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56" r:id="rId3"/>
    <p:sldId id="285" r:id="rId4"/>
    <p:sldId id="288" r:id="rId5"/>
    <p:sldId id="289" r:id="rId6"/>
    <p:sldId id="290" r:id="rId7"/>
    <p:sldId id="291" r:id="rId8"/>
    <p:sldId id="266" r:id="rId9"/>
    <p:sldId id="269" r:id="rId10"/>
    <p:sldId id="278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93" r:id="rId28"/>
    <p:sldId id="294" r:id="rId29"/>
    <p:sldId id="296" r:id="rId30"/>
    <p:sldId id="292" r:id="rId31"/>
    <p:sldId id="257" r:id="rId32"/>
    <p:sldId id="258" r:id="rId33"/>
    <p:sldId id="259" r:id="rId34"/>
    <p:sldId id="260" r:id="rId35"/>
    <p:sldId id="261" r:id="rId36"/>
    <p:sldId id="262" r:id="rId37"/>
    <p:sldId id="264" r:id="rId38"/>
    <p:sldId id="265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DB2BB-43F8-417B-A525-1D980A5ACCE3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6984C0-3CE4-42D8-80D6-0F2A6461FEAF}">
      <dgm:prSet phldrT="[Text]"/>
      <dgm:spPr>
        <a:solidFill>
          <a:schemeClr val="accent2"/>
        </a:solidFill>
      </dgm:spPr>
      <dgm:t>
        <a:bodyPr/>
        <a:lstStyle/>
        <a:p>
          <a:r>
            <a:rPr lang="cs-CZ" dirty="0" smtClean="0"/>
            <a:t>zdraví</a:t>
          </a:r>
          <a:endParaRPr lang="cs-CZ" dirty="0"/>
        </a:p>
      </dgm:t>
    </dgm:pt>
    <dgm:pt modelId="{D97001BB-BCAA-46A9-AAD3-17DB20B870C9}" type="parTrans" cxnId="{2BD66DE6-ED5D-4C3C-8811-3C3EC2FC3E31}">
      <dgm:prSet/>
      <dgm:spPr/>
      <dgm:t>
        <a:bodyPr/>
        <a:lstStyle/>
        <a:p>
          <a:endParaRPr lang="cs-CZ"/>
        </a:p>
      </dgm:t>
    </dgm:pt>
    <dgm:pt modelId="{CA78081A-171F-41E8-9945-2D60E2101F3A}" type="sibTrans" cxnId="{2BD66DE6-ED5D-4C3C-8811-3C3EC2FC3E31}">
      <dgm:prSet/>
      <dgm:spPr/>
      <dgm:t>
        <a:bodyPr/>
        <a:lstStyle/>
        <a:p>
          <a:endParaRPr lang="cs-CZ"/>
        </a:p>
      </dgm:t>
    </dgm:pt>
    <dgm:pt modelId="{3C804B16-566A-41A2-9E3D-3DE1450A831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cs-CZ" sz="3200" dirty="0" smtClean="0"/>
            <a:t>životní způsob  </a:t>
          </a:r>
        </a:p>
        <a:p>
          <a:r>
            <a:rPr lang="cs-CZ" sz="3200" dirty="0" smtClean="0"/>
            <a:t>50 %</a:t>
          </a:r>
          <a:endParaRPr lang="cs-CZ" sz="3200" dirty="0"/>
        </a:p>
      </dgm:t>
    </dgm:pt>
    <dgm:pt modelId="{EF35B905-5735-4A6E-B9CB-34E205E126A7}" type="parTrans" cxnId="{30E9E91C-B1A8-401E-B48C-6ABC018890FD}">
      <dgm:prSet/>
      <dgm:spPr/>
      <dgm:t>
        <a:bodyPr/>
        <a:lstStyle/>
        <a:p>
          <a:endParaRPr lang="cs-CZ"/>
        </a:p>
      </dgm:t>
    </dgm:pt>
    <dgm:pt modelId="{8377988C-8766-41AB-9144-E23A645C9154}" type="sibTrans" cxnId="{30E9E91C-B1A8-401E-B48C-6ABC018890FD}">
      <dgm:prSet/>
      <dgm:spPr/>
      <dgm:t>
        <a:bodyPr/>
        <a:lstStyle/>
        <a:p>
          <a:endParaRPr lang="cs-CZ"/>
        </a:p>
      </dgm:t>
    </dgm:pt>
    <dgm:pt modelId="{836A1E0A-C6A6-4EB5-8652-B11129F9097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cs-CZ" sz="2400" dirty="0" smtClean="0"/>
            <a:t>genetický základ </a:t>
          </a:r>
        </a:p>
        <a:p>
          <a:r>
            <a:rPr lang="cs-CZ" sz="2400" dirty="0" smtClean="0"/>
            <a:t>20 %</a:t>
          </a:r>
          <a:endParaRPr lang="cs-CZ" sz="2400" dirty="0"/>
        </a:p>
      </dgm:t>
    </dgm:pt>
    <dgm:pt modelId="{AF01EB0A-4158-4722-9B43-A9B2183F5A13}" type="parTrans" cxnId="{83030F54-AD07-41B0-BD41-05B0592E0CE7}">
      <dgm:prSet/>
      <dgm:spPr/>
      <dgm:t>
        <a:bodyPr/>
        <a:lstStyle/>
        <a:p>
          <a:endParaRPr lang="cs-CZ"/>
        </a:p>
      </dgm:t>
    </dgm:pt>
    <dgm:pt modelId="{9D6AE817-D54D-4F27-8FB9-2315FE89935E}" type="sibTrans" cxnId="{83030F54-AD07-41B0-BD41-05B0592E0CE7}">
      <dgm:prSet/>
      <dgm:spPr/>
      <dgm:t>
        <a:bodyPr/>
        <a:lstStyle/>
        <a:p>
          <a:endParaRPr lang="cs-CZ"/>
        </a:p>
      </dgm:t>
    </dgm:pt>
    <dgm:pt modelId="{920F943F-4468-4895-9649-D6DA8C99114A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cs-CZ" sz="2000" dirty="0" smtClean="0"/>
            <a:t>zdravotnické služby </a:t>
          </a:r>
        </a:p>
        <a:p>
          <a:r>
            <a:rPr lang="cs-CZ" sz="2000" dirty="0" smtClean="0"/>
            <a:t>10 %</a:t>
          </a:r>
          <a:endParaRPr lang="cs-CZ" sz="2000" dirty="0"/>
        </a:p>
      </dgm:t>
    </dgm:pt>
    <dgm:pt modelId="{716F5708-12B2-4503-9CD3-941537E13D07}" type="parTrans" cxnId="{16866EDE-DD43-4C91-9949-F51151F905BD}">
      <dgm:prSet/>
      <dgm:spPr/>
      <dgm:t>
        <a:bodyPr/>
        <a:lstStyle/>
        <a:p>
          <a:endParaRPr lang="cs-CZ"/>
        </a:p>
      </dgm:t>
    </dgm:pt>
    <dgm:pt modelId="{07AE29BF-DB3F-4C49-8FC6-7EBAE8AA2EBC}" type="sibTrans" cxnId="{16866EDE-DD43-4C91-9949-F51151F905BD}">
      <dgm:prSet/>
      <dgm:spPr/>
      <dgm:t>
        <a:bodyPr/>
        <a:lstStyle/>
        <a:p>
          <a:endParaRPr lang="cs-CZ"/>
        </a:p>
      </dgm:t>
    </dgm:pt>
    <dgm:pt modelId="{2657B4ED-61F2-4740-ABD4-0D996DB137D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cs-CZ" sz="2400" dirty="0" smtClean="0"/>
            <a:t>životní prostředí </a:t>
          </a:r>
        </a:p>
        <a:p>
          <a:r>
            <a:rPr lang="cs-CZ" sz="2400" dirty="0" smtClean="0"/>
            <a:t>20 %</a:t>
          </a:r>
          <a:endParaRPr lang="cs-CZ" sz="2400" dirty="0"/>
        </a:p>
      </dgm:t>
    </dgm:pt>
    <dgm:pt modelId="{427DC61C-6528-4477-BBDE-0A9CB9F034F8}" type="parTrans" cxnId="{AFF92849-1A50-4095-8186-8CCC9B09C7E1}">
      <dgm:prSet/>
      <dgm:spPr/>
      <dgm:t>
        <a:bodyPr/>
        <a:lstStyle/>
        <a:p>
          <a:endParaRPr lang="cs-CZ"/>
        </a:p>
      </dgm:t>
    </dgm:pt>
    <dgm:pt modelId="{B03CB29D-2530-422E-8386-64A1C50712D4}" type="sibTrans" cxnId="{AFF92849-1A50-4095-8186-8CCC9B09C7E1}">
      <dgm:prSet/>
      <dgm:spPr/>
      <dgm:t>
        <a:bodyPr/>
        <a:lstStyle/>
        <a:p>
          <a:endParaRPr lang="cs-CZ"/>
        </a:p>
      </dgm:t>
    </dgm:pt>
    <dgm:pt modelId="{5300ECFA-02D7-4989-B050-A30E29D075B4}" type="pres">
      <dgm:prSet presAssocID="{850DB2BB-43F8-417B-A525-1D980A5ACCE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B38BDDC-5243-4B79-93CD-EDA87ADA5FB5}" type="pres">
      <dgm:prSet presAssocID="{3C6984C0-3CE4-42D8-80D6-0F2A6461FEAF}" presName="centerShape" presStyleLbl="node0" presStyleIdx="0" presStyleCnt="1" custScaleX="153994" custScaleY="161146"/>
      <dgm:spPr/>
      <dgm:t>
        <a:bodyPr/>
        <a:lstStyle/>
        <a:p>
          <a:endParaRPr lang="cs-CZ"/>
        </a:p>
      </dgm:t>
    </dgm:pt>
    <dgm:pt modelId="{710D5AC2-3A5A-4EEE-A59A-968F60393097}" type="pres">
      <dgm:prSet presAssocID="{EF35B905-5735-4A6E-B9CB-34E205E126A7}" presName="Name9" presStyleLbl="parChTrans1D2" presStyleIdx="0" presStyleCnt="4"/>
      <dgm:spPr/>
      <dgm:t>
        <a:bodyPr/>
        <a:lstStyle/>
        <a:p>
          <a:endParaRPr lang="cs-CZ"/>
        </a:p>
      </dgm:t>
    </dgm:pt>
    <dgm:pt modelId="{F75E86D3-0855-44DB-A315-AFA2473D16E1}" type="pres">
      <dgm:prSet presAssocID="{EF35B905-5735-4A6E-B9CB-34E205E126A7}" presName="connTx" presStyleLbl="parChTrans1D2" presStyleIdx="0" presStyleCnt="4"/>
      <dgm:spPr/>
      <dgm:t>
        <a:bodyPr/>
        <a:lstStyle/>
        <a:p>
          <a:endParaRPr lang="cs-CZ"/>
        </a:p>
      </dgm:t>
    </dgm:pt>
    <dgm:pt modelId="{5984B7B6-FBC9-4D80-988C-7BA3F0A4C367}" type="pres">
      <dgm:prSet presAssocID="{3C804B16-566A-41A2-9E3D-3DE1450A831D}" presName="node" presStyleLbl="node1" presStyleIdx="0" presStyleCnt="4" custScaleX="185936" custScaleY="19216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766AE6-F0FC-48E4-87D6-4BE960C91DB4}" type="pres">
      <dgm:prSet presAssocID="{AF01EB0A-4158-4722-9B43-A9B2183F5A13}" presName="Name9" presStyleLbl="parChTrans1D2" presStyleIdx="1" presStyleCnt="4"/>
      <dgm:spPr/>
      <dgm:t>
        <a:bodyPr/>
        <a:lstStyle/>
        <a:p>
          <a:endParaRPr lang="cs-CZ"/>
        </a:p>
      </dgm:t>
    </dgm:pt>
    <dgm:pt modelId="{0D1D6C60-9F7B-41F2-9F27-6CDF8180608E}" type="pres">
      <dgm:prSet presAssocID="{AF01EB0A-4158-4722-9B43-A9B2183F5A13}" presName="connTx" presStyleLbl="parChTrans1D2" presStyleIdx="1" presStyleCnt="4"/>
      <dgm:spPr/>
      <dgm:t>
        <a:bodyPr/>
        <a:lstStyle/>
        <a:p>
          <a:endParaRPr lang="cs-CZ"/>
        </a:p>
      </dgm:t>
    </dgm:pt>
    <dgm:pt modelId="{6E552A5B-1E70-42A8-9523-BB17867E7EE1}" type="pres">
      <dgm:prSet presAssocID="{836A1E0A-C6A6-4EB5-8652-B11129F9097C}" presName="node" presStyleLbl="node1" presStyleIdx="1" presStyleCnt="4" custScaleX="154609" custScaleY="1369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4554CC-7376-4CC1-B772-0EF738886E2A}" type="pres">
      <dgm:prSet presAssocID="{716F5708-12B2-4503-9CD3-941537E13D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E41B4AB1-3E58-4F5E-8A92-1828ACBB1E3E}" type="pres">
      <dgm:prSet presAssocID="{716F5708-12B2-4503-9CD3-941537E13D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15F9A1C3-844F-46A1-B4CA-C24E14FA463C}" type="pres">
      <dgm:prSet presAssocID="{920F943F-4468-4895-9649-D6DA8C99114A}" presName="node" presStyleLbl="node1" presStyleIdx="2" presStyleCnt="4" custScaleX="129416" custScaleY="121916" custRadScaleRad="103121" custRadScaleInc="-12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213A83-DA5A-44D7-81E3-F55651432E44}" type="pres">
      <dgm:prSet presAssocID="{427DC61C-6528-4477-BBDE-0A9CB9F034F8}" presName="Name9" presStyleLbl="parChTrans1D2" presStyleIdx="3" presStyleCnt="4"/>
      <dgm:spPr/>
      <dgm:t>
        <a:bodyPr/>
        <a:lstStyle/>
        <a:p>
          <a:endParaRPr lang="cs-CZ"/>
        </a:p>
      </dgm:t>
    </dgm:pt>
    <dgm:pt modelId="{FFE31E80-2122-4AB8-986F-C3982C63099D}" type="pres">
      <dgm:prSet presAssocID="{427DC61C-6528-4477-BBDE-0A9CB9F034F8}" presName="connTx" presStyleLbl="parChTrans1D2" presStyleIdx="3" presStyleCnt="4"/>
      <dgm:spPr/>
      <dgm:t>
        <a:bodyPr/>
        <a:lstStyle/>
        <a:p>
          <a:endParaRPr lang="cs-CZ"/>
        </a:p>
      </dgm:t>
    </dgm:pt>
    <dgm:pt modelId="{8D1E67BD-C8AA-4A10-BDCD-A197E5C3EEEF}" type="pres">
      <dgm:prSet presAssocID="{2657B4ED-61F2-4740-ABD4-0D996DB137D5}" presName="node" presStyleLbl="node1" presStyleIdx="3" presStyleCnt="4" custScaleX="158364" custScaleY="1369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3030F54-AD07-41B0-BD41-05B0592E0CE7}" srcId="{3C6984C0-3CE4-42D8-80D6-0F2A6461FEAF}" destId="{836A1E0A-C6A6-4EB5-8652-B11129F9097C}" srcOrd="1" destOrd="0" parTransId="{AF01EB0A-4158-4722-9B43-A9B2183F5A13}" sibTransId="{9D6AE817-D54D-4F27-8FB9-2315FE89935E}"/>
    <dgm:cxn modelId="{2BD66DE6-ED5D-4C3C-8811-3C3EC2FC3E31}" srcId="{850DB2BB-43F8-417B-A525-1D980A5ACCE3}" destId="{3C6984C0-3CE4-42D8-80D6-0F2A6461FEAF}" srcOrd="0" destOrd="0" parTransId="{D97001BB-BCAA-46A9-AAD3-17DB20B870C9}" sibTransId="{CA78081A-171F-41E8-9945-2D60E2101F3A}"/>
    <dgm:cxn modelId="{DD5C9D5E-F31A-4042-BBE5-CE649A49A54F}" type="presOf" srcId="{716F5708-12B2-4503-9CD3-941537E13D07}" destId="{E34554CC-7376-4CC1-B772-0EF738886E2A}" srcOrd="0" destOrd="0" presId="urn:microsoft.com/office/officeart/2005/8/layout/radial1"/>
    <dgm:cxn modelId="{92A1658C-F93C-42AD-92E9-F179D2498872}" type="presOf" srcId="{3C804B16-566A-41A2-9E3D-3DE1450A831D}" destId="{5984B7B6-FBC9-4D80-988C-7BA3F0A4C367}" srcOrd="0" destOrd="0" presId="urn:microsoft.com/office/officeart/2005/8/layout/radial1"/>
    <dgm:cxn modelId="{4C0FD935-1B6B-474A-B56F-BAD4EC7CA332}" type="presOf" srcId="{427DC61C-6528-4477-BBDE-0A9CB9F034F8}" destId="{95213A83-DA5A-44D7-81E3-F55651432E44}" srcOrd="0" destOrd="0" presId="urn:microsoft.com/office/officeart/2005/8/layout/radial1"/>
    <dgm:cxn modelId="{16866EDE-DD43-4C91-9949-F51151F905BD}" srcId="{3C6984C0-3CE4-42D8-80D6-0F2A6461FEAF}" destId="{920F943F-4468-4895-9649-D6DA8C99114A}" srcOrd="2" destOrd="0" parTransId="{716F5708-12B2-4503-9CD3-941537E13D07}" sibTransId="{07AE29BF-DB3F-4C49-8FC6-7EBAE8AA2EBC}"/>
    <dgm:cxn modelId="{5338C34A-28C1-4103-A248-B8304A3428A5}" type="presOf" srcId="{2657B4ED-61F2-4740-ABD4-0D996DB137D5}" destId="{8D1E67BD-C8AA-4A10-BDCD-A197E5C3EEEF}" srcOrd="0" destOrd="0" presId="urn:microsoft.com/office/officeart/2005/8/layout/radial1"/>
    <dgm:cxn modelId="{748DA69C-D4FA-455A-A2D8-569EEBB7FFBD}" type="presOf" srcId="{836A1E0A-C6A6-4EB5-8652-B11129F9097C}" destId="{6E552A5B-1E70-42A8-9523-BB17867E7EE1}" srcOrd="0" destOrd="0" presId="urn:microsoft.com/office/officeart/2005/8/layout/radial1"/>
    <dgm:cxn modelId="{AFF92849-1A50-4095-8186-8CCC9B09C7E1}" srcId="{3C6984C0-3CE4-42D8-80D6-0F2A6461FEAF}" destId="{2657B4ED-61F2-4740-ABD4-0D996DB137D5}" srcOrd="3" destOrd="0" parTransId="{427DC61C-6528-4477-BBDE-0A9CB9F034F8}" sibTransId="{B03CB29D-2530-422E-8386-64A1C50712D4}"/>
    <dgm:cxn modelId="{5BB687A2-019E-41B9-9154-F0E4A9E6D005}" type="presOf" srcId="{3C6984C0-3CE4-42D8-80D6-0F2A6461FEAF}" destId="{9B38BDDC-5243-4B79-93CD-EDA87ADA5FB5}" srcOrd="0" destOrd="0" presId="urn:microsoft.com/office/officeart/2005/8/layout/radial1"/>
    <dgm:cxn modelId="{AF89EE93-ED55-4CEB-82DC-4B5D9FBC2486}" type="presOf" srcId="{850DB2BB-43F8-417B-A525-1D980A5ACCE3}" destId="{5300ECFA-02D7-4989-B050-A30E29D075B4}" srcOrd="0" destOrd="0" presId="urn:microsoft.com/office/officeart/2005/8/layout/radial1"/>
    <dgm:cxn modelId="{30E9E91C-B1A8-401E-B48C-6ABC018890FD}" srcId="{3C6984C0-3CE4-42D8-80D6-0F2A6461FEAF}" destId="{3C804B16-566A-41A2-9E3D-3DE1450A831D}" srcOrd="0" destOrd="0" parTransId="{EF35B905-5735-4A6E-B9CB-34E205E126A7}" sibTransId="{8377988C-8766-41AB-9144-E23A645C9154}"/>
    <dgm:cxn modelId="{D167ACA6-B841-4BF7-B552-43DED1CAA975}" type="presOf" srcId="{920F943F-4468-4895-9649-D6DA8C99114A}" destId="{15F9A1C3-844F-46A1-B4CA-C24E14FA463C}" srcOrd="0" destOrd="0" presId="urn:microsoft.com/office/officeart/2005/8/layout/radial1"/>
    <dgm:cxn modelId="{82A4199E-297C-45A1-BE7C-F55F15AA8352}" type="presOf" srcId="{EF35B905-5735-4A6E-B9CB-34E205E126A7}" destId="{F75E86D3-0855-44DB-A315-AFA2473D16E1}" srcOrd="1" destOrd="0" presId="urn:microsoft.com/office/officeart/2005/8/layout/radial1"/>
    <dgm:cxn modelId="{CDF99719-4574-4589-9631-8487D24FF13F}" type="presOf" srcId="{AF01EB0A-4158-4722-9B43-A9B2183F5A13}" destId="{B4766AE6-F0FC-48E4-87D6-4BE960C91DB4}" srcOrd="0" destOrd="0" presId="urn:microsoft.com/office/officeart/2005/8/layout/radial1"/>
    <dgm:cxn modelId="{B67C14FB-EDC0-4066-BE46-59F57A9542CB}" type="presOf" srcId="{AF01EB0A-4158-4722-9B43-A9B2183F5A13}" destId="{0D1D6C60-9F7B-41F2-9F27-6CDF8180608E}" srcOrd="1" destOrd="0" presId="urn:microsoft.com/office/officeart/2005/8/layout/radial1"/>
    <dgm:cxn modelId="{03D2FCC1-46EB-46E5-B08A-C8C1A3A61E54}" type="presOf" srcId="{EF35B905-5735-4A6E-B9CB-34E205E126A7}" destId="{710D5AC2-3A5A-4EEE-A59A-968F60393097}" srcOrd="0" destOrd="0" presId="urn:microsoft.com/office/officeart/2005/8/layout/radial1"/>
    <dgm:cxn modelId="{AFA60B96-1625-4089-922B-F12DC313494F}" type="presOf" srcId="{716F5708-12B2-4503-9CD3-941537E13D07}" destId="{E41B4AB1-3E58-4F5E-8A92-1828ACBB1E3E}" srcOrd="1" destOrd="0" presId="urn:microsoft.com/office/officeart/2005/8/layout/radial1"/>
    <dgm:cxn modelId="{B01DF76C-262B-4D8D-8C60-A472F388137C}" type="presOf" srcId="{427DC61C-6528-4477-BBDE-0A9CB9F034F8}" destId="{FFE31E80-2122-4AB8-986F-C3982C63099D}" srcOrd="1" destOrd="0" presId="urn:microsoft.com/office/officeart/2005/8/layout/radial1"/>
    <dgm:cxn modelId="{A734F2D6-C718-4807-857C-7FF831FF687D}" type="presParOf" srcId="{5300ECFA-02D7-4989-B050-A30E29D075B4}" destId="{9B38BDDC-5243-4B79-93CD-EDA87ADA5FB5}" srcOrd="0" destOrd="0" presId="urn:microsoft.com/office/officeart/2005/8/layout/radial1"/>
    <dgm:cxn modelId="{74DF537D-64DE-4814-83AE-816E15596D96}" type="presParOf" srcId="{5300ECFA-02D7-4989-B050-A30E29D075B4}" destId="{710D5AC2-3A5A-4EEE-A59A-968F60393097}" srcOrd="1" destOrd="0" presId="urn:microsoft.com/office/officeart/2005/8/layout/radial1"/>
    <dgm:cxn modelId="{F74EB2DA-25C7-45BC-8950-7850C89B1287}" type="presParOf" srcId="{710D5AC2-3A5A-4EEE-A59A-968F60393097}" destId="{F75E86D3-0855-44DB-A315-AFA2473D16E1}" srcOrd="0" destOrd="0" presId="urn:microsoft.com/office/officeart/2005/8/layout/radial1"/>
    <dgm:cxn modelId="{F670AF4F-A5C3-494C-AC70-5AFCD1CEC2C4}" type="presParOf" srcId="{5300ECFA-02D7-4989-B050-A30E29D075B4}" destId="{5984B7B6-FBC9-4D80-988C-7BA3F0A4C367}" srcOrd="2" destOrd="0" presId="urn:microsoft.com/office/officeart/2005/8/layout/radial1"/>
    <dgm:cxn modelId="{8F73DB4B-593A-43A3-8AE4-1264FC7C8429}" type="presParOf" srcId="{5300ECFA-02D7-4989-B050-A30E29D075B4}" destId="{B4766AE6-F0FC-48E4-87D6-4BE960C91DB4}" srcOrd="3" destOrd="0" presId="urn:microsoft.com/office/officeart/2005/8/layout/radial1"/>
    <dgm:cxn modelId="{288C797B-2D40-45BA-B5C2-B54A30C0E899}" type="presParOf" srcId="{B4766AE6-F0FC-48E4-87D6-4BE960C91DB4}" destId="{0D1D6C60-9F7B-41F2-9F27-6CDF8180608E}" srcOrd="0" destOrd="0" presId="urn:microsoft.com/office/officeart/2005/8/layout/radial1"/>
    <dgm:cxn modelId="{B64EEC9F-EFD8-493E-B83D-F09F46F4D556}" type="presParOf" srcId="{5300ECFA-02D7-4989-B050-A30E29D075B4}" destId="{6E552A5B-1E70-42A8-9523-BB17867E7EE1}" srcOrd="4" destOrd="0" presId="urn:microsoft.com/office/officeart/2005/8/layout/radial1"/>
    <dgm:cxn modelId="{F07D3E0B-EE35-4E33-BCB8-E18FA89B15F3}" type="presParOf" srcId="{5300ECFA-02D7-4989-B050-A30E29D075B4}" destId="{E34554CC-7376-4CC1-B772-0EF738886E2A}" srcOrd="5" destOrd="0" presId="urn:microsoft.com/office/officeart/2005/8/layout/radial1"/>
    <dgm:cxn modelId="{662686BE-DC03-46F3-A97E-14028BE7870C}" type="presParOf" srcId="{E34554CC-7376-4CC1-B772-0EF738886E2A}" destId="{E41B4AB1-3E58-4F5E-8A92-1828ACBB1E3E}" srcOrd="0" destOrd="0" presId="urn:microsoft.com/office/officeart/2005/8/layout/radial1"/>
    <dgm:cxn modelId="{47D12D1C-37CD-43F2-91BF-6EED847DE8D4}" type="presParOf" srcId="{5300ECFA-02D7-4989-B050-A30E29D075B4}" destId="{15F9A1C3-844F-46A1-B4CA-C24E14FA463C}" srcOrd="6" destOrd="0" presId="urn:microsoft.com/office/officeart/2005/8/layout/radial1"/>
    <dgm:cxn modelId="{72F9C9B1-54CF-4762-9CBD-74303F1309A6}" type="presParOf" srcId="{5300ECFA-02D7-4989-B050-A30E29D075B4}" destId="{95213A83-DA5A-44D7-81E3-F55651432E44}" srcOrd="7" destOrd="0" presId="urn:microsoft.com/office/officeart/2005/8/layout/radial1"/>
    <dgm:cxn modelId="{812F4DD0-87E2-460B-9019-9B92D6588C33}" type="presParOf" srcId="{95213A83-DA5A-44D7-81E3-F55651432E44}" destId="{FFE31E80-2122-4AB8-986F-C3982C63099D}" srcOrd="0" destOrd="0" presId="urn:microsoft.com/office/officeart/2005/8/layout/radial1"/>
    <dgm:cxn modelId="{09777AAB-5F54-4833-9E69-6FDEC5C0778F}" type="presParOf" srcId="{5300ECFA-02D7-4989-B050-A30E29D075B4}" destId="{8D1E67BD-C8AA-4A10-BDCD-A197E5C3EEE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8BDDC-5243-4B79-93CD-EDA87ADA5FB5}">
      <dsp:nvSpPr>
        <dsp:cNvPr id="0" name=""/>
        <dsp:cNvSpPr/>
      </dsp:nvSpPr>
      <dsp:spPr>
        <a:xfrm>
          <a:off x="3252867" y="1631052"/>
          <a:ext cx="2116380" cy="2214672"/>
        </a:xfrm>
        <a:prstGeom prst="ellipse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zdraví</a:t>
          </a:r>
          <a:endParaRPr lang="cs-CZ" sz="4100" kern="1200" dirty="0"/>
        </a:p>
      </dsp:txBody>
      <dsp:txXfrm>
        <a:off x="3562804" y="1955383"/>
        <a:ext cx="1496506" cy="1566010"/>
      </dsp:txXfrm>
    </dsp:sp>
    <dsp:sp modelId="{710D5AC2-3A5A-4EEE-A59A-968F60393097}">
      <dsp:nvSpPr>
        <dsp:cNvPr id="0" name=""/>
        <dsp:cNvSpPr/>
      </dsp:nvSpPr>
      <dsp:spPr>
        <a:xfrm rot="5400000">
          <a:off x="3991578" y="1936143"/>
          <a:ext cx="638958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638958" y="143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295083" y="1934557"/>
        <a:ext cx="31947" cy="31947"/>
      </dsp:txXfrm>
    </dsp:sp>
    <dsp:sp modelId="{5984B7B6-FBC9-4D80-988C-7BA3F0A4C367}">
      <dsp:nvSpPr>
        <dsp:cNvPr id="0" name=""/>
        <dsp:cNvSpPr/>
      </dsp:nvSpPr>
      <dsp:spPr>
        <a:xfrm>
          <a:off x="3033373" y="-371004"/>
          <a:ext cx="2555367" cy="26410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životní způsob 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50 %</a:t>
          </a:r>
          <a:endParaRPr lang="cs-CZ" sz="3200" kern="1200" dirty="0"/>
        </a:p>
      </dsp:txBody>
      <dsp:txXfrm>
        <a:off x="3407598" y="15764"/>
        <a:ext cx="1806917" cy="1867479"/>
      </dsp:txXfrm>
    </dsp:sp>
    <dsp:sp modelId="{B4766AE6-F0FC-48E4-87D6-4BE960C91DB4}">
      <dsp:nvSpPr>
        <dsp:cNvPr id="0" name=""/>
        <dsp:cNvSpPr/>
      </dsp:nvSpPr>
      <dsp:spPr>
        <a:xfrm rot="10800000">
          <a:off x="5037527" y="2724000"/>
          <a:ext cx="331720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331720" y="143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5195094" y="2730095"/>
        <a:ext cx="16586" cy="16586"/>
      </dsp:txXfrm>
    </dsp:sp>
    <dsp:sp modelId="{6E552A5B-1E70-42A8-9523-BB17867E7EE1}">
      <dsp:nvSpPr>
        <dsp:cNvPr id="0" name=""/>
        <dsp:cNvSpPr/>
      </dsp:nvSpPr>
      <dsp:spPr>
        <a:xfrm>
          <a:off x="5037527" y="1797360"/>
          <a:ext cx="2124832" cy="1882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genetický základ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20 %</a:t>
          </a:r>
          <a:endParaRPr lang="cs-CZ" sz="2400" kern="1200" dirty="0"/>
        </a:p>
      </dsp:txBody>
      <dsp:txXfrm>
        <a:off x="5348701" y="2072981"/>
        <a:ext cx="1502484" cy="1330815"/>
      </dsp:txXfrm>
    </dsp:sp>
    <dsp:sp modelId="{E34554CC-7376-4CC1-B772-0EF738886E2A}">
      <dsp:nvSpPr>
        <dsp:cNvPr id="0" name=""/>
        <dsp:cNvSpPr/>
      </dsp:nvSpPr>
      <dsp:spPr>
        <a:xfrm rot="16164308">
          <a:off x="4243686" y="3753217"/>
          <a:ext cx="156115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156115" y="143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317840" y="3763703"/>
        <a:ext cx="7805" cy="7805"/>
      </dsp:txXfrm>
    </dsp:sp>
    <dsp:sp modelId="{15F9A1C3-844F-46A1-B4CA-C24E14FA463C}">
      <dsp:nvSpPr>
        <dsp:cNvPr id="0" name=""/>
        <dsp:cNvSpPr/>
      </dsp:nvSpPr>
      <dsp:spPr>
        <a:xfrm>
          <a:off x="3440332" y="3689512"/>
          <a:ext cx="1778598" cy="16755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zdravotnické služby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10 %</a:t>
          </a:r>
          <a:endParaRPr lang="cs-CZ" sz="2000" kern="1200" dirty="0"/>
        </a:p>
      </dsp:txBody>
      <dsp:txXfrm>
        <a:off x="3700802" y="3934887"/>
        <a:ext cx="1257658" cy="1184773"/>
      </dsp:txXfrm>
    </dsp:sp>
    <dsp:sp modelId="{95213A83-DA5A-44D7-81E3-F55651432E44}">
      <dsp:nvSpPr>
        <dsp:cNvPr id="0" name=""/>
        <dsp:cNvSpPr/>
      </dsp:nvSpPr>
      <dsp:spPr>
        <a:xfrm>
          <a:off x="3252867" y="2724000"/>
          <a:ext cx="357523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357523" y="143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422691" y="2729450"/>
        <a:ext cx="17876" cy="17876"/>
      </dsp:txXfrm>
    </dsp:sp>
    <dsp:sp modelId="{8D1E67BD-C8AA-4A10-BDCD-A197E5C3EEEF}">
      <dsp:nvSpPr>
        <dsp:cNvPr id="0" name=""/>
        <dsp:cNvSpPr/>
      </dsp:nvSpPr>
      <dsp:spPr>
        <a:xfrm>
          <a:off x="1433952" y="1797360"/>
          <a:ext cx="2176438" cy="1882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životní prostředí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20 %</a:t>
          </a:r>
          <a:endParaRPr lang="cs-CZ" sz="2400" kern="1200" dirty="0"/>
        </a:p>
      </dsp:txBody>
      <dsp:txXfrm>
        <a:off x="1752684" y="2072981"/>
        <a:ext cx="1538974" cy="1330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6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67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655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26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231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605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671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3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84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33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31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42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75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21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35679-4076-46D9-9813-8E53A3A9C2BF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4EA3FD-A125-49D2-9FAA-D8DA39D52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osetrovatelstvi.blog.cz/0910/komunitni-sluzby-a-instituce" TargetMode="External"/><Relationship Id="rId2" Type="http://schemas.openxmlformats.org/officeDocument/2006/relationships/hyperlink" Target="https://is.muni.cz/el/1423/jaro2016/SPR716/.../Pece_o_zdravi_v_promenach_casu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kiskripta.eu/w/Komunitn%C3%AD_o%C5%A1et%C5%99ovatelstv%C3%A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50609" y="2031999"/>
            <a:ext cx="8246533" cy="3629922"/>
          </a:xfrm>
        </p:spPr>
        <p:txBody>
          <a:bodyPr/>
          <a:lstStyle/>
          <a:p>
            <a:pPr algn="ctr"/>
            <a:r>
              <a:rPr lang="cs-CZ" dirty="0" smtClean="0"/>
              <a:t>Komunitní ošetřovatelství zdraví, instituce, </a:t>
            </a:r>
            <a:br>
              <a:rPr lang="cs-CZ" dirty="0" smtClean="0"/>
            </a:br>
            <a:r>
              <a:rPr lang="cs-CZ" dirty="0" smtClean="0"/>
              <a:t>školní sestra,</a:t>
            </a:r>
            <a:br>
              <a:rPr lang="cs-CZ" dirty="0" smtClean="0"/>
            </a:br>
            <a:r>
              <a:rPr lang="cs-CZ" dirty="0" smtClean="0"/>
              <a:t>péče o zdraví v proměnách času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5296" y="6309550"/>
            <a:ext cx="7766936" cy="1096899"/>
          </a:xfrm>
        </p:spPr>
        <p:txBody>
          <a:bodyPr/>
          <a:lstStyle/>
          <a:p>
            <a:pPr algn="l"/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Instituce v komunitní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4708951"/>
          </a:xfrm>
        </p:spPr>
        <p:txBody>
          <a:bodyPr>
            <a:normAutofit/>
          </a:bodyPr>
          <a:lstStyle/>
          <a:p>
            <a:r>
              <a:rPr lang="cs-CZ" sz="3300" dirty="0" smtClean="0"/>
              <a:t>Pečovatelská služba</a:t>
            </a:r>
          </a:p>
          <a:p>
            <a:r>
              <a:rPr lang="cs-CZ" sz="3300" dirty="0" smtClean="0"/>
              <a:t>Osobní asistence</a:t>
            </a:r>
          </a:p>
          <a:p>
            <a:r>
              <a:rPr lang="cs-CZ" sz="3300" dirty="0" smtClean="0"/>
              <a:t>Odlehčovací služba</a:t>
            </a:r>
          </a:p>
          <a:p>
            <a:r>
              <a:rPr lang="cs-CZ" sz="3300" dirty="0" smtClean="0"/>
              <a:t>Denní stacionáře</a:t>
            </a:r>
          </a:p>
          <a:p>
            <a:r>
              <a:rPr lang="cs-CZ" sz="3300" dirty="0" smtClean="0"/>
              <a:t>Domovy pro seniory</a:t>
            </a:r>
          </a:p>
          <a:p>
            <a:r>
              <a:rPr lang="cs-CZ" sz="3300" dirty="0" smtClean="0"/>
              <a:t>Centra denních služeb</a:t>
            </a: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Domov a rodina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45475"/>
            <a:ext cx="8596668" cy="4695888"/>
          </a:xfrm>
        </p:spPr>
        <p:txBody>
          <a:bodyPr>
            <a:normAutofit/>
          </a:bodyPr>
          <a:lstStyle/>
          <a:p>
            <a:r>
              <a:rPr lang="cs-CZ" sz="3300" dirty="0" smtClean="0"/>
              <a:t>Velký význam</a:t>
            </a:r>
          </a:p>
          <a:p>
            <a:r>
              <a:rPr lang="cs-CZ" sz="3300" dirty="0" smtClean="0"/>
              <a:t>Nutno zajistit rodině podmínky, aby se mohla o člena postarat</a:t>
            </a:r>
          </a:p>
          <a:p>
            <a:r>
              <a:rPr lang="cs-CZ" sz="3300" dirty="0" smtClean="0"/>
              <a:t>Domov = životní centrum</a:t>
            </a:r>
          </a:p>
          <a:p>
            <a:pPr>
              <a:buNone/>
            </a:pPr>
            <a:endParaRPr lang="cs-CZ" sz="3300" dirty="0"/>
          </a:p>
        </p:txBody>
      </p:sp>
      <p:pic>
        <p:nvPicPr>
          <p:cNvPr id="1026" name="Picture 2" descr="Výsledek obrázku pro dom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5928" y="3121206"/>
            <a:ext cx="3562350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Praktický lékař pro dospělé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/>
          </a:bodyPr>
          <a:lstStyle/>
          <a:p>
            <a:r>
              <a:rPr lang="cs-CZ" sz="3300" dirty="0" smtClean="0"/>
              <a:t>Komplexní léčebně-preventivní péče</a:t>
            </a:r>
          </a:p>
          <a:p>
            <a:r>
              <a:rPr lang="cs-CZ" sz="3300" dirty="0" smtClean="0"/>
              <a:t>Podpora zdraví</a:t>
            </a:r>
          </a:p>
          <a:p>
            <a:r>
              <a:rPr lang="cs-CZ" sz="3300" dirty="0" smtClean="0"/>
              <a:t>Prevence (preventivní prohlídky, nad 18 let věku 1x za 2 roky)</a:t>
            </a:r>
          </a:p>
          <a:p>
            <a:r>
              <a:rPr lang="cs-CZ" sz="3300" dirty="0" smtClean="0"/>
              <a:t>Léčba</a:t>
            </a:r>
          </a:p>
          <a:p>
            <a:r>
              <a:rPr lang="cs-CZ" sz="3300" dirty="0" smtClean="0"/>
              <a:t>Rehabilitace</a:t>
            </a:r>
          </a:p>
          <a:p>
            <a:r>
              <a:rPr lang="cs-CZ" sz="3300" dirty="0" smtClean="0"/>
              <a:t>Podpůrná péče </a:t>
            </a:r>
          </a:p>
          <a:p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Praktický lékař pro děti a dorost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54035"/>
            <a:ext cx="8596668" cy="4787328"/>
          </a:xfrm>
        </p:spPr>
        <p:txBody>
          <a:bodyPr>
            <a:normAutofit/>
          </a:bodyPr>
          <a:lstStyle/>
          <a:p>
            <a:r>
              <a:rPr lang="cs-CZ" sz="3300" dirty="0" smtClean="0"/>
              <a:t>Komplexně léčebně-preventivní péče</a:t>
            </a:r>
          </a:p>
          <a:p>
            <a:r>
              <a:rPr lang="cs-CZ" sz="3300" dirty="0" smtClean="0"/>
              <a:t>Od narození do 19 let věku</a:t>
            </a:r>
          </a:p>
          <a:p>
            <a:r>
              <a:rPr lang="cs-CZ" sz="3300" dirty="0" smtClean="0"/>
              <a:t>Sledování růstu a vývoje</a:t>
            </a:r>
          </a:p>
          <a:p>
            <a:r>
              <a:rPr lang="cs-CZ" sz="3300" dirty="0" smtClean="0"/>
              <a:t>Prevence (prohlídky a očkování)</a:t>
            </a:r>
          </a:p>
          <a:p>
            <a:endParaRPr lang="cs-CZ" sz="3300" dirty="0" smtClean="0"/>
          </a:p>
        </p:txBody>
      </p:sp>
      <p:pic>
        <p:nvPicPr>
          <p:cNvPr id="37890" name="Picture 2" descr="Výsledek obrázku pro mimi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906" y="3909070"/>
            <a:ext cx="4115980" cy="2741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Agentury komplexní domácí péče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4813453"/>
          </a:xfrm>
        </p:spPr>
        <p:txBody>
          <a:bodyPr>
            <a:normAutofit/>
          </a:bodyPr>
          <a:lstStyle/>
          <a:p>
            <a:r>
              <a:rPr lang="cs-CZ" sz="3300" dirty="0" smtClean="0"/>
              <a:t>Odborné a specializované zdravotní služby</a:t>
            </a:r>
          </a:p>
          <a:p>
            <a:r>
              <a:rPr lang="cs-CZ" sz="3300" dirty="0" smtClean="0"/>
              <a:t>Ošetřovatelské</a:t>
            </a:r>
          </a:p>
          <a:p>
            <a:r>
              <a:rPr lang="cs-CZ" sz="3300" dirty="0" smtClean="0"/>
              <a:t>Rehabilitační</a:t>
            </a:r>
          </a:p>
          <a:p>
            <a:r>
              <a:rPr lang="cs-CZ" sz="3300" dirty="0" smtClean="0"/>
              <a:t>Léčebné</a:t>
            </a:r>
          </a:p>
          <a:p>
            <a:r>
              <a:rPr lang="cs-CZ" sz="3300" dirty="0" smtClean="0"/>
              <a:t>Pokud ji indikuje lékař, proplácí ji plně zdravotní pojišťovna</a:t>
            </a:r>
          </a:p>
          <a:p>
            <a:r>
              <a:rPr lang="cs-CZ" sz="3300" dirty="0" smtClean="0"/>
              <a:t>Pacient si hradí pouze nadstandardní výkony</a:t>
            </a: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Ambulantní gynekologové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4656699"/>
          </a:xfrm>
        </p:spPr>
        <p:txBody>
          <a:bodyPr>
            <a:normAutofit lnSpcReduction="10000"/>
          </a:bodyPr>
          <a:lstStyle/>
          <a:p>
            <a:r>
              <a:rPr lang="cs-CZ" sz="3300" dirty="0" smtClean="0"/>
              <a:t>Preventivní prohlídky gynekologicko-porodnické</a:t>
            </a:r>
          </a:p>
          <a:p>
            <a:r>
              <a:rPr lang="cs-CZ" sz="3300" dirty="0" smtClean="0"/>
              <a:t>Začíná v 15 letech, poté kontroly 1 x ročně</a:t>
            </a:r>
          </a:p>
          <a:p>
            <a:r>
              <a:rPr lang="cs-CZ" sz="3300" dirty="0" smtClean="0"/>
              <a:t>Zahrnuje: anamnézu, vyšetření prsů, vaginální vyšetření, </a:t>
            </a:r>
            <a:r>
              <a:rPr lang="cs-CZ" sz="3300" dirty="0" err="1" smtClean="0"/>
              <a:t>vyšetření</a:t>
            </a:r>
            <a:r>
              <a:rPr lang="cs-CZ" sz="3300" dirty="0" smtClean="0"/>
              <a:t> per </a:t>
            </a:r>
            <a:r>
              <a:rPr lang="cs-CZ" sz="3300" dirty="0" err="1" smtClean="0"/>
              <a:t>rectum</a:t>
            </a:r>
            <a:r>
              <a:rPr lang="cs-CZ" sz="3300" dirty="0" smtClean="0"/>
              <a:t>, nácvik </a:t>
            </a:r>
            <a:r>
              <a:rPr lang="cs-CZ" sz="3300" dirty="0" err="1" smtClean="0"/>
              <a:t>samovyšetření</a:t>
            </a:r>
            <a:r>
              <a:rPr lang="cs-CZ" sz="3300" dirty="0" smtClean="0"/>
              <a:t> prsu</a:t>
            </a:r>
          </a:p>
          <a:p>
            <a:r>
              <a:rPr lang="cs-CZ" sz="3300" dirty="0" err="1" smtClean="0"/>
              <a:t>Mammografický</a:t>
            </a:r>
            <a:r>
              <a:rPr lang="cs-CZ" sz="3300" dirty="0" smtClean="0"/>
              <a:t> </a:t>
            </a:r>
            <a:r>
              <a:rPr lang="cs-CZ" sz="3300" dirty="0" err="1" smtClean="0"/>
              <a:t>screening</a:t>
            </a:r>
            <a:r>
              <a:rPr lang="cs-CZ" sz="3300" dirty="0" smtClean="0"/>
              <a:t> po 2 letech (od 45 let do 69 let věku ženy)</a:t>
            </a: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Stomatologové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4656699"/>
          </a:xfrm>
        </p:spPr>
        <p:txBody>
          <a:bodyPr>
            <a:normAutofit/>
          </a:bodyPr>
          <a:lstStyle/>
          <a:p>
            <a:r>
              <a:rPr lang="cs-CZ" sz="3300" dirty="0" smtClean="0"/>
              <a:t>Obsahuje: stomatologii, </a:t>
            </a:r>
            <a:r>
              <a:rPr lang="cs-CZ" sz="3300" dirty="0" err="1" smtClean="0"/>
              <a:t>stomatochirurgii</a:t>
            </a:r>
            <a:r>
              <a:rPr lang="cs-CZ" sz="3300" dirty="0" smtClean="0"/>
              <a:t>, protetickou stomatologii, dětskou stomatologii, parodontologii</a:t>
            </a:r>
          </a:p>
          <a:p>
            <a:r>
              <a:rPr lang="cs-CZ" sz="3300" dirty="0" smtClean="0"/>
              <a:t>Primární prevence (zejména hygiena, postavení chrupu)</a:t>
            </a:r>
          </a:p>
          <a:p>
            <a:r>
              <a:rPr lang="cs-CZ" sz="3300" dirty="0" smtClean="0"/>
              <a:t>Sekundární prevence (ošetření)</a:t>
            </a:r>
            <a:endParaRPr lang="cs-CZ" sz="3300" dirty="0"/>
          </a:p>
        </p:txBody>
      </p:sp>
      <p:pic>
        <p:nvPicPr>
          <p:cNvPr id="34818" name="Picture 2" descr="Výsledek obrázku pro zubní proté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7657" y="4741816"/>
            <a:ext cx="3303292" cy="1854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Lékařské služby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4682825"/>
          </a:xfrm>
        </p:spPr>
        <p:txBody>
          <a:bodyPr>
            <a:normAutofit/>
          </a:bodyPr>
          <a:lstStyle/>
          <a:p>
            <a:r>
              <a:rPr lang="cs-CZ" sz="3300" dirty="0" smtClean="0"/>
              <a:t>Ošetření náhle vzniklých stavů v ohrožení zdraví či života</a:t>
            </a:r>
          </a:p>
          <a:p>
            <a:endParaRPr lang="cs-CZ" sz="3300" dirty="0"/>
          </a:p>
        </p:txBody>
      </p:sp>
      <p:pic>
        <p:nvPicPr>
          <p:cNvPr id="33794" name="Picture 2" descr="Výsledek obrázku pro záchranná služ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6602" y="2482645"/>
            <a:ext cx="5330825" cy="3998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Komunitní ošetřovatelské ústavy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7220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300" dirty="0" smtClean="0"/>
              <a:t>= ošetřovatelské domy v komunitě</a:t>
            </a:r>
          </a:p>
          <a:p>
            <a:r>
              <a:rPr lang="cs-CZ" sz="3300" dirty="0" smtClean="0"/>
              <a:t>Vyskytují se v zahraničí</a:t>
            </a:r>
          </a:p>
          <a:p>
            <a:r>
              <a:rPr lang="cs-CZ" sz="3300" dirty="0" smtClean="0"/>
              <a:t>Díky nim není zapotřebí domácí péče</a:t>
            </a: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Stacionáře a centra pro specializovanou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1863"/>
            <a:ext cx="8596668" cy="4199499"/>
          </a:xfrm>
        </p:spPr>
        <p:txBody>
          <a:bodyPr>
            <a:normAutofit/>
          </a:bodyPr>
          <a:lstStyle/>
          <a:p>
            <a:r>
              <a:rPr lang="cs-CZ" sz="3300" dirty="0" smtClean="0"/>
              <a:t>Specifická zdravotní péče, poskytovaná vybraným skupinám (např. </a:t>
            </a:r>
            <a:r>
              <a:rPr lang="cs-CZ" sz="3300" dirty="0" err="1" smtClean="0"/>
              <a:t>rhb</a:t>
            </a:r>
            <a:r>
              <a:rPr lang="cs-CZ" sz="3300" dirty="0" smtClean="0"/>
              <a:t> centra pro tělesně postižené, domy mentálního zdraví, denní centra pro seniory)</a:t>
            </a:r>
          </a:p>
          <a:p>
            <a:r>
              <a:rPr lang="cs-CZ" sz="3300" dirty="0" smtClean="0"/>
              <a:t>Poskytovaná péče: léčba, edukace, nácvik praktických dovedností, management bolesti, krizové intervence, poradenství)</a:t>
            </a: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Komunitní ošetřovatelství zdraví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84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Pečovatelská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/>
          </a:bodyPr>
          <a:lstStyle/>
          <a:p>
            <a:r>
              <a:rPr lang="cs-CZ" sz="3300" dirty="0" smtClean="0"/>
              <a:t>Terénní nebo ambulantní</a:t>
            </a:r>
          </a:p>
          <a:p>
            <a:r>
              <a:rPr lang="cs-CZ" sz="3300" dirty="0" smtClean="0"/>
              <a:t>Poskytuje základní péči (hygiena, strava, chod domácnosti)</a:t>
            </a:r>
          </a:p>
          <a:p>
            <a:r>
              <a:rPr lang="cs-CZ" sz="3300" dirty="0" smtClean="0"/>
              <a:t>Pro osoby se sníženou soběstačností</a:t>
            </a:r>
          </a:p>
          <a:p>
            <a:r>
              <a:rPr lang="cs-CZ" sz="3300" dirty="0" smtClean="0"/>
              <a:t>Probíhá v domácím prostředí nebo v sociálních zařízeních</a:t>
            </a:r>
          </a:p>
          <a:p>
            <a:pPr>
              <a:buNone/>
            </a:pP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Osobní asistence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4813453"/>
          </a:xfrm>
        </p:spPr>
        <p:txBody>
          <a:bodyPr>
            <a:normAutofit/>
          </a:bodyPr>
          <a:lstStyle/>
          <a:p>
            <a:r>
              <a:rPr lang="cs-CZ" sz="3300" dirty="0" smtClean="0"/>
              <a:t>Pomáhá klientům s životními úkony</a:t>
            </a:r>
          </a:p>
          <a:p>
            <a:r>
              <a:rPr lang="cs-CZ" sz="3300" dirty="0" smtClean="0"/>
              <a:t>Umožňuje život v domácím prostředí i při snížené soběstačnosti</a:t>
            </a:r>
          </a:p>
          <a:p>
            <a:r>
              <a:rPr lang="cs-CZ" sz="3300" dirty="0" smtClean="0"/>
              <a:t>Oddaluje ústavní zaopatření</a:t>
            </a:r>
          </a:p>
          <a:p>
            <a:r>
              <a:rPr lang="cs-CZ" sz="3300" dirty="0" smtClean="0"/>
              <a:t>Napomáhá návratu do běžného a pracovního života</a:t>
            </a:r>
          </a:p>
          <a:p>
            <a:endParaRPr lang="cs-CZ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Centra denních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62743"/>
            <a:ext cx="8596668" cy="4778619"/>
          </a:xfrm>
        </p:spPr>
        <p:txBody>
          <a:bodyPr>
            <a:normAutofit lnSpcReduction="10000"/>
          </a:bodyPr>
          <a:lstStyle/>
          <a:p>
            <a:r>
              <a:rPr lang="cs-CZ" sz="3300" dirty="0" smtClean="0"/>
              <a:t>Poskytují ambulantní péči osobám se sníženou soběstačností</a:t>
            </a:r>
          </a:p>
          <a:p>
            <a:r>
              <a:rPr lang="cs-CZ" sz="3300" dirty="0" smtClean="0"/>
              <a:t>Stav vyžaduje pomoc jiné fyzické osoby (aktivizace, výchova, hygiena, strava)</a:t>
            </a:r>
          </a:p>
          <a:p>
            <a:pPr algn="ctr">
              <a:buNone/>
            </a:pPr>
            <a:r>
              <a:rPr lang="cs-CZ" sz="3600" dirty="0" smtClean="0">
                <a:solidFill>
                  <a:schemeClr val="accent1"/>
                </a:solidFill>
              </a:rPr>
              <a:t>Denní stacionáře</a:t>
            </a:r>
          </a:p>
          <a:p>
            <a:r>
              <a:rPr lang="cs-CZ" sz="3300" dirty="0" smtClean="0">
                <a:solidFill>
                  <a:schemeClr val="tx2"/>
                </a:solidFill>
              </a:rPr>
              <a:t>Poskytují ambulantní péči osobám se sníženou soběstačností</a:t>
            </a:r>
          </a:p>
          <a:p>
            <a:r>
              <a:rPr lang="cs-CZ" sz="3300" dirty="0" smtClean="0">
                <a:solidFill>
                  <a:schemeClr val="tx2"/>
                </a:solidFill>
              </a:rPr>
              <a:t>Poskytované služby jsou stejné jako v centrech denních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Odlehčovací služby = </a:t>
            </a:r>
            <a:r>
              <a:rPr lang="cs-CZ" dirty="0" err="1" smtClean="0"/>
              <a:t>respitní</a:t>
            </a:r>
            <a:r>
              <a:rPr lang="cs-CZ" dirty="0" smtClean="0"/>
              <a:t> péče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7887"/>
            <a:ext cx="8596668" cy="4633476"/>
          </a:xfrm>
        </p:spPr>
        <p:txBody>
          <a:bodyPr>
            <a:normAutofit/>
          </a:bodyPr>
          <a:lstStyle/>
          <a:p>
            <a:r>
              <a:rPr lang="cs-CZ" sz="3300" dirty="0" smtClean="0"/>
              <a:t>Terénní, ambulantní nebo pobytové služby</a:t>
            </a:r>
          </a:p>
          <a:p>
            <a:r>
              <a:rPr lang="cs-CZ" sz="3300" dirty="0" smtClean="0"/>
              <a:t>Poskytována osobám, o které je jinak pečováno v přirozeném sociálním prostředí</a:t>
            </a:r>
          </a:p>
          <a:p>
            <a:r>
              <a:rPr lang="cs-CZ" sz="3300" dirty="0" smtClean="0"/>
              <a:t>Za účelem umožnit pečující osobě odpočinek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Domovy pro seniory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5315"/>
            <a:ext cx="8596668" cy="470604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Pobytové služby pro osoby se sníženou soběstačností</a:t>
            </a:r>
          </a:p>
          <a:p>
            <a:r>
              <a:rPr lang="cs-CZ" sz="3600" dirty="0" smtClean="0"/>
              <a:t>Stav vyžaduje pravidelnou pomoc jiné osoby</a:t>
            </a:r>
          </a:p>
          <a:p>
            <a:r>
              <a:rPr lang="cs-CZ" sz="3600" dirty="0" smtClean="0"/>
              <a:t>Služby zahrnují komplexní ošetřovatelskou péči o klienta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Ostatní instituce komunitní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91771"/>
            <a:ext cx="8596668" cy="4749591"/>
          </a:xfrm>
        </p:spPr>
        <p:txBody>
          <a:bodyPr>
            <a:normAutofit lnSpcReduction="10000"/>
          </a:bodyPr>
          <a:lstStyle/>
          <a:p>
            <a:r>
              <a:rPr lang="cs-CZ" sz="3300" dirty="0" smtClean="0"/>
              <a:t>Domovy pro osoby se zdravotním postižením</a:t>
            </a:r>
          </a:p>
          <a:p>
            <a:r>
              <a:rPr lang="cs-CZ" sz="3300" dirty="0" smtClean="0"/>
              <a:t>Domovy se zvláštním režimem</a:t>
            </a:r>
          </a:p>
          <a:p>
            <a:r>
              <a:rPr lang="cs-CZ" sz="3300" dirty="0" smtClean="0"/>
              <a:t>Chráněné bydlení</a:t>
            </a:r>
          </a:p>
          <a:p>
            <a:r>
              <a:rPr lang="cs-CZ" sz="3300" dirty="0" smtClean="0"/>
              <a:t>Azylové domy</a:t>
            </a:r>
          </a:p>
          <a:p>
            <a:r>
              <a:rPr lang="cs-CZ" sz="3300" dirty="0" smtClean="0"/>
              <a:t>Domy na půli cesty</a:t>
            </a:r>
          </a:p>
          <a:p>
            <a:r>
              <a:rPr lang="cs-CZ" sz="3300" dirty="0" smtClean="0"/>
              <a:t>Zařízení pro krizovou pomoc</a:t>
            </a:r>
          </a:p>
          <a:p>
            <a:r>
              <a:rPr lang="cs-CZ" sz="3300" dirty="0" err="1" smtClean="0"/>
              <a:t>Nízkoprahová</a:t>
            </a:r>
            <a:r>
              <a:rPr lang="cs-CZ" sz="3300" dirty="0" smtClean="0"/>
              <a:t> centra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Ostatní instituce komunitní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91771"/>
            <a:ext cx="8596668" cy="4749591"/>
          </a:xfrm>
        </p:spPr>
        <p:txBody>
          <a:bodyPr>
            <a:normAutofit/>
          </a:bodyPr>
          <a:lstStyle/>
          <a:p>
            <a:r>
              <a:rPr lang="cs-CZ" sz="3300" dirty="0" smtClean="0"/>
              <a:t>Terapeutické komunity</a:t>
            </a:r>
          </a:p>
          <a:p>
            <a:r>
              <a:rPr lang="cs-CZ" sz="3300" dirty="0" smtClean="0"/>
              <a:t>Sociální poradny</a:t>
            </a:r>
          </a:p>
          <a:p>
            <a:r>
              <a:rPr lang="cs-CZ" sz="3300" dirty="0" smtClean="0"/>
              <a:t>Sociálně terapeutické dílny</a:t>
            </a:r>
          </a:p>
          <a:p>
            <a:r>
              <a:rPr lang="cs-CZ" sz="3300" dirty="0" smtClean="0"/>
              <a:t>Občanská sdružení</a:t>
            </a:r>
          </a:p>
          <a:p>
            <a:r>
              <a:rPr lang="cs-CZ" sz="3300" dirty="0" smtClean="0"/>
              <a:t>Církevní organizace</a:t>
            </a: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sestra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Školní sestra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64343"/>
            <a:ext cx="8596668" cy="46770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300" dirty="0" smtClean="0"/>
              <a:t>= komunitní sestra, pečující o dítě ve školním věku</a:t>
            </a:r>
          </a:p>
          <a:p>
            <a:r>
              <a:rPr lang="cs-CZ" sz="3300" dirty="0" smtClean="0"/>
              <a:t>Pracuje ve školském zařízení</a:t>
            </a:r>
          </a:p>
          <a:p>
            <a:r>
              <a:rPr lang="cs-CZ" sz="3300" dirty="0" smtClean="0"/>
              <a:t>V ČR jen v soukromých školách</a:t>
            </a:r>
          </a:p>
          <a:p>
            <a:endParaRPr lang="cs-CZ" sz="33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Činnosti školní sestry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3791" y="1289731"/>
            <a:ext cx="8596668" cy="5067526"/>
          </a:xfrm>
        </p:spPr>
        <p:txBody>
          <a:bodyPr>
            <a:normAutofit lnSpcReduction="10000"/>
          </a:bodyPr>
          <a:lstStyle/>
          <a:p>
            <a:r>
              <a:rPr lang="cs-CZ" sz="3300" dirty="0" smtClean="0"/>
              <a:t>Prevence </a:t>
            </a:r>
            <a:r>
              <a:rPr lang="cs-CZ" sz="2800" dirty="0" smtClean="0"/>
              <a:t>(vyhledávání problémů a rizikových faktorů)</a:t>
            </a:r>
          </a:p>
          <a:p>
            <a:r>
              <a:rPr lang="cs-CZ" sz="3300" dirty="0" smtClean="0"/>
              <a:t>Dispenzarizace dětí s chronickým onemocněním</a:t>
            </a:r>
          </a:p>
          <a:p>
            <a:r>
              <a:rPr lang="cs-CZ" sz="3300" dirty="0" smtClean="0"/>
              <a:t>Kontrola docházky a komunikace</a:t>
            </a:r>
          </a:p>
          <a:p>
            <a:r>
              <a:rPr lang="cs-CZ" sz="3300" dirty="0" smtClean="0"/>
              <a:t>Kontrola pravidelných prohlídek u PLDD</a:t>
            </a:r>
          </a:p>
          <a:p>
            <a:r>
              <a:rPr lang="cs-CZ" sz="3300" dirty="0" err="1" smtClean="0"/>
              <a:t>Screening</a:t>
            </a:r>
            <a:r>
              <a:rPr lang="cs-CZ" sz="3300" dirty="0" smtClean="0"/>
              <a:t> vakcinace</a:t>
            </a:r>
          </a:p>
          <a:p>
            <a:r>
              <a:rPr lang="cs-CZ" sz="3300" dirty="0" smtClean="0"/>
              <a:t>Spolupráce s rodinou </a:t>
            </a:r>
            <a:r>
              <a:rPr lang="cs-CZ" sz="2800" dirty="0" smtClean="0"/>
              <a:t>(péče o rodinu, vyhledávání a dispenzarizace problémových rodin)</a:t>
            </a:r>
            <a:endParaRPr lang="cs-CZ" sz="33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r>
              <a:rPr lang="cs-CZ" altLang="cs-CZ" sz="2800" dirty="0" smtClean="0">
                <a:solidFill>
                  <a:schemeClr val="tx1"/>
                </a:solidFill>
              </a:rPr>
              <a:t>Zdraví není všechno, ale všechno ostatní bez zdraví nestojí za nic.</a:t>
            </a: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Halfdan</a:t>
            </a:r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Mahler</a:t>
            </a:r>
            <a:r>
              <a:rPr lang="cs-CZ" altLang="cs-CZ" sz="2800" dirty="0" smtClean="0">
                <a:solidFill>
                  <a:schemeClr val="tx1"/>
                </a:solidFill>
              </a:rPr>
              <a:t> 1988</a:t>
            </a:r>
          </a:p>
          <a:p>
            <a:pPr lvl="0"/>
            <a:r>
              <a:rPr lang="cs-CZ" sz="2800" dirty="0" smtClean="0">
                <a:solidFill>
                  <a:schemeClr val="tx1"/>
                </a:solidFill>
              </a:rPr>
              <a:t>zdraví je stav úplné tělesné, duševní a sociální pohody a nejen nepřítomnost nemoci nebo vady (WHO, 1946)</a:t>
            </a:r>
          </a:p>
          <a:p>
            <a:pPr algn="just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zjednodušeně: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zdraví je nebýt nemocný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zdraví je nepřítomnost choroby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Péče o zdraví v proměnách času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0080"/>
            <a:ext cx="8900160" cy="553688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3600" b="1" dirty="0" smtClean="0"/>
              <a:t>ZDRAVÍ = vysoce ceněná hodnota ve všech dobách</a:t>
            </a:r>
          </a:p>
          <a:p>
            <a:endParaRPr lang="cs-CZ" altLang="cs-CZ" sz="3600" b="1" dirty="0" smtClean="0"/>
          </a:p>
          <a:p>
            <a:r>
              <a:rPr lang="cs-CZ" altLang="cs-CZ" sz="3600" dirty="0" smtClean="0"/>
              <a:t>Úrazy a nemoci provázejí člověka od počátku jeho existence.</a:t>
            </a:r>
            <a:endParaRPr lang="cs-CZ" altLang="cs-CZ" sz="3600" b="1" dirty="0" smtClean="0"/>
          </a:p>
          <a:p>
            <a:endParaRPr lang="cs-CZ" altLang="cs-CZ" sz="3600" b="1" dirty="0" smtClean="0"/>
          </a:p>
          <a:p>
            <a:r>
              <a:rPr lang="cs-CZ" altLang="cs-CZ" sz="3600" b="1" dirty="0" smtClean="0"/>
              <a:t>Vývoj lékařství a péče o zdraví jsou ovlivněny: </a:t>
            </a:r>
          </a:p>
          <a:p>
            <a:pPr lvl="1"/>
            <a:r>
              <a:rPr lang="cs-CZ" altLang="cs-CZ" sz="3200" b="1" dirty="0" smtClean="0"/>
              <a:t>Vnímání nemoci P/K</a:t>
            </a:r>
          </a:p>
          <a:p>
            <a:pPr lvl="1"/>
            <a:r>
              <a:rPr lang="cs-CZ" altLang="cs-CZ" sz="3200" b="1" dirty="0" smtClean="0"/>
              <a:t>Chování MUDr.</a:t>
            </a:r>
          </a:p>
          <a:p>
            <a:pPr lvl="1"/>
            <a:r>
              <a:rPr lang="cs-CZ" altLang="cs-CZ" sz="3200" b="1" dirty="0" smtClean="0"/>
              <a:t>Postoj společnosti</a:t>
            </a:r>
          </a:p>
          <a:p>
            <a:endParaRPr lang="cs-CZ" alt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5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57784"/>
            <a:ext cx="8378952" cy="5619179"/>
          </a:xfrm>
        </p:spPr>
        <p:txBody>
          <a:bodyPr/>
          <a:lstStyle/>
          <a:p>
            <a:r>
              <a:rPr lang="cs-CZ" altLang="cs-CZ" sz="2800" b="1" dirty="0"/>
              <a:t>P</a:t>
            </a:r>
            <a:r>
              <a:rPr lang="cs-CZ" altLang="cs-CZ" sz="2800" b="1" dirty="0" smtClean="0"/>
              <a:t>rimitivní společnost: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nemoc považována za přírodní jev (bouře s hromy a blesky). Nemocný byl pokládán za </a:t>
            </a:r>
            <a:r>
              <a:rPr lang="cs-CZ" altLang="cs-CZ" sz="2800" b="1" dirty="0" smtClean="0"/>
              <a:t>hříčku tajemných sil přírody </a:t>
            </a:r>
            <a:r>
              <a:rPr lang="cs-CZ" altLang="cs-CZ" sz="2800" dirty="0" smtClean="0"/>
              <a:t>nebo oběť rozmaru nejrůznějších démonů.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 </a:t>
            </a:r>
            <a:r>
              <a:rPr lang="cs-CZ" altLang="cs-CZ" sz="2800" b="1" dirty="0"/>
              <a:t>S</a:t>
            </a:r>
            <a:r>
              <a:rPr lang="cs-CZ" altLang="cs-CZ" sz="2800" b="1" dirty="0" smtClean="0"/>
              <a:t>tarověká společnost: </a:t>
            </a:r>
            <a:r>
              <a:rPr lang="cs-CZ" altLang="cs-CZ" sz="2800" dirty="0" smtClean="0"/>
              <a:t>nemocný považován za </a:t>
            </a:r>
            <a:r>
              <a:rPr lang="cs-CZ" altLang="cs-CZ" sz="2800" b="1" dirty="0" smtClean="0"/>
              <a:t>viníka, který trpí za svoje hříchy.</a:t>
            </a:r>
          </a:p>
          <a:p>
            <a:endParaRPr lang="cs-CZ" altLang="cs-CZ" sz="2800" b="1" dirty="0" smtClean="0"/>
          </a:p>
          <a:p>
            <a:r>
              <a:rPr lang="cs-CZ" altLang="cs-CZ" sz="2800" b="1" dirty="0" smtClean="0"/>
              <a:t>Antické Řecko: </a:t>
            </a:r>
            <a:r>
              <a:rPr lang="cs-CZ" altLang="cs-CZ" sz="2800" dirty="0"/>
              <a:t>n</a:t>
            </a:r>
            <a:r>
              <a:rPr lang="cs-CZ" altLang="cs-CZ" sz="2800" dirty="0" smtClean="0"/>
              <a:t>emoc byla </a:t>
            </a:r>
            <a:r>
              <a:rPr lang="cs-CZ" altLang="cs-CZ" sz="2800" b="1" dirty="0" smtClean="0"/>
              <a:t>projevem slabosti a méněcennosti</a:t>
            </a:r>
            <a:r>
              <a:rPr lang="cs-CZ" altLang="cs-CZ" sz="2800" dirty="0" smtClean="0"/>
              <a:t>, ne trestem.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4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600" dirty="0" smtClean="0"/>
              <a:t>Nemoc a utrpení pokládány za </a:t>
            </a:r>
            <a:r>
              <a:rPr lang="cs-CZ" altLang="cs-CZ" sz="3600" b="1" dirty="0" smtClean="0"/>
              <a:t>ctnost, za prostředek mravní očisty, za vykoupení a spásu.</a:t>
            </a:r>
          </a:p>
          <a:p>
            <a:r>
              <a:rPr lang="cs-CZ" altLang="cs-CZ" sz="3600" dirty="0" smtClean="0"/>
              <a:t>Stalo se mravním příkazem křesťanské charity navštěvovat nemocné, trpící, ošetřovat je a budovat pro ně útulky a špitály.</a:t>
            </a:r>
          </a:p>
        </p:txBody>
      </p:sp>
    </p:spTree>
    <p:extLst>
      <p:ext uri="{BB962C8B-B14F-4D97-AF65-F5344CB8AC3E}">
        <p14:creationId xmlns:p14="http://schemas.microsoft.com/office/powerpoint/2010/main" val="27618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29185"/>
            <a:ext cx="8596668" cy="5712178"/>
          </a:xfrm>
        </p:spPr>
        <p:txBody>
          <a:bodyPr/>
          <a:lstStyle/>
          <a:p>
            <a:r>
              <a:rPr lang="cs-CZ" altLang="cs-CZ" sz="2800" b="1" dirty="0" smtClean="0"/>
              <a:t>Renesance</a:t>
            </a:r>
            <a:r>
              <a:rPr lang="cs-CZ" altLang="cs-CZ" sz="2800" dirty="0" smtClean="0"/>
              <a:t> a vznik přírodních věd oživil zájem o lidské tělo. Byl zájem vládní moci na tom, aby poddaní byli zdraví. Proto </a:t>
            </a:r>
            <a:r>
              <a:rPr lang="cs-CZ" altLang="cs-CZ" sz="2800" b="1" i="1" dirty="0" smtClean="0"/>
              <a:t>osvícenský absolutismus</a:t>
            </a:r>
            <a:r>
              <a:rPr lang="cs-CZ" altLang="cs-CZ" sz="2800" dirty="0" smtClean="0"/>
              <a:t> vytvářel karantény na obranu proti epidemiím, zdravotní policii, která měla potřebné pravomoci, sanitární dohled nad městským prostředím apod.</a:t>
            </a:r>
          </a:p>
          <a:p>
            <a:r>
              <a:rPr lang="cs-CZ" altLang="cs-CZ" sz="2800" dirty="0" smtClean="0"/>
              <a:t>Rodící se </a:t>
            </a:r>
            <a:r>
              <a:rPr lang="cs-CZ" altLang="cs-CZ" sz="2800" b="1" dirty="0" smtClean="0"/>
              <a:t>kapitalismus a ekonomický liberalismus</a:t>
            </a:r>
            <a:r>
              <a:rPr lang="cs-CZ" altLang="cs-CZ" sz="2800" dirty="0" smtClean="0"/>
              <a:t> přináší zásadní změnu. Tržní hospodářství jasně uvádí, že vyrábět může pouze </a:t>
            </a:r>
            <a:r>
              <a:rPr lang="cs-CZ" altLang="cs-CZ" sz="2800" b="1" i="1" dirty="0" smtClean="0"/>
              <a:t>zdravý výrobce</a:t>
            </a:r>
            <a:r>
              <a:rPr lang="cs-CZ" altLang="cs-CZ" sz="2800" dirty="0" smtClean="0"/>
              <a:t> a nakupovat zase </a:t>
            </a:r>
            <a:r>
              <a:rPr lang="cs-CZ" altLang="cs-CZ" sz="2800" b="1" i="1" dirty="0" smtClean="0"/>
              <a:t>zdravý spotřebitel.</a:t>
            </a:r>
            <a:r>
              <a:rPr lang="cs-CZ" altLang="cs-CZ" sz="2800" dirty="0" smtClean="0"/>
              <a:t> Výhoda dobrého zdraví začala být vysoce ceněna.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5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/>
              <a:t>z</a:t>
            </a:r>
            <a:r>
              <a:rPr lang="cs-CZ" altLang="cs-CZ" sz="3200" b="1" dirty="0" smtClean="0"/>
              <a:t>avádění kanalizace, výstavba vodovodních a komunikačních sítí, různá protiepidemická opatření</a:t>
            </a:r>
          </a:p>
          <a:p>
            <a:r>
              <a:rPr lang="cs-CZ" altLang="cs-CZ" sz="3200" b="1" dirty="0" smtClean="0"/>
              <a:t>dozor nad bezpečností práce</a:t>
            </a:r>
          </a:p>
          <a:p>
            <a:r>
              <a:rPr lang="cs-CZ" altLang="cs-CZ" sz="3200" b="1" dirty="0" smtClean="0"/>
              <a:t>výchova obyvatelstva ke zdravé výživě a zdravému životnímu stylu.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68303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297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2416"/>
            <a:ext cx="8863584" cy="513454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3200" dirty="0" smtClean="0"/>
              <a:t>Na přelomu 19. a 20. století došlo k </a:t>
            </a:r>
            <a:r>
              <a:rPr lang="cs-CZ" altLang="cs-CZ" sz="3200" b="1" dirty="0" smtClean="0"/>
              <a:t>prudkému poklesu úmrtnosti</a:t>
            </a:r>
            <a:endParaRPr lang="cs-CZ" altLang="cs-CZ" sz="3200" dirty="0" smtClean="0"/>
          </a:p>
          <a:p>
            <a:r>
              <a:rPr lang="cs-CZ" altLang="cs-CZ" sz="3200" dirty="0" smtClean="0"/>
              <a:t>Lékaři se začali organizovat do odborných společností  a </a:t>
            </a:r>
            <a:r>
              <a:rPr lang="cs-CZ" altLang="cs-CZ" sz="3200" b="1" dirty="0" smtClean="0"/>
              <a:t>lékařské komory </a:t>
            </a:r>
            <a:r>
              <a:rPr lang="cs-CZ" altLang="cs-CZ" sz="3200" dirty="0" smtClean="0"/>
              <a:t>vyhlašovaly různé </a:t>
            </a:r>
            <a:r>
              <a:rPr lang="cs-CZ" altLang="cs-CZ" sz="3200" b="1" dirty="0" smtClean="0"/>
              <a:t>etické kodexy </a:t>
            </a:r>
            <a:r>
              <a:rPr lang="cs-CZ" altLang="cs-CZ" sz="3200" dirty="0" smtClean="0"/>
              <a:t>na ochranu svých zájmů i práv pacientů.</a:t>
            </a:r>
          </a:p>
          <a:p>
            <a:r>
              <a:rPr lang="cs-CZ" altLang="cs-CZ" sz="3200" dirty="0" smtClean="0"/>
              <a:t>Postupně začal převládat názor, že </a:t>
            </a:r>
            <a:r>
              <a:rPr lang="cs-CZ" altLang="cs-CZ" sz="3200" b="1" dirty="0" smtClean="0"/>
              <a:t>člověk má právo na zdraví.</a:t>
            </a:r>
          </a:p>
          <a:p>
            <a:r>
              <a:rPr lang="cs-CZ" altLang="cs-CZ" sz="3200" dirty="0" smtClean="0"/>
              <a:t>V průběhu 20. století dosáhla zdravotní péče výrazných objektivních úspěchů, nové lékařské technologie.</a:t>
            </a:r>
          </a:p>
          <a:p>
            <a:endParaRPr lang="cs-CZ" sz="3200" dirty="0" smtClean="0"/>
          </a:p>
          <a:p>
            <a:endParaRPr lang="cs-CZ" altLang="cs-CZ" sz="3200" b="1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482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10897"/>
            <a:ext cx="8596668" cy="57304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3600" dirty="0"/>
              <a:t>Z</a:t>
            </a:r>
            <a:r>
              <a:rPr lang="cs-CZ" altLang="cs-CZ" sz="3600" dirty="0" smtClean="0"/>
              <a:t>draví nemůžeme pokládat za konečný cíl našeho snažení, zdraví tvoří jenom jednu z mnoha hodnot, kterým říkáme </a:t>
            </a:r>
            <a:r>
              <a:rPr lang="cs-CZ" altLang="cs-CZ" sz="3600" b="1" dirty="0" smtClean="0"/>
              <a:t>„kvalita života“.</a:t>
            </a:r>
          </a:p>
          <a:p>
            <a:endParaRPr lang="cs-CZ" altLang="cs-CZ" b="1" dirty="0" smtClean="0"/>
          </a:p>
          <a:p>
            <a:endParaRPr lang="cs-CZ" altLang="cs-CZ" b="1" dirty="0"/>
          </a:p>
          <a:p>
            <a:r>
              <a:rPr lang="cs-CZ" altLang="cs-CZ" sz="2400" b="1" dirty="0" smtClean="0"/>
              <a:t>Tu tvoří nejen somatické zdraví, ale i hodnoty i oblasti sociální, psychologické, kulturní, ekologické, interpersonální, spirituální, historické i morální, jež ve svém úhrnu přispívají ke smyslu života.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75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KUKLA, L. </a:t>
            </a:r>
            <a:r>
              <a:rPr lang="cs-CZ" sz="2400" i="1" dirty="0"/>
              <a:t>Péče o zdraví v proměnách času</a:t>
            </a:r>
            <a:r>
              <a:rPr lang="cs-CZ" sz="2400" dirty="0"/>
              <a:t> [online]. [cit. 2018-03-19]. Dostupné z: </a:t>
            </a:r>
            <a:r>
              <a:rPr lang="cs-CZ" sz="2400" dirty="0">
                <a:hlinkClick r:id="rId2"/>
              </a:rPr>
              <a:t>https://is.muni.cz/el/1423/jaro2016/SPR716/.../</a:t>
            </a:r>
            <a:r>
              <a:rPr lang="cs-CZ" sz="2400" dirty="0" smtClean="0">
                <a:hlinkClick r:id="rId2"/>
              </a:rPr>
              <a:t>Pece_o_zdravi_v_promenach_casu.ppt</a:t>
            </a:r>
            <a:r>
              <a:rPr lang="cs-CZ" sz="2400" dirty="0" smtClean="0"/>
              <a:t>.</a:t>
            </a:r>
          </a:p>
          <a:p>
            <a:r>
              <a:rPr lang="cs-CZ" sz="2400" dirty="0" smtClean="0">
                <a:hlinkClick r:id="rId3"/>
              </a:rPr>
              <a:t>http://osetrovatelstvi.blog.cz/0910/komunitni-sluzby-a-instituce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https://www.wikiskripta.eu/w/Komunitn%C3%AD_o%C5%A1et%C5%99ovatelstv%C3%AD</a:t>
            </a:r>
            <a:endParaRPr lang="cs-CZ" sz="2400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6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306" y="986972"/>
            <a:ext cx="8596668" cy="5605933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Zákon o zdraví lidu č. 20 z roku 1966 definuje zdraví podobně (</a:t>
            </a:r>
            <a:r>
              <a:rPr lang="cs-CZ" altLang="cs-CZ" sz="2800" u="sng" dirty="0" smtClean="0"/>
              <a:t>novelizován zákonem č. 72/2011 Sb. o zdravotních službách</a:t>
            </a:r>
            <a:r>
              <a:rPr lang="cs-CZ" altLang="cs-CZ" sz="2800" dirty="0" smtClean="0"/>
              <a:t>)</a:t>
            </a:r>
          </a:p>
          <a:p>
            <a:r>
              <a:rPr lang="cs-CZ" altLang="cs-CZ" sz="2800" dirty="0" smtClean="0"/>
              <a:t>Komponenty zdraví: duševní, tělesné zdraví, sociální zdraví</a:t>
            </a:r>
          </a:p>
          <a:p>
            <a:r>
              <a:rPr lang="cs-CZ" altLang="cs-CZ" sz="2800" dirty="0" smtClean="0"/>
              <a:t>Determinanty zdraví: genetický základ, rasa, pohlaví, věk, životní způsob/styl, péče o zdraví, životní prostředí, životní úroveň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879943"/>
              </p:ext>
            </p:extLst>
          </p:nvPr>
        </p:nvGraphicFramePr>
        <p:xfrm>
          <a:off x="677863" y="797169"/>
          <a:ext cx="8596312" cy="4994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696687"/>
            <a:ext cx="8596668" cy="53446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Zdravý způsob života </a:t>
            </a:r>
          </a:p>
          <a:p>
            <a:r>
              <a:rPr lang="cs-CZ" sz="2800" dirty="0" smtClean="0"/>
              <a:t>Stravování</a:t>
            </a:r>
          </a:p>
          <a:p>
            <a:r>
              <a:rPr lang="cs-CZ" sz="2800" dirty="0" smtClean="0"/>
              <a:t>Pohyb</a:t>
            </a:r>
          </a:p>
          <a:p>
            <a:r>
              <a:rPr lang="cs-CZ" sz="2800" dirty="0" smtClean="0"/>
              <a:t>Dostatek spánku</a:t>
            </a:r>
          </a:p>
          <a:p>
            <a:r>
              <a:rPr lang="cs-CZ" sz="2800" dirty="0" smtClean="0"/>
              <a:t>Omezení stresu…</a:t>
            </a:r>
          </a:p>
          <a:p>
            <a:r>
              <a:rPr lang="cs-CZ" sz="2800" dirty="0" smtClean="0"/>
              <a:t>Sdílená odpovědnost</a:t>
            </a:r>
          </a:p>
          <a:p>
            <a:r>
              <a:rPr lang="cs-CZ" sz="2800" dirty="0" smtClean="0"/>
              <a:t>Dodržování preventivních prohlídek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Instituce v komunitním ošetřovatelství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 smtClean="0"/>
              <a:t>Komunitní péče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15737"/>
            <a:ext cx="8596668" cy="46566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300" dirty="0" smtClean="0"/>
              <a:t>= zdravotní, sociální a další služby, poskytované nemocným i zdravým občanům</a:t>
            </a:r>
          </a:p>
          <a:p>
            <a:pPr>
              <a:buFontTx/>
              <a:buChar char="-"/>
            </a:pPr>
            <a:r>
              <a:rPr lang="cs-CZ" sz="3300" dirty="0" smtClean="0"/>
              <a:t>Doplňuje primární péči.</a:t>
            </a:r>
          </a:p>
          <a:p>
            <a:pPr>
              <a:buFontTx/>
              <a:buChar char="-"/>
            </a:pPr>
            <a:r>
              <a:rPr lang="cs-CZ" sz="3300" dirty="0" smtClean="0"/>
              <a:t>Cíl je orientovat se na péči v domácím prostředí, komunitě.</a:t>
            </a:r>
          </a:p>
          <a:p>
            <a:pPr>
              <a:buFontTx/>
              <a:buChar char="-"/>
            </a:pPr>
            <a:endParaRPr lang="cs-CZ" sz="3300" dirty="0" smtClean="0"/>
          </a:p>
          <a:p>
            <a:pPr>
              <a:buFontTx/>
              <a:buChar char="-"/>
            </a:pPr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Instituce v komunitní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145" y="1324567"/>
            <a:ext cx="8596668" cy="5180736"/>
          </a:xfrm>
        </p:spPr>
        <p:txBody>
          <a:bodyPr>
            <a:normAutofit fontScale="92500" lnSpcReduction="10000"/>
          </a:bodyPr>
          <a:lstStyle/>
          <a:p>
            <a:r>
              <a:rPr lang="cs-CZ" sz="3300" dirty="0" smtClean="0"/>
              <a:t>Domov a rodina</a:t>
            </a:r>
          </a:p>
          <a:p>
            <a:r>
              <a:rPr lang="cs-CZ" sz="3300" dirty="0" smtClean="0"/>
              <a:t>Praktický lékař pro dospělé</a:t>
            </a:r>
          </a:p>
          <a:p>
            <a:r>
              <a:rPr lang="cs-CZ" sz="3300" dirty="0" smtClean="0"/>
              <a:t>Praktický lékař pro děti a dorost</a:t>
            </a:r>
          </a:p>
          <a:p>
            <a:r>
              <a:rPr lang="cs-CZ" sz="3300" dirty="0" smtClean="0"/>
              <a:t>Agentury komplexní domácí péče</a:t>
            </a:r>
          </a:p>
          <a:p>
            <a:r>
              <a:rPr lang="cs-CZ" sz="3300" dirty="0" smtClean="0"/>
              <a:t>Ambulantní gynekologové</a:t>
            </a:r>
          </a:p>
          <a:p>
            <a:r>
              <a:rPr lang="cs-CZ" sz="3300" dirty="0" smtClean="0"/>
              <a:t>Stomatologové</a:t>
            </a:r>
          </a:p>
          <a:p>
            <a:r>
              <a:rPr lang="cs-CZ" sz="3300" dirty="0" smtClean="0"/>
              <a:t>Lékařská služba první pomoci</a:t>
            </a:r>
          </a:p>
          <a:p>
            <a:r>
              <a:rPr lang="cs-CZ" sz="3300" dirty="0" smtClean="0"/>
              <a:t>Stacionáře a centra pro specializovanou péči</a:t>
            </a:r>
          </a:p>
          <a:p>
            <a:r>
              <a:rPr lang="cs-CZ" sz="3300" dirty="0" smtClean="0"/>
              <a:t>Komunitní ošetřovatelské ústavy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986</Words>
  <Application>Microsoft Office PowerPoint</Application>
  <PresentationFormat>Širokoúhlá obrazovka</PresentationFormat>
  <Paragraphs>178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Trebuchet MS</vt:lpstr>
      <vt:lpstr>Wingdings 3</vt:lpstr>
      <vt:lpstr>Faseta</vt:lpstr>
      <vt:lpstr>Komunitní ošetřovatelství zdraví, instituce,  školní sestra, péče o zdraví v proměnách času</vt:lpstr>
      <vt:lpstr>Komunitní ošetřovatelství zdraví</vt:lpstr>
      <vt:lpstr>Definice zdraví</vt:lpstr>
      <vt:lpstr>Prezentace aplikace PowerPoint</vt:lpstr>
      <vt:lpstr>Prezentace aplikace PowerPoint</vt:lpstr>
      <vt:lpstr>Prezentace aplikace PowerPoint</vt:lpstr>
      <vt:lpstr>Instituce v komunitním ošetřovatelství</vt:lpstr>
      <vt:lpstr>Komunitní péče </vt:lpstr>
      <vt:lpstr>Instituce v komunitní péči</vt:lpstr>
      <vt:lpstr>Instituce v komunitní péči</vt:lpstr>
      <vt:lpstr>Domov a rodina </vt:lpstr>
      <vt:lpstr>Praktický lékař pro dospělé</vt:lpstr>
      <vt:lpstr>Praktický lékař pro děti a dorost</vt:lpstr>
      <vt:lpstr>Agentury komplexní domácí péče </vt:lpstr>
      <vt:lpstr>Ambulantní gynekologové</vt:lpstr>
      <vt:lpstr>Stomatologové</vt:lpstr>
      <vt:lpstr>Lékařské služby první pomoci</vt:lpstr>
      <vt:lpstr>Komunitní ošetřovatelské ústavy</vt:lpstr>
      <vt:lpstr>Stacionáře a centra pro specializovanou péči</vt:lpstr>
      <vt:lpstr>Pečovatelská služba</vt:lpstr>
      <vt:lpstr>Osobní asistence</vt:lpstr>
      <vt:lpstr>Centra denních služeb</vt:lpstr>
      <vt:lpstr>Odlehčovací služby = respitní péče </vt:lpstr>
      <vt:lpstr>Domovy pro seniory</vt:lpstr>
      <vt:lpstr>Ostatní instituce komunitní péče</vt:lpstr>
      <vt:lpstr>Ostatní instituce komunitní péče</vt:lpstr>
      <vt:lpstr>Školní sestra</vt:lpstr>
      <vt:lpstr>Školní sestra</vt:lpstr>
      <vt:lpstr>Činnosti školní sestry</vt:lpstr>
      <vt:lpstr>Péče o zdraví v proměnách času</vt:lpstr>
      <vt:lpstr>Prezentace aplikace PowerPoint</vt:lpstr>
      <vt:lpstr>Prezentace aplikace PowerPoint</vt:lpstr>
      <vt:lpstr>Křesťanství </vt:lpstr>
      <vt:lpstr>Prezentace aplikace PowerPoint</vt:lpstr>
      <vt:lpstr>Novověk</vt:lpstr>
      <vt:lpstr>Prezentace aplikace PowerPoint</vt:lpstr>
      <vt:lpstr>Prezentace aplikace PowerPoint</vt:lpstr>
      <vt:lpstr>Zdroje: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zdraví v proměnách času</dc:title>
  <dc:creator>Helenka</dc:creator>
  <cp:lastModifiedBy>Hana Pinkavová</cp:lastModifiedBy>
  <cp:revision>25</cp:revision>
  <dcterms:created xsi:type="dcterms:W3CDTF">2018-03-19T18:11:49Z</dcterms:created>
  <dcterms:modified xsi:type="dcterms:W3CDTF">2018-08-15T09:43:44Z</dcterms:modified>
</cp:coreProperties>
</file>