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1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78" r:id="rId12"/>
    <p:sldId id="280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5" r:id="rId21"/>
    <p:sldId id="282" r:id="rId22"/>
    <p:sldId id="267" r:id="rId23"/>
    <p:sldId id="284" r:id="rId24"/>
    <p:sldId id="268" r:id="rId25"/>
    <p:sldId id="283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C3F38-B84B-4209-B893-46C81D60491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F46C756-2625-48EB-9477-96C61D8BC4A2}">
      <dgm:prSet/>
      <dgm:spPr/>
      <dgm:t>
        <a:bodyPr/>
        <a:lstStyle/>
        <a:p>
          <a:r>
            <a:rPr lang="cs-CZ" b="1"/>
            <a:t>Chemické stresory</a:t>
          </a:r>
          <a:r>
            <a:rPr lang="cs-CZ"/>
            <a:t> – prach, kouř, mlha a pára, tekutiny, plyny</a:t>
          </a:r>
          <a:endParaRPr lang="en-US"/>
        </a:p>
      </dgm:t>
    </dgm:pt>
    <dgm:pt modelId="{EFDCFC8B-B8D7-4F28-93F3-8127AC3DB271}" type="parTrans" cxnId="{C262C258-4E55-4C22-AEA6-6B9776E33A84}">
      <dgm:prSet/>
      <dgm:spPr/>
      <dgm:t>
        <a:bodyPr/>
        <a:lstStyle/>
        <a:p>
          <a:endParaRPr lang="en-US"/>
        </a:p>
      </dgm:t>
    </dgm:pt>
    <dgm:pt modelId="{B8BC34E5-CF48-457C-BC92-85CBDE838BAC}" type="sibTrans" cxnId="{C262C258-4E55-4C22-AEA6-6B9776E33A84}">
      <dgm:prSet/>
      <dgm:spPr/>
      <dgm:t>
        <a:bodyPr/>
        <a:lstStyle/>
        <a:p>
          <a:endParaRPr lang="en-US"/>
        </a:p>
      </dgm:t>
    </dgm:pt>
    <dgm:pt modelId="{9390B436-A4FC-454F-8200-B3DF91F44183}">
      <dgm:prSet/>
      <dgm:spPr/>
      <dgm:t>
        <a:bodyPr/>
        <a:lstStyle/>
        <a:p>
          <a:r>
            <a:rPr lang="cs-CZ" b="1"/>
            <a:t>Fyzikální stresory</a:t>
          </a:r>
          <a:r>
            <a:rPr lang="cs-CZ"/>
            <a:t> – radiace, hluk, tlak, vibrace, teplo, chlad</a:t>
          </a:r>
          <a:endParaRPr lang="en-US"/>
        </a:p>
      </dgm:t>
    </dgm:pt>
    <dgm:pt modelId="{59AA711E-1CBC-45F4-A9BF-2C7A8F09916D}" type="parTrans" cxnId="{4090E489-209D-4007-8891-127773CE78B8}">
      <dgm:prSet/>
      <dgm:spPr/>
      <dgm:t>
        <a:bodyPr/>
        <a:lstStyle/>
        <a:p>
          <a:endParaRPr lang="en-US"/>
        </a:p>
      </dgm:t>
    </dgm:pt>
    <dgm:pt modelId="{6307F95E-4E67-442F-A5F4-4A04513B5078}" type="sibTrans" cxnId="{4090E489-209D-4007-8891-127773CE78B8}">
      <dgm:prSet/>
      <dgm:spPr/>
      <dgm:t>
        <a:bodyPr/>
        <a:lstStyle/>
        <a:p>
          <a:endParaRPr lang="en-US"/>
        </a:p>
      </dgm:t>
    </dgm:pt>
    <dgm:pt modelId="{92466801-AFE2-40AA-A672-52BC11144C4D}">
      <dgm:prSet/>
      <dgm:spPr/>
      <dgm:t>
        <a:bodyPr/>
        <a:lstStyle/>
        <a:p>
          <a:r>
            <a:rPr lang="cs-CZ" b="1"/>
            <a:t>Biologické stresory</a:t>
          </a:r>
          <a:r>
            <a:rPr lang="cs-CZ"/>
            <a:t> – plísně, houby, bakterie, hmyz</a:t>
          </a:r>
          <a:endParaRPr lang="en-US"/>
        </a:p>
      </dgm:t>
    </dgm:pt>
    <dgm:pt modelId="{B81244CD-A360-4909-9B51-1769AD7C8E61}" type="parTrans" cxnId="{320EBECE-4631-498C-9C62-CE981224DF9C}">
      <dgm:prSet/>
      <dgm:spPr/>
      <dgm:t>
        <a:bodyPr/>
        <a:lstStyle/>
        <a:p>
          <a:endParaRPr lang="en-US"/>
        </a:p>
      </dgm:t>
    </dgm:pt>
    <dgm:pt modelId="{CC182F53-7F15-4945-AF94-EDD37E77B316}" type="sibTrans" cxnId="{320EBECE-4631-498C-9C62-CE981224DF9C}">
      <dgm:prSet/>
      <dgm:spPr/>
      <dgm:t>
        <a:bodyPr/>
        <a:lstStyle/>
        <a:p>
          <a:endParaRPr lang="en-US"/>
        </a:p>
      </dgm:t>
    </dgm:pt>
    <dgm:pt modelId="{78A2A447-4896-4D0E-ACCD-59E9AC5D2EF6}">
      <dgm:prSet/>
      <dgm:spPr/>
      <dgm:t>
        <a:bodyPr/>
        <a:lstStyle/>
        <a:p>
          <a:r>
            <a:rPr lang="cs-CZ" b="1"/>
            <a:t>Ergonomické stresory</a:t>
          </a:r>
          <a:r>
            <a:rPr lang="cs-CZ"/>
            <a:t> – stres, únava, nuda, monotónnost, vlivy prostředí na lidi </a:t>
          </a:r>
          <a:endParaRPr lang="en-US"/>
        </a:p>
      </dgm:t>
    </dgm:pt>
    <dgm:pt modelId="{B85FA535-2C4B-4B56-B3FD-4331C679930D}" type="parTrans" cxnId="{0263FB95-E2E5-4327-9F43-380F8C5E8F6E}">
      <dgm:prSet/>
      <dgm:spPr/>
      <dgm:t>
        <a:bodyPr/>
        <a:lstStyle/>
        <a:p>
          <a:endParaRPr lang="en-US"/>
        </a:p>
      </dgm:t>
    </dgm:pt>
    <dgm:pt modelId="{A7968DDC-A339-411D-A793-B24B37EA1C38}" type="sibTrans" cxnId="{0263FB95-E2E5-4327-9F43-380F8C5E8F6E}">
      <dgm:prSet/>
      <dgm:spPr/>
      <dgm:t>
        <a:bodyPr/>
        <a:lstStyle/>
        <a:p>
          <a:endParaRPr lang="en-US"/>
        </a:p>
      </dgm:t>
    </dgm:pt>
    <dgm:pt modelId="{EDE026C3-42AF-48F4-9C10-4D529B2A07B1}" type="pres">
      <dgm:prSet presAssocID="{883C3F38-B84B-4209-B893-46C81D6049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09AC017-1114-43FB-8310-4273E538D6FD}" type="pres">
      <dgm:prSet presAssocID="{8F46C756-2625-48EB-9477-96C61D8BC4A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384038-D070-4F21-A30F-3CE54A1CC91B}" type="pres">
      <dgm:prSet presAssocID="{B8BC34E5-CF48-457C-BC92-85CBDE838BAC}" presName="spacer" presStyleCnt="0"/>
      <dgm:spPr/>
    </dgm:pt>
    <dgm:pt modelId="{CA56582C-0F96-43F8-A249-564D76678581}" type="pres">
      <dgm:prSet presAssocID="{9390B436-A4FC-454F-8200-B3DF91F441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523E3E-EB6F-4685-9259-39458BEC40CA}" type="pres">
      <dgm:prSet presAssocID="{6307F95E-4E67-442F-A5F4-4A04513B5078}" presName="spacer" presStyleCnt="0"/>
      <dgm:spPr/>
    </dgm:pt>
    <dgm:pt modelId="{641802B1-94BF-4F3D-8F9B-40514BF3BB7C}" type="pres">
      <dgm:prSet presAssocID="{92466801-AFE2-40AA-A672-52BC11144C4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5FF6BF-9B4B-4C66-8F17-59396DD5B027}" type="pres">
      <dgm:prSet presAssocID="{CC182F53-7F15-4945-AF94-EDD37E77B316}" presName="spacer" presStyleCnt="0"/>
      <dgm:spPr/>
    </dgm:pt>
    <dgm:pt modelId="{A246DFBF-58DA-47E8-B19E-584217AFFC23}" type="pres">
      <dgm:prSet presAssocID="{78A2A447-4896-4D0E-ACCD-59E9AC5D2E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262C258-4E55-4C22-AEA6-6B9776E33A84}" srcId="{883C3F38-B84B-4209-B893-46C81D604918}" destId="{8F46C756-2625-48EB-9477-96C61D8BC4A2}" srcOrd="0" destOrd="0" parTransId="{EFDCFC8B-B8D7-4F28-93F3-8127AC3DB271}" sibTransId="{B8BC34E5-CF48-457C-BC92-85CBDE838BAC}"/>
    <dgm:cxn modelId="{4090E489-209D-4007-8891-127773CE78B8}" srcId="{883C3F38-B84B-4209-B893-46C81D604918}" destId="{9390B436-A4FC-454F-8200-B3DF91F44183}" srcOrd="1" destOrd="0" parTransId="{59AA711E-1CBC-45F4-A9BF-2C7A8F09916D}" sibTransId="{6307F95E-4E67-442F-A5F4-4A04513B5078}"/>
    <dgm:cxn modelId="{1F7834B3-6EB2-446F-81B6-7BA742E1B9DC}" type="presOf" srcId="{9390B436-A4FC-454F-8200-B3DF91F44183}" destId="{CA56582C-0F96-43F8-A249-564D76678581}" srcOrd="0" destOrd="0" presId="urn:microsoft.com/office/officeart/2005/8/layout/vList2"/>
    <dgm:cxn modelId="{A0202299-2BE1-49BF-8BE6-5D858823CB26}" type="presOf" srcId="{92466801-AFE2-40AA-A672-52BC11144C4D}" destId="{641802B1-94BF-4F3D-8F9B-40514BF3BB7C}" srcOrd="0" destOrd="0" presId="urn:microsoft.com/office/officeart/2005/8/layout/vList2"/>
    <dgm:cxn modelId="{78D8E2D7-CB2E-4DB8-945C-679244AFA379}" type="presOf" srcId="{883C3F38-B84B-4209-B893-46C81D604918}" destId="{EDE026C3-42AF-48F4-9C10-4D529B2A07B1}" srcOrd="0" destOrd="0" presId="urn:microsoft.com/office/officeart/2005/8/layout/vList2"/>
    <dgm:cxn modelId="{30BBE976-7452-46D2-81FE-6E891BE2FDB5}" type="presOf" srcId="{78A2A447-4896-4D0E-ACCD-59E9AC5D2EF6}" destId="{A246DFBF-58DA-47E8-B19E-584217AFFC23}" srcOrd="0" destOrd="0" presId="urn:microsoft.com/office/officeart/2005/8/layout/vList2"/>
    <dgm:cxn modelId="{0263FB95-E2E5-4327-9F43-380F8C5E8F6E}" srcId="{883C3F38-B84B-4209-B893-46C81D604918}" destId="{78A2A447-4896-4D0E-ACCD-59E9AC5D2EF6}" srcOrd="3" destOrd="0" parTransId="{B85FA535-2C4B-4B56-B3FD-4331C679930D}" sibTransId="{A7968DDC-A339-411D-A793-B24B37EA1C38}"/>
    <dgm:cxn modelId="{7909D20E-92C6-488F-B83E-62AA97852FE8}" type="presOf" srcId="{8F46C756-2625-48EB-9477-96C61D8BC4A2}" destId="{909AC017-1114-43FB-8310-4273E538D6FD}" srcOrd="0" destOrd="0" presId="urn:microsoft.com/office/officeart/2005/8/layout/vList2"/>
    <dgm:cxn modelId="{320EBECE-4631-498C-9C62-CE981224DF9C}" srcId="{883C3F38-B84B-4209-B893-46C81D604918}" destId="{92466801-AFE2-40AA-A672-52BC11144C4D}" srcOrd="2" destOrd="0" parTransId="{B81244CD-A360-4909-9B51-1769AD7C8E61}" sibTransId="{CC182F53-7F15-4945-AF94-EDD37E77B316}"/>
    <dgm:cxn modelId="{EC35D87E-8838-4124-810A-799A4FA1075F}" type="presParOf" srcId="{EDE026C3-42AF-48F4-9C10-4D529B2A07B1}" destId="{909AC017-1114-43FB-8310-4273E538D6FD}" srcOrd="0" destOrd="0" presId="urn:microsoft.com/office/officeart/2005/8/layout/vList2"/>
    <dgm:cxn modelId="{8F910B39-93EF-483C-92F0-03AC920846BC}" type="presParOf" srcId="{EDE026C3-42AF-48F4-9C10-4D529B2A07B1}" destId="{04384038-D070-4F21-A30F-3CE54A1CC91B}" srcOrd="1" destOrd="0" presId="urn:microsoft.com/office/officeart/2005/8/layout/vList2"/>
    <dgm:cxn modelId="{51884565-76D7-43B8-A894-9AC1CE9B495A}" type="presParOf" srcId="{EDE026C3-42AF-48F4-9C10-4D529B2A07B1}" destId="{CA56582C-0F96-43F8-A249-564D76678581}" srcOrd="2" destOrd="0" presId="urn:microsoft.com/office/officeart/2005/8/layout/vList2"/>
    <dgm:cxn modelId="{4CDB01D4-4E70-464C-9587-AC5FAD0AB514}" type="presParOf" srcId="{EDE026C3-42AF-48F4-9C10-4D529B2A07B1}" destId="{55523E3E-EB6F-4685-9259-39458BEC40CA}" srcOrd="3" destOrd="0" presId="urn:microsoft.com/office/officeart/2005/8/layout/vList2"/>
    <dgm:cxn modelId="{4ED5F16B-FFBB-408A-AB1C-7BB92C4B9283}" type="presParOf" srcId="{EDE026C3-42AF-48F4-9C10-4D529B2A07B1}" destId="{641802B1-94BF-4F3D-8F9B-40514BF3BB7C}" srcOrd="4" destOrd="0" presId="urn:microsoft.com/office/officeart/2005/8/layout/vList2"/>
    <dgm:cxn modelId="{361C14A1-27F2-4E23-A745-583D60EC06C4}" type="presParOf" srcId="{EDE026C3-42AF-48F4-9C10-4D529B2A07B1}" destId="{115FF6BF-9B4B-4C66-8F17-59396DD5B027}" srcOrd="5" destOrd="0" presId="urn:microsoft.com/office/officeart/2005/8/layout/vList2"/>
    <dgm:cxn modelId="{032DB300-AB2B-4688-9DF8-B7C6DC5E8741}" type="presParOf" srcId="{EDE026C3-42AF-48F4-9C10-4D529B2A07B1}" destId="{A246DFBF-58DA-47E8-B19E-584217AFFC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AC017-1114-43FB-8310-4273E538D6FD}">
      <dsp:nvSpPr>
        <dsp:cNvPr id="0" name=""/>
        <dsp:cNvSpPr/>
      </dsp:nvSpPr>
      <dsp:spPr>
        <a:xfrm>
          <a:off x="0" y="58845"/>
          <a:ext cx="4971603" cy="11679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Chemické stresory</a:t>
          </a:r>
          <a:r>
            <a:rPr lang="cs-CZ" sz="2200" kern="1200"/>
            <a:t> – prach, kouř, mlha a pára, tekutiny, plyny</a:t>
          </a:r>
          <a:endParaRPr lang="en-US" sz="2200" kern="1200"/>
        </a:p>
      </dsp:txBody>
      <dsp:txXfrm>
        <a:off x="57015" y="115860"/>
        <a:ext cx="4857573" cy="1053922"/>
      </dsp:txXfrm>
    </dsp:sp>
    <dsp:sp modelId="{CA56582C-0F96-43F8-A249-564D76678581}">
      <dsp:nvSpPr>
        <dsp:cNvPr id="0" name=""/>
        <dsp:cNvSpPr/>
      </dsp:nvSpPr>
      <dsp:spPr>
        <a:xfrm>
          <a:off x="0" y="1290157"/>
          <a:ext cx="4971603" cy="1167952"/>
        </a:xfrm>
        <a:prstGeom prst="roundRect">
          <a:avLst/>
        </a:prstGeom>
        <a:gradFill rotWithShape="0">
          <a:gsLst>
            <a:gs pos="0">
              <a:schemeClr val="accent5">
                <a:hueOff val="831752"/>
                <a:satOff val="-16830"/>
                <a:lumOff val="523"/>
                <a:alphaOff val="0"/>
                <a:tint val="96000"/>
                <a:lumMod val="100000"/>
              </a:schemeClr>
            </a:gs>
            <a:gs pos="78000">
              <a:schemeClr val="accent5">
                <a:hueOff val="831752"/>
                <a:satOff val="-16830"/>
                <a:lumOff val="52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Fyzikální stresory</a:t>
          </a:r>
          <a:r>
            <a:rPr lang="cs-CZ" sz="2200" kern="1200"/>
            <a:t> – radiace, hluk, tlak, vibrace, teplo, chlad</a:t>
          </a:r>
          <a:endParaRPr lang="en-US" sz="2200" kern="1200"/>
        </a:p>
      </dsp:txBody>
      <dsp:txXfrm>
        <a:off x="57015" y="1347172"/>
        <a:ext cx="4857573" cy="1053922"/>
      </dsp:txXfrm>
    </dsp:sp>
    <dsp:sp modelId="{641802B1-94BF-4F3D-8F9B-40514BF3BB7C}">
      <dsp:nvSpPr>
        <dsp:cNvPr id="0" name=""/>
        <dsp:cNvSpPr/>
      </dsp:nvSpPr>
      <dsp:spPr>
        <a:xfrm>
          <a:off x="0" y="2521470"/>
          <a:ext cx="4971603" cy="1167952"/>
        </a:xfrm>
        <a:prstGeom prst="roundRect">
          <a:avLst/>
        </a:prstGeom>
        <a:gradFill rotWithShape="0">
          <a:gsLst>
            <a:gs pos="0">
              <a:schemeClr val="accent5">
                <a:hueOff val="1663504"/>
                <a:satOff val="-33659"/>
                <a:lumOff val="1046"/>
                <a:alphaOff val="0"/>
                <a:tint val="96000"/>
                <a:lumMod val="100000"/>
              </a:schemeClr>
            </a:gs>
            <a:gs pos="78000">
              <a:schemeClr val="accent5">
                <a:hueOff val="1663504"/>
                <a:satOff val="-33659"/>
                <a:lumOff val="104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Biologické stresory</a:t>
          </a:r>
          <a:r>
            <a:rPr lang="cs-CZ" sz="2200" kern="1200"/>
            <a:t> – plísně, houby, bakterie, hmyz</a:t>
          </a:r>
          <a:endParaRPr lang="en-US" sz="2200" kern="1200"/>
        </a:p>
      </dsp:txBody>
      <dsp:txXfrm>
        <a:off x="57015" y="2578485"/>
        <a:ext cx="4857573" cy="1053922"/>
      </dsp:txXfrm>
    </dsp:sp>
    <dsp:sp modelId="{A246DFBF-58DA-47E8-B19E-584217AFFC23}">
      <dsp:nvSpPr>
        <dsp:cNvPr id="0" name=""/>
        <dsp:cNvSpPr/>
      </dsp:nvSpPr>
      <dsp:spPr>
        <a:xfrm>
          <a:off x="0" y="3752783"/>
          <a:ext cx="4971603" cy="1167952"/>
        </a:xfrm>
        <a:prstGeom prst="roundRect">
          <a:avLst/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Ergonomické stresory</a:t>
          </a:r>
          <a:r>
            <a:rPr lang="cs-CZ" sz="2200" kern="1200"/>
            <a:t> – stres, únava, nuda, monotónnost, vlivy prostředí na lidi </a:t>
          </a:r>
          <a:endParaRPr lang="en-US" sz="2200" kern="1200"/>
        </a:p>
      </dsp:txBody>
      <dsp:txXfrm>
        <a:off x="57015" y="3809798"/>
        <a:ext cx="4857573" cy="1053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6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91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671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84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8233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73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163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08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1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92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62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10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08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86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79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7A7E1-301B-45DC-A782-54F82B4DCB61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5CF43B-CC22-4420-B912-DD6A86AAA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0422" y="-8468"/>
            <a:ext cx="3572669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2372" y="-8468"/>
            <a:ext cx="3806198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6713FD-6837-4549-B85C-F53543A0D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1282701"/>
            <a:ext cx="3822045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800" b="1"/>
              <a:t>Komunitní ošetřovatelství zaměřené na ženy a zaměstnance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B10A28-569B-4C60-A897-3497EFD72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5840" y="2876315"/>
            <a:ext cx="2701925" cy="1096899"/>
          </a:xfrm>
        </p:spPr>
        <p:txBody>
          <a:bodyPr anchor="ctr">
            <a:normAutofit/>
          </a:bodyPr>
          <a:lstStyle/>
          <a:p>
            <a:pPr algn="l"/>
            <a:r>
              <a:rPr lang="cs-CZ" dirty="0">
                <a:solidFill>
                  <a:srgbClr val="FFFFFF"/>
                </a:solidFill>
              </a:rPr>
              <a:t>Kateřina Červenková Markéta Ondruchová</a:t>
            </a:r>
          </a:p>
        </p:txBody>
      </p:sp>
    </p:spTree>
    <p:extLst>
      <p:ext uri="{BB962C8B-B14F-4D97-AF65-F5344CB8AC3E}">
        <p14:creationId xmlns:p14="http://schemas.microsoft.com/office/powerpoint/2010/main" val="40443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F99AA-1BDE-451B-99E0-232ED0CD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dirty="0"/>
              <a:t>Sekundární prevence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CC72F3-7F36-436F-A22D-3535B3891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Antikoncepce a plánované rodičovství</a:t>
            </a:r>
          </a:p>
          <a:p>
            <a:pPr lvl="1"/>
            <a:r>
              <a:rPr lang="cs-CZ" dirty="0"/>
              <a:t>Edukace, doporučení nejvhodnější antikoncepce a plánování rodičovství</a:t>
            </a:r>
          </a:p>
          <a:p>
            <a:pPr lvl="1"/>
            <a:r>
              <a:rPr lang="cs-CZ" dirty="0"/>
              <a:t>Gravidní ženy, dívky po interrupci</a:t>
            </a:r>
          </a:p>
          <a:p>
            <a:pPr lvl="1"/>
            <a:r>
              <a:rPr lang="cs-CZ" dirty="0"/>
              <a:t>Kurzy a prenatální poradny</a:t>
            </a:r>
          </a:p>
          <a:p>
            <a:r>
              <a:rPr lang="cs-CZ" dirty="0"/>
              <a:t>Klimakterium</a:t>
            </a:r>
          </a:p>
          <a:p>
            <a:pPr lvl="1"/>
            <a:r>
              <a:rPr lang="cs-CZ" dirty="0"/>
              <a:t>Obtíže, nádory, osteoporóza</a:t>
            </a:r>
          </a:p>
          <a:p>
            <a:endParaRPr lang="cs-CZ" dirty="0"/>
          </a:p>
        </p:txBody>
      </p:sp>
      <p:pic>
        <p:nvPicPr>
          <p:cNvPr id="7170" name="Picture 2" descr="Výsledek obrázku pro antikoncepce">
            <a:extLst>
              <a:ext uri="{FF2B5EF4-FFF2-40B4-BE49-F238E27FC236}">
                <a16:creationId xmlns:a16="http://schemas.microsoft.com/office/drawing/2014/main" id="{806D710A-E343-4EC9-85BE-F0BF03E1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252961" cy="2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B2B3927-68F5-4687-9D46-7000468245D1}"/>
              </a:ext>
            </a:extLst>
          </p:cNvPr>
          <p:cNvSpPr txBox="1"/>
          <p:nvPr/>
        </p:nvSpPr>
        <p:spPr>
          <a:xfrm>
            <a:off x="5076056" y="5837713"/>
            <a:ext cx="358784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http://www.ahaonline.cz/clanek/musite-vedet/138869/dnes-je-svetovy-den-antikoncepce-milujte-se-bez-obav.html</a:t>
            </a:r>
          </a:p>
        </p:txBody>
      </p:sp>
    </p:spTree>
    <p:extLst>
      <p:ext uri="{BB962C8B-B14F-4D97-AF65-F5344CB8AC3E}">
        <p14:creationId xmlns:p14="http://schemas.microsoft.com/office/powerpoint/2010/main" val="46618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Výsledek obrázku pro prenatální poradna">
            <a:extLst>
              <a:ext uri="{FF2B5EF4-FFF2-40B4-BE49-F238E27FC236}">
                <a16:creationId xmlns:a16="http://schemas.microsoft.com/office/drawing/2014/main" id="{663AEE6C-104B-47DC-8B4A-AF1DCDAE3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ED10A9-7C8C-4AD2-9916-E0F8707D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3048329" cy="1320800"/>
          </a:xfrm>
        </p:spPr>
        <p:txBody>
          <a:bodyPr>
            <a:normAutofit/>
          </a:bodyPr>
          <a:lstStyle/>
          <a:p>
            <a:pPr algn="ctr"/>
            <a:r>
              <a:rPr lang="cs-CZ" sz="3000" dirty="0"/>
              <a:t>Terciární prevence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926649-3B29-47E6-8FA5-3B4AB30ED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220" y="2204864"/>
            <a:ext cx="3048329" cy="388077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Rehabilitace a zabránění obnovení nebo zhoršení zdravotních </a:t>
            </a:r>
            <a:r>
              <a:rPr lang="cs-CZ" dirty="0" smtClean="0"/>
              <a:t>problémů</a:t>
            </a:r>
          </a:p>
          <a:p>
            <a:endParaRPr lang="cs-CZ" dirty="0"/>
          </a:p>
          <a:p>
            <a:r>
              <a:rPr lang="cs-CZ" dirty="0"/>
              <a:t>Důležitá při nechtěném těhotenství, sexuální zneužití a sexuálně přenosných chorobách</a:t>
            </a:r>
          </a:p>
          <a:p>
            <a:r>
              <a:rPr lang="cs-CZ" dirty="0"/>
              <a:t>Užívání efektivní antikoncepce</a:t>
            </a:r>
          </a:p>
          <a:p>
            <a:r>
              <a:rPr lang="cs-CZ" dirty="0"/>
              <a:t>Problémy menopauzy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A6974D-007B-4366-9F3D-C4FD26974D57}"/>
              </a:ext>
            </a:extLst>
          </p:cNvPr>
          <p:cNvSpPr txBox="1"/>
          <p:nvPr/>
        </p:nvSpPr>
        <p:spPr>
          <a:xfrm>
            <a:off x="-1" y="6681689"/>
            <a:ext cx="228780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https://www.nutriklub.cz/clanek/vysetreni-v-tehotenstvi-32-tt-az-36-tt</a:t>
            </a:r>
          </a:p>
        </p:txBody>
      </p:sp>
    </p:spTree>
    <p:extLst>
      <p:ext uri="{BB962C8B-B14F-4D97-AF65-F5344CB8AC3E}">
        <p14:creationId xmlns:p14="http://schemas.microsoft.com/office/powerpoint/2010/main" val="214487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218" name="Picture 2" descr="Související obrázek">
            <a:extLst>
              <a:ext uri="{FF2B5EF4-FFF2-40B4-BE49-F238E27FC236}">
                <a16:creationId xmlns:a16="http://schemas.microsoft.com/office/drawing/2014/main" id="{4553EE54-0678-4281-84AA-5B3496D85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3" b="19995"/>
          <a:stretch/>
        </p:blipFill>
        <p:spPr bwMode="auto">
          <a:xfrm>
            <a:off x="3842657" y="-1"/>
            <a:ext cx="5298961" cy="6858001"/>
          </a:xfrm>
          <a:custGeom>
            <a:avLst/>
            <a:gdLst>
              <a:gd name="connsiteX0" fmla="*/ 379987 w 7065281"/>
              <a:gd name="connsiteY0" fmla="*/ 0 h 6858001"/>
              <a:gd name="connsiteX1" fmla="*/ 7065281 w 7065281"/>
              <a:gd name="connsiteY1" fmla="*/ 0 h 6858001"/>
              <a:gd name="connsiteX2" fmla="*/ 7065281 w 7065281"/>
              <a:gd name="connsiteY2" fmla="*/ 6858001 h 6858001"/>
              <a:gd name="connsiteX3" fmla="*/ 27809 w 7065281"/>
              <a:gd name="connsiteY3" fmla="*/ 6858001 h 6858001"/>
              <a:gd name="connsiteX4" fmla="*/ 1803228 w 7065281"/>
              <a:gd name="connsiteY4" fmla="*/ 4521201 h 6858001"/>
              <a:gd name="connsiteX5" fmla="*/ 0 w 7065281"/>
              <a:gd name="connsiteY5" fmla="*/ 0 h 6858001"/>
              <a:gd name="connsiteX6" fmla="*/ 379987 w 7065281"/>
              <a:gd name="connsiteY6" fmla="*/ 0 h 6858001"/>
              <a:gd name="connsiteX7" fmla="*/ 0 w 7065281"/>
              <a:gd name="connsiteY7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7C1A16-B8AB-4D99-A195-A38F556A64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A9B20B-D1DD-4573-B5EC-55802951923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C7D950-3B8C-499C-BA05-53FB3DE5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49" y="1678666"/>
            <a:ext cx="3842636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 err="1"/>
              <a:t>vyhodnocení</a:t>
            </a:r>
            <a:endParaRPr lang="en-US" sz="4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215789-144F-4392-96DF-FE64E1463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4050831"/>
            <a:ext cx="3834913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1400" dirty="0" err="1">
                <a:solidFill>
                  <a:schemeClr val="tx1"/>
                </a:solidFill>
              </a:rPr>
              <a:t>Kvalita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poskytnuté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péče</a:t>
            </a:r>
            <a:r>
              <a:rPr lang="en-US" sz="1400" dirty="0">
                <a:solidFill>
                  <a:schemeClr val="tx1"/>
                </a:solidFill>
              </a:rPr>
              <a:t> a </a:t>
            </a:r>
            <a:r>
              <a:rPr lang="en-US" sz="1400" dirty="0" err="1">
                <a:solidFill>
                  <a:schemeClr val="tx1"/>
                </a:solidFill>
              </a:rPr>
              <a:t>dosažené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výsledky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9536A47-EFBA-4537-98E6-5C755F09BA6B}"/>
              </a:ext>
            </a:extLst>
          </p:cNvPr>
          <p:cNvSpPr txBox="1"/>
          <p:nvPr/>
        </p:nvSpPr>
        <p:spPr>
          <a:xfrm>
            <a:off x="4342914" y="6669360"/>
            <a:ext cx="353013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https://cz.123rf.com/photo_15117361_mlad%C3%A1-zdravotn%C3%AD-sestra-veden%C3%AD-informace-s-rukou.html</a:t>
            </a:r>
          </a:p>
        </p:txBody>
      </p:sp>
    </p:spTree>
    <p:extLst>
      <p:ext uri="{BB962C8B-B14F-4D97-AF65-F5344CB8AC3E}">
        <p14:creationId xmlns:p14="http://schemas.microsoft.com/office/powerpoint/2010/main" val="209295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Výsledek obrázku pro homer simpson">
            <a:extLst>
              <a:ext uri="{FF2B5EF4-FFF2-40B4-BE49-F238E27FC236}">
                <a16:creationId xmlns:a16="http://schemas.microsoft.com/office/drawing/2014/main" id="{CD6B9691-BC35-4B36-9052-93073EA24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0" t="9091" r="25723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3968" y="2348880"/>
            <a:ext cx="3312368" cy="25202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3400" b="1" dirty="0">
                <a:latin typeface="Arial" pitchFamily="34" charset="0"/>
                <a:cs typeface="Arial" pitchFamily="34" charset="0"/>
              </a:rPr>
              <a:t>Komunitní ošetřovatelství zaměřené na zdraví</a:t>
            </a:r>
            <a:r>
              <a:rPr lang="cs-CZ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b="1" u="sng" dirty="0">
                <a:latin typeface="Arial" pitchFamily="34" charset="0"/>
                <a:cs typeface="Arial" pitchFamily="34" charset="0"/>
              </a:rPr>
              <a:t>v zaměstnání</a:t>
            </a:r>
            <a:endParaRPr lang="cs-CZ" sz="3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A699502-6EB7-4555-8337-2205C7FE5FA5}"/>
              </a:ext>
            </a:extLst>
          </p:cNvPr>
          <p:cNvSpPr txBox="1"/>
          <p:nvPr/>
        </p:nvSpPr>
        <p:spPr>
          <a:xfrm>
            <a:off x="33115" y="6688723"/>
            <a:ext cx="193514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http://fortune.com/2016/05/14/the-simpsons-live-episode/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Role komunitního ošetřovatelství u zaměstnanců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Ochrana zdraví</a:t>
            </a:r>
          </a:p>
          <a:p>
            <a:pPr lvl="0"/>
            <a:r>
              <a:rPr lang="cs-CZ" dirty="0"/>
              <a:t>Prevence nemocí</a:t>
            </a:r>
          </a:p>
          <a:p>
            <a:pPr lvl="0"/>
            <a:r>
              <a:rPr lang="cs-CZ" dirty="0"/>
              <a:t>Navrácení porušených funkcí pracující populace - prodloužit kvalitní život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Standardy - Americkou asociace ošetřovatelství zaměstnaneckého zdraví</a:t>
            </a:r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dirty="0"/>
              <a:t>„Aplikování ošetřovatelských principů pro udržení zdraví    pracujících ve všech zaměstnáních.“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Cíle ošetřovatelství zaměřeného na ochranu zdraví v zaměstnání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374" y="2204864"/>
            <a:ext cx="7467600" cy="4525963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1. Napomáhat bezpečnosti pracovníka při práci a chránit ho před zdravotními riziky.</a:t>
            </a:r>
          </a:p>
          <a:p>
            <a:pPr lvl="0"/>
            <a:r>
              <a:rPr lang="cs-CZ" dirty="0"/>
              <a:t>2. Podporovat bezpečné a zdravé pracovní prostředí.</a:t>
            </a:r>
          </a:p>
          <a:p>
            <a:pPr lvl="0"/>
            <a:r>
              <a:rPr lang="cs-CZ" dirty="0"/>
              <a:t>3. Ulehčovat úsilí pracujících a jejich rodin při uspokojování jejich zdravotních potřeb. </a:t>
            </a:r>
          </a:p>
          <a:p>
            <a:pPr lvl="0"/>
            <a:r>
              <a:rPr lang="cs-CZ" dirty="0"/>
              <a:t>4. Podporovat edukaci a výzkum v této oblasti. </a:t>
            </a:r>
          </a:p>
          <a:p>
            <a:pPr lvl="0"/>
            <a:r>
              <a:rPr lang="cs-CZ" dirty="0"/>
              <a:t>5. Poskytování první pomoci a léčebných výkonů při existujících zdrav. problémech. </a:t>
            </a:r>
          </a:p>
          <a:p>
            <a:pPr lvl="0"/>
            <a:r>
              <a:rPr lang="cs-CZ" dirty="0"/>
              <a:t>6. Účast na plánování efektivních programů ochrany zdraví zaměstnanců.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ek obrázku pro zdravotní sestra kreslená">
            <a:extLst>
              <a:ext uri="{FF2B5EF4-FFF2-40B4-BE49-F238E27FC236}">
                <a16:creationId xmlns:a16="http://schemas.microsoft.com/office/drawing/2014/main" id="{72BC92D3-9F2A-413B-9362-B2E18CDEE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49" y="2160590"/>
            <a:ext cx="2359152" cy="31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Dělení úloh dle Rogersové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0" y="2160590"/>
            <a:ext cx="3915323" cy="37012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b="1"/>
              <a:t>1. role: klinická sestra</a:t>
            </a:r>
          </a:p>
          <a:p>
            <a:pPr>
              <a:lnSpc>
                <a:spcPct val="90000"/>
              </a:lnSpc>
            </a:pPr>
            <a:r>
              <a:rPr lang="cs-CZ" sz="1700" b="1"/>
              <a:t>2. role: sestra administrátorka</a:t>
            </a:r>
            <a:r>
              <a:rPr lang="cs-CZ" sz="1700"/>
              <a:t> </a:t>
            </a:r>
            <a:endParaRPr lang="cs-CZ" sz="1700" b="1"/>
          </a:p>
          <a:p>
            <a:pPr>
              <a:lnSpc>
                <a:spcPct val="90000"/>
              </a:lnSpc>
            </a:pPr>
            <a:r>
              <a:rPr lang="cs-CZ" sz="1700" b="1"/>
              <a:t>3. role: sestra </a:t>
            </a:r>
            <a:r>
              <a:rPr lang="cs-CZ" sz="1700" b="1" err="1"/>
              <a:t>edukátorka</a:t>
            </a:r>
            <a:r>
              <a:rPr lang="cs-CZ" sz="1700"/>
              <a:t> </a:t>
            </a:r>
            <a:endParaRPr lang="cs-CZ" sz="1700" b="1"/>
          </a:p>
          <a:p>
            <a:pPr>
              <a:lnSpc>
                <a:spcPct val="90000"/>
              </a:lnSpc>
            </a:pPr>
            <a:r>
              <a:rPr lang="cs-CZ" sz="1700" b="1"/>
              <a:t>4. role:sestra výzkumnice</a:t>
            </a:r>
            <a:r>
              <a:rPr lang="cs-CZ" sz="1700"/>
              <a:t> </a:t>
            </a:r>
          </a:p>
          <a:p>
            <a:pPr>
              <a:lnSpc>
                <a:spcPct val="90000"/>
              </a:lnSpc>
            </a:pPr>
            <a:r>
              <a:rPr lang="cs-CZ" sz="1700" b="1"/>
              <a:t>5. role: sestra konzultantka – odbornice</a:t>
            </a:r>
            <a:r>
              <a:rPr lang="cs-CZ" sz="1700"/>
              <a:t> </a:t>
            </a:r>
          </a:p>
          <a:p>
            <a:pPr>
              <a:lnSpc>
                <a:spcPct val="90000"/>
              </a:lnSpc>
            </a:pPr>
            <a:endParaRPr lang="cs-CZ" sz="1700" b="1"/>
          </a:p>
          <a:p>
            <a:pPr>
              <a:lnSpc>
                <a:spcPct val="90000"/>
              </a:lnSpc>
            </a:pPr>
            <a:r>
              <a:rPr lang="cs-CZ" sz="1700"/>
              <a:t> sestry vykonávající péči o zdraví v zaměstnání jsou součástí týmu, spolupracují s lékařem, industriálními hygieniky, toxikology, epidemiology aj.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12D9FA-B1D2-4CD2-BC27-50FC476D4D70}"/>
              </a:ext>
            </a:extLst>
          </p:cNvPr>
          <p:cNvSpPr txBox="1"/>
          <p:nvPr/>
        </p:nvSpPr>
        <p:spPr>
          <a:xfrm>
            <a:off x="4666543" y="5157958"/>
            <a:ext cx="249459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http://sestricka.com/pracovni-rad-pracovni-napln-zdravotni-sestry-z-roku-1870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cs-CZ" sz="3800" b="1">
                <a:latin typeface="+mn-lt"/>
              </a:rPr>
              <a:t>Rizika ohrožující pracující </a:t>
            </a:r>
            <a:endParaRPr lang="cs-CZ" sz="380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2FAA6BA-59E7-4F0A-BEC6-3132FDF43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94443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sz="3900" b="1" dirty="0">
                <a:latin typeface="Arial" pitchFamily="34" charset="0"/>
                <a:cs typeface="Arial" pitchFamily="34" charset="0"/>
              </a:rPr>
              <a:t>Model péče o klienta v pracovním zařazení – Clarková (1996)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11760" y="1775132"/>
            <a:ext cx="31318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K</a:t>
            </a:r>
            <a:endParaRPr lang="cs-CZ" sz="2800" dirty="0"/>
          </a:p>
          <a:p>
            <a:pPr algn="ctr"/>
            <a:r>
              <a:rPr lang="cs-CZ" sz="2800" b="1" dirty="0"/>
              <a:t>L</a:t>
            </a:r>
            <a:endParaRPr lang="cs-CZ" sz="2800" dirty="0"/>
          </a:p>
          <a:p>
            <a:pPr algn="ctr"/>
            <a:r>
              <a:rPr lang="cs-CZ" sz="2800" dirty="0"/>
              <a:t>ODHAD PROBLÉMU</a:t>
            </a:r>
          </a:p>
          <a:p>
            <a:pPr algn="ctr"/>
            <a:r>
              <a:rPr lang="cs-CZ" sz="2800" b="1" dirty="0"/>
              <a:t>I</a:t>
            </a:r>
            <a:endParaRPr lang="cs-CZ" sz="2800" dirty="0"/>
          </a:p>
          <a:p>
            <a:pPr algn="ctr"/>
            <a:r>
              <a:rPr lang="cs-CZ" sz="2800" dirty="0"/>
              <a:t>DIAGNÓZA</a:t>
            </a:r>
          </a:p>
          <a:p>
            <a:pPr algn="ctr"/>
            <a:r>
              <a:rPr lang="cs-CZ" sz="2800" b="1" dirty="0"/>
              <a:t>E</a:t>
            </a:r>
            <a:endParaRPr lang="cs-CZ" sz="2800" dirty="0"/>
          </a:p>
          <a:p>
            <a:pPr algn="ctr"/>
            <a:r>
              <a:rPr lang="cs-CZ" sz="2800" dirty="0"/>
              <a:t>PLÁNOVÁNÍ</a:t>
            </a:r>
          </a:p>
          <a:p>
            <a:pPr algn="ctr"/>
            <a:r>
              <a:rPr lang="cs-CZ" sz="2800" b="1" dirty="0"/>
              <a:t>N</a:t>
            </a:r>
            <a:endParaRPr lang="cs-CZ" sz="2800" dirty="0"/>
          </a:p>
          <a:p>
            <a:pPr algn="ctr"/>
            <a:r>
              <a:rPr lang="cs-CZ" sz="2800" dirty="0"/>
              <a:t>IMPLEMENTACE</a:t>
            </a:r>
          </a:p>
          <a:p>
            <a:pPr algn="ctr"/>
            <a:r>
              <a:rPr lang="cs-CZ" sz="2800" b="1" dirty="0"/>
              <a:t>T</a:t>
            </a:r>
            <a:endParaRPr lang="cs-CZ" sz="28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7016" y="3717612"/>
            <a:ext cx="25202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Úroveň prevence:</a:t>
            </a:r>
            <a:endParaRPr lang="cs-CZ" sz="2800" u="sng" dirty="0"/>
          </a:p>
          <a:p>
            <a:r>
              <a:rPr lang="cs-CZ" sz="2800" dirty="0"/>
              <a:t>Primární</a:t>
            </a:r>
          </a:p>
          <a:p>
            <a:r>
              <a:rPr lang="cs-CZ" sz="2800" dirty="0"/>
              <a:t>Sekundární</a:t>
            </a:r>
          </a:p>
          <a:p>
            <a:r>
              <a:rPr lang="cs-CZ" sz="2800" dirty="0"/>
              <a:t>Terciární 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43600" y="3717612"/>
            <a:ext cx="3492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Epidemiologická perspektiva:</a:t>
            </a:r>
            <a:endParaRPr lang="cs-CZ" sz="2800" u="sng" dirty="0"/>
          </a:p>
          <a:p>
            <a:r>
              <a:rPr lang="cs-CZ" sz="2800" dirty="0"/>
              <a:t>Biologie člověka</a:t>
            </a:r>
          </a:p>
          <a:p>
            <a:r>
              <a:rPr lang="cs-CZ" sz="2800" dirty="0"/>
              <a:t>Prostředí</a:t>
            </a:r>
          </a:p>
          <a:p>
            <a:r>
              <a:rPr lang="cs-CZ" sz="2800" dirty="0"/>
              <a:t>Životní styl</a:t>
            </a:r>
          </a:p>
          <a:p>
            <a:r>
              <a:rPr lang="cs-CZ" sz="2800" dirty="0"/>
              <a:t>Zdravotnický systém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8" y="692696"/>
            <a:ext cx="6347713" cy="875184"/>
          </a:xfrm>
        </p:spPr>
        <p:txBody>
          <a:bodyPr>
            <a:normAutofit/>
          </a:bodyPr>
          <a:lstStyle/>
          <a:p>
            <a:pPr lvl="0" algn="ctr"/>
            <a:r>
              <a:rPr lang="cs-CZ" sz="3000" b="1" dirty="0">
                <a:latin typeface="Arial" pitchFamily="34" charset="0"/>
                <a:cs typeface="Arial" pitchFamily="34" charset="0"/>
              </a:rPr>
              <a:t>Epidemiologická perspektiva</a:t>
            </a:r>
            <a:endParaRPr lang="cs-CZ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8" y="1916832"/>
            <a:ext cx="6986737" cy="46085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Biologické faktory</a:t>
            </a:r>
          </a:p>
          <a:p>
            <a:pPr lvl="1"/>
            <a:r>
              <a:rPr lang="cs-CZ" dirty="0"/>
              <a:t>Dozrávání a věk</a:t>
            </a:r>
          </a:p>
          <a:p>
            <a:pPr lvl="1"/>
            <a:r>
              <a:rPr lang="cs-CZ" dirty="0"/>
              <a:t>Genetické dispozice</a:t>
            </a:r>
          </a:p>
          <a:p>
            <a:pPr lvl="1"/>
            <a:r>
              <a:rPr lang="cs-CZ" dirty="0"/>
              <a:t>Fyziologické funkce</a:t>
            </a:r>
          </a:p>
          <a:p>
            <a:r>
              <a:rPr lang="cs-CZ" dirty="0"/>
              <a:t>Prostředí</a:t>
            </a:r>
          </a:p>
          <a:p>
            <a:pPr lvl="1"/>
            <a:r>
              <a:rPr lang="cs-CZ" dirty="0"/>
              <a:t>Fyzikální - fyzikální, chemické, elektrické, tepelné ohrožení, zvedání těžkých břemen, nepohodlná poloha</a:t>
            </a:r>
          </a:p>
          <a:p>
            <a:pPr lvl="1"/>
            <a:r>
              <a:rPr lang="cs-CZ" dirty="0"/>
              <a:t>Psychické – pracovní stres, indikátory psych. prostředí</a:t>
            </a:r>
          </a:p>
          <a:p>
            <a:pPr lvl="1"/>
            <a:r>
              <a:rPr lang="cs-CZ" dirty="0"/>
              <a:t>Sociální  - vztahy mezi zaměstnanci</a:t>
            </a:r>
          </a:p>
          <a:p>
            <a:r>
              <a:rPr lang="cs-CZ" dirty="0"/>
              <a:t>Životní styl</a:t>
            </a:r>
          </a:p>
          <a:p>
            <a:pPr lvl="1"/>
            <a:r>
              <a:rPr lang="cs-CZ" dirty="0"/>
              <a:t>Dodržování provozních opatření při práci,</a:t>
            </a:r>
          </a:p>
          <a:p>
            <a:pPr lvl="1"/>
            <a:r>
              <a:rPr lang="cs-CZ" dirty="0"/>
              <a:t>Stravování</a:t>
            </a:r>
          </a:p>
          <a:p>
            <a:pPr lvl="1"/>
            <a:r>
              <a:rPr lang="cs-CZ" dirty="0"/>
              <a:t>Odpočinek a cvičení</a:t>
            </a:r>
          </a:p>
          <a:p>
            <a:pPr lvl="1"/>
            <a:r>
              <a:rPr lang="cs-CZ" dirty="0"/>
              <a:t>Bezpečnostní opatření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žena kreslená">
            <a:extLst>
              <a:ext uri="{FF2B5EF4-FFF2-40B4-BE49-F238E27FC236}">
                <a16:creationId xmlns:a16="http://schemas.microsoft.com/office/drawing/2014/main" id="{CCB62731-68ED-4E59-990E-96BD5895D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5" r="7010" b="-3"/>
          <a:stretch/>
        </p:blipFill>
        <p:spPr bwMode="auto">
          <a:xfrm>
            <a:off x="595563" y="1572125"/>
            <a:ext cx="2880922" cy="40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C1CEB0B-1DC8-420E-B7BF-F594D95C4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7963" y="1680201"/>
            <a:ext cx="3307538" cy="23675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400" b="1" dirty="0">
                <a:latin typeface="Arial" panose="020B0604020202020204" pitchFamily="34" charset="0"/>
                <a:cs typeface="Arial" panose="020B0604020202020204" pitchFamily="34" charset="0"/>
              </a:rPr>
              <a:t>Komunitní ošetřovatelství zaměřené na zdraví </a:t>
            </a:r>
            <a:r>
              <a:rPr lang="cs-CZ" sz="3400" b="1" u="sng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770E77F-B118-4ECD-9D5F-279D80DB032C}"/>
              </a:ext>
            </a:extLst>
          </p:cNvPr>
          <p:cNvSpPr txBox="1"/>
          <p:nvPr/>
        </p:nvSpPr>
        <p:spPr>
          <a:xfrm>
            <a:off x="581980" y="5600654"/>
            <a:ext cx="2608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" dirty="0"/>
              <a:t>https://cz.123rf.com/photo_20592253_%C5%BEena-kreslen%C3%A1-postavi%C4%8Dka-ve-starom%C3%B3dn%C3%AD-styl.html</a:t>
            </a:r>
          </a:p>
        </p:txBody>
      </p:sp>
    </p:spTree>
    <p:extLst>
      <p:ext uri="{BB962C8B-B14F-4D97-AF65-F5344CB8AC3E}">
        <p14:creationId xmlns:p14="http://schemas.microsoft.com/office/powerpoint/2010/main" val="1594517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92696"/>
            <a:ext cx="6347713" cy="875184"/>
          </a:xfrm>
        </p:spPr>
        <p:txBody>
          <a:bodyPr>
            <a:normAutofit/>
          </a:bodyPr>
          <a:lstStyle/>
          <a:p>
            <a:pPr algn="r"/>
            <a:r>
              <a:rPr lang="cs-CZ" sz="3000" b="1" dirty="0">
                <a:latin typeface="Arial" pitchFamily="34" charset="0"/>
                <a:cs typeface="Arial" pitchFamily="34" charset="0"/>
              </a:rPr>
              <a:t>Epidemiologická perspektiva</a:t>
            </a:r>
            <a:endParaRPr lang="cs-CZ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8" y="2060848"/>
            <a:ext cx="6914729" cy="439248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Zdravotní péče</a:t>
            </a:r>
          </a:p>
          <a:p>
            <a:pPr lvl="1"/>
            <a:r>
              <a:rPr lang="cs-CZ" b="1" u="sng" dirty="0"/>
              <a:t>Externí systém </a:t>
            </a:r>
            <a:r>
              <a:rPr lang="cs-CZ" dirty="0"/>
              <a:t>– mimo pracoviště, v široké komunitě</a:t>
            </a:r>
          </a:p>
          <a:p>
            <a:pPr lvl="1"/>
            <a:r>
              <a:rPr lang="cs-CZ" b="1" u="sng" dirty="0"/>
              <a:t>Interní systém </a:t>
            </a:r>
            <a:r>
              <a:rPr lang="cs-CZ" dirty="0"/>
              <a:t>– zahrnuje:</a:t>
            </a:r>
          </a:p>
          <a:p>
            <a:pPr lvl="2"/>
            <a:r>
              <a:rPr lang="cs-CZ" dirty="0"/>
              <a:t>program sledující přítomnost toxických účinků na pracovišti</a:t>
            </a:r>
          </a:p>
          <a:p>
            <a:pPr lvl="2"/>
            <a:r>
              <a:rPr lang="cs-CZ" dirty="0"/>
              <a:t>program zdravotní politiky na pracovišti</a:t>
            </a:r>
          </a:p>
          <a:p>
            <a:pPr lvl="2"/>
            <a:r>
              <a:rPr lang="cs-CZ" dirty="0"/>
              <a:t>specifický program ochrany zdraví</a:t>
            </a:r>
          </a:p>
          <a:p>
            <a:pPr lvl="2"/>
            <a:r>
              <a:rPr lang="cs-CZ" dirty="0"/>
              <a:t>sdružený program zaměřený na uspokojení různých zdravotních potřeb zaměstnanců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E6828-D2D0-46DC-9D3D-847CC1A4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Plánování ošetřovatelské péče na pracovištích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A931D3-A5E3-42EC-81EC-541653A0B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634809" cy="4508770"/>
          </a:xfrm>
        </p:spPr>
        <p:txBody>
          <a:bodyPr>
            <a:normAutofit fontScale="32500" lnSpcReduction="20000"/>
          </a:bodyPr>
          <a:lstStyle/>
          <a:p>
            <a:r>
              <a:rPr lang="cs-CZ" sz="7700" b="1" i="1" u="sng" dirty="0"/>
              <a:t>Primární prevence</a:t>
            </a:r>
          </a:p>
          <a:p>
            <a:endParaRPr lang="cs-CZ" sz="3100" b="1" i="1" dirty="0"/>
          </a:p>
          <a:p>
            <a:pPr marL="0" indent="0">
              <a:buNone/>
            </a:pPr>
            <a:r>
              <a:rPr lang="cs-CZ" sz="6200" b="1" dirty="0"/>
              <a:t>a) ochrana zdraví</a:t>
            </a:r>
            <a:r>
              <a:rPr lang="cs-CZ" sz="6200" dirty="0"/>
              <a:t> - výchova ke zdraví, plnohodnotná výživa, odpočinek a cvičení, prenatální péče u těhotných zaměstnaných</a:t>
            </a:r>
          </a:p>
          <a:p>
            <a:pPr marL="0" indent="0">
              <a:buNone/>
            </a:pPr>
            <a:endParaRPr lang="cs-CZ" sz="6200" dirty="0"/>
          </a:p>
          <a:p>
            <a:pPr marL="0" indent="0">
              <a:buNone/>
            </a:pPr>
            <a:r>
              <a:rPr lang="cs-CZ" sz="6200" b="1" dirty="0"/>
              <a:t>b) prevence nemocí – </a:t>
            </a:r>
            <a:r>
              <a:rPr lang="cs-CZ" sz="6200" dirty="0"/>
              <a:t>imunizace, omezení nebo odstranění rizikových faktorů, redukce a kontrola stresu </a:t>
            </a:r>
          </a:p>
          <a:p>
            <a:pPr marL="0" indent="0">
              <a:buNone/>
            </a:pPr>
            <a:endParaRPr lang="cs-CZ" sz="6200" dirty="0"/>
          </a:p>
          <a:p>
            <a:pPr marL="0" indent="0">
              <a:buNone/>
            </a:pPr>
            <a:r>
              <a:rPr lang="cs-CZ" sz="6200" b="1" dirty="0"/>
              <a:t>c) prevence úrazů - </a:t>
            </a:r>
            <a:r>
              <a:rPr lang="cs-CZ" sz="6200" dirty="0"/>
              <a:t>edukace společnosti, používání bezpečnostních ochranných prostředků, ochrana při rizikových pracovních výkonech, eliminace rizik, používání vhodných tělesných mechanismů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500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14C3A393-4721-463A-B77A-AE642FC18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r="9003"/>
          <a:stretch/>
        </p:blipFill>
        <p:spPr bwMode="auto">
          <a:xfrm>
            <a:off x="4537187" y="1981675"/>
            <a:ext cx="3690356" cy="352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3" y="744306"/>
            <a:ext cx="3744417" cy="5997061"/>
          </a:xfrm>
        </p:spPr>
        <p:txBody>
          <a:bodyPr numCol="1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500" b="1" i="1" u="sng" dirty="0"/>
              <a:t>Sekundární prevence</a:t>
            </a:r>
          </a:p>
          <a:p>
            <a:pPr>
              <a:lnSpc>
                <a:spcPct val="90000"/>
              </a:lnSpc>
              <a:buNone/>
            </a:pPr>
            <a:endParaRPr lang="cs-CZ" sz="2000" dirty="0"/>
          </a:p>
          <a:p>
            <a:pPr marL="550926" lvl="0" indent="-514350">
              <a:lnSpc>
                <a:spcPct val="90000"/>
              </a:lnSpc>
              <a:buNone/>
            </a:pPr>
            <a:r>
              <a:rPr lang="cs-CZ" sz="2000" b="1" dirty="0"/>
              <a:t>a) screening</a:t>
            </a:r>
          </a:p>
          <a:p>
            <a:pPr marL="550926" indent="-514350">
              <a:lnSpc>
                <a:spcPct val="90000"/>
              </a:lnSpc>
            </a:pPr>
            <a:r>
              <a:rPr lang="cs-CZ" sz="2000" dirty="0" err="1"/>
              <a:t>předzaměstnanecký</a:t>
            </a:r>
            <a:endParaRPr lang="cs-CZ" sz="2000" dirty="0"/>
          </a:p>
          <a:p>
            <a:pPr marL="550926" indent="-514350">
              <a:lnSpc>
                <a:spcPct val="90000"/>
              </a:lnSpc>
            </a:pPr>
            <a:r>
              <a:rPr lang="cs-CZ" sz="2000" dirty="0"/>
              <a:t>periodický screening zaměřený na rizikové zdrav. problémy</a:t>
            </a:r>
          </a:p>
          <a:p>
            <a:pPr marL="550926" indent="-514350">
              <a:lnSpc>
                <a:spcPct val="90000"/>
              </a:lnSpc>
            </a:pPr>
            <a:r>
              <a:rPr lang="cs-CZ" sz="2000" dirty="0"/>
              <a:t>screening prostředí </a:t>
            </a:r>
          </a:p>
          <a:p>
            <a:pPr marL="550926" indent="-514350">
              <a:lnSpc>
                <a:spcPct val="90000"/>
              </a:lnSpc>
              <a:buNone/>
            </a:pPr>
            <a:endParaRPr lang="cs-CZ" sz="2000" dirty="0"/>
          </a:p>
          <a:p>
            <a:pPr lvl="0">
              <a:lnSpc>
                <a:spcPct val="90000"/>
              </a:lnSpc>
              <a:buNone/>
            </a:pPr>
            <a:r>
              <a:rPr lang="cs-CZ" sz="2000" b="1" dirty="0"/>
              <a:t>b) léčení při současně vyskytujících se problémech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fyzické náhlé případy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psychologické události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zaměstnanecké pohromy</a:t>
            </a:r>
          </a:p>
          <a:p>
            <a:pPr lvl="0">
              <a:lnSpc>
                <a:spcPct val="90000"/>
              </a:lnSpc>
              <a:buNone/>
            </a:pPr>
            <a:endParaRPr lang="cs-CZ" sz="1100" dirty="0"/>
          </a:p>
          <a:p>
            <a:pPr>
              <a:lnSpc>
                <a:spcPct val="90000"/>
              </a:lnSpc>
            </a:pPr>
            <a:endParaRPr lang="cs-CZ" sz="11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E70A78F-4212-48BA-A9C2-2E4CD5C1E139}"/>
              </a:ext>
            </a:extLst>
          </p:cNvPr>
          <p:cNvSpPr txBox="1"/>
          <p:nvPr/>
        </p:nvSpPr>
        <p:spPr>
          <a:xfrm>
            <a:off x="4537187" y="5334720"/>
            <a:ext cx="195438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https://twitter.com/akftkf1423/status/652827348430012416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9A8F65-C792-48C1-8674-76FD91081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23" y="692696"/>
            <a:ext cx="6347714" cy="3880773"/>
          </a:xfrm>
        </p:spPr>
        <p:txBody>
          <a:bodyPr/>
          <a:lstStyle/>
          <a:p>
            <a:r>
              <a:rPr lang="cs-CZ" sz="2500" b="1" i="1" u="sng" dirty="0"/>
              <a:t>Terciární prevence</a:t>
            </a:r>
          </a:p>
          <a:p>
            <a:endParaRPr lang="cs-CZ" sz="1050" b="1" dirty="0"/>
          </a:p>
          <a:p>
            <a:pPr lvl="0">
              <a:buNone/>
            </a:pPr>
            <a:r>
              <a:rPr lang="cs-CZ" sz="2000" dirty="0"/>
              <a:t>a) prevence šíření chorob imunizací a izolací nemocných</a:t>
            </a:r>
          </a:p>
          <a:p>
            <a:pPr lvl="0">
              <a:buNone/>
            </a:pPr>
            <a:r>
              <a:rPr lang="cs-CZ" sz="2000" dirty="0"/>
              <a:t>b) prevence opětovného šíření chorob</a:t>
            </a:r>
          </a:p>
          <a:p>
            <a:pPr lvl="0">
              <a:buNone/>
            </a:pPr>
            <a:r>
              <a:rPr lang="cs-CZ" sz="2000" dirty="0"/>
              <a:t>c) prevence komplikací chronických problémů</a:t>
            </a:r>
          </a:p>
          <a:p>
            <a:endParaRPr lang="cs-CZ" dirty="0"/>
          </a:p>
        </p:txBody>
      </p:sp>
      <p:pic>
        <p:nvPicPr>
          <p:cNvPr id="14338" name="Picture 2" descr="Výsledek obrázku pro viry a bakterie kreslené">
            <a:extLst>
              <a:ext uri="{FF2B5EF4-FFF2-40B4-BE49-F238E27FC236}">
                <a16:creationId xmlns:a16="http://schemas.microsoft.com/office/drawing/2014/main" id="{5161136C-6E3B-44EC-811F-DCBB4C72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63" y="3429000"/>
            <a:ext cx="3654789" cy="30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BA25C8C-92C8-43CD-8309-2449CC4E2FD3}"/>
              </a:ext>
            </a:extLst>
          </p:cNvPr>
          <p:cNvSpPr txBox="1"/>
          <p:nvPr/>
        </p:nvSpPr>
        <p:spPr>
          <a:xfrm>
            <a:off x="2297159" y="6390019"/>
            <a:ext cx="21852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http://www.stockphotos.cz/image.php?img_id=3131789&amp;img_type=1</a:t>
            </a:r>
          </a:p>
        </p:txBody>
      </p:sp>
    </p:spTree>
    <p:extLst>
      <p:ext uri="{BB962C8B-B14F-4D97-AF65-F5344CB8AC3E}">
        <p14:creationId xmlns:p14="http://schemas.microsoft.com/office/powerpoint/2010/main" val="860939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ouvisející obrázek">
            <a:extLst>
              <a:ext uri="{FF2B5EF4-FFF2-40B4-BE49-F238E27FC236}">
                <a16:creationId xmlns:a16="http://schemas.microsoft.com/office/drawing/2014/main" id="{C7A78283-1D88-4512-88FA-CED6EEBE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90" y="2159331"/>
            <a:ext cx="2841065" cy="37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b="1">
                <a:latin typeface="Arial" pitchFamily="34" charset="0"/>
                <a:cs typeface="Arial" pitchFamily="34" charset="0"/>
              </a:rPr>
              <a:t>Péče o zdraví v zaměstnání v ČR</a:t>
            </a:r>
            <a:r>
              <a:rPr lang="cs-CZ" sz="3100"/>
              <a:t/>
            </a:r>
            <a:br>
              <a:rPr lang="cs-CZ" sz="3100"/>
            </a:br>
            <a:endParaRPr lang="cs-CZ" sz="31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0" y="2160589"/>
            <a:ext cx="2968012" cy="3749323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Obor klinického pracovního lékařství a klinické toxikologie</a:t>
            </a:r>
          </a:p>
          <a:p>
            <a:pPr lvl="0"/>
            <a:r>
              <a:rPr lang="cs-CZ" dirty="0"/>
              <a:t>Zákoník práce – Bezpečnost a ochrana zdraví při práci</a:t>
            </a:r>
          </a:p>
          <a:p>
            <a:pPr lvl="0"/>
            <a:r>
              <a:rPr lang="cs-CZ" dirty="0"/>
              <a:t>Nejbližší pracoviště – ambulance praktického lékaře pro závody 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AAC119-A84E-4653-8788-1BB510ADAACA}"/>
              </a:ext>
            </a:extLst>
          </p:cNvPr>
          <p:cNvSpPr txBox="1"/>
          <p:nvPr/>
        </p:nvSpPr>
        <p:spPr>
          <a:xfrm>
            <a:off x="3896690" y="5882092"/>
            <a:ext cx="252184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https://fotky-foto.cz/fotobanka/kresleny-udrzbar-protahuje-svaly(4-38807513)/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362" name="Picture 2" descr="Související obrázek">
            <a:extLst>
              <a:ext uri="{FF2B5EF4-FFF2-40B4-BE49-F238E27FC236}">
                <a16:creationId xmlns:a16="http://schemas.microsoft.com/office/drawing/2014/main" id="{F8D114A5-FFA1-4239-8666-E208BAA2A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" b="1085"/>
          <a:stretch/>
        </p:blipFill>
        <p:spPr bwMode="auto">
          <a:xfrm>
            <a:off x="833654" y="1015564"/>
            <a:ext cx="6216024" cy="36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5621045-C3C4-4BE6-928B-FCDD1FEC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 err="1"/>
              <a:t>Děkujeme</a:t>
            </a:r>
            <a:r>
              <a:rPr lang="en-US" sz="3000" dirty="0"/>
              <a:t> </a:t>
            </a:r>
            <a:r>
              <a:rPr lang="en-US" sz="3000" dirty="0" err="1"/>
              <a:t>za</a:t>
            </a:r>
            <a:r>
              <a:rPr lang="en-US" sz="3000" dirty="0"/>
              <a:t> </a:t>
            </a:r>
            <a:r>
              <a:rPr lang="en-US" sz="3000" dirty="0" err="1"/>
              <a:t>pozornost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7670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CEFBB-03E6-422A-B32B-4FB5C56F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A6EFC5-5FC8-4550-BAE3-15F586A5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HANZLÍKOVÁ, Alžbeta. </a:t>
            </a:r>
            <a:r>
              <a:rPr lang="cs-CZ" i="1" dirty="0"/>
              <a:t>Komunitní ošetřovatelství</a:t>
            </a:r>
            <a:r>
              <a:rPr lang="cs-CZ" dirty="0"/>
              <a:t>. Martin: </a:t>
            </a:r>
            <a:r>
              <a:rPr lang="cs-CZ" dirty="0" err="1"/>
              <a:t>Osveta</a:t>
            </a:r>
            <a:r>
              <a:rPr lang="cs-CZ" dirty="0"/>
              <a:t>, 2006. ISBN 978-80-8063-257-1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87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E1ACA-C6F8-4BF4-9536-EA2E98C8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aspekty zdravotní péče o ženu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1A3817-4CC7-4216-B5E3-59357B7FF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</p:spPr>
        <p:txBody>
          <a:bodyPr/>
          <a:lstStyle/>
          <a:p>
            <a:r>
              <a:rPr lang="cs-CZ" dirty="0"/>
              <a:t>Ženy využívají systém zdravotní péče častěji než muži</a:t>
            </a:r>
          </a:p>
          <a:p>
            <a:endParaRPr lang="cs-CZ" dirty="0"/>
          </a:p>
          <a:p>
            <a:r>
              <a:rPr lang="cs-CZ" dirty="0"/>
              <a:t>Ženy jsou často ekonomicky slabší než muži</a:t>
            </a:r>
          </a:p>
          <a:p>
            <a:endParaRPr lang="cs-CZ" dirty="0"/>
          </a:p>
          <a:p>
            <a:r>
              <a:rPr lang="cs-CZ" dirty="0"/>
              <a:t>Ženy jsou často oběťmi předsudků a nesprávných postojů společnosti</a:t>
            </a:r>
          </a:p>
          <a:p>
            <a:endParaRPr lang="cs-CZ" dirty="0"/>
          </a:p>
          <a:p>
            <a:r>
              <a:rPr lang="cs-CZ" dirty="0"/>
              <a:t>Přirozené fyziologické projevy žen se medicínsky posuzují většinou z mužského pohledu</a:t>
            </a:r>
          </a:p>
        </p:txBody>
      </p:sp>
    </p:spTree>
    <p:extLst>
      <p:ext uri="{BB962C8B-B14F-4D97-AF65-F5344CB8AC3E}">
        <p14:creationId xmlns:p14="http://schemas.microsoft.com/office/powerpoint/2010/main" val="344433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4B924-8DC9-4004-9906-A6ACFE49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prevence péče o ženu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9944EE-9D52-4BB0-8C58-D2F29FA5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</p:spPr>
        <p:txBody>
          <a:bodyPr/>
          <a:lstStyle/>
          <a:p>
            <a:r>
              <a:rPr lang="cs-CZ" dirty="0"/>
              <a:t>Odhad biologických faktorů, prostředí, životního stylu a zdravotnického systému</a:t>
            </a:r>
          </a:p>
          <a:p>
            <a:r>
              <a:rPr lang="cs-CZ" dirty="0"/>
              <a:t>Ošetřovatelská diagnóza</a:t>
            </a:r>
          </a:p>
          <a:p>
            <a:r>
              <a:rPr lang="cs-CZ" dirty="0"/>
              <a:t>Plánování úrovně prevence – primární, sekundární, terciární</a:t>
            </a:r>
          </a:p>
          <a:p>
            <a:r>
              <a:rPr lang="cs-CZ" dirty="0"/>
              <a:t>Implementace</a:t>
            </a:r>
          </a:p>
          <a:p>
            <a:r>
              <a:rPr lang="cs-CZ" dirty="0"/>
              <a:t>Vyhodnocení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92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43788-83FC-4577-963E-F0F418A0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981" y="609600"/>
            <a:ext cx="3207519" cy="1320800"/>
          </a:xfrm>
        </p:spPr>
        <p:txBody>
          <a:bodyPr anchor="ctr">
            <a:normAutofit/>
          </a:bodyPr>
          <a:lstStyle/>
          <a:p>
            <a:r>
              <a:rPr lang="cs-CZ" dirty="0"/>
              <a:t>posouzení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749B31-BB1C-4EF0-AE3F-1DE882F5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366" y="2160589"/>
            <a:ext cx="4000985" cy="3768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 dirty="0"/>
              <a:t>Biologické faktory</a:t>
            </a:r>
          </a:p>
          <a:p>
            <a:pPr lvl="1">
              <a:lnSpc>
                <a:spcPct val="90000"/>
              </a:lnSpc>
            </a:pPr>
            <a:r>
              <a:rPr lang="cs-CZ" sz="1500" dirty="0"/>
              <a:t>genetická predispozice, období života, funkční stav, patologické změny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Prostředí – pracoviště/domácnost</a:t>
            </a:r>
          </a:p>
          <a:p>
            <a:pPr lvl="1">
              <a:lnSpc>
                <a:spcPct val="90000"/>
              </a:lnSpc>
            </a:pPr>
            <a:r>
              <a:rPr lang="cs-CZ" sz="1500" dirty="0"/>
              <a:t>fyzikální, psychické, sociální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Životní styl</a:t>
            </a:r>
          </a:p>
          <a:p>
            <a:pPr lvl="1">
              <a:lnSpc>
                <a:spcPct val="90000"/>
              </a:lnSpc>
            </a:pPr>
            <a:r>
              <a:rPr lang="cs-CZ" sz="1500" dirty="0"/>
              <a:t>kouření, alkohol, stravování, pohyb, sexuální život, plánované rodičovství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Zdravotnický </a:t>
            </a:r>
            <a:r>
              <a:rPr lang="cs-CZ" sz="1500" dirty="0" smtClean="0"/>
              <a:t>problém – systém zdravotní péče</a:t>
            </a:r>
            <a:endParaRPr lang="cs-CZ" sz="15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62A7200-2F2C-41F1-BA06-FDF34F0F9A9C}"/>
              </a:ext>
            </a:extLst>
          </p:cNvPr>
          <p:cNvSpPr txBox="1"/>
          <p:nvPr/>
        </p:nvSpPr>
        <p:spPr>
          <a:xfrm>
            <a:off x="602908" y="5279680"/>
            <a:ext cx="188064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http://simpsonovirodinka.mypage.cz/menu/petty-a-selma</a:t>
            </a:r>
          </a:p>
        </p:txBody>
      </p:sp>
      <p:pic>
        <p:nvPicPr>
          <p:cNvPr id="6" name="Picture 2" descr="Související obrázek">
            <a:extLst>
              <a:ext uri="{FF2B5EF4-FFF2-40B4-BE49-F238E27FC236}">
                <a16:creationId xmlns:a16="http://schemas.microsoft.com/office/drawing/2014/main" id="{3DDF9C3A-3F53-476E-A10A-03B874AE9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8" y="1435642"/>
            <a:ext cx="2896429" cy="382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4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žena kreslená nemoc">
            <a:extLst>
              <a:ext uri="{FF2B5EF4-FFF2-40B4-BE49-F238E27FC236}">
                <a16:creationId xmlns:a16="http://schemas.microsoft.com/office/drawing/2014/main" id="{035BED3B-3776-4DFC-93E2-0A44CEF6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60589"/>
            <a:ext cx="3153742" cy="31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253E568-2A30-4F6D-84A1-646196CD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cs-CZ" dirty="0"/>
              <a:t>ošetřovatelská diagnóza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91E967-5609-49D7-9E12-E749FCCD9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3328108" cy="3749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/>
              <a:t>Zdravotní stav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Existující/potenciální zdravotní problémy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Faktory ovlivňující zdravotní stav</a:t>
            </a:r>
          </a:p>
          <a:p>
            <a:pPr>
              <a:lnSpc>
                <a:spcPct val="90000"/>
              </a:lnSpc>
            </a:pPr>
            <a:endParaRPr lang="cs-CZ" sz="1700" dirty="0"/>
          </a:p>
          <a:p>
            <a:pPr>
              <a:lnSpc>
                <a:spcPct val="90000"/>
              </a:lnSpc>
            </a:pPr>
            <a:endParaRPr lang="cs-CZ" sz="1700" dirty="0"/>
          </a:p>
          <a:p>
            <a:pPr>
              <a:lnSpc>
                <a:spcPct val="90000"/>
              </a:lnSpc>
            </a:pPr>
            <a:r>
              <a:rPr lang="cs-CZ" sz="1700" dirty="0"/>
              <a:t>Zdravotní problémy ženy jako jedince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Celková úroveň zdravotních potřeb skupiny žen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D776AA-838F-46BB-9D13-5A3AEC4764E2}"/>
              </a:ext>
            </a:extLst>
          </p:cNvPr>
          <p:cNvSpPr txBox="1"/>
          <p:nvPr/>
        </p:nvSpPr>
        <p:spPr>
          <a:xfrm>
            <a:off x="4557684" y="5145054"/>
            <a:ext cx="332655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https://cz.depositphotos.com/88981330/stock-illustration-coughing-woman-cartoon-vector-illustration.html</a:t>
            </a:r>
          </a:p>
        </p:txBody>
      </p:sp>
    </p:spTree>
    <p:extLst>
      <p:ext uri="{BB962C8B-B14F-4D97-AF65-F5344CB8AC3E}">
        <p14:creationId xmlns:p14="http://schemas.microsoft.com/office/powerpoint/2010/main" val="410238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zdravotní sestra kreslená">
            <a:extLst>
              <a:ext uri="{FF2B5EF4-FFF2-40B4-BE49-F238E27FC236}">
                <a16:creationId xmlns:a16="http://schemas.microsoft.com/office/drawing/2014/main" id="{1B953186-F1A6-403B-BC6B-F4A629E5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13" y="2159000"/>
            <a:ext cx="1860649" cy="37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9B8A20-EC0E-473E-8B02-C4F863B2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cs-CZ" dirty="0"/>
              <a:t>plánování a realizace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9F80C3F-9F1E-4E48-B6C2-F4B29CE0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90"/>
            <a:ext cx="3915323" cy="3701270"/>
          </a:xfrm>
        </p:spPr>
        <p:txBody>
          <a:bodyPr>
            <a:normAutofit/>
          </a:bodyPr>
          <a:lstStyle/>
          <a:p>
            <a:r>
              <a:rPr lang="cs-CZ" dirty="0"/>
              <a:t>Mít na paměti specifické potřeby žen</a:t>
            </a:r>
          </a:p>
          <a:p>
            <a:r>
              <a:rPr lang="cs-CZ" dirty="0"/>
              <a:t>Podporovat v rozhodování o vlastní péči</a:t>
            </a:r>
          </a:p>
          <a:p>
            <a:r>
              <a:rPr lang="cs-CZ" dirty="0"/>
              <a:t>Respektovat specifické okolnosti</a:t>
            </a:r>
          </a:p>
          <a:p>
            <a:r>
              <a:rPr lang="cs-CZ" dirty="0"/>
              <a:t>Zahrnout financování služeb</a:t>
            </a:r>
          </a:p>
          <a:p>
            <a:r>
              <a:rPr lang="cs-CZ" dirty="0"/>
              <a:t>Vypracování intervenčních opatření primární, sekundární a terciární prevence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8BCD15-2120-4BE6-BA03-BF5527909B37}"/>
              </a:ext>
            </a:extLst>
          </p:cNvPr>
          <p:cNvSpPr txBox="1"/>
          <p:nvPr/>
        </p:nvSpPr>
        <p:spPr>
          <a:xfrm>
            <a:off x="4780869" y="5806347"/>
            <a:ext cx="329930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https://www.svzskladno.cz/clanek-odborna-staz-studentu-vos-senivita-marktredwitz?id=2312201708183987</a:t>
            </a:r>
          </a:p>
        </p:txBody>
      </p:sp>
    </p:spTree>
    <p:extLst>
      <p:ext uri="{BB962C8B-B14F-4D97-AF65-F5344CB8AC3E}">
        <p14:creationId xmlns:p14="http://schemas.microsoft.com/office/powerpoint/2010/main" val="357201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visející obrázek">
            <a:extLst>
              <a:ext uri="{FF2B5EF4-FFF2-40B4-BE49-F238E27FC236}">
                <a16:creationId xmlns:a16="http://schemas.microsoft.com/office/drawing/2014/main" id="{ABDDDA8E-3AE5-4BE8-8B7D-0DF4270CE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1" b="1"/>
          <a:stretch/>
        </p:blipFill>
        <p:spPr bwMode="auto">
          <a:xfrm>
            <a:off x="323528" y="2073042"/>
            <a:ext cx="2358448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4D49F60-C3A2-44E8-88FE-F80007A7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pPr algn="ctr"/>
            <a:r>
              <a:rPr lang="cs-CZ" sz="3000" dirty="0"/>
              <a:t>Primární prevence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E89A14-337E-465B-96F7-F0B403CF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354" y="1774404"/>
            <a:ext cx="4501005" cy="48949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dirty="0"/>
              <a:t>Identifikace rizikových faktorů, edukace a rozvinutí náležitých zručností – příprava ženy na jednotlivé etapy života</a:t>
            </a:r>
          </a:p>
          <a:p>
            <a:pPr>
              <a:lnSpc>
                <a:spcPct val="90000"/>
              </a:lnSpc>
            </a:pPr>
            <a:endParaRPr lang="cs-CZ" sz="1300" dirty="0"/>
          </a:p>
          <a:p>
            <a:pPr>
              <a:lnSpc>
                <a:spcPct val="90000"/>
              </a:lnSpc>
            </a:pPr>
            <a:r>
              <a:rPr lang="cs-CZ" sz="1300" dirty="0"/>
              <a:t>Pubertální období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Menarché, sexuální výchova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Adolescence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První lásky, sexuální zážitky, nechtěné těhotenství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Reprodukční období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I</a:t>
            </a:r>
            <a:r>
              <a:rPr lang="cs-CZ" sz="1300" dirty="0" smtClean="0"/>
              <a:t>nfekce</a:t>
            </a:r>
            <a:r>
              <a:rPr lang="cs-CZ" sz="1300" dirty="0"/>
              <a:t>, antikoncepce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Gravidita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Prenatální a postnatální péče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Klimakterium a </a:t>
            </a:r>
            <a:r>
              <a:rPr lang="cs-CZ" sz="1300" dirty="0" err="1"/>
              <a:t>senium</a:t>
            </a:r>
            <a:endParaRPr lang="cs-CZ" sz="1300" dirty="0"/>
          </a:p>
          <a:p>
            <a:pPr lvl="1">
              <a:lnSpc>
                <a:spcPct val="90000"/>
              </a:lnSpc>
            </a:pPr>
            <a:r>
              <a:rPr lang="cs-CZ" sz="1300" dirty="0"/>
              <a:t>Preventivní prohlídky, psychohygiena, menopauza, onkologická onemocnění</a:t>
            </a:r>
          </a:p>
          <a:p>
            <a:pPr lvl="1">
              <a:lnSpc>
                <a:spcPct val="90000"/>
              </a:lnSpc>
            </a:pPr>
            <a:endParaRPr lang="cs-CZ" sz="1100" dirty="0"/>
          </a:p>
          <a:p>
            <a:pPr>
              <a:lnSpc>
                <a:spcPct val="90000"/>
              </a:lnSpc>
            </a:pPr>
            <a:endParaRPr lang="cs-CZ" sz="1100" dirty="0"/>
          </a:p>
          <a:p>
            <a:pPr>
              <a:lnSpc>
                <a:spcPct val="90000"/>
              </a:lnSpc>
            </a:pPr>
            <a:endParaRPr lang="cs-CZ" sz="11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6CB78D-A6C8-4ABC-9D75-B3FCED0AE0EB}"/>
              </a:ext>
            </a:extLst>
          </p:cNvPr>
          <p:cNvSpPr txBox="1"/>
          <p:nvPr/>
        </p:nvSpPr>
        <p:spPr>
          <a:xfrm>
            <a:off x="508000" y="6072894"/>
            <a:ext cx="23584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" dirty="0"/>
              <a:t>https://cz.123rf.com/photo_29138659_u%C4%8Ditel-s-jeho-h%C5%AFlkou-uk%C3%A1zal-izolovan%C3%BDch-no-transparentnosti-m%C3%ADch%C3%A1n%C3%AD.html</a:t>
            </a:r>
          </a:p>
        </p:txBody>
      </p:sp>
    </p:spTree>
    <p:extLst>
      <p:ext uri="{BB962C8B-B14F-4D97-AF65-F5344CB8AC3E}">
        <p14:creationId xmlns:p14="http://schemas.microsoft.com/office/powerpoint/2010/main" val="213829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7926E-AA9F-4346-AD3A-AFA3BBCE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cs-CZ" sz="3000"/>
              <a:t>Sekundární prevence</a:t>
            </a:r>
            <a:endParaRPr lang="cs-CZ" sz="3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4AF00-B254-478E-A4F8-E0A59D45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53456"/>
            <a:ext cx="7562801" cy="4594944"/>
          </a:xfrm>
        </p:spPr>
        <p:txBody>
          <a:bodyPr>
            <a:normAutofit/>
          </a:bodyPr>
          <a:lstStyle/>
          <a:p>
            <a:r>
              <a:rPr lang="cs-CZ" dirty="0"/>
              <a:t>Screening, dispenzarizace, diagnostika a léčba již existujících problémů</a:t>
            </a:r>
          </a:p>
          <a:p>
            <a:endParaRPr lang="cs-CZ" dirty="0"/>
          </a:p>
          <a:p>
            <a:r>
              <a:rPr lang="cs-CZ" dirty="0"/>
              <a:t>Screening onkologických onemocnění (Ca prsu, děložního čípku), infertility, sexuálně přenosných chorob, jiná onemocnění</a:t>
            </a:r>
          </a:p>
          <a:p>
            <a:r>
              <a:rPr lang="cs-CZ" dirty="0"/>
              <a:t>Edukace - samovyšetření prsu, preventivní prohlídky</a:t>
            </a:r>
          </a:p>
          <a:p>
            <a:r>
              <a:rPr lang="cs-CZ" dirty="0"/>
              <a:t>Infertilita</a:t>
            </a:r>
          </a:p>
          <a:p>
            <a:pPr lvl="1"/>
            <a:r>
              <a:rPr lang="cs-CZ" dirty="0"/>
              <a:t>vyhledávání případů</a:t>
            </a:r>
          </a:p>
          <a:p>
            <a:pPr lvl="1"/>
            <a:r>
              <a:rPr lang="cs-CZ" dirty="0"/>
              <a:t>dodržování doporučení</a:t>
            </a:r>
          </a:p>
          <a:p>
            <a:pPr lvl="1"/>
            <a:r>
              <a:rPr lang="cs-CZ" dirty="0"/>
              <a:t>podpora</a:t>
            </a:r>
          </a:p>
          <a:p>
            <a:pPr lvl="1"/>
            <a:r>
              <a:rPr lang="cs-CZ" dirty="0"/>
              <a:t>edukace o alternativních metodách</a:t>
            </a:r>
          </a:p>
          <a:p>
            <a:endParaRPr lang="cs-CZ" dirty="0"/>
          </a:p>
        </p:txBody>
      </p:sp>
      <p:pic>
        <p:nvPicPr>
          <p:cNvPr id="6146" name="Picture 2" descr="Výsledek obrázku pro samovyšetření prsu">
            <a:extLst>
              <a:ext uri="{FF2B5EF4-FFF2-40B4-BE49-F238E27FC236}">
                <a16:creationId xmlns:a16="http://schemas.microsoft.com/office/drawing/2014/main" id="{170793E5-350D-4C2A-9602-9FF04041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75101"/>
            <a:ext cx="3381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E98B45F-CF6A-492D-BD77-0945232782F6}"/>
              </a:ext>
            </a:extLst>
          </p:cNvPr>
          <p:cNvSpPr txBox="1"/>
          <p:nvPr/>
        </p:nvSpPr>
        <p:spPr>
          <a:xfrm>
            <a:off x="6804248" y="5880101"/>
            <a:ext cx="175080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https://www.womanonly.cz/tag/samovysetreni-prsu/</a:t>
            </a:r>
          </a:p>
        </p:txBody>
      </p:sp>
    </p:spTree>
    <p:extLst>
      <p:ext uri="{BB962C8B-B14F-4D97-AF65-F5344CB8AC3E}">
        <p14:creationId xmlns:p14="http://schemas.microsoft.com/office/powerpoint/2010/main" val="161447603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</TotalTime>
  <Words>863</Words>
  <Application>Microsoft Office PowerPoint</Application>
  <PresentationFormat>Předvádění na obrazovce (4:3)</PresentationFormat>
  <Paragraphs>194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Fazeta</vt:lpstr>
      <vt:lpstr>Komunitní ošetřovatelství zaměřené na ženy a zaměstnance</vt:lpstr>
      <vt:lpstr>Komunitní ošetřovatelství zaměřené na zdraví ženy</vt:lpstr>
      <vt:lpstr>Specifické aspekty zdravotní péče o ženu</vt:lpstr>
      <vt:lpstr>Model prevence péče o ženu</vt:lpstr>
      <vt:lpstr>posouzení</vt:lpstr>
      <vt:lpstr>ošetřovatelská diagnóza </vt:lpstr>
      <vt:lpstr>plánování a realizace</vt:lpstr>
      <vt:lpstr>Primární prevence</vt:lpstr>
      <vt:lpstr>Sekundární prevence</vt:lpstr>
      <vt:lpstr>Sekundární prevence</vt:lpstr>
      <vt:lpstr>Terciární prevence</vt:lpstr>
      <vt:lpstr>vyhodnocení</vt:lpstr>
      <vt:lpstr>Komunitní ošetřovatelství zaměřené na zdraví v zaměstnání</vt:lpstr>
      <vt:lpstr>Role komunitního ošetřovatelství u zaměstnanců </vt:lpstr>
      <vt:lpstr>Cíle ošetřovatelství zaměřeného na ochranu zdraví v zaměstnání </vt:lpstr>
      <vt:lpstr>Dělení úloh dle Rogersové </vt:lpstr>
      <vt:lpstr>Rizika ohrožující pracující </vt:lpstr>
      <vt:lpstr>Model péče o klienta v pracovním zařazení – Clarková (1996) </vt:lpstr>
      <vt:lpstr>Epidemiologická perspektiva</vt:lpstr>
      <vt:lpstr>Epidemiologická perspektiva</vt:lpstr>
      <vt:lpstr>Plánování ošetřovatelské péče na pracovištích</vt:lpstr>
      <vt:lpstr>Prezentace aplikace PowerPoint</vt:lpstr>
      <vt:lpstr>Prezentace aplikace PowerPoint</vt:lpstr>
      <vt:lpstr>Péče o zdraví v zaměstnání v ČR </vt:lpstr>
      <vt:lpstr>Děkujeme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Notebook</dc:creator>
  <cp:lastModifiedBy>Kateřina Červenková</cp:lastModifiedBy>
  <cp:revision>85</cp:revision>
  <dcterms:created xsi:type="dcterms:W3CDTF">2018-03-10T17:22:12Z</dcterms:created>
  <dcterms:modified xsi:type="dcterms:W3CDTF">2018-03-14T13:02:52Z</dcterms:modified>
</cp:coreProperties>
</file>