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0"/>
  </p:handout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4" r:id="rId79"/>
    <p:sldId id="333"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62" r:id="rId100"/>
    <p:sldId id="363" r:id="rId101"/>
    <p:sldId id="364" r:id="rId102"/>
    <p:sldId id="365" r:id="rId103"/>
    <p:sldId id="354" r:id="rId104"/>
    <p:sldId id="355" r:id="rId105"/>
    <p:sldId id="356" r:id="rId106"/>
    <p:sldId id="357" r:id="rId107"/>
    <p:sldId id="358" r:id="rId108"/>
    <p:sldId id="359" r:id="rId109"/>
    <p:sldId id="360" r:id="rId110"/>
    <p:sldId id="361" r:id="rId111"/>
    <p:sldId id="366" r:id="rId112"/>
    <p:sldId id="367" r:id="rId113"/>
    <p:sldId id="368" r:id="rId114"/>
    <p:sldId id="369" r:id="rId115"/>
    <p:sldId id="370" r:id="rId116"/>
    <p:sldId id="371" r:id="rId117"/>
    <p:sldId id="372" r:id="rId118"/>
    <p:sldId id="373" r:id="rId119"/>
    <p:sldId id="374" r:id="rId120"/>
    <p:sldId id="379" r:id="rId121"/>
    <p:sldId id="380" r:id="rId122"/>
    <p:sldId id="381" r:id="rId123"/>
    <p:sldId id="382" r:id="rId124"/>
    <p:sldId id="383" r:id="rId125"/>
    <p:sldId id="384" r:id="rId126"/>
    <p:sldId id="385" r:id="rId127"/>
    <p:sldId id="386" r:id="rId128"/>
    <p:sldId id="376" r:id="rId129"/>
    <p:sldId id="377" r:id="rId130"/>
    <p:sldId id="387" r:id="rId131"/>
    <p:sldId id="388" r:id="rId132"/>
    <p:sldId id="389" r:id="rId133"/>
    <p:sldId id="390" r:id="rId134"/>
    <p:sldId id="391" r:id="rId135"/>
    <p:sldId id="395" r:id="rId136"/>
    <p:sldId id="396" r:id="rId137"/>
    <p:sldId id="393" r:id="rId138"/>
    <p:sldId id="394" r:id="rId139"/>
    <p:sldId id="392" r:id="rId140"/>
    <p:sldId id="397" r:id="rId141"/>
    <p:sldId id="398" r:id="rId142"/>
    <p:sldId id="399" r:id="rId143"/>
    <p:sldId id="400" r:id="rId144"/>
    <p:sldId id="401" r:id="rId145"/>
    <p:sldId id="402" r:id="rId146"/>
    <p:sldId id="403" r:id="rId147"/>
    <p:sldId id="378" r:id="rId148"/>
    <p:sldId id="404" r:id="rId149"/>
    <p:sldId id="405" r:id="rId150"/>
    <p:sldId id="406" r:id="rId151"/>
    <p:sldId id="407" r:id="rId152"/>
    <p:sldId id="408" r:id="rId153"/>
    <p:sldId id="409" r:id="rId154"/>
    <p:sldId id="410" r:id="rId155"/>
    <p:sldId id="411" r:id="rId156"/>
    <p:sldId id="412"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1002"/>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E617167-AF26-4B75-ADF2-9DD45551F738}" type="datetimeFigureOut">
              <a:rPr lang="cs-CZ" smtClean="0"/>
              <a:t>15.8.2018</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B8548A-83A1-485D-859B-A5FCB6711F29}" type="slidenum">
              <a:rPr lang="cs-CZ" smtClean="0"/>
              <a:t>‹#›</a:t>
            </a:fld>
            <a:endParaRPr lang="cs-CZ"/>
          </a:p>
        </p:txBody>
      </p:sp>
    </p:spTree>
    <p:extLst>
      <p:ext uri="{BB962C8B-B14F-4D97-AF65-F5344CB8AC3E}">
        <p14:creationId xmlns:p14="http://schemas.microsoft.com/office/powerpoint/2010/main" val="5744429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775707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2553769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13937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2839506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72526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1827594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2728518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4029114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538366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2C7F270-4A97-4684-A48E-0954D43D3A4A}" type="datetimeFigureOut">
              <a:rPr lang="cs-CZ" smtClean="0"/>
              <a:t>15.8.2018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96163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2C7F270-4A97-4684-A48E-0954D43D3A4A}" type="datetimeFigureOut">
              <a:rPr lang="cs-CZ" smtClean="0"/>
              <a:t>15.8.2018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255179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2C7F270-4A97-4684-A48E-0954D43D3A4A}" type="datetimeFigureOut">
              <a:rPr lang="cs-CZ" smtClean="0"/>
              <a:t>15.8.2018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130873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2C7F270-4A97-4684-A48E-0954D43D3A4A}" type="datetimeFigureOut">
              <a:rPr lang="cs-CZ" smtClean="0"/>
              <a:t>15.8.2018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249910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C7F270-4A97-4684-A48E-0954D43D3A4A}" type="datetimeFigureOut">
              <a:rPr lang="cs-CZ" smtClean="0"/>
              <a:t>15.8.2018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47578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2C7F270-4A97-4684-A48E-0954D43D3A4A}" type="datetimeFigureOut">
              <a:rPr lang="cs-CZ" smtClean="0"/>
              <a:t>15.8.2018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3075817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2C7F270-4A97-4684-A48E-0954D43D3A4A}" type="datetimeFigureOut">
              <a:rPr lang="cs-CZ" smtClean="0"/>
              <a:t>15.8.2018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DD7610C-49B9-4DAE-B7B5-6882C07505A2}" type="slidenum">
              <a:rPr lang="cs-CZ" smtClean="0"/>
              <a:t>‹#›</a:t>
            </a:fld>
            <a:endParaRPr lang="cs-CZ"/>
          </a:p>
        </p:txBody>
      </p:sp>
    </p:spTree>
    <p:extLst>
      <p:ext uri="{BB962C8B-B14F-4D97-AF65-F5344CB8AC3E}">
        <p14:creationId xmlns:p14="http://schemas.microsoft.com/office/powerpoint/2010/main" val="203949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C7F270-4A97-4684-A48E-0954D43D3A4A}" type="datetimeFigureOut">
              <a:rPr lang="cs-CZ" smtClean="0"/>
              <a:t>15.8.2018</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D7610C-49B9-4DAE-B7B5-6882C07505A2}" type="slidenum">
              <a:rPr lang="cs-CZ" smtClean="0"/>
              <a:t>‹#›</a:t>
            </a:fld>
            <a:endParaRPr lang="cs-CZ"/>
          </a:p>
        </p:txBody>
      </p:sp>
    </p:spTree>
    <p:extLst>
      <p:ext uri="{BB962C8B-B14F-4D97-AF65-F5344CB8AC3E}">
        <p14:creationId xmlns:p14="http://schemas.microsoft.com/office/powerpoint/2010/main" val="1311633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Komunitní péče</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97263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Zdravotnické služby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dopravní zdravotní služby </a:t>
            </a:r>
          </a:p>
          <a:p>
            <a:r>
              <a:rPr lang="cs-CZ" dirty="0"/>
              <a:t>- lékařské ordinace </a:t>
            </a:r>
          </a:p>
          <a:p>
            <a:r>
              <a:rPr lang="cs-CZ" dirty="0"/>
              <a:t>- zdravotnická zařízení </a:t>
            </a:r>
          </a:p>
          <a:p>
            <a:r>
              <a:rPr lang="cs-CZ" dirty="0"/>
              <a:t>- zdravotní poradny </a:t>
            </a:r>
          </a:p>
          <a:p>
            <a:r>
              <a:rPr lang="cs-CZ" dirty="0"/>
              <a:t>- záchranné služby </a:t>
            </a:r>
          </a:p>
          <a:p>
            <a:r>
              <a:rPr lang="cs-CZ" dirty="0"/>
              <a:t>- zdravotní pojišťovny </a:t>
            </a:r>
          </a:p>
          <a:p>
            <a:endParaRPr lang="cs-CZ" dirty="0"/>
          </a:p>
        </p:txBody>
      </p:sp>
    </p:spTree>
    <p:extLst>
      <p:ext uri="{BB962C8B-B14F-4D97-AF65-F5344CB8AC3E}">
        <p14:creationId xmlns:p14="http://schemas.microsoft.com/office/powerpoint/2010/main" val="76801762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Navázání kontaktu:</a:t>
            </a:r>
            <a:endParaRPr lang="cs-CZ" dirty="0"/>
          </a:p>
        </p:txBody>
      </p:sp>
      <p:sp>
        <p:nvSpPr>
          <p:cNvPr id="3" name="Zástupný symbol pro obsah 2"/>
          <p:cNvSpPr>
            <a:spLocks noGrp="1"/>
          </p:cNvSpPr>
          <p:nvPr>
            <p:ph idx="1"/>
          </p:nvPr>
        </p:nvSpPr>
        <p:spPr/>
        <p:txBody>
          <a:bodyPr/>
          <a:lstStyle/>
          <a:p>
            <a:r>
              <a:rPr lang="cs-CZ" dirty="0"/>
              <a:t>Navázání </a:t>
            </a:r>
            <a:r>
              <a:rPr lang="cs-CZ" b="1" dirty="0"/>
              <a:t>kontaktu s klientem </a:t>
            </a:r>
            <a:r>
              <a:rPr lang="cs-CZ" dirty="0"/>
              <a:t>je nezbytným předpokladem smysluplnosti sociální práce. Tento kontakt vyžaduje komunikaci založenou na důvěře, rovnoprávnosti, porozumění, vzájemném respektování, </a:t>
            </a:r>
            <a:r>
              <a:rPr lang="cs-CZ" b="1" dirty="0"/>
              <a:t>Naslouchání </a:t>
            </a:r>
            <a:r>
              <a:rPr lang="cs-CZ" dirty="0"/>
              <a:t>jako základní předpoklad </a:t>
            </a:r>
            <a:r>
              <a:rPr lang="cs-CZ" b="1" dirty="0"/>
              <a:t>empatie </a:t>
            </a:r>
            <a:r>
              <a:rPr lang="cs-CZ" dirty="0"/>
              <a:t>(vcítění se do pocitů, jednání a problémů klienta z cílem lépe pochopit jeho situaci) je pojítkem, jehož kvalita, vstřícnost a racionální zainteresovanost výsledně pozitivně či negativně poznamená efekt sociální práce i souvisejících integračních snah. Je třeba mít stále na paměti tu skutečnost, že během cesty komunikačním kanálem dochází k určitému </a:t>
            </a:r>
            <a:r>
              <a:rPr lang="cs-CZ" b="1" dirty="0"/>
              <a:t>úbytku informace</a:t>
            </a:r>
            <a:r>
              <a:rPr lang="cs-CZ" dirty="0"/>
              <a:t>, ke změnám formy či obsahu sdělení. Také </a:t>
            </a:r>
            <a:r>
              <a:rPr lang="cs-CZ" b="1" dirty="0"/>
              <a:t>pochopení a interpretace </a:t>
            </a:r>
            <a:r>
              <a:rPr lang="cs-CZ" dirty="0"/>
              <a:t>sdělení jsou vždy subjektivní. Poruchy komunikace mohou mít kvantitativní nebo kvalitativní charakter. Obecně vzato je nutné znát možné </a:t>
            </a:r>
            <a:r>
              <a:rPr lang="cs-CZ" b="1" dirty="0"/>
              <a:t>poruchy komunikace </a:t>
            </a:r>
            <a:r>
              <a:rPr lang="cs-CZ" dirty="0"/>
              <a:t>a reálně s nimi počítat. </a:t>
            </a:r>
          </a:p>
        </p:txBody>
      </p:sp>
    </p:spTree>
    <p:extLst>
      <p:ext uri="{BB962C8B-B14F-4D97-AF65-F5344CB8AC3E}">
        <p14:creationId xmlns:p14="http://schemas.microsoft.com/office/powerpoint/2010/main" val="143998157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r>
              <a:rPr lang="cs-CZ" dirty="0"/>
              <a:t>Každý pracovník angažovaný v pomáhající profesi by měl mít na paměti </a:t>
            </a:r>
            <a:r>
              <a:rPr lang="cs-CZ" i="1" dirty="0"/>
              <a:t>Základní komunikační práva člověka</a:t>
            </a:r>
            <a:r>
              <a:rPr lang="cs-CZ" dirty="0"/>
              <a:t>, tj. právo říci svůj názor, právo vyžadovat informace, právo vyžadovat pozornost, právo nesouhlasit s názorem, právo na slušné zacházení, právo přiměřeného prostředí, právo odpustit si chyby, právo vyžadovat respekt, právo opakovat informace, právo dostat srozumitelné informace a právo utvořit si a získat srozumitelný závěr. </a:t>
            </a:r>
          </a:p>
        </p:txBody>
      </p:sp>
    </p:spTree>
    <p:extLst>
      <p:ext uri="{BB962C8B-B14F-4D97-AF65-F5344CB8AC3E}">
        <p14:creationId xmlns:p14="http://schemas.microsoft.com/office/powerpoint/2010/main" val="82871528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Doporučená literatura:</a:t>
            </a:r>
            <a:endParaRPr lang="cs-CZ" dirty="0"/>
          </a:p>
        </p:txBody>
      </p:sp>
      <p:sp>
        <p:nvSpPr>
          <p:cNvPr id="3" name="Zástupný symbol pro obsah 2"/>
          <p:cNvSpPr>
            <a:spLocks noGrp="1"/>
          </p:cNvSpPr>
          <p:nvPr>
            <p:ph idx="1"/>
          </p:nvPr>
        </p:nvSpPr>
        <p:spPr/>
        <p:txBody>
          <a:bodyPr/>
          <a:lstStyle/>
          <a:p>
            <a:r>
              <a:rPr lang="cs-CZ" dirty="0"/>
              <a:t>ZACHAROVÁ, E. a kol. </a:t>
            </a:r>
            <a:r>
              <a:rPr lang="cs-CZ" i="1" dirty="0"/>
              <a:t>Zdravotnická psychologie. </a:t>
            </a:r>
            <a:r>
              <a:rPr lang="cs-CZ" dirty="0"/>
              <a:t>1. vyd. Praha: </a:t>
            </a:r>
            <a:r>
              <a:rPr lang="cs-CZ" dirty="0" err="1"/>
              <a:t>Grada</a:t>
            </a:r>
            <a:r>
              <a:rPr lang="cs-CZ" dirty="0"/>
              <a:t>, </a:t>
            </a:r>
          </a:p>
          <a:p>
            <a:r>
              <a:rPr lang="cs-CZ" dirty="0"/>
              <a:t>2007. ISBN 978-80-247-2068-5. </a:t>
            </a:r>
          </a:p>
          <a:p>
            <a:r>
              <a:rPr lang="cs-CZ" dirty="0"/>
              <a:t>3. MATOUŠEK O. a kol. </a:t>
            </a:r>
            <a:r>
              <a:rPr lang="cs-CZ" i="1" dirty="0"/>
              <a:t>Metody a řízení sociální práce</a:t>
            </a:r>
            <a:r>
              <a:rPr lang="cs-CZ" dirty="0"/>
              <a:t>. 1. vyd. Praha: </a:t>
            </a:r>
            <a:r>
              <a:rPr lang="cs-CZ" dirty="0" err="1"/>
              <a:t>Protál</a:t>
            </a:r>
            <a:r>
              <a:rPr lang="cs-CZ" dirty="0"/>
              <a:t>, </a:t>
            </a:r>
          </a:p>
          <a:p>
            <a:r>
              <a:rPr lang="de-DE" dirty="0"/>
              <a:t>2003. 384 s. ISBN 80-7178-548-2. </a:t>
            </a:r>
          </a:p>
          <a:p>
            <a:r>
              <a:rPr lang="cs-CZ" dirty="0"/>
              <a:t>4. KOPŘIVA, K. </a:t>
            </a:r>
            <a:r>
              <a:rPr lang="cs-CZ" i="1" dirty="0"/>
              <a:t>Lidský vztah jako součást profese</a:t>
            </a:r>
            <a:r>
              <a:rPr lang="cs-CZ" dirty="0"/>
              <a:t>. 4. vyd. Praha: Portál, 2000. </a:t>
            </a:r>
          </a:p>
        </p:txBody>
      </p:sp>
    </p:spTree>
    <p:extLst>
      <p:ext uri="{BB962C8B-B14F-4D97-AF65-F5344CB8AC3E}">
        <p14:creationId xmlns:p14="http://schemas.microsoft.com/office/powerpoint/2010/main" val="264996549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7. Úloha </a:t>
            </a:r>
            <a:r>
              <a:rPr lang="cs-CZ" b="1" dirty="0"/>
              <a:t>pracovníka v pomáhající profesi </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Cíl: </a:t>
            </a:r>
            <a:endParaRPr lang="cs-CZ" dirty="0"/>
          </a:p>
          <a:p>
            <a:pPr marL="0" indent="0">
              <a:buNone/>
            </a:pPr>
            <a:r>
              <a:rPr lang="cs-CZ" dirty="0"/>
              <a:t> </a:t>
            </a:r>
            <a:r>
              <a:rPr lang="cs-CZ" dirty="0" smtClean="0"/>
              <a:t>    -  role </a:t>
            </a:r>
            <a:r>
              <a:rPr lang="cs-CZ" dirty="0"/>
              <a:t>sestry a jiného pracovníka pomáhající profese </a:t>
            </a:r>
          </a:p>
          <a:p>
            <a:pPr marL="0" indent="0">
              <a:buNone/>
            </a:pPr>
            <a:r>
              <a:rPr lang="cs-CZ" dirty="0" smtClean="0"/>
              <a:t>     -  </a:t>
            </a:r>
            <a:r>
              <a:rPr lang="cs-CZ" dirty="0"/>
              <a:t>zásady chování pracovníků pomáhající profese v interakci s klientem </a:t>
            </a:r>
          </a:p>
          <a:p>
            <a:pPr marL="0" indent="0">
              <a:buNone/>
            </a:pPr>
            <a:r>
              <a:rPr lang="cs-CZ" dirty="0"/>
              <a:t> </a:t>
            </a:r>
            <a:r>
              <a:rPr lang="cs-CZ" dirty="0" smtClean="0"/>
              <a:t>    -  důležitost </a:t>
            </a:r>
            <a:r>
              <a:rPr lang="cs-CZ" dirty="0"/>
              <a:t>osobnostních předpokladů pracovníků </a:t>
            </a:r>
            <a:r>
              <a:rPr lang="cs-CZ" dirty="0" smtClean="0"/>
              <a:t>pomáhajících </a:t>
            </a:r>
            <a:r>
              <a:rPr lang="cs-CZ" dirty="0"/>
              <a:t>profesí </a:t>
            </a:r>
          </a:p>
          <a:p>
            <a:pPr marL="0" indent="0">
              <a:buNone/>
            </a:pPr>
            <a:r>
              <a:rPr lang="cs-CZ" dirty="0" smtClean="0"/>
              <a:t>     -  </a:t>
            </a:r>
            <a:r>
              <a:rPr lang="cs-CZ" dirty="0"/>
              <a:t>syndrom vyhoření </a:t>
            </a:r>
            <a:endParaRPr lang="cs-CZ" dirty="0" smtClean="0"/>
          </a:p>
          <a:p>
            <a:pPr marL="0" indent="0">
              <a:buNone/>
            </a:pPr>
            <a:endParaRPr lang="cs-CZ" dirty="0"/>
          </a:p>
          <a:p>
            <a:r>
              <a:rPr lang="cs-CZ" b="1" dirty="0" smtClean="0"/>
              <a:t>Pojmy</a:t>
            </a:r>
            <a:r>
              <a:rPr lang="cs-CZ" b="1" dirty="0"/>
              <a:t>: </a:t>
            </a:r>
            <a:endParaRPr lang="cs-CZ" dirty="0"/>
          </a:p>
          <a:p>
            <a:pPr marL="0" indent="0">
              <a:buNone/>
            </a:pPr>
            <a:r>
              <a:rPr lang="cs-CZ" dirty="0" smtClean="0"/>
              <a:t>     sestra</a:t>
            </a:r>
            <a:r>
              <a:rPr lang="cs-CZ" dirty="0"/>
              <a:t>, </a:t>
            </a:r>
            <a:endParaRPr lang="cs-CZ" dirty="0" smtClean="0"/>
          </a:p>
          <a:p>
            <a:pPr marL="0" indent="0">
              <a:buNone/>
            </a:pPr>
            <a:r>
              <a:rPr lang="cs-CZ" dirty="0"/>
              <a:t> </a:t>
            </a:r>
            <a:r>
              <a:rPr lang="cs-CZ" dirty="0" smtClean="0"/>
              <a:t>    pečující</a:t>
            </a:r>
            <a:r>
              <a:rPr lang="cs-CZ" dirty="0"/>
              <a:t>, </a:t>
            </a:r>
            <a:endParaRPr lang="cs-CZ" dirty="0" smtClean="0"/>
          </a:p>
          <a:p>
            <a:pPr marL="0" indent="0">
              <a:buNone/>
            </a:pPr>
            <a:r>
              <a:rPr lang="cs-CZ" dirty="0"/>
              <a:t> </a:t>
            </a:r>
            <a:r>
              <a:rPr lang="cs-CZ" dirty="0" smtClean="0"/>
              <a:t>    pomáhající,</a:t>
            </a:r>
          </a:p>
          <a:p>
            <a:pPr marL="0" indent="0">
              <a:buNone/>
            </a:pPr>
            <a:r>
              <a:rPr lang="cs-CZ" dirty="0"/>
              <a:t> </a:t>
            </a:r>
            <a:r>
              <a:rPr lang="cs-CZ" dirty="0" smtClean="0"/>
              <a:t>    </a:t>
            </a:r>
            <a:r>
              <a:rPr lang="cs-CZ" dirty="0"/>
              <a:t>podpora, </a:t>
            </a:r>
            <a:endParaRPr lang="cs-CZ" dirty="0" smtClean="0"/>
          </a:p>
          <a:p>
            <a:pPr marL="0" indent="0">
              <a:buNone/>
            </a:pPr>
            <a:r>
              <a:rPr lang="cs-CZ" dirty="0"/>
              <a:t> </a:t>
            </a:r>
            <a:r>
              <a:rPr lang="cs-CZ" dirty="0" smtClean="0"/>
              <a:t>    zásady </a:t>
            </a:r>
            <a:endParaRPr lang="cs-CZ" dirty="0"/>
          </a:p>
          <a:p>
            <a:pPr marL="0" indent="0">
              <a:buNone/>
            </a:pPr>
            <a:endParaRPr lang="cs-CZ" dirty="0"/>
          </a:p>
        </p:txBody>
      </p:sp>
    </p:spTree>
    <p:extLst>
      <p:ext uri="{BB962C8B-B14F-4D97-AF65-F5344CB8AC3E}">
        <p14:creationId xmlns:p14="http://schemas.microsoft.com/office/powerpoint/2010/main" val="148265310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Osobnost pracovníka pomáhajících profesí </a:t>
            </a:r>
            <a:endParaRPr lang="cs-CZ" dirty="0"/>
          </a:p>
        </p:txBody>
      </p:sp>
      <p:sp>
        <p:nvSpPr>
          <p:cNvPr id="3" name="Zástupný symbol pro obsah 2"/>
          <p:cNvSpPr>
            <a:spLocks noGrp="1"/>
          </p:cNvSpPr>
          <p:nvPr>
            <p:ph idx="1"/>
          </p:nvPr>
        </p:nvSpPr>
        <p:spPr/>
        <p:txBody>
          <a:bodyPr/>
          <a:lstStyle/>
          <a:p>
            <a:r>
              <a:rPr lang="cs-CZ" dirty="0"/>
              <a:t>Vztah sestry/sociálního pracovníka a pacienta/klienta musí být vždy založen na důvěře. O vhodných osobnostních předpokladech pro výkon profese není pochyb. </a:t>
            </a:r>
          </a:p>
          <a:p>
            <a:r>
              <a:rPr lang="cs-CZ" dirty="0"/>
              <a:t>Každý jedinec pracující v pomáhajících profesích (např. sestra, sociální – komunitní pracovník, rehabilitační pracovník, lékař apod.) by měl mít na paměti tyto zásady: </a:t>
            </a:r>
          </a:p>
        </p:txBody>
      </p:sp>
    </p:spTree>
    <p:extLst>
      <p:ext uri="{BB962C8B-B14F-4D97-AF65-F5344CB8AC3E}">
        <p14:creationId xmlns:p14="http://schemas.microsoft.com/office/powerpoint/2010/main" val="153495949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Dodržujme zásady:</a:t>
            </a:r>
            <a:endParaRPr lang="cs-CZ" dirty="0"/>
          </a:p>
        </p:txBody>
      </p:sp>
      <p:sp>
        <p:nvSpPr>
          <p:cNvPr id="3" name="Zástupný symbol pro obsah 2"/>
          <p:cNvSpPr>
            <a:spLocks noGrp="1"/>
          </p:cNvSpPr>
          <p:nvPr>
            <p:ph idx="1"/>
          </p:nvPr>
        </p:nvSpPr>
        <p:spPr/>
        <p:txBody>
          <a:bodyPr>
            <a:normAutofit fontScale="92500" lnSpcReduction="20000"/>
          </a:bodyPr>
          <a:lstStyle/>
          <a:p>
            <a:endParaRPr lang="cs-CZ" dirty="0"/>
          </a:p>
          <a:p>
            <a:r>
              <a:rPr lang="cs-CZ" dirty="0"/>
              <a:t>Využívat znalosti, zkušenosti a dovednosti ku prospěchu všech společenských skupin a jedinců. </a:t>
            </a:r>
          </a:p>
          <a:p>
            <a:r>
              <a:rPr lang="cs-CZ" dirty="0"/>
              <a:t>Ke klientům mít úctu, zajistit jejich důstojnost a práva. </a:t>
            </a:r>
          </a:p>
          <a:p>
            <a:r>
              <a:rPr lang="cs-CZ" dirty="0"/>
              <a:t>Uplatňovat tzv. individuální přístup ke klientům. </a:t>
            </a:r>
          </a:p>
          <a:p>
            <a:r>
              <a:rPr lang="cs-CZ" dirty="0"/>
              <a:t>Nemít žádné vlastní předsudky, ani tolerovat předsudky u jiných co se týče původu, rasy, stavu, pohlaví, sexuální orientace, věku, postižení, víry, společenského přínosu nebo postavení klientů. </a:t>
            </a:r>
          </a:p>
          <a:p>
            <a:r>
              <a:rPr lang="cs-CZ" dirty="0"/>
              <a:t>Podporovat u klientů jejich účast na rozhodnutích (poměr práce 50:50, lépe 60:40) a vymezení poskytovaných služeb (nevnucovat jim nějakou službu – např. úklid, nákupy). </a:t>
            </a:r>
          </a:p>
          <a:p>
            <a:r>
              <a:rPr lang="cs-CZ" dirty="0"/>
              <a:t>Podporovat, udržovat a rozvíjet v co nejvyšší míře soběstačnost jedince a snižovat dle možností jeho závislost na okolí. </a:t>
            </a:r>
          </a:p>
          <a:p>
            <a:endParaRPr lang="cs-CZ" dirty="0"/>
          </a:p>
        </p:txBody>
      </p:sp>
    </p:spTree>
    <p:extLst>
      <p:ext uri="{BB962C8B-B14F-4D97-AF65-F5344CB8AC3E}">
        <p14:creationId xmlns:p14="http://schemas.microsoft.com/office/powerpoint/2010/main" val="187148449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 zásad:</a:t>
            </a:r>
            <a:endParaRPr lang="cs-CZ" dirty="0"/>
          </a:p>
        </p:txBody>
      </p:sp>
      <p:sp>
        <p:nvSpPr>
          <p:cNvPr id="3" name="Zástupný symbol pro obsah 2"/>
          <p:cNvSpPr>
            <a:spLocks noGrp="1"/>
          </p:cNvSpPr>
          <p:nvPr>
            <p:ph idx="1"/>
          </p:nvPr>
        </p:nvSpPr>
        <p:spPr/>
        <p:txBody>
          <a:bodyPr>
            <a:normAutofit fontScale="70000" lnSpcReduction="20000"/>
          </a:bodyPr>
          <a:lstStyle/>
          <a:p>
            <a:endParaRPr lang="cs-CZ" dirty="0"/>
          </a:p>
          <a:p>
            <a:r>
              <a:rPr lang="cs-CZ" dirty="0"/>
              <a:t>Mít stálý zájem o klienty, dokonce i tehdy, není – </a:t>
            </a:r>
            <a:r>
              <a:rPr lang="cs-CZ" dirty="0" err="1"/>
              <a:t>li</a:t>
            </a:r>
            <a:r>
              <a:rPr lang="cs-CZ" dirty="0"/>
              <a:t> možné pomoci jim, nebo i tam, kde je ohrožena vlastní bezpečnost. </a:t>
            </a:r>
          </a:p>
          <a:p>
            <a:r>
              <a:rPr lang="cs-CZ" dirty="0"/>
              <a:t>Brát ohled na momentální stav klienta, zvolit vhodný způsob komunikace. </a:t>
            </a:r>
          </a:p>
          <a:p>
            <a:r>
              <a:rPr lang="cs-CZ" dirty="0"/>
              <a:t>Prokazovat míru empatie, </a:t>
            </a:r>
            <a:r>
              <a:rPr lang="cs-CZ" dirty="0" err="1"/>
              <a:t>prosociálnosti</a:t>
            </a:r>
            <a:r>
              <a:rPr lang="cs-CZ" dirty="0"/>
              <a:t> a emoční inteligence. </a:t>
            </a:r>
          </a:p>
          <a:p>
            <a:r>
              <a:rPr lang="cs-CZ" dirty="0"/>
              <a:t>Mít na paměti, že profesionální odpovědnost má přednost před profesionálním zájmem. </a:t>
            </a:r>
          </a:p>
          <a:p>
            <a:r>
              <a:rPr lang="cs-CZ" dirty="0"/>
              <a:t>Mít zodpovědnost za úroveň služeb a jejich pokračování, včetně vzdělávání a výcviku (edukace). </a:t>
            </a:r>
          </a:p>
          <a:p>
            <a:r>
              <a:rPr lang="cs-CZ" dirty="0"/>
              <a:t>Spolupracovat s ostatními zainteresovanými osobami v zájmu klientů včetně rodinných příslušníků. </a:t>
            </a:r>
          </a:p>
          <a:p>
            <a:r>
              <a:rPr lang="cs-CZ" dirty="0"/>
              <a:t>Mít jasné jednání vůči veřejnosti, týkající se činností prováděných pracovníkem nebo činností vyplývajících z poslání organizace, poskytujících sociální služby. </a:t>
            </a:r>
          </a:p>
          <a:p>
            <a:r>
              <a:rPr lang="cs-CZ" dirty="0"/>
              <a:t>Podporovat příslušné etnické a kulturní odlišnosti v poskytovaných službách. </a:t>
            </a:r>
          </a:p>
          <a:p>
            <a:r>
              <a:rPr lang="cs-CZ" dirty="0"/>
              <a:t>Brát v potaz informační důvěryhodnost a zveřejňování informací jen se souhlasem klienta, nebo výjimečně při hrozbě vážného nebezpečí </a:t>
            </a:r>
          </a:p>
          <a:p>
            <a:r>
              <a:rPr lang="cs-CZ" dirty="0"/>
              <a:t>Vytvářet takové podmínky v institucích zaměstnávajících sociální pracovníky, sestry, které jim umožní respektování těchto výše uvedených zásad. </a:t>
            </a:r>
          </a:p>
          <a:p>
            <a:endParaRPr lang="cs-CZ" dirty="0"/>
          </a:p>
        </p:txBody>
      </p:sp>
    </p:spTree>
    <p:extLst>
      <p:ext uri="{BB962C8B-B14F-4D97-AF65-F5344CB8AC3E}">
        <p14:creationId xmlns:p14="http://schemas.microsoft.com/office/powerpoint/2010/main" val="393293250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Syndrom vyhoření </a:t>
            </a:r>
            <a:endParaRPr lang="cs-CZ" dirty="0"/>
          </a:p>
        </p:txBody>
      </p:sp>
      <p:sp>
        <p:nvSpPr>
          <p:cNvPr id="3" name="Zástupný symbol pro obsah 2"/>
          <p:cNvSpPr>
            <a:spLocks noGrp="1"/>
          </p:cNvSpPr>
          <p:nvPr>
            <p:ph idx="1"/>
          </p:nvPr>
        </p:nvSpPr>
        <p:spPr/>
        <p:txBody>
          <a:bodyPr/>
          <a:lstStyle/>
          <a:p>
            <a:r>
              <a:rPr lang="cs-CZ" dirty="0"/>
              <a:t>Jde o soubor typických příznaků vznikajících u pracovníků pomáhajících profesí v důsledku nezvládnutého pracovního stresu. Je na subjektivní úrovni převládající příčinou toho, že pracovník sociálních služeb svou roli nezvládá nebo sociální práci opouští. Tento syndrom nevyhnutelně patří k pomáhajícím profesím a prakticky každý pracovník po určité době má některé jeho projevy. Obecnou příčinou jeho vzniku jsou zvláštní nároky, jež na pracovníka klade intenzivní kontakt s lidmi využívajícími sociální služby. Vznikne snadněji u osob, které mají vrozenou omezenou kapacitu vstupovat do kontaktů s lidmi. </a:t>
            </a:r>
            <a:endParaRPr lang="cs-CZ" dirty="0" smtClean="0"/>
          </a:p>
          <a:p>
            <a:r>
              <a:rPr lang="cs-CZ" dirty="0"/>
              <a:t>Proces vývoje syndromu vyhoření může mít povahu lineárního stupňování výše uvedených příznaků, které případně končí opuštěním stresujícího zaměstnání, nebo se syndrom může vyvíjet v cyklech, během nichž pracovník někdy nachází řešení svých těžkostí, a posléze se zase propadá do obranné pasivity. </a:t>
            </a:r>
          </a:p>
        </p:txBody>
      </p:sp>
    </p:spTree>
    <p:extLst>
      <p:ext uri="{BB962C8B-B14F-4D97-AF65-F5344CB8AC3E}">
        <p14:creationId xmlns:p14="http://schemas.microsoft.com/office/powerpoint/2010/main" val="5533809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Projevy – obecně změna chování pracovníka: </a:t>
            </a:r>
            <a:br>
              <a:rPr lang="cs-CZ" dirty="0"/>
            </a:b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Projevy – obecně změna chování pracovníka: </a:t>
            </a:r>
          </a:p>
          <a:p>
            <a:r>
              <a:rPr lang="cs-CZ" dirty="0"/>
              <a:t>- neangažovaný vztah ke klientům, snaha vyhýbat se intenzivním a delším kontaktům s nimi (klient se mění v „případ“ nebo dokonce „příznak“) </a:t>
            </a:r>
          </a:p>
          <a:p>
            <a:r>
              <a:rPr lang="cs-CZ" dirty="0"/>
              <a:t>- lpění na standardních a zavedených postupech, ztráta citlivosti pro potřeby klientů, ztráta schopnosti tvořivě přistupovat k práci </a:t>
            </a:r>
          </a:p>
          <a:p>
            <a:r>
              <a:rPr lang="cs-CZ" dirty="0"/>
              <a:t>- pracovník se výrazně víc než v práci angažuje v mimopracovních aktivitách </a:t>
            </a:r>
          </a:p>
          <a:p>
            <a:r>
              <a:rPr lang="cs-CZ" dirty="0"/>
              <a:t>- preference administrativních činností před kontaktem s klienty </a:t>
            </a:r>
          </a:p>
          <a:p>
            <a:r>
              <a:rPr lang="cs-CZ" dirty="0"/>
              <a:t>- v úvahách o činnosti služby či o budoucnosti klientů převládá skepse </a:t>
            </a:r>
          </a:p>
          <a:p>
            <a:r>
              <a:rPr lang="pl-PL" dirty="0"/>
              <a:t>- omezování komunikace s kolegy, někdy i konflikty s nimi </a:t>
            </a:r>
          </a:p>
          <a:p>
            <a:r>
              <a:rPr lang="cs-CZ" dirty="0"/>
              <a:t>- časté pracovní neschopnosti, žádosti o neplacené volno, někdy i těhotenství </a:t>
            </a:r>
          </a:p>
          <a:p>
            <a:r>
              <a:rPr lang="cs-CZ" dirty="0"/>
              <a:t>- pocity vyčerpání, depersonalizace </a:t>
            </a:r>
          </a:p>
          <a:p>
            <a:r>
              <a:rPr lang="cs-CZ" dirty="0"/>
              <a:t>- ojediněle i zneužívání klientů </a:t>
            </a:r>
          </a:p>
          <a:p>
            <a:endParaRPr lang="cs-CZ" dirty="0"/>
          </a:p>
        </p:txBody>
      </p:sp>
    </p:spTree>
    <p:extLst>
      <p:ext uri="{BB962C8B-B14F-4D97-AF65-F5344CB8AC3E}">
        <p14:creationId xmlns:p14="http://schemas.microsoft.com/office/powerpoint/2010/main" val="372755864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Podmínky vzniku syndromu vyhoření: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a:t>
            </a:r>
            <a:r>
              <a:rPr lang="cs-CZ" dirty="0" smtClean="0"/>
              <a:t> </a:t>
            </a:r>
            <a:r>
              <a:rPr lang="cs-CZ" dirty="0"/>
              <a:t>není věnována pozornost potřebám personálu </a:t>
            </a:r>
          </a:p>
          <a:p>
            <a:r>
              <a:rPr lang="cs-CZ" dirty="0"/>
              <a:t>- </a:t>
            </a:r>
            <a:r>
              <a:rPr lang="cs-CZ" dirty="0" smtClean="0"/>
              <a:t> </a:t>
            </a:r>
            <a:r>
              <a:rPr lang="cs-CZ" dirty="0"/>
              <a:t>noví členové nejsou zacvičeni personálem zkušeným </a:t>
            </a:r>
          </a:p>
          <a:p>
            <a:r>
              <a:rPr lang="cs-CZ" dirty="0"/>
              <a:t>- </a:t>
            </a:r>
            <a:r>
              <a:rPr lang="cs-CZ" dirty="0" smtClean="0"/>
              <a:t> </a:t>
            </a:r>
            <a:r>
              <a:rPr lang="cs-CZ" dirty="0"/>
              <a:t>neexistují plány osobního rozvoje </a:t>
            </a:r>
          </a:p>
          <a:p>
            <a:r>
              <a:rPr lang="cs-CZ" dirty="0"/>
              <a:t>- </a:t>
            </a:r>
            <a:r>
              <a:rPr lang="cs-CZ" dirty="0" smtClean="0"/>
              <a:t> </a:t>
            </a:r>
            <a:r>
              <a:rPr lang="cs-CZ" dirty="0"/>
              <a:t>kde chybí supervize </a:t>
            </a:r>
          </a:p>
          <a:p>
            <a:r>
              <a:rPr lang="cs-CZ" dirty="0"/>
              <a:t>- </a:t>
            </a:r>
            <a:r>
              <a:rPr lang="cs-CZ" dirty="0" smtClean="0"/>
              <a:t> </a:t>
            </a:r>
            <a:r>
              <a:rPr lang="cs-CZ" dirty="0"/>
              <a:t>nemá pracovník příležitost sdělit někomu kompetentnímu</a:t>
            </a:r>
            <a:r>
              <a:rPr lang="cs-CZ" dirty="0" smtClean="0"/>
              <a:t>,</a:t>
            </a:r>
          </a:p>
          <a:p>
            <a:pPr marL="0" indent="0">
              <a:buNone/>
            </a:pPr>
            <a:r>
              <a:rPr lang="cs-CZ" dirty="0"/>
              <a:t> </a:t>
            </a:r>
            <a:r>
              <a:rPr lang="cs-CZ" dirty="0" smtClean="0"/>
              <a:t>       </a:t>
            </a:r>
            <a:r>
              <a:rPr lang="cs-CZ" dirty="0"/>
              <a:t>na jaké potíže při práci narazil </a:t>
            </a:r>
          </a:p>
          <a:p>
            <a:r>
              <a:rPr lang="cs-CZ" dirty="0" smtClean="0"/>
              <a:t>-  </a:t>
            </a:r>
            <a:r>
              <a:rPr lang="cs-CZ" dirty="0"/>
              <a:t>kde vládne soupeřivá atmosféra </a:t>
            </a:r>
          </a:p>
          <a:p>
            <a:r>
              <a:rPr lang="cs-CZ" dirty="0"/>
              <a:t>- </a:t>
            </a:r>
            <a:r>
              <a:rPr lang="cs-CZ" dirty="0" smtClean="0"/>
              <a:t> </a:t>
            </a:r>
            <a:r>
              <a:rPr lang="cs-CZ" dirty="0"/>
              <a:t>existuje silná byrokratická kontrola chování personálu </a:t>
            </a:r>
          </a:p>
          <a:p>
            <a:endParaRPr lang="cs-CZ" dirty="0"/>
          </a:p>
        </p:txBody>
      </p:sp>
    </p:spTree>
    <p:extLst>
      <p:ext uri="{BB962C8B-B14F-4D97-AF65-F5344CB8AC3E}">
        <p14:creationId xmlns:p14="http://schemas.microsoft.com/office/powerpoint/2010/main" val="1803267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Zdravotnická zařízení </a:t>
            </a:r>
            <a:r>
              <a:rPr lang="cs-CZ" dirty="0"/>
              <a:t/>
            </a:r>
            <a:br>
              <a:rPr lang="cs-CZ" dirty="0"/>
            </a:b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endParaRPr lang="cs-CZ" dirty="0"/>
          </a:p>
          <a:p>
            <a:r>
              <a:rPr lang="cs-CZ" dirty="0"/>
              <a:t>- centra pro léčbu neplodnosti </a:t>
            </a:r>
          </a:p>
          <a:p>
            <a:r>
              <a:rPr lang="cs-CZ" dirty="0"/>
              <a:t>- dětské léčebny </a:t>
            </a:r>
          </a:p>
          <a:p>
            <a:r>
              <a:rPr lang="cs-CZ" dirty="0"/>
              <a:t>- hospice </a:t>
            </a:r>
          </a:p>
          <a:p>
            <a:r>
              <a:rPr lang="cs-CZ" dirty="0"/>
              <a:t>- laserová centra </a:t>
            </a:r>
          </a:p>
          <a:p>
            <a:r>
              <a:rPr lang="cs-CZ" dirty="0"/>
              <a:t>- lázně </a:t>
            </a:r>
          </a:p>
          <a:p>
            <a:r>
              <a:rPr lang="cs-CZ" dirty="0"/>
              <a:t>- léčebny dlouhodobě nemocných </a:t>
            </a:r>
          </a:p>
          <a:p>
            <a:r>
              <a:rPr lang="cs-CZ" dirty="0"/>
              <a:t>- nemocnice </a:t>
            </a:r>
          </a:p>
          <a:p>
            <a:r>
              <a:rPr lang="cs-CZ" dirty="0"/>
              <a:t>- ozdravovny </a:t>
            </a:r>
          </a:p>
          <a:p>
            <a:r>
              <a:rPr lang="cs-CZ" dirty="0"/>
              <a:t>- polikliniky </a:t>
            </a:r>
          </a:p>
          <a:p>
            <a:r>
              <a:rPr lang="cs-CZ" dirty="0"/>
              <a:t>- psychiatrické léčebny </a:t>
            </a:r>
          </a:p>
          <a:p>
            <a:r>
              <a:rPr lang="cs-CZ" dirty="0"/>
              <a:t>- sanatoria </a:t>
            </a:r>
          </a:p>
          <a:p>
            <a:r>
              <a:rPr lang="cs-CZ" dirty="0"/>
              <a:t>- zdravotnické laboratoře </a:t>
            </a:r>
            <a:endParaRPr lang="cs-CZ" dirty="0" smtClean="0"/>
          </a:p>
          <a:p>
            <a:endParaRPr lang="cs-CZ" dirty="0" smtClean="0"/>
          </a:p>
          <a:p>
            <a:endParaRPr lang="cs-CZ" dirty="0"/>
          </a:p>
          <a:p>
            <a:endParaRPr lang="cs-CZ" dirty="0"/>
          </a:p>
        </p:txBody>
      </p:sp>
    </p:spTree>
    <p:extLst>
      <p:ext uri="{BB962C8B-B14F-4D97-AF65-F5344CB8AC3E}">
        <p14:creationId xmlns:p14="http://schemas.microsoft.com/office/powerpoint/2010/main" val="346547102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Prevence</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endParaRPr lang="cs-CZ" dirty="0"/>
          </a:p>
          <a:p>
            <a:r>
              <a:rPr lang="cs-CZ" dirty="0"/>
              <a:t>- kvalitní příprava na profesi (výcvik v sociálních dovednostech, dostatečně dlouhá praxe) </a:t>
            </a:r>
          </a:p>
          <a:p>
            <a:r>
              <a:rPr lang="cs-CZ" dirty="0"/>
              <a:t>- jasná definice poslání organizace a metod práce </a:t>
            </a:r>
          </a:p>
          <a:p>
            <a:r>
              <a:rPr lang="cs-CZ" dirty="0"/>
              <a:t>- jasná definice profesionální role pracovníka a náplně </a:t>
            </a:r>
            <a:r>
              <a:rPr lang="cs-CZ" dirty="0" smtClean="0"/>
              <a:t>práce</a:t>
            </a:r>
            <a:endParaRPr lang="cs-CZ" dirty="0"/>
          </a:p>
          <a:p>
            <a:r>
              <a:rPr lang="fr-FR" dirty="0"/>
              <a:t>- existence systému zácviku nových pracovníků </a:t>
            </a:r>
          </a:p>
          <a:p>
            <a:r>
              <a:rPr lang="cs-CZ" dirty="0"/>
              <a:t>- možnost využít profesionálního poradenství poskytovaného zkušeným odborníkem ve vlastní instituci nebo jinde </a:t>
            </a:r>
          </a:p>
          <a:p>
            <a:r>
              <a:rPr lang="cs-CZ" dirty="0"/>
              <a:t>- existence programů osobního rozvoje a podpora dalšího vzdělávání pracovníků ze strany instituce </a:t>
            </a:r>
          </a:p>
          <a:p>
            <a:r>
              <a:rPr lang="cs-CZ" dirty="0"/>
              <a:t>- průběžná supervize </a:t>
            </a:r>
          </a:p>
          <a:p>
            <a:r>
              <a:rPr lang="cs-CZ" dirty="0"/>
              <a:t>- případové konference v jedné instituci nebo s účastí pracovníků několika spolupracujících institucí </a:t>
            </a:r>
          </a:p>
          <a:p>
            <a:r>
              <a:rPr lang="cs-CZ" dirty="0"/>
              <a:t>- omezení administrativní zátěže </a:t>
            </a:r>
          </a:p>
          <a:p>
            <a:r>
              <a:rPr lang="cs-CZ" dirty="0"/>
              <a:t>- nasazení více pracovníků v náročných programech </a:t>
            </a:r>
          </a:p>
          <a:p>
            <a:r>
              <a:rPr lang="cs-CZ" dirty="0"/>
              <a:t>- omezení pracovního úvazku </a:t>
            </a:r>
          </a:p>
          <a:p>
            <a:r>
              <a:rPr lang="cs-CZ" dirty="0"/>
              <a:t>- kombinace přímé práce s klienty s jinými činnostmi </a:t>
            </a:r>
          </a:p>
          <a:p>
            <a:endParaRPr lang="cs-CZ" dirty="0"/>
          </a:p>
        </p:txBody>
      </p:sp>
    </p:spTree>
    <p:extLst>
      <p:ext uri="{BB962C8B-B14F-4D97-AF65-F5344CB8AC3E}">
        <p14:creationId xmlns:p14="http://schemas.microsoft.com/office/powerpoint/2010/main" val="265673825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8.Sociální </a:t>
            </a:r>
            <a:r>
              <a:rPr lang="cs-CZ" b="1" dirty="0"/>
              <a:t>faktory ovlivňující příjem a propuštění klienta </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t>Cíle </a:t>
            </a:r>
            <a:r>
              <a:rPr lang="cs-CZ" b="1" dirty="0" smtClean="0"/>
              <a:t>: </a:t>
            </a:r>
            <a:endParaRPr lang="cs-CZ" dirty="0"/>
          </a:p>
          <a:p>
            <a:r>
              <a:rPr lang="cs-CZ" dirty="0"/>
              <a:t>- </a:t>
            </a:r>
            <a:r>
              <a:rPr lang="cs-CZ" dirty="0" smtClean="0"/>
              <a:t> </a:t>
            </a:r>
            <a:r>
              <a:rPr lang="cs-CZ" dirty="0"/>
              <a:t>akutní lůžko, sociální hospitalizace apod. </a:t>
            </a:r>
          </a:p>
          <a:p>
            <a:r>
              <a:rPr lang="cs-CZ" dirty="0"/>
              <a:t>- </a:t>
            </a:r>
            <a:r>
              <a:rPr lang="cs-CZ" dirty="0" smtClean="0"/>
              <a:t> </a:t>
            </a:r>
            <a:r>
              <a:rPr lang="cs-CZ" dirty="0"/>
              <a:t>sociální faktory při přijetí do nemocnice </a:t>
            </a:r>
          </a:p>
          <a:p>
            <a:r>
              <a:rPr lang="cs-CZ" dirty="0"/>
              <a:t>- </a:t>
            </a:r>
            <a:r>
              <a:rPr lang="cs-CZ" dirty="0" smtClean="0"/>
              <a:t>zhodnotit </a:t>
            </a:r>
            <a:r>
              <a:rPr lang="cs-CZ" dirty="0"/>
              <a:t>sociálně - zdravotní status klienta </a:t>
            </a:r>
          </a:p>
          <a:p>
            <a:r>
              <a:rPr lang="cs-CZ" dirty="0"/>
              <a:t>- </a:t>
            </a:r>
            <a:r>
              <a:rPr lang="cs-CZ" dirty="0" smtClean="0"/>
              <a:t> </a:t>
            </a:r>
            <a:r>
              <a:rPr lang="cs-CZ" dirty="0"/>
              <a:t>východiska při tvorbě plánu propuštění klienta </a:t>
            </a:r>
            <a:endParaRPr lang="cs-CZ" dirty="0" smtClean="0"/>
          </a:p>
          <a:p>
            <a:endParaRPr lang="cs-CZ" dirty="0"/>
          </a:p>
          <a:p>
            <a:r>
              <a:rPr lang="cs-CZ" b="1" dirty="0"/>
              <a:t>P</a:t>
            </a:r>
            <a:r>
              <a:rPr lang="cs-CZ" b="1" dirty="0" smtClean="0"/>
              <a:t>ojmy</a:t>
            </a:r>
            <a:r>
              <a:rPr lang="cs-CZ" b="1" dirty="0"/>
              <a:t>: </a:t>
            </a:r>
            <a:endParaRPr lang="cs-CZ" dirty="0"/>
          </a:p>
          <a:p>
            <a:pPr marL="0" indent="0">
              <a:buNone/>
            </a:pPr>
            <a:r>
              <a:rPr lang="cs-CZ" dirty="0" smtClean="0"/>
              <a:t>      - akutní </a:t>
            </a:r>
            <a:r>
              <a:rPr lang="cs-CZ" dirty="0"/>
              <a:t>lůžko</a:t>
            </a:r>
            <a:r>
              <a:rPr lang="cs-CZ" dirty="0" smtClean="0"/>
              <a:t>,</a:t>
            </a:r>
          </a:p>
          <a:p>
            <a:pPr marL="0" indent="0">
              <a:buNone/>
            </a:pPr>
            <a:r>
              <a:rPr lang="cs-CZ" dirty="0"/>
              <a:t> </a:t>
            </a:r>
            <a:r>
              <a:rPr lang="cs-CZ" dirty="0" smtClean="0"/>
              <a:t>     -  </a:t>
            </a:r>
            <a:r>
              <a:rPr lang="cs-CZ" dirty="0"/>
              <a:t>sociální hospitalizace</a:t>
            </a:r>
            <a:r>
              <a:rPr lang="cs-CZ" dirty="0" smtClean="0"/>
              <a:t>,</a:t>
            </a:r>
          </a:p>
          <a:p>
            <a:pPr marL="0" indent="0">
              <a:buNone/>
            </a:pPr>
            <a:r>
              <a:rPr lang="cs-CZ" dirty="0"/>
              <a:t> </a:t>
            </a:r>
            <a:r>
              <a:rPr lang="cs-CZ" dirty="0" smtClean="0"/>
              <a:t>     -  </a:t>
            </a:r>
            <a:r>
              <a:rPr lang="cs-CZ" dirty="0"/>
              <a:t>LDN, </a:t>
            </a:r>
            <a:endParaRPr lang="cs-CZ" dirty="0" smtClean="0"/>
          </a:p>
          <a:p>
            <a:pPr marL="0" indent="0">
              <a:buNone/>
            </a:pPr>
            <a:r>
              <a:rPr lang="cs-CZ" dirty="0"/>
              <a:t> </a:t>
            </a:r>
            <a:r>
              <a:rPr lang="cs-CZ" dirty="0" smtClean="0"/>
              <a:t>     - následná </a:t>
            </a:r>
            <a:r>
              <a:rPr lang="cs-CZ" dirty="0"/>
              <a:t>péče </a:t>
            </a:r>
          </a:p>
        </p:txBody>
      </p:sp>
    </p:spTree>
    <p:extLst>
      <p:ext uri="{BB962C8B-B14F-4D97-AF65-F5344CB8AC3E}">
        <p14:creationId xmlns:p14="http://schemas.microsoft.com/office/powerpoint/2010/main" val="244707780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Faktory</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cs-CZ" dirty="0"/>
              <a:t>věk (stáří) </a:t>
            </a:r>
          </a:p>
          <a:p>
            <a:r>
              <a:rPr lang="cs-CZ" dirty="0"/>
              <a:t>zdravotní postižení (vrozená či získaná) </a:t>
            </a:r>
          </a:p>
          <a:p>
            <a:r>
              <a:rPr lang="cs-CZ" dirty="0"/>
              <a:t>nevhodné sociální zázemí (nefungující či neexistující rodina, osamělost, či např. skutečnost, že se rodina nechce nebo nemůže postarat o svého blízkého) </a:t>
            </a:r>
          </a:p>
          <a:p>
            <a:r>
              <a:rPr lang="cs-CZ" dirty="0"/>
              <a:t>nevyhovující úroveň bydlení klienta (bariérové, nevhodné hygienické podmínky …) </a:t>
            </a:r>
          </a:p>
          <a:p>
            <a:r>
              <a:rPr lang="cs-CZ" dirty="0"/>
              <a:t>absence terénních sociálních služeb, jejich vysoká cena nebo nedostupnost v dosahu bydliště klienta (pečovatelská služba, Charita, o. s. Hvězda, humanitární sdružení Handicap ...) </a:t>
            </a:r>
          </a:p>
          <a:p>
            <a:r>
              <a:rPr lang="cs-CZ" dirty="0"/>
              <a:t>dlouhé čekací lhůty v pořadnících čekatelů na umístění nebo problematika s financováním (ekonomické podmínky) </a:t>
            </a:r>
          </a:p>
          <a:p>
            <a:r>
              <a:rPr lang="cs-CZ" dirty="0"/>
              <a:t>kultura, náboženské vyznání (víra), hodnoty, výchova … </a:t>
            </a:r>
          </a:p>
          <a:p>
            <a:r>
              <a:rPr lang="cs-CZ" dirty="0"/>
              <a:t>úroveň edukace členů rodiny </a:t>
            </a:r>
          </a:p>
          <a:p>
            <a:r>
              <a:rPr lang="cs-CZ" dirty="0"/>
              <a:t>dostupnost kompenzačních </a:t>
            </a:r>
            <a:r>
              <a:rPr lang="cs-CZ" dirty="0" smtClean="0"/>
              <a:t>pomůcek</a:t>
            </a:r>
            <a:endParaRPr lang="cs-CZ" dirty="0"/>
          </a:p>
          <a:p>
            <a:endParaRPr lang="cs-CZ" dirty="0"/>
          </a:p>
        </p:txBody>
      </p:sp>
    </p:spTree>
    <p:extLst>
      <p:ext uri="{BB962C8B-B14F-4D97-AF65-F5344CB8AC3E}">
        <p14:creationId xmlns:p14="http://schemas.microsoft.com/office/powerpoint/2010/main" val="165093155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Celkové hodnocení klienta.</a:t>
            </a:r>
            <a:endParaRPr lang="cs-CZ" dirty="0"/>
          </a:p>
        </p:txBody>
      </p:sp>
      <p:sp>
        <p:nvSpPr>
          <p:cNvPr id="3" name="Zástupný symbol pro obsah 2"/>
          <p:cNvSpPr>
            <a:spLocks noGrp="1"/>
          </p:cNvSpPr>
          <p:nvPr>
            <p:ph idx="1"/>
          </p:nvPr>
        </p:nvSpPr>
        <p:spPr/>
        <p:txBody>
          <a:bodyPr/>
          <a:lstStyle/>
          <a:p>
            <a:r>
              <a:rPr lang="cs-CZ" dirty="0"/>
              <a:t>Úkolem sestry je již v průběhu hospitalizace hodnotit nejen zdravotní, ale také sociální status klienta a připravovat ho na propuštění ze zdravotnického zařízení a k zařazení do společnosti i ve změněných podmínkách, které s sebou nemoc přinesla.</a:t>
            </a:r>
          </a:p>
        </p:txBody>
      </p:sp>
    </p:spTree>
    <p:extLst>
      <p:ext uri="{BB962C8B-B14F-4D97-AF65-F5344CB8AC3E}">
        <p14:creationId xmlns:p14="http://schemas.microsoft.com/office/powerpoint/2010/main" val="57298244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Z</a:t>
            </a:r>
            <a:r>
              <a:rPr lang="pl-PL" dirty="0" smtClean="0"/>
              <a:t>hodnotit </a:t>
            </a:r>
            <a:r>
              <a:rPr lang="pl-PL" dirty="0"/>
              <a:t>klienta z těchto pohledů:</a:t>
            </a:r>
            <a:endParaRPr lang="cs-CZ" dirty="0"/>
          </a:p>
        </p:txBody>
      </p:sp>
      <p:sp>
        <p:nvSpPr>
          <p:cNvPr id="3" name="Zástupný symbol pro obsah 2"/>
          <p:cNvSpPr>
            <a:spLocks noGrp="1"/>
          </p:cNvSpPr>
          <p:nvPr>
            <p:ph idx="1"/>
          </p:nvPr>
        </p:nvSpPr>
        <p:spPr/>
        <p:txBody>
          <a:bodyPr>
            <a:normAutofit fontScale="92500" lnSpcReduction="20000"/>
          </a:bodyPr>
          <a:lstStyle/>
          <a:p>
            <a:endParaRPr lang="cs-CZ" dirty="0"/>
          </a:p>
          <a:p>
            <a:r>
              <a:rPr lang="cs-CZ" b="1" dirty="0"/>
              <a:t>zdravotní stav </a:t>
            </a:r>
            <a:r>
              <a:rPr lang="cs-CZ" dirty="0"/>
              <a:t>(např. bez závažných zdravotních problémů, dlouhodobé chronické onemocnění, tělesné, smyslové a psychické potíže, inkontinence, pohybová indispozice) </a:t>
            </a:r>
          </a:p>
          <a:p>
            <a:r>
              <a:rPr lang="cs-CZ" b="1" dirty="0"/>
              <a:t>schopnost </a:t>
            </a:r>
            <a:r>
              <a:rPr lang="cs-CZ" b="1" dirty="0" err="1"/>
              <a:t>sebepéče</a:t>
            </a:r>
            <a:r>
              <a:rPr lang="cs-CZ" b="1" dirty="0"/>
              <a:t> v oblastech </a:t>
            </a:r>
            <a:endParaRPr lang="cs-CZ" dirty="0"/>
          </a:p>
          <a:p>
            <a:r>
              <a:rPr lang="cs-CZ" dirty="0"/>
              <a:t>a) pohybové aktivity - chůze (je bez potíží, nejistota, nestabilita, potíže při chůzi do schodů, nutnost kompenzační pomůcky či jiné osoby, trvalé upoutání na lůžko ...) </a:t>
            </a:r>
          </a:p>
          <a:p>
            <a:r>
              <a:rPr lang="cs-CZ" dirty="0"/>
              <a:t>b) výživy (plná samostatnost, schopnost samostatných nákupů, příprava a vaření stravy, docházení do zařízení se zajištěním stravování, nutnost pravidelné a trvalé donášky nákupů a obědů, dodržování diety, úprava stravy, pomoc při jídle, pití, krmení ...) </a:t>
            </a:r>
          </a:p>
          <a:p>
            <a:r>
              <a:rPr lang="cs-CZ" dirty="0"/>
              <a:t>c) osobní hygieny (je plně samostatný, dopomoc při koupání, sprchování, pomoc při oblékání a svlékání, pomoc při vyprazdňování, výměna hygienických pomůcek při inkontinenci ...)</a:t>
            </a:r>
          </a:p>
        </p:txBody>
      </p:sp>
    </p:spTree>
    <p:extLst>
      <p:ext uri="{BB962C8B-B14F-4D97-AF65-F5344CB8AC3E}">
        <p14:creationId xmlns:p14="http://schemas.microsoft.com/office/powerpoint/2010/main" val="73855733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endParaRPr lang="cs-CZ" dirty="0"/>
          </a:p>
          <a:p>
            <a:r>
              <a:rPr lang="cs-CZ" b="1" dirty="0"/>
              <a:t>ošetřovatelská péče </a:t>
            </a:r>
            <a:r>
              <a:rPr lang="cs-CZ" dirty="0"/>
              <a:t>(např. vyžaduje klient či nevyžaduje, např. týdenní dohled nebo ošetření – převazy, dodržování užívání léků, vyžadující denní ošetřovatelské úkony, kontrolní návštěvy v bytě klienta, kolikrát denně, komplexní péče a pomoc ...) </a:t>
            </a:r>
          </a:p>
          <a:p>
            <a:r>
              <a:rPr lang="cs-CZ" b="1" dirty="0"/>
              <a:t>prostředí klienta</a:t>
            </a:r>
            <a:r>
              <a:rPr lang="cs-CZ" dirty="0"/>
              <a:t>, údržba domácnosti, (schopnost obstarávání běžných domácích prací, dopomoc nebo plné převzetí těchto prací druhou osobou ...) </a:t>
            </a:r>
          </a:p>
          <a:p>
            <a:r>
              <a:rPr lang="cs-CZ" b="1" dirty="0"/>
              <a:t>sociální komunikace a mezilidské vztahy </a:t>
            </a:r>
            <a:r>
              <a:rPr lang="cs-CZ" dirty="0"/>
              <a:t>(vztahy v rodině – jestli za ním pravidelně někdo dochází, dobré navazování kontaktů, schopnost vyřizování úředních záležitostí, samostatné řešení finančních záležitostí, pomoc ve formě doprovodu sociálním pracovníkem, nutné omezení či zbavení způsobilosti k právním úkonům a stanovení opatrovníka) </a:t>
            </a:r>
          </a:p>
          <a:p>
            <a:endParaRPr lang="cs-CZ" dirty="0"/>
          </a:p>
        </p:txBody>
      </p:sp>
    </p:spTree>
    <p:extLst>
      <p:ext uri="{BB962C8B-B14F-4D97-AF65-F5344CB8AC3E}">
        <p14:creationId xmlns:p14="http://schemas.microsoft.com/office/powerpoint/2010/main" val="222534657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r>
              <a:rPr lang="cs-CZ" b="1" dirty="0"/>
              <a:t>mentální schopnosti </a:t>
            </a:r>
            <a:r>
              <a:rPr lang="cs-CZ" dirty="0"/>
              <a:t>– přístup k telefonu a schopnost telefonovat, časová a místní orientace (plná orientace v čase a místě, zapomnětlivost, lehká dezorientace, těžká dezorientace, neklid, chorobné představy, klient je nebezpečný sobě i okolí). </a:t>
            </a:r>
          </a:p>
          <a:p>
            <a:endParaRPr lang="cs-CZ" dirty="0"/>
          </a:p>
        </p:txBody>
      </p:sp>
    </p:spTree>
    <p:extLst>
      <p:ext uri="{BB962C8B-B14F-4D97-AF65-F5344CB8AC3E}">
        <p14:creationId xmlns:p14="http://schemas.microsoft.com/office/powerpoint/2010/main" val="97251643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Plánované propuštění, příprava prostředí, zapojení rodiny.</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Aby plánované propuštění bylo efektivní, je třeba aby fungovaly klíčové body: </a:t>
            </a:r>
          </a:p>
          <a:p>
            <a:r>
              <a:rPr lang="cs-CZ" dirty="0"/>
              <a:t>systémové zajištění </a:t>
            </a:r>
          </a:p>
          <a:p>
            <a:r>
              <a:rPr lang="cs-CZ" dirty="0"/>
              <a:t>aktivní zapojení klientů – pacientů a pečovatelů </a:t>
            </a:r>
          </a:p>
          <a:p>
            <a:r>
              <a:rPr lang="cs-CZ" dirty="0"/>
              <a:t>proces musí být řízen a plánován kompetentní osobou </a:t>
            </a:r>
          </a:p>
          <a:p>
            <a:r>
              <a:rPr lang="cs-CZ" dirty="0"/>
              <a:t>proces musí být standardizován a koordinován </a:t>
            </a:r>
          </a:p>
          <a:p>
            <a:r>
              <a:rPr lang="cs-CZ" dirty="0"/>
              <a:t>proces musí být zahájen již při příjmu nemocného do zdravotnického zařízení </a:t>
            </a:r>
          </a:p>
          <a:p>
            <a:r>
              <a:rPr lang="cs-CZ" dirty="0"/>
              <a:t>musí existovat jednotná dokumentace, přístupná a využitelná všemi členy týmu </a:t>
            </a:r>
          </a:p>
          <a:p>
            <a:r>
              <a:rPr lang="cs-CZ" dirty="0"/>
              <a:t>propuštění musí probíhat s ohledem na potřeby nemocného hladce, s jeho aktivním zapojením včetně jeho rodiny </a:t>
            </a:r>
          </a:p>
          <a:p>
            <a:r>
              <a:rPr lang="cs-CZ" dirty="0"/>
              <a:t>týmová práce (spolupráce personálu zdravotnického zařízení) </a:t>
            </a:r>
          </a:p>
          <a:p>
            <a:r>
              <a:rPr lang="cs-CZ" dirty="0"/>
              <a:t>zdravotničtí pracovníci musí znát své povinnosti v souvislosti s propouštěním klienta - pacienta </a:t>
            </a:r>
          </a:p>
          <a:p>
            <a:r>
              <a:rPr lang="cs-CZ" dirty="0"/>
              <a:t>zajištění návaznosti péče a služeb </a:t>
            </a:r>
          </a:p>
          <a:p>
            <a:endParaRPr lang="cs-CZ" dirty="0"/>
          </a:p>
          <a:p>
            <a:r>
              <a:rPr lang="cs-CZ" dirty="0"/>
              <a:t>Přínos plánovaného propuštění je pro všechny zúčastněné (klienty – pacienty, pečovatele, členy ošetřujícího týmu … .</a:t>
            </a:r>
          </a:p>
        </p:txBody>
      </p:sp>
    </p:spTree>
    <p:extLst>
      <p:ext uri="{BB962C8B-B14F-4D97-AF65-F5344CB8AC3E}">
        <p14:creationId xmlns:p14="http://schemas.microsoft.com/office/powerpoint/2010/main" val="310521998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Plánované propuštění</a:t>
            </a:r>
          </a:p>
        </p:txBody>
      </p:sp>
      <p:sp>
        <p:nvSpPr>
          <p:cNvPr id="3" name="Zástupný symbol pro obsah 2"/>
          <p:cNvSpPr>
            <a:spLocks noGrp="1"/>
          </p:cNvSpPr>
          <p:nvPr>
            <p:ph idx="1"/>
          </p:nvPr>
        </p:nvSpPr>
        <p:spPr/>
        <p:txBody>
          <a:bodyPr>
            <a:normAutofit lnSpcReduction="10000"/>
          </a:bodyPr>
          <a:lstStyle/>
          <a:p>
            <a:r>
              <a:rPr lang="cs-CZ" dirty="0"/>
              <a:t>Plánované propuštění se v současnosti realizuje u pacientů starších 65 let v těchto případech: </a:t>
            </a:r>
          </a:p>
          <a:p>
            <a:r>
              <a:rPr lang="cs-CZ" dirty="0"/>
              <a:t>jsou-li hospitalizováni na akutním lůžku, </a:t>
            </a:r>
          </a:p>
          <a:p>
            <a:r>
              <a:rPr lang="cs-CZ" dirty="0"/>
              <a:t>pokud nejsou schopni vykonávat sami aktivity denního života a potřebují pomoc při každodenní </a:t>
            </a:r>
            <a:r>
              <a:rPr lang="cs-CZ" dirty="0" err="1"/>
              <a:t>sebepéči</a:t>
            </a:r>
            <a:r>
              <a:rPr lang="cs-CZ" dirty="0"/>
              <a:t>, </a:t>
            </a:r>
          </a:p>
          <a:p>
            <a:r>
              <a:rPr lang="cs-CZ" dirty="0"/>
              <a:t>jestliže vliv choroby může mít dlouhodobé následky na zdravotní stav pacienta, </a:t>
            </a:r>
          </a:p>
          <a:p>
            <a:r>
              <a:rPr lang="cs-CZ" dirty="0"/>
              <a:t>mají-li problémy s bydlením, </a:t>
            </a:r>
          </a:p>
          <a:p>
            <a:r>
              <a:rPr lang="cs-CZ" dirty="0"/>
              <a:t>pokud jsou osamělí a nejsou orientováni v čase, místě …, </a:t>
            </a:r>
          </a:p>
          <a:p>
            <a:r>
              <a:rPr lang="cs-CZ" dirty="0"/>
              <a:t>nejsou schopni dodržet medikační režimy, </a:t>
            </a:r>
          </a:p>
          <a:p>
            <a:r>
              <a:rPr lang="cs-CZ" dirty="0"/>
              <a:t>potřebují rehabilitační péči. </a:t>
            </a:r>
          </a:p>
          <a:p>
            <a:endParaRPr lang="cs-CZ" dirty="0"/>
          </a:p>
        </p:txBody>
      </p:sp>
    </p:spTree>
    <p:extLst>
      <p:ext uri="{BB962C8B-B14F-4D97-AF65-F5344CB8AC3E}">
        <p14:creationId xmlns:p14="http://schemas.microsoft.com/office/powerpoint/2010/main" val="305438999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Doporučená literatura</a:t>
            </a: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1. MATOUŠEK, O. a kol. </a:t>
            </a:r>
            <a:r>
              <a:rPr lang="cs-CZ" i="1" dirty="0"/>
              <a:t>Sociální práce v praxi. </a:t>
            </a:r>
            <a:r>
              <a:rPr lang="cs-CZ" dirty="0"/>
              <a:t>1. vyd</a:t>
            </a:r>
            <a:r>
              <a:rPr lang="cs-CZ" i="1" dirty="0"/>
              <a:t>. </a:t>
            </a:r>
            <a:r>
              <a:rPr lang="cs-CZ" dirty="0"/>
              <a:t>Praha: Portál, 2005. 352 s. ISBN 80-7367-002-X. </a:t>
            </a:r>
          </a:p>
          <a:p>
            <a:r>
              <a:rPr lang="cs-CZ" dirty="0"/>
              <a:t>2. VENGLÁŘOVÁ, M. </a:t>
            </a:r>
            <a:r>
              <a:rPr lang="cs-CZ" i="1" dirty="0"/>
              <a:t>Problematické situace v péči o seniory. </a:t>
            </a:r>
            <a:r>
              <a:rPr lang="cs-CZ" dirty="0"/>
              <a:t>1. vyd. Praha: </a:t>
            </a:r>
            <a:r>
              <a:rPr lang="cs-CZ" dirty="0" err="1"/>
              <a:t>Grada</a:t>
            </a:r>
            <a:r>
              <a:rPr lang="cs-CZ" dirty="0"/>
              <a:t> </a:t>
            </a:r>
            <a:r>
              <a:rPr lang="cs-CZ" dirty="0" err="1"/>
              <a:t>Publishing</a:t>
            </a:r>
            <a:r>
              <a:rPr lang="cs-CZ" dirty="0"/>
              <a:t>, 2007. 96 s. ISBN 978-80-247-2170-5. </a:t>
            </a:r>
          </a:p>
          <a:p>
            <a:endParaRPr lang="cs-CZ" dirty="0"/>
          </a:p>
        </p:txBody>
      </p:sp>
    </p:spTree>
    <p:extLst>
      <p:ext uri="{BB962C8B-B14F-4D97-AF65-F5344CB8AC3E}">
        <p14:creationId xmlns:p14="http://schemas.microsoft.com/office/powerpoint/2010/main" val="3388333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Doporučená literatura:</a:t>
            </a:r>
            <a:endParaRPr lang="cs-CZ" dirty="0"/>
          </a:p>
        </p:txBody>
      </p:sp>
      <p:sp>
        <p:nvSpPr>
          <p:cNvPr id="3" name="Zástupný symbol pro obsah 2"/>
          <p:cNvSpPr>
            <a:spLocks noGrp="1"/>
          </p:cNvSpPr>
          <p:nvPr>
            <p:ph idx="1"/>
          </p:nvPr>
        </p:nvSpPr>
        <p:spPr/>
        <p:txBody>
          <a:bodyPr/>
          <a:lstStyle/>
          <a:p>
            <a:r>
              <a:rPr lang="cs-CZ" dirty="0"/>
              <a:t>MATOUŠEK, O. a kol. </a:t>
            </a:r>
            <a:r>
              <a:rPr lang="cs-CZ" i="1" dirty="0"/>
              <a:t>Základy sociální práce</a:t>
            </a:r>
            <a:r>
              <a:rPr lang="cs-CZ" dirty="0"/>
              <a:t>. 1. vyd. Praha: Portál, 2001. 312 s. ISBN </a:t>
            </a:r>
            <a:r>
              <a:rPr lang="cs-CZ" dirty="0" smtClean="0"/>
              <a:t> 80-7178-473-7</a:t>
            </a:r>
            <a:r>
              <a:rPr lang="cs-CZ" dirty="0"/>
              <a:t>. </a:t>
            </a:r>
            <a:endParaRPr lang="cs-CZ" dirty="0" smtClean="0"/>
          </a:p>
          <a:p>
            <a:r>
              <a:rPr lang="cs-CZ" dirty="0"/>
              <a:t>TOMEŠ, I. </a:t>
            </a:r>
            <a:r>
              <a:rPr lang="cs-CZ" i="1" dirty="0"/>
              <a:t>Sociální politika: teorie a mezinárodní zkušenost</a:t>
            </a:r>
            <a:r>
              <a:rPr lang="cs-CZ" dirty="0"/>
              <a:t>. 1. vyd. Praha: </a:t>
            </a:r>
            <a:r>
              <a:rPr lang="cs-CZ" dirty="0" err="1"/>
              <a:t>Sociopress</a:t>
            </a:r>
            <a:r>
              <a:rPr lang="cs-CZ" dirty="0"/>
              <a:t>, </a:t>
            </a:r>
            <a:r>
              <a:rPr lang="de-DE" dirty="0" smtClean="0"/>
              <a:t>1996</a:t>
            </a:r>
            <a:r>
              <a:rPr lang="de-DE" dirty="0"/>
              <a:t>. 213 s. ISBN 80-902260-0-0. </a:t>
            </a:r>
            <a:endParaRPr lang="cs-CZ" dirty="0" smtClean="0"/>
          </a:p>
          <a:p>
            <a:r>
              <a:rPr lang="cs-CZ" dirty="0"/>
              <a:t>Zákon č. 110/2006 Sb., o životním a existenčním minimu, ve znění pozdějších předpisů. </a:t>
            </a:r>
          </a:p>
          <a:p>
            <a:r>
              <a:rPr lang="cs-CZ" dirty="0" smtClean="0"/>
              <a:t>Zákon </a:t>
            </a:r>
            <a:r>
              <a:rPr lang="cs-CZ" dirty="0"/>
              <a:t>č. 111/2006 Sb., o pomoci v hmotné nouzi, ve znění pozdějších předpisů. </a:t>
            </a:r>
          </a:p>
        </p:txBody>
      </p:sp>
    </p:spTree>
    <p:extLst>
      <p:ext uri="{BB962C8B-B14F-4D97-AF65-F5344CB8AC3E}">
        <p14:creationId xmlns:p14="http://schemas.microsoft.com/office/powerpoint/2010/main" val="243631511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Podmínky </a:t>
            </a:r>
            <a:r>
              <a:rPr lang="cs-CZ" b="1" dirty="0" smtClean="0"/>
              <a:t>přijetí do sociálního zařízení</a:t>
            </a:r>
            <a:endParaRPr lang="cs-CZ" dirty="0"/>
          </a:p>
        </p:txBody>
      </p:sp>
      <p:sp>
        <p:nvSpPr>
          <p:cNvPr id="3" name="Zástupný symbol pro obsah 2"/>
          <p:cNvSpPr>
            <a:spLocks noGrp="1"/>
          </p:cNvSpPr>
          <p:nvPr>
            <p:ph idx="1"/>
          </p:nvPr>
        </p:nvSpPr>
        <p:spPr/>
        <p:txBody>
          <a:bodyPr>
            <a:normAutofit fontScale="85000" lnSpcReduction="10000"/>
          </a:bodyPr>
          <a:lstStyle/>
          <a:p>
            <a:r>
              <a:rPr lang="cs-CZ" b="1" dirty="0"/>
              <a:t>Podmínky přijetí: </a:t>
            </a:r>
            <a:endParaRPr lang="cs-CZ" dirty="0"/>
          </a:p>
          <a:p>
            <a:r>
              <a:rPr lang="cs-CZ" dirty="0"/>
              <a:t>- nemocný bývá přijímán na vlastní žádost, obvykle doporučuje ošetřující lékař, který </a:t>
            </a:r>
          </a:p>
          <a:p>
            <a:pPr marL="0" indent="0">
              <a:buNone/>
            </a:pPr>
            <a:r>
              <a:rPr lang="cs-CZ" dirty="0" smtClean="0"/>
              <a:t>        odhadne </a:t>
            </a:r>
            <a:r>
              <a:rPr lang="cs-CZ" dirty="0"/>
              <a:t>prognózu, </a:t>
            </a:r>
          </a:p>
          <a:p>
            <a:r>
              <a:rPr lang="cs-CZ" dirty="0"/>
              <a:t>- pacient (pokud si to přeje, tak i jeho rodina) je seznámen se svým zdravotním stavem (o </a:t>
            </a:r>
          </a:p>
          <a:p>
            <a:pPr marL="0" indent="0">
              <a:buNone/>
            </a:pPr>
            <a:r>
              <a:rPr lang="cs-CZ" dirty="0" smtClean="0"/>
              <a:t>        prognóze </a:t>
            </a:r>
            <a:r>
              <a:rPr lang="cs-CZ" dirty="0"/>
              <a:t>se mlčí, klientovi a jeho blízkým musí vždy zůstat naděje), </a:t>
            </a:r>
          </a:p>
          <a:p>
            <a:r>
              <a:rPr lang="cs-CZ" b="1" dirty="0"/>
              <a:t>- </a:t>
            </a:r>
            <a:r>
              <a:rPr lang="cs-CZ" dirty="0"/>
              <a:t>v žádosti se proveden záznam o rozsahu informací, poskytnutých pacientovi, event. rodině, </a:t>
            </a:r>
          </a:p>
          <a:p>
            <a:r>
              <a:rPr lang="cs-CZ" dirty="0"/>
              <a:t>- u správně indikovaných nemocných nepřichází v úvahu KPR, </a:t>
            </a:r>
          </a:p>
          <a:p>
            <a:r>
              <a:rPr lang="cs-CZ" dirty="0"/>
              <a:t>- režim si určuje nemocný sám - přizpůsobuje se jeho potřebám ..., </a:t>
            </a:r>
          </a:p>
          <a:p>
            <a:r>
              <a:rPr lang="cs-CZ" dirty="0"/>
              <a:t>- návštěvy jsou povoleny 24 hodin denně, 7 dní v týdnu, </a:t>
            </a:r>
          </a:p>
          <a:p>
            <a:r>
              <a:rPr lang="cs-CZ" dirty="0"/>
              <a:t>- rodinní příslušníci mohou být ubytováni na pokoji se svými blízkými, mohou, ale nemusí se podílet na péči …, </a:t>
            </a:r>
          </a:p>
          <a:p>
            <a:r>
              <a:rPr lang="cs-CZ" dirty="0"/>
              <a:t>- mohou zde být umístěny i děti, splňují </a:t>
            </a:r>
            <a:r>
              <a:rPr lang="cs-CZ" dirty="0" err="1"/>
              <a:t>-li</a:t>
            </a:r>
            <a:r>
              <a:rPr lang="cs-CZ" dirty="0"/>
              <a:t> podmínku přijetí. </a:t>
            </a:r>
          </a:p>
        </p:txBody>
      </p:sp>
    </p:spTree>
    <p:extLst>
      <p:ext uri="{BB962C8B-B14F-4D97-AF65-F5344CB8AC3E}">
        <p14:creationId xmlns:p14="http://schemas.microsoft.com/office/powerpoint/2010/main" val="154693983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Péče, aktivity </a:t>
            </a:r>
            <a:r>
              <a:rPr lang="cs-CZ" b="1" dirty="0" smtClean="0"/>
              <a:t>sestry, pečovatele: </a:t>
            </a:r>
            <a:r>
              <a:rPr lang="cs-CZ" dirty="0"/>
              <a:t/>
            </a:r>
            <a:br>
              <a:rPr lang="cs-CZ" dirty="0"/>
            </a:b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endParaRPr lang="cs-CZ" dirty="0"/>
          </a:p>
          <a:p>
            <a:r>
              <a:rPr lang="cs-CZ" dirty="0"/>
              <a:t>- nemocný a rodina sdělí, co očekává, péče se plánuje dle jejich představ, </a:t>
            </a:r>
          </a:p>
          <a:p>
            <a:r>
              <a:rPr lang="cs-CZ" dirty="0"/>
              <a:t>- odborné zajištění bazální péče, </a:t>
            </a:r>
          </a:p>
          <a:p>
            <a:r>
              <a:rPr lang="fi-FI" dirty="0"/>
              <a:t>- pomoc v umírání, </a:t>
            </a:r>
            <a:r>
              <a:rPr lang="fi-FI" i="1" dirty="0"/>
              <a:t>ne ke smrti</a:t>
            </a:r>
            <a:r>
              <a:rPr lang="fi-FI" dirty="0"/>
              <a:t>, </a:t>
            </a:r>
          </a:p>
          <a:p>
            <a:r>
              <a:rPr lang="cs-CZ" dirty="0"/>
              <a:t>- zabránit „sociální smrti“, nezůstává sám, </a:t>
            </a:r>
          </a:p>
          <a:p>
            <a:r>
              <a:rPr lang="cs-CZ" dirty="0"/>
              <a:t>- podpora klienta, </a:t>
            </a:r>
          </a:p>
          <a:p>
            <a:r>
              <a:rPr lang="pl-PL" dirty="0"/>
              <a:t>- podpora rodiny, doprovázení v čase truchlení, </a:t>
            </a:r>
          </a:p>
          <a:p>
            <a:r>
              <a:rPr lang="nb-NO" dirty="0"/>
              <a:t>- zabránit tzv. spiknutí ticha, nevyhýbat se kontaktu, </a:t>
            </a:r>
          </a:p>
          <a:p>
            <a:r>
              <a:rPr lang="cs-CZ" dirty="0"/>
              <a:t>- omezit bolest - aby si odpočinul, vyspal se, </a:t>
            </a:r>
          </a:p>
          <a:p>
            <a:r>
              <a:rPr lang="cs-CZ" dirty="0"/>
              <a:t>- odstranění nebo zmírnění nepříznivých příznaků nemoci, </a:t>
            </a:r>
          </a:p>
          <a:p>
            <a:r>
              <a:rPr lang="cs-CZ" dirty="0"/>
              <a:t>- upouští se od zákroků, které nemohou zlepšit kvalitu života nebo jsou-li pro klienta příliš zatěžující, </a:t>
            </a:r>
          </a:p>
          <a:p>
            <a:r>
              <a:rPr lang="cs-CZ" dirty="0"/>
              <a:t>- pokrytí psychických a spirituálních potřeb pacienta, </a:t>
            </a:r>
          </a:p>
          <a:p>
            <a:r>
              <a:rPr lang="cs-CZ" dirty="0"/>
              <a:t>- pomoc při urovnání vztahů, osobních záležitostí, </a:t>
            </a:r>
          </a:p>
          <a:p>
            <a:r>
              <a:rPr lang="cs-CZ" dirty="0"/>
              <a:t>- umožnit rodině rozloučit se s blízkým, </a:t>
            </a:r>
          </a:p>
          <a:p>
            <a:r>
              <a:rPr lang="cs-CZ" dirty="0"/>
              <a:t>- zajištění důstojnosti, vážnosti, dodržování práv ... . </a:t>
            </a:r>
          </a:p>
          <a:p>
            <a:endParaRPr lang="cs-CZ" dirty="0"/>
          </a:p>
        </p:txBody>
      </p:sp>
    </p:spTree>
    <p:extLst>
      <p:ext uri="{BB962C8B-B14F-4D97-AF65-F5344CB8AC3E}">
        <p14:creationId xmlns:p14="http://schemas.microsoft.com/office/powerpoint/2010/main" val="13680771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Psychosociální </a:t>
            </a:r>
            <a:r>
              <a:rPr lang="cs-CZ" b="1" dirty="0"/>
              <a:t>aspekty </a:t>
            </a:r>
            <a:endParaRPr lang="cs-CZ" dirty="0"/>
          </a:p>
        </p:txBody>
      </p:sp>
      <p:sp>
        <p:nvSpPr>
          <p:cNvPr id="3" name="Zástupný symbol pro obsah 2"/>
          <p:cNvSpPr>
            <a:spLocks noGrp="1"/>
          </p:cNvSpPr>
          <p:nvPr>
            <p:ph idx="1"/>
          </p:nvPr>
        </p:nvSpPr>
        <p:spPr/>
        <p:txBody>
          <a:bodyPr/>
          <a:lstStyle/>
          <a:p>
            <a:r>
              <a:rPr lang="pt-BR" dirty="0">
                <a:solidFill>
                  <a:schemeClr val="accent4"/>
                </a:solidFill>
              </a:rPr>
              <a:t>Čeho se většinou obává klient: </a:t>
            </a:r>
          </a:p>
          <a:p>
            <a:pPr marL="0" indent="0">
              <a:buNone/>
            </a:pPr>
            <a:r>
              <a:rPr lang="pl-PL" dirty="0"/>
              <a:t>- bojí se samoty a konce, </a:t>
            </a:r>
          </a:p>
          <a:p>
            <a:pPr marL="0" indent="0">
              <a:buNone/>
            </a:pPr>
            <a:r>
              <a:rPr lang="cs-CZ" dirty="0"/>
              <a:t>- bojí se bolesti, </a:t>
            </a:r>
          </a:p>
          <a:p>
            <a:pPr marL="0" indent="0">
              <a:buNone/>
            </a:pPr>
            <a:r>
              <a:rPr lang="cs-CZ" dirty="0"/>
              <a:t>- zhoršení kondice, bezmocnosti, závislosti na pomoci jiných, </a:t>
            </a:r>
          </a:p>
          <a:p>
            <a:pPr marL="0" indent="0">
              <a:buNone/>
            </a:pPr>
            <a:r>
              <a:rPr lang="cs-CZ" dirty="0"/>
              <a:t>- bojí se ztráty kontroly nad tělem i vědomím, </a:t>
            </a:r>
          </a:p>
          <a:p>
            <a:pPr marL="0" indent="0">
              <a:buNone/>
            </a:pPr>
            <a:r>
              <a:rPr lang="cs-CZ" dirty="0"/>
              <a:t>- následků jeho smrti pro rodinu - sociální a materiální důsledky, </a:t>
            </a:r>
          </a:p>
          <a:p>
            <a:pPr marL="0" indent="0">
              <a:buNone/>
            </a:pPr>
            <a:r>
              <a:rPr lang="cs-CZ" dirty="0"/>
              <a:t>- bojí se změny vztahů v rodině, </a:t>
            </a:r>
          </a:p>
          <a:p>
            <a:pPr marL="0" indent="0">
              <a:buNone/>
            </a:pPr>
            <a:r>
              <a:rPr lang="cs-CZ" dirty="0"/>
              <a:t>- neuskutečněných plánů. </a:t>
            </a:r>
          </a:p>
        </p:txBody>
      </p:sp>
    </p:spTree>
    <p:extLst>
      <p:ext uri="{BB962C8B-B14F-4D97-AF65-F5344CB8AC3E}">
        <p14:creationId xmlns:p14="http://schemas.microsoft.com/office/powerpoint/2010/main" val="55092897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r>
              <a:rPr lang="cs-CZ" dirty="0"/>
              <a:t>Rodina: </a:t>
            </a:r>
          </a:p>
          <a:p>
            <a:pPr marL="0" indent="0">
              <a:buNone/>
            </a:pPr>
            <a:r>
              <a:rPr lang="cs-CZ" dirty="0"/>
              <a:t>- neuskutečněných plánů a představ, </a:t>
            </a:r>
          </a:p>
          <a:p>
            <a:pPr marL="0" indent="0">
              <a:buNone/>
            </a:pPr>
            <a:r>
              <a:rPr lang="cs-CZ" dirty="0"/>
              <a:t>- </a:t>
            </a:r>
            <a:r>
              <a:rPr lang="cs-CZ" dirty="0" smtClean="0"/>
              <a:t>Ponechání  člověka </a:t>
            </a:r>
            <a:r>
              <a:rPr lang="cs-CZ" dirty="0"/>
              <a:t>o samotě, </a:t>
            </a:r>
          </a:p>
          <a:p>
            <a:pPr marL="0" indent="0">
              <a:buNone/>
            </a:pPr>
            <a:r>
              <a:rPr lang="cs-CZ" dirty="0"/>
              <a:t>- bolesti a utrpení, špatné zprávy, </a:t>
            </a:r>
          </a:p>
          <a:p>
            <a:pPr marL="0" indent="0">
              <a:buNone/>
            </a:pPr>
            <a:r>
              <a:rPr lang="cs-CZ" dirty="0"/>
              <a:t>- neschopnosti zajistit nejlepší péči pro blízkého, </a:t>
            </a:r>
          </a:p>
          <a:p>
            <a:pPr marL="0" indent="0">
              <a:buNone/>
            </a:pPr>
            <a:r>
              <a:rPr lang="cs-CZ" dirty="0"/>
              <a:t>- své neschopnosti vypořádat </a:t>
            </a:r>
            <a:r>
              <a:rPr lang="cs-CZ" dirty="0" smtClean="0"/>
              <a:t>se nesoběstačností a </a:t>
            </a:r>
            <a:r>
              <a:rPr lang="cs-CZ" dirty="0"/>
              <a:t>se smrtí, </a:t>
            </a:r>
          </a:p>
          <a:p>
            <a:pPr marL="0" indent="0">
              <a:buNone/>
            </a:pPr>
            <a:r>
              <a:rPr lang="cs-CZ" dirty="0"/>
              <a:t>- finančních problémů, </a:t>
            </a:r>
          </a:p>
          <a:p>
            <a:pPr marL="0" indent="0">
              <a:buNone/>
            </a:pPr>
            <a:r>
              <a:rPr lang="cs-CZ" dirty="0"/>
              <a:t>- obrazu umírání a smrti. </a:t>
            </a:r>
          </a:p>
        </p:txBody>
      </p:sp>
    </p:spTree>
    <p:extLst>
      <p:ext uri="{BB962C8B-B14F-4D97-AF65-F5344CB8AC3E}">
        <p14:creationId xmlns:p14="http://schemas.microsoft.com/office/powerpoint/2010/main" val="258312053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r>
              <a:rPr lang="cs-CZ" dirty="0">
                <a:solidFill>
                  <a:schemeClr val="accent4"/>
                </a:solidFill>
              </a:rPr>
              <a:t>Personál a volontéři: </a:t>
            </a:r>
          </a:p>
          <a:p>
            <a:pPr marL="0" indent="0">
              <a:buNone/>
            </a:pPr>
            <a:r>
              <a:rPr lang="cs-CZ" dirty="0"/>
              <a:t>- vyřčení špatných zpráv - mají-li informovat, </a:t>
            </a:r>
          </a:p>
          <a:p>
            <a:pPr marL="0" indent="0">
              <a:buNone/>
            </a:pPr>
            <a:r>
              <a:rPr lang="cs-CZ" dirty="0"/>
              <a:t>- přílišného přilnutí ke klientovi, </a:t>
            </a:r>
          </a:p>
          <a:p>
            <a:pPr marL="0" indent="0">
              <a:buNone/>
            </a:pPr>
            <a:r>
              <a:rPr lang="cs-CZ" dirty="0"/>
              <a:t>- emocí, které nezvládnou vlastní vůlí, </a:t>
            </a:r>
          </a:p>
          <a:p>
            <a:pPr marL="0" indent="0">
              <a:buNone/>
            </a:pPr>
            <a:r>
              <a:rPr lang="cs-CZ" dirty="0"/>
              <a:t>- syndromu vyhoření, </a:t>
            </a:r>
          </a:p>
          <a:p>
            <a:pPr marL="0" indent="0">
              <a:buNone/>
            </a:pPr>
            <a:r>
              <a:rPr lang="cs-CZ" dirty="0"/>
              <a:t>- neřešitelných situací a ztrát kontroly nad sebou, nad svým chováním, </a:t>
            </a:r>
          </a:p>
          <a:p>
            <a:pPr marL="0" indent="0">
              <a:buNone/>
            </a:pPr>
            <a:r>
              <a:rPr lang="cs-CZ" dirty="0"/>
              <a:t>- projekce problémů klienta (umírající, pozůstalí)do svého života. </a:t>
            </a:r>
          </a:p>
        </p:txBody>
      </p:sp>
    </p:spTree>
    <p:extLst>
      <p:ext uri="{BB962C8B-B14F-4D97-AF65-F5344CB8AC3E}">
        <p14:creationId xmlns:p14="http://schemas.microsoft.com/office/powerpoint/2010/main" val="163478821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může pečující překonat krizi: </a:t>
            </a:r>
            <a:br>
              <a:rPr lang="cs-CZ" dirty="0"/>
            </a:b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endParaRPr lang="cs-CZ" dirty="0"/>
          </a:p>
          <a:p>
            <a:pPr marL="0" indent="0">
              <a:buNone/>
            </a:pPr>
            <a:r>
              <a:rPr lang="cs-CZ" dirty="0"/>
              <a:t>1. pamatuj na své cíle - zkvalitnit </a:t>
            </a:r>
            <a:r>
              <a:rPr lang="cs-CZ" dirty="0" smtClean="0"/>
              <a:t> </a:t>
            </a:r>
            <a:r>
              <a:rPr lang="cs-CZ" dirty="0"/>
              <a:t>život klienta, </a:t>
            </a:r>
          </a:p>
          <a:p>
            <a:pPr marL="0" indent="0">
              <a:buNone/>
            </a:pPr>
            <a:r>
              <a:rPr lang="cs-CZ" dirty="0"/>
              <a:t>2. buď realistická(ý) v tom, co můžeš skutečně udělat, </a:t>
            </a:r>
          </a:p>
          <a:p>
            <a:pPr marL="0" indent="0">
              <a:buNone/>
            </a:pPr>
            <a:r>
              <a:rPr lang="pl-PL" dirty="0"/>
              <a:t>3. dej tolik podpory, kolik jsi schopna(en) dát, </a:t>
            </a:r>
          </a:p>
          <a:p>
            <a:pPr marL="0" indent="0">
              <a:buNone/>
            </a:pPr>
            <a:r>
              <a:rPr lang="cs-CZ" dirty="0"/>
              <a:t>4. uvolni se, vše je v pořádku, když pláčeš, </a:t>
            </a:r>
          </a:p>
          <a:p>
            <a:pPr marL="0" indent="0">
              <a:buNone/>
            </a:pPr>
            <a:r>
              <a:rPr lang="cs-CZ" dirty="0"/>
              <a:t>5. nikdy nekumuluj stres, </a:t>
            </a:r>
          </a:p>
          <a:p>
            <a:pPr marL="0" indent="0">
              <a:buNone/>
            </a:pPr>
            <a:r>
              <a:rPr lang="cs-CZ" dirty="0"/>
              <a:t>6. hovoř s kolegy o problému a co tě trápí, sděluj své zkušenosti, </a:t>
            </a:r>
          </a:p>
          <a:p>
            <a:pPr marL="0" indent="0">
              <a:buNone/>
            </a:pPr>
            <a:r>
              <a:rPr lang="cs-CZ" dirty="0"/>
              <a:t>7. neber na svá bedra víc, než můžeš udělat, </a:t>
            </a:r>
          </a:p>
          <a:p>
            <a:pPr marL="0" indent="0">
              <a:buNone/>
            </a:pPr>
            <a:r>
              <a:rPr lang="cs-CZ" dirty="0"/>
              <a:t>8. nauč se všechny problémy nemocného třídit na dvě hromádky: </a:t>
            </a:r>
          </a:p>
          <a:p>
            <a:pPr marL="0" indent="0">
              <a:buNone/>
            </a:pPr>
            <a:r>
              <a:rPr lang="cs-CZ" dirty="0" smtClean="0"/>
              <a:t>         </a:t>
            </a:r>
            <a:r>
              <a:rPr lang="en-US" dirty="0" smtClean="0"/>
              <a:t>a</a:t>
            </a:r>
            <a:r>
              <a:rPr lang="en-US" dirty="0"/>
              <a:t>/ co </a:t>
            </a:r>
            <a:r>
              <a:rPr lang="en-US" dirty="0" err="1"/>
              <a:t>změnit</a:t>
            </a:r>
            <a:r>
              <a:rPr lang="en-US" dirty="0"/>
              <a:t> </a:t>
            </a:r>
            <a:r>
              <a:rPr lang="en-US" dirty="0" err="1"/>
              <a:t>můžeš</a:t>
            </a:r>
            <a:r>
              <a:rPr lang="en-US" dirty="0"/>
              <a:t> - </a:t>
            </a:r>
            <a:r>
              <a:rPr lang="en-US" dirty="0" err="1"/>
              <a:t>pak</a:t>
            </a:r>
            <a:r>
              <a:rPr lang="en-US" dirty="0"/>
              <a:t> se </a:t>
            </a:r>
            <a:r>
              <a:rPr lang="en-US" dirty="0" err="1"/>
              <a:t>snaž</a:t>
            </a:r>
            <a:r>
              <a:rPr lang="en-US" dirty="0"/>
              <a:t> </a:t>
            </a:r>
            <a:r>
              <a:rPr lang="en-US" dirty="0" err="1"/>
              <a:t>udělat</a:t>
            </a:r>
            <a:r>
              <a:rPr lang="en-US" dirty="0"/>
              <a:t> maximum, </a:t>
            </a:r>
          </a:p>
          <a:p>
            <a:pPr marL="0" indent="0">
              <a:buNone/>
            </a:pPr>
            <a:r>
              <a:rPr lang="cs-CZ" dirty="0" smtClean="0"/>
              <a:t>         b</a:t>
            </a:r>
            <a:r>
              <a:rPr lang="cs-CZ" dirty="0"/>
              <a:t>/ co nemůžeš změnit, co je nezvratné - přijmout to. </a:t>
            </a:r>
          </a:p>
          <a:p>
            <a:pPr marL="0" indent="0">
              <a:buNone/>
            </a:pPr>
            <a:r>
              <a:rPr lang="cs-CZ" dirty="0"/>
              <a:t>9. odděl své soukromí od práce, relaxuj </a:t>
            </a:r>
          </a:p>
          <a:p>
            <a:pPr marL="0" indent="0">
              <a:buNone/>
            </a:pPr>
            <a:r>
              <a:rPr lang="cs-CZ" dirty="0"/>
              <a:t>10. v případě potřeby vyhledej odbornou pomoc. </a:t>
            </a:r>
          </a:p>
        </p:txBody>
      </p:sp>
    </p:spTree>
    <p:extLst>
      <p:ext uri="{BB962C8B-B14F-4D97-AF65-F5344CB8AC3E}">
        <p14:creationId xmlns:p14="http://schemas.microsoft.com/office/powerpoint/2010/main" val="2644753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b="1" dirty="0"/>
              <a:t>Představa umírajícího pacienta o laskavé péči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"Když za mnou přijdete přesto, že víte, co víme všichni, že umírám. </a:t>
            </a:r>
          </a:p>
          <a:p>
            <a:r>
              <a:rPr lang="cs-CZ" dirty="0"/>
              <a:t>Když ke mně přijdete, i když reprezentujete profese, které selhaly v zajištění mého uzdravení. </a:t>
            </a:r>
          </a:p>
          <a:p>
            <a:r>
              <a:rPr lang="cs-CZ" dirty="0"/>
              <a:t>Když ke mně přijdete a věříte ve mně, uzdravení – neuzdravení. </a:t>
            </a:r>
          </a:p>
          <a:p>
            <a:r>
              <a:rPr lang="cs-CZ" dirty="0"/>
              <a:t>Když se mnou trávíte čas, ačkoliv vám to nemohu vrátit. </a:t>
            </a:r>
          </a:p>
          <a:p>
            <a:r>
              <a:rPr lang="nn-NO" dirty="0"/>
              <a:t>Když mě berete jako individualitu. </a:t>
            </a:r>
          </a:p>
          <a:p>
            <a:r>
              <a:rPr lang="cs-CZ" dirty="0"/>
              <a:t>Když si vzpomenete na maličkosti, které jsou mi milé, když vzpomenete i na mé blízké. </a:t>
            </a:r>
          </a:p>
          <a:p>
            <a:r>
              <a:rPr lang="cs-CZ" dirty="0"/>
              <a:t>Když se zajímáte o mou minulost a dokážete mluvit o mé budoucnosti. </a:t>
            </a:r>
          </a:p>
          <a:p>
            <a:r>
              <a:rPr lang="pl-PL" dirty="0"/>
              <a:t>Když se nesoustředíte na mé nálady, ale na mně jako osobu. </a:t>
            </a:r>
          </a:p>
          <a:p>
            <a:r>
              <a:rPr lang="cs-CZ" dirty="0"/>
              <a:t>Když slyším svou rodinu, jak o vás pěkně mluví a jsou rádi, že jste se mnou. </a:t>
            </a:r>
          </a:p>
          <a:p>
            <a:r>
              <a:rPr lang="cs-CZ" dirty="0"/>
              <a:t>Když se dokážete smát a být šťastni při vaší těžké práci. </a:t>
            </a:r>
          </a:p>
          <a:p>
            <a:r>
              <a:rPr lang="cs-CZ" dirty="0"/>
              <a:t>Tím se ve Vašich rukách cítím bezpečný a dává mi to jistotu, že zvládnu i okamžik smrti, až přijde". </a:t>
            </a:r>
          </a:p>
        </p:txBody>
      </p:sp>
    </p:spTree>
    <p:extLst>
      <p:ext uri="{BB962C8B-B14F-4D97-AF65-F5344CB8AC3E}">
        <p14:creationId xmlns:p14="http://schemas.microsoft.com/office/powerpoint/2010/main" val="7338664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Doporučená literatura</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smtClean="0"/>
              <a:t> </a:t>
            </a:r>
            <a:endParaRPr lang="cs-CZ" dirty="0"/>
          </a:p>
          <a:p>
            <a:pPr marL="0" indent="0">
              <a:buNone/>
            </a:pPr>
            <a:r>
              <a:rPr lang="cs-CZ" dirty="0"/>
              <a:t>1. HANZLÍKOVÁ, A. a kol. </a:t>
            </a:r>
            <a:r>
              <a:rPr lang="cs-CZ" i="1" dirty="0"/>
              <a:t>Komunitní </a:t>
            </a:r>
            <a:r>
              <a:rPr lang="cs-CZ" i="1" dirty="0" err="1"/>
              <a:t>ošetrovatel’stvo</a:t>
            </a:r>
            <a:r>
              <a:rPr lang="cs-CZ" i="1" dirty="0"/>
              <a:t>. </a:t>
            </a:r>
            <a:r>
              <a:rPr lang="cs-CZ" dirty="0"/>
              <a:t>1. vyd. </a:t>
            </a:r>
            <a:r>
              <a:rPr lang="cs-CZ" dirty="0" err="1"/>
              <a:t>Matin</a:t>
            </a:r>
            <a:r>
              <a:rPr lang="cs-CZ" dirty="0"/>
              <a:t>: </a:t>
            </a:r>
            <a:r>
              <a:rPr lang="cs-CZ" dirty="0" err="1"/>
              <a:t>Osveta</a:t>
            </a:r>
            <a:r>
              <a:rPr lang="cs-CZ" dirty="0"/>
              <a:t>, </a:t>
            </a:r>
          </a:p>
          <a:p>
            <a:pPr marL="0" indent="0">
              <a:buNone/>
            </a:pPr>
            <a:r>
              <a:rPr lang="cs-CZ" dirty="0" smtClean="0"/>
              <a:t>      </a:t>
            </a:r>
            <a:r>
              <a:rPr lang="de-DE" dirty="0" smtClean="0"/>
              <a:t>2004</a:t>
            </a:r>
            <a:r>
              <a:rPr lang="de-DE" dirty="0"/>
              <a:t>. 279 s. ISBN 80-8063-155-7. </a:t>
            </a:r>
          </a:p>
          <a:p>
            <a:pPr marL="0" indent="0">
              <a:buNone/>
            </a:pPr>
            <a:r>
              <a:rPr lang="cs-CZ" dirty="0"/>
              <a:t>2. JAROŠOVÁ, D. </a:t>
            </a:r>
            <a:r>
              <a:rPr lang="cs-CZ" i="1" dirty="0"/>
              <a:t>Úvod do komunitního ošetřovatelství. </a:t>
            </a:r>
            <a:r>
              <a:rPr lang="cs-CZ" dirty="0"/>
              <a:t>1. vyd. Praha: </a:t>
            </a:r>
            <a:r>
              <a:rPr lang="cs-CZ" dirty="0" err="1"/>
              <a:t>Grada</a:t>
            </a:r>
            <a:r>
              <a:rPr lang="cs-CZ" dirty="0"/>
              <a:t>, </a:t>
            </a:r>
          </a:p>
          <a:p>
            <a:pPr marL="0" indent="0">
              <a:buNone/>
            </a:pPr>
            <a:r>
              <a:rPr lang="cs-CZ" dirty="0" smtClean="0"/>
              <a:t>     </a:t>
            </a:r>
            <a:r>
              <a:rPr lang="de-DE" dirty="0" smtClean="0"/>
              <a:t>2007</a:t>
            </a:r>
            <a:r>
              <a:rPr lang="de-DE" dirty="0"/>
              <a:t>. 99 s. ISBN 978-80-247-2150-7. </a:t>
            </a:r>
          </a:p>
          <a:p>
            <a:pPr marL="0" indent="0">
              <a:buNone/>
            </a:pPr>
            <a:r>
              <a:rPr lang="cs-CZ" dirty="0"/>
              <a:t>3. KÜBLER-ROSS, E. </a:t>
            </a:r>
            <a:r>
              <a:rPr lang="cs-CZ" i="1" dirty="0"/>
              <a:t>O smrti a umírání. </a:t>
            </a:r>
            <a:r>
              <a:rPr lang="cs-CZ" dirty="0"/>
              <a:t>Turnov: Arita, 1993, 261 s. </a:t>
            </a:r>
          </a:p>
          <a:p>
            <a:pPr marL="0" indent="0">
              <a:buNone/>
            </a:pPr>
            <a:r>
              <a:rPr lang="cs-CZ" dirty="0"/>
              <a:t>4. KÜBLER-ROSS, E. </a:t>
            </a:r>
            <a:r>
              <a:rPr lang="cs-CZ" i="1" dirty="0"/>
              <a:t>Odpovědi na otázky o smrti a umírání. </a:t>
            </a:r>
            <a:r>
              <a:rPr lang="cs-CZ" dirty="0"/>
              <a:t>Praha: EM Reflex, 1995, </a:t>
            </a:r>
            <a:r>
              <a:rPr lang="cs-CZ" dirty="0" smtClean="0"/>
              <a:t>   288 </a:t>
            </a:r>
            <a:r>
              <a:rPr lang="cs-CZ" dirty="0"/>
              <a:t>s. </a:t>
            </a:r>
          </a:p>
          <a:p>
            <a:pPr marL="0" indent="0">
              <a:buNone/>
            </a:pPr>
            <a:r>
              <a:rPr lang="cs-CZ" dirty="0"/>
              <a:t>5. KUBÍČKOVÁ, N. </a:t>
            </a:r>
            <a:r>
              <a:rPr lang="cs-CZ" i="1" dirty="0"/>
              <a:t>Zármutek a pomoc pozůstalým. </a:t>
            </a:r>
            <a:r>
              <a:rPr lang="cs-CZ" dirty="0"/>
              <a:t>Praha: ISV, 2001, </a:t>
            </a:r>
          </a:p>
          <a:p>
            <a:pPr marL="0" indent="0">
              <a:buNone/>
            </a:pPr>
            <a:r>
              <a:rPr lang="cs-CZ" dirty="0" smtClean="0"/>
              <a:t>   267 </a:t>
            </a:r>
            <a:r>
              <a:rPr lang="cs-CZ" dirty="0"/>
              <a:t>s. ISBN 80-85866-82-X. </a:t>
            </a:r>
          </a:p>
          <a:p>
            <a:pPr marL="0" indent="0">
              <a:buNone/>
            </a:pPr>
            <a:r>
              <a:rPr lang="cs-CZ" dirty="0"/>
              <a:t>6. SVATOŠOVÁ, M. </a:t>
            </a:r>
            <a:r>
              <a:rPr lang="cs-CZ" i="1" dirty="0"/>
              <a:t>Hospice a umění doprovázet. </a:t>
            </a:r>
            <a:r>
              <a:rPr lang="cs-CZ" dirty="0"/>
              <a:t>Praha: </a:t>
            </a:r>
            <a:r>
              <a:rPr lang="cs-CZ" dirty="0" err="1"/>
              <a:t>Ece</a:t>
            </a:r>
            <a:r>
              <a:rPr lang="cs-CZ" dirty="0"/>
              <a:t> homo, 1995, </a:t>
            </a:r>
          </a:p>
        </p:txBody>
      </p:sp>
    </p:spTree>
    <p:extLst>
      <p:ext uri="{BB962C8B-B14F-4D97-AF65-F5344CB8AC3E}">
        <p14:creationId xmlns:p14="http://schemas.microsoft.com/office/powerpoint/2010/main" val="319698478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9. Metody v sociálních službách</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endParaRPr lang="pt-BR" dirty="0"/>
          </a:p>
          <a:p>
            <a:r>
              <a:rPr lang="cs-CZ" b="1" dirty="0" smtClean="0"/>
              <a:t>Cíle: </a:t>
            </a:r>
            <a:endParaRPr lang="cs-CZ" dirty="0"/>
          </a:p>
          <a:p>
            <a:r>
              <a:rPr lang="cs-CZ" dirty="0"/>
              <a:t>- </a:t>
            </a:r>
            <a:r>
              <a:rPr lang="cs-CZ" dirty="0" smtClean="0"/>
              <a:t> </a:t>
            </a:r>
            <a:r>
              <a:rPr lang="cs-CZ" dirty="0"/>
              <a:t>nové metody sociální práce </a:t>
            </a:r>
          </a:p>
          <a:p>
            <a:r>
              <a:rPr lang="cs-CZ" dirty="0"/>
              <a:t>- </a:t>
            </a:r>
            <a:r>
              <a:rPr lang="cs-CZ" dirty="0" smtClean="0"/>
              <a:t> </a:t>
            </a:r>
            <a:r>
              <a:rPr lang="cs-CZ" dirty="0"/>
              <a:t>způsoby řízení sociální práce </a:t>
            </a:r>
          </a:p>
          <a:p>
            <a:r>
              <a:rPr lang="cs-CZ" dirty="0"/>
              <a:t>- </a:t>
            </a:r>
            <a:r>
              <a:rPr lang="cs-CZ" dirty="0" smtClean="0"/>
              <a:t> </a:t>
            </a:r>
            <a:r>
              <a:rPr lang="cs-CZ" dirty="0"/>
              <a:t>supervize </a:t>
            </a:r>
            <a:endParaRPr lang="cs-CZ" dirty="0" smtClean="0"/>
          </a:p>
          <a:p>
            <a:endParaRPr lang="cs-CZ" dirty="0"/>
          </a:p>
          <a:p>
            <a:pPr marL="0" indent="0">
              <a:buNone/>
            </a:pPr>
            <a:endParaRPr lang="cs-CZ" dirty="0"/>
          </a:p>
          <a:p>
            <a:r>
              <a:rPr lang="cs-CZ" b="1" dirty="0"/>
              <a:t>P</a:t>
            </a:r>
            <a:r>
              <a:rPr lang="cs-CZ" b="1" dirty="0" smtClean="0"/>
              <a:t>ojmy</a:t>
            </a:r>
            <a:r>
              <a:rPr lang="cs-CZ" b="1" dirty="0"/>
              <a:t>: </a:t>
            </a:r>
            <a:endParaRPr lang="cs-CZ" dirty="0"/>
          </a:p>
          <a:p>
            <a:r>
              <a:rPr lang="cs-CZ" dirty="0"/>
              <a:t>sociální služby, </a:t>
            </a:r>
            <a:endParaRPr lang="cs-CZ" dirty="0" smtClean="0"/>
          </a:p>
          <a:p>
            <a:r>
              <a:rPr lang="cs-CZ" dirty="0" smtClean="0"/>
              <a:t>řízení</a:t>
            </a:r>
            <a:r>
              <a:rPr lang="cs-CZ" dirty="0"/>
              <a:t>, </a:t>
            </a:r>
            <a:endParaRPr lang="cs-CZ" dirty="0" smtClean="0"/>
          </a:p>
          <a:p>
            <a:r>
              <a:rPr lang="cs-CZ" dirty="0" smtClean="0"/>
              <a:t>supervize </a:t>
            </a:r>
            <a:endParaRPr lang="cs-CZ" dirty="0"/>
          </a:p>
        </p:txBody>
      </p:sp>
    </p:spTree>
    <p:extLst>
      <p:ext uri="{BB962C8B-B14F-4D97-AF65-F5344CB8AC3E}">
        <p14:creationId xmlns:p14="http://schemas.microsoft.com/office/powerpoint/2010/main" val="350092753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 Sociální </a:t>
            </a:r>
            <a:r>
              <a:rPr lang="cs-CZ" b="1" dirty="0"/>
              <a:t>práce s jednotlivcem </a:t>
            </a:r>
            <a:endParaRPr lang="cs-CZ" dirty="0"/>
          </a:p>
        </p:txBody>
      </p:sp>
      <p:sp>
        <p:nvSpPr>
          <p:cNvPr id="3" name="Zástupný symbol pro obsah 2"/>
          <p:cNvSpPr>
            <a:spLocks noGrp="1"/>
          </p:cNvSpPr>
          <p:nvPr>
            <p:ph idx="1"/>
          </p:nvPr>
        </p:nvSpPr>
        <p:spPr/>
        <p:txBody>
          <a:bodyPr/>
          <a:lstStyle/>
          <a:p>
            <a:r>
              <a:rPr lang="cs-CZ" b="1" i="1" dirty="0"/>
              <a:t>Případová práce </a:t>
            </a:r>
            <a:endParaRPr lang="cs-CZ" b="1" i="1" dirty="0" smtClean="0"/>
          </a:p>
          <a:p>
            <a:r>
              <a:rPr lang="cs-CZ" b="1" i="1" dirty="0" smtClean="0"/>
              <a:t>Poradenství</a:t>
            </a:r>
          </a:p>
          <a:p>
            <a:r>
              <a:rPr lang="cs-CZ" b="1" i="1" dirty="0"/>
              <a:t>Krizová </a:t>
            </a:r>
            <a:r>
              <a:rPr lang="cs-CZ" b="1" i="1" dirty="0" smtClean="0"/>
              <a:t>intervence</a:t>
            </a:r>
          </a:p>
          <a:p>
            <a:r>
              <a:rPr lang="cs-CZ" b="1" i="1" dirty="0"/>
              <a:t>Mediace </a:t>
            </a:r>
            <a:r>
              <a:rPr lang="cs-CZ" b="1" i="1" dirty="0" smtClean="0"/>
              <a:t> </a:t>
            </a:r>
            <a:endParaRPr lang="cs-CZ" dirty="0"/>
          </a:p>
        </p:txBody>
      </p:sp>
    </p:spTree>
    <p:extLst>
      <p:ext uri="{BB962C8B-B14F-4D97-AF65-F5344CB8AC3E}">
        <p14:creationId xmlns:p14="http://schemas.microsoft.com/office/powerpoint/2010/main" val="3101950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Komunita, komunitní práce, komunitní péče, komunitní ošetřovatelství </a:t>
            </a:r>
            <a:r>
              <a:rPr lang="cs-CZ" dirty="0"/>
              <a:t/>
            </a:r>
            <a:br>
              <a:rPr lang="cs-CZ" dirty="0"/>
            </a:br>
            <a:endParaRPr lang="cs-CZ" dirty="0"/>
          </a:p>
        </p:txBody>
      </p:sp>
      <p:sp>
        <p:nvSpPr>
          <p:cNvPr id="3" name="Zástupný symbol pro obsah 2"/>
          <p:cNvSpPr>
            <a:spLocks noGrp="1"/>
          </p:cNvSpPr>
          <p:nvPr>
            <p:ph idx="1"/>
          </p:nvPr>
        </p:nvSpPr>
        <p:spPr/>
        <p:txBody>
          <a:bodyPr>
            <a:normAutofit fontScale="85000" lnSpcReduction="20000"/>
          </a:bodyPr>
          <a:lstStyle/>
          <a:p>
            <a:endParaRPr lang="cs-CZ" dirty="0"/>
          </a:p>
          <a:p>
            <a:r>
              <a:rPr lang="cs-CZ" dirty="0" smtClean="0"/>
              <a:t>význam </a:t>
            </a:r>
            <a:r>
              <a:rPr lang="cs-CZ" dirty="0"/>
              <a:t>základních pojmů </a:t>
            </a:r>
          </a:p>
          <a:p>
            <a:r>
              <a:rPr lang="cs-CZ" dirty="0"/>
              <a:t>v</a:t>
            </a:r>
            <a:r>
              <a:rPr lang="cs-CZ" dirty="0" smtClean="0"/>
              <a:t>ybrané  historické ukazatele </a:t>
            </a:r>
            <a:r>
              <a:rPr lang="cs-CZ" dirty="0"/>
              <a:t>komunitní práce </a:t>
            </a:r>
          </a:p>
          <a:p>
            <a:r>
              <a:rPr lang="cs-CZ" dirty="0" smtClean="0"/>
              <a:t>termín </a:t>
            </a:r>
            <a:r>
              <a:rPr lang="cs-CZ" dirty="0"/>
              <a:t>komunitní péče a komunitní ošetřovatelství </a:t>
            </a:r>
          </a:p>
          <a:p>
            <a:r>
              <a:rPr lang="cs-CZ" dirty="0" smtClean="0"/>
              <a:t>činnosti </a:t>
            </a:r>
            <a:r>
              <a:rPr lang="cs-CZ" dirty="0"/>
              <a:t>komunitní sestry </a:t>
            </a:r>
            <a:endParaRPr lang="cs-CZ" dirty="0" smtClean="0"/>
          </a:p>
          <a:p>
            <a:r>
              <a:rPr lang="cs-CZ" dirty="0" smtClean="0"/>
              <a:t>Ošetřovatelský proces v komunitě</a:t>
            </a:r>
          </a:p>
          <a:p>
            <a:endParaRPr lang="cs-CZ" dirty="0"/>
          </a:p>
          <a:p>
            <a:pPr marL="0" indent="0">
              <a:buNone/>
            </a:pPr>
            <a:endParaRPr lang="cs-CZ" dirty="0"/>
          </a:p>
          <a:p>
            <a:r>
              <a:rPr lang="cs-CZ" b="1" dirty="0"/>
              <a:t>P</a:t>
            </a:r>
            <a:r>
              <a:rPr lang="cs-CZ" b="1" dirty="0" smtClean="0"/>
              <a:t>ojmy</a:t>
            </a:r>
            <a:r>
              <a:rPr lang="cs-CZ" b="1" dirty="0"/>
              <a:t>: </a:t>
            </a:r>
            <a:endParaRPr lang="cs-CZ" dirty="0"/>
          </a:p>
          <a:p>
            <a:r>
              <a:rPr lang="cs-CZ" dirty="0"/>
              <a:t>komunita, komunitní práce, komunitní pracovník</a:t>
            </a:r>
            <a:r>
              <a:rPr lang="cs-CZ" dirty="0" smtClean="0"/>
              <a:t>,</a:t>
            </a:r>
          </a:p>
          <a:p>
            <a:pPr marL="0" indent="0">
              <a:buNone/>
            </a:pPr>
            <a:r>
              <a:rPr lang="cs-CZ" dirty="0"/>
              <a:t> </a:t>
            </a:r>
            <a:r>
              <a:rPr lang="cs-CZ" dirty="0" smtClean="0"/>
              <a:t>    role komunitní sestry, </a:t>
            </a:r>
            <a:r>
              <a:rPr lang="cs-CZ" dirty="0"/>
              <a:t>komunitní ošetřovatelství, </a:t>
            </a:r>
            <a:r>
              <a:rPr lang="cs-CZ" dirty="0" smtClean="0"/>
              <a:t>skupina, ošetřovatelský proces</a:t>
            </a:r>
          </a:p>
          <a:p>
            <a:pPr marL="0" indent="0">
              <a:buNone/>
            </a:pPr>
            <a:r>
              <a:rPr lang="cs-CZ" dirty="0"/>
              <a:t> </a:t>
            </a:r>
            <a:r>
              <a:rPr lang="cs-CZ" dirty="0" smtClean="0"/>
              <a:t>     v komunitě </a:t>
            </a:r>
            <a:endParaRPr lang="cs-CZ" dirty="0"/>
          </a:p>
        </p:txBody>
      </p:sp>
    </p:spTree>
    <p:extLst>
      <p:ext uri="{BB962C8B-B14F-4D97-AF65-F5344CB8AC3E}">
        <p14:creationId xmlns:p14="http://schemas.microsoft.com/office/powerpoint/2010/main" val="220231178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Případová studie</a:t>
            </a:r>
            <a:endParaRPr lang="cs-CZ" dirty="0"/>
          </a:p>
        </p:txBody>
      </p:sp>
      <p:sp>
        <p:nvSpPr>
          <p:cNvPr id="3" name="Zástupný symbol pro obsah 2"/>
          <p:cNvSpPr>
            <a:spLocks noGrp="1"/>
          </p:cNvSpPr>
          <p:nvPr>
            <p:ph idx="1"/>
          </p:nvPr>
        </p:nvSpPr>
        <p:spPr/>
        <p:txBody>
          <a:bodyPr/>
          <a:lstStyle/>
          <a:p>
            <a:r>
              <a:rPr lang="cs-CZ" dirty="0"/>
              <a:t>Je zaměřená na případ, na jedince, </a:t>
            </a:r>
          </a:p>
          <a:p>
            <a:r>
              <a:rPr lang="cs-CZ" dirty="0" smtClean="0"/>
              <a:t> Problematika </a:t>
            </a:r>
            <a:r>
              <a:rPr lang="cs-CZ" dirty="0"/>
              <a:t>duševního zdraví, vývojových poruch, </a:t>
            </a:r>
            <a:r>
              <a:rPr lang="cs-CZ" dirty="0" smtClean="0"/>
              <a:t>v dlouhodobé péči, </a:t>
            </a:r>
            <a:r>
              <a:rPr lang="cs-CZ" dirty="0"/>
              <a:t>ve službách pro seniory, pro přistěhovalce, </a:t>
            </a:r>
            <a:r>
              <a:rPr lang="cs-CZ" dirty="0" smtClean="0"/>
              <a:t> </a:t>
            </a:r>
            <a:r>
              <a:rPr lang="cs-CZ" dirty="0"/>
              <a:t>v péči o lidi s pozitivním HIV nebo o nemocné AIDS</a:t>
            </a:r>
            <a:r>
              <a:rPr lang="cs-CZ" dirty="0" smtClean="0"/>
              <a:t>.</a:t>
            </a:r>
          </a:p>
          <a:p>
            <a:r>
              <a:rPr lang="cs-CZ" dirty="0" smtClean="0"/>
              <a:t> Přístup je náročný ( </a:t>
            </a:r>
            <a:r>
              <a:rPr lang="cs-CZ" dirty="0"/>
              <a:t>profesionální vybavenosti i osobnostních dispozic sociálního </a:t>
            </a:r>
            <a:r>
              <a:rPr lang="cs-CZ" dirty="0" smtClean="0"/>
              <a:t>pracovníka), </a:t>
            </a:r>
          </a:p>
          <a:p>
            <a:r>
              <a:rPr lang="cs-CZ" dirty="0"/>
              <a:t>U</a:t>
            </a:r>
            <a:r>
              <a:rPr lang="cs-CZ" dirty="0" smtClean="0"/>
              <a:t>možňuje </a:t>
            </a:r>
            <a:r>
              <a:rPr lang="cs-CZ" dirty="0"/>
              <a:t>operativní rozhodování, pružnost i tvořivost</a:t>
            </a:r>
            <a:r>
              <a:rPr lang="cs-CZ" dirty="0" smtClean="0"/>
              <a:t>,</a:t>
            </a:r>
          </a:p>
          <a:p>
            <a:r>
              <a:rPr lang="cs-CZ" dirty="0"/>
              <a:t>R</a:t>
            </a:r>
            <a:r>
              <a:rPr lang="cs-CZ" dirty="0" smtClean="0"/>
              <a:t>ozpoznání </a:t>
            </a:r>
            <a:r>
              <a:rPr lang="cs-CZ" dirty="0"/>
              <a:t>a uskutečnění </a:t>
            </a:r>
            <a:r>
              <a:rPr lang="cs-CZ" dirty="0" smtClean="0"/>
              <a:t> </a:t>
            </a:r>
            <a:r>
              <a:rPr lang="cs-CZ" dirty="0"/>
              <a:t>postupu, kterým klient vystoupí ze své nepříznivé situace. </a:t>
            </a:r>
            <a:endParaRPr lang="cs-CZ" dirty="0" smtClean="0"/>
          </a:p>
          <a:p>
            <a:r>
              <a:rPr lang="cs-CZ" dirty="0" smtClean="0"/>
              <a:t>Soustředěná  </a:t>
            </a:r>
            <a:r>
              <a:rPr lang="cs-CZ" dirty="0"/>
              <a:t>pozornost člověku, </a:t>
            </a:r>
            <a:r>
              <a:rPr lang="cs-CZ" dirty="0" smtClean="0"/>
              <a:t>který </a:t>
            </a:r>
            <a:r>
              <a:rPr lang="cs-CZ" dirty="0"/>
              <a:t>sociální službu potřebuje. </a:t>
            </a:r>
          </a:p>
        </p:txBody>
      </p:sp>
    </p:spTree>
    <p:extLst>
      <p:ext uri="{BB962C8B-B14F-4D97-AF65-F5344CB8AC3E}">
        <p14:creationId xmlns:p14="http://schemas.microsoft.com/office/powerpoint/2010/main" val="274518557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Základy práce – případové studie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a:t>
            </a:r>
            <a:r>
              <a:rPr lang="cs-CZ" dirty="0" smtClean="0"/>
              <a:t>ochopení </a:t>
            </a:r>
            <a:r>
              <a:rPr lang="cs-CZ" dirty="0"/>
              <a:t>jedince, </a:t>
            </a:r>
            <a:r>
              <a:rPr lang="cs-CZ" dirty="0" smtClean="0"/>
              <a:t> </a:t>
            </a:r>
            <a:r>
              <a:rPr lang="cs-CZ" dirty="0"/>
              <a:t>porozumění rodině, komunitě, společnosti, kultuře a znalost sociálně – zdravotnických služeb. </a:t>
            </a:r>
          </a:p>
          <a:p>
            <a:r>
              <a:rPr lang="cs-CZ" dirty="0"/>
              <a:t>Důležitou roli hraje hodnota klienta </a:t>
            </a:r>
            <a:endParaRPr lang="cs-CZ" dirty="0" smtClean="0"/>
          </a:p>
          <a:p>
            <a:pPr marL="0" indent="0">
              <a:buNone/>
            </a:pPr>
            <a:r>
              <a:rPr lang="cs-CZ" dirty="0"/>
              <a:t> </a:t>
            </a:r>
            <a:r>
              <a:rPr lang="cs-CZ" dirty="0" smtClean="0"/>
              <a:t>      -  </a:t>
            </a:r>
            <a:r>
              <a:rPr lang="cs-CZ" dirty="0"/>
              <a:t>jedinečnost a sebeurčení </a:t>
            </a:r>
            <a:endParaRPr lang="cs-CZ" dirty="0" smtClean="0"/>
          </a:p>
          <a:p>
            <a:pPr marL="0" indent="0">
              <a:buNone/>
            </a:pPr>
            <a:r>
              <a:rPr lang="cs-CZ" dirty="0"/>
              <a:t> </a:t>
            </a:r>
            <a:r>
              <a:rPr lang="cs-CZ" dirty="0" smtClean="0"/>
              <a:t>      -  odlišnosti </a:t>
            </a:r>
            <a:r>
              <a:rPr lang="cs-CZ" dirty="0"/>
              <a:t>jedince, rozmanitost </a:t>
            </a:r>
            <a:r>
              <a:rPr lang="cs-CZ" dirty="0" smtClean="0"/>
              <a:t>lidí,</a:t>
            </a:r>
          </a:p>
          <a:p>
            <a:pPr marL="0" indent="0">
              <a:buNone/>
            </a:pPr>
            <a:r>
              <a:rPr lang="cs-CZ" dirty="0"/>
              <a:t> </a:t>
            </a:r>
            <a:r>
              <a:rPr lang="cs-CZ" dirty="0" smtClean="0"/>
              <a:t>      -  </a:t>
            </a:r>
            <a:r>
              <a:rPr lang="cs-CZ" dirty="0"/>
              <a:t>komunikace s klientem (rozhovor) – aktivní naslouchání, otevřené a uzavřené otázky</a:t>
            </a:r>
            <a:r>
              <a:rPr lang="cs-CZ" dirty="0" smtClean="0"/>
              <a:t>,</a:t>
            </a:r>
          </a:p>
          <a:p>
            <a:pPr marL="0" indent="0">
              <a:buNone/>
            </a:pPr>
            <a:r>
              <a:rPr lang="cs-CZ" dirty="0"/>
              <a:t> </a:t>
            </a:r>
            <a:r>
              <a:rPr lang="cs-CZ" dirty="0" smtClean="0"/>
              <a:t>      -  </a:t>
            </a:r>
            <a:r>
              <a:rPr lang="cs-CZ" dirty="0" err="1"/>
              <a:t>eriksonovské</a:t>
            </a:r>
            <a:r>
              <a:rPr lang="cs-CZ" dirty="0"/>
              <a:t> provázení a </a:t>
            </a:r>
            <a:r>
              <a:rPr lang="cs-CZ" dirty="0" smtClean="0"/>
              <a:t>vedení, </a:t>
            </a:r>
            <a:r>
              <a:rPr lang="cs-CZ" dirty="0" err="1" smtClean="0"/>
              <a:t>rogersovský</a:t>
            </a:r>
            <a:r>
              <a:rPr lang="cs-CZ" dirty="0" smtClean="0"/>
              <a:t> </a:t>
            </a:r>
            <a:r>
              <a:rPr lang="cs-CZ" dirty="0"/>
              <a:t>rozhovor </a:t>
            </a:r>
          </a:p>
          <a:p>
            <a:endParaRPr lang="cs-CZ" dirty="0"/>
          </a:p>
          <a:p>
            <a:r>
              <a:rPr lang="cs-CZ" dirty="0" smtClean="0"/>
              <a:t>autenticita </a:t>
            </a:r>
            <a:r>
              <a:rPr lang="cs-CZ" dirty="0"/>
              <a:t>– pravdivost, věrohodnost, </a:t>
            </a:r>
            <a:r>
              <a:rPr lang="cs-CZ" dirty="0" err="1"/>
              <a:t>kongruence</a:t>
            </a:r>
            <a:r>
              <a:rPr lang="cs-CZ" dirty="0"/>
              <a:t>, empatie, porozumění, reflexe a plná akceptace a úcta ke klientovi – vřelost). </a:t>
            </a:r>
          </a:p>
          <a:p>
            <a:r>
              <a:rPr lang="cs-CZ" dirty="0" smtClean="0"/>
              <a:t>klientovi </a:t>
            </a:r>
            <a:r>
              <a:rPr lang="cs-CZ" dirty="0"/>
              <a:t>zprostředkuje pochopení, že má kapacitu k řešení svého vlastního problému, a v tomto vědomí jej podporuje, pomáhá mu objevovat nové úhly pohledu a tím nové způsoby řešení</a:t>
            </a:r>
            <a:r>
              <a:rPr lang="cs-CZ" dirty="0" smtClean="0"/>
              <a:t>.</a:t>
            </a:r>
          </a:p>
          <a:p>
            <a:r>
              <a:rPr lang="cs-CZ" dirty="0" smtClean="0"/>
              <a:t> </a:t>
            </a:r>
            <a:r>
              <a:rPr lang="cs-CZ" dirty="0"/>
              <a:t>Jeho sebepotvrzení pak může vést k rozvoji osobní, rodinné i sociální úspěšnosti. </a:t>
            </a:r>
          </a:p>
          <a:p>
            <a:r>
              <a:rPr lang="cs-CZ" dirty="0"/>
              <a:t>Postup: sociální studie, vyšetření, pracovní hypotézy, intervence, ukončení. </a:t>
            </a:r>
          </a:p>
        </p:txBody>
      </p:sp>
      <p:sp>
        <p:nvSpPr>
          <p:cNvPr id="4" name="Obdélník 3"/>
          <p:cNvSpPr/>
          <p:nvPr/>
        </p:nvSpPr>
        <p:spPr>
          <a:xfrm>
            <a:off x="3048000" y="1859340"/>
            <a:ext cx="6096000" cy="369332"/>
          </a:xfrm>
          <a:prstGeom prst="rect">
            <a:avLst/>
          </a:prstGeom>
        </p:spPr>
        <p:txBody>
          <a:bodyPr>
            <a:spAutoFit/>
          </a:bodyPr>
          <a:lstStyle/>
          <a:p>
            <a:r>
              <a:rPr lang="cs-CZ" b="0" i="0" u="none" strike="noStrike" baseline="0" dirty="0" smtClean="0">
                <a:solidFill>
                  <a:srgbClr val="000000"/>
                </a:solidFill>
                <a:latin typeface="Times New Roman" panose="02020603050405020304" pitchFamily="18" charset="0"/>
              </a:rPr>
              <a:t>. </a:t>
            </a:r>
            <a:endParaRPr lang="cs-CZ" dirty="0"/>
          </a:p>
        </p:txBody>
      </p:sp>
    </p:spTree>
    <p:extLst>
      <p:ext uri="{BB962C8B-B14F-4D97-AF65-F5344CB8AC3E}">
        <p14:creationId xmlns:p14="http://schemas.microsoft.com/office/powerpoint/2010/main" val="370158332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t>Poradenství </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r>
              <a:rPr lang="cs-CZ" dirty="0">
                <a:solidFill>
                  <a:schemeClr val="accent4"/>
                </a:solidFill>
              </a:rPr>
              <a:t>V</a:t>
            </a:r>
            <a:r>
              <a:rPr lang="cs-CZ" dirty="0" smtClean="0">
                <a:solidFill>
                  <a:schemeClr val="accent4"/>
                </a:solidFill>
              </a:rPr>
              <a:t>šestranná činnost</a:t>
            </a:r>
            <a:r>
              <a:rPr lang="cs-CZ" dirty="0">
                <a:solidFill>
                  <a:schemeClr val="accent4"/>
                </a:solidFill>
              </a:rPr>
              <a:t> </a:t>
            </a:r>
            <a:r>
              <a:rPr lang="cs-CZ" dirty="0" smtClean="0"/>
              <a:t>- </a:t>
            </a:r>
            <a:r>
              <a:rPr lang="cs-CZ" dirty="0"/>
              <a:t>podílí mnoho osob a organizací</a:t>
            </a:r>
            <a:r>
              <a:rPr lang="cs-CZ" dirty="0" smtClean="0"/>
              <a:t>.</a:t>
            </a:r>
          </a:p>
          <a:p>
            <a:r>
              <a:rPr lang="cs-CZ" dirty="0" smtClean="0"/>
              <a:t> </a:t>
            </a:r>
            <a:r>
              <a:rPr lang="cs-CZ" dirty="0">
                <a:solidFill>
                  <a:schemeClr val="accent4"/>
                </a:solidFill>
              </a:rPr>
              <a:t>Základní sociální poradenství </a:t>
            </a:r>
            <a:r>
              <a:rPr lang="cs-CZ" dirty="0"/>
              <a:t>– informace o nárocích, službách a možnostech, které mohou vyřešit nebo nějak zmírnit obtížnou situaci člověka. </a:t>
            </a:r>
          </a:p>
          <a:p>
            <a:pPr marL="0" indent="0">
              <a:buNone/>
            </a:pPr>
            <a:r>
              <a:rPr lang="cs-CZ" dirty="0" smtClean="0"/>
              <a:t>      (pojištění</a:t>
            </a:r>
            <a:r>
              <a:rPr lang="cs-CZ" dirty="0"/>
              <a:t>, podpora, pomoc apod</a:t>
            </a:r>
            <a:r>
              <a:rPr lang="cs-CZ" dirty="0" smtClean="0"/>
              <a:t>.).</a:t>
            </a:r>
          </a:p>
          <a:p>
            <a:pPr marL="0" indent="0">
              <a:buNone/>
            </a:pPr>
            <a:endParaRPr lang="cs-CZ" dirty="0"/>
          </a:p>
          <a:p>
            <a:r>
              <a:rPr lang="cs-CZ" dirty="0">
                <a:solidFill>
                  <a:schemeClr val="accent4"/>
                </a:solidFill>
              </a:rPr>
              <a:t>Odborné sociální </a:t>
            </a:r>
            <a:r>
              <a:rPr lang="cs-CZ" dirty="0" smtClean="0">
                <a:solidFill>
                  <a:schemeClr val="accent4"/>
                </a:solidFill>
              </a:rPr>
              <a:t>poradenství</a:t>
            </a:r>
          </a:p>
          <a:p>
            <a:pPr marL="0" indent="0">
              <a:buNone/>
            </a:pPr>
            <a:r>
              <a:rPr lang="cs-CZ" dirty="0"/>
              <a:t> </a:t>
            </a:r>
            <a:r>
              <a:rPr lang="cs-CZ" dirty="0" smtClean="0"/>
              <a:t>      </a:t>
            </a:r>
            <a:r>
              <a:rPr lang="cs-CZ" dirty="0"/>
              <a:t>– poskytuje přímou pomoc lidem při řešení jejich sociálních problémů</a:t>
            </a:r>
            <a:r>
              <a:rPr lang="cs-CZ" dirty="0" smtClean="0"/>
              <a:t>.</a:t>
            </a:r>
          </a:p>
          <a:p>
            <a:pPr marL="0" indent="0">
              <a:buNone/>
            </a:pPr>
            <a:r>
              <a:rPr lang="cs-CZ" dirty="0"/>
              <a:t> </a:t>
            </a:r>
            <a:r>
              <a:rPr lang="cs-CZ" dirty="0" smtClean="0"/>
              <a:t>     -  </a:t>
            </a:r>
            <a:r>
              <a:rPr lang="cs-CZ" dirty="0"/>
              <a:t>problémy v manželském nebo mezigeneračním soužití, v péči o děti</a:t>
            </a:r>
            <a:r>
              <a:rPr lang="cs-CZ" dirty="0" smtClean="0"/>
              <a:t>,</a:t>
            </a:r>
          </a:p>
          <a:p>
            <a:pPr marL="0" indent="0">
              <a:buNone/>
            </a:pPr>
            <a:r>
              <a:rPr lang="cs-CZ" dirty="0"/>
              <a:t> </a:t>
            </a:r>
            <a:r>
              <a:rPr lang="cs-CZ" dirty="0" smtClean="0"/>
              <a:t>         </a:t>
            </a:r>
            <a:r>
              <a:rPr lang="cs-CZ" dirty="0"/>
              <a:t>starší a zdravotně postižené osoby, o osoby propuštěné z výkonu trestu. </a:t>
            </a:r>
          </a:p>
        </p:txBody>
      </p:sp>
    </p:spTree>
    <p:extLst>
      <p:ext uri="{BB962C8B-B14F-4D97-AF65-F5344CB8AC3E}">
        <p14:creationId xmlns:p14="http://schemas.microsoft.com/office/powerpoint/2010/main" val="289921910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Formy: </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dirty="0" smtClean="0"/>
              <a:t>: </a:t>
            </a:r>
            <a:endParaRPr lang="cs-CZ" dirty="0"/>
          </a:p>
          <a:p>
            <a:r>
              <a:rPr lang="cs-CZ" dirty="0"/>
              <a:t>- podáním jednoduchých věcných informací, </a:t>
            </a:r>
          </a:p>
          <a:p>
            <a:r>
              <a:rPr lang="cs-CZ" dirty="0"/>
              <a:t>- poskytováním rad </a:t>
            </a:r>
          </a:p>
          <a:p>
            <a:r>
              <a:rPr lang="cs-CZ" dirty="0"/>
              <a:t>- prostřednictvím učení, </a:t>
            </a:r>
          </a:p>
          <a:p>
            <a:r>
              <a:rPr lang="cs-CZ" dirty="0"/>
              <a:t>- prostřednictvím psychologického </a:t>
            </a:r>
            <a:r>
              <a:rPr lang="cs-CZ" dirty="0" smtClean="0"/>
              <a:t>náhledu</a:t>
            </a:r>
            <a:endParaRPr lang="cs-CZ" dirty="0"/>
          </a:p>
          <a:p>
            <a:r>
              <a:rPr lang="cs-CZ" dirty="0"/>
              <a:t>- prostřednictvím přímé akce (vyplnit formulář, vyřídit půjčku, </a:t>
            </a:r>
            <a:endParaRPr lang="cs-CZ" dirty="0" smtClean="0"/>
          </a:p>
          <a:p>
            <a:pPr marL="0" indent="0">
              <a:buNone/>
            </a:pPr>
            <a:r>
              <a:rPr lang="cs-CZ" dirty="0"/>
              <a:t> </a:t>
            </a:r>
            <a:r>
              <a:rPr lang="cs-CZ" dirty="0" smtClean="0"/>
              <a:t>       zajistit </a:t>
            </a:r>
            <a:r>
              <a:rPr lang="cs-CZ" dirty="0"/>
              <a:t>jídlo a bydlení), </a:t>
            </a:r>
          </a:p>
          <a:p>
            <a:r>
              <a:rPr lang="cs-CZ" dirty="0"/>
              <a:t>- vyvolané změnou systému (organizační úpravy, změna v předpisech). </a:t>
            </a:r>
          </a:p>
          <a:p>
            <a:endParaRPr lang="cs-CZ" dirty="0"/>
          </a:p>
        </p:txBody>
      </p:sp>
    </p:spTree>
    <p:extLst>
      <p:ext uri="{BB962C8B-B14F-4D97-AF65-F5344CB8AC3E}">
        <p14:creationId xmlns:p14="http://schemas.microsoft.com/office/powerpoint/2010/main" val="1473061918"/>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t>Krizová intervence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smtClean="0"/>
              <a:t>výrazná </a:t>
            </a:r>
            <a:r>
              <a:rPr lang="cs-CZ" dirty="0"/>
              <a:t>změně v pacientově zdravotním </a:t>
            </a:r>
            <a:r>
              <a:rPr lang="cs-CZ" dirty="0" smtClean="0"/>
              <a:t>stavu</a:t>
            </a:r>
            <a:r>
              <a:rPr lang="cs-CZ" dirty="0"/>
              <a:t> </a:t>
            </a:r>
            <a:r>
              <a:rPr lang="cs-CZ" dirty="0" smtClean="0"/>
              <a:t>-  </a:t>
            </a:r>
            <a:r>
              <a:rPr lang="cs-CZ" dirty="0"/>
              <a:t>uzdravení, nebo úmrtí. </a:t>
            </a:r>
            <a:endParaRPr lang="cs-CZ" dirty="0" smtClean="0"/>
          </a:p>
          <a:p>
            <a:r>
              <a:rPr lang="cs-CZ" dirty="0" smtClean="0"/>
              <a:t>neodkladná změna </a:t>
            </a:r>
            <a:r>
              <a:rPr lang="cs-CZ" dirty="0"/>
              <a:t>(obratu, katastrofě). </a:t>
            </a:r>
            <a:endParaRPr lang="cs-CZ" dirty="0" smtClean="0"/>
          </a:p>
          <a:p>
            <a:pPr marL="0" indent="0">
              <a:buNone/>
            </a:pPr>
            <a:r>
              <a:rPr lang="cs-CZ" b="1" i="1" dirty="0" smtClean="0">
                <a:solidFill>
                  <a:schemeClr val="accent4"/>
                </a:solidFill>
              </a:rPr>
              <a:t>A: Podle </a:t>
            </a:r>
            <a:r>
              <a:rPr lang="cs-CZ" b="1" i="1" dirty="0">
                <a:solidFill>
                  <a:schemeClr val="accent4"/>
                </a:solidFill>
              </a:rPr>
              <a:t>průběhu rozlišujeme</a:t>
            </a:r>
            <a:r>
              <a:rPr lang="cs-CZ" b="1" dirty="0"/>
              <a:t>: </a:t>
            </a:r>
            <a:endParaRPr lang="cs-CZ" dirty="0"/>
          </a:p>
          <a:p>
            <a:r>
              <a:rPr lang="cs-CZ" b="1" dirty="0">
                <a:solidFill>
                  <a:schemeClr val="accent4"/>
                </a:solidFill>
              </a:rPr>
              <a:t>Akutní krize </a:t>
            </a:r>
            <a:r>
              <a:rPr lang="cs-CZ" dirty="0"/>
              <a:t>(bývají bouřlivém mají jasný začátek a někdy i konec, bývají reakcí na traumatické životní události – nehody, onemocnění, nevěra, rozpad vztahu …). </a:t>
            </a:r>
          </a:p>
          <a:p>
            <a:r>
              <a:rPr lang="cs-CZ" b="1" dirty="0">
                <a:solidFill>
                  <a:schemeClr val="accent4"/>
                </a:solidFill>
              </a:rPr>
              <a:t>Chronické krize </a:t>
            </a:r>
            <a:r>
              <a:rPr lang="cs-CZ" dirty="0"/>
              <a:t>(bývají svým počátkem nenápadné, trvají dlouho, řádově měsíce i roky, někdy souvisejí s mezilidskými vztahy, častým důvodem jsou neuspokojivé sociální okolnosti, jako je chudoba, domácí násilí …). </a:t>
            </a:r>
          </a:p>
        </p:txBody>
      </p:sp>
    </p:spTree>
    <p:extLst>
      <p:ext uri="{BB962C8B-B14F-4D97-AF65-F5344CB8AC3E}">
        <p14:creationId xmlns:p14="http://schemas.microsoft.com/office/powerpoint/2010/main" val="3103190144"/>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i="1" dirty="0" smtClean="0"/>
              <a:t>B: Podle </a:t>
            </a:r>
            <a:r>
              <a:rPr lang="cs-CZ" b="1" i="1" dirty="0"/>
              <a:t>způsobu </a:t>
            </a:r>
            <a:r>
              <a:rPr lang="cs-CZ" b="1" i="1" dirty="0" smtClean="0"/>
              <a:t>manifestace</a:t>
            </a:r>
            <a:r>
              <a:rPr lang="cs-CZ" b="1" dirty="0" smtClean="0"/>
              <a:t>: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b="1" dirty="0">
                <a:solidFill>
                  <a:schemeClr val="accent4"/>
                </a:solidFill>
              </a:rPr>
              <a:t>Zjevné krize </a:t>
            </a:r>
            <a:r>
              <a:rPr lang="cs-CZ" dirty="0"/>
              <a:t>(krize, které si člověk uvědomuje, připouští a většinou ho nutí čelit něčemu, nutí k hledání řešení nebo pomoci, což je výhoda). </a:t>
            </a:r>
            <a:endParaRPr lang="cs-CZ" dirty="0" smtClean="0"/>
          </a:p>
          <a:p>
            <a:endParaRPr lang="cs-CZ" dirty="0"/>
          </a:p>
          <a:p>
            <a:r>
              <a:rPr lang="cs-CZ" b="1" dirty="0">
                <a:solidFill>
                  <a:schemeClr val="accent4"/>
                </a:solidFill>
              </a:rPr>
              <a:t>Latentní krize </a:t>
            </a:r>
            <a:r>
              <a:rPr lang="cs-CZ" dirty="0">
                <a:solidFill>
                  <a:schemeClr val="accent4"/>
                </a:solidFill>
              </a:rPr>
              <a:t>(</a:t>
            </a:r>
            <a:r>
              <a:rPr lang="cs-CZ" dirty="0"/>
              <a:t>člověk si je neuvědomuje a nechce nebo nemůže si je připustit, tento stav může trvat dlouho, většinou vede k nevědomým a nevýhodným způsobům adaptace). </a:t>
            </a:r>
          </a:p>
        </p:txBody>
      </p:sp>
    </p:spTree>
    <p:extLst>
      <p:ext uri="{BB962C8B-B14F-4D97-AF65-F5344CB8AC3E}">
        <p14:creationId xmlns:p14="http://schemas.microsoft.com/office/powerpoint/2010/main" val="123857214"/>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C: Podle </a:t>
            </a:r>
            <a:r>
              <a:rPr lang="cs-CZ" b="1" i="1" dirty="0"/>
              <a:t>závažnosti krize: </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dirty="0"/>
          </a:p>
          <a:p>
            <a:r>
              <a:rPr lang="cs-CZ" b="1" dirty="0">
                <a:solidFill>
                  <a:schemeClr val="accent4"/>
                </a:solidFill>
              </a:rPr>
              <a:t>Situační krize </a:t>
            </a:r>
            <a:r>
              <a:rPr lang="cs-CZ" dirty="0"/>
              <a:t>(událost, která je spuštěna nepředvídatelným stresem). </a:t>
            </a:r>
          </a:p>
          <a:p>
            <a:r>
              <a:rPr lang="cs-CZ" b="1" dirty="0">
                <a:solidFill>
                  <a:schemeClr val="accent4"/>
                </a:solidFill>
              </a:rPr>
              <a:t>Tranzitorní krize </a:t>
            </a:r>
            <a:r>
              <a:rPr lang="cs-CZ" dirty="0"/>
              <a:t>(krize z neočekávaných změn). </a:t>
            </a:r>
          </a:p>
          <a:p>
            <a:r>
              <a:rPr lang="cs-CZ" b="1" dirty="0"/>
              <a:t>Krize pramenící z </a:t>
            </a:r>
            <a:r>
              <a:rPr lang="cs-CZ" b="1" dirty="0">
                <a:solidFill>
                  <a:schemeClr val="accent4"/>
                </a:solidFill>
              </a:rPr>
              <a:t>náhlého traumatizujícího stresu </a:t>
            </a:r>
            <a:r>
              <a:rPr lang="cs-CZ" dirty="0"/>
              <a:t>(spouštěny mocnými vnějšími stresory, které člověk neočekává a nad nimiž nemá téměř žádnou kontrolu). </a:t>
            </a:r>
          </a:p>
          <a:p>
            <a:r>
              <a:rPr lang="cs-CZ" b="1" dirty="0">
                <a:solidFill>
                  <a:schemeClr val="accent4"/>
                </a:solidFill>
              </a:rPr>
              <a:t>Krize zrání </a:t>
            </a:r>
            <a:r>
              <a:rPr lang="cs-CZ" dirty="0"/>
              <a:t>(plynou z vývojové dynamiky jedince). </a:t>
            </a:r>
          </a:p>
          <a:p>
            <a:r>
              <a:rPr lang="cs-CZ" b="1" dirty="0">
                <a:solidFill>
                  <a:schemeClr val="accent4"/>
                </a:solidFill>
              </a:rPr>
              <a:t>Krize pramenící z psychické poruchy </a:t>
            </a:r>
            <a:r>
              <a:rPr lang="cs-CZ" dirty="0"/>
              <a:t>(kořeny obtíží směřují do ranějších vývojových stadií jedince, klienti často mívají zkušenost s psychiatrickou léčbou). </a:t>
            </a:r>
          </a:p>
          <a:p>
            <a:r>
              <a:rPr lang="cs-CZ" b="1" dirty="0">
                <a:solidFill>
                  <a:schemeClr val="accent4"/>
                </a:solidFill>
              </a:rPr>
              <a:t>Psychiatrické neodkladnosti </a:t>
            </a:r>
            <a:r>
              <a:rPr lang="cs-CZ" dirty="0"/>
              <a:t>(krize, které s sebou nesou vysoký stupeň naléhavosti, akutní stavy, které mohou a nemusejí provázet psychické onemocnění, nebo stavy spojené s intoxikací – vražedné nebo sebevražedné </a:t>
            </a:r>
            <a:r>
              <a:rPr lang="cs-CZ" dirty="0" smtClean="0"/>
              <a:t>chování</a:t>
            </a:r>
            <a:endParaRPr lang="cs-CZ" dirty="0"/>
          </a:p>
        </p:txBody>
      </p:sp>
    </p:spTree>
    <p:extLst>
      <p:ext uri="{BB962C8B-B14F-4D97-AF65-F5344CB8AC3E}">
        <p14:creationId xmlns:p14="http://schemas.microsoft.com/office/powerpoint/2010/main" val="329049644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Příčiny a spouštěče krize</a:t>
            </a:r>
            <a:endParaRPr lang="cs-CZ" dirty="0"/>
          </a:p>
        </p:txBody>
      </p:sp>
      <p:sp>
        <p:nvSpPr>
          <p:cNvPr id="3" name="Zástupný symbol pro obsah 2"/>
          <p:cNvSpPr>
            <a:spLocks noGrp="1"/>
          </p:cNvSpPr>
          <p:nvPr>
            <p:ph idx="1"/>
          </p:nvPr>
        </p:nvSpPr>
        <p:spPr/>
        <p:txBody>
          <a:bodyPr/>
          <a:lstStyle/>
          <a:p>
            <a:r>
              <a:rPr lang="cs-CZ" b="1" dirty="0" smtClean="0"/>
              <a:t> </a:t>
            </a:r>
            <a:r>
              <a:rPr lang="cs-CZ" i="1" dirty="0" smtClean="0"/>
              <a:t>ztráta </a:t>
            </a:r>
            <a:r>
              <a:rPr lang="cs-CZ" i="1" dirty="0"/>
              <a:t>objektu </a:t>
            </a:r>
            <a:r>
              <a:rPr lang="cs-CZ" dirty="0"/>
              <a:t>– úmrtí, rozchod, odcizení, </a:t>
            </a:r>
            <a:endParaRPr lang="cs-CZ" dirty="0" smtClean="0"/>
          </a:p>
          <a:p>
            <a:r>
              <a:rPr lang="cs-CZ" i="1" dirty="0" smtClean="0"/>
              <a:t>samotný </a:t>
            </a:r>
            <a:r>
              <a:rPr lang="cs-CZ" i="1" dirty="0"/>
              <a:t>fakt volby </a:t>
            </a:r>
            <a:r>
              <a:rPr lang="cs-CZ" dirty="0"/>
              <a:t>– zvolíme </a:t>
            </a:r>
            <a:r>
              <a:rPr lang="cs-CZ" dirty="0" smtClean="0"/>
              <a:t> </a:t>
            </a:r>
            <a:r>
              <a:rPr lang="cs-CZ" dirty="0"/>
              <a:t>cestu či </a:t>
            </a:r>
            <a:r>
              <a:rPr lang="cs-CZ" dirty="0" smtClean="0"/>
              <a:t>hodnotu ,vzdáme </a:t>
            </a:r>
            <a:r>
              <a:rPr lang="cs-CZ" dirty="0"/>
              <a:t>jiné, </a:t>
            </a:r>
          </a:p>
          <a:p>
            <a:r>
              <a:rPr lang="cs-CZ" dirty="0" smtClean="0"/>
              <a:t> </a:t>
            </a:r>
            <a:r>
              <a:rPr lang="cs-CZ" dirty="0"/>
              <a:t>zátěž, </a:t>
            </a:r>
            <a:r>
              <a:rPr lang="cs-CZ" i="1" dirty="0"/>
              <a:t>změna </a:t>
            </a:r>
            <a:r>
              <a:rPr lang="cs-CZ" dirty="0"/>
              <a:t>– </a:t>
            </a:r>
            <a:r>
              <a:rPr lang="cs-CZ" dirty="0" smtClean="0"/>
              <a:t> </a:t>
            </a:r>
            <a:r>
              <a:rPr lang="cs-CZ" dirty="0"/>
              <a:t>podporuje pocit nepohodlí a </a:t>
            </a:r>
            <a:r>
              <a:rPr lang="cs-CZ" dirty="0" smtClean="0"/>
              <a:t>nejistoty</a:t>
            </a:r>
          </a:p>
          <a:p>
            <a:endParaRPr lang="cs-CZ" dirty="0"/>
          </a:p>
          <a:p>
            <a:r>
              <a:rPr lang="cs-CZ" i="1" dirty="0" smtClean="0"/>
              <a:t>nutnost </a:t>
            </a:r>
            <a:r>
              <a:rPr lang="cs-CZ" i="1" dirty="0"/>
              <a:t>adaptace subjektu na vlastní vývoj a změny z toho </a:t>
            </a:r>
            <a:r>
              <a:rPr lang="cs-CZ" i="1" dirty="0" smtClean="0"/>
              <a:t>pramenící</a:t>
            </a:r>
          </a:p>
          <a:p>
            <a:pPr marL="0" indent="0">
              <a:buNone/>
            </a:pPr>
            <a:r>
              <a:rPr lang="cs-CZ" i="1" dirty="0" smtClean="0"/>
              <a:t>      </a:t>
            </a:r>
            <a:r>
              <a:rPr lang="cs-CZ" dirty="0"/>
              <a:t>– </a:t>
            </a:r>
            <a:r>
              <a:rPr lang="cs-CZ" dirty="0" smtClean="0"/>
              <a:t> </a:t>
            </a:r>
            <a:r>
              <a:rPr lang="cs-CZ" dirty="0"/>
              <a:t>neschopnost vyhovět požadavkům vývoje</a:t>
            </a:r>
            <a:r>
              <a:rPr lang="cs-CZ" dirty="0" smtClean="0"/>
              <a:t>,</a:t>
            </a:r>
          </a:p>
          <a:p>
            <a:pPr marL="0" indent="0">
              <a:buNone/>
            </a:pPr>
            <a:r>
              <a:rPr lang="cs-CZ" dirty="0"/>
              <a:t> </a:t>
            </a:r>
            <a:r>
              <a:rPr lang="cs-CZ" dirty="0" smtClean="0"/>
              <a:t>     -  </a:t>
            </a:r>
            <a:r>
              <a:rPr lang="cs-CZ" i="1" dirty="0"/>
              <a:t>naše zaslepenost, zpupnost – </a:t>
            </a:r>
            <a:r>
              <a:rPr lang="cs-CZ" dirty="0"/>
              <a:t>naše kroky a strategie, </a:t>
            </a:r>
          </a:p>
        </p:txBody>
      </p:sp>
    </p:spTree>
    <p:extLst>
      <p:ext uri="{BB962C8B-B14F-4D97-AF65-F5344CB8AC3E}">
        <p14:creationId xmlns:p14="http://schemas.microsoft.com/office/powerpoint/2010/main" val="33773281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a:t>Postup procesu krizové intervence: </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10000"/>
          </a:bodyPr>
          <a:lstStyle/>
          <a:p>
            <a:endParaRPr lang="cs-CZ" dirty="0"/>
          </a:p>
          <a:p>
            <a:r>
              <a:rPr lang="cs-CZ" dirty="0"/>
              <a:t>- </a:t>
            </a:r>
            <a:r>
              <a:rPr lang="cs-CZ" dirty="0">
                <a:solidFill>
                  <a:schemeClr val="accent4"/>
                </a:solidFill>
              </a:rPr>
              <a:t>okamžitá redukce ohrožení</a:t>
            </a:r>
            <a:r>
              <a:rPr lang="cs-CZ" dirty="0"/>
              <a:t> (zda jde o počínající či akutní psychotický stav, seznámit klienta s krizovými pracovišti, kde je možno se obrátit v případě potřeby) </a:t>
            </a:r>
          </a:p>
          <a:p>
            <a:r>
              <a:rPr lang="cs-CZ" dirty="0"/>
              <a:t>- </a:t>
            </a:r>
            <a:r>
              <a:rPr lang="cs-CZ" dirty="0">
                <a:solidFill>
                  <a:schemeClr val="accent4"/>
                </a:solidFill>
              </a:rPr>
              <a:t>první odhad situace a její posouzení </a:t>
            </a:r>
            <a:r>
              <a:rPr lang="cs-CZ" dirty="0"/>
              <a:t>(pátráme po psychiatrické anamnéze v rodině a typických stresových projevech) </a:t>
            </a:r>
          </a:p>
          <a:p>
            <a:r>
              <a:rPr lang="cs-CZ" dirty="0"/>
              <a:t>- </a:t>
            </a:r>
            <a:r>
              <a:rPr lang="cs-CZ" dirty="0">
                <a:solidFill>
                  <a:schemeClr val="accent4"/>
                </a:solidFill>
              </a:rPr>
              <a:t>formulace hypotézy o vzniku a průběhu krize, odhad prognózy </a:t>
            </a:r>
            <a:r>
              <a:rPr lang="cs-CZ" dirty="0"/>
              <a:t>(zda je klient na správném místě, zda nepotřebuje jiného odborníka či zařízení, odhad schopnosti klienta využívat svou kapacitu a rozeznání prostředků podpory) </a:t>
            </a:r>
          </a:p>
          <a:p>
            <a:r>
              <a:rPr lang="cs-CZ" dirty="0"/>
              <a:t>- </a:t>
            </a:r>
            <a:r>
              <a:rPr lang="cs-CZ" dirty="0">
                <a:solidFill>
                  <a:schemeClr val="accent4"/>
                </a:solidFill>
              </a:rPr>
              <a:t>intervence (</a:t>
            </a:r>
            <a:r>
              <a:rPr lang="cs-CZ" dirty="0"/>
              <a:t>dávat naději, chápat klientovy prožitky, nabízet možnost že krize má svůj smysl a může přinést i obrat k pozitivní změněn, nacházet společný jazyk, vhodné se dotázat - jak jste zatím řešil krizi, co se zdařilo a co ne, na koho se můžete v okolí spolehnout a v čem, čeho se nejvíce obáváte) </a:t>
            </a:r>
          </a:p>
          <a:p>
            <a:endParaRPr lang="cs-CZ" dirty="0"/>
          </a:p>
        </p:txBody>
      </p:sp>
    </p:spTree>
    <p:extLst>
      <p:ext uri="{BB962C8B-B14F-4D97-AF65-F5344CB8AC3E}">
        <p14:creationId xmlns:p14="http://schemas.microsoft.com/office/powerpoint/2010/main" val="2082420293"/>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Reakce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zátěž </a:t>
            </a:r>
            <a:r>
              <a:rPr lang="cs-CZ" dirty="0"/>
              <a:t>nejdříve zvládnout sám</a:t>
            </a:r>
            <a:r>
              <a:rPr lang="cs-CZ" dirty="0" smtClean="0"/>
              <a:t>,</a:t>
            </a:r>
          </a:p>
          <a:p>
            <a:r>
              <a:rPr lang="cs-CZ" dirty="0" smtClean="0"/>
              <a:t> </a:t>
            </a:r>
            <a:r>
              <a:rPr lang="cs-CZ" dirty="0"/>
              <a:t>pomocí variant strategií, kterých intuitivně využíváme, když „jde do tuhého</a:t>
            </a:r>
            <a:r>
              <a:rPr lang="cs-CZ" dirty="0" smtClean="0"/>
              <a:t>“,</a:t>
            </a:r>
          </a:p>
          <a:p>
            <a:pPr marL="0" indent="0">
              <a:buNone/>
            </a:pPr>
            <a:r>
              <a:rPr lang="cs-CZ" dirty="0"/>
              <a:t> </a:t>
            </a:r>
            <a:r>
              <a:rPr lang="cs-CZ" dirty="0" smtClean="0"/>
              <a:t>      -  </a:t>
            </a:r>
            <a:r>
              <a:rPr lang="cs-CZ" dirty="0"/>
              <a:t>spánek (zaspat to, schovat se do postele</a:t>
            </a:r>
            <a:r>
              <a:rPr lang="cs-CZ" dirty="0" smtClean="0"/>
              <a:t>),</a:t>
            </a:r>
          </a:p>
          <a:p>
            <a:pPr marL="0" indent="0">
              <a:buNone/>
            </a:pPr>
            <a:r>
              <a:rPr lang="cs-CZ" dirty="0"/>
              <a:t> </a:t>
            </a:r>
            <a:r>
              <a:rPr lang="cs-CZ" dirty="0" smtClean="0"/>
              <a:t>      -  </a:t>
            </a:r>
            <a:r>
              <a:rPr lang="cs-CZ" dirty="0"/>
              <a:t>přitulení (k mamince, partnerovi apod</a:t>
            </a:r>
            <a:r>
              <a:rPr lang="cs-CZ" dirty="0" smtClean="0"/>
              <a:t>.),</a:t>
            </a:r>
          </a:p>
          <a:p>
            <a:pPr marL="0" indent="0">
              <a:buNone/>
            </a:pPr>
            <a:r>
              <a:rPr lang="cs-CZ" dirty="0"/>
              <a:t> </a:t>
            </a:r>
            <a:r>
              <a:rPr lang="cs-CZ" dirty="0" smtClean="0"/>
              <a:t>      -  </a:t>
            </a:r>
            <a:r>
              <a:rPr lang="cs-CZ" dirty="0"/>
              <a:t>potřeba vypovídat se (postěžovat si, svěřit se, být vyslyšen), </a:t>
            </a:r>
            <a:endParaRPr lang="cs-CZ" dirty="0" smtClean="0"/>
          </a:p>
          <a:p>
            <a:pPr marL="0" indent="0">
              <a:buNone/>
            </a:pPr>
            <a:r>
              <a:rPr lang="cs-CZ" dirty="0"/>
              <a:t> </a:t>
            </a:r>
            <a:r>
              <a:rPr lang="cs-CZ" dirty="0" smtClean="0"/>
              <a:t>      - potřeba </a:t>
            </a:r>
            <a:r>
              <a:rPr lang="cs-CZ" dirty="0"/>
              <a:t>vyplakat se (vykřičet se, vynadávat</a:t>
            </a:r>
            <a:r>
              <a:rPr lang="cs-CZ" dirty="0" smtClean="0"/>
              <a:t>),</a:t>
            </a:r>
          </a:p>
          <a:p>
            <a:pPr marL="0" indent="0">
              <a:buNone/>
            </a:pPr>
            <a:r>
              <a:rPr lang="cs-CZ" dirty="0"/>
              <a:t> </a:t>
            </a:r>
            <a:r>
              <a:rPr lang="cs-CZ" dirty="0" smtClean="0"/>
              <a:t>      -  </a:t>
            </a:r>
            <a:r>
              <a:rPr lang="cs-CZ" dirty="0"/>
              <a:t>vychloubání se (lhaní, překrucování reality</a:t>
            </a:r>
            <a:r>
              <a:rPr lang="cs-CZ" dirty="0" smtClean="0"/>
              <a:t>),</a:t>
            </a:r>
          </a:p>
          <a:p>
            <a:pPr marL="0" indent="0">
              <a:buNone/>
            </a:pPr>
            <a:r>
              <a:rPr lang="cs-CZ" dirty="0"/>
              <a:t> </a:t>
            </a:r>
            <a:r>
              <a:rPr lang="cs-CZ" dirty="0" smtClean="0"/>
              <a:t>      -  </a:t>
            </a:r>
            <a:r>
              <a:rPr lang="cs-CZ" dirty="0"/>
              <a:t>intenzivní potřeba uzavřít se do svého soukromí a vše si promyslet), </a:t>
            </a:r>
            <a:endParaRPr lang="cs-CZ" dirty="0" smtClean="0"/>
          </a:p>
          <a:p>
            <a:pPr marL="0" indent="0">
              <a:buNone/>
            </a:pPr>
            <a:r>
              <a:rPr lang="cs-CZ" dirty="0"/>
              <a:t> </a:t>
            </a:r>
            <a:r>
              <a:rPr lang="cs-CZ" dirty="0" smtClean="0"/>
              <a:t>      -  vybití </a:t>
            </a:r>
            <a:r>
              <a:rPr lang="cs-CZ" dirty="0"/>
              <a:t>energie bezcílnou hyperaktivitou (prací nebo sportem</a:t>
            </a:r>
            <a:r>
              <a:rPr lang="cs-CZ" dirty="0" smtClean="0"/>
              <a:t>),</a:t>
            </a:r>
          </a:p>
          <a:p>
            <a:pPr marL="0" indent="0">
              <a:buNone/>
            </a:pPr>
            <a:r>
              <a:rPr lang="cs-CZ" dirty="0"/>
              <a:t> </a:t>
            </a:r>
            <a:r>
              <a:rPr lang="cs-CZ" dirty="0" smtClean="0"/>
              <a:t>      -  </a:t>
            </a:r>
            <a:r>
              <a:rPr lang="cs-CZ" dirty="0"/>
              <a:t>modlitba, příklon k fantazii (umění), </a:t>
            </a:r>
            <a:endParaRPr lang="cs-CZ" dirty="0" smtClean="0"/>
          </a:p>
          <a:p>
            <a:pPr marL="0" indent="0">
              <a:buNone/>
            </a:pPr>
            <a:r>
              <a:rPr lang="cs-CZ" dirty="0"/>
              <a:t> </a:t>
            </a:r>
            <a:r>
              <a:rPr lang="cs-CZ" dirty="0" smtClean="0"/>
              <a:t>      - opití </a:t>
            </a:r>
            <a:r>
              <a:rPr lang="cs-CZ" dirty="0"/>
              <a:t>se nebo nějaký jiný exces. </a:t>
            </a:r>
          </a:p>
        </p:txBody>
      </p:sp>
    </p:spTree>
    <p:extLst>
      <p:ext uri="{BB962C8B-B14F-4D97-AF65-F5344CB8AC3E}">
        <p14:creationId xmlns:p14="http://schemas.microsoft.com/office/powerpoint/2010/main" val="2448961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Komunita </a:t>
            </a:r>
            <a:r>
              <a:rPr lang="cs-CZ" b="1" dirty="0" smtClean="0"/>
              <a:t>(</a:t>
            </a:r>
            <a:r>
              <a:rPr lang="cs-CZ" dirty="0" err="1" smtClean="0"/>
              <a:t>Jarvis</a:t>
            </a:r>
            <a:r>
              <a:rPr lang="cs-CZ" dirty="0" smtClean="0"/>
              <a:t>)</a:t>
            </a:r>
            <a:endParaRPr lang="cs-CZ" dirty="0"/>
          </a:p>
        </p:txBody>
      </p:sp>
      <p:sp>
        <p:nvSpPr>
          <p:cNvPr id="3" name="Zástupný symbol pro obsah 2"/>
          <p:cNvSpPr>
            <a:spLocks noGrp="1"/>
          </p:cNvSpPr>
          <p:nvPr>
            <p:ph idx="1"/>
          </p:nvPr>
        </p:nvSpPr>
        <p:spPr/>
        <p:txBody>
          <a:bodyPr>
            <a:normAutofit fontScale="85000" lnSpcReduction="20000"/>
          </a:bodyPr>
          <a:lstStyle/>
          <a:p>
            <a:endParaRPr lang="cs-CZ" dirty="0"/>
          </a:p>
          <a:p>
            <a:r>
              <a:rPr lang="cs-CZ" dirty="0"/>
              <a:t>Komunita je skupina lidí, kteří žijí nebo pracují společně. </a:t>
            </a:r>
          </a:p>
          <a:p>
            <a:r>
              <a:rPr lang="cs-CZ" dirty="0" smtClean="0"/>
              <a:t> </a:t>
            </a:r>
            <a:r>
              <a:rPr lang="cs-CZ" dirty="0"/>
              <a:t>Komunitu představuje jakákoliv geografická oblast, v níž lidé </a:t>
            </a:r>
            <a:r>
              <a:rPr lang="cs-CZ" dirty="0" smtClean="0"/>
              <a:t>žijí </a:t>
            </a:r>
            <a:endParaRPr lang="cs-CZ" dirty="0"/>
          </a:p>
          <a:p>
            <a:pPr marL="0" indent="0">
              <a:buNone/>
            </a:pPr>
            <a:r>
              <a:rPr lang="cs-CZ" dirty="0"/>
              <a:t> </a:t>
            </a:r>
            <a:r>
              <a:rPr lang="cs-CZ" dirty="0" smtClean="0"/>
              <a:t>      </a:t>
            </a:r>
            <a:r>
              <a:rPr lang="cs-CZ" dirty="0"/>
              <a:t>a jsou ve vzájemné interakci. </a:t>
            </a:r>
          </a:p>
          <a:p>
            <a:r>
              <a:rPr lang="cs-CZ" dirty="0"/>
              <a:t>V</a:t>
            </a:r>
            <a:r>
              <a:rPr lang="cs-CZ" dirty="0" smtClean="0"/>
              <a:t>zdělávací </a:t>
            </a:r>
            <a:r>
              <a:rPr lang="cs-CZ" dirty="0"/>
              <a:t>činnost skupiny lidí, kteří se vzdělávají mimo zdi školské instituce</a:t>
            </a:r>
            <a:r>
              <a:rPr lang="cs-CZ" dirty="0" smtClean="0"/>
              <a:t>.</a:t>
            </a:r>
          </a:p>
          <a:p>
            <a:r>
              <a:rPr lang="cs-CZ" dirty="0" smtClean="0"/>
              <a:t> Komunita </a:t>
            </a:r>
            <a:r>
              <a:rPr lang="cs-CZ" dirty="0"/>
              <a:t>je ideální uspořádání lidí, kteří žijí a pracují v dokonalé </a:t>
            </a:r>
            <a:r>
              <a:rPr lang="cs-CZ" dirty="0" smtClean="0"/>
              <a:t>harmonii. </a:t>
            </a:r>
          </a:p>
          <a:p>
            <a:endParaRPr lang="cs-CZ" dirty="0"/>
          </a:p>
          <a:p>
            <a:endParaRPr lang="cs-CZ" dirty="0" smtClean="0"/>
          </a:p>
          <a:p>
            <a:r>
              <a:rPr lang="cs-CZ" b="1" i="1" dirty="0">
                <a:solidFill>
                  <a:schemeClr val="accent4"/>
                </a:solidFill>
              </a:rPr>
              <a:t>Komunita je sociální místo, kde člověk může získávat </a:t>
            </a:r>
            <a:endParaRPr lang="cs-CZ" b="1" i="1" dirty="0" smtClean="0">
              <a:solidFill>
                <a:schemeClr val="accent4"/>
              </a:solidFill>
            </a:endParaRPr>
          </a:p>
          <a:p>
            <a:pPr marL="0" indent="0">
              <a:buNone/>
            </a:pPr>
            <a:r>
              <a:rPr lang="cs-CZ" b="1" i="1" dirty="0">
                <a:solidFill>
                  <a:schemeClr val="accent4"/>
                </a:solidFill>
              </a:rPr>
              <a:t> </a:t>
            </a:r>
            <a:r>
              <a:rPr lang="cs-CZ" b="1" i="1" dirty="0" smtClean="0">
                <a:solidFill>
                  <a:schemeClr val="accent4"/>
                </a:solidFill>
              </a:rPr>
              <a:t>     - lidskou </a:t>
            </a:r>
            <a:r>
              <a:rPr lang="cs-CZ" b="1" i="1" dirty="0">
                <a:solidFill>
                  <a:schemeClr val="accent4"/>
                </a:solidFill>
              </a:rPr>
              <a:t>- emocionální podporu</a:t>
            </a:r>
            <a:r>
              <a:rPr lang="cs-CZ" b="1" i="1" dirty="0" smtClean="0">
                <a:solidFill>
                  <a:schemeClr val="accent4"/>
                </a:solidFill>
              </a:rPr>
              <a:t>,</a:t>
            </a:r>
          </a:p>
          <a:p>
            <a:pPr marL="0" indent="0">
              <a:buNone/>
            </a:pPr>
            <a:r>
              <a:rPr lang="cs-CZ" b="1" i="1" dirty="0">
                <a:solidFill>
                  <a:schemeClr val="accent4"/>
                </a:solidFill>
              </a:rPr>
              <a:t> </a:t>
            </a:r>
            <a:r>
              <a:rPr lang="cs-CZ" b="1" i="1" dirty="0" smtClean="0">
                <a:solidFill>
                  <a:schemeClr val="accent4"/>
                </a:solidFill>
              </a:rPr>
              <a:t>    -  </a:t>
            </a:r>
            <a:r>
              <a:rPr lang="cs-CZ" b="1" i="1" dirty="0">
                <a:solidFill>
                  <a:schemeClr val="accent4"/>
                </a:solidFill>
              </a:rPr>
              <a:t>ocenění </a:t>
            </a:r>
            <a:endParaRPr lang="cs-CZ" b="1" i="1" dirty="0" smtClean="0">
              <a:solidFill>
                <a:schemeClr val="accent4"/>
              </a:solidFill>
            </a:endParaRPr>
          </a:p>
          <a:p>
            <a:pPr marL="0" indent="0">
              <a:buNone/>
            </a:pPr>
            <a:r>
              <a:rPr lang="cs-CZ" b="1" i="1" dirty="0">
                <a:solidFill>
                  <a:schemeClr val="accent4"/>
                </a:solidFill>
              </a:rPr>
              <a:t> </a:t>
            </a:r>
            <a:r>
              <a:rPr lang="cs-CZ" b="1" i="1" dirty="0" smtClean="0">
                <a:solidFill>
                  <a:schemeClr val="accent4"/>
                </a:solidFill>
              </a:rPr>
              <a:t>     - praktickou </a:t>
            </a:r>
            <a:r>
              <a:rPr lang="cs-CZ" b="1" i="1" dirty="0">
                <a:solidFill>
                  <a:schemeClr val="accent4"/>
                </a:solidFill>
              </a:rPr>
              <a:t>pomoc v každodenním životě. </a:t>
            </a:r>
            <a:endParaRPr lang="cs-CZ" dirty="0">
              <a:solidFill>
                <a:schemeClr val="accent4"/>
              </a:solidFill>
            </a:endParaRPr>
          </a:p>
          <a:p>
            <a:endParaRPr lang="cs-CZ" dirty="0"/>
          </a:p>
        </p:txBody>
      </p:sp>
    </p:spTree>
    <p:extLst>
      <p:ext uri="{BB962C8B-B14F-4D97-AF65-F5344CB8AC3E}">
        <p14:creationId xmlns:p14="http://schemas.microsoft.com/office/powerpoint/2010/main" val="1216552932"/>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 mediace</a:t>
            </a:r>
            <a:endParaRPr lang="cs-CZ" dirty="0"/>
          </a:p>
        </p:txBody>
      </p:sp>
      <p:sp>
        <p:nvSpPr>
          <p:cNvPr id="3" name="Zástupný symbol pro obsah 2"/>
          <p:cNvSpPr>
            <a:spLocks noGrp="1"/>
          </p:cNvSpPr>
          <p:nvPr>
            <p:ph idx="1"/>
          </p:nvPr>
        </p:nvSpPr>
        <p:spPr/>
        <p:txBody>
          <a:bodyPr/>
          <a:lstStyle/>
          <a:p>
            <a:r>
              <a:rPr lang="cs-CZ" dirty="0"/>
              <a:t> </a:t>
            </a:r>
            <a:r>
              <a:rPr lang="cs-CZ" dirty="0" smtClean="0"/>
              <a:t> Neformální </a:t>
            </a:r>
            <a:r>
              <a:rPr lang="cs-CZ" dirty="0"/>
              <a:t>proces řešení konfliktů</a:t>
            </a:r>
            <a:r>
              <a:rPr lang="cs-CZ" dirty="0" smtClean="0"/>
              <a:t>.</a:t>
            </a:r>
          </a:p>
          <a:p>
            <a:r>
              <a:rPr lang="cs-CZ" dirty="0" smtClean="0"/>
              <a:t> </a:t>
            </a:r>
            <a:r>
              <a:rPr lang="cs-CZ" dirty="0"/>
              <a:t>Mediátor </a:t>
            </a:r>
            <a:r>
              <a:rPr lang="cs-CZ" dirty="0" smtClean="0"/>
              <a:t>nezávislá </a:t>
            </a:r>
            <a:r>
              <a:rPr lang="cs-CZ" dirty="0"/>
              <a:t>a nezaujatá </a:t>
            </a:r>
            <a:r>
              <a:rPr lang="cs-CZ" dirty="0" smtClean="0"/>
              <a:t>osoba: </a:t>
            </a:r>
          </a:p>
          <a:p>
            <a:pPr marL="0" indent="0">
              <a:buNone/>
            </a:pPr>
            <a:r>
              <a:rPr lang="cs-CZ" dirty="0"/>
              <a:t> </a:t>
            </a:r>
            <a:r>
              <a:rPr lang="cs-CZ" dirty="0" smtClean="0"/>
              <a:t>        - pomáhá </a:t>
            </a:r>
            <a:r>
              <a:rPr lang="cs-CZ" dirty="0"/>
              <a:t>stranám identifikovat jejich zájmy </a:t>
            </a:r>
            <a:endParaRPr lang="cs-CZ" dirty="0" smtClean="0"/>
          </a:p>
          <a:p>
            <a:pPr marL="0" indent="0">
              <a:buNone/>
            </a:pPr>
            <a:r>
              <a:rPr lang="cs-CZ" dirty="0"/>
              <a:t> </a:t>
            </a:r>
            <a:r>
              <a:rPr lang="cs-CZ" dirty="0" smtClean="0"/>
              <a:t>        -  </a:t>
            </a:r>
            <a:r>
              <a:rPr lang="cs-CZ" dirty="0"/>
              <a:t>podporuje </a:t>
            </a:r>
            <a:r>
              <a:rPr lang="cs-CZ" dirty="0" smtClean="0"/>
              <a:t> </a:t>
            </a:r>
            <a:r>
              <a:rPr lang="cs-CZ" dirty="0"/>
              <a:t>v hledání společných praktických a reálných řešení </a:t>
            </a:r>
            <a:endParaRPr lang="cs-CZ" dirty="0" smtClean="0"/>
          </a:p>
          <a:p>
            <a:pPr marL="0" indent="0">
              <a:buNone/>
            </a:pPr>
            <a:r>
              <a:rPr lang="cs-CZ" dirty="0"/>
              <a:t> </a:t>
            </a:r>
            <a:r>
              <a:rPr lang="cs-CZ" dirty="0" smtClean="0"/>
              <a:t>        - mimosoudní </a:t>
            </a:r>
            <a:r>
              <a:rPr lang="cs-CZ" dirty="0"/>
              <a:t>cestou. </a:t>
            </a:r>
          </a:p>
        </p:txBody>
      </p:sp>
    </p:spTree>
    <p:extLst>
      <p:ext uri="{BB962C8B-B14F-4D97-AF65-F5344CB8AC3E}">
        <p14:creationId xmlns:p14="http://schemas.microsoft.com/office/powerpoint/2010/main" val="26806949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endParaRPr lang="cs-CZ" dirty="0"/>
          </a:p>
        </p:txBody>
      </p:sp>
      <p:sp>
        <p:nvSpPr>
          <p:cNvPr id="3" name="Zástupný symbol pro obsah 2"/>
          <p:cNvSpPr>
            <a:spLocks noGrp="1"/>
          </p:cNvSpPr>
          <p:nvPr>
            <p:ph idx="1"/>
          </p:nvPr>
        </p:nvSpPr>
        <p:spPr/>
        <p:txBody>
          <a:bodyPr/>
          <a:lstStyle/>
          <a:p>
            <a:r>
              <a:rPr lang="cs-CZ" dirty="0" smtClean="0"/>
              <a:t>Styly </a:t>
            </a:r>
            <a:r>
              <a:rPr lang="cs-CZ" dirty="0"/>
              <a:t>řešení konfliktů </a:t>
            </a:r>
            <a:endParaRPr lang="cs-CZ" dirty="0" smtClean="0"/>
          </a:p>
          <a:p>
            <a:pPr marL="0" indent="0">
              <a:buNone/>
            </a:pPr>
            <a:r>
              <a:rPr lang="cs-CZ" dirty="0"/>
              <a:t> </a:t>
            </a:r>
            <a:r>
              <a:rPr lang="cs-CZ" dirty="0" smtClean="0"/>
              <a:t>    – </a:t>
            </a:r>
            <a:r>
              <a:rPr lang="cs-CZ" i="1" dirty="0"/>
              <a:t>přizpůsobení se</a:t>
            </a:r>
            <a:r>
              <a:rPr lang="cs-CZ" i="1" dirty="0" smtClean="0"/>
              <a:t>,</a:t>
            </a:r>
          </a:p>
          <a:p>
            <a:pPr marL="0" indent="0">
              <a:buNone/>
            </a:pPr>
            <a:r>
              <a:rPr lang="cs-CZ" i="1" dirty="0"/>
              <a:t> </a:t>
            </a:r>
            <a:r>
              <a:rPr lang="cs-CZ" i="1" dirty="0" smtClean="0"/>
              <a:t>    -  </a:t>
            </a:r>
            <a:r>
              <a:rPr lang="cs-CZ" i="1" dirty="0"/>
              <a:t>prosazení se</a:t>
            </a:r>
            <a:r>
              <a:rPr lang="cs-CZ" i="1" dirty="0" smtClean="0"/>
              <a:t>,</a:t>
            </a:r>
          </a:p>
          <a:p>
            <a:pPr marL="0" indent="0">
              <a:buNone/>
            </a:pPr>
            <a:r>
              <a:rPr lang="cs-CZ" i="1" dirty="0"/>
              <a:t> </a:t>
            </a:r>
            <a:r>
              <a:rPr lang="cs-CZ" i="1" dirty="0" smtClean="0"/>
              <a:t>    - </a:t>
            </a:r>
            <a:r>
              <a:rPr lang="cs-CZ" i="1" dirty="0"/>
              <a:t>únik, </a:t>
            </a:r>
            <a:endParaRPr lang="cs-CZ" i="1" dirty="0" smtClean="0"/>
          </a:p>
          <a:p>
            <a:pPr marL="0" indent="0">
              <a:buNone/>
            </a:pPr>
            <a:r>
              <a:rPr lang="cs-CZ" i="1" dirty="0"/>
              <a:t> </a:t>
            </a:r>
            <a:r>
              <a:rPr lang="cs-CZ" i="1" dirty="0" smtClean="0"/>
              <a:t>    - kompromis</a:t>
            </a:r>
            <a:r>
              <a:rPr lang="cs-CZ" i="1" dirty="0"/>
              <a:t>, </a:t>
            </a:r>
            <a:endParaRPr lang="cs-CZ" i="1" dirty="0" smtClean="0"/>
          </a:p>
          <a:p>
            <a:pPr marL="0" indent="0">
              <a:buNone/>
            </a:pPr>
            <a:r>
              <a:rPr lang="cs-CZ" i="1" dirty="0"/>
              <a:t> </a:t>
            </a:r>
            <a:r>
              <a:rPr lang="cs-CZ" i="1" dirty="0" smtClean="0"/>
              <a:t>    - dohoda (</a:t>
            </a:r>
            <a:r>
              <a:rPr lang="cs-CZ" i="1" dirty="0" err="1" smtClean="0"/>
              <a:t>koncenzus</a:t>
            </a:r>
            <a:r>
              <a:rPr lang="cs-CZ" i="1" dirty="0" smtClean="0"/>
              <a:t>)</a:t>
            </a:r>
            <a:endParaRPr lang="cs-CZ" dirty="0"/>
          </a:p>
        </p:txBody>
      </p:sp>
    </p:spTree>
    <p:extLst>
      <p:ext uri="{BB962C8B-B14F-4D97-AF65-F5344CB8AC3E}">
        <p14:creationId xmlns:p14="http://schemas.microsoft.com/office/powerpoint/2010/main" val="2085456786"/>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s-ES" dirty="0"/>
              <a:t>Principy mediace a její výhody: </a:t>
            </a:r>
            <a:br>
              <a:rPr lang="es-ES" dirty="0"/>
            </a:br>
            <a:endParaRPr lang="cs-CZ" dirty="0"/>
          </a:p>
        </p:txBody>
      </p:sp>
      <p:sp>
        <p:nvSpPr>
          <p:cNvPr id="3" name="Zástupný symbol pro obsah 2"/>
          <p:cNvSpPr>
            <a:spLocks noGrp="1"/>
          </p:cNvSpPr>
          <p:nvPr>
            <p:ph idx="1"/>
          </p:nvPr>
        </p:nvSpPr>
        <p:spPr/>
        <p:txBody>
          <a:bodyPr/>
          <a:lstStyle/>
          <a:p>
            <a:pPr marL="0" indent="0">
              <a:buNone/>
            </a:pPr>
            <a:endParaRPr lang="es-ES" dirty="0"/>
          </a:p>
          <a:p>
            <a:r>
              <a:rPr lang="cs-CZ" dirty="0" smtClean="0"/>
              <a:t>nestrannost </a:t>
            </a:r>
            <a:r>
              <a:rPr lang="cs-CZ" dirty="0"/>
              <a:t>(nezaujatost a schopnost přistupovat ke stranám bez předsudků), </a:t>
            </a:r>
          </a:p>
          <a:p>
            <a:r>
              <a:rPr lang="cs-CZ" dirty="0" smtClean="0"/>
              <a:t>vyváženost </a:t>
            </a:r>
            <a:r>
              <a:rPr lang="cs-CZ" dirty="0"/>
              <a:t>(obě strany se rovnoměrně podílejí na procesu), </a:t>
            </a:r>
          </a:p>
          <a:p>
            <a:r>
              <a:rPr lang="sv-SE" dirty="0" smtClean="0"/>
              <a:t>neutralita </a:t>
            </a:r>
            <a:r>
              <a:rPr lang="sv-SE" dirty="0"/>
              <a:t>(nehodnotící postoj mediátora ke klientům, </a:t>
            </a:r>
          </a:p>
          <a:p>
            <a:r>
              <a:rPr lang="cs-CZ" dirty="0" smtClean="0"/>
              <a:t>nezávislost </a:t>
            </a:r>
            <a:r>
              <a:rPr lang="cs-CZ" dirty="0"/>
              <a:t>(mediátor není finančně, vztahově ani psychicky se žádnou stranou sporu). </a:t>
            </a:r>
          </a:p>
          <a:p>
            <a:endParaRPr lang="cs-CZ" dirty="0"/>
          </a:p>
        </p:txBody>
      </p:sp>
    </p:spTree>
    <p:extLst>
      <p:ext uri="{BB962C8B-B14F-4D97-AF65-F5344CB8AC3E}">
        <p14:creationId xmlns:p14="http://schemas.microsoft.com/office/powerpoint/2010/main" val="108726882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 úkoly mediátora: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 </a:t>
            </a:r>
            <a:r>
              <a:rPr lang="cs-CZ" dirty="0">
                <a:solidFill>
                  <a:schemeClr val="accent4"/>
                </a:solidFill>
              </a:rPr>
              <a:t>vysvětlit proces mediace</a:t>
            </a:r>
            <a:r>
              <a:rPr lang="cs-CZ" dirty="0"/>
              <a:t>, její fáze a postupy, </a:t>
            </a:r>
          </a:p>
          <a:p>
            <a:pPr marL="0" indent="0">
              <a:buNone/>
            </a:pPr>
            <a:r>
              <a:rPr lang="pl-PL" dirty="0"/>
              <a:t>- </a:t>
            </a:r>
            <a:r>
              <a:rPr lang="pl-PL" dirty="0">
                <a:solidFill>
                  <a:schemeClr val="accent4"/>
                </a:solidFill>
              </a:rPr>
              <a:t>usnadnit komunikaci </a:t>
            </a:r>
            <a:r>
              <a:rPr lang="pl-PL" dirty="0"/>
              <a:t>a být odpovědný za proces, </a:t>
            </a:r>
          </a:p>
          <a:p>
            <a:pPr marL="0" indent="0">
              <a:buNone/>
            </a:pPr>
            <a:r>
              <a:rPr lang="cs-CZ" dirty="0" smtClean="0"/>
              <a:t> - </a:t>
            </a:r>
            <a:r>
              <a:rPr lang="cs-CZ" dirty="0" smtClean="0">
                <a:solidFill>
                  <a:schemeClr val="accent4"/>
                </a:solidFill>
              </a:rPr>
              <a:t>shromažďovat </a:t>
            </a:r>
            <a:r>
              <a:rPr lang="cs-CZ" dirty="0">
                <a:solidFill>
                  <a:schemeClr val="accent4"/>
                </a:solidFill>
              </a:rPr>
              <a:t>informace </a:t>
            </a:r>
            <a:r>
              <a:rPr lang="cs-CZ" dirty="0"/>
              <a:t>o daném případu a pracovat se stanovisky</a:t>
            </a:r>
            <a:r>
              <a:rPr lang="cs-CZ" dirty="0" smtClean="0"/>
              <a:t>,</a:t>
            </a:r>
          </a:p>
          <a:p>
            <a:pPr marL="0" indent="0">
              <a:buNone/>
            </a:pPr>
            <a:r>
              <a:rPr lang="cs-CZ" dirty="0"/>
              <a:t> </a:t>
            </a:r>
            <a:r>
              <a:rPr lang="cs-CZ" dirty="0" smtClean="0"/>
              <a:t>   emocemi </a:t>
            </a:r>
            <a:r>
              <a:rPr lang="cs-CZ" dirty="0"/>
              <a:t>a postoji klientů, </a:t>
            </a:r>
          </a:p>
          <a:p>
            <a:pPr marL="0" indent="0">
              <a:buNone/>
            </a:pPr>
            <a:r>
              <a:rPr lang="cs-CZ" dirty="0" smtClean="0"/>
              <a:t>-  </a:t>
            </a:r>
            <a:r>
              <a:rPr lang="cs-CZ" dirty="0" smtClean="0">
                <a:solidFill>
                  <a:schemeClr val="accent4"/>
                </a:solidFill>
              </a:rPr>
              <a:t>analyzovat </a:t>
            </a:r>
            <a:r>
              <a:rPr lang="cs-CZ" dirty="0">
                <a:solidFill>
                  <a:schemeClr val="accent4"/>
                </a:solidFill>
              </a:rPr>
              <a:t>informace</a:t>
            </a:r>
            <a:r>
              <a:rPr lang="cs-CZ" dirty="0"/>
              <a:t>, definovat sporné body (budoucí předměty jednání), </a:t>
            </a:r>
            <a:endParaRPr lang="cs-CZ" dirty="0" smtClean="0"/>
          </a:p>
          <a:p>
            <a:pPr marL="0" indent="0">
              <a:buNone/>
            </a:pPr>
            <a:r>
              <a:rPr lang="cs-CZ" dirty="0" smtClean="0"/>
              <a:t>-  rozlišovat </a:t>
            </a:r>
            <a:r>
              <a:rPr lang="cs-CZ" dirty="0"/>
              <a:t>jejich důležitost, </a:t>
            </a:r>
          </a:p>
          <a:p>
            <a:pPr marL="0" indent="0">
              <a:buNone/>
            </a:pPr>
            <a:r>
              <a:rPr lang="cs-CZ" dirty="0" smtClean="0"/>
              <a:t>-  </a:t>
            </a:r>
            <a:r>
              <a:rPr lang="cs-CZ" dirty="0" smtClean="0">
                <a:solidFill>
                  <a:schemeClr val="accent4"/>
                </a:solidFill>
              </a:rPr>
              <a:t>zprostředkovat </a:t>
            </a:r>
            <a:r>
              <a:rPr lang="cs-CZ" dirty="0">
                <a:solidFill>
                  <a:schemeClr val="accent4"/>
                </a:solidFill>
              </a:rPr>
              <a:t>dohodu</a:t>
            </a:r>
            <a:r>
              <a:rPr lang="cs-CZ" dirty="0"/>
              <a:t>, zvažovat jednotlivé </a:t>
            </a:r>
            <a:r>
              <a:rPr lang="cs-CZ" dirty="0" smtClean="0"/>
              <a:t>návrhy</a:t>
            </a:r>
          </a:p>
          <a:p>
            <a:pPr marL="0" indent="0">
              <a:buNone/>
            </a:pPr>
            <a:r>
              <a:rPr lang="cs-CZ" dirty="0" smtClean="0"/>
              <a:t>-  </a:t>
            </a:r>
            <a:r>
              <a:rPr lang="cs-CZ" dirty="0"/>
              <a:t>pomáhat se </a:t>
            </a:r>
            <a:r>
              <a:rPr lang="cs-CZ" dirty="0">
                <a:solidFill>
                  <a:schemeClr val="accent4"/>
                </a:solidFill>
              </a:rPr>
              <a:t>sepsáním společné dohody</a:t>
            </a:r>
            <a:r>
              <a:rPr lang="cs-CZ" dirty="0"/>
              <a:t>. </a:t>
            </a:r>
          </a:p>
          <a:p>
            <a:endParaRPr lang="cs-CZ" dirty="0"/>
          </a:p>
        </p:txBody>
      </p:sp>
    </p:spTree>
    <p:extLst>
      <p:ext uri="{BB962C8B-B14F-4D97-AF65-F5344CB8AC3E}">
        <p14:creationId xmlns:p14="http://schemas.microsoft.com/office/powerpoint/2010/main" val="386533666"/>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 mediace a jeho fáze: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příprava, </a:t>
            </a:r>
          </a:p>
          <a:p>
            <a:r>
              <a:rPr lang="cs-CZ" dirty="0"/>
              <a:t>- zahájení, </a:t>
            </a:r>
          </a:p>
          <a:p>
            <a:r>
              <a:rPr lang="cs-CZ" dirty="0"/>
              <a:t>- mediátoři naslouchají stranám, </a:t>
            </a:r>
          </a:p>
          <a:p>
            <a:r>
              <a:rPr lang="cs-CZ" dirty="0"/>
              <a:t>- strany naslouchají jedna druhé, </a:t>
            </a:r>
          </a:p>
          <a:p>
            <a:r>
              <a:rPr lang="cs-CZ" dirty="0"/>
              <a:t>- hledání možných řešení, </a:t>
            </a:r>
          </a:p>
          <a:p>
            <a:r>
              <a:rPr lang="cs-CZ" dirty="0"/>
              <a:t>- dosažení dohody, </a:t>
            </a:r>
          </a:p>
          <a:p>
            <a:r>
              <a:rPr lang="cs-CZ" dirty="0"/>
              <a:t>- sepsání dohody a závěr mediačního procesu </a:t>
            </a:r>
          </a:p>
          <a:p>
            <a:endParaRPr lang="cs-CZ" dirty="0"/>
          </a:p>
        </p:txBody>
      </p:sp>
    </p:spTree>
    <p:extLst>
      <p:ext uri="{BB962C8B-B14F-4D97-AF65-F5344CB8AC3E}">
        <p14:creationId xmlns:p14="http://schemas.microsoft.com/office/powerpoint/2010/main" val="227205548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Využití metody mediace</a:t>
            </a: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solidFill>
                  <a:schemeClr val="accent4"/>
                </a:solidFill>
              </a:rPr>
              <a:t>- strany ve vzájemném vztahu, jsou závislé na vyřešení sporu</a:t>
            </a:r>
            <a:r>
              <a:rPr lang="cs-CZ" dirty="0"/>
              <a:t>, protože obě přispěly svým chováním a konáním k vytvoření konfliktu. Pokud to tak není, bude jen na dobré vůli druhé strany, aby udělala něco pro stranu, která se cítí poškozená, </a:t>
            </a:r>
          </a:p>
          <a:p>
            <a:r>
              <a:rPr lang="cs-CZ" dirty="0"/>
              <a:t>- </a:t>
            </a:r>
            <a:r>
              <a:rPr lang="cs-CZ" dirty="0">
                <a:solidFill>
                  <a:schemeClr val="accent4"/>
                </a:solidFill>
              </a:rPr>
              <a:t>spor a jeho potenciální řešení dává prostor pro hledání dohod</a:t>
            </a:r>
            <a:r>
              <a:rPr lang="cs-CZ" dirty="0"/>
              <a:t>, které vyhovují oběma stranám. To znamená, že existuje více než jedna nebo dvě možnosti řešení, </a:t>
            </a:r>
          </a:p>
          <a:p>
            <a:r>
              <a:rPr lang="cs-CZ" dirty="0"/>
              <a:t>- </a:t>
            </a:r>
            <a:r>
              <a:rPr lang="cs-CZ" dirty="0">
                <a:solidFill>
                  <a:schemeClr val="accent4"/>
                </a:solidFill>
              </a:rPr>
              <a:t>strany jsou spolu schopny komunikovat aspoň na minimální úrovni </a:t>
            </a:r>
            <a:r>
              <a:rPr lang="cs-CZ" dirty="0"/>
              <a:t>tak, aby byla možná výměna nových informací, </a:t>
            </a:r>
          </a:p>
          <a:p>
            <a:r>
              <a:rPr lang="cs-CZ" dirty="0"/>
              <a:t>- </a:t>
            </a:r>
            <a:r>
              <a:rPr lang="cs-CZ" dirty="0">
                <a:solidFill>
                  <a:schemeClr val="accent4"/>
                </a:solidFill>
              </a:rPr>
              <a:t>obě strany souhlasí s účastí na mediaci. </a:t>
            </a:r>
          </a:p>
          <a:p>
            <a:endParaRPr lang="cs-CZ" dirty="0"/>
          </a:p>
        </p:txBody>
      </p:sp>
    </p:spTree>
    <p:extLst>
      <p:ext uri="{BB962C8B-B14F-4D97-AF65-F5344CB8AC3E}">
        <p14:creationId xmlns:p14="http://schemas.microsoft.com/office/powerpoint/2010/main" val="172999085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Metodu mediace nelze </a:t>
            </a:r>
            <a:r>
              <a:rPr lang="cs-CZ" dirty="0" smtClean="0"/>
              <a:t>využít:</a:t>
            </a:r>
            <a:endParaRPr lang="cs-CZ" dirty="0"/>
          </a:p>
        </p:txBody>
      </p:sp>
      <p:sp>
        <p:nvSpPr>
          <p:cNvPr id="3" name="Zástupný symbol pro obsah 2"/>
          <p:cNvSpPr>
            <a:spLocks noGrp="1"/>
          </p:cNvSpPr>
          <p:nvPr>
            <p:ph idx="1"/>
          </p:nvPr>
        </p:nvSpPr>
        <p:spPr/>
        <p:txBody>
          <a:bodyPr/>
          <a:lstStyle/>
          <a:p>
            <a:pPr marL="0" indent="0">
              <a:buNone/>
            </a:pPr>
            <a:r>
              <a:rPr lang="cs-CZ" dirty="0" smtClean="0"/>
              <a:t> </a:t>
            </a:r>
            <a:endParaRPr lang="cs-CZ" dirty="0"/>
          </a:p>
          <a:p>
            <a:r>
              <a:rPr lang="cs-CZ" dirty="0"/>
              <a:t>- </a:t>
            </a:r>
            <a:r>
              <a:rPr lang="cs-CZ" dirty="0">
                <a:solidFill>
                  <a:schemeClr val="accent4"/>
                </a:solidFill>
              </a:rPr>
              <a:t>účastníci sporu jednají tvrdě </a:t>
            </a:r>
            <a:r>
              <a:rPr lang="cs-CZ" dirty="0"/>
              <a:t>(„zásadově“) a pokud pro ně vítězství nutně znamená porážku druhé strany, </a:t>
            </a:r>
          </a:p>
          <a:p>
            <a:r>
              <a:rPr lang="cs-CZ" dirty="0"/>
              <a:t>- jedna strana </a:t>
            </a:r>
            <a:r>
              <a:rPr lang="cs-CZ" dirty="0">
                <a:solidFill>
                  <a:schemeClr val="accent4"/>
                </a:solidFill>
              </a:rPr>
              <a:t>použije vůči druhé straně hrozeb nebo fyzického násilí</a:t>
            </a:r>
            <a:r>
              <a:rPr lang="cs-CZ" dirty="0"/>
              <a:t>, </a:t>
            </a:r>
          </a:p>
          <a:p>
            <a:r>
              <a:rPr lang="cs-CZ" dirty="0"/>
              <a:t>- jedna strana </a:t>
            </a:r>
            <a:r>
              <a:rPr lang="cs-CZ" dirty="0">
                <a:solidFill>
                  <a:schemeClr val="accent4"/>
                </a:solidFill>
              </a:rPr>
              <a:t>není ochotna dát </a:t>
            </a:r>
            <a:r>
              <a:rPr lang="cs-CZ" dirty="0"/>
              <a:t>k dispozici veškeré </a:t>
            </a:r>
            <a:r>
              <a:rPr lang="cs-CZ" dirty="0">
                <a:solidFill>
                  <a:schemeClr val="accent4"/>
                </a:solidFill>
              </a:rPr>
              <a:t>relevantní informace a odmítá jejich objektivní ověření, </a:t>
            </a:r>
          </a:p>
          <a:p>
            <a:r>
              <a:rPr lang="cs-CZ" dirty="0"/>
              <a:t>- účastníci </a:t>
            </a:r>
            <a:r>
              <a:rPr lang="cs-CZ" dirty="0">
                <a:solidFill>
                  <a:schemeClr val="accent4"/>
                </a:solidFill>
              </a:rPr>
              <a:t>zneužívají alkohol nebo drogy, </a:t>
            </a:r>
          </a:p>
          <a:p>
            <a:r>
              <a:rPr lang="cs-CZ" dirty="0"/>
              <a:t>- </a:t>
            </a:r>
            <a:r>
              <a:rPr lang="cs-CZ" dirty="0">
                <a:solidFill>
                  <a:schemeClr val="accent4"/>
                </a:solidFill>
              </a:rPr>
              <a:t>účastníci s patologickými rysy osobnosti nebo agresivními tendencemi </a:t>
            </a:r>
            <a:r>
              <a:rPr lang="cs-CZ" dirty="0"/>
              <a:t>v chování, nejsou ani po oddělení stran schopni produktivní diskuse. </a:t>
            </a:r>
          </a:p>
          <a:p>
            <a:endParaRPr lang="cs-CZ" dirty="0"/>
          </a:p>
        </p:txBody>
      </p:sp>
    </p:spTree>
    <p:extLst>
      <p:ext uri="{BB962C8B-B14F-4D97-AF65-F5344CB8AC3E}">
        <p14:creationId xmlns:p14="http://schemas.microsoft.com/office/powerpoint/2010/main" val="138179569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 Sociální </a:t>
            </a:r>
            <a:r>
              <a:rPr lang="cs-CZ" b="1" dirty="0"/>
              <a:t>práce se </a:t>
            </a:r>
            <a:r>
              <a:rPr lang="cs-CZ" b="1" dirty="0" smtClean="0"/>
              <a:t>skupinou</a:t>
            </a:r>
            <a:br>
              <a:rPr lang="cs-CZ" b="1" dirty="0" smtClean="0"/>
            </a:br>
            <a:r>
              <a:rPr lang="cs-CZ" b="1" dirty="0" smtClean="0"/>
              <a:t> a komunitou</a:t>
            </a:r>
            <a:endParaRPr lang="cs-CZ" dirty="0"/>
          </a:p>
        </p:txBody>
      </p:sp>
      <p:sp>
        <p:nvSpPr>
          <p:cNvPr id="3" name="Zástupný symbol pro obsah 2"/>
          <p:cNvSpPr>
            <a:spLocks noGrp="1"/>
          </p:cNvSpPr>
          <p:nvPr>
            <p:ph idx="1"/>
          </p:nvPr>
        </p:nvSpPr>
        <p:spPr/>
        <p:txBody>
          <a:bodyPr/>
          <a:lstStyle/>
          <a:p>
            <a:r>
              <a:rPr lang="cs-CZ" b="1" i="1" dirty="0" err="1"/>
              <a:t>Streetwork</a:t>
            </a:r>
            <a:r>
              <a:rPr lang="cs-CZ" b="1" i="1" dirty="0"/>
              <a:t> </a:t>
            </a:r>
            <a:endParaRPr lang="cs-CZ" b="1" i="1" dirty="0" smtClean="0"/>
          </a:p>
          <a:p>
            <a:endParaRPr lang="cs-CZ" b="1" i="1" dirty="0"/>
          </a:p>
          <a:p>
            <a:r>
              <a:rPr lang="cs-CZ" b="1" i="1" dirty="0"/>
              <a:t>Komunitní práce </a:t>
            </a:r>
            <a:endParaRPr lang="cs-CZ" b="1" i="1" dirty="0" smtClean="0"/>
          </a:p>
          <a:p>
            <a:r>
              <a:rPr lang="cs-CZ" b="1" i="1" dirty="0"/>
              <a:t>Hromadná neštěstí </a:t>
            </a:r>
            <a:endParaRPr lang="cs-CZ" b="1" i="1" dirty="0" smtClean="0"/>
          </a:p>
          <a:p>
            <a:endParaRPr lang="cs-CZ" b="1" i="1" dirty="0"/>
          </a:p>
          <a:p>
            <a:r>
              <a:rPr lang="cs-CZ" b="1" dirty="0"/>
              <a:t>Makro </a:t>
            </a:r>
            <a:r>
              <a:rPr lang="cs-CZ" b="1" dirty="0" smtClean="0"/>
              <a:t>metody </a:t>
            </a:r>
          </a:p>
          <a:p>
            <a:pPr marL="0" indent="0">
              <a:buNone/>
            </a:pPr>
            <a:r>
              <a:rPr lang="cs-CZ" b="1" dirty="0"/>
              <a:t> </a:t>
            </a:r>
            <a:r>
              <a:rPr lang="cs-CZ" b="1" dirty="0" smtClean="0"/>
              <a:t>     - </a:t>
            </a:r>
            <a:r>
              <a:rPr lang="pl-PL" b="1" i="1" dirty="0"/>
              <a:t>Analýza potřeb kraje, obce, </a:t>
            </a:r>
            <a:r>
              <a:rPr lang="pl-PL" b="1" i="1" dirty="0" smtClean="0"/>
              <a:t>regionu</a:t>
            </a:r>
          </a:p>
          <a:p>
            <a:pPr marL="0" indent="0">
              <a:buNone/>
            </a:pPr>
            <a:r>
              <a:rPr lang="pl-PL" b="1" i="1" dirty="0"/>
              <a:t> </a:t>
            </a:r>
            <a:r>
              <a:rPr lang="pl-PL" b="1" i="1" dirty="0" smtClean="0"/>
              <a:t>     - </a:t>
            </a:r>
            <a:r>
              <a:rPr lang="cs-CZ" b="1" i="1" dirty="0"/>
              <a:t>Systémové projekty </a:t>
            </a:r>
            <a:r>
              <a:rPr lang="pl-PL" b="1" i="1" dirty="0" smtClean="0"/>
              <a:t> </a:t>
            </a:r>
            <a:r>
              <a:rPr lang="cs-CZ" b="1" dirty="0" smtClean="0"/>
              <a:t> </a:t>
            </a:r>
            <a:endParaRPr lang="cs-CZ" dirty="0"/>
          </a:p>
        </p:txBody>
      </p:sp>
    </p:spTree>
    <p:extLst>
      <p:ext uri="{BB962C8B-B14F-4D97-AF65-F5344CB8AC3E}">
        <p14:creationId xmlns:p14="http://schemas.microsoft.com/office/powerpoint/2010/main" val="138074031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Cílové skupiny </a:t>
            </a:r>
            <a:r>
              <a:rPr lang="cs-CZ" dirty="0" err="1"/>
              <a:t>streetworku</a:t>
            </a:r>
            <a:r>
              <a:rPr lang="cs-CZ" dirty="0"/>
              <a:t>: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děti a mladiství trávící volný čas na ulici, </a:t>
            </a:r>
          </a:p>
          <a:p>
            <a:r>
              <a:rPr lang="cs-CZ" dirty="0"/>
              <a:t>- skupiny jednostranně specificky orientované na mládež (skinheads, punková mládež, mladiství žijící ve </a:t>
            </a:r>
            <a:r>
              <a:rPr lang="cs-CZ" dirty="0" err="1"/>
              <a:t>squattech</a:t>
            </a:r>
            <a:r>
              <a:rPr lang="cs-CZ" dirty="0"/>
              <a:t>, mládež vyznávající </a:t>
            </a:r>
            <a:r>
              <a:rPr lang="cs-CZ" dirty="0" err="1"/>
              <a:t>graffitii</a:t>
            </a:r>
            <a:r>
              <a:rPr lang="cs-CZ" dirty="0"/>
              <a:t>), </a:t>
            </a:r>
          </a:p>
          <a:p>
            <a:r>
              <a:rPr lang="cs-CZ" dirty="0"/>
              <a:t>- prostitutky a homo prostituti, </a:t>
            </a:r>
          </a:p>
          <a:p>
            <a:r>
              <a:rPr lang="cs-CZ" dirty="0"/>
              <a:t>- lidé závislí na návykových látkách, patologičtí hráči, </a:t>
            </a:r>
          </a:p>
          <a:p>
            <a:r>
              <a:rPr lang="cs-CZ" dirty="0"/>
              <a:t>- bezdomovci, </a:t>
            </a:r>
          </a:p>
          <a:p>
            <a:r>
              <a:rPr lang="cs-CZ" dirty="0"/>
              <a:t>- sportovní (zejména fotbaloví) fanoušci – </a:t>
            </a:r>
            <a:r>
              <a:rPr lang="cs-CZ" dirty="0" err="1"/>
              <a:t>hooligans</a:t>
            </a:r>
            <a:r>
              <a:rPr lang="cs-CZ" dirty="0"/>
              <a:t>, v ČR známí pod názvem vlajkonoši. </a:t>
            </a:r>
          </a:p>
          <a:p>
            <a:endParaRPr lang="cs-CZ" dirty="0"/>
          </a:p>
        </p:txBody>
      </p:sp>
    </p:spTree>
    <p:extLst>
      <p:ext uri="{BB962C8B-B14F-4D97-AF65-F5344CB8AC3E}">
        <p14:creationId xmlns:p14="http://schemas.microsoft.com/office/powerpoint/2010/main" val="19287966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práce s komunitou </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r>
              <a:rPr lang="cs-CZ" b="1" i="1" dirty="0">
                <a:solidFill>
                  <a:schemeClr val="accent4"/>
                </a:solidFill>
              </a:rPr>
              <a:t>Hromadná neštěstí </a:t>
            </a:r>
            <a:endParaRPr lang="cs-CZ" dirty="0">
              <a:solidFill>
                <a:schemeClr val="accent4"/>
              </a:solidFill>
            </a:endParaRPr>
          </a:p>
          <a:p>
            <a:r>
              <a:rPr lang="cs-CZ" dirty="0" smtClean="0"/>
              <a:t> </a:t>
            </a:r>
            <a:r>
              <a:rPr lang="cs-CZ" dirty="0"/>
              <a:t>U</a:t>
            </a:r>
            <a:r>
              <a:rPr lang="cs-CZ" dirty="0" smtClean="0"/>
              <a:t>dálost</a:t>
            </a:r>
            <a:r>
              <a:rPr lang="cs-CZ" dirty="0"/>
              <a:t>, která je nepředvídatelná a neovladatelná</a:t>
            </a:r>
            <a:r>
              <a:rPr lang="cs-CZ" dirty="0" smtClean="0"/>
              <a:t>.</a:t>
            </a:r>
          </a:p>
          <a:p>
            <a:r>
              <a:rPr lang="cs-CZ" dirty="0" smtClean="0"/>
              <a:t> </a:t>
            </a:r>
            <a:r>
              <a:rPr lang="cs-CZ" dirty="0"/>
              <a:t>Přesahuje běžnou lidskou </a:t>
            </a:r>
            <a:r>
              <a:rPr lang="cs-CZ" dirty="0" smtClean="0"/>
              <a:t>zkušenost</a:t>
            </a:r>
          </a:p>
          <a:p>
            <a:r>
              <a:rPr lang="cs-CZ" dirty="0" smtClean="0"/>
              <a:t> Vyvolává </a:t>
            </a:r>
            <a:r>
              <a:rPr lang="cs-CZ" dirty="0"/>
              <a:t>různě silné projevy tísně, hrůzy a bezmoci </a:t>
            </a:r>
            <a:r>
              <a:rPr lang="cs-CZ" dirty="0" smtClean="0"/>
              <a:t> </a:t>
            </a:r>
            <a:r>
              <a:rPr lang="cs-CZ" dirty="0"/>
              <a:t>v každé osobě</a:t>
            </a:r>
            <a:r>
              <a:rPr lang="cs-CZ" dirty="0" smtClean="0"/>
              <a:t>,</a:t>
            </a:r>
          </a:p>
          <a:p>
            <a:r>
              <a:rPr lang="cs-CZ" dirty="0" smtClean="0"/>
              <a:t>Událost  je  </a:t>
            </a:r>
            <a:r>
              <a:rPr lang="cs-CZ" dirty="0"/>
              <a:t>traumatizující. </a:t>
            </a:r>
          </a:p>
          <a:p>
            <a:pPr marL="0" indent="0">
              <a:buNone/>
            </a:pPr>
            <a:endParaRPr lang="cs-CZ" dirty="0"/>
          </a:p>
        </p:txBody>
      </p:sp>
    </p:spTree>
    <p:extLst>
      <p:ext uri="{BB962C8B-B14F-4D97-AF65-F5344CB8AC3E}">
        <p14:creationId xmlns:p14="http://schemas.microsoft.com/office/powerpoint/2010/main" val="2662733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dělení: </a:t>
            </a:r>
            <a:endParaRPr lang="cs-CZ" dirty="0"/>
          </a:p>
        </p:txBody>
      </p:sp>
      <p:sp>
        <p:nvSpPr>
          <p:cNvPr id="3" name="Zástupný symbol pro obsah 2"/>
          <p:cNvSpPr>
            <a:spLocks noGrp="1"/>
          </p:cNvSpPr>
          <p:nvPr>
            <p:ph idx="1"/>
          </p:nvPr>
        </p:nvSpPr>
        <p:spPr>
          <a:ln>
            <a:solidFill>
              <a:schemeClr val="accent4"/>
            </a:solidFill>
          </a:ln>
        </p:spPr>
        <p:txBody>
          <a:bodyPr/>
          <a:lstStyle/>
          <a:p>
            <a:r>
              <a:rPr lang="cs-CZ" b="1" dirty="0"/>
              <a:t>a</a:t>
            </a:r>
            <a:r>
              <a:rPr lang="cs-CZ" b="1" dirty="0">
                <a:solidFill>
                  <a:srgbClr val="FF0000"/>
                </a:solidFill>
              </a:rPr>
              <a:t>) Sociologicky </a:t>
            </a:r>
            <a:r>
              <a:rPr lang="cs-CZ" dirty="0" smtClean="0">
                <a:solidFill>
                  <a:srgbClr val="FF0000"/>
                </a:solidFill>
              </a:rPr>
              <a:t> </a:t>
            </a:r>
            <a:endParaRPr lang="cs-CZ" dirty="0">
              <a:solidFill>
                <a:srgbClr val="FF0000"/>
              </a:solidFill>
            </a:endParaRPr>
          </a:p>
          <a:p>
            <a:pPr marL="0" indent="0">
              <a:buNone/>
            </a:pPr>
            <a:r>
              <a:rPr lang="cs-CZ" dirty="0" smtClean="0"/>
              <a:t>      - </a:t>
            </a:r>
            <a:r>
              <a:rPr lang="cs-CZ" i="1" dirty="0">
                <a:solidFill>
                  <a:schemeClr val="accent1"/>
                </a:solidFill>
              </a:rPr>
              <a:t>Teritoriální (sídelní, ekologická) </a:t>
            </a:r>
            <a:r>
              <a:rPr lang="cs-CZ" i="1" dirty="0"/>
              <a:t>- </a:t>
            </a:r>
            <a:r>
              <a:rPr lang="cs-CZ" dirty="0"/>
              <a:t>je to souhrn osob, které žijí v určitém vymezeném prostoru, kde vykonávají každodenní aktivity a obvykle tvoří autonomní jednotku (velikost nerozhoduje - obce, sousedství, kraj, stát ...). </a:t>
            </a:r>
          </a:p>
          <a:p>
            <a:pPr marL="0" indent="0">
              <a:buNone/>
            </a:pPr>
            <a:r>
              <a:rPr lang="cs-CZ" dirty="0" smtClean="0"/>
              <a:t>     - </a:t>
            </a:r>
            <a:r>
              <a:rPr lang="cs-CZ" i="1" dirty="0">
                <a:solidFill>
                  <a:schemeClr val="accent1"/>
                </a:solidFill>
              </a:rPr>
              <a:t>Zájmová (morální, psychická, spirituální) </a:t>
            </a:r>
            <a:r>
              <a:rPr lang="cs-CZ" dirty="0"/>
              <a:t>– skupina lidí, kteří mají společné zájmy, myšlenky a ideje, lidé se stejným etnickým původem, postižením apod. </a:t>
            </a:r>
            <a:endParaRPr lang="cs-CZ" dirty="0" smtClean="0"/>
          </a:p>
          <a:p>
            <a:pPr marL="0" indent="0">
              <a:buNone/>
            </a:pPr>
            <a:endParaRPr lang="cs-CZ" dirty="0"/>
          </a:p>
          <a:p>
            <a:r>
              <a:rPr lang="cs-CZ" b="1" dirty="0"/>
              <a:t>b) </a:t>
            </a:r>
            <a:r>
              <a:rPr lang="cs-CZ" b="1" dirty="0">
                <a:solidFill>
                  <a:srgbClr val="FF0000"/>
                </a:solidFill>
              </a:rPr>
              <a:t>Psychologicky </a:t>
            </a:r>
            <a:endParaRPr lang="cs-CZ" dirty="0">
              <a:solidFill>
                <a:srgbClr val="FF0000"/>
              </a:solidFill>
            </a:endParaRPr>
          </a:p>
          <a:p>
            <a:pPr marL="0" indent="0">
              <a:buNone/>
            </a:pPr>
            <a:r>
              <a:rPr lang="cs-CZ" dirty="0" smtClean="0"/>
              <a:t>     - </a:t>
            </a:r>
            <a:r>
              <a:rPr lang="cs-CZ" dirty="0"/>
              <a:t>Typ organizace, kde jsou </a:t>
            </a:r>
            <a:r>
              <a:rPr lang="cs-CZ" dirty="0">
                <a:solidFill>
                  <a:srgbClr val="FF0000"/>
                </a:solidFill>
              </a:rPr>
              <a:t>odstraněny</a:t>
            </a:r>
            <a:r>
              <a:rPr lang="cs-CZ" dirty="0"/>
              <a:t> vztahy nadřízenosti a </a:t>
            </a:r>
            <a:r>
              <a:rPr lang="cs-CZ" dirty="0" smtClean="0"/>
              <a:t>podřízenosti,</a:t>
            </a:r>
          </a:p>
          <a:p>
            <a:pPr marL="0" indent="0">
              <a:buNone/>
            </a:pPr>
            <a:r>
              <a:rPr lang="cs-CZ" dirty="0"/>
              <a:t> </a:t>
            </a:r>
            <a:r>
              <a:rPr lang="cs-CZ" dirty="0" smtClean="0"/>
              <a:t>      </a:t>
            </a:r>
            <a:r>
              <a:rPr lang="pl-PL" dirty="0" smtClean="0"/>
              <a:t>se </a:t>
            </a:r>
            <a:r>
              <a:rPr lang="pl-PL" dirty="0"/>
              <a:t>dosahuje lepší komunikace a spolupráce </a:t>
            </a:r>
            <a:endParaRPr lang="cs-CZ" dirty="0"/>
          </a:p>
        </p:txBody>
      </p:sp>
    </p:spTree>
    <p:extLst>
      <p:ext uri="{BB962C8B-B14F-4D97-AF65-F5344CB8AC3E}">
        <p14:creationId xmlns:p14="http://schemas.microsoft.com/office/powerpoint/2010/main" val="277713288"/>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hromadných neštěstí: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solidFill>
                  <a:schemeClr val="accent4"/>
                </a:solidFill>
              </a:rPr>
              <a:t>- hromadné neštěstí omezené </a:t>
            </a:r>
            <a:r>
              <a:rPr lang="cs-CZ" dirty="0"/>
              <a:t>(událost, která náhle ohrožuje nejvíce 10 osob, které jsou zraněné nebo jinak dotčené, přičemž aspoň jedna je zasažena závažně, tj. v akutním ohrožení života), </a:t>
            </a:r>
          </a:p>
          <a:p>
            <a:r>
              <a:rPr lang="cs-CZ" dirty="0"/>
              <a:t>- </a:t>
            </a:r>
            <a:r>
              <a:rPr lang="cs-CZ" dirty="0">
                <a:solidFill>
                  <a:schemeClr val="accent4"/>
                </a:solidFill>
              </a:rPr>
              <a:t>hromadné neštěstí rozsáhlé </a:t>
            </a:r>
            <a:r>
              <a:rPr lang="cs-CZ" dirty="0"/>
              <a:t>(události, která náhle ohrožuje větší počet lidí než 10, počet závažně dotčených však nepřevýší 50), </a:t>
            </a:r>
          </a:p>
          <a:p>
            <a:r>
              <a:rPr lang="cs-CZ" dirty="0"/>
              <a:t>- </a:t>
            </a:r>
            <a:r>
              <a:rPr lang="cs-CZ" dirty="0">
                <a:solidFill>
                  <a:schemeClr val="accent4"/>
                </a:solidFill>
              </a:rPr>
              <a:t>katastrofa (</a:t>
            </a:r>
            <a:r>
              <a:rPr lang="cs-CZ" dirty="0"/>
              <a:t>náhle vzniklá mimořádná událost velkého rozsahu, která ohrožuje více než 50 osob, ať už je míra poškození jakkoli závažná</a:t>
            </a:r>
            <a:r>
              <a:rPr lang="cs-CZ" dirty="0" smtClean="0"/>
              <a:t>.</a:t>
            </a:r>
          </a:p>
          <a:p>
            <a:r>
              <a:rPr lang="cs-CZ" dirty="0" smtClean="0"/>
              <a:t> </a:t>
            </a:r>
            <a:r>
              <a:rPr lang="cs-CZ" dirty="0"/>
              <a:t>Podle klasifikace VHO rozeznáváme </a:t>
            </a:r>
            <a:r>
              <a:rPr lang="cs-CZ" i="1" dirty="0">
                <a:solidFill>
                  <a:schemeClr val="accent4"/>
                </a:solidFill>
              </a:rPr>
              <a:t>živelné pohromy </a:t>
            </a:r>
            <a:r>
              <a:rPr lang="cs-CZ" dirty="0"/>
              <a:t>nebo </a:t>
            </a:r>
            <a:r>
              <a:rPr lang="cs-CZ" i="1" dirty="0">
                <a:solidFill>
                  <a:schemeClr val="accent4"/>
                </a:solidFill>
              </a:rPr>
              <a:t>sociálně-ekonomické katastrofy</a:t>
            </a:r>
            <a:r>
              <a:rPr lang="cs-CZ" dirty="0">
                <a:solidFill>
                  <a:schemeClr val="accent4"/>
                </a:solidFill>
              </a:rPr>
              <a:t>). </a:t>
            </a:r>
          </a:p>
          <a:p>
            <a:endParaRPr lang="cs-CZ" dirty="0"/>
          </a:p>
        </p:txBody>
      </p:sp>
    </p:spTree>
    <p:extLst>
      <p:ext uri="{BB962C8B-B14F-4D97-AF65-F5344CB8AC3E}">
        <p14:creationId xmlns:p14="http://schemas.microsoft.com/office/powerpoint/2010/main" val="2819857442"/>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Oběti hromadných neštěstí: </a:t>
            </a:r>
            <a:br>
              <a:rPr lang="cs-CZ" dirty="0"/>
            </a:br>
            <a:endParaRPr lang="cs-CZ" dirty="0"/>
          </a:p>
        </p:txBody>
      </p:sp>
      <p:sp>
        <p:nvSpPr>
          <p:cNvPr id="3" name="Zástupný symbol pro obsah 2"/>
          <p:cNvSpPr>
            <a:spLocks noGrp="1"/>
          </p:cNvSpPr>
          <p:nvPr>
            <p:ph idx="1"/>
          </p:nvPr>
        </p:nvSpPr>
        <p:spPr/>
        <p:txBody>
          <a:bodyPr/>
          <a:lstStyle/>
          <a:p>
            <a:endParaRPr lang="cs-CZ" dirty="0"/>
          </a:p>
          <a:p>
            <a:r>
              <a:rPr lang="cs-CZ" dirty="0"/>
              <a:t>- děti a starší lidé, </a:t>
            </a:r>
          </a:p>
          <a:p>
            <a:r>
              <a:rPr lang="cs-CZ" dirty="0"/>
              <a:t>- lidé v kolektivních zařízeních (domy pro seniory, nemocnice), </a:t>
            </a:r>
          </a:p>
          <a:p>
            <a:r>
              <a:rPr lang="pl-PL" dirty="0"/>
              <a:t>- lidé s dlouhodobými psychickými poruchami, </a:t>
            </a:r>
          </a:p>
          <a:p>
            <a:r>
              <a:rPr lang="cs-CZ" dirty="0"/>
              <a:t>- lidé náležející k etnickým menšinám (mohou mít komunikační bariéry, negativní zkušenosti s většinou společností i zvýšenou nedůvěru k vnější pomoci), </a:t>
            </a:r>
          </a:p>
          <a:p>
            <a:r>
              <a:rPr lang="cs-CZ" dirty="0"/>
              <a:t>- pracovníci psychosociálních záchranných týmů. </a:t>
            </a:r>
          </a:p>
          <a:p>
            <a:endParaRPr lang="cs-CZ" dirty="0"/>
          </a:p>
        </p:txBody>
      </p:sp>
    </p:spTree>
    <p:extLst>
      <p:ext uri="{BB962C8B-B14F-4D97-AF65-F5344CB8AC3E}">
        <p14:creationId xmlns:p14="http://schemas.microsoft.com/office/powerpoint/2010/main" val="357164218"/>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10.</a:t>
            </a:r>
            <a:r>
              <a:rPr lang="cs-CZ" b="1" dirty="0"/>
              <a:t> Řízení sociální práce </a:t>
            </a:r>
            <a:r>
              <a:rPr lang="cs-CZ" dirty="0"/>
              <a:t/>
            </a:r>
            <a:br>
              <a:rPr lang="cs-CZ" dirty="0"/>
            </a:br>
            <a:endParaRPr lang="cs-CZ" dirty="0"/>
          </a:p>
        </p:txBody>
      </p:sp>
      <p:sp>
        <p:nvSpPr>
          <p:cNvPr id="3" name="Zástupný symbol pro obsah 2"/>
          <p:cNvSpPr>
            <a:spLocks noGrp="1"/>
          </p:cNvSpPr>
          <p:nvPr>
            <p:ph idx="1"/>
          </p:nvPr>
        </p:nvSpPr>
        <p:spPr/>
        <p:txBody>
          <a:bodyPr>
            <a:normAutofit lnSpcReduction="10000"/>
          </a:bodyPr>
          <a:lstStyle/>
          <a:p>
            <a:pPr marL="0" indent="0">
              <a:buNone/>
            </a:pPr>
            <a:endParaRPr lang="cs-CZ" dirty="0"/>
          </a:p>
          <a:p>
            <a:r>
              <a:rPr lang="cs-CZ" b="1" i="1" dirty="0">
                <a:solidFill>
                  <a:schemeClr val="accent4"/>
                </a:solidFill>
              </a:rPr>
              <a:t>Management v sociální práci </a:t>
            </a:r>
            <a:endParaRPr lang="cs-CZ" dirty="0">
              <a:solidFill>
                <a:schemeClr val="accent4"/>
              </a:solidFill>
            </a:endParaRPr>
          </a:p>
          <a:p>
            <a:r>
              <a:rPr lang="cs-CZ" dirty="0"/>
              <a:t>- proces tvorby a udržování prostředí, ve kterém jednotlivci pracují společně a účinně dosahují vybraných cílů, </a:t>
            </a:r>
          </a:p>
          <a:p>
            <a:r>
              <a:rPr lang="cs-CZ" dirty="0"/>
              <a:t>- proces optimalizace využití lidských, materiálních a finančních zdrojů k dosažení cílů, </a:t>
            </a:r>
          </a:p>
          <a:p>
            <a:r>
              <a:rPr lang="cs-CZ" dirty="0"/>
              <a:t>- řízení, bez něhož prakticky nemůže vykonávat svou činnost žádný větší celek v oblasti komerčního podnikání, ani v oblasti státní správy, sociální sféry, školství, kultury, zdravotnictví, </a:t>
            </a:r>
          </a:p>
          <a:p>
            <a:r>
              <a:rPr lang="cs-CZ" dirty="0"/>
              <a:t>- soubor navazujících činností, které musejí být vykonávány, má – </a:t>
            </a:r>
            <a:r>
              <a:rPr lang="cs-CZ" dirty="0" err="1"/>
              <a:t>li</a:t>
            </a:r>
            <a:r>
              <a:rPr lang="cs-CZ" dirty="0"/>
              <a:t> být dosaženo cílů, např. analýzy, plánování, rozhodování, organizování, řízení lidí či kontroly. </a:t>
            </a:r>
          </a:p>
          <a:p>
            <a:endParaRPr lang="cs-CZ" dirty="0"/>
          </a:p>
        </p:txBody>
      </p:sp>
    </p:spTree>
    <p:extLst>
      <p:ext uri="{BB962C8B-B14F-4D97-AF65-F5344CB8AC3E}">
        <p14:creationId xmlns:p14="http://schemas.microsoft.com/office/powerpoint/2010/main" val="32616535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a:t>V</a:t>
            </a:r>
            <a:r>
              <a:rPr lang="cs-CZ" i="1" dirty="0" smtClean="0"/>
              <a:t>edoucí </a:t>
            </a:r>
            <a:r>
              <a:rPr lang="cs-CZ" i="1" dirty="0"/>
              <a:t>pracovník</a:t>
            </a:r>
            <a:r>
              <a:rPr lang="cs-CZ" dirty="0"/>
              <a:t>, </a:t>
            </a:r>
            <a:r>
              <a:rPr lang="cs-CZ" dirty="0" smtClean="0"/>
              <a:t> </a:t>
            </a:r>
            <a:r>
              <a:rPr lang="cs-CZ" i="1" dirty="0"/>
              <a:t>řídící </a:t>
            </a:r>
            <a:r>
              <a:rPr lang="cs-CZ" i="1" dirty="0" smtClean="0"/>
              <a:t>pracovník</a:t>
            </a:r>
            <a:endParaRPr lang="cs-CZ" dirty="0"/>
          </a:p>
        </p:txBody>
      </p:sp>
      <p:sp>
        <p:nvSpPr>
          <p:cNvPr id="3" name="Zástupný symbol pro obsah 2"/>
          <p:cNvSpPr>
            <a:spLocks noGrp="1"/>
          </p:cNvSpPr>
          <p:nvPr>
            <p:ph idx="1"/>
          </p:nvPr>
        </p:nvSpPr>
        <p:spPr/>
        <p:txBody>
          <a:bodyPr/>
          <a:lstStyle/>
          <a:p>
            <a:pPr marL="0" indent="0">
              <a:buNone/>
            </a:pPr>
            <a:r>
              <a:rPr lang="cs-CZ" dirty="0" smtClean="0">
                <a:solidFill>
                  <a:schemeClr val="accent4"/>
                </a:solidFill>
              </a:rPr>
              <a:t> </a:t>
            </a:r>
            <a:r>
              <a:rPr lang="cs-CZ" dirty="0">
                <a:solidFill>
                  <a:schemeClr val="accent4"/>
                </a:solidFill>
              </a:rPr>
              <a:t>by měl mít: </a:t>
            </a:r>
          </a:p>
          <a:p>
            <a:r>
              <a:rPr lang="cs-CZ" dirty="0"/>
              <a:t>- vrozenu potřebu vést (řídit, určitá touha mít moc, uplatňovat svůj vliv), </a:t>
            </a:r>
          </a:p>
          <a:p>
            <a:r>
              <a:rPr lang="cs-CZ" dirty="0"/>
              <a:t>- sociální inteligenci, </a:t>
            </a:r>
          </a:p>
          <a:p>
            <a:r>
              <a:rPr lang="cs-CZ" dirty="0"/>
              <a:t>- schopnost a ochotu naslouchat druhým, </a:t>
            </a:r>
          </a:p>
          <a:p>
            <a:r>
              <a:rPr lang="cs-CZ" dirty="0"/>
              <a:t>- ochotu komunikovat, </a:t>
            </a:r>
          </a:p>
          <a:p>
            <a:r>
              <a:rPr lang="cs-CZ" dirty="0"/>
              <a:t>- důslednost, smysl pro odpovědnost, </a:t>
            </a:r>
          </a:p>
          <a:p>
            <a:r>
              <a:rPr lang="cs-CZ" dirty="0"/>
              <a:t>- schopnost nadhledu, odstupu, </a:t>
            </a:r>
          </a:p>
          <a:p>
            <a:r>
              <a:rPr lang="cs-CZ" dirty="0"/>
              <a:t>- určité morální kvality, orientace na úkol, nikoli na zvýraznění své osobnosti. </a:t>
            </a:r>
          </a:p>
          <a:p>
            <a:endParaRPr lang="cs-CZ" dirty="0"/>
          </a:p>
        </p:txBody>
      </p:sp>
    </p:spTree>
    <p:extLst>
      <p:ext uri="{BB962C8B-B14F-4D97-AF65-F5344CB8AC3E}">
        <p14:creationId xmlns:p14="http://schemas.microsoft.com/office/powerpoint/2010/main" val="395220209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Zásadními úkoly vedoucího pracovníka (manažera) v oblasti sociální práce (v organizaci) jsou: </a:t>
            </a:r>
          </a:p>
        </p:txBody>
      </p:sp>
      <p:sp>
        <p:nvSpPr>
          <p:cNvPr id="3" name="Zástupný symbol pro obsah 2"/>
          <p:cNvSpPr>
            <a:spLocks noGrp="1"/>
          </p:cNvSpPr>
          <p:nvPr>
            <p:ph idx="1"/>
          </p:nvPr>
        </p:nvSpPr>
        <p:spPr/>
        <p:txBody>
          <a:bodyPr>
            <a:normAutofit fontScale="92500" lnSpcReduction="10000"/>
          </a:bodyPr>
          <a:lstStyle/>
          <a:p>
            <a:endParaRPr lang="cs-CZ" dirty="0"/>
          </a:p>
          <a:p>
            <a:r>
              <a:rPr lang="cs-CZ" dirty="0" smtClean="0"/>
              <a:t>- definice </a:t>
            </a:r>
            <a:r>
              <a:rPr lang="cs-CZ" dirty="0"/>
              <a:t>cílů, </a:t>
            </a:r>
          </a:p>
          <a:p>
            <a:r>
              <a:rPr lang="pt-BR" dirty="0"/>
              <a:t>- určování priorit a práce s časem, </a:t>
            </a:r>
          </a:p>
          <a:p>
            <a:r>
              <a:rPr lang="cs-CZ" dirty="0"/>
              <a:t>- prevence chyb, </a:t>
            </a:r>
          </a:p>
          <a:p>
            <a:r>
              <a:rPr lang="cs-CZ" dirty="0"/>
              <a:t>- orientace na klienta, </a:t>
            </a:r>
          </a:p>
          <a:p>
            <a:r>
              <a:rPr lang="cs-CZ" dirty="0"/>
              <a:t>- výběr pracovníků, </a:t>
            </a:r>
          </a:p>
          <a:p>
            <a:r>
              <a:rPr lang="cs-CZ" dirty="0"/>
              <a:t>- podíl na profesionálním rozvoji pracovníků a týmu, včetně svého vlastního rozvoje, </a:t>
            </a:r>
          </a:p>
          <a:p>
            <a:r>
              <a:rPr lang="cs-CZ" dirty="0"/>
              <a:t>- plánování, organizování, hodnocení výsledku práce, </a:t>
            </a:r>
          </a:p>
          <a:p>
            <a:r>
              <a:rPr lang="cs-CZ" dirty="0"/>
              <a:t>- vytváření a podpora dobrých pracovních vztahů v týmu, </a:t>
            </a:r>
          </a:p>
          <a:p>
            <a:r>
              <a:rPr lang="cs-CZ" dirty="0"/>
              <a:t>- práce s informacemi. </a:t>
            </a:r>
          </a:p>
          <a:p>
            <a:endParaRPr lang="cs-CZ" dirty="0"/>
          </a:p>
        </p:txBody>
      </p:sp>
    </p:spTree>
    <p:extLst>
      <p:ext uri="{BB962C8B-B14F-4D97-AF65-F5344CB8AC3E}">
        <p14:creationId xmlns:p14="http://schemas.microsoft.com/office/powerpoint/2010/main" val="1963301025"/>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a:t>Supervize </a:t>
            </a:r>
            <a:endParaRPr lang="cs-CZ" dirty="0"/>
          </a:p>
        </p:txBody>
      </p:sp>
      <p:sp>
        <p:nvSpPr>
          <p:cNvPr id="3" name="Zástupný symbol pro obsah 2"/>
          <p:cNvSpPr>
            <a:spLocks noGrp="1"/>
          </p:cNvSpPr>
          <p:nvPr>
            <p:ph idx="1"/>
          </p:nvPr>
        </p:nvSpPr>
        <p:spPr/>
        <p:txBody>
          <a:bodyPr/>
          <a:lstStyle/>
          <a:p>
            <a:endParaRPr lang="cs-CZ" dirty="0"/>
          </a:p>
          <a:p>
            <a:r>
              <a:rPr lang="cs-CZ" dirty="0" smtClean="0"/>
              <a:t>je </a:t>
            </a:r>
            <a:r>
              <a:rPr lang="cs-CZ" dirty="0"/>
              <a:t>celoživotní forma učení, zaměřená na rozvoj profesionálních dovedností a kompetencí </a:t>
            </a:r>
          </a:p>
          <a:p>
            <a:r>
              <a:rPr lang="cs-CZ" dirty="0" smtClean="0"/>
              <a:t>kladen </a:t>
            </a:r>
            <a:r>
              <a:rPr lang="cs-CZ" dirty="0"/>
              <a:t>důraz na aktivaci jejich vlastního potenciálu v bezpečném a tvořivém prostředí. </a:t>
            </a:r>
          </a:p>
          <a:p>
            <a:r>
              <a:rPr lang="cs-CZ" dirty="0" smtClean="0"/>
              <a:t>profesionální postup </a:t>
            </a:r>
            <a:r>
              <a:rPr lang="cs-CZ" dirty="0"/>
              <a:t>pozorování, reflexe profesní praxe i postgraduálního vzdělávání. </a:t>
            </a:r>
          </a:p>
          <a:p>
            <a:r>
              <a:rPr lang="cs-CZ" dirty="0" smtClean="0"/>
              <a:t> </a:t>
            </a:r>
            <a:r>
              <a:rPr lang="cs-CZ" dirty="0"/>
              <a:t>metodu </a:t>
            </a:r>
            <a:r>
              <a:rPr lang="cs-CZ" dirty="0" smtClean="0"/>
              <a:t> profesionálního rozvoje </a:t>
            </a:r>
            <a:r>
              <a:rPr lang="cs-CZ" dirty="0"/>
              <a:t>pracovníka a rozšiřování jeho dovedností</a:t>
            </a:r>
            <a:r>
              <a:rPr lang="cs-CZ" dirty="0" smtClean="0"/>
              <a:t>.</a:t>
            </a:r>
          </a:p>
          <a:p>
            <a:r>
              <a:rPr lang="cs-CZ" dirty="0" smtClean="0"/>
              <a:t> má </a:t>
            </a:r>
            <a:r>
              <a:rPr lang="cs-CZ" dirty="0"/>
              <a:t>pomáhat řešit těžko řešitelné případy, má mu pomáhat vyrovnat se s pracovním stresem. </a:t>
            </a:r>
          </a:p>
          <a:p>
            <a:r>
              <a:rPr lang="pt-BR" dirty="0" smtClean="0"/>
              <a:t>metod</a:t>
            </a:r>
            <a:r>
              <a:rPr lang="cs-CZ" dirty="0" smtClean="0"/>
              <a:t>a</a:t>
            </a:r>
            <a:r>
              <a:rPr lang="pt-BR" dirty="0" smtClean="0"/>
              <a:t> </a:t>
            </a:r>
            <a:r>
              <a:rPr lang="pt-BR" dirty="0"/>
              <a:t>zpětné vazby. </a:t>
            </a:r>
          </a:p>
          <a:p>
            <a:endParaRPr lang="cs-CZ" dirty="0"/>
          </a:p>
        </p:txBody>
      </p:sp>
    </p:spTree>
    <p:extLst>
      <p:ext uri="{BB962C8B-B14F-4D97-AF65-F5344CB8AC3E}">
        <p14:creationId xmlns:p14="http://schemas.microsoft.com/office/powerpoint/2010/main" val="1194165366"/>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supervize mohou být</a:t>
            </a:r>
          </a:p>
        </p:txBody>
      </p:sp>
      <p:sp>
        <p:nvSpPr>
          <p:cNvPr id="3" name="Zástupný symbol pro obsah 2"/>
          <p:cNvSpPr>
            <a:spLocks noGrp="1"/>
          </p:cNvSpPr>
          <p:nvPr>
            <p:ph idx="1"/>
          </p:nvPr>
        </p:nvSpPr>
        <p:spPr/>
        <p:txBody>
          <a:bodyPr/>
          <a:lstStyle/>
          <a:p>
            <a:pPr marL="0" indent="0">
              <a:buNone/>
            </a:pPr>
            <a:endParaRPr lang="cs-CZ" dirty="0"/>
          </a:p>
          <a:p>
            <a:r>
              <a:rPr lang="cs-CZ" dirty="0">
                <a:solidFill>
                  <a:schemeClr val="accent4"/>
                </a:solidFill>
              </a:rPr>
              <a:t>- krátkodobé </a:t>
            </a:r>
            <a:r>
              <a:rPr lang="cs-CZ" dirty="0"/>
              <a:t>(např. získání několika základních profesionálních dovedností, vytvoření základních podmínek pracovního týmu k úspěšné práci), </a:t>
            </a:r>
            <a:endParaRPr lang="cs-CZ" dirty="0" smtClean="0"/>
          </a:p>
          <a:p>
            <a:endParaRPr lang="cs-CZ" dirty="0"/>
          </a:p>
          <a:p>
            <a:endParaRPr lang="cs-CZ" dirty="0"/>
          </a:p>
          <a:p>
            <a:r>
              <a:rPr lang="cs-CZ" dirty="0">
                <a:solidFill>
                  <a:schemeClr val="accent4"/>
                </a:solidFill>
              </a:rPr>
              <a:t>- dlouhodobé</a:t>
            </a:r>
            <a:r>
              <a:rPr lang="cs-CZ" dirty="0"/>
              <a:t> (např. formulace a monitoring plánů osobního rozvoje pracovníků, harmonizace fungování celé organizace, zvyšování citlivosti organizace na potřeby klientů). </a:t>
            </a:r>
          </a:p>
          <a:p>
            <a:endParaRPr lang="cs-CZ" dirty="0"/>
          </a:p>
        </p:txBody>
      </p:sp>
    </p:spTree>
    <p:extLst>
      <p:ext uri="{BB962C8B-B14F-4D97-AF65-F5344CB8AC3E}">
        <p14:creationId xmlns:p14="http://schemas.microsoft.com/office/powerpoint/2010/main" val="3184086449"/>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Podmínky úspěšné supervize: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etika a hodnoty, legislativa, </a:t>
            </a:r>
          </a:p>
          <a:p>
            <a:r>
              <a:rPr lang="cs-CZ" dirty="0"/>
              <a:t>- diskuse o případech, vytváření plánů péče, </a:t>
            </a:r>
          </a:p>
          <a:p>
            <a:r>
              <a:rPr lang="cs-CZ" dirty="0"/>
              <a:t>- pracovní klima, </a:t>
            </a:r>
          </a:p>
          <a:p>
            <a:r>
              <a:rPr lang="cs-CZ" dirty="0"/>
              <a:t>- role (kdo co dělá), </a:t>
            </a:r>
          </a:p>
          <a:p>
            <a:r>
              <a:rPr lang="cs-CZ" dirty="0"/>
              <a:t>- postup při stížnostech, komunikace s nadřízenými, s vedením, </a:t>
            </a:r>
          </a:p>
          <a:p>
            <a:r>
              <a:rPr lang="cs-CZ" dirty="0"/>
              <a:t>- rozbor potřeb týmu, předávání vědomostí a dovedností, hledání možných cest rozvoje a příležitostí k učení, perspektivy. </a:t>
            </a:r>
          </a:p>
          <a:p>
            <a:endParaRPr lang="cs-CZ" dirty="0"/>
          </a:p>
        </p:txBody>
      </p:sp>
    </p:spTree>
    <p:extLst>
      <p:ext uri="{BB962C8B-B14F-4D97-AF65-F5344CB8AC3E}">
        <p14:creationId xmlns:p14="http://schemas.microsoft.com/office/powerpoint/2010/main" val="232841576"/>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Překážky dobré supervize: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odlišná předchozí supervizní zkušenost, </a:t>
            </a:r>
          </a:p>
          <a:p>
            <a:r>
              <a:rPr lang="cs-CZ" dirty="0"/>
              <a:t>- osobní překážka (pocity méněcennosti, duševní porucha), </a:t>
            </a:r>
          </a:p>
          <a:p>
            <a:r>
              <a:rPr lang="cs-CZ" dirty="0"/>
              <a:t>- složitost vztahu supervizor – </a:t>
            </a:r>
            <a:r>
              <a:rPr lang="cs-CZ" dirty="0" err="1"/>
              <a:t>supervidovaný</a:t>
            </a:r>
            <a:r>
              <a:rPr lang="cs-CZ" dirty="0"/>
              <a:t>, </a:t>
            </a:r>
          </a:p>
          <a:p>
            <a:r>
              <a:rPr lang="cs-CZ" dirty="0"/>
              <a:t>- postoj </a:t>
            </a:r>
            <a:r>
              <a:rPr lang="cs-CZ" dirty="0" err="1"/>
              <a:t>supervizantovy</a:t>
            </a:r>
            <a:r>
              <a:rPr lang="cs-CZ" dirty="0"/>
              <a:t> organizace, </a:t>
            </a:r>
          </a:p>
          <a:p>
            <a:r>
              <a:rPr lang="cs-CZ" dirty="0"/>
              <a:t>- praktické překážky (finance, vzdálenost, doprava, ..), </a:t>
            </a:r>
          </a:p>
          <a:p>
            <a:r>
              <a:rPr lang="cs-CZ" dirty="0"/>
              <a:t>- kultura organizace v níž probíhá supervize. </a:t>
            </a:r>
          </a:p>
          <a:p>
            <a:endParaRPr lang="cs-CZ" dirty="0"/>
          </a:p>
        </p:txBody>
      </p:sp>
    </p:spTree>
    <p:extLst>
      <p:ext uri="{BB962C8B-B14F-4D97-AF65-F5344CB8AC3E}">
        <p14:creationId xmlns:p14="http://schemas.microsoft.com/office/powerpoint/2010/main" val="3336584369"/>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12.</a:t>
            </a:r>
            <a:r>
              <a:rPr lang="cs-CZ" b="1" dirty="0"/>
              <a:t> P</a:t>
            </a:r>
            <a:r>
              <a:rPr lang="cs-CZ" b="1" dirty="0" smtClean="0"/>
              <a:t>éče </a:t>
            </a:r>
            <a:r>
              <a:rPr lang="cs-CZ" b="1" dirty="0"/>
              <a:t>o občany se specifickými potřebami </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Cíl: </a:t>
            </a:r>
            <a:endParaRPr lang="cs-CZ" dirty="0"/>
          </a:p>
          <a:p>
            <a:r>
              <a:rPr lang="cs-CZ" dirty="0"/>
              <a:t>- </a:t>
            </a:r>
            <a:r>
              <a:rPr lang="cs-CZ" dirty="0" err="1" smtClean="0"/>
              <a:t>sénium</a:t>
            </a:r>
            <a:r>
              <a:rPr lang="cs-CZ" dirty="0"/>
              <a:t>, </a:t>
            </a:r>
            <a:r>
              <a:rPr lang="cs-CZ" dirty="0" err="1"/>
              <a:t>presénium</a:t>
            </a:r>
            <a:r>
              <a:rPr lang="cs-CZ" dirty="0"/>
              <a:t> </a:t>
            </a:r>
          </a:p>
          <a:p>
            <a:r>
              <a:rPr lang="cs-CZ" dirty="0"/>
              <a:t>- </a:t>
            </a:r>
            <a:r>
              <a:rPr lang="cs-CZ" dirty="0" smtClean="0"/>
              <a:t>úkoly  pomáhající profese </a:t>
            </a:r>
            <a:r>
              <a:rPr lang="cs-CZ" dirty="0"/>
              <a:t>v péči o seniora </a:t>
            </a:r>
          </a:p>
          <a:p>
            <a:r>
              <a:rPr lang="cs-CZ" dirty="0"/>
              <a:t>- </a:t>
            </a:r>
            <a:r>
              <a:rPr lang="cs-CZ" dirty="0" smtClean="0"/>
              <a:t>zásady </a:t>
            </a:r>
            <a:r>
              <a:rPr lang="cs-CZ" dirty="0"/>
              <a:t>přístupu k mentálně handicapovaným lidem a jejich blízkým </a:t>
            </a:r>
          </a:p>
          <a:p>
            <a:r>
              <a:rPr lang="it-IT" dirty="0"/>
              <a:t>- orientovat se v sociální péči o klienty se specifickými potřebami </a:t>
            </a:r>
            <a:endParaRPr lang="cs-CZ" dirty="0" smtClean="0"/>
          </a:p>
          <a:p>
            <a:endParaRPr lang="it-IT" dirty="0"/>
          </a:p>
          <a:p>
            <a:r>
              <a:rPr lang="cs-CZ" b="1" dirty="0"/>
              <a:t>P</a:t>
            </a:r>
            <a:r>
              <a:rPr lang="cs-CZ" b="1" dirty="0" smtClean="0"/>
              <a:t>ojmy</a:t>
            </a:r>
            <a:r>
              <a:rPr lang="cs-CZ" b="1" dirty="0"/>
              <a:t>: </a:t>
            </a:r>
            <a:endParaRPr lang="cs-CZ" dirty="0"/>
          </a:p>
          <a:p>
            <a:pPr marL="0" indent="0">
              <a:buNone/>
            </a:pPr>
            <a:r>
              <a:rPr lang="cs-CZ" dirty="0" smtClean="0"/>
              <a:t>     </a:t>
            </a:r>
            <a:r>
              <a:rPr lang="cs-CZ" dirty="0" err="1" smtClean="0"/>
              <a:t>sénium</a:t>
            </a:r>
            <a:r>
              <a:rPr lang="cs-CZ" dirty="0"/>
              <a:t>, </a:t>
            </a:r>
            <a:endParaRPr lang="cs-CZ" dirty="0" smtClean="0"/>
          </a:p>
          <a:p>
            <a:pPr marL="0" indent="0">
              <a:buNone/>
            </a:pPr>
            <a:r>
              <a:rPr lang="cs-CZ" dirty="0"/>
              <a:t> </a:t>
            </a:r>
            <a:r>
              <a:rPr lang="cs-CZ" dirty="0" smtClean="0"/>
              <a:t>   retardace,</a:t>
            </a:r>
          </a:p>
          <a:p>
            <a:pPr marL="0" indent="0">
              <a:buNone/>
            </a:pPr>
            <a:r>
              <a:rPr lang="cs-CZ" dirty="0"/>
              <a:t> </a:t>
            </a:r>
            <a:r>
              <a:rPr lang="cs-CZ" dirty="0" smtClean="0"/>
              <a:t>    </a:t>
            </a:r>
            <a:r>
              <a:rPr lang="cs-CZ" dirty="0"/>
              <a:t>psychická </a:t>
            </a:r>
            <a:r>
              <a:rPr lang="cs-CZ" dirty="0" smtClean="0"/>
              <a:t>porucha</a:t>
            </a:r>
            <a:r>
              <a:rPr lang="cs-CZ" dirty="0"/>
              <a:t>, </a:t>
            </a:r>
            <a:endParaRPr lang="cs-CZ" dirty="0" smtClean="0"/>
          </a:p>
          <a:p>
            <a:pPr marL="0" indent="0">
              <a:buNone/>
            </a:pPr>
            <a:r>
              <a:rPr lang="cs-CZ" dirty="0"/>
              <a:t> </a:t>
            </a:r>
            <a:r>
              <a:rPr lang="cs-CZ" dirty="0" smtClean="0"/>
              <a:t>   podpora,</a:t>
            </a:r>
          </a:p>
          <a:p>
            <a:pPr marL="0" indent="0">
              <a:buNone/>
            </a:pPr>
            <a:r>
              <a:rPr lang="cs-CZ" dirty="0"/>
              <a:t> </a:t>
            </a:r>
            <a:r>
              <a:rPr lang="cs-CZ" dirty="0" smtClean="0"/>
              <a:t>    </a:t>
            </a:r>
            <a:r>
              <a:rPr lang="cs-CZ" dirty="0"/>
              <a:t>integrace </a:t>
            </a:r>
          </a:p>
        </p:txBody>
      </p:sp>
    </p:spTree>
    <p:extLst>
      <p:ext uri="{BB962C8B-B14F-4D97-AF65-F5344CB8AC3E}">
        <p14:creationId xmlns:p14="http://schemas.microsoft.com/office/powerpoint/2010/main" val="3447337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dělení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i="1" dirty="0">
                <a:solidFill>
                  <a:schemeClr val="accent4"/>
                </a:solidFill>
              </a:rPr>
              <a:t>Terapeutickou </a:t>
            </a:r>
            <a:r>
              <a:rPr lang="cs-CZ" i="1" dirty="0">
                <a:solidFill>
                  <a:schemeClr val="accent4"/>
                </a:solidFill>
              </a:rPr>
              <a:t>(léčebnou) </a:t>
            </a:r>
            <a:r>
              <a:rPr lang="cs-CZ" b="1" i="1" dirty="0">
                <a:solidFill>
                  <a:schemeClr val="accent4"/>
                </a:solidFill>
              </a:rPr>
              <a:t>komunitu </a:t>
            </a:r>
            <a:endParaRPr lang="cs-CZ" b="1" i="1" dirty="0" smtClean="0">
              <a:solidFill>
                <a:schemeClr val="accent4"/>
              </a:solidFill>
            </a:endParaRPr>
          </a:p>
          <a:p>
            <a:pPr marL="0" indent="0">
              <a:buNone/>
            </a:pPr>
            <a:r>
              <a:rPr lang="cs-CZ" b="1" i="1" dirty="0">
                <a:solidFill>
                  <a:schemeClr val="accent4"/>
                </a:solidFill>
              </a:rPr>
              <a:t> </a:t>
            </a:r>
            <a:r>
              <a:rPr lang="cs-CZ" b="1" i="1" dirty="0" smtClean="0">
                <a:solidFill>
                  <a:schemeClr val="accent4"/>
                </a:solidFill>
              </a:rPr>
              <a:t>   </a:t>
            </a:r>
            <a:r>
              <a:rPr lang="cs-CZ" i="1" dirty="0" smtClean="0"/>
              <a:t>– </a:t>
            </a:r>
            <a:r>
              <a:rPr lang="cs-CZ" dirty="0"/>
              <a:t>specifická forma organizace léčebné instituce, </a:t>
            </a:r>
          </a:p>
          <a:p>
            <a:pPr marL="0" indent="0">
              <a:buNone/>
            </a:pPr>
            <a:r>
              <a:rPr lang="cs-CZ" dirty="0" smtClean="0"/>
              <a:t>    -  </a:t>
            </a:r>
            <a:r>
              <a:rPr lang="cs-CZ" dirty="0"/>
              <a:t>umožňuje otevřenou komunikaci všech členů instituce včetně </a:t>
            </a:r>
            <a:r>
              <a:rPr lang="cs-CZ" dirty="0" smtClean="0"/>
              <a:t>pacientů</a:t>
            </a:r>
          </a:p>
          <a:p>
            <a:pPr marL="0" indent="0">
              <a:buNone/>
            </a:pPr>
            <a:r>
              <a:rPr lang="cs-CZ" dirty="0"/>
              <a:t> </a:t>
            </a:r>
            <a:r>
              <a:rPr lang="cs-CZ" dirty="0" smtClean="0"/>
              <a:t>      </a:t>
            </a:r>
            <a:r>
              <a:rPr lang="cs-CZ" dirty="0"/>
              <a:t>a jejich spolurozhodování a podílení se na léčbě. </a:t>
            </a:r>
            <a:endParaRPr lang="cs-CZ" dirty="0" smtClean="0"/>
          </a:p>
          <a:p>
            <a:endParaRPr lang="cs-CZ" dirty="0"/>
          </a:p>
          <a:p>
            <a:endParaRPr lang="cs-CZ" dirty="0" smtClean="0"/>
          </a:p>
          <a:p>
            <a:pPr marL="0" indent="0">
              <a:buNone/>
            </a:pPr>
            <a:endParaRPr lang="cs-CZ" dirty="0"/>
          </a:p>
          <a:p>
            <a:r>
              <a:rPr lang="cs-CZ" b="1" i="1" dirty="0">
                <a:solidFill>
                  <a:schemeClr val="accent4"/>
                </a:solidFill>
              </a:rPr>
              <a:t>Výcvikovou komunitu </a:t>
            </a:r>
            <a:endParaRPr lang="cs-CZ" b="1" i="1" dirty="0" smtClean="0">
              <a:solidFill>
                <a:schemeClr val="accent4"/>
              </a:solidFill>
            </a:endParaRPr>
          </a:p>
          <a:p>
            <a:pPr marL="0" indent="0">
              <a:buNone/>
            </a:pPr>
            <a:r>
              <a:rPr lang="cs-CZ" b="1" i="1" dirty="0">
                <a:solidFill>
                  <a:schemeClr val="accent4"/>
                </a:solidFill>
              </a:rPr>
              <a:t> </a:t>
            </a:r>
            <a:r>
              <a:rPr lang="cs-CZ" b="1" i="1" dirty="0" smtClean="0">
                <a:solidFill>
                  <a:schemeClr val="accent4"/>
                </a:solidFill>
              </a:rPr>
              <a:t>    </a:t>
            </a:r>
            <a:r>
              <a:rPr lang="cs-CZ" dirty="0" smtClean="0"/>
              <a:t>– </a:t>
            </a:r>
            <a:r>
              <a:rPr lang="cs-CZ" dirty="0"/>
              <a:t>zaměření na sebepoznání, </a:t>
            </a:r>
            <a:endParaRPr lang="cs-CZ" dirty="0" smtClean="0"/>
          </a:p>
          <a:p>
            <a:pPr marL="0" indent="0">
              <a:buNone/>
            </a:pPr>
            <a:r>
              <a:rPr lang="cs-CZ" dirty="0"/>
              <a:t> </a:t>
            </a:r>
            <a:r>
              <a:rPr lang="cs-CZ" dirty="0" smtClean="0"/>
              <a:t>    - nácvik </a:t>
            </a:r>
            <a:r>
              <a:rPr lang="cs-CZ" dirty="0"/>
              <a:t>nezbytných dovedností (komunikace apod</a:t>
            </a:r>
            <a:r>
              <a:rPr lang="cs-CZ" dirty="0" smtClean="0"/>
              <a:t>.),</a:t>
            </a:r>
          </a:p>
          <a:p>
            <a:pPr marL="0" indent="0">
              <a:buNone/>
            </a:pPr>
            <a:r>
              <a:rPr lang="cs-CZ" dirty="0"/>
              <a:t> </a:t>
            </a:r>
            <a:r>
              <a:rPr lang="cs-CZ" dirty="0" smtClean="0"/>
              <a:t>    -  </a:t>
            </a:r>
            <a:r>
              <a:rPr lang="cs-CZ" dirty="0"/>
              <a:t>postojů … . </a:t>
            </a:r>
          </a:p>
        </p:txBody>
      </p:sp>
    </p:spTree>
    <p:extLst>
      <p:ext uri="{BB962C8B-B14F-4D97-AF65-F5344CB8AC3E}">
        <p14:creationId xmlns:p14="http://schemas.microsoft.com/office/powerpoint/2010/main" val="3133889446"/>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 </a:t>
            </a:r>
            <a:r>
              <a:rPr lang="pt-BR" b="1" dirty="0" smtClean="0"/>
              <a:t>Principy </a:t>
            </a:r>
            <a:r>
              <a:rPr lang="pt-BR" b="1" dirty="0"/>
              <a:t>péče o seniory </a:t>
            </a:r>
            <a:r>
              <a:rPr lang="pt-BR" dirty="0" smtClean="0"/>
              <a:t>(Jarošová</a:t>
            </a:r>
            <a:r>
              <a:rPr lang="pt-BR" dirty="0"/>
              <a:t>, 2007, s. 73, 74)</a:t>
            </a:r>
            <a:endParaRPr lang="cs-CZ" dirty="0"/>
          </a:p>
        </p:txBody>
      </p:sp>
      <p:sp>
        <p:nvSpPr>
          <p:cNvPr id="3" name="Zástupný symbol pro obsah 2"/>
          <p:cNvSpPr>
            <a:spLocks noGrp="1"/>
          </p:cNvSpPr>
          <p:nvPr>
            <p:ph idx="1"/>
          </p:nvPr>
        </p:nvSpPr>
        <p:spPr/>
        <p:txBody>
          <a:bodyPr/>
          <a:lstStyle/>
          <a:p>
            <a:pPr marL="0" indent="0">
              <a:buNone/>
            </a:pPr>
            <a:endParaRPr lang="pt-BR" dirty="0"/>
          </a:p>
          <a:p>
            <a:r>
              <a:rPr lang="cs-CZ" dirty="0"/>
              <a:t>Zdravotně – sociální péče o seniory by měla být zaměřena na: </a:t>
            </a:r>
          </a:p>
          <a:p>
            <a:r>
              <a:rPr lang="cs-CZ" dirty="0" err="1">
                <a:solidFill>
                  <a:schemeClr val="accent4"/>
                </a:solidFill>
              </a:rPr>
              <a:t>demedicinalizaci</a:t>
            </a:r>
            <a:r>
              <a:rPr lang="cs-CZ" dirty="0"/>
              <a:t> (důraz na přirozenost prostředí, kvalitu života seniora), </a:t>
            </a:r>
          </a:p>
          <a:p>
            <a:r>
              <a:rPr lang="cs-CZ" dirty="0" err="1">
                <a:solidFill>
                  <a:schemeClr val="accent4"/>
                </a:solidFill>
              </a:rPr>
              <a:t>deinstitucionalizace</a:t>
            </a:r>
            <a:r>
              <a:rPr lang="cs-CZ" dirty="0">
                <a:solidFill>
                  <a:schemeClr val="accent4"/>
                </a:solidFill>
              </a:rPr>
              <a:t> </a:t>
            </a:r>
            <a:r>
              <a:rPr lang="cs-CZ" dirty="0"/>
              <a:t>(zajištění péče v domácích podmínkách, podpora vzniku terénních pracovišť, integrace seniorů do společnosti), </a:t>
            </a:r>
          </a:p>
          <a:p>
            <a:r>
              <a:rPr lang="cs-CZ" dirty="0" err="1">
                <a:solidFill>
                  <a:schemeClr val="accent4"/>
                </a:solidFill>
              </a:rPr>
              <a:t>desektorializace</a:t>
            </a:r>
            <a:r>
              <a:rPr lang="cs-CZ" dirty="0">
                <a:solidFill>
                  <a:schemeClr val="accent4"/>
                </a:solidFill>
              </a:rPr>
              <a:t> </a:t>
            </a:r>
            <a:r>
              <a:rPr lang="cs-CZ" dirty="0"/>
              <a:t>(týmová práce, propojení zdravotních a sociálních služeb, rodinné a profesionální péče), </a:t>
            </a:r>
          </a:p>
          <a:p>
            <a:r>
              <a:rPr lang="cs-CZ" dirty="0" err="1">
                <a:solidFill>
                  <a:schemeClr val="accent4"/>
                </a:solidFill>
              </a:rPr>
              <a:t>deprofesionalizace</a:t>
            </a:r>
            <a:r>
              <a:rPr lang="cs-CZ" dirty="0">
                <a:solidFill>
                  <a:schemeClr val="accent4"/>
                </a:solidFill>
              </a:rPr>
              <a:t> </a:t>
            </a:r>
            <a:r>
              <a:rPr lang="cs-CZ" dirty="0"/>
              <a:t>(podpora rodiny, zapojení dobrovolníků, sousedská výpomoc …) </a:t>
            </a:r>
          </a:p>
          <a:p>
            <a:endParaRPr lang="cs-CZ" dirty="0"/>
          </a:p>
        </p:txBody>
      </p:sp>
    </p:spTree>
    <p:extLst>
      <p:ext uri="{BB962C8B-B14F-4D97-AF65-F5344CB8AC3E}">
        <p14:creationId xmlns:p14="http://schemas.microsoft.com/office/powerpoint/2010/main" val="974239057"/>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Úloha v péči </a:t>
            </a:r>
            <a:r>
              <a:rPr lang="cs-CZ" b="1" dirty="0"/>
              <a:t>o seniora </a:t>
            </a:r>
            <a:endParaRPr lang="cs-CZ" dirty="0"/>
          </a:p>
        </p:txBody>
      </p:sp>
      <p:sp>
        <p:nvSpPr>
          <p:cNvPr id="3" name="Zástupný symbol pro obsah 2"/>
          <p:cNvSpPr>
            <a:spLocks noGrp="1"/>
          </p:cNvSpPr>
          <p:nvPr>
            <p:ph idx="1"/>
          </p:nvPr>
        </p:nvSpPr>
        <p:spPr/>
        <p:txBody>
          <a:bodyPr>
            <a:normAutofit/>
          </a:bodyPr>
          <a:lstStyle/>
          <a:p>
            <a:r>
              <a:rPr lang="cs-CZ" dirty="0" smtClean="0">
                <a:solidFill>
                  <a:schemeClr val="accent4"/>
                </a:solidFill>
              </a:rPr>
              <a:t>1. </a:t>
            </a:r>
            <a:r>
              <a:rPr lang="cs-CZ" dirty="0">
                <a:solidFill>
                  <a:schemeClr val="accent4"/>
                </a:solidFill>
              </a:rPr>
              <a:t>P</a:t>
            </a:r>
            <a:r>
              <a:rPr lang="cs-CZ" dirty="0" smtClean="0">
                <a:solidFill>
                  <a:schemeClr val="accent4"/>
                </a:solidFill>
              </a:rPr>
              <a:t>osouzení </a:t>
            </a:r>
            <a:r>
              <a:rPr lang="cs-CZ" dirty="0">
                <a:solidFill>
                  <a:schemeClr val="accent4"/>
                </a:solidFill>
              </a:rPr>
              <a:t>klienta </a:t>
            </a:r>
            <a:r>
              <a:rPr lang="cs-CZ" dirty="0"/>
              <a:t>(respektovat zvláštnosti vyššího věku, soustředit se víc na člověka). Můžeme využívat škály. Posuzujeme: </a:t>
            </a:r>
          </a:p>
          <a:p>
            <a:r>
              <a:rPr lang="cs-CZ" dirty="0"/>
              <a:t>- </a:t>
            </a:r>
            <a:r>
              <a:rPr lang="cs-CZ" dirty="0">
                <a:solidFill>
                  <a:schemeClr val="accent1"/>
                </a:solidFill>
              </a:rPr>
              <a:t>fyzické, funkční schopnosti</a:t>
            </a:r>
            <a:r>
              <a:rPr lang="cs-CZ" dirty="0"/>
              <a:t> – z hlediska soběstačnosti, dělí se na základní činnosti </a:t>
            </a:r>
            <a:r>
              <a:rPr lang="cs-CZ" dirty="0" smtClean="0"/>
              <a:t> (</a:t>
            </a:r>
            <a:r>
              <a:rPr lang="cs-CZ" dirty="0"/>
              <a:t>schopnost najíst se, obléct, chodit …) a instrumentální činnosti (nákup, praní …), </a:t>
            </a:r>
          </a:p>
          <a:p>
            <a:r>
              <a:rPr lang="cs-CZ" dirty="0">
                <a:solidFill>
                  <a:schemeClr val="accent1"/>
                </a:solidFill>
              </a:rPr>
              <a:t>- duševní schopnosti </a:t>
            </a:r>
            <a:r>
              <a:rPr lang="cs-CZ" dirty="0"/>
              <a:t>– chování, reakce, demence …, </a:t>
            </a:r>
          </a:p>
          <a:p>
            <a:r>
              <a:rPr lang="cs-CZ" dirty="0">
                <a:solidFill>
                  <a:schemeClr val="accent1"/>
                </a:solidFill>
              </a:rPr>
              <a:t>- úroveň smyslů </a:t>
            </a:r>
            <a:r>
              <a:rPr lang="cs-CZ" dirty="0"/>
              <a:t>– sluch, zrak, kompenzace, </a:t>
            </a:r>
          </a:p>
          <a:p>
            <a:r>
              <a:rPr lang="cs-CZ" dirty="0"/>
              <a:t>- </a:t>
            </a:r>
            <a:r>
              <a:rPr lang="cs-CZ" dirty="0">
                <a:solidFill>
                  <a:schemeClr val="accent1"/>
                </a:solidFill>
              </a:rPr>
              <a:t>sociální situaci seniora </a:t>
            </a:r>
            <a:r>
              <a:rPr lang="cs-CZ" dirty="0"/>
              <a:t>– úroveň bydlení, možnost sociálního kontaktu, </a:t>
            </a:r>
          </a:p>
          <a:p>
            <a:pPr marL="0" indent="0">
              <a:buNone/>
            </a:pPr>
            <a:r>
              <a:rPr lang="cs-CZ" dirty="0" smtClean="0"/>
              <a:t>       komunikace </a:t>
            </a:r>
            <a:r>
              <a:rPr lang="cs-CZ" dirty="0"/>
              <a:t>…, </a:t>
            </a:r>
          </a:p>
          <a:p>
            <a:r>
              <a:rPr lang="cs-CZ" dirty="0"/>
              <a:t>- </a:t>
            </a:r>
            <a:r>
              <a:rPr lang="cs-CZ" dirty="0">
                <a:solidFill>
                  <a:schemeClr val="accent1"/>
                </a:solidFill>
              </a:rPr>
              <a:t>zdravotní stav </a:t>
            </a:r>
            <a:r>
              <a:rPr lang="cs-CZ" dirty="0"/>
              <a:t>– zjištění poruch, účinky léků, dopad nemoci na člověka. </a:t>
            </a:r>
          </a:p>
        </p:txBody>
      </p:sp>
    </p:spTree>
    <p:extLst>
      <p:ext uri="{BB962C8B-B14F-4D97-AF65-F5344CB8AC3E}">
        <p14:creationId xmlns:p14="http://schemas.microsoft.com/office/powerpoint/2010/main" val="3336610876"/>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Sledování </a:t>
            </a:r>
            <a:r>
              <a:rPr lang="cs-CZ" dirty="0"/>
              <a:t>faktorů ovlivňujících kvalitu života seniora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a:t>
            </a:r>
            <a:r>
              <a:rPr lang="cs-CZ" dirty="0">
                <a:solidFill>
                  <a:schemeClr val="accent1"/>
                </a:solidFill>
              </a:rPr>
              <a:t>stav kůže (</a:t>
            </a:r>
            <a:r>
              <a:rPr lang="cs-CZ" dirty="0"/>
              <a:t>dekubity, bércové vředy), </a:t>
            </a:r>
          </a:p>
          <a:p>
            <a:r>
              <a:rPr lang="cs-CZ" dirty="0"/>
              <a:t>- </a:t>
            </a:r>
            <a:r>
              <a:rPr lang="cs-CZ" dirty="0">
                <a:solidFill>
                  <a:schemeClr val="accent1"/>
                </a:solidFill>
              </a:rPr>
              <a:t>bolest</a:t>
            </a:r>
            <a:r>
              <a:rPr lang="cs-CZ" dirty="0"/>
              <a:t> (chronická, akutní, účinnost terapie, alternativní postupy), </a:t>
            </a:r>
          </a:p>
          <a:p>
            <a:r>
              <a:rPr lang="cs-CZ" dirty="0"/>
              <a:t>- </a:t>
            </a:r>
            <a:r>
              <a:rPr lang="cs-CZ" dirty="0">
                <a:solidFill>
                  <a:schemeClr val="accent1"/>
                </a:solidFill>
              </a:rPr>
              <a:t>výživa (</a:t>
            </a:r>
            <a:r>
              <a:rPr lang="cs-CZ" dirty="0"/>
              <a:t>úroveň výživy, skladba jídelníčku, stav chrupu, schopnost sám se najíst), </a:t>
            </a:r>
          </a:p>
          <a:p>
            <a:r>
              <a:rPr lang="cs-CZ" dirty="0"/>
              <a:t>- v</a:t>
            </a:r>
            <a:r>
              <a:rPr lang="cs-CZ" dirty="0">
                <a:solidFill>
                  <a:schemeClr val="accent1"/>
                </a:solidFill>
              </a:rPr>
              <a:t>yprazdňování </a:t>
            </a:r>
            <a:r>
              <a:rPr lang="cs-CZ" dirty="0"/>
              <a:t>(inkontinence, kvalita pomůcek, diskrétnost), </a:t>
            </a:r>
          </a:p>
          <a:p>
            <a:r>
              <a:rPr lang="cs-CZ" dirty="0"/>
              <a:t>- </a:t>
            </a:r>
            <a:r>
              <a:rPr lang="cs-CZ" dirty="0">
                <a:solidFill>
                  <a:schemeClr val="accent1"/>
                </a:solidFill>
              </a:rPr>
              <a:t>pohyblivost</a:t>
            </a:r>
            <a:r>
              <a:rPr lang="cs-CZ" dirty="0"/>
              <a:t> (schopnost chůze, event. kompenzace, riziko pádů), </a:t>
            </a:r>
          </a:p>
          <a:p>
            <a:r>
              <a:rPr lang="pl-PL" dirty="0"/>
              <a:t>- </a:t>
            </a:r>
            <a:r>
              <a:rPr lang="pl-PL" dirty="0">
                <a:solidFill>
                  <a:schemeClr val="accent1"/>
                </a:solidFill>
              </a:rPr>
              <a:t>překážky v komunikaci </a:t>
            </a:r>
            <a:r>
              <a:rPr lang="pl-PL" dirty="0"/>
              <a:t>(porucha řeči, sluchu …) </a:t>
            </a:r>
            <a:endParaRPr lang="cs-CZ" dirty="0"/>
          </a:p>
        </p:txBody>
      </p:sp>
    </p:spTree>
    <p:extLst>
      <p:ext uri="{BB962C8B-B14F-4D97-AF65-F5344CB8AC3E}">
        <p14:creationId xmlns:p14="http://schemas.microsoft.com/office/powerpoint/2010/main" val="300467828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 </a:t>
            </a:r>
            <a:r>
              <a:rPr lang="cs-CZ" b="1" dirty="0"/>
              <a:t>P</a:t>
            </a:r>
            <a:r>
              <a:rPr lang="cs-CZ" b="1" dirty="0" smtClean="0"/>
              <a:t>éče </a:t>
            </a:r>
            <a:r>
              <a:rPr lang="cs-CZ" b="1" dirty="0"/>
              <a:t>o klienty s mentálním postižením </a:t>
            </a:r>
            <a:endParaRPr lang="cs-CZ" dirty="0"/>
          </a:p>
        </p:txBody>
      </p:sp>
      <p:sp>
        <p:nvSpPr>
          <p:cNvPr id="3" name="Zástupný symbol pro obsah 2"/>
          <p:cNvSpPr>
            <a:spLocks noGrp="1"/>
          </p:cNvSpPr>
          <p:nvPr>
            <p:ph idx="1"/>
          </p:nvPr>
        </p:nvSpPr>
        <p:spPr/>
        <p:txBody>
          <a:bodyPr/>
          <a:lstStyle/>
          <a:p>
            <a:r>
              <a:rPr lang="cs-CZ" b="1" dirty="0"/>
              <a:t>standardy kvality sociálních </a:t>
            </a:r>
            <a:r>
              <a:rPr lang="cs-CZ" b="1" dirty="0" smtClean="0"/>
              <a:t>služeb</a:t>
            </a:r>
          </a:p>
          <a:p>
            <a:r>
              <a:rPr lang="cs-CZ" dirty="0"/>
              <a:t>rozvíjení svých schopností a dovedností, zaměstnávání, volnočasové aktivity, zmenšování podpory, vzdělavatelnost a podobně. </a:t>
            </a:r>
            <a:endParaRPr lang="cs-CZ" dirty="0" smtClean="0"/>
          </a:p>
          <a:p>
            <a:r>
              <a:rPr lang="cs-CZ" dirty="0"/>
              <a:t>poskytovat podporu nejen v rodině (pokud v ní žijí), ale později také v bytě s dalšími lidmi (život v komunitě). </a:t>
            </a:r>
            <a:r>
              <a:rPr lang="cs-CZ" b="1" dirty="0" smtClean="0"/>
              <a:t> </a:t>
            </a:r>
          </a:p>
          <a:p>
            <a:r>
              <a:rPr lang="cs-CZ" dirty="0"/>
              <a:t>poskytnout srozumitelné informace o existujících možnostech, které jsou nutné k tomu, aby se uživatelé mohli podílet na rozhodování o podobě služby. </a:t>
            </a:r>
          </a:p>
        </p:txBody>
      </p:sp>
    </p:spTree>
    <p:extLst>
      <p:ext uri="{BB962C8B-B14F-4D97-AF65-F5344CB8AC3E}">
        <p14:creationId xmlns:p14="http://schemas.microsoft.com/office/powerpoint/2010/main" val="4195963027"/>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Metody práce s lidmi s mentálním postižením </a:t>
            </a:r>
            <a:r>
              <a:rPr lang="cs-CZ" dirty="0"/>
              <a:t/>
            </a:r>
            <a:br>
              <a:rPr lang="cs-CZ" dirty="0"/>
            </a:br>
            <a:endParaRPr lang="cs-CZ" dirty="0"/>
          </a:p>
        </p:txBody>
      </p:sp>
      <p:sp>
        <p:nvSpPr>
          <p:cNvPr id="3" name="Zástupný symbol pro obsah 2"/>
          <p:cNvSpPr>
            <a:spLocks noGrp="1"/>
          </p:cNvSpPr>
          <p:nvPr>
            <p:ph idx="1"/>
          </p:nvPr>
        </p:nvSpPr>
        <p:spPr/>
        <p:txBody>
          <a:bodyPr/>
          <a:lstStyle/>
          <a:p>
            <a:r>
              <a:rPr lang="cs-CZ" dirty="0" smtClean="0">
                <a:solidFill>
                  <a:schemeClr val="accent4"/>
                </a:solidFill>
              </a:rPr>
              <a:t>A : </a:t>
            </a:r>
            <a:r>
              <a:rPr lang="cs-CZ" b="1" dirty="0" smtClean="0">
                <a:solidFill>
                  <a:schemeClr val="accent4"/>
                </a:solidFill>
              </a:rPr>
              <a:t>Asistence </a:t>
            </a:r>
            <a:endParaRPr lang="cs-CZ" dirty="0">
              <a:solidFill>
                <a:schemeClr val="accent4"/>
              </a:solidFill>
            </a:endParaRPr>
          </a:p>
          <a:p>
            <a:r>
              <a:rPr lang="cs-CZ" dirty="0" smtClean="0"/>
              <a:t>pomoc </a:t>
            </a:r>
            <a:r>
              <a:rPr lang="cs-CZ" dirty="0"/>
              <a:t>– bydlení, navštěvování běžné školy, zaměstnávání apod. </a:t>
            </a:r>
            <a:endParaRPr lang="cs-CZ" dirty="0" smtClean="0"/>
          </a:p>
          <a:p>
            <a:r>
              <a:rPr lang="cs-CZ" b="1" i="1" dirty="0" smtClean="0"/>
              <a:t>zaměření </a:t>
            </a:r>
            <a:r>
              <a:rPr lang="cs-CZ" b="1" i="1" dirty="0"/>
              <a:t>na jednotlivce</a:t>
            </a:r>
            <a:r>
              <a:rPr lang="cs-CZ" b="1" dirty="0"/>
              <a:t>. </a:t>
            </a:r>
            <a:endParaRPr lang="cs-CZ" b="1" dirty="0" smtClean="0"/>
          </a:p>
          <a:p>
            <a:r>
              <a:rPr lang="cs-CZ" dirty="0" smtClean="0"/>
              <a:t>šitá </a:t>
            </a:r>
            <a:r>
              <a:rPr lang="cs-CZ" dirty="0"/>
              <a:t>na míru jednomu uživateli (vzít si léky, najíst se, umýt nádobí, umýt se, apod</a:t>
            </a:r>
            <a:r>
              <a:rPr lang="cs-CZ" dirty="0" smtClean="0"/>
              <a:t>.).</a:t>
            </a:r>
          </a:p>
          <a:p>
            <a:r>
              <a:rPr lang="cs-CZ" dirty="0" smtClean="0"/>
              <a:t>pomoc </a:t>
            </a:r>
            <a:r>
              <a:rPr lang="cs-CZ" dirty="0"/>
              <a:t>při chápání souvislostí, uvědomování si rizik </a:t>
            </a:r>
            <a:endParaRPr lang="cs-CZ" dirty="0" smtClean="0"/>
          </a:p>
          <a:p>
            <a:r>
              <a:rPr lang="cs-CZ" dirty="0"/>
              <a:t>a</a:t>
            </a:r>
            <a:r>
              <a:rPr lang="cs-CZ" dirty="0" smtClean="0"/>
              <a:t>sistent </a:t>
            </a:r>
            <a:r>
              <a:rPr lang="cs-CZ" dirty="0"/>
              <a:t>za člověka s mentálním postižením nerozhoduje. </a:t>
            </a:r>
          </a:p>
        </p:txBody>
      </p:sp>
    </p:spTree>
    <p:extLst>
      <p:ext uri="{BB962C8B-B14F-4D97-AF65-F5344CB8AC3E}">
        <p14:creationId xmlns:p14="http://schemas.microsoft.com/office/powerpoint/2010/main" val="407534876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endParaRPr lang="cs-CZ" dirty="0"/>
          </a:p>
          <a:p>
            <a:r>
              <a:rPr lang="cs-CZ" b="1" dirty="0" smtClean="0">
                <a:solidFill>
                  <a:schemeClr val="accent4"/>
                </a:solidFill>
              </a:rPr>
              <a:t>B: individuální práce</a:t>
            </a:r>
          </a:p>
          <a:p>
            <a:r>
              <a:rPr lang="cs-CZ" b="1" dirty="0" smtClean="0"/>
              <a:t> </a:t>
            </a:r>
            <a:r>
              <a:rPr lang="cs-CZ" dirty="0"/>
              <a:t>- </a:t>
            </a:r>
            <a:r>
              <a:rPr lang="cs-CZ" dirty="0" smtClean="0"/>
              <a:t>kompenzuje </a:t>
            </a:r>
            <a:r>
              <a:rPr lang="cs-CZ" dirty="0"/>
              <a:t>chybějící dovednosti</a:t>
            </a:r>
            <a:r>
              <a:rPr lang="cs-CZ" dirty="0" smtClean="0"/>
              <a:t>,</a:t>
            </a:r>
          </a:p>
          <a:p>
            <a:r>
              <a:rPr lang="cs-CZ" dirty="0" smtClean="0"/>
              <a:t> -  </a:t>
            </a:r>
            <a:r>
              <a:rPr lang="cs-CZ" dirty="0"/>
              <a:t>umožňuje i osobní rozvoj </a:t>
            </a:r>
            <a:r>
              <a:rPr lang="cs-CZ" dirty="0" smtClean="0"/>
              <a:t>uživatele</a:t>
            </a:r>
          </a:p>
          <a:p>
            <a:r>
              <a:rPr lang="cs-CZ" dirty="0" smtClean="0"/>
              <a:t>-  </a:t>
            </a:r>
            <a:r>
              <a:rPr lang="cs-CZ" dirty="0"/>
              <a:t>cíleně usiluje o dosažení určitých změn v životě uživatele</a:t>
            </a:r>
            <a:r>
              <a:rPr lang="cs-CZ" dirty="0" smtClean="0"/>
              <a:t>.</a:t>
            </a:r>
          </a:p>
          <a:p>
            <a:r>
              <a:rPr lang="cs-CZ" dirty="0" smtClean="0"/>
              <a:t>- klient si osvojil </a:t>
            </a:r>
            <a:r>
              <a:rPr lang="cs-CZ" dirty="0"/>
              <a:t>specifické dovednosti, </a:t>
            </a:r>
            <a:endParaRPr lang="cs-CZ" dirty="0" smtClean="0"/>
          </a:p>
          <a:p>
            <a:pPr marL="0" indent="0">
              <a:buNone/>
            </a:pPr>
            <a:r>
              <a:rPr lang="cs-CZ" dirty="0"/>
              <a:t> </a:t>
            </a:r>
            <a:r>
              <a:rPr lang="cs-CZ" dirty="0" smtClean="0"/>
              <a:t>     </a:t>
            </a:r>
            <a:r>
              <a:rPr lang="cs-CZ" dirty="0"/>
              <a:t>– podle jeho možností a přání – zvýší míru jeho samostatnosti. </a:t>
            </a:r>
          </a:p>
          <a:p>
            <a:endParaRPr lang="cs-CZ" dirty="0"/>
          </a:p>
        </p:txBody>
      </p:sp>
    </p:spTree>
    <p:extLst>
      <p:ext uri="{BB962C8B-B14F-4D97-AF65-F5344CB8AC3E}">
        <p14:creationId xmlns:p14="http://schemas.microsoft.com/office/powerpoint/2010/main" val="882784320"/>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endParaRPr lang="cs-CZ" dirty="0"/>
          </a:p>
          <a:p>
            <a:pPr marL="0" indent="0">
              <a:buNone/>
            </a:pPr>
            <a:r>
              <a:rPr lang="cs-CZ" b="1" dirty="0" smtClean="0">
                <a:solidFill>
                  <a:schemeClr val="accent4"/>
                </a:solidFill>
              </a:rPr>
              <a:t>C: skupiny</a:t>
            </a:r>
          </a:p>
          <a:p>
            <a:pPr marL="0" indent="0">
              <a:buNone/>
            </a:pPr>
            <a:r>
              <a:rPr lang="cs-CZ" b="1" dirty="0" smtClean="0"/>
              <a:t> </a:t>
            </a:r>
            <a:r>
              <a:rPr lang="cs-CZ" dirty="0"/>
              <a:t>- pravidelné setkávání </a:t>
            </a:r>
            <a:r>
              <a:rPr lang="cs-CZ" b="1" dirty="0"/>
              <a:t>skupin </a:t>
            </a:r>
            <a:r>
              <a:rPr lang="cs-CZ" dirty="0"/>
              <a:t>lidí s postižením</a:t>
            </a:r>
            <a:r>
              <a:rPr lang="cs-CZ" dirty="0" smtClean="0"/>
              <a:t>.</a:t>
            </a:r>
          </a:p>
          <a:p>
            <a:pPr marL="0" indent="0">
              <a:buNone/>
            </a:pPr>
            <a:r>
              <a:rPr lang="cs-CZ" dirty="0"/>
              <a:t> </a:t>
            </a:r>
            <a:r>
              <a:rPr lang="cs-CZ" dirty="0" smtClean="0"/>
              <a:t>-  </a:t>
            </a:r>
            <a:r>
              <a:rPr lang="cs-CZ" dirty="0"/>
              <a:t>Napomáhá rozvoji potřebných </a:t>
            </a:r>
            <a:r>
              <a:rPr lang="cs-CZ" dirty="0" smtClean="0"/>
              <a:t>dovedností.</a:t>
            </a:r>
          </a:p>
          <a:p>
            <a:pPr marL="0" indent="0">
              <a:buNone/>
            </a:pPr>
            <a:r>
              <a:rPr lang="cs-CZ" dirty="0" smtClean="0"/>
              <a:t> </a:t>
            </a:r>
            <a:r>
              <a:rPr lang="cs-CZ" dirty="0"/>
              <a:t>Docházka do skupiny má dva významné aspekty: </a:t>
            </a:r>
          </a:p>
          <a:p>
            <a:r>
              <a:rPr lang="cs-CZ" dirty="0"/>
              <a:t>- učí komunikovat ve skupině, tzn. vnímat a respektovat ostatní, neskákat jim do řeči, vyslechnout si jejich názor, projevit vlastní názor apod. </a:t>
            </a:r>
          </a:p>
          <a:p>
            <a:r>
              <a:rPr lang="cs-CZ" dirty="0"/>
              <a:t>- samotná práce skupiny. Ta se zaměřuje na oblasti, které jednotlivým uživatelům dělají potíže, např. trávení volného času. </a:t>
            </a:r>
          </a:p>
          <a:p>
            <a:endParaRPr lang="cs-CZ" dirty="0"/>
          </a:p>
          <a:p>
            <a:endParaRPr lang="cs-CZ" dirty="0"/>
          </a:p>
        </p:txBody>
      </p:sp>
    </p:spTree>
    <p:extLst>
      <p:ext uri="{BB962C8B-B14F-4D97-AF65-F5344CB8AC3E}">
        <p14:creationId xmlns:p14="http://schemas.microsoft.com/office/powerpoint/2010/main" val="2521195241"/>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r>
              <a:rPr lang="cs-CZ" b="1" dirty="0" smtClean="0">
                <a:solidFill>
                  <a:schemeClr val="accent4"/>
                </a:solidFill>
              </a:rPr>
              <a:t>D: Další </a:t>
            </a:r>
            <a:r>
              <a:rPr lang="cs-CZ" b="1" dirty="0">
                <a:solidFill>
                  <a:schemeClr val="accent4"/>
                </a:solidFill>
              </a:rPr>
              <a:t>metody jsou</a:t>
            </a:r>
            <a:r>
              <a:rPr lang="cs-CZ" dirty="0" smtClean="0">
                <a:solidFill>
                  <a:schemeClr val="accent4"/>
                </a:solidFill>
              </a:rPr>
              <a:t>:</a:t>
            </a:r>
          </a:p>
          <a:p>
            <a:pPr marL="0" indent="0">
              <a:buNone/>
            </a:pPr>
            <a:r>
              <a:rPr lang="cs-CZ" dirty="0" smtClean="0"/>
              <a:t> </a:t>
            </a:r>
            <a:r>
              <a:rPr lang="cs-CZ" dirty="0"/>
              <a:t>pracovní terapie, taneční, hudební a výtvarná terapie</a:t>
            </a:r>
            <a:r>
              <a:rPr lang="cs-CZ" dirty="0" smtClean="0"/>
              <a:t>,</a:t>
            </a:r>
          </a:p>
          <a:p>
            <a:pPr marL="0" indent="0">
              <a:buNone/>
            </a:pPr>
            <a:r>
              <a:rPr lang="cs-CZ" dirty="0" smtClean="0"/>
              <a:t> </a:t>
            </a:r>
            <a:r>
              <a:rPr lang="cs-CZ" dirty="0"/>
              <a:t>depistážní činnost, poradenství, psychologické poradenství, </a:t>
            </a:r>
            <a:endParaRPr lang="cs-CZ" dirty="0" smtClean="0"/>
          </a:p>
          <a:p>
            <a:pPr marL="0" indent="0">
              <a:buNone/>
            </a:pPr>
            <a:r>
              <a:rPr lang="cs-CZ" dirty="0" smtClean="0"/>
              <a:t>denní </a:t>
            </a:r>
            <a:r>
              <a:rPr lang="cs-CZ" dirty="0"/>
              <a:t>či týdenní stacionáře</a:t>
            </a:r>
            <a:r>
              <a:rPr lang="cs-CZ" dirty="0" smtClean="0"/>
              <a:t>,</a:t>
            </a:r>
          </a:p>
          <a:p>
            <a:pPr marL="0" indent="0">
              <a:buNone/>
            </a:pPr>
            <a:r>
              <a:rPr lang="cs-CZ" dirty="0" smtClean="0"/>
              <a:t> </a:t>
            </a:r>
            <a:r>
              <a:rPr lang="cs-CZ" dirty="0"/>
              <a:t>komplexní programy, podporované zaměstnávání, tréninkové programy</a:t>
            </a:r>
            <a:r>
              <a:rPr lang="cs-CZ" dirty="0" smtClean="0"/>
              <a:t>,</a:t>
            </a:r>
          </a:p>
          <a:p>
            <a:pPr marL="0" indent="0">
              <a:buNone/>
            </a:pPr>
            <a:r>
              <a:rPr lang="cs-CZ" dirty="0" smtClean="0"/>
              <a:t> </a:t>
            </a:r>
            <a:r>
              <a:rPr lang="cs-CZ" dirty="0"/>
              <a:t>chráněná pracoviště a chráněné dílny, chráněné bydlení</a:t>
            </a:r>
            <a:r>
              <a:rPr lang="cs-CZ" dirty="0" smtClean="0"/>
              <a:t>,</a:t>
            </a:r>
          </a:p>
          <a:p>
            <a:pPr marL="0" indent="0">
              <a:buNone/>
            </a:pPr>
            <a:r>
              <a:rPr lang="cs-CZ" dirty="0" smtClean="0"/>
              <a:t> </a:t>
            </a:r>
            <a:r>
              <a:rPr lang="cs-CZ" dirty="0"/>
              <a:t>podporované bydlení, </a:t>
            </a:r>
            <a:endParaRPr lang="cs-CZ" dirty="0" smtClean="0"/>
          </a:p>
          <a:p>
            <a:pPr marL="0" indent="0">
              <a:buNone/>
            </a:pPr>
            <a:r>
              <a:rPr lang="cs-CZ" dirty="0" smtClean="0"/>
              <a:t>večerní školy, </a:t>
            </a:r>
            <a:r>
              <a:rPr lang="cs-CZ" dirty="0"/>
              <a:t>vrstevnické programy.</a:t>
            </a:r>
          </a:p>
        </p:txBody>
      </p:sp>
    </p:spTree>
    <p:extLst>
      <p:ext uri="{BB962C8B-B14F-4D97-AF65-F5344CB8AC3E}">
        <p14:creationId xmlns:p14="http://schemas.microsoft.com/office/powerpoint/2010/main" val="2473159295"/>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Cíle </a:t>
            </a:r>
            <a:r>
              <a:rPr lang="cs-CZ" b="1" dirty="0" smtClean="0"/>
              <a:t>péče </a:t>
            </a:r>
            <a:r>
              <a:rPr lang="cs-CZ" b="1" dirty="0"/>
              <a:t>o klienty s mentálním postižením: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rozvoj schopností a zručností, </a:t>
            </a:r>
          </a:p>
          <a:p>
            <a:r>
              <a:rPr lang="cs-CZ" dirty="0"/>
              <a:t>- začlenění se do společnosti, </a:t>
            </a:r>
          </a:p>
          <a:p>
            <a:r>
              <a:rPr lang="cs-CZ" dirty="0"/>
              <a:t>- podpora důstojnosti, </a:t>
            </a:r>
          </a:p>
          <a:p>
            <a:r>
              <a:rPr lang="cs-CZ" dirty="0"/>
              <a:t>- dosažení maximální sociální přizpůsobivosti, </a:t>
            </a:r>
          </a:p>
          <a:p>
            <a:r>
              <a:rPr lang="cs-CZ" dirty="0"/>
              <a:t>- zachování samostatnosti a nezávislosti. </a:t>
            </a:r>
          </a:p>
          <a:p>
            <a:endParaRPr lang="cs-CZ" dirty="0"/>
          </a:p>
        </p:txBody>
      </p:sp>
    </p:spTree>
    <p:extLst>
      <p:ext uri="{BB962C8B-B14F-4D97-AF65-F5344CB8AC3E}">
        <p14:creationId xmlns:p14="http://schemas.microsoft.com/office/powerpoint/2010/main" val="1847741734"/>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b="1" dirty="0"/>
              <a:t>Práce </a:t>
            </a:r>
            <a:r>
              <a:rPr lang="pl-PL" b="1" dirty="0" smtClean="0"/>
              <a:t> </a:t>
            </a:r>
            <a:r>
              <a:rPr lang="pl-PL" b="1" dirty="0"/>
              <a:t>se zaměřuje na: </a:t>
            </a:r>
            <a:r>
              <a:rPr lang="pl-PL" dirty="0"/>
              <a:t/>
            </a:r>
            <a:br>
              <a:rPr lang="pl-PL" dirty="0"/>
            </a:b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endParaRPr lang="pl-PL" dirty="0"/>
          </a:p>
          <a:p>
            <a:r>
              <a:rPr lang="cs-CZ" dirty="0"/>
              <a:t>- chování jedince ve skupině (komunikace s ostatními, s personálem, spokojenost ...), </a:t>
            </a:r>
          </a:p>
          <a:p>
            <a:r>
              <a:rPr lang="cs-CZ" dirty="0"/>
              <a:t>- vztah v rodině (pokud žije v rodině – jakou roli v rodině zastává ...), </a:t>
            </a:r>
          </a:p>
          <a:p>
            <a:r>
              <a:rPr lang="cs-CZ" dirty="0"/>
              <a:t>- provokující faktory (co ho rozruší, jak reaguje, agresivní projevy ...), - schopnosti jedince, rozvoj – využití potenciálu, aby mohl být prospěšný ..., </a:t>
            </a:r>
          </a:p>
          <a:p>
            <a:r>
              <a:rPr lang="cs-CZ" dirty="0"/>
              <a:t>- pomoc při zajištění základních potřeb (supervize, opakování aktivit ...), </a:t>
            </a:r>
          </a:p>
          <a:p>
            <a:r>
              <a:rPr lang="cs-CZ" dirty="0"/>
              <a:t>- podpora svépomoci, nezávislosti, zodpovědnosti – chráněné bydlení, práce , </a:t>
            </a:r>
          </a:p>
          <a:p>
            <a:r>
              <a:rPr lang="cs-CZ" dirty="0"/>
              <a:t>- vytvoření vlídného, chápajícího prostředí, </a:t>
            </a:r>
          </a:p>
          <a:p>
            <a:r>
              <a:rPr lang="pl-PL" dirty="0"/>
              <a:t>- spolupráce s rodinou – podpora a pomoc (kluby rodin, rady, edukační programy, </a:t>
            </a:r>
          </a:p>
          <a:p>
            <a:r>
              <a:rPr lang="cs-CZ" dirty="0"/>
              <a:t>pobyty, poradny ...), </a:t>
            </a:r>
          </a:p>
          <a:p>
            <a:r>
              <a:rPr lang="cs-CZ" dirty="0"/>
              <a:t>- spolupráce s lékařem, sociálním pracovníkem, psychologem ... . </a:t>
            </a:r>
          </a:p>
        </p:txBody>
      </p:sp>
    </p:spTree>
    <p:extLst>
      <p:ext uri="{BB962C8B-B14F-4D97-AF65-F5344CB8AC3E}">
        <p14:creationId xmlns:p14="http://schemas.microsoft.com/office/powerpoint/2010/main" val="1127084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Komunitní </a:t>
            </a:r>
            <a:r>
              <a:rPr lang="cs-CZ" b="1" dirty="0" smtClean="0"/>
              <a:t> </a:t>
            </a:r>
            <a:r>
              <a:rPr lang="cs-CZ" b="1" dirty="0"/>
              <a:t>práce </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endParaRPr lang="cs-CZ" dirty="0"/>
          </a:p>
          <a:p>
            <a:r>
              <a:rPr lang="cs-CZ" sz="1900" dirty="0">
                <a:solidFill>
                  <a:schemeClr val="accent1"/>
                </a:solidFill>
              </a:rPr>
              <a:t>Metoda,</a:t>
            </a:r>
            <a:r>
              <a:rPr lang="cs-CZ" sz="1900" dirty="0"/>
              <a:t> ve které jsou jednotlivci, skupiny a organizace zapojeny do plánované činnosti s cílem ovlivnit společné problémy</a:t>
            </a:r>
            <a:r>
              <a:rPr lang="cs-CZ" sz="1900" dirty="0" smtClean="0"/>
              <a:t>.</a:t>
            </a:r>
          </a:p>
          <a:p>
            <a:r>
              <a:rPr lang="cs-CZ" sz="1900" dirty="0" smtClean="0"/>
              <a:t> </a:t>
            </a:r>
            <a:r>
              <a:rPr lang="cs-CZ" sz="1900" dirty="0"/>
              <a:t>Napomáhá rozvoji společenských </a:t>
            </a:r>
            <a:r>
              <a:rPr lang="cs-CZ" sz="1900" dirty="0" smtClean="0"/>
              <a:t>institucí</a:t>
            </a:r>
          </a:p>
          <a:p>
            <a:r>
              <a:rPr lang="cs-CZ" sz="1900" dirty="0" smtClean="0">
                <a:solidFill>
                  <a:schemeClr val="accent4"/>
                </a:solidFill>
              </a:rPr>
              <a:t> </a:t>
            </a:r>
            <a:r>
              <a:rPr lang="cs-CZ" sz="1900" dirty="0">
                <a:solidFill>
                  <a:schemeClr val="accent4"/>
                </a:solidFill>
              </a:rPr>
              <a:t>Z</a:t>
            </a:r>
            <a:r>
              <a:rPr lang="cs-CZ" sz="1900" dirty="0" smtClean="0">
                <a:solidFill>
                  <a:schemeClr val="accent4"/>
                </a:solidFill>
              </a:rPr>
              <a:t>ahrnuje </a:t>
            </a:r>
            <a:r>
              <a:rPr lang="cs-CZ" sz="1900" dirty="0">
                <a:solidFill>
                  <a:schemeClr val="accent4"/>
                </a:solidFill>
              </a:rPr>
              <a:t>dva </a:t>
            </a:r>
            <a:r>
              <a:rPr lang="cs-CZ" sz="1900" dirty="0" smtClean="0">
                <a:solidFill>
                  <a:schemeClr val="accent4"/>
                </a:solidFill>
              </a:rPr>
              <a:t> procesy</a:t>
            </a:r>
          </a:p>
          <a:p>
            <a:pPr marL="0" indent="0">
              <a:buNone/>
            </a:pPr>
            <a:r>
              <a:rPr lang="cs-CZ" sz="1900" dirty="0"/>
              <a:t> </a:t>
            </a:r>
            <a:r>
              <a:rPr lang="cs-CZ" sz="1900" dirty="0" smtClean="0"/>
              <a:t>      </a:t>
            </a:r>
            <a:r>
              <a:rPr lang="cs-CZ" sz="1900" dirty="0"/>
              <a:t>– </a:t>
            </a:r>
            <a:r>
              <a:rPr lang="cs-CZ" sz="1900" dirty="0" smtClean="0"/>
              <a:t> </a:t>
            </a:r>
            <a:r>
              <a:rPr lang="cs-CZ" sz="1900" i="1" dirty="0" smtClean="0">
                <a:solidFill>
                  <a:schemeClr val="accent1"/>
                </a:solidFill>
              </a:rPr>
              <a:t>plánování </a:t>
            </a:r>
            <a:r>
              <a:rPr lang="cs-CZ" sz="1900" i="1" dirty="0">
                <a:solidFill>
                  <a:schemeClr val="accent1"/>
                </a:solidFill>
              </a:rPr>
              <a:t>-</a:t>
            </a:r>
            <a:r>
              <a:rPr lang="cs-CZ" sz="1900" i="1" dirty="0"/>
              <a:t> </a:t>
            </a:r>
            <a:r>
              <a:rPr lang="cs-CZ" sz="1900" dirty="0" smtClean="0"/>
              <a:t>vymezení </a:t>
            </a:r>
            <a:r>
              <a:rPr lang="cs-CZ" sz="1900" dirty="0"/>
              <a:t>problémových oblastí, diagnostikování případů a zformulování řešení</a:t>
            </a:r>
            <a:r>
              <a:rPr lang="cs-CZ" sz="1900" dirty="0" smtClean="0"/>
              <a:t>,</a:t>
            </a:r>
          </a:p>
          <a:p>
            <a:pPr marL="0" indent="0">
              <a:buNone/>
            </a:pPr>
            <a:r>
              <a:rPr lang="cs-CZ" sz="1900" dirty="0"/>
              <a:t> </a:t>
            </a:r>
            <a:r>
              <a:rPr lang="cs-CZ" sz="1900" dirty="0" smtClean="0"/>
              <a:t>       </a:t>
            </a:r>
            <a:r>
              <a:rPr lang="cs-CZ" sz="1900" dirty="0"/>
              <a:t>- </a:t>
            </a:r>
            <a:r>
              <a:rPr lang="cs-CZ" sz="1900" i="1" dirty="0" smtClean="0">
                <a:solidFill>
                  <a:schemeClr val="accent1"/>
                </a:solidFill>
              </a:rPr>
              <a:t>organizace </a:t>
            </a:r>
            <a:r>
              <a:rPr lang="cs-CZ" sz="1900" dirty="0" smtClean="0"/>
              <a:t>– stanovení  </a:t>
            </a:r>
            <a:r>
              <a:rPr lang="cs-CZ" sz="1900" dirty="0"/>
              <a:t>strategií pro ovlivnění </a:t>
            </a:r>
            <a:r>
              <a:rPr lang="cs-CZ" sz="1900" dirty="0" smtClean="0"/>
              <a:t>činnosti. </a:t>
            </a:r>
          </a:p>
          <a:p>
            <a:pPr marL="0" indent="0">
              <a:buNone/>
            </a:pPr>
            <a:endParaRPr lang="cs-CZ" sz="1900" dirty="0"/>
          </a:p>
          <a:p>
            <a:r>
              <a:rPr lang="cs-CZ" sz="1900" dirty="0" smtClean="0"/>
              <a:t>Úsilí  na </a:t>
            </a:r>
            <a:r>
              <a:rPr lang="cs-CZ" sz="1900" dirty="0"/>
              <a:t>podporu kolektivní aktivity </a:t>
            </a:r>
            <a:r>
              <a:rPr lang="cs-CZ" sz="1900" dirty="0" smtClean="0"/>
              <a:t>lidí</a:t>
            </a:r>
            <a:r>
              <a:rPr lang="cs-CZ" sz="1900" dirty="0"/>
              <a:t> </a:t>
            </a:r>
            <a:r>
              <a:rPr lang="cs-CZ" sz="1900" dirty="0" smtClean="0"/>
              <a:t> (potřebu). </a:t>
            </a:r>
            <a:endParaRPr lang="cs-CZ" sz="1900" dirty="0"/>
          </a:p>
          <a:p>
            <a:r>
              <a:rPr lang="cs-CZ" sz="1900" dirty="0"/>
              <a:t>Pomoc </a:t>
            </a:r>
            <a:r>
              <a:rPr lang="cs-CZ" sz="1900" dirty="0" smtClean="0"/>
              <a:t> </a:t>
            </a:r>
            <a:r>
              <a:rPr lang="cs-CZ" sz="1900" dirty="0"/>
              <a:t>lidem, aby společným úsilím zlepšili svoji vlastní </a:t>
            </a:r>
            <a:r>
              <a:rPr lang="cs-CZ" sz="1900" dirty="0" smtClean="0"/>
              <a:t>komunitu. </a:t>
            </a:r>
            <a:endParaRPr lang="cs-CZ" sz="1900" dirty="0"/>
          </a:p>
          <a:p>
            <a:r>
              <a:rPr lang="cs-CZ" sz="1900" dirty="0">
                <a:solidFill>
                  <a:schemeClr val="accent1"/>
                </a:solidFill>
              </a:rPr>
              <a:t>Metoda </a:t>
            </a:r>
            <a:r>
              <a:rPr lang="cs-CZ" sz="1900" dirty="0"/>
              <a:t>řešení </a:t>
            </a:r>
            <a:r>
              <a:rPr lang="cs-CZ" sz="1900" dirty="0" smtClean="0"/>
              <a:t>sociální </a:t>
            </a:r>
            <a:r>
              <a:rPr lang="cs-CZ" sz="1900" dirty="0"/>
              <a:t>podpory společenství – komunit, v místech, kde lidé žijí a kde problémy vznikají. </a:t>
            </a:r>
          </a:p>
          <a:p>
            <a:r>
              <a:rPr lang="cs-CZ" sz="1900" dirty="0">
                <a:solidFill>
                  <a:schemeClr val="accent1"/>
                </a:solidFill>
              </a:rPr>
              <a:t>Metoda </a:t>
            </a:r>
            <a:r>
              <a:rPr lang="cs-CZ" sz="1900" dirty="0"/>
              <a:t>směřující  </a:t>
            </a:r>
            <a:r>
              <a:rPr lang="cs-CZ" sz="1900" dirty="0" smtClean="0"/>
              <a:t>- komunita </a:t>
            </a:r>
            <a:r>
              <a:rPr lang="cs-CZ" sz="1900" dirty="0"/>
              <a:t>má více sil a možností než jedinec, </a:t>
            </a:r>
          </a:p>
          <a:p>
            <a:r>
              <a:rPr lang="cs-CZ" sz="1900" dirty="0" smtClean="0"/>
              <a:t>Cílem </a:t>
            </a:r>
            <a:r>
              <a:rPr lang="cs-CZ" sz="1900" dirty="0"/>
              <a:t>je podpořit vlastní aktivitu lidí, navodit prostředí, ve které spolu mohou </a:t>
            </a:r>
            <a:r>
              <a:rPr lang="cs-CZ" sz="1900" dirty="0" smtClean="0"/>
              <a:t> </a:t>
            </a:r>
            <a:r>
              <a:rPr lang="cs-CZ" sz="1900" dirty="0"/>
              <a:t>účinněji než dosud komunikovat o určitém problematickém tématu. </a:t>
            </a:r>
            <a:endParaRPr lang="cs-CZ" sz="1900" dirty="0" smtClean="0"/>
          </a:p>
          <a:p>
            <a:r>
              <a:rPr lang="cs-CZ" sz="1900" dirty="0"/>
              <a:t>T</a:t>
            </a:r>
            <a:r>
              <a:rPr lang="cs-CZ" sz="1900" dirty="0" smtClean="0"/>
              <a:t>éma </a:t>
            </a:r>
            <a:r>
              <a:rPr lang="cs-CZ" sz="1900" dirty="0"/>
              <a:t>musí být </a:t>
            </a:r>
            <a:r>
              <a:rPr lang="cs-CZ" sz="1900" dirty="0" smtClean="0"/>
              <a:t> </a:t>
            </a:r>
            <a:r>
              <a:rPr lang="cs-CZ" sz="1900" dirty="0"/>
              <a:t>lidem společné. </a:t>
            </a:r>
          </a:p>
          <a:p>
            <a:endParaRPr lang="cs-CZ" sz="1900" dirty="0"/>
          </a:p>
        </p:txBody>
      </p:sp>
    </p:spTree>
    <p:extLst>
      <p:ext uri="{BB962C8B-B14F-4D97-AF65-F5344CB8AC3E}">
        <p14:creationId xmlns:p14="http://schemas.microsoft.com/office/powerpoint/2010/main" val="3354789890"/>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a:t>
            </a:r>
            <a:r>
              <a:rPr lang="cs-CZ" b="1" dirty="0" smtClean="0"/>
              <a:t>éče </a:t>
            </a:r>
            <a:r>
              <a:rPr lang="cs-CZ" b="1" dirty="0"/>
              <a:t>o klienty duševně nemocné </a:t>
            </a:r>
            <a:endParaRPr lang="cs-CZ" dirty="0"/>
          </a:p>
        </p:txBody>
      </p:sp>
      <p:sp>
        <p:nvSpPr>
          <p:cNvPr id="3" name="Zástupný symbol pro obsah 2"/>
          <p:cNvSpPr>
            <a:spLocks noGrp="1"/>
          </p:cNvSpPr>
          <p:nvPr>
            <p:ph idx="1"/>
          </p:nvPr>
        </p:nvSpPr>
        <p:spPr/>
        <p:txBody>
          <a:bodyPr/>
          <a:lstStyle/>
          <a:p>
            <a:r>
              <a:rPr lang="cs-CZ" b="1" i="1" dirty="0"/>
              <a:t>cílenou pomoc </a:t>
            </a:r>
            <a:endParaRPr lang="cs-CZ" b="1" i="1" dirty="0" smtClean="0"/>
          </a:p>
          <a:p>
            <a:r>
              <a:rPr lang="cs-CZ" b="1" i="1" dirty="0"/>
              <a:t>specifické intervence </a:t>
            </a:r>
            <a:endParaRPr lang="cs-CZ" b="1" i="1" dirty="0" smtClean="0"/>
          </a:p>
          <a:p>
            <a:r>
              <a:rPr lang="cs-CZ" b="1" dirty="0" err="1"/>
              <a:t>deinstitucionalizaci</a:t>
            </a:r>
            <a:r>
              <a:rPr lang="cs-CZ" b="1" dirty="0"/>
              <a:t> </a:t>
            </a:r>
            <a:endParaRPr lang="cs-CZ" b="1" dirty="0" smtClean="0"/>
          </a:p>
          <a:p>
            <a:r>
              <a:rPr lang="cs-CZ" b="1" dirty="0" smtClean="0"/>
              <a:t>prevence </a:t>
            </a:r>
            <a:r>
              <a:rPr lang="cs-CZ" b="1" dirty="0"/>
              <a:t>stigmatizace </a:t>
            </a:r>
            <a:endParaRPr lang="cs-CZ" dirty="0"/>
          </a:p>
        </p:txBody>
      </p:sp>
    </p:spTree>
    <p:extLst>
      <p:ext uri="{BB962C8B-B14F-4D97-AF65-F5344CB8AC3E}">
        <p14:creationId xmlns:p14="http://schemas.microsoft.com/office/powerpoint/2010/main" val="2781788362"/>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práce s duševně nemocnými </a:t>
            </a:r>
            <a:endParaRPr lang="cs-CZ" dirty="0"/>
          </a:p>
        </p:txBody>
      </p:sp>
      <p:sp>
        <p:nvSpPr>
          <p:cNvPr id="3" name="Zástupný symbol pro obsah 2"/>
          <p:cNvSpPr>
            <a:spLocks noGrp="1"/>
          </p:cNvSpPr>
          <p:nvPr>
            <p:ph idx="1"/>
          </p:nvPr>
        </p:nvSpPr>
        <p:spPr/>
        <p:txBody>
          <a:bodyPr/>
          <a:lstStyle/>
          <a:p>
            <a:r>
              <a:rPr lang="cs-CZ" dirty="0"/>
              <a:t>Sociální pracovníci se mohou specializovat v několika oblastech: </a:t>
            </a:r>
          </a:p>
          <a:p>
            <a:r>
              <a:rPr lang="cs-CZ" dirty="0"/>
              <a:t>- </a:t>
            </a:r>
            <a:r>
              <a:rPr lang="cs-CZ" b="1" dirty="0">
                <a:solidFill>
                  <a:schemeClr val="accent4"/>
                </a:solidFill>
              </a:rPr>
              <a:t>psychiatrická rehabilitace </a:t>
            </a:r>
            <a:r>
              <a:rPr lang="cs-CZ" dirty="0"/>
              <a:t>(oblast bydlení, práce), sociální rehabilitace, </a:t>
            </a:r>
            <a:r>
              <a:rPr lang="cs-CZ" dirty="0" err="1"/>
              <a:t>psychoedukace</a:t>
            </a:r>
            <a:r>
              <a:rPr lang="cs-CZ" dirty="0"/>
              <a:t> </a:t>
            </a:r>
          </a:p>
          <a:p>
            <a:r>
              <a:rPr lang="cs-CZ" dirty="0"/>
              <a:t>- </a:t>
            </a:r>
            <a:r>
              <a:rPr lang="cs-CZ" b="1" dirty="0">
                <a:solidFill>
                  <a:schemeClr val="accent4"/>
                </a:solidFill>
              </a:rPr>
              <a:t>případové vedení – </a:t>
            </a:r>
            <a:r>
              <a:rPr lang="cs-CZ" b="1" dirty="0"/>
              <a:t>case management, </a:t>
            </a:r>
            <a:endParaRPr lang="cs-CZ" dirty="0"/>
          </a:p>
          <a:p>
            <a:r>
              <a:rPr lang="cs-CZ" dirty="0">
                <a:solidFill>
                  <a:schemeClr val="accent4"/>
                </a:solidFill>
              </a:rPr>
              <a:t>- </a:t>
            </a:r>
            <a:r>
              <a:rPr lang="cs-CZ" b="1" dirty="0">
                <a:solidFill>
                  <a:schemeClr val="accent4"/>
                </a:solidFill>
              </a:rPr>
              <a:t>psychoterapie </a:t>
            </a:r>
            <a:r>
              <a:rPr lang="cs-CZ" dirty="0"/>
              <a:t>(rodinná, individuální, případně skupinová psychoterapie). </a:t>
            </a:r>
          </a:p>
        </p:txBody>
      </p:sp>
    </p:spTree>
    <p:extLst>
      <p:ext uri="{BB962C8B-B14F-4D97-AF65-F5344CB8AC3E}">
        <p14:creationId xmlns:p14="http://schemas.microsoft.com/office/powerpoint/2010/main" val="87738862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Péče o klienta s Alzheimerovou chorobou </a:t>
            </a:r>
            <a:endParaRPr lang="cs-CZ" dirty="0"/>
          </a:p>
        </p:txBody>
      </p:sp>
      <p:sp>
        <p:nvSpPr>
          <p:cNvPr id="3" name="Zástupný symbol pro obsah 2"/>
          <p:cNvSpPr>
            <a:spLocks noGrp="1"/>
          </p:cNvSpPr>
          <p:nvPr>
            <p:ph idx="1"/>
          </p:nvPr>
        </p:nvSpPr>
        <p:spPr/>
        <p:txBody>
          <a:bodyPr/>
          <a:lstStyle/>
          <a:p>
            <a:r>
              <a:rPr lang="cs-CZ" b="1" dirty="0"/>
              <a:t>Cíle </a:t>
            </a:r>
            <a:r>
              <a:rPr lang="cs-CZ" b="1" dirty="0" smtClean="0"/>
              <a:t> </a:t>
            </a:r>
            <a:r>
              <a:rPr lang="cs-CZ" b="1" dirty="0"/>
              <a:t>péče u klienta s Alzheimerovou chorobou: </a:t>
            </a:r>
            <a:endParaRPr lang="cs-CZ" dirty="0"/>
          </a:p>
          <a:p>
            <a:r>
              <a:rPr lang="cs-CZ" dirty="0"/>
              <a:t>- zpomalení progrese, </a:t>
            </a:r>
          </a:p>
          <a:p>
            <a:r>
              <a:rPr lang="cs-CZ" dirty="0"/>
              <a:t>- zachování existujících funkcí, </a:t>
            </a:r>
          </a:p>
          <a:p>
            <a:r>
              <a:rPr lang="cs-CZ" dirty="0"/>
              <a:t>- zachování dovedností a udržování dříve vykonávaných aktivit, </a:t>
            </a:r>
          </a:p>
          <a:p>
            <a:r>
              <a:rPr lang="cs-CZ" dirty="0"/>
              <a:t>- prevence komplikací, </a:t>
            </a:r>
          </a:p>
          <a:p>
            <a:r>
              <a:rPr lang="cs-CZ" dirty="0"/>
              <a:t>- zachování kvality života – důstojnosti, </a:t>
            </a:r>
          </a:p>
          <a:p>
            <a:r>
              <a:rPr lang="cs-CZ" dirty="0"/>
              <a:t>- podpora pečujících osob (rodinných příslušníků). </a:t>
            </a:r>
          </a:p>
          <a:p>
            <a:endParaRPr lang="cs-CZ" dirty="0"/>
          </a:p>
        </p:txBody>
      </p:sp>
    </p:spTree>
    <p:extLst>
      <p:ext uri="{BB962C8B-B14F-4D97-AF65-F5344CB8AC3E}">
        <p14:creationId xmlns:p14="http://schemas.microsoft.com/office/powerpoint/2010/main" val="2633511813"/>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b="1" dirty="0"/>
              <a:t>Práce </a:t>
            </a:r>
            <a:r>
              <a:rPr lang="pl-PL" b="1" dirty="0" smtClean="0"/>
              <a:t> </a:t>
            </a:r>
            <a:r>
              <a:rPr lang="pl-PL" b="1" dirty="0"/>
              <a:t>se zaměřuje </a:t>
            </a:r>
            <a:r>
              <a:rPr lang="pl-PL" b="1" dirty="0" smtClean="0"/>
              <a:t>na:</a:t>
            </a:r>
            <a:endParaRPr lang="cs-CZ" dirty="0"/>
          </a:p>
        </p:txBody>
      </p:sp>
      <p:sp>
        <p:nvSpPr>
          <p:cNvPr id="3" name="Zástupný symbol pro obsah 2"/>
          <p:cNvSpPr>
            <a:spLocks noGrp="1"/>
          </p:cNvSpPr>
          <p:nvPr>
            <p:ph idx="1"/>
          </p:nvPr>
        </p:nvSpPr>
        <p:spPr/>
        <p:txBody>
          <a:bodyPr>
            <a:normAutofit lnSpcReduction="10000"/>
          </a:bodyPr>
          <a:lstStyle/>
          <a:p>
            <a:r>
              <a:rPr lang="pl-PL" b="1" dirty="0"/>
              <a:t>Práce sestry se zaměřuje na: </a:t>
            </a:r>
            <a:endParaRPr lang="pl-PL" dirty="0"/>
          </a:p>
          <a:p>
            <a:r>
              <a:rPr lang="cs-CZ" dirty="0"/>
              <a:t>- </a:t>
            </a:r>
            <a:r>
              <a:rPr lang="cs-CZ" dirty="0">
                <a:solidFill>
                  <a:schemeClr val="accent4"/>
                </a:solidFill>
              </a:rPr>
              <a:t>poradenskou a podpůrnou činnost rodině </a:t>
            </a:r>
            <a:r>
              <a:rPr lang="cs-CZ" dirty="0"/>
              <a:t>(příbuzní se někdy snaží přenést zodpovědnost na instituci), </a:t>
            </a:r>
            <a:endParaRPr lang="cs-CZ" dirty="0" smtClean="0"/>
          </a:p>
          <a:p>
            <a:pPr marL="0" indent="0">
              <a:buNone/>
            </a:pPr>
            <a:endParaRPr lang="cs-CZ" dirty="0"/>
          </a:p>
          <a:p>
            <a:r>
              <a:rPr lang="cs-CZ" dirty="0"/>
              <a:t>- </a:t>
            </a:r>
            <a:r>
              <a:rPr lang="cs-CZ" dirty="0">
                <a:solidFill>
                  <a:schemeClr val="accent4"/>
                </a:solidFill>
              </a:rPr>
              <a:t>podporu klienta </a:t>
            </a:r>
            <a:r>
              <a:rPr lang="cs-CZ" dirty="0"/>
              <a:t>(zachování nebo vytvoření důvěrného prostředí, podpora kvality života…) </a:t>
            </a:r>
            <a:endParaRPr lang="cs-CZ" dirty="0" smtClean="0"/>
          </a:p>
          <a:p>
            <a:pPr marL="0" indent="0">
              <a:buNone/>
            </a:pPr>
            <a:endParaRPr lang="cs-CZ" dirty="0"/>
          </a:p>
          <a:p>
            <a:r>
              <a:rPr lang="cs-CZ" dirty="0"/>
              <a:t>- </a:t>
            </a:r>
            <a:r>
              <a:rPr lang="cs-CZ" dirty="0">
                <a:solidFill>
                  <a:schemeClr val="accent4"/>
                </a:solidFill>
              </a:rPr>
              <a:t>řešení vzniklých problémů </a:t>
            </a:r>
            <a:r>
              <a:rPr lang="cs-CZ" dirty="0"/>
              <a:t>(nesamostatnost, zmatenost, desorientace, zhoršená paměť, riziko úrazu, sociální izolace ...), </a:t>
            </a:r>
            <a:endParaRPr lang="cs-CZ" dirty="0" smtClean="0"/>
          </a:p>
          <a:p>
            <a:endParaRPr lang="cs-CZ" dirty="0"/>
          </a:p>
          <a:p>
            <a:r>
              <a:rPr lang="cs-CZ" dirty="0"/>
              <a:t>- </a:t>
            </a:r>
            <a:r>
              <a:rPr lang="cs-CZ" dirty="0">
                <a:solidFill>
                  <a:schemeClr val="accent4"/>
                </a:solidFill>
              </a:rPr>
              <a:t>dodržení práv </a:t>
            </a:r>
            <a:r>
              <a:rPr lang="cs-CZ" dirty="0"/>
              <a:t>– důstojnost. </a:t>
            </a:r>
          </a:p>
          <a:p>
            <a:endParaRPr lang="cs-CZ" dirty="0"/>
          </a:p>
        </p:txBody>
      </p:sp>
    </p:spTree>
    <p:extLst>
      <p:ext uri="{BB962C8B-B14F-4D97-AF65-F5344CB8AC3E}">
        <p14:creationId xmlns:p14="http://schemas.microsoft.com/office/powerpoint/2010/main" val="3789487063"/>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Rady pečujícím osobám - příbuzným: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 odpoutat se od minulosti a žít přítomností, </a:t>
            </a:r>
          </a:p>
          <a:p>
            <a:r>
              <a:rPr lang="pt-BR" dirty="0"/>
              <a:t>- vyrovnat se s výměnou rolí, </a:t>
            </a:r>
          </a:p>
          <a:p>
            <a:r>
              <a:rPr lang="cs-CZ" dirty="0"/>
              <a:t>- zlost je přirozená reakce na situaci – nebránit se jí, </a:t>
            </a:r>
          </a:p>
          <a:p>
            <a:r>
              <a:rPr lang="cs-CZ" dirty="0"/>
              <a:t>- neizolovat se, nemít pocit viny, studu, </a:t>
            </a:r>
          </a:p>
          <a:p>
            <a:r>
              <a:rPr lang="cs-CZ" dirty="0"/>
              <a:t>- dělit se o své pocity s lidmi, kterým důvěřují – sdružení, kluby, </a:t>
            </a:r>
          </a:p>
          <a:p>
            <a:r>
              <a:rPr lang="cs-CZ" dirty="0"/>
              <a:t>- neodbývat péči o sebe – relaxace, dopřát si dovolenou </a:t>
            </a:r>
          </a:p>
          <a:p>
            <a:endParaRPr lang="cs-CZ" dirty="0"/>
          </a:p>
        </p:txBody>
      </p:sp>
    </p:spTree>
    <p:extLst>
      <p:ext uri="{BB962C8B-B14F-4D97-AF65-F5344CB8AC3E}">
        <p14:creationId xmlns:p14="http://schemas.microsoft.com/office/powerpoint/2010/main" val="40476787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práce se zdravotně znevýhodněnými </a:t>
            </a:r>
            <a:endParaRPr lang="cs-CZ" dirty="0"/>
          </a:p>
        </p:txBody>
      </p:sp>
      <p:sp>
        <p:nvSpPr>
          <p:cNvPr id="3" name="Zástupný symbol pro obsah 2"/>
          <p:cNvSpPr>
            <a:spLocks noGrp="1"/>
          </p:cNvSpPr>
          <p:nvPr>
            <p:ph idx="1"/>
          </p:nvPr>
        </p:nvSpPr>
        <p:spPr/>
        <p:txBody>
          <a:bodyPr/>
          <a:lstStyle/>
          <a:p>
            <a:r>
              <a:rPr lang="cs-CZ" dirty="0"/>
              <a:t>V zařízeních poskytujících sociální služby vystupuje sociální pracovník jako: </a:t>
            </a:r>
          </a:p>
          <a:p>
            <a:r>
              <a:rPr lang="cs-CZ" dirty="0"/>
              <a:t>- </a:t>
            </a:r>
            <a:r>
              <a:rPr lang="cs-CZ" dirty="0">
                <a:solidFill>
                  <a:schemeClr val="accent4"/>
                </a:solidFill>
              </a:rPr>
              <a:t>diagnostik a poradce </a:t>
            </a:r>
            <a:r>
              <a:rPr lang="cs-CZ" dirty="0"/>
              <a:t>(pomáhá občanovi zorientovat se v jeho sociálním prostoru a situaci a společně s občanem identifikuje jeho potřeby ve vztahu k možnostem podpory) </a:t>
            </a:r>
          </a:p>
          <a:p>
            <a:r>
              <a:rPr lang="cs-CZ" dirty="0"/>
              <a:t>- </a:t>
            </a:r>
            <a:r>
              <a:rPr lang="cs-CZ" dirty="0">
                <a:solidFill>
                  <a:schemeClr val="accent4"/>
                </a:solidFill>
              </a:rPr>
              <a:t>mediátor</a:t>
            </a:r>
            <a:r>
              <a:rPr lang="cs-CZ" dirty="0"/>
              <a:t> zvoleného nástroje intervence (doporučuje např. vhodné realizátory sociálních služeb) </a:t>
            </a:r>
          </a:p>
          <a:p>
            <a:r>
              <a:rPr lang="pt-BR" dirty="0">
                <a:solidFill>
                  <a:schemeClr val="accent4"/>
                </a:solidFill>
              </a:rPr>
              <a:t>- spoluhodnotitel efektivnosti </a:t>
            </a:r>
            <a:r>
              <a:rPr lang="pt-BR" dirty="0"/>
              <a:t>použitého nástroje intervence </a:t>
            </a:r>
          </a:p>
          <a:p>
            <a:r>
              <a:rPr lang="cs-CZ" dirty="0">
                <a:solidFill>
                  <a:schemeClr val="accent4"/>
                </a:solidFill>
              </a:rPr>
              <a:t>- stratég změny </a:t>
            </a:r>
            <a:r>
              <a:rPr lang="cs-CZ" dirty="0"/>
              <a:t>(plánování dalších možných intervencí v návaznosti na dosažený efekt použitých nástrojů) </a:t>
            </a:r>
          </a:p>
          <a:p>
            <a:endParaRPr lang="cs-CZ" dirty="0"/>
          </a:p>
        </p:txBody>
      </p:sp>
    </p:spTree>
    <p:extLst>
      <p:ext uri="{BB962C8B-B14F-4D97-AF65-F5344CB8AC3E}">
        <p14:creationId xmlns:p14="http://schemas.microsoft.com/office/powerpoint/2010/main" val="2437630379"/>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pracovník </a:t>
            </a:r>
            <a:endParaRPr lang="cs-CZ" dirty="0"/>
          </a:p>
        </p:txBody>
      </p:sp>
      <p:sp>
        <p:nvSpPr>
          <p:cNvPr id="3" name="Zástupný symbol pro obsah 2"/>
          <p:cNvSpPr>
            <a:spLocks noGrp="1"/>
          </p:cNvSpPr>
          <p:nvPr>
            <p:ph idx="1"/>
          </p:nvPr>
        </p:nvSpPr>
        <p:spPr/>
        <p:txBody>
          <a:bodyPr/>
          <a:lstStyle/>
          <a:p>
            <a:pPr marL="0" indent="0">
              <a:buNone/>
            </a:pPr>
            <a:r>
              <a:rPr lang="cs-CZ" dirty="0" smtClean="0"/>
              <a:t>V práci </a:t>
            </a:r>
            <a:r>
              <a:rPr lang="cs-CZ" dirty="0"/>
              <a:t>se zdravotně znevýhodněnými věnovat zvýšenou pozornost: </a:t>
            </a:r>
          </a:p>
          <a:p>
            <a:r>
              <a:rPr lang="cs-CZ" dirty="0">
                <a:solidFill>
                  <a:schemeClr val="accent4"/>
                </a:solidFill>
              </a:rPr>
              <a:t>- biologické faktory </a:t>
            </a:r>
            <a:r>
              <a:rPr lang="cs-CZ" dirty="0"/>
              <a:t>(zdravotní stav, vrozené dispozice) </a:t>
            </a:r>
          </a:p>
          <a:p>
            <a:r>
              <a:rPr lang="cs-CZ" dirty="0"/>
              <a:t>- </a:t>
            </a:r>
            <a:r>
              <a:rPr lang="cs-CZ" dirty="0">
                <a:solidFill>
                  <a:schemeClr val="accent4"/>
                </a:solidFill>
              </a:rPr>
              <a:t>psychologické faktory </a:t>
            </a:r>
            <a:r>
              <a:rPr lang="cs-CZ" dirty="0"/>
              <a:t>(osobnostní rysy, schopnost řešit problémové situace) </a:t>
            </a:r>
          </a:p>
          <a:p>
            <a:r>
              <a:rPr lang="cs-CZ" dirty="0"/>
              <a:t>- </a:t>
            </a:r>
            <a:r>
              <a:rPr lang="cs-CZ" dirty="0">
                <a:solidFill>
                  <a:schemeClr val="accent4"/>
                </a:solidFill>
              </a:rPr>
              <a:t>sociální faktory </a:t>
            </a:r>
            <a:r>
              <a:rPr lang="cs-CZ" dirty="0"/>
              <a:t>(rodinné zázemí, schopnost navazovat a udržet sociální vztahy a vazby) </a:t>
            </a:r>
          </a:p>
          <a:p>
            <a:r>
              <a:rPr lang="cs-CZ" dirty="0"/>
              <a:t>- </a:t>
            </a:r>
            <a:r>
              <a:rPr lang="cs-CZ" dirty="0">
                <a:solidFill>
                  <a:schemeClr val="accent4"/>
                </a:solidFill>
              </a:rPr>
              <a:t>sociální a veřejná politika </a:t>
            </a:r>
            <a:r>
              <a:rPr lang="cs-CZ" dirty="0"/>
              <a:t>(politika zaměstnanosti a trh práce, bytová politika) </a:t>
            </a:r>
          </a:p>
          <a:p>
            <a:r>
              <a:rPr lang="cs-CZ" dirty="0">
                <a:solidFill>
                  <a:schemeClr val="accent4"/>
                </a:solidFill>
              </a:rPr>
              <a:t>- noetické faktory </a:t>
            </a:r>
            <a:r>
              <a:rPr lang="cs-CZ" dirty="0"/>
              <a:t>(morální a etické přesvědčení, hodnoty, náboženské přesvědčení) </a:t>
            </a:r>
          </a:p>
          <a:p>
            <a:endParaRPr lang="cs-CZ" dirty="0"/>
          </a:p>
        </p:txBody>
      </p:sp>
    </p:spTree>
    <p:extLst>
      <p:ext uri="{BB962C8B-B14F-4D97-AF65-F5344CB8AC3E}">
        <p14:creationId xmlns:p14="http://schemas.microsoft.com/office/powerpoint/2010/main" val="4231887508"/>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Doporučená literatura</a:t>
            </a:r>
            <a:endParaRPr lang="cs-CZ" dirty="0"/>
          </a:p>
        </p:txBody>
      </p:sp>
      <p:sp>
        <p:nvSpPr>
          <p:cNvPr id="3" name="Zástupný symbol pro obsah 2"/>
          <p:cNvSpPr>
            <a:spLocks noGrp="1"/>
          </p:cNvSpPr>
          <p:nvPr>
            <p:ph idx="1"/>
          </p:nvPr>
        </p:nvSpPr>
        <p:spPr/>
        <p:txBody>
          <a:bodyPr/>
          <a:lstStyle/>
          <a:p>
            <a:r>
              <a:rPr lang="cs-CZ" b="1" dirty="0"/>
              <a:t>Doporučená </a:t>
            </a:r>
            <a:r>
              <a:rPr lang="cs-CZ" b="1" dirty="0" smtClean="0"/>
              <a:t>literatura: </a:t>
            </a:r>
            <a:endParaRPr lang="cs-CZ" dirty="0"/>
          </a:p>
          <a:p>
            <a:r>
              <a:rPr lang="cs-CZ" dirty="0"/>
              <a:t>2. MATOUŠEK, O. a kol. </a:t>
            </a:r>
            <a:r>
              <a:rPr lang="cs-CZ" i="1" dirty="0"/>
              <a:t>Sociální práce v praxi. </a:t>
            </a:r>
            <a:r>
              <a:rPr lang="cs-CZ" dirty="0"/>
              <a:t>1. vyd</a:t>
            </a:r>
            <a:r>
              <a:rPr lang="cs-CZ" i="1" dirty="0"/>
              <a:t>. </a:t>
            </a:r>
            <a:r>
              <a:rPr lang="cs-CZ" dirty="0"/>
              <a:t>Praha: Portál, 2005. 352 s. ISBN 80-7367-002-X. </a:t>
            </a:r>
          </a:p>
          <a:p>
            <a:r>
              <a:rPr lang="cs-CZ" dirty="0"/>
              <a:t>3. NOVOSAD, L. </a:t>
            </a:r>
            <a:r>
              <a:rPr lang="cs-CZ" i="1" dirty="0"/>
              <a:t>Základy speciálního poradenství</a:t>
            </a:r>
            <a:r>
              <a:rPr lang="cs-CZ" dirty="0"/>
              <a:t>. 1. vyd. Praha: Portál, 2000. 160s. ISBN 80-7178-197-5. </a:t>
            </a:r>
          </a:p>
          <a:p>
            <a:r>
              <a:rPr lang="cs-CZ" dirty="0"/>
              <a:t>4. VENGLÁŘOVÁ, M. </a:t>
            </a:r>
            <a:r>
              <a:rPr lang="cs-CZ" i="1" dirty="0"/>
              <a:t>Problematické situace v péči o seniory. </a:t>
            </a:r>
            <a:r>
              <a:rPr lang="cs-CZ" dirty="0"/>
              <a:t>1. vyd. Praha: </a:t>
            </a:r>
            <a:r>
              <a:rPr lang="cs-CZ" dirty="0" err="1"/>
              <a:t>Grada</a:t>
            </a:r>
            <a:r>
              <a:rPr lang="cs-CZ" dirty="0"/>
              <a:t> </a:t>
            </a:r>
            <a:r>
              <a:rPr lang="cs-CZ" dirty="0" err="1"/>
              <a:t>Publishing</a:t>
            </a:r>
            <a:r>
              <a:rPr lang="cs-CZ" dirty="0"/>
              <a:t>, 2007. 96 s. ISBN 978-80-247-2170-5. </a:t>
            </a:r>
          </a:p>
          <a:p>
            <a:endParaRPr lang="cs-CZ" dirty="0"/>
          </a:p>
        </p:txBody>
      </p:sp>
    </p:spTree>
    <p:extLst>
      <p:ext uri="{BB962C8B-B14F-4D97-AF65-F5344CB8AC3E}">
        <p14:creationId xmlns:p14="http://schemas.microsoft.com/office/powerpoint/2010/main" val="1173343610"/>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 o sociálních </a:t>
            </a:r>
            <a:r>
              <a:rPr lang="cs-CZ" b="1" dirty="0" smtClean="0"/>
              <a:t>službách</a:t>
            </a:r>
            <a:br>
              <a:rPr lang="cs-CZ" b="1" dirty="0" smtClean="0"/>
            </a:br>
            <a:r>
              <a:rPr lang="pt-BR" dirty="0"/>
              <a:t>108/2006 Sb., o sociálních službách,</a:t>
            </a:r>
            <a:endParaRPr lang="cs-CZ" dirty="0"/>
          </a:p>
        </p:txBody>
      </p:sp>
      <p:sp>
        <p:nvSpPr>
          <p:cNvPr id="3" name="Zástupný symbol pro obsah 2"/>
          <p:cNvSpPr>
            <a:spLocks noGrp="1"/>
          </p:cNvSpPr>
          <p:nvPr>
            <p:ph idx="1"/>
          </p:nvPr>
        </p:nvSpPr>
        <p:spPr/>
        <p:txBody>
          <a:bodyPr>
            <a:normAutofit fontScale="62500" lnSpcReduction="20000"/>
          </a:bodyPr>
          <a:lstStyle/>
          <a:p>
            <a:endParaRPr lang="cs-CZ" dirty="0"/>
          </a:p>
          <a:p>
            <a:r>
              <a:rPr lang="cs-CZ" dirty="0"/>
              <a:t>metodický materiál </a:t>
            </a:r>
            <a:r>
              <a:rPr lang="cs-CZ" b="1" dirty="0"/>
              <a:t>Standardy kvality sociálních služeb </a:t>
            </a:r>
            <a:endParaRPr lang="cs-CZ" dirty="0"/>
          </a:p>
          <a:p>
            <a:r>
              <a:rPr lang="cs-CZ" dirty="0"/>
              <a:t>- průvodce poskytovatele </a:t>
            </a:r>
            <a:r>
              <a:rPr lang="cs-CZ" b="1" dirty="0"/>
              <a:t>Zavádění standardů kvality sociálních služeb do praxe </a:t>
            </a:r>
            <a:endParaRPr lang="cs-CZ" dirty="0"/>
          </a:p>
          <a:p>
            <a:r>
              <a:rPr lang="cs-CZ" dirty="0"/>
              <a:t>- příspěvek na péči </a:t>
            </a:r>
          </a:p>
          <a:p>
            <a:r>
              <a:rPr lang="cs-CZ" dirty="0"/>
              <a:t>- sociální služby </a:t>
            </a:r>
          </a:p>
          <a:p>
            <a:r>
              <a:rPr lang="cs-CZ" dirty="0"/>
              <a:t>- podmínky registrace </a:t>
            </a:r>
          </a:p>
          <a:p>
            <a:r>
              <a:rPr lang="cs-CZ" dirty="0"/>
              <a:t>- registr poskytovatelů sociálních služeb </a:t>
            </a:r>
          </a:p>
          <a:p>
            <a:r>
              <a:rPr lang="cs-CZ" dirty="0"/>
              <a:t>- povinnosti poskytovatelů sociálních služeb </a:t>
            </a:r>
          </a:p>
          <a:p>
            <a:r>
              <a:rPr lang="cs-CZ" dirty="0"/>
              <a:t>- smlouva o poskytnutí sociální služby </a:t>
            </a:r>
          </a:p>
          <a:p>
            <a:r>
              <a:rPr lang="cs-CZ" dirty="0"/>
              <a:t>- inspekce poskytování sociálních služeb </a:t>
            </a:r>
          </a:p>
          <a:p>
            <a:r>
              <a:rPr lang="cs-CZ" dirty="0"/>
              <a:t>- financování sociálních služeb </a:t>
            </a:r>
          </a:p>
          <a:p>
            <a:r>
              <a:rPr lang="cs-CZ" dirty="0"/>
              <a:t>- předpoklady pro výkon povolání sociálního pracovníka </a:t>
            </a:r>
          </a:p>
          <a:p>
            <a:r>
              <a:rPr lang="cs-CZ" dirty="0"/>
              <a:t>- další vzdělávání sociálního pracovníka </a:t>
            </a:r>
          </a:p>
          <a:p>
            <a:r>
              <a:rPr lang="cs-CZ" dirty="0"/>
              <a:t>- akreditace vzdělávacích zařízení a jejich vzdělávacích programů </a:t>
            </a:r>
          </a:p>
          <a:p>
            <a:endParaRPr lang="cs-CZ" dirty="0"/>
          </a:p>
        </p:txBody>
      </p:sp>
    </p:spTree>
    <p:extLst>
      <p:ext uri="{BB962C8B-B14F-4D97-AF65-F5344CB8AC3E}">
        <p14:creationId xmlns:p14="http://schemas.microsoft.com/office/powerpoint/2010/main" val="1792313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Historie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Platón</a:t>
            </a:r>
          </a:p>
          <a:p>
            <a:r>
              <a:rPr lang="cs-CZ" dirty="0"/>
              <a:t>počátek 20. </a:t>
            </a:r>
            <a:r>
              <a:rPr lang="cs-CZ" dirty="0" smtClean="0"/>
              <a:t>století –profesionální</a:t>
            </a:r>
            <a:endParaRPr lang="cs-CZ" dirty="0"/>
          </a:p>
          <a:p>
            <a:r>
              <a:rPr lang="cs-CZ" dirty="0" smtClean="0"/>
              <a:t>60 -léta   </a:t>
            </a:r>
            <a:r>
              <a:rPr lang="cs-CZ" dirty="0"/>
              <a:t>zaměřuje zejména: </a:t>
            </a:r>
          </a:p>
          <a:p>
            <a:pPr marL="0" indent="0">
              <a:buNone/>
            </a:pPr>
            <a:r>
              <a:rPr lang="pl-PL" i="1" dirty="0" smtClean="0"/>
              <a:t>          - </a:t>
            </a:r>
            <a:r>
              <a:rPr lang="pl-PL" i="1" dirty="0"/>
              <a:t>na pomoc lidem v rámci místní komunity </a:t>
            </a:r>
            <a:endParaRPr lang="pl-PL" dirty="0"/>
          </a:p>
          <a:p>
            <a:pPr marL="0" indent="0">
              <a:buNone/>
            </a:pPr>
            <a:r>
              <a:rPr lang="cs-CZ" i="1" dirty="0" smtClean="0"/>
              <a:t>          - </a:t>
            </a:r>
            <a:r>
              <a:rPr lang="cs-CZ" i="1" dirty="0"/>
              <a:t>snaží se určit jejich sociální potřeby </a:t>
            </a:r>
            <a:endParaRPr lang="cs-CZ" dirty="0"/>
          </a:p>
          <a:p>
            <a:pPr marL="0" indent="0">
              <a:buNone/>
            </a:pPr>
            <a:r>
              <a:rPr lang="cs-CZ" i="1" dirty="0" smtClean="0"/>
              <a:t>          - </a:t>
            </a:r>
            <a:r>
              <a:rPr lang="cs-CZ" i="1" dirty="0"/>
              <a:t>zvážit nejúčinnější způsoby jejich uspokojení (naplnění) </a:t>
            </a:r>
            <a:endParaRPr lang="cs-CZ" dirty="0"/>
          </a:p>
          <a:p>
            <a:pPr marL="0" indent="0">
              <a:buNone/>
            </a:pPr>
            <a:r>
              <a:rPr lang="pl-PL" i="1" dirty="0" smtClean="0"/>
              <a:t>          - </a:t>
            </a:r>
            <a:r>
              <a:rPr lang="pl-PL" i="1" dirty="0"/>
              <a:t>začít na nich pracovat podle toho, jak to umožňují zdroje, </a:t>
            </a:r>
            <a:endParaRPr lang="pl-PL" i="1" dirty="0" smtClean="0"/>
          </a:p>
          <a:p>
            <a:pPr marL="0" indent="0">
              <a:buNone/>
            </a:pPr>
            <a:r>
              <a:rPr lang="pl-PL" i="1" dirty="0"/>
              <a:t> </a:t>
            </a:r>
            <a:r>
              <a:rPr lang="pl-PL" i="1" dirty="0" smtClean="0"/>
              <a:t>           které </a:t>
            </a:r>
            <a:r>
              <a:rPr lang="pl-PL" i="1" dirty="0"/>
              <a:t>jsou k dispozici </a:t>
            </a:r>
            <a:endParaRPr lang="pl-PL" i="1" dirty="0" smtClean="0"/>
          </a:p>
          <a:p>
            <a:pPr marL="0" indent="0">
              <a:buNone/>
            </a:pPr>
            <a:r>
              <a:rPr lang="pt-BR" dirty="0"/>
              <a:t>70. léta </a:t>
            </a:r>
            <a:r>
              <a:rPr lang="pt-BR" dirty="0" smtClean="0"/>
              <a:t> solidarit</a:t>
            </a:r>
            <a:r>
              <a:rPr lang="cs-CZ" dirty="0" smtClean="0"/>
              <a:t>a ( duševně nemocní)</a:t>
            </a:r>
            <a:r>
              <a:rPr lang="pt-BR" dirty="0" smtClean="0"/>
              <a:t> </a:t>
            </a:r>
            <a:endParaRPr lang="cs-CZ" dirty="0" smtClean="0"/>
          </a:p>
          <a:p>
            <a:pPr marL="0" indent="0">
              <a:buNone/>
            </a:pPr>
            <a:r>
              <a:rPr lang="cs-CZ" dirty="0"/>
              <a:t>V 80. </a:t>
            </a:r>
            <a:r>
              <a:rPr lang="cs-CZ" dirty="0" smtClean="0"/>
              <a:t>letech </a:t>
            </a:r>
            <a:r>
              <a:rPr lang="cs-CZ" dirty="0"/>
              <a:t>otázky nerovností </a:t>
            </a:r>
            <a:endParaRPr lang="cs-CZ" dirty="0" smtClean="0"/>
          </a:p>
          <a:p>
            <a:pPr marL="0" indent="0">
              <a:buNone/>
            </a:pPr>
            <a:r>
              <a:rPr lang="cs-CZ" dirty="0"/>
              <a:t> </a:t>
            </a:r>
            <a:r>
              <a:rPr lang="cs-CZ" dirty="0" smtClean="0"/>
              <a:t>         - (</a:t>
            </a:r>
            <a:r>
              <a:rPr lang="cs-CZ" dirty="0"/>
              <a:t>péče o staré lidi, o tělesně a mentálně postižené, etnické minority, závislosti drogové</a:t>
            </a:r>
            <a:r>
              <a:rPr lang="cs-CZ" dirty="0" smtClean="0"/>
              <a:t>,</a:t>
            </a:r>
          </a:p>
          <a:p>
            <a:pPr marL="0" indent="0">
              <a:buNone/>
            </a:pPr>
            <a:r>
              <a:rPr lang="cs-CZ" dirty="0"/>
              <a:t> </a:t>
            </a:r>
            <a:r>
              <a:rPr lang="cs-CZ" dirty="0" smtClean="0"/>
              <a:t>            </a:t>
            </a:r>
            <a:r>
              <a:rPr lang="cs-CZ" dirty="0"/>
              <a:t>nezaměstnané, osoby s nedostatečným vzděláním, sociálně nepřizpůsobivé … </a:t>
            </a:r>
            <a:r>
              <a:rPr lang="cs-CZ" dirty="0" smtClean="0"/>
              <a:t>)</a:t>
            </a:r>
          </a:p>
          <a:p>
            <a:pPr marL="0" indent="0">
              <a:buNone/>
            </a:pPr>
            <a:r>
              <a:rPr lang="cs-CZ" dirty="0"/>
              <a:t> </a:t>
            </a:r>
            <a:r>
              <a:rPr lang="cs-CZ" dirty="0" smtClean="0"/>
              <a:t>        -  role komunitní aktivista </a:t>
            </a:r>
          </a:p>
          <a:p>
            <a:pPr marL="0" indent="0">
              <a:buNone/>
            </a:pPr>
            <a:endParaRPr lang="cs-CZ" dirty="0" smtClean="0"/>
          </a:p>
          <a:p>
            <a:endParaRPr lang="cs-CZ" dirty="0"/>
          </a:p>
        </p:txBody>
      </p:sp>
    </p:spTree>
    <p:extLst>
      <p:ext uri="{BB962C8B-B14F-4D97-AF65-F5344CB8AC3E}">
        <p14:creationId xmlns:p14="http://schemas.microsoft.com/office/powerpoint/2010/main" val="3741606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Současnost:</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V 90. </a:t>
            </a:r>
            <a:r>
              <a:rPr lang="cs-CZ" dirty="0" smtClean="0"/>
              <a:t>letech</a:t>
            </a:r>
          </a:p>
          <a:p>
            <a:r>
              <a:rPr lang="cs-CZ" dirty="0" smtClean="0"/>
              <a:t> komunitní </a:t>
            </a:r>
            <a:r>
              <a:rPr lang="cs-CZ" dirty="0"/>
              <a:t>sociální práce </a:t>
            </a:r>
            <a:r>
              <a:rPr lang="cs-CZ" dirty="0" smtClean="0"/>
              <a:t>-  </a:t>
            </a:r>
            <a:r>
              <a:rPr lang="cs-CZ" dirty="0"/>
              <a:t>součást sociálních </a:t>
            </a:r>
            <a:r>
              <a:rPr lang="cs-CZ" dirty="0" smtClean="0"/>
              <a:t>služeb</a:t>
            </a:r>
          </a:p>
          <a:p>
            <a:r>
              <a:rPr lang="cs-CZ" dirty="0" smtClean="0"/>
              <a:t> </a:t>
            </a:r>
            <a:r>
              <a:rPr lang="cs-CZ" dirty="0"/>
              <a:t>hlavním cílem je předcházet nedostatkům v lidských vztazích (</a:t>
            </a:r>
            <a:r>
              <a:rPr lang="cs-CZ" dirty="0" smtClean="0"/>
              <a:t>prevence, usměrňování) </a:t>
            </a:r>
          </a:p>
          <a:p>
            <a:r>
              <a:rPr lang="cs-CZ" dirty="0" smtClean="0"/>
              <a:t> </a:t>
            </a:r>
            <a:r>
              <a:rPr lang="cs-CZ" dirty="0"/>
              <a:t>Pro komunitního pracovníka </a:t>
            </a:r>
            <a:r>
              <a:rPr lang="cs-CZ" dirty="0" smtClean="0"/>
              <a:t>platí</a:t>
            </a:r>
            <a:r>
              <a:rPr lang="cs-CZ" dirty="0"/>
              <a:t>: </a:t>
            </a:r>
            <a:endParaRPr lang="cs-CZ" dirty="0" smtClean="0"/>
          </a:p>
          <a:p>
            <a:pPr marL="0" indent="0">
              <a:buNone/>
            </a:pPr>
            <a:r>
              <a:rPr lang="cs-CZ" i="1" dirty="0" smtClean="0"/>
              <a:t>       </a:t>
            </a:r>
            <a:r>
              <a:rPr lang="cs-CZ" i="1" dirty="0" smtClean="0">
                <a:solidFill>
                  <a:schemeClr val="accent4"/>
                </a:solidFill>
              </a:rPr>
              <a:t>své </a:t>
            </a:r>
            <a:r>
              <a:rPr lang="cs-CZ" i="1" dirty="0">
                <a:solidFill>
                  <a:schemeClr val="accent4"/>
                </a:solidFill>
              </a:rPr>
              <a:t>okolí zaktivizujete tak, jak zaktivizujete sami sebe. </a:t>
            </a:r>
            <a:endParaRPr lang="cs-CZ" dirty="0">
              <a:solidFill>
                <a:schemeClr val="accent4"/>
              </a:solidFill>
            </a:endParaRPr>
          </a:p>
          <a:p>
            <a:pPr marL="0" indent="0">
              <a:buNone/>
            </a:pPr>
            <a:r>
              <a:rPr lang="cs-CZ" dirty="0"/>
              <a:t> </a:t>
            </a:r>
            <a:r>
              <a:rPr lang="cs-CZ" dirty="0" smtClean="0"/>
              <a:t>     komunitní </a:t>
            </a:r>
            <a:r>
              <a:rPr lang="cs-CZ" dirty="0"/>
              <a:t>práce velmi ovlivněna společenským vývojem. </a:t>
            </a:r>
            <a:endParaRPr lang="cs-CZ" dirty="0" smtClean="0"/>
          </a:p>
          <a:p>
            <a:pPr marL="0" indent="0">
              <a:buNone/>
            </a:pPr>
            <a:endParaRPr lang="cs-CZ" dirty="0"/>
          </a:p>
          <a:p>
            <a:r>
              <a:rPr lang="cs-CZ" b="1" dirty="0"/>
              <a:t>Cíle komunitní práce </a:t>
            </a:r>
            <a:endParaRPr lang="cs-CZ" dirty="0"/>
          </a:p>
          <a:p>
            <a:r>
              <a:rPr lang="cs-CZ" dirty="0"/>
              <a:t>- studium sociálních potřeb a problémů lokality </a:t>
            </a:r>
          </a:p>
          <a:p>
            <a:r>
              <a:rPr lang="cs-CZ" dirty="0"/>
              <a:t>- zpracování návrhů řešení potřeb a problémů </a:t>
            </a:r>
          </a:p>
          <a:p>
            <a:r>
              <a:rPr lang="cs-CZ" dirty="0"/>
              <a:t>- zajištění podpory pro navrhovaná řešení (podpora např. města, regionu) </a:t>
            </a:r>
          </a:p>
          <a:p>
            <a:r>
              <a:rPr lang="cs-CZ" dirty="0"/>
              <a:t>- integrace všech dostupných prostředků komunity k realizaci projektu (využití i </a:t>
            </a:r>
            <a:r>
              <a:rPr lang="cs-CZ" dirty="0" smtClean="0"/>
              <a:t> zahraničních </a:t>
            </a:r>
            <a:r>
              <a:rPr lang="cs-CZ" dirty="0"/>
              <a:t>zkušeností) </a:t>
            </a:r>
          </a:p>
          <a:p>
            <a:pPr marL="0" indent="0">
              <a:buNone/>
            </a:pPr>
            <a:endParaRPr lang="cs-CZ" dirty="0"/>
          </a:p>
        </p:txBody>
      </p:sp>
    </p:spTree>
    <p:extLst>
      <p:ext uri="{BB962C8B-B14F-4D97-AF65-F5344CB8AC3E}">
        <p14:creationId xmlns:p14="http://schemas.microsoft.com/office/powerpoint/2010/main" val="3937585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a:t>
            </a:r>
            <a:endParaRPr lang="cs-CZ" dirty="0"/>
          </a:p>
        </p:txBody>
      </p:sp>
      <p:sp>
        <p:nvSpPr>
          <p:cNvPr id="3" name="Zástupný symbol pro obsah 2"/>
          <p:cNvSpPr>
            <a:spLocks noGrp="1"/>
          </p:cNvSpPr>
          <p:nvPr>
            <p:ph idx="1"/>
          </p:nvPr>
        </p:nvSpPr>
        <p:spPr/>
        <p:txBody>
          <a:bodyPr/>
          <a:lstStyle/>
          <a:p>
            <a:endParaRPr lang="cs-CZ" dirty="0"/>
          </a:p>
          <a:p>
            <a:r>
              <a:rPr lang="cs-CZ" dirty="0"/>
              <a:t>- význam základních pojmů, </a:t>
            </a:r>
          </a:p>
          <a:p>
            <a:r>
              <a:rPr lang="cs-CZ" dirty="0"/>
              <a:t>- úlohu všeobecné sestry v komunitní péči, </a:t>
            </a:r>
          </a:p>
          <a:p>
            <a:r>
              <a:rPr lang="cs-CZ" dirty="0"/>
              <a:t>- aktivity sestry v komunitním ošetřovatelství (v domácí péči ...), </a:t>
            </a:r>
          </a:p>
          <a:p>
            <a:r>
              <a:rPr lang="cs-CZ" dirty="0"/>
              <a:t>- zvláštnosti přístupu v péči o klienty se specifickým postižením, </a:t>
            </a:r>
          </a:p>
          <a:p>
            <a:r>
              <a:rPr lang="cs-CZ" dirty="0"/>
              <a:t>- možnosti sociální pomoci klientům se specifickým postižením. </a:t>
            </a:r>
            <a:endParaRPr lang="cs-CZ" dirty="0" smtClean="0"/>
          </a:p>
          <a:p>
            <a:endParaRPr lang="cs-CZ" dirty="0"/>
          </a:p>
          <a:p>
            <a:r>
              <a:rPr lang="cs-CZ" dirty="0"/>
              <a:t>zaujmout vlastní postoj k problematice komunitního ošetřovatelství, </a:t>
            </a:r>
          </a:p>
          <a:p>
            <a:endParaRPr lang="cs-CZ" dirty="0"/>
          </a:p>
          <a:p>
            <a:endParaRPr lang="cs-CZ" dirty="0"/>
          </a:p>
        </p:txBody>
      </p:sp>
    </p:spTree>
    <p:extLst>
      <p:ext uri="{BB962C8B-B14F-4D97-AF65-F5344CB8AC3E}">
        <p14:creationId xmlns:p14="http://schemas.microsoft.com/office/powerpoint/2010/main" val="1294073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Fáze (etapy) komunitní práce </a:t>
            </a:r>
            <a:r>
              <a:rPr lang="cs-CZ" b="1" dirty="0" smtClean="0"/>
              <a:t>– aktivní kroky:</a:t>
            </a:r>
            <a:r>
              <a:rPr lang="cs-CZ" dirty="0"/>
              <a:t/>
            </a:r>
            <a:br>
              <a:rPr lang="cs-CZ" dirty="0"/>
            </a:b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cs-CZ" dirty="0">
                <a:solidFill>
                  <a:schemeClr val="accent4"/>
                </a:solidFill>
              </a:rPr>
              <a:t>Monitoring, </a:t>
            </a:r>
            <a:r>
              <a:rPr lang="cs-CZ" dirty="0"/>
              <a:t>porozumění komunitě </a:t>
            </a:r>
            <a:r>
              <a:rPr lang="cs-CZ" dirty="0" smtClean="0"/>
              <a:t>, sociálním </a:t>
            </a:r>
            <a:r>
              <a:rPr lang="cs-CZ" dirty="0"/>
              <a:t>problémům (průběžné </a:t>
            </a:r>
            <a:r>
              <a:rPr lang="cs-CZ" dirty="0" smtClean="0"/>
              <a:t>sledování, </a:t>
            </a:r>
            <a:r>
              <a:rPr lang="cs-CZ" dirty="0"/>
              <a:t>odhalení problémů a získání </a:t>
            </a:r>
            <a:r>
              <a:rPr lang="cs-CZ" dirty="0" smtClean="0"/>
              <a:t> informací</a:t>
            </a:r>
            <a:r>
              <a:rPr lang="cs-CZ" dirty="0"/>
              <a:t>,</a:t>
            </a:r>
            <a:r>
              <a:rPr lang="cs-CZ" dirty="0" smtClean="0"/>
              <a:t> sběr </a:t>
            </a:r>
            <a:r>
              <a:rPr lang="cs-CZ" dirty="0"/>
              <a:t>a vyhodnocování informací). </a:t>
            </a:r>
          </a:p>
          <a:p>
            <a:r>
              <a:rPr lang="cs-CZ" dirty="0">
                <a:solidFill>
                  <a:schemeClr val="accent4"/>
                </a:solidFill>
              </a:rPr>
              <a:t>Porozumění </a:t>
            </a:r>
            <a:r>
              <a:rPr lang="cs-CZ" dirty="0" smtClean="0">
                <a:solidFill>
                  <a:schemeClr val="accent4"/>
                </a:solidFill>
              </a:rPr>
              <a:t> a propojení </a:t>
            </a:r>
            <a:r>
              <a:rPr lang="cs-CZ" dirty="0" smtClean="0"/>
              <a:t>systému </a:t>
            </a:r>
            <a:r>
              <a:rPr lang="cs-CZ" dirty="0"/>
              <a:t>sociálních služeb v </a:t>
            </a:r>
            <a:r>
              <a:rPr lang="cs-CZ" dirty="0" smtClean="0"/>
              <a:t>komunitě. </a:t>
            </a:r>
            <a:endParaRPr lang="cs-CZ" dirty="0"/>
          </a:p>
          <a:p>
            <a:r>
              <a:rPr lang="cs-CZ" dirty="0">
                <a:solidFill>
                  <a:schemeClr val="accent4"/>
                </a:solidFill>
              </a:rPr>
              <a:t>Výzkum a analýza</a:t>
            </a:r>
            <a:r>
              <a:rPr lang="cs-CZ" dirty="0"/>
              <a:t>, příprava intervence – zásahu – na makroúrovni </a:t>
            </a:r>
            <a:r>
              <a:rPr lang="cs-CZ" dirty="0" smtClean="0"/>
              <a:t>( </a:t>
            </a:r>
            <a:r>
              <a:rPr lang="cs-CZ" dirty="0"/>
              <a:t>využít výzkum – dotazník, expertní rozhovor aj.). </a:t>
            </a:r>
          </a:p>
          <a:p>
            <a:r>
              <a:rPr lang="cs-CZ" dirty="0">
                <a:solidFill>
                  <a:schemeClr val="accent4"/>
                </a:solidFill>
              </a:rPr>
              <a:t>Projektování, rozvoj intervenční strategie </a:t>
            </a:r>
            <a:r>
              <a:rPr lang="cs-CZ" dirty="0"/>
              <a:t>(navržení projektu, </a:t>
            </a:r>
            <a:r>
              <a:rPr lang="cs-CZ" dirty="0" smtClean="0"/>
              <a:t> </a:t>
            </a:r>
            <a:r>
              <a:rPr lang="cs-CZ" dirty="0"/>
              <a:t>cílem </a:t>
            </a:r>
            <a:r>
              <a:rPr lang="cs-CZ" dirty="0" smtClean="0"/>
              <a:t> </a:t>
            </a:r>
            <a:r>
              <a:rPr lang="cs-CZ" dirty="0"/>
              <a:t>odstranění nebo zmírnění </a:t>
            </a:r>
            <a:r>
              <a:rPr lang="cs-CZ" dirty="0" smtClean="0"/>
              <a:t>problému</a:t>
            </a:r>
          </a:p>
          <a:p>
            <a:pPr marL="0" indent="0">
              <a:buNone/>
            </a:pPr>
            <a:r>
              <a:rPr lang="cs-CZ" dirty="0"/>
              <a:t> </a:t>
            </a:r>
            <a:r>
              <a:rPr lang="cs-CZ" dirty="0" smtClean="0"/>
              <a:t>     </a:t>
            </a:r>
            <a:r>
              <a:rPr lang="cs-CZ" dirty="0"/>
              <a:t>– identifikace problému lokality, cíle projektu, zdroje, které budou při jeho realizaci </a:t>
            </a:r>
            <a:r>
              <a:rPr lang="cs-CZ" dirty="0" smtClean="0"/>
              <a:t>využity</a:t>
            </a:r>
          </a:p>
          <a:p>
            <a:pPr marL="0" indent="0">
              <a:buNone/>
            </a:pPr>
            <a:r>
              <a:rPr lang="cs-CZ" dirty="0"/>
              <a:t> </a:t>
            </a:r>
            <a:r>
              <a:rPr lang="cs-CZ" dirty="0" smtClean="0"/>
              <a:t>     - konkretizuje  (plán</a:t>
            </a:r>
            <a:r>
              <a:rPr lang="cs-CZ" dirty="0"/>
              <a:t>, </a:t>
            </a:r>
            <a:r>
              <a:rPr lang="cs-CZ" dirty="0" smtClean="0"/>
              <a:t>- </a:t>
            </a:r>
            <a:r>
              <a:rPr lang="cs-CZ" dirty="0"/>
              <a:t>problém – cíl - výsledek). </a:t>
            </a:r>
          </a:p>
          <a:p>
            <a:r>
              <a:rPr lang="cs-CZ" dirty="0"/>
              <a:t>Výběr </a:t>
            </a:r>
            <a:r>
              <a:rPr lang="cs-CZ" dirty="0">
                <a:solidFill>
                  <a:schemeClr val="accent4"/>
                </a:solidFill>
              </a:rPr>
              <a:t>vhodné strategie </a:t>
            </a:r>
            <a:r>
              <a:rPr lang="cs-CZ" dirty="0"/>
              <a:t>a vhodných taktik (metod, technik). </a:t>
            </a:r>
          </a:p>
          <a:p>
            <a:r>
              <a:rPr lang="cs-CZ" dirty="0">
                <a:solidFill>
                  <a:schemeClr val="accent4"/>
                </a:solidFill>
              </a:rPr>
              <a:t>Implementace</a:t>
            </a:r>
            <a:r>
              <a:rPr lang="cs-CZ" dirty="0"/>
              <a:t> (provedení, uskutečnění) – jde o vlastní činnost. </a:t>
            </a:r>
          </a:p>
          <a:p>
            <a:r>
              <a:rPr lang="cs-CZ" dirty="0">
                <a:solidFill>
                  <a:schemeClr val="accent4"/>
                </a:solidFill>
              </a:rPr>
              <a:t>Hodnocení </a:t>
            </a:r>
            <a:r>
              <a:rPr lang="cs-CZ" dirty="0"/>
              <a:t>– evaluace (hodnotící výzkum) uskutečněné intervence – </a:t>
            </a:r>
            <a:r>
              <a:rPr lang="cs-CZ" dirty="0" smtClean="0"/>
              <a:t> </a:t>
            </a:r>
            <a:r>
              <a:rPr lang="cs-CZ" dirty="0"/>
              <a:t>přinést informaci o efektivitě daného programu. </a:t>
            </a:r>
          </a:p>
          <a:p>
            <a:endParaRPr lang="cs-CZ" dirty="0"/>
          </a:p>
        </p:txBody>
      </p:sp>
    </p:spTree>
    <p:extLst>
      <p:ext uri="{BB962C8B-B14F-4D97-AF65-F5344CB8AC3E}">
        <p14:creationId xmlns:p14="http://schemas.microsoft.com/office/powerpoint/2010/main" val="2473410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Triáda</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2039148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Organizace rozvíjející postupy komunitní práce: </a:t>
            </a:r>
            <a:endParaRPr lang="cs-CZ" dirty="0"/>
          </a:p>
        </p:txBody>
      </p:sp>
      <p:sp>
        <p:nvSpPr>
          <p:cNvPr id="3" name="Zástupný symbol pro obsah 2"/>
          <p:cNvSpPr>
            <a:spLocks noGrp="1"/>
          </p:cNvSpPr>
          <p:nvPr>
            <p:ph idx="1"/>
          </p:nvPr>
        </p:nvSpPr>
        <p:spPr/>
        <p:txBody>
          <a:bodyPr>
            <a:normAutofit lnSpcReduction="10000"/>
          </a:bodyPr>
          <a:lstStyle/>
          <a:p>
            <a:endParaRPr lang="cs-CZ" dirty="0"/>
          </a:p>
          <a:p>
            <a:r>
              <a:rPr lang="cs-CZ" i="1" dirty="0"/>
              <a:t>Komunitní nadace </a:t>
            </a:r>
            <a:endParaRPr lang="cs-CZ" dirty="0"/>
          </a:p>
          <a:p>
            <a:r>
              <a:rPr lang="cs-CZ" i="1" dirty="0"/>
              <a:t>Komunitní koalice </a:t>
            </a:r>
            <a:endParaRPr lang="cs-CZ" dirty="0"/>
          </a:p>
          <a:p>
            <a:r>
              <a:rPr lang="cs-CZ" i="1" dirty="0"/>
              <a:t>Organizace zaměřené na komunitní práci v sociální a zdravotní sféře </a:t>
            </a:r>
            <a:endParaRPr lang="cs-CZ" i="1" dirty="0" smtClean="0"/>
          </a:p>
          <a:p>
            <a:r>
              <a:rPr lang="cs-CZ" i="1" dirty="0" smtClean="0"/>
              <a:t>Organizace </a:t>
            </a:r>
            <a:r>
              <a:rPr lang="cs-CZ" i="1" dirty="0"/>
              <a:t>zaměřené na účast veřejnosti v přípravě rozvojových plánů </a:t>
            </a:r>
            <a:endParaRPr lang="cs-CZ" dirty="0"/>
          </a:p>
          <a:p>
            <a:r>
              <a:rPr lang="cs-CZ" i="1" dirty="0"/>
              <a:t>Organizace zaměřené na ochranu životního prostředí </a:t>
            </a:r>
            <a:endParaRPr lang="cs-CZ" dirty="0"/>
          </a:p>
          <a:p>
            <a:r>
              <a:rPr lang="cs-CZ" i="1" dirty="0"/>
              <a:t>Informační a kulturní centra </a:t>
            </a:r>
            <a:endParaRPr lang="cs-CZ" dirty="0"/>
          </a:p>
          <a:p>
            <a:r>
              <a:rPr lang="cs-CZ" i="1" dirty="0"/>
              <a:t>Organizace přímo zaměřené na rozvoj dané </a:t>
            </a:r>
            <a:r>
              <a:rPr lang="cs-CZ" i="1" dirty="0" smtClean="0"/>
              <a:t>komunity</a:t>
            </a:r>
            <a:endParaRPr lang="cs-CZ" dirty="0"/>
          </a:p>
          <a:p>
            <a:r>
              <a:rPr lang="cs-CZ" i="1" dirty="0"/>
              <a:t>Komunitní školy </a:t>
            </a:r>
            <a:endParaRPr lang="cs-CZ" dirty="0"/>
          </a:p>
          <a:p>
            <a:r>
              <a:rPr lang="cs-CZ" i="1" dirty="0"/>
              <a:t>Komunitní akce – rituály </a:t>
            </a:r>
            <a:r>
              <a:rPr lang="cs-CZ" i="1" dirty="0" smtClean="0"/>
              <a:t> </a:t>
            </a:r>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166550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Komunitní péče </a:t>
            </a:r>
            <a:r>
              <a:rPr lang="cs-CZ" dirty="0"/>
              <a:t>(</a:t>
            </a:r>
            <a:r>
              <a:rPr lang="cs-CZ" dirty="0" err="1"/>
              <a:t>Community</a:t>
            </a:r>
            <a:r>
              <a:rPr lang="cs-CZ" dirty="0"/>
              <a:t> care) </a:t>
            </a:r>
          </a:p>
        </p:txBody>
      </p:sp>
      <p:sp>
        <p:nvSpPr>
          <p:cNvPr id="3" name="Zástupný symbol pro obsah 2"/>
          <p:cNvSpPr>
            <a:spLocks noGrp="1"/>
          </p:cNvSpPr>
          <p:nvPr>
            <p:ph idx="1"/>
          </p:nvPr>
        </p:nvSpPr>
        <p:spPr/>
        <p:txBody>
          <a:bodyPr>
            <a:normAutofit fontScale="92500" lnSpcReduction="20000"/>
          </a:bodyPr>
          <a:lstStyle/>
          <a:p>
            <a:r>
              <a:rPr lang="cs-CZ" dirty="0"/>
              <a:t>P</a:t>
            </a:r>
            <a:r>
              <a:rPr lang="cs-CZ" dirty="0" smtClean="0"/>
              <a:t>éči </a:t>
            </a:r>
            <a:r>
              <a:rPr lang="cs-CZ" dirty="0"/>
              <a:t>o zdraví populace v komunitě</a:t>
            </a:r>
            <a:r>
              <a:rPr lang="cs-CZ" dirty="0" smtClean="0"/>
              <a:t>, </a:t>
            </a:r>
            <a:r>
              <a:rPr lang="cs-CZ" dirty="0"/>
              <a:t>v terénu mimo zdravotnické zařízení (nemocnici</a:t>
            </a:r>
            <a:r>
              <a:rPr lang="cs-CZ" dirty="0" smtClean="0"/>
              <a:t>).</a:t>
            </a:r>
          </a:p>
          <a:p>
            <a:r>
              <a:rPr lang="cs-CZ" dirty="0"/>
              <a:t>O</a:t>
            </a:r>
            <a:r>
              <a:rPr lang="cs-CZ" dirty="0" smtClean="0"/>
              <a:t>šetřovatelství </a:t>
            </a:r>
            <a:r>
              <a:rPr lang="cs-CZ" dirty="0"/>
              <a:t>je orientováno </a:t>
            </a:r>
            <a:r>
              <a:rPr lang="cs-CZ" dirty="0" smtClean="0"/>
              <a:t> </a:t>
            </a:r>
            <a:r>
              <a:rPr lang="cs-CZ" dirty="0"/>
              <a:t>na upevňování a podporu zdraví člověka, rodiny a </a:t>
            </a:r>
            <a:r>
              <a:rPr lang="cs-CZ" dirty="0" smtClean="0"/>
              <a:t>komunity</a:t>
            </a:r>
            <a:r>
              <a:rPr lang="cs-CZ" dirty="0"/>
              <a:t>.</a:t>
            </a:r>
            <a:endParaRPr lang="cs-CZ" dirty="0" smtClean="0"/>
          </a:p>
          <a:p>
            <a:r>
              <a:rPr lang="cs-CZ" dirty="0"/>
              <a:t>P</a:t>
            </a:r>
            <a:r>
              <a:rPr lang="cs-CZ" dirty="0" smtClean="0"/>
              <a:t>ráce sestry se </a:t>
            </a:r>
            <a:r>
              <a:rPr lang="cs-CZ" dirty="0"/>
              <a:t>přesouvá do terénu </a:t>
            </a:r>
            <a:r>
              <a:rPr lang="cs-CZ" dirty="0" smtClean="0"/>
              <a:t>( </a:t>
            </a:r>
            <a:r>
              <a:rPr lang="cs-CZ" dirty="0"/>
              <a:t>polovina sester </a:t>
            </a:r>
            <a:r>
              <a:rPr lang="cs-CZ" dirty="0" smtClean="0"/>
              <a:t>pracují </a:t>
            </a:r>
            <a:r>
              <a:rPr lang="cs-CZ" dirty="0"/>
              <a:t>samostatně</a:t>
            </a:r>
            <a:r>
              <a:rPr lang="cs-CZ" dirty="0" smtClean="0"/>
              <a:t>).</a:t>
            </a:r>
          </a:p>
          <a:p>
            <a:r>
              <a:rPr lang="cs-CZ" dirty="0" smtClean="0"/>
              <a:t>Strategie </a:t>
            </a:r>
            <a:r>
              <a:rPr lang="cs-CZ" dirty="0"/>
              <a:t>WHO (</a:t>
            </a:r>
            <a:r>
              <a:rPr lang="cs-CZ" dirty="0" err="1"/>
              <a:t>World</a:t>
            </a:r>
            <a:r>
              <a:rPr lang="cs-CZ" dirty="0"/>
              <a:t> </a:t>
            </a:r>
            <a:r>
              <a:rPr lang="cs-CZ" dirty="0" err="1" smtClean="0"/>
              <a:t>Healt</a:t>
            </a:r>
            <a:r>
              <a:rPr lang="cs-CZ" dirty="0" smtClean="0"/>
              <a:t>- </a:t>
            </a:r>
            <a:r>
              <a:rPr lang="cs-CZ" dirty="0"/>
              <a:t>Světová zdravotnická organizace) prosazuje </a:t>
            </a:r>
            <a:r>
              <a:rPr lang="cs-CZ" dirty="0" smtClean="0"/>
              <a:t> </a:t>
            </a:r>
            <a:r>
              <a:rPr lang="cs-CZ" dirty="0"/>
              <a:t>rodinnou </a:t>
            </a:r>
            <a:r>
              <a:rPr lang="cs-CZ" dirty="0" smtClean="0"/>
              <a:t>sestru (zdraví </a:t>
            </a:r>
            <a:r>
              <a:rPr lang="cs-CZ" dirty="0"/>
              <a:t>celých </a:t>
            </a:r>
            <a:r>
              <a:rPr lang="cs-CZ" dirty="0" smtClean="0"/>
              <a:t>rodin).</a:t>
            </a:r>
          </a:p>
          <a:p>
            <a:pPr marL="0" indent="0">
              <a:buNone/>
            </a:pPr>
            <a:r>
              <a:rPr lang="cs-CZ" dirty="0" smtClean="0"/>
              <a:t>     - péči </a:t>
            </a:r>
            <a:r>
              <a:rPr lang="cs-CZ" dirty="0"/>
              <a:t>o jedince v jeho domácím prostředí</a:t>
            </a:r>
            <a:r>
              <a:rPr lang="cs-CZ" dirty="0" smtClean="0"/>
              <a:t>,</a:t>
            </a:r>
          </a:p>
          <a:p>
            <a:pPr marL="0" indent="0">
              <a:buNone/>
            </a:pPr>
            <a:r>
              <a:rPr lang="cs-CZ" dirty="0"/>
              <a:t> </a:t>
            </a:r>
            <a:r>
              <a:rPr lang="cs-CZ" dirty="0" smtClean="0"/>
              <a:t>    - prevence </a:t>
            </a:r>
            <a:r>
              <a:rPr lang="cs-CZ" dirty="0"/>
              <a:t>a </a:t>
            </a:r>
            <a:r>
              <a:rPr lang="cs-CZ" dirty="0" smtClean="0"/>
              <a:t>podpora </a:t>
            </a:r>
            <a:r>
              <a:rPr lang="cs-CZ" dirty="0"/>
              <a:t>zdraví</a:t>
            </a:r>
            <a:r>
              <a:rPr lang="cs-CZ" dirty="0" smtClean="0"/>
              <a:t>,</a:t>
            </a:r>
          </a:p>
          <a:p>
            <a:pPr marL="0" indent="0">
              <a:buNone/>
            </a:pPr>
            <a:r>
              <a:rPr lang="cs-CZ" dirty="0"/>
              <a:t> </a:t>
            </a:r>
            <a:r>
              <a:rPr lang="cs-CZ" dirty="0" smtClean="0"/>
              <a:t>    - zvyšování </a:t>
            </a:r>
            <a:r>
              <a:rPr lang="cs-CZ" dirty="0"/>
              <a:t>vlastní odpovědnosti </a:t>
            </a:r>
            <a:r>
              <a:rPr lang="cs-CZ" dirty="0" smtClean="0"/>
              <a:t> </a:t>
            </a:r>
            <a:r>
              <a:rPr lang="cs-CZ" dirty="0"/>
              <a:t>jednotlivce o své zdraví</a:t>
            </a:r>
            <a:r>
              <a:rPr lang="cs-CZ" dirty="0" smtClean="0"/>
              <a:t>,</a:t>
            </a:r>
          </a:p>
          <a:p>
            <a:pPr marL="0" indent="0">
              <a:buNone/>
            </a:pPr>
            <a:r>
              <a:rPr lang="cs-CZ" dirty="0"/>
              <a:t> </a:t>
            </a:r>
            <a:r>
              <a:rPr lang="cs-CZ" dirty="0" smtClean="0"/>
              <a:t>    - edukace </a:t>
            </a:r>
            <a:r>
              <a:rPr lang="cs-CZ" dirty="0"/>
              <a:t>populace v péči o své zdraví </a:t>
            </a:r>
            <a:endParaRPr lang="cs-CZ" dirty="0" smtClean="0"/>
          </a:p>
          <a:p>
            <a:pPr marL="0" indent="0">
              <a:buNone/>
            </a:pPr>
            <a:r>
              <a:rPr lang="cs-CZ" dirty="0"/>
              <a:t> </a:t>
            </a:r>
            <a:r>
              <a:rPr lang="cs-CZ" dirty="0" smtClean="0"/>
              <a:t>    - monitoring </a:t>
            </a:r>
            <a:r>
              <a:rPr lang="cs-CZ" dirty="0"/>
              <a:t>potřeb </a:t>
            </a:r>
            <a:r>
              <a:rPr lang="cs-CZ" dirty="0" smtClean="0"/>
              <a:t>jednotlivce,  analýza </a:t>
            </a:r>
            <a:r>
              <a:rPr lang="cs-CZ" dirty="0"/>
              <a:t>a poskytnutí pomoci. </a:t>
            </a:r>
          </a:p>
        </p:txBody>
      </p:sp>
    </p:spTree>
    <p:extLst>
      <p:ext uri="{BB962C8B-B14F-4D97-AF65-F5344CB8AC3E}">
        <p14:creationId xmlns:p14="http://schemas.microsoft.com/office/powerpoint/2010/main" val="24222933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1. Komunitní </a:t>
            </a:r>
            <a:r>
              <a:rPr lang="cs-CZ" b="1" i="1" dirty="0"/>
              <a:t>péče je péče o zdraví populace v komunitě - mimo nemocnici </a:t>
            </a:r>
            <a:endParaRPr lang="cs-CZ" dirty="0"/>
          </a:p>
        </p:txBody>
      </p:sp>
      <p:sp>
        <p:nvSpPr>
          <p:cNvPr id="3" name="Zástupný symbol pro obsah 2"/>
          <p:cNvSpPr>
            <a:spLocks noGrp="1"/>
          </p:cNvSpPr>
          <p:nvPr>
            <p:ph idx="1"/>
          </p:nvPr>
        </p:nvSpPr>
        <p:spPr/>
        <p:txBody>
          <a:bodyPr/>
          <a:lstStyle/>
          <a:p>
            <a:r>
              <a:rPr lang="cs-CZ" dirty="0">
                <a:solidFill>
                  <a:schemeClr val="accent2"/>
                </a:solidFill>
              </a:rPr>
              <a:t>systém </a:t>
            </a:r>
            <a:r>
              <a:rPr lang="cs-CZ" dirty="0" smtClean="0">
                <a:solidFill>
                  <a:schemeClr val="accent2"/>
                </a:solidFill>
              </a:rPr>
              <a:t> státních </a:t>
            </a:r>
            <a:r>
              <a:rPr lang="cs-CZ" dirty="0">
                <a:solidFill>
                  <a:schemeClr val="accent2"/>
                </a:solidFill>
              </a:rPr>
              <a:t>i </a:t>
            </a:r>
            <a:r>
              <a:rPr lang="cs-CZ" dirty="0" smtClean="0">
                <a:solidFill>
                  <a:schemeClr val="accent2"/>
                </a:solidFill>
              </a:rPr>
              <a:t>nestátních služeb </a:t>
            </a:r>
            <a:r>
              <a:rPr lang="cs-CZ" dirty="0" smtClean="0"/>
              <a:t>- </a:t>
            </a:r>
            <a:r>
              <a:rPr lang="cs-CZ" dirty="0"/>
              <a:t>dostupné členům </a:t>
            </a:r>
            <a:r>
              <a:rPr lang="cs-CZ" dirty="0" smtClean="0"/>
              <a:t>komunity</a:t>
            </a:r>
          </a:p>
          <a:p>
            <a:r>
              <a:rPr lang="cs-CZ" dirty="0" smtClean="0"/>
              <a:t>péče </a:t>
            </a:r>
            <a:r>
              <a:rPr lang="cs-CZ" dirty="0" smtClean="0">
                <a:solidFill>
                  <a:schemeClr val="accent2"/>
                </a:solidFill>
              </a:rPr>
              <a:t>poskytovaná </a:t>
            </a:r>
            <a:r>
              <a:rPr lang="cs-CZ" dirty="0">
                <a:solidFill>
                  <a:schemeClr val="accent2"/>
                </a:solidFill>
              </a:rPr>
              <a:t>členy komunity </a:t>
            </a:r>
            <a:r>
              <a:rPr lang="cs-CZ" dirty="0" smtClean="0"/>
              <a:t>(svépomocný charakter -  </a:t>
            </a:r>
            <a:r>
              <a:rPr lang="cs-CZ" dirty="0"/>
              <a:t>sousedé, rodiny, různá neformální společenství). </a:t>
            </a:r>
          </a:p>
          <a:p>
            <a:r>
              <a:rPr lang="cs-CZ" dirty="0" smtClean="0"/>
              <a:t> </a:t>
            </a:r>
            <a:r>
              <a:rPr lang="cs-CZ" b="1" dirty="0">
                <a:solidFill>
                  <a:schemeClr val="accent4"/>
                </a:solidFill>
              </a:rPr>
              <a:t>Je zaměřena: </a:t>
            </a:r>
            <a:endParaRPr lang="cs-CZ" dirty="0">
              <a:solidFill>
                <a:schemeClr val="accent4"/>
              </a:solidFill>
            </a:endParaRPr>
          </a:p>
          <a:p>
            <a:pPr marL="0" indent="0">
              <a:buNone/>
            </a:pPr>
            <a:r>
              <a:rPr lang="cs-CZ" dirty="0"/>
              <a:t>1) na péči o nemocného člověka v domácím prostředí </a:t>
            </a:r>
          </a:p>
          <a:p>
            <a:pPr marL="0" indent="0">
              <a:buNone/>
            </a:pPr>
            <a:r>
              <a:rPr lang="pl-PL" dirty="0"/>
              <a:t>2) na prevenci, upevnění a podporu zdraví </a:t>
            </a:r>
            <a:r>
              <a:rPr lang="pl-PL" dirty="0" smtClean="0"/>
              <a:t> </a:t>
            </a:r>
            <a:endParaRPr lang="pl-PL" dirty="0"/>
          </a:p>
          <a:p>
            <a:pPr marL="0" indent="0">
              <a:buNone/>
            </a:pPr>
            <a:r>
              <a:rPr lang="pl-PL" dirty="0" smtClean="0"/>
              <a:t>3</a:t>
            </a:r>
            <a:r>
              <a:rPr lang="pl-PL" dirty="0"/>
              <a:t>) na edukaci populace v péči o své zdraví </a:t>
            </a:r>
            <a:endParaRPr lang="pl-PL" dirty="0" smtClean="0"/>
          </a:p>
          <a:p>
            <a:pPr marL="0" indent="0">
              <a:buNone/>
            </a:pPr>
            <a:r>
              <a:rPr lang="cs-CZ" dirty="0" smtClean="0"/>
              <a:t>4</a:t>
            </a:r>
            <a:r>
              <a:rPr lang="cs-CZ" dirty="0"/>
              <a:t>) na zvyšování odpovědnosti každého občana za své zdraví </a:t>
            </a:r>
          </a:p>
          <a:p>
            <a:pPr marL="0" indent="0">
              <a:buNone/>
            </a:pPr>
            <a:r>
              <a:rPr lang="cs-CZ" dirty="0"/>
              <a:t>5) na odhalování potřeb jedince a poskytnutí pomoci (poradny, střediska …) </a:t>
            </a:r>
          </a:p>
        </p:txBody>
      </p:sp>
    </p:spTree>
    <p:extLst>
      <p:ext uri="{BB962C8B-B14F-4D97-AF65-F5344CB8AC3E}">
        <p14:creationId xmlns:p14="http://schemas.microsoft.com/office/powerpoint/2010/main" val="2824618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Komunitní sestra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mají </a:t>
            </a:r>
            <a:r>
              <a:rPr lang="cs-CZ" dirty="0"/>
              <a:t>k </a:t>
            </a:r>
            <a:r>
              <a:rPr lang="cs-CZ" dirty="0" smtClean="0"/>
              <a:t>lidem </a:t>
            </a:r>
            <a:r>
              <a:rPr lang="cs-CZ" dirty="0"/>
              <a:t>blízko</a:t>
            </a:r>
            <a:r>
              <a:rPr lang="cs-CZ" dirty="0" smtClean="0"/>
              <a:t>,</a:t>
            </a:r>
          </a:p>
          <a:p>
            <a:r>
              <a:rPr lang="cs-CZ" dirty="0" smtClean="0"/>
              <a:t> získávají </a:t>
            </a:r>
            <a:r>
              <a:rPr lang="cs-CZ" dirty="0"/>
              <a:t>jejich důvěru a jsou schopny pracovat samostatně. </a:t>
            </a:r>
            <a:endParaRPr lang="cs-CZ" dirty="0" smtClean="0"/>
          </a:p>
          <a:p>
            <a:r>
              <a:rPr lang="cs-CZ" dirty="0" smtClean="0"/>
              <a:t>Obecně  </a:t>
            </a:r>
            <a:r>
              <a:rPr lang="cs-CZ" dirty="0"/>
              <a:t>označením</a:t>
            </a:r>
            <a:r>
              <a:rPr lang="cs-CZ" dirty="0" smtClean="0"/>
              <a:t>:</a:t>
            </a:r>
          </a:p>
          <a:p>
            <a:pPr marL="0" indent="0">
              <a:buNone/>
            </a:pPr>
            <a:r>
              <a:rPr lang="cs-CZ" dirty="0" smtClean="0"/>
              <a:t>      -  </a:t>
            </a:r>
            <a:r>
              <a:rPr lang="cs-CZ" dirty="0"/>
              <a:t>sestra pro veřejné zdravotnictví (public </a:t>
            </a:r>
            <a:r>
              <a:rPr lang="cs-CZ" dirty="0" err="1"/>
              <a:t>health</a:t>
            </a:r>
            <a:r>
              <a:rPr lang="cs-CZ" dirty="0"/>
              <a:t> </a:t>
            </a:r>
            <a:r>
              <a:rPr lang="cs-CZ" dirty="0" err="1"/>
              <a:t>nurse</a:t>
            </a:r>
            <a:r>
              <a:rPr lang="cs-CZ" dirty="0"/>
              <a:t>), </a:t>
            </a:r>
            <a:endParaRPr lang="cs-CZ" dirty="0" smtClean="0"/>
          </a:p>
          <a:p>
            <a:pPr marL="0" indent="0">
              <a:buNone/>
            </a:pPr>
            <a:r>
              <a:rPr lang="cs-CZ" dirty="0"/>
              <a:t> </a:t>
            </a:r>
            <a:r>
              <a:rPr lang="cs-CZ" dirty="0" smtClean="0"/>
              <a:t>     -  sestra </a:t>
            </a:r>
            <a:r>
              <a:rPr lang="cs-CZ" dirty="0"/>
              <a:t>pro návštěvní službu (</a:t>
            </a:r>
            <a:r>
              <a:rPr lang="cs-CZ" dirty="0" err="1"/>
              <a:t>health</a:t>
            </a:r>
            <a:r>
              <a:rPr lang="cs-CZ" dirty="0"/>
              <a:t> </a:t>
            </a:r>
            <a:r>
              <a:rPr lang="cs-CZ" dirty="0" err="1"/>
              <a:t>visitors</a:t>
            </a:r>
            <a:r>
              <a:rPr lang="cs-CZ" dirty="0"/>
              <a:t> </a:t>
            </a:r>
            <a:r>
              <a:rPr lang="cs-CZ" dirty="0" err="1"/>
              <a:t>nurse</a:t>
            </a:r>
            <a:r>
              <a:rPr lang="cs-CZ" dirty="0"/>
              <a:t>), </a:t>
            </a:r>
            <a:endParaRPr lang="cs-CZ" dirty="0" smtClean="0"/>
          </a:p>
          <a:p>
            <a:pPr marL="0" indent="0">
              <a:buNone/>
            </a:pPr>
            <a:r>
              <a:rPr lang="cs-CZ" dirty="0" smtClean="0"/>
              <a:t>      -  sestra </a:t>
            </a:r>
            <a:r>
              <a:rPr lang="cs-CZ" dirty="0"/>
              <a:t>pro domácí péči, </a:t>
            </a:r>
            <a:endParaRPr lang="cs-CZ" dirty="0" smtClean="0"/>
          </a:p>
          <a:p>
            <a:pPr marL="0" indent="0">
              <a:buNone/>
            </a:pPr>
            <a:r>
              <a:rPr lang="cs-CZ" dirty="0"/>
              <a:t> </a:t>
            </a:r>
            <a:r>
              <a:rPr lang="cs-CZ" dirty="0" smtClean="0"/>
              <a:t>     - sestra </a:t>
            </a:r>
            <a:r>
              <a:rPr lang="cs-CZ" dirty="0"/>
              <a:t>pro zdravotní výchovu</a:t>
            </a:r>
            <a:r>
              <a:rPr lang="cs-CZ" dirty="0" smtClean="0"/>
              <a:t>,</a:t>
            </a:r>
          </a:p>
          <a:p>
            <a:pPr marL="0" indent="0">
              <a:buNone/>
            </a:pPr>
            <a:r>
              <a:rPr lang="cs-CZ" dirty="0"/>
              <a:t> </a:t>
            </a:r>
            <a:r>
              <a:rPr lang="cs-CZ" dirty="0" smtClean="0"/>
              <a:t>     -  </a:t>
            </a:r>
            <a:r>
              <a:rPr lang="cs-CZ" dirty="0"/>
              <a:t>rodinná sestra (</a:t>
            </a:r>
            <a:r>
              <a:rPr lang="cs-CZ" dirty="0" err="1"/>
              <a:t>family</a:t>
            </a:r>
            <a:r>
              <a:rPr lang="cs-CZ" dirty="0"/>
              <a:t> </a:t>
            </a:r>
            <a:r>
              <a:rPr lang="cs-CZ" dirty="0" err="1"/>
              <a:t>nurse</a:t>
            </a:r>
            <a:r>
              <a:rPr lang="cs-CZ" dirty="0"/>
              <a:t>) … . </a:t>
            </a:r>
          </a:p>
          <a:p>
            <a:r>
              <a:rPr lang="cs-CZ" dirty="0"/>
              <a:t>S</a:t>
            </a:r>
            <a:r>
              <a:rPr lang="cs-CZ" dirty="0" smtClean="0"/>
              <a:t>estry </a:t>
            </a:r>
            <a:r>
              <a:rPr lang="cs-CZ" dirty="0"/>
              <a:t>pracují ve státním zájmu samostatně v terénu </a:t>
            </a:r>
            <a:endParaRPr lang="cs-CZ" dirty="0" smtClean="0"/>
          </a:p>
          <a:p>
            <a:pPr marL="0" indent="0">
              <a:buNone/>
            </a:pPr>
            <a:r>
              <a:rPr lang="cs-CZ" dirty="0"/>
              <a:t> </a:t>
            </a:r>
            <a:r>
              <a:rPr lang="cs-CZ" dirty="0" smtClean="0"/>
              <a:t>    Jsou </a:t>
            </a:r>
            <a:r>
              <a:rPr lang="cs-CZ" dirty="0"/>
              <a:t>součástí veřejného zdravotnictví</a:t>
            </a:r>
            <a:r>
              <a:rPr lang="cs-CZ" dirty="0" smtClean="0"/>
              <a:t>.</a:t>
            </a:r>
          </a:p>
          <a:p>
            <a:pPr marL="0" indent="0">
              <a:buNone/>
            </a:pPr>
            <a:r>
              <a:rPr lang="cs-CZ" dirty="0"/>
              <a:t> </a:t>
            </a:r>
            <a:r>
              <a:rPr lang="cs-CZ" dirty="0" smtClean="0"/>
              <a:t>    Odměňovány </a:t>
            </a:r>
            <a:r>
              <a:rPr lang="cs-CZ" dirty="0"/>
              <a:t>jsou z veřejných prostředků</a:t>
            </a:r>
            <a:r>
              <a:rPr lang="cs-CZ" dirty="0" smtClean="0"/>
              <a:t>.</a:t>
            </a:r>
          </a:p>
          <a:p>
            <a:pPr marL="0" indent="0">
              <a:buNone/>
            </a:pPr>
            <a:r>
              <a:rPr lang="cs-CZ" dirty="0"/>
              <a:t> </a:t>
            </a:r>
            <a:r>
              <a:rPr lang="cs-CZ" dirty="0" smtClean="0"/>
              <a:t>     Připravovány </a:t>
            </a:r>
            <a:r>
              <a:rPr lang="cs-CZ" dirty="0"/>
              <a:t>v různých specializačních kurzech </a:t>
            </a:r>
          </a:p>
        </p:txBody>
      </p:sp>
    </p:spTree>
    <p:extLst>
      <p:ext uri="{BB962C8B-B14F-4D97-AF65-F5344CB8AC3E}">
        <p14:creationId xmlns:p14="http://schemas.microsoft.com/office/powerpoint/2010/main" val="1563949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Komunitní sestra </a:t>
            </a:r>
            <a:endParaRPr lang="cs-CZ" dirty="0"/>
          </a:p>
        </p:txBody>
      </p:sp>
      <p:sp>
        <p:nvSpPr>
          <p:cNvPr id="3" name="Zástupný symbol pro obsah 2"/>
          <p:cNvSpPr>
            <a:spLocks noGrp="1"/>
          </p:cNvSpPr>
          <p:nvPr>
            <p:ph idx="1"/>
          </p:nvPr>
        </p:nvSpPr>
        <p:spPr/>
        <p:txBody>
          <a:bodyPr>
            <a:normAutofit/>
          </a:bodyPr>
          <a:lstStyle/>
          <a:p>
            <a:r>
              <a:rPr lang="cs-CZ" dirty="0"/>
              <a:t>Komunitní sestra </a:t>
            </a:r>
            <a:r>
              <a:rPr lang="cs-CZ" dirty="0" smtClean="0"/>
              <a:t>-  </a:t>
            </a:r>
            <a:r>
              <a:rPr lang="cs-CZ" dirty="0"/>
              <a:t>všeobecná sestra se specializovanou způsobilostí</a:t>
            </a:r>
            <a:r>
              <a:rPr lang="cs-CZ" dirty="0" smtClean="0"/>
              <a:t>.</a:t>
            </a:r>
          </a:p>
          <a:p>
            <a:r>
              <a:rPr lang="cs-CZ" dirty="0" smtClean="0"/>
              <a:t>Specializační </a:t>
            </a:r>
            <a:r>
              <a:rPr lang="cs-CZ" dirty="0"/>
              <a:t>vzdělávání </a:t>
            </a:r>
            <a:r>
              <a:rPr lang="cs-CZ" dirty="0" smtClean="0"/>
              <a:t>-  </a:t>
            </a:r>
            <a:r>
              <a:rPr lang="cs-CZ" dirty="0"/>
              <a:t>z oblasti domácí péče, péče o rodinu, péče o seniory, péče v prevenci pracovních rizik apod. (nařízení vlády č. 463/2004 Sb. v oboru komunitní ošetřovatelská péče (komunitní péče pro porodní asistenci)). </a:t>
            </a:r>
          </a:p>
          <a:p>
            <a:r>
              <a:rPr lang="cs-CZ" dirty="0"/>
              <a:t>Podmínkou pro přijetí </a:t>
            </a:r>
            <a:r>
              <a:rPr lang="cs-CZ" dirty="0" smtClean="0"/>
              <a:t> </a:t>
            </a:r>
            <a:r>
              <a:rPr lang="cs-CZ" dirty="0"/>
              <a:t>je úspěšně ukončené kvalifikační studium, které opravňuje k získání způsobilosti všeobecná sestra. </a:t>
            </a:r>
            <a:r>
              <a:rPr lang="cs-CZ" dirty="0" smtClean="0"/>
              <a:t>M</a:t>
            </a:r>
          </a:p>
          <a:p>
            <a:r>
              <a:rPr lang="cs-CZ" dirty="0"/>
              <a:t>M</a:t>
            </a:r>
            <a:r>
              <a:rPr lang="cs-CZ" dirty="0" smtClean="0"/>
              <a:t>usí </a:t>
            </a:r>
            <a:r>
              <a:rPr lang="cs-CZ" dirty="0"/>
              <a:t>mít </a:t>
            </a:r>
            <a:r>
              <a:rPr lang="cs-CZ" dirty="0" smtClean="0"/>
              <a:t> </a:t>
            </a:r>
            <a:r>
              <a:rPr lang="cs-CZ" dirty="0"/>
              <a:t>praxi minimálně 24 měsíců na klinickém pracovišti. </a:t>
            </a:r>
          </a:p>
          <a:p>
            <a:r>
              <a:rPr lang="cs-CZ" dirty="0"/>
              <a:t>Činnosti komunitní sestry jsou dány vyhláškou č. 424/2004 </a:t>
            </a:r>
            <a:r>
              <a:rPr lang="cs-CZ" dirty="0" smtClean="0"/>
              <a:t>Sb.</a:t>
            </a:r>
          </a:p>
          <a:p>
            <a:r>
              <a:rPr lang="cs-CZ" dirty="0"/>
              <a:t>K</a:t>
            </a:r>
            <a:r>
              <a:rPr lang="cs-CZ" dirty="0" smtClean="0"/>
              <a:t>omunitní </a:t>
            </a:r>
            <a:r>
              <a:rPr lang="cs-CZ" dirty="0"/>
              <a:t>sestra </a:t>
            </a:r>
            <a:r>
              <a:rPr lang="cs-CZ" dirty="0" smtClean="0"/>
              <a:t> </a:t>
            </a:r>
            <a:r>
              <a:rPr lang="cs-CZ" dirty="0"/>
              <a:t>spolupracuje s lékařem, sociálními pracovníky, odborným pracovníkem v ochraně veřejného zdraví … . </a:t>
            </a:r>
          </a:p>
        </p:txBody>
      </p:sp>
    </p:spTree>
    <p:extLst>
      <p:ext uri="{BB962C8B-B14F-4D97-AF65-F5344CB8AC3E}">
        <p14:creationId xmlns:p14="http://schemas.microsoft.com/office/powerpoint/2010/main" val="6704201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Činnosti komunitní sestry</a:t>
            </a:r>
          </a:p>
        </p:txBody>
      </p:sp>
      <p:sp>
        <p:nvSpPr>
          <p:cNvPr id="3" name="Zástupný symbol pro obsah 2"/>
          <p:cNvSpPr>
            <a:spLocks noGrp="1"/>
          </p:cNvSpPr>
          <p:nvPr>
            <p:ph idx="1"/>
          </p:nvPr>
        </p:nvSpPr>
        <p:spPr/>
        <p:txBody>
          <a:bodyPr>
            <a:normAutofit lnSpcReduction="10000"/>
          </a:bodyPr>
          <a:lstStyle/>
          <a:p>
            <a:r>
              <a:rPr lang="cs-CZ" dirty="0"/>
              <a:t>Činnosti komunitní sestry jsou dány vyhláškou č. 424/2004 Sb</a:t>
            </a:r>
            <a:r>
              <a:rPr lang="cs-CZ" dirty="0" smtClean="0"/>
              <a:t>.</a:t>
            </a:r>
          </a:p>
          <a:p>
            <a:r>
              <a:rPr lang="cs-CZ" dirty="0" smtClean="0"/>
              <a:t> </a:t>
            </a:r>
            <a:r>
              <a:rPr lang="cs-CZ" dirty="0"/>
              <a:t>Po získání specializované způsobilosti vykonává činnosti dle § </a:t>
            </a:r>
            <a:r>
              <a:rPr lang="cs-CZ" dirty="0" smtClean="0"/>
              <a:t>4</a:t>
            </a:r>
          </a:p>
          <a:p>
            <a:pPr marL="0" indent="0">
              <a:buNone/>
            </a:pPr>
            <a:r>
              <a:rPr lang="cs-CZ" dirty="0"/>
              <a:t> </a:t>
            </a:r>
            <a:r>
              <a:rPr lang="cs-CZ" dirty="0" smtClean="0"/>
              <a:t>     - činnosti </a:t>
            </a:r>
            <a:r>
              <a:rPr lang="cs-CZ" dirty="0"/>
              <a:t>všeobecné sestry bez odborného </a:t>
            </a:r>
            <a:r>
              <a:rPr lang="cs-CZ" dirty="0" smtClean="0"/>
              <a:t>dohledu</a:t>
            </a:r>
          </a:p>
          <a:p>
            <a:pPr marL="0" indent="0">
              <a:buNone/>
            </a:pPr>
            <a:r>
              <a:rPr lang="cs-CZ" dirty="0"/>
              <a:t> </a:t>
            </a:r>
            <a:r>
              <a:rPr lang="cs-CZ" dirty="0" smtClean="0"/>
              <a:t>     - </a:t>
            </a:r>
            <a:r>
              <a:rPr lang="cs-CZ" dirty="0"/>
              <a:t>organizuje a metodicky řídí ošetřovatelskou </a:t>
            </a:r>
            <a:r>
              <a:rPr lang="cs-CZ" dirty="0" smtClean="0"/>
              <a:t>péči</a:t>
            </a:r>
          </a:p>
          <a:p>
            <a:pPr marL="0" indent="0">
              <a:buNone/>
            </a:pPr>
            <a:r>
              <a:rPr lang="cs-CZ" dirty="0"/>
              <a:t> </a:t>
            </a:r>
            <a:r>
              <a:rPr lang="cs-CZ" dirty="0" smtClean="0"/>
              <a:t>     - vykonává a řídí specializované </a:t>
            </a:r>
            <a:r>
              <a:rPr lang="cs-CZ" dirty="0"/>
              <a:t>činnosti ve svém oboru </a:t>
            </a:r>
            <a:endParaRPr lang="cs-CZ" dirty="0" smtClean="0"/>
          </a:p>
          <a:p>
            <a:pPr marL="0" indent="0">
              <a:buNone/>
            </a:pPr>
            <a:r>
              <a:rPr lang="cs-CZ" dirty="0"/>
              <a:t> </a:t>
            </a:r>
            <a:r>
              <a:rPr lang="cs-CZ" dirty="0" smtClean="0"/>
              <a:t>        (</a:t>
            </a:r>
            <a:r>
              <a:rPr lang="cs-CZ" dirty="0"/>
              <a:t>edukace, hodnocení stavu klienta, koordinace práce členů týmu, příprava </a:t>
            </a:r>
            <a:endParaRPr lang="cs-CZ" dirty="0" smtClean="0"/>
          </a:p>
          <a:p>
            <a:pPr marL="0" indent="0">
              <a:buNone/>
            </a:pPr>
            <a:r>
              <a:rPr lang="cs-CZ" dirty="0"/>
              <a:t> </a:t>
            </a:r>
            <a:r>
              <a:rPr lang="cs-CZ" dirty="0" smtClean="0"/>
              <a:t>        standardů </a:t>
            </a:r>
            <a:r>
              <a:rPr lang="cs-CZ" dirty="0"/>
              <a:t>v oblasti specializace, vede specializační vzdělávání</a:t>
            </a:r>
            <a:r>
              <a:rPr lang="cs-CZ" dirty="0" smtClean="0"/>
              <a:t>,</a:t>
            </a:r>
          </a:p>
          <a:p>
            <a:pPr marL="0" indent="0">
              <a:buNone/>
            </a:pPr>
            <a:r>
              <a:rPr lang="cs-CZ" dirty="0"/>
              <a:t> </a:t>
            </a:r>
            <a:r>
              <a:rPr lang="cs-CZ" dirty="0" smtClean="0"/>
              <a:t>        analyzuje </a:t>
            </a:r>
            <a:r>
              <a:rPr lang="cs-CZ" dirty="0"/>
              <a:t>zdravotní a sociální situaci klienta a jeho blízkých </a:t>
            </a:r>
            <a:r>
              <a:rPr lang="cs-CZ" dirty="0" smtClean="0"/>
              <a:t>osob</a:t>
            </a:r>
          </a:p>
          <a:p>
            <a:pPr marL="0" indent="0">
              <a:buNone/>
            </a:pPr>
            <a:r>
              <a:rPr lang="cs-CZ" dirty="0"/>
              <a:t> </a:t>
            </a:r>
            <a:r>
              <a:rPr lang="cs-CZ" dirty="0" smtClean="0"/>
              <a:t>       ve </a:t>
            </a:r>
            <a:r>
              <a:rPr lang="cs-CZ" dirty="0"/>
              <a:t>vlastním sociálním prostředí, </a:t>
            </a:r>
            <a:endParaRPr lang="cs-CZ" dirty="0" smtClean="0"/>
          </a:p>
          <a:p>
            <a:pPr marL="0" indent="0">
              <a:buNone/>
            </a:pPr>
            <a:r>
              <a:rPr lang="cs-CZ" dirty="0"/>
              <a:t> </a:t>
            </a:r>
            <a:r>
              <a:rPr lang="cs-CZ" dirty="0" smtClean="0"/>
              <a:t>       realizuje </a:t>
            </a:r>
            <a:r>
              <a:rPr lang="cs-CZ" dirty="0"/>
              <a:t>poradenství… § 48, § 52 vyhlášky č. 424/2004 Sb.). </a:t>
            </a:r>
          </a:p>
          <a:p>
            <a:endParaRPr lang="cs-CZ" dirty="0"/>
          </a:p>
        </p:txBody>
      </p:sp>
    </p:spTree>
    <p:extLst>
      <p:ext uri="{BB962C8B-B14F-4D97-AF65-F5344CB8AC3E}">
        <p14:creationId xmlns:p14="http://schemas.microsoft.com/office/powerpoint/2010/main" val="3920107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Komunitní ošetřovatelství</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a:t>Primární zdravotní péče </a:t>
            </a:r>
            <a:r>
              <a:rPr lang="cs-CZ" dirty="0" smtClean="0"/>
              <a:t>- poskytovaná </a:t>
            </a:r>
            <a:r>
              <a:rPr lang="cs-CZ" dirty="0"/>
              <a:t>praktickým lékařem při prvním kontaktu s nemocným</a:t>
            </a:r>
            <a:r>
              <a:rPr lang="cs-CZ" dirty="0" smtClean="0"/>
              <a:t>.</a:t>
            </a:r>
          </a:p>
          <a:p>
            <a:r>
              <a:rPr lang="cs-CZ" dirty="0"/>
              <a:t>P</a:t>
            </a:r>
            <a:r>
              <a:rPr lang="cs-CZ" dirty="0" smtClean="0"/>
              <a:t>lnění </a:t>
            </a:r>
            <a:r>
              <a:rPr lang="cs-CZ" dirty="0"/>
              <a:t>zdravotní politiky v komunitě. </a:t>
            </a:r>
            <a:endParaRPr lang="cs-CZ" dirty="0" smtClean="0"/>
          </a:p>
          <a:p>
            <a:r>
              <a:rPr lang="cs-CZ" dirty="0"/>
              <a:t>P</a:t>
            </a:r>
            <a:r>
              <a:rPr lang="cs-CZ" dirty="0" smtClean="0"/>
              <a:t>řesunutí </a:t>
            </a:r>
            <a:r>
              <a:rPr lang="cs-CZ" dirty="0"/>
              <a:t>péče z akutních zařízení do komunitních</a:t>
            </a:r>
            <a:r>
              <a:rPr lang="cs-CZ" dirty="0" smtClean="0"/>
              <a:t>.</a:t>
            </a:r>
          </a:p>
          <a:p>
            <a:r>
              <a:rPr lang="cs-CZ" dirty="0"/>
              <a:t>Z</a:t>
            </a:r>
            <a:r>
              <a:rPr lang="cs-CZ" dirty="0" smtClean="0"/>
              <a:t>aměřuje se na  rehabilitaci</a:t>
            </a:r>
          </a:p>
          <a:p>
            <a:r>
              <a:rPr lang="cs-CZ" dirty="0"/>
              <a:t>E</a:t>
            </a:r>
            <a:r>
              <a:rPr lang="cs-CZ" dirty="0" smtClean="0"/>
              <a:t>dukace </a:t>
            </a:r>
            <a:r>
              <a:rPr lang="cs-CZ" dirty="0"/>
              <a:t>rodinných příslušníků pro poskytování laické </a:t>
            </a:r>
            <a:r>
              <a:rPr lang="cs-CZ" dirty="0" smtClean="0"/>
              <a:t>ošetřovatelské péče.</a:t>
            </a:r>
          </a:p>
          <a:p>
            <a:r>
              <a:rPr lang="cs-CZ" dirty="0"/>
              <a:t>S</a:t>
            </a:r>
            <a:r>
              <a:rPr lang="cs-CZ" dirty="0" smtClean="0"/>
              <a:t>oučástí </a:t>
            </a:r>
            <a:r>
              <a:rPr lang="cs-CZ" dirty="0"/>
              <a:t>komunitní péče se </a:t>
            </a:r>
            <a:r>
              <a:rPr lang="cs-CZ" dirty="0" smtClean="0"/>
              <a:t>stává </a:t>
            </a:r>
            <a:r>
              <a:rPr lang="cs-CZ" dirty="0"/>
              <a:t>primární, </a:t>
            </a:r>
            <a:r>
              <a:rPr lang="cs-CZ" dirty="0" smtClean="0"/>
              <a:t>sekundární </a:t>
            </a:r>
            <a:r>
              <a:rPr lang="cs-CZ" dirty="0"/>
              <a:t>a terciální péče, </a:t>
            </a:r>
            <a:r>
              <a:rPr lang="cs-CZ" dirty="0" smtClean="0"/>
              <a:t>prevence.</a:t>
            </a:r>
          </a:p>
          <a:p>
            <a:r>
              <a:rPr lang="cs-CZ" dirty="0"/>
              <a:t>S</a:t>
            </a:r>
            <a:r>
              <a:rPr lang="cs-CZ" dirty="0" smtClean="0"/>
              <a:t>polupracuje </a:t>
            </a:r>
            <a:r>
              <a:rPr lang="cs-CZ" dirty="0"/>
              <a:t>se sociálním, ekonomickým a politickým sektorem v komunitě</a:t>
            </a:r>
            <a:r>
              <a:rPr lang="cs-CZ" dirty="0" smtClean="0"/>
              <a:t>.</a:t>
            </a:r>
          </a:p>
          <a:p>
            <a:r>
              <a:rPr lang="cs-CZ" dirty="0" smtClean="0"/>
              <a:t>Práce </a:t>
            </a:r>
            <a:r>
              <a:rPr lang="cs-CZ" dirty="0"/>
              <a:t>s klientem a jeho rodinou v </a:t>
            </a:r>
            <a:r>
              <a:rPr lang="cs-CZ" dirty="0" smtClean="0"/>
              <a:t> </a:t>
            </a:r>
            <a:r>
              <a:rPr lang="cs-CZ" dirty="0"/>
              <a:t>přirozeném prostředí</a:t>
            </a:r>
            <a:r>
              <a:rPr lang="cs-CZ" dirty="0" smtClean="0"/>
              <a:t>.</a:t>
            </a:r>
          </a:p>
          <a:p>
            <a:r>
              <a:rPr lang="cs-CZ" dirty="0"/>
              <a:t>Z</a:t>
            </a:r>
            <a:r>
              <a:rPr lang="cs-CZ" dirty="0" smtClean="0"/>
              <a:t>asahuje </a:t>
            </a:r>
            <a:r>
              <a:rPr lang="cs-CZ" dirty="0"/>
              <a:t>do všech oblastí života od narození (početí) </a:t>
            </a:r>
            <a:r>
              <a:rPr lang="cs-CZ" dirty="0" smtClean="0"/>
              <a:t>po úmrtí, péče </a:t>
            </a:r>
            <a:r>
              <a:rPr lang="cs-CZ" dirty="0"/>
              <a:t>o </a:t>
            </a:r>
            <a:r>
              <a:rPr lang="cs-CZ" dirty="0" smtClean="0"/>
              <a:t>pozůstalé</a:t>
            </a:r>
            <a:r>
              <a:rPr lang="cs-CZ" dirty="0"/>
              <a:t> </a:t>
            </a:r>
            <a:r>
              <a:rPr lang="cs-CZ" dirty="0" smtClean="0"/>
              <a:t>-  </a:t>
            </a:r>
            <a:r>
              <a:rPr lang="cs-CZ" dirty="0"/>
              <a:t>doprovázení.</a:t>
            </a:r>
          </a:p>
        </p:txBody>
      </p:sp>
    </p:spTree>
    <p:extLst>
      <p:ext uri="{BB962C8B-B14F-4D97-AF65-F5344CB8AC3E}">
        <p14:creationId xmlns:p14="http://schemas.microsoft.com/office/powerpoint/2010/main" val="34523604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Stupně komunitního ošetřovatelství:</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R</a:t>
            </a:r>
            <a:r>
              <a:rPr lang="cs-CZ" dirty="0" smtClean="0"/>
              <a:t>ozdělená </a:t>
            </a:r>
            <a:r>
              <a:rPr lang="cs-CZ" dirty="0"/>
              <a:t>podle </a:t>
            </a:r>
            <a:r>
              <a:rPr lang="cs-CZ" dirty="0" smtClean="0"/>
              <a:t>potřeb</a:t>
            </a:r>
          </a:p>
          <a:p>
            <a:pPr marL="0" indent="0">
              <a:buNone/>
            </a:pPr>
            <a:r>
              <a:rPr lang="cs-CZ" dirty="0" smtClean="0"/>
              <a:t>Nejnižší </a:t>
            </a:r>
            <a:r>
              <a:rPr lang="cs-CZ" dirty="0"/>
              <a:t>stupeň = podpůrné působení, nejvyšší stupeň = péče v plném rozsahu</a:t>
            </a:r>
            <a:r>
              <a:rPr lang="cs-CZ" dirty="0" smtClean="0"/>
              <a:t>.</a:t>
            </a:r>
          </a:p>
          <a:p>
            <a:pPr>
              <a:buAutoNum type="arabicPeriod"/>
            </a:pPr>
            <a:r>
              <a:rPr lang="cs-CZ" b="1" dirty="0" smtClean="0">
                <a:solidFill>
                  <a:schemeClr val="accent4"/>
                </a:solidFill>
              </a:rPr>
              <a:t>Podpůrné </a:t>
            </a:r>
            <a:r>
              <a:rPr lang="cs-CZ" b="1" dirty="0">
                <a:solidFill>
                  <a:schemeClr val="accent4"/>
                </a:solidFill>
              </a:rPr>
              <a:t>působení </a:t>
            </a:r>
            <a:endParaRPr lang="cs-CZ" b="1" dirty="0" smtClean="0">
              <a:solidFill>
                <a:schemeClr val="accent4"/>
              </a:solidFill>
            </a:endParaRPr>
          </a:p>
          <a:p>
            <a:pPr marL="0" indent="0">
              <a:buNone/>
            </a:pPr>
            <a:r>
              <a:rPr lang="cs-CZ" b="1" dirty="0"/>
              <a:t> </a:t>
            </a:r>
            <a:r>
              <a:rPr lang="cs-CZ" b="1" dirty="0" smtClean="0"/>
              <a:t>   </a:t>
            </a:r>
            <a:r>
              <a:rPr lang="cs-CZ" dirty="0" smtClean="0"/>
              <a:t>- </a:t>
            </a:r>
            <a:r>
              <a:rPr lang="cs-CZ" dirty="0"/>
              <a:t>povědomí o zodpovědnosti za vlastní zdraví a úroveň </a:t>
            </a:r>
          </a:p>
          <a:p>
            <a:pPr marL="0" indent="0">
              <a:buNone/>
            </a:pPr>
            <a:r>
              <a:rPr lang="cs-CZ" dirty="0" smtClean="0"/>
              <a:t>       zdravotního </a:t>
            </a:r>
            <a:r>
              <a:rPr lang="cs-CZ" dirty="0"/>
              <a:t>uvědomění je nízká a vyžaduje doplnění. </a:t>
            </a:r>
            <a:endParaRPr lang="cs-CZ" dirty="0" smtClean="0"/>
          </a:p>
          <a:p>
            <a:pPr marL="0" indent="0">
              <a:buNone/>
            </a:pPr>
            <a:r>
              <a:rPr lang="cs-CZ" dirty="0"/>
              <a:t> </a:t>
            </a:r>
            <a:r>
              <a:rPr lang="cs-CZ" dirty="0" smtClean="0"/>
              <a:t>   - má </a:t>
            </a:r>
            <a:r>
              <a:rPr lang="cs-CZ" dirty="0"/>
              <a:t>dostatečné </a:t>
            </a:r>
            <a:r>
              <a:rPr lang="cs-CZ" dirty="0" smtClean="0"/>
              <a:t> vědomosti, nemá </a:t>
            </a:r>
            <a:r>
              <a:rPr lang="cs-CZ" dirty="0"/>
              <a:t>dostatek vůle dodržovat opatření. </a:t>
            </a:r>
          </a:p>
          <a:p>
            <a:pPr marL="0" indent="0">
              <a:buNone/>
            </a:pPr>
            <a:r>
              <a:rPr lang="cs-CZ" b="1" dirty="0">
                <a:solidFill>
                  <a:schemeClr val="accent4"/>
                </a:solidFill>
              </a:rPr>
              <a:t>2. Edukační činnost </a:t>
            </a:r>
            <a:endParaRPr lang="cs-CZ" dirty="0">
              <a:solidFill>
                <a:schemeClr val="accent4"/>
              </a:solidFill>
            </a:endParaRPr>
          </a:p>
          <a:p>
            <a:pPr marL="0" indent="0">
              <a:buNone/>
            </a:pPr>
            <a:r>
              <a:rPr lang="cs-CZ" dirty="0"/>
              <a:t> </a:t>
            </a:r>
            <a:r>
              <a:rPr lang="cs-CZ" dirty="0" smtClean="0"/>
              <a:t>     - neznalost péče o zdraví , </a:t>
            </a:r>
            <a:r>
              <a:rPr lang="cs-CZ" dirty="0"/>
              <a:t>má chybné návyky </a:t>
            </a:r>
          </a:p>
          <a:p>
            <a:pPr marL="0" indent="0">
              <a:buNone/>
            </a:pPr>
            <a:r>
              <a:rPr lang="cs-CZ" dirty="0"/>
              <a:t> </a:t>
            </a:r>
            <a:r>
              <a:rPr lang="cs-CZ" dirty="0" smtClean="0"/>
              <a:t>     - nedostatečná </a:t>
            </a:r>
            <a:r>
              <a:rPr lang="cs-CZ" dirty="0"/>
              <a:t>zručnost v péči o své zdraví. </a:t>
            </a:r>
          </a:p>
          <a:p>
            <a:pPr marL="0" indent="0">
              <a:buNone/>
            </a:pPr>
            <a:r>
              <a:rPr lang="cs-CZ" b="1" dirty="0">
                <a:solidFill>
                  <a:schemeClr val="accent4"/>
                </a:solidFill>
              </a:rPr>
              <a:t>3. Péče v plném rozsahu </a:t>
            </a:r>
            <a:endParaRPr lang="cs-CZ" dirty="0">
              <a:solidFill>
                <a:schemeClr val="accent4"/>
              </a:solidFill>
            </a:endParaRPr>
          </a:p>
          <a:p>
            <a:pPr marL="0" indent="0">
              <a:buNone/>
            </a:pPr>
            <a:r>
              <a:rPr lang="cs-CZ" dirty="0"/>
              <a:t> </a:t>
            </a:r>
            <a:r>
              <a:rPr lang="cs-CZ" dirty="0" smtClean="0"/>
              <a:t>    -  </a:t>
            </a:r>
            <a:r>
              <a:rPr lang="cs-CZ" dirty="0"/>
              <a:t>převzetí zodpovědnosti za klienta, který ztratil soběstačnost, </a:t>
            </a:r>
            <a:r>
              <a:rPr lang="cs-CZ" dirty="0" smtClean="0"/>
              <a:t>nezávislost.</a:t>
            </a:r>
            <a:endParaRPr lang="cs-CZ" dirty="0"/>
          </a:p>
        </p:txBody>
      </p:sp>
    </p:spTree>
    <p:extLst>
      <p:ext uri="{BB962C8B-B14F-4D97-AF65-F5344CB8AC3E}">
        <p14:creationId xmlns:p14="http://schemas.microsoft.com/office/powerpoint/2010/main" val="3339924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okruhy studia: </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r>
              <a:rPr lang="cs-CZ" dirty="0" smtClean="0"/>
              <a:t>Sociální politika</a:t>
            </a:r>
          </a:p>
          <a:p>
            <a:r>
              <a:rPr lang="cs-CZ" dirty="0" smtClean="0"/>
              <a:t>Komunita</a:t>
            </a:r>
            <a:r>
              <a:rPr lang="cs-CZ" dirty="0"/>
              <a:t>, komunitní práce, komunitní péče, komunitní </a:t>
            </a:r>
            <a:r>
              <a:rPr lang="cs-CZ" dirty="0" smtClean="0"/>
              <a:t>ošetřovatelství</a:t>
            </a:r>
            <a:endParaRPr lang="cs-CZ" dirty="0"/>
          </a:p>
          <a:p>
            <a:r>
              <a:rPr lang="cs-CZ" dirty="0"/>
              <a:t>Specifikace osob vyžadující sociální péči. </a:t>
            </a:r>
          </a:p>
          <a:p>
            <a:r>
              <a:rPr lang="cs-CZ" dirty="0"/>
              <a:t>Návaznost zdravotních a sociálních služeb. </a:t>
            </a:r>
          </a:p>
          <a:p>
            <a:r>
              <a:rPr lang="cs-CZ" dirty="0"/>
              <a:t>Princip péče o osoby se sníženou soběstačností. </a:t>
            </a:r>
          </a:p>
          <a:p>
            <a:r>
              <a:rPr lang="cs-CZ" dirty="0"/>
              <a:t>Úloha pracovníka pomáhajících profesí. </a:t>
            </a:r>
          </a:p>
          <a:p>
            <a:r>
              <a:rPr lang="cs-CZ" dirty="0"/>
              <a:t>Sociální faktory ovlivňující příjem a propuštění klienta. </a:t>
            </a:r>
          </a:p>
          <a:p>
            <a:r>
              <a:rPr lang="cs-CZ" dirty="0" smtClean="0"/>
              <a:t>Systém </a:t>
            </a:r>
            <a:r>
              <a:rPr lang="cs-CZ" dirty="0"/>
              <a:t>péče o osoby se specifickými problémy. </a:t>
            </a:r>
          </a:p>
          <a:p>
            <a:endParaRPr lang="cs-CZ" dirty="0"/>
          </a:p>
        </p:txBody>
      </p:sp>
    </p:spTree>
    <p:extLst>
      <p:ext uri="{BB962C8B-B14F-4D97-AF65-F5344CB8AC3E}">
        <p14:creationId xmlns:p14="http://schemas.microsoft.com/office/powerpoint/2010/main" val="1700841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Srovnání tradiční a komunitní praxe</a:t>
            </a:r>
            <a:endParaRPr lang="cs-CZ" dirty="0"/>
          </a:p>
        </p:txBody>
      </p:sp>
      <p:sp>
        <p:nvSpPr>
          <p:cNvPr id="3" name="Zástupný symbol pro obsah 2"/>
          <p:cNvSpPr>
            <a:spLocks noGrp="1"/>
          </p:cNvSpPr>
          <p:nvPr>
            <p:ph idx="1"/>
          </p:nvPr>
        </p:nvSpPr>
        <p:spPr/>
        <p:txBody>
          <a:bodyPr>
            <a:normAutofit/>
          </a:bodyPr>
          <a:lstStyle/>
          <a:p>
            <a:r>
              <a:rPr lang="cs-CZ" dirty="0"/>
              <a:t>základní zaměření </a:t>
            </a:r>
            <a:endParaRPr lang="cs-CZ" dirty="0" smtClean="0"/>
          </a:p>
          <a:p>
            <a:r>
              <a:rPr lang="cs-CZ" dirty="0" smtClean="0"/>
              <a:t>hospitalizovaná </a:t>
            </a:r>
            <a:r>
              <a:rPr lang="cs-CZ" dirty="0"/>
              <a:t>osoba 	veřejné zdraví 	</a:t>
            </a:r>
          </a:p>
          <a:p>
            <a:r>
              <a:rPr lang="cs-CZ" dirty="0"/>
              <a:t>vzorek populace 	nemocní a osoby vyžadující zdrav. péči 	</a:t>
            </a:r>
            <a:endParaRPr lang="cs-CZ" dirty="0" smtClean="0"/>
          </a:p>
          <a:p>
            <a:r>
              <a:rPr lang="cs-CZ" dirty="0" smtClean="0"/>
              <a:t>veškerá </a:t>
            </a:r>
            <a:r>
              <a:rPr lang="cs-CZ" dirty="0"/>
              <a:t>populace, zvl. rizikové skupiny 	</a:t>
            </a:r>
          </a:p>
          <a:p>
            <a:r>
              <a:rPr lang="cs-CZ" dirty="0"/>
              <a:t>základní prostředí pro práci sestry 	</a:t>
            </a:r>
            <a:endParaRPr lang="cs-CZ" dirty="0" smtClean="0"/>
          </a:p>
          <a:p>
            <a:r>
              <a:rPr lang="cs-CZ" dirty="0" smtClean="0"/>
              <a:t>nemocnice</a:t>
            </a:r>
            <a:r>
              <a:rPr lang="cs-CZ" dirty="0"/>
              <a:t>, další </a:t>
            </a:r>
            <a:r>
              <a:rPr lang="cs-CZ" dirty="0" smtClean="0"/>
              <a:t>instituce, terén</a:t>
            </a:r>
            <a:r>
              <a:rPr lang="cs-CZ" dirty="0"/>
              <a:t>	</a:t>
            </a:r>
          </a:p>
          <a:p>
            <a:r>
              <a:rPr lang="cs-CZ" dirty="0"/>
              <a:t>role ošetřovatelství 			</a:t>
            </a:r>
          </a:p>
          <a:p>
            <a:r>
              <a:rPr lang="cs-CZ" dirty="0"/>
              <a:t>řešení problémů 	</a:t>
            </a:r>
            <a:endParaRPr lang="cs-CZ" dirty="0" smtClean="0"/>
          </a:p>
          <a:p>
            <a:pPr marL="0" indent="0">
              <a:buNone/>
            </a:pPr>
            <a:r>
              <a:rPr lang="cs-CZ" dirty="0"/>
              <a:t>STAŇKOVÁ, M. </a:t>
            </a:r>
            <a:r>
              <a:rPr lang="cs-CZ" b="1" i="1" dirty="0"/>
              <a:t>Jakou sestru chceme v komunitní péči? </a:t>
            </a:r>
            <a:r>
              <a:rPr lang="cs-CZ" i="1" dirty="0"/>
              <a:t>In: Sestra. </a:t>
            </a:r>
            <a:r>
              <a:rPr lang="cs-CZ" dirty="0"/>
              <a:t>4/2000, s. 1 - 2. Praha: Strategie, 2000. ISSN 1210-0404 </a:t>
            </a:r>
            <a:r>
              <a:rPr lang="cs-CZ" dirty="0" smtClean="0"/>
              <a:t>.</a:t>
            </a:r>
            <a:endParaRPr lang="cs-CZ" dirty="0"/>
          </a:p>
          <a:p>
            <a:endParaRPr lang="cs-CZ" dirty="0"/>
          </a:p>
        </p:txBody>
      </p:sp>
    </p:spTree>
    <p:extLst>
      <p:ext uri="{BB962C8B-B14F-4D97-AF65-F5344CB8AC3E}">
        <p14:creationId xmlns:p14="http://schemas.microsoft.com/office/powerpoint/2010/main" val="14973389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3.Sociální </a:t>
            </a:r>
            <a:r>
              <a:rPr lang="cs-CZ" b="1" dirty="0"/>
              <a:t>skupina, sounáležitost, identita</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Příslušnost ke skupině provází člověka celý život</a:t>
            </a:r>
            <a:r>
              <a:rPr lang="cs-CZ" dirty="0" smtClean="0"/>
              <a:t>.</a:t>
            </a:r>
          </a:p>
          <a:p>
            <a:r>
              <a:rPr lang="cs-CZ" dirty="0" smtClean="0"/>
              <a:t> </a:t>
            </a:r>
            <a:r>
              <a:rPr lang="cs-CZ" dirty="0"/>
              <a:t>Skupinová příslušnost je životní potřebou člověka (rodina, školní kolektiv, pracovní </a:t>
            </a:r>
            <a:r>
              <a:rPr lang="cs-CZ" dirty="0" smtClean="0"/>
              <a:t>kolektiv..) </a:t>
            </a:r>
          </a:p>
          <a:p>
            <a:r>
              <a:rPr lang="cs-CZ" dirty="0" smtClean="0"/>
              <a:t> </a:t>
            </a:r>
            <a:r>
              <a:rPr lang="cs-CZ" dirty="0"/>
              <a:t>Skupina je pro jedince přitažlivá </a:t>
            </a:r>
            <a:r>
              <a:rPr lang="cs-CZ" dirty="0" smtClean="0"/>
              <a:t>podle uspokojení </a:t>
            </a:r>
            <a:r>
              <a:rPr lang="cs-CZ" dirty="0"/>
              <a:t>jeho potřeby a očekávání. </a:t>
            </a:r>
            <a:endParaRPr lang="cs-CZ" dirty="0" smtClean="0"/>
          </a:p>
          <a:p>
            <a:r>
              <a:rPr lang="cs-CZ" dirty="0" smtClean="0"/>
              <a:t>Podle </a:t>
            </a:r>
            <a:r>
              <a:rPr lang="cs-CZ" dirty="0"/>
              <a:t>toho se pak stává na skupinu fixován</a:t>
            </a:r>
            <a:r>
              <a:rPr lang="cs-CZ" dirty="0" smtClean="0"/>
              <a:t>.</a:t>
            </a:r>
          </a:p>
          <a:p>
            <a:r>
              <a:rPr lang="cs-CZ" dirty="0" smtClean="0"/>
              <a:t> </a:t>
            </a:r>
            <a:r>
              <a:rPr lang="cs-CZ" dirty="0"/>
              <a:t>Příslušnost k určité skupině </a:t>
            </a:r>
            <a:r>
              <a:rPr lang="cs-CZ" dirty="0" smtClean="0"/>
              <a:t>se </a:t>
            </a:r>
            <a:r>
              <a:rPr lang="cs-CZ" dirty="0"/>
              <a:t>projevuje sociálním chováním v interakci s ostatními členy</a:t>
            </a:r>
            <a:r>
              <a:rPr lang="cs-CZ" dirty="0" smtClean="0"/>
              <a:t>.</a:t>
            </a:r>
          </a:p>
          <a:p>
            <a:r>
              <a:rPr lang="cs-CZ" dirty="0" smtClean="0"/>
              <a:t> </a:t>
            </a:r>
            <a:r>
              <a:rPr lang="cs-CZ" dirty="0"/>
              <a:t>Každý sociální systém má vlastní systém norem a kritérií (požadované nebo očekávané chování</a:t>
            </a:r>
            <a:r>
              <a:rPr lang="cs-CZ" dirty="0" smtClean="0"/>
              <a:t>) </a:t>
            </a:r>
          </a:p>
          <a:p>
            <a:r>
              <a:rPr lang="cs-CZ" dirty="0"/>
              <a:t>S</a:t>
            </a:r>
            <a:r>
              <a:rPr lang="cs-CZ" dirty="0" smtClean="0"/>
              <a:t>estra se musí s normami seznámit ( pochopení člověka)</a:t>
            </a:r>
          </a:p>
          <a:p>
            <a:pPr marL="0" indent="0">
              <a:buNone/>
            </a:pPr>
            <a:r>
              <a:rPr lang="cs-CZ" dirty="0"/>
              <a:t> </a:t>
            </a:r>
            <a:r>
              <a:rPr lang="cs-CZ" dirty="0" smtClean="0"/>
              <a:t>      - Úlohou  </a:t>
            </a:r>
            <a:r>
              <a:rPr lang="cs-CZ" dirty="0"/>
              <a:t>není posuzovat správnost </a:t>
            </a:r>
            <a:r>
              <a:rPr lang="cs-CZ" dirty="0" smtClean="0"/>
              <a:t> </a:t>
            </a:r>
            <a:r>
              <a:rPr lang="cs-CZ" dirty="0"/>
              <a:t>norem, ale chápat klienta a pomáhat mu. </a:t>
            </a:r>
            <a:endParaRPr lang="cs-CZ" dirty="0" smtClean="0"/>
          </a:p>
          <a:p>
            <a:pPr marL="0" indent="0">
              <a:buNone/>
            </a:pPr>
            <a:r>
              <a:rPr lang="cs-CZ" dirty="0" smtClean="0"/>
              <a:t>       - Sociální </a:t>
            </a:r>
            <a:r>
              <a:rPr lang="cs-CZ" dirty="0"/>
              <a:t>chování zahrnuje dvě </a:t>
            </a:r>
            <a:r>
              <a:rPr lang="cs-CZ" dirty="0" smtClean="0"/>
              <a:t> </a:t>
            </a:r>
            <a:r>
              <a:rPr lang="cs-CZ" dirty="0"/>
              <a:t>kategorie: </a:t>
            </a:r>
            <a:endParaRPr lang="cs-CZ" dirty="0" smtClean="0"/>
          </a:p>
          <a:p>
            <a:pPr marL="0" indent="0">
              <a:buNone/>
            </a:pPr>
            <a:r>
              <a:rPr lang="cs-CZ" i="1" dirty="0">
                <a:solidFill>
                  <a:schemeClr val="accent4"/>
                </a:solidFill>
              </a:rPr>
              <a:t> </a:t>
            </a:r>
            <a:r>
              <a:rPr lang="cs-CZ" i="1" dirty="0" smtClean="0">
                <a:solidFill>
                  <a:schemeClr val="accent4"/>
                </a:solidFill>
              </a:rPr>
              <a:t>         prosociální </a:t>
            </a:r>
            <a:r>
              <a:rPr lang="cs-CZ" dirty="0">
                <a:solidFill>
                  <a:schemeClr val="accent4"/>
                </a:solidFill>
              </a:rPr>
              <a:t>a </a:t>
            </a:r>
            <a:r>
              <a:rPr lang="cs-CZ" i="1" dirty="0">
                <a:solidFill>
                  <a:schemeClr val="accent4"/>
                </a:solidFill>
              </a:rPr>
              <a:t>antisociální </a:t>
            </a:r>
            <a:r>
              <a:rPr lang="cs-CZ" dirty="0">
                <a:solidFill>
                  <a:schemeClr val="accent4"/>
                </a:solidFill>
              </a:rPr>
              <a:t>(hostilní) </a:t>
            </a:r>
            <a:r>
              <a:rPr lang="cs-CZ" dirty="0" smtClean="0">
                <a:solidFill>
                  <a:schemeClr val="accent4"/>
                </a:solidFill>
              </a:rPr>
              <a:t>chování.</a:t>
            </a:r>
            <a:endParaRPr lang="cs-CZ" dirty="0">
              <a:solidFill>
                <a:schemeClr val="accent4"/>
              </a:solidFill>
            </a:endParaRPr>
          </a:p>
        </p:txBody>
      </p:sp>
    </p:spTree>
    <p:extLst>
      <p:ext uri="{BB962C8B-B14F-4D97-AF65-F5344CB8AC3E}">
        <p14:creationId xmlns:p14="http://schemas.microsoft.com/office/powerpoint/2010/main" val="27347458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Společná východiska skupiny: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b="1" dirty="0">
                <a:solidFill>
                  <a:schemeClr val="accent4"/>
                </a:solidFill>
              </a:rPr>
              <a:t>S</a:t>
            </a:r>
            <a:r>
              <a:rPr lang="cs-CZ" b="1" dirty="0" smtClean="0">
                <a:solidFill>
                  <a:schemeClr val="accent4"/>
                </a:solidFill>
              </a:rPr>
              <a:t>dílení </a:t>
            </a:r>
            <a:r>
              <a:rPr lang="cs-CZ" b="1" dirty="0">
                <a:solidFill>
                  <a:schemeClr val="accent4"/>
                </a:solidFill>
              </a:rPr>
              <a:t>společného skupinového cíle </a:t>
            </a:r>
            <a:r>
              <a:rPr lang="cs-CZ" dirty="0"/>
              <a:t>– (</a:t>
            </a:r>
            <a:r>
              <a:rPr lang="cs-CZ" dirty="0" smtClean="0"/>
              <a:t>sdílí </a:t>
            </a:r>
            <a:r>
              <a:rPr lang="cs-CZ" dirty="0"/>
              <a:t>společné obtíže, má společné problémy </a:t>
            </a:r>
            <a:r>
              <a:rPr lang="cs-CZ" dirty="0" smtClean="0"/>
              <a:t> </a:t>
            </a:r>
            <a:r>
              <a:rPr lang="cs-CZ" dirty="0"/>
              <a:t>i nepříjemné zkušenosti </a:t>
            </a:r>
            <a:r>
              <a:rPr lang="cs-CZ" dirty="0" smtClean="0"/>
              <a:t>)</a:t>
            </a:r>
            <a:endParaRPr lang="cs-CZ" dirty="0"/>
          </a:p>
          <a:p>
            <a:r>
              <a:rPr lang="cs-CZ" b="1" dirty="0">
                <a:solidFill>
                  <a:schemeClr val="accent4"/>
                </a:solidFill>
              </a:rPr>
              <a:t>R</a:t>
            </a:r>
            <a:r>
              <a:rPr lang="cs-CZ" b="1" dirty="0" smtClean="0">
                <a:solidFill>
                  <a:schemeClr val="accent4"/>
                </a:solidFill>
              </a:rPr>
              <a:t>ůst </a:t>
            </a:r>
            <a:r>
              <a:rPr lang="cs-CZ" b="1" dirty="0">
                <a:solidFill>
                  <a:schemeClr val="accent4"/>
                </a:solidFill>
              </a:rPr>
              <a:t>sebeúcty a sebedůvěry </a:t>
            </a:r>
            <a:r>
              <a:rPr lang="cs-CZ" dirty="0"/>
              <a:t>– individuální posílení, při skupinové interakci </a:t>
            </a:r>
            <a:r>
              <a:rPr lang="cs-CZ" dirty="0" smtClean="0"/>
              <a:t> </a:t>
            </a:r>
            <a:r>
              <a:rPr lang="cs-CZ" dirty="0"/>
              <a:t>může být </a:t>
            </a:r>
            <a:r>
              <a:rPr lang="cs-CZ" i="1" dirty="0"/>
              <a:t>pomáhajícím </a:t>
            </a:r>
            <a:r>
              <a:rPr lang="cs-CZ" i="1" dirty="0" smtClean="0"/>
              <a:t>nebo </a:t>
            </a:r>
            <a:r>
              <a:rPr lang="cs-CZ" i="1" dirty="0"/>
              <a:t>kterému je pomáháno</a:t>
            </a:r>
            <a:r>
              <a:rPr lang="cs-CZ" i="1" dirty="0" smtClean="0"/>
              <a:t>.(</a:t>
            </a:r>
            <a:r>
              <a:rPr lang="cs-CZ" dirty="0" smtClean="0"/>
              <a:t> zpětná vazba). </a:t>
            </a:r>
            <a:endParaRPr lang="cs-CZ" dirty="0"/>
          </a:p>
          <a:p>
            <a:r>
              <a:rPr lang="cs-CZ" b="1" dirty="0">
                <a:solidFill>
                  <a:schemeClr val="accent4"/>
                </a:solidFill>
              </a:rPr>
              <a:t>P</a:t>
            </a:r>
            <a:r>
              <a:rPr lang="cs-CZ" b="1" dirty="0" smtClean="0">
                <a:solidFill>
                  <a:schemeClr val="accent4"/>
                </a:solidFill>
              </a:rPr>
              <a:t>říležitost </a:t>
            </a:r>
            <a:r>
              <a:rPr lang="cs-CZ" b="1" dirty="0">
                <a:solidFill>
                  <a:schemeClr val="accent4"/>
                </a:solidFill>
              </a:rPr>
              <a:t>ke změně </a:t>
            </a:r>
            <a:r>
              <a:rPr lang="cs-CZ" dirty="0"/>
              <a:t>– </a:t>
            </a:r>
            <a:r>
              <a:rPr lang="cs-CZ" dirty="0" smtClean="0"/>
              <a:t>změnit </a:t>
            </a:r>
            <a:r>
              <a:rPr lang="cs-CZ" dirty="0"/>
              <a:t>postoje, pocity, </a:t>
            </a:r>
            <a:r>
              <a:rPr lang="cs-CZ" dirty="0" smtClean="0"/>
              <a:t> </a:t>
            </a:r>
            <a:r>
              <a:rPr lang="cs-CZ" dirty="0"/>
              <a:t>příležitost k učení. Dovednosti mohou být nacvičeny v bezpečí skupiny. </a:t>
            </a:r>
          </a:p>
          <a:p>
            <a:endParaRPr lang="cs-CZ" dirty="0"/>
          </a:p>
        </p:txBody>
      </p:sp>
    </p:spTree>
    <p:extLst>
      <p:ext uri="{BB962C8B-B14F-4D97-AF65-F5344CB8AC3E}">
        <p14:creationId xmlns:p14="http://schemas.microsoft.com/office/powerpoint/2010/main" val="23286176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skupin - cíl</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b="1" dirty="0" smtClean="0"/>
              <a:t>a) </a:t>
            </a:r>
            <a:r>
              <a:rPr lang="cs-CZ" b="1" dirty="0" smtClean="0">
                <a:solidFill>
                  <a:schemeClr val="accent4"/>
                </a:solidFill>
              </a:rPr>
              <a:t>terapeutické </a:t>
            </a:r>
            <a:r>
              <a:rPr lang="cs-CZ" b="1" dirty="0">
                <a:solidFill>
                  <a:schemeClr val="accent4"/>
                </a:solidFill>
              </a:rPr>
              <a:t>(</a:t>
            </a:r>
            <a:r>
              <a:rPr lang="cs-CZ" b="1" dirty="0"/>
              <a:t>cílem je dosažení terapeutického cíle) </a:t>
            </a:r>
            <a:endParaRPr lang="cs-CZ" b="1" dirty="0" smtClean="0"/>
          </a:p>
          <a:p>
            <a:pPr marL="0" indent="0">
              <a:buNone/>
            </a:pPr>
            <a:endParaRPr lang="cs-CZ" dirty="0"/>
          </a:p>
          <a:p>
            <a:pPr marL="0" indent="0">
              <a:buNone/>
            </a:pPr>
            <a:r>
              <a:rPr lang="cs-CZ" dirty="0"/>
              <a:t>b) </a:t>
            </a:r>
            <a:r>
              <a:rPr lang="cs-CZ" dirty="0">
                <a:solidFill>
                  <a:schemeClr val="accent4"/>
                </a:solidFill>
              </a:rPr>
              <a:t>reciproční</a:t>
            </a:r>
            <a:r>
              <a:rPr lang="cs-CZ" dirty="0"/>
              <a:t> (cílem je vzájemná pomoc mezi členy – svépomocné skupiny) </a:t>
            </a:r>
            <a:endParaRPr lang="cs-CZ" dirty="0" smtClean="0"/>
          </a:p>
          <a:p>
            <a:pPr marL="0" indent="0">
              <a:buNone/>
            </a:pPr>
            <a:endParaRPr lang="cs-CZ" dirty="0"/>
          </a:p>
          <a:p>
            <a:pPr marL="0" indent="0">
              <a:buNone/>
            </a:pPr>
            <a:r>
              <a:rPr lang="cs-CZ" dirty="0"/>
              <a:t>c) </a:t>
            </a:r>
            <a:r>
              <a:rPr lang="cs-CZ" dirty="0">
                <a:solidFill>
                  <a:schemeClr val="accent4"/>
                </a:solidFill>
              </a:rPr>
              <a:t>skupiny se sociálním cílem </a:t>
            </a:r>
            <a:r>
              <a:rPr lang="cs-CZ" dirty="0"/>
              <a:t>(získat dovednost komunikace, cvičení sestavy…). </a:t>
            </a:r>
          </a:p>
        </p:txBody>
      </p:sp>
    </p:spTree>
    <p:extLst>
      <p:ext uri="{BB962C8B-B14F-4D97-AF65-F5344CB8AC3E}">
        <p14:creationId xmlns:p14="http://schemas.microsoft.com/office/powerpoint/2010/main" val="23762087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Výhody skupiny: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zdroj podpůrné síly </a:t>
            </a:r>
          </a:p>
          <a:p>
            <a:r>
              <a:rPr lang="cs-CZ" dirty="0"/>
              <a:t>podpora při sociální změně </a:t>
            </a:r>
          </a:p>
          <a:p>
            <a:r>
              <a:rPr lang="cs-CZ" dirty="0"/>
              <a:t>možnost výměny informací, zkušeností </a:t>
            </a:r>
          </a:p>
          <a:p>
            <a:r>
              <a:rPr lang="cs-CZ" dirty="0"/>
              <a:t>motivace </a:t>
            </a:r>
          </a:p>
          <a:p>
            <a:r>
              <a:rPr lang="cs-CZ" dirty="0"/>
              <a:t>zážitek, že někdo pomohl </a:t>
            </a:r>
          </a:p>
          <a:p>
            <a:r>
              <a:rPr lang="cs-CZ" dirty="0"/>
              <a:t>vědomí vlastní prospěšnosti </a:t>
            </a:r>
          </a:p>
          <a:p>
            <a:endParaRPr lang="cs-CZ" dirty="0"/>
          </a:p>
        </p:txBody>
      </p:sp>
    </p:spTree>
    <p:extLst>
      <p:ext uri="{BB962C8B-B14F-4D97-AF65-F5344CB8AC3E}">
        <p14:creationId xmlns:p14="http://schemas.microsoft.com/office/powerpoint/2010/main" val="24858055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Nevýhody skupiny: </a:t>
            </a:r>
            <a:br>
              <a:rPr lang="cs-CZ" dirty="0"/>
            </a:br>
            <a:endParaRPr lang="cs-CZ" dirty="0"/>
          </a:p>
        </p:txBody>
      </p:sp>
      <p:sp>
        <p:nvSpPr>
          <p:cNvPr id="3" name="Zástupný symbol pro obsah 2"/>
          <p:cNvSpPr>
            <a:spLocks noGrp="1"/>
          </p:cNvSpPr>
          <p:nvPr>
            <p:ph idx="1"/>
          </p:nvPr>
        </p:nvSpPr>
        <p:spPr/>
        <p:txBody>
          <a:bodyPr/>
          <a:lstStyle/>
          <a:p>
            <a:endParaRPr lang="cs-CZ" dirty="0"/>
          </a:p>
          <a:p>
            <a:r>
              <a:rPr lang="cs-CZ" dirty="0" smtClean="0"/>
              <a:t>útlak </a:t>
            </a:r>
            <a:r>
              <a:rPr lang="cs-CZ" dirty="0"/>
              <a:t>těch, kteří mají nízké sebevědomí </a:t>
            </a:r>
          </a:p>
          <a:p>
            <a:r>
              <a:rPr lang="cs-CZ" dirty="0"/>
              <a:t>manipulace </a:t>
            </a:r>
          </a:p>
          <a:p>
            <a:r>
              <a:rPr lang="cs-CZ" dirty="0"/>
              <a:t>obava se projevit </a:t>
            </a:r>
          </a:p>
          <a:p>
            <a:endParaRPr lang="cs-CZ" dirty="0"/>
          </a:p>
        </p:txBody>
      </p:sp>
    </p:spTree>
    <p:extLst>
      <p:ext uri="{BB962C8B-B14F-4D97-AF65-F5344CB8AC3E}">
        <p14:creationId xmlns:p14="http://schemas.microsoft.com/office/powerpoint/2010/main" val="22457576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Doporučená literatura</a:t>
            </a:r>
            <a:endParaRPr lang="cs-CZ" dirty="0"/>
          </a:p>
        </p:txBody>
      </p:sp>
      <p:sp>
        <p:nvSpPr>
          <p:cNvPr id="3" name="Zástupný symbol pro obsah 2"/>
          <p:cNvSpPr>
            <a:spLocks noGrp="1"/>
          </p:cNvSpPr>
          <p:nvPr>
            <p:ph idx="1"/>
          </p:nvPr>
        </p:nvSpPr>
        <p:spPr/>
        <p:txBody>
          <a:bodyPr>
            <a:normAutofit lnSpcReduction="10000"/>
          </a:bodyPr>
          <a:lstStyle/>
          <a:p>
            <a:r>
              <a:rPr lang="cs-CZ" dirty="0"/>
              <a:t>1. HANZLÍKOVÁ, A. </a:t>
            </a:r>
            <a:r>
              <a:rPr lang="cs-CZ" i="1" dirty="0"/>
              <a:t>Komunitní </a:t>
            </a:r>
            <a:r>
              <a:rPr lang="cs-CZ" i="1" dirty="0" err="1"/>
              <a:t>ošetrovate’lstvo</a:t>
            </a:r>
            <a:r>
              <a:rPr lang="cs-CZ" i="1" dirty="0"/>
              <a:t>. </a:t>
            </a:r>
            <a:r>
              <a:rPr lang="cs-CZ" dirty="0"/>
              <a:t>1. vyd. Martin: </a:t>
            </a:r>
            <a:r>
              <a:rPr lang="cs-CZ" dirty="0" err="1"/>
              <a:t>Osveta</a:t>
            </a:r>
            <a:r>
              <a:rPr lang="cs-CZ" dirty="0"/>
              <a:t>, 2004. 279 s. ISBN 80-8063-155-7. </a:t>
            </a:r>
          </a:p>
          <a:p>
            <a:r>
              <a:rPr lang="cs-CZ" dirty="0"/>
              <a:t>2. HARTL, P. </a:t>
            </a:r>
            <a:r>
              <a:rPr lang="cs-CZ" i="1" dirty="0"/>
              <a:t>Komunita občanská a komunita terapeutická. </a:t>
            </a:r>
            <a:r>
              <a:rPr lang="cs-CZ" dirty="0"/>
              <a:t>1. vyd. Praha: Slon, 1997. 224 s. ISBN 80-85850-45-1. </a:t>
            </a:r>
          </a:p>
          <a:p>
            <a:r>
              <a:rPr lang="cs-CZ" dirty="0"/>
              <a:t>3. NAVRÁTIL, P. </a:t>
            </a:r>
            <a:r>
              <a:rPr lang="cs-CZ" i="1" dirty="0"/>
              <a:t>Teorie a metody sociální práce. (str. 131-138) </a:t>
            </a:r>
            <a:r>
              <a:rPr lang="cs-CZ" dirty="0"/>
              <a:t>1.vyd. Brno: Marek Zeman, 2001. 169 s. ISBN 80-903070-0-0. </a:t>
            </a:r>
          </a:p>
          <a:p>
            <a:r>
              <a:rPr lang="cs-CZ" dirty="0"/>
              <a:t>4. STAŇKOVÁ, M. </a:t>
            </a:r>
            <a:r>
              <a:rPr lang="cs-CZ" i="1" dirty="0"/>
              <a:t>Obrázky z historie českého ošetřovatelství</a:t>
            </a:r>
            <a:r>
              <a:rPr lang="cs-CZ" dirty="0"/>
              <a:t>. </a:t>
            </a:r>
            <a:r>
              <a:rPr lang="cs-CZ" i="1" dirty="0"/>
              <a:t>In: Sestra. </a:t>
            </a:r>
            <a:r>
              <a:rPr lang="cs-CZ" dirty="0"/>
              <a:t>3/2000, s. 5 - 6. Praha: Strategie, 2000. ISSN 1210-0404. </a:t>
            </a:r>
          </a:p>
          <a:p>
            <a:r>
              <a:rPr lang="cs-CZ" dirty="0"/>
              <a:t>5. STAŇKOVÁ, M. </a:t>
            </a:r>
            <a:r>
              <a:rPr lang="cs-CZ" i="1" dirty="0"/>
              <a:t>Jakou sestru chceme v komunitní péči? In: Sestra. </a:t>
            </a:r>
            <a:r>
              <a:rPr lang="cs-CZ" dirty="0"/>
              <a:t>4/2000, s. 1 – 2. Praha: Strategie, 2000. ISSN 1210-0404. </a:t>
            </a:r>
          </a:p>
          <a:p>
            <a:r>
              <a:rPr lang="cs-CZ" dirty="0"/>
              <a:t>7. MATOUŠEK, O. a kol. </a:t>
            </a:r>
            <a:r>
              <a:rPr lang="cs-CZ" i="1" dirty="0"/>
              <a:t>Metody a řízení sociální práce. </a:t>
            </a:r>
            <a:r>
              <a:rPr lang="cs-CZ" dirty="0"/>
              <a:t>1. vyd. Praha: Portál, 2003. 384 s. ISBN 80-7178-548-2. </a:t>
            </a:r>
          </a:p>
        </p:txBody>
      </p:sp>
    </p:spTree>
    <p:extLst>
      <p:ext uri="{BB962C8B-B14F-4D97-AF65-F5344CB8AC3E}">
        <p14:creationId xmlns:p14="http://schemas.microsoft.com/office/powerpoint/2010/main" val="30964835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4. Osoby vyžadující sociální péči </a:t>
            </a:r>
            <a:endParaRPr lang="cs-CZ" dirty="0"/>
          </a:p>
        </p:txBody>
      </p:sp>
      <p:sp>
        <p:nvSpPr>
          <p:cNvPr id="3" name="Zástupný symbol pro obsah 2"/>
          <p:cNvSpPr>
            <a:spLocks noGrp="1"/>
          </p:cNvSpPr>
          <p:nvPr>
            <p:ph idx="1"/>
          </p:nvPr>
        </p:nvSpPr>
        <p:spPr/>
        <p:txBody>
          <a:bodyPr/>
          <a:lstStyle/>
          <a:p>
            <a:pPr marL="0" indent="0">
              <a:buNone/>
            </a:pPr>
            <a:r>
              <a:rPr lang="cs-CZ" b="1" dirty="0" smtClean="0"/>
              <a:t>Cíle: </a:t>
            </a:r>
            <a:endParaRPr lang="cs-CZ" dirty="0"/>
          </a:p>
          <a:p>
            <a:r>
              <a:rPr lang="cs-CZ" b="1" dirty="0" smtClean="0"/>
              <a:t>- </a:t>
            </a:r>
            <a:r>
              <a:rPr lang="cs-CZ" dirty="0" smtClean="0"/>
              <a:t>pojmy </a:t>
            </a:r>
            <a:r>
              <a:rPr lang="cs-CZ" dirty="0"/>
              <a:t>zdraví, nemoc, handicap, chronické onemocnění </a:t>
            </a:r>
          </a:p>
          <a:p>
            <a:r>
              <a:rPr lang="cs-CZ" dirty="0"/>
              <a:t>- specifikovat osoby vyžadující sociální péči </a:t>
            </a:r>
          </a:p>
          <a:p>
            <a:r>
              <a:rPr lang="cs-CZ" dirty="0"/>
              <a:t>- </a:t>
            </a:r>
            <a:r>
              <a:rPr lang="cs-CZ" dirty="0" smtClean="0"/>
              <a:t>úkoly </a:t>
            </a:r>
            <a:r>
              <a:rPr lang="cs-CZ" dirty="0"/>
              <a:t>společnosti </a:t>
            </a:r>
          </a:p>
          <a:p>
            <a:r>
              <a:rPr lang="cs-CZ" dirty="0"/>
              <a:t>- </a:t>
            </a:r>
            <a:r>
              <a:rPr lang="cs-CZ" dirty="0" smtClean="0"/>
              <a:t> kvalita </a:t>
            </a:r>
            <a:r>
              <a:rPr lang="cs-CZ" dirty="0"/>
              <a:t>života jako </a:t>
            </a:r>
            <a:r>
              <a:rPr lang="cs-CZ" dirty="0" smtClean="0"/>
              <a:t>priorita </a:t>
            </a:r>
            <a:r>
              <a:rPr lang="cs-CZ" dirty="0"/>
              <a:t>každého jedince </a:t>
            </a:r>
            <a:endParaRPr lang="cs-CZ" dirty="0" smtClean="0"/>
          </a:p>
          <a:p>
            <a:endParaRPr lang="cs-CZ" dirty="0"/>
          </a:p>
          <a:p>
            <a:pPr marL="0" indent="0">
              <a:buNone/>
            </a:pPr>
            <a:r>
              <a:rPr lang="cs-CZ" b="1" dirty="0"/>
              <a:t>P</a:t>
            </a:r>
            <a:r>
              <a:rPr lang="cs-CZ" b="1" dirty="0" smtClean="0"/>
              <a:t>ojmy</a:t>
            </a:r>
            <a:r>
              <a:rPr lang="cs-CZ" b="1" dirty="0"/>
              <a:t>: </a:t>
            </a:r>
            <a:endParaRPr lang="cs-CZ" dirty="0"/>
          </a:p>
          <a:p>
            <a:r>
              <a:rPr lang="cs-CZ" dirty="0"/>
              <a:t>zdraví, nemoc, chronické onemocnění, handicap, kvalita života </a:t>
            </a:r>
          </a:p>
          <a:p>
            <a:pPr marL="0" indent="0">
              <a:buNone/>
            </a:pPr>
            <a:endParaRPr lang="cs-CZ" dirty="0"/>
          </a:p>
        </p:txBody>
      </p:sp>
    </p:spTree>
    <p:extLst>
      <p:ext uri="{BB962C8B-B14F-4D97-AF65-F5344CB8AC3E}">
        <p14:creationId xmlns:p14="http://schemas.microsoft.com/office/powerpoint/2010/main" val="39508699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pojmy</a:t>
            </a:r>
            <a:endParaRPr lang="cs-CZ" dirty="0"/>
          </a:p>
        </p:txBody>
      </p:sp>
      <p:sp>
        <p:nvSpPr>
          <p:cNvPr id="3" name="Zástupný symbol pro obsah 2"/>
          <p:cNvSpPr>
            <a:spLocks noGrp="1"/>
          </p:cNvSpPr>
          <p:nvPr>
            <p:ph idx="1"/>
          </p:nvPr>
        </p:nvSpPr>
        <p:spPr/>
        <p:txBody>
          <a:bodyPr/>
          <a:lstStyle/>
          <a:p>
            <a:r>
              <a:rPr lang="cs-CZ" b="1" dirty="0"/>
              <a:t>Zdraví (dle WHO) </a:t>
            </a:r>
            <a:endParaRPr lang="cs-CZ" dirty="0"/>
          </a:p>
          <a:p>
            <a:pPr marL="0" indent="0">
              <a:buNone/>
            </a:pPr>
            <a:r>
              <a:rPr lang="cs-CZ" dirty="0"/>
              <a:t>je „stav úplné fyzické, psychické a sociální pohody, nikoliv pouze nepřítomnost nemoci nebo tělesné chyby“. </a:t>
            </a:r>
            <a:endParaRPr lang="cs-CZ" dirty="0" smtClean="0"/>
          </a:p>
          <a:p>
            <a:r>
              <a:rPr lang="cs-CZ" b="1" dirty="0"/>
              <a:t>Nemoc </a:t>
            </a:r>
            <a:endParaRPr lang="cs-CZ" dirty="0"/>
          </a:p>
          <a:p>
            <a:pPr marL="0" indent="0">
              <a:buNone/>
            </a:pPr>
            <a:r>
              <a:rPr lang="cs-CZ" dirty="0"/>
              <a:t>je stav organizmu, vznikající působením vnějších či vnitřních okolností, které narušují jeho správné fungování a rovnováhu. </a:t>
            </a:r>
          </a:p>
        </p:txBody>
      </p:sp>
    </p:spTree>
    <p:extLst>
      <p:ext uri="{BB962C8B-B14F-4D97-AF65-F5344CB8AC3E}">
        <p14:creationId xmlns:p14="http://schemas.microsoft.com/office/powerpoint/2010/main" val="25987181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chemeClr val="accent4"/>
                </a:solidFill>
              </a:rPr>
              <a:t>Chronické onemocnění </a:t>
            </a:r>
            <a:endParaRPr lang="cs-CZ" dirty="0">
              <a:solidFill>
                <a:schemeClr val="accent4"/>
              </a:solidFill>
            </a:endParaRPr>
          </a:p>
          <a:p>
            <a:pPr marL="0" indent="0">
              <a:buNone/>
            </a:pPr>
            <a:r>
              <a:rPr lang="cs-CZ" dirty="0"/>
              <a:t>je vleklé, trvalé, probíhá méně prudce než akutní, příznaky jsou přítomny trvale (remise – sotva patrné, exacerbace - akutní vzplanutí). </a:t>
            </a:r>
            <a:endParaRPr lang="cs-CZ" dirty="0" smtClean="0"/>
          </a:p>
          <a:p>
            <a:pPr marL="0" indent="0">
              <a:buNone/>
            </a:pPr>
            <a:r>
              <a:rPr lang="cs-CZ" dirty="0" smtClean="0"/>
              <a:t>Trvalé </a:t>
            </a:r>
            <a:r>
              <a:rPr lang="cs-CZ" dirty="0"/>
              <a:t>působení příznaku může poškozovat </a:t>
            </a:r>
            <a:r>
              <a:rPr lang="cs-CZ" dirty="0" smtClean="0"/>
              <a:t>organizmus</a:t>
            </a:r>
            <a:r>
              <a:rPr lang="cs-CZ" dirty="0"/>
              <a:t> </a:t>
            </a:r>
            <a:r>
              <a:rPr lang="cs-CZ" dirty="0" smtClean="0"/>
              <a:t>často </a:t>
            </a:r>
            <a:r>
              <a:rPr lang="cs-CZ" dirty="0"/>
              <a:t>ireversibilně. </a:t>
            </a:r>
            <a:endParaRPr lang="cs-CZ" dirty="0" smtClean="0"/>
          </a:p>
          <a:p>
            <a:pPr marL="0" indent="0">
              <a:buNone/>
            </a:pPr>
            <a:endParaRPr lang="cs-CZ" dirty="0"/>
          </a:p>
          <a:p>
            <a:r>
              <a:rPr lang="cs-CZ" b="1" dirty="0">
                <a:solidFill>
                  <a:schemeClr val="accent4"/>
                </a:solidFill>
              </a:rPr>
              <a:t>Handicap </a:t>
            </a:r>
            <a:endParaRPr lang="cs-CZ" dirty="0">
              <a:solidFill>
                <a:schemeClr val="accent4"/>
              </a:solidFill>
            </a:endParaRPr>
          </a:p>
          <a:p>
            <a:pPr marL="0" indent="0">
              <a:buNone/>
            </a:pPr>
            <a:r>
              <a:rPr lang="cs-CZ" dirty="0" smtClean="0"/>
              <a:t>nevýhoda, překážka. </a:t>
            </a:r>
            <a:r>
              <a:rPr lang="cs-CZ" dirty="0"/>
              <a:t>Být postižený neznamená být nemocný</a:t>
            </a:r>
            <a:r>
              <a:rPr lang="cs-CZ" dirty="0" smtClean="0"/>
              <a:t>. </a:t>
            </a:r>
            <a:r>
              <a:rPr lang="cs-CZ" dirty="0"/>
              <a:t>Lidé se zdravotním handicapem = tvoří skupinu, která má velmi specifické problémy a potřeby. </a:t>
            </a:r>
            <a:endParaRPr lang="cs-CZ" dirty="0" smtClean="0"/>
          </a:p>
          <a:p>
            <a:pPr marL="0" indent="0">
              <a:buNone/>
            </a:pPr>
            <a:endParaRPr lang="cs-CZ" dirty="0"/>
          </a:p>
          <a:p>
            <a:r>
              <a:rPr lang="cs-CZ" dirty="0">
                <a:solidFill>
                  <a:schemeClr val="accent4"/>
                </a:solidFill>
              </a:rPr>
              <a:t>Nemoc, zvláště chronická a handicap zasáhne do života nejen jednotlivce, ale zároveň ovlivní život celé rodiny. Je nutné těmto rodinám poskytnout podporu. </a:t>
            </a:r>
          </a:p>
        </p:txBody>
      </p:sp>
    </p:spTree>
    <p:extLst>
      <p:ext uri="{BB962C8B-B14F-4D97-AF65-F5344CB8AC3E}">
        <p14:creationId xmlns:p14="http://schemas.microsoft.com/office/powerpoint/2010/main" val="212805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politika </a:t>
            </a:r>
            <a:endParaRPr lang="cs-CZ" dirty="0"/>
          </a:p>
        </p:txBody>
      </p:sp>
      <p:sp>
        <p:nvSpPr>
          <p:cNvPr id="3" name="Zástupný symbol pro obsah 2"/>
          <p:cNvSpPr>
            <a:spLocks noGrp="1"/>
          </p:cNvSpPr>
          <p:nvPr>
            <p:ph idx="1"/>
          </p:nvPr>
        </p:nvSpPr>
        <p:spPr/>
        <p:txBody>
          <a:bodyPr/>
          <a:lstStyle/>
          <a:p>
            <a:r>
              <a:rPr lang="cs-CZ" dirty="0"/>
              <a:t>Je součástí společenského systému, </a:t>
            </a:r>
          </a:p>
          <a:p>
            <a:r>
              <a:rPr lang="cs-CZ" dirty="0" smtClean="0"/>
              <a:t> </a:t>
            </a:r>
            <a:r>
              <a:rPr lang="cs-CZ" dirty="0"/>
              <a:t>základní </a:t>
            </a:r>
            <a:r>
              <a:rPr lang="cs-CZ" dirty="0" smtClean="0"/>
              <a:t>prvky :</a:t>
            </a:r>
          </a:p>
          <a:p>
            <a:pPr marL="0" indent="0">
              <a:buNone/>
            </a:pPr>
            <a:r>
              <a:rPr lang="cs-CZ" dirty="0"/>
              <a:t> </a:t>
            </a:r>
            <a:r>
              <a:rPr lang="cs-CZ" dirty="0" smtClean="0"/>
              <a:t>    -  </a:t>
            </a:r>
            <a:r>
              <a:rPr lang="cs-CZ" dirty="0"/>
              <a:t>sféra ekonomická</a:t>
            </a:r>
            <a:r>
              <a:rPr lang="cs-CZ" dirty="0" smtClean="0"/>
              <a:t>,</a:t>
            </a:r>
          </a:p>
          <a:p>
            <a:pPr marL="0" indent="0">
              <a:buNone/>
            </a:pPr>
            <a:r>
              <a:rPr lang="cs-CZ" dirty="0"/>
              <a:t> </a:t>
            </a:r>
            <a:r>
              <a:rPr lang="cs-CZ" dirty="0" smtClean="0"/>
              <a:t>    -  politická</a:t>
            </a:r>
            <a:r>
              <a:rPr lang="cs-CZ" dirty="0"/>
              <a:t>, </a:t>
            </a:r>
            <a:endParaRPr lang="cs-CZ" dirty="0" smtClean="0"/>
          </a:p>
          <a:p>
            <a:pPr marL="0" indent="0">
              <a:buNone/>
            </a:pPr>
            <a:r>
              <a:rPr lang="cs-CZ" dirty="0"/>
              <a:t> </a:t>
            </a:r>
            <a:r>
              <a:rPr lang="cs-CZ" dirty="0" smtClean="0"/>
              <a:t>    - sociální,</a:t>
            </a:r>
          </a:p>
          <a:p>
            <a:pPr marL="0" indent="0">
              <a:buNone/>
            </a:pPr>
            <a:r>
              <a:rPr lang="cs-CZ" dirty="0"/>
              <a:t> </a:t>
            </a:r>
            <a:r>
              <a:rPr lang="cs-CZ" dirty="0" smtClean="0"/>
              <a:t>    -  </a:t>
            </a:r>
            <a:r>
              <a:rPr lang="cs-CZ" dirty="0"/>
              <a:t>kulturní, </a:t>
            </a:r>
            <a:endParaRPr lang="cs-CZ" dirty="0" smtClean="0"/>
          </a:p>
          <a:p>
            <a:pPr marL="0" indent="0">
              <a:buNone/>
            </a:pPr>
            <a:r>
              <a:rPr lang="cs-CZ" dirty="0"/>
              <a:t> </a:t>
            </a:r>
            <a:r>
              <a:rPr lang="cs-CZ" dirty="0" smtClean="0"/>
              <a:t>    - ekologická,</a:t>
            </a:r>
          </a:p>
          <a:p>
            <a:pPr marL="0" indent="0">
              <a:buNone/>
            </a:pPr>
            <a:r>
              <a:rPr lang="cs-CZ" dirty="0"/>
              <a:t> </a:t>
            </a:r>
            <a:r>
              <a:rPr lang="cs-CZ" dirty="0" smtClean="0"/>
              <a:t>    -  </a:t>
            </a:r>
            <a:r>
              <a:rPr lang="cs-CZ" dirty="0"/>
              <a:t>vědeckotechnická </a:t>
            </a:r>
            <a:endParaRPr lang="cs-CZ" dirty="0" smtClean="0"/>
          </a:p>
          <a:p>
            <a:pPr marL="0" indent="0">
              <a:buNone/>
            </a:pPr>
            <a:r>
              <a:rPr lang="cs-CZ" dirty="0"/>
              <a:t> </a:t>
            </a:r>
            <a:r>
              <a:rPr lang="cs-CZ" dirty="0" smtClean="0"/>
              <a:t>    -  </a:t>
            </a:r>
            <a:r>
              <a:rPr lang="cs-CZ" dirty="0"/>
              <a:t>existenční. </a:t>
            </a:r>
          </a:p>
        </p:txBody>
      </p:sp>
    </p:spTree>
    <p:extLst>
      <p:ext uri="{BB962C8B-B14F-4D97-AF65-F5344CB8AC3E}">
        <p14:creationId xmlns:p14="http://schemas.microsoft.com/office/powerpoint/2010/main" val="2905431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Přístupy: </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smtClean="0"/>
              <a:t> </a:t>
            </a:r>
            <a:endParaRPr lang="cs-CZ" dirty="0"/>
          </a:p>
          <a:p>
            <a:r>
              <a:rPr lang="cs-CZ" b="1" dirty="0">
                <a:solidFill>
                  <a:schemeClr val="accent4"/>
                </a:solidFill>
              </a:rPr>
              <a:t>Klinický </a:t>
            </a:r>
            <a:endParaRPr lang="cs-CZ" dirty="0"/>
          </a:p>
          <a:p>
            <a:pPr marL="0" indent="0">
              <a:buNone/>
            </a:pPr>
            <a:r>
              <a:rPr lang="cs-CZ" dirty="0" smtClean="0"/>
              <a:t>     - vnitřní život </a:t>
            </a:r>
            <a:r>
              <a:rPr lang="cs-CZ" dirty="0"/>
              <a:t>člověka </a:t>
            </a:r>
            <a:endParaRPr lang="cs-CZ" dirty="0" smtClean="0"/>
          </a:p>
          <a:p>
            <a:pPr marL="0" indent="0">
              <a:buNone/>
            </a:pPr>
            <a:r>
              <a:rPr lang="cs-CZ" dirty="0"/>
              <a:t> </a:t>
            </a:r>
            <a:r>
              <a:rPr lang="cs-CZ" dirty="0" smtClean="0"/>
              <a:t>    - jeho </a:t>
            </a:r>
            <a:r>
              <a:rPr lang="cs-CZ" dirty="0"/>
              <a:t>vztahy k rodině </a:t>
            </a:r>
          </a:p>
          <a:p>
            <a:r>
              <a:rPr lang="cs-CZ" b="1" dirty="0"/>
              <a:t>Komunitní </a:t>
            </a:r>
            <a:endParaRPr lang="cs-CZ" b="1" dirty="0" smtClean="0"/>
          </a:p>
          <a:p>
            <a:pPr marL="0" indent="0">
              <a:buNone/>
            </a:pPr>
            <a:r>
              <a:rPr lang="cs-CZ" dirty="0" smtClean="0"/>
              <a:t>     –  </a:t>
            </a:r>
            <a:r>
              <a:rPr lang="cs-CZ" dirty="0"/>
              <a:t>konkrétnímu poskytnutí </a:t>
            </a:r>
            <a:r>
              <a:rPr lang="cs-CZ" dirty="0" smtClean="0"/>
              <a:t>pomoci: </a:t>
            </a:r>
          </a:p>
          <a:p>
            <a:pPr marL="0" indent="0">
              <a:buNone/>
            </a:pPr>
            <a:r>
              <a:rPr lang="cs-CZ" dirty="0"/>
              <a:t> </a:t>
            </a:r>
            <a:r>
              <a:rPr lang="cs-CZ" dirty="0" smtClean="0"/>
              <a:t>       </a:t>
            </a:r>
            <a:r>
              <a:rPr lang="cs-CZ" dirty="0"/>
              <a:t>v oblasti bydlení</a:t>
            </a:r>
            <a:r>
              <a:rPr lang="cs-CZ" dirty="0" smtClean="0"/>
              <a:t>,</a:t>
            </a:r>
          </a:p>
          <a:p>
            <a:pPr marL="0" indent="0">
              <a:buNone/>
            </a:pPr>
            <a:r>
              <a:rPr lang="cs-CZ" dirty="0"/>
              <a:t> </a:t>
            </a:r>
            <a:r>
              <a:rPr lang="cs-CZ" dirty="0" smtClean="0"/>
              <a:t>       </a:t>
            </a:r>
            <a:r>
              <a:rPr lang="cs-CZ" dirty="0"/>
              <a:t>zaměstnání</a:t>
            </a:r>
            <a:r>
              <a:rPr lang="cs-CZ" dirty="0" smtClean="0"/>
              <a:t>,</a:t>
            </a:r>
          </a:p>
          <a:p>
            <a:pPr marL="0" indent="0">
              <a:buNone/>
            </a:pPr>
            <a:r>
              <a:rPr lang="cs-CZ" dirty="0"/>
              <a:t> </a:t>
            </a:r>
            <a:r>
              <a:rPr lang="cs-CZ" dirty="0" smtClean="0"/>
              <a:t>       dopravy</a:t>
            </a:r>
            <a:r>
              <a:rPr lang="cs-CZ" dirty="0"/>
              <a:t>, </a:t>
            </a:r>
            <a:endParaRPr lang="cs-CZ" dirty="0" smtClean="0"/>
          </a:p>
          <a:p>
            <a:pPr marL="0" indent="0">
              <a:buNone/>
            </a:pPr>
            <a:r>
              <a:rPr lang="cs-CZ" dirty="0"/>
              <a:t> </a:t>
            </a:r>
            <a:r>
              <a:rPr lang="cs-CZ" dirty="0" smtClean="0"/>
              <a:t>       </a:t>
            </a:r>
            <a:r>
              <a:rPr lang="cs-CZ" dirty="0"/>
              <a:t>využití volného času</a:t>
            </a:r>
            <a:r>
              <a:rPr lang="cs-CZ" dirty="0" smtClean="0"/>
              <a:t>,</a:t>
            </a:r>
          </a:p>
          <a:p>
            <a:pPr marL="0" indent="0">
              <a:buNone/>
            </a:pPr>
            <a:r>
              <a:rPr lang="cs-CZ" dirty="0"/>
              <a:t> </a:t>
            </a:r>
            <a:r>
              <a:rPr lang="cs-CZ" dirty="0" smtClean="0"/>
              <a:t>       poskytnutí </a:t>
            </a:r>
            <a:r>
              <a:rPr lang="cs-CZ" dirty="0"/>
              <a:t>lékařské </a:t>
            </a:r>
            <a:r>
              <a:rPr lang="cs-CZ" dirty="0" smtClean="0"/>
              <a:t>péče </a:t>
            </a:r>
          </a:p>
          <a:p>
            <a:pPr marL="0" indent="0">
              <a:buNone/>
            </a:pPr>
            <a:r>
              <a:rPr lang="cs-CZ" dirty="0"/>
              <a:t> </a:t>
            </a:r>
            <a:r>
              <a:rPr lang="cs-CZ" dirty="0" smtClean="0"/>
              <a:t>       ošetřovatelské péče</a:t>
            </a:r>
            <a:endParaRPr lang="cs-CZ" dirty="0"/>
          </a:p>
        </p:txBody>
      </p:sp>
    </p:spTree>
    <p:extLst>
      <p:ext uri="{BB962C8B-B14F-4D97-AF65-F5344CB8AC3E}">
        <p14:creationId xmlns:p14="http://schemas.microsoft.com/office/powerpoint/2010/main" val="406149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Osoby </a:t>
            </a:r>
            <a:r>
              <a:rPr lang="cs-CZ" b="1" dirty="0"/>
              <a:t>vyžadující </a:t>
            </a:r>
            <a:r>
              <a:rPr lang="cs-CZ" b="1" dirty="0" smtClean="0"/>
              <a:t>sociální a zdravotní  </a:t>
            </a:r>
            <a:r>
              <a:rPr lang="cs-CZ" b="1" dirty="0"/>
              <a:t>péči: </a:t>
            </a:r>
            <a:endParaRPr lang="cs-CZ" dirty="0"/>
          </a:p>
        </p:txBody>
      </p:sp>
      <p:sp>
        <p:nvSpPr>
          <p:cNvPr id="3" name="Zástupný symbol pro obsah 2"/>
          <p:cNvSpPr>
            <a:spLocks noGrp="1"/>
          </p:cNvSpPr>
          <p:nvPr>
            <p:ph idx="1"/>
          </p:nvPr>
        </p:nvSpPr>
        <p:spPr/>
        <p:txBody>
          <a:bodyPr/>
          <a:lstStyle/>
          <a:p>
            <a:pPr marL="0" indent="0">
              <a:buNone/>
            </a:pPr>
            <a:r>
              <a:rPr lang="cs-CZ" b="1" i="1" dirty="0">
                <a:solidFill>
                  <a:schemeClr val="accent4"/>
                </a:solidFill>
              </a:rPr>
              <a:t>1. Občané s nízkými příjmy </a:t>
            </a:r>
            <a:endParaRPr lang="cs-CZ" dirty="0">
              <a:solidFill>
                <a:schemeClr val="accent4"/>
              </a:solidFill>
            </a:endParaRPr>
          </a:p>
          <a:p>
            <a:pPr marL="0" indent="0">
              <a:buNone/>
            </a:pPr>
            <a:r>
              <a:rPr lang="cs-CZ" dirty="0" smtClean="0"/>
              <a:t>    (</a:t>
            </a:r>
            <a:r>
              <a:rPr lang="cs-CZ" dirty="0"/>
              <a:t>nezaměstnaní, důchodci, osamělé matky s dětmi, rodiny s více dětmi …, např. dávky sociální péče, dávky pomoci v hmotné nouzi). </a:t>
            </a:r>
          </a:p>
          <a:p>
            <a:pPr marL="0" indent="0">
              <a:buNone/>
            </a:pPr>
            <a:r>
              <a:rPr lang="cs-CZ" b="1" i="1" dirty="0">
                <a:solidFill>
                  <a:schemeClr val="accent4"/>
                </a:solidFill>
              </a:rPr>
              <a:t>2. Občané pečující o blízkou osobu, tj. o osobu vyžadující péči a pomoc jiné osoby </a:t>
            </a:r>
            <a:endParaRPr lang="cs-CZ" dirty="0">
              <a:solidFill>
                <a:schemeClr val="accent4"/>
              </a:solidFill>
            </a:endParaRPr>
          </a:p>
          <a:p>
            <a:pPr marL="0" indent="0">
              <a:buNone/>
            </a:pPr>
            <a:r>
              <a:rPr lang="cs-CZ" dirty="0" smtClean="0"/>
              <a:t>     (</a:t>
            </a:r>
            <a:r>
              <a:rPr lang="cs-CZ" dirty="0"/>
              <a:t>rodiče pečující o těžce zdravotně postižené dítě, vyžadující mimořádnou péči, občané „nakupující“ pomoc a sociální služby, např. příspěvek na péči). </a:t>
            </a:r>
          </a:p>
          <a:p>
            <a:pPr marL="0" indent="0">
              <a:buNone/>
            </a:pPr>
            <a:r>
              <a:rPr lang="cs-CZ" b="1" i="1" dirty="0">
                <a:solidFill>
                  <a:schemeClr val="accent4"/>
                </a:solidFill>
              </a:rPr>
              <a:t>3.Osoby mající nevhodné bytové podmínky </a:t>
            </a:r>
            <a:endParaRPr lang="cs-CZ" dirty="0">
              <a:solidFill>
                <a:schemeClr val="accent4"/>
              </a:solidFill>
            </a:endParaRPr>
          </a:p>
          <a:p>
            <a:pPr marL="0" indent="0">
              <a:buNone/>
            </a:pPr>
            <a:r>
              <a:rPr lang="cs-CZ" dirty="0"/>
              <a:t>(malé byty, neodpovídající hygienickým požadavkům apod. např. žádosti o umístění do zařízení sociální péče, sociálně právní ochrana). </a:t>
            </a:r>
          </a:p>
        </p:txBody>
      </p:sp>
    </p:spTree>
    <p:extLst>
      <p:ext uri="{BB962C8B-B14F-4D97-AF65-F5344CB8AC3E}">
        <p14:creationId xmlns:p14="http://schemas.microsoft.com/office/powerpoint/2010/main" val="40006676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i="1" dirty="0" smtClean="0"/>
              <a:t>4. Společensky </a:t>
            </a:r>
            <a:r>
              <a:rPr lang="cs-CZ" b="1" i="1" dirty="0"/>
              <a:t>nepřizpůsobiví občané </a:t>
            </a:r>
            <a:endParaRPr lang="cs-CZ" dirty="0"/>
          </a:p>
          <a:p>
            <a:pPr marL="0" indent="0">
              <a:buNone/>
            </a:pPr>
            <a:r>
              <a:rPr lang="cs-CZ" dirty="0" smtClean="0"/>
              <a:t>    (</a:t>
            </a:r>
            <a:r>
              <a:rPr lang="cs-CZ" dirty="0"/>
              <a:t>osoby vracející se z výkonu trestu – společně s kurátory probační a mediační služba, závislosti …). </a:t>
            </a:r>
          </a:p>
          <a:p>
            <a:pPr marL="0" indent="0">
              <a:buNone/>
            </a:pPr>
            <a:r>
              <a:rPr lang="cs-CZ" b="1" i="1" dirty="0"/>
              <a:t>5. Osoby handicapované (znevýhodněné) zdravotním postižením </a:t>
            </a:r>
            <a:endParaRPr lang="cs-CZ" dirty="0"/>
          </a:p>
          <a:p>
            <a:pPr marL="0" indent="0">
              <a:buNone/>
            </a:pPr>
            <a:r>
              <a:rPr lang="cs-CZ" dirty="0"/>
              <a:t> </a:t>
            </a:r>
            <a:r>
              <a:rPr lang="cs-CZ" dirty="0" smtClean="0"/>
              <a:t>   </a:t>
            </a:r>
            <a:r>
              <a:rPr lang="cs-CZ" dirty="0"/>
              <a:t>specifické problémy a potřeby podle typu postižení </a:t>
            </a:r>
          </a:p>
          <a:p>
            <a:r>
              <a:rPr lang="cs-CZ" dirty="0">
                <a:solidFill>
                  <a:schemeClr val="accent4"/>
                </a:solidFill>
              </a:rPr>
              <a:t>- tělesná postižení </a:t>
            </a:r>
            <a:r>
              <a:rPr lang="cs-CZ" dirty="0"/>
              <a:t>– těžké vady nosného a pohybového ústrojí (příspěvek na úpravu bytu, užívání bezbariérového bytu a garáže, na zakoupení nebo zvláštní úpravu motorového </a:t>
            </a:r>
            <a:r>
              <a:rPr lang="cs-CZ" dirty="0" smtClean="0"/>
              <a:t>vozidla</a:t>
            </a:r>
            <a:r>
              <a:rPr lang="cs-CZ" dirty="0"/>
              <a:t>, na individuální dopravu, na pořízení zvláštních pomůcek, mimořádné </a:t>
            </a:r>
            <a:r>
              <a:rPr lang="cs-CZ" dirty="0" smtClean="0"/>
              <a:t>výhody</a:t>
            </a:r>
            <a:r>
              <a:rPr lang="cs-CZ" dirty="0"/>
              <a:t>, příspěvek na péči, dávky důchodového pojištění…) </a:t>
            </a:r>
          </a:p>
          <a:p>
            <a:r>
              <a:rPr lang="cs-CZ" dirty="0"/>
              <a:t>- </a:t>
            </a:r>
            <a:r>
              <a:rPr lang="cs-CZ" dirty="0">
                <a:solidFill>
                  <a:schemeClr val="accent4"/>
                </a:solidFill>
              </a:rPr>
              <a:t>smyslová postižení </a:t>
            </a:r>
            <a:r>
              <a:rPr lang="cs-CZ" dirty="0"/>
              <a:t>– nevidomý, neslyšící (příspěvek na pořízení vodícího psa, vybavení </a:t>
            </a:r>
            <a:r>
              <a:rPr lang="cs-CZ" dirty="0" smtClean="0"/>
              <a:t>bytu</a:t>
            </a:r>
            <a:r>
              <a:rPr lang="cs-CZ" dirty="0"/>
              <a:t>, mimořádné výhody, opatření zvláštních pomůcek, příspěvek na péči, dávky </a:t>
            </a:r>
            <a:r>
              <a:rPr lang="cs-CZ" dirty="0" smtClean="0"/>
              <a:t>důchodového </a:t>
            </a:r>
            <a:r>
              <a:rPr lang="cs-CZ" dirty="0"/>
              <a:t>pojištění) </a:t>
            </a:r>
          </a:p>
          <a:p>
            <a:r>
              <a:rPr lang="cs-CZ" dirty="0">
                <a:solidFill>
                  <a:schemeClr val="accent4"/>
                </a:solidFill>
              </a:rPr>
              <a:t>- mentální postižení </a:t>
            </a:r>
            <a:r>
              <a:rPr lang="cs-CZ" dirty="0"/>
              <a:t>– příspěvek na péči, mimořádné výhody, dávky důchodového </a:t>
            </a:r>
          </a:p>
          <a:p>
            <a:pPr marL="0" indent="0">
              <a:buNone/>
            </a:pPr>
            <a:r>
              <a:rPr lang="cs-CZ" dirty="0" smtClean="0"/>
              <a:t>      pojištění </a:t>
            </a:r>
          </a:p>
          <a:p>
            <a:r>
              <a:rPr lang="cs-CZ" dirty="0">
                <a:solidFill>
                  <a:schemeClr val="accent4"/>
                </a:solidFill>
              </a:rPr>
              <a:t>- psychická postižení </a:t>
            </a:r>
            <a:r>
              <a:rPr lang="cs-CZ" dirty="0"/>
              <a:t>– mimořádné výhody, dávky důchodového pojištění </a:t>
            </a:r>
          </a:p>
          <a:p>
            <a:r>
              <a:rPr lang="cs-CZ" dirty="0">
                <a:solidFill>
                  <a:schemeClr val="accent4"/>
                </a:solidFill>
              </a:rPr>
              <a:t>- dítě léčeno s onkologickým onemocněním</a:t>
            </a:r>
            <a:r>
              <a:rPr lang="cs-CZ" dirty="0"/>
              <a:t> – léčeno ve fakultní nemocnici (mimořádné výhody, individuální doprava). </a:t>
            </a:r>
          </a:p>
        </p:txBody>
      </p:sp>
    </p:spTree>
    <p:extLst>
      <p:ext uri="{BB962C8B-B14F-4D97-AF65-F5344CB8AC3E}">
        <p14:creationId xmlns:p14="http://schemas.microsoft.com/office/powerpoint/2010/main" val="625121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r>
              <a:rPr lang="cs-CZ" b="1" i="1" dirty="0"/>
              <a:t>6. Chronická onemocnění </a:t>
            </a:r>
            <a:endParaRPr lang="cs-CZ" dirty="0"/>
          </a:p>
          <a:p>
            <a:pPr marL="0" indent="0">
              <a:buNone/>
            </a:pPr>
            <a:r>
              <a:rPr lang="cs-CZ" dirty="0" smtClean="0"/>
              <a:t>      - vleklá</a:t>
            </a:r>
            <a:r>
              <a:rPr lang="cs-CZ" dirty="0"/>
              <a:t>, trvalá, probíhají méně prudce než akutní</a:t>
            </a:r>
            <a:r>
              <a:rPr lang="cs-CZ" dirty="0" smtClean="0"/>
              <a:t>,</a:t>
            </a:r>
          </a:p>
          <a:p>
            <a:pPr marL="0" indent="0">
              <a:buNone/>
            </a:pPr>
            <a:r>
              <a:rPr lang="cs-CZ" dirty="0"/>
              <a:t> </a:t>
            </a:r>
            <a:r>
              <a:rPr lang="cs-CZ" dirty="0" smtClean="0"/>
              <a:t>     - příznaky </a:t>
            </a:r>
            <a:r>
              <a:rPr lang="cs-CZ" dirty="0"/>
              <a:t>jsou </a:t>
            </a:r>
            <a:r>
              <a:rPr lang="cs-CZ" dirty="0" smtClean="0"/>
              <a:t>trvalé</a:t>
            </a:r>
          </a:p>
          <a:p>
            <a:pPr marL="0" indent="0">
              <a:buNone/>
            </a:pPr>
            <a:r>
              <a:rPr lang="cs-CZ" dirty="0"/>
              <a:t> </a:t>
            </a:r>
            <a:r>
              <a:rPr lang="cs-CZ" dirty="0" smtClean="0"/>
              <a:t>     -  </a:t>
            </a:r>
            <a:r>
              <a:rPr lang="cs-CZ" dirty="0"/>
              <a:t>(remise – sotva patrné, akutní vzplanutí – exacerbace</a:t>
            </a:r>
            <a:r>
              <a:rPr lang="cs-CZ" dirty="0" smtClean="0"/>
              <a:t>).</a:t>
            </a:r>
          </a:p>
          <a:p>
            <a:pPr marL="0" indent="0">
              <a:buNone/>
            </a:pPr>
            <a:r>
              <a:rPr lang="cs-CZ" dirty="0"/>
              <a:t> </a:t>
            </a:r>
            <a:r>
              <a:rPr lang="cs-CZ" dirty="0" smtClean="0"/>
              <a:t>    -  </a:t>
            </a:r>
            <a:r>
              <a:rPr lang="cs-CZ" dirty="0"/>
              <a:t>P</a:t>
            </a:r>
            <a:r>
              <a:rPr lang="cs-CZ" dirty="0" smtClean="0"/>
              <a:t>říspěvky </a:t>
            </a:r>
            <a:r>
              <a:rPr lang="cs-CZ" dirty="0"/>
              <a:t>na kompenzační </a:t>
            </a:r>
            <a:r>
              <a:rPr lang="cs-CZ" dirty="0" smtClean="0"/>
              <a:t>pomůcky:</a:t>
            </a:r>
          </a:p>
          <a:p>
            <a:pPr marL="0" indent="0">
              <a:buNone/>
            </a:pPr>
            <a:r>
              <a:rPr lang="cs-CZ" dirty="0"/>
              <a:t> </a:t>
            </a:r>
            <a:r>
              <a:rPr lang="cs-CZ" dirty="0" smtClean="0"/>
              <a:t>              </a:t>
            </a:r>
            <a:r>
              <a:rPr lang="cs-CZ" dirty="0"/>
              <a:t>inhalátor, individuální dopravu, úprava bydlení … . </a:t>
            </a:r>
          </a:p>
        </p:txBody>
      </p:sp>
    </p:spTree>
    <p:extLst>
      <p:ext uri="{BB962C8B-B14F-4D97-AF65-F5344CB8AC3E}">
        <p14:creationId xmlns:p14="http://schemas.microsoft.com/office/powerpoint/2010/main" val="30243531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Kvalita života u osob s postižením </a:t>
            </a:r>
            <a:endParaRPr lang="cs-CZ" dirty="0"/>
          </a:p>
        </p:txBody>
      </p:sp>
      <p:sp>
        <p:nvSpPr>
          <p:cNvPr id="3" name="Zástupný symbol pro obsah 2"/>
          <p:cNvSpPr>
            <a:spLocks noGrp="1"/>
          </p:cNvSpPr>
          <p:nvPr>
            <p:ph idx="1"/>
          </p:nvPr>
        </p:nvSpPr>
        <p:spPr/>
        <p:txBody>
          <a:bodyPr>
            <a:normAutofit/>
          </a:bodyPr>
          <a:lstStyle/>
          <a:p>
            <a:r>
              <a:rPr lang="cs-CZ" dirty="0"/>
              <a:t>V každé společnosti jsou určité tradice a předsudky, ze kterých vycházejí postoje společnosti k jakkoliv handicapovaným lidem</a:t>
            </a:r>
            <a:r>
              <a:rPr lang="cs-CZ" dirty="0" smtClean="0"/>
              <a:t>.</a:t>
            </a:r>
          </a:p>
          <a:p>
            <a:r>
              <a:rPr lang="cs-CZ" dirty="0" smtClean="0"/>
              <a:t>Současnost preferuje </a:t>
            </a:r>
            <a:r>
              <a:rPr lang="cs-CZ" b="1" i="1" dirty="0"/>
              <a:t>zdraví, mládí, úspěch, krásu a výkon. </a:t>
            </a:r>
            <a:endParaRPr lang="cs-CZ" b="1" i="1" dirty="0" smtClean="0"/>
          </a:p>
          <a:p>
            <a:r>
              <a:rPr lang="cs-CZ" dirty="0" smtClean="0"/>
              <a:t>Kvalita </a:t>
            </a:r>
            <a:r>
              <a:rPr lang="cs-CZ" dirty="0"/>
              <a:t>života se odvíjí </a:t>
            </a:r>
            <a:r>
              <a:rPr lang="cs-CZ" dirty="0" smtClean="0"/>
              <a:t> </a:t>
            </a:r>
            <a:r>
              <a:rPr lang="cs-CZ" dirty="0"/>
              <a:t>od těchto hodnot a odkaz na osud, utrpení a bolest jsou pro osobní růst nepatřičné</a:t>
            </a:r>
            <a:r>
              <a:rPr lang="cs-CZ" dirty="0" smtClean="0"/>
              <a:t>.</a:t>
            </a:r>
          </a:p>
          <a:p>
            <a:r>
              <a:rPr lang="cs-CZ" dirty="0"/>
              <a:t>L</a:t>
            </a:r>
            <a:r>
              <a:rPr lang="cs-CZ" dirty="0" smtClean="0"/>
              <a:t>idský </a:t>
            </a:r>
            <a:r>
              <a:rPr lang="cs-CZ" dirty="0"/>
              <a:t>život </a:t>
            </a:r>
            <a:r>
              <a:rPr lang="cs-CZ" dirty="0" smtClean="0"/>
              <a:t>má i životní krize,</a:t>
            </a:r>
          </a:p>
          <a:p>
            <a:pPr marL="0" indent="0">
              <a:buNone/>
            </a:pPr>
            <a:r>
              <a:rPr lang="cs-CZ" dirty="0"/>
              <a:t> </a:t>
            </a:r>
            <a:r>
              <a:rPr lang="cs-CZ" dirty="0" smtClean="0"/>
              <a:t>     - společně </a:t>
            </a:r>
            <a:r>
              <a:rPr lang="cs-CZ" dirty="0"/>
              <a:t>s nemocí nebo dokonce utrpením dokážou učinit náš život </a:t>
            </a:r>
            <a:endParaRPr lang="cs-CZ" dirty="0" smtClean="0"/>
          </a:p>
          <a:p>
            <a:pPr marL="0" indent="0">
              <a:buNone/>
            </a:pPr>
            <a:r>
              <a:rPr lang="cs-CZ" dirty="0"/>
              <a:t> </a:t>
            </a:r>
            <a:r>
              <a:rPr lang="cs-CZ" dirty="0" smtClean="0"/>
              <a:t>    -  </a:t>
            </a:r>
            <a:r>
              <a:rPr lang="cs-CZ" dirty="0"/>
              <a:t>Nemoc může </a:t>
            </a:r>
            <a:r>
              <a:rPr lang="cs-CZ" dirty="0" smtClean="0"/>
              <a:t>být výzvou </a:t>
            </a:r>
            <a:r>
              <a:rPr lang="cs-CZ" dirty="0"/>
              <a:t>ke změně způsobu </a:t>
            </a:r>
            <a:r>
              <a:rPr lang="cs-CZ" dirty="0" smtClean="0"/>
              <a:t> života</a:t>
            </a:r>
            <a:r>
              <a:rPr lang="cs-CZ" dirty="0"/>
              <a:t> </a:t>
            </a:r>
            <a:r>
              <a:rPr lang="cs-CZ" dirty="0" smtClean="0"/>
              <a:t> </a:t>
            </a:r>
            <a:r>
              <a:rPr lang="cs-CZ" dirty="0"/>
              <a:t>i myšlení</a:t>
            </a:r>
            <a:r>
              <a:rPr lang="cs-CZ" dirty="0" smtClean="0"/>
              <a:t>.</a:t>
            </a:r>
          </a:p>
          <a:p>
            <a:pPr marL="0" indent="0">
              <a:buNone/>
            </a:pPr>
            <a:r>
              <a:rPr lang="cs-CZ" dirty="0" smtClean="0"/>
              <a:t>     -  </a:t>
            </a:r>
            <a:r>
              <a:rPr lang="cs-CZ" dirty="0"/>
              <a:t>N</a:t>
            </a:r>
            <a:r>
              <a:rPr lang="cs-CZ" dirty="0" smtClean="0"/>
              <a:t>aplnění </a:t>
            </a:r>
            <a:r>
              <a:rPr lang="cs-CZ" dirty="0"/>
              <a:t>smyslu života</a:t>
            </a:r>
            <a:r>
              <a:rPr lang="cs-CZ" dirty="0" smtClean="0"/>
              <a:t>.</a:t>
            </a:r>
          </a:p>
          <a:p>
            <a:pPr marL="0" indent="0">
              <a:buNone/>
            </a:pPr>
            <a:r>
              <a:rPr lang="cs-CZ" dirty="0"/>
              <a:t> </a:t>
            </a:r>
            <a:r>
              <a:rPr lang="cs-CZ" dirty="0" smtClean="0"/>
              <a:t>    -  Co </a:t>
            </a:r>
            <a:r>
              <a:rPr lang="cs-CZ" dirty="0"/>
              <a:t>trvá, nám dodává pocit jistoty. </a:t>
            </a:r>
          </a:p>
        </p:txBody>
      </p:sp>
    </p:spTree>
    <p:extLst>
      <p:ext uri="{BB962C8B-B14F-4D97-AF65-F5344CB8AC3E}">
        <p14:creationId xmlns:p14="http://schemas.microsoft.com/office/powerpoint/2010/main" val="3861211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Životní krize</a:t>
            </a:r>
            <a:endParaRPr lang="cs-CZ" dirty="0"/>
          </a:p>
        </p:txBody>
      </p:sp>
      <p:sp>
        <p:nvSpPr>
          <p:cNvPr id="3" name="Zástupný symbol pro obsah 2"/>
          <p:cNvSpPr>
            <a:spLocks noGrp="1"/>
          </p:cNvSpPr>
          <p:nvPr>
            <p:ph idx="1"/>
          </p:nvPr>
        </p:nvSpPr>
        <p:spPr/>
        <p:txBody>
          <a:bodyPr/>
          <a:lstStyle/>
          <a:p>
            <a:r>
              <a:rPr lang="cs-CZ" dirty="0">
                <a:solidFill>
                  <a:schemeClr val="accent4"/>
                </a:solidFill>
              </a:rPr>
              <a:t>K</a:t>
            </a:r>
            <a:r>
              <a:rPr lang="cs-CZ" b="1" i="1" dirty="0" smtClean="0">
                <a:solidFill>
                  <a:schemeClr val="accent4"/>
                </a:solidFill>
              </a:rPr>
              <a:t>rize </a:t>
            </a:r>
            <a:r>
              <a:rPr lang="cs-CZ" b="1" i="1" dirty="0">
                <a:solidFill>
                  <a:schemeClr val="accent4"/>
                </a:solidFill>
              </a:rPr>
              <a:t>zrání </a:t>
            </a:r>
            <a:r>
              <a:rPr lang="cs-CZ" dirty="0"/>
              <a:t>(jáství, vstup do školy, puberta, syndrom prázdného hnízda, syndrom druhého břehu). </a:t>
            </a:r>
          </a:p>
          <a:p>
            <a:r>
              <a:rPr lang="cs-CZ" b="1" i="1" dirty="0">
                <a:solidFill>
                  <a:schemeClr val="accent4"/>
                </a:solidFill>
              </a:rPr>
              <a:t>K</a:t>
            </a:r>
            <a:r>
              <a:rPr lang="cs-CZ" b="1" i="1" dirty="0" smtClean="0">
                <a:solidFill>
                  <a:schemeClr val="accent4"/>
                </a:solidFill>
              </a:rPr>
              <a:t>rizím zlomové, katastrofické </a:t>
            </a:r>
            <a:r>
              <a:rPr lang="cs-CZ" dirty="0"/>
              <a:t>– máme pocit, že je vše ztraceno, nic nemá smysl – odpovědí je zoufalství, po odeznění emocí apatie, deprese</a:t>
            </a:r>
            <a:r>
              <a:rPr lang="cs-CZ" dirty="0" smtClean="0"/>
              <a:t>.</a:t>
            </a:r>
          </a:p>
          <a:p>
            <a:r>
              <a:rPr lang="cs-CZ" dirty="0" smtClean="0"/>
              <a:t> </a:t>
            </a:r>
            <a:r>
              <a:rPr lang="cs-CZ" b="1" i="1" dirty="0">
                <a:solidFill>
                  <a:schemeClr val="accent1"/>
                </a:solidFill>
              </a:rPr>
              <a:t>Co všechno je ztraceno? </a:t>
            </a:r>
            <a:endParaRPr lang="cs-CZ" dirty="0">
              <a:solidFill>
                <a:schemeClr val="accent1"/>
              </a:solidFill>
            </a:endParaRPr>
          </a:p>
          <a:p>
            <a:pPr marL="0" indent="0">
              <a:buNone/>
            </a:pPr>
            <a:r>
              <a:rPr lang="cs-CZ" dirty="0" smtClean="0"/>
              <a:t>       -  </a:t>
            </a:r>
            <a:r>
              <a:rPr lang="cs-CZ" dirty="0"/>
              <a:t>musí v troskách nalézt to, co trvá, na čem může začít stavět</a:t>
            </a:r>
            <a:r>
              <a:rPr lang="cs-CZ" dirty="0" smtClean="0"/>
              <a:t>.</a:t>
            </a:r>
          </a:p>
          <a:p>
            <a:pPr marL="0" indent="0">
              <a:buNone/>
            </a:pPr>
            <a:r>
              <a:rPr lang="cs-CZ" dirty="0"/>
              <a:t> </a:t>
            </a:r>
            <a:r>
              <a:rPr lang="cs-CZ" dirty="0" smtClean="0"/>
              <a:t>      -  podat </a:t>
            </a:r>
            <a:r>
              <a:rPr lang="cs-CZ" dirty="0"/>
              <a:t>pomocnou ruku, </a:t>
            </a:r>
            <a:r>
              <a:rPr lang="cs-CZ" dirty="0" smtClean="0"/>
              <a:t>ale musí </a:t>
            </a:r>
            <a:r>
              <a:rPr lang="cs-CZ" dirty="0"/>
              <a:t>hledat cestu sám. </a:t>
            </a:r>
            <a:endParaRPr lang="cs-CZ" dirty="0" smtClean="0"/>
          </a:p>
          <a:p>
            <a:pPr marL="0" indent="0">
              <a:buNone/>
            </a:pPr>
            <a:r>
              <a:rPr lang="cs-CZ" dirty="0"/>
              <a:t> </a:t>
            </a:r>
            <a:r>
              <a:rPr lang="cs-CZ" dirty="0" smtClean="0"/>
              <a:t>      -  </a:t>
            </a:r>
            <a:r>
              <a:rPr lang="cs-CZ" dirty="0"/>
              <a:t>krize má svůj význam </a:t>
            </a:r>
            <a:endParaRPr lang="cs-CZ" dirty="0" smtClean="0"/>
          </a:p>
          <a:p>
            <a:pPr marL="0" indent="0">
              <a:buNone/>
            </a:pPr>
            <a:r>
              <a:rPr lang="cs-CZ" dirty="0"/>
              <a:t> </a:t>
            </a:r>
            <a:r>
              <a:rPr lang="cs-CZ" dirty="0" smtClean="0"/>
              <a:t>      - představuje  </a:t>
            </a:r>
            <a:r>
              <a:rPr lang="cs-CZ" b="1" i="1" dirty="0">
                <a:solidFill>
                  <a:schemeClr val="accent1"/>
                </a:solidFill>
              </a:rPr>
              <a:t>přínos pro kvalitu našeho života</a:t>
            </a:r>
            <a:r>
              <a:rPr lang="cs-CZ" b="1" i="1" dirty="0"/>
              <a:t>, </a:t>
            </a:r>
            <a:r>
              <a:rPr lang="cs-CZ" dirty="0"/>
              <a:t>(</a:t>
            </a:r>
            <a:r>
              <a:rPr lang="cs-CZ" dirty="0" smtClean="0"/>
              <a:t>někdy </a:t>
            </a:r>
            <a:r>
              <a:rPr lang="cs-CZ" dirty="0"/>
              <a:t>velmi </a:t>
            </a:r>
            <a:r>
              <a:rPr lang="cs-CZ" dirty="0" smtClean="0"/>
              <a:t>bolestný). </a:t>
            </a:r>
            <a:endParaRPr lang="cs-CZ" dirty="0"/>
          </a:p>
        </p:txBody>
      </p:sp>
    </p:spTree>
    <p:extLst>
      <p:ext uri="{BB962C8B-B14F-4D97-AF65-F5344CB8AC3E}">
        <p14:creationId xmlns:p14="http://schemas.microsoft.com/office/powerpoint/2010/main" val="14374560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Faktory ovlivňující kvalitu života </a:t>
            </a:r>
            <a:endParaRPr lang="cs-CZ" dirty="0"/>
          </a:p>
        </p:txBody>
      </p:sp>
      <p:sp>
        <p:nvSpPr>
          <p:cNvPr id="3" name="Zástupný symbol pro obsah 2"/>
          <p:cNvSpPr>
            <a:spLocks noGrp="1"/>
          </p:cNvSpPr>
          <p:nvPr>
            <p:ph idx="1"/>
          </p:nvPr>
        </p:nvSpPr>
        <p:spPr/>
        <p:txBody>
          <a:bodyPr>
            <a:normAutofit/>
          </a:bodyPr>
          <a:lstStyle/>
          <a:p>
            <a:r>
              <a:rPr lang="cs-CZ" dirty="0"/>
              <a:t>- věk </a:t>
            </a:r>
          </a:p>
          <a:p>
            <a:r>
              <a:rPr lang="cs-CZ" dirty="0"/>
              <a:t>- je-li postižení vrozené či získané </a:t>
            </a:r>
          </a:p>
          <a:p>
            <a:r>
              <a:rPr lang="cs-CZ" dirty="0"/>
              <a:t>- respektování osobnosti postiženého </a:t>
            </a:r>
          </a:p>
          <a:p>
            <a:r>
              <a:rPr lang="cs-CZ" dirty="0"/>
              <a:t>- výchova v rodině, participace rodinných příslušníků na kvalitě života </a:t>
            </a:r>
          </a:p>
          <a:p>
            <a:r>
              <a:rPr lang="cs-CZ" dirty="0"/>
              <a:t>- schopnost sebekontroly, úroveň soběstačnosti </a:t>
            </a:r>
          </a:p>
          <a:p>
            <a:r>
              <a:rPr lang="pl-PL" dirty="0"/>
              <a:t>- komunikace a interakce s okolím </a:t>
            </a:r>
          </a:p>
          <a:p>
            <a:r>
              <a:rPr lang="cs-CZ" dirty="0"/>
              <a:t>- kultura, víra, hierarchie hodnot občana či jeho rodiny </a:t>
            </a:r>
          </a:p>
          <a:p>
            <a:r>
              <a:rPr lang="cs-CZ" dirty="0"/>
              <a:t>- srovnávání s vrstevníky, jinými občany </a:t>
            </a:r>
          </a:p>
        </p:txBody>
      </p:sp>
    </p:spTree>
    <p:extLst>
      <p:ext uri="{BB962C8B-B14F-4D97-AF65-F5344CB8AC3E}">
        <p14:creationId xmlns:p14="http://schemas.microsoft.com/office/powerpoint/2010/main" val="25525228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lstStyle/>
          <a:p>
            <a:r>
              <a:rPr lang="cs-CZ" dirty="0"/>
              <a:t>- pomoc pečujícím, pomáhajícím (povzbuzení, fyzická pomoc…) </a:t>
            </a:r>
          </a:p>
          <a:p>
            <a:r>
              <a:rPr lang="cs-CZ" dirty="0"/>
              <a:t>- vzdělání, proškolení pečujících osob, edukace rodiny </a:t>
            </a:r>
          </a:p>
          <a:p>
            <a:r>
              <a:rPr lang="cs-CZ" dirty="0"/>
              <a:t>- možnosti obce, kde občan žije (kluby, sdružení, sociální pomoc …) </a:t>
            </a:r>
          </a:p>
          <a:p>
            <a:r>
              <a:rPr lang="cs-CZ" dirty="0"/>
              <a:t>- ekonomické podmínky </a:t>
            </a:r>
          </a:p>
          <a:p>
            <a:r>
              <a:rPr lang="cs-CZ" dirty="0"/>
              <a:t>- dosažitelnost kompenzačních pomůcek </a:t>
            </a:r>
          </a:p>
          <a:p>
            <a:r>
              <a:rPr lang="cs-CZ" dirty="0"/>
              <a:t>- úroveň bydlení (vybavení, bezbariérový přístup ...) </a:t>
            </a:r>
          </a:p>
          <a:p>
            <a:r>
              <a:rPr lang="cs-CZ" dirty="0"/>
              <a:t>- profesní úroveň pracovníků pomáhajících profesí </a:t>
            </a:r>
          </a:p>
          <a:p>
            <a:r>
              <a:rPr lang="cs-CZ" dirty="0"/>
              <a:t>- systém sociální podpory </a:t>
            </a:r>
          </a:p>
          <a:p>
            <a:endParaRPr lang="cs-CZ" dirty="0"/>
          </a:p>
        </p:txBody>
      </p:sp>
    </p:spTree>
    <p:extLst>
      <p:ext uri="{BB962C8B-B14F-4D97-AF65-F5344CB8AC3E}">
        <p14:creationId xmlns:p14="http://schemas.microsoft.com/office/powerpoint/2010/main" val="2914354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Mezinárodní klasifikace fungování, postižení a zdraví </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r>
              <a:rPr lang="cs-CZ" dirty="0" smtClean="0"/>
              <a:t>vzájemná interakce </a:t>
            </a:r>
            <a:r>
              <a:rPr lang="cs-CZ" dirty="0"/>
              <a:t>tři </a:t>
            </a:r>
            <a:r>
              <a:rPr lang="cs-CZ" dirty="0" smtClean="0"/>
              <a:t>komponentů: </a:t>
            </a:r>
            <a:endParaRPr lang="cs-CZ" dirty="0"/>
          </a:p>
          <a:p>
            <a:pPr marL="0" indent="0">
              <a:buNone/>
            </a:pPr>
            <a:r>
              <a:rPr lang="cs-CZ" dirty="0" smtClean="0"/>
              <a:t>1. </a:t>
            </a:r>
            <a:r>
              <a:rPr lang="cs-CZ" dirty="0" smtClean="0">
                <a:solidFill>
                  <a:schemeClr val="accent4"/>
                </a:solidFill>
              </a:rPr>
              <a:t>- </a:t>
            </a:r>
            <a:r>
              <a:rPr lang="cs-CZ" b="1" i="1" dirty="0">
                <a:solidFill>
                  <a:schemeClr val="accent4"/>
                </a:solidFill>
              </a:rPr>
              <a:t>zdravotní podmínky </a:t>
            </a:r>
            <a:r>
              <a:rPr lang="cs-CZ" dirty="0"/>
              <a:t>(nemoci poruchy, zranění ...) </a:t>
            </a:r>
          </a:p>
          <a:p>
            <a:pPr marL="0" indent="0">
              <a:buNone/>
            </a:pPr>
            <a:r>
              <a:rPr lang="cs-CZ" dirty="0" smtClean="0"/>
              <a:t>2. </a:t>
            </a:r>
            <a:r>
              <a:rPr lang="cs-CZ" dirty="0" smtClean="0">
                <a:solidFill>
                  <a:schemeClr val="accent4"/>
                </a:solidFill>
              </a:rPr>
              <a:t>- </a:t>
            </a:r>
            <a:r>
              <a:rPr lang="cs-CZ" b="1" i="1" dirty="0">
                <a:solidFill>
                  <a:schemeClr val="accent4"/>
                </a:solidFill>
              </a:rPr>
              <a:t>tělesné funkce a struktura </a:t>
            </a:r>
            <a:r>
              <a:rPr lang="cs-CZ" dirty="0"/>
              <a:t>(svalová síla, rozsah pohyblivosti, řeč, paměť, pozornost), </a:t>
            </a:r>
            <a:r>
              <a:rPr lang="cs-CZ" i="1" dirty="0"/>
              <a:t>činnost </a:t>
            </a:r>
            <a:r>
              <a:rPr lang="cs-CZ" dirty="0"/>
              <a:t>(chůze, péče o sebe, komunikace, aplikace vědomostí), </a:t>
            </a:r>
          </a:p>
          <a:p>
            <a:endParaRPr lang="cs-CZ" dirty="0"/>
          </a:p>
          <a:p>
            <a:pPr marL="0" indent="0">
              <a:buNone/>
            </a:pPr>
            <a:r>
              <a:rPr lang="cs-CZ" i="1" dirty="0" smtClean="0"/>
              <a:t>3. </a:t>
            </a:r>
            <a:r>
              <a:rPr lang="cs-CZ" i="1" dirty="0" smtClean="0">
                <a:solidFill>
                  <a:schemeClr val="accent4"/>
                </a:solidFill>
              </a:rPr>
              <a:t>participace </a:t>
            </a:r>
            <a:r>
              <a:rPr lang="cs-CZ" dirty="0">
                <a:solidFill>
                  <a:schemeClr val="accent4"/>
                </a:solidFill>
              </a:rPr>
              <a:t>(</a:t>
            </a:r>
            <a:r>
              <a:rPr lang="cs-CZ" dirty="0"/>
              <a:t>zapojení v 9 životních situacích – sebeobsluha, mobilita, výměna informací, sociální vztahy, domácí život a pomoc druhým, vzdělání, práce a zaměstnání, ekonomický život, společenský, sociální a občanský život) </a:t>
            </a:r>
          </a:p>
          <a:p>
            <a:pPr marL="0" indent="0">
              <a:buNone/>
            </a:pPr>
            <a:r>
              <a:rPr lang="cs-CZ" dirty="0" smtClean="0"/>
              <a:t>4. - </a:t>
            </a:r>
            <a:r>
              <a:rPr lang="cs-CZ" b="1" i="1" dirty="0">
                <a:solidFill>
                  <a:schemeClr val="accent4"/>
                </a:solidFill>
              </a:rPr>
              <a:t>environmentální a osobní faktory </a:t>
            </a:r>
            <a:r>
              <a:rPr lang="cs-CZ" dirty="0"/>
              <a:t>(životní styl, zvyky, výchova, pohlaví, etnikum, věk, schopnost vyrovnat se se stresem (</a:t>
            </a:r>
            <a:r>
              <a:rPr lang="cs-CZ" dirty="0" err="1"/>
              <a:t>coping</a:t>
            </a:r>
            <a:r>
              <a:rPr lang="cs-CZ" dirty="0"/>
              <a:t>), vzdělání, sociální zázemí, profese, osobnostní charakteristiky, vztah k přírodě ...) </a:t>
            </a:r>
            <a:r>
              <a:rPr lang="cs-CZ" dirty="0" smtClean="0"/>
              <a:t>. </a:t>
            </a:r>
            <a:endParaRPr lang="cs-CZ" dirty="0"/>
          </a:p>
          <a:p>
            <a:endParaRPr lang="cs-CZ" dirty="0"/>
          </a:p>
          <a:p>
            <a:pPr marL="0" indent="0">
              <a:buNone/>
            </a:pPr>
            <a:endParaRPr lang="cs-CZ" dirty="0"/>
          </a:p>
        </p:txBody>
      </p:sp>
    </p:spTree>
    <p:extLst>
      <p:ext uri="{BB962C8B-B14F-4D97-AF65-F5344CB8AC3E}">
        <p14:creationId xmlns:p14="http://schemas.microsoft.com/office/powerpoint/2010/main" val="9501780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Úkoly </a:t>
            </a:r>
            <a:r>
              <a:rPr lang="cs-CZ" b="1" dirty="0" smtClean="0"/>
              <a:t>společnosti: </a:t>
            </a:r>
            <a:endParaRPr lang="cs-CZ" dirty="0"/>
          </a:p>
        </p:txBody>
      </p:sp>
      <p:sp>
        <p:nvSpPr>
          <p:cNvPr id="3" name="Zástupný symbol pro obsah 2"/>
          <p:cNvSpPr>
            <a:spLocks noGrp="1"/>
          </p:cNvSpPr>
          <p:nvPr>
            <p:ph idx="1"/>
          </p:nvPr>
        </p:nvSpPr>
        <p:spPr/>
        <p:txBody>
          <a:bodyPr>
            <a:normAutofit fontScale="85000" lnSpcReduction="10000"/>
          </a:bodyPr>
          <a:lstStyle/>
          <a:p>
            <a:endParaRPr lang="cs-CZ" dirty="0"/>
          </a:p>
          <a:p>
            <a:r>
              <a:rPr lang="cs-CZ" dirty="0"/>
              <a:t>- vychovat zdravou </a:t>
            </a:r>
            <a:r>
              <a:rPr lang="cs-CZ" dirty="0" smtClean="0"/>
              <a:t>populaci,  umět </a:t>
            </a:r>
            <a:r>
              <a:rPr lang="cs-CZ" dirty="0"/>
              <a:t>žít s postiženými občany </a:t>
            </a:r>
          </a:p>
          <a:p>
            <a:r>
              <a:rPr lang="cs-CZ" dirty="0"/>
              <a:t>- porozumět potřebám a zvláštnostem postižených </a:t>
            </a:r>
          </a:p>
          <a:p>
            <a:r>
              <a:rPr lang="cs-CZ" dirty="0"/>
              <a:t>- zvládnout komunikaci se smyslově postiženými (učit znakovou řeč zdravotníky, učitele ...) </a:t>
            </a:r>
          </a:p>
          <a:p>
            <a:r>
              <a:rPr lang="cs-CZ" dirty="0"/>
              <a:t>- zajistit přiměřené vzdělání </a:t>
            </a:r>
          </a:p>
          <a:p>
            <a:r>
              <a:rPr lang="cs-CZ" dirty="0"/>
              <a:t>- podporovat zřízení stacionářů </a:t>
            </a:r>
          </a:p>
          <a:p>
            <a:r>
              <a:rPr lang="cs-CZ" dirty="0"/>
              <a:t>- integrovat do společnosti </a:t>
            </a:r>
          </a:p>
          <a:p>
            <a:r>
              <a:rPr lang="pl-PL" dirty="0"/>
              <a:t>- připravit je do pracovního procesu tam, kde je to možné (vyučení, zaškolení) </a:t>
            </a:r>
          </a:p>
          <a:p>
            <a:r>
              <a:rPr lang="cs-CZ" dirty="0"/>
              <a:t>- zaměstnat tyto občany </a:t>
            </a:r>
          </a:p>
          <a:p>
            <a:r>
              <a:rPr lang="cs-CZ" dirty="0"/>
              <a:t>- umožnit jim žít plnohodnotný život v rámci postižení (kompenzační mechanizmy a pomůcky, kulturní a sportovní vyžití, rekreace ...) </a:t>
            </a:r>
          </a:p>
          <a:p>
            <a:r>
              <a:rPr lang="cs-CZ" dirty="0"/>
              <a:t>- poskytnout pomoc rodinám s postiženými rodinnými příslušníky </a:t>
            </a:r>
          </a:p>
          <a:p>
            <a:endParaRPr lang="cs-CZ" dirty="0"/>
          </a:p>
        </p:txBody>
      </p:sp>
    </p:spTree>
    <p:extLst>
      <p:ext uri="{BB962C8B-B14F-4D97-AF65-F5344CB8AC3E}">
        <p14:creationId xmlns:p14="http://schemas.microsoft.com/office/powerpoint/2010/main" val="3828803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politika zahrnuje:</a:t>
            </a:r>
            <a:endParaRPr lang="cs-CZ" dirty="0"/>
          </a:p>
        </p:txBody>
      </p:sp>
      <p:sp>
        <p:nvSpPr>
          <p:cNvPr id="3" name="Zástupný symbol pro obsah 2"/>
          <p:cNvSpPr>
            <a:spLocks noGrp="1"/>
          </p:cNvSpPr>
          <p:nvPr>
            <p:ph idx="1"/>
          </p:nvPr>
        </p:nvSpPr>
        <p:spPr/>
        <p:txBody>
          <a:bodyPr/>
          <a:lstStyle/>
          <a:p>
            <a:r>
              <a:rPr lang="cs-CZ" b="1" dirty="0" smtClean="0"/>
              <a:t>sociálního </a:t>
            </a:r>
            <a:r>
              <a:rPr lang="cs-CZ" b="1" dirty="0"/>
              <a:t>zabezpečení, </a:t>
            </a:r>
            <a:endParaRPr lang="cs-CZ" b="1" dirty="0" smtClean="0"/>
          </a:p>
          <a:p>
            <a:r>
              <a:rPr lang="cs-CZ" b="1" dirty="0" smtClean="0"/>
              <a:t>sociálních </a:t>
            </a:r>
            <a:r>
              <a:rPr lang="cs-CZ" b="1" dirty="0"/>
              <a:t>služeb</a:t>
            </a:r>
            <a:r>
              <a:rPr lang="cs-CZ" b="1" dirty="0" smtClean="0"/>
              <a:t>,</a:t>
            </a:r>
          </a:p>
          <a:p>
            <a:r>
              <a:rPr lang="cs-CZ" b="1" dirty="0" smtClean="0"/>
              <a:t> </a:t>
            </a:r>
            <a:r>
              <a:rPr lang="cs-CZ" b="1" dirty="0"/>
              <a:t>bytovou politiku</a:t>
            </a:r>
            <a:r>
              <a:rPr lang="cs-CZ" b="1" dirty="0" smtClean="0"/>
              <a:t>,</a:t>
            </a:r>
          </a:p>
          <a:p>
            <a:r>
              <a:rPr lang="cs-CZ" b="1" dirty="0" smtClean="0"/>
              <a:t> </a:t>
            </a:r>
            <a:r>
              <a:rPr lang="cs-CZ" b="1" dirty="0"/>
              <a:t>zdravotní politiku, </a:t>
            </a:r>
            <a:endParaRPr lang="cs-CZ" b="1" dirty="0" smtClean="0"/>
          </a:p>
          <a:p>
            <a:r>
              <a:rPr lang="cs-CZ" b="1" dirty="0" smtClean="0"/>
              <a:t>vzdělávací </a:t>
            </a:r>
            <a:r>
              <a:rPr lang="cs-CZ" b="1" dirty="0"/>
              <a:t>politiku</a:t>
            </a:r>
            <a:r>
              <a:rPr lang="cs-CZ" b="1" dirty="0" smtClean="0"/>
              <a:t>,</a:t>
            </a:r>
          </a:p>
          <a:p>
            <a:r>
              <a:rPr lang="cs-CZ" b="1" dirty="0" smtClean="0"/>
              <a:t> </a:t>
            </a:r>
            <a:r>
              <a:rPr lang="cs-CZ" b="1" dirty="0"/>
              <a:t>politiku </a:t>
            </a:r>
            <a:r>
              <a:rPr lang="cs-CZ" b="1" dirty="0" smtClean="0"/>
              <a:t>zaměstnanosti</a:t>
            </a:r>
          </a:p>
          <a:p>
            <a:r>
              <a:rPr lang="cs-CZ" b="1" dirty="0" smtClean="0"/>
              <a:t>rodinnou </a:t>
            </a:r>
            <a:r>
              <a:rPr lang="cs-CZ" b="1" dirty="0"/>
              <a:t>politiku</a:t>
            </a:r>
            <a:r>
              <a:rPr lang="cs-CZ" dirty="0"/>
              <a:t>. </a:t>
            </a:r>
          </a:p>
        </p:txBody>
      </p:sp>
    </p:spTree>
    <p:extLst>
      <p:ext uri="{BB962C8B-B14F-4D97-AF65-F5344CB8AC3E}">
        <p14:creationId xmlns:p14="http://schemas.microsoft.com/office/powerpoint/2010/main" val="27047913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Doporučená literatura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HANZLÍKOVÁ, A. a kol. </a:t>
            </a:r>
            <a:r>
              <a:rPr lang="cs-CZ" i="1" dirty="0"/>
              <a:t>Komunitní </a:t>
            </a:r>
            <a:r>
              <a:rPr lang="cs-CZ" i="1" dirty="0" err="1"/>
              <a:t>ošetrovatel’stvo</a:t>
            </a:r>
            <a:r>
              <a:rPr lang="cs-CZ" i="1" dirty="0"/>
              <a:t>. </a:t>
            </a:r>
            <a:r>
              <a:rPr lang="cs-CZ" dirty="0"/>
              <a:t>1. vyd. Martin: </a:t>
            </a:r>
            <a:r>
              <a:rPr lang="cs-CZ" dirty="0" err="1"/>
              <a:t>Osveta</a:t>
            </a:r>
            <a:r>
              <a:rPr lang="cs-CZ" dirty="0"/>
              <a:t>, 2004. 279 s. </a:t>
            </a:r>
          </a:p>
          <a:p>
            <a:r>
              <a:rPr lang="cs-CZ" dirty="0"/>
              <a:t>ISBN 80-8063-155-7. </a:t>
            </a:r>
          </a:p>
          <a:p>
            <a:r>
              <a:rPr lang="cs-CZ" dirty="0"/>
              <a:t>2. JANKOVSKÝ, J. </a:t>
            </a:r>
            <a:r>
              <a:rPr lang="cs-CZ" i="1" dirty="0"/>
              <a:t>Etika pro pomáhající profese. </a:t>
            </a:r>
            <a:r>
              <a:rPr lang="cs-CZ" dirty="0"/>
              <a:t>1. vyd. Praha: Triton, 2003. 224 s. ISBN </a:t>
            </a:r>
          </a:p>
          <a:p>
            <a:r>
              <a:rPr lang="cs-CZ" dirty="0"/>
              <a:t>80-7254-329-6. </a:t>
            </a:r>
          </a:p>
          <a:p>
            <a:r>
              <a:rPr lang="cs-CZ" dirty="0"/>
              <a:t>3. NAVRÁTIL, P. </a:t>
            </a:r>
            <a:r>
              <a:rPr lang="cs-CZ" i="1" dirty="0"/>
              <a:t>Teorie a metody sociální práce. (str. 131-138) </a:t>
            </a:r>
            <a:r>
              <a:rPr lang="cs-CZ" dirty="0"/>
              <a:t>1.vyd. Brno: Marek Zeman, </a:t>
            </a:r>
          </a:p>
          <a:p>
            <a:r>
              <a:rPr lang="de-DE" dirty="0"/>
              <a:t>2001. 169 s. ISBN 80-903070-0-0. </a:t>
            </a:r>
          </a:p>
          <a:p>
            <a:r>
              <a:rPr lang="cs-CZ" dirty="0"/>
              <a:t>4. VAĎUROVÁ, H., MÜHLPACHR, P. </a:t>
            </a:r>
            <a:r>
              <a:rPr lang="cs-CZ" i="1" dirty="0"/>
              <a:t>Kvalita života. </a:t>
            </a:r>
            <a:r>
              <a:rPr lang="cs-CZ" dirty="0"/>
              <a:t>Brno: MU, 2005. 143 s. ISBN 80-10- </a:t>
            </a:r>
          </a:p>
          <a:p>
            <a:r>
              <a:rPr lang="cs-CZ" dirty="0"/>
              <a:t>3754-7. </a:t>
            </a:r>
          </a:p>
          <a:p>
            <a:r>
              <a:rPr lang="cs-CZ" dirty="0"/>
              <a:t>5. MATOUŠEK, O. a kol. </a:t>
            </a:r>
            <a:r>
              <a:rPr lang="cs-CZ" i="1" dirty="0"/>
              <a:t>Sociální práce v praxi. </a:t>
            </a:r>
            <a:r>
              <a:rPr lang="cs-CZ" dirty="0"/>
              <a:t>1. vyd. Praha: Portál, 2005</a:t>
            </a:r>
            <a:r>
              <a:rPr lang="cs-CZ" b="1" i="1" dirty="0"/>
              <a:t>. </a:t>
            </a:r>
            <a:r>
              <a:rPr lang="cs-CZ" dirty="0"/>
              <a:t>352 s. ISBN </a:t>
            </a:r>
          </a:p>
          <a:p>
            <a:r>
              <a:rPr lang="cs-CZ" dirty="0"/>
              <a:t>80-7367-002-X. </a:t>
            </a:r>
          </a:p>
          <a:p>
            <a:r>
              <a:rPr lang="cs-CZ" dirty="0"/>
              <a:t>6. KŘIVOHLAVÝ, J. </a:t>
            </a:r>
            <a:r>
              <a:rPr lang="cs-CZ" i="1" dirty="0"/>
              <a:t>Psychologie nemoci. </a:t>
            </a:r>
            <a:r>
              <a:rPr lang="cs-CZ" dirty="0"/>
              <a:t>1. vyd. Praha: </a:t>
            </a:r>
            <a:r>
              <a:rPr lang="cs-CZ" dirty="0" err="1"/>
              <a:t>Grada</a:t>
            </a:r>
            <a:r>
              <a:rPr lang="cs-CZ" dirty="0"/>
              <a:t> </a:t>
            </a:r>
            <a:r>
              <a:rPr lang="cs-CZ" dirty="0" err="1"/>
              <a:t>Publishing</a:t>
            </a:r>
            <a:r>
              <a:rPr lang="cs-CZ" dirty="0"/>
              <a:t>, 2002. 200 s. </a:t>
            </a:r>
          </a:p>
          <a:p>
            <a:r>
              <a:rPr lang="cs-CZ" dirty="0"/>
              <a:t>ISBN 978-80-247-0179-0. </a:t>
            </a:r>
          </a:p>
        </p:txBody>
      </p:sp>
    </p:spTree>
    <p:extLst>
      <p:ext uri="{BB962C8B-B14F-4D97-AF65-F5344CB8AC3E}">
        <p14:creationId xmlns:p14="http://schemas.microsoft.com/office/powerpoint/2010/main" val="10437891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5.</a:t>
            </a:r>
            <a:r>
              <a:rPr lang="cs-CZ" b="1" dirty="0"/>
              <a:t> Návaznost </a:t>
            </a:r>
            <a:r>
              <a:rPr lang="cs-CZ" b="1" dirty="0" smtClean="0"/>
              <a:t>zdravotnických</a:t>
            </a:r>
            <a:br>
              <a:rPr lang="cs-CZ" b="1" dirty="0" smtClean="0"/>
            </a:br>
            <a:r>
              <a:rPr lang="cs-CZ" b="1" dirty="0"/>
              <a:t> </a:t>
            </a:r>
            <a:r>
              <a:rPr lang="cs-CZ" b="1" dirty="0" smtClean="0"/>
              <a:t>   </a:t>
            </a:r>
            <a:r>
              <a:rPr lang="cs-CZ" b="1" dirty="0"/>
              <a:t>a sociálních služeb </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Cíle: </a:t>
            </a:r>
            <a:endParaRPr lang="cs-CZ" dirty="0"/>
          </a:p>
          <a:p>
            <a:pPr marL="0" indent="0">
              <a:buNone/>
            </a:pPr>
            <a:r>
              <a:rPr lang="cs-CZ" dirty="0" smtClean="0"/>
              <a:t>- </a:t>
            </a:r>
            <a:r>
              <a:rPr lang="cs-CZ" dirty="0"/>
              <a:t>význam ošetřovatelská péče </a:t>
            </a:r>
          </a:p>
          <a:p>
            <a:pPr marL="0" indent="0">
              <a:buNone/>
            </a:pPr>
            <a:r>
              <a:rPr lang="cs-CZ" dirty="0"/>
              <a:t>- </a:t>
            </a:r>
            <a:r>
              <a:rPr lang="cs-CZ" dirty="0" smtClean="0"/>
              <a:t> </a:t>
            </a:r>
            <a:r>
              <a:rPr lang="cs-CZ" dirty="0"/>
              <a:t>rozdíl mezi akutní péčí a dlouhodobou nebo následnou péčí </a:t>
            </a:r>
          </a:p>
          <a:p>
            <a:pPr marL="0" indent="0">
              <a:buNone/>
            </a:pPr>
            <a:r>
              <a:rPr lang="cs-CZ" dirty="0"/>
              <a:t>- </a:t>
            </a:r>
            <a:r>
              <a:rPr lang="cs-CZ" dirty="0" smtClean="0"/>
              <a:t> </a:t>
            </a:r>
            <a:r>
              <a:rPr lang="cs-CZ" dirty="0"/>
              <a:t>klasifikaci bezmocnosti (závislosti na pomoci jiné osoby) </a:t>
            </a:r>
          </a:p>
          <a:p>
            <a:pPr marL="0" indent="0">
              <a:buNone/>
            </a:pPr>
            <a:r>
              <a:rPr lang="cs-CZ" dirty="0"/>
              <a:t>- </a:t>
            </a:r>
            <a:r>
              <a:rPr lang="cs-CZ" dirty="0" smtClean="0"/>
              <a:t> příspěvky poskytované  </a:t>
            </a:r>
            <a:r>
              <a:rPr lang="cs-CZ" dirty="0"/>
              <a:t>pečujícím osobám </a:t>
            </a:r>
          </a:p>
          <a:p>
            <a:r>
              <a:rPr lang="cs-CZ" b="1" dirty="0"/>
              <a:t>P</a:t>
            </a:r>
            <a:r>
              <a:rPr lang="cs-CZ" b="1" dirty="0" smtClean="0"/>
              <a:t>ojmy</a:t>
            </a:r>
            <a:r>
              <a:rPr lang="cs-CZ" b="1" dirty="0"/>
              <a:t>: </a:t>
            </a:r>
            <a:endParaRPr lang="cs-CZ" dirty="0"/>
          </a:p>
          <a:p>
            <a:pPr marL="0" indent="0">
              <a:buNone/>
            </a:pPr>
            <a:r>
              <a:rPr lang="cs-CZ" dirty="0"/>
              <a:t>akutní péče</a:t>
            </a:r>
            <a:r>
              <a:rPr lang="cs-CZ" dirty="0" smtClean="0"/>
              <a:t>,</a:t>
            </a:r>
          </a:p>
          <a:p>
            <a:pPr marL="0" indent="0">
              <a:buNone/>
            </a:pPr>
            <a:r>
              <a:rPr lang="cs-CZ" dirty="0" smtClean="0"/>
              <a:t> </a:t>
            </a:r>
            <a:r>
              <a:rPr lang="cs-CZ" dirty="0"/>
              <a:t>dlouhodobá péče, </a:t>
            </a:r>
            <a:endParaRPr lang="cs-CZ" dirty="0" smtClean="0"/>
          </a:p>
          <a:p>
            <a:pPr marL="0" indent="0">
              <a:buNone/>
            </a:pPr>
            <a:r>
              <a:rPr lang="cs-CZ" dirty="0" smtClean="0"/>
              <a:t>rehabilitační </a:t>
            </a:r>
            <a:r>
              <a:rPr lang="cs-CZ" dirty="0"/>
              <a:t>péče, </a:t>
            </a:r>
            <a:endParaRPr lang="cs-CZ" dirty="0" smtClean="0"/>
          </a:p>
          <a:p>
            <a:pPr marL="0" indent="0">
              <a:buNone/>
            </a:pPr>
            <a:r>
              <a:rPr lang="cs-CZ" dirty="0" smtClean="0"/>
              <a:t>ošetřovatelské </a:t>
            </a:r>
            <a:r>
              <a:rPr lang="cs-CZ" dirty="0"/>
              <a:t>péče, </a:t>
            </a:r>
            <a:endParaRPr lang="cs-CZ" dirty="0" smtClean="0"/>
          </a:p>
          <a:p>
            <a:pPr marL="0" indent="0">
              <a:buNone/>
            </a:pPr>
            <a:r>
              <a:rPr lang="cs-CZ" dirty="0" smtClean="0"/>
              <a:t>závislost</a:t>
            </a:r>
            <a:r>
              <a:rPr lang="cs-CZ" dirty="0"/>
              <a:t>, </a:t>
            </a:r>
            <a:endParaRPr lang="cs-CZ" dirty="0" smtClean="0"/>
          </a:p>
          <a:p>
            <a:pPr marL="0" indent="0">
              <a:buNone/>
            </a:pPr>
            <a:r>
              <a:rPr lang="cs-CZ" dirty="0" smtClean="0"/>
              <a:t>sociální </a:t>
            </a:r>
            <a:r>
              <a:rPr lang="cs-CZ" dirty="0"/>
              <a:t>lůžka </a:t>
            </a:r>
          </a:p>
          <a:p>
            <a:pPr marL="0" indent="0">
              <a:buNone/>
            </a:pPr>
            <a:endParaRPr lang="cs-CZ" dirty="0"/>
          </a:p>
        </p:txBody>
      </p:sp>
    </p:spTree>
    <p:extLst>
      <p:ext uri="{BB962C8B-B14F-4D97-AF65-F5344CB8AC3E}">
        <p14:creationId xmlns:p14="http://schemas.microsoft.com/office/powerpoint/2010/main" val="20110924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Akutní péče, (přednemocniční) neodkladná péče </a:t>
            </a:r>
            <a:br>
              <a:rPr lang="cs-CZ" b="1" dirty="0"/>
            </a:br>
            <a:endParaRPr lang="cs-CZ" dirty="0"/>
          </a:p>
        </p:txBody>
      </p:sp>
      <p:sp>
        <p:nvSpPr>
          <p:cNvPr id="3" name="Zástupný symbol pro obsah 2"/>
          <p:cNvSpPr>
            <a:spLocks noGrp="1"/>
          </p:cNvSpPr>
          <p:nvPr>
            <p:ph idx="1"/>
          </p:nvPr>
        </p:nvSpPr>
        <p:spPr/>
        <p:txBody>
          <a:bodyPr/>
          <a:lstStyle/>
          <a:p>
            <a:pPr marL="0" indent="0">
              <a:buNone/>
            </a:pPr>
            <a:endParaRPr lang="cs-CZ" b="1" dirty="0" smtClean="0"/>
          </a:p>
          <a:p>
            <a:pPr marL="0" indent="0">
              <a:buNone/>
            </a:pPr>
            <a:r>
              <a:rPr lang="cs-CZ" b="1" dirty="0"/>
              <a:t> </a:t>
            </a:r>
            <a:r>
              <a:rPr lang="cs-CZ" b="1" dirty="0" smtClean="0"/>
              <a:t>    - </a:t>
            </a:r>
            <a:r>
              <a:rPr lang="cs-CZ" b="1" dirty="0"/>
              <a:t>zajištění všech základních životních funkcí, které selhávají (vědomí, krevní oběh a dýchání)</a:t>
            </a:r>
            <a:r>
              <a:rPr lang="cs-CZ" dirty="0"/>
              <a:t>. </a:t>
            </a:r>
            <a:endParaRPr lang="cs-CZ" dirty="0" smtClean="0"/>
          </a:p>
          <a:p>
            <a:pPr marL="0" indent="0">
              <a:buNone/>
            </a:pPr>
            <a:r>
              <a:rPr lang="cs-CZ" dirty="0"/>
              <a:t>Každá sestra i sociální pracovník musí být schopni poskytnout okamžitě první pomoc a zajistit další péči prostřednictvím zdravotnické záchranné služby, lékařské pohotovostní služby apod. </a:t>
            </a:r>
          </a:p>
        </p:txBody>
      </p:sp>
    </p:spTree>
    <p:extLst>
      <p:ext uri="{BB962C8B-B14F-4D97-AF65-F5344CB8AC3E}">
        <p14:creationId xmlns:p14="http://schemas.microsoft.com/office/powerpoint/2010/main" val="20545194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Ošetřovatelská péče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b="1" dirty="0" smtClean="0"/>
              <a:t> </a:t>
            </a:r>
            <a:endParaRPr lang="cs-CZ" dirty="0"/>
          </a:p>
          <a:p>
            <a:r>
              <a:rPr lang="cs-CZ" dirty="0" smtClean="0"/>
              <a:t> Péče poskytovaná </a:t>
            </a:r>
            <a:r>
              <a:rPr lang="cs-CZ" dirty="0"/>
              <a:t>v institucionárních </a:t>
            </a:r>
            <a:r>
              <a:rPr lang="cs-CZ" dirty="0" smtClean="0"/>
              <a:t>zařízeních - nemocnicích</a:t>
            </a:r>
            <a:r>
              <a:rPr lang="cs-CZ" dirty="0"/>
              <a:t>. </a:t>
            </a:r>
            <a:endParaRPr lang="cs-CZ" dirty="0" smtClean="0"/>
          </a:p>
          <a:p>
            <a:r>
              <a:rPr lang="cs-CZ" dirty="0"/>
              <a:t>Z</a:t>
            </a:r>
            <a:r>
              <a:rPr lang="cs-CZ" dirty="0" smtClean="0"/>
              <a:t>ákladní kompetence </a:t>
            </a:r>
            <a:r>
              <a:rPr lang="cs-CZ" dirty="0"/>
              <a:t>sestry a zasahuje do všech oblastí její intervence. </a:t>
            </a:r>
            <a:endParaRPr lang="cs-CZ" dirty="0" smtClean="0"/>
          </a:p>
          <a:p>
            <a:r>
              <a:rPr lang="cs-CZ" dirty="0" smtClean="0"/>
              <a:t>Ošetřovatelská </a:t>
            </a:r>
            <a:r>
              <a:rPr lang="cs-CZ" dirty="0"/>
              <a:t>péče -</a:t>
            </a:r>
            <a:r>
              <a:rPr lang="cs-CZ" dirty="0" smtClean="0"/>
              <a:t>poskytována </a:t>
            </a:r>
            <a:r>
              <a:rPr lang="cs-CZ" dirty="0"/>
              <a:t>zdravotnickými pracovníky v </a:t>
            </a:r>
            <a:r>
              <a:rPr lang="cs-CZ" dirty="0" smtClean="0"/>
              <a:t>souladu</a:t>
            </a:r>
          </a:p>
          <a:p>
            <a:pPr marL="0" indent="0">
              <a:buNone/>
            </a:pPr>
            <a:r>
              <a:rPr lang="cs-CZ" dirty="0"/>
              <a:t> </a:t>
            </a:r>
            <a:r>
              <a:rPr lang="cs-CZ" dirty="0" smtClean="0"/>
              <a:t>     </a:t>
            </a:r>
            <a:r>
              <a:rPr lang="cs-CZ" dirty="0"/>
              <a:t>s právními </a:t>
            </a:r>
            <a:r>
              <a:rPr lang="cs-CZ" dirty="0" smtClean="0"/>
              <a:t>předpisy a standardy.</a:t>
            </a:r>
          </a:p>
          <a:p>
            <a:pPr marL="0" indent="0">
              <a:buNone/>
            </a:pPr>
            <a:endParaRPr lang="cs-CZ" dirty="0" smtClean="0"/>
          </a:p>
          <a:p>
            <a:pPr marL="0" indent="0">
              <a:buNone/>
            </a:pPr>
            <a:endParaRPr lang="cs-CZ" dirty="0" smtClean="0"/>
          </a:p>
          <a:p>
            <a:pPr marL="0" indent="0">
              <a:buNone/>
            </a:pPr>
            <a:r>
              <a:rPr lang="cs-CZ" dirty="0" smtClean="0"/>
              <a:t>       Rozsah </a:t>
            </a:r>
            <a:r>
              <a:rPr lang="cs-CZ" dirty="0"/>
              <a:t>je stanoven sbírkou zákonů č. 424/2004 část II., § 3, 4. </a:t>
            </a:r>
          </a:p>
        </p:txBody>
      </p:sp>
    </p:spTree>
    <p:extLst>
      <p:ext uri="{BB962C8B-B14F-4D97-AF65-F5344CB8AC3E}">
        <p14:creationId xmlns:p14="http://schemas.microsoft.com/office/powerpoint/2010/main" val="5598030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Rehabilitační péče </a:t>
            </a:r>
            <a:r>
              <a:rPr lang="cs-CZ" dirty="0"/>
              <a:t/>
            </a:r>
            <a:br>
              <a:rPr lang="cs-CZ" dirty="0"/>
            </a:b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cs-CZ" dirty="0"/>
              <a:t>U</a:t>
            </a:r>
            <a:r>
              <a:rPr lang="cs-CZ" dirty="0" smtClean="0"/>
              <a:t>celený </a:t>
            </a:r>
            <a:r>
              <a:rPr lang="cs-CZ" dirty="0"/>
              <a:t>souhrn všech opatření potřebných k zařazení nebo návratu klienta do společenského prostředí a do života. </a:t>
            </a:r>
            <a:endParaRPr lang="cs-CZ" dirty="0" smtClean="0"/>
          </a:p>
          <a:p>
            <a:r>
              <a:rPr lang="cs-CZ" dirty="0" smtClean="0"/>
              <a:t>Cíl  poskytnout </a:t>
            </a:r>
            <a:r>
              <a:rPr lang="cs-CZ" dirty="0"/>
              <a:t>klientům co největší nezávislost. </a:t>
            </a:r>
          </a:p>
          <a:p>
            <a:r>
              <a:rPr lang="cs-CZ" dirty="0" smtClean="0"/>
              <a:t>Zahrnuje:</a:t>
            </a:r>
          </a:p>
          <a:p>
            <a:pPr marL="0" indent="0">
              <a:buNone/>
            </a:pPr>
            <a:r>
              <a:rPr lang="cs-CZ" dirty="0"/>
              <a:t> </a:t>
            </a:r>
            <a:r>
              <a:rPr lang="cs-CZ" dirty="0" smtClean="0"/>
              <a:t>    -  </a:t>
            </a:r>
            <a:r>
              <a:rPr lang="cs-CZ" dirty="0"/>
              <a:t>zdravotní (léčebnou</a:t>
            </a:r>
            <a:r>
              <a:rPr lang="cs-CZ" dirty="0" smtClean="0"/>
              <a:t>),</a:t>
            </a:r>
          </a:p>
          <a:p>
            <a:pPr marL="0" indent="0">
              <a:buNone/>
            </a:pPr>
            <a:r>
              <a:rPr lang="cs-CZ" dirty="0"/>
              <a:t> </a:t>
            </a:r>
            <a:r>
              <a:rPr lang="cs-CZ" dirty="0" smtClean="0"/>
              <a:t>    -  </a:t>
            </a:r>
            <a:r>
              <a:rPr lang="cs-CZ" dirty="0"/>
              <a:t>psychologickou, sociální, </a:t>
            </a:r>
            <a:endParaRPr lang="cs-CZ" dirty="0" smtClean="0"/>
          </a:p>
          <a:p>
            <a:pPr marL="0" indent="0">
              <a:buNone/>
            </a:pPr>
            <a:r>
              <a:rPr lang="cs-CZ" dirty="0"/>
              <a:t> </a:t>
            </a:r>
            <a:r>
              <a:rPr lang="cs-CZ" dirty="0" smtClean="0"/>
              <a:t>     - pedagogickou</a:t>
            </a:r>
            <a:r>
              <a:rPr lang="cs-CZ" dirty="0"/>
              <a:t>, </a:t>
            </a:r>
            <a:endParaRPr lang="cs-CZ" dirty="0" smtClean="0"/>
          </a:p>
          <a:p>
            <a:pPr marL="0" indent="0">
              <a:buNone/>
            </a:pPr>
            <a:r>
              <a:rPr lang="cs-CZ" dirty="0"/>
              <a:t> </a:t>
            </a:r>
            <a:r>
              <a:rPr lang="cs-CZ" dirty="0" smtClean="0"/>
              <a:t>     - rodinnou,</a:t>
            </a:r>
          </a:p>
          <a:p>
            <a:pPr marL="0" indent="0">
              <a:buNone/>
            </a:pPr>
            <a:r>
              <a:rPr lang="cs-CZ" dirty="0"/>
              <a:t> </a:t>
            </a:r>
            <a:r>
              <a:rPr lang="cs-CZ" dirty="0" smtClean="0"/>
              <a:t>     - pracovní </a:t>
            </a:r>
          </a:p>
          <a:p>
            <a:pPr marL="0" indent="0">
              <a:buNone/>
            </a:pPr>
            <a:r>
              <a:rPr lang="cs-CZ" dirty="0"/>
              <a:t> </a:t>
            </a:r>
            <a:r>
              <a:rPr lang="cs-CZ" dirty="0" smtClean="0"/>
              <a:t>     -  </a:t>
            </a:r>
            <a:r>
              <a:rPr lang="cs-CZ" dirty="0"/>
              <a:t>volnočasovou rehabilitaci. </a:t>
            </a:r>
            <a:endParaRPr lang="cs-CZ" dirty="0" smtClean="0"/>
          </a:p>
          <a:p>
            <a:r>
              <a:rPr lang="cs-CZ" dirty="0"/>
              <a:t>T</a:t>
            </a:r>
            <a:r>
              <a:rPr lang="cs-CZ" dirty="0" smtClean="0"/>
              <a:t>ýmové </a:t>
            </a:r>
            <a:r>
              <a:rPr lang="cs-CZ" dirty="0"/>
              <a:t>využívání aplikovaných metod z oblasti lékařství, sociální práce, výchovy, vzdělávání a profesní přípravy. </a:t>
            </a:r>
          </a:p>
          <a:p>
            <a:pPr marL="0" indent="0">
              <a:buNone/>
            </a:pPr>
            <a:endParaRPr lang="cs-CZ" dirty="0"/>
          </a:p>
        </p:txBody>
      </p:sp>
    </p:spTree>
    <p:extLst>
      <p:ext uri="{BB962C8B-B14F-4D97-AF65-F5344CB8AC3E}">
        <p14:creationId xmlns:p14="http://schemas.microsoft.com/office/powerpoint/2010/main" val="10649146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Zdravotní rehabilitace</a:t>
            </a:r>
            <a:endParaRPr lang="cs-CZ" dirty="0"/>
          </a:p>
        </p:txBody>
      </p:sp>
      <p:sp>
        <p:nvSpPr>
          <p:cNvPr id="3" name="Zástupný symbol pro obsah 2"/>
          <p:cNvSpPr>
            <a:spLocks noGrp="1"/>
          </p:cNvSpPr>
          <p:nvPr>
            <p:ph idx="1"/>
          </p:nvPr>
        </p:nvSpPr>
        <p:spPr/>
        <p:txBody>
          <a:bodyPr/>
          <a:lstStyle/>
          <a:p>
            <a:pPr>
              <a:buFontTx/>
              <a:buChar char="-"/>
            </a:pPr>
            <a:r>
              <a:rPr lang="cs-CZ" dirty="0" smtClean="0"/>
              <a:t>soubor  </a:t>
            </a:r>
            <a:r>
              <a:rPr lang="cs-CZ" dirty="0"/>
              <a:t>diagnostických, terapeutických a organizačních </a:t>
            </a:r>
            <a:r>
              <a:rPr lang="cs-CZ" dirty="0" smtClean="0"/>
              <a:t>opatření</a:t>
            </a:r>
          </a:p>
          <a:p>
            <a:pPr>
              <a:buFontTx/>
              <a:buChar char="-"/>
            </a:pPr>
            <a:r>
              <a:rPr lang="cs-CZ" dirty="0" smtClean="0"/>
              <a:t>  </a:t>
            </a:r>
            <a:r>
              <a:rPr lang="cs-CZ" dirty="0"/>
              <a:t>účelem je obnovení ztracených schopností, optimální funkční zdatnost klienta, </a:t>
            </a:r>
            <a:r>
              <a:rPr lang="cs-CZ" dirty="0" smtClean="0"/>
              <a:t> </a:t>
            </a:r>
            <a:r>
              <a:rPr lang="cs-CZ" dirty="0"/>
              <a:t>utváření schopností nerozvinutých </a:t>
            </a:r>
            <a:r>
              <a:rPr lang="cs-CZ" dirty="0" smtClean="0"/>
              <a:t>( </a:t>
            </a:r>
            <a:r>
              <a:rPr lang="cs-CZ" dirty="0"/>
              <a:t>reparace )</a:t>
            </a:r>
          </a:p>
          <a:p>
            <a:endParaRPr lang="cs-CZ" dirty="0"/>
          </a:p>
          <a:p>
            <a:r>
              <a:rPr lang="cs-CZ" dirty="0"/>
              <a:t>radikální, operační náprava, </a:t>
            </a:r>
            <a:endParaRPr lang="cs-CZ" dirty="0" smtClean="0"/>
          </a:p>
          <a:p>
            <a:r>
              <a:rPr lang="cs-CZ" dirty="0" smtClean="0"/>
              <a:t>medikace </a:t>
            </a:r>
            <a:r>
              <a:rPr lang="cs-CZ" dirty="0"/>
              <a:t>- farmakoterapie, </a:t>
            </a:r>
            <a:endParaRPr lang="cs-CZ" dirty="0" smtClean="0"/>
          </a:p>
          <a:p>
            <a:r>
              <a:rPr lang="cs-CZ" dirty="0" smtClean="0"/>
              <a:t>fyzioterapie </a:t>
            </a:r>
            <a:r>
              <a:rPr lang="cs-CZ" dirty="0"/>
              <a:t>– elektroléčba, nápravný tělocvik</a:t>
            </a:r>
            <a:r>
              <a:rPr lang="cs-CZ" dirty="0" smtClean="0"/>
              <a:t>,</a:t>
            </a:r>
          </a:p>
          <a:p>
            <a:r>
              <a:rPr lang="cs-CZ" dirty="0" smtClean="0"/>
              <a:t> </a:t>
            </a:r>
            <a:r>
              <a:rPr lang="cs-CZ" dirty="0"/>
              <a:t>ergoterapie – nácvik sebeobsluhy, léčba prací</a:t>
            </a:r>
            <a:r>
              <a:rPr lang="cs-CZ" dirty="0" smtClean="0"/>
              <a:t>,</a:t>
            </a:r>
          </a:p>
          <a:p>
            <a:r>
              <a:rPr lang="cs-CZ" dirty="0" smtClean="0"/>
              <a:t> </a:t>
            </a:r>
            <a:r>
              <a:rPr lang="cs-CZ" dirty="0"/>
              <a:t>logopedie, psychologie). </a:t>
            </a:r>
          </a:p>
        </p:txBody>
      </p:sp>
    </p:spTree>
    <p:extLst>
      <p:ext uri="{BB962C8B-B14F-4D97-AF65-F5344CB8AC3E}">
        <p14:creationId xmlns:p14="http://schemas.microsoft.com/office/powerpoint/2010/main" val="22587675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Psychologická rehabilitace</a:t>
            </a:r>
            <a:endParaRPr lang="cs-CZ" dirty="0"/>
          </a:p>
        </p:txBody>
      </p:sp>
      <p:sp>
        <p:nvSpPr>
          <p:cNvPr id="3" name="Zástupný symbol pro obsah 2"/>
          <p:cNvSpPr>
            <a:spLocks noGrp="1"/>
          </p:cNvSpPr>
          <p:nvPr>
            <p:ph idx="1"/>
          </p:nvPr>
        </p:nvSpPr>
        <p:spPr/>
        <p:txBody>
          <a:bodyPr/>
          <a:lstStyle/>
          <a:p>
            <a:r>
              <a:rPr lang="cs-CZ" dirty="0" smtClean="0"/>
              <a:t> </a:t>
            </a:r>
            <a:r>
              <a:rPr lang="cs-CZ" dirty="0"/>
              <a:t>zvládnutí psychické </a:t>
            </a:r>
            <a:r>
              <a:rPr lang="cs-CZ" dirty="0" smtClean="0"/>
              <a:t>krize (změna </a:t>
            </a:r>
            <a:r>
              <a:rPr lang="cs-CZ" dirty="0"/>
              <a:t>zdravotního stavu, </a:t>
            </a:r>
            <a:r>
              <a:rPr lang="cs-CZ" dirty="0" smtClean="0"/>
              <a:t> </a:t>
            </a:r>
            <a:r>
              <a:rPr lang="cs-CZ" dirty="0"/>
              <a:t>změnu v sebehodnocení a životní orientaci. </a:t>
            </a:r>
            <a:endParaRPr lang="cs-CZ" dirty="0" smtClean="0"/>
          </a:p>
          <a:p>
            <a:endParaRPr lang="cs-CZ" dirty="0"/>
          </a:p>
          <a:p>
            <a:r>
              <a:rPr lang="cs-CZ" dirty="0"/>
              <a:t>P</a:t>
            </a:r>
            <a:r>
              <a:rPr lang="cs-CZ" dirty="0" smtClean="0"/>
              <a:t>omocí  </a:t>
            </a:r>
            <a:r>
              <a:rPr lang="cs-CZ" dirty="0"/>
              <a:t>individuální či skupinové psychoterapie</a:t>
            </a:r>
            <a:r>
              <a:rPr lang="cs-CZ" dirty="0" smtClean="0"/>
              <a:t>,</a:t>
            </a:r>
          </a:p>
          <a:p>
            <a:pPr marL="0" indent="0">
              <a:buNone/>
            </a:pPr>
            <a:r>
              <a:rPr lang="cs-CZ" dirty="0"/>
              <a:t> </a:t>
            </a:r>
            <a:r>
              <a:rPr lang="cs-CZ" dirty="0" smtClean="0"/>
              <a:t>     </a:t>
            </a:r>
            <a:r>
              <a:rPr lang="cs-CZ" dirty="0"/>
              <a:t>aplikované </a:t>
            </a:r>
            <a:r>
              <a:rPr lang="cs-CZ" dirty="0" smtClean="0"/>
              <a:t>psychoterapie</a:t>
            </a:r>
          </a:p>
          <a:p>
            <a:pPr marL="0" indent="0">
              <a:buNone/>
            </a:pPr>
            <a:r>
              <a:rPr lang="cs-CZ" dirty="0"/>
              <a:t> </a:t>
            </a:r>
            <a:r>
              <a:rPr lang="cs-CZ" dirty="0" smtClean="0"/>
              <a:t>          </a:t>
            </a:r>
            <a:r>
              <a:rPr lang="cs-CZ" dirty="0"/>
              <a:t>– muzikoterapie, </a:t>
            </a:r>
            <a:endParaRPr lang="cs-CZ" dirty="0" smtClean="0"/>
          </a:p>
          <a:p>
            <a:pPr marL="0" indent="0">
              <a:buNone/>
            </a:pPr>
            <a:r>
              <a:rPr lang="cs-CZ" dirty="0"/>
              <a:t> </a:t>
            </a:r>
            <a:r>
              <a:rPr lang="cs-CZ" dirty="0" smtClean="0"/>
              <a:t>          - arteterapie</a:t>
            </a:r>
            <a:r>
              <a:rPr lang="cs-CZ" dirty="0"/>
              <a:t>, </a:t>
            </a:r>
            <a:endParaRPr lang="cs-CZ" dirty="0" smtClean="0"/>
          </a:p>
          <a:p>
            <a:pPr marL="0" indent="0">
              <a:buNone/>
            </a:pPr>
            <a:r>
              <a:rPr lang="cs-CZ" dirty="0"/>
              <a:t> </a:t>
            </a:r>
            <a:r>
              <a:rPr lang="cs-CZ" dirty="0" smtClean="0"/>
              <a:t>          - tréninkem </a:t>
            </a:r>
            <a:r>
              <a:rPr lang="cs-CZ" dirty="0"/>
              <a:t>psychosociálních dovedností </a:t>
            </a:r>
            <a:r>
              <a:rPr lang="cs-CZ" dirty="0" smtClean="0"/>
              <a:t>...</a:t>
            </a:r>
            <a:endParaRPr lang="cs-CZ" dirty="0"/>
          </a:p>
        </p:txBody>
      </p:sp>
    </p:spTree>
    <p:extLst>
      <p:ext uri="{BB962C8B-B14F-4D97-AF65-F5344CB8AC3E}">
        <p14:creationId xmlns:p14="http://schemas.microsoft.com/office/powerpoint/2010/main" val="22938177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rehabilitace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vytvoření </a:t>
            </a:r>
            <a:r>
              <a:rPr lang="cs-CZ" dirty="0"/>
              <a:t>existenčního, </a:t>
            </a:r>
          </a:p>
          <a:p>
            <a:r>
              <a:rPr lang="cs-CZ" dirty="0" smtClean="0"/>
              <a:t> </a:t>
            </a:r>
            <a:r>
              <a:rPr lang="cs-CZ" dirty="0"/>
              <a:t>materiálního zabezpečení </a:t>
            </a:r>
            <a:endParaRPr lang="cs-CZ" dirty="0" smtClean="0"/>
          </a:p>
          <a:p>
            <a:r>
              <a:rPr lang="cs-CZ" dirty="0" smtClean="0"/>
              <a:t> </a:t>
            </a:r>
            <a:r>
              <a:rPr lang="cs-CZ" dirty="0"/>
              <a:t>legislativní ochrany</a:t>
            </a:r>
            <a:r>
              <a:rPr lang="cs-CZ" dirty="0" smtClean="0"/>
              <a:t>,</a:t>
            </a:r>
          </a:p>
          <a:p>
            <a:r>
              <a:rPr lang="cs-CZ" dirty="0" smtClean="0"/>
              <a:t> </a:t>
            </a:r>
            <a:r>
              <a:rPr lang="cs-CZ" dirty="0"/>
              <a:t>začlenění do společnosti</a:t>
            </a:r>
            <a:r>
              <a:rPr lang="cs-CZ" dirty="0" smtClean="0"/>
              <a:t>,</a:t>
            </a:r>
          </a:p>
          <a:p>
            <a:r>
              <a:rPr lang="cs-CZ" dirty="0" smtClean="0"/>
              <a:t> </a:t>
            </a:r>
            <a:r>
              <a:rPr lang="cs-CZ" dirty="0"/>
              <a:t>uplatnění osobnostního potenciálu</a:t>
            </a:r>
            <a:r>
              <a:rPr lang="cs-CZ" dirty="0" smtClean="0"/>
              <a:t>,</a:t>
            </a:r>
          </a:p>
          <a:p>
            <a:r>
              <a:rPr lang="cs-CZ" dirty="0" smtClean="0"/>
              <a:t> </a:t>
            </a:r>
            <a:r>
              <a:rPr lang="cs-CZ" dirty="0"/>
              <a:t>zajištění komunitní podpory, sociálních služeb, </a:t>
            </a:r>
            <a:endParaRPr lang="cs-CZ" dirty="0" smtClean="0"/>
          </a:p>
          <a:p>
            <a:r>
              <a:rPr lang="cs-CZ" dirty="0" smtClean="0"/>
              <a:t>úpravy </a:t>
            </a:r>
            <a:r>
              <a:rPr lang="cs-CZ" dirty="0"/>
              <a:t>místních podmínek</a:t>
            </a:r>
            <a:r>
              <a:rPr lang="cs-CZ" dirty="0" smtClean="0"/>
              <a:t>.</a:t>
            </a:r>
          </a:p>
          <a:p>
            <a:r>
              <a:rPr lang="cs-CZ" dirty="0" smtClean="0"/>
              <a:t> Prostředky: </a:t>
            </a:r>
          </a:p>
          <a:p>
            <a:pPr marL="0" indent="0">
              <a:buNone/>
            </a:pPr>
            <a:r>
              <a:rPr lang="cs-CZ" dirty="0"/>
              <a:t> </a:t>
            </a:r>
            <a:r>
              <a:rPr lang="cs-CZ" dirty="0" smtClean="0"/>
              <a:t>        - socioterapie </a:t>
            </a:r>
            <a:r>
              <a:rPr lang="cs-CZ" dirty="0"/>
              <a:t>– usměrnění vztahů jedinec – komunita</a:t>
            </a:r>
            <a:r>
              <a:rPr lang="cs-CZ" dirty="0" smtClean="0"/>
              <a:t>,</a:t>
            </a:r>
          </a:p>
          <a:p>
            <a:pPr marL="0" indent="0">
              <a:buNone/>
            </a:pPr>
            <a:r>
              <a:rPr lang="cs-CZ" dirty="0"/>
              <a:t> </a:t>
            </a:r>
            <a:r>
              <a:rPr lang="cs-CZ" dirty="0" smtClean="0"/>
              <a:t>        -  </a:t>
            </a:r>
            <a:r>
              <a:rPr lang="cs-CZ" dirty="0"/>
              <a:t>posílení sociálního statutu jedince či minoritní skupiny</a:t>
            </a:r>
            <a:r>
              <a:rPr lang="cs-CZ" dirty="0" smtClean="0"/>
              <a:t>,</a:t>
            </a:r>
          </a:p>
          <a:p>
            <a:pPr marL="0" indent="0">
              <a:buNone/>
            </a:pPr>
            <a:r>
              <a:rPr lang="cs-CZ" dirty="0"/>
              <a:t> </a:t>
            </a:r>
            <a:r>
              <a:rPr lang="cs-CZ" dirty="0" smtClean="0"/>
              <a:t>        -  </a:t>
            </a:r>
            <a:r>
              <a:rPr lang="cs-CZ" dirty="0"/>
              <a:t>případová sociální </a:t>
            </a:r>
            <a:r>
              <a:rPr lang="cs-CZ" dirty="0" smtClean="0"/>
              <a:t>práce.</a:t>
            </a:r>
            <a:endParaRPr lang="cs-CZ" dirty="0"/>
          </a:p>
        </p:txBody>
      </p:sp>
    </p:spTree>
    <p:extLst>
      <p:ext uri="{BB962C8B-B14F-4D97-AF65-F5344CB8AC3E}">
        <p14:creationId xmlns:p14="http://schemas.microsoft.com/office/powerpoint/2010/main" val="23099053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Pedagogická rehabilitace</a:t>
            </a:r>
            <a:endParaRPr lang="cs-CZ" dirty="0"/>
          </a:p>
        </p:txBody>
      </p:sp>
      <p:sp>
        <p:nvSpPr>
          <p:cNvPr id="3" name="Zástupný symbol pro obsah 2"/>
          <p:cNvSpPr>
            <a:spLocks noGrp="1"/>
          </p:cNvSpPr>
          <p:nvPr>
            <p:ph idx="1"/>
          </p:nvPr>
        </p:nvSpPr>
        <p:spPr/>
        <p:txBody>
          <a:bodyPr>
            <a:normAutofit/>
          </a:bodyPr>
          <a:lstStyle/>
          <a:p>
            <a:r>
              <a:rPr lang="cs-CZ" dirty="0" smtClean="0"/>
              <a:t>zaměřuje </a:t>
            </a:r>
            <a:r>
              <a:rPr lang="cs-CZ" dirty="0"/>
              <a:t>se na oblast výchovy, </a:t>
            </a:r>
            <a:endParaRPr lang="cs-CZ" dirty="0" smtClean="0"/>
          </a:p>
          <a:p>
            <a:r>
              <a:rPr lang="cs-CZ" dirty="0" smtClean="0"/>
              <a:t>vzdělávání </a:t>
            </a:r>
            <a:r>
              <a:rPr lang="cs-CZ" dirty="0"/>
              <a:t>a přípravy na život a povolání</a:t>
            </a:r>
            <a:r>
              <a:rPr lang="cs-CZ" dirty="0" smtClean="0"/>
              <a:t>,</a:t>
            </a:r>
          </a:p>
          <a:p>
            <a:r>
              <a:rPr lang="cs-CZ" dirty="0" smtClean="0"/>
              <a:t> </a:t>
            </a:r>
            <a:r>
              <a:rPr lang="cs-CZ" dirty="0"/>
              <a:t>rozvoj soběstačnosti a nadání klienta</a:t>
            </a:r>
            <a:r>
              <a:rPr lang="cs-CZ" dirty="0" smtClean="0"/>
              <a:t>.</a:t>
            </a:r>
          </a:p>
          <a:p>
            <a:endParaRPr lang="cs-CZ" dirty="0"/>
          </a:p>
          <a:p>
            <a:r>
              <a:rPr lang="cs-CZ" dirty="0" smtClean="0"/>
              <a:t>Metoda: </a:t>
            </a:r>
          </a:p>
          <a:p>
            <a:pPr marL="0" indent="0">
              <a:buNone/>
            </a:pPr>
            <a:r>
              <a:rPr lang="cs-CZ" dirty="0"/>
              <a:t> </a:t>
            </a:r>
            <a:r>
              <a:rPr lang="cs-CZ" dirty="0" smtClean="0"/>
              <a:t>    -  </a:t>
            </a:r>
            <a:r>
              <a:rPr lang="cs-CZ" dirty="0"/>
              <a:t>edukace</a:t>
            </a:r>
            <a:r>
              <a:rPr lang="cs-CZ" dirty="0" smtClean="0"/>
              <a:t>,</a:t>
            </a:r>
          </a:p>
          <a:p>
            <a:pPr marL="0" indent="0">
              <a:buNone/>
            </a:pPr>
            <a:r>
              <a:rPr lang="cs-CZ" dirty="0"/>
              <a:t> </a:t>
            </a:r>
            <a:r>
              <a:rPr lang="cs-CZ" dirty="0" smtClean="0"/>
              <a:t>    -  </a:t>
            </a:r>
            <a:r>
              <a:rPr lang="cs-CZ" dirty="0"/>
              <a:t>reedukace</a:t>
            </a:r>
            <a:r>
              <a:rPr lang="cs-CZ" dirty="0" smtClean="0"/>
              <a:t>,</a:t>
            </a:r>
          </a:p>
          <a:p>
            <a:pPr marL="0" indent="0">
              <a:buNone/>
            </a:pPr>
            <a:r>
              <a:rPr lang="cs-CZ" dirty="0"/>
              <a:t> </a:t>
            </a:r>
            <a:r>
              <a:rPr lang="cs-CZ" dirty="0" smtClean="0"/>
              <a:t>    -  </a:t>
            </a:r>
            <a:r>
              <a:rPr lang="cs-CZ" dirty="0"/>
              <a:t>kompenzace</a:t>
            </a:r>
            <a:r>
              <a:rPr lang="cs-CZ" dirty="0" smtClean="0"/>
              <a:t>,</a:t>
            </a:r>
          </a:p>
          <a:p>
            <a:pPr marL="0" indent="0">
              <a:buNone/>
            </a:pPr>
            <a:r>
              <a:rPr lang="cs-CZ" dirty="0"/>
              <a:t> </a:t>
            </a:r>
            <a:r>
              <a:rPr lang="cs-CZ" dirty="0" smtClean="0"/>
              <a:t>    -  </a:t>
            </a:r>
            <a:r>
              <a:rPr lang="cs-CZ" dirty="0"/>
              <a:t>vytváření individuálních vzdělávacích plánů. </a:t>
            </a:r>
          </a:p>
        </p:txBody>
      </p:sp>
    </p:spTree>
    <p:extLst>
      <p:ext uri="{BB962C8B-B14F-4D97-AF65-F5344CB8AC3E}">
        <p14:creationId xmlns:p14="http://schemas.microsoft.com/office/powerpoint/2010/main" val="421583405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Rodinná </a:t>
            </a:r>
            <a:r>
              <a:rPr lang="cs-CZ" b="1" dirty="0" smtClean="0"/>
              <a:t>rehabilitace a volnočasová</a:t>
            </a:r>
            <a:endParaRPr lang="cs-CZ" dirty="0"/>
          </a:p>
        </p:txBody>
      </p:sp>
      <p:sp>
        <p:nvSpPr>
          <p:cNvPr id="3" name="Zástupný symbol pro obsah 2"/>
          <p:cNvSpPr>
            <a:spLocks noGrp="1"/>
          </p:cNvSpPr>
          <p:nvPr>
            <p:ph idx="1"/>
          </p:nvPr>
        </p:nvSpPr>
        <p:spPr/>
        <p:txBody>
          <a:bodyPr/>
          <a:lstStyle/>
          <a:p>
            <a:r>
              <a:rPr lang="cs-CZ" dirty="0" smtClean="0"/>
              <a:t>zaměřuje se na </a:t>
            </a:r>
            <a:r>
              <a:rPr lang="cs-CZ" dirty="0"/>
              <a:t>podporu</a:t>
            </a:r>
            <a:r>
              <a:rPr lang="cs-CZ" dirty="0" smtClean="0"/>
              <a:t>,</a:t>
            </a:r>
          </a:p>
          <a:p>
            <a:r>
              <a:rPr lang="cs-CZ" dirty="0" smtClean="0"/>
              <a:t> </a:t>
            </a:r>
            <a:r>
              <a:rPr lang="cs-CZ" dirty="0"/>
              <a:t>obnovu nebo nápravu rodinných vztahů klienta</a:t>
            </a:r>
            <a:r>
              <a:rPr lang="cs-CZ" dirty="0" smtClean="0"/>
              <a:t>,</a:t>
            </a:r>
          </a:p>
          <a:p>
            <a:r>
              <a:rPr lang="cs-CZ" dirty="0" smtClean="0"/>
              <a:t> </a:t>
            </a:r>
            <a:r>
              <a:rPr lang="cs-CZ" dirty="0"/>
              <a:t>zajištění </a:t>
            </a:r>
            <a:r>
              <a:rPr lang="cs-CZ" dirty="0" err="1"/>
              <a:t>respitní</a:t>
            </a:r>
            <a:r>
              <a:rPr lang="cs-CZ" dirty="0"/>
              <a:t> péče </a:t>
            </a:r>
            <a:r>
              <a:rPr lang="cs-CZ" dirty="0" smtClean="0"/>
              <a:t>...</a:t>
            </a:r>
          </a:p>
          <a:p>
            <a:endParaRPr lang="cs-CZ" dirty="0"/>
          </a:p>
          <a:p>
            <a:r>
              <a:rPr lang="cs-CZ" b="1" dirty="0"/>
              <a:t>Volnočasová rehabilitace </a:t>
            </a:r>
            <a:endParaRPr lang="cs-CZ" b="1" dirty="0" smtClean="0"/>
          </a:p>
          <a:p>
            <a:pPr marL="0" indent="0">
              <a:buNone/>
            </a:pPr>
            <a:r>
              <a:rPr lang="cs-CZ" dirty="0" smtClean="0"/>
              <a:t>     –  zaměřuje </a:t>
            </a:r>
            <a:r>
              <a:rPr lang="cs-CZ" dirty="0"/>
              <a:t>se na zájmové, sportovní a kulturní vyžití klienta, </a:t>
            </a:r>
            <a:endParaRPr lang="cs-CZ" dirty="0" smtClean="0"/>
          </a:p>
          <a:p>
            <a:pPr marL="0" indent="0">
              <a:buNone/>
            </a:pPr>
            <a:r>
              <a:rPr lang="cs-CZ" dirty="0"/>
              <a:t> </a:t>
            </a:r>
            <a:r>
              <a:rPr lang="cs-CZ" dirty="0" smtClean="0"/>
              <a:t>     - vedení k </a:t>
            </a:r>
            <a:r>
              <a:rPr lang="cs-CZ" dirty="0"/>
              <a:t>sebevzdělávání</a:t>
            </a:r>
            <a:r>
              <a:rPr lang="cs-CZ" dirty="0" smtClean="0"/>
              <a:t>.</a:t>
            </a:r>
          </a:p>
          <a:p>
            <a:pPr marL="0" indent="0">
              <a:buNone/>
            </a:pPr>
            <a:r>
              <a:rPr lang="cs-CZ" dirty="0"/>
              <a:t> </a:t>
            </a:r>
            <a:r>
              <a:rPr lang="cs-CZ" dirty="0" smtClean="0"/>
              <a:t>     -  </a:t>
            </a:r>
            <a:r>
              <a:rPr lang="cs-CZ" dirty="0"/>
              <a:t>Nástrojem může být zooterapie (canisterapie, hippoterapie ...).</a:t>
            </a:r>
          </a:p>
        </p:txBody>
      </p:sp>
    </p:spTree>
    <p:extLst>
      <p:ext uri="{BB962C8B-B14F-4D97-AF65-F5344CB8AC3E}">
        <p14:creationId xmlns:p14="http://schemas.microsoft.com/office/powerpoint/2010/main" val="2704553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princip </a:t>
            </a:r>
            <a:r>
              <a:rPr lang="cs-CZ" dirty="0"/>
              <a:t>v sociální politice</a:t>
            </a:r>
          </a:p>
        </p:txBody>
      </p:sp>
      <p:sp>
        <p:nvSpPr>
          <p:cNvPr id="3" name="Zástupný symbol pro obsah 2"/>
          <p:cNvSpPr>
            <a:spLocks noGrp="1"/>
          </p:cNvSpPr>
          <p:nvPr>
            <p:ph idx="1"/>
          </p:nvPr>
        </p:nvSpPr>
        <p:spPr/>
        <p:txBody>
          <a:bodyPr/>
          <a:lstStyle/>
          <a:p>
            <a:pPr marL="0" indent="0">
              <a:buNone/>
            </a:pPr>
            <a:r>
              <a:rPr lang="cs-CZ" dirty="0" smtClean="0"/>
              <a:t> </a:t>
            </a:r>
            <a:r>
              <a:rPr lang="cs-CZ" i="1" dirty="0"/>
              <a:t>princip sociální spravedlnosti</a:t>
            </a:r>
            <a:r>
              <a:rPr lang="cs-CZ" i="1" dirty="0" smtClean="0"/>
              <a:t>,</a:t>
            </a:r>
          </a:p>
          <a:p>
            <a:r>
              <a:rPr lang="cs-CZ" i="1" dirty="0" smtClean="0"/>
              <a:t> solidarity</a:t>
            </a:r>
            <a:r>
              <a:rPr lang="cs-CZ" i="1" dirty="0"/>
              <a:t> </a:t>
            </a:r>
            <a:r>
              <a:rPr lang="cs-CZ" i="1" dirty="0" smtClean="0"/>
              <a:t>(</a:t>
            </a:r>
            <a:r>
              <a:rPr lang="cs-CZ" i="1" dirty="0"/>
              <a:t>mezinárodní, celostátní, místní či </a:t>
            </a:r>
            <a:r>
              <a:rPr lang="cs-CZ" i="1" dirty="0" smtClean="0"/>
              <a:t>regionální</a:t>
            </a:r>
            <a:r>
              <a:rPr lang="cs-CZ" dirty="0"/>
              <a:t>)</a:t>
            </a:r>
            <a:endParaRPr lang="cs-CZ" i="1" dirty="0" smtClean="0"/>
          </a:p>
          <a:p>
            <a:r>
              <a:rPr lang="cs-CZ" i="1" dirty="0" smtClean="0"/>
              <a:t>Subsidiarity (</a:t>
            </a:r>
            <a:r>
              <a:rPr lang="cs-CZ" i="1" dirty="0"/>
              <a:t>podpůrnosti) </a:t>
            </a:r>
            <a:endParaRPr lang="cs-CZ" i="1" dirty="0" smtClean="0"/>
          </a:p>
          <a:p>
            <a:r>
              <a:rPr lang="cs-CZ" i="1" dirty="0" smtClean="0"/>
              <a:t>participace</a:t>
            </a:r>
            <a:r>
              <a:rPr lang="cs-CZ" i="1" dirty="0"/>
              <a:t>. </a:t>
            </a:r>
            <a:endParaRPr lang="cs-CZ" dirty="0"/>
          </a:p>
        </p:txBody>
      </p:sp>
    </p:spTree>
    <p:extLst>
      <p:ext uri="{BB962C8B-B14F-4D97-AF65-F5344CB8AC3E}">
        <p14:creationId xmlns:p14="http://schemas.microsoft.com/office/powerpoint/2010/main" val="41654165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Pracovní rehabilitace</a:t>
            </a:r>
            <a:endParaRPr lang="cs-CZ" dirty="0"/>
          </a:p>
        </p:txBody>
      </p:sp>
      <p:sp>
        <p:nvSpPr>
          <p:cNvPr id="3" name="Zástupný symbol pro obsah 2"/>
          <p:cNvSpPr>
            <a:spLocks noGrp="1"/>
          </p:cNvSpPr>
          <p:nvPr>
            <p:ph idx="1"/>
          </p:nvPr>
        </p:nvSpPr>
        <p:spPr/>
        <p:txBody>
          <a:bodyPr/>
          <a:lstStyle/>
          <a:p>
            <a:r>
              <a:rPr lang="cs-CZ" dirty="0" smtClean="0"/>
              <a:t> </a:t>
            </a:r>
            <a:r>
              <a:rPr lang="cs-CZ" dirty="0"/>
              <a:t>pracovní uplatnění klienta</a:t>
            </a:r>
            <a:r>
              <a:rPr lang="cs-CZ" dirty="0" smtClean="0"/>
              <a:t>,</a:t>
            </a:r>
          </a:p>
          <a:p>
            <a:r>
              <a:rPr lang="cs-CZ" dirty="0" smtClean="0"/>
              <a:t> </a:t>
            </a:r>
            <a:r>
              <a:rPr lang="cs-CZ" dirty="0"/>
              <a:t>získání či zachování vhodného zaměstnání, </a:t>
            </a:r>
            <a:endParaRPr lang="cs-CZ" dirty="0" smtClean="0"/>
          </a:p>
          <a:p>
            <a:r>
              <a:rPr lang="cs-CZ" dirty="0" smtClean="0"/>
              <a:t>zahrnuje </a:t>
            </a:r>
            <a:r>
              <a:rPr lang="cs-CZ" dirty="0"/>
              <a:t>profesní přípravu</a:t>
            </a:r>
            <a:r>
              <a:rPr lang="cs-CZ" dirty="0" smtClean="0"/>
              <a:t>,</a:t>
            </a:r>
          </a:p>
          <a:p>
            <a:r>
              <a:rPr lang="cs-CZ" dirty="0" smtClean="0"/>
              <a:t> </a:t>
            </a:r>
            <a:r>
              <a:rPr lang="cs-CZ" dirty="0"/>
              <a:t>kariérové poradenství, </a:t>
            </a:r>
            <a:endParaRPr lang="cs-CZ" dirty="0" smtClean="0"/>
          </a:p>
          <a:p>
            <a:r>
              <a:rPr lang="cs-CZ" dirty="0" smtClean="0"/>
              <a:t>průzkum </a:t>
            </a:r>
            <a:r>
              <a:rPr lang="cs-CZ" dirty="0"/>
              <a:t>trhu pracovních příležitostí, </a:t>
            </a:r>
            <a:endParaRPr lang="cs-CZ" dirty="0" smtClean="0"/>
          </a:p>
          <a:p>
            <a:r>
              <a:rPr lang="cs-CZ" dirty="0" smtClean="0"/>
              <a:t>vytváření </a:t>
            </a:r>
            <a:r>
              <a:rPr lang="cs-CZ" dirty="0"/>
              <a:t>a ochrana pracovních příležitostí, např. rekvalifikace.</a:t>
            </a:r>
          </a:p>
        </p:txBody>
      </p:sp>
    </p:spTree>
    <p:extLst>
      <p:ext uri="{BB962C8B-B14F-4D97-AF65-F5344CB8AC3E}">
        <p14:creationId xmlns:p14="http://schemas.microsoft.com/office/powerpoint/2010/main" val="2300203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Dlouhodobá péče</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r>
              <a:rPr lang="cs-CZ" dirty="0"/>
              <a:t>Podle délky pobytu </a:t>
            </a:r>
            <a:r>
              <a:rPr lang="cs-CZ" dirty="0" smtClean="0"/>
              <a:t>:</a:t>
            </a:r>
          </a:p>
          <a:p>
            <a:pPr marL="0" indent="0">
              <a:buNone/>
            </a:pPr>
            <a:r>
              <a:rPr lang="cs-CZ" dirty="0"/>
              <a:t> </a:t>
            </a:r>
            <a:r>
              <a:rPr lang="cs-CZ" dirty="0" smtClean="0"/>
              <a:t>     - zařízení </a:t>
            </a:r>
            <a:r>
              <a:rPr lang="cs-CZ" dirty="0"/>
              <a:t>s celoročním, týdenním nebo denním pobytem</a:t>
            </a:r>
            <a:r>
              <a:rPr lang="cs-CZ" dirty="0" smtClean="0"/>
              <a:t>.</a:t>
            </a:r>
          </a:p>
          <a:p>
            <a:pPr marL="0" indent="0">
              <a:buNone/>
            </a:pPr>
            <a:r>
              <a:rPr lang="cs-CZ" dirty="0"/>
              <a:t> </a:t>
            </a:r>
            <a:r>
              <a:rPr lang="cs-CZ" dirty="0" smtClean="0"/>
              <a:t>     -  mohou </a:t>
            </a:r>
            <a:r>
              <a:rPr lang="cs-CZ" dirty="0"/>
              <a:t>být zřízeny jako samostatné zařízení pro denní a týdenní pobyt </a:t>
            </a:r>
            <a:endParaRPr lang="cs-CZ" dirty="0" smtClean="0"/>
          </a:p>
          <a:p>
            <a:pPr marL="0" indent="0">
              <a:buNone/>
            </a:pPr>
            <a:r>
              <a:rPr lang="cs-CZ" dirty="0"/>
              <a:t> </a:t>
            </a:r>
            <a:r>
              <a:rPr lang="cs-CZ" dirty="0" smtClean="0"/>
              <a:t>        (</a:t>
            </a:r>
            <a:r>
              <a:rPr lang="cs-CZ" dirty="0"/>
              <a:t>stacionáře) </a:t>
            </a:r>
            <a:endParaRPr lang="cs-CZ" dirty="0" smtClean="0"/>
          </a:p>
          <a:p>
            <a:pPr marL="0" indent="0">
              <a:buNone/>
            </a:pPr>
            <a:r>
              <a:rPr lang="cs-CZ" dirty="0"/>
              <a:t> </a:t>
            </a:r>
            <a:r>
              <a:rPr lang="cs-CZ" dirty="0" smtClean="0"/>
              <a:t>      - </a:t>
            </a:r>
            <a:r>
              <a:rPr lang="cs-CZ" dirty="0"/>
              <a:t>samostatná oddělení pro denní a týdenní pobyt</a:t>
            </a:r>
            <a:r>
              <a:rPr lang="cs-CZ" dirty="0" smtClean="0"/>
              <a:t>.</a:t>
            </a:r>
          </a:p>
          <a:p>
            <a:pPr marL="0" indent="0">
              <a:buNone/>
            </a:pPr>
            <a:r>
              <a:rPr lang="cs-CZ" dirty="0"/>
              <a:t> </a:t>
            </a:r>
            <a:r>
              <a:rPr lang="cs-CZ" dirty="0" smtClean="0"/>
              <a:t>      - specifická ošetřovatelská </a:t>
            </a:r>
            <a:r>
              <a:rPr lang="cs-CZ" dirty="0"/>
              <a:t>oddělení pro ošetřování klientů upoutaných na </a:t>
            </a:r>
            <a:endParaRPr lang="cs-CZ" dirty="0" smtClean="0"/>
          </a:p>
          <a:p>
            <a:pPr marL="0" indent="0">
              <a:buNone/>
            </a:pPr>
            <a:r>
              <a:rPr lang="cs-CZ" dirty="0"/>
              <a:t> </a:t>
            </a:r>
            <a:r>
              <a:rPr lang="cs-CZ" dirty="0" smtClean="0"/>
              <a:t>        lůžko </a:t>
            </a:r>
          </a:p>
          <a:p>
            <a:pPr marL="0" indent="0">
              <a:buNone/>
            </a:pPr>
            <a:r>
              <a:rPr lang="cs-CZ" dirty="0"/>
              <a:t> </a:t>
            </a:r>
            <a:r>
              <a:rPr lang="cs-CZ" dirty="0" smtClean="0"/>
              <a:t>    -  vyžadující  </a:t>
            </a:r>
            <a:r>
              <a:rPr lang="cs-CZ" dirty="0"/>
              <a:t>náročnou ošetřovatelskou péči. </a:t>
            </a:r>
          </a:p>
        </p:txBody>
      </p:sp>
    </p:spTree>
    <p:extLst>
      <p:ext uri="{BB962C8B-B14F-4D97-AF65-F5344CB8AC3E}">
        <p14:creationId xmlns:p14="http://schemas.microsoft.com/office/powerpoint/2010/main" val="31598293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 dlouhodobá péče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 Pobyt v dlouhodobé </a:t>
            </a:r>
            <a:r>
              <a:rPr lang="cs-CZ" dirty="0"/>
              <a:t>ústavní péči </a:t>
            </a:r>
            <a:r>
              <a:rPr lang="cs-CZ" dirty="0" smtClean="0"/>
              <a:t>ovlivňuje </a:t>
            </a:r>
            <a:r>
              <a:rPr lang="cs-CZ" dirty="0"/>
              <a:t>motivace klienta</a:t>
            </a:r>
            <a:r>
              <a:rPr lang="cs-CZ" dirty="0" smtClean="0"/>
              <a:t>.</a:t>
            </a:r>
          </a:p>
          <a:p>
            <a:pPr>
              <a:buFontTx/>
              <a:buChar char="-"/>
            </a:pPr>
            <a:r>
              <a:rPr lang="cs-CZ" dirty="0" smtClean="0"/>
              <a:t>Ústavní </a:t>
            </a:r>
            <a:r>
              <a:rPr lang="cs-CZ" dirty="0"/>
              <a:t>péče s sebou </a:t>
            </a:r>
            <a:r>
              <a:rPr lang="cs-CZ" dirty="0" smtClean="0"/>
              <a:t> </a:t>
            </a:r>
            <a:r>
              <a:rPr lang="cs-CZ" dirty="0"/>
              <a:t>nese vysoké riziko sociálního vyloučení klientů</a:t>
            </a:r>
            <a:r>
              <a:rPr lang="cs-CZ" dirty="0" smtClean="0"/>
              <a:t>,</a:t>
            </a:r>
          </a:p>
          <a:p>
            <a:pPr>
              <a:buFontTx/>
              <a:buChar char="-"/>
            </a:pPr>
            <a:r>
              <a:rPr lang="cs-CZ" dirty="0" smtClean="0"/>
              <a:t>Zneužívání </a:t>
            </a:r>
            <a:r>
              <a:rPr lang="cs-CZ" dirty="0"/>
              <a:t>moci personálem </a:t>
            </a:r>
            <a:endParaRPr lang="cs-CZ" dirty="0" smtClean="0"/>
          </a:p>
          <a:p>
            <a:pPr>
              <a:buFontTx/>
              <a:buChar char="-"/>
            </a:pPr>
            <a:r>
              <a:rPr lang="cs-CZ" dirty="0"/>
              <a:t>R</a:t>
            </a:r>
            <a:r>
              <a:rPr lang="cs-CZ" dirty="0" smtClean="0"/>
              <a:t>iziko </a:t>
            </a:r>
            <a:r>
              <a:rPr lang="cs-CZ" dirty="0"/>
              <a:t>nepříznivých vlivů klientů na sebe </a:t>
            </a:r>
            <a:r>
              <a:rPr lang="cs-CZ" dirty="0" smtClean="0"/>
              <a:t>navzájem</a:t>
            </a:r>
          </a:p>
          <a:p>
            <a:pPr>
              <a:buFontTx/>
              <a:buChar char="-"/>
            </a:pPr>
            <a:r>
              <a:rPr lang="cs-CZ" dirty="0" smtClean="0"/>
              <a:t>Pobyt nabídnut </a:t>
            </a:r>
            <a:r>
              <a:rPr lang="cs-CZ" dirty="0"/>
              <a:t>až po vyčerpání všech alternativních způsobů. </a:t>
            </a:r>
            <a:endParaRPr lang="cs-CZ" dirty="0" smtClean="0"/>
          </a:p>
          <a:p>
            <a:pPr marL="0" indent="0">
              <a:buNone/>
            </a:pPr>
            <a:endParaRPr lang="cs-CZ" dirty="0" smtClean="0"/>
          </a:p>
          <a:p>
            <a:pPr>
              <a:buFontTx/>
              <a:buChar char="-"/>
            </a:pPr>
            <a:r>
              <a:rPr lang="cs-CZ" dirty="0" smtClean="0"/>
              <a:t>Ústavní </a:t>
            </a:r>
            <a:r>
              <a:rPr lang="cs-CZ" dirty="0"/>
              <a:t>péče je </a:t>
            </a:r>
            <a:r>
              <a:rPr lang="cs-CZ" dirty="0" smtClean="0"/>
              <a:t> </a:t>
            </a:r>
            <a:r>
              <a:rPr lang="cs-CZ" dirty="0"/>
              <a:t>nejdražší formou sociální péče. </a:t>
            </a:r>
          </a:p>
          <a:p>
            <a:pPr marL="0" indent="0">
              <a:buNone/>
            </a:pPr>
            <a:r>
              <a:rPr lang="cs-CZ" dirty="0"/>
              <a:t> </a:t>
            </a:r>
            <a:r>
              <a:rPr lang="cs-CZ" dirty="0" smtClean="0"/>
              <a:t>-   </a:t>
            </a:r>
            <a:r>
              <a:rPr lang="cs-CZ" dirty="0" smtClean="0">
                <a:solidFill>
                  <a:schemeClr val="accent4"/>
                </a:solidFill>
              </a:rPr>
              <a:t>Je </a:t>
            </a:r>
            <a:r>
              <a:rPr lang="cs-CZ" dirty="0">
                <a:solidFill>
                  <a:schemeClr val="accent4"/>
                </a:solidFill>
              </a:rPr>
              <a:t>zajištěna komplexní péče o klienta </a:t>
            </a:r>
            <a:r>
              <a:rPr lang="cs-CZ" dirty="0"/>
              <a:t>(bydlení, zaopatření – stravování, </a:t>
            </a:r>
            <a:r>
              <a:rPr lang="cs-CZ" dirty="0" smtClean="0"/>
              <a:t>praní, </a:t>
            </a:r>
            <a:r>
              <a:rPr lang="cs-CZ" dirty="0"/>
              <a:t>osobní vybavení, zdravotní péče a rehabilitace, kulturní a rekreační péče, výchovná péče, vzdělání a příprava na povolání, přiměřené pracovní </a:t>
            </a:r>
            <a:r>
              <a:rPr lang="cs-CZ" dirty="0" smtClean="0"/>
              <a:t>uplatnění</a:t>
            </a:r>
            <a:endParaRPr lang="cs-CZ" dirty="0"/>
          </a:p>
          <a:p>
            <a:endParaRPr lang="cs-CZ" dirty="0"/>
          </a:p>
        </p:txBody>
      </p:sp>
    </p:spTree>
    <p:extLst>
      <p:ext uri="{BB962C8B-B14F-4D97-AF65-F5344CB8AC3E}">
        <p14:creationId xmlns:p14="http://schemas.microsoft.com/office/powerpoint/2010/main" val="406604924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Respitní</a:t>
            </a:r>
            <a:r>
              <a:rPr lang="cs-CZ" b="1" dirty="0"/>
              <a:t> péče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smtClean="0"/>
              <a:t> </a:t>
            </a:r>
            <a:r>
              <a:rPr lang="cs-CZ" dirty="0"/>
              <a:t>tzv. úlevovou, odlehčovací, zástupnou péči</a:t>
            </a:r>
            <a:r>
              <a:rPr lang="cs-CZ" dirty="0" smtClean="0"/>
              <a:t>.</a:t>
            </a:r>
          </a:p>
          <a:p>
            <a:r>
              <a:rPr lang="cs-CZ" dirty="0" smtClean="0"/>
              <a:t> předpoklad :  </a:t>
            </a:r>
            <a:r>
              <a:rPr lang="cs-CZ" dirty="0"/>
              <a:t>člověk, který pečuje potřebuje odpočinek, volný čas, realizovat své potřeby a zájmy, ventilovat svůj stres</a:t>
            </a:r>
            <a:r>
              <a:rPr lang="cs-CZ" dirty="0" smtClean="0"/>
              <a:t>.</a:t>
            </a:r>
          </a:p>
          <a:p>
            <a:r>
              <a:rPr lang="cs-CZ" dirty="0" smtClean="0"/>
              <a:t> </a:t>
            </a:r>
            <a:r>
              <a:rPr lang="cs-CZ" dirty="0"/>
              <a:t>A</a:t>
            </a:r>
            <a:r>
              <a:rPr lang="cs-CZ" dirty="0" smtClean="0"/>
              <a:t>by </a:t>
            </a:r>
            <a:r>
              <a:rPr lang="cs-CZ" dirty="0"/>
              <a:t>byl občas ve výkonu péče zastoupen. </a:t>
            </a:r>
            <a:endParaRPr lang="cs-CZ" dirty="0" smtClean="0"/>
          </a:p>
          <a:p>
            <a:r>
              <a:rPr lang="cs-CZ" dirty="0"/>
              <a:t>Z</a:t>
            </a:r>
            <a:r>
              <a:rPr lang="cs-CZ" dirty="0" smtClean="0"/>
              <a:t>astoupení </a:t>
            </a:r>
            <a:r>
              <a:rPr lang="cs-CZ" dirty="0"/>
              <a:t>může zajistit </a:t>
            </a:r>
            <a:r>
              <a:rPr lang="cs-CZ" dirty="0" smtClean="0"/>
              <a:t>krátkodobě:</a:t>
            </a:r>
          </a:p>
          <a:p>
            <a:pPr marL="0" indent="0">
              <a:buNone/>
            </a:pPr>
            <a:r>
              <a:rPr lang="cs-CZ" dirty="0"/>
              <a:t> </a:t>
            </a:r>
            <a:r>
              <a:rPr lang="cs-CZ" dirty="0" smtClean="0"/>
              <a:t>     -  </a:t>
            </a:r>
            <a:r>
              <a:rPr lang="cs-CZ" dirty="0"/>
              <a:t>jiná fyzická osoba, </a:t>
            </a:r>
            <a:endParaRPr lang="cs-CZ" dirty="0" smtClean="0"/>
          </a:p>
          <a:p>
            <a:pPr marL="0" indent="0">
              <a:buNone/>
            </a:pPr>
            <a:r>
              <a:rPr lang="cs-CZ" dirty="0" smtClean="0"/>
              <a:t>      - náhradní </a:t>
            </a:r>
            <a:r>
              <a:rPr lang="cs-CZ" dirty="0"/>
              <a:t>rodina </a:t>
            </a:r>
            <a:endParaRPr lang="cs-CZ" dirty="0" smtClean="0"/>
          </a:p>
          <a:p>
            <a:pPr marL="0" indent="0">
              <a:buNone/>
            </a:pPr>
            <a:r>
              <a:rPr lang="cs-CZ" dirty="0"/>
              <a:t> </a:t>
            </a:r>
            <a:r>
              <a:rPr lang="cs-CZ" dirty="0" smtClean="0"/>
              <a:t>     - zařízení  </a:t>
            </a:r>
            <a:r>
              <a:rPr lang="cs-CZ" dirty="0">
                <a:solidFill>
                  <a:schemeClr val="accent2"/>
                </a:solidFill>
              </a:rPr>
              <a:t>ústavního typu </a:t>
            </a:r>
            <a:r>
              <a:rPr lang="cs-CZ" dirty="0"/>
              <a:t>– domov důchodců</a:t>
            </a:r>
            <a:r>
              <a:rPr lang="cs-CZ" dirty="0" smtClean="0"/>
              <a:t>,</a:t>
            </a:r>
          </a:p>
          <a:p>
            <a:pPr marL="0" indent="0">
              <a:buNone/>
            </a:pPr>
            <a:r>
              <a:rPr lang="cs-CZ" dirty="0">
                <a:solidFill>
                  <a:schemeClr val="accent2"/>
                </a:solidFill>
              </a:rPr>
              <a:t> </a:t>
            </a:r>
            <a:r>
              <a:rPr lang="cs-CZ" dirty="0" smtClean="0">
                <a:solidFill>
                  <a:schemeClr val="accent2"/>
                </a:solidFill>
              </a:rPr>
              <a:t>                      </a:t>
            </a:r>
            <a:r>
              <a:rPr lang="cs-CZ" dirty="0">
                <a:solidFill>
                  <a:schemeClr val="accent2"/>
                </a:solidFill>
              </a:rPr>
              <a:t>zdravotního typu </a:t>
            </a:r>
            <a:r>
              <a:rPr lang="cs-CZ" dirty="0"/>
              <a:t>– </a:t>
            </a:r>
            <a:r>
              <a:rPr lang="cs-CZ" dirty="0" smtClean="0"/>
              <a:t>nemocnice. </a:t>
            </a:r>
            <a:endParaRPr lang="cs-CZ" dirty="0"/>
          </a:p>
        </p:txBody>
      </p:sp>
    </p:spTree>
    <p:extLst>
      <p:ext uri="{BB962C8B-B14F-4D97-AF65-F5344CB8AC3E}">
        <p14:creationId xmlns:p14="http://schemas.microsoft.com/office/powerpoint/2010/main" val="5879706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Hospicová a paliativní péče</a:t>
            </a:r>
            <a:endParaRPr lang="cs-CZ" dirty="0"/>
          </a:p>
        </p:txBody>
      </p:sp>
      <p:sp>
        <p:nvSpPr>
          <p:cNvPr id="3" name="Zástupný symbol pro obsah 2"/>
          <p:cNvSpPr>
            <a:spLocks noGrp="1"/>
          </p:cNvSpPr>
          <p:nvPr>
            <p:ph idx="1"/>
          </p:nvPr>
        </p:nvSpPr>
        <p:spPr/>
        <p:txBody>
          <a:bodyPr>
            <a:normAutofit/>
          </a:bodyPr>
          <a:lstStyle/>
          <a:p>
            <a:r>
              <a:rPr lang="cs-CZ" b="1" dirty="0"/>
              <a:t>Hospicová péče </a:t>
            </a:r>
            <a:endParaRPr lang="cs-CZ" dirty="0"/>
          </a:p>
          <a:p>
            <a:pPr marL="0" indent="0">
              <a:buNone/>
            </a:pPr>
            <a:r>
              <a:rPr lang="cs-CZ" dirty="0" smtClean="0"/>
              <a:t>     - Cílem  </a:t>
            </a:r>
            <a:r>
              <a:rPr lang="cs-CZ" dirty="0"/>
              <a:t>zmírnit strádání, utrpení a </a:t>
            </a:r>
            <a:r>
              <a:rPr lang="cs-CZ" dirty="0" smtClean="0"/>
              <a:t>bolest</a:t>
            </a:r>
            <a:r>
              <a:rPr lang="cs-CZ" dirty="0"/>
              <a:t> </a:t>
            </a:r>
            <a:r>
              <a:rPr lang="cs-CZ" dirty="0" smtClean="0"/>
              <a:t> </a:t>
            </a:r>
            <a:r>
              <a:rPr lang="cs-CZ" dirty="0"/>
              <a:t>těžce či nevyléčitelně </a:t>
            </a:r>
            <a:r>
              <a:rPr lang="cs-CZ" dirty="0" smtClean="0"/>
              <a:t>nemocné,</a:t>
            </a:r>
          </a:p>
          <a:p>
            <a:pPr marL="0" indent="0">
              <a:buNone/>
            </a:pPr>
            <a:r>
              <a:rPr lang="cs-CZ" dirty="0"/>
              <a:t> </a:t>
            </a:r>
            <a:r>
              <a:rPr lang="cs-CZ" dirty="0" smtClean="0"/>
              <a:t>    -  </a:t>
            </a:r>
            <a:r>
              <a:rPr lang="cs-CZ" dirty="0"/>
              <a:t>Smyslem je zabezpečit veškerou péči, poskytnout duchovní útěchu </a:t>
            </a:r>
            <a:r>
              <a:rPr lang="cs-CZ" dirty="0" smtClean="0"/>
              <a:t>či</a:t>
            </a:r>
          </a:p>
          <a:p>
            <a:pPr marL="0" indent="0">
              <a:buNone/>
            </a:pPr>
            <a:r>
              <a:rPr lang="cs-CZ" dirty="0"/>
              <a:t> </a:t>
            </a:r>
            <a:r>
              <a:rPr lang="cs-CZ" dirty="0" smtClean="0"/>
              <a:t>        </a:t>
            </a:r>
            <a:r>
              <a:rPr lang="cs-CZ" dirty="0"/>
              <a:t>podporu, přispět ke smíření člověka s během světa, s osudem a dopřát </a:t>
            </a:r>
            <a:endParaRPr lang="cs-CZ" dirty="0" smtClean="0"/>
          </a:p>
          <a:p>
            <a:pPr marL="0" indent="0">
              <a:buNone/>
            </a:pPr>
            <a:r>
              <a:rPr lang="cs-CZ" dirty="0"/>
              <a:t> </a:t>
            </a:r>
            <a:r>
              <a:rPr lang="cs-CZ" dirty="0" smtClean="0"/>
              <a:t>        potřebným </a:t>
            </a:r>
            <a:r>
              <a:rPr lang="cs-CZ" dirty="0"/>
              <a:t>klientům soukromí a důstojnost jejich bytí a umírání. </a:t>
            </a:r>
          </a:p>
          <a:p>
            <a:endParaRPr lang="cs-CZ" dirty="0"/>
          </a:p>
          <a:p>
            <a:r>
              <a:rPr lang="cs-CZ" b="1" dirty="0"/>
              <a:t>Paliativní péče </a:t>
            </a:r>
            <a:endParaRPr lang="cs-CZ" dirty="0"/>
          </a:p>
          <a:p>
            <a:pPr marL="0" indent="0">
              <a:buNone/>
            </a:pPr>
            <a:r>
              <a:rPr lang="cs-CZ" dirty="0" smtClean="0"/>
              <a:t>     - Integrovaná </a:t>
            </a:r>
            <a:r>
              <a:rPr lang="cs-CZ" dirty="0"/>
              <a:t>komplexní péče, která předchází a zmírňuje všechny aspekty </a:t>
            </a:r>
            <a:endParaRPr lang="cs-CZ" dirty="0" smtClean="0"/>
          </a:p>
          <a:p>
            <a:pPr marL="0" indent="0">
              <a:buNone/>
            </a:pPr>
            <a:r>
              <a:rPr lang="cs-CZ" dirty="0"/>
              <a:t> </a:t>
            </a:r>
            <a:r>
              <a:rPr lang="cs-CZ" dirty="0" smtClean="0"/>
              <a:t>      utrpení </a:t>
            </a:r>
            <a:r>
              <a:rPr lang="cs-CZ" dirty="0"/>
              <a:t>nemocného, případně umírajícího člověka, především bolest</a:t>
            </a:r>
            <a:r>
              <a:rPr lang="cs-CZ" dirty="0" smtClean="0"/>
              <a:t>.</a:t>
            </a:r>
            <a:endParaRPr lang="cs-CZ" dirty="0"/>
          </a:p>
        </p:txBody>
      </p:sp>
    </p:spTree>
    <p:extLst>
      <p:ext uri="{BB962C8B-B14F-4D97-AF65-F5344CB8AC3E}">
        <p14:creationId xmlns:p14="http://schemas.microsoft.com/office/powerpoint/2010/main" val="28013413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hospitalizace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Ústavní sociální </a:t>
            </a:r>
            <a:r>
              <a:rPr lang="cs-CZ" dirty="0" smtClean="0"/>
              <a:t>péči může </a:t>
            </a:r>
            <a:r>
              <a:rPr lang="cs-CZ" dirty="0"/>
              <a:t>poskytovat </a:t>
            </a:r>
            <a:r>
              <a:rPr lang="cs-CZ" dirty="0" smtClean="0"/>
              <a:t> zdravotnické </a:t>
            </a:r>
            <a:r>
              <a:rPr lang="cs-CZ" dirty="0" err="1" smtClean="0"/>
              <a:t>zařízeníc</a:t>
            </a:r>
            <a:r>
              <a:rPr lang="cs-CZ" dirty="0" smtClean="0"/>
              <a:t>. </a:t>
            </a:r>
          </a:p>
          <a:p>
            <a:r>
              <a:rPr lang="cs-CZ" dirty="0"/>
              <a:t>S</a:t>
            </a:r>
            <a:r>
              <a:rPr lang="cs-CZ" dirty="0" smtClean="0"/>
              <a:t>ituaci</a:t>
            </a:r>
            <a:r>
              <a:rPr lang="cs-CZ" dirty="0"/>
              <a:t>, kdy klient není schopen se obejít bez pomoci druhé osoby</a:t>
            </a:r>
            <a:r>
              <a:rPr lang="cs-CZ" dirty="0" smtClean="0"/>
              <a:t>,</a:t>
            </a:r>
          </a:p>
          <a:p>
            <a:pPr marL="0" indent="0">
              <a:buNone/>
            </a:pPr>
            <a:r>
              <a:rPr lang="cs-CZ" dirty="0"/>
              <a:t> </a:t>
            </a:r>
            <a:r>
              <a:rPr lang="cs-CZ" dirty="0" smtClean="0"/>
              <a:t>      jeho </a:t>
            </a:r>
            <a:r>
              <a:rPr lang="cs-CZ" dirty="0"/>
              <a:t>zdravotní stav však již nevyžaduje další pobyt v lůžkovém </a:t>
            </a:r>
            <a:endParaRPr lang="cs-CZ" dirty="0" smtClean="0"/>
          </a:p>
          <a:p>
            <a:pPr marL="0" indent="0">
              <a:buNone/>
            </a:pPr>
            <a:r>
              <a:rPr lang="cs-CZ" dirty="0"/>
              <a:t> </a:t>
            </a:r>
            <a:r>
              <a:rPr lang="cs-CZ" dirty="0" smtClean="0"/>
              <a:t>      zdravotnickém </a:t>
            </a:r>
            <a:r>
              <a:rPr lang="cs-CZ" dirty="0"/>
              <a:t>zařízení</a:t>
            </a:r>
            <a:r>
              <a:rPr lang="cs-CZ" dirty="0" smtClean="0"/>
              <a:t>.</a:t>
            </a:r>
            <a:endParaRPr lang="cs-CZ" dirty="0"/>
          </a:p>
        </p:txBody>
      </p:sp>
    </p:spTree>
    <p:extLst>
      <p:ext uri="{BB962C8B-B14F-4D97-AF65-F5344CB8AC3E}">
        <p14:creationId xmlns:p14="http://schemas.microsoft.com/office/powerpoint/2010/main" val="393463714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Následná terénní péče v domácím prostředí </a:t>
            </a:r>
            <a:r>
              <a:rPr lang="cs-CZ" dirty="0"/>
              <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solidFill>
                  <a:schemeClr val="accent4"/>
                </a:solidFill>
              </a:rPr>
              <a:t>Realita </a:t>
            </a:r>
            <a:r>
              <a:rPr lang="cs-CZ" dirty="0">
                <a:solidFill>
                  <a:schemeClr val="accent4"/>
                </a:solidFill>
              </a:rPr>
              <a:t>v </a:t>
            </a:r>
            <a:r>
              <a:rPr lang="cs-CZ" dirty="0" smtClean="0">
                <a:solidFill>
                  <a:schemeClr val="accent4"/>
                </a:solidFill>
              </a:rPr>
              <a:t>ČR:</a:t>
            </a:r>
          </a:p>
          <a:p>
            <a:pPr marL="0" indent="0">
              <a:buNone/>
            </a:pPr>
            <a:r>
              <a:rPr lang="cs-CZ" dirty="0" smtClean="0"/>
              <a:t> </a:t>
            </a:r>
            <a:r>
              <a:rPr lang="cs-CZ" dirty="0"/>
              <a:t> </a:t>
            </a:r>
            <a:r>
              <a:rPr lang="cs-CZ" dirty="0" smtClean="0"/>
              <a:t>   </a:t>
            </a:r>
            <a:r>
              <a:rPr lang="cs-CZ" dirty="0" smtClean="0">
                <a:solidFill>
                  <a:schemeClr val="accent2"/>
                </a:solidFill>
              </a:rPr>
              <a:t>- nepřipravenost </a:t>
            </a:r>
            <a:r>
              <a:rPr lang="cs-CZ" dirty="0">
                <a:solidFill>
                  <a:schemeClr val="accent2"/>
                </a:solidFill>
              </a:rPr>
              <a:t>rodiny </a:t>
            </a:r>
            <a:endParaRPr lang="cs-CZ" dirty="0" smtClean="0">
              <a:solidFill>
                <a:schemeClr val="accent2"/>
              </a:solidFill>
            </a:endParaRPr>
          </a:p>
          <a:p>
            <a:pPr marL="0" indent="0">
              <a:buNone/>
            </a:pPr>
            <a:r>
              <a:rPr lang="cs-CZ" dirty="0"/>
              <a:t> </a:t>
            </a:r>
            <a:r>
              <a:rPr lang="cs-CZ" dirty="0" smtClean="0"/>
              <a:t>    – </a:t>
            </a:r>
            <a:r>
              <a:rPr lang="cs-CZ" dirty="0"/>
              <a:t>nutnost zásadně změnit svůj životní styl</a:t>
            </a:r>
            <a:r>
              <a:rPr lang="cs-CZ" dirty="0" smtClean="0"/>
              <a:t>,</a:t>
            </a:r>
          </a:p>
          <a:p>
            <a:pPr marL="0" indent="0">
              <a:buNone/>
            </a:pPr>
            <a:r>
              <a:rPr lang="cs-CZ" dirty="0"/>
              <a:t> </a:t>
            </a:r>
            <a:r>
              <a:rPr lang="cs-CZ" dirty="0" smtClean="0"/>
              <a:t>    -  </a:t>
            </a:r>
            <a:r>
              <a:rPr lang="cs-CZ" dirty="0"/>
              <a:t>vyřazení klienta ze společnosti umístěním do </a:t>
            </a:r>
            <a:r>
              <a:rPr lang="cs-CZ" dirty="0" smtClean="0"/>
              <a:t>zařízení</a:t>
            </a:r>
          </a:p>
          <a:p>
            <a:pPr marL="0" indent="0">
              <a:buNone/>
            </a:pPr>
            <a:r>
              <a:rPr lang="cs-CZ" dirty="0"/>
              <a:t> </a:t>
            </a:r>
            <a:r>
              <a:rPr lang="cs-CZ" dirty="0" smtClean="0"/>
              <a:t>    – </a:t>
            </a:r>
            <a:r>
              <a:rPr lang="cs-CZ" dirty="0"/>
              <a:t>zbavení způsobilosti k právním úkonům</a:t>
            </a:r>
            <a:r>
              <a:rPr lang="cs-CZ" dirty="0" smtClean="0"/>
              <a:t>,</a:t>
            </a:r>
          </a:p>
          <a:p>
            <a:pPr marL="0" indent="0">
              <a:buNone/>
            </a:pPr>
            <a:r>
              <a:rPr lang="cs-CZ" dirty="0"/>
              <a:t> </a:t>
            </a:r>
            <a:r>
              <a:rPr lang="cs-CZ" dirty="0" smtClean="0"/>
              <a:t>   -  </a:t>
            </a:r>
            <a:r>
              <a:rPr lang="cs-CZ" dirty="0"/>
              <a:t>punc studu</a:t>
            </a:r>
            <a:r>
              <a:rPr lang="cs-CZ" dirty="0" smtClean="0"/>
              <a:t>,</a:t>
            </a:r>
          </a:p>
          <a:p>
            <a:pPr marL="0" indent="0">
              <a:buNone/>
            </a:pPr>
            <a:r>
              <a:rPr lang="cs-CZ" dirty="0"/>
              <a:t> </a:t>
            </a:r>
            <a:r>
              <a:rPr lang="cs-CZ" dirty="0" smtClean="0"/>
              <a:t>   </a:t>
            </a:r>
            <a:r>
              <a:rPr lang="cs-CZ" dirty="0" smtClean="0">
                <a:solidFill>
                  <a:schemeClr val="accent2"/>
                </a:solidFill>
              </a:rPr>
              <a:t>-  </a:t>
            </a:r>
            <a:r>
              <a:rPr lang="cs-CZ" dirty="0">
                <a:solidFill>
                  <a:schemeClr val="accent2"/>
                </a:solidFill>
              </a:rPr>
              <a:t>neúplná rodina </a:t>
            </a:r>
            <a:r>
              <a:rPr lang="cs-CZ" dirty="0"/>
              <a:t>– rozvodovost, útěk otců </a:t>
            </a:r>
            <a:endParaRPr lang="cs-CZ" dirty="0" smtClean="0"/>
          </a:p>
          <a:p>
            <a:pPr marL="0" indent="0">
              <a:buNone/>
            </a:pPr>
            <a:r>
              <a:rPr lang="cs-CZ" dirty="0"/>
              <a:t> </a:t>
            </a:r>
            <a:r>
              <a:rPr lang="cs-CZ" dirty="0" smtClean="0"/>
              <a:t>    – </a:t>
            </a:r>
            <a:r>
              <a:rPr lang="cs-CZ" dirty="0"/>
              <a:t>patologická závislost mezi matkou a dítětem</a:t>
            </a:r>
            <a:r>
              <a:rPr lang="cs-CZ" dirty="0" smtClean="0"/>
              <a:t>,</a:t>
            </a:r>
          </a:p>
          <a:p>
            <a:pPr marL="0" indent="0">
              <a:buNone/>
            </a:pPr>
            <a:r>
              <a:rPr lang="cs-CZ" dirty="0"/>
              <a:t> </a:t>
            </a:r>
            <a:r>
              <a:rPr lang="cs-CZ" dirty="0" smtClean="0"/>
              <a:t>   -  </a:t>
            </a:r>
            <a:r>
              <a:rPr lang="cs-CZ" dirty="0"/>
              <a:t>stres, nervozita</a:t>
            </a:r>
            <a:r>
              <a:rPr lang="cs-CZ" dirty="0" smtClean="0"/>
              <a:t>,</a:t>
            </a:r>
          </a:p>
          <a:p>
            <a:pPr marL="0" indent="0">
              <a:buNone/>
            </a:pPr>
            <a:r>
              <a:rPr lang="cs-CZ" dirty="0"/>
              <a:t> </a:t>
            </a:r>
            <a:r>
              <a:rPr lang="cs-CZ" dirty="0" smtClean="0"/>
              <a:t>    - </a:t>
            </a:r>
            <a:r>
              <a:rPr lang="cs-CZ" dirty="0"/>
              <a:t>existenční </a:t>
            </a:r>
            <a:r>
              <a:rPr lang="cs-CZ" dirty="0" smtClean="0"/>
              <a:t>starosti. </a:t>
            </a:r>
            <a:endParaRPr lang="cs-CZ" dirty="0"/>
          </a:p>
          <a:p>
            <a:r>
              <a:rPr lang="cs-CZ" dirty="0" smtClean="0"/>
              <a:t>„ošetřovatelka</a:t>
            </a:r>
            <a:r>
              <a:rPr lang="cs-CZ" dirty="0"/>
              <a:t>“ dochází přímo do domácnosti klienta, pomáhá mu s hygienou, s aplikací léčiv, oblékáním, vařením, rehabilituje s ním apod. a sám klient není vytržen z kontextu svého domácího prostředí. </a:t>
            </a:r>
            <a:endParaRPr lang="cs-CZ" dirty="0" smtClean="0"/>
          </a:p>
          <a:p>
            <a:r>
              <a:rPr lang="cs-CZ" dirty="0" smtClean="0"/>
              <a:t>Rozsah </a:t>
            </a:r>
            <a:r>
              <a:rPr lang="cs-CZ" dirty="0"/>
              <a:t>péče (pomoci) je dán smluvně, </a:t>
            </a:r>
            <a:r>
              <a:rPr lang="cs-CZ" dirty="0" smtClean="0"/>
              <a:t> </a:t>
            </a:r>
            <a:r>
              <a:rPr lang="cs-CZ" dirty="0"/>
              <a:t>taxativně stanoven</a:t>
            </a:r>
            <a:r>
              <a:rPr lang="cs-CZ" dirty="0" smtClean="0"/>
              <a:t>,</a:t>
            </a:r>
          </a:p>
          <a:p>
            <a:r>
              <a:rPr lang="cs-CZ" dirty="0" smtClean="0"/>
              <a:t>na </a:t>
            </a:r>
            <a:r>
              <a:rPr lang="cs-CZ" dirty="0"/>
              <a:t>některé úkony přispívají zdravotní pojišťovny a obce, ostatní položky si hradí klient sám. </a:t>
            </a:r>
          </a:p>
        </p:txBody>
      </p:sp>
    </p:spTree>
    <p:extLst>
      <p:ext uri="{BB962C8B-B14F-4D97-AF65-F5344CB8AC3E}">
        <p14:creationId xmlns:p14="http://schemas.microsoft.com/office/powerpoint/2010/main" val="195119481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pomoci</a:t>
            </a:r>
            <a:endParaRPr lang="cs-CZ" dirty="0"/>
          </a:p>
        </p:txBody>
      </p:sp>
      <p:sp>
        <p:nvSpPr>
          <p:cNvPr id="3" name="Zástupný symbol pro obsah 2"/>
          <p:cNvSpPr>
            <a:spLocks noGrp="1"/>
          </p:cNvSpPr>
          <p:nvPr>
            <p:ph idx="1"/>
          </p:nvPr>
        </p:nvSpPr>
        <p:spPr/>
        <p:txBody>
          <a:bodyPr/>
          <a:lstStyle/>
          <a:p>
            <a:r>
              <a:rPr lang="cs-CZ" dirty="0" smtClean="0">
                <a:solidFill>
                  <a:schemeClr val="accent4"/>
                </a:solidFill>
              </a:rPr>
              <a:t>Nutno rozlišovat:</a:t>
            </a:r>
          </a:p>
          <a:p>
            <a:r>
              <a:rPr lang="cs-CZ" dirty="0" smtClean="0">
                <a:solidFill>
                  <a:schemeClr val="accent4"/>
                </a:solidFill>
              </a:rPr>
              <a:t>pomoc </a:t>
            </a:r>
            <a:r>
              <a:rPr lang="cs-CZ" dirty="0">
                <a:solidFill>
                  <a:schemeClr val="accent4"/>
                </a:solidFill>
              </a:rPr>
              <a:t>v domácnosti </a:t>
            </a:r>
            <a:r>
              <a:rPr lang="cs-CZ" dirty="0"/>
              <a:t>(tzv. </a:t>
            </a:r>
            <a:r>
              <a:rPr lang="cs-CZ" dirty="0" err="1"/>
              <a:t>home</a:t>
            </a:r>
            <a:r>
              <a:rPr lang="cs-CZ" dirty="0"/>
              <a:t> </a:t>
            </a:r>
            <a:r>
              <a:rPr lang="cs-CZ" dirty="0" err="1"/>
              <a:t>help</a:t>
            </a:r>
            <a:r>
              <a:rPr lang="cs-CZ" dirty="0"/>
              <a:t>) poskytovaná zaškolenými pracovníky či dobrovolníky – pečovatelská péče</a:t>
            </a:r>
            <a:r>
              <a:rPr lang="cs-CZ" dirty="0" smtClean="0"/>
              <a:t>,</a:t>
            </a:r>
          </a:p>
          <a:p>
            <a:r>
              <a:rPr lang="cs-CZ" dirty="0" smtClean="0"/>
              <a:t> </a:t>
            </a:r>
            <a:r>
              <a:rPr lang="cs-CZ" dirty="0">
                <a:solidFill>
                  <a:schemeClr val="accent4"/>
                </a:solidFill>
              </a:rPr>
              <a:t>od kvalifikované domácí ošetřovatelské péče </a:t>
            </a:r>
            <a:r>
              <a:rPr lang="cs-CZ" dirty="0"/>
              <a:t>(</a:t>
            </a:r>
            <a:r>
              <a:rPr lang="cs-CZ" dirty="0" err="1"/>
              <a:t>home</a:t>
            </a:r>
            <a:r>
              <a:rPr lang="cs-CZ" dirty="0"/>
              <a:t> care) – zdravotní úkony. </a:t>
            </a:r>
            <a:endParaRPr lang="cs-CZ" dirty="0" smtClean="0"/>
          </a:p>
          <a:p>
            <a:pPr marL="0" indent="0">
              <a:buNone/>
            </a:pPr>
            <a:r>
              <a:rPr lang="cs-CZ" dirty="0" smtClean="0"/>
              <a:t> </a:t>
            </a:r>
            <a:endParaRPr lang="cs-CZ" dirty="0"/>
          </a:p>
          <a:p>
            <a:r>
              <a:rPr lang="cs-CZ" dirty="0">
                <a:solidFill>
                  <a:schemeClr val="accent4"/>
                </a:solidFill>
              </a:rPr>
              <a:t>„ošetřovatelka</a:t>
            </a:r>
            <a:r>
              <a:rPr lang="cs-CZ" dirty="0"/>
              <a:t>“ dochází přímo do domácnosti klienta, pomáhá mu s hygienou, s aplikací léčiv, oblékáním, vařením, rehabilituje s ním apod. a sám klient není vytržen z kontextu svého domácího prostředí. </a:t>
            </a:r>
          </a:p>
          <a:p>
            <a:r>
              <a:rPr lang="cs-CZ" dirty="0">
                <a:solidFill>
                  <a:schemeClr val="accent2"/>
                </a:solidFill>
              </a:rPr>
              <a:t>Rozsah péče </a:t>
            </a:r>
            <a:r>
              <a:rPr lang="cs-CZ" dirty="0"/>
              <a:t>(pomoci) je dán smluvně,  taxativně stanoven,</a:t>
            </a:r>
          </a:p>
          <a:p>
            <a:r>
              <a:rPr lang="cs-CZ" dirty="0"/>
              <a:t>na některé </a:t>
            </a:r>
            <a:r>
              <a:rPr lang="cs-CZ" dirty="0">
                <a:solidFill>
                  <a:schemeClr val="accent2"/>
                </a:solidFill>
              </a:rPr>
              <a:t>úkony </a:t>
            </a:r>
            <a:r>
              <a:rPr lang="cs-CZ" dirty="0"/>
              <a:t>přispívají zdravotní pojišťovny a obce, ostatní položky si hradí klient sám. </a:t>
            </a:r>
          </a:p>
          <a:p>
            <a:endParaRPr lang="cs-CZ" dirty="0"/>
          </a:p>
        </p:txBody>
      </p:sp>
    </p:spTree>
    <p:extLst>
      <p:ext uri="{BB962C8B-B14F-4D97-AF65-F5344CB8AC3E}">
        <p14:creationId xmlns:p14="http://schemas.microsoft.com/office/powerpoint/2010/main" val="39138932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i="1" dirty="0" smtClean="0"/>
              <a:t>Druhy</a:t>
            </a:r>
            <a:r>
              <a:rPr lang="cs-CZ" b="1" i="1" dirty="0"/>
              <a:t>, formy a zařízení sociálních </a:t>
            </a:r>
            <a:r>
              <a:rPr lang="cs-CZ" b="1" i="1" dirty="0" smtClean="0"/>
              <a:t>služeb: </a:t>
            </a:r>
            <a:endParaRPr lang="cs-CZ" dirty="0"/>
          </a:p>
        </p:txBody>
      </p:sp>
      <p:sp>
        <p:nvSpPr>
          <p:cNvPr id="3" name="Zástupný symbol pro obsah 2"/>
          <p:cNvSpPr>
            <a:spLocks noGrp="1"/>
          </p:cNvSpPr>
          <p:nvPr>
            <p:ph idx="1"/>
          </p:nvPr>
        </p:nvSpPr>
        <p:spPr/>
        <p:txBody>
          <a:bodyPr/>
          <a:lstStyle/>
          <a:p>
            <a:pPr marL="0" indent="0">
              <a:buNone/>
            </a:pPr>
            <a:r>
              <a:rPr lang="cs-CZ" dirty="0">
                <a:solidFill>
                  <a:schemeClr val="accent4"/>
                </a:solidFill>
              </a:rPr>
              <a:t>Druhy: </a:t>
            </a:r>
          </a:p>
          <a:p>
            <a:r>
              <a:rPr lang="cs-CZ" dirty="0">
                <a:solidFill>
                  <a:schemeClr val="accent2"/>
                </a:solidFill>
              </a:rPr>
              <a:t>- sociální poradenství </a:t>
            </a:r>
            <a:r>
              <a:rPr lang="cs-CZ" dirty="0"/>
              <a:t>(základní a odborné) </a:t>
            </a:r>
            <a:endParaRPr lang="cs-CZ" dirty="0" smtClean="0"/>
          </a:p>
          <a:p>
            <a:pPr marL="0" indent="0">
              <a:buNone/>
            </a:pPr>
            <a:endParaRPr lang="cs-CZ" dirty="0"/>
          </a:p>
          <a:p>
            <a:r>
              <a:rPr lang="cs-CZ" dirty="0"/>
              <a:t>- </a:t>
            </a:r>
            <a:r>
              <a:rPr lang="cs-CZ" dirty="0">
                <a:solidFill>
                  <a:schemeClr val="accent2"/>
                </a:solidFill>
              </a:rPr>
              <a:t>služby sociální péče </a:t>
            </a:r>
            <a:r>
              <a:rPr lang="cs-CZ" dirty="0"/>
              <a:t>(např. osobní asistence, pečovatelská služba, tísňová péče, odlehčovací služby, průvodcovské a předčitatelské služby, Domovy pro seniory, Stacionáře) </a:t>
            </a:r>
            <a:endParaRPr lang="cs-CZ" dirty="0" smtClean="0"/>
          </a:p>
          <a:p>
            <a:pPr marL="0" indent="0">
              <a:buNone/>
            </a:pPr>
            <a:endParaRPr lang="cs-CZ" dirty="0"/>
          </a:p>
          <a:p>
            <a:r>
              <a:rPr lang="cs-CZ" dirty="0"/>
              <a:t>- </a:t>
            </a:r>
            <a:r>
              <a:rPr lang="cs-CZ" dirty="0">
                <a:solidFill>
                  <a:schemeClr val="accent2"/>
                </a:solidFill>
              </a:rPr>
              <a:t>služby sociální prevence </a:t>
            </a:r>
            <a:r>
              <a:rPr lang="cs-CZ" dirty="0"/>
              <a:t>(raná péče, telefonická krizová pomoc, tlumočnické služby, kontaktní centra, noclehárny apod.) </a:t>
            </a:r>
          </a:p>
          <a:p>
            <a:endParaRPr lang="cs-CZ" dirty="0"/>
          </a:p>
        </p:txBody>
      </p:sp>
    </p:spTree>
    <p:extLst>
      <p:ext uri="{BB962C8B-B14F-4D97-AF65-F5344CB8AC3E}">
        <p14:creationId xmlns:p14="http://schemas.microsoft.com/office/powerpoint/2010/main" val="29251699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Formy:</a:t>
            </a:r>
          </a:p>
        </p:txBody>
      </p:sp>
      <p:sp>
        <p:nvSpPr>
          <p:cNvPr id="3" name="Zástupný symbol pro obsah 2"/>
          <p:cNvSpPr>
            <a:spLocks noGrp="1"/>
          </p:cNvSpPr>
          <p:nvPr>
            <p:ph idx="1"/>
          </p:nvPr>
        </p:nvSpPr>
        <p:spPr/>
        <p:txBody>
          <a:bodyPr/>
          <a:lstStyle/>
          <a:p>
            <a:pPr marL="0" indent="0">
              <a:buNone/>
            </a:pPr>
            <a:endParaRPr lang="cs-CZ" dirty="0"/>
          </a:p>
          <a:p>
            <a:r>
              <a:rPr lang="cs-CZ" dirty="0">
                <a:solidFill>
                  <a:schemeClr val="accent2"/>
                </a:solidFill>
              </a:rPr>
              <a:t>- pobytové </a:t>
            </a:r>
            <a:r>
              <a:rPr lang="cs-CZ" dirty="0"/>
              <a:t>(služby spojené s ubytováním v zařízení sociálních služeb</a:t>
            </a:r>
            <a:r>
              <a:rPr lang="cs-CZ" dirty="0" smtClean="0"/>
              <a:t>),</a:t>
            </a:r>
          </a:p>
          <a:p>
            <a:endParaRPr lang="cs-CZ" dirty="0"/>
          </a:p>
          <a:p>
            <a:r>
              <a:rPr lang="cs-CZ" dirty="0"/>
              <a:t>- </a:t>
            </a:r>
            <a:r>
              <a:rPr lang="cs-CZ" dirty="0">
                <a:solidFill>
                  <a:schemeClr val="accent2"/>
                </a:solidFill>
              </a:rPr>
              <a:t>ambulantní</a:t>
            </a:r>
            <a:r>
              <a:rPr lang="cs-CZ" dirty="0"/>
              <a:t> (za službou klient dochází do zařízení sociálních </a:t>
            </a:r>
            <a:r>
              <a:rPr lang="cs-CZ" dirty="0" smtClean="0"/>
              <a:t>služeb</a:t>
            </a:r>
          </a:p>
          <a:p>
            <a:pPr marL="0" indent="0">
              <a:buNone/>
            </a:pPr>
            <a:r>
              <a:rPr lang="cs-CZ" dirty="0"/>
              <a:t> </a:t>
            </a:r>
            <a:r>
              <a:rPr lang="cs-CZ" dirty="0" smtClean="0"/>
              <a:t>      </a:t>
            </a:r>
            <a:r>
              <a:rPr lang="cs-CZ" dirty="0"/>
              <a:t>a součástí není ubytování</a:t>
            </a:r>
            <a:r>
              <a:rPr lang="cs-CZ" dirty="0" smtClean="0"/>
              <a:t>), </a:t>
            </a:r>
          </a:p>
          <a:p>
            <a:pPr marL="0" indent="0">
              <a:buNone/>
            </a:pPr>
            <a:endParaRPr lang="cs-CZ" dirty="0"/>
          </a:p>
          <a:p>
            <a:r>
              <a:rPr lang="cs-CZ" dirty="0">
                <a:solidFill>
                  <a:schemeClr val="accent2"/>
                </a:solidFill>
              </a:rPr>
              <a:t>- terénní </a:t>
            </a:r>
            <a:r>
              <a:rPr lang="cs-CZ" dirty="0"/>
              <a:t>(služba je poskytována v přirozeném sociálním prostředí klienta</a:t>
            </a:r>
            <a:r>
              <a:rPr lang="cs-CZ" dirty="0" smtClean="0"/>
              <a:t>). </a:t>
            </a:r>
            <a:endParaRPr lang="cs-CZ" dirty="0"/>
          </a:p>
          <a:p>
            <a:endParaRPr lang="cs-CZ" dirty="0"/>
          </a:p>
        </p:txBody>
      </p:sp>
    </p:spTree>
    <p:extLst>
      <p:ext uri="{BB962C8B-B14F-4D97-AF65-F5344CB8AC3E}">
        <p14:creationId xmlns:p14="http://schemas.microsoft.com/office/powerpoint/2010/main" val="3327029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Okruh oprávněných </a:t>
            </a:r>
            <a:r>
              <a:rPr lang="cs-CZ" b="1" dirty="0" smtClean="0"/>
              <a:t>objektů</a:t>
            </a:r>
            <a:br>
              <a:rPr lang="cs-CZ" b="1" dirty="0" smtClean="0"/>
            </a:br>
            <a:r>
              <a:rPr lang="cs-CZ" b="1" dirty="0"/>
              <a:t>s</a:t>
            </a:r>
            <a:r>
              <a:rPr lang="pt-BR" b="1" dirty="0" smtClean="0"/>
              <a:t>ociální </a:t>
            </a:r>
            <a:r>
              <a:rPr lang="pt-BR" b="1" dirty="0"/>
              <a:t>péče a sociální služby</a:t>
            </a:r>
            <a:r>
              <a:rPr lang="cs-CZ" b="1" dirty="0" smtClean="0"/>
              <a:t>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b="1" dirty="0" smtClean="0"/>
              <a:t> </a:t>
            </a:r>
            <a:endParaRPr lang="cs-CZ" dirty="0"/>
          </a:p>
          <a:p>
            <a:r>
              <a:rPr lang="pt-BR" dirty="0"/>
              <a:t>- péče o rodinu a děti </a:t>
            </a:r>
          </a:p>
          <a:p>
            <a:r>
              <a:rPr lang="cs-CZ" dirty="0"/>
              <a:t>- péče o občany těžce zdravotně postižené </a:t>
            </a:r>
          </a:p>
          <a:p>
            <a:r>
              <a:rPr lang="cs-CZ" dirty="0"/>
              <a:t>- péče o staré občany </a:t>
            </a:r>
          </a:p>
          <a:p>
            <a:r>
              <a:rPr lang="cs-CZ" dirty="0"/>
              <a:t>- péče o občany, kteří potřebují zvláštní pomoc </a:t>
            </a:r>
          </a:p>
          <a:p>
            <a:r>
              <a:rPr lang="cs-CZ" dirty="0"/>
              <a:t>- péče o občany společensky nepřizpůsobené </a:t>
            </a:r>
          </a:p>
          <a:p>
            <a:r>
              <a:rPr lang="cs-CZ" dirty="0"/>
              <a:t>- péče o nezaměstnané </a:t>
            </a:r>
          </a:p>
          <a:p>
            <a:endParaRPr lang="cs-CZ" dirty="0"/>
          </a:p>
        </p:txBody>
      </p:sp>
    </p:spTree>
    <p:extLst>
      <p:ext uri="{BB962C8B-B14F-4D97-AF65-F5344CB8AC3E}">
        <p14:creationId xmlns:p14="http://schemas.microsoft.com/office/powerpoint/2010/main" val="246402215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Zařízení: </a:t>
            </a:r>
            <a:br>
              <a:rPr lang="cs-CZ" dirty="0"/>
            </a:b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 </a:t>
            </a:r>
            <a:endParaRPr lang="cs-CZ" dirty="0"/>
          </a:p>
          <a:p>
            <a:r>
              <a:rPr lang="cs-CZ" dirty="0" smtClean="0"/>
              <a:t>Centra </a:t>
            </a:r>
            <a:r>
              <a:rPr lang="cs-CZ" dirty="0"/>
              <a:t>denních služeb, </a:t>
            </a:r>
            <a:endParaRPr lang="cs-CZ" dirty="0" smtClean="0"/>
          </a:p>
          <a:p>
            <a:r>
              <a:rPr lang="cs-CZ" dirty="0" smtClean="0"/>
              <a:t>Denní </a:t>
            </a:r>
            <a:r>
              <a:rPr lang="cs-CZ" dirty="0"/>
              <a:t>stacionáře</a:t>
            </a:r>
            <a:r>
              <a:rPr lang="cs-CZ" dirty="0" smtClean="0"/>
              <a:t>,</a:t>
            </a:r>
          </a:p>
          <a:p>
            <a:r>
              <a:rPr lang="cs-CZ" dirty="0" smtClean="0"/>
              <a:t> </a:t>
            </a:r>
            <a:r>
              <a:rPr lang="cs-CZ" dirty="0"/>
              <a:t>Týdenní stacionáře</a:t>
            </a:r>
            <a:r>
              <a:rPr lang="cs-CZ" dirty="0" smtClean="0"/>
              <a:t>,</a:t>
            </a:r>
          </a:p>
          <a:p>
            <a:r>
              <a:rPr lang="cs-CZ" dirty="0" smtClean="0"/>
              <a:t> </a:t>
            </a:r>
            <a:r>
              <a:rPr lang="cs-CZ" dirty="0"/>
              <a:t>Domovy pro osoby se zdravotním postižením</a:t>
            </a:r>
            <a:r>
              <a:rPr lang="cs-CZ" dirty="0" smtClean="0"/>
              <a:t>,</a:t>
            </a:r>
          </a:p>
          <a:p>
            <a:r>
              <a:rPr lang="cs-CZ" dirty="0" smtClean="0"/>
              <a:t> </a:t>
            </a:r>
            <a:r>
              <a:rPr lang="cs-CZ" dirty="0"/>
              <a:t>Domovy pro seniory</a:t>
            </a:r>
            <a:r>
              <a:rPr lang="cs-CZ" dirty="0" smtClean="0"/>
              <a:t>,</a:t>
            </a:r>
          </a:p>
          <a:p>
            <a:r>
              <a:rPr lang="cs-CZ" dirty="0" smtClean="0"/>
              <a:t> </a:t>
            </a:r>
            <a:r>
              <a:rPr lang="cs-CZ" dirty="0"/>
              <a:t>Domovy se zvláštním režimem, </a:t>
            </a:r>
            <a:endParaRPr lang="cs-CZ" dirty="0" smtClean="0"/>
          </a:p>
          <a:p>
            <a:r>
              <a:rPr lang="cs-CZ" dirty="0" smtClean="0"/>
              <a:t>Chráněné </a:t>
            </a:r>
            <a:r>
              <a:rPr lang="cs-CZ" dirty="0"/>
              <a:t>bydlení</a:t>
            </a:r>
            <a:r>
              <a:rPr lang="cs-CZ" dirty="0" smtClean="0"/>
              <a:t>,</a:t>
            </a:r>
          </a:p>
          <a:p>
            <a:r>
              <a:rPr lang="cs-CZ" dirty="0" smtClean="0"/>
              <a:t>Azylové </a:t>
            </a:r>
            <a:r>
              <a:rPr lang="cs-CZ" dirty="0"/>
              <a:t>domy, </a:t>
            </a:r>
            <a:endParaRPr lang="cs-CZ" dirty="0" smtClean="0"/>
          </a:p>
          <a:p>
            <a:r>
              <a:rPr lang="cs-CZ" dirty="0" smtClean="0"/>
              <a:t>Noclehárny</a:t>
            </a:r>
            <a:r>
              <a:rPr lang="cs-CZ" dirty="0"/>
              <a:t>, </a:t>
            </a:r>
            <a:endParaRPr lang="cs-CZ" dirty="0" smtClean="0"/>
          </a:p>
          <a:p>
            <a:r>
              <a:rPr lang="cs-CZ" dirty="0" smtClean="0"/>
              <a:t>Terapeutické </a:t>
            </a:r>
            <a:r>
              <a:rPr lang="cs-CZ" dirty="0"/>
              <a:t>komunity, </a:t>
            </a:r>
            <a:endParaRPr lang="cs-CZ" dirty="0" smtClean="0"/>
          </a:p>
          <a:p>
            <a:r>
              <a:rPr lang="cs-CZ" dirty="0" smtClean="0"/>
              <a:t>Pracoviště </a:t>
            </a:r>
            <a:r>
              <a:rPr lang="cs-CZ" dirty="0"/>
              <a:t>rané péče, </a:t>
            </a:r>
            <a:endParaRPr lang="cs-CZ" dirty="0" smtClean="0"/>
          </a:p>
          <a:p>
            <a:r>
              <a:rPr lang="cs-CZ" dirty="0" smtClean="0"/>
              <a:t>Sociální </a:t>
            </a:r>
            <a:r>
              <a:rPr lang="cs-CZ" dirty="0"/>
              <a:t>poradny apod.</a:t>
            </a:r>
          </a:p>
        </p:txBody>
      </p:sp>
    </p:spTree>
    <p:extLst>
      <p:ext uri="{BB962C8B-B14F-4D97-AF65-F5344CB8AC3E}">
        <p14:creationId xmlns:p14="http://schemas.microsoft.com/office/powerpoint/2010/main" val="195030593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Doporučená literatura</a:t>
            </a:r>
            <a:endParaRPr lang="cs-CZ" dirty="0"/>
          </a:p>
        </p:txBody>
      </p:sp>
      <p:sp>
        <p:nvSpPr>
          <p:cNvPr id="3" name="Zástupný symbol pro obsah 2"/>
          <p:cNvSpPr>
            <a:spLocks noGrp="1"/>
          </p:cNvSpPr>
          <p:nvPr>
            <p:ph idx="1"/>
          </p:nvPr>
        </p:nvSpPr>
        <p:spPr/>
        <p:txBody>
          <a:bodyPr/>
          <a:lstStyle/>
          <a:p>
            <a:r>
              <a:rPr lang="cs-CZ" dirty="0"/>
              <a:t>HANZLÍKOVÁ, A. a kol. </a:t>
            </a:r>
            <a:r>
              <a:rPr lang="cs-CZ" i="1" dirty="0"/>
              <a:t>Komunitní </a:t>
            </a:r>
            <a:r>
              <a:rPr lang="cs-CZ" i="1" dirty="0" err="1"/>
              <a:t>ošetrovatel’stvo</a:t>
            </a:r>
            <a:r>
              <a:rPr lang="cs-CZ" i="1" dirty="0"/>
              <a:t>. </a:t>
            </a:r>
            <a:r>
              <a:rPr lang="cs-CZ" dirty="0"/>
              <a:t>1. vyd. Martin: </a:t>
            </a:r>
            <a:r>
              <a:rPr lang="cs-CZ" dirty="0" err="1"/>
              <a:t>Osveta</a:t>
            </a:r>
            <a:r>
              <a:rPr lang="cs-CZ" dirty="0"/>
              <a:t>, 2004. 279 s. ISBN 80-8063-155-7. </a:t>
            </a:r>
          </a:p>
          <a:p>
            <a:r>
              <a:rPr lang="cs-CZ" dirty="0"/>
              <a:t>2. Vyhláška MZ ČR č. 424/2004 Sb., kterou se stanoví činnosti zdravotnických pracovníků a </a:t>
            </a:r>
          </a:p>
          <a:p>
            <a:r>
              <a:rPr lang="cs-CZ" dirty="0"/>
              <a:t>jiných odborných pracovníků, ve znění pozdějších předpisů. Část II., § 3 a § 4. </a:t>
            </a:r>
          </a:p>
          <a:p>
            <a:r>
              <a:rPr lang="cs-CZ" dirty="0"/>
              <a:t>3. Zákon č. 96/2004 Sb., o nelékařských zdravotnických povoláních, ve znění pozdějších </a:t>
            </a:r>
          </a:p>
          <a:p>
            <a:r>
              <a:rPr lang="cs-CZ" dirty="0"/>
              <a:t>předpisů. Hlava II, § 5. </a:t>
            </a:r>
          </a:p>
          <a:p>
            <a:r>
              <a:rPr lang="cs-CZ" dirty="0"/>
              <a:t>4. Zákon č. 108/2006 Sb., o sociálních službách, ve znění pozdějších předpisů. </a:t>
            </a:r>
          </a:p>
        </p:txBody>
      </p:sp>
    </p:spTree>
    <p:extLst>
      <p:ext uri="{BB962C8B-B14F-4D97-AF65-F5344CB8AC3E}">
        <p14:creationId xmlns:p14="http://schemas.microsoft.com/office/powerpoint/2010/main" val="13981639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6.Péče </a:t>
            </a:r>
            <a:r>
              <a:rPr lang="cs-CZ" b="1" dirty="0"/>
              <a:t>o osoby se sníženou soběstačností </a:t>
            </a:r>
            <a:r>
              <a:rPr lang="cs-CZ" b="1" dirty="0" smtClean="0"/>
              <a:t>- úvod</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Cíle </a:t>
            </a:r>
            <a:r>
              <a:rPr lang="cs-CZ" b="1" dirty="0" smtClean="0"/>
              <a:t>: </a:t>
            </a:r>
            <a:endParaRPr lang="cs-CZ" dirty="0"/>
          </a:p>
          <a:p>
            <a:pPr marL="0" indent="0">
              <a:buNone/>
            </a:pPr>
            <a:r>
              <a:rPr lang="cs-CZ" dirty="0" smtClean="0"/>
              <a:t>     -  </a:t>
            </a:r>
            <a:r>
              <a:rPr lang="cs-CZ" dirty="0"/>
              <a:t>princip péče o osoby se sníženou soběstačností </a:t>
            </a:r>
          </a:p>
          <a:p>
            <a:pPr marL="0" indent="0">
              <a:buNone/>
            </a:pPr>
            <a:r>
              <a:rPr lang="cs-CZ" dirty="0" smtClean="0"/>
              <a:t>     -  </a:t>
            </a:r>
            <a:r>
              <a:rPr lang="cs-CZ" dirty="0"/>
              <a:t>zvláštnosti v přístupu v interakci s klienty s různými typy </a:t>
            </a:r>
          </a:p>
          <a:p>
            <a:pPr marL="0" indent="0">
              <a:buNone/>
            </a:pPr>
            <a:r>
              <a:rPr lang="cs-CZ" dirty="0" smtClean="0"/>
              <a:t>        postižení </a:t>
            </a:r>
            <a:endParaRPr lang="cs-CZ" dirty="0"/>
          </a:p>
          <a:p>
            <a:pPr marL="0" indent="0">
              <a:buNone/>
            </a:pPr>
            <a:r>
              <a:rPr lang="pl-PL" dirty="0" smtClean="0"/>
              <a:t>    -  komunikace s </a:t>
            </a:r>
            <a:r>
              <a:rPr lang="pl-PL" dirty="0"/>
              <a:t>klienty a jejich blízkými </a:t>
            </a:r>
            <a:endParaRPr lang="pl-PL" dirty="0" smtClean="0"/>
          </a:p>
          <a:p>
            <a:pPr marL="0" indent="0">
              <a:buNone/>
            </a:pPr>
            <a:endParaRPr lang="pl-PL" dirty="0"/>
          </a:p>
          <a:p>
            <a:r>
              <a:rPr lang="cs-CZ" b="1" dirty="0"/>
              <a:t>P</a:t>
            </a:r>
            <a:r>
              <a:rPr lang="cs-CZ" b="1" dirty="0" smtClean="0"/>
              <a:t>ojmy</a:t>
            </a:r>
            <a:r>
              <a:rPr lang="cs-CZ" b="1" dirty="0"/>
              <a:t>: </a:t>
            </a:r>
            <a:endParaRPr lang="cs-CZ" dirty="0"/>
          </a:p>
          <a:p>
            <a:pPr marL="0" indent="0">
              <a:buNone/>
            </a:pPr>
            <a:r>
              <a:rPr lang="cs-CZ" dirty="0" smtClean="0"/>
              <a:t>     - snížená </a:t>
            </a:r>
            <a:r>
              <a:rPr lang="cs-CZ" dirty="0"/>
              <a:t>soběstačnost</a:t>
            </a:r>
            <a:r>
              <a:rPr lang="cs-CZ" dirty="0" smtClean="0"/>
              <a:t>,</a:t>
            </a:r>
          </a:p>
          <a:p>
            <a:pPr marL="0" indent="0">
              <a:buNone/>
            </a:pPr>
            <a:r>
              <a:rPr lang="cs-CZ" dirty="0"/>
              <a:t> </a:t>
            </a:r>
            <a:r>
              <a:rPr lang="cs-CZ" dirty="0" smtClean="0"/>
              <a:t>    -  </a:t>
            </a:r>
            <a:r>
              <a:rPr lang="cs-CZ" dirty="0"/>
              <a:t>přístup</a:t>
            </a:r>
            <a:r>
              <a:rPr lang="cs-CZ" dirty="0" smtClean="0"/>
              <a:t>,</a:t>
            </a:r>
          </a:p>
          <a:p>
            <a:pPr marL="0" indent="0">
              <a:buNone/>
            </a:pPr>
            <a:r>
              <a:rPr lang="cs-CZ" dirty="0"/>
              <a:t> </a:t>
            </a:r>
            <a:r>
              <a:rPr lang="cs-CZ" dirty="0" smtClean="0"/>
              <a:t>    -  </a:t>
            </a:r>
            <a:r>
              <a:rPr lang="cs-CZ" dirty="0"/>
              <a:t>postižení</a:t>
            </a:r>
            <a:r>
              <a:rPr lang="cs-CZ" dirty="0" smtClean="0"/>
              <a:t>,</a:t>
            </a:r>
          </a:p>
          <a:p>
            <a:pPr marL="0" indent="0">
              <a:buNone/>
            </a:pPr>
            <a:r>
              <a:rPr lang="cs-CZ" dirty="0"/>
              <a:t> </a:t>
            </a:r>
            <a:r>
              <a:rPr lang="cs-CZ" dirty="0" smtClean="0"/>
              <a:t>    -  </a:t>
            </a:r>
            <a:r>
              <a:rPr lang="cs-CZ" dirty="0"/>
              <a:t>handicap</a:t>
            </a:r>
            <a:r>
              <a:rPr lang="cs-CZ" dirty="0" smtClean="0"/>
              <a:t>,</a:t>
            </a:r>
          </a:p>
          <a:p>
            <a:pPr marL="0" indent="0">
              <a:buNone/>
            </a:pPr>
            <a:r>
              <a:rPr lang="cs-CZ" dirty="0"/>
              <a:t> </a:t>
            </a:r>
            <a:r>
              <a:rPr lang="cs-CZ" dirty="0" smtClean="0"/>
              <a:t>    -  </a:t>
            </a:r>
            <a:r>
              <a:rPr lang="cs-CZ" dirty="0"/>
              <a:t>autorita </a:t>
            </a:r>
          </a:p>
        </p:txBody>
      </p:sp>
    </p:spTree>
    <p:extLst>
      <p:ext uri="{BB962C8B-B14F-4D97-AF65-F5344CB8AC3E}">
        <p14:creationId xmlns:p14="http://schemas.microsoft.com/office/powerpoint/2010/main" val="403408847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b="1" dirty="0"/>
              <a:t>Péče o osoby se sníženou soběstačností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Úkol sestry</a:t>
            </a:r>
            <a:r>
              <a:rPr lang="cs-CZ" dirty="0"/>
              <a:t>, lékaře, sociálního pracovníka </a:t>
            </a:r>
            <a:r>
              <a:rPr lang="cs-CZ" dirty="0" smtClean="0"/>
              <a:t>...,</a:t>
            </a:r>
          </a:p>
          <a:p>
            <a:pPr marL="0" indent="0">
              <a:buNone/>
            </a:pPr>
            <a:r>
              <a:rPr lang="cs-CZ" dirty="0"/>
              <a:t> </a:t>
            </a:r>
            <a:r>
              <a:rPr lang="cs-CZ" dirty="0" smtClean="0"/>
              <a:t>    -  </a:t>
            </a:r>
            <a:r>
              <a:rPr lang="cs-CZ" dirty="0"/>
              <a:t>pomáhat a pomoci, </a:t>
            </a:r>
          </a:p>
          <a:p>
            <a:pPr marL="0" indent="0">
              <a:buNone/>
            </a:pPr>
            <a:r>
              <a:rPr lang="cs-CZ" dirty="0" smtClean="0"/>
              <a:t>      - klienta </a:t>
            </a:r>
            <a:r>
              <a:rPr lang="cs-CZ" dirty="0"/>
              <a:t>pochopit, </a:t>
            </a:r>
            <a:endParaRPr lang="cs-CZ" dirty="0" smtClean="0"/>
          </a:p>
          <a:p>
            <a:pPr marL="0" indent="0">
              <a:buNone/>
            </a:pPr>
            <a:r>
              <a:rPr lang="cs-CZ" dirty="0"/>
              <a:t> </a:t>
            </a:r>
            <a:r>
              <a:rPr lang="cs-CZ" dirty="0" smtClean="0"/>
              <a:t>     - zajímat </a:t>
            </a:r>
            <a:r>
              <a:rPr lang="cs-CZ" dirty="0"/>
              <a:t>se o něj, vcítit se do něj</a:t>
            </a:r>
            <a:r>
              <a:rPr lang="cs-CZ" dirty="0" smtClean="0"/>
              <a:t>,</a:t>
            </a:r>
          </a:p>
          <a:p>
            <a:pPr marL="0" indent="0">
              <a:buNone/>
            </a:pPr>
            <a:r>
              <a:rPr lang="cs-CZ" dirty="0"/>
              <a:t> </a:t>
            </a:r>
            <a:r>
              <a:rPr lang="cs-CZ" dirty="0" smtClean="0"/>
              <a:t>     -  </a:t>
            </a:r>
            <a:r>
              <a:rPr lang="cs-CZ" dirty="0"/>
              <a:t>přijímat ho, jaký je, „držet mu palce</a:t>
            </a:r>
            <a:r>
              <a:rPr lang="cs-CZ" dirty="0" smtClean="0"/>
              <a:t>“,</a:t>
            </a:r>
          </a:p>
          <a:p>
            <a:pPr marL="0" indent="0">
              <a:buNone/>
            </a:pPr>
            <a:r>
              <a:rPr lang="cs-CZ" dirty="0"/>
              <a:t> </a:t>
            </a:r>
            <a:r>
              <a:rPr lang="cs-CZ" dirty="0" smtClean="0"/>
              <a:t>     -  vidět </a:t>
            </a:r>
            <a:r>
              <a:rPr lang="cs-CZ" dirty="0"/>
              <a:t>na něm </a:t>
            </a:r>
            <a:r>
              <a:rPr lang="cs-CZ" dirty="0" smtClean="0"/>
              <a:t> </a:t>
            </a:r>
            <a:r>
              <a:rPr lang="cs-CZ" dirty="0"/>
              <a:t>dobré stránky a přednosti, které všem ostatním unikají. </a:t>
            </a:r>
            <a:endParaRPr lang="cs-CZ" dirty="0" smtClean="0"/>
          </a:p>
          <a:p>
            <a:pPr marL="0" indent="0">
              <a:buNone/>
            </a:pPr>
            <a:r>
              <a:rPr lang="cs-CZ" dirty="0" smtClean="0"/>
              <a:t> </a:t>
            </a:r>
            <a:r>
              <a:rPr lang="cs-CZ" dirty="0"/>
              <a:t>„každého klienta</a:t>
            </a:r>
            <a:r>
              <a:rPr lang="cs-CZ" dirty="0" smtClean="0"/>
              <a:t>“ respektovat</a:t>
            </a:r>
          </a:p>
          <a:p>
            <a:pPr marL="0" indent="0">
              <a:buNone/>
            </a:pPr>
            <a:r>
              <a:rPr lang="cs-CZ" dirty="0"/>
              <a:t> </a:t>
            </a:r>
            <a:r>
              <a:rPr lang="cs-CZ" dirty="0" smtClean="0"/>
              <a:t>   -  </a:t>
            </a:r>
            <a:r>
              <a:rPr lang="cs-CZ" dirty="0"/>
              <a:t>zdravotně postiženého, </a:t>
            </a:r>
          </a:p>
          <a:p>
            <a:pPr marL="0" indent="0">
              <a:buNone/>
            </a:pPr>
            <a:r>
              <a:rPr lang="cs-CZ" dirty="0" smtClean="0"/>
              <a:t>    - jiné </a:t>
            </a:r>
            <a:r>
              <a:rPr lang="cs-CZ" dirty="0"/>
              <a:t>národnostní rasy </a:t>
            </a:r>
            <a:endParaRPr lang="cs-CZ" dirty="0" smtClean="0"/>
          </a:p>
          <a:p>
            <a:pPr marL="0" indent="0">
              <a:buNone/>
            </a:pPr>
            <a:r>
              <a:rPr lang="cs-CZ" dirty="0"/>
              <a:t> </a:t>
            </a:r>
            <a:r>
              <a:rPr lang="cs-CZ" dirty="0" smtClean="0"/>
              <a:t>    - nenapravitelného </a:t>
            </a:r>
            <a:r>
              <a:rPr lang="cs-CZ" dirty="0"/>
              <a:t>amorálního delikventa. </a:t>
            </a:r>
          </a:p>
          <a:p>
            <a:r>
              <a:rPr lang="pl-PL" dirty="0">
                <a:solidFill>
                  <a:schemeClr val="accent4"/>
                </a:solidFill>
              </a:rPr>
              <a:t>Na klienta </a:t>
            </a:r>
            <a:r>
              <a:rPr lang="pl-PL" dirty="0" smtClean="0">
                <a:solidFill>
                  <a:schemeClr val="accent4"/>
                </a:solidFill>
              </a:rPr>
              <a:t> </a:t>
            </a:r>
            <a:r>
              <a:rPr lang="pl-PL" dirty="0">
                <a:solidFill>
                  <a:schemeClr val="accent4"/>
                </a:solidFill>
              </a:rPr>
              <a:t>nahlížet jako na „NE MOCNÉHO“ si sám pomoci</a:t>
            </a:r>
            <a:r>
              <a:rPr lang="pl-PL" dirty="0" smtClean="0">
                <a:solidFill>
                  <a:schemeClr val="accent4"/>
                </a:solidFill>
              </a:rPr>
              <a:t>,</a:t>
            </a:r>
          </a:p>
          <a:p>
            <a:pPr marL="0" indent="0">
              <a:buNone/>
            </a:pPr>
            <a:r>
              <a:rPr lang="pl-PL" dirty="0">
                <a:solidFill>
                  <a:schemeClr val="accent4"/>
                </a:solidFill>
              </a:rPr>
              <a:t> </a:t>
            </a:r>
            <a:r>
              <a:rPr lang="pl-PL" dirty="0" smtClean="0">
                <a:solidFill>
                  <a:schemeClr val="accent4"/>
                </a:solidFill>
              </a:rPr>
              <a:t>     -  nikdy jako </a:t>
            </a:r>
            <a:r>
              <a:rPr lang="pl-PL" dirty="0">
                <a:solidFill>
                  <a:schemeClr val="accent4"/>
                </a:solidFill>
              </a:rPr>
              <a:t>na NEMOCNÉHO, méněcenného … </a:t>
            </a:r>
            <a:endParaRPr lang="cs-CZ" dirty="0">
              <a:solidFill>
                <a:schemeClr val="accent4"/>
              </a:solidFill>
            </a:endParaRPr>
          </a:p>
        </p:txBody>
      </p:sp>
    </p:spTree>
    <p:extLst>
      <p:ext uri="{BB962C8B-B14F-4D97-AF65-F5344CB8AC3E}">
        <p14:creationId xmlns:p14="http://schemas.microsoft.com/office/powerpoint/2010/main" val="124580739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ke klientovi:</a:t>
            </a:r>
            <a:endParaRPr lang="cs-CZ" dirty="0"/>
          </a:p>
        </p:txBody>
      </p:sp>
      <p:sp>
        <p:nvSpPr>
          <p:cNvPr id="3" name="Zástupný symbol pro obsah 2"/>
          <p:cNvSpPr>
            <a:spLocks noGrp="1"/>
          </p:cNvSpPr>
          <p:nvPr>
            <p:ph idx="1"/>
          </p:nvPr>
        </p:nvSpPr>
        <p:spPr>
          <a:xfrm>
            <a:off x="537634" y="1689101"/>
            <a:ext cx="8736368" cy="4593562"/>
          </a:xfrm>
        </p:spPr>
        <p:txBody>
          <a:bodyPr>
            <a:normAutofit fontScale="92500" lnSpcReduction="20000"/>
          </a:bodyPr>
          <a:lstStyle/>
          <a:p>
            <a:pPr marL="0" indent="0">
              <a:buNone/>
            </a:pPr>
            <a:endParaRPr lang="cs-CZ" dirty="0"/>
          </a:p>
          <a:p>
            <a:r>
              <a:rPr lang="cs-CZ" dirty="0"/>
              <a:t>1. </a:t>
            </a:r>
            <a:r>
              <a:rPr lang="cs-CZ" b="1" i="1" dirty="0"/>
              <a:t>nedirektivní </a:t>
            </a:r>
            <a:r>
              <a:rPr lang="cs-CZ" dirty="0"/>
              <a:t>(přátelský, plný podpory) </a:t>
            </a:r>
          </a:p>
          <a:p>
            <a:pPr marL="0" indent="0">
              <a:buNone/>
            </a:pPr>
            <a:r>
              <a:rPr lang="cs-CZ" dirty="0"/>
              <a:t> </a:t>
            </a:r>
            <a:r>
              <a:rPr lang="cs-CZ" dirty="0" smtClean="0"/>
              <a:t>          -  </a:t>
            </a:r>
            <a:r>
              <a:rPr lang="cs-CZ" dirty="0"/>
              <a:t>dosáhnout trvalé kvalitativní změny, </a:t>
            </a:r>
            <a:endParaRPr lang="cs-CZ" dirty="0" smtClean="0"/>
          </a:p>
          <a:p>
            <a:pPr marL="0" indent="0">
              <a:buNone/>
            </a:pPr>
            <a:r>
              <a:rPr lang="cs-CZ" dirty="0"/>
              <a:t> </a:t>
            </a:r>
            <a:r>
              <a:rPr lang="cs-CZ" dirty="0" smtClean="0"/>
              <a:t>          -   </a:t>
            </a:r>
            <a:r>
              <a:rPr lang="cs-CZ" dirty="0"/>
              <a:t>založený na důvěře, empatii, vzájemném porozumění a úctě</a:t>
            </a:r>
            <a:r>
              <a:rPr lang="cs-CZ" dirty="0" smtClean="0"/>
              <a:t>.</a:t>
            </a:r>
          </a:p>
          <a:p>
            <a:pPr marL="0" indent="0">
              <a:buNone/>
            </a:pPr>
            <a:r>
              <a:rPr lang="cs-CZ" dirty="0"/>
              <a:t> </a:t>
            </a:r>
            <a:r>
              <a:rPr lang="cs-CZ" dirty="0" smtClean="0"/>
              <a:t>          -   </a:t>
            </a:r>
            <a:r>
              <a:rPr lang="cs-CZ" dirty="0"/>
              <a:t>nutná zkušenost pracovníka pomáhající profese </a:t>
            </a:r>
            <a:endParaRPr lang="cs-CZ" dirty="0" smtClean="0"/>
          </a:p>
          <a:p>
            <a:pPr marL="0" indent="0">
              <a:buNone/>
            </a:pPr>
            <a:r>
              <a:rPr lang="cs-CZ" dirty="0"/>
              <a:t> </a:t>
            </a:r>
            <a:r>
              <a:rPr lang="cs-CZ" dirty="0" smtClean="0"/>
              <a:t>          -   </a:t>
            </a:r>
            <a:r>
              <a:rPr lang="cs-CZ" dirty="0"/>
              <a:t>vyžaduje více času. </a:t>
            </a:r>
            <a:r>
              <a:rPr lang="cs-CZ" dirty="0" smtClean="0"/>
              <a:t> </a:t>
            </a:r>
            <a:endParaRPr lang="cs-CZ" dirty="0"/>
          </a:p>
          <a:p>
            <a:pPr marL="0" indent="0">
              <a:buNone/>
            </a:pPr>
            <a:endParaRPr lang="cs-CZ" dirty="0"/>
          </a:p>
          <a:p>
            <a:r>
              <a:rPr lang="cs-CZ" dirty="0"/>
              <a:t>2. </a:t>
            </a:r>
            <a:r>
              <a:rPr lang="cs-CZ" b="1" i="1" dirty="0" smtClean="0"/>
              <a:t>direktivní:</a:t>
            </a:r>
          </a:p>
          <a:p>
            <a:pPr marL="0" indent="0">
              <a:buNone/>
            </a:pPr>
            <a:r>
              <a:rPr lang="cs-CZ" b="1" i="1" dirty="0"/>
              <a:t> </a:t>
            </a:r>
            <a:r>
              <a:rPr lang="cs-CZ" b="1" i="1" dirty="0" smtClean="0"/>
              <a:t>          -  </a:t>
            </a:r>
            <a:r>
              <a:rPr lang="cs-CZ" dirty="0" smtClean="0"/>
              <a:t> zvolit, </a:t>
            </a:r>
            <a:r>
              <a:rPr lang="cs-CZ" dirty="0"/>
              <a:t>kde hrozí nebezpeční z prodlení</a:t>
            </a:r>
            <a:r>
              <a:rPr lang="cs-CZ" dirty="0" smtClean="0"/>
              <a:t>,</a:t>
            </a:r>
          </a:p>
          <a:p>
            <a:pPr marL="0" indent="0">
              <a:buNone/>
            </a:pPr>
            <a:r>
              <a:rPr lang="cs-CZ" dirty="0"/>
              <a:t> </a:t>
            </a:r>
            <a:r>
              <a:rPr lang="cs-CZ" dirty="0" smtClean="0"/>
              <a:t>          -   </a:t>
            </a:r>
            <a:r>
              <a:rPr lang="cs-CZ" dirty="0"/>
              <a:t>není-li schopný se sám rozhodnout. </a:t>
            </a:r>
            <a:endParaRPr lang="cs-CZ" dirty="0" smtClean="0"/>
          </a:p>
          <a:p>
            <a:pPr marL="0" indent="0">
              <a:buNone/>
            </a:pPr>
            <a:r>
              <a:rPr lang="cs-CZ" dirty="0"/>
              <a:t> </a:t>
            </a:r>
            <a:r>
              <a:rPr lang="cs-CZ" dirty="0" smtClean="0"/>
              <a:t>          -   </a:t>
            </a:r>
            <a:r>
              <a:rPr lang="cs-CZ" dirty="0"/>
              <a:t>klient v akutní krizi, </a:t>
            </a:r>
            <a:r>
              <a:rPr lang="cs-CZ" dirty="0" smtClean="0"/>
              <a:t>zmatený</a:t>
            </a:r>
          </a:p>
          <a:p>
            <a:pPr marL="0" indent="0">
              <a:buNone/>
            </a:pPr>
            <a:r>
              <a:rPr lang="cs-CZ" dirty="0"/>
              <a:t> </a:t>
            </a:r>
            <a:r>
              <a:rPr lang="cs-CZ" dirty="0" smtClean="0"/>
              <a:t>          -  potřebuje </a:t>
            </a:r>
            <a:r>
              <a:rPr lang="cs-CZ" dirty="0"/>
              <a:t>vedení autoritou </a:t>
            </a:r>
            <a:endParaRPr lang="cs-CZ" dirty="0" smtClean="0"/>
          </a:p>
          <a:p>
            <a:pPr marL="0" indent="0">
              <a:buNone/>
            </a:pPr>
            <a:r>
              <a:rPr lang="cs-CZ" dirty="0"/>
              <a:t> </a:t>
            </a:r>
            <a:r>
              <a:rPr lang="cs-CZ" dirty="0" smtClean="0"/>
              <a:t>          -  </a:t>
            </a:r>
            <a:r>
              <a:rPr lang="cs-CZ" dirty="0"/>
              <a:t>pokud má klient tak nízkou inteligenci, že nedirektivní přístup nemá smysl </a:t>
            </a:r>
          </a:p>
          <a:p>
            <a:endParaRPr lang="cs-CZ" dirty="0"/>
          </a:p>
        </p:txBody>
      </p:sp>
    </p:spTree>
    <p:extLst>
      <p:ext uri="{BB962C8B-B14F-4D97-AF65-F5344CB8AC3E}">
        <p14:creationId xmlns:p14="http://schemas.microsoft.com/office/powerpoint/2010/main" val="56921865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Správného </a:t>
            </a:r>
            <a:r>
              <a:rPr lang="cs-CZ" b="1" dirty="0"/>
              <a:t>jednání a </a:t>
            </a:r>
            <a:r>
              <a:rPr lang="cs-CZ" b="1" dirty="0" smtClean="0"/>
              <a:t>přístup </a:t>
            </a:r>
            <a:r>
              <a:rPr lang="cs-CZ" b="1" dirty="0"/>
              <a:t>ke klientům: </a:t>
            </a:r>
            <a:r>
              <a:rPr lang="cs-CZ" dirty="0"/>
              <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b="1" dirty="0" smtClean="0"/>
              <a:t> </a:t>
            </a:r>
            <a:endParaRPr lang="cs-CZ" dirty="0"/>
          </a:p>
          <a:p>
            <a:r>
              <a:rPr lang="cs-CZ" dirty="0"/>
              <a:t>získat a udržet si důvěru klientů a jejich blízkých </a:t>
            </a:r>
          </a:p>
          <a:p>
            <a:r>
              <a:rPr lang="cs-CZ" dirty="0"/>
              <a:t>pomáhat klientovi a jeho blízkým zachovat si důstojnost </a:t>
            </a:r>
          </a:p>
          <a:p>
            <a:r>
              <a:rPr lang="cs-CZ" dirty="0"/>
              <a:t>dodržovat práva klienta </a:t>
            </a:r>
          </a:p>
          <a:p>
            <a:r>
              <a:rPr lang="cs-CZ" dirty="0"/>
              <a:t>umět odhadnout vlastní interpersonální reakce v dané konkrétní nebo očekávané situaci (znát své slabé a silné stránky) </a:t>
            </a:r>
          </a:p>
          <a:p>
            <a:r>
              <a:rPr lang="cs-CZ" dirty="0"/>
              <a:t>rozvíjet žádoucí vlastnosti usnadňující jednání s lidmi, jako jsou např. opravdovost a věrohodnost, iniciativnost, schopnost empatie, konkrétnost, otevřenost ve smyslu neskrývání svých názorů a postojů </a:t>
            </a:r>
          </a:p>
          <a:p>
            <a:r>
              <a:rPr lang="cs-CZ" dirty="0"/>
              <a:t>umět ovládat své emoce, potlačit nepřizpůsobivé nebo dokonce agresivní tendence - nenechat se vyprovokovat chováním nebo agresí klientů </a:t>
            </a:r>
          </a:p>
          <a:p>
            <a:r>
              <a:rPr lang="cs-CZ" dirty="0"/>
              <a:t>uvědomit si, že nepřiměřené, iracionální chování klienta může být reakce na vyrovnání se s náročnou, extrémní životní situací nebo na selhání při plnění daných sociálních rolí </a:t>
            </a:r>
          </a:p>
          <a:p>
            <a:r>
              <a:rPr lang="cs-CZ" dirty="0"/>
              <a:t>být schopen se prosadit a reagovat asertivně, nenechat s sebou manipulovat klientem (citové vydírání) </a:t>
            </a:r>
          </a:p>
          <a:p>
            <a:r>
              <a:rPr lang="cs-CZ" dirty="0"/>
              <a:t>v případě, že si pracovník v pomáhající profesi uvědomí, že není schopen s klientem jednat, či respektovat jej jako jedince, je nezbytné předat klienta jinému pracovníkovi. </a:t>
            </a:r>
          </a:p>
          <a:p>
            <a:endParaRPr lang="cs-CZ" dirty="0"/>
          </a:p>
        </p:txBody>
      </p:sp>
    </p:spTree>
    <p:extLst>
      <p:ext uri="{BB962C8B-B14F-4D97-AF65-F5344CB8AC3E}">
        <p14:creationId xmlns:p14="http://schemas.microsoft.com/office/powerpoint/2010/main" val="346471407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Je nutné se vyvarovat: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dogmatismu a dirigismu (klient není v roli podřízeného a má právo na svůj názor a své postoje, pracovník nemá verbálně ani jinak omračovat klienta svými kvalitami) </a:t>
            </a:r>
          </a:p>
          <a:p>
            <a:r>
              <a:rPr lang="cs-CZ" dirty="0"/>
              <a:t>bleskových diagnóz a závěrů (znamenají předčasné ukončení, kdy se pracovník nedozví podstatná fakta nebo nerozpozná plně jádro problému) </a:t>
            </a:r>
          </a:p>
          <a:p>
            <a:r>
              <a:rPr lang="cs-CZ" dirty="0"/>
              <a:t>nachytání (kdy se pracovník chytne nesprávné či nešťastné klientovy formulace a pak činí neoprávněné závěry) </a:t>
            </a:r>
          </a:p>
          <a:p>
            <a:r>
              <a:rPr lang="cs-CZ" dirty="0"/>
              <a:t>nervozity a spěchu v jednání s klientem a jeho rodinou </a:t>
            </a:r>
          </a:p>
          <a:p>
            <a:r>
              <a:rPr lang="cs-CZ" dirty="0"/>
              <a:t>ponižování klienta nebo jeho blízkých. </a:t>
            </a:r>
          </a:p>
          <a:p>
            <a:endParaRPr lang="cs-CZ" dirty="0"/>
          </a:p>
        </p:txBody>
      </p:sp>
    </p:spTree>
    <p:extLst>
      <p:ext uri="{BB962C8B-B14F-4D97-AF65-F5344CB8AC3E}">
        <p14:creationId xmlns:p14="http://schemas.microsoft.com/office/powerpoint/2010/main" val="358918416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Zvláštnosti a specifika </a:t>
            </a:r>
            <a:r>
              <a:rPr lang="cs-CZ" b="1" dirty="0"/>
              <a:t>v přístupech ke klientům </a:t>
            </a:r>
            <a:endParaRPr lang="cs-CZ" dirty="0"/>
          </a:p>
        </p:txBody>
      </p:sp>
      <p:sp>
        <p:nvSpPr>
          <p:cNvPr id="3" name="Zástupný symbol pro obsah 2"/>
          <p:cNvSpPr>
            <a:spLocks noGrp="1"/>
          </p:cNvSpPr>
          <p:nvPr>
            <p:ph idx="1"/>
          </p:nvPr>
        </p:nvSpPr>
        <p:spPr/>
        <p:txBody>
          <a:bodyPr>
            <a:normAutofit/>
          </a:bodyPr>
          <a:lstStyle/>
          <a:p>
            <a:r>
              <a:rPr lang="cs-CZ" b="1" dirty="0"/>
              <a:t>Tělesné postižení, porucha mobility </a:t>
            </a:r>
          </a:p>
          <a:p>
            <a:r>
              <a:rPr lang="cs-CZ" b="1" dirty="0" smtClean="0"/>
              <a:t>Zrakově postižení</a:t>
            </a:r>
          </a:p>
          <a:p>
            <a:r>
              <a:rPr lang="cs-CZ" b="1" dirty="0"/>
              <a:t>Klienti s postižením </a:t>
            </a:r>
            <a:r>
              <a:rPr lang="cs-CZ" b="1" dirty="0" smtClean="0"/>
              <a:t>sluchu</a:t>
            </a:r>
          </a:p>
          <a:p>
            <a:r>
              <a:rPr lang="cs-CZ" b="1" dirty="0"/>
              <a:t>Klienti s mentálním postižením </a:t>
            </a:r>
            <a:endParaRPr lang="cs-CZ" b="1" dirty="0" smtClean="0"/>
          </a:p>
          <a:p>
            <a:r>
              <a:rPr lang="cs-CZ" b="1" dirty="0"/>
              <a:t>Předčasně narozené dítě, dítě s postižením a jeho rodiče </a:t>
            </a:r>
            <a:endParaRPr lang="cs-CZ" dirty="0"/>
          </a:p>
          <a:p>
            <a:r>
              <a:rPr lang="cs-CZ" b="1" dirty="0" smtClean="0"/>
              <a:t> </a:t>
            </a:r>
            <a:r>
              <a:rPr lang="cs-CZ" b="1" dirty="0"/>
              <a:t>Klienti s parciálními poruchami </a:t>
            </a:r>
            <a:endParaRPr lang="cs-CZ" dirty="0"/>
          </a:p>
          <a:p>
            <a:endParaRPr lang="cs-CZ" dirty="0"/>
          </a:p>
        </p:txBody>
      </p:sp>
    </p:spTree>
    <p:extLst>
      <p:ext uri="{BB962C8B-B14F-4D97-AF65-F5344CB8AC3E}">
        <p14:creationId xmlns:p14="http://schemas.microsoft.com/office/powerpoint/2010/main" val="29629266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Tělesné postižení, porucha mobility </a:t>
            </a:r>
            <a:r>
              <a:rPr lang="cs-CZ" dirty="0"/>
              <a:t/>
            </a:r>
            <a:br>
              <a:rPr lang="cs-CZ" dirty="0"/>
            </a:b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endParaRPr lang="cs-CZ" dirty="0"/>
          </a:p>
          <a:p>
            <a:r>
              <a:rPr lang="cs-CZ" dirty="0"/>
              <a:t>vozíčkáři se často obávají pádu z vozíku (riziko obtížně hojitelných zlomenin), buďme při pomoci taktní nebo vyčkejme zda nás vozíčkář o asistenci požádá </a:t>
            </a:r>
          </a:p>
          <a:p>
            <a:r>
              <a:rPr lang="cs-CZ" dirty="0"/>
              <a:t>ptejme se jak s dotyčným můžeme manipulovat „Jak Vám mohu pomoci?“ nebo „Co pro Vás mohu udělat?“ nepředvídejme, mohli bychom situaci ještě více zkomplikovat </a:t>
            </a:r>
          </a:p>
          <a:p>
            <a:r>
              <a:rPr lang="cs-CZ" dirty="0"/>
              <a:t>u jiných tělesných handicapů nabízejme místo k sezení, uvědomme si však, že pokud postižený člověk toto odmítne, ví co dělá </a:t>
            </a:r>
          </a:p>
          <a:p>
            <a:r>
              <a:rPr lang="cs-CZ" dirty="0"/>
              <a:t>u některých vad páteře a kloubů je pro klienty únosnější komunikovat ve stoje, některé typy nábytku (židlí) jim nemusí vyhovovat </a:t>
            </a:r>
          </a:p>
          <a:p>
            <a:r>
              <a:rPr lang="cs-CZ" dirty="0"/>
              <a:t>nepřistupujme k nim jako by trpěli úbytkem rozumových schopností, nezvyšujme hlas, nespěchejme, vyvarujme se stresových faktorů, nevybízejme k tomu, aby si odpočinuli, vydýchali apod. - takové rady mívají zcela opačný efekt </a:t>
            </a:r>
          </a:p>
          <a:p>
            <a:r>
              <a:rPr lang="cs-CZ" dirty="0"/>
              <a:t>pokud je klient někým doprovázen (např. spastik, klient s dětskou mozkovou obrnou) – rodičem nebo asistentem, berme je pouze jako doprovod, který klientovy může doplnit nebo rozvést informace. Mějme na mysli, že přímým cílem a partnerem v dialogu zůstává sám klient. </a:t>
            </a:r>
          </a:p>
          <a:p>
            <a:r>
              <a:rPr lang="cs-CZ" dirty="0"/>
              <a:t>dbejme na skutečnost, aby měl klient v dosahu nezbytné kompenzační pomůcky. Tím zvyšujeme jeho jistotu. </a:t>
            </a:r>
          </a:p>
          <a:p>
            <a:r>
              <a:rPr lang="cs-CZ" dirty="0"/>
              <a:t>zajistíme odstranění bariér, v místnosti kde probíhá jednání, které relativně brání samostatnému pohybu klienta </a:t>
            </a:r>
          </a:p>
          <a:p>
            <a:endParaRPr lang="cs-CZ" dirty="0"/>
          </a:p>
          <a:p>
            <a:endParaRPr lang="cs-CZ" dirty="0"/>
          </a:p>
        </p:txBody>
      </p:sp>
    </p:spTree>
    <p:extLst>
      <p:ext uri="{BB962C8B-B14F-4D97-AF65-F5344CB8AC3E}">
        <p14:creationId xmlns:p14="http://schemas.microsoft.com/office/powerpoint/2010/main" val="53834211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Zrakové postižení </a:t>
            </a:r>
            <a:r>
              <a:rPr lang="cs-CZ" dirty="0"/>
              <a:t/>
            </a:r>
            <a:br>
              <a:rPr lang="cs-CZ" dirty="0"/>
            </a:b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endParaRPr lang="cs-CZ" dirty="0"/>
          </a:p>
          <a:p>
            <a:r>
              <a:rPr lang="cs-CZ" dirty="0"/>
              <a:t>dbejme na dobré světelné podmínky a přehledné prostředí (kancelář) bez překážek, seznámit s tím klienta. Osoba jednající s nevidomým zdraví jako první. </a:t>
            </a:r>
          </a:p>
          <a:p>
            <a:r>
              <a:rPr lang="cs-CZ" dirty="0"/>
              <a:t>při doprovodu nabídněme nevidomému aby se do nás zavěsil, upozorněme na event. překážky </a:t>
            </a:r>
          </a:p>
          <a:p>
            <a:r>
              <a:rPr lang="cs-CZ" dirty="0"/>
              <a:t>stojí-li nevidomý na přechodu pro chodce, je nezbytné se jej nejprve zeptat, zda potřebuje naši pomoc při přecházení vozovky </a:t>
            </a:r>
          </a:p>
          <a:p>
            <a:r>
              <a:rPr lang="cs-CZ" dirty="0"/>
              <a:t>ptá–</a:t>
            </a:r>
            <a:r>
              <a:rPr lang="cs-CZ" dirty="0" err="1"/>
              <a:t>li</a:t>
            </a:r>
            <a:r>
              <a:rPr lang="cs-CZ" dirty="0"/>
              <a:t> se nás na cestu, neukazujme nebo nepopisujme mu cestu podle staveb v okolí, ale např.: „po pěti krocích zabočíte vlevo…“. Cestu popisujme stručně, přesně a věcně </a:t>
            </a:r>
          </a:p>
          <a:p>
            <a:r>
              <a:rPr lang="cs-CZ" dirty="0"/>
              <a:t>chceme–</a:t>
            </a:r>
            <a:r>
              <a:rPr lang="cs-CZ" dirty="0" err="1"/>
              <a:t>li</a:t>
            </a:r>
            <a:r>
              <a:rPr lang="cs-CZ" dirty="0"/>
              <a:t> nevidomého upozornit na překážku, o níž evidentně neví, nekřičme „pozor!“, ale jasně řekněme, o jakou překážku se jedná (např. „schod dolů“). </a:t>
            </a:r>
          </a:p>
          <a:p>
            <a:r>
              <a:rPr lang="cs-CZ" dirty="0"/>
              <a:t>v rozhovoru s nevidomým klientem se vyjadřujeme jasně a přímo, bez jakéhokoli podtextu. Mějme na paměti, že nevidí náš obličej, tedy naši mimiku ani nevnímá naši </a:t>
            </a:r>
            <a:r>
              <a:rPr lang="cs-CZ" dirty="0" err="1"/>
              <a:t>gestiku</a:t>
            </a:r>
            <a:r>
              <a:rPr lang="cs-CZ" dirty="0"/>
              <a:t>, která běžně lidskou řeč doprovází (ironie, smutek, radost, pohrdání) </a:t>
            </a:r>
          </a:p>
          <a:p>
            <a:r>
              <a:rPr lang="cs-CZ" dirty="0"/>
              <a:t>neměňte rozmístění nábytku, uklízejme po sobě pomůcky, nemanipulujme s věcmi bez vědomí nevidomého </a:t>
            </a:r>
          </a:p>
          <a:p>
            <a:r>
              <a:rPr lang="cs-CZ" dirty="0"/>
              <a:t>při společném stolování popíšeme uložení skleničky, talíře. K popisu uložení jídla na talíři použijeme podobenství hodinových ručiček </a:t>
            </a:r>
          </a:p>
          <a:p>
            <a:r>
              <a:rPr lang="cs-CZ" dirty="0"/>
              <a:t>je chybou nevidomého podceňovat. Jestliže někdo chodí s bílou holí nebo nosí černé brýle, nemusí být slepý, ale může být slabozraký. </a:t>
            </a:r>
          </a:p>
          <a:p>
            <a:r>
              <a:rPr lang="cs-CZ" dirty="0"/>
              <a:t>nevidomý s vodícím psem má přístup po celém zařízení. Na vodícího psa není vhodné mlaskat, hvízdat, hladit ho, krmit ho nebo na něj mluvit bez vědomí majitele </a:t>
            </a:r>
          </a:p>
          <a:p>
            <a:r>
              <a:rPr lang="cs-CZ" dirty="0"/>
              <a:t>při jednání by měl být nevidomý objednán na určitou hodinu. Tu je dobré přesně dodržet, aby se předešlo jeho nervozitě v neznámém prostředí. </a:t>
            </a:r>
          </a:p>
          <a:p>
            <a:endParaRPr lang="cs-CZ" dirty="0"/>
          </a:p>
          <a:p>
            <a:endParaRPr lang="cs-CZ" dirty="0"/>
          </a:p>
        </p:txBody>
      </p:sp>
    </p:spTree>
    <p:extLst>
      <p:ext uri="{BB962C8B-B14F-4D97-AF65-F5344CB8AC3E}">
        <p14:creationId xmlns:p14="http://schemas.microsoft.com/office/powerpoint/2010/main" val="3231469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Zdravotní politika</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Zdravotní péče může být poskytována: </a:t>
            </a:r>
          </a:p>
          <a:p>
            <a:r>
              <a:rPr lang="cs-CZ" b="1" dirty="0"/>
              <a:t>a) netržní formou: </a:t>
            </a:r>
            <a:endParaRPr lang="cs-CZ" dirty="0"/>
          </a:p>
          <a:p>
            <a:r>
              <a:rPr lang="cs-CZ" dirty="0"/>
              <a:t>- na základě daní </a:t>
            </a:r>
          </a:p>
          <a:p>
            <a:r>
              <a:rPr lang="cs-CZ" dirty="0"/>
              <a:t>- na základě transferových plateb </a:t>
            </a:r>
          </a:p>
          <a:p>
            <a:endParaRPr lang="cs-CZ" dirty="0"/>
          </a:p>
          <a:p>
            <a:r>
              <a:rPr lang="cs-CZ" b="1" dirty="0"/>
              <a:t>b) </a:t>
            </a:r>
            <a:r>
              <a:rPr lang="cs-CZ" b="1" dirty="0" err="1"/>
              <a:t>polotržní</a:t>
            </a:r>
            <a:r>
              <a:rPr lang="cs-CZ" b="1" dirty="0"/>
              <a:t> formou </a:t>
            </a:r>
            <a:r>
              <a:rPr lang="cs-CZ" dirty="0"/>
              <a:t>-</a:t>
            </a:r>
            <a:r>
              <a:rPr lang="cs-CZ" dirty="0" smtClean="0"/>
              <a:t> pluralitní </a:t>
            </a:r>
            <a:r>
              <a:rPr lang="cs-CZ" dirty="0"/>
              <a:t>– více </a:t>
            </a:r>
            <a:r>
              <a:rPr lang="cs-CZ" dirty="0" smtClean="0"/>
              <a:t>zdrojové </a:t>
            </a:r>
            <a:r>
              <a:rPr lang="cs-CZ" dirty="0"/>
              <a:t>financování: </a:t>
            </a:r>
          </a:p>
          <a:p>
            <a:r>
              <a:rPr lang="cs-CZ" dirty="0"/>
              <a:t>- veřejné zdroje </a:t>
            </a:r>
          </a:p>
          <a:p>
            <a:r>
              <a:rPr lang="cs-CZ" dirty="0"/>
              <a:t>- soukromé zdroje </a:t>
            </a:r>
          </a:p>
          <a:p>
            <a:r>
              <a:rPr lang="cs-CZ" dirty="0"/>
              <a:t>- </a:t>
            </a:r>
          </a:p>
          <a:p>
            <a:endParaRPr lang="cs-CZ" dirty="0"/>
          </a:p>
          <a:p>
            <a:r>
              <a:rPr lang="cs-CZ" b="1" dirty="0"/>
              <a:t>c) tržní formou: </a:t>
            </a:r>
            <a:endParaRPr lang="cs-CZ" dirty="0"/>
          </a:p>
          <a:p>
            <a:r>
              <a:rPr lang="cs-CZ" dirty="0"/>
              <a:t>- </a:t>
            </a:r>
            <a:r>
              <a:rPr lang="cs-CZ" dirty="0" smtClean="0"/>
              <a:t> přímé  platby </a:t>
            </a:r>
            <a:r>
              <a:rPr lang="cs-CZ" dirty="0"/>
              <a:t>mezi pacientem a zařízením, </a:t>
            </a:r>
          </a:p>
          <a:p>
            <a:r>
              <a:rPr lang="cs-CZ" dirty="0" smtClean="0"/>
              <a:t>-  komerčního </a:t>
            </a:r>
            <a:r>
              <a:rPr lang="cs-CZ" dirty="0"/>
              <a:t>pojištění (např. cestovní pojištění). </a:t>
            </a:r>
            <a:r>
              <a:rPr lang="cs-CZ" dirty="0" smtClean="0"/>
              <a:t> </a:t>
            </a:r>
            <a:endParaRPr lang="cs-CZ" dirty="0"/>
          </a:p>
          <a:p>
            <a:endParaRPr lang="cs-CZ" dirty="0"/>
          </a:p>
        </p:txBody>
      </p:sp>
    </p:spTree>
    <p:extLst>
      <p:ext uri="{BB962C8B-B14F-4D97-AF65-F5344CB8AC3E}">
        <p14:creationId xmlns:p14="http://schemas.microsoft.com/office/powerpoint/2010/main" val="5523796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Klienti s postižením sluchu </a:t>
            </a:r>
            <a:endParaRPr lang="cs-CZ" dirty="0"/>
          </a:p>
        </p:txBody>
      </p:sp>
      <p:sp>
        <p:nvSpPr>
          <p:cNvPr id="3" name="Zástupný symbol pro obsah 2"/>
          <p:cNvSpPr>
            <a:spLocks noGrp="1"/>
          </p:cNvSpPr>
          <p:nvPr>
            <p:ph idx="1"/>
          </p:nvPr>
        </p:nvSpPr>
        <p:spPr/>
        <p:txBody>
          <a:bodyPr>
            <a:normAutofit fontScale="62500" lnSpcReduction="20000"/>
          </a:bodyPr>
          <a:lstStyle/>
          <a:p>
            <a:endParaRPr lang="cs-CZ" dirty="0"/>
          </a:p>
          <a:p>
            <a:r>
              <a:rPr lang="cs-CZ" dirty="0"/>
              <a:t>zajistěme dobré světelné podmínky, akusticky klidné prostředí (vypněme všechny rušivé zvuky</a:t>
            </a:r>
            <a:r>
              <a:rPr lang="cs-CZ" dirty="0" smtClean="0"/>
              <a:t>).</a:t>
            </a:r>
            <a:endParaRPr lang="cs-CZ" dirty="0"/>
          </a:p>
          <a:p>
            <a:pPr marL="0" indent="0">
              <a:buNone/>
            </a:pPr>
            <a:endParaRPr lang="cs-CZ" dirty="0"/>
          </a:p>
          <a:p>
            <a:r>
              <a:rPr lang="cs-CZ" dirty="0"/>
              <a:t>pokud hovoříme se sluchově postiženým klientem, nestůjme proti oknu nebo světelnému zdroji, nepřecházejme po místnosti, neodvracejme obličej za účelem listování v dokumentech, domlouvání se s další osobou apod., udržujme přímý pohled z očí do očí. </a:t>
            </a:r>
          </a:p>
          <a:p>
            <a:r>
              <a:rPr lang="cs-CZ" dirty="0"/>
              <a:t>nekřičme, nezvyšujme hlas. Nemá to většinou smysl. Křik ubírá řeči na srozumitelnosti a hluchým klientům znemožňuje mimika křičícího kvalitně odezírat. Mluvme pomaleji, přirozeně, čelem a s „prázdnými ústy“ (žvýkání může imitovat mluvu), nepodpírejme si bradu, nedávejme si ruce před ústa. </a:t>
            </a:r>
          </a:p>
          <a:p>
            <a:r>
              <a:rPr lang="cs-CZ" dirty="0"/>
              <a:t>mějme na paměti, že je – </a:t>
            </a:r>
            <a:r>
              <a:rPr lang="cs-CZ" dirty="0" err="1"/>
              <a:t>li</a:t>
            </a:r>
            <a:r>
              <a:rPr lang="cs-CZ" dirty="0"/>
              <a:t> mezi více slyšícími lidmi neslyšící klient, měli bychom mu jakkoli sdělit, o čem je řeč. Odkazy typu „potom ti to povíme“ jsou pro neslyšícího ponižující </a:t>
            </a:r>
          </a:p>
          <a:p>
            <a:r>
              <a:rPr lang="cs-CZ" dirty="0"/>
              <a:t>neumíme – </a:t>
            </a:r>
            <a:r>
              <a:rPr lang="cs-CZ" dirty="0" err="1"/>
              <a:t>li</a:t>
            </a:r>
            <a:r>
              <a:rPr lang="cs-CZ" dirty="0"/>
              <a:t> znakovat a nejsme – </a:t>
            </a:r>
            <a:r>
              <a:rPr lang="cs-CZ" dirty="0" err="1"/>
              <a:t>li</a:t>
            </a:r>
            <a:r>
              <a:rPr lang="cs-CZ" dirty="0"/>
              <a:t> vhodný objekt pro odezírání, není žádná ostuda užít ke zlepšení vzájemné komunikace tužku a papír. Mějme však na paměti, že klienti, kteří se narodili jako neslyšící nebo ztratili sluch v </a:t>
            </a:r>
            <a:r>
              <a:rPr lang="cs-CZ" dirty="0" err="1"/>
              <a:t>ranném</a:t>
            </a:r>
            <a:r>
              <a:rPr lang="cs-CZ" dirty="0"/>
              <a:t> věku, nemají dostatečnou slovní zásobu. </a:t>
            </a:r>
          </a:p>
          <a:p>
            <a:r>
              <a:rPr lang="cs-CZ" dirty="0"/>
              <a:t>pokud přijde klient s tlumočníkem znakové řeči, je důležité si s ním všechny pojmy i sdělení ujasnit a poskytnout mu dostatek času na plnohodnotné tlumočení. </a:t>
            </a:r>
          </a:p>
          <a:p>
            <a:r>
              <a:rPr lang="cs-CZ" dirty="0"/>
              <a:t>při konverzaci ve skupině je třeba neslyšícímu objasnit téma rozhovoru tak, aby se z ní necítil vyloučen. </a:t>
            </a:r>
          </a:p>
          <a:p>
            <a:r>
              <a:rPr lang="cs-CZ" dirty="0"/>
              <a:t>pokud chceme získat zpětnou vazbu a ujištění, že neslyšící našemu sdělení skutečně porozuměl, není dobré ptát se, zda porozuměl, ale položit otázku „Co jste mi rozuměl?“ </a:t>
            </a:r>
          </a:p>
          <a:p>
            <a:endParaRPr lang="cs-CZ" dirty="0"/>
          </a:p>
        </p:txBody>
      </p:sp>
    </p:spTree>
    <p:extLst>
      <p:ext uri="{BB962C8B-B14F-4D97-AF65-F5344CB8AC3E}">
        <p14:creationId xmlns:p14="http://schemas.microsoft.com/office/powerpoint/2010/main" val="256966773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Klienti s mentálním postižením </a:t>
            </a:r>
            <a:endParaRPr lang="cs-CZ" dirty="0"/>
          </a:p>
        </p:txBody>
      </p:sp>
      <p:sp>
        <p:nvSpPr>
          <p:cNvPr id="3" name="Zástupný symbol pro obsah 2"/>
          <p:cNvSpPr>
            <a:spLocks noGrp="1"/>
          </p:cNvSpPr>
          <p:nvPr>
            <p:ph idx="1"/>
          </p:nvPr>
        </p:nvSpPr>
        <p:spPr/>
        <p:txBody>
          <a:bodyPr/>
          <a:lstStyle/>
          <a:p>
            <a:endParaRPr lang="cs-CZ" dirty="0"/>
          </a:p>
          <a:p>
            <a:r>
              <a:rPr lang="cs-CZ" dirty="0"/>
              <a:t>předpokladem smysluplného rozhovoru je obsahová i formální přiměřenost. Je tedy rozhodující klientův věk mentální, nikoliv kalendářní. Je nezbytné tedy užívat slov obecně známých, vysvětlovat je třeba opisem, mluvit v jednoduchých a jednoznačných větách. </a:t>
            </a:r>
          </a:p>
          <a:p>
            <a:r>
              <a:rPr lang="cs-CZ" dirty="0"/>
              <a:t>mějme a paměti, že u těchto klientů může být rozhodování impulzivní až zkratovité, rovněž se mohou vyskytnout kolísání emočního ladění a nálady </a:t>
            </a:r>
          </a:p>
          <a:p>
            <a:r>
              <a:rPr lang="cs-CZ" dirty="0"/>
              <a:t>pokud jsou doprovázeni mějme na mysli výše uvedenou skutečnost (nevynechávat klienta z rozhovoru) </a:t>
            </a:r>
          </a:p>
          <a:p>
            <a:endParaRPr lang="cs-CZ" dirty="0"/>
          </a:p>
        </p:txBody>
      </p:sp>
    </p:spTree>
    <p:extLst>
      <p:ext uri="{BB962C8B-B14F-4D97-AF65-F5344CB8AC3E}">
        <p14:creationId xmlns:p14="http://schemas.microsoft.com/office/powerpoint/2010/main" val="12114766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Předčasně narozené dítě, dítě s postižením a jeho rodiče </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a:t>Předčasně narozené dítě, dítě s postižením a jeho rodiče </a:t>
            </a:r>
            <a:endParaRPr lang="cs-CZ" dirty="0"/>
          </a:p>
          <a:p>
            <a:r>
              <a:rPr lang="cs-CZ" dirty="0"/>
              <a:t>Narození dítěte s postižením, závažným onemocněním nebo předčasné narození nedonošeného dítěte znamená pro rodinu vždy hluboký otřes. Rodiče s problémem dítěte obvykle nemají žádnou předchozí zkušenost, bojí se budoucnosti, bolestně hledají ke svému „jinému“ dítěti vztah a často ještě musí tento vztah obhajovat před členy širší rodiny. Rodina je často sociálně stigmatizována, rodiče mají pocity rodičovského selhání, mají omezené možnosti trávení společného času, je zde také velké riziko pro partnerský vztah, vyšší nároky na čas a finance, obtížná situace pro ostatní sourozence. </a:t>
            </a:r>
          </a:p>
          <a:p>
            <a:r>
              <a:rPr lang="cs-CZ" i="1" dirty="0"/>
              <a:t>S rodiči je třeba: </a:t>
            </a:r>
            <a:endParaRPr lang="cs-CZ" dirty="0"/>
          </a:p>
          <a:p>
            <a:r>
              <a:rPr lang="cs-CZ" dirty="0"/>
              <a:t>o dítěti a jeho zdravotním problému hovořit, rozhovor nabízet, naslouchat </a:t>
            </a:r>
          </a:p>
          <a:p>
            <a:r>
              <a:rPr lang="cs-CZ" dirty="0"/>
              <a:t>dát jim prostor vyjádřit své pocity </a:t>
            </a:r>
          </a:p>
          <a:p>
            <a:r>
              <a:rPr lang="cs-CZ" dirty="0"/>
              <a:t>umožnit co nejintenzivnější kontakt s dítětem (i při hospitalizaci) </a:t>
            </a:r>
          </a:p>
          <a:p>
            <a:r>
              <a:rPr lang="cs-CZ" dirty="0"/>
              <a:t>maximálně podporovat kojení </a:t>
            </a:r>
          </a:p>
          <a:p>
            <a:endParaRPr lang="cs-CZ" dirty="0"/>
          </a:p>
        </p:txBody>
      </p:sp>
    </p:spTree>
    <p:extLst>
      <p:ext uri="{BB962C8B-B14F-4D97-AF65-F5344CB8AC3E}">
        <p14:creationId xmlns:p14="http://schemas.microsoft.com/office/powerpoint/2010/main" val="37341020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a:t>
            </a:r>
            <a:endParaRPr lang="cs-CZ" dirty="0"/>
          </a:p>
        </p:txBody>
      </p:sp>
      <p:sp>
        <p:nvSpPr>
          <p:cNvPr id="3" name="Zástupný symbol pro obsah 2"/>
          <p:cNvSpPr>
            <a:spLocks noGrp="1"/>
          </p:cNvSpPr>
          <p:nvPr>
            <p:ph idx="1"/>
          </p:nvPr>
        </p:nvSpPr>
        <p:spPr/>
        <p:txBody>
          <a:bodyPr>
            <a:normAutofit fontScale="70000" lnSpcReduction="20000"/>
          </a:bodyPr>
          <a:lstStyle/>
          <a:p>
            <a:endParaRPr lang="cs-CZ" dirty="0"/>
          </a:p>
          <a:p>
            <a:r>
              <a:rPr lang="cs-CZ" dirty="0"/>
              <a:t>v případě převezení dítěte do jiné nemocnice průběžně informovat rodiče o jeho zdravotním stavu </a:t>
            </a:r>
          </a:p>
          <a:p>
            <a:r>
              <a:rPr lang="cs-CZ" dirty="0"/>
              <a:t>nezklidňovat rodiče žádnými léky, protože projevy krize se tím sice utlumí, ale jen se přenesou do budoucnosti (fázi „truchlení“ není možné nijak obejít) </a:t>
            </a:r>
          </a:p>
          <a:p>
            <a:r>
              <a:rPr lang="cs-CZ" dirty="0"/>
              <a:t>neupozorňovat rodiče na možnost ústavní péče pro jejich dítě (zvolí – </a:t>
            </a:r>
            <a:r>
              <a:rPr lang="cs-CZ" dirty="0" err="1"/>
              <a:t>li</a:t>
            </a:r>
            <a:r>
              <a:rPr lang="cs-CZ" dirty="0"/>
              <a:t> si tuto variantu rodiče, neodsuzovat je) </a:t>
            </a:r>
          </a:p>
          <a:p>
            <a:r>
              <a:rPr lang="cs-CZ" dirty="0"/>
              <a:t>oceňovat rodiče za jejich náročnou péči, pochválit jejich dítě </a:t>
            </a:r>
          </a:p>
          <a:p>
            <a:r>
              <a:rPr lang="cs-CZ" dirty="0"/>
              <a:t>své otázky formulovat, je – </a:t>
            </a:r>
            <a:r>
              <a:rPr lang="cs-CZ" dirty="0" err="1"/>
              <a:t>li</a:t>
            </a:r>
            <a:r>
              <a:rPr lang="cs-CZ" dirty="0"/>
              <a:t> to možné, pozitivně </a:t>
            </a:r>
          </a:p>
          <a:p>
            <a:r>
              <a:rPr lang="cs-CZ" dirty="0"/>
              <a:t>informace, především negativní, sdělovat jasně a ujistit se, že jim rodiče rozumí </a:t>
            </a:r>
          </a:p>
          <a:p>
            <a:r>
              <a:rPr lang="cs-CZ" dirty="0"/>
              <a:t>sdělovat rodičům všechny informace o zdravotním stavu dítěte </a:t>
            </a:r>
          </a:p>
          <a:p>
            <a:r>
              <a:rPr lang="pl-PL" dirty="0"/>
              <a:t>sdělit jim, jak mohou být nápomocni (co se od nich očekává) </a:t>
            </a:r>
          </a:p>
          <a:p>
            <a:r>
              <a:rPr lang="cs-CZ" dirty="0"/>
              <a:t>přijímat rodiče jako partnery </a:t>
            </a:r>
          </a:p>
          <a:p>
            <a:r>
              <a:rPr lang="cs-CZ" dirty="0"/>
              <a:t>mít na paměti, že pomáhající pracovník má být nejen odborníkem pečujícím o jejich dítě, ale i průvodcem a oporou (např. nabídnout služby </a:t>
            </a:r>
            <a:r>
              <a:rPr lang="cs-CZ" dirty="0" err="1"/>
              <a:t>ranné</a:t>
            </a:r>
            <a:r>
              <a:rPr lang="cs-CZ" dirty="0"/>
              <a:t> péče, zprostředkovat kontakt na ni a spolupracovat s jejími odborníky - např. EDUCO ve Zlíně – Loukách, budova </a:t>
            </a:r>
            <a:r>
              <a:rPr lang="cs-CZ" dirty="0" err="1"/>
              <a:t>Vitar</a:t>
            </a:r>
            <a:r>
              <a:rPr lang="cs-CZ" dirty="0"/>
              <a:t>). </a:t>
            </a:r>
          </a:p>
          <a:p>
            <a:endParaRPr lang="cs-CZ" dirty="0"/>
          </a:p>
        </p:txBody>
      </p:sp>
    </p:spTree>
    <p:extLst>
      <p:ext uri="{BB962C8B-B14F-4D97-AF65-F5344CB8AC3E}">
        <p14:creationId xmlns:p14="http://schemas.microsoft.com/office/powerpoint/2010/main" val="102345413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Klienti s parciálními poruchami </a:t>
            </a:r>
            <a:r>
              <a:rPr lang="cs-CZ" dirty="0"/>
              <a:t/>
            </a:r>
            <a:br>
              <a:rPr lang="cs-CZ" dirty="0"/>
            </a:b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cs-CZ" dirty="0"/>
              <a:t>(LMD – dyslexie, dysgrafie, dyskalkulie, hyperaktivní syndrom), s nízkým </a:t>
            </a:r>
          </a:p>
          <a:p>
            <a:r>
              <a:rPr lang="cs-CZ" dirty="0"/>
              <a:t>sebehodnocením a malou sociální zkušeností) </a:t>
            </a:r>
          </a:p>
          <a:p>
            <a:r>
              <a:rPr lang="cs-CZ" dirty="0"/>
              <a:t>Mějme na paměti, že tito klienti mají obtíže s udržením pozornosti, nepřesně vnímají, hůře se soustředí a jsou snadněji unavitelní. Nenahlížejme na ně jako na klienty s nízkým intelektem, ale uvědomujme si, že mají poruchy učení, pohybovou nekoordinovanost a kolísá jim psychická výkonnost. </a:t>
            </a:r>
          </a:p>
          <a:p>
            <a:r>
              <a:rPr lang="cs-CZ" dirty="0"/>
              <a:t>Počítejme s časem pro relaxaci, opakujme všechny důležité informace a respektujme klientovy obtíže ve čtení nebo písemném projevu. </a:t>
            </a:r>
          </a:p>
          <a:p>
            <a:r>
              <a:rPr lang="cs-CZ" dirty="0"/>
              <a:t>Obávají se vyjádřit, dlouho a obtížně hledají správná slova, jsou nejistí a mají zvýrazněnou emocionalitu </a:t>
            </a:r>
          </a:p>
          <a:p>
            <a:r>
              <a:rPr lang="cs-CZ" dirty="0"/>
              <a:t>Povzbuzujme a trpělivě nastolujme atmosféru důvěry </a:t>
            </a:r>
          </a:p>
          <a:p>
            <a:r>
              <a:rPr lang="cs-CZ" dirty="0"/>
              <a:t>Užívejme individuální přístup, stejný znakový systém (přiměřená obsah a forma jazyka), navolme atmosféru vzájemné důvěry, buďme trpěliví a snažme se porozumět potřebám a obtížím klienta a jednejme s rozvahou </a:t>
            </a:r>
          </a:p>
          <a:p>
            <a:endParaRPr lang="cs-CZ" dirty="0"/>
          </a:p>
          <a:p>
            <a:endParaRPr lang="cs-CZ" dirty="0"/>
          </a:p>
        </p:txBody>
      </p:sp>
    </p:spTree>
    <p:extLst>
      <p:ext uri="{BB962C8B-B14F-4D97-AF65-F5344CB8AC3E}">
        <p14:creationId xmlns:p14="http://schemas.microsoft.com/office/powerpoint/2010/main" val="26325122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Typy osobnosti klienta </a:t>
            </a:r>
            <a:endParaRPr lang="cs-CZ" dirty="0"/>
          </a:p>
        </p:txBody>
      </p:sp>
      <p:sp>
        <p:nvSpPr>
          <p:cNvPr id="3" name="Zástupný symbol pro obsah 2"/>
          <p:cNvSpPr>
            <a:spLocks noGrp="1"/>
          </p:cNvSpPr>
          <p:nvPr>
            <p:ph idx="1"/>
          </p:nvPr>
        </p:nvSpPr>
        <p:spPr/>
        <p:txBody>
          <a:bodyPr/>
          <a:lstStyle/>
          <a:p>
            <a:r>
              <a:rPr lang="cs-CZ" dirty="0"/>
              <a:t>Sestra se ve své praxi setkává i s klienty bez somatického, smyslového či jiného postižení se kterými se obtížně komunikuje. Mluvíme o tzv. svízelných typech osob. Pokud sestra správně zhodnotí typologii klienta, může ho svým přístupem podpořit nebo předejít konfliktům. </a:t>
            </a:r>
          </a:p>
          <a:p>
            <a:r>
              <a:rPr lang="cs-CZ" dirty="0"/>
              <a:t>Pokusíme se specifikovat projevy a chování některých typů jedinců s následným doporučením pro ošetřující/pomáhající personál: </a:t>
            </a:r>
          </a:p>
        </p:txBody>
      </p:sp>
    </p:spTree>
    <p:extLst>
      <p:ext uri="{BB962C8B-B14F-4D97-AF65-F5344CB8AC3E}">
        <p14:creationId xmlns:p14="http://schemas.microsoft.com/office/powerpoint/2010/main" val="232479222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Úzkostný typ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Schoulené držení těla, těkavý pohled, klopení zraku, nejistá gesta, váhání, nerozhodnost, v řeči nejisté pomlky, časté opakování dotazů, snadné podléhání vnitřní panice, obviňuje sám sebe, stydí se za své chování, nevěří si. </a:t>
            </a:r>
          </a:p>
          <a:p>
            <a:r>
              <a:rPr lang="cs-CZ" dirty="0"/>
              <a:t>Vyčkat až se na nás obrátí, nezaujímat pozici tváří v tvář, </a:t>
            </a:r>
            <a:r>
              <a:rPr lang="cs-CZ" dirty="0" err="1"/>
              <a:t>neuplívat</a:t>
            </a:r>
            <a:r>
              <a:rPr lang="cs-CZ" dirty="0"/>
              <a:t> příliš zrakem v jeho obličeji, hovořit pomalu a klidným hlasem, podávat vyčerpávající informace, vyvarovat se nátlaku (otázek typu „buď a nebo“), uvažovat za klienta nahlas, nečinit přímá rozhodování za něho, ale rekapitulovat otázky, obecně shrnovat závěry, alternativy řešení </a:t>
            </a:r>
          </a:p>
          <a:p>
            <a:endParaRPr lang="cs-CZ" dirty="0"/>
          </a:p>
        </p:txBody>
      </p:sp>
    </p:spTree>
    <p:extLst>
      <p:ext uri="{BB962C8B-B14F-4D97-AF65-F5344CB8AC3E}">
        <p14:creationId xmlns:p14="http://schemas.microsoft.com/office/powerpoint/2010/main" val="3924799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Úzkostně – agresivní typ </a:t>
            </a:r>
            <a:r>
              <a:rPr lang="cs-CZ" dirty="0"/>
              <a:t/>
            </a:r>
            <a:br>
              <a:rPr lang="cs-CZ" dirty="0"/>
            </a:b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dirty="0"/>
          </a:p>
          <a:p>
            <a:r>
              <a:rPr lang="cs-CZ" dirty="0"/>
              <a:t>Štíhlá postava, stoj i sed křečovitě vzpřímený, nohy u sebe, energický pevný úchop předmětů, bojovně odměřený pohled, strohost řečového projevu, stísněnost a nervozita v hlase, který přechází do vyšších poloh, pocity újmy, křivdy, energicky rychlé obranářské reakce, kategorické odmítání projevů pomoci a péče, cynismus při domnělých prohrách, jízlivé poznámky, zraňující výroky vedené na city a morálku druhých, křečovité výpady provázené pláčem na krajíčku. </a:t>
            </a:r>
            <a:endParaRPr lang="cs-CZ" dirty="0" smtClean="0"/>
          </a:p>
          <a:p>
            <a:endParaRPr lang="cs-CZ" dirty="0"/>
          </a:p>
          <a:p>
            <a:r>
              <a:rPr lang="cs-CZ" dirty="0"/>
              <a:t>Pohledem signalizovat ochotu, dodržovat horizontální polohu pohledu z očí do očí, vyvarovat se tzv. pohledu spatra, hovoří – </a:t>
            </a:r>
            <a:r>
              <a:rPr lang="cs-CZ" dirty="0" err="1"/>
              <a:t>li</a:t>
            </a:r>
            <a:r>
              <a:rPr lang="cs-CZ" dirty="0"/>
              <a:t> takový klient, se zájmem mu hleďme do obličeje, pokud hovoříme sami střídat pohled do očí s odklonem pohledu stranou, hovořit klidně, věcně a srozumitelně, podávat vyčerpávající informace, nezrychlovat tempo řeči, nezvyšovat hlas, co nejméně používat v naší řeči odmítavé „ne“, svůj názor spíše nabízet jako alternativu. </a:t>
            </a:r>
          </a:p>
          <a:p>
            <a:endParaRPr lang="cs-CZ" dirty="0"/>
          </a:p>
          <a:p>
            <a:endParaRPr lang="cs-CZ" dirty="0"/>
          </a:p>
        </p:txBody>
      </p:sp>
    </p:spTree>
    <p:extLst>
      <p:ext uri="{BB962C8B-B14F-4D97-AF65-F5344CB8AC3E}">
        <p14:creationId xmlns:p14="http://schemas.microsoft.com/office/powerpoint/2010/main" val="148029453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idx="1"/>
          </p:nvPr>
        </p:nvSpPr>
        <p:spPr/>
        <p:txBody>
          <a:bodyPr/>
          <a:lstStyle/>
          <a:p>
            <a:r>
              <a:rPr lang="cs-CZ" dirty="0"/>
              <a:t>Pohledem signalizovat ochotu, dodržovat horizontální polohu pohledu z očí do očí, vyvarovat se tzv. pohledu spatra, hovoří – </a:t>
            </a:r>
            <a:r>
              <a:rPr lang="cs-CZ" dirty="0" err="1"/>
              <a:t>li</a:t>
            </a:r>
            <a:r>
              <a:rPr lang="cs-CZ" dirty="0"/>
              <a:t> takový klient, se zájmem mu hleďme do obličeje, pokud hovoříme sami střídat pohled do očí s odklonem pohledu stranou, hovořit klidně, věcně a srozumitelně, podávat vyčerpávající informace, nezrychlovat tempo řeči, nezvyšovat hlas, co nejméně používat v naší řeči odmítavé „ne“, svůj názor spíše nabízet jako alternativu. </a:t>
            </a:r>
          </a:p>
          <a:p>
            <a:endParaRPr lang="cs-CZ" dirty="0"/>
          </a:p>
        </p:txBody>
      </p:sp>
    </p:spTree>
    <p:extLst>
      <p:ext uri="{BB962C8B-B14F-4D97-AF65-F5344CB8AC3E}">
        <p14:creationId xmlns:p14="http://schemas.microsoft.com/office/powerpoint/2010/main" val="287432838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Narcistně – agresivní typ </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r>
              <a:rPr lang="cs-CZ" b="1" dirty="0"/>
              <a:t>Narcistně – agresivní typ </a:t>
            </a:r>
            <a:endParaRPr lang="cs-CZ" dirty="0"/>
          </a:p>
          <a:p>
            <a:r>
              <a:rPr lang="cs-CZ" dirty="0"/>
              <a:t>Časté sledování a upravování vlastního zevnějšku, pohrávání si s módními doplňky, důstojné okázalé vystupování, sebevědomá reprezentace, vůči druhým </a:t>
            </a:r>
            <a:r>
              <a:rPr lang="cs-CZ" dirty="0" err="1"/>
              <a:t>nadřazenecky</a:t>
            </a:r>
            <a:r>
              <a:rPr lang="cs-CZ" dirty="0"/>
              <a:t> přezíravá mimika a gestikulace, nadbytečně „moudře“ se vyjadřuje, mazlivě formuluje věty, zálibně opakuje výroky, rád se poslouchá, v situacích domnělého ponížení reaguje okázale rezervovaným vyčkáváním, kroucením hlavou, ironií, sarkasmy, upozorňuje na vlivné konexe a netušené možnosti řešení jeho problému. </a:t>
            </a:r>
          </a:p>
        </p:txBody>
      </p:sp>
    </p:spTree>
    <p:extLst>
      <p:ext uri="{BB962C8B-B14F-4D97-AF65-F5344CB8AC3E}">
        <p14:creationId xmlns:p14="http://schemas.microsoft.com/office/powerpoint/2010/main" val="2400275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a:t>
            </a:r>
            <a:r>
              <a:rPr lang="cs-CZ" dirty="0"/>
              <a:t>zdravotní </a:t>
            </a:r>
            <a:r>
              <a:rPr lang="cs-CZ" dirty="0" smtClean="0"/>
              <a:t>péče</a:t>
            </a:r>
            <a:endParaRPr lang="cs-CZ" dirty="0"/>
          </a:p>
        </p:txBody>
      </p:sp>
      <p:sp>
        <p:nvSpPr>
          <p:cNvPr id="3" name="Zástupný symbol pro obsah 2"/>
          <p:cNvSpPr>
            <a:spLocks noGrp="1"/>
          </p:cNvSpPr>
          <p:nvPr>
            <p:ph idx="1"/>
          </p:nvPr>
        </p:nvSpPr>
        <p:spPr/>
        <p:txBody>
          <a:bodyPr/>
          <a:lstStyle/>
          <a:p>
            <a:r>
              <a:rPr lang="cs-CZ" dirty="0" smtClean="0"/>
              <a:t>3 hlediska : </a:t>
            </a:r>
            <a:endParaRPr lang="cs-CZ" dirty="0"/>
          </a:p>
          <a:p>
            <a:endParaRPr lang="cs-CZ" dirty="0"/>
          </a:p>
          <a:p>
            <a:endParaRPr lang="cs-CZ" dirty="0"/>
          </a:p>
          <a:p>
            <a:r>
              <a:rPr lang="cs-CZ" dirty="0"/>
              <a:t>- z hlediska finanční dostupnosti </a:t>
            </a:r>
          </a:p>
          <a:p>
            <a:r>
              <a:rPr lang="cs-CZ" dirty="0"/>
              <a:t>- z hlediska časové dostupnosti </a:t>
            </a:r>
          </a:p>
          <a:p>
            <a:r>
              <a:rPr lang="cs-CZ" dirty="0"/>
              <a:t>- z hlediska místní dostupnosti </a:t>
            </a:r>
          </a:p>
          <a:p>
            <a:endParaRPr lang="cs-CZ" dirty="0"/>
          </a:p>
        </p:txBody>
      </p:sp>
    </p:spTree>
    <p:extLst>
      <p:ext uri="{BB962C8B-B14F-4D97-AF65-F5344CB8AC3E}">
        <p14:creationId xmlns:p14="http://schemas.microsoft.com/office/powerpoint/2010/main" val="3888826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idx="1"/>
          </p:nvPr>
        </p:nvSpPr>
        <p:spPr/>
        <p:txBody>
          <a:bodyPr/>
          <a:lstStyle/>
          <a:p>
            <a:r>
              <a:rPr lang="cs-CZ" dirty="0"/>
              <a:t>Nemůžeme – </a:t>
            </a:r>
            <a:r>
              <a:rPr lang="cs-CZ" dirty="0" err="1"/>
              <a:t>li</a:t>
            </a:r>
            <a:r>
              <a:rPr lang="cs-CZ" dirty="0"/>
              <a:t> se takovému klientovi věnovat ihned, signalizujme, že o něm víme (byl všimnut) a vyžádejme si strpení, často vyhledávejme pohledy z očí do očí, bez ohledu na to, kdo hovoří nebo naslouchá, vyvarujme se tónu poučovat nebo mentorovat, podávejme úplné informace, jednejme jako se zasvěceným partnerem, nejednejme podbízivě či poníženě, jednejme důstojně a na úrovni, při konfliktu neváhejme se stručnou a krátkou profesionální omluvou. </a:t>
            </a:r>
          </a:p>
          <a:p>
            <a:endParaRPr lang="cs-CZ" dirty="0"/>
          </a:p>
        </p:txBody>
      </p:sp>
    </p:spTree>
    <p:extLst>
      <p:ext uri="{BB962C8B-B14F-4D97-AF65-F5344CB8AC3E}">
        <p14:creationId xmlns:p14="http://schemas.microsoft.com/office/powerpoint/2010/main" val="105659648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Bezohledně – agresivní typ </a:t>
            </a:r>
            <a:r>
              <a:rPr lang="cs-CZ" dirty="0"/>
              <a:t/>
            </a:r>
            <a:br>
              <a:rPr lang="cs-CZ" dirty="0"/>
            </a:br>
            <a:endParaRPr lang="cs-CZ" dirty="0"/>
          </a:p>
        </p:txBody>
      </p:sp>
      <p:sp>
        <p:nvSpPr>
          <p:cNvPr id="3" name="Zástupný symbol pro obsah 2"/>
          <p:cNvSpPr>
            <a:spLocks noGrp="1"/>
          </p:cNvSpPr>
          <p:nvPr>
            <p:ph idx="1"/>
          </p:nvPr>
        </p:nvSpPr>
        <p:spPr/>
        <p:txBody>
          <a:bodyPr/>
          <a:lstStyle/>
          <a:p>
            <a:r>
              <a:rPr lang="cs-CZ" b="1" dirty="0"/>
              <a:t>Bezohledně – agresivní typ </a:t>
            </a:r>
            <a:endParaRPr lang="cs-CZ" dirty="0"/>
          </a:p>
          <a:p>
            <a:r>
              <a:rPr lang="cs-CZ" dirty="0" err="1"/>
              <a:t>Robusní</a:t>
            </a:r>
            <a:r>
              <a:rPr lang="cs-CZ" dirty="0"/>
              <a:t> postava, neměnný a nechápavý pohled, nepřátelský výraz obličeje, nepohotové a pomalé myšlení, podezíravost a vztahovačnost, hlučný a nespisovný nelogický řečový projev, vulgární výrazy, nekultivované jednání, vehementní a netolerantní prosazování svých zájmů, zkratkovitě výbušné reakce, nepřátelské postoje vůči obecně uznávaným hodnotám, autoritám a zvyklostem. </a:t>
            </a:r>
          </a:p>
          <a:p>
            <a:endParaRPr lang="cs-CZ" dirty="0"/>
          </a:p>
        </p:txBody>
      </p:sp>
    </p:spTree>
    <p:extLst>
      <p:ext uri="{BB962C8B-B14F-4D97-AF65-F5344CB8AC3E}">
        <p14:creationId xmlns:p14="http://schemas.microsoft.com/office/powerpoint/2010/main" val="95526525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idx="1"/>
          </p:nvPr>
        </p:nvSpPr>
        <p:spPr/>
        <p:txBody>
          <a:bodyPr/>
          <a:lstStyle/>
          <a:p>
            <a:endParaRPr lang="cs-CZ" dirty="0"/>
          </a:p>
          <a:p>
            <a:r>
              <a:rPr lang="cs-CZ" dirty="0"/>
              <a:t>Udržovat si pohled vodorovně z očí do očí (neměnit v žádném případě tuto pozici, pohled pracovníka je rázně setrvalý do očí, hovoříme klidně a věcně, pomalu a plynule, srozumitelně, jistým a nevzrušeným hlasem, neosobně a bez afektu, gestikulujeme pomalu a plynule, nepodléháme panice, jednáme vážně a důstojně, důsledně si stojíme na svých stanoviscích, projevujeme však při tom pochopení a uznání, apelujeme na čestnost a férovost. </a:t>
            </a:r>
          </a:p>
          <a:p>
            <a:endParaRPr lang="cs-CZ" dirty="0"/>
          </a:p>
        </p:txBody>
      </p:sp>
    </p:spTree>
    <p:extLst>
      <p:ext uri="{BB962C8B-B14F-4D97-AF65-F5344CB8AC3E}">
        <p14:creationId xmlns:p14="http://schemas.microsoft.com/office/powerpoint/2010/main" val="258574563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Pedantický typ </a:t>
            </a:r>
            <a:br>
              <a:rPr lang="cs-CZ" dirty="0"/>
            </a:br>
            <a:endParaRPr lang="cs-CZ" dirty="0"/>
          </a:p>
        </p:txBody>
      </p:sp>
      <p:sp>
        <p:nvSpPr>
          <p:cNvPr id="3" name="Zástupný symbol pro obsah 2"/>
          <p:cNvSpPr>
            <a:spLocks noGrp="1"/>
          </p:cNvSpPr>
          <p:nvPr>
            <p:ph idx="1"/>
          </p:nvPr>
        </p:nvSpPr>
        <p:spPr/>
        <p:txBody>
          <a:bodyPr>
            <a:normAutofit/>
          </a:bodyPr>
          <a:lstStyle/>
          <a:p>
            <a:endParaRPr lang="cs-CZ" dirty="0"/>
          </a:p>
          <a:p>
            <a:pPr marL="0" indent="0">
              <a:buNone/>
            </a:pPr>
            <a:endParaRPr lang="cs-CZ" dirty="0"/>
          </a:p>
          <a:p>
            <a:r>
              <a:rPr lang="cs-CZ" dirty="0"/>
              <a:t>Pevné držení těla, přímý pohled, disciplinovaně uspořádaná gesta, ukázněné vystupování, střízlivé oblečení, pečlivá úprava zevnějšku, ritualizovaný životní styl, pořádkumilovnost, obdiv k předpisům, směrnicím a nařízením, přísné logické myšlení, neměnné zásady. </a:t>
            </a:r>
          </a:p>
          <a:p>
            <a:r>
              <a:rPr lang="cs-CZ" dirty="0" smtClean="0"/>
              <a:t>. </a:t>
            </a:r>
            <a:endParaRPr lang="cs-CZ" dirty="0"/>
          </a:p>
          <a:p>
            <a:endParaRPr lang="cs-CZ" dirty="0"/>
          </a:p>
        </p:txBody>
      </p:sp>
    </p:spTree>
    <p:extLst>
      <p:ext uri="{BB962C8B-B14F-4D97-AF65-F5344CB8AC3E}">
        <p14:creationId xmlns:p14="http://schemas.microsoft.com/office/powerpoint/2010/main" val="384112998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idx="1"/>
          </p:nvPr>
        </p:nvSpPr>
        <p:spPr/>
        <p:txBody>
          <a:bodyPr/>
          <a:lstStyle/>
          <a:p>
            <a:r>
              <a:rPr lang="cs-CZ" dirty="0"/>
              <a:t>Je třeba si uvědomit, že takového klienta uklidňují uspořádané a zákonitě probíhající děje, při jednání s tímto klientem mu hledíme přímo do očí, jednáme klidně, věcně a střízlivě, informace podáváme vyčerpávajícím způsobem, na dotazy odpovídáme logicky a stručně, signalizujeme názorovou příbuznost, respekt k zásadám a tradicím, projevujeme pochopení, striktně se vyvarujeme oponentních stanovisek, bagatelizace hodnot, negace tradic, apelujeme na zkušenost, pokud se dostaneme do konfliktu respektujeme jeho právo se rozhodovat. </a:t>
            </a:r>
          </a:p>
          <a:p>
            <a:endParaRPr lang="cs-CZ" dirty="0"/>
          </a:p>
          <a:p>
            <a:endParaRPr lang="cs-CZ" dirty="0"/>
          </a:p>
        </p:txBody>
      </p:sp>
    </p:spTree>
    <p:extLst>
      <p:ext uri="{BB962C8B-B14F-4D97-AF65-F5344CB8AC3E}">
        <p14:creationId xmlns:p14="http://schemas.microsoft.com/office/powerpoint/2010/main" val="85759131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Nepřístupný typ </a:t>
            </a:r>
            <a:r>
              <a:rPr lang="cs-CZ" dirty="0"/>
              <a:t/>
            </a:r>
            <a:br>
              <a:rPr lang="cs-CZ" dirty="0"/>
            </a:br>
            <a:endParaRPr lang="cs-CZ" dirty="0"/>
          </a:p>
        </p:txBody>
      </p:sp>
      <p:sp>
        <p:nvSpPr>
          <p:cNvPr id="3" name="Zástupný symbol pro obsah 2"/>
          <p:cNvSpPr>
            <a:spLocks noGrp="1"/>
          </p:cNvSpPr>
          <p:nvPr>
            <p:ph idx="1"/>
          </p:nvPr>
        </p:nvSpPr>
        <p:spPr/>
        <p:txBody>
          <a:bodyPr/>
          <a:lstStyle/>
          <a:p>
            <a:r>
              <a:rPr lang="cs-CZ" b="1" dirty="0"/>
              <a:t>Nepřístupný typ </a:t>
            </a:r>
            <a:endParaRPr lang="cs-CZ" dirty="0"/>
          </a:p>
          <a:p>
            <a:r>
              <a:rPr lang="cs-CZ" dirty="0"/>
              <a:t>Klidná, pomalá chůze, zdrženlivé reakce a pohyby, většinou neurčitý a neměnný výraz tváře, spontánně nevyhledává setkání pohledů, nevyhledává fyzickou přítomnost druhých, oblečením a gesty demonstruje odlišnost, ironizuje druhé, ironizuje sám sebe, hovoří pomalu, dává si na čas, vyjadřuje se v narážkách, zraňuje upřímností a </a:t>
            </a:r>
            <a:r>
              <a:rPr lang="cs-CZ" dirty="0" err="1"/>
              <a:t>sebeznehodnocující</a:t>
            </a:r>
            <a:r>
              <a:rPr lang="cs-CZ" dirty="0"/>
              <a:t> vulgaritou. </a:t>
            </a:r>
          </a:p>
          <a:p>
            <a:endParaRPr lang="cs-CZ" dirty="0"/>
          </a:p>
        </p:txBody>
      </p:sp>
    </p:spTree>
    <p:extLst>
      <p:ext uri="{BB962C8B-B14F-4D97-AF65-F5344CB8AC3E}">
        <p14:creationId xmlns:p14="http://schemas.microsoft.com/office/powerpoint/2010/main" val="344623161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idx="1"/>
          </p:nvPr>
        </p:nvSpPr>
        <p:spPr/>
        <p:txBody>
          <a:bodyPr/>
          <a:lstStyle/>
          <a:p>
            <a:endParaRPr lang="cs-CZ" dirty="0"/>
          </a:p>
          <a:p>
            <a:r>
              <a:rPr lang="cs-CZ" dirty="0"/>
              <a:t>Nepřistupujme k tomuto klientovi jako první, nezkracujme ani neprodlužujme vzdálenost, kterou určil, většinou času se mu dívejme do očí, a to zejména vždy když hovoříme, jednejme neosobně, klidně, důstojně, neopakujme se, nenechme se vyvést z míry jeho mlčením, neudržujme hovor za každou cenu, nepodléhejme panice, držme se předmětu a skutkové podstaty jednání, nereagujme na to, co nebylo otevřeně řečeno, vůči narážkám a dvojsmyslným invektivám zůstaňme hluší, </a:t>
            </a:r>
            <a:r>
              <a:rPr lang="cs-CZ" dirty="0" err="1"/>
              <a:t>neuspěchávejme</a:t>
            </a:r>
            <a:r>
              <a:rPr lang="cs-CZ" dirty="0"/>
              <a:t> jednání – „hrajme“ na čas. </a:t>
            </a:r>
          </a:p>
          <a:p>
            <a:endParaRPr lang="cs-CZ" dirty="0"/>
          </a:p>
        </p:txBody>
      </p:sp>
    </p:spTree>
    <p:extLst>
      <p:ext uri="{BB962C8B-B14F-4D97-AF65-F5344CB8AC3E}">
        <p14:creationId xmlns:p14="http://schemas.microsoft.com/office/powerpoint/2010/main" val="319824949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Histrionský</a:t>
            </a:r>
            <a:r>
              <a:rPr lang="cs-CZ" b="1" dirty="0"/>
              <a:t> typ (klient „herec“)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r>
              <a:rPr lang="cs-CZ" dirty="0"/>
              <a:t>Rychlá chůze, prudká gesta, živá mimika vyjadřující emoce, řečový projev se často stává emocionálním výlevem, postrádajícím logiku, při konfliktu tento klient křičí, slovně napadá, rozbíjí předměty, trhá vlastní oděv a jinak podobně demonstruje projevy agrese a </a:t>
            </a:r>
            <a:r>
              <a:rPr lang="cs-CZ" dirty="0" err="1"/>
              <a:t>autoagrese</a:t>
            </a:r>
            <a:r>
              <a:rPr lang="cs-CZ" dirty="0"/>
              <a:t>, teatrálně se projevuje a snaží se na sebe upoutat pozornost. </a:t>
            </a:r>
          </a:p>
          <a:p>
            <a:endParaRPr lang="cs-CZ" dirty="0"/>
          </a:p>
        </p:txBody>
      </p:sp>
    </p:spTree>
    <p:extLst>
      <p:ext uri="{BB962C8B-B14F-4D97-AF65-F5344CB8AC3E}">
        <p14:creationId xmlns:p14="http://schemas.microsoft.com/office/powerpoint/2010/main" val="57618111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Doporučení</a:t>
            </a:r>
            <a:endParaRPr lang="cs-CZ" dirty="0"/>
          </a:p>
        </p:txBody>
      </p:sp>
      <p:sp>
        <p:nvSpPr>
          <p:cNvPr id="3" name="Zástupný symbol pro obsah 2"/>
          <p:cNvSpPr>
            <a:spLocks noGrp="1"/>
          </p:cNvSpPr>
          <p:nvPr>
            <p:ph idx="1"/>
          </p:nvPr>
        </p:nvSpPr>
        <p:spPr/>
        <p:txBody>
          <a:bodyPr/>
          <a:lstStyle/>
          <a:p>
            <a:endParaRPr lang="cs-CZ" smtClean="0"/>
          </a:p>
          <a:p>
            <a:r>
              <a:rPr lang="cs-CZ" smtClean="0"/>
              <a:t>Při jednání s tímto klientem snižme možnost jeho pohybu a gestikulace uvedením ho do těsnějšího prostoru, odveďme jednání mimo pozornost dalších osob, buďme vstřícní a chápající, vracejme stále jednání k předmětu věci, zůstaňme hluší k odbočkám od tématu, hovořme věcně, stručně, jednoznačně, volme obraty a tvrzení, která vylučují možnost polemiky a smlouvání, regulujme jednání tak, aby spělo k co nejrychlejšímu konci, zůstaňme přátelští. </a:t>
            </a:r>
          </a:p>
          <a:p>
            <a:endParaRPr lang="cs-CZ" dirty="0"/>
          </a:p>
        </p:txBody>
      </p:sp>
    </p:spTree>
    <p:extLst>
      <p:ext uri="{BB962C8B-B14F-4D97-AF65-F5344CB8AC3E}">
        <p14:creationId xmlns:p14="http://schemas.microsoft.com/office/powerpoint/2010/main" val="199652328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Komunikace v pomáhajících profesích </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dirty="0"/>
              <a:t>Komunikace je nositelem dění ve společnosti. Chápeme ji jako sdělování určitých informací, významů v procesu přímého nebo nepřímého sociálního kontaktu. Prostřednictvím komunikace je individuum determinováno, dostává pokyny či impulzy pro řízení svého chování, přenášejí se na něj normy a hodnoty skupiny (komunity), umožňuje se mu formulace i naplňování jeho požadavků a potřeb. </a:t>
            </a:r>
          </a:p>
        </p:txBody>
      </p:sp>
    </p:spTree>
    <p:extLst>
      <p:ext uri="{BB962C8B-B14F-4D97-AF65-F5344CB8AC3E}">
        <p14:creationId xmlns:p14="http://schemas.microsoft.com/office/powerpoint/2010/main" val="979139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434</TotalTime>
  <Words>14766</Words>
  <Application>Microsoft Office PowerPoint</Application>
  <PresentationFormat>Širokoúhlá obrazovka</PresentationFormat>
  <Paragraphs>1487</Paragraphs>
  <Slides>178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178</vt:i4>
      </vt:variant>
    </vt:vector>
  </HeadingPairs>
  <TitlesOfParts>
    <vt:vector size="184" baseType="lpstr">
      <vt:lpstr>Arial</vt:lpstr>
      <vt:lpstr>Calibri</vt:lpstr>
      <vt:lpstr>Times New Roman</vt:lpstr>
      <vt:lpstr>Trebuchet MS</vt:lpstr>
      <vt:lpstr>Wingdings 3</vt:lpstr>
      <vt:lpstr>Faseta</vt:lpstr>
      <vt:lpstr>Komunitní péče</vt:lpstr>
      <vt:lpstr>Cíle:</vt:lpstr>
      <vt:lpstr>Základní okruhy studia:  </vt:lpstr>
      <vt:lpstr>Sociální politika </vt:lpstr>
      <vt:lpstr>Sociální politika zahrnuje:</vt:lpstr>
      <vt:lpstr>Základní princip v sociální politice</vt:lpstr>
      <vt:lpstr>Okruh oprávněných objektů sociální péče a sociální služby  </vt:lpstr>
      <vt:lpstr>Zdravotní politika</vt:lpstr>
      <vt:lpstr>Dostupnost zdravotní péče</vt:lpstr>
      <vt:lpstr>Zdravotnické služby  </vt:lpstr>
      <vt:lpstr>Zdravotnická zařízení  </vt:lpstr>
      <vt:lpstr>Doporučená literatura:</vt:lpstr>
      <vt:lpstr>Komunita, komunitní práce, komunitní péče, komunitní ošetřovatelství  </vt:lpstr>
      <vt:lpstr>Komunita (Jarvis)</vt:lpstr>
      <vt:lpstr>Obecné dělení: </vt:lpstr>
      <vt:lpstr>Další dělení </vt:lpstr>
      <vt:lpstr>Komunitní  práce </vt:lpstr>
      <vt:lpstr>Historie</vt:lpstr>
      <vt:lpstr>Současnost:</vt:lpstr>
      <vt:lpstr>Fáze (etapy) komunitní práce – aktivní kroky: </vt:lpstr>
      <vt:lpstr>Triáda</vt:lpstr>
      <vt:lpstr>Organizace rozvíjející postupy komunitní práce: </vt:lpstr>
      <vt:lpstr>Komunitní péče (Community care) </vt:lpstr>
      <vt:lpstr>1. Komunitní péče je péče o zdraví populace v komunitě - mimo nemocnici </vt:lpstr>
      <vt:lpstr>Komunitní sestra</vt:lpstr>
      <vt:lpstr>Komunitní sestra </vt:lpstr>
      <vt:lpstr>Činnosti komunitní sestry</vt:lpstr>
      <vt:lpstr>Komunitní ošetřovatelství</vt:lpstr>
      <vt:lpstr>Stupně komunitního ošetřovatelství:</vt:lpstr>
      <vt:lpstr>Srovnání tradiční a komunitní praxe</vt:lpstr>
      <vt:lpstr>3.Sociální skupina, sounáležitost, identita</vt:lpstr>
      <vt:lpstr>Společná východiska skupiny:  </vt:lpstr>
      <vt:lpstr>Typy skupin - cíl</vt:lpstr>
      <vt:lpstr>Výhody skupiny:  </vt:lpstr>
      <vt:lpstr>Nevýhody skupiny:  </vt:lpstr>
      <vt:lpstr>Doporučená literatura</vt:lpstr>
      <vt:lpstr>4. Osoby vyžadující sociální péči </vt:lpstr>
      <vt:lpstr>Základní pojmy</vt:lpstr>
      <vt:lpstr>pokračování</vt:lpstr>
      <vt:lpstr>Přístupy: </vt:lpstr>
      <vt:lpstr>Osoby vyžadující sociální a zdravotní  péči: </vt:lpstr>
      <vt:lpstr>pokračování</vt:lpstr>
      <vt:lpstr>pokračování</vt:lpstr>
      <vt:lpstr>Kvalita života u osob s postižením </vt:lpstr>
      <vt:lpstr>Životní krize</vt:lpstr>
      <vt:lpstr>Faktory ovlivňující kvalitu života </vt:lpstr>
      <vt:lpstr>pokračování</vt:lpstr>
      <vt:lpstr>Mezinárodní klasifikace fungování, postižení a zdraví  </vt:lpstr>
      <vt:lpstr>Úkoly společnosti: </vt:lpstr>
      <vt:lpstr>Doporučená literatura</vt:lpstr>
      <vt:lpstr>5. Návaznost zdravotnických     a sociálních služeb </vt:lpstr>
      <vt:lpstr>Akutní péče, (přednemocniční) neodkladná péče  </vt:lpstr>
      <vt:lpstr>Ošetřovatelská péče  </vt:lpstr>
      <vt:lpstr>Rehabilitační péče  </vt:lpstr>
      <vt:lpstr>Zdravotní rehabilitace</vt:lpstr>
      <vt:lpstr>Psychologická rehabilitace</vt:lpstr>
      <vt:lpstr>Sociální rehabilitace</vt:lpstr>
      <vt:lpstr>Pedagogická rehabilitace</vt:lpstr>
      <vt:lpstr>Rodinná rehabilitace a volnočasová</vt:lpstr>
      <vt:lpstr>Pracovní rehabilitace</vt:lpstr>
      <vt:lpstr>Dlouhodobá péče </vt:lpstr>
      <vt:lpstr>Pokračování dlouhodobá péče</vt:lpstr>
      <vt:lpstr>Respitní péče  </vt:lpstr>
      <vt:lpstr>Hospicová a paliativní péče</vt:lpstr>
      <vt:lpstr>Sociální hospitalizace  </vt:lpstr>
      <vt:lpstr>Následná terénní péče v domácím prostředí  </vt:lpstr>
      <vt:lpstr>Princip pomoci</vt:lpstr>
      <vt:lpstr>Druhy, formy a zařízení sociálních služeb: </vt:lpstr>
      <vt:lpstr>Formy:</vt:lpstr>
      <vt:lpstr>Zařízení:  </vt:lpstr>
      <vt:lpstr>Doporučená literatura</vt:lpstr>
      <vt:lpstr>6.Péče o osoby se sníženou soběstačností - úvod</vt:lpstr>
      <vt:lpstr>Péče o osoby se sníženou soběstačností </vt:lpstr>
      <vt:lpstr>Přístup ke klientovi:</vt:lpstr>
      <vt:lpstr>Správného jednání a přístup ke klientům:  </vt:lpstr>
      <vt:lpstr>Je nutné se vyvarovat:  </vt:lpstr>
      <vt:lpstr>Zvláštnosti a specifika v přístupech ke klientům </vt:lpstr>
      <vt:lpstr>Tělesné postižení, porucha mobility  </vt:lpstr>
      <vt:lpstr>Zrakové postižení  </vt:lpstr>
      <vt:lpstr>Klienti s postižením sluchu </vt:lpstr>
      <vt:lpstr>Klienti s mentálním postižením </vt:lpstr>
      <vt:lpstr>Předčasně narozené dítě, dítě s postižením a jeho rodiče  </vt:lpstr>
      <vt:lpstr>pokračování</vt:lpstr>
      <vt:lpstr>Klienti s parciálními poruchami  </vt:lpstr>
      <vt:lpstr>Typy osobnosti klienta </vt:lpstr>
      <vt:lpstr>Úzkostný typ  </vt:lpstr>
      <vt:lpstr>Úzkostně – agresivní typ  </vt:lpstr>
      <vt:lpstr>Doporučení:</vt:lpstr>
      <vt:lpstr>Narcistně – agresivní typ  </vt:lpstr>
      <vt:lpstr>Doporučení</vt:lpstr>
      <vt:lpstr>Bezohledně – agresivní typ  </vt:lpstr>
      <vt:lpstr>Doporučení</vt:lpstr>
      <vt:lpstr>Pedantický typ  </vt:lpstr>
      <vt:lpstr>Doporučení</vt:lpstr>
      <vt:lpstr>Nepřístupný typ  </vt:lpstr>
      <vt:lpstr>Doporučení</vt:lpstr>
      <vt:lpstr>Histrionský typ (klient „herec“)  </vt:lpstr>
      <vt:lpstr>Doporučení</vt:lpstr>
      <vt:lpstr>Komunikace v pomáhajících profesích  </vt:lpstr>
      <vt:lpstr>Navázání kontaktu:</vt:lpstr>
      <vt:lpstr>pokračování</vt:lpstr>
      <vt:lpstr>Doporučená literatura:</vt:lpstr>
      <vt:lpstr>7. Úloha pracovníka v pomáhající profesi </vt:lpstr>
      <vt:lpstr>Osobnost pracovníka pomáhajících profesí </vt:lpstr>
      <vt:lpstr>Dodržujme zásady:</vt:lpstr>
      <vt:lpstr>Pokračování zásad:</vt:lpstr>
      <vt:lpstr>Syndrom vyhoření </vt:lpstr>
      <vt:lpstr>Projevy – obecně změna chování pracovníka:  </vt:lpstr>
      <vt:lpstr>Podmínky vzniku syndromu vyhoření:  </vt:lpstr>
      <vt:lpstr>Prevence</vt:lpstr>
      <vt:lpstr>8.Sociální faktory ovlivňující příjem a propuštění klienta </vt:lpstr>
      <vt:lpstr>Faktory</vt:lpstr>
      <vt:lpstr>Celkové hodnocení klienta.</vt:lpstr>
      <vt:lpstr>Zhodnotit klienta z těchto pohledů:</vt:lpstr>
      <vt:lpstr>pokračování</vt:lpstr>
      <vt:lpstr>Prezentace aplikace PowerPoint</vt:lpstr>
      <vt:lpstr>Plánované propuštění, příprava prostředí, zapojení rodiny.</vt:lpstr>
      <vt:lpstr>Plánované propuštění</vt:lpstr>
      <vt:lpstr>Doporučená literatura</vt:lpstr>
      <vt:lpstr>Podmínky přijetí do sociálního zařízení</vt:lpstr>
      <vt:lpstr>Péče, aktivity sestry, pečovatele:  </vt:lpstr>
      <vt:lpstr>Psychosociální aspekty </vt:lpstr>
      <vt:lpstr>pokračování</vt:lpstr>
      <vt:lpstr>pokračování</vt:lpstr>
      <vt:lpstr>Jak může pečující překonat krizi:  </vt:lpstr>
      <vt:lpstr>Představa umírajícího pacienta o laskavé péči </vt:lpstr>
      <vt:lpstr>Doporučená literatura</vt:lpstr>
      <vt:lpstr>9. Metody v sociálních službách</vt:lpstr>
      <vt:lpstr>A: Sociální práce s jednotlivcem </vt:lpstr>
      <vt:lpstr>Případová studie</vt:lpstr>
      <vt:lpstr>Základy práce – případové studie</vt:lpstr>
      <vt:lpstr>Poradenství </vt:lpstr>
      <vt:lpstr>Formy:  </vt:lpstr>
      <vt:lpstr>Krizová intervence  </vt:lpstr>
      <vt:lpstr>B: Podle způsobu manifestace:  </vt:lpstr>
      <vt:lpstr>C: Podle závažnosti krize:  </vt:lpstr>
      <vt:lpstr>Příčiny a spouštěče krize</vt:lpstr>
      <vt:lpstr>Postup procesu krizové intervence:  </vt:lpstr>
      <vt:lpstr>Reakce</vt:lpstr>
      <vt:lpstr>Metoda mediace</vt:lpstr>
      <vt:lpstr>Řešení: </vt:lpstr>
      <vt:lpstr>Principy mediace a její výhody:  </vt:lpstr>
      <vt:lpstr>Hlavní úkoly mediátora:  </vt:lpstr>
      <vt:lpstr>Proces mediace a jeho fáze:  </vt:lpstr>
      <vt:lpstr>Využití metody mediace</vt:lpstr>
      <vt:lpstr>Metodu mediace nelze využít:</vt:lpstr>
      <vt:lpstr>B: Sociální práce se skupinou  a komunitou</vt:lpstr>
      <vt:lpstr>Cílové skupiny streetworku:  </vt:lpstr>
      <vt:lpstr>Sociální práce s komunitou  </vt:lpstr>
      <vt:lpstr>Typy hromadných neštěstí:  </vt:lpstr>
      <vt:lpstr>Oběti hromadných neštěstí:  </vt:lpstr>
      <vt:lpstr>10. Řízení sociální práce  </vt:lpstr>
      <vt:lpstr>Vedoucí pracovník,  řídící pracovník</vt:lpstr>
      <vt:lpstr>Zásadními úkoly vedoucího pracovníka (manažera) v oblasti sociální práce (v organizaci) jsou: </vt:lpstr>
      <vt:lpstr>Supervize </vt:lpstr>
      <vt:lpstr>Cíle supervize mohou být</vt:lpstr>
      <vt:lpstr>Podmínky úspěšné supervize:  </vt:lpstr>
      <vt:lpstr>Překážky dobré supervize:  </vt:lpstr>
      <vt:lpstr>12. Péče o občany se specifickými potřebami </vt:lpstr>
      <vt:lpstr>A: Principy péče o seniory (Jarošová, 2007, s. 73, 74)</vt:lpstr>
      <vt:lpstr>Úloha v péči o seniora </vt:lpstr>
      <vt:lpstr>Sledování faktorů ovlivňujících kvalitu života seniora  </vt:lpstr>
      <vt:lpstr>B: Péče o klienty s mentálním postižením </vt:lpstr>
      <vt:lpstr>Metody práce s lidmi s mentálním postižením  </vt:lpstr>
      <vt:lpstr>pokračování</vt:lpstr>
      <vt:lpstr>Pokračování:</vt:lpstr>
      <vt:lpstr>Pokračování.</vt:lpstr>
      <vt:lpstr>Cíle péče o klienty s mentálním postižením:  </vt:lpstr>
      <vt:lpstr>Práce  se zaměřuje na:  </vt:lpstr>
      <vt:lpstr>Péče o klienty duševně nemocné </vt:lpstr>
      <vt:lpstr>Sociální práce s duševně nemocnými </vt:lpstr>
      <vt:lpstr>Péče o klienta s Alzheimerovou chorobou </vt:lpstr>
      <vt:lpstr>Práce  se zaměřuje na:</vt:lpstr>
      <vt:lpstr>Rady pečujícím osobám - příbuzným:  </vt:lpstr>
      <vt:lpstr>Sociální práce se zdravotně znevýhodněnými </vt:lpstr>
      <vt:lpstr>Sociální pracovník </vt:lpstr>
      <vt:lpstr>Doporučená literatura</vt:lpstr>
      <vt:lpstr>Zákon o sociálních službách 108/2006 Sb., o sociálních službách,</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Komunitní péče</dc:title>
  <dc:creator>Hana Pinkavová</dc:creator>
  <cp:lastModifiedBy>Hana Pinkavová</cp:lastModifiedBy>
  <cp:revision>43</cp:revision>
  <dcterms:created xsi:type="dcterms:W3CDTF">2016-05-24T06:22:32Z</dcterms:created>
  <dcterms:modified xsi:type="dcterms:W3CDTF">2018-08-15T09:27:53Z</dcterms:modified>
</cp:coreProperties>
</file>