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9" r:id="rId20"/>
    <p:sldId id="275" r:id="rId21"/>
    <p:sldId id="276" r:id="rId22"/>
    <p:sldId id="277" r:id="rId23"/>
    <p:sldId id="278" r:id="rId24"/>
    <p:sldId id="280" r:id="rId25"/>
    <p:sldId id="327" r:id="rId26"/>
    <p:sldId id="281" r:id="rId27"/>
    <p:sldId id="282" r:id="rId28"/>
    <p:sldId id="283" r:id="rId29"/>
    <p:sldId id="284" r:id="rId30"/>
    <p:sldId id="285" r:id="rId31"/>
    <p:sldId id="290" r:id="rId32"/>
    <p:sldId id="291" r:id="rId33"/>
    <p:sldId id="292" r:id="rId34"/>
    <p:sldId id="293" r:id="rId35"/>
    <p:sldId id="294" r:id="rId36"/>
    <p:sldId id="295" r:id="rId37"/>
    <p:sldId id="296" r:id="rId38"/>
    <p:sldId id="297" r:id="rId39"/>
    <p:sldId id="298" r:id="rId40"/>
    <p:sldId id="300" r:id="rId41"/>
    <p:sldId id="323" r:id="rId42"/>
    <p:sldId id="324" r:id="rId43"/>
    <p:sldId id="325" r:id="rId44"/>
    <p:sldId id="326" r:id="rId45"/>
    <p:sldId id="305" r:id="rId46"/>
    <p:sldId id="306" r:id="rId47"/>
    <p:sldId id="307" r:id="rId48"/>
    <p:sldId id="308" r:id="rId49"/>
    <p:sldId id="309" r:id="rId50"/>
    <p:sldId id="322" r:id="rId51"/>
    <p:sldId id="310" r:id="rId52"/>
    <p:sldId id="311" r:id="rId53"/>
    <p:sldId id="312" r:id="rId54"/>
    <p:sldId id="313" r:id="rId55"/>
    <p:sldId id="320" r:id="rId56"/>
    <p:sldId id="328" r:id="rId57"/>
    <p:sldId id="321" r:id="rId58"/>
    <p:sldId id="314" r:id="rId59"/>
    <p:sldId id="315"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7604" autoAdjust="0"/>
  </p:normalViewPr>
  <p:slideViewPr>
    <p:cSldViewPr snapToGrid="0">
      <p:cViewPr varScale="1">
        <p:scale>
          <a:sx n="98" d="100"/>
          <a:sy n="98" d="100"/>
        </p:scale>
        <p:origin x="3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CAF14-A2B4-44BD-9D80-C71E30DA8A35}" type="datetimeFigureOut">
              <a:rPr lang="cs-CZ" smtClean="0"/>
              <a:t>23.3.2018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31798-2825-49A3-B027-712F39D511D9}" type="slidenum">
              <a:rPr lang="cs-CZ" smtClean="0"/>
              <a:t>‹#›</a:t>
            </a:fld>
            <a:endParaRPr lang="cs-CZ"/>
          </a:p>
        </p:txBody>
      </p:sp>
    </p:spTree>
    <p:extLst>
      <p:ext uri="{BB962C8B-B14F-4D97-AF65-F5344CB8AC3E}">
        <p14:creationId xmlns:p14="http://schemas.microsoft.com/office/powerpoint/2010/main" val="378986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2E31798-2825-49A3-B027-712F39D511D9}" type="slidenum">
              <a:rPr lang="cs-CZ" smtClean="0"/>
              <a:t>1</a:t>
            </a:fld>
            <a:endParaRPr lang="cs-CZ"/>
          </a:p>
        </p:txBody>
      </p:sp>
    </p:spTree>
    <p:extLst>
      <p:ext uri="{BB962C8B-B14F-4D97-AF65-F5344CB8AC3E}">
        <p14:creationId xmlns:p14="http://schemas.microsoft.com/office/powerpoint/2010/main" val="423444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Zástupný symbol pro obrázek snímku 1"/>
          <p:cNvSpPr>
            <a:spLocks noGrp="1" noRot="1" noChangeAspect="1" noTextEdit="1"/>
          </p:cNvSpPr>
          <p:nvPr>
            <p:ph type="sldImg"/>
          </p:nvPr>
        </p:nvSpPr>
        <p:spPr>
          <a:ln/>
        </p:spPr>
      </p:sp>
      <p:sp>
        <p:nvSpPr>
          <p:cNvPr id="159746" name="Zástupný symbol pro poznámky 2"/>
          <p:cNvSpPr>
            <a:spLocks noGrp="1"/>
          </p:cNvSpPr>
          <p:nvPr>
            <p:ph type="body" idx="1"/>
          </p:nvPr>
        </p:nvSpPr>
        <p:spPr>
          <a:noFill/>
          <a:ln/>
        </p:spPr>
        <p:txBody>
          <a:bodyPr/>
          <a:lstStyle/>
          <a:p>
            <a:endParaRPr lang="en-US" smtClean="0"/>
          </a:p>
        </p:txBody>
      </p:sp>
      <p:sp>
        <p:nvSpPr>
          <p:cNvPr id="159747"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44DB61FC-AF70-4067-8B71-36DB80FA4107}" type="slidenum">
              <a:rPr lang="cs-CZ" sz="1300" b="0">
                <a:latin typeface="Arial" charset="0"/>
              </a:rPr>
              <a:pPr algn="r" defTabSz="973138"/>
              <a:t>21</a:t>
            </a:fld>
            <a:endParaRPr lang="cs-CZ" sz="1300" b="0">
              <a:latin typeface="Arial" charset="0"/>
            </a:endParaRPr>
          </a:p>
        </p:txBody>
      </p:sp>
    </p:spTree>
    <p:extLst>
      <p:ext uri="{BB962C8B-B14F-4D97-AF65-F5344CB8AC3E}">
        <p14:creationId xmlns:p14="http://schemas.microsoft.com/office/powerpoint/2010/main" val="240509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Zástupný symbol pro obrázek snímku 1"/>
          <p:cNvSpPr>
            <a:spLocks noGrp="1" noRot="1" noChangeAspect="1" noTextEdit="1"/>
          </p:cNvSpPr>
          <p:nvPr>
            <p:ph type="sldImg"/>
          </p:nvPr>
        </p:nvSpPr>
        <p:spPr>
          <a:ln/>
        </p:spPr>
      </p:sp>
      <p:sp>
        <p:nvSpPr>
          <p:cNvPr id="163842" name="Zástupný symbol pro poznámky 2"/>
          <p:cNvSpPr>
            <a:spLocks noGrp="1"/>
          </p:cNvSpPr>
          <p:nvPr>
            <p:ph type="body" idx="1"/>
          </p:nvPr>
        </p:nvSpPr>
        <p:spPr>
          <a:noFill/>
          <a:ln/>
        </p:spPr>
        <p:txBody>
          <a:bodyPr/>
          <a:lstStyle/>
          <a:p>
            <a:endParaRPr lang="en-US" smtClean="0"/>
          </a:p>
        </p:txBody>
      </p:sp>
      <p:sp>
        <p:nvSpPr>
          <p:cNvPr id="163843"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06F786F3-DD18-4056-BAE5-F5E0039FA34D}" type="slidenum">
              <a:rPr lang="cs-CZ" sz="1300" b="0">
                <a:latin typeface="Arial" charset="0"/>
              </a:rPr>
              <a:pPr algn="r" defTabSz="973138"/>
              <a:t>24</a:t>
            </a:fld>
            <a:endParaRPr lang="cs-CZ" sz="1300" b="0">
              <a:latin typeface="Arial" charset="0"/>
            </a:endParaRPr>
          </a:p>
        </p:txBody>
      </p:sp>
    </p:spTree>
    <p:extLst>
      <p:ext uri="{BB962C8B-B14F-4D97-AF65-F5344CB8AC3E}">
        <p14:creationId xmlns:p14="http://schemas.microsoft.com/office/powerpoint/2010/main" val="72944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Zástupný symbol pro obrázek snímku 1"/>
          <p:cNvSpPr>
            <a:spLocks noGrp="1" noRot="1" noChangeAspect="1" noTextEdit="1"/>
          </p:cNvSpPr>
          <p:nvPr>
            <p:ph type="sldImg"/>
          </p:nvPr>
        </p:nvSpPr>
        <p:spPr>
          <a:ln/>
        </p:spPr>
      </p:sp>
      <p:sp>
        <p:nvSpPr>
          <p:cNvPr id="232450" name="Zástupný symbol pro poznámky 2"/>
          <p:cNvSpPr>
            <a:spLocks noGrp="1"/>
          </p:cNvSpPr>
          <p:nvPr>
            <p:ph type="body" idx="1"/>
          </p:nvPr>
        </p:nvSpPr>
        <p:spPr>
          <a:noFill/>
          <a:ln/>
        </p:spPr>
        <p:txBody>
          <a:bodyPr/>
          <a:lstStyle/>
          <a:p>
            <a:endParaRPr lang="en-US" smtClean="0"/>
          </a:p>
        </p:txBody>
      </p:sp>
      <p:sp>
        <p:nvSpPr>
          <p:cNvPr id="232451"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CACACBCD-C0DE-47DA-8D44-E0CFBA65293A}" type="slidenum">
              <a:rPr lang="cs-CZ" sz="1300" b="0">
                <a:latin typeface="Arial" charset="0"/>
              </a:rPr>
              <a:pPr algn="r" defTabSz="973138"/>
              <a:t>26</a:t>
            </a:fld>
            <a:endParaRPr lang="cs-CZ" sz="1300" b="0">
              <a:latin typeface="Arial" charset="0"/>
            </a:endParaRPr>
          </a:p>
        </p:txBody>
      </p:sp>
    </p:spTree>
    <p:extLst>
      <p:ext uri="{BB962C8B-B14F-4D97-AF65-F5344CB8AC3E}">
        <p14:creationId xmlns:p14="http://schemas.microsoft.com/office/powerpoint/2010/main" val="278175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Zástupný symbol pro obrázek snímku 1"/>
          <p:cNvSpPr>
            <a:spLocks noGrp="1" noRot="1" noChangeAspect="1" noTextEdit="1"/>
          </p:cNvSpPr>
          <p:nvPr>
            <p:ph type="sldImg"/>
          </p:nvPr>
        </p:nvSpPr>
        <p:spPr>
          <a:ln/>
        </p:spPr>
      </p:sp>
      <p:sp>
        <p:nvSpPr>
          <p:cNvPr id="234498" name="Zástupný symbol pro poznámky 2"/>
          <p:cNvSpPr>
            <a:spLocks noGrp="1"/>
          </p:cNvSpPr>
          <p:nvPr>
            <p:ph type="body" idx="1"/>
          </p:nvPr>
        </p:nvSpPr>
        <p:spPr>
          <a:noFill/>
          <a:ln/>
        </p:spPr>
        <p:txBody>
          <a:bodyPr/>
          <a:lstStyle/>
          <a:p>
            <a:endParaRPr lang="en-US" smtClean="0"/>
          </a:p>
        </p:txBody>
      </p:sp>
      <p:sp>
        <p:nvSpPr>
          <p:cNvPr id="234499"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4D0B94E5-E802-4846-9C97-5FF997E10485}" type="slidenum">
              <a:rPr lang="cs-CZ" sz="1300" b="0">
                <a:latin typeface="Arial" charset="0"/>
              </a:rPr>
              <a:pPr algn="r" defTabSz="973138"/>
              <a:t>27</a:t>
            </a:fld>
            <a:endParaRPr lang="cs-CZ" sz="1300" b="0">
              <a:latin typeface="Arial" charset="0"/>
            </a:endParaRPr>
          </a:p>
        </p:txBody>
      </p:sp>
    </p:spTree>
    <p:extLst>
      <p:ext uri="{BB962C8B-B14F-4D97-AF65-F5344CB8AC3E}">
        <p14:creationId xmlns:p14="http://schemas.microsoft.com/office/powerpoint/2010/main" val="93654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Zástupný symbol pro obrázek snímku 1"/>
          <p:cNvSpPr>
            <a:spLocks noGrp="1" noRot="1" noChangeAspect="1" noTextEdit="1"/>
          </p:cNvSpPr>
          <p:nvPr>
            <p:ph type="sldImg"/>
          </p:nvPr>
        </p:nvSpPr>
        <p:spPr>
          <a:ln/>
        </p:spPr>
      </p:sp>
      <p:sp>
        <p:nvSpPr>
          <p:cNvPr id="237570" name="Zástupný symbol pro poznámky 2"/>
          <p:cNvSpPr>
            <a:spLocks noGrp="1"/>
          </p:cNvSpPr>
          <p:nvPr>
            <p:ph type="body" idx="1"/>
          </p:nvPr>
        </p:nvSpPr>
        <p:spPr>
          <a:noFill/>
          <a:ln/>
        </p:spPr>
        <p:txBody>
          <a:bodyPr/>
          <a:lstStyle/>
          <a:p>
            <a:endParaRPr lang="en-US" smtClean="0"/>
          </a:p>
        </p:txBody>
      </p:sp>
      <p:sp>
        <p:nvSpPr>
          <p:cNvPr id="237571"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F7E04FE6-930A-490A-9344-520B821055F7}" type="slidenum">
              <a:rPr lang="cs-CZ" sz="1300" b="0">
                <a:latin typeface="Arial" charset="0"/>
              </a:rPr>
              <a:pPr algn="r" defTabSz="973138"/>
              <a:t>28</a:t>
            </a:fld>
            <a:endParaRPr lang="cs-CZ" sz="1300" b="0">
              <a:latin typeface="Arial" charset="0"/>
            </a:endParaRPr>
          </a:p>
        </p:txBody>
      </p:sp>
    </p:spTree>
    <p:extLst>
      <p:ext uri="{BB962C8B-B14F-4D97-AF65-F5344CB8AC3E}">
        <p14:creationId xmlns:p14="http://schemas.microsoft.com/office/powerpoint/2010/main" val="130194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Zástupný symbol pro obrázek snímku 1"/>
          <p:cNvSpPr>
            <a:spLocks noGrp="1" noRot="1" noChangeAspect="1" noTextEdit="1"/>
          </p:cNvSpPr>
          <p:nvPr>
            <p:ph type="sldImg"/>
          </p:nvPr>
        </p:nvSpPr>
        <p:spPr>
          <a:ln/>
        </p:spPr>
      </p:sp>
      <p:sp>
        <p:nvSpPr>
          <p:cNvPr id="245762" name="Zástupný symbol pro poznámky 2"/>
          <p:cNvSpPr>
            <a:spLocks noGrp="1"/>
          </p:cNvSpPr>
          <p:nvPr>
            <p:ph type="body" idx="1"/>
          </p:nvPr>
        </p:nvSpPr>
        <p:spPr>
          <a:noFill/>
          <a:ln/>
        </p:spPr>
        <p:txBody>
          <a:bodyPr/>
          <a:lstStyle/>
          <a:p>
            <a:endParaRPr lang="en-US" dirty="0" smtClean="0"/>
          </a:p>
        </p:txBody>
      </p:sp>
      <p:sp>
        <p:nvSpPr>
          <p:cNvPr id="245763"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9DA2491B-F381-4166-84D5-30077AC737EB}" type="slidenum">
              <a:rPr lang="cs-CZ" sz="1300" b="0">
                <a:latin typeface="Arial" charset="0"/>
              </a:rPr>
              <a:pPr algn="r" defTabSz="973138"/>
              <a:t>31</a:t>
            </a:fld>
            <a:endParaRPr lang="cs-CZ" sz="1300" b="0">
              <a:latin typeface="Arial" charset="0"/>
            </a:endParaRPr>
          </a:p>
        </p:txBody>
      </p:sp>
    </p:spTree>
    <p:extLst>
      <p:ext uri="{BB962C8B-B14F-4D97-AF65-F5344CB8AC3E}">
        <p14:creationId xmlns:p14="http://schemas.microsoft.com/office/powerpoint/2010/main" val="409911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Zástupný symbol pro obrázek snímku 1"/>
          <p:cNvSpPr>
            <a:spLocks noGrp="1" noRot="1" noChangeAspect="1" noTextEdit="1"/>
          </p:cNvSpPr>
          <p:nvPr>
            <p:ph type="sldImg"/>
          </p:nvPr>
        </p:nvSpPr>
        <p:spPr>
          <a:ln/>
        </p:spPr>
      </p:sp>
      <p:sp>
        <p:nvSpPr>
          <p:cNvPr id="248834" name="Zástupný symbol pro poznámky 2"/>
          <p:cNvSpPr>
            <a:spLocks noGrp="1"/>
          </p:cNvSpPr>
          <p:nvPr>
            <p:ph type="body" idx="1"/>
          </p:nvPr>
        </p:nvSpPr>
        <p:spPr>
          <a:noFill/>
          <a:ln/>
        </p:spPr>
        <p:txBody>
          <a:bodyPr/>
          <a:lstStyle/>
          <a:p>
            <a:endParaRPr lang="en-US" smtClean="0"/>
          </a:p>
        </p:txBody>
      </p:sp>
      <p:sp>
        <p:nvSpPr>
          <p:cNvPr id="248835"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9DA2E2D5-628B-4FB4-9E23-35DAA59280BC}" type="slidenum">
              <a:rPr lang="cs-CZ" sz="1300" b="0">
                <a:latin typeface="Arial" charset="0"/>
              </a:rPr>
              <a:pPr algn="r" defTabSz="973138"/>
              <a:t>34</a:t>
            </a:fld>
            <a:endParaRPr lang="cs-CZ" sz="1300" b="0">
              <a:latin typeface="Arial" charset="0"/>
            </a:endParaRPr>
          </a:p>
        </p:txBody>
      </p:sp>
    </p:spTree>
    <p:extLst>
      <p:ext uri="{BB962C8B-B14F-4D97-AF65-F5344CB8AC3E}">
        <p14:creationId xmlns:p14="http://schemas.microsoft.com/office/powerpoint/2010/main" val="185235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Zástupný symbol pro obrázek snímku 1"/>
          <p:cNvSpPr>
            <a:spLocks noGrp="1" noRot="1" noChangeAspect="1" noTextEdit="1"/>
          </p:cNvSpPr>
          <p:nvPr>
            <p:ph type="sldImg"/>
          </p:nvPr>
        </p:nvSpPr>
        <p:spPr>
          <a:ln/>
        </p:spPr>
      </p:sp>
      <p:sp>
        <p:nvSpPr>
          <p:cNvPr id="250882" name="Zástupný symbol pro poznámky 2"/>
          <p:cNvSpPr>
            <a:spLocks noGrp="1"/>
          </p:cNvSpPr>
          <p:nvPr>
            <p:ph type="body" idx="1"/>
          </p:nvPr>
        </p:nvSpPr>
        <p:spPr>
          <a:noFill/>
          <a:ln/>
        </p:spPr>
        <p:txBody>
          <a:bodyPr/>
          <a:lstStyle/>
          <a:p>
            <a:endParaRPr lang="en-US" smtClean="0"/>
          </a:p>
        </p:txBody>
      </p:sp>
      <p:sp>
        <p:nvSpPr>
          <p:cNvPr id="250883"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FF16A7A6-9ECD-4C7F-BBAD-47E35C1EEF88}" type="slidenum">
              <a:rPr lang="cs-CZ" sz="1300" b="0">
                <a:latin typeface="Arial" charset="0"/>
              </a:rPr>
              <a:pPr algn="r" defTabSz="973138"/>
              <a:t>35</a:t>
            </a:fld>
            <a:endParaRPr lang="cs-CZ" sz="1300" b="0">
              <a:latin typeface="Arial" charset="0"/>
            </a:endParaRPr>
          </a:p>
        </p:txBody>
      </p:sp>
    </p:spTree>
    <p:extLst>
      <p:ext uri="{BB962C8B-B14F-4D97-AF65-F5344CB8AC3E}">
        <p14:creationId xmlns:p14="http://schemas.microsoft.com/office/powerpoint/2010/main" val="239503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Zástupný symbol pro obrázek snímku 1"/>
          <p:cNvSpPr>
            <a:spLocks noGrp="1" noRot="1" noChangeAspect="1" noTextEdit="1"/>
          </p:cNvSpPr>
          <p:nvPr>
            <p:ph type="sldImg"/>
          </p:nvPr>
        </p:nvSpPr>
        <p:spPr>
          <a:ln/>
        </p:spPr>
      </p:sp>
      <p:sp>
        <p:nvSpPr>
          <p:cNvPr id="252930" name="Zástupný symbol pro poznámky 2"/>
          <p:cNvSpPr>
            <a:spLocks noGrp="1"/>
          </p:cNvSpPr>
          <p:nvPr>
            <p:ph type="body" idx="1"/>
          </p:nvPr>
        </p:nvSpPr>
        <p:spPr>
          <a:noFill/>
          <a:ln/>
        </p:spPr>
        <p:txBody>
          <a:bodyPr/>
          <a:lstStyle/>
          <a:p>
            <a:endParaRPr lang="en-US" smtClean="0"/>
          </a:p>
        </p:txBody>
      </p:sp>
      <p:sp>
        <p:nvSpPr>
          <p:cNvPr id="252931"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B4E4BEBA-4E6F-42F1-9AD8-71A2BBAC4400}" type="slidenum">
              <a:rPr lang="cs-CZ" sz="1300" b="0">
                <a:latin typeface="Arial" charset="0"/>
              </a:rPr>
              <a:pPr algn="r" defTabSz="973138"/>
              <a:t>36</a:t>
            </a:fld>
            <a:endParaRPr lang="cs-CZ" sz="1300" b="0">
              <a:latin typeface="Arial" charset="0"/>
            </a:endParaRPr>
          </a:p>
        </p:txBody>
      </p:sp>
    </p:spTree>
    <p:extLst>
      <p:ext uri="{BB962C8B-B14F-4D97-AF65-F5344CB8AC3E}">
        <p14:creationId xmlns:p14="http://schemas.microsoft.com/office/powerpoint/2010/main" val="1843437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Zástupný symbol pro obrázek snímku 1"/>
          <p:cNvSpPr>
            <a:spLocks noGrp="1" noRot="1" noChangeAspect="1" noTextEdit="1"/>
          </p:cNvSpPr>
          <p:nvPr>
            <p:ph type="sldImg"/>
          </p:nvPr>
        </p:nvSpPr>
        <p:spPr>
          <a:ln/>
        </p:spPr>
      </p:sp>
      <p:sp>
        <p:nvSpPr>
          <p:cNvPr id="254978" name="Zástupný symbol pro poznámky 2"/>
          <p:cNvSpPr>
            <a:spLocks noGrp="1"/>
          </p:cNvSpPr>
          <p:nvPr>
            <p:ph type="body" idx="1"/>
          </p:nvPr>
        </p:nvSpPr>
        <p:spPr>
          <a:noFill/>
          <a:ln/>
        </p:spPr>
        <p:txBody>
          <a:bodyPr/>
          <a:lstStyle/>
          <a:p>
            <a:endParaRPr lang="en-US" smtClean="0"/>
          </a:p>
        </p:txBody>
      </p:sp>
      <p:sp>
        <p:nvSpPr>
          <p:cNvPr id="254979"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894AFB53-E876-464B-AD7A-0A839275BDF6}" type="slidenum">
              <a:rPr lang="cs-CZ" sz="1300" b="0">
                <a:latin typeface="Arial" charset="0"/>
              </a:rPr>
              <a:pPr algn="r" defTabSz="973138"/>
              <a:t>37</a:t>
            </a:fld>
            <a:endParaRPr lang="cs-CZ" sz="1300" b="0">
              <a:latin typeface="Arial" charset="0"/>
            </a:endParaRPr>
          </a:p>
        </p:txBody>
      </p:sp>
    </p:spTree>
    <p:extLst>
      <p:ext uri="{BB962C8B-B14F-4D97-AF65-F5344CB8AC3E}">
        <p14:creationId xmlns:p14="http://schemas.microsoft.com/office/powerpoint/2010/main" val="302065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obrázek snímku 1"/>
          <p:cNvSpPr>
            <a:spLocks noGrp="1" noRot="1" noChangeAspect="1" noTextEdit="1"/>
          </p:cNvSpPr>
          <p:nvPr>
            <p:ph type="sldImg"/>
          </p:nvPr>
        </p:nvSpPr>
        <p:spPr>
          <a:ln/>
        </p:spPr>
      </p:sp>
      <p:sp>
        <p:nvSpPr>
          <p:cNvPr id="99331" name="Zástupný symbol pro poznámky 2"/>
          <p:cNvSpPr>
            <a:spLocks noGrp="1"/>
          </p:cNvSpPr>
          <p:nvPr>
            <p:ph type="body" idx="1"/>
          </p:nvPr>
        </p:nvSpPr>
        <p:spPr>
          <a:noFill/>
        </p:spPr>
        <p:txBody>
          <a:bodyPr/>
          <a:lstStyle/>
          <a:p>
            <a:endParaRPr lang="cs-CZ" altLang="cs-CZ" smtClean="0"/>
          </a:p>
        </p:txBody>
      </p:sp>
      <p:sp>
        <p:nvSpPr>
          <p:cNvPr id="99332" name="Zástupný symbol pro číslo snímku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7275F3-176A-451D-A210-23D871B1DE32}" type="slidenum">
              <a:rPr lang="cs-CZ" altLang="cs-CZ" sz="1200"/>
              <a:pPr/>
              <a:t>9</a:t>
            </a:fld>
            <a:endParaRPr lang="cs-CZ" altLang="cs-CZ" sz="1200"/>
          </a:p>
        </p:txBody>
      </p:sp>
    </p:spTree>
    <p:extLst>
      <p:ext uri="{BB962C8B-B14F-4D97-AF65-F5344CB8AC3E}">
        <p14:creationId xmlns:p14="http://schemas.microsoft.com/office/powerpoint/2010/main" val="28964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Zástupný symbol pro obrázek snímku 1"/>
          <p:cNvSpPr>
            <a:spLocks noGrp="1" noRot="1" noChangeAspect="1" noTextEdit="1"/>
          </p:cNvSpPr>
          <p:nvPr>
            <p:ph type="sldImg"/>
          </p:nvPr>
        </p:nvSpPr>
        <p:spPr>
          <a:ln/>
        </p:spPr>
      </p:sp>
      <p:sp>
        <p:nvSpPr>
          <p:cNvPr id="265218" name="Zástupný symbol pro poznámky 2"/>
          <p:cNvSpPr>
            <a:spLocks noGrp="1"/>
          </p:cNvSpPr>
          <p:nvPr>
            <p:ph type="body" idx="1"/>
          </p:nvPr>
        </p:nvSpPr>
        <p:spPr>
          <a:noFill/>
          <a:ln/>
        </p:spPr>
        <p:txBody>
          <a:bodyPr/>
          <a:lstStyle/>
          <a:p>
            <a:endParaRPr lang="en-US" smtClean="0"/>
          </a:p>
        </p:txBody>
      </p:sp>
      <p:sp>
        <p:nvSpPr>
          <p:cNvPr id="265219"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C915D774-1523-4792-9A92-DB21D5F95F89}" type="slidenum">
              <a:rPr lang="cs-CZ" sz="1300" b="0">
                <a:latin typeface="Arial" charset="0"/>
              </a:rPr>
              <a:pPr algn="r" defTabSz="973138"/>
              <a:t>54</a:t>
            </a:fld>
            <a:endParaRPr lang="cs-CZ" sz="1300" b="0">
              <a:latin typeface="Arial" charset="0"/>
            </a:endParaRPr>
          </a:p>
        </p:txBody>
      </p:sp>
    </p:spTree>
    <p:extLst>
      <p:ext uri="{BB962C8B-B14F-4D97-AF65-F5344CB8AC3E}">
        <p14:creationId xmlns:p14="http://schemas.microsoft.com/office/powerpoint/2010/main" val="130453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2E31798-2825-49A3-B027-712F39D511D9}" type="slidenum">
              <a:rPr lang="cs-CZ" smtClean="0"/>
              <a:t>56</a:t>
            </a:fld>
            <a:endParaRPr lang="cs-CZ"/>
          </a:p>
        </p:txBody>
      </p:sp>
    </p:spTree>
    <p:extLst>
      <p:ext uri="{BB962C8B-B14F-4D97-AF65-F5344CB8AC3E}">
        <p14:creationId xmlns:p14="http://schemas.microsoft.com/office/powerpoint/2010/main" val="97192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Zástupný symbol pro obrázek snímku 1"/>
          <p:cNvSpPr>
            <a:spLocks noGrp="1" noRot="1" noChangeAspect="1" noTextEdit="1"/>
          </p:cNvSpPr>
          <p:nvPr>
            <p:ph type="sldImg"/>
          </p:nvPr>
        </p:nvSpPr>
        <p:spPr>
          <a:ln/>
        </p:spPr>
      </p:sp>
      <p:sp>
        <p:nvSpPr>
          <p:cNvPr id="239618" name="Zástupný symbol pro poznámky 2"/>
          <p:cNvSpPr>
            <a:spLocks noGrp="1"/>
          </p:cNvSpPr>
          <p:nvPr>
            <p:ph type="body" idx="1"/>
          </p:nvPr>
        </p:nvSpPr>
        <p:spPr>
          <a:noFill/>
          <a:ln/>
        </p:spPr>
        <p:txBody>
          <a:bodyPr/>
          <a:lstStyle/>
          <a:p>
            <a:endParaRPr lang="en-US" smtClean="0"/>
          </a:p>
        </p:txBody>
      </p:sp>
      <p:sp>
        <p:nvSpPr>
          <p:cNvPr id="239619"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AC764076-F5FB-4724-B241-12F5DCEBEE8B}" type="slidenum">
              <a:rPr lang="cs-CZ" sz="1300" b="0">
                <a:latin typeface="Arial" charset="0"/>
              </a:rPr>
              <a:pPr algn="r" defTabSz="973138"/>
              <a:t>58</a:t>
            </a:fld>
            <a:endParaRPr lang="cs-CZ" sz="1300" b="0">
              <a:latin typeface="Arial" charset="0"/>
            </a:endParaRPr>
          </a:p>
        </p:txBody>
      </p:sp>
    </p:spTree>
    <p:extLst>
      <p:ext uri="{BB962C8B-B14F-4D97-AF65-F5344CB8AC3E}">
        <p14:creationId xmlns:p14="http://schemas.microsoft.com/office/powerpoint/2010/main" val="1278527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Zástupný symbol pro obrázek snímku 1"/>
          <p:cNvSpPr>
            <a:spLocks noGrp="1" noRot="1" noChangeAspect="1" noTextEdit="1"/>
          </p:cNvSpPr>
          <p:nvPr>
            <p:ph type="sldImg"/>
          </p:nvPr>
        </p:nvSpPr>
        <p:spPr>
          <a:ln/>
        </p:spPr>
      </p:sp>
      <p:sp>
        <p:nvSpPr>
          <p:cNvPr id="241666" name="Zástupný symbol pro poznámky 2"/>
          <p:cNvSpPr>
            <a:spLocks noGrp="1"/>
          </p:cNvSpPr>
          <p:nvPr>
            <p:ph type="body" idx="1"/>
          </p:nvPr>
        </p:nvSpPr>
        <p:spPr>
          <a:noFill/>
          <a:ln/>
        </p:spPr>
        <p:txBody>
          <a:bodyPr/>
          <a:lstStyle/>
          <a:p>
            <a:endParaRPr lang="en-US" smtClean="0"/>
          </a:p>
        </p:txBody>
      </p:sp>
      <p:sp>
        <p:nvSpPr>
          <p:cNvPr id="241667"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1F5FBFF7-9072-4E19-9164-F258531C3FBF}" type="slidenum">
              <a:rPr lang="cs-CZ" sz="1300" b="0">
                <a:latin typeface="Arial" charset="0"/>
              </a:rPr>
              <a:pPr algn="r" defTabSz="973138"/>
              <a:t>59</a:t>
            </a:fld>
            <a:endParaRPr lang="cs-CZ" sz="1300" b="0">
              <a:latin typeface="Arial" charset="0"/>
            </a:endParaRPr>
          </a:p>
        </p:txBody>
      </p:sp>
    </p:spTree>
    <p:extLst>
      <p:ext uri="{BB962C8B-B14F-4D97-AF65-F5344CB8AC3E}">
        <p14:creationId xmlns:p14="http://schemas.microsoft.com/office/powerpoint/2010/main" val="171297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obrázek snímku 1"/>
          <p:cNvSpPr>
            <a:spLocks noGrp="1" noRot="1" noChangeAspect="1" noTextEdit="1"/>
          </p:cNvSpPr>
          <p:nvPr>
            <p:ph type="sldImg"/>
          </p:nvPr>
        </p:nvSpPr>
        <p:spPr>
          <a:ln/>
        </p:spPr>
      </p:sp>
      <p:sp>
        <p:nvSpPr>
          <p:cNvPr id="100355" name="Zástupný symbol pro poznámky 2"/>
          <p:cNvSpPr>
            <a:spLocks noGrp="1"/>
          </p:cNvSpPr>
          <p:nvPr>
            <p:ph type="body" idx="1"/>
          </p:nvPr>
        </p:nvSpPr>
        <p:spPr>
          <a:noFill/>
        </p:spPr>
        <p:txBody>
          <a:bodyPr/>
          <a:lstStyle/>
          <a:p>
            <a:r>
              <a:rPr lang="cs-CZ" altLang="cs-CZ" smtClean="0"/>
              <a:t>Jednou z hlavních priorit metabolismu a jeho regulace je udržování hladiny glukosy v krvi v rozmezí 3,9-5,6 mmol/l. Hladina glukosy v krvi je zejména důležitá pro činnost CNS, pokles hladiny glukosy ohrožuje mozkové buňky nedostatečnou produkcí energie. Stav pod 3,3 mmol/l se označuje jako hypoglykemie.</a:t>
            </a:r>
          </a:p>
          <a:p>
            <a:r>
              <a:rPr lang="cs-CZ" altLang="cs-CZ" smtClean="0"/>
              <a:t>V závislosti na čase od posledního příjmu potravy  je hladina glukos v krvi zajišťována různými procesy. Po jídle glukosa v krvi pochází z potravy,  po 3-5 hodinách po jídle se zdrojem glukosy postupně stává  glykogen z jater, po té co je vyčerpán, glukosa v krvi je doplňována glukoneogenezí v játrech, případně ledvinách.</a:t>
            </a:r>
          </a:p>
          <a:p>
            <a:r>
              <a:rPr lang="cs-CZ" altLang="cs-CZ" smtClean="0"/>
              <a:t>Metabolismus glukosy po jídle je řízen insulinem, při hladovění glukagonem. </a:t>
            </a:r>
          </a:p>
          <a:p>
            <a:r>
              <a:rPr lang="cs-CZ" altLang="cs-CZ" smtClean="0"/>
              <a:t>Za stresových podmínek se uplatňují další hormony.</a:t>
            </a:r>
          </a:p>
        </p:txBody>
      </p:sp>
      <p:sp>
        <p:nvSpPr>
          <p:cNvPr id="100356" name="Zástupný symbol pro číslo snímku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3FF2E6-AAA7-4F03-8401-20AF3DD67388}" type="slidenum">
              <a:rPr lang="cs-CZ" altLang="cs-CZ" sz="1200"/>
              <a:pPr/>
              <a:t>10</a:t>
            </a:fld>
            <a:endParaRPr lang="cs-CZ" altLang="cs-CZ" sz="1200"/>
          </a:p>
        </p:txBody>
      </p:sp>
    </p:spTree>
    <p:extLst>
      <p:ext uri="{BB962C8B-B14F-4D97-AF65-F5344CB8AC3E}">
        <p14:creationId xmlns:p14="http://schemas.microsoft.com/office/powerpoint/2010/main" val="2519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obrázek snímku 1"/>
          <p:cNvSpPr>
            <a:spLocks noGrp="1" noRot="1" noChangeAspect="1" noTextEdit="1"/>
          </p:cNvSpPr>
          <p:nvPr>
            <p:ph type="sldImg"/>
          </p:nvPr>
        </p:nvSpPr>
        <p:spPr>
          <a:ln/>
        </p:spPr>
      </p:sp>
      <p:sp>
        <p:nvSpPr>
          <p:cNvPr id="101379" name="Zástupný symbol pro poznámky 2"/>
          <p:cNvSpPr>
            <a:spLocks noGrp="1"/>
          </p:cNvSpPr>
          <p:nvPr>
            <p:ph type="body" idx="1"/>
          </p:nvPr>
        </p:nvSpPr>
        <p:spPr>
          <a:noFill/>
        </p:spPr>
        <p:txBody>
          <a:bodyPr/>
          <a:lstStyle/>
          <a:p>
            <a:r>
              <a:rPr lang="cs-CZ" altLang="cs-CZ" smtClean="0"/>
              <a:t>Tabulka uvádí přehled hlavních metabolických drah, do kterých vstupuje glukosa v eukaryontních buňkách a jejich význam.</a:t>
            </a:r>
          </a:p>
        </p:txBody>
      </p:sp>
      <p:sp>
        <p:nvSpPr>
          <p:cNvPr id="101380" name="Zástupný symbol pro číslo snímku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30A8D7-2D9D-4EE3-9154-9B35AD9A6EC4}" type="slidenum">
              <a:rPr lang="cs-CZ" altLang="cs-CZ" sz="1200"/>
              <a:pPr/>
              <a:t>11</a:t>
            </a:fld>
            <a:endParaRPr lang="cs-CZ" altLang="cs-CZ" sz="1200"/>
          </a:p>
        </p:txBody>
      </p:sp>
    </p:spTree>
    <p:extLst>
      <p:ext uri="{BB962C8B-B14F-4D97-AF65-F5344CB8AC3E}">
        <p14:creationId xmlns:p14="http://schemas.microsoft.com/office/powerpoint/2010/main" val="347933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Zástupný symbol pro obrázek snímku 1"/>
          <p:cNvSpPr>
            <a:spLocks noGrp="1" noRot="1" noChangeAspect="1" noTextEdit="1"/>
          </p:cNvSpPr>
          <p:nvPr>
            <p:ph type="sldImg"/>
          </p:nvPr>
        </p:nvSpPr>
        <p:spPr>
          <a:ln/>
        </p:spPr>
      </p:sp>
      <p:sp>
        <p:nvSpPr>
          <p:cNvPr id="146434" name="Zástupný symbol pro poznámky 2"/>
          <p:cNvSpPr>
            <a:spLocks noGrp="1"/>
          </p:cNvSpPr>
          <p:nvPr>
            <p:ph type="body" idx="1"/>
          </p:nvPr>
        </p:nvSpPr>
        <p:spPr>
          <a:noFill/>
          <a:ln/>
        </p:spPr>
        <p:txBody>
          <a:bodyPr/>
          <a:lstStyle/>
          <a:p>
            <a:endParaRPr lang="en-US" smtClean="0"/>
          </a:p>
        </p:txBody>
      </p:sp>
      <p:sp>
        <p:nvSpPr>
          <p:cNvPr id="146435"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CD01485B-62A7-4823-9F48-60E06DA3362A}" type="slidenum">
              <a:rPr lang="cs-CZ" sz="1300" b="0">
                <a:latin typeface="Arial" charset="0"/>
              </a:rPr>
              <a:pPr algn="r" defTabSz="973138"/>
              <a:t>12</a:t>
            </a:fld>
            <a:endParaRPr lang="cs-CZ" sz="1300" b="0">
              <a:latin typeface="Arial" charset="0"/>
            </a:endParaRPr>
          </a:p>
        </p:txBody>
      </p:sp>
    </p:spTree>
    <p:extLst>
      <p:ext uri="{BB962C8B-B14F-4D97-AF65-F5344CB8AC3E}">
        <p14:creationId xmlns:p14="http://schemas.microsoft.com/office/powerpoint/2010/main" val="354016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ástupný symbol pro obrázek snímku 1"/>
          <p:cNvSpPr>
            <a:spLocks noGrp="1" noRot="1" noChangeAspect="1" noTextEdit="1"/>
          </p:cNvSpPr>
          <p:nvPr>
            <p:ph type="sldImg"/>
          </p:nvPr>
        </p:nvSpPr>
        <p:spPr>
          <a:ln/>
        </p:spPr>
      </p:sp>
      <p:sp>
        <p:nvSpPr>
          <p:cNvPr id="149506" name="Zástupný symbol pro poznámky 2"/>
          <p:cNvSpPr>
            <a:spLocks noGrp="1"/>
          </p:cNvSpPr>
          <p:nvPr>
            <p:ph type="body" idx="1"/>
          </p:nvPr>
        </p:nvSpPr>
        <p:spPr>
          <a:noFill/>
          <a:ln/>
        </p:spPr>
        <p:txBody>
          <a:bodyPr/>
          <a:lstStyle/>
          <a:p>
            <a:endParaRPr lang="en-US" smtClean="0"/>
          </a:p>
        </p:txBody>
      </p:sp>
      <p:sp>
        <p:nvSpPr>
          <p:cNvPr id="149507"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BD3FCCEB-E8D1-4B15-A96E-0F0B708D457A}" type="slidenum">
              <a:rPr lang="cs-CZ" sz="1300" b="0">
                <a:latin typeface="Arial" charset="0"/>
              </a:rPr>
              <a:pPr algn="r" defTabSz="973138"/>
              <a:t>13</a:t>
            </a:fld>
            <a:endParaRPr lang="cs-CZ" sz="1300" b="0">
              <a:latin typeface="Arial" charset="0"/>
            </a:endParaRPr>
          </a:p>
        </p:txBody>
      </p:sp>
    </p:spTree>
    <p:extLst>
      <p:ext uri="{BB962C8B-B14F-4D97-AF65-F5344CB8AC3E}">
        <p14:creationId xmlns:p14="http://schemas.microsoft.com/office/powerpoint/2010/main" val="256105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Zástupný symbol pro obrázek snímku 1"/>
          <p:cNvSpPr>
            <a:spLocks noGrp="1" noRot="1" noChangeAspect="1" noTextEdit="1"/>
          </p:cNvSpPr>
          <p:nvPr>
            <p:ph type="sldImg"/>
          </p:nvPr>
        </p:nvSpPr>
        <p:spPr>
          <a:ln/>
        </p:spPr>
      </p:sp>
      <p:sp>
        <p:nvSpPr>
          <p:cNvPr id="154626" name="Zástupný symbol pro poznámky 2"/>
          <p:cNvSpPr>
            <a:spLocks noGrp="1"/>
          </p:cNvSpPr>
          <p:nvPr>
            <p:ph type="body" idx="1"/>
          </p:nvPr>
        </p:nvSpPr>
        <p:spPr>
          <a:noFill/>
          <a:ln/>
        </p:spPr>
        <p:txBody>
          <a:bodyPr/>
          <a:lstStyle/>
          <a:p>
            <a:endParaRPr lang="en-US" smtClean="0"/>
          </a:p>
        </p:txBody>
      </p:sp>
      <p:sp>
        <p:nvSpPr>
          <p:cNvPr id="154627"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85E123D0-D136-4FDF-AB1D-A9BF3384A57E}" type="slidenum">
              <a:rPr lang="cs-CZ" sz="1300" b="0">
                <a:latin typeface="Arial" charset="0"/>
              </a:rPr>
              <a:pPr algn="r" defTabSz="973138"/>
              <a:t>17</a:t>
            </a:fld>
            <a:endParaRPr lang="cs-CZ" sz="1300" b="0">
              <a:latin typeface="Arial" charset="0"/>
            </a:endParaRPr>
          </a:p>
        </p:txBody>
      </p:sp>
    </p:spTree>
    <p:extLst>
      <p:ext uri="{BB962C8B-B14F-4D97-AF65-F5344CB8AC3E}">
        <p14:creationId xmlns:p14="http://schemas.microsoft.com/office/powerpoint/2010/main" val="368555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Laktát  vznikající ve svalu při anaerobní glykolýze je krví transportován do jater. Zde proběhne </a:t>
            </a:r>
            <a:r>
              <a:rPr lang="cs-CZ" dirty="0" err="1" smtClean="0"/>
              <a:t>laktátdehydrogenasová</a:t>
            </a:r>
            <a:r>
              <a:rPr lang="cs-CZ" dirty="0" smtClean="0"/>
              <a:t> reakce v opačném směru za vzniku pyruvátu. Ten je využitý pro glukoneogenezi a glukóza je po uvolnění do krevního řečiště </a:t>
            </a:r>
            <a:r>
              <a:rPr lang="cs-CZ" dirty="0" err="1" smtClean="0"/>
              <a:t>utilizována</a:t>
            </a:r>
            <a:r>
              <a:rPr lang="cs-CZ" dirty="0" smtClean="0"/>
              <a:t> řadou tkání, v některých opět za vzniku laktátu. </a:t>
            </a:r>
          </a:p>
          <a:p>
            <a:r>
              <a:rPr lang="cs-CZ" dirty="0" smtClean="0"/>
              <a:t>Význam tohoto cyklu je v tom,  že uhlíkatý skelet glukosy může být na základě cirkulace mezi svalem a játry opakovaně využit pro částečnou produkci energie. Protože pro pracující sval je hlavním zdrojem glukosy svalový glykogen, představuje </a:t>
            </a:r>
            <a:r>
              <a:rPr lang="cs-CZ" dirty="0" err="1" smtClean="0"/>
              <a:t>Coriho</a:t>
            </a:r>
            <a:r>
              <a:rPr lang="cs-CZ" dirty="0" smtClean="0"/>
              <a:t> cyklus současně možnost, jak využít glukosu získanou štěpením svalového glykogenu pro jiné tkáně (přestože ve svalech není glukosa-6-fosfatasa a svaly nemohou uvolňovat glukosu přímo do krve).</a:t>
            </a:r>
          </a:p>
          <a:p>
            <a:endParaRPr lang="cs-CZ" dirty="0"/>
          </a:p>
        </p:txBody>
      </p:sp>
      <p:sp>
        <p:nvSpPr>
          <p:cNvPr id="4" name="Zástupný symbol pro číslo snímku 3"/>
          <p:cNvSpPr>
            <a:spLocks noGrp="1"/>
          </p:cNvSpPr>
          <p:nvPr>
            <p:ph type="sldNum" sz="quarter" idx="10"/>
          </p:nvPr>
        </p:nvSpPr>
        <p:spPr/>
        <p:txBody>
          <a:bodyPr/>
          <a:lstStyle/>
          <a:p>
            <a:fld id="{32E31798-2825-49A3-B027-712F39D511D9}" type="slidenum">
              <a:rPr lang="cs-CZ" smtClean="0"/>
              <a:t>18</a:t>
            </a:fld>
            <a:endParaRPr lang="cs-CZ"/>
          </a:p>
        </p:txBody>
      </p:sp>
    </p:spTree>
    <p:extLst>
      <p:ext uri="{BB962C8B-B14F-4D97-AF65-F5344CB8AC3E}">
        <p14:creationId xmlns:p14="http://schemas.microsoft.com/office/powerpoint/2010/main" val="156033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ástupný symbol pro obrázek snímku 1"/>
          <p:cNvSpPr>
            <a:spLocks noGrp="1" noRot="1" noChangeAspect="1" noTextEdit="1"/>
          </p:cNvSpPr>
          <p:nvPr>
            <p:ph type="sldImg"/>
          </p:nvPr>
        </p:nvSpPr>
        <p:spPr>
          <a:ln/>
        </p:spPr>
      </p:sp>
      <p:sp>
        <p:nvSpPr>
          <p:cNvPr id="156674" name="Zástupný symbol pro poznámky 2"/>
          <p:cNvSpPr>
            <a:spLocks noGrp="1"/>
          </p:cNvSpPr>
          <p:nvPr>
            <p:ph type="body" idx="1"/>
          </p:nvPr>
        </p:nvSpPr>
        <p:spPr>
          <a:noFill/>
          <a:ln/>
        </p:spPr>
        <p:txBody>
          <a:bodyPr/>
          <a:lstStyle/>
          <a:p>
            <a:endParaRPr lang="en-US" smtClean="0"/>
          </a:p>
        </p:txBody>
      </p:sp>
      <p:sp>
        <p:nvSpPr>
          <p:cNvPr id="156675" name="Zástupný symbol pro číslo snímku 3"/>
          <p:cNvSpPr txBox="1">
            <a:spLocks noGrp="1"/>
          </p:cNvSpPr>
          <p:nvPr/>
        </p:nvSpPr>
        <p:spPr bwMode="auto">
          <a:xfrm>
            <a:off x="3937000" y="9575800"/>
            <a:ext cx="3013075" cy="504825"/>
          </a:xfrm>
          <a:prstGeom prst="rect">
            <a:avLst/>
          </a:prstGeom>
          <a:noFill/>
          <a:ln w="9525">
            <a:noFill/>
            <a:miter lim="800000"/>
            <a:headEnd/>
            <a:tailEnd/>
          </a:ln>
        </p:spPr>
        <p:txBody>
          <a:bodyPr lIns="97329" tIns="48664" rIns="97329" bIns="48664" anchor="b"/>
          <a:lstStyle/>
          <a:p>
            <a:pPr algn="r" defTabSz="973138"/>
            <a:fld id="{651FB3DE-BAF7-47A1-A400-243FB1404CD6}" type="slidenum">
              <a:rPr lang="cs-CZ" sz="1300" b="0">
                <a:latin typeface="Arial" charset="0"/>
              </a:rPr>
              <a:pPr algn="r" defTabSz="973138"/>
              <a:t>20</a:t>
            </a:fld>
            <a:endParaRPr lang="cs-CZ" sz="1300" b="0">
              <a:latin typeface="Arial" charset="0"/>
            </a:endParaRPr>
          </a:p>
        </p:txBody>
      </p:sp>
    </p:spTree>
    <p:extLst>
      <p:ext uri="{BB962C8B-B14F-4D97-AF65-F5344CB8AC3E}">
        <p14:creationId xmlns:p14="http://schemas.microsoft.com/office/powerpoint/2010/main" val="374099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E36FF84-7B17-42AD-96D5-1466C378341A}" type="datetime1">
              <a:rPr lang="cs-CZ" smtClean="0"/>
              <a:t>23.3.2018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344856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2E78D1E-81C8-4E68-AFCF-F939873504AD}" type="datetime1">
              <a:rPr lang="cs-CZ" smtClean="0"/>
              <a:t>23.3.2018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65026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E9B4CD9-DBAB-40E8-A57B-153BFCC6210C}" type="datetime1">
              <a:rPr lang="cs-CZ" smtClean="0"/>
              <a:t>23.3.2018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113483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17B7CD-49F2-4037-B53E-D2D5FCFBE418}" type="datetime1">
              <a:rPr lang="cs-CZ" smtClean="0"/>
              <a:t>23.3.2018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385994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1776598-07A2-452A-B0EA-490D962943F0}" type="datetime1">
              <a:rPr lang="cs-CZ" smtClean="0"/>
              <a:t>23.3.2018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96321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FAFCB68-6373-4826-9189-320BF0829B2C}" type="datetime1">
              <a:rPr lang="cs-CZ" smtClean="0"/>
              <a:t>23.3.2018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211762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CD10047-6E23-4E94-B78E-6D2EAD734530}" type="datetime1">
              <a:rPr lang="cs-CZ" smtClean="0"/>
              <a:t>23.3.2018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418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4FC322A-1002-4F52-A1C2-2C0B7110EB26}" type="datetime1">
              <a:rPr lang="cs-CZ" smtClean="0"/>
              <a:t>23.3.2018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35933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89074-C05A-410A-9C9F-043AB66C6B1C}" type="datetime1">
              <a:rPr lang="cs-CZ" smtClean="0"/>
              <a:t>23.3.2018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88643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890CA49-A75E-4FD7-9BE3-65073D4E19EA}" type="datetime1">
              <a:rPr lang="cs-CZ" smtClean="0"/>
              <a:t>23.3.2018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288931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4160C86-2262-40C0-BB03-2AD7756C5170}" type="datetime1">
              <a:rPr lang="cs-CZ" smtClean="0"/>
              <a:t>23.3.2018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850748-4E51-4F37-B9D7-D8C0D1A2EC04}" type="slidenum">
              <a:rPr lang="cs-CZ" smtClean="0"/>
              <a:t>‹#›</a:t>
            </a:fld>
            <a:endParaRPr lang="cs-CZ"/>
          </a:p>
        </p:txBody>
      </p:sp>
    </p:spTree>
    <p:extLst>
      <p:ext uri="{BB962C8B-B14F-4D97-AF65-F5344CB8AC3E}">
        <p14:creationId xmlns:p14="http://schemas.microsoft.com/office/powerpoint/2010/main" val="420109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59F48-D255-446F-8151-CFCCE9732020}" type="datetime1">
              <a:rPr lang="cs-CZ" smtClean="0"/>
              <a:t>23.3.2018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50748-4E51-4F37-B9D7-D8C0D1A2EC04}" type="slidenum">
              <a:rPr lang="cs-CZ" smtClean="0"/>
              <a:t>‹#›</a:t>
            </a:fld>
            <a:endParaRPr lang="cs-CZ"/>
          </a:p>
        </p:txBody>
      </p:sp>
    </p:spTree>
    <p:extLst>
      <p:ext uri="{BB962C8B-B14F-4D97-AF65-F5344CB8AC3E}">
        <p14:creationId xmlns:p14="http://schemas.microsoft.com/office/powerpoint/2010/main" val="61344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802323"/>
            <a:ext cx="9144000" cy="2387600"/>
          </a:xfrm>
        </p:spPr>
        <p:txBody>
          <a:bodyPr/>
          <a:lstStyle/>
          <a:p>
            <a:r>
              <a:rPr lang="cs-CZ" dirty="0" smtClean="0">
                <a:solidFill>
                  <a:schemeClr val="accent6">
                    <a:lumMod val="50000"/>
                  </a:schemeClr>
                </a:solidFill>
              </a:rPr>
              <a:t>Metabolismus sacharidů</a:t>
            </a:r>
            <a:endParaRPr lang="cs-CZ" dirty="0">
              <a:solidFill>
                <a:schemeClr val="accent6">
                  <a:lumMod val="50000"/>
                </a:schemeClr>
              </a:solidFill>
            </a:endParaRPr>
          </a:p>
        </p:txBody>
      </p:sp>
      <p:sp>
        <p:nvSpPr>
          <p:cNvPr id="3" name="Podnadpis 2"/>
          <p:cNvSpPr>
            <a:spLocks noGrp="1"/>
          </p:cNvSpPr>
          <p:nvPr>
            <p:ph type="subTitle" idx="1"/>
          </p:nvPr>
        </p:nvSpPr>
        <p:spPr>
          <a:xfrm>
            <a:off x="1523999" y="3602038"/>
            <a:ext cx="9229859" cy="1974514"/>
          </a:xfrm>
        </p:spPr>
        <p:txBody>
          <a:bodyPr>
            <a:normAutofit fontScale="92500" lnSpcReduction="10000"/>
          </a:bodyPr>
          <a:lstStyle/>
          <a:p>
            <a:r>
              <a:rPr lang="cs-CZ" dirty="0" smtClean="0">
                <a:solidFill>
                  <a:schemeClr val="accent3">
                    <a:lumMod val="50000"/>
                  </a:schemeClr>
                </a:solidFill>
              </a:rPr>
              <a:t>Glykolýza, glukoneogeneze, syntéza a odbourávání glykogenu</a:t>
            </a:r>
          </a:p>
          <a:p>
            <a:r>
              <a:rPr lang="cs-CZ" dirty="0" smtClean="0">
                <a:solidFill>
                  <a:schemeClr val="accent3">
                    <a:lumMod val="50000"/>
                  </a:schemeClr>
                </a:solidFill>
              </a:rPr>
              <a:t>Principy regulace metabolismu sacharidů</a:t>
            </a:r>
          </a:p>
          <a:p>
            <a:r>
              <a:rPr lang="cs-CZ" dirty="0" smtClean="0">
                <a:solidFill>
                  <a:schemeClr val="accent3">
                    <a:lumMod val="50000"/>
                  </a:schemeClr>
                </a:solidFill>
              </a:rPr>
              <a:t>Diabetes </a:t>
            </a:r>
            <a:r>
              <a:rPr lang="cs-CZ" dirty="0" err="1" smtClean="0">
                <a:solidFill>
                  <a:schemeClr val="accent3">
                    <a:lumMod val="50000"/>
                  </a:schemeClr>
                </a:solidFill>
              </a:rPr>
              <a:t>mellitus</a:t>
            </a:r>
            <a:r>
              <a:rPr lang="cs-CZ" dirty="0" smtClean="0">
                <a:solidFill>
                  <a:schemeClr val="accent3">
                    <a:lumMod val="50000"/>
                  </a:schemeClr>
                </a:solidFill>
              </a:rPr>
              <a:t/>
            </a:r>
            <a:br>
              <a:rPr lang="cs-CZ" dirty="0" smtClean="0">
                <a:solidFill>
                  <a:schemeClr val="accent3">
                    <a:lumMod val="50000"/>
                  </a:schemeClr>
                </a:solidFill>
              </a:rPr>
            </a:br>
            <a:endParaRPr lang="cs-CZ" dirty="0" smtClean="0">
              <a:solidFill>
                <a:schemeClr val="accent3">
                  <a:lumMod val="50000"/>
                </a:schemeClr>
              </a:solidFill>
            </a:endParaRPr>
          </a:p>
          <a:p>
            <a:r>
              <a:rPr lang="cs-CZ" dirty="0" smtClean="0">
                <a:solidFill>
                  <a:schemeClr val="accent3">
                    <a:lumMod val="50000"/>
                  </a:schemeClr>
                </a:solidFill>
              </a:rPr>
              <a:t>© Biochemický ústav  LF MU 2018 (JG, HP, ET)</a:t>
            </a:r>
          </a:p>
          <a:p>
            <a:endParaRPr lang="cs-CZ" dirty="0">
              <a:solidFill>
                <a:schemeClr val="accent3">
                  <a:lumMod val="50000"/>
                </a:schemeClr>
              </a:solidFill>
            </a:endParaRPr>
          </a:p>
        </p:txBody>
      </p:sp>
    </p:spTree>
    <p:extLst>
      <p:ext uri="{BB962C8B-B14F-4D97-AF65-F5344CB8AC3E}">
        <p14:creationId xmlns:p14="http://schemas.microsoft.com/office/powerpoint/2010/main" val="130130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D976D9-D56C-47BD-BE5B-E6C9D325E69F}" type="slidenum">
              <a:rPr lang="en-CA" altLang="cs-CZ" sz="1400">
                <a:latin typeface="+mn-lt"/>
              </a:rPr>
              <a:pPr>
                <a:spcBef>
                  <a:spcPct val="0"/>
                </a:spcBef>
                <a:buFontTx/>
                <a:buNone/>
              </a:pPr>
              <a:t>10</a:t>
            </a:fld>
            <a:endParaRPr lang="en-CA" altLang="cs-CZ" sz="1400">
              <a:latin typeface="+mn-lt"/>
            </a:endParaRPr>
          </a:p>
        </p:txBody>
      </p:sp>
      <p:sp>
        <p:nvSpPr>
          <p:cNvPr id="22531" name="Line 11"/>
          <p:cNvSpPr>
            <a:spLocks noChangeShapeType="1"/>
          </p:cNvSpPr>
          <p:nvPr/>
        </p:nvSpPr>
        <p:spPr bwMode="auto">
          <a:xfrm>
            <a:off x="5591175" y="1022350"/>
            <a:ext cx="0" cy="750888"/>
          </a:xfrm>
          <a:prstGeom prst="line">
            <a:avLst/>
          </a:prstGeom>
          <a:noFill/>
          <a:ln w="3810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Text Box 5"/>
          <p:cNvSpPr txBox="1">
            <a:spLocks noChangeArrowheads="1"/>
          </p:cNvSpPr>
          <p:nvPr/>
        </p:nvSpPr>
        <p:spPr bwMode="auto">
          <a:xfrm>
            <a:off x="1531144" y="953483"/>
            <a:ext cx="3345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cs-CZ" b="1" dirty="0">
                <a:solidFill>
                  <a:schemeClr val="accent4"/>
                </a:solidFill>
              </a:rPr>
              <a:t>Resorpční </a:t>
            </a:r>
            <a:r>
              <a:rPr lang="cs-CZ" b="1" dirty="0" smtClean="0">
                <a:solidFill>
                  <a:schemeClr val="accent4"/>
                </a:solidFill>
              </a:rPr>
              <a:t>fáze   (inzulín</a:t>
            </a:r>
            <a:r>
              <a:rPr lang="cs-CZ" b="1" dirty="0">
                <a:solidFill>
                  <a:schemeClr val="accent4"/>
                </a:solidFill>
              </a:rPr>
              <a:t>)</a:t>
            </a:r>
          </a:p>
        </p:txBody>
      </p:sp>
      <p:sp>
        <p:nvSpPr>
          <p:cNvPr id="6" name="Text Box 6"/>
          <p:cNvSpPr txBox="1">
            <a:spLocks noChangeArrowheads="1"/>
          </p:cNvSpPr>
          <p:nvPr/>
        </p:nvSpPr>
        <p:spPr bwMode="auto">
          <a:xfrm>
            <a:off x="6456362" y="1022350"/>
            <a:ext cx="5007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cs-CZ" b="1" dirty="0" err="1">
                <a:solidFill>
                  <a:schemeClr val="accent4"/>
                </a:solidFill>
              </a:rPr>
              <a:t>Postresorpční</a:t>
            </a:r>
            <a:r>
              <a:rPr lang="cs-CZ" b="1" dirty="0">
                <a:solidFill>
                  <a:schemeClr val="accent4"/>
                </a:solidFill>
              </a:rPr>
              <a:t> fáze, </a:t>
            </a:r>
            <a:r>
              <a:rPr lang="cs-CZ" b="1" dirty="0" smtClean="0">
                <a:solidFill>
                  <a:schemeClr val="accent4"/>
                </a:solidFill>
              </a:rPr>
              <a:t>hladovění     (</a:t>
            </a:r>
            <a:r>
              <a:rPr lang="cs-CZ" b="1" dirty="0" err="1" smtClean="0">
                <a:solidFill>
                  <a:schemeClr val="accent4"/>
                </a:solidFill>
              </a:rPr>
              <a:t>glukagon</a:t>
            </a:r>
            <a:r>
              <a:rPr lang="cs-CZ" b="1" dirty="0">
                <a:solidFill>
                  <a:schemeClr val="accent4"/>
                </a:solidFill>
              </a:rPr>
              <a:t>)</a:t>
            </a:r>
          </a:p>
        </p:txBody>
      </p:sp>
      <p:sp>
        <p:nvSpPr>
          <p:cNvPr id="22535" name="Text Box 8"/>
          <p:cNvSpPr txBox="1">
            <a:spLocks noChangeArrowheads="1"/>
          </p:cNvSpPr>
          <p:nvPr/>
        </p:nvSpPr>
        <p:spPr bwMode="auto">
          <a:xfrm>
            <a:off x="1599724" y="4423412"/>
            <a:ext cx="2743200" cy="9556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latin typeface="+mn-lt"/>
              </a:rPr>
              <a:t>Sacharidy z potravy</a:t>
            </a:r>
          </a:p>
        </p:txBody>
      </p:sp>
      <p:sp>
        <p:nvSpPr>
          <p:cNvPr id="22536" name="Line 11"/>
          <p:cNvSpPr>
            <a:spLocks noChangeShapeType="1"/>
          </p:cNvSpPr>
          <p:nvPr/>
        </p:nvSpPr>
        <p:spPr bwMode="auto">
          <a:xfrm flipV="1">
            <a:off x="3124200" y="3048000"/>
            <a:ext cx="1981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37" name="Text Box 12"/>
          <p:cNvSpPr txBox="1">
            <a:spLocks noChangeArrowheads="1"/>
          </p:cNvSpPr>
          <p:nvPr/>
        </p:nvSpPr>
        <p:spPr bwMode="auto">
          <a:xfrm>
            <a:off x="7827963" y="4377531"/>
            <a:ext cx="2808288" cy="9556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latin typeface="+mn-lt"/>
              </a:rPr>
              <a:t>Glykogenolýza (játra)</a:t>
            </a:r>
          </a:p>
        </p:txBody>
      </p:sp>
      <p:sp>
        <p:nvSpPr>
          <p:cNvPr id="22538" name="Text Box 13"/>
          <p:cNvSpPr txBox="1">
            <a:spLocks noChangeArrowheads="1"/>
          </p:cNvSpPr>
          <p:nvPr/>
        </p:nvSpPr>
        <p:spPr bwMode="auto">
          <a:xfrm>
            <a:off x="6235701" y="5739924"/>
            <a:ext cx="2743200" cy="9556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dirty="0">
                <a:latin typeface="+mn-lt"/>
              </a:rPr>
              <a:t>Glukoneogeneze (játra, </a:t>
            </a:r>
            <a:r>
              <a:rPr lang="cs-CZ" altLang="cs-CZ" sz="2800" i="1" dirty="0">
                <a:latin typeface="+mn-lt"/>
              </a:rPr>
              <a:t>ledviny)</a:t>
            </a:r>
          </a:p>
        </p:txBody>
      </p:sp>
      <p:sp>
        <p:nvSpPr>
          <p:cNvPr id="22539" name="Line 14"/>
          <p:cNvSpPr>
            <a:spLocks noChangeShapeType="1"/>
          </p:cNvSpPr>
          <p:nvPr/>
        </p:nvSpPr>
        <p:spPr bwMode="auto">
          <a:xfrm flipH="1" flipV="1">
            <a:off x="6629400" y="2971800"/>
            <a:ext cx="609600" cy="274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40" name="Line 15"/>
          <p:cNvSpPr>
            <a:spLocks noChangeShapeType="1"/>
          </p:cNvSpPr>
          <p:nvPr/>
        </p:nvSpPr>
        <p:spPr bwMode="auto">
          <a:xfrm flipH="1" flipV="1">
            <a:off x="6858000" y="2971800"/>
            <a:ext cx="1752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41" name="Rectangle 9"/>
          <p:cNvSpPr>
            <a:spLocks noChangeArrowheads="1"/>
          </p:cNvSpPr>
          <p:nvPr/>
        </p:nvSpPr>
        <p:spPr bwMode="auto">
          <a:xfrm>
            <a:off x="4485957" y="1591628"/>
            <a:ext cx="2210435" cy="431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dirty="0" smtClean="0">
                <a:latin typeface="+mn-lt"/>
              </a:rPr>
              <a:t>3,9–5,5 </a:t>
            </a:r>
            <a:r>
              <a:rPr lang="cs-CZ" altLang="cs-CZ" sz="2400" dirty="0">
                <a:latin typeface="+mn-lt"/>
              </a:rPr>
              <a:t>mmol/l</a:t>
            </a:r>
          </a:p>
        </p:txBody>
      </p:sp>
      <p:sp>
        <p:nvSpPr>
          <p:cNvPr id="22542" name="Text Box 3"/>
          <p:cNvSpPr txBox="1">
            <a:spLocks noChangeArrowheads="1"/>
          </p:cNvSpPr>
          <p:nvPr/>
        </p:nvSpPr>
        <p:spPr bwMode="auto">
          <a:xfrm>
            <a:off x="3813175" y="2292241"/>
            <a:ext cx="3921125"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dirty="0">
                <a:solidFill>
                  <a:schemeClr val="accent2"/>
                </a:solidFill>
                <a:latin typeface="+mn-lt"/>
              </a:rPr>
              <a:t>Hladina </a:t>
            </a:r>
            <a:r>
              <a:rPr lang="cs-CZ" altLang="cs-CZ" sz="2800" b="1" dirty="0" smtClean="0">
                <a:solidFill>
                  <a:schemeClr val="accent2"/>
                </a:solidFill>
                <a:latin typeface="+mn-lt"/>
              </a:rPr>
              <a:t>glukózy </a:t>
            </a:r>
            <a:r>
              <a:rPr lang="cs-CZ" altLang="cs-CZ" sz="2800" b="1" dirty="0">
                <a:solidFill>
                  <a:schemeClr val="accent2"/>
                </a:solidFill>
                <a:latin typeface="+mn-lt"/>
              </a:rPr>
              <a:t>v krvi</a:t>
            </a:r>
          </a:p>
        </p:txBody>
      </p:sp>
      <p:sp>
        <p:nvSpPr>
          <p:cNvPr id="22543" name="Line 10"/>
          <p:cNvSpPr>
            <a:spLocks noChangeShapeType="1"/>
          </p:cNvSpPr>
          <p:nvPr/>
        </p:nvSpPr>
        <p:spPr bwMode="auto">
          <a:xfrm flipV="1">
            <a:off x="5519738" y="2852738"/>
            <a:ext cx="0" cy="4005262"/>
          </a:xfrm>
          <a:prstGeom prst="line">
            <a:avLst/>
          </a:prstGeom>
          <a:noFill/>
          <a:ln w="38100">
            <a:solidFill>
              <a:srgbClr val="FF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44" name="TextovéPole 1"/>
          <p:cNvSpPr txBox="1">
            <a:spLocks noChangeArrowheads="1"/>
          </p:cNvSpPr>
          <p:nvPr/>
        </p:nvSpPr>
        <p:spPr bwMode="auto">
          <a:xfrm>
            <a:off x="3935414" y="201613"/>
            <a:ext cx="367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b="1" dirty="0" smtClean="0">
                <a:solidFill>
                  <a:schemeClr val="accent2"/>
                </a:solidFill>
                <a:latin typeface="+mn-lt"/>
              </a:rPr>
              <a:t>Glukóza </a:t>
            </a:r>
            <a:r>
              <a:rPr lang="cs-CZ" altLang="cs-CZ" b="1" dirty="0">
                <a:solidFill>
                  <a:schemeClr val="accent2"/>
                </a:solidFill>
                <a:latin typeface="+mn-lt"/>
              </a:rPr>
              <a:t>v krvi</a:t>
            </a:r>
          </a:p>
        </p:txBody>
      </p:sp>
    </p:spTree>
    <p:extLst>
      <p:ext uri="{BB962C8B-B14F-4D97-AF65-F5344CB8AC3E}">
        <p14:creationId xmlns:p14="http://schemas.microsoft.com/office/powerpoint/2010/main" val="21475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A9853C-A319-45DE-A6C9-AA0F8E113C70}" type="slidenum">
              <a:rPr lang="en-CA" altLang="cs-CZ" sz="1400">
                <a:latin typeface="+mn-lt"/>
              </a:rPr>
              <a:pPr>
                <a:spcBef>
                  <a:spcPct val="0"/>
                </a:spcBef>
                <a:buFontTx/>
                <a:buNone/>
              </a:pPr>
              <a:t>11</a:t>
            </a:fld>
            <a:endParaRPr lang="en-CA" altLang="cs-CZ" sz="1400">
              <a:latin typeface="+mn-lt"/>
            </a:endParaRPr>
          </a:p>
        </p:txBody>
      </p:sp>
      <p:sp>
        <p:nvSpPr>
          <p:cNvPr id="23556" name="Text Box 4"/>
          <p:cNvSpPr txBox="1">
            <a:spLocks noChangeArrowheads="1"/>
          </p:cNvSpPr>
          <p:nvPr/>
        </p:nvSpPr>
        <p:spPr bwMode="auto">
          <a:xfrm>
            <a:off x="2027238" y="523875"/>
            <a:ext cx="86407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b="1" dirty="0">
                <a:solidFill>
                  <a:schemeClr val="accent2"/>
                </a:solidFill>
                <a:latin typeface="+mn-lt"/>
              </a:rPr>
              <a:t>Přeměny </a:t>
            </a:r>
            <a:r>
              <a:rPr lang="cs-CZ" altLang="cs-CZ" b="1" dirty="0" smtClean="0">
                <a:solidFill>
                  <a:schemeClr val="accent2"/>
                </a:solidFill>
                <a:latin typeface="+mn-lt"/>
              </a:rPr>
              <a:t>glukózy </a:t>
            </a:r>
            <a:r>
              <a:rPr lang="cs-CZ" altLang="cs-CZ" b="1" dirty="0">
                <a:solidFill>
                  <a:schemeClr val="accent2"/>
                </a:solidFill>
                <a:latin typeface="+mn-lt"/>
              </a:rPr>
              <a:t>v buňkách a jejich význam</a:t>
            </a:r>
          </a:p>
        </p:txBody>
      </p:sp>
      <p:graphicFrame>
        <p:nvGraphicFramePr>
          <p:cNvPr id="5" name="Group 45"/>
          <p:cNvGraphicFramePr>
            <a:graphicFrameLocks noGrp="1"/>
          </p:cNvGraphicFramePr>
          <p:nvPr>
            <p:extLst>
              <p:ext uri="{D42A27DB-BD31-4B8C-83A1-F6EECF244321}">
                <p14:modId xmlns:p14="http://schemas.microsoft.com/office/powerpoint/2010/main" val="4282075667"/>
              </p:ext>
            </p:extLst>
          </p:nvPr>
        </p:nvGraphicFramePr>
        <p:xfrm>
          <a:off x="2135188" y="1948815"/>
          <a:ext cx="9203372" cy="3552851"/>
        </p:xfrm>
        <a:graphic>
          <a:graphicData uri="http://schemas.openxmlformats.org/drawingml/2006/table">
            <a:tbl>
              <a:tblPr/>
              <a:tblGrid>
                <a:gridCol w="2736552">
                  <a:extLst>
                    <a:ext uri="{9D8B030D-6E8A-4147-A177-3AD203B41FA5}"/>
                  </a:extLst>
                </a:gridCol>
                <a:gridCol w="6466820">
                  <a:extLst>
                    <a:ext uri="{9D8B030D-6E8A-4147-A177-3AD203B41FA5}"/>
                  </a:extLst>
                </a:gridCol>
              </a:tblGrid>
              <a:tr h="5657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400" b="1" i="0" u="none" strike="noStrike" cap="none" normalizeH="0" baseline="0" dirty="0" smtClean="0">
                          <a:ln>
                            <a:noFill/>
                          </a:ln>
                          <a:solidFill>
                            <a:schemeClr val="tx1"/>
                          </a:solidFill>
                          <a:effectLst/>
                          <a:latin typeface="Times New Roman" pitchFamily="18" charset="0"/>
                        </a:rPr>
                        <a:t>Metabolická dráha</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400" b="1" i="0" u="none" strike="noStrike" cap="none" normalizeH="0" baseline="0" dirty="0" smtClean="0">
                          <a:ln>
                            <a:noFill/>
                          </a:ln>
                          <a:solidFill>
                            <a:schemeClr val="tx1"/>
                          </a:solidFill>
                          <a:effectLst/>
                          <a:latin typeface="Times New Roman" pitchFamily="18" charset="0"/>
                        </a:rPr>
                        <a:t>Význam</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extLst>
              </a:tr>
              <a:tr h="298706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Glykolýza</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Glukoneogeneze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Syntéza glykogenu</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cs-CZ" sz="2000" b="0" i="0" u="none" strike="noStrike" cap="none" normalizeH="0" baseline="0" dirty="0" err="1" smtClean="0">
                          <a:ln>
                            <a:noFill/>
                          </a:ln>
                          <a:solidFill>
                            <a:schemeClr val="tx1"/>
                          </a:solidFill>
                          <a:effectLst/>
                          <a:latin typeface="Times New Roman" pitchFamily="18" charset="0"/>
                        </a:rPr>
                        <a:t>Glykogenolýza</a:t>
                      </a:r>
                      <a:endParaRPr kumimoji="0" lang="cs-CZ"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err="1" smtClean="0">
                          <a:ln>
                            <a:noFill/>
                          </a:ln>
                          <a:solidFill>
                            <a:schemeClr val="tx1"/>
                          </a:solidFill>
                          <a:effectLst/>
                          <a:latin typeface="Times New Roman" pitchFamily="18" charset="0"/>
                        </a:rPr>
                        <a:t>Pentosový</a:t>
                      </a:r>
                      <a:r>
                        <a:rPr kumimoji="0" lang="cs-CZ" sz="2000" b="0" i="0" u="none" strike="noStrike" cap="none" normalizeH="0" baseline="0" dirty="0" smtClean="0">
                          <a:ln>
                            <a:noFill/>
                          </a:ln>
                          <a:solidFill>
                            <a:schemeClr val="tx1"/>
                          </a:solidFill>
                          <a:effectLst/>
                          <a:latin typeface="Times New Roman" pitchFamily="18" charset="0"/>
                        </a:rPr>
                        <a:t> cyklus</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Syntéza derivátů</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zisk energie, přeměna </a:t>
                      </a:r>
                      <a:r>
                        <a:rPr kumimoji="0" lang="cs-CZ" sz="2000" b="0" i="0" u="none" strike="noStrike" cap="none" normalizeH="0" baseline="0" dirty="0" err="1" smtClean="0">
                          <a:ln>
                            <a:noFill/>
                          </a:ln>
                          <a:solidFill>
                            <a:schemeClr val="tx1"/>
                          </a:solidFill>
                          <a:effectLst/>
                          <a:latin typeface="Times New Roman" pitchFamily="18" charset="0"/>
                        </a:rPr>
                        <a:t>acetylCoA</a:t>
                      </a:r>
                      <a:r>
                        <a:rPr kumimoji="0" lang="cs-CZ" sz="2000" b="0" i="0" u="none" strike="noStrike" cap="none" normalizeH="0" baseline="0" dirty="0" smtClean="0">
                          <a:ln>
                            <a:noFill/>
                          </a:ln>
                          <a:solidFill>
                            <a:schemeClr val="tx1"/>
                          </a:solidFill>
                          <a:effectLst/>
                          <a:latin typeface="Times New Roman" pitchFamily="18" charset="0"/>
                        </a:rPr>
                        <a:t> na mastné kyseliny</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doplnění glukosy při nedostatku</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tvorba zásob glukosy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cs-CZ" sz="2000" b="0" i="0" u="none" strike="noStrike" cap="none" normalizeH="0" baseline="0" dirty="0" smtClean="0">
                          <a:ln>
                            <a:noFill/>
                          </a:ln>
                          <a:solidFill>
                            <a:schemeClr val="tx1"/>
                          </a:solidFill>
                          <a:effectLst/>
                          <a:latin typeface="Times New Roman" pitchFamily="18" charset="0"/>
                        </a:rPr>
                        <a:t>doplnění glukosy při nedostatku</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zdroj </a:t>
                      </a:r>
                      <a:r>
                        <a:rPr kumimoji="0" lang="cs-CZ" sz="2000" b="0" i="0" u="none" strike="noStrike" cap="none" normalizeH="0" baseline="0" dirty="0" err="1" smtClean="0">
                          <a:ln>
                            <a:noFill/>
                          </a:ln>
                          <a:solidFill>
                            <a:schemeClr val="tx1"/>
                          </a:solidFill>
                          <a:effectLst/>
                          <a:latin typeface="Times New Roman" pitchFamily="18" charset="0"/>
                        </a:rPr>
                        <a:t>pentos</a:t>
                      </a:r>
                      <a:r>
                        <a:rPr kumimoji="0" lang="cs-CZ" sz="2000" b="0" i="0" u="none" strike="noStrike" cap="none" normalizeH="0" baseline="0" dirty="0" smtClean="0">
                          <a:ln>
                            <a:noFill/>
                          </a:ln>
                          <a:solidFill>
                            <a:schemeClr val="tx1"/>
                          </a:solidFill>
                          <a:effectLst/>
                          <a:latin typeface="Times New Roman" pitchFamily="18" charset="0"/>
                        </a:rPr>
                        <a:t>, zdroj NADPH</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glykoproteiny, proteoglykany, konjugace </a:t>
                      </a:r>
                      <a:r>
                        <a:rPr kumimoji="0" lang="cs-CZ" sz="2000" b="0" i="0" u="none" strike="noStrike" cap="none" normalizeH="0" baseline="0" dirty="0" err="1" smtClean="0">
                          <a:ln>
                            <a:noFill/>
                          </a:ln>
                          <a:solidFill>
                            <a:schemeClr val="tx1"/>
                          </a:solidFill>
                          <a:effectLst/>
                          <a:latin typeface="Times New Roman" pitchFamily="18" charset="0"/>
                        </a:rPr>
                        <a:t>kys</a:t>
                      </a:r>
                      <a:r>
                        <a:rPr kumimoji="0" lang="cs-CZ" sz="2000" b="0" i="0" u="none" strike="noStrike" cap="none" normalizeH="0" baseline="0" dirty="0" smtClean="0">
                          <a:ln>
                            <a:noFill/>
                          </a:ln>
                          <a:solidFill>
                            <a:schemeClr val="tx1"/>
                          </a:solidFill>
                          <a:effectLst/>
                          <a:latin typeface="Times New Roman" pitchFamily="18" charset="0"/>
                        </a:rPr>
                        <a:t>. </a:t>
                      </a:r>
                      <a:r>
                        <a:rPr kumimoji="0" lang="cs-CZ" sz="2000" b="0" i="0" u="none" strike="noStrike" cap="none" normalizeH="0" baseline="0" dirty="0" err="1" smtClean="0">
                          <a:ln>
                            <a:noFill/>
                          </a:ln>
                          <a:solidFill>
                            <a:schemeClr val="tx1"/>
                          </a:solidFill>
                          <a:effectLst/>
                          <a:latin typeface="Times New Roman" pitchFamily="18" charset="0"/>
                        </a:rPr>
                        <a:t>glukuronovou</a:t>
                      </a:r>
                      <a:endParaRPr kumimoji="0" lang="cs-CZ" sz="2000" b="0" i="0" u="none" strike="noStrike" cap="none" normalizeH="0" baseline="0" dirty="0" smtClean="0">
                        <a:ln>
                          <a:noFill/>
                        </a:ln>
                        <a:solidFill>
                          <a:schemeClr val="tx1"/>
                        </a:solidFill>
                        <a:effectLst/>
                        <a:latin typeface="Times New Roman"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extLst>
      <p:ext uri="{BB962C8B-B14F-4D97-AF65-F5344CB8AC3E}">
        <p14:creationId xmlns:p14="http://schemas.microsoft.com/office/powerpoint/2010/main" val="80359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title" idx="4294967295"/>
          </p:nvPr>
        </p:nvSpPr>
        <p:spPr>
          <a:xfrm>
            <a:off x="160020" y="215443"/>
            <a:ext cx="11830050" cy="1143000"/>
          </a:xfrm>
        </p:spPr>
        <p:txBody>
          <a:bodyPr>
            <a:noAutofit/>
          </a:bodyPr>
          <a:lstStyle/>
          <a:p>
            <a:pPr eaLnBrk="1" hangingPunct="1"/>
            <a:r>
              <a:rPr lang="cs-CZ" altLang="cs-CZ" dirty="0" smtClean="0">
                <a:solidFill>
                  <a:schemeClr val="accent5">
                    <a:lumMod val="75000"/>
                  </a:schemeClr>
                </a:solidFill>
              </a:rPr>
              <a:t>Játra – metabolicky nejvýznamnější </a:t>
            </a:r>
            <a:r>
              <a:rPr lang="cs-CZ" altLang="cs-CZ" dirty="0">
                <a:solidFill>
                  <a:schemeClr val="accent5">
                    <a:lumMod val="75000"/>
                  </a:schemeClr>
                </a:solidFill>
              </a:rPr>
              <a:t>orgán v těle</a:t>
            </a:r>
          </a:p>
        </p:txBody>
      </p:sp>
      <p:sp>
        <p:nvSpPr>
          <p:cNvPr id="145411" name="Text Box 6"/>
          <p:cNvSpPr txBox="1">
            <a:spLocks noChangeArrowheads="1"/>
          </p:cNvSpPr>
          <p:nvPr/>
        </p:nvSpPr>
        <p:spPr bwMode="auto">
          <a:xfrm>
            <a:off x="432157" y="2405047"/>
            <a:ext cx="9637673" cy="3785652"/>
          </a:xfrm>
          <a:prstGeom prst="rect">
            <a:avLst/>
          </a:prstGeom>
          <a:noFill/>
          <a:ln w="9525">
            <a:noFill/>
            <a:miter lim="800000"/>
            <a:headEnd/>
            <a:tailEnd/>
          </a:ln>
        </p:spPr>
        <p:txBody>
          <a:bodyPr wrap="square">
            <a:spAutoFit/>
          </a:bodyPr>
          <a:lstStyle/>
          <a:p>
            <a:pPr marL="342900" indent="-342900">
              <a:spcBef>
                <a:spcPct val="25000"/>
              </a:spcBef>
              <a:buFont typeface="Wingdings" panose="05000000000000000000" pitchFamily="2" charset="2"/>
              <a:buChar char="v"/>
            </a:pPr>
            <a:r>
              <a:rPr lang="cs-CZ" altLang="cs-CZ" sz="2000" dirty="0" smtClean="0">
                <a:cs typeface="Times New Roman" pitchFamily="18" charset="0"/>
              </a:rPr>
              <a:t>zásobování </a:t>
            </a:r>
            <a:r>
              <a:rPr lang="cs-CZ" altLang="cs-CZ" sz="2000" dirty="0">
                <a:cs typeface="Times New Roman" pitchFamily="18" charset="0"/>
              </a:rPr>
              <a:t>ostatních tkání </a:t>
            </a:r>
            <a:r>
              <a:rPr lang="cs-CZ" altLang="cs-CZ" sz="2000" dirty="0" smtClean="0">
                <a:cs typeface="Times New Roman" pitchFamily="18" charset="0"/>
              </a:rPr>
              <a:t>glukózou</a:t>
            </a:r>
            <a:endParaRPr lang="cs-CZ" altLang="cs-CZ" sz="2000" dirty="0">
              <a:cs typeface="Times New Roman" pitchFamily="18" charset="0"/>
            </a:endParaRPr>
          </a:p>
          <a:p>
            <a:pPr marL="342900" indent="-342900">
              <a:spcBef>
                <a:spcPct val="25000"/>
              </a:spcBef>
              <a:buFont typeface="Wingdings" panose="05000000000000000000" pitchFamily="2" charset="2"/>
              <a:buChar char="v"/>
            </a:pPr>
            <a:r>
              <a:rPr lang="cs-CZ" altLang="cs-CZ" sz="2000" dirty="0" smtClean="0"/>
              <a:t>metabolismus glukózy</a:t>
            </a:r>
            <a:r>
              <a:rPr lang="cs-CZ" altLang="cs-CZ" sz="2000" dirty="0"/>
              <a:t>: </a:t>
            </a:r>
          </a:p>
          <a:p>
            <a:pPr marL="1257300" lvl="2" indent="-342900">
              <a:spcBef>
                <a:spcPct val="25000"/>
              </a:spcBef>
              <a:buFont typeface="Wingdings" panose="05000000000000000000" pitchFamily="2" charset="2"/>
              <a:buChar char="Ø"/>
            </a:pPr>
            <a:r>
              <a:rPr lang="cs-CZ" altLang="cs-CZ" sz="2000" dirty="0" smtClean="0"/>
              <a:t>degradace  glukózy</a:t>
            </a:r>
            <a:endParaRPr lang="cs-CZ" altLang="cs-CZ" sz="2000" dirty="0"/>
          </a:p>
          <a:p>
            <a:pPr marL="1200150" lvl="2" indent="-285750">
              <a:buFont typeface="Wingdings" pitchFamily="2" charset="2"/>
              <a:buChar char="Ø"/>
            </a:pPr>
            <a:r>
              <a:rPr lang="cs-CZ" altLang="cs-CZ" sz="2000" dirty="0"/>
              <a:t>vznik energie   </a:t>
            </a:r>
          </a:p>
          <a:p>
            <a:pPr marL="1200150" lvl="2" indent="-285750">
              <a:spcBef>
                <a:spcPct val="25000"/>
              </a:spcBef>
              <a:buFont typeface="Wingdings" pitchFamily="2" charset="2"/>
              <a:buChar char="Ø"/>
            </a:pPr>
            <a:r>
              <a:rPr lang="cs-CZ" altLang="cs-CZ" sz="2000" dirty="0"/>
              <a:t>tvorba prekurzorů</a:t>
            </a:r>
            <a:r>
              <a:rPr lang="en-US" altLang="cs-CZ" sz="2000" dirty="0"/>
              <a:t>  </a:t>
            </a:r>
            <a:r>
              <a:rPr lang="cs-CZ" altLang="cs-CZ" sz="2000" dirty="0"/>
              <a:t>pro syntézu různých molekul</a:t>
            </a:r>
          </a:p>
          <a:p>
            <a:pPr marL="742950" lvl="1" indent="-285750">
              <a:spcBef>
                <a:spcPct val="25000"/>
              </a:spcBef>
            </a:pPr>
            <a:r>
              <a:rPr lang="cs-CZ" altLang="cs-CZ" sz="2000" dirty="0"/>
              <a:t> </a:t>
            </a:r>
          </a:p>
          <a:p>
            <a:pPr marL="342900" indent="-342900">
              <a:buFont typeface="Wingdings" panose="05000000000000000000" pitchFamily="2" charset="2"/>
              <a:buChar char="v"/>
            </a:pPr>
            <a:r>
              <a:rPr lang="cs-CZ" altLang="cs-CZ" sz="2000" dirty="0"/>
              <a:t> syntéza glykogenu v játrech </a:t>
            </a:r>
          </a:p>
          <a:p>
            <a:r>
              <a:rPr lang="cs-CZ" sz="2000" dirty="0"/>
              <a:t>         </a:t>
            </a:r>
            <a:r>
              <a:rPr lang="cs-CZ" sz="2000" dirty="0" smtClean="0"/>
              <a:t>			glykogen                      </a:t>
            </a:r>
            <a:r>
              <a:rPr lang="cs-CZ" sz="2000" dirty="0"/>
              <a:t>zásoba </a:t>
            </a:r>
            <a:r>
              <a:rPr lang="cs-CZ" sz="2000" dirty="0" smtClean="0"/>
              <a:t>glukózy</a:t>
            </a:r>
            <a:endParaRPr lang="cs-CZ" sz="2000" dirty="0"/>
          </a:p>
          <a:p>
            <a:endParaRPr lang="cs-CZ" altLang="cs-CZ" sz="2000" dirty="0"/>
          </a:p>
          <a:p>
            <a:pPr marL="342900" indent="-342900">
              <a:buFont typeface="Wingdings" panose="05000000000000000000" pitchFamily="2" charset="2"/>
              <a:buChar char="v"/>
            </a:pPr>
            <a:r>
              <a:rPr lang="cs-CZ" altLang="cs-CZ" sz="2000" dirty="0"/>
              <a:t> syntéza </a:t>
            </a:r>
            <a:r>
              <a:rPr lang="cs-CZ" altLang="cs-CZ" sz="2000" dirty="0" smtClean="0"/>
              <a:t>glukózy </a:t>
            </a:r>
            <a:r>
              <a:rPr lang="cs-CZ" altLang="cs-CZ" sz="2000" dirty="0"/>
              <a:t>v játrech</a:t>
            </a:r>
          </a:p>
          <a:p>
            <a:r>
              <a:rPr lang="cs-CZ" altLang="cs-CZ" sz="2000" dirty="0"/>
              <a:t>        </a:t>
            </a:r>
            <a:r>
              <a:rPr lang="cs-CZ" altLang="cs-CZ" sz="2000" dirty="0" smtClean="0"/>
              <a:t>			glukoneogeneze                 </a:t>
            </a:r>
            <a:r>
              <a:rPr lang="cs-CZ" altLang="cs-CZ" sz="2000" dirty="0"/>
              <a:t>doplňování hladiny </a:t>
            </a:r>
            <a:r>
              <a:rPr lang="cs-CZ" altLang="cs-CZ" sz="2000" dirty="0" smtClean="0"/>
              <a:t>glukózy </a:t>
            </a:r>
            <a:r>
              <a:rPr lang="cs-CZ" altLang="cs-CZ" sz="2000" dirty="0"/>
              <a:t>v krvi</a:t>
            </a:r>
          </a:p>
        </p:txBody>
      </p:sp>
      <p:grpSp>
        <p:nvGrpSpPr>
          <p:cNvPr id="2" name="Skupina 1"/>
          <p:cNvGrpSpPr/>
          <p:nvPr/>
        </p:nvGrpSpPr>
        <p:grpSpPr>
          <a:xfrm>
            <a:off x="7064170" y="1638412"/>
            <a:ext cx="3146630" cy="1591469"/>
            <a:chOff x="6781801" y="1266032"/>
            <a:chExt cx="3146630" cy="1591469"/>
          </a:xfrm>
        </p:grpSpPr>
        <p:sp>
          <p:nvSpPr>
            <p:cNvPr id="145412" name="Oval 7"/>
            <p:cNvSpPr>
              <a:spLocks noChangeArrowheads="1"/>
            </p:cNvSpPr>
            <p:nvPr/>
          </p:nvSpPr>
          <p:spPr bwMode="auto">
            <a:xfrm>
              <a:off x="6975681" y="1266032"/>
              <a:ext cx="2952750" cy="1223962"/>
            </a:xfrm>
            <a:prstGeom prst="ellipse">
              <a:avLst/>
            </a:prstGeom>
            <a:solidFill>
              <a:schemeClr val="accent1"/>
            </a:solidFill>
            <a:ln w="9525">
              <a:noFill/>
              <a:round/>
              <a:headEnd/>
              <a:tailEnd/>
            </a:ln>
          </p:spPr>
          <p:txBody>
            <a:bodyPr wrap="none" anchor="ctr"/>
            <a:lstStyle/>
            <a:p>
              <a:endParaRPr lang="cs-CZ" altLang="cs-CZ" sz="4000"/>
            </a:p>
          </p:txBody>
        </p:sp>
        <p:sp>
          <p:nvSpPr>
            <p:cNvPr id="145413" name="Oval 8"/>
            <p:cNvSpPr>
              <a:spLocks noChangeArrowheads="1"/>
            </p:cNvSpPr>
            <p:nvPr/>
          </p:nvSpPr>
          <p:spPr bwMode="auto">
            <a:xfrm rot="-658729">
              <a:off x="6781801" y="1484314"/>
              <a:ext cx="1546225" cy="1373187"/>
            </a:xfrm>
            <a:prstGeom prst="ellipse">
              <a:avLst/>
            </a:prstGeom>
            <a:solidFill>
              <a:schemeClr val="accent1"/>
            </a:solidFill>
            <a:ln w="9525">
              <a:noFill/>
              <a:round/>
              <a:headEnd/>
              <a:tailEnd/>
            </a:ln>
          </p:spPr>
          <p:txBody>
            <a:bodyPr wrap="none" anchor="ctr"/>
            <a:lstStyle/>
            <a:p>
              <a:endParaRPr lang="cs-CZ" altLang="cs-CZ" sz="4000"/>
            </a:p>
          </p:txBody>
        </p:sp>
        <p:sp>
          <p:nvSpPr>
            <p:cNvPr id="145414" name="Oval 10"/>
            <p:cNvSpPr>
              <a:spLocks noChangeArrowheads="1"/>
            </p:cNvSpPr>
            <p:nvPr/>
          </p:nvSpPr>
          <p:spPr bwMode="auto">
            <a:xfrm rot="-4149745">
              <a:off x="6577807" y="1964532"/>
              <a:ext cx="1150937" cy="622300"/>
            </a:xfrm>
            <a:prstGeom prst="ellipse">
              <a:avLst/>
            </a:prstGeom>
            <a:solidFill>
              <a:schemeClr val="accent1"/>
            </a:solidFill>
            <a:ln w="9525">
              <a:noFill/>
              <a:round/>
              <a:headEnd/>
              <a:tailEnd/>
            </a:ln>
          </p:spPr>
          <p:txBody>
            <a:bodyPr vert="eaVert" wrap="none" anchor="ctr"/>
            <a:lstStyle/>
            <a:p>
              <a:endParaRPr lang="cs-CZ" altLang="cs-CZ" sz="4000"/>
            </a:p>
          </p:txBody>
        </p:sp>
        <p:sp>
          <p:nvSpPr>
            <p:cNvPr id="145415" name="Oval 8"/>
            <p:cNvSpPr>
              <a:spLocks noChangeArrowheads="1"/>
            </p:cNvSpPr>
            <p:nvPr/>
          </p:nvSpPr>
          <p:spPr bwMode="auto">
            <a:xfrm rot="-658729">
              <a:off x="8112126" y="1841500"/>
              <a:ext cx="1008063" cy="723900"/>
            </a:xfrm>
            <a:prstGeom prst="ellipse">
              <a:avLst/>
            </a:prstGeom>
            <a:solidFill>
              <a:schemeClr val="accent1"/>
            </a:solidFill>
            <a:ln w="9525">
              <a:noFill/>
              <a:round/>
              <a:headEnd/>
              <a:tailEnd/>
            </a:ln>
          </p:spPr>
          <p:txBody>
            <a:bodyPr wrap="none" anchor="ctr"/>
            <a:lstStyle/>
            <a:p>
              <a:endParaRPr lang="cs-CZ" altLang="cs-CZ" sz="4000"/>
            </a:p>
          </p:txBody>
        </p:sp>
        <p:sp>
          <p:nvSpPr>
            <p:cNvPr id="145416" name="Text Box 11"/>
            <p:cNvSpPr txBox="1">
              <a:spLocks noChangeArrowheads="1"/>
            </p:cNvSpPr>
            <p:nvPr/>
          </p:nvSpPr>
          <p:spPr bwMode="auto">
            <a:xfrm>
              <a:off x="7464426" y="1557338"/>
              <a:ext cx="2016125" cy="641350"/>
            </a:xfrm>
            <a:prstGeom prst="rect">
              <a:avLst/>
            </a:prstGeom>
            <a:noFill/>
            <a:ln w="9525">
              <a:noFill/>
              <a:miter lim="800000"/>
              <a:headEnd/>
              <a:tailEnd/>
            </a:ln>
          </p:spPr>
          <p:txBody>
            <a:bodyPr>
              <a:spAutoFit/>
            </a:bodyPr>
            <a:lstStyle/>
            <a:p>
              <a:pPr>
                <a:spcBef>
                  <a:spcPct val="50000"/>
                </a:spcBef>
              </a:pPr>
              <a:r>
                <a:rPr lang="cs-CZ" altLang="cs-CZ" sz="3600"/>
                <a:t>JÁTRA</a:t>
              </a:r>
            </a:p>
          </p:txBody>
        </p:sp>
      </p:grpSp>
      <p:sp>
        <p:nvSpPr>
          <p:cNvPr id="145417" name="Text Box 13"/>
          <p:cNvSpPr txBox="1">
            <a:spLocks noChangeArrowheads="1"/>
          </p:cNvSpPr>
          <p:nvPr/>
        </p:nvSpPr>
        <p:spPr bwMode="auto">
          <a:xfrm>
            <a:off x="408906" y="1695847"/>
            <a:ext cx="3598863" cy="519112"/>
          </a:xfrm>
          <a:prstGeom prst="rect">
            <a:avLst/>
          </a:prstGeom>
          <a:noFill/>
          <a:ln w="9525">
            <a:noFill/>
            <a:miter lim="800000"/>
            <a:headEnd/>
            <a:tailEnd/>
          </a:ln>
        </p:spPr>
        <p:txBody>
          <a:bodyPr>
            <a:spAutoFit/>
          </a:bodyPr>
          <a:lstStyle/>
          <a:p>
            <a:pPr>
              <a:spcBef>
                <a:spcPct val="50000"/>
              </a:spcBef>
            </a:pPr>
            <a:r>
              <a:rPr lang="cs-CZ" sz="2800" dirty="0">
                <a:solidFill>
                  <a:schemeClr val="accent1">
                    <a:lumMod val="75000"/>
                  </a:schemeClr>
                </a:solidFill>
              </a:rPr>
              <a:t>Játra a sacharidy</a:t>
            </a:r>
          </a:p>
        </p:txBody>
      </p:sp>
      <p:sp>
        <p:nvSpPr>
          <p:cNvPr id="145418" name="AutoShape 15"/>
          <p:cNvSpPr>
            <a:spLocks noChangeArrowheads="1"/>
          </p:cNvSpPr>
          <p:nvPr/>
        </p:nvSpPr>
        <p:spPr bwMode="auto">
          <a:xfrm>
            <a:off x="4644588" y="4965716"/>
            <a:ext cx="504825" cy="144462"/>
          </a:xfrm>
          <a:custGeom>
            <a:avLst/>
            <a:gdLst>
              <a:gd name="T0" fmla="*/ 2147483647 w 21600"/>
              <a:gd name="T1" fmla="*/ 0 h 21600"/>
              <a:gd name="T2" fmla="*/ 0 w 21600"/>
              <a:gd name="T3" fmla="*/ 144518288 h 21600"/>
              <a:gd name="T4" fmla="*/ 2147483647 w 21600"/>
              <a:gd name="T5" fmla="*/ 289036576 h 21600"/>
              <a:gd name="T6" fmla="*/ 2147483647 w 21600"/>
              <a:gd name="T7" fmla="*/ 1445182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45419" name="AutoShape 16"/>
          <p:cNvSpPr>
            <a:spLocks noChangeArrowheads="1"/>
          </p:cNvSpPr>
          <p:nvPr/>
        </p:nvSpPr>
        <p:spPr bwMode="auto">
          <a:xfrm>
            <a:off x="5250993" y="5881371"/>
            <a:ext cx="504825" cy="144463"/>
          </a:xfrm>
          <a:custGeom>
            <a:avLst/>
            <a:gdLst>
              <a:gd name="T0" fmla="*/ 2147483647 w 21600"/>
              <a:gd name="T1" fmla="*/ 0 h 21600"/>
              <a:gd name="T2" fmla="*/ 0 w 21600"/>
              <a:gd name="T3" fmla="*/ 144524318 h 21600"/>
              <a:gd name="T4" fmla="*/ 2147483647 w 21600"/>
              <a:gd name="T5" fmla="*/ 289046495 h 21600"/>
              <a:gd name="T6" fmla="*/ 2147483647 w 21600"/>
              <a:gd name="T7" fmla="*/ 14452431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3" name="Zástupný symbol pro číslo snímku 2"/>
          <p:cNvSpPr>
            <a:spLocks noGrp="1"/>
          </p:cNvSpPr>
          <p:nvPr>
            <p:ph type="sldNum" sz="quarter" idx="12"/>
          </p:nvPr>
        </p:nvSpPr>
        <p:spPr/>
        <p:txBody>
          <a:bodyPr/>
          <a:lstStyle/>
          <a:p>
            <a:fld id="{B6850748-4E51-4F37-B9D7-D8C0D1A2EC04}" type="slidenum">
              <a:rPr lang="cs-CZ" smtClean="0"/>
              <a:t>12</a:t>
            </a:fld>
            <a:endParaRPr lang="cs-CZ"/>
          </a:p>
        </p:txBody>
      </p:sp>
    </p:spTree>
    <p:extLst>
      <p:ext uri="{BB962C8B-B14F-4D97-AF65-F5344CB8AC3E}">
        <p14:creationId xmlns:p14="http://schemas.microsoft.com/office/powerpoint/2010/main" val="2511871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4"/>
          <p:cNvSpPr txBox="1">
            <a:spLocks noChangeArrowheads="1"/>
          </p:cNvSpPr>
          <p:nvPr/>
        </p:nvSpPr>
        <p:spPr bwMode="auto">
          <a:xfrm>
            <a:off x="2208214" y="1989138"/>
            <a:ext cx="9107486" cy="440120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Ø"/>
            </a:pPr>
            <a:r>
              <a:rPr lang="cs-CZ" altLang="cs-CZ" sz="2000" dirty="0"/>
              <a:t> </a:t>
            </a:r>
            <a:r>
              <a:rPr lang="cs-CZ" altLang="cs-CZ" sz="2000" dirty="0" smtClean="0"/>
              <a:t>Hlavní </a:t>
            </a:r>
            <a:r>
              <a:rPr lang="cs-CZ" altLang="cs-CZ" sz="2000" dirty="0"/>
              <a:t>metabolická dráha pro metabolismus </a:t>
            </a:r>
            <a:r>
              <a:rPr lang="cs-CZ" altLang="cs-CZ" sz="2000" dirty="0" smtClean="0"/>
              <a:t>glukózy</a:t>
            </a:r>
            <a:endParaRPr lang="cs-CZ" altLang="cs-CZ" sz="2000" dirty="0"/>
          </a:p>
          <a:p>
            <a:endParaRPr lang="cs-CZ" altLang="cs-CZ" sz="2000" dirty="0"/>
          </a:p>
          <a:p>
            <a:pPr marL="342900" indent="-342900">
              <a:buFont typeface="Wingdings" panose="05000000000000000000" pitchFamily="2" charset="2"/>
              <a:buChar char="Ø"/>
            </a:pPr>
            <a:r>
              <a:rPr lang="cs-CZ" altLang="cs-CZ" sz="2000" dirty="0"/>
              <a:t> </a:t>
            </a:r>
            <a:r>
              <a:rPr lang="cs-CZ" altLang="cs-CZ" sz="2000" dirty="0" smtClean="0"/>
              <a:t>Lokalizace</a:t>
            </a:r>
            <a:r>
              <a:rPr lang="cs-CZ" altLang="cs-CZ" sz="2000" dirty="0"/>
              <a:t>:</a:t>
            </a:r>
          </a:p>
          <a:p>
            <a:r>
              <a:rPr lang="cs-CZ" altLang="cs-CZ" sz="2000" dirty="0"/>
              <a:t>          </a:t>
            </a:r>
            <a:r>
              <a:rPr lang="cs-CZ" altLang="cs-CZ" sz="2000" dirty="0" smtClean="0"/>
              <a:t>		</a:t>
            </a:r>
            <a:r>
              <a:rPr lang="cs-CZ" altLang="cs-CZ" sz="2000" dirty="0" smtClean="0">
                <a:solidFill>
                  <a:schemeClr val="accent1">
                    <a:lumMod val="75000"/>
                  </a:schemeClr>
                </a:solidFill>
              </a:rPr>
              <a:t>cytoplasma</a:t>
            </a:r>
            <a:endParaRPr lang="cs-CZ" altLang="cs-CZ" sz="2000" dirty="0">
              <a:solidFill>
                <a:schemeClr val="accent1">
                  <a:lumMod val="75000"/>
                </a:schemeClr>
              </a:solidFill>
            </a:endParaRPr>
          </a:p>
          <a:p>
            <a:endParaRPr lang="cs-CZ" altLang="cs-CZ" sz="2000" dirty="0">
              <a:solidFill>
                <a:srgbClr val="0000CC"/>
              </a:solidFill>
              <a:cs typeface="Times New Roman" pitchFamily="18" charset="0"/>
            </a:endParaRPr>
          </a:p>
          <a:p>
            <a:pPr marL="342900" indent="-342900">
              <a:buFont typeface="Wingdings" panose="05000000000000000000" pitchFamily="2" charset="2"/>
              <a:buChar char="Ø"/>
            </a:pPr>
            <a:r>
              <a:rPr lang="cs-CZ" altLang="cs-CZ" sz="2000" dirty="0" smtClean="0">
                <a:cs typeface="Times New Roman" pitchFamily="18" charset="0"/>
              </a:rPr>
              <a:t>Význam</a:t>
            </a:r>
            <a:r>
              <a:rPr lang="cs-CZ" altLang="cs-CZ" sz="2000" dirty="0">
                <a:cs typeface="Times New Roman" pitchFamily="18" charset="0"/>
              </a:rPr>
              <a:t>:</a:t>
            </a:r>
          </a:p>
          <a:p>
            <a:pPr marL="1714500" lvl="3" indent="-342900">
              <a:buFont typeface="Wingdings" panose="05000000000000000000" pitchFamily="2" charset="2"/>
              <a:buChar char="ü"/>
            </a:pPr>
            <a:r>
              <a:rPr lang="cs-CZ" altLang="cs-CZ" sz="2000" dirty="0"/>
              <a:t> produkce </a:t>
            </a:r>
            <a:r>
              <a:rPr lang="cs-CZ" altLang="cs-CZ" sz="2000" dirty="0">
                <a:solidFill>
                  <a:schemeClr val="accent1">
                    <a:lumMod val="75000"/>
                  </a:schemeClr>
                </a:solidFill>
              </a:rPr>
              <a:t>energie ve formě ATP</a:t>
            </a:r>
          </a:p>
          <a:p>
            <a:pPr marL="1714500" lvl="3" indent="-342900">
              <a:buFont typeface="Wingdings" panose="05000000000000000000" pitchFamily="2" charset="2"/>
              <a:buChar char="ü"/>
            </a:pPr>
            <a:r>
              <a:rPr lang="cs-CZ" altLang="cs-CZ" sz="2000" dirty="0"/>
              <a:t> produkce </a:t>
            </a:r>
            <a:r>
              <a:rPr lang="cs-CZ" altLang="cs-CZ" sz="2000" dirty="0">
                <a:solidFill>
                  <a:schemeClr val="accent1">
                    <a:lumMod val="75000"/>
                  </a:schemeClr>
                </a:solidFill>
              </a:rPr>
              <a:t>intermediátů</a:t>
            </a:r>
            <a:r>
              <a:rPr lang="cs-CZ" altLang="cs-CZ" sz="2000" dirty="0">
                <a:solidFill>
                  <a:srgbClr val="0000CC"/>
                </a:solidFill>
              </a:rPr>
              <a:t> </a:t>
            </a:r>
            <a:r>
              <a:rPr lang="cs-CZ" altLang="cs-CZ" sz="2000" dirty="0"/>
              <a:t>pro ostatní metabolické dráhy</a:t>
            </a:r>
          </a:p>
          <a:p>
            <a:pPr marL="1714500" lvl="3" indent="-342900">
              <a:buFont typeface="Wingdings" panose="05000000000000000000" pitchFamily="2" charset="2"/>
              <a:buChar char="ü"/>
            </a:pPr>
            <a:r>
              <a:rPr lang="cs-CZ" altLang="cs-CZ" sz="2000" dirty="0"/>
              <a:t> zahrnuje metabolismus </a:t>
            </a:r>
            <a:r>
              <a:rPr lang="cs-CZ" altLang="cs-CZ" sz="2000" dirty="0" smtClean="0"/>
              <a:t>galaktózy </a:t>
            </a:r>
            <a:r>
              <a:rPr lang="cs-CZ" altLang="cs-CZ" sz="2000" dirty="0"/>
              <a:t>a </a:t>
            </a:r>
            <a:r>
              <a:rPr lang="cs-CZ" altLang="cs-CZ" sz="2000" dirty="0" smtClean="0"/>
              <a:t>fruktózy </a:t>
            </a:r>
            <a:endParaRPr lang="cs-CZ" altLang="cs-CZ" sz="2000" dirty="0">
              <a:cs typeface="Times New Roman" pitchFamily="18" charset="0"/>
            </a:endParaRPr>
          </a:p>
          <a:p>
            <a:endParaRPr lang="cs-CZ" altLang="cs-CZ" sz="2000" dirty="0">
              <a:cs typeface="Times New Roman" pitchFamily="18" charset="0"/>
            </a:endParaRPr>
          </a:p>
          <a:p>
            <a:pPr marL="342900" indent="-342900">
              <a:buFont typeface="Wingdings" panose="05000000000000000000" pitchFamily="2" charset="2"/>
              <a:buChar char="Ø"/>
            </a:pPr>
            <a:r>
              <a:rPr lang="cs-CZ" altLang="cs-CZ" sz="2000" dirty="0">
                <a:cs typeface="Times New Roman" pitchFamily="18" charset="0"/>
              </a:rPr>
              <a:t> </a:t>
            </a:r>
            <a:r>
              <a:rPr lang="cs-CZ" altLang="cs-CZ" sz="2000" dirty="0" smtClean="0">
                <a:cs typeface="Times New Roman" pitchFamily="18" charset="0"/>
              </a:rPr>
              <a:t>Typy:</a:t>
            </a:r>
          </a:p>
          <a:p>
            <a:pPr marL="1714500" lvl="3" indent="-342900">
              <a:buFont typeface="Wingdings" panose="05000000000000000000" pitchFamily="2" charset="2"/>
              <a:buChar char="ü"/>
            </a:pPr>
            <a:r>
              <a:rPr lang="cs-CZ" altLang="cs-CZ" sz="2000" dirty="0" smtClean="0">
                <a:cs typeface="Times New Roman" pitchFamily="18" charset="0"/>
              </a:rPr>
              <a:t>za aerobních podmínek: </a:t>
            </a:r>
            <a:r>
              <a:rPr lang="cs-CZ" altLang="cs-CZ" sz="2000" dirty="0" smtClean="0">
                <a:solidFill>
                  <a:schemeClr val="accent1">
                    <a:lumMod val="75000"/>
                  </a:schemeClr>
                </a:solidFill>
                <a:cs typeface="Times New Roman" pitchFamily="18" charset="0"/>
              </a:rPr>
              <a:t>aerobní glykolýza</a:t>
            </a:r>
            <a:br>
              <a:rPr lang="cs-CZ" altLang="cs-CZ" sz="2000" dirty="0" smtClean="0">
                <a:solidFill>
                  <a:schemeClr val="accent1">
                    <a:lumMod val="75000"/>
                  </a:schemeClr>
                </a:solidFill>
                <a:cs typeface="Times New Roman" pitchFamily="18" charset="0"/>
              </a:rPr>
            </a:br>
            <a:endParaRPr lang="cs-CZ" altLang="cs-CZ" sz="2000" dirty="0" smtClean="0">
              <a:solidFill>
                <a:schemeClr val="accent1">
                  <a:lumMod val="75000"/>
                </a:schemeClr>
              </a:solidFill>
              <a:cs typeface="Times New Roman" pitchFamily="18" charset="0"/>
            </a:endParaRPr>
          </a:p>
          <a:p>
            <a:pPr marL="1714500" lvl="3" indent="-342900">
              <a:buFont typeface="Wingdings" panose="05000000000000000000" pitchFamily="2" charset="2"/>
              <a:buChar char="ü"/>
            </a:pPr>
            <a:r>
              <a:rPr lang="cs-CZ" altLang="cs-CZ" sz="2000" dirty="0" smtClean="0">
                <a:cs typeface="Times New Roman" pitchFamily="18" charset="0"/>
              </a:rPr>
              <a:t>za anaerobních podmínek: </a:t>
            </a:r>
            <a:r>
              <a:rPr lang="cs-CZ" altLang="cs-CZ" sz="2000" dirty="0" smtClean="0">
                <a:solidFill>
                  <a:schemeClr val="accent1">
                    <a:lumMod val="75000"/>
                  </a:schemeClr>
                </a:solidFill>
                <a:cs typeface="Times New Roman" pitchFamily="18" charset="0"/>
              </a:rPr>
              <a:t>anaerobní glykolýza</a:t>
            </a:r>
            <a:endParaRPr lang="cs-CZ" altLang="cs-CZ" sz="2000" dirty="0">
              <a:solidFill>
                <a:schemeClr val="accent1">
                  <a:lumMod val="75000"/>
                </a:schemeClr>
              </a:solidFill>
            </a:endParaRPr>
          </a:p>
        </p:txBody>
      </p:sp>
      <p:sp>
        <p:nvSpPr>
          <p:cNvPr id="148483" name="Text Box 8"/>
          <p:cNvSpPr txBox="1">
            <a:spLocks noChangeArrowheads="1"/>
          </p:cNvSpPr>
          <p:nvPr/>
        </p:nvSpPr>
        <p:spPr bwMode="auto">
          <a:xfrm>
            <a:off x="4224339" y="333376"/>
            <a:ext cx="3779837" cy="923330"/>
          </a:xfrm>
          <a:prstGeom prst="rect">
            <a:avLst/>
          </a:prstGeom>
          <a:noFill/>
          <a:ln w="9525">
            <a:noFill/>
            <a:miter lim="800000"/>
            <a:headEnd/>
            <a:tailEnd/>
          </a:ln>
        </p:spPr>
        <p:txBody>
          <a:bodyPr>
            <a:spAutoFit/>
          </a:bodyPr>
          <a:lstStyle/>
          <a:p>
            <a:pPr algn="ctr">
              <a:spcBef>
                <a:spcPct val="50000"/>
              </a:spcBef>
            </a:pPr>
            <a:r>
              <a:rPr lang="cs-CZ" altLang="cs-CZ" sz="5400" dirty="0">
                <a:solidFill>
                  <a:schemeClr val="accent3">
                    <a:lumMod val="75000"/>
                  </a:schemeClr>
                </a:solidFill>
              </a:rPr>
              <a:t>Glykolýza</a:t>
            </a:r>
          </a:p>
        </p:txBody>
      </p:sp>
      <p:sp>
        <p:nvSpPr>
          <p:cNvPr id="148484" name="Text Box 5"/>
          <p:cNvSpPr txBox="1">
            <a:spLocks noChangeArrowheads="1"/>
          </p:cNvSpPr>
          <p:nvPr/>
        </p:nvSpPr>
        <p:spPr bwMode="auto">
          <a:xfrm>
            <a:off x="2135189" y="1341438"/>
            <a:ext cx="2016125" cy="457200"/>
          </a:xfrm>
          <a:prstGeom prst="rect">
            <a:avLst/>
          </a:prstGeom>
          <a:noFill/>
          <a:ln w="9525">
            <a:noFill/>
            <a:miter lim="800000"/>
            <a:headEnd/>
            <a:tailEnd/>
          </a:ln>
        </p:spPr>
        <p:txBody>
          <a:bodyPr>
            <a:spAutoFit/>
          </a:bodyPr>
          <a:lstStyle/>
          <a:p>
            <a:pPr>
              <a:spcBef>
                <a:spcPct val="50000"/>
              </a:spcBef>
            </a:pPr>
            <a:endParaRPr lang="en-US" sz="2400"/>
          </a:p>
        </p:txBody>
      </p:sp>
      <p:sp>
        <p:nvSpPr>
          <p:cNvPr id="148485" name="Text Box 6"/>
          <p:cNvSpPr txBox="1">
            <a:spLocks noChangeArrowheads="1"/>
          </p:cNvSpPr>
          <p:nvPr/>
        </p:nvSpPr>
        <p:spPr bwMode="auto">
          <a:xfrm>
            <a:off x="636270" y="1382298"/>
            <a:ext cx="4103688" cy="457200"/>
          </a:xfrm>
          <a:prstGeom prst="rect">
            <a:avLst/>
          </a:prstGeom>
          <a:noFill/>
          <a:ln w="9525">
            <a:noFill/>
            <a:miter lim="800000"/>
            <a:headEnd/>
            <a:tailEnd/>
          </a:ln>
        </p:spPr>
        <p:txBody>
          <a:bodyPr>
            <a:spAutoFit/>
          </a:bodyPr>
          <a:lstStyle/>
          <a:p>
            <a:pPr>
              <a:spcBef>
                <a:spcPct val="50000"/>
              </a:spcBef>
            </a:pPr>
            <a:r>
              <a:rPr lang="cs-CZ" sz="2400" dirty="0"/>
              <a:t>Hlavní rysy glykolýzy</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13</a:t>
            </a:fld>
            <a:endParaRPr lang="cs-CZ"/>
          </a:p>
        </p:txBody>
      </p:sp>
    </p:spTree>
    <p:extLst>
      <p:ext uri="{BB962C8B-B14F-4D97-AF65-F5344CB8AC3E}">
        <p14:creationId xmlns:p14="http://schemas.microsoft.com/office/powerpoint/2010/main" val="712510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50" name="Text Box 26"/>
          <p:cNvSpPr txBox="1">
            <a:spLocks noChangeArrowheads="1"/>
          </p:cNvSpPr>
          <p:nvPr/>
        </p:nvSpPr>
        <p:spPr bwMode="auto">
          <a:xfrm>
            <a:off x="4079875" y="115701"/>
            <a:ext cx="2592387" cy="3140075"/>
          </a:xfrm>
          <a:prstGeom prst="rect">
            <a:avLst/>
          </a:prstGeom>
          <a:solidFill>
            <a:schemeClr val="accent4">
              <a:lumMod val="40000"/>
              <a:lumOff val="60000"/>
              <a:alpha val="25098"/>
            </a:schemeClr>
          </a:solidFill>
          <a:ln w="9525">
            <a:noFill/>
            <a:miter lim="800000"/>
            <a:headEnd/>
            <a:tailEnd/>
          </a:ln>
        </p:spPr>
        <p:txBody>
          <a:bodyPr>
            <a:spAutoFit/>
          </a:bodyPr>
          <a:lstStyle/>
          <a:p>
            <a:endParaRPr lang="cs-CZ" altLang="cs-CZ" sz="4000"/>
          </a:p>
          <a:p>
            <a:endParaRPr lang="cs-CZ" altLang="cs-CZ" sz="4000"/>
          </a:p>
          <a:p>
            <a:endParaRPr lang="cs-CZ" altLang="cs-CZ" sz="4000"/>
          </a:p>
          <a:p>
            <a:endParaRPr lang="cs-CZ" altLang="cs-CZ" sz="4000"/>
          </a:p>
          <a:p>
            <a:endParaRPr lang="cs-CZ" altLang="cs-CZ" sz="4000"/>
          </a:p>
        </p:txBody>
      </p:sp>
      <p:sp>
        <p:nvSpPr>
          <p:cNvPr id="150530" name="Text Box 2"/>
          <p:cNvSpPr txBox="1">
            <a:spLocks noChangeArrowheads="1"/>
          </p:cNvSpPr>
          <p:nvPr/>
        </p:nvSpPr>
        <p:spPr bwMode="auto">
          <a:xfrm>
            <a:off x="12700" y="-21926"/>
            <a:ext cx="3779838" cy="923330"/>
          </a:xfrm>
          <a:prstGeom prst="rect">
            <a:avLst/>
          </a:prstGeom>
          <a:noFill/>
          <a:ln w="9525">
            <a:noFill/>
            <a:miter lim="800000"/>
            <a:headEnd/>
            <a:tailEnd/>
          </a:ln>
        </p:spPr>
        <p:txBody>
          <a:bodyPr>
            <a:spAutoFit/>
          </a:bodyPr>
          <a:lstStyle/>
          <a:p>
            <a:pPr>
              <a:spcBef>
                <a:spcPct val="50000"/>
              </a:spcBef>
            </a:pPr>
            <a:r>
              <a:rPr lang="cs-CZ" altLang="cs-CZ" sz="5400" dirty="0">
                <a:solidFill>
                  <a:schemeClr val="accent3">
                    <a:lumMod val="75000"/>
                  </a:schemeClr>
                </a:solidFill>
              </a:rPr>
              <a:t>Glykolýza</a:t>
            </a:r>
          </a:p>
        </p:txBody>
      </p:sp>
      <p:sp>
        <p:nvSpPr>
          <p:cNvPr id="150531" name="Text Box 3"/>
          <p:cNvSpPr txBox="1">
            <a:spLocks noChangeArrowheads="1"/>
          </p:cNvSpPr>
          <p:nvPr/>
        </p:nvSpPr>
        <p:spPr bwMode="auto">
          <a:xfrm>
            <a:off x="4404518" y="183651"/>
            <a:ext cx="1655763" cy="457200"/>
          </a:xfrm>
          <a:prstGeom prst="rect">
            <a:avLst/>
          </a:prstGeom>
          <a:noFill/>
          <a:ln w="9525">
            <a:noFill/>
            <a:miter lim="800000"/>
            <a:headEnd/>
            <a:tailEnd/>
          </a:ln>
        </p:spPr>
        <p:txBody>
          <a:bodyPr>
            <a:spAutoFit/>
          </a:bodyPr>
          <a:lstStyle/>
          <a:p>
            <a:pPr algn="ctr">
              <a:spcBef>
                <a:spcPct val="50000"/>
              </a:spcBef>
            </a:pPr>
            <a:r>
              <a:rPr lang="cs-CZ" altLang="cs-CZ" sz="2400" dirty="0" smtClean="0"/>
              <a:t>Glukóza</a:t>
            </a:r>
            <a:endParaRPr lang="cs-CZ" altLang="cs-CZ" sz="2400" dirty="0"/>
          </a:p>
        </p:txBody>
      </p:sp>
      <p:sp>
        <p:nvSpPr>
          <p:cNvPr id="150532" name="Line 4"/>
          <p:cNvSpPr>
            <a:spLocks noChangeShapeType="1"/>
          </p:cNvSpPr>
          <p:nvPr/>
        </p:nvSpPr>
        <p:spPr bwMode="auto">
          <a:xfrm>
            <a:off x="5232398" y="1609092"/>
            <a:ext cx="0" cy="358775"/>
          </a:xfrm>
          <a:prstGeom prst="line">
            <a:avLst/>
          </a:prstGeom>
          <a:noFill/>
          <a:ln w="9525">
            <a:solidFill>
              <a:schemeClr val="tx1"/>
            </a:solidFill>
            <a:round/>
            <a:headEnd/>
            <a:tailEnd type="triangle" w="med" len="med"/>
          </a:ln>
        </p:spPr>
        <p:txBody>
          <a:bodyPr/>
          <a:lstStyle/>
          <a:p>
            <a:endParaRPr lang="en-US"/>
          </a:p>
        </p:txBody>
      </p:sp>
      <p:sp>
        <p:nvSpPr>
          <p:cNvPr id="150533" name="Text Box 5"/>
          <p:cNvSpPr txBox="1">
            <a:spLocks noChangeArrowheads="1"/>
          </p:cNvSpPr>
          <p:nvPr/>
        </p:nvSpPr>
        <p:spPr bwMode="auto">
          <a:xfrm>
            <a:off x="5363527" y="1559418"/>
            <a:ext cx="2087563" cy="276999"/>
          </a:xfrm>
          <a:prstGeom prst="rect">
            <a:avLst/>
          </a:prstGeom>
          <a:noFill/>
          <a:ln w="9525">
            <a:noFill/>
            <a:miter lim="800000"/>
            <a:headEnd/>
            <a:tailEnd/>
          </a:ln>
        </p:spPr>
        <p:txBody>
          <a:bodyPr>
            <a:spAutoFit/>
          </a:bodyPr>
          <a:lstStyle/>
          <a:p>
            <a:pPr>
              <a:spcBef>
                <a:spcPct val="50000"/>
              </a:spcBef>
            </a:pPr>
            <a:r>
              <a:rPr lang="cs-CZ" altLang="cs-CZ" sz="1200" i="1" dirty="0"/>
              <a:t>F</a:t>
            </a:r>
            <a:r>
              <a:rPr lang="cs-CZ" altLang="cs-CZ" sz="1200" i="1" dirty="0" smtClean="0"/>
              <a:t>osforylace</a:t>
            </a:r>
            <a:endParaRPr lang="cs-CZ" altLang="cs-CZ" sz="1200" i="1" dirty="0"/>
          </a:p>
        </p:txBody>
      </p:sp>
      <p:sp>
        <p:nvSpPr>
          <p:cNvPr id="150534" name="Text Box 6"/>
          <p:cNvSpPr txBox="1">
            <a:spLocks noChangeArrowheads="1"/>
          </p:cNvSpPr>
          <p:nvPr/>
        </p:nvSpPr>
        <p:spPr bwMode="auto">
          <a:xfrm>
            <a:off x="4271804" y="1926271"/>
            <a:ext cx="2447925" cy="366713"/>
          </a:xfrm>
          <a:prstGeom prst="rect">
            <a:avLst/>
          </a:prstGeom>
          <a:noFill/>
          <a:ln w="9525">
            <a:noFill/>
            <a:miter lim="800000"/>
            <a:headEnd/>
            <a:tailEnd/>
          </a:ln>
        </p:spPr>
        <p:txBody>
          <a:bodyPr>
            <a:spAutoFit/>
          </a:bodyPr>
          <a:lstStyle/>
          <a:p>
            <a:pPr>
              <a:spcBef>
                <a:spcPct val="50000"/>
              </a:spcBef>
            </a:pPr>
            <a:r>
              <a:rPr lang="cs-CZ" altLang="cs-CZ" dirty="0" smtClean="0"/>
              <a:t>Glukóza-6-fosfát</a:t>
            </a:r>
            <a:endParaRPr lang="cs-CZ" altLang="cs-CZ" dirty="0"/>
          </a:p>
        </p:txBody>
      </p:sp>
      <p:sp>
        <p:nvSpPr>
          <p:cNvPr id="150535" name="Line 7"/>
          <p:cNvSpPr>
            <a:spLocks noChangeShapeType="1"/>
          </p:cNvSpPr>
          <p:nvPr/>
        </p:nvSpPr>
        <p:spPr bwMode="auto">
          <a:xfrm>
            <a:off x="5283835" y="3865494"/>
            <a:ext cx="0" cy="360362"/>
          </a:xfrm>
          <a:prstGeom prst="line">
            <a:avLst/>
          </a:prstGeom>
          <a:noFill/>
          <a:ln w="9525">
            <a:solidFill>
              <a:schemeClr val="tx1"/>
            </a:solidFill>
            <a:round/>
            <a:headEnd/>
            <a:tailEnd type="triangle" w="med" len="med"/>
          </a:ln>
        </p:spPr>
        <p:txBody>
          <a:bodyPr/>
          <a:lstStyle/>
          <a:p>
            <a:endParaRPr lang="en-US"/>
          </a:p>
        </p:txBody>
      </p:sp>
      <p:sp>
        <p:nvSpPr>
          <p:cNvPr id="150537" name="Text Box 9"/>
          <p:cNvSpPr txBox="1">
            <a:spLocks noChangeArrowheads="1"/>
          </p:cNvSpPr>
          <p:nvPr/>
        </p:nvSpPr>
        <p:spPr bwMode="auto">
          <a:xfrm>
            <a:off x="4440238" y="4437063"/>
            <a:ext cx="1655762" cy="366712"/>
          </a:xfrm>
          <a:prstGeom prst="rect">
            <a:avLst/>
          </a:prstGeom>
          <a:noFill/>
          <a:ln w="9525">
            <a:noFill/>
            <a:miter lim="800000"/>
            <a:headEnd/>
            <a:tailEnd/>
          </a:ln>
        </p:spPr>
        <p:txBody>
          <a:bodyPr>
            <a:spAutoFit/>
          </a:bodyPr>
          <a:lstStyle/>
          <a:p>
            <a:pPr>
              <a:spcBef>
                <a:spcPct val="50000"/>
              </a:spcBef>
            </a:pPr>
            <a:endParaRPr lang="cs-CZ" altLang="cs-CZ">
              <a:latin typeface="Arial" charset="0"/>
            </a:endParaRPr>
          </a:p>
        </p:txBody>
      </p:sp>
      <p:sp>
        <p:nvSpPr>
          <p:cNvPr id="150538" name="Text Box 10"/>
          <p:cNvSpPr txBox="1">
            <a:spLocks noChangeArrowheads="1"/>
          </p:cNvSpPr>
          <p:nvPr/>
        </p:nvSpPr>
        <p:spPr bwMode="auto">
          <a:xfrm>
            <a:off x="4548188" y="4179093"/>
            <a:ext cx="1655763" cy="457200"/>
          </a:xfrm>
          <a:prstGeom prst="rect">
            <a:avLst/>
          </a:prstGeom>
          <a:noFill/>
          <a:ln w="9525">
            <a:noFill/>
            <a:miter lim="800000"/>
            <a:headEnd/>
            <a:tailEnd/>
          </a:ln>
        </p:spPr>
        <p:txBody>
          <a:bodyPr>
            <a:spAutoFit/>
          </a:bodyPr>
          <a:lstStyle/>
          <a:p>
            <a:pPr algn="ctr">
              <a:spcBef>
                <a:spcPct val="50000"/>
              </a:spcBef>
            </a:pPr>
            <a:r>
              <a:rPr lang="cs-CZ" altLang="cs-CZ" sz="2400" dirty="0"/>
              <a:t>P</a:t>
            </a:r>
            <a:r>
              <a:rPr lang="cs-CZ" altLang="cs-CZ" sz="2400" dirty="0" smtClean="0"/>
              <a:t>yruvát</a:t>
            </a:r>
            <a:endParaRPr lang="cs-CZ" altLang="cs-CZ" sz="2400" dirty="0"/>
          </a:p>
        </p:txBody>
      </p:sp>
      <p:sp>
        <p:nvSpPr>
          <p:cNvPr id="150540" name="Line 12"/>
          <p:cNvSpPr>
            <a:spLocks noChangeShapeType="1"/>
          </p:cNvSpPr>
          <p:nvPr/>
        </p:nvSpPr>
        <p:spPr bwMode="auto">
          <a:xfrm flipH="1">
            <a:off x="4056216" y="4836657"/>
            <a:ext cx="719138" cy="215900"/>
          </a:xfrm>
          <a:prstGeom prst="line">
            <a:avLst/>
          </a:prstGeom>
          <a:noFill/>
          <a:ln w="9525">
            <a:solidFill>
              <a:schemeClr val="tx1"/>
            </a:solidFill>
            <a:round/>
            <a:headEnd/>
            <a:tailEnd type="triangle" w="med" len="med"/>
          </a:ln>
        </p:spPr>
        <p:txBody>
          <a:bodyPr/>
          <a:lstStyle/>
          <a:p>
            <a:endParaRPr lang="en-US"/>
          </a:p>
        </p:txBody>
      </p:sp>
      <p:sp>
        <p:nvSpPr>
          <p:cNvPr id="150541" name="Line 13"/>
          <p:cNvSpPr>
            <a:spLocks noChangeShapeType="1"/>
          </p:cNvSpPr>
          <p:nvPr/>
        </p:nvSpPr>
        <p:spPr bwMode="auto">
          <a:xfrm>
            <a:off x="6047740" y="4803775"/>
            <a:ext cx="719138" cy="215900"/>
          </a:xfrm>
          <a:prstGeom prst="line">
            <a:avLst/>
          </a:prstGeom>
          <a:noFill/>
          <a:ln w="9525">
            <a:solidFill>
              <a:schemeClr val="tx1"/>
            </a:solidFill>
            <a:round/>
            <a:headEnd/>
            <a:tailEnd type="triangle" w="med" len="med"/>
          </a:ln>
        </p:spPr>
        <p:txBody>
          <a:bodyPr/>
          <a:lstStyle/>
          <a:p>
            <a:endParaRPr lang="en-US"/>
          </a:p>
        </p:txBody>
      </p:sp>
      <p:sp>
        <p:nvSpPr>
          <p:cNvPr id="150542" name="Text Box 14"/>
          <p:cNvSpPr txBox="1">
            <a:spLocks noChangeArrowheads="1"/>
          </p:cNvSpPr>
          <p:nvPr/>
        </p:nvSpPr>
        <p:spPr bwMode="auto">
          <a:xfrm>
            <a:off x="2117196" y="5260916"/>
            <a:ext cx="2563329" cy="400110"/>
          </a:xfrm>
          <a:prstGeom prst="rect">
            <a:avLst/>
          </a:prstGeom>
          <a:noFill/>
          <a:ln w="9525">
            <a:noFill/>
            <a:miter lim="800000"/>
            <a:headEnd/>
            <a:tailEnd/>
          </a:ln>
        </p:spPr>
        <p:txBody>
          <a:bodyPr wrap="square">
            <a:spAutoFit/>
          </a:bodyPr>
          <a:lstStyle/>
          <a:p>
            <a:pPr>
              <a:spcBef>
                <a:spcPct val="50000"/>
              </a:spcBef>
            </a:pPr>
            <a:r>
              <a:rPr lang="cs-CZ" altLang="cs-CZ" sz="2000" dirty="0">
                <a:solidFill>
                  <a:schemeClr val="accent1">
                    <a:lumMod val="75000"/>
                  </a:schemeClr>
                </a:solidFill>
              </a:rPr>
              <a:t>Anaerobní podmínky</a:t>
            </a:r>
          </a:p>
        </p:txBody>
      </p:sp>
      <p:sp>
        <p:nvSpPr>
          <p:cNvPr id="150543" name="Text Box 15"/>
          <p:cNvSpPr txBox="1">
            <a:spLocks noChangeArrowheads="1"/>
          </p:cNvSpPr>
          <p:nvPr/>
        </p:nvSpPr>
        <p:spPr bwMode="auto">
          <a:xfrm>
            <a:off x="6419851" y="5260916"/>
            <a:ext cx="3213416" cy="400110"/>
          </a:xfrm>
          <a:prstGeom prst="rect">
            <a:avLst/>
          </a:prstGeom>
          <a:noFill/>
          <a:ln w="9525">
            <a:noFill/>
            <a:miter lim="800000"/>
            <a:headEnd/>
            <a:tailEnd/>
          </a:ln>
        </p:spPr>
        <p:txBody>
          <a:bodyPr wrap="square">
            <a:spAutoFit/>
          </a:bodyPr>
          <a:lstStyle/>
          <a:p>
            <a:pPr>
              <a:spcBef>
                <a:spcPct val="50000"/>
              </a:spcBef>
            </a:pPr>
            <a:r>
              <a:rPr lang="cs-CZ" altLang="cs-CZ" sz="2000" dirty="0">
                <a:solidFill>
                  <a:schemeClr val="accent1">
                    <a:lumMod val="75000"/>
                  </a:schemeClr>
                </a:solidFill>
              </a:rPr>
              <a:t>Aerobní</a:t>
            </a:r>
            <a:r>
              <a:rPr lang="cs-CZ" altLang="cs-CZ" sz="2000" dirty="0">
                <a:solidFill>
                  <a:srgbClr val="0033CC"/>
                </a:solidFill>
              </a:rPr>
              <a:t> </a:t>
            </a:r>
            <a:r>
              <a:rPr lang="cs-CZ" altLang="cs-CZ" sz="2000" dirty="0">
                <a:solidFill>
                  <a:schemeClr val="accent1">
                    <a:lumMod val="75000"/>
                  </a:schemeClr>
                </a:solidFill>
              </a:rPr>
              <a:t>podmínky</a:t>
            </a:r>
          </a:p>
        </p:txBody>
      </p:sp>
      <p:sp>
        <p:nvSpPr>
          <p:cNvPr id="150544" name="Line 16"/>
          <p:cNvSpPr>
            <a:spLocks noChangeShapeType="1"/>
          </p:cNvSpPr>
          <p:nvPr/>
        </p:nvSpPr>
        <p:spPr bwMode="auto">
          <a:xfrm>
            <a:off x="3329466" y="5760186"/>
            <a:ext cx="0" cy="503237"/>
          </a:xfrm>
          <a:prstGeom prst="line">
            <a:avLst/>
          </a:prstGeom>
          <a:noFill/>
          <a:ln w="9525">
            <a:solidFill>
              <a:schemeClr val="tx1"/>
            </a:solidFill>
            <a:round/>
            <a:headEnd/>
            <a:tailEnd type="triangle" w="med" len="med"/>
          </a:ln>
        </p:spPr>
        <p:txBody>
          <a:bodyPr/>
          <a:lstStyle/>
          <a:p>
            <a:endParaRPr lang="en-US"/>
          </a:p>
        </p:txBody>
      </p:sp>
      <p:sp>
        <p:nvSpPr>
          <p:cNvPr id="150545" name="Line 17"/>
          <p:cNvSpPr>
            <a:spLocks noChangeShapeType="1"/>
          </p:cNvSpPr>
          <p:nvPr/>
        </p:nvSpPr>
        <p:spPr bwMode="auto">
          <a:xfrm>
            <a:off x="7298532" y="5760186"/>
            <a:ext cx="0" cy="477101"/>
          </a:xfrm>
          <a:prstGeom prst="line">
            <a:avLst/>
          </a:prstGeom>
          <a:noFill/>
          <a:ln w="9525">
            <a:solidFill>
              <a:schemeClr val="tx1"/>
            </a:solidFill>
            <a:round/>
            <a:headEnd/>
            <a:tailEnd type="triangle" w="med" len="med"/>
          </a:ln>
        </p:spPr>
        <p:txBody>
          <a:bodyPr/>
          <a:lstStyle/>
          <a:p>
            <a:endParaRPr lang="en-US"/>
          </a:p>
        </p:txBody>
      </p:sp>
      <p:sp>
        <p:nvSpPr>
          <p:cNvPr id="150546" name="Text Box 18"/>
          <p:cNvSpPr txBox="1">
            <a:spLocks noChangeArrowheads="1"/>
          </p:cNvSpPr>
          <p:nvPr/>
        </p:nvSpPr>
        <p:spPr bwMode="auto">
          <a:xfrm>
            <a:off x="2566990" y="6263423"/>
            <a:ext cx="1512887" cy="457200"/>
          </a:xfrm>
          <a:prstGeom prst="rect">
            <a:avLst/>
          </a:prstGeom>
          <a:noFill/>
          <a:ln w="9525">
            <a:noFill/>
            <a:miter lim="800000"/>
            <a:headEnd/>
            <a:tailEnd/>
          </a:ln>
        </p:spPr>
        <p:txBody>
          <a:bodyPr>
            <a:spAutoFit/>
          </a:bodyPr>
          <a:lstStyle/>
          <a:p>
            <a:pPr algn="ctr">
              <a:spcBef>
                <a:spcPct val="50000"/>
              </a:spcBef>
            </a:pPr>
            <a:r>
              <a:rPr lang="cs-CZ" altLang="cs-CZ" sz="2400" dirty="0"/>
              <a:t>L</a:t>
            </a:r>
            <a:r>
              <a:rPr lang="cs-CZ" altLang="cs-CZ" sz="2400" dirty="0" smtClean="0"/>
              <a:t>aktát</a:t>
            </a:r>
            <a:endParaRPr lang="cs-CZ" altLang="cs-CZ" sz="2400" dirty="0"/>
          </a:p>
        </p:txBody>
      </p:sp>
      <p:sp>
        <p:nvSpPr>
          <p:cNvPr id="150547" name="Text Box 19"/>
          <p:cNvSpPr txBox="1">
            <a:spLocks noChangeArrowheads="1"/>
          </p:cNvSpPr>
          <p:nvPr/>
        </p:nvSpPr>
        <p:spPr bwMode="auto">
          <a:xfrm>
            <a:off x="6390584" y="6178550"/>
            <a:ext cx="1944687" cy="457200"/>
          </a:xfrm>
          <a:prstGeom prst="rect">
            <a:avLst/>
          </a:prstGeom>
          <a:noFill/>
          <a:ln w="9525">
            <a:noFill/>
            <a:miter lim="800000"/>
            <a:headEnd/>
            <a:tailEnd/>
          </a:ln>
        </p:spPr>
        <p:txBody>
          <a:bodyPr>
            <a:spAutoFit/>
          </a:bodyPr>
          <a:lstStyle/>
          <a:p>
            <a:pPr>
              <a:spcBef>
                <a:spcPct val="50000"/>
              </a:spcBef>
            </a:pPr>
            <a:r>
              <a:rPr lang="cs-CZ" altLang="cs-CZ" sz="2400" dirty="0" err="1" smtClean="0"/>
              <a:t>AcetylCoA</a:t>
            </a:r>
            <a:endParaRPr lang="cs-CZ" altLang="cs-CZ" sz="2400" dirty="0"/>
          </a:p>
        </p:txBody>
      </p:sp>
      <p:cxnSp>
        <p:nvCxnSpPr>
          <p:cNvPr id="3" name="Přímá spojnice se šipkou 2"/>
          <p:cNvCxnSpPr/>
          <p:nvPr/>
        </p:nvCxnSpPr>
        <p:spPr bwMode="auto">
          <a:xfrm>
            <a:off x="8063072" y="6420485"/>
            <a:ext cx="64861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ovéPole 3"/>
          <p:cNvSpPr txBox="1"/>
          <p:nvPr/>
        </p:nvSpPr>
        <p:spPr>
          <a:xfrm>
            <a:off x="8885097" y="6174085"/>
            <a:ext cx="2318106" cy="461665"/>
          </a:xfrm>
          <a:prstGeom prst="rect">
            <a:avLst/>
          </a:prstGeom>
          <a:noFill/>
        </p:spPr>
        <p:txBody>
          <a:bodyPr wrap="square" rtlCol="0">
            <a:spAutoFit/>
          </a:bodyPr>
          <a:lstStyle/>
          <a:p>
            <a:r>
              <a:rPr lang="cs-CZ" sz="2400" dirty="0">
                <a:latin typeface="+mj-lt"/>
              </a:rPr>
              <a:t>Citrátový cyklus</a:t>
            </a:r>
          </a:p>
        </p:txBody>
      </p:sp>
      <p:pic>
        <p:nvPicPr>
          <p:cNvPr id="2" name="Obrázek 1"/>
          <p:cNvPicPr>
            <a:picLocks noChangeAspect="1"/>
          </p:cNvPicPr>
          <p:nvPr/>
        </p:nvPicPr>
        <p:blipFill>
          <a:blip r:embed="rId2"/>
          <a:stretch>
            <a:fillRect/>
          </a:stretch>
        </p:blipFill>
        <p:spPr>
          <a:xfrm>
            <a:off x="4810517" y="570811"/>
            <a:ext cx="762717" cy="893468"/>
          </a:xfrm>
          <a:prstGeom prst="rect">
            <a:avLst/>
          </a:prstGeom>
        </p:spPr>
      </p:pic>
      <p:pic>
        <p:nvPicPr>
          <p:cNvPr id="5" name="Obrázek 4"/>
          <p:cNvPicPr>
            <a:picLocks noChangeAspect="1"/>
          </p:cNvPicPr>
          <p:nvPr/>
        </p:nvPicPr>
        <p:blipFill>
          <a:blip r:embed="rId3"/>
          <a:stretch>
            <a:fillRect/>
          </a:stretch>
        </p:blipFill>
        <p:spPr>
          <a:xfrm>
            <a:off x="4775354" y="2248141"/>
            <a:ext cx="980450" cy="1003115"/>
          </a:xfrm>
          <a:prstGeom prst="rect">
            <a:avLst/>
          </a:prstGeom>
        </p:spPr>
      </p:pic>
      <p:cxnSp>
        <p:nvCxnSpPr>
          <p:cNvPr id="7" name="Přímá spojnice se šipkou 6"/>
          <p:cNvCxnSpPr/>
          <p:nvPr/>
        </p:nvCxnSpPr>
        <p:spPr>
          <a:xfrm flipH="1">
            <a:off x="5283835" y="3299402"/>
            <a:ext cx="1" cy="451417"/>
          </a:xfrm>
          <a:prstGeom prst="straightConnector1">
            <a:avLst/>
          </a:prstGeom>
          <a:ln>
            <a:solidFill>
              <a:schemeClr val="tx1"/>
            </a:solidFill>
            <a:prstDash val="dashDot"/>
            <a:tailEnd type="triangle"/>
          </a:ln>
        </p:spPr>
        <p:style>
          <a:lnRef idx="1">
            <a:schemeClr val="dk1"/>
          </a:lnRef>
          <a:fillRef idx="0">
            <a:schemeClr val="dk1"/>
          </a:fillRef>
          <a:effectRef idx="0">
            <a:schemeClr val="dk1"/>
          </a:effectRef>
          <a:fontRef idx="minor">
            <a:schemeClr val="tx1"/>
          </a:fontRef>
        </p:style>
      </p:cxnSp>
      <p:sp>
        <p:nvSpPr>
          <p:cNvPr id="8" name="Zástupný symbol pro číslo snímku 7"/>
          <p:cNvSpPr>
            <a:spLocks noGrp="1"/>
          </p:cNvSpPr>
          <p:nvPr>
            <p:ph type="sldNum" sz="quarter" idx="12"/>
          </p:nvPr>
        </p:nvSpPr>
        <p:spPr/>
        <p:txBody>
          <a:bodyPr/>
          <a:lstStyle/>
          <a:p>
            <a:fld id="{B6850748-4E51-4F37-B9D7-D8C0D1A2EC04}" type="slidenum">
              <a:rPr lang="cs-CZ" smtClean="0"/>
              <a:t>14</a:t>
            </a:fld>
            <a:endParaRPr lang="cs-CZ"/>
          </a:p>
        </p:txBody>
      </p:sp>
    </p:spTree>
    <p:extLst>
      <p:ext uri="{BB962C8B-B14F-4D97-AF65-F5344CB8AC3E}">
        <p14:creationId xmlns:p14="http://schemas.microsoft.com/office/powerpoint/2010/main" val="88287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1" descr="http://files.kabinet-chemie.webnode.cz/200000190-812858180e-public/Glykolý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475" y="0"/>
            <a:ext cx="5231645" cy="6721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5"/>
          <p:cNvSpPr txBox="1">
            <a:spLocks noChangeArrowheads="1"/>
          </p:cNvSpPr>
          <p:nvPr/>
        </p:nvSpPr>
        <p:spPr bwMode="auto">
          <a:xfrm>
            <a:off x="153313" y="134213"/>
            <a:ext cx="3779838" cy="923330"/>
          </a:xfrm>
          <a:prstGeom prst="rect">
            <a:avLst/>
          </a:prstGeom>
          <a:noFill/>
          <a:ln w="9525">
            <a:noFill/>
            <a:miter lim="800000"/>
            <a:headEnd/>
            <a:tailEnd/>
          </a:ln>
        </p:spPr>
        <p:txBody>
          <a:bodyPr>
            <a:spAutoFit/>
          </a:bodyPr>
          <a:lstStyle/>
          <a:p>
            <a:pPr>
              <a:spcBef>
                <a:spcPct val="50000"/>
              </a:spcBef>
            </a:pPr>
            <a:r>
              <a:rPr lang="cs-CZ" altLang="cs-CZ" sz="5400" dirty="0">
                <a:solidFill>
                  <a:schemeClr val="accent3">
                    <a:lumMod val="75000"/>
                  </a:schemeClr>
                </a:solidFill>
              </a:rPr>
              <a:t>Glykolýza</a:t>
            </a:r>
          </a:p>
        </p:txBody>
      </p:sp>
      <p:sp>
        <p:nvSpPr>
          <p:cNvPr id="3" name="TextovéPole 2"/>
          <p:cNvSpPr txBox="1"/>
          <p:nvPr/>
        </p:nvSpPr>
        <p:spPr>
          <a:xfrm>
            <a:off x="302133" y="1556211"/>
            <a:ext cx="4955667" cy="3108543"/>
          </a:xfrm>
          <a:prstGeom prst="rect">
            <a:avLst/>
          </a:prstGeom>
          <a:noFill/>
        </p:spPr>
        <p:txBody>
          <a:bodyPr wrap="square" rtlCol="0">
            <a:spAutoFit/>
          </a:bodyPr>
          <a:lstStyle/>
          <a:p>
            <a:pPr marL="285750" indent="-285750">
              <a:buFont typeface="Wingdings" panose="05000000000000000000" pitchFamily="2" charset="2"/>
              <a:buChar char="v"/>
            </a:pPr>
            <a:r>
              <a:rPr lang="cs-CZ" sz="2800" dirty="0" smtClean="0"/>
              <a:t>  3 </a:t>
            </a:r>
            <a:r>
              <a:rPr lang="cs-CZ" sz="2800" dirty="0"/>
              <a:t>fáze glykolýzy</a:t>
            </a:r>
          </a:p>
          <a:p>
            <a:endParaRPr lang="cs-CZ" sz="2400" dirty="0"/>
          </a:p>
          <a:p>
            <a:pPr marL="342900" indent="-342900">
              <a:buFont typeface="Arial" panose="020B0604020202020204" pitchFamily="34" charset="0"/>
              <a:buChar char="•"/>
            </a:pPr>
            <a:r>
              <a:rPr lang="cs-CZ" sz="2400" dirty="0"/>
              <a:t>Zachycení </a:t>
            </a:r>
            <a:r>
              <a:rPr lang="cs-CZ" sz="2400" dirty="0" smtClean="0"/>
              <a:t> glc v </a:t>
            </a:r>
            <a:r>
              <a:rPr lang="cs-CZ" sz="2400" dirty="0"/>
              <a:t>buňce a destabilizace fosforylací</a:t>
            </a:r>
          </a:p>
          <a:p>
            <a:endParaRPr lang="cs-CZ" sz="2400" dirty="0"/>
          </a:p>
          <a:p>
            <a:pPr marL="342900" indent="-342900">
              <a:buFont typeface="Arial" panose="020B0604020202020204" pitchFamily="34" charset="0"/>
              <a:buChar char="•"/>
            </a:pPr>
            <a:r>
              <a:rPr lang="cs-CZ" sz="2400" dirty="0"/>
              <a:t>Štěpení bis-fosfátu na dvě </a:t>
            </a:r>
            <a:r>
              <a:rPr lang="cs-CZ" sz="2400" dirty="0" smtClean="0"/>
              <a:t>triózy</a:t>
            </a:r>
            <a:endParaRPr lang="cs-CZ" sz="2400" dirty="0"/>
          </a:p>
          <a:p>
            <a:endParaRPr lang="cs-CZ" sz="2400" dirty="0"/>
          </a:p>
          <a:p>
            <a:pPr marL="342900" indent="-342900">
              <a:buFont typeface="Arial" panose="020B0604020202020204" pitchFamily="34" charset="0"/>
              <a:buChar char="•"/>
            </a:pPr>
            <a:r>
              <a:rPr lang="cs-CZ" sz="2400" dirty="0"/>
              <a:t>Oxidativní fáze – zisk energie</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15</a:t>
            </a:fld>
            <a:endParaRPr lang="cs-CZ"/>
          </a:p>
        </p:txBody>
      </p:sp>
    </p:spTree>
    <p:extLst>
      <p:ext uri="{BB962C8B-B14F-4D97-AF65-F5344CB8AC3E}">
        <p14:creationId xmlns:p14="http://schemas.microsoft.com/office/powerpoint/2010/main" val="692456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http://files.kabinet-chemie.webnode.cz/200000190-812858180e-public/Glykolý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2854"/>
            <a:ext cx="5234558" cy="6725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806" y="731520"/>
            <a:ext cx="10587709" cy="584775"/>
          </a:xfrm>
          <a:prstGeom prst="rect">
            <a:avLst/>
          </a:prstGeom>
          <a:noFill/>
        </p:spPr>
        <p:txBody>
          <a:bodyPr wrap="square" rtlCol="0">
            <a:spAutoFit/>
          </a:bodyPr>
          <a:lstStyle/>
          <a:p>
            <a:r>
              <a:rPr lang="cs-CZ" sz="3200" dirty="0" smtClean="0">
                <a:solidFill>
                  <a:schemeClr val="accent3">
                    <a:lumMod val="75000"/>
                  </a:schemeClr>
                </a:solidFill>
              </a:rPr>
              <a:t>Aerobní </a:t>
            </a:r>
            <a:r>
              <a:rPr lang="cs-CZ" sz="1050" dirty="0" smtClean="0"/>
              <a:t> </a:t>
            </a:r>
            <a:r>
              <a:rPr lang="cs-CZ" sz="3200" dirty="0">
                <a:solidFill>
                  <a:schemeClr val="accent3">
                    <a:lumMod val="75000"/>
                  </a:schemeClr>
                </a:solidFill>
              </a:rPr>
              <a:t>a anaerobní glykolýza</a:t>
            </a:r>
          </a:p>
        </p:txBody>
      </p:sp>
      <p:sp>
        <p:nvSpPr>
          <p:cNvPr id="5" name="Ovál 4"/>
          <p:cNvSpPr/>
          <p:nvPr/>
        </p:nvSpPr>
        <p:spPr bwMode="auto">
          <a:xfrm>
            <a:off x="5642600" y="3259007"/>
            <a:ext cx="2160240" cy="697631"/>
          </a:xfrm>
          <a:prstGeom prst="ellipse">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cs-CZ" sz="4000" b="1">
              <a:latin typeface="Times New Roman" pitchFamily="18" charset="0"/>
            </a:endParaRPr>
          </a:p>
        </p:txBody>
      </p:sp>
      <p:cxnSp>
        <p:nvCxnSpPr>
          <p:cNvPr id="7" name="Přímá spojnice se šipkou 6"/>
          <p:cNvCxnSpPr>
            <a:stCxn id="5" idx="2"/>
          </p:cNvCxnSpPr>
          <p:nvPr/>
        </p:nvCxnSpPr>
        <p:spPr bwMode="auto">
          <a:xfrm flipH="1">
            <a:off x="2783632" y="3607823"/>
            <a:ext cx="2858968" cy="54125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ovéPole 8"/>
          <p:cNvSpPr txBox="1"/>
          <p:nvPr/>
        </p:nvSpPr>
        <p:spPr>
          <a:xfrm>
            <a:off x="803412" y="4137640"/>
            <a:ext cx="3105648" cy="707886"/>
          </a:xfrm>
          <a:prstGeom prst="rect">
            <a:avLst/>
          </a:prstGeom>
          <a:noFill/>
        </p:spPr>
        <p:txBody>
          <a:bodyPr wrap="square" rtlCol="0">
            <a:spAutoFit/>
          </a:bodyPr>
          <a:lstStyle/>
          <a:p>
            <a:r>
              <a:rPr lang="cs-CZ" sz="2000" dirty="0">
                <a:solidFill>
                  <a:schemeClr val="accent5">
                    <a:lumMod val="75000"/>
                  </a:schemeClr>
                </a:solidFill>
              </a:rPr>
              <a:t>Aerobní </a:t>
            </a:r>
            <a:r>
              <a:rPr lang="cs-CZ" sz="2000" dirty="0" smtClean="0">
                <a:solidFill>
                  <a:schemeClr val="accent5">
                    <a:lumMod val="75000"/>
                  </a:schemeClr>
                </a:solidFill>
              </a:rPr>
              <a:t>podmínky</a:t>
            </a:r>
            <a:endParaRPr lang="cs-CZ" sz="2000" dirty="0"/>
          </a:p>
          <a:p>
            <a:r>
              <a:rPr lang="cs-CZ" sz="2000" dirty="0" smtClean="0"/>
              <a:t>	</a:t>
            </a:r>
            <a:r>
              <a:rPr lang="cs-CZ" sz="2000" dirty="0" err="1" smtClean="0"/>
              <a:t>reoxidace</a:t>
            </a:r>
            <a:r>
              <a:rPr lang="cs-CZ" sz="2000" dirty="0" smtClean="0"/>
              <a:t> </a:t>
            </a:r>
            <a:r>
              <a:rPr lang="cs-CZ" sz="2000" dirty="0"/>
              <a:t>v </a:t>
            </a:r>
            <a:r>
              <a:rPr lang="cs-CZ" sz="2000" dirty="0" smtClean="0"/>
              <a:t>DŘ </a:t>
            </a:r>
            <a:endParaRPr lang="cs-CZ" sz="2000" dirty="0"/>
          </a:p>
        </p:txBody>
      </p:sp>
      <p:cxnSp>
        <p:nvCxnSpPr>
          <p:cNvPr id="11" name="Přímá spojnice se šipkou 10"/>
          <p:cNvCxnSpPr>
            <a:stCxn id="5" idx="3"/>
          </p:cNvCxnSpPr>
          <p:nvPr/>
        </p:nvCxnSpPr>
        <p:spPr bwMode="auto">
          <a:xfrm flipH="1">
            <a:off x="4958362" y="3854472"/>
            <a:ext cx="1000598" cy="13008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ovéPole 11"/>
          <p:cNvSpPr txBox="1"/>
          <p:nvPr/>
        </p:nvSpPr>
        <p:spPr>
          <a:xfrm>
            <a:off x="3221379" y="5153433"/>
            <a:ext cx="3562303" cy="1015663"/>
          </a:xfrm>
          <a:prstGeom prst="rect">
            <a:avLst/>
          </a:prstGeom>
          <a:noFill/>
        </p:spPr>
        <p:txBody>
          <a:bodyPr wrap="square" rtlCol="0">
            <a:spAutoFit/>
          </a:bodyPr>
          <a:lstStyle/>
          <a:p>
            <a:r>
              <a:rPr lang="cs-CZ" sz="2000" dirty="0">
                <a:solidFill>
                  <a:schemeClr val="accent2">
                    <a:lumMod val="75000"/>
                  </a:schemeClr>
                </a:solidFill>
              </a:rPr>
              <a:t>Anaerobní </a:t>
            </a:r>
            <a:r>
              <a:rPr lang="cs-CZ" sz="2000" dirty="0" smtClean="0">
                <a:solidFill>
                  <a:schemeClr val="accent2">
                    <a:lumMod val="75000"/>
                  </a:schemeClr>
                </a:solidFill>
              </a:rPr>
              <a:t>podmínky</a:t>
            </a:r>
            <a:endParaRPr lang="cs-CZ" sz="2000" dirty="0">
              <a:solidFill>
                <a:schemeClr val="accent2">
                  <a:lumMod val="75000"/>
                </a:schemeClr>
              </a:solidFill>
            </a:endParaRPr>
          </a:p>
          <a:p>
            <a:r>
              <a:rPr lang="cs-CZ" sz="2000" dirty="0" smtClean="0"/>
              <a:t>	</a:t>
            </a:r>
            <a:r>
              <a:rPr lang="cs-CZ" sz="2000" dirty="0" err="1" smtClean="0"/>
              <a:t>reoxidace</a:t>
            </a:r>
            <a:r>
              <a:rPr lang="cs-CZ" sz="2000" dirty="0" smtClean="0"/>
              <a:t> s laktátem</a:t>
            </a:r>
            <a:endParaRPr lang="cs-CZ" sz="2000" dirty="0"/>
          </a:p>
          <a:p>
            <a:endParaRPr lang="cs-CZ" sz="2000" dirty="0"/>
          </a:p>
        </p:txBody>
      </p:sp>
      <p:sp>
        <p:nvSpPr>
          <p:cNvPr id="10" name="Zástupný symbol pro číslo snímku 9"/>
          <p:cNvSpPr>
            <a:spLocks noGrp="1"/>
          </p:cNvSpPr>
          <p:nvPr>
            <p:ph type="sldNum" sz="quarter" idx="12"/>
          </p:nvPr>
        </p:nvSpPr>
        <p:spPr/>
        <p:txBody>
          <a:bodyPr/>
          <a:lstStyle/>
          <a:p>
            <a:fld id="{B6850748-4E51-4F37-B9D7-D8C0D1A2EC04}" type="slidenum">
              <a:rPr lang="cs-CZ" smtClean="0"/>
              <a:t>16</a:t>
            </a:fld>
            <a:endParaRPr lang="cs-CZ"/>
          </a:p>
        </p:txBody>
      </p:sp>
    </p:spTree>
    <p:extLst>
      <p:ext uri="{BB962C8B-B14F-4D97-AF65-F5344CB8AC3E}">
        <p14:creationId xmlns:p14="http://schemas.microsoft.com/office/powerpoint/2010/main" val="111926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199130" y="126723"/>
            <a:ext cx="5734843" cy="936625"/>
          </a:xfrm>
        </p:spPr>
        <p:txBody>
          <a:bodyPr>
            <a:noAutofit/>
          </a:bodyPr>
          <a:lstStyle/>
          <a:p>
            <a:pPr eaLnBrk="1" hangingPunct="1"/>
            <a:r>
              <a:rPr lang="cs-CZ" altLang="cs-CZ" dirty="0">
                <a:solidFill>
                  <a:schemeClr val="accent3">
                    <a:lumMod val="75000"/>
                  </a:schemeClr>
                </a:solidFill>
                <a:latin typeface="+mn-lt"/>
                <a:ea typeface="+mn-ea"/>
                <a:cs typeface="+mn-cs"/>
              </a:rPr>
              <a:t>Anaerobní</a:t>
            </a:r>
            <a:r>
              <a:rPr lang="cs-CZ" altLang="cs-CZ" sz="4800" b="1" dirty="0">
                <a:solidFill>
                  <a:srgbClr val="0033CC"/>
                </a:solidFill>
                <a:latin typeface="Times New Roman" pitchFamily="18" charset="0"/>
              </a:rPr>
              <a:t>   </a:t>
            </a:r>
            <a:r>
              <a:rPr lang="cs-CZ" altLang="cs-CZ" dirty="0">
                <a:solidFill>
                  <a:schemeClr val="accent3">
                    <a:lumMod val="75000"/>
                  </a:schemeClr>
                </a:solidFill>
                <a:latin typeface="+mn-lt"/>
                <a:ea typeface="+mn-ea"/>
                <a:cs typeface="+mn-cs"/>
              </a:rPr>
              <a:t>glykolýza</a:t>
            </a:r>
          </a:p>
        </p:txBody>
      </p:sp>
      <p:sp>
        <p:nvSpPr>
          <p:cNvPr id="153608" name="Text Box 11"/>
          <p:cNvSpPr txBox="1">
            <a:spLocks noChangeArrowheads="1"/>
          </p:cNvSpPr>
          <p:nvPr/>
        </p:nvSpPr>
        <p:spPr bwMode="auto">
          <a:xfrm>
            <a:off x="5676898" y="2814337"/>
            <a:ext cx="576263" cy="396875"/>
          </a:xfrm>
          <a:prstGeom prst="rect">
            <a:avLst/>
          </a:prstGeom>
          <a:noFill/>
          <a:ln w="9525">
            <a:noFill/>
            <a:miter lim="800000"/>
            <a:headEnd/>
            <a:tailEnd/>
          </a:ln>
        </p:spPr>
        <p:txBody>
          <a:bodyPr>
            <a:spAutoFit/>
          </a:bodyPr>
          <a:lstStyle/>
          <a:p>
            <a:pPr>
              <a:spcBef>
                <a:spcPct val="50000"/>
              </a:spcBef>
            </a:pPr>
            <a:r>
              <a:rPr lang="cs-CZ" altLang="cs-CZ" sz="2000" dirty="0"/>
              <a:t>LD</a:t>
            </a:r>
          </a:p>
        </p:txBody>
      </p:sp>
      <p:sp>
        <p:nvSpPr>
          <p:cNvPr id="153610" name="Text Box 20"/>
          <p:cNvSpPr txBox="1">
            <a:spLocks noChangeArrowheads="1"/>
          </p:cNvSpPr>
          <p:nvPr/>
        </p:nvSpPr>
        <p:spPr bwMode="auto">
          <a:xfrm>
            <a:off x="3818256" y="4604693"/>
            <a:ext cx="8064500" cy="396875"/>
          </a:xfrm>
          <a:prstGeom prst="rect">
            <a:avLst/>
          </a:prstGeom>
          <a:noFill/>
          <a:ln w="9525">
            <a:noFill/>
            <a:miter lim="800000"/>
            <a:headEnd/>
            <a:tailEnd/>
          </a:ln>
        </p:spPr>
        <p:txBody>
          <a:bodyPr>
            <a:spAutoFit/>
          </a:bodyPr>
          <a:lstStyle/>
          <a:p>
            <a:pPr>
              <a:spcBef>
                <a:spcPct val="50000"/>
              </a:spcBef>
            </a:pPr>
            <a:r>
              <a:rPr lang="cs-CZ" sz="2000" dirty="0"/>
              <a:t>NADH je </a:t>
            </a:r>
            <a:r>
              <a:rPr lang="cs-CZ" sz="2000" b="1" dirty="0" err="1"/>
              <a:t>reoxidováno</a:t>
            </a:r>
            <a:r>
              <a:rPr lang="cs-CZ" sz="2000" dirty="0"/>
              <a:t> v reakci katalyzované </a:t>
            </a:r>
            <a:r>
              <a:rPr lang="cs-CZ" sz="2000" b="1" dirty="0">
                <a:solidFill>
                  <a:schemeClr val="accent3">
                    <a:lumMod val="75000"/>
                  </a:schemeClr>
                </a:solidFill>
              </a:rPr>
              <a:t>LD</a:t>
            </a:r>
            <a:r>
              <a:rPr lang="cs-CZ" sz="2000" dirty="0"/>
              <a:t> </a:t>
            </a:r>
          </a:p>
        </p:txBody>
      </p:sp>
      <p:pic>
        <p:nvPicPr>
          <p:cNvPr id="153612" name="Picture 3"/>
          <p:cNvPicPr>
            <a:picLocks noChangeAspect="1" noChangeArrowheads="1"/>
          </p:cNvPicPr>
          <p:nvPr/>
        </p:nvPicPr>
        <p:blipFill>
          <a:blip r:embed="rId3"/>
          <a:srcRect/>
          <a:stretch>
            <a:fillRect/>
          </a:stretch>
        </p:blipFill>
        <p:spPr bwMode="auto">
          <a:xfrm>
            <a:off x="2309336" y="2906713"/>
            <a:ext cx="6624637" cy="917575"/>
          </a:xfrm>
          <a:prstGeom prst="rect">
            <a:avLst/>
          </a:prstGeom>
          <a:noFill/>
          <a:ln w="9525">
            <a:noFill/>
            <a:miter lim="800000"/>
            <a:headEnd/>
            <a:tailEnd/>
          </a:ln>
        </p:spPr>
      </p:pic>
      <p:sp>
        <p:nvSpPr>
          <p:cNvPr id="153613" name="Text Box 25"/>
          <p:cNvSpPr txBox="1">
            <a:spLocks noChangeArrowheads="1"/>
          </p:cNvSpPr>
          <p:nvPr/>
        </p:nvSpPr>
        <p:spPr bwMode="auto">
          <a:xfrm>
            <a:off x="1847851" y="2349500"/>
            <a:ext cx="3382963" cy="457200"/>
          </a:xfrm>
          <a:prstGeom prst="rect">
            <a:avLst/>
          </a:prstGeom>
          <a:noFill/>
          <a:ln w="9525">
            <a:noFill/>
            <a:miter lim="800000"/>
            <a:headEnd/>
            <a:tailEnd/>
          </a:ln>
        </p:spPr>
        <p:txBody>
          <a:bodyPr>
            <a:spAutoFit/>
          </a:bodyPr>
          <a:lstStyle/>
          <a:p>
            <a:pPr>
              <a:spcBef>
                <a:spcPct val="50000"/>
              </a:spcBef>
            </a:pPr>
            <a:r>
              <a:rPr lang="cs-CZ" sz="2400" dirty="0">
                <a:solidFill>
                  <a:schemeClr val="accent3">
                    <a:lumMod val="75000"/>
                  </a:schemeClr>
                </a:solidFill>
              </a:rPr>
              <a:t>Vznik laktátu:</a:t>
            </a:r>
          </a:p>
        </p:txBody>
      </p:sp>
      <p:sp>
        <p:nvSpPr>
          <p:cNvPr id="153614" name="Text Box 26"/>
          <p:cNvSpPr txBox="1">
            <a:spLocks noChangeArrowheads="1"/>
          </p:cNvSpPr>
          <p:nvPr/>
        </p:nvSpPr>
        <p:spPr bwMode="auto">
          <a:xfrm>
            <a:off x="293371" y="1295778"/>
            <a:ext cx="10656569" cy="738664"/>
          </a:xfrm>
          <a:prstGeom prst="rect">
            <a:avLst/>
          </a:prstGeom>
          <a:noFill/>
          <a:ln w="9525">
            <a:noFill/>
            <a:miter lim="800000"/>
            <a:headEnd/>
            <a:tailEnd/>
          </a:ln>
        </p:spPr>
        <p:txBody>
          <a:bodyPr wrap="square">
            <a:spAutoFit/>
          </a:bodyPr>
          <a:lstStyle/>
          <a:p>
            <a:pPr marL="342900" indent="-342900">
              <a:spcBef>
                <a:spcPct val="10000"/>
              </a:spcBef>
              <a:buFont typeface="Wingdings" panose="05000000000000000000" pitchFamily="2" charset="2"/>
              <a:buChar char="Ø"/>
            </a:pPr>
            <a:r>
              <a:rPr lang="cs-CZ" sz="2000" b="1" dirty="0"/>
              <a:t>Anaerobní podmínky:</a:t>
            </a:r>
          </a:p>
          <a:p>
            <a:pPr>
              <a:spcBef>
                <a:spcPct val="10000"/>
              </a:spcBef>
            </a:pPr>
            <a:r>
              <a:rPr lang="cs-CZ" sz="2000" dirty="0" smtClean="0"/>
              <a:t>				NADH </a:t>
            </a:r>
            <a:r>
              <a:rPr lang="cs-CZ" sz="2000" dirty="0"/>
              <a:t>nemůže být </a:t>
            </a:r>
            <a:r>
              <a:rPr lang="cs-CZ" sz="2000" dirty="0" err="1"/>
              <a:t>reoxidováno</a:t>
            </a:r>
            <a:r>
              <a:rPr lang="cs-CZ" sz="2000" dirty="0"/>
              <a:t> v respiračním řetězci</a:t>
            </a:r>
          </a:p>
        </p:txBody>
      </p:sp>
      <p:sp>
        <p:nvSpPr>
          <p:cNvPr id="153615" name="Text Box 27"/>
          <p:cNvSpPr txBox="1">
            <a:spLocks noChangeArrowheads="1"/>
          </p:cNvSpPr>
          <p:nvPr/>
        </p:nvSpPr>
        <p:spPr bwMode="auto">
          <a:xfrm>
            <a:off x="2449514" y="3742958"/>
            <a:ext cx="1368425" cy="396875"/>
          </a:xfrm>
          <a:prstGeom prst="rect">
            <a:avLst/>
          </a:prstGeom>
          <a:noFill/>
          <a:ln w="9525">
            <a:noFill/>
            <a:miter lim="800000"/>
            <a:headEnd/>
            <a:tailEnd/>
          </a:ln>
        </p:spPr>
        <p:txBody>
          <a:bodyPr>
            <a:spAutoFit/>
          </a:bodyPr>
          <a:lstStyle/>
          <a:p>
            <a:pPr>
              <a:spcBef>
                <a:spcPct val="50000"/>
              </a:spcBef>
            </a:pPr>
            <a:r>
              <a:rPr lang="cs-CZ" sz="2000" dirty="0"/>
              <a:t>pyruvát</a:t>
            </a:r>
          </a:p>
        </p:txBody>
      </p:sp>
      <p:sp>
        <p:nvSpPr>
          <p:cNvPr id="153616" name="Text Box 28"/>
          <p:cNvSpPr txBox="1">
            <a:spLocks noChangeArrowheads="1"/>
          </p:cNvSpPr>
          <p:nvPr/>
        </p:nvSpPr>
        <p:spPr bwMode="auto">
          <a:xfrm>
            <a:off x="7166294" y="3651869"/>
            <a:ext cx="1368425" cy="396875"/>
          </a:xfrm>
          <a:prstGeom prst="rect">
            <a:avLst/>
          </a:prstGeom>
          <a:noFill/>
          <a:ln w="9525">
            <a:noFill/>
            <a:miter lim="800000"/>
            <a:headEnd/>
            <a:tailEnd/>
          </a:ln>
        </p:spPr>
        <p:txBody>
          <a:bodyPr>
            <a:spAutoFit/>
          </a:bodyPr>
          <a:lstStyle/>
          <a:p>
            <a:pPr>
              <a:spcBef>
                <a:spcPct val="50000"/>
              </a:spcBef>
            </a:pPr>
            <a:r>
              <a:rPr lang="cs-CZ" sz="2000" dirty="0">
                <a:solidFill>
                  <a:schemeClr val="accent3">
                    <a:lumMod val="75000"/>
                  </a:schemeClr>
                </a:solidFill>
              </a:rPr>
              <a:t>laktát</a:t>
            </a:r>
          </a:p>
        </p:txBody>
      </p:sp>
      <p:sp>
        <p:nvSpPr>
          <p:cNvPr id="2" name="TextovéPole 1"/>
          <p:cNvSpPr txBox="1"/>
          <p:nvPr/>
        </p:nvSpPr>
        <p:spPr>
          <a:xfrm>
            <a:off x="121920" y="5686653"/>
            <a:ext cx="10302240" cy="830997"/>
          </a:xfrm>
          <a:prstGeom prst="rect">
            <a:avLst/>
          </a:prstGeom>
          <a:noFill/>
        </p:spPr>
        <p:txBody>
          <a:bodyPr wrap="square" rtlCol="0">
            <a:spAutoFit/>
          </a:bodyPr>
          <a:lstStyle/>
          <a:p>
            <a:r>
              <a:rPr lang="cs-CZ" sz="2800" dirty="0" err="1">
                <a:solidFill>
                  <a:schemeClr val="accent5">
                    <a:lumMod val="75000"/>
                  </a:schemeClr>
                </a:solidFill>
              </a:rPr>
              <a:t>Coriho</a:t>
            </a:r>
            <a:r>
              <a:rPr lang="cs-CZ" sz="2800" dirty="0">
                <a:solidFill>
                  <a:schemeClr val="accent5">
                    <a:lumMod val="75000"/>
                  </a:schemeClr>
                </a:solidFill>
              </a:rPr>
              <a:t> cyklus</a:t>
            </a:r>
          </a:p>
          <a:p>
            <a:r>
              <a:rPr lang="cs-CZ" sz="2000" dirty="0" smtClean="0"/>
              <a:t>		Laktát </a:t>
            </a:r>
            <a:r>
              <a:rPr lang="cs-CZ" sz="2000" dirty="0"/>
              <a:t>z periferních tkání putuje do jater – zde je </a:t>
            </a:r>
            <a:r>
              <a:rPr lang="cs-CZ" sz="2000" dirty="0" err="1" smtClean="0"/>
              <a:t>reoxidován</a:t>
            </a:r>
            <a:r>
              <a:rPr lang="cs-CZ" sz="2000" dirty="0" smtClean="0"/>
              <a:t> </a:t>
            </a:r>
            <a:r>
              <a:rPr lang="cs-CZ" sz="2000" dirty="0"/>
              <a:t>na pyruvát </a:t>
            </a:r>
            <a:r>
              <a:rPr lang="cs-CZ" sz="2000" dirty="0" smtClean="0"/>
              <a:t> </a:t>
            </a:r>
            <a:endParaRPr lang="cs-CZ" sz="2000" dirty="0"/>
          </a:p>
        </p:txBody>
      </p:sp>
      <p:sp>
        <p:nvSpPr>
          <p:cNvPr id="3" name="Zástupný symbol pro číslo snímku 2"/>
          <p:cNvSpPr>
            <a:spLocks noGrp="1"/>
          </p:cNvSpPr>
          <p:nvPr>
            <p:ph type="sldNum" sz="quarter" idx="12"/>
          </p:nvPr>
        </p:nvSpPr>
        <p:spPr/>
        <p:txBody>
          <a:bodyPr/>
          <a:lstStyle/>
          <a:p>
            <a:fld id="{B6850748-4E51-4F37-B9D7-D8C0D1A2EC04}" type="slidenum">
              <a:rPr lang="cs-CZ" smtClean="0"/>
              <a:t>17</a:t>
            </a:fld>
            <a:endParaRPr lang="cs-CZ"/>
          </a:p>
        </p:txBody>
      </p:sp>
    </p:spTree>
    <p:extLst>
      <p:ext uri="{BB962C8B-B14F-4D97-AF65-F5344CB8AC3E}">
        <p14:creationId xmlns:p14="http://schemas.microsoft.com/office/powerpoint/2010/main" val="60090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475549" y="1478229"/>
            <a:ext cx="6545612" cy="3488920"/>
            <a:chOff x="2495004" y="1715379"/>
            <a:chExt cx="6545612" cy="3488920"/>
          </a:xfrm>
        </p:grpSpPr>
        <p:sp>
          <p:nvSpPr>
            <p:cNvPr id="235522" name="AutoShape 2"/>
            <p:cNvSpPr>
              <a:spLocks noChangeArrowheads="1"/>
            </p:cNvSpPr>
            <p:nvPr/>
          </p:nvSpPr>
          <p:spPr bwMode="auto">
            <a:xfrm>
              <a:off x="6577914" y="1715379"/>
              <a:ext cx="2462702" cy="3428185"/>
            </a:xfrm>
            <a:prstGeom prst="roundRect">
              <a:avLst>
                <a:gd name="adj" fmla="val 16667"/>
              </a:avLst>
            </a:prstGeom>
            <a:noFill/>
            <a:ln w="9525">
              <a:solidFill>
                <a:schemeClr val="tx1"/>
              </a:solidFill>
              <a:round/>
              <a:headEnd/>
              <a:tailEnd/>
            </a:ln>
          </p:spPr>
          <p:txBody>
            <a:bodyPr wrap="none" anchor="ctr"/>
            <a:lstStyle/>
            <a:p>
              <a:endParaRPr lang="cs-CZ" altLang="cs-CZ" sz="4000"/>
            </a:p>
          </p:txBody>
        </p:sp>
        <p:sp>
          <p:nvSpPr>
            <p:cNvPr id="235523" name="Text Box 3"/>
            <p:cNvSpPr txBox="1">
              <a:spLocks noChangeArrowheads="1"/>
            </p:cNvSpPr>
            <p:nvPr/>
          </p:nvSpPr>
          <p:spPr bwMode="auto">
            <a:xfrm>
              <a:off x="7104786" y="1776115"/>
              <a:ext cx="1196435" cy="523220"/>
            </a:xfrm>
            <a:prstGeom prst="rect">
              <a:avLst/>
            </a:prstGeom>
            <a:noFill/>
            <a:ln w="9525">
              <a:noFill/>
              <a:miter lim="800000"/>
              <a:headEnd/>
              <a:tailEnd/>
            </a:ln>
          </p:spPr>
          <p:txBody>
            <a:bodyPr wrap="square">
              <a:spAutoFit/>
            </a:bodyPr>
            <a:lstStyle/>
            <a:p>
              <a:pPr>
                <a:spcBef>
                  <a:spcPct val="50000"/>
                </a:spcBef>
              </a:pPr>
              <a:r>
                <a:rPr lang="cs-CZ" altLang="cs-CZ" sz="2800"/>
                <a:t>SVAL</a:t>
              </a:r>
            </a:p>
          </p:txBody>
        </p:sp>
        <p:sp>
          <p:nvSpPr>
            <p:cNvPr id="235524" name="Text Box 4"/>
            <p:cNvSpPr txBox="1">
              <a:spLocks noChangeArrowheads="1"/>
            </p:cNvSpPr>
            <p:nvPr/>
          </p:nvSpPr>
          <p:spPr bwMode="auto">
            <a:xfrm>
              <a:off x="7104786" y="2449604"/>
              <a:ext cx="1477311"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Glukóza</a:t>
              </a:r>
              <a:endParaRPr lang="cs-CZ" altLang="cs-CZ" sz="2400" dirty="0"/>
            </a:p>
          </p:txBody>
        </p:sp>
        <p:sp>
          <p:nvSpPr>
            <p:cNvPr id="235525" name="Text Box 5"/>
            <p:cNvSpPr txBox="1">
              <a:spLocks noChangeArrowheads="1"/>
            </p:cNvSpPr>
            <p:nvPr/>
          </p:nvSpPr>
          <p:spPr bwMode="auto">
            <a:xfrm>
              <a:off x="7170101" y="3429472"/>
              <a:ext cx="1407479"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Pyruvát</a:t>
              </a:r>
              <a:endParaRPr lang="cs-CZ" altLang="cs-CZ" sz="2400" dirty="0"/>
            </a:p>
          </p:txBody>
        </p:sp>
        <p:sp>
          <p:nvSpPr>
            <p:cNvPr id="235526" name="Text Box 6"/>
            <p:cNvSpPr txBox="1">
              <a:spLocks noChangeArrowheads="1"/>
            </p:cNvSpPr>
            <p:nvPr/>
          </p:nvSpPr>
          <p:spPr bwMode="auto">
            <a:xfrm>
              <a:off x="7302183" y="4470074"/>
              <a:ext cx="1056773" cy="461665"/>
            </a:xfrm>
            <a:prstGeom prst="rect">
              <a:avLst/>
            </a:prstGeom>
            <a:noFill/>
            <a:ln w="9525">
              <a:noFill/>
              <a:miter lim="800000"/>
              <a:headEnd/>
              <a:tailEnd/>
            </a:ln>
          </p:spPr>
          <p:txBody>
            <a:bodyPr wrap="square">
              <a:spAutoFit/>
            </a:bodyPr>
            <a:lstStyle/>
            <a:p>
              <a:pPr>
                <a:spcBef>
                  <a:spcPct val="50000"/>
                </a:spcBef>
              </a:pPr>
              <a:r>
                <a:rPr lang="cs-CZ" altLang="cs-CZ" sz="2400" dirty="0">
                  <a:solidFill>
                    <a:schemeClr val="accent1">
                      <a:lumMod val="75000"/>
                    </a:schemeClr>
                  </a:solidFill>
                </a:rPr>
                <a:t>L</a:t>
              </a:r>
              <a:r>
                <a:rPr lang="cs-CZ" altLang="cs-CZ" sz="2400" dirty="0" smtClean="0">
                  <a:solidFill>
                    <a:schemeClr val="accent1">
                      <a:lumMod val="75000"/>
                    </a:schemeClr>
                  </a:solidFill>
                </a:rPr>
                <a:t>aktát</a:t>
              </a:r>
              <a:endParaRPr lang="cs-CZ" altLang="cs-CZ" sz="2400" dirty="0">
                <a:solidFill>
                  <a:schemeClr val="accent1">
                    <a:lumMod val="75000"/>
                  </a:schemeClr>
                </a:solidFill>
              </a:endParaRPr>
            </a:p>
          </p:txBody>
        </p:sp>
        <p:sp>
          <p:nvSpPr>
            <p:cNvPr id="235527" name="Line 7"/>
            <p:cNvSpPr>
              <a:spLocks noChangeShapeType="1"/>
            </p:cNvSpPr>
            <p:nvPr/>
          </p:nvSpPr>
          <p:spPr bwMode="auto">
            <a:xfrm flipH="1">
              <a:off x="7630209" y="3919405"/>
              <a:ext cx="0" cy="429198"/>
            </a:xfrm>
            <a:prstGeom prst="line">
              <a:avLst/>
            </a:prstGeom>
            <a:noFill/>
            <a:ln w="9525">
              <a:solidFill>
                <a:schemeClr val="tx1"/>
              </a:solidFill>
              <a:prstDash val="dash"/>
              <a:round/>
              <a:headEnd/>
              <a:tailEnd type="triangle" w="med" len="med"/>
            </a:ln>
          </p:spPr>
          <p:txBody>
            <a:bodyPr/>
            <a:lstStyle/>
            <a:p>
              <a:endParaRPr lang="en-US"/>
            </a:p>
          </p:txBody>
        </p:sp>
        <p:sp>
          <p:nvSpPr>
            <p:cNvPr id="235528" name="Text Box 8"/>
            <p:cNvSpPr txBox="1">
              <a:spLocks noChangeArrowheads="1"/>
            </p:cNvSpPr>
            <p:nvPr/>
          </p:nvSpPr>
          <p:spPr bwMode="auto">
            <a:xfrm>
              <a:off x="7630209" y="3890793"/>
              <a:ext cx="563301" cy="400110"/>
            </a:xfrm>
            <a:prstGeom prst="rect">
              <a:avLst/>
            </a:prstGeom>
            <a:noFill/>
            <a:ln w="9525">
              <a:noFill/>
              <a:miter lim="800000"/>
              <a:headEnd/>
              <a:tailEnd/>
            </a:ln>
          </p:spPr>
          <p:txBody>
            <a:bodyPr wrap="square">
              <a:spAutoFit/>
            </a:bodyPr>
            <a:lstStyle/>
            <a:p>
              <a:pPr>
                <a:spcBef>
                  <a:spcPct val="50000"/>
                </a:spcBef>
              </a:pPr>
              <a:r>
                <a:rPr lang="cs-CZ" altLang="cs-CZ" sz="2000" dirty="0"/>
                <a:t>LD</a:t>
              </a:r>
            </a:p>
          </p:txBody>
        </p:sp>
        <p:sp>
          <p:nvSpPr>
            <p:cNvPr id="235529" name="AutoShape 9"/>
            <p:cNvSpPr>
              <a:spLocks noChangeArrowheads="1"/>
            </p:cNvSpPr>
            <p:nvPr/>
          </p:nvSpPr>
          <p:spPr bwMode="auto">
            <a:xfrm>
              <a:off x="2495004" y="1776114"/>
              <a:ext cx="2462702" cy="3428185"/>
            </a:xfrm>
            <a:prstGeom prst="roundRect">
              <a:avLst>
                <a:gd name="adj" fmla="val 16667"/>
              </a:avLst>
            </a:prstGeom>
            <a:noFill/>
            <a:ln w="9525">
              <a:solidFill>
                <a:schemeClr val="tx1"/>
              </a:solidFill>
              <a:round/>
              <a:headEnd/>
              <a:tailEnd/>
            </a:ln>
          </p:spPr>
          <p:txBody>
            <a:bodyPr wrap="none" anchor="ctr"/>
            <a:lstStyle/>
            <a:p>
              <a:endParaRPr lang="cs-CZ" altLang="cs-CZ" sz="4000"/>
            </a:p>
          </p:txBody>
        </p:sp>
        <p:sp>
          <p:nvSpPr>
            <p:cNvPr id="235530" name="Text Box 10"/>
            <p:cNvSpPr txBox="1">
              <a:spLocks noChangeArrowheads="1"/>
            </p:cNvSpPr>
            <p:nvPr/>
          </p:nvSpPr>
          <p:spPr bwMode="auto">
            <a:xfrm>
              <a:off x="3021877" y="1776115"/>
              <a:ext cx="1548693" cy="523220"/>
            </a:xfrm>
            <a:prstGeom prst="rect">
              <a:avLst/>
            </a:prstGeom>
            <a:noFill/>
            <a:ln w="9525">
              <a:noFill/>
              <a:miter lim="800000"/>
              <a:headEnd/>
              <a:tailEnd/>
            </a:ln>
          </p:spPr>
          <p:txBody>
            <a:bodyPr wrap="square">
              <a:spAutoFit/>
            </a:bodyPr>
            <a:lstStyle/>
            <a:p>
              <a:pPr>
                <a:spcBef>
                  <a:spcPct val="50000"/>
                </a:spcBef>
              </a:pPr>
              <a:r>
                <a:rPr lang="cs-CZ" altLang="cs-CZ" sz="2800" dirty="0"/>
                <a:t>JÁTRA</a:t>
              </a:r>
            </a:p>
          </p:txBody>
        </p:sp>
        <p:sp>
          <p:nvSpPr>
            <p:cNvPr id="235531" name="Text Box 11"/>
            <p:cNvSpPr txBox="1">
              <a:spLocks noChangeArrowheads="1"/>
            </p:cNvSpPr>
            <p:nvPr/>
          </p:nvSpPr>
          <p:spPr bwMode="auto">
            <a:xfrm>
              <a:off x="3120575" y="4499805"/>
              <a:ext cx="1056774"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Laktát</a:t>
              </a:r>
              <a:endParaRPr lang="cs-CZ" altLang="cs-CZ" sz="2400" dirty="0"/>
            </a:p>
          </p:txBody>
        </p:sp>
        <p:sp>
          <p:nvSpPr>
            <p:cNvPr id="235532" name="Text Box 12"/>
            <p:cNvSpPr txBox="1">
              <a:spLocks noChangeArrowheads="1"/>
            </p:cNvSpPr>
            <p:nvPr/>
          </p:nvSpPr>
          <p:spPr bwMode="auto">
            <a:xfrm>
              <a:off x="3021878" y="3919405"/>
              <a:ext cx="563302" cy="400110"/>
            </a:xfrm>
            <a:prstGeom prst="rect">
              <a:avLst/>
            </a:prstGeom>
            <a:noFill/>
            <a:ln w="9525">
              <a:noFill/>
              <a:miter lim="800000"/>
              <a:headEnd/>
              <a:tailEnd/>
            </a:ln>
          </p:spPr>
          <p:txBody>
            <a:bodyPr wrap="square">
              <a:spAutoFit/>
            </a:bodyPr>
            <a:lstStyle/>
            <a:p>
              <a:pPr>
                <a:spcBef>
                  <a:spcPct val="50000"/>
                </a:spcBef>
              </a:pPr>
              <a:r>
                <a:rPr lang="cs-CZ" altLang="cs-CZ" sz="2000"/>
                <a:t>LD</a:t>
              </a:r>
            </a:p>
          </p:txBody>
        </p:sp>
        <p:sp>
          <p:nvSpPr>
            <p:cNvPr id="235533" name="Text Box 13"/>
            <p:cNvSpPr txBox="1">
              <a:spLocks noChangeArrowheads="1"/>
            </p:cNvSpPr>
            <p:nvPr/>
          </p:nvSpPr>
          <p:spPr bwMode="auto">
            <a:xfrm>
              <a:off x="3015202" y="3309566"/>
              <a:ext cx="1761288"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Pyruvát</a:t>
              </a:r>
              <a:endParaRPr lang="cs-CZ" altLang="cs-CZ" sz="2400" dirty="0"/>
            </a:p>
          </p:txBody>
        </p:sp>
        <p:sp>
          <p:nvSpPr>
            <p:cNvPr id="235534" name="Text Box 14"/>
            <p:cNvSpPr txBox="1">
              <a:spLocks noChangeArrowheads="1"/>
            </p:cNvSpPr>
            <p:nvPr/>
          </p:nvSpPr>
          <p:spPr bwMode="auto">
            <a:xfrm>
              <a:off x="3021876" y="2449604"/>
              <a:ext cx="1477311" cy="461665"/>
            </a:xfrm>
            <a:prstGeom prst="rect">
              <a:avLst/>
            </a:prstGeom>
            <a:noFill/>
            <a:ln w="9525">
              <a:noFill/>
              <a:miter lim="800000"/>
              <a:headEnd/>
              <a:tailEnd/>
            </a:ln>
          </p:spPr>
          <p:txBody>
            <a:bodyPr wrap="square">
              <a:spAutoFit/>
            </a:bodyPr>
            <a:lstStyle/>
            <a:p>
              <a:pPr>
                <a:spcBef>
                  <a:spcPct val="50000"/>
                </a:spcBef>
              </a:pPr>
              <a:r>
                <a:rPr lang="cs-CZ" altLang="cs-CZ" sz="2400" dirty="0" smtClean="0">
                  <a:solidFill>
                    <a:schemeClr val="accent1">
                      <a:lumMod val="75000"/>
                    </a:schemeClr>
                  </a:solidFill>
                </a:rPr>
                <a:t>Glukóza</a:t>
              </a:r>
              <a:endParaRPr lang="cs-CZ" altLang="cs-CZ" sz="2400" dirty="0">
                <a:solidFill>
                  <a:schemeClr val="accent1">
                    <a:lumMod val="75000"/>
                  </a:schemeClr>
                </a:solidFill>
              </a:endParaRPr>
            </a:p>
          </p:txBody>
        </p:sp>
        <p:sp>
          <p:nvSpPr>
            <p:cNvPr id="235535" name="Line 15"/>
            <p:cNvSpPr>
              <a:spLocks noChangeShapeType="1"/>
            </p:cNvSpPr>
            <p:nvPr/>
          </p:nvSpPr>
          <p:spPr bwMode="auto">
            <a:xfrm rot="10848995" flipH="1">
              <a:off x="3548752" y="2877453"/>
              <a:ext cx="0" cy="489934"/>
            </a:xfrm>
            <a:prstGeom prst="line">
              <a:avLst/>
            </a:prstGeom>
            <a:noFill/>
            <a:ln w="9525">
              <a:solidFill>
                <a:schemeClr val="tx1"/>
              </a:solidFill>
              <a:prstDash val="dash"/>
              <a:round/>
              <a:headEnd/>
              <a:tailEnd type="triangle" w="med" len="med"/>
            </a:ln>
          </p:spPr>
          <p:txBody>
            <a:bodyPr/>
            <a:lstStyle/>
            <a:p>
              <a:endParaRPr lang="en-US"/>
            </a:p>
          </p:txBody>
        </p:sp>
        <p:sp>
          <p:nvSpPr>
            <p:cNvPr id="235536" name="Line 16"/>
            <p:cNvSpPr>
              <a:spLocks noChangeShapeType="1"/>
            </p:cNvSpPr>
            <p:nvPr/>
          </p:nvSpPr>
          <p:spPr bwMode="auto">
            <a:xfrm flipH="1">
              <a:off x="7630209" y="3000274"/>
              <a:ext cx="0" cy="429198"/>
            </a:xfrm>
            <a:prstGeom prst="line">
              <a:avLst/>
            </a:prstGeom>
            <a:noFill/>
            <a:ln w="9525">
              <a:solidFill>
                <a:schemeClr val="tx1"/>
              </a:solidFill>
              <a:prstDash val="dash"/>
              <a:round/>
              <a:headEnd/>
              <a:tailEnd type="triangle" w="med" len="med"/>
            </a:ln>
          </p:spPr>
          <p:txBody>
            <a:bodyPr/>
            <a:lstStyle/>
            <a:p>
              <a:endParaRPr lang="en-US"/>
            </a:p>
          </p:txBody>
        </p:sp>
        <p:sp>
          <p:nvSpPr>
            <p:cNvPr id="235537" name="Line 17"/>
            <p:cNvSpPr>
              <a:spLocks noChangeShapeType="1"/>
            </p:cNvSpPr>
            <p:nvPr/>
          </p:nvSpPr>
          <p:spPr bwMode="auto">
            <a:xfrm rot="10848995" flipH="1">
              <a:off x="3548752" y="3857320"/>
              <a:ext cx="0" cy="489934"/>
            </a:xfrm>
            <a:prstGeom prst="line">
              <a:avLst/>
            </a:prstGeom>
            <a:noFill/>
            <a:ln w="9525">
              <a:solidFill>
                <a:schemeClr val="tx1"/>
              </a:solidFill>
              <a:prstDash val="dash"/>
              <a:round/>
              <a:headEnd/>
              <a:tailEnd type="triangle" w="med" len="med"/>
            </a:ln>
          </p:spPr>
          <p:txBody>
            <a:bodyPr/>
            <a:lstStyle/>
            <a:p>
              <a:endParaRPr lang="en-US"/>
            </a:p>
          </p:txBody>
        </p:sp>
        <p:sp>
          <p:nvSpPr>
            <p:cNvPr id="235538" name="AutoShape 19"/>
            <p:cNvSpPr>
              <a:spLocks noChangeArrowheads="1"/>
            </p:cNvSpPr>
            <p:nvPr/>
          </p:nvSpPr>
          <p:spPr bwMode="auto">
            <a:xfrm>
              <a:off x="4207706" y="2510340"/>
              <a:ext cx="1196435" cy="245642"/>
            </a:xfrm>
            <a:prstGeom prst="rightArrow">
              <a:avLst>
                <a:gd name="adj1" fmla="val 50000"/>
                <a:gd name="adj2" fmla="val 105907"/>
              </a:avLst>
            </a:prstGeom>
            <a:solidFill>
              <a:schemeClr val="accent1"/>
            </a:solidFill>
            <a:ln w="9525">
              <a:solidFill>
                <a:schemeClr val="tx1"/>
              </a:solidFill>
              <a:miter lim="800000"/>
              <a:headEnd/>
              <a:tailEnd/>
            </a:ln>
          </p:spPr>
          <p:txBody>
            <a:bodyPr wrap="none" anchor="ctr"/>
            <a:lstStyle/>
            <a:p>
              <a:endParaRPr lang="cs-CZ" altLang="cs-CZ" sz="4000"/>
            </a:p>
          </p:txBody>
        </p:sp>
        <p:sp>
          <p:nvSpPr>
            <p:cNvPr id="235539" name="AutoShape 20"/>
            <p:cNvSpPr>
              <a:spLocks noChangeArrowheads="1"/>
            </p:cNvSpPr>
            <p:nvPr/>
          </p:nvSpPr>
          <p:spPr bwMode="auto">
            <a:xfrm>
              <a:off x="5918958" y="2510340"/>
              <a:ext cx="1196436" cy="244292"/>
            </a:xfrm>
            <a:custGeom>
              <a:avLst/>
              <a:gdLst>
                <a:gd name="T0" fmla="*/ 2147483647 w 21600"/>
                <a:gd name="T1" fmla="*/ 0 h 21600"/>
                <a:gd name="T2" fmla="*/ 0 w 21600"/>
                <a:gd name="T3" fmla="*/ 338205750 h 21600"/>
                <a:gd name="T4" fmla="*/ 2147483647 w 21600"/>
                <a:gd name="T5" fmla="*/ 676411073 h 21600"/>
                <a:gd name="T6" fmla="*/ 2147483647 w 21600"/>
                <a:gd name="T7" fmla="*/ 3382057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540" name="AutoShape 21"/>
            <p:cNvSpPr>
              <a:spLocks noChangeArrowheads="1"/>
            </p:cNvSpPr>
            <p:nvPr/>
          </p:nvSpPr>
          <p:spPr bwMode="auto">
            <a:xfrm>
              <a:off x="5984273" y="4592896"/>
              <a:ext cx="1126605" cy="244291"/>
            </a:xfrm>
            <a:prstGeom prst="leftArrow">
              <a:avLst>
                <a:gd name="adj1" fmla="val 50000"/>
                <a:gd name="adj2" fmla="val 100276"/>
              </a:avLst>
            </a:prstGeom>
            <a:solidFill>
              <a:schemeClr val="accent1"/>
            </a:solidFill>
            <a:ln w="9525">
              <a:solidFill>
                <a:schemeClr val="tx1"/>
              </a:solidFill>
              <a:miter lim="800000"/>
              <a:headEnd/>
              <a:tailEnd/>
            </a:ln>
          </p:spPr>
          <p:txBody>
            <a:bodyPr wrap="none" anchor="ctr"/>
            <a:lstStyle/>
            <a:p>
              <a:endParaRPr lang="cs-CZ" altLang="cs-CZ" sz="4000"/>
            </a:p>
          </p:txBody>
        </p:sp>
        <p:sp>
          <p:nvSpPr>
            <p:cNvPr id="235541" name="AutoShape 22"/>
            <p:cNvSpPr>
              <a:spLocks noChangeArrowheads="1"/>
            </p:cNvSpPr>
            <p:nvPr/>
          </p:nvSpPr>
          <p:spPr bwMode="auto">
            <a:xfrm rot="10800000">
              <a:off x="4207706" y="4592896"/>
              <a:ext cx="1196435" cy="245642"/>
            </a:xfrm>
            <a:custGeom>
              <a:avLst/>
              <a:gdLst>
                <a:gd name="T0" fmla="*/ 2147483647 w 21600"/>
                <a:gd name="T1" fmla="*/ 0 h 21600"/>
                <a:gd name="T2" fmla="*/ 0 w 21600"/>
                <a:gd name="T3" fmla="*/ 345740692 h 21600"/>
                <a:gd name="T4" fmla="*/ 2147483647 w 21600"/>
                <a:gd name="T5" fmla="*/ 691478816 h 21600"/>
                <a:gd name="T6" fmla="*/ 2147483647 w 21600"/>
                <a:gd name="T7" fmla="*/ 34574069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542" name="Text Box 23"/>
            <p:cNvSpPr txBox="1">
              <a:spLocks noChangeArrowheads="1"/>
            </p:cNvSpPr>
            <p:nvPr/>
          </p:nvSpPr>
          <p:spPr bwMode="auto">
            <a:xfrm>
              <a:off x="5194688" y="3367386"/>
              <a:ext cx="1267817" cy="523220"/>
            </a:xfrm>
            <a:prstGeom prst="rect">
              <a:avLst/>
            </a:prstGeom>
            <a:noFill/>
            <a:ln w="9525">
              <a:noFill/>
              <a:miter lim="800000"/>
              <a:headEnd/>
              <a:tailEnd/>
            </a:ln>
          </p:spPr>
          <p:txBody>
            <a:bodyPr wrap="square">
              <a:spAutoFit/>
            </a:bodyPr>
            <a:lstStyle/>
            <a:p>
              <a:pPr>
                <a:spcBef>
                  <a:spcPct val="50000"/>
                </a:spcBef>
              </a:pPr>
              <a:r>
                <a:rPr lang="cs-CZ" altLang="cs-CZ" sz="2800"/>
                <a:t>KREV</a:t>
              </a:r>
            </a:p>
          </p:txBody>
        </p:sp>
      </p:grpSp>
      <p:sp>
        <p:nvSpPr>
          <p:cNvPr id="235543" name="Text Box 24"/>
          <p:cNvSpPr txBox="1">
            <a:spLocks noChangeArrowheads="1"/>
          </p:cNvSpPr>
          <p:nvPr/>
        </p:nvSpPr>
        <p:spPr bwMode="auto">
          <a:xfrm>
            <a:off x="759980" y="937818"/>
            <a:ext cx="10317955" cy="461665"/>
          </a:xfrm>
          <a:prstGeom prst="rect">
            <a:avLst/>
          </a:prstGeom>
          <a:noFill/>
          <a:ln w="9525">
            <a:noFill/>
            <a:miter lim="800000"/>
            <a:headEnd/>
            <a:tailEnd/>
          </a:ln>
        </p:spPr>
        <p:txBody>
          <a:bodyPr wrap="square">
            <a:spAutoFit/>
          </a:bodyPr>
          <a:lstStyle/>
          <a:p>
            <a:r>
              <a:rPr lang="cs-CZ" altLang="cs-CZ" sz="2400" dirty="0"/>
              <a:t>Odstraňování laktátu z tkání do jater, </a:t>
            </a:r>
            <a:r>
              <a:rPr lang="cs-CZ" altLang="cs-CZ" sz="2400" dirty="0" smtClean="0"/>
              <a:t> kde </a:t>
            </a:r>
            <a:r>
              <a:rPr lang="cs-CZ" altLang="cs-CZ" sz="2400" dirty="0"/>
              <a:t>se využívá pro </a:t>
            </a:r>
            <a:r>
              <a:rPr lang="cs-CZ" altLang="cs-CZ" sz="2400" dirty="0">
                <a:solidFill>
                  <a:schemeClr val="accent3">
                    <a:lumMod val="75000"/>
                  </a:schemeClr>
                </a:solidFill>
              </a:rPr>
              <a:t>tvorbu </a:t>
            </a:r>
            <a:r>
              <a:rPr lang="cs-CZ" altLang="cs-CZ" sz="2400" dirty="0" smtClean="0">
                <a:solidFill>
                  <a:schemeClr val="accent3">
                    <a:lumMod val="75000"/>
                  </a:schemeClr>
                </a:solidFill>
              </a:rPr>
              <a:t>glukózy </a:t>
            </a:r>
            <a:endParaRPr lang="cs-CZ" altLang="cs-CZ" sz="2400" dirty="0">
              <a:solidFill>
                <a:schemeClr val="accent3">
                  <a:lumMod val="75000"/>
                </a:schemeClr>
              </a:solidFill>
            </a:endParaRPr>
          </a:p>
        </p:txBody>
      </p:sp>
      <p:sp>
        <p:nvSpPr>
          <p:cNvPr id="235544" name="Text Box 18"/>
          <p:cNvSpPr txBox="1">
            <a:spLocks noChangeArrowheads="1"/>
          </p:cNvSpPr>
          <p:nvPr/>
        </p:nvSpPr>
        <p:spPr bwMode="auto">
          <a:xfrm>
            <a:off x="4207705" y="33752"/>
            <a:ext cx="4164329" cy="769441"/>
          </a:xfrm>
          <a:prstGeom prst="rect">
            <a:avLst/>
          </a:prstGeom>
          <a:noFill/>
          <a:ln w="9525">
            <a:noFill/>
            <a:miter lim="800000"/>
            <a:headEnd/>
            <a:tailEnd/>
          </a:ln>
        </p:spPr>
        <p:txBody>
          <a:bodyPr wrap="square">
            <a:spAutoFit/>
          </a:bodyPr>
          <a:lstStyle/>
          <a:p>
            <a:pPr>
              <a:spcBef>
                <a:spcPct val="50000"/>
              </a:spcBef>
            </a:pPr>
            <a:r>
              <a:rPr lang="cs-CZ" altLang="cs-CZ" sz="4400" dirty="0" err="1" smtClean="0">
                <a:solidFill>
                  <a:schemeClr val="accent3">
                    <a:lumMod val="75000"/>
                  </a:schemeClr>
                </a:solidFill>
              </a:rPr>
              <a:t>Coriho</a:t>
            </a:r>
            <a:r>
              <a:rPr lang="cs-CZ" altLang="cs-CZ" sz="4400" dirty="0" smtClean="0">
                <a:solidFill>
                  <a:schemeClr val="accent3">
                    <a:lumMod val="75000"/>
                  </a:schemeClr>
                </a:solidFill>
              </a:rPr>
              <a:t> </a:t>
            </a:r>
            <a:r>
              <a:rPr lang="cs-CZ" altLang="cs-CZ" sz="4400" dirty="0">
                <a:solidFill>
                  <a:schemeClr val="accent3">
                    <a:lumMod val="75000"/>
                  </a:schemeClr>
                </a:solidFill>
              </a:rPr>
              <a:t>cyklus</a:t>
            </a:r>
          </a:p>
        </p:txBody>
      </p:sp>
      <p:sp>
        <p:nvSpPr>
          <p:cNvPr id="3" name="Zástupný symbol pro číslo snímku 2"/>
          <p:cNvSpPr>
            <a:spLocks noGrp="1"/>
          </p:cNvSpPr>
          <p:nvPr>
            <p:ph type="sldNum" sz="quarter" idx="12"/>
          </p:nvPr>
        </p:nvSpPr>
        <p:spPr/>
        <p:txBody>
          <a:bodyPr/>
          <a:lstStyle/>
          <a:p>
            <a:fld id="{B6850748-4E51-4F37-B9D7-D8C0D1A2EC04}" type="slidenum">
              <a:rPr lang="cs-CZ" smtClean="0"/>
              <a:t>18</a:t>
            </a:fld>
            <a:endParaRPr lang="cs-CZ"/>
          </a:p>
        </p:txBody>
      </p:sp>
      <p:sp>
        <p:nvSpPr>
          <p:cNvPr id="4" name="TextovéPole 3"/>
          <p:cNvSpPr txBox="1"/>
          <p:nvPr/>
        </p:nvSpPr>
        <p:spPr>
          <a:xfrm>
            <a:off x="145379" y="5264834"/>
            <a:ext cx="11508248" cy="1754326"/>
          </a:xfrm>
          <a:prstGeom prst="rect">
            <a:avLst/>
          </a:prstGeom>
          <a:noFill/>
        </p:spPr>
        <p:txBody>
          <a:bodyPr wrap="square" rtlCol="0">
            <a:spAutoFit/>
          </a:bodyPr>
          <a:lstStyle/>
          <a:p>
            <a:pPr marL="285750" indent="-285750">
              <a:buFont typeface="Arial" panose="020B0604020202020204" pitchFamily="34" charset="0"/>
              <a:buChar char="•"/>
            </a:pPr>
            <a:r>
              <a:rPr lang="cs-CZ" dirty="0"/>
              <a:t>U</a:t>
            </a:r>
            <a:r>
              <a:rPr lang="cs-CZ" dirty="0" smtClean="0"/>
              <a:t>hlíkatý </a:t>
            </a:r>
            <a:r>
              <a:rPr lang="cs-CZ" dirty="0"/>
              <a:t>skelet </a:t>
            </a:r>
            <a:r>
              <a:rPr lang="cs-CZ" dirty="0" smtClean="0"/>
              <a:t>glukózy </a:t>
            </a:r>
            <a:r>
              <a:rPr lang="cs-CZ" dirty="0"/>
              <a:t>může být na základě cirkulace mezi svalem a játry opakovaně využit pro částečnou produkci </a:t>
            </a:r>
            <a:r>
              <a:rPr lang="cs-CZ" dirty="0" smtClean="0"/>
              <a:t>energie</a:t>
            </a:r>
          </a:p>
          <a:p>
            <a:pPr marL="285750" indent="-285750">
              <a:buFont typeface="Arial" panose="020B0604020202020204" pitchFamily="34" charset="0"/>
              <a:buChar char="•"/>
            </a:pPr>
            <a:r>
              <a:rPr lang="cs-CZ" dirty="0" smtClean="0"/>
              <a:t>Pracující sval – svalový glykogen je hlavním zdrojem glukózy</a:t>
            </a:r>
          </a:p>
          <a:p>
            <a:pPr marL="285750" indent="-285750">
              <a:buFont typeface="Arial" panose="020B0604020202020204" pitchFamily="34" charset="0"/>
              <a:buChar char="•"/>
            </a:pPr>
            <a:r>
              <a:rPr lang="cs-CZ" dirty="0" err="1" smtClean="0"/>
              <a:t>Coriho</a:t>
            </a:r>
            <a:r>
              <a:rPr lang="cs-CZ" dirty="0" smtClean="0"/>
              <a:t> cyklus tak představuje možnost</a:t>
            </a:r>
            <a:r>
              <a:rPr lang="cs-CZ" dirty="0"/>
              <a:t>, jak využít </a:t>
            </a:r>
            <a:r>
              <a:rPr lang="cs-CZ" dirty="0" smtClean="0"/>
              <a:t>glukózu </a:t>
            </a:r>
            <a:r>
              <a:rPr lang="cs-CZ" dirty="0"/>
              <a:t>získanou štěpením svalového glykogenu pro jiné tkáně (přestože ve svalech není </a:t>
            </a:r>
            <a:r>
              <a:rPr lang="cs-CZ" dirty="0" smtClean="0"/>
              <a:t>glukóza-6-fosfatáza </a:t>
            </a:r>
            <a:r>
              <a:rPr lang="cs-CZ" dirty="0"/>
              <a:t>a svaly nemohou uvolňovat </a:t>
            </a:r>
            <a:r>
              <a:rPr lang="cs-CZ" dirty="0" smtClean="0"/>
              <a:t>glukózu </a:t>
            </a:r>
            <a:r>
              <a:rPr lang="cs-CZ" dirty="0"/>
              <a:t>přímo do krve</a:t>
            </a:r>
            <a:r>
              <a:rPr lang="cs-CZ" dirty="0" smtClean="0"/>
              <a:t>)</a:t>
            </a:r>
            <a:endParaRPr lang="cs-CZ" dirty="0"/>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3740966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532410" y="109440"/>
            <a:ext cx="5127180" cy="6639119"/>
          </a:xfrm>
          <a:prstGeom prst="rect">
            <a:avLst/>
          </a:prstGeom>
        </p:spPr>
      </p:pic>
      <p:sp>
        <p:nvSpPr>
          <p:cNvPr id="3" name="Text Box 4"/>
          <p:cNvSpPr txBox="1">
            <a:spLocks noChangeArrowheads="1"/>
          </p:cNvSpPr>
          <p:nvPr/>
        </p:nvSpPr>
        <p:spPr bwMode="auto">
          <a:xfrm>
            <a:off x="5088890" y="655954"/>
            <a:ext cx="1609090" cy="1938992"/>
          </a:xfrm>
          <a:prstGeom prst="rect">
            <a:avLst/>
          </a:prstGeom>
          <a:solidFill>
            <a:schemeClr val="bg1"/>
          </a:solidFill>
          <a:ln w="9525">
            <a:noFill/>
            <a:miter lim="800000"/>
            <a:headEnd/>
            <a:tailEnd/>
          </a:ln>
        </p:spPr>
        <p:txBody>
          <a:bodyPr wrap="square">
            <a:spAutoFit/>
          </a:bodyPr>
          <a:lstStyle/>
          <a:p>
            <a:r>
              <a:rPr lang="cs-CZ" altLang="cs-CZ" sz="2400" dirty="0">
                <a:solidFill>
                  <a:schemeClr val="tx2">
                    <a:lumMod val="75000"/>
                  </a:schemeClr>
                </a:solidFill>
              </a:rPr>
              <a:t>V jakých buňkách probíhá </a:t>
            </a:r>
            <a:r>
              <a:rPr lang="cs-CZ" altLang="cs-CZ" sz="2400" dirty="0">
                <a:solidFill>
                  <a:schemeClr val="accent4">
                    <a:lumMod val="60000"/>
                    <a:lumOff val="40000"/>
                  </a:schemeClr>
                </a:solidFill>
              </a:rPr>
              <a:t>anaerobní glykolýza</a:t>
            </a:r>
            <a:r>
              <a:rPr lang="cs-CZ" altLang="cs-CZ" sz="2400" dirty="0">
                <a:solidFill>
                  <a:schemeClr val="tx2">
                    <a:lumMod val="75000"/>
                  </a:schemeClr>
                </a:solidFill>
              </a:rPr>
              <a:t>?</a:t>
            </a:r>
          </a:p>
        </p:txBody>
      </p:sp>
      <p:sp>
        <p:nvSpPr>
          <p:cNvPr id="4" name="Zástupný symbol pro číslo snímku 3"/>
          <p:cNvSpPr>
            <a:spLocks noGrp="1"/>
          </p:cNvSpPr>
          <p:nvPr>
            <p:ph type="sldNum" sz="quarter" idx="12"/>
          </p:nvPr>
        </p:nvSpPr>
        <p:spPr/>
        <p:txBody>
          <a:bodyPr/>
          <a:lstStyle/>
          <a:p>
            <a:fld id="{B6850748-4E51-4F37-B9D7-D8C0D1A2EC04}" type="slidenum">
              <a:rPr lang="cs-CZ" smtClean="0"/>
              <a:t>19</a:t>
            </a:fld>
            <a:endParaRPr lang="cs-CZ"/>
          </a:p>
        </p:txBody>
      </p:sp>
    </p:spTree>
    <p:extLst>
      <p:ext uri="{BB962C8B-B14F-4D97-AF65-F5344CB8AC3E}">
        <p14:creationId xmlns:p14="http://schemas.microsoft.com/office/powerpoint/2010/main" val="63161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5">
                    <a:lumMod val="75000"/>
                  </a:schemeClr>
                </a:solidFill>
              </a:rPr>
              <a:t>Sacharidy		</a:t>
            </a:r>
            <a:endParaRPr lang="cs-CZ" dirty="0">
              <a:solidFill>
                <a:schemeClr val="accent5">
                  <a:lumMod val="75000"/>
                </a:schemeClr>
              </a:solidFill>
            </a:endParaRPr>
          </a:p>
        </p:txBody>
      </p:sp>
      <p:sp>
        <p:nvSpPr>
          <p:cNvPr id="3" name="Zástupný symbol pro obsah 2"/>
          <p:cNvSpPr>
            <a:spLocks noGrp="1"/>
          </p:cNvSpPr>
          <p:nvPr>
            <p:ph idx="1"/>
          </p:nvPr>
        </p:nvSpPr>
        <p:spPr/>
        <p:txBody>
          <a:bodyPr/>
          <a:lstStyle/>
          <a:p>
            <a:r>
              <a:rPr lang="cs-CZ" dirty="0" smtClean="0"/>
              <a:t>Hlavní živina lidského organismu	</a:t>
            </a:r>
          </a:p>
          <a:p>
            <a:r>
              <a:rPr lang="cs-CZ" dirty="0" smtClean="0"/>
              <a:t>Denní příjem sacharidů činí 55–60 % z celkového energetického příjmu</a:t>
            </a:r>
          </a:p>
          <a:p>
            <a:r>
              <a:rPr lang="cs-CZ" dirty="0" smtClean="0"/>
              <a:t>Hlavním zdrojem sacharidů je…</a:t>
            </a:r>
            <a:endParaRPr lang="cs-CZ" dirty="0"/>
          </a:p>
        </p:txBody>
      </p:sp>
      <p:sp>
        <p:nvSpPr>
          <p:cNvPr id="4" name="Zástupný symbol pro číslo snímku 3"/>
          <p:cNvSpPr>
            <a:spLocks noGrp="1"/>
          </p:cNvSpPr>
          <p:nvPr>
            <p:ph type="sldNum" sz="quarter" idx="12"/>
          </p:nvPr>
        </p:nvSpPr>
        <p:spPr/>
        <p:txBody>
          <a:bodyPr/>
          <a:lstStyle/>
          <a:p>
            <a:fld id="{B6850748-4E51-4F37-B9D7-D8C0D1A2EC04}" type="slidenum">
              <a:rPr lang="cs-CZ" smtClean="0"/>
              <a:t>2</a:t>
            </a:fld>
            <a:endParaRPr lang="cs-CZ"/>
          </a:p>
        </p:txBody>
      </p:sp>
    </p:spTree>
    <p:extLst>
      <p:ext uri="{BB962C8B-B14F-4D97-AF65-F5344CB8AC3E}">
        <p14:creationId xmlns:p14="http://schemas.microsoft.com/office/powerpoint/2010/main" val="822021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Grp="1" noChangeArrowheads="1"/>
          </p:cNvSpPr>
          <p:nvPr>
            <p:ph idx="1"/>
          </p:nvPr>
        </p:nvSpPr>
        <p:spPr bwMode="auto">
          <a:xfrm>
            <a:off x="529590" y="1665605"/>
            <a:ext cx="11426190" cy="3742563"/>
          </a:xfrm>
          <a:prstGeom prst="rect">
            <a:avLst/>
          </a:prstGeom>
          <a:noFill/>
          <a:ln w="9525">
            <a:noFill/>
            <a:miter lim="800000"/>
            <a:headEnd/>
            <a:tailEnd/>
          </a:ln>
        </p:spPr>
        <p:txBody>
          <a:bodyPr wrap="square">
            <a:spAutoFit/>
          </a:bodyPr>
          <a:lstStyle/>
          <a:p>
            <a:pPr>
              <a:spcBef>
                <a:spcPct val="50000"/>
              </a:spcBef>
            </a:pPr>
            <a:r>
              <a:rPr lang="cs-CZ" altLang="cs-CZ" sz="2400" dirty="0" smtClean="0"/>
              <a:t>V buňkách, které postrádají </a:t>
            </a:r>
            <a:r>
              <a:rPr lang="en-US" altLang="cs-CZ" sz="2400" dirty="0" err="1" smtClean="0"/>
              <a:t>mitochondri</a:t>
            </a:r>
            <a:r>
              <a:rPr lang="cs-CZ" altLang="cs-CZ" sz="2400" dirty="0" smtClean="0"/>
              <a:t>e </a:t>
            </a:r>
          </a:p>
          <a:p>
            <a:pPr lvl="2">
              <a:spcBef>
                <a:spcPct val="50000"/>
              </a:spcBef>
            </a:pPr>
            <a:r>
              <a:rPr lang="cs-CZ" altLang="cs-CZ" dirty="0" smtClean="0"/>
              <a:t>Erytrocyty, leukocyty</a:t>
            </a:r>
            <a:endParaRPr lang="cs-CZ" altLang="cs-CZ" dirty="0"/>
          </a:p>
          <a:p>
            <a:pPr>
              <a:spcBef>
                <a:spcPct val="50000"/>
              </a:spcBef>
              <a:buFontTx/>
              <a:buChar char="•"/>
            </a:pPr>
            <a:r>
              <a:rPr lang="cs-CZ" altLang="cs-CZ" sz="2400" dirty="0"/>
              <a:t> </a:t>
            </a:r>
            <a:r>
              <a:rPr lang="cs-CZ" altLang="cs-CZ" sz="2400" dirty="0" smtClean="0"/>
              <a:t>V </a:t>
            </a:r>
            <a:r>
              <a:rPr lang="cs-CZ" altLang="cs-CZ" sz="2400" dirty="0"/>
              <a:t>buňkách při nedostatečném přísunu kyslíku </a:t>
            </a:r>
            <a:endParaRPr lang="cs-CZ" altLang="cs-CZ" sz="2400" dirty="0" smtClean="0"/>
          </a:p>
          <a:p>
            <a:pPr lvl="2">
              <a:spcBef>
                <a:spcPct val="50000"/>
              </a:spcBef>
              <a:buFontTx/>
              <a:buChar char="•"/>
            </a:pPr>
            <a:r>
              <a:rPr lang="cs-CZ" altLang="cs-CZ" dirty="0" smtClean="0"/>
              <a:t>hypoxie</a:t>
            </a:r>
            <a:endParaRPr lang="cs-CZ" altLang="cs-CZ" dirty="0"/>
          </a:p>
          <a:p>
            <a:pPr>
              <a:spcBef>
                <a:spcPct val="50000"/>
              </a:spcBef>
              <a:buFontTx/>
              <a:buChar char="•"/>
            </a:pPr>
            <a:r>
              <a:rPr lang="cs-CZ" altLang="cs-CZ" sz="2400" dirty="0"/>
              <a:t> </a:t>
            </a:r>
            <a:r>
              <a:rPr lang="cs-CZ" altLang="cs-CZ" sz="2400" dirty="0" smtClean="0"/>
              <a:t>V </a:t>
            </a:r>
            <a:r>
              <a:rPr lang="cs-CZ" altLang="cs-CZ" sz="2400" dirty="0"/>
              <a:t>intenzivně pracujícím svalu </a:t>
            </a:r>
            <a:endParaRPr lang="cs-CZ" altLang="cs-CZ" sz="2400" dirty="0" smtClean="0"/>
          </a:p>
          <a:p>
            <a:pPr lvl="2">
              <a:spcBef>
                <a:spcPct val="50000"/>
              </a:spcBef>
              <a:buFontTx/>
              <a:buChar char="•"/>
            </a:pPr>
            <a:r>
              <a:rPr lang="cs-CZ" altLang="cs-CZ" dirty="0"/>
              <a:t>bílá</a:t>
            </a:r>
            <a:r>
              <a:rPr lang="cs-CZ" altLang="cs-CZ" sz="1600" dirty="0" smtClean="0"/>
              <a:t> </a:t>
            </a:r>
            <a:r>
              <a:rPr lang="cs-CZ" altLang="cs-CZ" dirty="0" smtClean="0"/>
              <a:t>svalová vlákna</a:t>
            </a:r>
            <a:endParaRPr lang="cs-CZ" altLang="cs-CZ" dirty="0"/>
          </a:p>
          <a:p>
            <a:pPr lvl="3">
              <a:spcBef>
                <a:spcPct val="50000"/>
              </a:spcBef>
              <a:buFontTx/>
              <a:buChar char="•"/>
            </a:pPr>
            <a:r>
              <a:rPr lang="cs-CZ" altLang="cs-CZ" dirty="0" smtClean="0"/>
              <a:t>intenzivní </a:t>
            </a:r>
            <a:r>
              <a:rPr lang="cs-CZ" altLang="cs-CZ" dirty="0"/>
              <a:t>svalová činnost </a:t>
            </a:r>
            <a:r>
              <a:rPr lang="cs-CZ" altLang="cs-CZ" dirty="0">
                <a:cs typeface="Times New Roman" pitchFamily="18" charset="0"/>
              </a:rPr>
              <a:t>→ akumulace laktátu → </a:t>
            </a:r>
            <a:r>
              <a:rPr lang="cs-CZ" altLang="cs-CZ" dirty="0" smtClean="0">
                <a:cs typeface="Times New Roman" pitchFamily="18" charset="0"/>
              </a:rPr>
              <a:t>pokles </a:t>
            </a:r>
            <a:r>
              <a:rPr lang="cs-CZ" altLang="cs-CZ" dirty="0">
                <a:cs typeface="Times New Roman" pitchFamily="18" charset="0"/>
              </a:rPr>
              <a:t>intracelulárního pH → svalová bolest </a:t>
            </a:r>
            <a:endParaRPr lang="cs-CZ" altLang="cs-CZ" dirty="0"/>
          </a:p>
          <a:p>
            <a:pPr>
              <a:spcBef>
                <a:spcPct val="50000"/>
              </a:spcBef>
              <a:buFontTx/>
              <a:buChar char="•"/>
            </a:pPr>
            <a:endParaRPr lang="cs-CZ" altLang="cs-CZ" sz="2400" dirty="0"/>
          </a:p>
        </p:txBody>
      </p:sp>
      <p:sp>
        <p:nvSpPr>
          <p:cNvPr id="4" name="Zástupný symbol pro číslo snímku 3"/>
          <p:cNvSpPr>
            <a:spLocks noGrp="1"/>
          </p:cNvSpPr>
          <p:nvPr>
            <p:ph type="sldNum" sz="quarter" idx="12"/>
          </p:nvPr>
        </p:nvSpPr>
        <p:spPr/>
        <p:txBody>
          <a:bodyPr/>
          <a:lstStyle/>
          <a:p>
            <a:fld id="{B6850748-4E51-4F37-B9D7-D8C0D1A2EC04}" type="slidenum">
              <a:rPr lang="cs-CZ" smtClean="0"/>
              <a:t>20</a:t>
            </a:fld>
            <a:endParaRPr lang="cs-CZ"/>
          </a:p>
        </p:txBody>
      </p:sp>
    </p:spTree>
    <p:extLst>
      <p:ext uri="{BB962C8B-B14F-4D97-AF65-F5344CB8AC3E}">
        <p14:creationId xmlns:p14="http://schemas.microsoft.com/office/powerpoint/2010/main" val="108491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ál 2"/>
          <p:cNvSpPr/>
          <p:nvPr/>
        </p:nvSpPr>
        <p:spPr>
          <a:xfrm>
            <a:off x="4580336" y="5167752"/>
            <a:ext cx="2402681" cy="953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8206740" y="180587"/>
            <a:ext cx="3783809" cy="38884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8722" name="Text Box 3"/>
          <p:cNvSpPr txBox="1">
            <a:spLocks noChangeArrowheads="1"/>
          </p:cNvSpPr>
          <p:nvPr/>
        </p:nvSpPr>
        <p:spPr bwMode="auto">
          <a:xfrm>
            <a:off x="9124952" y="180587"/>
            <a:ext cx="1571624" cy="584775"/>
          </a:xfrm>
          <a:prstGeom prst="rect">
            <a:avLst/>
          </a:prstGeom>
          <a:noFill/>
          <a:ln w="9525">
            <a:noFill/>
            <a:miter lim="800000"/>
            <a:headEnd/>
            <a:tailEnd/>
          </a:ln>
        </p:spPr>
        <p:txBody>
          <a:bodyPr wrap="square">
            <a:spAutoFit/>
          </a:bodyPr>
          <a:lstStyle/>
          <a:p>
            <a:pPr>
              <a:spcBef>
                <a:spcPct val="50000"/>
              </a:spcBef>
            </a:pPr>
            <a:r>
              <a:rPr lang="cs-CZ" altLang="cs-CZ" sz="3200" dirty="0" smtClean="0"/>
              <a:t>Glukóza</a:t>
            </a:r>
            <a:endParaRPr lang="cs-CZ" altLang="cs-CZ" sz="3200" dirty="0"/>
          </a:p>
        </p:txBody>
      </p:sp>
      <p:sp>
        <p:nvSpPr>
          <p:cNvPr id="158723" name="Line 4"/>
          <p:cNvSpPr>
            <a:spLocks noChangeShapeType="1"/>
          </p:cNvSpPr>
          <p:nvPr/>
        </p:nvSpPr>
        <p:spPr bwMode="auto">
          <a:xfrm>
            <a:off x="9857424" y="682626"/>
            <a:ext cx="0" cy="433387"/>
          </a:xfrm>
          <a:prstGeom prst="line">
            <a:avLst/>
          </a:prstGeom>
          <a:noFill/>
          <a:ln w="19050">
            <a:solidFill>
              <a:schemeClr val="tx1"/>
            </a:solidFill>
            <a:prstDash val="dash"/>
            <a:round/>
            <a:headEnd/>
            <a:tailEnd type="triangle" w="med" len="med"/>
          </a:ln>
        </p:spPr>
        <p:txBody>
          <a:bodyPr/>
          <a:lstStyle/>
          <a:p>
            <a:endParaRPr lang="en-US"/>
          </a:p>
        </p:txBody>
      </p:sp>
      <p:sp>
        <p:nvSpPr>
          <p:cNvPr id="158724" name="Text Box 5"/>
          <p:cNvSpPr txBox="1">
            <a:spLocks noChangeArrowheads="1"/>
          </p:cNvSpPr>
          <p:nvPr/>
        </p:nvSpPr>
        <p:spPr bwMode="auto">
          <a:xfrm>
            <a:off x="8843232" y="3216193"/>
            <a:ext cx="2159000" cy="519113"/>
          </a:xfrm>
          <a:prstGeom prst="rect">
            <a:avLst/>
          </a:prstGeom>
          <a:noFill/>
          <a:ln w="9525">
            <a:noFill/>
            <a:miter lim="800000"/>
            <a:headEnd/>
            <a:tailEnd/>
          </a:ln>
        </p:spPr>
        <p:txBody>
          <a:bodyPr>
            <a:spAutoFit/>
          </a:bodyPr>
          <a:lstStyle/>
          <a:p>
            <a:pPr>
              <a:spcBef>
                <a:spcPct val="50000"/>
              </a:spcBef>
            </a:pPr>
            <a:r>
              <a:rPr lang="cs-CZ" altLang="cs-CZ" sz="2800" dirty="0" err="1" smtClean="0"/>
              <a:t>AcetylCoA</a:t>
            </a:r>
            <a:endParaRPr lang="cs-CZ" altLang="cs-CZ" sz="2800" dirty="0"/>
          </a:p>
        </p:txBody>
      </p:sp>
      <p:sp>
        <p:nvSpPr>
          <p:cNvPr id="158725" name="Text Box 7"/>
          <p:cNvSpPr txBox="1">
            <a:spLocks noChangeArrowheads="1"/>
          </p:cNvSpPr>
          <p:nvPr/>
        </p:nvSpPr>
        <p:spPr bwMode="auto">
          <a:xfrm>
            <a:off x="9082882" y="2120940"/>
            <a:ext cx="1655763" cy="519112"/>
          </a:xfrm>
          <a:prstGeom prst="rect">
            <a:avLst/>
          </a:prstGeom>
          <a:noFill/>
          <a:ln w="9525">
            <a:noFill/>
            <a:miter lim="800000"/>
            <a:headEnd/>
            <a:tailEnd/>
          </a:ln>
        </p:spPr>
        <p:txBody>
          <a:bodyPr>
            <a:spAutoFit/>
          </a:bodyPr>
          <a:lstStyle/>
          <a:p>
            <a:pPr>
              <a:spcBef>
                <a:spcPct val="50000"/>
              </a:spcBef>
            </a:pPr>
            <a:r>
              <a:rPr lang="cs-CZ" altLang="cs-CZ" sz="2800" dirty="0"/>
              <a:t>P</a:t>
            </a:r>
            <a:r>
              <a:rPr lang="cs-CZ" altLang="cs-CZ" sz="2800" dirty="0" smtClean="0"/>
              <a:t>yruvát</a:t>
            </a:r>
            <a:endParaRPr lang="cs-CZ" altLang="cs-CZ" sz="2800" dirty="0"/>
          </a:p>
        </p:txBody>
      </p:sp>
      <p:sp>
        <p:nvSpPr>
          <p:cNvPr id="158726" name="Line 8"/>
          <p:cNvSpPr>
            <a:spLocks noChangeShapeType="1"/>
          </p:cNvSpPr>
          <p:nvPr/>
        </p:nvSpPr>
        <p:spPr bwMode="auto">
          <a:xfrm flipH="1">
            <a:off x="9821389" y="2679566"/>
            <a:ext cx="7620" cy="536892"/>
          </a:xfrm>
          <a:prstGeom prst="line">
            <a:avLst/>
          </a:prstGeom>
          <a:noFill/>
          <a:ln w="38100">
            <a:solidFill>
              <a:schemeClr val="tx1"/>
            </a:solidFill>
            <a:prstDash val="solid"/>
            <a:round/>
            <a:headEnd/>
            <a:tailEnd type="triangle" w="med" len="med"/>
          </a:ln>
        </p:spPr>
        <p:txBody>
          <a:bodyPr/>
          <a:lstStyle/>
          <a:p>
            <a:endParaRPr lang="en-US"/>
          </a:p>
        </p:txBody>
      </p:sp>
      <p:sp>
        <p:nvSpPr>
          <p:cNvPr id="158727" name="Text Box 9"/>
          <p:cNvSpPr txBox="1">
            <a:spLocks noChangeArrowheads="1"/>
          </p:cNvSpPr>
          <p:nvPr/>
        </p:nvSpPr>
        <p:spPr bwMode="auto">
          <a:xfrm>
            <a:off x="336550" y="4813985"/>
            <a:ext cx="10647680" cy="461665"/>
          </a:xfrm>
          <a:prstGeom prst="rect">
            <a:avLst/>
          </a:prstGeom>
          <a:noFill/>
          <a:ln w="9525">
            <a:noFill/>
            <a:miter lim="800000"/>
            <a:headEnd/>
            <a:tailEnd/>
          </a:ln>
        </p:spPr>
        <p:txBody>
          <a:bodyPr wrap="square">
            <a:spAutoFit/>
          </a:bodyPr>
          <a:lstStyle/>
          <a:p>
            <a:pPr>
              <a:spcBef>
                <a:spcPct val="50000"/>
              </a:spcBef>
            </a:pPr>
            <a:r>
              <a:rPr lang="cs-CZ" altLang="cs-CZ" sz="2400" dirty="0"/>
              <a:t>CH</a:t>
            </a:r>
            <a:r>
              <a:rPr lang="cs-CZ" altLang="cs-CZ" sz="2400" baseline="-25000" dirty="0"/>
              <a:t>3</a:t>
            </a:r>
            <a:r>
              <a:rPr lang="cs-CZ" altLang="cs-CZ" sz="2400" dirty="0"/>
              <a:t>-CO-COOH  + </a:t>
            </a:r>
            <a:r>
              <a:rPr lang="cs-CZ" altLang="cs-CZ" sz="2400" dirty="0" err="1"/>
              <a:t>CoA</a:t>
            </a:r>
            <a:r>
              <a:rPr lang="cs-CZ" altLang="cs-CZ" sz="2400" dirty="0"/>
              <a:t>-SH + NAD</a:t>
            </a:r>
            <a:r>
              <a:rPr lang="cs-CZ" altLang="cs-CZ" sz="2400" baseline="30000" dirty="0"/>
              <a:t>+</a:t>
            </a:r>
            <a:r>
              <a:rPr lang="cs-CZ" altLang="cs-CZ" sz="2400" dirty="0"/>
              <a:t> </a:t>
            </a:r>
            <a:r>
              <a:rPr lang="cs-CZ" altLang="cs-CZ" sz="2400" dirty="0">
                <a:cs typeface="Arial" charset="0"/>
              </a:rPr>
              <a:t>→ CH</a:t>
            </a:r>
            <a:r>
              <a:rPr lang="cs-CZ" altLang="cs-CZ" sz="2400" baseline="-25000" dirty="0">
                <a:cs typeface="Arial" charset="0"/>
              </a:rPr>
              <a:t>3</a:t>
            </a:r>
            <a:r>
              <a:rPr lang="cs-CZ" altLang="cs-CZ" sz="2400" dirty="0">
                <a:cs typeface="Arial" charset="0"/>
              </a:rPr>
              <a:t>-CO-SCoA  + CO</a:t>
            </a:r>
            <a:r>
              <a:rPr lang="cs-CZ" altLang="cs-CZ" sz="2400" baseline="-25000" dirty="0">
                <a:cs typeface="Arial" charset="0"/>
              </a:rPr>
              <a:t>2</a:t>
            </a:r>
            <a:r>
              <a:rPr lang="cs-CZ" altLang="cs-CZ" sz="2400" dirty="0">
                <a:cs typeface="Arial" charset="0"/>
              </a:rPr>
              <a:t>  + NADH + H</a:t>
            </a:r>
            <a:r>
              <a:rPr lang="cs-CZ" altLang="cs-CZ" sz="2400" baseline="30000" dirty="0">
                <a:cs typeface="Arial" charset="0"/>
              </a:rPr>
              <a:t>+</a:t>
            </a:r>
            <a:endParaRPr lang="cs-CZ" altLang="cs-CZ" sz="2400" dirty="0">
              <a:cs typeface="Arial" charset="0"/>
            </a:endParaRPr>
          </a:p>
        </p:txBody>
      </p:sp>
      <p:sp>
        <p:nvSpPr>
          <p:cNvPr id="158728" name="Rectangle 2"/>
          <p:cNvSpPr>
            <a:spLocks noChangeArrowheads="1"/>
          </p:cNvSpPr>
          <p:nvPr/>
        </p:nvSpPr>
        <p:spPr bwMode="auto">
          <a:xfrm>
            <a:off x="1774826" y="-26988"/>
            <a:ext cx="5473700" cy="1143001"/>
          </a:xfrm>
          <a:prstGeom prst="rect">
            <a:avLst/>
          </a:prstGeom>
          <a:noFill/>
          <a:ln w="9525">
            <a:noFill/>
            <a:miter lim="800000"/>
            <a:headEnd/>
            <a:tailEnd/>
          </a:ln>
        </p:spPr>
        <p:txBody>
          <a:bodyPr anchor="ctr"/>
          <a:lstStyle/>
          <a:p>
            <a:pPr algn="ctr"/>
            <a:r>
              <a:rPr lang="cs-CZ" altLang="cs-CZ" sz="4400" dirty="0">
                <a:solidFill>
                  <a:schemeClr val="accent3">
                    <a:lumMod val="75000"/>
                  </a:schemeClr>
                </a:solidFill>
              </a:rPr>
              <a:t>Aerobní glykolýza</a:t>
            </a:r>
          </a:p>
        </p:txBody>
      </p:sp>
      <p:sp>
        <p:nvSpPr>
          <p:cNvPr id="158730" name="Text Box 13"/>
          <p:cNvSpPr txBox="1">
            <a:spLocks noChangeArrowheads="1"/>
          </p:cNvSpPr>
          <p:nvPr/>
        </p:nvSpPr>
        <p:spPr bwMode="auto">
          <a:xfrm>
            <a:off x="41277" y="1283528"/>
            <a:ext cx="6919911" cy="400110"/>
          </a:xfrm>
          <a:prstGeom prst="rect">
            <a:avLst/>
          </a:prstGeom>
          <a:noFill/>
          <a:ln w="9525">
            <a:noFill/>
            <a:miter lim="800000"/>
            <a:headEnd/>
            <a:tailEnd/>
          </a:ln>
        </p:spPr>
        <p:txBody>
          <a:bodyPr wrap="square">
            <a:spAutoFit/>
          </a:bodyPr>
          <a:lstStyle/>
          <a:p>
            <a:pPr>
              <a:spcBef>
                <a:spcPct val="10000"/>
              </a:spcBef>
            </a:pPr>
            <a:r>
              <a:rPr lang="cs-CZ" sz="2000" b="1" dirty="0" smtClean="0">
                <a:solidFill>
                  <a:schemeClr val="accent4">
                    <a:lumMod val="60000"/>
                    <a:lumOff val="40000"/>
                  </a:schemeClr>
                </a:solidFill>
              </a:rPr>
              <a:t>NADH</a:t>
            </a:r>
            <a:r>
              <a:rPr lang="cs-CZ" sz="2000" dirty="0" smtClean="0"/>
              <a:t> </a:t>
            </a:r>
            <a:r>
              <a:rPr lang="cs-CZ" sz="2000" dirty="0"/>
              <a:t>je </a:t>
            </a:r>
            <a:r>
              <a:rPr lang="cs-CZ" sz="2000" dirty="0" err="1"/>
              <a:t>reoxidováno</a:t>
            </a:r>
            <a:r>
              <a:rPr lang="cs-CZ" sz="2000" dirty="0"/>
              <a:t> v respiračním řetězci (mitochondrie)</a:t>
            </a:r>
          </a:p>
        </p:txBody>
      </p:sp>
      <p:sp>
        <p:nvSpPr>
          <p:cNvPr id="158731" name="Text Box 14"/>
          <p:cNvSpPr txBox="1">
            <a:spLocks noChangeArrowheads="1"/>
          </p:cNvSpPr>
          <p:nvPr/>
        </p:nvSpPr>
        <p:spPr bwMode="auto">
          <a:xfrm>
            <a:off x="190500" y="2120940"/>
            <a:ext cx="10002520" cy="2354491"/>
          </a:xfrm>
          <a:prstGeom prst="rect">
            <a:avLst/>
          </a:prstGeom>
          <a:noFill/>
          <a:ln w="9525">
            <a:noFill/>
            <a:miter lim="800000"/>
            <a:headEnd/>
            <a:tailEnd/>
          </a:ln>
        </p:spPr>
        <p:txBody>
          <a:bodyPr wrap="square">
            <a:spAutoFit/>
          </a:bodyPr>
          <a:lstStyle/>
          <a:p>
            <a:pPr>
              <a:spcBef>
                <a:spcPct val="10000"/>
              </a:spcBef>
            </a:pPr>
            <a:r>
              <a:rPr lang="cs-CZ" sz="2000" b="1" dirty="0" smtClean="0">
                <a:solidFill>
                  <a:schemeClr val="accent3">
                    <a:lumMod val="75000"/>
                  </a:schemeClr>
                </a:solidFill>
              </a:rPr>
              <a:t>Pyruvát se mění na AcetylCoA</a:t>
            </a:r>
            <a:br>
              <a:rPr lang="cs-CZ" sz="2000" b="1" dirty="0" smtClean="0">
                <a:solidFill>
                  <a:schemeClr val="accent3">
                    <a:lumMod val="75000"/>
                  </a:schemeClr>
                </a:solidFill>
              </a:rPr>
            </a:br>
            <a:endParaRPr lang="cs-CZ" sz="300" b="1" dirty="0">
              <a:solidFill>
                <a:schemeClr val="accent3">
                  <a:lumMod val="75000"/>
                </a:schemeClr>
              </a:solidFill>
            </a:endParaRPr>
          </a:p>
          <a:p>
            <a:pPr marL="1714500" lvl="3" indent="-342900">
              <a:spcBef>
                <a:spcPct val="10000"/>
              </a:spcBef>
              <a:buFont typeface="Wingdings" panose="05000000000000000000" pitchFamily="2" charset="2"/>
              <a:buChar char="ü"/>
            </a:pPr>
            <a:r>
              <a:rPr lang="cs-CZ" sz="2000" dirty="0"/>
              <a:t> </a:t>
            </a:r>
            <a:r>
              <a:rPr lang="cs-CZ" sz="2000" dirty="0" smtClean="0"/>
              <a:t>Oxidativní </a:t>
            </a:r>
            <a:r>
              <a:rPr lang="cs-CZ" sz="2000" dirty="0"/>
              <a:t>dekarboxylace </a:t>
            </a:r>
            <a:r>
              <a:rPr lang="cs-CZ" sz="2000" dirty="0" smtClean="0"/>
              <a:t> pyruvátu</a:t>
            </a:r>
          </a:p>
          <a:p>
            <a:pPr marL="2628900" lvl="5" indent="-342900">
              <a:spcBef>
                <a:spcPct val="10000"/>
              </a:spcBef>
              <a:buFont typeface="Wingdings" panose="05000000000000000000" pitchFamily="2" charset="2"/>
              <a:buChar char="ü"/>
            </a:pPr>
            <a:r>
              <a:rPr lang="cs-CZ" sz="2000" b="1" dirty="0" err="1" smtClean="0">
                <a:solidFill>
                  <a:schemeClr val="accent3">
                    <a:lumMod val="75000"/>
                  </a:schemeClr>
                </a:solidFill>
              </a:rPr>
              <a:t>pyruvátdehydrogenáza</a:t>
            </a:r>
            <a:endParaRPr lang="cs-CZ" sz="2000" b="1" dirty="0">
              <a:solidFill>
                <a:schemeClr val="accent3">
                  <a:lumMod val="75000"/>
                </a:schemeClr>
              </a:solidFill>
            </a:endParaRPr>
          </a:p>
          <a:p>
            <a:pPr marL="1714500" lvl="3" indent="-342900">
              <a:buFont typeface="Wingdings" panose="05000000000000000000" pitchFamily="2" charset="2"/>
              <a:buChar char="ü"/>
            </a:pPr>
            <a:r>
              <a:rPr lang="cs-CZ" sz="2000" dirty="0" smtClean="0"/>
              <a:t>Lokalizace</a:t>
            </a:r>
          </a:p>
          <a:p>
            <a:pPr marL="2628900" lvl="5" indent="-342900">
              <a:buFont typeface="Wingdings" panose="05000000000000000000" pitchFamily="2" charset="2"/>
              <a:buChar char="ü"/>
            </a:pPr>
            <a:r>
              <a:rPr lang="cs-CZ" sz="2000" dirty="0" smtClean="0">
                <a:solidFill>
                  <a:schemeClr val="accent3">
                    <a:lumMod val="75000"/>
                  </a:schemeClr>
                </a:solidFill>
              </a:rPr>
              <a:t>mitochondrie</a:t>
            </a:r>
            <a:r>
              <a:rPr lang="cs-CZ" sz="2000" dirty="0" smtClean="0"/>
              <a:t> </a:t>
            </a:r>
            <a:r>
              <a:rPr lang="cs-CZ" sz="2000" dirty="0"/>
              <a:t>(matrix)</a:t>
            </a:r>
          </a:p>
          <a:p>
            <a:pPr marL="1714500" lvl="3" indent="-342900">
              <a:buFont typeface="Wingdings" panose="05000000000000000000" pitchFamily="2" charset="2"/>
              <a:buChar char="ü"/>
            </a:pPr>
            <a:r>
              <a:rPr lang="cs-CZ" sz="2000" dirty="0"/>
              <a:t> </a:t>
            </a:r>
            <a:r>
              <a:rPr lang="cs-CZ" sz="2000" dirty="0" smtClean="0"/>
              <a:t>Multienzymový </a:t>
            </a:r>
            <a:r>
              <a:rPr lang="cs-CZ" sz="2000" dirty="0"/>
              <a:t>komplex: 3 enzymy a 5 </a:t>
            </a:r>
            <a:r>
              <a:rPr lang="cs-CZ" sz="2000" dirty="0" err="1"/>
              <a:t>kofaktorů</a:t>
            </a:r>
            <a:endParaRPr lang="cs-CZ" sz="2000" dirty="0"/>
          </a:p>
          <a:p>
            <a:r>
              <a:rPr lang="cs-CZ" sz="2000" dirty="0"/>
              <a:t>        </a:t>
            </a:r>
            <a:r>
              <a:rPr lang="cs-CZ" sz="2000" dirty="0" smtClean="0"/>
              <a:t>			</a:t>
            </a:r>
            <a:r>
              <a:rPr lang="cs-CZ" dirty="0" err="1" smtClean="0"/>
              <a:t>kofaktory</a:t>
            </a:r>
            <a:r>
              <a:rPr lang="cs-CZ" dirty="0"/>
              <a:t>: </a:t>
            </a:r>
            <a:r>
              <a:rPr lang="cs-CZ" dirty="0" smtClean="0"/>
              <a:t> </a:t>
            </a:r>
            <a:r>
              <a:rPr lang="cs-CZ" dirty="0" err="1" smtClean="0"/>
              <a:t>thiamindifosfát</a:t>
            </a:r>
            <a:r>
              <a:rPr lang="cs-CZ" dirty="0"/>
              <a:t>, </a:t>
            </a:r>
            <a:r>
              <a:rPr lang="cs-CZ" dirty="0" err="1"/>
              <a:t>lipoová</a:t>
            </a:r>
            <a:r>
              <a:rPr lang="cs-CZ" dirty="0"/>
              <a:t> kyselina</a:t>
            </a:r>
            <a:r>
              <a:rPr lang="cs-CZ" dirty="0" smtClean="0"/>
              <a:t>, </a:t>
            </a:r>
            <a:r>
              <a:rPr lang="cs-CZ" dirty="0" err="1" smtClean="0"/>
              <a:t>HSCoA</a:t>
            </a:r>
            <a:r>
              <a:rPr lang="cs-CZ" dirty="0"/>
              <a:t>, FAD, NAD</a:t>
            </a:r>
            <a:r>
              <a:rPr lang="cs-CZ" baseline="30000" dirty="0"/>
              <a:t>+</a:t>
            </a:r>
            <a:endParaRPr lang="cs-CZ" dirty="0"/>
          </a:p>
        </p:txBody>
      </p:sp>
      <p:sp>
        <p:nvSpPr>
          <p:cNvPr id="158737" name="Oval 25"/>
          <p:cNvSpPr>
            <a:spLocks noChangeArrowheads="1"/>
          </p:cNvSpPr>
          <p:nvPr/>
        </p:nvSpPr>
        <p:spPr bwMode="auto">
          <a:xfrm>
            <a:off x="6125369" y="6284903"/>
            <a:ext cx="1223962" cy="574675"/>
          </a:xfrm>
          <a:prstGeom prst="ellipse">
            <a:avLst/>
          </a:prstGeom>
          <a:noFill/>
          <a:ln w="9525">
            <a:solidFill>
              <a:schemeClr val="tx1"/>
            </a:solidFill>
            <a:round/>
            <a:headEnd/>
            <a:tailEnd/>
          </a:ln>
        </p:spPr>
        <p:txBody>
          <a:bodyPr wrap="none" anchor="ctr"/>
          <a:lstStyle/>
          <a:p>
            <a:endParaRPr lang="en-US" sz="2400"/>
          </a:p>
        </p:txBody>
      </p:sp>
      <p:sp>
        <p:nvSpPr>
          <p:cNvPr id="158738" name="Text Box 26"/>
          <p:cNvSpPr txBox="1">
            <a:spLocks noChangeArrowheads="1"/>
          </p:cNvSpPr>
          <p:nvPr/>
        </p:nvSpPr>
        <p:spPr bwMode="auto">
          <a:xfrm>
            <a:off x="6334523" y="6316345"/>
            <a:ext cx="1296988" cy="519113"/>
          </a:xfrm>
          <a:prstGeom prst="rect">
            <a:avLst/>
          </a:prstGeom>
          <a:noFill/>
          <a:ln w="9525">
            <a:noFill/>
            <a:miter lim="800000"/>
            <a:headEnd/>
            <a:tailEnd/>
          </a:ln>
        </p:spPr>
        <p:txBody>
          <a:bodyPr>
            <a:spAutoFit/>
          </a:bodyPr>
          <a:lstStyle/>
          <a:p>
            <a:pPr>
              <a:spcBef>
                <a:spcPct val="50000"/>
              </a:spcBef>
            </a:pPr>
            <a:r>
              <a:rPr lang="cs-CZ" sz="2800" dirty="0">
                <a:solidFill>
                  <a:srgbClr val="FF3300"/>
                </a:solidFill>
              </a:rPr>
              <a:t>ATP</a:t>
            </a:r>
          </a:p>
        </p:txBody>
      </p:sp>
      <p:sp>
        <p:nvSpPr>
          <p:cNvPr id="158744" name="Text Box 32"/>
          <p:cNvSpPr txBox="1">
            <a:spLocks noChangeArrowheads="1"/>
          </p:cNvSpPr>
          <p:nvPr/>
        </p:nvSpPr>
        <p:spPr bwMode="auto">
          <a:xfrm>
            <a:off x="9829009" y="2680149"/>
            <a:ext cx="2161540" cy="369332"/>
          </a:xfrm>
          <a:prstGeom prst="rect">
            <a:avLst/>
          </a:prstGeom>
          <a:noFill/>
          <a:ln w="9525">
            <a:noFill/>
            <a:miter lim="800000"/>
            <a:headEnd/>
            <a:tailEnd/>
          </a:ln>
        </p:spPr>
        <p:txBody>
          <a:bodyPr wrap="square">
            <a:spAutoFit/>
          </a:bodyPr>
          <a:lstStyle/>
          <a:p>
            <a:pPr>
              <a:spcBef>
                <a:spcPct val="50000"/>
              </a:spcBef>
            </a:pPr>
            <a:r>
              <a:rPr lang="cs-CZ" dirty="0" err="1">
                <a:solidFill>
                  <a:schemeClr val="accent5">
                    <a:lumMod val="75000"/>
                  </a:schemeClr>
                </a:solidFill>
              </a:rPr>
              <a:t>irreversibilní</a:t>
            </a:r>
            <a:r>
              <a:rPr lang="cs-CZ" dirty="0">
                <a:solidFill>
                  <a:schemeClr val="accent5">
                    <a:lumMod val="75000"/>
                  </a:schemeClr>
                </a:solidFill>
              </a:rPr>
              <a:t> reakce</a:t>
            </a:r>
          </a:p>
        </p:txBody>
      </p:sp>
      <p:sp>
        <p:nvSpPr>
          <p:cNvPr id="2" name="Obdélník 1"/>
          <p:cNvSpPr/>
          <p:nvPr/>
        </p:nvSpPr>
        <p:spPr>
          <a:xfrm>
            <a:off x="1774826" y="1756664"/>
            <a:ext cx="479618" cy="523220"/>
          </a:xfrm>
          <a:prstGeom prst="rect">
            <a:avLst/>
          </a:prstGeom>
        </p:spPr>
        <p:txBody>
          <a:bodyPr wrap="none">
            <a:spAutoFit/>
          </a:bodyPr>
          <a:lstStyle/>
          <a:p>
            <a:r>
              <a:rPr lang="cs-CZ" altLang="cs-CZ" sz="2800" b="1" dirty="0" smtClean="0">
                <a:solidFill>
                  <a:schemeClr val="accent4">
                    <a:lumMod val="60000"/>
                    <a:lumOff val="40000"/>
                  </a:schemeClr>
                </a:solidFill>
                <a:sym typeface="Symbol" pitchFamily="18" charset="2"/>
              </a:rPr>
              <a:t> </a:t>
            </a:r>
            <a:endParaRPr lang="cs-CZ" sz="2800" b="1" dirty="0">
              <a:solidFill>
                <a:schemeClr val="accent4">
                  <a:lumMod val="60000"/>
                  <a:lumOff val="40000"/>
                </a:schemeClr>
              </a:solidFill>
            </a:endParaRPr>
          </a:p>
        </p:txBody>
      </p:sp>
      <p:sp>
        <p:nvSpPr>
          <p:cNvPr id="158735" name="Text Box 23"/>
          <p:cNvSpPr txBox="1">
            <a:spLocks noChangeArrowheads="1"/>
          </p:cNvSpPr>
          <p:nvPr/>
        </p:nvSpPr>
        <p:spPr bwMode="auto">
          <a:xfrm>
            <a:off x="4799013" y="5312522"/>
            <a:ext cx="2089150" cy="646331"/>
          </a:xfrm>
          <a:prstGeom prst="rect">
            <a:avLst/>
          </a:prstGeom>
          <a:noFill/>
          <a:ln w="9525">
            <a:noFill/>
            <a:miter lim="800000"/>
            <a:headEnd/>
            <a:tailEnd/>
          </a:ln>
        </p:spPr>
        <p:txBody>
          <a:bodyPr wrap="square">
            <a:spAutoFit/>
          </a:bodyPr>
          <a:lstStyle/>
          <a:p>
            <a:r>
              <a:rPr lang="cs-CZ" dirty="0"/>
              <a:t>Citrátový cyklus</a:t>
            </a:r>
          </a:p>
          <a:p>
            <a:r>
              <a:rPr lang="cs-CZ" dirty="0"/>
              <a:t>Respirační řetězec</a:t>
            </a:r>
          </a:p>
        </p:txBody>
      </p:sp>
      <p:sp>
        <p:nvSpPr>
          <p:cNvPr id="30" name="Ovál 29"/>
          <p:cNvSpPr/>
          <p:nvPr/>
        </p:nvSpPr>
        <p:spPr>
          <a:xfrm>
            <a:off x="8040689" y="5156539"/>
            <a:ext cx="1273572" cy="888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8740" name="Text Box 28"/>
          <p:cNvSpPr txBox="1">
            <a:spLocks noChangeArrowheads="1"/>
          </p:cNvSpPr>
          <p:nvPr/>
        </p:nvSpPr>
        <p:spPr bwMode="auto">
          <a:xfrm>
            <a:off x="8077200" y="5288794"/>
            <a:ext cx="1943100" cy="646331"/>
          </a:xfrm>
          <a:prstGeom prst="rect">
            <a:avLst/>
          </a:prstGeom>
          <a:noFill/>
          <a:ln w="9525">
            <a:noFill/>
            <a:miter lim="800000"/>
            <a:headEnd/>
            <a:tailEnd/>
          </a:ln>
        </p:spPr>
        <p:txBody>
          <a:bodyPr>
            <a:spAutoFit/>
          </a:bodyPr>
          <a:lstStyle/>
          <a:p>
            <a:r>
              <a:rPr lang="cs-CZ" dirty="0"/>
              <a:t>Respirační řetězec</a:t>
            </a:r>
          </a:p>
        </p:txBody>
      </p:sp>
      <p:sp>
        <p:nvSpPr>
          <p:cNvPr id="31" name="Oval 25"/>
          <p:cNvSpPr>
            <a:spLocks noChangeArrowheads="1"/>
          </p:cNvSpPr>
          <p:nvPr/>
        </p:nvSpPr>
        <p:spPr bwMode="auto">
          <a:xfrm>
            <a:off x="9581039" y="6260783"/>
            <a:ext cx="1223962" cy="574675"/>
          </a:xfrm>
          <a:prstGeom prst="ellipse">
            <a:avLst/>
          </a:prstGeom>
          <a:noFill/>
          <a:ln w="9525">
            <a:solidFill>
              <a:schemeClr val="tx1"/>
            </a:solidFill>
            <a:round/>
            <a:headEnd/>
            <a:tailEnd/>
          </a:ln>
        </p:spPr>
        <p:txBody>
          <a:bodyPr wrap="none" anchor="ctr"/>
          <a:lstStyle/>
          <a:p>
            <a:endParaRPr lang="en-US" sz="2400"/>
          </a:p>
        </p:txBody>
      </p:sp>
      <p:sp>
        <p:nvSpPr>
          <p:cNvPr id="32" name="Text Box 26"/>
          <p:cNvSpPr txBox="1">
            <a:spLocks noChangeArrowheads="1"/>
          </p:cNvSpPr>
          <p:nvPr/>
        </p:nvSpPr>
        <p:spPr bwMode="auto">
          <a:xfrm>
            <a:off x="9767095" y="6255798"/>
            <a:ext cx="1296988" cy="519113"/>
          </a:xfrm>
          <a:prstGeom prst="rect">
            <a:avLst/>
          </a:prstGeom>
          <a:noFill/>
          <a:ln w="9525">
            <a:noFill/>
            <a:miter lim="800000"/>
            <a:headEnd/>
            <a:tailEnd/>
          </a:ln>
        </p:spPr>
        <p:txBody>
          <a:bodyPr>
            <a:spAutoFit/>
          </a:bodyPr>
          <a:lstStyle/>
          <a:p>
            <a:pPr>
              <a:spcBef>
                <a:spcPct val="50000"/>
              </a:spcBef>
            </a:pPr>
            <a:r>
              <a:rPr lang="cs-CZ" sz="2800" dirty="0">
                <a:solidFill>
                  <a:srgbClr val="FF3300"/>
                </a:solidFill>
              </a:rPr>
              <a:t>ATP</a:t>
            </a:r>
          </a:p>
        </p:txBody>
      </p:sp>
      <p:sp>
        <p:nvSpPr>
          <p:cNvPr id="33" name="Line 4"/>
          <p:cNvSpPr>
            <a:spLocks noChangeShapeType="1"/>
          </p:cNvSpPr>
          <p:nvPr/>
        </p:nvSpPr>
        <p:spPr bwMode="auto">
          <a:xfrm>
            <a:off x="9857424" y="1185275"/>
            <a:ext cx="0" cy="433387"/>
          </a:xfrm>
          <a:prstGeom prst="line">
            <a:avLst/>
          </a:prstGeom>
          <a:noFill/>
          <a:ln w="19050">
            <a:solidFill>
              <a:schemeClr val="tx1"/>
            </a:solidFill>
            <a:prstDash val="dash"/>
            <a:round/>
            <a:headEnd/>
            <a:tailEnd type="triangle" w="med" len="med"/>
          </a:ln>
        </p:spPr>
        <p:txBody>
          <a:bodyPr/>
          <a:lstStyle/>
          <a:p>
            <a:endParaRPr lang="en-US"/>
          </a:p>
        </p:txBody>
      </p:sp>
      <p:sp>
        <p:nvSpPr>
          <p:cNvPr id="34" name="Line 4"/>
          <p:cNvSpPr>
            <a:spLocks noChangeShapeType="1"/>
          </p:cNvSpPr>
          <p:nvPr/>
        </p:nvSpPr>
        <p:spPr bwMode="auto">
          <a:xfrm>
            <a:off x="9854568" y="1687553"/>
            <a:ext cx="0" cy="433387"/>
          </a:xfrm>
          <a:prstGeom prst="line">
            <a:avLst/>
          </a:prstGeom>
          <a:noFill/>
          <a:ln w="19050">
            <a:solidFill>
              <a:schemeClr val="tx1"/>
            </a:solidFill>
            <a:prstDash val="dash"/>
            <a:round/>
            <a:headEnd/>
            <a:tailEnd type="triangle" w="med" len="med"/>
          </a:ln>
        </p:spPr>
        <p:txBody>
          <a:bodyPr/>
          <a:lstStyle/>
          <a:p>
            <a:endParaRPr lang="en-US"/>
          </a:p>
        </p:txBody>
      </p:sp>
      <p:cxnSp>
        <p:nvCxnSpPr>
          <p:cNvPr id="8" name="Přímá spojnice se šipkou 7"/>
          <p:cNvCxnSpPr>
            <a:stCxn id="3" idx="4"/>
            <a:endCxn id="158737" idx="1"/>
          </p:cNvCxnSpPr>
          <p:nvPr/>
        </p:nvCxnSpPr>
        <p:spPr>
          <a:xfrm>
            <a:off x="5781677" y="6121718"/>
            <a:ext cx="522937" cy="24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30" idx="5"/>
            <a:endCxn id="31" idx="0"/>
          </p:cNvCxnSpPr>
          <p:nvPr/>
        </p:nvCxnSpPr>
        <p:spPr>
          <a:xfrm>
            <a:off x="9127751" y="5914629"/>
            <a:ext cx="1065269" cy="346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ástupný symbol pro číslo snímku 11"/>
          <p:cNvSpPr>
            <a:spLocks noGrp="1"/>
          </p:cNvSpPr>
          <p:nvPr>
            <p:ph type="sldNum" sz="quarter" idx="12"/>
          </p:nvPr>
        </p:nvSpPr>
        <p:spPr/>
        <p:txBody>
          <a:bodyPr/>
          <a:lstStyle/>
          <a:p>
            <a:fld id="{B6850748-4E51-4F37-B9D7-D8C0D1A2EC04}" type="slidenum">
              <a:rPr lang="cs-CZ" smtClean="0"/>
              <a:t>21</a:t>
            </a:fld>
            <a:endParaRPr lang="cs-CZ"/>
          </a:p>
        </p:txBody>
      </p:sp>
    </p:spTree>
    <p:extLst>
      <p:ext uri="{BB962C8B-B14F-4D97-AF65-F5344CB8AC3E}">
        <p14:creationId xmlns:p14="http://schemas.microsoft.com/office/powerpoint/2010/main" val="3738154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ext Box 6"/>
          <p:cNvSpPr txBox="1">
            <a:spLocks noChangeArrowheads="1"/>
          </p:cNvSpPr>
          <p:nvPr/>
        </p:nvSpPr>
        <p:spPr bwMode="auto">
          <a:xfrm>
            <a:off x="271780" y="159854"/>
            <a:ext cx="10167938" cy="646331"/>
          </a:xfrm>
          <a:prstGeom prst="rect">
            <a:avLst/>
          </a:prstGeom>
          <a:noFill/>
          <a:ln w="9525">
            <a:noFill/>
            <a:miter lim="800000"/>
            <a:headEnd/>
            <a:tailEnd/>
          </a:ln>
        </p:spPr>
        <p:txBody>
          <a:bodyPr wrap="square">
            <a:spAutoFit/>
          </a:bodyPr>
          <a:lstStyle/>
          <a:p>
            <a:pPr>
              <a:spcBef>
                <a:spcPct val="50000"/>
              </a:spcBef>
            </a:pPr>
            <a:r>
              <a:rPr lang="cs-CZ" altLang="cs-CZ" sz="3600" dirty="0">
                <a:solidFill>
                  <a:schemeClr val="accent3">
                    <a:lumMod val="75000"/>
                  </a:schemeClr>
                </a:solidFill>
              </a:rPr>
              <a:t>Energetická</a:t>
            </a:r>
            <a:r>
              <a:rPr lang="cs-CZ" altLang="cs-CZ" sz="2000" dirty="0">
                <a:solidFill>
                  <a:srgbClr val="0033CC"/>
                </a:solidFill>
              </a:rPr>
              <a:t> </a:t>
            </a:r>
            <a:r>
              <a:rPr lang="cs-CZ" altLang="cs-CZ" sz="3600" dirty="0">
                <a:solidFill>
                  <a:schemeClr val="accent3">
                    <a:lumMod val="75000"/>
                  </a:schemeClr>
                </a:solidFill>
              </a:rPr>
              <a:t>bilance anaerobní glykolýzy:</a:t>
            </a:r>
          </a:p>
        </p:txBody>
      </p:sp>
      <p:sp>
        <p:nvSpPr>
          <p:cNvPr id="160774" name="Text Box 11"/>
          <p:cNvSpPr txBox="1">
            <a:spLocks noChangeArrowheads="1"/>
          </p:cNvSpPr>
          <p:nvPr/>
        </p:nvSpPr>
        <p:spPr bwMode="auto">
          <a:xfrm>
            <a:off x="1510668" y="872552"/>
            <a:ext cx="2208846" cy="584775"/>
          </a:xfrm>
          <a:prstGeom prst="rect">
            <a:avLst/>
          </a:prstGeom>
          <a:noFill/>
          <a:ln w="9525">
            <a:noFill/>
            <a:miter lim="800000"/>
            <a:headEnd/>
            <a:tailEnd/>
          </a:ln>
        </p:spPr>
        <p:txBody>
          <a:bodyPr wrap="square">
            <a:spAutoFit/>
          </a:bodyPr>
          <a:lstStyle/>
          <a:p>
            <a:pPr>
              <a:spcBef>
                <a:spcPct val="50000"/>
              </a:spcBef>
            </a:pPr>
            <a:r>
              <a:rPr lang="cs-CZ" altLang="cs-CZ" sz="3200" dirty="0" smtClean="0"/>
              <a:t>Glukóza     </a:t>
            </a:r>
            <a:endParaRPr lang="cs-CZ" altLang="cs-CZ" sz="3200" dirty="0"/>
          </a:p>
        </p:txBody>
      </p:sp>
      <p:sp>
        <p:nvSpPr>
          <p:cNvPr id="160775" name="AutoShape 14"/>
          <p:cNvSpPr>
            <a:spLocks noChangeArrowheads="1"/>
          </p:cNvSpPr>
          <p:nvPr/>
        </p:nvSpPr>
        <p:spPr bwMode="auto">
          <a:xfrm>
            <a:off x="3422650" y="2202364"/>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0776" name="Text Box 22"/>
          <p:cNvSpPr txBox="1">
            <a:spLocks noChangeArrowheads="1"/>
          </p:cNvSpPr>
          <p:nvPr/>
        </p:nvSpPr>
        <p:spPr bwMode="auto">
          <a:xfrm>
            <a:off x="8258176" y="1264612"/>
            <a:ext cx="2181542" cy="1015663"/>
          </a:xfrm>
          <a:prstGeom prst="rect">
            <a:avLst/>
          </a:prstGeom>
          <a:noFill/>
          <a:ln w="9525">
            <a:noFill/>
            <a:miter lim="800000"/>
            <a:headEnd/>
            <a:tailEnd/>
          </a:ln>
        </p:spPr>
        <p:txBody>
          <a:bodyPr wrap="square">
            <a:spAutoFit/>
          </a:bodyPr>
          <a:lstStyle/>
          <a:p>
            <a:pPr>
              <a:spcBef>
                <a:spcPct val="50000"/>
              </a:spcBef>
            </a:pPr>
            <a:r>
              <a:rPr lang="cs-CZ" altLang="cs-CZ" sz="6000" dirty="0">
                <a:solidFill>
                  <a:srgbClr val="FF3300"/>
                </a:solidFill>
              </a:rPr>
              <a:t>2 ATP</a:t>
            </a:r>
          </a:p>
        </p:txBody>
      </p:sp>
      <p:sp>
        <p:nvSpPr>
          <p:cNvPr id="160777" name="Text Box 24"/>
          <p:cNvSpPr txBox="1">
            <a:spLocks noChangeArrowheads="1"/>
          </p:cNvSpPr>
          <p:nvPr/>
        </p:nvSpPr>
        <p:spPr bwMode="auto">
          <a:xfrm>
            <a:off x="258762" y="2870776"/>
            <a:ext cx="8351838" cy="646331"/>
          </a:xfrm>
          <a:prstGeom prst="rect">
            <a:avLst/>
          </a:prstGeom>
          <a:noFill/>
          <a:ln w="9525">
            <a:noFill/>
            <a:miter lim="800000"/>
            <a:headEnd/>
            <a:tailEnd/>
          </a:ln>
        </p:spPr>
        <p:txBody>
          <a:bodyPr wrap="square">
            <a:spAutoFit/>
          </a:bodyPr>
          <a:lstStyle/>
          <a:p>
            <a:pPr>
              <a:spcBef>
                <a:spcPct val="50000"/>
              </a:spcBef>
            </a:pPr>
            <a:r>
              <a:rPr lang="cs-CZ" altLang="cs-CZ" sz="3600" dirty="0">
                <a:solidFill>
                  <a:schemeClr val="accent3">
                    <a:lumMod val="75000"/>
                  </a:schemeClr>
                </a:solidFill>
              </a:rPr>
              <a:t>Energetická bilance aerobní glykolýzy</a:t>
            </a:r>
            <a:r>
              <a:rPr lang="cs-CZ" altLang="cs-CZ" sz="2800" dirty="0">
                <a:solidFill>
                  <a:srgbClr val="0033CC"/>
                </a:solidFill>
              </a:rPr>
              <a:t>:</a:t>
            </a:r>
          </a:p>
        </p:txBody>
      </p:sp>
      <p:sp>
        <p:nvSpPr>
          <p:cNvPr id="160778" name="Text Box 25"/>
          <p:cNvSpPr txBox="1">
            <a:spLocks noChangeArrowheads="1"/>
          </p:cNvSpPr>
          <p:nvPr/>
        </p:nvSpPr>
        <p:spPr bwMode="auto">
          <a:xfrm>
            <a:off x="8258176" y="3368165"/>
            <a:ext cx="2719627" cy="1015663"/>
          </a:xfrm>
          <a:prstGeom prst="rect">
            <a:avLst/>
          </a:prstGeom>
          <a:noFill/>
          <a:ln w="9525">
            <a:noFill/>
            <a:miter lim="800000"/>
            <a:headEnd/>
            <a:tailEnd/>
          </a:ln>
        </p:spPr>
        <p:txBody>
          <a:bodyPr wrap="square">
            <a:spAutoFit/>
          </a:bodyPr>
          <a:lstStyle>
            <a:defPPr>
              <a:defRPr lang="cs-CZ"/>
            </a:defPPr>
            <a:lvl1pPr>
              <a:spcBef>
                <a:spcPct val="50000"/>
              </a:spcBef>
              <a:defRPr sz="6000">
                <a:solidFill>
                  <a:srgbClr val="FF3300"/>
                </a:solidFill>
              </a:defRPr>
            </a:lvl1pPr>
          </a:lstStyle>
          <a:p>
            <a:r>
              <a:rPr lang="cs-CZ" altLang="cs-CZ" dirty="0"/>
              <a:t>38 ATP</a:t>
            </a:r>
          </a:p>
        </p:txBody>
      </p:sp>
      <p:sp>
        <p:nvSpPr>
          <p:cNvPr id="160779" name="Text Box 26"/>
          <p:cNvSpPr txBox="1">
            <a:spLocks noChangeArrowheads="1"/>
          </p:cNvSpPr>
          <p:nvPr/>
        </p:nvSpPr>
        <p:spPr bwMode="auto">
          <a:xfrm>
            <a:off x="1406525" y="3483662"/>
            <a:ext cx="2016125" cy="584775"/>
          </a:xfrm>
          <a:prstGeom prst="rect">
            <a:avLst/>
          </a:prstGeom>
          <a:noFill/>
          <a:ln w="9525">
            <a:noFill/>
            <a:miter lim="800000"/>
            <a:headEnd/>
            <a:tailEnd/>
          </a:ln>
        </p:spPr>
        <p:txBody>
          <a:bodyPr>
            <a:spAutoFit/>
          </a:bodyPr>
          <a:lstStyle/>
          <a:p>
            <a:pPr>
              <a:spcBef>
                <a:spcPct val="50000"/>
              </a:spcBef>
            </a:pPr>
            <a:r>
              <a:rPr lang="cs-CZ" altLang="cs-CZ" sz="3200" dirty="0" smtClean="0"/>
              <a:t>Glukóza</a:t>
            </a:r>
            <a:endParaRPr lang="cs-CZ" altLang="cs-CZ" sz="3200" dirty="0"/>
          </a:p>
        </p:txBody>
      </p:sp>
      <p:sp>
        <p:nvSpPr>
          <p:cNvPr id="160780" name="AutoShape 29"/>
          <p:cNvSpPr>
            <a:spLocks noChangeArrowheads="1"/>
          </p:cNvSpPr>
          <p:nvPr/>
        </p:nvSpPr>
        <p:spPr bwMode="auto">
          <a:xfrm>
            <a:off x="3270250" y="5078629"/>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2" name="Skupina 1"/>
          <p:cNvGrpSpPr/>
          <p:nvPr/>
        </p:nvGrpSpPr>
        <p:grpSpPr>
          <a:xfrm>
            <a:off x="5852319" y="4951664"/>
            <a:ext cx="304800" cy="517525"/>
            <a:chOff x="5519738" y="4279900"/>
            <a:chExt cx="304800" cy="517525"/>
          </a:xfrm>
        </p:grpSpPr>
        <p:sp>
          <p:nvSpPr>
            <p:cNvPr id="160781" name="AutoShape 30"/>
            <p:cNvSpPr>
              <a:spLocks noChangeArrowheads="1"/>
            </p:cNvSpPr>
            <p:nvPr/>
          </p:nvSpPr>
          <p:spPr bwMode="auto">
            <a:xfrm>
              <a:off x="5519738" y="4279900"/>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0782" name="AutoShape 31"/>
            <p:cNvSpPr>
              <a:spLocks noChangeArrowheads="1"/>
            </p:cNvSpPr>
            <p:nvPr/>
          </p:nvSpPr>
          <p:spPr bwMode="auto">
            <a:xfrm>
              <a:off x="5519738" y="4568825"/>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60783" name="Text Box 32"/>
          <p:cNvSpPr txBox="1">
            <a:spLocks noChangeArrowheads="1"/>
          </p:cNvSpPr>
          <p:nvPr/>
        </p:nvSpPr>
        <p:spPr bwMode="auto">
          <a:xfrm>
            <a:off x="1449388" y="2012952"/>
            <a:ext cx="7239000" cy="584775"/>
          </a:xfrm>
          <a:prstGeom prst="rect">
            <a:avLst/>
          </a:prstGeom>
          <a:noFill/>
          <a:ln w="9525">
            <a:noFill/>
            <a:miter lim="800000"/>
            <a:headEnd/>
            <a:tailEnd/>
          </a:ln>
        </p:spPr>
        <p:txBody>
          <a:bodyPr>
            <a:spAutoFit/>
          </a:bodyPr>
          <a:lstStyle/>
          <a:p>
            <a:pPr>
              <a:spcBef>
                <a:spcPct val="50000"/>
              </a:spcBef>
            </a:pPr>
            <a:r>
              <a:rPr lang="cs-CZ" altLang="cs-CZ" sz="2400" dirty="0"/>
              <a:t>  </a:t>
            </a:r>
            <a:r>
              <a:rPr lang="cs-CZ" altLang="cs-CZ" sz="3200" dirty="0"/>
              <a:t>Pyruvát               Laktát </a:t>
            </a:r>
          </a:p>
        </p:txBody>
      </p:sp>
      <p:sp>
        <p:nvSpPr>
          <p:cNvPr id="160784" name="Line 33"/>
          <p:cNvSpPr>
            <a:spLocks noChangeShapeType="1"/>
          </p:cNvSpPr>
          <p:nvPr/>
        </p:nvSpPr>
        <p:spPr bwMode="auto">
          <a:xfrm>
            <a:off x="2198053" y="1368746"/>
            <a:ext cx="0" cy="287337"/>
          </a:xfrm>
          <a:prstGeom prst="line">
            <a:avLst/>
          </a:prstGeom>
          <a:noFill/>
          <a:ln w="9525">
            <a:solidFill>
              <a:schemeClr val="tx1"/>
            </a:solidFill>
            <a:round/>
            <a:headEnd/>
            <a:tailEnd type="triangle" w="med" len="med"/>
          </a:ln>
        </p:spPr>
        <p:txBody>
          <a:bodyPr/>
          <a:lstStyle/>
          <a:p>
            <a:endParaRPr lang="en-US"/>
          </a:p>
        </p:txBody>
      </p:sp>
      <p:sp>
        <p:nvSpPr>
          <p:cNvPr id="160785" name="Text Box 34"/>
          <p:cNvSpPr txBox="1">
            <a:spLocks noChangeArrowheads="1"/>
          </p:cNvSpPr>
          <p:nvPr/>
        </p:nvSpPr>
        <p:spPr bwMode="auto">
          <a:xfrm>
            <a:off x="688181" y="4900542"/>
            <a:ext cx="8675688" cy="584775"/>
          </a:xfrm>
          <a:prstGeom prst="rect">
            <a:avLst/>
          </a:prstGeom>
          <a:noFill/>
          <a:ln w="9525">
            <a:noFill/>
            <a:miter lim="800000"/>
            <a:headEnd/>
            <a:tailEnd/>
          </a:ln>
        </p:spPr>
        <p:txBody>
          <a:bodyPr>
            <a:spAutoFit/>
          </a:bodyPr>
          <a:lstStyle/>
          <a:p>
            <a:pPr>
              <a:spcBef>
                <a:spcPct val="50000"/>
              </a:spcBef>
            </a:pPr>
            <a:r>
              <a:rPr lang="cs-CZ" altLang="cs-CZ" sz="3200" dirty="0"/>
              <a:t>          Pyruvát         </a:t>
            </a:r>
            <a:r>
              <a:rPr lang="cs-CZ" altLang="cs-CZ" sz="3200" dirty="0" smtClean="0"/>
              <a:t>AcetylCoA        </a:t>
            </a:r>
            <a:r>
              <a:rPr lang="cs-CZ" altLang="cs-CZ" sz="3200" dirty="0"/>
              <a:t>citrátový cyklus  </a:t>
            </a:r>
          </a:p>
        </p:txBody>
      </p:sp>
      <p:grpSp>
        <p:nvGrpSpPr>
          <p:cNvPr id="3" name="Skupina 2"/>
          <p:cNvGrpSpPr/>
          <p:nvPr/>
        </p:nvGrpSpPr>
        <p:grpSpPr>
          <a:xfrm>
            <a:off x="9190991" y="4951664"/>
            <a:ext cx="304800" cy="517525"/>
            <a:chOff x="8040688" y="4279900"/>
            <a:chExt cx="304800" cy="517525"/>
          </a:xfrm>
        </p:grpSpPr>
        <p:sp>
          <p:nvSpPr>
            <p:cNvPr id="160786" name="AutoShape 35"/>
            <p:cNvSpPr>
              <a:spLocks noChangeArrowheads="1"/>
            </p:cNvSpPr>
            <p:nvPr/>
          </p:nvSpPr>
          <p:spPr bwMode="auto">
            <a:xfrm>
              <a:off x="8040688" y="4279900"/>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60787" name="AutoShape 36"/>
            <p:cNvSpPr>
              <a:spLocks noChangeArrowheads="1"/>
            </p:cNvSpPr>
            <p:nvPr/>
          </p:nvSpPr>
          <p:spPr bwMode="auto">
            <a:xfrm>
              <a:off x="8040688" y="4568825"/>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60788" name="Text Box 37"/>
          <p:cNvSpPr txBox="1">
            <a:spLocks noChangeArrowheads="1"/>
          </p:cNvSpPr>
          <p:nvPr/>
        </p:nvSpPr>
        <p:spPr bwMode="auto">
          <a:xfrm>
            <a:off x="9536113" y="5005654"/>
            <a:ext cx="1079500" cy="457200"/>
          </a:xfrm>
          <a:prstGeom prst="rect">
            <a:avLst/>
          </a:prstGeom>
          <a:noFill/>
          <a:ln w="9525">
            <a:noFill/>
            <a:miter lim="800000"/>
            <a:headEnd/>
            <a:tailEnd/>
          </a:ln>
        </p:spPr>
        <p:txBody>
          <a:bodyPr>
            <a:spAutoFit/>
          </a:bodyPr>
          <a:lstStyle/>
          <a:p>
            <a:pPr>
              <a:spcBef>
                <a:spcPct val="50000"/>
              </a:spcBef>
            </a:pPr>
            <a:r>
              <a:rPr lang="cs-CZ" altLang="cs-CZ" sz="2400" dirty="0"/>
              <a:t>NADH     </a:t>
            </a:r>
          </a:p>
        </p:txBody>
      </p:sp>
      <p:sp>
        <p:nvSpPr>
          <p:cNvPr id="160789" name="Line 38"/>
          <p:cNvSpPr>
            <a:spLocks noChangeShapeType="1"/>
          </p:cNvSpPr>
          <p:nvPr/>
        </p:nvSpPr>
        <p:spPr bwMode="auto">
          <a:xfrm>
            <a:off x="2207896" y="4068437"/>
            <a:ext cx="0" cy="287338"/>
          </a:xfrm>
          <a:prstGeom prst="line">
            <a:avLst/>
          </a:prstGeom>
          <a:noFill/>
          <a:ln w="9525">
            <a:solidFill>
              <a:schemeClr val="tx1"/>
            </a:solidFill>
            <a:round/>
            <a:headEnd/>
            <a:tailEnd type="triangle" w="med" len="med"/>
          </a:ln>
        </p:spPr>
        <p:txBody>
          <a:bodyPr/>
          <a:lstStyle/>
          <a:p>
            <a:endParaRPr lang="en-US"/>
          </a:p>
        </p:txBody>
      </p:sp>
      <p:sp>
        <p:nvSpPr>
          <p:cNvPr id="160790" name="Text Box 39"/>
          <p:cNvSpPr txBox="1">
            <a:spLocks noChangeArrowheads="1"/>
          </p:cNvSpPr>
          <p:nvPr/>
        </p:nvSpPr>
        <p:spPr bwMode="auto">
          <a:xfrm>
            <a:off x="11103215" y="5001417"/>
            <a:ext cx="719137" cy="457200"/>
          </a:xfrm>
          <a:prstGeom prst="rect">
            <a:avLst/>
          </a:prstGeom>
          <a:noFill/>
          <a:ln w="9525">
            <a:noFill/>
            <a:miter lim="800000"/>
            <a:headEnd/>
            <a:tailEnd/>
          </a:ln>
        </p:spPr>
        <p:txBody>
          <a:bodyPr>
            <a:spAutoFit/>
          </a:bodyPr>
          <a:lstStyle/>
          <a:p>
            <a:pPr>
              <a:spcBef>
                <a:spcPct val="50000"/>
              </a:spcBef>
            </a:pPr>
            <a:r>
              <a:rPr lang="cs-CZ" altLang="cs-CZ" sz="2400" dirty="0"/>
              <a:t>DŘ     </a:t>
            </a:r>
          </a:p>
        </p:txBody>
      </p:sp>
      <p:sp>
        <p:nvSpPr>
          <p:cNvPr id="160793" name="Text Box 42"/>
          <p:cNvSpPr txBox="1">
            <a:spLocks noChangeArrowheads="1"/>
          </p:cNvSpPr>
          <p:nvPr/>
        </p:nvSpPr>
        <p:spPr bwMode="auto">
          <a:xfrm>
            <a:off x="401002" y="5738458"/>
            <a:ext cx="10952797" cy="954107"/>
          </a:xfrm>
          <a:prstGeom prst="rect">
            <a:avLst/>
          </a:prstGeom>
          <a:noFill/>
          <a:ln w="9525">
            <a:noFill/>
            <a:miter lim="800000"/>
            <a:headEnd/>
            <a:tailEnd/>
          </a:ln>
        </p:spPr>
        <p:txBody>
          <a:bodyPr wrap="square">
            <a:spAutoFit/>
          </a:bodyPr>
          <a:lstStyle/>
          <a:p>
            <a:pPr>
              <a:spcBef>
                <a:spcPct val="50000"/>
              </a:spcBef>
            </a:pPr>
            <a:r>
              <a:rPr lang="cs-CZ" altLang="cs-CZ" sz="2000" b="1" dirty="0">
                <a:solidFill>
                  <a:schemeClr val="accent4">
                    <a:lumMod val="50000"/>
                  </a:schemeClr>
                </a:solidFill>
              </a:rPr>
              <a:t>Sumárně aerobní glykolýza:</a:t>
            </a:r>
          </a:p>
          <a:p>
            <a:pPr>
              <a:spcBef>
                <a:spcPct val="50000"/>
              </a:spcBef>
            </a:pPr>
            <a:r>
              <a:rPr lang="cs-CZ" altLang="cs-CZ" sz="2000" dirty="0" smtClean="0"/>
              <a:t>				</a:t>
            </a:r>
            <a:r>
              <a:rPr lang="cs-CZ" altLang="cs-CZ" sz="2400" dirty="0" smtClean="0"/>
              <a:t>Glukóza </a:t>
            </a:r>
            <a:r>
              <a:rPr lang="cs-CZ" altLang="cs-CZ" sz="2400" dirty="0"/>
              <a:t>+ 6 O</a:t>
            </a:r>
            <a:r>
              <a:rPr lang="cs-CZ" altLang="cs-CZ" sz="2400" baseline="-25000" dirty="0"/>
              <a:t>2</a:t>
            </a:r>
            <a:r>
              <a:rPr lang="cs-CZ" altLang="cs-CZ" sz="2400" dirty="0"/>
              <a:t> + 38 </a:t>
            </a:r>
            <a:r>
              <a:rPr lang="cs-CZ" altLang="cs-CZ" sz="2400" dirty="0" err="1"/>
              <a:t>ADP+P</a:t>
            </a:r>
            <a:r>
              <a:rPr lang="cs-CZ" altLang="cs-CZ" sz="2400" baseline="-25000" dirty="0" err="1"/>
              <a:t>i</a:t>
            </a:r>
            <a:r>
              <a:rPr lang="cs-CZ" altLang="cs-CZ" sz="2400" dirty="0"/>
              <a:t> </a:t>
            </a:r>
            <a:r>
              <a:rPr lang="cs-CZ" altLang="cs-CZ" sz="2400" dirty="0">
                <a:cs typeface="Times New Roman" pitchFamily="18" charset="0"/>
              </a:rPr>
              <a:t>→ 6 CO</a:t>
            </a:r>
            <a:r>
              <a:rPr lang="cs-CZ" altLang="cs-CZ" sz="2400" baseline="-25000" dirty="0">
                <a:cs typeface="Times New Roman" pitchFamily="18" charset="0"/>
              </a:rPr>
              <a:t>2</a:t>
            </a:r>
            <a:r>
              <a:rPr lang="cs-CZ" altLang="cs-CZ" sz="2400" dirty="0">
                <a:cs typeface="Times New Roman" pitchFamily="18" charset="0"/>
              </a:rPr>
              <a:t> + 6 H</a:t>
            </a:r>
            <a:r>
              <a:rPr lang="cs-CZ" altLang="cs-CZ" sz="2400" baseline="-25000" dirty="0">
                <a:cs typeface="Times New Roman" pitchFamily="18" charset="0"/>
              </a:rPr>
              <a:t>2</a:t>
            </a:r>
            <a:r>
              <a:rPr lang="cs-CZ" altLang="cs-CZ" sz="2400" dirty="0">
                <a:cs typeface="Times New Roman" pitchFamily="18" charset="0"/>
              </a:rPr>
              <a:t>O + 38 ATP</a:t>
            </a:r>
          </a:p>
        </p:txBody>
      </p:sp>
      <p:sp>
        <p:nvSpPr>
          <p:cNvPr id="27" name="Line 33"/>
          <p:cNvSpPr>
            <a:spLocks noChangeShapeType="1"/>
          </p:cNvSpPr>
          <p:nvPr/>
        </p:nvSpPr>
        <p:spPr bwMode="auto">
          <a:xfrm>
            <a:off x="2198053" y="1772444"/>
            <a:ext cx="0" cy="287337"/>
          </a:xfrm>
          <a:prstGeom prst="line">
            <a:avLst/>
          </a:prstGeom>
          <a:noFill/>
          <a:ln w="9525">
            <a:solidFill>
              <a:schemeClr val="tx1"/>
            </a:solidFill>
            <a:round/>
            <a:headEnd/>
            <a:tailEnd type="triangle" w="med" len="med"/>
          </a:ln>
        </p:spPr>
        <p:txBody>
          <a:bodyPr/>
          <a:lstStyle/>
          <a:p>
            <a:endParaRPr lang="en-US"/>
          </a:p>
        </p:txBody>
      </p:sp>
      <p:sp>
        <p:nvSpPr>
          <p:cNvPr id="28" name="Line 33"/>
          <p:cNvSpPr>
            <a:spLocks noChangeShapeType="1"/>
          </p:cNvSpPr>
          <p:nvPr/>
        </p:nvSpPr>
        <p:spPr bwMode="auto">
          <a:xfrm>
            <a:off x="2215199" y="4551363"/>
            <a:ext cx="0" cy="287337"/>
          </a:xfrm>
          <a:prstGeom prst="line">
            <a:avLst/>
          </a:prstGeom>
          <a:noFill/>
          <a:ln w="9525">
            <a:solidFill>
              <a:schemeClr val="tx1"/>
            </a:solidFill>
            <a:round/>
            <a:headEnd/>
            <a:tailEnd type="triangle" w="med" len="med"/>
          </a:ln>
        </p:spPr>
        <p:txBody>
          <a:bodyPr/>
          <a:lstStyle/>
          <a:p>
            <a:endParaRPr lang="en-US"/>
          </a:p>
        </p:txBody>
      </p:sp>
      <p:grpSp>
        <p:nvGrpSpPr>
          <p:cNvPr id="31" name="Skupina 30"/>
          <p:cNvGrpSpPr/>
          <p:nvPr/>
        </p:nvGrpSpPr>
        <p:grpSpPr>
          <a:xfrm>
            <a:off x="10576005" y="5001417"/>
            <a:ext cx="304800" cy="517525"/>
            <a:chOff x="8040688" y="4279900"/>
            <a:chExt cx="304800" cy="517525"/>
          </a:xfrm>
        </p:grpSpPr>
        <p:sp>
          <p:nvSpPr>
            <p:cNvPr id="32" name="AutoShape 35"/>
            <p:cNvSpPr>
              <a:spLocks noChangeArrowheads="1"/>
            </p:cNvSpPr>
            <p:nvPr/>
          </p:nvSpPr>
          <p:spPr bwMode="auto">
            <a:xfrm>
              <a:off x="8040688" y="4279900"/>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 name="AutoShape 36"/>
            <p:cNvSpPr>
              <a:spLocks noChangeArrowheads="1"/>
            </p:cNvSpPr>
            <p:nvPr/>
          </p:nvSpPr>
          <p:spPr bwMode="auto">
            <a:xfrm>
              <a:off x="8040688" y="4568825"/>
              <a:ext cx="304800" cy="228600"/>
            </a:xfrm>
            <a:custGeom>
              <a:avLst/>
              <a:gdLst>
                <a:gd name="T0" fmla="*/ 642332353 w 21600"/>
                <a:gd name="T1" fmla="*/ 0 h 21600"/>
                <a:gd name="T2" fmla="*/ 0 w 21600"/>
                <a:gd name="T3" fmla="*/ 135491975 h 21600"/>
                <a:gd name="T4" fmla="*/ 642332353 w 21600"/>
                <a:gd name="T5" fmla="*/ 270983951 h 21600"/>
                <a:gd name="T6" fmla="*/ 856442309 w 21600"/>
                <a:gd name="T7" fmla="*/ 1354919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4" name="Zástupný symbol pro číslo snímku 3"/>
          <p:cNvSpPr>
            <a:spLocks noGrp="1"/>
          </p:cNvSpPr>
          <p:nvPr>
            <p:ph type="sldNum" sz="quarter" idx="12"/>
          </p:nvPr>
        </p:nvSpPr>
        <p:spPr/>
        <p:txBody>
          <a:bodyPr/>
          <a:lstStyle/>
          <a:p>
            <a:fld id="{B6850748-4E51-4F37-B9D7-D8C0D1A2EC04}" type="slidenum">
              <a:rPr lang="cs-CZ" smtClean="0"/>
              <a:t>22</a:t>
            </a:fld>
            <a:endParaRPr lang="cs-CZ"/>
          </a:p>
        </p:txBody>
      </p:sp>
    </p:spTree>
    <p:extLst>
      <p:ext uri="{BB962C8B-B14F-4D97-AF65-F5344CB8AC3E}">
        <p14:creationId xmlns:p14="http://schemas.microsoft.com/office/powerpoint/2010/main" val="378148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2086610" y="45245"/>
            <a:ext cx="8229600" cy="1143000"/>
          </a:xfrm>
        </p:spPr>
        <p:txBody>
          <a:bodyPr/>
          <a:lstStyle/>
          <a:p>
            <a:pPr eaLnBrk="1" hangingPunct="1"/>
            <a:r>
              <a:rPr lang="cs-CZ" altLang="cs-CZ" sz="3600" dirty="0">
                <a:solidFill>
                  <a:schemeClr val="accent3">
                    <a:lumMod val="75000"/>
                  </a:schemeClr>
                </a:solidFill>
                <a:latin typeface="+mn-lt"/>
                <a:ea typeface="+mn-ea"/>
                <a:cs typeface="+mn-cs"/>
              </a:rPr>
              <a:t>Průběh</a:t>
            </a:r>
            <a:r>
              <a:rPr lang="cs-CZ" altLang="cs-CZ" sz="3600" b="1" dirty="0">
                <a:solidFill>
                  <a:srgbClr val="0033CC"/>
                </a:solidFill>
                <a:latin typeface="Times New Roman" pitchFamily="18" charset="0"/>
              </a:rPr>
              <a:t> </a:t>
            </a:r>
            <a:r>
              <a:rPr lang="cs-CZ" altLang="cs-CZ" sz="3600" dirty="0">
                <a:solidFill>
                  <a:schemeClr val="accent3">
                    <a:lumMod val="75000"/>
                  </a:schemeClr>
                </a:solidFill>
                <a:latin typeface="+mn-lt"/>
                <a:ea typeface="+mn-ea"/>
                <a:cs typeface="+mn-cs"/>
              </a:rPr>
              <a:t>glykolýzy v kosterním svalu</a:t>
            </a:r>
          </a:p>
        </p:txBody>
      </p:sp>
      <p:sp>
        <p:nvSpPr>
          <p:cNvPr id="73738" name="Text Box 10"/>
          <p:cNvSpPr txBox="1">
            <a:spLocks noChangeArrowheads="1"/>
          </p:cNvSpPr>
          <p:nvPr/>
        </p:nvSpPr>
        <p:spPr bwMode="auto">
          <a:xfrm>
            <a:off x="1461453" y="1405263"/>
            <a:ext cx="8854757" cy="1301895"/>
          </a:xfrm>
          <a:prstGeom prst="rect">
            <a:avLst/>
          </a:prstGeom>
          <a:noFill/>
          <a:ln w="9525">
            <a:noFill/>
            <a:miter lim="800000"/>
            <a:headEnd/>
            <a:tailEnd/>
          </a:ln>
        </p:spPr>
        <p:txBody>
          <a:bodyPr wrap="square">
            <a:spAutoFit/>
          </a:bodyPr>
          <a:lstStyle/>
          <a:p>
            <a:pPr>
              <a:spcBef>
                <a:spcPct val="15000"/>
              </a:spcBef>
            </a:pPr>
            <a:r>
              <a:rPr lang="cs-CZ" altLang="cs-CZ" sz="2800" dirty="0" smtClean="0">
                <a:solidFill>
                  <a:schemeClr val="accent1">
                    <a:lumMod val="60000"/>
                    <a:lumOff val="40000"/>
                  </a:schemeClr>
                </a:solidFill>
              </a:rPr>
              <a:t>Dostatečný přívod O</a:t>
            </a:r>
            <a:r>
              <a:rPr lang="cs-CZ" altLang="cs-CZ" sz="2800" baseline="-25000" dirty="0" smtClean="0">
                <a:solidFill>
                  <a:schemeClr val="accent1">
                    <a:lumMod val="60000"/>
                    <a:lumOff val="40000"/>
                  </a:schemeClr>
                </a:solidFill>
              </a:rPr>
              <a:t>2</a:t>
            </a:r>
            <a:r>
              <a:rPr lang="cs-CZ" altLang="cs-CZ" sz="2800" dirty="0" smtClean="0">
                <a:solidFill>
                  <a:schemeClr val="accent1">
                    <a:lumMod val="60000"/>
                    <a:lumOff val="40000"/>
                  </a:schemeClr>
                </a:solidFill>
              </a:rPr>
              <a:t>                    Nedostatečný přívod O</a:t>
            </a:r>
            <a:r>
              <a:rPr lang="cs-CZ" altLang="cs-CZ" sz="2800" baseline="-25000" dirty="0" smtClean="0">
                <a:solidFill>
                  <a:schemeClr val="accent1">
                    <a:lumMod val="60000"/>
                    <a:lumOff val="40000"/>
                  </a:schemeClr>
                </a:solidFill>
              </a:rPr>
              <a:t>2</a:t>
            </a:r>
            <a:endParaRPr lang="cs-CZ" altLang="cs-CZ" sz="2800" dirty="0" smtClean="0">
              <a:solidFill>
                <a:schemeClr val="accent1">
                  <a:lumMod val="60000"/>
                  <a:lumOff val="40000"/>
                </a:schemeClr>
              </a:solidFill>
            </a:endParaRPr>
          </a:p>
          <a:p>
            <a:pPr>
              <a:spcBef>
                <a:spcPct val="15000"/>
              </a:spcBef>
            </a:pPr>
            <a:r>
              <a:rPr lang="cs-CZ" altLang="cs-CZ" sz="2000" dirty="0" smtClean="0"/>
              <a:t> </a:t>
            </a:r>
            <a:r>
              <a:rPr lang="cs-CZ" altLang="cs-CZ" sz="2000" dirty="0" smtClean="0"/>
              <a:t>      Mírná </a:t>
            </a:r>
            <a:r>
              <a:rPr lang="cs-CZ" altLang="cs-CZ" sz="2000" dirty="0"/>
              <a:t>práce (klid)</a:t>
            </a:r>
            <a:r>
              <a:rPr lang="cs-CZ" altLang="cs-CZ" sz="2000" dirty="0">
                <a:solidFill>
                  <a:srgbClr val="0033CC"/>
                </a:solidFill>
              </a:rPr>
              <a:t>	                 </a:t>
            </a:r>
            <a:r>
              <a:rPr lang="cs-CZ" altLang="cs-CZ" sz="2000" dirty="0" smtClean="0">
                <a:solidFill>
                  <a:srgbClr val="0033CC"/>
                </a:solidFill>
              </a:rPr>
              <a:t>  	</a:t>
            </a:r>
            <a:r>
              <a:rPr lang="cs-CZ" altLang="cs-CZ" sz="2000" dirty="0" smtClean="0">
                <a:solidFill>
                  <a:srgbClr val="0033CC"/>
                </a:solidFill>
              </a:rPr>
              <a:t>	  </a:t>
            </a:r>
            <a:r>
              <a:rPr lang="cs-CZ" altLang="cs-CZ" sz="2000" dirty="0" smtClean="0"/>
              <a:t>Intenzivní </a:t>
            </a:r>
            <a:r>
              <a:rPr lang="cs-CZ" altLang="cs-CZ" sz="2000" dirty="0"/>
              <a:t>práce </a:t>
            </a:r>
          </a:p>
          <a:p>
            <a:pPr>
              <a:spcBef>
                <a:spcPct val="15000"/>
              </a:spcBef>
            </a:pPr>
            <a:r>
              <a:rPr lang="cs-CZ" altLang="cs-CZ" sz="2400" dirty="0">
                <a:solidFill>
                  <a:srgbClr val="FF3300"/>
                </a:solidFill>
              </a:rPr>
              <a:t> </a:t>
            </a:r>
            <a:endParaRPr lang="cs-CZ" altLang="cs-CZ" sz="2400" dirty="0"/>
          </a:p>
        </p:txBody>
      </p:sp>
      <p:sp>
        <p:nvSpPr>
          <p:cNvPr id="73753" name="Text Box 25"/>
          <p:cNvSpPr txBox="1">
            <a:spLocks noChangeArrowheads="1"/>
          </p:cNvSpPr>
          <p:nvPr/>
        </p:nvSpPr>
        <p:spPr bwMode="auto">
          <a:xfrm>
            <a:off x="2018506" y="4637406"/>
            <a:ext cx="8737124" cy="1015663"/>
          </a:xfrm>
          <a:prstGeom prst="rect">
            <a:avLst/>
          </a:prstGeom>
          <a:noFill/>
          <a:ln w="9525">
            <a:noFill/>
            <a:miter lim="800000"/>
            <a:headEnd/>
            <a:tailEnd/>
          </a:ln>
        </p:spPr>
        <p:txBody>
          <a:bodyPr wrap="square">
            <a:spAutoFit/>
          </a:bodyPr>
          <a:lstStyle/>
          <a:p>
            <a:pPr>
              <a:spcBef>
                <a:spcPct val="50000"/>
              </a:spcBef>
            </a:pPr>
            <a:r>
              <a:rPr lang="cs-CZ" altLang="cs-CZ" sz="2400" dirty="0">
                <a:solidFill>
                  <a:srgbClr val="0033CC"/>
                </a:solidFill>
              </a:rPr>
              <a:t>     </a:t>
            </a:r>
            <a:r>
              <a:rPr lang="cs-CZ" altLang="cs-CZ" sz="2400" dirty="0">
                <a:solidFill>
                  <a:schemeClr val="accent3">
                    <a:lumMod val="75000"/>
                  </a:schemeClr>
                </a:solidFill>
              </a:rPr>
              <a:t>Vytrvalostní běh                            </a:t>
            </a:r>
            <a:r>
              <a:rPr lang="cs-CZ" altLang="cs-CZ" sz="2400" dirty="0" smtClean="0">
                <a:solidFill>
                  <a:schemeClr val="accent3">
                    <a:lumMod val="75000"/>
                  </a:schemeClr>
                </a:solidFill>
              </a:rPr>
              <a:t>		Sprint</a:t>
            </a:r>
            <a:endParaRPr lang="cs-CZ" altLang="cs-CZ" sz="2400" dirty="0">
              <a:solidFill>
                <a:schemeClr val="accent3">
                  <a:lumMod val="75000"/>
                </a:schemeClr>
              </a:solidFill>
            </a:endParaRPr>
          </a:p>
          <a:p>
            <a:pPr>
              <a:spcBef>
                <a:spcPct val="50000"/>
              </a:spcBef>
            </a:pPr>
            <a:r>
              <a:rPr lang="cs-CZ" altLang="cs-CZ" sz="2400" dirty="0"/>
              <a:t>      </a:t>
            </a:r>
            <a:r>
              <a:rPr lang="cs-CZ" altLang="cs-CZ" sz="2000" dirty="0"/>
              <a:t>červená svalová vlákna                             </a:t>
            </a:r>
            <a:r>
              <a:rPr lang="cs-CZ" altLang="cs-CZ" sz="2000" dirty="0" smtClean="0"/>
              <a:t>		bílá </a:t>
            </a:r>
            <a:r>
              <a:rPr lang="cs-CZ" altLang="cs-CZ" sz="2000" dirty="0"/>
              <a:t>svalová vlákna</a:t>
            </a:r>
          </a:p>
        </p:txBody>
      </p:sp>
      <p:sp>
        <p:nvSpPr>
          <p:cNvPr id="73776" name="Text Box 48"/>
          <p:cNvSpPr txBox="1">
            <a:spLocks noChangeArrowheads="1"/>
          </p:cNvSpPr>
          <p:nvPr/>
        </p:nvSpPr>
        <p:spPr bwMode="auto">
          <a:xfrm>
            <a:off x="1107122" y="2810840"/>
            <a:ext cx="11084878" cy="1488100"/>
          </a:xfrm>
          <a:prstGeom prst="rect">
            <a:avLst/>
          </a:prstGeom>
          <a:noFill/>
          <a:ln w="9525">
            <a:noFill/>
            <a:miter lim="800000"/>
            <a:headEnd/>
            <a:tailEnd/>
          </a:ln>
        </p:spPr>
        <p:txBody>
          <a:bodyPr wrap="square">
            <a:spAutoFit/>
          </a:bodyPr>
          <a:lstStyle/>
          <a:p>
            <a:pPr>
              <a:spcBef>
                <a:spcPct val="15000"/>
              </a:spcBef>
            </a:pPr>
            <a:r>
              <a:rPr lang="cs-CZ" altLang="cs-CZ" sz="2400" dirty="0" smtClean="0">
                <a:solidFill>
                  <a:schemeClr val="accent2">
                    <a:lumMod val="75000"/>
                  </a:schemeClr>
                </a:solidFill>
              </a:rPr>
              <a:t>              Aerobní glykolýza                                 	Anaerobní glykolýza</a:t>
            </a:r>
            <a:endParaRPr lang="cs-CZ" altLang="cs-CZ" sz="2400" dirty="0">
              <a:solidFill>
                <a:schemeClr val="accent2">
                  <a:lumMod val="75000"/>
                </a:schemeClr>
              </a:solidFill>
            </a:endParaRPr>
          </a:p>
          <a:p>
            <a:pPr>
              <a:spcBef>
                <a:spcPct val="15000"/>
              </a:spcBef>
            </a:pPr>
            <a:r>
              <a:rPr lang="cs-CZ" altLang="cs-CZ" sz="2000" dirty="0">
                <a:solidFill>
                  <a:srgbClr val="FF3300"/>
                </a:solidFill>
              </a:rPr>
              <a:t>                                                                  </a:t>
            </a:r>
            <a:r>
              <a:rPr lang="cs-CZ" altLang="cs-CZ" sz="2000" dirty="0" smtClean="0">
                <a:solidFill>
                  <a:srgbClr val="FF3300"/>
                </a:solidFill>
              </a:rPr>
              <a:t>		</a:t>
            </a:r>
            <a:r>
              <a:rPr lang="cs-CZ" altLang="cs-CZ" sz="2000" dirty="0" smtClean="0"/>
              <a:t>Práce </a:t>
            </a:r>
            <a:r>
              <a:rPr lang="cs-CZ" altLang="cs-CZ" sz="2000" dirty="0"/>
              <a:t>na kyslíkový dluh</a:t>
            </a:r>
          </a:p>
          <a:p>
            <a:pPr>
              <a:spcBef>
                <a:spcPct val="15000"/>
              </a:spcBef>
            </a:pPr>
            <a:r>
              <a:rPr lang="cs-CZ" altLang="cs-CZ" sz="2000" dirty="0" smtClean="0"/>
              <a:t>							</a:t>
            </a:r>
            <a:r>
              <a:rPr lang="cs-CZ" altLang="cs-CZ" dirty="0" smtClean="0"/>
              <a:t>Vznik </a:t>
            </a:r>
            <a:r>
              <a:rPr lang="cs-CZ" altLang="cs-CZ" dirty="0"/>
              <a:t>laktátu</a:t>
            </a:r>
          </a:p>
          <a:p>
            <a:pPr>
              <a:spcBef>
                <a:spcPct val="15000"/>
              </a:spcBef>
            </a:pPr>
            <a:r>
              <a:rPr lang="cs-CZ" altLang="cs-CZ" dirty="0" smtClean="0"/>
              <a:t>								laktát </a:t>
            </a:r>
            <a:r>
              <a:rPr lang="cs-CZ" altLang="cs-CZ" dirty="0">
                <a:cs typeface="Times New Roman" pitchFamily="18" charset="0"/>
              </a:rPr>
              <a:t>→</a:t>
            </a:r>
            <a:r>
              <a:rPr lang="cs-CZ" altLang="cs-CZ" dirty="0"/>
              <a:t>do </a:t>
            </a:r>
            <a:r>
              <a:rPr lang="cs-CZ" altLang="cs-CZ" dirty="0" err="1"/>
              <a:t>krve</a:t>
            </a:r>
            <a:r>
              <a:rPr lang="cs-CZ" altLang="cs-CZ" dirty="0" err="1">
                <a:cs typeface="Times New Roman" pitchFamily="18" charset="0"/>
              </a:rPr>
              <a:t>→</a:t>
            </a:r>
            <a:r>
              <a:rPr lang="cs-CZ" altLang="cs-CZ" dirty="0" err="1" smtClean="0">
                <a:cs typeface="Times New Roman" pitchFamily="18" charset="0"/>
              </a:rPr>
              <a:t>do</a:t>
            </a:r>
            <a:r>
              <a:rPr lang="cs-CZ" altLang="cs-CZ" dirty="0" smtClean="0">
                <a:cs typeface="Times New Roman" pitchFamily="18" charset="0"/>
              </a:rPr>
              <a:t> jater →</a:t>
            </a:r>
            <a:r>
              <a:rPr lang="cs-CZ" altLang="cs-CZ" dirty="0">
                <a:cs typeface="Times New Roman" pitchFamily="18" charset="0"/>
              </a:rPr>
              <a:t>pyruvát</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23</a:t>
            </a:fld>
            <a:endParaRPr lang="cs-CZ"/>
          </a:p>
        </p:txBody>
      </p:sp>
    </p:spTree>
    <p:extLst>
      <p:ext uri="{BB962C8B-B14F-4D97-AF65-F5344CB8AC3E}">
        <p14:creationId xmlns:p14="http://schemas.microsoft.com/office/powerpoint/2010/main" val="13679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76"/>
                                        </p:tgtEl>
                                        <p:attrNameLst>
                                          <p:attrName>style.visibility</p:attrName>
                                        </p:attrNameLst>
                                      </p:cBhvr>
                                      <p:to>
                                        <p:strVal val="visible"/>
                                      </p:to>
                                    </p:set>
                                    <p:anim calcmode="lin" valueType="num">
                                      <p:cBhvr additive="base">
                                        <p:cTn id="7" dur="500" fill="hold"/>
                                        <p:tgtEl>
                                          <p:spTgt spid="73776"/>
                                        </p:tgtEl>
                                        <p:attrNameLst>
                                          <p:attrName>ppt_x</p:attrName>
                                        </p:attrNameLst>
                                      </p:cBhvr>
                                      <p:tavLst>
                                        <p:tav tm="0">
                                          <p:val>
                                            <p:strVal val="#ppt_x"/>
                                          </p:val>
                                        </p:tav>
                                        <p:tav tm="100000">
                                          <p:val>
                                            <p:strVal val="#ppt_x"/>
                                          </p:val>
                                        </p:tav>
                                      </p:tavLst>
                                    </p:anim>
                                    <p:anim calcmode="lin" valueType="num">
                                      <p:cBhvr additive="base">
                                        <p:cTn id="8" dur="500" fill="hold"/>
                                        <p:tgtEl>
                                          <p:spTgt spid="737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53"/>
                                        </p:tgtEl>
                                        <p:attrNameLst>
                                          <p:attrName>style.visibility</p:attrName>
                                        </p:attrNameLst>
                                      </p:cBhvr>
                                      <p:to>
                                        <p:strVal val="visible"/>
                                      </p:to>
                                    </p:set>
                                    <p:anim calcmode="lin" valueType="num">
                                      <p:cBhvr additive="base">
                                        <p:cTn id="13" dur="500" fill="hold"/>
                                        <p:tgtEl>
                                          <p:spTgt spid="73753"/>
                                        </p:tgtEl>
                                        <p:attrNameLst>
                                          <p:attrName>ppt_x</p:attrName>
                                        </p:attrNameLst>
                                      </p:cBhvr>
                                      <p:tavLst>
                                        <p:tav tm="0">
                                          <p:val>
                                            <p:strVal val="#ppt_x"/>
                                          </p:val>
                                        </p:tav>
                                        <p:tav tm="100000">
                                          <p:val>
                                            <p:strVal val="#ppt_x"/>
                                          </p:val>
                                        </p:tav>
                                      </p:tavLst>
                                    </p:anim>
                                    <p:anim calcmode="lin" valueType="num">
                                      <p:cBhvr additive="base">
                                        <p:cTn id="14" dur="500" fill="hold"/>
                                        <p:tgtEl>
                                          <p:spTgt spid="73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3" grpId="0"/>
      <p:bldP spid="737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9"/>
          <p:cNvSpPr txBox="1">
            <a:spLocks noChangeArrowheads="1"/>
          </p:cNvSpPr>
          <p:nvPr/>
        </p:nvSpPr>
        <p:spPr bwMode="auto">
          <a:xfrm>
            <a:off x="2502854" y="53003"/>
            <a:ext cx="5219700" cy="830997"/>
          </a:xfrm>
          <a:prstGeom prst="rect">
            <a:avLst/>
          </a:prstGeom>
          <a:noFill/>
          <a:ln w="9525">
            <a:noFill/>
            <a:miter lim="800000"/>
            <a:headEnd/>
            <a:tailEnd/>
          </a:ln>
        </p:spPr>
        <p:txBody>
          <a:bodyPr>
            <a:spAutoFit/>
          </a:bodyPr>
          <a:lstStyle/>
          <a:p>
            <a:pPr algn="ctr">
              <a:spcBef>
                <a:spcPct val="50000"/>
              </a:spcBef>
            </a:pPr>
            <a:r>
              <a:rPr lang="cs-CZ" altLang="cs-CZ" sz="4800" dirty="0">
                <a:solidFill>
                  <a:schemeClr val="accent3">
                    <a:lumMod val="75000"/>
                  </a:schemeClr>
                </a:solidFill>
              </a:rPr>
              <a:t>Souhrn glykolýzy</a:t>
            </a:r>
          </a:p>
        </p:txBody>
      </p:sp>
      <p:sp>
        <p:nvSpPr>
          <p:cNvPr id="162819" name="Text Box 9"/>
          <p:cNvSpPr txBox="1">
            <a:spLocks noChangeArrowheads="1"/>
          </p:cNvSpPr>
          <p:nvPr/>
        </p:nvSpPr>
        <p:spPr bwMode="auto">
          <a:xfrm>
            <a:off x="115543" y="1567299"/>
            <a:ext cx="5228590" cy="4985980"/>
          </a:xfrm>
          <a:prstGeom prst="rect">
            <a:avLst/>
          </a:prstGeom>
          <a:noFill/>
          <a:ln w="9525">
            <a:noFill/>
            <a:miter lim="800000"/>
            <a:headEnd/>
            <a:tailEnd/>
          </a:ln>
        </p:spPr>
        <p:txBody>
          <a:bodyPr wrap="square">
            <a:spAutoFit/>
          </a:bodyPr>
          <a:lstStyle/>
          <a:p>
            <a:pPr>
              <a:spcBef>
                <a:spcPct val="25000"/>
              </a:spcBef>
            </a:pPr>
            <a:r>
              <a:rPr lang="cs-CZ" sz="2400" dirty="0">
                <a:solidFill>
                  <a:schemeClr val="accent2">
                    <a:lumMod val="75000"/>
                  </a:schemeClr>
                </a:solidFill>
              </a:rPr>
              <a:t>Aerobní </a:t>
            </a:r>
            <a:r>
              <a:rPr lang="cs-CZ" sz="2400" dirty="0" smtClean="0">
                <a:solidFill>
                  <a:schemeClr val="accent2">
                    <a:lumMod val="75000"/>
                  </a:schemeClr>
                </a:solidFill>
              </a:rPr>
              <a:t>glykolýza</a:t>
            </a:r>
          </a:p>
          <a:p>
            <a:pPr marL="800100" lvl="1" indent="-342900">
              <a:spcBef>
                <a:spcPct val="25000"/>
              </a:spcBef>
              <a:buFont typeface="Arial" panose="020B0604020202020204" pitchFamily="34" charset="0"/>
              <a:buChar char="•"/>
            </a:pPr>
            <a:r>
              <a:rPr lang="cs-CZ" sz="2400" dirty="0"/>
              <a:t>D</a:t>
            </a:r>
            <a:r>
              <a:rPr lang="cs-CZ" sz="2400" dirty="0" smtClean="0"/>
              <a:t>ostatečný </a:t>
            </a:r>
            <a:r>
              <a:rPr lang="cs-CZ" sz="2400" dirty="0"/>
              <a:t>přívod </a:t>
            </a:r>
            <a:r>
              <a:rPr lang="cs-CZ" sz="2400" dirty="0" smtClean="0"/>
              <a:t>kyslíku</a:t>
            </a:r>
          </a:p>
          <a:p>
            <a:pPr marL="800100" lvl="1" indent="-342900">
              <a:spcBef>
                <a:spcPct val="25000"/>
              </a:spcBef>
              <a:buFont typeface="Arial" panose="020B0604020202020204" pitchFamily="34" charset="0"/>
              <a:buChar char="•"/>
            </a:pPr>
            <a:r>
              <a:rPr lang="cs-CZ" sz="2400" dirty="0" smtClean="0"/>
              <a:t>Význam: </a:t>
            </a:r>
          </a:p>
          <a:p>
            <a:pPr lvl="3">
              <a:spcBef>
                <a:spcPct val="25000"/>
              </a:spcBef>
            </a:pPr>
            <a:r>
              <a:rPr lang="cs-CZ" sz="2400" dirty="0" smtClean="0">
                <a:solidFill>
                  <a:schemeClr val="accent2">
                    <a:lumMod val="75000"/>
                  </a:schemeClr>
                </a:solidFill>
              </a:rPr>
              <a:t>produkce energie</a:t>
            </a:r>
          </a:p>
          <a:p>
            <a:pPr marL="800100" lvl="1" indent="-342900">
              <a:spcBef>
                <a:spcPct val="25000"/>
              </a:spcBef>
              <a:buFont typeface="Arial" panose="020B0604020202020204" pitchFamily="34" charset="0"/>
              <a:buChar char="•"/>
            </a:pPr>
            <a:r>
              <a:rPr lang="cs-CZ" sz="2400" dirty="0"/>
              <a:t>P</a:t>
            </a:r>
            <a:r>
              <a:rPr lang="cs-CZ" sz="2400" dirty="0" smtClean="0"/>
              <a:t>rodukt</a:t>
            </a:r>
            <a:r>
              <a:rPr lang="cs-CZ" sz="2400" dirty="0"/>
              <a:t>: </a:t>
            </a:r>
          </a:p>
          <a:p>
            <a:pPr lvl="1">
              <a:spcBef>
                <a:spcPct val="25000"/>
              </a:spcBef>
            </a:pPr>
            <a:r>
              <a:rPr lang="cs-CZ" sz="2400" dirty="0" smtClean="0">
                <a:solidFill>
                  <a:schemeClr val="accent2">
                    <a:lumMod val="75000"/>
                  </a:schemeClr>
                </a:solidFill>
              </a:rPr>
              <a:t>		AcetylCoA</a:t>
            </a:r>
            <a:endParaRPr lang="cs-CZ" sz="2400" dirty="0">
              <a:solidFill>
                <a:schemeClr val="accent2">
                  <a:lumMod val="75000"/>
                </a:schemeClr>
              </a:solidFill>
            </a:endParaRPr>
          </a:p>
          <a:p>
            <a:pPr lvl="4">
              <a:spcBef>
                <a:spcPct val="25000"/>
              </a:spcBef>
            </a:pPr>
            <a:endParaRPr lang="cs-CZ" sz="2400" dirty="0" smtClean="0">
              <a:solidFill>
                <a:srgbClr val="0000CC"/>
              </a:solidFill>
            </a:endParaRPr>
          </a:p>
          <a:p>
            <a:pPr lvl="4">
              <a:spcBef>
                <a:spcPct val="25000"/>
              </a:spcBef>
            </a:pPr>
            <a:endParaRPr lang="cs-CZ" sz="2400" dirty="0">
              <a:solidFill>
                <a:srgbClr val="0000CC"/>
              </a:solidFill>
            </a:endParaRPr>
          </a:p>
          <a:p>
            <a:pPr lvl="4">
              <a:spcBef>
                <a:spcPct val="25000"/>
              </a:spcBef>
            </a:pPr>
            <a:endParaRPr lang="cs-CZ" sz="2400" dirty="0" smtClean="0">
              <a:solidFill>
                <a:srgbClr val="0000CC"/>
              </a:solidFill>
            </a:endParaRPr>
          </a:p>
          <a:p>
            <a:pPr lvl="4">
              <a:spcBef>
                <a:spcPct val="25000"/>
              </a:spcBef>
            </a:pPr>
            <a:endParaRPr lang="cs-CZ" sz="2400" dirty="0">
              <a:solidFill>
                <a:srgbClr val="0000CC"/>
              </a:solidFill>
            </a:endParaRPr>
          </a:p>
          <a:p>
            <a:pPr lvl="1"/>
            <a:endParaRPr lang="cs-CZ" sz="2400" dirty="0">
              <a:solidFill>
                <a:srgbClr val="FF3300"/>
              </a:solidFill>
            </a:endParaRPr>
          </a:p>
        </p:txBody>
      </p:sp>
      <p:sp>
        <p:nvSpPr>
          <p:cNvPr id="162820" name="Text Box 10"/>
          <p:cNvSpPr txBox="1">
            <a:spLocks noChangeArrowheads="1"/>
          </p:cNvSpPr>
          <p:nvPr/>
        </p:nvSpPr>
        <p:spPr bwMode="auto">
          <a:xfrm>
            <a:off x="5112704" y="1361561"/>
            <a:ext cx="7163116" cy="4647426"/>
          </a:xfrm>
          <a:prstGeom prst="rect">
            <a:avLst/>
          </a:prstGeom>
          <a:noFill/>
          <a:ln w="9525">
            <a:noFill/>
            <a:miter lim="800000"/>
            <a:headEnd/>
            <a:tailEnd/>
          </a:ln>
        </p:spPr>
        <p:txBody>
          <a:bodyPr wrap="square">
            <a:spAutoFit/>
          </a:bodyPr>
          <a:lstStyle/>
          <a:p>
            <a:pPr>
              <a:spcBef>
                <a:spcPct val="25000"/>
              </a:spcBef>
            </a:pPr>
            <a:r>
              <a:rPr lang="cs-CZ" sz="2400" dirty="0">
                <a:solidFill>
                  <a:schemeClr val="accent2">
                    <a:lumMod val="75000"/>
                  </a:schemeClr>
                </a:solidFill>
              </a:rPr>
              <a:t>Anaerobní </a:t>
            </a:r>
            <a:r>
              <a:rPr lang="cs-CZ" sz="2400" dirty="0" smtClean="0">
                <a:solidFill>
                  <a:schemeClr val="accent2">
                    <a:lumMod val="75000"/>
                  </a:schemeClr>
                </a:solidFill>
              </a:rPr>
              <a:t>glykolýza</a:t>
            </a:r>
          </a:p>
          <a:p>
            <a:pPr marL="800100" lvl="1" indent="-342900">
              <a:spcBef>
                <a:spcPct val="25000"/>
              </a:spcBef>
              <a:buFont typeface="Arial" panose="020B0604020202020204" pitchFamily="34" charset="0"/>
              <a:buChar char="•"/>
            </a:pPr>
            <a:r>
              <a:rPr lang="cs-CZ" sz="2400" dirty="0"/>
              <a:t>N</a:t>
            </a:r>
            <a:r>
              <a:rPr lang="cs-CZ" sz="2400" dirty="0" smtClean="0"/>
              <a:t>edostatečný </a:t>
            </a:r>
            <a:r>
              <a:rPr lang="cs-CZ" sz="2400" dirty="0"/>
              <a:t>přívod </a:t>
            </a:r>
            <a:r>
              <a:rPr lang="cs-CZ" sz="2400" dirty="0" smtClean="0"/>
              <a:t>kyslíku</a:t>
            </a:r>
          </a:p>
          <a:p>
            <a:pPr marL="800100" lvl="1" indent="-342900">
              <a:spcBef>
                <a:spcPct val="25000"/>
              </a:spcBef>
              <a:buFont typeface="Arial" panose="020B0604020202020204" pitchFamily="34" charset="0"/>
              <a:buChar char="•"/>
            </a:pPr>
            <a:r>
              <a:rPr lang="cs-CZ" sz="2400" dirty="0"/>
              <a:t>V</a:t>
            </a:r>
            <a:r>
              <a:rPr lang="cs-CZ" sz="2400" dirty="0" smtClean="0"/>
              <a:t>ýznam: </a:t>
            </a:r>
          </a:p>
          <a:p>
            <a:pPr lvl="3">
              <a:spcBef>
                <a:spcPct val="25000"/>
              </a:spcBef>
            </a:pPr>
            <a:r>
              <a:rPr lang="cs-CZ" sz="2400" dirty="0">
                <a:solidFill>
                  <a:schemeClr val="accent2">
                    <a:lumMod val="75000"/>
                  </a:schemeClr>
                </a:solidFill>
              </a:rPr>
              <a:t>produkce energie ve specifických případech:</a:t>
            </a:r>
          </a:p>
          <a:p>
            <a:pPr marL="2171700" lvl="4" indent="-342900">
              <a:buFont typeface="Wingdings" panose="05000000000000000000" pitchFamily="2" charset="2"/>
              <a:buChar char="ü"/>
            </a:pPr>
            <a:r>
              <a:rPr lang="cs-CZ" sz="2000" dirty="0" smtClean="0"/>
              <a:t>  </a:t>
            </a:r>
            <a:r>
              <a:rPr lang="cs-CZ" dirty="0" smtClean="0"/>
              <a:t>tkáně za hypoxie</a:t>
            </a:r>
          </a:p>
          <a:p>
            <a:pPr marL="2171700" lvl="4" indent="-342900">
              <a:buFont typeface="Wingdings" panose="05000000000000000000" pitchFamily="2" charset="2"/>
              <a:buChar char="ü"/>
            </a:pPr>
            <a:r>
              <a:rPr lang="cs-CZ" dirty="0" smtClean="0"/>
              <a:t>  buňky nemající mitochondrie 	</a:t>
            </a:r>
            <a:br>
              <a:rPr lang="cs-CZ" dirty="0" smtClean="0"/>
            </a:br>
            <a:r>
              <a:rPr lang="cs-CZ" dirty="0" smtClean="0"/>
              <a:t>		(erytrocyty, leukocyty,..)</a:t>
            </a:r>
          </a:p>
          <a:p>
            <a:pPr marL="2171700" lvl="4" indent="-342900">
              <a:buFont typeface="Wingdings" panose="05000000000000000000" pitchFamily="2" charset="2"/>
              <a:buChar char="ü"/>
            </a:pPr>
            <a:r>
              <a:rPr lang="cs-CZ" dirty="0" smtClean="0"/>
              <a:t>  při potřebě šetřit laktát pro glukoneogenezi</a:t>
            </a:r>
            <a:endParaRPr lang="cs-CZ" sz="2000" dirty="0" smtClean="0"/>
          </a:p>
          <a:p>
            <a:pPr lvl="1">
              <a:spcBef>
                <a:spcPct val="25000"/>
              </a:spcBef>
              <a:buFontTx/>
              <a:buChar char="•"/>
            </a:pPr>
            <a:r>
              <a:rPr lang="cs-CZ" sz="2400" dirty="0" smtClean="0"/>
              <a:t> Produkt:</a:t>
            </a:r>
          </a:p>
          <a:p>
            <a:pPr lvl="1">
              <a:spcBef>
                <a:spcPct val="25000"/>
              </a:spcBef>
            </a:pPr>
            <a:r>
              <a:rPr lang="cs-CZ" sz="2400" dirty="0"/>
              <a:t>	</a:t>
            </a:r>
            <a:r>
              <a:rPr lang="cs-CZ" sz="2400" dirty="0" smtClean="0"/>
              <a:t>		</a:t>
            </a:r>
            <a:r>
              <a:rPr lang="cs-CZ" sz="2400" dirty="0">
                <a:solidFill>
                  <a:schemeClr val="accent2">
                    <a:lumMod val="75000"/>
                  </a:schemeClr>
                </a:solidFill>
              </a:rPr>
              <a:t>Laktát</a:t>
            </a:r>
          </a:p>
          <a:p>
            <a:pPr lvl="1"/>
            <a:endParaRPr lang="cs-CZ" sz="2400" dirty="0"/>
          </a:p>
        </p:txBody>
      </p:sp>
      <p:sp>
        <p:nvSpPr>
          <p:cNvPr id="6" name="Obdélník 5"/>
          <p:cNvSpPr/>
          <p:nvPr/>
        </p:nvSpPr>
        <p:spPr>
          <a:xfrm>
            <a:off x="2319462" y="4480520"/>
            <a:ext cx="479618" cy="523220"/>
          </a:xfrm>
          <a:prstGeom prst="rect">
            <a:avLst/>
          </a:prstGeom>
        </p:spPr>
        <p:txBody>
          <a:bodyPr wrap="none">
            <a:spAutoFit/>
          </a:bodyPr>
          <a:lstStyle/>
          <a:p>
            <a:r>
              <a:rPr lang="cs-CZ" altLang="cs-CZ" sz="2800" b="1" dirty="0" smtClean="0">
                <a:solidFill>
                  <a:schemeClr val="accent4">
                    <a:lumMod val="60000"/>
                    <a:lumOff val="40000"/>
                  </a:schemeClr>
                </a:solidFill>
                <a:sym typeface="Symbol" pitchFamily="18" charset="2"/>
              </a:rPr>
              <a:t> </a:t>
            </a:r>
            <a:endParaRPr lang="cs-CZ" sz="2800" b="1" dirty="0">
              <a:solidFill>
                <a:schemeClr val="accent4">
                  <a:lumMod val="60000"/>
                  <a:lumOff val="40000"/>
                </a:schemeClr>
              </a:solidFill>
            </a:endParaRPr>
          </a:p>
        </p:txBody>
      </p:sp>
      <p:sp>
        <p:nvSpPr>
          <p:cNvPr id="7" name="Obdélník 6"/>
          <p:cNvSpPr/>
          <p:nvPr/>
        </p:nvSpPr>
        <p:spPr>
          <a:xfrm>
            <a:off x="2319462" y="5059286"/>
            <a:ext cx="479618" cy="523220"/>
          </a:xfrm>
          <a:prstGeom prst="rect">
            <a:avLst/>
          </a:prstGeom>
        </p:spPr>
        <p:txBody>
          <a:bodyPr wrap="none">
            <a:spAutoFit/>
          </a:bodyPr>
          <a:lstStyle/>
          <a:p>
            <a:r>
              <a:rPr lang="cs-CZ" altLang="cs-CZ" sz="2800" b="1" dirty="0" smtClean="0">
                <a:solidFill>
                  <a:schemeClr val="accent4">
                    <a:lumMod val="60000"/>
                    <a:lumOff val="40000"/>
                  </a:schemeClr>
                </a:solidFill>
                <a:sym typeface="Symbol" pitchFamily="18" charset="2"/>
              </a:rPr>
              <a:t> </a:t>
            </a:r>
            <a:endParaRPr lang="cs-CZ" sz="2800" b="1" dirty="0">
              <a:solidFill>
                <a:schemeClr val="accent4">
                  <a:lumMod val="60000"/>
                  <a:lumOff val="40000"/>
                </a:schemeClr>
              </a:solidFill>
            </a:endParaRPr>
          </a:p>
        </p:txBody>
      </p:sp>
      <p:sp>
        <p:nvSpPr>
          <p:cNvPr id="2" name="TextovéPole 1"/>
          <p:cNvSpPr txBox="1"/>
          <p:nvPr/>
        </p:nvSpPr>
        <p:spPr>
          <a:xfrm>
            <a:off x="1933690" y="5710019"/>
            <a:ext cx="1592295" cy="646331"/>
          </a:xfrm>
          <a:prstGeom prst="rect">
            <a:avLst/>
          </a:prstGeom>
          <a:noFill/>
        </p:spPr>
        <p:txBody>
          <a:bodyPr wrap="none" rtlCol="0">
            <a:spAutoFit/>
          </a:bodyPr>
          <a:lstStyle/>
          <a:p>
            <a:r>
              <a:rPr lang="cs-CZ" sz="3600" dirty="0" smtClean="0"/>
              <a:t>38 ATP</a:t>
            </a:r>
            <a:endParaRPr lang="cs-CZ" sz="3600" dirty="0"/>
          </a:p>
        </p:txBody>
      </p:sp>
      <p:sp>
        <p:nvSpPr>
          <p:cNvPr id="3" name="Obdélník 2"/>
          <p:cNvSpPr/>
          <p:nvPr/>
        </p:nvSpPr>
        <p:spPr>
          <a:xfrm>
            <a:off x="8199018" y="5638052"/>
            <a:ext cx="324128" cy="369332"/>
          </a:xfrm>
          <a:prstGeom prst="rect">
            <a:avLst/>
          </a:prstGeom>
        </p:spPr>
        <p:txBody>
          <a:bodyPr wrap="none">
            <a:spAutoFit/>
          </a:bodyPr>
          <a:lstStyle/>
          <a:p>
            <a:r>
              <a:rPr lang="cs-CZ" altLang="cs-CZ" b="1" dirty="0" smtClean="0">
                <a:solidFill>
                  <a:schemeClr val="accent4">
                    <a:lumMod val="60000"/>
                    <a:lumOff val="40000"/>
                  </a:schemeClr>
                </a:solidFill>
                <a:sym typeface="Symbol" pitchFamily="18" charset="2"/>
              </a:rPr>
              <a:t></a:t>
            </a:r>
            <a:endParaRPr lang="cs-CZ" b="1" dirty="0">
              <a:solidFill>
                <a:schemeClr val="accent4">
                  <a:lumMod val="60000"/>
                  <a:lumOff val="40000"/>
                </a:schemeClr>
              </a:solidFill>
            </a:endParaRPr>
          </a:p>
        </p:txBody>
      </p:sp>
      <p:sp>
        <p:nvSpPr>
          <p:cNvPr id="10" name="TextovéPole 9"/>
          <p:cNvSpPr txBox="1"/>
          <p:nvPr/>
        </p:nvSpPr>
        <p:spPr>
          <a:xfrm>
            <a:off x="7854437" y="5906948"/>
            <a:ext cx="1337417" cy="646331"/>
          </a:xfrm>
          <a:prstGeom prst="rect">
            <a:avLst/>
          </a:prstGeom>
          <a:noFill/>
        </p:spPr>
        <p:txBody>
          <a:bodyPr wrap="none" rtlCol="0">
            <a:spAutoFit/>
          </a:bodyPr>
          <a:lstStyle/>
          <a:p>
            <a:r>
              <a:rPr lang="cs-CZ" sz="3600" dirty="0"/>
              <a:t>2</a:t>
            </a:r>
            <a:r>
              <a:rPr lang="cs-CZ" sz="3600" dirty="0" smtClean="0"/>
              <a:t> ATP</a:t>
            </a:r>
            <a:endParaRPr lang="cs-CZ" sz="3600" dirty="0"/>
          </a:p>
        </p:txBody>
      </p:sp>
      <p:sp>
        <p:nvSpPr>
          <p:cNvPr id="4" name="Zástupný symbol pro číslo snímku 3"/>
          <p:cNvSpPr>
            <a:spLocks noGrp="1"/>
          </p:cNvSpPr>
          <p:nvPr>
            <p:ph type="sldNum" sz="quarter" idx="12"/>
          </p:nvPr>
        </p:nvSpPr>
        <p:spPr/>
        <p:txBody>
          <a:bodyPr/>
          <a:lstStyle/>
          <a:p>
            <a:fld id="{B6850748-4E51-4F37-B9D7-D8C0D1A2EC04}" type="slidenum">
              <a:rPr lang="cs-CZ" smtClean="0"/>
              <a:t>24</a:t>
            </a:fld>
            <a:endParaRPr lang="cs-CZ"/>
          </a:p>
        </p:txBody>
      </p:sp>
      <p:sp>
        <p:nvSpPr>
          <p:cNvPr id="5" name="TextovéPole 4"/>
          <p:cNvSpPr txBox="1"/>
          <p:nvPr/>
        </p:nvSpPr>
        <p:spPr>
          <a:xfrm>
            <a:off x="131362" y="6608825"/>
            <a:ext cx="2667718" cy="215444"/>
          </a:xfrm>
          <a:prstGeom prst="rect">
            <a:avLst/>
          </a:prstGeom>
          <a:noFill/>
        </p:spPr>
        <p:txBody>
          <a:bodyPr wrap="none" rtlCol="0">
            <a:spAutoFit/>
          </a:bodyPr>
          <a:lstStyle/>
          <a:p>
            <a:r>
              <a:rPr lang="cs-CZ" sz="800" dirty="0"/>
              <a:t>https://www.youtube.com/watch?v=EfGlznwfu9U&amp;t=3s</a:t>
            </a:r>
          </a:p>
        </p:txBody>
      </p:sp>
    </p:spTree>
    <p:extLst>
      <p:ext uri="{BB962C8B-B14F-4D97-AF65-F5344CB8AC3E}">
        <p14:creationId xmlns:p14="http://schemas.microsoft.com/office/powerpoint/2010/main" val="2630583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dirty="0" smtClean="0">
                <a:solidFill>
                  <a:schemeClr val="accent3">
                    <a:lumMod val="75000"/>
                  </a:schemeClr>
                </a:solidFill>
                <a:latin typeface="Cambria" panose="02040503050406030204" pitchFamily="18" charset="0"/>
              </a:rPr>
              <a:t>Regulace glykolýzy		</a:t>
            </a:r>
            <a:endParaRPr lang="cs-CZ" dirty="0">
              <a:solidFill>
                <a:schemeClr val="accent3">
                  <a:lumMod val="75000"/>
                </a:schemeClr>
              </a:solidFill>
              <a:latin typeface="Cambria" panose="02040503050406030204" pitchFamily="18" charset="0"/>
            </a:endParaRPr>
          </a:p>
        </p:txBody>
      </p:sp>
      <p:sp>
        <p:nvSpPr>
          <p:cNvPr id="5" name="Zástupný symbol pro obsah 4"/>
          <p:cNvSpPr>
            <a:spLocks noGrp="1"/>
          </p:cNvSpPr>
          <p:nvPr>
            <p:ph sz="half" idx="1"/>
          </p:nvPr>
        </p:nvSpPr>
        <p:spPr>
          <a:xfrm>
            <a:off x="838200" y="1825625"/>
            <a:ext cx="5413310" cy="4351338"/>
          </a:xfrm>
        </p:spPr>
        <p:txBody>
          <a:bodyPr>
            <a:normAutofit/>
          </a:bodyPr>
          <a:lstStyle/>
          <a:p>
            <a:pPr>
              <a:buFont typeface="Courier New" panose="02070309020205020404" pitchFamily="49" charset="0"/>
              <a:buChar char="o"/>
            </a:pPr>
            <a:r>
              <a:rPr lang="cs-CZ" dirty="0" err="1" smtClean="0">
                <a:solidFill>
                  <a:schemeClr val="accent3">
                    <a:lumMod val="75000"/>
                  </a:schemeClr>
                </a:solidFill>
                <a:latin typeface="Cambria" panose="02040503050406030204" pitchFamily="18" charset="0"/>
              </a:rPr>
              <a:t>Fosfofruktokináza</a:t>
            </a:r>
            <a:endParaRPr lang="cs-CZ" dirty="0" smtClean="0">
              <a:solidFill>
                <a:schemeClr val="accent3">
                  <a:lumMod val="75000"/>
                </a:schemeClr>
              </a:solidFill>
              <a:latin typeface="Cambria" panose="02040503050406030204" pitchFamily="18" charset="0"/>
            </a:endParaRPr>
          </a:p>
          <a:p>
            <a:pPr marL="457200" lvl="1" indent="0">
              <a:buNone/>
            </a:pPr>
            <a:r>
              <a:rPr lang="cs-CZ" dirty="0" smtClean="0">
                <a:latin typeface="Cambria" panose="02040503050406030204" pitchFamily="18" charset="0"/>
              </a:rPr>
              <a:t/>
            </a:r>
            <a:br>
              <a:rPr lang="cs-CZ" dirty="0" smtClean="0">
                <a:latin typeface="Cambria" panose="02040503050406030204" pitchFamily="18" charset="0"/>
              </a:rPr>
            </a:br>
            <a:r>
              <a:rPr lang="cs-CZ" dirty="0" err="1" smtClean="0">
                <a:latin typeface="Cambria" panose="02040503050406030204" pitchFamily="18" charset="0"/>
              </a:rPr>
              <a:t>Allosterické</a:t>
            </a:r>
            <a:r>
              <a:rPr lang="cs-CZ" dirty="0" smtClean="0">
                <a:latin typeface="Cambria" panose="02040503050406030204" pitchFamily="18" charset="0"/>
              </a:rPr>
              <a:t> efektory</a:t>
            </a:r>
          </a:p>
          <a:p>
            <a:pPr lvl="2"/>
            <a:r>
              <a:rPr lang="cs-CZ" dirty="0" smtClean="0">
                <a:latin typeface="Cambria" panose="02040503050406030204" pitchFamily="18" charset="0"/>
              </a:rPr>
              <a:t>Aktivace:  	AMP				Fruktóza-2,6-bisfosfát</a:t>
            </a:r>
            <a:br>
              <a:rPr lang="cs-CZ" dirty="0" smtClean="0">
                <a:latin typeface="Cambria" panose="02040503050406030204" pitchFamily="18" charset="0"/>
              </a:rPr>
            </a:br>
            <a:endParaRPr lang="cs-CZ" dirty="0" smtClean="0">
              <a:latin typeface="Cambria" panose="02040503050406030204" pitchFamily="18" charset="0"/>
            </a:endParaRPr>
          </a:p>
          <a:p>
            <a:pPr lvl="2"/>
            <a:r>
              <a:rPr lang="cs-CZ" dirty="0" smtClean="0">
                <a:latin typeface="Cambria" panose="02040503050406030204" pitchFamily="18" charset="0"/>
              </a:rPr>
              <a:t>Inhibice:   	 ATP</a:t>
            </a:r>
          </a:p>
          <a:p>
            <a:pPr marL="914400" lvl="2" indent="0">
              <a:buNone/>
            </a:pPr>
            <a:r>
              <a:rPr lang="cs-CZ" dirty="0" smtClean="0">
                <a:latin typeface="Cambria" panose="02040503050406030204" pitchFamily="18" charset="0"/>
              </a:rPr>
              <a:t>		 citrát	</a:t>
            </a:r>
          </a:p>
          <a:p>
            <a:pPr lvl="2"/>
            <a:endParaRPr lang="cs-CZ" dirty="0" smtClean="0">
              <a:latin typeface="Cambria" panose="02040503050406030204" pitchFamily="18" charset="0"/>
            </a:endParaRPr>
          </a:p>
          <a:p>
            <a:pPr marL="457200" lvl="1" indent="0">
              <a:buNone/>
            </a:pPr>
            <a:r>
              <a:rPr lang="cs-CZ" dirty="0" smtClean="0">
                <a:latin typeface="Cambria" panose="02040503050406030204" pitchFamily="18" charset="0"/>
              </a:rPr>
              <a:t>Hormonální ovlivnění</a:t>
            </a:r>
          </a:p>
          <a:p>
            <a:pPr lvl="2"/>
            <a:r>
              <a:rPr lang="cs-CZ" dirty="0" smtClean="0">
                <a:latin typeface="Cambria" panose="02040503050406030204" pitchFamily="18" charset="0"/>
              </a:rPr>
              <a:t>Aktivace:	Inzulín (po jídle)</a:t>
            </a:r>
          </a:p>
          <a:p>
            <a:pPr lvl="2"/>
            <a:r>
              <a:rPr lang="cs-CZ" dirty="0" smtClean="0">
                <a:latin typeface="Cambria" panose="02040503050406030204" pitchFamily="18" charset="0"/>
              </a:rPr>
              <a:t>Inhibice:	</a:t>
            </a:r>
            <a:r>
              <a:rPr lang="cs-CZ" dirty="0" err="1">
                <a:latin typeface="Cambria" panose="02040503050406030204" pitchFamily="18" charset="0"/>
              </a:rPr>
              <a:t>G</a:t>
            </a:r>
            <a:r>
              <a:rPr lang="cs-CZ" dirty="0" err="1" smtClean="0">
                <a:latin typeface="Cambria" panose="02040503050406030204" pitchFamily="18" charset="0"/>
              </a:rPr>
              <a:t>lukagon</a:t>
            </a:r>
            <a:r>
              <a:rPr lang="cs-CZ" dirty="0" smtClean="0">
                <a:latin typeface="Cambria" panose="02040503050406030204" pitchFamily="18" charset="0"/>
              </a:rPr>
              <a:t> (hladovění)</a:t>
            </a:r>
          </a:p>
          <a:p>
            <a:endParaRPr lang="cs-CZ" dirty="0" smtClean="0">
              <a:latin typeface="Cambria" panose="02040503050406030204" pitchFamily="18" charset="0"/>
            </a:endParaRPr>
          </a:p>
          <a:p>
            <a:endParaRPr lang="cs-CZ" dirty="0">
              <a:latin typeface="Cambria" panose="02040503050406030204" pitchFamily="18" charset="0"/>
            </a:endParaRPr>
          </a:p>
        </p:txBody>
      </p:sp>
      <p:sp>
        <p:nvSpPr>
          <p:cNvPr id="7" name="Zástupný symbol pro obsah 6"/>
          <p:cNvSpPr>
            <a:spLocks noGrp="1"/>
          </p:cNvSpPr>
          <p:nvPr>
            <p:ph sz="half" idx="2"/>
          </p:nvPr>
        </p:nvSpPr>
        <p:spPr>
          <a:xfrm>
            <a:off x="6816012" y="1909601"/>
            <a:ext cx="5181600" cy="4351338"/>
          </a:xfrm>
        </p:spPr>
        <p:txBody>
          <a:bodyPr>
            <a:normAutofit/>
          </a:bodyPr>
          <a:lstStyle/>
          <a:p>
            <a:pPr>
              <a:buFont typeface="Courier New" panose="02070309020205020404" pitchFamily="49" charset="0"/>
              <a:buChar char="o"/>
            </a:pPr>
            <a:r>
              <a:rPr lang="cs-CZ" dirty="0" err="1" smtClean="0">
                <a:solidFill>
                  <a:schemeClr val="accent3">
                    <a:lumMod val="75000"/>
                  </a:schemeClr>
                </a:solidFill>
                <a:latin typeface="Cambria" panose="02040503050406030204" pitchFamily="18" charset="0"/>
              </a:rPr>
              <a:t>Pyruvátkináza</a:t>
            </a:r>
            <a:endParaRPr lang="cs-CZ" dirty="0" smtClean="0">
              <a:solidFill>
                <a:schemeClr val="accent3">
                  <a:lumMod val="75000"/>
                </a:schemeClr>
              </a:solidFill>
              <a:latin typeface="Cambria" panose="02040503050406030204" pitchFamily="18" charset="0"/>
            </a:endParaRPr>
          </a:p>
          <a:p>
            <a:pPr marL="457200" lvl="1" indent="0">
              <a:buNone/>
            </a:pPr>
            <a:r>
              <a:rPr lang="cs-CZ" dirty="0" smtClean="0">
                <a:latin typeface="Cambria" panose="02040503050406030204" pitchFamily="18" charset="0"/>
              </a:rPr>
              <a:t/>
            </a:r>
            <a:br>
              <a:rPr lang="cs-CZ" dirty="0" smtClean="0">
                <a:latin typeface="Cambria" panose="02040503050406030204" pitchFamily="18" charset="0"/>
              </a:rPr>
            </a:br>
            <a:r>
              <a:rPr lang="cs-CZ" dirty="0" err="1" smtClean="0">
                <a:latin typeface="Cambria" panose="02040503050406030204" pitchFamily="18" charset="0"/>
              </a:rPr>
              <a:t>Allosterický</a:t>
            </a:r>
            <a:r>
              <a:rPr lang="cs-CZ" dirty="0" smtClean="0">
                <a:latin typeface="Cambria" panose="02040503050406030204" pitchFamily="18" charset="0"/>
              </a:rPr>
              <a:t> efektor:</a:t>
            </a:r>
          </a:p>
          <a:p>
            <a:pPr lvl="2"/>
            <a:r>
              <a:rPr lang="cs-CZ" dirty="0" smtClean="0">
                <a:latin typeface="Cambria" panose="02040503050406030204" pitchFamily="18" charset="0"/>
              </a:rPr>
              <a:t>Aktivace:	Fruktóza-1,6-bisP</a:t>
            </a:r>
            <a:br>
              <a:rPr lang="cs-CZ" dirty="0" smtClean="0">
                <a:latin typeface="Cambria" panose="02040503050406030204" pitchFamily="18" charset="0"/>
              </a:rPr>
            </a:br>
            <a:r>
              <a:rPr lang="cs-CZ" dirty="0" smtClean="0">
                <a:latin typeface="Cambria" panose="02040503050406030204" pitchFamily="18" charset="0"/>
              </a:rPr>
              <a:t/>
            </a:r>
            <a:br>
              <a:rPr lang="cs-CZ" dirty="0" smtClean="0">
                <a:latin typeface="Cambria" panose="02040503050406030204" pitchFamily="18" charset="0"/>
              </a:rPr>
            </a:br>
            <a:endParaRPr lang="cs-CZ" dirty="0" smtClean="0">
              <a:latin typeface="Cambria" panose="02040503050406030204" pitchFamily="18" charset="0"/>
            </a:endParaRPr>
          </a:p>
          <a:p>
            <a:pPr marL="457200" lvl="1" indent="0">
              <a:buNone/>
            </a:pPr>
            <a:r>
              <a:rPr lang="cs-CZ" dirty="0" smtClean="0">
                <a:latin typeface="Cambria" panose="02040503050406030204" pitchFamily="18" charset="0"/>
              </a:rPr>
              <a:t>Hormonální ovlivnění</a:t>
            </a:r>
          </a:p>
          <a:p>
            <a:pPr lvl="2"/>
            <a:r>
              <a:rPr lang="cs-CZ" dirty="0" smtClean="0">
                <a:latin typeface="Cambria" panose="02040503050406030204" pitchFamily="18" charset="0"/>
              </a:rPr>
              <a:t>Inhibice:	</a:t>
            </a:r>
            <a:r>
              <a:rPr lang="cs-CZ" dirty="0" err="1" smtClean="0">
                <a:latin typeface="Cambria" panose="02040503050406030204" pitchFamily="18" charset="0"/>
              </a:rPr>
              <a:t>Glukagon</a:t>
            </a:r>
            <a:endParaRPr lang="cs-CZ" dirty="0" smtClean="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3414601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5591576" y="1038002"/>
            <a:ext cx="5329237" cy="584775"/>
          </a:xfrm>
          <a:prstGeom prst="rect">
            <a:avLst/>
          </a:prstGeom>
          <a:noFill/>
          <a:ln w="9525">
            <a:noFill/>
            <a:miter lim="800000"/>
            <a:headEnd/>
            <a:tailEnd/>
          </a:ln>
        </p:spPr>
        <p:txBody>
          <a:bodyPr>
            <a:spAutoFit/>
          </a:bodyPr>
          <a:lstStyle/>
          <a:p>
            <a:r>
              <a:rPr lang="cs-CZ" altLang="cs-CZ" sz="3200" dirty="0">
                <a:solidFill>
                  <a:schemeClr val="tx2">
                    <a:lumMod val="75000"/>
                  </a:schemeClr>
                </a:solidFill>
              </a:rPr>
              <a:t>Syntéza </a:t>
            </a:r>
            <a:r>
              <a:rPr lang="cs-CZ" altLang="cs-CZ" sz="3200" dirty="0" smtClean="0">
                <a:solidFill>
                  <a:schemeClr val="tx2">
                    <a:lumMod val="75000"/>
                  </a:schemeClr>
                </a:solidFill>
              </a:rPr>
              <a:t>glukózy </a:t>
            </a:r>
            <a:r>
              <a:rPr lang="cs-CZ" altLang="cs-CZ" sz="3200" i="1" dirty="0">
                <a:solidFill>
                  <a:schemeClr val="tx2">
                    <a:lumMod val="75000"/>
                  </a:schemeClr>
                </a:solidFill>
              </a:rPr>
              <a:t>de novo</a:t>
            </a:r>
            <a:endParaRPr lang="cs-CZ" altLang="cs-CZ" sz="3200" dirty="0">
              <a:solidFill>
                <a:schemeClr val="tx2">
                  <a:lumMod val="75000"/>
                </a:schemeClr>
              </a:solidFill>
            </a:endParaRPr>
          </a:p>
        </p:txBody>
      </p:sp>
      <p:sp>
        <p:nvSpPr>
          <p:cNvPr id="231427" name="Text Box 21"/>
          <p:cNvSpPr txBox="1">
            <a:spLocks noChangeArrowheads="1"/>
          </p:cNvSpPr>
          <p:nvPr/>
        </p:nvSpPr>
        <p:spPr bwMode="auto">
          <a:xfrm>
            <a:off x="2822894" y="0"/>
            <a:ext cx="6480175" cy="1107996"/>
          </a:xfrm>
          <a:prstGeom prst="rect">
            <a:avLst/>
          </a:prstGeom>
          <a:noFill/>
          <a:ln w="9525">
            <a:noFill/>
            <a:miter lim="800000"/>
            <a:headEnd/>
            <a:tailEnd/>
          </a:ln>
        </p:spPr>
        <p:txBody>
          <a:bodyPr>
            <a:spAutoFit/>
          </a:bodyPr>
          <a:lstStyle/>
          <a:p>
            <a:pPr algn="ctr">
              <a:spcBef>
                <a:spcPct val="50000"/>
              </a:spcBef>
            </a:pPr>
            <a:r>
              <a:rPr lang="cs-CZ" altLang="cs-CZ" sz="6600" dirty="0">
                <a:solidFill>
                  <a:schemeClr val="accent3">
                    <a:lumMod val="75000"/>
                  </a:schemeClr>
                </a:solidFill>
              </a:rPr>
              <a:t>Glukoneogeneze</a:t>
            </a:r>
          </a:p>
        </p:txBody>
      </p:sp>
      <p:sp>
        <p:nvSpPr>
          <p:cNvPr id="231428" name="Text Box 25"/>
          <p:cNvSpPr txBox="1">
            <a:spLocks noChangeArrowheads="1"/>
          </p:cNvSpPr>
          <p:nvPr/>
        </p:nvSpPr>
        <p:spPr bwMode="auto">
          <a:xfrm>
            <a:off x="222251" y="1484937"/>
            <a:ext cx="9447529" cy="5632311"/>
          </a:xfrm>
          <a:prstGeom prst="rect">
            <a:avLst/>
          </a:prstGeom>
          <a:noFill/>
          <a:ln w="9525">
            <a:noFill/>
            <a:miter lim="800000"/>
            <a:headEnd/>
            <a:tailEnd/>
          </a:ln>
        </p:spPr>
        <p:txBody>
          <a:bodyPr wrap="square">
            <a:spAutoFit/>
          </a:bodyPr>
          <a:lstStyle/>
          <a:p>
            <a:pPr marL="342900" indent="-342900">
              <a:spcBef>
                <a:spcPct val="50000"/>
              </a:spcBef>
              <a:buFont typeface="Courier New" panose="02070309020205020404" pitchFamily="49" charset="0"/>
              <a:buChar char="o"/>
            </a:pPr>
            <a:r>
              <a:rPr lang="cs-CZ" sz="2400" dirty="0"/>
              <a:t>Tkáňová lokalizace: </a:t>
            </a:r>
            <a:endParaRPr lang="cs-CZ" sz="2400" dirty="0" smtClean="0"/>
          </a:p>
          <a:p>
            <a:pPr marL="3086100" lvl="6" indent="-342900">
              <a:spcBef>
                <a:spcPct val="50000"/>
              </a:spcBef>
              <a:buFont typeface="Courier New" panose="02070309020205020404" pitchFamily="49" charset="0"/>
              <a:buChar char="o"/>
            </a:pPr>
            <a:r>
              <a:rPr lang="cs-CZ" sz="2000" dirty="0" smtClean="0"/>
              <a:t>Játra</a:t>
            </a:r>
          </a:p>
          <a:p>
            <a:pPr marL="3086100" lvl="6" indent="-342900">
              <a:spcBef>
                <a:spcPct val="50000"/>
              </a:spcBef>
              <a:buFont typeface="Courier New" panose="02070309020205020404" pitchFamily="49" charset="0"/>
              <a:buChar char="o"/>
            </a:pPr>
            <a:r>
              <a:rPr lang="cs-CZ" sz="2000" dirty="0" smtClean="0"/>
              <a:t>Ledviny</a:t>
            </a:r>
          </a:p>
          <a:p>
            <a:pPr marL="342900" indent="-342900">
              <a:spcBef>
                <a:spcPct val="50000"/>
              </a:spcBef>
              <a:buFont typeface="Courier New" panose="02070309020205020404" pitchFamily="49" charset="0"/>
              <a:buChar char="o"/>
            </a:pPr>
            <a:r>
              <a:rPr lang="cs-CZ" sz="2400" dirty="0" err="1" smtClean="0"/>
              <a:t>Kompartment</a:t>
            </a:r>
            <a:r>
              <a:rPr lang="cs-CZ" sz="2400" dirty="0" smtClean="0"/>
              <a:t> </a:t>
            </a:r>
            <a:r>
              <a:rPr lang="cs-CZ" sz="2400" dirty="0"/>
              <a:t>buňky: </a:t>
            </a:r>
            <a:endParaRPr lang="cs-CZ" sz="2000" dirty="0" smtClean="0"/>
          </a:p>
          <a:p>
            <a:pPr marL="3086100" lvl="6" indent="-342900">
              <a:spcBef>
                <a:spcPct val="50000"/>
              </a:spcBef>
              <a:buFont typeface="Courier New" panose="02070309020205020404" pitchFamily="49" charset="0"/>
              <a:buChar char="o"/>
            </a:pPr>
            <a:r>
              <a:rPr lang="cs-CZ" sz="2000" dirty="0" smtClean="0"/>
              <a:t>Cytoplasma</a:t>
            </a:r>
            <a:endParaRPr lang="cs-CZ" sz="2000" dirty="0"/>
          </a:p>
          <a:p>
            <a:pPr marL="342900" indent="-342900">
              <a:spcBef>
                <a:spcPct val="50000"/>
              </a:spcBef>
              <a:buFont typeface="Courier New" panose="02070309020205020404" pitchFamily="49" charset="0"/>
              <a:buChar char="o"/>
            </a:pPr>
            <a:r>
              <a:rPr lang="cs-CZ" sz="2400" dirty="0"/>
              <a:t>Substráty pro </a:t>
            </a:r>
            <a:r>
              <a:rPr lang="cs-CZ" sz="2400" dirty="0" smtClean="0"/>
              <a:t>syntézu:</a:t>
            </a:r>
          </a:p>
          <a:p>
            <a:pPr marL="3086100" lvl="6" indent="-342900">
              <a:spcBef>
                <a:spcPct val="50000"/>
              </a:spcBef>
              <a:buFont typeface="Courier New" panose="02070309020205020404" pitchFamily="49" charset="0"/>
              <a:buChar char="o"/>
            </a:pPr>
            <a:r>
              <a:rPr lang="cs-CZ" altLang="cs-CZ" sz="2000" dirty="0" smtClean="0">
                <a:solidFill>
                  <a:schemeClr val="accent1">
                    <a:lumMod val="75000"/>
                  </a:schemeClr>
                </a:solidFill>
              </a:rPr>
              <a:t>Laktát/Pyruvát</a:t>
            </a:r>
          </a:p>
          <a:p>
            <a:pPr marL="3086100" lvl="6" indent="-342900">
              <a:spcBef>
                <a:spcPct val="50000"/>
              </a:spcBef>
              <a:buFont typeface="Courier New" panose="02070309020205020404" pitchFamily="49" charset="0"/>
              <a:buChar char="o"/>
            </a:pPr>
            <a:r>
              <a:rPr lang="cs-CZ" altLang="cs-CZ" sz="2000" dirty="0" err="1" smtClean="0">
                <a:solidFill>
                  <a:schemeClr val="accent1">
                    <a:lumMod val="75000"/>
                  </a:schemeClr>
                </a:solidFill>
              </a:rPr>
              <a:t>Glukogenní</a:t>
            </a:r>
            <a:r>
              <a:rPr lang="cs-CZ" altLang="cs-CZ" sz="2000" dirty="0" smtClean="0">
                <a:solidFill>
                  <a:schemeClr val="accent1">
                    <a:lumMod val="75000"/>
                  </a:schemeClr>
                </a:solidFill>
              </a:rPr>
              <a:t> aminokyseliny</a:t>
            </a:r>
          </a:p>
          <a:p>
            <a:pPr marL="3086100" lvl="6" indent="-342900">
              <a:spcBef>
                <a:spcPct val="50000"/>
              </a:spcBef>
              <a:buFont typeface="Courier New" panose="02070309020205020404" pitchFamily="49" charset="0"/>
              <a:buChar char="o"/>
            </a:pPr>
            <a:r>
              <a:rPr lang="cs-CZ" altLang="cs-CZ" sz="2000" dirty="0" smtClean="0">
                <a:solidFill>
                  <a:schemeClr val="accent1">
                    <a:lumMod val="75000"/>
                  </a:schemeClr>
                </a:solidFill>
              </a:rPr>
              <a:t>Glycerol</a:t>
            </a:r>
            <a:endParaRPr lang="cs-CZ" altLang="cs-CZ" sz="2000" dirty="0">
              <a:solidFill>
                <a:schemeClr val="accent1">
                  <a:lumMod val="75000"/>
                </a:schemeClr>
              </a:solidFill>
            </a:endParaRPr>
          </a:p>
          <a:p>
            <a:pPr marL="342900" indent="-342900">
              <a:buFont typeface="Courier New" panose="02070309020205020404" pitchFamily="49" charset="0"/>
              <a:buChar char="o"/>
            </a:pPr>
            <a:r>
              <a:rPr lang="cs-CZ" altLang="cs-CZ" sz="2400" dirty="0" smtClean="0"/>
              <a:t>Význam</a:t>
            </a:r>
            <a:r>
              <a:rPr lang="cs-CZ" altLang="cs-CZ" sz="2400" dirty="0"/>
              <a:t>:</a:t>
            </a:r>
            <a:r>
              <a:rPr lang="cs-CZ" altLang="cs-CZ" sz="2400" dirty="0">
                <a:solidFill>
                  <a:srgbClr val="0000CC"/>
                </a:solidFill>
              </a:rPr>
              <a:t> </a:t>
            </a:r>
            <a:endParaRPr lang="cs-CZ" altLang="cs-CZ" sz="2400" dirty="0" smtClean="0">
              <a:solidFill>
                <a:srgbClr val="0000CC"/>
              </a:solidFill>
            </a:endParaRPr>
          </a:p>
          <a:p>
            <a:pPr marL="2171700" lvl="4" indent="-342900">
              <a:buFont typeface="Courier New" panose="02070309020205020404" pitchFamily="49" charset="0"/>
              <a:buChar char="o"/>
            </a:pPr>
            <a:r>
              <a:rPr lang="cs-CZ" altLang="cs-CZ" sz="2400" dirty="0" smtClean="0"/>
              <a:t>syntéza glukózy </a:t>
            </a:r>
            <a:r>
              <a:rPr lang="cs-CZ" altLang="cs-CZ" sz="2400" dirty="0"/>
              <a:t>během hladovění</a:t>
            </a:r>
          </a:p>
          <a:p>
            <a:pPr>
              <a:spcBef>
                <a:spcPct val="50000"/>
              </a:spcBef>
            </a:pPr>
            <a:endParaRPr lang="cs-CZ" sz="2400" dirty="0"/>
          </a:p>
        </p:txBody>
      </p:sp>
      <p:sp>
        <p:nvSpPr>
          <p:cNvPr id="2" name="Pravá složená závorka 1"/>
          <p:cNvSpPr/>
          <p:nvPr/>
        </p:nvSpPr>
        <p:spPr>
          <a:xfrm>
            <a:off x="6606540" y="4514850"/>
            <a:ext cx="57150" cy="10629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938010" y="4828639"/>
            <a:ext cx="3371850" cy="707886"/>
          </a:xfrm>
          <a:prstGeom prst="rect">
            <a:avLst/>
          </a:prstGeom>
          <a:noFill/>
        </p:spPr>
        <p:txBody>
          <a:bodyPr wrap="square" rtlCol="0">
            <a:spAutoFit/>
          </a:bodyPr>
          <a:lstStyle/>
          <a:p>
            <a:r>
              <a:rPr lang="cs-CZ" altLang="cs-CZ" sz="2000" dirty="0" smtClean="0"/>
              <a:t>Nesacharidové sloučeniny</a:t>
            </a:r>
          </a:p>
          <a:p>
            <a:endParaRPr lang="cs-CZ" sz="2000" dirty="0"/>
          </a:p>
        </p:txBody>
      </p:sp>
      <p:sp>
        <p:nvSpPr>
          <p:cNvPr id="4" name="Zástupný symbol pro číslo snímku 3"/>
          <p:cNvSpPr>
            <a:spLocks noGrp="1"/>
          </p:cNvSpPr>
          <p:nvPr>
            <p:ph type="sldNum" sz="quarter" idx="12"/>
          </p:nvPr>
        </p:nvSpPr>
        <p:spPr/>
        <p:txBody>
          <a:bodyPr/>
          <a:lstStyle/>
          <a:p>
            <a:fld id="{B6850748-4E51-4F37-B9D7-D8C0D1A2EC04}" type="slidenum">
              <a:rPr lang="cs-CZ" smtClean="0"/>
              <a:t>26</a:t>
            </a:fld>
            <a:endParaRPr lang="cs-CZ"/>
          </a:p>
        </p:txBody>
      </p:sp>
    </p:spTree>
    <p:extLst>
      <p:ext uri="{BB962C8B-B14F-4D97-AF65-F5344CB8AC3E}">
        <p14:creationId xmlns:p14="http://schemas.microsoft.com/office/powerpoint/2010/main" val="109183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3"/>
          <p:cNvSpPr txBox="1">
            <a:spLocks noChangeArrowheads="1"/>
          </p:cNvSpPr>
          <p:nvPr/>
        </p:nvSpPr>
        <p:spPr bwMode="auto">
          <a:xfrm>
            <a:off x="5428975" y="1591986"/>
            <a:ext cx="1402556" cy="461665"/>
          </a:xfrm>
          <a:prstGeom prst="rect">
            <a:avLst/>
          </a:prstGeom>
          <a:noFill/>
          <a:ln w="25400">
            <a:noFill/>
            <a:miter lim="800000"/>
            <a:headEnd/>
            <a:tailEnd/>
          </a:ln>
        </p:spPr>
        <p:txBody>
          <a:bodyPr wrap="square">
            <a:spAutoFit/>
          </a:bodyPr>
          <a:lstStyle/>
          <a:p>
            <a:pPr>
              <a:spcBef>
                <a:spcPct val="50000"/>
              </a:spcBef>
            </a:pPr>
            <a:r>
              <a:rPr lang="cs-CZ" altLang="cs-CZ" sz="2400" b="1" dirty="0">
                <a:solidFill>
                  <a:schemeClr val="accent4">
                    <a:lumMod val="50000"/>
                  </a:schemeClr>
                </a:solidFill>
              </a:rPr>
              <a:t>Glukóza</a:t>
            </a:r>
          </a:p>
        </p:txBody>
      </p:sp>
      <p:sp>
        <p:nvSpPr>
          <p:cNvPr id="233476" name="Text Box 5"/>
          <p:cNvSpPr txBox="1">
            <a:spLocks noChangeArrowheads="1"/>
          </p:cNvSpPr>
          <p:nvPr/>
        </p:nvSpPr>
        <p:spPr bwMode="auto">
          <a:xfrm>
            <a:off x="4503420" y="2968003"/>
            <a:ext cx="1946275"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5">
                    <a:lumMod val="75000"/>
                  </a:schemeClr>
                </a:solidFill>
              </a:rPr>
              <a:t>glykolýza</a:t>
            </a:r>
          </a:p>
        </p:txBody>
      </p:sp>
      <p:sp>
        <p:nvSpPr>
          <p:cNvPr id="233477" name="Line 6"/>
          <p:cNvSpPr>
            <a:spLocks noChangeShapeType="1"/>
          </p:cNvSpPr>
          <p:nvPr/>
        </p:nvSpPr>
        <p:spPr bwMode="auto">
          <a:xfrm flipV="1">
            <a:off x="6096001" y="2709545"/>
            <a:ext cx="0" cy="1657350"/>
          </a:xfrm>
          <a:prstGeom prst="line">
            <a:avLst/>
          </a:prstGeom>
          <a:ln w="38100">
            <a:headEnd w="sm" len="med"/>
            <a:tailEnd type="none"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233478" name="Text Box 7"/>
          <p:cNvSpPr txBox="1">
            <a:spLocks noChangeArrowheads="1"/>
          </p:cNvSpPr>
          <p:nvPr/>
        </p:nvSpPr>
        <p:spPr bwMode="auto">
          <a:xfrm>
            <a:off x="6184901" y="2982960"/>
            <a:ext cx="3600450" cy="457200"/>
          </a:xfrm>
          <a:prstGeom prst="rect">
            <a:avLst/>
          </a:prstGeom>
          <a:noFill/>
          <a:ln w="9525">
            <a:noFill/>
            <a:miter lim="800000"/>
            <a:headEnd/>
            <a:tailEnd/>
          </a:ln>
        </p:spPr>
        <p:txBody>
          <a:bodyPr>
            <a:spAutoFit/>
          </a:bodyPr>
          <a:lstStyle>
            <a:defPPr>
              <a:defRPr lang="cs-CZ"/>
            </a:defPPr>
            <a:lvl1pPr>
              <a:spcBef>
                <a:spcPct val="50000"/>
              </a:spcBef>
              <a:defRPr sz="2400">
                <a:solidFill>
                  <a:schemeClr val="accent5">
                    <a:lumMod val="75000"/>
                  </a:schemeClr>
                </a:solidFill>
              </a:defRPr>
            </a:lvl1pPr>
          </a:lstStyle>
          <a:p>
            <a:r>
              <a:rPr lang="cs-CZ" altLang="cs-CZ" dirty="0"/>
              <a:t>glukoneogeneze</a:t>
            </a:r>
          </a:p>
        </p:txBody>
      </p:sp>
      <p:sp>
        <p:nvSpPr>
          <p:cNvPr id="233479" name="Text Box 8"/>
          <p:cNvSpPr txBox="1">
            <a:spLocks noChangeArrowheads="1"/>
          </p:cNvSpPr>
          <p:nvPr/>
        </p:nvSpPr>
        <p:spPr bwMode="auto">
          <a:xfrm>
            <a:off x="645595" y="2669679"/>
            <a:ext cx="4948756" cy="1154162"/>
          </a:xfrm>
          <a:prstGeom prst="rect">
            <a:avLst/>
          </a:prstGeom>
          <a:noFill/>
          <a:ln w="9525">
            <a:noFill/>
            <a:miter lim="800000"/>
            <a:headEnd/>
            <a:tailEnd/>
          </a:ln>
        </p:spPr>
        <p:txBody>
          <a:bodyPr wrap="square">
            <a:spAutoFit/>
          </a:bodyPr>
          <a:lstStyle/>
          <a:p>
            <a:pPr>
              <a:lnSpc>
                <a:spcPct val="75000"/>
              </a:lnSpc>
            </a:pPr>
            <a:r>
              <a:rPr lang="cs-CZ" altLang="cs-CZ" dirty="0"/>
              <a:t>reversibilní enzymové </a:t>
            </a:r>
            <a:r>
              <a:rPr lang="cs-CZ" altLang="cs-CZ" dirty="0" smtClean="0"/>
              <a:t>reakce </a:t>
            </a:r>
          </a:p>
          <a:p>
            <a:pPr>
              <a:lnSpc>
                <a:spcPct val="75000"/>
              </a:lnSpc>
            </a:pPr>
            <a:r>
              <a:rPr lang="cs-CZ" altLang="cs-CZ" dirty="0" smtClean="0"/>
              <a:t>3 </a:t>
            </a:r>
            <a:r>
              <a:rPr lang="cs-CZ" altLang="cs-CZ" dirty="0" err="1"/>
              <a:t>irreversibilní</a:t>
            </a:r>
            <a:r>
              <a:rPr lang="cs-CZ" altLang="cs-CZ" dirty="0"/>
              <a:t> </a:t>
            </a:r>
            <a:r>
              <a:rPr lang="cs-CZ" altLang="cs-CZ" dirty="0" smtClean="0"/>
              <a:t>reakce</a:t>
            </a:r>
          </a:p>
          <a:p>
            <a:pPr>
              <a:lnSpc>
                <a:spcPct val="75000"/>
              </a:lnSpc>
            </a:pPr>
            <a:endParaRPr lang="cs-CZ" altLang="cs-CZ" sz="1400" dirty="0"/>
          </a:p>
          <a:p>
            <a:pPr>
              <a:lnSpc>
                <a:spcPct val="75000"/>
              </a:lnSpc>
            </a:pPr>
            <a:r>
              <a:rPr lang="cs-CZ" altLang="cs-CZ" sz="1400" dirty="0" smtClean="0"/>
              <a:t>	</a:t>
            </a:r>
            <a:r>
              <a:rPr lang="cs-CZ" altLang="cs-CZ" sz="1400" dirty="0" smtClean="0">
                <a:solidFill>
                  <a:schemeClr val="accent1">
                    <a:lumMod val="75000"/>
                  </a:schemeClr>
                </a:solidFill>
              </a:rPr>
              <a:t>Hexokináza</a:t>
            </a:r>
            <a:endParaRPr lang="cs-CZ" altLang="cs-CZ" sz="1400" dirty="0">
              <a:solidFill>
                <a:schemeClr val="accent1">
                  <a:lumMod val="75000"/>
                </a:schemeClr>
              </a:solidFill>
            </a:endParaRPr>
          </a:p>
          <a:p>
            <a:pPr>
              <a:lnSpc>
                <a:spcPct val="75000"/>
              </a:lnSpc>
            </a:pPr>
            <a:r>
              <a:rPr lang="cs-CZ" altLang="cs-CZ" sz="1400" dirty="0" smtClean="0">
                <a:solidFill>
                  <a:schemeClr val="accent1">
                    <a:lumMod val="75000"/>
                  </a:schemeClr>
                </a:solidFill>
              </a:rPr>
              <a:t>	</a:t>
            </a:r>
            <a:r>
              <a:rPr lang="cs-CZ" altLang="cs-CZ" sz="1400" dirty="0" err="1" smtClean="0">
                <a:solidFill>
                  <a:schemeClr val="accent1">
                    <a:lumMod val="75000"/>
                  </a:schemeClr>
                </a:solidFill>
              </a:rPr>
              <a:t>Fosfofruktokináza</a:t>
            </a:r>
            <a:endParaRPr lang="cs-CZ" altLang="cs-CZ" sz="1400" dirty="0" smtClean="0">
              <a:solidFill>
                <a:schemeClr val="accent1">
                  <a:lumMod val="75000"/>
                </a:schemeClr>
              </a:solidFill>
            </a:endParaRPr>
          </a:p>
          <a:p>
            <a:pPr>
              <a:lnSpc>
                <a:spcPct val="75000"/>
              </a:lnSpc>
            </a:pPr>
            <a:r>
              <a:rPr lang="cs-CZ" altLang="cs-CZ" sz="1400" dirty="0" smtClean="0">
                <a:solidFill>
                  <a:schemeClr val="accent1">
                    <a:lumMod val="75000"/>
                  </a:schemeClr>
                </a:solidFill>
              </a:rPr>
              <a:t>	</a:t>
            </a:r>
            <a:r>
              <a:rPr lang="cs-CZ" altLang="cs-CZ" sz="1400" dirty="0" err="1" smtClean="0">
                <a:solidFill>
                  <a:schemeClr val="accent1">
                    <a:lumMod val="75000"/>
                  </a:schemeClr>
                </a:solidFill>
              </a:rPr>
              <a:t>Pyruvátkináza</a:t>
            </a:r>
            <a:endParaRPr lang="cs-CZ" altLang="cs-CZ" sz="1400" dirty="0">
              <a:solidFill>
                <a:schemeClr val="accent1">
                  <a:lumMod val="75000"/>
                </a:schemeClr>
              </a:solidFill>
            </a:endParaRPr>
          </a:p>
        </p:txBody>
      </p:sp>
      <p:sp>
        <p:nvSpPr>
          <p:cNvPr id="233480" name="Text Box 10"/>
          <p:cNvSpPr txBox="1">
            <a:spLocks noChangeArrowheads="1"/>
          </p:cNvSpPr>
          <p:nvPr/>
        </p:nvSpPr>
        <p:spPr bwMode="auto">
          <a:xfrm>
            <a:off x="2618106" y="5646203"/>
            <a:ext cx="1370013"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75000"/>
                  </a:schemeClr>
                </a:solidFill>
              </a:rPr>
              <a:t>pyruvát</a:t>
            </a:r>
          </a:p>
        </p:txBody>
      </p:sp>
      <p:sp>
        <p:nvSpPr>
          <p:cNvPr id="233481" name="Text Box 11"/>
          <p:cNvSpPr txBox="1">
            <a:spLocks noChangeArrowheads="1"/>
          </p:cNvSpPr>
          <p:nvPr/>
        </p:nvSpPr>
        <p:spPr bwMode="auto">
          <a:xfrm>
            <a:off x="4503420" y="6103403"/>
            <a:ext cx="1152525"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75000"/>
                  </a:schemeClr>
                </a:solidFill>
              </a:rPr>
              <a:t>laktát</a:t>
            </a:r>
          </a:p>
        </p:txBody>
      </p:sp>
      <p:sp>
        <p:nvSpPr>
          <p:cNvPr id="233482" name="Text Box 12"/>
          <p:cNvSpPr txBox="1">
            <a:spLocks noChangeArrowheads="1"/>
          </p:cNvSpPr>
          <p:nvPr/>
        </p:nvSpPr>
        <p:spPr bwMode="auto">
          <a:xfrm>
            <a:off x="9157494" y="5417603"/>
            <a:ext cx="1366837"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75000"/>
                  </a:schemeClr>
                </a:solidFill>
              </a:rPr>
              <a:t>glycerol</a:t>
            </a:r>
          </a:p>
        </p:txBody>
      </p:sp>
      <p:sp>
        <p:nvSpPr>
          <p:cNvPr id="233483" name="Text Box 13"/>
          <p:cNvSpPr txBox="1">
            <a:spLocks noChangeArrowheads="1"/>
          </p:cNvSpPr>
          <p:nvPr/>
        </p:nvSpPr>
        <p:spPr bwMode="auto">
          <a:xfrm>
            <a:off x="6096001" y="5916504"/>
            <a:ext cx="4032250" cy="830997"/>
          </a:xfrm>
          <a:prstGeom prst="rect">
            <a:avLst/>
          </a:prstGeom>
          <a:noFill/>
          <a:ln w="9525">
            <a:noFill/>
            <a:miter lim="800000"/>
            <a:headEnd/>
            <a:tailEnd/>
          </a:ln>
        </p:spPr>
        <p:txBody>
          <a:bodyPr>
            <a:spAutoFit/>
          </a:bodyPr>
          <a:lstStyle/>
          <a:p>
            <a:r>
              <a:rPr lang="cs-CZ" altLang="cs-CZ" sz="2400" dirty="0" err="1">
                <a:solidFill>
                  <a:schemeClr val="accent1">
                    <a:lumMod val="75000"/>
                  </a:schemeClr>
                </a:solidFill>
              </a:rPr>
              <a:t>glukogenní</a:t>
            </a:r>
            <a:endParaRPr lang="cs-CZ" altLang="cs-CZ" sz="2400" dirty="0">
              <a:solidFill>
                <a:schemeClr val="accent1">
                  <a:lumMod val="75000"/>
                </a:schemeClr>
              </a:solidFill>
            </a:endParaRPr>
          </a:p>
          <a:p>
            <a:r>
              <a:rPr lang="cs-CZ" altLang="cs-CZ" sz="2400" dirty="0">
                <a:solidFill>
                  <a:schemeClr val="accent1">
                    <a:lumMod val="75000"/>
                  </a:schemeClr>
                </a:solidFill>
              </a:rPr>
              <a:t>aminokyseliny</a:t>
            </a:r>
            <a:r>
              <a:rPr lang="cs-CZ" altLang="cs-CZ" sz="2400" dirty="0">
                <a:solidFill>
                  <a:srgbClr val="FF0000"/>
                </a:solidFill>
              </a:rPr>
              <a:t> </a:t>
            </a:r>
            <a:r>
              <a:rPr lang="cs-CZ" altLang="cs-CZ" sz="2400" dirty="0">
                <a:solidFill>
                  <a:schemeClr val="accent1">
                    <a:lumMod val="75000"/>
                  </a:schemeClr>
                </a:solidFill>
              </a:rPr>
              <a:t>(Ala, </a:t>
            </a:r>
            <a:r>
              <a:rPr lang="cs-CZ" altLang="cs-CZ" sz="2400" dirty="0" err="1">
                <a:solidFill>
                  <a:schemeClr val="accent1">
                    <a:lumMod val="75000"/>
                  </a:schemeClr>
                </a:solidFill>
              </a:rPr>
              <a:t>Gln</a:t>
            </a:r>
            <a:r>
              <a:rPr lang="cs-CZ" altLang="cs-CZ" sz="2400" dirty="0">
                <a:solidFill>
                  <a:schemeClr val="accent1">
                    <a:lumMod val="75000"/>
                  </a:schemeClr>
                </a:solidFill>
              </a:rPr>
              <a:t>,..)</a:t>
            </a:r>
          </a:p>
        </p:txBody>
      </p:sp>
      <p:sp>
        <p:nvSpPr>
          <p:cNvPr id="233484" name="Line 14"/>
          <p:cNvSpPr>
            <a:spLocks noChangeShapeType="1"/>
          </p:cNvSpPr>
          <p:nvPr/>
        </p:nvSpPr>
        <p:spPr bwMode="auto">
          <a:xfrm flipH="1" flipV="1">
            <a:off x="6311901" y="4901686"/>
            <a:ext cx="685006" cy="1167924"/>
          </a:xfrm>
          <a:prstGeom prst="line">
            <a:avLst/>
          </a:prstGeom>
          <a:noFill/>
          <a:ln w="28575">
            <a:solidFill>
              <a:schemeClr val="tx1"/>
            </a:solidFill>
            <a:prstDash val="dash"/>
            <a:round/>
            <a:headEnd/>
            <a:tailEnd type="triangle" w="med" len="med"/>
          </a:ln>
        </p:spPr>
        <p:txBody>
          <a:bodyPr/>
          <a:lstStyle/>
          <a:p>
            <a:endParaRPr lang="en-US"/>
          </a:p>
        </p:txBody>
      </p:sp>
      <p:sp>
        <p:nvSpPr>
          <p:cNvPr id="233485" name="Line 15"/>
          <p:cNvSpPr>
            <a:spLocks noChangeShapeType="1"/>
          </p:cNvSpPr>
          <p:nvPr/>
        </p:nvSpPr>
        <p:spPr bwMode="auto">
          <a:xfrm flipH="1" flipV="1">
            <a:off x="7248526" y="4973528"/>
            <a:ext cx="1908968" cy="647700"/>
          </a:xfrm>
          <a:prstGeom prst="line">
            <a:avLst/>
          </a:prstGeom>
          <a:noFill/>
          <a:ln w="28575">
            <a:solidFill>
              <a:schemeClr val="tx1"/>
            </a:solidFill>
            <a:prstDash val="dash"/>
            <a:round/>
            <a:headEnd/>
            <a:tailEnd type="triangle" w="med" len="med"/>
          </a:ln>
        </p:spPr>
        <p:txBody>
          <a:bodyPr/>
          <a:lstStyle/>
          <a:p>
            <a:endParaRPr lang="en-US"/>
          </a:p>
        </p:txBody>
      </p:sp>
      <p:sp>
        <p:nvSpPr>
          <p:cNvPr id="233486" name="Line 16"/>
          <p:cNvSpPr>
            <a:spLocks noChangeShapeType="1"/>
          </p:cNvSpPr>
          <p:nvPr/>
        </p:nvSpPr>
        <p:spPr bwMode="auto">
          <a:xfrm flipV="1">
            <a:off x="3719513" y="4901686"/>
            <a:ext cx="1408904" cy="697786"/>
          </a:xfrm>
          <a:prstGeom prst="line">
            <a:avLst/>
          </a:prstGeom>
          <a:noFill/>
          <a:ln w="28575">
            <a:solidFill>
              <a:schemeClr val="tx1"/>
            </a:solidFill>
            <a:prstDash val="dash"/>
            <a:round/>
            <a:headEnd/>
            <a:tailEnd type="triangle" w="med" len="med"/>
          </a:ln>
        </p:spPr>
        <p:txBody>
          <a:bodyPr/>
          <a:lstStyle/>
          <a:p>
            <a:endParaRPr lang="en-US"/>
          </a:p>
        </p:txBody>
      </p:sp>
      <p:sp>
        <p:nvSpPr>
          <p:cNvPr id="233487" name="Line 17"/>
          <p:cNvSpPr>
            <a:spLocks noChangeShapeType="1"/>
          </p:cNvSpPr>
          <p:nvPr/>
        </p:nvSpPr>
        <p:spPr bwMode="auto">
          <a:xfrm flipV="1">
            <a:off x="5128417" y="4918056"/>
            <a:ext cx="465934" cy="1120577"/>
          </a:xfrm>
          <a:prstGeom prst="line">
            <a:avLst/>
          </a:prstGeom>
          <a:noFill/>
          <a:ln w="28575">
            <a:solidFill>
              <a:schemeClr val="tx1"/>
            </a:solidFill>
            <a:prstDash val="dash"/>
            <a:round/>
            <a:headEnd/>
            <a:tailEnd type="triangle" w="med" len="med"/>
          </a:ln>
        </p:spPr>
        <p:txBody>
          <a:bodyPr/>
          <a:lstStyle/>
          <a:p>
            <a:endParaRPr lang="en-US"/>
          </a:p>
        </p:txBody>
      </p:sp>
      <p:sp>
        <p:nvSpPr>
          <p:cNvPr id="233488" name="Text Box 21"/>
          <p:cNvSpPr txBox="1">
            <a:spLocks noChangeArrowheads="1"/>
          </p:cNvSpPr>
          <p:nvPr/>
        </p:nvSpPr>
        <p:spPr bwMode="auto">
          <a:xfrm>
            <a:off x="2061527" y="22258"/>
            <a:ext cx="7779385" cy="830997"/>
          </a:xfrm>
          <a:prstGeom prst="rect">
            <a:avLst/>
          </a:prstGeom>
          <a:noFill/>
          <a:ln w="9525">
            <a:noFill/>
            <a:miter lim="800000"/>
            <a:headEnd/>
            <a:tailEnd/>
          </a:ln>
        </p:spPr>
        <p:txBody>
          <a:bodyPr wrap="square">
            <a:spAutoFit/>
          </a:bodyPr>
          <a:lstStyle/>
          <a:p>
            <a:pPr algn="ctr">
              <a:spcBef>
                <a:spcPct val="50000"/>
              </a:spcBef>
            </a:pPr>
            <a:r>
              <a:rPr lang="cs-CZ" altLang="cs-CZ" sz="4800" dirty="0">
                <a:solidFill>
                  <a:schemeClr val="accent3">
                    <a:lumMod val="75000"/>
                  </a:schemeClr>
                </a:solidFill>
              </a:rPr>
              <a:t>Glukoneogeneze</a:t>
            </a:r>
          </a:p>
        </p:txBody>
      </p:sp>
      <p:sp>
        <p:nvSpPr>
          <p:cNvPr id="233489" name="Line 23"/>
          <p:cNvSpPr>
            <a:spLocks noChangeShapeType="1"/>
          </p:cNvSpPr>
          <p:nvPr/>
        </p:nvSpPr>
        <p:spPr bwMode="auto">
          <a:xfrm flipV="1">
            <a:off x="6108384" y="2003376"/>
            <a:ext cx="0" cy="288925"/>
          </a:xfrm>
          <a:prstGeom prst="line">
            <a:avLst/>
          </a:prstGeom>
          <a:ln w="38100">
            <a:headEnd w="sm" len="med"/>
            <a:tailEnd type="stealth" w="med" len="med"/>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233490" name="Line 24"/>
          <p:cNvSpPr>
            <a:spLocks noChangeShapeType="1"/>
          </p:cNvSpPr>
          <p:nvPr/>
        </p:nvSpPr>
        <p:spPr bwMode="auto">
          <a:xfrm>
            <a:off x="5954078" y="2126299"/>
            <a:ext cx="0" cy="2159000"/>
          </a:xfrm>
          <a:prstGeom prst="line">
            <a:avLst/>
          </a:prstGeom>
          <a:noFill/>
          <a:ln w="19050">
            <a:solidFill>
              <a:schemeClr val="tx1"/>
            </a:solidFill>
            <a:round/>
            <a:headEnd/>
            <a:tailEnd type="triangle" w="med" len="med"/>
          </a:ln>
        </p:spPr>
        <p:txBody>
          <a:bodyPr/>
          <a:lstStyle/>
          <a:p>
            <a:endParaRPr lang="en-US"/>
          </a:p>
        </p:txBody>
      </p:sp>
      <p:sp>
        <p:nvSpPr>
          <p:cNvPr id="233491" name="Text Box 22"/>
          <p:cNvSpPr txBox="1">
            <a:spLocks noChangeArrowheads="1"/>
          </p:cNvSpPr>
          <p:nvPr/>
        </p:nvSpPr>
        <p:spPr bwMode="auto">
          <a:xfrm>
            <a:off x="5407104" y="2292301"/>
            <a:ext cx="1800225" cy="396875"/>
          </a:xfrm>
          <a:prstGeom prst="rect">
            <a:avLst/>
          </a:prstGeom>
          <a:solidFill>
            <a:schemeClr val="bg1"/>
          </a:solidFill>
          <a:ln w="9525">
            <a:noFill/>
            <a:miter lim="800000"/>
            <a:headEnd/>
            <a:tailEnd/>
          </a:ln>
        </p:spPr>
        <p:txBody>
          <a:bodyPr>
            <a:spAutoFit/>
          </a:bodyPr>
          <a:lstStyle/>
          <a:p>
            <a:pPr>
              <a:spcBef>
                <a:spcPct val="50000"/>
              </a:spcBef>
            </a:pPr>
            <a:r>
              <a:rPr lang="cs-CZ" altLang="cs-CZ" sz="2000" dirty="0" smtClean="0"/>
              <a:t>Glukóza-6-P</a:t>
            </a:r>
            <a:endParaRPr lang="cs-CZ" altLang="cs-CZ" sz="2000" dirty="0"/>
          </a:p>
        </p:txBody>
      </p:sp>
      <p:sp>
        <p:nvSpPr>
          <p:cNvPr id="233493" name="Text Box 8"/>
          <p:cNvSpPr txBox="1">
            <a:spLocks noChangeArrowheads="1"/>
          </p:cNvSpPr>
          <p:nvPr/>
        </p:nvSpPr>
        <p:spPr bwMode="auto">
          <a:xfrm>
            <a:off x="7818594" y="2696771"/>
            <a:ext cx="4327212" cy="323165"/>
          </a:xfrm>
          <a:prstGeom prst="rect">
            <a:avLst/>
          </a:prstGeom>
          <a:noFill/>
          <a:ln w="9525">
            <a:noFill/>
            <a:miter lim="800000"/>
            <a:headEnd/>
            <a:tailEnd/>
          </a:ln>
        </p:spPr>
        <p:txBody>
          <a:bodyPr wrap="square">
            <a:spAutoFit/>
          </a:bodyPr>
          <a:lstStyle/>
          <a:p>
            <a:pPr>
              <a:lnSpc>
                <a:spcPct val="75000"/>
              </a:lnSpc>
            </a:pPr>
            <a:r>
              <a:rPr lang="cs-CZ" altLang="cs-CZ" sz="2000" dirty="0" smtClean="0"/>
              <a:t>NENÍ  jednoduchá zpětná </a:t>
            </a:r>
            <a:r>
              <a:rPr lang="cs-CZ" altLang="cs-CZ" sz="2000" dirty="0"/>
              <a:t>glykolýza</a:t>
            </a:r>
          </a:p>
        </p:txBody>
      </p:sp>
      <p:sp>
        <p:nvSpPr>
          <p:cNvPr id="233494" name="Rectangle 24"/>
          <p:cNvSpPr>
            <a:spLocks noChangeArrowheads="1"/>
          </p:cNvSpPr>
          <p:nvPr/>
        </p:nvSpPr>
        <p:spPr bwMode="auto">
          <a:xfrm>
            <a:off x="480219" y="1116014"/>
            <a:ext cx="10664031" cy="400110"/>
          </a:xfrm>
          <a:prstGeom prst="rect">
            <a:avLst/>
          </a:prstGeom>
          <a:noFill/>
          <a:ln w="9525">
            <a:noFill/>
            <a:miter lim="800000"/>
            <a:headEnd/>
            <a:tailEnd/>
          </a:ln>
        </p:spPr>
        <p:txBody>
          <a:bodyPr wrap="square">
            <a:spAutoFit/>
          </a:bodyPr>
          <a:lstStyle/>
          <a:p>
            <a:r>
              <a:rPr lang="cs-CZ" altLang="cs-CZ" sz="2000" dirty="0" smtClean="0"/>
              <a:t>3 </a:t>
            </a:r>
            <a:r>
              <a:rPr lang="cs-CZ" altLang="cs-CZ" sz="2000" dirty="0"/>
              <a:t>nevratné reakce glykolýzy jsou nahrazeny jinými reakcemi (enzymy)</a:t>
            </a:r>
          </a:p>
        </p:txBody>
      </p:sp>
      <p:sp>
        <p:nvSpPr>
          <p:cNvPr id="2" name="TextovéPole 1"/>
          <p:cNvSpPr txBox="1"/>
          <p:nvPr/>
        </p:nvSpPr>
        <p:spPr>
          <a:xfrm>
            <a:off x="5097964" y="4440021"/>
            <a:ext cx="2472728" cy="461665"/>
          </a:xfrm>
          <a:prstGeom prst="rect">
            <a:avLst/>
          </a:prstGeom>
          <a:noFill/>
        </p:spPr>
        <p:txBody>
          <a:bodyPr wrap="none" rtlCol="0">
            <a:spAutoFit/>
          </a:bodyPr>
          <a:lstStyle/>
          <a:p>
            <a:r>
              <a:rPr lang="cs-CZ" sz="2400" dirty="0" smtClean="0"/>
              <a:t>Fosfoenolpyruvát</a:t>
            </a:r>
            <a:endParaRPr lang="cs-CZ" sz="2400" dirty="0"/>
          </a:p>
        </p:txBody>
      </p:sp>
      <p:sp>
        <p:nvSpPr>
          <p:cNvPr id="3" name="Zástupný symbol pro číslo snímku 2"/>
          <p:cNvSpPr>
            <a:spLocks noGrp="1"/>
          </p:cNvSpPr>
          <p:nvPr>
            <p:ph type="sldNum" sz="quarter" idx="12"/>
          </p:nvPr>
        </p:nvSpPr>
        <p:spPr/>
        <p:txBody>
          <a:bodyPr/>
          <a:lstStyle/>
          <a:p>
            <a:fld id="{B6850748-4E51-4F37-B9D7-D8C0D1A2EC04}" type="slidenum">
              <a:rPr lang="cs-CZ" smtClean="0"/>
              <a:t>27</a:t>
            </a:fld>
            <a:endParaRPr lang="cs-CZ"/>
          </a:p>
        </p:txBody>
      </p:sp>
      <p:sp>
        <p:nvSpPr>
          <p:cNvPr id="4" name="TextovéPole 3"/>
          <p:cNvSpPr txBox="1"/>
          <p:nvPr/>
        </p:nvSpPr>
        <p:spPr>
          <a:xfrm>
            <a:off x="8610600" y="3303156"/>
            <a:ext cx="3335528" cy="846386"/>
          </a:xfrm>
          <a:prstGeom prst="rect">
            <a:avLst/>
          </a:prstGeom>
          <a:noFill/>
        </p:spPr>
        <p:txBody>
          <a:bodyPr wrap="none" rtlCol="0">
            <a:spAutoFit/>
          </a:bodyPr>
          <a:lstStyle/>
          <a:p>
            <a:r>
              <a:rPr lang="cs-CZ" altLang="cs-CZ" sz="1400" dirty="0">
                <a:solidFill>
                  <a:schemeClr val="accent1">
                    <a:lumMod val="75000"/>
                  </a:schemeClr>
                </a:solidFill>
              </a:rPr>
              <a:t>Glukóza-6-fosfatáza</a:t>
            </a:r>
          </a:p>
          <a:p>
            <a:r>
              <a:rPr lang="cs-CZ" altLang="cs-CZ" sz="1400" dirty="0">
                <a:solidFill>
                  <a:schemeClr val="accent1">
                    <a:lumMod val="75000"/>
                  </a:schemeClr>
                </a:solidFill>
              </a:rPr>
              <a:t>Fruktóza-1,6-bisfosfatáza</a:t>
            </a:r>
          </a:p>
          <a:p>
            <a:pPr>
              <a:lnSpc>
                <a:spcPct val="75000"/>
              </a:lnSpc>
            </a:pPr>
            <a:r>
              <a:rPr lang="cs-CZ" altLang="cs-CZ" sz="1400" dirty="0" err="1" smtClean="0">
                <a:solidFill>
                  <a:schemeClr val="accent1">
                    <a:lumMod val="75000"/>
                  </a:schemeClr>
                </a:solidFill>
              </a:rPr>
              <a:t>Fosfoenolpyruvátkarboxykináza</a:t>
            </a:r>
            <a:r>
              <a:rPr lang="cs-CZ" altLang="cs-CZ" sz="1400" dirty="0" smtClean="0">
                <a:solidFill>
                  <a:schemeClr val="accent1">
                    <a:lumMod val="75000"/>
                  </a:schemeClr>
                </a:solidFill>
              </a:rPr>
              <a:t> </a:t>
            </a:r>
            <a:r>
              <a:rPr lang="cs-CZ" altLang="cs-CZ" sz="1400" dirty="0">
                <a:solidFill>
                  <a:schemeClr val="accent1">
                    <a:lumMod val="75000"/>
                  </a:schemeClr>
                </a:solidFill>
              </a:rPr>
              <a:t>(</a:t>
            </a:r>
            <a:r>
              <a:rPr lang="cs-CZ" altLang="cs-CZ" sz="1400" dirty="0" smtClean="0">
                <a:solidFill>
                  <a:schemeClr val="accent1">
                    <a:lumMod val="75000"/>
                  </a:schemeClr>
                </a:solidFill>
              </a:rPr>
              <a:t>PEPCK)</a:t>
            </a:r>
            <a:endParaRPr lang="cs-CZ" altLang="cs-CZ" sz="1400" dirty="0">
              <a:solidFill>
                <a:schemeClr val="accent1">
                  <a:lumMod val="75000"/>
                </a:schemeClr>
              </a:solidFill>
            </a:endParaRPr>
          </a:p>
          <a:p>
            <a:pPr>
              <a:lnSpc>
                <a:spcPct val="75000"/>
              </a:lnSpc>
            </a:pPr>
            <a:r>
              <a:rPr lang="cs-CZ" altLang="cs-CZ" sz="1400" dirty="0">
                <a:solidFill>
                  <a:schemeClr val="accent1">
                    <a:lumMod val="75000"/>
                  </a:schemeClr>
                </a:solidFill>
              </a:rPr>
              <a:t>	</a:t>
            </a:r>
            <a:endParaRPr lang="cs-CZ" sz="1400" dirty="0">
              <a:solidFill>
                <a:schemeClr val="accent1">
                  <a:lumMod val="75000"/>
                </a:schemeClr>
              </a:solidFill>
            </a:endParaRPr>
          </a:p>
        </p:txBody>
      </p:sp>
    </p:spTree>
    <p:extLst>
      <p:ext uri="{BB962C8B-B14F-4D97-AF65-F5344CB8AC3E}">
        <p14:creationId xmlns:p14="http://schemas.microsoft.com/office/powerpoint/2010/main" val="390048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485775" y="1414144"/>
            <a:ext cx="11220450" cy="5272405"/>
          </a:xfrm>
        </p:spPr>
        <p:txBody>
          <a:bodyPr>
            <a:normAutofit fontScale="92500" lnSpcReduction="10000"/>
          </a:bodyPr>
          <a:lstStyle/>
          <a:p>
            <a:r>
              <a:rPr lang="cs-CZ" dirty="0" smtClean="0">
                <a:solidFill>
                  <a:schemeClr val="accent2">
                    <a:lumMod val="75000"/>
                  </a:schemeClr>
                </a:solidFill>
              </a:rPr>
              <a:t>Pyruvát</a:t>
            </a:r>
          </a:p>
          <a:p>
            <a:pPr lvl="1"/>
            <a:r>
              <a:rPr lang="cs-CZ" altLang="cs-CZ" sz="1800" dirty="0"/>
              <a:t>transaminace alaninu (</a:t>
            </a:r>
            <a:r>
              <a:rPr lang="cs-CZ" altLang="cs-CZ" sz="1800" dirty="0" smtClean="0"/>
              <a:t>ALT)</a:t>
            </a:r>
          </a:p>
          <a:p>
            <a:pPr lvl="1"/>
            <a:r>
              <a:rPr lang="cs-CZ" altLang="cs-CZ" sz="1800" dirty="0" smtClean="0"/>
              <a:t>dehydrogenace </a:t>
            </a:r>
            <a:r>
              <a:rPr lang="cs-CZ" altLang="cs-CZ" sz="1800" dirty="0"/>
              <a:t>laktátu (LD</a:t>
            </a:r>
            <a:r>
              <a:rPr lang="cs-CZ" altLang="cs-CZ" sz="1800" dirty="0" smtClean="0"/>
              <a:t>)</a:t>
            </a:r>
          </a:p>
          <a:p>
            <a:r>
              <a:rPr lang="cs-CZ" altLang="cs-CZ" dirty="0" smtClean="0">
                <a:solidFill>
                  <a:schemeClr val="accent2">
                    <a:lumMod val="75000"/>
                  </a:schemeClr>
                </a:solidFill>
              </a:rPr>
              <a:t>Laktát</a:t>
            </a:r>
          </a:p>
          <a:p>
            <a:pPr lvl="2"/>
            <a:r>
              <a:rPr lang="cs-CZ" altLang="cs-CZ" sz="1800" dirty="0"/>
              <a:t>vznik v </a:t>
            </a:r>
            <a:r>
              <a:rPr lang="cs-CZ" altLang="cs-CZ" sz="1800" dirty="0" smtClean="0"/>
              <a:t>tkáních</a:t>
            </a:r>
            <a:endParaRPr lang="cs-CZ" altLang="cs-CZ" sz="1800" dirty="0"/>
          </a:p>
          <a:p>
            <a:pPr lvl="2" eaLnBrk="0" hangingPunct="0"/>
            <a:r>
              <a:rPr lang="cs-CZ" altLang="cs-CZ" sz="1800" dirty="0"/>
              <a:t>transport krví do jater</a:t>
            </a:r>
          </a:p>
          <a:p>
            <a:pPr marL="914400" lvl="2" indent="0" eaLnBrk="0" hangingPunct="0">
              <a:buNone/>
            </a:pPr>
            <a:r>
              <a:rPr lang="cs-CZ" altLang="cs-CZ" sz="1800" dirty="0"/>
              <a:t>		laktát + NAD</a:t>
            </a:r>
            <a:r>
              <a:rPr lang="cs-CZ" altLang="cs-CZ" sz="1800" baseline="30000" dirty="0"/>
              <a:t>+</a:t>
            </a:r>
            <a:r>
              <a:rPr lang="cs-CZ" altLang="cs-CZ" sz="1800" dirty="0"/>
              <a:t> </a:t>
            </a:r>
            <a:r>
              <a:rPr lang="cs-CZ" altLang="cs-CZ" sz="1800" dirty="0">
                <a:sym typeface="Symbol" pitchFamily="18" charset="2"/>
              </a:rPr>
              <a:t> pyruvát+ NADH</a:t>
            </a:r>
            <a:r>
              <a:rPr lang="en-US" altLang="cs-CZ" sz="1800" dirty="0">
                <a:sym typeface="Symbol" pitchFamily="18" charset="2"/>
              </a:rPr>
              <a:t> + H+</a:t>
            </a:r>
            <a:r>
              <a:rPr lang="cs-CZ" altLang="cs-CZ" sz="1800" dirty="0">
                <a:sym typeface="Symbol" pitchFamily="18" charset="2"/>
              </a:rPr>
              <a:t>  ……</a:t>
            </a:r>
            <a:r>
              <a:rPr lang="cs-CZ" altLang="cs-CZ" sz="1800" dirty="0"/>
              <a:t>(</a:t>
            </a:r>
            <a:r>
              <a:rPr lang="cs-CZ" altLang="cs-CZ" sz="1800" dirty="0" err="1"/>
              <a:t>Coriho</a:t>
            </a:r>
            <a:r>
              <a:rPr lang="cs-CZ" altLang="cs-CZ" sz="1800" dirty="0"/>
              <a:t> cyklus)</a:t>
            </a:r>
          </a:p>
          <a:p>
            <a:pPr eaLnBrk="0" hangingPunct="0"/>
            <a:r>
              <a:rPr lang="cs-CZ" altLang="cs-CZ" sz="3200" dirty="0" smtClean="0">
                <a:solidFill>
                  <a:schemeClr val="accent2">
                    <a:lumMod val="75000"/>
                  </a:schemeClr>
                </a:solidFill>
              </a:rPr>
              <a:t>Glycerol</a:t>
            </a:r>
          </a:p>
          <a:p>
            <a:pPr lvl="2"/>
            <a:r>
              <a:rPr lang="cs-CZ" altLang="cs-CZ" sz="1800" dirty="0"/>
              <a:t>vznik v adipocytech štěpením </a:t>
            </a:r>
            <a:r>
              <a:rPr lang="cs-CZ" altLang="cs-CZ" sz="1800" dirty="0" err="1" smtClean="0"/>
              <a:t>triacylglycerolů</a:t>
            </a:r>
            <a:r>
              <a:rPr lang="cs-CZ" altLang="cs-CZ" sz="1800" dirty="0" smtClean="0"/>
              <a:t> (TAG)</a:t>
            </a:r>
            <a:endParaRPr lang="cs-CZ" altLang="cs-CZ" sz="1800" dirty="0"/>
          </a:p>
          <a:p>
            <a:pPr lvl="2"/>
            <a:r>
              <a:rPr lang="cs-CZ" altLang="cs-CZ" sz="1800" dirty="0"/>
              <a:t>transport krví do jater</a:t>
            </a:r>
          </a:p>
          <a:p>
            <a:r>
              <a:rPr lang="cs-CZ" altLang="cs-CZ" sz="3200" dirty="0" err="1">
                <a:solidFill>
                  <a:schemeClr val="accent2">
                    <a:lumMod val="75000"/>
                  </a:schemeClr>
                </a:solidFill>
              </a:rPr>
              <a:t>Glukogenní</a:t>
            </a:r>
            <a:r>
              <a:rPr lang="cs-CZ" altLang="cs-CZ" sz="3200" dirty="0">
                <a:solidFill>
                  <a:schemeClr val="accent2">
                    <a:lumMod val="75000"/>
                  </a:schemeClr>
                </a:solidFill>
              </a:rPr>
              <a:t> </a:t>
            </a:r>
            <a:r>
              <a:rPr lang="cs-CZ" altLang="cs-CZ" sz="3200" dirty="0" smtClean="0">
                <a:solidFill>
                  <a:schemeClr val="accent2">
                    <a:lumMod val="75000"/>
                  </a:schemeClr>
                </a:solidFill>
              </a:rPr>
              <a:t>AK</a:t>
            </a:r>
          </a:p>
          <a:p>
            <a:pPr lvl="2"/>
            <a:r>
              <a:rPr lang="cs-CZ" altLang="cs-CZ" sz="1800" dirty="0"/>
              <a:t>tvorba pyruvátu nebo meziproduktů citrátového cyklu (tvorba </a:t>
            </a:r>
            <a:r>
              <a:rPr lang="cs-CZ" altLang="cs-CZ" sz="1800" dirty="0" err="1"/>
              <a:t>oxalacetátu</a:t>
            </a:r>
            <a:r>
              <a:rPr lang="cs-CZ" altLang="cs-CZ" sz="1800" dirty="0"/>
              <a:t>)</a:t>
            </a:r>
          </a:p>
          <a:p>
            <a:pPr lvl="2"/>
            <a:endParaRPr lang="cs-CZ" altLang="cs-CZ" dirty="0" smtClean="0"/>
          </a:p>
          <a:p>
            <a:pPr marL="0" indent="0" eaLnBrk="0" hangingPunct="0">
              <a:buNone/>
            </a:pPr>
            <a:r>
              <a:rPr lang="cs-CZ" altLang="cs-CZ" sz="3600" dirty="0" smtClean="0">
                <a:solidFill>
                  <a:schemeClr val="accent1">
                    <a:lumMod val="60000"/>
                    <a:lumOff val="40000"/>
                  </a:schemeClr>
                </a:solidFill>
              </a:rPr>
              <a:t>!!!! AcetylCoA</a:t>
            </a:r>
            <a:r>
              <a:rPr lang="cs-CZ" altLang="cs-CZ" sz="4000" dirty="0" smtClean="0">
                <a:solidFill>
                  <a:schemeClr val="accent1">
                    <a:lumMod val="60000"/>
                    <a:lumOff val="40000"/>
                  </a:schemeClr>
                </a:solidFill>
              </a:rPr>
              <a:t> </a:t>
            </a:r>
            <a:r>
              <a:rPr lang="cs-CZ" altLang="cs-CZ" sz="3200" dirty="0" smtClean="0"/>
              <a:t>není substrátem </a:t>
            </a:r>
            <a:r>
              <a:rPr lang="cs-CZ" altLang="cs-CZ" sz="3200" dirty="0"/>
              <a:t>pro </a:t>
            </a:r>
            <a:r>
              <a:rPr lang="cs-CZ" altLang="cs-CZ" sz="3200" dirty="0" smtClean="0"/>
              <a:t>glukoneogenezi</a:t>
            </a:r>
            <a:r>
              <a:rPr lang="cs-CZ" altLang="cs-CZ" sz="3200" dirty="0" smtClean="0">
                <a:solidFill>
                  <a:schemeClr val="accent1">
                    <a:lumMod val="60000"/>
                    <a:lumOff val="40000"/>
                  </a:schemeClr>
                </a:solidFill>
              </a:rPr>
              <a:t>!!!!</a:t>
            </a:r>
            <a:endParaRPr lang="cs-CZ" altLang="cs-CZ" sz="3200" dirty="0">
              <a:solidFill>
                <a:schemeClr val="accent1">
                  <a:lumMod val="60000"/>
                  <a:lumOff val="40000"/>
                </a:schemeClr>
              </a:solidFill>
            </a:endParaRPr>
          </a:p>
          <a:p>
            <a:pPr lvl="2" eaLnBrk="0" hangingPunct="0"/>
            <a:r>
              <a:rPr lang="cs-CZ" altLang="cs-CZ" dirty="0"/>
              <a:t>Mastné kyseliny nemohou být přeměněny na </a:t>
            </a:r>
            <a:r>
              <a:rPr lang="cs-CZ" altLang="cs-CZ" dirty="0" smtClean="0"/>
              <a:t>glukózu </a:t>
            </a:r>
            <a:r>
              <a:rPr lang="cs-CZ" altLang="cs-CZ" dirty="0"/>
              <a:t>(u živočichů)</a:t>
            </a:r>
          </a:p>
          <a:p>
            <a:endParaRPr lang="cs-CZ" altLang="cs-CZ" sz="3200" dirty="0"/>
          </a:p>
          <a:p>
            <a:pPr lvl="2" eaLnBrk="0" hangingPunct="0"/>
            <a:endParaRPr lang="cs-CZ" altLang="cs-CZ" dirty="0" smtClean="0"/>
          </a:p>
          <a:p>
            <a:pPr eaLnBrk="0" hangingPunct="0"/>
            <a:endParaRPr lang="cs-CZ" altLang="cs-CZ" sz="3200" dirty="0"/>
          </a:p>
          <a:p>
            <a:pPr marL="457200" lvl="1" indent="0">
              <a:buNone/>
            </a:pPr>
            <a:endParaRPr lang="cs-CZ" altLang="cs-CZ" dirty="0"/>
          </a:p>
          <a:p>
            <a:pPr lvl="1"/>
            <a:endParaRPr lang="cs-CZ" dirty="0"/>
          </a:p>
        </p:txBody>
      </p:sp>
      <p:sp>
        <p:nvSpPr>
          <p:cNvPr id="26" name="Text Box 3"/>
          <p:cNvSpPr txBox="1">
            <a:spLocks noGrp="1" noChangeArrowheads="1"/>
          </p:cNvSpPr>
          <p:nvPr>
            <p:ph type="title"/>
          </p:nvPr>
        </p:nvSpPr>
        <p:spPr bwMode="auto">
          <a:xfrm>
            <a:off x="838200" y="471061"/>
            <a:ext cx="10515600" cy="646331"/>
          </a:xfrm>
          <a:prstGeom prst="rect">
            <a:avLst/>
          </a:prstGeom>
          <a:noFill/>
          <a:ln w="9525">
            <a:noFill/>
            <a:miter lim="800000"/>
            <a:headEnd/>
            <a:tailEnd/>
          </a:ln>
        </p:spPr>
        <p:txBody>
          <a:bodyPr wrap="square">
            <a:spAutoFit/>
          </a:bodyPr>
          <a:lstStyle/>
          <a:p>
            <a:pPr algn="ctr" eaLnBrk="0" hangingPunct="0">
              <a:spcBef>
                <a:spcPct val="50000"/>
              </a:spcBef>
            </a:pPr>
            <a:r>
              <a:rPr lang="cs-CZ" altLang="cs-CZ" sz="4000" dirty="0">
                <a:solidFill>
                  <a:schemeClr val="accent5">
                    <a:lumMod val="75000"/>
                  </a:schemeClr>
                </a:solidFill>
              </a:rPr>
              <a:t>Původ substrátů pro glukoneogenezi</a:t>
            </a:r>
          </a:p>
        </p:txBody>
      </p:sp>
    </p:spTree>
    <p:extLst>
      <p:ext uri="{BB962C8B-B14F-4D97-AF65-F5344CB8AC3E}">
        <p14:creationId xmlns:p14="http://schemas.microsoft.com/office/powerpoint/2010/main" val="3564005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a:xfrm>
            <a:off x="8416289" y="6173470"/>
            <a:ext cx="2934089" cy="365125"/>
          </a:xfrm>
        </p:spPr>
        <p:txBody>
          <a:bodyPr/>
          <a:lstStyle/>
          <a:p>
            <a:pPr>
              <a:defRPr/>
            </a:pPr>
            <a:fld id="{58662F6B-CAEB-4EA3-98DC-DCBB2EF2F400}" type="slidenum">
              <a:rPr lang="cs-CZ" smtClean="0"/>
              <a:pPr>
                <a:defRPr/>
              </a:pPr>
              <a:t>29</a:t>
            </a:fld>
            <a:endParaRPr lang="cs-CZ"/>
          </a:p>
        </p:txBody>
      </p:sp>
      <p:sp>
        <p:nvSpPr>
          <p:cNvPr id="4" name="Text Box 2"/>
          <p:cNvSpPr txBox="1">
            <a:spLocks noChangeArrowheads="1"/>
          </p:cNvSpPr>
          <p:nvPr/>
        </p:nvSpPr>
        <p:spPr bwMode="auto">
          <a:xfrm>
            <a:off x="560070" y="1156970"/>
            <a:ext cx="1147572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800" b="1" dirty="0">
                <a:latin typeface="+mn-lt"/>
              </a:rPr>
              <a:t>2 pyruvát + 4 ATP  + 2 GTP + 2 NADH + 2H</a:t>
            </a:r>
            <a:r>
              <a:rPr lang="cs-CZ" altLang="cs-CZ" sz="2800" b="1" baseline="30000" dirty="0">
                <a:latin typeface="+mn-lt"/>
              </a:rPr>
              <a:t>+</a:t>
            </a:r>
            <a:r>
              <a:rPr lang="cs-CZ" altLang="cs-CZ" sz="2800" b="1" dirty="0">
                <a:latin typeface="+mn-lt"/>
                <a:sym typeface="Symbol" pitchFamily="18" charset="2"/>
              </a:rPr>
              <a:t></a:t>
            </a:r>
          </a:p>
          <a:p>
            <a:pPr>
              <a:spcBef>
                <a:spcPct val="50000"/>
              </a:spcBef>
              <a:buFontTx/>
              <a:buNone/>
            </a:pPr>
            <a:r>
              <a:rPr lang="cs-CZ" altLang="cs-CZ" sz="2800" b="1" dirty="0">
                <a:latin typeface="+mn-lt"/>
                <a:sym typeface="Symbol" pitchFamily="18" charset="2"/>
              </a:rPr>
              <a:t> </a:t>
            </a:r>
            <a:r>
              <a:rPr lang="cs-CZ" altLang="cs-CZ" sz="2800" b="1" dirty="0" smtClean="0">
                <a:latin typeface="+mn-lt"/>
                <a:sym typeface="Symbol" pitchFamily="18" charset="2"/>
              </a:rPr>
              <a:t>					glukóza </a:t>
            </a:r>
            <a:r>
              <a:rPr lang="cs-CZ" altLang="cs-CZ" sz="2800" b="1" dirty="0">
                <a:latin typeface="+mn-lt"/>
                <a:sym typeface="Symbol" pitchFamily="18" charset="2"/>
              </a:rPr>
              <a:t>+ 2 NAD</a:t>
            </a:r>
            <a:r>
              <a:rPr lang="cs-CZ" altLang="cs-CZ" sz="2800" b="1" baseline="30000" dirty="0">
                <a:latin typeface="+mn-lt"/>
                <a:sym typeface="Symbol" pitchFamily="18" charset="2"/>
              </a:rPr>
              <a:t>+</a:t>
            </a:r>
            <a:r>
              <a:rPr lang="cs-CZ" altLang="cs-CZ" sz="2800" b="1" dirty="0">
                <a:latin typeface="+mn-lt"/>
                <a:sym typeface="Symbol" pitchFamily="18" charset="2"/>
              </a:rPr>
              <a:t> + 4 ADP + 2 GDP + 6 </a:t>
            </a:r>
            <a:r>
              <a:rPr lang="cs-CZ" altLang="cs-CZ" sz="2800" b="1" dirty="0" err="1">
                <a:latin typeface="+mn-lt"/>
                <a:sym typeface="Symbol" pitchFamily="18" charset="2"/>
              </a:rPr>
              <a:t>P</a:t>
            </a:r>
            <a:r>
              <a:rPr lang="cs-CZ" altLang="cs-CZ" sz="2800" b="1" baseline="-25000" dirty="0" err="1">
                <a:latin typeface="+mn-lt"/>
                <a:sym typeface="Symbol" pitchFamily="18" charset="2"/>
              </a:rPr>
              <a:t>i</a:t>
            </a:r>
            <a:endParaRPr lang="cs-CZ" altLang="cs-CZ" sz="2800" b="1" dirty="0">
              <a:latin typeface="+mn-lt"/>
            </a:endParaRPr>
          </a:p>
        </p:txBody>
      </p:sp>
      <p:sp>
        <p:nvSpPr>
          <p:cNvPr id="5" name="Text Box 3"/>
          <p:cNvSpPr txBox="1">
            <a:spLocks noChangeArrowheads="1"/>
          </p:cNvSpPr>
          <p:nvPr/>
        </p:nvSpPr>
        <p:spPr bwMode="auto">
          <a:xfrm>
            <a:off x="2016482" y="213201"/>
            <a:ext cx="84762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b="1" dirty="0">
                <a:solidFill>
                  <a:schemeClr val="accent3">
                    <a:lumMod val="75000"/>
                  </a:schemeClr>
                </a:solidFill>
                <a:latin typeface="+mn-lt"/>
              </a:rPr>
              <a:t>Bilanční sumární rovnice glukoneogeneze</a:t>
            </a:r>
          </a:p>
        </p:txBody>
      </p:sp>
      <p:sp>
        <p:nvSpPr>
          <p:cNvPr id="6" name="Line 4"/>
          <p:cNvSpPr>
            <a:spLocks noChangeShapeType="1"/>
          </p:cNvSpPr>
          <p:nvPr/>
        </p:nvSpPr>
        <p:spPr bwMode="auto">
          <a:xfrm>
            <a:off x="4435087" y="1597499"/>
            <a:ext cx="694469" cy="1584325"/>
          </a:xfrm>
          <a:prstGeom prst="line">
            <a:avLst/>
          </a:prstGeom>
          <a:noFill/>
          <a:ln w="28575">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Text Box 5"/>
          <p:cNvSpPr txBox="1">
            <a:spLocks noChangeArrowheads="1"/>
          </p:cNvSpPr>
          <p:nvPr/>
        </p:nvSpPr>
        <p:spPr bwMode="auto">
          <a:xfrm>
            <a:off x="5016237" y="3223330"/>
            <a:ext cx="22345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a:latin typeface="+mn-lt"/>
              </a:rPr>
              <a:t>-6 ATP</a:t>
            </a:r>
          </a:p>
        </p:txBody>
      </p:sp>
      <p:sp>
        <p:nvSpPr>
          <p:cNvPr id="8" name="Line 6"/>
          <p:cNvSpPr>
            <a:spLocks noChangeShapeType="1"/>
          </p:cNvSpPr>
          <p:nvPr/>
        </p:nvSpPr>
        <p:spPr bwMode="auto">
          <a:xfrm flipH="1">
            <a:off x="5823192" y="1597499"/>
            <a:ext cx="692771" cy="1557337"/>
          </a:xfrm>
          <a:prstGeom prst="line">
            <a:avLst/>
          </a:prstGeom>
          <a:noFill/>
          <a:ln w="38100" cap="rnd">
            <a:solidFill>
              <a:schemeClr val="fo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 name="Text Box 12"/>
          <p:cNvSpPr txBox="1">
            <a:spLocks noChangeArrowheads="1"/>
          </p:cNvSpPr>
          <p:nvPr/>
        </p:nvSpPr>
        <p:spPr bwMode="auto">
          <a:xfrm>
            <a:off x="3476179" y="3236534"/>
            <a:ext cx="15400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a:latin typeface="+mn-lt"/>
              </a:rPr>
              <a:t>Spotřeba</a:t>
            </a:r>
          </a:p>
        </p:txBody>
      </p:sp>
      <p:sp>
        <p:nvSpPr>
          <p:cNvPr id="10" name="TextovéPole 1"/>
          <p:cNvSpPr txBox="1">
            <a:spLocks noChangeArrowheads="1"/>
          </p:cNvSpPr>
          <p:nvPr/>
        </p:nvSpPr>
        <p:spPr bwMode="auto">
          <a:xfrm>
            <a:off x="835695" y="3926360"/>
            <a:ext cx="105956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4000" dirty="0">
                <a:solidFill>
                  <a:schemeClr val="accent1">
                    <a:lumMod val="60000"/>
                    <a:lumOff val="40000"/>
                  </a:schemeClr>
                </a:solidFill>
                <a:latin typeface="+mn-lt"/>
              </a:rPr>
              <a:t>Glukoneogeneze je energeticky náročný </a:t>
            </a:r>
            <a:r>
              <a:rPr lang="cs-CZ" altLang="cs-CZ" sz="4000" dirty="0" smtClean="0">
                <a:solidFill>
                  <a:schemeClr val="accent1">
                    <a:lumMod val="60000"/>
                    <a:lumOff val="40000"/>
                  </a:schemeClr>
                </a:solidFill>
                <a:latin typeface="+mn-lt"/>
              </a:rPr>
              <a:t>pochod </a:t>
            </a:r>
            <a:endParaRPr lang="cs-CZ" altLang="cs-CZ" sz="4000" dirty="0">
              <a:solidFill>
                <a:schemeClr val="accent1">
                  <a:lumMod val="60000"/>
                  <a:lumOff val="40000"/>
                </a:schemeClr>
              </a:solidFill>
              <a:latin typeface="+mn-lt"/>
            </a:endParaRPr>
          </a:p>
        </p:txBody>
      </p:sp>
      <p:sp>
        <p:nvSpPr>
          <p:cNvPr id="11" name="Text Box 9"/>
          <p:cNvSpPr txBox="1">
            <a:spLocks noChangeArrowheads="1"/>
          </p:cNvSpPr>
          <p:nvPr/>
        </p:nvSpPr>
        <p:spPr bwMode="auto">
          <a:xfrm>
            <a:off x="563880" y="4896026"/>
            <a:ext cx="114719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a:latin typeface="+mn-lt"/>
              </a:rPr>
              <a:t>Zdrojem energie je hlavně </a:t>
            </a:r>
            <a:r>
              <a:rPr lang="cs-CZ" altLang="cs-CZ" sz="2400" dirty="0">
                <a:latin typeface="+mn-lt"/>
                <a:sym typeface="Symbol" pitchFamily="18" charset="2"/>
              </a:rPr>
              <a:t>-oxidace MK. </a:t>
            </a:r>
            <a:endParaRPr lang="cs-CZ" altLang="cs-CZ" sz="2400" dirty="0" smtClean="0">
              <a:latin typeface="+mn-lt"/>
              <a:sym typeface="Symbol" pitchFamily="18" charset="2"/>
            </a:endParaRPr>
          </a:p>
          <a:p>
            <a:pPr>
              <a:spcBef>
                <a:spcPct val="50000"/>
              </a:spcBef>
              <a:buFontTx/>
              <a:buNone/>
            </a:pPr>
            <a:r>
              <a:rPr lang="cs-CZ" altLang="cs-CZ" sz="2400" dirty="0" smtClean="0">
                <a:latin typeface="+mn-lt"/>
                <a:sym typeface="Symbol" pitchFamily="18" charset="2"/>
              </a:rPr>
              <a:t>Vysoký </a:t>
            </a:r>
            <a:r>
              <a:rPr lang="cs-CZ" altLang="cs-CZ" sz="2400" dirty="0">
                <a:latin typeface="+mn-lt"/>
                <a:sym typeface="Symbol" pitchFamily="18" charset="2"/>
              </a:rPr>
              <a:t>výdej energie na glukoneogenezi vysvětluje efektivitu </a:t>
            </a:r>
            <a:r>
              <a:rPr lang="cs-CZ" altLang="cs-CZ" sz="2400" dirty="0" err="1">
                <a:latin typeface="+mn-lt"/>
                <a:sym typeface="Symbol" pitchFamily="18" charset="2"/>
              </a:rPr>
              <a:t>nízkosacharidových</a:t>
            </a:r>
            <a:r>
              <a:rPr lang="cs-CZ" altLang="cs-CZ" sz="2400" dirty="0">
                <a:latin typeface="+mn-lt"/>
                <a:sym typeface="Symbol" pitchFamily="18" charset="2"/>
              </a:rPr>
              <a:t> diet. </a:t>
            </a:r>
          </a:p>
        </p:txBody>
      </p:sp>
    </p:spTree>
    <p:extLst>
      <p:ext uri="{BB962C8B-B14F-4D97-AF65-F5344CB8AC3E}">
        <p14:creationId xmlns:p14="http://schemas.microsoft.com/office/powerpoint/2010/main" val="286694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3</a:t>
            </a:fld>
            <a:endParaRPr lang="cs-CZ"/>
          </a:p>
        </p:txBody>
      </p:sp>
      <p:sp>
        <p:nvSpPr>
          <p:cNvPr id="9" name="Text Box 4"/>
          <p:cNvSpPr txBox="1">
            <a:spLocks noGrp="1" noChangeArrowheads="1"/>
          </p:cNvSpPr>
          <p:nvPr>
            <p:ph sz="half" idx="1"/>
          </p:nvPr>
        </p:nvSpPr>
        <p:spPr bwMode="auto">
          <a:xfrm>
            <a:off x="392430" y="1334135"/>
            <a:ext cx="5916930" cy="4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tx1"/>
                </a:solidFill>
                <a:latin typeface="Times New Roman" pitchFamily="18" charset="0"/>
              </a:defRPr>
            </a:lvl1pPr>
            <a:lvl2pPr marL="742950" indent="-285750" eaLnBrk="0" hangingPunct="0">
              <a:defRPr sz="4000" b="1">
                <a:solidFill>
                  <a:schemeClr val="tx1"/>
                </a:solidFill>
                <a:latin typeface="Times New Roman" pitchFamily="18" charset="0"/>
              </a:defRPr>
            </a:lvl2pPr>
            <a:lvl3pPr marL="1143000" indent="-228600" eaLnBrk="0" hangingPunct="0">
              <a:defRPr sz="4000" b="1">
                <a:solidFill>
                  <a:schemeClr val="tx1"/>
                </a:solidFill>
                <a:latin typeface="Times New Roman" pitchFamily="18" charset="0"/>
              </a:defRPr>
            </a:lvl3pPr>
            <a:lvl4pPr marL="1600200" indent="-228600" eaLnBrk="0" hangingPunct="0">
              <a:defRPr sz="4000" b="1">
                <a:solidFill>
                  <a:schemeClr val="tx1"/>
                </a:solidFill>
                <a:latin typeface="Times New Roman" pitchFamily="18" charset="0"/>
              </a:defRPr>
            </a:lvl4pPr>
            <a:lvl5pPr marL="2057400" indent="-228600" eaLnBrk="0" hangingPunct="0">
              <a:defRPr sz="4000" b="1">
                <a:solidFill>
                  <a:schemeClr val="tx1"/>
                </a:solidFill>
                <a:latin typeface="Times New Roman" pitchFamily="18" charset="0"/>
              </a:defRPr>
            </a:lvl5pPr>
            <a:lvl6pPr marL="2514600" indent="-228600" eaLnBrk="0" fontAlgn="base" hangingPunct="0">
              <a:spcBef>
                <a:spcPct val="0"/>
              </a:spcBef>
              <a:spcAft>
                <a:spcPct val="0"/>
              </a:spcAft>
              <a:defRPr sz="4000" b="1">
                <a:solidFill>
                  <a:schemeClr val="tx1"/>
                </a:solidFill>
                <a:latin typeface="Times New Roman" pitchFamily="18" charset="0"/>
              </a:defRPr>
            </a:lvl6pPr>
            <a:lvl7pPr marL="2971800" indent="-228600" eaLnBrk="0" fontAlgn="base" hangingPunct="0">
              <a:spcBef>
                <a:spcPct val="0"/>
              </a:spcBef>
              <a:spcAft>
                <a:spcPct val="0"/>
              </a:spcAft>
              <a:defRPr sz="4000" b="1">
                <a:solidFill>
                  <a:schemeClr val="tx1"/>
                </a:solidFill>
                <a:latin typeface="Times New Roman" pitchFamily="18" charset="0"/>
              </a:defRPr>
            </a:lvl7pPr>
            <a:lvl8pPr marL="3429000" indent="-228600" eaLnBrk="0" fontAlgn="base" hangingPunct="0">
              <a:spcBef>
                <a:spcPct val="0"/>
              </a:spcBef>
              <a:spcAft>
                <a:spcPct val="0"/>
              </a:spcAft>
              <a:defRPr sz="4000" b="1">
                <a:solidFill>
                  <a:schemeClr val="tx1"/>
                </a:solidFill>
                <a:latin typeface="Times New Roman" pitchFamily="18" charset="0"/>
              </a:defRPr>
            </a:lvl8pPr>
            <a:lvl9pPr marL="3886200" indent="-228600" eaLnBrk="0" fontAlgn="base" hangingPunct="0">
              <a:spcBef>
                <a:spcPct val="0"/>
              </a:spcBef>
              <a:spcAft>
                <a:spcPct val="0"/>
              </a:spcAft>
              <a:defRPr sz="4000" b="1">
                <a:solidFill>
                  <a:schemeClr val="tx1"/>
                </a:solidFill>
                <a:latin typeface="Times New Roman" pitchFamily="18" charset="0"/>
              </a:defRPr>
            </a:lvl9pPr>
          </a:lstStyle>
          <a:p>
            <a:pPr eaLnBrk="1" hangingPunct="1"/>
            <a:r>
              <a:rPr lang="cs-CZ" altLang="cs-CZ" sz="2400" b="0" dirty="0">
                <a:solidFill>
                  <a:schemeClr val="accent2">
                    <a:lumMod val="75000"/>
                  </a:schemeClr>
                </a:solidFill>
                <a:latin typeface="+mn-lt"/>
              </a:rPr>
              <a:t>Polysacharidy</a:t>
            </a:r>
          </a:p>
          <a:p>
            <a:pPr lvl="3" eaLnBrk="1" hangingPunct="1"/>
            <a:r>
              <a:rPr lang="cs-CZ" altLang="cs-CZ" sz="2000" b="0" dirty="0" smtClean="0">
                <a:solidFill>
                  <a:schemeClr val="bg2">
                    <a:lumMod val="25000"/>
                  </a:schemeClr>
                </a:solidFill>
                <a:latin typeface="+mn-lt"/>
              </a:rPr>
              <a:t>škrob</a:t>
            </a:r>
            <a:r>
              <a:rPr lang="cs-CZ" altLang="cs-CZ" sz="2400" b="0" dirty="0" smtClean="0">
                <a:solidFill>
                  <a:schemeClr val="bg2">
                    <a:lumMod val="25000"/>
                  </a:schemeClr>
                </a:solidFill>
                <a:latin typeface="+mn-lt"/>
              </a:rPr>
              <a:t> </a:t>
            </a:r>
            <a:r>
              <a:rPr lang="cs-CZ" altLang="cs-CZ" sz="1800" b="0" dirty="0">
                <a:latin typeface="+mn-lt"/>
              </a:rPr>
              <a:t>(těstoviny, rýže, pudinky</a:t>
            </a:r>
            <a:r>
              <a:rPr lang="cs-CZ" altLang="cs-CZ" sz="1800" b="0" dirty="0" smtClean="0">
                <a:latin typeface="+mn-lt"/>
              </a:rPr>
              <a:t>,		                 </a:t>
            </a:r>
            <a:r>
              <a:rPr lang="cs-CZ" altLang="cs-CZ" sz="1800" b="0" dirty="0">
                <a:latin typeface="+mn-lt"/>
              </a:rPr>
              <a:t>brambory,...)</a:t>
            </a:r>
          </a:p>
          <a:p>
            <a:pPr eaLnBrk="1" hangingPunct="1"/>
            <a:r>
              <a:rPr lang="cs-CZ" altLang="cs-CZ" sz="2400" b="0" dirty="0">
                <a:solidFill>
                  <a:schemeClr val="accent2">
                    <a:lumMod val="75000"/>
                  </a:schemeClr>
                </a:solidFill>
                <a:latin typeface="+mn-lt"/>
              </a:rPr>
              <a:t>Oligosacharidy</a:t>
            </a:r>
          </a:p>
          <a:p>
            <a:pPr lvl="3" eaLnBrk="1" hangingPunct="1"/>
            <a:r>
              <a:rPr lang="cs-CZ" altLang="cs-CZ" sz="2000" b="0" dirty="0" smtClean="0">
                <a:solidFill>
                  <a:schemeClr val="bg2">
                    <a:lumMod val="25000"/>
                  </a:schemeClr>
                </a:solidFill>
                <a:latin typeface="+mn-lt"/>
              </a:rPr>
              <a:t>sacharóza </a:t>
            </a:r>
            <a:r>
              <a:rPr lang="cs-CZ" altLang="cs-CZ" sz="2000" b="0" dirty="0">
                <a:solidFill>
                  <a:schemeClr val="bg2">
                    <a:lumMod val="25000"/>
                  </a:schemeClr>
                </a:solidFill>
                <a:latin typeface="+mn-lt"/>
              </a:rPr>
              <a:t>(sladká </a:t>
            </a:r>
            <a:r>
              <a:rPr lang="cs-CZ" altLang="cs-CZ" sz="2000" b="0" dirty="0" smtClean="0">
                <a:solidFill>
                  <a:schemeClr val="bg2">
                    <a:lumMod val="25000"/>
                  </a:schemeClr>
                </a:solidFill>
                <a:latin typeface="+mn-lt"/>
              </a:rPr>
              <a:t>jídla, sladké 				nápoje, … )</a:t>
            </a:r>
            <a:endParaRPr lang="cs-CZ" altLang="cs-CZ" sz="2000" b="0" dirty="0">
              <a:solidFill>
                <a:schemeClr val="bg2">
                  <a:lumMod val="25000"/>
                </a:schemeClr>
              </a:solidFill>
              <a:latin typeface="+mn-lt"/>
            </a:endParaRPr>
          </a:p>
          <a:p>
            <a:pPr lvl="3" eaLnBrk="1" hangingPunct="1"/>
            <a:r>
              <a:rPr lang="cs-CZ" altLang="cs-CZ" sz="2000" b="0" dirty="0" smtClean="0">
                <a:solidFill>
                  <a:schemeClr val="bg2">
                    <a:lumMod val="25000"/>
                  </a:schemeClr>
                </a:solidFill>
                <a:latin typeface="+mn-lt"/>
              </a:rPr>
              <a:t>laktóza </a:t>
            </a:r>
            <a:r>
              <a:rPr lang="cs-CZ" altLang="cs-CZ" sz="2000" b="0" dirty="0">
                <a:solidFill>
                  <a:schemeClr val="bg2">
                    <a:lumMod val="25000"/>
                  </a:schemeClr>
                </a:solidFill>
                <a:latin typeface="+mn-lt"/>
              </a:rPr>
              <a:t>(mléko</a:t>
            </a:r>
            <a:r>
              <a:rPr lang="cs-CZ" altLang="cs-CZ" sz="2000" b="0" dirty="0" smtClean="0">
                <a:solidFill>
                  <a:schemeClr val="bg2">
                    <a:lumMod val="25000"/>
                  </a:schemeClr>
                </a:solidFill>
                <a:latin typeface="+mn-lt"/>
              </a:rPr>
              <a:t>, mléčné výrobky, …)</a:t>
            </a:r>
            <a:endParaRPr lang="cs-CZ" altLang="cs-CZ" sz="2000" b="0" dirty="0">
              <a:solidFill>
                <a:schemeClr val="bg2">
                  <a:lumMod val="25000"/>
                </a:schemeClr>
              </a:solidFill>
              <a:latin typeface="+mn-lt"/>
            </a:endParaRPr>
          </a:p>
          <a:p>
            <a:pPr lvl="3" eaLnBrk="1" hangingPunct="1"/>
            <a:r>
              <a:rPr lang="cs-CZ" altLang="cs-CZ" sz="2000" b="0" dirty="0" smtClean="0">
                <a:solidFill>
                  <a:schemeClr val="bg2">
                    <a:lumMod val="25000"/>
                  </a:schemeClr>
                </a:solidFill>
                <a:latin typeface="+mn-lt"/>
              </a:rPr>
              <a:t>maltóza </a:t>
            </a:r>
            <a:r>
              <a:rPr lang="cs-CZ" altLang="cs-CZ" sz="1800" b="0" dirty="0">
                <a:latin typeface="+mn-lt"/>
              </a:rPr>
              <a:t>(pivo, slad..)</a:t>
            </a:r>
          </a:p>
          <a:p>
            <a:pPr eaLnBrk="1" hangingPunct="1"/>
            <a:r>
              <a:rPr lang="cs-CZ" altLang="cs-CZ" sz="2400" b="0" dirty="0">
                <a:solidFill>
                  <a:schemeClr val="accent2">
                    <a:lumMod val="75000"/>
                  </a:schemeClr>
                </a:solidFill>
                <a:latin typeface="+mn-lt"/>
              </a:rPr>
              <a:t>Monosacharidy</a:t>
            </a:r>
          </a:p>
          <a:p>
            <a:pPr lvl="3" eaLnBrk="1" hangingPunct="1"/>
            <a:r>
              <a:rPr lang="cs-CZ" altLang="cs-CZ" sz="2000" b="0" dirty="0" smtClean="0">
                <a:solidFill>
                  <a:schemeClr val="bg2">
                    <a:lumMod val="25000"/>
                  </a:schemeClr>
                </a:solidFill>
                <a:latin typeface="+mn-lt"/>
              </a:rPr>
              <a:t>glukóza </a:t>
            </a:r>
            <a:r>
              <a:rPr lang="cs-CZ" altLang="cs-CZ" sz="2000" b="0" dirty="0">
                <a:solidFill>
                  <a:schemeClr val="bg2">
                    <a:lumMod val="25000"/>
                  </a:schemeClr>
                </a:solidFill>
                <a:latin typeface="+mn-lt"/>
              </a:rPr>
              <a:t>(ovoce..)</a:t>
            </a:r>
          </a:p>
          <a:p>
            <a:pPr lvl="3" eaLnBrk="1" hangingPunct="1"/>
            <a:r>
              <a:rPr lang="cs-CZ" altLang="cs-CZ" sz="2000" b="0" dirty="0" smtClean="0">
                <a:solidFill>
                  <a:schemeClr val="bg2">
                    <a:lumMod val="25000"/>
                  </a:schemeClr>
                </a:solidFill>
                <a:latin typeface="+mn-lt"/>
              </a:rPr>
              <a:t>fruktóza </a:t>
            </a:r>
            <a:r>
              <a:rPr lang="cs-CZ" altLang="cs-CZ" sz="2000" b="0" dirty="0">
                <a:solidFill>
                  <a:schemeClr val="bg2">
                    <a:lumMod val="25000"/>
                  </a:schemeClr>
                </a:solidFill>
                <a:latin typeface="+mn-lt"/>
              </a:rPr>
              <a:t>(med, ovoce..)</a:t>
            </a:r>
          </a:p>
          <a:p>
            <a:pPr lvl="3" eaLnBrk="1" hangingPunct="1"/>
            <a:r>
              <a:rPr lang="cs-CZ" altLang="cs-CZ" sz="2000" b="0" dirty="0" smtClean="0">
                <a:solidFill>
                  <a:schemeClr val="bg2">
                    <a:lumMod val="25000"/>
                  </a:schemeClr>
                </a:solidFill>
                <a:latin typeface="+mn-lt"/>
              </a:rPr>
              <a:t>galaktóza (mléko, mléčné výrobky,…)</a:t>
            </a:r>
            <a:endParaRPr lang="cs-CZ" altLang="cs-CZ" sz="2000" b="0" dirty="0">
              <a:solidFill>
                <a:schemeClr val="bg2">
                  <a:lumMod val="25000"/>
                </a:schemeClr>
              </a:solidFill>
              <a:latin typeface="+mn-lt"/>
            </a:endParaRPr>
          </a:p>
          <a:p>
            <a:pPr eaLnBrk="1" hangingPunct="1"/>
            <a:endParaRPr lang="cs-CZ" altLang="cs-CZ" sz="2400" dirty="0">
              <a:solidFill>
                <a:srgbClr val="0033CC"/>
              </a:solidFill>
              <a:latin typeface="+mn-lt"/>
            </a:endParaRPr>
          </a:p>
        </p:txBody>
      </p:sp>
      <p:sp>
        <p:nvSpPr>
          <p:cNvPr id="10" name="Text Box 3"/>
          <p:cNvSpPr txBox="1">
            <a:spLocks noGrp="1" noChangeArrowheads="1"/>
          </p:cNvSpPr>
          <p:nvPr>
            <p:ph type="title"/>
          </p:nvPr>
        </p:nvSpPr>
        <p:spPr bwMode="auto">
          <a:xfrm>
            <a:off x="121920" y="327551"/>
            <a:ext cx="11795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tx1"/>
                </a:solidFill>
                <a:latin typeface="Times New Roman" pitchFamily="18" charset="0"/>
              </a:defRPr>
            </a:lvl1pPr>
            <a:lvl2pPr marL="742950" indent="-285750" eaLnBrk="0" hangingPunct="0">
              <a:defRPr sz="4000" b="1">
                <a:solidFill>
                  <a:schemeClr val="tx1"/>
                </a:solidFill>
                <a:latin typeface="Times New Roman" pitchFamily="18" charset="0"/>
              </a:defRPr>
            </a:lvl2pPr>
            <a:lvl3pPr marL="1143000" indent="-228600" eaLnBrk="0" hangingPunct="0">
              <a:defRPr sz="4000" b="1">
                <a:solidFill>
                  <a:schemeClr val="tx1"/>
                </a:solidFill>
                <a:latin typeface="Times New Roman" pitchFamily="18" charset="0"/>
              </a:defRPr>
            </a:lvl3pPr>
            <a:lvl4pPr marL="1600200" indent="-228600" eaLnBrk="0" hangingPunct="0">
              <a:defRPr sz="4000" b="1">
                <a:solidFill>
                  <a:schemeClr val="tx1"/>
                </a:solidFill>
                <a:latin typeface="Times New Roman" pitchFamily="18" charset="0"/>
              </a:defRPr>
            </a:lvl4pPr>
            <a:lvl5pPr marL="2057400" indent="-228600" eaLnBrk="0" hangingPunct="0">
              <a:defRPr sz="4000" b="1">
                <a:solidFill>
                  <a:schemeClr val="tx1"/>
                </a:solidFill>
                <a:latin typeface="Times New Roman" pitchFamily="18" charset="0"/>
              </a:defRPr>
            </a:lvl5pPr>
            <a:lvl6pPr marL="2514600" indent="-228600" eaLnBrk="0" fontAlgn="base" hangingPunct="0">
              <a:spcBef>
                <a:spcPct val="0"/>
              </a:spcBef>
              <a:spcAft>
                <a:spcPct val="0"/>
              </a:spcAft>
              <a:defRPr sz="4000" b="1">
                <a:solidFill>
                  <a:schemeClr val="tx1"/>
                </a:solidFill>
                <a:latin typeface="Times New Roman" pitchFamily="18" charset="0"/>
              </a:defRPr>
            </a:lvl6pPr>
            <a:lvl7pPr marL="2971800" indent="-228600" eaLnBrk="0" fontAlgn="base" hangingPunct="0">
              <a:spcBef>
                <a:spcPct val="0"/>
              </a:spcBef>
              <a:spcAft>
                <a:spcPct val="0"/>
              </a:spcAft>
              <a:defRPr sz="4000" b="1">
                <a:solidFill>
                  <a:schemeClr val="tx1"/>
                </a:solidFill>
                <a:latin typeface="Times New Roman" pitchFamily="18" charset="0"/>
              </a:defRPr>
            </a:lvl7pPr>
            <a:lvl8pPr marL="3429000" indent="-228600" eaLnBrk="0" fontAlgn="base" hangingPunct="0">
              <a:spcBef>
                <a:spcPct val="0"/>
              </a:spcBef>
              <a:spcAft>
                <a:spcPct val="0"/>
              </a:spcAft>
              <a:defRPr sz="4000" b="1">
                <a:solidFill>
                  <a:schemeClr val="tx1"/>
                </a:solidFill>
                <a:latin typeface="Times New Roman" pitchFamily="18" charset="0"/>
              </a:defRPr>
            </a:lvl8pPr>
            <a:lvl9pPr marL="3886200" indent="-228600" eaLnBrk="0" fontAlgn="base" hangingPunct="0">
              <a:spcBef>
                <a:spcPct val="0"/>
              </a:spcBef>
              <a:spcAft>
                <a:spcPct val="0"/>
              </a:spcAft>
              <a:defRPr sz="4000" b="1">
                <a:solidFill>
                  <a:schemeClr val="tx1"/>
                </a:solidFill>
                <a:latin typeface="Times New Roman" pitchFamily="18" charset="0"/>
              </a:defRPr>
            </a:lvl9pPr>
          </a:lstStyle>
          <a:p>
            <a:pPr eaLnBrk="1" hangingPunct="1">
              <a:spcBef>
                <a:spcPct val="50000"/>
              </a:spcBef>
            </a:pPr>
            <a:r>
              <a:rPr lang="cs-CZ" altLang="cs-CZ" dirty="0">
                <a:solidFill>
                  <a:schemeClr val="accent3">
                    <a:lumMod val="75000"/>
                  </a:schemeClr>
                </a:solidFill>
                <a:latin typeface="+mn-lt"/>
              </a:rPr>
              <a:t>Využitelné sacharidy	      Nevyužitelné sacharidy</a:t>
            </a:r>
          </a:p>
        </p:txBody>
      </p:sp>
      <p:sp>
        <p:nvSpPr>
          <p:cNvPr id="11" name="Text Box 5"/>
          <p:cNvSpPr txBox="1">
            <a:spLocks noGrp="1" noChangeArrowheads="1"/>
          </p:cNvSpPr>
          <p:nvPr>
            <p:ph sz="half" idx="2"/>
          </p:nvPr>
        </p:nvSpPr>
        <p:spPr bwMode="auto">
          <a:xfrm>
            <a:off x="7120890" y="1626607"/>
            <a:ext cx="4606290" cy="20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tx1"/>
                </a:solidFill>
                <a:latin typeface="Times New Roman" pitchFamily="18" charset="0"/>
              </a:defRPr>
            </a:lvl1pPr>
            <a:lvl2pPr marL="742950" indent="-285750" eaLnBrk="0" hangingPunct="0">
              <a:defRPr sz="4000" b="1">
                <a:solidFill>
                  <a:schemeClr val="tx1"/>
                </a:solidFill>
                <a:latin typeface="Times New Roman" pitchFamily="18" charset="0"/>
              </a:defRPr>
            </a:lvl2pPr>
            <a:lvl3pPr marL="1143000" indent="-228600" eaLnBrk="0" hangingPunct="0">
              <a:defRPr sz="4000" b="1">
                <a:solidFill>
                  <a:schemeClr val="tx1"/>
                </a:solidFill>
                <a:latin typeface="Times New Roman" pitchFamily="18" charset="0"/>
              </a:defRPr>
            </a:lvl3pPr>
            <a:lvl4pPr marL="1600200" indent="-228600" eaLnBrk="0" hangingPunct="0">
              <a:defRPr sz="4000" b="1">
                <a:solidFill>
                  <a:schemeClr val="tx1"/>
                </a:solidFill>
                <a:latin typeface="Times New Roman" pitchFamily="18" charset="0"/>
              </a:defRPr>
            </a:lvl4pPr>
            <a:lvl5pPr marL="2057400" indent="-228600" eaLnBrk="0" hangingPunct="0">
              <a:defRPr sz="4000" b="1">
                <a:solidFill>
                  <a:schemeClr val="tx1"/>
                </a:solidFill>
                <a:latin typeface="Times New Roman" pitchFamily="18" charset="0"/>
              </a:defRPr>
            </a:lvl5pPr>
            <a:lvl6pPr marL="2514600" indent="-228600" eaLnBrk="0" fontAlgn="base" hangingPunct="0">
              <a:spcBef>
                <a:spcPct val="0"/>
              </a:spcBef>
              <a:spcAft>
                <a:spcPct val="0"/>
              </a:spcAft>
              <a:defRPr sz="4000" b="1">
                <a:solidFill>
                  <a:schemeClr val="tx1"/>
                </a:solidFill>
                <a:latin typeface="Times New Roman" pitchFamily="18" charset="0"/>
              </a:defRPr>
            </a:lvl6pPr>
            <a:lvl7pPr marL="2971800" indent="-228600" eaLnBrk="0" fontAlgn="base" hangingPunct="0">
              <a:spcBef>
                <a:spcPct val="0"/>
              </a:spcBef>
              <a:spcAft>
                <a:spcPct val="0"/>
              </a:spcAft>
              <a:defRPr sz="4000" b="1">
                <a:solidFill>
                  <a:schemeClr val="tx1"/>
                </a:solidFill>
                <a:latin typeface="Times New Roman" pitchFamily="18" charset="0"/>
              </a:defRPr>
            </a:lvl7pPr>
            <a:lvl8pPr marL="3429000" indent="-228600" eaLnBrk="0" fontAlgn="base" hangingPunct="0">
              <a:spcBef>
                <a:spcPct val="0"/>
              </a:spcBef>
              <a:spcAft>
                <a:spcPct val="0"/>
              </a:spcAft>
              <a:defRPr sz="4000" b="1">
                <a:solidFill>
                  <a:schemeClr val="tx1"/>
                </a:solidFill>
                <a:latin typeface="Times New Roman" pitchFamily="18" charset="0"/>
              </a:defRPr>
            </a:lvl8pPr>
            <a:lvl9pPr marL="3886200" indent="-228600" eaLnBrk="0" fontAlgn="base" hangingPunct="0">
              <a:spcBef>
                <a:spcPct val="0"/>
              </a:spcBef>
              <a:spcAft>
                <a:spcPct val="0"/>
              </a:spcAft>
              <a:defRPr sz="4000" b="1">
                <a:solidFill>
                  <a:schemeClr val="tx1"/>
                </a:solidFill>
                <a:latin typeface="Times New Roman" pitchFamily="18" charset="0"/>
              </a:defRPr>
            </a:lvl9pPr>
          </a:lstStyle>
          <a:p>
            <a:pPr eaLnBrk="1" hangingPunct="1"/>
            <a:r>
              <a:rPr lang="cs-CZ" altLang="cs-CZ" sz="2400" b="0" dirty="0" smtClean="0">
                <a:solidFill>
                  <a:schemeClr val="accent2">
                    <a:lumMod val="75000"/>
                  </a:schemeClr>
                </a:solidFill>
                <a:latin typeface="+mn-lt"/>
              </a:rPr>
              <a:t>Polysacharidy</a:t>
            </a:r>
            <a:endParaRPr lang="cs-CZ" altLang="cs-CZ" sz="2400" b="0" dirty="0">
              <a:solidFill>
                <a:schemeClr val="accent2">
                  <a:lumMod val="75000"/>
                </a:schemeClr>
              </a:solidFill>
              <a:latin typeface="+mn-lt"/>
            </a:endParaRPr>
          </a:p>
          <a:p>
            <a:pPr marL="0" indent="0" eaLnBrk="1" hangingPunct="1">
              <a:buNone/>
            </a:pPr>
            <a:r>
              <a:rPr lang="cs-CZ" altLang="cs-CZ" sz="2400" b="0" dirty="0"/>
              <a:t>	</a:t>
            </a:r>
            <a:r>
              <a:rPr lang="cs-CZ" altLang="cs-CZ" sz="2400" b="0" dirty="0" smtClean="0"/>
              <a:t/>
            </a:r>
            <a:br>
              <a:rPr lang="cs-CZ" altLang="cs-CZ" sz="2400" b="0" dirty="0" smtClean="0"/>
            </a:br>
            <a:r>
              <a:rPr lang="cs-CZ" altLang="cs-CZ" sz="2400" b="0" dirty="0" smtClean="0"/>
              <a:t>	</a:t>
            </a:r>
            <a:r>
              <a:rPr lang="cs-CZ" altLang="cs-CZ" sz="2000" b="0" dirty="0" smtClean="0">
                <a:latin typeface="+mn-lt"/>
              </a:rPr>
              <a:t>celulóza  </a:t>
            </a:r>
            <a:r>
              <a:rPr lang="cs-CZ" altLang="cs-CZ" sz="2000" b="0" dirty="0">
                <a:latin typeface="+mn-lt"/>
              </a:rPr>
              <a:t>(ovoce, zelenina)</a:t>
            </a:r>
            <a:r>
              <a:rPr lang="cs-CZ" altLang="cs-CZ" sz="2000" b="0" dirty="0">
                <a:latin typeface="+mn-lt"/>
                <a:sym typeface="Symbol" pitchFamily="18" charset="2"/>
              </a:rPr>
              <a:t> </a:t>
            </a:r>
          </a:p>
          <a:p>
            <a:pPr marL="0" indent="0" eaLnBrk="1" hangingPunct="1">
              <a:buNone/>
            </a:pPr>
            <a:r>
              <a:rPr lang="cs-CZ" altLang="cs-CZ" sz="1800" b="0" dirty="0">
                <a:latin typeface="+mn-lt"/>
                <a:sym typeface="Symbol" pitchFamily="18" charset="2"/>
              </a:rPr>
              <a:t>                </a:t>
            </a:r>
            <a:r>
              <a:rPr lang="cs-CZ" altLang="cs-CZ" sz="1800" b="0" dirty="0" smtClean="0">
                <a:latin typeface="+mn-lt"/>
                <a:sym typeface="Symbol" pitchFamily="18" charset="2"/>
              </a:rPr>
              <a:t>	</a:t>
            </a:r>
            <a:r>
              <a:rPr lang="cs-CZ" altLang="cs-CZ" sz="2400" dirty="0" smtClean="0">
                <a:latin typeface="+mn-lt"/>
                <a:sym typeface="Symbol" pitchFamily="18" charset="2"/>
              </a:rPr>
              <a:t>     </a:t>
            </a:r>
            <a:endParaRPr lang="cs-CZ" altLang="cs-CZ" sz="1800" dirty="0">
              <a:latin typeface="+mn-lt"/>
              <a:sym typeface="Symbol" pitchFamily="18" charset="2"/>
            </a:endParaRPr>
          </a:p>
          <a:p>
            <a:pPr marL="0" indent="0" eaLnBrk="1" hangingPunct="1">
              <a:buNone/>
            </a:pPr>
            <a:r>
              <a:rPr lang="cs-CZ" altLang="cs-CZ" sz="1800" b="0" dirty="0">
                <a:latin typeface="+mn-lt"/>
                <a:sym typeface="Symbol" pitchFamily="18" charset="2"/>
              </a:rPr>
              <a:t>        </a:t>
            </a:r>
            <a:r>
              <a:rPr lang="cs-CZ" altLang="cs-CZ" sz="1800" b="0" dirty="0" smtClean="0">
                <a:latin typeface="+mn-lt"/>
                <a:sym typeface="Symbol" pitchFamily="18" charset="2"/>
              </a:rPr>
              <a:t>	</a:t>
            </a:r>
            <a:r>
              <a:rPr lang="cs-CZ" altLang="cs-CZ" sz="2000" b="0" dirty="0" smtClean="0">
                <a:solidFill>
                  <a:schemeClr val="accent2">
                    <a:lumMod val="75000"/>
                  </a:schemeClr>
                </a:solidFill>
                <a:latin typeface="+mn-lt"/>
                <a:sym typeface="Symbol" pitchFamily="18" charset="2"/>
              </a:rPr>
              <a:t>VLÁKNINA</a:t>
            </a:r>
            <a:endParaRPr lang="cs-CZ" altLang="cs-CZ" sz="2000" b="0" dirty="0">
              <a:solidFill>
                <a:schemeClr val="accent2">
                  <a:lumMod val="75000"/>
                </a:schemeClr>
              </a:solidFill>
              <a:latin typeface="+mn-lt"/>
              <a:sym typeface="Symbol" pitchFamily="18" charset="2"/>
            </a:endParaRPr>
          </a:p>
        </p:txBody>
      </p:sp>
    </p:spTree>
    <p:extLst>
      <p:ext uri="{BB962C8B-B14F-4D97-AF65-F5344CB8AC3E}">
        <p14:creationId xmlns:p14="http://schemas.microsoft.com/office/powerpoint/2010/main" val="118315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30</a:t>
            </a:fld>
            <a:endParaRPr lang="cs-CZ"/>
          </a:p>
        </p:txBody>
      </p:sp>
      <p:sp>
        <p:nvSpPr>
          <p:cNvPr id="3" name="TextovéPole 2"/>
          <p:cNvSpPr txBox="1"/>
          <p:nvPr/>
        </p:nvSpPr>
        <p:spPr>
          <a:xfrm>
            <a:off x="1607525" y="962860"/>
            <a:ext cx="9442547" cy="5016758"/>
          </a:xfrm>
          <a:prstGeom prst="rect">
            <a:avLst/>
          </a:prstGeom>
          <a:noFill/>
        </p:spPr>
        <p:txBody>
          <a:bodyPr wrap="square" rtlCol="0">
            <a:spAutoFit/>
          </a:bodyPr>
          <a:lstStyle/>
          <a:p>
            <a:pPr marL="342900" indent="-342900">
              <a:buFont typeface="Arial" panose="020B0604020202020204" pitchFamily="34" charset="0"/>
              <a:buChar char="•"/>
            </a:pPr>
            <a:r>
              <a:rPr lang="cs-CZ" sz="2000" dirty="0"/>
              <a:t>Diety založené na sníženém příjmu sacharidů a zvýšeném příjmu proteinů </a:t>
            </a:r>
            <a:r>
              <a:rPr lang="cs-CZ" sz="2000" dirty="0" smtClean="0"/>
              <a:t>		(</a:t>
            </a:r>
            <a:r>
              <a:rPr lang="cs-CZ" sz="2000" dirty="0" err="1"/>
              <a:t>Atkonsonova</a:t>
            </a:r>
            <a:r>
              <a:rPr lang="cs-CZ" sz="2000" dirty="0"/>
              <a:t>, </a:t>
            </a:r>
            <a:r>
              <a:rPr lang="cs-CZ" sz="2000" dirty="0" err="1"/>
              <a:t>low-carb</a:t>
            </a:r>
            <a:r>
              <a:rPr lang="cs-CZ" sz="2000" dirty="0"/>
              <a:t> dieta</a:t>
            </a:r>
            <a:r>
              <a:rPr lang="cs-CZ" sz="2000" dirty="0" smtClean="0"/>
              <a:t>) </a:t>
            </a:r>
            <a:endParaRPr lang="cs-CZ" sz="2000" dirty="0"/>
          </a:p>
          <a:p>
            <a:pPr marL="342900" indent="-342900">
              <a:buFont typeface="Arial" panose="020B0604020202020204" pitchFamily="34" charset="0"/>
              <a:buChar char="•"/>
            </a:pPr>
            <a:endParaRPr lang="cs-CZ" sz="2000" dirty="0"/>
          </a:p>
          <a:p>
            <a:pPr marL="342900" indent="-342900">
              <a:buFont typeface="Arial" panose="020B0604020202020204" pitchFamily="34" charset="0"/>
              <a:buChar char="•"/>
            </a:pPr>
            <a:r>
              <a:rPr lang="cs-CZ" sz="2000" dirty="0"/>
              <a:t>Při čistě proteinovém jídle zvýšená hladina aminokyselin stimuluje v pankreatu uvolnění </a:t>
            </a:r>
            <a:r>
              <a:rPr lang="cs-CZ" sz="2000" dirty="0" err="1"/>
              <a:t>glukagonu</a:t>
            </a:r>
            <a:r>
              <a:rPr lang="cs-CZ" sz="2000" dirty="0"/>
              <a:t>, který zvyšuje vychytání AK játry a glukoneogenezi z nich </a:t>
            </a:r>
            <a:r>
              <a:rPr lang="cs-CZ" sz="2000" dirty="0" smtClean="0"/>
              <a:t>			(glukóza </a:t>
            </a:r>
            <a:r>
              <a:rPr lang="cs-CZ" sz="2000" dirty="0"/>
              <a:t>chybí</a:t>
            </a:r>
            <a:r>
              <a:rPr lang="cs-CZ" sz="2000" dirty="0" smtClean="0"/>
              <a:t>)</a:t>
            </a:r>
            <a:endParaRPr lang="cs-CZ" sz="2000" dirty="0"/>
          </a:p>
          <a:p>
            <a:pPr marL="342900" indent="-342900">
              <a:buFont typeface="Arial" panose="020B0604020202020204" pitchFamily="34" charset="0"/>
              <a:buChar char="•"/>
            </a:pPr>
            <a:r>
              <a:rPr lang="cs-CZ" sz="2000" dirty="0"/>
              <a:t>Je stimulováno i uvolnění inzulinu, avšak ne v takové míře jako po jídle s vysokým obsahem </a:t>
            </a:r>
            <a:r>
              <a:rPr lang="cs-CZ" sz="2000" dirty="0" smtClean="0"/>
              <a:t>sacharidů</a:t>
            </a:r>
            <a:endParaRPr lang="cs-CZ" sz="2000" dirty="0"/>
          </a:p>
          <a:p>
            <a:pPr marL="342900" indent="-342900">
              <a:buFont typeface="Arial" panose="020B0604020202020204" pitchFamily="34" charset="0"/>
              <a:buChar char="•"/>
            </a:pPr>
            <a:r>
              <a:rPr lang="cs-CZ" sz="2000" dirty="0"/>
              <a:t>Hladina inzulinu je dostatečná na to, aby byly AK vychytány svalem a byla zahájena proteosyntéza, avšak glukoneogeneze v játrech není </a:t>
            </a:r>
            <a:r>
              <a:rPr lang="cs-CZ" sz="2000" dirty="0" smtClean="0"/>
              <a:t>inhibována </a:t>
            </a:r>
            <a:endParaRPr lang="cs-CZ" sz="2000" dirty="0"/>
          </a:p>
          <a:p>
            <a:pPr marL="342900" indent="-342900">
              <a:buFont typeface="Arial" panose="020B0604020202020204" pitchFamily="34" charset="0"/>
              <a:buChar char="•"/>
            </a:pPr>
            <a:r>
              <a:rPr lang="cs-CZ" sz="2000" dirty="0"/>
              <a:t>Pod vlivem </a:t>
            </a:r>
            <a:r>
              <a:rPr lang="cs-CZ" sz="2000" dirty="0" err="1"/>
              <a:t>glukagonu</a:t>
            </a:r>
            <a:r>
              <a:rPr lang="cs-CZ" sz="2000" dirty="0"/>
              <a:t> také dochází k mobilizaci zásob, zejména uvolnění mastných kyselin z adipocytů. V játrech se za těchto podmínek mohou tvořit i </a:t>
            </a:r>
            <a:r>
              <a:rPr lang="cs-CZ" sz="2000" dirty="0" err="1"/>
              <a:t>ketonové</a:t>
            </a:r>
            <a:r>
              <a:rPr lang="cs-CZ" sz="2000" dirty="0"/>
              <a:t> látky, jejich hladina v krvi stoupá a jsou tkáněmi využívány jako zdroj energie</a:t>
            </a:r>
            <a:r>
              <a:rPr lang="cs-CZ" sz="2000" dirty="0" smtClean="0"/>
              <a:t>.</a:t>
            </a:r>
            <a:endParaRPr lang="cs-CZ" sz="2000" dirty="0"/>
          </a:p>
          <a:p>
            <a:pPr marL="342900" indent="-342900">
              <a:buFont typeface="Arial" panose="020B0604020202020204" pitchFamily="34" charset="0"/>
              <a:buChar char="•"/>
            </a:pPr>
            <a:r>
              <a:rPr lang="cs-CZ" sz="2000" dirty="0"/>
              <a:t>Jejich nadbytek je pří zvýšeném množství vylučován močí</a:t>
            </a:r>
          </a:p>
          <a:p>
            <a:pPr marL="342900" indent="-342900">
              <a:buFont typeface="Arial" panose="020B0604020202020204" pitchFamily="34" charset="0"/>
              <a:buChar char="•"/>
            </a:pPr>
            <a:endParaRPr lang="cs-CZ" sz="2000" dirty="0"/>
          </a:p>
        </p:txBody>
      </p:sp>
      <p:sp>
        <p:nvSpPr>
          <p:cNvPr id="4" name="TextovéPole 3"/>
          <p:cNvSpPr txBox="1"/>
          <p:nvPr/>
        </p:nvSpPr>
        <p:spPr>
          <a:xfrm>
            <a:off x="491922" y="206926"/>
            <a:ext cx="7056784" cy="584775"/>
          </a:xfrm>
          <a:prstGeom prst="rect">
            <a:avLst/>
          </a:prstGeom>
          <a:noFill/>
        </p:spPr>
        <p:txBody>
          <a:bodyPr wrap="square" rtlCol="0">
            <a:spAutoFit/>
          </a:bodyPr>
          <a:lstStyle/>
          <a:p>
            <a:r>
              <a:rPr lang="cs-CZ" sz="3200" dirty="0" err="1">
                <a:solidFill>
                  <a:schemeClr val="tx2">
                    <a:lumMod val="60000"/>
                    <a:lumOff val="40000"/>
                  </a:schemeClr>
                </a:solidFill>
              </a:rPr>
              <a:t>Nízkosacharidové</a:t>
            </a:r>
            <a:r>
              <a:rPr lang="cs-CZ" sz="3200" dirty="0">
                <a:solidFill>
                  <a:schemeClr val="tx2">
                    <a:lumMod val="60000"/>
                    <a:lumOff val="40000"/>
                  </a:schemeClr>
                </a:solidFill>
              </a:rPr>
              <a:t> diety</a:t>
            </a:r>
          </a:p>
        </p:txBody>
      </p:sp>
    </p:spTree>
    <p:extLst>
      <p:ext uri="{BB962C8B-B14F-4D97-AF65-F5344CB8AC3E}">
        <p14:creationId xmlns:p14="http://schemas.microsoft.com/office/powerpoint/2010/main" val="1799441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627698" y="1368266"/>
            <a:ext cx="11419522" cy="4524315"/>
          </a:xfrm>
          <a:prstGeom prst="rect">
            <a:avLst/>
          </a:prstGeom>
          <a:noFill/>
          <a:ln w="9525">
            <a:noFill/>
            <a:miter lim="800000"/>
            <a:headEnd/>
            <a:tailEnd/>
          </a:ln>
        </p:spPr>
        <p:txBody>
          <a:bodyPr wrap="square">
            <a:spAutoFit/>
          </a:bodyPr>
          <a:lstStyle/>
          <a:p>
            <a:pPr marL="342900" indent="-342900">
              <a:spcBef>
                <a:spcPct val="25000"/>
              </a:spcBef>
              <a:buFont typeface="Courier New" panose="02070309020205020404" pitchFamily="49" charset="0"/>
              <a:buChar char="o"/>
            </a:pPr>
            <a:r>
              <a:rPr lang="cs-CZ" altLang="cs-CZ" sz="2400" dirty="0" smtClean="0">
                <a:cs typeface="Times New Roman" pitchFamily="18" charset="0"/>
              </a:rPr>
              <a:t>Z</a:t>
            </a:r>
            <a:r>
              <a:rPr lang="cs-CZ" altLang="cs-CZ" sz="2400" dirty="0" smtClean="0"/>
              <a:t>ásobní </a:t>
            </a:r>
            <a:r>
              <a:rPr lang="cs-CZ" altLang="cs-CZ" sz="2400" dirty="0"/>
              <a:t>forma </a:t>
            </a:r>
            <a:r>
              <a:rPr lang="cs-CZ" altLang="cs-CZ" sz="2400" dirty="0" smtClean="0"/>
              <a:t>glukózy </a:t>
            </a:r>
            <a:r>
              <a:rPr lang="cs-CZ" altLang="cs-CZ" sz="2400" dirty="0"/>
              <a:t>v </a:t>
            </a:r>
            <a:r>
              <a:rPr lang="cs-CZ" altLang="cs-CZ" sz="2400" dirty="0" smtClean="0"/>
              <a:t>buňkách</a:t>
            </a:r>
          </a:p>
          <a:p>
            <a:pPr marL="1714500" lvl="3" indent="-342900">
              <a:spcBef>
                <a:spcPct val="25000"/>
              </a:spcBef>
              <a:buFont typeface="Arial" panose="020B0604020202020204" pitchFamily="34" charset="0"/>
              <a:buChar char="•"/>
            </a:pPr>
            <a:r>
              <a:rPr lang="cs-CZ" altLang="cs-CZ" sz="2400" dirty="0" smtClean="0"/>
              <a:t>Játra</a:t>
            </a:r>
          </a:p>
          <a:p>
            <a:pPr marL="1714500" lvl="3" indent="-342900">
              <a:spcBef>
                <a:spcPct val="25000"/>
              </a:spcBef>
              <a:buFont typeface="Arial" panose="020B0604020202020204" pitchFamily="34" charset="0"/>
              <a:buChar char="•"/>
            </a:pPr>
            <a:r>
              <a:rPr lang="cs-CZ" altLang="cs-CZ" sz="2400" dirty="0" smtClean="0"/>
              <a:t>Sval</a:t>
            </a:r>
          </a:p>
          <a:p>
            <a:pPr marL="342900" indent="-342900">
              <a:spcBef>
                <a:spcPct val="25000"/>
              </a:spcBef>
              <a:buFont typeface="Courier New" panose="02070309020205020404" pitchFamily="49" charset="0"/>
              <a:buChar char="o"/>
            </a:pPr>
            <a:r>
              <a:rPr lang="cs-CZ" altLang="cs-CZ" sz="2400" dirty="0" smtClean="0"/>
              <a:t>Zdroj energie</a:t>
            </a:r>
          </a:p>
          <a:p>
            <a:pPr marL="1714500" lvl="3" indent="-342900">
              <a:spcBef>
                <a:spcPct val="25000"/>
              </a:spcBef>
              <a:buFont typeface="Arial" panose="020B0604020202020204" pitchFamily="34" charset="0"/>
              <a:buChar char="•"/>
            </a:pPr>
            <a:r>
              <a:rPr lang="cs-CZ" altLang="cs-CZ" sz="2400" dirty="0" smtClean="0"/>
              <a:t>Možnost rychlého uvolnění</a:t>
            </a:r>
            <a:endParaRPr lang="cs-CZ" altLang="cs-CZ" sz="2400" dirty="0"/>
          </a:p>
          <a:p>
            <a:pPr marL="342900" indent="-342900">
              <a:spcBef>
                <a:spcPct val="25000"/>
              </a:spcBef>
              <a:buFont typeface="Courier New" panose="02070309020205020404" pitchFamily="49" charset="0"/>
              <a:buChar char="o"/>
            </a:pPr>
            <a:r>
              <a:rPr lang="cs-CZ" altLang="cs-CZ" sz="2400" dirty="0" smtClean="0"/>
              <a:t>Degradace, </a:t>
            </a:r>
            <a:r>
              <a:rPr lang="cs-CZ" altLang="cs-CZ" sz="2400" dirty="0"/>
              <a:t>pokud </a:t>
            </a:r>
            <a:r>
              <a:rPr lang="cs-CZ" altLang="cs-CZ" sz="2400" dirty="0" smtClean="0"/>
              <a:t>hladina glukózy </a:t>
            </a:r>
            <a:r>
              <a:rPr lang="cs-CZ" altLang="cs-CZ" sz="2400" dirty="0"/>
              <a:t>klesne pod určitou </a:t>
            </a:r>
            <a:r>
              <a:rPr lang="cs-CZ" altLang="cs-CZ" sz="2400" dirty="0" smtClean="0"/>
              <a:t>hodnotu v </a:t>
            </a:r>
            <a:r>
              <a:rPr lang="cs-CZ" altLang="cs-CZ" sz="2400" dirty="0"/>
              <a:t>krvi</a:t>
            </a:r>
          </a:p>
          <a:p>
            <a:pPr marL="342900" indent="-342900">
              <a:spcBef>
                <a:spcPct val="25000"/>
              </a:spcBef>
              <a:buFont typeface="Courier New" panose="02070309020205020404" pitchFamily="49" charset="0"/>
              <a:buChar char="o"/>
            </a:pPr>
            <a:r>
              <a:rPr lang="cs-CZ" altLang="cs-CZ" sz="2400" dirty="0"/>
              <a:t>S</a:t>
            </a:r>
            <a:r>
              <a:rPr lang="cs-CZ" altLang="cs-CZ" sz="2400" dirty="0" smtClean="0"/>
              <a:t>yntéza a odbourání glykogenu probíhá v </a:t>
            </a:r>
            <a:r>
              <a:rPr lang="cs-CZ" altLang="cs-CZ" sz="2400" dirty="0" err="1" smtClean="0"/>
              <a:t>cytozolu</a:t>
            </a:r>
            <a:r>
              <a:rPr lang="cs-CZ" altLang="cs-CZ" sz="2400" dirty="0" smtClean="0"/>
              <a:t> řady buněk</a:t>
            </a:r>
            <a:br>
              <a:rPr lang="cs-CZ" altLang="cs-CZ" sz="2400" dirty="0" smtClean="0"/>
            </a:br>
            <a:endParaRPr lang="cs-CZ" altLang="cs-CZ" sz="2400" dirty="0" smtClean="0"/>
          </a:p>
          <a:p>
            <a:pPr>
              <a:spcBef>
                <a:spcPct val="25000"/>
              </a:spcBef>
            </a:pPr>
            <a:endParaRPr lang="cs-CZ" altLang="cs-CZ" sz="2400" dirty="0"/>
          </a:p>
          <a:p>
            <a:pPr>
              <a:spcBef>
                <a:spcPct val="25000"/>
              </a:spcBef>
            </a:pPr>
            <a:endParaRPr lang="cs-CZ" altLang="cs-CZ" sz="2400" dirty="0"/>
          </a:p>
        </p:txBody>
      </p:sp>
      <p:sp>
        <p:nvSpPr>
          <p:cNvPr id="244740" name="Text Box 5"/>
          <p:cNvSpPr txBox="1">
            <a:spLocks noChangeArrowheads="1"/>
          </p:cNvSpPr>
          <p:nvPr/>
        </p:nvSpPr>
        <p:spPr bwMode="auto">
          <a:xfrm>
            <a:off x="4418649" y="374650"/>
            <a:ext cx="2201565" cy="707886"/>
          </a:xfrm>
          <a:prstGeom prst="rect">
            <a:avLst/>
          </a:prstGeom>
          <a:noFill/>
          <a:ln w="9525">
            <a:noFill/>
            <a:miter lim="800000"/>
            <a:headEnd/>
            <a:tailEnd/>
          </a:ln>
        </p:spPr>
        <p:txBody>
          <a:bodyPr wrap="none">
            <a:spAutoFit/>
          </a:bodyPr>
          <a:lstStyle/>
          <a:p>
            <a:r>
              <a:rPr lang="cs-CZ" sz="4000" cap="small" dirty="0" smtClean="0">
                <a:solidFill>
                  <a:schemeClr val="accent5">
                    <a:lumMod val="75000"/>
                  </a:schemeClr>
                </a:solidFill>
              </a:rPr>
              <a:t>G</a:t>
            </a:r>
            <a:r>
              <a:rPr lang="cs-CZ" sz="4000" dirty="0" smtClean="0">
                <a:solidFill>
                  <a:schemeClr val="accent5">
                    <a:lumMod val="75000"/>
                  </a:schemeClr>
                </a:solidFill>
              </a:rPr>
              <a:t>lykogen</a:t>
            </a:r>
            <a:endParaRPr lang="cs-CZ" sz="4000" cap="small" dirty="0">
              <a:solidFill>
                <a:schemeClr val="accent5">
                  <a:lumMod val="75000"/>
                </a:schemeClr>
              </a:solidFill>
            </a:endParaRP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31</a:t>
            </a:fld>
            <a:endParaRPr lang="cs-CZ"/>
          </a:p>
        </p:txBody>
      </p:sp>
    </p:spTree>
    <p:extLst>
      <p:ext uri="{BB962C8B-B14F-4D97-AF65-F5344CB8AC3E}">
        <p14:creationId xmlns:p14="http://schemas.microsoft.com/office/powerpoint/2010/main" val="2297046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32</a:t>
            </a:fld>
            <a:endParaRPr lang="cs-CZ" dirty="0"/>
          </a:p>
        </p:txBody>
      </p:sp>
      <p:sp>
        <p:nvSpPr>
          <p:cNvPr id="4" name="Text Box 5"/>
          <p:cNvSpPr txBox="1">
            <a:spLocks noChangeArrowheads="1"/>
          </p:cNvSpPr>
          <p:nvPr/>
        </p:nvSpPr>
        <p:spPr bwMode="auto">
          <a:xfrm>
            <a:off x="265113" y="995818"/>
            <a:ext cx="81362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50000"/>
              </a:spcBef>
              <a:buFont typeface="Courier New" panose="02070309020205020404" pitchFamily="49" charset="0"/>
              <a:buChar char="o"/>
            </a:pPr>
            <a:r>
              <a:rPr lang="cs-CZ" altLang="cs-CZ" sz="2400" dirty="0"/>
              <a:t>Glykogen se ukládá v cytoplazmatických granulích </a:t>
            </a:r>
            <a:r>
              <a:rPr lang="cs-CZ" altLang="cs-CZ" sz="2400" dirty="0" smtClean="0"/>
              <a:t>buněk</a:t>
            </a:r>
            <a:endParaRPr lang="cs-CZ" altLang="cs-CZ" sz="2400" dirty="0"/>
          </a:p>
          <a:p>
            <a:pPr marL="342900" indent="-342900">
              <a:spcBef>
                <a:spcPct val="50000"/>
              </a:spcBef>
              <a:buFont typeface="Courier New" panose="02070309020205020404" pitchFamily="49" charset="0"/>
              <a:buChar char="o"/>
            </a:pPr>
            <a:r>
              <a:rPr lang="cs-CZ" altLang="cs-CZ" sz="2400" dirty="0"/>
              <a:t>Enzymy odbourávání a syntézy se váží na povrchu </a:t>
            </a:r>
            <a:r>
              <a:rPr lang="cs-CZ" altLang="cs-CZ" sz="2400" dirty="0" smtClean="0"/>
              <a:t>granulí</a:t>
            </a:r>
            <a:endParaRPr lang="cs-CZ" altLang="cs-CZ"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11" y="2228761"/>
            <a:ext cx="3255978" cy="255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491036" y="5110163"/>
            <a:ext cx="676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50000"/>
              </a:spcBef>
              <a:buFont typeface="Courier New" panose="02070309020205020404" pitchFamily="49" charset="0"/>
              <a:buChar char="o"/>
            </a:pPr>
            <a:r>
              <a:rPr lang="cs-CZ" altLang="cs-CZ" sz="2400" dirty="0"/>
              <a:t>Molekuly glykogenu mají hmotnost </a:t>
            </a:r>
            <a:r>
              <a:rPr lang="cs-CZ" altLang="cs-CZ" sz="2400" dirty="0" err="1"/>
              <a:t>M</a:t>
            </a:r>
            <a:r>
              <a:rPr lang="cs-CZ" altLang="cs-CZ" sz="2400" baseline="-25000" dirty="0" err="1"/>
              <a:t>r</a:t>
            </a:r>
            <a:r>
              <a:rPr lang="cs-CZ" altLang="cs-CZ" sz="2400" dirty="0"/>
              <a:t> </a:t>
            </a:r>
            <a:r>
              <a:rPr lang="en-US" altLang="cs-CZ" sz="2400" dirty="0"/>
              <a:t>~</a:t>
            </a:r>
            <a:r>
              <a:rPr lang="cs-CZ" altLang="cs-CZ" sz="2400" dirty="0"/>
              <a:t>10</a:t>
            </a:r>
            <a:r>
              <a:rPr lang="cs-CZ" altLang="cs-CZ" sz="2400" baseline="30000" dirty="0"/>
              <a:t>8</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085" y="2135391"/>
            <a:ext cx="4502637" cy="303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1"/>
          <p:cNvSpPr txBox="1">
            <a:spLocks noChangeArrowheads="1"/>
          </p:cNvSpPr>
          <p:nvPr/>
        </p:nvSpPr>
        <p:spPr bwMode="auto">
          <a:xfrm>
            <a:off x="9336738" y="3507770"/>
            <a:ext cx="2371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2000" dirty="0"/>
              <a:t>Granule glykogenu</a:t>
            </a:r>
          </a:p>
        </p:txBody>
      </p:sp>
      <p:sp>
        <p:nvSpPr>
          <p:cNvPr id="10" name="TextovéPole 9"/>
          <p:cNvSpPr txBox="1"/>
          <p:nvPr/>
        </p:nvSpPr>
        <p:spPr>
          <a:xfrm>
            <a:off x="3875586" y="189232"/>
            <a:ext cx="4735014" cy="584775"/>
          </a:xfrm>
          <a:prstGeom prst="rect">
            <a:avLst/>
          </a:prstGeom>
          <a:noFill/>
        </p:spPr>
        <p:txBody>
          <a:bodyPr wrap="none" rtlCol="0">
            <a:spAutoFit/>
          </a:bodyPr>
          <a:lstStyle/>
          <a:p>
            <a:r>
              <a:rPr lang="cs-CZ" sz="3200" dirty="0" smtClean="0">
                <a:solidFill>
                  <a:schemeClr val="accent3">
                    <a:lumMod val="75000"/>
                  </a:schemeClr>
                </a:solidFill>
              </a:rPr>
              <a:t>Způsob uložení glykogenu</a:t>
            </a:r>
            <a:endParaRPr lang="cs-CZ" sz="3200" dirty="0">
              <a:solidFill>
                <a:schemeClr val="accent3">
                  <a:lumMod val="75000"/>
                </a:schemeClr>
              </a:solidFill>
            </a:endParaRPr>
          </a:p>
        </p:txBody>
      </p:sp>
      <p:sp>
        <p:nvSpPr>
          <p:cNvPr id="11" name="Obdélník 10"/>
          <p:cNvSpPr/>
          <p:nvPr/>
        </p:nvSpPr>
        <p:spPr>
          <a:xfrm>
            <a:off x="491036" y="5894993"/>
            <a:ext cx="5072222" cy="461665"/>
          </a:xfrm>
          <a:prstGeom prst="rect">
            <a:avLst/>
          </a:prstGeom>
        </p:spPr>
        <p:txBody>
          <a:bodyPr wrap="none">
            <a:spAutoFit/>
          </a:bodyPr>
          <a:lstStyle/>
          <a:p>
            <a:pPr marL="285750" indent="-285750">
              <a:spcBef>
                <a:spcPct val="50000"/>
              </a:spcBef>
              <a:buFont typeface="Courier New" panose="02070309020205020404" pitchFamily="49" charset="0"/>
              <a:buChar char="o"/>
            </a:pPr>
            <a:r>
              <a:rPr lang="cs-CZ" altLang="cs-CZ" sz="2400" dirty="0" err="1">
                <a:solidFill>
                  <a:schemeClr val="accent3">
                    <a:lumMod val="75000"/>
                  </a:schemeClr>
                </a:solidFill>
                <a:latin typeface="Times New Roman" pitchFamily="18" charset="0"/>
              </a:rPr>
              <a:t>Glykogenolýza</a:t>
            </a:r>
            <a:r>
              <a:rPr lang="cs-CZ" altLang="cs-CZ" sz="2400" dirty="0">
                <a:solidFill>
                  <a:schemeClr val="accent3">
                    <a:lumMod val="75000"/>
                  </a:schemeClr>
                </a:solidFill>
                <a:latin typeface="Times New Roman" pitchFamily="18" charset="0"/>
              </a:rPr>
              <a:t> není opakem </a:t>
            </a:r>
            <a:r>
              <a:rPr lang="cs-CZ" altLang="cs-CZ" sz="2400" dirty="0" smtClean="0">
                <a:solidFill>
                  <a:schemeClr val="accent3">
                    <a:lumMod val="75000"/>
                  </a:schemeClr>
                </a:solidFill>
                <a:latin typeface="Times New Roman" pitchFamily="18" charset="0"/>
              </a:rPr>
              <a:t>syntézy</a:t>
            </a:r>
            <a:endParaRPr lang="cs-CZ" altLang="cs-CZ" dirty="0"/>
          </a:p>
        </p:txBody>
      </p:sp>
    </p:spTree>
    <p:extLst>
      <p:ext uri="{BB962C8B-B14F-4D97-AF65-F5344CB8AC3E}">
        <p14:creationId xmlns:p14="http://schemas.microsoft.com/office/powerpoint/2010/main" val="6565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11" name="Text Box 89"/>
          <p:cNvSpPr txBox="1">
            <a:spLocks noChangeArrowheads="1"/>
          </p:cNvSpPr>
          <p:nvPr/>
        </p:nvSpPr>
        <p:spPr bwMode="auto">
          <a:xfrm>
            <a:off x="749300" y="1414085"/>
            <a:ext cx="8280400" cy="4893647"/>
          </a:xfrm>
          <a:prstGeom prst="rect">
            <a:avLst/>
          </a:prstGeom>
          <a:noFill/>
          <a:ln w="9525">
            <a:noFill/>
            <a:miter lim="800000"/>
            <a:headEnd/>
            <a:tailEnd/>
          </a:ln>
        </p:spPr>
        <p:txBody>
          <a:bodyPr>
            <a:spAutoFit/>
          </a:bodyPr>
          <a:lstStyle/>
          <a:p>
            <a:pPr marL="342900" indent="-342900">
              <a:spcBef>
                <a:spcPct val="50000"/>
              </a:spcBef>
              <a:buFont typeface="Courier New" panose="02070309020205020404" pitchFamily="49" charset="0"/>
              <a:buChar char="o"/>
            </a:pPr>
            <a:r>
              <a:rPr lang="cs-CZ" sz="2400" dirty="0"/>
              <a:t>Játra: </a:t>
            </a:r>
            <a:endParaRPr lang="cs-CZ" sz="2400" dirty="0" smtClean="0"/>
          </a:p>
          <a:p>
            <a:pPr marL="1257300" lvl="2" indent="-342900">
              <a:spcBef>
                <a:spcPct val="50000"/>
              </a:spcBef>
              <a:buFont typeface="Arial" panose="020B0604020202020204" pitchFamily="34" charset="0"/>
              <a:buChar char="•"/>
            </a:pPr>
            <a:r>
              <a:rPr lang="cs-CZ" altLang="cs-CZ" sz="2400" dirty="0" smtClean="0"/>
              <a:t>~ 5–10 </a:t>
            </a:r>
            <a:r>
              <a:rPr lang="cs-CZ" altLang="cs-CZ" sz="2400" dirty="0"/>
              <a:t>% hmotnosti jater </a:t>
            </a:r>
            <a:endParaRPr lang="cs-CZ" altLang="cs-CZ" sz="2400" dirty="0" smtClean="0"/>
          </a:p>
          <a:p>
            <a:pPr lvl="2">
              <a:spcBef>
                <a:spcPct val="50000"/>
              </a:spcBef>
            </a:pPr>
            <a:r>
              <a:rPr lang="cs-CZ" altLang="cs-CZ" sz="2400" dirty="0"/>
              <a:t>	</a:t>
            </a:r>
            <a:r>
              <a:rPr lang="cs-CZ" altLang="cs-CZ" sz="2400" dirty="0" smtClean="0"/>
              <a:t>	(</a:t>
            </a:r>
            <a:r>
              <a:rPr lang="cs-CZ" altLang="cs-CZ" sz="2400" dirty="0"/>
              <a:t>po jídle</a:t>
            </a:r>
            <a:r>
              <a:rPr lang="cs-CZ" altLang="cs-CZ" sz="2400" dirty="0" smtClean="0"/>
              <a:t>)</a:t>
            </a:r>
            <a:br>
              <a:rPr lang="cs-CZ" altLang="cs-CZ" sz="2400" dirty="0" smtClean="0"/>
            </a:br>
            <a:r>
              <a:rPr lang="cs-CZ" altLang="cs-CZ" sz="2400" dirty="0" smtClean="0"/>
              <a:t/>
            </a:r>
            <a:br>
              <a:rPr lang="cs-CZ" altLang="cs-CZ" sz="2400" dirty="0" smtClean="0"/>
            </a:br>
            <a:endParaRPr lang="cs-CZ" altLang="cs-CZ" sz="2400" dirty="0"/>
          </a:p>
          <a:p>
            <a:pPr marL="342900" indent="-342900" eaLnBrk="0" hangingPunct="0">
              <a:spcBef>
                <a:spcPct val="50000"/>
              </a:spcBef>
              <a:buFont typeface="Courier New" panose="02070309020205020404" pitchFamily="49" charset="0"/>
              <a:buChar char="o"/>
            </a:pPr>
            <a:r>
              <a:rPr lang="cs-CZ" altLang="cs-CZ" sz="2400" dirty="0"/>
              <a:t>Sval: </a:t>
            </a:r>
            <a:endParaRPr lang="cs-CZ" altLang="cs-CZ" sz="2400" dirty="0" smtClean="0"/>
          </a:p>
          <a:p>
            <a:pPr marL="1257300" lvl="2" indent="-342900" eaLnBrk="0" hangingPunct="0">
              <a:spcBef>
                <a:spcPct val="50000"/>
              </a:spcBef>
              <a:buFont typeface="Arial" panose="020B0604020202020204" pitchFamily="34" charset="0"/>
              <a:buChar char="•"/>
            </a:pPr>
            <a:r>
              <a:rPr lang="cs-CZ" altLang="cs-CZ" sz="2400" dirty="0" smtClean="0"/>
              <a:t>~ 1–2</a:t>
            </a:r>
            <a:r>
              <a:rPr lang="cs-CZ" altLang="cs-CZ" sz="2400" dirty="0"/>
              <a:t>% hmotnosti </a:t>
            </a:r>
            <a:r>
              <a:rPr lang="cs-CZ" altLang="cs-CZ" sz="2400" dirty="0" smtClean="0"/>
              <a:t>svalu   </a:t>
            </a:r>
            <a:r>
              <a:rPr lang="cs-CZ" altLang="cs-CZ" sz="2400" dirty="0"/>
              <a:t/>
            </a:r>
            <a:br>
              <a:rPr lang="cs-CZ" altLang="cs-CZ" sz="2400" dirty="0"/>
            </a:br>
            <a:r>
              <a:rPr lang="cs-CZ" altLang="cs-CZ" sz="2400" dirty="0"/>
              <a:t>             </a:t>
            </a:r>
            <a:r>
              <a:rPr lang="cs-CZ" altLang="cs-CZ" sz="2400" dirty="0" smtClean="0"/>
              <a:t>  (degradace při </a:t>
            </a:r>
            <a:r>
              <a:rPr lang="cs-CZ" altLang="cs-CZ" sz="2400" dirty="0"/>
              <a:t>svalové činnosti nebo </a:t>
            </a:r>
            <a:r>
              <a:rPr lang="cs-CZ" altLang="cs-CZ" sz="2400" dirty="0" smtClean="0"/>
              <a:t>stresu)</a:t>
            </a:r>
            <a:endParaRPr lang="cs-CZ" altLang="cs-CZ" sz="2400" dirty="0"/>
          </a:p>
          <a:p>
            <a:pPr>
              <a:spcBef>
                <a:spcPct val="50000"/>
              </a:spcBef>
            </a:pPr>
            <a:endParaRPr lang="cs-CZ" altLang="cs-CZ" sz="2400" dirty="0"/>
          </a:p>
          <a:p>
            <a:pPr>
              <a:spcBef>
                <a:spcPct val="50000"/>
              </a:spcBef>
            </a:pPr>
            <a:endParaRPr lang="cs-CZ" sz="2400" dirty="0"/>
          </a:p>
        </p:txBody>
      </p:sp>
      <p:sp>
        <p:nvSpPr>
          <p:cNvPr id="246787" name="Text Box 5"/>
          <p:cNvSpPr txBox="1">
            <a:spLocks noChangeArrowheads="1"/>
          </p:cNvSpPr>
          <p:nvPr/>
        </p:nvSpPr>
        <p:spPr bwMode="auto">
          <a:xfrm>
            <a:off x="2351088" y="476251"/>
            <a:ext cx="7129462" cy="584775"/>
          </a:xfrm>
          <a:prstGeom prst="rect">
            <a:avLst/>
          </a:prstGeom>
          <a:noFill/>
          <a:ln w="9525">
            <a:noFill/>
            <a:miter lim="800000"/>
            <a:headEnd/>
            <a:tailEnd/>
          </a:ln>
        </p:spPr>
        <p:txBody>
          <a:bodyPr>
            <a:spAutoFit/>
          </a:bodyPr>
          <a:lstStyle/>
          <a:p>
            <a:pPr algn="ctr" eaLnBrk="0" hangingPunct="0">
              <a:spcBef>
                <a:spcPct val="50000"/>
              </a:spcBef>
            </a:pPr>
            <a:r>
              <a:rPr lang="cs-CZ" altLang="cs-CZ" sz="3200" dirty="0">
                <a:solidFill>
                  <a:schemeClr val="accent3">
                    <a:lumMod val="75000"/>
                  </a:schemeClr>
                </a:solidFill>
              </a:rPr>
              <a:t>Zásoby glukózy v těle</a:t>
            </a:r>
          </a:p>
        </p:txBody>
      </p:sp>
      <p:graphicFrame>
        <p:nvGraphicFramePr>
          <p:cNvPr id="243741" name="Group 29"/>
          <p:cNvGraphicFramePr>
            <a:graphicFrameLocks noGrp="1"/>
          </p:cNvGraphicFramePr>
          <p:nvPr>
            <p:extLst>
              <p:ext uri="{D42A27DB-BD31-4B8C-83A1-F6EECF244321}">
                <p14:modId xmlns:p14="http://schemas.microsoft.com/office/powerpoint/2010/main" val="2536391262"/>
              </p:ext>
            </p:extLst>
          </p:nvPr>
        </p:nvGraphicFramePr>
        <p:xfrm>
          <a:off x="6250305" y="2020887"/>
          <a:ext cx="5718810" cy="2103120"/>
        </p:xfrm>
        <a:graphic>
          <a:graphicData uri="http://schemas.openxmlformats.org/drawingml/2006/table">
            <a:tbl>
              <a:tblPr/>
              <a:tblGrid>
                <a:gridCol w="1173163"/>
                <a:gridCol w="1722437"/>
                <a:gridCol w="1440180"/>
                <a:gridCol w="1383030"/>
              </a:tblGrid>
              <a:tr h="5032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Times New Roman" pitchFamily="18" charset="0"/>
                        </a:rPr>
                        <a:t>Tkáň*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Times New Roman" pitchFamily="18" charset="0"/>
                        </a:rPr>
                        <a:t>% hmotnosti tkáně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Times New Roman" pitchFamily="18" charset="0"/>
                        </a:rPr>
                        <a:t>Hmotnost tkáně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Times New Roman" pitchFamily="18" charset="0"/>
                        </a:rPr>
                        <a:t>Hmotnost glukosy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r h="523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Játra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90 (glykogen)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Times New Roman" pitchFamily="18" charset="0"/>
                        </a:rPr>
                        <a:t>Sval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rPr>
                        <a:t>245 (glykogen)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Zástupný symbol pro číslo snímku 1"/>
          <p:cNvSpPr>
            <a:spLocks noGrp="1"/>
          </p:cNvSpPr>
          <p:nvPr>
            <p:ph type="sldNum" sz="quarter" idx="12"/>
          </p:nvPr>
        </p:nvSpPr>
        <p:spPr/>
        <p:txBody>
          <a:bodyPr/>
          <a:lstStyle/>
          <a:p>
            <a:fld id="{B6850748-4E51-4F37-B9D7-D8C0D1A2EC04}" type="slidenum">
              <a:rPr lang="cs-CZ" smtClean="0"/>
              <a:t>33</a:t>
            </a:fld>
            <a:endParaRPr lang="cs-CZ"/>
          </a:p>
        </p:txBody>
      </p:sp>
      <p:sp>
        <p:nvSpPr>
          <p:cNvPr id="3" name="TextovéPole 2"/>
          <p:cNvSpPr txBox="1"/>
          <p:nvPr/>
        </p:nvSpPr>
        <p:spPr>
          <a:xfrm>
            <a:off x="320040" y="6307732"/>
            <a:ext cx="3669659" cy="646331"/>
          </a:xfrm>
          <a:prstGeom prst="rect">
            <a:avLst/>
          </a:prstGeom>
          <a:noFill/>
        </p:spPr>
        <p:txBody>
          <a:bodyPr wrap="none" rtlCol="0">
            <a:spAutoFit/>
          </a:bodyPr>
          <a:lstStyle/>
          <a:p>
            <a:r>
              <a:rPr lang="cs-CZ" dirty="0" smtClean="0"/>
              <a:t>* </a:t>
            </a:r>
            <a:r>
              <a:rPr lang="cs-CZ" altLang="cs-CZ" dirty="0" smtClean="0"/>
              <a:t>Zásoby glukosy v těle (70 kg muž)</a:t>
            </a:r>
          </a:p>
          <a:p>
            <a:endParaRPr lang="cs-CZ" dirty="0"/>
          </a:p>
        </p:txBody>
      </p:sp>
    </p:spTree>
    <p:extLst>
      <p:ext uri="{BB962C8B-B14F-4D97-AF65-F5344CB8AC3E}">
        <p14:creationId xmlns:p14="http://schemas.microsoft.com/office/powerpoint/2010/main" val="2118533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3"/>
          <p:cNvSpPr>
            <a:spLocks noChangeArrowheads="1"/>
          </p:cNvSpPr>
          <p:nvPr/>
        </p:nvSpPr>
        <p:spPr bwMode="auto">
          <a:xfrm>
            <a:off x="911225" y="2780507"/>
            <a:ext cx="6192838" cy="576262"/>
          </a:xfrm>
          <a:prstGeom prst="rect">
            <a:avLst/>
          </a:prstGeom>
          <a:solidFill>
            <a:schemeClr val="accent1"/>
          </a:solidFill>
          <a:ln w="9525">
            <a:solidFill>
              <a:schemeClr val="tx1"/>
            </a:solidFill>
            <a:miter lim="800000"/>
            <a:headEnd/>
            <a:tailEnd/>
          </a:ln>
        </p:spPr>
        <p:txBody>
          <a:bodyPr wrap="none" anchor="ctr"/>
          <a:lstStyle/>
          <a:p>
            <a:endParaRPr lang="cs-CZ" altLang="cs-CZ" sz="4000"/>
          </a:p>
        </p:txBody>
      </p:sp>
      <p:sp>
        <p:nvSpPr>
          <p:cNvPr id="247811" name="Oval 22"/>
          <p:cNvSpPr>
            <a:spLocks noChangeArrowheads="1"/>
          </p:cNvSpPr>
          <p:nvPr/>
        </p:nvSpPr>
        <p:spPr bwMode="auto">
          <a:xfrm>
            <a:off x="7464425" y="1341438"/>
            <a:ext cx="2592388" cy="1655762"/>
          </a:xfrm>
          <a:prstGeom prst="ellipse">
            <a:avLst/>
          </a:prstGeom>
          <a:solidFill>
            <a:srgbClr val="FFCC99"/>
          </a:solidFill>
          <a:ln w="9525">
            <a:solidFill>
              <a:schemeClr val="tx1"/>
            </a:solidFill>
            <a:round/>
            <a:headEnd/>
            <a:tailEnd/>
          </a:ln>
        </p:spPr>
        <p:txBody>
          <a:bodyPr wrap="none" anchor="ctr"/>
          <a:lstStyle/>
          <a:p>
            <a:endParaRPr lang="cs-CZ" altLang="cs-CZ" sz="4000"/>
          </a:p>
        </p:txBody>
      </p:sp>
      <p:sp>
        <p:nvSpPr>
          <p:cNvPr id="247812" name="Text Box 6"/>
          <p:cNvSpPr txBox="1">
            <a:spLocks noChangeArrowheads="1"/>
          </p:cNvSpPr>
          <p:nvPr/>
        </p:nvSpPr>
        <p:spPr bwMode="auto">
          <a:xfrm>
            <a:off x="1025844" y="2852738"/>
            <a:ext cx="1366837" cy="457200"/>
          </a:xfrm>
          <a:prstGeom prst="rect">
            <a:avLst/>
          </a:prstGeom>
          <a:noFill/>
          <a:ln w="9525">
            <a:noFill/>
            <a:miter lim="800000"/>
            <a:headEnd/>
            <a:tailEnd/>
          </a:ln>
        </p:spPr>
        <p:txBody>
          <a:bodyPr>
            <a:spAutoFit/>
          </a:bodyPr>
          <a:lstStyle/>
          <a:p>
            <a:pPr>
              <a:spcBef>
                <a:spcPct val="50000"/>
              </a:spcBef>
            </a:pPr>
            <a:r>
              <a:rPr lang="cs-CZ" altLang="cs-CZ" sz="2400" dirty="0" smtClean="0"/>
              <a:t>Glukóza</a:t>
            </a:r>
            <a:endParaRPr lang="cs-CZ" altLang="cs-CZ" sz="2400" dirty="0"/>
          </a:p>
        </p:txBody>
      </p:sp>
      <p:sp>
        <p:nvSpPr>
          <p:cNvPr id="247813" name="Line 7"/>
          <p:cNvSpPr>
            <a:spLocks noChangeShapeType="1"/>
          </p:cNvSpPr>
          <p:nvPr/>
        </p:nvSpPr>
        <p:spPr bwMode="auto">
          <a:xfrm flipV="1">
            <a:off x="2602867" y="3081338"/>
            <a:ext cx="936625" cy="0"/>
          </a:xfrm>
          <a:prstGeom prst="line">
            <a:avLst/>
          </a:prstGeom>
          <a:noFill/>
          <a:ln w="76200">
            <a:solidFill>
              <a:schemeClr val="tx1"/>
            </a:solidFill>
            <a:round/>
            <a:headEnd/>
            <a:tailEnd type="triangle" w="med" len="med"/>
          </a:ln>
        </p:spPr>
        <p:txBody>
          <a:bodyPr/>
          <a:lstStyle/>
          <a:p>
            <a:endParaRPr lang="en-US"/>
          </a:p>
        </p:txBody>
      </p:sp>
      <p:sp>
        <p:nvSpPr>
          <p:cNvPr id="247814" name="AutoShape 8"/>
          <p:cNvSpPr>
            <a:spLocks noChangeArrowheads="1"/>
          </p:cNvSpPr>
          <p:nvPr/>
        </p:nvSpPr>
        <p:spPr bwMode="auto">
          <a:xfrm>
            <a:off x="7066757" y="1362076"/>
            <a:ext cx="720725" cy="1295400"/>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cs-CZ" altLang="cs-CZ" sz="4000"/>
          </a:p>
        </p:txBody>
      </p:sp>
      <p:sp>
        <p:nvSpPr>
          <p:cNvPr id="247815" name="Text Box 16"/>
          <p:cNvSpPr txBox="1">
            <a:spLocks noChangeArrowheads="1"/>
          </p:cNvSpPr>
          <p:nvPr/>
        </p:nvSpPr>
        <p:spPr bwMode="auto">
          <a:xfrm>
            <a:off x="1209835" y="3896995"/>
            <a:ext cx="9566115" cy="523220"/>
          </a:xfrm>
          <a:prstGeom prst="rect">
            <a:avLst/>
          </a:prstGeom>
          <a:noFill/>
          <a:ln w="9525">
            <a:noFill/>
            <a:miter lim="800000"/>
            <a:headEnd/>
            <a:tailEnd/>
          </a:ln>
        </p:spPr>
        <p:txBody>
          <a:bodyPr wrap="square">
            <a:spAutoFit/>
          </a:bodyPr>
          <a:lstStyle/>
          <a:p>
            <a:pPr>
              <a:spcBef>
                <a:spcPct val="50000"/>
              </a:spcBef>
            </a:pPr>
            <a:r>
              <a:rPr lang="cs-CZ" altLang="cs-CZ" sz="2800" dirty="0" smtClean="0"/>
              <a:t>Glukóza  </a:t>
            </a:r>
            <a:r>
              <a:rPr lang="cs-CZ" altLang="cs-CZ" sz="2800" dirty="0" smtClean="0">
                <a:cs typeface="Times New Roman" pitchFamily="18" charset="0"/>
              </a:rPr>
              <a:t>→   Glukóza-6-P </a:t>
            </a:r>
            <a:r>
              <a:rPr lang="cs-CZ" altLang="cs-CZ" sz="2800" dirty="0">
                <a:cs typeface="Times New Roman" pitchFamily="18" charset="0"/>
              </a:rPr>
              <a:t>→ </a:t>
            </a:r>
            <a:r>
              <a:rPr lang="cs-CZ" altLang="cs-CZ" sz="2800" dirty="0" smtClean="0">
                <a:cs typeface="Times New Roman" pitchFamily="18" charset="0"/>
              </a:rPr>
              <a:t> Glukóza-1-P  →  UDP-glukóza</a:t>
            </a:r>
            <a:endParaRPr lang="cs-CZ" altLang="cs-CZ" sz="2800" dirty="0">
              <a:cs typeface="Times New Roman" pitchFamily="18" charset="0"/>
            </a:endParaRPr>
          </a:p>
        </p:txBody>
      </p:sp>
      <p:sp>
        <p:nvSpPr>
          <p:cNvPr id="247816" name="Text Box 18"/>
          <p:cNvSpPr txBox="1">
            <a:spLocks noChangeArrowheads="1"/>
          </p:cNvSpPr>
          <p:nvPr/>
        </p:nvSpPr>
        <p:spPr bwMode="auto">
          <a:xfrm>
            <a:off x="3216276" y="333375"/>
            <a:ext cx="5903913" cy="762000"/>
          </a:xfrm>
          <a:prstGeom prst="rect">
            <a:avLst/>
          </a:prstGeom>
          <a:noFill/>
          <a:ln w="9525">
            <a:noFill/>
            <a:miter lim="800000"/>
            <a:headEnd/>
            <a:tailEnd/>
          </a:ln>
        </p:spPr>
        <p:txBody>
          <a:bodyPr>
            <a:spAutoFit/>
          </a:bodyPr>
          <a:lstStyle/>
          <a:p>
            <a:pPr>
              <a:spcBef>
                <a:spcPct val="50000"/>
              </a:spcBef>
            </a:pPr>
            <a:r>
              <a:rPr lang="cs-CZ" altLang="cs-CZ" sz="4400" dirty="0">
                <a:solidFill>
                  <a:schemeClr val="accent3">
                    <a:lumMod val="75000"/>
                  </a:schemeClr>
                </a:solidFill>
              </a:rPr>
              <a:t>Syntéza  glykogenu</a:t>
            </a:r>
          </a:p>
        </p:txBody>
      </p:sp>
      <p:sp>
        <p:nvSpPr>
          <p:cNvPr id="247817" name="Text Box 19"/>
          <p:cNvSpPr txBox="1">
            <a:spLocks noChangeArrowheads="1"/>
          </p:cNvSpPr>
          <p:nvPr/>
        </p:nvSpPr>
        <p:spPr bwMode="auto">
          <a:xfrm>
            <a:off x="265908" y="1417637"/>
            <a:ext cx="4751387" cy="784830"/>
          </a:xfrm>
          <a:prstGeom prst="rect">
            <a:avLst/>
          </a:prstGeom>
          <a:noFill/>
          <a:ln w="9525">
            <a:noFill/>
            <a:miter lim="800000"/>
            <a:headEnd/>
            <a:tailEnd/>
          </a:ln>
        </p:spPr>
        <p:txBody>
          <a:bodyPr>
            <a:spAutoFit/>
          </a:bodyPr>
          <a:lstStyle/>
          <a:p>
            <a:pPr marL="342900" indent="-342900">
              <a:spcBef>
                <a:spcPct val="25000"/>
              </a:spcBef>
              <a:buFont typeface="Courier New" panose="02070309020205020404" pitchFamily="49" charset="0"/>
              <a:buChar char="o"/>
            </a:pPr>
            <a:r>
              <a:rPr lang="cs-CZ" altLang="cs-CZ" sz="2000" dirty="0" smtClean="0">
                <a:cs typeface="Times New Roman" pitchFamily="18" charset="0"/>
              </a:rPr>
              <a:t>Po jídle</a:t>
            </a:r>
          </a:p>
          <a:p>
            <a:pPr marL="342900" indent="-342900">
              <a:spcBef>
                <a:spcPct val="25000"/>
              </a:spcBef>
              <a:buFont typeface="Courier New" panose="02070309020205020404" pitchFamily="49" charset="0"/>
              <a:buChar char="o"/>
            </a:pPr>
            <a:r>
              <a:rPr lang="cs-CZ" altLang="cs-CZ" sz="2000" dirty="0">
                <a:cs typeface="Times New Roman" pitchFamily="18" charset="0"/>
              </a:rPr>
              <a:t>A</a:t>
            </a:r>
            <a:r>
              <a:rPr lang="cs-CZ" altLang="cs-CZ" sz="2000" dirty="0" smtClean="0">
                <a:cs typeface="Times New Roman" pitchFamily="18" charset="0"/>
              </a:rPr>
              <a:t>ktivace  </a:t>
            </a:r>
            <a:r>
              <a:rPr lang="cs-CZ" altLang="cs-CZ" sz="2000" dirty="0">
                <a:cs typeface="Times New Roman" pitchFamily="18" charset="0"/>
              </a:rPr>
              <a:t>insulinem</a:t>
            </a:r>
            <a:endParaRPr lang="cs-CZ" altLang="cs-CZ" sz="2000" dirty="0"/>
          </a:p>
        </p:txBody>
      </p:sp>
      <p:sp>
        <p:nvSpPr>
          <p:cNvPr id="247818" name="Text Box 20"/>
          <p:cNvSpPr txBox="1">
            <a:spLocks noChangeArrowheads="1"/>
          </p:cNvSpPr>
          <p:nvPr/>
        </p:nvSpPr>
        <p:spPr bwMode="auto">
          <a:xfrm>
            <a:off x="3899695" y="2840038"/>
            <a:ext cx="3024188" cy="457200"/>
          </a:xfrm>
          <a:prstGeom prst="rect">
            <a:avLst/>
          </a:prstGeom>
          <a:noFill/>
          <a:ln w="9525">
            <a:noFill/>
            <a:miter lim="800000"/>
            <a:headEnd/>
            <a:tailEnd/>
          </a:ln>
        </p:spPr>
        <p:txBody>
          <a:bodyPr>
            <a:spAutoFit/>
          </a:bodyPr>
          <a:lstStyle/>
          <a:p>
            <a:pPr>
              <a:spcBef>
                <a:spcPct val="50000"/>
              </a:spcBef>
            </a:pPr>
            <a:r>
              <a:rPr lang="cs-CZ" altLang="cs-CZ" sz="2400" dirty="0"/>
              <a:t>Syntéza  glykogenu</a:t>
            </a:r>
          </a:p>
        </p:txBody>
      </p:sp>
      <p:sp>
        <p:nvSpPr>
          <p:cNvPr id="247819" name="Text Box 14"/>
          <p:cNvSpPr txBox="1">
            <a:spLocks noChangeArrowheads="1"/>
          </p:cNvSpPr>
          <p:nvPr/>
        </p:nvSpPr>
        <p:spPr bwMode="auto">
          <a:xfrm>
            <a:off x="5802312" y="4682332"/>
            <a:ext cx="6419849" cy="2000548"/>
          </a:xfrm>
          <a:prstGeom prst="rect">
            <a:avLst/>
          </a:prstGeom>
          <a:noFill/>
          <a:ln w="9525">
            <a:noFill/>
            <a:miter lim="800000"/>
            <a:headEnd/>
            <a:tailEnd/>
          </a:ln>
        </p:spPr>
        <p:txBody>
          <a:bodyPr wrap="square">
            <a:spAutoFit/>
          </a:bodyPr>
          <a:lstStyle/>
          <a:p>
            <a:pPr marL="285750" indent="-285750">
              <a:buFont typeface="Courier New" panose="02070309020205020404" pitchFamily="49" charset="0"/>
              <a:buChar char="o"/>
            </a:pPr>
            <a:r>
              <a:rPr lang="cs-CZ" altLang="cs-CZ" sz="2000" dirty="0"/>
              <a:t> vznik lineárního řetězce s  </a:t>
            </a:r>
            <a:r>
              <a:rPr lang="cs-CZ" altLang="cs-CZ" sz="2000" dirty="0">
                <a:latin typeface="Symbol" pitchFamily="18" charset="2"/>
              </a:rPr>
              <a:t>a-</a:t>
            </a:r>
            <a:r>
              <a:rPr lang="cs-CZ" altLang="cs-CZ" sz="2000" dirty="0"/>
              <a:t>1,4-glykosidovými </a:t>
            </a:r>
            <a:r>
              <a:rPr lang="cs-CZ" altLang="cs-CZ" sz="2000" dirty="0" smtClean="0"/>
              <a:t>vazbami </a:t>
            </a:r>
            <a:r>
              <a:rPr lang="cs-CZ" altLang="cs-CZ" sz="2000" dirty="0" smtClean="0">
                <a:solidFill>
                  <a:schemeClr val="accent1">
                    <a:lumMod val="60000"/>
                    <a:lumOff val="40000"/>
                  </a:schemeClr>
                </a:solidFill>
              </a:rPr>
              <a:t>(Glykogensynthasa)</a:t>
            </a:r>
            <a:endParaRPr lang="cs-CZ" altLang="cs-CZ" sz="2000" dirty="0">
              <a:solidFill>
                <a:schemeClr val="accent1">
                  <a:lumMod val="60000"/>
                  <a:lumOff val="40000"/>
                </a:schemeClr>
              </a:solidFill>
            </a:endParaRPr>
          </a:p>
          <a:p>
            <a:pPr marL="285750" indent="-285750">
              <a:buFont typeface="Courier New" panose="02070309020205020404" pitchFamily="49" charset="0"/>
              <a:buChar char="o"/>
            </a:pPr>
            <a:r>
              <a:rPr lang="cs-CZ" altLang="cs-CZ" sz="2000" dirty="0"/>
              <a:t> větvení </a:t>
            </a:r>
            <a:r>
              <a:rPr lang="cs-CZ" altLang="cs-CZ" sz="2000" dirty="0">
                <a:latin typeface="Symbol" pitchFamily="18" charset="2"/>
              </a:rPr>
              <a:t>(a-</a:t>
            </a:r>
            <a:r>
              <a:rPr lang="cs-CZ" altLang="cs-CZ" sz="2000" dirty="0"/>
              <a:t>1,6-glykosidová vazba</a:t>
            </a:r>
            <a:r>
              <a:rPr lang="cs-CZ" altLang="cs-CZ" sz="2000" dirty="0" smtClean="0"/>
              <a:t>)</a:t>
            </a:r>
            <a:r>
              <a:rPr lang="cs-CZ" altLang="cs-CZ" sz="2000" dirty="0" smtClean="0">
                <a:solidFill>
                  <a:schemeClr val="accent1">
                    <a:lumMod val="60000"/>
                    <a:lumOff val="40000"/>
                  </a:schemeClr>
                </a:solidFill>
              </a:rPr>
              <a:t>(Větvící enzym)</a:t>
            </a:r>
            <a:endParaRPr lang="cs-CZ" altLang="cs-CZ" sz="2000" dirty="0">
              <a:solidFill>
                <a:schemeClr val="accent1">
                  <a:lumMod val="60000"/>
                  <a:lumOff val="40000"/>
                </a:schemeClr>
              </a:solidFill>
            </a:endParaRPr>
          </a:p>
          <a:p>
            <a:endParaRPr lang="cs-CZ" altLang="cs-CZ" dirty="0"/>
          </a:p>
          <a:p>
            <a:endParaRPr lang="cs-CZ" altLang="cs-CZ" dirty="0"/>
          </a:p>
          <a:p>
            <a:r>
              <a:rPr lang="cs-CZ" altLang="cs-CZ" dirty="0"/>
              <a:t>                </a:t>
            </a:r>
            <a:r>
              <a:rPr lang="cs-CZ" altLang="cs-CZ" dirty="0" smtClean="0"/>
              <a:t>	    </a:t>
            </a:r>
            <a:r>
              <a:rPr lang="cs-CZ" altLang="cs-CZ" sz="2800" dirty="0"/>
              <a:t>G</a:t>
            </a:r>
            <a:r>
              <a:rPr lang="cs-CZ" altLang="cs-CZ" sz="2800" dirty="0" smtClean="0"/>
              <a:t>lykogen</a:t>
            </a:r>
            <a:endParaRPr lang="cs-CZ" altLang="cs-CZ" sz="2800" dirty="0"/>
          </a:p>
        </p:txBody>
      </p:sp>
      <p:sp>
        <p:nvSpPr>
          <p:cNvPr id="247820" name="Line 15"/>
          <p:cNvSpPr>
            <a:spLocks noChangeShapeType="1"/>
          </p:cNvSpPr>
          <p:nvPr/>
        </p:nvSpPr>
        <p:spPr bwMode="auto">
          <a:xfrm>
            <a:off x="7607618" y="5722621"/>
            <a:ext cx="0" cy="360363"/>
          </a:xfrm>
          <a:prstGeom prst="line">
            <a:avLst/>
          </a:prstGeom>
          <a:noFill/>
          <a:ln w="19050">
            <a:solidFill>
              <a:schemeClr val="tx1"/>
            </a:solidFill>
            <a:prstDash val="dash"/>
            <a:round/>
            <a:headEnd/>
            <a:tailEnd type="triangle" w="med" len="med"/>
          </a:ln>
        </p:spPr>
        <p:txBody>
          <a:bodyPr/>
          <a:lstStyle/>
          <a:p>
            <a:endParaRPr lang="en-US"/>
          </a:p>
        </p:txBody>
      </p:sp>
      <p:sp>
        <p:nvSpPr>
          <p:cNvPr id="247821" name="Rectangle 17"/>
          <p:cNvSpPr>
            <a:spLocks noChangeArrowheads="1"/>
          </p:cNvSpPr>
          <p:nvPr/>
        </p:nvSpPr>
        <p:spPr bwMode="auto">
          <a:xfrm>
            <a:off x="7967663" y="1773238"/>
            <a:ext cx="2089150" cy="519112"/>
          </a:xfrm>
          <a:prstGeom prst="rect">
            <a:avLst/>
          </a:prstGeom>
          <a:noFill/>
          <a:ln w="9525">
            <a:noFill/>
            <a:miter lim="800000"/>
            <a:headEnd/>
            <a:tailEnd/>
          </a:ln>
        </p:spPr>
        <p:txBody>
          <a:bodyPr>
            <a:spAutoFit/>
          </a:bodyPr>
          <a:lstStyle/>
          <a:p>
            <a:r>
              <a:rPr lang="cs-CZ" altLang="cs-CZ" sz="2800"/>
              <a:t>Po jídle</a:t>
            </a:r>
            <a:endParaRPr lang="cs-CZ" sz="2800"/>
          </a:p>
        </p:txBody>
      </p:sp>
      <p:sp>
        <p:nvSpPr>
          <p:cNvPr id="247823" name="AutoShape 19"/>
          <p:cNvSpPr>
            <a:spLocks/>
          </p:cNvSpPr>
          <p:nvPr/>
        </p:nvSpPr>
        <p:spPr bwMode="auto">
          <a:xfrm rot="5400000">
            <a:off x="8904287" y="3998734"/>
            <a:ext cx="215900" cy="1081087"/>
          </a:xfrm>
          <a:prstGeom prst="rightBrace">
            <a:avLst>
              <a:gd name="adj1" fmla="val 41728"/>
              <a:gd name="adj2" fmla="val 50000"/>
            </a:avLst>
          </a:prstGeom>
          <a:noFill/>
          <a:ln w="9525">
            <a:solidFill>
              <a:schemeClr val="tx1"/>
            </a:solidFill>
            <a:round/>
            <a:headEnd/>
            <a:tailEnd/>
          </a:ln>
        </p:spPr>
        <p:txBody>
          <a:bodyPr wrap="none" anchor="ctr"/>
          <a:lstStyle/>
          <a:p>
            <a:endParaRPr lang="en-US" sz="2400"/>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34</a:t>
            </a:fld>
            <a:endParaRPr lang="cs-CZ"/>
          </a:p>
        </p:txBody>
      </p:sp>
    </p:spTree>
    <p:extLst>
      <p:ext uri="{BB962C8B-B14F-4D97-AF65-F5344CB8AC3E}">
        <p14:creationId xmlns:p14="http://schemas.microsoft.com/office/powerpoint/2010/main" val="3385406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5" name="Text Box 20"/>
          <p:cNvSpPr txBox="1">
            <a:spLocks noChangeArrowheads="1"/>
          </p:cNvSpPr>
          <p:nvPr/>
        </p:nvSpPr>
        <p:spPr bwMode="auto">
          <a:xfrm>
            <a:off x="372268" y="1028205"/>
            <a:ext cx="10040461" cy="4632037"/>
          </a:xfrm>
          <a:prstGeom prst="rect">
            <a:avLst/>
          </a:prstGeom>
          <a:noFill/>
          <a:ln w="9525">
            <a:noFill/>
            <a:miter lim="800000"/>
            <a:headEnd/>
            <a:tailEnd/>
          </a:ln>
        </p:spPr>
        <p:txBody>
          <a:bodyPr wrap="square">
            <a:spAutoFit/>
          </a:bodyPr>
          <a:lstStyle/>
          <a:p>
            <a:pPr marL="457200" indent="-457200">
              <a:spcBef>
                <a:spcPct val="25000"/>
              </a:spcBef>
              <a:buFont typeface="Courier New" panose="02070309020205020404" pitchFamily="49" charset="0"/>
              <a:buChar char="o"/>
            </a:pPr>
            <a:r>
              <a:rPr lang="cs-CZ" altLang="cs-CZ" sz="2000" dirty="0">
                <a:solidFill>
                  <a:schemeClr val="accent2">
                    <a:lumMod val="75000"/>
                  </a:schemeClr>
                </a:solidFill>
                <a:cs typeface="Times New Roman" pitchFamily="18" charset="0"/>
              </a:rPr>
              <a:t>H</a:t>
            </a:r>
            <a:r>
              <a:rPr lang="cs-CZ" altLang="cs-CZ" sz="2000" dirty="0" smtClean="0">
                <a:solidFill>
                  <a:schemeClr val="accent2">
                    <a:lumMod val="75000"/>
                  </a:schemeClr>
                </a:solidFill>
                <a:cs typeface="Times New Roman" pitchFamily="18" charset="0"/>
              </a:rPr>
              <a:t>ladovění </a:t>
            </a:r>
          </a:p>
          <a:p>
            <a:pPr marL="1828800" lvl="3" indent="-457200">
              <a:spcBef>
                <a:spcPct val="25000"/>
              </a:spcBef>
              <a:buFont typeface="Arial" panose="020B0604020202020204" pitchFamily="34" charset="0"/>
              <a:buChar char="•"/>
            </a:pPr>
            <a:r>
              <a:rPr lang="cs-CZ" altLang="cs-CZ" sz="2000" dirty="0" smtClean="0">
                <a:cs typeface="Times New Roman" pitchFamily="18" charset="0"/>
              </a:rPr>
              <a:t>Játra</a:t>
            </a:r>
            <a:endParaRPr lang="cs-CZ" altLang="cs-CZ" sz="2000" dirty="0">
              <a:cs typeface="Times New Roman" pitchFamily="18" charset="0"/>
            </a:endParaRPr>
          </a:p>
          <a:p>
            <a:pPr marL="457200" indent="-457200">
              <a:spcBef>
                <a:spcPct val="25000"/>
              </a:spcBef>
              <a:buFont typeface="Courier New" panose="02070309020205020404" pitchFamily="49" charset="0"/>
              <a:buChar char="o"/>
            </a:pPr>
            <a:r>
              <a:rPr lang="cs-CZ" altLang="cs-CZ" sz="2000" dirty="0">
                <a:solidFill>
                  <a:schemeClr val="accent2">
                    <a:lumMod val="75000"/>
                  </a:schemeClr>
                </a:solidFill>
                <a:cs typeface="Times New Roman" pitchFamily="18" charset="0"/>
              </a:rPr>
              <a:t>Svalová činnost </a:t>
            </a:r>
          </a:p>
          <a:p>
            <a:pPr marL="1828800" lvl="3" indent="-457200">
              <a:spcBef>
                <a:spcPct val="25000"/>
              </a:spcBef>
              <a:buFont typeface="Arial" panose="020B0604020202020204" pitchFamily="34" charset="0"/>
              <a:buChar char="•"/>
            </a:pPr>
            <a:r>
              <a:rPr lang="cs-CZ" altLang="cs-CZ" sz="2000" dirty="0" smtClean="0">
                <a:cs typeface="Times New Roman" pitchFamily="18" charset="0"/>
              </a:rPr>
              <a:t>Sval</a:t>
            </a:r>
            <a:endParaRPr lang="cs-CZ" altLang="cs-CZ" sz="2000" dirty="0">
              <a:cs typeface="Times New Roman" pitchFamily="18" charset="0"/>
            </a:endParaRPr>
          </a:p>
          <a:p>
            <a:pPr marL="457200" indent="-457200">
              <a:spcBef>
                <a:spcPct val="25000"/>
              </a:spcBef>
              <a:buFont typeface="Courier New" panose="02070309020205020404" pitchFamily="49" charset="0"/>
              <a:buChar char="o"/>
            </a:pPr>
            <a:r>
              <a:rPr lang="cs-CZ" altLang="cs-CZ" sz="2000" dirty="0">
                <a:solidFill>
                  <a:schemeClr val="accent2">
                    <a:lumMod val="75000"/>
                  </a:schemeClr>
                </a:solidFill>
                <a:cs typeface="Times New Roman" pitchFamily="18" charset="0"/>
              </a:rPr>
              <a:t>Stres</a:t>
            </a:r>
            <a:r>
              <a:rPr lang="cs-CZ" altLang="cs-CZ" sz="2000" dirty="0" smtClean="0">
                <a:cs typeface="Times New Roman" pitchFamily="18" charset="0"/>
              </a:rPr>
              <a:t> </a:t>
            </a:r>
          </a:p>
          <a:p>
            <a:pPr marL="1828800" lvl="3" indent="-457200">
              <a:spcBef>
                <a:spcPct val="25000"/>
              </a:spcBef>
              <a:buFont typeface="Arial" panose="020B0604020202020204" pitchFamily="34" charset="0"/>
              <a:buChar char="•"/>
            </a:pPr>
            <a:r>
              <a:rPr lang="cs-CZ" altLang="cs-CZ" sz="2000" dirty="0">
                <a:cs typeface="Times New Roman" pitchFamily="18" charset="0"/>
              </a:rPr>
              <a:t>J</a:t>
            </a:r>
            <a:r>
              <a:rPr lang="cs-CZ" altLang="cs-CZ" sz="2000" dirty="0" smtClean="0">
                <a:cs typeface="Times New Roman" pitchFamily="18" charset="0"/>
              </a:rPr>
              <a:t>átra</a:t>
            </a:r>
            <a:r>
              <a:rPr lang="cs-CZ" altLang="cs-CZ" sz="2000" dirty="0">
                <a:cs typeface="Times New Roman" pitchFamily="18" charset="0"/>
              </a:rPr>
              <a:t>, </a:t>
            </a:r>
            <a:r>
              <a:rPr lang="cs-CZ" altLang="cs-CZ" sz="2000" dirty="0" smtClean="0">
                <a:cs typeface="Times New Roman" pitchFamily="18" charset="0"/>
              </a:rPr>
              <a:t>sval </a:t>
            </a:r>
            <a:endParaRPr lang="cs-CZ" altLang="cs-CZ" sz="2000" dirty="0">
              <a:cs typeface="Times New Roman" pitchFamily="18" charset="0"/>
            </a:endParaRPr>
          </a:p>
          <a:p>
            <a:pPr marL="457200" indent="-457200">
              <a:spcBef>
                <a:spcPct val="25000"/>
              </a:spcBef>
              <a:buFont typeface="Courier New" panose="02070309020205020404" pitchFamily="49" charset="0"/>
              <a:buChar char="o"/>
            </a:pPr>
            <a:r>
              <a:rPr lang="cs-CZ" altLang="cs-CZ" sz="2000" dirty="0" smtClean="0">
                <a:cs typeface="Times New Roman" pitchFamily="18" charset="0"/>
              </a:rPr>
              <a:t>Aktivace </a:t>
            </a:r>
          </a:p>
          <a:p>
            <a:pPr marL="1828800" lvl="3" indent="-457200">
              <a:spcBef>
                <a:spcPct val="25000"/>
              </a:spcBef>
              <a:buFont typeface="Courier New" panose="02070309020205020404" pitchFamily="49" charset="0"/>
              <a:buChar char="o"/>
            </a:pPr>
            <a:r>
              <a:rPr lang="cs-CZ" altLang="cs-CZ" sz="2000" dirty="0" err="1" smtClean="0">
                <a:cs typeface="Times New Roman" pitchFamily="18" charset="0"/>
              </a:rPr>
              <a:t>Glukagon</a:t>
            </a:r>
            <a:endParaRPr lang="cs-CZ" altLang="cs-CZ" sz="2000" dirty="0" smtClean="0">
              <a:cs typeface="Times New Roman" pitchFamily="18" charset="0"/>
            </a:endParaRPr>
          </a:p>
          <a:p>
            <a:pPr marL="1828800" lvl="3" indent="-457200">
              <a:spcBef>
                <a:spcPct val="25000"/>
              </a:spcBef>
              <a:buFont typeface="Courier New" panose="02070309020205020404" pitchFamily="49" charset="0"/>
              <a:buChar char="o"/>
            </a:pPr>
            <a:r>
              <a:rPr lang="cs-CZ" altLang="cs-CZ" sz="2000" dirty="0" smtClean="0">
                <a:cs typeface="Times New Roman" pitchFamily="18" charset="0"/>
              </a:rPr>
              <a:t>Adrenalin</a:t>
            </a:r>
          </a:p>
          <a:p>
            <a:pPr marL="457200" indent="-457200">
              <a:spcBef>
                <a:spcPct val="25000"/>
              </a:spcBef>
              <a:buFont typeface="Courier New" panose="02070309020205020404" pitchFamily="49" charset="0"/>
              <a:buChar char="o"/>
            </a:pPr>
            <a:r>
              <a:rPr lang="cs-CZ" altLang="cs-CZ" sz="2000" dirty="0" smtClean="0">
                <a:solidFill>
                  <a:schemeClr val="accent1">
                    <a:lumMod val="75000"/>
                  </a:schemeClr>
                </a:solidFill>
              </a:rPr>
              <a:t>Fosforolytické</a:t>
            </a:r>
            <a:r>
              <a:rPr lang="cs-CZ" altLang="cs-CZ" sz="2000" dirty="0" smtClean="0">
                <a:solidFill>
                  <a:srgbClr val="0000CC"/>
                </a:solidFill>
              </a:rPr>
              <a:t> </a:t>
            </a:r>
            <a:r>
              <a:rPr lang="cs-CZ" altLang="cs-CZ" sz="2000" dirty="0"/>
              <a:t>štěpení </a:t>
            </a:r>
            <a:r>
              <a:rPr lang="cs-CZ" altLang="cs-CZ" sz="2000" dirty="0">
                <a:sym typeface="Symbol" pitchFamily="18" charset="2"/>
              </a:rPr>
              <a:t>-1,4 </a:t>
            </a:r>
            <a:r>
              <a:rPr lang="cs-CZ" altLang="cs-CZ" sz="2000" dirty="0" err="1">
                <a:sym typeface="Symbol" pitchFamily="18" charset="2"/>
              </a:rPr>
              <a:t>glykosidových</a:t>
            </a:r>
            <a:r>
              <a:rPr lang="cs-CZ" altLang="cs-CZ" sz="2000" dirty="0">
                <a:sym typeface="Symbol" pitchFamily="18" charset="2"/>
              </a:rPr>
              <a:t> vazeb enzymem </a:t>
            </a:r>
            <a:r>
              <a:rPr lang="cs-CZ" altLang="cs-CZ" sz="2000" dirty="0" err="1" smtClean="0">
                <a:sym typeface="Symbol" pitchFamily="18" charset="2"/>
              </a:rPr>
              <a:t>glykogenfosforylázou</a:t>
            </a:r>
            <a:r>
              <a:rPr lang="cs-CZ" altLang="cs-CZ" sz="2000" dirty="0" smtClean="0">
                <a:sym typeface="Symbol" pitchFamily="18" charset="2"/>
              </a:rPr>
              <a:t> </a:t>
            </a:r>
            <a:endParaRPr lang="cs-CZ" altLang="cs-CZ" sz="2000" dirty="0">
              <a:sym typeface="Symbol" pitchFamily="18" charset="2"/>
            </a:endParaRPr>
          </a:p>
          <a:p>
            <a:pPr marL="457200" indent="-457200">
              <a:spcBef>
                <a:spcPct val="25000"/>
              </a:spcBef>
            </a:pPr>
            <a:endParaRPr lang="cs-CZ" altLang="cs-CZ" sz="2000" dirty="0">
              <a:cs typeface="Times New Roman" pitchFamily="18" charset="0"/>
            </a:endParaRPr>
          </a:p>
          <a:p>
            <a:pPr marL="457200" indent="-457200">
              <a:spcBef>
                <a:spcPct val="25000"/>
              </a:spcBef>
            </a:pPr>
            <a:r>
              <a:rPr lang="cs-CZ" altLang="cs-CZ" sz="2000" dirty="0">
                <a:cs typeface="Times New Roman" pitchFamily="18" charset="0"/>
              </a:rPr>
              <a:t>       </a:t>
            </a:r>
          </a:p>
        </p:txBody>
      </p:sp>
      <p:sp>
        <p:nvSpPr>
          <p:cNvPr id="249858" name="Rectangle 29"/>
          <p:cNvSpPr>
            <a:spLocks noChangeArrowheads="1"/>
          </p:cNvSpPr>
          <p:nvPr/>
        </p:nvSpPr>
        <p:spPr bwMode="auto">
          <a:xfrm>
            <a:off x="789146" y="5068612"/>
            <a:ext cx="7451884" cy="890920"/>
          </a:xfrm>
          <a:prstGeom prst="rect">
            <a:avLst/>
          </a:prstGeom>
          <a:solidFill>
            <a:schemeClr val="accent2">
              <a:lumMod val="40000"/>
              <a:lumOff val="60000"/>
            </a:schemeClr>
          </a:solidFill>
          <a:ln w="9525">
            <a:solidFill>
              <a:schemeClr val="tx1"/>
            </a:solidFill>
            <a:miter lim="800000"/>
            <a:headEnd/>
            <a:tailEnd/>
          </a:ln>
        </p:spPr>
        <p:txBody>
          <a:bodyPr wrap="none" anchor="ctr"/>
          <a:lstStyle/>
          <a:p>
            <a:endParaRPr lang="cs-CZ" altLang="cs-CZ" sz="4000"/>
          </a:p>
        </p:txBody>
      </p:sp>
      <p:sp>
        <p:nvSpPr>
          <p:cNvPr id="249859" name="Oval 22"/>
          <p:cNvSpPr>
            <a:spLocks noChangeArrowheads="1"/>
          </p:cNvSpPr>
          <p:nvPr/>
        </p:nvSpPr>
        <p:spPr bwMode="auto">
          <a:xfrm>
            <a:off x="5644833" y="1088232"/>
            <a:ext cx="2592387" cy="1655762"/>
          </a:xfrm>
          <a:prstGeom prst="ellipse">
            <a:avLst/>
          </a:prstGeom>
          <a:solidFill>
            <a:srgbClr val="FFCC99"/>
          </a:solidFill>
          <a:ln w="9525">
            <a:solidFill>
              <a:schemeClr val="tx1"/>
            </a:solidFill>
            <a:round/>
            <a:headEnd/>
            <a:tailEnd/>
          </a:ln>
        </p:spPr>
        <p:txBody>
          <a:bodyPr wrap="none" anchor="ctr"/>
          <a:lstStyle/>
          <a:p>
            <a:endParaRPr lang="cs-CZ" altLang="cs-CZ" sz="4000"/>
          </a:p>
        </p:txBody>
      </p:sp>
      <p:sp>
        <p:nvSpPr>
          <p:cNvPr id="249860" name="Line 11"/>
          <p:cNvSpPr>
            <a:spLocks noChangeShapeType="1"/>
          </p:cNvSpPr>
          <p:nvPr/>
        </p:nvSpPr>
        <p:spPr bwMode="auto">
          <a:xfrm>
            <a:off x="3550737" y="5550009"/>
            <a:ext cx="1536408" cy="27831"/>
          </a:xfrm>
          <a:prstGeom prst="line">
            <a:avLst/>
          </a:prstGeom>
          <a:noFill/>
          <a:ln w="76200">
            <a:solidFill>
              <a:schemeClr val="accent5"/>
            </a:solidFill>
            <a:round/>
            <a:headEnd/>
            <a:tailEnd type="triangle" w="med" len="med"/>
          </a:ln>
        </p:spPr>
        <p:txBody>
          <a:bodyPr/>
          <a:lstStyle/>
          <a:p>
            <a:endParaRPr lang="en-US"/>
          </a:p>
        </p:txBody>
      </p:sp>
      <p:sp>
        <p:nvSpPr>
          <p:cNvPr id="249861" name="Text Box 12"/>
          <p:cNvSpPr txBox="1">
            <a:spLocks noChangeArrowheads="1"/>
          </p:cNvSpPr>
          <p:nvPr/>
        </p:nvSpPr>
        <p:spPr bwMode="auto">
          <a:xfrm>
            <a:off x="789146" y="5295153"/>
            <a:ext cx="2951163" cy="457200"/>
          </a:xfrm>
          <a:prstGeom prst="rect">
            <a:avLst/>
          </a:prstGeom>
          <a:noFill/>
          <a:ln w="9525">
            <a:noFill/>
            <a:miter lim="800000"/>
            <a:headEnd/>
            <a:tailEnd/>
          </a:ln>
        </p:spPr>
        <p:txBody>
          <a:bodyPr>
            <a:spAutoFit/>
          </a:bodyPr>
          <a:lstStyle/>
          <a:p>
            <a:pPr>
              <a:spcBef>
                <a:spcPct val="50000"/>
              </a:spcBef>
            </a:pPr>
            <a:r>
              <a:rPr lang="cs-CZ" altLang="cs-CZ" sz="2400" dirty="0" smtClean="0">
                <a:solidFill>
                  <a:schemeClr val="accent1">
                    <a:lumMod val="50000"/>
                  </a:schemeClr>
                </a:solidFill>
              </a:rPr>
              <a:t>Glukózové </a:t>
            </a:r>
            <a:r>
              <a:rPr lang="cs-CZ" altLang="cs-CZ" sz="2400" dirty="0">
                <a:solidFill>
                  <a:schemeClr val="accent1">
                    <a:lumMod val="50000"/>
                  </a:schemeClr>
                </a:solidFill>
              </a:rPr>
              <a:t>jednotky</a:t>
            </a:r>
          </a:p>
        </p:txBody>
      </p:sp>
      <p:sp>
        <p:nvSpPr>
          <p:cNvPr id="249862" name="AutoShape 13"/>
          <p:cNvSpPr>
            <a:spLocks noChangeArrowheads="1"/>
          </p:cNvSpPr>
          <p:nvPr/>
        </p:nvSpPr>
        <p:spPr bwMode="auto">
          <a:xfrm>
            <a:off x="5214620" y="1869650"/>
            <a:ext cx="647700" cy="144462"/>
          </a:xfrm>
          <a:prstGeom prst="rightArrow">
            <a:avLst>
              <a:gd name="adj1" fmla="val 50000"/>
              <a:gd name="adj2" fmla="val 112088"/>
            </a:avLst>
          </a:prstGeom>
          <a:solidFill>
            <a:srgbClr val="FF6600"/>
          </a:solidFill>
          <a:ln w="9525">
            <a:solidFill>
              <a:schemeClr val="tx1"/>
            </a:solidFill>
            <a:miter lim="800000"/>
            <a:headEnd/>
            <a:tailEnd/>
          </a:ln>
        </p:spPr>
        <p:txBody>
          <a:bodyPr wrap="none" anchor="ctr"/>
          <a:lstStyle/>
          <a:p>
            <a:endParaRPr lang="cs-CZ" altLang="cs-CZ" sz="4000"/>
          </a:p>
        </p:txBody>
      </p:sp>
      <p:sp>
        <p:nvSpPr>
          <p:cNvPr id="249863" name="Text Box 15"/>
          <p:cNvSpPr txBox="1">
            <a:spLocks noChangeArrowheads="1"/>
          </p:cNvSpPr>
          <p:nvPr/>
        </p:nvSpPr>
        <p:spPr bwMode="auto">
          <a:xfrm>
            <a:off x="6090920" y="1207930"/>
            <a:ext cx="2374900" cy="1323439"/>
          </a:xfrm>
          <a:prstGeom prst="rect">
            <a:avLst/>
          </a:prstGeom>
          <a:noFill/>
          <a:ln w="9525">
            <a:noFill/>
            <a:miter lim="800000"/>
            <a:headEnd/>
            <a:tailEnd/>
          </a:ln>
        </p:spPr>
        <p:txBody>
          <a:bodyPr>
            <a:spAutoFit/>
          </a:bodyPr>
          <a:lstStyle/>
          <a:p>
            <a:pPr>
              <a:spcBef>
                <a:spcPct val="50000"/>
              </a:spcBef>
            </a:pPr>
            <a:r>
              <a:rPr lang="cs-CZ" altLang="cs-CZ" sz="2000" dirty="0" smtClean="0"/>
              <a:t>Hladovění </a:t>
            </a:r>
          </a:p>
          <a:p>
            <a:pPr>
              <a:spcBef>
                <a:spcPct val="50000"/>
              </a:spcBef>
            </a:pPr>
            <a:r>
              <a:rPr lang="cs-CZ" altLang="cs-CZ" sz="2000" dirty="0" smtClean="0"/>
              <a:t>Stres</a:t>
            </a:r>
          </a:p>
          <a:p>
            <a:pPr>
              <a:spcBef>
                <a:spcPct val="50000"/>
              </a:spcBef>
            </a:pPr>
            <a:r>
              <a:rPr lang="cs-CZ" altLang="cs-CZ" sz="2000" dirty="0" smtClean="0"/>
              <a:t>Svalová </a:t>
            </a:r>
            <a:r>
              <a:rPr lang="cs-CZ" altLang="cs-CZ" sz="2000" dirty="0"/>
              <a:t>činnost </a:t>
            </a:r>
          </a:p>
        </p:txBody>
      </p:sp>
      <p:sp>
        <p:nvSpPr>
          <p:cNvPr id="249864" name="Text Box 19"/>
          <p:cNvSpPr txBox="1">
            <a:spLocks noChangeArrowheads="1"/>
          </p:cNvSpPr>
          <p:nvPr/>
        </p:nvSpPr>
        <p:spPr bwMode="auto">
          <a:xfrm>
            <a:off x="3071814" y="115889"/>
            <a:ext cx="6911975" cy="769441"/>
          </a:xfrm>
          <a:prstGeom prst="rect">
            <a:avLst/>
          </a:prstGeom>
          <a:noFill/>
          <a:ln w="9525">
            <a:noFill/>
            <a:miter lim="800000"/>
            <a:headEnd/>
            <a:tailEnd/>
          </a:ln>
        </p:spPr>
        <p:txBody>
          <a:bodyPr>
            <a:spAutoFit/>
          </a:bodyPr>
          <a:lstStyle/>
          <a:p>
            <a:pPr>
              <a:spcBef>
                <a:spcPct val="50000"/>
              </a:spcBef>
            </a:pPr>
            <a:r>
              <a:rPr lang="cs-CZ" altLang="cs-CZ" sz="4400" dirty="0">
                <a:solidFill>
                  <a:schemeClr val="accent3">
                    <a:lumMod val="75000"/>
                  </a:schemeClr>
                </a:solidFill>
              </a:rPr>
              <a:t>Odbourání  glykogenu</a:t>
            </a:r>
          </a:p>
        </p:txBody>
      </p:sp>
      <p:sp>
        <p:nvSpPr>
          <p:cNvPr id="249866" name="Text Box 21"/>
          <p:cNvSpPr txBox="1">
            <a:spLocks noChangeArrowheads="1"/>
          </p:cNvSpPr>
          <p:nvPr/>
        </p:nvSpPr>
        <p:spPr bwMode="auto">
          <a:xfrm>
            <a:off x="5087145" y="5320051"/>
            <a:ext cx="3744912"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50000"/>
                  </a:schemeClr>
                </a:solidFill>
              </a:rPr>
              <a:t>Odbourání glykogenu</a:t>
            </a:r>
          </a:p>
        </p:txBody>
      </p:sp>
      <p:sp>
        <p:nvSpPr>
          <p:cNvPr id="249867" name="Rectangle 23"/>
          <p:cNvSpPr>
            <a:spLocks noChangeArrowheads="1"/>
          </p:cNvSpPr>
          <p:nvPr/>
        </p:nvSpPr>
        <p:spPr bwMode="auto">
          <a:xfrm>
            <a:off x="3624263" y="5118582"/>
            <a:ext cx="1389355" cy="400110"/>
          </a:xfrm>
          <a:prstGeom prst="rect">
            <a:avLst/>
          </a:prstGeom>
          <a:noFill/>
          <a:ln w="9525">
            <a:noFill/>
            <a:miter lim="800000"/>
            <a:headEnd/>
            <a:tailEnd/>
          </a:ln>
        </p:spPr>
        <p:txBody>
          <a:bodyPr wrap="none">
            <a:spAutoFit/>
          </a:bodyPr>
          <a:lstStyle/>
          <a:p>
            <a:r>
              <a:rPr lang="cs-CZ" altLang="cs-CZ" sz="2000" dirty="0">
                <a:solidFill>
                  <a:schemeClr val="accent1">
                    <a:lumMod val="50000"/>
                  </a:schemeClr>
                </a:solidFill>
              </a:rPr>
              <a:t>fosforolýza</a:t>
            </a:r>
            <a:endParaRPr lang="cs-CZ" sz="2400" dirty="0">
              <a:solidFill>
                <a:schemeClr val="accent1">
                  <a:lumMod val="50000"/>
                </a:schemeClr>
              </a:solidFill>
            </a:endParaRP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35</a:t>
            </a:fld>
            <a:endParaRPr lang="cs-CZ"/>
          </a:p>
        </p:txBody>
      </p:sp>
      <p:sp>
        <p:nvSpPr>
          <p:cNvPr id="3" name="TextovéPole 2"/>
          <p:cNvSpPr txBox="1"/>
          <p:nvPr/>
        </p:nvSpPr>
        <p:spPr>
          <a:xfrm>
            <a:off x="3813243" y="6356350"/>
            <a:ext cx="5170646" cy="369332"/>
          </a:xfrm>
          <a:prstGeom prst="rect">
            <a:avLst/>
          </a:prstGeom>
          <a:noFill/>
        </p:spPr>
        <p:txBody>
          <a:bodyPr wrap="none" rtlCol="0">
            <a:spAutoFit/>
          </a:bodyPr>
          <a:lstStyle/>
          <a:p>
            <a:r>
              <a:rPr lang="cs-CZ" dirty="0"/>
              <a:t>https://www.youtube.com/watch?v=xkqblRutFPQ</a:t>
            </a:r>
          </a:p>
        </p:txBody>
      </p:sp>
    </p:spTree>
    <p:extLst>
      <p:ext uri="{BB962C8B-B14F-4D97-AF65-F5344CB8AC3E}">
        <p14:creationId xmlns:p14="http://schemas.microsoft.com/office/powerpoint/2010/main" val="1444072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17"/>
          <p:cNvSpPr txBox="1">
            <a:spLocks noChangeArrowheads="1"/>
          </p:cNvSpPr>
          <p:nvPr/>
        </p:nvSpPr>
        <p:spPr bwMode="auto">
          <a:xfrm>
            <a:off x="1919289" y="955675"/>
            <a:ext cx="2549841" cy="584775"/>
          </a:xfrm>
          <a:prstGeom prst="rect">
            <a:avLst/>
          </a:prstGeom>
          <a:noFill/>
          <a:ln w="9525">
            <a:noFill/>
            <a:miter lim="800000"/>
            <a:headEnd/>
            <a:tailEnd/>
          </a:ln>
        </p:spPr>
        <p:txBody>
          <a:bodyPr wrap="square">
            <a:spAutoFit/>
          </a:bodyPr>
          <a:lstStyle/>
          <a:p>
            <a:pPr>
              <a:spcBef>
                <a:spcPct val="50000"/>
              </a:spcBef>
            </a:pPr>
            <a:r>
              <a:rPr lang="cs-CZ" altLang="cs-CZ" sz="3200" dirty="0"/>
              <a:t> Glykogen</a:t>
            </a:r>
            <a:endParaRPr lang="cs-CZ" altLang="cs-CZ" sz="3200" dirty="0">
              <a:cs typeface="Times New Roman" pitchFamily="18" charset="0"/>
            </a:endParaRPr>
          </a:p>
        </p:txBody>
      </p:sp>
      <p:sp>
        <p:nvSpPr>
          <p:cNvPr id="251907" name="Text Box 19"/>
          <p:cNvSpPr txBox="1">
            <a:spLocks noChangeArrowheads="1"/>
          </p:cNvSpPr>
          <p:nvPr/>
        </p:nvSpPr>
        <p:spPr bwMode="auto">
          <a:xfrm>
            <a:off x="1328580" y="77740"/>
            <a:ext cx="9966642" cy="769441"/>
          </a:xfrm>
          <a:prstGeom prst="rect">
            <a:avLst/>
          </a:prstGeom>
          <a:noFill/>
          <a:ln w="9525">
            <a:noFill/>
            <a:miter lim="800000"/>
            <a:headEnd/>
            <a:tailEnd/>
          </a:ln>
        </p:spPr>
        <p:txBody>
          <a:bodyPr wrap="square">
            <a:spAutoFit/>
          </a:bodyPr>
          <a:lstStyle/>
          <a:p>
            <a:pPr>
              <a:spcBef>
                <a:spcPct val="50000"/>
              </a:spcBef>
            </a:pPr>
            <a:r>
              <a:rPr lang="cs-CZ" altLang="cs-CZ" sz="4400" dirty="0">
                <a:solidFill>
                  <a:schemeClr val="accent3">
                    <a:lumMod val="75000"/>
                  </a:schemeClr>
                </a:solidFill>
              </a:rPr>
              <a:t>Odbourání glykogenu v játrech a </a:t>
            </a:r>
            <a:r>
              <a:rPr lang="cs-CZ" altLang="cs-CZ" sz="4400" dirty="0" smtClean="0">
                <a:solidFill>
                  <a:schemeClr val="accent3">
                    <a:lumMod val="75000"/>
                  </a:schemeClr>
                </a:solidFill>
              </a:rPr>
              <a:t>ve </a:t>
            </a:r>
            <a:r>
              <a:rPr lang="cs-CZ" altLang="cs-CZ" sz="4400" dirty="0">
                <a:solidFill>
                  <a:schemeClr val="accent3">
                    <a:lumMod val="75000"/>
                  </a:schemeClr>
                </a:solidFill>
              </a:rPr>
              <a:t>svalu</a:t>
            </a:r>
          </a:p>
        </p:txBody>
      </p:sp>
      <p:sp>
        <p:nvSpPr>
          <p:cNvPr id="251908" name="Line 25"/>
          <p:cNvSpPr>
            <a:spLocks noChangeShapeType="1"/>
          </p:cNvSpPr>
          <p:nvPr/>
        </p:nvSpPr>
        <p:spPr bwMode="auto">
          <a:xfrm rot="-974961" flipV="1">
            <a:off x="6667846" y="3559096"/>
            <a:ext cx="799897" cy="226731"/>
          </a:xfrm>
          <a:prstGeom prst="line">
            <a:avLst/>
          </a:prstGeom>
          <a:noFill/>
          <a:ln w="9525">
            <a:solidFill>
              <a:schemeClr val="tx1"/>
            </a:solidFill>
            <a:round/>
            <a:headEnd/>
            <a:tailEnd type="triangle" w="med" len="med"/>
          </a:ln>
        </p:spPr>
        <p:txBody>
          <a:bodyPr/>
          <a:lstStyle/>
          <a:p>
            <a:endParaRPr lang="en-US"/>
          </a:p>
        </p:txBody>
      </p:sp>
      <p:sp>
        <p:nvSpPr>
          <p:cNvPr id="251909" name="Text Box 26"/>
          <p:cNvSpPr txBox="1">
            <a:spLocks noChangeArrowheads="1"/>
          </p:cNvSpPr>
          <p:nvPr/>
        </p:nvSpPr>
        <p:spPr bwMode="auto">
          <a:xfrm>
            <a:off x="7385843" y="3224669"/>
            <a:ext cx="3240088" cy="366712"/>
          </a:xfrm>
          <a:prstGeom prst="rect">
            <a:avLst/>
          </a:prstGeom>
          <a:noFill/>
          <a:ln w="9525">
            <a:noFill/>
            <a:miter lim="800000"/>
            <a:headEnd/>
            <a:tailEnd/>
          </a:ln>
        </p:spPr>
        <p:txBody>
          <a:bodyPr>
            <a:spAutoFit/>
          </a:bodyPr>
          <a:lstStyle/>
          <a:p>
            <a:pPr>
              <a:spcBef>
                <a:spcPct val="50000"/>
              </a:spcBef>
            </a:pPr>
            <a:r>
              <a:rPr lang="cs-CZ" altLang="cs-CZ" dirty="0">
                <a:solidFill>
                  <a:schemeClr val="accent5">
                    <a:lumMod val="60000"/>
                    <a:lumOff val="40000"/>
                  </a:schemeClr>
                </a:solidFill>
              </a:rPr>
              <a:t> játra:  </a:t>
            </a:r>
            <a:r>
              <a:rPr lang="cs-CZ" altLang="cs-CZ" dirty="0" smtClean="0"/>
              <a:t>Glukóza-6-P </a:t>
            </a:r>
            <a:r>
              <a:rPr lang="cs-CZ" altLang="cs-CZ" dirty="0"/>
              <a:t>→ </a:t>
            </a:r>
            <a:r>
              <a:rPr lang="cs-CZ" altLang="cs-CZ" dirty="0" smtClean="0">
                <a:solidFill>
                  <a:schemeClr val="accent5">
                    <a:lumMod val="60000"/>
                    <a:lumOff val="40000"/>
                  </a:schemeClr>
                </a:solidFill>
              </a:rPr>
              <a:t>Glukóza</a:t>
            </a:r>
            <a:endParaRPr lang="cs-CZ" altLang="cs-CZ" dirty="0">
              <a:solidFill>
                <a:schemeClr val="accent5">
                  <a:lumMod val="60000"/>
                  <a:lumOff val="40000"/>
                </a:schemeClr>
              </a:solidFill>
            </a:endParaRPr>
          </a:p>
        </p:txBody>
      </p:sp>
      <p:sp>
        <p:nvSpPr>
          <p:cNvPr id="251910" name="Line 27"/>
          <p:cNvSpPr>
            <a:spLocks noChangeShapeType="1"/>
          </p:cNvSpPr>
          <p:nvPr/>
        </p:nvSpPr>
        <p:spPr bwMode="auto">
          <a:xfrm rot="877570">
            <a:off x="6696937" y="4241363"/>
            <a:ext cx="707513" cy="56578"/>
          </a:xfrm>
          <a:prstGeom prst="line">
            <a:avLst/>
          </a:prstGeom>
          <a:noFill/>
          <a:ln w="9525">
            <a:solidFill>
              <a:schemeClr val="tx1"/>
            </a:solidFill>
            <a:round/>
            <a:headEnd/>
            <a:tailEnd type="triangle" w="med" len="med"/>
          </a:ln>
        </p:spPr>
        <p:txBody>
          <a:bodyPr/>
          <a:lstStyle/>
          <a:p>
            <a:endParaRPr lang="en-US"/>
          </a:p>
        </p:txBody>
      </p:sp>
      <p:sp>
        <p:nvSpPr>
          <p:cNvPr id="251911" name="Text Box 28"/>
          <p:cNvSpPr txBox="1">
            <a:spLocks noChangeArrowheads="1"/>
          </p:cNvSpPr>
          <p:nvPr/>
        </p:nvSpPr>
        <p:spPr bwMode="auto">
          <a:xfrm>
            <a:off x="7385843" y="4268941"/>
            <a:ext cx="2449513" cy="366713"/>
          </a:xfrm>
          <a:prstGeom prst="rect">
            <a:avLst/>
          </a:prstGeom>
          <a:noFill/>
          <a:ln w="9525">
            <a:noFill/>
            <a:miter lim="800000"/>
            <a:headEnd/>
            <a:tailEnd/>
          </a:ln>
        </p:spPr>
        <p:txBody>
          <a:bodyPr>
            <a:spAutoFit/>
          </a:bodyPr>
          <a:lstStyle/>
          <a:p>
            <a:pPr>
              <a:spcBef>
                <a:spcPct val="50000"/>
              </a:spcBef>
            </a:pPr>
            <a:r>
              <a:rPr lang="cs-CZ" altLang="cs-CZ" dirty="0">
                <a:solidFill>
                  <a:schemeClr val="accent5">
                    <a:lumMod val="60000"/>
                    <a:lumOff val="40000"/>
                  </a:schemeClr>
                </a:solidFill>
              </a:rPr>
              <a:t>sval:  G</a:t>
            </a:r>
            <a:r>
              <a:rPr lang="cs-CZ" altLang="cs-CZ" dirty="0" smtClean="0">
                <a:solidFill>
                  <a:schemeClr val="accent5">
                    <a:lumMod val="60000"/>
                    <a:lumOff val="40000"/>
                  </a:schemeClr>
                </a:solidFill>
              </a:rPr>
              <a:t>lukóza-6-P</a:t>
            </a:r>
            <a:endParaRPr lang="cs-CZ" altLang="cs-CZ" dirty="0">
              <a:solidFill>
                <a:schemeClr val="accent5">
                  <a:lumMod val="60000"/>
                  <a:lumOff val="40000"/>
                </a:schemeClr>
              </a:solidFill>
            </a:endParaRPr>
          </a:p>
        </p:txBody>
      </p:sp>
      <p:sp>
        <p:nvSpPr>
          <p:cNvPr id="251912" name="Line 17"/>
          <p:cNvSpPr>
            <a:spLocks noChangeShapeType="1"/>
          </p:cNvSpPr>
          <p:nvPr/>
        </p:nvSpPr>
        <p:spPr bwMode="auto">
          <a:xfrm>
            <a:off x="2640013" y="1540450"/>
            <a:ext cx="0" cy="288925"/>
          </a:xfrm>
          <a:prstGeom prst="line">
            <a:avLst/>
          </a:prstGeom>
          <a:noFill/>
          <a:ln w="9525">
            <a:solidFill>
              <a:schemeClr val="tx1"/>
            </a:solidFill>
            <a:prstDash val="dash"/>
            <a:round/>
            <a:headEnd/>
            <a:tailEnd type="triangle" w="med" len="med"/>
          </a:ln>
        </p:spPr>
        <p:txBody>
          <a:bodyPr/>
          <a:lstStyle/>
          <a:p>
            <a:endParaRPr lang="en-US"/>
          </a:p>
        </p:txBody>
      </p:sp>
      <p:sp>
        <p:nvSpPr>
          <p:cNvPr id="251913" name="Text Box 18"/>
          <p:cNvSpPr txBox="1">
            <a:spLocks noChangeArrowheads="1"/>
          </p:cNvSpPr>
          <p:nvPr/>
        </p:nvSpPr>
        <p:spPr bwMode="auto">
          <a:xfrm>
            <a:off x="1963896" y="2368706"/>
            <a:ext cx="7355202" cy="646331"/>
          </a:xfrm>
          <a:prstGeom prst="rect">
            <a:avLst/>
          </a:prstGeom>
          <a:noFill/>
          <a:ln w="9525">
            <a:noFill/>
            <a:miter lim="800000"/>
            <a:headEnd/>
            <a:tailEnd/>
          </a:ln>
        </p:spPr>
        <p:txBody>
          <a:bodyPr wrap="square">
            <a:spAutoFit/>
          </a:bodyPr>
          <a:lstStyle/>
          <a:p>
            <a:pPr>
              <a:spcBef>
                <a:spcPct val="50000"/>
              </a:spcBef>
            </a:pPr>
            <a:r>
              <a:rPr lang="cs-CZ" altLang="cs-CZ" dirty="0"/>
              <a:t>Fosforolytické štěpení  </a:t>
            </a:r>
            <a:r>
              <a:rPr lang="cs-CZ" altLang="cs-CZ" dirty="0">
                <a:latin typeface="Symbol" pitchFamily="18" charset="2"/>
              </a:rPr>
              <a:t>a</a:t>
            </a:r>
            <a:r>
              <a:rPr lang="cs-CZ" altLang="cs-CZ" dirty="0"/>
              <a:t>-1,4-glykosidové </a:t>
            </a:r>
            <a:r>
              <a:rPr lang="cs-CZ" altLang="cs-CZ" dirty="0" smtClean="0"/>
              <a:t>vazby </a:t>
            </a:r>
            <a:r>
              <a:rPr lang="cs-CZ" altLang="cs-CZ" dirty="0" smtClean="0">
                <a:solidFill>
                  <a:schemeClr val="accent2">
                    <a:lumMod val="60000"/>
                    <a:lumOff val="40000"/>
                  </a:schemeClr>
                </a:solidFill>
              </a:rPr>
              <a:t>(</a:t>
            </a:r>
            <a:r>
              <a:rPr lang="cs-CZ" altLang="cs-CZ" dirty="0" err="1" smtClean="0">
                <a:solidFill>
                  <a:schemeClr val="accent2">
                    <a:lumMod val="60000"/>
                    <a:lumOff val="40000"/>
                  </a:schemeClr>
                </a:solidFill>
              </a:rPr>
              <a:t>Glykogenfosforyláza</a:t>
            </a:r>
            <a:r>
              <a:rPr lang="cs-CZ" altLang="cs-CZ" dirty="0" smtClean="0">
                <a:solidFill>
                  <a:schemeClr val="accent2">
                    <a:lumMod val="60000"/>
                    <a:lumOff val="40000"/>
                  </a:schemeClr>
                </a:solidFill>
              </a:rPr>
              <a:t>)</a:t>
            </a:r>
            <a:endParaRPr lang="cs-CZ" altLang="cs-CZ" dirty="0">
              <a:solidFill>
                <a:schemeClr val="accent2">
                  <a:lumMod val="60000"/>
                  <a:lumOff val="40000"/>
                </a:schemeClr>
              </a:solidFill>
            </a:endParaRPr>
          </a:p>
          <a:p>
            <a:r>
              <a:rPr lang="cs-CZ" altLang="cs-CZ" dirty="0"/>
              <a:t>Odstranění </a:t>
            </a:r>
            <a:r>
              <a:rPr lang="cs-CZ" altLang="cs-CZ" dirty="0">
                <a:latin typeface="Symbol" pitchFamily="18" charset="2"/>
              </a:rPr>
              <a:t>a</a:t>
            </a:r>
            <a:r>
              <a:rPr lang="cs-CZ" altLang="cs-CZ" dirty="0"/>
              <a:t>-1,6-větvení </a:t>
            </a:r>
            <a:r>
              <a:rPr lang="cs-CZ" altLang="cs-CZ" dirty="0" smtClean="0">
                <a:solidFill>
                  <a:schemeClr val="accent2">
                    <a:lumMod val="60000"/>
                    <a:lumOff val="40000"/>
                  </a:schemeClr>
                </a:solidFill>
              </a:rPr>
              <a:t>(</a:t>
            </a:r>
            <a:r>
              <a:rPr lang="cs-CZ" altLang="cs-CZ" dirty="0" err="1">
                <a:solidFill>
                  <a:schemeClr val="accent2">
                    <a:lumMod val="60000"/>
                    <a:lumOff val="40000"/>
                  </a:schemeClr>
                </a:solidFill>
              </a:rPr>
              <a:t>D</a:t>
            </a:r>
            <a:r>
              <a:rPr lang="cs-CZ" altLang="cs-CZ" dirty="0" err="1" smtClean="0">
                <a:solidFill>
                  <a:schemeClr val="accent2">
                    <a:lumMod val="60000"/>
                    <a:lumOff val="40000"/>
                  </a:schemeClr>
                </a:solidFill>
              </a:rPr>
              <a:t>ebranching</a:t>
            </a:r>
            <a:r>
              <a:rPr lang="cs-CZ" altLang="cs-CZ" dirty="0" smtClean="0">
                <a:solidFill>
                  <a:schemeClr val="accent2">
                    <a:lumMod val="60000"/>
                    <a:lumOff val="40000"/>
                  </a:schemeClr>
                </a:solidFill>
              </a:rPr>
              <a:t>  enzyme)</a:t>
            </a:r>
            <a:endParaRPr lang="cs-CZ" altLang="cs-CZ" dirty="0">
              <a:solidFill>
                <a:schemeClr val="accent2">
                  <a:lumMod val="60000"/>
                  <a:lumOff val="40000"/>
                </a:schemeClr>
              </a:solidFill>
            </a:endParaRPr>
          </a:p>
        </p:txBody>
      </p:sp>
      <p:sp>
        <p:nvSpPr>
          <p:cNvPr id="251914" name="Line 19"/>
          <p:cNvSpPr>
            <a:spLocks noChangeShapeType="1"/>
          </p:cNvSpPr>
          <p:nvPr/>
        </p:nvSpPr>
        <p:spPr bwMode="auto">
          <a:xfrm>
            <a:off x="2640013" y="3010056"/>
            <a:ext cx="0" cy="288925"/>
          </a:xfrm>
          <a:prstGeom prst="line">
            <a:avLst/>
          </a:prstGeom>
          <a:noFill/>
          <a:ln w="9525">
            <a:solidFill>
              <a:schemeClr val="tx1"/>
            </a:solidFill>
            <a:prstDash val="dash"/>
            <a:round/>
            <a:headEnd/>
            <a:tailEnd type="triangle" w="med" len="med"/>
          </a:ln>
        </p:spPr>
        <p:txBody>
          <a:bodyPr/>
          <a:lstStyle/>
          <a:p>
            <a:endParaRPr lang="en-US"/>
          </a:p>
        </p:txBody>
      </p:sp>
      <p:sp>
        <p:nvSpPr>
          <p:cNvPr id="251915" name="Text Box 20"/>
          <p:cNvSpPr txBox="1">
            <a:spLocks noChangeArrowheads="1"/>
          </p:cNvSpPr>
          <p:nvPr/>
        </p:nvSpPr>
        <p:spPr bwMode="auto">
          <a:xfrm>
            <a:off x="1843652" y="3782162"/>
            <a:ext cx="1807734"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Glukóza-1-P   </a:t>
            </a:r>
            <a:endParaRPr lang="cs-CZ" altLang="cs-CZ" sz="2400" dirty="0"/>
          </a:p>
        </p:txBody>
      </p:sp>
      <p:sp>
        <p:nvSpPr>
          <p:cNvPr id="251916" name="Line 21"/>
          <p:cNvSpPr>
            <a:spLocks noChangeShapeType="1"/>
          </p:cNvSpPr>
          <p:nvPr/>
        </p:nvSpPr>
        <p:spPr bwMode="auto">
          <a:xfrm>
            <a:off x="3709353" y="4013918"/>
            <a:ext cx="1079500" cy="0"/>
          </a:xfrm>
          <a:prstGeom prst="line">
            <a:avLst/>
          </a:prstGeom>
          <a:noFill/>
          <a:ln w="9525">
            <a:solidFill>
              <a:schemeClr val="tx1"/>
            </a:solidFill>
            <a:prstDash val="dash"/>
            <a:round/>
            <a:headEnd/>
            <a:tailEnd type="triangle" w="med" len="med"/>
          </a:ln>
        </p:spPr>
        <p:txBody>
          <a:bodyPr/>
          <a:lstStyle/>
          <a:p>
            <a:endParaRPr lang="en-US"/>
          </a:p>
        </p:txBody>
      </p:sp>
      <p:sp>
        <p:nvSpPr>
          <p:cNvPr id="251917" name="Text Box 22"/>
          <p:cNvSpPr txBox="1">
            <a:spLocks noChangeArrowheads="1"/>
          </p:cNvSpPr>
          <p:nvPr/>
        </p:nvSpPr>
        <p:spPr bwMode="auto">
          <a:xfrm>
            <a:off x="4901827" y="3789709"/>
            <a:ext cx="1813718" cy="461665"/>
          </a:xfrm>
          <a:prstGeom prst="rect">
            <a:avLst/>
          </a:prstGeom>
          <a:noFill/>
          <a:ln w="9525">
            <a:noFill/>
            <a:miter lim="800000"/>
            <a:headEnd/>
            <a:tailEnd/>
          </a:ln>
        </p:spPr>
        <p:txBody>
          <a:bodyPr wrap="square">
            <a:spAutoFit/>
          </a:bodyPr>
          <a:lstStyle/>
          <a:p>
            <a:pPr>
              <a:spcBef>
                <a:spcPct val="50000"/>
              </a:spcBef>
            </a:pPr>
            <a:r>
              <a:rPr lang="cs-CZ" altLang="cs-CZ" sz="2400" dirty="0" smtClean="0"/>
              <a:t>Glukóza-6-P   </a:t>
            </a:r>
            <a:endParaRPr lang="cs-CZ" altLang="cs-CZ" sz="2400" dirty="0"/>
          </a:p>
        </p:txBody>
      </p:sp>
      <p:sp>
        <p:nvSpPr>
          <p:cNvPr id="251918" name="Text Box 4"/>
          <p:cNvSpPr txBox="1">
            <a:spLocks noChangeArrowheads="1"/>
          </p:cNvSpPr>
          <p:nvPr/>
        </p:nvSpPr>
        <p:spPr bwMode="auto">
          <a:xfrm>
            <a:off x="395764" y="6222971"/>
            <a:ext cx="10405586" cy="400110"/>
          </a:xfrm>
          <a:prstGeom prst="rect">
            <a:avLst/>
          </a:prstGeom>
          <a:noFill/>
          <a:ln w="9525">
            <a:noFill/>
            <a:miter lim="800000"/>
            <a:headEnd/>
            <a:tailEnd/>
          </a:ln>
        </p:spPr>
        <p:txBody>
          <a:bodyPr wrap="square">
            <a:spAutoFit/>
          </a:bodyPr>
          <a:lstStyle/>
          <a:p>
            <a:pPr eaLnBrk="0" hangingPunct="0">
              <a:spcBef>
                <a:spcPct val="50000"/>
              </a:spcBef>
            </a:pPr>
            <a:r>
              <a:rPr lang="en-US" altLang="cs-CZ" sz="2000" dirty="0" err="1"/>
              <a:t>Enzym</a:t>
            </a:r>
            <a:r>
              <a:rPr lang="en-US" altLang="cs-CZ" sz="2000" dirty="0"/>
              <a:t> </a:t>
            </a:r>
            <a:r>
              <a:rPr lang="en-US" altLang="cs-CZ" sz="2000" dirty="0" err="1"/>
              <a:t>glu</a:t>
            </a:r>
            <a:r>
              <a:rPr lang="cs-CZ" altLang="cs-CZ" sz="2000" dirty="0" err="1" smtClean="0"/>
              <a:t>kóza</a:t>
            </a:r>
            <a:r>
              <a:rPr lang="en-US" altLang="cs-CZ" sz="2000" dirty="0" smtClean="0"/>
              <a:t>-6-</a:t>
            </a:r>
            <a:r>
              <a:rPr lang="cs-CZ" altLang="cs-CZ" sz="2000" dirty="0" err="1"/>
              <a:t>fo</a:t>
            </a:r>
            <a:r>
              <a:rPr lang="en-US" altLang="cs-CZ" sz="2000" dirty="0" err="1" smtClean="0"/>
              <a:t>sfat</a:t>
            </a:r>
            <a:r>
              <a:rPr lang="cs-CZ" altLang="cs-CZ" sz="2000" dirty="0" err="1" smtClean="0"/>
              <a:t>áza</a:t>
            </a:r>
            <a:r>
              <a:rPr lang="en-US" altLang="cs-CZ" sz="2000" dirty="0" smtClean="0"/>
              <a:t> </a:t>
            </a:r>
            <a:r>
              <a:rPr lang="cs-CZ" altLang="cs-CZ" sz="2000" dirty="0"/>
              <a:t>je pouze v játrech a ledvinách, </a:t>
            </a:r>
            <a:r>
              <a:rPr lang="cs-CZ" altLang="cs-CZ" sz="2000" dirty="0">
                <a:solidFill>
                  <a:schemeClr val="accent3">
                    <a:lumMod val="75000"/>
                  </a:schemeClr>
                </a:solidFill>
              </a:rPr>
              <a:t>nenachází se ve svalech</a:t>
            </a:r>
            <a:r>
              <a:rPr lang="en-US" altLang="cs-CZ" sz="2000" dirty="0"/>
              <a:t>. </a:t>
            </a:r>
          </a:p>
        </p:txBody>
      </p:sp>
      <p:sp>
        <p:nvSpPr>
          <p:cNvPr id="251919" name="Text Box 26"/>
          <p:cNvSpPr txBox="1">
            <a:spLocks noChangeArrowheads="1"/>
          </p:cNvSpPr>
          <p:nvPr/>
        </p:nvSpPr>
        <p:spPr bwMode="auto">
          <a:xfrm>
            <a:off x="489744" y="4867851"/>
            <a:ext cx="2592387" cy="366712"/>
          </a:xfrm>
          <a:prstGeom prst="rect">
            <a:avLst/>
          </a:prstGeom>
          <a:solidFill>
            <a:srgbClr val="FFFF99"/>
          </a:solidFill>
          <a:ln w="9525">
            <a:noFill/>
            <a:miter lim="800000"/>
            <a:headEnd/>
            <a:tailEnd/>
          </a:ln>
        </p:spPr>
        <p:txBody>
          <a:bodyPr>
            <a:spAutoFit/>
          </a:bodyPr>
          <a:lstStyle/>
          <a:p>
            <a:pPr>
              <a:spcBef>
                <a:spcPct val="50000"/>
              </a:spcBef>
            </a:pPr>
            <a:r>
              <a:rPr lang="cs-CZ" altLang="cs-CZ" dirty="0">
                <a:solidFill>
                  <a:srgbClr val="0000CC"/>
                </a:solidFill>
              </a:rPr>
              <a:t>Přeměny </a:t>
            </a:r>
            <a:r>
              <a:rPr lang="cs-CZ" altLang="cs-CZ" dirty="0" smtClean="0">
                <a:solidFill>
                  <a:srgbClr val="0000CC"/>
                </a:solidFill>
              </a:rPr>
              <a:t>glukóza-6-P</a:t>
            </a:r>
            <a:endParaRPr lang="cs-CZ" altLang="cs-CZ" dirty="0">
              <a:solidFill>
                <a:srgbClr val="0000CC"/>
              </a:solidFill>
            </a:endParaRPr>
          </a:p>
        </p:txBody>
      </p:sp>
      <p:sp>
        <p:nvSpPr>
          <p:cNvPr id="251920" name="Text Box 26"/>
          <p:cNvSpPr txBox="1">
            <a:spLocks noChangeArrowheads="1"/>
          </p:cNvSpPr>
          <p:nvPr/>
        </p:nvSpPr>
        <p:spPr bwMode="auto">
          <a:xfrm>
            <a:off x="2640013" y="5332957"/>
            <a:ext cx="6192837" cy="396875"/>
          </a:xfrm>
          <a:prstGeom prst="rect">
            <a:avLst/>
          </a:prstGeom>
          <a:noFill/>
          <a:ln w="9525">
            <a:noFill/>
            <a:miter lim="800000"/>
            <a:headEnd/>
            <a:tailEnd/>
          </a:ln>
        </p:spPr>
        <p:txBody>
          <a:bodyPr>
            <a:spAutoFit/>
          </a:bodyPr>
          <a:lstStyle/>
          <a:p>
            <a:pPr>
              <a:spcBef>
                <a:spcPct val="50000"/>
              </a:spcBef>
            </a:pPr>
            <a:r>
              <a:rPr lang="cs-CZ" altLang="cs-CZ" sz="2000" dirty="0"/>
              <a:t>G</a:t>
            </a:r>
            <a:r>
              <a:rPr lang="cs-CZ" altLang="cs-CZ" sz="2000" dirty="0" smtClean="0"/>
              <a:t>lukóza-6-P                                               Glukóza</a:t>
            </a:r>
            <a:endParaRPr lang="cs-CZ" altLang="cs-CZ" sz="2000" dirty="0"/>
          </a:p>
        </p:txBody>
      </p:sp>
      <p:sp>
        <p:nvSpPr>
          <p:cNvPr id="251921" name="Line 29"/>
          <p:cNvSpPr>
            <a:spLocks noChangeShapeType="1"/>
          </p:cNvSpPr>
          <p:nvPr/>
        </p:nvSpPr>
        <p:spPr bwMode="auto">
          <a:xfrm>
            <a:off x="4151314" y="5551078"/>
            <a:ext cx="2160587" cy="0"/>
          </a:xfrm>
          <a:prstGeom prst="line">
            <a:avLst/>
          </a:prstGeom>
          <a:noFill/>
          <a:ln w="9525">
            <a:solidFill>
              <a:schemeClr val="tx1"/>
            </a:solidFill>
            <a:round/>
            <a:headEnd/>
            <a:tailEnd type="triangle" w="med" len="med"/>
          </a:ln>
        </p:spPr>
        <p:txBody>
          <a:bodyPr/>
          <a:lstStyle/>
          <a:p>
            <a:endParaRPr lang="en-US"/>
          </a:p>
        </p:txBody>
      </p:sp>
      <p:sp>
        <p:nvSpPr>
          <p:cNvPr id="251922" name="Text Box 30"/>
          <p:cNvSpPr txBox="1">
            <a:spLocks noChangeArrowheads="1"/>
          </p:cNvSpPr>
          <p:nvPr/>
        </p:nvSpPr>
        <p:spPr bwMode="auto">
          <a:xfrm>
            <a:off x="4151314" y="5197225"/>
            <a:ext cx="3455987" cy="710964"/>
          </a:xfrm>
          <a:prstGeom prst="rect">
            <a:avLst/>
          </a:prstGeom>
          <a:noFill/>
          <a:ln w="9525">
            <a:noFill/>
            <a:miter lim="800000"/>
            <a:headEnd/>
            <a:tailEnd/>
          </a:ln>
        </p:spPr>
        <p:txBody>
          <a:bodyPr>
            <a:spAutoFit/>
          </a:bodyPr>
          <a:lstStyle/>
          <a:p>
            <a:pPr>
              <a:spcBef>
                <a:spcPct val="10000"/>
              </a:spcBef>
            </a:pPr>
            <a:r>
              <a:rPr lang="cs-CZ" sz="1600" dirty="0" smtClean="0"/>
              <a:t>Glukóza-6-fosfatáza</a:t>
            </a:r>
            <a:endParaRPr lang="cs-CZ" sz="1600" dirty="0"/>
          </a:p>
          <a:p>
            <a:pPr>
              <a:spcBef>
                <a:spcPct val="10000"/>
              </a:spcBef>
            </a:pPr>
            <a:r>
              <a:rPr lang="cs-CZ" sz="300" dirty="0">
                <a:solidFill>
                  <a:schemeClr val="accent5">
                    <a:lumMod val="60000"/>
                    <a:lumOff val="40000"/>
                  </a:schemeClr>
                </a:solidFill>
              </a:rPr>
              <a:t> </a:t>
            </a:r>
            <a:r>
              <a:rPr lang="cs-CZ" sz="400" dirty="0">
                <a:solidFill>
                  <a:schemeClr val="accent5">
                    <a:lumMod val="60000"/>
                    <a:lumOff val="40000"/>
                  </a:schemeClr>
                </a:solidFill>
              </a:rPr>
              <a:t>    </a:t>
            </a:r>
            <a:endParaRPr lang="cs-CZ" sz="400" dirty="0" smtClean="0">
              <a:solidFill>
                <a:schemeClr val="accent5">
                  <a:lumMod val="60000"/>
                  <a:lumOff val="40000"/>
                </a:schemeClr>
              </a:solidFill>
            </a:endParaRPr>
          </a:p>
          <a:p>
            <a:pPr>
              <a:spcBef>
                <a:spcPct val="10000"/>
              </a:spcBef>
            </a:pPr>
            <a:r>
              <a:rPr lang="cs-CZ" dirty="0" smtClean="0">
                <a:solidFill>
                  <a:schemeClr val="accent5">
                    <a:lumMod val="60000"/>
                    <a:lumOff val="40000"/>
                  </a:schemeClr>
                </a:solidFill>
              </a:rPr>
              <a:t>  </a:t>
            </a:r>
            <a:r>
              <a:rPr lang="cs-CZ" dirty="0">
                <a:solidFill>
                  <a:schemeClr val="accent5">
                    <a:lumMod val="60000"/>
                    <a:lumOff val="40000"/>
                  </a:schemeClr>
                </a:solidFill>
              </a:rPr>
              <a:t>játra, ledviny</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36</a:t>
            </a:fld>
            <a:endParaRPr lang="cs-CZ"/>
          </a:p>
        </p:txBody>
      </p:sp>
      <p:sp>
        <p:nvSpPr>
          <p:cNvPr id="22" name="Line 17"/>
          <p:cNvSpPr>
            <a:spLocks noChangeShapeType="1"/>
          </p:cNvSpPr>
          <p:nvPr/>
        </p:nvSpPr>
        <p:spPr bwMode="auto">
          <a:xfrm>
            <a:off x="2643506" y="1955740"/>
            <a:ext cx="0" cy="288925"/>
          </a:xfrm>
          <a:prstGeom prst="line">
            <a:avLst/>
          </a:prstGeom>
          <a:noFill/>
          <a:ln w="9525">
            <a:solidFill>
              <a:schemeClr val="tx1"/>
            </a:solidFill>
            <a:prstDash val="dash"/>
            <a:round/>
            <a:headEnd/>
            <a:tailEnd type="triangle" w="med" len="med"/>
          </a:ln>
        </p:spPr>
        <p:txBody>
          <a:bodyPr/>
          <a:lstStyle/>
          <a:p>
            <a:endParaRPr lang="en-US"/>
          </a:p>
        </p:txBody>
      </p:sp>
      <p:sp>
        <p:nvSpPr>
          <p:cNvPr id="23" name="Line 17"/>
          <p:cNvSpPr>
            <a:spLocks noChangeShapeType="1"/>
          </p:cNvSpPr>
          <p:nvPr/>
        </p:nvSpPr>
        <p:spPr bwMode="auto">
          <a:xfrm>
            <a:off x="2640013" y="3466861"/>
            <a:ext cx="0" cy="288925"/>
          </a:xfrm>
          <a:prstGeom prst="line">
            <a:avLst/>
          </a:prstGeom>
          <a:noFill/>
          <a:ln w="9525">
            <a:solidFill>
              <a:schemeClr val="tx1"/>
            </a:solidFill>
            <a:prstDash val="dash"/>
            <a:round/>
            <a:headEnd/>
            <a:tailEnd type="triangle" w="med" len="med"/>
          </a:ln>
        </p:spPr>
        <p:txBody>
          <a:bodyPr/>
          <a:lstStyle/>
          <a:p>
            <a:endParaRPr lang="en-US"/>
          </a:p>
        </p:txBody>
      </p:sp>
    </p:spTree>
    <p:extLst>
      <p:ext uri="{BB962C8B-B14F-4D97-AF65-F5344CB8AC3E}">
        <p14:creationId xmlns:p14="http://schemas.microsoft.com/office/powerpoint/2010/main" val="958094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7"/>
          <p:cNvSpPr txBox="1">
            <a:spLocks noChangeArrowheads="1"/>
          </p:cNvSpPr>
          <p:nvPr/>
        </p:nvSpPr>
        <p:spPr bwMode="auto">
          <a:xfrm>
            <a:off x="779464" y="3777129"/>
            <a:ext cx="9347516" cy="954107"/>
          </a:xfrm>
          <a:prstGeom prst="rect">
            <a:avLst/>
          </a:prstGeom>
          <a:noFill/>
          <a:ln w="9525">
            <a:noFill/>
            <a:miter lim="800000"/>
            <a:headEnd/>
            <a:tailEnd/>
          </a:ln>
        </p:spPr>
        <p:txBody>
          <a:bodyPr wrap="square">
            <a:spAutoFit/>
          </a:bodyPr>
          <a:lstStyle/>
          <a:p>
            <a:pPr algn="ctr" eaLnBrk="0" hangingPunct="0">
              <a:spcBef>
                <a:spcPct val="50000"/>
              </a:spcBef>
            </a:pPr>
            <a:r>
              <a:rPr lang="cs-CZ" altLang="cs-CZ" sz="2800" dirty="0"/>
              <a:t>Štěpení </a:t>
            </a:r>
            <a:r>
              <a:rPr lang="cs-CZ" altLang="cs-CZ" sz="2800" dirty="0">
                <a:solidFill>
                  <a:schemeClr val="accent5">
                    <a:lumMod val="60000"/>
                    <a:lumOff val="40000"/>
                  </a:schemeClr>
                </a:solidFill>
              </a:rPr>
              <a:t>svalového glykogenu </a:t>
            </a:r>
            <a:r>
              <a:rPr lang="cs-CZ" altLang="cs-CZ" sz="2800" dirty="0"/>
              <a:t>poskytuje </a:t>
            </a:r>
            <a:r>
              <a:rPr lang="cs-CZ" altLang="cs-CZ" sz="2800" dirty="0" smtClean="0">
                <a:solidFill>
                  <a:schemeClr val="accent5">
                    <a:lumMod val="60000"/>
                    <a:lumOff val="40000"/>
                  </a:schemeClr>
                </a:solidFill>
              </a:rPr>
              <a:t>glukózu-6-P</a:t>
            </a:r>
            <a:r>
              <a:rPr lang="cs-CZ" altLang="cs-CZ" sz="2800" dirty="0"/>
              <a:t>, která je dále metabolizována  přímo v </a:t>
            </a:r>
            <a:r>
              <a:rPr lang="cs-CZ" altLang="cs-CZ" sz="2800" dirty="0">
                <a:solidFill>
                  <a:schemeClr val="accent5">
                    <a:lumMod val="60000"/>
                    <a:lumOff val="40000"/>
                  </a:schemeClr>
                </a:solidFill>
              </a:rPr>
              <a:t>buňce</a:t>
            </a:r>
            <a:r>
              <a:rPr lang="cs-CZ" altLang="cs-CZ" sz="2800" dirty="0"/>
              <a:t> (glykolýzou).</a:t>
            </a:r>
          </a:p>
        </p:txBody>
      </p:sp>
      <p:sp>
        <p:nvSpPr>
          <p:cNvPr id="253955" name="Text Box 17"/>
          <p:cNvSpPr txBox="1">
            <a:spLocks noChangeArrowheads="1"/>
          </p:cNvSpPr>
          <p:nvPr/>
        </p:nvSpPr>
        <p:spPr bwMode="auto">
          <a:xfrm>
            <a:off x="1397953" y="165726"/>
            <a:ext cx="8280400" cy="1446550"/>
          </a:xfrm>
          <a:prstGeom prst="rect">
            <a:avLst/>
          </a:prstGeom>
          <a:noFill/>
          <a:ln w="9525">
            <a:noFill/>
            <a:miter lim="800000"/>
            <a:headEnd/>
            <a:tailEnd/>
          </a:ln>
        </p:spPr>
        <p:txBody>
          <a:bodyPr>
            <a:spAutoFit/>
          </a:bodyPr>
          <a:lstStyle/>
          <a:p>
            <a:pPr algn="ctr">
              <a:spcBef>
                <a:spcPct val="50000"/>
              </a:spcBef>
            </a:pPr>
            <a:r>
              <a:rPr lang="cs-CZ" sz="4400" dirty="0">
                <a:solidFill>
                  <a:schemeClr val="accent3">
                    <a:lumMod val="75000"/>
                  </a:schemeClr>
                </a:solidFill>
              </a:rPr>
              <a:t>Význam degradace </a:t>
            </a:r>
            <a:r>
              <a:rPr lang="cs-CZ" sz="4400" dirty="0" smtClean="0">
                <a:solidFill>
                  <a:schemeClr val="accent3">
                    <a:lumMod val="75000"/>
                  </a:schemeClr>
                </a:solidFill>
              </a:rPr>
              <a:t>glykogenu </a:t>
            </a:r>
            <a:r>
              <a:rPr lang="cs-CZ" sz="4400" dirty="0">
                <a:solidFill>
                  <a:schemeClr val="accent3">
                    <a:lumMod val="75000"/>
                  </a:schemeClr>
                </a:solidFill>
              </a:rPr>
              <a:t>játra vs. sval</a:t>
            </a:r>
          </a:p>
        </p:txBody>
      </p:sp>
      <p:sp>
        <p:nvSpPr>
          <p:cNvPr id="253956" name="Text Box 7"/>
          <p:cNvSpPr txBox="1">
            <a:spLocks noChangeArrowheads="1"/>
          </p:cNvSpPr>
          <p:nvPr/>
        </p:nvSpPr>
        <p:spPr bwMode="auto">
          <a:xfrm>
            <a:off x="237809" y="2152016"/>
            <a:ext cx="10620691" cy="954107"/>
          </a:xfrm>
          <a:prstGeom prst="rect">
            <a:avLst/>
          </a:prstGeom>
          <a:noFill/>
          <a:ln w="9525">
            <a:noFill/>
            <a:miter lim="800000"/>
            <a:headEnd/>
            <a:tailEnd/>
          </a:ln>
        </p:spPr>
        <p:txBody>
          <a:bodyPr wrap="square">
            <a:spAutoFit/>
          </a:bodyPr>
          <a:lstStyle/>
          <a:p>
            <a:pPr algn="ctr" eaLnBrk="0" hangingPunct="0">
              <a:spcBef>
                <a:spcPct val="50000"/>
              </a:spcBef>
            </a:pPr>
            <a:r>
              <a:rPr lang="cs-CZ" altLang="cs-CZ" sz="2800" dirty="0" smtClean="0">
                <a:solidFill>
                  <a:schemeClr val="accent5">
                    <a:lumMod val="60000"/>
                    <a:lumOff val="40000"/>
                  </a:schemeClr>
                </a:solidFill>
              </a:rPr>
              <a:t>Glukóza </a:t>
            </a:r>
            <a:r>
              <a:rPr lang="cs-CZ" altLang="cs-CZ" sz="2800" dirty="0">
                <a:solidFill>
                  <a:schemeClr val="accent5">
                    <a:lumMod val="60000"/>
                    <a:lumOff val="40000"/>
                  </a:schemeClr>
                </a:solidFill>
              </a:rPr>
              <a:t>v krvi </a:t>
            </a:r>
            <a:r>
              <a:rPr lang="cs-CZ" altLang="cs-CZ" sz="2800" dirty="0"/>
              <a:t>je doplňována pouze štěpením</a:t>
            </a:r>
            <a:r>
              <a:rPr lang="cs-CZ" altLang="cs-CZ" sz="2800" dirty="0">
                <a:solidFill>
                  <a:srgbClr val="FF0000"/>
                </a:solidFill>
              </a:rPr>
              <a:t> </a:t>
            </a:r>
            <a:r>
              <a:rPr lang="cs-CZ" altLang="cs-CZ" sz="2800" dirty="0">
                <a:solidFill>
                  <a:schemeClr val="accent5">
                    <a:lumMod val="60000"/>
                    <a:lumOff val="40000"/>
                  </a:schemeClr>
                </a:solidFill>
              </a:rPr>
              <a:t>jaterního glykogenu</a:t>
            </a:r>
            <a:r>
              <a:rPr lang="cs-CZ" altLang="cs-CZ" sz="2800" dirty="0">
                <a:solidFill>
                  <a:schemeClr val="accent5">
                    <a:lumMod val="75000"/>
                  </a:schemeClr>
                </a:solidFill>
              </a:rPr>
              <a:t>,</a:t>
            </a:r>
            <a:r>
              <a:rPr lang="cs-CZ" altLang="cs-CZ" sz="2800" dirty="0">
                <a:solidFill>
                  <a:srgbClr val="FF0000"/>
                </a:solidFill>
              </a:rPr>
              <a:t> </a:t>
            </a:r>
            <a:r>
              <a:rPr lang="cs-CZ" altLang="cs-CZ" sz="2800" dirty="0"/>
              <a:t>nikoliv štěpením svalového glykogenu.</a:t>
            </a:r>
            <a:endParaRPr lang="cs-CZ" altLang="cs-CZ" sz="2800" u="sng" dirty="0"/>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37</a:t>
            </a:fld>
            <a:endParaRPr lang="cs-CZ"/>
          </a:p>
        </p:txBody>
      </p:sp>
    </p:spTree>
    <p:extLst>
      <p:ext uri="{BB962C8B-B14F-4D97-AF65-F5344CB8AC3E}">
        <p14:creationId xmlns:p14="http://schemas.microsoft.com/office/powerpoint/2010/main" val="3875193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353379" y="1682986"/>
            <a:ext cx="3887787" cy="646331"/>
          </a:xfrm>
          <a:prstGeom prst="rect">
            <a:avLst/>
          </a:prstGeom>
          <a:noFill/>
          <a:ln w="9525">
            <a:noFill/>
            <a:miter lim="800000"/>
            <a:headEnd/>
            <a:tailEnd/>
          </a:ln>
        </p:spPr>
        <p:txBody>
          <a:bodyPr>
            <a:spAutoFit/>
          </a:bodyPr>
          <a:lstStyle/>
          <a:p>
            <a:r>
              <a:rPr lang="cs-CZ" altLang="cs-CZ" sz="3600" dirty="0">
                <a:solidFill>
                  <a:schemeClr val="accent4">
                    <a:lumMod val="75000"/>
                  </a:schemeClr>
                </a:solidFill>
                <a:sym typeface="Symbol" pitchFamily="18" charset="2"/>
              </a:rPr>
              <a:t>Syntéza glykogenu </a:t>
            </a:r>
            <a:r>
              <a:rPr lang="cs-CZ" altLang="cs-CZ" sz="3600" dirty="0">
                <a:solidFill>
                  <a:schemeClr val="accent4">
                    <a:lumMod val="75000"/>
                  </a:schemeClr>
                </a:solidFill>
              </a:rPr>
              <a:t> </a:t>
            </a:r>
          </a:p>
        </p:txBody>
      </p:sp>
      <p:sp>
        <p:nvSpPr>
          <p:cNvPr id="256003" name="Text Box 3"/>
          <p:cNvSpPr txBox="1">
            <a:spLocks noChangeArrowheads="1"/>
          </p:cNvSpPr>
          <p:nvPr/>
        </p:nvSpPr>
        <p:spPr bwMode="auto">
          <a:xfrm>
            <a:off x="6427629" y="1682985"/>
            <a:ext cx="4965381" cy="646331"/>
          </a:xfrm>
          <a:prstGeom prst="rect">
            <a:avLst/>
          </a:prstGeom>
          <a:noFill/>
          <a:ln w="9525">
            <a:noFill/>
            <a:miter lim="800000"/>
            <a:headEnd/>
            <a:tailEnd/>
          </a:ln>
        </p:spPr>
        <p:txBody>
          <a:bodyPr wrap="square">
            <a:spAutoFit/>
          </a:bodyPr>
          <a:lstStyle/>
          <a:p>
            <a:r>
              <a:rPr lang="cs-CZ" altLang="cs-CZ" sz="3600" dirty="0">
                <a:solidFill>
                  <a:schemeClr val="accent4">
                    <a:lumMod val="75000"/>
                  </a:schemeClr>
                </a:solidFill>
                <a:sym typeface="Symbol" pitchFamily="18" charset="2"/>
              </a:rPr>
              <a:t>Odbourání glykogenu</a:t>
            </a:r>
          </a:p>
        </p:txBody>
      </p:sp>
      <p:sp>
        <p:nvSpPr>
          <p:cNvPr id="256004" name="Text Box 4"/>
          <p:cNvSpPr txBox="1">
            <a:spLocks noChangeArrowheads="1"/>
          </p:cNvSpPr>
          <p:nvPr/>
        </p:nvSpPr>
        <p:spPr bwMode="auto">
          <a:xfrm>
            <a:off x="743586" y="2572424"/>
            <a:ext cx="3313112" cy="1200329"/>
          </a:xfrm>
          <a:prstGeom prst="rect">
            <a:avLst/>
          </a:prstGeom>
          <a:noFill/>
          <a:ln w="9525">
            <a:noFill/>
            <a:miter lim="800000"/>
            <a:headEnd/>
            <a:tailEnd/>
          </a:ln>
        </p:spPr>
        <p:txBody>
          <a:bodyPr>
            <a:spAutoFit/>
          </a:bodyPr>
          <a:lstStyle/>
          <a:p>
            <a:pPr marL="342900" indent="-342900">
              <a:buFont typeface="Courier New" panose="02070309020205020404" pitchFamily="49" charset="0"/>
              <a:buChar char="o"/>
            </a:pPr>
            <a:r>
              <a:rPr lang="cs-CZ" altLang="cs-CZ" sz="2400" dirty="0">
                <a:cs typeface="Times New Roman" pitchFamily="18" charset="0"/>
              </a:rPr>
              <a:t>S</a:t>
            </a:r>
            <a:r>
              <a:rPr lang="cs-CZ" altLang="cs-CZ" sz="2400" dirty="0" smtClean="0"/>
              <a:t>timulace inzulinem</a:t>
            </a:r>
            <a:br>
              <a:rPr lang="cs-CZ" altLang="cs-CZ" sz="2400" dirty="0" smtClean="0"/>
            </a:br>
            <a:endParaRPr lang="cs-CZ" altLang="cs-CZ" sz="2400" dirty="0"/>
          </a:p>
          <a:p>
            <a:pPr marL="342900" indent="-342900">
              <a:buFont typeface="Courier New" panose="02070309020205020404" pitchFamily="49" charset="0"/>
              <a:buChar char="o"/>
            </a:pPr>
            <a:r>
              <a:rPr lang="cs-CZ" altLang="cs-CZ" sz="2400" dirty="0" smtClean="0"/>
              <a:t>Inhibice </a:t>
            </a:r>
            <a:r>
              <a:rPr lang="cs-CZ" altLang="cs-CZ" sz="2400" dirty="0" err="1" smtClean="0"/>
              <a:t>glukagonem</a:t>
            </a:r>
            <a:endParaRPr lang="cs-CZ" altLang="cs-CZ" sz="2400" dirty="0" smtClean="0"/>
          </a:p>
        </p:txBody>
      </p:sp>
      <p:sp>
        <p:nvSpPr>
          <p:cNvPr id="256005" name="Text Box 5"/>
          <p:cNvSpPr txBox="1">
            <a:spLocks noChangeArrowheads="1"/>
          </p:cNvSpPr>
          <p:nvPr/>
        </p:nvSpPr>
        <p:spPr bwMode="auto">
          <a:xfrm>
            <a:off x="3475673" y="209590"/>
            <a:ext cx="5903913" cy="762000"/>
          </a:xfrm>
          <a:prstGeom prst="rect">
            <a:avLst/>
          </a:prstGeom>
          <a:noFill/>
          <a:ln w="9525">
            <a:noFill/>
            <a:miter lim="800000"/>
            <a:headEnd/>
            <a:tailEnd/>
          </a:ln>
        </p:spPr>
        <p:txBody>
          <a:bodyPr>
            <a:spAutoFit/>
          </a:bodyPr>
          <a:lstStyle/>
          <a:p>
            <a:pPr>
              <a:spcBef>
                <a:spcPct val="50000"/>
              </a:spcBef>
            </a:pPr>
            <a:r>
              <a:rPr lang="cs-CZ" altLang="cs-CZ" sz="4400" dirty="0">
                <a:solidFill>
                  <a:schemeClr val="accent3">
                    <a:lumMod val="75000"/>
                  </a:schemeClr>
                </a:solidFill>
              </a:rPr>
              <a:t>Hormonální regulace</a:t>
            </a:r>
          </a:p>
        </p:txBody>
      </p:sp>
      <p:sp>
        <p:nvSpPr>
          <p:cNvPr id="256006" name="Text Box 6"/>
          <p:cNvSpPr txBox="1">
            <a:spLocks noChangeArrowheads="1"/>
          </p:cNvSpPr>
          <p:nvPr/>
        </p:nvSpPr>
        <p:spPr bwMode="auto">
          <a:xfrm>
            <a:off x="6195218" y="2433925"/>
            <a:ext cx="5996782" cy="2677656"/>
          </a:xfrm>
          <a:prstGeom prst="rect">
            <a:avLst/>
          </a:prstGeom>
          <a:noFill/>
          <a:ln w="9525">
            <a:noFill/>
            <a:miter lim="800000"/>
            <a:headEnd/>
            <a:tailEnd/>
          </a:ln>
        </p:spPr>
        <p:txBody>
          <a:bodyPr wrap="square">
            <a:spAutoFit/>
          </a:bodyPr>
          <a:lstStyle/>
          <a:p>
            <a:pPr marL="342900" indent="-342900">
              <a:buFont typeface="Courier New" panose="02070309020205020404" pitchFamily="49" charset="0"/>
              <a:buChar char="o"/>
            </a:pPr>
            <a:r>
              <a:rPr lang="cs-CZ" altLang="cs-CZ" sz="2400" dirty="0" smtClean="0">
                <a:cs typeface="Times New Roman" pitchFamily="18" charset="0"/>
              </a:rPr>
              <a:t>Játra</a:t>
            </a:r>
          </a:p>
          <a:p>
            <a:pPr marL="800100" lvl="1" indent="-342900">
              <a:buFont typeface="Arial" panose="020B0604020202020204" pitchFamily="34" charset="0"/>
              <a:buChar char="•"/>
            </a:pPr>
            <a:r>
              <a:rPr lang="cs-CZ" altLang="cs-CZ" sz="2400" dirty="0">
                <a:cs typeface="Times New Roman" pitchFamily="18" charset="0"/>
              </a:rPr>
              <a:t>S</a:t>
            </a:r>
            <a:r>
              <a:rPr lang="cs-CZ" altLang="cs-CZ" sz="2400" dirty="0" smtClean="0">
                <a:cs typeface="Times New Roman" pitchFamily="18" charset="0"/>
              </a:rPr>
              <a:t>timulace </a:t>
            </a:r>
            <a:r>
              <a:rPr lang="cs-CZ" altLang="cs-CZ" sz="2400" dirty="0" err="1" smtClean="0">
                <a:cs typeface="Times New Roman" pitchFamily="18" charset="0"/>
              </a:rPr>
              <a:t>glukagonem</a:t>
            </a:r>
            <a:r>
              <a:rPr lang="cs-CZ" altLang="cs-CZ" sz="2400" dirty="0" smtClean="0">
                <a:cs typeface="Times New Roman" pitchFamily="18" charset="0"/>
              </a:rPr>
              <a:t>, adrenalinem</a:t>
            </a:r>
            <a:endParaRPr lang="cs-CZ" altLang="cs-CZ" sz="2400" dirty="0">
              <a:cs typeface="Times New Roman" pitchFamily="18" charset="0"/>
            </a:endParaRPr>
          </a:p>
          <a:p>
            <a:r>
              <a:rPr lang="cs-CZ" altLang="cs-CZ" sz="2400" dirty="0">
                <a:cs typeface="Times New Roman" pitchFamily="18" charset="0"/>
              </a:rPr>
              <a:t>      </a:t>
            </a:r>
            <a:r>
              <a:rPr lang="cs-CZ" altLang="cs-CZ" sz="2400" dirty="0" smtClean="0">
                <a:cs typeface="Times New Roman" pitchFamily="18" charset="0"/>
              </a:rPr>
              <a:t>		(</a:t>
            </a:r>
            <a:r>
              <a:rPr lang="cs-CZ" altLang="cs-CZ" sz="2400" dirty="0">
                <a:cs typeface="Times New Roman" pitchFamily="18" charset="0"/>
              </a:rPr>
              <a:t>hladovění, stres)</a:t>
            </a:r>
          </a:p>
          <a:p>
            <a:endParaRPr lang="cs-CZ" altLang="cs-CZ" sz="2400" dirty="0">
              <a:cs typeface="Times New Roman" pitchFamily="18" charset="0"/>
            </a:endParaRPr>
          </a:p>
          <a:p>
            <a:pPr marL="342900" indent="-342900">
              <a:buFont typeface="Courier New" panose="02070309020205020404" pitchFamily="49" charset="0"/>
              <a:buChar char="o"/>
            </a:pPr>
            <a:r>
              <a:rPr lang="cs-CZ" altLang="cs-CZ" sz="2400" dirty="0" smtClean="0">
                <a:cs typeface="Times New Roman" pitchFamily="18" charset="0"/>
              </a:rPr>
              <a:t>Sval</a:t>
            </a:r>
          </a:p>
          <a:p>
            <a:pPr marL="800100" lvl="1" indent="-342900">
              <a:buFont typeface="Arial" panose="020B0604020202020204" pitchFamily="34" charset="0"/>
              <a:buChar char="•"/>
            </a:pPr>
            <a:r>
              <a:rPr lang="cs-CZ" altLang="cs-CZ" sz="2400" dirty="0" smtClean="0">
                <a:cs typeface="Times New Roman" pitchFamily="18" charset="0"/>
              </a:rPr>
              <a:t>Stimulace </a:t>
            </a:r>
            <a:r>
              <a:rPr lang="cs-CZ" altLang="cs-CZ" sz="2400" dirty="0">
                <a:cs typeface="Times New Roman" pitchFamily="18" charset="0"/>
              </a:rPr>
              <a:t>adrenalinem  </a:t>
            </a:r>
          </a:p>
          <a:p>
            <a:r>
              <a:rPr lang="cs-CZ" altLang="cs-CZ" sz="2400" dirty="0">
                <a:cs typeface="Times New Roman" pitchFamily="18" charset="0"/>
              </a:rPr>
              <a:t>       </a:t>
            </a:r>
            <a:r>
              <a:rPr lang="cs-CZ" altLang="cs-CZ" sz="2400" dirty="0" smtClean="0">
                <a:cs typeface="Times New Roman" pitchFamily="18" charset="0"/>
              </a:rPr>
              <a:t>		(</a:t>
            </a:r>
            <a:r>
              <a:rPr lang="cs-CZ" altLang="cs-CZ" sz="2400" dirty="0">
                <a:cs typeface="Times New Roman" pitchFamily="18" charset="0"/>
              </a:rPr>
              <a:t>svalová práce, stres)</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38</a:t>
            </a:fld>
            <a:endParaRPr lang="cs-CZ"/>
          </a:p>
        </p:txBody>
      </p:sp>
    </p:spTree>
    <p:extLst>
      <p:ext uri="{BB962C8B-B14F-4D97-AF65-F5344CB8AC3E}">
        <p14:creationId xmlns:p14="http://schemas.microsoft.com/office/powerpoint/2010/main" val="1981531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5"/>
          <p:cNvSpPr>
            <a:spLocks noGrp="1" noChangeArrowheads="1"/>
          </p:cNvSpPr>
          <p:nvPr>
            <p:ph type="body" sz="half" idx="1"/>
          </p:nvPr>
        </p:nvSpPr>
        <p:spPr>
          <a:xfrm>
            <a:off x="1032828" y="1689894"/>
            <a:ext cx="4038600" cy="4525962"/>
          </a:xfrm>
        </p:spPr>
        <p:txBody>
          <a:bodyPr/>
          <a:lstStyle/>
          <a:p>
            <a:pPr algn="ctr" eaLnBrk="1" hangingPunct="1">
              <a:spcBef>
                <a:spcPct val="50000"/>
              </a:spcBef>
              <a:buFontTx/>
              <a:buNone/>
            </a:pPr>
            <a:r>
              <a:rPr lang="cs-CZ" altLang="cs-CZ" sz="2400" b="1" dirty="0" smtClean="0">
                <a:solidFill>
                  <a:schemeClr val="accent4">
                    <a:lumMod val="75000"/>
                  </a:schemeClr>
                </a:solidFill>
                <a:latin typeface="Times New Roman" pitchFamily="18" charset="0"/>
              </a:rPr>
              <a:t>INZULÍN</a:t>
            </a:r>
            <a:endParaRPr lang="cs-CZ" altLang="cs-CZ" sz="2400" b="1" dirty="0">
              <a:solidFill>
                <a:schemeClr val="accent4">
                  <a:lumMod val="75000"/>
                </a:schemeClr>
              </a:solidFill>
              <a:latin typeface="Times New Roman" pitchFamily="18" charset="0"/>
            </a:endParaRPr>
          </a:p>
          <a:p>
            <a:pPr eaLnBrk="1" hangingPunct="1">
              <a:spcBef>
                <a:spcPct val="50000"/>
              </a:spcBef>
              <a:buClr>
                <a:srgbClr val="0033CC"/>
              </a:buClr>
              <a:buFont typeface="Arial" charset="0"/>
              <a:buChar char="↓"/>
            </a:pPr>
            <a:r>
              <a:rPr lang="cs-CZ" altLang="cs-CZ" sz="2400" b="1" dirty="0">
                <a:latin typeface="Times New Roman" pitchFamily="18" charset="0"/>
              </a:rPr>
              <a:t>Snižuje </a:t>
            </a:r>
            <a:r>
              <a:rPr lang="cs-CZ" altLang="cs-CZ" sz="2400" b="1" dirty="0" smtClean="0">
                <a:latin typeface="Times New Roman" pitchFamily="18" charset="0"/>
              </a:rPr>
              <a:t>glukózu </a:t>
            </a:r>
            <a:r>
              <a:rPr lang="cs-CZ" altLang="cs-CZ" sz="2400" b="1" dirty="0">
                <a:latin typeface="Times New Roman" pitchFamily="18" charset="0"/>
              </a:rPr>
              <a:t>v krvi</a:t>
            </a:r>
          </a:p>
          <a:p>
            <a:pPr eaLnBrk="1" hangingPunct="1">
              <a:spcBef>
                <a:spcPct val="50000"/>
              </a:spcBef>
              <a:buClr>
                <a:srgbClr val="0033CC"/>
              </a:buClr>
              <a:buFont typeface="Arial" charset="0"/>
              <a:buChar char="↑"/>
            </a:pPr>
            <a:r>
              <a:rPr lang="cs-CZ" altLang="cs-CZ" sz="2400" b="1" dirty="0">
                <a:latin typeface="Times New Roman" pitchFamily="18" charset="0"/>
              </a:rPr>
              <a:t>Stimulace glykolýzy</a:t>
            </a:r>
          </a:p>
          <a:p>
            <a:pPr eaLnBrk="1" hangingPunct="1">
              <a:spcBef>
                <a:spcPct val="50000"/>
              </a:spcBef>
              <a:buClr>
                <a:srgbClr val="FF3300"/>
              </a:buClr>
              <a:buFont typeface="Arial" charset="0"/>
              <a:buChar char="x"/>
            </a:pPr>
            <a:r>
              <a:rPr lang="cs-CZ" altLang="cs-CZ" sz="2400" b="1" dirty="0">
                <a:latin typeface="Times New Roman" pitchFamily="18" charset="0"/>
              </a:rPr>
              <a:t>Inhibice glukoneogeneze</a:t>
            </a:r>
          </a:p>
          <a:p>
            <a:pPr eaLnBrk="1" hangingPunct="1">
              <a:spcBef>
                <a:spcPct val="50000"/>
              </a:spcBef>
              <a:buClr>
                <a:srgbClr val="0033CC"/>
              </a:buClr>
              <a:buFont typeface="Arial" charset="0"/>
              <a:buChar char="↑"/>
            </a:pPr>
            <a:r>
              <a:rPr lang="cs-CZ" altLang="cs-CZ" sz="2400" b="1" dirty="0">
                <a:latin typeface="Times New Roman" pitchFamily="18" charset="0"/>
              </a:rPr>
              <a:t>Zvyšuje syntézu glykogenu</a:t>
            </a:r>
          </a:p>
          <a:p>
            <a:pPr eaLnBrk="1" hangingPunct="1">
              <a:spcBef>
                <a:spcPct val="50000"/>
              </a:spcBef>
              <a:buFontTx/>
              <a:buNone/>
            </a:pPr>
            <a:endParaRPr lang="cs-CZ" altLang="cs-CZ" sz="2400" b="1" dirty="0">
              <a:latin typeface="Times New Roman" pitchFamily="18" charset="0"/>
            </a:endParaRPr>
          </a:p>
        </p:txBody>
      </p:sp>
      <p:sp>
        <p:nvSpPr>
          <p:cNvPr id="9" name="Zástupný symbol pro číslo snímku 6"/>
          <p:cNvSpPr>
            <a:spLocks noGrp="1"/>
          </p:cNvSpPr>
          <p:nvPr>
            <p:ph type="sldNum" sz="quarter" idx="12"/>
          </p:nvPr>
        </p:nvSpPr>
        <p:spPr/>
        <p:txBody>
          <a:bodyPr/>
          <a:lstStyle/>
          <a:p>
            <a:pPr>
              <a:defRPr/>
            </a:pPr>
            <a:fld id="{EDA955A4-B381-40AB-9E7B-A9B33859F0F1}" type="slidenum">
              <a:rPr lang="cs-CZ"/>
              <a:pPr>
                <a:defRPr/>
              </a:pPr>
              <a:t>39</a:t>
            </a:fld>
            <a:endParaRPr lang="cs-CZ"/>
          </a:p>
        </p:txBody>
      </p:sp>
      <p:sp>
        <p:nvSpPr>
          <p:cNvPr id="257026" name="Rectangle 4"/>
          <p:cNvSpPr>
            <a:spLocks noGrp="1" noChangeArrowheads="1"/>
          </p:cNvSpPr>
          <p:nvPr>
            <p:ph type="title"/>
          </p:nvPr>
        </p:nvSpPr>
        <p:spPr>
          <a:xfrm>
            <a:off x="838200" y="223838"/>
            <a:ext cx="10515600" cy="1325563"/>
          </a:xfrm>
        </p:spPr>
        <p:txBody>
          <a:bodyPr>
            <a:normAutofit/>
          </a:bodyPr>
          <a:lstStyle/>
          <a:p>
            <a:pPr eaLnBrk="1" hangingPunct="1"/>
            <a:r>
              <a:rPr lang="cs-CZ" altLang="cs-CZ" dirty="0">
                <a:solidFill>
                  <a:schemeClr val="accent3">
                    <a:lumMod val="75000"/>
                  </a:schemeClr>
                </a:solidFill>
                <a:latin typeface="+mn-lt"/>
                <a:ea typeface="+mn-ea"/>
                <a:cs typeface="+mn-cs"/>
              </a:rPr>
              <a:t>Hormonální regulace metabolismu </a:t>
            </a:r>
            <a:r>
              <a:rPr lang="cs-CZ" altLang="cs-CZ" dirty="0" smtClean="0">
                <a:solidFill>
                  <a:schemeClr val="accent3">
                    <a:lumMod val="75000"/>
                  </a:schemeClr>
                </a:solidFill>
                <a:latin typeface="+mn-lt"/>
                <a:ea typeface="+mn-ea"/>
                <a:cs typeface="+mn-cs"/>
              </a:rPr>
              <a:t>glukózy</a:t>
            </a:r>
            <a:endParaRPr lang="cs-CZ" altLang="cs-CZ" dirty="0">
              <a:solidFill>
                <a:schemeClr val="accent3">
                  <a:lumMod val="75000"/>
                </a:schemeClr>
              </a:solidFill>
              <a:latin typeface="+mn-lt"/>
              <a:ea typeface="+mn-ea"/>
              <a:cs typeface="+mn-cs"/>
            </a:endParaRPr>
          </a:p>
        </p:txBody>
      </p:sp>
      <p:sp>
        <p:nvSpPr>
          <p:cNvPr id="257028" name="Rectangle 6"/>
          <p:cNvSpPr>
            <a:spLocks noGrp="1" noChangeArrowheads="1"/>
          </p:cNvSpPr>
          <p:nvPr>
            <p:ph type="body" sz="half" idx="2"/>
          </p:nvPr>
        </p:nvSpPr>
        <p:spPr>
          <a:xfrm>
            <a:off x="6240463" y="1694658"/>
            <a:ext cx="4427537" cy="4525962"/>
          </a:xfrm>
        </p:spPr>
        <p:txBody>
          <a:bodyPr/>
          <a:lstStyle/>
          <a:p>
            <a:pPr algn="ctr" eaLnBrk="1" hangingPunct="1">
              <a:spcBef>
                <a:spcPct val="50000"/>
              </a:spcBef>
              <a:buFontTx/>
              <a:buNone/>
            </a:pPr>
            <a:r>
              <a:rPr lang="cs-CZ" altLang="cs-CZ" sz="2400" b="1" dirty="0">
                <a:solidFill>
                  <a:schemeClr val="accent4">
                    <a:lumMod val="75000"/>
                  </a:schemeClr>
                </a:solidFill>
                <a:latin typeface="Times New Roman" pitchFamily="18" charset="0"/>
              </a:rPr>
              <a:t>GLUKAGON</a:t>
            </a:r>
          </a:p>
          <a:p>
            <a:pPr eaLnBrk="1" hangingPunct="1">
              <a:spcBef>
                <a:spcPct val="50000"/>
              </a:spcBef>
              <a:buClr>
                <a:srgbClr val="0033CC"/>
              </a:buClr>
              <a:buFont typeface="Times New Roman" pitchFamily="18" charset="0"/>
              <a:buChar char="↑"/>
            </a:pPr>
            <a:r>
              <a:rPr lang="cs-CZ" altLang="cs-CZ" sz="2400" b="1" dirty="0">
                <a:latin typeface="Times New Roman" pitchFamily="18" charset="0"/>
              </a:rPr>
              <a:t>Zvyšuje </a:t>
            </a:r>
            <a:r>
              <a:rPr lang="cs-CZ" altLang="cs-CZ" sz="2400" b="1" dirty="0" smtClean="0">
                <a:latin typeface="Times New Roman" pitchFamily="18" charset="0"/>
              </a:rPr>
              <a:t>glukózu </a:t>
            </a:r>
            <a:r>
              <a:rPr lang="cs-CZ" altLang="cs-CZ" sz="2400" b="1" dirty="0">
                <a:latin typeface="Times New Roman" pitchFamily="18" charset="0"/>
              </a:rPr>
              <a:t>v krvi</a:t>
            </a:r>
          </a:p>
          <a:p>
            <a:pPr eaLnBrk="1" hangingPunct="1">
              <a:spcBef>
                <a:spcPct val="50000"/>
              </a:spcBef>
              <a:buClr>
                <a:srgbClr val="0033CC"/>
              </a:buClr>
              <a:buFont typeface="Times New Roman" pitchFamily="18" charset="0"/>
              <a:buChar char="↑"/>
            </a:pPr>
            <a:r>
              <a:rPr lang="cs-CZ" altLang="cs-CZ" sz="2400" b="1" dirty="0">
                <a:latin typeface="Times New Roman" pitchFamily="18" charset="0"/>
              </a:rPr>
              <a:t>Stimuluje glukoneogenezi</a:t>
            </a:r>
          </a:p>
          <a:p>
            <a:pPr eaLnBrk="1" hangingPunct="1">
              <a:spcBef>
                <a:spcPct val="50000"/>
              </a:spcBef>
              <a:buClr>
                <a:srgbClr val="0033CC"/>
              </a:buClr>
              <a:buFont typeface="Times New Roman" pitchFamily="18" charset="0"/>
              <a:buChar char="↑"/>
            </a:pPr>
            <a:r>
              <a:rPr lang="cs-CZ" altLang="cs-CZ" sz="2400" b="1" dirty="0">
                <a:latin typeface="Times New Roman" pitchFamily="18" charset="0"/>
              </a:rPr>
              <a:t>Zvyšuje odbourání jaterního glykogenu</a:t>
            </a:r>
          </a:p>
          <a:p>
            <a:pPr eaLnBrk="1" hangingPunct="1">
              <a:spcBef>
                <a:spcPct val="50000"/>
              </a:spcBef>
              <a:buClr>
                <a:srgbClr val="0033CC"/>
              </a:buClr>
              <a:buFont typeface="Times New Roman" pitchFamily="18" charset="0"/>
              <a:buChar char="↑"/>
            </a:pPr>
            <a:endParaRPr lang="cs-CZ" altLang="cs-CZ" b="1" dirty="0" smtClean="0">
              <a:latin typeface="Times New Roman" pitchFamily="18" charset="0"/>
            </a:endParaRPr>
          </a:p>
          <a:p>
            <a:pPr eaLnBrk="1" hangingPunct="1">
              <a:spcBef>
                <a:spcPct val="50000"/>
              </a:spcBef>
            </a:pPr>
            <a:endParaRPr lang="cs-CZ" altLang="cs-CZ" b="1" dirty="0" smtClean="0">
              <a:latin typeface="Times New Roman" pitchFamily="18" charset="0"/>
            </a:endParaRPr>
          </a:p>
        </p:txBody>
      </p:sp>
      <p:sp>
        <p:nvSpPr>
          <p:cNvPr id="257029" name="Text Box 7"/>
          <p:cNvSpPr txBox="1">
            <a:spLocks noChangeArrowheads="1"/>
          </p:cNvSpPr>
          <p:nvPr/>
        </p:nvSpPr>
        <p:spPr bwMode="auto">
          <a:xfrm>
            <a:off x="1827371" y="4501516"/>
            <a:ext cx="2449512" cy="396875"/>
          </a:xfrm>
          <a:prstGeom prst="rect">
            <a:avLst/>
          </a:prstGeom>
          <a:noFill/>
          <a:ln w="9525">
            <a:noFill/>
            <a:miter lim="800000"/>
            <a:headEnd/>
            <a:tailEnd/>
          </a:ln>
        </p:spPr>
        <p:txBody>
          <a:bodyPr>
            <a:spAutoFit/>
          </a:bodyPr>
          <a:lstStyle/>
          <a:p>
            <a:pPr>
              <a:spcBef>
                <a:spcPct val="50000"/>
              </a:spcBef>
            </a:pPr>
            <a:r>
              <a:rPr lang="cs-CZ" altLang="cs-CZ" sz="2000" i="1" dirty="0">
                <a:solidFill>
                  <a:schemeClr val="accent4">
                    <a:lumMod val="75000"/>
                  </a:schemeClr>
                </a:solidFill>
                <a:latin typeface="Arial" charset="0"/>
              </a:rPr>
              <a:t>Anabolické účinky</a:t>
            </a:r>
          </a:p>
        </p:txBody>
      </p:sp>
      <p:sp>
        <p:nvSpPr>
          <p:cNvPr id="55304" name="Rectangle 8"/>
          <p:cNvSpPr>
            <a:spLocks noChangeArrowheads="1"/>
          </p:cNvSpPr>
          <p:nvPr/>
        </p:nvSpPr>
        <p:spPr bwMode="auto">
          <a:xfrm>
            <a:off x="1022827" y="2201864"/>
            <a:ext cx="3527425" cy="431800"/>
          </a:xfrm>
          <a:prstGeom prst="rect">
            <a:avLst/>
          </a:prstGeom>
          <a:noFill/>
          <a:ln w="19050">
            <a:solidFill>
              <a:schemeClr val="accent5"/>
            </a:solidFill>
            <a:miter lim="800000"/>
            <a:headEnd/>
            <a:tailEnd/>
          </a:ln>
        </p:spPr>
        <p:txBody>
          <a:bodyPr wrap="none" anchor="ctr"/>
          <a:lstStyle/>
          <a:p>
            <a:endParaRPr lang="cs-CZ" altLang="cs-CZ" sz="4000"/>
          </a:p>
        </p:txBody>
      </p:sp>
      <p:sp>
        <p:nvSpPr>
          <p:cNvPr id="55305" name="Rectangle 9"/>
          <p:cNvSpPr>
            <a:spLocks noChangeArrowheads="1"/>
          </p:cNvSpPr>
          <p:nvPr/>
        </p:nvSpPr>
        <p:spPr bwMode="auto">
          <a:xfrm>
            <a:off x="6240463" y="2201864"/>
            <a:ext cx="4032250" cy="431800"/>
          </a:xfrm>
          <a:prstGeom prst="rect">
            <a:avLst/>
          </a:prstGeom>
          <a:noFill/>
          <a:ln w="19050">
            <a:solidFill>
              <a:schemeClr val="accent5"/>
            </a:solidFill>
            <a:miter lim="800000"/>
            <a:headEnd/>
            <a:tailEnd/>
          </a:ln>
        </p:spPr>
        <p:txBody>
          <a:bodyPr wrap="none" anchor="ctr"/>
          <a:lstStyle/>
          <a:p>
            <a:endParaRPr lang="cs-CZ" altLang="cs-CZ" sz="4000"/>
          </a:p>
        </p:txBody>
      </p:sp>
      <p:sp>
        <p:nvSpPr>
          <p:cNvPr id="257032" name="Text Box 10"/>
          <p:cNvSpPr txBox="1">
            <a:spLocks noChangeArrowheads="1"/>
          </p:cNvSpPr>
          <p:nvPr/>
        </p:nvSpPr>
        <p:spPr bwMode="auto">
          <a:xfrm>
            <a:off x="2236471" y="5205095"/>
            <a:ext cx="9432925" cy="1477328"/>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75000"/>
                  </a:schemeClr>
                </a:solidFill>
              </a:rPr>
              <a:t>„Stresové“ hormony: </a:t>
            </a:r>
            <a:endParaRPr lang="cs-CZ" altLang="cs-CZ" sz="2400" dirty="0" smtClean="0">
              <a:solidFill>
                <a:schemeClr val="accent1">
                  <a:lumMod val="75000"/>
                </a:schemeClr>
              </a:solidFill>
            </a:endParaRPr>
          </a:p>
          <a:p>
            <a:pPr>
              <a:spcBef>
                <a:spcPct val="50000"/>
              </a:spcBef>
            </a:pPr>
            <a:r>
              <a:rPr lang="cs-CZ" altLang="cs-CZ" sz="2400" dirty="0">
                <a:solidFill>
                  <a:schemeClr val="accent1">
                    <a:lumMod val="75000"/>
                  </a:schemeClr>
                </a:solidFill>
              </a:rPr>
              <a:t>	</a:t>
            </a:r>
            <a:r>
              <a:rPr lang="cs-CZ" altLang="cs-CZ" sz="2400" dirty="0" smtClean="0">
                <a:solidFill>
                  <a:schemeClr val="accent1">
                    <a:lumMod val="75000"/>
                  </a:schemeClr>
                </a:solidFill>
              </a:rPr>
              <a:t>		</a:t>
            </a:r>
            <a:r>
              <a:rPr lang="cs-CZ" altLang="cs-CZ" sz="2000" dirty="0" smtClean="0"/>
              <a:t>Adrenalin </a:t>
            </a:r>
            <a:r>
              <a:rPr lang="cs-CZ" altLang="cs-CZ" sz="2000" dirty="0"/>
              <a:t>(zvyšuje odbourání glykogenu)</a:t>
            </a:r>
          </a:p>
          <a:p>
            <a:pPr>
              <a:spcBef>
                <a:spcPct val="50000"/>
              </a:spcBef>
            </a:pPr>
            <a:r>
              <a:rPr lang="cs-CZ" altLang="cs-CZ" sz="2000" dirty="0"/>
              <a:t>                                            </a:t>
            </a:r>
            <a:r>
              <a:rPr lang="cs-CZ" altLang="cs-CZ" sz="2000" dirty="0" smtClean="0"/>
              <a:t>	Kortizol </a:t>
            </a:r>
            <a:r>
              <a:rPr lang="cs-CZ" altLang="cs-CZ" sz="2000" dirty="0"/>
              <a:t>(zvyšuje glukoneogenezi z AK)</a:t>
            </a:r>
          </a:p>
        </p:txBody>
      </p:sp>
      <p:sp>
        <p:nvSpPr>
          <p:cNvPr id="2" name="Pravá složená závorka 1"/>
          <p:cNvSpPr/>
          <p:nvPr/>
        </p:nvSpPr>
        <p:spPr>
          <a:xfrm>
            <a:off x="9659566" y="6011694"/>
            <a:ext cx="45719" cy="4961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9744094" y="6059668"/>
            <a:ext cx="1178336" cy="369332"/>
          </a:xfrm>
          <a:prstGeom prst="rect">
            <a:avLst/>
          </a:prstGeom>
          <a:noFill/>
        </p:spPr>
        <p:txBody>
          <a:bodyPr wrap="none" rtlCol="0">
            <a:spAutoFit/>
          </a:bodyPr>
          <a:lstStyle/>
          <a:p>
            <a:r>
              <a:rPr lang="cs-CZ" dirty="0" smtClean="0">
                <a:solidFill>
                  <a:schemeClr val="tx2">
                    <a:lumMod val="60000"/>
                    <a:lumOff val="40000"/>
                  </a:schemeClr>
                </a:solidFill>
              </a:rPr>
              <a:t>↑ glykémii</a:t>
            </a:r>
            <a:endParaRPr lang="cs-CZ" dirty="0">
              <a:solidFill>
                <a:schemeClr val="tx2">
                  <a:lumMod val="60000"/>
                  <a:lumOff val="40000"/>
                </a:schemeClr>
              </a:solidFill>
            </a:endParaRPr>
          </a:p>
        </p:txBody>
      </p:sp>
    </p:spTree>
    <p:extLst>
      <p:ext uri="{BB962C8B-B14F-4D97-AF65-F5344CB8AC3E}">
        <p14:creationId xmlns:p14="http://schemas.microsoft.com/office/powerpoint/2010/main" val="173458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5270" y="170815"/>
            <a:ext cx="10515600" cy="1325563"/>
          </a:xfrm>
        </p:spPr>
        <p:txBody>
          <a:bodyPr/>
          <a:lstStyle/>
          <a:p>
            <a:pPr algn="ctr"/>
            <a:r>
              <a:rPr lang="cs-CZ" dirty="0" smtClean="0">
                <a:solidFill>
                  <a:schemeClr val="accent5">
                    <a:lumMod val="75000"/>
                  </a:schemeClr>
                </a:solidFill>
              </a:rPr>
              <a:t>Obsah škrobu v potravinách</a:t>
            </a:r>
            <a:endParaRPr lang="cs-CZ" dirty="0">
              <a:solidFill>
                <a:schemeClr val="accent5">
                  <a:lumMod val="75000"/>
                </a:schemeClr>
              </a:solidFill>
            </a:endParaRPr>
          </a:p>
        </p:txBody>
      </p:sp>
      <p:pic>
        <p:nvPicPr>
          <p:cNvPr id="6" name="Zástupný symbol pro obsah 5"/>
          <p:cNvPicPr>
            <a:picLocks noGrp="1" noChangeAspect="1"/>
          </p:cNvPicPr>
          <p:nvPr>
            <p:ph idx="1"/>
          </p:nvPr>
        </p:nvPicPr>
        <p:blipFill>
          <a:blip r:embed="rId2"/>
          <a:stretch>
            <a:fillRect/>
          </a:stretch>
        </p:blipFill>
        <p:spPr>
          <a:xfrm>
            <a:off x="3096133" y="1496378"/>
            <a:ext cx="4673854" cy="4351338"/>
          </a:xfrm>
          <a:prstGeom prst="rect">
            <a:avLst/>
          </a:prstGeom>
        </p:spPr>
      </p:pic>
      <p:sp>
        <p:nvSpPr>
          <p:cNvPr id="7" name="TextovéPole 6"/>
          <p:cNvSpPr txBox="1"/>
          <p:nvPr/>
        </p:nvSpPr>
        <p:spPr>
          <a:xfrm>
            <a:off x="5669280" y="6000750"/>
            <a:ext cx="2425664" cy="400110"/>
          </a:xfrm>
          <a:prstGeom prst="rect">
            <a:avLst/>
          </a:prstGeom>
          <a:noFill/>
        </p:spPr>
        <p:txBody>
          <a:bodyPr wrap="none" rtlCol="0">
            <a:spAutoFit/>
          </a:bodyPr>
          <a:lstStyle/>
          <a:p>
            <a:r>
              <a:rPr lang="cs-CZ" sz="2000" dirty="0" smtClean="0"/>
              <a:t>* Průměrné hodnoty</a:t>
            </a:r>
            <a:endParaRPr lang="cs-CZ" sz="2000" dirty="0"/>
          </a:p>
        </p:txBody>
      </p:sp>
      <p:sp>
        <p:nvSpPr>
          <p:cNvPr id="8" name="TextovéPole 7"/>
          <p:cNvSpPr txBox="1"/>
          <p:nvPr/>
        </p:nvSpPr>
        <p:spPr>
          <a:xfrm>
            <a:off x="7303770" y="1542098"/>
            <a:ext cx="288862" cy="369332"/>
          </a:xfrm>
          <a:prstGeom prst="rect">
            <a:avLst/>
          </a:prstGeom>
          <a:noFill/>
        </p:spPr>
        <p:txBody>
          <a:bodyPr wrap="none" rtlCol="0">
            <a:spAutoFit/>
          </a:bodyPr>
          <a:lstStyle/>
          <a:p>
            <a:r>
              <a:rPr lang="cs-CZ" b="1" dirty="0" smtClean="0"/>
              <a:t>*</a:t>
            </a:r>
            <a:endParaRPr lang="cs-CZ" b="1" dirty="0"/>
          </a:p>
        </p:txBody>
      </p:sp>
      <p:sp>
        <p:nvSpPr>
          <p:cNvPr id="9" name="Zástupný symbol pro číslo snímku 8"/>
          <p:cNvSpPr>
            <a:spLocks noGrp="1"/>
          </p:cNvSpPr>
          <p:nvPr>
            <p:ph type="sldNum" sz="quarter" idx="12"/>
          </p:nvPr>
        </p:nvSpPr>
        <p:spPr/>
        <p:txBody>
          <a:bodyPr/>
          <a:lstStyle/>
          <a:p>
            <a:fld id="{B6850748-4E51-4F37-B9D7-D8C0D1A2EC04}" type="slidenum">
              <a:rPr lang="cs-CZ" smtClean="0"/>
              <a:t>4</a:t>
            </a:fld>
            <a:endParaRPr lang="cs-CZ"/>
          </a:p>
        </p:txBody>
      </p:sp>
    </p:spTree>
    <p:extLst>
      <p:ext uri="{BB962C8B-B14F-4D97-AF65-F5344CB8AC3E}">
        <p14:creationId xmlns:p14="http://schemas.microsoft.com/office/powerpoint/2010/main" val="3894519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6"/>
          <p:cNvSpPr>
            <a:spLocks noGrp="1"/>
          </p:cNvSpPr>
          <p:nvPr>
            <p:ph type="sldNum" sz="quarter" idx="12"/>
          </p:nvPr>
        </p:nvSpPr>
        <p:spPr/>
        <p:txBody>
          <a:bodyPr/>
          <a:lstStyle/>
          <a:p>
            <a:pPr>
              <a:defRPr/>
            </a:pPr>
            <a:fld id="{CE40E9A3-CECC-4E89-B69A-9A86E135079A}" type="slidenum">
              <a:rPr lang="cs-CZ"/>
              <a:pPr>
                <a:defRPr/>
              </a:pPr>
              <a:t>40</a:t>
            </a:fld>
            <a:endParaRPr lang="cs-CZ"/>
          </a:p>
        </p:txBody>
      </p:sp>
      <p:sp>
        <p:nvSpPr>
          <p:cNvPr id="259074" name="Rectangle 4"/>
          <p:cNvSpPr>
            <a:spLocks noGrp="1" noChangeArrowheads="1"/>
          </p:cNvSpPr>
          <p:nvPr>
            <p:ph type="title"/>
          </p:nvPr>
        </p:nvSpPr>
        <p:spPr>
          <a:xfrm>
            <a:off x="1981200" y="-171450"/>
            <a:ext cx="8229600" cy="1143000"/>
          </a:xfrm>
        </p:spPr>
        <p:txBody>
          <a:bodyPr/>
          <a:lstStyle/>
          <a:p>
            <a:pPr eaLnBrk="1" hangingPunct="1"/>
            <a:r>
              <a:rPr lang="cs-CZ" altLang="cs-CZ" sz="4000" b="1" dirty="0" smtClean="0">
                <a:solidFill>
                  <a:schemeClr val="accent5"/>
                </a:solidFill>
                <a:latin typeface="Times New Roman" pitchFamily="18" charset="0"/>
              </a:rPr>
              <a:t>Schéma </a:t>
            </a:r>
            <a:r>
              <a:rPr lang="cs-CZ" altLang="cs-CZ" sz="4000" b="1" dirty="0">
                <a:solidFill>
                  <a:schemeClr val="accent5"/>
                </a:solidFill>
                <a:latin typeface="Times New Roman" pitchFamily="18" charset="0"/>
              </a:rPr>
              <a:t>metabolických drah </a:t>
            </a:r>
            <a:r>
              <a:rPr lang="cs-CZ" altLang="cs-CZ" sz="4000" b="1" dirty="0" smtClean="0">
                <a:solidFill>
                  <a:schemeClr val="accent5"/>
                </a:solidFill>
                <a:latin typeface="Times New Roman" pitchFamily="18" charset="0"/>
              </a:rPr>
              <a:t>glukózy</a:t>
            </a:r>
            <a:endParaRPr lang="cs-CZ" altLang="cs-CZ" sz="4000" b="1" dirty="0">
              <a:solidFill>
                <a:srgbClr val="0033CC"/>
              </a:solidFill>
              <a:latin typeface="Times New Roman" pitchFamily="18" charset="0"/>
            </a:endParaRPr>
          </a:p>
        </p:txBody>
      </p:sp>
      <p:sp>
        <p:nvSpPr>
          <p:cNvPr id="259075" name="Rectangle 65"/>
          <p:cNvSpPr>
            <a:spLocks noChangeArrowheads="1"/>
          </p:cNvSpPr>
          <p:nvPr/>
        </p:nvSpPr>
        <p:spPr bwMode="auto">
          <a:xfrm>
            <a:off x="1524001" y="958334"/>
            <a:ext cx="184731" cy="369332"/>
          </a:xfrm>
          <a:prstGeom prst="rect">
            <a:avLst/>
          </a:prstGeom>
          <a:noFill/>
          <a:ln w="9525">
            <a:noFill/>
            <a:miter lim="800000"/>
            <a:headEnd/>
            <a:tailEnd/>
          </a:ln>
        </p:spPr>
        <p:txBody>
          <a:bodyPr wrap="none" anchor="ctr">
            <a:spAutoFit/>
          </a:bodyPr>
          <a:lstStyle/>
          <a:p>
            <a:endParaRPr lang="cs-CZ" altLang="cs-CZ">
              <a:latin typeface="Arial" charset="0"/>
            </a:endParaRPr>
          </a:p>
        </p:txBody>
      </p:sp>
      <p:sp>
        <p:nvSpPr>
          <p:cNvPr id="259076" name="Text Box 108"/>
          <p:cNvSpPr txBox="1">
            <a:spLocks noChangeArrowheads="1"/>
          </p:cNvSpPr>
          <p:nvPr/>
        </p:nvSpPr>
        <p:spPr bwMode="auto">
          <a:xfrm>
            <a:off x="4804411" y="895827"/>
            <a:ext cx="1873250" cy="427039"/>
          </a:xfrm>
          <a:prstGeom prst="rect">
            <a:avLst/>
          </a:prstGeom>
          <a:solidFill>
            <a:schemeClr val="tx2">
              <a:lumMod val="20000"/>
              <a:lumOff val="80000"/>
            </a:schemeClr>
          </a:solidFill>
          <a:ln w="9525">
            <a:noFill/>
            <a:miter lim="800000"/>
            <a:headEnd/>
            <a:tailEnd/>
          </a:ln>
        </p:spPr>
        <p:txBody>
          <a:bodyPr/>
          <a:lstStyle/>
          <a:p>
            <a:pPr algn="ctr"/>
            <a:r>
              <a:rPr lang="cs-CZ" altLang="cs-CZ" dirty="0" smtClean="0">
                <a:solidFill>
                  <a:schemeClr val="accent3">
                    <a:lumMod val="50000"/>
                  </a:schemeClr>
                </a:solidFill>
                <a:latin typeface="Arial" charset="0"/>
                <a:ea typeface="Times New Roman" pitchFamily="18" charset="0"/>
                <a:cs typeface="Arial" charset="0"/>
              </a:rPr>
              <a:t>Glukóza</a:t>
            </a:r>
            <a:endParaRPr lang="cs-CZ" altLang="cs-CZ" dirty="0">
              <a:solidFill>
                <a:schemeClr val="accent3">
                  <a:lumMod val="50000"/>
                </a:schemeClr>
              </a:solidFill>
              <a:ea typeface="Times New Roman" pitchFamily="18" charset="0"/>
              <a:cs typeface="Arial" charset="0"/>
            </a:endParaRPr>
          </a:p>
          <a:p>
            <a:pPr eaLnBrk="0" hangingPunct="0"/>
            <a:endParaRPr lang="cs-CZ" altLang="cs-CZ" dirty="0">
              <a:solidFill>
                <a:srgbClr val="FF0000"/>
              </a:solidFill>
              <a:latin typeface="Arial" charset="0"/>
              <a:ea typeface="Times New Roman" pitchFamily="18" charset="0"/>
              <a:cs typeface="Arial" charset="0"/>
            </a:endParaRPr>
          </a:p>
        </p:txBody>
      </p:sp>
      <p:sp>
        <p:nvSpPr>
          <p:cNvPr id="259077" name="Text Box 107"/>
          <p:cNvSpPr txBox="1">
            <a:spLocks noChangeArrowheads="1"/>
          </p:cNvSpPr>
          <p:nvPr/>
        </p:nvSpPr>
        <p:spPr bwMode="auto">
          <a:xfrm>
            <a:off x="1487488" y="2175614"/>
            <a:ext cx="1600200" cy="571500"/>
          </a:xfrm>
          <a:prstGeom prst="rect">
            <a:avLst/>
          </a:prstGeom>
          <a:noFill/>
          <a:ln w="9525">
            <a:noFill/>
            <a:miter lim="800000"/>
            <a:headEnd/>
            <a:tailEnd/>
          </a:ln>
        </p:spPr>
        <p:txBody>
          <a:bodyPr/>
          <a:lstStyle/>
          <a:p>
            <a:pPr algn="ctr"/>
            <a:r>
              <a:rPr lang="cs-CZ" altLang="cs-CZ" sz="2400" dirty="0" smtClean="0">
                <a:latin typeface="Arial" charset="0"/>
                <a:ea typeface="Times New Roman" pitchFamily="18" charset="0"/>
                <a:cs typeface="Arial" charset="0"/>
              </a:rPr>
              <a:t>Pentózy</a:t>
            </a:r>
            <a:endParaRPr lang="cs-CZ" altLang="cs-CZ" sz="2400" dirty="0">
              <a:ea typeface="Times New Roman" pitchFamily="18" charset="0"/>
              <a:cs typeface="Arial" charset="0"/>
            </a:endParaRPr>
          </a:p>
          <a:p>
            <a:pPr algn="ctr" eaLnBrk="0" hangingPunct="0"/>
            <a:r>
              <a:rPr lang="cs-CZ" altLang="cs-CZ" sz="1600" dirty="0">
                <a:latin typeface="Arial" charset="0"/>
                <a:ea typeface="Times New Roman" pitchFamily="18" charset="0"/>
                <a:cs typeface="Arial" charset="0"/>
              </a:rPr>
              <a:t>(DNA, RNA ...)</a:t>
            </a:r>
            <a:endParaRPr lang="cs-CZ" altLang="cs-CZ" sz="1600" dirty="0">
              <a:ea typeface="Times New Roman" pitchFamily="18" charset="0"/>
              <a:cs typeface="Arial" charset="0"/>
            </a:endParaRPr>
          </a:p>
          <a:p>
            <a:pPr eaLnBrk="0" hangingPunct="0"/>
            <a:endParaRPr lang="cs-CZ" altLang="cs-CZ" sz="1600" dirty="0">
              <a:latin typeface="Arial" charset="0"/>
              <a:ea typeface="Times New Roman" pitchFamily="18" charset="0"/>
              <a:cs typeface="Arial" charset="0"/>
            </a:endParaRPr>
          </a:p>
        </p:txBody>
      </p:sp>
      <p:sp>
        <p:nvSpPr>
          <p:cNvPr id="259078" name="Text Box 106"/>
          <p:cNvSpPr txBox="1">
            <a:spLocks noChangeArrowheads="1"/>
          </p:cNvSpPr>
          <p:nvPr/>
        </p:nvSpPr>
        <p:spPr bwMode="auto">
          <a:xfrm>
            <a:off x="8986682" y="2111220"/>
            <a:ext cx="1600200" cy="571500"/>
          </a:xfrm>
          <a:prstGeom prst="rect">
            <a:avLst/>
          </a:prstGeom>
          <a:noFill/>
          <a:ln w="9525">
            <a:noFill/>
            <a:miter lim="800000"/>
            <a:headEnd/>
            <a:tailEnd/>
          </a:ln>
        </p:spPr>
        <p:txBody>
          <a:bodyPr/>
          <a:lstStyle/>
          <a:p>
            <a:pPr algn="ctr"/>
            <a:r>
              <a:rPr lang="cs-CZ" altLang="cs-CZ" sz="2400" dirty="0" smtClean="0">
                <a:solidFill>
                  <a:schemeClr val="accent3">
                    <a:lumMod val="50000"/>
                  </a:schemeClr>
                </a:solidFill>
                <a:latin typeface="Arial" charset="0"/>
                <a:ea typeface="Times New Roman" pitchFamily="18" charset="0"/>
                <a:cs typeface="Arial" charset="0"/>
              </a:rPr>
              <a:t>Glykogen</a:t>
            </a:r>
            <a:endParaRPr lang="cs-CZ" altLang="cs-CZ" sz="2400" dirty="0">
              <a:solidFill>
                <a:schemeClr val="accent3">
                  <a:lumMod val="50000"/>
                </a:schemeClr>
              </a:solidFill>
              <a:latin typeface="Arial" charset="0"/>
              <a:ea typeface="Times New Roman" pitchFamily="18" charset="0"/>
              <a:cs typeface="Arial" charset="0"/>
            </a:endParaRPr>
          </a:p>
          <a:p>
            <a:pPr algn="ctr" eaLnBrk="0" hangingPunct="0"/>
            <a:r>
              <a:rPr lang="cs-CZ" altLang="cs-CZ" sz="1600" dirty="0">
                <a:latin typeface="Arial" charset="0"/>
                <a:ea typeface="Times New Roman" pitchFamily="18" charset="0"/>
                <a:cs typeface="Arial" charset="0"/>
              </a:rPr>
              <a:t>(játra, svaly)</a:t>
            </a:r>
            <a:endParaRPr lang="cs-CZ" altLang="cs-CZ" sz="1600" dirty="0">
              <a:ea typeface="Times New Roman" pitchFamily="18" charset="0"/>
              <a:cs typeface="Arial" charset="0"/>
            </a:endParaRPr>
          </a:p>
          <a:p>
            <a:pPr eaLnBrk="0" hangingPunct="0"/>
            <a:endParaRPr lang="cs-CZ" altLang="cs-CZ" dirty="0">
              <a:solidFill>
                <a:srgbClr val="FF0000"/>
              </a:solidFill>
              <a:latin typeface="Arial" charset="0"/>
              <a:ea typeface="Times New Roman" pitchFamily="18" charset="0"/>
              <a:cs typeface="Arial" charset="0"/>
            </a:endParaRPr>
          </a:p>
        </p:txBody>
      </p:sp>
      <p:sp>
        <p:nvSpPr>
          <p:cNvPr id="259079" name="Text Box 105"/>
          <p:cNvSpPr txBox="1">
            <a:spLocks noChangeArrowheads="1"/>
          </p:cNvSpPr>
          <p:nvPr/>
        </p:nvSpPr>
        <p:spPr bwMode="auto">
          <a:xfrm>
            <a:off x="4367214" y="5949951"/>
            <a:ext cx="3178175" cy="576263"/>
          </a:xfrm>
          <a:prstGeom prst="rect">
            <a:avLst/>
          </a:prstGeom>
          <a:solidFill>
            <a:schemeClr val="accent3">
              <a:lumMod val="40000"/>
              <a:lumOff val="60000"/>
              <a:alpha val="50195"/>
            </a:schemeClr>
          </a:solidFill>
          <a:ln w="9525">
            <a:noFill/>
            <a:miter lim="800000"/>
            <a:headEnd/>
            <a:tailEnd/>
          </a:ln>
        </p:spPr>
        <p:txBody>
          <a:bodyPr/>
          <a:lstStyle/>
          <a:p>
            <a:pPr algn="ctr"/>
            <a:r>
              <a:rPr lang="en-US" altLang="cs-CZ" sz="2400" dirty="0">
                <a:solidFill>
                  <a:schemeClr val="accent5"/>
                </a:solidFill>
                <a:latin typeface="Arial" charset="0"/>
                <a:ea typeface="Times New Roman" pitchFamily="18" charset="0"/>
                <a:cs typeface="Arial" charset="0"/>
              </a:rPr>
              <a:t>CO</a:t>
            </a:r>
            <a:r>
              <a:rPr lang="en-US" altLang="cs-CZ" sz="2400" baseline="-30000" dirty="0">
                <a:solidFill>
                  <a:schemeClr val="accent5"/>
                </a:solidFill>
                <a:latin typeface="Arial" charset="0"/>
                <a:ea typeface="Times New Roman" pitchFamily="18" charset="0"/>
                <a:cs typeface="Arial" charset="0"/>
              </a:rPr>
              <a:t>2</a:t>
            </a:r>
            <a:r>
              <a:rPr lang="en-US" altLang="cs-CZ" sz="2400" dirty="0">
                <a:solidFill>
                  <a:schemeClr val="accent5"/>
                </a:solidFill>
                <a:latin typeface="Arial" charset="0"/>
                <a:ea typeface="Times New Roman" pitchFamily="18" charset="0"/>
                <a:cs typeface="Arial" charset="0"/>
              </a:rPr>
              <a:t> + H</a:t>
            </a:r>
            <a:r>
              <a:rPr lang="en-US" altLang="cs-CZ" sz="2400" baseline="-30000" dirty="0">
                <a:solidFill>
                  <a:schemeClr val="accent5"/>
                </a:solidFill>
                <a:latin typeface="Arial" charset="0"/>
                <a:ea typeface="Times New Roman" pitchFamily="18" charset="0"/>
                <a:cs typeface="Arial" charset="0"/>
              </a:rPr>
              <a:t>2</a:t>
            </a:r>
            <a:r>
              <a:rPr lang="en-US" altLang="cs-CZ" sz="2400" dirty="0">
                <a:solidFill>
                  <a:schemeClr val="accent5"/>
                </a:solidFill>
                <a:latin typeface="Arial" charset="0"/>
                <a:ea typeface="Times New Roman" pitchFamily="18" charset="0"/>
                <a:cs typeface="Arial" charset="0"/>
              </a:rPr>
              <a:t>O + </a:t>
            </a:r>
            <a:r>
              <a:rPr lang="cs-CZ" altLang="cs-CZ" sz="2400" dirty="0">
                <a:solidFill>
                  <a:schemeClr val="accent5"/>
                </a:solidFill>
                <a:latin typeface="Arial" charset="0"/>
                <a:ea typeface="Times New Roman" pitchFamily="18" charset="0"/>
                <a:cs typeface="Arial" charset="0"/>
              </a:rPr>
              <a:t>energie </a:t>
            </a:r>
          </a:p>
        </p:txBody>
      </p:sp>
      <p:sp>
        <p:nvSpPr>
          <p:cNvPr id="259080" name="Text Box 104"/>
          <p:cNvSpPr txBox="1">
            <a:spLocks noChangeArrowheads="1"/>
          </p:cNvSpPr>
          <p:nvPr/>
        </p:nvSpPr>
        <p:spPr bwMode="auto">
          <a:xfrm>
            <a:off x="5024439" y="3743325"/>
            <a:ext cx="1404938" cy="446087"/>
          </a:xfrm>
          <a:prstGeom prst="rect">
            <a:avLst/>
          </a:prstGeom>
          <a:solidFill>
            <a:srgbClr val="FFFFFF"/>
          </a:solidFill>
          <a:ln w="9525">
            <a:noFill/>
            <a:miter lim="800000"/>
            <a:headEnd/>
            <a:tailEnd/>
          </a:ln>
        </p:spPr>
        <p:txBody>
          <a:bodyPr/>
          <a:lstStyle/>
          <a:p>
            <a:r>
              <a:rPr lang="cs-CZ" altLang="cs-CZ" sz="2400" dirty="0" err="1">
                <a:latin typeface="Arial" charset="0"/>
                <a:ea typeface="Times New Roman" pitchFamily="18" charset="0"/>
                <a:cs typeface="Arial" charset="0"/>
              </a:rPr>
              <a:t>P</a:t>
            </a:r>
            <a:r>
              <a:rPr lang="en-US" altLang="cs-CZ" sz="2400" dirty="0" err="1" smtClean="0">
                <a:latin typeface="Arial" charset="0"/>
                <a:ea typeface="Times New Roman" pitchFamily="18" charset="0"/>
                <a:cs typeface="Arial" charset="0"/>
              </a:rPr>
              <a:t>yruvát</a:t>
            </a:r>
            <a:r>
              <a:rPr lang="en-US" altLang="cs-CZ" sz="2400" dirty="0" smtClean="0">
                <a:latin typeface="Arial" charset="0"/>
                <a:ea typeface="Times New Roman" pitchFamily="18" charset="0"/>
                <a:cs typeface="Arial" charset="0"/>
              </a:rPr>
              <a:t> </a:t>
            </a:r>
            <a:endParaRPr lang="en-US" altLang="cs-CZ" sz="2400" dirty="0">
              <a:latin typeface="Arial" charset="0"/>
              <a:ea typeface="Times New Roman" pitchFamily="18" charset="0"/>
              <a:cs typeface="Arial" charset="0"/>
            </a:endParaRPr>
          </a:p>
        </p:txBody>
      </p:sp>
      <p:sp>
        <p:nvSpPr>
          <p:cNvPr id="46094" name="Line 103"/>
          <p:cNvSpPr>
            <a:spLocks noChangeShapeType="1"/>
          </p:cNvSpPr>
          <p:nvPr/>
        </p:nvSpPr>
        <p:spPr bwMode="auto">
          <a:xfrm>
            <a:off x="5664200" y="4365626"/>
            <a:ext cx="12700" cy="576263"/>
          </a:xfrm>
          <a:prstGeom prst="line">
            <a:avLst/>
          </a:prstGeom>
          <a:noFill/>
          <a:ln w="57150">
            <a:solidFill>
              <a:srgbClr val="000000"/>
            </a:solidFill>
            <a:round/>
            <a:headEnd/>
            <a:tailEnd type="triangle" w="med" len="med"/>
          </a:ln>
        </p:spPr>
        <p:txBody>
          <a:bodyPr/>
          <a:lstStyle/>
          <a:p>
            <a:endParaRPr lang="en-US"/>
          </a:p>
        </p:txBody>
      </p:sp>
      <p:sp>
        <p:nvSpPr>
          <p:cNvPr id="259082" name="Text Box 102"/>
          <p:cNvSpPr txBox="1">
            <a:spLocks noChangeArrowheads="1"/>
          </p:cNvSpPr>
          <p:nvPr/>
        </p:nvSpPr>
        <p:spPr bwMode="auto">
          <a:xfrm>
            <a:off x="4707575" y="4938714"/>
            <a:ext cx="1928813" cy="446088"/>
          </a:xfrm>
          <a:prstGeom prst="rect">
            <a:avLst/>
          </a:prstGeom>
          <a:noFill/>
          <a:ln w="9525">
            <a:noFill/>
            <a:miter lim="800000"/>
            <a:headEnd/>
            <a:tailEnd/>
          </a:ln>
        </p:spPr>
        <p:txBody>
          <a:bodyPr/>
          <a:lstStyle/>
          <a:p>
            <a:pPr algn="ctr"/>
            <a:r>
              <a:rPr lang="en-US" altLang="cs-CZ" dirty="0">
                <a:latin typeface="Arial" charset="0"/>
                <a:ea typeface="Times New Roman" pitchFamily="18" charset="0"/>
                <a:cs typeface="Arial" charset="0"/>
              </a:rPr>
              <a:t>   </a:t>
            </a:r>
            <a:r>
              <a:rPr lang="cs-CZ" altLang="cs-CZ" dirty="0" smtClean="0">
                <a:latin typeface="Arial" charset="0"/>
                <a:ea typeface="Times New Roman" pitchFamily="18" charset="0"/>
                <a:cs typeface="Arial" charset="0"/>
              </a:rPr>
              <a:t>A</a:t>
            </a:r>
            <a:r>
              <a:rPr lang="en-US" altLang="cs-CZ" dirty="0" err="1" smtClean="0">
                <a:latin typeface="Arial" charset="0"/>
                <a:ea typeface="Times New Roman" pitchFamily="18" charset="0"/>
                <a:cs typeface="Arial" charset="0"/>
              </a:rPr>
              <a:t>cetylCoA</a:t>
            </a:r>
            <a:endParaRPr lang="en-US" altLang="cs-CZ" dirty="0">
              <a:latin typeface="Arial" charset="0"/>
              <a:ea typeface="Times New Roman" pitchFamily="18" charset="0"/>
              <a:cs typeface="Arial" charset="0"/>
            </a:endParaRPr>
          </a:p>
        </p:txBody>
      </p:sp>
      <p:sp>
        <p:nvSpPr>
          <p:cNvPr id="46096" name="Line 101"/>
          <p:cNvSpPr>
            <a:spLocks noChangeShapeType="1"/>
          </p:cNvSpPr>
          <p:nvPr/>
        </p:nvSpPr>
        <p:spPr bwMode="auto">
          <a:xfrm>
            <a:off x="5664200" y="5329239"/>
            <a:ext cx="12700" cy="547687"/>
          </a:xfrm>
          <a:prstGeom prst="line">
            <a:avLst/>
          </a:prstGeom>
          <a:noFill/>
          <a:ln w="57150">
            <a:solidFill>
              <a:srgbClr val="000000"/>
            </a:solidFill>
            <a:round/>
            <a:headEnd/>
            <a:tailEnd type="triangle" w="med" len="med"/>
          </a:ln>
        </p:spPr>
        <p:txBody>
          <a:bodyPr/>
          <a:lstStyle/>
          <a:p>
            <a:endParaRPr lang="en-US"/>
          </a:p>
        </p:txBody>
      </p:sp>
      <p:sp>
        <p:nvSpPr>
          <p:cNvPr id="259084" name="Text Box 100"/>
          <p:cNvSpPr txBox="1">
            <a:spLocks noChangeArrowheads="1"/>
          </p:cNvSpPr>
          <p:nvPr/>
        </p:nvSpPr>
        <p:spPr bwMode="auto">
          <a:xfrm>
            <a:off x="4418012" y="2979423"/>
            <a:ext cx="1120775" cy="296863"/>
          </a:xfrm>
          <a:prstGeom prst="rect">
            <a:avLst/>
          </a:prstGeom>
          <a:noFill/>
          <a:ln w="9525">
            <a:noFill/>
            <a:miter lim="800000"/>
            <a:headEnd/>
            <a:tailEnd/>
          </a:ln>
        </p:spPr>
        <p:txBody>
          <a:bodyPr/>
          <a:lstStyle/>
          <a:p>
            <a:pPr algn="r"/>
            <a:r>
              <a:rPr lang="en-US" altLang="cs-CZ" sz="1600" dirty="0" err="1">
                <a:solidFill>
                  <a:schemeClr val="accent2">
                    <a:lumMod val="75000"/>
                  </a:schemeClr>
                </a:solidFill>
                <a:latin typeface="Arial" charset="0"/>
                <a:cs typeface="Times New Roman" pitchFamily="18" charset="0"/>
              </a:rPr>
              <a:t>glykolý</a:t>
            </a:r>
            <a:r>
              <a:rPr lang="cs-CZ" altLang="cs-CZ" sz="1600" dirty="0">
                <a:solidFill>
                  <a:schemeClr val="accent2">
                    <a:lumMod val="75000"/>
                  </a:schemeClr>
                </a:solidFill>
                <a:latin typeface="Arial" charset="0"/>
                <a:cs typeface="Times New Roman" pitchFamily="18" charset="0"/>
              </a:rPr>
              <a:t>z</a:t>
            </a:r>
            <a:r>
              <a:rPr lang="en-US" altLang="cs-CZ" sz="1600" dirty="0">
                <a:solidFill>
                  <a:schemeClr val="accent2">
                    <a:lumMod val="75000"/>
                  </a:schemeClr>
                </a:solidFill>
                <a:latin typeface="Arial" charset="0"/>
                <a:cs typeface="Times New Roman" pitchFamily="18" charset="0"/>
              </a:rPr>
              <a:t>a</a:t>
            </a:r>
          </a:p>
        </p:txBody>
      </p:sp>
      <p:sp>
        <p:nvSpPr>
          <p:cNvPr id="259085" name="Text Box 99"/>
          <p:cNvSpPr txBox="1">
            <a:spLocks noChangeArrowheads="1"/>
          </p:cNvSpPr>
          <p:nvPr/>
        </p:nvSpPr>
        <p:spPr bwMode="auto">
          <a:xfrm>
            <a:off x="2273620" y="4441032"/>
            <a:ext cx="3430587" cy="296862"/>
          </a:xfrm>
          <a:prstGeom prst="rect">
            <a:avLst/>
          </a:prstGeom>
          <a:noFill/>
          <a:ln w="9525">
            <a:noFill/>
            <a:miter lim="800000"/>
            <a:headEnd/>
            <a:tailEnd/>
          </a:ln>
        </p:spPr>
        <p:txBody>
          <a:bodyPr/>
          <a:lstStyle/>
          <a:p>
            <a:r>
              <a:rPr lang="cs-CZ" altLang="cs-CZ" sz="1600" dirty="0">
                <a:solidFill>
                  <a:schemeClr val="accent2">
                    <a:lumMod val="75000"/>
                  </a:schemeClr>
                </a:solidFill>
                <a:latin typeface="Arial" charset="0"/>
                <a:cs typeface="Times New Roman" pitchFamily="18" charset="0"/>
              </a:rPr>
              <a:t>oxidační dekarboxylace (</a:t>
            </a:r>
            <a:r>
              <a:rPr lang="cs-CZ" altLang="cs-CZ" sz="1600" dirty="0" smtClean="0">
                <a:solidFill>
                  <a:schemeClr val="accent2">
                    <a:lumMod val="75000"/>
                  </a:schemeClr>
                </a:solidFill>
                <a:latin typeface="Arial" charset="0"/>
                <a:cs typeface="Times New Roman" pitchFamily="18" charset="0"/>
              </a:rPr>
              <a:t>nevratná!)</a:t>
            </a:r>
            <a:endParaRPr lang="cs-CZ" altLang="cs-CZ" sz="1600" dirty="0">
              <a:solidFill>
                <a:schemeClr val="accent2">
                  <a:lumMod val="75000"/>
                </a:schemeClr>
              </a:solidFill>
              <a:latin typeface="Arial" charset="0"/>
              <a:cs typeface="Times New Roman" pitchFamily="18" charset="0"/>
            </a:endParaRPr>
          </a:p>
        </p:txBody>
      </p:sp>
      <p:sp>
        <p:nvSpPr>
          <p:cNvPr id="259086" name="Text Box 98"/>
          <p:cNvSpPr txBox="1">
            <a:spLocks noChangeArrowheads="1"/>
          </p:cNvSpPr>
          <p:nvPr/>
        </p:nvSpPr>
        <p:spPr bwMode="auto">
          <a:xfrm>
            <a:off x="5712938" y="5357024"/>
            <a:ext cx="4464050" cy="287337"/>
          </a:xfrm>
          <a:prstGeom prst="rect">
            <a:avLst/>
          </a:prstGeom>
          <a:noFill/>
          <a:ln w="9525">
            <a:noFill/>
            <a:miter lim="800000"/>
            <a:headEnd/>
            <a:tailEnd/>
          </a:ln>
        </p:spPr>
        <p:txBody>
          <a:bodyPr/>
          <a:lstStyle/>
          <a:p>
            <a:r>
              <a:rPr lang="cs-CZ" altLang="cs-CZ" sz="1600" dirty="0">
                <a:solidFill>
                  <a:schemeClr val="accent2">
                    <a:lumMod val="75000"/>
                  </a:schemeClr>
                </a:solidFill>
                <a:latin typeface="Arial" charset="0"/>
                <a:cs typeface="Times New Roman" pitchFamily="18" charset="0"/>
              </a:rPr>
              <a:t>citrátový cyklus + dýchací řetězec</a:t>
            </a:r>
          </a:p>
        </p:txBody>
      </p:sp>
      <p:sp>
        <p:nvSpPr>
          <p:cNvPr id="259087" name="Text Box 97"/>
          <p:cNvSpPr txBox="1">
            <a:spLocks noChangeArrowheads="1"/>
          </p:cNvSpPr>
          <p:nvPr/>
        </p:nvSpPr>
        <p:spPr bwMode="auto">
          <a:xfrm>
            <a:off x="4740594" y="2255839"/>
            <a:ext cx="1944688" cy="446088"/>
          </a:xfrm>
          <a:prstGeom prst="rect">
            <a:avLst/>
          </a:prstGeom>
          <a:noFill/>
          <a:ln w="9525">
            <a:noFill/>
            <a:miter lim="800000"/>
            <a:headEnd/>
            <a:tailEnd/>
          </a:ln>
        </p:spPr>
        <p:txBody>
          <a:bodyPr/>
          <a:lstStyle/>
          <a:p>
            <a:pPr algn="ctr"/>
            <a:r>
              <a:rPr lang="cs-CZ" altLang="cs-CZ" dirty="0" smtClean="0">
                <a:latin typeface="Arial" charset="0"/>
                <a:ea typeface="Times New Roman" pitchFamily="18" charset="0"/>
                <a:cs typeface="Arial" charset="0"/>
              </a:rPr>
              <a:t>Glukóza-6-P</a:t>
            </a:r>
            <a:endParaRPr lang="cs-CZ" altLang="cs-CZ" dirty="0">
              <a:ea typeface="Times New Roman" pitchFamily="18" charset="0"/>
              <a:cs typeface="Arial" charset="0"/>
            </a:endParaRPr>
          </a:p>
          <a:p>
            <a:pPr eaLnBrk="0" hangingPunct="0"/>
            <a:endParaRPr lang="cs-CZ" altLang="cs-CZ" dirty="0">
              <a:latin typeface="Arial" charset="0"/>
              <a:ea typeface="Times New Roman" pitchFamily="18" charset="0"/>
              <a:cs typeface="Arial" charset="0"/>
            </a:endParaRPr>
          </a:p>
        </p:txBody>
      </p:sp>
      <p:sp>
        <p:nvSpPr>
          <p:cNvPr id="259088" name="Text Box 87"/>
          <p:cNvSpPr txBox="1">
            <a:spLocks noChangeArrowheads="1"/>
          </p:cNvSpPr>
          <p:nvPr/>
        </p:nvSpPr>
        <p:spPr bwMode="auto">
          <a:xfrm>
            <a:off x="3114835" y="2347912"/>
            <a:ext cx="2016125" cy="446088"/>
          </a:xfrm>
          <a:prstGeom prst="rect">
            <a:avLst/>
          </a:prstGeom>
          <a:solidFill>
            <a:srgbClr val="FFFFFF">
              <a:alpha val="0"/>
            </a:srgbClr>
          </a:solidFill>
          <a:ln w="9525">
            <a:noFill/>
            <a:miter lim="800000"/>
            <a:headEnd/>
            <a:tailEnd/>
          </a:ln>
        </p:spPr>
        <p:txBody>
          <a:bodyPr/>
          <a:lstStyle/>
          <a:p>
            <a:r>
              <a:rPr lang="cs-CZ" altLang="cs-CZ" sz="1600" dirty="0" err="1">
                <a:solidFill>
                  <a:schemeClr val="accent2">
                    <a:lumMod val="75000"/>
                  </a:schemeClr>
                </a:solidFill>
                <a:latin typeface="Arial" charset="0"/>
                <a:cs typeface="Times New Roman" pitchFamily="18" charset="0"/>
              </a:rPr>
              <a:t>pentosový</a:t>
            </a:r>
            <a:r>
              <a:rPr lang="cs-CZ" altLang="cs-CZ" sz="1600" dirty="0">
                <a:solidFill>
                  <a:schemeClr val="accent2">
                    <a:lumMod val="75000"/>
                  </a:schemeClr>
                </a:solidFill>
                <a:latin typeface="Arial" charset="0"/>
                <a:cs typeface="Times New Roman" pitchFamily="18" charset="0"/>
              </a:rPr>
              <a:t> cyklus</a:t>
            </a:r>
            <a:endParaRPr lang="cs-CZ" altLang="cs-CZ" sz="1600" dirty="0">
              <a:solidFill>
                <a:schemeClr val="accent2">
                  <a:lumMod val="75000"/>
                </a:schemeClr>
              </a:solidFill>
              <a:latin typeface="Arial" charset="0"/>
            </a:endParaRPr>
          </a:p>
        </p:txBody>
      </p:sp>
      <p:sp>
        <p:nvSpPr>
          <p:cNvPr id="259089" name="Freeform 86"/>
          <p:cNvSpPr>
            <a:spLocks/>
          </p:cNvSpPr>
          <p:nvPr/>
        </p:nvSpPr>
        <p:spPr bwMode="auto">
          <a:xfrm>
            <a:off x="3672047" y="2017715"/>
            <a:ext cx="555625" cy="296863"/>
          </a:xfrm>
          <a:custGeom>
            <a:avLst/>
            <a:gdLst>
              <a:gd name="T0" fmla="*/ 2147483647 w 1080"/>
              <a:gd name="T1" fmla="*/ 2147483647 h 1080"/>
              <a:gd name="T2" fmla="*/ 2147483647 w 1080"/>
              <a:gd name="T3" fmla="*/ 2147483647 h 1080"/>
              <a:gd name="T4" fmla="*/ 0 w 1080"/>
              <a:gd name="T5" fmla="*/ 0 h 1080"/>
              <a:gd name="T6" fmla="*/ 0 60000 65536"/>
              <a:gd name="T7" fmla="*/ 0 60000 65536"/>
              <a:gd name="T8" fmla="*/ 0 60000 65536"/>
              <a:gd name="T9" fmla="*/ 0 w 1080"/>
              <a:gd name="T10" fmla="*/ 0 h 1080"/>
              <a:gd name="T11" fmla="*/ 1080 w 1080"/>
              <a:gd name="T12" fmla="*/ 1080 h 1080"/>
            </a:gdLst>
            <a:ahLst/>
            <a:cxnLst>
              <a:cxn ang="T6">
                <a:pos x="T0" y="T1"/>
              </a:cxn>
              <a:cxn ang="T7">
                <a:pos x="T2" y="T3"/>
              </a:cxn>
              <a:cxn ang="T8">
                <a:pos x="T4" y="T5"/>
              </a:cxn>
            </a:cxnLst>
            <a:rect l="T9" t="T10" r="T11" b="T12"/>
            <a:pathLst>
              <a:path w="1080" h="1080">
                <a:moveTo>
                  <a:pt x="1080" y="1080"/>
                </a:moveTo>
                <a:cubicBezTo>
                  <a:pt x="720" y="900"/>
                  <a:pt x="360" y="720"/>
                  <a:pt x="180" y="540"/>
                </a:cubicBezTo>
                <a:cubicBezTo>
                  <a:pt x="0" y="360"/>
                  <a:pt x="0" y="180"/>
                  <a:pt x="0" y="0"/>
                </a:cubicBezTo>
              </a:path>
            </a:pathLst>
          </a:custGeom>
          <a:noFill/>
          <a:ln w="9525">
            <a:solidFill>
              <a:srgbClr val="000000"/>
            </a:solidFill>
            <a:round/>
            <a:headEnd/>
            <a:tailEnd type="arrow" w="med" len="med"/>
          </a:ln>
        </p:spPr>
        <p:txBody>
          <a:bodyPr/>
          <a:lstStyle/>
          <a:p>
            <a:endParaRPr lang="en-US"/>
          </a:p>
        </p:txBody>
      </p:sp>
      <p:sp>
        <p:nvSpPr>
          <p:cNvPr id="259090" name="Text Box 85"/>
          <p:cNvSpPr txBox="1">
            <a:spLocks noChangeArrowheads="1"/>
          </p:cNvSpPr>
          <p:nvPr/>
        </p:nvSpPr>
        <p:spPr bwMode="auto">
          <a:xfrm>
            <a:off x="3238501" y="1727359"/>
            <a:ext cx="1250950" cy="446088"/>
          </a:xfrm>
          <a:prstGeom prst="rect">
            <a:avLst/>
          </a:prstGeom>
          <a:solidFill>
            <a:srgbClr val="FFFFFF">
              <a:alpha val="0"/>
            </a:srgbClr>
          </a:solidFill>
          <a:ln w="9525">
            <a:noFill/>
            <a:miter lim="800000"/>
            <a:headEnd/>
            <a:tailEnd/>
          </a:ln>
        </p:spPr>
        <p:txBody>
          <a:bodyPr/>
          <a:lstStyle/>
          <a:p>
            <a:r>
              <a:rPr lang="cs-CZ" altLang="cs-CZ" sz="1600" dirty="0">
                <a:latin typeface="Arial" charset="0"/>
                <a:cs typeface="Times New Roman" pitchFamily="18" charset="0"/>
              </a:rPr>
              <a:t>NADPH</a:t>
            </a:r>
            <a:endParaRPr lang="cs-CZ" altLang="cs-CZ" sz="1600" dirty="0">
              <a:latin typeface="Arial" charset="0"/>
            </a:endParaRPr>
          </a:p>
        </p:txBody>
      </p:sp>
      <p:sp>
        <p:nvSpPr>
          <p:cNvPr id="259091" name="Text Box 81"/>
          <p:cNvSpPr txBox="1">
            <a:spLocks noChangeArrowheads="1"/>
          </p:cNvSpPr>
          <p:nvPr/>
        </p:nvSpPr>
        <p:spPr bwMode="auto">
          <a:xfrm>
            <a:off x="2957197" y="3348038"/>
            <a:ext cx="1117600" cy="296862"/>
          </a:xfrm>
          <a:prstGeom prst="rect">
            <a:avLst/>
          </a:prstGeom>
          <a:noFill/>
          <a:ln w="9525">
            <a:noFill/>
            <a:miter lim="800000"/>
            <a:headEnd/>
            <a:tailEnd/>
          </a:ln>
        </p:spPr>
        <p:txBody>
          <a:bodyPr/>
          <a:lstStyle/>
          <a:p>
            <a:pPr algn="r"/>
            <a:r>
              <a:rPr lang="cs-CZ" altLang="cs-CZ" dirty="0" smtClean="0">
                <a:latin typeface="Arial" charset="0"/>
                <a:ea typeface="Times New Roman" pitchFamily="18" charset="0"/>
                <a:cs typeface="Arial" charset="0"/>
              </a:rPr>
              <a:t>F</a:t>
            </a:r>
            <a:r>
              <a:rPr lang="en-US" altLang="cs-CZ" dirty="0" err="1" smtClean="0">
                <a:latin typeface="Arial" charset="0"/>
                <a:ea typeface="Times New Roman" pitchFamily="18" charset="0"/>
                <a:cs typeface="Arial" charset="0"/>
              </a:rPr>
              <a:t>rukt</a:t>
            </a:r>
            <a:r>
              <a:rPr lang="cs-CZ" altLang="cs-CZ" dirty="0" err="1" smtClean="0">
                <a:latin typeface="Arial" charset="0"/>
                <a:ea typeface="Times New Roman" pitchFamily="18" charset="0"/>
                <a:cs typeface="Arial" charset="0"/>
              </a:rPr>
              <a:t>óz</a:t>
            </a:r>
            <a:r>
              <a:rPr lang="en-US" altLang="cs-CZ" dirty="0" smtClean="0">
                <a:latin typeface="Arial" charset="0"/>
                <a:ea typeface="Times New Roman" pitchFamily="18" charset="0"/>
                <a:cs typeface="Arial" charset="0"/>
              </a:rPr>
              <a:t>a</a:t>
            </a:r>
            <a:endParaRPr lang="en-US" altLang="cs-CZ" dirty="0">
              <a:latin typeface="Arial" charset="0"/>
              <a:ea typeface="Times New Roman" pitchFamily="18" charset="0"/>
              <a:cs typeface="Arial" charset="0"/>
            </a:endParaRPr>
          </a:p>
        </p:txBody>
      </p:sp>
      <p:sp>
        <p:nvSpPr>
          <p:cNvPr id="259092" name="Freeform 80"/>
          <p:cNvSpPr>
            <a:spLocks/>
          </p:cNvSpPr>
          <p:nvPr/>
        </p:nvSpPr>
        <p:spPr bwMode="auto">
          <a:xfrm>
            <a:off x="3758250" y="2838132"/>
            <a:ext cx="1744662" cy="536575"/>
          </a:xfrm>
          <a:custGeom>
            <a:avLst/>
            <a:gdLst>
              <a:gd name="T0" fmla="*/ 0 w 2259"/>
              <a:gd name="T1" fmla="*/ 2147483647 h 648"/>
              <a:gd name="T2" fmla="*/ 2147483647 w 2259"/>
              <a:gd name="T3" fmla="*/ 2147483647 h 648"/>
              <a:gd name="T4" fmla="*/ 2147483647 w 2259"/>
              <a:gd name="T5" fmla="*/ 2147483647 h 648"/>
              <a:gd name="T6" fmla="*/ 2147483647 w 2259"/>
              <a:gd name="T7" fmla="*/ 2147483647 h 648"/>
              <a:gd name="T8" fmla="*/ 0 60000 65536"/>
              <a:gd name="T9" fmla="*/ 0 60000 65536"/>
              <a:gd name="T10" fmla="*/ 0 60000 65536"/>
              <a:gd name="T11" fmla="*/ 0 60000 65536"/>
              <a:gd name="T12" fmla="*/ 0 w 2259"/>
              <a:gd name="T13" fmla="*/ 0 h 648"/>
              <a:gd name="T14" fmla="*/ 2259 w 2259"/>
              <a:gd name="T15" fmla="*/ 648 h 648"/>
            </a:gdLst>
            <a:ahLst/>
            <a:cxnLst>
              <a:cxn ang="T8">
                <a:pos x="T0" y="T1"/>
              </a:cxn>
              <a:cxn ang="T9">
                <a:pos x="T2" y="T3"/>
              </a:cxn>
              <a:cxn ang="T10">
                <a:pos x="T4" y="T5"/>
              </a:cxn>
              <a:cxn ang="T11">
                <a:pos x="T6" y="T7"/>
              </a:cxn>
            </a:cxnLst>
            <a:rect l="T12" t="T13" r="T14" b="T15"/>
            <a:pathLst>
              <a:path w="2259" h="648">
                <a:moveTo>
                  <a:pt x="0" y="648"/>
                </a:moveTo>
                <a:cubicBezTo>
                  <a:pt x="260" y="559"/>
                  <a:pt x="1216" y="198"/>
                  <a:pt x="1562" y="99"/>
                </a:cubicBezTo>
                <a:cubicBezTo>
                  <a:pt x="1908" y="0"/>
                  <a:pt x="1960" y="13"/>
                  <a:pt x="2076" y="55"/>
                </a:cubicBezTo>
                <a:cubicBezTo>
                  <a:pt x="2192" y="97"/>
                  <a:pt x="2221" y="289"/>
                  <a:pt x="2259" y="351"/>
                </a:cubicBezTo>
              </a:path>
            </a:pathLst>
          </a:custGeom>
          <a:noFill/>
          <a:ln w="9525">
            <a:solidFill>
              <a:srgbClr val="000000"/>
            </a:solidFill>
            <a:round/>
            <a:headEnd/>
            <a:tailEnd/>
          </a:ln>
        </p:spPr>
        <p:txBody>
          <a:bodyPr/>
          <a:lstStyle/>
          <a:p>
            <a:endParaRPr lang="en-US"/>
          </a:p>
        </p:txBody>
      </p:sp>
      <p:sp>
        <p:nvSpPr>
          <p:cNvPr id="259093" name="Text Box 79"/>
          <p:cNvSpPr txBox="1">
            <a:spLocks noChangeArrowheads="1"/>
          </p:cNvSpPr>
          <p:nvPr/>
        </p:nvSpPr>
        <p:spPr bwMode="auto">
          <a:xfrm>
            <a:off x="6123624" y="3518535"/>
            <a:ext cx="1871663" cy="296862"/>
          </a:xfrm>
          <a:prstGeom prst="rect">
            <a:avLst/>
          </a:prstGeom>
          <a:noFill/>
          <a:ln w="9525">
            <a:noFill/>
            <a:miter lim="800000"/>
            <a:headEnd/>
            <a:tailEnd/>
          </a:ln>
        </p:spPr>
        <p:txBody>
          <a:bodyPr/>
          <a:lstStyle/>
          <a:p>
            <a:pPr algn="r"/>
            <a:r>
              <a:rPr lang="en-US" altLang="cs-CZ" sz="1600" dirty="0" err="1">
                <a:solidFill>
                  <a:schemeClr val="accent2">
                    <a:lumMod val="75000"/>
                  </a:schemeClr>
                </a:solidFill>
                <a:latin typeface="Arial" charset="0"/>
                <a:cs typeface="Times New Roman" pitchFamily="18" charset="0"/>
              </a:rPr>
              <a:t>glukoneogeneze</a:t>
            </a:r>
            <a:endParaRPr lang="en-US" altLang="cs-CZ" sz="1600" dirty="0">
              <a:solidFill>
                <a:schemeClr val="accent2">
                  <a:lumMod val="75000"/>
                </a:schemeClr>
              </a:solidFill>
              <a:latin typeface="Arial" charset="0"/>
              <a:cs typeface="Times New Roman" pitchFamily="18" charset="0"/>
            </a:endParaRPr>
          </a:p>
        </p:txBody>
      </p:sp>
      <p:sp>
        <p:nvSpPr>
          <p:cNvPr id="259094" name="Text Box 78"/>
          <p:cNvSpPr txBox="1">
            <a:spLocks noChangeArrowheads="1"/>
          </p:cNvSpPr>
          <p:nvPr/>
        </p:nvSpPr>
        <p:spPr bwMode="auto">
          <a:xfrm>
            <a:off x="6158232" y="2006600"/>
            <a:ext cx="2316162" cy="296863"/>
          </a:xfrm>
          <a:prstGeom prst="rect">
            <a:avLst/>
          </a:prstGeom>
          <a:noFill/>
          <a:ln w="9525">
            <a:noFill/>
            <a:miter lim="800000"/>
            <a:headEnd/>
            <a:tailEnd/>
          </a:ln>
        </p:spPr>
        <p:txBody>
          <a:bodyPr/>
          <a:lstStyle/>
          <a:p>
            <a:pPr algn="r"/>
            <a:r>
              <a:rPr lang="cs-CZ" altLang="cs-CZ" sz="1600" dirty="0">
                <a:solidFill>
                  <a:schemeClr val="accent2">
                    <a:lumMod val="75000"/>
                  </a:schemeClr>
                </a:solidFill>
                <a:latin typeface="Arial" charset="0"/>
                <a:cs typeface="Times New Roman" pitchFamily="18" charset="0"/>
              </a:rPr>
              <a:t>syntéza glykogenu </a:t>
            </a:r>
          </a:p>
        </p:txBody>
      </p:sp>
      <p:sp>
        <p:nvSpPr>
          <p:cNvPr id="259095" name="Text Box 77"/>
          <p:cNvSpPr txBox="1">
            <a:spLocks noChangeArrowheads="1"/>
          </p:cNvSpPr>
          <p:nvPr/>
        </p:nvSpPr>
        <p:spPr bwMode="auto">
          <a:xfrm>
            <a:off x="6702426" y="2464594"/>
            <a:ext cx="1666875" cy="296862"/>
          </a:xfrm>
          <a:prstGeom prst="rect">
            <a:avLst/>
          </a:prstGeom>
          <a:noFill/>
          <a:ln w="9525">
            <a:noFill/>
            <a:miter lim="800000"/>
            <a:headEnd/>
            <a:tailEnd/>
          </a:ln>
        </p:spPr>
        <p:txBody>
          <a:bodyPr/>
          <a:lstStyle/>
          <a:p>
            <a:pPr algn="r"/>
            <a:r>
              <a:rPr lang="cs-CZ" altLang="cs-CZ" sz="1600" dirty="0" err="1">
                <a:solidFill>
                  <a:schemeClr val="accent2">
                    <a:lumMod val="75000"/>
                  </a:schemeClr>
                </a:solidFill>
                <a:latin typeface="Arial" charset="0"/>
                <a:cs typeface="Times New Roman" pitchFamily="18" charset="0"/>
              </a:rPr>
              <a:t>glykogenolýza</a:t>
            </a:r>
            <a:r>
              <a:rPr lang="cs-CZ" altLang="cs-CZ" sz="1600" i="1" dirty="0">
                <a:latin typeface="Arial" charset="0"/>
                <a:ea typeface="Times New Roman" pitchFamily="18" charset="0"/>
                <a:cs typeface="Arial" charset="0"/>
              </a:rPr>
              <a:t> </a:t>
            </a:r>
          </a:p>
        </p:txBody>
      </p:sp>
      <p:sp>
        <p:nvSpPr>
          <p:cNvPr id="259096" name="Text Box 76"/>
          <p:cNvSpPr txBox="1">
            <a:spLocks noChangeArrowheads="1"/>
          </p:cNvSpPr>
          <p:nvPr/>
        </p:nvSpPr>
        <p:spPr bwMode="auto">
          <a:xfrm>
            <a:off x="8296276" y="3775075"/>
            <a:ext cx="1687513" cy="446088"/>
          </a:xfrm>
          <a:prstGeom prst="rect">
            <a:avLst/>
          </a:prstGeom>
          <a:solidFill>
            <a:srgbClr val="FFFFFF"/>
          </a:solidFill>
          <a:ln w="9525">
            <a:noFill/>
            <a:miter lim="800000"/>
            <a:headEnd/>
            <a:tailEnd/>
          </a:ln>
        </p:spPr>
        <p:txBody>
          <a:bodyPr/>
          <a:lstStyle/>
          <a:p>
            <a:r>
              <a:rPr lang="cs-CZ" altLang="cs-CZ" sz="2400" dirty="0" smtClean="0">
                <a:solidFill>
                  <a:schemeClr val="accent3">
                    <a:lumMod val="50000"/>
                  </a:schemeClr>
                </a:solidFill>
                <a:latin typeface="Arial" charset="0"/>
                <a:ea typeface="Times New Roman" pitchFamily="18" charset="0"/>
                <a:cs typeface="Arial" charset="0"/>
              </a:rPr>
              <a:t>Laktát</a:t>
            </a:r>
            <a:endParaRPr lang="cs-CZ" altLang="cs-CZ" sz="2400" dirty="0">
              <a:solidFill>
                <a:schemeClr val="accent3">
                  <a:lumMod val="50000"/>
                </a:schemeClr>
              </a:solidFill>
              <a:latin typeface="Arial" charset="0"/>
              <a:ea typeface="Times New Roman" pitchFamily="18" charset="0"/>
              <a:cs typeface="Arial" charset="0"/>
            </a:endParaRPr>
          </a:p>
          <a:p>
            <a:pPr eaLnBrk="0" hangingPunct="0"/>
            <a:r>
              <a:rPr lang="cs-CZ" altLang="cs-CZ" sz="2400" dirty="0">
                <a:latin typeface="Arial" charset="0"/>
                <a:ea typeface="Times New Roman" pitchFamily="18" charset="0"/>
                <a:cs typeface="Arial" charset="0"/>
              </a:rPr>
              <a:t> </a:t>
            </a:r>
          </a:p>
        </p:txBody>
      </p:sp>
      <p:sp>
        <p:nvSpPr>
          <p:cNvPr id="259097" name="Text Box 72"/>
          <p:cNvSpPr txBox="1">
            <a:spLocks noChangeArrowheads="1"/>
          </p:cNvSpPr>
          <p:nvPr/>
        </p:nvSpPr>
        <p:spPr bwMode="auto">
          <a:xfrm>
            <a:off x="6096001" y="4005263"/>
            <a:ext cx="2232025" cy="296862"/>
          </a:xfrm>
          <a:prstGeom prst="rect">
            <a:avLst/>
          </a:prstGeom>
          <a:noFill/>
          <a:ln w="9525">
            <a:noFill/>
            <a:miter lim="800000"/>
            <a:headEnd/>
            <a:tailEnd/>
          </a:ln>
        </p:spPr>
        <p:txBody>
          <a:bodyPr/>
          <a:lstStyle/>
          <a:p>
            <a:pPr algn="ctr"/>
            <a:r>
              <a:rPr lang="cs-CZ" altLang="cs-CZ" sz="1600" dirty="0">
                <a:solidFill>
                  <a:schemeClr val="accent2">
                    <a:lumMod val="75000"/>
                  </a:schemeClr>
                </a:solidFill>
                <a:latin typeface="Arial" charset="0"/>
                <a:cs typeface="Times New Roman" pitchFamily="18" charset="0"/>
              </a:rPr>
              <a:t>anaerobní glykolýza</a:t>
            </a:r>
          </a:p>
        </p:txBody>
      </p:sp>
      <p:sp>
        <p:nvSpPr>
          <p:cNvPr id="259098" name="Text Box 71"/>
          <p:cNvSpPr txBox="1">
            <a:spLocks noChangeArrowheads="1"/>
          </p:cNvSpPr>
          <p:nvPr/>
        </p:nvSpPr>
        <p:spPr bwMode="auto">
          <a:xfrm>
            <a:off x="5892006" y="1615281"/>
            <a:ext cx="3432175" cy="296863"/>
          </a:xfrm>
          <a:prstGeom prst="rect">
            <a:avLst/>
          </a:prstGeom>
          <a:noFill/>
          <a:ln w="9525">
            <a:noFill/>
            <a:miter lim="800000"/>
            <a:headEnd/>
            <a:tailEnd/>
          </a:ln>
        </p:spPr>
        <p:txBody>
          <a:bodyPr/>
          <a:lstStyle/>
          <a:p>
            <a:r>
              <a:rPr lang="cs-CZ" altLang="cs-CZ" sz="1600" i="1" dirty="0">
                <a:solidFill>
                  <a:srgbClr val="5F5F5F"/>
                </a:solidFill>
                <a:latin typeface="Arial" charset="0"/>
                <a:ea typeface="Times New Roman" pitchFamily="18" charset="0"/>
                <a:cs typeface="Arial" charset="0"/>
              </a:rPr>
              <a:t>pouze v játrech (a ledvinách)</a:t>
            </a:r>
            <a:endParaRPr lang="cs-CZ" altLang="cs-CZ" sz="1600" dirty="0">
              <a:solidFill>
                <a:srgbClr val="5F5F5F"/>
              </a:solidFill>
              <a:latin typeface="Arial" charset="0"/>
              <a:ea typeface="Times New Roman" pitchFamily="18" charset="0"/>
              <a:cs typeface="Arial" charset="0"/>
            </a:endParaRPr>
          </a:p>
        </p:txBody>
      </p:sp>
      <p:grpSp>
        <p:nvGrpSpPr>
          <p:cNvPr id="259099" name="Group 68"/>
          <p:cNvGrpSpPr>
            <a:grpSpLocks/>
          </p:cNvGrpSpPr>
          <p:nvPr/>
        </p:nvGrpSpPr>
        <p:grpSpPr bwMode="auto">
          <a:xfrm>
            <a:off x="3732214" y="5080001"/>
            <a:ext cx="1292225" cy="149225"/>
            <a:chOff x="3521" y="3217"/>
            <a:chExt cx="1676" cy="180"/>
          </a:xfrm>
        </p:grpSpPr>
        <p:sp>
          <p:nvSpPr>
            <p:cNvPr id="259113" name="Line 70"/>
            <p:cNvSpPr>
              <a:spLocks noChangeShapeType="1"/>
            </p:cNvSpPr>
            <p:nvPr/>
          </p:nvSpPr>
          <p:spPr bwMode="auto">
            <a:xfrm rot="-5400000">
              <a:off x="4331" y="2587"/>
              <a:ext cx="0" cy="1620"/>
            </a:xfrm>
            <a:prstGeom prst="line">
              <a:avLst/>
            </a:prstGeom>
            <a:noFill/>
            <a:ln w="19050">
              <a:solidFill>
                <a:srgbClr val="000000"/>
              </a:solidFill>
              <a:round/>
              <a:headEnd/>
              <a:tailEnd type="triangle" w="med" len="med"/>
            </a:ln>
          </p:spPr>
          <p:txBody>
            <a:bodyPr/>
            <a:lstStyle/>
            <a:p>
              <a:endParaRPr lang="en-US"/>
            </a:p>
          </p:txBody>
        </p:sp>
        <p:sp>
          <p:nvSpPr>
            <p:cNvPr id="259114" name="Line 69"/>
            <p:cNvSpPr>
              <a:spLocks noChangeShapeType="1"/>
            </p:cNvSpPr>
            <p:nvPr/>
          </p:nvSpPr>
          <p:spPr bwMode="auto">
            <a:xfrm rot="16200000" flipV="1">
              <a:off x="4387" y="2407"/>
              <a:ext cx="0" cy="1620"/>
            </a:xfrm>
            <a:prstGeom prst="line">
              <a:avLst/>
            </a:prstGeom>
            <a:noFill/>
            <a:ln w="19050">
              <a:solidFill>
                <a:srgbClr val="000000"/>
              </a:solidFill>
              <a:round/>
              <a:headEnd/>
              <a:tailEnd type="triangle" w="med" len="med"/>
            </a:ln>
          </p:spPr>
          <p:txBody>
            <a:bodyPr/>
            <a:lstStyle/>
            <a:p>
              <a:endParaRPr lang="en-US"/>
            </a:p>
          </p:txBody>
        </p:sp>
      </p:grpSp>
      <p:sp>
        <p:nvSpPr>
          <p:cNvPr id="259100" name="Text Box 66"/>
          <p:cNvSpPr txBox="1">
            <a:spLocks noChangeArrowheads="1"/>
          </p:cNvSpPr>
          <p:nvPr/>
        </p:nvSpPr>
        <p:spPr bwMode="auto">
          <a:xfrm>
            <a:off x="1487488" y="4868863"/>
            <a:ext cx="2520951" cy="571500"/>
          </a:xfrm>
          <a:prstGeom prst="rect">
            <a:avLst/>
          </a:prstGeom>
          <a:noFill/>
          <a:ln w="9525">
            <a:noFill/>
            <a:miter lim="800000"/>
            <a:headEnd/>
            <a:tailEnd/>
          </a:ln>
        </p:spPr>
        <p:txBody>
          <a:bodyPr/>
          <a:lstStyle/>
          <a:p>
            <a:pPr algn="ctr"/>
            <a:r>
              <a:rPr lang="cs-CZ" altLang="cs-CZ" dirty="0" smtClean="0">
                <a:latin typeface="Arial" charset="0"/>
                <a:ea typeface="Times New Roman" pitchFamily="18" charset="0"/>
                <a:cs typeface="Arial" charset="0"/>
              </a:rPr>
              <a:t>Mastné </a:t>
            </a:r>
            <a:r>
              <a:rPr lang="cs-CZ" altLang="cs-CZ" dirty="0">
                <a:latin typeface="Arial" charset="0"/>
                <a:ea typeface="Times New Roman" pitchFamily="18" charset="0"/>
                <a:cs typeface="Arial" charset="0"/>
              </a:rPr>
              <a:t>kyseliny</a:t>
            </a:r>
            <a:endParaRPr lang="cs-CZ" altLang="cs-CZ" dirty="0">
              <a:ea typeface="Times New Roman" pitchFamily="18" charset="0"/>
              <a:cs typeface="Arial" charset="0"/>
            </a:endParaRPr>
          </a:p>
          <a:p>
            <a:pPr algn="ctr" eaLnBrk="0" hangingPunct="0"/>
            <a:r>
              <a:rPr lang="cs-CZ" altLang="cs-CZ" dirty="0">
                <a:latin typeface="Arial" charset="0"/>
                <a:ea typeface="Times New Roman" pitchFamily="18" charset="0"/>
                <a:cs typeface="Arial" charset="0"/>
              </a:rPr>
              <a:t>L</a:t>
            </a:r>
            <a:r>
              <a:rPr lang="cs-CZ" altLang="cs-CZ" dirty="0" smtClean="0">
                <a:latin typeface="Arial" charset="0"/>
                <a:ea typeface="Times New Roman" pitchFamily="18" charset="0"/>
                <a:cs typeface="Arial" charset="0"/>
              </a:rPr>
              <a:t>ipidy</a:t>
            </a:r>
            <a:endParaRPr lang="cs-CZ" altLang="cs-CZ" dirty="0">
              <a:latin typeface="Arial" charset="0"/>
              <a:ea typeface="Times New Roman" pitchFamily="18" charset="0"/>
              <a:cs typeface="Arial" charset="0"/>
            </a:endParaRPr>
          </a:p>
        </p:txBody>
      </p:sp>
      <p:sp>
        <p:nvSpPr>
          <p:cNvPr id="259101" name="Rectangle 109"/>
          <p:cNvSpPr>
            <a:spLocks noChangeArrowheads="1"/>
          </p:cNvSpPr>
          <p:nvPr/>
        </p:nvSpPr>
        <p:spPr bwMode="auto">
          <a:xfrm>
            <a:off x="1524001" y="279470"/>
            <a:ext cx="184731" cy="707886"/>
          </a:xfrm>
          <a:prstGeom prst="rect">
            <a:avLst/>
          </a:prstGeom>
          <a:noFill/>
          <a:ln w="9525">
            <a:noFill/>
            <a:miter lim="800000"/>
            <a:headEnd/>
            <a:tailEnd/>
          </a:ln>
        </p:spPr>
        <p:txBody>
          <a:bodyPr wrap="none" anchor="ctr">
            <a:spAutoFit/>
          </a:bodyPr>
          <a:lstStyle/>
          <a:p>
            <a:endParaRPr lang="cs-CZ" altLang="cs-CZ" sz="4000"/>
          </a:p>
        </p:txBody>
      </p:sp>
      <p:sp>
        <p:nvSpPr>
          <p:cNvPr id="259102" name="Rectangle 130"/>
          <p:cNvSpPr>
            <a:spLocks noChangeArrowheads="1"/>
          </p:cNvSpPr>
          <p:nvPr/>
        </p:nvSpPr>
        <p:spPr bwMode="auto">
          <a:xfrm>
            <a:off x="1524001" y="958334"/>
            <a:ext cx="184731" cy="369332"/>
          </a:xfrm>
          <a:prstGeom prst="rect">
            <a:avLst/>
          </a:prstGeom>
          <a:noFill/>
          <a:ln w="9525">
            <a:noFill/>
            <a:miter lim="800000"/>
            <a:headEnd/>
            <a:tailEnd/>
          </a:ln>
        </p:spPr>
        <p:txBody>
          <a:bodyPr wrap="none" anchor="ctr">
            <a:spAutoFit/>
          </a:bodyPr>
          <a:lstStyle/>
          <a:p>
            <a:endParaRPr lang="cs-CZ" altLang="cs-CZ">
              <a:latin typeface="Arial" charset="0"/>
            </a:endParaRPr>
          </a:p>
        </p:txBody>
      </p:sp>
      <p:sp>
        <p:nvSpPr>
          <p:cNvPr id="46131" name="Line 51"/>
          <p:cNvSpPr>
            <a:spLocks noChangeShapeType="1"/>
          </p:cNvSpPr>
          <p:nvPr/>
        </p:nvSpPr>
        <p:spPr bwMode="auto">
          <a:xfrm>
            <a:off x="6501449" y="2347912"/>
            <a:ext cx="2232025" cy="0"/>
          </a:xfrm>
          <a:prstGeom prst="line">
            <a:avLst/>
          </a:prstGeom>
          <a:noFill/>
          <a:ln w="19050">
            <a:solidFill>
              <a:schemeClr val="tx1"/>
            </a:solidFill>
            <a:round/>
            <a:headEnd/>
            <a:tailEnd type="triangle" w="med" len="med"/>
          </a:ln>
        </p:spPr>
        <p:txBody>
          <a:bodyPr/>
          <a:lstStyle/>
          <a:p>
            <a:endParaRPr lang="en-US"/>
          </a:p>
        </p:txBody>
      </p:sp>
      <p:sp>
        <p:nvSpPr>
          <p:cNvPr id="46132" name="Line 52"/>
          <p:cNvSpPr>
            <a:spLocks noChangeShapeType="1"/>
          </p:cNvSpPr>
          <p:nvPr/>
        </p:nvSpPr>
        <p:spPr bwMode="auto">
          <a:xfrm flipH="1">
            <a:off x="6456362" y="2492375"/>
            <a:ext cx="2303462" cy="0"/>
          </a:xfrm>
          <a:prstGeom prst="line">
            <a:avLst/>
          </a:prstGeom>
          <a:noFill/>
          <a:ln w="19050">
            <a:solidFill>
              <a:schemeClr val="tx1"/>
            </a:solidFill>
            <a:round/>
            <a:headEnd/>
            <a:tailEnd type="triangle" w="med" len="med"/>
          </a:ln>
        </p:spPr>
        <p:txBody>
          <a:bodyPr/>
          <a:lstStyle/>
          <a:p>
            <a:endParaRPr lang="en-US"/>
          </a:p>
        </p:txBody>
      </p:sp>
      <p:sp>
        <p:nvSpPr>
          <p:cNvPr id="46133" name="Line 53"/>
          <p:cNvSpPr>
            <a:spLocks noChangeShapeType="1"/>
          </p:cNvSpPr>
          <p:nvPr/>
        </p:nvSpPr>
        <p:spPr bwMode="auto">
          <a:xfrm>
            <a:off x="5502912" y="1349376"/>
            <a:ext cx="0" cy="792163"/>
          </a:xfrm>
          <a:prstGeom prst="line">
            <a:avLst/>
          </a:prstGeom>
          <a:noFill/>
          <a:ln w="57150">
            <a:solidFill>
              <a:schemeClr val="tx1"/>
            </a:solidFill>
            <a:round/>
            <a:headEnd/>
            <a:tailEnd type="triangle" w="med" len="med"/>
          </a:ln>
        </p:spPr>
        <p:txBody>
          <a:bodyPr/>
          <a:lstStyle/>
          <a:p>
            <a:endParaRPr lang="en-US"/>
          </a:p>
        </p:txBody>
      </p:sp>
      <p:sp>
        <p:nvSpPr>
          <p:cNvPr id="46134" name="Line 54"/>
          <p:cNvSpPr>
            <a:spLocks noChangeShapeType="1"/>
          </p:cNvSpPr>
          <p:nvPr/>
        </p:nvSpPr>
        <p:spPr bwMode="auto">
          <a:xfrm flipV="1">
            <a:off x="5735638" y="1349376"/>
            <a:ext cx="0" cy="792163"/>
          </a:xfrm>
          <a:prstGeom prst="line">
            <a:avLst/>
          </a:prstGeom>
          <a:noFill/>
          <a:ln w="57150">
            <a:solidFill>
              <a:schemeClr val="tx1"/>
            </a:solidFill>
            <a:round/>
            <a:headEnd/>
            <a:tailEnd type="triangle" w="med" len="med"/>
          </a:ln>
        </p:spPr>
        <p:txBody>
          <a:bodyPr/>
          <a:lstStyle/>
          <a:p>
            <a:endParaRPr lang="en-US"/>
          </a:p>
        </p:txBody>
      </p:sp>
      <p:sp>
        <p:nvSpPr>
          <p:cNvPr id="259107" name="Line 56"/>
          <p:cNvSpPr>
            <a:spLocks noChangeShapeType="1"/>
          </p:cNvSpPr>
          <p:nvPr/>
        </p:nvSpPr>
        <p:spPr bwMode="auto">
          <a:xfrm>
            <a:off x="3036094" y="2700022"/>
            <a:ext cx="1871662" cy="0"/>
          </a:xfrm>
          <a:prstGeom prst="line">
            <a:avLst/>
          </a:prstGeom>
          <a:noFill/>
          <a:ln w="19050">
            <a:solidFill>
              <a:schemeClr val="tx1"/>
            </a:solidFill>
            <a:round/>
            <a:headEnd/>
            <a:tailEnd type="triangle" w="med" len="med"/>
          </a:ln>
        </p:spPr>
        <p:txBody>
          <a:bodyPr/>
          <a:lstStyle/>
          <a:p>
            <a:endParaRPr lang="en-US"/>
          </a:p>
        </p:txBody>
      </p:sp>
      <p:sp>
        <p:nvSpPr>
          <p:cNvPr id="46137" name="Line 57"/>
          <p:cNvSpPr>
            <a:spLocks noChangeShapeType="1"/>
          </p:cNvSpPr>
          <p:nvPr/>
        </p:nvSpPr>
        <p:spPr bwMode="auto">
          <a:xfrm>
            <a:off x="6276181" y="4005263"/>
            <a:ext cx="1873250" cy="0"/>
          </a:xfrm>
          <a:prstGeom prst="line">
            <a:avLst/>
          </a:prstGeom>
          <a:noFill/>
          <a:ln w="19050">
            <a:solidFill>
              <a:schemeClr val="tx1"/>
            </a:solidFill>
            <a:round/>
            <a:headEnd/>
            <a:tailEnd type="triangle" w="med" len="med"/>
          </a:ln>
        </p:spPr>
        <p:txBody>
          <a:bodyPr/>
          <a:lstStyle/>
          <a:p>
            <a:endParaRPr lang="en-US"/>
          </a:p>
        </p:txBody>
      </p:sp>
      <p:sp>
        <p:nvSpPr>
          <p:cNvPr id="46138" name="Line 58"/>
          <p:cNvSpPr>
            <a:spLocks noChangeShapeType="1"/>
          </p:cNvSpPr>
          <p:nvPr/>
        </p:nvSpPr>
        <p:spPr bwMode="auto">
          <a:xfrm flipH="1" flipV="1">
            <a:off x="5761039" y="2646362"/>
            <a:ext cx="4606" cy="1076327"/>
          </a:xfrm>
          <a:prstGeom prst="line">
            <a:avLst/>
          </a:prstGeom>
          <a:noFill/>
          <a:ln w="57150">
            <a:solidFill>
              <a:schemeClr val="tx1"/>
            </a:solidFill>
            <a:round/>
            <a:headEnd/>
            <a:tailEnd type="triangle" w="med" len="med"/>
          </a:ln>
        </p:spPr>
        <p:txBody>
          <a:bodyPr/>
          <a:lstStyle/>
          <a:p>
            <a:endParaRPr lang="en-US"/>
          </a:p>
        </p:txBody>
      </p:sp>
      <p:sp>
        <p:nvSpPr>
          <p:cNvPr id="46139" name="Line 59"/>
          <p:cNvSpPr>
            <a:spLocks noChangeShapeType="1"/>
          </p:cNvSpPr>
          <p:nvPr/>
        </p:nvSpPr>
        <p:spPr bwMode="auto">
          <a:xfrm>
            <a:off x="5502912" y="2682719"/>
            <a:ext cx="17144" cy="1092355"/>
          </a:xfrm>
          <a:prstGeom prst="line">
            <a:avLst/>
          </a:prstGeom>
          <a:noFill/>
          <a:ln w="57150">
            <a:solidFill>
              <a:schemeClr val="tx1"/>
            </a:solidFill>
            <a:round/>
            <a:headEnd/>
            <a:tailEnd type="triangle" w="med" len="med"/>
          </a:ln>
        </p:spPr>
        <p:txBody>
          <a:bodyPr/>
          <a:lstStyle/>
          <a:p>
            <a:endParaRPr lang="en-US"/>
          </a:p>
        </p:txBody>
      </p:sp>
      <p:sp>
        <p:nvSpPr>
          <p:cNvPr id="259111" name="Line 60"/>
          <p:cNvSpPr>
            <a:spLocks noChangeShapeType="1"/>
          </p:cNvSpPr>
          <p:nvPr/>
        </p:nvSpPr>
        <p:spPr bwMode="auto">
          <a:xfrm flipH="1">
            <a:off x="6276181" y="3945413"/>
            <a:ext cx="1871663" cy="0"/>
          </a:xfrm>
          <a:prstGeom prst="line">
            <a:avLst/>
          </a:prstGeom>
          <a:noFill/>
          <a:ln w="19050">
            <a:solidFill>
              <a:schemeClr val="tx1"/>
            </a:solidFill>
            <a:round/>
            <a:headEnd/>
            <a:tailEnd type="triangle" w="med" len="med"/>
          </a:ln>
        </p:spPr>
        <p:txBody>
          <a:bodyPr/>
          <a:lstStyle/>
          <a:p>
            <a:endParaRPr lang="en-US"/>
          </a:p>
        </p:txBody>
      </p:sp>
      <p:sp>
        <p:nvSpPr>
          <p:cNvPr id="46141" name="Line 61"/>
          <p:cNvSpPr>
            <a:spLocks noChangeShapeType="1"/>
          </p:cNvSpPr>
          <p:nvPr/>
        </p:nvSpPr>
        <p:spPr bwMode="auto">
          <a:xfrm flipH="1">
            <a:off x="3071813" y="2349501"/>
            <a:ext cx="1800225" cy="0"/>
          </a:xfrm>
          <a:prstGeom prst="line">
            <a:avLst/>
          </a:prstGeom>
          <a:noFill/>
          <a:ln w="190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394953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41</a:t>
            </a:fld>
            <a:endParaRPr lang="cs-CZ"/>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63" y="1283220"/>
            <a:ext cx="640937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407368" y="206002"/>
            <a:ext cx="8568952" cy="1077218"/>
          </a:xfrm>
          <a:prstGeom prst="rect">
            <a:avLst/>
          </a:prstGeom>
          <a:noFill/>
        </p:spPr>
        <p:txBody>
          <a:bodyPr wrap="square" rtlCol="0">
            <a:spAutoFit/>
          </a:bodyPr>
          <a:lstStyle/>
          <a:p>
            <a:r>
              <a:rPr lang="cs-CZ" sz="3200" dirty="0">
                <a:solidFill>
                  <a:schemeClr val="accent4">
                    <a:lumMod val="75000"/>
                  </a:schemeClr>
                </a:solidFill>
              </a:rPr>
              <a:t>Zdroje </a:t>
            </a:r>
            <a:r>
              <a:rPr lang="cs-CZ" sz="3200" dirty="0" smtClean="0">
                <a:solidFill>
                  <a:schemeClr val="accent4">
                    <a:lumMod val="75000"/>
                  </a:schemeClr>
                </a:solidFill>
              </a:rPr>
              <a:t>glukózy </a:t>
            </a:r>
            <a:r>
              <a:rPr lang="cs-CZ" sz="3200" dirty="0">
                <a:solidFill>
                  <a:schemeClr val="accent4">
                    <a:lumMod val="75000"/>
                  </a:schemeClr>
                </a:solidFill>
              </a:rPr>
              <a:t>v různých fázích metabolismu</a:t>
            </a:r>
          </a:p>
          <a:p>
            <a:endParaRPr lang="cs-CZ" sz="3200" dirty="0">
              <a:solidFill>
                <a:schemeClr val="accent4">
                  <a:lumMod val="75000"/>
                </a:schemeClr>
              </a:solidFill>
            </a:endParaRPr>
          </a:p>
        </p:txBody>
      </p:sp>
      <p:sp>
        <p:nvSpPr>
          <p:cNvPr id="4" name="TextovéPole 3"/>
          <p:cNvSpPr txBox="1"/>
          <p:nvPr/>
        </p:nvSpPr>
        <p:spPr>
          <a:xfrm>
            <a:off x="6077667" y="1780964"/>
            <a:ext cx="5603471" cy="3539430"/>
          </a:xfrm>
          <a:prstGeom prst="rect">
            <a:avLst/>
          </a:prstGeom>
          <a:noFill/>
        </p:spPr>
        <p:txBody>
          <a:bodyPr wrap="square" rtlCol="0">
            <a:spAutoFit/>
          </a:bodyPr>
          <a:lstStyle/>
          <a:p>
            <a:r>
              <a:rPr lang="cs-CZ" sz="1600" dirty="0"/>
              <a:t>Při popisu metabolismu se rozlišují dva základní metabolické stavy nazvané absorpční (resorpční) fáze a </a:t>
            </a:r>
            <a:r>
              <a:rPr lang="cs-CZ" sz="1600" dirty="0" err="1"/>
              <a:t>postabsorpční</a:t>
            </a:r>
            <a:r>
              <a:rPr lang="cs-CZ" sz="1600" dirty="0"/>
              <a:t> (</a:t>
            </a:r>
            <a:r>
              <a:rPr lang="cs-CZ" sz="1600" dirty="0" err="1"/>
              <a:t>postresorpční</a:t>
            </a:r>
            <a:r>
              <a:rPr lang="cs-CZ" sz="1600" dirty="0"/>
              <a:t>) fáze. </a:t>
            </a:r>
            <a:endParaRPr lang="cs-CZ" sz="1600" dirty="0" smtClean="0"/>
          </a:p>
          <a:p>
            <a:r>
              <a:rPr lang="cs-CZ" sz="1600" dirty="0" smtClean="0"/>
              <a:t>Absorpční </a:t>
            </a:r>
            <a:r>
              <a:rPr lang="cs-CZ" sz="1600" dirty="0"/>
              <a:t>fáze trvá přibližně 4 hodiny a zahrnuje dobu jídla a po ní. Pokud po této době nesníme další jídlo, metabolismus přechází do </a:t>
            </a:r>
            <a:r>
              <a:rPr lang="cs-CZ" sz="1600" dirty="0" err="1"/>
              <a:t>postabsorpční</a:t>
            </a:r>
            <a:r>
              <a:rPr lang="cs-CZ" sz="1600" dirty="0"/>
              <a:t> fáze. Typický stav </a:t>
            </a:r>
            <a:r>
              <a:rPr lang="cs-CZ" sz="1600" dirty="0" err="1"/>
              <a:t>postabsorpční</a:t>
            </a:r>
            <a:r>
              <a:rPr lang="cs-CZ" sz="1600" dirty="0"/>
              <a:t> fáze je stav v průběhu a po nočním lačnění</a:t>
            </a:r>
            <a:r>
              <a:rPr lang="cs-CZ" sz="1600" dirty="0" smtClean="0"/>
              <a:t>.</a:t>
            </a:r>
          </a:p>
          <a:p>
            <a:r>
              <a:rPr lang="cs-CZ" sz="1600" dirty="0" smtClean="0"/>
              <a:t>Je-li </a:t>
            </a:r>
            <a:r>
              <a:rPr lang="cs-CZ" sz="1600" dirty="0"/>
              <a:t>přísun potravy zastaven déle než 12–14 hodin, přechází metabolismus do fáze hladovění (krátkodobého hladovění od desítek hodin až po několik dní, dlouhodobého hladovění více než dva až tři týdny). Časové údaje jednotlivých fází jsou orientační, závisí na množství přijaté potravy, velikosti energetických zásob a dalších faktorech. </a:t>
            </a:r>
          </a:p>
          <a:p>
            <a:endParaRPr lang="cs-CZ" sz="1600" dirty="0"/>
          </a:p>
        </p:txBody>
      </p:sp>
    </p:spTree>
    <p:extLst>
      <p:ext uri="{BB962C8B-B14F-4D97-AF65-F5344CB8AC3E}">
        <p14:creationId xmlns:p14="http://schemas.microsoft.com/office/powerpoint/2010/main" val="3762723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097" name="Group 8"/>
          <p:cNvGrpSpPr>
            <a:grpSpLocks/>
          </p:cNvGrpSpPr>
          <p:nvPr/>
        </p:nvGrpSpPr>
        <p:grpSpPr bwMode="auto">
          <a:xfrm>
            <a:off x="3754439" y="1773238"/>
            <a:ext cx="2917825" cy="2087562"/>
            <a:chOff x="2029" y="6277"/>
            <a:chExt cx="3199" cy="1995"/>
          </a:xfrm>
        </p:grpSpPr>
        <p:sp>
          <p:nvSpPr>
            <p:cNvPr id="260155" name="Arc 9"/>
            <p:cNvSpPr>
              <a:spLocks/>
            </p:cNvSpPr>
            <p:nvPr/>
          </p:nvSpPr>
          <p:spPr bwMode="auto">
            <a:xfrm flipH="1">
              <a:off x="2029" y="6277"/>
              <a:ext cx="2935" cy="1960"/>
            </a:xfrm>
            <a:custGeom>
              <a:avLst/>
              <a:gdLst>
                <a:gd name="T0" fmla="*/ 0 w 30056"/>
                <a:gd name="T1" fmla="*/ 1 h 28135"/>
                <a:gd name="T2" fmla="*/ 27 w 30056"/>
                <a:gd name="T3" fmla="*/ 10 h 28135"/>
                <a:gd name="T4" fmla="*/ 8 w 30056"/>
                <a:gd name="T5" fmla="*/ 7 h 28135"/>
                <a:gd name="T6" fmla="*/ 0 60000 65536"/>
                <a:gd name="T7" fmla="*/ 0 60000 65536"/>
                <a:gd name="T8" fmla="*/ 0 60000 65536"/>
                <a:gd name="T9" fmla="*/ 0 w 30056"/>
                <a:gd name="T10" fmla="*/ 0 h 28135"/>
                <a:gd name="T11" fmla="*/ 30056 w 30056"/>
                <a:gd name="T12" fmla="*/ 28135 h 28135"/>
              </a:gdLst>
              <a:ahLst/>
              <a:cxnLst>
                <a:cxn ang="T6">
                  <a:pos x="T0" y="T1"/>
                </a:cxn>
                <a:cxn ang="T7">
                  <a:pos x="T2" y="T3"/>
                </a:cxn>
                <a:cxn ang="T8">
                  <a:pos x="T4" y="T5"/>
                </a:cxn>
              </a:cxnLst>
              <a:rect l="T9" t="T10" r="T11" b="T12"/>
              <a:pathLst>
                <a:path w="30056" h="28135" fill="none" extrusionOk="0">
                  <a:moveTo>
                    <a:pt x="-1" y="1723"/>
                  </a:moveTo>
                  <a:cubicBezTo>
                    <a:pt x="2673" y="586"/>
                    <a:pt x="5550" y="-1"/>
                    <a:pt x="8456" y="0"/>
                  </a:cubicBezTo>
                  <a:cubicBezTo>
                    <a:pt x="20385" y="0"/>
                    <a:pt x="30056" y="9670"/>
                    <a:pt x="30056" y="21600"/>
                  </a:cubicBezTo>
                  <a:cubicBezTo>
                    <a:pt x="30056" y="23817"/>
                    <a:pt x="29714" y="26021"/>
                    <a:pt x="29043" y="28134"/>
                  </a:cubicBezTo>
                </a:path>
                <a:path w="30056" h="28135" stroke="0" extrusionOk="0">
                  <a:moveTo>
                    <a:pt x="-1" y="1723"/>
                  </a:moveTo>
                  <a:cubicBezTo>
                    <a:pt x="2673" y="586"/>
                    <a:pt x="5550" y="-1"/>
                    <a:pt x="8456" y="0"/>
                  </a:cubicBezTo>
                  <a:cubicBezTo>
                    <a:pt x="20385" y="0"/>
                    <a:pt x="30056" y="9670"/>
                    <a:pt x="30056" y="21600"/>
                  </a:cubicBezTo>
                  <a:cubicBezTo>
                    <a:pt x="30056" y="23817"/>
                    <a:pt x="29714" y="26021"/>
                    <a:pt x="29043" y="28134"/>
                  </a:cubicBezTo>
                  <a:lnTo>
                    <a:pt x="8456" y="21600"/>
                  </a:lnTo>
                  <a:close/>
                </a:path>
              </a:pathLst>
            </a:custGeom>
            <a:solidFill>
              <a:schemeClr val="accent1"/>
            </a:solidFill>
            <a:ln w="19050">
              <a:solidFill>
                <a:srgbClr val="000000"/>
              </a:solidFill>
              <a:round/>
              <a:headEnd/>
              <a:tailEnd/>
            </a:ln>
          </p:spPr>
          <p:txBody>
            <a:bodyPr/>
            <a:lstStyle/>
            <a:p>
              <a:endParaRPr lang="en-US"/>
            </a:p>
          </p:txBody>
        </p:sp>
        <p:sp>
          <p:nvSpPr>
            <p:cNvPr id="260156" name="Arc 10"/>
            <p:cNvSpPr>
              <a:spLocks/>
            </p:cNvSpPr>
            <p:nvPr/>
          </p:nvSpPr>
          <p:spPr bwMode="auto">
            <a:xfrm rot="9469453" flipH="1">
              <a:off x="3096" y="6746"/>
              <a:ext cx="2132" cy="1080"/>
            </a:xfrm>
            <a:custGeom>
              <a:avLst/>
              <a:gdLst>
                <a:gd name="T0" fmla="*/ 0 w 36532"/>
                <a:gd name="T1" fmla="*/ 1 h 21600"/>
                <a:gd name="T2" fmla="*/ 7 w 36532"/>
                <a:gd name="T3" fmla="*/ 3 h 21600"/>
                <a:gd name="T4" fmla="*/ 3 w 36532"/>
                <a:gd name="T5" fmla="*/ 3 h 21600"/>
                <a:gd name="T6" fmla="*/ 0 60000 65536"/>
                <a:gd name="T7" fmla="*/ 0 60000 65536"/>
                <a:gd name="T8" fmla="*/ 0 60000 65536"/>
                <a:gd name="T9" fmla="*/ 0 w 36532"/>
                <a:gd name="T10" fmla="*/ 0 h 21600"/>
                <a:gd name="T11" fmla="*/ 36532 w 36532"/>
                <a:gd name="T12" fmla="*/ 21600 h 21600"/>
              </a:gdLst>
              <a:ahLst/>
              <a:cxnLst>
                <a:cxn ang="T6">
                  <a:pos x="T0" y="T1"/>
                </a:cxn>
                <a:cxn ang="T7">
                  <a:pos x="T2" y="T3"/>
                </a:cxn>
                <a:cxn ang="T8">
                  <a:pos x="T4" y="T5"/>
                </a:cxn>
              </a:cxnLst>
              <a:rect l="T9" t="T10" r="T11" b="T12"/>
              <a:pathLst>
                <a:path w="36532" h="21600" fill="none" extrusionOk="0">
                  <a:moveTo>
                    <a:pt x="-1" y="5992"/>
                  </a:moveTo>
                  <a:cubicBezTo>
                    <a:pt x="4019" y="2146"/>
                    <a:pt x="9368" y="-1"/>
                    <a:pt x="14932" y="0"/>
                  </a:cubicBezTo>
                  <a:cubicBezTo>
                    <a:pt x="26861" y="0"/>
                    <a:pt x="36532" y="9670"/>
                    <a:pt x="36532" y="21600"/>
                  </a:cubicBezTo>
                </a:path>
                <a:path w="36532" h="21600" stroke="0" extrusionOk="0">
                  <a:moveTo>
                    <a:pt x="-1" y="5992"/>
                  </a:moveTo>
                  <a:cubicBezTo>
                    <a:pt x="4019" y="2146"/>
                    <a:pt x="9368" y="-1"/>
                    <a:pt x="14932" y="0"/>
                  </a:cubicBezTo>
                  <a:cubicBezTo>
                    <a:pt x="26861" y="0"/>
                    <a:pt x="36532" y="9670"/>
                    <a:pt x="36532" y="21600"/>
                  </a:cubicBezTo>
                  <a:lnTo>
                    <a:pt x="14932" y="21600"/>
                  </a:lnTo>
                  <a:close/>
                </a:path>
              </a:pathLst>
            </a:custGeom>
            <a:solidFill>
              <a:schemeClr val="accent1"/>
            </a:solidFill>
            <a:ln w="19050">
              <a:solidFill>
                <a:srgbClr val="000000"/>
              </a:solidFill>
              <a:round/>
              <a:headEnd/>
              <a:tailEnd/>
            </a:ln>
          </p:spPr>
          <p:txBody>
            <a:bodyPr/>
            <a:lstStyle/>
            <a:p>
              <a:endParaRPr lang="en-US"/>
            </a:p>
          </p:txBody>
        </p:sp>
        <p:sp>
          <p:nvSpPr>
            <p:cNvPr id="260157" name="Arc 11"/>
            <p:cNvSpPr>
              <a:spLocks/>
            </p:cNvSpPr>
            <p:nvPr/>
          </p:nvSpPr>
          <p:spPr bwMode="auto">
            <a:xfrm rot="10276613" flipH="1">
              <a:off x="2091" y="7893"/>
              <a:ext cx="1229" cy="379"/>
            </a:xfrm>
            <a:custGeom>
              <a:avLst/>
              <a:gdLst>
                <a:gd name="T0" fmla="*/ 0 w 39215"/>
                <a:gd name="T1" fmla="*/ 0 h 21600"/>
                <a:gd name="T2" fmla="*/ 1 w 39215"/>
                <a:gd name="T3" fmla="*/ 0 h 21600"/>
                <a:gd name="T4" fmla="*/ 1 w 39215"/>
                <a:gd name="T5" fmla="*/ 0 h 21600"/>
                <a:gd name="T6" fmla="*/ 0 60000 65536"/>
                <a:gd name="T7" fmla="*/ 0 60000 65536"/>
                <a:gd name="T8" fmla="*/ 0 60000 65536"/>
                <a:gd name="T9" fmla="*/ 0 w 39215"/>
                <a:gd name="T10" fmla="*/ 0 h 21600"/>
                <a:gd name="T11" fmla="*/ 39215 w 39215"/>
                <a:gd name="T12" fmla="*/ 21600 h 21600"/>
              </a:gdLst>
              <a:ahLst/>
              <a:cxnLst>
                <a:cxn ang="T6">
                  <a:pos x="T0" y="T1"/>
                </a:cxn>
                <a:cxn ang="T7">
                  <a:pos x="T2" y="T3"/>
                </a:cxn>
                <a:cxn ang="T8">
                  <a:pos x="T4" y="T5"/>
                </a:cxn>
              </a:cxnLst>
              <a:rect l="T9" t="T10" r="T11" b="T12"/>
              <a:pathLst>
                <a:path w="39215" h="21600" fill="none" extrusionOk="0">
                  <a:moveTo>
                    <a:pt x="-1" y="9676"/>
                  </a:moveTo>
                  <a:cubicBezTo>
                    <a:pt x="4000" y="3634"/>
                    <a:pt x="10764" y="-1"/>
                    <a:pt x="18011" y="0"/>
                  </a:cubicBezTo>
                  <a:cubicBezTo>
                    <a:pt x="28353" y="0"/>
                    <a:pt x="37244" y="7331"/>
                    <a:pt x="39215" y="17484"/>
                  </a:cubicBezTo>
                </a:path>
                <a:path w="39215" h="21600" stroke="0" extrusionOk="0">
                  <a:moveTo>
                    <a:pt x="-1" y="9676"/>
                  </a:moveTo>
                  <a:cubicBezTo>
                    <a:pt x="4000" y="3634"/>
                    <a:pt x="10764" y="-1"/>
                    <a:pt x="18011" y="0"/>
                  </a:cubicBezTo>
                  <a:cubicBezTo>
                    <a:pt x="28353" y="0"/>
                    <a:pt x="37244" y="7331"/>
                    <a:pt x="39215" y="17484"/>
                  </a:cubicBezTo>
                  <a:lnTo>
                    <a:pt x="18011" y="21600"/>
                  </a:lnTo>
                  <a:close/>
                </a:path>
              </a:pathLst>
            </a:custGeom>
            <a:solidFill>
              <a:schemeClr val="accent1"/>
            </a:solidFill>
            <a:ln w="19050">
              <a:solidFill>
                <a:srgbClr val="000000"/>
              </a:solidFill>
              <a:round/>
              <a:headEnd/>
              <a:tailEnd/>
            </a:ln>
          </p:spPr>
          <p:txBody>
            <a:bodyPr/>
            <a:lstStyle/>
            <a:p>
              <a:endParaRPr lang="en-US"/>
            </a:p>
          </p:txBody>
        </p:sp>
      </p:grpSp>
      <p:grpSp>
        <p:nvGrpSpPr>
          <p:cNvPr id="260098" name="Group 12"/>
          <p:cNvGrpSpPr>
            <a:grpSpLocks/>
          </p:cNvGrpSpPr>
          <p:nvPr/>
        </p:nvGrpSpPr>
        <p:grpSpPr bwMode="auto">
          <a:xfrm>
            <a:off x="4656139" y="4652963"/>
            <a:ext cx="2016125" cy="1657350"/>
            <a:chOff x="2538" y="10393"/>
            <a:chExt cx="3091" cy="2729"/>
          </a:xfrm>
        </p:grpSpPr>
        <p:sp>
          <p:nvSpPr>
            <p:cNvPr id="260143" name="Arc 13"/>
            <p:cNvSpPr>
              <a:spLocks/>
            </p:cNvSpPr>
            <p:nvPr/>
          </p:nvSpPr>
          <p:spPr bwMode="auto">
            <a:xfrm rot="1427103" flipV="1">
              <a:off x="4312" y="12252"/>
              <a:ext cx="628" cy="723"/>
            </a:xfrm>
            <a:custGeom>
              <a:avLst/>
              <a:gdLst>
                <a:gd name="T0" fmla="*/ 0 w 25120"/>
                <a:gd name="T1" fmla="*/ 0 h 28932"/>
                <a:gd name="T2" fmla="*/ 0 w 25120"/>
                <a:gd name="T3" fmla="*/ 0 h 28932"/>
                <a:gd name="T4" fmla="*/ 0 w 25120"/>
                <a:gd name="T5" fmla="*/ 0 h 28932"/>
                <a:gd name="T6" fmla="*/ 0 60000 65536"/>
                <a:gd name="T7" fmla="*/ 0 60000 65536"/>
                <a:gd name="T8" fmla="*/ 0 60000 65536"/>
                <a:gd name="T9" fmla="*/ 0 w 25120"/>
                <a:gd name="T10" fmla="*/ 0 h 28932"/>
                <a:gd name="T11" fmla="*/ 25120 w 25120"/>
                <a:gd name="T12" fmla="*/ 28932 h 28932"/>
              </a:gdLst>
              <a:ahLst/>
              <a:cxnLst>
                <a:cxn ang="T6">
                  <a:pos x="T0" y="T1"/>
                </a:cxn>
                <a:cxn ang="T7">
                  <a:pos x="T2" y="T3"/>
                </a:cxn>
                <a:cxn ang="T8">
                  <a:pos x="T4" y="T5"/>
                </a:cxn>
              </a:cxnLst>
              <a:rect l="T9" t="T10" r="T11" b="T12"/>
              <a:pathLst>
                <a:path w="25120" h="28932" fill="none" extrusionOk="0">
                  <a:moveTo>
                    <a:pt x="-1" y="288"/>
                  </a:moveTo>
                  <a:cubicBezTo>
                    <a:pt x="1163" y="96"/>
                    <a:pt x="2340" y="-1"/>
                    <a:pt x="3520" y="0"/>
                  </a:cubicBezTo>
                  <a:cubicBezTo>
                    <a:pt x="15449" y="0"/>
                    <a:pt x="25120" y="9670"/>
                    <a:pt x="25120" y="21600"/>
                  </a:cubicBezTo>
                  <a:cubicBezTo>
                    <a:pt x="25120" y="24099"/>
                    <a:pt x="24686" y="26580"/>
                    <a:pt x="23837" y="28931"/>
                  </a:cubicBezTo>
                </a:path>
                <a:path w="25120" h="28932" stroke="0" extrusionOk="0">
                  <a:moveTo>
                    <a:pt x="-1" y="288"/>
                  </a:moveTo>
                  <a:cubicBezTo>
                    <a:pt x="1163" y="96"/>
                    <a:pt x="2340" y="-1"/>
                    <a:pt x="3520" y="0"/>
                  </a:cubicBezTo>
                  <a:cubicBezTo>
                    <a:pt x="15449" y="0"/>
                    <a:pt x="25120" y="9670"/>
                    <a:pt x="25120" y="21600"/>
                  </a:cubicBezTo>
                  <a:cubicBezTo>
                    <a:pt x="25120" y="24099"/>
                    <a:pt x="24686" y="26580"/>
                    <a:pt x="23837" y="28931"/>
                  </a:cubicBezTo>
                  <a:lnTo>
                    <a:pt x="3520" y="21600"/>
                  </a:lnTo>
                  <a:close/>
                </a:path>
              </a:pathLst>
            </a:custGeom>
            <a:noFill/>
            <a:ln w="19050">
              <a:solidFill>
                <a:srgbClr val="000000"/>
              </a:solidFill>
              <a:round/>
              <a:headEnd/>
              <a:tailEnd/>
            </a:ln>
          </p:spPr>
          <p:txBody>
            <a:bodyPr/>
            <a:lstStyle/>
            <a:p>
              <a:endParaRPr lang="en-US"/>
            </a:p>
          </p:txBody>
        </p:sp>
        <p:sp>
          <p:nvSpPr>
            <p:cNvPr id="260144" name="Arc 14"/>
            <p:cNvSpPr>
              <a:spLocks/>
            </p:cNvSpPr>
            <p:nvPr/>
          </p:nvSpPr>
          <p:spPr bwMode="auto">
            <a:xfrm flipV="1">
              <a:off x="4909" y="12037"/>
              <a:ext cx="540" cy="578"/>
            </a:xfrm>
            <a:custGeom>
              <a:avLst/>
              <a:gdLst>
                <a:gd name="T0" fmla="*/ 0 w 21600"/>
                <a:gd name="T1" fmla="*/ 0 h 23144"/>
                <a:gd name="T2" fmla="*/ 0 w 21600"/>
                <a:gd name="T3" fmla="*/ 0 h 23144"/>
                <a:gd name="T4" fmla="*/ 0 w 21600"/>
                <a:gd name="T5" fmla="*/ 0 h 23144"/>
                <a:gd name="T6" fmla="*/ 0 60000 65536"/>
                <a:gd name="T7" fmla="*/ 0 60000 65536"/>
                <a:gd name="T8" fmla="*/ 0 60000 65536"/>
                <a:gd name="T9" fmla="*/ 0 w 21600"/>
                <a:gd name="T10" fmla="*/ 0 h 23144"/>
                <a:gd name="T11" fmla="*/ 21600 w 21600"/>
                <a:gd name="T12" fmla="*/ 23144 h 23144"/>
              </a:gdLst>
              <a:ahLst/>
              <a:cxnLst>
                <a:cxn ang="T6">
                  <a:pos x="T0" y="T1"/>
                </a:cxn>
                <a:cxn ang="T7">
                  <a:pos x="T2" y="T3"/>
                </a:cxn>
                <a:cxn ang="T8">
                  <a:pos x="T4" y="T5"/>
                </a:cxn>
              </a:cxnLst>
              <a:rect l="T9" t="T10" r="T11" b="T12"/>
              <a:pathLst>
                <a:path w="21600" h="23144" fill="none" extrusionOk="0">
                  <a:moveTo>
                    <a:pt x="-1" y="0"/>
                  </a:moveTo>
                  <a:cubicBezTo>
                    <a:pt x="11929" y="0"/>
                    <a:pt x="21600" y="9670"/>
                    <a:pt x="21600" y="21600"/>
                  </a:cubicBezTo>
                  <a:cubicBezTo>
                    <a:pt x="21600" y="22115"/>
                    <a:pt x="21581" y="22630"/>
                    <a:pt x="21544" y="23143"/>
                  </a:cubicBezTo>
                </a:path>
                <a:path w="21600" h="23144" stroke="0" extrusionOk="0">
                  <a:moveTo>
                    <a:pt x="-1" y="0"/>
                  </a:moveTo>
                  <a:cubicBezTo>
                    <a:pt x="11929" y="0"/>
                    <a:pt x="21600" y="9670"/>
                    <a:pt x="21600" y="21600"/>
                  </a:cubicBezTo>
                  <a:cubicBezTo>
                    <a:pt x="21600" y="22115"/>
                    <a:pt x="21581" y="22630"/>
                    <a:pt x="21544" y="23143"/>
                  </a:cubicBezTo>
                  <a:lnTo>
                    <a:pt x="0" y="21600"/>
                  </a:lnTo>
                  <a:close/>
                </a:path>
              </a:pathLst>
            </a:custGeom>
            <a:noFill/>
            <a:ln w="19050">
              <a:solidFill>
                <a:srgbClr val="000000"/>
              </a:solidFill>
              <a:round/>
              <a:headEnd/>
              <a:tailEnd/>
            </a:ln>
          </p:spPr>
          <p:txBody>
            <a:bodyPr/>
            <a:lstStyle/>
            <a:p>
              <a:endParaRPr lang="en-US"/>
            </a:p>
          </p:txBody>
        </p:sp>
        <p:sp>
          <p:nvSpPr>
            <p:cNvPr id="260145" name="Arc 15"/>
            <p:cNvSpPr>
              <a:spLocks/>
            </p:cNvSpPr>
            <p:nvPr/>
          </p:nvSpPr>
          <p:spPr bwMode="auto">
            <a:xfrm flipV="1">
              <a:off x="5089" y="11174"/>
              <a:ext cx="540" cy="1021"/>
            </a:xfrm>
            <a:custGeom>
              <a:avLst/>
              <a:gdLst>
                <a:gd name="T0" fmla="*/ 0 w 21600"/>
                <a:gd name="T1" fmla="*/ 0 h 40841"/>
                <a:gd name="T2" fmla="*/ 0 w 21600"/>
                <a:gd name="T3" fmla="*/ 1 h 40841"/>
                <a:gd name="T4" fmla="*/ 0 w 21600"/>
                <a:gd name="T5" fmla="*/ 0 h 40841"/>
                <a:gd name="T6" fmla="*/ 0 60000 65536"/>
                <a:gd name="T7" fmla="*/ 0 60000 65536"/>
                <a:gd name="T8" fmla="*/ 0 60000 65536"/>
                <a:gd name="T9" fmla="*/ 0 w 21600"/>
                <a:gd name="T10" fmla="*/ 0 h 40841"/>
                <a:gd name="T11" fmla="*/ 21600 w 21600"/>
                <a:gd name="T12" fmla="*/ 40841 h 40841"/>
              </a:gdLst>
              <a:ahLst/>
              <a:cxnLst>
                <a:cxn ang="T6">
                  <a:pos x="T0" y="T1"/>
                </a:cxn>
                <a:cxn ang="T7">
                  <a:pos x="T2" y="T3"/>
                </a:cxn>
                <a:cxn ang="T8">
                  <a:pos x="T4" y="T5"/>
                </a:cxn>
              </a:cxnLst>
              <a:rect l="T9" t="T10" r="T11" b="T12"/>
              <a:pathLst>
                <a:path w="21600" h="40841" fill="none" extrusionOk="0">
                  <a:moveTo>
                    <a:pt x="6016" y="-1"/>
                  </a:moveTo>
                  <a:cubicBezTo>
                    <a:pt x="15248" y="2676"/>
                    <a:pt x="21600" y="11132"/>
                    <a:pt x="21600" y="20745"/>
                  </a:cubicBezTo>
                  <a:cubicBezTo>
                    <a:pt x="21600" y="29618"/>
                    <a:pt x="16173" y="37588"/>
                    <a:pt x="7918" y="40841"/>
                  </a:cubicBezTo>
                </a:path>
                <a:path w="21600" h="40841" stroke="0" extrusionOk="0">
                  <a:moveTo>
                    <a:pt x="6016" y="-1"/>
                  </a:moveTo>
                  <a:cubicBezTo>
                    <a:pt x="15248" y="2676"/>
                    <a:pt x="21600" y="11132"/>
                    <a:pt x="21600" y="20745"/>
                  </a:cubicBezTo>
                  <a:cubicBezTo>
                    <a:pt x="21600" y="29618"/>
                    <a:pt x="16173" y="37588"/>
                    <a:pt x="7918" y="40841"/>
                  </a:cubicBezTo>
                  <a:lnTo>
                    <a:pt x="0" y="20745"/>
                  </a:lnTo>
                  <a:close/>
                </a:path>
              </a:pathLst>
            </a:custGeom>
            <a:noFill/>
            <a:ln w="19050">
              <a:solidFill>
                <a:srgbClr val="000000"/>
              </a:solidFill>
              <a:round/>
              <a:headEnd/>
              <a:tailEnd/>
            </a:ln>
          </p:spPr>
          <p:txBody>
            <a:bodyPr/>
            <a:lstStyle/>
            <a:p>
              <a:endParaRPr lang="en-US"/>
            </a:p>
          </p:txBody>
        </p:sp>
        <p:sp>
          <p:nvSpPr>
            <p:cNvPr id="260146" name="Arc 16"/>
            <p:cNvSpPr>
              <a:spLocks/>
            </p:cNvSpPr>
            <p:nvPr/>
          </p:nvSpPr>
          <p:spPr bwMode="auto">
            <a:xfrm rot="15932169" flipV="1">
              <a:off x="4794" y="10643"/>
              <a:ext cx="540" cy="769"/>
            </a:xfrm>
            <a:custGeom>
              <a:avLst/>
              <a:gdLst>
                <a:gd name="T0" fmla="*/ 0 w 21600"/>
                <a:gd name="T1" fmla="*/ 0 h 30768"/>
                <a:gd name="T2" fmla="*/ 0 w 21600"/>
                <a:gd name="T3" fmla="*/ 0 h 30768"/>
                <a:gd name="T4" fmla="*/ 0 w 21600"/>
                <a:gd name="T5" fmla="*/ 0 h 30768"/>
                <a:gd name="T6" fmla="*/ 0 60000 65536"/>
                <a:gd name="T7" fmla="*/ 0 60000 65536"/>
                <a:gd name="T8" fmla="*/ 0 60000 65536"/>
                <a:gd name="T9" fmla="*/ 0 w 21600"/>
                <a:gd name="T10" fmla="*/ 0 h 30768"/>
                <a:gd name="T11" fmla="*/ 21600 w 21600"/>
                <a:gd name="T12" fmla="*/ 30768 h 30768"/>
              </a:gdLst>
              <a:ahLst/>
              <a:cxnLst>
                <a:cxn ang="T6">
                  <a:pos x="T0" y="T1"/>
                </a:cxn>
                <a:cxn ang="T7">
                  <a:pos x="T2" y="T3"/>
                </a:cxn>
                <a:cxn ang="T8">
                  <a:pos x="T4" y="T5"/>
                </a:cxn>
              </a:cxnLst>
              <a:rect l="T9" t="T10" r="T11" b="T12"/>
              <a:pathLst>
                <a:path w="21600" h="30768" fill="none" extrusionOk="0">
                  <a:moveTo>
                    <a:pt x="-1" y="0"/>
                  </a:moveTo>
                  <a:cubicBezTo>
                    <a:pt x="11929" y="0"/>
                    <a:pt x="21600" y="9670"/>
                    <a:pt x="21600" y="21600"/>
                  </a:cubicBezTo>
                  <a:cubicBezTo>
                    <a:pt x="21600" y="24768"/>
                    <a:pt x="20902" y="27898"/>
                    <a:pt x="19557" y="30767"/>
                  </a:cubicBezTo>
                </a:path>
                <a:path w="21600" h="30768" stroke="0" extrusionOk="0">
                  <a:moveTo>
                    <a:pt x="-1" y="0"/>
                  </a:moveTo>
                  <a:cubicBezTo>
                    <a:pt x="11929" y="0"/>
                    <a:pt x="21600" y="9670"/>
                    <a:pt x="21600" y="21600"/>
                  </a:cubicBezTo>
                  <a:cubicBezTo>
                    <a:pt x="21600" y="24768"/>
                    <a:pt x="20902" y="27898"/>
                    <a:pt x="19557" y="30767"/>
                  </a:cubicBezTo>
                  <a:lnTo>
                    <a:pt x="0" y="21600"/>
                  </a:lnTo>
                  <a:close/>
                </a:path>
              </a:pathLst>
            </a:custGeom>
            <a:noFill/>
            <a:ln w="19050">
              <a:solidFill>
                <a:srgbClr val="000000"/>
              </a:solidFill>
              <a:round/>
              <a:headEnd/>
              <a:tailEnd/>
            </a:ln>
          </p:spPr>
          <p:txBody>
            <a:bodyPr/>
            <a:lstStyle/>
            <a:p>
              <a:endParaRPr lang="en-US"/>
            </a:p>
          </p:txBody>
        </p:sp>
        <p:sp>
          <p:nvSpPr>
            <p:cNvPr id="260147" name="Arc 17"/>
            <p:cNvSpPr>
              <a:spLocks/>
            </p:cNvSpPr>
            <p:nvPr/>
          </p:nvSpPr>
          <p:spPr bwMode="auto">
            <a:xfrm rot="13952104" flipV="1">
              <a:off x="4276" y="10362"/>
              <a:ext cx="564" cy="743"/>
            </a:xfrm>
            <a:custGeom>
              <a:avLst/>
              <a:gdLst>
                <a:gd name="T0" fmla="*/ 0 w 22561"/>
                <a:gd name="T1" fmla="*/ 0 h 29732"/>
                <a:gd name="T2" fmla="*/ 0 w 22561"/>
                <a:gd name="T3" fmla="*/ 0 h 29732"/>
                <a:gd name="T4" fmla="*/ 0 w 22561"/>
                <a:gd name="T5" fmla="*/ 0 h 29732"/>
                <a:gd name="T6" fmla="*/ 0 60000 65536"/>
                <a:gd name="T7" fmla="*/ 0 60000 65536"/>
                <a:gd name="T8" fmla="*/ 0 60000 65536"/>
                <a:gd name="T9" fmla="*/ 0 w 22561"/>
                <a:gd name="T10" fmla="*/ 0 h 29732"/>
                <a:gd name="T11" fmla="*/ 22561 w 22561"/>
                <a:gd name="T12" fmla="*/ 29732 h 29732"/>
              </a:gdLst>
              <a:ahLst/>
              <a:cxnLst>
                <a:cxn ang="T6">
                  <a:pos x="T0" y="T1"/>
                </a:cxn>
                <a:cxn ang="T7">
                  <a:pos x="T2" y="T3"/>
                </a:cxn>
                <a:cxn ang="T8">
                  <a:pos x="T4" y="T5"/>
                </a:cxn>
              </a:cxnLst>
              <a:rect l="T9" t="T10" r="T11" b="T12"/>
              <a:pathLst>
                <a:path w="22561" h="29732" fill="none" extrusionOk="0">
                  <a:moveTo>
                    <a:pt x="0" y="21"/>
                  </a:moveTo>
                  <a:cubicBezTo>
                    <a:pt x="320" y="7"/>
                    <a:pt x="640" y="-1"/>
                    <a:pt x="961" y="0"/>
                  </a:cubicBezTo>
                  <a:cubicBezTo>
                    <a:pt x="12890" y="0"/>
                    <a:pt x="22561" y="9670"/>
                    <a:pt x="22561" y="21600"/>
                  </a:cubicBezTo>
                  <a:cubicBezTo>
                    <a:pt x="22561" y="24387"/>
                    <a:pt x="22021" y="27149"/>
                    <a:pt x="20971" y="29731"/>
                  </a:cubicBezTo>
                </a:path>
                <a:path w="22561" h="29732" stroke="0" extrusionOk="0">
                  <a:moveTo>
                    <a:pt x="0" y="21"/>
                  </a:moveTo>
                  <a:cubicBezTo>
                    <a:pt x="320" y="7"/>
                    <a:pt x="640" y="-1"/>
                    <a:pt x="961" y="0"/>
                  </a:cubicBezTo>
                  <a:cubicBezTo>
                    <a:pt x="12890" y="0"/>
                    <a:pt x="22561" y="9670"/>
                    <a:pt x="22561" y="21600"/>
                  </a:cubicBezTo>
                  <a:cubicBezTo>
                    <a:pt x="22561" y="24387"/>
                    <a:pt x="22021" y="27149"/>
                    <a:pt x="20971" y="29731"/>
                  </a:cubicBezTo>
                  <a:lnTo>
                    <a:pt x="961" y="21600"/>
                  </a:lnTo>
                  <a:close/>
                </a:path>
              </a:pathLst>
            </a:custGeom>
            <a:noFill/>
            <a:ln w="19050">
              <a:solidFill>
                <a:srgbClr val="000000"/>
              </a:solidFill>
              <a:round/>
              <a:headEnd/>
              <a:tailEnd/>
            </a:ln>
          </p:spPr>
          <p:txBody>
            <a:bodyPr/>
            <a:lstStyle/>
            <a:p>
              <a:endParaRPr lang="en-US"/>
            </a:p>
          </p:txBody>
        </p:sp>
        <p:sp>
          <p:nvSpPr>
            <p:cNvPr id="260148" name="Arc 18"/>
            <p:cNvSpPr>
              <a:spLocks/>
            </p:cNvSpPr>
            <p:nvPr/>
          </p:nvSpPr>
          <p:spPr bwMode="auto">
            <a:xfrm rot="12994382" flipV="1">
              <a:off x="3577" y="10393"/>
              <a:ext cx="540" cy="695"/>
            </a:xfrm>
            <a:custGeom>
              <a:avLst/>
              <a:gdLst>
                <a:gd name="T0" fmla="*/ 0 w 21600"/>
                <a:gd name="T1" fmla="*/ 0 h 27788"/>
                <a:gd name="T2" fmla="*/ 0 w 21600"/>
                <a:gd name="T3" fmla="*/ 0 h 27788"/>
                <a:gd name="T4" fmla="*/ 0 w 21600"/>
                <a:gd name="T5" fmla="*/ 0 h 27788"/>
                <a:gd name="T6" fmla="*/ 0 60000 65536"/>
                <a:gd name="T7" fmla="*/ 0 60000 65536"/>
                <a:gd name="T8" fmla="*/ 0 60000 65536"/>
                <a:gd name="T9" fmla="*/ 0 w 21600"/>
                <a:gd name="T10" fmla="*/ 0 h 27788"/>
                <a:gd name="T11" fmla="*/ 21600 w 21600"/>
                <a:gd name="T12" fmla="*/ 27788 h 27788"/>
              </a:gdLst>
              <a:ahLst/>
              <a:cxnLst>
                <a:cxn ang="T6">
                  <a:pos x="T0" y="T1"/>
                </a:cxn>
                <a:cxn ang="T7">
                  <a:pos x="T2" y="T3"/>
                </a:cxn>
                <a:cxn ang="T8">
                  <a:pos x="T4" y="T5"/>
                </a:cxn>
              </a:cxnLst>
              <a:rect l="T9" t="T10" r="T11" b="T12"/>
              <a:pathLst>
                <a:path w="21600" h="27788" fill="none" extrusionOk="0">
                  <a:moveTo>
                    <a:pt x="-1" y="0"/>
                  </a:moveTo>
                  <a:cubicBezTo>
                    <a:pt x="11929" y="0"/>
                    <a:pt x="21600" y="9670"/>
                    <a:pt x="21600" y="21600"/>
                  </a:cubicBezTo>
                  <a:cubicBezTo>
                    <a:pt x="21600" y="23695"/>
                    <a:pt x="21295" y="25780"/>
                    <a:pt x="20694" y="27787"/>
                  </a:cubicBezTo>
                </a:path>
                <a:path w="21600" h="27788" stroke="0" extrusionOk="0">
                  <a:moveTo>
                    <a:pt x="-1" y="0"/>
                  </a:moveTo>
                  <a:cubicBezTo>
                    <a:pt x="11929" y="0"/>
                    <a:pt x="21600" y="9670"/>
                    <a:pt x="21600" y="21600"/>
                  </a:cubicBezTo>
                  <a:cubicBezTo>
                    <a:pt x="21600" y="23695"/>
                    <a:pt x="21295" y="25780"/>
                    <a:pt x="20694" y="27787"/>
                  </a:cubicBezTo>
                  <a:lnTo>
                    <a:pt x="0" y="21600"/>
                  </a:lnTo>
                  <a:close/>
                </a:path>
              </a:pathLst>
            </a:custGeom>
            <a:noFill/>
            <a:ln w="19050">
              <a:solidFill>
                <a:srgbClr val="000000"/>
              </a:solidFill>
              <a:round/>
              <a:headEnd/>
              <a:tailEnd/>
            </a:ln>
          </p:spPr>
          <p:txBody>
            <a:bodyPr/>
            <a:lstStyle/>
            <a:p>
              <a:endParaRPr lang="en-US"/>
            </a:p>
          </p:txBody>
        </p:sp>
        <p:sp>
          <p:nvSpPr>
            <p:cNvPr id="260149" name="Arc 19"/>
            <p:cNvSpPr>
              <a:spLocks/>
            </p:cNvSpPr>
            <p:nvPr/>
          </p:nvSpPr>
          <p:spPr bwMode="auto">
            <a:xfrm rot="11108894" flipV="1">
              <a:off x="3109" y="10597"/>
              <a:ext cx="540" cy="669"/>
            </a:xfrm>
            <a:custGeom>
              <a:avLst/>
              <a:gdLst>
                <a:gd name="T0" fmla="*/ 0 w 21600"/>
                <a:gd name="T1" fmla="*/ 0 h 26743"/>
                <a:gd name="T2" fmla="*/ 0 w 21600"/>
                <a:gd name="T3" fmla="*/ 0 h 26743"/>
                <a:gd name="T4" fmla="*/ 0 w 21600"/>
                <a:gd name="T5" fmla="*/ 0 h 26743"/>
                <a:gd name="T6" fmla="*/ 0 60000 65536"/>
                <a:gd name="T7" fmla="*/ 0 60000 65536"/>
                <a:gd name="T8" fmla="*/ 0 60000 65536"/>
                <a:gd name="T9" fmla="*/ 0 w 21600"/>
                <a:gd name="T10" fmla="*/ 0 h 26743"/>
                <a:gd name="T11" fmla="*/ 21600 w 21600"/>
                <a:gd name="T12" fmla="*/ 26743 h 26743"/>
              </a:gdLst>
              <a:ahLst/>
              <a:cxnLst>
                <a:cxn ang="T6">
                  <a:pos x="T0" y="T1"/>
                </a:cxn>
                <a:cxn ang="T7">
                  <a:pos x="T2" y="T3"/>
                </a:cxn>
                <a:cxn ang="T8">
                  <a:pos x="T4" y="T5"/>
                </a:cxn>
              </a:cxnLst>
              <a:rect l="T9" t="T10" r="T11" b="T12"/>
              <a:pathLst>
                <a:path w="21600" h="26743" fill="none" extrusionOk="0">
                  <a:moveTo>
                    <a:pt x="-1" y="0"/>
                  </a:moveTo>
                  <a:cubicBezTo>
                    <a:pt x="11929" y="0"/>
                    <a:pt x="21600" y="9670"/>
                    <a:pt x="21600" y="21600"/>
                  </a:cubicBezTo>
                  <a:cubicBezTo>
                    <a:pt x="21600" y="23333"/>
                    <a:pt x="21391" y="25059"/>
                    <a:pt x="20978" y="26742"/>
                  </a:cubicBezTo>
                </a:path>
                <a:path w="21600" h="26743" stroke="0" extrusionOk="0">
                  <a:moveTo>
                    <a:pt x="-1" y="0"/>
                  </a:moveTo>
                  <a:cubicBezTo>
                    <a:pt x="11929" y="0"/>
                    <a:pt x="21600" y="9670"/>
                    <a:pt x="21600" y="21600"/>
                  </a:cubicBezTo>
                  <a:cubicBezTo>
                    <a:pt x="21600" y="23333"/>
                    <a:pt x="21391" y="25059"/>
                    <a:pt x="20978" y="26742"/>
                  </a:cubicBezTo>
                  <a:lnTo>
                    <a:pt x="0" y="21600"/>
                  </a:lnTo>
                  <a:close/>
                </a:path>
              </a:pathLst>
            </a:custGeom>
            <a:noFill/>
            <a:ln w="19050">
              <a:solidFill>
                <a:srgbClr val="000000"/>
              </a:solidFill>
              <a:round/>
              <a:headEnd/>
              <a:tailEnd/>
            </a:ln>
          </p:spPr>
          <p:txBody>
            <a:bodyPr/>
            <a:lstStyle/>
            <a:p>
              <a:endParaRPr lang="en-US"/>
            </a:p>
          </p:txBody>
        </p:sp>
        <p:sp>
          <p:nvSpPr>
            <p:cNvPr id="260150" name="Arc 20"/>
            <p:cNvSpPr>
              <a:spLocks/>
            </p:cNvSpPr>
            <p:nvPr/>
          </p:nvSpPr>
          <p:spPr bwMode="auto">
            <a:xfrm rot="10148786" flipV="1">
              <a:off x="2749" y="10957"/>
              <a:ext cx="540" cy="813"/>
            </a:xfrm>
            <a:custGeom>
              <a:avLst/>
              <a:gdLst>
                <a:gd name="T0" fmla="*/ 0 w 21600"/>
                <a:gd name="T1" fmla="*/ 0 h 32527"/>
                <a:gd name="T2" fmla="*/ 0 w 21600"/>
                <a:gd name="T3" fmla="*/ 0 h 32527"/>
                <a:gd name="T4" fmla="*/ 0 w 21600"/>
                <a:gd name="T5" fmla="*/ 0 h 32527"/>
                <a:gd name="T6" fmla="*/ 0 60000 65536"/>
                <a:gd name="T7" fmla="*/ 0 60000 65536"/>
                <a:gd name="T8" fmla="*/ 0 60000 65536"/>
                <a:gd name="T9" fmla="*/ 0 w 21600"/>
                <a:gd name="T10" fmla="*/ 0 h 32527"/>
                <a:gd name="T11" fmla="*/ 21600 w 21600"/>
                <a:gd name="T12" fmla="*/ 32527 h 32527"/>
              </a:gdLst>
              <a:ahLst/>
              <a:cxnLst>
                <a:cxn ang="T6">
                  <a:pos x="T0" y="T1"/>
                </a:cxn>
                <a:cxn ang="T7">
                  <a:pos x="T2" y="T3"/>
                </a:cxn>
                <a:cxn ang="T8">
                  <a:pos x="T4" y="T5"/>
                </a:cxn>
              </a:cxnLst>
              <a:rect l="T9" t="T10" r="T11" b="T12"/>
              <a:pathLst>
                <a:path w="21600" h="32527" fill="none" extrusionOk="0">
                  <a:moveTo>
                    <a:pt x="-1" y="0"/>
                  </a:moveTo>
                  <a:cubicBezTo>
                    <a:pt x="11929" y="0"/>
                    <a:pt x="21600" y="9670"/>
                    <a:pt x="21600" y="21600"/>
                  </a:cubicBezTo>
                  <a:cubicBezTo>
                    <a:pt x="21600" y="25441"/>
                    <a:pt x="20575" y="29213"/>
                    <a:pt x="18632" y="32527"/>
                  </a:cubicBezTo>
                </a:path>
                <a:path w="21600" h="32527" stroke="0" extrusionOk="0">
                  <a:moveTo>
                    <a:pt x="-1" y="0"/>
                  </a:moveTo>
                  <a:cubicBezTo>
                    <a:pt x="11929" y="0"/>
                    <a:pt x="21600" y="9670"/>
                    <a:pt x="21600" y="21600"/>
                  </a:cubicBezTo>
                  <a:cubicBezTo>
                    <a:pt x="21600" y="25441"/>
                    <a:pt x="20575" y="29213"/>
                    <a:pt x="18632" y="32527"/>
                  </a:cubicBezTo>
                  <a:lnTo>
                    <a:pt x="0" y="21600"/>
                  </a:lnTo>
                  <a:close/>
                </a:path>
              </a:pathLst>
            </a:custGeom>
            <a:noFill/>
            <a:ln w="19050">
              <a:solidFill>
                <a:srgbClr val="000000"/>
              </a:solidFill>
              <a:round/>
              <a:headEnd/>
              <a:tailEnd/>
            </a:ln>
          </p:spPr>
          <p:txBody>
            <a:bodyPr/>
            <a:lstStyle/>
            <a:p>
              <a:endParaRPr lang="en-US"/>
            </a:p>
          </p:txBody>
        </p:sp>
        <p:sp>
          <p:nvSpPr>
            <p:cNvPr id="260151" name="Arc 21"/>
            <p:cNvSpPr>
              <a:spLocks/>
            </p:cNvSpPr>
            <p:nvPr/>
          </p:nvSpPr>
          <p:spPr bwMode="auto">
            <a:xfrm rot="7421492" flipV="1">
              <a:off x="2672" y="11615"/>
              <a:ext cx="540" cy="808"/>
            </a:xfrm>
            <a:custGeom>
              <a:avLst/>
              <a:gdLst>
                <a:gd name="T0" fmla="*/ 0 w 21600"/>
                <a:gd name="T1" fmla="*/ 0 h 32305"/>
                <a:gd name="T2" fmla="*/ 0 w 21600"/>
                <a:gd name="T3" fmla="*/ 1 h 32305"/>
                <a:gd name="T4" fmla="*/ 0 w 21600"/>
                <a:gd name="T5" fmla="*/ 0 h 32305"/>
                <a:gd name="T6" fmla="*/ 0 60000 65536"/>
                <a:gd name="T7" fmla="*/ 0 60000 65536"/>
                <a:gd name="T8" fmla="*/ 0 60000 65536"/>
                <a:gd name="T9" fmla="*/ 0 w 21600"/>
                <a:gd name="T10" fmla="*/ 0 h 32305"/>
                <a:gd name="T11" fmla="*/ 21600 w 21600"/>
                <a:gd name="T12" fmla="*/ 32305 h 32305"/>
              </a:gdLst>
              <a:ahLst/>
              <a:cxnLst>
                <a:cxn ang="T6">
                  <a:pos x="T0" y="T1"/>
                </a:cxn>
                <a:cxn ang="T7">
                  <a:pos x="T2" y="T3"/>
                </a:cxn>
                <a:cxn ang="T8">
                  <a:pos x="T4" y="T5"/>
                </a:cxn>
              </a:cxnLst>
              <a:rect l="T9" t="T10" r="T11" b="T12"/>
              <a:pathLst>
                <a:path w="21600" h="32305" fill="none" extrusionOk="0">
                  <a:moveTo>
                    <a:pt x="-1" y="0"/>
                  </a:moveTo>
                  <a:cubicBezTo>
                    <a:pt x="11929" y="0"/>
                    <a:pt x="21600" y="9670"/>
                    <a:pt x="21600" y="21600"/>
                  </a:cubicBezTo>
                  <a:cubicBezTo>
                    <a:pt x="21600" y="25354"/>
                    <a:pt x="20621" y="29044"/>
                    <a:pt x="18760" y="32305"/>
                  </a:cubicBezTo>
                </a:path>
                <a:path w="21600" h="32305" stroke="0" extrusionOk="0">
                  <a:moveTo>
                    <a:pt x="-1" y="0"/>
                  </a:moveTo>
                  <a:cubicBezTo>
                    <a:pt x="11929" y="0"/>
                    <a:pt x="21600" y="9670"/>
                    <a:pt x="21600" y="21600"/>
                  </a:cubicBezTo>
                  <a:cubicBezTo>
                    <a:pt x="21600" y="25354"/>
                    <a:pt x="20621" y="29044"/>
                    <a:pt x="18760" y="32305"/>
                  </a:cubicBezTo>
                  <a:lnTo>
                    <a:pt x="0" y="21600"/>
                  </a:lnTo>
                  <a:close/>
                </a:path>
              </a:pathLst>
            </a:custGeom>
            <a:noFill/>
            <a:ln w="19050">
              <a:solidFill>
                <a:srgbClr val="000000"/>
              </a:solidFill>
              <a:round/>
              <a:headEnd/>
              <a:tailEnd/>
            </a:ln>
          </p:spPr>
          <p:txBody>
            <a:bodyPr/>
            <a:lstStyle/>
            <a:p>
              <a:endParaRPr lang="en-US"/>
            </a:p>
          </p:txBody>
        </p:sp>
        <p:sp>
          <p:nvSpPr>
            <p:cNvPr id="260152" name="Arc 22"/>
            <p:cNvSpPr>
              <a:spLocks/>
            </p:cNvSpPr>
            <p:nvPr/>
          </p:nvSpPr>
          <p:spPr bwMode="auto">
            <a:xfrm rot="4120014" flipV="1">
              <a:off x="2856" y="12290"/>
              <a:ext cx="686" cy="540"/>
            </a:xfrm>
            <a:custGeom>
              <a:avLst/>
              <a:gdLst>
                <a:gd name="T0" fmla="*/ 0 w 27424"/>
                <a:gd name="T1" fmla="*/ 0 h 21600"/>
                <a:gd name="T2" fmla="*/ 0 w 27424"/>
                <a:gd name="T3" fmla="*/ 0 h 21600"/>
                <a:gd name="T4" fmla="*/ 0 w 27424"/>
                <a:gd name="T5" fmla="*/ 0 h 21600"/>
                <a:gd name="T6" fmla="*/ 0 60000 65536"/>
                <a:gd name="T7" fmla="*/ 0 60000 65536"/>
                <a:gd name="T8" fmla="*/ 0 60000 65536"/>
                <a:gd name="T9" fmla="*/ 0 w 27424"/>
                <a:gd name="T10" fmla="*/ 0 h 21600"/>
                <a:gd name="T11" fmla="*/ 27424 w 27424"/>
                <a:gd name="T12" fmla="*/ 21600 h 21600"/>
              </a:gdLst>
              <a:ahLst/>
              <a:cxnLst>
                <a:cxn ang="T6">
                  <a:pos x="T0" y="T1"/>
                </a:cxn>
                <a:cxn ang="T7">
                  <a:pos x="T2" y="T3"/>
                </a:cxn>
                <a:cxn ang="T8">
                  <a:pos x="T4" y="T5"/>
                </a:cxn>
              </a:cxnLst>
              <a:rect l="T9" t="T10" r="T11" b="T12"/>
              <a:pathLst>
                <a:path w="27424" h="21600" fill="none" extrusionOk="0">
                  <a:moveTo>
                    <a:pt x="0" y="1147"/>
                  </a:moveTo>
                  <a:cubicBezTo>
                    <a:pt x="2237" y="387"/>
                    <a:pt x="4583" y="-1"/>
                    <a:pt x="6946" y="0"/>
                  </a:cubicBezTo>
                  <a:cubicBezTo>
                    <a:pt x="16227" y="0"/>
                    <a:pt x="24471" y="5929"/>
                    <a:pt x="27424" y="14728"/>
                  </a:cubicBezTo>
                </a:path>
                <a:path w="27424" h="21600" stroke="0" extrusionOk="0">
                  <a:moveTo>
                    <a:pt x="0" y="1147"/>
                  </a:moveTo>
                  <a:cubicBezTo>
                    <a:pt x="2237" y="387"/>
                    <a:pt x="4583" y="-1"/>
                    <a:pt x="6946" y="0"/>
                  </a:cubicBezTo>
                  <a:cubicBezTo>
                    <a:pt x="16227" y="0"/>
                    <a:pt x="24471" y="5929"/>
                    <a:pt x="27424" y="14728"/>
                  </a:cubicBezTo>
                  <a:lnTo>
                    <a:pt x="6946" y="21600"/>
                  </a:lnTo>
                  <a:close/>
                </a:path>
              </a:pathLst>
            </a:custGeom>
            <a:noFill/>
            <a:ln w="19050">
              <a:solidFill>
                <a:srgbClr val="000000"/>
              </a:solidFill>
              <a:round/>
              <a:headEnd/>
              <a:tailEnd/>
            </a:ln>
          </p:spPr>
          <p:txBody>
            <a:bodyPr/>
            <a:lstStyle/>
            <a:p>
              <a:endParaRPr lang="en-US"/>
            </a:p>
          </p:txBody>
        </p:sp>
        <p:sp>
          <p:nvSpPr>
            <p:cNvPr id="260153" name="Arc 23"/>
            <p:cNvSpPr>
              <a:spLocks/>
            </p:cNvSpPr>
            <p:nvPr/>
          </p:nvSpPr>
          <p:spPr bwMode="auto">
            <a:xfrm rot="3111974" flipV="1">
              <a:off x="3294" y="12571"/>
              <a:ext cx="540" cy="561"/>
            </a:xfrm>
            <a:custGeom>
              <a:avLst/>
              <a:gdLst>
                <a:gd name="T0" fmla="*/ 0 w 21600"/>
                <a:gd name="T1" fmla="*/ 0 h 22428"/>
                <a:gd name="T2" fmla="*/ 0 w 21600"/>
                <a:gd name="T3" fmla="*/ 0 h 22428"/>
                <a:gd name="T4" fmla="*/ 0 w 21600"/>
                <a:gd name="T5" fmla="*/ 0 h 22428"/>
                <a:gd name="T6" fmla="*/ 0 60000 65536"/>
                <a:gd name="T7" fmla="*/ 0 60000 65536"/>
                <a:gd name="T8" fmla="*/ 0 60000 65536"/>
                <a:gd name="T9" fmla="*/ 0 w 21600"/>
                <a:gd name="T10" fmla="*/ 0 h 22428"/>
                <a:gd name="T11" fmla="*/ 21600 w 21600"/>
                <a:gd name="T12" fmla="*/ 22428 h 22428"/>
              </a:gdLst>
              <a:ahLst/>
              <a:cxnLst>
                <a:cxn ang="T6">
                  <a:pos x="T0" y="T1"/>
                </a:cxn>
                <a:cxn ang="T7">
                  <a:pos x="T2" y="T3"/>
                </a:cxn>
                <a:cxn ang="T8">
                  <a:pos x="T4" y="T5"/>
                </a:cxn>
              </a:cxnLst>
              <a:rect l="T9" t="T10" r="T11" b="T12"/>
              <a:pathLst>
                <a:path w="21600" h="22428" fill="none" extrusionOk="0">
                  <a:moveTo>
                    <a:pt x="-1" y="0"/>
                  </a:moveTo>
                  <a:cubicBezTo>
                    <a:pt x="11929" y="0"/>
                    <a:pt x="21600" y="9670"/>
                    <a:pt x="21600" y="21600"/>
                  </a:cubicBezTo>
                  <a:cubicBezTo>
                    <a:pt x="21600" y="21876"/>
                    <a:pt x="21594" y="22152"/>
                    <a:pt x="21584" y="22428"/>
                  </a:cubicBezTo>
                </a:path>
                <a:path w="21600" h="22428" stroke="0" extrusionOk="0">
                  <a:moveTo>
                    <a:pt x="-1" y="0"/>
                  </a:moveTo>
                  <a:cubicBezTo>
                    <a:pt x="11929" y="0"/>
                    <a:pt x="21600" y="9670"/>
                    <a:pt x="21600" y="21600"/>
                  </a:cubicBezTo>
                  <a:cubicBezTo>
                    <a:pt x="21600" y="21876"/>
                    <a:pt x="21594" y="22152"/>
                    <a:pt x="21584" y="22428"/>
                  </a:cubicBezTo>
                  <a:lnTo>
                    <a:pt x="0" y="21600"/>
                  </a:lnTo>
                  <a:close/>
                </a:path>
              </a:pathLst>
            </a:custGeom>
            <a:noFill/>
            <a:ln w="19050">
              <a:solidFill>
                <a:srgbClr val="000000"/>
              </a:solidFill>
              <a:round/>
              <a:headEnd/>
              <a:tailEnd/>
            </a:ln>
          </p:spPr>
          <p:txBody>
            <a:bodyPr/>
            <a:lstStyle/>
            <a:p>
              <a:endParaRPr lang="en-US"/>
            </a:p>
          </p:txBody>
        </p:sp>
        <p:sp>
          <p:nvSpPr>
            <p:cNvPr id="260154" name="Arc 24"/>
            <p:cNvSpPr>
              <a:spLocks/>
            </p:cNvSpPr>
            <p:nvPr/>
          </p:nvSpPr>
          <p:spPr bwMode="auto">
            <a:xfrm rot="1348359" flipV="1">
              <a:off x="3829" y="12577"/>
              <a:ext cx="512" cy="540"/>
            </a:xfrm>
            <a:custGeom>
              <a:avLst/>
              <a:gdLst>
                <a:gd name="T0" fmla="*/ 0 w 20478"/>
                <a:gd name="T1" fmla="*/ 0 h 21600"/>
                <a:gd name="T2" fmla="*/ 0 w 20478"/>
                <a:gd name="T3" fmla="*/ 0 h 21600"/>
                <a:gd name="T4" fmla="*/ 0 w 20478"/>
                <a:gd name="T5" fmla="*/ 0 h 21600"/>
                <a:gd name="T6" fmla="*/ 0 60000 65536"/>
                <a:gd name="T7" fmla="*/ 0 60000 65536"/>
                <a:gd name="T8" fmla="*/ 0 60000 65536"/>
                <a:gd name="T9" fmla="*/ 0 w 20478"/>
                <a:gd name="T10" fmla="*/ 0 h 21600"/>
                <a:gd name="T11" fmla="*/ 20478 w 20478"/>
                <a:gd name="T12" fmla="*/ 21600 h 21600"/>
              </a:gdLst>
              <a:ahLst/>
              <a:cxnLst>
                <a:cxn ang="T6">
                  <a:pos x="T0" y="T1"/>
                </a:cxn>
                <a:cxn ang="T7">
                  <a:pos x="T2" y="T3"/>
                </a:cxn>
                <a:cxn ang="T8">
                  <a:pos x="T4" y="T5"/>
                </a:cxn>
              </a:cxnLst>
              <a:rect l="T9" t="T10" r="T11" b="T12"/>
              <a:pathLst>
                <a:path w="20478" h="21600" fill="none" extrusionOk="0">
                  <a:moveTo>
                    <a:pt x="-1" y="0"/>
                  </a:moveTo>
                  <a:cubicBezTo>
                    <a:pt x="9281" y="0"/>
                    <a:pt x="17525" y="5929"/>
                    <a:pt x="20478" y="14728"/>
                  </a:cubicBezTo>
                </a:path>
                <a:path w="20478" h="21600" stroke="0" extrusionOk="0">
                  <a:moveTo>
                    <a:pt x="-1" y="0"/>
                  </a:moveTo>
                  <a:cubicBezTo>
                    <a:pt x="9281" y="0"/>
                    <a:pt x="17525" y="5929"/>
                    <a:pt x="20478" y="14728"/>
                  </a:cubicBezTo>
                  <a:lnTo>
                    <a:pt x="0" y="21600"/>
                  </a:lnTo>
                  <a:close/>
                </a:path>
              </a:pathLst>
            </a:custGeom>
            <a:noFill/>
            <a:ln w="19050">
              <a:solidFill>
                <a:srgbClr val="000000"/>
              </a:solidFill>
              <a:round/>
              <a:headEnd/>
              <a:tailEnd/>
            </a:ln>
          </p:spPr>
          <p:txBody>
            <a:bodyPr/>
            <a:lstStyle/>
            <a:p>
              <a:endParaRPr lang="en-US"/>
            </a:p>
          </p:txBody>
        </p:sp>
      </p:grpSp>
      <p:sp>
        <p:nvSpPr>
          <p:cNvPr id="260099" name="AutoShape 25"/>
          <p:cNvSpPr>
            <a:spLocks noChangeArrowheads="1"/>
          </p:cNvSpPr>
          <p:nvPr/>
        </p:nvSpPr>
        <p:spPr bwMode="auto">
          <a:xfrm rot="5400000">
            <a:off x="2351882" y="4077494"/>
            <a:ext cx="863600" cy="1439863"/>
          </a:xfrm>
          <a:prstGeom prst="can">
            <a:avLst>
              <a:gd name="adj" fmla="val 41682"/>
            </a:avLst>
          </a:prstGeom>
          <a:solidFill>
            <a:srgbClr val="FFFFCC"/>
          </a:solidFill>
          <a:ln w="9525">
            <a:solidFill>
              <a:srgbClr val="000000"/>
            </a:solidFill>
            <a:round/>
            <a:headEnd/>
            <a:tailEnd/>
          </a:ln>
        </p:spPr>
        <p:txBody>
          <a:bodyPr/>
          <a:lstStyle/>
          <a:p>
            <a:endParaRPr lang="en-US" sz="4000"/>
          </a:p>
        </p:txBody>
      </p:sp>
      <p:grpSp>
        <p:nvGrpSpPr>
          <p:cNvPr id="260100" name="Group 26"/>
          <p:cNvGrpSpPr>
            <a:grpSpLocks/>
          </p:cNvGrpSpPr>
          <p:nvPr/>
        </p:nvGrpSpPr>
        <p:grpSpPr bwMode="auto">
          <a:xfrm>
            <a:off x="7791451" y="3500438"/>
            <a:ext cx="1833563" cy="2089150"/>
            <a:chOff x="3469" y="8077"/>
            <a:chExt cx="2321" cy="2881"/>
          </a:xfrm>
        </p:grpSpPr>
        <p:sp>
          <p:nvSpPr>
            <p:cNvPr id="260137" name="Arc 27"/>
            <p:cNvSpPr>
              <a:spLocks/>
            </p:cNvSpPr>
            <p:nvPr/>
          </p:nvSpPr>
          <p:spPr bwMode="auto">
            <a:xfrm rot="21277683" flipH="1">
              <a:off x="3816" y="8552"/>
              <a:ext cx="1440" cy="1685"/>
            </a:xfrm>
            <a:custGeom>
              <a:avLst/>
              <a:gdLst>
                <a:gd name="T0" fmla="*/ 0 w 21600"/>
                <a:gd name="T1" fmla="*/ 0 h 22470"/>
                <a:gd name="T2" fmla="*/ 6 w 21600"/>
                <a:gd name="T3" fmla="*/ 9 h 22470"/>
                <a:gd name="T4" fmla="*/ 0 w 21600"/>
                <a:gd name="T5" fmla="*/ 9 h 22470"/>
                <a:gd name="T6" fmla="*/ 0 60000 65536"/>
                <a:gd name="T7" fmla="*/ 0 60000 65536"/>
                <a:gd name="T8" fmla="*/ 0 60000 65536"/>
                <a:gd name="T9" fmla="*/ 0 w 21600"/>
                <a:gd name="T10" fmla="*/ 0 h 22470"/>
                <a:gd name="T11" fmla="*/ 21600 w 21600"/>
                <a:gd name="T12" fmla="*/ 22470 h 22470"/>
              </a:gdLst>
              <a:ahLst/>
              <a:cxnLst>
                <a:cxn ang="T6">
                  <a:pos x="T0" y="T1"/>
                </a:cxn>
                <a:cxn ang="T7">
                  <a:pos x="T2" y="T3"/>
                </a:cxn>
                <a:cxn ang="T8">
                  <a:pos x="T4" y="T5"/>
                </a:cxn>
              </a:cxnLst>
              <a:rect l="T9" t="T10" r="T11" b="T12"/>
              <a:pathLst>
                <a:path w="21600" h="22470" fill="none" extrusionOk="0">
                  <a:moveTo>
                    <a:pt x="1367" y="0"/>
                  </a:moveTo>
                  <a:cubicBezTo>
                    <a:pt x="12743" y="722"/>
                    <a:pt x="21600" y="10158"/>
                    <a:pt x="21600" y="21557"/>
                  </a:cubicBezTo>
                  <a:cubicBezTo>
                    <a:pt x="21600" y="21861"/>
                    <a:pt x="21593" y="22165"/>
                    <a:pt x="21580" y="22469"/>
                  </a:cubicBezTo>
                </a:path>
                <a:path w="21600" h="22470" stroke="0" extrusionOk="0">
                  <a:moveTo>
                    <a:pt x="1367" y="0"/>
                  </a:moveTo>
                  <a:cubicBezTo>
                    <a:pt x="12743" y="722"/>
                    <a:pt x="21600" y="10158"/>
                    <a:pt x="21600" y="21557"/>
                  </a:cubicBezTo>
                  <a:cubicBezTo>
                    <a:pt x="21600" y="21861"/>
                    <a:pt x="21593" y="22165"/>
                    <a:pt x="21580" y="22469"/>
                  </a:cubicBezTo>
                  <a:lnTo>
                    <a:pt x="0" y="21557"/>
                  </a:lnTo>
                  <a:close/>
                </a:path>
              </a:pathLst>
            </a:custGeom>
            <a:noFill/>
            <a:ln w="19050">
              <a:solidFill>
                <a:srgbClr val="000000"/>
              </a:solidFill>
              <a:round/>
              <a:headEnd/>
              <a:tailEnd/>
            </a:ln>
          </p:spPr>
          <p:txBody>
            <a:bodyPr/>
            <a:lstStyle/>
            <a:p>
              <a:endParaRPr lang="en-US"/>
            </a:p>
          </p:txBody>
        </p:sp>
        <p:sp>
          <p:nvSpPr>
            <p:cNvPr id="260138" name="Arc 28"/>
            <p:cNvSpPr>
              <a:spLocks/>
            </p:cNvSpPr>
            <p:nvPr/>
          </p:nvSpPr>
          <p:spPr bwMode="auto">
            <a:xfrm rot="10377982" flipH="1">
              <a:off x="4160" y="8584"/>
              <a:ext cx="1440" cy="1833"/>
            </a:xfrm>
            <a:custGeom>
              <a:avLst/>
              <a:gdLst>
                <a:gd name="T0" fmla="*/ 0 w 21600"/>
                <a:gd name="T1" fmla="*/ 0 h 24443"/>
                <a:gd name="T2" fmla="*/ 6 w 21600"/>
                <a:gd name="T3" fmla="*/ 10 h 24443"/>
                <a:gd name="T4" fmla="*/ 0 w 21600"/>
                <a:gd name="T5" fmla="*/ 9 h 24443"/>
                <a:gd name="T6" fmla="*/ 0 60000 65536"/>
                <a:gd name="T7" fmla="*/ 0 60000 65536"/>
                <a:gd name="T8" fmla="*/ 0 60000 65536"/>
                <a:gd name="T9" fmla="*/ 0 w 21600"/>
                <a:gd name="T10" fmla="*/ 0 h 24443"/>
                <a:gd name="T11" fmla="*/ 21600 w 21600"/>
                <a:gd name="T12" fmla="*/ 24443 h 24443"/>
              </a:gdLst>
              <a:ahLst/>
              <a:cxnLst>
                <a:cxn ang="T6">
                  <a:pos x="T0" y="T1"/>
                </a:cxn>
                <a:cxn ang="T7">
                  <a:pos x="T2" y="T3"/>
                </a:cxn>
                <a:cxn ang="T8">
                  <a:pos x="T4" y="T5"/>
                </a:cxn>
              </a:cxnLst>
              <a:rect l="T9" t="T10" r="T11" b="T12"/>
              <a:pathLst>
                <a:path w="21600" h="24443" fill="none" extrusionOk="0">
                  <a:moveTo>
                    <a:pt x="-1" y="0"/>
                  </a:moveTo>
                  <a:cubicBezTo>
                    <a:pt x="11929" y="0"/>
                    <a:pt x="21600" y="9670"/>
                    <a:pt x="21600" y="21600"/>
                  </a:cubicBezTo>
                  <a:cubicBezTo>
                    <a:pt x="21600" y="22550"/>
                    <a:pt x="21537" y="23500"/>
                    <a:pt x="21412" y="24443"/>
                  </a:cubicBezTo>
                </a:path>
                <a:path w="21600" h="24443" stroke="0" extrusionOk="0">
                  <a:moveTo>
                    <a:pt x="-1" y="0"/>
                  </a:moveTo>
                  <a:cubicBezTo>
                    <a:pt x="11929" y="0"/>
                    <a:pt x="21600" y="9670"/>
                    <a:pt x="21600" y="21600"/>
                  </a:cubicBezTo>
                  <a:cubicBezTo>
                    <a:pt x="21600" y="22550"/>
                    <a:pt x="21537" y="23500"/>
                    <a:pt x="21412" y="24443"/>
                  </a:cubicBezTo>
                  <a:lnTo>
                    <a:pt x="0" y="21600"/>
                  </a:lnTo>
                  <a:close/>
                </a:path>
              </a:pathLst>
            </a:custGeom>
            <a:noFill/>
            <a:ln w="19050">
              <a:solidFill>
                <a:srgbClr val="000000"/>
              </a:solidFill>
              <a:round/>
              <a:headEnd/>
              <a:tailEnd/>
            </a:ln>
          </p:spPr>
          <p:txBody>
            <a:bodyPr/>
            <a:lstStyle/>
            <a:p>
              <a:endParaRPr lang="en-US"/>
            </a:p>
          </p:txBody>
        </p:sp>
        <p:sp>
          <p:nvSpPr>
            <p:cNvPr id="260139" name="Arc 29"/>
            <p:cNvSpPr>
              <a:spLocks/>
            </p:cNvSpPr>
            <p:nvPr/>
          </p:nvSpPr>
          <p:spPr bwMode="auto">
            <a:xfrm rot="11730535" flipH="1">
              <a:off x="3469" y="10240"/>
              <a:ext cx="360" cy="416"/>
            </a:xfrm>
            <a:custGeom>
              <a:avLst/>
              <a:gdLst>
                <a:gd name="T0" fmla="*/ 0 w 21600"/>
                <a:gd name="T1" fmla="*/ 0 h 16505"/>
                <a:gd name="T2" fmla="*/ 0 w 21600"/>
                <a:gd name="T3" fmla="*/ 0 h 16505"/>
                <a:gd name="T4" fmla="*/ 0 w 21600"/>
                <a:gd name="T5" fmla="*/ 0 h 16505"/>
                <a:gd name="T6" fmla="*/ 0 60000 65536"/>
                <a:gd name="T7" fmla="*/ 0 60000 65536"/>
                <a:gd name="T8" fmla="*/ 0 60000 65536"/>
                <a:gd name="T9" fmla="*/ 0 w 21600"/>
                <a:gd name="T10" fmla="*/ 0 h 16505"/>
                <a:gd name="T11" fmla="*/ 21600 w 21600"/>
                <a:gd name="T12" fmla="*/ 16505 h 16505"/>
              </a:gdLst>
              <a:ahLst/>
              <a:cxnLst>
                <a:cxn ang="T6">
                  <a:pos x="T0" y="T1"/>
                </a:cxn>
                <a:cxn ang="T7">
                  <a:pos x="T2" y="T3"/>
                </a:cxn>
                <a:cxn ang="T8">
                  <a:pos x="T4" y="T5"/>
                </a:cxn>
              </a:cxnLst>
              <a:rect l="T9" t="T10" r="T11" b="T12"/>
              <a:pathLst>
                <a:path w="21600" h="16505" fill="none" extrusionOk="0">
                  <a:moveTo>
                    <a:pt x="13933" y="-1"/>
                  </a:moveTo>
                  <a:cubicBezTo>
                    <a:pt x="18794" y="4103"/>
                    <a:pt x="21600" y="10142"/>
                    <a:pt x="21600" y="16505"/>
                  </a:cubicBezTo>
                </a:path>
                <a:path w="21600" h="16505" stroke="0" extrusionOk="0">
                  <a:moveTo>
                    <a:pt x="13933" y="-1"/>
                  </a:moveTo>
                  <a:cubicBezTo>
                    <a:pt x="18794" y="4103"/>
                    <a:pt x="21600" y="10142"/>
                    <a:pt x="21600" y="16505"/>
                  </a:cubicBezTo>
                  <a:lnTo>
                    <a:pt x="0" y="16505"/>
                  </a:lnTo>
                  <a:close/>
                </a:path>
              </a:pathLst>
            </a:custGeom>
            <a:noFill/>
            <a:ln w="19050">
              <a:solidFill>
                <a:srgbClr val="000000"/>
              </a:solidFill>
              <a:round/>
              <a:headEnd/>
              <a:tailEnd/>
            </a:ln>
          </p:spPr>
          <p:txBody>
            <a:bodyPr/>
            <a:lstStyle/>
            <a:p>
              <a:endParaRPr lang="en-US"/>
            </a:p>
          </p:txBody>
        </p:sp>
        <p:sp>
          <p:nvSpPr>
            <p:cNvPr id="260140" name="Arc 30"/>
            <p:cNvSpPr>
              <a:spLocks/>
            </p:cNvSpPr>
            <p:nvPr/>
          </p:nvSpPr>
          <p:spPr bwMode="auto">
            <a:xfrm rot="1139542" flipH="1">
              <a:off x="3997" y="10417"/>
              <a:ext cx="355" cy="541"/>
            </a:xfrm>
            <a:custGeom>
              <a:avLst/>
              <a:gdLst>
                <a:gd name="T0" fmla="*/ 0 w 21274"/>
                <a:gd name="T1" fmla="*/ 0 h 21462"/>
                <a:gd name="T2" fmla="*/ 0 w 21274"/>
                <a:gd name="T3" fmla="*/ 0 h 21462"/>
                <a:gd name="T4" fmla="*/ 0 w 21274"/>
                <a:gd name="T5" fmla="*/ 0 h 21462"/>
                <a:gd name="T6" fmla="*/ 0 60000 65536"/>
                <a:gd name="T7" fmla="*/ 0 60000 65536"/>
                <a:gd name="T8" fmla="*/ 0 60000 65536"/>
                <a:gd name="T9" fmla="*/ 0 w 21274"/>
                <a:gd name="T10" fmla="*/ 0 h 21462"/>
                <a:gd name="T11" fmla="*/ 21274 w 21274"/>
                <a:gd name="T12" fmla="*/ 21462 h 21462"/>
              </a:gdLst>
              <a:ahLst/>
              <a:cxnLst>
                <a:cxn ang="T6">
                  <a:pos x="T0" y="T1"/>
                </a:cxn>
                <a:cxn ang="T7">
                  <a:pos x="T2" y="T3"/>
                </a:cxn>
                <a:cxn ang="T8">
                  <a:pos x="T4" y="T5"/>
                </a:cxn>
              </a:cxnLst>
              <a:rect l="T9" t="T10" r="T11" b="T12"/>
              <a:pathLst>
                <a:path w="21274" h="21462" fill="none" extrusionOk="0">
                  <a:moveTo>
                    <a:pt x="2441" y="0"/>
                  </a:moveTo>
                  <a:cubicBezTo>
                    <a:pt x="11953" y="1082"/>
                    <a:pt x="19618" y="8296"/>
                    <a:pt x="21274" y="17724"/>
                  </a:cubicBezTo>
                </a:path>
                <a:path w="21274" h="21462" stroke="0" extrusionOk="0">
                  <a:moveTo>
                    <a:pt x="2441" y="0"/>
                  </a:moveTo>
                  <a:cubicBezTo>
                    <a:pt x="11953" y="1082"/>
                    <a:pt x="19618" y="8296"/>
                    <a:pt x="21274" y="17724"/>
                  </a:cubicBezTo>
                  <a:lnTo>
                    <a:pt x="0" y="21462"/>
                  </a:lnTo>
                  <a:close/>
                </a:path>
              </a:pathLst>
            </a:custGeom>
            <a:noFill/>
            <a:ln w="19050">
              <a:solidFill>
                <a:srgbClr val="000000"/>
              </a:solidFill>
              <a:round/>
              <a:headEnd/>
              <a:tailEnd/>
            </a:ln>
          </p:spPr>
          <p:txBody>
            <a:bodyPr/>
            <a:lstStyle/>
            <a:p>
              <a:endParaRPr lang="en-US"/>
            </a:p>
          </p:txBody>
        </p:sp>
        <p:sp>
          <p:nvSpPr>
            <p:cNvPr id="260141" name="Arc 31"/>
            <p:cNvSpPr>
              <a:spLocks/>
            </p:cNvSpPr>
            <p:nvPr/>
          </p:nvSpPr>
          <p:spPr bwMode="auto">
            <a:xfrm rot="11296719" flipH="1">
              <a:off x="4899" y="8077"/>
              <a:ext cx="355" cy="445"/>
            </a:xfrm>
            <a:custGeom>
              <a:avLst/>
              <a:gdLst>
                <a:gd name="T0" fmla="*/ 0 w 21274"/>
                <a:gd name="T1" fmla="*/ 0 h 17699"/>
                <a:gd name="T2" fmla="*/ 0 w 21274"/>
                <a:gd name="T3" fmla="*/ 0 h 17699"/>
                <a:gd name="T4" fmla="*/ 0 w 21274"/>
                <a:gd name="T5" fmla="*/ 0 h 17699"/>
                <a:gd name="T6" fmla="*/ 0 60000 65536"/>
                <a:gd name="T7" fmla="*/ 0 60000 65536"/>
                <a:gd name="T8" fmla="*/ 0 60000 65536"/>
                <a:gd name="T9" fmla="*/ 0 w 21274"/>
                <a:gd name="T10" fmla="*/ 0 h 17699"/>
                <a:gd name="T11" fmla="*/ 21274 w 21274"/>
                <a:gd name="T12" fmla="*/ 17699 h 17699"/>
              </a:gdLst>
              <a:ahLst/>
              <a:cxnLst>
                <a:cxn ang="T6">
                  <a:pos x="T0" y="T1"/>
                </a:cxn>
                <a:cxn ang="T7">
                  <a:pos x="T2" y="T3"/>
                </a:cxn>
                <a:cxn ang="T8">
                  <a:pos x="T4" y="T5"/>
                </a:cxn>
              </a:cxnLst>
              <a:rect l="T9" t="T10" r="T11" b="T12"/>
              <a:pathLst>
                <a:path w="21274" h="17699" fill="none" extrusionOk="0">
                  <a:moveTo>
                    <a:pt x="12381" y="0"/>
                  </a:moveTo>
                  <a:cubicBezTo>
                    <a:pt x="17082" y="3288"/>
                    <a:pt x="20281" y="8311"/>
                    <a:pt x="21274" y="13961"/>
                  </a:cubicBezTo>
                </a:path>
                <a:path w="21274" h="17699" stroke="0" extrusionOk="0">
                  <a:moveTo>
                    <a:pt x="12381" y="0"/>
                  </a:moveTo>
                  <a:cubicBezTo>
                    <a:pt x="17082" y="3288"/>
                    <a:pt x="20281" y="8311"/>
                    <a:pt x="21274" y="13961"/>
                  </a:cubicBezTo>
                  <a:lnTo>
                    <a:pt x="0" y="17699"/>
                  </a:lnTo>
                  <a:close/>
                </a:path>
              </a:pathLst>
            </a:custGeom>
            <a:noFill/>
            <a:ln w="19050">
              <a:solidFill>
                <a:srgbClr val="000000"/>
              </a:solidFill>
              <a:round/>
              <a:headEnd/>
              <a:tailEnd/>
            </a:ln>
          </p:spPr>
          <p:txBody>
            <a:bodyPr/>
            <a:lstStyle/>
            <a:p>
              <a:endParaRPr lang="en-US"/>
            </a:p>
          </p:txBody>
        </p:sp>
        <p:sp>
          <p:nvSpPr>
            <p:cNvPr id="260142" name="Arc 32"/>
            <p:cNvSpPr>
              <a:spLocks/>
            </p:cNvSpPr>
            <p:nvPr/>
          </p:nvSpPr>
          <p:spPr bwMode="auto">
            <a:xfrm rot="124743" flipH="1">
              <a:off x="5449" y="8257"/>
              <a:ext cx="341" cy="514"/>
            </a:xfrm>
            <a:custGeom>
              <a:avLst/>
              <a:gdLst>
                <a:gd name="T0" fmla="*/ 0 w 20445"/>
                <a:gd name="T1" fmla="*/ 0 h 20437"/>
                <a:gd name="T2" fmla="*/ 0 w 20445"/>
                <a:gd name="T3" fmla="*/ 0 h 20437"/>
                <a:gd name="T4" fmla="*/ 0 w 20445"/>
                <a:gd name="T5" fmla="*/ 0 h 20437"/>
                <a:gd name="T6" fmla="*/ 0 60000 65536"/>
                <a:gd name="T7" fmla="*/ 0 60000 65536"/>
                <a:gd name="T8" fmla="*/ 0 60000 65536"/>
                <a:gd name="T9" fmla="*/ 0 w 20445"/>
                <a:gd name="T10" fmla="*/ 0 h 20437"/>
                <a:gd name="T11" fmla="*/ 20445 w 20445"/>
                <a:gd name="T12" fmla="*/ 20437 h 20437"/>
              </a:gdLst>
              <a:ahLst/>
              <a:cxnLst>
                <a:cxn ang="T6">
                  <a:pos x="T0" y="T1"/>
                </a:cxn>
                <a:cxn ang="T7">
                  <a:pos x="T2" y="T3"/>
                </a:cxn>
                <a:cxn ang="T8">
                  <a:pos x="T4" y="T5"/>
                </a:cxn>
              </a:cxnLst>
              <a:rect l="T9" t="T10" r="T11" b="T12"/>
              <a:pathLst>
                <a:path w="20445" h="20437" fill="none" extrusionOk="0">
                  <a:moveTo>
                    <a:pt x="6992" y="-1"/>
                  </a:moveTo>
                  <a:cubicBezTo>
                    <a:pt x="13319" y="2164"/>
                    <a:pt x="18287" y="7138"/>
                    <a:pt x="20444" y="13468"/>
                  </a:cubicBezTo>
                </a:path>
                <a:path w="20445" h="20437" stroke="0" extrusionOk="0">
                  <a:moveTo>
                    <a:pt x="6992" y="-1"/>
                  </a:moveTo>
                  <a:cubicBezTo>
                    <a:pt x="13319" y="2164"/>
                    <a:pt x="18287" y="7138"/>
                    <a:pt x="20444" y="13468"/>
                  </a:cubicBezTo>
                  <a:lnTo>
                    <a:pt x="0" y="20437"/>
                  </a:lnTo>
                  <a:close/>
                </a:path>
              </a:pathLst>
            </a:custGeom>
            <a:noFill/>
            <a:ln w="19050">
              <a:solidFill>
                <a:srgbClr val="000000"/>
              </a:solidFill>
              <a:round/>
              <a:headEnd/>
              <a:tailEnd/>
            </a:ln>
          </p:spPr>
          <p:txBody>
            <a:bodyPr/>
            <a:lstStyle/>
            <a:p>
              <a:endParaRPr lang="en-US"/>
            </a:p>
          </p:txBody>
        </p:sp>
      </p:grpSp>
      <p:grpSp>
        <p:nvGrpSpPr>
          <p:cNvPr id="260101" name="Group 33"/>
          <p:cNvGrpSpPr>
            <a:grpSpLocks/>
          </p:cNvGrpSpPr>
          <p:nvPr/>
        </p:nvGrpSpPr>
        <p:grpSpPr bwMode="auto">
          <a:xfrm>
            <a:off x="7248525" y="1277938"/>
            <a:ext cx="1600200" cy="1143000"/>
            <a:chOff x="5629" y="6456"/>
            <a:chExt cx="2340" cy="1621"/>
          </a:xfrm>
        </p:grpSpPr>
        <p:sp>
          <p:nvSpPr>
            <p:cNvPr id="260133" name="Arc 34"/>
            <p:cNvSpPr>
              <a:spLocks/>
            </p:cNvSpPr>
            <p:nvPr/>
          </p:nvSpPr>
          <p:spPr bwMode="auto">
            <a:xfrm flipH="1" flipV="1">
              <a:off x="5629" y="6456"/>
              <a:ext cx="2340" cy="1365"/>
            </a:xfrm>
            <a:custGeom>
              <a:avLst/>
              <a:gdLst>
                <a:gd name="T0" fmla="*/ 5 w 43200"/>
                <a:gd name="T1" fmla="*/ 0 h 43200"/>
                <a:gd name="T2" fmla="*/ 4 w 43200"/>
                <a:gd name="T3" fmla="*/ 0 h 43200"/>
                <a:gd name="T4" fmla="*/ 3 w 43200"/>
                <a:gd name="T5" fmla="*/ 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path>
                <a:path w="43200" h="43200" stroke="0"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lnTo>
                    <a:pt x="21600" y="21600"/>
                  </a:lnTo>
                  <a:close/>
                </a:path>
              </a:pathLst>
            </a:custGeom>
            <a:noFill/>
            <a:ln w="19050">
              <a:solidFill>
                <a:srgbClr val="000000"/>
              </a:solidFill>
              <a:round/>
              <a:headEnd/>
              <a:tailEnd/>
            </a:ln>
          </p:spPr>
          <p:txBody>
            <a:bodyPr/>
            <a:lstStyle/>
            <a:p>
              <a:endParaRPr lang="en-US"/>
            </a:p>
          </p:txBody>
        </p:sp>
        <p:sp>
          <p:nvSpPr>
            <p:cNvPr id="260134" name="Arc 35"/>
            <p:cNvSpPr>
              <a:spLocks/>
            </p:cNvSpPr>
            <p:nvPr/>
          </p:nvSpPr>
          <p:spPr bwMode="auto">
            <a:xfrm rot="7686666">
              <a:off x="6255" y="7636"/>
              <a:ext cx="180" cy="360"/>
            </a:xfrm>
            <a:custGeom>
              <a:avLst/>
              <a:gdLst>
                <a:gd name="T0" fmla="*/ 0 w 21600"/>
                <a:gd name="T1" fmla="*/ 0 h 39129"/>
                <a:gd name="T2" fmla="*/ 0 w 21600"/>
                <a:gd name="T3" fmla="*/ 0 h 39129"/>
                <a:gd name="T4" fmla="*/ 0 w 21600"/>
                <a:gd name="T5" fmla="*/ 0 h 39129"/>
                <a:gd name="T6" fmla="*/ 0 60000 65536"/>
                <a:gd name="T7" fmla="*/ 0 60000 65536"/>
                <a:gd name="T8" fmla="*/ 0 60000 65536"/>
                <a:gd name="T9" fmla="*/ 0 w 21600"/>
                <a:gd name="T10" fmla="*/ 0 h 39129"/>
                <a:gd name="T11" fmla="*/ 21600 w 21600"/>
                <a:gd name="T12" fmla="*/ 39129 h 39129"/>
              </a:gdLst>
              <a:ahLst/>
              <a:cxnLst>
                <a:cxn ang="T6">
                  <a:pos x="T0" y="T1"/>
                </a:cxn>
                <a:cxn ang="T7">
                  <a:pos x="T2" y="T3"/>
                </a:cxn>
                <a:cxn ang="T8">
                  <a:pos x="T4" y="T5"/>
                </a:cxn>
              </a:cxnLst>
              <a:rect l="T9" t="T10" r="T11" b="T12"/>
              <a:pathLst>
                <a:path w="21600" h="39129" fill="none" extrusionOk="0">
                  <a:moveTo>
                    <a:pt x="-1" y="0"/>
                  </a:moveTo>
                  <a:cubicBezTo>
                    <a:pt x="11929" y="0"/>
                    <a:pt x="21600" y="9670"/>
                    <a:pt x="21600" y="21600"/>
                  </a:cubicBezTo>
                  <a:cubicBezTo>
                    <a:pt x="21600" y="28546"/>
                    <a:pt x="18259" y="35069"/>
                    <a:pt x="12621" y="39128"/>
                  </a:cubicBezTo>
                </a:path>
                <a:path w="21600" h="39129" stroke="0" extrusionOk="0">
                  <a:moveTo>
                    <a:pt x="-1" y="0"/>
                  </a:moveTo>
                  <a:cubicBezTo>
                    <a:pt x="11929" y="0"/>
                    <a:pt x="21600" y="9670"/>
                    <a:pt x="21600" y="21600"/>
                  </a:cubicBezTo>
                  <a:cubicBezTo>
                    <a:pt x="21600" y="28546"/>
                    <a:pt x="18259" y="35069"/>
                    <a:pt x="12621" y="39128"/>
                  </a:cubicBezTo>
                  <a:lnTo>
                    <a:pt x="0" y="21600"/>
                  </a:lnTo>
                  <a:close/>
                </a:path>
              </a:pathLst>
            </a:custGeom>
            <a:noFill/>
            <a:ln w="19050">
              <a:solidFill>
                <a:srgbClr val="000000"/>
              </a:solidFill>
              <a:round/>
              <a:headEnd/>
              <a:tailEnd/>
            </a:ln>
          </p:spPr>
          <p:txBody>
            <a:bodyPr/>
            <a:lstStyle/>
            <a:p>
              <a:endParaRPr lang="en-US"/>
            </a:p>
          </p:txBody>
        </p:sp>
        <p:sp>
          <p:nvSpPr>
            <p:cNvPr id="260135" name="Line 36"/>
            <p:cNvSpPr>
              <a:spLocks noChangeShapeType="1"/>
            </p:cNvSpPr>
            <p:nvPr/>
          </p:nvSpPr>
          <p:spPr bwMode="auto">
            <a:xfrm>
              <a:off x="6529" y="7897"/>
              <a:ext cx="0" cy="180"/>
            </a:xfrm>
            <a:prstGeom prst="line">
              <a:avLst/>
            </a:prstGeom>
            <a:noFill/>
            <a:ln w="19050">
              <a:solidFill>
                <a:srgbClr val="000000"/>
              </a:solidFill>
              <a:round/>
              <a:headEnd/>
              <a:tailEnd/>
            </a:ln>
          </p:spPr>
          <p:txBody>
            <a:bodyPr/>
            <a:lstStyle/>
            <a:p>
              <a:endParaRPr lang="en-US"/>
            </a:p>
          </p:txBody>
        </p:sp>
        <p:sp>
          <p:nvSpPr>
            <p:cNvPr id="260136" name="Line 37"/>
            <p:cNvSpPr>
              <a:spLocks noChangeShapeType="1"/>
            </p:cNvSpPr>
            <p:nvPr/>
          </p:nvSpPr>
          <p:spPr bwMode="auto">
            <a:xfrm>
              <a:off x="6709" y="7824"/>
              <a:ext cx="0" cy="253"/>
            </a:xfrm>
            <a:prstGeom prst="line">
              <a:avLst/>
            </a:prstGeom>
            <a:noFill/>
            <a:ln w="19050">
              <a:solidFill>
                <a:srgbClr val="000000"/>
              </a:solidFill>
              <a:round/>
              <a:headEnd/>
              <a:tailEnd/>
            </a:ln>
          </p:spPr>
          <p:txBody>
            <a:bodyPr/>
            <a:lstStyle/>
            <a:p>
              <a:endParaRPr lang="en-US"/>
            </a:p>
          </p:txBody>
        </p:sp>
      </p:grpSp>
      <p:sp>
        <p:nvSpPr>
          <p:cNvPr id="260102" name="Oval 38"/>
          <p:cNvSpPr>
            <a:spLocks noChangeArrowheads="1"/>
          </p:cNvSpPr>
          <p:nvPr/>
        </p:nvSpPr>
        <p:spPr bwMode="auto">
          <a:xfrm>
            <a:off x="8256589" y="2636839"/>
            <a:ext cx="287337" cy="504825"/>
          </a:xfrm>
          <a:prstGeom prst="ellipse">
            <a:avLst/>
          </a:prstGeom>
          <a:noFill/>
          <a:ln w="19050">
            <a:solidFill>
              <a:schemeClr val="tx1"/>
            </a:solidFill>
            <a:round/>
            <a:headEnd/>
            <a:tailEnd/>
          </a:ln>
        </p:spPr>
        <p:txBody>
          <a:bodyPr wrap="none" anchor="ctr"/>
          <a:lstStyle/>
          <a:p>
            <a:endParaRPr lang="en-US" sz="4000"/>
          </a:p>
        </p:txBody>
      </p:sp>
      <p:sp>
        <p:nvSpPr>
          <p:cNvPr id="260103" name="Text Box 39"/>
          <p:cNvSpPr txBox="1">
            <a:spLocks noChangeArrowheads="1"/>
          </p:cNvSpPr>
          <p:nvPr/>
        </p:nvSpPr>
        <p:spPr bwMode="auto">
          <a:xfrm>
            <a:off x="1847850" y="4005263"/>
            <a:ext cx="1081088" cy="366712"/>
          </a:xfrm>
          <a:prstGeom prst="rect">
            <a:avLst/>
          </a:prstGeom>
          <a:noFill/>
          <a:ln w="9525">
            <a:noFill/>
            <a:miter lim="800000"/>
            <a:headEnd/>
            <a:tailEnd/>
          </a:ln>
        </p:spPr>
        <p:txBody>
          <a:bodyPr>
            <a:spAutoFit/>
          </a:bodyPr>
          <a:lstStyle/>
          <a:p>
            <a:pPr>
              <a:spcBef>
                <a:spcPct val="50000"/>
              </a:spcBef>
            </a:pPr>
            <a:r>
              <a:rPr lang="cs-CZ" altLang="cs-CZ"/>
              <a:t>STŘEVO</a:t>
            </a:r>
          </a:p>
        </p:txBody>
      </p:sp>
      <p:sp>
        <p:nvSpPr>
          <p:cNvPr id="260104" name="Text Box 40"/>
          <p:cNvSpPr txBox="1">
            <a:spLocks noChangeArrowheads="1"/>
          </p:cNvSpPr>
          <p:nvPr/>
        </p:nvSpPr>
        <p:spPr bwMode="auto">
          <a:xfrm>
            <a:off x="3862389" y="1700213"/>
            <a:ext cx="1081087" cy="366712"/>
          </a:xfrm>
          <a:prstGeom prst="rect">
            <a:avLst/>
          </a:prstGeom>
          <a:noFill/>
          <a:ln w="9525">
            <a:noFill/>
            <a:miter lim="800000"/>
            <a:headEnd/>
            <a:tailEnd/>
          </a:ln>
        </p:spPr>
        <p:txBody>
          <a:bodyPr>
            <a:spAutoFit/>
          </a:bodyPr>
          <a:lstStyle/>
          <a:p>
            <a:pPr>
              <a:spcBef>
                <a:spcPct val="50000"/>
              </a:spcBef>
            </a:pPr>
            <a:r>
              <a:rPr lang="cs-CZ" altLang="cs-CZ"/>
              <a:t>JÁTRA</a:t>
            </a:r>
          </a:p>
        </p:txBody>
      </p:sp>
      <p:sp>
        <p:nvSpPr>
          <p:cNvPr id="260105" name="Text Box 41"/>
          <p:cNvSpPr txBox="1">
            <a:spLocks noChangeArrowheads="1"/>
          </p:cNvSpPr>
          <p:nvPr/>
        </p:nvSpPr>
        <p:spPr bwMode="auto">
          <a:xfrm>
            <a:off x="8904288" y="1557338"/>
            <a:ext cx="647700" cy="366712"/>
          </a:xfrm>
          <a:prstGeom prst="rect">
            <a:avLst/>
          </a:prstGeom>
          <a:noFill/>
          <a:ln w="9525">
            <a:noFill/>
            <a:miter lim="800000"/>
            <a:headEnd/>
            <a:tailEnd/>
          </a:ln>
        </p:spPr>
        <p:txBody>
          <a:bodyPr>
            <a:spAutoFit/>
          </a:bodyPr>
          <a:lstStyle/>
          <a:p>
            <a:pPr>
              <a:spcBef>
                <a:spcPct val="50000"/>
              </a:spcBef>
            </a:pPr>
            <a:r>
              <a:rPr lang="cs-CZ" altLang="cs-CZ"/>
              <a:t>CNS</a:t>
            </a:r>
          </a:p>
        </p:txBody>
      </p:sp>
      <p:sp>
        <p:nvSpPr>
          <p:cNvPr id="260106" name="Text Box 42"/>
          <p:cNvSpPr txBox="1">
            <a:spLocks noChangeArrowheads="1"/>
          </p:cNvSpPr>
          <p:nvPr/>
        </p:nvSpPr>
        <p:spPr bwMode="auto">
          <a:xfrm>
            <a:off x="8472488" y="2547938"/>
            <a:ext cx="1727200" cy="304800"/>
          </a:xfrm>
          <a:prstGeom prst="rect">
            <a:avLst/>
          </a:prstGeom>
          <a:noFill/>
          <a:ln w="9525">
            <a:noFill/>
            <a:miter lim="800000"/>
            <a:headEnd/>
            <a:tailEnd/>
          </a:ln>
        </p:spPr>
        <p:txBody>
          <a:bodyPr>
            <a:spAutoFit/>
          </a:bodyPr>
          <a:lstStyle/>
          <a:p>
            <a:pPr>
              <a:spcBef>
                <a:spcPct val="50000"/>
              </a:spcBef>
            </a:pPr>
            <a:r>
              <a:rPr lang="cs-CZ" altLang="cs-CZ" sz="1400"/>
              <a:t>ERYTROCYTY</a:t>
            </a:r>
          </a:p>
        </p:txBody>
      </p:sp>
      <p:sp>
        <p:nvSpPr>
          <p:cNvPr id="260107" name="Text Box 43"/>
          <p:cNvSpPr txBox="1">
            <a:spLocks noChangeArrowheads="1"/>
          </p:cNvSpPr>
          <p:nvPr/>
        </p:nvSpPr>
        <p:spPr bwMode="auto">
          <a:xfrm>
            <a:off x="8902700" y="5078413"/>
            <a:ext cx="1081088" cy="366712"/>
          </a:xfrm>
          <a:prstGeom prst="rect">
            <a:avLst/>
          </a:prstGeom>
          <a:noFill/>
          <a:ln w="9525">
            <a:noFill/>
            <a:miter lim="800000"/>
            <a:headEnd/>
            <a:tailEnd/>
          </a:ln>
        </p:spPr>
        <p:txBody>
          <a:bodyPr>
            <a:spAutoFit/>
          </a:bodyPr>
          <a:lstStyle/>
          <a:p>
            <a:pPr>
              <a:spcBef>
                <a:spcPct val="50000"/>
              </a:spcBef>
            </a:pPr>
            <a:r>
              <a:rPr lang="cs-CZ" altLang="cs-CZ"/>
              <a:t>SVAL</a:t>
            </a:r>
          </a:p>
        </p:txBody>
      </p:sp>
      <p:sp>
        <p:nvSpPr>
          <p:cNvPr id="260108" name="Text Box 44"/>
          <p:cNvSpPr txBox="1">
            <a:spLocks noChangeArrowheads="1"/>
          </p:cNvSpPr>
          <p:nvPr/>
        </p:nvSpPr>
        <p:spPr bwMode="auto">
          <a:xfrm>
            <a:off x="6456364" y="6021388"/>
            <a:ext cx="1944687" cy="366712"/>
          </a:xfrm>
          <a:prstGeom prst="rect">
            <a:avLst/>
          </a:prstGeom>
          <a:noFill/>
          <a:ln w="9525">
            <a:noFill/>
            <a:miter lim="800000"/>
            <a:headEnd/>
            <a:tailEnd/>
          </a:ln>
        </p:spPr>
        <p:txBody>
          <a:bodyPr>
            <a:spAutoFit/>
          </a:bodyPr>
          <a:lstStyle/>
          <a:p>
            <a:pPr>
              <a:spcBef>
                <a:spcPct val="50000"/>
              </a:spcBef>
            </a:pPr>
            <a:r>
              <a:rPr lang="cs-CZ" altLang="cs-CZ"/>
              <a:t>TUKOVÁ TKÁŇ</a:t>
            </a:r>
          </a:p>
        </p:txBody>
      </p:sp>
      <p:sp>
        <p:nvSpPr>
          <p:cNvPr id="260109" name="Rectangle 2"/>
          <p:cNvSpPr>
            <a:spLocks noChangeArrowheads="1"/>
          </p:cNvSpPr>
          <p:nvPr/>
        </p:nvSpPr>
        <p:spPr bwMode="auto">
          <a:xfrm>
            <a:off x="1703389" y="44451"/>
            <a:ext cx="8785225" cy="1069975"/>
          </a:xfrm>
          <a:prstGeom prst="rect">
            <a:avLst/>
          </a:prstGeom>
          <a:noFill/>
          <a:ln w="9525">
            <a:noFill/>
            <a:miter lim="800000"/>
            <a:headEnd/>
            <a:tailEnd/>
          </a:ln>
        </p:spPr>
        <p:txBody>
          <a:bodyPr anchor="ctr"/>
          <a:lstStyle/>
          <a:p>
            <a:pPr algn="ctr"/>
            <a:r>
              <a:rPr lang="cs-CZ" altLang="cs-CZ" sz="3200" dirty="0">
                <a:solidFill>
                  <a:schemeClr val="accent4">
                    <a:lumMod val="75000"/>
                  </a:schemeClr>
                </a:solidFill>
              </a:rPr>
              <a:t>Metabolismus </a:t>
            </a:r>
            <a:r>
              <a:rPr lang="cs-CZ" altLang="cs-CZ" sz="3200" dirty="0" smtClean="0">
                <a:solidFill>
                  <a:schemeClr val="accent4">
                    <a:lumMod val="75000"/>
                  </a:schemeClr>
                </a:solidFill>
              </a:rPr>
              <a:t>glukózy </a:t>
            </a:r>
            <a:r>
              <a:rPr lang="cs-CZ" altLang="cs-CZ" sz="3200" dirty="0">
                <a:solidFill>
                  <a:schemeClr val="accent4">
                    <a:lumMod val="75000"/>
                  </a:schemeClr>
                </a:solidFill>
              </a:rPr>
              <a:t>po jídle</a:t>
            </a:r>
          </a:p>
        </p:txBody>
      </p:sp>
      <p:sp>
        <p:nvSpPr>
          <p:cNvPr id="260110" name="Line 46"/>
          <p:cNvSpPr>
            <a:spLocks noChangeShapeType="1"/>
          </p:cNvSpPr>
          <p:nvPr/>
        </p:nvSpPr>
        <p:spPr bwMode="auto">
          <a:xfrm>
            <a:off x="3287713" y="4581525"/>
            <a:ext cx="431800" cy="0"/>
          </a:xfrm>
          <a:prstGeom prst="line">
            <a:avLst/>
          </a:prstGeom>
          <a:noFill/>
          <a:ln w="9525">
            <a:solidFill>
              <a:schemeClr val="tx1"/>
            </a:solidFill>
            <a:round/>
            <a:headEnd/>
            <a:tailEnd type="triangle" w="med" len="med"/>
          </a:ln>
        </p:spPr>
        <p:txBody>
          <a:bodyPr/>
          <a:lstStyle/>
          <a:p>
            <a:endParaRPr lang="en-US"/>
          </a:p>
        </p:txBody>
      </p:sp>
      <p:sp>
        <p:nvSpPr>
          <p:cNvPr id="260111" name="Text Box 47"/>
          <p:cNvSpPr txBox="1">
            <a:spLocks noChangeArrowheads="1"/>
          </p:cNvSpPr>
          <p:nvPr/>
        </p:nvSpPr>
        <p:spPr bwMode="auto">
          <a:xfrm>
            <a:off x="3719513" y="4365626"/>
            <a:ext cx="1079500" cy="366713"/>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79920" name="Line 48"/>
          <p:cNvSpPr>
            <a:spLocks noChangeShapeType="1"/>
          </p:cNvSpPr>
          <p:nvPr/>
        </p:nvSpPr>
        <p:spPr bwMode="auto">
          <a:xfrm flipV="1">
            <a:off x="4008438" y="2708275"/>
            <a:ext cx="215900" cy="1728788"/>
          </a:xfrm>
          <a:prstGeom prst="line">
            <a:avLst/>
          </a:prstGeom>
          <a:noFill/>
          <a:ln w="9525">
            <a:solidFill>
              <a:schemeClr val="tx1"/>
            </a:solidFill>
            <a:round/>
            <a:headEnd/>
            <a:tailEnd type="triangle" w="med" len="med"/>
          </a:ln>
        </p:spPr>
        <p:txBody>
          <a:bodyPr/>
          <a:lstStyle/>
          <a:p>
            <a:endParaRPr lang="en-US"/>
          </a:p>
        </p:txBody>
      </p:sp>
      <p:sp>
        <p:nvSpPr>
          <p:cNvPr id="79921" name="Text Box 49"/>
          <p:cNvSpPr txBox="1">
            <a:spLocks noChangeArrowheads="1"/>
          </p:cNvSpPr>
          <p:nvPr/>
        </p:nvSpPr>
        <p:spPr bwMode="auto">
          <a:xfrm>
            <a:off x="4079875" y="2276476"/>
            <a:ext cx="1079500" cy="366713"/>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79922" name="Line 50"/>
          <p:cNvSpPr>
            <a:spLocks noChangeShapeType="1"/>
          </p:cNvSpPr>
          <p:nvPr/>
        </p:nvSpPr>
        <p:spPr bwMode="auto">
          <a:xfrm flipV="1">
            <a:off x="4656139" y="2060576"/>
            <a:ext cx="503237" cy="288925"/>
          </a:xfrm>
          <a:prstGeom prst="line">
            <a:avLst/>
          </a:prstGeom>
          <a:noFill/>
          <a:ln w="9525">
            <a:solidFill>
              <a:schemeClr val="tx1"/>
            </a:solidFill>
            <a:round/>
            <a:headEnd/>
            <a:tailEnd type="triangle" w="med" len="med"/>
          </a:ln>
        </p:spPr>
        <p:txBody>
          <a:bodyPr/>
          <a:lstStyle/>
          <a:p>
            <a:endParaRPr lang="en-US"/>
          </a:p>
        </p:txBody>
      </p:sp>
      <p:sp>
        <p:nvSpPr>
          <p:cNvPr id="79923" name="Text Box 51"/>
          <p:cNvSpPr txBox="1">
            <a:spLocks noChangeArrowheads="1"/>
          </p:cNvSpPr>
          <p:nvPr/>
        </p:nvSpPr>
        <p:spPr bwMode="auto">
          <a:xfrm>
            <a:off x="5159375" y="1844676"/>
            <a:ext cx="1079500" cy="366713"/>
          </a:xfrm>
          <a:prstGeom prst="rect">
            <a:avLst/>
          </a:prstGeom>
          <a:noFill/>
          <a:ln w="9525">
            <a:noFill/>
            <a:miter lim="800000"/>
            <a:headEnd/>
            <a:tailEnd/>
          </a:ln>
        </p:spPr>
        <p:txBody>
          <a:bodyPr>
            <a:spAutoFit/>
          </a:bodyPr>
          <a:lstStyle/>
          <a:p>
            <a:pPr>
              <a:spcBef>
                <a:spcPct val="50000"/>
              </a:spcBef>
            </a:pPr>
            <a:r>
              <a:rPr lang="cs-CZ" altLang="cs-CZ"/>
              <a:t>glykogen</a:t>
            </a:r>
          </a:p>
        </p:txBody>
      </p:sp>
      <p:sp>
        <p:nvSpPr>
          <p:cNvPr id="79924" name="Text Box 52"/>
          <p:cNvSpPr txBox="1">
            <a:spLocks noChangeArrowheads="1"/>
          </p:cNvSpPr>
          <p:nvPr/>
        </p:nvSpPr>
        <p:spPr bwMode="auto">
          <a:xfrm>
            <a:off x="4511675" y="2708275"/>
            <a:ext cx="1511300" cy="336550"/>
          </a:xfrm>
          <a:prstGeom prst="rect">
            <a:avLst/>
          </a:prstGeom>
          <a:noFill/>
          <a:ln w="9525">
            <a:noFill/>
            <a:miter lim="800000"/>
            <a:headEnd/>
            <a:tailEnd/>
          </a:ln>
        </p:spPr>
        <p:txBody>
          <a:bodyPr>
            <a:spAutoFit/>
          </a:bodyPr>
          <a:lstStyle/>
          <a:p>
            <a:pPr>
              <a:spcBef>
                <a:spcPct val="50000"/>
              </a:spcBef>
            </a:pPr>
            <a:r>
              <a:rPr lang="cs-CZ" altLang="cs-CZ" sz="1600"/>
              <a:t>Acetyl-CoA</a:t>
            </a:r>
          </a:p>
        </p:txBody>
      </p:sp>
      <p:sp>
        <p:nvSpPr>
          <p:cNvPr id="79927" name="Line 55"/>
          <p:cNvSpPr>
            <a:spLocks noChangeShapeType="1"/>
          </p:cNvSpPr>
          <p:nvPr/>
        </p:nvSpPr>
        <p:spPr bwMode="auto">
          <a:xfrm rot="17297532" flipH="1">
            <a:off x="5016501" y="2995614"/>
            <a:ext cx="142875" cy="288925"/>
          </a:xfrm>
          <a:prstGeom prst="line">
            <a:avLst/>
          </a:prstGeom>
          <a:noFill/>
          <a:ln w="19050">
            <a:solidFill>
              <a:schemeClr val="tx1"/>
            </a:solidFill>
            <a:prstDash val="dash"/>
            <a:round/>
            <a:headEnd/>
            <a:tailEnd type="triangle" w="med" len="med"/>
          </a:ln>
        </p:spPr>
        <p:txBody>
          <a:bodyPr/>
          <a:lstStyle/>
          <a:p>
            <a:endParaRPr lang="en-US"/>
          </a:p>
        </p:txBody>
      </p:sp>
      <p:sp>
        <p:nvSpPr>
          <p:cNvPr id="79928" name="Text Box 56"/>
          <p:cNvSpPr txBox="1">
            <a:spLocks noChangeArrowheads="1"/>
          </p:cNvSpPr>
          <p:nvPr/>
        </p:nvSpPr>
        <p:spPr bwMode="auto">
          <a:xfrm>
            <a:off x="5160963" y="3068638"/>
            <a:ext cx="1079500" cy="366712"/>
          </a:xfrm>
          <a:prstGeom prst="rect">
            <a:avLst/>
          </a:prstGeom>
          <a:noFill/>
          <a:ln w="9525">
            <a:noFill/>
            <a:miter lim="800000"/>
            <a:headEnd/>
            <a:tailEnd/>
          </a:ln>
        </p:spPr>
        <p:txBody>
          <a:bodyPr>
            <a:spAutoFit/>
          </a:bodyPr>
          <a:lstStyle/>
          <a:p>
            <a:pPr>
              <a:spcBef>
                <a:spcPct val="50000"/>
              </a:spcBef>
            </a:pPr>
            <a:r>
              <a:rPr lang="cs-CZ" altLang="cs-CZ"/>
              <a:t>MK</a:t>
            </a:r>
          </a:p>
        </p:txBody>
      </p:sp>
      <p:sp>
        <p:nvSpPr>
          <p:cNvPr id="79929" name="Text Box 57"/>
          <p:cNvSpPr txBox="1">
            <a:spLocks noChangeArrowheads="1"/>
          </p:cNvSpPr>
          <p:nvPr/>
        </p:nvSpPr>
        <p:spPr bwMode="auto">
          <a:xfrm>
            <a:off x="5159375" y="5013326"/>
            <a:ext cx="1079500" cy="366713"/>
          </a:xfrm>
          <a:prstGeom prst="rect">
            <a:avLst/>
          </a:prstGeom>
          <a:noFill/>
          <a:ln w="9525">
            <a:noFill/>
            <a:miter lim="800000"/>
            <a:headEnd/>
            <a:tailEnd/>
          </a:ln>
        </p:spPr>
        <p:txBody>
          <a:bodyPr>
            <a:spAutoFit/>
          </a:bodyPr>
          <a:lstStyle/>
          <a:p>
            <a:pPr>
              <a:spcBef>
                <a:spcPct val="50000"/>
              </a:spcBef>
            </a:pPr>
            <a:r>
              <a:rPr lang="cs-CZ" altLang="cs-CZ"/>
              <a:t>MK</a:t>
            </a:r>
          </a:p>
        </p:txBody>
      </p:sp>
      <p:sp>
        <p:nvSpPr>
          <p:cNvPr id="79930" name="Line 58"/>
          <p:cNvSpPr>
            <a:spLocks noChangeShapeType="1"/>
          </p:cNvSpPr>
          <p:nvPr/>
        </p:nvSpPr>
        <p:spPr bwMode="auto">
          <a:xfrm>
            <a:off x="5375276" y="3429000"/>
            <a:ext cx="73025" cy="1512888"/>
          </a:xfrm>
          <a:prstGeom prst="line">
            <a:avLst/>
          </a:prstGeom>
          <a:noFill/>
          <a:ln w="19050">
            <a:solidFill>
              <a:schemeClr val="tx1"/>
            </a:solidFill>
            <a:prstDash val="dash"/>
            <a:round/>
            <a:headEnd/>
            <a:tailEnd type="triangle" w="med" len="med"/>
          </a:ln>
        </p:spPr>
        <p:txBody>
          <a:bodyPr/>
          <a:lstStyle/>
          <a:p>
            <a:endParaRPr lang="en-US"/>
          </a:p>
        </p:txBody>
      </p:sp>
      <p:sp>
        <p:nvSpPr>
          <p:cNvPr id="79931" name="Text Box 59"/>
          <p:cNvSpPr txBox="1">
            <a:spLocks noChangeArrowheads="1"/>
          </p:cNvSpPr>
          <p:nvPr/>
        </p:nvSpPr>
        <p:spPr bwMode="auto">
          <a:xfrm>
            <a:off x="5448300" y="5589588"/>
            <a:ext cx="1079500" cy="366712"/>
          </a:xfrm>
          <a:prstGeom prst="rect">
            <a:avLst/>
          </a:prstGeom>
          <a:noFill/>
          <a:ln w="9525">
            <a:noFill/>
            <a:miter lim="800000"/>
            <a:headEnd/>
            <a:tailEnd/>
          </a:ln>
        </p:spPr>
        <p:txBody>
          <a:bodyPr>
            <a:spAutoFit/>
          </a:bodyPr>
          <a:lstStyle/>
          <a:p>
            <a:pPr>
              <a:spcBef>
                <a:spcPct val="50000"/>
              </a:spcBef>
            </a:pPr>
            <a:r>
              <a:rPr lang="cs-CZ" altLang="cs-CZ"/>
              <a:t>TG</a:t>
            </a:r>
          </a:p>
        </p:txBody>
      </p:sp>
      <p:sp>
        <p:nvSpPr>
          <p:cNvPr id="79932" name="Line 60"/>
          <p:cNvSpPr>
            <a:spLocks noChangeShapeType="1"/>
          </p:cNvSpPr>
          <p:nvPr/>
        </p:nvSpPr>
        <p:spPr bwMode="auto">
          <a:xfrm rot="301081">
            <a:off x="4943475" y="2565400"/>
            <a:ext cx="1944688" cy="287338"/>
          </a:xfrm>
          <a:prstGeom prst="line">
            <a:avLst/>
          </a:prstGeom>
          <a:noFill/>
          <a:ln w="9525">
            <a:solidFill>
              <a:schemeClr val="tx1"/>
            </a:solidFill>
            <a:round/>
            <a:headEnd/>
            <a:tailEnd type="triangle" w="med" len="med"/>
          </a:ln>
        </p:spPr>
        <p:txBody>
          <a:bodyPr/>
          <a:lstStyle/>
          <a:p>
            <a:endParaRPr lang="en-US"/>
          </a:p>
        </p:txBody>
      </p:sp>
      <p:sp>
        <p:nvSpPr>
          <p:cNvPr id="79933" name="Line 61"/>
          <p:cNvSpPr>
            <a:spLocks noChangeShapeType="1"/>
          </p:cNvSpPr>
          <p:nvPr/>
        </p:nvSpPr>
        <p:spPr bwMode="auto">
          <a:xfrm>
            <a:off x="4511676" y="2636839"/>
            <a:ext cx="142875" cy="142875"/>
          </a:xfrm>
          <a:prstGeom prst="line">
            <a:avLst/>
          </a:prstGeom>
          <a:noFill/>
          <a:ln w="19050">
            <a:solidFill>
              <a:schemeClr val="tx1"/>
            </a:solidFill>
            <a:prstDash val="dash"/>
            <a:round/>
            <a:headEnd/>
            <a:tailEnd type="triangle" w="med" len="med"/>
          </a:ln>
        </p:spPr>
        <p:txBody>
          <a:bodyPr/>
          <a:lstStyle/>
          <a:p>
            <a:endParaRPr lang="en-US"/>
          </a:p>
        </p:txBody>
      </p:sp>
      <p:sp>
        <p:nvSpPr>
          <p:cNvPr id="79934" name="Text Box 62"/>
          <p:cNvSpPr txBox="1">
            <a:spLocks noChangeArrowheads="1"/>
          </p:cNvSpPr>
          <p:nvPr/>
        </p:nvSpPr>
        <p:spPr bwMode="auto">
          <a:xfrm>
            <a:off x="6888163" y="2852738"/>
            <a:ext cx="1079500" cy="366712"/>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79935" name="Line 63"/>
          <p:cNvSpPr>
            <a:spLocks noChangeShapeType="1"/>
          </p:cNvSpPr>
          <p:nvPr/>
        </p:nvSpPr>
        <p:spPr bwMode="auto">
          <a:xfrm flipV="1">
            <a:off x="7319964" y="1916114"/>
            <a:ext cx="288925" cy="936625"/>
          </a:xfrm>
          <a:prstGeom prst="line">
            <a:avLst/>
          </a:prstGeom>
          <a:noFill/>
          <a:ln w="9525">
            <a:solidFill>
              <a:schemeClr val="tx1"/>
            </a:solidFill>
            <a:round/>
            <a:headEnd/>
            <a:tailEnd type="triangle" w="med" len="med"/>
          </a:ln>
        </p:spPr>
        <p:txBody>
          <a:bodyPr/>
          <a:lstStyle/>
          <a:p>
            <a:endParaRPr lang="en-US"/>
          </a:p>
        </p:txBody>
      </p:sp>
      <p:sp>
        <p:nvSpPr>
          <p:cNvPr id="79936" name="Line 64"/>
          <p:cNvSpPr>
            <a:spLocks noChangeShapeType="1"/>
          </p:cNvSpPr>
          <p:nvPr/>
        </p:nvSpPr>
        <p:spPr bwMode="auto">
          <a:xfrm flipV="1">
            <a:off x="7824788" y="2852738"/>
            <a:ext cx="576262" cy="144462"/>
          </a:xfrm>
          <a:prstGeom prst="line">
            <a:avLst/>
          </a:prstGeom>
          <a:noFill/>
          <a:ln w="9525">
            <a:solidFill>
              <a:schemeClr val="tx1"/>
            </a:solidFill>
            <a:round/>
            <a:headEnd/>
            <a:tailEnd type="triangle" w="med" len="med"/>
          </a:ln>
        </p:spPr>
        <p:txBody>
          <a:bodyPr/>
          <a:lstStyle/>
          <a:p>
            <a:endParaRPr lang="en-US"/>
          </a:p>
        </p:txBody>
      </p:sp>
      <p:sp>
        <p:nvSpPr>
          <p:cNvPr id="79937" name="Line 65"/>
          <p:cNvSpPr>
            <a:spLocks noChangeShapeType="1"/>
          </p:cNvSpPr>
          <p:nvPr/>
        </p:nvSpPr>
        <p:spPr bwMode="auto">
          <a:xfrm>
            <a:off x="7464426" y="3213101"/>
            <a:ext cx="1152525" cy="1008063"/>
          </a:xfrm>
          <a:prstGeom prst="line">
            <a:avLst/>
          </a:prstGeom>
          <a:noFill/>
          <a:ln w="9525">
            <a:solidFill>
              <a:schemeClr val="tx1"/>
            </a:solidFill>
            <a:round/>
            <a:headEnd/>
            <a:tailEnd type="triangle" w="med" len="med"/>
          </a:ln>
        </p:spPr>
        <p:txBody>
          <a:bodyPr/>
          <a:lstStyle/>
          <a:p>
            <a:endParaRPr lang="en-US"/>
          </a:p>
        </p:txBody>
      </p:sp>
      <p:sp>
        <p:nvSpPr>
          <p:cNvPr id="79938" name="Text Box 66"/>
          <p:cNvSpPr txBox="1">
            <a:spLocks noChangeArrowheads="1"/>
          </p:cNvSpPr>
          <p:nvPr/>
        </p:nvSpPr>
        <p:spPr bwMode="auto">
          <a:xfrm>
            <a:off x="8472488" y="4149725"/>
            <a:ext cx="1079500" cy="336550"/>
          </a:xfrm>
          <a:prstGeom prst="rect">
            <a:avLst/>
          </a:prstGeom>
          <a:noFill/>
          <a:ln w="9525">
            <a:noFill/>
            <a:miter lim="800000"/>
            <a:headEnd/>
            <a:tailEnd/>
          </a:ln>
        </p:spPr>
        <p:txBody>
          <a:bodyPr>
            <a:spAutoFit/>
          </a:bodyPr>
          <a:lstStyle/>
          <a:p>
            <a:pPr>
              <a:spcBef>
                <a:spcPct val="50000"/>
              </a:spcBef>
            </a:pPr>
            <a:r>
              <a:rPr lang="cs-CZ" altLang="cs-CZ" sz="1600" dirty="0" smtClean="0"/>
              <a:t>glukóza</a:t>
            </a:r>
            <a:endParaRPr lang="cs-CZ" altLang="cs-CZ" sz="1600" dirty="0"/>
          </a:p>
        </p:txBody>
      </p:sp>
      <p:sp>
        <p:nvSpPr>
          <p:cNvPr id="79939" name="Text Box 67"/>
          <p:cNvSpPr txBox="1">
            <a:spLocks noChangeArrowheads="1"/>
          </p:cNvSpPr>
          <p:nvPr/>
        </p:nvSpPr>
        <p:spPr bwMode="auto">
          <a:xfrm>
            <a:off x="8112126" y="4652963"/>
            <a:ext cx="1008063" cy="336550"/>
          </a:xfrm>
          <a:prstGeom prst="rect">
            <a:avLst/>
          </a:prstGeom>
          <a:noFill/>
          <a:ln w="9525">
            <a:noFill/>
            <a:miter lim="800000"/>
            <a:headEnd/>
            <a:tailEnd/>
          </a:ln>
        </p:spPr>
        <p:txBody>
          <a:bodyPr>
            <a:spAutoFit/>
          </a:bodyPr>
          <a:lstStyle/>
          <a:p>
            <a:pPr>
              <a:spcBef>
                <a:spcPct val="50000"/>
              </a:spcBef>
            </a:pPr>
            <a:r>
              <a:rPr lang="cs-CZ" altLang="cs-CZ" sz="1600"/>
              <a:t>glykogen</a:t>
            </a:r>
          </a:p>
        </p:txBody>
      </p:sp>
      <p:sp>
        <p:nvSpPr>
          <p:cNvPr id="79940" name="Line 68"/>
          <p:cNvSpPr>
            <a:spLocks noChangeShapeType="1"/>
          </p:cNvSpPr>
          <p:nvPr/>
        </p:nvSpPr>
        <p:spPr bwMode="auto">
          <a:xfrm flipH="1">
            <a:off x="8616951" y="4437064"/>
            <a:ext cx="142875" cy="287337"/>
          </a:xfrm>
          <a:prstGeom prst="line">
            <a:avLst/>
          </a:prstGeom>
          <a:noFill/>
          <a:ln w="9525">
            <a:solidFill>
              <a:schemeClr val="tx1"/>
            </a:solidFill>
            <a:round/>
            <a:headEnd/>
            <a:tailEnd type="triangle" w="med" len="med"/>
          </a:ln>
        </p:spPr>
        <p:txBody>
          <a:bodyPr/>
          <a:lstStyle/>
          <a:p>
            <a:endParaRPr lang="en-US"/>
          </a:p>
        </p:txBody>
      </p:sp>
      <p:sp>
        <p:nvSpPr>
          <p:cNvPr id="260131" name="Text Box 3"/>
          <p:cNvSpPr txBox="1">
            <a:spLocks noChangeArrowheads="1"/>
          </p:cNvSpPr>
          <p:nvPr/>
        </p:nvSpPr>
        <p:spPr bwMode="auto">
          <a:xfrm>
            <a:off x="1343025" y="1121729"/>
            <a:ext cx="1944688" cy="641350"/>
          </a:xfrm>
          <a:prstGeom prst="rect">
            <a:avLst/>
          </a:prstGeom>
          <a:noFill/>
          <a:ln w="9525">
            <a:noFill/>
            <a:miter lim="800000"/>
            <a:headEnd/>
            <a:tailEnd/>
          </a:ln>
        </p:spPr>
        <p:txBody>
          <a:bodyPr>
            <a:spAutoFit/>
          </a:bodyPr>
          <a:lstStyle/>
          <a:p>
            <a:pPr>
              <a:spcBef>
                <a:spcPct val="50000"/>
              </a:spcBef>
            </a:pPr>
            <a:r>
              <a:rPr lang="cs-CZ" altLang="cs-CZ" sz="3600" dirty="0" smtClean="0">
                <a:solidFill>
                  <a:schemeClr val="accent2">
                    <a:lumMod val="75000"/>
                  </a:schemeClr>
                </a:solidFill>
              </a:rPr>
              <a:t>Inzulín</a:t>
            </a:r>
            <a:endParaRPr lang="cs-CZ" altLang="cs-CZ" sz="3600" dirty="0">
              <a:solidFill>
                <a:schemeClr val="accent2">
                  <a:lumMod val="75000"/>
                </a:schemeClr>
              </a:solidFill>
            </a:endParaRPr>
          </a:p>
        </p:txBody>
      </p:sp>
      <p:sp>
        <p:nvSpPr>
          <p:cNvPr id="79942" name="Line 70"/>
          <p:cNvSpPr>
            <a:spLocks noChangeShapeType="1"/>
          </p:cNvSpPr>
          <p:nvPr/>
        </p:nvSpPr>
        <p:spPr bwMode="auto">
          <a:xfrm>
            <a:off x="5448301" y="5373688"/>
            <a:ext cx="142875" cy="215900"/>
          </a:xfrm>
          <a:prstGeom prst="line">
            <a:avLst/>
          </a:prstGeom>
          <a:noFill/>
          <a:ln w="12700">
            <a:solidFill>
              <a:schemeClr val="tx1"/>
            </a:solidFill>
            <a:prstDash val="dash"/>
            <a:round/>
            <a:headEnd/>
            <a:tailEnd type="triangle" w="med" len="med"/>
          </a:ln>
        </p:spPr>
        <p:txBody>
          <a:bodyPr/>
          <a:lstStyle/>
          <a:p>
            <a:endParaRPr lang="en-US"/>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42</a:t>
            </a:fld>
            <a:endParaRPr lang="cs-CZ"/>
          </a:p>
        </p:txBody>
      </p:sp>
    </p:spTree>
    <p:extLst>
      <p:ext uri="{BB962C8B-B14F-4D97-AF65-F5344CB8AC3E}">
        <p14:creationId xmlns:p14="http://schemas.microsoft.com/office/powerpoint/2010/main" val="362286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920"/>
                                        </p:tgtEl>
                                        <p:attrNameLst>
                                          <p:attrName>style.visibility</p:attrName>
                                        </p:attrNameLst>
                                      </p:cBhvr>
                                      <p:to>
                                        <p:strVal val="visible"/>
                                      </p:to>
                                    </p:set>
                                    <p:animEffect transition="in" filter="wipe(down)">
                                      <p:cBhvr>
                                        <p:cTn id="7" dur="500"/>
                                        <p:tgtEl>
                                          <p:spTgt spid="7992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79921"/>
                                        </p:tgtEl>
                                        <p:attrNameLst>
                                          <p:attrName>style.visibility</p:attrName>
                                        </p:attrNameLst>
                                      </p:cBhvr>
                                      <p:to>
                                        <p:strVal val="visible"/>
                                      </p:to>
                                    </p:set>
                                    <p:anim calcmode="lin" valueType="num">
                                      <p:cBhvr>
                                        <p:cTn id="10" dur="500" fill="hold"/>
                                        <p:tgtEl>
                                          <p:spTgt spid="79921"/>
                                        </p:tgtEl>
                                        <p:attrNameLst>
                                          <p:attrName>ppt_w</p:attrName>
                                        </p:attrNameLst>
                                      </p:cBhvr>
                                      <p:tavLst>
                                        <p:tav tm="0">
                                          <p:val>
                                            <p:fltVal val="0"/>
                                          </p:val>
                                        </p:tav>
                                        <p:tav tm="100000">
                                          <p:val>
                                            <p:strVal val="#ppt_w"/>
                                          </p:val>
                                        </p:tav>
                                      </p:tavLst>
                                    </p:anim>
                                    <p:anim calcmode="lin" valueType="num">
                                      <p:cBhvr>
                                        <p:cTn id="11" dur="500" fill="hold"/>
                                        <p:tgtEl>
                                          <p:spTgt spid="79921"/>
                                        </p:tgtEl>
                                        <p:attrNameLst>
                                          <p:attrName>ppt_h</p:attrName>
                                        </p:attrNameLst>
                                      </p:cBhvr>
                                      <p:tavLst>
                                        <p:tav tm="0">
                                          <p:val>
                                            <p:fltVal val="0"/>
                                          </p:val>
                                        </p:tav>
                                        <p:tav tm="100000">
                                          <p:val>
                                            <p:strVal val="#ppt_h"/>
                                          </p:val>
                                        </p:tav>
                                      </p:tavLst>
                                    </p:anim>
                                    <p:animEffect transition="in" filter="fade">
                                      <p:cBhvr>
                                        <p:cTn id="12" dur="500"/>
                                        <p:tgtEl>
                                          <p:spTgt spid="79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933"/>
                                        </p:tgtEl>
                                        <p:attrNameLst>
                                          <p:attrName>style.visibility</p:attrName>
                                        </p:attrNameLst>
                                      </p:cBhvr>
                                      <p:to>
                                        <p:strVal val="visible"/>
                                      </p:to>
                                    </p:set>
                                    <p:animEffect transition="in" filter="wipe(left)">
                                      <p:cBhvr>
                                        <p:cTn id="17" dur="500"/>
                                        <p:tgtEl>
                                          <p:spTgt spid="79933"/>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79924"/>
                                        </p:tgtEl>
                                        <p:attrNameLst>
                                          <p:attrName>style.visibility</p:attrName>
                                        </p:attrNameLst>
                                      </p:cBhvr>
                                      <p:to>
                                        <p:strVal val="visible"/>
                                      </p:to>
                                    </p:set>
                                    <p:anim calcmode="lin" valueType="num">
                                      <p:cBhvr>
                                        <p:cTn id="20" dur="500" fill="hold"/>
                                        <p:tgtEl>
                                          <p:spTgt spid="79924"/>
                                        </p:tgtEl>
                                        <p:attrNameLst>
                                          <p:attrName>ppt_w</p:attrName>
                                        </p:attrNameLst>
                                      </p:cBhvr>
                                      <p:tavLst>
                                        <p:tav tm="0">
                                          <p:val>
                                            <p:fltVal val="0"/>
                                          </p:val>
                                        </p:tav>
                                        <p:tav tm="100000">
                                          <p:val>
                                            <p:strVal val="#ppt_w"/>
                                          </p:val>
                                        </p:tav>
                                      </p:tavLst>
                                    </p:anim>
                                    <p:anim calcmode="lin" valueType="num">
                                      <p:cBhvr>
                                        <p:cTn id="21" dur="500" fill="hold"/>
                                        <p:tgtEl>
                                          <p:spTgt spid="79924"/>
                                        </p:tgtEl>
                                        <p:attrNameLst>
                                          <p:attrName>ppt_h</p:attrName>
                                        </p:attrNameLst>
                                      </p:cBhvr>
                                      <p:tavLst>
                                        <p:tav tm="0">
                                          <p:val>
                                            <p:fltVal val="0"/>
                                          </p:val>
                                        </p:tav>
                                        <p:tav tm="100000">
                                          <p:val>
                                            <p:strVal val="#ppt_h"/>
                                          </p:val>
                                        </p:tav>
                                      </p:tavLst>
                                    </p:anim>
                                    <p:animEffect transition="in" filter="fade">
                                      <p:cBhvr>
                                        <p:cTn id="22" dur="500"/>
                                        <p:tgtEl>
                                          <p:spTgt spid="799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932"/>
                                        </p:tgtEl>
                                        <p:attrNameLst>
                                          <p:attrName>style.visibility</p:attrName>
                                        </p:attrNameLst>
                                      </p:cBhvr>
                                      <p:to>
                                        <p:strVal val="visible"/>
                                      </p:to>
                                    </p:set>
                                    <p:animEffect transition="in" filter="wipe(left)">
                                      <p:cBhvr>
                                        <p:cTn id="27" dur="500"/>
                                        <p:tgtEl>
                                          <p:spTgt spid="79932"/>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79934"/>
                                        </p:tgtEl>
                                        <p:attrNameLst>
                                          <p:attrName>style.visibility</p:attrName>
                                        </p:attrNameLst>
                                      </p:cBhvr>
                                      <p:to>
                                        <p:strVal val="visible"/>
                                      </p:to>
                                    </p:set>
                                    <p:anim calcmode="lin" valueType="num">
                                      <p:cBhvr>
                                        <p:cTn id="30" dur="500" fill="hold"/>
                                        <p:tgtEl>
                                          <p:spTgt spid="79934"/>
                                        </p:tgtEl>
                                        <p:attrNameLst>
                                          <p:attrName>ppt_w</p:attrName>
                                        </p:attrNameLst>
                                      </p:cBhvr>
                                      <p:tavLst>
                                        <p:tav tm="0">
                                          <p:val>
                                            <p:fltVal val="0"/>
                                          </p:val>
                                        </p:tav>
                                        <p:tav tm="100000">
                                          <p:val>
                                            <p:strVal val="#ppt_w"/>
                                          </p:val>
                                        </p:tav>
                                      </p:tavLst>
                                    </p:anim>
                                    <p:anim calcmode="lin" valueType="num">
                                      <p:cBhvr>
                                        <p:cTn id="31" dur="500" fill="hold"/>
                                        <p:tgtEl>
                                          <p:spTgt spid="79934"/>
                                        </p:tgtEl>
                                        <p:attrNameLst>
                                          <p:attrName>ppt_h</p:attrName>
                                        </p:attrNameLst>
                                      </p:cBhvr>
                                      <p:tavLst>
                                        <p:tav tm="0">
                                          <p:val>
                                            <p:fltVal val="0"/>
                                          </p:val>
                                        </p:tav>
                                        <p:tav tm="100000">
                                          <p:val>
                                            <p:strVal val="#ppt_h"/>
                                          </p:val>
                                        </p:tav>
                                      </p:tavLst>
                                    </p:anim>
                                    <p:animEffect transition="in" filter="fade">
                                      <p:cBhvr>
                                        <p:cTn id="32" dur="500"/>
                                        <p:tgtEl>
                                          <p:spTgt spid="799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9935"/>
                                        </p:tgtEl>
                                        <p:attrNameLst>
                                          <p:attrName>style.visibility</p:attrName>
                                        </p:attrNameLst>
                                      </p:cBhvr>
                                      <p:to>
                                        <p:strVal val="visible"/>
                                      </p:to>
                                    </p:set>
                                    <p:animEffect transition="in" filter="wipe(down)">
                                      <p:cBhvr>
                                        <p:cTn id="35" dur="500"/>
                                        <p:tgtEl>
                                          <p:spTgt spid="7993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9936"/>
                                        </p:tgtEl>
                                        <p:attrNameLst>
                                          <p:attrName>style.visibility</p:attrName>
                                        </p:attrNameLst>
                                      </p:cBhvr>
                                      <p:to>
                                        <p:strVal val="visible"/>
                                      </p:to>
                                    </p:set>
                                    <p:animEffect transition="in" filter="wipe(left)">
                                      <p:cBhvr>
                                        <p:cTn id="38" dur="500"/>
                                        <p:tgtEl>
                                          <p:spTgt spid="7993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9937"/>
                                        </p:tgtEl>
                                        <p:attrNameLst>
                                          <p:attrName>style.visibility</p:attrName>
                                        </p:attrNameLst>
                                      </p:cBhvr>
                                      <p:to>
                                        <p:strVal val="visible"/>
                                      </p:to>
                                    </p:set>
                                    <p:animEffect transition="in" filter="wipe(up)">
                                      <p:cBhvr>
                                        <p:cTn id="41" dur="500"/>
                                        <p:tgtEl>
                                          <p:spTgt spid="799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9922"/>
                                        </p:tgtEl>
                                        <p:attrNameLst>
                                          <p:attrName>style.visibility</p:attrName>
                                        </p:attrNameLst>
                                      </p:cBhvr>
                                      <p:to>
                                        <p:strVal val="visible"/>
                                      </p:to>
                                    </p:set>
                                    <p:animEffect transition="in" filter="wipe(down)">
                                      <p:cBhvr>
                                        <p:cTn id="46" dur="500"/>
                                        <p:tgtEl>
                                          <p:spTgt spid="79922"/>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79923"/>
                                        </p:tgtEl>
                                        <p:attrNameLst>
                                          <p:attrName>style.visibility</p:attrName>
                                        </p:attrNameLst>
                                      </p:cBhvr>
                                      <p:to>
                                        <p:strVal val="visible"/>
                                      </p:to>
                                    </p:set>
                                    <p:anim calcmode="lin" valueType="num">
                                      <p:cBhvr>
                                        <p:cTn id="49" dur="500" fill="hold"/>
                                        <p:tgtEl>
                                          <p:spTgt spid="79923"/>
                                        </p:tgtEl>
                                        <p:attrNameLst>
                                          <p:attrName>ppt_w</p:attrName>
                                        </p:attrNameLst>
                                      </p:cBhvr>
                                      <p:tavLst>
                                        <p:tav tm="0">
                                          <p:val>
                                            <p:fltVal val="0"/>
                                          </p:val>
                                        </p:tav>
                                        <p:tav tm="100000">
                                          <p:val>
                                            <p:strVal val="#ppt_w"/>
                                          </p:val>
                                        </p:tav>
                                      </p:tavLst>
                                    </p:anim>
                                    <p:anim calcmode="lin" valueType="num">
                                      <p:cBhvr>
                                        <p:cTn id="50" dur="500" fill="hold"/>
                                        <p:tgtEl>
                                          <p:spTgt spid="79923"/>
                                        </p:tgtEl>
                                        <p:attrNameLst>
                                          <p:attrName>ppt_h</p:attrName>
                                        </p:attrNameLst>
                                      </p:cBhvr>
                                      <p:tavLst>
                                        <p:tav tm="0">
                                          <p:val>
                                            <p:fltVal val="0"/>
                                          </p:val>
                                        </p:tav>
                                        <p:tav tm="100000">
                                          <p:val>
                                            <p:strVal val="#ppt_h"/>
                                          </p:val>
                                        </p:tav>
                                      </p:tavLst>
                                    </p:anim>
                                    <p:animEffect transition="in" filter="fade">
                                      <p:cBhvr>
                                        <p:cTn id="51" dur="500"/>
                                        <p:tgtEl>
                                          <p:spTgt spid="79923"/>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79938"/>
                                        </p:tgtEl>
                                        <p:attrNameLst>
                                          <p:attrName>style.visibility</p:attrName>
                                        </p:attrNameLst>
                                      </p:cBhvr>
                                      <p:to>
                                        <p:strVal val="visible"/>
                                      </p:to>
                                    </p:set>
                                    <p:anim calcmode="lin" valueType="num">
                                      <p:cBhvr>
                                        <p:cTn id="54" dur="500" fill="hold"/>
                                        <p:tgtEl>
                                          <p:spTgt spid="79938"/>
                                        </p:tgtEl>
                                        <p:attrNameLst>
                                          <p:attrName>ppt_w</p:attrName>
                                        </p:attrNameLst>
                                      </p:cBhvr>
                                      <p:tavLst>
                                        <p:tav tm="0">
                                          <p:val>
                                            <p:fltVal val="0"/>
                                          </p:val>
                                        </p:tav>
                                        <p:tav tm="100000">
                                          <p:val>
                                            <p:strVal val="#ppt_w"/>
                                          </p:val>
                                        </p:tav>
                                      </p:tavLst>
                                    </p:anim>
                                    <p:anim calcmode="lin" valueType="num">
                                      <p:cBhvr>
                                        <p:cTn id="55" dur="500" fill="hold"/>
                                        <p:tgtEl>
                                          <p:spTgt spid="79938"/>
                                        </p:tgtEl>
                                        <p:attrNameLst>
                                          <p:attrName>ppt_h</p:attrName>
                                        </p:attrNameLst>
                                      </p:cBhvr>
                                      <p:tavLst>
                                        <p:tav tm="0">
                                          <p:val>
                                            <p:fltVal val="0"/>
                                          </p:val>
                                        </p:tav>
                                        <p:tav tm="100000">
                                          <p:val>
                                            <p:strVal val="#ppt_h"/>
                                          </p:val>
                                        </p:tav>
                                      </p:tavLst>
                                    </p:anim>
                                    <p:animEffect transition="in" filter="fade">
                                      <p:cBhvr>
                                        <p:cTn id="56" dur="500"/>
                                        <p:tgtEl>
                                          <p:spTgt spid="7993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9940"/>
                                        </p:tgtEl>
                                        <p:attrNameLst>
                                          <p:attrName>style.visibility</p:attrName>
                                        </p:attrNameLst>
                                      </p:cBhvr>
                                      <p:to>
                                        <p:strVal val="visible"/>
                                      </p:to>
                                    </p:set>
                                    <p:animEffect transition="in" filter="wipe(up)">
                                      <p:cBhvr>
                                        <p:cTn id="59" dur="500"/>
                                        <p:tgtEl>
                                          <p:spTgt spid="79940"/>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79939"/>
                                        </p:tgtEl>
                                        <p:attrNameLst>
                                          <p:attrName>style.visibility</p:attrName>
                                        </p:attrNameLst>
                                      </p:cBhvr>
                                      <p:to>
                                        <p:strVal val="visible"/>
                                      </p:to>
                                    </p:set>
                                    <p:anim calcmode="lin" valueType="num">
                                      <p:cBhvr>
                                        <p:cTn id="62" dur="500" fill="hold"/>
                                        <p:tgtEl>
                                          <p:spTgt spid="79939"/>
                                        </p:tgtEl>
                                        <p:attrNameLst>
                                          <p:attrName>ppt_w</p:attrName>
                                        </p:attrNameLst>
                                      </p:cBhvr>
                                      <p:tavLst>
                                        <p:tav tm="0">
                                          <p:val>
                                            <p:fltVal val="0"/>
                                          </p:val>
                                        </p:tav>
                                        <p:tav tm="100000">
                                          <p:val>
                                            <p:strVal val="#ppt_w"/>
                                          </p:val>
                                        </p:tav>
                                      </p:tavLst>
                                    </p:anim>
                                    <p:anim calcmode="lin" valueType="num">
                                      <p:cBhvr>
                                        <p:cTn id="63" dur="500" fill="hold"/>
                                        <p:tgtEl>
                                          <p:spTgt spid="79939"/>
                                        </p:tgtEl>
                                        <p:attrNameLst>
                                          <p:attrName>ppt_h</p:attrName>
                                        </p:attrNameLst>
                                      </p:cBhvr>
                                      <p:tavLst>
                                        <p:tav tm="0">
                                          <p:val>
                                            <p:fltVal val="0"/>
                                          </p:val>
                                        </p:tav>
                                        <p:tav tm="100000">
                                          <p:val>
                                            <p:strVal val="#ppt_h"/>
                                          </p:val>
                                        </p:tav>
                                      </p:tavLst>
                                    </p:anim>
                                    <p:animEffect transition="in" filter="fade">
                                      <p:cBhvr>
                                        <p:cTn id="64" dur="500"/>
                                        <p:tgtEl>
                                          <p:spTgt spid="7993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79927"/>
                                        </p:tgtEl>
                                        <p:attrNameLst>
                                          <p:attrName>style.visibility</p:attrName>
                                        </p:attrNameLst>
                                      </p:cBhvr>
                                      <p:to>
                                        <p:strVal val="visible"/>
                                      </p:to>
                                    </p:set>
                                    <p:animEffect transition="in" filter="wipe(up)">
                                      <p:cBhvr>
                                        <p:cTn id="69" dur="500"/>
                                        <p:tgtEl>
                                          <p:spTgt spid="79927"/>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79928"/>
                                        </p:tgtEl>
                                        <p:attrNameLst>
                                          <p:attrName>style.visibility</p:attrName>
                                        </p:attrNameLst>
                                      </p:cBhvr>
                                      <p:to>
                                        <p:strVal val="visible"/>
                                      </p:to>
                                    </p:set>
                                    <p:anim calcmode="lin" valueType="num">
                                      <p:cBhvr>
                                        <p:cTn id="72" dur="500" fill="hold"/>
                                        <p:tgtEl>
                                          <p:spTgt spid="79928"/>
                                        </p:tgtEl>
                                        <p:attrNameLst>
                                          <p:attrName>ppt_w</p:attrName>
                                        </p:attrNameLst>
                                      </p:cBhvr>
                                      <p:tavLst>
                                        <p:tav tm="0">
                                          <p:val>
                                            <p:fltVal val="0"/>
                                          </p:val>
                                        </p:tav>
                                        <p:tav tm="100000">
                                          <p:val>
                                            <p:strVal val="#ppt_w"/>
                                          </p:val>
                                        </p:tav>
                                      </p:tavLst>
                                    </p:anim>
                                    <p:anim calcmode="lin" valueType="num">
                                      <p:cBhvr>
                                        <p:cTn id="73" dur="500" fill="hold"/>
                                        <p:tgtEl>
                                          <p:spTgt spid="79928"/>
                                        </p:tgtEl>
                                        <p:attrNameLst>
                                          <p:attrName>ppt_h</p:attrName>
                                        </p:attrNameLst>
                                      </p:cBhvr>
                                      <p:tavLst>
                                        <p:tav tm="0">
                                          <p:val>
                                            <p:fltVal val="0"/>
                                          </p:val>
                                        </p:tav>
                                        <p:tav tm="100000">
                                          <p:val>
                                            <p:strVal val="#ppt_h"/>
                                          </p:val>
                                        </p:tav>
                                      </p:tavLst>
                                    </p:anim>
                                    <p:animEffect transition="in" filter="fade">
                                      <p:cBhvr>
                                        <p:cTn id="74" dur="500"/>
                                        <p:tgtEl>
                                          <p:spTgt spid="79928"/>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79930"/>
                                        </p:tgtEl>
                                        <p:attrNameLst>
                                          <p:attrName>style.visibility</p:attrName>
                                        </p:attrNameLst>
                                      </p:cBhvr>
                                      <p:to>
                                        <p:strVal val="visible"/>
                                      </p:to>
                                    </p:set>
                                    <p:animEffect transition="in" filter="wipe(up)">
                                      <p:cBhvr>
                                        <p:cTn id="77" dur="500"/>
                                        <p:tgtEl>
                                          <p:spTgt spid="79930"/>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79929"/>
                                        </p:tgtEl>
                                        <p:attrNameLst>
                                          <p:attrName>style.visibility</p:attrName>
                                        </p:attrNameLst>
                                      </p:cBhvr>
                                      <p:to>
                                        <p:strVal val="visible"/>
                                      </p:to>
                                    </p:set>
                                    <p:anim calcmode="lin" valueType="num">
                                      <p:cBhvr>
                                        <p:cTn id="80" dur="500" fill="hold"/>
                                        <p:tgtEl>
                                          <p:spTgt spid="79929"/>
                                        </p:tgtEl>
                                        <p:attrNameLst>
                                          <p:attrName>ppt_w</p:attrName>
                                        </p:attrNameLst>
                                      </p:cBhvr>
                                      <p:tavLst>
                                        <p:tav tm="0">
                                          <p:val>
                                            <p:fltVal val="0"/>
                                          </p:val>
                                        </p:tav>
                                        <p:tav tm="100000">
                                          <p:val>
                                            <p:strVal val="#ppt_w"/>
                                          </p:val>
                                        </p:tav>
                                      </p:tavLst>
                                    </p:anim>
                                    <p:anim calcmode="lin" valueType="num">
                                      <p:cBhvr>
                                        <p:cTn id="81" dur="500" fill="hold"/>
                                        <p:tgtEl>
                                          <p:spTgt spid="79929"/>
                                        </p:tgtEl>
                                        <p:attrNameLst>
                                          <p:attrName>ppt_h</p:attrName>
                                        </p:attrNameLst>
                                      </p:cBhvr>
                                      <p:tavLst>
                                        <p:tav tm="0">
                                          <p:val>
                                            <p:fltVal val="0"/>
                                          </p:val>
                                        </p:tav>
                                        <p:tav tm="100000">
                                          <p:val>
                                            <p:strVal val="#ppt_h"/>
                                          </p:val>
                                        </p:tav>
                                      </p:tavLst>
                                    </p:anim>
                                    <p:animEffect transition="in" filter="fade">
                                      <p:cBhvr>
                                        <p:cTn id="82" dur="500"/>
                                        <p:tgtEl>
                                          <p:spTgt spid="79929"/>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79942"/>
                                        </p:tgtEl>
                                        <p:attrNameLst>
                                          <p:attrName>style.visibility</p:attrName>
                                        </p:attrNameLst>
                                      </p:cBhvr>
                                      <p:to>
                                        <p:strVal val="visible"/>
                                      </p:to>
                                    </p:set>
                                    <p:animEffect transition="in" filter="wipe(up)">
                                      <p:cBhvr>
                                        <p:cTn id="85" dur="500"/>
                                        <p:tgtEl>
                                          <p:spTgt spid="79942"/>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79931"/>
                                        </p:tgtEl>
                                        <p:attrNameLst>
                                          <p:attrName>style.visibility</p:attrName>
                                        </p:attrNameLst>
                                      </p:cBhvr>
                                      <p:to>
                                        <p:strVal val="visible"/>
                                      </p:to>
                                    </p:set>
                                    <p:anim calcmode="lin" valueType="num">
                                      <p:cBhvr>
                                        <p:cTn id="88" dur="500" fill="hold"/>
                                        <p:tgtEl>
                                          <p:spTgt spid="79931"/>
                                        </p:tgtEl>
                                        <p:attrNameLst>
                                          <p:attrName>ppt_w</p:attrName>
                                        </p:attrNameLst>
                                      </p:cBhvr>
                                      <p:tavLst>
                                        <p:tav tm="0">
                                          <p:val>
                                            <p:fltVal val="0"/>
                                          </p:val>
                                        </p:tav>
                                        <p:tav tm="100000">
                                          <p:val>
                                            <p:strVal val="#ppt_w"/>
                                          </p:val>
                                        </p:tav>
                                      </p:tavLst>
                                    </p:anim>
                                    <p:anim calcmode="lin" valueType="num">
                                      <p:cBhvr>
                                        <p:cTn id="89" dur="500" fill="hold"/>
                                        <p:tgtEl>
                                          <p:spTgt spid="79931"/>
                                        </p:tgtEl>
                                        <p:attrNameLst>
                                          <p:attrName>ppt_h</p:attrName>
                                        </p:attrNameLst>
                                      </p:cBhvr>
                                      <p:tavLst>
                                        <p:tav tm="0">
                                          <p:val>
                                            <p:fltVal val="0"/>
                                          </p:val>
                                        </p:tav>
                                        <p:tav tm="100000">
                                          <p:val>
                                            <p:strVal val="#ppt_h"/>
                                          </p:val>
                                        </p:tav>
                                      </p:tavLst>
                                    </p:anim>
                                    <p:animEffect transition="in" filter="fade">
                                      <p:cBhvr>
                                        <p:cTn id="90" dur="500"/>
                                        <p:tgtEl>
                                          <p:spTgt spid="7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20" grpId="0" animBg="1"/>
      <p:bldP spid="79921" grpId="0"/>
      <p:bldP spid="79922" grpId="0" animBg="1"/>
      <p:bldP spid="79923" grpId="0"/>
      <p:bldP spid="79924" grpId="0"/>
      <p:bldP spid="79927" grpId="0" animBg="1"/>
      <p:bldP spid="79928" grpId="0"/>
      <p:bldP spid="79929" grpId="0"/>
      <p:bldP spid="79930" grpId="0" animBg="1"/>
      <p:bldP spid="79931" grpId="0"/>
      <p:bldP spid="79932" grpId="0" animBg="1"/>
      <p:bldP spid="79933" grpId="0" animBg="1"/>
      <p:bldP spid="79934" grpId="0"/>
      <p:bldP spid="79935" grpId="0" animBg="1"/>
      <p:bldP spid="79936" grpId="0" animBg="1"/>
      <p:bldP spid="79937" grpId="0" animBg="1"/>
      <p:bldP spid="79938" grpId="0"/>
      <p:bldP spid="79939" grpId="0"/>
      <p:bldP spid="79940" grpId="0" animBg="1"/>
      <p:bldP spid="799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1" name="Group 2"/>
          <p:cNvGrpSpPr>
            <a:grpSpLocks/>
          </p:cNvGrpSpPr>
          <p:nvPr/>
        </p:nvGrpSpPr>
        <p:grpSpPr bwMode="auto">
          <a:xfrm>
            <a:off x="3754439" y="1773238"/>
            <a:ext cx="2917825" cy="2087562"/>
            <a:chOff x="2029" y="6277"/>
            <a:chExt cx="3199" cy="1995"/>
          </a:xfrm>
        </p:grpSpPr>
        <p:sp>
          <p:nvSpPr>
            <p:cNvPr id="261170" name="Arc 3"/>
            <p:cNvSpPr>
              <a:spLocks/>
            </p:cNvSpPr>
            <p:nvPr/>
          </p:nvSpPr>
          <p:spPr bwMode="auto">
            <a:xfrm flipH="1">
              <a:off x="2029" y="6277"/>
              <a:ext cx="2935" cy="1960"/>
            </a:xfrm>
            <a:custGeom>
              <a:avLst/>
              <a:gdLst>
                <a:gd name="T0" fmla="*/ 0 w 30056"/>
                <a:gd name="T1" fmla="*/ 1 h 28135"/>
                <a:gd name="T2" fmla="*/ 27 w 30056"/>
                <a:gd name="T3" fmla="*/ 10 h 28135"/>
                <a:gd name="T4" fmla="*/ 8 w 30056"/>
                <a:gd name="T5" fmla="*/ 7 h 28135"/>
                <a:gd name="T6" fmla="*/ 0 60000 65536"/>
                <a:gd name="T7" fmla="*/ 0 60000 65536"/>
                <a:gd name="T8" fmla="*/ 0 60000 65536"/>
                <a:gd name="T9" fmla="*/ 0 w 30056"/>
                <a:gd name="T10" fmla="*/ 0 h 28135"/>
                <a:gd name="T11" fmla="*/ 30056 w 30056"/>
                <a:gd name="T12" fmla="*/ 28135 h 28135"/>
              </a:gdLst>
              <a:ahLst/>
              <a:cxnLst>
                <a:cxn ang="T6">
                  <a:pos x="T0" y="T1"/>
                </a:cxn>
                <a:cxn ang="T7">
                  <a:pos x="T2" y="T3"/>
                </a:cxn>
                <a:cxn ang="T8">
                  <a:pos x="T4" y="T5"/>
                </a:cxn>
              </a:cxnLst>
              <a:rect l="T9" t="T10" r="T11" b="T12"/>
              <a:pathLst>
                <a:path w="30056" h="28135" fill="none" extrusionOk="0">
                  <a:moveTo>
                    <a:pt x="-1" y="1723"/>
                  </a:moveTo>
                  <a:cubicBezTo>
                    <a:pt x="2673" y="586"/>
                    <a:pt x="5550" y="-1"/>
                    <a:pt x="8456" y="0"/>
                  </a:cubicBezTo>
                  <a:cubicBezTo>
                    <a:pt x="20385" y="0"/>
                    <a:pt x="30056" y="9670"/>
                    <a:pt x="30056" y="21600"/>
                  </a:cubicBezTo>
                  <a:cubicBezTo>
                    <a:pt x="30056" y="23817"/>
                    <a:pt x="29714" y="26021"/>
                    <a:pt x="29043" y="28134"/>
                  </a:cubicBezTo>
                </a:path>
                <a:path w="30056" h="28135" stroke="0" extrusionOk="0">
                  <a:moveTo>
                    <a:pt x="-1" y="1723"/>
                  </a:moveTo>
                  <a:cubicBezTo>
                    <a:pt x="2673" y="586"/>
                    <a:pt x="5550" y="-1"/>
                    <a:pt x="8456" y="0"/>
                  </a:cubicBezTo>
                  <a:cubicBezTo>
                    <a:pt x="20385" y="0"/>
                    <a:pt x="30056" y="9670"/>
                    <a:pt x="30056" y="21600"/>
                  </a:cubicBezTo>
                  <a:cubicBezTo>
                    <a:pt x="30056" y="23817"/>
                    <a:pt x="29714" y="26021"/>
                    <a:pt x="29043" y="28134"/>
                  </a:cubicBezTo>
                  <a:lnTo>
                    <a:pt x="8456" y="21600"/>
                  </a:lnTo>
                  <a:close/>
                </a:path>
              </a:pathLst>
            </a:custGeom>
            <a:solidFill>
              <a:schemeClr val="accent1"/>
            </a:solidFill>
            <a:ln w="19050">
              <a:solidFill>
                <a:srgbClr val="000000"/>
              </a:solidFill>
              <a:round/>
              <a:headEnd/>
              <a:tailEnd/>
            </a:ln>
          </p:spPr>
          <p:txBody>
            <a:bodyPr/>
            <a:lstStyle/>
            <a:p>
              <a:endParaRPr lang="en-US"/>
            </a:p>
          </p:txBody>
        </p:sp>
        <p:sp>
          <p:nvSpPr>
            <p:cNvPr id="261171" name="Arc 4"/>
            <p:cNvSpPr>
              <a:spLocks/>
            </p:cNvSpPr>
            <p:nvPr/>
          </p:nvSpPr>
          <p:spPr bwMode="auto">
            <a:xfrm rot="9469453" flipH="1">
              <a:off x="3096" y="6746"/>
              <a:ext cx="2132" cy="1080"/>
            </a:xfrm>
            <a:custGeom>
              <a:avLst/>
              <a:gdLst>
                <a:gd name="T0" fmla="*/ 0 w 36532"/>
                <a:gd name="T1" fmla="*/ 1 h 21600"/>
                <a:gd name="T2" fmla="*/ 7 w 36532"/>
                <a:gd name="T3" fmla="*/ 3 h 21600"/>
                <a:gd name="T4" fmla="*/ 3 w 36532"/>
                <a:gd name="T5" fmla="*/ 3 h 21600"/>
                <a:gd name="T6" fmla="*/ 0 60000 65536"/>
                <a:gd name="T7" fmla="*/ 0 60000 65536"/>
                <a:gd name="T8" fmla="*/ 0 60000 65536"/>
                <a:gd name="T9" fmla="*/ 0 w 36532"/>
                <a:gd name="T10" fmla="*/ 0 h 21600"/>
                <a:gd name="T11" fmla="*/ 36532 w 36532"/>
                <a:gd name="T12" fmla="*/ 21600 h 21600"/>
              </a:gdLst>
              <a:ahLst/>
              <a:cxnLst>
                <a:cxn ang="T6">
                  <a:pos x="T0" y="T1"/>
                </a:cxn>
                <a:cxn ang="T7">
                  <a:pos x="T2" y="T3"/>
                </a:cxn>
                <a:cxn ang="T8">
                  <a:pos x="T4" y="T5"/>
                </a:cxn>
              </a:cxnLst>
              <a:rect l="T9" t="T10" r="T11" b="T12"/>
              <a:pathLst>
                <a:path w="36532" h="21600" fill="none" extrusionOk="0">
                  <a:moveTo>
                    <a:pt x="-1" y="5992"/>
                  </a:moveTo>
                  <a:cubicBezTo>
                    <a:pt x="4019" y="2146"/>
                    <a:pt x="9368" y="-1"/>
                    <a:pt x="14932" y="0"/>
                  </a:cubicBezTo>
                  <a:cubicBezTo>
                    <a:pt x="26861" y="0"/>
                    <a:pt x="36532" y="9670"/>
                    <a:pt x="36532" y="21600"/>
                  </a:cubicBezTo>
                </a:path>
                <a:path w="36532" h="21600" stroke="0" extrusionOk="0">
                  <a:moveTo>
                    <a:pt x="-1" y="5992"/>
                  </a:moveTo>
                  <a:cubicBezTo>
                    <a:pt x="4019" y="2146"/>
                    <a:pt x="9368" y="-1"/>
                    <a:pt x="14932" y="0"/>
                  </a:cubicBezTo>
                  <a:cubicBezTo>
                    <a:pt x="26861" y="0"/>
                    <a:pt x="36532" y="9670"/>
                    <a:pt x="36532" y="21600"/>
                  </a:cubicBezTo>
                  <a:lnTo>
                    <a:pt x="14932" y="21600"/>
                  </a:lnTo>
                  <a:close/>
                </a:path>
              </a:pathLst>
            </a:custGeom>
            <a:solidFill>
              <a:schemeClr val="accent1"/>
            </a:solidFill>
            <a:ln w="19050">
              <a:solidFill>
                <a:srgbClr val="000000"/>
              </a:solidFill>
              <a:round/>
              <a:headEnd/>
              <a:tailEnd/>
            </a:ln>
          </p:spPr>
          <p:txBody>
            <a:bodyPr/>
            <a:lstStyle/>
            <a:p>
              <a:endParaRPr lang="en-US"/>
            </a:p>
          </p:txBody>
        </p:sp>
        <p:sp>
          <p:nvSpPr>
            <p:cNvPr id="261172" name="Arc 5"/>
            <p:cNvSpPr>
              <a:spLocks/>
            </p:cNvSpPr>
            <p:nvPr/>
          </p:nvSpPr>
          <p:spPr bwMode="auto">
            <a:xfrm rot="10276613" flipH="1">
              <a:off x="2091" y="7893"/>
              <a:ext cx="1229" cy="379"/>
            </a:xfrm>
            <a:custGeom>
              <a:avLst/>
              <a:gdLst>
                <a:gd name="T0" fmla="*/ 0 w 39215"/>
                <a:gd name="T1" fmla="*/ 0 h 21600"/>
                <a:gd name="T2" fmla="*/ 1 w 39215"/>
                <a:gd name="T3" fmla="*/ 0 h 21600"/>
                <a:gd name="T4" fmla="*/ 1 w 39215"/>
                <a:gd name="T5" fmla="*/ 0 h 21600"/>
                <a:gd name="T6" fmla="*/ 0 60000 65536"/>
                <a:gd name="T7" fmla="*/ 0 60000 65536"/>
                <a:gd name="T8" fmla="*/ 0 60000 65536"/>
                <a:gd name="T9" fmla="*/ 0 w 39215"/>
                <a:gd name="T10" fmla="*/ 0 h 21600"/>
                <a:gd name="T11" fmla="*/ 39215 w 39215"/>
                <a:gd name="T12" fmla="*/ 21600 h 21600"/>
              </a:gdLst>
              <a:ahLst/>
              <a:cxnLst>
                <a:cxn ang="T6">
                  <a:pos x="T0" y="T1"/>
                </a:cxn>
                <a:cxn ang="T7">
                  <a:pos x="T2" y="T3"/>
                </a:cxn>
                <a:cxn ang="T8">
                  <a:pos x="T4" y="T5"/>
                </a:cxn>
              </a:cxnLst>
              <a:rect l="T9" t="T10" r="T11" b="T12"/>
              <a:pathLst>
                <a:path w="39215" h="21600" fill="none" extrusionOk="0">
                  <a:moveTo>
                    <a:pt x="-1" y="9676"/>
                  </a:moveTo>
                  <a:cubicBezTo>
                    <a:pt x="4000" y="3634"/>
                    <a:pt x="10764" y="-1"/>
                    <a:pt x="18011" y="0"/>
                  </a:cubicBezTo>
                  <a:cubicBezTo>
                    <a:pt x="28353" y="0"/>
                    <a:pt x="37244" y="7331"/>
                    <a:pt x="39215" y="17484"/>
                  </a:cubicBezTo>
                </a:path>
                <a:path w="39215" h="21600" stroke="0" extrusionOk="0">
                  <a:moveTo>
                    <a:pt x="-1" y="9676"/>
                  </a:moveTo>
                  <a:cubicBezTo>
                    <a:pt x="4000" y="3634"/>
                    <a:pt x="10764" y="-1"/>
                    <a:pt x="18011" y="0"/>
                  </a:cubicBezTo>
                  <a:cubicBezTo>
                    <a:pt x="28353" y="0"/>
                    <a:pt x="37244" y="7331"/>
                    <a:pt x="39215" y="17484"/>
                  </a:cubicBezTo>
                  <a:lnTo>
                    <a:pt x="18011" y="21600"/>
                  </a:lnTo>
                  <a:close/>
                </a:path>
              </a:pathLst>
            </a:custGeom>
            <a:solidFill>
              <a:schemeClr val="accent1"/>
            </a:solidFill>
            <a:ln w="19050">
              <a:solidFill>
                <a:srgbClr val="000000"/>
              </a:solidFill>
              <a:round/>
              <a:headEnd/>
              <a:tailEnd/>
            </a:ln>
          </p:spPr>
          <p:txBody>
            <a:bodyPr/>
            <a:lstStyle/>
            <a:p>
              <a:endParaRPr lang="en-US"/>
            </a:p>
          </p:txBody>
        </p:sp>
      </p:grpSp>
      <p:grpSp>
        <p:nvGrpSpPr>
          <p:cNvPr id="261122" name="Group 6"/>
          <p:cNvGrpSpPr>
            <a:grpSpLocks/>
          </p:cNvGrpSpPr>
          <p:nvPr/>
        </p:nvGrpSpPr>
        <p:grpSpPr bwMode="auto">
          <a:xfrm>
            <a:off x="4656139" y="4652963"/>
            <a:ext cx="2016125" cy="1657350"/>
            <a:chOff x="2538" y="10393"/>
            <a:chExt cx="3091" cy="2729"/>
          </a:xfrm>
        </p:grpSpPr>
        <p:sp>
          <p:nvSpPr>
            <p:cNvPr id="261158" name="Arc 7"/>
            <p:cNvSpPr>
              <a:spLocks/>
            </p:cNvSpPr>
            <p:nvPr/>
          </p:nvSpPr>
          <p:spPr bwMode="auto">
            <a:xfrm rot="1427103" flipV="1">
              <a:off x="4312" y="12252"/>
              <a:ext cx="628" cy="723"/>
            </a:xfrm>
            <a:custGeom>
              <a:avLst/>
              <a:gdLst>
                <a:gd name="T0" fmla="*/ 0 w 25120"/>
                <a:gd name="T1" fmla="*/ 0 h 28932"/>
                <a:gd name="T2" fmla="*/ 0 w 25120"/>
                <a:gd name="T3" fmla="*/ 0 h 28932"/>
                <a:gd name="T4" fmla="*/ 0 w 25120"/>
                <a:gd name="T5" fmla="*/ 0 h 28932"/>
                <a:gd name="T6" fmla="*/ 0 60000 65536"/>
                <a:gd name="T7" fmla="*/ 0 60000 65536"/>
                <a:gd name="T8" fmla="*/ 0 60000 65536"/>
                <a:gd name="T9" fmla="*/ 0 w 25120"/>
                <a:gd name="T10" fmla="*/ 0 h 28932"/>
                <a:gd name="T11" fmla="*/ 25120 w 25120"/>
                <a:gd name="T12" fmla="*/ 28932 h 28932"/>
              </a:gdLst>
              <a:ahLst/>
              <a:cxnLst>
                <a:cxn ang="T6">
                  <a:pos x="T0" y="T1"/>
                </a:cxn>
                <a:cxn ang="T7">
                  <a:pos x="T2" y="T3"/>
                </a:cxn>
                <a:cxn ang="T8">
                  <a:pos x="T4" y="T5"/>
                </a:cxn>
              </a:cxnLst>
              <a:rect l="T9" t="T10" r="T11" b="T12"/>
              <a:pathLst>
                <a:path w="25120" h="28932" fill="none" extrusionOk="0">
                  <a:moveTo>
                    <a:pt x="-1" y="288"/>
                  </a:moveTo>
                  <a:cubicBezTo>
                    <a:pt x="1163" y="96"/>
                    <a:pt x="2340" y="-1"/>
                    <a:pt x="3520" y="0"/>
                  </a:cubicBezTo>
                  <a:cubicBezTo>
                    <a:pt x="15449" y="0"/>
                    <a:pt x="25120" y="9670"/>
                    <a:pt x="25120" y="21600"/>
                  </a:cubicBezTo>
                  <a:cubicBezTo>
                    <a:pt x="25120" y="24099"/>
                    <a:pt x="24686" y="26580"/>
                    <a:pt x="23837" y="28931"/>
                  </a:cubicBezTo>
                </a:path>
                <a:path w="25120" h="28932" stroke="0" extrusionOk="0">
                  <a:moveTo>
                    <a:pt x="-1" y="288"/>
                  </a:moveTo>
                  <a:cubicBezTo>
                    <a:pt x="1163" y="96"/>
                    <a:pt x="2340" y="-1"/>
                    <a:pt x="3520" y="0"/>
                  </a:cubicBezTo>
                  <a:cubicBezTo>
                    <a:pt x="15449" y="0"/>
                    <a:pt x="25120" y="9670"/>
                    <a:pt x="25120" y="21600"/>
                  </a:cubicBezTo>
                  <a:cubicBezTo>
                    <a:pt x="25120" y="24099"/>
                    <a:pt x="24686" y="26580"/>
                    <a:pt x="23837" y="28931"/>
                  </a:cubicBezTo>
                  <a:lnTo>
                    <a:pt x="3520" y="21600"/>
                  </a:lnTo>
                  <a:close/>
                </a:path>
              </a:pathLst>
            </a:custGeom>
            <a:noFill/>
            <a:ln w="19050">
              <a:solidFill>
                <a:srgbClr val="000000"/>
              </a:solidFill>
              <a:round/>
              <a:headEnd/>
              <a:tailEnd/>
            </a:ln>
          </p:spPr>
          <p:txBody>
            <a:bodyPr/>
            <a:lstStyle/>
            <a:p>
              <a:endParaRPr lang="en-US"/>
            </a:p>
          </p:txBody>
        </p:sp>
        <p:sp>
          <p:nvSpPr>
            <p:cNvPr id="261159" name="Arc 8"/>
            <p:cNvSpPr>
              <a:spLocks/>
            </p:cNvSpPr>
            <p:nvPr/>
          </p:nvSpPr>
          <p:spPr bwMode="auto">
            <a:xfrm flipV="1">
              <a:off x="4909" y="12037"/>
              <a:ext cx="540" cy="578"/>
            </a:xfrm>
            <a:custGeom>
              <a:avLst/>
              <a:gdLst>
                <a:gd name="T0" fmla="*/ 0 w 21600"/>
                <a:gd name="T1" fmla="*/ 0 h 23144"/>
                <a:gd name="T2" fmla="*/ 0 w 21600"/>
                <a:gd name="T3" fmla="*/ 0 h 23144"/>
                <a:gd name="T4" fmla="*/ 0 w 21600"/>
                <a:gd name="T5" fmla="*/ 0 h 23144"/>
                <a:gd name="T6" fmla="*/ 0 60000 65536"/>
                <a:gd name="T7" fmla="*/ 0 60000 65536"/>
                <a:gd name="T8" fmla="*/ 0 60000 65536"/>
                <a:gd name="T9" fmla="*/ 0 w 21600"/>
                <a:gd name="T10" fmla="*/ 0 h 23144"/>
                <a:gd name="T11" fmla="*/ 21600 w 21600"/>
                <a:gd name="T12" fmla="*/ 23144 h 23144"/>
              </a:gdLst>
              <a:ahLst/>
              <a:cxnLst>
                <a:cxn ang="T6">
                  <a:pos x="T0" y="T1"/>
                </a:cxn>
                <a:cxn ang="T7">
                  <a:pos x="T2" y="T3"/>
                </a:cxn>
                <a:cxn ang="T8">
                  <a:pos x="T4" y="T5"/>
                </a:cxn>
              </a:cxnLst>
              <a:rect l="T9" t="T10" r="T11" b="T12"/>
              <a:pathLst>
                <a:path w="21600" h="23144" fill="none" extrusionOk="0">
                  <a:moveTo>
                    <a:pt x="-1" y="0"/>
                  </a:moveTo>
                  <a:cubicBezTo>
                    <a:pt x="11929" y="0"/>
                    <a:pt x="21600" y="9670"/>
                    <a:pt x="21600" y="21600"/>
                  </a:cubicBezTo>
                  <a:cubicBezTo>
                    <a:pt x="21600" y="22115"/>
                    <a:pt x="21581" y="22630"/>
                    <a:pt x="21544" y="23143"/>
                  </a:cubicBezTo>
                </a:path>
                <a:path w="21600" h="23144" stroke="0" extrusionOk="0">
                  <a:moveTo>
                    <a:pt x="-1" y="0"/>
                  </a:moveTo>
                  <a:cubicBezTo>
                    <a:pt x="11929" y="0"/>
                    <a:pt x="21600" y="9670"/>
                    <a:pt x="21600" y="21600"/>
                  </a:cubicBezTo>
                  <a:cubicBezTo>
                    <a:pt x="21600" y="22115"/>
                    <a:pt x="21581" y="22630"/>
                    <a:pt x="21544" y="23143"/>
                  </a:cubicBezTo>
                  <a:lnTo>
                    <a:pt x="0" y="21600"/>
                  </a:lnTo>
                  <a:close/>
                </a:path>
              </a:pathLst>
            </a:custGeom>
            <a:noFill/>
            <a:ln w="19050">
              <a:solidFill>
                <a:srgbClr val="000000"/>
              </a:solidFill>
              <a:round/>
              <a:headEnd/>
              <a:tailEnd/>
            </a:ln>
          </p:spPr>
          <p:txBody>
            <a:bodyPr/>
            <a:lstStyle/>
            <a:p>
              <a:endParaRPr lang="en-US"/>
            </a:p>
          </p:txBody>
        </p:sp>
        <p:sp>
          <p:nvSpPr>
            <p:cNvPr id="261160" name="Arc 9"/>
            <p:cNvSpPr>
              <a:spLocks/>
            </p:cNvSpPr>
            <p:nvPr/>
          </p:nvSpPr>
          <p:spPr bwMode="auto">
            <a:xfrm flipV="1">
              <a:off x="5089" y="11174"/>
              <a:ext cx="540" cy="1021"/>
            </a:xfrm>
            <a:custGeom>
              <a:avLst/>
              <a:gdLst>
                <a:gd name="T0" fmla="*/ 0 w 21600"/>
                <a:gd name="T1" fmla="*/ 0 h 40841"/>
                <a:gd name="T2" fmla="*/ 0 w 21600"/>
                <a:gd name="T3" fmla="*/ 1 h 40841"/>
                <a:gd name="T4" fmla="*/ 0 w 21600"/>
                <a:gd name="T5" fmla="*/ 0 h 40841"/>
                <a:gd name="T6" fmla="*/ 0 60000 65536"/>
                <a:gd name="T7" fmla="*/ 0 60000 65536"/>
                <a:gd name="T8" fmla="*/ 0 60000 65536"/>
                <a:gd name="T9" fmla="*/ 0 w 21600"/>
                <a:gd name="T10" fmla="*/ 0 h 40841"/>
                <a:gd name="T11" fmla="*/ 21600 w 21600"/>
                <a:gd name="T12" fmla="*/ 40841 h 40841"/>
              </a:gdLst>
              <a:ahLst/>
              <a:cxnLst>
                <a:cxn ang="T6">
                  <a:pos x="T0" y="T1"/>
                </a:cxn>
                <a:cxn ang="T7">
                  <a:pos x="T2" y="T3"/>
                </a:cxn>
                <a:cxn ang="T8">
                  <a:pos x="T4" y="T5"/>
                </a:cxn>
              </a:cxnLst>
              <a:rect l="T9" t="T10" r="T11" b="T12"/>
              <a:pathLst>
                <a:path w="21600" h="40841" fill="none" extrusionOk="0">
                  <a:moveTo>
                    <a:pt x="6016" y="-1"/>
                  </a:moveTo>
                  <a:cubicBezTo>
                    <a:pt x="15248" y="2676"/>
                    <a:pt x="21600" y="11132"/>
                    <a:pt x="21600" y="20745"/>
                  </a:cubicBezTo>
                  <a:cubicBezTo>
                    <a:pt x="21600" y="29618"/>
                    <a:pt x="16173" y="37588"/>
                    <a:pt x="7918" y="40841"/>
                  </a:cubicBezTo>
                </a:path>
                <a:path w="21600" h="40841" stroke="0" extrusionOk="0">
                  <a:moveTo>
                    <a:pt x="6016" y="-1"/>
                  </a:moveTo>
                  <a:cubicBezTo>
                    <a:pt x="15248" y="2676"/>
                    <a:pt x="21600" y="11132"/>
                    <a:pt x="21600" y="20745"/>
                  </a:cubicBezTo>
                  <a:cubicBezTo>
                    <a:pt x="21600" y="29618"/>
                    <a:pt x="16173" y="37588"/>
                    <a:pt x="7918" y="40841"/>
                  </a:cubicBezTo>
                  <a:lnTo>
                    <a:pt x="0" y="20745"/>
                  </a:lnTo>
                  <a:close/>
                </a:path>
              </a:pathLst>
            </a:custGeom>
            <a:noFill/>
            <a:ln w="19050">
              <a:solidFill>
                <a:srgbClr val="000000"/>
              </a:solidFill>
              <a:round/>
              <a:headEnd/>
              <a:tailEnd/>
            </a:ln>
          </p:spPr>
          <p:txBody>
            <a:bodyPr/>
            <a:lstStyle/>
            <a:p>
              <a:endParaRPr lang="en-US"/>
            </a:p>
          </p:txBody>
        </p:sp>
        <p:sp>
          <p:nvSpPr>
            <p:cNvPr id="261161" name="Arc 10"/>
            <p:cNvSpPr>
              <a:spLocks/>
            </p:cNvSpPr>
            <p:nvPr/>
          </p:nvSpPr>
          <p:spPr bwMode="auto">
            <a:xfrm rot="15932169" flipV="1">
              <a:off x="4794" y="10643"/>
              <a:ext cx="540" cy="769"/>
            </a:xfrm>
            <a:custGeom>
              <a:avLst/>
              <a:gdLst>
                <a:gd name="T0" fmla="*/ 0 w 21600"/>
                <a:gd name="T1" fmla="*/ 0 h 30768"/>
                <a:gd name="T2" fmla="*/ 0 w 21600"/>
                <a:gd name="T3" fmla="*/ 0 h 30768"/>
                <a:gd name="T4" fmla="*/ 0 w 21600"/>
                <a:gd name="T5" fmla="*/ 0 h 30768"/>
                <a:gd name="T6" fmla="*/ 0 60000 65536"/>
                <a:gd name="T7" fmla="*/ 0 60000 65536"/>
                <a:gd name="T8" fmla="*/ 0 60000 65536"/>
                <a:gd name="T9" fmla="*/ 0 w 21600"/>
                <a:gd name="T10" fmla="*/ 0 h 30768"/>
                <a:gd name="T11" fmla="*/ 21600 w 21600"/>
                <a:gd name="T12" fmla="*/ 30768 h 30768"/>
              </a:gdLst>
              <a:ahLst/>
              <a:cxnLst>
                <a:cxn ang="T6">
                  <a:pos x="T0" y="T1"/>
                </a:cxn>
                <a:cxn ang="T7">
                  <a:pos x="T2" y="T3"/>
                </a:cxn>
                <a:cxn ang="T8">
                  <a:pos x="T4" y="T5"/>
                </a:cxn>
              </a:cxnLst>
              <a:rect l="T9" t="T10" r="T11" b="T12"/>
              <a:pathLst>
                <a:path w="21600" h="30768" fill="none" extrusionOk="0">
                  <a:moveTo>
                    <a:pt x="-1" y="0"/>
                  </a:moveTo>
                  <a:cubicBezTo>
                    <a:pt x="11929" y="0"/>
                    <a:pt x="21600" y="9670"/>
                    <a:pt x="21600" y="21600"/>
                  </a:cubicBezTo>
                  <a:cubicBezTo>
                    <a:pt x="21600" y="24768"/>
                    <a:pt x="20902" y="27898"/>
                    <a:pt x="19557" y="30767"/>
                  </a:cubicBezTo>
                </a:path>
                <a:path w="21600" h="30768" stroke="0" extrusionOk="0">
                  <a:moveTo>
                    <a:pt x="-1" y="0"/>
                  </a:moveTo>
                  <a:cubicBezTo>
                    <a:pt x="11929" y="0"/>
                    <a:pt x="21600" y="9670"/>
                    <a:pt x="21600" y="21600"/>
                  </a:cubicBezTo>
                  <a:cubicBezTo>
                    <a:pt x="21600" y="24768"/>
                    <a:pt x="20902" y="27898"/>
                    <a:pt x="19557" y="30767"/>
                  </a:cubicBezTo>
                  <a:lnTo>
                    <a:pt x="0" y="21600"/>
                  </a:lnTo>
                  <a:close/>
                </a:path>
              </a:pathLst>
            </a:custGeom>
            <a:noFill/>
            <a:ln w="19050">
              <a:solidFill>
                <a:srgbClr val="000000"/>
              </a:solidFill>
              <a:round/>
              <a:headEnd/>
              <a:tailEnd/>
            </a:ln>
          </p:spPr>
          <p:txBody>
            <a:bodyPr/>
            <a:lstStyle/>
            <a:p>
              <a:endParaRPr lang="en-US"/>
            </a:p>
          </p:txBody>
        </p:sp>
        <p:sp>
          <p:nvSpPr>
            <p:cNvPr id="261162" name="Arc 11"/>
            <p:cNvSpPr>
              <a:spLocks/>
            </p:cNvSpPr>
            <p:nvPr/>
          </p:nvSpPr>
          <p:spPr bwMode="auto">
            <a:xfrm rot="13952104" flipV="1">
              <a:off x="4276" y="10362"/>
              <a:ext cx="564" cy="743"/>
            </a:xfrm>
            <a:custGeom>
              <a:avLst/>
              <a:gdLst>
                <a:gd name="T0" fmla="*/ 0 w 22561"/>
                <a:gd name="T1" fmla="*/ 0 h 29732"/>
                <a:gd name="T2" fmla="*/ 0 w 22561"/>
                <a:gd name="T3" fmla="*/ 0 h 29732"/>
                <a:gd name="T4" fmla="*/ 0 w 22561"/>
                <a:gd name="T5" fmla="*/ 0 h 29732"/>
                <a:gd name="T6" fmla="*/ 0 60000 65536"/>
                <a:gd name="T7" fmla="*/ 0 60000 65536"/>
                <a:gd name="T8" fmla="*/ 0 60000 65536"/>
                <a:gd name="T9" fmla="*/ 0 w 22561"/>
                <a:gd name="T10" fmla="*/ 0 h 29732"/>
                <a:gd name="T11" fmla="*/ 22561 w 22561"/>
                <a:gd name="T12" fmla="*/ 29732 h 29732"/>
              </a:gdLst>
              <a:ahLst/>
              <a:cxnLst>
                <a:cxn ang="T6">
                  <a:pos x="T0" y="T1"/>
                </a:cxn>
                <a:cxn ang="T7">
                  <a:pos x="T2" y="T3"/>
                </a:cxn>
                <a:cxn ang="T8">
                  <a:pos x="T4" y="T5"/>
                </a:cxn>
              </a:cxnLst>
              <a:rect l="T9" t="T10" r="T11" b="T12"/>
              <a:pathLst>
                <a:path w="22561" h="29732" fill="none" extrusionOk="0">
                  <a:moveTo>
                    <a:pt x="0" y="21"/>
                  </a:moveTo>
                  <a:cubicBezTo>
                    <a:pt x="320" y="7"/>
                    <a:pt x="640" y="-1"/>
                    <a:pt x="961" y="0"/>
                  </a:cubicBezTo>
                  <a:cubicBezTo>
                    <a:pt x="12890" y="0"/>
                    <a:pt x="22561" y="9670"/>
                    <a:pt x="22561" y="21600"/>
                  </a:cubicBezTo>
                  <a:cubicBezTo>
                    <a:pt x="22561" y="24387"/>
                    <a:pt x="22021" y="27149"/>
                    <a:pt x="20971" y="29731"/>
                  </a:cubicBezTo>
                </a:path>
                <a:path w="22561" h="29732" stroke="0" extrusionOk="0">
                  <a:moveTo>
                    <a:pt x="0" y="21"/>
                  </a:moveTo>
                  <a:cubicBezTo>
                    <a:pt x="320" y="7"/>
                    <a:pt x="640" y="-1"/>
                    <a:pt x="961" y="0"/>
                  </a:cubicBezTo>
                  <a:cubicBezTo>
                    <a:pt x="12890" y="0"/>
                    <a:pt x="22561" y="9670"/>
                    <a:pt x="22561" y="21600"/>
                  </a:cubicBezTo>
                  <a:cubicBezTo>
                    <a:pt x="22561" y="24387"/>
                    <a:pt x="22021" y="27149"/>
                    <a:pt x="20971" y="29731"/>
                  </a:cubicBezTo>
                  <a:lnTo>
                    <a:pt x="961" y="21600"/>
                  </a:lnTo>
                  <a:close/>
                </a:path>
              </a:pathLst>
            </a:custGeom>
            <a:noFill/>
            <a:ln w="19050">
              <a:solidFill>
                <a:srgbClr val="000000"/>
              </a:solidFill>
              <a:round/>
              <a:headEnd/>
              <a:tailEnd/>
            </a:ln>
          </p:spPr>
          <p:txBody>
            <a:bodyPr/>
            <a:lstStyle/>
            <a:p>
              <a:endParaRPr lang="en-US"/>
            </a:p>
          </p:txBody>
        </p:sp>
        <p:sp>
          <p:nvSpPr>
            <p:cNvPr id="261163" name="Arc 12"/>
            <p:cNvSpPr>
              <a:spLocks/>
            </p:cNvSpPr>
            <p:nvPr/>
          </p:nvSpPr>
          <p:spPr bwMode="auto">
            <a:xfrm rot="12994382" flipV="1">
              <a:off x="3577" y="10393"/>
              <a:ext cx="540" cy="695"/>
            </a:xfrm>
            <a:custGeom>
              <a:avLst/>
              <a:gdLst>
                <a:gd name="T0" fmla="*/ 0 w 21600"/>
                <a:gd name="T1" fmla="*/ 0 h 27788"/>
                <a:gd name="T2" fmla="*/ 0 w 21600"/>
                <a:gd name="T3" fmla="*/ 0 h 27788"/>
                <a:gd name="T4" fmla="*/ 0 w 21600"/>
                <a:gd name="T5" fmla="*/ 0 h 27788"/>
                <a:gd name="T6" fmla="*/ 0 60000 65536"/>
                <a:gd name="T7" fmla="*/ 0 60000 65536"/>
                <a:gd name="T8" fmla="*/ 0 60000 65536"/>
                <a:gd name="T9" fmla="*/ 0 w 21600"/>
                <a:gd name="T10" fmla="*/ 0 h 27788"/>
                <a:gd name="T11" fmla="*/ 21600 w 21600"/>
                <a:gd name="T12" fmla="*/ 27788 h 27788"/>
              </a:gdLst>
              <a:ahLst/>
              <a:cxnLst>
                <a:cxn ang="T6">
                  <a:pos x="T0" y="T1"/>
                </a:cxn>
                <a:cxn ang="T7">
                  <a:pos x="T2" y="T3"/>
                </a:cxn>
                <a:cxn ang="T8">
                  <a:pos x="T4" y="T5"/>
                </a:cxn>
              </a:cxnLst>
              <a:rect l="T9" t="T10" r="T11" b="T12"/>
              <a:pathLst>
                <a:path w="21600" h="27788" fill="none" extrusionOk="0">
                  <a:moveTo>
                    <a:pt x="-1" y="0"/>
                  </a:moveTo>
                  <a:cubicBezTo>
                    <a:pt x="11929" y="0"/>
                    <a:pt x="21600" y="9670"/>
                    <a:pt x="21600" y="21600"/>
                  </a:cubicBezTo>
                  <a:cubicBezTo>
                    <a:pt x="21600" y="23695"/>
                    <a:pt x="21295" y="25780"/>
                    <a:pt x="20694" y="27787"/>
                  </a:cubicBezTo>
                </a:path>
                <a:path w="21600" h="27788" stroke="0" extrusionOk="0">
                  <a:moveTo>
                    <a:pt x="-1" y="0"/>
                  </a:moveTo>
                  <a:cubicBezTo>
                    <a:pt x="11929" y="0"/>
                    <a:pt x="21600" y="9670"/>
                    <a:pt x="21600" y="21600"/>
                  </a:cubicBezTo>
                  <a:cubicBezTo>
                    <a:pt x="21600" y="23695"/>
                    <a:pt x="21295" y="25780"/>
                    <a:pt x="20694" y="27787"/>
                  </a:cubicBezTo>
                  <a:lnTo>
                    <a:pt x="0" y="21600"/>
                  </a:lnTo>
                  <a:close/>
                </a:path>
              </a:pathLst>
            </a:custGeom>
            <a:noFill/>
            <a:ln w="19050">
              <a:solidFill>
                <a:srgbClr val="000000"/>
              </a:solidFill>
              <a:round/>
              <a:headEnd/>
              <a:tailEnd/>
            </a:ln>
          </p:spPr>
          <p:txBody>
            <a:bodyPr/>
            <a:lstStyle/>
            <a:p>
              <a:endParaRPr lang="en-US"/>
            </a:p>
          </p:txBody>
        </p:sp>
        <p:sp>
          <p:nvSpPr>
            <p:cNvPr id="261164" name="Arc 13"/>
            <p:cNvSpPr>
              <a:spLocks/>
            </p:cNvSpPr>
            <p:nvPr/>
          </p:nvSpPr>
          <p:spPr bwMode="auto">
            <a:xfrm rot="11108894" flipV="1">
              <a:off x="3109" y="10597"/>
              <a:ext cx="540" cy="669"/>
            </a:xfrm>
            <a:custGeom>
              <a:avLst/>
              <a:gdLst>
                <a:gd name="T0" fmla="*/ 0 w 21600"/>
                <a:gd name="T1" fmla="*/ 0 h 26743"/>
                <a:gd name="T2" fmla="*/ 0 w 21600"/>
                <a:gd name="T3" fmla="*/ 0 h 26743"/>
                <a:gd name="T4" fmla="*/ 0 w 21600"/>
                <a:gd name="T5" fmla="*/ 0 h 26743"/>
                <a:gd name="T6" fmla="*/ 0 60000 65536"/>
                <a:gd name="T7" fmla="*/ 0 60000 65536"/>
                <a:gd name="T8" fmla="*/ 0 60000 65536"/>
                <a:gd name="T9" fmla="*/ 0 w 21600"/>
                <a:gd name="T10" fmla="*/ 0 h 26743"/>
                <a:gd name="T11" fmla="*/ 21600 w 21600"/>
                <a:gd name="T12" fmla="*/ 26743 h 26743"/>
              </a:gdLst>
              <a:ahLst/>
              <a:cxnLst>
                <a:cxn ang="T6">
                  <a:pos x="T0" y="T1"/>
                </a:cxn>
                <a:cxn ang="T7">
                  <a:pos x="T2" y="T3"/>
                </a:cxn>
                <a:cxn ang="T8">
                  <a:pos x="T4" y="T5"/>
                </a:cxn>
              </a:cxnLst>
              <a:rect l="T9" t="T10" r="T11" b="T12"/>
              <a:pathLst>
                <a:path w="21600" h="26743" fill="none" extrusionOk="0">
                  <a:moveTo>
                    <a:pt x="-1" y="0"/>
                  </a:moveTo>
                  <a:cubicBezTo>
                    <a:pt x="11929" y="0"/>
                    <a:pt x="21600" y="9670"/>
                    <a:pt x="21600" y="21600"/>
                  </a:cubicBezTo>
                  <a:cubicBezTo>
                    <a:pt x="21600" y="23333"/>
                    <a:pt x="21391" y="25059"/>
                    <a:pt x="20978" y="26742"/>
                  </a:cubicBezTo>
                </a:path>
                <a:path w="21600" h="26743" stroke="0" extrusionOk="0">
                  <a:moveTo>
                    <a:pt x="-1" y="0"/>
                  </a:moveTo>
                  <a:cubicBezTo>
                    <a:pt x="11929" y="0"/>
                    <a:pt x="21600" y="9670"/>
                    <a:pt x="21600" y="21600"/>
                  </a:cubicBezTo>
                  <a:cubicBezTo>
                    <a:pt x="21600" y="23333"/>
                    <a:pt x="21391" y="25059"/>
                    <a:pt x="20978" y="26742"/>
                  </a:cubicBezTo>
                  <a:lnTo>
                    <a:pt x="0" y="21600"/>
                  </a:lnTo>
                  <a:close/>
                </a:path>
              </a:pathLst>
            </a:custGeom>
            <a:noFill/>
            <a:ln w="19050">
              <a:solidFill>
                <a:srgbClr val="000000"/>
              </a:solidFill>
              <a:round/>
              <a:headEnd/>
              <a:tailEnd/>
            </a:ln>
          </p:spPr>
          <p:txBody>
            <a:bodyPr/>
            <a:lstStyle/>
            <a:p>
              <a:endParaRPr lang="en-US"/>
            </a:p>
          </p:txBody>
        </p:sp>
        <p:sp>
          <p:nvSpPr>
            <p:cNvPr id="261165" name="Arc 14"/>
            <p:cNvSpPr>
              <a:spLocks/>
            </p:cNvSpPr>
            <p:nvPr/>
          </p:nvSpPr>
          <p:spPr bwMode="auto">
            <a:xfrm rot="10148786" flipV="1">
              <a:off x="2749" y="10957"/>
              <a:ext cx="540" cy="813"/>
            </a:xfrm>
            <a:custGeom>
              <a:avLst/>
              <a:gdLst>
                <a:gd name="T0" fmla="*/ 0 w 21600"/>
                <a:gd name="T1" fmla="*/ 0 h 32527"/>
                <a:gd name="T2" fmla="*/ 0 w 21600"/>
                <a:gd name="T3" fmla="*/ 0 h 32527"/>
                <a:gd name="T4" fmla="*/ 0 w 21600"/>
                <a:gd name="T5" fmla="*/ 0 h 32527"/>
                <a:gd name="T6" fmla="*/ 0 60000 65536"/>
                <a:gd name="T7" fmla="*/ 0 60000 65536"/>
                <a:gd name="T8" fmla="*/ 0 60000 65536"/>
                <a:gd name="T9" fmla="*/ 0 w 21600"/>
                <a:gd name="T10" fmla="*/ 0 h 32527"/>
                <a:gd name="T11" fmla="*/ 21600 w 21600"/>
                <a:gd name="T12" fmla="*/ 32527 h 32527"/>
              </a:gdLst>
              <a:ahLst/>
              <a:cxnLst>
                <a:cxn ang="T6">
                  <a:pos x="T0" y="T1"/>
                </a:cxn>
                <a:cxn ang="T7">
                  <a:pos x="T2" y="T3"/>
                </a:cxn>
                <a:cxn ang="T8">
                  <a:pos x="T4" y="T5"/>
                </a:cxn>
              </a:cxnLst>
              <a:rect l="T9" t="T10" r="T11" b="T12"/>
              <a:pathLst>
                <a:path w="21600" h="32527" fill="none" extrusionOk="0">
                  <a:moveTo>
                    <a:pt x="-1" y="0"/>
                  </a:moveTo>
                  <a:cubicBezTo>
                    <a:pt x="11929" y="0"/>
                    <a:pt x="21600" y="9670"/>
                    <a:pt x="21600" y="21600"/>
                  </a:cubicBezTo>
                  <a:cubicBezTo>
                    <a:pt x="21600" y="25441"/>
                    <a:pt x="20575" y="29213"/>
                    <a:pt x="18632" y="32527"/>
                  </a:cubicBezTo>
                </a:path>
                <a:path w="21600" h="32527" stroke="0" extrusionOk="0">
                  <a:moveTo>
                    <a:pt x="-1" y="0"/>
                  </a:moveTo>
                  <a:cubicBezTo>
                    <a:pt x="11929" y="0"/>
                    <a:pt x="21600" y="9670"/>
                    <a:pt x="21600" y="21600"/>
                  </a:cubicBezTo>
                  <a:cubicBezTo>
                    <a:pt x="21600" y="25441"/>
                    <a:pt x="20575" y="29213"/>
                    <a:pt x="18632" y="32527"/>
                  </a:cubicBezTo>
                  <a:lnTo>
                    <a:pt x="0" y="21600"/>
                  </a:lnTo>
                  <a:close/>
                </a:path>
              </a:pathLst>
            </a:custGeom>
            <a:noFill/>
            <a:ln w="19050">
              <a:solidFill>
                <a:srgbClr val="000000"/>
              </a:solidFill>
              <a:round/>
              <a:headEnd/>
              <a:tailEnd/>
            </a:ln>
          </p:spPr>
          <p:txBody>
            <a:bodyPr/>
            <a:lstStyle/>
            <a:p>
              <a:endParaRPr lang="en-US"/>
            </a:p>
          </p:txBody>
        </p:sp>
        <p:sp>
          <p:nvSpPr>
            <p:cNvPr id="261166" name="Arc 15"/>
            <p:cNvSpPr>
              <a:spLocks/>
            </p:cNvSpPr>
            <p:nvPr/>
          </p:nvSpPr>
          <p:spPr bwMode="auto">
            <a:xfrm rot="7421492" flipV="1">
              <a:off x="2672" y="11615"/>
              <a:ext cx="540" cy="808"/>
            </a:xfrm>
            <a:custGeom>
              <a:avLst/>
              <a:gdLst>
                <a:gd name="T0" fmla="*/ 0 w 21600"/>
                <a:gd name="T1" fmla="*/ 0 h 32305"/>
                <a:gd name="T2" fmla="*/ 0 w 21600"/>
                <a:gd name="T3" fmla="*/ 1 h 32305"/>
                <a:gd name="T4" fmla="*/ 0 w 21600"/>
                <a:gd name="T5" fmla="*/ 0 h 32305"/>
                <a:gd name="T6" fmla="*/ 0 60000 65536"/>
                <a:gd name="T7" fmla="*/ 0 60000 65536"/>
                <a:gd name="T8" fmla="*/ 0 60000 65536"/>
                <a:gd name="T9" fmla="*/ 0 w 21600"/>
                <a:gd name="T10" fmla="*/ 0 h 32305"/>
                <a:gd name="T11" fmla="*/ 21600 w 21600"/>
                <a:gd name="T12" fmla="*/ 32305 h 32305"/>
              </a:gdLst>
              <a:ahLst/>
              <a:cxnLst>
                <a:cxn ang="T6">
                  <a:pos x="T0" y="T1"/>
                </a:cxn>
                <a:cxn ang="T7">
                  <a:pos x="T2" y="T3"/>
                </a:cxn>
                <a:cxn ang="T8">
                  <a:pos x="T4" y="T5"/>
                </a:cxn>
              </a:cxnLst>
              <a:rect l="T9" t="T10" r="T11" b="T12"/>
              <a:pathLst>
                <a:path w="21600" h="32305" fill="none" extrusionOk="0">
                  <a:moveTo>
                    <a:pt x="-1" y="0"/>
                  </a:moveTo>
                  <a:cubicBezTo>
                    <a:pt x="11929" y="0"/>
                    <a:pt x="21600" y="9670"/>
                    <a:pt x="21600" y="21600"/>
                  </a:cubicBezTo>
                  <a:cubicBezTo>
                    <a:pt x="21600" y="25354"/>
                    <a:pt x="20621" y="29044"/>
                    <a:pt x="18760" y="32305"/>
                  </a:cubicBezTo>
                </a:path>
                <a:path w="21600" h="32305" stroke="0" extrusionOk="0">
                  <a:moveTo>
                    <a:pt x="-1" y="0"/>
                  </a:moveTo>
                  <a:cubicBezTo>
                    <a:pt x="11929" y="0"/>
                    <a:pt x="21600" y="9670"/>
                    <a:pt x="21600" y="21600"/>
                  </a:cubicBezTo>
                  <a:cubicBezTo>
                    <a:pt x="21600" y="25354"/>
                    <a:pt x="20621" y="29044"/>
                    <a:pt x="18760" y="32305"/>
                  </a:cubicBezTo>
                  <a:lnTo>
                    <a:pt x="0" y="21600"/>
                  </a:lnTo>
                  <a:close/>
                </a:path>
              </a:pathLst>
            </a:custGeom>
            <a:noFill/>
            <a:ln w="19050">
              <a:solidFill>
                <a:srgbClr val="000000"/>
              </a:solidFill>
              <a:round/>
              <a:headEnd/>
              <a:tailEnd/>
            </a:ln>
          </p:spPr>
          <p:txBody>
            <a:bodyPr/>
            <a:lstStyle/>
            <a:p>
              <a:endParaRPr lang="en-US"/>
            </a:p>
          </p:txBody>
        </p:sp>
        <p:sp>
          <p:nvSpPr>
            <p:cNvPr id="261167" name="Arc 16"/>
            <p:cNvSpPr>
              <a:spLocks/>
            </p:cNvSpPr>
            <p:nvPr/>
          </p:nvSpPr>
          <p:spPr bwMode="auto">
            <a:xfrm rot="4120014" flipV="1">
              <a:off x="2856" y="12290"/>
              <a:ext cx="686" cy="540"/>
            </a:xfrm>
            <a:custGeom>
              <a:avLst/>
              <a:gdLst>
                <a:gd name="T0" fmla="*/ 0 w 27424"/>
                <a:gd name="T1" fmla="*/ 0 h 21600"/>
                <a:gd name="T2" fmla="*/ 0 w 27424"/>
                <a:gd name="T3" fmla="*/ 0 h 21600"/>
                <a:gd name="T4" fmla="*/ 0 w 27424"/>
                <a:gd name="T5" fmla="*/ 0 h 21600"/>
                <a:gd name="T6" fmla="*/ 0 60000 65536"/>
                <a:gd name="T7" fmla="*/ 0 60000 65536"/>
                <a:gd name="T8" fmla="*/ 0 60000 65536"/>
                <a:gd name="T9" fmla="*/ 0 w 27424"/>
                <a:gd name="T10" fmla="*/ 0 h 21600"/>
                <a:gd name="T11" fmla="*/ 27424 w 27424"/>
                <a:gd name="T12" fmla="*/ 21600 h 21600"/>
              </a:gdLst>
              <a:ahLst/>
              <a:cxnLst>
                <a:cxn ang="T6">
                  <a:pos x="T0" y="T1"/>
                </a:cxn>
                <a:cxn ang="T7">
                  <a:pos x="T2" y="T3"/>
                </a:cxn>
                <a:cxn ang="T8">
                  <a:pos x="T4" y="T5"/>
                </a:cxn>
              </a:cxnLst>
              <a:rect l="T9" t="T10" r="T11" b="T12"/>
              <a:pathLst>
                <a:path w="27424" h="21600" fill="none" extrusionOk="0">
                  <a:moveTo>
                    <a:pt x="0" y="1147"/>
                  </a:moveTo>
                  <a:cubicBezTo>
                    <a:pt x="2237" y="387"/>
                    <a:pt x="4583" y="-1"/>
                    <a:pt x="6946" y="0"/>
                  </a:cubicBezTo>
                  <a:cubicBezTo>
                    <a:pt x="16227" y="0"/>
                    <a:pt x="24471" y="5929"/>
                    <a:pt x="27424" y="14728"/>
                  </a:cubicBezTo>
                </a:path>
                <a:path w="27424" h="21600" stroke="0" extrusionOk="0">
                  <a:moveTo>
                    <a:pt x="0" y="1147"/>
                  </a:moveTo>
                  <a:cubicBezTo>
                    <a:pt x="2237" y="387"/>
                    <a:pt x="4583" y="-1"/>
                    <a:pt x="6946" y="0"/>
                  </a:cubicBezTo>
                  <a:cubicBezTo>
                    <a:pt x="16227" y="0"/>
                    <a:pt x="24471" y="5929"/>
                    <a:pt x="27424" y="14728"/>
                  </a:cubicBezTo>
                  <a:lnTo>
                    <a:pt x="6946" y="21600"/>
                  </a:lnTo>
                  <a:close/>
                </a:path>
              </a:pathLst>
            </a:custGeom>
            <a:noFill/>
            <a:ln w="19050">
              <a:solidFill>
                <a:srgbClr val="000000"/>
              </a:solidFill>
              <a:round/>
              <a:headEnd/>
              <a:tailEnd/>
            </a:ln>
          </p:spPr>
          <p:txBody>
            <a:bodyPr/>
            <a:lstStyle/>
            <a:p>
              <a:endParaRPr lang="en-US"/>
            </a:p>
          </p:txBody>
        </p:sp>
        <p:sp>
          <p:nvSpPr>
            <p:cNvPr id="261168" name="Arc 17"/>
            <p:cNvSpPr>
              <a:spLocks/>
            </p:cNvSpPr>
            <p:nvPr/>
          </p:nvSpPr>
          <p:spPr bwMode="auto">
            <a:xfrm rot="3111974" flipV="1">
              <a:off x="3294" y="12571"/>
              <a:ext cx="540" cy="561"/>
            </a:xfrm>
            <a:custGeom>
              <a:avLst/>
              <a:gdLst>
                <a:gd name="T0" fmla="*/ 0 w 21600"/>
                <a:gd name="T1" fmla="*/ 0 h 22428"/>
                <a:gd name="T2" fmla="*/ 0 w 21600"/>
                <a:gd name="T3" fmla="*/ 0 h 22428"/>
                <a:gd name="T4" fmla="*/ 0 w 21600"/>
                <a:gd name="T5" fmla="*/ 0 h 22428"/>
                <a:gd name="T6" fmla="*/ 0 60000 65536"/>
                <a:gd name="T7" fmla="*/ 0 60000 65536"/>
                <a:gd name="T8" fmla="*/ 0 60000 65536"/>
                <a:gd name="T9" fmla="*/ 0 w 21600"/>
                <a:gd name="T10" fmla="*/ 0 h 22428"/>
                <a:gd name="T11" fmla="*/ 21600 w 21600"/>
                <a:gd name="T12" fmla="*/ 22428 h 22428"/>
              </a:gdLst>
              <a:ahLst/>
              <a:cxnLst>
                <a:cxn ang="T6">
                  <a:pos x="T0" y="T1"/>
                </a:cxn>
                <a:cxn ang="T7">
                  <a:pos x="T2" y="T3"/>
                </a:cxn>
                <a:cxn ang="T8">
                  <a:pos x="T4" y="T5"/>
                </a:cxn>
              </a:cxnLst>
              <a:rect l="T9" t="T10" r="T11" b="T12"/>
              <a:pathLst>
                <a:path w="21600" h="22428" fill="none" extrusionOk="0">
                  <a:moveTo>
                    <a:pt x="-1" y="0"/>
                  </a:moveTo>
                  <a:cubicBezTo>
                    <a:pt x="11929" y="0"/>
                    <a:pt x="21600" y="9670"/>
                    <a:pt x="21600" y="21600"/>
                  </a:cubicBezTo>
                  <a:cubicBezTo>
                    <a:pt x="21600" y="21876"/>
                    <a:pt x="21594" y="22152"/>
                    <a:pt x="21584" y="22428"/>
                  </a:cubicBezTo>
                </a:path>
                <a:path w="21600" h="22428" stroke="0" extrusionOk="0">
                  <a:moveTo>
                    <a:pt x="-1" y="0"/>
                  </a:moveTo>
                  <a:cubicBezTo>
                    <a:pt x="11929" y="0"/>
                    <a:pt x="21600" y="9670"/>
                    <a:pt x="21600" y="21600"/>
                  </a:cubicBezTo>
                  <a:cubicBezTo>
                    <a:pt x="21600" y="21876"/>
                    <a:pt x="21594" y="22152"/>
                    <a:pt x="21584" y="22428"/>
                  </a:cubicBezTo>
                  <a:lnTo>
                    <a:pt x="0" y="21600"/>
                  </a:lnTo>
                  <a:close/>
                </a:path>
              </a:pathLst>
            </a:custGeom>
            <a:noFill/>
            <a:ln w="19050">
              <a:solidFill>
                <a:srgbClr val="000000"/>
              </a:solidFill>
              <a:round/>
              <a:headEnd/>
              <a:tailEnd/>
            </a:ln>
          </p:spPr>
          <p:txBody>
            <a:bodyPr/>
            <a:lstStyle/>
            <a:p>
              <a:endParaRPr lang="en-US"/>
            </a:p>
          </p:txBody>
        </p:sp>
        <p:sp>
          <p:nvSpPr>
            <p:cNvPr id="261169" name="Arc 18"/>
            <p:cNvSpPr>
              <a:spLocks/>
            </p:cNvSpPr>
            <p:nvPr/>
          </p:nvSpPr>
          <p:spPr bwMode="auto">
            <a:xfrm rot="1348359" flipV="1">
              <a:off x="3829" y="12577"/>
              <a:ext cx="512" cy="540"/>
            </a:xfrm>
            <a:custGeom>
              <a:avLst/>
              <a:gdLst>
                <a:gd name="T0" fmla="*/ 0 w 20478"/>
                <a:gd name="T1" fmla="*/ 0 h 21600"/>
                <a:gd name="T2" fmla="*/ 0 w 20478"/>
                <a:gd name="T3" fmla="*/ 0 h 21600"/>
                <a:gd name="T4" fmla="*/ 0 w 20478"/>
                <a:gd name="T5" fmla="*/ 0 h 21600"/>
                <a:gd name="T6" fmla="*/ 0 60000 65536"/>
                <a:gd name="T7" fmla="*/ 0 60000 65536"/>
                <a:gd name="T8" fmla="*/ 0 60000 65536"/>
                <a:gd name="T9" fmla="*/ 0 w 20478"/>
                <a:gd name="T10" fmla="*/ 0 h 21600"/>
                <a:gd name="T11" fmla="*/ 20478 w 20478"/>
                <a:gd name="T12" fmla="*/ 21600 h 21600"/>
              </a:gdLst>
              <a:ahLst/>
              <a:cxnLst>
                <a:cxn ang="T6">
                  <a:pos x="T0" y="T1"/>
                </a:cxn>
                <a:cxn ang="T7">
                  <a:pos x="T2" y="T3"/>
                </a:cxn>
                <a:cxn ang="T8">
                  <a:pos x="T4" y="T5"/>
                </a:cxn>
              </a:cxnLst>
              <a:rect l="T9" t="T10" r="T11" b="T12"/>
              <a:pathLst>
                <a:path w="20478" h="21600" fill="none" extrusionOk="0">
                  <a:moveTo>
                    <a:pt x="-1" y="0"/>
                  </a:moveTo>
                  <a:cubicBezTo>
                    <a:pt x="9281" y="0"/>
                    <a:pt x="17525" y="5929"/>
                    <a:pt x="20478" y="14728"/>
                  </a:cubicBezTo>
                </a:path>
                <a:path w="20478" h="21600" stroke="0" extrusionOk="0">
                  <a:moveTo>
                    <a:pt x="-1" y="0"/>
                  </a:moveTo>
                  <a:cubicBezTo>
                    <a:pt x="9281" y="0"/>
                    <a:pt x="17525" y="5929"/>
                    <a:pt x="20478" y="14728"/>
                  </a:cubicBezTo>
                  <a:lnTo>
                    <a:pt x="0" y="21600"/>
                  </a:lnTo>
                  <a:close/>
                </a:path>
              </a:pathLst>
            </a:custGeom>
            <a:noFill/>
            <a:ln w="19050">
              <a:solidFill>
                <a:srgbClr val="000000"/>
              </a:solidFill>
              <a:round/>
              <a:headEnd/>
              <a:tailEnd/>
            </a:ln>
          </p:spPr>
          <p:txBody>
            <a:bodyPr/>
            <a:lstStyle/>
            <a:p>
              <a:endParaRPr lang="en-US"/>
            </a:p>
          </p:txBody>
        </p:sp>
      </p:grpSp>
      <p:sp>
        <p:nvSpPr>
          <p:cNvPr id="261123" name="AutoShape 19"/>
          <p:cNvSpPr>
            <a:spLocks noChangeArrowheads="1"/>
          </p:cNvSpPr>
          <p:nvPr/>
        </p:nvSpPr>
        <p:spPr bwMode="auto">
          <a:xfrm rot="5400000">
            <a:off x="2351882" y="4077494"/>
            <a:ext cx="863600" cy="1439863"/>
          </a:xfrm>
          <a:prstGeom prst="can">
            <a:avLst>
              <a:gd name="adj" fmla="val 41682"/>
            </a:avLst>
          </a:prstGeom>
          <a:solidFill>
            <a:srgbClr val="FFFFCC"/>
          </a:solidFill>
          <a:ln w="9525">
            <a:solidFill>
              <a:srgbClr val="000000"/>
            </a:solidFill>
            <a:round/>
            <a:headEnd/>
            <a:tailEnd/>
          </a:ln>
        </p:spPr>
        <p:txBody>
          <a:bodyPr/>
          <a:lstStyle/>
          <a:p>
            <a:endParaRPr lang="en-US" sz="4000"/>
          </a:p>
        </p:txBody>
      </p:sp>
      <p:grpSp>
        <p:nvGrpSpPr>
          <p:cNvPr id="261124" name="Group 20"/>
          <p:cNvGrpSpPr>
            <a:grpSpLocks/>
          </p:cNvGrpSpPr>
          <p:nvPr/>
        </p:nvGrpSpPr>
        <p:grpSpPr bwMode="auto">
          <a:xfrm>
            <a:off x="7791451" y="3500438"/>
            <a:ext cx="1833563" cy="2089150"/>
            <a:chOff x="3469" y="8077"/>
            <a:chExt cx="2321" cy="2881"/>
          </a:xfrm>
        </p:grpSpPr>
        <p:sp>
          <p:nvSpPr>
            <p:cNvPr id="261152" name="Arc 21"/>
            <p:cNvSpPr>
              <a:spLocks/>
            </p:cNvSpPr>
            <p:nvPr/>
          </p:nvSpPr>
          <p:spPr bwMode="auto">
            <a:xfrm rot="21277683" flipH="1">
              <a:off x="3816" y="8552"/>
              <a:ext cx="1440" cy="1685"/>
            </a:xfrm>
            <a:custGeom>
              <a:avLst/>
              <a:gdLst>
                <a:gd name="T0" fmla="*/ 0 w 21600"/>
                <a:gd name="T1" fmla="*/ 0 h 22470"/>
                <a:gd name="T2" fmla="*/ 6 w 21600"/>
                <a:gd name="T3" fmla="*/ 9 h 22470"/>
                <a:gd name="T4" fmla="*/ 0 w 21600"/>
                <a:gd name="T5" fmla="*/ 9 h 22470"/>
                <a:gd name="T6" fmla="*/ 0 60000 65536"/>
                <a:gd name="T7" fmla="*/ 0 60000 65536"/>
                <a:gd name="T8" fmla="*/ 0 60000 65536"/>
                <a:gd name="T9" fmla="*/ 0 w 21600"/>
                <a:gd name="T10" fmla="*/ 0 h 22470"/>
                <a:gd name="T11" fmla="*/ 21600 w 21600"/>
                <a:gd name="T12" fmla="*/ 22470 h 22470"/>
              </a:gdLst>
              <a:ahLst/>
              <a:cxnLst>
                <a:cxn ang="T6">
                  <a:pos x="T0" y="T1"/>
                </a:cxn>
                <a:cxn ang="T7">
                  <a:pos x="T2" y="T3"/>
                </a:cxn>
                <a:cxn ang="T8">
                  <a:pos x="T4" y="T5"/>
                </a:cxn>
              </a:cxnLst>
              <a:rect l="T9" t="T10" r="T11" b="T12"/>
              <a:pathLst>
                <a:path w="21600" h="22470" fill="none" extrusionOk="0">
                  <a:moveTo>
                    <a:pt x="1367" y="0"/>
                  </a:moveTo>
                  <a:cubicBezTo>
                    <a:pt x="12743" y="722"/>
                    <a:pt x="21600" y="10158"/>
                    <a:pt x="21600" y="21557"/>
                  </a:cubicBezTo>
                  <a:cubicBezTo>
                    <a:pt x="21600" y="21861"/>
                    <a:pt x="21593" y="22165"/>
                    <a:pt x="21580" y="22469"/>
                  </a:cubicBezTo>
                </a:path>
                <a:path w="21600" h="22470" stroke="0" extrusionOk="0">
                  <a:moveTo>
                    <a:pt x="1367" y="0"/>
                  </a:moveTo>
                  <a:cubicBezTo>
                    <a:pt x="12743" y="722"/>
                    <a:pt x="21600" y="10158"/>
                    <a:pt x="21600" y="21557"/>
                  </a:cubicBezTo>
                  <a:cubicBezTo>
                    <a:pt x="21600" y="21861"/>
                    <a:pt x="21593" y="22165"/>
                    <a:pt x="21580" y="22469"/>
                  </a:cubicBezTo>
                  <a:lnTo>
                    <a:pt x="0" y="21557"/>
                  </a:lnTo>
                  <a:close/>
                </a:path>
              </a:pathLst>
            </a:custGeom>
            <a:noFill/>
            <a:ln w="19050">
              <a:solidFill>
                <a:srgbClr val="000000"/>
              </a:solidFill>
              <a:round/>
              <a:headEnd/>
              <a:tailEnd/>
            </a:ln>
          </p:spPr>
          <p:txBody>
            <a:bodyPr/>
            <a:lstStyle/>
            <a:p>
              <a:endParaRPr lang="en-US"/>
            </a:p>
          </p:txBody>
        </p:sp>
        <p:sp>
          <p:nvSpPr>
            <p:cNvPr id="261153" name="Arc 22"/>
            <p:cNvSpPr>
              <a:spLocks/>
            </p:cNvSpPr>
            <p:nvPr/>
          </p:nvSpPr>
          <p:spPr bwMode="auto">
            <a:xfrm rot="10377982" flipH="1">
              <a:off x="4160" y="8584"/>
              <a:ext cx="1440" cy="1833"/>
            </a:xfrm>
            <a:custGeom>
              <a:avLst/>
              <a:gdLst>
                <a:gd name="T0" fmla="*/ 0 w 21600"/>
                <a:gd name="T1" fmla="*/ 0 h 24443"/>
                <a:gd name="T2" fmla="*/ 6 w 21600"/>
                <a:gd name="T3" fmla="*/ 10 h 24443"/>
                <a:gd name="T4" fmla="*/ 0 w 21600"/>
                <a:gd name="T5" fmla="*/ 9 h 24443"/>
                <a:gd name="T6" fmla="*/ 0 60000 65536"/>
                <a:gd name="T7" fmla="*/ 0 60000 65536"/>
                <a:gd name="T8" fmla="*/ 0 60000 65536"/>
                <a:gd name="T9" fmla="*/ 0 w 21600"/>
                <a:gd name="T10" fmla="*/ 0 h 24443"/>
                <a:gd name="T11" fmla="*/ 21600 w 21600"/>
                <a:gd name="T12" fmla="*/ 24443 h 24443"/>
              </a:gdLst>
              <a:ahLst/>
              <a:cxnLst>
                <a:cxn ang="T6">
                  <a:pos x="T0" y="T1"/>
                </a:cxn>
                <a:cxn ang="T7">
                  <a:pos x="T2" y="T3"/>
                </a:cxn>
                <a:cxn ang="T8">
                  <a:pos x="T4" y="T5"/>
                </a:cxn>
              </a:cxnLst>
              <a:rect l="T9" t="T10" r="T11" b="T12"/>
              <a:pathLst>
                <a:path w="21600" h="24443" fill="none" extrusionOk="0">
                  <a:moveTo>
                    <a:pt x="-1" y="0"/>
                  </a:moveTo>
                  <a:cubicBezTo>
                    <a:pt x="11929" y="0"/>
                    <a:pt x="21600" y="9670"/>
                    <a:pt x="21600" y="21600"/>
                  </a:cubicBezTo>
                  <a:cubicBezTo>
                    <a:pt x="21600" y="22550"/>
                    <a:pt x="21537" y="23500"/>
                    <a:pt x="21412" y="24443"/>
                  </a:cubicBezTo>
                </a:path>
                <a:path w="21600" h="24443" stroke="0" extrusionOk="0">
                  <a:moveTo>
                    <a:pt x="-1" y="0"/>
                  </a:moveTo>
                  <a:cubicBezTo>
                    <a:pt x="11929" y="0"/>
                    <a:pt x="21600" y="9670"/>
                    <a:pt x="21600" y="21600"/>
                  </a:cubicBezTo>
                  <a:cubicBezTo>
                    <a:pt x="21600" y="22550"/>
                    <a:pt x="21537" y="23500"/>
                    <a:pt x="21412" y="24443"/>
                  </a:cubicBezTo>
                  <a:lnTo>
                    <a:pt x="0" y="21600"/>
                  </a:lnTo>
                  <a:close/>
                </a:path>
              </a:pathLst>
            </a:custGeom>
            <a:noFill/>
            <a:ln w="19050">
              <a:solidFill>
                <a:srgbClr val="000000"/>
              </a:solidFill>
              <a:round/>
              <a:headEnd/>
              <a:tailEnd/>
            </a:ln>
          </p:spPr>
          <p:txBody>
            <a:bodyPr/>
            <a:lstStyle/>
            <a:p>
              <a:endParaRPr lang="en-US"/>
            </a:p>
          </p:txBody>
        </p:sp>
        <p:sp>
          <p:nvSpPr>
            <p:cNvPr id="261154" name="Arc 23"/>
            <p:cNvSpPr>
              <a:spLocks/>
            </p:cNvSpPr>
            <p:nvPr/>
          </p:nvSpPr>
          <p:spPr bwMode="auto">
            <a:xfrm rot="11730535" flipH="1">
              <a:off x="3469" y="10240"/>
              <a:ext cx="360" cy="416"/>
            </a:xfrm>
            <a:custGeom>
              <a:avLst/>
              <a:gdLst>
                <a:gd name="T0" fmla="*/ 0 w 21600"/>
                <a:gd name="T1" fmla="*/ 0 h 16505"/>
                <a:gd name="T2" fmla="*/ 0 w 21600"/>
                <a:gd name="T3" fmla="*/ 0 h 16505"/>
                <a:gd name="T4" fmla="*/ 0 w 21600"/>
                <a:gd name="T5" fmla="*/ 0 h 16505"/>
                <a:gd name="T6" fmla="*/ 0 60000 65536"/>
                <a:gd name="T7" fmla="*/ 0 60000 65536"/>
                <a:gd name="T8" fmla="*/ 0 60000 65536"/>
                <a:gd name="T9" fmla="*/ 0 w 21600"/>
                <a:gd name="T10" fmla="*/ 0 h 16505"/>
                <a:gd name="T11" fmla="*/ 21600 w 21600"/>
                <a:gd name="T12" fmla="*/ 16505 h 16505"/>
              </a:gdLst>
              <a:ahLst/>
              <a:cxnLst>
                <a:cxn ang="T6">
                  <a:pos x="T0" y="T1"/>
                </a:cxn>
                <a:cxn ang="T7">
                  <a:pos x="T2" y="T3"/>
                </a:cxn>
                <a:cxn ang="T8">
                  <a:pos x="T4" y="T5"/>
                </a:cxn>
              </a:cxnLst>
              <a:rect l="T9" t="T10" r="T11" b="T12"/>
              <a:pathLst>
                <a:path w="21600" h="16505" fill="none" extrusionOk="0">
                  <a:moveTo>
                    <a:pt x="13933" y="-1"/>
                  </a:moveTo>
                  <a:cubicBezTo>
                    <a:pt x="18794" y="4103"/>
                    <a:pt x="21600" y="10142"/>
                    <a:pt x="21600" y="16505"/>
                  </a:cubicBezTo>
                </a:path>
                <a:path w="21600" h="16505" stroke="0" extrusionOk="0">
                  <a:moveTo>
                    <a:pt x="13933" y="-1"/>
                  </a:moveTo>
                  <a:cubicBezTo>
                    <a:pt x="18794" y="4103"/>
                    <a:pt x="21600" y="10142"/>
                    <a:pt x="21600" y="16505"/>
                  </a:cubicBezTo>
                  <a:lnTo>
                    <a:pt x="0" y="16505"/>
                  </a:lnTo>
                  <a:close/>
                </a:path>
              </a:pathLst>
            </a:custGeom>
            <a:noFill/>
            <a:ln w="19050">
              <a:solidFill>
                <a:srgbClr val="000000"/>
              </a:solidFill>
              <a:round/>
              <a:headEnd/>
              <a:tailEnd/>
            </a:ln>
          </p:spPr>
          <p:txBody>
            <a:bodyPr/>
            <a:lstStyle/>
            <a:p>
              <a:endParaRPr lang="en-US"/>
            </a:p>
          </p:txBody>
        </p:sp>
        <p:sp>
          <p:nvSpPr>
            <p:cNvPr id="261155" name="Arc 24"/>
            <p:cNvSpPr>
              <a:spLocks/>
            </p:cNvSpPr>
            <p:nvPr/>
          </p:nvSpPr>
          <p:spPr bwMode="auto">
            <a:xfrm rot="1139542" flipH="1">
              <a:off x="3997" y="10417"/>
              <a:ext cx="355" cy="541"/>
            </a:xfrm>
            <a:custGeom>
              <a:avLst/>
              <a:gdLst>
                <a:gd name="T0" fmla="*/ 0 w 21274"/>
                <a:gd name="T1" fmla="*/ 0 h 21462"/>
                <a:gd name="T2" fmla="*/ 0 w 21274"/>
                <a:gd name="T3" fmla="*/ 0 h 21462"/>
                <a:gd name="T4" fmla="*/ 0 w 21274"/>
                <a:gd name="T5" fmla="*/ 0 h 21462"/>
                <a:gd name="T6" fmla="*/ 0 60000 65536"/>
                <a:gd name="T7" fmla="*/ 0 60000 65536"/>
                <a:gd name="T8" fmla="*/ 0 60000 65536"/>
                <a:gd name="T9" fmla="*/ 0 w 21274"/>
                <a:gd name="T10" fmla="*/ 0 h 21462"/>
                <a:gd name="T11" fmla="*/ 21274 w 21274"/>
                <a:gd name="T12" fmla="*/ 21462 h 21462"/>
              </a:gdLst>
              <a:ahLst/>
              <a:cxnLst>
                <a:cxn ang="T6">
                  <a:pos x="T0" y="T1"/>
                </a:cxn>
                <a:cxn ang="T7">
                  <a:pos x="T2" y="T3"/>
                </a:cxn>
                <a:cxn ang="T8">
                  <a:pos x="T4" y="T5"/>
                </a:cxn>
              </a:cxnLst>
              <a:rect l="T9" t="T10" r="T11" b="T12"/>
              <a:pathLst>
                <a:path w="21274" h="21462" fill="none" extrusionOk="0">
                  <a:moveTo>
                    <a:pt x="2441" y="0"/>
                  </a:moveTo>
                  <a:cubicBezTo>
                    <a:pt x="11953" y="1082"/>
                    <a:pt x="19618" y="8296"/>
                    <a:pt x="21274" y="17724"/>
                  </a:cubicBezTo>
                </a:path>
                <a:path w="21274" h="21462" stroke="0" extrusionOk="0">
                  <a:moveTo>
                    <a:pt x="2441" y="0"/>
                  </a:moveTo>
                  <a:cubicBezTo>
                    <a:pt x="11953" y="1082"/>
                    <a:pt x="19618" y="8296"/>
                    <a:pt x="21274" y="17724"/>
                  </a:cubicBezTo>
                  <a:lnTo>
                    <a:pt x="0" y="21462"/>
                  </a:lnTo>
                  <a:close/>
                </a:path>
              </a:pathLst>
            </a:custGeom>
            <a:noFill/>
            <a:ln w="19050">
              <a:solidFill>
                <a:srgbClr val="000000"/>
              </a:solidFill>
              <a:round/>
              <a:headEnd/>
              <a:tailEnd/>
            </a:ln>
          </p:spPr>
          <p:txBody>
            <a:bodyPr/>
            <a:lstStyle/>
            <a:p>
              <a:endParaRPr lang="en-US"/>
            </a:p>
          </p:txBody>
        </p:sp>
        <p:sp>
          <p:nvSpPr>
            <p:cNvPr id="261156" name="Arc 25"/>
            <p:cNvSpPr>
              <a:spLocks/>
            </p:cNvSpPr>
            <p:nvPr/>
          </p:nvSpPr>
          <p:spPr bwMode="auto">
            <a:xfrm rot="11296719" flipH="1">
              <a:off x="4899" y="8077"/>
              <a:ext cx="355" cy="445"/>
            </a:xfrm>
            <a:custGeom>
              <a:avLst/>
              <a:gdLst>
                <a:gd name="T0" fmla="*/ 0 w 21274"/>
                <a:gd name="T1" fmla="*/ 0 h 17699"/>
                <a:gd name="T2" fmla="*/ 0 w 21274"/>
                <a:gd name="T3" fmla="*/ 0 h 17699"/>
                <a:gd name="T4" fmla="*/ 0 w 21274"/>
                <a:gd name="T5" fmla="*/ 0 h 17699"/>
                <a:gd name="T6" fmla="*/ 0 60000 65536"/>
                <a:gd name="T7" fmla="*/ 0 60000 65536"/>
                <a:gd name="T8" fmla="*/ 0 60000 65536"/>
                <a:gd name="T9" fmla="*/ 0 w 21274"/>
                <a:gd name="T10" fmla="*/ 0 h 17699"/>
                <a:gd name="T11" fmla="*/ 21274 w 21274"/>
                <a:gd name="T12" fmla="*/ 17699 h 17699"/>
              </a:gdLst>
              <a:ahLst/>
              <a:cxnLst>
                <a:cxn ang="T6">
                  <a:pos x="T0" y="T1"/>
                </a:cxn>
                <a:cxn ang="T7">
                  <a:pos x="T2" y="T3"/>
                </a:cxn>
                <a:cxn ang="T8">
                  <a:pos x="T4" y="T5"/>
                </a:cxn>
              </a:cxnLst>
              <a:rect l="T9" t="T10" r="T11" b="T12"/>
              <a:pathLst>
                <a:path w="21274" h="17699" fill="none" extrusionOk="0">
                  <a:moveTo>
                    <a:pt x="12381" y="0"/>
                  </a:moveTo>
                  <a:cubicBezTo>
                    <a:pt x="17082" y="3288"/>
                    <a:pt x="20281" y="8311"/>
                    <a:pt x="21274" y="13961"/>
                  </a:cubicBezTo>
                </a:path>
                <a:path w="21274" h="17699" stroke="0" extrusionOk="0">
                  <a:moveTo>
                    <a:pt x="12381" y="0"/>
                  </a:moveTo>
                  <a:cubicBezTo>
                    <a:pt x="17082" y="3288"/>
                    <a:pt x="20281" y="8311"/>
                    <a:pt x="21274" y="13961"/>
                  </a:cubicBezTo>
                  <a:lnTo>
                    <a:pt x="0" y="17699"/>
                  </a:lnTo>
                  <a:close/>
                </a:path>
              </a:pathLst>
            </a:custGeom>
            <a:noFill/>
            <a:ln w="19050">
              <a:solidFill>
                <a:srgbClr val="000000"/>
              </a:solidFill>
              <a:round/>
              <a:headEnd/>
              <a:tailEnd/>
            </a:ln>
          </p:spPr>
          <p:txBody>
            <a:bodyPr/>
            <a:lstStyle/>
            <a:p>
              <a:endParaRPr lang="en-US"/>
            </a:p>
          </p:txBody>
        </p:sp>
        <p:sp>
          <p:nvSpPr>
            <p:cNvPr id="261157" name="Arc 26"/>
            <p:cNvSpPr>
              <a:spLocks/>
            </p:cNvSpPr>
            <p:nvPr/>
          </p:nvSpPr>
          <p:spPr bwMode="auto">
            <a:xfrm rot="124743" flipH="1">
              <a:off x="5449" y="8257"/>
              <a:ext cx="341" cy="514"/>
            </a:xfrm>
            <a:custGeom>
              <a:avLst/>
              <a:gdLst>
                <a:gd name="T0" fmla="*/ 0 w 20445"/>
                <a:gd name="T1" fmla="*/ 0 h 20437"/>
                <a:gd name="T2" fmla="*/ 0 w 20445"/>
                <a:gd name="T3" fmla="*/ 0 h 20437"/>
                <a:gd name="T4" fmla="*/ 0 w 20445"/>
                <a:gd name="T5" fmla="*/ 0 h 20437"/>
                <a:gd name="T6" fmla="*/ 0 60000 65536"/>
                <a:gd name="T7" fmla="*/ 0 60000 65536"/>
                <a:gd name="T8" fmla="*/ 0 60000 65536"/>
                <a:gd name="T9" fmla="*/ 0 w 20445"/>
                <a:gd name="T10" fmla="*/ 0 h 20437"/>
                <a:gd name="T11" fmla="*/ 20445 w 20445"/>
                <a:gd name="T12" fmla="*/ 20437 h 20437"/>
              </a:gdLst>
              <a:ahLst/>
              <a:cxnLst>
                <a:cxn ang="T6">
                  <a:pos x="T0" y="T1"/>
                </a:cxn>
                <a:cxn ang="T7">
                  <a:pos x="T2" y="T3"/>
                </a:cxn>
                <a:cxn ang="T8">
                  <a:pos x="T4" y="T5"/>
                </a:cxn>
              </a:cxnLst>
              <a:rect l="T9" t="T10" r="T11" b="T12"/>
              <a:pathLst>
                <a:path w="20445" h="20437" fill="none" extrusionOk="0">
                  <a:moveTo>
                    <a:pt x="6992" y="-1"/>
                  </a:moveTo>
                  <a:cubicBezTo>
                    <a:pt x="13319" y="2164"/>
                    <a:pt x="18287" y="7138"/>
                    <a:pt x="20444" y="13468"/>
                  </a:cubicBezTo>
                </a:path>
                <a:path w="20445" h="20437" stroke="0" extrusionOk="0">
                  <a:moveTo>
                    <a:pt x="6992" y="-1"/>
                  </a:moveTo>
                  <a:cubicBezTo>
                    <a:pt x="13319" y="2164"/>
                    <a:pt x="18287" y="7138"/>
                    <a:pt x="20444" y="13468"/>
                  </a:cubicBezTo>
                  <a:lnTo>
                    <a:pt x="0" y="20437"/>
                  </a:lnTo>
                  <a:close/>
                </a:path>
              </a:pathLst>
            </a:custGeom>
            <a:noFill/>
            <a:ln w="19050">
              <a:solidFill>
                <a:srgbClr val="000000"/>
              </a:solidFill>
              <a:round/>
              <a:headEnd/>
              <a:tailEnd/>
            </a:ln>
          </p:spPr>
          <p:txBody>
            <a:bodyPr/>
            <a:lstStyle/>
            <a:p>
              <a:endParaRPr lang="en-US"/>
            </a:p>
          </p:txBody>
        </p:sp>
      </p:grpSp>
      <p:grpSp>
        <p:nvGrpSpPr>
          <p:cNvPr id="261125" name="Group 27"/>
          <p:cNvGrpSpPr>
            <a:grpSpLocks/>
          </p:cNvGrpSpPr>
          <p:nvPr/>
        </p:nvGrpSpPr>
        <p:grpSpPr bwMode="auto">
          <a:xfrm>
            <a:off x="7248525" y="1277938"/>
            <a:ext cx="1600200" cy="1143000"/>
            <a:chOff x="5629" y="6456"/>
            <a:chExt cx="2340" cy="1621"/>
          </a:xfrm>
        </p:grpSpPr>
        <p:sp>
          <p:nvSpPr>
            <p:cNvPr id="261148" name="Arc 28"/>
            <p:cNvSpPr>
              <a:spLocks/>
            </p:cNvSpPr>
            <p:nvPr/>
          </p:nvSpPr>
          <p:spPr bwMode="auto">
            <a:xfrm flipH="1" flipV="1">
              <a:off x="5629" y="6456"/>
              <a:ext cx="2340" cy="1365"/>
            </a:xfrm>
            <a:custGeom>
              <a:avLst/>
              <a:gdLst>
                <a:gd name="T0" fmla="*/ 5 w 43200"/>
                <a:gd name="T1" fmla="*/ 0 h 43200"/>
                <a:gd name="T2" fmla="*/ 4 w 43200"/>
                <a:gd name="T3" fmla="*/ 0 h 43200"/>
                <a:gd name="T4" fmla="*/ 3 w 43200"/>
                <a:gd name="T5" fmla="*/ 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path>
                <a:path w="43200" h="43200" stroke="0"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lnTo>
                    <a:pt x="21600" y="21600"/>
                  </a:lnTo>
                  <a:close/>
                </a:path>
              </a:pathLst>
            </a:custGeom>
            <a:noFill/>
            <a:ln w="19050">
              <a:solidFill>
                <a:srgbClr val="000000"/>
              </a:solidFill>
              <a:round/>
              <a:headEnd/>
              <a:tailEnd/>
            </a:ln>
          </p:spPr>
          <p:txBody>
            <a:bodyPr/>
            <a:lstStyle/>
            <a:p>
              <a:endParaRPr lang="en-US"/>
            </a:p>
          </p:txBody>
        </p:sp>
        <p:sp>
          <p:nvSpPr>
            <p:cNvPr id="261149" name="Arc 29"/>
            <p:cNvSpPr>
              <a:spLocks/>
            </p:cNvSpPr>
            <p:nvPr/>
          </p:nvSpPr>
          <p:spPr bwMode="auto">
            <a:xfrm rot="7686666">
              <a:off x="6255" y="7636"/>
              <a:ext cx="180" cy="360"/>
            </a:xfrm>
            <a:custGeom>
              <a:avLst/>
              <a:gdLst>
                <a:gd name="T0" fmla="*/ 0 w 21600"/>
                <a:gd name="T1" fmla="*/ 0 h 39129"/>
                <a:gd name="T2" fmla="*/ 0 w 21600"/>
                <a:gd name="T3" fmla="*/ 0 h 39129"/>
                <a:gd name="T4" fmla="*/ 0 w 21600"/>
                <a:gd name="T5" fmla="*/ 0 h 39129"/>
                <a:gd name="T6" fmla="*/ 0 60000 65536"/>
                <a:gd name="T7" fmla="*/ 0 60000 65536"/>
                <a:gd name="T8" fmla="*/ 0 60000 65536"/>
                <a:gd name="T9" fmla="*/ 0 w 21600"/>
                <a:gd name="T10" fmla="*/ 0 h 39129"/>
                <a:gd name="T11" fmla="*/ 21600 w 21600"/>
                <a:gd name="T12" fmla="*/ 39129 h 39129"/>
              </a:gdLst>
              <a:ahLst/>
              <a:cxnLst>
                <a:cxn ang="T6">
                  <a:pos x="T0" y="T1"/>
                </a:cxn>
                <a:cxn ang="T7">
                  <a:pos x="T2" y="T3"/>
                </a:cxn>
                <a:cxn ang="T8">
                  <a:pos x="T4" y="T5"/>
                </a:cxn>
              </a:cxnLst>
              <a:rect l="T9" t="T10" r="T11" b="T12"/>
              <a:pathLst>
                <a:path w="21600" h="39129" fill="none" extrusionOk="0">
                  <a:moveTo>
                    <a:pt x="-1" y="0"/>
                  </a:moveTo>
                  <a:cubicBezTo>
                    <a:pt x="11929" y="0"/>
                    <a:pt x="21600" y="9670"/>
                    <a:pt x="21600" y="21600"/>
                  </a:cubicBezTo>
                  <a:cubicBezTo>
                    <a:pt x="21600" y="28546"/>
                    <a:pt x="18259" y="35069"/>
                    <a:pt x="12621" y="39128"/>
                  </a:cubicBezTo>
                </a:path>
                <a:path w="21600" h="39129" stroke="0" extrusionOk="0">
                  <a:moveTo>
                    <a:pt x="-1" y="0"/>
                  </a:moveTo>
                  <a:cubicBezTo>
                    <a:pt x="11929" y="0"/>
                    <a:pt x="21600" y="9670"/>
                    <a:pt x="21600" y="21600"/>
                  </a:cubicBezTo>
                  <a:cubicBezTo>
                    <a:pt x="21600" y="28546"/>
                    <a:pt x="18259" y="35069"/>
                    <a:pt x="12621" y="39128"/>
                  </a:cubicBezTo>
                  <a:lnTo>
                    <a:pt x="0" y="21600"/>
                  </a:lnTo>
                  <a:close/>
                </a:path>
              </a:pathLst>
            </a:custGeom>
            <a:noFill/>
            <a:ln w="19050">
              <a:solidFill>
                <a:srgbClr val="000000"/>
              </a:solidFill>
              <a:round/>
              <a:headEnd/>
              <a:tailEnd/>
            </a:ln>
          </p:spPr>
          <p:txBody>
            <a:bodyPr/>
            <a:lstStyle/>
            <a:p>
              <a:endParaRPr lang="en-US"/>
            </a:p>
          </p:txBody>
        </p:sp>
        <p:sp>
          <p:nvSpPr>
            <p:cNvPr id="261150" name="Line 30"/>
            <p:cNvSpPr>
              <a:spLocks noChangeShapeType="1"/>
            </p:cNvSpPr>
            <p:nvPr/>
          </p:nvSpPr>
          <p:spPr bwMode="auto">
            <a:xfrm>
              <a:off x="6529" y="7897"/>
              <a:ext cx="0" cy="180"/>
            </a:xfrm>
            <a:prstGeom prst="line">
              <a:avLst/>
            </a:prstGeom>
            <a:noFill/>
            <a:ln w="19050">
              <a:solidFill>
                <a:srgbClr val="000000"/>
              </a:solidFill>
              <a:round/>
              <a:headEnd/>
              <a:tailEnd/>
            </a:ln>
          </p:spPr>
          <p:txBody>
            <a:bodyPr/>
            <a:lstStyle/>
            <a:p>
              <a:endParaRPr lang="en-US"/>
            </a:p>
          </p:txBody>
        </p:sp>
        <p:sp>
          <p:nvSpPr>
            <p:cNvPr id="261151" name="Line 31"/>
            <p:cNvSpPr>
              <a:spLocks noChangeShapeType="1"/>
            </p:cNvSpPr>
            <p:nvPr/>
          </p:nvSpPr>
          <p:spPr bwMode="auto">
            <a:xfrm>
              <a:off x="6709" y="7824"/>
              <a:ext cx="0" cy="253"/>
            </a:xfrm>
            <a:prstGeom prst="line">
              <a:avLst/>
            </a:prstGeom>
            <a:noFill/>
            <a:ln w="19050">
              <a:solidFill>
                <a:srgbClr val="000000"/>
              </a:solidFill>
              <a:round/>
              <a:headEnd/>
              <a:tailEnd/>
            </a:ln>
          </p:spPr>
          <p:txBody>
            <a:bodyPr/>
            <a:lstStyle/>
            <a:p>
              <a:endParaRPr lang="en-US"/>
            </a:p>
          </p:txBody>
        </p:sp>
      </p:grpSp>
      <p:sp>
        <p:nvSpPr>
          <p:cNvPr id="261126" name="Oval 32"/>
          <p:cNvSpPr>
            <a:spLocks noChangeArrowheads="1"/>
          </p:cNvSpPr>
          <p:nvPr/>
        </p:nvSpPr>
        <p:spPr bwMode="auto">
          <a:xfrm>
            <a:off x="8256589" y="2636839"/>
            <a:ext cx="287337" cy="504825"/>
          </a:xfrm>
          <a:prstGeom prst="ellipse">
            <a:avLst/>
          </a:prstGeom>
          <a:noFill/>
          <a:ln w="19050">
            <a:solidFill>
              <a:schemeClr val="tx1"/>
            </a:solidFill>
            <a:round/>
            <a:headEnd/>
            <a:tailEnd/>
          </a:ln>
        </p:spPr>
        <p:txBody>
          <a:bodyPr wrap="none" anchor="ctr"/>
          <a:lstStyle/>
          <a:p>
            <a:endParaRPr lang="en-US" sz="4000"/>
          </a:p>
        </p:txBody>
      </p:sp>
      <p:sp>
        <p:nvSpPr>
          <p:cNvPr id="261127" name="Text Box 33"/>
          <p:cNvSpPr txBox="1">
            <a:spLocks noChangeArrowheads="1"/>
          </p:cNvSpPr>
          <p:nvPr/>
        </p:nvSpPr>
        <p:spPr bwMode="auto">
          <a:xfrm>
            <a:off x="1847850" y="4005263"/>
            <a:ext cx="1081088" cy="366712"/>
          </a:xfrm>
          <a:prstGeom prst="rect">
            <a:avLst/>
          </a:prstGeom>
          <a:noFill/>
          <a:ln w="9525">
            <a:noFill/>
            <a:miter lim="800000"/>
            <a:headEnd/>
            <a:tailEnd/>
          </a:ln>
        </p:spPr>
        <p:txBody>
          <a:bodyPr>
            <a:spAutoFit/>
          </a:bodyPr>
          <a:lstStyle/>
          <a:p>
            <a:pPr>
              <a:spcBef>
                <a:spcPct val="50000"/>
              </a:spcBef>
            </a:pPr>
            <a:r>
              <a:rPr lang="cs-CZ" altLang="cs-CZ"/>
              <a:t>STŘEVO</a:t>
            </a:r>
          </a:p>
        </p:txBody>
      </p:sp>
      <p:sp>
        <p:nvSpPr>
          <p:cNvPr id="261128" name="Text Box 34"/>
          <p:cNvSpPr txBox="1">
            <a:spLocks noChangeArrowheads="1"/>
          </p:cNvSpPr>
          <p:nvPr/>
        </p:nvSpPr>
        <p:spPr bwMode="auto">
          <a:xfrm>
            <a:off x="3862389" y="1700213"/>
            <a:ext cx="1081087" cy="366712"/>
          </a:xfrm>
          <a:prstGeom prst="rect">
            <a:avLst/>
          </a:prstGeom>
          <a:noFill/>
          <a:ln w="9525">
            <a:noFill/>
            <a:miter lim="800000"/>
            <a:headEnd/>
            <a:tailEnd/>
          </a:ln>
        </p:spPr>
        <p:txBody>
          <a:bodyPr>
            <a:spAutoFit/>
          </a:bodyPr>
          <a:lstStyle/>
          <a:p>
            <a:pPr>
              <a:spcBef>
                <a:spcPct val="50000"/>
              </a:spcBef>
            </a:pPr>
            <a:r>
              <a:rPr lang="cs-CZ" altLang="cs-CZ"/>
              <a:t>JÁTRA</a:t>
            </a:r>
          </a:p>
        </p:txBody>
      </p:sp>
      <p:sp>
        <p:nvSpPr>
          <p:cNvPr id="261129" name="Text Box 35"/>
          <p:cNvSpPr txBox="1">
            <a:spLocks noChangeArrowheads="1"/>
          </p:cNvSpPr>
          <p:nvPr/>
        </p:nvSpPr>
        <p:spPr bwMode="auto">
          <a:xfrm>
            <a:off x="8904288" y="1557338"/>
            <a:ext cx="647700" cy="366712"/>
          </a:xfrm>
          <a:prstGeom prst="rect">
            <a:avLst/>
          </a:prstGeom>
          <a:noFill/>
          <a:ln w="9525">
            <a:noFill/>
            <a:miter lim="800000"/>
            <a:headEnd/>
            <a:tailEnd/>
          </a:ln>
        </p:spPr>
        <p:txBody>
          <a:bodyPr>
            <a:spAutoFit/>
          </a:bodyPr>
          <a:lstStyle/>
          <a:p>
            <a:pPr>
              <a:spcBef>
                <a:spcPct val="50000"/>
              </a:spcBef>
            </a:pPr>
            <a:r>
              <a:rPr lang="cs-CZ" altLang="cs-CZ"/>
              <a:t>CNS</a:t>
            </a:r>
          </a:p>
        </p:txBody>
      </p:sp>
      <p:sp>
        <p:nvSpPr>
          <p:cNvPr id="261130" name="Text Box 36"/>
          <p:cNvSpPr txBox="1">
            <a:spLocks noChangeArrowheads="1"/>
          </p:cNvSpPr>
          <p:nvPr/>
        </p:nvSpPr>
        <p:spPr bwMode="auto">
          <a:xfrm>
            <a:off x="8472488" y="2547938"/>
            <a:ext cx="1727200" cy="304800"/>
          </a:xfrm>
          <a:prstGeom prst="rect">
            <a:avLst/>
          </a:prstGeom>
          <a:noFill/>
          <a:ln w="9525">
            <a:noFill/>
            <a:miter lim="800000"/>
            <a:headEnd/>
            <a:tailEnd/>
          </a:ln>
        </p:spPr>
        <p:txBody>
          <a:bodyPr>
            <a:spAutoFit/>
          </a:bodyPr>
          <a:lstStyle/>
          <a:p>
            <a:pPr>
              <a:spcBef>
                <a:spcPct val="50000"/>
              </a:spcBef>
            </a:pPr>
            <a:r>
              <a:rPr lang="cs-CZ" altLang="cs-CZ" sz="1400"/>
              <a:t>ERYTROCYTY</a:t>
            </a:r>
          </a:p>
        </p:txBody>
      </p:sp>
      <p:sp>
        <p:nvSpPr>
          <p:cNvPr id="261131" name="Text Box 37"/>
          <p:cNvSpPr txBox="1">
            <a:spLocks noChangeArrowheads="1"/>
          </p:cNvSpPr>
          <p:nvPr/>
        </p:nvSpPr>
        <p:spPr bwMode="auto">
          <a:xfrm>
            <a:off x="8902700" y="5078413"/>
            <a:ext cx="1081088" cy="366712"/>
          </a:xfrm>
          <a:prstGeom prst="rect">
            <a:avLst/>
          </a:prstGeom>
          <a:noFill/>
          <a:ln w="9525">
            <a:noFill/>
            <a:miter lim="800000"/>
            <a:headEnd/>
            <a:tailEnd/>
          </a:ln>
        </p:spPr>
        <p:txBody>
          <a:bodyPr>
            <a:spAutoFit/>
          </a:bodyPr>
          <a:lstStyle/>
          <a:p>
            <a:pPr>
              <a:spcBef>
                <a:spcPct val="50000"/>
              </a:spcBef>
            </a:pPr>
            <a:r>
              <a:rPr lang="cs-CZ" altLang="cs-CZ"/>
              <a:t>SVAL</a:t>
            </a:r>
          </a:p>
        </p:txBody>
      </p:sp>
      <p:sp>
        <p:nvSpPr>
          <p:cNvPr id="261132" name="Text Box 38"/>
          <p:cNvSpPr txBox="1">
            <a:spLocks noChangeArrowheads="1"/>
          </p:cNvSpPr>
          <p:nvPr/>
        </p:nvSpPr>
        <p:spPr bwMode="auto">
          <a:xfrm>
            <a:off x="6456364" y="6021388"/>
            <a:ext cx="1944687" cy="366712"/>
          </a:xfrm>
          <a:prstGeom prst="rect">
            <a:avLst/>
          </a:prstGeom>
          <a:noFill/>
          <a:ln w="9525">
            <a:noFill/>
            <a:miter lim="800000"/>
            <a:headEnd/>
            <a:tailEnd/>
          </a:ln>
        </p:spPr>
        <p:txBody>
          <a:bodyPr>
            <a:spAutoFit/>
          </a:bodyPr>
          <a:lstStyle/>
          <a:p>
            <a:pPr>
              <a:spcBef>
                <a:spcPct val="50000"/>
              </a:spcBef>
            </a:pPr>
            <a:r>
              <a:rPr lang="cs-CZ" altLang="cs-CZ"/>
              <a:t>TUKOVÁ TKÁŇ</a:t>
            </a:r>
          </a:p>
        </p:txBody>
      </p:sp>
      <p:sp>
        <p:nvSpPr>
          <p:cNvPr id="261133" name="Rectangle 2"/>
          <p:cNvSpPr>
            <a:spLocks noChangeArrowheads="1"/>
          </p:cNvSpPr>
          <p:nvPr/>
        </p:nvSpPr>
        <p:spPr bwMode="auto">
          <a:xfrm>
            <a:off x="1703389" y="44451"/>
            <a:ext cx="8785225" cy="1069975"/>
          </a:xfrm>
          <a:prstGeom prst="rect">
            <a:avLst/>
          </a:prstGeom>
          <a:noFill/>
          <a:ln w="9525">
            <a:noFill/>
            <a:miter lim="800000"/>
            <a:headEnd/>
            <a:tailEnd/>
          </a:ln>
        </p:spPr>
        <p:txBody>
          <a:bodyPr anchor="ctr"/>
          <a:lstStyle/>
          <a:p>
            <a:pPr algn="ctr"/>
            <a:r>
              <a:rPr lang="cs-CZ" altLang="cs-CZ" sz="3200" dirty="0">
                <a:solidFill>
                  <a:schemeClr val="accent4">
                    <a:lumMod val="75000"/>
                  </a:schemeClr>
                </a:solidFill>
              </a:rPr>
              <a:t>Metabolismus</a:t>
            </a:r>
            <a:r>
              <a:rPr lang="cs-CZ" altLang="cs-CZ" sz="3600" dirty="0">
                <a:solidFill>
                  <a:srgbClr val="0033CC"/>
                </a:solidFill>
              </a:rPr>
              <a:t> </a:t>
            </a:r>
            <a:r>
              <a:rPr lang="cs-CZ" altLang="cs-CZ" sz="3200" dirty="0" smtClean="0">
                <a:solidFill>
                  <a:schemeClr val="accent4">
                    <a:lumMod val="75000"/>
                  </a:schemeClr>
                </a:solidFill>
              </a:rPr>
              <a:t>glukózy </a:t>
            </a:r>
            <a:r>
              <a:rPr lang="cs-CZ" altLang="cs-CZ" sz="3200" dirty="0">
                <a:solidFill>
                  <a:schemeClr val="accent4">
                    <a:lumMod val="75000"/>
                  </a:schemeClr>
                </a:solidFill>
              </a:rPr>
              <a:t>v </a:t>
            </a:r>
            <a:r>
              <a:rPr lang="cs-CZ" altLang="cs-CZ" sz="3200" dirty="0" err="1">
                <a:solidFill>
                  <a:schemeClr val="accent4">
                    <a:lumMod val="75000"/>
                  </a:schemeClr>
                </a:solidFill>
              </a:rPr>
              <a:t>postresorpční</a:t>
            </a:r>
            <a:r>
              <a:rPr lang="cs-CZ" altLang="cs-CZ" sz="3200" dirty="0">
                <a:solidFill>
                  <a:schemeClr val="accent4">
                    <a:lumMod val="75000"/>
                  </a:schemeClr>
                </a:solidFill>
              </a:rPr>
              <a:t> fázi</a:t>
            </a:r>
          </a:p>
        </p:txBody>
      </p:sp>
      <p:sp>
        <p:nvSpPr>
          <p:cNvPr id="261134" name="Text Box 43"/>
          <p:cNvSpPr txBox="1">
            <a:spLocks noChangeArrowheads="1"/>
          </p:cNvSpPr>
          <p:nvPr/>
        </p:nvSpPr>
        <p:spPr bwMode="auto">
          <a:xfrm>
            <a:off x="4079875" y="2276476"/>
            <a:ext cx="1079500" cy="366713"/>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80940" name="Line 44"/>
          <p:cNvSpPr>
            <a:spLocks noChangeShapeType="1"/>
          </p:cNvSpPr>
          <p:nvPr/>
        </p:nvSpPr>
        <p:spPr bwMode="auto">
          <a:xfrm flipV="1">
            <a:off x="4656139" y="2060576"/>
            <a:ext cx="503237" cy="288925"/>
          </a:xfrm>
          <a:prstGeom prst="line">
            <a:avLst/>
          </a:prstGeom>
          <a:noFill/>
          <a:ln w="9525">
            <a:solidFill>
              <a:schemeClr val="tx1"/>
            </a:solidFill>
            <a:round/>
            <a:headEnd type="triangle" w="med" len="med"/>
            <a:tailEnd/>
          </a:ln>
        </p:spPr>
        <p:txBody>
          <a:bodyPr/>
          <a:lstStyle/>
          <a:p>
            <a:endParaRPr lang="en-US"/>
          </a:p>
        </p:txBody>
      </p:sp>
      <p:sp>
        <p:nvSpPr>
          <p:cNvPr id="80941" name="Text Box 45"/>
          <p:cNvSpPr txBox="1">
            <a:spLocks noChangeArrowheads="1"/>
          </p:cNvSpPr>
          <p:nvPr/>
        </p:nvSpPr>
        <p:spPr bwMode="auto">
          <a:xfrm>
            <a:off x="5159375" y="1844676"/>
            <a:ext cx="1079500" cy="366713"/>
          </a:xfrm>
          <a:prstGeom prst="rect">
            <a:avLst/>
          </a:prstGeom>
          <a:noFill/>
          <a:ln w="9525">
            <a:noFill/>
            <a:miter lim="800000"/>
            <a:headEnd/>
            <a:tailEnd/>
          </a:ln>
        </p:spPr>
        <p:txBody>
          <a:bodyPr>
            <a:spAutoFit/>
          </a:bodyPr>
          <a:lstStyle/>
          <a:p>
            <a:pPr>
              <a:spcBef>
                <a:spcPct val="50000"/>
              </a:spcBef>
            </a:pPr>
            <a:r>
              <a:rPr lang="cs-CZ" altLang="cs-CZ"/>
              <a:t>glykogen</a:t>
            </a:r>
          </a:p>
        </p:txBody>
      </p:sp>
      <p:sp>
        <p:nvSpPr>
          <p:cNvPr id="80945" name="Text Box 49"/>
          <p:cNvSpPr txBox="1">
            <a:spLocks noChangeArrowheads="1"/>
          </p:cNvSpPr>
          <p:nvPr/>
        </p:nvSpPr>
        <p:spPr bwMode="auto">
          <a:xfrm>
            <a:off x="5159375" y="5013326"/>
            <a:ext cx="1079500" cy="366713"/>
          </a:xfrm>
          <a:prstGeom prst="rect">
            <a:avLst/>
          </a:prstGeom>
          <a:noFill/>
          <a:ln w="9525">
            <a:noFill/>
            <a:miter lim="800000"/>
            <a:headEnd/>
            <a:tailEnd/>
          </a:ln>
        </p:spPr>
        <p:txBody>
          <a:bodyPr>
            <a:spAutoFit/>
          </a:bodyPr>
          <a:lstStyle/>
          <a:p>
            <a:pPr>
              <a:spcBef>
                <a:spcPct val="50000"/>
              </a:spcBef>
            </a:pPr>
            <a:r>
              <a:rPr lang="cs-CZ" altLang="cs-CZ"/>
              <a:t>MK</a:t>
            </a:r>
          </a:p>
        </p:txBody>
      </p:sp>
      <p:sp>
        <p:nvSpPr>
          <p:cNvPr id="80947" name="Text Box 51"/>
          <p:cNvSpPr txBox="1">
            <a:spLocks noChangeArrowheads="1"/>
          </p:cNvSpPr>
          <p:nvPr/>
        </p:nvSpPr>
        <p:spPr bwMode="auto">
          <a:xfrm>
            <a:off x="5448300" y="5589588"/>
            <a:ext cx="1079500" cy="366712"/>
          </a:xfrm>
          <a:prstGeom prst="rect">
            <a:avLst/>
          </a:prstGeom>
          <a:noFill/>
          <a:ln w="9525">
            <a:noFill/>
            <a:miter lim="800000"/>
            <a:headEnd/>
            <a:tailEnd/>
          </a:ln>
        </p:spPr>
        <p:txBody>
          <a:bodyPr>
            <a:spAutoFit/>
          </a:bodyPr>
          <a:lstStyle/>
          <a:p>
            <a:pPr>
              <a:spcBef>
                <a:spcPct val="50000"/>
              </a:spcBef>
            </a:pPr>
            <a:r>
              <a:rPr lang="cs-CZ" altLang="cs-CZ"/>
              <a:t>TG</a:t>
            </a:r>
          </a:p>
        </p:txBody>
      </p:sp>
      <p:sp>
        <p:nvSpPr>
          <p:cNvPr id="80948" name="Line 52"/>
          <p:cNvSpPr>
            <a:spLocks noChangeShapeType="1"/>
          </p:cNvSpPr>
          <p:nvPr/>
        </p:nvSpPr>
        <p:spPr bwMode="auto">
          <a:xfrm rot="301081">
            <a:off x="4943475" y="2565400"/>
            <a:ext cx="1944688" cy="287338"/>
          </a:xfrm>
          <a:prstGeom prst="line">
            <a:avLst/>
          </a:prstGeom>
          <a:noFill/>
          <a:ln w="9525">
            <a:solidFill>
              <a:schemeClr val="tx1"/>
            </a:solidFill>
            <a:round/>
            <a:headEnd/>
            <a:tailEnd type="triangle" w="med" len="med"/>
          </a:ln>
        </p:spPr>
        <p:txBody>
          <a:bodyPr/>
          <a:lstStyle/>
          <a:p>
            <a:endParaRPr lang="en-US"/>
          </a:p>
        </p:txBody>
      </p:sp>
      <p:sp>
        <p:nvSpPr>
          <p:cNvPr id="80950" name="Text Box 54"/>
          <p:cNvSpPr txBox="1">
            <a:spLocks noChangeArrowheads="1"/>
          </p:cNvSpPr>
          <p:nvPr/>
        </p:nvSpPr>
        <p:spPr bwMode="auto">
          <a:xfrm>
            <a:off x="6888163" y="2852738"/>
            <a:ext cx="1079500" cy="366712"/>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80951" name="Line 55"/>
          <p:cNvSpPr>
            <a:spLocks noChangeShapeType="1"/>
          </p:cNvSpPr>
          <p:nvPr/>
        </p:nvSpPr>
        <p:spPr bwMode="auto">
          <a:xfrm flipV="1">
            <a:off x="7319964" y="1916114"/>
            <a:ext cx="288925" cy="936625"/>
          </a:xfrm>
          <a:prstGeom prst="line">
            <a:avLst/>
          </a:prstGeom>
          <a:noFill/>
          <a:ln w="9525">
            <a:solidFill>
              <a:schemeClr val="tx1"/>
            </a:solidFill>
            <a:round/>
            <a:headEnd/>
            <a:tailEnd type="triangle" w="med" len="med"/>
          </a:ln>
        </p:spPr>
        <p:txBody>
          <a:bodyPr/>
          <a:lstStyle/>
          <a:p>
            <a:endParaRPr lang="en-US"/>
          </a:p>
        </p:txBody>
      </p:sp>
      <p:sp>
        <p:nvSpPr>
          <p:cNvPr id="80952" name="Line 56"/>
          <p:cNvSpPr>
            <a:spLocks noChangeShapeType="1"/>
          </p:cNvSpPr>
          <p:nvPr/>
        </p:nvSpPr>
        <p:spPr bwMode="auto">
          <a:xfrm flipV="1">
            <a:off x="7824788" y="2852738"/>
            <a:ext cx="576262" cy="144462"/>
          </a:xfrm>
          <a:prstGeom prst="line">
            <a:avLst/>
          </a:prstGeom>
          <a:noFill/>
          <a:ln w="9525">
            <a:solidFill>
              <a:schemeClr val="tx1"/>
            </a:solidFill>
            <a:round/>
            <a:headEnd/>
            <a:tailEnd type="triangle" w="med" len="med"/>
          </a:ln>
        </p:spPr>
        <p:txBody>
          <a:bodyPr/>
          <a:lstStyle/>
          <a:p>
            <a:endParaRPr lang="en-US"/>
          </a:p>
        </p:txBody>
      </p:sp>
      <p:sp>
        <p:nvSpPr>
          <p:cNvPr id="80954" name="Text Box 58"/>
          <p:cNvSpPr txBox="1">
            <a:spLocks noChangeArrowheads="1"/>
          </p:cNvSpPr>
          <p:nvPr/>
        </p:nvSpPr>
        <p:spPr bwMode="auto">
          <a:xfrm>
            <a:off x="8401050" y="4365626"/>
            <a:ext cx="1079500" cy="366713"/>
          </a:xfrm>
          <a:prstGeom prst="rect">
            <a:avLst/>
          </a:prstGeom>
          <a:noFill/>
          <a:ln w="9525">
            <a:noFill/>
            <a:miter lim="800000"/>
            <a:headEnd/>
            <a:tailEnd/>
          </a:ln>
        </p:spPr>
        <p:txBody>
          <a:bodyPr>
            <a:spAutoFit/>
          </a:bodyPr>
          <a:lstStyle/>
          <a:p>
            <a:pPr>
              <a:spcBef>
                <a:spcPct val="50000"/>
              </a:spcBef>
            </a:pPr>
            <a:r>
              <a:rPr lang="cs-CZ" altLang="cs-CZ"/>
              <a:t>MK</a:t>
            </a:r>
          </a:p>
        </p:txBody>
      </p:sp>
      <p:sp>
        <p:nvSpPr>
          <p:cNvPr id="261144" name="Text Box 3"/>
          <p:cNvSpPr txBox="1">
            <a:spLocks noChangeArrowheads="1"/>
          </p:cNvSpPr>
          <p:nvPr/>
        </p:nvSpPr>
        <p:spPr bwMode="auto">
          <a:xfrm>
            <a:off x="1774825" y="1052513"/>
            <a:ext cx="2305050" cy="641350"/>
          </a:xfrm>
          <a:prstGeom prst="rect">
            <a:avLst/>
          </a:prstGeom>
          <a:noFill/>
          <a:ln w="9525">
            <a:noFill/>
            <a:miter lim="800000"/>
            <a:headEnd/>
            <a:tailEnd/>
          </a:ln>
        </p:spPr>
        <p:txBody>
          <a:bodyPr>
            <a:spAutoFit/>
          </a:bodyPr>
          <a:lstStyle/>
          <a:p>
            <a:pPr>
              <a:spcBef>
                <a:spcPct val="50000"/>
              </a:spcBef>
            </a:pPr>
            <a:r>
              <a:rPr lang="cs-CZ" altLang="cs-CZ" sz="3600" dirty="0" err="1">
                <a:solidFill>
                  <a:schemeClr val="accent2">
                    <a:lumMod val="75000"/>
                  </a:schemeClr>
                </a:solidFill>
              </a:rPr>
              <a:t>Glukagon</a:t>
            </a:r>
            <a:endParaRPr lang="cs-CZ" altLang="cs-CZ" sz="3600" dirty="0">
              <a:solidFill>
                <a:schemeClr val="accent2">
                  <a:lumMod val="75000"/>
                </a:schemeClr>
              </a:solidFill>
            </a:endParaRPr>
          </a:p>
        </p:txBody>
      </p:sp>
      <p:sp>
        <p:nvSpPr>
          <p:cNvPr id="80958" name="Line 62"/>
          <p:cNvSpPr>
            <a:spLocks noChangeShapeType="1"/>
          </p:cNvSpPr>
          <p:nvPr/>
        </p:nvSpPr>
        <p:spPr bwMode="auto">
          <a:xfrm>
            <a:off x="5448301" y="5373688"/>
            <a:ext cx="142875" cy="215900"/>
          </a:xfrm>
          <a:prstGeom prst="line">
            <a:avLst/>
          </a:prstGeom>
          <a:noFill/>
          <a:ln w="12700">
            <a:solidFill>
              <a:schemeClr val="tx1"/>
            </a:solidFill>
            <a:prstDash val="dash"/>
            <a:round/>
            <a:headEnd type="triangle" w="med" len="med"/>
            <a:tailEnd/>
          </a:ln>
        </p:spPr>
        <p:txBody>
          <a:bodyPr/>
          <a:lstStyle/>
          <a:p>
            <a:endParaRPr lang="en-US"/>
          </a:p>
        </p:txBody>
      </p:sp>
      <p:sp>
        <p:nvSpPr>
          <p:cNvPr id="80962" name="Line 66"/>
          <p:cNvSpPr>
            <a:spLocks noChangeShapeType="1"/>
          </p:cNvSpPr>
          <p:nvPr/>
        </p:nvSpPr>
        <p:spPr bwMode="auto">
          <a:xfrm flipH="1">
            <a:off x="6167439" y="3284539"/>
            <a:ext cx="1081087" cy="1944687"/>
          </a:xfrm>
          <a:prstGeom prst="line">
            <a:avLst/>
          </a:prstGeom>
          <a:noFill/>
          <a:ln w="9525">
            <a:solidFill>
              <a:schemeClr val="tx1"/>
            </a:solidFill>
            <a:prstDash val="dash"/>
            <a:round/>
            <a:headEnd/>
            <a:tailEnd type="triangle" w="med" len="med"/>
          </a:ln>
        </p:spPr>
        <p:txBody>
          <a:bodyPr/>
          <a:lstStyle/>
          <a:p>
            <a:endParaRPr lang="en-US"/>
          </a:p>
        </p:txBody>
      </p:sp>
      <p:sp>
        <p:nvSpPr>
          <p:cNvPr id="80963" name="Line 67"/>
          <p:cNvSpPr>
            <a:spLocks noChangeShapeType="1"/>
          </p:cNvSpPr>
          <p:nvPr/>
        </p:nvSpPr>
        <p:spPr bwMode="auto">
          <a:xfrm>
            <a:off x="7464426" y="3213100"/>
            <a:ext cx="1368425" cy="863600"/>
          </a:xfrm>
          <a:prstGeom prst="line">
            <a:avLst/>
          </a:prstGeom>
          <a:noFill/>
          <a:ln w="9525">
            <a:solidFill>
              <a:schemeClr val="tx1"/>
            </a:solidFill>
            <a:prstDash val="dash"/>
            <a:round/>
            <a:headEnd/>
            <a:tailEnd type="triangle" w="med" len="med"/>
          </a:ln>
        </p:spPr>
        <p:txBody>
          <a:bodyPr/>
          <a:lstStyle/>
          <a:p>
            <a:endParaRPr lang="en-US"/>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43</a:t>
            </a:fld>
            <a:endParaRPr lang="cs-CZ"/>
          </a:p>
        </p:txBody>
      </p:sp>
    </p:spTree>
    <p:extLst>
      <p:ext uri="{BB962C8B-B14F-4D97-AF65-F5344CB8AC3E}">
        <p14:creationId xmlns:p14="http://schemas.microsoft.com/office/powerpoint/2010/main" val="1474725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940"/>
                                        </p:tgtEl>
                                        <p:attrNameLst>
                                          <p:attrName>style.visibility</p:attrName>
                                        </p:attrNameLst>
                                      </p:cBhvr>
                                      <p:to>
                                        <p:strVal val="visible"/>
                                      </p:to>
                                    </p:set>
                                    <p:animEffect transition="in" filter="wipe(up)">
                                      <p:cBhvr>
                                        <p:cTn id="7" dur="500"/>
                                        <p:tgtEl>
                                          <p:spTgt spid="8094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80941"/>
                                        </p:tgtEl>
                                        <p:attrNameLst>
                                          <p:attrName>style.visibility</p:attrName>
                                        </p:attrNameLst>
                                      </p:cBhvr>
                                      <p:to>
                                        <p:strVal val="visible"/>
                                      </p:to>
                                    </p:set>
                                    <p:anim calcmode="lin" valueType="num">
                                      <p:cBhvr>
                                        <p:cTn id="10" dur="500" fill="hold"/>
                                        <p:tgtEl>
                                          <p:spTgt spid="80941"/>
                                        </p:tgtEl>
                                        <p:attrNameLst>
                                          <p:attrName>ppt_w</p:attrName>
                                        </p:attrNameLst>
                                      </p:cBhvr>
                                      <p:tavLst>
                                        <p:tav tm="0">
                                          <p:val>
                                            <p:fltVal val="0"/>
                                          </p:val>
                                        </p:tav>
                                        <p:tav tm="100000">
                                          <p:val>
                                            <p:strVal val="#ppt_w"/>
                                          </p:val>
                                        </p:tav>
                                      </p:tavLst>
                                    </p:anim>
                                    <p:anim calcmode="lin" valueType="num">
                                      <p:cBhvr>
                                        <p:cTn id="11" dur="500" fill="hold"/>
                                        <p:tgtEl>
                                          <p:spTgt spid="80941"/>
                                        </p:tgtEl>
                                        <p:attrNameLst>
                                          <p:attrName>ppt_h</p:attrName>
                                        </p:attrNameLst>
                                      </p:cBhvr>
                                      <p:tavLst>
                                        <p:tav tm="0">
                                          <p:val>
                                            <p:fltVal val="0"/>
                                          </p:val>
                                        </p:tav>
                                        <p:tav tm="100000">
                                          <p:val>
                                            <p:strVal val="#ppt_h"/>
                                          </p:val>
                                        </p:tav>
                                      </p:tavLst>
                                    </p:anim>
                                    <p:animEffect transition="in" filter="fade">
                                      <p:cBhvr>
                                        <p:cTn id="12" dur="500"/>
                                        <p:tgtEl>
                                          <p:spTgt spid="8094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0948"/>
                                        </p:tgtEl>
                                        <p:attrNameLst>
                                          <p:attrName>style.visibility</p:attrName>
                                        </p:attrNameLst>
                                      </p:cBhvr>
                                      <p:to>
                                        <p:strVal val="visible"/>
                                      </p:to>
                                    </p:set>
                                    <p:animEffect transition="in" filter="wipe(left)">
                                      <p:cBhvr>
                                        <p:cTn id="15" dur="500"/>
                                        <p:tgtEl>
                                          <p:spTgt spid="809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0951"/>
                                        </p:tgtEl>
                                        <p:attrNameLst>
                                          <p:attrName>style.visibility</p:attrName>
                                        </p:attrNameLst>
                                      </p:cBhvr>
                                      <p:to>
                                        <p:strVal val="visible"/>
                                      </p:to>
                                    </p:set>
                                    <p:animEffect transition="in" filter="wipe(down)">
                                      <p:cBhvr>
                                        <p:cTn id="18" dur="500"/>
                                        <p:tgtEl>
                                          <p:spTgt spid="8095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0952"/>
                                        </p:tgtEl>
                                        <p:attrNameLst>
                                          <p:attrName>style.visibility</p:attrName>
                                        </p:attrNameLst>
                                      </p:cBhvr>
                                      <p:to>
                                        <p:strVal val="visible"/>
                                      </p:to>
                                    </p:set>
                                    <p:animEffect transition="in" filter="wipe(left)">
                                      <p:cBhvr>
                                        <p:cTn id="21" dur="500"/>
                                        <p:tgtEl>
                                          <p:spTgt spid="8095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0963"/>
                                        </p:tgtEl>
                                        <p:attrNameLst>
                                          <p:attrName>style.visibility</p:attrName>
                                        </p:attrNameLst>
                                      </p:cBhvr>
                                      <p:to>
                                        <p:strVal val="visible"/>
                                      </p:to>
                                    </p:set>
                                    <p:animEffect transition="in" filter="wipe(up)">
                                      <p:cBhvr>
                                        <p:cTn id="24" dur="500"/>
                                        <p:tgtEl>
                                          <p:spTgt spid="8096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0962"/>
                                        </p:tgtEl>
                                        <p:attrNameLst>
                                          <p:attrName>style.visibility</p:attrName>
                                        </p:attrNameLst>
                                      </p:cBhvr>
                                      <p:to>
                                        <p:strVal val="visible"/>
                                      </p:to>
                                    </p:set>
                                    <p:animEffect transition="in" filter="wipe(up)">
                                      <p:cBhvr>
                                        <p:cTn id="27" dur="500"/>
                                        <p:tgtEl>
                                          <p:spTgt spid="80962"/>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80950"/>
                                        </p:tgtEl>
                                        <p:attrNameLst>
                                          <p:attrName>style.visibility</p:attrName>
                                        </p:attrNameLst>
                                      </p:cBhvr>
                                      <p:to>
                                        <p:strVal val="visible"/>
                                      </p:to>
                                    </p:set>
                                    <p:anim calcmode="lin" valueType="num">
                                      <p:cBhvr>
                                        <p:cTn id="30" dur="500" fill="hold"/>
                                        <p:tgtEl>
                                          <p:spTgt spid="80950"/>
                                        </p:tgtEl>
                                        <p:attrNameLst>
                                          <p:attrName>ppt_w</p:attrName>
                                        </p:attrNameLst>
                                      </p:cBhvr>
                                      <p:tavLst>
                                        <p:tav tm="0">
                                          <p:val>
                                            <p:fltVal val="0"/>
                                          </p:val>
                                        </p:tav>
                                        <p:tav tm="100000">
                                          <p:val>
                                            <p:strVal val="#ppt_w"/>
                                          </p:val>
                                        </p:tav>
                                      </p:tavLst>
                                    </p:anim>
                                    <p:anim calcmode="lin" valueType="num">
                                      <p:cBhvr>
                                        <p:cTn id="31" dur="500" fill="hold"/>
                                        <p:tgtEl>
                                          <p:spTgt spid="80950"/>
                                        </p:tgtEl>
                                        <p:attrNameLst>
                                          <p:attrName>ppt_h</p:attrName>
                                        </p:attrNameLst>
                                      </p:cBhvr>
                                      <p:tavLst>
                                        <p:tav tm="0">
                                          <p:val>
                                            <p:fltVal val="0"/>
                                          </p:val>
                                        </p:tav>
                                        <p:tav tm="100000">
                                          <p:val>
                                            <p:strVal val="#ppt_h"/>
                                          </p:val>
                                        </p:tav>
                                      </p:tavLst>
                                    </p:anim>
                                    <p:animEffect transition="in" filter="fade">
                                      <p:cBhvr>
                                        <p:cTn id="32" dur="500"/>
                                        <p:tgtEl>
                                          <p:spTgt spid="809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80947"/>
                                        </p:tgtEl>
                                        <p:attrNameLst>
                                          <p:attrName>style.visibility</p:attrName>
                                        </p:attrNameLst>
                                      </p:cBhvr>
                                      <p:to>
                                        <p:strVal val="visible"/>
                                      </p:to>
                                    </p:set>
                                    <p:anim calcmode="lin" valueType="num">
                                      <p:cBhvr>
                                        <p:cTn id="37" dur="500" fill="hold"/>
                                        <p:tgtEl>
                                          <p:spTgt spid="80947"/>
                                        </p:tgtEl>
                                        <p:attrNameLst>
                                          <p:attrName>ppt_w</p:attrName>
                                        </p:attrNameLst>
                                      </p:cBhvr>
                                      <p:tavLst>
                                        <p:tav tm="0">
                                          <p:val>
                                            <p:fltVal val="0"/>
                                          </p:val>
                                        </p:tav>
                                        <p:tav tm="100000">
                                          <p:val>
                                            <p:strVal val="#ppt_w"/>
                                          </p:val>
                                        </p:tav>
                                      </p:tavLst>
                                    </p:anim>
                                    <p:anim calcmode="lin" valueType="num">
                                      <p:cBhvr>
                                        <p:cTn id="38" dur="500" fill="hold"/>
                                        <p:tgtEl>
                                          <p:spTgt spid="80947"/>
                                        </p:tgtEl>
                                        <p:attrNameLst>
                                          <p:attrName>ppt_h</p:attrName>
                                        </p:attrNameLst>
                                      </p:cBhvr>
                                      <p:tavLst>
                                        <p:tav tm="0">
                                          <p:val>
                                            <p:fltVal val="0"/>
                                          </p:val>
                                        </p:tav>
                                        <p:tav tm="100000">
                                          <p:val>
                                            <p:strVal val="#ppt_h"/>
                                          </p:val>
                                        </p:tav>
                                      </p:tavLst>
                                    </p:anim>
                                    <p:animEffect transition="in" filter="fade">
                                      <p:cBhvr>
                                        <p:cTn id="39" dur="500"/>
                                        <p:tgtEl>
                                          <p:spTgt spid="8094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0958"/>
                                        </p:tgtEl>
                                        <p:attrNameLst>
                                          <p:attrName>style.visibility</p:attrName>
                                        </p:attrNameLst>
                                      </p:cBhvr>
                                      <p:to>
                                        <p:strVal val="visible"/>
                                      </p:to>
                                    </p:set>
                                    <p:animEffect transition="in" filter="wipe(down)">
                                      <p:cBhvr>
                                        <p:cTn id="42" dur="500"/>
                                        <p:tgtEl>
                                          <p:spTgt spid="8095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80945"/>
                                        </p:tgtEl>
                                        <p:attrNameLst>
                                          <p:attrName>style.visibility</p:attrName>
                                        </p:attrNameLst>
                                      </p:cBhvr>
                                      <p:to>
                                        <p:strVal val="visible"/>
                                      </p:to>
                                    </p:set>
                                    <p:anim calcmode="lin" valueType="num">
                                      <p:cBhvr>
                                        <p:cTn id="45" dur="500" fill="hold"/>
                                        <p:tgtEl>
                                          <p:spTgt spid="80945"/>
                                        </p:tgtEl>
                                        <p:attrNameLst>
                                          <p:attrName>ppt_w</p:attrName>
                                        </p:attrNameLst>
                                      </p:cBhvr>
                                      <p:tavLst>
                                        <p:tav tm="0">
                                          <p:val>
                                            <p:fltVal val="0"/>
                                          </p:val>
                                        </p:tav>
                                        <p:tav tm="100000">
                                          <p:val>
                                            <p:strVal val="#ppt_w"/>
                                          </p:val>
                                        </p:tav>
                                      </p:tavLst>
                                    </p:anim>
                                    <p:anim calcmode="lin" valueType="num">
                                      <p:cBhvr>
                                        <p:cTn id="46" dur="500" fill="hold"/>
                                        <p:tgtEl>
                                          <p:spTgt spid="80945"/>
                                        </p:tgtEl>
                                        <p:attrNameLst>
                                          <p:attrName>ppt_h</p:attrName>
                                        </p:attrNameLst>
                                      </p:cBhvr>
                                      <p:tavLst>
                                        <p:tav tm="0">
                                          <p:val>
                                            <p:fltVal val="0"/>
                                          </p:val>
                                        </p:tav>
                                        <p:tav tm="100000">
                                          <p:val>
                                            <p:strVal val="#ppt_h"/>
                                          </p:val>
                                        </p:tav>
                                      </p:tavLst>
                                    </p:anim>
                                    <p:animEffect transition="in" filter="fade">
                                      <p:cBhvr>
                                        <p:cTn id="47" dur="500"/>
                                        <p:tgtEl>
                                          <p:spTgt spid="80945"/>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80954"/>
                                        </p:tgtEl>
                                        <p:attrNameLst>
                                          <p:attrName>style.visibility</p:attrName>
                                        </p:attrNameLst>
                                      </p:cBhvr>
                                      <p:to>
                                        <p:strVal val="visible"/>
                                      </p:to>
                                    </p:set>
                                    <p:anim calcmode="lin" valueType="num">
                                      <p:cBhvr>
                                        <p:cTn id="50" dur="500" fill="hold"/>
                                        <p:tgtEl>
                                          <p:spTgt spid="80954"/>
                                        </p:tgtEl>
                                        <p:attrNameLst>
                                          <p:attrName>ppt_w</p:attrName>
                                        </p:attrNameLst>
                                      </p:cBhvr>
                                      <p:tavLst>
                                        <p:tav tm="0">
                                          <p:val>
                                            <p:fltVal val="0"/>
                                          </p:val>
                                        </p:tav>
                                        <p:tav tm="100000">
                                          <p:val>
                                            <p:strVal val="#ppt_w"/>
                                          </p:val>
                                        </p:tav>
                                      </p:tavLst>
                                    </p:anim>
                                    <p:anim calcmode="lin" valueType="num">
                                      <p:cBhvr>
                                        <p:cTn id="51" dur="500" fill="hold"/>
                                        <p:tgtEl>
                                          <p:spTgt spid="80954"/>
                                        </p:tgtEl>
                                        <p:attrNameLst>
                                          <p:attrName>ppt_h</p:attrName>
                                        </p:attrNameLst>
                                      </p:cBhvr>
                                      <p:tavLst>
                                        <p:tav tm="0">
                                          <p:val>
                                            <p:fltVal val="0"/>
                                          </p:val>
                                        </p:tav>
                                        <p:tav tm="100000">
                                          <p:val>
                                            <p:strVal val="#ppt_h"/>
                                          </p:val>
                                        </p:tav>
                                      </p:tavLst>
                                    </p:anim>
                                    <p:animEffect transition="in" filter="fade">
                                      <p:cBhvr>
                                        <p:cTn id="52" dur="500"/>
                                        <p:tgtEl>
                                          <p:spTgt spid="80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40" grpId="0" animBg="1"/>
      <p:bldP spid="80941" grpId="0"/>
      <p:bldP spid="80945" grpId="0"/>
      <p:bldP spid="80947" grpId="0"/>
      <p:bldP spid="80948" grpId="0" animBg="1"/>
      <p:bldP spid="80950" grpId="0"/>
      <p:bldP spid="80951" grpId="0" animBg="1"/>
      <p:bldP spid="80952" grpId="0" animBg="1"/>
      <p:bldP spid="80954" grpId="0"/>
      <p:bldP spid="80958" grpId="0" animBg="1"/>
      <p:bldP spid="80962" grpId="0" animBg="1"/>
      <p:bldP spid="809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5" name="Group 2"/>
          <p:cNvGrpSpPr>
            <a:grpSpLocks/>
          </p:cNvGrpSpPr>
          <p:nvPr/>
        </p:nvGrpSpPr>
        <p:grpSpPr bwMode="auto">
          <a:xfrm>
            <a:off x="3754439" y="1773238"/>
            <a:ext cx="2917825" cy="2087562"/>
            <a:chOff x="2029" y="6277"/>
            <a:chExt cx="3199" cy="1995"/>
          </a:xfrm>
        </p:grpSpPr>
        <p:sp>
          <p:nvSpPr>
            <p:cNvPr id="262199" name="Arc 3"/>
            <p:cNvSpPr>
              <a:spLocks/>
            </p:cNvSpPr>
            <p:nvPr/>
          </p:nvSpPr>
          <p:spPr bwMode="auto">
            <a:xfrm flipH="1">
              <a:off x="2029" y="6277"/>
              <a:ext cx="2935" cy="1960"/>
            </a:xfrm>
            <a:custGeom>
              <a:avLst/>
              <a:gdLst>
                <a:gd name="T0" fmla="*/ 0 w 30056"/>
                <a:gd name="T1" fmla="*/ 1 h 28135"/>
                <a:gd name="T2" fmla="*/ 27 w 30056"/>
                <a:gd name="T3" fmla="*/ 10 h 28135"/>
                <a:gd name="T4" fmla="*/ 8 w 30056"/>
                <a:gd name="T5" fmla="*/ 7 h 28135"/>
                <a:gd name="T6" fmla="*/ 0 60000 65536"/>
                <a:gd name="T7" fmla="*/ 0 60000 65536"/>
                <a:gd name="T8" fmla="*/ 0 60000 65536"/>
                <a:gd name="T9" fmla="*/ 0 w 30056"/>
                <a:gd name="T10" fmla="*/ 0 h 28135"/>
                <a:gd name="T11" fmla="*/ 30056 w 30056"/>
                <a:gd name="T12" fmla="*/ 28135 h 28135"/>
              </a:gdLst>
              <a:ahLst/>
              <a:cxnLst>
                <a:cxn ang="T6">
                  <a:pos x="T0" y="T1"/>
                </a:cxn>
                <a:cxn ang="T7">
                  <a:pos x="T2" y="T3"/>
                </a:cxn>
                <a:cxn ang="T8">
                  <a:pos x="T4" y="T5"/>
                </a:cxn>
              </a:cxnLst>
              <a:rect l="T9" t="T10" r="T11" b="T12"/>
              <a:pathLst>
                <a:path w="30056" h="28135" fill="none" extrusionOk="0">
                  <a:moveTo>
                    <a:pt x="-1" y="1723"/>
                  </a:moveTo>
                  <a:cubicBezTo>
                    <a:pt x="2673" y="586"/>
                    <a:pt x="5550" y="-1"/>
                    <a:pt x="8456" y="0"/>
                  </a:cubicBezTo>
                  <a:cubicBezTo>
                    <a:pt x="20385" y="0"/>
                    <a:pt x="30056" y="9670"/>
                    <a:pt x="30056" y="21600"/>
                  </a:cubicBezTo>
                  <a:cubicBezTo>
                    <a:pt x="30056" y="23817"/>
                    <a:pt x="29714" y="26021"/>
                    <a:pt x="29043" y="28134"/>
                  </a:cubicBezTo>
                </a:path>
                <a:path w="30056" h="28135" stroke="0" extrusionOk="0">
                  <a:moveTo>
                    <a:pt x="-1" y="1723"/>
                  </a:moveTo>
                  <a:cubicBezTo>
                    <a:pt x="2673" y="586"/>
                    <a:pt x="5550" y="-1"/>
                    <a:pt x="8456" y="0"/>
                  </a:cubicBezTo>
                  <a:cubicBezTo>
                    <a:pt x="20385" y="0"/>
                    <a:pt x="30056" y="9670"/>
                    <a:pt x="30056" y="21600"/>
                  </a:cubicBezTo>
                  <a:cubicBezTo>
                    <a:pt x="30056" y="23817"/>
                    <a:pt x="29714" y="26021"/>
                    <a:pt x="29043" y="28134"/>
                  </a:cubicBezTo>
                  <a:lnTo>
                    <a:pt x="8456" y="21600"/>
                  </a:lnTo>
                  <a:close/>
                </a:path>
              </a:pathLst>
            </a:custGeom>
            <a:solidFill>
              <a:schemeClr val="accent1"/>
            </a:solidFill>
            <a:ln w="19050">
              <a:solidFill>
                <a:srgbClr val="000000"/>
              </a:solidFill>
              <a:round/>
              <a:headEnd/>
              <a:tailEnd/>
            </a:ln>
          </p:spPr>
          <p:txBody>
            <a:bodyPr/>
            <a:lstStyle/>
            <a:p>
              <a:endParaRPr lang="en-US"/>
            </a:p>
          </p:txBody>
        </p:sp>
        <p:sp>
          <p:nvSpPr>
            <p:cNvPr id="262200" name="Arc 4"/>
            <p:cNvSpPr>
              <a:spLocks/>
            </p:cNvSpPr>
            <p:nvPr/>
          </p:nvSpPr>
          <p:spPr bwMode="auto">
            <a:xfrm rot="9469453" flipH="1">
              <a:off x="3096" y="6746"/>
              <a:ext cx="2132" cy="1080"/>
            </a:xfrm>
            <a:custGeom>
              <a:avLst/>
              <a:gdLst>
                <a:gd name="T0" fmla="*/ 0 w 36532"/>
                <a:gd name="T1" fmla="*/ 1 h 21600"/>
                <a:gd name="T2" fmla="*/ 7 w 36532"/>
                <a:gd name="T3" fmla="*/ 3 h 21600"/>
                <a:gd name="T4" fmla="*/ 3 w 36532"/>
                <a:gd name="T5" fmla="*/ 3 h 21600"/>
                <a:gd name="T6" fmla="*/ 0 60000 65536"/>
                <a:gd name="T7" fmla="*/ 0 60000 65536"/>
                <a:gd name="T8" fmla="*/ 0 60000 65536"/>
                <a:gd name="T9" fmla="*/ 0 w 36532"/>
                <a:gd name="T10" fmla="*/ 0 h 21600"/>
                <a:gd name="T11" fmla="*/ 36532 w 36532"/>
                <a:gd name="T12" fmla="*/ 21600 h 21600"/>
              </a:gdLst>
              <a:ahLst/>
              <a:cxnLst>
                <a:cxn ang="T6">
                  <a:pos x="T0" y="T1"/>
                </a:cxn>
                <a:cxn ang="T7">
                  <a:pos x="T2" y="T3"/>
                </a:cxn>
                <a:cxn ang="T8">
                  <a:pos x="T4" y="T5"/>
                </a:cxn>
              </a:cxnLst>
              <a:rect l="T9" t="T10" r="T11" b="T12"/>
              <a:pathLst>
                <a:path w="36532" h="21600" fill="none" extrusionOk="0">
                  <a:moveTo>
                    <a:pt x="-1" y="5992"/>
                  </a:moveTo>
                  <a:cubicBezTo>
                    <a:pt x="4019" y="2146"/>
                    <a:pt x="9368" y="-1"/>
                    <a:pt x="14932" y="0"/>
                  </a:cubicBezTo>
                  <a:cubicBezTo>
                    <a:pt x="26861" y="0"/>
                    <a:pt x="36532" y="9670"/>
                    <a:pt x="36532" y="21600"/>
                  </a:cubicBezTo>
                </a:path>
                <a:path w="36532" h="21600" stroke="0" extrusionOk="0">
                  <a:moveTo>
                    <a:pt x="-1" y="5992"/>
                  </a:moveTo>
                  <a:cubicBezTo>
                    <a:pt x="4019" y="2146"/>
                    <a:pt x="9368" y="-1"/>
                    <a:pt x="14932" y="0"/>
                  </a:cubicBezTo>
                  <a:cubicBezTo>
                    <a:pt x="26861" y="0"/>
                    <a:pt x="36532" y="9670"/>
                    <a:pt x="36532" y="21600"/>
                  </a:cubicBezTo>
                  <a:lnTo>
                    <a:pt x="14932" y="21600"/>
                  </a:lnTo>
                  <a:close/>
                </a:path>
              </a:pathLst>
            </a:custGeom>
            <a:solidFill>
              <a:schemeClr val="accent1"/>
            </a:solidFill>
            <a:ln w="19050">
              <a:solidFill>
                <a:srgbClr val="000000"/>
              </a:solidFill>
              <a:round/>
              <a:headEnd/>
              <a:tailEnd/>
            </a:ln>
          </p:spPr>
          <p:txBody>
            <a:bodyPr/>
            <a:lstStyle/>
            <a:p>
              <a:endParaRPr lang="en-US"/>
            </a:p>
          </p:txBody>
        </p:sp>
        <p:sp>
          <p:nvSpPr>
            <p:cNvPr id="262201" name="Arc 5"/>
            <p:cNvSpPr>
              <a:spLocks/>
            </p:cNvSpPr>
            <p:nvPr/>
          </p:nvSpPr>
          <p:spPr bwMode="auto">
            <a:xfrm rot="10276613" flipH="1">
              <a:off x="2091" y="7893"/>
              <a:ext cx="1229" cy="379"/>
            </a:xfrm>
            <a:custGeom>
              <a:avLst/>
              <a:gdLst>
                <a:gd name="T0" fmla="*/ 0 w 39215"/>
                <a:gd name="T1" fmla="*/ 0 h 21600"/>
                <a:gd name="T2" fmla="*/ 1 w 39215"/>
                <a:gd name="T3" fmla="*/ 0 h 21600"/>
                <a:gd name="T4" fmla="*/ 1 w 39215"/>
                <a:gd name="T5" fmla="*/ 0 h 21600"/>
                <a:gd name="T6" fmla="*/ 0 60000 65536"/>
                <a:gd name="T7" fmla="*/ 0 60000 65536"/>
                <a:gd name="T8" fmla="*/ 0 60000 65536"/>
                <a:gd name="T9" fmla="*/ 0 w 39215"/>
                <a:gd name="T10" fmla="*/ 0 h 21600"/>
                <a:gd name="T11" fmla="*/ 39215 w 39215"/>
                <a:gd name="T12" fmla="*/ 21600 h 21600"/>
              </a:gdLst>
              <a:ahLst/>
              <a:cxnLst>
                <a:cxn ang="T6">
                  <a:pos x="T0" y="T1"/>
                </a:cxn>
                <a:cxn ang="T7">
                  <a:pos x="T2" y="T3"/>
                </a:cxn>
                <a:cxn ang="T8">
                  <a:pos x="T4" y="T5"/>
                </a:cxn>
              </a:cxnLst>
              <a:rect l="T9" t="T10" r="T11" b="T12"/>
              <a:pathLst>
                <a:path w="39215" h="21600" fill="none" extrusionOk="0">
                  <a:moveTo>
                    <a:pt x="-1" y="9676"/>
                  </a:moveTo>
                  <a:cubicBezTo>
                    <a:pt x="4000" y="3634"/>
                    <a:pt x="10764" y="-1"/>
                    <a:pt x="18011" y="0"/>
                  </a:cubicBezTo>
                  <a:cubicBezTo>
                    <a:pt x="28353" y="0"/>
                    <a:pt x="37244" y="7331"/>
                    <a:pt x="39215" y="17484"/>
                  </a:cubicBezTo>
                </a:path>
                <a:path w="39215" h="21600" stroke="0" extrusionOk="0">
                  <a:moveTo>
                    <a:pt x="-1" y="9676"/>
                  </a:moveTo>
                  <a:cubicBezTo>
                    <a:pt x="4000" y="3634"/>
                    <a:pt x="10764" y="-1"/>
                    <a:pt x="18011" y="0"/>
                  </a:cubicBezTo>
                  <a:cubicBezTo>
                    <a:pt x="28353" y="0"/>
                    <a:pt x="37244" y="7331"/>
                    <a:pt x="39215" y="17484"/>
                  </a:cubicBezTo>
                  <a:lnTo>
                    <a:pt x="18011" y="21600"/>
                  </a:lnTo>
                  <a:close/>
                </a:path>
              </a:pathLst>
            </a:custGeom>
            <a:solidFill>
              <a:schemeClr val="accent1"/>
            </a:solidFill>
            <a:ln w="19050">
              <a:solidFill>
                <a:srgbClr val="000000"/>
              </a:solidFill>
              <a:round/>
              <a:headEnd/>
              <a:tailEnd/>
            </a:ln>
          </p:spPr>
          <p:txBody>
            <a:bodyPr/>
            <a:lstStyle/>
            <a:p>
              <a:endParaRPr lang="en-US"/>
            </a:p>
          </p:txBody>
        </p:sp>
      </p:grpSp>
      <p:grpSp>
        <p:nvGrpSpPr>
          <p:cNvPr id="262146" name="Group 6"/>
          <p:cNvGrpSpPr>
            <a:grpSpLocks/>
          </p:cNvGrpSpPr>
          <p:nvPr/>
        </p:nvGrpSpPr>
        <p:grpSpPr bwMode="auto">
          <a:xfrm>
            <a:off x="4656139" y="4652963"/>
            <a:ext cx="2016125" cy="1657350"/>
            <a:chOff x="2538" y="10393"/>
            <a:chExt cx="3091" cy="2729"/>
          </a:xfrm>
        </p:grpSpPr>
        <p:sp>
          <p:nvSpPr>
            <p:cNvPr id="262187" name="Arc 7"/>
            <p:cNvSpPr>
              <a:spLocks/>
            </p:cNvSpPr>
            <p:nvPr/>
          </p:nvSpPr>
          <p:spPr bwMode="auto">
            <a:xfrm rot="1427103" flipV="1">
              <a:off x="4312" y="12252"/>
              <a:ext cx="628" cy="723"/>
            </a:xfrm>
            <a:custGeom>
              <a:avLst/>
              <a:gdLst>
                <a:gd name="T0" fmla="*/ 0 w 25120"/>
                <a:gd name="T1" fmla="*/ 0 h 28932"/>
                <a:gd name="T2" fmla="*/ 0 w 25120"/>
                <a:gd name="T3" fmla="*/ 0 h 28932"/>
                <a:gd name="T4" fmla="*/ 0 w 25120"/>
                <a:gd name="T5" fmla="*/ 0 h 28932"/>
                <a:gd name="T6" fmla="*/ 0 60000 65536"/>
                <a:gd name="T7" fmla="*/ 0 60000 65536"/>
                <a:gd name="T8" fmla="*/ 0 60000 65536"/>
                <a:gd name="T9" fmla="*/ 0 w 25120"/>
                <a:gd name="T10" fmla="*/ 0 h 28932"/>
                <a:gd name="T11" fmla="*/ 25120 w 25120"/>
                <a:gd name="T12" fmla="*/ 28932 h 28932"/>
              </a:gdLst>
              <a:ahLst/>
              <a:cxnLst>
                <a:cxn ang="T6">
                  <a:pos x="T0" y="T1"/>
                </a:cxn>
                <a:cxn ang="T7">
                  <a:pos x="T2" y="T3"/>
                </a:cxn>
                <a:cxn ang="T8">
                  <a:pos x="T4" y="T5"/>
                </a:cxn>
              </a:cxnLst>
              <a:rect l="T9" t="T10" r="T11" b="T12"/>
              <a:pathLst>
                <a:path w="25120" h="28932" fill="none" extrusionOk="0">
                  <a:moveTo>
                    <a:pt x="-1" y="288"/>
                  </a:moveTo>
                  <a:cubicBezTo>
                    <a:pt x="1163" y="96"/>
                    <a:pt x="2340" y="-1"/>
                    <a:pt x="3520" y="0"/>
                  </a:cubicBezTo>
                  <a:cubicBezTo>
                    <a:pt x="15449" y="0"/>
                    <a:pt x="25120" y="9670"/>
                    <a:pt x="25120" y="21600"/>
                  </a:cubicBezTo>
                  <a:cubicBezTo>
                    <a:pt x="25120" y="24099"/>
                    <a:pt x="24686" y="26580"/>
                    <a:pt x="23837" y="28931"/>
                  </a:cubicBezTo>
                </a:path>
                <a:path w="25120" h="28932" stroke="0" extrusionOk="0">
                  <a:moveTo>
                    <a:pt x="-1" y="288"/>
                  </a:moveTo>
                  <a:cubicBezTo>
                    <a:pt x="1163" y="96"/>
                    <a:pt x="2340" y="-1"/>
                    <a:pt x="3520" y="0"/>
                  </a:cubicBezTo>
                  <a:cubicBezTo>
                    <a:pt x="15449" y="0"/>
                    <a:pt x="25120" y="9670"/>
                    <a:pt x="25120" y="21600"/>
                  </a:cubicBezTo>
                  <a:cubicBezTo>
                    <a:pt x="25120" y="24099"/>
                    <a:pt x="24686" y="26580"/>
                    <a:pt x="23837" y="28931"/>
                  </a:cubicBezTo>
                  <a:lnTo>
                    <a:pt x="3520" y="21600"/>
                  </a:lnTo>
                  <a:close/>
                </a:path>
              </a:pathLst>
            </a:custGeom>
            <a:noFill/>
            <a:ln w="19050">
              <a:solidFill>
                <a:srgbClr val="000000"/>
              </a:solidFill>
              <a:round/>
              <a:headEnd/>
              <a:tailEnd/>
            </a:ln>
          </p:spPr>
          <p:txBody>
            <a:bodyPr/>
            <a:lstStyle/>
            <a:p>
              <a:endParaRPr lang="en-US"/>
            </a:p>
          </p:txBody>
        </p:sp>
        <p:sp>
          <p:nvSpPr>
            <p:cNvPr id="262188" name="Arc 8"/>
            <p:cNvSpPr>
              <a:spLocks/>
            </p:cNvSpPr>
            <p:nvPr/>
          </p:nvSpPr>
          <p:spPr bwMode="auto">
            <a:xfrm flipV="1">
              <a:off x="4909" y="12037"/>
              <a:ext cx="540" cy="578"/>
            </a:xfrm>
            <a:custGeom>
              <a:avLst/>
              <a:gdLst>
                <a:gd name="T0" fmla="*/ 0 w 21600"/>
                <a:gd name="T1" fmla="*/ 0 h 23144"/>
                <a:gd name="T2" fmla="*/ 0 w 21600"/>
                <a:gd name="T3" fmla="*/ 0 h 23144"/>
                <a:gd name="T4" fmla="*/ 0 w 21600"/>
                <a:gd name="T5" fmla="*/ 0 h 23144"/>
                <a:gd name="T6" fmla="*/ 0 60000 65536"/>
                <a:gd name="T7" fmla="*/ 0 60000 65536"/>
                <a:gd name="T8" fmla="*/ 0 60000 65536"/>
                <a:gd name="T9" fmla="*/ 0 w 21600"/>
                <a:gd name="T10" fmla="*/ 0 h 23144"/>
                <a:gd name="T11" fmla="*/ 21600 w 21600"/>
                <a:gd name="T12" fmla="*/ 23144 h 23144"/>
              </a:gdLst>
              <a:ahLst/>
              <a:cxnLst>
                <a:cxn ang="T6">
                  <a:pos x="T0" y="T1"/>
                </a:cxn>
                <a:cxn ang="T7">
                  <a:pos x="T2" y="T3"/>
                </a:cxn>
                <a:cxn ang="T8">
                  <a:pos x="T4" y="T5"/>
                </a:cxn>
              </a:cxnLst>
              <a:rect l="T9" t="T10" r="T11" b="T12"/>
              <a:pathLst>
                <a:path w="21600" h="23144" fill="none" extrusionOk="0">
                  <a:moveTo>
                    <a:pt x="-1" y="0"/>
                  </a:moveTo>
                  <a:cubicBezTo>
                    <a:pt x="11929" y="0"/>
                    <a:pt x="21600" y="9670"/>
                    <a:pt x="21600" y="21600"/>
                  </a:cubicBezTo>
                  <a:cubicBezTo>
                    <a:pt x="21600" y="22115"/>
                    <a:pt x="21581" y="22630"/>
                    <a:pt x="21544" y="23143"/>
                  </a:cubicBezTo>
                </a:path>
                <a:path w="21600" h="23144" stroke="0" extrusionOk="0">
                  <a:moveTo>
                    <a:pt x="-1" y="0"/>
                  </a:moveTo>
                  <a:cubicBezTo>
                    <a:pt x="11929" y="0"/>
                    <a:pt x="21600" y="9670"/>
                    <a:pt x="21600" y="21600"/>
                  </a:cubicBezTo>
                  <a:cubicBezTo>
                    <a:pt x="21600" y="22115"/>
                    <a:pt x="21581" y="22630"/>
                    <a:pt x="21544" y="23143"/>
                  </a:cubicBezTo>
                  <a:lnTo>
                    <a:pt x="0" y="21600"/>
                  </a:lnTo>
                  <a:close/>
                </a:path>
              </a:pathLst>
            </a:custGeom>
            <a:noFill/>
            <a:ln w="19050">
              <a:solidFill>
                <a:srgbClr val="000000"/>
              </a:solidFill>
              <a:round/>
              <a:headEnd/>
              <a:tailEnd/>
            </a:ln>
          </p:spPr>
          <p:txBody>
            <a:bodyPr/>
            <a:lstStyle/>
            <a:p>
              <a:endParaRPr lang="en-US"/>
            </a:p>
          </p:txBody>
        </p:sp>
        <p:sp>
          <p:nvSpPr>
            <p:cNvPr id="262189" name="Arc 9"/>
            <p:cNvSpPr>
              <a:spLocks/>
            </p:cNvSpPr>
            <p:nvPr/>
          </p:nvSpPr>
          <p:spPr bwMode="auto">
            <a:xfrm flipV="1">
              <a:off x="5089" y="11174"/>
              <a:ext cx="540" cy="1021"/>
            </a:xfrm>
            <a:custGeom>
              <a:avLst/>
              <a:gdLst>
                <a:gd name="T0" fmla="*/ 0 w 21600"/>
                <a:gd name="T1" fmla="*/ 0 h 40841"/>
                <a:gd name="T2" fmla="*/ 0 w 21600"/>
                <a:gd name="T3" fmla="*/ 1 h 40841"/>
                <a:gd name="T4" fmla="*/ 0 w 21600"/>
                <a:gd name="T5" fmla="*/ 0 h 40841"/>
                <a:gd name="T6" fmla="*/ 0 60000 65536"/>
                <a:gd name="T7" fmla="*/ 0 60000 65536"/>
                <a:gd name="T8" fmla="*/ 0 60000 65536"/>
                <a:gd name="T9" fmla="*/ 0 w 21600"/>
                <a:gd name="T10" fmla="*/ 0 h 40841"/>
                <a:gd name="T11" fmla="*/ 21600 w 21600"/>
                <a:gd name="T12" fmla="*/ 40841 h 40841"/>
              </a:gdLst>
              <a:ahLst/>
              <a:cxnLst>
                <a:cxn ang="T6">
                  <a:pos x="T0" y="T1"/>
                </a:cxn>
                <a:cxn ang="T7">
                  <a:pos x="T2" y="T3"/>
                </a:cxn>
                <a:cxn ang="T8">
                  <a:pos x="T4" y="T5"/>
                </a:cxn>
              </a:cxnLst>
              <a:rect l="T9" t="T10" r="T11" b="T12"/>
              <a:pathLst>
                <a:path w="21600" h="40841" fill="none" extrusionOk="0">
                  <a:moveTo>
                    <a:pt x="6016" y="-1"/>
                  </a:moveTo>
                  <a:cubicBezTo>
                    <a:pt x="15248" y="2676"/>
                    <a:pt x="21600" y="11132"/>
                    <a:pt x="21600" y="20745"/>
                  </a:cubicBezTo>
                  <a:cubicBezTo>
                    <a:pt x="21600" y="29618"/>
                    <a:pt x="16173" y="37588"/>
                    <a:pt x="7918" y="40841"/>
                  </a:cubicBezTo>
                </a:path>
                <a:path w="21600" h="40841" stroke="0" extrusionOk="0">
                  <a:moveTo>
                    <a:pt x="6016" y="-1"/>
                  </a:moveTo>
                  <a:cubicBezTo>
                    <a:pt x="15248" y="2676"/>
                    <a:pt x="21600" y="11132"/>
                    <a:pt x="21600" y="20745"/>
                  </a:cubicBezTo>
                  <a:cubicBezTo>
                    <a:pt x="21600" y="29618"/>
                    <a:pt x="16173" y="37588"/>
                    <a:pt x="7918" y="40841"/>
                  </a:cubicBezTo>
                  <a:lnTo>
                    <a:pt x="0" y="20745"/>
                  </a:lnTo>
                  <a:close/>
                </a:path>
              </a:pathLst>
            </a:custGeom>
            <a:noFill/>
            <a:ln w="19050">
              <a:solidFill>
                <a:srgbClr val="000000"/>
              </a:solidFill>
              <a:round/>
              <a:headEnd/>
              <a:tailEnd/>
            </a:ln>
          </p:spPr>
          <p:txBody>
            <a:bodyPr/>
            <a:lstStyle/>
            <a:p>
              <a:endParaRPr lang="en-US"/>
            </a:p>
          </p:txBody>
        </p:sp>
        <p:sp>
          <p:nvSpPr>
            <p:cNvPr id="262190" name="Arc 10"/>
            <p:cNvSpPr>
              <a:spLocks/>
            </p:cNvSpPr>
            <p:nvPr/>
          </p:nvSpPr>
          <p:spPr bwMode="auto">
            <a:xfrm rot="15932169" flipV="1">
              <a:off x="4794" y="10643"/>
              <a:ext cx="540" cy="769"/>
            </a:xfrm>
            <a:custGeom>
              <a:avLst/>
              <a:gdLst>
                <a:gd name="T0" fmla="*/ 0 w 21600"/>
                <a:gd name="T1" fmla="*/ 0 h 30768"/>
                <a:gd name="T2" fmla="*/ 0 w 21600"/>
                <a:gd name="T3" fmla="*/ 0 h 30768"/>
                <a:gd name="T4" fmla="*/ 0 w 21600"/>
                <a:gd name="T5" fmla="*/ 0 h 30768"/>
                <a:gd name="T6" fmla="*/ 0 60000 65536"/>
                <a:gd name="T7" fmla="*/ 0 60000 65536"/>
                <a:gd name="T8" fmla="*/ 0 60000 65536"/>
                <a:gd name="T9" fmla="*/ 0 w 21600"/>
                <a:gd name="T10" fmla="*/ 0 h 30768"/>
                <a:gd name="T11" fmla="*/ 21600 w 21600"/>
                <a:gd name="T12" fmla="*/ 30768 h 30768"/>
              </a:gdLst>
              <a:ahLst/>
              <a:cxnLst>
                <a:cxn ang="T6">
                  <a:pos x="T0" y="T1"/>
                </a:cxn>
                <a:cxn ang="T7">
                  <a:pos x="T2" y="T3"/>
                </a:cxn>
                <a:cxn ang="T8">
                  <a:pos x="T4" y="T5"/>
                </a:cxn>
              </a:cxnLst>
              <a:rect l="T9" t="T10" r="T11" b="T12"/>
              <a:pathLst>
                <a:path w="21600" h="30768" fill="none" extrusionOk="0">
                  <a:moveTo>
                    <a:pt x="-1" y="0"/>
                  </a:moveTo>
                  <a:cubicBezTo>
                    <a:pt x="11929" y="0"/>
                    <a:pt x="21600" y="9670"/>
                    <a:pt x="21600" y="21600"/>
                  </a:cubicBezTo>
                  <a:cubicBezTo>
                    <a:pt x="21600" y="24768"/>
                    <a:pt x="20902" y="27898"/>
                    <a:pt x="19557" y="30767"/>
                  </a:cubicBezTo>
                </a:path>
                <a:path w="21600" h="30768" stroke="0" extrusionOk="0">
                  <a:moveTo>
                    <a:pt x="-1" y="0"/>
                  </a:moveTo>
                  <a:cubicBezTo>
                    <a:pt x="11929" y="0"/>
                    <a:pt x="21600" y="9670"/>
                    <a:pt x="21600" y="21600"/>
                  </a:cubicBezTo>
                  <a:cubicBezTo>
                    <a:pt x="21600" y="24768"/>
                    <a:pt x="20902" y="27898"/>
                    <a:pt x="19557" y="30767"/>
                  </a:cubicBezTo>
                  <a:lnTo>
                    <a:pt x="0" y="21600"/>
                  </a:lnTo>
                  <a:close/>
                </a:path>
              </a:pathLst>
            </a:custGeom>
            <a:noFill/>
            <a:ln w="19050">
              <a:solidFill>
                <a:srgbClr val="000000"/>
              </a:solidFill>
              <a:round/>
              <a:headEnd/>
              <a:tailEnd/>
            </a:ln>
          </p:spPr>
          <p:txBody>
            <a:bodyPr/>
            <a:lstStyle/>
            <a:p>
              <a:endParaRPr lang="en-US"/>
            </a:p>
          </p:txBody>
        </p:sp>
        <p:sp>
          <p:nvSpPr>
            <p:cNvPr id="262191" name="Arc 11"/>
            <p:cNvSpPr>
              <a:spLocks/>
            </p:cNvSpPr>
            <p:nvPr/>
          </p:nvSpPr>
          <p:spPr bwMode="auto">
            <a:xfrm rot="13952104" flipV="1">
              <a:off x="4276" y="10362"/>
              <a:ext cx="564" cy="743"/>
            </a:xfrm>
            <a:custGeom>
              <a:avLst/>
              <a:gdLst>
                <a:gd name="T0" fmla="*/ 0 w 22561"/>
                <a:gd name="T1" fmla="*/ 0 h 29732"/>
                <a:gd name="T2" fmla="*/ 0 w 22561"/>
                <a:gd name="T3" fmla="*/ 0 h 29732"/>
                <a:gd name="T4" fmla="*/ 0 w 22561"/>
                <a:gd name="T5" fmla="*/ 0 h 29732"/>
                <a:gd name="T6" fmla="*/ 0 60000 65536"/>
                <a:gd name="T7" fmla="*/ 0 60000 65536"/>
                <a:gd name="T8" fmla="*/ 0 60000 65536"/>
                <a:gd name="T9" fmla="*/ 0 w 22561"/>
                <a:gd name="T10" fmla="*/ 0 h 29732"/>
                <a:gd name="T11" fmla="*/ 22561 w 22561"/>
                <a:gd name="T12" fmla="*/ 29732 h 29732"/>
              </a:gdLst>
              <a:ahLst/>
              <a:cxnLst>
                <a:cxn ang="T6">
                  <a:pos x="T0" y="T1"/>
                </a:cxn>
                <a:cxn ang="T7">
                  <a:pos x="T2" y="T3"/>
                </a:cxn>
                <a:cxn ang="T8">
                  <a:pos x="T4" y="T5"/>
                </a:cxn>
              </a:cxnLst>
              <a:rect l="T9" t="T10" r="T11" b="T12"/>
              <a:pathLst>
                <a:path w="22561" h="29732" fill="none" extrusionOk="0">
                  <a:moveTo>
                    <a:pt x="0" y="21"/>
                  </a:moveTo>
                  <a:cubicBezTo>
                    <a:pt x="320" y="7"/>
                    <a:pt x="640" y="-1"/>
                    <a:pt x="961" y="0"/>
                  </a:cubicBezTo>
                  <a:cubicBezTo>
                    <a:pt x="12890" y="0"/>
                    <a:pt x="22561" y="9670"/>
                    <a:pt x="22561" y="21600"/>
                  </a:cubicBezTo>
                  <a:cubicBezTo>
                    <a:pt x="22561" y="24387"/>
                    <a:pt x="22021" y="27149"/>
                    <a:pt x="20971" y="29731"/>
                  </a:cubicBezTo>
                </a:path>
                <a:path w="22561" h="29732" stroke="0" extrusionOk="0">
                  <a:moveTo>
                    <a:pt x="0" y="21"/>
                  </a:moveTo>
                  <a:cubicBezTo>
                    <a:pt x="320" y="7"/>
                    <a:pt x="640" y="-1"/>
                    <a:pt x="961" y="0"/>
                  </a:cubicBezTo>
                  <a:cubicBezTo>
                    <a:pt x="12890" y="0"/>
                    <a:pt x="22561" y="9670"/>
                    <a:pt x="22561" y="21600"/>
                  </a:cubicBezTo>
                  <a:cubicBezTo>
                    <a:pt x="22561" y="24387"/>
                    <a:pt x="22021" y="27149"/>
                    <a:pt x="20971" y="29731"/>
                  </a:cubicBezTo>
                  <a:lnTo>
                    <a:pt x="961" y="21600"/>
                  </a:lnTo>
                  <a:close/>
                </a:path>
              </a:pathLst>
            </a:custGeom>
            <a:noFill/>
            <a:ln w="19050">
              <a:solidFill>
                <a:srgbClr val="000000"/>
              </a:solidFill>
              <a:round/>
              <a:headEnd/>
              <a:tailEnd/>
            </a:ln>
          </p:spPr>
          <p:txBody>
            <a:bodyPr/>
            <a:lstStyle/>
            <a:p>
              <a:endParaRPr lang="en-US"/>
            </a:p>
          </p:txBody>
        </p:sp>
        <p:sp>
          <p:nvSpPr>
            <p:cNvPr id="262192" name="Arc 12"/>
            <p:cNvSpPr>
              <a:spLocks/>
            </p:cNvSpPr>
            <p:nvPr/>
          </p:nvSpPr>
          <p:spPr bwMode="auto">
            <a:xfrm rot="12994382" flipV="1">
              <a:off x="3577" y="10393"/>
              <a:ext cx="540" cy="695"/>
            </a:xfrm>
            <a:custGeom>
              <a:avLst/>
              <a:gdLst>
                <a:gd name="T0" fmla="*/ 0 w 21600"/>
                <a:gd name="T1" fmla="*/ 0 h 27788"/>
                <a:gd name="T2" fmla="*/ 0 w 21600"/>
                <a:gd name="T3" fmla="*/ 0 h 27788"/>
                <a:gd name="T4" fmla="*/ 0 w 21600"/>
                <a:gd name="T5" fmla="*/ 0 h 27788"/>
                <a:gd name="T6" fmla="*/ 0 60000 65536"/>
                <a:gd name="T7" fmla="*/ 0 60000 65536"/>
                <a:gd name="T8" fmla="*/ 0 60000 65536"/>
                <a:gd name="T9" fmla="*/ 0 w 21600"/>
                <a:gd name="T10" fmla="*/ 0 h 27788"/>
                <a:gd name="T11" fmla="*/ 21600 w 21600"/>
                <a:gd name="T12" fmla="*/ 27788 h 27788"/>
              </a:gdLst>
              <a:ahLst/>
              <a:cxnLst>
                <a:cxn ang="T6">
                  <a:pos x="T0" y="T1"/>
                </a:cxn>
                <a:cxn ang="T7">
                  <a:pos x="T2" y="T3"/>
                </a:cxn>
                <a:cxn ang="T8">
                  <a:pos x="T4" y="T5"/>
                </a:cxn>
              </a:cxnLst>
              <a:rect l="T9" t="T10" r="T11" b="T12"/>
              <a:pathLst>
                <a:path w="21600" h="27788" fill="none" extrusionOk="0">
                  <a:moveTo>
                    <a:pt x="-1" y="0"/>
                  </a:moveTo>
                  <a:cubicBezTo>
                    <a:pt x="11929" y="0"/>
                    <a:pt x="21600" y="9670"/>
                    <a:pt x="21600" y="21600"/>
                  </a:cubicBezTo>
                  <a:cubicBezTo>
                    <a:pt x="21600" y="23695"/>
                    <a:pt x="21295" y="25780"/>
                    <a:pt x="20694" y="27787"/>
                  </a:cubicBezTo>
                </a:path>
                <a:path w="21600" h="27788" stroke="0" extrusionOk="0">
                  <a:moveTo>
                    <a:pt x="-1" y="0"/>
                  </a:moveTo>
                  <a:cubicBezTo>
                    <a:pt x="11929" y="0"/>
                    <a:pt x="21600" y="9670"/>
                    <a:pt x="21600" y="21600"/>
                  </a:cubicBezTo>
                  <a:cubicBezTo>
                    <a:pt x="21600" y="23695"/>
                    <a:pt x="21295" y="25780"/>
                    <a:pt x="20694" y="27787"/>
                  </a:cubicBezTo>
                  <a:lnTo>
                    <a:pt x="0" y="21600"/>
                  </a:lnTo>
                  <a:close/>
                </a:path>
              </a:pathLst>
            </a:custGeom>
            <a:noFill/>
            <a:ln w="19050">
              <a:solidFill>
                <a:srgbClr val="000000"/>
              </a:solidFill>
              <a:round/>
              <a:headEnd/>
              <a:tailEnd/>
            </a:ln>
          </p:spPr>
          <p:txBody>
            <a:bodyPr/>
            <a:lstStyle/>
            <a:p>
              <a:endParaRPr lang="en-US"/>
            </a:p>
          </p:txBody>
        </p:sp>
        <p:sp>
          <p:nvSpPr>
            <p:cNvPr id="262193" name="Arc 13"/>
            <p:cNvSpPr>
              <a:spLocks/>
            </p:cNvSpPr>
            <p:nvPr/>
          </p:nvSpPr>
          <p:spPr bwMode="auto">
            <a:xfrm rot="11108894" flipV="1">
              <a:off x="3109" y="10597"/>
              <a:ext cx="540" cy="669"/>
            </a:xfrm>
            <a:custGeom>
              <a:avLst/>
              <a:gdLst>
                <a:gd name="T0" fmla="*/ 0 w 21600"/>
                <a:gd name="T1" fmla="*/ 0 h 26743"/>
                <a:gd name="T2" fmla="*/ 0 w 21600"/>
                <a:gd name="T3" fmla="*/ 0 h 26743"/>
                <a:gd name="T4" fmla="*/ 0 w 21600"/>
                <a:gd name="T5" fmla="*/ 0 h 26743"/>
                <a:gd name="T6" fmla="*/ 0 60000 65536"/>
                <a:gd name="T7" fmla="*/ 0 60000 65536"/>
                <a:gd name="T8" fmla="*/ 0 60000 65536"/>
                <a:gd name="T9" fmla="*/ 0 w 21600"/>
                <a:gd name="T10" fmla="*/ 0 h 26743"/>
                <a:gd name="T11" fmla="*/ 21600 w 21600"/>
                <a:gd name="T12" fmla="*/ 26743 h 26743"/>
              </a:gdLst>
              <a:ahLst/>
              <a:cxnLst>
                <a:cxn ang="T6">
                  <a:pos x="T0" y="T1"/>
                </a:cxn>
                <a:cxn ang="T7">
                  <a:pos x="T2" y="T3"/>
                </a:cxn>
                <a:cxn ang="T8">
                  <a:pos x="T4" y="T5"/>
                </a:cxn>
              </a:cxnLst>
              <a:rect l="T9" t="T10" r="T11" b="T12"/>
              <a:pathLst>
                <a:path w="21600" h="26743" fill="none" extrusionOk="0">
                  <a:moveTo>
                    <a:pt x="-1" y="0"/>
                  </a:moveTo>
                  <a:cubicBezTo>
                    <a:pt x="11929" y="0"/>
                    <a:pt x="21600" y="9670"/>
                    <a:pt x="21600" y="21600"/>
                  </a:cubicBezTo>
                  <a:cubicBezTo>
                    <a:pt x="21600" y="23333"/>
                    <a:pt x="21391" y="25059"/>
                    <a:pt x="20978" y="26742"/>
                  </a:cubicBezTo>
                </a:path>
                <a:path w="21600" h="26743" stroke="0" extrusionOk="0">
                  <a:moveTo>
                    <a:pt x="-1" y="0"/>
                  </a:moveTo>
                  <a:cubicBezTo>
                    <a:pt x="11929" y="0"/>
                    <a:pt x="21600" y="9670"/>
                    <a:pt x="21600" y="21600"/>
                  </a:cubicBezTo>
                  <a:cubicBezTo>
                    <a:pt x="21600" y="23333"/>
                    <a:pt x="21391" y="25059"/>
                    <a:pt x="20978" y="26742"/>
                  </a:cubicBezTo>
                  <a:lnTo>
                    <a:pt x="0" y="21600"/>
                  </a:lnTo>
                  <a:close/>
                </a:path>
              </a:pathLst>
            </a:custGeom>
            <a:noFill/>
            <a:ln w="19050">
              <a:solidFill>
                <a:srgbClr val="000000"/>
              </a:solidFill>
              <a:round/>
              <a:headEnd/>
              <a:tailEnd/>
            </a:ln>
          </p:spPr>
          <p:txBody>
            <a:bodyPr/>
            <a:lstStyle/>
            <a:p>
              <a:endParaRPr lang="en-US"/>
            </a:p>
          </p:txBody>
        </p:sp>
        <p:sp>
          <p:nvSpPr>
            <p:cNvPr id="262194" name="Arc 14"/>
            <p:cNvSpPr>
              <a:spLocks/>
            </p:cNvSpPr>
            <p:nvPr/>
          </p:nvSpPr>
          <p:spPr bwMode="auto">
            <a:xfrm rot="10148786" flipV="1">
              <a:off x="2749" y="10957"/>
              <a:ext cx="540" cy="813"/>
            </a:xfrm>
            <a:custGeom>
              <a:avLst/>
              <a:gdLst>
                <a:gd name="T0" fmla="*/ 0 w 21600"/>
                <a:gd name="T1" fmla="*/ 0 h 32527"/>
                <a:gd name="T2" fmla="*/ 0 w 21600"/>
                <a:gd name="T3" fmla="*/ 0 h 32527"/>
                <a:gd name="T4" fmla="*/ 0 w 21600"/>
                <a:gd name="T5" fmla="*/ 0 h 32527"/>
                <a:gd name="T6" fmla="*/ 0 60000 65536"/>
                <a:gd name="T7" fmla="*/ 0 60000 65536"/>
                <a:gd name="T8" fmla="*/ 0 60000 65536"/>
                <a:gd name="T9" fmla="*/ 0 w 21600"/>
                <a:gd name="T10" fmla="*/ 0 h 32527"/>
                <a:gd name="T11" fmla="*/ 21600 w 21600"/>
                <a:gd name="T12" fmla="*/ 32527 h 32527"/>
              </a:gdLst>
              <a:ahLst/>
              <a:cxnLst>
                <a:cxn ang="T6">
                  <a:pos x="T0" y="T1"/>
                </a:cxn>
                <a:cxn ang="T7">
                  <a:pos x="T2" y="T3"/>
                </a:cxn>
                <a:cxn ang="T8">
                  <a:pos x="T4" y="T5"/>
                </a:cxn>
              </a:cxnLst>
              <a:rect l="T9" t="T10" r="T11" b="T12"/>
              <a:pathLst>
                <a:path w="21600" h="32527" fill="none" extrusionOk="0">
                  <a:moveTo>
                    <a:pt x="-1" y="0"/>
                  </a:moveTo>
                  <a:cubicBezTo>
                    <a:pt x="11929" y="0"/>
                    <a:pt x="21600" y="9670"/>
                    <a:pt x="21600" y="21600"/>
                  </a:cubicBezTo>
                  <a:cubicBezTo>
                    <a:pt x="21600" y="25441"/>
                    <a:pt x="20575" y="29213"/>
                    <a:pt x="18632" y="32527"/>
                  </a:cubicBezTo>
                </a:path>
                <a:path w="21600" h="32527" stroke="0" extrusionOk="0">
                  <a:moveTo>
                    <a:pt x="-1" y="0"/>
                  </a:moveTo>
                  <a:cubicBezTo>
                    <a:pt x="11929" y="0"/>
                    <a:pt x="21600" y="9670"/>
                    <a:pt x="21600" y="21600"/>
                  </a:cubicBezTo>
                  <a:cubicBezTo>
                    <a:pt x="21600" y="25441"/>
                    <a:pt x="20575" y="29213"/>
                    <a:pt x="18632" y="32527"/>
                  </a:cubicBezTo>
                  <a:lnTo>
                    <a:pt x="0" y="21600"/>
                  </a:lnTo>
                  <a:close/>
                </a:path>
              </a:pathLst>
            </a:custGeom>
            <a:noFill/>
            <a:ln w="19050">
              <a:solidFill>
                <a:srgbClr val="000000"/>
              </a:solidFill>
              <a:round/>
              <a:headEnd/>
              <a:tailEnd/>
            </a:ln>
          </p:spPr>
          <p:txBody>
            <a:bodyPr/>
            <a:lstStyle/>
            <a:p>
              <a:endParaRPr lang="en-US"/>
            </a:p>
          </p:txBody>
        </p:sp>
        <p:sp>
          <p:nvSpPr>
            <p:cNvPr id="262195" name="Arc 15"/>
            <p:cNvSpPr>
              <a:spLocks/>
            </p:cNvSpPr>
            <p:nvPr/>
          </p:nvSpPr>
          <p:spPr bwMode="auto">
            <a:xfrm rot="7421492" flipV="1">
              <a:off x="2672" y="11615"/>
              <a:ext cx="540" cy="808"/>
            </a:xfrm>
            <a:custGeom>
              <a:avLst/>
              <a:gdLst>
                <a:gd name="T0" fmla="*/ 0 w 21600"/>
                <a:gd name="T1" fmla="*/ 0 h 32305"/>
                <a:gd name="T2" fmla="*/ 0 w 21600"/>
                <a:gd name="T3" fmla="*/ 1 h 32305"/>
                <a:gd name="T4" fmla="*/ 0 w 21600"/>
                <a:gd name="T5" fmla="*/ 0 h 32305"/>
                <a:gd name="T6" fmla="*/ 0 60000 65536"/>
                <a:gd name="T7" fmla="*/ 0 60000 65536"/>
                <a:gd name="T8" fmla="*/ 0 60000 65536"/>
                <a:gd name="T9" fmla="*/ 0 w 21600"/>
                <a:gd name="T10" fmla="*/ 0 h 32305"/>
                <a:gd name="T11" fmla="*/ 21600 w 21600"/>
                <a:gd name="T12" fmla="*/ 32305 h 32305"/>
              </a:gdLst>
              <a:ahLst/>
              <a:cxnLst>
                <a:cxn ang="T6">
                  <a:pos x="T0" y="T1"/>
                </a:cxn>
                <a:cxn ang="T7">
                  <a:pos x="T2" y="T3"/>
                </a:cxn>
                <a:cxn ang="T8">
                  <a:pos x="T4" y="T5"/>
                </a:cxn>
              </a:cxnLst>
              <a:rect l="T9" t="T10" r="T11" b="T12"/>
              <a:pathLst>
                <a:path w="21600" h="32305" fill="none" extrusionOk="0">
                  <a:moveTo>
                    <a:pt x="-1" y="0"/>
                  </a:moveTo>
                  <a:cubicBezTo>
                    <a:pt x="11929" y="0"/>
                    <a:pt x="21600" y="9670"/>
                    <a:pt x="21600" y="21600"/>
                  </a:cubicBezTo>
                  <a:cubicBezTo>
                    <a:pt x="21600" y="25354"/>
                    <a:pt x="20621" y="29044"/>
                    <a:pt x="18760" y="32305"/>
                  </a:cubicBezTo>
                </a:path>
                <a:path w="21600" h="32305" stroke="0" extrusionOk="0">
                  <a:moveTo>
                    <a:pt x="-1" y="0"/>
                  </a:moveTo>
                  <a:cubicBezTo>
                    <a:pt x="11929" y="0"/>
                    <a:pt x="21600" y="9670"/>
                    <a:pt x="21600" y="21600"/>
                  </a:cubicBezTo>
                  <a:cubicBezTo>
                    <a:pt x="21600" y="25354"/>
                    <a:pt x="20621" y="29044"/>
                    <a:pt x="18760" y="32305"/>
                  </a:cubicBezTo>
                  <a:lnTo>
                    <a:pt x="0" y="21600"/>
                  </a:lnTo>
                  <a:close/>
                </a:path>
              </a:pathLst>
            </a:custGeom>
            <a:noFill/>
            <a:ln w="19050">
              <a:solidFill>
                <a:srgbClr val="000000"/>
              </a:solidFill>
              <a:round/>
              <a:headEnd/>
              <a:tailEnd/>
            </a:ln>
          </p:spPr>
          <p:txBody>
            <a:bodyPr/>
            <a:lstStyle/>
            <a:p>
              <a:endParaRPr lang="en-US"/>
            </a:p>
          </p:txBody>
        </p:sp>
        <p:sp>
          <p:nvSpPr>
            <p:cNvPr id="262196" name="Arc 16"/>
            <p:cNvSpPr>
              <a:spLocks/>
            </p:cNvSpPr>
            <p:nvPr/>
          </p:nvSpPr>
          <p:spPr bwMode="auto">
            <a:xfrm rot="4120014" flipV="1">
              <a:off x="2856" y="12290"/>
              <a:ext cx="686" cy="540"/>
            </a:xfrm>
            <a:custGeom>
              <a:avLst/>
              <a:gdLst>
                <a:gd name="T0" fmla="*/ 0 w 27424"/>
                <a:gd name="T1" fmla="*/ 0 h 21600"/>
                <a:gd name="T2" fmla="*/ 0 w 27424"/>
                <a:gd name="T3" fmla="*/ 0 h 21600"/>
                <a:gd name="T4" fmla="*/ 0 w 27424"/>
                <a:gd name="T5" fmla="*/ 0 h 21600"/>
                <a:gd name="T6" fmla="*/ 0 60000 65536"/>
                <a:gd name="T7" fmla="*/ 0 60000 65536"/>
                <a:gd name="T8" fmla="*/ 0 60000 65536"/>
                <a:gd name="T9" fmla="*/ 0 w 27424"/>
                <a:gd name="T10" fmla="*/ 0 h 21600"/>
                <a:gd name="T11" fmla="*/ 27424 w 27424"/>
                <a:gd name="T12" fmla="*/ 21600 h 21600"/>
              </a:gdLst>
              <a:ahLst/>
              <a:cxnLst>
                <a:cxn ang="T6">
                  <a:pos x="T0" y="T1"/>
                </a:cxn>
                <a:cxn ang="T7">
                  <a:pos x="T2" y="T3"/>
                </a:cxn>
                <a:cxn ang="T8">
                  <a:pos x="T4" y="T5"/>
                </a:cxn>
              </a:cxnLst>
              <a:rect l="T9" t="T10" r="T11" b="T12"/>
              <a:pathLst>
                <a:path w="27424" h="21600" fill="none" extrusionOk="0">
                  <a:moveTo>
                    <a:pt x="0" y="1147"/>
                  </a:moveTo>
                  <a:cubicBezTo>
                    <a:pt x="2237" y="387"/>
                    <a:pt x="4583" y="-1"/>
                    <a:pt x="6946" y="0"/>
                  </a:cubicBezTo>
                  <a:cubicBezTo>
                    <a:pt x="16227" y="0"/>
                    <a:pt x="24471" y="5929"/>
                    <a:pt x="27424" y="14728"/>
                  </a:cubicBezTo>
                </a:path>
                <a:path w="27424" h="21600" stroke="0" extrusionOk="0">
                  <a:moveTo>
                    <a:pt x="0" y="1147"/>
                  </a:moveTo>
                  <a:cubicBezTo>
                    <a:pt x="2237" y="387"/>
                    <a:pt x="4583" y="-1"/>
                    <a:pt x="6946" y="0"/>
                  </a:cubicBezTo>
                  <a:cubicBezTo>
                    <a:pt x="16227" y="0"/>
                    <a:pt x="24471" y="5929"/>
                    <a:pt x="27424" y="14728"/>
                  </a:cubicBezTo>
                  <a:lnTo>
                    <a:pt x="6946" y="21600"/>
                  </a:lnTo>
                  <a:close/>
                </a:path>
              </a:pathLst>
            </a:custGeom>
            <a:noFill/>
            <a:ln w="19050">
              <a:solidFill>
                <a:srgbClr val="000000"/>
              </a:solidFill>
              <a:round/>
              <a:headEnd/>
              <a:tailEnd/>
            </a:ln>
          </p:spPr>
          <p:txBody>
            <a:bodyPr/>
            <a:lstStyle/>
            <a:p>
              <a:endParaRPr lang="en-US"/>
            </a:p>
          </p:txBody>
        </p:sp>
        <p:sp>
          <p:nvSpPr>
            <p:cNvPr id="262197" name="Arc 17"/>
            <p:cNvSpPr>
              <a:spLocks/>
            </p:cNvSpPr>
            <p:nvPr/>
          </p:nvSpPr>
          <p:spPr bwMode="auto">
            <a:xfrm rot="3111974" flipV="1">
              <a:off x="3294" y="12571"/>
              <a:ext cx="540" cy="561"/>
            </a:xfrm>
            <a:custGeom>
              <a:avLst/>
              <a:gdLst>
                <a:gd name="T0" fmla="*/ 0 w 21600"/>
                <a:gd name="T1" fmla="*/ 0 h 22428"/>
                <a:gd name="T2" fmla="*/ 0 w 21600"/>
                <a:gd name="T3" fmla="*/ 0 h 22428"/>
                <a:gd name="T4" fmla="*/ 0 w 21600"/>
                <a:gd name="T5" fmla="*/ 0 h 22428"/>
                <a:gd name="T6" fmla="*/ 0 60000 65536"/>
                <a:gd name="T7" fmla="*/ 0 60000 65536"/>
                <a:gd name="T8" fmla="*/ 0 60000 65536"/>
                <a:gd name="T9" fmla="*/ 0 w 21600"/>
                <a:gd name="T10" fmla="*/ 0 h 22428"/>
                <a:gd name="T11" fmla="*/ 21600 w 21600"/>
                <a:gd name="T12" fmla="*/ 22428 h 22428"/>
              </a:gdLst>
              <a:ahLst/>
              <a:cxnLst>
                <a:cxn ang="T6">
                  <a:pos x="T0" y="T1"/>
                </a:cxn>
                <a:cxn ang="T7">
                  <a:pos x="T2" y="T3"/>
                </a:cxn>
                <a:cxn ang="T8">
                  <a:pos x="T4" y="T5"/>
                </a:cxn>
              </a:cxnLst>
              <a:rect l="T9" t="T10" r="T11" b="T12"/>
              <a:pathLst>
                <a:path w="21600" h="22428" fill="none" extrusionOk="0">
                  <a:moveTo>
                    <a:pt x="-1" y="0"/>
                  </a:moveTo>
                  <a:cubicBezTo>
                    <a:pt x="11929" y="0"/>
                    <a:pt x="21600" y="9670"/>
                    <a:pt x="21600" y="21600"/>
                  </a:cubicBezTo>
                  <a:cubicBezTo>
                    <a:pt x="21600" y="21876"/>
                    <a:pt x="21594" y="22152"/>
                    <a:pt x="21584" y="22428"/>
                  </a:cubicBezTo>
                </a:path>
                <a:path w="21600" h="22428" stroke="0" extrusionOk="0">
                  <a:moveTo>
                    <a:pt x="-1" y="0"/>
                  </a:moveTo>
                  <a:cubicBezTo>
                    <a:pt x="11929" y="0"/>
                    <a:pt x="21600" y="9670"/>
                    <a:pt x="21600" y="21600"/>
                  </a:cubicBezTo>
                  <a:cubicBezTo>
                    <a:pt x="21600" y="21876"/>
                    <a:pt x="21594" y="22152"/>
                    <a:pt x="21584" y="22428"/>
                  </a:cubicBezTo>
                  <a:lnTo>
                    <a:pt x="0" y="21600"/>
                  </a:lnTo>
                  <a:close/>
                </a:path>
              </a:pathLst>
            </a:custGeom>
            <a:noFill/>
            <a:ln w="19050">
              <a:solidFill>
                <a:srgbClr val="000000"/>
              </a:solidFill>
              <a:round/>
              <a:headEnd/>
              <a:tailEnd/>
            </a:ln>
          </p:spPr>
          <p:txBody>
            <a:bodyPr/>
            <a:lstStyle/>
            <a:p>
              <a:endParaRPr lang="en-US"/>
            </a:p>
          </p:txBody>
        </p:sp>
        <p:sp>
          <p:nvSpPr>
            <p:cNvPr id="262198" name="Arc 18"/>
            <p:cNvSpPr>
              <a:spLocks/>
            </p:cNvSpPr>
            <p:nvPr/>
          </p:nvSpPr>
          <p:spPr bwMode="auto">
            <a:xfrm rot="1348359" flipV="1">
              <a:off x="3829" y="12577"/>
              <a:ext cx="512" cy="540"/>
            </a:xfrm>
            <a:custGeom>
              <a:avLst/>
              <a:gdLst>
                <a:gd name="T0" fmla="*/ 0 w 20478"/>
                <a:gd name="T1" fmla="*/ 0 h 21600"/>
                <a:gd name="T2" fmla="*/ 0 w 20478"/>
                <a:gd name="T3" fmla="*/ 0 h 21600"/>
                <a:gd name="T4" fmla="*/ 0 w 20478"/>
                <a:gd name="T5" fmla="*/ 0 h 21600"/>
                <a:gd name="T6" fmla="*/ 0 60000 65536"/>
                <a:gd name="T7" fmla="*/ 0 60000 65536"/>
                <a:gd name="T8" fmla="*/ 0 60000 65536"/>
                <a:gd name="T9" fmla="*/ 0 w 20478"/>
                <a:gd name="T10" fmla="*/ 0 h 21600"/>
                <a:gd name="T11" fmla="*/ 20478 w 20478"/>
                <a:gd name="T12" fmla="*/ 21600 h 21600"/>
              </a:gdLst>
              <a:ahLst/>
              <a:cxnLst>
                <a:cxn ang="T6">
                  <a:pos x="T0" y="T1"/>
                </a:cxn>
                <a:cxn ang="T7">
                  <a:pos x="T2" y="T3"/>
                </a:cxn>
                <a:cxn ang="T8">
                  <a:pos x="T4" y="T5"/>
                </a:cxn>
              </a:cxnLst>
              <a:rect l="T9" t="T10" r="T11" b="T12"/>
              <a:pathLst>
                <a:path w="20478" h="21600" fill="none" extrusionOk="0">
                  <a:moveTo>
                    <a:pt x="-1" y="0"/>
                  </a:moveTo>
                  <a:cubicBezTo>
                    <a:pt x="9281" y="0"/>
                    <a:pt x="17525" y="5929"/>
                    <a:pt x="20478" y="14728"/>
                  </a:cubicBezTo>
                </a:path>
                <a:path w="20478" h="21600" stroke="0" extrusionOk="0">
                  <a:moveTo>
                    <a:pt x="-1" y="0"/>
                  </a:moveTo>
                  <a:cubicBezTo>
                    <a:pt x="9281" y="0"/>
                    <a:pt x="17525" y="5929"/>
                    <a:pt x="20478" y="14728"/>
                  </a:cubicBezTo>
                  <a:lnTo>
                    <a:pt x="0" y="21600"/>
                  </a:lnTo>
                  <a:close/>
                </a:path>
              </a:pathLst>
            </a:custGeom>
            <a:noFill/>
            <a:ln w="19050">
              <a:solidFill>
                <a:srgbClr val="000000"/>
              </a:solidFill>
              <a:round/>
              <a:headEnd/>
              <a:tailEnd/>
            </a:ln>
          </p:spPr>
          <p:txBody>
            <a:bodyPr/>
            <a:lstStyle/>
            <a:p>
              <a:endParaRPr lang="en-US"/>
            </a:p>
          </p:txBody>
        </p:sp>
      </p:grpSp>
      <p:sp>
        <p:nvSpPr>
          <p:cNvPr id="262147" name="AutoShape 19"/>
          <p:cNvSpPr>
            <a:spLocks noChangeArrowheads="1"/>
          </p:cNvSpPr>
          <p:nvPr/>
        </p:nvSpPr>
        <p:spPr bwMode="auto">
          <a:xfrm rot="5400000">
            <a:off x="2351882" y="4077494"/>
            <a:ext cx="863600" cy="1439863"/>
          </a:xfrm>
          <a:prstGeom prst="can">
            <a:avLst>
              <a:gd name="adj" fmla="val 41682"/>
            </a:avLst>
          </a:prstGeom>
          <a:solidFill>
            <a:srgbClr val="FFFFCC"/>
          </a:solidFill>
          <a:ln w="9525">
            <a:solidFill>
              <a:srgbClr val="000000"/>
            </a:solidFill>
            <a:round/>
            <a:headEnd/>
            <a:tailEnd/>
          </a:ln>
        </p:spPr>
        <p:txBody>
          <a:bodyPr/>
          <a:lstStyle/>
          <a:p>
            <a:endParaRPr lang="en-US" sz="4000"/>
          </a:p>
        </p:txBody>
      </p:sp>
      <p:grpSp>
        <p:nvGrpSpPr>
          <p:cNvPr id="262148" name="Group 20"/>
          <p:cNvGrpSpPr>
            <a:grpSpLocks/>
          </p:cNvGrpSpPr>
          <p:nvPr/>
        </p:nvGrpSpPr>
        <p:grpSpPr bwMode="auto">
          <a:xfrm>
            <a:off x="7791451" y="3500438"/>
            <a:ext cx="1833563" cy="2089150"/>
            <a:chOff x="3469" y="8077"/>
            <a:chExt cx="2321" cy="2881"/>
          </a:xfrm>
        </p:grpSpPr>
        <p:sp>
          <p:nvSpPr>
            <p:cNvPr id="262181" name="Arc 21"/>
            <p:cNvSpPr>
              <a:spLocks/>
            </p:cNvSpPr>
            <p:nvPr/>
          </p:nvSpPr>
          <p:spPr bwMode="auto">
            <a:xfrm rot="21277683" flipH="1">
              <a:off x="3816" y="8552"/>
              <a:ext cx="1440" cy="1685"/>
            </a:xfrm>
            <a:custGeom>
              <a:avLst/>
              <a:gdLst>
                <a:gd name="T0" fmla="*/ 0 w 21600"/>
                <a:gd name="T1" fmla="*/ 0 h 22470"/>
                <a:gd name="T2" fmla="*/ 6 w 21600"/>
                <a:gd name="T3" fmla="*/ 9 h 22470"/>
                <a:gd name="T4" fmla="*/ 0 w 21600"/>
                <a:gd name="T5" fmla="*/ 9 h 22470"/>
                <a:gd name="T6" fmla="*/ 0 60000 65536"/>
                <a:gd name="T7" fmla="*/ 0 60000 65536"/>
                <a:gd name="T8" fmla="*/ 0 60000 65536"/>
                <a:gd name="T9" fmla="*/ 0 w 21600"/>
                <a:gd name="T10" fmla="*/ 0 h 22470"/>
                <a:gd name="T11" fmla="*/ 21600 w 21600"/>
                <a:gd name="T12" fmla="*/ 22470 h 22470"/>
              </a:gdLst>
              <a:ahLst/>
              <a:cxnLst>
                <a:cxn ang="T6">
                  <a:pos x="T0" y="T1"/>
                </a:cxn>
                <a:cxn ang="T7">
                  <a:pos x="T2" y="T3"/>
                </a:cxn>
                <a:cxn ang="T8">
                  <a:pos x="T4" y="T5"/>
                </a:cxn>
              </a:cxnLst>
              <a:rect l="T9" t="T10" r="T11" b="T12"/>
              <a:pathLst>
                <a:path w="21600" h="22470" fill="none" extrusionOk="0">
                  <a:moveTo>
                    <a:pt x="1367" y="0"/>
                  </a:moveTo>
                  <a:cubicBezTo>
                    <a:pt x="12743" y="722"/>
                    <a:pt x="21600" y="10158"/>
                    <a:pt x="21600" y="21557"/>
                  </a:cubicBezTo>
                  <a:cubicBezTo>
                    <a:pt x="21600" y="21861"/>
                    <a:pt x="21593" y="22165"/>
                    <a:pt x="21580" y="22469"/>
                  </a:cubicBezTo>
                </a:path>
                <a:path w="21600" h="22470" stroke="0" extrusionOk="0">
                  <a:moveTo>
                    <a:pt x="1367" y="0"/>
                  </a:moveTo>
                  <a:cubicBezTo>
                    <a:pt x="12743" y="722"/>
                    <a:pt x="21600" y="10158"/>
                    <a:pt x="21600" y="21557"/>
                  </a:cubicBezTo>
                  <a:cubicBezTo>
                    <a:pt x="21600" y="21861"/>
                    <a:pt x="21593" y="22165"/>
                    <a:pt x="21580" y="22469"/>
                  </a:cubicBezTo>
                  <a:lnTo>
                    <a:pt x="0" y="21557"/>
                  </a:lnTo>
                  <a:close/>
                </a:path>
              </a:pathLst>
            </a:custGeom>
            <a:noFill/>
            <a:ln w="19050">
              <a:solidFill>
                <a:srgbClr val="000000"/>
              </a:solidFill>
              <a:round/>
              <a:headEnd/>
              <a:tailEnd/>
            </a:ln>
          </p:spPr>
          <p:txBody>
            <a:bodyPr/>
            <a:lstStyle/>
            <a:p>
              <a:endParaRPr lang="en-US"/>
            </a:p>
          </p:txBody>
        </p:sp>
        <p:sp>
          <p:nvSpPr>
            <p:cNvPr id="262182" name="Arc 22"/>
            <p:cNvSpPr>
              <a:spLocks/>
            </p:cNvSpPr>
            <p:nvPr/>
          </p:nvSpPr>
          <p:spPr bwMode="auto">
            <a:xfrm rot="10377982" flipH="1">
              <a:off x="4160" y="8584"/>
              <a:ext cx="1440" cy="1833"/>
            </a:xfrm>
            <a:custGeom>
              <a:avLst/>
              <a:gdLst>
                <a:gd name="T0" fmla="*/ 0 w 21600"/>
                <a:gd name="T1" fmla="*/ 0 h 24443"/>
                <a:gd name="T2" fmla="*/ 6 w 21600"/>
                <a:gd name="T3" fmla="*/ 10 h 24443"/>
                <a:gd name="T4" fmla="*/ 0 w 21600"/>
                <a:gd name="T5" fmla="*/ 9 h 24443"/>
                <a:gd name="T6" fmla="*/ 0 60000 65536"/>
                <a:gd name="T7" fmla="*/ 0 60000 65536"/>
                <a:gd name="T8" fmla="*/ 0 60000 65536"/>
                <a:gd name="T9" fmla="*/ 0 w 21600"/>
                <a:gd name="T10" fmla="*/ 0 h 24443"/>
                <a:gd name="T11" fmla="*/ 21600 w 21600"/>
                <a:gd name="T12" fmla="*/ 24443 h 24443"/>
              </a:gdLst>
              <a:ahLst/>
              <a:cxnLst>
                <a:cxn ang="T6">
                  <a:pos x="T0" y="T1"/>
                </a:cxn>
                <a:cxn ang="T7">
                  <a:pos x="T2" y="T3"/>
                </a:cxn>
                <a:cxn ang="T8">
                  <a:pos x="T4" y="T5"/>
                </a:cxn>
              </a:cxnLst>
              <a:rect l="T9" t="T10" r="T11" b="T12"/>
              <a:pathLst>
                <a:path w="21600" h="24443" fill="none" extrusionOk="0">
                  <a:moveTo>
                    <a:pt x="-1" y="0"/>
                  </a:moveTo>
                  <a:cubicBezTo>
                    <a:pt x="11929" y="0"/>
                    <a:pt x="21600" y="9670"/>
                    <a:pt x="21600" y="21600"/>
                  </a:cubicBezTo>
                  <a:cubicBezTo>
                    <a:pt x="21600" y="22550"/>
                    <a:pt x="21537" y="23500"/>
                    <a:pt x="21412" y="24443"/>
                  </a:cubicBezTo>
                </a:path>
                <a:path w="21600" h="24443" stroke="0" extrusionOk="0">
                  <a:moveTo>
                    <a:pt x="-1" y="0"/>
                  </a:moveTo>
                  <a:cubicBezTo>
                    <a:pt x="11929" y="0"/>
                    <a:pt x="21600" y="9670"/>
                    <a:pt x="21600" y="21600"/>
                  </a:cubicBezTo>
                  <a:cubicBezTo>
                    <a:pt x="21600" y="22550"/>
                    <a:pt x="21537" y="23500"/>
                    <a:pt x="21412" y="24443"/>
                  </a:cubicBezTo>
                  <a:lnTo>
                    <a:pt x="0" y="21600"/>
                  </a:lnTo>
                  <a:close/>
                </a:path>
              </a:pathLst>
            </a:custGeom>
            <a:noFill/>
            <a:ln w="19050">
              <a:solidFill>
                <a:srgbClr val="000000"/>
              </a:solidFill>
              <a:round/>
              <a:headEnd/>
              <a:tailEnd/>
            </a:ln>
          </p:spPr>
          <p:txBody>
            <a:bodyPr/>
            <a:lstStyle/>
            <a:p>
              <a:endParaRPr lang="en-US"/>
            </a:p>
          </p:txBody>
        </p:sp>
        <p:sp>
          <p:nvSpPr>
            <p:cNvPr id="262183" name="Arc 23"/>
            <p:cNvSpPr>
              <a:spLocks/>
            </p:cNvSpPr>
            <p:nvPr/>
          </p:nvSpPr>
          <p:spPr bwMode="auto">
            <a:xfrm rot="11730535" flipH="1">
              <a:off x="3469" y="10240"/>
              <a:ext cx="360" cy="416"/>
            </a:xfrm>
            <a:custGeom>
              <a:avLst/>
              <a:gdLst>
                <a:gd name="T0" fmla="*/ 0 w 21600"/>
                <a:gd name="T1" fmla="*/ 0 h 16505"/>
                <a:gd name="T2" fmla="*/ 0 w 21600"/>
                <a:gd name="T3" fmla="*/ 0 h 16505"/>
                <a:gd name="T4" fmla="*/ 0 w 21600"/>
                <a:gd name="T5" fmla="*/ 0 h 16505"/>
                <a:gd name="T6" fmla="*/ 0 60000 65536"/>
                <a:gd name="T7" fmla="*/ 0 60000 65536"/>
                <a:gd name="T8" fmla="*/ 0 60000 65536"/>
                <a:gd name="T9" fmla="*/ 0 w 21600"/>
                <a:gd name="T10" fmla="*/ 0 h 16505"/>
                <a:gd name="T11" fmla="*/ 21600 w 21600"/>
                <a:gd name="T12" fmla="*/ 16505 h 16505"/>
              </a:gdLst>
              <a:ahLst/>
              <a:cxnLst>
                <a:cxn ang="T6">
                  <a:pos x="T0" y="T1"/>
                </a:cxn>
                <a:cxn ang="T7">
                  <a:pos x="T2" y="T3"/>
                </a:cxn>
                <a:cxn ang="T8">
                  <a:pos x="T4" y="T5"/>
                </a:cxn>
              </a:cxnLst>
              <a:rect l="T9" t="T10" r="T11" b="T12"/>
              <a:pathLst>
                <a:path w="21600" h="16505" fill="none" extrusionOk="0">
                  <a:moveTo>
                    <a:pt x="13933" y="-1"/>
                  </a:moveTo>
                  <a:cubicBezTo>
                    <a:pt x="18794" y="4103"/>
                    <a:pt x="21600" y="10142"/>
                    <a:pt x="21600" y="16505"/>
                  </a:cubicBezTo>
                </a:path>
                <a:path w="21600" h="16505" stroke="0" extrusionOk="0">
                  <a:moveTo>
                    <a:pt x="13933" y="-1"/>
                  </a:moveTo>
                  <a:cubicBezTo>
                    <a:pt x="18794" y="4103"/>
                    <a:pt x="21600" y="10142"/>
                    <a:pt x="21600" y="16505"/>
                  </a:cubicBezTo>
                  <a:lnTo>
                    <a:pt x="0" y="16505"/>
                  </a:lnTo>
                  <a:close/>
                </a:path>
              </a:pathLst>
            </a:custGeom>
            <a:noFill/>
            <a:ln w="19050">
              <a:solidFill>
                <a:srgbClr val="000000"/>
              </a:solidFill>
              <a:round/>
              <a:headEnd/>
              <a:tailEnd/>
            </a:ln>
          </p:spPr>
          <p:txBody>
            <a:bodyPr/>
            <a:lstStyle/>
            <a:p>
              <a:endParaRPr lang="en-US"/>
            </a:p>
          </p:txBody>
        </p:sp>
        <p:sp>
          <p:nvSpPr>
            <p:cNvPr id="262184" name="Arc 24"/>
            <p:cNvSpPr>
              <a:spLocks/>
            </p:cNvSpPr>
            <p:nvPr/>
          </p:nvSpPr>
          <p:spPr bwMode="auto">
            <a:xfrm rot="1139542" flipH="1">
              <a:off x="3997" y="10417"/>
              <a:ext cx="355" cy="541"/>
            </a:xfrm>
            <a:custGeom>
              <a:avLst/>
              <a:gdLst>
                <a:gd name="T0" fmla="*/ 0 w 21274"/>
                <a:gd name="T1" fmla="*/ 0 h 21462"/>
                <a:gd name="T2" fmla="*/ 0 w 21274"/>
                <a:gd name="T3" fmla="*/ 0 h 21462"/>
                <a:gd name="T4" fmla="*/ 0 w 21274"/>
                <a:gd name="T5" fmla="*/ 0 h 21462"/>
                <a:gd name="T6" fmla="*/ 0 60000 65536"/>
                <a:gd name="T7" fmla="*/ 0 60000 65536"/>
                <a:gd name="T8" fmla="*/ 0 60000 65536"/>
                <a:gd name="T9" fmla="*/ 0 w 21274"/>
                <a:gd name="T10" fmla="*/ 0 h 21462"/>
                <a:gd name="T11" fmla="*/ 21274 w 21274"/>
                <a:gd name="T12" fmla="*/ 21462 h 21462"/>
              </a:gdLst>
              <a:ahLst/>
              <a:cxnLst>
                <a:cxn ang="T6">
                  <a:pos x="T0" y="T1"/>
                </a:cxn>
                <a:cxn ang="T7">
                  <a:pos x="T2" y="T3"/>
                </a:cxn>
                <a:cxn ang="T8">
                  <a:pos x="T4" y="T5"/>
                </a:cxn>
              </a:cxnLst>
              <a:rect l="T9" t="T10" r="T11" b="T12"/>
              <a:pathLst>
                <a:path w="21274" h="21462" fill="none" extrusionOk="0">
                  <a:moveTo>
                    <a:pt x="2441" y="0"/>
                  </a:moveTo>
                  <a:cubicBezTo>
                    <a:pt x="11953" y="1082"/>
                    <a:pt x="19618" y="8296"/>
                    <a:pt x="21274" y="17724"/>
                  </a:cubicBezTo>
                </a:path>
                <a:path w="21274" h="21462" stroke="0" extrusionOk="0">
                  <a:moveTo>
                    <a:pt x="2441" y="0"/>
                  </a:moveTo>
                  <a:cubicBezTo>
                    <a:pt x="11953" y="1082"/>
                    <a:pt x="19618" y="8296"/>
                    <a:pt x="21274" y="17724"/>
                  </a:cubicBezTo>
                  <a:lnTo>
                    <a:pt x="0" y="21462"/>
                  </a:lnTo>
                  <a:close/>
                </a:path>
              </a:pathLst>
            </a:custGeom>
            <a:noFill/>
            <a:ln w="19050">
              <a:solidFill>
                <a:srgbClr val="000000"/>
              </a:solidFill>
              <a:round/>
              <a:headEnd/>
              <a:tailEnd/>
            </a:ln>
          </p:spPr>
          <p:txBody>
            <a:bodyPr/>
            <a:lstStyle/>
            <a:p>
              <a:endParaRPr lang="en-US"/>
            </a:p>
          </p:txBody>
        </p:sp>
        <p:sp>
          <p:nvSpPr>
            <p:cNvPr id="262185" name="Arc 25"/>
            <p:cNvSpPr>
              <a:spLocks/>
            </p:cNvSpPr>
            <p:nvPr/>
          </p:nvSpPr>
          <p:spPr bwMode="auto">
            <a:xfrm rot="11296719" flipH="1">
              <a:off x="4899" y="8077"/>
              <a:ext cx="355" cy="445"/>
            </a:xfrm>
            <a:custGeom>
              <a:avLst/>
              <a:gdLst>
                <a:gd name="T0" fmla="*/ 0 w 21274"/>
                <a:gd name="T1" fmla="*/ 0 h 17699"/>
                <a:gd name="T2" fmla="*/ 0 w 21274"/>
                <a:gd name="T3" fmla="*/ 0 h 17699"/>
                <a:gd name="T4" fmla="*/ 0 w 21274"/>
                <a:gd name="T5" fmla="*/ 0 h 17699"/>
                <a:gd name="T6" fmla="*/ 0 60000 65536"/>
                <a:gd name="T7" fmla="*/ 0 60000 65536"/>
                <a:gd name="T8" fmla="*/ 0 60000 65536"/>
                <a:gd name="T9" fmla="*/ 0 w 21274"/>
                <a:gd name="T10" fmla="*/ 0 h 17699"/>
                <a:gd name="T11" fmla="*/ 21274 w 21274"/>
                <a:gd name="T12" fmla="*/ 17699 h 17699"/>
              </a:gdLst>
              <a:ahLst/>
              <a:cxnLst>
                <a:cxn ang="T6">
                  <a:pos x="T0" y="T1"/>
                </a:cxn>
                <a:cxn ang="T7">
                  <a:pos x="T2" y="T3"/>
                </a:cxn>
                <a:cxn ang="T8">
                  <a:pos x="T4" y="T5"/>
                </a:cxn>
              </a:cxnLst>
              <a:rect l="T9" t="T10" r="T11" b="T12"/>
              <a:pathLst>
                <a:path w="21274" h="17699" fill="none" extrusionOk="0">
                  <a:moveTo>
                    <a:pt x="12381" y="0"/>
                  </a:moveTo>
                  <a:cubicBezTo>
                    <a:pt x="17082" y="3288"/>
                    <a:pt x="20281" y="8311"/>
                    <a:pt x="21274" y="13961"/>
                  </a:cubicBezTo>
                </a:path>
                <a:path w="21274" h="17699" stroke="0" extrusionOk="0">
                  <a:moveTo>
                    <a:pt x="12381" y="0"/>
                  </a:moveTo>
                  <a:cubicBezTo>
                    <a:pt x="17082" y="3288"/>
                    <a:pt x="20281" y="8311"/>
                    <a:pt x="21274" y="13961"/>
                  </a:cubicBezTo>
                  <a:lnTo>
                    <a:pt x="0" y="17699"/>
                  </a:lnTo>
                  <a:close/>
                </a:path>
              </a:pathLst>
            </a:custGeom>
            <a:noFill/>
            <a:ln w="19050">
              <a:solidFill>
                <a:srgbClr val="000000"/>
              </a:solidFill>
              <a:round/>
              <a:headEnd/>
              <a:tailEnd/>
            </a:ln>
          </p:spPr>
          <p:txBody>
            <a:bodyPr/>
            <a:lstStyle/>
            <a:p>
              <a:endParaRPr lang="en-US"/>
            </a:p>
          </p:txBody>
        </p:sp>
        <p:sp>
          <p:nvSpPr>
            <p:cNvPr id="262186" name="Arc 26"/>
            <p:cNvSpPr>
              <a:spLocks/>
            </p:cNvSpPr>
            <p:nvPr/>
          </p:nvSpPr>
          <p:spPr bwMode="auto">
            <a:xfrm rot="124743" flipH="1">
              <a:off x="5449" y="8257"/>
              <a:ext cx="341" cy="514"/>
            </a:xfrm>
            <a:custGeom>
              <a:avLst/>
              <a:gdLst>
                <a:gd name="T0" fmla="*/ 0 w 20445"/>
                <a:gd name="T1" fmla="*/ 0 h 20437"/>
                <a:gd name="T2" fmla="*/ 0 w 20445"/>
                <a:gd name="T3" fmla="*/ 0 h 20437"/>
                <a:gd name="T4" fmla="*/ 0 w 20445"/>
                <a:gd name="T5" fmla="*/ 0 h 20437"/>
                <a:gd name="T6" fmla="*/ 0 60000 65536"/>
                <a:gd name="T7" fmla="*/ 0 60000 65536"/>
                <a:gd name="T8" fmla="*/ 0 60000 65536"/>
                <a:gd name="T9" fmla="*/ 0 w 20445"/>
                <a:gd name="T10" fmla="*/ 0 h 20437"/>
                <a:gd name="T11" fmla="*/ 20445 w 20445"/>
                <a:gd name="T12" fmla="*/ 20437 h 20437"/>
              </a:gdLst>
              <a:ahLst/>
              <a:cxnLst>
                <a:cxn ang="T6">
                  <a:pos x="T0" y="T1"/>
                </a:cxn>
                <a:cxn ang="T7">
                  <a:pos x="T2" y="T3"/>
                </a:cxn>
                <a:cxn ang="T8">
                  <a:pos x="T4" y="T5"/>
                </a:cxn>
              </a:cxnLst>
              <a:rect l="T9" t="T10" r="T11" b="T12"/>
              <a:pathLst>
                <a:path w="20445" h="20437" fill="none" extrusionOk="0">
                  <a:moveTo>
                    <a:pt x="6992" y="-1"/>
                  </a:moveTo>
                  <a:cubicBezTo>
                    <a:pt x="13319" y="2164"/>
                    <a:pt x="18287" y="7138"/>
                    <a:pt x="20444" y="13468"/>
                  </a:cubicBezTo>
                </a:path>
                <a:path w="20445" h="20437" stroke="0" extrusionOk="0">
                  <a:moveTo>
                    <a:pt x="6992" y="-1"/>
                  </a:moveTo>
                  <a:cubicBezTo>
                    <a:pt x="13319" y="2164"/>
                    <a:pt x="18287" y="7138"/>
                    <a:pt x="20444" y="13468"/>
                  </a:cubicBezTo>
                  <a:lnTo>
                    <a:pt x="0" y="20437"/>
                  </a:lnTo>
                  <a:close/>
                </a:path>
              </a:pathLst>
            </a:custGeom>
            <a:noFill/>
            <a:ln w="19050">
              <a:solidFill>
                <a:srgbClr val="000000"/>
              </a:solidFill>
              <a:round/>
              <a:headEnd/>
              <a:tailEnd/>
            </a:ln>
          </p:spPr>
          <p:txBody>
            <a:bodyPr/>
            <a:lstStyle/>
            <a:p>
              <a:endParaRPr lang="en-US"/>
            </a:p>
          </p:txBody>
        </p:sp>
      </p:grpSp>
      <p:grpSp>
        <p:nvGrpSpPr>
          <p:cNvPr id="262149" name="Group 27"/>
          <p:cNvGrpSpPr>
            <a:grpSpLocks/>
          </p:cNvGrpSpPr>
          <p:nvPr/>
        </p:nvGrpSpPr>
        <p:grpSpPr bwMode="auto">
          <a:xfrm>
            <a:off x="7248525" y="1277938"/>
            <a:ext cx="1600200" cy="1143000"/>
            <a:chOff x="5629" y="6456"/>
            <a:chExt cx="2340" cy="1621"/>
          </a:xfrm>
        </p:grpSpPr>
        <p:sp>
          <p:nvSpPr>
            <p:cNvPr id="262177" name="Arc 28"/>
            <p:cNvSpPr>
              <a:spLocks/>
            </p:cNvSpPr>
            <p:nvPr/>
          </p:nvSpPr>
          <p:spPr bwMode="auto">
            <a:xfrm flipH="1" flipV="1">
              <a:off x="5629" y="6456"/>
              <a:ext cx="2340" cy="1365"/>
            </a:xfrm>
            <a:custGeom>
              <a:avLst/>
              <a:gdLst>
                <a:gd name="T0" fmla="*/ 5 w 43200"/>
                <a:gd name="T1" fmla="*/ 0 h 43200"/>
                <a:gd name="T2" fmla="*/ 4 w 43200"/>
                <a:gd name="T3" fmla="*/ 0 h 43200"/>
                <a:gd name="T4" fmla="*/ 3 w 43200"/>
                <a:gd name="T5" fmla="*/ 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path>
                <a:path w="43200" h="43200" stroke="0" extrusionOk="0">
                  <a:moveTo>
                    <a:pt x="30816" y="2065"/>
                  </a:moveTo>
                  <a:cubicBezTo>
                    <a:pt x="38376" y="5632"/>
                    <a:pt x="43200" y="13240"/>
                    <a:pt x="43200" y="21600"/>
                  </a:cubicBezTo>
                  <a:cubicBezTo>
                    <a:pt x="43200" y="33529"/>
                    <a:pt x="33529" y="43200"/>
                    <a:pt x="21600" y="43200"/>
                  </a:cubicBezTo>
                  <a:cubicBezTo>
                    <a:pt x="9670" y="43200"/>
                    <a:pt x="0" y="33529"/>
                    <a:pt x="0" y="21600"/>
                  </a:cubicBezTo>
                  <a:cubicBezTo>
                    <a:pt x="0" y="9670"/>
                    <a:pt x="9670" y="0"/>
                    <a:pt x="21600" y="0"/>
                  </a:cubicBezTo>
                  <a:cubicBezTo>
                    <a:pt x="22217" y="-1"/>
                    <a:pt x="22834" y="26"/>
                    <a:pt x="23449" y="79"/>
                  </a:cubicBezTo>
                  <a:lnTo>
                    <a:pt x="21600" y="21600"/>
                  </a:lnTo>
                  <a:close/>
                </a:path>
              </a:pathLst>
            </a:custGeom>
            <a:noFill/>
            <a:ln w="19050">
              <a:solidFill>
                <a:srgbClr val="000000"/>
              </a:solidFill>
              <a:round/>
              <a:headEnd/>
              <a:tailEnd/>
            </a:ln>
          </p:spPr>
          <p:txBody>
            <a:bodyPr/>
            <a:lstStyle/>
            <a:p>
              <a:endParaRPr lang="en-US"/>
            </a:p>
          </p:txBody>
        </p:sp>
        <p:sp>
          <p:nvSpPr>
            <p:cNvPr id="262178" name="Arc 29"/>
            <p:cNvSpPr>
              <a:spLocks/>
            </p:cNvSpPr>
            <p:nvPr/>
          </p:nvSpPr>
          <p:spPr bwMode="auto">
            <a:xfrm rot="7686666">
              <a:off x="6255" y="7636"/>
              <a:ext cx="180" cy="360"/>
            </a:xfrm>
            <a:custGeom>
              <a:avLst/>
              <a:gdLst>
                <a:gd name="T0" fmla="*/ 0 w 21600"/>
                <a:gd name="T1" fmla="*/ 0 h 39129"/>
                <a:gd name="T2" fmla="*/ 0 w 21600"/>
                <a:gd name="T3" fmla="*/ 0 h 39129"/>
                <a:gd name="T4" fmla="*/ 0 w 21600"/>
                <a:gd name="T5" fmla="*/ 0 h 39129"/>
                <a:gd name="T6" fmla="*/ 0 60000 65536"/>
                <a:gd name="T7" fmla="*/ 0 60000 65536"/>
                <a:gd name="T8" fmla="*/ 0 60000 65536"/>
                <a:gd name="T9" fmla="*/ 0 w 21600"/>
                <a:gd name="T10" fmla="*/ 0 h 39129"/>
                <a:gd name="T11" fmla="*/ 21600 w 21600"/>
                <a:gd name="T12" fmla="*/ 39129 h 39129"/>
              </a:gdLst>
              <a:ahLst/>
              <a:cxnLst>
                <a:cxn ang="T6">
                  <a:pos x="T0" y="T1"/>
                </a:cxn>
                <a:cxn ang="T7">
                  <a:pos x="T2" y="T3"/>
                </a:cxn>
                <a:cxn ang="T8">
                  <a:pos x="T4" y="T5"/>
                </a:cxn>
              </a:cxnLst>
              <a:rect l="T9" t="T10" r="T11" b="T12"/>
              <a:pathLst>
                <a:path w="21600" h="39129" fill="none" extrusionOk="0">
                  <a:moveTo>
                    <a:pt x="-1" y="0"/>
                  </a:moveTo>
                  <a:cubicBezTo>
                    <a:pt x="11929" y="0"/>
                    <a:pt x="21600" y="9670"/>
                    <a:pt x="21600" y="21600"/>
                  </a:cubicBezTo>
                  <a:cubicBezTo>
                    <a:pt x="21600" y="28546"/>
                    <a:pt x="18259" y="35069"/>
                    <a:pt x="12621" y="39128"/>
                  </a:cubicBezTo>
                </a:path>
                <a:path w="21600" h="39129" stroke="0" extrusionOk="0">
                  <a:moveTo>
                    <a:pt x="-1" y="0"/>
                  </a:moveTo>
                  <a:cubicBezTo>
                    <a:pt x="11929" y="0"/>
                    <a:pt x="21600" y="9670"/>
                    <a:pt x="21600" y="21600"/>
                  </a:cubicBezTo>
                  <a:cubicBezTo>
                    <a:pt x="21600" y="28546"/>
                    <a:pt x="18259" y="35069"/>
                    <a:pt x="12621" y="39128"/>
                  </a:cubicBezTo>
                  <a:lnTo>
                    <a:pt x="0" y="21600"/>
                  </a:lnTo>
                  <a:close/>
                </a:path>
              </a:pathLst>
            </a:custGeom>
            <a:noFill/>
            <a:ln w="19050">
              <a:solidFill>
                <a:srgbClr val="000000"/>
              </a:solidFill>
              <a:round/>
              <a:headEnd/>
              <a:tailEnd/>
            </a:ln>
          </p:spPr>
          <p:txBody>
            <a:bodyPr/>
            <a:lstStyle/>
            <a:p>
              <a:endParaRPr lang="en-US"/>
            </a:p>
          </p:txBody>
        </p:sp>
        <p:sp>
          <p:nvSpPr>
            <p:cNvPr id="262179" name="Line 30"/>
            <p:cNvSpPr>
              <a:spLocks noChangeShapeType="1"/>
            </p:cNvSpPr>
            <p:nvPr/>
          </p:nvSpPr>
          <p:spPr bwMode="auto">
            <a:xfrm>
              <a:off x="6529" y="7897"/>
              <a:ext cx="0" cy="180"/>
            </a:xfrm>
            <a:prstGeom prst="line">
              <a:avLst/>
            </a:prstGeom>
            <a:noFill/>
            <a:ln w="19050">
              <a:solidFill>
                <a:srgbClr val="000000"/>
              </a:solidFill>
              <a:round/>
              <a:headEnd/>
              <a:tailEnd/>
            </a:ln>
          </p:spPr>
          <p:txBody>
            <a:bodyPr/>
            <a:lstStyle/>
            <a:p>
              <a:endParaRPr lang="en-US"/>
            </a:p>
          </p:txBody>
        </p:sp>
        <p:sp>
          <p:nvSpPr>
            <p:cNvPr id="262180" name="Line 31"/>
            <p:cNvSpPr>
              <a:spLocks noChangeShapeType="1"/>
            </p:cNvSpPr>
            <p:nvPr/>
          </p:nvSpPr>
          <p:spPr bwMode="auto">
            <a:xfrm>
              <a:off x="6709" y="7824"/>
              <a:ext cx="0" cy="253"/>
            </a:xfrm>
            <a:prstGeom prst="line">
              <a:avLst/>
            </a:prstGeom>
            <a:noFill/>
            <a:ln w="19050">
              <a:solidFill>
                <a:srgbClr val="000000"/>
              </a:solidFill>
              <a:round/>
              <a:headEnd/>
              <a:tailEnd/>
            </a:ln>
          </p:spPr>
          <p:txBody>
            <a:bodyPr/>
            <a:lstStyle/>
            <a:p>
              <a:endParaRPr lang="en-US"/>
            </a:p>
          </p:txBody>
        </p:sp>
      </p:grpSp>
      <p:sp>
        <p:nvSpPr>
          <p:cNvPr id="262150" name="Oval 32"/>
          <p:cNvSpPr>
            <a:spLocks noChangeArrowheads="1"/>
          </p:cNvSpPr>
          <p:nvPr/>
        </p:nvSpPr>
        <p:spPr bwMode="auto">
          <a:xfrm>
            <a:off x="8256589" y="2636839"/>
            <a:ext cx="287337" cy="504825"/>
          </a:xfrm>
          <a:prstGeom prst="ellipse">
            <a:avLst/>
          </a:prstGeom>
          <a:noFill/>
          <a:ln w="19050">
            <a:solidFill>
              <a:schemeClr val="tx1"/>
            </a:solidFill>
            <a:round/>
            <a:headEnd/>
            <a:tailEnd/>
          </a:ln>
        </p:spPr>
        <p:txBody>
          <a:bodyPr wrap="none" anchor="ctr"/>
          <a:lstStyle/>
          <a:p>
            <a:endParaRPr lang="en-US" sz="4000"/>
          </a:p>
        </p:txBody>
      </p:sp>
      <p:sp>
        <p:nvSpPr>
          <p:cNvPr id="262151" name="Text Box 33"/>
          <p:cNvSpPr txBox="1">
            <a:spLocks noChangeArrowheads="1"/>
          </p:cNvSpPr>
          <p:nvPr/>
        </p:nvSpPr>
        <p:spPr bwMode="auto">
          <a:xfrm>
            <a:off x="1847850" y="4005263"/>
            <a:ext cx="1081088" cy="366712"/>
          </a:xfrm>
          <a:prstGeom prst="rect">
            <a:avLst/>
          </a:prstGeom>
          <a:noFill/>
          <a:ln w="9525">
            <a:noFill/>
            <a:miter lim="800000"/>
            <a:headEnd/>
            <a:tailEnd/>
          </a:ln>
        </p:spPr>
        <p:txBody>
          <a:bodyPr>
            <a:spAutoFit/>
          </a:bodyPr>
          <a:lstStyle/>
          <a:p>
            <a:pPr>
              <a:spcBef>
                <a:spcPct val="50000"/>
              </a:spcBef>
            </a:pPr>
            <a:r>
              <a:rPr lang="cs-CZ" altLang="cs-CZ"/>
              <a:t>STŘEVO</a:t>
            </a:r>
          </a:p>
        </p:txBody>
      </p:sp>
      <p:sp>
        <p:nvSpPr>
          <p:cNvPr id="262152" name="Text Box 34"/>
          <p:cNvSpPr txBox="1">
            <a:spLocks noChangeArrowheads="1"/>
          </p:cNvSpPr>
          <p:nvPr/>
        </p:nvSpPr>
        <p:spPr bwMode="auto">
          <a:xfrm>
            <a:off x="3862389" y="1700213"/>
            <a:ext cx="1081087" cy="366712"/>
          </a:xfrm>
          <a:prstGeom prst="rect">
            <a:avLst/>
          </a:prstGeom>
          <a:noFill/>
          <a:ln w="9525">
            <a:noFill/>
            <a:miter lim="800000"/>
            <a:headEnd/>
            <a:tailEnd/>
          </a:ln>
        </p:spPr>
        <p:txBody>
          <a:bodyPr>
            <a:spAutoFit/>
          </a:bodyPr>
          <a:lstStyle/>
          <a:p>
            <a:pPr>
              <a:spcBef>
                <a:spcPct val="50000"/>
              </a:spcBef>
            </a:pPr>
            <a:r>
              <a:rPr lang="cs-CZ" altLang="cs-CZ"/>
              <a:t>JÁTRA</a:t>
            </a:r>
          </a:p>
        </p:txBody>
      </p:sp>
      <p:sp>
        <p:nvSpPr>
          <p:cNvPr id="262153" name="Text Box 35"/>
          <p:cNvSpPr txBox="1">
            <a:spLocks noChangeArrowheads="1"/>
          </p:cNvSpPr>
          <p:nvPr/>
        </p:nvSpPr>
        <p:spPr bwMode="auto">
          <a:xfrm>
            <a:off x="8904288" y="1557338"/>
            <a:ext cx="647700" cy="366712"/>
          </a:xfrm>
          <a:prstGeom prst="rect">
            <a:avLst/>
          </a:prstGeom>
          <a:noFill/>
          <a:ln w="9525">
            <a:noFill/>
            <a:miter lim="800000"/>
            <a:headEnd/>
            <a:tailEnd/>
          </a:ln>
        </p:spPr>
        <p:txBody>
          <a:bodyPr>
            <a:spAutoFit/>
          </a:bodyPr>
          <a:lstStyle/>
          <a:p>
            <a:pPr>
              <a:spcBef>
                <a:spcPct val="50000"/>
              </a:spcBef>
            </a:pPr>
            <a:r>
              <a:rPr lang="cs-CZ" altLang="cs-CZ"/>
              <a:t>CNS</a:t>
            </a:r>
          </a:p>
        </p:txBody>
      </p:sp>
      <p:sp>
        <p:nvSpPr>
          <p:cNvPr id="262154" name="Text Box 36"/>
          <p:cNvSpPr txBox="1">
            <a:spLocks noChangeArrowheads="1"/>
          </p:cNvSpPr>
          <p:nvPr/>
        </p:nvSpPr>
        <p:spPr bwMode="auto">
          <a:xfrm>
            <a:off x="8472488" y="2547938"/>
            <a:ext cx="1727200" cy="304800"/>
          </a:xfrm>
          <a:prstGeom prst="rect">
            <a:avLst/>
          </a:prstGeom>
          <a:noFill/>
          <a:ln w="9525">
            <a:noFill/>
            <a:miter lim="800000"/>
            <a:headEnd/>
            <a:tailEnd/>
          </a:ln>
        </p:spPr>
        <p:txBody>
          <a:bodyPr>
            <a:spAutoFit/>
          </a:bodyPr>
          <a:lstStyle/>
          <a:p>
            <a:pPr>
              <a:spcBef>
                <a:spcPct val="50000"/>
              </a:spcBef>
            </a:pPr>
            <a:r>
              <a:rPr lang="cs-CZ" altLang="cs-CZ" sz="1400"/>
              <a:t>ERYTROCYTY</a:t>
            </a:r>
          </a:p>
        </p:txBody>
      </p:sp>
      <p:sp>
        <p:nvSpPr>
          <p:cNvPr id="262155" name="Text Box 37"/>
          <p:cNvSpPr txBox="1">
            <a:spLocks noChangeArrowheads="1"/>
          </p:cNvSpPr>
          <p:nvPr/>
        </p:nvSpPr>
        <p:spPr bwMode="auto">
          <a:xfrm>
            <a:off x="8902700" y="5078413"/>
            <a:ext cx="1081088" cy="366712"/>
          </a:xfrm>
          <a:prstGeom prst="rect">
            <a:avLst/>
          </a:prstGeom>
          <a:noFill/>
          <a:ln w="9525">
            <a:noFill/>
            <a:miter lim="800000"/>
            <a:headEnd/>
            <a:tailEnd/>
          </a:ln>
        </p:spPr>
        <p:txBody>
          <a:bodyPr>
            <a:spAutoFit/>
          </a:bodyPr>
          <a:lstStyle/>
          <a:p>
            <a:pPr>
              <a:spcBef>
                <a:spcPct val="50000"/>
              </a:spcBef>
            </a:pPr>
            <a:r>
              <a:rPr lang="cs-CZ" altLang="cs-CZ"/>
              <a:t>SVAL</a:t>
            </a:r>
          </a:p>
        </p:txBody>
      </p:sp>
      <p:sp>
        <p:nvSpPr>
          <p:cNvPr id="262156" name="Text Box 38"/>
          <p:cNvSpPr txBox="1">
            <a:spLocks noChangeArrowheads="1"/>
          </p:cNvSpPr>
          <p:nvPr/>
        </p:nvSpPr>
        <p:spPr bwMode="auto">
          <a:xfrm>
            <a:off x="6456364" y="6021388"/>
            <a:ext cx="1944687" cy="366712"/>
          </a:xfrm>
          <a:prstGeom prst="rect">
            <a:avLst/>
          </a:prstGeom>
          <a:noFill/>
          <a:ln w="9525">
            <a:noFill/>
            <a:miter lim="800000"/>
            <a:headEnd/>
            <a:tailEnd/>
          </a:ln>
        </p:spPr>
        <p:txBody>
          <a:bodyPr>
            <a:spAutoFit/>
          </a:bodyPr>
          <a:lstStyle/>
          <a:p>
            <a:pPr>
              <a:spcBef>
                <a:spcPct val="50000"/>
              </a:spcBef>
            </a:pPr>
            <a:r>
              <a:rPr lang="cs-CZ" altLang="cs-CZ"/>
              <a:t>TUKOVÁ TKÁŇ</a:t>
            </a:r>
          </a:p>
        </p:txBody>
      </p:sp>
      <p:sp>
        <p:nvSpPr>
          <p:cNvPr id="262157" name="Rectangle 2"/>
          <p:cNvSpPr>
            <a:spLocks noChangeArrowheads="1"/>
          </p:cNvSpPr>
          <p:nvPr/>
        </p:nvSpPr>
        <p:spPr bwMode="auto">
          <a:xfrm>
            <a:off x="1703389" y="44451"/>
            <a:ext cx="8785225" cy="1069975"/>
          </a:xfrm>
          <a:prstGeom prst="rect">
            <a:avLst/>
          </a:prstGeom>
          <a:noFill/>
          <a:ln w="9525">
            <a:noFill/>
            <a:miter lim="800000"/>
            <a:headEnd/>
            <a:tailEnd/>
          </a:ln>
        </p:spPr>
        <p:txBody>
          <a:bodyPr anchor="ctr"/>
          <a:lstStyle/>
          <a:p>
            <a:pPr algn="ctr"/>
            <a:r>
              <a:rPr lang="cs-CZ" altLang="cs-CZ" sz="3200" dirty="0">
                <a:solidFill>
                  <a:schemeClr val="accent4">
                    <a:lumMod val="75000"/>
                  </a:schemeClr>
                </a:solidFill>
              </a:rPr>
              <a:t>Metabolismus</a:t>
            </a:r>
            <a:r>
              <a:rPr lang="cs-CZ" altLang="cs-CZ" sz="3600" dirty="0">
                <a:solidFill>
                  <a:srgbClr val="0033CC"/>
                </a:solidFill>
              </a:rPr>
              <a:t> </a:t>
            </a:r>
            <a:r>
              <a:rPr lang="cs-CZ" altLang="cs-CZ" sz="3200" dirty="0" smtClean="0">
                <a:solidFill>
                  <a:schemeClr val="accent4">
                    <a:lumMod val="75000"/>
                  </a:schemeClr>
                </a:solidFill>
              </a:rPr>
              <a:t>glukózy </a:t>
            </a:r>
            <a:r>
              <a:rPr lang="cs-CZ" altLang="cs-CZ" sz="3200" dirty="0">
                <a:solidFill>
                  <a:schemeClr val="accent4">
                    <a:lumMod val="75000"/>
                  </a:schemeClr>
                </a:solidFill>
              </a:rPr>
              <a:t>při hladovění</a:t>
            </a:r>
          </a:p>
        </p:txBody>
      </p:sp>
      <p:sp>
        <p:nvSpPr>
          <p:cNvPr id="262158" name="Text Box 40"/>
          <p:cNvSpPr txBox="1">
            <a:spLocks noChangeArrowheads="1"/>
          </p:cNvSpPr>
          <p:nvPr/>
        </p:nvSpPr>
        <p:spPr bwMode="auto">
          <a:xfrm>
            <a:off x="4079875" y="2276476"/>
            <a:ext cx="1079500" cy="366713"/>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262159" name="Line 41"/>
          <p:cNvSpPr>
            <a:spLocks noChangeShapeType="1"/>
          </p:cNvSpPr>
          <p:nvPr/>
        </p:nvSpPr>
        <p:spPr bwMode="auto">
          <a:xfrm flipV="1">
            <a:off x="4656139" y="2060576"/>
            <a:ext cx="503237" cy="288925"/>
          </a:xfrm>
          <a:prstGeom prst="line">
            <a:avLst/>
          </a:prstGeom>
          <a:noFill/>
          <a:ln w="9525">
            <a:solidFill>
              <a:schemeClr val="accent4">
                <a:lumMod val="75000"/>
              </a:schemeClr>
            </a:solidFill>
            <a:prstDash val="dash"/>
            <a:round/>
            <a:headEnd type="triangle" w="med" len="med"/>
            <a:tailEnd/>
          </a:ln>
        </p:spPr>
        <p:txBody>
          <a:bodyPr/>
          <a:lstStyle/>
          <a:p>
            <a:endParaRPr lang="en-US"/>
          </a:p>
        </p:txBody>
      </p:sp>
      <p:sp>
        <p:nvSpPr>
          <p:cNvPr id="262160" name="Text Box 42"/>
          <p:cNvSpPr txBox="1">
            <a:spLocks noChangeArrowheads="1"/>
          </p:cNvSpPr>
          <p:nvPr/>
        </p:nvSpPr>
        <p:spPr bwMode="auto">
          <a:xfrm>
            <a:off x="5159375" y="1844676"/>
            <a:ext cx="1079500" cy="366713"/>
          </a:xfrm>
          <a:prstGeom prst="rect">
            <a:avLst/>
          </a:prstGeom>
          <a:noFill/>
          <a:ln w="9525">
            <a:noFill/>
            <a:miter lim="800000"/>
            <a:headEnd/>
            <a:tailEnd/>
          </a:ln>
        </p:spPr>
        <p:txBody>
          <a:bodyPr>
            <a:spAutoFit/>
          </a:bodyPr>
          <a:lstStyle/>
          <a:p>
            <a:pPr>
              <a:spcBef>
                <a:spcPct val="50000"/>
              </a:spcBef>
            </a:pPr>
            <a:r>
              <a:rPr lang="cs-CZ" altLang="cs-CZ" dirty="0">
                <a:solidFill>
                  <a:schemeClr val="accent4">
                    <a:lumMod val="75000"/>
                  </a:schemeClr>
                </a:solidFill>
              </a:rPr>
              <a:t>glykogen</a:t>
            </a:r>
          </a:p>
        </p:txBody>
      </p:sp>
      <p:sp>
        <p:nvSpPr>
          <p:cNvPr id="81963" name="Text Box 43"/>
          <p:cNvSpPr txBox="1">
            <a:spLocks noChangeArrowheads="1"/>
          </p:cNvSpPr>
          <p:nvPr/>
        </p:nvSpPr>
        <p:spPr bwMode="auto">
          <a:xfrm>
            <a:off x="5159375" y="5013326"/>
            <a:ext cx="1079500" cy="366713"/>
          </a:xfrm>
          <a:prstGeom prst="rect">
            <a:avLst/>
          </a:prstGeom>
          <a:noFill/>
          <a:ln w="9525">
            <a:noFill/>
            <a:miter lim="800000"/>
            <a:headEnd/>
            <a:tailEnd/>
          </a:ln>
        </p:spPr>
        <p:txBody>
          <a:bodyPr>
            <a:spAutoFit/>
          </a:bodyPr>
          <a:lstStyle/>
          <a:p>
            <a:pPr>
              <a:spcBef>
                <a:spcPct val="50000"/>
              </a:spcBef>
            </a:pPr>
            <a:r>
              <a:rPr lang="cs-CZ" altLang="cs-CZ" dirty="0"/>
              <a:t>MK</a:t>
            </a:r>
          </a:p>
        </p:txBody>
      </p:sp>
      <p:sp>
        <p:nvSpPr>
          <p:cNvPr id="81964" name="Text Box 44"/>
          <p:cNvSpPr txBox="1">
            <a:spLocks noChangeArrowheads="1"/>
          </p:cNvSpPr>
          <p:nvPr/>
        </p:nvSpPr>
        <p:spPr bwMode="auto">
          <a:xfrm>
            <a:off x="5448300" y="5589588"/>
            <a:ext cx="1079500" cy="366712"/>
          </a:xfrm>
          <a:prstGeom prst="rect">
            <a:avLst/>
          </a:prstGeom>
          <a:noFill/>
          <a:ln w="9525">
            <a:noFill/>
            <a:miter lim="800000"/>
            <a:headEnd/>
            <a:tailEnd/>
          </a:ln>
        </p:spPr>
        <p:txBody>
          <a:bodyPr>
            <a:spAutoFit/>
          </a:bodyPr>
          <a:lstStyle/>
          <a:p>
            <a:pPr>
              <a:spcBef>
                <a:spcPct val="50000"/>
              </a:spcBef>
            </a:pPr>
            <a:r>
              <a:rPr lang="cs-CZ" altLang="cs-CZ"/>
              <a:t>TG</a:t>
            </a:r>
          </a:p>
        </p:txBody>
      </p:sp>
      <p:sp>
        <p:nvSpPr>
          <p:cNvPr id="81965" name="Line 45"/>
          <p:cNvSpPr>
            <a:spLocks noChangeShapeType="1"/>
          </p:cNvSpPr>
          <p:nvPr/>
        </p:nvSpPr>
        <p:spPr bwMode="auto">
          <a:xfrm rot="301081">
            <a:off x="4943475" y="2565400"/>
            <a:ext cx="1944688" cy="287338"/>
          </a:xfrm>
          <a:prstGeom prst="line">
            <a:avLst/>
          </a:prstGeom>
          <a:noFill/>
          <a:ln w="9525">
            <a:solidFill>
              <a:schemeClr val="tx1"/>
            </a:solidFill>
            <a:round/>
            <a:headEnd/>
            <a:tailEnd type="triangle" w="med" len="med"/>
          </a:ln>
        </p:spPr>
        <p:txBody>
          <a:bodyPr/>
          <a:lstStyle/>
          <a:p>
            <a:endParaRPr lang="en-US"/>
          </a:p>
        </p:txBody>
      </p:sp>
      <p:sp>
        <p:nvSpPr>
          <p:cNvPr id="81966" name="Text Box 46"/>
          <p:cNvSpPr txBox="1">
            <a:spLocks noChangeArrowheads="1"/>
          </p:cNvSpPr>
          <p:nvPr/>
        </p:nvSpPr>
        <p:spPr bwMode="auto">
          <a:xfrm>
            <a:off x="6888163" y="2852738"/>
            <a:ext cx="1079500" cy="366712"/>
          </a:xfrm>
          <a:prstGeom prst="rect">
            <a:avLst/>
          </a:prstGeom>
          <a:noFill/>
          <a:ln w="9525">
            <a:noFill/>
            <a:miter lim="800000"/>
            <a:headEnd/>
            <a:tailEnd/>
          </a:ln>
        </p:spPr>
        <p:txBody>
          <a:bodyPr>
            <a:spAutoFit/>
          </a:bodyPr>
          <a:lstStyle/>
          <a:p>
            <a:pPr>
              <a:spcBef>
                <a:spcPct val="50000"/>
              </a:spcBef>
            </a:pPr>
            <a:r>
              <a:rPr lang="cs-CZ" altLang="cs-CZ" dirty="0" smtClean="0">
                <a:solidFill>
                  <a:srgbClr val="0000FF"/>
                </a:solidFill>
              </a:rPr>
              <a:t>glukóza</a:t>
            </a:r>
            <a:endParaRPr lang="cs-CZ" altLang="cs-CZ" dirty="0">
              <a:solidFill>
                <a:srgbClr val="0000FF"/>
              </a:solidFill>
            </a:endParaRPr>
          </a:p>
        </p:txBody>
      </p:sp>
      <p:sp>
        <p:nvSpPr>
          <p:cNvPr id="81967" name="Line 47"/>
          <p:cNvSpPr>
            <a:spLocks noChangeShapeType="1"/>
          </p:cNvSpPr>
          <p:nvPr/>
        </p:nvSpPr>
        <p:spPr bwMode="auto">
          <a:xfrm flipV="1">
            <a:off x="7319964" y="1916114"/>
            <a:ext cx="288925" cy="936625"/>
          </a:xfrm>
          <a:prstGeom prst="line">
            <a:avLst/>
          </a:prstGeom>
          <a:noFill/>
          <a:ln w="9525">
            <a:solidFill>
              <a:schemeClr val="tx1"/>
            </a:solidFill>
            <a:round/>
            <a:headEnd/>
            <a:tailEnd type="triangle" w="med" len="med"/>
          </a:ln>
        </p:spPr>
        <p:txBody>
          <a:bodyPr/>
          <a:lstStyle/>
          <a:p>
            <a:endParaRPr lang="en-US"/>
          </a:p>
        </p:txBody>
      </p:sp>
      <p:sp>
        <p:nvSpPr>
          <p:cNvPr id="81968" name="Line 48"/>
          <p:cNvSpPr>
            <a:spLocks noChangeShapeType="1"/>
          </p:cNvSpPr>
          <p:nvPr/>
        </p:nvSpPr>
        <p:spPr bwMode="auto">
          <a:xfrm flipV="1">
            <a:off x="7824788" y="2852738"/>
            <a:ext cx="576262" cy="144462"/>
          </a:xfrm>
          <a:prstGeom prst="line">
            <a:avLst/>
          </a:prstGeom>
          <a:noFill/>
          <a:ln w="9525">
            <a:solidFill>
              <a:schemeClr val="tx1"/>
            </a:solidFill>
            <a:round/>
            <a:headEnd/>
            <a:tailEnd type="triangle" w="med" len="med"/>
          </a:ln>
        </p:spPr>
        <p:txBody>
          <a:bodyPr/>
          <a:lstStyle/>
          <a:p>
            <a:endParaRPr lang="en-US"/>
          </a:p>
        </p:txBody>
      </p:sp>
      <p:sp>
        <p:nvSpPr>
          <p:cNvPr id="81969" name="Text Box 49"/>
          <p:cNvSpPr txBox="1">
            <a:spLocks noChangeArrowheads="1"/>
          </p:cNvSpPr>
          <p:nvPr/>
        </p:nvSpPr>
        <p:spPr bwMode="auto">
          <a:xfrm>
            <a:off x="8328025" y="4676775"/>
            <a:ext cx="1079500" cy="336550"/>
          </a:xfrm>
          <a:prstGeom prst="rect">
            <a:avLst/>
          </a:prstGeom>
          <a:noFill/>
          <a:ln w="9525">
            <a:noFill/>
            <a:miter lim="800000"/>
            <a:headEnd/>
            <a:tailEnd/>
          </a:ln>
        </p:spPr>
        <p:txBody>
          <a:bodyPr>
            <a:spAutoFit/>
          </a:bodyPr>
          <a:lstStyle/>
          <a:p>
            <a:pPr>
              <a:spcBef>
                <a:spcPct val="50000"/>
              </a:spcBef>
            </a:pPr>
            <a:r>
              <a:rPr lang="cs-CZ" altLang="cs-CZ" sz="1600"/>
              <a:t>MK</a:t>
            </a:r>
          </a:p>
        </p:txBody>
      </p:sp>
      <p:sp>
        <p:nvSpPr>
          <p:cNvPr id="262168" name="Text Box 3"/>
          <p:cNvSpPr txBox="1">
            <a:spLocks noChangeArrowheads="1"/>
          </p:cNvSpPr>
          <p:nvPr/>
        </p:nvSpPr>
        <p:spPr bwMode="auto">
          <a:xfrm>
            <a:off x="911225" y="1099344"/>
            <a:ext cx="2305050" cy="641350"/>
          </a:xfrm>
          <a:prstGeom prst="rect">
            <a:avLst/>
          </a:prstGeom>
          <a:noFill/>
          <a:ln w="9525">
            <a:noFill/>
            <a:miter lim="800000"/>
            <a:headEnd/>
            <a:tailEnd/>
          </a:ln>
        </p:spPr>
        <p:txBody>
          <a:bodyPr>
            <a:spAutoFit/>
          </a:bodyPr>
          <a:lstStyle/>
          <a:p>
            <a:pPr>
              <a:spcBef>
                <a:spcPct val="50000"/>
              </a:spcBef>
            </a:pPr>
            <a:r>
              <a:rPr lang="cs-CZ" altLang="cs-CZ" sz="3600" dirty="0" err="1">
                <a:solidFill>
                  <a:schemeClr val="accent2">
                    <a:lumMod val="75000"/>
                  </a:schemeClr>
                </a:solidFill>
              </a:rPr>
              <a:t>Glukagon</a:t>
            </a:r>
            <a:endParaRPr lang="cs-CZ" altLang="cs-CZ" sz="3600" dirty="0">
              <a:solidFill>
                <a:schemeClr val="accent2">
                  <a:lumMod val="75000"/>
                </a:schemeClr>
              </a:solidFill>
            </a:endParaRPr>
          </a:p>
        </p:txBody>
      </p:sp>
      <p:sp>
        <p:nvSpPr>
          <p:cNvPr id="81971" name="Line 51"/>
          <p:cNvSpPr>
            <a:spLocks noChangeShapeType="1"/>
          </p:cNvSpPr>
          <p:nvPr/>
        </p:nvSpPr>
        <p:spPr bwMode="auto">
          <a:xfrm>
            <a:off x="5448301" y="5373688"/>
            <a:ext cx="142875" cy="215900"/>
          </a:xfrm>
          <a:prstGeom prst="line">
            <a:avLst/>
          </a:prstGeom>
          <a:noFill/>
          <a:ln w="12700">
            <a:solidFill>
              <a:schemeClr val="tx1"/>
            </a:solidFill>
            <a:prstDash val="dash"/>
            <a:round/>
            <a:headEnd type="triangle" w="med" len="med"/>
            <a:tailEnd/>
          </a:ln>
        </p:spPr>
        <p:txBody>
          <a:bodyPr/>
          <a:lstStyle/>
          <a:p>
            <a:endParaRPr lang="en-US"/>
          </a:p>
        </p:txBody>
      </p:sp>
      <p:sp>
        <p:nvSpPr>
          <p:cNvPr id="81972" name="Text Box 52"/>
          <p:cNvSpPr txBox="1">
            <a:spLocks noChangeArrowheads="1"/>
          </p:cNvSpPr>
          <p:nvPr/>
        </p:nvSpPr>
        <p:spPr bwMode="auto">
          <a:xfrm>
            <a:off x="4151314" y="2924176"/>
            <a:ext cx="1889631" cy="369332"/>
          </a:xfrm>
          <a:prstGeom prst="rect">
            <a:avLst/>
          </a:prstGeom>
          <a:noFill/>
          <a:ln w="9525">
            <a:noFill/>
            <a:miter lim="800000"/>
            <a:headEnd/>
            <a:tailEnd/>
          </a:ln>
        </p:spPr>
        <p:txBody>
          <a:bodyPr wrap="square">
            <a:spAutoFit/>
          </a:bodyPr>
          <a:lstStyle/>
          <a:p>
            <a:pPr>
              <a:spcBef>
                <a:spcPct val="50000"/>
              </a:spcBef>
            </a:pPr>
            <a:r>
              <a:rPr lang="cs-CZ" altLang="cs-CZ" dirty="0"/>
              <a:t>glukoneogeneze</a:t>
            </a:r>
          </a:p>
        </p:txBody>
      </p:sp>
      <p:sp>
        <p:nvSpPr>
          <p:cNvPr id="81973" name="Line 53"/>
          <p:cNvSpPr>
            <a:spLocks noChangeShapeType="1"/>
          </p:cNvSpPr>
          <p:nvPr/>
        </p:nvSpPr>
        <p:spPr bwMode="auto">
          <a:xfrm flipH="1" flipV="1">
            <a:off x="4583113" y="2636838"/>
            <a:ext cx="144462" cy="360362"/>
          </a:xfrm>
          <a:prstGeom prst="line">
            <a:avLst/>
          </a:prstGeom>
          <a:noFill/>
          <a:ln w="9525">
            <a:solidFill>
              <a:schemeClr val="tx1"/>
            </a:solidFill>
            <a:round/>
            <a:headEnd/>
            <a:tailEnd type="triangle" w="med" len="med"/>
          </a:ln>
        </p:spPr>
        <p:txBody>
          <a:bodyPr/>
          <a:lstStyle/>
          <a:p>
            <a:endParaRPr lang="en-US"/>
          </a:p>
        </p:txBody>
      </p:sp>
      <p:sp>
        <p:nvSpPr>
          <p:cNvPr id="81974" name="Line 54"/>
          <p:cNvSpPr>
            <a:spLocks noChangeShapeType="1"/>
          </p:cNvSpPr>
          <p:nvPr/>
        </p:nvSpPr>
        <p:spPr bwMode="auto">
          <a:xfrm flipV="1">
            <a:off x="5703983" y="4797426"/>
            <a:ext cx="2625630" cy="343771"/>
          </a:xfrm>
          <a:prstGeom prst="line">
            <a:avLst/>
          </a:prstGeom>
          <a:noFill/>
          <a:ln w="12700">
            <a:solidFill>
              <a:schemeClr val="tx1"/>
            </a:solidFill>
            <a:prstDash val="dash"/>
            <a:round/>
            <a:headEnd/>
            <a:tailEnd type="triangle" w="med" len="med"/>
          </a:ln>
        </p:spPr>
        <p:txBody>
          <a:bodyPr/>
          <a:lstStyle/>
          <a:p>
            <a:endParaRPr lang="en-US"/>
          </a:p>
        </p:txBody>
      </p:sp>
      <p:sp>
        <p:nvSpPr>
          <p:cNvPr id="81977" name="Text Box 57"/>
          <p:cNvSpPr txBox="1">
            <a:spLocks noChangeArrowheads="1"/>
          </p:cNvSpPr>
          <p:nvPr/>
        </p:nvSpPr>
        <p:spPr bwMode="auto">
          <a:xfrm>
            <a:off x="8401050" y="4292600"/>
            <a:ext cx="1079500" cy="336550"/>
          </a:xfrm>
          <a:prstGeom prst="rect">
            <a:avLst/>
          </a:prstGeom>
          <a:noFill/>
          <a:ln w="9525">
            <a:noFill/>
            <a:miter lim="800000"/>
            <a:headEnd/>
            <a:tailEnd/>
          </a:ln>
        </p:spPr>
        <p:txBody>
          <a:bodyPr>
            <a:spAutoFit/>
          </a:bodyPr>
          <a:lstStyle/>
          <a:p>
            <a:pPr>
              <a:spcBef>
                <a:spcPct val="50000"/>
              </a:spcBef>
            </a:pPr>
            <a:r>
              <a:rPr lang="cs-CZ" altLang="cs-CZ" sz="1600"/>
              <a:t>AK</a:t>
            </a:r>
          </a:p>
        </p:txBody>
      </p:sp>
      <p:sp>
        <p:nvSpPr>
          <p:cNvPr id="81978" name="Text Box 58"/>
          <p:cNvSpPr txBox="1">
            <a:spLocks noChangeArrowheads="1"/>
          </p:cNvSpPr>
          <p:nvPr/>
        </p:nvSpPr>
        <p:spPr bwMode="auto">
          <a:xfrm>
            <a:off x="8616950" y="3860800"/>
            <a:ext cx="1079500" cy="336550"/>
          </a:xfrm>
          <a:prstGeom prst="rect">
            <a:avLst/>
          </a:prstGeom>
          <a:noFill/>
          <a:ln w="9525">
            <a:noFill/>
            <a:miter lim="800000"/>
            <a:headEnd/>
            <a:tailEnd/>
          </a:ln>
        </p:spPr>
        <p:txBody>
          <a:bodyPr>
            <a:spAutoFit/>
          </a:bodyPr>
          <a:lstStyle/>
          <a:p>
            <a:pPr>
              <a:spcBef>
                <a:spcPct val="50000"/>
              </a:spcBef>
            </a:pPr>
            <a:r>
              <a:rPr lang="cs-CZ" altLang="cs-CZ" sz="1600"/>
              <a:t>proteiny</a:t>
            </a:r>
          </a:p>
        </p:txBody>
      </p:sp>
      <p:sp>
        <p:nvSpPr>
          <p:cNvPr id="81979" name="Line 59"/>
          <p:cNvSpPr>
            <a:spLocks noChangeShapeType="1"/>
          </p:cNvSpPr>
          <p:nvPr/>
        </p:nvSpPr>
        <p:spPr bwMode="auto">
          <a:xfrm flipH="1">
            <a:off x="8759825" y="4149725"/>
            <a:ext cx="215900" cy="215900"/>
          </a:xfrm>
          <a:prstGeom prst="line">
            <a:avLst/>
          </a:prstGeom>
          <a:noFill/>
          <a:ln w="12700">
            <a:solidFill>
              <a:schemeClr val="tx1"/>
            </a:solidFill>
            <a:prstDash val="dash"/>
            <a:round/>
            <a:headEnd/>
            <a:tailEnd type="triangle" w="med" len="med"/>
          </a:ln>
        </p:spPr>
        <p:txBody>
          <a:bodyPr/>
          <a:lstStyle/>
          <a:p>
            <a:endParaRPr lang="en-US"/>
          </a:p>
        </p:txBody>
      </p:sp>
      <p:sp>
        <p:nvSpPr>
          <p:cNvPr id="81980" name="Line 60"/>
          <p:cNvSpPr>
            <a:spLocks noChangeShapeType="1"/>
          </p:cNvSpPr>
          <p:nvPr/>
        </p:nvSpPr>
        <p:spPr bwMode="auto">
          <a:xfrm flipH="1" flipV="1">
            <a:off x="5519738" y="3284539"/>
            <a:ext cx="2952750" cy="1152525"/>
          </a:xfrm>
          <a:prstGeom prst="line">
            <a:avLst/>
          </a:prstGeom>
          <a:noFill/>
          <a:ln w="12700">
            <a:solidFill>
              <a:schemeClr val="tx1"/>
            </a:solidFill>
            <a:prstDash val="dash"/>
            <a:round/>
            <a:headEnd/>
            <a:tailEnd type="triangle" w="med" len="med"/>
          </a:ln>
        </p:spPr>
        <p:txBody>
          <a:bodyPr/>
          <a:lstStyle/>
          <a:p>
            <a:endParaRPr lang="en-US"/>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44</a:t>
            </a:fld>
            <a:endParaRPr lang="cs-CZ"/>
          </a:p>
        </p:txBody>
      </p:sp>
      <p:sp>
        <p:nvSpPr>
          <p:cNvPr id="60" name="Line 60"/>
          <p:cNvSpPr>
            <a:spLocks noChangeShapeType="1"/>
          </p:cNvSpPr>
          <p:nvPr/>
        </p:nvSpPr>
        <p:spPr bwMode="auto">
          <a:xfrm flipH="1" flipV="1">
            <a:off x="4541675" y="3414011"/>
            <a:ext cx="753362" cy="1594658"/>
          </a:xfrm>
          <a:prstGeom prst="line">
            <a:avLst/>
          </a:prstGeom>
          <a:noFill/>
          <a:ln w="12700">
            <a:solidFill>
              <a:schemeClr val="tx1"/>
            </a:solidFill>
            <a:prstDash val="dash"/>
            <a:round/>
            <a:headEnd/>
            <a:tailEnd type="triangle" w="med" len="med"/>
          </a:ln>
        </p:spPr>
        <p:txBody>
          <a:bodyPr/>
          <a:lstStyle/>
          <a:p>
            <a:endParaRPr lang="en-US"/>
          </a:p>
        </p:txBody>
      </p:sp>
    </p:spTree>
    <p:extLst>
      <p:ext uri="{BB962C8B-B14F-4D97-AF65-F5344CB8AC3E}">
        <p14:creationId xmlns:p14="http://schemas.microsoft.com/office/powerpoint/2010/main" val="339735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73"/>
                                        </p:tgtEl>
                                        <p:attrNameLst>
                                          <p:attrName>style.visibility</p:attrName>
                                        </p:attrNameLst>
                                      </p:cBhvr>
                                      <p:to>
                                        <p:strVal val="visible"/>
                                      </p:to>
                                    </p:set>
                                    <p:animEffect transition="in" filter="wipe(down)">
                                      <p:cBhvr>
                                        <p:cTn id="7" dur="500"/>
                                        <p:tgtEl>
                                          <p:spTgt spid="8197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81972"/>
                                        </p:tgtEl>
                                        <p:attrNameLst>
                                          <p:attrName>style.visibility</p:attrName>
                                        </p:attrNameLst>
                                      </p:cBhvr>
                                      <p:to>
                                        <p:strVal val="visible"/>
                                      </p:to>
                                    </p:set>
                                    <p:anim calcmode="lin" valueType="num">
                                      <p:cBhvr>
                                        <p:cTn id="10" dur="500" fill="hold"/>
                                        <p:tgtEl>
                                          <p:spTgt spid="81972"/>
                                        </p:tgtEl>
                                        <p:attrNameLst>
                                          <p:attrName>ppt_w</p:attrName>
                                        </p:attrNameLst>
                                      </p:cBhvr>
                                      <p:tavLst>
                                        <p:tav tm="0">
                                          <p:val>
                                            <p:fltVal val="0"/>
                                          </p:val>
                                        </p:tav>
                                        <p:tav tm="100000">
                                          <p:val>
                                            <p:strVal val="#ppt_w"/>
                                          </p:val>
                                        </p:tav>
                                      </p:tavLst>
                                    </p:anim>
                                    <p:anim calcmode="lin" valueType="num">
                                      <p:cBhvr>
                                        <p:cTn id="11" dur="500" fill="hold"/>
                                        <p:tgtEl>
                                          <p:spTgt spid="81972"/>
                                        </p:tgtEl>
                                        <p:attrNameLst>
                                          <p:attrName>ppt_h</p:attrName>
                                        </p:attrNameLst>
                                      </p:cBhvr>
                                      <p:tavLst>
                                        <p:tav tm="0">
                                          <p:val>
                                            <p:fltVal val="0"/>
                                          </p:val>
                                        </p:tav>
                                        <p:tav tm="100000">
                                          <p:val>
                                            <p:strVal val="#ppt_h"/>
                                          </p:val>
                                        </p:tav>
                                      </p:tavLst>
                                    </p:anim>
                                    <p:animEffect transition="in" filter="fade">
                                      <p:cBhvr>
                                        <p:cTn id="12" dur="500"/>
                                        <p:tgtEl>
                                          <p:spTgt spid="8197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81965"/>
                                        </p:tgtEl>
                                        <p:attrNameLst>
                                          <p:attrName>style.visibility</p:attrName>
                                        </p:attrNameLst>
                                      </p:cBhvr>
                                      <p:to>
                                        <p:strVal val="visible"/>
                                      </p:to>
                                    </p:set>
                                    <p:anim calcmode="lin" valueType="num">
                                      <p:cBhvr>
                                        <p:cTn id="15" dur="500" fill="hold"/>
                                        <p:tgtEl>
                                          <p:spTgt spid="81965"/>
                                        </p:tgtEl>
                                        <p:attrNameLst>
                                          <p:attrName>ppt_w</p:attrName>
                                        </p:attrNameLst>
                                      </p:cBhvr>
                                      <p:tavLst>
                                        <p:tav tm="0">
                                          <p:val>
                                            <p:fltVal val="0"/>
                                          </p:val>
                                        </p:tav>
                                        <p:tav tm="100000">
                                          <p:val>
                                            <p:strVal val="#ppt_w"/>
                                          </p:val>
                                        </p:tav>
                                      </p:tavLst>
                                    </p:anim>
                                    <p:anim calcmode="lin" valueType="num">
                                      <p:cBhvr>
                                        <p:cTn id="16" dur="500" fill="hold"/>
                                        <p:tgtEl>
                                          <p:spTgt spid="81965"/>
                                        </p:tgtEl>
                                        <p:attrNameLst>
                                          <p:attrName>ppt_h</p:attrName>
                                        </p:attrNameLst>
                                      </p:cBhvr>
                                      <p:tavLst>
                                        <p:tav tm="0">
                                          <p:val>
                                            <p:fltVal val="0"/>
                                          </p:val>
                                        </p:tav>
                                        <p:tav tm="100000">
                                          <p:val>
                                            <p:strVal val="#ppt_h"/>
                                          </p:val>
                                        </p:tav>
                                      </p:tavLst>
                                    </p:anim>
                                    <p:animEffect transition="in" filter="fade">
                                      <p:cBhvr>
                                        <p:cTn id="17" dur="500"/>
                                        <p:tgtEl>
                                          <p:spTgt spid="81965"/>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81966"/>
                                        </p:tgtEl>
                                        <p:attrNameLst>
                                          <p:attrName>style.visibility</p:attrName>
                                        </p:attrNameLst>
                                      </p:cBhvr>
                                      <p:to>
                                        <p:strVal val="visible"/>
                                      </p:to>
                                    </p:set>
                                    <p:anim calcmode="lin" valueType="num">
                                      <p:cBhvr>
                                        <p:cTn id="20" dur="500" fill="hold"/>
                                        <p:tgtEl>
                                          <p:spTgt spid="81966"/>
                                        </p:tgtEl>
                                        <p:attrNameLst>
                                          <p:attrName>ppt_w</p:attrName>
                                        </p:attrNameLst>
                                      </p:cBhvr>
                                      <p:tavLst>
                                        <p:tav tm="0">
                                          <p:val>
                                            <p:fltVal val="0"/>
                                          </p:val>
                                        </p:tav>
                                        <p:tav tm="100000">
                                          <p:val>
                                            <p:strVal val="#ppt_w"/>
                                          </p:val>
                                        </p:tav>
                                      </p:tavLst>
                                    </p:anim>
                                    <p:anim calcmode="lin" valueType="num">
                                      <p:cBhvr>
                                        <p:cTn id="21" dur="500" fill="hold"/>
                                        <p:tgtEl>
                                          <p:spTgt spid="81966"/>
                                        </p:tgtEl>
                                        <p:attrNameLst>
                                          <p:attrName>ppt_h</p:attrName>
                                        </p:attrNameLst>
                                      </p:cBhvr>
                                      <p:tavLst>
                                        <p:tav tm="0">
                                          <p:val>
                                            <p:fltVal val="0"/>
                                          </p:val>
                                        </p:tav>
                                        <p:tav tm="100000">
                                          <p:val>
                                            <p:strVal val="#ppt_h"/>
                                          </p:val>
                                        </p:tav>
                                      </p:tavLst>
                                    </p:anim>
                                    <p:animEffect transition="in" filter="fade">
                                      <p:cBhvr>
                                        <p:cTn id="22" dur="500"/>
                                        <p:tgtEl>
                                          <p:spTgt spid="8196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967"/>
                                        </p:tgtEl>
                                        <p:attrNameLst>
                                          <p:attrName>style.visibility</p:attrName>
                                        </p:attrNameLst>
                                      </p:cBhvr>
                                      <p:to>
                                        <p:strVal val="visible"/>
                                      </p:to>
                                    </p:set>
                                    <p:animEffect transition="in" filter="wipe(down)">
                                      <p:cBhvr>
                                        <p:cTn id="25" dur="500"/>
                                        <p:tgtEl>
                                          <p:spTgt spid="8196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1968"/>
                                        </p:tgtEl>
                                        <p:attrNameLst>
                                          <p:attrName>style.visibility</p:attrName>
                                        </p:attrNameLst>
                                      </p:cBhvr>
                                      <p:to>
                                        <p:strVal val="visible"/>
                                      </p:to>
                                    </p:set>
                                    <p:animEffect transition="in" filter="wipe(down)">
                                      <p:cBhvr>
                                        <p:cTn id="28" dur="500"/>
                                        <p:tgtEl>
                                          <p:spTgt spid="8196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1978"/>
                                        </p:tgtEl>
                                        <p:attrNameLst>
                                          <p:attrName>style.visibility</p:attrName>
                                        </p:attrNameLst>
                                      </p:cBhvr>
                                      <p:to>
                                        <p:strVal val="visible"/>
                                      </p:to>
                                    </p:set>
                                    <p:anim calcmode="lin" valueType="num">
                                      <p:cBhvr>
                                        <p:cTn id="33" dur="500" fill="hold"/>
                                        <p:tgtEl>
                                          <p:spTgt spid="81978"/>
                                        </p:tgtEl>
                                        <p:attrNameLst>
                                          <p:attrName>ppt_w</p:attrName>
                                        </p:attrNameLst>
                                      </p:cBhvr>
                                      <p:tavLst>
                                        <p:tav tm="0">
                                          <p:val>
                                            <p:fltVal val="0"/>
                                          </p:val>
                                        </p:tav>
                                        <p:tav tm="100000">
                                          <p:val>
                                            <p:strVal val="#ppt_w"/>
                                          </p:val>
                                        </p:tav>
                                      </p:tavLst>
                                    </p:anim>
                                    <p:anim calcmode="lin" valueType="num">
                                      <p:cBhvr>
                                        <p:cTn id="34" dur="500" fill="hold"/>
                                        <p:tgtEl>
                                          <p:spTgt spid="81978"/>
                                        </p:tgtEl>
                                        <p:attrNameLst>
                                          <p:attrName>ppt_h</p:attrName>
                                        </p:attrNameLst>
                                      </p:cBhvr>
                                      <p:tavLst>
                                        <p:tav tm="0">
                                          <p:val>
                                            <p:fltVal val="0"/>
                                          </p:val>
                                        </p:tav>
                                        <p:tav tm="100000">
                                          <p:val>
                                            <p:strVal val="#ppt_h"/>
                                          </p:val>
                                        </p:tav>
                                      </p:tavLst>
                                    </p:anim>
                                    <p:animEffect transition="in" filter="fade">
                                      <p:cBhvr>
                                        <p:cTn id="35" dur="500"/>
                                        <p:tgtEl>
                                          <p:spTgt spid="8197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1979"/>
                                        </p:tgtEl>
                                        <p:attrNameLst>
                                          <p:attrName>style.visibility</p:attrName>
                                        </p:attrNameLst>
                                      </p:cBhvr>
                                      <p:to>
                                        <p:strVal val="visible"/>
                                      </p:to>
                                    </p:set>
                                    <p:animEffect transition="in" filter="wipe(up)">
                                      <p:cBhvr>
                                        <p:cTn id="38" dur="500"/>
                                        <p:tgtEl>
                                          <p:spTgt spid="8197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81977"/>
                                        </p:tgtEl>
                                        <p:attrNameLst>
                                          <p:attrName>style.visibility</p:attrName>
                                        </p:attrNameLst>
                                      </p:cBhvr>
                                      <p:to>
                                        <p:strVal val="visible"/>
                                      </p:to>
                                    </p:set>
                                    <p:anim calcmode="lin" valueType="num">
                                      <p:cBhvr>
                                        <p:cTn id="41" dur="500" fill="hold"/>
                                        <p:tgtEl>
                                          <p:spTgt spid="81977"/>
                                        </p:tgtEl>
                                        <p:attrNameLst>
                                          <p:attrName>ppt_w</p:attrName>
                                        </p:attrNameLst>
                                      </p:cBhvr>
                                      <p:tavLst>
                                        <p:tav tm="0">
                                          <p:val>
                                            <p:fltVal val="0"/>
                                          </p:val>
                                        </p:tav>
                                        <p:tav tm="100000">
                                          <p:val>
                                            <p:strVal val="#ppt_w"/>
                                          </p:val>
                                        </p:tav>
                                      </p:tavLst>
                                    </p:anim>
                                    <p:anim calcmode="lin" valueType="num">
                                      <p:cBhvr>
                                        <p:cTn id="42" dur="500" fill="hold"/>
                                        <p:tgtEl>
                                          <p:spTgt spid="81977"/>
                                        </p:tgtEl>
                                        <p:attrNameLst>
                                          <p:attrName>ppt_h</p:attrName>
                                        </p:attrNameLst>
                                      </p:cBhvr>
                                      <p:tavLst>
                                        <p:tav tm="0">
                                          <p:val>
                                            <p:fltVal val="0"/>
                                          </p:val>
                                        </p:tav>
                                        <p:tav tm="100000">
                                          <p:val>
                                            <p:strVal val="#ppt_h"/>
                                          </p:val>
                                        </p:tav>
                                      </p:tavLst>
                                    </p:anim>
                                    <p:animEffect transition="in" filter="fade">
                                      <p:cBhvr>
                                        <p:cTn id="43" dur="500"/>
                                        <p:tgtEl>
                                          <p:spTgt spid="8197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1980"/>
                                        </p:tgtEl>
                                        <p:attrNameLst>
                                          <p:attrName>style.visibility</p:attrName>
                                        </p:attrNameLst>
                                      </p:cBhvr>
                                      <p:to>
                                        <p:strVal val="visible"/>
                                      </p:to>
                                    </p:set>
                                    <p:animEffect transition="in" filter="wipe(down)">
                                      <p:cBhvr>
                                        <p:cTn id="46" dur="500"/>
                                        <p:tgtEl>
                                          <p:spTgt spid="819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1964"/>
                                        </p:tgtEl>
                                        <p:attrNameLst>
                                          <p:attrName>style.visibility</p:attrName>
                                        </p:attrNameLst>
                                      </p:cBhvr>
                                      <p:to>
                                        <p:strVal val="visible"/>
                                      </p:to>
                                    </p:set>
                                    <p:anim calcmode="lin" valueType="num">
                                      <p:cBhvr>
                                        <p:cTn id="51" dur="500" fill="hold"/>
                                        <p:tgtEl>
                                          <p:spTgt spid="81964"/>
                                        </p:tgtEl>
                                        <p:attrNameLst>
                                          <p:attrName>ppt_w</p:attrName>
                                        </p:attrNameLst>
                                      </p:cBhvr>
                                      <p:tavLst>
                                        <p:tav tm="0">
                                          <p:val>
                                            <p:fltVal val="0"/>
                                          </p:val>
                                        </p:tav>
                                        <p:tav tm="100000">
                                          <p:val>
                                            <p:strVal val="#ppt_w"/>
                                          </p:val>
                                        </p:tav>
                                      </p:tavLst>
                                    </p:anim>
                                    <p:anim calcmode="lin" valueType="num">
                                      <p:cBhvr>
                                        <p:cTn id="52" dur="500" fill="hold"/>
                                        <p:tgtEl>
                                          <p:spTgt spid="81964"/>
                                        </p:tgtEl>
                                        <p:attrNameLst>
                                          <p:attrName>ppt_h</p:attrName>
                                        </p:attrNameLst>
                                      </p:cBhvr>
                                      <p:tavLst>
                                        <p:tav tm="0">
                                          <p:val>
                                            <p:fltVal val="0"/>
                                          </p:val>
                                        </p:tav>
                                        <p:tav tm="100000">
                                          <p:val>
                                            <p:strVal val="#ppt_h"/>
                                          </p:val>
                                        </p:tav>
                                      </p:tavLst>
                                    </p:anim>
                                    <p:animEffect transition="in" filter="fade">
                                      <p:cBhvr>
                                        <p:cTn id="53" dur="500"/>
                                        <p:tgtEl>
                                          <p:spTgt spid="8196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1971"/>
                                        </p:tgtEl>
                                        <p:attrNameLst>
                                          <p:attrName>style.visibility</p:attrName>
                                        </p:attrNameLst>
                                      </p:cBhvr>
                                      <p:to>
                                        <p:strVal val="visible"/>
                                      </p:to>
                                    </p:set>
                                    <p:animEffect transition="in" filter="wipe(down)">
                                      <p:cBhvr>
                                        <p:cTn id="56" dur="500"/>
                                        <p:tgtEl>
                                          <p:spTgt spid="81971"/>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81963"/>
                                        </p:tgtEl>
                                        <p:attrNameLst>
                                          <p:attrName>style.visibility</p:attrName>
                                        </p:attrNameLst>
                                      </p:cBhvr>
                                      <p:to>
                                        <p:strVal val="visible"/>
                                      </p:to>
                                    </p:set>
                                    <p:anim calcmode="lin" valueType="num">
                                      <p:cBhvr>
                                        <p:cTn id="59" dur="500" fill="hold"/>
                                        <p:tgtEl>
                                          <p:spTgt spid="81963"/>
                                        </p:tgtEl>
                                        <p:attrNameLst>
                                          <p:attrName>ppt_w</p:attrName>
                                        </p:attrNameLst>
                                      </p:cBhvr>
                                      <p:tavLst>
                                        <p:tav tm="0">
                                          <p:val>
                                            <p:fltVal val="0"/>
                                          </p:val>
                                        </p:tav>
                                        <p:tav tm="100000">
                                          <p:val>
                                            <p:strVal val="#ppt_w"/>
                                          </p:val>
                                        </p:tav>
                                      </p:tavLst>
                                    </p:anim>
                                    <p:anim calcmode="lin" valueType="num">
                                      <p:cBhvr>
                                        <p:cTn id="60" dur="500" fill="hold"/>
                                        <p:tgtEl>
                                          <p:spTgt spid="81963"/>
                                        </p:tgtEl>
                                        <p:attrNameLst>
                                          <p:attrName>ppt_h</p:attrName>
                                        </p:attrNameLst>
                                      </p:cBhvr>
                                      <p:tavLst>
                                        <p:tav tm="0">
                                          <p:val>
                                            <p:fltVal val="0"/>
                                          </p:val>
                                        </p:tav>
                                        <p:tav tm="100000">
                                          <p:val>
                                            <p:strVal val="#ppt_h"/>
                                          </p:val>
                                        </p:tav>
                                      </p:tavLst>
                                    </p:anim>
                                    <p:animEffect transition="in" filter="fade">
                                      <p:cBhvr>
                                        <p:cTn id="61" dur="500"/>
                                        <p:tgtEl>
                                          <p:spTgt spid="8196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81974"/>
                                        </p:tgtEl>
                                        <p:attrNameLst>
                                          <p:attrName>style.visibility</p:attrName>
                                        </p:attrNameLst>
                                      </p:cBhvr>
                                      <p:to>
                                        <p:strVal val="visible"/>
                                      </p:to>
                                    </p:set>
                                    <p:animEffect transition="in" filter="wipe(left)">
                                      <p:cBhvr>
                                        <p:cTn id="64" dur="500"/>
                                        <p:tgtEl>
                                          <p:spTgt spid="81974"/>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81969"/>
                                        </p:tgtEl>
                                        <p:attrNameLst>
                                          <p:attrName>style.visibility</p:attrName>
                                        </p:attrNameLst>
                                      </p:cBhvr>
                                      <p:to>
                                        <p:strVal val="visible"/>
                                      </p:to>
                                    </p:set>
                                    <p:anim calcmode="lin" valueType="num">
                                      <p:cBhvr>
                                        <p:cTn id="67" dur="500" fill="hold"/>
                                        <p:tgtEl>
                                          <p:spTgt spid="81969"/>
                                        </p:tgtEl>
                                        <p:attrNameLst>
                                          <p:attrName>ppt_w</p:attrName>
                                        </p:attrNameLst>
                                      </p:cBhvr>
                                      <p:tavLst>
                                        <p:tav tm="0">
                                          <p:val>
                                            <p:fltVal val="0"/>
                                          </p:val>
                                        </p:tav>
                                        <p:tav tm="100000">
                                          <p:val>
                                            <p:strVal val="#ppt_w"/>
                                          </p:val>
                                        </p:tav>
                                      </p:tavLst>
                                    </p:anim>
                                    <p:anim calcmode="lin" valueType="num">
                                      <p:cBhvr>
                                        <p:cTn id="68" dur="500" fill="hold"/>
                                        <p:tgtEl>
                                          <p:spTgt spid="81969"/>
                                        </p:tgtEl>
                                        <p:attrNameLst>
                                          <p:attrName>ppt_h</p:attrName>
                                        </p:attrNameLst>
                                      </p:cBhvr>
                                      <p:tavLst>
                                        <p:tav tm="0">
                                          <p:val>
                                            <p:fltVal val="0"/>
                                          </p:val>
                                        </p:tav>
                                        <p:tav tm="100000">
                                          <p:val>
                                            <p:strVal val="#ppt_h"/>
                                          </p:val>
                                        </p:tav>
                                      </p:tavLst>
                                    </p:anim>
                                    <p:animEffect transition="in" filter="fade">
                                      <p:cBhvr>
                                        <p:cTn id="69" dur="500"/>
                                        <p:tgtEl>
                                          <p:spTgt spid="8196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3" grpId="0"/>
      <p:bldP spid="81964" grpId="0"/>
      <p:bldP spid="81965" grpId="0" animBg="1"/>
      <p:bldP spid="81966" grpId="0"/>
      <p:bldP spid="81967" grpId="0" animBg="1"/>
      <p:bldP spid="81968" grpId="0" animBg="1"/>
      <p:bldP spid="81969" grpId="0"/>
      <p:bldP spid="81971" grpId="0" animBg="1"/>
      <p:bldP spid="81972" grpId="0"/>
      <p:bldP spid="81973" grpId="0" animBg="1"/>
      <p:bldP spid="81974" grpId="0" animBg="1"/>
      <p:bldP spid="81977" grpId="0"/>
      <p:bldP spid="81978" grpId="0"/>
      <p:bldP spid="81979" grpId="0" animBg="1"/>
      <p:bldP spid="81980" grpId="0" animBg="1"/>
      <p:bldP spid="6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A6D8517E-9D0A-441E-A56B-661FB0704529}" type="slidenum">
              <a:rPr lang="cs-CZ"/>
              <a:pPr>
                <a:defRPr/>
              </a:pPr>
              <a:t>45</a:t>
            </a:fld>
            <a:endParaRPr lang="cs-CZ"/>
          </a:p>
        </p:txBody>
      </p:sp>
      <p:sp>
        <p:nvSpPr>
          <p:cNvPr id="263170" name="Rectangle 2"/>
          <p:cNvSpPr>
            <a:spLocks noGrp="1" noChangeArrowheads="1"/>
          </p:cNvSpPr>
          <p:nvPr>
            <p:ph type="title"/>
          </p:nvPr>
        </p:nvSpPr>
        <p:spPr>
          <a:xfrm>
            <a:off x="262414" y="277496"/>
            <a:ext cx="11738609" cy="927100"/>
          </a:xfrm>
        </p:spPr>
        <p:txBody>
          <a:bodyPr>
            <a:normAutofit fontScale="90000"/>
          </a:bodyPr>
          <a:lstStyle/>
          <a:p>
            <a:pPr eaLnBrk="1" hangingPunct="1"/>
            <a:r>
              <a:rPr lang="cs-CZ" altLang="cs-CZ" dirty="0" smtClean="0">
                <a:solidFill>
                  <a:schemeClr val="accent4">
                    <a:lumMod val="75000"/>
                  </a:schemeClr>
                </a:solidFill>
                <a:latin typeface="+mn-lt"/>
              </a:rPr>
              <a:t>Patologické stavy  při poruše metabolismu sacharidů</a:t>
            </a:r>
          </a:p>
        </p:txBody>
      </p:sp>
      <p:sp>
        <p:nvSpPr>
          <p:cNvPr id="263171" name="Text Box 3"/>
          <p:cNvSpPr txBox="1">
            <a:spLocks noChangeArrowheads="1"/>
          </p:cNvSpPr>
          <p:nvPr/>
        </p:nvSpPr>
        <p:spPr bwMode="auto">
          <a:xfrm>
            <a:off x="1243649" y="2734628"/>
            <a:ext cx="7993062" cy="1160462"/>
          </a:xfrm>
          <a:prstGeom prst="rect">
            <a:avLst/>
          </a:prstGeom>
          <a:noFill/>
          <a:ln w="9525">
            <a:noFill/>
            <a:miter lim="800000"/>
            <a:headEnd/>
            <a:tailEnd/>
          </a:ln>
        </p:spPr>
        <p:txBody>
          <a:bodyPr>
            <a:spAutoFit/>
          </a:bodyPr>
          <a:lstStyle/>
          <a:p>
            <a:pPr>
              <a:spcBef>
                <a:spcPct val="50000"/>
              </a:spcBef>
            </a:pPr>
            <a:r>
              <a:rPr lang="cs-CZ" altLang="cs-CZ" sz="2800" dirty="0">
                <a:solidFill>
                  <a:schemeClr val="accent1">
                    <a:lumMod val="75000"/>
                  </a:schemeClr>
                </a:solidFill>
              </a:rPr>
              <a:t>Jiné poruchy v metabolismu sacharidů </a:t>
            </a:r>
          </a:p>
          <a:p>
            <a:pPr>
              <a:spcBef>
                <a:spcPct val="50000"/>
              </a:spcBef>
            </a:pPr>
            <a:r>
              <a:rPr lang="cs-CZ" altLang="cs-CZ" sz="2800" dirty="0">
                <a:solidFill>
                  <a:srgbClr val="0033CC"/>
                </a:solidFill>
              </a:rPr>
              <a:t>		</a:t>
            </a:r>
            <a:r>
              <a:rPr lang="cs-CZ" altLang="cs-CZ" sz="2400" dirty="0"/>
              <a:t>(např. deficit enzymů – </a:t>
            </a:r>
            <a:r>
              <a:rPr lang="cs-CZ" altLang="cs-CZ" sz="2400" dirty="0" err="1" smtClean="0"/>
              <a:t>disacharidáz</a:t>
            </a:r>
            <a:r>
              <a:rPr lang="cs-CZ" altLang="cs-CZ" sz="2400" dirty="0" smtClean="0"/>
              <a:t>)</a:t>
            </a:r>
            <a:endParaRPr lang="cs-CZ" altLang="cs-CZ" sz="2800" dirty="0"/>
          </a:p>
        </p:txBody>
      </p:sp>
      <p:sp>
        <p:nvSpPr>
          <p:cNvPr id="263172" name="Text Box 5"/>
          <p:cNvSpPr txBox="1">
            <a:spLocks noChangeArrowheads="1"/>
          </p:cNvSpPr>
          <p:nvPr/>
        </p:nvSpPr>
        <p:spPr bwMode="auto">
          <a:xfrm>
            <a:off x="1243649" y="1792764"/>
            <a:ext cx="5545137" cy="707886"/>
          </a:xfrm>
          <a:prstGeom prst="rect">
            <a:avLst/>
          </a:prstGeom>
          <a:noFill/>
          <a:ln w="9525">
            <a:noFill/>
            <a:miter lim="800000"/>
            <a:headEnd/>
            <a:tailEnd/>
          </a:ln>
        </p:spPr>
        <p:txBody>
          <a:bodyPr>
            <a:spAutoFit/>
          </a:bodyPr>
          <a:lstStyle/>
          <a:p>
            <a:pPr>
              <a:spcBef>
                <a:spcPct val="50000"/>
              </a:spcBef>
            </a:pPr>
            <a:r>
              <a:rPr lang="cs-CZ" altLang="cs-CZ" sz="4000" dirty="0">
                <a:solidFill>
                  <a:schemeClr val="accent2">
                    <a:lumMod val="75000"/>
                  </a:schemeClr>
                </a:solidFill>
              </a:rPr>
              <a:t>Diabetes </a:t>
            </a:r>
            <a:r>
              <a:rPr lang="cs-CZ" altLang="cs-CZ" sz="4000" dirty="0" err="1">
                <a:solidFill>
                  <a:schemeClr val="accent2">
                    <a:lumMod val="75000"/>
                  </a:schemeClr>
                </a:solidFill>
              </a:rPr>
              <a:t>mellitus</a:t>
            </a:r>
            <a:endParaRPr lang="cs-CZ" altLang="cs-CZ" sz="3200" dirty="0">
              <a:solidFill>
                <a:schemeClr val="accent2">
                  <a:lumMod val="75000"/>
                </a:schemeClr>
              </a:solidFill>
            </a:endParaRPr>
          </a:p>
        </p:txBody>
      </p:sp>
    </p:spTree>
    <p:extLst>
      <p:ext uri="{BB962C8B-B14F-4D97-AF65-F5344CB8AC3E}">
        <p14:creationId xmlns:p14="http://schemas.microsoft.com/office/powerpoint/2010/main" val="267645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46</a:t>
            </a:fld>
            <a:endParaRPr lang="cs-CZ"/>
          </a:p>
        </p:txBody>
      </p:sp>
      <p:sp>
        <p:nvSpPr>
          <p:cNvPr id="4" name="Text Box 5"/>
          <p:cNvSpPr txBox="1">
            <a:spLocks noChangeArrowheads="1"/>
          </p:cNvSpPr>
          <p:nvPr/>
        </p:nvSpPr>
        <p:spPr bwMode="auto">
          <a:xfrm>
            <a:off x="3935414" y="1773238"/>
            <a:ext cx="4681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800" dirty="0">
                <a:solidFill>
                  <a:schemeClr val="accent4">
                    <a:lumMod val="75000"/>
                  </a:schemeClr>
                </a:solidFill>
                <a:latin typeface="+mn-lt"/>
              </a:rPr>
              <a:t>NEDOSTATEK </a:t>
            </a:r>
            <a:r>
              <a:rPr lang="cs-CZ" altLang="cs-CZ" sz="2800" dirty="0" smtClean="0">
                <a:solidFill>
                  <a:schemeClr val="accent4">
                    <a:lumMod val="75000"/>
                  </a:schemeClr>
                </a:solidFill>
                <a:latin typeface="+mn-lt"/>
              </a:rPr>
              <a:t>INZULÍNU</a:t>
            </a:r>
            <a:endParaRPr lang="cs-CZ" altLang="cs-CZ" sz="2800" dirty="0">
              <a:solidFill>
                <a:schemeClr val="accent4">
                  <a:lumMod val="75000"/>
                </a:schemeClr>
              </a:solidFill>
              <a:latin typeface="+mn-lt"/>
            </a:endParaRPr>
          </a:p>
        </p:txBody>
      </p:sp>
      <p:sp>
        <p:nvSpPr>
          <p:cNvPr id="5" name="Text Box 6"/>
          <p:cNvSpPr txBox="1">
            <a:spLocks noChangeArrowheads="1"/>
          </p:cNvSpPr>
          <p:nvPr/>
        </p:nvSpPr>
        <p:spPr bwMode="auto">
          <a:xfrm>
            <a:off x="2208213" y="3043238"/>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b="1" dirty="0">
                <a:solidFill>
                  <a:schemeClr val="accent4">
                    <a:lumMod val="75000"/>
                  </a:schemeClr>
                </a:solidFill>
                <a:latin typeface="+mn-lt"/>
              </a:rPr>
              <a:t>Absolutní nedostatek                 </a:t>
            </a:r>
            <a:r>
              <a:rPr lang="cs-CZ" altLang="cs-CZ" sz="2400" b="1" dirty="0" smtClean="0">
                <a:solidFill>
                  <a:schemeClr val="accent4">
                    <a:lumMod val="75000"/>
                  </a:schemeClr>
                </a:solidFill>
                <a:latin typeface="+mn-lt"/>
              </a:rPr>
              <a:t>Relativní </a:t>
            </a:r>
            <a:r>
              <a:rPr lang="cs-CZ" altLang="cs-CZ" sz="2400" b="1" dirty="0">
                <a:solidFill>
                  <a:schemeClr val="accent4">
                    <a:lumMod val="75000"/>
                  </a:schemeClr>
                </a:solidFill>
                <a:latin typeface="+mn-lt"/>
              </a:rPr>
              <a:t>nedostatek </a:t>
            </a:r>
          </a:p>
        </p:txBody>
      </p:sp>
      <p:sp>
        <p:nvSpPr>
          <p:cNvPr id="6" name="Line 6"/>
          <p:cNvSpPr>
            <a:spLocks noChangeShapeType="1"/>
          </p:cNvSpPr>
          <p:nvPr/>
        </p:nvSpPr>
        <p:spPr bwMode="auto">
          <a:xfrm flipH="1">
            <a:off x="4188618" y="2349500"/>
            <a:ext cx="1069182" cy="6193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 name="Line 7"/>
          <p:cNvSpPr>
            <a:spLocks noChangeShapeType="1"/>
          </p:cNvSpPr>
          <p:nvPr/>
        </p:nvSpPr>
        <p:spPr bwMode="auto">
          <a:xfrm>
            <a:off x="6549390" y="2366744"/>
            <a:ext cx="1241108" cy="5176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Text Box 8"/>
          <p:cNvSpPr txBox="1">
            <a:spLocks noChangeArrowheads="1"/>
          </p:cNvSpPr>
          <p:nvPr/>
        </p:nvSpPr>
        <p:spPr bwMode="auto">
          <a:xfrm>
            <a:off x="2208214" y="3500438"/>
            <a:ext cx="4103687"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25000"/>
              </a:spcBef>
              <a:buFontTx/>
              <a:buNone/>
            </a:pPr>
            <a:r>
              <a:rPr lang="cs-CZ" altLang="cs-CZ" sz="2400" dirty="0" smtClean="0">
                <a:latin typeface="+mn-lt"/>
              </a:rPr>
              <a:t>nedostatečná produkce inzulínu </a:t>
            </a:r>
            <a:endParaRPr lang="cs-CZ" altLang="cs-CZ" sz="2400" dirty="0">
              <a:latin typeface="+mn-lt"/>
            </a:endParaRPr>
          </a:p>
          <a:p>
            <a:pPr eaLnBrk="1" hangingPunct="1">
              <a:spcBef>
                <a:spcPct val="25000"/>
              </a:spcBef>
              <a:buFontTx/>
              <a:buNone/>
            </a:pPr>
            <a:r>
              <a:rPr lang="cs-CZ" altLang="cs-CZ" sz="2000" dirty="0">
                <a:latin typeface="+mn-lt"/>
              </a:rPr>
              <a:t>(destrukce </a:t>
            </a:r>
            <a:r>
              <a:rPr lang="cs-CZ" altLang="cs-CZ" sz="2000" dirty="0">
                <a:latin typeface="+mn-lt"/>
                <a:sym typeface="Symbol" pitchFamily="18" charset="2"/>
              </a:rPr>
              <a:t></a:t>
            </a:r>
            <a:r>
              <a:rPr lang="cs-CZ" altLang="cs-CZ" sz="2000" dirty="0">
                <a:latin typeface="+mn-lt"/>
              </a:rPr>
              <a:t>-buněk pankreatu)</a:t>
            </a:r>
            <a:r>
              <a:rPr lang="cs-CZ" altLang="cs-CZ" sz="2000" b="1" dirty="0">
                <a:latin typeface="+mn-lt"/>
              </a:rPr>
              <a:t> </a:t>
            </a:r>
          </a:p>
        </p:txBody>
      </p:sp>
      <p:sp>
        <p:nvSpPr>
          <p:cNvPr id="9" name="Text Box 9"/>
          <p:cNvSpPr txBox="1">
            <a:spLocks noChangeArrowheads="1"/>
          </p:cNvSpPr>
          <p:nvPr/>
        </p:nvSpPr>
        <p:spPr bwMode="auto">
          <a:xfrm>
            <a:off x="6372707" y="3508676"/>
            <a:ext cx="551672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25000"/>
              </a:spcBef>
              <a:buFontTx/>
              <a:buNone/>
            </a:pPr>
            <a:r>
              <a:rPr lang="cs-CZ" altLang="cs-CZ" sz="2400" dirty="0" smtClean="0">
                <a:latin typeface="+mn-lt"/>
              </a:rPr>
              <a:t>porucha působení </a:t>
            </a:r>
            <a:r>
              <a:rPr lang="cs-CZ" altLang="cs-CZ" sz="2400" dirty="0">
                <a:latin typeface="+mn-lt"/>
              </a:rPr>
              <a:t>inzulinu </a:t>
            </a:r>
            <a:r>
              <a:rPr lang="cs-CZ" altLang="cs-CZ" sz="2400" dirty="0" smtClean="0">
                <a:latin typeface="+mn-lt"/>
              </a:rPr>
              <a:t>v </a:t>
            </a:r>
            <a:r>
              <a:rPr lang="cs-CZ" altLang="cs-CZ" sz="2400" dirty="0">
                <a:latin typeface="+mn-lt"/>
              </a:rPr>
              <a:t>periferních tkáních  </a:t>
            </a:r>
            <a:endParaRPr lang="cs-CZ" altLang="cs-CZ" sz="2400" dirty="0" smtClean="0">
              <a:latin typeface="+mn-lt"/>
            </a:endParaRPr>
          </a:p>
          <a:p>
            <a:pPr eaLnBrk="1" hangingPunct="1">
              <a:spcBef>
                <a:spcPct val="25000"/>
              </a:spcBef>
              <a:buFontTx/>
              <a:buNone/>
            </a:pPr>
            <a:r>
              <a:rPr lang="cs-CZ" altLang="cs-CZ" sz="2400" dirty="0" smtClean="0">
                <a:latin typeface="+mn-lt"/>
              </a:rPr>
              <a:t>  	 </a:t>
            </a:r>
            <a:r>
              <a:rPr lang="cs-CZ" altLang="cs-CZ" sz="2000" b="1" dirty="0">
                <a:solidFill>
                  <a:schemeClr val="accent4">
                    <a:lumMod val="75000"/>
                  </a:schemeClr>
                </a:solidFill>
                <a:latin typeface="+mn-lt"/>
              </a:rPr>
              <a:t>„Inzulinová resistence“</a:t>
            </a:r>
          </a:p>
        </p:txBody>
      </p:sp>
      <p:sp>
        <p:nvSpPr>
          <p:cNvPr id="10" name="Text Box 11"/>
          <p:cNvSpPr txBox="1">
            <a:spLocks noChangeArrowheads="1"/>
          </p:cNvSpPr>
          <p:nvPr/>
        </p:nvSpPr>
        <p:spPr bwMode="auto">
          <a:xfrm>
            <a:off x="2531269" y="5848518"/>
            <a:ext cx="75612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b="1" dirty="0" smtClean="0">
                <a:latin typeface="+mn-lt"/>
              </a:rPr>
              <a:t>Glukóza </a:t>
            </a:r>
            <a:r>
              <a:rPr lang="cs-CZ" altLang="cs-CZ" sz="2400" b="1" dirty="0">
                <a:latin typeface="+mn-lt"/>
              </a:rPr>
              <a:t>nevstupuje do svalových buněk a adipocytů </a:t>
            </a:r>
            <a:endParaRPr lang="cs-CZ" altLang="cs-CZ" sz="2400" b="1" dirty="0" smtClean="0">
              <a:latin typeface="+mn-lt"/>
            </a:endParaRPr>
          </a:p>
          <a:p>
            <a:pPr algn="ctr" eaLnBrk="1" hangingPunct="1">
              <a:spcBef>
                <a:spcPct val="50000"/>
              </a:spcBef>
              <a:buFontTx/>
              <a:buNone/>
            </a:pPr>
            <a:r>
              <a:rPr lang="cs-CZ" altLang="cs-CZ" sz="2400" b="1" dirty="0" smtClean="0">
                <a:latin typeface="+mn-lt"/>
              </a:rPr>
              <a:t>GLUT 4 je inzulin dependentní </a:t>
            </a:r>
            <a:endParaRPr lang="cs-CZ" altLang="cs-CZ" sz="2400" b="1" dirty="0">
              <a:latin typeface="+mn-lt"/>
            </a:endParaRPr>
          </a:p>
        </p:txBody>
      </p:sp>
      <p:sp>
        <p:nvSpPr>
          <p:cNvPr id="11" name="Text Box 12"/>
          <p:cNvSpPr txBox="1">
            <a:spLocks noChangeArrowheads="1"/>
          </p:cNvSpPr>
          <p:nvPr/>
        </p:nvSpPr>
        <p:spPr bwMode="auto">
          <a:xfrm>
            <a:off x="3406459" y="157956"/>
            <a:ext cx="80279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3600" b="1" dirty="0">
                <a:solidFill>
                  <a:schemeClr val="accent4">
                    <a:lumMod val="75000"/>
                  </a:schemeClr>
                </a:solidFill>
                <a:latin typeface="+mn-lt"/>
              </a:rPr>
              <a:t>Diabetes </a:t>
            </a:r>
            <a:r>
              <a:rPr lang="cs-CZ" altLang="cs-CZ" sz="3600" b="1" dirty="0" err="1">
                <a:solidFill>
                  <a:schemeClr val="accent4">
                    <a:lumMod val="75000"/>
                  </a:schemeClr>
                </a:solidFill>
                <a:latin typeface="+mn-lt"/>
              </a:rPr>
              <a:t>mellitus</a:t>
            </a:r>
            <a:r>
              <a:rPr lang="cs-CZ" altLang="cs-CZ" sz="3600" b="1" dirty="0">
                <a:solidFill>
                  <a:schemeClr val="accent4">
                    <a:lumMod val="75000"/>
                  </a:schemeClr>
                </a:solidFill>
                <a:latin typeface="+mn-lt"/>
              </a:rPr>
              <a:t> (DM)</a:t>
            </a:r>
          </a:p>
        </p:txBody>
      </p:sp>
      <p:sp>
        <p:nvSpPr>
          <p:cNvPr id="12" name="Text Box 13"/>
          <p:cNvSpPr txBox="1">
            <a:spLocks noChangeArrowheads="1"/>
          </p:cNvSpPr>
          <p:nvPr/>
        </p:nvSpPr>
        <p:spPr bwMode="auto">
          <a:xfrm>
            <a:off x="2423319" y="1137445"/>
            <a:ext cx="7777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b="1" dirty="0">
                <a:latin typeface="+mn-lt"/>
              </a:rPr>
              <a:t>Nejčastější porucha sacharidového metabolismu </a:t>
            </a:r>
          </a:p>
        </p:txBody>
      </p:sp>
      <p:sp>
        <p:nvSpPr>
          <p:cNvPr id="13" name="AutoShape 14"/>
          <p:cNvSpPr>
            <a:spLocks/>
          </p:cNvSpPr>
          <p:nvPr/>
        </p:nvSpPr>
        <p:spPr bwMode="auto">
          <a:xfrm rot="5400000">
            <a:off x="5915820" y="3258345"/>
            <a:ext cx="503237" cy="4464050"/>
          </a:xfrm>
          <a:prstGeom prst="rightBrace">
            <a:avLst>
              <a:gd name="adj1" fmla="val 73922"/>
              <a:gd name="adj2" fmla="val 50000"/>
            </a:avLst>
          </a:prstGeom>
          <a:noFill/>
          <a:ln w="190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cs-CZ" altLang="cs-CZ">
              <a:solidFill>
                <a:srgbClr val="0000CC"/>
              </a:solidFill>
              <a:latin typeface="+mn-lt"/>
            </a:endParaRPr>
          </a:p>
        </p:txBody>
      </p:sp>
    </p:spTree>
    <p:extLst>
      <p:ext uri="{BB962C8B-B14F-4D97-AF65-F5344CB8AC3E}">
        <p14:creationId xmlns:p14="http://schemas.microsoft.com/office/powerpoint/2010/main" val="310688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47</a:t>
            </a:fld>
            <a:endParaRPr lang="cs-CZ"/>
          </a:p>
        </p:txBody>
      </p:sp>
      <p:sp>
        <p:nvSpPr>
          <p:cNvPr id="3" name="Text Box 2"/>
          <p:cNvSpPr txBox="1">
            <a:spLocks noChangeArrowheads="1"/>
          </p:cNvSpPr>
          <p:nvPr/>
        </p:nvSpPr>
        <p:spPr bwMode="auto">
          <a:xfrm>
            <a:off x="336232" y="3186251"/>
            <a:ext cx="691197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dirty="0">
                <a:solidFill>
                  <a:schemeClr val="accent4">
                    <a:lumMod val="75000"/>
                  </a:schemeClr>
                </a:solidFill>
                <a:latin typeface="+mn-lt"/>
              </a:rPr>
              <a:t>Nadbytek</a:t>
            </a:r>
            <a:r>
              <a:rPr lang="cs-CZ" altLang="cs-CZ" sz="2400" b="1" dirty="0">
                <a:latin typeface="+mn-lt"/>
              </a:rPr>
              <a:t> </a:t>
            </a:r>
            <a:r>
              <a:rPr lang="cs-CZ" altLang="cs-CZ" sz="2400" dirty="0" err="1">
                <a:solidFill>
                  <a:schemeClr val="accent4">
                    <a:lumMod val="75000"/>
                  </a:schemeClr>
                </a:solidFill>
                <a:latin typeface="+mn-lt"/>
              </a:rPr>
              <a:t>glukagonu</a:t>
            </a:r>
            <a:endParaRPr lang="cs-CZ" altLang="cs-CZ" sz="2400" dirty="0">
              <a:solidFill>
                <a:schemeClr val="accent4">
                  <a:lumMod val="75000"/>
                </a:schemeClr>
              </a:solidFill>
              <a:latin typeface="+mn-lt"/>
            </a:endParaRPr>
          </a:p>
          <a:p>
            <a:pPr marL="342900" indent="-342900" eaLnBrk="1" hangingPunct="1">
              <a:spcBef>
                <a:spcPct val="50000"/>
              </a:spcBef>
              <a:buFont typeface="Wingdings" panose="05000000000000000000" pitchFamily="2" charset="2"/>
              <a:buChar char="ü"/>
            </a:pPr>
            <a:r>
              <a:rPr lang="cs-CZ" altLang="cs-CZ" sz="2000" dirty="0" smtClean="0">
                <a:latin typeface="+mn-lt"/>
              </a:rPr>
              <a:t>zvýšená </a:t>
            </a:r>
            <a:r>
              <a:rPr lang="cs-CZ" altLang="cs-CZ" sz="2000" dirty="0">
                <a:latin typeface="+mn-lt"/>
              </a:rPr>
              <a:t>degradace glykogenu v </a:t>
            </a:r>
            <a:r>
              <a:rPr lang="cs-CZ" altLang="cs-CZ" sz="2000" dirty="0" smtClean="0">
                <a:latin typeface="+mn-lt"/>
              </a:rPr>
              <a:t>játrech</a:t>
            </a:r>
          </a:p>
          <a:p>
            <a:pPr marL="342900" indent="-342900" eaLnBrk="1" hangingPunct="1">
              <a:spcBef>
                <a:spcPct val="50000"/>
              </a:spcBef>
              <a:buFont typeface="Wingdings" panose="05000000000000000000" pitchFamily="2" charset="2"/>
              <a:buChar char="ü"/>
            </a:pPr>
            <a:r>
              <a:rPr lang="cs-CZ" altLang="cs-CZ" sz="2000" dirty="0" smtClean="0">
                <a:latin typeface="+mn-lt"/>
              </a:rPr>
              <a:t>zvýšená </a:t>
            </a:r>
            <a:r>
              <a:rPr lang="cs-CZ" altLang="cs-CZ" sz="2000" dirty="0">
                <a:latin typeface="+mn-lt"/>
              </a:rPr>
              <a:t>glukoneogeneze</a:t>
            </a:r>
          </a:p>
          <a:p>
            <a:pPr marL="342900" indent="-342900" eaLnBrk="1" hangingPunct="1">
              <a:spcBef>
                <a:spcPct val="50000"/>
              </a:spcBef>
              <a:buFont typeface="Wingdings" panose="05000000000000000000" pitchFamily="2" charset="2"/>
              <a:buChar char="ü"/>
            </a:pPr>
            <a:r>
              <a:rPr lang="cs-CZ" altLang="cs-CZ" sz="2000" dirty="0" smtClean="0">
                <a:latin typeface="+mn-lt"/>
              </a:rPr>
              <a:t>zvýšená </a:t>
            </a:r>
            <a:r>
              <a:rPr lang="cs-CZ" altLang="cs-CZ" sz="2000" dirty="0">
                <a:latin typeface="+mn-lt"/>
              </a:rPr>
              <a:t>lipolýza v tukové tkáni </a:t>
            </a:r>
            <a:endParaRPr lang="cs-CZ" altLang="cs-CZ" sz="2000" dirty="0" smtClean="0">
              <a:latin typeface="+mn-lt"/>
            </a:endParaRPr>
          </a:p>
          <a:p>
            <a:pPr eaLnBrk="1" hangingPunct="1">
              <a:spcBef>
                <a:spcPct val="50000"/>
              </a:spcBef>
              <a:buNone/>
            </a:pPr>
            <a:r>
              <a:rPr lang="cs-CZ" altLang="cs-CZ" sz="2000" dirty="0">
                <a:latin typeface="+mn-lt"/>
                <a:cs typeface="Times New Roman" pitchFamily="18" charset="0"/>
              </a:rPr>
              <a:t>	</a:t>
            </a:r>
            <a:r>
              <a:rPr lang="cs-CZ" altLang="cs-CZ" sz="1600" dirty="0" smtClean="0">
                <a:latin typeface="+mn-lt"/>
                <a:cs typeface="Times New Roman" pitchFamily="18" charset="0"/>
              </a:rPr>
              <a:t>⇒ </a:t>
            </a:r>
            <a:r>
              <a:rPr lang="cs-CZ" altLang="cs-CZ" sz="1600" dirty="0">
                <a:latin typeface="+mn-lt"/>
                <a:cs typeface="Times New Roman" pitchFamily="18" charset="0"/>
              </a:rPr>
              <a:t>zvýšené uvolnění MK do krve </a:t>
            </a:r>
            <a:endParaRPr lang="cs-CZ" altLang="cs-CZ" sz="1600" dirty="0" smtClean="0">
              <a:latin typeface="+mn-lt"/>
              <a:cs typeface="Times New Roman" pitchFamily="18" charset="0"/>
            </a:endParaRPr>
          </a:p>
          <a:p>
            <a:pPr eaLnBrk="1" hangingPunct="1">
              <a:spcBef>
                <a:spcPct val="50000"/>
              </a:spcBef>
              <a:buNone/>
            </a:pPr>
            <a:r>
              <a:rPr lang="cs-CZ" altLang="cs-CZ" sz="1600" dirty="0">
                <a:latin typeface="+mn-lt"/>
                <a:cs typeface="Times New Roman" pitchFamily="18" charset="0"/>
              </a:rPr>
              <a:t>	</a:t>
            </a:r>
            <a:r>
              <a:rPr lang="cs-CZ" altLang="cs-CZ" sz="1600" dirty="0" smtClean="0">
                <a:cs typeface="Times New Roman" pitchFamily="18" charset="0"/>
              </a:rPr>
              <a:t>⇒</a:t>
            </a:r>
            <a:r>
              <a:rPr lang="cs-CZ" altLang="cs-CZ" sz="1600" dirty="0" smtClean="0">
                <a:latin typeface="+mn-lt"/>
                <a:cs typeface="Times New Roman" pitchFamily="18" charset="0"/>
              </a:rPr>
              <a:t> </a:t>
            </a:r>
            <a:r>
              <a:rPr lang="cs-CZ" altLang="cs-CZ" sz="1600" dirty="0">
                <a:latin typeface="+mn-lt"/>
                <a:cs typeface="Times New Roman" pitchFamily="18" charset="0"/>
              </a:rPr>
              <a:t>zvýšená </a:t>
            </a:r>
            <a:r>
              <a:rPr lang="el-GR" altLang="cs-CZ" sz="1600" dirty="0" smtClean="0">
                <a:latin typeface="+mn-lt"/>
                <a:cs typeface="Times New Roman" pitchFamily="18" charset="0"/>
              </a:rPr>
              <a:t>β</a:t>
            </a:r>
            <a:r>
              <a:rPr lang="cs-CZ" altLang="cs-CZ" sz="1600" dirty="0" smtClean="0">
                <a:latin typeface="+mn-lt"/>
                <a:cs typeface="Times New Roman" pitchFamily="18" charset="0"/>
              </a:rPr>
              <a:t>-oxidace </a:t>
            </a:r>
            <a:r>
              <a:rPr lang="cs-CZ" altLang="cs-CZ" sz="1600" dirty="0">
                <a:latin typeface="+mn-lt"/>
                <a:cs typeface="Times New Roman" pitchFamily="18" charset="0"/>
              </a:rPr>
              <a:t>MK v </a:t>
            </a:r>
            <a:r>
              <a:rPr lang="cs-CZ" altLang="cs-CZ" sz="1600" dirty="0" smtClean="0">
                <a:latin typeface="+mn-lt"/>
                <a:cs typeface="Times New Roman" pitchFamily="18" charset="0"/>
              </a:rPr>
              <a:t>játrech</a:t>
            </a:r>
          </a:p>
          <a:p>
            <a:pPr eaLnBrk="1" hangingPunct="1">
              <a:spcBef>
                <a:spcPct val="50000"/>
              </a:spcBef>
              <a:buNone/>
            </a:pPr>
            <a:r>
              <a:rPr lang="cs-CZ" altLang="cs-CZ" sz="1600" dirty="0">
                <a:latin typeface="+mn-lt"/>
                <a:cs typeface="Times New Roman" pitchFamily="18" charset="0"/>
              </a:rPr>
              <a:t>	</a:t>
            </a:r>
            <a:r>
              <a:rPr lang="cs-CZ" altLang="cs-CZ" sz="1600" dirty="0" smtClean="0">
                <a:latin typeface="+mn-lt"/>
                <a:cs typeface="Times New Roman" pitchFamily="18" charset="0"/>
              </a:rPr>
              <a:t> </a:t>
            </a:r>
            <a:r>
              <a:rPr lang="cs-CZ" altLang="cs-CZ" sz="1600" dirty="0">
                <a:cs typeface="Times New Roman" pitchFamily="18" charset="0"/>
              </a:rPr>
              <a:t>⇒ </a:t>
            </a:r>
            <a:r>
              <a:rPr lang="cs-CZ" altLang="cs-CZ" sz="1600" dirty="0" smtClean="0">
                <a:latin typeface="+mn-lt"/>
                <a:cs typeface="Times New Roman" pitchFamily="18" charset="0"/>
              </a:rPr>
              <a:t>zvýšená </a:t>
            </a:r>
            <a:r>
              <a:rPr lang="cs-CZ" altLang="cs-CZ" sz="1600" dirty="0">
                <a:latin typeface="+mn-lt"/>
                <a:cs typeface="Times New Roman" pitchFamily="18" charset="0"/>
              </a:rPr>
              <a:t>produkce </a:t>
            </a:r>
            <a:r>
              <a:rPr lang="cs-CZ" altLang="cs-CZ" sz="1600" dirty="0" smtClean="0">
                <a:latin typeface="+mn-lt"/>
                <a:cs typeface="Times New Roman" pitchFamily="18" charset="0"/>
              </a:rPr>
              <a:t>acetylCoA </a:t>
            </a:r>
          </a:p>
          <a:p>
            <a:pPr eaLnBrk="1" hangingPunct="1">
              <a:spcBef>
                <a:spcPct val="50000"/>
              </a:spcBef>
              <a:buNone/>
            </a:pPr>
            <a:r>
              <a:rPr lang="cs-CZ" altLang="cs-CZ" sz="1600" dirty="0">
                <a:latin typeface="+mn-lt"/>
                <a:cs typeface="Times New Roman" pitchFamily="18" charset="0"/>
              </a:rPr>
              <a:t>	</a:t>
            </a:r>
            <a:r>
              <a:rPr lang="cs-CZ" altLang="cs-CZ" sz="1600" dirty="0" smtClean="0">
                <a:cs typeface="Times New Roman" pitchFamily="18" charset="0"/>
              </a:rPr>
              <a:t>⇒ </a:t>
            </a:r>
            <a:r>
              <a:rPr lang="cs-CZ" altLang="cs-CZ" sz="1600" dirty="0" smtClean="0">
                <a:latin typeface="+mn-lt"/>
                <a:cs typeface="Times New Roman" pitchFamily="18" charset="0"/>
              </a:rPr>
              <a:t>kapacita </a:t>
            </a:r>
            <a:r>
              <a:rPr lang="cs-CZ" altLang="cs-CZ" sz="1600" dirty="0">
                <a:latin typeface="+mn-lt"/>
                <a:cs typeface="Times New Roman" pitchFamily="18" charset="0"/>
              </a:rPr>
              <a:t>CC je převýšena vzhledem k nedostatku </a:t>
            </a:r>
            <a:r>
              <a:rPr lang="cs-CZ" altLang="cs-CZ" sz="1600" dirty="0" err="1" smtClean="0">
                <a:latin typeface="+mn-lt"/>
                <a:cs typeface="Times New Roman" pitchFamily="18" charset="0"/>
              </a:rPr>
              <a:t>oxalacetátu</a:t>
            </a:r>
            <a:r>
              <a:rPr lang="cs-CZ" altLang="cs-CZ" sz="1600" dirty="0" smtClean="0">
                <a:latin typeface="+mn-lt"/>
                <a:cs typeface="Times New Roman" pitchFamily="18" charset="0"/>
              </a:rPr>
              <a:t> 	</a:t>
            </a:r>
            <a:r>
              <a:rPr lang="cs-CZ" altLang="cs-CZ" sz="1600" dirty="0" smtClean="0">
                <a:cs typeface="Times New Roman" pitchFamily="18" charset="0"/>
              </a:rPr>
              <a:t>⇒</a:t>
            </a:r>
            <a:r>
              <a:rPr lang="cs-CZ" altLang="cs-CZ" sz="1600" dirty="0" smtClean="0">
                <a:latin typeface="+mn-lt"/>
                <a:cs typeface="Times New Roman" pitchFamily="18" charset="0"/>
              </a:rPr>
              <a:t> </a:t>
            </a:r>
            <a:r>
              <a:rPr lang="cs-CZ" altLang="cs-CZ" sz="1600" dirty="0">
                <a:latin typeface="+mn-lt"/>
                <a:cs typeface="Times New Roman" pitchFamily="18" charset="0"/>
              </a:rPr>
              <a:t>syntéza ketolátek  → zvýšené uvolnění ketolátek do krve</a:t>
            </a:r>
            <a:endParaRPr lang="cs-CZ" altLang="cs-CZ" sz="1600" dirty="0">
              <a:latin typeface="+mn-lt"/>
            </a:endParaRPr>
          </a:p>
        </p:txBody>
      </p:sp>
      <p:sp>
        <p:nvSpPr>
          <p:cNvPr id="4" name="Rectangle 4"/>
          <p:cNvSpPr>
            <a:spLocks noChangeArrowheads="1"/>
          </p:cNvSpPr>
          <p:nvPr/>
        </p:nvSpPr>
        <p:spPr bwMode="auto">
          <a:xfrm>
            <a:off x="2946400" y="-30588"/>
            <a:ext cx="6696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cs-CZ" altLang="cs-CZ" sz="3600" b="1" dirty="0">
                <a:solidFill>
                  <a:schemeClr val="accent4">
                    <a:lumMod val="75000"/>
                  </a:schemeClr>
                </a:solidFill>
                <a:latin typeface="+mn-lt"/>
              </a:rPr>
              <a:t>DM – </a:t>
            </a:r>
            <a:r>
              <a:rPr lang="cs-CZ" altLang="cs-CZ" sz="3600" b="1" dirty="0" smtClean="0">
                <a:solidFill>
                  <a:schemeClr val="accent4">
                    <a:lumMod val="75000"/>
                  </a:schemeClr>
                </a:solidFill>
                <a:latin typeface="+mn-lt"/>
              </a:rPr>
              <a:t>inzulín a </a:t>
            </a:r>
            <a:r>
              <a:rPr lang="cs-CZ" altLang="cs-CZ" sz="3600" b="1" dirty="0" err="1">
                <a:solidFill>
                  <a:schemeClr val="accent4">
                    <a:lumMod val="75000"/>
                  </a:schemeClr>
                </a:solidFill>
                <a:latin typeface="+mn-lt"/>
              </a:rPr>
              <a:t>glukagon</a:t>
            </a:r>
            <a:endParaRPr lang="cs-CZ" altLang="cs-CZ" sz="3600" b="1" dirty="0">
              <a:solidFill>
                <a:schemeClr val="accent4">
                  <a:lumMod val="75000"/>
                </a:schemeClr>
              </a:solidFill>
              <a:latin typeface="+mn-lt"/>
            </a:endParaRPr>
          </a:p>
        </p:txBody>
      </p:sp>
      <p:sp>
        <p:nvSpPr>
          <p:cNvPr id="5" name="Text Box 11"/>
          <p:cNvSpPr txBox="1">
            <a:spLocks noChangeArrowheads="1"/>
          </p:cNvSpPr>
          <p:nvPr/>
        </p:nvSpPr>
        <p:spPr bwMode="auto">
          <a:xfrm>
            <a:off x="336232" y="1196003"/>
            <a:ext cx="6624638" cy="1692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dirty="0">
                <a:solidFill>
                  <a:schemeClr val="accent4">
                    <a:lumMod val="75000"/>
                  </a:schemeClr>
                </a:solidFill>
                <a:latin typeface="+mn-lt"/>
              </a:rPr>
              <a:t>Nedostatek  </a:t>
            </a:r>
            <a:r>
              <a:rPr lang="cs-CZ" altLang="cs-CZ" sz="2400" dirty="0" smtClean="0">
                <a:solidFill>
                  <a:schemeClr val="accent4">
                    <a:lumMod val="75000"/>
                  </a:schemeClr>
                </a:solidFill>
                <a:latin typeface="+mn-lt"/>
              </a:rPr>
              <a:t>inzulínu</a:t>
            </a:r>
            <a:endParaRPr lang="cs-CZ" altLang="cs-CZ" sz="2400" dirty="0">
              <a:solidFill>
                <a:schemeClr val="accent4">
                  <a:lumMod val="75000"/>
                </a:schemeClr>
              </a:solidFill>
              <a:latin typeface="+mn-lt"/>
            </a:endParaRPr>
          </a:p>
          <a:p>
            <a:pPr marL="342900" indent="-342900" eaLnBrk="1" hangingPunct="1">
              <a:spcBef>
                <a:spcPct val="50000"/>
              </a:spcBef>
              <a:buFont typeface="Wingdings" panose="05000000000000000000" pitchFamily="2" charset="2"/>
              <a:buChar char="ü"/>
            </a:pPr>
            <a:r>
              <a:rPr lang="cs-CZ" altLang="cs-CZ" sz="2000" dirty="0" smtClean="0">
                <a:latin typeface="+mn-lt"/>
              </a:rPr>
              <a:t>absolutní </a:t>
            </a:r>
            <a:r>
              <a:rPr lang="cs-CZ" altLang="cs-CZ" sz="2000" dirty="0">
                <a:latin typeface="+mn-lt"/>
              </a:rPr>
              <a:t>nebo relativní  nedostatek </a:t>
            </a:r>
            <a:r>
              <a:rPr lang="cs-CZ" altLang="cs-CZ" sz="2000" dirty="0" smtClean="0">
                <a:latin typeface="+mn-lt"/>
              </a:rPr>
              <a:t>inzulínu</a:t>
            </a:r>
            <a:endParaRPr lang="cs-CZ" altLang="cs-CZ" sz="2000" dirty="0">
              <a:latin typeface="+mn-lt"/>
            </a:endParaRPr>
          </a:p>
          <a:p>
            <a:pPr marL="342900" indent="-342900" eaLnBrk="1" hangingPunct="1">
              <a:spcBef>
                <a:spcPct val="50000"/>
              </a:spcBef>
              <a:buFont typeface="Wingdings" panose="05000000000000000000" pitchFamily="2" charset="2"/>
              <a:buChar char="ü"/>
            </a:pPr>
            <a:r>
              <a:rPr lang="cs-CZ" altLang="cs-CZ" sz="2000" dirty="0" smtClean="0">
                <a:latin typeface="+mn-lt"/>
              </a:rPr>
              <a:t>snížený </a:t>
            </a:r>
            <a:r>
              <a:rPr lang="cs-CZ" altLang="cs-CZ" sz="2000" dirty="0">
                <a:latin typeface="+mn-lt"/>
              </a:rPr>
              <a:t>transport </a:t>
            </a:r>
            <a:r>
              <a:rPr lang="cs-CZ" altLang="cs-CZ" sz="2000" dirty="0" smtClean="0">
                <a:latin typeface="+mn-lt"/>
              </a:rPr>
              <a:t>glukózy do buněk přes GLUT 4 </a:t>
            </a:r>
            <a:r>
              <a:rPr lang="cs-CZ" altLang="cs-CZ" sz="2000" dirty="0">
                <a:latin typeface="+mn-lt"/>
              </a:rPr>
              <a:t/>
            </a:r>
            <a:br>
              <a:rPr lang="cs-CZ" altLang="cs-CZ" sz="2000" dirty="0">
                <a:latin typeface="+mn-lt"/>
              </a:rPr>
            </a:br>
            <a:r>
              <a:rPr lang="cs-CZ" altLang="cs-CZ" sz="2000" dirty="0" smtClean="0">
                <a:latin typeface="+mn-lt"/>
              </a:rPr>
              <a:t>			(svaly</a:t>
            </a:r>
            <a:r>
              <a:rPr lang="cs-CZ" altLang="cs-CZ" sz="2000" dirty="0">
                <a:latin typeface="+mn-lt"/>
              </a:rPr>
              <a:t>, tuková </a:t>
            </a:r>
            <a:r>
              <a:rPr lang="cs-CZ" altLang="cs-CZ" sz="2000" dirty="0" smtClean="0">
                <a:latin typeface="+mn-lt"/>
              </a:rPr>
              <a:t>tkáň)</a:t>
            </a:r>
            <a:endParaRPr lang="cs-CZ" altLang="cs-CZ" sz="2000" dirty="0">
              <a:latin typeface="+mn-lt"/>
            </a:endParaRPr>
          </a:p>
        </p:txBody>
      </p:sp>
      <p:sp>
        <p:nvSpPr>
          <p:cNvPr id="6" name="AutoShape 12"/>
          <p:cNvSpPr>
            <a:spLocks/>
          </p:cNvSpPr>
          <p:nvPr/>
        </p:nvSpPr>
        <p:spPr bwMode="auto">
          <a:xfrm>
            <a:off x="6515100" y="1813824"/>
            <a:ext cx="243523" cy="906516"/>
          </a:xfrm>
          <a:prstGeom prst="rightBrace">
            <a:avLst>
              <a:gd name="adj1" fmla="val 22243"/>
              <a:gd name="adj2" fmla="val 50000"/>
            </a:avLst>
          </a:prstGeom>
          <a:noFill/>
          <a:ln w="19050">
            <a:solidFill>
              <a:schemeClr val="accent5">
                <a:lumMod val="60000"/>
                <a:lumOff val="4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cs-CZ" altLang="cs-CZ">
              <a:solidFill>
                <a:srgbClr val="0000CC"/>
              </a:solidFill>
              <a:latin typeface="+mn-lt"/>
            </a:endParaRPr>
          </a:p>
        </p:txBody>
      </p:sp>
      <p:sp>
        <p:nvSpPr>
          <p:cNvPr id="7" name="Text Box 13"/>
          <p:cNvSpPr txBox="1">
            <a:spLocks noChangeArrowheads="1"/>
          </p:cNvSpPr>
          <p:nvPr/>
        </p:nvSpPr>
        <p:spPr bwMode="auto">
          <a:xfrm>
            <a:off x="6955473" y="1946154"/>
            <a:ext cx="331025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dirty="0" smtClean="0">
                <a:solidFill>
                  <a:schemeClr val="accent4">
                    <a:lumMod val="75000"/>
                  </a:schemeClr>
                </a:solidFill>
                <a:latin typeface="+mn-lt"/>
              </a:rPr>
              <a:t>Hyperglykemie</a:t>
            </a:r>
            <a:endParaRPr lang="cs-CZ" altLang="cs-CZ" dirty="0">
              <a:solidFill>
                <a:schemeClr val="accent4">
                  <a:lumMod val="75000"/>
                </a:schemeClr>
              </a:solidFill>
              <a:latin typeface="+mn-lt"/>
            </a:endParaRPr>
          </a:p>
        </p:txBody>
      </p:sp>
      <p:sp>
        <p:nvSpPr>
          <p:cNvPr id="8" name="AutoShape 14"/>
          <p:cNvSpPr>
            <a:spLocks/>
          </p:cNvSpPr>
          <p:nvPr/>
        </p:nvSpPr>
        <p:spPr bwMode="auto">
          <a:xfrm>
            <a:off x="5394644" y="3837673"/>
            <a:ext cx="433387" cy="588326"/>
          </a:xfrm>
          <a:prstGeom prst="rightBrace">
            <a:avLst>
              <a:gd name="adj1" fmla="val 16606"/>
              <a:gd name="adj2" fmla="val 48057"/>
            </a:avLst>
          </a:prstGeom>
          <a:noFill/>
          <a:ln w="19050">
            <a:solidFill>
              <a:schemeClr val="accent5">
                <a:lumMod val="60000"/>
                <a:lumOff val="4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endParaRPr lang="cs-CZ" altLang="cs-CZ" sz="3200">
              <a:solidFill>
                <a:srgbClr val="0000CC"/>
              </a:solidFill>
            </a:endParaRPr>
          </a:p>
        </p:txBody>
      </p:sp>
      <p:sp>
        <p:nvSpPr>
          <p:cNvPr id="9" name="Text Box 15"/>
          <p:cNvSpPr txBox="1">
            <a:spLocks noChangeArrowheads="1"/>
          </p:cNvSpPr>
          <p:nvPr/>
        </p:nvSpPr>
        <p:spPr bwMode="auto">
          <a:xfrm>
            <a:off x="6098224" y="3709166"/>
            <a:ext cx="288575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dirty="0">
                <a:solidFill>
                  <a:schemeClr val="accent4">
                    <a:lumMod val="75000"/>
                  </a:schemeClr>
                </a:solidFill>
                <a:latin typeface="+mn-lt"/>
              </a:rPr>
              <a:t>H</a:t>
            </a:r>
            <a:r>
              <a:rPr lang="cs-CZ" altLang="cs-CZ" dirty="0" smtClean="0">
                <a:solidFill>
                  <a:schemeClr val="accent4">
                    <a:lumMod val="75000"/>
                  </a:schemeClr>
                </a:solidFill>
                <a:latin typeface="+mn-lt"/>
              </a:rPr>
              <a:t>yperglykemie</a:t>
            </a:r>
            <a:endParaRPr lang="cs-CZ" altLang="cs-CZ" dirty="0">
              <a:solidFill>
                <a:schemeClr val="accent4">
                  <a:lumMod val="75000"/>
                </a:schemeClr>
              </a:solidFill>
              <a:latin typeface="+mn-lt"/>
            </a:endParaRPr>
          </a:p>
        </p:txBody>
      </p:sp>
      <p:sp>
        <p:nvSpPr>
          <p:cNvPr id="10" name="AutoShape 16"/>
          <p:cNvSpPr>
            <a:spLocks/>
          </p:cNvSpPr>
          <p:nvPr/>
        </p:nvSpPr>
        <p:spPr bwMode="auto">
          <a:xfrm>
            <a:off x="7248207" y="5137786"/>
            <a:ext cx="358775" cy="1512887"/>
          </a:xfrm>
          <a:prstGeom prst="rightBrace">
            <a:avLst>
              <a:gd name="adj1" fmla="val 35140"/>
              <a:gd name="adj2" fmla="val 50000"/>
            </a:avLst>
          </a:prstGeom>
          <a:noFill/>
          <a:ln w="19050">
            <a:solidFill>
              <a:schemeClr val="accent5">
                <a:lumMod val="60000"/>
                <a:lumOff val="4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endParaRPr lang="cs-CZ" altLang="cs-CZ" sz="3200">
              <a:solidFill>
                <a:srgbClr val="0000CC"/>
              </a:solidFill>
            </a:endParaRPr>
          </a:p>
        </p:txBody>
      </p:sp>
      <p:sp>
        <p:nvSpPr>
          <p:cNvPr id="11" name="Text Box 17"/>
          <p:cNvSpPr txBox="1">
            <a:spLocks noChangeArrowheads="1"/>
          </p:cNvSpPr>
          <p:nvPr/>
        </p:nvSpPr>
        <p:spPr bwMode="auto">
          <a:xfrm>
            <a:off x="7740174" y="5601841"/>
            <a:ext cx="266112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dirty="0" err="1" smtClean="0">
                <a:solidFill>
                  <a:schemeClr val="accent4">
                    <a:lumMod val="75000"/>
                  </a:schemeClr>
                </a:solidFill>
                <a:latin typeface="+mn-lt"/>
              </a:rPr>
              <a:t>Ketoacidóza</a:t>
            </a:r>
            <a:endParaRPr lang="cs-CZ" altLang="cs-CZ" dirty="0">
              <a:solidFill>
                <a:schemeClr val="accent4">
                  <a:lumMod val="75000"/>
                </a:schemeClr>
              </a:solidFill>
              <a:latin typeface="+mn-lt"/>
            </a:endParaRPr>
          </a:p>
        </p:txBody>
      </p:sp>
    </p:spTree>
    <p:extLst>
      <p:ext uri="{BB962C8B-B14F-4D97-AF65-F5344CB8AC3E}">
        <p14:creationId xmlns:p14="http://schemas.microsoft.com/office/powerpoint/2010/main" val="933660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48</a:t>
            </a:fld>
            <a:endParaRPr lang="cs-CZ"/>
          </a:p>
        </p:txBody>
      </p:sp>
      <p:sp>
        <p:nvSpPr>
          <p:cNvPr id="3" name="Text Box 4"/>
          <p:cNvSpPr txBox="1">
            <a:spLocks noChangeArrowheads="1"/>
          </p:cNvSpPr>
          <p:nvPr/>
        </p:nvSpPr>
        <p:spPr bwMode="auto">
          <a:xfrm>
            <a:off x="3792539" y="260350"/>
            <a:ext cx="4213225"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4400" dirty="0">
                <a:solidFill>
                  <a:schemeClr val="accent4">
                    <a:lumMod val="75000"/>
                  </a:schemeClr>
                </a:solidFill>
                <a:latin typeface="+mn-lt"/>
              </a:rPr>
              <a:t>Klasifikace</a:t>
            </a:r>
            <a:r>
              <a:rPr lang="cs-CZ" altLang="cs-CZ" sz="4400" dirty="0">
                <a:solidFill>
                  <a:srgbClr val="0000CC"/>
                </a:solidFill>
              </a:rPr>
              <a:t> </a:t>
            </a:r>
            <a:r>
              <a:rPr lang="cs-CZ" altLang="cs-CZ" sz="4400" dirty="0" smtClean="0">
                <a:solidFill>
                  <a:schemeClr val="accent4">
                    <a:lumMod val="75000"/>
                  </a:schemeClr>
                </a:solidFill>
                <a:latin typeface="+mn-lt"/>
              </a:rPr>
              <a:t>DM </a:t>
            </a:r>
            <a:endParaRPr lang="cs-CZ" altLang="cs-CZ" sz="4400" dirty="0">
              <a:solidFill>
                <a:schemeClr val="accent4">
                  <a:lumMod val="75000"/>
                </a:schemeClr>
              </a:solidFill>
              <a:latin typeface="+mn-lt"/>
            </a:endParaRPr>
          </a:p>
        </p:txBody>
      </p:sp>
      <p:graphicFrame>
        <p:nvGraphicFramePr>
          <p:cNvPr id="4" name="Group 54"/>
          <p:cNvGraphicFramePr>
            <a:graphicFrameLocks noGrp="1"/>
          </p:cNvGraphicFramePr>
          <p:nvPr>
            <p:extLst>
              <p:ext uri="{D42A27DB-BD31-4B8C-83A1-F6EECF244321}">
                <p14:modId xmlns:p14="http://schemas.microsoft.com/office/powerpoint/2010/main" val="3989240190"/>
              </p:ext>
            </p:extLst>
          </p:nvPr>
        </p:nvGraphicFramePr>
        <p:xfrm>
          <a:off x="1726090" y="1346164"/>
          <a:ext cx="8412320" cy="5010186"/>
        </p:xfrm>
        <a:graphic>
          <a:graphicData uri="http://schemas.openxmlformats.org/drawingml/2006/table">
            <a:tbl>
              <a:tblPr/>
              <a:tblGrid>
                <a:gridCol w="2548730"/>
                <a:gridCol w="2923382"/>
                <a:gridCol w="2940208"/>
              </a:tblGrid>
              <a:tr h="504722">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Znak</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DM 1.typu</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 DM 2. typu</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r>
              <a:tr h="39621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Prevalence</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2000" b="0" i="0" u="none" strike="noStrike" cap="none" normalizeH="0" baseline="0" dirty="0" smtClean="0">
                          <a:ln>
                            <a:noFill/>
                          </a:ln>
                          <a:solidFill>
                            <a:schemeClr val="tx1"/>
                          </a:solidFill>
                          <a:effectLst/>
                          <a:latin typeface="+mn-lt"/>
                          <a:cs typeface="Times New Roman" pitchFamily="18" charset="0"/>
                        </a:rPr>
                        <a:t>~</a:t>
                      </a:r>
                      <a:r>
                        <a:rPr kumimoji="0" lang="cs-CZ" altLang="cs-CZ" sz="2000" b="0" i="0" u="none" strike="noStrike" cap="none" normalizeH="0" baseline="0" dirty="0" smtClean="0">
                          <a:ln>
                            <a:noFill/>
                          </a:ln>
                          <a:solidFill>
                            <a:schemeClr val="tx1"/>
                          </a:solidFill>
                          <a:effectLst/>
                          <a:latin typeface="+mn-lt"/>
                          <a:cs typeface="Times New Roman" pitchFamily="18" charset="0"/>
                        </a:rPr>
                        <a:t> 15</a:t>
                      </a:r>
                      <a:r>
                        <a:rPr kumimoji="0" lang="cs-CZ" altLang="cs-C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r>
                        <a:rPr kumimoji="0" lang="cs-CZ" altLang="cs-CZ" sz="2000" b="0" i="0" u="none" strike="noStrike" cap="none" normalizeH="0" baseline="0" dirty="0" smtClean="0">
                          <a:ln>
                            <a:noFill/>
                          </a:ln>
                          <a:solidFill>
                            <a:schemeClr val="tx1"/>
                          </a:solidFill>
                          <a:effectLst/>
                          <a:latin typeface="+mn-lt"/>
                          <a:cs typeface="Times New Roman" pitchFamily="18" charset="0"/>
                        </a:rPr>
                        <a:t>20 % diabetiků</a:t>
                      </a:r>
                      <a:endParaRPr kumimoji="0" lang="en-US" altLang="cs-CZ" sz="2000" b="0" i="0" u="none" strike="noStrike" cap="none" normalizeH="0" baseline="0" dirty="0" smtClean="0">
                        <a:ln>
                          <a:noFill/>
                        </a:ln>
                        <a:solidFill>
                          <a:schemeClr val="tx1"/>
                        </a:solidFill>
                        <a:effectLst/>
                        <a:latin typeface="+mn-lt"/>
                        <a:cs typeface="Times New Roman" pitchFamily="18" charset="0"/>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2000" b="0" i="0" u="none" strike="noStrike" cap="none" normalizeH="0" baseline="0" dirty="0" smtClean="0">
                          <a:ln>
                            <a:noFill/>
                          </a:ln>
                          <a:solidFill>
                            <a:schemeClr val="tx1"/>
                          </a:solidFill>
                          <a:effectLst/>
                          <a:latin typeface="+mn-lt"/>
                          <a:cs typeface="Times New Roman" pitchFamily="18" charset="0"/>
                        </a:rPr>
                        <a:t>~</a:t>
                      </a:r>
                      <a:r>
                        <a:rPr kumimoji="0" lang="cs-CZ" altLang="cs-CZ" sz="2000" b="0" i="0" u="none" strike="noStrike" cap="none" normalizeH="0" baseline="0" dirty="0" smtClean="0">
                          <a:ln>
                            <a:noFill/>
                          </a:ln>
                          <a:solidFill>
                            <a:schemeClr val="tx1"/>
                          </a:solidFill>
                          <a:effectLst/>
                          <a:latin typeface="+mn-lt"/>
                          <a:cs typeface="Times New Roman" pitchFamily="18" charset="0"/>
                        </a:rPr>
                        <a:t> 80</a:t>
                      </a:r>
                      <a:r>
                        <a:rPr kumimoji="0" lang="cs-CZ" altLang="cs-C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r>
                        <a:rPr kumimoji="0" lang="cs-CZ" altLang="cs-CZ" sz="2000" b="0" i="0" u="none" strike="noStrike" cap="none" normalizeH="0" baseline="0" dirty="0" smtClean="0">
                          <a:ln>
                            <a:noFill/>
                          </a:ln>
                          <a:solidFill>
                            <a:schemeClr val="tx1"/>
                          </a:solidFill>
                          <a:effectLst/>
                          <a:latin typeface="+mn-lt"/>
                          <a:cs typeface="Times New Roman" pitchFamily="18" charset="0"/>
                        </a:rPr>
                        <a:t>85 % diabetiků</a:t>
                      </a:r>
                      <a:endParaRPr kumimoji="0" lang="cs-CZ" altLang="cs-CZ" sz="2000" b="0" i="0" u="none" strike="noStrike" cap="none" normalizeH="0" baseline="0" dirty="0" smtClean="0">
                        <a:ln>
                          <a:noFill/>
                        </a:ln>
                        <a:solidFill>
                          <a:schemeClr val="tx1"/>
                        </a:solidFill>
                        <a:effectLst/>
                        <a:latin typeface="+mn-lt"/>
                      </a:endParaRP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Dřívější označení</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Inzulin-dependentní</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mn-lt"/>
                        </a:rPr>
                        <a:t>Non-inzulin dependentní</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0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Příčina</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Autoimunitní destrukce  </a:t>
                      </a:r>
                      <a:r>
                        <a:rPr kumimoji="0" lang="el-GR" altLang="cs-CZ" sz="2000" b="0" i="0" u="none" strike="noStrike" cap="none" normalizeH="0" baseline="0" dirty="0" smtClean="0">
                          <a:ln>
                            <a:noFill/>
                          </a:ln>
                          <a:solidFill>
                            <a:schemeClr val="tx1"/>
                          </a:solidFill>
                          <a:effectLst/>
                          <a:latin typeface="+mn-lt"/>
                        </a:rPr>
                        <a:t>β</a:t>
                      </a:r>
                      <a:r>
                        <a:rPr kumimoji="0" lang="cs-CZ" altLang="cs-CZ" sz="2000" b="0" i="0" u="none" strike="noStrike" cap="none" normalizeH="0" baseline="0" dirty="0" smtClean="0">
                          <a:ln>
                            <a:noFill/>
                          </a:ln>
                          <a:solidFill>
                            <a:schemeClr val="tx1"/>
                          </a:solidFill>
                          <a:effectLst/>
                          <a:latin typeface="+mn-lt"/>
                        </a:rPr>
                        <a:t>-buněk</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Inzulinová resistence (a/nebo porucha sekrece insulinu)</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887">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Nedostatek  inzulinu</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1" i="0" u="none" strike="noStrike" cap="none" normalizeH="0" baseline="0" dirty="0" smtClean="0">
                          <a:ln>
                            <a:noFill/>
                          </a:ln>
                          <a:solidFill>
                            <a:schemeClr val="accent4">
                              <a:lumMod val="75000"/>
                            </a:schemeClr>
                          </a:solidFill>
                          <a:effectLst/>
                          <a:latin typeface="+mn-lt"/>
                        </a:rPr>
                        <a:t>Absolutní</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1" i="0" u="none" strike="noStrike" cap="none" normalizeH="0" baseline="0" dirty="0" smtClean="0">
                          <a:ln>
                            <a:noFill/>
                          </a:ln>
                          <a:solidFill>
                            <a:schemeClr val="accent4">
                              <a:lumMod val="75000"/>
                            </a:schemeClr>
                          </a:solidFill>
                          <a:effectLst/>
                          <a:latin typeface="+mn-lt"/>
                        </a:rPr>
                        <a:t>Relativní</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7">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Koncentrace inzulinu </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Nízká nebo nulová</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Normální, často i zvýšená </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614">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Nástup choroby</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Dětství, mládí</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Obvykle po 40. roce</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932">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Nástup choroby</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Akutní</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Postupný</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75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Tělesná stavba</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mn-lt"/>
                        </a:rPr>
                        <a:t>Astenický typ</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mn-lt"/>
                        </a:rPr>
                        <a:t>Často obézní</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6045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49</a:t>
            </a:fld>
            <a:endParaRPr lang="cs-CZ"/>
          </a:p>
        </p:txBody>
      </p:sp>
      <p:sp>
        <p:nvSpPr>
          <p:cNvPr id="3" name="Text Box 8"/>
          <p:cNvSpPr txBox="1">
            <a:spLocks noChangeArrowheads="1"/>
          </p:cNvSpPr>
          <p:nvPr/>
        </p:nvSpPr>
        <p:spPr bwMode="auto">
          <a:xfrm>
            <a:off x="163197" y="1614592"/>
            <a:ext cx="604329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33CC"/>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spcBef>
                <a:spcPct val="50000"/>
              </a:spcBef>
              <a:buFont typeface="Courier New" panose="02070309020205020404" pitchFamily="49" charset="0"/>
              <a:buChar char="o"/>
            </a:pPr>
            <a:r>
              <a:rPr lang="cs-CZ" altLang="cs-CZ" sz="2400" dirty="0" smtClean="0">
                <a:latin typeface="+mn-lt"/>
              </a:rPr>
              <a:t>Krev</a:t>
            </a:r>
          </a:p>
          <a:p>
            <a:pPr marL="1085850" lvl="1" indent="-342900" eaLnBrk="1" hangingPunct="1">
              <a:spcBef>
                <a:spcPct val="50000"/>
              </a:spcBef>
              <a:buFont typeface="Courier New" panose="02070309020205020404" pitchFamily="49" charset="0"/>
              <a:buChar char="o"/>
            </a:pPr>
            <a:r>
              <a:rPr lang="cs-CZ" altLang="cs-CZ" sz="2000" dirty="0" smtClean="0">
                <a:latin typeface="+mn-lt"/>
              </a:rPr>
              <a:t>Hyperglykemie  </a:t>
            </a:r>
            <a:r>
              <a:rPr lang="cs-CZ" altLang="cs-CZ" sz="2000" dirty="0">
                <a:latin typeface="+mn-lt"/>
              </a:rPr>
              <a:t>(chronická </a:t>
            </a:r>
            <a:r>
              <a:rPr lang="cs-CZ" altLang="cs-CZ" sz="2000" dirty="0" smtClean="0">
                <a:latin typeface="+mn-lt"/>
              </a:rPr>
              <a:t>hyperglykemie)</a:t>
            </a:r>
          </a:p>
          <a:p>
            <a:pPr marL="1085850" lvl="1" indent="-342900" eaLnBrk="1" hangingPunct="1">
              <a:spcBef>
                <a:spcPct val="50000"/>
              </a:spcBef>
              <a:buFont typeface="Courier New" panose="02070309020205020404" pitchFamily="49" charset="0"/>
              <a:buChar char="o"/>
            </a:pPr>
            <a:r>
              <a:rPr lang="cs-CZ" altLang="cs-CZ" sz="2000" dirty="0" err="1" smtClean="0">
                <a:latin typeface="+mn-lt"/>
              </a:rPr>
              <a:t>Ketoacidóza</a:t>
            </a:r>
            <a:endParaRPr lang="cs-CZ" altLang="cs-CZ" sz="2000" dirty="0">
              <a:latin typeface="+mn-lt"/>
            </a:endParaRPr>
          </a:p>
          <a:p>
            <a:pPr marL="342900" indent="-342900" eaLnBrk="1" hangingPunct="1">
              <a:spcBef>
                <a:spcPct val="50000"/>
              </a:spcBef>
              <a:buFont typeface="Courier New" panose="02070309020205020404" pitchFamily="49" charset="0"/>
              <a:buChar char="o"/>
            </a:pPr>
            <a:r>
              <a:rPr lang="cs-CZ" altLang="cs-CZ" sz="2400" dirty="0" smtClean="0">
                <a:latin typeface="+mn-lt"/>
              </a:rPr>
              <a:t>Moč</a:t>
            </a:r>
          </a:p>
          <a:p>
            <a:pPr marL="1085850" lvl="1" indent="-342900" eaLnBrk="1" hangingPunct="1">
              <a:spcBef>
                <a:spcPct val="50000"/>
              </a:spcBef>
              <a:buFont typeface="Courier New" panose="02070309020205020404" pitchFamily="49" charset="0"/>
              <a:buChar char="o"/>
            </a:pPr>
            <a:r>
              <a:rPr lang="cs-CZ" altLang="cs-CZ" sz="2000" dirty="0" err="1" smtClean="0">
                <a:latin typeface="+mn-lt"/>
              </a:rPr>
              <a:t>Glukosurie</a:t>
            </a:r>
            <a:endParaRPr lang="cs-CZ" altLang="cs-CZ" sz="2000" b="1" dirty="0">
              <a:latin typeface="+mn-lt"/>
            </a:endParaRPr>
          </a:p>
          <a:p>
            <a:pPr marL="1085850" lvl="1" indent="-342900" eaLnBrk="1" hangingPunct="1">
              <a:spcBef>
                <a:spcPct val="50000"/>
              </a:spcBef>
              <a:buFont typeface="Courier New" panose="02070309020205020404" pitchFamily="49" charset="0"/>
              <a:buChar char="o"/>
            </a:pPr>
            <a:r>
              <a:rPr lang="cs-CZ" altLang="cs-CZ" sz="2000" dirty="0">
                <a:latin typeface="+mn-lt"/>
              </a:rPr>
              <a:t>Ketonurie</a:t>
            </a:r>
            <a:r>
              <a:rPr lang="cs-CZ" altLang="cs-CZ" sz="2400" b="1" dirty="0" smtClean="0">
                <a:latin typeface="+mn-lt"/>
              </a:rPr>
              <a:t>                                            </a:t>
            </a:r>
            <a:endParaRPr lang="cs-CZ" altLang="cs-CZ" sz="2400" b="1" dirty="0">
              <a:latin typeface="+mn-lt"/>
            </a:endParaRPr>
          </a:p>
        </p:txBody>
      </p:sp>
      <p:sp>
        <p:nvSpPr>
          <p:cNvPr id="4" name="Text Box 10"/>
          <p:cNvSpPr txBox="1">
            <a:spLocks noChangeArrowheads="1"/>
          </p:cNvSpPr>
          <p:nvPr/>
        </p:nvSpPr>
        <p:spPr bwMode="auto">
          <a:xfrm>
            <a:off x="2693035" y="313026"/>
            <a:ext cx="7289165"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4400" dirty="0">
                <a:solidFill>
                  <a:schemeClr val="accent4">
                    <a:lumMod val="75000"/>
                  </a:schemeClr>
                </a:solidFill>
                <a:latin typeface="+mn-lt"/>
              </a:rPr>
              <a:t>Biochemický nález u </a:t>
            </a:r>
            <a:r>
              <a:rPr lang="cs-CZ" altLang="cs-CZ" sz="4400" dirty="0" smtClean="0">
                <a:solidFill>
                  <a:schemeClr val="accent4">
                    <a:lumMod val="75000"/>
                  </a:schemeClr>
                </a:solidFill>
                <a:latin typeface="+mn-lt"/>
              </a:rPr>
              <a:t>DM</a:t>
            </a:r>
            <a:endParaRPr lang="cs-CZ" altLang="cs-CZ" sz="4400" dirty="0">
              <a:solidFill>
                <a:schemeClr val="accent4">
                  <a:lumMod val="75000"/>
                </a:schemeClr>
              </a:solidFill>
              <a:latin typeface="+mn-lt"/>
            </a:endParaRPr>
          </a:p>
        </p:txBody>
      </p:sp>
      <p:sp>
        <p:nvSpPr>
          <p:cNvPr id="5" name="Text Box 10"/>
          <p:cNvSpPr txBox="1">
            <a:spLocks noChangeArrowheads="1"/>
          </p:cNvSpPr>
          <p:nvPr/>
        </p:nvSpPr>
        <p:spPr bwMode="auto">
          <a:xfrm>
            <a:off x="6206491" y="3307258"/>
            <a:ext cx="4463733" cy="323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dirty="0">
                <a:solidFill>
                  <a:schemeClr val="accent4">
                    <a:lumMod val="75000"/>
                  </a:schemeClr>
                </a:solidFill>
                <a:latin typeface="+mn-lt"/>
              </a:rPr>
              <a:t>Klinické příznaky u  </a:t>
            </a:r>
            <a:r>
              <a:rPr lang="cs-CZ" altLang="cs-CZ" sz="2400" dirty="0" smtClean="0">
                <a:solidFill>
                  <a:schemeClr val="accent4">
                    <a:lumMod val="75000"/>
                  </a:schemeClr>
                </a:solidFill>
                <a:latin typeface="+mn-lt"/>
              </a:rPr>
              <a:t>DM</a:t>
            </a:r>
            <a:endParaRPr lang="cs-CZ" altLang="cs-CZ" sz="2400" b="1" dirty="0">
              <a:solidFill>
                <a:srgbClr val="0000CC"/>
              </a:solidFill>
              <a:latin typeface="+mn-lt"/>
            </a:endParaRPr>
          </a:p>
          <a:p>
            <a:pPr marL="342900" indent="-342900" eaLnBrk="1" hangingPunct="1">
              <a:spcBef>
                <a:spcPct val="50000"/>
              </a:spcBef>
              <a:buFont typeface="Wingdings" panose="05000000000000000000" pitchFamily="2" charset="2"/>
              <a:buChar char="ü"/>
            </a:pPr>
            <a:r>
              <a:rPr lang="cs-CZ" altLang="cs-CZ" sz="2000" dirty="0">
                <a:latin typeface="+mn-lt"/>
              </a:rPr>
              <a:t>P</a:t>
            </a:r>
            <a:r>
              <a:rPr lang="cs-CZ" altLang="cs-CZ" sz="2000" dirty="0" smtClean="0">
                <a:latin typeface="+mn-lt"/>
              </a:rPr>
              <a:t>olyurie</a:t>
            </a:r>
            <a:endParaRPr lang="cs-CZ" altLang="cs-CZ" sz="2000" dirty="0">
              <a:latin typeface="+mn-lt"/>
            </a:endParaRPr>
          </a:p>
          <a:p>
            <a:pPr marL="342900" indent="-342900" eaLnBrk="1" hangingPunct="1">
              <a:spcBef>
                <a:spcPct val="50000"/>
              </a:spcBef>
              <a:buFont typeface="Wingdings" panose="05000000000000000000" pitchFamily="2" charset="2"/>
              <a:buChar char="ü"/>
            </a:pPr>
            <a:r>
              <a:rPr lang="cs-CZ" altLang="cs-CZ" sz="2000" dirty="0">
                <a:latin typeface="+mn-lt"/>
              </a:rPr>
              <a:t>P</a:t>
            </a:r>
            <a:r>
              <a:rPr lang="cs-CZ" altLang="cs-CZ" sz="2000" dirty="0" smtClean="0">
                <a:latin typeface="+mn-lt"/>
              </a:rPr>
              <a:t>olydipsie </a:t>
            </a:r>
            <a:r>
              <a:rPr lang="cs-CZ" altLang="cs-CZ" sz="2000" dirty="0">
                <a:latin typeface="+mn-lt"/>
              </a:rPr>
              <a:t>(pocit žízně)</a:t>
            </a:r>
          </a:p>
          <a:p>
            <a:pPr marL="342900" indent="-342900" eaLnBrk="1" hangingPunct="1">
              <a:spcBef>
                <a:spcPct val="50000"/>
              </a:spcBef>
              <a:buFont typeface="Wingdings" panose="05000000000000000000" pitchFamily="2" charset="2"/>
              <a:buChar char="ü"/>
            </a:pPr>
            <a:r>
              <a:rPr lang="cs-CZ" altLang="cs-CZ" sz="2000" dirty="0">
                <a:latin typeface="+mn-lt"/>
              </a:rPr>
              <a:t>M</a:t>
            </a:r>
            <a:r>
              <a:rPr lang="cs-CZ" altLang="cs-CZ" sz="2000" dirty="0" smtClean="0">
                <a:latin typeface="+mn-lt"/>
              </a:rPr>
              <a:t>etabolický syndrom</a:t>
            </a:r>
          </a:p>
          <a:p>
            <a:pPr marL="342900" indent="-342900" eaLnBrk="1" hangingPunct="1">
              <a:spcBef>
                <a:spcPct val="50000"/>
              </a:spcBef>
              <a:buFont typeface="Wingdings" panose="05000000000000000000" pitchFamily="2" charset="2"/>
              <a:buChar char="ü"/>
            </a:pPr>
            <a:r>
              <a:rPr lang="cs-CZ" altLang="cs-CZ" sz="2000" dirty="0">
                <a:latin typeface="+mn-lt"/>
              </a:rPr>
              <a:t>O</a:t>
            </a:r>
            <a:r>
              <a:rPr lang="cs-CZ" altLang="cs-CZ" sz="2000" dirty="0" smtClean="0">
                <a:latin typeface="+mn-lt"/>
              </a:rPr>
              <a:t>bezita </a:t>
            </a:r>
          </a:p>
          <a:p>
            <a:pPr marL="342900" indent="-342900" eaLnBrk="1" hangingPunct="1">
              <a:spcBef>
                <a:spcPct val="50000"/>
              </a:spcBef>
              <a:buFont typeface="Wingdings" panose="05000000000000000000" pitchFamily="2" charset="2"/>
              <a:buChar char="ü"/>
            </a:pPr>
            <a:r>
              <a:rPr lang="cs-CZ" altLang="cs-CZ" sz="2000" dirty="0" err="1" smtClean="0">
                <a:latin typeface="+mn-lt"/>
              </a:rPr>
              <a:t>Dyslipidemie</a:t>
            </a:r>
            <a:endParaRPr lang="cs-CZ" altLang="cs-CZ" sz="2000" dirty="0" smtClean="0">
              <a:latin typeface="+mn-lt"/>
            </a:endParaRPr>
          </a:p>
          <a:p>
            <a:pPr marL="342900" indent="-342900" eaLnBrk="1" hangingPunct="1">
              <a:spcBef>
                <a:spcPct val="50000"/>
              </a:spcBef>
              <a:buFont typeface="Wingdings" panose="05000000000000000000" pitchFamily="2" charset="2"/>
              <a:buChar char="ü"/>
            </a:pPr>
            <a:r>
              <a:rPr lang="cs-CZ" altLang="cs-CZ" sz="2000" dirty="0">
                <a:latin typeface="+mn-lt"/>
              </a:rPr>
              <a:t>H</a:t>
            </a:r>
            <a:r>
              <a:rPr lang="cs-CZ" altLang="cs-CZ" sz="2000" dirty="0" smtClean="0">
                <a:latin typeface="+mn-lt"/>
              </a:rPr>
              <a:t>ypertense </a:t>
            </a:r>
            <a:r>
              <a:rPr lang="cs-CZ" altLang="cs-CZ" sz="2000" dirty="0">
                <a:latin typeface="+mn-lt"/>
              </a:rPr>
              <a:t>(</a:t>
            </a:r>
            <a:r>
              <a:rPr lang="cs-CZ" altLang="cs-CZ" sz="1800" dirty="0">
                <a:latin typeface="+mn-lt"/>
              </a:rPr>
              <a:t>DM </a:t>
            </a:r>
            <a:r>
              <a:rPr lang="cs-CZ" altLang="cs-CZ" sz="1800" dirty="0" smtClean="0">
                <a:latin typeface="+mn-lt"/>
              </a:rPr>
              <a:t>2. typu</a:t>
            </a:r>
            <a:r>
              <a:rPr lang="cs-CZ" altLang="cs-CZ" sz="2000" dirty="0">
                <a:latin typeface="+mn-lt"/>
              </a:rPr>
              <a:t>)</a:t>
            </a:r>
          </a:p>
        </p:txBody>
      </p:sp>
    </p:spTree>
    <p:extLst>
      <p:ext uri="{BB962C8B-B14F-4D97-AF65-F5344CB8AC3E}">
        <p14:creationId xmlns:p14="http://schemas.microsoft.com/office/powerpoint/2010/main" val="240004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3063241" y="1652073"/>
            <a:ext cx="4873450" cy="4062651"/>
          </a:xfrm>
          <a:prstGeom prst="rect">
            <a:avLst/>
          </a:prstGeom>
          <a:noFill/>
        </p:spPr>
        <p:txBody>
          <a:bodyPr wrap="none" rtlCol="0">
            <a:spAutoFit/>
          </a:bodyPr>
          <a:lstStyle/>
          <a:p>
            <a:pPr marL="285750" indent="-285750">
              <a:buFont typeface="Arial" panose="020B0604020202020204" pitchFamily="34" charset="0"/>
              <a:buChar char="•"/>
            </a:pPr>
            <a:r>
              <a:rPr lang="cs-CZ" sz="2000" dirty="0"/>
              <a:t>Tenké střevo</a:t>
            </a:r>
          </a:p>
          <a:p>
            <a:pPr marL="1200150" lvl="2" indent="-285750">
              <a:buFont typeface="Arial" panose="020B0604020202020204" pitchFamily="34" charset="0"/>
              <a:buChar char="•"/>
            </a:pPr>
            <a:r>
              <a:rPr lang="cs-CZ" sz="2000" dirty="0"/>
              <a:t>Pankreatická </a:t>
            </a:r>
            <a:r>
              <a:rPr lang="el-GR" sz="2000" dirty="0"/>
              <a:t>α</a:t>
            </a:r>
            <a:r>
              <a:rPr lang="cs-CZ" sz="2000" dirty="0" smtClean="0"/>
              <a:t>-amyláza</a:t>
            </a:r>
          </a:p>
          <a:p>
            <a:pPr marL="1657350" lvl="3" indent="-285750">
              <a:buFont typeface="Arial" panose="020B0604020202020204" pitchFamily="34" charset="0"/>
              <a:buChar char="•"/>
            </a:pPr>
            <a:r>
              <a:rPr lang="cs-CZ" sz="1600" dirty="0"/>
              <a:t>Konečné </a:t>
            </a:r>
            <a:r>
              <a:rPr lang="cs-CZ" sz="1600" dirty="0" smtClean="0"/>
              <a:t>produkty</a:t>
            </a:r>
          </a:p>
          <a:p>
            <a:pPr marL="2114550" lvl="4" indent="-285750">
              <a:buFont typeface="Arial" panose="020B0604020202020204" pitchFamily="34" charset="0"/>
              <a:buChar char="•"/>
            </a:pPr>
            <a:r>
              <a:rPr lang="cs-CZ" sz="1400" dirty="0" err="1" smtClean="0"/>
              <a:t>Isomaltóza</a:t>
            </a:r>
            <a:endParaRPr lang="cs-CZ" sz="1400" dirty="0" smtClean="0"/>
          </a:p>
          <a:p>
            <a:pPr marL="2114550" lvl="4" indent="-285750">
              <a:buFont typeface="Arial" panose="020B0604020202020204" pitchFamily="34" charset="0"/>
              <a:buChar char="•"/>
            </a:pPr>
            <a:r>
              <a:rPr lang="cs-CZ" sz="1400" dirty="0" smtClean="0"/>
              <a:t>Maltóza</a:t>
            </a:r>
          </a:p>
          <a:p>
            <a:pPr marL="2114550" lvl="4" indent="-285750">
              <a:buFont typeface="Arial" panose="020B0604020202020204" pitchFamily="34" charset="0"/>
              <a:buChar char="•"/>
            </a:pPr>
            <a:r>
              <a:rPr lang="cs-CZ" sz="1400" dirty="0" err="1" smtClean="0"/>
              <a:t>Maltotrióza</a:t>
            </a:r>
            <a:endParaRPr lang="cs-CZ" sz="1400" dirty="0" smtClean="0"/>
          </a:p>
          <a:p>
            <a:pPr marL="2114550" lvl="4" indent="-285750">
              <a:buFont typeface="Arial" panose="020B0604020202020204" pitchFamily="34" charset="0"/>
              <a:buChar char="•"/>
            </a:pPr>
            <a:r>
              <a:rPr lang="cs-CZ" sz="1400" dirty="0" smtClean="0"/>
              <a:t>Laktóza</a:t>
            </a:r>
          </a:p>
          <a:p>
            <a:pPr marL="2114550" lvl="4" indent="-285750">
              <a:buFont typeface="Arial" panose="020B0604020202020204" pitchFamily="34" charset="0"/>
              <a:buChar char="•"/>
            </a:pPr>
            <a:r>
              <a:rPr lang="cs-CZ" sz="1400" dirty="0"/>
              <a:t>Sacharóza</a:t>
            </a:r>
          </a:p>
          <a:p>
            <a:pPr marL="1200150" lvl="2" indent="-285750">
              <a:buFont typeface="Arial" panose="020B0604020202020204" pitchFamily="34" charset="0"/>
              <a:buChar char="•"/>
            </a:pPr>
            <a:r>
              <a:rPr lang="cs-CZ" sz="2000" dirty="0" err="1"/>
              <a:t>Disacharidázy</a:t>
            </a:r>
            <a:r>
              <a:rPr lang="cs-CZ" sz="2000" dirty="0"/>
              <a:t> </a:t>
            </a:r>
            <a:r>
              <a:rPr lang="cs-CZ" sz="2000" dirty="0" smtClean="0"/>
              <a:t/>
            </a:r>
            <a:br>
              <a:rPr lang="cs-CZ" sz="2000" dirty="0" smtClean="0"/>
            </a:br>
            <a:r>
              <a:rPr lang="cs-CZ" sz="2000" dirty="0" smtClean="0"/>
              <a:t>       (</a:t>
            </a:r>
            <a:r>
              <a:rPr lang="cs-CZ" sz="2000" dirty="0"/>
              <a:t>kartáčkový lem </a:t>
            </a:r>
            <a:r>
              <a:rPr lang="cs-CZ" sz="2000" dirty="0" err="1"/>
              <a:t>enterocytů</a:t>
            </a:r>
            <a:r>
              <a:rPr lang="cs-CZ" sz="1400" dirty="0" smtClean="0"/>
              <a:t>)</a:t>
            </a:r>
          </a:p>
          <a:p>
            <a:pPr marL="2000250" lvl="4" indent="-171450">
              <a:buFont typeface="Arial" panose="020B0604020202020204" pitchFamily="34" charset="0"/>
              <a:buChar char="•"/>
            </a:pPr>
            <a:r>
              <a:rPr lang="cs-CZ" sz="1200" dirty="0" err="1" smtClean="0"/>
              <a:t>Isomaltáza</a:t>
            </a:r>
            <a:r>
              <a:rPr lang="cs-CZ" sz="1200" dirty="0" smtClean="0"/>
              <a:t>  </a:t>
            </a:r>
          </a:p>
          <a:p>
            <a:pPr marL="2000250" lvl="4" indent="-171450">
              <a:buFont typeface="Arial" panose="020B0604020202020204" pitchFamily="34" charset="0"/>
              <a:buChar char="•"/>
            </a:pPr>
            <a:r>
              <a:rPr lang="cs-CZ" sz="1200" dirty="0" smtClean="0"/>
              <a:t>Maltáza </a:t>
            </a:r>
          </a:p>
          <a:p>
            <a:pPr marL="2000250" lvl="4" indent="-171450">
              <a:buFont typeface="Arial" panose="020B0604020202020204" pitchFamily="34" charset="0"/>
              <a:buChar char="•"/>
            </a:pPr>
            <a:r>
              <a:rPr lang="cs-CZ" sz="1200" dirty="0" smtClean="0"/>
              <a:t>Laktáza</a:t>
            </a:r>
          </a:p>
          <a:p>
            <a:pPr marL="2000250" lvl="4" indent="-171450">
              <a:buFont typeface="Arial" panose="020B0604020202020204" pitchFamily="34" charset="0"/>
              <a:buChar char="•"/>
            </a:pPr>
            <a:r>
              <a:rPr lang="cs-CZ" sz="1200" dirty="0" smtClean="0"/>
              <a:t>Sacharáza </a:t>
            </a:r>
          </a:p>
          <a:p>
            <a:pPr marL="2000250" lvl="4" indent="-171450">
              <a:buFont typeface="Arial" panose="020B0604020202020204" pitchFamily="34" charset="0"/>
              <a:buChar char="•"/>
            </a:pPr>
            <a:r>
              <a:rPr lang="cs-CZ" sz="1200" dirty="0" err="1" smtClean="0"/>
              <a:t>Treláza</a:t>
            </a:r>
            <a:endParaRPr lang="cs-CZ" sz="1200" dirty="0" smtClean="0"/>
          </a:p>
          <a:p>
            <a:pPr lvl="3"/>
            <a:endParaRPr lang="cs-CZ" sz="1200" dirty="0" smtClean="0"/>
          </a:p>
          <a:p>
            <a:endParaRPr lang="cs-CZ" sz="2000" dirty="0"/>
          </a:p>
        </p:txBody>
      </p:sp>
      <p:sp>
        <p:nvSpPr>
          <p:cNvPr id="2" name="Nadpis 1"/>
          <p:cNvSpPr>
            <a:spLocks noGrp="1"/>
          </p:cNvSpPr>
          <p:nvPr>
            <p:ph type="title"/>
          </p:nvPr>
        </p:nvSpPr>
        <p:spPr>
          <a:xfrm>
            <a:off x="623353" y="0"/>
            <a:ext cx="10515600" cy="1325563"/>
          </a:xfrm>
        </p:spPr>
        <p:txBody>
          <a:bodyPr/>
          <a:lstStyle/>
          <a:p>
            <a:r>
              <a:rPr lang="cs-CZ" dirty="0" smtClean="0">
                <a:solidFill>
                  <a:schemeClr val="accent2">
                    <a:lumMod val="75000"/>
                  </a:schemeClr>
                </a:solidFill>
              </a:rPr>
              <a:t>Trávení sacharidů</a:t>
            </a:r>
            <a:endParaRPr lang="cs-CZ" dirty="0">
              <a:solidFill>
                <a:schemeClr val="accent2">
                  <a:lumMod val="75000"/>
                </a:schemeClr>
              </a:solidFill>
            </a:endParaRPr>
          </a:p>
        </p:txBody>
      </p:sp>
      <p:pic>
        <p:nvPicPr>
          <p:cNvPr id="4" name="Zástupný symbol pro obsah 3"/>
          <p:cNvPicPr>
            <a:picLocks noGrp="1" noChangeAspect="1"/>
          </p:cNvPicPr>
          <p:nvPr>
            <p:ph sz="half" idx="1"/>
          </p:nvPr>
        </p:nvPicPr>
        <p:blipFill>
          <a:blip r:embed="rId2"/>
          <a:stretch>
            <a:fillRect/>
          </a:stretch>
        </p:blipFill>
        <p:spPr>
          <a:xfrm>
            <a:off x="8304218" y="235744"/>
            <a:ext cx="3457252" cy="6469411"/>
          </a:xfrm>
          <a:prstGeom prst="rect">
            <a:avLst/>
          </a:prstGeom>
        </p:spPr>
      </p:pic>
      <p:sp>
        <p:nvSpPr>
          <p:cNvPr id="7" name="Zástupný symbol pro obsah 6"/>
          <p:cNvSpPr>
            <a:spLocks noGrp="1"/>
          </p:cNvSpPr>
          <p:nvPr>
            <p:ph sz="half" idx="2"/>
          </p:nvPr>
        </p:nvSpPr>
        <p:spPr>
          <a:xfrm>
            <a:off x="0" y="1652073"/>
            <a:ext cx="4378817" cy="5323125"/>
          </a:xfrm>
        </p:spPr>
        <p:txBody>
          <a:bodyPr>
            <a:noAutofit/>
          </a:bodyPr>
          <a:lstStyle/>
          <a:p>
            <a:r>
              <a:rPr lang="cs-CZ" sz="1800" dirty="0" smtClean="0"/>
              <a:t>Ústa</a:t>
            </a:r>
          </a:p>
          <a:p>
            <a:pPr lvl="1"/>
            <a:r>
              <a:rPr lang="cs-CZ" sz="1800" dirty="0"/>
              <a:t>S</a:t>
            </a:r>
            <a:r>
              <a:rPr lang="cs-CZ" sz="1800" dirty="0" smtClean="0"/>
              <a:t>linná </a:t>
            </a:r>
            <a:r>
              <a:rPr lang="el-GR" sz="1800" dirty="0" smtClean="0"/>
              <a:t>α</a:t>
            </a:r>
            <a:r>
              <a:rPr lang="cs-CZ" sz="1800" dirty="0" smtClean="0"/>
              <a:t>-amyláza</a:t>
            </a:r>
          </a:p>
          <a:p>
            <a:pPr lvl="1"/>
            <a:r>
              <a:rPr lang="el-GR" sz="1800" dirty="0" smtClean="0"/>
              <a:t>α</a:t>
            </a:r>
            <a:r>
              <a:rPr lang="cs-CZ" sz="1800" dirty="0" smtClean="0"/>
              <a:t> (1→4) </a:t>
            </a:r>
            <a:r>
              <a:rPr lang="cs-CZ" sz="1800" dirty="0" err="1" smtClean="0"/>
              <a:t>glykosidová</a:t>
            </a:r>
            <a:r>
              <a:rPr lang="cs-CZ" sz="1800" dirty="0" smtClean="0"/>
              <a:t> vazba </a:t>
            </a:r>
          </a:p>
          <a:p>
            <a:pPr lvl="2"/>
            <a:r>
              <a:rPr lang="cs-CZ" sz="1400" dirty="0" smtClean="0"/>
              <a:t>Produktem jsou:</a:t>
            </a:r>
          </a:p>
          <a:p>
            <a:pPr lvl="3"/>
            <a:r>
              <a:rPr lang="cs-CZ" sz="1200" dirty="0" smtClean="0"/>
              <a:t>Dextriny  = kratší jednotky 			škrobu</a:t>
            </a:r>
            <a:endParaRPr lang="cs-CZ" sz="1200" dirty="0"/>
          </a:p>
          <a:p>
            <a:pPr lvl="3"/>
            <a:r>
              <a:rPr lang="cs-CZ" sz="1200" dirty="0" err="1"/>
              <a:t>Isomaltóza</a:t>
            </a:r>
            <a:endParaRPr lang="cs-CZ" sz="1200" dirty="0"/>
          </a:p>
          <a:p>
            <a:pPr lvl="3"/>
            <a:r>
              <a:rPr lang="cs-CZ" sz="1200" dirty="0"/>
              <a:t>Maltóza</a:t>
            </a:r>
          </a:p>
          <a:p>
            <a:pPr lvl="3"/>
            <a:r>
              <a:rPr lang="cs-CZ" sz="1200" dirty="0" err="1"/>
              <a:t>Maltotrióza</a:t>
            </a:r>
            <a:endParaRPr lang="cs-CZ" sz="1200" dirty="0"/>
          </a:p>
          <a:p>
            <a:pPr lvl="3"/>
            <a:r>
              <a:rPr lang="cs-CZ" sz="1200" dirty="0" smtClean="0"/>
              <a:t>Laktóza</a:t>
            </a:r>
            <a:endParaRPr lang="cs-CZ" sz="1200" dirty="0"/>
          </a:p>
          <a:p>
            <a:pPr lvl="3"/>
            <a:r>
              <a:rPr lang="cs-CZ" sz="1200" dirty="0"/>
              <a:t>Sacharóza</a:t>
            </a:r>
          </a:p>
          <a:p>
            <a:pPr lvl="3"/>
            <a:r>
              <a:rPr lang="cs-CZ" sz="1200" dirty="0" smtClean="0"/>
              <a:t>Celulóza</a:t>
            </a:r>
          </a:p>
          <a:p>
            <a:r>
              <a:rPr lang="cs-CZ" sz="1800" dirty="0" smtClean="0"/>
              <a:t>Žaludek </a:t>
            </a:r>
          </a:p>
          <a:p>
            <a:pPr lvl="2"/>
            <a:r>
              <a:rPr lang="cs-CZ" sz="1400" dirty="0" smtClean="0"/>
              <a:t>Trávení je přerušeno díky  nízkému pH</a:t>
            </a:r>
          </a:p>
          <a:p>
            <a:pPr lvl="5"/>
            <a:endParaRPr lang="cs-CZ" sz="1200" dirty="0" smtClean="0"/>
          </a:p>
          <a:p>
            <a:pPr lvl="5"/>
            <a:endParaRPr lang="cs-CZ" sz="1200" dirty="0"/>
          </a:p>
          <a:p>
            <a:endParaRPr lang="cs-CZ" sz="1800" dirty="0"/>
          </a:p>
        </p:txBody>
      </p:sp>
      <p:sp>
        <p:nvSpPr>
          <p:cNvPr id="8" name="Pravá složená závorka 7"/>
          <p:cNvSpPr/>
          <p:nvPr/>
        </p:nvSpPr>
        <p:spPr>
          <a:xfrm>
            <a:off x="5881153" y="4339129"/>
            <a:ext cx="45719" cy="765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6043331" y="4354845"/>
            <a:ext cx="936475" cy="738664"/>
          </a:xfrm>
          <a:prstGeom prst="rect">
            <a:avLst/>
          </a:prstGeom>
          <a:noFill/>
        </p:spPr>
        <p:txBody>
          <a:bodyPr wrap="none" rtlCol="0">
            <a:spAutoFit/>
          </a:bodyPr>
          <a:lstStyle/>
          <a:p>
            <a:r>
              <a:rPr lang="cs-CZ" sz="1400" dirty="0" smtClean="0"/>
              <a:t>Glukóza</a:t>
            </a:r>
          </a:p>
          <a:p>
            <a:r>
              <a:rPr lang="cs-CZ" sz="1400" dirty="0" smtClean="0"/>
              <a:t>Fruktóza</a:t>
            </a:r>
          </a:p>
          <a:p>
            <a:r>
              <a:rPr lang="cs-CZ" sz="1400" dirty="0" smtClean="0"/>
              <a:t>Galaktóza</a:t>
            </a:r>
          </a:p>
        </p:txBody>
      </p:sp>
      <p:sp>
        <p:nvSpPr>
          <p:cNvPr id="13" name="TextovéPole 12"/>
          <p:cNvSpPr txBox="1"/>
          <p:nvPr/>
        </p:nvSpPr>
        <p:spPr>
          <a:xfrm>
            <a:off x="1147021" y="5579569"/>
            <a:ext cx="5217775" cy="892552"/>
          </a:xfrm>
          <a:prstGeom prst="rect">
            <a:avLst/>
          </a:prstGeom>
          <a:noFill/>
        </p:spPr>
        <p:txBody>
          <a:bodyPr wrap="none" rtlCol="0">
            <a:spAutoFit/>
          </a:bodyPr>
          <a:lstStyle/>
          <a:p>
            <a:pPr marL="285750" indent="-285750">
              <a:buFont typeface="Arial" panose="020B0604020202020204" pitchFamily="34" charset="0"/>
              <a:buChar char="•"/>
            </a:pPr>
            <a:r>
              <a:rPr lang="cs-CZ" sz="1600" dirty="0" smtClean="0"/>
              <a:t>Vzniklé monosacharidy jsou vstřebány do </a:t>
            </a:r>
            <a:r>
              <a:rPr lang="cs-CZ" sz="1600" dirty="0" err="1" smtClean="0"/>
              <a:t>enterocytu</a:t>
            </a:r>
            <a:r>
              <a:rPr lang="cs-CZ" dirty="0" smtClean="0"/>
              <a:t/>
            </a:r>
            <a:br>
              <a:rPr lang="cs-CZ" dirty="0" smtClean="0"/>
            </a:br>
            <a:r>
              <a:rPr lang="cs-CZ" sz="200" dirty="0" smtClean="0"/>
              <a:t> </a:t>
            </a:r>
            <a:endParaRPr lang="cs-CZ" dirty="0" smtClean="0"/>
          </a:p>
          <a:p>
            <a:pPr marL="285750" indent="-285750">
              <a:buFont typeface="Arial" panose="020B0604020202020204" pitchFamily="34" charset="0"/>
              <a:buChar char="•"/>
            </a:pPr>
            <a:r>
              <a:rPr lang="cs-CZ" sz="1600" dirty="0" smtClean="0"/>
              <a:t>Z </a:t>
            </a:r>
            <a:r>
              <a:rPr lang="cs-CZ" sz="1600" dirty="0" err="1" smtClean="0"/>
              <a:t>enterocytu</a:t>
            </a:r>
            <a:r>
              <a:rPr lang="cs-CZ" sz="1600" dirty="0" smtClean="0"/>
              <a:t>  jsou transportovány do portální žíly </a:t>
            </a:r>
            <a:br>
              <a:rPr lang="cs-CZ" sz="1600" dirty="0" smtClean="0"/>
            </a:br>
            <a:endParaRPr lang="cs-CZ" sz="200" dirty="0" smtClean="0"/>
          </a:p>
          <a:p>
            <a:pPr marL="285750" indent="-285750">
              <a:buFont typeface="Arial" panose="020B0604020202020204" pitchFamily="34" charset="0"/>
              <a:buChar char="•"/>
            </a:pPr>
            <a:r>
              <a:rPr lang="cs-CZ" sz="1600" dirty="0" smtClean="0"/>
              <a:t>Portální žilou jsou transportovány do jater</a:t>
            </a:r>
          </a:p>
        </p:txBody>
      </p:sp>
      <p:sp>
        <p:nvSpPr>
          <p:cNvPr id="14" name="Zástupný symbol pro číslo snímku 13"/>
          <p:cNvSpPr>
            <a:spLocks noGrp="1"/>
          </p:cNvSpPr>
          <p:nvPr>
            <p:ph type="sldNum" sz="quarter" idx="12"/>
          </p:nvPr>
        </p:nvSpPr>
        <p:spPr/>
        <p:txBody>
          <a:bodyPr/>
          <a:lstStyle/>
          <a:p>
            <a:fld id="{B6850748-4E51-4F37-B9D7-D8C0D1A2EC04}" type="slidenum">
              <a:rPr lang="cs-CZ" smtClean="0"/>
              <a:t>5</a:t>
            </a:fld>
            <a:endParaRPr lang="cs-CZ"/>
          </a:p>
        </p:txBody>
      </p:sp>
      <p:sp>
        <p:nvSpPr>
          <p:cNvPr id="3" name="TextovéPole 2"/>
          <p:cNvSpPr txBox="1"/>
          <p:nvPr/>
        </p:nvSpPr>
        <p:spPr>
          <a:xfrm>
            <a:off x="8160722" y="6601739"/>
            <a:ext cx="3748142" cy="261610"/>
          </a:xfrm>
          <a:prstGeom prst="rect">
            <a:avLst/>
          </a:prstGeom>
          <a:noFill/>
        </p:spPr>
        <p:txBody>
          <a:bodyPr wrap="none" rtlCol="0">
            <a:spAutoFit/>
          </a:bodyPr>
          <a:lstStyle/>
          <a:p>
            <a:r>
              <a:rPr lang="cs-CZ" sz="1100" dirty="0"/>
              <a:t>Lippincott's-Illustrated-Reviews-Biochemistry,-5th-Edition</a:t>
            </a:r>
          </a:p>
        </p:txBody>
      </p:sp>
    </p:spTree>
    <p:extLst>
      <p:ext uri="{BB962C8B-B14F-4D97-AF65-F5344CB8AC3E}">
        <p14:creationId xmlns:p14="http://schemas.microsoft.com/office/powerpoint/2010/main" val="3698443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solidFill>
                  <a:schemeClr val="accent4">
                    <a:lumMod val="75000"/>
                  </a:schemeClr>
                </a:solidFill>
              </a:rPr>
              <a:t>Diagnostika DM</a:t>
            </a:r>
            <a:endParaRPr lang="cs-CZ" dirty="0">
              <a:solidFill>
                <a:schemeClr val="accent4">
                  <a:lumMod val="75000"/>
                </a:schemeClr>
              </a:solidFill>
            </a:endParaRPr>
          </a:p>
        </p:txBody>
      </p:sp>
      <p:sp>
        <p:nvSpPr>
          <p:cNvPr id="4" name="Zástupný symbol pro obsah 3"/>
          <p:cNvSpPr>
            <a:spLocks noGrp="1"/>
          </p:cNvSpPr>
          <p:nvPr>
            <p:ph idx="1"/>
          </p:nvPr>
        </p:nvSpPr>
        <p:spPr/>
        <p:txBody>
          <a:bodyPr/>
          <a:lstStyle/>
          <a:p>
            <a:r>
              <a:rPr lang="cs-CZ" dirty="0" smtClean="0"/>
              <a:t>FPG (</a:t>
            </a:r>
            <a:r>
              <a:rPr lang="cs-CZ" dirty="0" err="1" smtClean="0"/>
              <a:t>Fasting</a:t>
            </a:r>
            <a:r>
              <a:rPr lang="cs-CZ" dirty="0" smtClean="0"/>
              <a:t> </a:t>
            </a:r>
            <a:r>
              <a:rPr lang="cs-CZ" dirty="0"/>
              <a:t>Plasma </a:t>
            </a:r>
            <a:r>
              <a:rPr lang="cs-CZ" dirty="0" err="1"/>
              <a:t>Glucose</a:t>
            </a:r>
            <a:r>
              <a:rPr lang="cs-CZ" dirty="0" smtClean="0"/>
              <a:t>)</a:t>
            </a:r>
            <a:br>
              <a:rPr lang="cs-CZ" dirty="0" smtClean="0"/>
            </a:br>
            <a:endParaRPr lang="cs-CZ" dirty="0" smtClean="0"/>
          </a:p>
          <a:p>
            <a:pPr lvl="2"/>
            <a:r>
              <a:rPr lang="cs-CZ" dirty="0" smtClean="0"/>
              <a:t>Stanovení hladiny glukózy nalačno</a:t>
            </a:r>
            <a:br>
              <a:rPr lang="cs-CZ" dirty="0" smtClean="0"/>
            </a:br>
            <a:endParaRPr lang="cs-CZ" dirty="0" smtClean="0"/>
          </a:p>
          <a:p>
            <a:r>
              <a:rPr lang="cs-CZ" dirty="0" smtClean="0"/>
              <a:t>oGTT (orální glukózový toleranční test)</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50</a:t>
            </a:fld>
            <a:endParaRPr lang="cs-CZ"/>
          </a:p>
        </p:txBody>
      </p:sp>
    </p:spTree>
    <p:extLst>
      <p:ext uri="{BB962C8B-B14F-4D97-AF65-F5344CB8AC3E}">
        <p14:creationId xmlns:p14="http://schemas.microsoft.com/office/powerpoint/2010/main" val="3900796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a:xfrm>
            <a:off x="8896350" y="6492875"/>
            <a:ext cx="2743200" cy="365125"/>
          </a:xfrm>
        </p:spPr>
        <p:txBody>
          <a:bodyPr/>
          <a:lstStyle/>
          <a:p>
            <a:pPr>
              <a:defRPr/>
            </a:pPr>
            <a:fld id="{58662F6B-CAEB-4EA3-98DC-DCBB2EF2F400}" type="slidenum">
              <a:rPr lang="cs-CZ" smtClean="0"/>
              <a:pPr>
                <a:defRPr/>
              </a:pPr>
              <a:t>51</a:t>
            </a:fld>
            <a:endParaRPr lang="cs-CZ"/>
          </a:p>
        </p:txBody>
      </p:sp>
      <p:sp>
        <p:nvSpPr>
          <p:cNvPr id="3" name="Text Box 3"/>
          <p:cNvSpPr txBox="1">
            <a:spLocks noChangeArrowheads="1"/>
          </p:cNvSpPr>
          <p:nvPr/>
        </p:nvSpPr>
        <p:spPr bwMode="auto">
          <a:xfrm>
            <a:off x="1985963" y="1589792"/>
            <a:ext cx="8281987" cy="2492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400" b="1" dirty="0">
                <a:solidFill>
                  <a:schemeClr val="accent5">
                    <a:lumMod val="60000"/>
                    <a:lumOff val="40000"/>
                  </a:schemeClr>
                </a:solidFill>
                <a:latin typeface="+mn-lt"/>
              </a:rPr>
              <a:t>Diabetes je potvrzen, jestliže glykemie </a:t>
            </a:r>
            <a:r>
              <a:rPr lang="cs-CZ" altLang="cs-CZ" sz="2400" b="1" dirty="0" smtClean="0">
                <a:solidFill>
                  <a:schemeClr val="accent5">
                    <a:lumMod val="60000"/>
                    <a:lumOff val="40000"/>
                  </a:schemeClr>
                </a:solidFill>
                <a:latin typeface="+mn-lt"/>
              </a:rPr>
              <a:t>přesáhne:</a:t>
            </a:r>
            <a:r>
              <a:rPr lang="cs-CZ" altLang="cs-CZ" sz="2400" dirty="0" smtClean="0">
                <a:solidFill>
                  <a:schemeClr val="accent5">
                    <a:lumMod val="60000"/>
                    <a:lumOff val="40000"/>
                  </a:schemeClr>
                </a:solidFill>
                <a:latin typeface="+mn-lt"/>
              </a:rPr>
              <a:t>  </a:t>
            </a:r>
            <a:endParaRPr lang="cs-CZ" altLang="cs-CZ" sz="2400" dirty="0">
              <a:solidFill>
                <a:schemeClr val="accent5">
                  <a:lumMod val="60000"/>
                  <a:lumOff val="40000"/>
                </a:schemeClr>
              </a:solidFill>
              <a:latin typeface="+mn-lt"/>
            </a:endParaRPr>
          </a:p>
          <a:p>
            <a:pPr marL="342900" indent="-342900">
              <a:spcBef>
                <a:spcPct val="50000"/>
              </a:spcBef>
              <a:buFont typeface="Courier New" panose="02070309020205020404" pitchFamily="49" charset="0"/>
              <a:buChar char="o"/>
            </a:pPr>
            <a:r>
              <a:rPr lang="cs-CZ" altLang="cs-CZ" sz="2400" dirty="0" smtClean="0">
                <a:latin typeface="+mn-lt"/>
              </a:rPr>
              <a:t>Při náhodném </a:t>
            </a:r>
            <a:r>
              <a:rPr lang="cs-CZ" altLang="cs-CZ" sz="2400" dirty="0">
                <a:latin typeface="+mn-lt"/>
              </a:rPr>
              <a:t>stanovení </a:t>
            </a:r>
            <a:r>
              <a:rPr lang="cs-CZ" altLang="cs-CZ" sz="2400" dirty="0" smtClean="0">
                <a:latin typeface="+mn-lt"/>
              </a:rPr>
              <a:t>glukózy </a:t>
            </a:r>
            <a:r>
              <a:rPr lang="cs-CZ" altLang="cs-CZ" sz="2400" dirty="0">
                <a:latin typeface="+mn-lt"/>
              </a:rPr>
              <a:t>v plasmě </a:t>
            </a:r>
            <a:r>
              <a:rPr lang="cs-CZ" altLang="cs-CZ" sz="2400" b="1" dirty="0">
                <a:solidFill>
                  <a:schemeClr val="accent2">
                    <a:lumMod val="75000"/>
                  </a:schemeClr>
                </a:solidFill>
                <a:latin typeface="+mn-lt"/>
              </a:rPr>
              <a:t>≥ 11,1 mmol/l  </a:t>
            </a:r>
            <a:r>
              <a:rPr lang="cs-CZ" altLang="cs-CZ" sz="2400" dirty="0">
                <a:latin typeface="+mn-lt"/>
              </a:rPr>
              <a:t>společně  s kombinací klinických </a:t>
            </a:r>
            <a:r>
              <a:rPr lang="cs-CZ" altLang="cs-CZ" sz="2400" dirty="0" smtClean="0">
                <a:latin typeface="+mn-lt"/>
              </a:rPr>
              <a:t>symptomů</a:t>
            </a:r>
          </a:p>
          <a:p>
            <a:pPr marL="342900" indent="-342900">
              <a:spcBef>
                <a:spcPct val="50000"/>
              </a:spcBef>
              <a:buFont typeface="Courier New" panose="02070309020205020404" pitchFamily="49" charset="0"/>
              <a:buChar char="o"/>
            </a:pPr>
            <a:r>
              <a:rPr lang="cs-CZ" altLang="cs-CZ" sz="2400" dirty="0" smtClean="0">
                <a:latin typeface="+mn-lt"/>
              </a:rPr>
              <a:t>FPG</a:t>
            </a:r>
            <a:r>
              <a:rPr lang="cs-CZ" altLang="cs-CZ" sz="2400" b="1" dirty="0" smtClean="0">
                <a:solidFill>
                  <a:schemeClr val="accent2">
                    <a:lumMod val="75000"/>
                  </a:schemeClr>
                </a:solidFill>
                <a:latin typeface="+mn-lt"/>
              </a:rPr>
              <a:t> </a:t>
            </a:r>
            <a:r>
              <a:rPr lang="cs-CZ" altLang="cs-CZ" sz="2400" b="1" dirty="0">
                <a:solidFill>
                  <a:schemeClr val="accent2">
                    <a:lumMod val="75000"/>
                  </a:schemeClr>
                </a:solidFill>
                <a:latin typeface="+mn-lt"/>
              </a:rPr>
              <a:t>≥ 7 mmol/l</a:t>
            </a:r>
            <a:endParaRPr lang="cs-CZ" altLang="cs-CZ" sz="2400" dirty="0">
              <a:solidFill>
                <a:schemeClr val="accent2">
                  <a:lumMod val="75000"/>
                </a:schemeClr>
              </a:solidFill>
              <a:latin typeface="+mn-lt"/>
            </a:endParaRPr>
          </a:p>
          <a:p>
            <a:pPr marL="342900" indent="-342900" eaLnBrk="1" hangingPunct="1">
              <a:spcBef>
                <a:spcPct val="50000"/>
              </a:spcBef>
              <a:buFont typeface="Courier New" panose="02070309020205020404" pitchFamily="49" charset="0"/>
              <a:buChar char="o"/>
            </a:pPr>
            <a:r>
              <a:rPr lang="cs-CZ" altLang="cs-CZ" sz="2400" dirty="0" smtClean="0">
                <a:latin typeface="+mn-lt"/>
              </a:rPr>
              <a:t>Při oGTT koncentrace glukózy </a:t>
            </a:r>
            <a:r>
              <a:rPr lang="cs-CZ" altLang="cs-CZ" sz="2400" b="1" dirty="0" smtClean="0">
                <a:solidFill>
                  <a:schemeClr val="accent2">
                    <a:lumMod val="75000"/>
                  </a:schemeClr>
                </a:solidFill>
                <a:latin typeface="+mn-lt"/>
              </a:rPr>
              <a:t>≥ </a:t>
            </a:r>
            <a:r>
              <a:rPr lang="cs-CZ" altLang="cs-CZ" sz="2400" b="1" dirty="0">
                <a:solidFill>
                  <a:schemeClr val="accent2">
                    <a:lumMod val="75000"/>
                  </a:schemeClr>
                </a:solidFill>
                <a:latin typeface="+mn-lt"/>
              </a:rPr>
              <a:t>11,1 mmol/l</a:t>
            </a:r>
            <a:endParaRPr lang="en-US" altLang="cs-CZ" sz="2400" b="1" dirty="0">
              <a:solidFill>
                <a:schemeClr val="accent2">
                  <a:lumMod val="75000"/>
                </a:schemeClr>
              </a:solidFill>
              <a:latin typeface="+mn-lt"/>
            </a:endParaRPr>
          </a:p>
        </p:txBody>
      </p:sp>
      <p:sp>
        <p:nvSpPr>
          <p:cNvPr id="4" name="Text Box 6"/>
          <p:cNvSpPr txBox="1">
            <a:spLocks noChangeArrowheads="1"/>
          </p:cNvSpPr>
          <p:nvPr/>
        </p:nvSpPr>
        <p:spPr bwMode="auto">
          <a:xfrm>
            <a:off x="259080" y="4553758"/>
            <a:ext cx="8084820" cy="461665"/>
          </a:xfrm>
          <a:prstGeom prst="rect">
            <a:avLst/>
          </a:prstGeom>
          <a:no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cs-CZ" altLang="cs-CZ" sz="2400" dirty="0" smtClean="0">
                <a:solidFill>
                  <a:schemeClr val="accent1">
                    <a:lumMod val="75000"/>
                  </a:schemeClr>
                </a:solidFill>
                <a:latin typeface="+mn-lt"/>
              </a:rPr>
              <a:t>Fyziologická </a:t>
            </a:r>
            <a:r>
              <a:rPr lang="cs-CZ" altLang="cs-CZ" sz="2400" dirty="0">
                <a:solidFill>
                  <a:schemeClr val="accent1">
                    <a:lumMod val="75000"/>
                  </a:schemeClr>
                </a:solidFill>
                <a:latin typeface="+mn-lt"/>
              </a:rPr>
              <a:t>h</a:t>
            </a:r>
            <a:r>
              <a:rPr lang="cs-CZ" altLang="cs-CZ" sz="2400" dirty="0" smtClean="0">
                <a:solidFill>
                  <a:schemeClr val="accent1">
                    <a:lumMod val="75000"/>
                  </a:schemeClr>
                </a:solidFill>
                <a:latin typeface="+mn-lt"/>
              </a:rPr>
              <a:t>odnota glykemie 	FPG  3,9–5,5 </a:t>
            </a:r>
            <a:r>
              <a:rPr lang="cs-CZ" altLang="cs-CZ" sz="2400" dirty="0">
                <a:solidFill>
                  <a:schemeClr val="accent1">
                    <a:lumMod val="75000"/>
                  </a:schemeClr>
                </a:solidFill>
                <a:latin typeface="+mn-lt"/>
              </a:rPr>
              <a:t>mmol/l</a:t>
            </a:r>
            <a:endParaRPr lang="cs-CZ" altLang="cs-CZ" sz="1800" dirty="0">
              <a:solidFill>
                <a:schemeClr val="accent1">
                  <a:lumMod val="75000"/>
                </a:schemeClr>
              </a:solidFill>
              <a:latin typeface="+mn-lt"/>
            </a:endParaRPr>
          </a:p>
        </p:txBody>
      </p:sp>
      <p:sp>
        <p:nvSpPr>
          <p:cNvPr id="5" name="Text Box 7"/>
          <p:cNvSpPr txBox="1">
            <a:spLocks noChangeArrowheads="1"/>
          </p:cNvSpPr>
          <p:nvPr/>
        </p:nvSpPr>
        <p:spPr bwMode="auto">
          <a:xfrm>
            <a:off x="2806699" y="265707"/>
            <a:ext cx="6769101"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4400" dirty="0">
                <a:solidFill>
                  <a:schemeClr val="accent4">
                    <a:lumMod val="75000"/>
                  </a:schemeClr>
                </a:solidFill>
                <a:latin typeface="+mn-lt"/>
              </a:rPr>
              <a:t>Diagnostika diabetu </a:t>
            </a:r>
          </a:p>
        </p:txBody>
      </p:sp>
      <p:sp>
        <p:nvSpPr>
          <p:cNvPr id="6" name="Text Box 9"/>
          <p:cNvSpPr txBox="1">
            <a:spLocks noChangeArrowheads="1"/>
          </p:cNvSpPr>
          <p:nvPr/>
        </p:nvSpPr>
        <p:spPr bwMode="auto">
          <a:xfrm>
            <a:off x="259080" y="5166360"/>
            <a:ext cx="6840537"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cs-CZ" altLang="cs-CZ" sz="2400" dirty="0" smtClean="0">
                <a:solidFill>
                  <a:schemeClr val="accent1">
                    <a:lumMod val="75000"/>
                  </a:schemeClr>
                </a:solidFill>
                <a:latin typeface="+mn-lt"/>
              </a:rPr>
              <a:t>Stanovení glukózy</a:t>
            </a:r>
            <a:endParaRPr lang="cs-CZ" altLang="cs-CZ" sz="2000" b="1" dirty="0">
              <a:latin typeface="+mn-lt"/>
            </a:endParaRPr>
          </a:p>
          <a:p>
            <a:pPr marL="342900" indent="-342900" eaLnBrk="1" hangingPunct="1">
              <a:spcBef>
                <a:spcPct val="0"/>
              </a:spcBef>
              <a:buFont typeface="Courier New" panose="02070309020205020404" pitchFamily="49" charset="0"/>
              <a:buChar char="o"/>
            </a:pPr>
            <a:r>
              <a:rPr lang="cs-CZ" altLang="cs-CZ" sz="2000" dirty="0" smtClean="0">
                <a:latin typeface="+mn-lt"/>
              </a:rPr>
              <a:t>Glukometry </a:t>
            </a:r>
            <a:r>
              <a:rPr lang="cs-CZ" altLang="cs-CZ" sz="2000" dirty="0"/>
              <a:t>(kapilární krev</a:t>
            </a:r>
            <a:r>
              <a:rPr lang="cs-CZ" altLang="cs-CZ" sz="2000" dirty="0" smtClean="0"/>
              <a:t>)</a:t>
            </a:r>
            <a:endParaRPr lang="cs-CZ" altLang="cs-CZ" sz="2000" dirty="0" smtClean="0">
              <a:latin typeface="+mn-lt"/>
            </a:endParaRPr>
          </a:p>
          <a:p>
            <a:pPr marL="342900" indent="-342900" eaLnBrk="1" hangingPunct="1">
              <a:spcBef>
                <a:spcPct val="0"/>
              </a:spcBef>
              <a:buFont typeface="Courier New" panose="02070309020205020404" pitchFamily="49" charset="0"/>
              <a:buChar char="o"/>
            </a:pPr>
            <a:r>
              <a:rPr lang="cs-CZ" altLang="cs-CZ" sz="2000" dirty="0">
                <a:latin typeface="+mn-lt"/>
              </a:rPr>
              <a:t>D</a:t>
            </a:r>
            <a:r>
              <a:rPr lang="cs-CZ" altLang="cs-CZ" sz="2000" dirty="0" smtClean="0">
                <a:latin typeface="+mn-lt"/>
              </a:rPr>
              <a:t>iagnostické </a:t>
            </a:r>
            <a:r>
              <a:rPr lang="cs-CZ" altLang="cs-CZ" sz="2000" dirty="0">
                <a:latin typeface="+mn-lt"/>
              </a:rPr>
              <a:t>proužky  </a:t>
            </a:r>
            <a:r>
              <a:rPr lang="cs-CZ" altLang="cs-CZ" sz="2000" dirty="0" smtClean="0">
                <a:latin typeface="+mn-lt"/>
              </a:rPr>
              <a:t>(kapilární </a:t>
            </a:r>
            <a:r>
              <a:rPr lang="cs-CZ" altLang="cs-CZ" sz="2000" dirty="0">
                <a:latin typeface="+mn-lt"/>
              </a:rPr>
              <a:t>krev</a:t>
            </a:r>
            <a:r>
              <a:rPr lang="cs-CZ" altLang="cs-CZ" sz="2000" dirty="0" smtClean="0">
                <a:latin typeface="+mn-lt"/>
              </a:rPr>
              <a:t>)</a:t>
            </a:r>
            <a:br>
              <a:rPr lang="cs-CZ" altLang="cs-CZ" sz="2000" dirty="0" smtClean="0">
                <a:latin typeface="+mn-lt"/>
              </a:rPr>
            </a:br>
            <a:r>
              <a:rPr lang="cs-CZ" altLang="cs-CZ" sz="400" dirty="0" smtClean="0">
                <a:latin typeface="+mn-lt"/>
              </a:rPr>
              <a:t> </a:t>
            </a:r>
            <a:endParaRPr lang="cs-CZ" altLang="cs-CZ" sz="400" dirty="0">
              <a:latin typeface="+mn-lt"/>
            </a:endParaRPr>
          </a:p>
          <a:p>
            <a:pPr marL="342900" indent="-342900" eaLnBrk="1" hangingPunct="1">
              <a:spcBef>
                <a:spcPct val="0"/>
              </a:spcBef>
              <a:buFont typeface="Courier New" panose="02070309020205020404" pitchFamily="49" charset="0"/>
              <a:buChar char="o"/>
            </a:pPr>
            <a:r>
              <a:rPr lang="cs-CZ" altLang="cs-CZ" sz="2000" dirty="0" smtClean="0">
                <a:latin typeface="+mn-lt"/>
              </a:rPr>
              <a:t>Biochemické </a:t>
            </a:r>
            <a:r>
              <a:rPr lang="cs-CZ" altLang="cs-CZ" sz="2000" dirty="0">
                <a:latin typeface="+mn-lt"/>
              </a:rPr>
              <a:t>analyzátory (plazma)</a:t>
            </a:r>
          </a:p>
        </p:txBody>
      </p:sp>
    </p:spTree>
    <p:extLst>
      <p:ext uri="{BB962C8B-B14F-4D97-AF65-F5344CB8AC3E}">
        <p14:creationId xmlns:p14="http://schemas.microsoft.com/office/powerpoint/2010/main" val="1194100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52</a:t>
            </a:fld>
            <a:endParaRPr lang="cs-CZ"/>
          </a:p>
        </p:txBody>
      </p:sp>
      <p:sp>
        <p:nvSpPr>
          <p:cNvPr id="3" name="Text Box 2"/>
          <p:cNvSpPr txBox="1">
            <a:spLocks noChangeArrowheads="1"/>
          </p:cNvSpPr>
          <p:nvPr/>
        </p:nvSpPr>
        <p:spPr bwMode="auto">
          <a:xfrm>
            <a:off x="790576" y="180430"/>
            <a:ext cx="10394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cs-CZ" altLang="cs-CZ" sz="2400" b="1" dirty="0">
                <a:solidFill>
                  <a:srgbClr val="0000CC"/>
                </a:solidFill>
              </a:rPr>
              <a:t> </a:t>
            </a:r>
            <a:r>
              <a:rPr lang="cs-CZ" altLang="cs-CZ" sz="4400" dirty="0">
                <a:solidFill>
                  <a:schemeClr val="accent4">
                    <a:lumMod val="75000"/>
                  </a:schemeClr>
                </a:solidFill>
                <a:latin typeface="+mn-lt"/>
              </a:rPr>
              <a:t>Orální </a:t>
            </a:r>
            <a:r>
              <a:rPr lang="cs-CZ" altLang="cs-CZ" sz="4400" dirty="0" smtClean="0">
                <a:solidFill>
                  <a:schemeClr val="accent4">
                    <a:lumMod val="75000"/>
                  </a:schemeClr>
                </a:solidFill>
                <a:latin typeface="+mn-lt"/>
              </a:rPr>
              <a:t>glukózový </a:t>
            </a:r>
            <a:r>
              <a:rPr lang="cs-CZ" altLang="cs-CZ" sz="4400" dirty="0">
                <a:solidFill>
                  <a:schemeClr val="accent4">
                    <a:lumMod val="75000"/>
                  </a:schemeClr>
                </a:solidFill>
                <a:latin typeface="+mn-lt"/>
              </a:rPr>
              <a:t>toleranční test (oGTT)</a:t>
            </a:r>
            <a:r>
              <a:rPr lang="cs-CZ" altLang="cs-CZ" b="1" dirty="0">
                <a:solidFill>
                  <a:srgbClr val="0000CC"/>
                </a:solidFill>
              </a:rPr>
              <a:t> </a:t>
            </a:r>
            <a:endParaRPr lang="cs-CZ" altLang="cs-CZ" dirty="0">
              <a:solidFill>
                <a:srgbClr val="0000CC"/>
              </a:solidFill>
            </a:endParaRPr>
          </a:p>
        </p:txBody>
      </p:sp>
      <p:sp>
        <p:nvSpPr>
          <p:cNvPr id="4" name="Text Box 8"/>
          <p:cNvSpPr txBox="1">
            <a:spLocks noChangeArrowheads="1"/>
          </p:cNvSpPr>
          <p:nvPr/>
        </p:nvSpPr>
        <p:spPr bwMode="auto">
          <a:xfrm>
            <a:off x="220664" y="1134020"/>
            <a:ext cx="11971336" cy="2739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cs-CZ" altLang="cs-CZ" sz="2000" b="1" dirty="0" smtClean="0">
                <a:solidFill>
                  <a:schemeClr val="accent1">
                    <a:lumMod val="75000"/>
                  </a:schemeClr>
                </a:solidFill>
              </a:rPr>
              <a:t>Prediabetes</a:t>
            </a:r>
            <a:r>
              <a:rPr lang="cs-CZ" altLang="cs-CZ" sz="2000" b="1" dirty="0">
                <a:solidFill>
                  <a:schemeClr val="accent1">
                    <a:lumMod val="75000"/>
                  </a:schemeClr>
                </a:solidFill>
              </a:rPr>
              <a:t>:</a:t>
            </a:r>
            <a:r>
              <a:rPr lang="cs-CZ" altLang="cs-CZ" sz="2000" dirty="0">
                <a:solidFill>
                  <a:schemeClr val="accent1">
                    <a:lumMod val="75000"/>
                  </a:schemeClr>
                </a:solidFill>
              </a:rPr>
              <a:t> </a:t>
            </a:r>
            <a:endParaRPr lang="cs-CZ" altLang="cs-CZ" sz="2000" dirty="0" smtClean="0">
              <a:solidFill>
                <a:schemeClr val="accent1">
                  <a:lumMod val="75000"/>
                </a:schemeClr>
              </a:solidFill>
            </a:endParaRPr>
          </a:p>
          <a:p>
            <a:pPr marL="342900" indent="-342900" eaLnBrk="1" hangingPunct="1">
              <a:spcBef>
                <a:spcPct val="0"/>
              </a:spcBef>
              <a:buFont typeface="Courier New" panose="02070309020205020404" pitchFamily="49" charset="0"/>
              <a:buChar char="o"/>
            </a:pPr>
            <a:r>
              <a:rPr lang="cs-CZ" altLang="cs-CZ" sz="2000" dirty="0" smtClean="0"/>
              <a:t>FPG  	5,6–7 mmol/l </a:t>
            </a:r>
          </a:p>
          <a:p>
            <a:pPr marL="1085850" lvl="1" indent="-342900" eaLnBrk="1" hangingPunct="1">
              <a:spcBef>
                <a:spcPct val="0"/>
              </a:spcBef>
              <a:buFont typeface="Wingdings" panose="05000000000000000000" pitchFamily="2" charset="2"/>
              <a:buChar char="ü"/>
            </a:pPr>
            <a:r>
              <a:rPr lang="cs-CZ" altLang="cs-CZ" sz="1600" dirty="0" smtClean="0"/>
              <a:t>ověření </a:t>
            </a:r>
            <a:r>
              <a:rPr lang="cs-CZ" altLang="cs-CZ" sz="1600" dirty="0"/>
              <a:t>účinnosti regulace sacharidového metabolismu pomocí funkčního testu </a:t>
            </a:r>
            <a:r>
              <a:rPr lang="cs-CZ" altLang="cs-CZ" sz="1600" dirty="0" smtClean="0"/>
              <a:t>(</a:t>
            </a:r>
            <a:r>
              <a:rPr lang="cs-CZ" altLang="cs-CZ" sz="1600" dirty="0"/>
              <a:t>oGTT) </a:t>
            </a:r>
            <a:br>
              <a:rPr lang="cs-CZ" altLang="cs-CZ" sz="1600" dirty="0"/>
            </a:br>
            <a:endParaRPr lang="cs-CZ" altLang="cs-CZ" sz="1600" dirty="0"/>
          </a:p>
          <a:p>
            <a:pPr eaLnBrk="1" hangingPunct="1">
              <a:spcBef>
                <a:spcPct val="0"/>
              </a:spcBef>
              <a:buNone/>
            </a:pPr>
            <a:r>
              <a:rPr lang="cs-CZ" altLang="cs-CZ" sz="2000" b="1" dirty="0">
                <a:solidFill>
                  <a:schemeClr val="accent1">
                    <a:lumMod val="75000"/>
                  </a:schemeClr>
                </a:solidFill>
              </a:rPr>
              <a:t>Postup oGTT: </a:t>
            </a:r>
            <a:endParaRPr lang="cs-CZ" altLang="cs-CZ" sz="2000" b="1" dirty="0" smtClean="0">
              <a:solidFill>
                <a:schemeClr val="accent1">
                  <a:lumMod val="75000"/>
                </a:schemeClr>
              </a:solidFill>
            </a:endParaRPr>
          </a:p>
          <a:p>
            <a:pPr eaLnBrk="1" hangingPunct="1">
              <a:spcBef>
                <a:spcPct val="0"/>
              </a:spcBef>
              <a:buNone/>
            </a:pPr>
            <a:r>
              <a:rPr lang="cs-CZ" altLang="cs-CZ" sz="2000" b="1" dirty="0">
                <a:solidFill>
                  <a:schemeClr val="accent1">
                    <a:lumMod val="75000"/>
                  </a:schemeClr>
                </a:solidFill>
              </a:rPr>
              <a:t>	</a:t>
            </a:r>
            <a:r>
              <a:rPr lang="cs-CZ" altLang="cs-CZ" sz="2000" dirty="0" smtClean="0"/>
              <a:t>Po </a:t>
            </a:r>
            <a:r>
              <a:rPr lang="cs-CZ" altLang="cs-CZ" sz="2000" dirty="0"/>
              <a:t>nočním lačnění (</a:t>
            </a:r>
            <a:r>
              <a:rPr lang="cs-CZ" altLang="cs-CZ" sz="2000" dirty="0" smtClean="0"/>
              <a:t>10</a:t>
            </a:r>
            <a:r>
              <a:rPr lang="cs-CZ" altLang="cs-CZ" sz="2000" dirty="0"/>
              <a:t>–</a:t>
            </a:r>
            <a:r>
              <a:rPr lang="cs-CZ" altLang="cs-CZ" sz="2000" dirty="0" smtClean="0"/>
              <a:t>14 </a:t>
            </a:r>
            <a:r>
              <a:rPr lang="cs-CZ" altLang="cs-CZ" sz="2000" dirty="0"/>
              <a:t>hodin) je vyšetřovanému </a:t>
            </a:r>
            <a:r>
              <a:rPr lang="cs-CZ" altLang="cs-CZ" sz="2000" dirty="0" smtClean="0"/>
              <a:t>odebraná </a:t>
            </a:r>
            <a:r>
              <a:rPr lang="cs-CZ" altLang="cs-CZ" sz="2000" dirty="0"/>
              <a:t>krev. </a:t>
            </a:r>
            <a:endParaRPr lang="cs-CZ" altLang="cs-CZ" sz="2000" dirty="0" smtClean="0"/>
          </a:p>
          <a:p>
            <a:pPr eaLnBrk="1" hangingPunct="1">
              <a:spcBef>
                <a:spcPct val="0"/>
              </a:spcBef>
              <a:buNone/>
            </a:pPr>
            <a:r>
              <a:rPr lang="cs-CZ" altLang="cs-CZ" sz="2000" dirty="0"/>
              <a:t>	</a:t>
            </a:r>
            <a:r>
              <a:rPr lang="cs-CZ" altLang="cs-CZ" sz="2000" dirty="0" smtClean="0"/>
              <a:t>Pak </a:t>
            </a:r>
            <a:r>
              <a:rPr lang="cs-CZ" altLang="cs-CZ" sz="2000" dirty="0"/>
              <a:t>se podá 75 g </a:t>
            </a:r>
            <a:r>
              <a:rPr lang="cs-CZ" altLang="cs-CZ" sz="2000" dirty="0" smtClean="0"/>
              <a:t>glukózy </a:t>
            </a:r>
            <a:r>
              <a:rPr lang="cs-CZ" altLang="cs-CZ" sz="2000" dirty="0"/>
              <a:t>v 300 ml čaje a odebere se krev za 2 hodiny po vypití čaje a stanoví se </a:t>
            </a:r>
            <a:r>
              <a:rPr lang="cs-CZ" altLang="cs-CZ" sz="2000" dirty="0" smtClean="0"/>
              <a:t>	glykemie.</a:t>
            </a:r>
          </a:p>
          <a:p>
            <a:pPr eaLnBrk="1" hangingPunct="1">
              <a:spcBef>
                <a:spcPct val="0"/>
              </a:spcBef>
              <a:buNone/>
            </a:pPr>
            <a:r>
              <a:rPr lang="cs-CZ" altLang="cs-CZ" sz="2000" dirty="0"/>
              <a:t>	</a:t>
            </a:r>
            <a:r>
              <a:rPr lang="cs-CZ" altLang="cs-CZ" sz="2000" dirty="0" smtClean="0"/>
              <a:t>Hodnotí se glykemie po 2 hodinách po podání glukózy.</a:t>
            </a:r>
            <a:endParaRPr lang="cs-CZ" altLang="cs-CZ" sz="1600" b="1" dirty="0">
              <a:cs typeface="Times New Roman" pitchFamily="18" charset="0"/>
            </a:endParaRPr>
          </a:p>
        </p:txBody>
      </p:sp>
      <p:graphicFrame>
        <p:nvGraphicFramePr>
          <p:cNvPr id="5" name="Group 24"/>
          <p:cNvGraphicFramePr>
            <a:graphicFrameLocks noGrp="1"/>
          </p:cNvGraphicFramePr>
          <p:nvPr>
            <p:extLst>
              <p:ext uri="{D42A27DB-BD31-4B8C-83A1-F6EECF244321}">
                <p14:modId xmlns:p14="http://schemas.microsoft.com/office/powerpoint/2010/main" val="3645178081"/>
              </p:ext>
            </p:extLst>
          </p:nvPr>
        </p:nvGraphicFramePr>
        <p:xfrm>
          <a:off x="2642394" y="4290061"/>
          <a:ext cx="6547326" cy="1871663"/>
        </p:xfrm>
        <a:graphic>
          <a:graphicData uri="http://schemas.openxmlformats.org/drawingml/2006/table">
            <a:tbl>
              <a:tblPr/>
              <a:tblGrid>
                <a:gridCol w="3311525"/>
                <a:gridCol w="3235801"/>
              </a:tblGrid>
              <a:tr h="43180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err="1" smtClean="0">
                          <a:ln>
                            <a:noFill/>
                          </a:ln>
                          <a:solidFill>
                            <a:schemeClr val="tx1"/>
                          </a:solidFill>
                          <a:effectLst/>
                          <a:latin typeface="Times New Roman" pitchFamily="18" charset="0"/>
                        </a:rPr>
                        <a:t>Glukosová</a:t>
                      </a:r>
                      <a:r>
                        <a:rPr kumimoji="0" lang="cs-CZ" altLang="cs-CZ" sz="2000" b="0" i="0" u="none" strike="noStrike" cap="none" normalizeH="0" baseline="0" dirty="0" smtClean="0">
                          <a:ln>
                            <a:noFill/>
                          </a:ln>
                          <a:solidFill>
                            <a:schemeClr val="tx1"/>
                          </a:solidFill>
                          <a:effectLst/>
                          <a:latin typeface="Times New Roman" pitchFamily="18" charset="0"/>
                        </a:rPr>
                        <a:t> tolerance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alpha val="50195"/>
                      </a:srgbClr>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itchFamily="18" charset="0"/>
                        </a:rPr>
                        <a:t>Glykemie 2 hodiny po zátěži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alpha val="50195"/>
                      </a:srgbClr>
                    </a:solidFill>
                  </a:tcPr>
                </a:tc>
              </a:tr>
              <a:tr h="50323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itchFamily="18" charset="0"/>
                        </a:rPr>
                        <a:t>Normální (vyloučení DM)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2000" b="0" i="0" u="none" strike="noStrike" cap="none" normalizeH="0" baseline="0" dirty="0" smtClean="0">
                          <a:ln>
                            <a:noFill/>
                          </a:ln>
                          <a:solidFill>
                            <a:schemeClr val="tx1"/>
                          </a:solidFill>
                          <a:effectLst/>
                          <a:latin typeface="Times New Roman" pitchFamily="18" charset="0"/>
                          <a:cs typeface="Times New Roman" pitchFamily="18" charset="0"/>
                        </a:rPr>
                        <a:t>&lt;</a:t>
                      </a:r>
                      <a:r>
                        <a:rPr kumimoji="0" lang="cs-CZ" altLang="cs-CZ" sz="2000" b="0" i="0" u="none" strike="noStrike" cap="none" normalizeH="0" baseline="0" dirty="0" smtClean="0">
                          <a:ln>
                            <a:noFill/>
                          </a:ln>
                          <a:solidFill>
                            <a:schemeClr val="tx1"/>
                          </a:solidFill>
                          <a:effectLst/>
                          <a:latin typeface="Times New Roman" pitchFamily="18" charset="0"/>
                          <a:cs typeface="Times New Roman" pitchFamily="18" charset="0"/>
                        </a:rPr>
                        <a:t>  7,8 mmol/l</a:t>
                      </a:r>
                      <a:endParaRPr kumimoji="0" lang="en-US" altLang="cs-CZ"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itchFamily="18" charset="0"/>
                        </a:rPr>
                        <a:t>Porušená glukózová tolerance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itchFamily="18" charset="0"/>
                        </a:rPr>
                        <a:t>7,8</a:t>
                      </a:r>
                      <a:r>
                        <a:rPr lang="cs-CZ" altLang="cs-CZ" sz="2000" dirty="0" smtClean="0"/>
                        <a:t>–</a:t>
                      </a:r>
                      <a:r>
                        <a:rPr kumimoji="0" lang="cs-CZ" altLang="cs-CZ" sz="2000" b="0" i="0" u="none" strike="noStrike" cap="none" normalizeH="0" baseline="0" dirty="0" smtClean="0">
                          <a:ln>
                            <a:noFill/>
                          </a:ln>
                          <a:solidFill>
                            <a:schemeClr val="tx1"/>
                          </a:solidFill>
                          <a:effectLst/>
                          <a:latin typeface="Times New Roman" pitchFamily="18" charset="0"/>
                        </a:rPr>
                        <a:t>11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itchFamily="18" charset="0"/>
                        </a:rPr>
                        <a:t>Diabetes mellitus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2000" b="0" i="0" u="none" strike="noStrike" cap="none" normalizeH="0" baseline="0" dirty="0" smtClean="0">
                          <a:ln>
                            <a:noFill/>
                          </a:ln>
                          <a:solidFill>
                            <a:schemeClr val="tx1"/>
                          </a:solidFill>
                          <a:effectLst/>
                          <a:latin typeface="Times New Roman" pitchFamily="18" charset="0"/>
                          <a:cs typeface="Times New Roman" pitchFamily="18" charset="0"/>
                        </a:rPr>
                        <a:t>&gt;</a:t>
                      </a:r>
                      <a:r>
                        <a:rPr kumimoji="0" lang="cs-CZ" altLang="cs-CZ" sz="2000" b="0" i="0" u="none" strike="noStrike" cap="none" normalizeH="0" baseline="0" dirty="0" smtClean="0">
                          <a:ln>
                            <a:noFill/>
                          </a:ln>
                          <a:solidFill>
                            <a:schemeClr val="tx1"/>
                          </a:solidFill>
                          <a:effectLst/>
                          <a:latin typeface="Times New Roman" pitchFamily="18" charset="0"/>
                          <a:cs typeface="Times New Roman" pitchFamily="18" charset="0"/>
                        </a:rPr>
                        <a:t> 11,1 mmol/l</a:t>
                      </a:r>
                      <a:endParaRPr kumimoji="0" lang="en-US" altLang="cs-CZ"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22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8662F6B-CAEB-4EA3-98DC-DCBB2EF2F400}" type="slidenum">
              <a:rPr lang="cs-CZ" smtClean="0"/>
              <a:pPr>
                <a:defRPr/>
              </a:pPr>
              <a:t>53</a:t>
            </a:fld>
            <a:endParaRPr lang="cs-CZ"/>
          </a:p>
        </p:txBody>
      </p:sp>
      <p:sp>
        <p:nvSpPr>
          <p:cNvPr id="3" name="Text Box 4"/>
          <p:cNvSpPr txBox="1">
            <a:spLocks noChangeArrowheads="1"/>
          </p:cNvSpPr>
          <p:nvPr/>
        </p:nvSpPr>
        <p:spPr bwMode="auto">
          <a:xfrm>
            <a:off x="2863850" y="285751"/>
            <a:ext cx="5868670"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4400" dirty="0">
                <a:solidFill>
                  <a:schemeClr val="accent4">
                    <a:lumMod val="75000"/>
                  </a:schemeClr>
                </a:solidFill>
                <a:latin typeface="+mn-lt"/>
              </a:rPr>
              <a:t>Další</a:t>
            </a:r>
            <a:r>
              <a:rPr lang="cs-CZ" altLang="cs-CZ" dirty="0">
                <a:solidFill>
                  <a:srgbClr val="0000CC"/>
                </a:solidFill>
              </a:rPr>
              <a:t> </a:t>
            </a:r>
            <a:r>
              <a:rPr lang="cs-CZ" altLang="cs-CZ" sz="4400" dirty="0" smtClean="0">
                <a:solidFill>
                  <a:schemeClr val="accent4">
                    <a:lumMod val="75000"/>
                  </a:schemeClr>
                </a:solidFill>
                <a:latin typeface="+mn-lt"/>
              </a:rPr>
              <a:t>stanovení u DM</a:t>
            </a:r>
            <a:endParaRPr lang="cs-CZ" altLang="cs-CZ" sz="4400" dirty="0">
              <a:solidFill>
                <a:schemeClr val="accent4">
                  <a:lumMod val="75000"/>
                </a:schemeClr>
              </a:solidFill>
              <a:latin typeface="+mn-lt"/>
            </a:endParaRPr>
          </a:p>
        </p:txBody>
      </p:sp>
      <p:sp>
        <p:nvSpPr>
          <p:cNvPr id="4" name="Text Box 5"/>
          <p:cNvSpPr txBox="1">
            <a:spLocks noChangeArrowheads="1"/>
          </p:cNvSpPr>
          <p:nvPr/>
        </p:nvSpPr>
        <p:spPr bwMode="auto">
          <a:xfrm>
            <a:off x="452120" y="1252042"/>
            <a:ext cx="11206480" cy="215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25000"/>
              </a:spcBef>
              <a:buFontTx/>
              <a:buNone/>
            </a:pPr>
            <a:r>
              <a:rPr lang="cs-CZ" altLang="cs-CZ" sz="2400" b="1" dirty="0">
                <a:solidFill>
                  <a:schemeClr val="accent1">
                    <a:lumMod val="75000"/>
                  </a:schemeClr>
                </a:solidFill>
              </a:rPr>
              <a:t>Glykovaný hemoglobin</a:t>
            </a:r>
          </a:p>
          <a:p>
            <a:pPr marL="342900" indent="-342900" eaLnBrk="1" hangingPunct="1">
              <a:spcBef>
                <a:spcPct val="50000"/>
              </a:spcBef>
              <a:buFont typeface="Courier New" panose="02070309020205020404" pitchFamily="49" charset="0"/>
              <a:buChar char="o"/>
            </a:pPr>
            <a:r>
              <a:rPr lang="cs-CZ" altLang="cs-CZ" sz="2000" dirty="0" smtClean="0"/>
              <a:t>vzniká </a:t>
            </a:r>
            <a:r>
              <a:rPr lang="cs-CZ" altLang="cs-CZ" sz="2000" dirty="0" err="1"/>
              <a:t>neezymovou</a:t>
            </a:r>
            <a:r>
              <a:rPr lang="cs-CZ" altLang="cs-CZ" sz="2000" dirty="0"/>
              <a:t> reakcí mezi </a:t>
            </a:r>
            <a:r>
              <a:rPr lang="cs-CZ" altLang="cs-CZ" sz="2000" dirty="0" smtClean="0"/>
              <a:t>hemoglobinem a glukózou </a:t>
            </a:r>
            <a:r>
              <a:rPr lang="cs-CZ" altLang="cs-CZ" sz="2000" dirty="0"/>
              <a:t>v krvi</a:t>
            </a:r>
          </a:p>
          <a:p>
            <a:pPr marL="342900" indent="-342900" eaLnBrk="1" hangingPunct="1">
              <a:spcBef>
                <a:spcPct val="50000"/>
              </a:spcBef>
              <a:buFont typeface="Courier New" panose="02070309020205020404" pitchFamily="49" charset="0"/>
              <a:buChar char="o"/>
            </a:pPr>
            <a:r>
              <a:rPr lang="cs-CZ" altLang="cs-CZ" sz="2000" dirty="0" smtClean="0"/>
              <a:t>hladina </a:t>
            </a:r>
            <a:r>
              <a:rPr lang="cs-CZ" altLang="cs-CZ" sz="2000" dirty="0"/>
              <a:t>glykovaného hemoglobinu odráží koncentraci </a:t>
            </a:r>
            <a:r>
              <a:rPr lang="cs-CZ" altLang="cs-CZ" sz="2000" dirty="0" smtClean="0"/>
              <a:t>glukózy </a:t>
            </a:r>
            <a:r>
              <a:rPr lang="cs-CZ" altLang="cs-CZ" sz="2000" dirty="0"/>
              <a:t>v krvi </a:t>
            </a:r>
            <a:r>
              <a:rPr lang="cs-CZ" altLang="cs-CZ" sz="2000" dirty="0" smtClean="0"/>
              <a:t>během </a:t>
            </a:r>
            <a:r>
              <a:rPr lang="cs-CZ" altLang="cs-CZ" sz="2000" dirty="0"/>
              <a:t>celé doby života erytrocytů</a:t>
            </a:r>
          </a:p>
          <a:p>
            <a:pPr marL="342900" indent="-342900" eaLnBrk="1" hangingPunct="1">
              <a:spcBef>
                <a:spcPct val="50000"/>
              </a:spcBef>
              <a:buFont typeface="Courier New" panose="02070309020205020404" pitchFamily="49" charset="0"/>
              <a:buChar char="o"/>
            </a:pPr>
            <a:r>
              <a:rPr lang="cs-CZ" altLang="cs-CZ" sz="2000" dirty="0" smtClean="0"/>
              <a:t>využívá </a:t>
            </a:r>
            <a:r>
              <a:rPr lang="cs-CZ" altLang="cs-CZ" sz="2000" dirty="0"/>
              <a:t>se k posouzení účinnosti úspěšnosti léčby/kompenzace diabetu v </a:t>
            </a:r>
            <a:r>
              <a:rPr lang="cs-CZ" altLang="cs-CZ" sz="2000" dirty="0" smtClean="0"/>
              <a:t>období 4</a:t>
            </a:r>
            <a:r>
              <a:rPr lang="cs-CZ" altLang="cs-CZ" sz="2000" dirty="0"/>
              <a:t>–</a:t>
            </a:r>
            <a:r>
              <a:rPr lang="cs-CZ" altLang="cs-CZ" sz="2000" dirty="0" smtClean="0"/>
              <a:t>8 </a:t>
            </a:r>
            <a:r>
              <a:rPr lang="cs-CZ" altLang="cs-CZ" sz="2000" dirty="0"/>
              <a:t>týdnů před vyšetřením </a:t>
            </a:r>
          </a:p>
        </p:txBody>
      </p:sp>
      <p:sp>
        <p:nvSpPr>
          <p:cNvPr id="5" name="Text Box 4"/>
          <p:cNvSpPr txBox="1">
            <a:spLocks noChangeArrowheads="1"/>
          </p:cNvSpPr>
          <p:nvPr/>
        </p:nvSpPr>
        <p:spPr bwMode="auto">
          <a:xfrm>
            <a:off x="1423988" y="3804295"/>
            <a:ext cx="1439862" cy="519112"/>
          </a:xfrm>
          <a:prstGeom prst="rect">
            <a:avLst/>
          </a:prstGeom>
          <a:solidFill>
            <a:schemeClr val="accent1">
              <a:lumMod val="40000"/>
              <a:lumOff val="60000"/>
              <a:alpha val="50195"/>
            </a:schemeClr>
          </a:solidFill>
          <a:ln>
            <a:noFill/>
          </a:ln>
          <a:effectLs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sz="2800" dirty="0"/>
              <a:t>Srovnej:</a:t>
            </a:r>
          </a:p>
        </p:txBody>
      </p:sp>
      <p:sp>
        <p:nvSpPr>
          <p:cNvPr id="6" name="Text Box 5"/>
          <p:cNvSpPr txBox="1">
            <a:spLocks noChangeArrowheads="1"/>
          </p:cNvSpPr>
          <p:nvPr/>
        </p:nvSpPr>
        <p:spPr bwMode="auto">
          <a:xfrm>
            <a:off x="2566988" y="4721225"/>
            <a:ext cx="6954202" cy="5847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cs-CZ" altLang="cs-CZ" dirty="0"/>
              <a:t>Glykemie   </a:t>
            </a:r>
            <a:r>
              <a:rPr lang="cs-CZ" altLang="cs-CZ" dirty="0" smtClean="0"/>
              <a:t>vs</a:t>
            </a:r>
            <a:r>
              <a:rPr lang="cs-CZ" altLang="cs-CZ" dirty="0"/>
              <a:t>.     glykovaný hemoglobin   </a:t>
            </a:r>
          </a:p>
        </p:txBody>
      </p:sp>
    </p:spTree>
    <p:extLst>
      <p:ext uri="{BB962C8B-B14F-4D97-AF65-F5344CB8AC3E}">
        <p14:creationId xmlns:p14="http://schemas.microsoft.com/office/powerpoint/2010/main" val="1172074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Text Box 8"/>
          <p:cNvSpPr txBox="1">
            <a:spLocks noChangeArrowheads="1"/>
          </p:cNvSpPr>
          <p:nvPr/>
        </p:nvSpPr>
        <p:spPr bwMode="auto">
          <a:xfrm>
            <a:off x="273368" y="1862052"/>
            <a:ext cx="8424862" cy="3662541"/>
          </a:xfrm>
          <a:prstGeom prst="rect">
            <a:avLst/>
          </a:prstGeom>
          <a:noFill/>
          <a:ln w="9525">
            <a:noFill/>
            <a:miter lim="800000"/>
            <a:headEnd/>
            <a:tailEnd/>
          </a:ln>
        </p:spPr>
        <p:txBody>
          <a:bodyPr>
            <a:spAutoFit/>
          </a:bodyPr>
          <a:lstStyle/>
          <a:p>
            <a:pPr>
              <a:spcBef>
                <a:spcPct val="50000"/>
              </a:spcBef>
            </a:pPr>
            <a:r>
              <a:rPr lang="cs-CZ" altLang="cs-CZ" sz="2800" dirty="0">
                <a:solidFill>
                  <a:schemeClr val="accent1">
                    <a:lumMod val="75000"/>
                  </a:schemeClr>
                </a:solidFill>
              </a:rPr>
              <a:t>Nedostatek </a:t>
            </a:r>
            <a:r>
              <a:rPr lang="cs-CZ" altLang="cs-CZ" sz="2800" dirty="0" smtClean="0">
                <a:solidFill>
                  <a:schemeClr val="accent1">
                    <a:lumMod val="75000"/>
                  </a:schemeClr>
                </a:solidFill>
              </a:rPr>
              <a:t>laktázy = Laktózová intolerance</a:t>
            </a:r>
            <a:endParaRPr lang="cs-CZ" altLang="cs-CZ" sz="2800" dirty="0">
              <a:solidFill>
                <a:schemeClr val="accent1">
                  <a:lumMod val="75000"/>
                </a:schemeClr>
              </a:solidFill>
            </a:endParaRPr>
          </a:p>
          <a:p>
            <a:pPr marL="342900" indent="-342900">
              <a:spcBef>
                <a:spcPct val="50000"/>
              </a:spcBef>
              <a:buFont typeface="Courier New" panose="02070309020205020404" pitchFamily="49" charset="0"/>
              <a:buChar char="o"/>
            </a:pPr>
            <a:r>
              <a:rPr lang="cs-CZ" altLang="cs-CZ" sz="2400" dirty="0" smtClean="0"/>
              <a:t>při nedostatku laktázy je  laktóza fermentována </a:t>
            </a:r>
            <a:r>
              <a:rPr lang="cs-CZ" altLang="cs-CZ" sz="2400" dirty="0"/>
              <a:t>bakteriemi </a:t>
            </a:r>
          </a:p>
          <a:p>
            <a:pPr marL="342900" indent="-342900">
              <a:spcBef>
                <a:spcPct val="50000"/>
              </a:spcBef>
              <a:buFont typeface="Courier New" panose="02070309020205020404" pitchFamily="49" charset="0"/>
              <a:buChar char="o"/>
            </a:pPr>
            <a:r>
              <a:rPr lang="cs-CZ" altLang="cs-CZ" sz="2400" dirty="0" smtClean="0"/>
              <a:t>produkce </a:t>
            </a:r>
            <a:r>
              <a:rPr lang="cs-CZ" altLang="cs-CZ" sz="2400" dirty="0"/>
              <a:t>plynů  (CO</a:t>
            </a:r>
            <a:r>
              <a:rPr lang="cs-CZ" altLang="cs-CZ" sz="2400" baseline="-25000" dirty="0"/>
              <a:t>2</a:t>
            </a:r>
            <a:r>
              <a:rPr lang="cs-CZ" altLang="cs-CZ" sz="2400" dirty="0"/>
              <a:t>, CH</a:t>
            </a:r>
            <a:r>
              <a:rPr lang="cs-CZ" altLang="cs-CZ" sz="2400" baseline="-25000" dirty="0"/>
              <a:t>4</a:t>
            </a:r>
            <a:r>
              <a:rPr lang="cs-CZ" altLang="cs-CZ" sz="2400" dirty="0"/>
              <a:t>, H</a:t>
            </a:r>
            <a:r>
              <a:rPr lang="cs-CZ" altLang="cs-CZ" sz="2400" baseline="-25000" dirty="0"/>
              <a:t>2</a:t>
            </a:r>
            <a:r>
              <a:rPr lang="cs-CZ" altLang="cs-CZ" sz="2400" dirty="0"/>
              <a:t>)</a:t>
            </a:r>
          </a:p>
          <a:p>
            <a:pPr marL="342900" indent="-342900">
              <a:spcBef>
                <a:spcPct val="50000"/>
              </a:spcBef>
              <a:buFont typeface="Courier New" panose="02070309020205020404" pitchFamily="49" charset="0"/>
              <a:buChar char="o"/>
            </a:pPr>
            <a:r>
              <a:rPr lang="cs-CZ" altLang="cs-CZ" sz="2400" dirty="0" smtClean="0"/>
              <a:t>symptomy laktózové intolerance: </a:t>
            </a:r>
          </a:p>
          <a:p>
            <a:pPr marL="4000500" lvl="8" indent="-342900">
              <a:buFont typeface="Wingdings" panose="05000000000000000000" pitchFamily="2" charset="2"/>
              <a:buChar char="ü"/>
            </a:pPr>
            <a:r>
              <a:rPr lang="cs-CZ" altLang="cs-CZ" sz="2400" dirty="0" smtClean="0"/>
              <a:t>nadýmání</a:t>
            </a:r>
          </a:p>
          <a:p>
            <a:pPr marL="4000500" lvl="8" indent="-342900">
              <a:buFont typeface="Wingdings" panose="05000000000000000000" pitchFamily="2" charset="2"/>
              <a:buChar char="ü"/>
            </a:pPr>
            <a:r>
              <a:rPr lang="cs-CZ" altLang="cs-CZ" sz="2400" dirty="0" err="1" smtClean="0"/>
              <a:t>diarrhoea</a:t>
            </a:r>
            <a:endParaRPr lang="cs-CZ" altLang="cs-CZ" sz="2400" dirty="0" smtClean="0"/>
          </a:p>
          <a:p>
            <a:pPr marL="4000500" lvl="8" indent="-342900">
              <a:buFont typeface="Wingdings" panose="05000000000000000000" pitchFamily="2" charset="2"/>
              <a:buChar char="ü"/>
            </a:pPr>
            <a:r>
              <a:rPr lang="cs-CZ" altLang="cs-CZ" sz="2400" dirty="0" smtClean="0"/>
              <a:t>křeče</a:t>
            </a:r>
          </a:p>
          <a:p>
            <a:pPr marL="4000500" lvl="8" indent="-342900">
              <a:buFont typeface="Wingdings" panose="05000000000000000000" pitchFamily="2" charset="2"/>
              <a:buChar char="ü"/>
            </a:pPr>
            <a:r>
              <a:rPr lang="cs-CZ" altLang="cs-CZ" sz="2400" dirty="0" smtClean="0"/>
              <a:t>bolesti břicha</a:t>
            </a:r>
            <a:endParaRPr lang="cs-CZ" altLang="cs-CZ" sz="2400" dirty="0"/>
          </a:p>
        </p:txBody>
      </p:sp>
      <p:pic>
        <p:nvPicPr>
          <p:cNvPr id="264196" name="Picture 12" descr="milk"/>
          <p:cNvPicPr>
            <a:picLocks noChangeAspect="1" noChangeArrowheads="1"/>
          </p:cNvPicPr>
          <p:nvPr/>
        </p:nvPicPr>
        <p:blipFill>
          <a:blip r:embed="rId3"/>
          <a:srcRect/>
          <a:stretch>
            <a:fillRect/>
          </a:stretch>
        </p:blipFill>
        <p:spPr bwMode="auto">
          <a:xfrm>
            <a:off x="8970010" y="2549572"/>
            <a:ext cx="1035050" cy="1470025"/>
          </a:xfrm>
          <a:prstGeom prst="rect">
            <a:avLst/>
          </a:prstGeom>
          <a:noFill/>
          <a:ln w="9525">
            <a:noFill/>
            <a:miter lim="800000"/>
            <a:headEnd/>
            <a:tailEnd/>
          </a:ln>
        </p:spPr>
      </p:pic>
      <p:pic>
        <p:nvPicPr>
          <p:cNvPr id="264198" name="Picture 15" descr="smutny+smajlik+bily"/>
          <p:cNvPicPr>
            <a:picLocks noChangeAspect="1" noChangeArrowheads="1"/>
          </p:cNvPicPr>
          <p:nvPr/>
        </p:nvPicPr>
        <p:blipFill>
          <a:blip r:embed="rId4"/>
          <a:srcRect/>
          <a:stretch>
            <a:fillRect/>
          </a:stretch>
        </p:blipFill>
        <p:spPr bwMode="auto">
          <a:xfrm>
            <a:off x="10005060" y="2251122"/>
            <a:ext cx="596900" cy="596900"/>
          </a:xfrm>
          <a:prstGeom prst="rect">
            <a:avLst/>
          </a:prstGeom>
          <a:noFill/>
          <a:ln w="9525">
            <a:noFill/>
            <a:miter lim="800000"/>
            <a:headEnd/>
            <a:tailEnd/>
          </a:ln>
        </p:spPr>
      </p:pic>
      <p:sp>
        <p:nvSpPr>
          <p:cNvPr id="264199" name="Text Box 10"/>
          <p:cNvSpPr txBox="1">
            <a:spLocks noChangeArrowheads="1"/>
          </p:cNvSpPr>
          <p:nvPr/>
        </p:nvSpPr>
        <p:spPr bwMode="auto">
          <a:xfrm>
            <a:off x="1666876" y="260351"/>
            <a:ext cx="10525124" cy="769441"/>
          </a:xfrm>
          <a:prstGeom prst="rect">
            <a:avLst/>
          </a:prstGeom>
          <a:noFill/>
          <a:ln w="9525">
            <a:noFill/>
            <a:miter lim="800000"/>
            <a:headEnd/>
            <a:tailEnd/>
          </a:ln>
        </p:spPr>
        <p:txBody>
          <a:bodyPr wrap="square">
            <a:spAutoFit/>
          </a:bodyPr>
          <a:lstStyle/>
          <a:p>
            <a:pPr>
              <a:spcBef>
                <a:spcPct val="50000"/>
              </a:spcBef>
            </a:pPr>
            <a:r>
              <a:rPr lang="cs-CZ" altLang="cs-CZ" sz="4400" dirty="0">
                <a:solidFill>
                  <a:schemeClr val="accent4">
                    <a:lumMod val="75000"/>
                  </a:schemeClr>
                </a:solidFill>
              </a:rPr>
              <a:t>Jiné poruchy v metabolismu sacharidů </a:t>
            </a:r>
          </a:p>
        </p:txBody>
      </p:sp>
      <p:sp>
        <p:nvSpPr>
          <p:cNvPr id="264200" name="Text Box 10"/>
          <p:cNvSpPr txBox="1">
            <a:spLocks noChangeArrowheads="1"/>
          </p:cNvSpPr>
          <p:nvPr/>
        </p:nvSpPr>
        <p:spPr bwMode="auto">
          <a:xfrm>
            <a:off x="155575" y="1335724"/>
            <a:ext cx="3673475" cy="396875"/>
          </a:xfrm>
          <a:prstGeom prst="rect">
            <a:avLst/>
          </a:prstGeom>
          <a:noFill/>
          <a:ln w="9525">
            <a:noFill/>
            <a:miter lim="800000"/>
            <a:headEnd/>
            <a:tailEnd/>
          </a:ln>
        </p:spPr>
        <p:txBody>
          <a:bodyPr>
            <a:spAutoFit/>
          </a:bodyPr>
          <a:lstStyle/>
          <a:p>
            <a:pPr>
              <a:spcBef>
                <a:spcPct val="50000"/>
              </a:spcBef>
            </a:pPr>
            <a:r>
              <a:rPr lang="cs-CZ" sz="2000" dirty="0"/>
              <a:t>(Př. deficience </a:t>
            </a:r>
            <a:r>
              <a:rPr lang="cs-CZ" sz="2000" dirty="0" err="1" smtClean="0"/>
              <a:t>disacharidáz</a:t>
            </a:r>
            <a:r>
              <a:rPr lang="cs-CZ" sz="2000" dirty="0" smtClean="0"/>
              <a:t>)</a:t>
            </a:r>
            <a:endParaRPr lang="cs-CZ" sz="2000" dirty="0"/>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54</a:t>
            </a:fld>
            <a:endParaRPr lang="cs-CZ"/>
          </a:p>
        </p:txBody>
      </p:sp>
    </p:spTree>
    <p:extLst>
      <p:ext uri="{BB962C8B-B14F-4D97-AF65-F5344CB8AC3E}">
        <p14:creationId xmlns:p14="http://schemas.microsoft.com/office/powerpoint/2010/main" val="1196224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3"/>
          <p:cNvSpPr txBox="1">
            <a:spLocks noChangeArrowheads="1"/>
          </p:cNvSpPr>
          <p:nvPr/>
        </p:nvSpPr>
        <p:spPr bwMode="auto">
          <a:xfrm>
            <a:off x="2855914" y="5300663"/>
            <a:ext cx="6696075" cy="457200"/>
          </a:xfrm>
          <a:prstGeom prst="rect">
            <a:avLst/>
          </a:prstGeom>
          <a:noFill/>
          <a:ln w="9525">
            <a:noFill/>
            <a:miter lim="800000"/>
            <a:headEnd/>
            <a:tailEnd/>
          </a:ln>
        </p:spPr>
        <p:txBody>
          <a:bodyPr>
            <a:spAutoFit/>
          </a:bodyPr>
          <a:lstStyle/>
          <a:p>
            <a:r>
              <a:rPr lang="cs-CZ" altLang="cs-CZ" sz="2400" dirty="0" smtClean="0"/>
              <a:t>Fruktóza                           </a:t>
            </a:r>
            <a:r>
              <a:rPr lang="cs-CZ" altLang="cs-CZ" sz="2400" dirty="0"/>
              <a:t>„Rychlý“ zdroj energie</a:t>
            </a:r>
          </a:p>
        </p:txBody>
      </p:sp>
      <p:sp>
        <p:nvSpPr>
          <p:cNvPr id="242690" name="Text Box 4"/>
          <p:cNvSpPr txBox="1">
            <a:spLocks noChangeArrowheads="1"/>
          </p:cNvSpPr>
          <p:nvPr/>
        </p:nvSpPr>
        <p:spPr bwMode="auto">
          <a:xfrm>
            <a:off x="5735639" y="1700213"/>
            <a:ext cx="2808287" cy="2012950"/>
          </a:xfrm>
          <a:prstGeom prst="rect">
            <a:avLst/>
          </a:prstGeom>
          <a:noFill/>
          <a:ln w="9525">
            <a:noFill/>
            <a:miter lim="800000"/>
            <a:headEnd/>
            <a:tailEnd/>
          </a:ln>
        </p:spPr>
        <p:txBody>
          <a:bodyPr>
            <a:spAutoFit/>
          </a:bodyPr>
          <a:lstStyle/>
          <a:p>
            <a:pPr>
              <a:spcBef>
                <a:spcPct val="50000"/>
              </a:spcBef>
            </a:pPr>
            <a:r>
              <a:rPr lang="cs-CZ" altLang="cs-CZ" sz="3600" dirty="0" smtClean="0"/>
              <a:t>Fruktóza</a:t>
            </a:r>
            <a:endParaRPr lang="cs-CZ" altLang="cs-CZ" sz="3600" dirty="0"/>
          </a:p>
          <a:p>
            <a:pPr>
              <a:spcBef>
                <a:spcPct val="50000"/>
              </a:spcBef>
            </a:pPr>
            <a:endParaRPr lang="cs-CZ" altLang="cs-CZ" sz="3600" dirty="0"/>
          </a:p>
          <a:p>
            <a:pPr>
              <a:spcBef>
                <a:spcPct val="50000"/>
              </a:spcBef>
            </a:pPr>
            <a:r>
              <a:rPr lang="cs-CZ" altLang="cs-CZ" sz="2400" dirty="0" smtClean="0"/>
              <a:t>Fruktóza-1-fosfát</a:t>
            </a:r>
            <a:endParaRPr lang="cs-CZ" altLang="cs-CZ" sz="2400" dirty="0"/>
          </a:p>
        </p:txBody>
      </p:sp>
      <p:sp>
        <p:nvSpPr>
          <p:cNvPr id="242691" name="Text Box 5"/>
          <p:cNvSpPr txBox="1">
            <a:spLocks noChangeArrowheads="1"/>
          </p:cNvSpPr>
          <p:nvPr/>
        </p:nvSpPr>
        <p:spPr bwMode="auto">
          <a:xfrm>
            <a:off x="558376" y="1944688"/>
            <a:ext cx="4889925" cy="2246769"/>
          </a:xfrm>
          <a:prstGeom prst="rect">
            <a:avLst/>
          </a:prstGeom>
          <a:noFill/>
          <a:ln w="19050">
            <a:solidFill>
              <a:srgbClr val="0033CC"/>
            </a:solidFill>
            <a:miter lim="800000"/>
            <a:headEnd/>
            <a:tailEnd/>
          </a:ln>
        </p:spPr>
        <p:txBody>
          <a:bodyPr wrap="square">
            <a:spAutoFit/>
          </a:bodyPr>
          <a:lstStyle/>
          <a:p>
            <a:pPr marL="342900" indent="-342900">
              <a:buFont typeface="Courier New" panose="02070309020205020404" pitchFamily="49" charset="0"/>
              <a:buChar char="o"/>
            </a:pPr>
            <a:r>
              <a:rPr lang="cs-CZ" altLang="cs-CZ" sz="2000" dirty="0">
                <a:solidFill>
                  <a:schemeClr val="accent4">
                    <a:lumMod val="75000"/>
                  </a:schemeClr>
                </a:solidFill>
              </a:rPr>
              <a:t>Zdroj </a:t>
            </a:r>
            <a:r>
              <a:rPr lang="cs-CZ" altLang="cs-CZ" sz="2000" dirty="0" smtClean="0">
                <a:solidFill>
                  <a:schemeClr val="accent4">
                    <a:lumMod val="75000"/>
                  </a:schemeClr>
                </a:solidFill>
              </a:rPr>
              <a:t>fruktózy</a:t>
            </a:r>
            <a:r>
              <a:rPr lang="cs-CZ" altLang="cs-CZ" sz="2000" dirty="0">
                <a:solidFill>
                  <a:schemeClr val="accent4">
                    <a:lumMod val="75000"/>
                  </a:schemeClr>
                </a:solidFill>
              </a:rPr>
              <a:t>:</a:t>
            </a:r>
          </a:p>
          <a:p>
            <a:r>
              <a:rPr lang="cs-CZ" altLang="cs-CZ" sz="2000" dirty="0"/>
              <a:t>    </a:t>
            </a:r>
            <a:r>
              <a:rPr lang="cs-CZ" altLang="cs-CZ" sz="2000" dirty="0" smtClean="0"/>
              <a:t>		Sacharóza</a:t>
            </a:r>
            <a:endParaRPr lang="cs-CZ" altLang="cs-CZ" sz="2000" dirty="0"/>
          </a:p>
          <a:p>
            <a:r>
              <a:rPr lang="cs-CZ" altLang="cs-CZ" sz="2000" dirty="0"/>
              <a:t>    </a:t>
            </a:r>
            <a:r>
              <a:rPr lang="cs-CZ" altLang="cs-CZ" sz="2000" dirty="0" smtClean="0"/>
              <a:t>		</a:t>
            </a:r>
            <a:r>
              <a:rPr lang="cs-CZ" altLang="cs-CZ" sz="1600" dirty="0" smtClean="0"/>
              <a:t>HFCS-</a:t>
            </a:r>
            <a:r>
              <a:rPr lang="cs-CZ" altLang="cs-CZ" sz="1600" dirty="0" err="1" smtClean="0"/>
              <a:t>High</a:t>
            </a:r>
            <a:r>
              <a:rPr lang="cs-CZ" altLang="cs-CZ" sz="1600" dirty="0" smtClean="0"/>
              <a:t>-</a:t>
            </a:r>
            <a:r>
              <a:rPr lang="cs-CZ" altLang="cs-CZ" sz="1600" dirty="0" err="1" smtClean="0"/>
              <a:t>Fructose</a:t>
            </a:r>
            <a:r>
              <a:rPr lang="cs-CZ" altLang="cs-CZ" sz="1600" dirty="0" smtClean="0"/>
              <a:t> </a:t>
            </a:r>
            <a:r>
              <a:rPr lang="cs-CZ" altLang="cs-CZ" sz="1600" dirty="0" err="1"/>
              <a:t>Corn</a:t>
            </a:r>
            <a:r>
              <a:rPr lang="cs-CZ" altLang="cs-CZ" sz="1600" dirty="0"/>
              <a:t> </a:t>
            </a:r>
            <a:r>
              <a:rPr lang="cs-CZ" altLang="cs-CZ" sz="1600" dirty="0" err="1"/>
              <a:t>Syrup</a:t>
            </a:r>
            <a:endParaRPr lang="cs-CZ" altLang="cs-CZ" sz="1600" dirty="0"/>
          </a:p>
          <a:p>
            <a:pPr marL="342900" indent="-342900">
              <a:buFont typeface="Courier New" panose="02070309020205020404" pitchFamily="49" charset="0"/>
              <a:buChar char="o"/>
            </a:pPr>
            <a:r>
              <a:rPr lang="cs-CZ" altLang="cs-CZ" sz="2000" dirty="0">
                <a:solidFill>
                  <a:schemeClr val="accent4">
                    <a:lumMod val="75000"/>
                  </a:schemeClr>
                </a:solidFill>
              </a:rPr>
              <a:t>Štěpení </a:t>
            </a:r>
            <a:r>
              <a:rPr lang="cs-CZ" altLang="cs-CZ" sz="2000" dirty="0" smtClean="0">
                <a:solidFill>
                  <a:schemeClr val="accent4">
                    <a:lumMod val="75000"/>
                  </a:schemeClr>
                </a:solidFill>
              </a:rPr>
              <a:t>sacharózy</a:t>
            </a:r>
            <a:r>
              <a:rPr lang="cs-CZ" altLang="cs-CZ" sz="2000" dirty="0">
                <a:solidFill>
                  <a:schemeClr val="accent4">
                    <a:lumMod val="75000"/>
                  </a:schemeClr>
                </a:solidFill>
              </a:rPr>
              <a:t>:</a:t>
            </a:r>
          </a:p>
          <a:p>
            <a:r>
              <a:rPr lang="cs-CZ" altLang="cs-CZ" sz="2000" dirty="0"/>
              <a:t>      </a:t>
            </a:r>
            <a:r>
              <a:rPr lang="cs-CZ" altLang="cs-CZ" sz="2000" dirty="0" smtClean="0"/>
              <a:t>		Tenké </a:t>
            </a:r>
            <a:r>
              <a:rPr lang="cs-CZ" altLang="cs-CZ" sz="2000" dirty="0"/>
              <a:t>střevo</a:t>
            </a:r>
          </a:p>
          <a:p>
            <a:pPr marL="342900" indent="-342900">
              <a:buFont typeface="Courier New" panose="02070309020205020404" pitchFamily="49" charset="0"/>
              <a:buChar char="o"/>
            </a:pPr>
            <a:r>
              <a:rPr lang="cs-CZ" altLang="cs-CZ" sz="2000" dirty="0">
                <a:solidFill>
                  <a:schemeClr val="accent4">
                    <a:lumMod val="75000"/>
                  </a:schemeClr>
                </a:solidFill>
              </a:rPr>
              <a:t>Přeměny </a:t>
            </a:r>
            <a:r>
              <a:rPr lang="cs-CZ" altLang="cs-CZ" sz="2000" dirty="0" smtClean="0">
                <a:solidFill>
                  <a:schemeClr val="accent4">
                    <a:lumMod val="75000"/>
                  </a:schemeClr>
                </a:solidFill>
              </a:rPr>
              <a:t>fruktózy</a:t>
            </a:r>
            <a:r>
              <a:rPr lang="cs-CZ" altLang="cs-CZ" sz="2000" dirty="0">
                <a:solidFill>
                  <a:schemeClr val="accent4">
                    <a:lumMod val="75000"/>
                  </a:schemeClr>
                </a:solidFill>
              </a:rPr>
              <a:t>:</a:t>
            </a:r>
          </a:p>
          <a:p>
            <a:r>
              <a:rPr lang="cs-CZ" altLang="cs-CZ" sz="2000" dirty="0"/>
              <a:t>      </a:t>
            </a:r>
            <a:r>
              <a:rPr lang="cs-CZ" altLang="cs-CZ" sz="2000" dirty="0" smtClean="0"/>
              <a:t>		Játra</a:t>
            </a:r>
            <a:endParaRPr lang="cs-CZ" altLang="cs-CZ" sz="2000" dirty="0"/>
          </a:p>
        </p:txBody>
      </p:sp>
      <p:sp>
        <p:nvSpPr>
          <p:cNvPr id="242692" name="Line 6"/>
          <p:cNvSpPr>
            <a:spLocks noChangeShapeType="1"/>
          </p:cNvSpPr>
          <p:nvPr/>
        </p:nvSpPr>
        <p:spPr bwMode="auto">
          <a:xfrm>
            <a:off x="6600825" y="2349500"/>
            <a:ext cx="0" cy="935038"/>
          </a:xfrm>
          <a:prstGeom prst="line">
            <a:avLst/>
          </a:prstGeom>
          <a:noFill/>
          <a:ln w="9525">
            <a:solidFill>
              <a:schemeClr val="tx1"/>
            </a:solidFill>
            <a:round/>
            <a:headEnd/>
            <a:tailEnd type="triangle" w="med" len="med"/>
          </a:ln>
        </p:spPr>
        <p:txBody>
          <a:bodyPr/>
          <a:lstStyle/>
          <a:p>
            <a:endParaRPr lang="en-US"/>
          </a:p>
        </p:txBody>
      </p:sp>
      <p:sp>
        <p:nvSpPr>
          <p:cNvPr id="242693" name="Text Box 7"/>
          <p:cNvSpPr txBox="1">
            <a:spLocks noChangeArrowheads="1"/>
          </p:cNvSpPr>
          <p:nvPr/>
        </p:nvSpPr>
        <p:spPr bwMode="auto">
          <a:xfrm>
            <a:off x="5448301" y="3716338"/>
            <a:ext cx="2303463" cy="946150"/>
          </a:xfrm>
          <a:prstGeom prst="rect">
            <a:avLst/>
          </a:prstGeom>
          <a:noFill/>
          <a:ln w="9525">
            <a:noFill/>
            <a:miter lim="800000"/>
            <a:headEnd/>
            <a:tailEnd/>
          </a:ln>
        </p:spPr>
        <p:txBody>
          <a:bodyPr>
            <a:spAutoFit/>
          </a:bodyPr>
          <a:lstStyle/>
          <a:p>
            <a:pPr algn="ctr"/>
            <a:r>
              <a:rPr lang="cs-CZ" altLang="cs-CZ" sz="2800">
                <a:sym typeface="Symbol" pitchFamily="18" charset="2"/>
              </a:rPr>
              <a:t> </a:t>
            </a:r>
          </a:p>
          <a:p>
            <a:pPr algn="ctr"/>
            <a:r>
              <a:rPr lang="cs-CZ" altLang="cs-CZ" sz="2800" i="1">
                <a:solidFill>
                  <a:srgbClr val="0033CC"/>
                </a:solidFill>
                <a:sym typeface="Symbol" pitchFamily="18" charset="2"/>
              </a:rPr>
              <a:t>Glykolýza</a:t>
            </a:r>
          </a:p>
        </p:txBody>
      </p:sp>
      <p:sp>
        <p:nvSpPr>
          <p:cNvPr id="242694" name="Text Box 8"/>
          <p:cNvSpPr txBox="1">
            <a:spLocks noChangeArrowheads="1"/>
          </p:cNvSpPr>
          <p:nvPr/>
        </p:nvSpPr>
        <p:spPr bwMode="auto">
          <a:xfrm>
            <a:off x="6697530" y="2506633"/>
            <a:ext cx="3386628" cy="400110"/>
          </a:xfrm>
          <a:prstGeom prst="rect">
            <a:avLst/>
          </a:prstGeom>
          <a:noFill/>
          <a:ln w="9525">
            <a:noFill/>
            <a:miter lim="800000"/>
            <a:headEnd/>
            <a:tailEnd/>
          </a:ln>
        </p:spPr>
        <p:txBody>
          <a:bodyPr wrap="square">
            <a:spAutoFit/>
          </a:bodyPr>
          <a:lstStyle/>
          <a:p>
            <a:pPr>
              <a:spcBef>
                <a:spcPct val="50000"/>
              </a:spcBef>
            </a:pPr>
            <a:r>
              <a:rPr lang="cs-CZ" altLang="cs-CZ" sz="2000" dirty="0" smtClean="0"/>
              <a:t>Nezávisle </a:t>
            </a:r>
            <a:r>
              <a:rPr lang="cs-CZ" altLang="cs-CZ" sz="2000" dirty="0"/>
              <a:t>na </a:t>
            </a:r>
            <a:r>
              <a:rPr lang="cs-CZ" altLang="cs-CZ" sz="2000" dirty="0" smtClean="0"/>
              <a:t>inzulínu</a:t>
            </a:r>
            <a:endParaRPr lang="cs-CZ" altLang="cs-CZ" sz="2000" dirty="0"/>
          </a:p>
        </p:txBody>
      </p:sp>
      <p:sp>
        <p:nvSpPr>
          <p:cNvPr id="242695" name="Line 9"/>
          <p:cNvSpPr>
            <a:spLocks noChangeShapeType="1"/>
          </p:cNvSpPr>
          <p:nvPr/>
        </p:nvSpPr>
        <p:spPr bwMode="auto">
          <a:xfrm>
            <a:off x="4493500" y="5529263"/>
            <a:ext cx="1150937" cy="0"/>
          </a:xfrm>
          <a:prstGeom prst="line">
            <a:avLst/>
          </a:prstGeom>
          <a:noFill/>
          <a:ln w="9525">
            <a:solidFill>
              <a:schemeClr val="tx1"/>
            </a:solidFill>
            <a:prstDash val="dash"/>
            <a:round/>
            <a:headEnd/>
            <a:tailEnd type="triangle" w="med" len="med"/>
          </a:ln>
        </p:spPr>
        <p:txBody>
          <a:bodyPr/>
          <a:lstStyle/>
          <a:p>
            <a:endParaRPr lang="en-US"/>
          </a:p>
        </p:txBody>
      </p:sp>
      <p:sp>
        <p:nvSpPr>
          <p:cNvPr id="242696" name="Text Box 12"/>
          <p:cNvSpPr txBox="1">
            <a:spLocks noChangeArrowheads="1"/>
          </p:cNvSpPr>
          <p:nvPr/>
        </p:nvSpPr>
        <p:spPr bwMode="auto">
          <a:xfrm>
            <a:off x="2135188" y="188914"/>
            <a:ext cx="8280400" cy="1006475"/>
          </a:xfrm>
          <a:prstGeom prst="rect">
            <a:avLst/>
          </a:prstGeom>
          <a:noFill/>
          <a:ln w="9525">
            <a:noFill/>
            <a:miter lim="800000"/>
            <a:headEnd/>
            <a:tailEnd/>
          </a:ln>
        </p:spPr>
        <p:txBody>
          <a:bodyPr>
            <a:spAutoFit/>
          </a:bodyPr>
          <a:lstStyle/>
          <a:p>
            <a:pPr algn="ctr">
              <a:spcBef>
                <a:spcPct val="50000"/>
              </a:spcBef>
            </a:pPr>
            <a:r>
              <a:rPr lang="cs-CZ" altLang="cs-CZ" sz="6000" dirty="0">
                <a:solidFill>
                  <a:schemeClr val="accent5">
                    <a:lumMod val="75000"/>
                  </a:schemeClr>
                </a:solidFill>
              </a:rPr>
              <a:t>Metabolismus </a:t>
            </a:r>
            <a:r>
              <a:rPr lang="cs-CZ" altLang="cs-CZ" sz="6000" dirty="0" smtClean="0">
                <a:solidFill>
                  <a:schemeClr val="accent5">
                    <a:lumMod val="75000"/>
                  </a:schemeClr>
                </a:solidFill>
              </a:rPr>
              <a:t>fruktózy</a:t>
            </a:r>
            <a:endParaRPr lang="cs-CZ" altLang="cs-CZ" sz="6000" dirty="0">
              <a:solidFill>
                <a:schemeClr val="accent5">
                  <a:lumMod val="75000"/>
                </a:schemeClr>
              </a:solidFill>
            </a:endParaRPr>
          </a:p>
        </p:txBody>
      </p:sp>
      <p:sp>
        <p:nvSpPr>
          <p:cNvPr id="242697" name="Text Box 12"/>
          <p:cNvSpPr txBox="1">
            <a:spLocks noChangeArrowheads="1"/>
          </p:cNvSpPr>
          <p:nvPr/>
        </p:nvSpPr>
        <p:spPr bwMode="auto">
          <a:xfrm>
            <a:off x="2855914" y="6021388"/>
            <a:ext cx="6840537" cy="366712"/>
          </a:xfrm>
          <a:prstGeom prst="rect">
            <a:avLst/>
          </a:prstGeom>
          <a:noFill/>
          <a:ln w="9525">
            <a:noFill/>
            <a:miter lim="800000"/>
            <a:headEnd/>
            <a:tailEnd/>
          </a:ln>
        </p:spPr>
        <p:txBody>
          <a:bodyPr>
            <a:spAutoFit/>
          </a:bodyPr>
          <a:lstStyle/>
          <a:p>
            <a:pPr>
              <a:spcBef>
                <a:spcPct val="50000"/>
              </a:spcBef>
            </a:pPr>
            <a:r>
              <a:rPr lang="cs-CZ" altLang="cs-CZ" dirty="0"/>
              <a:t>Slazení </a:t>
            </a:r>
            <a:r>
              <a:rPr lang="cs-CZ" altLang="cs-CZ" dirty="0" smtClean="0"/>
              <a:t>fruktózou </a:t>
            </a:r>
            <a:r>
              <a:rPr lang="cs-CZ" altLang="cs-CZ" dirty="0"/>
              <a:t>v současné době není doporučováno</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55</a:t>
            </a:fld>
            <a:endParaRPr lang="cs-CZ"/>
          </a:p>
        </p:txBody>
      </p:sp>
    </p:spTree>
    <p:extLst>
      <p:ext uri="{BB962C8B-B14F-4D97-AF65-F5344CB8AC3E}">
        <p14:creationId xmlns:p14="http://schemas.microsoft.com/office/powerpoint/2010/main" val="31256332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B6850748-4E51-4F37-B9D7-D8C0D1A2EC04}" type="slidenum">
              <a:rPr lang="cs-CZ" smtClean="0"/>
              <a:t>56</a:t>
            </a:fld>
            <a:endParaRPr lang="cs-CZ"/>
          </a:p>
        </p:txBody>
      </p:sp>
      <p:grpSp>
        <p:nvGrpSpPr>
          <p:cNvPr id="4" name="Skupina 3"/>
          <p:cNvGrpSpPr/>
          <p:nvPr/>
        </p:nvGrpSpPr>
        <p:grpSpPr>
          <a:xfrm>
            <a:off x="2852807" y="205914"/>
            <a:ext cx="5141151" cy="3447145"/>
            <a:chOff x="3339190" y="536575"/>
            <a:chExt cx="5141151" cy="3447145"/>
          </a:xfrm>
        </p:grpSpPr>
        <p:sp>
          <p:nvSpPr>
            <p:cNvPr id="18" name="Text Box 17"/>
            <p:cNvSpPr txBox="1">
              <a:spLocks noChangeArrowheads="1"/>
            </p:cNvSpPr>
            <p:nvPr/>
          </p:nvSpPr>
          <p:spPr bwMode="auto">
            <a:xfrm>
              <a:off x="4806950" y="536575"/>
              <a:ext cx="1643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200" dirty="0" smtClean="0">
                  <a:solidFill>
                    <a:schemeClr val="tx2">
                      <a:lumMod val="60000"/>
                      <a:lumOff val="40000"/>
                    </a:schemeClr>
                  </a:solidFill>
                  <a:latin typeface="Times New Roman" panose="02020603050405020304" pitchFamily="18" charset="0"/>
                </a:rPr>
                <a:t>Fruktóza</a:t>
              </a:r>
              <a:endParaRPr lang="cs-CZ" altLang="cs-CZ" sz="3200" dirty="0">
                <a:solidFill>
                  <a:schemeClr val="tx2">
                    <a:lumMod val="60000"/>
                    <a:lumOff val="40000"/>
                  </a:schemeClr>
                </a:solidFill>
                <a:latin typeface="Times New Roman" panose="02020603050405020304" pitchFamily="18" charset="0"/>
              </a:endParaRPr>
            </a:p>
          </p:txBody>
        </p:sp>
        <p:sp>
          <p:nvSpPr>
            <p:cNvPr id="19" name="Text Box 18"/>
            <p:cNvSpPr txBox="1">
              <a:spLocks noChangeArrowheads="1"/>
            </p:cNvSpPr>
            <p:nvPr/>
          </p:nvSpPr>
          <p:spPr bwMode="auto">
            <a:xfrm>
              <a:off x="4700523" y="2224435"/>
              <a:ext cx="17059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dirty="0" smtClean="0">
                  <a:latin typeface="Times New Roman" panose="02020603050405020304" pitchFamily="18" charset="0"/>
                </a:rPr>
                <a:t>Fruktóza-6P</a:t>
              </a:r>
              <a:endParaRPr lang="cs-CZ" altLang="cs-CZ" sz="2400" dirty="0">
                <a:latin typeface="Times New Roman" panose="02020603050405020304" pitchFamily="18" charset="0"/>
              </a:endParaRPr>
            </a:p>
          </p:txBody>
        </p:sp>
        <p:sp>
          <p:nvSpPr>
            <p:cNvPr id="20" name="Line 19"/>
            <p:cNvSpPr>
              <a:spLocks noChangeShapeType="1"/>
            </p:cNvSpPr>
            <p:nvPr/>
          </p:nvSpPr>
          <p:spPr bwMode="auto">
            <a:xfrm flipH="1">
              <a:off x="5444324" y="1037091"/>
              <a:ext cx="1583" cy="1051607"/>
            </a:xfrm>
            <a:prstGeom prst="line">
              <a:avLst/>
            </a:prstGeom>
            <a:noFill/>
            <a:ln w="9525">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5400"/>
            </a:p>
          </p:txBody>
        </p:sp>
        <p:sp>
          <p:nvSpPr>
            <p:cNvPr id="21" name="Text Box 20"/>
            <p:cNvSpPr txBox="1">
              <a:spLocks noChangeArrowheads="1"/>
            </p:cNvSpPr>
            <p:nvPr/>
          </p:nvSpPr>
          <p:spPr bwMode="auto">
            <a:xfrm>
              <a:off x="5461428" y="1282728"/>
              <a:ext cx="18069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dirty="0" err="1" smtClean="0">
                  <a:latin typeface="Times New Roman" panose="02020603050405020304" pitchFamily="18" charset="0"/>
                </a:rPr>
                <a:t>Fruktokináza</a:t>
              </a:r>
              <a:endParaRPr lang="cs-CZ" altLang="cs-CZ" sz="2400" dirty="0">
                <a:latin typeface="Times New Roman" panose="02020603050405020304" pitchFamily="18" charset="0"/>
              </a:endParaRPr>
            </a:p>
          </p:txBody>
        </p:sp>
        <p:sp>
          <p:nvSpPr>
            <p:cNvPr id="22" name="Line 21"/>
            <p:cNvSpPr>
              <a:spLocks noChangeShapeType="1"/>
            </p:cNvSpPr>
            <p:nvPr/>
          </p:nvSpPr>
          <p:spPr bwMode="auto">
            <a:xfrm>
              <a:off x="5461428" y="2686100"/>
              <a:ext cx="0" cy="863600"/>
            </a:xfrm>
            <a:prstGeom prst="line">
              <a:avLst/>
            </a:prstGeom>
            <a:noFill/>
            <a:ln w="9525">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5400"/>
            </a:p>
          </p:txBody>
        </p:sp>
        <p:sp>
          <p:nvSpPr>
            <p:cNvPr id="23" name="Text Box 22"/>
            <p:cNvSpPr txBox="1">
              <a:spLocks noChangeArrowheads="1"/>
            </p:cNvSpPr>
            <p:nvPr/>
          </p:nvSpPr>
          <p:spPr bwMode="auto">
            <a:xfrm>
              <a:off x="3339190" y="3522055"/>
              <a:ext cx="5141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dirty="0" smtClean="0">
                  <a:solidFill>
                    <a:schemeClr val="accent1">
                      <a:lumMod val="75000"/>
                    </a:schemeClr>
                  </a:solidFill>
                  <a:latin typeface="Times New Roman" panose="02020603050405020304" pitchFamily="18" charset="0"/>
                </a:rPr>
                <a:t>Glyceraldehyd</a:t>
              </a:r>
              <a:r>
                <a:rPr lang="cs-CZ" altLang="cs-CZ" sz="2400" dirty="0" smtClean="0">
                  <a:latin typeface="Times New Roman" panose="02020603050405020304" pitchFamily="18" charset="0"/>
                </a:rPr>
                <a:t> </a:t>
              </a:r>
              <a:r>
                <a:rPr lang="cs-CZ" altLang="cs-CZ" sz="2400" dirty="0">
                  <a:latin typeface="Times New Roman" panose="02020603050405020304" pitchFamily="18" charset="0"/>
                </a:rPr>
                <a:t>+  </a:t>
              </a:r>
              <a:r>
                <a:rPr lang="cs-CZ" altLang="cs-CZ" sz="2400" dirty="0">
                  <a:solidFill>
                    <a:schemeClr val="accent3">
                      <a:lumMod val="75000"/>
                    </a:schemeClr>
                  </a:solidFill>
                  <a:latin typeface="Times New Roman" panose="02020603050405020304" pitchFamily="18" charset="0"/>
                </a:rPr>
                <a:t>Dihydroxyaceton-3P</a:t>
              </a:r>
            </a:p>
          </p:txBody>
        </p:sp>
        <p:sp>
          <p:nvSpPr>
            <p:cNvPr id="24" name="Text Box 23"/>
            <p:cNvSpPr txBox="1">
              <a:spLocks noChangeArrowheads="1"/>
            </p:cNvSpPr>
            <p:nvPr/>
          </p:nvSpPr>
          <p:spPr bwMode="auto">
            <a:xfrm>
              <a:off x="5444324" y="2786445"/>
              <a:ext cx="1576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dirty="0" smtClean="0">
                  <a:latin typeface="Times New Roman" panose="02020603050405020304" pitchFamily="18" charset="0"/>
                </a:rPr>
                <a:t>Aldoláza B</a:t>
              </a:r>
              <a:endParaRPr lang="cs-CZ" altLang="cs-CZ" sz="2400" dirty="0">
                <a:latin typeface="Times New Roman" panose="02020603050405020304" pitchFamily="18" charset="0"/>
              </a:endParaRPr>
            </a:p>
          </p:txBody>
        </p:sp>
      </p:grpSp>
      <p:cxnSp>
        <p:nvCxnSpPr>
          <p:cNvPr id="26" name="Přímá spojnice se šipkou 25"/>
          <p:cNvCxnSpPr/>
          <p:nvPr/>
        </p:nvCxnSpPr>
        <p:spPr>
          <a:xfrm flipV="1">
            <a:off x="7755003" y="3413453"/>
            <a:ext cx="755767" cy="17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8610600" y="3219039"/>
            <a:ext cx="1993238" cy="369332"/>
          </a:xfrm>
          <a:prstGeom prst="rect">
            <a:avLst/>
          </a:prstGeom>
          <a:noFill/>
        </p:spPr>
        <p:txBody>
          <a:bodyPr wrap="none" rtlCol="0">
            <a:spAutoFit/>
          </a:bodyPr>
          <a:lstStyle/>
          <a:p>
            <a:r>
              <a:rPr lang="cs-CZ" dirty="0" smtClean="0"/>
              <a:t>Glyceraldehyd-3-P</a:t>
            </a:r>
            <a:endParaRPr lang="cs-CZ" dirty="0"/>
          </a:p>
        </p:txBody>
      </p:sp>
      <p:cxnSp>
        <p:nvCxnSpPr>
          <p:cNvPr id="29" name="Přímá spojnice se šipkou 28"/>
          <p:cNvCxnSpPr/>
          <p:nvPr/>
        </p:nvCxnSpPr>
        <p:spPr>
          <a:xfrm>
            <a:off x="9669983" y="3588371"/>
            <a:ext cx="0" cy="767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9669983" y="3773037"/>
            <a:ext cx="813621" cy="276999"/>
          </a:xfrm>
          <a:prstGeom prst="rect">
            <a:avLst/>
          </a:prstGeom>
          <a:noFill/>
        </p:spPr>
        <p:txBody>
          <a:bodyPr wrap="none" rtlCol="0">
            <a:spAutoFit/>
          </a:bodyPr>
          <a:lstStyle/>
          <a:p>
            <a:r>
              <a:rPr lang="cs-CZ" sz="1200" dirty="0" smtClean="0"/>
              <a:t>Glykolýza</a:t>
            </a:r>
            <a:endParaRPr lang="cs-CZ" sz="1200" dirty="0"/>
          </a:p>
        </p:txBody>
      </p:sp>
      <p:cxnSp>
        <p:nvCxnSpPr>
          <p:cNvPr id="32" name="Přímá spojnice se šipkou 31"/>
          <p:cNvCxnSpPr/>
          <p:nvPr/>
        </p:nvCxnSpPr>
        <p:spPr>
          <a:xfrm flipH="1">
            <a:off x="2390743" y="3645844"/>
            <a:ext cx="924128" cy="45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916667" y="4196475"/>
            <a:ext cx="1993238" cy="369332"/>
          </a:xfrm>
          <a:prstGeom prst="rect">
            <a:avLst/>
          </a:prstGeom>
          <a:noFill/>
        </p:spPr>
        <p:txBody>
          <a:bodyPr wrap="none" rtlCol="0">
            <a:spAutoFit/>
          </a:bodyPr>
          <a:lstStyle/>
          <a:p>
            <a:r>
              <a:rPr lang="cs-CZ" dirty="0" smtClean="0"/>
              <a:t>Glyceraldehyd-3-P</a:t>
            </a:r>
            <a:endParaRPr lang="cs-CZ" dirty="0"/>
          </a:p>
        </p:txBody>
      </p:sp>
      <p:cxnSp>
        <p:nvCxnSpPr>
          <p:cNvPr id="36" name="Přímá spojnice se šipkou 35"/>
          <p:cNvCxnSpPr>
            <a:stCxn id="34" idx="2"/>
          </p:cNvCxnSpPr>
          <p:nvPr/>
        </p:nvCxnSpPr>
        <p:spPr>
          <a:xfrm>
            <a:off x="1913286" y="4565807"/>
            <a:ext cx="0" cy="584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1940747" y="4589843"/>
            <a:ext cx="813621" cy="276999"/>
          </a:xfrm>
          <a:prstGeom prst="rect">
            <a:avLst/>
          </a:prstGeom>
          <a:noFill/>
        </p:spPr>
        <p:txBody>
          <a:bodyPr wrap="none" rtlCol="0">
            <a:spAutoFit/>
          </a:bodyPr>
          <a:lstStyle/>
          <a:p>
            <a:r>
              <a:rPr lang="cs-CZ" sz="1200" dirty="0" smtClean="0"/>
              <a:t>Glykolýza</a:t>
            </a:r>
            <a:endParaRPr lang="cs-CZ" sz="1200" dirty="0"/>
          </a:p>
        </p:txBody>
      </p:sp>
      <p:cxnSp>
        <p:nvCxnSpPr>
          <p:cNvPr id="39" name="Přímá spojnice se šipkou 38"/>
          <p:cNvCxnSpPr/>
          <p:nvPr/>
        </p:nvCxnSpPr>
        <p:spPr>
          <a:xfrm>
            <a:off x="4158875" y="3719172"/>
            <a:ext cx="690664" cy="45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4646295" y="4313205"/>
            <a:ext cx="986489" cy="369332"/>
          </a:xfrm>
          <a:prstGeom prst="rect">
            <a:avLst/>
          </a:prstGeom>
          <a:noFill/>
        </p:spPr>
        <p:txBody>
          <a:bodyPr wrap="none" rtlCol="0">
            <a:spAutoFit/>
          </a:bodyPr>
          <a:lstStyle/>
          <a:p>
            <a:r>
              <a:rPr lang="cs-CZ" dirty="0" smtClean="0"/>
              <a:t>Glycerol</a:t>
            </a:r>
            <a:endParaRPr lang="cs-CZ" dirty="0"/>
          </a:p>
        </p:txBody>
      </p:sp>
      <p:cxnSp>
        <p:nvCxnSpPr>
          <p:cNvPr id="42" name="Přímá spojnice se šipkou 41"/>
          <p:cNvCxnSpPr>
            <a:stCxn id="40" idx="2"/>
          </p:cNvCxnSpPr>
          <p:nvPr/>
        </p:nvCxnSpPr>
        <p:spPr>
          <a:xfrm>
            <a:off x="5139540" y="4682537"/>
            <a:ext cx="0" cy="54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439508" y="5243368"/>
            <a:ext cx="1400063" cy="369332"/>
          </a:xfrm>
          <a:prstGeom prst="rect">
            <a:avLst/>
          </a:prstGeom>
          <a:noFill/>
        </p:spPr>
        <p:txBody>
          <a:bodyPr wrap="none" rtlCol="0">
            <a:spAutoFit/>
          </a:bodyPr>
          <a:lstStyle/>
          <a:p>
            <a:r>
              <a:rPr lang="cs-CZ" dirty="0" smtClean="0"/>
              <a:t>Glycerol-3-P</a:t>
            </a:r>
            <a:endParaRPr lang="cs-CZ" dirty="0"/>
          </a:p>
        </p:txBody>
      </p:sp>
      <p:sp>
        <p:nvSpPr>
          <p:cNvPr id="46" name="TextovéPole 45"/>
          <p:cNvSpPr txBox="1"/>
          <p:nvPr/>
        </p:nvSpPr>
        <p:spPr>
          <a:xfrm>
            <a:off x="4849539" y="6173531"/>
            <a:ext cx="584263" cy="369332"/>
          </a:xfrm>
          <a:prstGeom prst="rect">
            <a:avLst/>
          </a:prstGeom>
          <a:noFill/>
        </p:spPr>
        <p:txBody>
          <a:bodyPr wrap="none" rtlCol="0">
            <a:spAutoFit/>
          </a:bodyPr>
          <a:lstStyle/>
          <a:p>
            <a:r>
              <a:rPr lang="cs-CZ" dirty="0" smtClean="0"/>
              <a:t>TAG</a:t>
            </a:r>
            <a:endParaRPr lang="cs-CZ" dirty="0"/>
          </a:p>
        </p:txBody>
      </p:sp>
      <p:cxnSp>
        <p:nvCxnSpPr>
          <p:cNvPr id="51" name="Přímá spojnice se šipkou 50"/>
          <p:cNvCxnSpPr/>
          <p:nvPr/>
        </p:nvCxnSpPr>
        <p:spPr>
          <a:xfrm>
            <a:off x="5139632" y="5612700"/>
            <a:ext cx="0" cy="544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9074210" y="4422054"/>
            <a:ext cx="1191545" cy="369332"/>
          </a:xfrm>
          <a:prstGeom prst="rect">
            <a:avLst/>
          </a:prstGeom>
          <a:noFill/>
        </p:spPr>
        <p:txBody>
          <a:bodyPr wrap="none" rtlCol="0">
            <a:spAutoFit/>
          </a:bodyPr>
          <a:lstStyle/>
          <a:p>
            <a:r>
              <a:rPr lang="cs-CZ" dirty="0" smtClean="0"/>
              <a:t>AcetylCoA</a:t>
            </a:r>
            <a:endParaRPr lang="cs-CZ" dirty="0"/>
          </a:p>
        </p:txBody>
      </p:sp>
      <p:sp>
        <p:nvSpPr>
          <p:cNvPr id="28" name="TextovéPole 27"/>
          <p:cNvSpPr txBox="1"/>
          <p:nvPr/>
        </p:nvSpPr>
        <p:spPr>
          <a:xfrm>
            <a:off x="1317513" y="5091418"/>
            <a:ext cx="1191545" cy="369332"/>
          </a:xfrm>
          <a:prstGeom prst="rect">
            <a:avLst/>
          </a:prstGeom>
          <a:noFill/>
        </p:spPr>
        <p:txBody>
          <a:bodyPr wrap="none" rtlCol="0">
            <a:spAutoFit/>
          </a:bodyPr>
          <a:lstStyle/>
          <a:p>
            <a:r>
              <a:rPr lang="cs-CZ" dirty="0" smtClean="0"/>
              <a:t>AcetylCoA</a:t>
            </a:r>
            <a:endParaRPr lang="cs-CZ" dirty="0"/>
          </a:p>
        </p:txBody>
      </p:sp>
      <p:grpSp>
        <p:nvGrpSpPr>
          <p:cNvPr id="11" name="Skupina 10"/>
          <p:cNvGrpSpPr/>
          <p:nvPr/>
        </p:nvGrpSpPr>
        <p:grpSpPr>
          <a:xfrm>
            <a:off x="463942" y="5454374"/>
            <a:ext cx="3261858" cy="1042322"/>
            <a:chOff x="463942" y="5454374"/>
            <a:chExt cx="3261858" cy="1042322"/>
          </a:xfrm>
        </p:grpSpPr>
        <p:cxnSp>
          <p:nvCxnSpPr>
            <p:cNvPr id="6" name="Přímá spojnice se šipkou 5"/>
            <p:cNvCxnSpPr/>
            <p:nvPr/>
          </p:nvCxnSpPr>
          <p:spPr>
            <a:xfrm flipH="1">
              <a:off x="1317513" y="5460750"/>
              <a:ext cx="472376" cy="42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463942" y="5850365"/>
              <a:ext cx="1500539" cy="646331"/>
            </a:xfrm>
            <a:prstGeom prst="rect">
              <a:avLst/>
            </a:prstGeom>
            <a:noFill/>
          </p:spPr>
          <p:txBody>
            <a:bodyPr wrap="none" rtlCol="0">
              <a:spAutoFit/>
            </a:bodyPr>
            <a:lstStyle/>
            <a:p>
              <a:r>
                <a:rPr lang="cs-CZ" dirty="0" smtClean="0"/>
                <a:t>Zdroj energie</a:t>
              </a:r>
            </a:p>
            <a:p>
              <a:pPr algn="ctr"/>
              <a:r>
                <a:rPr lang="cs-CZ" dirty="0" smtClean="0"/>
                <a:t>CC</a:t>
              </a:r>
              <a:endParaRPr lang="cs-CZ" dirty="0"/>
            </a:p>
          </p:txBody>
        </p:sp>
        <p:cxnSp>
          <p:nvCxnSpPr>
            <p:cNvPr id="9" name="Přímá spojnice se šipkou 8"/>
            <p:cNvCxnSpPr/>
            <p:nvPr/>
          </p:nvCxnSpPr>
          <p:spPr>
            <a:xfrm>
              <a:off x="2129369" y="5454374"/>
              <a:ext cx="721287" cy="40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2396718" y="5850365"/>
              <a:ext cx="1329082" cy="646331"/>
            </a:xfrm>
            <a:prstGeom prst="rect">
              <a:avLst/>
            </a:prstGeom>
            <a:noFill/>
          </p:spPr>
          <p:txBody>
            <a:bodyPr wrap="none" rtlCol="0">
              <a:spAutoFit/>
            </a:bodyPr>
            <a:lstStyle/>
            <a:p>
              <a:r>
                <a:rPr lang="cs-CZ" dirty="0" smtClean="0"/>
                <a:t>Syntéza MK</a:t>
              </a:r>
            </a:p>
            <a:p>
              <a:pPr algn="ctr"/>
              <a:r>
                <a:rPr lang="cs-CZ" dirty="0" smtClean="0"/>
                <a:t>TAG</a:t>
              </a:r>
              <a:endParaRPr lang="cs-CZ" dirty="0"/>
            </a:p>
          </p:txBody>
        </p:sp>
      </p:grpSp>
      <p:grpSp>
        <p:nvGrpSpPr>
          <p:cNvPr id="35" name="Skupina 34"/>
          <p:cNvGrpSpPr/>
          <p:nvPr/>
        </p:nvGrpSpPr>
        <p:grpSpPr>
          <a:xfrm>
            <a:off x="8157984" y="4766216"/>
            <a:ext cx="3261858" cy="1042322"/>
            <a:chOff x="463942" y="5454374"/>
            <a:chExt cx="3261858" cy="1042322"/>
          </a:xfrm>
        </p:grpSpPr>
        <p:cxnSp>
          <p:nvCxnSpPr>
            <p:cNvPr id="38" name="Přímá spojnice se šipkou 37"/>
            <p:cNvCxnSpPr/>
            <p:nvPr/>
          </p:nvCxnSpPr>
          <p:spPr>
            <a:xfrm flipH="1">
              <a:off x="1317513" y="5460750"/>
              <a:ext cx="472376" cy="42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463942" y="5850365"/>
              <a:ext cx="1500539" cy="646331"/>
            </a:xfrm>
            <a:prstGeom prst="rect">
              <a:avLst/>
            </a:prstGeom>
            <a:noFill/>
          </p:spPr>
          <p:txBody>
            <a:bodyPr wrap="none" rtlCol="0">
              <a:spAutoFit/>
            </a:bodyPr>
            <a:lstStyle/>
            <a:p>
              <a:r>
                <a:rPr lang="cs-CZ" dirty="0" smtClean="0"/>
                <a:t>Zdroj energie</a:t>
              </a:r>
            </a:p>
            <a:p>
              <a:pPr algn="ctr"/>
              <a:r>
                <a:rPr lang="cs-CZ" dirty="0" smtClean="0"/>
                <a:t>CC</a:t>
              </a:r>
              <a:endParaRPr lang="cs-CZ" dirty="0"/>
            </a:p>
          </p:txBody>
        </p:sp>
        <p:cxnSp>
          <p:nvCxnSpPr>
            <p:cNvPr id="44" name="Přímá spojnice se šipkou 43"/>
            <p:cNvCxnSpPr/>
            <p:nvPr/>
          </p:nvCxnSpPr>
          <p:spPr>
            <a:xfrm>
              <a:off x="2129369" y="5454374"/>
              <a:ext cx="721287" cy="40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2396718" y="5850365"/>
              <a:ext cx="1329082" cy="646331"/>
            </a:xfrm>
            <a:prstGeom prst="rect">
              <a:avLst/>
            </a:prstGeom>
            <a:noFill/>
          </p:spPr>
          <p:txBody>
            <a:bodyPr wrap="none" rtlCol="0">
              <a:spAutoFit/>
            </a:bodyPr>
            <a:lstStyle/>
            <a:p>
              <a:r>
                <a:rPr lang="cs-CZ" dirty="0" smtClean="0"/>
                <a:t>Syntéza MK</a:t>
              </a:r>
            </a:p>
            <a:p>
              <a:pPr algn="ctr"/>
              <a:r>
                <a:rPr lang="cs-CZ" dirty="0" smtClean="0"/>
                <a:t>TAG</a:t>
              </a:r>
              <a:endParaRPr lang="cs-CZ" dirty="0"/>
            </a:p>
          </p:txBody>
        </p:sp>
      </p:grpSp>
    </p:spTree>
    <p:extLst>
      <p:ext uri="{BB962C8B-B14F-4D97-AF65-F5344CB8AC3E}">
        <p14:creationId xmlns:p14="http://schemas.microsoft.com/office/powerpoint/2010/main" val="951748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4"/>
          <p:cNvSpPr>
            <a:spLocks noGrp="1"/>
          </p:cNvSpPr>
          <p:nvPr>
            <p:ph type="sldNum" sz="quarter" idx="12"/>
          </p:nvPr>
        </p:nvSpPr>
        <p:spPr/>
        <p:txBody>
          <a:bodyPr/>
          <a:lstStyle/>
          <a:p>
            <a:pPr>
              <a:defRPr/>
            </a:pPr>
            <a:fld id="{ADA69A32-D82E-49D3-9C10-83DCC876BB31}" type="slidenum">
              <a:rPr lang="cs-CZ"/>
              <a:pPr>
                <a:defRPr/>
              </a:pPr>
              <a:t>57</a:t>
            </a:fld>
            <a:endParaRPr lang="cs-CZ"/>
          </a:p>
        </p:txBody>
      </p:sp>
      <p:sp>
        <p:nvSpPr>
          <p:cNvPr id="243714" name="Text Box 2"/>
          <p:cNvSpPr txBox="1">
            <a:spLocks noChangeArrowheads="1"/>
          </p:cNvSpPr>
          <p:nvPr/>
        </p:nvSpPr>
        <p:spPr bwMode="auto">
          <a:xfrm>
            <a:off x="731044" y="1773575"/>
            <a:ext cx="3996532" cy="1938992"/>
          </a:xfrm>
          <a:prstGeom prst="rect">
            <a:avLst/>
          </a:prstGeom>
          <a:noFill/>
          <a:ln w="19050">
            <a:solidFill>
              <a:srgbClr val="0033CC"/>
            </a:solidFill>
            <a:miter lim="800000"/>
            <a:headEnd/>
            <a:tailEnd/>
          </a:ln>
        </p:spPr>
        <p:txBody>
          <a:bodyPr wrap="square">
            <a:spAutoFit/>
          </a:bodyPr>
          <a:lstStyle/>
          <a:p>
            <a:pPr marL="342900" indent="-342900">
              <a:buFont typeface="Courier New" panose="02070309020205020404" pitchFamily="49" charset="0"/>
              <a:buChar char="o"/>
            </a:pPr>
            <a:r>
              <a:rPr lang="cs-CZ" altLang="cs-CZ" sz="2000" dirty="0">
                <a:solidFill>
                  <a:schemeClr val="accent4">
                    <a:lumMod val="75000"/>
                  </a:schemeClr>
                </a:solidFill>
              </a:rPr>
              <a:t>Zdroj </a:t>
            </a:r>
            <a:r>
              <a:rPr lang="cs-CZ" altLang="cs-CZ" sz="2000" dirty="0" smtClean="0">
                <a:solidFill>
                  <a:schemeClr val="accent4">
                    <a:lumMod val="75000"/>
                  </a:schemeClr>
                </a:solidFill>
              </a:rPr>
              <a:t>galaktózy</a:t>
            </a:r>
            <a:r>
              <a:rPr lang="cs-CZ" altLang="cs-CZ" sz="2000" dirty="0">
                <a:solidFill>
                  <a:schemeClr val="accent4">
                    <a:lumMod val="75000"/>
                  </a:schemeClr>
                </a:solidFill>
              </a:rPr>
              <a:t>:</a:t>
            </a:r>
          </a:p>
          <a:p>
            <a:r>
              <a:rPr lang="cs-CZ" altLang="cs-CZ" sz="2000" dirty="0"/>
              <a:t>          </a:t>
            </a:r>
            <a:r>
              <a:rPr lang="cs-CZ" altLang="cs-CZ" sz="2000" dirty="0" smtClean="0"/>
              <a:t>		Laktóza </a:t>
            </a:r>
            <a:endParaRPr lang="cs-CZ" altLang="cs-CZ" sz="2000" dirty="0"/>
          </a:p>
          <a:p>
            <a:pPr marL="342900" indent="-342900">
              <a:buFont typeface="Courier New" panose="02070309020205020404" pitchFamily="49" charset="0"/>
              <a:buChar char="o"/>
            </a:pPr>
            <a:r>
              <a:rPr lang="cs-CZ" altLang="cs-CZ" sz="2000" dirty="0">
                <a:solidFill>
                  <a:schemeClr val="accent4">
                    <a:lumMod val="75000"/>
                  </a:schemeClr>
                </a:solidFill>
              </a:rPr>
              <a:t>Štěpení </a:t>
            </a:r>
            <a:r>
              <a:rPr lang="cs-CZ" altLang="cs-CZ" sz="2000" dirty="0" smtClean="0">
                <a:solidFill>
                  <a:schemeClr val="accent4">
                    <a:lumMod val="75000"/>
                  </a:schemeClr>
                </a:solidFill>
              </a:rPr>
              <a:t>laktózy</a:t>
            </a:r>
            <a:r>
              <a:rPr lang="cs-CZ" altLang="cs-CZ" sz="2000" dirty="0">
                <a:solidFill>
                  <a:schemeClr val="accent4">
                    <a:lumMod val="75000"/>
                  </a:schemeClr>
                </a:solidFill>
              </a:rPr>
              <a:t>:</a:t>
            </a:r>
          </a:p>
          <a:p>
            <a:r>
              <a:rPr lang="cs-CZ" altLang="cs-CZ" sz="2000" dirty="0"/>
              <a:t>         </a:t>
            </a:r>
            <a:r>
              <a:rPr lang="cs-CZ" altLang="cs-CZ" sz="2000" dirty="0" smtClean="0"/>
              <a:t>		Tenké </a:t>
            </a:r>
            <a:r>
              <a:rPr lang="cs-CZ" altLang="cs-CZ" sz="2000" dirty="0"/>
              <a:t>střevo</a:t>
            </a:r>
          </a:p>
          <a:p>
            <a:pPr marL="342900" indent="-342900">
              <a:buFont typeface="Courier New" panose="02070309020205020404" pitchFamily="49" charset="0"/>
              <a:buChar char="o"/>
            </a:pPr>
            <a:r>
              <a:rPr lang="cs-CZ" altLang="cs-CZ" sz="2000" dirty="0">
                <a:solidFill>
                  <a:schemeClr val="accent4">
                    <a:lumMod val="75000"/>
                  </a:schemeClr>
                </a:solidFill>
              </a:rPr>
              <a:t>Přeměny </a:t>
            </a:r>
            <a:r>
              <a:rPr lang="cs-CZ" altLang="cs-CZ" sz="2000" dirty="0" smtClean="0">
                <a:solidFill>
                  <a:schemeClr val="accent4">
                    <a:lumMod val="75000"/>
                  </a:schemeClr>
                </a:solidFill>
              </a:rPr>
              <a:t>galaktózy</a:t>
            </a:r>
            <a:r>
              <a:rPr lang="cs-CZ" altLang="cs-CZ" sz="2000" dirty="0">
                <a:solidFill>
                  <a:schemeClr val="accent4">
                    <a:lumMod val="75000"/>
                  </a:schemeClr>
                </a:solidFill>
              </a:rPr>
              <a:t>:</a:t>
            </a:r>
          </a:p>
          <a:p>
            <a:r>
              <a:rPr lang="cs-CZ" altLang="cs-CZ" sz="2000" dirty="0"/>
              <a:t>        </a:t>
            </a:r>
            <a:r>
              <a:rPr lang="cs-CZ" altLang="cs-CZ" sz="2000" dirty="0" smtClean="0"/>
              <a:t>		Játra</a:t>
            </a:r>
            <a:endParaRPr lang="cs-CZ" altLang="cs-CZ" sz="2000" dirty="0"/>
          </a:p>
        </p:txBody>
      </p:sp>
      <p:sp>
        <p:nvSpPr>
          <p:cNvPr id="243715" name="Text Box 3"/>
          <p:cNvSpPr txBox="1">
            <a:spLocks noChangeArrowheads="1"/>
          </p:cNvSpPr>
          <p:nvPr/>
        </p:nvSpPr>
        <p:spPr bwMode="auto">
          <a:xfrm>
            <a:off x="5339557" y="1773575"/>
            <a:ext cx="2808287" cy="2492990"/>
          </a:xfrm>
          <a:prstGeom prst="rect">
            <a:avLst/>
          </a:prstGeom>
          <a:noFill/>
          <a:ln w="9525">
            <a:noFill/>
            <a:miter lim="800000"/>
            <a:headEnd/>
            <a:tailEnd/>
          </a:ln>
        </p:spPr>
        <p:txBody>
          <a:bodyPr>
            <a:spAutoFit/>
          </a:bodyPr>
          <a:lstStyle/>
          <a:p>
            <a:pPr algn="ctr">
              <a:spcBef>
                <a:spcPct val="50000"/>
              </a:spcBef>
            </a:pPr>
            <a:r>
              <a:rPr lang="cs-CZ" altLang="cs-CZ" sz="3600" dirty="0" smtClean="0"/>
              <a:t>Galaktóza</a:t>
            </a:r>
            <a:endParaRPr lang="cs-CZ" altLang="cs-CZ" sz="3600" dirty="0"/>
          </a:p>
          <a:p>
            <a:pPr>
              <a:spcBef>
                <a:spcPct val="50000"/>
              </a:spcBef>
            </a:pPr>
            <a:endParaRPr lang="cs-CZ" altLang="cs-CZ" sz="3600" dirty="0" smtClean="0"/>
          </a:p>
          <a:p>
            <a:pPr>
              <a:spcBef>
                <a:spcPct val="50000"/>
              </a:spcBef>
            </a:pPr>
            <a:endParaRPr lang="cs-CZ" altLang="cs-CZ" dirty="0"/>
          </a:p>
          <a:p>
            <a:pPr algn="ctr">
              <a:lnSpc>
                <a:spcPct val="75000"/>
              </a:lnSpc>
            </a:pPr>
            <a:r>
              <a:rPr lang="cs-CZ" altLang="cs-CZ" sz="2400" dirty="0"/>
              <a:t>Aktivovaná </a:t>
            </a:r>
            <a:r>
              <a:rPr lang="cs-CZ" altLang="cs-CZ" sz="2400" dirty="0" smtClean="0"/>
              <a:t>glukóza</a:t>
            </a:r>
            <a:endParaRPr lang="cs-CZ" altLang="cs-CZ" sz="2400" dirty="0"/>
          </a:p>
          <a:p>
            <a:pPr algn="ctr">
              <a:lnSpc>
                <a:spcPct val="75000"/>
              </a:lnSpc>
            </a:pPr>
            <a:r>
              <a:rPr lang="cs-CZ" altLang="cs-CZ" sz="2400" dirty="0"/>
              <a:t>    (</a:t>
            </a:r>
            <a:r>
              <a:rPr lang="cs-CZ" altLang="cs-CZ" sz="2400" dirty="0" smtClean="0"/>
              <a:t>UDP-glukóza</a:t>
            </a:r>
            <a:r>
              <a:rPr lang="cs-CZ" altLang="cs-CZ" sz="2400" dirty="0"/>
              <a:t>)</a:t>
            </a:r>
          </a:p>
        </p:txBody>
      </p:sp>
      <p:sp>
        <p:nvSpPr>
          <p:cNvPr id="243716" name="Text Box 4"/>
          <p:cNvSpPr txBox="1">
            <a:spLocks noChangeArrowheads="1"/>
          </p:cNvSpPr>
          <p:nvPr/>
        </p:nvSpPr>
        <p:spPr bwMode="auto">
          <a:xfrm>
            <a:off x="4727576" y="4093627"/>
            <a:ext cx="4545213" cy="1138773"/>
          </a:xfrm>
          <a:prstGeom prst="rect">
            <a:avLst/>
          </a:prstGeom>
          <a:noFill/>
          <a:ln w="9525">
            <a:noFill/>
            <a:miter lim="800000"/>
            <a:headEnd/>
            <a:tailEnd/>
          </a:ln>
        </p:spPr>
        <p:txBody>
          <a:bodyPr wrap="square">
            <a:spAutoFit/>
          </a:bodyPr>
          <a:lstStyle/>
          <a:p>
            <a:pPr algn="ctr"/>
            <a:endParaRPr lang="cs-CZ" altLang="cs-CZ" sz="1000" dirty="0" smtClean="0">
              <a:solidFill>
                <a:srgbClr val="0000CC"/>
              </a:solidFill>
              <a:sym typeface="Symbol" pitchFamily="18" charset="2"/>
            </a:endParaRPr>
          </a:p>
          <a:p>
            <a:pPr algn="ctr"/>
            <a:r>
              <a:rPr lang="cs-CZ" altLang="cs-CZ" sz="2800" dirty="0" smtClean="0">
                <a:solidFill>
                  <a:srgbClr val="0000CC"/>
                </a:solidFill>
                <a:sym typeface="Symbol" pitchFamily="18" charset="2"/>
              </a:rPr>
              <a:t> </a:t>
            </a:r>
            <a:endParaRPr lang="cs-CZ" altLang="cs-CZ" sz="2800" dirty="0">
              <a:solidFill>
                <a:srgbClr val="0000CC"/>
              </a:solidFill>
              <a:sym typeface="Symbol" pitchFamily="18" charset="2"/>
            </a:endParaRPr>
          </a:p>
          <a:p>
            <a:pPr algn="ctr"/>
            <a:r>
              <a:rPr lang="cs-CZ" altLang="cs-CZ" sz="2800" i="1" dirty="0">
                <a:solidFill>
                  <a:srgbClr val="0000CC"/>
                </a:solidFill>
                <a:sym typeface="Symbol" pitchFamily="18" charset="2"/>
              </a:rPr>
              <a:t>Metabolismus </a:t>
            </a:r>
            <a:r>
              <a:rPr lang="cs-CZ" altLang="cs-CZ" sz="2800" i="1" dirty="0" smtClean="0">
                <a:solidFill>
                  <a:srgbClr val="0000CC"/>
                </a:solidFill>
                <a:sym typeface="Symbol" pitchFamily="18" charset="2"/>
              </a:rPr>
              <a:t>glukózy</a:t>
            </a:r>
            <a:endParaRPr lang="cs-CZ" altLang="cs-CZ" sz="2800" i="1" dirty="0">
              <a:solidFill>
                <a:srgbClr val="0000CC"/>
              </a:solidFill>
              <a:sym typeface="Symbol" pitchFamily="18" charset="2"/>
            </a:endParaRPr>
          </a:p>
        </p:txBody>
      </p:sp>
      <p:sp>
        <p:nvSpPr>
          <p:cNvPr id="243717" name="Line 5"/>
          <p:cNvSpPr>
            <a:spLocks noChangeShapeType="1"/>
          </p:cNvSpPr>
          <p:nvPr/>
        </p:nvSpPr>
        <p:spPr bwMode="auto">
          <a:xfrm>
            <a:off x="6743700" y="2428875"/>
            <a:ext cx="0" cy="1016001"/>
          </a:xfrm>
          <a:prstGeom prst="line">
            <a:avLst/>
          </a:prstGeom>
          <a:noFill/>
          <a:ln w="9525">
            <a:solidFill>
              <a:schemeClr val="tx1"/>
            </a:solidFill>
            <a:round/>
            <a:headEnd/>
            <a:tailEnd type="triangle" w="med" len="med"/>
          </a:ln>
        </p:spPr>
        <p:txBody>
          <a:bodyPr/>
          <a:lstStyle/>
          <a:p>
            <a:endParaRPr lang="en-US"/>
          </a:p>
        </p:txBody>
      </p:sp>
      <p:sp>
        <p:nvSpPr>
          <p:cNvPr id="243718" name="Text Box 6"/>
          <p:cNvSpPr txBox="1">
            <a:spLocks noChangeArrowheads="1"/>
          </p:cNvSpPr>
          <p:nvPr/>
        </p:nvSpPr>
        <p:spPr bwMode="auto">
          <a:xfrm>
            <a:off x="3359150" y="5589588"/>
            <a:ext cx="1657350" cy="457200"/>
          </a:xfrm>
          <a:prstGeom prst="rect">
            <a:avLst/>
          </a:prstGeom>
          <a:noFill/>
          <a:ln w="9525">
            <a:noFill/>
            <a:miter lim="800000"/>
            <a:headEnd/>
            <a:tailEnd/>
          </a:ln>
        </p:spPr>
        <p:txBody>
          <a:bodyPr>
            <a:spAutoFit/>
          </a:bodyPr>
          <a:lstStyle/>
          <a:p>
            <a:pPr>
              <a:spcBef>
                <a:spcPct val="50000"/>
              </a:spcBef>
            </a:pPr>
            <a:r>
              <a:rPr lang="cs-CZ" altLang="cs-CZ" sz="2400" dirty="0" smtClean="0"/>
              <a:t>Galaktóza </a:t>
            </a:r>
            <a:endParaRPr lang="cs-CZ" altLang="cs-CZ" sz="2400" dirty="0"/>
          </a:p>
        </p:txBody>
      </p:sp>
      <p:sp>
        <p:nvSpPr>
          <p:cNvPr id="243719" name="Text Box 7"/>
          <p:cNvSpPr txBox="1">
            <a:spLocks noChangeArrowheads="1"/>
          </p:cNvSpPr>
          <p:nvPr/>
        </p:nvSpPr>
        <p:spPr bwMode="auto">
          <a:xfrm>
            <a:off x="5735638" y="5229226"/>
            <a:ext cx="2303462" cy="1200329"/>
          </a:xfrm>
          <a:prstGeom prst="rect">
            <a:avLst/>
          </a:prstGeom>
          <a:noFill/>
          <a:ln w="9525">
            <a:noFill/>
            <a:miter lim="800000"/>
            <a:headEnd/>
            <a:tailEnd/>
          </a:ln>
        </p:spPr>
        <p:txBody>
          <a:bodyPr>
            <a:spAutoFit/>
          </a:bodyPr>
          <a:lstStyle/>
          <a:p>
            <a:r>
              <a:rPr lang="cs-CZ" altLang="cs-CZ" sz="2400" dirty="0"/>
              <a:t>Glykoproteiny</a:t>
            </a:r>
          </a:p>
          <a:p>
            <a:r>
              <a:rPr lang="cs-CZ" altLang="cs-CZ" sz="2400" dirty="0"/>
              <a:t>Glykolipidy</a:t>
            </a:r>
          </a:p>
          <a:p>
            <a:r>
              <a:rPr lang="cs-CZ" altLang="cs-CZ" sz="2400" dirty="0" smtClean="0"/>
              <a:t>Laktóza</a:t>
            </a:r>
            <a:endParaRPr lang="cs-CZ" altLang="cs-CZ" sz="2400" dirty="0"/>
          </a:p>
        </p:txBody>
      </p:sp>
      <p:sp>
        <p:nvSpPr>
          <p:cNvPr id="243720" name="Line 8"/>
          <p:cNvSpPr>
            <a:spLocks noChangeShapeType="1"/>
          </p:cNvSpPr>
          <p:nvPr/>
        </p:nvSpPr>
        <p:spPr bwMode="auto">
          <a:xfrm flipV="1">
            <a:off x="4943476" y="5445126"/>
            <a:ext cx="792163" cy="360363"/>
          </a:xfrm>
          <a:prstGeom prst="line">
            <a:avLst/>
          </a:prstGeom>
          <a:noFill/>
          <a:ln w="19050">
            <a:solidFill>
              <a:schemeClr val="tx1"/>
            </a:solidFill>
            <a:prstDash val="dash"/>
            <a:round/>
            <a:headEnd/>
            <a:tailEnd type="triangle" w="med" len="med"/>
          </a:ln>
        </p:spPr>
        <p:txBody>
          <a:bodyPr/>
          <a:lstStyle/>
          <a:p>
            <a:endParaRPr lang="en-US"/>
          </a:p>
        </p:txBody>
      </p:sp>
      <p:sp>
        <p:nvSpPr>
          <p:cNvPr id="243721" name="Line 9"/>
          <p:cNvSpPr>
            <a:spLocks noChangeShapeType="1"/>
          </p:cNvSpPr>
          <p:nvPr/>
        </p:nvSpPr>
        <p:spPr bwMode="auto">
          <a:xfrm>
            <a:off x="5159376" y="5876925"/>
            <a:ext cx="576263" cy="0"/>
          </a:xfrm>
          <a:prstGeom prst="line">
            <a:avLst/>
          </a:prstGeom>
          <a:noFill/>
          <a:ln w="19050">
            <a:solidFill>
              <a:schemeClr val="tx1"/>
            </a:solidFill>
            <a:prstDash val="dash"/>
            <a:round/>
            <a:headEnd/>
            <a:tailEnd type="triangle" w="med" len="med"/>
          </a:ln>
        </p:spPr>
        <p:txBody>
          <a:bodyPr/>
          <a:lstStyle/>
          <a:p>
            <a:endParaRPr lang="en-US"/>
          </a:p>
        </p:txBody>
      </p:sp>
      <p:sp>
        <p:nvSpPr>
          <p:cNvPr id="243722" name="Line 10"/>
          <p:cNvSpPr>
            <a:spLocks noChangeShapeType="1"/>
          </p:cNvSpPr>
          <p:nvPr/>
        </p:nvSpPr>
        <p:spPr bwMode="auto">
          <a:xfrm>
            <a:off x="4943476" y="5949950"/>
            <a:ext cx="792163" cy="287338"/>
          </a:xfrm>
          <a:prstGeom prst="line">
            <a:avLst/>
          </a:prstGeom>
          <a:noFill/>
          <a:ln w="19050">
            <a:solidFill>
              <a:schemeClr val="tx1"/>
            </a:solidFill>
            <a:prstDash val="dash"/>
            <a:round/>
            <a:headEnd/>
            <a:tailEnd type="triangle" w="med" len="med"/>
          </a:ln>
        </p:spPr>
        <p:txBody>
          <a:bodyPr/>
          <a:lstStyle/>
          <a:p>
            <a:endParaRPr lang="en-US"/>
          </a:p>
        </p:txBody>
      </p:sp>
      <p:sp>
        <p:nvSpPr>
          <p:cNvPr id="243723" name="Text Box 12"/>
          <p:cNvSpPr txBox="1">
            <a:spLocks noChangeArrowheads="1"/>
          </p:cNvSpPr>
          <p:nvPr/>
        </p:nvSpPr>
        <p:spPr bwMode="auto">
          <a:xfrm>
            <a:off x="2135188" y="188914"/>
            <a:ext cx="8280400" cy="1006475"/>
          </a:xfrm>
          <a:prstGeom prst="rect">
            <a:avLst/>
          </a:prstGeom>
          <a:noFill/>
          <a:ln w="9525">
            <a:noFill/>
            <a:miter lim="800000"/>
            <a:headEnd/>
            <a:tailEnd/>
          </a:ln>
        </p:spPr>
        <p:txBody>
          <a:bodyPr>
            <a:spAutoFit/>
          </a:bodyPr>
          <a:lstStyle/>
          <a:p>
            <a:pPr algn="ctr">
              <a:spcBef>
                <a:spcPct val="50000"/>
              </a:spcBef>
            </a:pPr>
            <a:r>
              <a:rPr lang="cs-CZ" altLang="cs-CZ" sz="6000" dirty="0">
                <a:solidFill>
                  <a:schemeClr val="accent5">
                    <a:lumMod val="75000"/>
                  </a:schemeClr>
                </a:solidFill>
              </a:rPr>
              <a:t>Metabolismus </a:t>
            </a:r>
            <a:r>
              <a:rPr lang="cs-CZ" altLang="cs-CZ" sz="6000" dirty="0" smtClean="0">
                <a:solidFill>
                  <a:schemeClr val="accent5">
                    <a:lumMod val="75000"/>
                  </a:schemeClr>
                </a:solidFill>
              </a:rPr>
              <a:t>galaktózy</a:t>
            </a:r>
            <a:endParaRPr lang="cs-CZ" altLang="cs-CZ" sz="6000" dirty="0">
              <a:solidFill>
                <a:schemeClr val="accent5">
                  <a:lumMod val="75000"/>
                </a:schemeClr>
              </a:solidFill>
            </a:endParaRPr>
          </a:p>
        </p:txBody>
      </p:sp>
      <p:sp>
        <p:nvSpPr>
          <p:cNvPr id="243724" name="Text Box 13"/>
          <p:cNvSpPr txBox="1">
            <a:spLocks noChangeArrowheads="1"/>
          </p:cNvSpPr>
          <p:nvPr/>
        </p:nvSpPr>
        <p:spPr bwMode="auto">
          <a:xfrm>
            <a:off x="7373781" y="2551453"/>
            <a:ext cx="4264428" cy="646331"/>
          </a:xfrm>
          <a:prstGeom prst="rect">
            <a:avLst/>
          </a:prstGeom>
          <a:noFill/>
          <a:ln w="9525">
            <a:noFill/>
            <a:miter lim="800000"/>
            <a:headEnd/>
            <a:tailEnd/>
          </a:ln>
        </p:spPr>
        <p:txBody>
          <a:bodyPr wrap="square">
            <a:spAutoFit/>
          </a:bodyPr>
          <a:lstStyle/>
          <a:p>
            <a:pPr eaLnBrk="0" hangingPunct="0">
              <a:spcBef>
                <a:spcPct val="50000"/>
              </a:spcBef>
            </a:pPr>
            <a:r>
              <a:rPr lang="cs-CZ" altLang="cs-CZ" dirty="0" smtClean="0"/>
              <a:t>Galaktóza </a:t>
            </a:r>
            <a:r>
              <a:rPr lang="cs-CZ" altLang="cs-CZ" dirty="0"/>
              <a:t>je rychle </a:t>
            </a:r>
            <a:r>
              <a:rPr lang="cs-CZ" altLang="cs-CZ" dirty="0" smtClean="0"/>
              <a:t>metabolizována a  zapojena </a:t>
            </a:r>
            <a:r>
              <a:rPr lang="cs-CZ" altLang="cs-CZ" dirty="0"/>
              <a:t>do glykolytické dráhy</a:t>
            </a:r>
            <a:endParaRPr lang="cs-CZ" dirty="0"/>
          </a:p>
        </p:txBody>
      </p:sp>
    </p:spTree>
    <p:extLst>
      <p:ext uri="{BB962C8B-B14F-4D97-AF65-F5344CB8AC3E}">
        <p14:creationId xmlns:p14="http://schemas.microsoft.com/office/powerpoint/2010/main" val="4203601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17"/>
          <p:cNvSpPr txBox="1">
            <a:spLocks noChangeArrowheads="1"/>
          </p:cNvSpPr>
          <p:nvPr/>
        </p:nvSpPr>
        <p:spPr bwMode="auto">
          <a:xfrm>
            <a:off x="2424113" y="260351"/>
            <a:ext cx="7345362" cy="1015663"/>
          </a:xfrm>
          <a:prstGeom prst="rect">
            <a:avLst/>
          </a:prstGeom>
          <a:noFill/>
          <a:ln w="9525">
            <a:noFill/>
            <a:miter lim="800000"/>
            <a:headEnd/>
            <a:tailEnd/>
          </a:ln>
        </p:spPr>
        <p:txBody>
          <a:bodyPr>
            <a:spAutoFit/>
          </a:bodyPr>
          <a:lstStyle/>
          <a:p>
            <a:pPr algn="ctr">
              <a:spcBef>
                <a:spcPct val="50000"/>
              </a:spcBef>
            </a:pPr>
            <a:r>
              <a:rPr lang="cs-CZ" altLang="cs-CZ" sz="6000" dirty="0" smtClean="0">
                <a:solidFill>
                  <a:schemeClr val="accent5">
                    <a:lumMod val="75000"/>
                  </a:schemeClr>
                </a:solidFill>
              </a:rPr>
              <a:t>Pentózový </a:t>
            </a:r>
            <a:r>
              <a:rPr lang="cs-CZ" altLang="cs-CZ" sz="6000" dirty="0">
                <a:solidFill>
                  <a:schemeClr val="accent5">
                    <a:lumMod val="75000"/>
                  </a:schemeClr>
                </a:solidFill>
              </a:rPr>
              <a:t>cyklus</a:t>
            </a:r>
          </a:p>
        </p:txBody>
      </p:sp>
      <p:sp>
        <p:nvSpPr>
          <p:cNvPr id="238595" name="Text Box 20"/>
          <p:cNvSpPr txBox="1">
            <a:spLocks noChangeArrowheads="1"/>
          </p:cNvSpPr>
          <p:nvPr/>
        </p:nvSpPr>
        <p:spPr bwMode="auto">
          <a:xfrm>
            <a:off x="389497" y="1606491"/>
            <a:ext cx="10853759" cy="2677656"/>
          </a:xfrm>
          <a:prstGeom prst="rect">
            <a:avLst/>
          </a:prstGeom>
          <a:noFill/>
          <a:ln w="9525">
            <a:noFill/>
            <a:miter lim="800000"/>
            <a:headEnd/>
            <a:tailEnd/>
          </a:ln>
        </p:spPr>
        <p:txBody>
          <a:bodyPr wrap="square">
            <a:spAutoFit/>
          </a:bodyPr>
          <a:lstStyle/>
          <a:p>
            <a:pPr marL="342900" indent="-342900">
              <a:spcBef>
                <a:spcPct val="50000"/>
              </a:spcBef>
              <a:buFont typeface="Courier New" panose="02070309020205020404" pitchFamily="49" charset="0"/>
              <a:buChar char="o"/>
            </a:pPr>
            <a:r>
              <a:rPr lang="cs-CZ" sz="2400" dirty="0">
                <a:solidFill>
                  <a:schemeClr val="accent4">
                    <a:lumMod val="75000"/>
                  </a:schemeClr>
                </a:solidFill>
              </a:rPr>
              <a:t>Tkáňová lokalizace: </a:t>
            </a:r>
            <a:endParaRPr lang="cs-CZ" sz="2400" dirty="0" smtClean="0">
              <a:solidFill>
                <a:schemeClr val="accent4">
                  <a:lumMod val="75000"/>
                </a:schemeClr>
              </a:solidFill>
            </a:endParaRPr>
          </a:p>
          <a:p>
            <a:pPr>
              <a:spcBef>
                <a:spcPct val="50000"/>
              </a:spcBef>
            </a:pPr>
            <a:r>
              <a:rPr lang="cs-CZ" sz="2400" dirty="0"/>
              <a:t>	</a:t>
            </a:r>
            <a:r>
              <a:rPr lang="cs-CZ" sz="2400" dirty="0" smtClean="0"/>
              <a:t>		většina </a:t>
            </a:r>
            <a:r>
              <a:rPr lang="cs-CZ" sz="2400" dirty="0"/>
              <a:t>tkání </a:t>
            </a:r>
            <a:r>
              <a:rPr lang="cs-CZ" sz="2400" dirty="0" smtClean="0"/>
              <a:t>(játra</a:t>
            </a:r>
            <a:r>
              <a:rPr lang="cs-CZ" sz="2400" dirty="0"/>
              <a:t>, tuková </a:t>
            </a:r>
            <a:r>
              <a:rPr lang="cs-CZ" sz="2400" dirty="0" smtClean="0"/>
              <a:t>tkáň, erytrocyty</a:t>
            </a:r>
            <a:r>
              <a:rPr lang="cs-CZ" sz="2400" dirty="0"/>
              <a:t>,..)</a:t>
            </a:r>
          </a:p>
          <a:p>
            <a:pPr marL="342900" indent="-342900">
              <a:spcBef>
                <a:spcPct val="50000"/>
              </a:spcBef>
              <a:buFont typeface="Courier New" panose="02070309020205020404" pitchFamily="49" charset="0"/>
              <a:buChar char="o"/>
            </a:pPr>
            <a:r>
              <a:rPr lang="cs-CZ" sz="2400" dirty="0" err="1" smtClean="0">
                <a:solidFill>
                  <a:schemeClr val="accent4">
                    <a:lumMod val="75000"/>
                  </a:schemeClr>
                </a:solidFill>
              </a:rPr>
              <a:t>Kompartment</a:t>
            </a:r>
            <a:r>
              <a:rPr lang="cs-CZ" sz="2400" dirty="0" smtClean="0">
                <a:solidFill>
                  <a:schemeClr val="accent4">
                    <a:lumMod val="75000"/>
                  </a:schemeClr>
                </a:solidFill>
              </a:rPr>
              <a:t> </a:t>
            </a:r>
            <a:r>
              <a:rPr lang="cs-CZ" sz="2400" dirty="0">
                <a:solidFill>
                  <a:schemeClr val="accent4">
                    <a:lumMod val="75000"/>
                  </a:schemeClr>
                </a:solidFill>
              </a:rPr>
              <a:t>buňky: </a:t>
            </a:r>
            <a:endParaRPr lang="cs-CZ" sz="2400" dirty="0" smtClean="0">
              <a:solidFill>
                <a:schemeClr val="accent4">
                  <a:lumMod val="75000"/>
                </a:schemeClr>
              </a:solidFill>
            </a:endParaRPr>
          </a:p>
          <a:p>
            <a:pPr>
              <a:spcBef>
                <a:spcPct val="50000"/>
              </a:spcBef>
            </a:pPr>
            <a:r>
              <a:rPr lang="cs-CZ" sz="2400" dirty="0"/>
              <a:t>	</a:t>
            </a:r>
            <a:r>
              <a:rPr lang="cs-CZ" sz="2400" dirty="0" smtClean="0"/>
              <a:t>		cytoplasma</a:t>
            </a:r>
            <a:endParaRPr lang="cs-CZ" sz="2400" dirty="0"/>
          </a:p>
          <a:p>
            <a:pPr marL="342900" indent="-342900">
              <a:spcBef>
                <a:spcPct val="50000"/>
              </a:spcBef>
              <a:buFont typeface="Courier New" panose="02070309020205020404" pitchFamily="49" charset="0"/>
              <a:buChar char="o"/>
            </a:pPr>
            <a:r>
              <a:rPr lang="cs-CZ" sz="2400" dirty="0">
                <a:solidFill>
                  <a:schemeClr val="accent4">
                    <a:lumMod val="75000"/>
                  </a:schemeClr>
                </a:solidFill>
              </a:rPr>
              <a:t>Význam:</a:t>
            </a:r>
          </a:p>
        </p:txBody>
      </p:sp>
      <p:sp>
        <p:nvSpPr>
          <p:cNvPr id="238596" name="Text Box 4"/>
          <p:cNvSpPr txBox="1">
            <a:spLocks noChangeArrowheads="1"/>
          </p:cNvSpPr>
          <p:nvPr/>
        </p:nvSpPr>
        <p:spPr bwMode="auto">
          <a:xfrm>
            <a:off x="1381170" y="4284147"/>
            <a:ext cx="8208963" cy="1569660"/>
          </a:xfrm>
          <a:prstGeom prst="rect">
            <a:avLst/>
          </a:prstGeom>
          <a:noFill/>
          <a:ln w="9525">
            <a:noFill/>
            <a:miter lim="800000"/>
            <a:headEnd/>
            <a:tailEnd/>
          </a:ln>
        </p:spPr>
        <p:txBody>
          <a:bodyPr>
            <a:spAutoFit/>
          </a:bodyPr>
          <a:lstStyle/>
          <a:p>
            <a:pPr marL="742950" lvl="1" indent="-285750" eaLnBrk="0" hangingPunct="0">
              <a:spcBef>
                <a:spcPct val="50000"/>
              </a:spcBef>
              <a:buFontTx/>
              <a:buChar char="•"/>
            </a:pPr>
            <a:r>
              <a:rPr lang="cs-CZ" altLang="cs-CZ" sz="2400" dirty="0"/>
              <a:t>zdroj </a:t>
            </a:r>
            <a:r>
              <a:rPr lang="cs-CZ" altLang="cs-CZ" sz="2400" dirty="0">
                <a:solidFill>
                  <a:schemeClr val="accent1">
                    <a:lumMod val="75000"/>
                  </a:schemeClr>
                </a:solidFill>
              </a:rPr>
              <a:t>NADPH</a:t>
            </a:r>
            <a:r>
              <a:rPr lang="cs-CZ" altLang="cs-CZ" sz="2400" dirty="0">
                <a:solidFill>
                  <a:srgbClr val="FF0000"/>
                </a:solidFill>
              </a:rPr>
              <a:t> </a:t>
            </a:r>
            <a:r>
              <a:rPr lang="cs-CZ" altLang="cs-CZ" sz="2400" dirty="0"/>
              <a:t>  (redukční syntézy, redukce </a:t>
            </a:r>
            <a:r>
              <a:rPr lang="cs-CZ" altLang="cs-CZ" sz="2400" dirty="0" err="1"/>
              <a:t>glutathionu</a:t>
            </a:r>
            <a:r>
              <a:rPr lang="cs-CZ" altLang="cs-CZ" sz="2400" dirty="0"/>
              <a:t>)</a:t>
            </a:r>
          </a:p>
          <a:p>
            <a:pPr marL="742950" lvl="1" indent="-285750" eaLnBrk="0" hangingPunct="0">
              <a:spcBef>
                <a:spcPct val="50000"/>
              </a:spcBef>
              <a:buFontTx/>
              <a:buChar char="•"/>
            </a:pPr>
            <a:r>
              <a:rPr lang="cs-CZ" altLang="cs-CZ" sz="2400" dirty="0"/>
              <a:t>zdroj  </a:t>
            </a:r>
            <a:r>
              <a:rPr lang="cs-CZ" altLang="cs-CZ" sz="2400" dirty="0" smtClean="0">
                <a:solidFill>
                  <a:schemeClr val="accent1">
                    <a:lumMod val="75000"/>
                  </a:schemeClr>
                </a:solidFill>
              </a:rPr>
              <a:t>ribóza-5-P</a:t>
            </a:r>
            <a:r>
              <a:rPr lang="cs-CZ" altLang="cs-CZ" sz="2400" dirty="0" smtClean="0"/>
              <a:t> </a:t>
            </a:r>
            <a:r>
              <a:rPr lang="cs-CZ" altLang="cs-CZ" sz="2400" dirty="0"/>
              <a:t>(nukleové kyseliny, nukleotidy)</a:t>
            </a:r>
          </a:p>
          <a:p>
            <a:pPr eaLnBrk="0" hangingPunct="0">
              <a:spcBef>
                <a:spcPct val="50000"/>
              </a:spcBef>
              <a:buFontTx/>
              <a:buChar char="•"/>
            </a:pPr>
            <a:endParaRPr lang="cs-CZ" altLang="cs-CZ" sz="2400" dirty="0"/>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58</a:t>
            </a:fld>
            <a:endParaRPr lang="cs-CZ"/>
          </a:p>
        </p:txBody>
      </p:sp>
    </p:spTree>
    <p:extLst>
      <p:ext uri="{BB962C8B-B14F-4D97-AF65-F5344CB8AC3E}">
        <p14:creationId xmlns:p14="http://schemas.microsoft.com/office/powerpoint/2010/main" val="2558658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Oval 20"/>
          <p:cNvSpPr>
            <a:spLocks noChangeArrowheads="1"/>
          </p:cNvSpPr>
          <p:nvPr/>
        </p:nvSpPr>
        <p:spPr bwMode="auto">
          <a:xfrm>
            <a:off x="1774825" y="2045315"/>
            <a:ext cx="2592388" cy="1296987"/>
          </a:xfrm>
          <a:prstGeom prst="ellipse">
            <a:avLst/>
          </a:prstGeom>
          <a:solidFill>
            <a:schemeClr val="accent5">
              <a:lumMod val="60000"/>
              <a:lumOff val="40000"/>
              <a:alpha val="50195"/>
            </a:schemeClr>
          </a:solidFill>
          <a:ln w="9525">
            <a:solidFill>
              <a:schemeClr val="accent5">
                <a:lumMod val="75000"/>
              </a:schemeClr>
            </a:solidFill>
            <a:round/>
            <a:headEnd/>
            <a:tailEnd/>
          </a:ln>
        </p:spPr>
        <p:txBody>
          <a:bodyPr wrap="none" anchor="ctr"/>
          <a:lstStyle/>
          <a:p>
            <a:endParaRPr lang="en-US" sz="2400"/>
          </a:p>
        </p:txBody>
      </p:sp>
      <p:sp>
        <p:nvSpPr>
          <p:cNvPr id="240643" name="Text Box 2"/>
          <p:cNvSpPr txBox="1">
            <a:spLocks noChangeArrowheads="1"/>
          </p:cNvSpPr>
          <p:nvPr/>
        </p:nvSpPr>
        <p:spPr bwMode="auto">
          <a:xfrm>
            <a:off x="4618832" y="1398984"/>
            <a:ext cx="2123325" cy="646331"/>
          </a:xfrm>
          <a:prstGeom prst="rect">
            <a:avLst/>
          </a:prstGeom>
          <a:noFill/>
          <a:ln w="9525">
            <a:noFill/>
            <a:miter lim="800000"/>
            <a:headEnd/>
            <a:tailEnd/>
          </a:ln>
        </p:spPr>
        <p:txBody>
          <a:bodyPr wrap="square">
            <a:spAutoFit/>
          </a:bodyPr>
          <a:lstStyle/>
          <a:p>
            <a:pPr>
              <a:spcBef>
                <a:spcPct val="50000"/>
              </a:spcBef>
            </a:pPr>
            <a:r>
              <a:rPr lang="cs-CZ" altLang="cs-CZ" sz="3600" dirty="0" smtClean="0"/>
              <a:t>Glukóza</a:t>
            </a:r>
            <a:endParaRPr lang="cs-CZ" altLang="cs-CZ" sz="3600" dirty="0"/>
          </a:p>
        </p:txBody>
      </p:sp>
      <p:sp>
        <p:nvSpPr>
          <p:cNvPr id="240644" name="Text Box 3"/>
          <p:cNvSpPr txBox="1">
            <a:spLocks noChangeArrowheads="1"/>
          </p:cNvSpPr>
          <p:nvPr/>
        </p:nvSpPr>
        <p:spPr bwMode="auto">
          <a:xfrm>
            <a:off x="2040398" y="2325747"/>
            <a:ext cx="1895016" cy="707886"/>
          </a:xfrm>
          <a:prstGeom prst="rect">
            <a:avLst/>
          </a:prstGeom>
          <a:noFill/>
          <a:ln w="9525">
            <a:noFill/>
            <a:miter lim="800000"/>
            <a:headEnd/>
            <a:tailEnd/>
          </a:ln>
        </p:spPr>
        <p:txBody>
          <a:bodyPr wrap="square">
            <a:spAutoFit/>
          </a:bodyPr>
          <a:lstStyle/>
          <a:p>
            <a:pPr algn="ctr">
              <a:spcBef>
                <a:spcPct val="50000"/>
              </a:spcBef>
            </a:pPr>
            <a:r>
              <a:rPr lang="cs-CZ" altLang="cs-CZ" sz="2000" b="1" dirty="0">
                <a:solidFill>
                  <a:schemeClr val="accent1">
                    <a:lumMod val="75000"/>
                  </a:schemeClr>
                </a:solidFill>
              </a:rPr>
              <a:t>Zdroj   </a:t>
            </a:r>
            <a:r>
              <a:rPr lang="cs-CZ" altLang="cs-CZ" sz="2000" b="1" dirty="0" smtClean="0">
                <a:solidFill>
                  <a:schemeClr val="accent1">
                    <a:lumMod val="75000"/>
                  </a:schemeClr>
                </a:solidFill>
              </a:rPr>
              <a:t>NADPH  a  pentóz</a:t>
            </a:r>
            <a:endParaRPr lang="cs-CZ" altLang="cs-CZ" sz="2000" b="1" dirty="0">
              <a:solidFill>
                <a:schemeClr val="accent1">
                  <a:lumMod val="75000"/>
                </a:schemeClr>
              </a:solidFill>
            </a:endParaRPr>
          </a:p>
        </p:txBody>
      </p:sp>
      <p:sp>
        <p:nvSpPr>
          <p:cNvPr id="240645" name="Line 4"/>
          <p:cNvSpPr>
            <a:spLocks noChangeShapeType="1"/>
          </p:cNvSpPr>
          <p:nvPr/>
        </p:nvSpPr>
        <p:spPr bwMode="auto">
          <a:xfrm>
            <a:off x="5591175" y="2924176"/>
            <a:ext cx="0" cy="936624"/>
          </a:xfrm>
          <a:prstGeom prst="line">
            <a:avLst/>
          </a:prstGeom>
          <a:noFill/>
          <a:ln w="38100">
            <a:solidFill>
              <a:schemeClr val="accent4">
                <a:lumMod val="75000"/>
              </a:schemeClr>
            </a:solidFill>
            <a:prstDash val="dash"/>
            <a:round/>
            <a:headEnd/>
            <a:tailEnd type="triangle" w="med" len="med"/>
          </a:ln>
        </p:spPr>
        <p:txBody>
          <a:bodyPr/>
          <a:lstStyle/>
          <a:p>
            <a:endParaRPr lang="en-US"/>
          </a:p>
        </p:txBody>
      </p:sp>
      <p:sp>
        <p:nvSpPr>
          <p:cNvPr id="240646" name="Line 5"/>
          <p:cNvSpPr>
            <a:spLocks noChangeShapeType="1"/>
          </p:cNvSpPr>
          <p:nvPr/>
        </p:nvSpPr>
        <p:spPr bwMode="auto">
          <a:xfrm flipH="1">
            <a:off x="4656138" y="3860800"/>
            <a:ext cx="792162" cy="576263"/>
          </a:xfrm>
          <a:prstGeom prst="line">
            <a:avLst/>
          </a:prstGeom>
          <a:noFill/>
          <a:ln w="9525">
            <a:solidFill>
              <a:srgbClr val="0033CC"/>
            </a:solidFill>
            <a:round/>
            <a:headEnd/>
            <a:tailEnd type="triangle" w="med" len="med"/>
          </a:ln>
        </p:spPr>
        <p:txBody>
          <a:bodyPr/>
          <a:lstStyle/>
          <a:p>
            <a:endParaRPr lang="en-US"/>
          </a:p>
        </p:txBody>
      </p:sp>
      <p:sp>
        <p:nvSpPr>
          <p:cNvPr id="240647" name="Line 6"/>
          <p:cNvSpPr>
            <a:spLocks noChangeShapeType="1"/>
          </p:cNvSpPr>
          <p:nvPr/>
        </p:nvSpPr>
        <p:spPr bwMode="auto">
          <a:xfrm rot="13892664" flipH="1">
            <a:off x="5799322" y="3876856"/>
            <a:ext cx="1168031" cy="544149"/>
          </a:xfrm>
          <a:prstGeom prst="line">
            <a:avLst/>
          </a:prstGeom>
          <a:noFill/>
          <a:ln w="9525">
            <a:solidFill>
              <a:srgbClr val="0033CC"/>
            </a:solidFill>
            <a:round/>
            <a:headEnd/>
            <a:tailEnd type="triangle" w="med" len="med"/>
          </a:ln>
        </p:spPr>
        <p:txBody>
          <a:bodyPr/>
          <a:lstStyle/>
          <a:p>
            <a:endParaRPr lang="en-US"/>
          </a:p>
        </p:txBody>
      </p:sp>
      <p:sp>
        <p:nvSpPr>
          <p:cNvPr id="240648" name="Text Box 7"/>
          <p:cNvSpPr txBox="1">
            <a:spLocks noChangeArrowheads="1"/>
          </p:cNvSpPr>
          <p:nvPr/>
        </p:nvSpPr>
        <p:spPr bwMode="auto">
          <a:xfrm>
            <a:off x="5807076" y="3163888"/>
            <a:ext cx="4248150" cy="457200"/>
          </a:xfrm>
          <a:prstGeom prst="rect">
            <a:avLst/>
          </a:prstGeom>
          <a:noFill/>
          <a:ln w="9525">
            <a:noFill/>
            <a:miter lim="800000"/>
            <a:headEnd/>
            <a:tailEnd/>
          </a:ln>
        </p:spPr>
        <p:txBody>
          <a:bodyPr>
            <a:spAutoFit/>
          </a:bodyPr>
          <a:lstStyle/>
          <a:p>
            <a:pPr>
              <a:spcBef>
                <a:spcPct val="50000"/>
              </a:spcBef>
            </a:pPr>
            <a:r>
              <a:rPr lang="cs-CZ" altLang="cs-CZ" sz="2400" dirty="0" smtClean="0">
                <a:solidFill>
                  <a:schemeClr val="accent4">
                    <a:lumMod val="50000"/>
                  </a:schemeClr>
                </a:solidFill>
              </a:rPr>
              <a:t>Pentózový </a:t>
            </a:r>
            <a:r>
              <a:rPr lang="cs-CZ" altLang="cs-CZ" sz="2400" dirty="0">
                <a:solidFill>
                  <a:schemeClr val="accent4">
                    <a:lumMod val="50000"/>
                  </a:schemeClr>
                </a:solidFill>
              </a:rPr>
              <a:t>cyklus</a:t>
            </a:r>
          </a:p>
        </p:txBody>
      </p:sp>
      <p:sp>
        <p:nvSpPr>
          <p:cNvPr id="240649" name="Text Box 8"/>
          <p:cNvSpPr txBox="1">
            <a:spLocks noChangeArrowheads="1"/>
          </p:cNvSpPr>
          <p:nvPr/>
        </p:nvSpPr>
        <p:spPr bwMode="auto">
          <a:xfrm>
            <a:off x="3935414" y="4437063"/>
            <a:ext cx="1366837" cy="457200"/>
          </a:xfrm>
          <a:prstGeom prst="rect">
            <a:avLst/>
          </a:prstGeom>
          <a:noFill/>
          <a:ln w="9525">
            <a:noFill/>
            <a:miter lim="800000"/>
            <a:headEnd/>
            <a:tailEnd/>
          </a:ln>
        </p:spPr>
        <p:txBody>
          <a:bodyPr>
            <a:spAutoFit/>
          </a:bodyPr>
          <a:lstStyle/>
          <a:p>
            <a:pPr>
              <a:spcBef>
                <a:spcPct val="50000"/>
              </a:spcBef>
            </a:pPr>
            <a:r>
              <a:rPr lang="cs-CZ" altLang="cs-CZ" sz="2400" dirty="0">
                <a:solidFill>
                  <a:schemeClr val="accent1">
                    <a:lumMod val="75000"/>
                  </a:schemeClr>
                </a:solidFill>
              </a:rPr>
              <a:t>NADPH</a:t>
            </a:r>
          </a:p>
        </p:txBody>
      </p:sp>
      <p:sp>
        <p:nvSpPr>
          <p:cNvPr id="240650" name="Text Box 9"/>
          <p:cNvSpPr txBox="1">
            <a:spLocks noChangeArrowheads="1"/>
          </p:cNvSpPr>
          <p:nvPr/>
        </p:nvSpPr>
        <p:spPr bwMode="auto">
          <a:xfrm>
            <a:off x="6274595" y="4469551"/>
            <a:ext cx="2881312" cy="457200"/>
          </a:xfrm>
          <a:prstGeom prst="rect">
            <a:avLst/>
          </a:prstGeom>
          <a:noFill/>
          <a:ln w="9525">
            <a:noFill/>
            <a:miter lim="800000"/>
            <a:headEnd/>
            <a:tailEnd/>
          </a:ln>
        </p:spPr>
        <p:txBody>
          <a:bodyPr>
            <a:spAutoFit/>
          </a:bodyPr>
          <a:lstStyle/>
          <a:p>
            <a:pPr>
              <a:spcBef>
                <a:spcPct val="50000"/>
              </a:spcBef>
            </a:pPr>
            <a:r>
              <a:rPr lang="cs-CZ" altLang="cs-CZ" sz="2400" dirty="0" smtClean="0">
                <a:solidFill>
                  <a:schemeClr val="accent1">
                    <a:lumMod val="75000"/>
                  </a:schemeClr>
                </a:solidFill>
              </a:rPr>
              <a:t>Ribóza-5-fosfát</a:t>
            </a:r>
            <a:endParaRPr lang="cs-CZ" altLang="cs-CZ" sz="2400" dirty="0">
              <a:solidFill>
                <a:schemeClr val="accent1">
                  <a:lumMod val="75000"/>
                </a:schemeClr>
              </a:solidFill>
            </a:endParaRPr>
          </a:p>
        </p:txBody>
      </p:sp>
      <p:sp>
        <p:nvSpPr>
          <p:cNvPr id="240651" name="Text Box 10"/>
          <p:cNvSpPr txBox="1">
            <a:spLocks noChangeArrowheads="1"/>
          </p:cNvSpPr>
          <p:nvPr/>
        </p:nvSpPr>
        <p:spPr bwMode="auto">
          <a:xfrm>
            <a:off x="3071019" y="4940300"/>
            <a:ext cx="9009364" cy="1200329"/>
          </a:xfrm>
          <a:prstGeom prst="rect">
            <a:avLst/>
          </a:prstGeom>
          <a:noFill/>
          <a:ln w="9525">
            <a:noFill/>
            <a:miter lim="800000"/>
            <a:headEnd/>
            <a:tailEnd/>
          </a:ln>
        </p:spPr>
        <p:txBody>
          <a:bodyPr wrap="square">
            <a:spAutoFit/>
          </a:bodyPr>
          <a:lstStyle/>
          <a:p>
            <a:pPr>
              <a:spcBef>
                <a:spcPct val="50000"/>
              </a:spcBef>
            </a:pPr>
            <a:r>
              <a:rPr lang="cs-CZ" altLang="cs-CZ" sz="2400" dirty="0"/>
              <a:t>         </a:t>
            </a:r>
            <a:r>
              <a:rPr lang="cs-CZ" altLang="cs-CZ" sz="2400" dirty="0" smtClean="0"/>
              <a:t>	      </a:t>
            </a:r>
            <a:r>
              <a:rPr lang="cs-CZ" altLang="cs-CZ" sz="2400" dirty="0" smtClean="0">
                <a:sym typeface="Symbol" pitchFamily="18" charset="2"/>
              </a:rPr>
              <a:t>                                </a:t>
            </a:r>
            <a:r>
              <a:rPr lang="cs-CZ" altLang="cs-CZ" sz="2400" dirty="0">
                <a:sym typeface="Symbol" pitchFamily="18" charset="2"/>
              </a:rPr>
              <a:t></a:t>
            </a:r>
          </a:p>
          <a:p>
            <a:r>
              <a:rPr lang="cs-CZ" altLang="cs-CZ" sz="2400" dirty="0">
                <a:sym typeface="Symbol" pitchFamily="18" charset="2"/>
              </a:rPr>
              <a:t>Redukční syntézy      </a:t>
            </a:r>
            <a:r>
              <a:rPr lang="cs-CZ" altLang="cs-CZ" sz="2400" dirty="0" smtClean="0">
                <a:sym typeface="Symbol" pitchFamily="18" charset="2"/>
              </a:rPr>
              <a:t>	    Syntézy </a:t>
            </a:r>
            <a:r>
              <a:rPr lang="cs-CZ" altLang="cs-CZ" sz="2400" dirty="0">
                <a:sym typeface="Symbol" pitchFamily="18" charset="2"/>
              </a:rPr>
              <a:t>nukleových kyselin </a:t>
            </a:r>
            <a:r>
              <a:rPr lang="cs-CZ" altLang="cs-CZ" sz="2400" dirty="0" smtClean="0">
                <a:sym typeface="Symbol" pitchFamily="18" charset="2"/>
              </a:rPr>
              <a:t>a </a:t>
            </a:r>
            <a:r>
              <a:rPr lang="cs-CZ" altLang="cs-CZ" sz="2400" dirty="0">
                <a:sym typeface="Symbol" pitchFamily="18" charset="2"/>
              </a:rPr>
              <a:t>nukleotidů         </a:t>
            </a:r>
            <a:br>
              <a:rPr lang="cs-CZ" altLang="cs-CZ" sz="2400" dirty="0">
                <a:sym typeface="Symbol" pitchFamily="18" charset="2"/>
              </a:rPr>
            </a:br>
            <a:endParaRPr lang="cs-CZ" altLang="cs-CZ" sz="2400" dirty="0">
              <a:sym typeface="Symbol" pitchFamily="18" charset="2"/>
            </a:endParaRPr>
          </a:p>
        </p:txBody>
      </p:sp>
      <p:sp>
        <p:nvSpPr>
          <p:cNvPr id="240652" name="Text Box 13"/>
          <p:cNvSpPr txBox="1">
            <a:spLocks noChangeArrowheads="1"/>
          </p:cNvSpPr>
          <p:nvPr/>
        </p:nvSpPr>
        <p:spPr bwMode="auto">
          <a:xfrm>
            <a:off x="8343700" y="1891395"/>
            <a:ext cx="3066981" cy="646331"/>
          </a:xfrm>
          <a:prstGeom prst="rect">
            <a:avLst/>
          </a:prstGeom>
          <a:noFill/>
          <a:ln w="9525">
            <a:noFill/>
            <a:miter lim="800000"/>
            <a:headEnd/>
            <a:tailEnd/>
          </a:ln>
        </p:spPr>
        <p:txBody>
          <a:bodyPr wrap="square">
            <a:spAutoFit/>
          </a:bodyPr>
          <a:lstStyle/>
          <a:p>
            <a:pPr>
              <a:spcBef>
                <a:spcPct val="50000"/>
              </a:spcBef>
            </a:pPr>
            <a:r>
              <a:rPr lang="cs-CZ" altLang="cs-CZ" sz="3600" dirty="0" smtClean="0">
                <a:solidFill>
                  <a:schemeClr val="accent4">
                    <a:lumMod val="75000"/>
                  </a:schemeClr>
                </a:solidFill>
              </a:rPr>
              <a:t>Zdroj </a:t>
            </a:r>
            <a:r>
              <a:rPr lang="cs-CZ" altLang="cs-CZ" sz="3600" dirty="0">
                <a:solidFill>
                  <a:schemeClr val="accent4">
                    <a:lumMod val="75000"/>
                  </a:schemeClr>
                </a:solidFill>
              </a:rPr>
              <a:t>energie</a:t>
            </a:r>
          </a:p>
        </p:txBody>
      </p:sp>
      <p:sp>
        <p:nvSpPr>
          <p:cNvPr id="240655" name="Text Box 18"/>
          <p:cNvSpPr txBox="1">
            <a:spLocks noChangeArrowheads="1"/>
          </p:cNvSpPr>
          <p:nvPr/>
        </p:nvSpPr>
        <p:spPr bwMode="auto">
          <a:xfrm>
            <a:off x="4656138" y="2466976"/>
            <a:ext cx="1800225" cy="457200"/>
          </a:xfrm>
          <a:prstGeom prst="rect">
            <a:avLst/>
          </a:prstGeom>
          <a:noFill/>
          <a:ln w="9525">
            <a:noFill/>
            <a:miter lim="800000"/>
            <a:headEnd/>
            <a:tailEnd/>
          </a:ln>
        </p:spPr>
        <p:txBody>
          <a:bodyPr>
            <a:spAutoFit/>
          </a:bodyPr>
          <a:lstStyle/>
          <a:p>
            <a:pPr>
              <a:spcBef>
                <a:spcPct val="50000"/>
              </a:spcBef>
            </a:pPr>
            <a:r>
              <a:rPr lang="cs-CZ" altLang="cs-CZ" sz="2400" dirty="0" smtClean="0"/>
              <a:t>Glukóza-6-P</a:t>
            </a:r>
            <a:endParaRPr lang="cs-CZ" altLang="cs-CZ" sz="2400" dirty="0"/>
          </a:p>
        </p:txBody>
      </p:sp>
      <p:sp>
        <p:nvSpPr>
          <p:cNvPr id="240656" name="Line 20"/>
          <p:cNvSpPr>
            <a:spLocks noChangeShapeType="1"/>
          </p:cNvSpPr>
          <p:nvPr/>
        </p:nvSpPr>
        <p:spPr bwMode="auto">
          <a:xfrm>
            <a:off x="5580040" y="2003423"/>
            <a:ext cx="0" cy="422277"/>
          </a:xfrm>
          <a:prstGeom prst="line">
            <a:avLst/>
          </a:prstGeom>
          <a:noFill/>
          <a:ln w="19050">
            <a:solidFill>
              <a:schemeClr val="tx1"/>
            </a:solidFill>
            <a:round/>
            <a:headEnd/>
            <a:tailEnd type="triangle" w="med" len="med"/>
          </a:ln>
        </p:spPr>
        <p:txBody>
          <a:bodyPr/>
          <a:lstStyle/>
          <a:p>
            <a:endParaRPr lang="en-US"/>
          </a:p>
        </p:txBody>
      </p:sp>
      <p:sp>
        <p:nvSpPr>
          <p:cNvPr id="240657" name="Text Box 17"/>
          <p:cNvSpPr txBox="1">
            <a:spLocks noChangeArrowheads="1"/>
          </p:cNvSpPr>
          <p:nvPr/>
        </p:nvSpPr>
        <p:spPr bwMode="auto">
          <a:xfrm>
            <a:off x="2280928" y="252517"/>
            <a:ext cx="8424861" cy="1015663"/>
          </a:xfrm>
          <a:prstGeom prst="rect">
            <a:avLst/>
          </a:prstGeom>
          <a:noFill/>
          <a:ln w="9525">
            <a:noFill/>
            <a:miter lim="800000"/>
            <a:headEnd/>
            <a:tailEnd/>
          </a:ln>
        </p:spPr>
        <p:txBody>
          <a:bodyPr wrap="square">
            <a:spAutoFit/>
          </a:bodyPr>
          <a:lstStyle/>
          <a:p>
            <a:pPr>
              <a:spcBef>
                <a:spcPct val="50000"/>
              </a:spcBef>
            </a:pPr>
            <a:r>
              <a:rPr lang="cs-CZ" altLang="cs-CZ" sz="6000" dirty="0" smtClean="0">
                <a:solidFill>
                  <a:schemeClr val="accent5">
                    <a:lumMod val="75000"/>
                  </a:schemeClr>
                </a:solidFill>
              </a:rPr>
              <a:t>Pentózový </a:t>
            </a:r>
            <a:r>
              <a:rPr lang="cs-CZ" altLang="cs-CZ" sz="6000" dirty="0">
                <a:solidFill>
                  <a:schemeClr val="accent5">
                    <a:lumMod val="75000"/>
                  </a:schemeClr>
                </a:solidFill>
              </a:rPr>
              <a:t>cyklus</a:t>
            </a:r>
          </a:p>
        </p:txBody>
      </p:sp>
      <p:sp>
        <p:nvSpPr>
          <p:cNvPr id="2" name="Zástupný symbol pro číslo snímku 1"/>
          <p:cNvSpPr>
            <a:spLocks noGrp="1"/>
          </p:cNvSpPr>
          <p:nvPr>
            <p:ph type="sldNum" sz="quarter" idx="12"/>
          </p:nvPr>
        </p:nvSpPr>
        <p:spPr/>
        <p:txBody>
          <a:bodyPr/>
          <a:lstStyle/>
          <a:p>
            <a:fld id="{B6850748-4E51-4F37-B9D7-D8C0D1A2EC04}" type="slidenum">
              <a:rPr lang="cs-CZ" smtClean="0"/>
              <a:t>59</a:t>
            </a:fld>
            <a:endParaRPr lang="cs-CZ"/>
          </a:p>
        </p:txBody>
      </p:sp>
      <p:sp>
        <p:nvSpPr>
          <p:cNvPr id="3" name="Kříž 2"/>
          <p:cNvSpPr/>
          <p:nvPr/>
        </p:nvSpPr>
        <p:spPr>
          <a:xfrm rot="2340450">
            <a:off x="8704731" y="1398469"/>
            <a:ext cx="1997147" cy="1854558"/>
          </a:xfrm>
          <a:prstGeom prst="plus">
            <a:avLst>
              <a:gd name="adj" fmla="val 4474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0783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4092" y="122076"/>
            <a:ext cx="10515600" cy="1325563"/>
          </a:xfrm>
        </p:spPr>
        <p:txBody>
          <a:bodyPr/>
          <a:lstStyle/>
          <a:p>
            <a:r>
              <a:rPr lang="cs-CZ" dirty="0" smtClean="0">
                <a:solidFill>
                  <a:schemeClr val="accent5">
                    <a:lumMod val="75000"/>
                  </a:schemeClr>
                </a:solidFill>
              </a:rPr>
              <a:t>Vstřebávání sacharidů</a:t>
            </a:r>
            <a:endParaRPr lang="cs-CZ" dirty="0">
              <a:solidFill>
                <a:schemeClr val="accent5">
                  <a:lumMod val="75000"/>
                </a:schemeClr>
              </a:solidFill>
            </a:endParaRPr>
          </a:p>
        </p:txBody>
      </p:sp>
      <p:sp>
        <p:nvSpPr>
          <p:cNvPr id="3" name="Zástupný symbol pro obsah 2"/>
          <p:cNvSpPr>
            <a:spLocks noGrp="1"/>
          </p:cNvSpPr>
          <p:nvPr>
            <p:ph idx="1"/>
          </p:nvPr>
        </p:nvSpPr>
        <p:spPr>
          <a:xfrm>
            <a:off x="838200" y="1354020"/>
            <a:ext cx="10515600" cy="5104789"/>
          </a:xfrm>
        </p:spPr>
        <p:txBody>
          <a:bodyPr>
            <a:noAutofit/>
          </a:bodyPr>
          <a:lstStyle/>
          <a:p>
            <a:r>
              <a:rPr lang="cs-CZ" sz="2400" dirty="0" smtClean="0"/>
              <a:t>Z lumen střeva do </a:t>
            </a:r>
            <a:r>
              <a:rPr lang="cs-CZ" sz="2400" dirty="0" err="1" smtClean="0"/>
              <a:t>enterocytu</a:t>
            </a:r>
            <a:endParaRPr lang="cs-CZ" sz="2400" dirty="0" smtClean="0"/>
          </a:p>
          <a:p>
            <a:pPr lvl="1"/>
            <a:r>
              <a:rPr lang="cs-CZ" sz="2000" dirty="0" smtClean="0"/>
              <a:t>Sekundární aktivní transport</a:t>
            </a:r>
          </a:p>
          <a:p>
            <a:pPr lvl="2"/>
            <a:r>
              <a:rPr lang="cs-CZ" sz="1600" dirty="0" smtClean="0">
                <a:solidFill>
                  <a:schemeClr val="accent3">
                    <a:lumMod val="75000"/>
                  </a:schemeClr>
                </a:solidFill>
              </a:rPr>
              <a:t>SGLT 1 </a:t>
            </a:r>
            <a:r>
              <a:rPr lang="cs-CZ" sz="1600" dirty="0" smtClean="0"/>
              <a:t>… </a:t>
            </a:r>
            <a:r>
              <a:rPr lang="cs-CZ" sz="1600" dirty="0" err="1" smtClean="0"/>
              <a:t>sodium</a:t>
            </a:r>
            <a:r>
              <a:rPr lang="cs-CZ" sz="1600" dirty="0" smtClean="0"/>
              <a:t> </a:t>
            </a:r>
            <a:r>
              <a:rPr lang="cs-CZ" sz="1600" dirty="0" err="1" smtClean="0"/>
              <a:t>dependent</a:t>
            </a:r>
            <a:r>
              <a:rPr lang="cs-CZ" sz="1600" dirty="0" smtClean="0"/>
              <a:t> </a:t>
            </a:r>
            <a:r>
              <a:rPr lang="cs-CZ" sz="1600" dirty="0" err="1" smtClean="0"/>
              <a:t>glucose</a:t>
            </a:r>
            <a:r>
              <a:rPr lang="cs-CZ" sz="1600" dirty="0" smtClean="0"/>
              <a:t> </a:t>
            </a:r>
            <a:r>
              <a:rPr lang="cs-CZ" sz="1600" dirty="0" err="1" smtClean="0"/>
              <a:t>transporter</a:t>
            </a:r>
            <a:endParaRPr lang="cs-CZ" sz="1600" dirty="0" smtClean="0"/>
          </a:p>
          <a:p>
            <a:pPr lvl="4"/>
            <a:r>
              <a:rPr lang="cs-CZ" sz="1400" dirty="0" err="1" smtClean="0"/>
              <a:t>Kotransport</a:t>
            </a:r>
            <a:r>
              <a:rPr lang="cs-CZ" sz="1400" dirty="0" smtClean="0"/>
              <a:t> se sodíkem</a:t>
            </a:r>
          </a:p>
          <a:p>
            <a:pPr lvl="4"/>
            <a:r>
              <a:rPr lang="cs-CZ" sz="1400" dirty="0" smtClean="0"/>
              <a:t>Čerpá glukózu proti koncentračnímu spádu </a:t>
            </a:r>
          </a:p>
          <a:p>
            <a:pPr marL="1828800" lvl="4" indent="0">
              <a:buNone/>
            </a:pPr>
            <a:r>
              <a:rPr lang="cs-CZ" sz="1400" dirty="0"/>
              <a:t>	</a:t>
            </a:r>
            <a:r>
              <a:rPr lang="cs-CZ" sz="1400" dirty="0" smtClean="0"/>
              <a:t>	(vyžaduje energii)</a:t>
            </a:r>
          </a:p>
          <a:p>
            <a:pPr lvl="4"/>
            <a:r>
              <a:rPr lang="cs-CZ" sz="1400" dirty="0" smtClean="0"/>
              <a:t>Glukóza a galaktóza</a:t>
            </a:r>
          </a:p>
          <a:p>
            <a:pPr marL="1828800" lvl="4" indent="0">
              <a:buNone/>
            </a:pPr>
            <a:endParaRPr lang="cs-CZ" sz="100" dirty="0" smtClean="0"/>
          </a:p>
          <a:p>
            <a:pPr lvl="1"/>
            <a:r>
              <a:rPr lang="cs-CZ" sz="2000" dirty="0" smtClean="0"/>
              <a:t>Usnadněná difúze</a:t>
            </a:r>
          </a:p>
          <a:p>
            <a:pPr lvl="2"/>
            <a:r>
              <a:rPr lang="cs-CZ" sz="1600" dirty="0" smtClean="0">
                <a:solidFill>
                  <a:schemeClr val="accent3">
                    <a:lumMod val="75000"/>
                  </a:schemeClr>
                </a:solidFill>
              </a:rPr>
              <a:t>GLUT 5</a:t>
            </a:r>
            <a:r>
              <a:rPr lang="cs-CZ" sz="1600" dirty="0" smtClean="0"/>
              <a:t> … </a:t>
            </a:r>
            <a:r>
              <a:rPr lang="cs-CZ" sz="1600" dirty="0" err="1" smtClean="0"/>
              <a:t>glucose</a:t>
            </a:r>
            <a:r>
              <a:rPr lang="cs-CZ" sz="1600" dirty="0" smtClean="0"/>
              <a:t> </a:t>
            </a:r>
            <a:r>
              <a:rPr lang="cs-CZ" sz="1600" dirty="0" err="1" smtClean="0"/>
              <a:t>transporter</a:t>
            </a:r>
            <a:endParaRPr lang="cs-CZ" sz="1600" dirty="0" smtClean="0"/>
          </a:p>
          <a:p>
            <a:pPr lvl="4"/>
            <a:r>
              <a:rPr lang="cs-CZ" altLang="cs-CZ" sz="1400" dirty="0" smtClean="0">
                <a:sym typeface="Symbol" panose="05050102010706020507" pitchFamily="18" charset="2"/>
              </a:rPr>
              <a:t>Usnadněná </a:t>
            </a:r>
            <a:r>
              <a:rPr lang="cs-CZ" altLang="cs-CZ" sz="1400" dirty="0">
                <a:sym typeface="Symbol" panose="05050102010706020507" pitchFamily="18" charset="2"/>
              </a:rPr>
              <a:t>difuze přes </a:t>
            </a:r>
            <a:r>
              <a:rPr lang="cs-CZ" altLang="cs-CZ" sz="1400" dirty="0" smtClean="0">
                <a:sym typeface="Symbol" panose="05050102010706020507" pitchFamily="18" charset="2"/>
              </a:rPr>
              <a:t>membránu</a:t>
            </a:r>
          </a:p>
          <a:p>
            <a:pPr lvl="4"/>
            <a:r>
              <a:rPr lang="cs-CZ" altLang="cs-CZ" sz="1400" dirty="0" smtClean="0">
                <a:sym typeface="Symbol" panose="05050102010706020507" pitchFamily="18" charset="2"/>
              </a:rPr>
              <a:t>Probíhá po </a:t>
            </a:r>
            <a:r>
              <a:rPr lang="cs-CZ" altLang="cs-CZ" sz="1400" dirty="0">
                <a:sym typeface="Symbol" panose="05050102010706020507" pitchFamily="18" charset="2"/>
              </a:rPr>
              <a:t>koncentračním </a:t>
            </a:r>
            <a:r>
              <a:rPr lang="cs-CZ" altLang="cs-CZ" sz="1400" dirty="0" smtClean="0">
                <a:sym typeface="Symbol" panose="05050102010706020507" pitchFamily="18" charset="2"/>
              </a:rPr>
              <a:t>spádu</a:t>
            </a:r>
          </a:p>
          <a:p>
            <a:pPr lvl="5"/>
            <a:r>
              <a:rPr lang="cs-CZ" altLang="cs-CZ" sz="1400" dirty="0">
                <a:sym typeface="Symbol" panose="05050102010706020507" pitchFamily="18" charset="2"/>
              </a:rPr>
              <a:t>N</a:t>
            </a:r>
            <a:r>
              <a:rPr lang="cs-CZ" altLang="cs-CZ" sz="1400" dirty="0" smtClean="0">
                <a:sym typeface="Symbol" panose="05050102010706020507" pitchFamily="18" charset="2"/>
              </a:rPr>
              <a:t>evyžaduje energii</a:t>
            </a:r>
          </a:p>
          <a:p>
            <a:pPr lvl="4"/>
            <a:r>
              <a:rPr lang="cs-CZ" altLang="cs-CZ" sz="1400" dirty="0" smtClean="0">
                <a:sym typeface="Symbol" panose="05050102010706020507" pitchFamily="18" charset="2"/>
              </a:rPr>
              <a:t>Fruktóza</a:t>
            </a:r>
            <a:br>
              <a:rPr lang="cs-CZ" altLang="cs-CZ" sz="1400" dirty="0" smtClean="0">
                <a:sym typeface="Symbol" panose="05050102010706020507" pitchFamily="18" charset="2"/>
              </a:rPr>
            </a:br>
            <a:endParaRPr lang="cs-CZ" altLang="cs-CZ" sz="1400" dirty="0"/>
          </a:p>
          <a:p>
            <a:r>
              <a:rPr lang="cs-CZ" sz="2400" dirty="0" smtClean="0"/>
              <a:t>Z </a:t>
            </a:r>
            <a:r>
              <a:rPr lang="cs-CZ" sz="2400" dirty="0" err="1" smtClean="0"/>
              <a:t>enterocytu</a:t>
            </a:r>
            <a:r>
              <a:rPr lang="cs-CZ" sz="2400" dirty="0" smtClean="0"/>
              <a:t> do portální žíly</a:t>
            </a:r>
          </a:p>
          <a:p>
            <a:pPr lvl="1"/>
            <a:r>
              <a:rPr lang="cs-CZ" sz="2000" dirty="0" smtClean="0"/>
              <a:t>Usnadněná difuze</a:t>
            </a:r>
          </a:p>
          <a:p>
            <a:pPr lvl="2"/>
            <a:r>
              <a:rPr lang="cs-CZ" sz="1600" dirty="0" smtClean="0">
                <a:solidFill>
                  <a:schemeClr val="accent3">
                    <a:lumMod val="75000"/>
                  </a:schemeClr>
                </a:solidFill>
              </a:rPr>
              <a:t>GLUT 2</a:t>
            </a:r>
            <a:endParaRPr lang="cs-CZ" sz="1600" dirty="0">
              <a:solidFill>
                <a:schemeClr val="accent3">
                  <a:lumMod val="75000"/>
                </a:schemeClr>
              </a:solidFill>
            </a:endParaRPr>
          </a:p>
        </p:txBody>
      </p:sp>
      <p:pic>
        <p:nvPicPr>
          <p:cNvPr id="4" name="Obrázek 3"/>
          <p:cNvPicPr>
            <a:picLocks noChangeAspect="1"/>
          </p:cNvPicPr>
          <p:nvPr/>
        </p:nvPicPr>
        <p:blipFill>
          <a:blip r:embed="rId2"/>
          <a:stretch>
            <a:fillRect/>
          </a:stretch>
        </p:blipFill>
        <p:spPr>
          <a:xfrm>
            <a:off x="7411104" y="1018736"/>
            <a:ext cx="4638554" cy="1848174"/>
          </a:xfrm>
          <a:prstGeom prst="rect">
            <a:avLst/>
          </a:prstGeom>
        </p:spPr>
      </p:pic>
      <p:sp>
        <p:nvSpPr>
          <p:cNvPr id="5" name="TextovéPole 4"/>
          <p:cNvSpPr txBox="1"/>
          <p:nvPr/>
        </p:nvSpPr>
        <p:spPr>
          <a:xfrm>
            <a:off x="143400" y="6464936"/>
            <a:ext cx="8691989" cy="338554"/>
          </a:xfrm>
          <a:prstGeom prst="rect">
            <a:avLst/>
          </a:prstGeom>
          <a:noFill/>
        </p:spPr>
        <p:txBody>
          <a:bodyPr wrap="square" rtlCol="0">
            <a:spAutoFit/>
          </a:bodyPr>
          <a:lstStyle/>
          <a:p>
            <a:r>
              <a:rPr lang="cs-CZ" sz="800" dirty="0" smtClean="0"/>
              <a:t>*https://www.google.cz/search?q=sglt&amp;source=lnms&amp;tbm=isch&amp;sa=X&amp;ved=0ahUKEwjdwfXav_DZAhUjCcAKHWbdD4AQ_AUICigB&amp;biw=1680&amp;bih=925#imgrc=IOn8VfO1CDomMM</a:t>
            </a:r>
          </a:p>
          <a:p>
            <a:r>
              <a:rPr lang="cs-CZ" sz="800" dirty="0"/>
              <a:t>Lippincott's-Illustrated-Reviews-Biochemistry,-</a:t>
            </a:r>
            <a:r>
              <a:rPr lang="cs-CZ" sz="800" dirty="0" smtClean="0"/>
              <a:t>5th-Edition:</a:t>
            </a:r>
            <a:endParaRPr lang="cs-CZ" sz="800" dirty="0"/>
          </a:p>
        </p:txBody>
      </p:sp>
      <p:sp>
        <p:nvSpPr>
          <p:cNvPr id="6" name="TextovéPole 5"/>
          <p:cNvSpPr txBox="1"/>
          <p:nvPr/>
        </p:nvSpPr>
        <p:spPr>
          <a:xfrm>
            <a:off x="11069748" y="1266037"/>
            <a:ext cx="284052" cy="369332"/>
          </a:xfrm>
          <a:prstGeom prst="rect">
            <a:avLst/>
          </a:prstGeom>
          <a:noFill/>
        </p:spPr>
        <p:txBody>
          <a:bodyPr wrap="none" rtlCol="0">
            <a:spAutoFit/>
          </a:bodyPr>
          <a:lstStyle/>
          <a:p>
            <a:r>
              <a:rPr lang="cs-CZ" dirty="0" smtClean="0"/>
              <a:t>*</a:t>
            </a:r>
            <a:endParaRPr lang="cs-CZ" dirty="0"/>
          </a:p>
        </p:txBody>
      </p:sp>
      <p:pic>
        <p:nvPicPr>
          <p:cNvPr id="7" name="Obrázek 6"/>
          <p:cNvPicPr>
            <a:picLocks noChangeAspect="1"/>
          </p:cNvPicPr>
          <p:nvPr/>
        </p:nvPicPr>
        <p:blipFill>
          <a:blip r:embed="rId3"/>
          <a:stretch>
            <a:fillRect/>
          </a:stretch>
        </p:blipFill>
        <p:spPr>
          <a:xfrm>
            <a:off x="8431117" y="3346923"/>
            <a:ext cx="2831243" cy="3380679"/>
          </a:xfrm>
          <a:prstGeom prst="rect">
            <a:avLst/>
          </a:prstGeom>
        </p:spPr>
      </p:pic>
      <p:sp>
        <p:nvSpPr>
          <p:cNvPr id="10" name="Zástupný symbol pro číslo snímku 9"/>
          <p:cNvSpPr>
            <a:spLocks noGrp="1"/>
          </p:cNvSpPr>
          <p:nvPr>
            <p:ph type="sldNum" sz="quarter" idx="12"/>
          </p:nvPr>
        </p:nvSpPr>
        <p:spPr/>
        <p:txBody>
          <a:bodyPr/>
          <a:lstStyle/>
          <a:p>
            <a:fld id="{B6850748-4E51-4F37-B9D7-D8C0D1A2EC04}" type="slidenum">
              <a:rPr lang="cs-CZ" smtClean="0"/>
              <a:t>6</a:t>
            </a:fld>
            <a:endParaRPr lang="cs-CZ"/>
          </a:p>
        </p:txBody>
      </p:sp>
    </p:spTree>
    <p:extLst>
      <p:ext uri="{BB962C8B-B14F-4D97-AF65-F5344CB8AC3E}">
        <p14:creationId xmlns:p14="http://schemas.microsoft.com/office/powerpoint/2010/main" val="348959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454717" y="91440"/>
            <a:ext cx="5130367" cy="6640830"/>
            <a:chOff x="1671637" y="0"/>
            <a:chExt cx="5130367" cy="6640830"/>
          </a:xfrm>
        </p:grpSpPr>
        <p:pic>
          <p:nvPicPr>
            <p:cNvPr id="6" name="Obrázek 5"/>
            <p:cNvPicPr>
              <a:picLocks noChangeAspect="1"/>
            </p:cNvPicPr>
            <p:nvPr/>
          </p:nvPicPr>
          <p:blipFill>
            <a:blip r:embed="rId2"/>
            <a:stretch>
              <a:fillRect/>
            </a:stretch>
          </p:blipFill>
          <p:spPr>
            <a:xfrm>
              <a:off x="1671637" y="0"/>
              <a:ext cx="5130367" cy="6640830"/>
            </a:xfrm>
            <a:prstGeom prst="rect">
              <a:avLst/>
            </a:prstGeom>
          </p:spPr>
        </p:pic>
        <p:sp>
          <p:nvSpPr>
            <p:cNvPr id="7" name="TextovéPole 6"/>
            <p:cNvSpPr txBox="1"/>
            <p:nvPr/>
          </p:nvSpPr>
          <p:spPr>
            <a:xfrm>
              <a:off x="3303271" y="617220"/>
              <a:ext cx="1634489" cy="1938992"/>
            </a:xfrm>
            <a:prstGeom prst="rect">
              <a:avLst/>
            </a:prstGeom>
            <a:noFill/>
          </p:spPr>
          <p:txBody>
            <a:bodyPr wrap="square" rtlCol="0">
              <a:spAutoFit/>
            </a:bodyPr>
            <a:lstStyle/>
            <a:p>
              <a:r>
                <a:rPr lang="cs-CZ" sz="2000" dirty="0" smtClean="0"/>
                <a:t>Proč tělo nedokáže využít celulózu jako zdroj energie?</a:t>
              </a:r>
              <a:endParaRPr lang="cs-CZ" sz="2000" dirty="0"/>
            </a:p>
          </p:txBody>
        </p:sp>
      </p:grpSp>
      <p:sp>
        <p:nvSpPr>
          <p:cNvPr id="9" name="Zástupný symbol pro číslo snímku 8"/>
          <p:cNvSpPr>
            <a:spLocks noGrp="1"/>
          </p:cNvSpPr>
          <p:nvPr>
            <p:ph type="sldNum" sz="quarter" idx="12"/>
          </p:nvPr>
        </p:nvSpPr>
        <p:spPr/>
        <p:txBody>
          <a:bodyPr/>
          <a:lstStyle/>
          <a:p>
            <a:fld id="{B6850748-4E51-4F37-B9D7-D8C0D1A2EC04}" type="slidenum">
              <a:rPr lang="cs-CZ" smtClean="0"/>
              <a:t>7</a:t>
            </a:fld>
            <a:endParaRPr lang="cs-CZ"/>
          </a:p>
        </p:txBody>
      </p:sp>
    </p:spTree>
    <p:extLst>
      <p:ext uri="{BB962C8B-B14F-4D97-AF65-F5344CB8AC3E}">
        <p14:creationId xmlns:p14="http://schemas.microsoft.com/office/powerpoint/2010/main" val="39819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391" y="352247"/>
            <a:ext cx="12023609" cy="1325563"/>
          </a:xfrm>
        </p:spPr>
        <p:txBody>
          <a:bodyPr/>
          <a:lstStyle/>
          <a:p>
            <a:r>
              <a:rPr lang="cs-CZ" dirty="0" smtClean="0">
                <a:solidFill>
                  <a:schemeClr val="accent5">
                    <a:lumMod val="75000"/>
                  </a:schemeClr>
                </a:solidFill>
              </a:rPr>
              <a:t>Nejvýznamnějším sacharidem v metabolismu je:</a:t>
            </a:r>
            <a:endParaRPr lang="cs-CZ" dirty="0">
              <a:solidFill>
                <a:schemeClr val="accent5">
                  <a:lumMod val="75000"/>
                </a:schemeClr>
              </a:solidFill>
            </a:endParaRPr>
          </a:p>
        </p:txBody>
      </p:sp>
      <p:sp>
        <p:nvSpPr>
          <p:cNvPr id="3" name="Zástupný symbol pro obsah 2"/>
          <p:cNvSpPr>
            <a:spLocks noGrp="1"/>
          </p:cNvSpPr>
          <p:nvPr>
            <p:ph idx="1"/>
          </p:nvPr>
        </p:nvSpPr>
        <p:spPr/>
        <p:txBody>
          <a:bodyPr/>
          <a:lstStyle/>
          <a:p>
            <a:r>
              <a:rPr lang="cs-CZ" dirty="0" smtClean="0"/>
              <a:t>Glukóza</a:t>
            </a:r>
          </a:p>
          <a:p>
            <a:pPr marL="0" indent="0">
              <a:buNone/>
            </a:pPr>
            <a:endParaRPr lang="cs-CZ" dirty="0" smtClean="0"/>
          </a:p>
          <a:p>
            <a:pPr lvl="1"/>
            <a:r>
              <a:rPr lang="cs-CZ" dirty="0" smtClean="0"/>
              <a:t>Fruktóza</a:t>
            </a:r>
          </a:p>
          <a:p>
            <a:pPr lvl="1"/>
            <a:endParaRPr lang="cs-CZ" dirty="0"/>
          </a:p>
          <a:p>
            <a:pPr marL="457200" lvl="1" indent="0">
              <a:buNone/>
            </a:pPr>
            <a:endParaRPr lang="cs-CZ" dirty="0" smtClean="0"/>
          </a:p>
          <a:p>
            <a:pPr lvl="2"/>
            <a:r>
              <a:rPr lang="cs-CZ" dirty="0" smtClean="0"/>
              <a:t>Galaktóza</a:t>
            </a:r>
          </a:p>
          <a:p>
            <a:pPr marL="457200" lvl="1" indent="0">
              <a:buNone/>
            </a:pPr>
            <a:endParaRPr lang="cs-CZ" dirty="0"/>
          </a:p>
        </p:txBody>
      </p:sp>
      <p:pic>
        <p:nvPicPr>
          <p:cNvPr id="4" name="Obrázek 3"/>
          <p:cNvPicPr>
            <a:picLocks noChangeAspect="1"/>
          </p:cNvPicPr>
          <p:nvPr/>
        </p:nvPicPr>
        <p:blipFill>
          <a:blip r:embed="rId2"/>
          <a:stretch>
            <a:fillRect/>
          </a:stretch>
        </p:blipFill>
        <p:spPr>
          <a:xfrm>
            <a:off x="4380499" y="3917315"/>
            <a:ext cx="1711691" cy="2003425"/>
          </a:xfrm>
          <a:prstGeom prst="rect">
            <a:avLst/>
          </a:prstGeom>
        </p:spPr>
      </p:pic>
      <p:pic>
        <p:nvPicPr>
          <p:cNvPr id="5" name="Obrázek 4"/>
          <p:cNvPicPr>
            <a:picLocks noChangeAspect="1"/>
          </p:cNvPicPr>
          <p:nvPr/>
        </p:nvPicPr>
        <p:blipFill>
          <a:blip r:embed="rId3"/>
          <a:stretch>
            <a:fillRect/>
          </a:stretch>
        </p:blipFill>
        <p:spPr>
          <a:xfrm>
            <a:off x="6645537" y="1925161"/>
            <a:ext cx="1791707" cy="2067772"/>
          </a:xfrm>
          <a:prstGeom prst="rect">
            <a:avLst/>
          </a:prstGeom>
        </p:spPr>
      </p:pic>
      <p:pic>
        <p:nvPicPr>
          <p:cNvPr id="6" name="Obrázek 5"/>
          <p:cNvPicPr>
            <a:picLocks noChangeAspect="1"/>
          </p:cNvPicPr>
          <p:nvPr/>
        </p:nvPicPr>
        <p:blipFill>
          <a:blip r:embed="rId4"/>
          <a:stretch>
            <a:fillRect/>
          </a:stretch>
        </p:blipFill>
        <p:spPr>
          <a:xfrm>
            <a:off x="9609878" y="3748585"/>
            <a:ext cx="2134800" cy="1852115"/>
          </a:xfrm>
          <a:prstGeom prst="rect">
            <a:avLst/>
          </a:prstGeom>
        </p:spPr>
      </p:pic>
      <p:sp>
        <p:nvSpPr>
          <p:cNvPr id="7" name="Zástupný symbol pro číslo snímku 6"/>
          <p:cNvSpPr>
            <a:spLocks noGrp="1"/>
          </p:cNvSpPr>
          <p:nvPr>
            <p:ph type="sldNum" sz="quarter" idx="12"/>
          </p:nvPr>
        </p:nvSpPr>
        <p:spPr/>
        <p:txBody>
          <a:bodyPr/>
          <a:lstStyle/>
          <a:p>
            <a:fld id="{B6850748-4E51-4F37-B9D7-D8C0D1A2EC04}" type="slidenum">
              <a:rPr lang="cs-CZ" smtClean="0"/>
              <a:t>8</a:t>
            </a:fld>
            <a:endParaRPr lang="cs-CZ"/>
          </a:p>
        </p:txBody>
      </p:sp>
    </p:spTree>
    <p:extLst>
      <p:ext uri="{BB962C8B-B14F-4D97-AF65-F5344CB8AC3E}">
        <p14:creationId xmlns:p14="http://schemas.microsoft.com/office/powerpoint/2010/main" val="381157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3C4DF1F-0D05-4ACC-B432-E13B8824655F}" type="slidenum">
              <a:rPr lang="en-CA" altLang="cs-CZ" sz="1400"/>
              <a:pPr>
                <a:spcBef>
                  <a:spcPct val="0"/>
                </a:spcBef>
                <a:buFontTx/>
                <a:buNone/>
              </a:pPr>
              <a:t>9</a:t>
            </a:fld>
            <a:endParaRPr lang="en-CA" altLang="cs-CZ" sz="1400"/>
          </a:p>
        </p:txBody>
      </p:sp>
      <p:sp>
        <p:nvSpPr>
          <p:cNvPr id="21507" name="TextovéPole 2"/>
          <p:cNvSpPr txBox="1">
            <a:spLocks noChangeArrowheads="1"/>
          </p:cNvSpPr>
          <p:nvPr/>
        </p:nvSpPr>
        <p:spPr bwMode="auto">
          <a:xfrm>
            <a:off x="1033939" y="421434"/>
            <a:ext cx="101955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400" dirty="0">
                <a:solidFill>
                  <a:schemeClr val="accent5">
                    <a:lumMod val="75000"/>
                  </a:schemeClr>
                </a:solidFill>
                <a:latin typeface="+mj-lt"/>
                <a:ea typeface="+mj-ea"/>
                <a:cs typeface="+mj-cs"/>
              </a:rPr>
              <a:t>Základní rysy metabolismu </a:t>
            </a:r>
            <a:r>
              <a:rPr lang="cs-CZ" altLang="cs-CZ" sz="4400" dirty="0" smtClean="0">
                <a:solidFill>
                  <a:schemeClr val="accent5">
                    <a:lumMod val="75000"/>
                  </a:schemeClr>
                </a:solidFill>
                <a:latin typeface="+mj-lt"/>
                <a:ea typeface="+mj-ea"/>
                <a:cs typeface="+mj-cs"/>
              </a:rPr>
              <a:t>glukózy</a:t>
            </a:r>
            <a:endParaRPr lang="cs-CZ" altLang="cs-CZ" sz="4400" dirty="0">
              <a:solidFill>
                <a:schemeClr val="accent5">
                  <a:lumMod val="75000"/>
                </a:schemeClr>
              </a:solidFill>
              <a:latin typeface="+mj-lt"/>
              <a:ea typeface="+mj-ea"/>
              <a:cs typeface="+mj-cs"/>
            </a:endParaRPr>
          </a:p>
        </p:txBody>
      </p:sp>
      <p:sp>
        <p:nvSpPr>
          <p:cNvPr id="21508" name="TextovéPole 1"/>
          <p:cNvSpPr txBox="1">
            <a:spLocks noChangeArrowheads="1"/>
          </p:cNvSpPr>
          <p:nvPr/>
        </p:nvSpPr>
        <p:spPr bwMode="auto">
          <a:xfrm>
            <a:off x="453707" y="2150746"/>
            <a:ext cx="1077579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ü"/>
            </a:pPr>
            <a:r>
              <a:rPr lang="cs-CZ" altLang="cs-CZ" sz="2400" dirty="0" smtClean="0"/>
              <a:t>Glukóza </a:t>
            </a:r>
            <a:r>
              <a:rPr lang="cs-CZ" altLang="cs-CZ" sz="2400" dirty="0"/>
              <a:t>je jedna z hlavních živin pro většinu buněk</a:t>
            </a:r>
          </a:p>
          <a:p>
            <a:pPr>
              <a:spcBef>
                <a:spcPct val="0"/>
              </a:spcBef>
              <a:buFont typeface="Wingdings" panose="05000000000000000000" pitchFamily="2" charset="2"/>
              <a:buChar char="ü"/>
            </a:pPr>
            <a:endParaRPr lang="cs-CZ" altLang="cs-CZ" sz="2400" dirty="0"/>
          </a:p>
          <a:p>
            <a:pPr>
              <a:spcBef>
                <a:spcPct val="0"/>
              </a:spcBef>
              <a:buFont typeface="Wingdings" panose="05000000000000000000" pitchFamily="2" charset="2"/>
              <a:buChar char="ü"/>
            </a:pPr>
            <a:r>
              <a:rPr lang="cs-CZ" altLang="cs-CZ" sz="2400" dirty="0"/>
              <a:t>Je nepostradatelná pro </a:t>
            </a:r>
            <a:r>
              <a:rPr lang="cs-CZ" altLang="cs-CZ" sz="2400" dirty="0" smtClean="0"/>
              <a:t>erytrocyty a </a:t>
            </a:r>
            <a:r>
              <a:rPr lang="cs-CZ" altLang="cs-CZ" sz="2400" dirty="0"/>
              <a:t>CNS</a:t>
            </a:r>
          </a:p>
          <a:p>
            <a:pPr>
              <a:spcBef>
                <a:spcPct val="0"/>
              </a:spcBef>
              <a:buFont typeface="Wingdings" panose="05000000000000000000" pitchFamily="2" charset="2"/>
              <a:buChar char="ü"/>
            </a:pPr>
            <a:endParaRPr lang="cs-CZ" altLang="cs-CZ" sz="2400" dirty="0"/>
          </a:p>
          <a:p>
            <a:pPr>
              <a:spcBef>
                <a:spcPct val="0"/>
              </a:spcBef>
              <a:buFont typeface="Wingdings" panose="05000000000000000000" pitchFamily="2" charset="2"/>
              <a:buChar char="ü"/>
            </a:pPr>
            <a:r>
              <a:rPr lang="cs-CZ" altLang="cs-CZ" sz="2400" dirty="0"/>
              <a:t>Je nezbytná i pro syntézu </a:t>
            </a:r>
            <a:r>
              <a:rPr lang="cs-CZ" altLang="cs-CZ" sz="2400" dirty="0" smtClean="0"/>
              <a:t>derivátů:</a:t>
            </a:r>
          </a:p>
          <a:p>
            <a:pPr lvl="8">
              <a:spcBef>
                <a:spcPct val="0"/>
              </a:spcBef>
              <a:buFont typeface="Wingdings" panose="05000000000000000000" pitchFamily="2" charset="2"/>
              <a:buChar char="ü"/>
            </a:pPr>
            <a:r>
              <a:rPr lang="cs-CZ" altLang="cs-CZ" dirty="0" smtClean="0"/>
              <a:t>Glukosamin</a:t>
            </a:r>
          </a:p>
          <a:p>
            <a:pPr lvl="8">
              <a:spcBef>
                <a:spcPct val="0"/>
              </a:spcBef>
              <a:buFont typeface="Wingdings" panose="05000000000000000000" pitchFamily="2" charset="2"/>
              <a:buChar char="ü"/>
            </a:pPr>
            <a:r>
              <a:rPr lang="cs-CZ" altLang="cs-CZ" dirty="0" err="1"/>
              <a:t>G</a:t>
            </a:r>
            <a:r>
              <a:rPr lang="cs-CZ" altLang="cs-CZ" dirty="0" err="1" smtClean="0"/>
              <a:t>lukuronová</a:t>
            </a:r>
            <a:r>
              <a:rPr lang="cs-CZ" altLang="cs-CZ" dirty="0" smtClean="0"/>
              <a:t> kyselina</a:t>
            </a:r>
          </a:p>
          <a:p>
            <a:pPr lvl="8">
              <a:spcBef>
                <a:spcPct val="0"/>
              </a:spcBef>
              <a:buFont typeface="Wingdings" panose="05000000000000000000" pitchFamily="2" charset="2"/>
              <a:buChar char="ü"/>
            </a:pPr>
            <a:r>
              <a:rPr lang="cs-CZ" altLang="cs-CZ" dirty="0" smtClean="0"/>
              <a:t>Galaktóza</a:t>
            </a:r>
          </a:p>
          <a:p>
            <a:pPr lvl="8">
              <a:spcBef>
                <a:spcPct val="0"/>
              </a:spcBef>
              <a:buFont typeface="Wingdings" panose="05000000000000000000" pitchFamily="2" charset="2"/>
              <a:buChar char="ü"/>
            </a:pPr>
            <a:r>
              <a:rPr lang="cs-CZ" altLang="cs-CZ" dirty="0" smtClean="0"/>
              <a:t>Glykoproteiny</a:t>
            </a:r>
          </a:p>
          <a:p>
            <a:pPr lvl="8">
              <a:spcBef>
                <a:spcPct val="0"/>
              </a:spcBef>
              <a:buFont typeface="Wingdings" panose="05000000000000000000" pitchFamily="2" charset="2"/>
              <a:buChar char="ü"/>
            </a:pPr>
            <a:r>
              <a:rPr lang="cs-CZ" altLang="cs-CZ" dirty="0" smtClean="0"/>
              <a:t>Proteoglykany</a:t>
            </a:r>
          </a:p>
          <a:p>
            <a:pPr marL="914400" lvl="2" indent="0">
              <a:spcBef>
                <a:spcPct val="0"/>
              </a:spcBef>
              <a:buNone/>
            </a:pPr>
            <a:endParaRPr lang="cs-CZ" altLang="cs-CZ" sz="1600" dirty="0"/>
          </a:p>
        </p:txBody>
      </p:sp>
    </p:spTree>
    <p:extLst>
      <p:ext uri="{BB962C8B-B14F-4D97-AF65-F5344CB8AC3E}">
        <p14:creationId xmlns:p14="http://schemas.microsoft.com/office/powerpoint/2010/main" val="4192209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2156</Words>
  <Application>Microsoft Office PowerPoint</Application>
  <PresentationFormat>Širokoúhlá obrazovka</PresentationFormat>
  <Paragraphs>836</Paragraphs>
  <Slides>59</Slides>
  <Notes>23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59</vt:i4>
      </vt:variant>
    </vt:vector>
  </HeadingPairs>
  <TitlesOfParts>
    <vt:vector size="67" baseType="lpstr">
      <vt:lpstr>Arial</vt:lpstr>
      <vt:lpstr>Calibri</vt:lpstr>
      <vt:lpstr>Cambria</vt:lpstr>
      <vt:lpstr>Courier New</vt:lpstr>
      <vt:lpstr>Symbol</vt:lpstr>
      <vt:lpstr>Times New Roman</vt:lpstr>
      <vt:lpstr>Wingdings</vt:lpstr>
      <vt:lpstr>Office Theme</vt:lpstr>
      <vt:lpstr>Metabolismus sacharidů</vt:lpstr>
      <vt:lpstr>Sacharidy  </vt:lpstr>
      <vt:lpstr>Využitelné sacharidy       Nevyužitelné sacharidy</vt:lpstr>
      <vt:lpstr>Obsah škrobu v potravinách</vt:lpstr>
      <vt:lpstr>Trávení sacharidů</vt:lpstr>
      <vt:lpstr>Vstřebávání sacharidů</vt:lpstr>
      <vt:lpstr>Prezentace aplikace PowerPoint</vt:lpstr>
      <vt:lpstr>Nejvýznamnějším sacharidem v metabolismu je:</vt:lpstr>
      <vt:lpstr>Prezentace aplikace PowerPoint</vt:lpstr>
      <vt:lpstr>Prezentace aplikace PowerPoint</vt:lpstr>
      <vt:lpstr>Prezentace aplikace PowerPoint</vt:lpstr>
      <vt:lpstr>Játra – metabolicky nejvýznamnější orgán v těle</vt:lpstr>
      <vt:lpstr>Prezentace aplikace PowerPoint</vt:lpstr>
      <vt:lpstr>Prezentace aplikace PowerPoint</vt:lpstr>
      <vt:lpstr>Prezentace aplikace PowerPoint</vt:lpstr>
      <vt:lpstr>Prezentace aplikace PowerPoint</vt:lpstr>
      <vt:lpstr>Anaerobní   glykolýza</vt:lpstr>
      <vt:lpstr>Prezentace aplikace PowerPoint</vt:lpstr>
      <vt:lpstr>Prezentace aplikace PowerPoint</vt:lpstr>
      <vt:lpstr>Prezentace aplikace PowerPoint</vt:lpstr>
      <vt:lpstr>Prezentace aplikace PowerPoint</vt:lpstr>
      <vt:lpstr>Prezentace aplikace PowerPoint</vt:lpstr>
      <vt:lpstr>Průběh glykolýzy v kosterním svalu</vt:lpstr>
      <vt:lpstr>Prezentace aplikace PowerPoint</vt:lpstr>
      <vt:lpstr>Regulace glykolýzy  </vt:lpstr>
      <vt:lpstr>Prezentace aplikace PowerPoint</vt:lpstr>
      <vt:lpstr>Prezentace aplikace PowerPoint</vt:lpstr>
      <vt:lpstr>Původ substrátů pro glukoneogenezi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Hormonální regulace metabolismu glukózy</vt:lpstr>
      <vt:lpstr>Schéma metabolických drah glukózy</vt:lpstr>
      <vt:lpstr>Prezentace aplikace PowerPoint</vt:lpstr>
      <vt:lpstr>Prezentace aplikace PowerPoint</vt:lpstr>
      <vt:lpstr>Prezentace aplikace PowerPoint</vt:lpstr>
      <vt:lpstr>Prezentace aplikace PowerPoint</vt:lpstr>
      <vt:lpstr>Patologické stavy  při poruše metabolismu sacharidů</vt:lpstr>
      <vt:lpstr>Prezentace aplikace PowerPoint</vt:lpstr>
      <vt:lpstr>Prezentace aplikace PowerPoint</vt:lpstr>
      <vt:lpstr>Prezentace aplikace PowerPoint</vt:lpstr>
      <vt:lpstr>Prezentace aplikace PowerPoint</vt:lpstr>
      <vt:lpstr>Diagnostika DM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Metabolismus sacharidů</dc:title>
  <dc:creator>Jana Gregorová</dc:creator>
  <cp:lastModifiedBy>Jana Gregorová</cp:lastModifiedBy>
  <cp:revision>52</cp:revision>
  <dcterms:created xsi:type="dcterms:W3CDTF">2018-03-16T08:13:03Z</dcterms:created>
  <dcterms:modified xsi:type="dcterms:W3CDTF">2018-03-23T13:18:35Z</dcterms:modified>
</cp:coreProperties>
</file>