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/>
            <a:t>Co má mít platná smlouva</a:t>
          </a:r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/>
            <a:t>Jak ji uzavřít</a:t>
          </a:r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/>
            <a:t>Jak z ní odstoupit</a:t>
          </a:r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/>
            <a:t>Jak ji vypovědět</a:t>
          </a:r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/>
            <a:t>Právní úpravu vlastnictví </a:t>
          </a:r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/>
            <a:t>Jakou máte odpovědnost za škodu</a:t>
          </a:r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/>
            <a:t>Podmínky pro poskytování zdravotních služeb a zdravotní péče</a:t>
          </a:r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/>
            <a:t>Povinnosti a práva poskytovatele ZS; </a:t>
          </a:r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/>
            <a:t>Podmínky pro výkon zdravotnických povolání</a:t>
          </a:r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/>
            <a:t>Podmínky pro provozování podnikatelské činnosti obecně</a:t>
          </a:r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/>
            <a:t>Jak vycestovat se svým diplomem do zahraničí</a:t>
          </a:r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/>
            <a:t>Prameny zdravotnického práva, </a:t>
          </a:r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/>
            <a:t>Státní správa a samospráva ve zdravotnictví</a:t>
          </a:r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dirty="0"/>
            <a:t>Roviny odpovědnosti</a:t>
          </a:r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/>
            <a:t>Typy odpovědnosti</a:t>
          </a:r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/>
            <a:t>Zavinění</a:t>
          </a:r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/>
            <a:t>Personální řízení, management zaměstnanců, zdanění práce, mzdová agenda, Odpovědnost vedení organizace, </a:t>
          </a:r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/>
            <a:t>Pracovněprávní předpisy, práva zaměstnance, </a:t>
          </a:r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/>
            <a:t>Specifika personálních problémů ve zdravotnickém provozu, BOZP</a:t>
          </a:r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/>
            <a:t>Práva pacienta, </a:t>
          </a:r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/>
            <a:t>Právní specifika dětských pacientů</a:t>
          </a:r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/>
            <a:t>Úvod do veřejného práva</a:t>
          </a:r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/>
            <a:t>principy správního práva</a:t>
          </a:r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/>
            <a:t>principy trestního práva</a:t>
          </a:r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</dgm:pt>
    <dgm:pt modelId="{B914373E-E93E-4207-911B-67A51052D223}" type="pres">
      <dgm:prSet presAssocID="{A9DB577D-699D-4A58-911D-FF80B92D7B19}" presName="rootConnector1" presStyleLbl="node1" presStyleIdx="0" presStyleCnt="0"/>
      <dgm:spPr/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</dgm:pt>
    <dgm:pt modelId="{01775A44-93F3-439D-BC02-BAC88EA33452}" type="pres">
      <dgm:prSet presAssocID="{010FA3CD-4247-4D2C-B56F-8F4AE3CF1017}" presName="rootConnector1" presStyleLbl="node1" presStyleIdx="0" presStyleCnt="0"/>
      <dgm:spPr/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</dgm:pt>
    <dgm:pt modelId="{2D62DD7C-7985-4053-971C-8CA285F3B896}" type="pres">
      <dgm:prSet presAssocID="{040E1B5D-BDFD-4E2E-AEBC-A4E4453A92DF}" presName="rootConnector1" presStyleLbl="node1" presStyleIdx="0" presStyleCnt="0"/>
      <dgm:spPr/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/>
            <a:t>Daňový systém ČR, </a:t>
          </a:r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/>
            <a:t>Sociální zabezpečení v ČR</a:t>
          </a:r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</dgm:pt>
    <dgm:pt modelId="{1E9F1D67-DF8B-4425-B4D9-10CFA12BCBA3}" type="pres">
      <dgm:prSet presAssocID="{F8AF0E91-7096-458B-8C4E-F541B7A35A9B}" presName="rootConnector1" presStyleLbl="node1" presStyleIdx="0" presStyleCnt="0"/>
      <dgm:spPr/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</dgm:pt>
    <dgm:pt modelId="{01397624-9B40-4D32-B6AD-356560D4CF69}" type="pres">
      <dgm:prSet presAssocID="{1C05840C-3F07-4B53-9B46-51075EDF07C5}" presName="rootConnector1" presStyleLbl="node1" presStyleIdx="0" presStyleCnt="0"/>
      <dgm:spPr/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2D80-0BE2-49BB-B96F-D53D7604B128}">
      <dsp:nvSpPr>
        <dsp:cNvPr id="0" name=""/>
        <dsp:cNvSpPr/>
      </dsp:nvSpPr>
      <dsp:spPr>
        <a:xfrm>
          <a:off x="0" y="35685"/>
          <a:ext cx="10058399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Co má mít platná smlouva</a:t>
          </a:r>
        </a:p>
      </dsp:txBody>
      <dsp:txXfrm>
        <a:off x="39809" y="75494"/>
        <a:ext cx="9978781" cy="735872"/>
      </dsp:txXfrm>
    </dsp:sp>
    <dsp:sp modelId="{C6F80343-48AA-4848-9DFC-B060EFF49D0A}">
      <dsp:nvSpPr>
        <dsp:cNvPr id="0" name=""/>
        <dsp:cNvSpPr/>
      </dsp:nvSpPr>
      <dsp:spPr>
        <a:xfrm>
          <a:off x="0" y="851175"/>
          <a:ext cx="10058399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Jak ji uzavřít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Jak z ní odstoupit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Jak ji vypovědět</a:t>
          </a:r>
        </a:p>
      </dsp:txBody>
      <dsp:txXfrm>
        <a:off x="0" y="851175"/>
        <a:ext cx="10058399" cy="1407600"/>
      </dsp:txXfrm>
    </dsp:sp>
    <dsp:sp modelId="{9E3DFB55-702B-48F1-BA14-F541388FC68C}">
      <dsp:nvSpPr>
        <dsp:cNvPr id="0" name=""/>
        <dsp:cNvSpPr/>
      </dsp:nvSpPr>
      <dsp:spPr>
        <a:xfrm>
          <a:off x="0" y="2258775"/>
          <a:ext cx="10058399" cy="815490"/>
        </a:xfrm>
        <a:prstGeom prst="roundRect">
          <a:avLst/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Právní úpravu vlastnictví </a:t>
          </a:r>
        </a:p>
      </dsp:txBody>
      <dsp:txXfrm>
        <a:off x="39809" y="2298584"/>
        <a:ext cx="9978781" cy="735872"/>
      </dsp:txXfrm>
    </dsp:sp>
    <dsp:sp modelId="{BB10198E-A8F2-4E1E-8196-A421F700E7C5}">
      <dsp:nvSpPr>
        <dsp:cNvPr id="0" name=""/>
        <dsp:cNvSpPr/>
      </dsp:nvSpPr>
      <dsp:spPr>
        <a:xfrm>
          <a:off x="0" y="3172185"/>
          <a:ext cx="10058399" cy="815490"/>
        </a:xfrm>
        <a:prstGeom prst="roundRect">
          <a:avLst/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Jakou máte odpovědnost za škodu</a:t>
          </a:r>
        </a:p>
      </dsp:txBody>
      <dsp:txXfrm>
        <a:off x="39809" y="3211994"/>
        <a:ext cx="9978781" cy="735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418B4-AB36-47F7-A9D8-31BCA08EBE48}">
      <dsp:nvSpPr>
        <dsp:cNvPr id="0" name=""/>
        <dsp:cNvSpPr/>
      </dsp:nvSpPr>
      <dsp:spPr>
        <a:xfrm>
          <a:off x="0" y="400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Podmínky pro poskytování zdravotních služeb a zdravotní péče</a:t>
          </a:r>
        </a:p>
      </dsp:txBody>
      <dsp:txXfrm>
        <a:off x="35125" y="75130"/>
        <a:ext cx="9988149" cy="649299"/>
      </dsp:txXfrm>
    </dsp:sp>
    <dsp:sp modelId="{8B54D404-3E6F-4760-9F0E-3CB3B2C72F8C}">
      <dsp:nvSpPr>
        <dsp:cNvPr id="0" name=""/>
        <dsp:cNvSpPr/>
      </dsp:nvSpPr>
      <dsp:spPr>
        <a:xfrm>
          <a:off x="0" y="8459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Povinnosti a práva poskytovatele ZS; </a:t>
          </a:r>
        </a:p>
      </dsp:txBody>
      <dsp:txXfrm>
        <a:off x="35125" y="881080"/>
        <a:ext cx="9988149" cy="649299"/>
      </dsp:txXfrm>
    </dsp:sp>
    <dsp:sp modelId="{0338ADD8-FF58-40AB-83D6-BBF1798D36D5}">
      <dsp:nvSpPr>
        <dsp:cNvPr id="0" name=""/>
        <dsp:cNvSpPr/>
      </dsp:nvSpPr>
      <dsp:spPr>
        <a:xfrm>
          <a:off x="0" y="1651904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Podmínky pro výkon zdravotnických povolání</a:t>
          </a:r>
        </a:p>
      </dsp:txBody>
      <dsp:txXfrm>
        <a:off x="35125" y="1687029"/>
        <a:ext cx="9988149" cy="649299"/>
      </dsp:txXfrm>
    </dsp:sp>
    <dsp:sp modelId="{D48AF5AE-B980-4D22-B482-122D5D823ADE}">
      <dsp:nvSpPr>
        <dsp:cNvPr id="0" name=""/>
        <dsp:cNvSpPr/>
      </dsp:nvSpPr>
      <dsp:spPr>
        <a:xfrm>
          <a:off x="0" y="24578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Podmínky pro provozování podnikatelské činnosti obecně</a:t>
          </a:r>
        </a:p>
      </dsp:txBody>
      <dsp:txXfrm>
        <a:off x="35125" y="2492980"/>
        <a:ext cx="9988149" cy="649299"/>
      </dsp:txXfrm>
    </dsp:sp>
    <dsp:sp modelId="{2C3D4C52-41CA-4FB4-805C-1918E553443C}">
      <dsp:nvSpPr>
        <dsp:cNvPr id="0" name=""/>
        <dsp:cNvSpPr/>
      </dsp:nvSpPr>
      <dsp:spPr>
        <a:xfrm>
          <a:off x="0" y="32638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Jak vycestovat se svým diplomem do zahraničí</a:t>
          </a:r>
        </a:p>
      </dsp:txBody>
      <dsp:txXfrm>
        <a:off x="35125" y="3298930"/>
        <a:ext cx="9988149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E10-1C4E-48BD-9264-7EB70E8DFB9A}">
      <dsp:nvSpPr>
        <dsp:cNvPr id="0" name=""/>
        <dsp:cNvSpPr/>
      </dsp:nvSpPr>
      <dsp:spPr>
        <a:xfrm>
          <a:off x="0" y="35752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Prameny zdravotnického práva, </a:t>
          </a:r>
        </a:p>
      </dsp:txBody>
      <dsp:txXfrm>
        <a:off x="93083" y="128835"/>
        <a:ext cx="9872233" cy="1720641"/>
      </dsp:txXfrm>
    </dsp:sp>
    <dsp:sp modelId="{2A9C3FC8-F022-456F-924A-585773CEAE6E}">
      <dsp:nvSpPr>
        <dsp:cNvPr id="0" name=""/>
        <dsp:cNvSpPr/>
      </dsp:nvSpPr>
      <dsp:spPr>
        <a:xfrm>
          <a:off x="0" y="2080800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Státní správa a samospráva ve zdravotnictví</a:t>
          </a:r>
        </a:p>
      </dsp:txBody>
      <dsp:txXfrm>
        <a:off x="93083" y="2173883"/>
        <a:ext cx="9872233" cy="17206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3163-C5FB-4100-B6AB-806840CD14AC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BAC18-3B72-4C7B-86A1-B4DACC763BD3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Roviny odpovědnosti</a:t>
          </a:r>
        </a:p>
      </dsp:txBody>
      <dsp:txXfrm>
        <a:off x="3476337" y="458817"/>
        <a:ext cx="1415914" cy="1415914"/>
      </dsp:txXfrm>
    </dsp:sp>
    <dsp:sp modelId="{DD37F645-F40E-45A6-97E7-A27D11763A13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Typy odpovědnosti</a:t>
          </a:r>
        </a:p>
      </dsp:txBody>
      <dsp:txXfrm>
        <a:off x="5166148" y="458817"/>
        <a:ext cx="1415914" cy="1415914"/>
      </dsp:txXfrm>
    </dsp:sp>
    <dsp:sp modelId="{0016277D-846E-469D-8949-B6F8C0A7FA7F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Zavinění</a:t>
          </a:r>
        </a:p>
      </dsp:txBody>
      <dsp:txXfrm>
        <a:off x="3476337" y="2148628"/>
        <a:ext cx="1415914" cy="1415914"/>
      </dsp:txXfrm>
    </dsp:sp>
    <dsp:sp modelId="{B9FF1CA5-ADFF-4ACD-9236-9D212151D28E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Nedbalost</a:t>
          </a:r>
        </a:p>
      </dsp:txBody>
      <dsp:txXfrm>
        <a:off x="5166148" y="2148628"/>
        <a:ext cx="1415914" cy="1415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3FB78-DCA9-4BA1-A675-78FE0FC744D2}">
      <dsp:nvSpPr>
        <dsp:cNvPr id="0" name=""/>
        <dsp:cNvSpPr/>
      </dsp:nvSpPr>
      <dsp:spPr>
        <a:xfrm>
          <a:off x="0" y="1008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Personální řízení, management zaměstnanců, zdanění práce, mzdová agenda, Odpovědnost vedení organizace, </a:t>
          </a:r>
        </a:p>
      </dsp:txBody>
      <dsp:txXfrm>
        <a:off x="62141" y="72221"/>
        <a:ext cx="9934117" cy="1148678"/>
      </dsp:txXfrm>
    </dsp:sp>
    <dsp:sp modelId="{CFB044F3-CA6B-49C9-BB2D-2B9BB61B4DC3}">
      <dsp:nvSpPr>
        <dsp:cNvPr id="0" name=""/>
        <dsp:cNvSpPr/>
      </dsp:nvSpPr>
      <dsp:spPr>
        <a:xfrm>
          <a:off x="0" y="137520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Pracovněprávní předpisy, práva zaměstnance, </a:t>
          </a:r>
        </a:p>
      </dsp:txBody>
      <dsp:txXfrm>
        <a:off x="62141" y="1437341"/>
        <a:ext cx="9934117" cy="1148678"/>
      </dsp:txXfrm>
    </dsp:sp>
    <dsp:sp modelId="{64D0354D-9DEE-41DD-A8DD-FADF3A2D956D}">
      <dsp:nvSpPr>
        <dsp:cNvPr id="0" name=""/>
        <dsp:cNvSpPr/>
      </dsp:nvSpPr>
      <dsp:spPr>
        <a:xfrm>
          <a:off x="0" y="274032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Specifika personálních problémů ve zdravotnickém provozu, BOZP</a:t>
          </a:r>
        </a:p>
      </dsp:txBody>
      <dsp:txXfrm>
        <a:off x="62141" y="2802461"/>
        <a:ext cx="9934117" cy="1148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B29A4-98AA-41A3-A01F-0D0523D54D16}">
      <dsp:nvSpPr>
        <dsp:cNvPr id="0" name=""/>
        <dsp:cNvSpPr/>
      </dsp:nvSpPr>
      <dsp:spPr>
        <a:xfrm>
          <a:off x="3218687" y="49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Práva pacienta, </a:t>
          </a:r>
        </a:p>
      </dsp:txBody>
      <dsp:txXfrm>
        <a:off x="3314492" y="95854"/>
        <a:ext cx="3429414" cy="1770956"/>
      </dsp:txXfrm>
    </dsp:sp>
    <dsp:sp modelId="{C14805BB-3CF0-441D-81F3-C3BBD2038DEA}">
      <dsp:nvSpPr>
        <dsp:cNvPr id="0" name=""/>
        <dsp:cNvSpPr/>
      </dsp:nvSpPr>
      <dsp:spPr>
        <a:xfrm>
          <a:off x="3218687" y="2060744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Právní specifika dětských pacientů</a:t>
          </a:r>
        </a:p>
      </dsp:txBody>
      <dsp:txXfrm>
        <a:off x="3314492" y="2156549"/>
        <a:ext cx="3429414" cy="17709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E311-1261-42DB-9E13-A3D9385FBCFB}">
      <dsp:nvSpPr>
        <dsp:cNvPr id="0" name=""/>
        <dsp:cNvSpPr/>
      </dsp:nvSpPr>
      <dsp:spPr>
        <a:xfrm>
          <a:off x="675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Úvod do veřejného práva</a:t>
          </a:r>
        </a:p>
      </dsp:txBody>
      <dsp:txXfrm>
        <a:off x="675" y="1276515"/>
        <a:ext cx="2940657" cy="1470328"/>
      </dsp:txXfrm>
    </dsp:sp>
    <dsp:sp modelId="{8ED5E7D9-D64B-4883-9773-79B520D4250B}">
      <dsp:nvSpPr>
        <dsp:cNvPr id="0" name=""/>
        <dsp:cNvSpPr/>
      </dsp:nvSpPr>
      <dsp:spPr>
        <a:xfrm>
          <a:off x="3558871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principy správního práva</a:t>
          </a:r>
        </a:p>
      </dsp:txBody>
      <dsp:txXfrm>
        <a:off x="3558871" y="1276515"/>
        <a:ext cx="2940657" cy="1470328"/>
      </dsp:txXfrm>
    </dsp:sp>
    <dsp:sp modelId="{4BB96B2F-B362-4A5B-B2F3-A9485ABF9433}">
      <dsp:nvSpPr>
        <dsp:cNvPr id="0" name=""/>
        <dsp:cNvSpPr/>
      </dsp:nvSpPr>
      <dsp:spPr>
        <a:xfrm>
          <a:off x="7117066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principy trestního práva</a:t>
          </a:r>
        </a:p>
      </dsp:txBody>
      <dsp:txXfrm>
        <a:off x="7117066" y="1276515"/>
        <a:ext cx="2940657" cy="1470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F7C4-F8A3-4F3D-BF01-64B64C9CBA2A}">
      <dsp:nvSpPr>
        <dsp:cNvPr id="0" name=""/>
        <dsp:cNvSpPr/>
      </dsp:nvSpPr>
      <dsp:spPr>
        <a:xfrm>
          <a:off x="2424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/>
            <a:t>Daňový systém ČR, </a:t>
          </a:r>
        </a:p>
      </dsp:txBody>
      <dsp:txXfrm>
        <a:off x="2424" y="874400"/>
        <a:ext cx="4549117" cy="2274558"/>
      </dsp:txXfrm>
    </dsp:sp>
    <dsp:sp modelId="{E229A9D6-F760-42CE-AE39-196BC13E0539}">
      <dsp:nvSpPr>
        <dsp:cNvPr id="0" name=""/>
        <dsp:cNvSpPr/>
      </dsp:nvSpPr>
      <dsp:spPr>
        <a:xfrm>
          <a:off x="5506857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/>
            <a:t>Sociální zabezpečení v ČR</a:t>
          </a:r>
        </a:p>
      </dsp:txBody>
      <dsp:txXfrm>
        <a:off x="5506857" y="874400"/>
        <a:ext cx="4549117" cy="22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Vítejte</a:t>
            </a:r>
          </a:p>
        </p:txBody>
      </p:sp>
    </p:spTree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musíte platit daně a odvody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ufinancovat laboratoř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</a:p>
          <a:p>
            <a:pPr lvl="0"/>
            <a:r>
              <a:rPr lang="cs-CZ" dirty="0"/>
              <a:t>finanční 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závěr 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Zkouška</a:t>
            </a:r>
          </a:p>
          <a:p>
            <a:r>
              <a:rPr lang="cs-CZ" dirty="0"/>
              <a:t>Písemná </a:t>
            </a:r>
          </a:p>
          <a:p>
            <a:pPr lvl="1"/>
            <a:r>
              <a:rPr lang="cs-CZ" dirty="0"/>
              <a:t>6 testových otázek – pouze jedna správná (každá 1b)</a:t>
            </a:r>
          </a:p>
          <a:p>
            <a:pPr lvl="1"/>
            <a:r>
              <a:rPr lang="cs-CZ" dirty="0"/>
              <a:t>3 otevřené otázky – rozepsat se na cca půl strany (každá 3b)</a:t>
            </a:r>
          </a:p>
          <a:p>
            <a:pPr lvl="1"/>
            <a:r>
              <a:rPr lang="cs-CZ" dirty="0"/>
              <a:t>Celkově 6+9=15 </a:t>
            </a:r>
          </a:p>
          <a:p>
            <a:pPr lvl="1"/>
            <a:r>
              <a:rPr lang="cs-CZ" dirty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15-14 bodů 	A</a:t>
            </a:r>
          </a:p>
          <a:p>
            <a:pPr lvl="1"/>
            <a:r>
              <a:rPr lang="cs-CZ" dirty="0"/>
              <a:t>13 bodů 	B</a:t>
            </a:r>
          </a:p>
          <a:p>
            <a:pPr lvl="1"/>
            <a:r>
              <a:rPr lang="cs-CZ" dirty="0"/>
              <a:t>12 bodů 	C</a:t>
            </a:r>
          </a:p>
          <a:p>
            <a:pPr lvl="1"/>
            <a:r>
              <a:rPr lang="cs-CZ" dirty="0"/>
              <a:t>11 bodů 	D</a:t>
            </a:r>
          </a:p>
          <a:p>
            <a:pPr lvl="1"/>
            <a:r>
              <a:rPr lang="cs-CZ" dirty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Cokoliv méně je F </a:t>
            </a:r>
            <a:r>
              <a:rPr lang="cs-CZ" dirty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Pozn. Nebude to tak zlé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smluvního a občanského práva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stát zdravotnickým pracovníkem a jak podnikat (třeba) ve zdravotnictví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zorientovat ve zdravotnické legislativě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co nesete ve zdravotnictví odpovědnost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personalistiky a managementu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jednat s pacienty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jednat s úřady (a s policií)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6e4997c8-c3ff-45eb-a976-35517a610ffd.mdb"/>
</p:tagLst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252</Words>
  <Application>Microsoft Office PowerPoint</Application>
  <PresentationFormat>Širokoúhlá obrazovka</PresentationFormat>
  <Paragraphs>63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Retrospektiva</vt:lpstr>
      <vt:lpstr>BLEP061p Řízení ekonom. a právo</vt:lpstr>
      <vt:lpstr>Co se v kurzu naučíte?</vt:lpstr>
      <vt:lpstr>Základy smluvního a občanského práva</vt:lpstr>
      <vt:lpstr>Jak se stát zdravotnickým pracovníkem a jak podnikat (třeba) ve zdravotnictví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Jaroslav Divoký</cp:lastModifiedBy>
  <cp:revision>10</cp:revision>
  <dcterms:created xsi:type="dcterms:W3CDTF">2015-02-15T19:38:24Z</dcterms:created>
  <dcterms:modified xsi:type="dcterms:W3CDTF">2018-02-22T20:37:30Z</dcterms:modified>
</cp:coreProperties>
</file>