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396" r:id="rId3"/>
    <p:sldId id="461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70" r:id="rId12"/>
    <p:sldId id="271" r:id="rId13"/>
    <p:sldId id="272" r:id="rId14"/>
    <p:sldId id="275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7" r:id="rId23"/>
    <p:sldId id="289" r:id="rId24"/>
    <p:sldId id="290" r:id="rId25"/>
    <p:sldId id="291" r:id="rId26"/>
    <p:sldId id="316" r:id="rId27"/>
    <p:sldId id="46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3" r:id="rId38"/>
    <p:sldId id="304" r:id="rId39"/>
    <p:sldId id="302" r:id="rId40"/>
    <p:sldId id="305" r:id="rId41"/>
    <p:sldId id="323" r:id="rId42"/>
    <p:sldId id="325" r:id="rId43"/>
    <p:sldId id="328" r:id="rId44"/>
    <p:sldId id="329" r:id="rId45"/>
    <p:sldId id="332" r:id="rId46"/>
    <p:sldId id="333" r:id="rId47"/>
    <p:sldId id="457" r:id="rId48"/>
    <p:sldId id="399" r:id="rId49"/>
    <p:sldId id="400" r:id="rId50"/>
    <p:sldId id="402" r:id="rId51"/>
    <p:sldId id="404" r:id="rId52"/>
    <p:sldId id="405" r:id="rId53"/>
    <p:sldId id="406" r:id="rId54"/>
    <p:sldId id="407" r:id="rId55"/>
    <p:sldId id="408" r:id="rId56"/>
    <p:sldId id="409" r:id="rId57"/>
    <p:sldId id="412" r:id="rId58"/>
    <p:sldId id="413" r:id="rId59"/>
    <p:sldId id="414" r:id="rId60"/>
    <p:sldId id="415" r:id="rId61"/>
    <p:sldId id="417" r:id="rId62"/>
    <p:sldId id="418" r:id="rId63"/>
    <p:sldId id="419" r:id="rId64"/>
    <p:sldId id="420" r:id="rId65"/>
    <p:sldId id="421" r:id="rId66"/>
    <p:sldId id="422" r:id="rId67"/>
    <p:sldId id="425" r:id="rId68"/>
    <p:sldId id="426" r:id="rId69"/>
    <p:sldId id="427" r:id="rId70"/>
    <p:sldId id="428" r:id="rId71"/>
    <p:sldId id="429" r:id="rId72"/>
    <p:sldId id="430" r:id="rId73"/>
    <p:sldId id="431" r:id="rId74"/>
    <p:sldId id="432" r:id="rId75"/>
    <p:sldId id="459" r:id="rId76"/>
    <p:sldId id="433" r:id="rId77"/>
    <p:sldId id="434" r:id="rId78"/>
    <p:sldId id="435" r:id="rId79"/>
    <p:sldId id="436" r:id="rId80"/>
    <p:sldId id="437" r:id="rId81"/>
    <p:sldId id="438" r:id="rId82"/>
    <p:sldId id="439" r:id="rId83"/>
    <p:sldId id="440" r:id="rId84"/>
    <p:sldId id="463" r:id="rId85"/>
    <p:sldId id="466" r:id="rId86"/>
    <p:sldId id="467" r:id="rId87"/>
    <p:sldId id="468" r:id="rId88"/>
    <p:sldId id="469" r:id="rId89"/>
    <p:sldId id="465" r:id="rId90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3" autoAdjust="0"/>
  </p:normalViewPr>
  <p:slideViewPr>
    <p:cSldViewPr>
      <p:cViewPr varScale="1">
        <p:scale>
          <a:sx n="76" d="100"/>
          <a:sy n="76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33586B-C5CC-405D-AB81-0F3A6AED67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840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2C425-0E30-4310-8DE1-760B769707CA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1ED78-C076-486A-9762-E40CDAE5316D}" type="slidenum">
              <a:rPr lang="cs-CZ" smtClean="0"/>
              <a:pPr>
                <a:defRPr/>
              </a:pPr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1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B381D-D558-4D63-AFEF-867B904F7BF6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7F341-632D-47B9-9586-F57F9FDD9C2A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8C3A9-5736-4A43-96E5-C2E978E54583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Každá elektricky nabitá částice se v elektrickém poli pohybuje ve směru daném znaménkem svého náboje a orientací elektrického pole. Menší částice s větším nábojem se pohybují rychleji než  částice objemné, které nesou malý elektrický náboj.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C2270-A634-4397-95D1-CC554EAE68D9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Při elektroforetické separaci slouží pufr jako multifunkčí komponenta.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785FD-924F-4352-BB1A-D3E0A45498D0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Při této technice se elektroforéza provádí ve vodných roztocích (elektrolytech), kde  částice putují směrem k elektrodě s opačnou polaritou. Rychlost migrace a vzájemné oddělování částic je dáno velikostí náboje částice a použitým gradientem napětí. Separaci ruší konvenční proudy a difúze v kapalině, které vznikají vlivem tepla (Joulovo teplo). Tato technika se již téměř nepoužívá.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1ED78-C076-486A-9762-E40CDAE5316D}" type="slidenum">
              <a:rPr lang="cs-CZ" smtClean="0"/>
              <a:pPr>
                <a:defRPr/>
              </a:pPr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91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1ED78-C076-486A-9762-E40CDAE5316D}" type="slidenum">
              <a:rPr lang="cs-CZ" smtClean="0"/>
              <a:pPr>
                <a:defRPr/>
              </a:pPr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678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1ED78-C076-486A-9762-E40CDAE5316D}" type="slidenum">
              <a:rPr lang="cs-CZ" smtClean="0"/>
              <a:pPr>
                <a:defRPr/>
              </a:pPr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57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8D2E4-8FAD-4422-ACF8-EA6B9CE70E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CB3A9-5E61-4F8D-BAA8-29A3A218B3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9003-CDB9-4935-90A8-6B9FA4D903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F1D4-B7AD-4284-8181-117E83CB32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5592-335E-4151-83C1-912D81F052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A2A7F-CA5B-4229-8EDC-83BC4193BF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88429-CCF8-46E3-B439-4FB478BAE1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24396-4B09-4FA7-AF9E-9B1882098E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F5AF1-B172-47B1-B72F-1DCF2687A3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70326-796C-42F5-9ADF-5ACA5EE61F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D097-8310-472E-BB58-0696A85C9E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C8CD60-FBAD-437F-A001-0C1B6D9AEC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biochemie.sweb.cz/x/metody/foto/elektroforeza/tok.jp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biochemie.sweb.cz/x/metody/foto/elektroforeza/kapilarni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Dysproteinemi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ikiskripta.eu/index.php/Paraproteinemie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Likvo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ikiskripta.eu/index.php/IgG" TargetMode="External"/><Relationship Id="rId5" Type="http://schemas.openxmlformats.org/officeDocument/2006/relationships/hyperlink" Target="http://www.wikiskripta.eu/index.php/S%C3%A9rum" TargetMode="External"/><Relationship Id="rId4" Type="http://schemas.openxmlformats.org/officeDocument/2006/relationships/hyperlink" Target="http://www.wikiskripta.eu/index.php/Antigen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Roztrou%C5%A1en%C3%A1_skler%C3%B3za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ikiskripta.eu/index.php?title=Monoklon%C3%A1ln%C3%AD_gamapatie&amp;action=edit&amp;redlink=1" TargetMode="External"/><Relationship Id="rId4" Type="http://schemas.openxmlformats.org/officeDocument/2006/relationships/hyperlink" Target="http://www.wikiskripta.eu/index.php/Myelom" TargetMode="Externa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180.png"/><Relationship Id="rId4" Type="http://schemas.openxmlformats.org/officeDocument/2006/relationships/image" Target="../media/image55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dirty="0" smtClean="0"/>
              <a:t>Elektroforetické techniky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mtClean="0"/>
              <a:t>Mgr. Jana Gottwaldová</a:t>
            </a:r>
          </a:p>
          <a:p>
            <a:pPr eaLnBrk="1" hangingPunct="1"/>
            <a:r>
              <a:rPr lang="cs-CZ" smtClean="0"/>
              <a:t>OKB FN Brno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mtClean="0"/>
              <a:t> Pufry při elektroforéze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13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smtClean="0"/>
              <a:t>Funkce pufru: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nese vložený proud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stanoví pH, při kterém probíhá elektroforetické děleni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určuje výsledný elektrický náboj rozpuštěné látky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smtClean="0"/>
              <a:t>Iontová síla pufru ovlivňuje 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vodivost nosného média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tloušťku iontové atmosféry okolního náboje molekuly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rychlost migrace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ostrost elektroforetických zón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4000" b="1" dirty="0" smtClean="0"/>
              <a:t>Rozdělení elektroforetických technik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/>
              <a:t>Volná elektroforéza</a:t>
            </a:r>
            <a:r>
              <a:rPr lang="cs-CZ" sz="28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provádí se ve vodných roztocích, kde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částice putují směrem k elektrodě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 s opačnou polaritou.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sz="2800" b="1" dirty="0" smtClean="0"/>
              <a:t>Zónová (zonální) elektroforéza 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nosičích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Pro zónovou elektroforézu se využívají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nosiče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57193"/>
            <a:ext cx="2319060" cy="222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91" y="4293096"/>
            <a:ext cx="2537445" cy="218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mtClean="0"/>
              <a:t>Zónová elektroforéza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b="1" dirty="0" smtClean="0"/>
              <a:t>nosiče </a:t>
            </a:r>
            <a:r>
              <a:rPr lang="cs-CZ" sz="2800" dirty="0" smtClean="0"/>
              <a:t>pro zónovou elektroforézu jsou nerozpustné ve vodě,  porézní, s co nejmenší absorpční schopnostmi.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/>
              <a:t>p</a:t>
            </a:r>
            <a:r>
              <a:rPr lang="cs-CZ" sz="2800" dirty="0" smtClean="0"/>
              <a:t>rvními použitými nosiči byly neklížený (chromatografický) papír, acetát celulózy, škrob a celulóza.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/>
              <a:t>v</a:t>
            </a:r>
            <a:r>
              <a:rPr lang="cs-CZ" sz="2800" dirty="0" smtClean="0"/>
              <a:t> současné době se jako nosiče používají hlavně gely –  </a:t>
            </a:r>
            <a:r>
              <a:rPr lang="cs-CZ" sz="2800" b="1" dirty="0" err="1" smtClean="0"/>
              <a:t>agarózový</a:t>
            </a:r>
            <a:r>
              <a:rPr lang="cs-CZ" sz="2800" b="1" dirty="0" smtClean="0"/>
              <a:t> (AGE) a </a:t>
            </a:r>
            <a:r>
              <a:rPr lang="cs-CZ" sz="2800" b="1" dirty="0" err="1" smtClean="0"/>
              <a:t>polyakrylamidový</a:t>
            </a:r>
            <a:r>
              <a:rPr lang="cs-CZ" sz="2800" b="1" dirty="0" smtClean="0"/>
              <a:t> gel (PAGE)</a:t>
            </a:r>
            <a:r>
              <a:rPr lang="cs-CZ" sz="28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 Při přípravě gelu je možné ovlivňovat stupeň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polymerace (</a:t>
            </a:r>
            <a:r>
              <a:rPr lang="cs-CZ" sz="2800" dirty="0" err="1" smtClean="0"/>
              <a:t>zesíťování</a:t>
            </a:r>
            <a:r>
              <a:rPr lang="cs-CZ" sz="2800" dirty="0" smtClean="0"/>
              <a:t>) - tedy velikost pórů.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mtClean="0"/>
              <a:t>Zónová elektroforéza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/>
              <a:t>Rychlost migrace proteinů závisí na těchto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/>
              <a:t>faktorech: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Elektrický náboj molekuly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Velikost a tvar molekuly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Síla elektrického pole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Vlastnosti nosného média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Teplota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Proteiny s rozdílnou pohyblivostí migrují v gelu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jako </a:t>
            </a:r>
            <a:r>
              <a:rPr lang="cs-CZ" sz="2800" b="1" dirty="0" smtClean="0"/>
              <a:t>pásy (bandy).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3024336" cy="27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smtClean="0"/>
              <a:t>Elektroforéza v agarózovém gelu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/>
              <a:t>lineární </a:t>
            </a:r>
            <a:r>
              <a:rPr lang="cs-CZ" sz="2400" b="1" dirty="0"/>
              <a:t>polysacharid</a:t>
            </a:r>
            <a:r>
              <a:rPr lang="cs-CZ" sz="2400" dirty="0"/>
              <a:t>, jehož základní strukturní jednotka je složena z </a:t>
            </a:r>
            <a:r>
              <a:rPr lang="cs-CZ" sz="2400" b="1" dirty="0"/>
              <a:t>D-</a:t>
            </a:r>
            <a:r>
              <a:rPr lang="cs-CZ" sz="2400" b="1" dirty="0" err="1"/>
              <a:t>galaktosy</a:t>
            </a:r>
            <a:r>
              <a:rPr lang="cs-CZ" sz="2400" b="1" dirty="0"/>
              <a:t> a 3,6-anhydro-L-galaktosy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příprava tzv. </a:t>
            </a:r>
            <a:r>
              <a:rPr lang="cs-CZ" sz="2400" b="1" dirty="0" err="1" smtClean="0"/>
              <a:t>gelifikací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agarózy</a:t>
            </a:r>
            <a:r>
              <a:rPr lang="cs-CZ" sz="2400" dirty="0" smtClean="0"/>
              <a:t>: </a:t>
            </a:r>
            <a:r>
              <a:rPr lang="cs-CZ" sz="2400" dirty="0" err="1" smtClean="0"/>
              <a:t>agaróza</a:t>
            </a:r>
            <a:r>
              <a:rPr lang="cs-CZ" sz="2400" dirty="0" smtClean="0"/>
              <a:t> má za nižších teplot podobu gelu, </a:t>
            </a:r>
            <a:r>
              <a:rPr lang="cs-CZ" sz="2400" dirty="0" err="1" smtClean="0"/>
              <a:t>gelifikuje</a:t>
            </a:r>
            <a:r>
              <a:rPr lang="cs-CZ" sz="2400" dirty="0" smtClean="0"/>
              <a:t> působením vyšší teploty.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Bod tání</a:t>
            </a:r>
            <a:r>
              <a:rPr lang="cs-CZ" sz="2400" dirty="0" smtClean="0"/>
              <a:t>  závisí na koncentraci a typu </a:t>
            </a:r>
            <a:r>
              <a:rPr lang="cs-CZ" sz="2400" dirty="0" err="1" smtClean="0"/>
              <a:t>agarózy</a:t>
            </a:r>
            <a:r>
              <a:rPr lang="cs-CZ" sz="2400" dirty="0" smtClean="0"/>
              <a:t> </a:t>
            </a:r>
            <a:r>
              <a:rPr lang="cs-CZ" sz="2400" dirty="0"/>
              <a:t> </a:t>
            </a:r>
            <a:r>
              <a:rPr lang="cs-CZ" sz="2400" dirty="0" smtClean="0"/>
              <a:t>asi 85-100 º C, </a:t>
            </a:r>
            <a:r>
              <a:rPr lang="cs-CZ" sz="2400" b="1" dirty="0" err="1" smtClean="0"/>
              <a:t>gelifikace</a:t>
            </a:r>
            <a:r>
              <a:rPr lang="cs-CZ" sz="2400" b="1" dirty="0" smtClean="0"/>
              <a:t> </a:t>
            </a:r>
            <a:r>
              <a:rPr lang="cs-CZ" sz="2400" dirty="0" smtClean="0"/>
              <a:t>při poklesu teploty pod 45-50 º C.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nejčastěji se používá 1-2 % gel </a:t>
            </a:r>
            <a:r>
              <a:rPr lang="cs-CZ" sz="2400" dirty="0" err="1" smtClean="0"/>
              <a:t>agarózy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velikost pórů</a:t>
            </a:r>
            <a:r>
              <a:rPr lang="cs-CZ" sz="2400" dirty="0" smtClean="0"/>
              <a:t> v gelu závisí na koncentraci </a:t>
            </a:r>
            <a:r>
              <a:rPr lang="cs-CZ" sz="2400" dirty="0" err="1" smtClean="0"/>
              <a:t>agarózy</a:t>
            </a:r>
            <a:r>
              <a:rPr lang="cs-CZ" sz="2400" dirty="0" smtClean="0"/>
              <a:t>, typicky se pohybuje mezi 100 - 300 </a:t>
            </a:r>
            <a:r>
              <a:rPr lang="cs-CZ" sz="2400" dirty="0" err="1" smtClean="0"/>
              <a:t>nm</a:t>
            </a:r>
            <a:r>
              <a:rPr lang="cs-CZ" sz="2400" dirty="0" smtClean="0"/>
              <a:t>.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5085184"/>
            <a:ext cx="412854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21375"/>
            <a:ext cx="4297288" cy="186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smtClean="0"/>
              <a:t>Elektroforéza v polyakrylamidovém gelu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 smtClean="0"/>
              <a:t>fyzikální vlastnosti gelu a velikost pórů jsou dány </a:t>
            </a:r>
            <a:r>
              <a:rPr lang="cs-CZ" b="1" dirty="0" smtClean="0"/>
              <a:t>podílem </a:t>
            </a:r>
            <a:r>
              <a:rPr lang="cs-CZ" b="1" dirty="0" err="1" smtClean="0"/>
              <a:t>polyakrylamidu</a:t>
            </a:r>
            <a:r>
              <a:rPr lang="cs-CZ" b="1" dirty="0" smtClean="0"/>
              <a:t> v gelu a stupněm jeho </a:t>
            </a:r>
            <a:r>
              <a:rPr lang="cs-CZ" b="1" dirty="0" err="1" smtClean="0"/>
              <a:t>zesíťování</a:t>
            </a:r>
            <a:r>
              <a:rPr lang="cs-CZ" b="1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dirty="0" smtClean="0"/>
              <a:t>nejčastěji používané </a:t>
            </a:r>
            <a:r>
              <a:rPr lang="cs-CZ" b="1" dirty="0" smtClean="0"/>
              <a:t>koncentrace </a:t>
            </a:r>
            <a:r>
              <a:rPr lang="cs-CZ" b="1" dirty="0" err="1" smtClean="0"/>
              <a:t>polyakrylamidu</a:t>
            </a:r>
            <a:r>
              <a:rPr lang="cs-CZ" b="1" dirty="0" smtClean="0"/>
              <a:t> jsou 5-15%,</a:t>
            </a:r>
            <a:r>
              <a:rPr lang="cs-CZ" dirty="0" smtClean="0"/>
              <a:t> přičemž koncentrace n, n´-</a:t>
            </a:r>
            <a:r>
              <a:rPr lang="cs-CZ" b="1" dirty="0" err="1" smtClean="0"/>
              <a:t>methylenbisakrylamidu</a:t>
            </a:r>
            <a:r>
              <a:rPr lang="cs-CZ" b="1" dirty="0" smtClean="0"/>
              <a:t> je obvykle 5%</a:t>
            </a:r>
            <a:r>
              <a:rPr lang="cs-CZ" dirty="0" smtClean="0"/>
              <a:t> celkového množství akrylamidu.</a:t>
            </a:r>
          </a:p>
          <a:p>
            <a:pPr eaLnBrk="1" hangingPunct="1">
              <a:lnSpc>
                <a:spcPct val="80000"/>
              </a:lnSpc>
            </a:pPr>
            <a:r>
              <a:rPr lang="cs-CZ" b="1" dirty="0" smtClean="0"/>
              <a:t>nevýhodou</a:t>
            </a:r>
            <a:r>
              <a:rPr lang="cs-CZ" dirty="0" smtClean="0"/>
              <a:t> je </a:t>
            </a:r>
            <a:r>
              <a:rPr lang="cs-CZ" b="1" dirty="0" smtClean="0"/>
              <a:t>vysoká toxicita</a:t>
            </a:r>
            <a:r>
              <a:rPr lang="cs-CZ" dirty="0" smtClean="0"/>
              <a:t> akrylamidu n,n´-</a:t>
            </a:r>
            <a:r>
              <a:rPr lang="cs-CZ" dirty="0" err="1" smtClean="0"/>
              <a:t>metylenbisakrylamidu</a:t>
            </a:r>
            <a:r>
              <a:rPr lang="cs-CZ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 smtClean="0"/>
              <a:t>Hlavní typy </a:t>
            </a:r>
            <a:r>
              <a:rPr lang="cs-CZ" b="1" dirty="0" smtClean="0"/>
              <a:t>gelové</a:t>
            </a:r>
            <a:r>
              <a:rPr lang="cs-CZ" sz="4000" b="1" dirty="0" smtClean="0"/>
              <a:t> elektroforézy</a:t>
            </a:r>
            <a:r>
              <a:rPr lang="cs-CZ" sz="4000" dirty="0" smtClean="0"/>
              <a:t> 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smtClean="0"/>
              <a:t>Gelová nedenaturační elektroforéza</a:t>
            </a:r>
          </a:p>
          <a:p>
            <a:pPr eaLnBrk="1" hangingPunct="1"/>
            <a:r>
              <a:rPr lang="cs-CZ" sz="2800" i="1" dirty="0" smtClean="0"/>
              <a:t>Nativní gelová elektroforéza</a:t>
            </a:r>
            <a:r>
              <a:rPr lang="cs-CZ" dirty="0" smtClean="0"/>
              <a:t> </a:t>
            </a:r>
            <a:endParaRPr lang="cs-CZ" b="1" dirty="0" smtClean="0"/>
          </a:p>
          <a:p>
            <a:pPr eaLnBrk="1" hangingPunct="1">
              <a:buFontTx/>
              <a:buNone/>
            </a:pPr>
            <a:r>
              <a:rPr lang="cs-CZ" b="1" dirty="0" smtClean="0"/>
              <a:t>Gelová denaturační elektroforéza</a:t>
            </a:r>
          </a:p>
          <a:p>
            <a:pPr eaLnBrk="1" hangingPunct="1"/>
            <a:r>
              <a:rPr lang="cs-CZ" sz="2800" i="1" dirty="0" smtClean="0"/>
              <a:t>SDS gelová   elektroforéza  </a:t>
            </a:r>
          </a:p>
          <a:p>
            <a:pPr eaLnBrk="1" hangingPunct="1">
              <a:buFontTx/>
              <a:buNone/>
            </a:pPr>
            <a:r>
              <a:rPr lang="cs-CZ" b="1" dirty="0" smtClean="0"/>
              <a:t>Kontinuální</a:t>
            </a:r>
            <a:r>
              <a:rPr lang="cs-CZ" dirty="0" smtClean="0"/>
              <a:t> </a:t>
            </a:r>
            <a:r>
              <a:rPr lang="cs-CZ" b="1" dirty="0" smtClean="0"/>
              <a:t> zónová elektroforéza</a:t>
            </a:r>
          </a:p>
          <a:p>
            <a:pPr eaLnBrk="1" hangingPunct="1">
              <a:buFontTx/>
              <a:buNone/>
            </a:pPr>
            <a:r>
              <a:rPr lang="cs-CZ" b="1" dirty="0" smtClean="0"/>
              <a:t>Diskontinuální zónová elektroforéza</a:t>
            </a:r>
          </a:p>
          <a:p>
            <a:pPr eaLnBrk="1" hangingPunct="1">
              <a:buFontTx/>
              <a:buNone/>
            </a:pPr>
            <a:endParaRPr lang="cs-CZ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Gelová nedenaturační elektroforéza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b="1" dirty="0" smtClean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i="1" dirty="0" smtClean="0"/>
              <a:t>Nativní gelová elektroforéza </a:t>
            </a:r>
          </a:p>
          <a:p>
            <a:pPr eaLnBrk="1" hangingPunct="1"/>
            <a:r>
              <a:rPr lang="cs-CZ" dirty="0" smtClean="0"/>
              <a:t> probíhá </a:t>
            </a:r>
            <a:r>
              <a:rPr lang="cs-CZ" b="1" dirty="0" smtClean="0"/>
              <a:t>bez denaturačních</a:t>
            </a:r>
            <a:r>
              <a:rPr lang="cs-CZ" dirty="0" smtClean="0"/>
              <a:t> činidel</a:t>
            </a:r>
          </a:p>
          <a:p>
            <a:pPr eaLnBrk="1" hangingPunct="1"/>
            <a:r>
              <a:rPr lang="cs-CZ" dirty="0" smtClean="0"/>
              <a:t>někdy jsou používány relativně vysoké, nebo nízké hodnoty pH</a:t>
            </a:r>
          </a:p>
          <a:p>
            <a:pPr eaLnBrk="1" hangingPunct="1"/>
            <a:r>
              <a:rPr lang="cs-CZ" b="1" dirty="0" smtClean="0"/>
              <a:t>migrace</a:t>
            </a:r>
            <a:r>
              <a:rPr lang="cs-CZ" dirty="0" smtClean="0"/>
              <a:t> proteinů gelem závisí na jejich </a:t>
            </a:r>
            <a:r>
              <a:rPr lang="cs-CZ" b="1" dirty="0" smtClean="0"/>
              <a:t>náboji, velikosti a tvaru</a:t>
            </a:r>
            <a:r>
              <a:rPr lang="cs-CZ" dirty="0" smtClean="0"/>
              <a:t>. </a:t>
            </a:r>
          </a:p>
          <a:p>
            <a:pPr eaLnBrk="1" hangingPunct="1"/>
            <a:r>
              <a:rPr lang="cs-CZ" b="1" dirty="0" smtClean="0"/>
              <a:t>citlivost elektroforézy</a:t>
            </a:r>
            <a:r>
              <a:rPr lang="cs-CZ" dirty="0" smtClean="0"/>
              <a:t> je dána charakterem póru gelu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i="1" dirty="0" smtClean="0"/>
              <a:t/>
            </a:r>
            <a:br>
              <a:rPr lang="cs-CZ" sz="4000" b="1" i="1" dirty="0" smtClean="0"/>
            </a:br>
            <a:r>
              <a:rPr lang="cs-CZ" sz="4000" b="1" dirty="0" smtClean="0"/>
              <a:t>Nativní gelová elektroforéza </a:t>
            </a:r>
            <a:r>
              <a:rPr lang="cs-CZ" sz="4000" b="1" i="1" dirty="0" smtClean="0"/>
              <a:t/>
            </a:r>
            <a:br>
              <a:rPr lang="cs-CZ" sz="4000" b="1" i="1" dirty="0" smtClean="0"/>
            </a:br>
            <a:endParaRPr lang="cs-CZ" sz="4000" b="1" i="1" dirty="0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2425" indent="-352425"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/>
              <a:t>Faktory ovlivňují mobilitu proteinů v nativním gelu:</a:t>
            </a:r>
          </a:p>
          <a:p>
            <a:pPr marL="352425" indent="-352425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b="1" dirty="0" smtClean="0">
                <a:solidFill>
                  <a:srgbClr val="FF0000"/>
                </a:solidFill>
              </a:rPr>
              <a:t>Náboj proteinu: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dirty="0" smtClean="0"/>
              <a:t>sekvence aminokyselin – počet kyselých a bazických zbytků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dirty="0" smtClean="0"/>
              <a:t>pH roztoku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dirty="0" smtClean="0"/>
              <a:t>třírozměrná struktura proteinu</a:t>
            </a:r>
          </a:p>
          <a:p>
            <a:pPr marL="352425" indent="-352425" eaLnBrk="1" hangingPunct="1">
              <a:lnSpc>
                <a:spcPct val="80000"/>
              </a:lnSpc>
              <a:buFontTx/>
              <a:buNone/>
            </a:pPr>
            <a:endParaRPr lang="cs-CZ" sz="2000" b="1" dirty="0" smtClean="0"/>
          </a:p>
          <a:p>
            <a:pPr marL="352425" indent="-352425" eaLnBrk="1" hangingPunct="1">
              <a:lnSpc>
                <a:spcPct val="80000"/>
              </a:lnSpc>
              <a:buFontTx/>
              <a:buAutoNum type="arabicPeriod" startAt="2"/>
            </a:pPr>
            <a:r>
              <a:rPr lang="cs-CZ" sz="2000" b="1" dirty="0" smtClean="0">
                <a:solidFill>
                  <a:srgbClr val="FF0000"/>
                </a:solidFill>
              </a:rPr>
              <a:t>Velikost a tvar proteinu</a:t>
            </a:r>
          </a:p>
          <a:p>
            <a:pPr marL="352425" indent="-352425" eaLnBrk="1" hangingPunct="1">
              <a:lnSpc>
                <a:spcPct val="80000"/>
              </a:lnSpc>
              <a:buFontTx/>
              <a:buNone/>
            </a:pPr>
            <a:endParaRPr lang="cs-CZ" sz="2000" b="1" dirty="0" smtClean="0"/>
          </a:p>
          <a:p>
            <a:pPr marL="352425" indent="-352425"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3.     Koncentrace a stupeň </a:t>
            </a:r>
            <a:r>
              <a:rPr lang="cs-CZ" sz="2000" b="1" dirty="0" err="1" smtClean="0">
                <a:solidFill>
                  <a:srgbClr val="FF0000"/>
                </a:solidFill>
              </a:rPr>
              <a:t>zesíťování</a:t>
            </a:r>
            <a:r>
              <a:rPr lang="cs-CZ" sz="2000" b="1" dirty="0" smtClean="0">
                <a:solidFill>
                  <a:srgbClr val="FF0000"/>
                </a:solidFill>
              </a:rPr>
              <a:t> gelu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dirty="0" smtClean="0"/>
              <a:t>gel obecně snižuje mobilitu proteinů, v závislosti na jejich volné pohyblivosti (bez  přítomnosti gelu)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dirty="0" smtClean="0"/>
              <a:t>větší molekuly jsou gelem ovlivněny vice než menší molekuly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dirty="0" smtClean="0"/>
              <a:t>složení gelu může být ovlivněno tak, že dělení probíhá na základě rozdílné velikosti molekul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11698"/>
            <a:ext cx="3703439" cy="121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 smtClean="0"/>
              <a:t>Gelová denaturační elektroforéza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b="1" i="1" dirty="0" smtClean="0"/>
              <a:t>SDS gelová   elektroforéza</a:t>
            </a:r>
            <a:r>
              <a:rPr lang="cs-CZ" sz="2400" dirty="0" smtClean="0"/>
              <a:t> :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proteiny jsou </a:t>
            </a:r>
            <a:r>
              <a:rPr lang="cs-CZ" sz="2400" b="1" dirty="0" smtClean="0"/>
              <a:t>denaturovány</a:t>
            </a:r>
            <a:r>
              <a:rPr lang="cs-CZ" sz="2400" dirty="0" smtClean="0"/>
              <a:t> </a:t>
            </a:r>
            <a:r>
              <a:rPr lang="cs-CZ" sz="2400" dirty="0" err="1" smtClean="0"/>
              <a:t>dodecylsíranem</a:t>
            </a:r>
            <a:r>
              <a:rPr lang="cs-CZ" sz="2400" dirty="0" smtClean="0"/>
              <a:t> sodným (SDS) a b - </a:t>
            </a:r>
            <a:r>
              <a:rPr lang="cs-CZ" sz="2400" dirty="0" err="1" smtClean="0"/>
              <a:t>merkaptoetanolem</a:t>
            </a:r>
            <a:r>
              <a:rPr lang="cs-CZ" sz="2400" dirty="0" smtClean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Proteiny jsou </a:t>
            </a:r>
            <a:r>
              <a:rPr lang="cs-CZ" sz="2400" b="1" dirty="0" smtClean="0"/>
              <a:t>separovány podle své</a:t>
            </a:r>
            <a:r>
              <a:rPr lang="cs-CZ" sz="2400" dirty="0" smtClean="0"/>
              <a:t> </a:t>
            </a:r>
            <a:r>
              <a:rPr lang="cs-CZ" sz="2400" b="1" dirty="0" smtClean="0"/>
              <a:t>molekulové hmotnosti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000" dirty="0" smtClean="0"/>
              <a:t>                                                                </a:t>
            </a:r>
            <a:endParaRPr lang="cs-CZ" sz="20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2736304" cy="386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11" y="3282706"/>
            <a:ext cx="3558581" cy="306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mtClean="0"/>
              <a:t>Osnova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cs-CZ" sz="2400" dirty="0" smtClean="0"/>
              <a:t>Princip elektroforézy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dirty="0" smtClean="0"/>
              <a:t>Popis základního technického vybavení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dirty="0" smtClean="0"/>
              <a:t>Rozdělení elektroforetických technik (volná a zónová)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dirty="0" smtClean="0"/>
              <a:t>Zónová elektroforéza – gelová (AGE, PAGE)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dirty="0" smtClean="0"/>
              <a:t>Hlavní typy gelové elektroforézy ( nativní, denaturační, kontinuální, diskontinuální….)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dirty="0" smtClean="0"/>
              <a:t>Zpracování gelu po separaci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dirty="0" smtClean="0"/>
              <a:t>Základní elektroforetické techniky (IEF, CE…..)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dirty="0"/>
              <a:t>Praktické využití elektroforetických technik v klinické zdravotnické laboratoři</a:t>
            </a:r>
            <a:endParaRPr lang="cs-CZ" sz="2400" dirty="0" smtClean="0"/>
          </a:p>
          <a:p>
            <a:pPr marL="514350" indent="-514350" eaLnBrk="1" hangingPunct="1">
              <a:buFontTx/>
              <a:buAutoNum type="arabicPeriod"/>
            </a:pPr>
            <a:endParaRPr lang="cs-CZ" sz="2400" dirty="0" smtClean="0"/>
          </a:p>
          <a:p>
            <a:pPr marL="514350" indent="-514350" eaLnBrk="1" hangingPunct="1">
              <a:buFontTx/>
              <a:buAutoNum type="arabicPeriod"/>
            </a:pPr>
            <a:endParaRPr lang="cs-CZ" dirty="0" smtClean="0"/>
          </a:p>
          <a:p>
            <a:pPr marL="514350" indent="-514350" eaLnBrk="1" hangingPunct="1"/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57606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cs-CZ" sz="2800" b="1" dirty="0" smtClean="0"/>
              <a:t>SDS gelová elektroforéza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729992"/>
            <a:ext cx="3960440" cy="6011376"/>
          </a:xfrm>
        </p:spPr>
        <p:txBody>
          <a:bodyPr/>
          <a:lstStyle/>
          <a:p>
            <a:pPr eaLnBrk="1" hangingPunct="1"/>
            <a:r>
              <a:rPr lang="cs-CZ" sz="2000" b="1" dirty="0" smtClean="0"/>
              <a:t>SDS </a:t>
            </a:r>
            <a:r>
              <a:rPr lang="cs-CZ" sz="2000" dirty="0" smtClean="0"/>
              <a:t>je </a:t>
            </a:r>
            <a:r>
              <a:rPr lang="cs-CZ" sz="2000" b="1" dirty="0" smtClean="0"/>
              <a:t>anionaktivní detergent</a:t>
            </a:r>
            <a:r>
              <a:rPr lang="cs-CZ" sz="2000" dirty="0" smtClean="0"/>
              <a:t>, který nese poměrně vysoký náboj, a proto ve vazbě na bílkovinu vyrovnává nábojové rozdíly bílkovin, které  se potom pohybují v gelu jen podle velikosti. </a:t>
            </a:r>
          </a:p>
          <a:p>
            <a:pPr eaLnBrk="1" hangingPunct="1"/>
            <a:r>
              <a:rPr lang="cs-CZ" sz="2000" dirty="0" smtClean="0"/>
              <a:t>Vzorek proteinu se zpracuje s </a:t>
            </a:r>
            <a:r>
              <a:rPr lang="cs-CZ" sz="2000" b="1" dirty="0" smtClean="0"/>
              <a:t>tzv. vzorkovým pufrem</a:t>
            </a:r>
            <a:r>
              <a:rPr lang="cs-CZ" sz="2000" dirty="0" smtClean="0"/>
              <a:t> - obsahuje SDS a redukční činidlo b-</a:t>
            </a:r>
            <a:r>
              <a:rPr lang="cs-CZ" sz="2000" dirty="0" err="1" smtClean="0"/>
              <a:t>merkaptoethanol</a:t>
            </a:r>
            <a:r>
              <a:rPr lang="cs-CZ" sz="2000" dirty="0" smtClean="0"/>
              <a:t>. </a:t>
            </a:r>
          </a:p>
          <a:p>
            <a:pPr eaLnBrk="1" hangingPunct="1"/>
            <a:r>
              <a:rPr lang="cs-CZ" sz="2000" dirty="0" smtClean="0"/>
              <a:t>Působením těchto látek dojde k rozrušení kvarterní, terciární a do značné míry i sekundární struktury.</a:t>
            </a:r>
          </a:p>
          <a:p>
            <a:pPr eaLnBrk="1" hangingPunct="1">
              <a:buFontTx/>
              <a:buNone/>
            </a:pPr>
            <a:endParaRPr lang="cs-CZ" sz="2000" dirty="0" smtClean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5445224"/>
            <a:ext cx="21608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43" y="764704"/>
            <a:ext cx="4992196" cy="59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dirty="0" smtClean="0"/>
              <a:t>SDS gelová  elektroforéza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/>
              <a:t>Všechny bílkoviny  váží SDS v konstantním poměru, asi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smtClean="0"/>
              <a:t>1,4g SDS na 1g bílkoviny</a:t>
            </a:r>
            <a:r>
              <a:rPr lang="cs-CZ" sz="2400" smtClean="0"/>
              <a:t>, a tím charakteristicky mění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/>
              <a:t>svou konformaci.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smtClean="0"/>
              <a:t>Výsledné komplexy SDS-bílkovina</a:t>
            </a:r>
            <a:r>
              <a:rPr lang="cs-CZ" sz="24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mají stejnou hodnotu povrchového </a:t>
            </a:r>
            <a:r>
              <a:rPr lang="cs-CZ" sz="2400" b="1" smtClean="0"/>
              <a:t>náboje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 smtClean="0"/>
              <a:t>konformace</a:t>
            </a:r>
            <a:r>
              <a:rPr lang="cs-CZ" sz="2400" smtClean="0"/>
              <a:t> bílkovin se do jisté míry unifikuje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 smtClean="0"/>
              <a:t>relativní molekulová hmotnost bílkoviny odpovídá velikosti jejího komplexu s SDS</a:t>
            </a:r>
            <a:r>
              <a:rPr lang="cs-CZ" sz="2400" smtClean="0"/>
              <a:t>.</a:t>
            </a:r>
          </a:p>
          <a:p>
            <a:pPr eaLnBrk="1" hangingPunct="1"/>
            <a:endParaRPr lang="cs-CZ" sz="2400" smtClean="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4869160"/>
            <a:ext cx="2318892" cy="8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652963"/>
            <a:ext cx="3600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26939"/>
            <a:ext cx="2448272" cy="214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i="1" dirty="0" smtClean="0"/>
              <a:t>SDS gelová   elektroforéza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Pro vlastní odhad molekulové hmotnosti  neznámého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proteinového vzorku se  používají komerční směsi proteinů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standardy. </a:t>
            </a: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518477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5" y="2780928"/>
            <a:ext cx="440398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smtClean="0"/>
              <a:t>Hlavní typy </a:t>
            </a:r>
            <a:r>
              <a:rPr lang="cs-CZ" b="1" smtClean="0"/>
              <a:t>gelové</a:t>
            </a:r>
            <a:r>
              <a:rPr lang="cs-CZ" sz="4000" b="1" smtClean="0"/>
              <a:t> elektroforézy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smtClean="0"/>
              <a:t>Kontinuální</a:t>
            </a:r>
            <a:r>
              <a:rPr lang="cs-CZ" smtClean="0"/>
              <a:t> </a:t>
            </a:r>
            <a:r>
              <a:rPr lang="cs-CZ" b="1" smtClean="0"/>
              <a:t> zónová elektroforéza</a:t>
            </a:r>
          </a:p>
          <a:p>
            <a:pPr eaLnBrk="1" hangingPunct="1"/>
            <a:r>
              <a:rPr lang="cs-CZ" smtClean="0"/>
              <a:t>Jde o nejběžnější typ elektroforézy, kdy vlastní separace probíhá v jednom médiu a většinou v jediném typu pufru</a:t>
            </a:r>
            <a:endParaRPr lang="cs-CZ" b="1" smtClean="0"/>
          </a:p>
          <a:p>
            <a:pPr eaLnBrk="1" hangingPunct="1">
              <a:buFontTx/>
              <a:buNone/>
            </a:pPr>
            <a:r>
              <a:rPr lang="cs-CZ" b="1" smtClean="0"/>
              <a:t>Diskontinuální zónová elektroforéza</a:t>
            </a:r>
          </a:p>
          <a:p>
            <a:pPr eaLnBrk="1" hangingPunct="1"/>
            <a:r>
              <a:rPr lang="cs-CZ" smtClean="0"/>
              <a:t>Pro separaci se používají gely o různé koncentraci, pufry s gradientem pH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dirty="0" smtClean="0"/>
              <a:t>Kontinuální</a:t>
            </a:r>
            <a:r>
              <a:rPr lang="cs-CZ" sz="3600" dirty="0" smtClean="0"/>
              <a:t> </a:t>
            </a:r>
            <a:r>
              <a:rPr lang="cs-CZ" sz="3600" b="1" dirty="0" smtClean="0"/>
              <a:t> zónová elektroforéza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b="1" dirty="0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proteiny migrují v zóně, která je minimálně tak široká jako je výška vzorku v gelové jamce při nanesení. Z toho důvodu jsou pak </a:t>
            </a:r>
            <a:r>
              <a:rPr lang="cs-CZ" sz="2800" b="1" dirty="0" smtClean="0"/>
              <a:t>proteinové pásy v konečném výsledku hůře rozlišené</a:t>
            </a:r>
            <a:r>
              <a:rPr lang="cs-CZ" sz="28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 smtClean="0"/>
              <a:t>složení elektrodového a gelového pufru je stejné.</a:t>
            </a:r>
            <a:r>
              <a:rPr lang="cs-CZ" sz="2800" dirty="0" smtClean="0"/>
              <a:t> tuto techniku nelze použít pro velmi zředěné vzorky.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kontinuální elektroforéza může probíhat na kterémkoliv typu gelu - </a:t>
            </a:r>
            <a:r>
              <a:rPr lang="cs-CZ" sz="2800" b="1" dirty="0" smtClean="0"/>
              <a:t>typická</a:t>
            </a:r>
            <a:r>
              <a:rPr lang="cs-CZ" sz="2800" dirty="0" smtClean="0"/>
              <a:t> je především </a:t>
            </a:r>
            <a:r>
              <a:rPr lang="cs-CZ" sz="2800" b="1" dirty="0" smtClean="0"/>
              <a:t>pro </a:t>
            </a:r>
            <a:r>
              <a:rPr lang="cs-CZ" sz="2800" b="1" dirty="0" err="1" smtClean="0"/>
              <a:t>agarózové</a:t>
            </a:r>
            <a:r>
              <a:rPr lang="cs-CZ" sz="2800" b="1" dirty="0" smtClean="0"/>
              <a:t> gely.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smtClean="0"/>
              <a:t>Diskontinuální zónová elektroforéza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diskontinuita může být jak </a:t>
            </a:r>
            <a:r>
              <a:rPr lang="cs-CZ" sz="2800" b="1" dirty="0" smtClean="0"/>
              <a:t>v </a:t>
            </a:r>
            <a:r>
              <a:rPr lang="cs-CZ" sz="2800" b="1" dirty="0" err="1" smtClean="0"/>
              <a:t>koncetracích</a:t>
            </a:r>
            <a:r>
              <a:rPr lang="cs-CZ" sz="2800" b="1" dirty="0" smtClean="0"/>
              <a:t> gelu, tak především v pH a iontové síle</a:t>
            </a:r>
            <a:r>
              <a:rPr lang="cs-CZ" sz="28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dnes hlavní elektroforetickou technikou pro analýzu proteinů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oproti kontinuální elektroforéze má vysoké  rozlišení a citlivost.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používá se dvou gelů tzv. </a:t>
            </a:r>
            <a:r>
              <a:rPr lang="cs-CZ" sz="2800" b="1" dirty="0" smtClean="0"/>
              <a:t>koncentrujícího („</a:t>
            </a:r>
            <a:r>
              <a:rPr lang="cs-CZ" sz="2800" b="1" dirty="0" err="1" smtClean="0"/>
              <a:t>stacking</a:t>
            </a:r>
            <a:r>
              <a:rPr lang="cs-CZ" sz="2800" b="1" dirty="0" smtClean="0"/>
              <a:t>“) gelu</a:t>
            </a:r>
            <a:r>
              <a:rPr lang="cs-CZ" sz="2800" dirty="0" smtClean="0"/>
              <a:t> nahoře a </a:t>
            </a:r>
            <a:r>
              <a:rPr lang="cs-CZ" sz="2800" b="1" dirty="0" smtClean="0"/>
              <a:t>separačního („</a:t>
            </a:r>
            <a:r>
              <a:rPr lang="cs-CZ" sz="2800" b="1" dirty="0" err="1" smtClean="0"/>
              <a:t>running</a:t>
            </a:r>
            <a:r>
              <a:rPr lang="cs-CZ" sz="2800" b="1" dirty="0" smtClean="0"/>
              <a:t>“) gelu dole.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smtClean="0"/>
              <a:t>Diskontinuální zónová elektroforéza</a:t>
            </a:r>
          </a:p>
        </p:txBody>
      </p:sp>
      <p:pic>
        <p:nvPicPr>
          <p:cNvPr id="593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16113"/>
            <a:ext cx="8229600" cy="43211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350"/>
            <a:ext cx="28575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4350"/>
            <a:ext cx="3267075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356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 smtClean="0"/>
              <a:t>Rozdělení dle uspořádání </a:t>
            </a:r>
            <a:br>
              <a:rPr lang="cs-CZ" sz="3200" b="1" dirty="0" smtClean="0"/>
            </a:br>
            <a:r>
              <a:rPr lang="cs-CZ" sz="3200" b="1" dirty="0" smtClean="0"/>
              <a:t>(orientace nosného média)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Vertikální gelová elektroforéza</a:t>
            </a:r>
          </a:p>
          <a:p>
            <a:pPr eaLnBrk="1" hangingPunct="1"/>
            <a:r>
              <a:rPr lang="cs-CZ" b="1" i="1" smtClean="0"/>
              <a:t>Horizontální gelová elektroforéza</a:t>
            </a:r>
          </a:p>
          <a:p>
            <a:pPr eaLnBrk="1" hangingPunct="1"/>
            <a:endParaRPr lang="cs-CZ" b="1" i="1" smtClean="0"/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76613"/>
            <a:ext cx="4427537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57563"/>
            <a:ext cx="424815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 smtClean="0"/>
              <a:t>Zpracování gelu po separaci - barveni gelů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Po proběhnuté elektroforéze je nutné gel rychle </a:t>
            </a:r>
            <a:r>
              <a:rPr lang="cs-CZ" sz="2400" b="1" smtClean="0"/>
              <a:t>sušit nebo fixovat fixačním roztokem</a:t>
            </a:r>
            <a:r>
              <a:rPr lang="cs-CZ" sz="2400" smtClean="0"/>
              <a:t> ( obsahuje kyselinu, např.kys. octová)-  dojde k denaturaci proteinů a jejich imobilizaci v nosném médii  aby se zabránilo difúzi jednotlivých zón.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Dále je nutné gel </a:t>
            </a:r>
            <a:r>
              <a:rPr lang="cs-CZ" sz="2400" b="1" smtClean="0"/>
              <a:t>obarvit</a:t>
            </a:r>
            <a:r>
              <a:rPr lang="cs-CZ" sz="2400" smtClean="0"/>
              <a:t>, aby došlo k vizualizaci jednotlivých proteinových frakcí. Po promytí přebytku barviva, se gel suší.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 </a:t>
            </a:r>
            <a:r>
              <a:rPr lang="cs-CZ" sz="2400" b="1" smtClean="0"/>
              <a:t>Množství barviva,</a:t>
            </a:r>
            <a:r>
              <a:rPr lang="cs-CZ" sz="2400" smtClean="0"/>
              <a:t> které  se během barvení váže na proteiny záleží na mnoha faktorech. Je ovlivněno typem proteinu nebo stupněm denaturace při fixaci.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441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88640"/>
            <a:ext cx="9143999" cy="1210146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 smtClean="0"/>
              <a:t>Zpracování gelu po separaci - barveni gelů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700808"/>
            <a:ext cx="83534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 smtClean="0"/>
              <a:t>Vyhodnocení </a:t>
            </a:r>
            <a:r>
              <a:rPr lang="cs-CZ" sz="4000" b="1" dirty="0" err="1" smtClean="0"/>
              <a:t>elektroforeogramů</a:t>
            </a:r>
            <a:r>
              <a:rPr lang="cs-CZ" sz="4000" b="1" dirty="0" smtClean="0"/>
              <a:t> – detekce a kvantifikace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Po elektroforetické separaci a barvení, je možné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kvantifikovat jednotlivé zóny jako procentuální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podíl přímou </a:t>
            </a:r>
            <a:r>
              <a:rPr lang="cs-CZ" sz="2800" b="1" i="1" smtClean="0"/>
              <a:t>denzitometrii.</a:t>
            </a:r>
            <a:endParaRPr lang="cs-CZ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smtClean="0"/>
              <a:t>Denzitometr</a:t>
            </a:r>
            <a:r>
              <a:rPr lang="cs-CZ" sz="2800" smtClean="0"/>
              <a:t> je přístroj, který slouží k vyhodnocení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hustoty zbarvení v plošném uspořádání. Jedná 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o postup, který je podobný fotometrickému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stanovení (liší se v  uspořádání), zaznamenává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měnící se hodnotu absorbance v závislosti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intenzitě zbarvení.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 smtClean="0"/>
              <a:t>Vyhodnocení </a:t>
            </a:r>
            <a:r>
              <a:rPr lang="cs-CZ" sz="4000" b="1" dirty="0" err="1" smtClean="0"/>
              <a:t>elektroforeogramů</a:t>
            </a:r>
            <a:r>
              <a:rPr lang="cs-CZ" sz="4000" b="1" dirty="0" smtClean="0"/>
              <a:t> – detekce a kvantifikace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Při denzitometrii se měří intenzita záření procházejícího průhlednou plochou, získává se grafický záznam fotometrovaného úseku.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Jednotlivé frakce dělené směsi tvoří na záznamu v ideálním případě souměrné křivky zvonovitého tvaru.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Plocha po křivkou  těchto píků  připadající jednotlivým frakcím, je  úměrná relativnímu zastoupení jednotlivých frakcí v dělené směsi.</a:t>
            </a: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60800"/>
            <a:ext cx="38163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 smtClean="0"/>
              <a:t>Vyhodnocení </a:t>
            </a:r>
            <a:r>
              <a:rPr lang="cs-CZ" sz="4000" b="1" dirty="0" err="1" smtClean="0"/>
              <a:t>elektroforeogramů</a:t>
            </a:r>
            <a:r>
              <a:rPr lang="cs-CZ" sz="4000" b="1" dirty="0" smtClean="0"/>
              <a:t> – detekce a kvantifikace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Elektroforeogram se automaticky posunuje nad štěrbinou, kterou prochází světlo zvolené vlnové délky (400 – 700 nm), v místě frakcí dochází k částečné absorpci záření – to se projeví při dopadu na detektor.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Po zpracování signálu integrátorem získáme číselné výsledky jednotlivých frakcí. </a:t>
            </a:r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500438"/>
            <a:ext cx="4464050" cy="33575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 smtClean="0"/>
              <a:t>Základní elektroforetické techniky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/>
              <a:t>Izoelektrická fokusace (IEF)</a:t>
            </a:r>
          </a:p>
          <a:p>
            <a:pPr eaLnBrk="1" hangingPunct="1"/>
            <a:r>
              <a:rPr lang="cs-CZ" b="1" dirty="0" smtClean="0"/>
              <a:t>Dvojrozměrná elektroforéza (2-DE)</a:t>
            </a:r>
          </a:p>
          <a:p>
            <a:pPr eaLnBrk="1" hangingPunct="1"/>
            <a:r>
              <a:rPr lang="cs-CZ" b="1" dirty="0" smtClean="0"/>
              <a:t>Kapilární elektroforéza (CE = </a:t>
            </a:r>
            <a:r>
              <a:rPr lang="cs-CZ" b="1" dirty="0" err="1" smtClean="0"/>
              <a:t>capillary</a:t>
            </a:r>
            <a:r>
              <a:rPr lang="cs-CZ" b="1" dirty="0" smtClean="0"/>
              <a:t> </a:t>
            </a:r>
            <a:r>
              <a:rPr lang="cs-CZ" b="1" dirty="0" err="1" smtClean="0"/>
              <a:t>electrophoresis</a:t>
            </a:r>
            <a:r>
              <a:rPr lang="cs-CZ" b="1" dirty="0" smtClean="0"/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dirty="0" smtClean="0"/>
              <a:t>Izoelektrická fokusace (IEF)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Metoda IEF se používá k separaci </a:t>
            </a:r>
            <a:r>
              <a:rPr lang="cs-CZ" sz="2400" b="1" smtClean="0"/>
              <a:t>amfoterních látek - aminokyseliny, peptidy a proteiny.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 závislosti na pH mají amfoterní molekuly kladný nebo záporný celkový náboj („net charge“).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Pro posouzení tohoto náboje při různých hodnotách pH je důležitá </a:t>
            </a:r>
            <a:r>
              <a:rPr lang="cs-CZ" sz="2400" b="1" smtClean="0"/>
              <a:t>hodnota isolektrického bodu (pI).</a:t>
            </a:r>
            <a:r>
              <a:rPr lang="cs-CZ" sz="2400" smtClean="0"/>
              <a:t> 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4293096"/>
            <a:ext cx="52565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dirty="0" smtClean="0"/>
              <a:t>Izoelektrická fokusace (IEF)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využívá </a:t>
            </a:r>
            <a:r>
              <a:rPr lang="cs-CZ" sz="2400" b="1" smtClean="0"/>
              <a:t>gely s velkými póry</a:t>
            </a:r>
            <a:r>
              <a:rPr lang="cs-CZ" sz="2400" smtClean="0"/>
              <a:t>, které obsahují směs syntetických alifatických polyamino-polykarboxylových skupin, které se označují jako </a:t>
            </a:r>
            <a:r>
              <a:rPr lang="cs-CZ" sz="2400" b="1" smtClean="0"/>
              <a:t>nosné amfolyty</a:t>
            </a:r>
            <a:r>
              <a:rPr lang="cs-CZ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jsou voleny tak, že pokrývají široký rozsah izoelektrických bodů. Jakmile gel připojíme ke zdroji elektrického napětí, amfolyty vytvoří stabilní </a:t>
            </a:r>
            <a:r>
              <a:rPr lang="cs-CZ" sz="2400" b="1" smtClean="0"/>
              <a:t>lineární gradient pH</a:t>
            </a:r>
            <a:r>
              <a:rPr lang="cs-CZ" sz="2400" smtClean="0"/>
              <a:t>, </a:t>
            </a:r>
            <a:r>
              <a:rPr lang="cs-CZ" sz="2400" b="1" smtClean="0"/>
              <a:t>s nejnižší hodnotou pH při anodě a nejvyšší při katodě.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Stabilita amfolytů v gelu je zajišťována silnou kyselinou (anoda) a silnou zásadou (katoda).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 smtClean="0"/>
              <a:t>Anodový roztok je kyselý </a:t>
            </a:r>
            <a:r>
              <a:rPr lang="cs-CZ" sz="2400" smtClean="0"/>
              <a:t>(k. fosforečná, k. octová, kyselý pufr), </a:t>
            </a:r>
            <a:r>
              <a:rPr lang="cs-CZ" sz="2400" b="1" smtClean="0"/>
              <a:t>katodový roztok je bazický</a:t>
            </a:r>
            <a:r>
              <a:rPr lang="cs-CZ" sz="2400" smtClean="0"/>
              <a:t>. (NaOH, triethylamin, bazický pufr)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smtClean="0"/>
              <a:t>Izoelektrická fokusace (IEF)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Proteiny se po nanesení na gel budou pohybovat pH gradientem až do míst, kde se pH gelu vyrovná s jejich </a:t>
            </a:r>
            <a:r>
              <a:rPr lang="cs-CZ" sz="2400" b="1" smtClean="0"/>
              <a:t>izoelektrickým bodem (pI).</a:t>
            </a:r>
            <a:r>
              <a:rPr lang="cs-CZ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 tomto bodě je protein elektricky neutrální – jakmile by se z této polohy vychýlil na jakoukoli stanu, získal by kladný, nebo záporný náboj a vrátil by se zpět.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Výsledkem jsou velmi úzké zóny na gelu (odtud název „fokusace“ - „zaostřování“).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 smtClean="0"/>
              <a:t>rozlišovací schopnost</a:t>
            </a:r>
            <a:r>
              <a:rPr lang="cs-CZ" sz="2400" smtClean="0"/>
              <a:t> této metody vysoká a lze jí oddělit i proteiny, lišící se o </a:t>
            </a:r>
            <a:r>
              <a:rPr lang="cs-CZ" sz="2400" b="1" smtClean="0"/>
              <a:t>0,01 jednotky svých pI</a:t>
            </a:r>
            <a:r>
              <a:rPr lang="cs-CZ" sz="24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Proteiny, které se liší nábojem, ale mají prakticky stejnou molekulovou hmotnost (např. izoenzymy), lze separovat pouze IEF.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dirty="0" smtClean="0"/>
              <a:t>Izoelektrická fokusace (IEF)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IEF se obvykle provádí v </a:t>
            </a:r>
            <a:r>
              <a:rPr lang="cs-CZ" sz="2400" b="1" smtClean="0"/>
              <a:t>3-4% polyakrylamidových gelech, nebo v agarose. 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Do roztoku pro přípravu gelu se přidávají </a:t>
            </a:r>
            <a:r>
              <a:rPr lang="cs-CZ" sz="2400" b="1" u="sng" smtClean="0"/>
              <a:t>amfolyty v koncentraci </a:t>
            </a:r>
            <a:r>
              <a:rPr lang="cs-CZ" sz="2400" b="1" smtClean="0"/>
              <a:t>2-2.5%</a:t>
            </a:r>
            <a:r>
              <a:rPr lang="cs-CZ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Jedná se o směs nízkomolekulárních oligoamino-oligokarboxylových kyselin, které mají rozdílné pI hodnoty.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Gradienty se tvoří nejčastěji </a:t>
            </a:r>
            <a:r>
              <a:rPr lang="cs-CZ" sz="2400" b="1" smtClean="0"/>
              <a:t>v rozmezí pH 3-10</a:t>
            </a:r>
            <a:r>
              <a:rPr lang="cs-CZ" sz="2400" smtClean="0"/>
              <a:t>, nebo v užším.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Jinou možností tvorby gradientu je </a:t>
            </a:r>
            <a:r>
              <a:rPr lang="cs-CZ" sz="2400" b="1" smtClean="0"/>
              <a:t>použití </a:t>
            </a:r>
            <a:r>
              <a:rPr lang="cs-CZ" sz="2400" b="1" u="sng" smtClean="0"/>
              <a:t>immobilinů</a:t>
            </a:r>
            <a:r>
              <a:rPr lang="cs-CZ" sz="2400" b="1" smtClean="0"/>
              <a:t>. </a:t>
            </a:r>
            <a:r>
              <a:rPr lang="cs-CZ" sz="2400" smtClean="0"/>
              <a:t>Gradient je v tomto případě immobilizován v gelu, toho se dosahuje použitím akrylamidových derivátů obsahujících ionizovatelné skupiny s pufrujícími vlastnostmi.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smtClean="0"/>
              <a:t>Izoelektrická fokusace (IEF)</a:t>
            </a:r>
          </a:p>
        </p:txBody>
      </p:sp>
      <p:sp>
        <p:nvSpPr>
          <p:cNvPr id="7168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Imobilizovaný pH gradient v polyakrylamidovém gelu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s disociovatelnými karboxy- a aminoskupinami, R=  kyselá nebo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bazická pufrující skupina</a:t>
            </a:r>
          </a:p>
        </p:txBody>
      </p:sp>
      <p:pic>
        <p:nvPicPr>
          <p:cNvPr id="7168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9" y="2708275"/>
            <a:ext cx="4536876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88413"/>
            <a:ext cx="3800648" cy="423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dirty="0" smtClean="0"/>
              <a:t>Elektroforéza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smtClean="0"/>
              <a:t>Elektromigrační separační metoda </a:t>
            </a:r>
          </a:p>
          <a:p>
            <a:pPr eaLnBrk="1" hangingPunct="1">
              <a:buFontTx/>
              <a:buNone/>
            </a:pPr>
            <a:r>
              <a:rPr lang="cs-CZ" b="1" dirty="0" smtClean="0"/>
              <a:t>Princip: 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využití rozdílné pohyblivosti (migrace)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 nabitých částic  (iontů) v elektrickém 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poli. Při elektroforéze se jedná o 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mechanický přenos hmoty vlivem 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působení elektrického pole.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49" y="3140968"/>
            <a:ext cx="3452372" cy="355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74638"/>
            <a:ext cx="9073008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dirty="0" smtClean="0"/>
              <a:t>Izoelektrická fokusace (IEF)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 err="1" smtClean="0"/>
              <a:t>Isoelektická</a:t>
            </a:r>
            <a:r>
              <a:rPr lang="cs-CZ" sz="2400" dirty="0" smtClean="0"/>
              <a:t> fokusace se provádí ve vertikálním uspořádání.</a:t>
            </a:r>
          </a:p>
          <a:p>
            <a:pPr eaLnBrk="1" hangingPunct="1"/>
            <a:r>
              <a:rPr lang="cs-CZ" sz="2400" dirty="0" smtClean="0"/>
              <a:t> Hotové IEF gely s amfolyty nebo </a:t>
            </a:r>
            <a:r>
              <a:rPr lang="cs-CZ" sz="2400" dirty="0" err="1" smtClean="0"/>
              <a:t>immobiliny</a:t>
            </a:r>
            <a:r>
              <a:rPr lang="cs-CZ" sz="2400" dirty="0" smtClean="0"/>
              <a:t> se dodávají komerčně spolu s přístroji pro automatizovanou IEF. </a:t>
            </a:r>
          </a:p>
          <a:p>
            <a:pPr eaLnBrk="1" hangingPunct="1"/>
            <a:r>
              <a:rPr lang="cs-CZ" sz="2400" dirty="0" smtClean="0"/>
              <a:t>Vzorky se obvykle nanášejí na katodové straně.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63" y="3717032"/>
            <a:ext cx="6897588" cy="289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smtClean="0"/>
              <a:t>Dvojrozměrná elektroforéza (2-DE)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sz="2800" dirty="0" smtClean="0"/>
              <a:t> je analytická a preparativní technika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800" dirty="0" smtClean="0"/>
              <a:t> metoda je schopná účinně  </a:t>
            </a:r>
            <a:r>
              <a:rPr lang="cs-CZ" sz="2800" b="1" dirty="0" smtClean="0"/>
              <a:t>separovat komplexní směsi bílkovin.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800" dirty="0" smtClean="0"/>
              <a:t> 2-DE je klíčovou technikou </a:t>
            </a:r>
            <a:r>
              <a:rPr lang="cs-CZ" sz="2800" b="1" i="1" dirty="0" err="1" smtClean="0"/>
              <a:t>proteomiky</a:t>
            </a:r>
            <a:endParaRPr lang="cs-CZ" sz="2800" b="1" i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Poprvé byla popsána již v r. 1975  (</a:t>
            </a:r>
            <a:r>
              <a:rPr lang="cs-CZ" sz="2800" dirty="0" err="1" smtClean="0"/>
              <a:t>O´Farrelem</a:t>
            </a:r>
            <a:r>
              <a:rPr lang="cs-CZ" sz="2800" dirty="0" smtClean="0"/>
              <a:t> a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Klosem), rozšířena byla až s rozvojem </a:t>
            </a:r>
            <a:r>
              <a:rPr lang="cs-CZ" sz="2800" dirty="0" err="1" smtClean="0"/>
              <a:t>proteomiky</a:t>
            </a:r>
            <a:r>
              <a:rPr lang="cs-CZ" sz="2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v posledních letech.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800" b="1" dirty="0" err="1" smtClean="0"/>
              <a:t>Proteomika</a:t>
            </a:r>
            <a:r>
              <a:rPr lang="cs-CZ" sz="2800" dirty="0" smtClean="0"/>
              <a:t> je obor, který se zabývá </a:t>
            </a:r>
            <a:r>
              <a:rPr lang="cs-CZ" sz="2800" b="1" dirty="0" smtClean="0"/>
              <a:t>globálním hodnocením exprese genetické informace na úrovni bílkovin (</a:t>
            </a:r>
            <a:r>
              <a:rPr lang="cs-CZ" sz="2800" b="1" dirty="0" err="1" smtClean="0"/>
              <a:t>proteomem</a:t>
            </a:r>
            <a:r>
              <a:rPr lang="cs-CZ" sz="2800" b="1" dirty="0" smtClean="0"/>
              <a:t>),</a:t>
            </a:r>
            <a:r>
              <a:rPr lang="cs-CZ" sz="2800" dirty="0" smtClean="0"/>
              <a:t> rovněž však </a:t>
            </a:r>
            <a:r>
              <a:rPr lang="cs-CZ" sz="2800" b="1" dirty="0" smtClean="0"/>
              <a:t>zkoumá strukturu a interakce proteinů</a:t>
            </a:r>
            <a:r>
              <a:rPr lang="cs-CZ" sz="2800" dirty="0" smtClean="0"/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smtClean="0"/>
              <a:t>Dvojrozměrná elektroforéza (2-DE)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Podstatou 2-DE  je využití dvou odlišných fyzikálně chemických vlastností proteinů: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dirty="0" smtClean="0"/>
              <a:t> </a:t>
            </a:r>
            <a:r>
              <a:rPr lang="cs-CZ" sz="2400" b="1" dirty="0" smtClean="0"/>
              <a:t>v prvním rozměru</a:t>
            </a:r>
            <a:r>
              <a:rPr lang="cs-CZ" sz="2400" dirty="0" smtClean="0"/>
              <a:t> jsou proteiny rozděleny </a:t>
            </a:r>
            <a:r>
              <a:rPr lang="cs-CZ" sz="2400" b="1" dirty="0" smtClean="0"/>
              <a:t>podle jejich izoelektrického bodu (</a:t>
            </a:r>
            <a:r>
              <a:rPr lang="cs-CZ" sz="2400" b="1" dirty="0" err="1" smtClean="0"/>
              <a:t>pI</a:t>
            </a:r>
            <a:r>
              <a:rPr lang="cs-CZ" sz="2400" b="1" dirty="0" smtClean="0"/>
              <a:t>)</a:t>
            </a:r>
            <a:r>
              <a:rPr lang="cs-CZ" sz="2400" dirty="0" smtClean="0"/>
              <a:t> -  pomocí izoelektrické </a:t>
            </a:r>
            <a:r>
              <a:rPr lang="cs-CZ" sz="2400" dirty="0" err="1" smtClean="0"/>
              <a:t>fokuzace</a:t>
            </a:r>
            <a:r>
              <a:rPr lang="cs-CZ" sz="2400" dirty="0" smtClean="0"/>
              <a:t> (IFE)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b="1" dirty="0" smtClean="0"/>
              <a:t>v druhém rozměru</a:t>
            </a:r>
            <a:r>
              <a:rPr lang="cs-CZ" sz="2400" dirty="0" smtClean="0"/>
              <a:t> se proteiny dělí v závislosti na jejich </a:t>
            </a:r>
            <a:r>
              <a:rPr lang="cs-CZ" sz="2400" b="1" dirty="0" smtClean="0"/>
              <a:t>molekulové hmotnosti</a:t>
            </a:r>
            <a:r>
              <a:rPr lang="cs-CZ" sz="2400" dirty="0" smtClean="0"/>
              <a:t> použitím elektroforézy v </a:t>
            </a:r>
            <a:r>
              <a:rPr lang="cs-CZ" sz="2400" dirty="0" err="1" smtClean="0"/>
              <a:t>polyakrylamidovém</a:t>
            </a:r>
            <a:r>
              <a:rPr lang="cs-CZ" sz="2400" dirty="0" smtClean="0"/>
              <a:t> gelu a SDS (SDS -PAGE).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7776864" cy="242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 b="1" dirty="0" smtClean="0"/>
              <a:t>Dvojrozměrná elektroforéza (2-DE)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/>
              <a:t>Vizualizace: barvení 2-DE gelů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dirty="0" smtClean="0"/>
              <a:t>proteiny jsou vizualizovány některou z barvících či značících metod (chemických nebo radioaktivních).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dirty="0" smtClean="0"/>
              <a:t> Výsledné "mapy" proteinů lze </a:t>
            </a:r>
            <a:r>
              <a:rPr lang="cs-CZ" sz="2400" i="1" dirty="0" err="1" smtClean="0"/>
              <a:t>porovnávát</a:t>
            </a:r>
            <a:r>
              <a:rPr lang="cs-CZ" sz="2400" i="1" dirty="0" smtClean="0"/>
              <a:t> např. mezi experimentálním a kontrolním vzorkem nebo mezi vzorky odebranými od pacientů s konkrétním onemocněním oproti zdravým kontrolám a identifikovat tak odlišně exprimované proteiny, které mohou mít souvislost s patogenezí daného onemocnění.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dirty="0" smtClean="0"/>
              <a:t>Proto je třeba ověřit identitu těchto odlišně exprimovaných proteinů, nejčastěji pomocí "vyříznutí" oblasti gelu vykazující odlišnost a její následnou analýzu pomocí hmotnostní spektrometrie.</a:t>
            </a:r>
            <a:r>
              <a:rPr lang="cs-CZ" sz="2400" dirty="0" smtClean="0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17149"/>
            <a:ext cx="9144000" cy="1143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600" b="1" smtClean="0"/>
              <a:t>Dvojrozměrná elektroforéza (2-DE)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dirty="0" smtClean="0"/>
              <a:t>Dvojrozměrná elektroforéza (2-DE)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880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8207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smtClean="0"/>
              <a:t>Dvojrozměrná elektroforéza (2-DE)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800" b="1" smtClean="0"/>
              <a:t>Nevýhody:</a:t>
            </a:r>
          </a:p>
          <a:p>
            <a:pPr eaLnBrk="1" hangingPunct="1"/>
            <a:r>
              <a:rPr lang="cs-CZ" sz="2800" smtClean="0"/>
              <a:t>problematická analýza: velmi zásaditých proteinů, proteinů málo rozpustných ve vodné fázi a membránových proteinů</a:t>
            </a:r>
          </a:p>
          <a:p>
            <a:pPr eaLnBrk="1" hangingPunct="1"/>
            <a:r>
              <a:rPr lang="cs-CZ" sz="2800" smtClean="0"/>
              <a:t>sensitivita (proteiny přítomné ve velmi nízkých koncentracích vyžadují speciální typy barvení), </a:t>
            </a:r>
          </a:p>
          <a:p>
            <a:pPr eaLnBrk="1" hangingPunct="1"/>
            <a:r>
              <a:rPr lang="cs-CZ" sz="2800" smtClean="0"/>
              <a:t>reproducibilita mezi gely</a:t>
            </a:r>
          </a:p>
          <a:p>
            <a:pPr eaLnBrk="1" hangingPunct="1"/>
            <a:r>
              <a:rPr lang="cs-CZ" sz="2800" smtClean="0"/>
              <a:t>špatná automatizovatelnost -  ve srovnání s obdobnými technikami pro nukleové kyseliny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 smtClean="0"/>
              <a:t>Kapilární elektroforéza (CE = </a:t>
            </a:r>
            <a:r>
              <a:rPr lang="cs-CZ" sz="4000" b="1" dirty="0" err="1" smtClean="0"/>
              <a:t>capillary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electrophoresis</a:t>
            </a:r>
            <a:r>
              <a:rPr lang="cs-CZ" sz="4000" b="1" dirty="0" smtClean="0"/>
              <a:t>)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dirty="0"/>
              <a:t>Zvláštním způsobem elektroforézy je </a:t>
            </a:r>
            <a:r>
              <a:rPr lang="cs-CZ" sz="2800" dirty="0" err="1" smtClean="0"/>
              <a:t>tzv.kapilární</a:t>
            </a:r>
            <a:r>
              <a:rPr lang="cs-CZ" sz="2800" dirty="0" smtClean="0"/>
              <a:t> 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elektroforéza</a:t>
            </a:r>
            <a:r>
              <a:rPr lang="cs-CZ" sz="2800" dirty="0"/>
              <a:t>, která vyžívá </a:t>
            </a:r>
            <a:r>
              <a:rPr lang="cs-CZ" sz="2800" b="1" dirty="0" smtClean="0"/>
              <a:t>elektrokinetických 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principů </a:t>
            </a:r>
            <a:r>
              <a:rPr lang="cs-CZ" sz="2800" b="1" dirty="0"/>
              <a:t>elektroforézy </a:t>
            </a:r>
            <a:r>
              <a:rPr lang="cs-CZ" sz="2800" b="1" dirty="0" smtClean="0"/>
              <a:t>a </a:t>
            </a:r>
            <a:r>
              <a:rPr lang="cs-CZ" sz="2800" b="1" i="1" dirty="0"/>
              <a:t>elektroosmózy</a:t>
            </a:r>
            <a:r>
              <a:rPr lang="cs-CZ" sz="2800" b="1" dirty="0"/>
              <a:t> k </a:t>
            </a:r>
            <a:endParaRPr lang="cs-CZ" sz="2800" b="1" dirty="0" smtClean="0"/>
          </a:p>
          <a:p>
            <a:pPr eaLnBrk="1" hangingPunct="1">
              <a:buFontTx/>
              <a:buNone/>
            </a:pPr>
            <a:r>
              <a:rPr lang="cs-CZ" sz="2800" b="1" dirty="0" smtClean="0"/>
              <a:t>separaci </a:t>
            </a:r>
            <a:r>
              <a:rPr lang="cs-CZ" sz="2800" b="1" dirty="0"/>
              <a:t>látek </a:t>
            </a:r>
            <a:r>
              <a:rPr lang="cs-CZ" sz="2800" dirty="0"/>
              <a:t>uvnitř  </a:t>
            </a:r>
            <a:r>
              <a:rPr lang="cs-CZ" sz="2800" dirty="0" smtClean="0"/>
              <a:t>kapiláry</a:t>
            </a:r>
            <a:r>
              <a:rPr lang="cs-CZ" sz="2800" dirty="0"/>
              <a:t>. </a:t>
            </a:r>
          </a:p>
          <a:p>
            <a:pPr eaLnBrk="1" hangingPunct="1"/>
            <a:endParaRPr lang="cs-CZ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32098"/>
            <a:ext cx="6275288" cy="322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9144000" cy="706437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dirty="0" smtClean="0"/>
              <a:t>Kapilární elektroforéza - </a:t>
            </a:r>
            <a:r>
              <a:rPr lang="cs-CZ" sz="2400" dirty="0" err="1" smtClean="0"/>
              <a:t>Elelktroosmotický</a:t>
            </a:r>
            <a:r>
              <a:rPr lang="cs-CZ" sz="2400" dirty="0" smtClean="0"/>
              <a:t> tok (EOF)</a:t>
            </a:r>
            <a:br>
              <a:rPr lang="cs-CZ" sz="2400" dirty="0" smtClean="0"/>
            </a:br>
            <a:endParaRPr lang="cs-CZ" sz="2400" dirty="0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765175"/>
            <a:ext cx="4171950" cy="5759450"/>
          </a:xfrm>
        </p:spPr>
        <p:txBody>
          <a:bodyPr/>
          <a:lstStyle/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endParaRPr lang="cs-CZ" sz="2000" smtClean="0"/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smtClean="0"/>
              <a:t>Povrch křemenné kapiláry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obsahuje negativně nabité funkční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skupiny, které přitahují pozitivně nabité ionty.</a:t>
            </a:r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smtClean="0"/>
              <a:t> Pozitivně nabité ionty migrují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k negativní elektrodě a unáší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molekuly rozpouštědla stejným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směrem. </a:t>
            </a:r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smtClean="0"/>
              <a:t>Tento celkový pohyb kapaliny je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nazýván elektroosmotický tok.</a:t>
            </a:r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smtClean="0"/>
              <a:t>Během separace se neutrální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molekuly pohybují stejným směrem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jako EOF (s nepatrnou vzájemnou separací). </a:t>
            </a:r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smtClean="0"/>
              <a:t>Pozitivně nabité ionty jsou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EOF urychlovány, negativně nabité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naopak zpomalovány.</a:t>
            </a:r>
          </a:p>
        </p:txBody>
      </p:sp>
      <p:pic>
        <p:nvPicPr>
          <p:cNvPr id="217092" name="Picture 6" descr="http://biochemie.sweb.cz/x/metody/foto/elektroforeza/tok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4932363" y="1052513"/>
            <a:ext cx="4211637" cy="513397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6120" cy="57606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2800" b="1" dirty="0" smtClean="0"/>
              <a:t>Kapilární elektroforéza - </a:t>
            </a:r>
            <a:r>
              <a:rPr lang="cs-CZ" sz="2800" b="1" dirty="0" err="1" smtClean="0"/>
              <a:t>Elelktroosmotický</a:t>
            </a:r>
            <a:r>
              <a:rPr lang="cs-CZ" sz="2800" b="1" dirty="0" smtClean="0"/>
              <a:t> tok (EOF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836712"/>
            <a:ext cx="4032448" cy="528945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/>
              <a:t>Nejdůležitější praktické důsledky EOF: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• elektrolyt je pumpován od anody ke katodě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/>
              <a:t>Různě nabité molekuly</a:t>
            </a:r>
            <a:r>
              <a:rPr lang="cs-CZ" sz="2000" dirty="0" smtClean="0"/>
              <a:t> v separovaném vzorku se pohybují různými  směry podle náboje, ale všechny jsou </a:t>
            </a:r>
            <a:r>
              <a:rPr lang="cs-CZ" sz="2000" b="1" dirty="0" smtClean="0"/>
              <a:t>neseny ve směru katody</a:t>
            </a:r>
            <a:r>
              <a:rPr lang="cs-CZ" sz="2000" dirty="0" smtClean="0"/>
              <a:t> díky elektroosmóze.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/>
              <a:t>Kladně nabité molekuly</a:t>
            </a:r>
            <a:r>
              <a:rPr lang="cs-CZ" sz="2000" dirty="0" smtClean="0"/>
              <a:t> dosáhnou katody jako první, neboť  elektroforetická migrace i elektroosmotický tok mají stejný směr.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Směr elektroosmotického toku však může být změněn přidáním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povrchově aktivních chemických aditiv do elektrolytu.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27" y="1700808"/>
            <a:ext cx="491200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706437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dirty="0" smtClean="0"/>
              <a:t>Kapilární elektroforéza – technické uspořádání</a:t>
            </a:r>
          </a:p>
        </p:txBody>
      </p:sp>
      <p:sp>
        <p:nvSpPr>
          <p:cNvPr id="1587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52513"/>
            <a:ext cx="4038600" cy="54721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sz="2000" smtClean="0"/>
              <a:t> křemenné kapiláry (čistý oxid křemičitý) s malým průměrem, které jsou vně potažené tenkou  vrstvou  polyimidu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smtClean="0"/>
              <a:t> hydroxylové skupiny křemene mohou disociovat a nabíjet tak vnitřní stěnu kapiláry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u="sng" smtClean="0"/>
              <a:t>vnější průměr je obvykle 180 – 375 µm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smtClean="0"/>
              <a:t> </a:t>
            </a:r>
            <a:r>
              <a:rPr lang="cs-CZ" sz="2000" u="sng" smtClean="0"/>
              <a:t>vnitřní průměr se pohybuje mezi 20 -180 µm</a:t>
            </a:r>
            <a:r>
              <a:rPr lang="cs-CZ" sz="2000" smtClean="0"/>
              <a:t>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smtClean="0"/>
              <a:t> </a:t>
            </a:r>
            <a:r>
              <a:rPr lang="cs-CZ" sz="2000" u="sng" smtClean="0"/>
              <a:t>Celková délka kapiláry je 20 cm až  několik metrů</a:t>
            </a:r>
            <a:r>
              <a:rPr lang="cs-CZ" sz="2000" smtClean="0"/>
              <a:t>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smtClean="0"/>
              <a:t>Kapiláry slouží jako elektroforetická komora, která je terminálním koncem připojena na detektor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smtClean="0"/>
              <a:t>přes reservoár s pufrem je napojena na vysokonapěťový zdroj. </a:t>
            </a:r>
          </a:p>
        </p:txBody>
      </p:sp>
      <p:pic>
        <p:nvPicPr>
          <p:cNvPr id="158724" name="Picture 6" descr="http://biochemie.sweb.cz/x/metody/foto/elektroforeza/kapilarni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4427538" y="1125538"/>
            <a:ext cx="4716462" cy="53990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smtClean="0"/>
              <a:t>Princip elektroforézy</a:t>
            </a:r>
            <a:r>
              <a:rPr lang="cs-CZ" smtClean="0"/>
              <a:t>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Elektroforéza využívá schopnosti nabitých částic pohybovat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se v elektrickém poli. Toto elektrické pole je  vytvořeno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vložením konstantního stejnosměrného napětí mezi dvě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elektrody 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sz="24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Na nabitou částici o náboji Q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působí v elektrickém poli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o intenzitě E dvě síly: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b="1" dirty="0" smtClean="0"/>
              <a:t>elektrostatická síla F1-</a:t>
            </a:r>
            <a:r>
              <a:rPr lang="cs-CZ" sz="2400" dirty="0" smtClean="0"/>
              <a:t>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s-CZ" sz="2400" dirty="0" smtClean="0"/>
              <a:t>která jí uvádí do pohybu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b="1" dirty="0" smtClean="0"/>
              <a:t>odpor viskózního prostředí F2</a:t>
            </a:r>
            <a:r>
              <a:rPr lang="cs-CZ" sz="2400" dirty="0"/>
              <a:t> </a:t>
            </a:r>
            <a:r>
              <a:rPr lang="cs-CZ" sz="2400" dirty="0" smtClean="0"/>
              <a:t>-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s-CZ" sz="2400" dirty="0" smtClean="0"/>
              <a:t>který jí brzdí </a:t>
            </a:r>
          </a:p>
          <a:p>
            <a:pPr eaLnBrk="1" hangingPunct="1"/>
            <a:endParaRPr lang="cs-CZ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334156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 smtClean="0"/>
              <a:t>Kapilární elektroforéza – technické uspořádání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Největší výhodou CE oproti tradičním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elektroforetickým technikám je </a:t>
            </a:r>
            <a:r>
              <a:rPr lang="cs-CZ" sz="2800" b="1" dirty="0" smtClean="0"/>
              <a:t>možnost účinného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/>
              <a:t>odvodu tepla</a:t>
            </a:r>
            <a:r>
              <a:rPr lang="cs-CZ" sz="2800" dirty="0" smtClean="0"/>
              <a:t> během </a:t>
            </a:r>
            <a:r>
              <a:rPr lang="cs-CZ" sz="2800" dirty="0" err="1" smtClean="0"/>
              <a:t>separece</a:t>
            </a:r>
            <a:r>
              <a:rPr lang="cs-CZ" sz="2800" dirty="0" smtClean="0"/>
              <a:t>. To umožňuje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použití vysokého napětí v rozmezí 25 – 30 </a:t>
            </a:r>
            <a:r>
              <a:rPr lang="cs-CZ" sz="2800" dirty="0" err="1" smtClean="0"/>
              <a:t>kV</a:t>
            </a:r>
            <a:r>
              <a:rPr lang="cs-CZ" sz="2800" dirty="0" smtClean="0"/>
              <a:t>, což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vede k </a:t>
            </a:r>
            <a:r>
              <a:rPr lang="cs-CZ" sz="2800" b="1" dirty="0" smtClean="0"/>
              <a:t>zvýšení separační účinnosti a redukci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/>
              <a:t>doby separace</a:t>
            </a:r>
            <a:r>
              <a:rPr lang="cs-CZ" sz="2800" dirty="0" smtClean="0"/>
              <a:t>, v některých případech až pod 1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min..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 smtClean="0"/>
              <a:t>Praktické využití elektroforetických technik v klinické zdravotnické laboratoři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dirty="0" smtClean="0"/>
              <a:t>Elektroforéza </a:t>
            </a:r>
            <a:r>
              <a:rPr lang="cs-CZ" b="1" dirty="0" smtClean="0"/>
              <a:t>bílkovin krevního séra</a:t>
            </a:r>
            <a:r>
              <a:rPr lang="cs-CZ" dirty="0" smtClean="0"/>
              <a:t> </a:t>
            </a:r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dirty="0" smtClean="0"/>
              <a:t>Elektroforéza</a:t>
            </a:r>
            <a:r>
              <a:rPr lang="cs-CZ" b="1" dirty="0" smtClean="0"/>
              <a:t> bílkovin moče</a:t>
            </a:r>
            <a:r>
              <a:rPr lang="cs-CZ" dirty="0" smtClean="0"/>
              <a:t> </a:t>
            </a:r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dirty="0" smtClean="0"/>
              <a:t>Elektroforéza</a:t>
            </a:r>
            <a:r>
              <a:rPr lang="cs-CZ" b="1" dirty="0" smtClean="0"/>
              <a:t>  bílkovin mozkomíšního moku</a:t>
            </a:r>
          </a:p>
          <a:p>
            <a:pPr eaLnBrk="1" hangingPunct="1"/>
            <a:r>
              <a:rPr lang="cs-CZ" dirty="0"/>
              <a:t>Elektroforéza</a:t>
            </a:r>
            <a:r>
              <a:rPr lang="cs-CZ" b="1" dirty="0"/>
              <a:t>  </a:t>
            </a:r>
            <a:r>
              <a:rPr lang="cs-CZ" b="1" dirty="0" smtClean="0"/>
              <a:t>bílkovin v sekretu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dirty="0" smtClean="0"/>
              <a:t>Elektroforéza bílkovin krevního séra</a:t>
            </a:r>
            <a:endParaRPr lang="cs-CZ" dirty="0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/>
            <a:r>
              <a:rPr lang="cs-CZ" sz="2800" dirty="0" smtClean="0"/>
              <a:t>Gelová elektroforéza </a:t>
            </a:r>
          </a:p>
          <a:p>
            <a:pPr eaLnBrk="1" hangingPunct="1"/>
            <a:r>
              <a:rPr lang="cs-CZ" sz="2800" dirty="0" smtClean="0"/>
              <a:t>Vysokorozlišovací gelová elektroforéza (HR  elektroforéza)</a:t>
            </a:r>
          </a:p>
          <a:p>
            <a:pPr eaLnBrk="1" hangingPunct="1"/>
            <a:r>
              <a:rPr lang="cs-CZ" sz="2800" dirty="0" smtClean="0"/>
              <a:t>Gelová elektroforéza s následnou </a:t>
            </a:r>
            <a:r>
              <a:rPr lang="cs-CZ" sz="2800" dirty="0" err="1" smtClean="0"/>
              <a:t>imunofixací</a:t>
            </a:r>
            <a:endParaRPr lang="cs-CZ" dirty="0" smtClean="0"/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9124983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 dirty="0" smtClean="0"/>
              <a:t>Elektroforéza bílkovin krevního séra - </a:t>
            </a:r>
            <a:r>
              <a:rPr lang="cs-CZ" sz="2800" b="1" dirty="0" smtClean="0"/>
              <a:t>Gelová elektroforéza - SPE</a:t>
            </a:r>
            <a:br>
              <a:rPr lang="cs-CZ" sz="2800" b="1" dirty="0" smtClean="0"/>
            </a:br>
            <a:endParaRPr lang="cs-CZ" sz="2800" b="1" dirty="0" smtClean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smtClean="0"/>
              <a:t>vzorky nanášeny v blízkosti katodického konce nosného média, které je saturováno </a:t>
            </a:r>
            <a:r>
              <a:rPr lang="cs-CZ" sz="2000" b="1" smtClean="0"/>
              <a:t>alkalickým pufrem (pH 8,6)</a:t>
            </a:r>
            <a:r>
              <a:rPr lang="cs-CZ" sz="2000" smtClean="0"/>
              <a:t> s nízkou iontovou sílou (asi 0,05 )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Jako nosné médium se nejčastěji používá </a:t>
            </a:r>
            <a:r>
              <a:rPr lang="cs-CZ" sz="2000" b="1" smtClean="0"/>
              <a:t>agarózový gel</a:t>
            </a:r>
            <a:endParaRPr 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Nosné medium je spojeno s dvěmi elektrodami a proud  prochází nosným médiem k separovaným proteinům.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Typické parametry při elektroforetické migraci jsou  </a:t>
            </a:r>
            <a:r>
              <a:rPr lang="cs-CZ" sz="2000" b="1" smtClean="0"/>
              <a:t>proud 10 mA na 1 cm šířky gelu s časem migrace asi 10 min</a:t>
            </a:r>
            <a:r>
              <a:rPr lang="cs-CZ" sz="2000" smtClean="0"/>
              <a:t>.(napětí 240 V, teploty 20 º)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smtClean="0"/>
              <a:t>Všechny hlavní sérové proteiny nesou při pH 8,6 negativní náboj  a migrují k anodě</a:t>
            </a:r>
            <a:r>
              <a:rPr lang="cs-CZ" sz="20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Při standartně používané SPE se </a:t>
            </a:r>
            <a:r>
              <a:rPr lang="cs-CZ" sz="2000" b="1" smtClean="0"/>
              <a:t>sérové proteiny dělí na 5-6 proteinových frakcí.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 smtClean="0"/>
              <a:t>Elektroforéza bílkovin krevního séra - </a:t>
            </a:r>
            <a:r>
              <a:rPr lang="cs-CZ" sz="2800" b="1" smtClean="0"/>
              <a:t>Gelová elektroforéza - SPE</a:t>
            </a:r>
            <a:br>
              <a:rPr lang="cs-CZ" sz="2800" b="1" smtClean="0"/>
            </a:br>
            <a:endParaRPr lang="cs-CZ" sz="2800" b="1" smtClean="0"/>
          </a:p>
        </p:txBody>
      </p:sp>
      <p:sp>
        <p:nvSpPr>
          <p:cNvPr id="16589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Každá zóna obsahuje jeden a více sérových proteinů.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Nejvíce anodicky putuje albumin, následují α1-globuliny α2-globuliny, β1-globuliny,  β2-globuliny a gamaglobuliny.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Šířka proteinového bandu  frakce závisí na počtu proteinů, které jsou ve frakci přítomny.</a:t>
            </a:r>
          </a:p>
        </p:txBody>
      </p:sp>
      <p:pic>
        <p:nvPicPr>
          <p:cNvPr id="165892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412875"/>
            <a:ext cx="4038600" cy="4968875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274638"/>
            <a:ext cx="9180512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 smtClean="0"/>
              <a:t>Elektroforéza bílkovin krevního séra - </a:t>
            </a:r>
            <a:r>
              <a:rPr lang="cs-CZ" sz="2800" b="1" smtClean="0"/>
              <a:t>Gelová elektroforéza - SPE</a:t>
            </a:r>
            <a:br>
              <a:rPr lang="cs-CZ" sz="2800" b="1" smtClean="0"/>
            </a:br>
            <a:endParaRPr lang="cs-CZ" sz="2800" b="1" smtClean="0"/>
          </a:p>
        </p:txBody>
      </p:sp>
      <p:sp>
        <p:nvSpPr>
          <p:cNvPr id="16691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cs-CZ" sz="2800" smtClean="0"/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45720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7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2041525"/>
            <a:ext cx="4356100" cy="40513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dirty="0" smtClean="0"/>
              <a:t>Elektroforéza bílkovin krevního séra - </a:t>
            </a:r>
            <a:r>
              <a:rPr lang="cs-CZ" sz="3200" b="1" dirty="0" smtClean="0"/>
              <a:t>Gelová elektroforéza - SPE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Po elektroforetické separaci jsou proteinové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frakce: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cs-CZ" sz="2800" b="1" smtClean="0"/>
              <a:t> zafixovány</a:t>
            </a:r>
            <a:r>
              <a:rPr lang="cs-CZ" sz="2800" smtClean="0"/>
              <a:t> v nosném médiu ponořením do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kyselého  fixačního média (např. kys. octová):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sz="2800" smtClean="0"/>
              <a:t> dojde k denaturaci proteinů a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sz="2800" smtClean="0"/>
              <a:t> jejich imobilizaci v nosném médii.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b="1" smtClean="0"/>
              <a:t>2.</a:t>
            </a:r>
            <a:r>
              <a:rPr lang="cs-CZ" sz="2800" smtClean="0"/>
              <a:t> v dalším kroku jsou proteiny </a:t>
            </a:r>
            <a:r>
              <a:rPr lang="cs-CZ" sz="2800" b="1" smtClean="0"/>
              <a:t>vizualizovány</a:t>
            </a:r>
            <a:r>
              <a:rPr lang="cs-CZ" sz="280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barvením. Nejčastěji se jako barvivo používá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Amdočerň 10B nebo Coomasie blue.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dirty="0" smtClean="0"/>
              <a:t> </a:t>
            </a:r>
            <a:r>
              <a:rPr lang="cs-CZ" sz="2400" dirty="0" smtClean="0"/>
              <a:t>Elektroforéza bílkovin krevního séra: </a:t>
            </a:r>
            <a:r>
              <a:rPr lang="cs-CZ" sz="2400" b="1" i="1" dirty="0" smtClean="0"/>
              <a:t>Vysokorozlišovací elektroforéza (HR  elektroforéza)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Bílkoviny séra dělí na přibližně 10 frakcí.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Každá frakce obsahuje jeden a více sérových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proteinů.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Složení gelu, podmínky elektroforézy 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volba barvičky dovoluje vynikající rozlišení 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vysokou senzitivitu zvláště v gama zóně.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Gely je možné obarvit amidočerní nebo kyselou violetí.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Obarvené elfogramy lze vyhodnotit vizuálně 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denzitometrií.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smtClean="0"/>
              <a:t>Vysokorozlišovací elektroforéza (HR  elektroforéza)</a:t>
            </a:r>
          </a:p>
        </p:txBody>
      </p:sp>
      <p:pic>
        <p:nvPicPr>
          <p:cNvPr id="172035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773238"/>
            <a:ext cx="2951162" cy="3887787"/>
          </a:xfrm>
        </p:spPr>
      </p:pic>
      <p:pic>
        <p:nvPicPr>
          <p:cNvPr id="172036" name="Picture 8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412875"/>
            <a:ext cx="4176713" cy="504031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410368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620713"/>
            <a:ext cx="421163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smtClean="0"/>
              <a:t>Princip elektroforézy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 eaLnBrk="1" hangingPunct="1"/>
            <a:r>
              <a:rPr lang="cs-CZ" sz="2800" dirty="0"/>
              <a:t>h</a:t>
            </a:r>
            <a:r>
              <a:rPr lang="cs-CZ" sz="2800" dirty="0" smtClean="0"/>
              <a:t>nací silou pohybu částice je rozdíl mezi elektrostatickou silou </a:t>
            </a:r>
            <a:r>
              <a:rPr lang="cs-CZ" sz="2800" b="1" dirty="0" smtClean="0"/>
              <a:t>F1</a:t>
            </a:r>
            <a:r>
              <a:rPr lang="cs-CZ" sz="2800" dirty="0" smtClean="0"/>
              <a:t> a odporem prostředí </a:t>
            </a:r>
            <a:r>
              <a:rPr lang="cs-CZ" sz="2800" b="1" dirty="0" smtClean="0"/>
              <a:t>F2. </a:t>
            </a:r>
          </a:p>
          <a:p>
            <a:pPr algn="just" eaLnBrk="1" hangingPunct="1"/>
            <a:r>
              <a:rPr lang="cs-CZ" sz="2800" dirty="0"/>
              <a:t>v</a:t>
            </a:r>
            <a:r>
              <a:rPr lang="cs-CZ" sz="2800" dirty="0" smtClean="0"/>
              <a:t> počátečním okamžiku je rychlost </a:t>
            </a:r>
            <a:r>
              <a:rPr lang="cs-CZ" sz="2800" b="1" i="1" dirty="0" smtClean="0"/>
              <a:t>v</a:t>
            </a:r>
            <a:r>
              <a:rPr lang="cs-CZ" sz="2800" dirty="0" smtClean="0"/>
              <a:t> nulová, částice je uvedena do pohybu elektrostatickou silou F1. </a:t>
            </a:r>
          </a:p>
          <a:p>
            <a:pPr algn="just" eaLnBrk="1" hangingPunct="1"/>
            <a:r>
              <a:rPr lang="cs-CZ" sz="2800" dirty="0"/>
              <a:t>v</a:t>
            </a:r>
            <a:r>
              <a:rPr lang="cs-CZ" sz="2800" dirty="0" smtClean="0"/>
              <a:t> rostoucí rychlostí </a:t>
            </a:r>
            <a:r>
              <a:rPr lang="cs-CZ" sz="2800" i="1" dirty="0" smtClean="0"/>
              <a:t>v</a:t>
            </a:r>
            <a:r>
              <a:rPr lang="cs-CZ" sz="2800" dirty="0" smtClean="0"/>
              <a:t> roste síla F2 (odpor prostředí) tak dlouho, až se obě síly působící na částici  vyrovnají a nastane </a:t>
            </a:r>
            <a:r>
              <a:rPr lang="cs-CZ" sz="2800" b="1" dirty="0" smtClean="0"/>
              <a:t>stacionární stav:                   </a:t>
            </a:r>
          </a:p>
          <a:p>
            <a:pPr marL="0" indent="0" algn="just" eaLnBrk="1" hangingPunct="1"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                          F1 = F2 ; QE = </a:t>
            </a:r>
            <a:r>
              <a:rPr lang="cs-CZ" sz="2800" b="1" dirty="0" err="1" smtClean="0"/>
              <a:t>kv</a:t>
            </a:r>
            <a:endParaRPr lang="cs-CZ" sz="2800" b="1" dirty="0" smtClean="0"/>
          </a:p>
        </p:txBody>
      </p:sp>
      <p:sp>
        <p:nvSpPr>
          <p:cNvPr id="2" name="Ovál 1"/>
          <p:cNvSpPr/>
          <p:nvPr/>
        </p:nvSpPr>
        <p:spPr>
          <a:xfrm>
            <a:off x="3131840" y="5755012"/>
            <a:ext cx="3384376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295116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412875"/>
            <a:ext cx="4572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 smtClean="0"/>
              <a:t>Elektroforéza bílkovin krevního séra: </a:t>
            </a:r>
            <a:r>
              <a:rPr lang="cs-CZ" sz="2800" b="1" smtClean="0"/>
              <a:t>Elektroforéza s následnou imunofixací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Proteiny separované elektroforézou na alkalicky pufrovaných agarózových gelech jsou inkubovány se specifickými antiséry proti těžkým řetězcům Ig G, Ig A, Ig M a lehkým volným i vázaným kappa a lambda řetězcům.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Po odstranění nezreagovaných bílkovin jsou precipitáty obarveny kyselou violetí nebo amidočerní.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 Elektroforeogramy se hodnotí vizuálně a pátrá se po přítomnosti monoklonálních bílkovin.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smtClean="0"/>
              <a:t>Elektroforéza s následnou imunofixací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Provádí se  ve čtyřech krocích: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1. Separace proteinů elektroforézou na agarózovém gelu.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2. Imunofixace (imunoprecipitace) proteinů rozdělených elektroforézou – příslušné migrační stopy jsou překryty jednotlivými antiséry. Antiséra difundují do gelu a precipitují přítomné antigeny. Proteiny v referenční stopě jsou jsou fixovány fixačním roztokem.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3. Neprecipitované, rozpustné proteiny jsou z gelu odstraněny odsátím a promytím. Komplex antigen-protilátka zůstává v gelové matrix.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4. Precipitované proteiny jsou vizualizovány obarvením.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 smtClean="0"/>
              <a:t>Elektroforéza s následnou </a:t>
            </a:r>
            <a:r>
              <a:rPr lang="cs-CZ" sz="3200" b="1" dirty="0" err="1" smtClean="0"/>
              <a:t>imunofixací</a:t>
            </a:r>
            <a:endParaRPr lang="cs-CZ" sz="3200" b="1" dirty="0" smtClean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Elektroforetické dělení vzorku probíhá simultánně v šesti stopách. Po elektroforéze – první stopa (ELP) slouží jako referenční. Zbývajících 5 stop je použito k nanesení specifických antisér – trivalentní proti těžkým řetězcům (G, A, M) a anti-kappa a anti-lambda volným a vázaným lehkým řetězcům.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Imunofixační proužky jsou porovnány s odpovídajícími frakcemi referenčního vzorku – odpovídající proužek by měl mít stejnou migrační pozici.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 smtClean="0"/>
              <a:t>Elektroforéza s následnou </a:t>
            </a:r>
            <a:r>
              <a:rPr lang="cs-CZ" sz="3200" b="1" dirty="0" err="1" smtClean="0"/>
              <a:t>imunofixací</a:t>
            </a:r>
            <a:endParaRPr lang="cs-CZ" sz="3200" b="1" dirty="0" smtClean="0"/>
          </a:p>
        </p:txBody>
      </p:sp>
      <p:pic>
        <p:nvPicPr>
          <p:cNvPr id="1792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84313"/>
            <a:ext cx="69850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dirty="0" smtClean="0"/>
              <a:t>Elektroforéza bílkovin krevního séra </a:t>
            </a:r>
            <a:br>
              <a:rPr lang="cs-CZ" sz="3200" dirty="0" smtClean="0"/>
            </a:br>
            <a:r>
              <a:rPr lang="cs-CZ" sz="3200" b="1" dirty="0" smtClean="0"/>
              <a:t>Klinický význam stanovení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sz="2400" dirty="0" smtClean="0"/>
              <a:t> k diagnostice a monitorování </a:t>
            </a:r>
            <a:r>
              <a:rPr lang="cs-CZ" sz="2400" b="1" dirty="0" smtClean="0"/>
              <a:t>mnohočetného myelomu</a:t>
            </a:r>
            <a:r>
              <a:rPr lang="cs-CZ" sz="2400" dirty="0" smtClean="0"/>
              <a:t> a dalších patologických stavů spojených s absorpcí, nadměrnou produkcí bílkovin, popř. stavů spojených se zvýšenými ztrátami bílkovin následkem orgánového postižení nebo změnou nutričních návyků.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dirty="0" smtClean="0"/>
              <a:t> provádí se zejména, zjistíme-li patologický výsledek celkové bílkoviny, nebo potřebujeme-li podrobnější informaci o sérových bílkovinách.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dirty="0" smtClean="0"/>
              <a:t> zvlášť cenná je pro průkaz </a:t>
            </a:r>
            <a:r>
              <a:rPr lang="cs-CZ" sz="2400" b="1" dirty="0" err="1" smtClean="0">
                <a:hlinkClick r:id="rId3" tooltip="Dysproteinemie"/>
              </a:rPr>
              <a:t>dysproteinemie</a:t>
            </a:r>
            <a:r>
              <a:rPr lang="cs-CZ" sz="2400" dirty="0" smtClean="0"/>
              <a:t> – změna koncentrace a kvalitativního složení jednotlivých bílkovin v séru, </a:t>
            </a:r>
            <a:r>
              <a:rPr lang="cs-CZ" sz="2400" b="1" dirty="0" err="1" smtClean="0">
                <a:hlinkClick r:id="rId4" tooltip="Paraproteinemie"/>
              </a:rPr>
              <a:t>paraproteinemie</a:t>
            </a:r>
            <a:r>
              <a:rPr lang="cs-CZ" sz="2400" b="1" dirty="0" smtClean="0"/>
              <a:t> –</a:t>
            </a:r>
            <a:r>
              <a:rPr lang="cs-CZ" sz="2400" dirty="0" smtClean="0"/>
              <a:t> charakterizována přítomností monoklonálních imunoglobulinů.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dirty="0" smtClean="0"/>
              <a:t>Elektroforéza bílkovin krevního séra </a:t>
            </a:r>
            <a:br>
              <a:rPr lang="cs-CZ" sz="3200" dirty="0" smtClean="0"/>
            </a:br>
            <a:r>
              <a:rPr lang="cs-CZ" sz="3200" b="1" dirty="0" smtClean="0"/>
              <a:t>Klinický význam stanovení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Velkou předností elektroforézy ve  srovnání s kvantifikaci specifických proteinů je přehled, který poskytuje.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err="1" smtClean="0"/>
              <a:t>Elektroforeogram</a:t>
            </a:r>
            <a:r>
              <a:rPr lang="cs-CZ" sz="2400" dirty="0" smtClean="0"/>
              <a:t> nám dává informace o </a:t>
            </a:r>
            <a:r>
              <a:rPr lang="cs-CZ" sz="2400" dirty="0" err="1" smtClean="0"/>
              <a:t>o</a:t>
            </a:r>
            <a:r>
              <a:rPr lang="cs-CZ" sz="2400" dirty="0" smtClean="0"/>
              <a:t> relativním zvýšení, snížení  nebo homogenitě jednotlivých proteinových frakcí.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Proteiny tvoří velkou skupinu látek přítomných v plazmě (séru), jejich celková koncentrace se pohybuje v rozmezí 60 - 80 g/L.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Tyto proteiny plní řadu funkcí, nacházíme zde transportní proteiny, protilátky, inhibitory enzymů, srážecí faktory, aj. 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 smtClean="0"/>
              <a:t>Elektroforéza bílkovin moče (UPE = urine protein </a:t>
            </a:r>
            <a:r>
              <a:rPr lang="cs-CZ" sz="3200" b="1" dirty="0" err="1" smtClean="0"/>
              <a:t>electrophoresis</a:t>
            </a:r>
            <a:r>
              <a:rPr lang="cs-CZ" sz="4000" b="1" dirty="0" smtClean="0"/>
              <a:t>)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b="1" smtClean="0"/>
              <a:t>Elektrofoforeogram bílkovin moče je podobný rozdělení bílkovin v séru</a:t>
            </a:r>
            <a:r>
              <a:rPr lang="cs-CZ" sz="2000" smtClean="0"/>
              <a:t> -  intenzita frakcí závisí na filtrační schopnosti ledvin.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K analýze používáme </a:t>
            </a:r>
            <a:r>
              <a:rPr lang="cs-CZ" sz="2000" b="1" smtClean="0"/>
              <a:t>zahuštěné nebo nezahuštěné vzorky moče</a:t>
            </a:r>
            <a:r>
              <a:rPr lang="cs-CZ" sz="20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Zahuštění</a:t>
            </a:r>
            <a:r>
              <a:rPr lang="cs-CZ" sz="2000" smtClean="0"/>
              <a:t> se provádí  na koncentraci bílkoviny asi 15 - 20 g/L pomocí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koncentračních zkumavek (Vivaspine 2, Santorius):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Tyto zkumavky obsahují speciální hydrofilní membránu což znesnadňuje vazbu proteinů.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Membrána je vyrobena z polyethylensulfonátu (PES), triacetátu celulózy (CTA) nebo ze stabilizované celulózy (Hydrostat), má cutoff hodnotu podle molekulové hmotnosti pro kterou je nepropustná.(5,10 a 30 kDa).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Stabilita moče pro vyšetření elektroforézy je minimálně 1 týden při teplotě 2 – 8 °C, není doporučeno vzorky mrazit.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316" y="332656"/>
            <a:ext cx="86868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 smtClean="0"/>
              <a:t>Elektroforéza bílkovin moče (UPE = urine protein </a:t>
            </a:r>
            <a:r>
              <a:rPr lang="cs-CZ" sz="3200" b="1" dirty="0" err="1" smtClean="0"/>
              <a:t>electrophoresis</a:t>
            </a:r>
            <a:r>
              <a:rPr lang="cs-CZ" sz="4000" b="1" dirty="0" smtClean="0"/>
              <a:t>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Přehled nejvíce používaných elektroforetických technik:</a:t>
            </a:r>
          </a:p>
          <a:p>
            <a:pPr eaLnBrk="1" hangingPunct="1"/>
            <a:r>
              <a:rPr lang="cs-CZ" sz="2000" i="1" smtClean="0"/>
              <a:t>Gelová elektroforéza</a:t>
            </a:r>
            <a:r>
              <a:rPr lang="cs-CZ" sz="2000" smtClean="0"/>
              <a:t> UPE (urine protein electrophoresis)</a:t>
            </a:r>
          </a:p>
          <a:p>
            <a:pPr eaLnBrk="1" hangingPunct="1"/>
            <a:r>
              <a:rPr lang="cs-CZ" sz="2000" smtClean="0"/>
              <a:t>Gelová elektroforéza s následnou imunofixací( uIFE=urine immunofixacion electrophoresis)</a:t>
            </a:r>
          </a:p>
          <a:p>
            <a:pPr eaLnBrk="1" hangingPunct="1"/>
            <a:r>
              <a:rPr lang="cs-CZ" sz="2000" b="1" i="1" smtClean="0"/>
              <a:t>Gelová elektroforéza na agarózovém gelu v kombinaci s monoklonálními protilátkami proti vybraným proteinům</a:t>
            </a:r>
            <a:r>
              <a:rPr lang="cs-CZ" b="1" smtClean="0"/>
              <a:t> </a:t>
            </a:r>
          </a:p>
          <a:p>
            <a:pPr eaLnBrk="1" hangingPunct="1"/>
            <a:r>
              <a:rPr lang="cs-CZ" sz="2000" b="1" i="1" smtClean="0"/>
              <a:t>SDS –  elektroforéza na agarózovém (SDS AGE)  nebo polyakrylamidovém gelu (SDS PAGE)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 b="1" i="1" dirty="0" smtClean="0"/>
              <a:t>Gelová elektroforéza na </a:t>
            </a:r>
            <a:r>
              <a:rPr lang="cs-CZ" sz="2800" b="1" i="1" dirty="0" err="1" smtClean="0"/>
              <a:t>agarózovém</a:t>
            </a:r>
            <a:r>
              <a:rPr lang="cs-CZ" sz="2800" b="1" i="1" dirty="0" smtClean="0"/>
              <a:t> gelu v kombinaci s monoklonálními protilátkami proti vybraným proteinům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400" b="1" dirty="0" err="1" smtClean="0"/>
              <a:t>Postup:</a:t>
            </a:r>
            <a:r>
              <a:rPr lang="cs-CZ" sz="2400" dirty="0" err="1" smtClean="0"/>
              <a:t>Vzorek</a:t>
            </a:r>
            <a:r>
              <a:rPr lang="cs-CZ" sz="2400" dirty="0" smtClean="0"/>
              <a:t> </a:t>
            </a:r>
            <a:r>
              <a:rPr lang="cs-CZ" sz="2400" b="1" dirty="0" smtClean="0"/>
              <a:t>zahuštěné moče</a:t>
            </a:r>
            <a:r>
              <a:rPr lang="cs-CZ" sz="2400" dirty="0" smtClean="0"/>
              <a:t> je současně podroben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elektroforéze v 9. stopách na alkalicky pufrovaném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400" dirty="0" err="1" smtClean="0"/>
              <a:t>agarózovém</a:t>
            </a:r>
            <a:r>
              <a:rPr lang="cs-CZ" sz="2400" dirty="0" smtClean="0"/>
              <a:t> gelu (pH 9.1) 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000" dirty="0" smtClean="0"/>
              <a:t> </a:t>
            </a:r>
            <a:r>
              <a:rPr lang="cs-CZ" sz="2400" dirty="0" smtClean="0"/>
              <a:t>po elektroforéze slouží jedna stopa (ELP) jako referenční pro znázornění elektroforetického uspořádání bílkovin ve vzorku.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 smtClean="0"/>
              <a:t>zbývajících osm stop je </a:t>
            </a:r>
            <a:r>
              <a:rPr lang="cs-CZ" sz="2400" dirty="0" err="1" smtClean="0"/>
              <a:t>imunofixováno</a:t>
            </a:r>
            <a:r>
              <a:rPr lang="cs-CZ" sz="2400" dirty="0" smtClean="0"/>
              <a:t> příslušným antisérem.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 smtClean="0"/>
              <a:t>nevysrážené, rozpustné proteiny jsou z gelu odstraněny pomocí odsávání a promývání.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dirty="0" err="1" smtClean="0"/>
              <a:t>precipitovaný</a:t>
            </a:r>
            <a:r>
              <a:rPr lang="cs-CZ" sz="2400" dirty="0" smtClean="0"/>
              <a:t> komplex antigen-protilátka je zachycen v matrici gelu.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 smtClean="0"/>
              <a:t>vysrážené bílkoviny jsou vizualizovány barvením kyselou violetí. přebytečné barvivo se odstraňuje kyselým roztokem.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dirty="0" smtClean="0"/>
              <a:t>Elektroforetická pohyblivost - µ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Rychlost pohybu určité částice v elektrickém poli </a:t>
            </a:r>
            <a:r>
              <a:rPr lang="cs-CZ" sz="2400" i="1" dirty="0" smtClean="0"/>
              <a:t>o jednotkové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i="1" dirty="0" smtClean="0"/>
              <a:t>intenzitě</a:t>
            </a:r>
            <a:r>
              <a:rPr lang="cs-CZ" sz="2400" dirty="0" smtClean="0"/>
              <a:t>  je definována jako </a:t>
            </a:r>
            <a:r>
              <a:rPr lang="cs-CZ" sz="2400" b="1" dirty="0" smtClean="0"/>
              <a:t>elektroforetická pohyblivost</a:t>
            </a:r>
            <a:r>
              <a:rPr lang="cs-CZ" sz="2400" dirty="0" smtClean="0"/>
              <a:t> </a:t>
            </a:r>
            <a:r>
              <a:rPr lang="cs-CZ" sz="2400" b="1" dirty="0" smtClean="0"/>
              <a:t>µ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/>
              <a:t>Ve stacionárním stavu:    F1 = F2 ; QE = </a:t>
            </a:r>
            <a:r>
              <a:rPr lang="cs-CZ" sz="2400" dirty="0" err="1" smtClean="0"/>
              <a:t>kv</a:t>
            </a:r>
            <a:r>
              <a:rPr lang="cs-CZ" sz="2400" dirty="0" smtClean="0"/>
              <a:t>,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/>
              <a:t>kde: k=6π</a:t>
            </a:r>
            <a:r>
              <a:rPr lang="cs-CZ" sz="2400" dirty="0" err="1" smtClean="0"/>
              <a:t>rη</a:t>
            </a:r>
            <a:r>
              <a:rPr lang="cs-CZ" sz="2400" dirty="0" smtClean="0"/>
              <a:t> a E=1 [Volt/cm]         </a:t>
            </a:r>
            <a:r>
              <a:rPr lang="cs-CZ" sz="2000" b="1" dirty="0" smtClean="0"/>
              <a:t>elektroforetická </a:t>
            </a:r>
            <a:r>
              <a:rPr lang="cs-CZ" sz="2000" b="1" dirty="0"/>
              <a:t>pohyblivost: µ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       </a:t>
            </a:r>
            <a:endParaRPr lang="cs-CZ" sz="2000" dirty="0" smtClean="0"/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>
              <a:buFontTx/>
              <a:buNone/>
            </a:pPr>
            <a:endParaRPr lang="cs-CZ" sz="2000" dirty="0"/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>
              <a:buFontTx/>
              <a:buNone/>
            </a:pPr>
            <a:r>
              <a:rPr lang="cs-CZ" sz="2000" dirty="0" smtClean="0"/>
              <a:t>Q…náboj</a:t>
            </a:r>
          </a:p>
          <a:p>
            <a:pPr eaLnBrk="1" hangingPunct="1">
              <a:buFontTx/>
              <a:buNone/>
            </a:pPr>
            <a:r>
              <a:rPr lang="cs-CZ" sz="2000" dirty="0" smtClean="0">
                <a:cs typeface="Arial" charset="0"/>
              </a:rPr>
              <a:t>r… poloměr částice</a:t>
            </a:r>
          </a:p>
          <a:p>
            <a:pPr eaLnBrk="1" hangingPunct="1">
              <a:buFontTx/>
              <a:buNone/>
            </a:pPr>
            <a:r>
              <a:rPr lang="cs-CZ" sz="2000" dirty="0"/>
              <a:t>η</a:t>
            </a:r>
            <a:r>
              <a:rPr lang="cs-CZ" sz="2000" dirty="0" smtClean="0"/>
              <a:t>...</a:t>
            </a:r>
            <a:r>
              <a:rPr lang="cs-CZ" sz="2000" dirty="0" err="1" smtClean="0"/>
              <a:t>vizkozita</a:t>
            </a:r>
            <a:r>
              <a:rPr lang="cs-CZ" sz="2000" dirty="0" smtClean="0"/>
              <a:t> prostředí</a:t>
            </a:r>
            <a:endParaRPr lang="cs-CZ" sz="20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dirty="0" smtClean="0"/>
          </a:p>
        </p:txBody>
      </p:sp>
      <p:sp>
        <p:nvSpPr>
          <p:cNvPr id="26627" name="AutoShape 5"/>
          <p:cNvSpPr>
            <a:spLocks noChangeArrowheads="1"/>
          </p:cNvSpPr>
          <p:nvPr/>
        </p:nvSpPr>
        <p:spPr bwMode="auto">
          <a:xfrm>
            <a:off x="4061408" y="2636912"/>
            <a:ext cx="654608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680520" cy="345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755576" y="3122687"/>
            <a:ext cx="2664296" cy="16024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cs-CZ" b="1" dirty="0" smtClean="0"/>
              <a:t>    </a:t>
            </a:r>
            <a:r>
              <a:rPr lang="cs-CZ" b="1" dirty="0" smtClean="0">
                <a:solidFill>
                  <a:schemeClr val="tx1"/>
                </a:solidFill>
              </a:rPr>
              <a:t>µ  </a:t>
            </a:r>
            <a:r>
              <a:rPr lang="cs-CZ" b="1" dirty="0">
                <a:solidFill>
                  <a:schemeClr val="tx1"/>
                </a:solidFill>
              </a:rPr>
              <a:t>= Q/ </a:t>
            </a:r>
            <a:r>
              <a:rPr lang="cs-CZ" b="1" dirty="0" smtClean="0">
                <a:solidFill>
                  <a:schemeClr val="tx1"/>
                </a:solidFill>
              </a:rPr>
              <a:t>π</a:t>
            </a:r>
            <a:r>
              <a:rPr lang="cs-CZ" b="1" dirty="0" err="1" smtClean="0">
                <a:solidFill>
                  <a:schemeClr val="tx1"/>
                </a:solidFill>
              </a:rPr>
              <a:t>rη</a:t>
            </a:r>
            <a:r>
              <a:rPr lang="cs-CZ" dirty="0" smtClean="0">
                <a:solidFill>
                  <a:schemeClr val="tx1"/>
                </a:solidFill>
              </a:rPr>
              <a:t>    </a:t>
            </a:r>
            <a:endParaRPr lang="cs-CZ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chemeClr val="tx1"/>
                </a:solidFill>
              </a:rPr>
              <a:t>   </a:t>
            </a:r>
            <a:r>
              <a:rPr lang="cs-CZ" b="1" dirty="0">
                <a:solidFill>
                  <a:schemeClr val="tx1"/>
                </a:solidFill>
              </a:rPr>
              <a:t>[cm</a:t>
            </a:r>
            <a:r>
              <a:rPr lang="cs-CZ" b="1" baseline="30000" dirty="0">
                <a:solidFill>
                  <a:schemeClr val="tx1"/>
                </a:solidFill>
              </a:rPr>
              <a:t>2</a:t>
            </a:r>
            <a:r>
              <a:rPr lang="cs-CZ" b="1" dirty="0">
                <a:solidFill>
                  <a:schemeClr val="tx1"/>
                </a:solidFill>
              </a:rPr>
              <a:t> s</a:t>
            </a:r>
            <a:r>
              <a:rPr lang="cs-CZ" b="1" baseline="30000" dirty="0">
                <a:solidFill>
                  <a:schemeClr val="tx1"/>
                </a:solidFill>
              </a:rPr>
              <a:t>-1</a:t>
            </a:r>
            <a:r>
              <a:rPr lang="cs-CZ" b="1" dirty="0">
                <a:solidFill>
                  <a:schemeClr val="tx1"/>
                </a:solidFill>
              </a:rPr>
              <a:t>V-</a:t>
            </a:r>
            <a:r>
              <a:rPr lang="cs-CZ" b="1" baseline="30000" dirty="0">
                <a:solidFill>
                  <a:schemeClr val="tx1"/>
                </a:solidFill>
              </a:rPr>
              <a:t>1</a:t>
            </a:r>
            <a:r>
              <a:rPr lang="cs-CZ" b="1" dirty="0">
                <a:solidFill>
                  <a:schemeClr val="tx1"/>
                </a:solidFill>
              </a:rPr>
              <a:t>] 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 b="1" i="1" dirty="0" smtClean="0"/>
              <a:t>Gelová elektroforéza na </a:t>
            </a:r>
            <a:r>
              <a:rPr lang="cs-CZ" sz="2800" b="1" i="1" dirty="0" err="1" smtClean="0"/>
              <a:t>agarózovém</a:t>
            </a:r>
            <a:r>
              <a:rPr lang="cs-CZ" sz="2800" b="1" i="1" dirty="0" smtClean="0"/>
              <a:t> gelu v kombinaci s monoklonálními protilátkami proti vybraným proteinům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Bílkoviny jsou imunofixovány specifickými antiséry proti 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tubulární proteiny: ß2 mikroglobulin, Protein Vázající Retinol (RBP) a α1 mikroglobulin,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glomerulární proteiny:  (Albumin a α2 makroglobulin),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těžké řetězce gama, alfa a mu (s trivalentním antisérem),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lehké řetězce Kappa, volné i vázané,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lehké řetězce Lambda, volné i vázané,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lehké volné řetězce Kappa ,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lehké volné řetězce Lambda.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 b="1" i="1" dirty="0" smtClean="0"/>
              <a:t>Gelová elektroforéza na </a:t>
            </a:r>
            <a:r>
              <a:rPr lang="cs-CZ" sz="2800" b="1" i="1" dirty="0" err="1" smtClean="0"/>
              <a:t>agarózovém</a:t>
            </a:r>
            <a:r>
              <a:rPr lang="cs-CZ" sz="2800" b="1" i="1" dirty="0" smtClean="0"/>
              <a:t> gelu v kombinaci s monoklonálními protilátkami proti vybraným proteinům</a:t>
            </a:r>
          </a:p>
        </p:txBody>
      </p:sp>
      <p:pic>
        <p:nvPicPr>
          <p:cNvPr id="18841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484313"/>
            <a:ext cx="6022975" cy="5013325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i="1" smtClean="0"/>
              <a:t>SDS –  elektroforéza na agarózovém (SDS AGE)  nebo polyakrylamidovém gelu (SDS PAGE)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Používají se neutrálně pufrované SDS gely - separují močové bílkoviny podle jejich molekulové hmotnosti a zcela jasně odlišuje bílkoviny tubulární od bílkovin glomerulárního původu.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Výsledek elektroforetického dělení proteinů obarvených kyselou violetí je vizuálně porovnáván s proteinovými markery v referenční stopě.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provádí se v nezahuštěné moči,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minimální detekční hladina je 15 mg/L na frakci.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i="1" dirty="0" smtClean="0"/>
              <a:t>SDS –  elektroforéza na </a:t>
            </a:r>
            <a:r>
              <a:rPr lang="cs-CZ" sz="2400" b="1" i="1" dirty="0" err="1" smtClean="0"/>
              <a:t>agarózovém</a:t>
            </a:r>
            <a:r>
              <a:rPr lang="cs-CZ" sz="2400" b="1" i="1" dirty="0" smtClean="0"/>
              <a:t> (SDS AGE)  nebo </a:t>
            </a:r>
            <a:r>
              <a:rPr lang="cs-CZ" sz="2400" b="1" i="1" dirty="0" err="1" smtClean="0"/>
              <a:t>polyakrylamidovém</a:t>
            </a:r>
            <a:r>
              <a:rPr lang="cs-CZ" sz="2400" b="1" i="1" dirty="0" smtClean="0"/>
              <a:t> gelu (SDS PAGE)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V přebytku detergentu SDS jsou bílkoviny změněny v komplexy kde  dochází k rozrušení nativní struktury bílkovin a zaujetí uniformní struktury o stejném negativním elektrickém náboji na jednotku hmotnosti.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Používají se gely s vysokou koncentrací – 10%, kde dochází k rozdělení močových bílkovin dle jejich molekulární hmotnosti.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Jednotlivé bílkoviny tubulárního původu (M.V. &lt; 65 - 70 kDa) jsou jasně odlišeny od glomerulárních (M.V. &gt; 65 - 70 kDa).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i="1" dirty="0" smtClean="0"/>
              <a:t>SDS –  elektroforéza na </a:t>
            </a:r>
            <a:r>
              <a:rPr lang="cs-CZ" sz="2400" b="1" i="1" dirty="0" err="1" smtClean="0"/>
              <a:t>agarózovém</a:t>
            </a:r>
            <a:r>
              <a:rPr lang="cs-CZ" sz="2400" b="1" i="1" dirty="0" smtClean="0"/>
              <a:t> (SDS AGE)  nebo </a:t>
            </a:r>
            <a:r>
              <a:rPr lang="cs-CZ" sz="2400" b="1" i="1" dirty="0" err="1" smtClean="0"/>
              <a:t>polyakrylamidovém</a:t>
            </a:r>
            <a:r>
              <a:rPr lang="cs-CZ" sz="2400" b="1" i="1" dirty="0" smtClean="0"/>
              <a:t> gelu (SDS PAGE)</a:t>
            </a:r>
          </a:p>
        </p:txBody>
      </p:sp>
      <p:sp>
        <p:nvSpPr>
          <p:cNvPr id="19149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cs-CZ" sz="2800" smtClean="0"/>
          </a:p>
        </p:txBody>
      </p:sp>
      <p:sp>
        <p:nvSpPr>
          <p:cNvPr id="19149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cs-CZ" sz="2800" smtClean="0"/>
          </a:p>
        </p:txBody>
      </p:sp>
      <p:pic>
        <p:nvPicPr>
          <p:cNvPr id="19149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628775"/>
            <a:ext cx="33115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484313"/>
            <a:ext cx="51847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 smtClean="0"/>
              <a:t>Elektroforéza bílkovin moče – klinický význam</a:t>
            </a:r>
            <a:endParaRPr lang="cs-CZ" sz="4000" b="1" dirty="0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b="1" dirty="0" smtClean="0"/>
              <a:t> </a:t>
            </a:r>
            <a:r>
              <a:rPr lang="cs-CZ" dirty="0" smtClean="0"/>
              <a:t>Poskytuje kvalitativní pohled na proteinurii.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dirty="0" smtClean="0"/>
              <a:t> užitečnou informací při diagnostikování selhání ledvin.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dirty="0" smtClean="0"/>
              <a:t> Identifikace hlavních bílkovin v moči pomáhá přesně určit typ poškození ledvin (tubulární, glomerulární nebo smíšený)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dirty="0" smtClean="0"/>
              <a:t> dále pomáhá při identifikaci monoklonálních </a:t>
            </a:r>
            <a:r>
              <a:rPr lang="cs-CZ" dirty="0" err="1" smtClean="0"/>
              <a:t>gamapatií</a:t>
            </a:r>
            <a:r>
              <a:rPr lang="cs-CZ" dirty="0" smtClean="0"/>
              <a:t> (Bence </a:t>
            </a:r>
            <a:r>
              <a:rPr lang="cs-CZ" dirty="0" err="1" smtClean="0"/>
              <a:t>Jonesovy</a:t>
            </a:r>
            <a:r>
              <a:rPr lang="cs-CZ" dirty="0" smtClean="0"/>
              <a:t> bílkoviny).</a:t>
            </a:r>
          </a:p>
        </p:txBody>
      </p:sp>
    </p:spTree>
    <p:extLst>
      <p:ext uri="{BB962C8B-B14F-4D97-AF65-F5344CB8AC3E}">
        <p14:creationId xmlns:p14="http://schemas.microsoft.com/office/powerpoint/2010/main" val="20965135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dirty="0" smtClean="0"/>
              <a:t>Elektroforéza  bílkovin mozkomíšního moku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sz="2400" smtClean="0"/>
              <a:t>Vyšetření mozkomíšního moku (CSF) je důležitou součástí diagnostiky onemocnění centrálního nervového systému (CNS). 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smtClean="0"/>
              <a:t>Mozkomíšní mok je čirá bezbarvá tekutina. Vzniká hlavně v chorioideálním plexu mozkových komor.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smtClean="0"/>
              <a:t> Mozkomíšní mok obtéká mozek a míchu, chrání je proti nárazům a otřesům.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smtClean="0"/>
              <a:t>Je neustále produkován, cirkuluje a poté je absorbován do krevního řečiště.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smtClean="0"/>
              <a:t>Každý den vznikne asi 500 ml mozkomíšního moku. Tento stupeň produkce znamená, že se likvor obměňuje každých několik hodin.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 smtClean="0"/>
              <a:t>Elektroforéza  bílkovin mozkomíšního moku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sz="2800" b="1" smtClean="0"/>
              <a:t>Ochranná bariéra </a:t>
            </a:r>
            <a:r>
              <a:rPr lang="cs-CZ" sz="2800" smtClean="0"/>
              <a:t>(HLB) mezi mozkem a krví odděluje mozek od cirkulující krve a reguluje rozložení analytů mezi krví a mozkomíšním mokem.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800" smtClean="0"/>
              <a:t>Pomáhá k tomu, aby se velké molekuly, toxiny a většina krevních buněk nedostala do mozku. Vlivy, které narušují tuto  ochrannou bariéru, vedou ke změnám ve složení mozkomíšního moku. Protože mozkomíšní mok obklopuje mozek a míchu, vyšetřování jeho vzorku je  </a:t>
            </a:r>
            <a:r>
              <a:rPr lang="cs-CZ" sz="2800" b="1" smtClean="0"/>
              <a:t>velice přínosné při diagnostice onemocnění centrálního nervového systému (CNS).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 smtClean="0"/>
              <a:t>Elektroforéza  bílkovin mozkomíšního moku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smtClean="0"/>
              <a:t>Celá řada onemocnění CSF se vyznačuje zvýšením proteinů v mozkomíšním moku v důsledku zvýšené permeability hemato-encefalické bariéry nebo zvýšené syntézy imunoglobulinů - v první řadě imunoglobulinu (Ig) ve třídě IgG v CNS. Přítomnost intratékálního Ig G je významnou informací vedoucí k dg. zánětlivého onemocnění CNS jehož příčinou je např. </a:t>
            </a:r>
            <a:r>
              <a:rPr lang="cs-CZ" b="1" smtClean="0"/>
              <a:t>skleróza multiplex.</a:t>
            </a:r>
            <a:r>
              <a:rPr lang="cs-CZ" smtClean="0"/>
              <a:t>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 smtClean="0"/>
              <a:t>Elektroforéza  bílkovin mozkomíšního moku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/>
            <a:r>
              <a:rPr lang="cs-CZ" smtClean="0"/>
              <a:t>Izoelektrická fokuzace :</a:t>
            </a:r>
          </a:p>
          <a:p>
            <a:pPr marL="0" indent="0" eaLnBrk="1" hangingPunct="1">
              <a:buFontTx/>
              <a:buNone/>
            </a:pPr>
            <a:r>
              <a:rPr lang="cs-CZ" smtClean="0"/>
              <a:t>metoda zahrnuje izoelektrofokusaci na agarózovém gelu, následovanou immunofixací s anti-Ig G antisérem. </a:t>
            </a:r>
          </a:p>
          <a:p>
            <a:pPr marL="0" indent="0" eaLnBrk="1" hangingPunct="1">
              <a:buFontTx/>
              <a:buNone/>
            </a:pPr>
            <a:r>
              <a:rPr lang="cs-CZ" smtClean="0"/>
              <a:t>Vzorky CSF a séra od téhož pacienta jsou pak vizuálně porovnány. </a:t>
            </a:r>
          </a:p>
          <a:p>
            <a:pPr marL="0" indent="0" eaLnBrk="1" hangingPunct="1">
              <a:buFontTx/>
              <a:buNone/>
            </a:pPr>
            <a:r>
              <a:rPr lang="cs-CZ" smtClean="0"/>
              <a:t>Citlivost metody dovoluje analýzu CSF bez předchozího zahušťování.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dirty="0" smtClean="0"/>
              <a:t>    Technického uspořádání elektroforetické                aparatury</a:t>
            </a:r>
          </a:p>
        </p:txBody>
      </p:sp>
      <p:pic>
        <p:nvPicPr>
          <p:cNvPr id="28674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060575"/>
            <a:ext cx="4248150" cy="3673475"/>
          </a:xfrm>
        </p:spPr>
      </p:pic>
      <p:sp>
        <p:nvSpPr>
          <p:cNvPr id="2867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cs-CZ" sz="2000" smtClean="0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84313"/>
            <a:ext cx="431958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 smtClean="0"/>
              <a:t>Elektroforéza  bílkovin mozkomíšního moku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b="1" smtClean="0"/>
              <a:t>Test se provádí ve dvou stupních :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cs-CZ" sz="2400" smtClean="0"/>
              <a:t>Izoelektrofokusace na agarózovém gelu k rozdělení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proteinů ve vzorcích CSF a séra.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2.  Immunofixace anti Ig G antisérem značeným enzymem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(peroxidáza) určeným k detekci Ig G oligoklonálních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proužků a demonstrace rozdílů nebo nepřítomnosti Ig G v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CSF a v séru.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sz="2400" smtClean="0"/>
              <a:t>K potvrzení intratékální syntézy Ig je nutno analyzovat sérum a mozkomíšní mok paralelně ve stejných koncentracích, aby byl demonstrován rozdíl v distribuci Ig G.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68413"/>
            <a:ext cx="71278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 smtClean="0"/>
              <a:t>Elektroforéza  bílkovin mozkomíšního moku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sz="2400" smtClean="0"/>
              <a:t> Fyziologicky mají imunoglobuliny v séru i </a:t>
            </a:r>
            <a:r>
              <a:rPr lang="cs-CZ" sz="2400" smtClean="0">
                <a:hlinkClick r:id="rId3" tooltip="Likvor"/>
              </a:rPr>
              <a:t>mozkomíšním moku</a:t>
            </a:r>
            <a:r>
              <a:rPr lang="cs-CZ" sz="2400" smtClean="0"/>
              <a:t> polyklonální charakter a vyjadřují heterogenitu individuálních protilátek produkovaných jako odpověď na nejrůznější </a:t>
            </a:r>
            <a:r>
              <a:rPr lang="cs-CZ" sz="2400" smtClean="0">
                <a:hlinkClick r:id="rId4" tooltip="Antigen"/>
              </a:rPr>
              <a:t>antigeny</a:t>
            </a:r>
            <a:r>
              <a:rPr lang="cs-CZ" sz="2400" smtClean="0"/>
              <a:t>, s nimiž se jedinec setkal.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400" smtClean="0"/>
              <a:t>Intratékálně produkované protilátky se vyznačují pouze omezenou (oligoklonální) heterogenitou, což se při izoelektrické fokusaci projeví jako izolované proužky, které nejsou patrné při analýze </a:t>
            </a:r>
            <a:r>
              <a:rPr lang="cs-CZ" sz="2400" smtClean="0">
                <a:hlinkClick r:id="rId5" tooltip="Sérum"/>
              </a:rPr>
              <a:t>séra</a:t>
            </a:r>
            <a:r>
              <a:rPr lang="cs-CZ" sz="2400" smtClean="0"/>
              <a:t>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400" smtClean="0"/>
              <a:t>Z toho vyplývá nutnost provádět současně analýzu imunoglobulinů likvoru i séra.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400" smtClean="0"/>
              <a:t>Srovnává se přítomnost či nepřítomnost identických pruhů </a:t>
            </a:r>
            <a:r>
              <a:rPr lang="cs-CZ" sz="2400" smtClean="0">
                <a:hlinkClick r:id="rId6" tooltip="IgG"/>
              </a:rPr>
              <a:t>IgG</a:t>
            </a:r>
            <a:r>
              <a:rPr lang="cs-CZ" sz="2400" smtClean="0"/>
              <a:t> v séru a moku; počet a lokalizace proužků nemá diferenciálně diagnostický význam.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4" descr="260px-Oligoklon%C3%A1ln%C3%AD_p%C3%A1sy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38250" y="2933700"/>
            <a:ext cx="2476500" cy="1857375"/>
          </a:xfrm>
        </p:spPr>
      </p:pic>
      <p:sp>
        <p:nvSpPr>
          <p:cNvPr id="19968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40200" y="476250"/>
            <a:ext cx="5003800" cy="5976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smtClean="0"/>
              <a:t>Základní typy :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1</a:t>
            </a:r>
            <a:r>
              <a:rPr lang="cs-CZ" sz="1800" smtClean="0"/>
              <a:t> – v séru i v moku pouze polyklonální IgG – normální nález; </a:t>
            </a:r>
            <a:endParaRPr 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2</a:t>
            </a:r>
            <a:r>
              <a:rPr lang="cs-CZ" sz="1800" smtClean="0"/>
              <a:t> – oligoklonální proužky pouze v likvoru – lokální syntéza IgG (např. u </a:t>
            </a:r>
            <a:r>
              <a:rPr lang="cs-CZ" sz="1800" smtClean="0">
                <a:hlinkClick r:id="rId3" tooltip="Roztroušená skleróza"/>
              </a:rPr>
              <a:t>roztroušené sklerózy</a:t>
            </a:r>
            <a:r>
              <a:rPr lang="cs-CZ" sz="1800" smtClean="0"/>
              <a:t>); </a:t>
            </a:r>
            <a:endParaRPr 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3</a:t>
            </a:r>
            <a:r>
              <a:rPr lang="cs-CZ" sz="1800" smtClean="0"/>
              <a:t> – oligoklonální proužky v likvoru a další oligoklonální proužky v likvoru i v séru – lokální syntéza IgG a produkce protilátek v organismu (např. chronická infekce CNS, roztroušená skleróza); </a:t>
            </a:r>
            <a:endParaRPr 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4</a:t>
            </a:r>
            <a:r>
              <a:rPr lang="cs-CZ" sz="1800" smtClean="0"/>
              <a:t> – identické oligoklonální proužky v séru i moku (tzv. „zrcadlový“ obraz proužků v  séru a v likvoru – dochází k průniku protilátek z krve do likvoru) – systémová imunitní aktivace bez lokální syntézy IgG v CNS; </a:t>
            </a:r>
            <a:endParaRPr 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5</a:t>
            </a:r>
            <a:r>
              <a:rPr lang="cs-CZ" sz="1800" smtClean="0"/>
              <a:t> – identické monoklonální proužky v séru i moku v krátkém úseku pH gradientu, jde o přítomnost monoklonálního paraproteinu v likvoru sérového původu (</a:t>
            </a:r>
            <a:r>
              <a:rPr lang="cs-CZ" sz="1800" smtClean="0">
                <a:hlinkClick r:id="rId4" tooltip="Myelom"/>
              </a:rPr>
              <a:t>myelom</a:t>
            </a:r>
            <a:r>
              <a:rPr lang="cs-CZ" sz="1800" smtClean="0"/>
              <a:t>, </a:t>
            </a:r>
            <a:r>
              <a:rPr lang="cs-CZ" sz="1800" smtClean="0">
                <a:hlinkClick r:id="rId5" tooltip="Monoklonální gamapatie (stránka neexistuje)"/>
              </a:rPr>
              <a:t>monoklonální gamapatie</a:t>
            </a:r>
            <a:r>
              <a:rPr lang="cs-CZ" sz="1800" smtClean="0"/>
              <a:t>)</a:t>
            </a:r>
          </a:p>
        </p:txBody>
      </p:sp>
      <p:pic>
        <p:nvPicPr>
          <p:cNvPr id="199684" name="Picture 7" descr="260px-Oligoklon%C3%A1ln%C3%AD_p%C3%A1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36734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74638"/>
            <a:ext cx="9108504" cy="1143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dirty="0" smtClean="0"/>
              <a:t>Elektroforéza  bílkovin v sekretu – průkaz </a:t>
            </a:r>
            <a:r>
              <a:rPr lang="cs-CZ" sz="3200" b="1" dirty="0" err="1" smtClean="0"/>
              <a:t>likvorey</a:t>
            </a:r>
            <a:endParaRPr lang="cs-CZ" sz="3200" b="1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průkaz </a:t>
            </a:r>
            <a:r>
              <a:rPr lang="cs-CZ" sz="2400" b="1" dirty="0"/>
              <a:t>přítomnosti mozkomíšního moku 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likvorey</a:t>
            </a:r>
            <a:r>
              <a:rPr lang="cs-CZ" sz="2400" dirty="0" smtClean="0"/>
              <a:t>) provádíme </a:t>
            </a:r>
            <a:r>
              <a:rPr lang="cs-CZ" sz="2400" dirty="0"/>
              <a:t>v tekutině  z ucha, nosu, úst nebo z operační </a:t>
            </a:r>
            <a:r>
              <a:rPr lang="cs-CZ" sz="2400" dirty="0" smtClean="0"/>
              <a:t>rány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ejčastěji </a:t>
            </a:r>
            <a:r>
              <a:rPr lang="cs-CZ" sz="2400" dirty="0"/>
              <a:t>se jedná o pacienty po úrazech, operacích nebo po komplikovaných infekčních zánětech centrálního nervového </a:t>
            </a:r>
            <a:r>
              <a:rPr lang="cs-CZ" sz="2400" dirty="0" smtClean="0"/>
              <a:t>systému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říve </a:t>
            </a:r>
            <a:r>
              <a:rPr lang="cs-CZ" sz="2400" dirty="0"/>
              <a:t>se pro detekci </a:t>
            </a:r>
            <a:r>
              <a:rPr lang="cs-CZ" sz="2400" dirty="0" err="1"/>
              <a:t>likvorey</a:t>
            </a:r>
            <a:r>
              <a:rPr lang="cs-CZ" sz="2400" dirty="0"/>
              <a:t> využívalo stanovení glukózy nebo celkové </a:t>
            </a:r>
            <a:r>
              <a:rPr lang="cs-CZ" sz="2400" dirty="0" smtClean="0"/>
              <a:t>bílkoviny </a:t>
            </a:r>
          </a:p>
          <a:p>
            <a:r>
              <a:rPr lang="cs-CZ" sz="2400" dirty="0"/>
              <a:t>m</a:t>
            </a:r>
            <a:r>
              <a:rPr lang="cs-CZ" sz="2400" dirty="0" smtClean="0"/>
              <a:t>ezi specifické </a:t>
            </a:r>
            <a:r>
              <a:rPr lang="cs-CZ" sz="2400" dirty="0" err="1" smtClean="0"/>
              <a:t>markery</a:t>
            </a:r>
            <a:r>
              <a:rPr lang="cs-CZ" sz="2400" dirty="0" smtClean="0"/>
              <a:t> elektroforetické stanovení  </a:t>
            </a:r>
            <a:r>
              <a:rPr lang="cs-CZ" sz="2400" b="1" dirty="0" smtClean="0"/>
              <a:t>beta 2 transferin</a:t>
            </a:r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7773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HYDRAGEL </a:t>
            </a:r>
            <a:r>
              <a:rPr lang="cs-CZ" sz="2400" b="1" dirty="0"/>
              <a:t>6 </a:t>
            </a:r>
            <a:r>
              <a:rPr lang="el-GR" sz="2400" b="1" dirty="0">
                <a:cs typeface="Arial"/>
              </a:rPr>
              <a:t>β</a:t>
            </a:r>
            <a:r>
              <a:rPr lang="cs-CZ" sz="2400" b="1" dirty="0"/>
              <a:t>2 TRANSFERRIN (</a:t>
            </a:r>
            <a:r>
              <a:rPr lang="cs-CZ" sz="2400" b="1" dirty="0" smtClean="0"/>
              <a:t>SEBIA)</a:t>
            </a:r>
            <a:r>
              <a:rPr lang="cs-CZ" sz="4000" b="1" dirty="0"/>
              <a:t/>
            </a:r>
            <a:br>
              <a:rPr lang="cs-CZ" sz="4000" b="1" dirty="0"/>
            </a:br>
            <a:endParaRPr lang="cs-CZ" sz="4000" b="1" dirty="0" smtClean="0">
              <a:cs typeface="Arial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b="1" dirty="0" smtClean="0"/>
              <a:t>Princip</a:t>
            </a:r>
            <a:r>
              <a:rPr lang="cs-CZ" sz="2400" b="1" dirty="0"/>
              <a:t>: </a:t>
            </a:r>
            <a:r>
              <a:rPr lang="cs-CZ" sz="2400" dirty="0"/>
              <a:t>elektroforéza s následnou </a:t>
            </a:r>
            <a:r>
              <a:rPr lang="cs-CZ" sz="2400" dirty="0" err="1" smtClean="0"/>
              <a:t>imunofixací</a:t>
            </a:r>
            <a:r>
              <a:rPr lang="cs-CZ" sz="2400" dirty="0"/>
              <a:t> s ANTI-Transferin –PER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 smtClean="0"/>
              <a:t>množství vzorku</a:t>
            </a:r>
            <a:r>
              <a:rPr lang="cs-CZ" sz="2400" dirty="0" smtClean="0"/>
              <a:t>: 10 </a:t>
            </a:r>
            <a:r>
              <a:rPr lang="en-US" sz="2400" dirty="0" smtClean="0">
                <a:cs typeface="Arial" charset="0"/>
              </a:rPr>
              <a:t>µ</a:t>
            </a:r>
            <a:r>
              <a:rPr lang="cs-CZ" sz="2400" dirty="0" smtClean="0">
                <a:cs typeface="Arial" charset="0"/>
              </a:rPr>
              <a:t>l bez předchozí úpravy, zároveň analýza séra pacienta (kontaminace příměsí krve)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 smtClean="0"/>
              <a:t>stabilita:  </a:t>
            </a:r>
            <a:r>
              <a:rPr lang="cs-CZ" sz="2400" dirty="0" smtClean="0"/>
              <a:t>při</a:t>
            </a:r>
            <a:r>
              <a:rPr lang="cs-CZ" sz="2400" b="1" dirty="0" smtClean="0"/>
              <a:t> </a:t>
            </a:r>
            <a:r>
              <a:rPr lang="cs-CZ" sz="2400" dirty="0" smtClean="0"/>
              <a:t>2 </a:t>
            </a:r>
            <a:r>
              <a:rPr lang="cs-CZ" sz="2400" dirty="0"/>
              <a:t>až 8 °</a:t>
            </a:r>
            <a:r>
              <a:rPr lang="cs-CZ" sz="2400" dirty="0" smtClean="0"/>
              <a:t>C 1 týden</a:t>
            </a:r>
            <a:endParaRPr lang="cs-CZ" sz="2400" dirty="0"/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 smtClean="0">
                <a:cs typeface="Arial" charset="0"/>
              </a:rPr>
              <a:t>doba </a:t>
            </a:r>
            <a:r>
              <a:rPr lang="cs-CZ" sz="2400" b="1" dirty="0">
                <a:cs typeface="Arial" charset="0"/>
              </a:rPr>
              <a:t>analýzy: </a:t>
            </a:r>
            <a:r>
              <a:rPr lang="cs-CZ" sz="2400" b="1" dirty="0" smtClean="0">
                <a:cs typeface="Arial" charset="0"/>
              </a:rPr>
              <a:t>2,5  </a:t>
            </a:r>
            <a:r>
              <a:rPr lang="cs-CZ" sz="2400" b="1" dirty="0">
                <a:cs typeface="Arial" charset="0"/>
              </a:rPr>
              <a:t>hod</a:t>
            </a:r>
            <a:r>
              <a:rPr lang="cs-CZ" sz="2400" b="1" dirty="0" smtClean="0">
                <a:cs typeface="Arial" charset="0"/>
              </a:rPr>
              <a:t>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 smtClean="0">
                <a:cs typeface="Arial" charset="0"/>
              </a:rPr>
              <a:t>mez </a:t>
            </a:r>
            <a:r>
              <a:rPr lang="cs-CZ" sz="2400" b="1" dirty="0">
                <a:cs typeface="Arial" charset="0"/>
              </a:rPr>
              <a:t>detekce: </a:t>
            </a:r>
            <a:r>
              <a:rPr lang="cs-CZ" sz="2400" b="1" dirty="0" smtClean="0">
                <a:cs typeface="Arial" charset="0"/>
              </a:rPr>
              <a:t>80-100 </a:t>
            </a:r>
            <a:r>
              <a:rPr lang="cs-CZ" sz="2400" b="1" dirty="0" smtClean="0">
                <a:cs typeface="Arial"/>
              </a:rPr>
              <a:t>µg/l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 smtClean="0">
                <a:cs typeface="Arial" charset="0"/>
              </a:rPr>
              <a:t>vyhodnocení</a:t>
            </a:r>
            <a:r>
              <a:rPr lang="cs-CZ" sz="2400" b="1" dirty="0">
                <a:cs typeface="Arial" charset="0"/>
              </a:rPr>
              <a:t>: </a:t>
            </a:r>
            <a:endParaRPr lang="cs-CZ" sz="2400" b="1" dirty="0" smtClean="0">
              <a:cs typeface="Arial" charset="0"/>
            </a:endParaRPr>
          </a:p>
          <a:p>
            <a:pPr marL="0" indent="0" eaLnBrk="1" hangingPunct="1">
              <a:buNone/>
            </a:pPr>
            <a:r>
              <a:rPr lang="cs-CZ" sz="2400" dirty="0" smtClean="0">
                <a:cs typeface="Arial" charset="0"/>
              </a:rPr>
              <a:t>kvalitativní, </a:t>
            </a:r>
            <a:r>
              <a:rPr lang="cs-CZ" sz="2400" dirty="0" smtClean="0"/>
              <a:t>kvantitativní</a:t>
            </a:r>
          </a:p>
          <a:p>
            <a:pPr eaLnBrk="1" hangingPunct="1">
              <a:buFontTx/>
              <a:buNone/>
            </a:pPr>
            <a:endParaRPr lang="cs-CZ" sz="24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675137" cy="267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4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5" y="1372369"/>
            <a:ext cx="9715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44" y="1951285"/>
            <a:ext cx="43434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ál 10"/>
          <p:cNvSpPr/>
          <p:nvPr/>
        </p:nvSpPr>
        <p:spPr>
          <a:xfrm>
            <a:off x="33144" y="3053771"/>
            <a:ext cx="1730544" cy="719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/>
          <p:cNvCxnSpPr/>
          <p:nvPr/>
        </p:nvCxnSpPr>
        <p:spPr>
          <a:xfrm flipH="1" flipV="1">
            <a:off x="1420431" y="3225054"/>
            <a:ext cx="3799641" cy="8520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 flipV="1">
            <a:off x="1420431" y="3547283"/>
            <a:ext cx="4231689" cy="898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ál 34"/>
          <p:cNvSpPr/>
          <p:nvPr/>
        </p:nvSpPr>
        <p:spPr>
          <a:xfrm>
            <a:off x="6248640" y="2924944"/>
            <a:ext cx="2571324" cy="1071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6166150" y="1619117"/>
                <a:ext cx="2736305" cy="21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b="1" dirty="0" smtClean="0"/>
                  <a:t>Frakce </a:t>
                </a:r>
              </a:p>
              <a:p>
                <a:pPr algn="ctr"/>
                <a:endParaRPr lang="cs-CZ" b="1" dirty="0" smtClean="0"/>
              </a:p>
              <a:p>
                <a:pPr algn="ctr"/>
                <a:r>
                  <a:rPr lang="cs-CZ" b="1" dirty="0" smtClean="0"/>
                  <a:t>2 - </a:t>
                </a:r>
                <a:r>
                  <a:rPr lang="cs-CZ" b="1" dirty="0" err="1" smtClean="0"/>
                  <a:t>sialo</a:t>
                </a:r>
                <a:r>
                  <a:rPr lang="cs-CZ" b="1" dirty="0" smtClean="0"/>
                  <a:t> =  9,7 %</a:t>
                </a:r>
              </a:p>
              <a:p>
                <a:pPr algn="ctr"/>
                <a:r>
                  <a:rPr lang="cs-CZ" b="1" dirty="0" smtClean="0"/>
                  <a:t>O - </a:t>
                </a:r>
                <a:r>
                  <a:rPr lang="cs-CZ" b="1" dirty="0" err="1" smtClean="0"/>
                  <a:t>sialo</a:t>
                </a:r>
                <a:r>
                  <a:rPr lang="cs-CZ" b="1" dirty="0" smtClean="0"/>
                  <a:t> = 14,4 %</a:t>
                </a:r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latin typeface="Cambria Math"/>
                        </a:rPr>
                        <m:t>𝑹</m:t>
                      </m:r>
                      <m:r>
                        <a:rPr lang="cs-CZ" sz="2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/>
                            </a:rPr>
                            <m:t>𝑶</m:t>
                          </m:r>
                          <m:r>
                            <a:rPr lang="cs-CZ" sz="2000" b="1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𝒔𝒊𝒂𝒍𝒐</m:t>
                          </m:r>
                        </m:num>
                        <m:den>
                          <m:r>
                            <a:rPr lang="cs-CZ" sz="2000" b="1" i="1">
                              <a:latin typeface="Cambria Math"/>
                            </a:rPr>
                            <m:t>𝟐</m:t>
                          </m:r>
                          <m:r>
                            <a:rPr lang="cs-CZ" sz="2000" b="1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𝒔𝒊𝒂𝒍𝒐</m:t>
                          </m:r>
                        </m:den>
                      </m:f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r>
                        <a:rPr lang="cs-CZ" sz="2000" b="1" i="1">
                          <a:latin typeface="Cambria Math"/>
                        </a:rPr>
                        <m:t>𝟏</m:t>
                      </m:r>
                      <m:r>
                        <a:rPr lang="cs-CZ" sz="2000" b="1" i="1">
                          <a:latin typeface="Cambria Math"/>
                        </a:rPr>
                        <m:t>,</m:t>
                      </m:r>
                      <m:r>
                        <a:rPr lang="cs-CZ" sz="2000" b="1" i="1">
                          <a:latin typeface="Cambria Math"/>
                        </a:rPr>
                        <m:t>𝟒𝟖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50" y="1619117"/>
                <a:ext cx="2736305" cy="2154244"/>
              </a:xfrm>
              <a:prstGeom prst="rect">
                <a:avLst/>
              </a:prstGeom>
              <a:blipFill rotWithShape="1">
                <a:blip r:embed="rId5"/>
                <a:stretch>
                  <a:fillRect t="-19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33144" y="143280"/>
            <a:ext cx="9144000" cy="1143000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>Kvantitativní hodnocení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b="1" dirty="0" smtClean="0">
              <a:cs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1" y="3055852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2-sialo</a:t>
            </a:r>
          </a:p>
          <a:p>
            <a:r>
              <a:rPr lang="cs-CZ" dirty="0" smtClean="0"/>
              <a:t>0-sialo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043850" y="322505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89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Hodnocení</a:t>
            </a:r>
            <a:endParaRPr lang="cs-CZ" sz="28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100499"/>
              </p:ext>
            </p:extLst>
          </p:nvPr>
        </p:nvGraphicFramePr>
        <p:xfrm>
          <a:off x="323528" y="1700807"/>
          <a:ext cx="8640961" cy="4527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/>
                <a:gridCol w="1224136"/>
                <a:gridCol w="2970000"/>
                <a:gridCol w="1710521"/>
              </a:tblGrid>
              <a:tr h="786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poměr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vzorek sekretu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vzorek  séra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hodnocení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asialo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disialo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-transferin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&gt; 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analýza není požadována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pozitivní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1798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asialo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disialo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 -transferin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≤ 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poměr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/</a:t>
                      </a:r>
                      <a:r>
                        <a:rPr lang="cs-CZ" sz="1800" dirty="0" err="1">
                          <a:effectLst/>
                        </a:rPr>
                        <a:t>disialo</a:t>
                      </a:r>
                      <a:r>
                        <a:rPr lang="cs-CZ" sz="1800" dirty="0">
                          <a:effectLst/>
                        </a:rPr>
                        <a:t> –transferin ze séra ≥ poměr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/</a:t>
                      </a:r>
                      <a:r>
                        <a:rPr lang="cs-CZ" sz="1800" dirty="0" err="1">
                          <a:effectLst/>
                        </a:rPr>
                        <a:t>disialo</a:t>
                      </a:r>
                      <a:r>
                        <a:rPr lang="cs-CZ" sz="1800" dirty="0">
                          <a:effectLst/>
                        </a:rPr>
                        <a:t> –transferin ze vzorku sekretu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negativní  (znečištění plazmou)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887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poměr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/</a:t>
                      </a:r>
                      <a:r>
                        <a:rPr lang="cs-CZ" sz="1800" dirty="0" err="1">
                          <a:effectLst/>
                        </a:rPr>
                        <a:t>disialo</a:t>
                      </a:r>
                      <a:r>
                        <a:rPr lang="cs-CZ" sz="1800" dirty="0">
                          <a:effectLst/>
                        </a:rPr>
                        <a:t> –transferin ze séra &lt; poměr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/</a:t>
                      </a:r>
                      <a:r>
                        <a:rPr lang="cs-CZ" sz="1800" dirty="0" err="1">
                          <a:effectLst/>
                        </a:rPr>
                        <a:t>disialo</a:t>
                      </a:r>
                      <a:r>
                        <a:rPr lang="cs-CZ" sz="1800" dirty="0">
                          <a:effectLst/>
                        </a:rPr>
                        <a:t> –transferin ze vzorku sekretu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pozitivní  (část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 –</a:t>
                      </a:r>
                      <a:r>
                        <a:rPr lang="cs-CZ" sz="1800" dirty="0" err="1">
                          <a:effectLst/>
                        </a:rPr>
                        <a:t>trasnsferinu</a:t>
                      </a:r>
                      <a:r>
                        <a:rPr lang="cs-CZ" sz="1800" dirty="0">
                          <a:effectLst/>
                        </a:rPr>
                        <a:t> pochází z CSF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5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2" y="3466619"/>
            <a:ext cx="3877730" cy="27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03711" y="3874812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2-sialo = 3,6 %</a:t>
            </a:r>
          </a:p>
          <a:p>
            <a:r>
              <a:rPr lang="cs-CZ" b="1" dirty="0" smtClean="0"/>
              <a:t>0-sialo = 10,5%</a:t>
            </a:r>
          </a:p>
          <a:p>
            <a:r>
              <a:rPr lang="cs-CZ" b="1" dirty="0" smtClean="0"/>
              <a:t>R = 0-sialo/2-sialo = 2,9</a:t>
            </a:r>
            <a:endParaRPr lang="cs-CZ" b="1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0144" y="184284"/>
            <a:ext cx="6764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Vzorek  č.1 – sekret z ucha 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835696" y="43909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2-sialo</a:t>
            </a:r>
            <a:endParaRPr lang="cs-CZ" b="1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299489" y="4893278"/>
            <a:ext cx="430634" cy="8660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281774" y="440283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0-sialo</a:t>
            </a:r>
            <a:endParaRPr lang="cs-CZ" b="1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3477284" y="4858889"/>
            <a:ext cx="45005" cy="373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66" y="2760624"/>
            <a:ext cx="648072" cy="33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0" y="6456338"/>
            <a:ext cx="9143999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Poměr 0-sialo/ 2-sialo TRF v sekretu </a:t>
            </a:r>
            <a:r>
              <a:rPr lang="cs-CZ" b="1" dirty="0" smtClean="0">
                <a:latin typeface="Arial"/>
                <a:cs typeface="Arial"/>
              </a:rPr>
              <a:t>&gt; 1- pozitivní</a:t>
            </a:r>
            <a:endParaRPr lang="cs-CZ" b="1" dirty="0"/>
          </a:p>
        </p:txBody>
      </p:sp>
      <p:sp>
        <p:nvSpPr>
          <p:cNvPr id="14" name="Ovál 13"/>
          <p:cNvSpPr/>
          <p:nvPr/>
        </p:nvSpPr>
        <p:spPr>
          <a:xfrm>
            <a:off x="4971041" y="3872391"/>
            <a:ext cx="1008111" cy="887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6" y="692696"/>
            <a:ext cx="181268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00449" y="2780927"/>
            <a:ext cx="1717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1    2   3   4    5   6</a:t>
            </a:r>
            <a:endParaRPr lang="cs-CZ" sz="1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299489" y="692696"/>
            <a:ext cx="27397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1- </a:t>
            </a:r>
            <a:r>
              <a:rPr lang="cs-CZ" sz="1600" dirty="0" err="1" smtClean="0"/>
              <a:t>neg</a:t>
            </a:r>
            <a:r>
              <a:rPr lang="cs-CZ" sz="1600" dirty="0" smtClean="0"/>
              <a:t>. kontrola – sérum 75x řeď.</a:t>
            </a:r>
          </a:p>
          <a:p>
            <a:r>
              <a:rPr lang="cs-CZ" sz="1600" dirty="0" smtClean="0"/>
              <a:t>2 - </a:t>
            </a:r>
            <a:r>
              <a:rPr lang="cs-CZ" sz="1600" dirty="0" err="1" smtClean="0"/>
              <a:t>poz</a:t>
            </a:r>
            <a:r>
              <a:rPr lang="cs-CZ" sz="1600" dirty="0" smtClean="0"/>
              <a:t>. kontrola – </a:t>
            </a:r>
            <a:r>
              <a:rPr lang="cs-CZ" sz="1600" dirty="0" err="1" smtClean="0"/>
              <a:t>likvor</a:t>
            </a:r>
            <a:endParaRPr lang="cs-CZ" sz="1600" dirty="0" smtClean="0"/>
          </a:p>
          <a:p>
            <a:r>
              <a:rPr lang="cs-CZ" sz="1600" dirty="0" smtClean="0"/>
              <a:t>3 -  sérum pacienta: 10 řeď.</a:t>
            </a:r>
          </a:p>
          <a:p>
            <a:r>
              <a:rPr lang="cs-CZ" sz="1600" b="1" u="sng" dirty="0" smtClean="0"/>
              <a:t>4 - sekret pacienta: </a:t>
            </a:r>
            <a:r>
              <a:rPr lang="cs-CZ" sz="1600" b="1" u="sng" dirty="0" err="1" smtClean="0"/>
              <a:t>neř</a:t>
            </a:r>
            <a:r>
              <a:rPr lang="cs-CZ" sz="1600" u="sng" dirty="0" smtClean="0"/>
              <a:t>.</a:t>
            </a:r>
          </a:p>
          <a:p>
            <a:r>
              <a:rPr lang="cs-CZ" sz="1600" dirty="0" smtClean="0"/>
              <a:t>5 - </a:t>
            </a:r>
            <a:r>
              <a:rPr lang="cs-CZ" sz="1600" dirty="0"/>
              <a:t>sekret </a:t>
            </a:r>
            <a:r>
              <a:rPr lang="cs-CZ" sz="1600" dirty="0" smtClean="0"/>
              <a:t>pacienta: řeď.1:1</a:t>
            </a:r>
            <a:endParaRPr lang="cs-CZ" sz="1600" dirty="0"/>
          </a:p>
          <a:p>
            <a:r>
              <a:rPr lang="cs-CZ" sz="1600" dirty="0" smtClean="0"/>
              <a:t>6 - </a:t>
            </a:r>
            <a:r>
              <a:rPr lang="cs-CZ" sz="1600" dirty="0"/>
              <a:t>sekret pacienta: řeď</a:t>
            </a:r>
            <a:r>
              <a:rPr lang="cs-CZ" sz="1600" dirty="0" smtClean="0"/>
              <a:t>. 1:2</a:t>
            </a:r>
            <a:endParaRPr lang="cs-CZ" sz="1600" dirty="0"/>
          </a:p>
        </p:txBody>
      </p:sp>
      <p:sp>
        <p:nvSpPr>
          <p:cNvPr id="17" name="Ovál 16"/>
          <p:cNvSpPr/>
          <p:nvPr/>
        </p:nvSpPr>
        <p:spPr>
          <a:xfrm>
            <a:off x="1217801" y="2785700"/>
            <a:ext cx="252027" cy="310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348063" y="60664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311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755576" y="1988840"/>
            <a:ext cx="7772400" cy="1500187"/>
          </a:xfrm>
        </p:spPr>
        <p:txBody>
          <a:bodyPr/>
          <a:lstStyle/>
          <a:p>
            <a:pPr algn="ctr"/>
            <a:r>
              <a:rPr lang="cs-CZ" sz="4000" b="1" dirty="0" smtClean="0"/>
              <a:t>Děkuji za pozornost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0515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mtClean="0"/>
              <a:t>Napájecí zdroj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Funkce:</a:t>
            </a:r>
            <a:r>
              <a:rPr lang="cs-CZ" smtClean="0"/>
              <a:t> dodání elektrické energie.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 napájecí zdroje  umožňují provoz v podmínkách </a:t>
            </a:r>
            <a:r>
              <a:rPr lang="cs-CZ" b="1" smtClean="0"/>
              <a:t>konstantního proudu, napětí nebo výkonu</a:t>
            </a:r>
            <a:r>
              <a:rPr lang="cs-CZ" smtClean="0"/>
              <a:t>, které jsou nastavitelné.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Při průtoku proudu elektrolytem vziká tzv. </a:t>
            </a:r>
            <a:r>
              <a:rPr lang="cs-CZ" b="1" i="1" smtClean="0"/>
              <a:t>Joulovo teplo</a:t>
            </a:r>
            <a:r>
              <a:rPr lang="cs-CZ" smtClean="0"/>
              <a:t>:  </a:t>
            </a:r>
            <a:r>
              <a:rPr lang="cs-CZ" b="1" smtClean="0"/>
              <a:t>H(heat)= (E)(I)(t)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Kde:   E = napětí (V),   I = proud (A),   t = čas (s)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3180</Words>
  <Application>Microsoft Office PowerPoint</Application>
  <PresentationFormat>Předvádění na obrazovce (4:3)</PresentationFormat>
  <Paragraphs>519</Paragraphs>
  <Slides>89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0" baseType="lpstr">
      <vt:lpstr>Výchozí návrh</vt:lpstr>
      <vt:lpstr>Elektroforetické techniky</vt:lpstr>
      <vt:lpstr>Osnova</vt:lpstr>
      <vt:lpstr>Prezentace aplikace PowerPoint</vt:lpstr>
      <vt:lpstr>Elektroforéza</vt:lpstr>
      <vt:lpstr>Princip elektroforézy </vt:lpstr>
      <vt:lpstr>Princip elektroforézy</vt:lpstr>
      <vt:lpstr>Elektroforetická pohyblivost - µ</vt:lpstr>
      <vt:lpstr>    Technického uspořádání elektroforetické                aparatury</vt:lpstr>
      <vt:lpstr>Napájecí zdroj</vt:lpstr>
      <vt:lpstr> Pufry při elektroforéze </vt:lpstr>
      <vt:lpstr>Rozdělení elektroforetických technik</vt:lpstr>
      <vt:lpstr>Zónová elektroforéza</vt:lpstr>
      <vt:lpstr>Zónová elektroforéza</vt:lpstr>
      <vt:lpstr>Elektroforéza v agarózovém gelu</vt:lpstr>
      <vt:lpstr>Elektroforéza v polyakrylamidovém gelu</vt:lpstr>
      <vt:lpstr>Hlavní typy gelové elektroforézy </vt:lpstr>
      <vt:lpstr> Gelová nedenaturační elektroforéza </vt:lpstr>
      <vt:lpstr> Nativní gelová elektroforéza  </vt:lpstr>
      <vt:lpstr>Gelová denaturační elektroforéza</vt:lpstr>
      <vt:lpstr>SDS gelová elektroforéza</vt:lpstr>
      <vt:lpstr>SDS gelová  elektroforéza</vt:lpstr>
      <vt:lpstr>SDS gelová   elektroforéza</vt:lpstr>
      <vt:lpstr>Hlavní typy gelové elektroforézy</vt:lpstr>
      <vt:lpstr>Kontinuální  zónová elektroforéza </vt:lpstr>
      <vt:lpstr>Diskontinuální zónová elektroforéza</vt:lpstr>
      <vt:lpstr>Diskontinuální zónová elektroforéza</vt:lpstr>
      <vt:lpstr>Prezentace aplikace PowerPoint</vt:lpstr>
      <vt:lpstr>Rozdělení dle uspořádání  (orientace nosného média)</vt:lpstr>
      <vt:lpstr>Zpracování gelu po separaci - barveni gelů</vt:lpstr>
      <vt:lpstr>Zpracování gelu po separaci - barveni gelů</vt:lpstr>
      <vt:lpstr>Vyhodnocení elektroforeogramů – detekce a kvantifikace</vt:lpstr>
      <vt:lpstr>Vyhodnocení elektroforeogramů – detekce a kvantifikace</vt:lpstr>
      <vt:lpstr>Vyhodnocení elektroforeogramů – detekce a kvantifikace</vt:lpstr>
      <vt:lpstr>Základní elektroforetické techniky</vt:lpstr>
      <vt:lpstr>Izoelektrická fokusace (IEF)</vt:lpstr>
      <vt:lpstr>Izoelektrická fokusace (IEF)</vt:lpstr>
      <vt:lpstr>Izoelektrická fokusace (IEF)</vt:lpstr>
      <vt:lpstr>Izoelektrická fokusace (IEF)</vt:lpstr>
      <vt:lpstr>Izoelektrická fokusace (IEF)</vt:lpstr>
      <vt:lpstr>Izoelektrická fokusace (IEF)</vt:lpstr>
      <vt:lpstr>Dvojrozměrná elektroforéza (2-DE)</vt:lpstr>
      <vt:lpstr>Dvojrozměrná elektroforéza (2-DE)</vt:lpstr>
      <vt:lpstr>Dvojrozměrná elektroforéza (2-DE)</vt:lpstr>
      <vt:lpstr>Dvojrozměrná elektroforéza (2-DE)</vt:lpstr>
      <vt:lpstr>Dvojrozměrná elektroforéza (2-DE)</vt:lpstr>
      <vt:lpstr>Kapilární elektroforéza (CE = capillary electrophoresis)</vt:lpstr>
      <vt:lpstr>Kapilární elektroforéza - Elelktroosmotický tok (EOF) </vt:lpstr>
      <vt:lpstr>Kapilární elektroforéza - Elelktroosmotický tok (EOF</vt:lpstr>
      <vt:lpstr>Kapilární elektroforéza – technické uspořádání</vt:lpstr>
      <vt:lpstr>Kapilární elektroforéza – technické uspořádání</vt:lpstr>
      <vt:lpstr>Praktické využití elektroforetických technik v klinické zdravotnické laboratoři</vt:lpstr>
      <vt:lpstr>Elektroforéza bílkovin krevního séra</vt:lpstr>
      <vt:lpstr>Elektroforéza bílkovin krevního séra - Gelová elektroforéza - SPE </vt:lpstr>
      <vt:lpstr>Elektroforéza bílkovin krevního séra - Gelová elektroforéza - SPE </vt:lpstr>
      <vt:lpstr>Elektroforéza bílkovin krevního séra - Gelová elektroforéza - SPE </vt:lpstr>
      <vt:lpstr>Elektroforéza bílkovin krevního séra - Gelová elektroforéza - SPE</vt:lpstr>
      <vt:lpstr> Elektroforéza bílkovin krevního séra: Vysokorozlišovací elektroforéza (HR  elektroforéza)</vt:lpstr>
      <vt:lpstr>Vysokorozlišovací elektroforéza (HR  elektroforéza)</vt:lpstr>
      <vt:lpstr>Prezentace aplikace PowerPoint</vt:lpstr>
      <vt:lpstr>Prezentace aplikace PowerPoint</vt:lpstr>
      <vt:lpstr>Elektroforéza bílkovin krevního séra: Elektroforéza s následnou imunofixací</vt:lpstr>
      <vt:lpstr>Elektroforéza s následnou imunofixací</vt:lpstr>
      <vt:lpstr>Elektroforéza s následnou imunofixací</vt:lpstr>
      <vt:lpstr>Elektroforéza s následnou imunofixací</vt:lpstr>
      <vt:lpstr>Elektroforéza bílkovin krevního séra  Klinický význam stanovení</vt:lpstr>
      <vt:lpstr>Elektroforéza bílkovin krevního séra  Klinický význam stanovení</vt:lpstr>
      <vt:lpstr>Elektroforéza bílkovin moče (UPE = urine protein electrophoresis)</vt:lpstr>
      <vt:lpstr>Elektroforéza bílkovin moče (UPE = urine protein electrophoresis)</vt:lpstr>
      <vt:lpstr>Gelová elektroforéza na agarózovém gelu v kombinaci s monoklonálními protilátkami proti vybraným proteinům</vt:lpstr>
      <vt:lpstr>Gelová elektroforéza na agarózovém gelu v kombinaci s monoklonálními protilátkami proti vybraným proteinům</vt:lpstr>
      <vt:lpstr>Gelová elektroforéza na agarózovém gelu v kombinaci s monoklonálními protilátkami proti vybraným proteinům</vt:lpstr>
      <vt:lpstr>SDS –  elektroforéza na agarózovém (SDS AGE)  nebo polyakrylamidovém gelu (SDS PAGE)</vt:lpstr>
      <vt:lpstr>SDS –  elektroforéza na agarózovém (SDS AGE)  nebo polyakrylamidovém gelu (SDS PAGE)</vt:lpstr>
      <vt:lpstr>SDS –  elektroforéza na agarózovém (SDS AGE)  nebo polyakrylamidovém gelu (SDS PAGE)</vt:lpstr>
      <vt:lpstr>Elektroforéza bílkovin moče – klinický význam</vt:lpstr>
      <vt:lpstr>Elektroforéza  bílkovin mozkomíšního moku</vt:lpstr>
      <vt:lpstr>Elektroforéza  bílkovin mozkomíšního moku</vt:lpstr>
      <vt:lpstr>Elektroforéza  bílkovin mozkomíšního moku</vt:lpstr>
      <vt:lpstr>Elektroforéza  bílkovin mozkomíšního moku</vt:lpstr>
      <vt:lpstr>Elektroforéza  bílkovin mozkomíšního moku</vt:lpstr>
      <vt:lpstr>Prezentace aplikace PowerPoint</vt:lpstr>
      <vt:lpstr>Elektroforéza  bílkovin mozkomíšního moku</vt:lpstr>
      <vt:lpstr>Prezentace aplikace PowerPoint</vt:lpstr>
      <vt:lpstr>Prezentace aplikace PowerPoint</vt:lpstr>
      <vt:lpstr>  HYDRAGEL 6 β2 TRANSFERRIN (SEBIA) </vt:lpstr>
      <vt:lpstr>Prezentace aplikace PowerPoint</vt:lpstr>
      <vt:lpstr>Hodnocení</vt:lpstr>
      <vt:lpstr>Prezentace aplikace PowerPoint</vt:lpstr>
      <vt:lpstr>Prezentace aplikace PowerPoint</vt:lpstr>
    </vt:vector>
  </TitlesOfParts>
  <Company>Fakultni Nemocnice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Elektroforetické techniky</dc:title>
  <dc:creator>83199</dc:creator>
  <cp:lastModifiedBy>Gottwaldová Jana</cp:lastModifiedBy>
  <cp:revision>66</cp:revision>
  <cp:lastPrinted>2018-04-05T04:45:58Z</cp:lastPrinted>
  <dcterms:created xsi:type="dcterms:W3CDTF">2011-09-06T08:02:03Z</dcterms:created>
  <dcterms:modified xsi:type="dcterms:W3CDTF">2018-04-23T06:37:51Z</dcterms:modified>
</cp:coreProperties>
</file>