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95" r:id="rId5"/>
    <p:sldId id="259" r:id="rId6"/>
    <p:sldId id="297" r:id="rId7"/>
    <p:sldId id="298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3" r:id="rId38"/>
    <p:sldId id="296" r:id="rId39"/>
    <p:sldId id="285" r:id="rId40"/>
    <p:sldId id="287" r:id="rId41"/>
    <p:sldId id="288" r:id="rId42"/>
    <p:sldId id="290" r:id="rId43"/>
    <p:sldId id="291" r:id="rId44"/>
    <p:sldId id="292" r:id="rId45"/>
    <p:sldId id="293" r:id="rId46"/>
    <p:sldId id="294" r:id="rId4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6" autoAdjust="0"/>
    <p:restoredTop sz="94660"/>
  </p:normalViewPr>
  <p:slideViewPr>
    <p:cSldViewPr snapToGrid="0">
      <p:cViewPr varScale="1">
        <p:scale>
          <a:sx n="66" d="100"/>
          <a:sy n="66" d="100"/>
        </p:scale>
        <p:origin x="48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CFD6C-A75E-44AD-846C-B7C1AD37367F}" type="datetimeFigureOut">
              <a:rPr lang="cs-CZ" smtClean="0"/>
              <a:t>18.02.2018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C56BC-54DB-460A-9C9C-DC8220BDEA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8988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CFD6C-A75E-44AD-846C-B7C1AD37367F}" type="datetimeFigureOut">
              <a:rPr lang="cs-CZ" smtClean="0"/>
              <a:t>18.02.2018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C56BC-54DB-460A-9C9C-DC8220BDEA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5191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CFD6C-A75E-44AD-846C-B7C1AD37367F}" type="datetimeFigureOut">
              <a:rPr lang="cs-CZ" smtClean="0"/>
              <a:t>18.02.2018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C56BC-54DB-460A-9C9C-DC8220BDEA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4024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CFD6C-A75E-44AD-846C-B7C1AD37367F}" type="datetimeFigureOut">
              <a:rPr lang="cs-CZ" smtClean="0"/>
              <a:t>18.02.2018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C56BC-54DB-460A-9C9C-DC8220BDEA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1460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CFD6C-A75E-44AD-846C-B7C1AD37367F}" type="datetimeFigureOut">
              <a:rPr lang="cs-CZ" smtClean="0"/>
              <a:t>18.02.2018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C56BC-54DB-460A-9C9C-DC8220BDEA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1711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CFD6C-A75E-44AD-846C-B7C1AD37367F}" type="datetimeFigureOut">
              <a:rPr lang="cs-CZ" smtClean="0"/>
              <a:t>18.02.2018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C56BC-54DB-460A-9C9C-DC8220BDEA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8648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CFD6C-A75E-44AD-846C-B7C1AD37367F}" type="datetimeFigureOut">
              <a:rPr lang="cs-CZ" smtClean="0"/>
              <a:t>18.02.2018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C56BC-54DB-460A-9C9C-DC8220BDEA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6033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CFD6C-A75E-44AD-846C-B7C1AD37367F}" type="datetimeFigureOut">
              <a:rPr lang="cs-CZ" smtClean="0"/>
              <a:t>18.02.2018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C56BC-54DB-460A-9C9C-DC8220BDEA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2015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CFD6C-A75E-44AD-846C-B7C1AD37367F}" type="datetimeFigureOut">
              <a:rPr lang="cs-CZ" smtClean="0"/>
              <a:t>18.02.2018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C56BC-54DB-460A-9C9C-DC8220BDEA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8853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CFD6C-A75E-44AD-846C-B7C1AD37367F}" type="datetimeFigureOut">
              <a:rPr lang="cs-CZ" smtClean="0"/>
              <a:t>18.02.2018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C56BC-54DB-460A-9C9C-DC8220BDEA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4573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cs-CZ"/>
          </a:p>
        </p:txBody>
      </p:sp>
      <p:sp>
        <p:nvSpPr>
          <p:cNvPr id="3" name="Zástupný symbol obrázk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CFD6C-A75E-44AD-846C-B7C1AD37367F}" type="datetimeFigureOut">
              <a:rPr lang="cs-CZ" smtClean="0"/>
              <a:t>18.02.2018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C56BC-54DB-460A-9C9C-DC8220BDEA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3905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CFD6C-A75E-44AD-846C-B7C1AD37367F}" type="datetimeFigureOut">
              <a:rPr lang="cs-CZ" smtClean="0"/>
              <a:t>18.02.2018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C56BC-54DB-460A-9C9C-DC8220BDEA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7959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://webeye.ophth.uiowa.edu/eyeforum/atlas/pages/DALK/index.htm" TargetMode="External"/><Relationship Id="rId3" Type="http://schemas.openxmlformats.org/officeDocument/2006/relationships/image" Target="../media/image21.png"/><Relationship Id="rId7" Type="http://schemas.openxmlformats.org/officeDocument/2006/relationships/image" Target="../media/image23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hyperlink" Target="http://eyerounds.org/atlas/pages/Khodadoust2/index.htm" TargetMode="External"/><Relationship Id="rId4" Type="http://schemas.openxmlformats.org/officeDocument/2006/relationships/image" Target="../media/image22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E879CE-5B31-4FC9-8E56-A06D4FEFC1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/>
              <a:t>Farmakologie</a:t>
            </a:r>
            <a:r>
              <a:rPr lang="en-GB" dirty="0"/>
              <a:t> </a:t>
            </a:r>
            <a:r>
              <a:rPr lang="en-GB" dirty="0" err="1"/>
              <a:t>oka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2703EE0-EEC6-4733-8C6A-477DF60787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Synek S.</a:t>
            </a:r>
          </a:p>
          <a:p>
            <a:r>
              <a:rPr lang="en-GB" dirty="0"/>
              <a:t>KOO LF MU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304753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Retrobulbární</a:t>
            </a:r>
            <a:r>
              <a:rPr lang="cs-CZ" dirty="0"/>
              <a:t> injekce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39657" y="1716754"/>
            <a:ext cx="5486400" cy="4108704"/>
          </a:xfrm>
        </p:spPr>
      </p:pic>
    </p:spTree>
    <p:extLst>
      <p:ext uri="{BB962C8B-B14F-4D97-AF65-F5344CB8AC3E}">
        <p14:creationId xmlns:p14="http://schemas.microsoft.com/office/powerpoint/2010/main" val="2658169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Obvaz oka s ochrannou mušlí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603475" y="1814118"/>
            <a:ext cx="4172250" cy="4351338"/>
          </a:xfrm>
        </p:spPr>
      </p:pic>
    </p:spTree>
    <p:extLst>
      <p:ext uri="{BB962C8B-B14F-4D97-AF65-F5344CB8AC3E}">
        <p14:creationId xmlns:p14="http://schemas.microsoft.com/office/powerpoint/2010/main" val="42224004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Obvaz oka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72453" y="1825625"/>
            <a:ext cx="4847094" cy="4351338"/>
          </a:xfrm>
        </p:spPr>
      </p:pic>
    </p:spTree>
    <p:extLst>
      <p:ext uri="{BB962C8B-B14F-4D97-AF65-F5344CB8AC3E}">
        <p14:creationId xmlns:p14="http://schemas.microsoft.com/office/powerpoint/2010/main" val="1272887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Obvaz 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52800" y="2180114"/>
            <a:ext cx="5486400" cy="3642360"/>
          </a:xfrm>
        </p:spPr>
      </p:pic>
    </p:spTree>
    <p:extLst>
      <p:ext uri="{BB962C8B-B14F-4D97-AF65-F5344CB8AC3E}">
        <p14:creationId xmlns:p14="http://schemas.microsoft.com/office/powerpoint/2010/main" val="16782294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Vlhká komůrka s hodinovým sklíčkem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52800" y="2257838"/>
            <a:ext cx="5486400" cy="3486912"/>
          </a:xfrm>
        </p:spPr>
      </p:pic>
    </p:spTree>
    <p:extLst>
      <p:ext uri="{BB962C8B-B14F-4D97-AF65-F5344CB8AC3E}">
        <p14:creationId xmlns:p14="http://schemas.microsoft.com/office/powerpoint/2010/main" val="41530638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27E736-AFDC-4161-92CE-A1A30733C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Skupiny léků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FD8AD32-E372-4B83-8B65-CE509A02A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Oční barviva</a:t>
            </a:r>
          </a:p>
          <a:p>
            <a:r>
              <a:rPr lang="cs-CZ" dirty="0"/>
              <a:t>Anestetika</a:t>
            </a:r>
          </a:p>
          <a:p>
            <a:r>
              <a:rPr lang="cs-CZ" dirty="0"/>
              <a:t>Mydriatika</a:t>
            </a:r>
          </a:p>
          <a:p>
            <a:r>
              <a:rPr lang="cs-CZ" dirty="0" err="1"/>
              <a:t>Lubrikancia</a:t>
            </a:r>
            <a:endParaRPr lang="cs-CZ" dirty="0"/>
          </a:p>
          <a:p>
            <a:r>
              <a:rPr lang="cs-CZ" dirty="0" err="1"/>
              <a:t>Hyperosmotické</a:t>
            </a:r>
            <a:r>
              <a:rPr lang="cs-CZ" dirty="0"/>
              <a:t> léky</a:t>
            </a:r>
          </a:p>
          <a:p>
            <a:r>
              <a:rPr lang="cs-CZ" dirty="0" err="1"/>
              <a:t>Antialergika</a:t>
            </a:r>
            <a:endParaRPr lang="cs-CZ" dirty="0"/>
          </a:p>
          <a:p>
            <a:r>
              <a:rPr lang="cs-CZ" dirty="0"/>
              <a:t>Antiinfekční léky- antibiotika, </a:t>
            </a:r>
            <a:r>
              <a:rPr lang="cs-CZ" dirty="0" err="1"/>
              <a:t>virostatika</a:t>
            </a:r>
            <a:r>
              <a:rPr lang="cs-CZ" dirty="0"/>
              <a:t>, antimykotika</a:t>
            </a:r>
          </a:p>
          <a:p>
            <a:r>
              <a:rPr lang="cs-CZ" dirty="0"/>
              <a:t>Imunosupresiva</a:t>
            </a:r>
          </a:p>
          <a:p>
            <a:r>
              <a:rPr lang="cs-CZ" dirty="0" err="1"/>
              <a:t>Antiglaukomové</a:t>
            </a:r>
            <a:r>
              <a:rPr lang="cs-CZ" dirty="0"/>
              <a:t> léky</a:t>
            </a:r>
          </a:p>
        </p:txBody>
      </p:sp>
    </p:spTree>
    <p:extLst>
      <p:ext uri="{BB962C8B-B14F-4D97-AF65-F5344CB8AC3E}">
        <p14:creationId xmlns:p14="http://schemas.microsoft.com/office/powerpoint/2010/main" val="35299376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AAF00F-B7A3-4A76-816A-C22F7BF02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Barviva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0657C8A-8470-4B27-8B97-53AA1DFF3A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Fluorescein- barví rohovkový epitel, nebarví odumřelé buňky, barví měkké kontaktní čočky, používá se k angiografii při </a:t>
            </a:r>
            <a:r>
              <a:rPr lang="cs-CZ" dirty="0" err="1"/>
              <a:t>i.v</a:t>
            </a:r>
            <a:r>
              <a:rPr lang="cs-CZ" dirty="0"/>
              <a:t>. podání, </a:t>
            </a:r>
          </a:p>
          <a:p>
            <a:r>
              <a:rPr lang="cs-CZ" dirty="0" err="1"/>
              <a:t>Lissaminová</a:t>
            </a:r>
            <a:r>
              <a:rPr lang="cs-CZ" dirty="0"/>
              <a:t> zeleň- diagnostika suchého oka</a:t>
            </a:r>
          </a:p>
          <a:p>
            <a:r>
              <a:rPr lang="cs-CZ" dirty="0"/>
              <a:t>Bengálská červeň- barví odumřelé buňky, hlen</a:t>
            </a:r>
          </a:p>
          <a:p>
            <a:r>
              <a:rPr lang="cs-CZ" dirty="0" err="1"/>
              <a:t>Indocyanová</a:t>
            </a:r>
            <a:r>
              <a:rPr lang="cs-CZ" dirty="0"/>
              <a:t> zeleň – angiografie, zobrazí cévy v </a:t>
            </a:r>
            <a:r>
              <a:rPr lang="cs-CZ" dirty="0" err="1"/>
              <a:t>chorioideae</a:t>
            </a:r>
            <a:endParaRPr lang="cs-CZ" dirty="0"/>
          </a:p>
          <a:p>
            <a:r>
              <a:rPr lang="cs-CZ" dirty="0" err="1"/>
              <a:t>Trypanová</a:t>
            </a:r>
            <a:r>
              <a:rPr lang="cs-CZ" dirty="0"/>
              <a:t> modř- barví čočkové pouzdro u operace, srůsty vazivové na sítnici</a:t>
            </a:r>
          </a:p>
        </p:txBody>
      </p:sp>
    </p:spTree>
    <p:extLst>
      <p:ext uri="{BB962C8B-B14F-4D97-AF65-F5344CB8AC3E}">
        <p14:creationId xmlns:p14="http://schemas.microsoft.com/office/powerpoint/2010/main" val="809968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01C642-DE83-4FEB-8AE6-D1064D80A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Porovnání barvení</a:t>
            </a:r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31D7F9C2-29BE-4413-A845-9463B4B6C4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847155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2151043229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971444277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846311918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9286257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Defekt epitelu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Mrtvé buňky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Hlen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65901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Fluorescein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16055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Bengálská červeň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++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6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/>
                        <a:t>Lissamínová</a:t>
                      </a:r>
                      <a:r>
                        <a:rPr lang="cs-CZ" dirty="0"/>
                        <a:t> zeleň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01763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66900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102C0E-C6C8-4890-B2E7-9E26A8D03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Rohovkový vřed</a:t>
            </a:r>
          </a:p>
        </p:txBody>
      </p:sp>
      <p:pic>
        <p:nvPicPr>
          <p:cNvPr id="4" name="Zástupný symbol pro obsah 5" descr="Eroze.jpg">
            <a:extLst>
              <a:ext uri="{FF2B5EF4-FFF2-40B4-BE49-F238E27FC236}">
                <a16:creationId xmlns:a16="http://schemas.microsoft.com/office/drawing/2014/main" id="{13205809-5CD5-40E6-813B-540CEF2772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9142" y="2074606"/>
            <a:ext cx="3895344" cy="2846832"/>
          </a:xfrm>
        </p:spPr>
      </p:pic>
      <p:pic>
        <p:nvPicPr>
          <p:cNvPr id="5" name="Obrázek 6" descr="Eroze2.jpg">
            <a:extLst>
              <a:ext uri="{FF2B5EF4-FFF2-40B4-BE49-F238E27FC236}">
                <a16:creationId xmlns:a16="http://schemas.microsoft.com/office/drawing/2014/main" id="{F8BECB67-BBFC-4DB2-9CF2-B40CBC910C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74606"/>
            <a:ext cx="4257675" cy="297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73681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178FAF-A8F8-4B5D-9D05-1F4EAA7C4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Barvení bengálskou červení</a:t>
            </a:r>
          </a:p>
        </p:txBody>
      </p:sp>
      <p:pic>
        <p:nvPicPr>
          <p:cNvPr id="4" name="Zástupný symbol pro obsah 3" descr="DryEye-RoseBengal.gif">
            <a:extLst>
              <a:ext uri="{FF2B5EF4-FFF2-40B4-BE49-F238E27FC236}">
                <a16:creationId xmlns:a16="http://schemas.microsoft.com/office/drawing/2014/main" id="{AF415DE7-C63E-4813-9617-87619DD884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48268" y="1690688"/>
            <a:ext cx="5895464" cy="4037361"/>
          </a:xfrm>
        </p:spPr>
      </p:pic>
    </p:spTree>
    <p:extLst>
      <p:ext uri="{BB962C8B-B14F-4D97-AF65-F5344CB8AC3E}">
        <p14:creationId xmlns:p14="http://schemas.microsoft.com/office/powerpoint/2010/main" val="7189213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B82CB3-BFF3-49E8-8BE9-0120AD650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Bariéry účinnosti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D432015-2D13-4A8D-993F-963501773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Kompliance</a:t>
            </a:r>
            <a:r>
              <a:rPr lang="cs-CZ" dirty="0"/>
              <a:t>- porozumění řádné aplikace</a:t>
            </a:r>
          </a:p>
          <a:p>
            <a:r>
              <a:rPr lang="cs-CZ" dirty="0"/>
              <a:t>Špatná technika</a:t>
            </a:r>
          </a:p>
          <a:p>
            <a:r>
              <a:rPr lang="cs-CZ" dirty="0"/>
              <a:t>Krátká účinnost léku</a:t>
            </a:r>
          </a:p>
          <a:p>
            <a:r>
              <a:rPr lang="cs-CZ" dirty="0" err="1"/>
              <a:t>Wash</a:t>
            </a:r>
            <a:r>
              <a:rPr lang="cs-CZ" dirty="0"/>
              <a:t> </a:t>
            </a:r>
            <a:r>
              <a:rPr lang="cs-CZ" dirty="0" err="1"/>
              <a:t>out</a:t>
            </a:r>
            <a:r>
              <a:rPr lang="cs-CZ" dirty="0"/>
              <a:t>- vypláchnutí slzením</a:t>
            </a:r>
          </a:p>
        </p:txBody>
      </p:sp>
    </p:spTree>
    <p:extLst>
      <p:ext uri="{BB962C8B-B14F-4D97-AF65-F5344CB8AC3E}">
        <p14:creationId xmlns:p14="http://schemas.microsoft.com/office/powerpoint/2010/main" val="15716072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DA8C59-0A50-4D4D-A5B7-8119901DF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Barvení </a:t>
            </a:r>
            <a:r>
              <a:rPr lang="cs-CZ" dirty="0" err="1"/>
              <a:t>lyssaminovou</a:t>
            </a:r>
            <a:r>
              <a:rPr lang="cs-CZ" dirty="0"/>
              <a:t> zelení</a:t>
            </a:r>
          </a:p>
        </p:txBody>
      </p:sp>
      <p:pic>
        <p:nvPicPr>
          <p:cNvPr id="4" name="Zástupný symbol pro obsah 3" descr="lysamine die cells.jpg">
            <a:extLst>
              <a:ext uri="{FF2B5EF4-FFF2-40B4-BE49-F238E27FC236}">
                <a16:creationId xmlns:a16="http://schemas.microsoft.com/office/drawing/2014/main" id="{11F15001-FEAE-4476-88F3-BD5E8135F1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72697" y="2015518"/>
            <a:ext cx="5840361" cy="3489796"/>
          </a:xfrm>
        </p:spPr>
      </p:pic>
    </p:spTree>
    <p:extLst>
      <p:ext uri="{BB962C8B-B14F-4D97-AF65-F5344CB8AC3E}">
        <p14:creationId xmlns:p14="http://schemas.microsoft.com/office/powerpoint/2010/main" val="1494163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A6F536-4776-4351-A547-E5CC8DDC6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Anestetika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3ACA142-2F03-46CD-A25B-E29A98B714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Tetrakain</a:t>
            </a:r>
            <a:r>
              <a:rPr lang="cs-CZ" dirty="0"/>
              <a:t> 0,5%, </a:t>
            </a:r>
            <a:r>
              <a:rPr lang="cs-CZ" dirty="0" err="1"/>
              <a:t>mesokain</a:t>
            </a:r>
            <a:r>
              <a:rPr lang="cs-CZ" dirty="0"/>
              <a:t> 1%- umrtvení rohovky, spojivky, odstranění cizího tělíska, </a:t>
            </a:r>
            <a:r>
              <a:rPr lang="cs-CZ" dirty="0" err="1"/>
              <a:t>oftamia</a:t>
            </a:r>
            <a:r>
              <a:rPr lang="cs-CZ" dirty="0"/>
              <a:t> </a:t>
            </a:r>
            <a:r>
              <a:rPr lang="cs-CZ" dirty="0" err="1"/>
              <a:t>photoelektrika</a:t>
            </a:r>
            <a:r>
              <a:rPr lang="cs-CZ" dirty="0"/>
              <a:t>, operace oka</a:t>
            </a:r>
          </a:p>
          <a:p>
            <a:r>
              <a:rPr lang="cs-CZ" dirty="0"/>
              <a:t>Podání místní- kapky, </a:t>
            </a:r>
            <a:r>
              <a:rPr lang="cs-CZ" dirty="0" err="1"/>
              <a:t>subkonjunktiválně</a:t>
            </a:r>
            <a:r>
              <a:rPr lang="cs-CZ" dirty="0"/>
              <a:t>, </a:t>
            </a:r>
            <a:r>
              <a:rPr lang="cs-CZ" dirty="0" err="1"/>
              <a:t>subtenónsky</a:t>
            </a:r>
            <a:r>
              <a:rPr lang="cs-CZ" dirty="0"/>
              <a:t>, </a:t>
            </a:r>
            <a:r>
              <a:rPr lang="cs-CZ" dirty="0" err="1"/>
              <a:t>parabulbárně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955971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DA50A6-05C9-4681-81E5-1398FC0B4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Katarakta</a:t>
            </a:r>
          </a:p>
        </p:txBody>
      </p:sp>
      <p:pic>
        <p:nvPicPr>
          <p:cNvPr id="4" name="Zástupný symbol pro obsah 3" descr="katarakta kortikalis.jpg">
            <a:extLst>
              <a:ext uri="{FF2B5EF4-FFF2-40B4-BE49-F238E27FC236}">
                <a16:creationId xmlns:a16="http://schemas.microsoft.com/office/drawing/2014/main" id="{DB1B785E-3FEF-4432-9314-1A2E37ABD0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99030" y="1690688"/>
            <a:ext cx="6656480" cy="4160300"/>
          </a:xfrm>
        </p:spPr>
      </p:pic>
    </p:spTree>
    <p:extLst>
      <p:ext uri="{BB962C8B-B14F-4D97-AF65-F5344CB8AC3E}">
        <p14:creationId xmlns:p14="http://schemas.microsoft.com/office/powerpoint/2010/main" val="36517352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901363-7D20-4279-9877-23352A14D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Cykloplegika</a:t>
            </a:r>
            <a:r>
              <a:rPr lang="cs-CZ" dirty="0"/>
              <a:t> a mydriatika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0578CA7-11C5-421F-82BD-44E690719E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Strabismus</a:t>
            </a:r>
          </a:p>
          <a:p>
            <a:r>
              <a:rPr lang="cs-CZ" dirty="0"/>
              <a:t>Amblyopie</a:t>
            </a:r>
          </a:p>
          <a:p>
            <a:r>
              <a:rPr lang="cs-CZ" dirty="0"/>
              <a:t>Anisometropie</a:t>
            </a:r>
          </a:p>
          <a:p>
            <a:r>
              <a:rPr lang="cs-CZ" dirty="0" err="1"/>
              <a:t>Pseudomyopie</a:t>
            </a:r>
            <a:endParaRPr lang="cs-CZ" dirty="0"/>
          </a:p>
          <a:p>
            <a:r>
              <a:rPr lang="cs-CZ" dirty="0"/>
              <a:t>Hypermetropie</a:t>
            </a:r>
          </a:p>
          <a:p>
            <a:r>
              <a:rPr lang="cs-CZ" dirty="0" err="1"/>
              <a:t>Nestabilnlí</a:t>
            </a:r>
            <a:r>
              <a:rPr lang="cs-CZ" dirty="0"/>
              <a:t> fixační bod u statické </a:t>
            </a:r>
            <a:r>
              <a:rPr lang="cs-CZ" dirty="0" err="1"/>
              <a:t>retinoskopie</a:t>
            </a:r>
            <a:endParaRPr lang="cs-CZ" dirty="0"/>
          </a:p>
          <a:p>
            <a:r>
              <a:rPr lang="cs-CZ" dirty="0"/>
              <a:t>Nespolupracující pacient</a:t>
            </a:r>
          </a:p>
        </p:txBody>
      </p:sp>
    </p:spTree>
    <p:extLst>
      <p:ext uri="{BB962C8B-B14F-4D97-AF65-F5344CB8AC3E}">
        <p14:creationId xmlns:p14="http://schemas.microsoft.com/office/powerpoint/2010/main" val="35093751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E35950-CB56-43F3-9739-66870D933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Účinek </a:t>
            </a:r>
            <a:r>
              <a:rPr lang="cs-CZ" dirty="0" err="1"/>
              <a:t>cykloplegie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12BF111-DBE4-49EC-A2E1-275171E024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1% atropin   		100%</a:t>
            </a:r>
          </a:p>
          <a:p>
            <a:r>
              <a:rPr lang="cs-CZ" dirty="0"/>
              <a:t>1% </a:t>
            </a:r>
            <a:r>
              <a:rPr lang="cs-CZ" dirty="0" err="1"/>
              <a:t>cyklopentolate</a:t>
            </a:r>
            <a:r>
              <a:rPr lang="cs-CZ" dirty="0"/>
              <a:t>	92%</a:t>
            </a:r>
          </a:p>
          <a:p>
            <a:r>
              <a:rPr lang="cs-CZ" dirty="0"/>
              <a:t>1% </a:t>
            </a:r>
            <a:r>
              <a:rPr lang="cs-CZ" dirty="0" err="1"/>
              <a:t>tropicamide</a:t>
            </a:r>
            <a:r>
              <a:rPr lang="cs-CZ" dirty="0"/>
              <a:t>		80%</a:t>
            </a:r>
          </a:p>
          <a:p>
            <a:r>
              <a:rPr lang="cs-CZ" dirty="0"/>
              <a:t>5% </a:t>
            </a:r>
            <a:r>
              <a:rPr lang="cs-CZ" dirty="0" err="1"/>
              <a:t>homatropin</a:t>
            </a:r>
            <a:r>
              <a:rPr lang="cs-CZ" dirty="0"/>
              <a:t>		54%</a:t>
            </a:r>
          </a:p>
        </p:txBody>
      </p:sp>
    </p:spTree>
    <p:extLst>
      <p:ext uri="{BB962C8B-B14F-4D97-AF65-F5344CB8AC3E}">
        <p14:creationId xmlns:p14="http://schemas.microsoft.com/office/powerpoint/2010/main" val="26155367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AE793D-00D0-4F08-B364-F4636E83E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Vedlejší účinky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427F03A-0795-4B35-9A40-D61DDB500D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Alergická kontaktní dermatitida</a:t>
            </a:r>
          </a:p>
          <a:p>
            <a:r>
              <a:rPr lang="cs-CZ" dirty="0"/>
              <a:t>Glaukomový záchvat</a:t>
            </a:r>
          </a:p>
          <a:p>
            <a:r>
              <a:rPr lang="cs-CZ" dirty="0"/>
              <a:t>Zvýšení nitroočního tlaku </a:t>
            </a:r>
          </a:p>
        </p:txBody>
      </p:sp>
    </p:spTree>
    <p:extLst>
      <p:ext uri="{BB962C8B-B14F-4D97-AF65-F5344CB8AC3E}">
        <p14:creationId xmlns:p14="http://schemas.microsoft.com/office/powerpoint/2010/main" val="18566025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9407CA-26E0-4F90-B046-723DEEE33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Vedlejší účinky atropinu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2421E2E-ADCD-4C25-AA02-DE9038CC07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Zvýšená frekvence srdce, suchost v ústech, mydriáza, poruchy vědomí, snížení GI motility, ataxie, halucinace, křeče, kóma</a:t>
            </a:r>
          </a:p>
        </p:txBody>
      </p:sp>
    </p:spTree>
    <p:extLst>
      <p:ext uri="{BB962C8B-B14F-4D97-AF65-F5344CB8AC3E}">
        <p14:creationId xmlns:p14="http://schemas.microsoft.com/office/powerpoint/2010/main" val="2369415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E16A3A-A26D-40A1-9965-8BFD32908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Nové možnosti léčby vrozené myopie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CA5BB89-9394-403D-B527-826856D0D2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0,01% atropin</a:t>
            </a:r>
          </a:p>
        </p:txBody>
      </p:sp>
    </p:spTree>
    <p:extLst>
      <p:ext uri="{BB962C8B-B14F-4D97-AF65-F5344CB8AC3E}">
        <p14:creationId xmlns:p14="http://schemas.microsoft.com/office/powerpoint/2010/main" val="30798801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1AFC3F-34DD-421B-BB89-51CC1368E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Lubrikancia</a:t>
            </a:r>
            <a:r>
              <a:rPr lang="cs-CZ" dirty="0"/>
              <a:t>- umělé slzy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7329078-E28D-4780-82E3-B225EF0A47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Povidone</a:t>
            </a:r>
            <a:r>
              <a:rPr lang="cs-CZ" dirty="0"/>
              <a:t> chlorid</a:t>
            </a:r>
          </a:p>
          <a:p>
            <a:r>
              <a:rPr lang="cs-CZ" dirty="0"/>
              <a:t>Glycerin 1%</a:t>
            </a:r>
          </a:p>
          <a:p>
            <a:r>
              <a:rPr lang="cs-CZ" dirty="0" err="1"/>
              <a:t>Polysorbát</a:t>
            </a:r>
            <a:r>
              <a:rPr lang="cs-CZ" dirty="0"/>
              <a:t> 1%</a:t>
            </a:r>
          </a:p>
          <a:p>
            <a:r>
              <a:rPr lang="cs-CZ" dirty="0" err="1"/>
              <a:t>Polyethylém</a:t>
            </a:r>
            <a:r>
              <a:rPr lang="cs-CZ" dirty="0"/>
              <a:t> glykol 0,4%</a:t>
            </a:r>
          </a:p>
          <a:p>
            <a:r>
              <a:rPr lang="cs-CZ" dirty="0"/>
              <a:t>Propylen glykol 0,3%</a:t>
            </a:r>
          </a:p>
          <a:p>
            <a:r>
              <a:rPr lang="cs-CZ" dirty="0" err="1"/>
              <a:t>Hyaluronát</a:t>
            </a:r>
            <a:r>
              <a:rPr lang="cs-CZ" dirty="0"/>
              <a:t> sodný 2%</a:t>
            </a:r>
          </a:p>
        </p:txBody>
      </p:sp>
    </p:spTree>
    <p:extLst>
      <p:ext uri="{BB962C8B-B14F-4D97-AF65-F5344CB8AC3E}">
        <p14:creationId xmlns:p14="http://schemas.microsoft.com/office/powerpoint/2010/main" val="28951247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1A8C74-5A14-43AB-BF04-9F8A20974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Konzervační látky v kapkách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39DDFCC-F064-4D8A-8067-D6320A5DC9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altLang="cs-CZ" dirty="0"/>
              <a:t>Thiomersal</a:t>
            </a:r>
          </a:p>
          <a:p>
            <a:r>
              <a:rPr lang="en-GB" altLang="cs-CZ" dirty="0"/>
              <a:t>EDTA</a:t>
            </a:r>
          </a:p>
          <a:p>
            <a:r>
              <a:rPr lang="en-GB" altLang="cs-CZ" dirty="0" err="1"/>
              <a:t>Chlorobutanol</a:t>
            </a:r>
            <a:endParaRPr lang="en-GB" altLang="cs-CZ" dirty="0"/>
          </a:p>
          <a:p>
            <a:r>
              <a:rPr lang="en-GB" altLang="cs-CZ" dirty="0"/>
              <a:t>Benzalkonium chloride</a:t>
            </a:r>
          </a:p>
          <a:p>
            <a:r>
              <a:rPr lang="en-GB" altLang="cs-CZ" dirty="0" err="1"/>
              <a:t>Chlorobutanol</a:t>
            </a:r>
            <a:endParaRPr lang="en-GB" altLang="cs-CZ" dirty="0"/>
          </a:p>
          <a:p>
            <a:r>
              <a:rPr lang="en-GB" altLang="cs-CZ" dirty="0"/>
              <a:t>Methylparaben</a:t>
            </a:r>
          </a:p>
          <a:p>
            <a:r>
              <a:rPr lang="en-GB" altLang="cs-CZ" dirty="0" err="1"/>
              <a:t>Purite</a:t>
            </a:r>
            <a:endParaRPr lang="en-GB" altLang="cs-CZ" dirty="0"/>
          </a:p>
          <a:p>
            <a:r>
              <a:rPr lang="en-GB" altLang="cs-CZ" dirty="0"/>
              <a:t>Polyquaternium-1</a:t>
            </a:r>
          </a:p>
          <a:p>
            <a:r>
              <a:rPr lang="en-GB" altLang="cs-CZ" dirty="0"/>
              <a:t>None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96119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51D674-598D-4037-9D3C-E50B88C8F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Místní účinek léku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F7876F1-A9DF-4834-96E2-085AC74D0E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Složení léku: pH, velikost molekuly, rozpustné v tucích nebo v solném roztoku</a:t>
            </a:r>
          </a:p>
          <a:p>
            <a:r>
              <a:rPr lang="cs-CZ" dirty="0"/>
              <a:t>Viskóznější léky účinkují déle</a:t>
            </a:r>
          </a:p>
          <a:p>
            <a:r>
              <a:rPr lang="cs-CZ" dirty="0"/>
              <a:t>Lokální toxicita- </a:t>
            </a:r>
            <a:r>
              <a:rPr lang="cs-CZ" dirty="0" err="1"/>
              <a:t>cornea</a:t>
            </a:r>
            <a:r>
              <a:rPr lang="cs-CZ" dirty="0"/>
              <a:t> </a:t>
            </a:r>
            <a:r>
              <a:rPr lang="cs-CZ" dirty="0" err="1"/>
              <a:t>punctata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911110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002E34-23EA-4122-8997-56C1CB3D3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Dotazník u syndromu suchého oka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006CFD1-6BCB-4EDC-ABD5-28CE31E615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Kapete se umělé slzy</a:t>
            </a:r>
          </a:p>
          <a:p>
            <a:r>
              <a:rPr lang="cs-CZ" dirty="0"/>
              <a:t>Máte tyto příznaky: </a:t>
            </a:r>
          </a:p>
          <a:p>
            <a:pPr lvl="1"/>
            <a:r>
              <a:rPr lang="cs-CZ" dirty="0"/>
              <a:t>Pocit nemoci</a:t>
            </a:r>
          </a:p>
          <a:p>
            <a:pPr lvl="1"/>
            <a:r>
              <a:rPr lang="cs-CZ" dirty="0" err="1"/>
              <a:t>Škrabkání</a:t>
            </a:r>
            <a:endParaRPr lang="cs-CZ" dirty="0"/>
          </a:p>
          <a:p>
            <a:pPr lvl="1"/>
            <a:r>
              <a:rPr lang="cs-CZ" dirty="0"/>
              <a:t>Suchost</a:t>
            </a:r>
          </a:p>
          <a:p>
            <a:pPr lvl="1"/>
            <a:r>
              <a:rPr lang="cs-CZ" dirty="0"/>
              <a:t>Pálení</a:t>
            </a:r>
          </a:p>
          <a:p>
            <a:r>
              <a:rPr lang="cs-CZ" dirty="0"/>
              <a:t>Jak často</a:t>
            </a:r>
          </a:p>
          <a:p>
            <a:r>
              <a:rPr lang="cs-CZ" dirty="0"/>
              <a:t>Myslíte si, že jste citlivý na kouř, smog, klimatizaci</a:t>
            </a:r>
          </a:p>
        </p:txBody>
      </p:sp>
    </p:spTree>
    <p:extLst>
      <p:ext uri="{BB962C8B-B14F-4D97-AF65-F5344CB8AC3E}">
        <p14:creationId xmlns:p14="http://schemas.microsoft.com/office/powerpoint/2010/main" val="18475170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659D5A-4BD9-4B6B-9793-51EF7016A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844A482-88A8-4D8F-B944-001210D955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Užíváte antihistaminika, diuretika, prášky na spaní, antidepresiva, léky na žaludek, na vysoký krevní tlak?</a:t>
            </a:r>
          </a:p>
          <a:p>
            <a:r>
              <a:rPr lang="cs-CZ" dirty="0"/>
              <a:t>Máte nemocné klouby?</a:t>
            </a:r>
          </a:p>
          <a:p>
            <a:r>
              <a:rPr lang="cs-CZ" dirty="0"/>
              <a:t>Máte ráno oteklé prsty?</a:t>
            </a:r>
          </a:p>
          <a:p>
            <a:r>
              <a:rPr lang="cs-CZ" dirty="0"/>
              <a:t>Máte suchost v ústech, nose či suchý kašel?</a:t>
            </a:r>
          </a:p>
        </p:txBody>
      </p:sp>
    </p:spTree>
    <p:extLst>
      <p:ext uri="{BB962C8B-B14F-4D97-AF65-F5344CB8AC3E}">
        <p14:creationId xmlns:p14="http://schemas.microsoft.com/office/powerpoint/2010/main" val="17817605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9ED815-3B49-4754-B157-9A26327DA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295E872-77E0-4407-877D-F2263F1CC6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Neléčíte se se štítnou žlázou?</a:t>
            </a:r>
          </a:p>
          <a:p>
            <a:r>
              <a:rPr lang="cs-CZ" dirty="0"/>
              <a:t>Když se probudíte, máte dráždění v oku, či nadbytek zaschlého sekretu v koutku víček?</a:t>
            </a:r>
          </a:p>
        </p:txBody>
      </p:sp>
    </p:spTree>
    <p:extLst>
      <p:ext uri="{BB962C8B-B14F-4D97-AF65-F5344CB8AC3E}">
        <p14:creationId xmlns:p14="http://schemas.microsoft.com/office/powerpoint/2010/main" val="39298795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EEA0D0-85C6-4E5B-A391-40AAF3EDD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Léky ovlivňující kvalitu slzného filmu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53DA4DD-57B3-4064-A074-B6028D821F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altLang="cs-CZ" dirty="0" err="1"/>
              <a:t>Antibiotika</a:t>
            </a:r>
            <a:r>
              <a:rPr lang="en-GB" altLang="cs-CZ" dirty="0"/>
              <a:t> (tetracycline)</a:t>
            </a:r>
          </a:p>
          <a:p>
            <a:r>
              <a:rPr lang="en-GB" altLang="cs-CZ" dirty="0" err="1"/>
              <a:t>Antihypertensiva</a:t>
            </a:r>
            <a:endParaRPr lang="en-GB" altLang="cs-CZ" dirty="0"/>
          </a:p>
          <a:p>
            <a:r>
              <a:rPr lang="en-GB" altLang="cs-CZ" dirty="0"/>
              <a:t>Botulotoxin</a:t>
            </a:r>
          </a:p>
          <a:p>
            <a:r>
              <a:rPr lang="en-GB" altLang="cs-CZ" dirty="0" err="1"/>
              <a:t>Dermatologika</a:t>
            </a:r>
            <a:r>
              <a:rPr lang="en-GB" altLang="cs-CZ" dirty="0"/>
              <a:t> (isotretinoin)</a:t>
            </a:r>
          </a:p>
          <a:p>
            <a:r>
              <a:rPr lang="en-GB" altLang="cs-CZ" dirty="0" err="1"/>
              <a:t>Psychomimetika</a:t>
            </a:r>
            <a:r>
              <a:rPr lang="en-GB" altLang="cs-CZ" dirty="0"/>
              <a:t> (diazepam, thioridazine)</a:t>
            </a:r>
          </a:p>
          <a:p>
            <a:r>
              <a:rPr lang="en-GB" altLang="cs-CZ" dirty="0" err="1"/>
              <a:t>Topick</a:t>
            </a:r>
            <a:r>
              <a:rPr lang="cs-CZ" altLang="cs-CZ" dirty="0"/>
              <a:t>é</a:t>
            </a:r>
            <a:r>
              <a:rPr lang="en-GB" altLang="cs-CZ" dirty="0"/>
              <a:t> </a:t>
            </a:r>
            <a:r>
              <a:rPr lang="en-GB" altLang="cs-CZ" dirty="0" err="1"/>
              <a:t>betablo</a:t>
            </a:r>
            <a:r>
              <a:rPr lang="cs-CZ" altLang="cs-CZ" dirty="0" err="1"/>
              <a:t>káto</a:t>
            </a:r>
            <a:r>
              <a:rPr lang="en-GB" altLang="cs-CZ" dirty="0" err="1"/>
              <a:t>ry</a:t>
            </a:r>
            <a:endParaRPr lang="en-GB" altLang="cs-CZ" dirty="0"/>
          </a:p>
          <a:p>
            <a:r>
              <a:rPr lang="en-GB" altLang="cs-CZ" dirty="0" err="1"/>
              <a:t>Antihistaminika</a:t>
            </a:r>
            <a:endParaRPr lang="en-GB" altLang="cs-CZ" dirty="0"/>
          </a:p>
          <a:p>
            <a:r>
              <a:rPr lang="en-GB" altLang="cs-CZ" dirty="0" err="1"/>
              <a:t>Diuretika</a:t>
            </a:r>
            <a:endParaRPr lang="en-GB" altLang="cs-CZ" dirty="0"/>
          </a:p>
          <a:p>
            <a:r>
              <a:rPr lang="en-GB" altLang="cs-CZ" dirty="0" err="1"/>
              <a:t>Dlouhotrv</a:t>
            </a:r>
            <a:r>
              <a:rPr lang="cs-CZ" altLang="cs-CZ" dirty="0" err="1"/>
              <a:t>ající</a:t>
            </a:r>
            <a:r>
              <a:rPr lang="cs-CZ" altLang="cs-CZ" dirty="0"/>
              <a:t> antiperspirační léky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870438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ACD7F8-7140-49ED-A982-6CB912D8B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Topické </a:t>
            </a:r>
            <a:r>
              <a:rPr lang="cs-CZ" dirty="0" err="1"/>
              <a:t>hyperosmotické</a:t>
            </a:r>
            <a:r>
              <a:rPr lang="cs-CZ" dirty="0"/>
              <a:t> léky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320CB50-097A-4F24-AC0C-6AF98DDEAB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cs-CZ" dirty="0"/>
              <a:t>2-5% </a:t>
            </a:r>
            <a:r>
              <a:rPr lang="en-GB" altLang="cs-CZ" dirty="0" err="1"/>
              <a:t>NaCl</a:t>
            </a:r>
            <a:r>
              <a:rPr lang="en-GB" altLang="cs-CZ" dirty="0"/>
              <a:t> </a:t>
            </a:r>
            <a:r>
              <a:rPr lang="en-GB" altLang="cs-CZ" dirty="0" err="1"/>
              <a:t>roztok</a:t>
            </a:r>
            <a:endParaRPr lang="en-GB" altLang="cs-CZ" dirty="0"/>
          </a:p>
          <a:p>
            <a:r>
              <a:rPr lang="en-GB" altLang="cs-CZ" dirty="0"/>
              <a:t>40% </a:t>
            </a:r>
            <a:r>
              <a:rPr lang="en-GB" altLang="cs-CZ" dirty="0" err="1"/>
              <a:t>roztok</a:t>
            </a:r>
            <a:r>
              <a:rPr lang="en-GB" altLang="cs-CZ" dirty="0"/>
              <a:t> </a:t>
            </a:r>
            <a:r>
              <a:rPr lang="en-GB" altLang="cs-CZ" dirty="0" err="1"/>
              <a:t>glu</a:t>
            </a:r>
            <a:r>
              <a:rPr lang="cs-CZ" altLang="cs-CZ" dirty="0" err="1"/>
              <a:t>kózy</a:t>
            </a:r>
            <a:endParaRPr lang="en-GB" altLang="cs-CZ" dirty="0"/>
          </a:p>
          <a:p>
            <a:r>
              <a:rPr lang="en-GB" altLang="cs-CZ" dirty="0"/>
              <a:t>5% </a:t>
            </a:r>
            <a:r>
              <a:rPr lang="en-GB" altLang="cs-CZ" dirty="0" err="1"/>
              <a:t>NaCl</a:t>
            </a:r>
            <a:r>
              <a:rPr lang="en-GB" altLang="cs-CZ" dirty="0"/>
              <a:t> mast</a:t>
            </a:r>
          </a:p>
          <a:p>
            <a:r>
              <a:rPr lang="en-GB" altLang="cs-CZ" dirty="0"/>
              <a:t>40% </a:t>
            </a:r>
            <a:r>
              <a:rPr lang="en-GB" altLang="cs-CZ" dirty="0" err="1"/>
              <a:t>glu</a:t>
            </a:r>
            <a:r>
              <a:rPr lang="cs-CZ" altLang="cs-CZ" dirty="0" err="1"/>
              <a:t>kózová</a:t>
            </a:r>
            <a:r>
              <a:rPr lang="cs-CZ" altLang="cs-CZ" dirty="0"/>
              <a:t> </a:t>
            </a:r>
            <a:r>
              <a:rPr lang="en-GB" altLang="cs-CZ" dirty="0"/>
              <a:t>mast</a:t>
            </a:r>
          </a:p>
          <a:p>
            <a:endParaRPr lang="cs-CZ" dirty="0"/>
          </a:p>
        </p:txBody>
      </p:sp>
      <p:pic>
        <p:nvPicPr>
          <p:cNvPr id="4" name="Obrázek 3" descr="Obrázek1.jpg">
            <a:extLst>
              <a:ext uri="{FF2B5EF4-FFF2-40B4-BE49-F238E27FC236}">
                <a16:creationId xmlns:a16="http://schemas.microsoft.com/office/drawing/2014/main" id="{B5FEC98F-47CF-440D-BC4F-1404A848C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125" y="2345531"/>
            <a:ext cx="3971925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06183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079713-3835-4892-97D2-AB73BEBC7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Antialergika</a:t>
            </a:r>
            <a:r>
              <a:rPr lang="en-GB" dirty="0"/>
              <a:t> 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FB2F073-5138-4B04-BD46-3C463AB550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Lokální </a:t>
            </a:r>
          </a:p>
          <a:p>
            <a:pPr lvl="1"/>
            <a:r>
              <a:rPr lang="cs-CZ" dirty="0"/>
              <a:t>Antihistaminika</a:t>
            </a:r>
          </a:p>
          <a:p>
            <a:pPr lvl="1"/>
            <a:r>
              <a:rPr lang="cs-CZ" dirty="0"/>
              <a:t>Proti otoku- </a:t>
            </a:r>
            <a:r>
              <a:rPr lang="cs-CZ" dirty="0" err="1"/>
              <a:t>dekongestant</a:t>
            </a:r>
            <a:endParaRPr lang="cs-CZ" dirty="0"/>
          </a:p>
          <a:p>
            <a:r>
              <a:rPr lang="cs-CZ" dirty="0"/>
              <a:t>Celkové antihistaminika</a:t>
            </a:r>
          </a:p>
          <a:p>
            <a:pPr lvl="1"/>
            <a:r>
              <a:rPr lang="cs-CZ" dirty="0"/>
              <a:t>Sedativní účinek</a:t>
            </a:r>
          </a:p>
          <a:p>
            <a:pPr lvl="1"/>
            <a:r>
              <a:rPr lang="cs-CZ" dirty="0"/>
              <a:t>Antihistaminová aktivita</a:t>
            </a:r>
          </a:p>
          <a:p>
            <a:pPr lvl="1"/>
            <a:r>
              <a:rPr lang="cs-CZ" dirty="0"/>
              <a:t>Anticholinergní aktivita</a:t>
            </a:r>
          </a:p>
        </p:txBody>
      </p:sp>
      <p:pic>
        <p:nvPicPr>
          <p:cNvPr id="4" name="Obrázek 3" descr="Obrázek2.jpg">
            <a:extLst>
              <a:ext uri="{FF2B5EF4-FFF2-40B4-BE49-F238E27FC236}">
                <a16:creationId xmlns:a16="http://schemas.microsoft.com/office/drawing/2014/main" id="{4594F2AF-3339-40FE-883B-385D92B56D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34" y="2978919"/>
            <a:ext cx="3870325" cy="267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63458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56CCA5-844D-46B9-853D-EC5593D58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Léky proti infekci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1616943-2D55-4B2E-AF50-F96C13B63A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Antibiotika</a:t>
            </a:r>
          </a:p>
          <a:p>
            <a:r>
              <a:rPr lang="cs-CZ" dirty="0" err="1"/>
              <a:t>Virostatika</a:t>
            </a:r>
            <a:endParaRPr lang="cs-CZ" dirty="0"/>
          </a:p>
          <a:p>
            <a:r>
              <a:rPr lang="cs-CZ" dirty="0"/>
              <a:t>antimykotika</a:t>
            </a:r>
          </a:p>
        </p:txBody>
      </p:sp>
    </p:spTree>
    <p:extLst>
      <p:ext uri="{BB962C8B-B14F-4D97-AF65-F5344CB8AC3E}">
        <p14:creationId xmlns:p14="http://schemas.microsoft.com/office/powerpoint/2010/main" val="34485619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Zástupný symbol pro obsah 3" descr="Absces rohovky.jpg">
            <a:extLst>
              <a:ext uri="{FF2B5EF4-FFF2-40B4-BE49-F238E27FC236}">
                <a16:creationId xmlns:a16="http://schemas.microsoft.com/office/drawing/2014/main" id="{70A1BA72-865B-4EAE-80FA-2E3F93A1B27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08050"/>
            <a:ext cx="3297238" cy="2303463"/>
          </a:xfrm>
        </p:spPr>
      </p:pic>
      <p:pic>
        <p:nvPicPr>
          <p:cNvPr id="48131" name="Obrázek 4" descr="disciformní keratitida.jpg">
            <a:extLst>
              <a:ext uri="{FF2B5EF4-FFF2-40B4-BE49-F238E27FC236}">
                <a16:creationId xmlns:a16="http://schemas.microsoft.com/office/drawing/2014/main" id="{26E08318-FD99-45C7-9AF7-EF8EF4008C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175" y="1916114"/>
            <a:ext cx="3346450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Obrázek 5" descr="marginální rohovkový ulcus.jpg">
            <a:extLst>
              <a:ext uri="{FF2B5EF4-FFF2-40B4-BE49-F238E27FC236}">
                <a16:creationId xmlns:a16="http://schemas.microsoft.com/office/drawing/2014/main" id="{3A777DBE-FB3B-4115-8406-FAB17C9A8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914" y="4508500"/>
            <a:ext cx="2878137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TextovéPole 6">
            <a:extLst>
              <a:ext uri="{FF2B5EF4-FFF2-40B4-BE49-F238E27FC236}">
                <a16:creationId xmlns:a16="http://schemas.microsoft.com/office/drawing/2014/main" id="{6AD429F4-D8FE-4C88-A5FD-788E7F1386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1051" y="1182729"/>
            <a:ext cx="22878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dirty="0">
                <a:solidFill>
                  <a:schemeClr val="tx1"/>
                </a:solidFill>
                <a:latin typeface="Arial" panose="020B0604020202020204" pitchFamily="34" charset="0"/>
              </a:rPr>
              <a:t>Herpetická keratitida</a:t>
            </a:r>
            <a:endParaRPr lang="en-US" altLang="cs-CZ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8134" name="TextovéPole 7">
            <a:extLst>
              <a:ext uri="{FF2B5EF4-FFF2-40B4-BE49-F238E27FC236}">
                <a16:creationId xmlns:a16="http://schemas.microsoft.com/office/drawing/2014/main" id="{BCD0500B-8E7A-4848-B987-705661091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0239" y="4149725"/>
            <a:ext cx="18389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dirty="0">
                <a:solidFill>
                  <a:schemeClr val="tx1"/>
                </a:solidFill>
                <a:latin typeface="Arial" panose="020B0604020202020204" pitchFamily="34" charset="0"/>
              </a:rPr>
              <a:t>Rohovkový vřed</a:t>
            </a:r>
            <a:endParaRPr lang="en-US" altLang="cs-CZ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8135" name="TextovéPole 8">
            <a:extLst>
              <a:ext uri="{FF2B5EF4-FFF2-40B4-BE49-F238E27FC236}">
                <a16:creationId xmlns:a16="http://schemas.microsoft.com/office/drawing/2014/main" id="{A1FB16EE-2953-4ECA-90FF-4B2817B55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451" y="549275"/>
            <a:ext cx="25699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dirty="0" err="1">
                <a:solidFill>
                  <a:schemeClr val="tx1"/>
                </a:solidFill>
                <a:latin typeface="Arial" panose="020B0604020202020204" pitchFamily="34" charset="0"/>
              </a:rPr>
              <a:t>Endoftalmitida</a:t>
            </a:r>
            <a:r>
              <a:rPr lang="cs-CZ" altLang="cs-CZ" dirty="0">
                <a:solidFill>
                  <a:schemeClr val="tx1"/>
                </a:solidFill>
                <a:latin typeface="Arial" panose="020B0604020202020204" pitchFamily="34" charset="0"/>
              </a:rPr>
              <a:t> plísňová</a:t>
            </a:r>
            <a:endParaRPr lang="en-US" altLang="cs-CZ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0668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A370F4-C67F-42C7-BC57-1258DBA2F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Imunosupresiva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7B6B306-3044-4194-A6C4-C7229B981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Stavy po transplantaci rohovky</a:t>
            </a:r>
          </a:p>
          <a:p>
            <a:r>
              <a:rPr lang="cs-CZ" dirty="0"/>
              <a:t>uveitidy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BB24678-E610-4C8C-8875-473F2BC6A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230" y="810420"/>
            <a:ext cx="4087974" cy="277783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5A3FA56-7B01-4DC9-9272-F7F39BF7D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30" y="2943526"/>
            <a:ext cx="3491429" cy="2427127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E0DE20AA-9A78-47FE-A4DA-361E92B0E6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8530542" y="3723189"/>
            <a:ext cx="3349123" cy="2552356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87B93D6A-6FDB-4DA3-93AB-586B2031FE0B}"/>
              </a:ext>
            </a:extLst>
          </p:cNvPr>
          <p:cNvSpPr txBox="1"/>
          <p:nvPr/>
        </p:nvSpPr>
        <p:spPr>
          <a:xfrm>
            <a:off x="7943537" y="7628929"/>
            <a:ext cx="37509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>
                <a:hlinkClick r:id="rId5" tooltip="http://eyerounds.org/atlas/pages/Khodadoust2/index.htm"/>
              </a:rPr>
              <a:t>Tato fotka</a:t>
            </a:r>
            <a:r>
              <a:rPr lang="cs-CZ" sz="900" dirty="0"/>
              <a:t> od autora Neznámý autor s licencí </a:t>
            </a:r>
            <a:r>
              <a:rPr lang="cs-CZ" sz="900" dirty="0">
                <a:hlinkClick r:id="rId6" tooltip="https://creativecommons.org/licenses/by-nc-nd/3.0/"/>
              </a:rPr>
              <a:t>CC BY-NC-ND</a:t>
            </a:r>
            <a:endParaRPr lang="cs-CZ" sz="900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E23FED9-CC93-41DF-934A-D67E4F4E95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4620648" y="4216538"/>
            <a:ext cx="3278205" cy="2278353"/>
          </a:xfrm>
          <a:prstGeom prst="rect">
            <a:avLst/>
          </a:prstGeom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F9BCF4A5-551D-49B0-AC10-3394223BD020}"/>
              </a:ext>
            </a:extLst>
          </p:cNvPr>
          <p:cNvSpPr txBox="1"/>
          <p:nvPr/>
        </p:nvSpPr>
        <p:spPr>
          <a:xfrm>
            <a:off x="4201609" y="6532398"/>
            <a:ext cx="31248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>
                <a:hlinkClick r:id="rId8" tooltip="http://webeye.ophth.uiowa.edu/eyeforum/atlas/pages/DALK/index.htm"/>
              </a:rPr>
              <a:t>Tato fotka</a:t>
            </a:r>
            <a:r>
              <a:rPr lang="cs-CZ" sz="900" dirty="0"/>
              <a:t> od autora Neznámý autor s licencí </a:t>
            </a:r>
            <a:r>
              <a:rPr lang="cs-CZ" sz="900" dirty="0">
                <a:hlinkClick r:id="rId6" tooltip="https://creativecommons.org/licenses/by-nc-nd/3.0/"/>
              </a:rPr>
              <a:t>CCBY-NC-ND</a:t>
            </a:r>
            <a:endParaRPr lang="cs-CZ" sz="900" dirty="0"/>
          </a:p>
        </p:txBody>
      </p:sp>
    </p:spTree>
    <p:extLst>
      <p:ext uri="{BB962C8B-B14F-4D97-AF65-F5344CB8AC3E}">
        <p14:creationId xmlns:p14="http://schemas.microsoft.com/office/powerpoint/2010/main" val="33796200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>
            <a:extLst>
              <a:ext uri="{FF2B5EF4-FFF2-40B4-BE49-F238E27FC236}">
                <a16:creationId xmlns:a16="http://schemas.microsoft.com/office/drawing/2014/main" id="{E72212C1-E3DF-4E9E-852D-3B6121CB3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8688" y="623888"/>
            <a:ext cx="6589712" cy="1281112"/>
          </a:xfrm>
        </p:spPr>
        <p:txBody>
          <a:bodyPr/>
          <a:lstStyle/>
          <a:p>
            <a:pPr eaLnBrk="1" hangingPunct="1"/>
            <a:r>
              <a:rPr lang="cs-CZ" altLang="cs-CZ" dirty="0"/>
              <a:t>Komorový úhel</a:t>
            </a:r>
            <a:endParaRPr lang="en-GB" altLang="cs-CZ" dirty="0"/>
          </a:p>
        </p:txBody>
      </p:sp>
      <p:pic>
        <p:nvPicPr>
          <p:cNvPr id="49155" name="Zástupný symbol pro obsah 3">
            <a:extLst>
              <a:ext uri="{FF2B5EF4-FFF2-40B4-BE49-F238E27FC236}">
                <a16:creationId xmlns:a16="http://schemas.microsoft.com/office/drawing/2014/main" id="{775711DB-8993-4D06-BA09-AAD6C8BFE6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926" y="1825625"/>
            <a:ext cx="8570147" cy="4351338"/>
          </a:xfrm>
        </p:spPr>
      </p:pic>
    </p:spTree>
    <p:extLst>
      <p:ext uri="{BB962C8B-B14F-4D97-AF65-F5344CB8AC3E}">
        <p14:creationId xmlns:p14="http://schemas.microsoft.com/office/powerpoint/2010/main" val="3361125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419875-646D-466F-804B-854CE3349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Bariéry účinku léků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82F2945-733F-4959-8CF0-A2469700D4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Hydrofóbní</a:t>
            </a:r>
            <a:r>
              <a:rPr lang="cs-CZ" dirty="0"/>
              <a:t> epitel rohovky</a:t>
            </a:r>
          </a:p>
          <a:p>
            <a:r>
              <a:rPr lang="cs-CZ" dirty="0" err="1"/>
              <a:t>Hematookulární</a:t>
            </a:r>
            <a:r>
              <a:rPr lang="cs-CZ" dirty="0"/>
              <a:t> bariéra</a:t>
            </a:r>
          </a:p>
        </p:txBody>
      </p:sp>
    </p:spTree>
    <p:extLst>
      <p:ext uri="{BB962C8B-B14F-4D97-AF65-F5344CB8AC3E}">
        <p14:creationId xmlns:p14="http://schemas.microsoft.com/office/powerpoint/2010/main" val="1881944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Nadpis 1">
            <a:extLst>
              <a:ext uri="{FF2B5EF4-FFF2-40B4-BE49-F238E27FC236}">
                <a16:creationId xmlns:a16="http://schemas.microsoft.com/office/drawing/2014/main" id="{54652FE2-4E2C-4694-8214-24A91AB16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8688" y="623888"/>
            <a:ext cx="6589712" cy="1281112"/>
          </a:xfrm>
        </p:spPr>
        <p:txBody>
          <a:bodyPr/>
          <a:lstStyle/>
          <a:p>
            <a:pPr eaLnBrk="1" hangingPunct="1"/>
            <a:r>
              <a:rPr lang="cs-CZ" altLang="cs-CZ" dirty="0"/>
              <a:t>Uzavřený úhel</a:t>
            </a:r>
            <a:endParaRPr lang="en-GB" altLang="cs-CZ" dirty="0"/>
          </a:p>
        </p:txBody>
      </p:sp>
      <p:pic>
        <p:nvPicPr>
          <p:cNvPr id="50179" name="Zástupný symbol pro obsah 3">
            <a:extLst>
              <a:ext uri="{FF2B5EF4-FFF2-40B4-BE49-F238E27FC236}">
                <a16:creationId xmlns:a16="http://schemas.microsoft.com/office/drawing/2014/main" id="{E6F460FF-E8B6-4EB6-8B12-8460649582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624" y="1825625"/>
            <a:ext cx="6234752" cy="4351338"/>
          </a:xfrm>
        </p:spPr>
      </p:pic>
    </p:spTree>
    <p:extLst>
      <p:ext uri="{BB962C8B-B14F-4D97-AF65-F5344CB8AC3E}">
        <p14:creationId xmlns:p14="http://schemas.microsoft.com/office/powerpoint/2010/main" val="19946008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Nadpis 1">
            <a:extLst>
              <a:ext uri="{FF2B5EF4-FFF2-40B4-BE49-F238E27FC236}">
                <a16:creationId xmlns:a16="http://schemas.microsoft.com/office/drawing/2014/main" id="{69E7AC5B-96D0-4490-9E3E-A9511D508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8688" y="623888"/>
            <a:ext cx="6589712" cy="1281112"/>
          </a:xfrm>
        </p:spPr>
        <p:txBody>
          <a:bodyPr/>
          <a:lstStyle/>
          <a:p>
            <a:pPr eaLnBrk="1" hangingPunct="1"/>
            <a:r>
              <a:rPr lang="cs-CZ" altLang="cs-CZ" dirty="0"/>
              <a:t>Glaukom</a:t>
            </a:r>
            <a:endParaRPr lang="en-GB" altLang="cs-CZ" dirty="0"/>
          </a:p>
        </p:txBody>
      </p:sp>
      <p:sp>
        <p:nvSpPr>
          <p:cNvPr id="51203" name="Zástupný symbol pro obsah 2">
            <a:extLst>
              <a:ext uri="{FF2B5EF4-FFF2-40B4-BE49-F238E27FC236}">
                <a16:creationId xmlns:a16="http://schemas.microsoft.com/office/drawing/2014/main" id="{28D6BBB9-203C-4A74-820F-F3CEBE3D0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7100" y="2133600"/>
            <a:ext cx="6591300" cy="3778250"/>
          </a:xfrm>
        </p:spPr>
        <p:txBody>
          <a:bodyPr/>
          <a:lstStyle/>
          <a:p>
            <a:pPr eaLnBrk="1" hangingPunct="1"/>
            <a:r>
              <a:rPr lang="cs-CZ" altLang="cs-CZ" dirty="0"/>
              <a:t>Vrozený</a:t>
            </a:r>
          </a:p>
          <a:p>
            <a:pPr eaLnBrk="1" hangingPunct="1"/>
            <a:r>
              <a:rPr lang="cs-CZ" altLang="cs-CZ" dirty="0"/>
              <a:t>Juvenilní</a:t>
            </a:r>
          </a:p>
          <a:p>
            <a:pPr eaLnBrk="1" hangingPunct="1"/>
            <a:r>
              <a:rPr lang="cs-CZ" altLang="cs-CZ" dirty="0"/>
              <a:t>S otevřeným úhlem</a:t>
            </a:r>
          </a:p>
          <a:p>
            <a:pPr eaLnBrk="1" hangingPunct="1"/>
            <a:r>
              <a:rPr lang="cs-CZ" altLang="cs-CZ" dirty="0"/>
              <a:t>Uzavřeným úhlem</a:t>
            </a:r>
            <a:endParaRPr lang="en-GB" altLang="cs-CZ" dirty="0"/>
          </a:p>
        </p:txBody>
      </p:sp>
    </p:spTree>
    <p:extLst>
      <p:ext uri="{BB962C8B-B14F-4D97-AF65-F5344CB8AC3E}">
        <p14:creationId xmlns:p14="http://schemas.microsoft.com/office/powerpoint/2010/main" val="5675844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Nadpis 1">
            <a:extLst>
              <a:ext uri="{FF2B5EF4-FFF2-40B4-BE49-F238E27FC236}">
                <a16:creationId xmlns:a16="http://schemas.microsoft.com/office/drawing/2014/main" id="{ECEDFDD7-A208-40D4-ACE9-84064B67C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8688" y="623888"/>
            <a:ext cx="6589712" cy="128111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dirty="0"/>
              <a:t>Akutní glaukomový záchvat </a:t>
            </a:r>
            <a:endParaRPr lang="en-GB" altLang="cs-CZ" dirty="0"/>
          </a:p>
        </p:txBody>
      </p:sp>
      <p:pic>
        <p:nvPicPr>
          <p:cNvPr id="52227" name="Zástupný symbol pro obsah 3">
            <a:extLst>
              <a:ext uri="{FF2B5EF4-FFF2-40B4-BE49-F238E27FC236}">
                <a16:creationId xmlns:a16="http://schemas.microsoft.com/office/drawing/2014/main" id="{77B417BC-7AD6-4859-B6C1-DC76766143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870" y="1825625"/>
            <a:ext cx="4942260" cy="4351338"/>
          </a:xfrm>
        </p:spPr>
      </p:pic>
    </p:spTree>
    <p:extLst>
      <p:ext uri="{BB962C8B-B14F-4D97-AF65-F5344CB8AC3E}">
        <p14:creationId xmlns:p14="http://schemas.microsoft.com/office/powerpoint/2010/main" val="8318606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7324A4-B823-47A7-B8E6-BF822D18F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Léčba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E30E67C-720E-4175-866E-3F0E0C4E5A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Kapky</a:t>
            </a:r>
          </a:p>
          <a:p>
            <a:r>
              <a:rPr lang="cs-CZ" dirty="0" err="1"/>
              <a:t>Diluran</a:t>
            </a:r>
            <a:r>
              <a:rPr lang="cs-CZ" dirty="0"/>
              <a:t>, </a:t>
            </a:r>
            <a:r>
              <a:rPr lang="cs-CZ" dirty="0" err="1"/>
              <a:t>manitol</a:t>
            </a:r>
            <a:endParaRPr lang="cs-CZ" dirty="0"/>
          </a:p>
          <a:p>
            <a:r>
              <a:rPr lang="cs-CZ" dirty="0"/>
              <a:t>Laserová </a:t>
            </a:r>
            <a:r>
              <a:rPr lang="cs-CZ" dirty="0" err="1"/>
              <a:t>iridotomie</a:t>
            </a:r>
            <a:endParaRPr lang="cs-CZ" dirty="0"/>
          </a:p>
          <a:p>
            <a:r>
              <a:rPr lang="cs-CZ" dirty="0"/>
              <a:t>chirurgie</a:t>
            </a:r>
          </a:p>
        </p:txBody>
      </p:sp>
    </p:spTree>
    <p:extLst>
      <p:ext uri="{BB962C8B-B14F-4D97-AF65-F5344CB8AC3E}">
        <p14:creationId xmlns:p14="http://schemas.microsoft.com/office/powerpoint/2010/main" val="11593061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Nadpis 1">
            <a:extLst>
              <a:ext uri="{FF2B5EF4-FFF2-40B4-BE49-F238E27FC236}">
                <a16:creationId xmlns:a16="http://schemas.microsoft.com/office/drawing/2014/main" id="{0A8B9343-A352-43EE-B1A4-2DC1653E5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8688" y="623888"/>
            <a:ext cx="6589712" cy="1281112"/>
          </a:xfrm>
        </p:spPr>
        <p:txBody>
          <a:bodyPr/>
          <a:lstStyle/>
          <a:p>
            <a:pPr eaLnBrk="1" hangingPunct="1"/>
            <a:endParaRPr lang="en-GB" altLang="cs-CZ"/>
          </a:p>
        </p:txBody>
      </p:sp>
      <p:pic>
        <p:nvPicPr>
          <p:cNvPr id="54275" name="Zástupný symbol pro obsah 3">
            <a:extLst>
              <a:ext uri="{FF2B5EF4-FFF2-40B4-BE49-F238E27FC236}">
                <a16:creationId xmlns:a16="http://schemas.microsoft.com/office/drawing/2014/main" id="{25ACB6EB-3309-4F72-9BA5-A53662CD28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9650" y="2420938"/>
            <a:ext cx="5030788" cy="3778250"/>
          </a:xfrm>
        </p:spPr>
      </p:pic>
      <p:pic>
        <p:nvPicPr>
          <p:cNvPr id="54276" name="Obrázek 4">
            <a:extLst>
              <a:ext uri="{FF2B5EF4-FFF2-40B4-BE49-F238E27FC236}">
                <a16:creationId xmlns:a16="http://schemas.microsoft.com/office/drawing/2014/main" id="{C452B7A4-BDC7-405C-9F5C-6F2A412F36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623888"/>
            <a:ext cx="4411662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TextovéPole 5">
            <a:extLst>
              <a:ext uri="{FF2B5EF4-FFF2-40B4-BE49-F238E27FC236}">
                <a16:creationId xmlns:a16="http://schemas.microsoft.com/office/drawing/2014/main" id="{ED91E278-3F2F-46A8-9083-AC4AC3D38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5" y="2636839"/>
            <a:ext cx="17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dirty="0" err="1">
                <a:solidFill>
                  <a:schemeClr val="bg1"/>
                </a:solidFill>
              </a:rPr>
              <a:t>Normalní</a:t>
            </a:r>
            <a:r>
              <a:rPr lang="cs-CZ" altLang="cs-CZ" dirty="0">
                <a:solidFill>
                  <a:schemeClr val="bg1"/>
                </a:solidFill>
              </a:rPr>
              <a:t> nález</a:t>
            </a:r>
            <a:endParaRPr lang="en-GB" altLang="cs-CZ" dirty="0">
              <a:solidFill>
                <a:schemeClr val="bg1"/>
              </a:solidFill>
            </a:endParaRPr>
          </a:p>
        </p:txBody>
      </p:sp>
      <p:sp>
        <p:nvSpPr>
          <p:cNvPr id="54278" name="TextovéPole 6">
            <a:extLst>
              <a:ext uri="{FF2B5EF4-FFF2-40B4-BE49-F238E27FC236}">
                <a16:creationId xmlns:a16="http://schemas.microsoft.com/office/drawing/2014/main" id="{3E11FE52-460D-49C5-BEF2-5DF026E2DD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2264" y="836614"/>
            <a:ext cx="29803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dirty="0" err="1">
                <a:solidFill>
                  <a:schemeClr val="bg1"/>
                </a:solidFill>
              </a:rPr>
              <a:t>Glaucomová</a:t>
            </a:r>
            <a:r>
              <a:rPr lang="cs-CZ" altLang="cs-CZ" dirty="0">
                <a:solidFill>
                  <a:schemeClr val="bg1"/>
                </a:solidFill>
              </a:rPr>
              <a:t> atrofie n optici</a:t>
            </a:r>
            <a:endParaRPr lang="en-GB" alt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9886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2826DF-19D6-47F3-9807-46B4227C4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Léky na zelený zákal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7434E4B-63D6-4679-BD49-83B4FD9DB8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Snižující nitrooční tlak (</a:t>
            </a:r>
            <a:r>
              <a:rPr lang="cs-CZ" dirty="0" err="1"/>
              <a:t>miotika</a:t>
            </a:r>
            <a:r>
              <a:rPr lang="cs-CZ" dirty="0"/>
              <a:t>, alfa-sympatomimetika, prostaglandiny)</a:t>
            </a:r>
          </a:p>
          <a:p>
            <a:r>
              <a:rPr lang="cs-CZ" dirty="0"/>
              <a:t>Snižující produkci nitrooční tekutiny (betablokátory, inhibitory </a:t>
            </a:r>
            <a:r>
              <a:rPr lang="cs-CZ" dirty="0" err="1"/>
              <a:t>karboanhydrázy</a:t>
            </a:r>
            <a:r>
              <a:rPr lang="cs-CZ" dirty="0"/>
              <a:t>)</a:t>
            </a:r>
          </a:p>
          <a:p>
            <a:r>
              <a:rPr lang="cs-CZ" dirty="0"/>
              <a:t>Osmotické léky (</a:t>
            </a:r>
            <a:r>
              <a:rPr lang="cs-CZ" dirty="0" err="1"/>
              <a:t>manitol</a:t>
            </a:r>
            <a:r>
              <a:rPr lang="cs-CZ" dirty="0"/>
              <a:t>)</a:t>
            </a:r>
          </a:p>
          <a:p>
            <a:r>
              <a:rPr lang="cs-CZ" dirty="0"/>
              <a:t>Snižující odpor v komorovém úhlu (pilokarpin, může vyvolat spasmus akomodace, a překrvení) </a:t>
            </a:r>
          </a:p>
        </p:txBody>
      </p:sp>
    </p:spTree>
    <p:extLst>
      <p:ext uri="{BB962C8B-B14F-4D97-AF65-F5344CB8AC3E}">
        <p14:creationId xmlns:p14="http://schemas.microsoft.com/office/powerpoint/2010/main" val="3415851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EB206A-61FD-4B6F-9445-DE3ED8EF4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60B84054-10D6-434A-A2A8-B2B0782A2F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239" y="2121788"/>
            <a:ext cx="5327521" cy="3759012"/>
          </a:xfrm>
        </p:spPr>
      </p:pic>
    </p:spTree>
    <p:extLst>
      <p:ext uri="{BB962C8B-B14F-4D97-AF65-F5344CB8AC3E}">
        <p14:creationId xmlns:p14="http://schemas.microsoft.com/office/powerpoint/2010/main" val="2045541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272855-1B85-4A66-83D0-FBAD84291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Způsoby aplikace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4CFE9B1-F31E-4C60-A73C-50990E3C72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Místně- kapky, masti</a:t>
            </a:r>
          </a:p>
          <a:p>
            <a:r>
              <a:rPr lang="cs-CZ" dirty="0" err="1"/>
              <a:t>Periokulární</a:t>
            </a:r>
            <a:r>
              <a:rPr lang="cs-CZ" dirty="0"/>
              <a:t> injekce- </a:t>
            </a:r>
            <a:r>
              <a:rPr lang="cs-CZ" dirty="0" err="1"/>
              <a:t>subkonjunktiválně</a:t>
            </a:r>
            <a:r>
              <a:rPr lang="cs-CZ" dirty="0"/>
              <a:t>, </a:t>
            </a:r>
            <a:r>
              <a:rPr lang="cs-CZ" dirty="0" err="1"/>
              <a:t>subtenonsky</a:t>
            </a:r>
            <a:endParaRPr lang="cs-CZ" dirty="0"/>
          </a:p>
          <a:p>
            <a:r>
              <a:rPr lang="cs-CZ" dirty="0"/>
              <a:t>elektroforézou</a:t>
            </a:r>
          </a:p>
          <a:p>
            <a:r>
              <a:rPr lang="cs-CZ" dirty="0" err="1"/>
              <a:t>Intravitreálně</a:t>
            </a:r>
            <a:r>
              <a:rPr lang="cs-CZ" dirty="0"/>
              <a:t> – </a:t>
            </a:r>
            <a:r>
              <a:rPr lang="cs-CZ" dirty="0" err="1"/>
              <a:t>antiVGF</a:t>
            </a:r>
            <a:r>
              <a:rPr lang="cs-CZ" dirty="0"/>
              <a:t>, antibiotika, kortikosteroidy</a:t>
            </a:r>
          </a:p>
          <a:p>
            <a:r>
              <a:rPr lang="cs-CZ" dirty="0"/>
              <a:t>Perorálně nebo intravenózně- antibiotika, kortikosteroidy, antivirotika, </a:t>
            </a:r>
            <a:r>
              <a:rPr lang="cs-CZ" dirty="0" err="1"/>
              <a:t>antimetabolika</a:t>
            </a:r>
            <a:r>
              <a:rPr lang="cs-CZ" dirty="0"/>
              <a:t>, diuretika</a:t>
            </a:r>
          </a:p>
        </p:txBody>
      </p:sp>
    </p:spTree>
    <p:extLst>
      <p:ext uri="{BB962C8B-B14F-4D97-AF65-F5344CB8AC3E}">
        <p14:creationId xmlns:p14="http://schemas.microsoft.com/office/powerpoint/2010/main" val="177027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Použití kapek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54324" y="2177066"/>
            <a:ext cx="5483352" cy="3648456"/>
          </a:xfrm>
        </p:spPr>
      </p:pic>
    </p:spTree>
    <p:extLst>
      <p:ext uri="{BB962C8B-B14F-4D97-AF65-F5344CB8AC3E}">
        <p14:creationId xmlns:p14="http://schemas.microsoft.com/office/powerpoint/2010/main" val="181843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Aplikace masti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52800" y="2257838"/>
            <a:ext cx="5486400" cy="3486912"/>
          </a:xfrm>
        </p:spPr>
      </p:pic>
    </p:spTree>
    <p:extLst>
      <p:ext uri="{BB962C8B-B14F-4D97-AF65-F5344CB8AC3E}">
        <p14:creationId xmlns:p14="http://schemas.microsoft.com/office/powerpoint/2010/main" val="1453766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Aplikace pomocí skleněné tyčinky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52800" y="2295947"/>
            <a:ext cx="5486400" cy="3486912"/>
          </a:xfrm>
        </p:spPr>
      </p:pic>
    </p:spTree>
    <p:extLst>
      <p:ext uri="{BB962C8B-B14F-4D97-AF65-F5344CB8AC3E}">
        <p14:creationId xmlns:p14="http://schemas.microsoft.com/office/powerpoint/2010/main" val="306302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Výplach spojivkového vaku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09989" y="1941740"/>
            <a:ext cx="5372022" cy="4351338"/>
          </a:xfrm>
        </p:spPr>
      </p:pic>
    </p:spTree>
    <p:extLst>
      <p:ext uri="{BB962C8B-B14F-4D97-AF65-F5344CB8AC3E}">
        <p14:creationId xmlns:p14="http://schemas.microsoft.com/office/powerpoint/2010/main" val="345544357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</TotalTime>
  <Words>623</Words>
  <Application>Microsoft Office PowerPoint</Application>
  <PresentationFormat>Širokoúhlá obrazovka</PresentationFormat>
  <Paragraphs>174</Paragraphs>
  <Slides>46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50" baseType="lpstr">
      <vt:lpstr>Arial</vt:lpstr>
      <vt:lpstr>Calibri</vt:lpstr>
      <vt:lpstr>Calibri Light</vt:lpstr>
      <vt:lpstr>Motiv Office</vt:lpstr>
      <vt:lpstr>Farmakologie oka</vt:lpstr>
      <vt:lpstr>Bariéry účinnosti</vt:lpstr>
      <vt:lpstr>Místní účinek léku</vt:lpstr>
      <vt:lpstr>Bariéry účinku léků</vt:lpstr>
      <vt:lpstr>Způsoby aplikace</vt:lpstr>
      <vt:lpstr>Použití kapek</vt:lpstr>
      <vt:lpstr>Aplikace masti</vt:lpstr>
      <vt:lpstr>Aplikace pomocí skleněné tyčinky</vt:lpstr>
      <vt:lpstr>Výplach spojivkového vaku</vt:lpstr>
      <vt:lpstr>Retrobulbární injekce</vt:lpstr>
      <vt:lpstr>Obvaz oka s ochrannou mušlí</vt:lpstr>
      <vt:lpstr>Obvaz oka</vt:lpstr>
      <vt:lpstr>Obvaz </vt:lpstr>
      <vt:lpstr>Vlhká komůrka s hodinovým sklíčkem</vt:lpstr>
      <vt:lpstr>Skupiny léků</vt:lpstr>
      <vt:lpstr>Barviva </vt:lpstr>
      <vt:lpstr>Porovnání barvení</vt:lpstr>
      <vt:lpstr>Rohovkový vřed</vt:lpstr>
      <vt:lpstr>Barvení bengálskou červení</vt:lpstr>
      <vt:lpstr>Barvení lyssaminovou zelení</vt:lpstr>
      <vt:lpstr>Anestetika</vt:lpstr>
      <vt:lpstr>Katarakta</vt:lpstr>
      <vt:lpstr>Cykloplegika a mydriatika</vt:lpstr>
      <vt:lpstr>Účinek cykloplegie</vt:lpstr>
      <vt:lpstr>Vedlejší účinky</vt:lpstr>
      <vt:lpstr>Vedlejší účinky atropinu</vt:lpstr>
      <vt:lpstr>Nové možnosti léčby vrozené myopie</vt:lpstr>
      <vt:lpstr>Lubrikancia- umělé slzy</vt:lpstr>
      <vt:lpstr>Konzervační látky v kapkách</vt:lpstr>
      <vt:lpstr>Dotazník u syndromu suchého oka</vt:lpstr>
      <vt:lpstr>Prezentace aplikace PowerPoint</vt:lpstr>
      <vt:lpstr>Prezentace aplikace PowerPoint</vt:lpstr>
      <vt:lpstr>Léky ovlivňující kvalitu slzného filmu</vt:lpstr>
      <vt:lpstr>Topické hyperosmotické léky</vt:lpstr>
      <vt:lpstr>Antialergika </vt:lpstr>
      <vt:lpstr>Léky proti infekci</vt:lpstr>
      <vt:lpstr>Prezentace aplikace PowerPoint</vt:lpstr>
      <vt:lpstr>Imunosupresiva</vt:lpstr>
      <vt:lpstr>Komorový úhel</vt:lpstr>
      <vt:lpstr>Uzavřený úhel</vt:lpstr>
      <vt:lpstr>Glaukom</vt:lpstr>
      <vt:lpstr>Akutní glaukomový záchvat </vt:lpstr>
      <vt:lpstr>Léčba</vt:lpstr>
      <vt:lpstr>Prezentace aplikace PowerPoint</vt:lpstr>
      <vt:lpstr>Léky na zelený zákal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Farmakologie oka</dc:title>
  <dc:creator>Svatopluk Synek</dc:creator>
  <cp:lastModifiedBy>Svatopluk Synek</cp:lastModifiedBy>
  <cp:revision>11</cp:revision>
  <dcterms:created xsi:type="dcterms:W3CDTF">2018-01-29T09:06:27Z</dcterms:created>
  <dcterms:modified xsi:type="dcterms:W3CDTF">2018-02-18T08:32:12Z</dcterms:modified>
</cp:coreProperties>
</file>