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1" r:id="rId3"/>
    <p:sldId id="272" r:id="rId4"/>
    <p:sldId id="288" r:id="rId5"/>
    <p:sldId id="289" r:id="rId6"/>
    <p:sldId id="290" r:id="rId7"/>
    <p:sldId id="273" r:id="rId8"/>
    <p:sldId id="274" r:id="rId9"/>
    <p:sldId id="275" r:id="rId10"/>
    <p:sldId id="276" r:id="rId11"/>
    <p:sldId id="287" r:id="rId12"/>
    <p:sldId id="277" r:id="rId13"/>
    <p:sldId id="278" r:id="rId14"/>
    <p:sldId id="279" r:id="rId15"/>
    <p:sldId id="280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2BB9B-96E7-4813-A937-52BD741D1D03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DCA25-9121-492B-B273-5845C11886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817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7402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316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poznámky 1"/>
          <p:cNvSpPr txBox="1">
            <a:spLocks noGrp="1"/>
          </p:cNvSpPr>
          <p:nvPr>
            <p:ph type="body"/>
          </p:nvPr>
        </p:nvSpPr>
        <p:spPr>
          <a:xfrm>
            <a:off x="685800" y="609600"/>
            <a:ext cx="7086600" cy="5334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72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Graf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DBA3-52F9-4AF4-A6A4-FA4D7DB2F99C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89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47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509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26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78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951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6660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13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074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00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6750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0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613EE-1828-4C84-B290-4BD918007218}" type="datetimeFigureOut">
              <a:rPr lang="cs-CZ" smtClean="0"/>
              <a:t>04.04.2018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B0230-320E-4B18-A2B5-C68D9D0C6A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94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Epidemiologické studie II.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Aleš Peřina, </a:t>
            </a:r>
            <a:r>
              <a:rPr lang="cs-CZ" dirty="0" err="1" smtClean="0"/>
              <a:t>Ph</a:t>
            </a:r>
            <a:r>
              <a:rPr lang="cs-CZ" dirty="0" smtClean="0"/>
              <a:t>. 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9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5A4F7-EB80-4611-99A1-C5A210DB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cs typeface="Calibri Light"/>
              </a:rPr>
              <a:t>Typy statistických korelací v intervalu r = [-1;+1</a:t>
            </a:r>
            <a:r>
              <a:rPr lang="cs-CZ" sz="4000" dirty="0">
                <a:cs typeface="Calibri Light"/>
              </a:rPr>
              <a:t>]</a:t>
            </a:r>
            <a:endParaRPr lang="cs-CZ" sz="4000" dirty="0"/>
          </a:p>
        </p:txBody>
      </p:sp>
      <p:pic>
        <p:nvPicPr>
          <p:cNvPr id="3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4D377C9D-4A53-47EB-9F9C-C079E7C63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38" y="2004797"/>
            <a:ext cx="9227387" cy="391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07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Korelace neznamená kauzalitu!</a:t>
            </a:r>
            <a:endParaRPr lang="cs-CZ" dirty="0"/>
          </a:p>
        </p:txBody>
      </p:sp>
      <p:pic>
        <p:nvPicPr>
          <p:cNvPr id="9" name="Zástupný symbol pro obrázek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r="1086"/>
          <a:stretch>
            <a:fillRect/>
          </a:stretch>
        </p:blipFill>
        <p:spPr/>
      </p:pic>
      <p:sp>
        <p:nvSpPr>
          <p:cNvPr id="8" name="Zástupný symbol pro text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 smtClean="0"/>
              <a:t>Spotřeba zmrzliny matematicky koreluje s nárůstem kriminality ve městě, ale ve skutečnosti je nárůst </a:t>
            </a:r>
            <a:r>
              <a:rPr lang="cs-CZ" dirty="0" err="1" smtClean="0"/>
              <a:t>krimininality</a:t>
            </a:r>
            <a:r>
              <a:rPr lang="cs-CZ" dirty="0" smtClean="0"/>
              <a:t> spojen s nástupem turistické sezóny.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3089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F8F8-C98F-49B0-9D4D-F34B716F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Calibri Light"/>
              </a:rPr>
              <a:t>Měření velikosti efektu v kontingenční tabulce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759C2-3B65-4D4D-B617-6CB9146F5D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/>
          <a:lstStyle/>
          <a:p>
            <a:r>
              <a:rPr lang="cs-CZ" dirty="0" smtClean="0">
                <a:cs typeface="Calibri"/>
              </a:rPr>
              <a:t>Problém: vztah výživy a anemického onemocnění</a:t>
            </a:r>
          </a:p>
          <a:p>
            <a:r>
              <a:rPr lang="cs-CZ" dirty="0" smtClean="0">
                <a:cs typeface="Calibri"/>
              </a:rPr>
              <a:t>Design:</a:t>
            </a:r>
          </a:p>
          <a:p>
            <a:pPr lvl="1"/>
            <a:r>
              <a:rPr lang="cs-CZ" dirty="0" err="1" smtClean="0">
                <a:cs typeface="Calibri"/>
              </a:rPr>
              <a:t>Kohortová</a:t>
            </a:r>
            <a:endParaRPr lang="cs-CZ" dirty="0" smtClean="0">
              <a:cs typeface="Calibri"/>
            </a:endParaRPr>
          </a:p>
          <a:p>
            <a:pPr lvl="1"/>
            <a:r>
              <a:rPr lang="cs-CZ" dirty="0" smtClean="0">
                <a:cs typeface="Calibri"/>
              </a:rPr>
              <a:t>Případů a kontrol</a:t>
            </a:r>
          </a:p>
          <a:p>
            <a:r>
              <a:rPr lang="cs-CZ" dirty="0" smtClean="0">
                <a:cs typeface="Calibri"/>
              </a:rPr>
              <a:t>Naše výsledky (hypoteticky)</a:t>
            </a:r>
            <a:endParaRPr lang="cs-CZ" dirty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ADDB0-D08E-45B3-8702-2CB965BC7A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39152" y="4287961"/>
          <a:ext cx="8168640" cy="1752600"/>
        </p:xfrm>
        <a:graphic>
          <a:graphicData uri="http://schemas.openxmlformats.org/drawingml/2006/table">
            <a:tbl>
              <a:tblPr firstRow="1" firstCol="1" lastRow="1" lastCol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389835927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4007759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7062033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54373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2X2 TABULKA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Zdroje </a:t>
                      </a:r>
                      <a:r>
                        <a:rPr lang="cs-CZ" noProof="0" dirty="0" err="1" smtClean="0"/>
                        <a:t>Fe</a:t>
                      </a:r>
                      <a:r>
                        <a:rPr lang="cs-CZ" noProof="0" dirty="0" smtClean="0"/>
                        <a:t> nedostatečné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Zdroje </a:t>
                      </a:r>
                      <a:r>
                        <a:rPr lang="cs-CZ" noProof="0" dirty="0" err="1" smtClean="0"/>
                        <a:t>Fe</a:t>
                      </a:r>
                      <a:r>
                        <a:rPr lang="cs-CZ" noProof="0" dirty="0" smtClean="0"/>
                        <a:t> dostatečné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CELKEM</a:t>
                      </a:r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9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Anemie ANO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205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129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334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7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Anemie NE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89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86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175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1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b="1" noProof="0" dirty="0" smtClean="0"/>
                        <a:t>CELKEM</a:t>
                      </a:r>
                      <a:endParaRPr lang="cs-CZ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294</a:t>
                      </a:r>
                      <a:endParaRPr lang="cs-CZ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215</a:t>
                      </a:r>
                      <a:endParaRPr lang="cs-CZ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509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7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F8F8-C98F-49B0-9D4D-F34B716F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Calibri Light"/>
              </a:rPr>
              <a:t>Pozorované a očekávané četnosti</a:t>
            </a:r>
            <a:endParaRPr lang="cs-CZ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ADDB0-D08E-45B3-8702-2CB965BC7A4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7907" y="1714414"/>
          <a:ext cx="8168640" cy="1752600"/>
        </p:xfrm>
        <a:graphic>
          <a:graphicData uri="http://schemas.openxmlformats.org/drawingml/2006/table">
            <a:tbl>
              <a:tblPr firstRow="1" firstCol="1" lastRow="1" lastCol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389835927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4007759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7062033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54373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Pozorované četnosti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Zdroje </a:t>
                      </a:r>
                      <a:r>
                        <a:rPr lang="cs-CZ" noProof="0" dirty="0" err="1" smtClean="0"/>
                        <a:t>Fe</a:t>
                      </a:r>
                      <a:r>
                        <a:rPr lang="cs-CZ" noProof="0" dirty="0" smtClean="0"/>
                        <a:t> nedostatečné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Zdroje </a:t>
                      </a:r>
                      <a:r>
                        <a:rPr lang="cs-CZ" noProof="0" dirty="0" err="1" smtClean="0"/>
                        <a:t>Fe</a:t>
                      </a:r>
                      <a:r>
                        <a:rPr lang="cs-CZ" noProof="0" dirty="0" smtClean="0"/>
                        <a:t> dostatečné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CELKEM</a:t>
                      </a:r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9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Anemie ANO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205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129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334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7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Anemie NE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89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86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175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1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CELKEM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294</a:t>
                      </a:r>
                      <a:endParaRPr lang="cs-CZ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215</a:t>
                      </a:r>
                      <a:endParaRPr lang="cs-CZ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509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5626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05528B09-317C-4BE7-8E8F-C4A83E676C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67907" y="3845509"/>
          <a:ext cx="8168640" cy="2839720"/>
        </p:xfrm>
        <a:graphic>
          <a:graphicData uri="http://schemas.openxmlformats.org/drawingml/2006/table">
            <a:tbl>
              <a:tblPr firstRow="1" firstCol="1" lastRow="1" lastCol="1" bandRow="1">
                <a:tableStyleId>{93296810-A885-4BE3-A3E7-6D5BEEA58F35}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389835927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4007759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7062033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54373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Očekávané četnosti</a:t>
                      </a:r>
                    </a:p>
                    <a:p>
                      <a:pPr lvl="0">
                        <a:buNone/>
                      </a:pPr>
                      <a:r>
                        <a:rPr lang="cs-CZ" noProof="0" dirty="0" smtClean="0"/>
                        <a:t>=CHITEST (Excel)</a:t>
                      </a:r>
                    </a:p>
                    <a:p>
                      <a:pPr lvl="0">
                        <a:buNone/>
                      </a:pPr>
                      <a:r>
                        <a:rPr lang="cs-CZ" noProof="0" dirty="0" smtClean="0"/>
                        <a:t>P = 0,02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Zdroje </a:t>
                      </a:r>
                      <a:r>
                        <a:rPr lang="cs-CZ" noProof="0" dirty="0" err="1" smtClean="0"/>
                        <a:t>Fe</a:t>
                      </a:r>
                      <a:r>
                        <a:rPr lang="cs-CZ" noProof="0" dirty="0" smtClean="0"/>
                        <a:t> nedostatečné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Zdroje </a:t>
                      </a:r>
                      <a:r>
                        <a:rPr lang="cs-CZ" noProof="0" dirty="0" err="1" smtClean="0"/>
                        <a:t>Fe</a:t>
                      </a:r>
                      <a:r>
                        <a:rPr lang="cs-CZ" noProof="0" dirty="0" smtClean="0"/>
                        <a:t> dostatečné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CELKEM</a:t>
                      </a:r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9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Anemie ANO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cs-CZ" noProof="0" dirty="0" smtClean="0"/>
                        <a:t>193</a:t>
                      </a:r>
                    </a:p>
                    <a:p>
                      <a:pPr lvl="0" algn="ctr">
                        <a:buNone/>
                      </a:pPr>
                      <a:r>
                        <a:rPr lang="cs-CZ" i="1" noProof="0" dirty="0" smtClean="0"/>
                        <a:t> </a:t>
                      </a:r>
                      <a:r>
                        <a:rPr lang="cs-CZ" sz="1600" i="1" noProof="0" dirty="0" smtClean="0"/>
                        <a:t>= 294x334/50</a:t>
                      </a:r>
                      <a:r>
                        <a:rPr lang="cs-CZ" sz="1600" noProof="0" dirty="0" smtClean="0"/>
                        <a:t>9</a:t>
                      </a:r>
                      <a:endParaRPr lang="cs-CZ" noProof="0" dirty="0" smtClean="0"/>
                    </a:p>
                    <a:p>
                      <a:pPr lvl="0" algn="ctr">
                        <a:buNone/>
                      </a:pPr>
                      <a:r>
                        <a:rPr lang="cs-CZ" noProof="0" dirty="0" smtClean="0">
                          <a:solidFill>
                            <a:srgbClr val="7030A0"/>
                          </a:solidFill>
                        </a:rPr>
                        <a:t>- 12</a:t>
                      </a:r>
                      <a:endParaRPr lang="cs-CZ" noProof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141 </a:t>
                      </a:r>
                    </a:p>
                    <a:p>
                      <a:pPr lvl="0" algn="ctr">
                        <a:buNone/>
                      </a:pPr>
                      <a:endParaRPr lang="cs-CZ" noProof="0" dirty="0" smtClean="0">
                        <a:solidFill>
                          <a:srgbClr val="7030A0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cs-CZ" noProof="0" dirty="0" smtClean="0">
                          <a:solidFill>
                            <a:srgbClr val="7030A0"/>
                          </a:solidFill>
                        </a:rPr>
                        <a:t>+ 12</a:t>
                      </a:r>
                      <a:endParaRPr lang="cs-CZ" noProof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334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7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Anemie NE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101</a:t>
                      </a:r>
                    </a:p>
                    <a:p>
                      <a:pPr lvl="0" algn="ctr">
                        <a:buNone/>
                      </a:pPr>
                      <a:r>
                        <a:rPr lang="cs-CZ" noProof="0" dirty="0" smtClean="0">
                          <a:solidFill>
                            <a:srgbClr val="7030A0"/>
                          </a:solidFill>
                        </a:rPr>
                        <a:t>+ 12</a:t>
                      </a:r>
                      <a:endParaRPr lang="cs-CZ" noProof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74</a:t>
                      </a:r>
                    </a:p>
                    <a:p>
                      <a:pPr lvl="0" algn="ctr">
                        <a:buNone/>
                      </a:pPr>
                      <a:r>
                        <a:rPr lang="cs-CZ" noProof="0" dirty="0" smtClean="0">
                          <a:solidFill>
                            <a:srgbClr val="7030A0"/>
                          </a:solidFill>
                        </a:rPr>
                        <a:t>- 12</a:t>
                      </a:r>
                      <a:endParaRPr lang="cs-CZ" noProof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175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1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CELKEM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294</a:t>
                      </a:r>
                      <a:endParaRPr lang="cs-CZ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215</a:t>
                      </a:r>
                      <a:endParaRPr lang="cs-CZ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509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56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0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4F8F8-C98F-49B0-9D4D-F34B716FA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Calibri Light"/>
              </a:rPr>
              <a:t>Měření velikosti efektu pomocí ukazatelů velikosti rizika</a:t>
            </a:r>
            <a:endParaRPr lang="cs-CZ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7ADDB0-D08E-45B3-8702-2CB965BC7A4F}"/>
              </a:ext>
            </a:extLst>
          </p:cNvPr>
          <p:cNvGraphicFramePr>
            <a:graphicFrameLocks noGrp="1"/>
          </p:cNvGraphicFramePr>
          <p:nvPr/>
        </p:nvGraphicFramePr>
        <p:xfrm>
          <a:off x="1867907" y="1714414"/>
          <a:ext cx="8168640" cy="1752600"/>
        </p:xfrm>
        <a:graphic>
          <a:graphicData uri="http://schemas.openxmlformats.org/drawingml/2006/table">
            <a:tbl>
              <a:tblPr firstRow="1" firstCol="1" lastRow="1" lastCol="1" bandRow="1">
                <a:tableStyleId>{5C22544A-7EE6-4342-B048-85BDC9FD1C3A}</a:tableStyleId>
              </a:tblPr>
              <a:tblGrid>
                <a:gridCol w="2042160">
                  <a:extLst>
                    <a:ext uri="{9D8B030D-6E8A-4147-A177-3AD203B41FA5}">
                      <a16:colId xmlns:a16="http://schemas.microsoft.com/office/drawing/2014/main" val="3898359278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4007759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070620330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2254373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Pozorované četnosti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Zdroje </a:t>
                      </a:r>
                      <a:r>
                        <a:rPr lang="cs-CZ" noProof="0" dirty="0" err="1" smtClean="0"/>
                        <a:t>Fe</a:t>
                      </a:r>
                      <a:r>
                        <a:rPr lang="cs-CZ" noProof="0" dirty="0" smtClean="0"/>
                        <a:t> nedostatečné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Zdroje </a:t>
                      </a:r>
                      <a:r>
                        <a:rPr lang="cs-CZ" noProof="0" dirty="0" err="1" smtClean="0"/>
                        <a:t>Fe</a:t>
                      </a:r>
                      <a:r>
                        <a:rPr lang="cs-CZ" noProof="0" dirty="0" smtClean="0"/>
                        <a:t> dostatečné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CELKEM</a:t>
                      </a:r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997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Anemie ANO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205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129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334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479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Anemie NE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89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86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175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14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CELKEM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294</a:t>
                      </a:r>
                      <a:endParaRPr lang="cs-CZ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215</a:t>
                      </a:r>
                      <a:endParaRPr lang="cs-CZ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b="1" noProof="0" dirty="0" smtClean="0"/>
                        <a:t>509</a:t>
                      </a:r>
                      <a:endParaRPr lang="cs-CZ" b="1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2562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2CC15E-2CF5-48FC-9F14-B274CA2B84A4}"/>
              </a:ext>
            </a:extLst>
          </p:cNvPr>
          <p:cNvSpPr txBox="1"/>
          <p:nvPr/>
        </p:nvSpPr>
        <p:spPr>
          <a:xfrm>
            <a:off x="1867907" y="3840192"/>
            <a:ext cx="2743200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 smtClean="0"/>
              <a:t>Relativní riziko (</a:t>
            </a:r>
            <a:r>
              <a:rPr lang="cs-CZ" b="1" dirty="0" smtClean="0">
                <a:cs typeface="Calibri"/>
              </a:rPr>
              <a:t>kohorta)</a:t>
            </a:r>
          </a:p>
          <a:p>
            <a:r>
              <a:rPr lang="cs-CZ" dirty="0" smtClean="0">
                <a:cs typeface="Calibri"/>
              </a:rPr>
              <a:t>205/294 = 0,70</a:t>
            </a:r>
          </a:p>
          <a:p>
            <a:r>
              <a:rPr lang="cs-CZ" dirty="0" smtClean="0">
                <a:cs typeface="Calibri"/>
              </a:rPr>
              <a:t>125/215 = 0,60</a:t>
            </a:r>
          </a:p>
          <a:p>
            <a:endParaRPr lang="cs-CZ" dirty="0" smtClean="0">
              <a:cs typeface="Calibri"/>
            </a:endParaRPr>
          </a:p>
          <a:p>
            <a:r>
              <a:rPr lang="cs-CZ" dirty="0" smtClean="0">
                <a:cs typeface="Calibri"/>
              </a:rPr>
              <a:t>RR = 0,70/0,60 = 1,17</a:t>
            </a:r>
          </a:p>
          <a:p>
            <a:r>
              <a:rPr lang="cs-CZ" dirty="0" smtClean="0">
                <a:cs typeface="Calibri"/>
              </a:rPr>
              <a:t>1,17-krát nebo o 17 % více</a:t>
            </a:r>
            <a:endParaRPr lang="cs-CZ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4E869-7509-4FCB-A3B5-39CEF56F9468}"/>
              </a:ext>
            </a:extLst>
          </p:cNvPr>
          <p:cNvSpPr txBox="1"/>
          <p:nvPr/>
        </p:nvSpPr>
        <p:spPr>
          <a:xfrm>
            <a:off x="6572306" y="3840192"/>
            <a:ext cx="3464242" cy="175432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b="1" dirty="0" smtClean="0"/>
              <a:t>Poměr šancí</a:t>
            </a:r>
            <a:r>
              <a:rPr lang="cs-CZ" b="1" dirty="0" smtClean="0">
                <a:cs typeface="Calibri"/>
              </a:rPr>
              <a:t> (</a:t>
            </a:r>
            <a:r>
              <a:rPr lang="cs-CZ" b="1" dirty="0" err="1" smtClean="0">
                <a:cs typeface="Calibri"/>
              </a:rPr>
              <a:t>Odds</a:t>
            </a:r>
            <a:r>
              <a:rPr lang="cs-CZ" b="1" dirty="0" smtClean="0">
                <a:cs typeface="Calibri"/>
              </a:rPr>
              <a:t> Ratio, případy)</a:t>
            </a:r>
          </a:p>
          <a:p>
            <a:r>
              <a:rPr lang="en-GB" dirty="0" smtClean="0">
                <a:cs typeface="Calibri"/>
              </a:rPr>
              <a:t>205/89 </a:t>
            </a:r>
            <a:r>
              <a:rPr lang="en-GB" dirty="0">
                <a:cs typeface="Calibri"/>
              </a:rPr>
              <a:t>= 2,30</a:t>
            </a:r>
          </a:p>
          <a:p>
            <a:r>
              <a:rPr lang="en-GB" dirty="0">
                <a:cs typeface="Calibri"/>
              </a:rPr>
              <a:t>120/86 = 1,50</a:t>
            </a:r>
          </a:p>
          <a:p>
            <a:endParaRPr lang="en-GB" dirty="0">
              <a:cs typeface="Calibri"/>
            </a:endParaRPr>
          </a:p>
          <a:p>
            <a:r>
              <a:rPr lang="cs-CZ" dirty="0" smtClean="0">
                <a:cs typeface="Calibri"/>
              </a:rPr>
              <a:t>OR = 2,30/1,50 = 1,53</a:t>
            </a:r>
          </a:p>
          <a:p>
            <a:r>
              <a:rPr lang="cs-CZ" dirty="0" smtClean="0">
                <a:cs typeface="Calibri"/>
              </a:rPr>
              <a:t>O 53 % větší šance.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4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1E2C-8B04-4FFB-8CF7-4B89AF6D7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Calibri Light"/>
              </a:rPr>
              <a:t>Obecný formát 2x2 (čtyřpolní) tabulky</a:t>
            </a:r>
            <a:endParaRPr lang="cs-CZ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11DC7A47-0412-4D9F-8662-EE2F7665F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1575"/>
              </p:ext>
            </p:extLst>
          </p:nvPr>
        </p:nvGraphicFramePr>
        <p:xfrm>
          <a:off x="1264280" y="1533670"/>
          <a:ext cx="8168640" cy="3474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1988029609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8710674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4000" noProof="0" dirty="0" smtClean="0">
                          <a:solidFill>
                            <a:srgbClr val="FF0000"/>
                          </a:solidFill>
                        </a:rPr>
                        <a:t>Exponovaní</a:t>
                      </a:r>
                      <a:endParaRPr lang="cs-CZ" noProof="0" dirty="0" smtClean="0">
                        <a:solidFill>
                          <a:srgbClr val="FF0000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cs-CZ" sz="4000" noProof="0" dirty="0" smtClean="0">
                          <a:solidFill>
                            <a:srgbClr val="FF0000"/>
                          </a:solidFill>
                        </a:rPr>
                        <a:t>Nemocní</a:t>
                      </a:r>
                      <a:endParaRPr lang="cs-CZ" sz="4000" b="1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4000" noProof="0" dirty="0" smtClean="0"/>
                        <a:t>Neexponovaní</a:t>
                      </a:r>
                    </a:p>
                    <a:p>
                      <a:pPr lvl="0" algn="ctr">
                        <a:buNone/>
                      </a:pPr>
                      <a:r>
                        <a:rPr lang="cs-CZ" sz="4000" noProof="0" dirty="0" smtClean="0"/>
                        <a:t>Nemocní</a:t>
                      </a:r>
                    </a:p>
                    <a:p>
                      <a:pPr lvl="0" algn="ctr">
                        <a:buNone/>
                      </a:pPr>
                      <a:r>
                        <a:rPr lang="cs-CZ" sz="2800" i="1" noProof="0" dirty="0" smtClean="0">
                          <a:solidFill>
                            <a:schemeClr val="accent2"/>
                          </a:solidFill>
                        </a:rPr>
                        <a:t>Falešně pozitivní</a:t>
                      </a:r>
                      <a:endParaRPr lang="cs-CZ" sz="2800" i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30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4000" noProof="0" dirty="0" smtClean="0"/>
                        <a:t>Exponovaní</a:t>
                      </a:r>
                    </a:p>
                    <a:p>
                      <a:pPr lvl="0" algn="ctr">
                        <a:buNone/>
                      </a:pPr>
                      <a:r>
                        <a:rPr lang="cs-CZ" sz="4000" noProof="0" dirty="0" smtClean="0"/>
                        <a:t>Zdraví</a:t>
                      </a:r>
                    </a:p>
                    <a:p>
                      <a:pPr lvl="0" algn="ctr">
                        <a:buNone/>
                      </a:pPr>
                      <a:r>
                        <a:rPr lang="cs-CZ" sz="2800" i="1" noProof="0" dirty="0" smtClean="0">
                          <a:solidFill>
                            <a:schemeClr val="accent2"/>
                          </a:solidFill>
                        </a:rPr>
                        <a:t>Falešně</a:t>
                      </a:r>
                      <a:r>
                        <a:rPr lang="cs-CZ" sz="2800" i="1" baseline="0" noProof="0" dirty="0" smtClean="0">
                          <a:solidFill>
                            <a:schemeClr val="accent2"/>
                          </a:solidFill>
                        </a:rPr>
                        <a:t> negativní</a:t>
                      </a:r>
                      <a:endParaRPr lang="cs-CZ" sz="2800" i="1" noProof="0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sz="4000" noProof="0" dirty="0" smtClean="0">
                          <a:solidFill>
                            <a:srgbClr val="00B050"/>
                          </a:solidFill>
                        </a:rPr>
                        <a:t>Neexponovaní</a:t>
                      </a:r>
                    </a:p>
                    <a:p>
                      <a:pPr lvl="0" algn="ctr">
                        <a:buNone/>
                      </a:pPr>
                      <a:r>
                        <a:rPr lang="cs-CZ" sz="4000" noProof="0" dirty="0" smtClean="0">
                          <a:solidFill>
                            <a:srgbClr val="00B050"/>
                          </a:solidFill>
                        </a:rPr>
                        <a:t>Zdraví</a:t>
                      </a:r>
                      <a:endParaRPr lang="cs-CZ" sz="40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84082"/>
                  </a:ext>
                </a:extLst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479606" y="5162829"/>
            <a:ext cx="773798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RR nebo OR = 1 … není efekt</a:t>
            </a:r>
          </a:p>
          <a:p>
            <a:pPr algn="ctr"/>
            <a:r>
              <a:rPr lang="cs-CZ" sz="2800" dirty="0" smtClean="0"/>
              <a:t>RR nebo OR &gt; 1 … rizikový faktor</a:t>
            </a:r>
          </a:p>
          <a:p>
            <a:pPr algn="ctr"/>
            <a:r>
              <a:rPr lang="cs-CZ" sz="2800" dirty="0"/>
              <a:t>RR nebo OR &lt; 1 … ochranný </a:t>
            </a:r>
            <a:r>
              <a:rPr lang="cs-CZ" sz="2800" dirty="0" smtClean="0"/>
              <a:t>faktor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4031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&lt;strong&gt;Austin Bradford Hill&lt;/strong&gt; - Wikipedia">
            <a:extLst>
              <a:ext uri="{FF2B5EF4-FFF2-40B4-BE49-F238E27FC236}">
                <a16:creationId xmlns:a16="http://schemas.microsoft.com/office/drawing/2014/main" id="{D07B9703-81E4-43DF-911B-C6A441247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3" r="1" b="11374"/>
          <a:stretch/>
        </p:blipFill>
        <p:spPr>
          <a:xfrm>
            <a:off x="6954305" y="0"/>
            <a:ext cx="5237695" cy="569153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C16C9F-7C90-4F0B-B91F-FF927523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38" y="2574925"/>
            <a:ext cx="7070300" cy="3462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 dirty="0">
                <a:cs typeface="Calibri"/>
              </a:rPr>
              <a:t>Úskalí: přenositelnost výsledků</a:t>
            </a:r>
            <a:endParaRPr lang="cs-CZ" dirty="0"/>
          </a:p>
          <a:p>
            <a:r>
              <a:rPr lang="cs-CZ" sz="2000" dirty="0">
                <a:cs typeface="Calibri"/>
              </a:rPr>
              <a:t>Interní validita epidemiologické studie</a:t>
            </a:r>
            <a:endParaRPr lang="cs-CZ" dirty="0"/>
          </a:p>
          <a:p>
            <a:r>
              <a:rPr lang="cs-CZ" sz="2000" dirty="0" err="1">
                <a:cs typeface="Calibri"/>
              </a:rPr>
              <a:t>Hillova</a:t>
            </a:r>
            <a:r>
              <a:rPr lang="cs-CZ" sz="2000" dirty="0">
                <a:cs typeface="Calibri"/>
              </a:rPr>
              <a:t> kritéria kauzality (sir Austin </a:t>
            </a:r>
            <a:r>
              <a:rPr lang="cs-CZ" sz="2000" dirty="0" err="1">
                <a:cs typeface="Calibri"/>
              </a:rPr>
              <a:t>Bradford</a:t>
            </a:r>
            <a:r>
              <a:rPr lang="cs-CZ" sz="2000" dirty="0">
                <a:cs typeface="Calibri"/>
              </a:rPr>
              <a:t> </a:t>
            </a:r>
            <a:r>
              <a:rPr lang="cs-CZ" sz="2000" dirty="0" err="1">
                <a:cs typeface="Calibri"/>
              </a:rPr>
              <a:t>Hill</a:t>
            </a:r>
            <a:r>
              <a:rPr lang="cs-CZ" sz="2000" dirty="0">
                <a:cs typeface="Calibri"/>
              </a:rPr>
              <a:t>, 1897 – 1991)</a:t>
            </a:r>
          </a:p>
          <a:p>
            <a:pPr lvl="1"/>
            <a:r>
              <a:rPr lang="cs-CZ" sz="2000" b="1" dirty="0">
                <a:cs typeface="Calibri"/>
              </a:rPr>
              <a:t>Síla asociace: </a:t>
            </a:r>
            <a:r>
              <a:rPr lang="cs-CZ" sz="2000" dirty="0">
                <a:cs typeface="Calibri"/>
              </a:rPr>
              <a:t>ani slabá asociace nevylučuje kauzalitu, je-li oslabena nerozpoznanými </a:t>
            </a:r>
            <a:r>
              <a:rPr lang="cs-CZ" sz="2000" dirty="0" err="1">
                <a:cs typeface="Calibri"/>
              </a:rPr>
              <a:t>confoundery</a:t>
            </a:r>
            <a:endParaRPr lang="cs-CZ" sz="2000" dirty="0">
              <a:cs typeface="Calibri"/>
            </a:endParaRPr>
          </a:p>
          <a:p>
            <a:pPr lvl="1"/>
            <a:r>
              <a:rPr lang="cs-CZ" sz="2000" b="1" dirty="0">
                <a:cs typeface="Calibri"/>
              </a:rPr>
              <a:t>Konzistence: </a:t>
            </a:r>
            <a:r>
              <a:rPr lang="cs-CZ" sz="2000" dirty="0">
                <a:cs typeface="Calibri"/>
              </a:rPr>
              <a:t>avšak nekonzistentnost s jinými </a:t>
            </a:r>
            <a:r>
              <a:rPr lang="cs-CZ" sz="2000" dirty="0" err="1">
                <a:cs typeface="Calibri"/>
              </a:rPr>
              <a:t>epid</a:t>
            </a:r>
            <a:r>
              <a:rPr lang="cs-CZ" sz="2000" dirty="0">
                <a:cs typeface="Calibri"/>
              </a:rPr>
              <a:t>. studiemi nevylučuje kauzalitu, efekt se může dostavovat jen za zvláštních okolností</a:t>
            </a:r>
          </a:p>
          <a:p>
            <a:pPr lvl="1"/>
            <a:r>
              <a:rPr lang="cs-CZ" sz="2000" b="1" dirty="0">
                <a:cs typeface="Calibri"/>
              </a:rPr>
              <a:t>Specificitu účinku </a:t>
            </a:r>
            <a:r>
              <a:rPr lang="cs-CZ" sz="2000" dirty="0">
                <a:cs typeface="Calibri"/>
              </a:rPr>
              <a:t>kauzalita nepředpokládá</a:t>
            </a:r>
          </a:p>
          <a:p>
            <a:pPr lvl="1"/>
            <a:r>
              <a:rPr lang="cs-CZ" sz="2000" b="1" dirty="0">
                <a:cs typeface="Calibri"/>
              </a:rPr>
              <a:t>Časová posloupnost expozice a následku je podmínkou!</a:t>
            </a:r>
          </a:p>
          <a:p>
            <a:pPr marL="971550" lvl="1" indent="-514350">
              <a:buAutoNum type="arabicPeriod"/>
            </a:pPr>
            <a:endParaRPr lang="cs-CZ" sz="2000" dirty="0">
              <a:cs typeface="Calibri"/>
            </a:endParaRPr>
          </a:p>
          <a:p>
            <a:pPr marL="971550" lvl="1" indent="-514350">
              <a:buAutoNum type="arabicPeriod"/>
            </a:pPr>
            <a:endParaRPr lang="cs-CZ" sz="2000" dirty="0">
              <a:cs typeface="Calibri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B448BF9C-9AF6-480D-9EAD-BD9C3BD882B4}"/>
              </a:ext>
            </a:extLst>
          </p:cNvPr>
          <p:cNvSpPr txBox="1">
            <a:spLocks/>
          </p:cNvSpPr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>
                <a:cs typeface="Calibri Light"/>
              </a:rPr>
              <a:t>Epidemiologie v hodnocení zdravotních rizik</a:t>
            </a:r>
            <a:endParaRPr lang="cs-CZ" sz="3700"/>
          </a:p>
        </p:txBody>
      </p:sp>
    </p:spTree>
    <p:extLst>
      <p:ext uri="{BB962C8B-B14F-4D97-AF65-F5344CB8AC3E}">
        <p14:creationId xmlns:p14="http://schemas.microsoft.com/office/powerpoint/2010/main" val="116081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 descr="&lt;strong&gt;Austin Bradford Hill&lt;/strong&gt; - Wikipedia">
            <a:extLst>
              <a:ext uri="{FF2B5EF4-FFF2-40B4-BE49-F238E27FC236}">
                <a16:creationId xmlns:a16="http://schemas.microsoft.com/office/drawing/2014/main" id="{D07B9703-81E4-43DF-911B-C6A4412477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3" r="1" b="11374"/>
          <a:stretch/>
        </p:blipFill>
        <p:spPr>
          <a:xfrm>
            <a:off x="6954305" y="0"/>
            <a:ext cx="5237695" cy="569153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C16C9F-7C90-4F0B-B91F-FF927523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38" y="2574925"/>
            <a:ext cx="7110523" cy="3462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400" dirty="0" err="1">
                <a:cs typeface="Calibri"/>
              </a:rPr>
              <a:t>Hillova</a:t>
            </a:r>
            <a:r>
              <a:rPr lang="cs-CZ" sz="2400" dirty="0">
                <a:cs typeface="Calibri"/>
              </a:rPr>
              <a:t> kritéria kauzality … </a:t>
            </a:r>
            <a:r>
              <a:rPr lang="cs-CZ" sz="2400" dirty="0" err="1">
                <a:cs typeface="Calibri"/>
              </a:rPr>
              <a:t>pokrač</a:t>
            </a:r>
            <a:r>
              <a:rPr lang="cs-CZ" sz="2400" dirty="0">
                <a:cs typeface="Calibri"/>
              </a:rPr>
              <a:t>.</a:t>
            </a:r>
            <a:endParaRPr lang="cs-CZ" sz="3200" dirty="0"/>
          </a:p>
          <a:p>
            <a:pPr lvl="1"/>
            <a:r>
              <a:rPr lang="cs-CZ" sz="1800" b="1" dirty="0">
                <a:cs typeface="Calibri"/>
              </a:rPr>
              <a:t>Biologický gradient: </a:t>
            </a:r>
            <a:r>
              <a:rPr lang="cs-CZ" sz="1800" dirty="0">
                <a:cs typeface="Calibri"/>
              </a:rPr>
              <a:t>avšak jeho absence kauzalitu </a:t>
            </a:r>
            <a:r>
              <a:rPr lang="cs-CZ" sz="1800" dirty="0" smtClean="0">
                <a:cs typeface="Calibri"/>
              </a:rPr>
              <a:t>nevylučuje</a:t>
            </a:r>
            <a:r>
              <a:rPr lang="cs-CZ" sz="1800" dirty="0">
                <a:cs typeface="Calibri"/>
              </a:rPr>
              <a:t> </a:t>
            </a:r>
          </a:p>
          <a:p>
            <a:pPr lvl="1">
              <a:buFont typeface="Arial"/>
            </a:pPr>
            <a:r>
              <a:rPr lang="cs-CZ" sz="1800" dirty="0">
                <a:cs typeface="Calibri"/>
              </a:rPr>
              <a:t> </a:t>
            </a:r>
            <a:r>
              <a:rPr lang="cs-CZ" sz="1800" b="1" dirty="0">
                <a:cs typeface="Calibri"/>
              </a:rPr>
              <a:t>Biologická přijatelnost: </a:t>
            </a:r>
            <a:r>
              <a:rPr lang="cs-CZ" sz="1800" dirty="0">
                <a:cs typeface="Calibri"/>
              </a:rPr>
              <a:t>avšak neschopnost patofyziologického vysvětlení jevu může být jen důsledkem aktuální  úrovně vědeckého poznání </a:t>
            </a:r>
          </a:p>
          <a:p>
            <a:pPr lvl="1">
              <a:buFont typeface="Arial"/>
            </a:pPr>
            <a:r>
              <a:rPr lang="cs-CZ" sz="1800" dirty="0">
                <a:cs typeface="Calibri"/>
              </a:rPr>
              <a:t> </a:t>
            </a:r>
            <a:r>
              <a:rPr lang="cs-CZ" sz="1800" b="1" dirty="0">
                <a:cs typeface="Calibri"/>
              </a:rPr>
              <a:t>Koherence: </a:t>
            </a:r>
            <a:r>
              <a:rPr lang="cs-CZ" sz="1800" dirty="0">
                <a:cs typeface="Calibri"/>
              </a:rPr>
              <a:t> inkompatibilita se "zavedenými" teoriemi nevylučuje kauzalitu</a:t>
            </a:r>
          </a:p>
          <a:p>
            <a:pPr lvl="1">
              <a:buFont typeface="Arial"/>
              <a:buChar char="•"/>
            </a:pPr>
            <a:r>
              <a:rPr lang="cs-CZ" sz="1800" b="1" dirty="0">
                <a:cs typeface="Calibri"/>
              </a:rPr>
              <a:t>Experimentální důkaz: </a:t>
            </a:r>
            <a:r>
              <a:rPr lang="cs-CZ" sz="1800" dirty="0">
                <a:cs typeface="Calibri"/>
              </a:rPr>
              <a:t>jeho absence nevylučuje kauzalitu, neboť experimentu mohou bránit též etické důvody</a:t>
            </a:r>
          </a:p>
          <a:p>
            <a:pPr lvl="1">
              <a:buFont typeface="Arial"/>
              <a:buChar char="•"/>
            </a:pPr>
            <a:r>
              <a:rPr lang="cs-CZ" sz="1800" b="1" dirty="0">
                <a:cs typeface="Calibri"/>
              </a:rPr>
              <a:t>Analogie: </a:t>
            </a:r>
            <a:r>
              <a:rPr lang="cs-CZ" sz="1800" dirty="0">
                <a:cs typeface="Calibri"/>
              </a:rPr>
              <a:t>její  absence může být jen projevem nedostatku vědecké představivosti</a:t>
            </a:r>
          </a:p>
          <a:p>
            <a:pPr lvl="1">
              <a:buFont typeface="Arial"/>
              <a:buChar char="•"/>
            </a:pPr>
            <a:endParaRPr lang="cs-CZ" sz="1800" dirty="0">
              <a:cs typeface="Calibri"/>
            </a:endParaRPr>
          </a:p>
          <a:p>
            <a:pPr marL="971550" lvl="1" indent="-514350">
              <a:buFont typeface="Arial" panose="020B0604020202020204" pitchFamily="34" charset="0"/>
              <a:buAutoNum type="arabicPeriod"/>
            </a:pPr>
            <a:endParaRPr lang="cs-CZ" dirty="0">
              <a:cs typeface="Calibri"/>
            </a:endParaRPr>
          </a:p>
          <a:p>
            <a:pPr marL="971550" lvl="1" indent="-514350">
              <a:buAutoNum type="arabicPeriod"/>
            </a:pPr>
            <a:endParaRPr lang="cs-CZ" dirty="0">
              <a:cs typeface="Calibri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B448BF9C-9AF6-480D-9EAD-BD9C3BD882B4}"/>
              </a:ext>
            </a:extLst>
          </p:cNvPr>
          <p:cNvSpPr txBox="1">
            <a:spLocks/>
          </p:cNvSpPr>
          <p:nvPr/>
        </p:nvSpPr>
        <p:spPr>
          <a:xfrm>
            <a:off x="655320" y="365125"/>
            <a:ext cx="5120114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700">
                <a:cs typeface="Calibri Light"/>
              </a:rPr>
              <a:t>Epidemiologie v hodnocení zdravotních rizik II.</a:t>
            </a:r>
            <a:endParaRPr lang="cs-CZ" sz="3700"/>
          </a:p>
        </p:txBody>
      </p:sp>
    </p:spTree>
    <p:extLst>
      <p:ext uri="{BB962C8B-B14F-4D97-AF65-F5344CB8AC3E}">
        <p14:creationId xmlns:p14="http://schemas.microsoft.com/office/powerpoint/2010/main" val="111511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cs-CZ"/>
              <a:t>Bias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cs-CZ"/>
              <a:t>Základní typy</a:t>
            </a:r>
          </a:p>
          <a:p>
            <a:pPr lvl="1" rtl="0"/>
            <a:r>
              <a:rPr lang="cs-CZ"/>
              <a:t>Informační: na co se ptát a jak?</a:t>
            </a:r>
          </a:p>
          <a:p>
            <a:pPr lvl="1" rtl="0"/>
            <a:r>
              <a:rPr lang="cs-CZ"/>
              <a:t>Selekční: zdrojem bývá nízká reprezentativnost vzorku</a:t>
            </a:r>
          </a:p>
          <a:p>
            <a:pPr lvl="1" rtl="0"/>
            <a:r>
              <a:rPr lang="cs-CZ"/>
              <a:t>Confounding: spolupůsobící či závadějící faktory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307609" y="3703781"/>
            <a:ext cx="3377046" cy="289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8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cs-CZ"/>
              <a:t>Administrace dotazníku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cs-CZ" dirty="0"/>
              <a:t>Pošta, internet (?)</a:t>
            </a:r>
          </a:p>
          <a:p>
            <a:pPr lvl="1" rtl="0"/>
            <a:r>
              <a:rPr lang="cs-CZ" dirty="0"/>
              <a:t>Anonymita internetu, možnost opakovaných odpovědí pod různou identitou…</a:t>
            </a:r>
          </a:p>
          <a:p>
            <a:pPr lvl="1" rtl="0"/>
            <a:r>
              <a:rPr lang="cs-CZ" dirty="0"/>
              <a:t>Omezená návratnost</a:t>
            </a:r>
          </a:p>
          <a:p>
            <a:pPr lvl="0" rtl="0"/>
            <a:r>
              <a:rPr lang="cs-CZ" dirty="0"/>
              <a:t>Prostřednictvím instituce</a:t>
            </a:r>
          </a:p>
          <a:p>
            <a:pPr lvl="1" rtl="0"/>
            <a:r>
              <a:rPr lang="cs-CZ" dirty="0"/>
              <a:t>Zaměstnavatel, škola, nebezpečí selekce</a:t>
            </a:r>
          </a:p>
          <a:p>
            <a:pPr lvl="0" rtl="0"/>
            <a:r>
              <a:rPr lang="cs-CZ" dirty="0"/>
              <a:t>Osobním kontaktem</a:t>
            </a:r>
          </a:p>
          <a:p>
            <a:pPr lvl="0" rtl="0"/>
            <a:r>
              <a:rPr lang="cs-CZ" dirty="0"/>
              <a:t>Řízený rozhovor</a:t>
            </a:r>
          </a:p>
          <a:p>
            <a:pPr lvl="1"/>
            <a:r>
              <a:rPr lang="cs-CZ" dirty="0"/>
              <a:t>zvláštní případ dotazníku, tazatel má k dispozici kostru dotazníku, ale různí tazatelé se mohou dotazovat různými způsoby, zdroj </a:t>
            </a:r>
            <a:r>
              <a:rPr lang="cs-CZ" dirty="0" err="1"/>
              <a:t>bias</a:t>
            </a:r>
            <a:r>
              <a:rPr lang="cs-CZ" dirty="0"/>
              <a:t> (chyby)!</a:t>
            </a:r>
          </a:p>
        </p:txBody>
      </p:sp>
    </p:spTree>
    <p:extLst>
      <p:ext uri="{BB962C8B-B14F-4D97-AF65-F5344CB8AC3E}">
        <p14:creationId xmlns:p14="http://schemas.microsoft.com/office/powerpoint/2010/main" val="379675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cs-CZ"/>
              <a:t>Návrh </a:t>
            </a:r>
            <a:r>
              <a:rPr lang="cs-CZ" i="1"/>
              <a:t>(design) </a:t>
            </a:r>
            <a:r>
              <a:rPr lang="cs-CZ"/>
              <a:t>studie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lvl1pPr lvl="0">
              <a:defRPr/>
            </a:lvl1pPr>
          </a:lstStyle>
          <a:p>
            <a:pPr lvl="0" rtl="0"/>
            <a:r>
              <a:rPr lang="cs-CZ" dirty="0"/>
              <a:t>Deskriptivní studie</a:t>
            </a:r>
          </a:p>
          <a:p>
            <a:pPr lvl="0" rtl="0"/>
            <a:r>
              <a:rPr lang="cs-CZ" dirty="0"/>
              <a:t>Analytická studie</a:t>
            </a:r>
          </a:p>
          <a:p>
            <a:pPr lvl="1"/>
            <a:r>
              <a:rPr lang="cs-CZ" dirty="0"/>
              <a:t>Průřezová (</a:t>
            </a:r>
            <a:r>
              <a:rPr lang="cs-CZ" dirty="0" err="1"/>
              <a:t>cross-sectional</a:t>
            </a:r>
            <a:r>
              <a:rPr lang="cs-CZ" dirty="0"/>
              <a:t>)</a:t>
            </a:r>
          </a:p>
          <a:p>
            <a:pPr lvl="1" rtl="0"/>
            <a:r>
              <a:rPr lang="cs-CZ" dirty="0" smtClean="0"/>
              <a:t>Ekologická</a:t>
            </a:r>
            <a:endParaRPr lang="cs-CZ" dirty="0"/>
          </a:p>
          <a:p>
            <a:pPr lvl="1" rtl="0"/>
            <a:r>
              <a:rPr lang="cs-CZ" dirty="0" smtClean="0"/>
              <a:t>Případů </a:t>
            </a:r>
            <a:r>
              <a:rPr lang="cs-CZ" dirty="0"/>
              <a:t>a kontrol (case – </a:t>
            </a:r>
            <a:r>
              <a:rPr lang="cs-CZ" dirty="0" err="1"/>
              <a:t>control</a:t>
            </a:r>
            <a:r>
              <a:rPr lang="cs-CZ" dirty="0"/>
              <a:t>): zpravidla retrospektivní, problémem je definice případů</a:t>
            </a:r>
          </a:p>
          <a:p>
            <a:pPr lvl="1" rtl="0"/>
            <a:r>
              <a:rPr lang="cs-CZ" dirty="0" err="1"/>
              <a:t>Kohortová</a:t>
            </a:r>
            <a:r>
              <a:rPr lang="cs-CZ" dirty="0"/>
              <a:t>: zpravidla prospektivní, sledování následků po známé expozici</a:t>
            </a:r>
          </a:p>
          <a:p>
            <a:pPr lvl="0" rtl="0"/>
            <a:r>
              <a:rPr lang="cs-CZ" dirty="0"/>
              <a:t>Experimentální</a:t>
            </a:r>
          </a:p>
          <a:p>
            <a:pPr lvl="0" rtl="0"/>
            <a:r>
              <a:rPr lang="cs-CZ" dirty="0"/>
              <a:t>Statistické šetření</a:t>
            </a:r>
          </a:p>
          <a:p>
            <a:pPr lvl="1" rtl="0"/>
            <a:r>
              <a:rPr lang="cs-CZ" dirty="0"/>
              <a:t>Vyčerpávající</a:t>
            </a:r>
          </a:p>
          <a:p>
            <a:pPr lvl="1" rtl="0"/>
            <a:r>
              <a:rPr lang="cs-CZ" dirty="0"/>
              <a:t>Výběrové: reprezentativnost souboru a nejistota</a:t>
            </a:r>
          </a:p>
        </p:txBody>
      </p:sp>
    </p:spTree>
    <p:extLst>
      <p:ext uri="{BB962C8B-B14F-4D97-AF65-F5344CB8AC3E}">
        <p14:creationId xmlns:p14="http://schemas.microsoft.com/office/powerpoint/2010/main" val="262234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cs-CZ"/>
              <a:t>Reprezentativnost výběru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cs-CZ" dirty="0"/>
              <a:t>Reprezentativní výběr: mající shodné charakteristiky se souborem základním</a:t>
            </a:r>
          </a:p>
          <a:p>
            <a:pPr lvl="1" rtl="0"/>
            <a:r>
              <a:rPr lang="cs-CZ" dirty="0"/>
              <a:t>Charakteristiky věku, pohlaví, ekonomické aktivity</a:t>
            </a:r>
          </a:p>
          <a:p>
            <a:pPr lvl="0" rtl="0"/>
            <a:r>
              <a:rPr lang="cs-CZ" dirty="0"/>
              <a:t>Kritéria</a:t>
            </a:r>
          </a:p>
          <a:p>
            <a:pPr lvl="1" rtl="0"/>
            <a:r>
              <a:rPr lang="cs-CZ" dirty="0"/>
              <a:t>Randomizace (nahodilost)</a:t>
            </a:r>
          </a:p>
          <a:p>
            <a:pPr lvl="1" rtl="0"/>
            <a:r>
              <a:rPr lang="cs-CZ" dirty="0"/>
              <a:t>Stratifikace (rozvrstvení)</a:t>
            </a:r>
          </a:p>
        </p:txBody>
      </p:sp>
    </p:spTree>
    <p:extLst>
      <p:ext uri="{BB962C8B-B14F-4D97-AF65-F5344CB8AC3E}">
        <p14:creationId xmlns:p14="http://schemas.microsoft.com/office/powerpoint/2010/main" val="330857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cs-CZ" dirty="0"/>
              <a:t>Reprezentativnost výběru</a:t>
            </a:r>
          </a:p>
        </p:txBody>
      </p:sp>
      <p:pic>
        <p:nvPicPr>
          <p:cNvPr id="3" name="Zástupný symbol pro text 2"/>
          <p:cNvPicPr>
            <a:picLocks noGr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54683" y="2022762"/>
            <a:ext cx="5761152" cy="3987945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564528" y="2881745"/>
            <a:ext cx="4147182" cy="24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cs-CZ" dirty="0"/>
              <a:t>Měření frekvence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rtl="0"/>
            <a:r>
              <a:rPr lang="cs-CZ"/>
              <a:t>Počet případů</a:t>
            </a:r>
          </a:p>
          <a:p>
            <a:pPr lvl="1" rtl="0"/>
            <a:r>
              <a:rPr lang="cs-CZ"/>
              <a:t>Incidence (nové případy), prevalence (existující případy)</a:t>
            </a:r>
          </a:p>
          <a:p>
            <a:pPr lvl="1" rtl="0"/>
            <a:r>
              <a:rPr lang="cs-CZ"/>
              <a:t>počet zemřelých </a:t>
            </a:r>
            <a:r>
              <a:rPr lang="cs-CZ" i="1"/>
              <a:t>(„incidence smrti“)</a:t>
            </a:r>
          </a:p>
          <a:p>
            <a:pPr lvl="0" rtl="0"/>
            <a:r>
              <a:rPr lang="cs-CZ"/>
              <a:t>Proporcionalita</a:t>
            </a:r>
          </a:p>
          <a:p>
            <a:pPr lvl="1" rtl="0"/>
            <a:r>
              <a:rPr lang="cs-CZ"/>
              <a:t>Srovnání velikostně nestejných vzorků populace</a:t>
            </a:r>
          </a:p>
          <a:p>
            <a:pPr lvl="1" rtl="0"/>
            <a:r>
              <a:rPr lang="cs-CZ"/>
              <a:t>Konfidenční intervaly</a:t>
            </a:r>
          </a:p>
        </p:txBody>
      </p:sp>
      <p:pic>
        <p:nvPicPr>
          <p:cNvPr id="4" name="Obrázek 3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85464" y="3206541"/>
            <a:ext cx="4017010" cy="297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D7AD-DFC5-4387-A1EF-E75882517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cs typeface="Calibri Light"/>
              </a:rPr>
              <a:t>Epidemiologické studie ve výživě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147CD-948B-4A64-B897-3950FB4EC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91440" tIns="45720" rIns="91440" bIns="45720" anchor="t">
            <a:normAutofit lnSpcReduction="10000"/>
          </a:bodyPr>
          <a:lstStyle/>
          <a:p>
            <a:r>
              <a:rPr lang="cs-CZ" dirty="0" err="1" smtClean="0">
                <a:cs typeface="Calibri"/>
              </a:rPr>
              <a:t>Mathews</a:t>
            </a:r>
            <a:r>
              <a:rPr lang="cs-CZ" dirty="0" smtClean="0">
                <a:cs typeface="Calibri"/>
              </a:rPr>
              <a:t> F.et al., 1999</a:t>
            </a:r>
          </a:p>
          <a:p>
            <a:pPr lvl="1"/>
            <a:r>
              <a:rPr lang="cs-CZ" dirty="0" smtClean="0">
                <a:cs typeface="Calibri"/>
              </a:rPr>
              <a:t>Kohorta 693 těhotných žen</a:t>
            </a:r>
          </a:p>
          <a:p>
            <a:pPr lvl="1"/>
            <a:r>
              <a:rPr lang="cs-CZ" dirty="0" smtClean="0">
                <a:cs typeface="Calibri"/>
              </a:rPr>
              <a:t>Co měřili: příjem vitamínu C, E a </a:t>
            </a:r>
            <a:r>
              <a:rPr lang="cs-CZ" dirty="0" err="1" smtClean="0">
                <a:cs typeface="Calibri"/>
              </a:rPr>
              <a:t>folátu</a:t>
            </a:r>
            <a:r>
              <a:rPr lang="cs-CZ" dirty="0" smtClean="0">
                <a:cs typeface="Calibri"/>
              </a:rPr>
              <a:t> během těhotenství</a:t>
            </a:r>
          </a:p>
          <a:p>
            <a:pPr lvl="1"/>
            <a:r>
              <a:rPr lang="cs-CZ" dirty="0" smtClean="0">
                <a:cs typeface="Calibri"/>
              </a:rPr>
              <a:t>Co zjišťovali: termín porodu a porodní hmotnost dítěte</a:t>
            </a:r>
          </a:p>
          <a:p>
            <a:pPr lvl="1"/>
            <a:endParaRPr lang="cs-CZ" dirty="0">
              <a:cs typeface="Calibri"/>
            </a:endParaRPr>
          </a:p>
          <a:p>
            <a:pPr lvl="1"/>
            <a:endParaRPr lang="cs-CZ" dirty="0" smtClean="0">
              <a:cs typeface="Calibri"/>
            </a:endParaRPr>
          </a:p>
          <a:p>
            <a:pPr lvl="1"/>
            <a:endParaRPr lang="cs-CZ" dirty="0">
              <a:cs typeface="Calibri"/>
            </a:endParaRPr>
          </a:p>
          <a:p>
            <a:pPr lvl="1"/>
            <a:endParaRPr lang="cs-CZ" dirty="0" smtClean="0">
              <a:cs typeface="Calibri"/>
            </a:endParaRPr>
          </a:p>
          <a:p>
            <a:pPr lvl="1"/>
            <a:endParaRPr lang="cs-CZ" dirty="0">
              <a:cs typeface="Calibri"/>
            </a:endParaRPr>
          </a:p>
          <a:p>
            <a:r>
              <a:rPr lang="cs-CZ" dirty="0">
                <a:cs typeface="Calibri"/>
              </a:rPr>
              <a:t>Jak by vypadal design studie případů a kontrol?</a:t>
            </a:r>
          </a:p>
          <a:p>
            <a:pPr lvl="1"/>
            <a:r>
              <a:rPr lang="cs-CZ" dirty="0">
                <a:cs typeface="Calibri"/>
              </a:rPr>
              <a:t>Ženy s porodní hmotností dítěte pod 3300 g...</a:t>
            </a:r>
          </a:p>
          <a:p>
            <a:pPr lvl="1"/>
            <a:endParaRPr lang="cs-CZ" dirty="0" smtClean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26DD7EA-55CE-4473-9A32-8E99E145BB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06573"/>
              </p:ext>
            </p:extLst>
          </p:nvPr>
        </p:nvGraphicFramePr>
        <p:xfrm>
          <a:off x="1386309" y="3345068"/>
          <a:ext cx="81686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3568188008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3566877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Denní příjem vit. C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Průměrná porodní hmotnost</a:t>
                      </a:r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9635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Méně než 55 mg/den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3310 g</a:t>
                      </a:r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48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55 až 97 mg/den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3336 g (index: 1,01; + 1 %)</a:t>
                      </a:r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80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cs-CZ" noProof="0" dirty="0" smtClean="0"/>
                        <a:t>98 mg/den a více</a:t>
                      </a:r>
                      <a:endParaRPr lang="cs-CZ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cs-CZ" noProof="0" dirty="0" smtClean="0"/>
                        <a:t>3470 g (index:  1,05; + 5 %)</a:t>
                      </a:r>
                      <a:endParaRPr lang="cs-CZ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5307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9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638" y="441701"/>
            <a:ext cx="9266723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638" y="441701"/>
            <a:ext cx="9266723" cy="597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609</Words>
  <Application>Microsoft Office PowerPoint</Application>
  <PresentationFormat>Širokoúhlá obrazovka</PresentationFormat>
  <Paragraphs>188</Paragraphs>
  <Slides>18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Epidemiologické studie II.</vt:lpstr>
      <vt:lpstr>Administrace dotazníku</vt:lpstr>
      <vt:lpstr>Návrh (design) studie</vt:lpstr>
      <vt:lpstr>Reprezentativnost výběru</vt:lpstr>
      <vt:lpstr>Reprezentativnost výběru</vt:lpstr>
      <vt:lpstr>Měření frekvence</vt:lpstr>
      <vt:lpstr>Epidemiologické studie ve výživě</vt:lpstr>
      <vt:lpstr>Prezentace aplikace PowerPoint</vt:lpstr>
      <vt:lpstr>Prezentace aplikace PowerPoint</vt:lpstr>
      <vt:lpstr>Typy statistických korelací v intervalu r = [-1;+1]</vt:lpstr>
      <vt:lpstr>Korelace neznamená kauzalitu!</vt:lpstr>
      <vt:lpstr>Měření velikosti efektu v kontingenční tabulce</vt:lpstr>
      <vt:lpstr>Pozorované a očekávané četnosti</vt:lpstr>
      <vt:lpstr>Měření velikosti efektu pomocí ukazatelů velikosti rizika</vt:lpstr>
      <vt:lpstr>Obecný formát 2x2 (čtyřpolní) tabulky</vt:lpstr>
      <vt:lpstr>Prezentace aplikace PowerPoint</vt:lpstr>
      <vt:lpstr>Prezentace aplikace PowerPoint</vt:lpstr>
      <vt:lpstr>Bias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Epidemiologické studie</dc:title>
  <dc:creator>Aleš Peřina</dc:creator>
  <cp:lastModifiedBy>Aleš Peřina</cp:lastModifiedBy>
  <cp:revision>7</cp:revision>
  <dcterms:created xsi:type="dcterms:W3CDTF">2018-04-04T08:35:01Z</dcterms:created>
  <dcterms:modified xsi:type="dcterms:W3CDTF">2018-04-04T12:43:00Z</dcterms:modified>
</cp:coreProperties>
</file>