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C911CB-2EAC-4C7D-8624-14C4B87B459A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FA930-A5B0-41F0-AB07-3D26E02C1A00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7050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 txBox="1">
            <a:spLocks noGrp="1" noRot="1" noChangeAspect="1"/>
          </p:cNvSpPr>
          <p:nvPr>
            <p:ph type="sldImg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  <p:sp>
        <p:nvSpPr>
          <p:cNvPr id="3" name="Zástupný symbol pro poznámky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marL="0" lvl="0" indent="0" algn="l" rtl="0">
              <a:lnSpc>
                <a:spcPct val="100000"/>
              </a:lnSpc>
              <a:buNone/>
            </a:pPr>
            <a:r>
              <a:rPr lang="cs-CZ" sz="1200">
                <a:solidFill>
                  <a:schemeClr val="tx1"/>
                </a:solidFill>
              </a:rPr>
              <a:t>https://youtu.be/M7CeZXJ4DgM</a:t>
            </a:r>
          </a:p>
        </p:txBody>
      </p:sp>
      <p:sp>
        <p:nvSpPr>
          <p:cNvPr id="4" name="Zástupný symbol pro číslo snímku 3"/>
          <p:cNvSpPr txBox="1">
            <a:spLocks noGrp="1"/>
          </p:cNvSpPr>
          <p:nvPr>
            <p:ph type="sldNum" sz="quarter" idx="10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fld id="{8B38DBA3-52F9-4AF4-A6A4-FA4D7DB2F99C}" type="slidenum">
              <a:t>2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8298036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688288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17527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39602522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9884562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54982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591312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poznámky 1"/>
          <p:cNvSpPr txBox="1">
            <a:spLocks noGrp="1"/>
          </p:cNvSpPr>
          <p:nvPr>
            <p:ph type="body"/>
          </p:nvPr>
        </p:nvSpPr>
        <p:spPr>
          <a:xfrm>
            <a:off x="685800" y="609600"/>
            <a:ext cx="7086600" cy="533400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119214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2378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4170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3131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7148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54488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686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537298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923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1224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38877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2940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9F864-E21C-4A02-873C-985A7824ECF2}" type="datetimeFigureOut">
              <a:rPr lang="cs-CZ" smtClean="0"/>
              <a:t>04.04.2018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77E2C7-F714-492F-BB56-471A20D72E2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62229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zivavnemoci.cz/vyziva-deti/dotazniky/#/-1/" TargetMode="External"/><Relationship Id="rId2" Type="http://schemas.openxmlformats.org/officeDocument/2006/relationships/hyperlink" Target="http://www.fzv.cz/dotaznik-potraviny-2015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Epidemiologické studie I.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Aleš Peřina, </a:t>
            </a:r>
            <a:r>
              <a:rPr lang="cs-CZ" dirty="0" err="1" smtClean="0"/>
              <a:t>Ph</a:t>
            </a:r>
            <a:r>
              <a:rPr lang="cs-CZ" dirty="0" smtClean="0"/>
              <a:t>. 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23684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Nevhodné otázky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838200" y="1579818"/>
            <a:ext cx="10515600" cy="5056956"/>
          </a:xfrm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 dirty="0" smtClean="0"/>
              <a:t>Dvouhlavňové </a:t>
            </a:r>
            <a:r>
              <a:rPr lang="cs-CZ" dirty="0"/>
              <a:t>otázky</a:t>
            </a:r>
          </a:p>
          <a:p>
            <a:pPr lvl="1" rtl="0"/>
            <a:r>
              <a:rPr lang="cs-CZ" dirty="0"/>
              <a:t>Jak jste spokojen/a s prostředím kampusu a přístupem zaměstnanců obecně?</a:t>
            </a:r>
          </a:p>
          <a:p>
            <a:pPr lvl="2" rtl="0"/>
            <a:r>
              <a:rPr lang="cs-CZ" dirty="0"/>
              <a:t>Prostředí a lidé jsou dvě odlišné věci!</a:t>
            </a:r>
          </a:p>
          <a:p>
            <a:pPr lvl="0" rtl="0"/>
            <a:r>
              <a:rPr lang="cs-CZ" dirty="0"/>
              <a:t>Otázky, u nichž se určitá odpověď předpokládá nebo očekává vzhledem k socioekonomickému postavení respondenta </a:t>
            </a:r>
            <a:r>
              <a:rPr lang="cs-CZ" dirty="0" smtClean="0"/>
              <a:t>(útok na prestiž; co </a:t>
            </a:r>
            <a:r>
              <a:rPr lang="cs-CZ" dirty="0"/>
              <a:t>si o mě pomyslí?)</a:t>
            </a:r>
          </a:p>
          <a:p>
            <a:pPr lvl="1" rtl="0"/>
            <a:r>
              <a:rPr lang="cs-CZ" dirty="0"/>
              <a:t>Vy nemáte rád/a léto?</a:t>
            </a:r>
          </a:p>
          <a:p>
            <a:pPr lvl="2" rtl="0"/>
            <a:r>
              <a:rPr lang="cs-CZ" dirty="0"/>
              <a:t>Většina lidí má ráda léto a lidé, kteří léto rádi nemají, se tím příliš nevychloubají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Všeobjímající otázky</a:t>
            </a:r>
          </a:p>
          <a:p>
            <a:pPr lvl="1"/>
            <a:r>
              <a:rPr lang="cs-CZ" dirty="0" smtClean="0"/>
              <a:t>Co si myslíte o způsobu výživy lidí?</a:t>
            </a:r>
          </a:p>
          <a:p>
            <a:pPr lvl="2"/>
            <a:r>
              <a:rPr lang="cs-CZ" dirty="0" smtClean="0"/>
              <a:t>Všech, nebo jenom někoho, kterých aspektů výživy?</a:t>
            </a:r>
          </a:p>
          <a:p>
            <a:r>
              <a:rPr lang="cs-CZ" dirty="0" smtClean="0"/>
              <a:t>Otázky zaměřené do daleké minulosti nebo budoucnosti</a:t>
            </a:r>
            <a:endParaRPr lang="cs-CZ" dirty="0"/>
          </a:p>
          <a:p>
            <a:pPr lvl="0" rt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13975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otázek: kde je chyba?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Doporučil/a byste dospělým lidem konzumaci masa?</a:t>
            </a:r>
          </a:p>
          <a:p>
            <a:pPr lvl="1"/>
            <a:r>
              <a:rPr lang="cs-CZ" dirty="0" smtClean="0"/>
              <a:t>Max. 1x denně;  2-3x denně; 3-5x denně; 6-7x denně</a:t>
            </a:r>
          </a:p>
          <a:p>
            <a:r>
              <a:rPr lang="cs-CZ" dirty="0" smtClean="0"/>
              <a:t>Doporučil/a byste margarín k trvalé konzumaci?</a:t>
            </a:r>
          </a:p>
          <a:p>
            <a:pPr lvl="1"/>
            <a:r>
              <a:rPr lang="cs-CZ" dirty="0" smtClean="0"/>
              <a:t>ano; ne; proč?</a:t>
            </a:r>
          </a:p>
          <a:p>
            <a:r>
              <a:rPr lang="cs-CZ" dirty="0" smtClean="0"/>
              <a:t>Považujete É-</a:t>
            </a:r>
            <a:r>
              <a:rPr lang="cs-CZ" dirty="0" err="1" smtClean="0"/>
              <a:t>čka</a:t>
            </a:r>
            <a:r>
              <a:rPr lang="cs-CZ" dirty="0" smtClean="0"/>
              <a:t> za škodlivá?</a:t>
            </a:r>
          </a:p>
          <a:p>
            <a:pPr lvl="1"/>
            <a:r>
              <a:rPr lang="cs-CZ" dirty="0" smtClean="0"/>
              <a:t>ano; ne</a:t>
            </a:r>
          </a:p>
          <a:p>
            <a:r>
              <a:rPr lang="cs-CZ" dirty="0" smtClean="0"/>
              <a:t>Znáte nějaké benefity biopotravin?</a:t>
            </a:r>
          </a:p>
          <a:p>
            <a:pPr lvl="1"/>
            <a:r>
              <a:rPr lang="cs-CZ" dirty="0" smtClean="0"/>
              <a:t>ano; 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92722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otázek: nyní bez chyb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Doporučil/a byste dospělým lidem konzumaci masa?</a:t>
            </a:r>
          </a:p>
          <a:p>
            <a:pPr lvl="1"/>
            <a:r>
              <a:rPr lang="cs-CZ" dirty="0" smtClean="0"/>
              <a:t>Max. 1x denně;  2-3x denně; </a:t>
            </a:r>
            <a:r>
              <a:rPr lang="cs-CZ" dirty="0" smtClean="0">
                <a:solidFill>
                  <a:srgbClr val="FF0000"/>
                </a:solidFill>
              </a:rPr>
              <a:t>4-5x denně</a:t>
            </a:r>
            <a:r>
              <a:rPr lang="cs-CZ" dirty="0" smtClean="0"/>
              <a:t>; 6-7x denně</a:t>
            </a:r>
          </a:p>
          <a:p>
            <a:r>
              <a:rPr lang="cs-CZ" dirty="0" smtClean="0"/>
              <a:t>Doporučil/a byste margarín k trvalé konzumaci?</a:t>
            </a:r>
          </a:p>
          <a:p>
            <a:pPr lvl="1"/>
            <a:r>
              <a:rPr lang="cs-CZ" dirty="0" smtClean="0"/>
              <a:t>ano; ne; </a:t>
            </a:r>
            <a:r>
              <a:rPr lang="cs-CZ" strike="sngStrike" dirty="0" smtClean="0">
                <a:solidFill>
                  <a:srgbClr val="FF0000"/>
                </a:solidFill>
              </a:rPr>
              <a:t>proč?</a:t>
            </a:r>
          </a:p>
          <a:p>
            <a:r>
              <a:rPr lang="cs-CZ" dirty="0" smtClean="0"/>
              <a:t>Považujete É-</a:t>
            </a:r>
            <a:r>
              <a:rPr lang="cs-CZ" dirty="0" err="1" smtClean="0"/>
              <a:t>čka</a:t>
            </a:r>
            <a:r>
              <a:rPr lang="cs-CZ" dirty="0" smtClean="0"/>
              <a:t> za škodlivá?</a:t>
            </a:r>
          </a:p>
          <a:p>
            <a:pPr lvl="1"/>
            <a:r>
              <a:rPr lang="cs-CZ" dirty="0" smtClean="0"/>
              <a:t>ano; ne; </a:t>
            </a:r>
            <a:r>
              <a:rPr lang="cs-CZ" dirty="0" smtClean="0">
                <a:solidFill>
                  <a:srgbClr val="FF0000"/>
                </a:solidFill>
              </a:rPr>
              <a:t>nedokážu posoudit</a:t>
            </a:r>
          </a:p>
          <a:p>
            <a:r>
              <a:rPr lang="cs-CZ" dirty="0" smtClean="0"/>
              <a:t>Znáte nějaké benefity biopotravin?</a:t>
            </a:r>
          </a:p>
          <a:p>
            <a:pPr lvl="1"/>
            <a:r>
              <a:rPr lang="cs-CZ" dirty="0" smtClean="0"/>
              <a:t>ano; ne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3145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Cvičení</a:t>
            </a:r>
            <a:endParaRPr lang="cs-CZ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sz="half" idx="2"/>
          </p:nvPr>
        </p:nvSpPr>
        <p:spPr>
          <a:xfrm>
            <a:off x="839788" y="2585884"/>
            <a:ext cx="3932237" cy="3283104"/>
          </a:xfrm>
        </p:spPr>
        <p:txBody>
          <a:bodyPr/>
          <a:lstStyle/>
          <a:p>
            <a:r>
              <a:rPr lang="cs-CZ" dirty="0"/>
              <a:t>Vytvořte dotazník </a:t>
            </a:r>
            <a:r>
              <a:rPr lang="cs-CZ" dirty="0" smtClean="0"/>
              <a:t>na </a:t>
            </a:r>
            <a:r>
              <a:rPr lang="cs-CZ" dirty="0"/>
              <a:t>modelu potravinové </a:t>
            </a:r>
            <a:r>
              <a:rPr lang="cs-CZ" dirty="0" smtClean="0"/>
              <a:t>pyramidy. Zohledněte věk, pohlaví, zájmy, vzdělání, obor studia nebo zaměstnání</a:t>
            </a:r>
            <a:r>
              <a:rPr lang="cs-CZ" dirty="0" smtClean="0"/>
              <a:t>.</a:t>
            </a:r>
            <a:endParaRPr lang="cs-CZ" dirty="0" smtClean="0"/>
          </a:p>
        </p:txBody>
      </p:sp>
      <p:pic>
        <p:nvPicPr>
          <p:cNvPr id="4" name="Obrázek 3" descr="...La Rueda de Alimentos...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496" y="280409"/>
            <a:ext cx="6774425" cy="6149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662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dotazníků od konkurence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Několik </a:t>
            </a:r>
            <a:r>
              <a:rPr lang="cs-CZ" dirty="0" smtClean="0"/>
              <a:t>reálných dotazníků, s chybami i bez nich:</a:t>
            </a:r>
          </a:p>
          <a:p>
            <a:pPr lvl="1"/>
            <a:r>
              <a:rPr lang="cs-CZ" dirty="0" smtClean="0"/>
              <a:t>Fórum zdravé výživy: potravinová hysterie</a:t>
            </a:r>
            <a:endParaRPr lang="cs-CZ" dirty="0"/>
          </a:p>
          <a:p>
            <a:pPr lvl="2"/>
            <a:r>
              <a:rPr lang="cs-CZ" dirty="0" smtClean="0">
                <a:hlinkClick r:id="rId2"/>
              </a:rPr>
              <a:t>http</a:t>
            </a:r>
            <a:r>
              <a:rPr lang="cs-CZ" dirty="0">
                <a:hlinkClick r:id="rId2"/>
              </a:rPr>
              <a:t>://www.fzv.cz/dotaznik-potraviny-2015</a:t>
            </a:r>
            <a:r>
              <a:rPr lang="cs-CZ" dirty="0" smtClean="0">
                <a:hlinkClick r:id="rId2"/>
              </a:rPr>
              <a:t>/</a:t>
            </a:r>
            <a:endParaRPr lang="cs-CZ" dirty="0" smtClean="0"/>
          </a:p>
          <a:p>
            <a:pPr lvl="1"/>
            <a:r>
              <a:rPr lang="cs-CZ" dirty="0" smtClean="0"/>
              <a:t>Výživa v nemoci: Potravinové alergie</a:t>
            </a:r>
          </a:p>
          <a:p>
            <a:pPr lvl="2"/>
            <a:r>
              <a:rPr lang="cs-CZ" dirty="0" smtClean="0">
                <a:hlinkClick r:id="rId3"/>
              </a:rPr>
              <a:t>http</a:t>
            </a:r>
            <a:r>
              <a:rPr lang="cs-CZ" dirty="0">
                <a:hlinkClick r:id="rId3"/>
              </a:rPr>
              <a:t>://www.vyzivavnemoci.cz/vyziva-deti/dotazniky/#/-1</a:t>
            </a:r>
            <a:r>
              <a:rPr lang="cs-CZ" dirty="0" smtClean="0">
                <a:hlinkClick r:id="rId3"/>
              </a:rPr>
              <a:t>/</a:t>
            </a:r>
            <a:endParaRPr lang="cs-CZ" dirty="0" smtClean="0"/>
          </a:p>
          <a:p>
            <a:r>
              <a:rPr lang="cs-CZ" dirty="0" smtClean="0"/>
              <a:t>Neexistuje univerzální dotazník, každý </a:t>
            </a:r>
            <a:r>
              <a:rPr lang="cs-CZ" dirty="0" smtClean="0"/>
              <a:t>dotazník je originál, kritériem je především to, co potřebujeme zjistit</a:t>
            </a:r>
          </a:p>
          <a:p>
            <a:pPr lvl="1"/>
            <a:r>
              <a:rPr lang="cs-CZ" sz="4800" b="1" dirty="0" smtClean="0"/>
              <a:t>VALIDITA</a:t>
            </a:r>
            <a:endParaRPr lang="cs-CZ" b="1" dirty="0" smtClean="0"/>
          </a:p>
        </p:txBody>
      </p:sp>
    </p:spTree>
    <p:extLst>
      <p:ext uri="{BB962C8B-B14F-4D97-AF65-F5344CB8AC3E}">
        <p14:creationId xmlns:p14="http://schemas.microsoft.com/office/powerpoint/2010/main" val="2625386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Z historie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 b="1"/>
              <a:t>Hippokratés</a:t>
            </a:r>
            <a:r>
              <a:rPr lang="cs-CZ"/>
              <a:t> z Kósu: soustavným sledováním a racionální úvahou nad výsledky se zasloužil o základy moderní medicíny</a:t>
            </a:r>
          </a:p>
          <a:p>
            <a:pPr lvl="0" rtl="0"/>
            <a:r>
              <a:rPr lang="cs-CZ" b="1"/>
              <a:t>John Snow </a:t>
            </a:r>
            <a:r>
              <a:rPr lang="cs-CZ"/>
              <a:t>(Londýn, 1854): analýzou místních souvislostí odhalil ohnisko epidemie cholery</a:t>
            </a:r>
          </a:p>
          <a:p>
            <a:pPr lvl="0" rtl="0"/>
            <a:r>
              <a:rPr lang="cs-CZ" b="1"/>
              <a:t>Ignaz Semmelweis </a:t>
            </a:r>
            <a:r>
              <a:rPr lang="cs-CZ"/>
              <a:t>(1818 – 1865): všiml si, že větší výskyt puerperální sepse je při domácích porodech a proto nařídil dezinfekci rukou, i když původce onemocnění objevil Luis Pasteur až 1879.</a:t>
            </a:r>
          </a:p>
          <a:p>
            <a:pPr lvl="0" rtl="0"/>
            <a:r>
              <a:rPr lang="cs-CZ"/>
              <a:t>Polovina 20. století: postinfekční éra, i když s rozvojem laboratorních metod vyšetřování prostředí nastal příklon k „uvěření“ výsledku laboratoře (otázka stanovitelnosti a objektivity).</a:t>
            </a:r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3870036" y="173759"/>
            <a:ext cx="1077837" cy="1584398"/>
          </a:xfrm>
          <a:prstGeom prst="rect">
            <a:avLst/>
          </a:prstGeom>
        </p:spPr>
      </p:pic>
      <p:pic>
        <p:nvPicPr>
          <p:cNvPr id="5" name="Obrázek 4"/>
          <p:cNvPicPr/>
          <p:nvPr/>
        </p:nvPicPr>
        <p:blipFill>
          <a:blip r:embed="rId4"/>
          <a:srcRect/>
          <a:stretch>
            <a:fillRect/>
          </a:stretch>
        </p:blipFill>
        <p:spPr>
          <a:xfrm>
            <a:off x="5437915" y="307450"/>
            <a:ext cx="888994" cy="1440912"/>
          </a:xfrm>
          <a:prstGeom prst="rect">
            <a:avLst/>
          </a:prstGeom>
        </p:spPr>
      </p:pic>
      <p:pic>
        <p:nvPicPr>
          <p:cNvPr id="6" name="Obrázek 5"/>
          <p:cNvPicPr/>
          <p:nvPr/>
        </p:nvPicPr>
        <p:blipFill>
          <a:blip r:embed="rId5"/>
          <a:srcRect/>
          <a:stretch>
            <a:fillRect/>
          </a:stretch>
        </p:blipFill>
        <p:spPr>
          <a:xfrm>
            <a:off x="6882893" y="297656"/>
            <a:ext cx="1156851" cy="13853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41953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Londýnská epidemie cholery</a:t>
            </a:r>
            <a:endParaRPr lang="cs-CZ" dirty="0"/>
          </a:p>
        </p:txBody>
      </p:sp>
      <p:pic>
        <p:nvPicPr>
          <p:cNvPr id="4" name="Obrázek 3" descr="&lt;strong&gt;John&lt;/strong&gt; &lt;strong&gt;Snow&lt;/strong&gt;’s Cholera data in more formats « Robin's Blo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58529"/>
            <a:ext cx="7711139" cy="54569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44421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Epidemiologie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>
            <a:lvl1pPr lvl="0">
              <a:defRPr/>
            </a:lvl1pPr>
          </a:lstStyle>
          <a:p>
            <a:pPr lvl="0" rtl="0"/>
            <a:r>
              <a:rPr lang="cs-CZ"/>
              <a:t>Epidemiologií se rozumí studium distribuce a determinant zdravotně významných jevů a událostí v definovaných populacích a využití tohoto studia k řešení zdravotních problémů.</a:t>
            </a:r>
          </a:p>
          <a:p>
            <a:pPr lvl="1" rtl="0"/>
            <a:r>
              <a:rPr lang="cs-CZ"/>
              <a:t>Infekční</a:t>
            </a:r>
          </a:p>
          <a:p>
            <a:pPr lvl="1" rtl="0"/>
            <a:r>
              <a:rPr lang="cs-CZ"/>
              <a:t>Neinfekční</a:t>
            </a:r>
          </a:p>
          <a:p>
            <a:pPr lvl="0" rtl="0"/>
            <a:r>
              <a:rPr lang="cs-CZ"/>
              <a:t>Přesah do nových oblastí</a:t>
            </a:r>
          </a:p>
          <a:p>
            <a:pPr lvl="1" rtl="0"/>
            <a:r>
              <a:rPr lang="cs-CZ"/>
              <a:t>Klinická epidemiologie: měření efektu léčby, rozvoj medicíny založené na důkazu (Evidence Based Medicine)</a:t>
            </a:r>
          </a:p>
          <a:p>
            <a:pPr lvl="1" rtl="0"/>
            <a:r>
              <a:rPr lang="cs-CZ"/>
              <a:t>Měření zdravotních služeb</a:t>
            </a:r>
          </a:p>
          <a:p>
            <a:pPr lvl="0" rtl="0"/>
            <a:r>
              <a:rPr lang="cs-CZ" i="1"/>
              <a:t>Epidemiologie odpovídá na otázku „kolik?“, kvalitativní výzkum na otázku „proč?“.</a:t>
            </a:r>
          </a:p>
        </p:txBody>
      </p:sp>
    </p:spTree>
    <p:extLst>
      <p:ext uri="{BB962C8B-B14F-4D97-AF65-F5344CB8AC3E}">
        <p14:creationId xmlns:p14="http://schemas.microsoft.com/office/powerpoint/2010/main" val="26955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O čem to je?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 lnSpcReduction="20000"/>
          </a:bodyPr>
          <a:lstStyle>
            <a:lvl1pPr lvl="0">
              <a:defRPr/>
            </a:lvl1pPr>
          </a:lstStyle>
          <a:p>
            <a:pPr lvl="0" rtl="0"/>
            <a:r>
              <a:rPr lang="cs-CZ"/>
              <a:t>Výzkumná otázka</a:t>
            </a:r>
          </a:p>
          <a:p>
            <a:pPr lvl="0" rtl="0"/>
            <a:r>
              <a:rPr lang="cs-CZ"/>
              <a:t>Volba proměnných</a:t>
            </a:r>
          </a:p>
          <a:p>
            <a:pPr lvl="0" rtl="0"/>
            <a:r>
              <a:rPr lang="cs-CZ"/>
              <a:t>Návrh studie studie</a:t>
            </a:r>
          </a:p>
          <a:p>
            <a:pPr lvl="0" rtl="0"/>
            <a:r>
              <a:rPr lang="cs-CZ"/>
              <a:t>Pilotní studie</a:t>
            </a:r>
          </a:p>
          <a:p>
            <a:pPr lvl="0" rtl="0"/>
            <a:r>
              <a:rPr lang="cs-CZ"/>
              <a:t>Měření</a:t>
            </a:r>
          </a:p>
          <a:p>
            <a:pPr lvl="1" rtl="0"/>
            <a:r>
              <a:rPr lang="cs-CZ"/>
              <a:t>Frekvence jevu</a:t>
            </a:r>
          </a:p>
          <a:p>
            <a:pPr lvl="1" rtl="0"/>
            <a:r>
              <a:rPr lang="cs-CZ"/>
              <a:t>Velikost efektu</a:t>
            </a:r>
          </a:p>
          <a:p>
            <a:pPr lvl="0" rtl="0"/>
            <a:r>
              <a:rPr lang="cs-CZ"/>
              <a:t>Statistická analýza</a:t>
            </a:r>
          </a:p>
          <a:p>
            <a:pPr lvl="0" rtl="0"/>
            <a:r>
              <a:rPr lang="cs-CZ"/>
              <a:t>Interpretace výsledků</a:t>
            </a:r>
          </a:p>
          <a:p>
            <a:pPr lvl="0" rtl="0"/>
            <a:r>
              <a:rPr lang="cs-CZ"/>
              <a:t>Nejistoty</a:t>
            </a:r>
          </a:p>
          <a:p>
            <a:pPr lvl="1" rtl="0"/>
            <a:r>
              <a:rPr lang="cs-CZ"/>
              <a:t>Bias</a:t>
            </a:r>
          </a:p>
        </p:txBody>
      </p:sp>
      <p:pic>
        <p:nvPicPr>
          <p:cNvPr id="4" name="Obrázek 3"/>
          <p:cNvPicPr/>
          <p:nvPr/>
        </p:nvPicPr>
        <p:blipFill>
          <a:blip r:embed="rId3"/>
          <a:srcRect/>
          <a:stretch>
            <a:fillRect/>
          </a:stretch>
        </p:blipFill>
        <p:spPr>
          <a:xfrm>
            <a:off x="5867645" y="1485457"/>
            <a:ext cx="4544715" cy="392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697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Nosná myšlenka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fontScale="92000" lnSpcReduction="10000"/>
          </a:bodyPr>
          <a:lstStyle>
            <a:lvl1pPr lvl="0">
              <a:defRPr/>
            </a:lvl1pPr>
          </a:lstStyle>
          <a:p>
            <a:pPr lvl="0" rtl="0"/>
            <a:r>
              <a:rPr lang="cs-CZ"/>
              <a:t>Co studovat </a:t>
            </a:r>
          </a:p>
          <a:p>
            <a:pPr lvl="1" rtl="0"/>
            <a:r>
              <a:rPr lang="cs-CZ"/>
              <a:t>Biologický, chemický, fyzikální, psychologický, sociální, behaviorální… faktor</a:t>
            </a:r>
          </a:p>
          <a:p>
            <a:pPr lvl="1" rtl="0"/>
            <a:r>
              <a:rPr lang="cs-CZ"/>
              <a:t>Přinese to něco nového?</a:t>
            </a:r>
          </a:p>
          <a:p>
            <a:pPr lvl="0" rtl="0"/>
            <a:r>
              <a:rPr lang="cs-CZ"/>
              <a:t>Existuje expozice?</a:t>
            </a:r>
          </a:p>
          <a:p>
            <a:pPr lvl="1" rtl="0"/>
            <a:r>
              <a:rPr lang="cs-CZ"/>
              <a:t>Food environment, kontaminace…</a:t>
            </a:r>
          </a:p>
          <a:p>
            <a:pPr lvl="0" rtl="0"/>
            <a:r>
              <a:rPr lang="cs-CZ"/>
              <a:t>Lze očekávat následek?</a:t>
            </a:r>
          </a:p>
          <a:p>
            <a:pPr lvl="1" rtl="0"/>
            <a:r>
              <a:rPr lang="cs-CZ"/>
              <a:t>Hypotéza</a:t>
            </a:r>
          </a:p>
          <a:p>
            <a:pPr lvl="2" rtl="0"/>
            <a:r>
              <a:rPr lang="cs-CZ"/>
              <a:t>Na základě literární rešerše (pokud možno)</a:t>
            </a:r>
          </a:p>
          <a:p>
            <a:pPr lvl="1" rtl="0"/>
            <a:r>
              <a:rPr lang="cs-CZ"/>
              <a:t>V zásadě frekvenční ukazatele</a:t>
            </a:r>
          </a:p>
          <a:p>
            <a:pPr lvl="2" rtl="0"/>
            <a:r>
              <a:rPr lang="cs-CZ"/>
              <a:t>Incidence nemoci</a:t>
            </a:r>
          </a:p>
          <a:p>
            <a:pPr lvl="2" rtl="0"/>
            <a:r>
              <a:rPr lang="cs-CZ"/>
              <a:t>Počet zemřelých</a:t>
            </a:r>
          </a:p>
          <a:p>
            <a:pPr lvl="1" rtl="0"/>
            <a:r>
              <a:rPr lang="cs-CZ"/>
              <a:t>Riziko jako frekvenční jev (pravděpodobnost)</a:t>
            </a:r>
          </a:p>
        </p:txBody>
      </p:sp>
    </p:spTree>
    <p:extLst>
      <p:ext uri="{BB962C8B-B14F-4D97-AF65-F5344CB8AC3E}">
        <p14:creationId xmlns:p14="http://schemas.microsoft.com/office/powerpoint/2010/main" val="216094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Zdroje dat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Rutinně sbíraná data o nemocnosti, úmrtnosti</a:t>
            </a:r>
          </a:p>
          <a:p>
            <a:pPr lvl="1" rtl="0"/>
            <a:r>
              <a:rPr lang="cs-CZ"/>
              <a:t>Rutinní evidence ze statistiky UZIS, ČSÚ, registry nemocí, úrazů, transplantací, lékařské záznamy, </a:t>
            </a:r>
            <a:r>
              <a:rPr lang="cs-CZ" u="sng"/>
              <a:t>záznamy o úmrtích</a:t>
            </a:r>
          </a:p>
          <a:p>
            <a:pPr lvl="1" rtl="0"/>
            <a:r>
              <a:rPr lang="cs-CZ"/>
              <a:t>Tzv. ekologická (korelační) studie</a:t>
            </a:r>
          </a:p>
          <a:p>
            <a:pPr lvl="1" rtl="0"/>
            <a:r>
              <a:rPr lang="cs-CZ"/>
              <a:t>Vztah </a:t>
            </a:r>
            <a:r>
              <a:rPr lang="cs-CZ" b="1"/>
              <a:t>x, y</a:t>
            </a:r>
          </a:p>
          <a:p>
            <a:pPr lvl="0" rtl="0"/>
            <a:r>
              <a:rPr lang="cs-CZ"/>
              <a:t>Vlastní výzkum</a:t>
            </a:r>
          </a:p>
          <a:p>
            <a:pPr lvl="1" rtl="0"/>
            <a:r>
              <a:rPr lang="cs-CZ"/>
              <a:t>Dotazník</a:t>
            </a:r>
          </a:p>
          <a:p>
            <a:pPr lvl="1" rtl="0"/>
            <a:r>
              <a:rPr lang="cs-CZ"/>
              <a:t>Interview</a:t>
            </a:r>
          </a:p>
          <a:p>
            <a:pPr lvl="1" rtl="0"/>
            <a:r>
              <a:rPr lang="cs-CZ"/>
              <a:t>Laboratorní analýza</a:t>
            </a:r>
          </a:p>
        </p:txBody>
      </p:sp>
    </p:spTree>
    <p:extLst>
      <p:ext uri="{BB962C8B-B14F-4D97-AF65-F5344CB8AC3E}">
        <p14:creationId xmlns:p14="http://schemas.microsoft.com/office/powerpoint/2010/main" val="5162288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Základní požadavky na data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>
            <a:normAutofit lnSpcReduction="10000"/>
          </a:bodyPr>
          <a:lstStyle>
            <a:lvl1pPr lvl="0">
              <a:defRPr/>
            </a:lvl1pPr>
          </a:lstStyle>
          <a:p>
            <a:pPr lvl="0" rtl="0"/>
            <a:r>
              <a:rPr lang="cs-CZ"/>
              <a:t>Validní</a:t>
            </a:r>
          </a:p>
          <a:p>
            <a:pPr lvl="1" rtl="0"/>
            <a:r>
              <a:rPr lang="cs-CZ"/>
              <a:t>Měřitelnost</a:t>
            </a:r>
          </a:p>
          <a:p>
            <a:pPr lvl="1" rtl="0"/>
            <a:r>
              <a:rPr lang="cs-CZ"/>
              <a:t>Reprodukovatelnost</a:t>
            </a:r>
          </a:p>
          <a:p>
            <a:pPr lvl="0" rtl="0"/>
            <a:r>
              <a:rPr lang="cs-CZ"/>
              <a:t>Typy</a:t>
            </a:r>
          </a:p>
          <a:p>
            <a:pPr lvl="1" rtl="0"/>
            <a:r>
              <a:rPr lang="cs-CZ"/>
              <a:t>Kvantitativní v metrické soustavě: čas (věk), délka (výška), hmotnost…</a:t>
            </a:r>
          </a:p>
          <a:p>
            <a:pPr lvl="1" rtl="0"/>
            <a:r>
              <a:rPr lang="cs-CZ"/>
              <a:t>Pořadové (ordinální): seřazeno podle velikosti</a:t>
            </a:r>
          </a:p>
          <a:p>
            <a:pPr lvl="1" rtl="0"/>
            <a:r>
              <a:rPr lang="cs-CZ"/>
              <a:t>Kvalitativní (nominální): barva očí, způsob stravování</a:t>
            </a:r>
          </a:p>
          <a:p>
            <a:pPr lvl="0" rtl="0"/>
            <a:r>
              <a:rPr lang="cs-CZ"/>
              <a:t>Senzitivita: míra úspěšnosti</a:t>
            </a:r>
          </a:p>
          <a:p>
            <a:pPr lvl="0" rtl="0"/>
            <a:r>
              <a:rPr lang="cs-CZ"/>
              <a:t>Specificita: míra věrohodnosti</a:t>
            </a:r>
          </a:p>
          <a:p>
            <a:pPr lvl="1" rtl="0"/>
            <a:r>
              <a:rPr lang="cs-CZ"/>
              <a:t>Příklad: test na okultní je vysoce senzitivní, ale málo specifický</a:t>
            </a:r>
          </a:p>
        </p:txBody>
      </p:sp>
    </p:spTree>
    <p:extLst>
      <p:ext uri="{BB962C8B-B14F-4D97-AF65-F5344CB8AC3E}">
        <p14:creationId xmlns:p14="http://schemas.microsoft.com/office/powerpoint/2010/main" val="2547653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>
            <a:lvl1pPr lvl="0">
              <a:defRPr/>
            </a:lvl1pPr>
          </a:lstStyle>
          <a:p>
            <a:pPr lvl="0" rtl="0"/>
            <a:r>
              <a:rPr lang="cs-CZ"/>
              <a:t>Dotazník</a:t>
            </a:r>
          </a:p>
        </p:txBody>
      </p:sp>
      <p:sp>
        <p:nvSpPr>
          <p:cNvPr id="3" name="Zástupný symbol pro text 2"/>
          <p:cNvSpPr txBox="1">
            <a:spLocks noGrp="1"/>
          </p:cNvSpPr>
          <p:nvPr>
            <p:ph type="body" idx="1"/>
          </p:nvPr>
        </p:nvSpPr>
        <p:spPr>
          <a:xfrm>
            <a:off x="793146" y="1525409"/>
            <a:ext cx="10515600" cy="4914720"/>
          </a:xfrm>
          <a:prstGeom prst="rect">
            <a:avLst/>
          </a:prstGeom>
        </p:spPr>
        <p:txBody>
          <a:bodyPr>
            <a:normAutofit fontScale="84500" lnSpcReduction="20000"/>
          </a:bodyPr>
          <a:lstStyle>
            <a:lvl1pPr lvl="0">
              <a:defRPr/>
            </a:lvl1pPr>
          </a:lstStyle>
          <a:p>
            <a:pPr lvl="0" rtl="0"/>
            <a:r>
              <a:rPr lang="cs-CZ" dirty="0"/>
              <a:t>(Standardizovaná) forma získávání dat</a:t>
            </a:r>
          </a:p>
          <a:p>
            <a:pPr lvl="1" rtl="0"/>
            <a:r>
              <a:rPr lang="cs-CZ" dirty="0"/>
              <a:t>standardizace: ověření validity na velkých souborech (senzitivita, specificita)</a:t>
            </a:r>
          </a:p>
          <a:p>
            <a:pPr lvl="0" rtl="0"/>
            <a:r>
              <a:rPr lang="cs-CZ" dirty="0"/>
              <a:t>Respondent: osoba vyšetřovaná nebo blízká/informovaná</a:t>
            </a:r>
          </a:p>
          <a:p>
            <a:pPr lvl="0" rtl="0"/>
            <a:r>
              <a:rPr lang="cs-CZ" dirty="0"/>
              <a:t>Věcnost, logičnost, subjektivní nenáročnost, přívětivost, zdvořilost</a:t>
            </a:r>
          </a:p>
          <a:p>
            <a:pPr lvl="0" rtl="0"/>
            <a:r>
              <a:rPr lang="cs-CZ" dirty="0"/>
              <a:t>Typy otázek:</a:t>
            </a:r>
          </a:p>
          <a:p>
            <a:pPr lvl="1" rtl="0"/>
            <a:r>
              <a:rPr lang="cs-CZ" b="1" dirty="0"/>
              <a:t>Uzavřené: </a:t>
            </a:r>
            <a:r>
              <a:rPr lang="cs-CZ" dirty="0" err="1"/>
              <a:t>dichochtonické</a:t>
            </a:r>
            <a:r>
              <a:rPr lang="cs-CZ" dirty="0"/>
              <a:t> (ano/ne) nebo </a:t>
            </a:r>
            <a:r>
              <a:rPr lang="cs-CZ" dirty="0" err="1"/>
              <a:t>polytomické</a:t>
            </a:r>
            <a:r>
              <a:rPr lang="cs-CZ" dirty="0"/>
              <a:t> (výběr z možností vzájemně se vylučujících).  </a:t>
            </a:r>
            <a:r>
              <a:rPr lang="cs-CZ" dirty="0">
                <a:solidFill>
                  <a:srgbClr val="00B050"/>
                </a:solidFill>
              </a:rPr>
              <a:t>Doporučení: </a:t>
            </a:r>
            <a:r>
              <a:rPr lang="cs-CZ" dirty="0" err="1" smtClean="0"/>
              <a:t>Polytomické</a:t>
            </a:r>
            <a:r>
              <a:rPr lang="cs-CZ" dirty="0" smtClean="0"/>
              <a:t> </a:t>
            </a:r>
            <a:r>
              <a:rPr lang="cs-CZ" dirty="0"/>
              <a:t>otázky (možnost více odpovědí) formulujte raději jako soubor otázek </a:t>
            </a:r>
            <a:r>
              <a:rPr lang="cs-CZ" dirty="0" err="1"/>
              <a:t>dichochtonických</a:t>
            </a:r>
            <a:r>
              <a:rPr lang="cs-CZ" dirty="0"/>
              <a:t> s ohledem na možnosti zpracování (vícenásobný výběr lze analyzovat jen obtížně).</a:t>
            </a:r>
          </a:p>
          <a:p>
            <a:pPr lvl="1" rtl="0"/>
            <a:r>
              <a:rPr lang="cs-CZ" b="1" dirty="0"/>
              <a:t>Otevřené:</a:t>
            </a:r>
          </a:p>
          <a:p>
            <a:pPr lvl="2" rtl="0"/>
            <a:r>
              <a:rPr lang="cs-CZ" dirty="0"/>
              <a:t>Jeden číselný údaj, zjišťujeme-li kvantitativní údaje (věk)</a:t>
            </a:r>
          </a:p>
          <a:p>
            <a:pPr lvl="2" rtl="0"/>
            <a:r>
              <a:rPr lang="cs-CZ" dirty="0"/>
              <a:t>S volnými odpověďmi: nutnost kódování, zdroj chyb</a:t>
            </a:r>
            <a:r>
              <a:rPr lang="cs-CZ" dirty="0" smtClean="0"/>
              <a:t>!</a:t>
            </a:r>
          </a:p>
          <a:p>
            <a:pPr lvl="1"/>
            <a:r>
              <a:rPr lang="cs-CZ" b="1" dirty="0" err="1" smtClean="0"/>
              <a:t>Škálování</a:t>
            </a:r>
            <a:endParaRPr lang="cs-CZ" b="1" dirty="0"/>
          </a:p>
          <a:p>
            <a:pPr lvl="2"/>
            <a:r>
              <a:rPr lang="cs-CZ" dirty="0" smtClean="0"/>
              <a:t>Vyjádřete na stupnici od 1 do 5, jak….</a:t>
            </a:r>
            <a:endParaRPr lang="cs-CZ" dirty="0"/>
          </a:p>
          <a:p>
            <a:pPr lvl="0" rtl="0"/>
            <a:r>
              <a:rPr lang="cs-CZ" dirty="0" smtClean="0"/>
              <a:t>Pilotáž dotazníku</a:t>
            </a:r>
          </a:p>
          <a:p>
            <a:pPr lvl="0" rtl="0"/>
            <a:r>
              <a:rPr lang="cs-CZ" dirty="0" smtClean="0"/>
              <a:t>Dotazník </a:t>
            </a:r>
            <a:r>
              <a:rPr lang="cs-CZ" dirty="0"/>
              <a:t>není písemný zkušební test (!!!), každá odpověď je správná.</a:t>
            </a:r>
          </a:p>
        </p:txBody>
      </p:sp>
    </p:spTree>
    <p:extLst>
      <p:ext uri="{BB962C8B-B14F-4D97-AF65-F5344CB8AC3E}">
        <p14:creationId xmlns:p14="http://schemas.microsoft.com/office/powerpoint/2010/main" val="1701431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789</Words>
  <Application>Microsoft Office PowerPoint</Application>
  <PresentationFormat>Širokoúhlá obrazovka</PresentationFormat>
  <Paragraphs>116</Paragraphs>
  <Slides>14</Slides>
  <Notes>8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Motiv Office</vt:lpstr>
      <vt:lpstr>Epidemiologické studie I.</vt:lpstr>
      <vt:lpstr>Z historie</vt:lpstr>
      <vt:lpstr>Londýnská epidemie cholery</vt:lpstr>
      <vt:lpstr>Epidemiologie</vt:lpstr>
      <vt:lpstr>O čem to je?</vt:lpstr>
      <vt:lpstr>Nosná myšlenka</vt:lpstr>
      <vt:lpstr>Zdroje dat</vt:lpstr>
      <vt:lpstr>Základní požadavky na data</vt:lpstr>
      <vt:lpstr>Dotazník</vt:lpstr>
      <vt:lpstr>Nevhodné otázky</vt:lpstr>
      <vt:lpstr>Příklady otázek: kde je chyba?</vt:lpstr>
      <vt:lpstr>Příklady otázek: nyní bez chyb</vt:lpstr>
      <vt:lpstr>Cvičení</vt:lpstr>
      <vt:lpstr>Příklady dotazníků od konkurence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Epidemiologické studie I.</dc:title>
  <dc:creator>Aleš Peřina</dc:creator>
  <cp:lastModifiedBy>Aleš Peřina</cp:lastModifiedBy>
  <cp:revision>1</cp:revision>
  <dcterms:created xsi:type="dcterms:W3CDTF">2018-04-04T08:42:03Z</dcterms:created>
  <dcterms:modified xsi:type="dcterms:W3CDTF">2018-04-04T08:42:42Z</dcterms:modified>
</cp:coreProperties>
</file>