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70" r:id="rId11"/>
    <p:sldId id="271" r:id="rId12"/>
    <p:sldId id="295" r:id="rId13"/>
    <p:sldId id="272" r:id="rId14"/>
    <p:sldId id="265" r:id="rId15"/>
    <p:sldId id="266" r:id="rId16"/>
    <p:sldId id="267" r:id="rId17"/>
    <p:sldId id="268" r:id="rId18"/>
    <p:sldId id="273" r:id="rId19"/>
    <p:sldId id="274" r:id="rId20"/>
    <p:sldId id="278" r:id="rId21"/>
    <p:sldId id="275" r:id="rId22"/>
    <p:sldId id="296" r:id="rId23"/>
    <p:sldId id="276" r:id="rId24"/>
    <p:sldId id="277" r:id="rId25"/>
    <p:sldId id="279" r:id="rId26"/>
    <p:sldId id="280" r:id="rId27"/>
    <p:sldId id="281" r:id="rId28"/>
    <p:sldId id="282" r:id="rId29"/>
    <p:sldId id="283" r:id="rId30"/>
    <p:sldId id="285" r:id="rId31"/>
    <p:sldId id="284" r:id="rId32"/>
    <p:sldId id="286" r:id="rId33"/>
    <p:sldId id="287" r:id="rId34"/>
    <p:sldId id="288" r:id="rId35"/>
    <p:sldId id="289" r:id="rId36"/>
    <p:sldId id="290" r:id="rId37"/>
    <p:sldId id="293" r:id="rId38"/>
    <p:sldId id="291" r:id="rId39"/>
    <p:sldId id="294" r:id="rId40"/>
    <p:sldId id="292" r:id="rId4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ACE1-58B3-4262-960F-05DCFED86E33}" type="datetimeFigureOut">
              <a:rPr lang="cs-CZ" smtClean="0"/>
              <a:t>02.02.2018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316A-B8A7-4870-AD16-B09D6842B3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1045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ACE1-58B3-4262-960F-05DCFED86E33}" type="datetimeFigureOut">
              <a:rPr lang="cs-CZ" smtClean="0"/>
              <a:t>02.02.2018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316A-B8A7-4870-AD16-B09D6842B3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051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ACE1-58B3-4262-960F-05DCFED86E33}" type="datetimeFigureOut">
              <a:rPr lang="cs-CZ" smtClean="0"/>
              <a:t>02.02.2018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316A-B8A7-4870-AD16-B09D6842B3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992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ACE1-58B3-4262-960F-05DCFED86E33}" type="datetimeFigureOut">
              <a:rPr lang="cs-CZ" smtClean="0"/>
              <a:t>02.02.2018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316A-B8A7-4870-AD16-B09D6842B3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8385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ACE1-58B3-4262-960F-05DCFED86E33}" type="datetimeFigureOut">
              <a:rPr lang="cs-CZ" smtClean="0"/>
              <a:t>02.02.2018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316A-B8A7-4870-AD16-B09D6842B3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5087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ACE1-58B3-4262-960F-05DCFED86E33}" type="datetimeFigureOut">
              <a:rPr lang="cs-CZ" smtClean="0"/>
              <a:t>02.02.2018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316A-B8A7-4870-AD16-B09D6842B3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198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ACE1-58B3-4262-960F-05DCFED86E33}" type="datetimeFigureOut">
              <a:rPr lang="cs-CZ" smtClean="0"/>
              <a:t>02.02.2018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316A-B8A7-4870-AD16-B09D6842B3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255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ACE1-58B3-4262-960F-05DCFED86E33}" type="datetimeFigureOut">
              <a:rPr lang="cs-CZ" smtClean="0"/>
              <a:t>02.02.2018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316A-B8A7-4870-AD16-B09D6842B3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9065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ACE1-58B3-4262-960F-05DCFED86E33}" type="datetimeFigureOut">
              <a:rPr lang="cs-CZ" smtClean="0"/>
              <a:t>02.02.2018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316A-B8A7-4870-AD16-B09D6842B3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011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ACE1-58B3-4262-960F-05DCFED86E33}" type="datetimeFigureOut">
              <a:rPr lang="cs-CZ" smtClean="0"/>
              <a:t>02.02.2018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316A-B8A7-4870-AD16-B09D6842B3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3754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4ACE1-58B3-4262-960F-05DCFED86E33}" type="datetimeFigureOut">
              <a:rPr lang="cs-CZ" smtClean="0"/>
              <a:t>02.02.2018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4316A-B8A7-4870-AD16-B09D6842B3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5159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4ACE1-58B3-4262-960F-05DCFED86E33}" type="datetimeFigureOut">
              <a:rPr lang="cs-CZ" smtClean="0"/>
              <a:t>02.02.2018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4316A-B8A7-4870-AD16-B09D6842B3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7846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Grantov%C3%A1_agentura_%C4%8Cesk%C3%A9_republiky" TargetMode="External"/><Relationship Id="rId2" Type="http://schemas.openxmlformats.org/officeDocument/2006/relationships/hyperlink" Target="https://cs.wikipedia.org/wiki/Akademie_v%C4%9Bd_%C4%8Cesk%C3%A9_republiky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Atmosf%C3%A9ra_Zem%C4%9B" TargetMode="External"/><Relationship Id="rId2" Type="http://schemas.openxmlformats.org/officeDocument/2006/relationships/hyperlink" Target="https://cs.wikipedia.org/wiki/V%C4%9Bda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cs.wikipedia.org/wiki/Organismus" TargetMode="External"/><Relationship Id="rId5" Type="http://schemas.openxmlformats.org/officeDocument/2006/relationships/hyperlink" Target="https://cs.wikipedia.org/wiki/T%C4%9Bleso" TargetMode="External"/><Relationship Id="rId4" Type="http://schemas.openxmlformats.org/officeDocument/2006/relationships/hyperlink" Target="https://cs.wikipedia.org/wiki/Vesm%C3%ADr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Pozorov%C3%A1n%C3%AD" TargetMode="External"/><Relationship Id="rId2" Type="http://schemas.openxmlformats.org/officeDocument/2006/relationships/hyperlink" Target="https://cs.wikipedia.org/wiki/Pozn%C3%A1n%C3%AD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s.wikipedia.org/wiki/Experiment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4892" y="1628523"/>
            <a:ext cx="3334215" cy="3600953"/>
          </a:xfrm>
          <a:prstGeom prst="rect">
            <a:avLst/>
          </a:prstGeom>
        </p:spPr>
      </p:pic>
      <p:sp>
        <p:nvSpPr>
          <p:cNvPr id="2" name="TextovéPole 1"/>
          <p:cNvSpPr txBox="1"/>
          <p:nvPr/>
        </p:nvSpPr>
        <p:spPr>
          <a:xfrm>
            <a:off x="3876821" y="5229476"/>
            <a:ext cx="1415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Martin Krsek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9171012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404664"/>
            <a:ext cx="8507842" cy="57554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                         Vývoj </a:t>
            </a:r>
            <a:r>
              <a:rPr lang="cs-CZ" sz="3200" b="1" dirty="0"/>
              <a:t>v Evropě – </a:t>
            </a:r>
            <a:r>
              <a:rPr lang="cs-CZ" sz="3200" b="1" dirty="0" err="1"/>
              <a:t>pokr</a:t>
            </a:r>
            <a:r>
              <a:rPr lang="cs-CZ" sz="3200" b="1" dirty="0"/>
              <a:t>.</a:t>
            </a:r>
          </a:p>
          <a:p>
            <a:endParaRPr lang="cs-CZ" sz="2400" dirty="0" smtClean="0"/>
          </a:p>
          <a:p>
            <a:r>
              <a:rPr lang="cs-CZ" sz="2400" dirty="0" smtClean="0"/>
              <a:t>Vývoj </a:t>
            </a:r>
            <a:r>
              <a:rPr lang="cs-CZ" sz="2400" dirty="0"/>
              <a:t>nebylo ovšem možno zastavit.</a:t>
            </a:r>
          </a:p>
          <a:p>
            <a:r>
              <a:rPr lang="cs-CZ" sz="2400" dirty="0"/>
              <a:t>Zámořské objevy – Země je kulatá.</a:t>
            </a:r>
          </a:p>
          <a:p>
            <a:r>
              <a:rPr lang="cs-CZ" sz="2400" dirty="0"/>
              <a:t>Rozvoj řemesel a výroby, zemědělství, města byla centrem </a:t>
            </a:r>
            <a:r>
              <a:rPr lang="cs-CZ" sz="2400" dirty="0" smtClean="0"/>
              <a:t>pokroku</a:t>
            </a:r>
          </a:p>
          <a:p>
            <a:endParaRPr lang="cs-CZ" sz="2400" dirty="0"/>
          </a:p>
          <a:p>
            <a:r>
              <a:rPr lang="cs-CZ" sz="2400" dirty="0"/>
              <a:t>V 17. a 18. století postupný rozvoj základních vědeckých poznatků </a:t>
            </a:r>
            <a:endParaRPr lang="cs-CZ" sz="2400" dirty="0" smtClean="0"/>
          </a:p>
          <a:p>
            <a:r>
              <a:rPr lang="cs-CZ" sz="2400" dirty="0" smtClean="0"/>
              <a:t>(</a:t>
            </a:r>
            <a:r>
              <a:rPr lang="cs-CZ" sz="2400" dirty="0"/>
              <a:t>Newton</a:t>
            </a:r>
            <a:r>
              <a:rPr lang="cs-CZ" sz="2400" dirty="0" smtClean="0"/>
              <a:t>, </a:t>
            </a:r>
            <a:r>
              <a:rPr lang="cs-CZ" sz="2400" dirty="0" err="1" smtClean="0"/>
              <a:t>Lavoisier</a:t>
            </a:r>
            <a:r>
              <a:rPr lang="cs-CZ" sz="2400" dirty="0" smtClean="0"/>
              <a:t> </a:t>
            </a:r>
            <a:r>
              <a:rPr lang="cs-CZ" sz="2400" dirty="0"/>
              <a:t>aj</a:t>
            </a:r>
            <a:r>
              <a:rPr lang="cs-CZ" sz="2400" dirty="0" smtClean="0"/>
              <a:t>).</a:t>
            </a:r>
          </a:p>
          <a:p>
            <a:endParaRPr lang="cs-CZ" sz="2400" dirty="0"/>
          </a:p>
          <a:p>
            <a:r>
              <a:rPr lang="cs-CZ" sz="2400" dirty="0" smtClean="0"/>
              <a:t>Mikrobiologie ….</a:t>
            </a:r>
          </a:p>
          <a:p>
            <a:endParaRPr lang="cs-CZ" sz="2400" dirty="0"/>
          </a:p>
          <a:p>
            <a:r>
              <a:rPr lang="cs-CZ" sz="2400" dirty="0"/>
              <a:t>19. století</a:t>
            </a:r>
          </a:p>
          <a:p>
            <a:r>
              <a:rPr lang="cs-CZ" sz="2400" dirty="0"/>
              <a:t>Rozvoj chemie fyziky, biologie</a:t>
            </a:r>
          </a:p>
          <a:p>
            <a:r>
              <a:rPr lang="cs-CZ" sz="2400" dirty="0"/>
              <a:t>Charles Darwin, Gregor Mendel, Louis Pasteur, Robert Koch,</a:t>
            </a:r>
          </a:p>
          <a:p>
            <a:r>
              <a:rPr lang="cs-CZ" sz="2400" dirty="0"/>
              <a:t>Mendělejev aj</a:t>
            </a:r>
            <a:r>
              <a:rPr lang="cs-CZ" sz="2400" dirty="0" smtClean="0"/>
              <a:t>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611262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260648"/>
            <a:ext cx="8760090" cy="6494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                         Vývoj </a:t>
            </a:r>
            <a:r>
              <a:rPr lang="cs-CZ" sz="3200" b="1" dirty="0"/>
              <a:t>v Evropě – </a:t>
            </a:r>
            <a:r>
              <a:rPr lang="cs-CZ" sz="3200" b="1" dirty="0" err="1"/>
              <a:t>pokr</a:t>
            </a:r>
            <a:r>
              <a:rPr lang="cs-CZ" sz="3200" b="1" dirty="0"/>
              <a:t>.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20</a:t>
            </a:r>
            <a:r>
              <a:rPr lang="cs-CZ" sz="2400" b="1" dirty="0"/>
              <a:t>. století</a:t>
            </a:r>
          </a:p>
          <a:p>
            <a:r>
              <a:rPr lang="cs-CZ" sz="2400" dirty="0"/>
              <a:t>Albert Einstein, Watson (spolu s Crickem a Wilkinsem): dvojitá</a:t>
            </a:r>
          </a:p>
          <a:p>
            <a:r>
              <a:rPr lang="cs-CZ" sz="2400" dirty="0"/>
              <a:t>šroubovice DNA</a:t>
            </a:r>
            <a:r>
              <a:rPr lang="cs-CZ" sz="2400" dirty="0" smtClean="0"/>
              <a:t>.</a:t>
            </a:r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  <a:p>
            <a:r>
              <a:rPr lang="cs-CZ" sz="2400" dirty="0" smtClean="0"/>
              <a:t>Technický </a:t>
            </a:r>
            <a:r>
              <a:rPr lang="cs-CZ" sz="2400" dirty="0"/>
              <a:t>rozvoj – </a:t>
            </a:r>
            <a:r>
              <a:rPr lang="cs-CZ" sz="2400" dirty="0" smtClean="0"/>
              <a:t>rozhlas, </a:t>
            </a:r>
            <a:r>
              <a:rPr lang="cs-CZ" sz="2400" dirty="0"/>
              <a:t>televize, kybernetika, výpočetní technika, </a:t>
            </a:r>
            <a:endParaRPr lang="cs-CZ" sz="2400" dirty="0" smtClean="0"/>
          </a:p>
          <a:p>
            <a:r>
              <a:rPr lang="cs-CZ" sz="2400" dirty="0" smtClean="0"/>
              <a:t>internet </a:t>
            </a:r>
            <a:r>
              <a:rPr lang="cs-CZ" sz="2400" dirty="0"/>
              <a:t>aj</a:t>
            </a:r>
            <a:r>
              <a:rPr lang="cs-CZ" sz="2400" dirty="0" smtClean="0"/>
              <a:t>. Mj</a:t>
            </a:r>
            <a:r>
              <a:rPr lang="cs-CZ" sz="2400" dirty="0"/>
              <a:t>. rozvoj statistiky jako samostatného oboru aplikované </a:t>
            </a:r>
            <a:endParaRPr lang="cs-CZ" sz="2400" dirty="0" smtClean="0"/>
          </a:p>
          <a:p>
            <a:r>
              <a:rPr lang="cs-CZ" sz="2400" dirty="0" smtClean="0"/>
              <a:t>matematiky</a:t>
            </a:r>
            <a:r>
              <a:rPr lang="cs-CZ" sz="2400" dirty="0"/>
              <a:t>. </a:t>
            </a:r>
            <a:r>
              <a:rPr lang="cs-CZ" sz="2400" dirty="0" smtClean="0"/>
              <a:t>Statistické metody </a:t>
            </a:r>
            <a:r>
              <a:rPr lang="cs-CZ" sz="2400" dirty="0"/>
              <a:t>stále významněji pronikaly do </a:t>
            </a:r>
            <a:r>
              <a:rPr lang="cs-CZ" sz="2400" dirty="0" smtClean="0"/>
              <a:t>vědy.</a:t>
            </a:r>
            <a:endParaRPr lang="cs-CZ" sz="2400" dirty="0"/>
          </a:p>
        </p:txBody>
      </p:sp>
      <p:pic>
        <p:nvPicPr>
          <p:cNvPr id="3" name="Picture 2" descr="Image result for watson cri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204864"/>
            <a:ext cx="3377482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The Discovery of DNA Structure – Who Stayed in the Shadows of a Nobel?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3455" y="2492895"/>
            <a:ext cx="3979962" cy="2595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1476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1412776"/>
            <a:ext cx="7998856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/>
              <a:t>Když lovec mine zajíce jednou zleva a podruhé zprava, </a:t>
            </a:r>
            <a:endParaRPr lang="cs-CZ" sz="2400" dirty="0" smtClean="0"/>
          </a:p>
          <a:p>
            <a:r>
              <a:rPr lang="cs-CZ" sz="2400" dirty="0" smtClean="0"/>
              <a:t>je </a:t>
            </a:r>
            <a:r>
              <a:rPr lang="cs-CZ" sz="2400" dirty="0"/>
              <a:t>zajíc v průměru mrtvý</a:t>
            </a:r>
            <a:r>
              <a:rPr lang="cs-CZ" sz="2400" dirty="0" smtClean="0"/>
              <a:t>.</a:t>
            </a:r>
          </a:p>
          <a:p>
            <a:endParaRPr lang="cs-CZ" sz="2400" dirty="0"/>
          </a:p>
          <a:p>
            <a:r>
              <a:rPr lang="cs-CZ" sz="2400" dirty="0"/>
              <a:t>Mnozí </a:t>
            </a:r>
            <a:r>
              <a:rPr lang="cs-CZ" sz="2400" dirty="0" smtClean="0"/>
              <a:t>(politici</a:t>
            </a:r>
            <a:r>
              <a:rPr lang="cs-CZ" sz="2400" dirty="0"/>
              <a:t>, manažeři, atd...) používají </a:t>
            </a:r>
            <a:r>
              <a:rPr lang="cs-CZ" sz="2400" b="1" dirty="0"/>
              <a:t>statistiku</a:t>
            </a:r>
            <a:r>
              <a:rPr lang="cs-CZ" sz="2400" dirty="0"/>
              <a:t> jako opilec </a:t>
            </a:r>
            <a:endParaRPr lang="cs-CZ" sz="2400" dirty="0" smtClean="0"/>
          </a:p>
          <a:p>
            <a:r>
              <a:rPr lang="cs-CZ" sz="2400" dirty="0" smtClean="0"/>
              <a:t>pouliční </a:t>
            </a:r>
            <a:r>
              <a:rPr lang="cs-CZ" sz="2400" dirty="0"/>
              <a:t>lampu - k udržení rovnováhy a ne k osvětlení</a:t>
            </a:r>
            <a:r>
              <a:rPr lang="cs-CZ" sz="2400" dirty="0" smtClean="0"/>
              <a:t>!</a:t>
            </a:r>
          </a:p>
          <a:p>
            <a:endParaRPr lang="cs-CZ" sz="2400" dirty="0"/>
          </a:p>
          <a:p>
            <a:r>
              <a:rPr lang="cs-CZ" sz="2400" dirty="0"/>
              <a:t>Nedůvěřuj </a:t>
            </a:r>
            <a:r>
              <a:rPr lang="cs-CZ" sz="2400" b="1" dirty="0"/>
              <a:t>statistice</a:t>
            </a:r>
            <a:r>
              <a:rPr lang="cs-CZ" sz="2400" dirty="0"/>
              <a:t>, kterou jsi sám nezfalšoval</a:t>
            </a:r>
            <a:r>
              <a:rPr lang="cs-CZ" sz="2400" dirty="0" smtClean="0"/>
              <a:t>!</a:t>
            </a:r>
          </a:p>
          <a:p>
            <a:endParaRPr lang="cs-CZ" sz="2400" dirty="0"/>
          </a:p>
          <a:p>
            <a:r>
              <a:rPr lang="cs-CZ" sz="2400" b="1" dirty="0"/>
              <a:t>Statistika</a:t>
            </a:r>
            <a:r>
              <a:rPr lang="cs-CZ" sz="2400" dirty="0"/>
              <a:t> je metoda, jak vyjádřit nejistá data s přesností </a:t>
            </a:r>
            <a:endParaRPr lang="cs-CZ" sz="2400" dirty="0" smtClean="0"/>
          </a:p>
          <a:p>
            <a:r>
              <a:rPr lang="cs-CZ" sz="2400" dirty="0" smtClean="0"/>
              <a:t>na </a:t>
            </a:r>
            <a:r>
              <a:rPr lang="cs-CZ" sz="2400" dirty="0"/>
              <a:t>setinu procenta</a:t>
            </a:r>
            <a:r>
              <a:rPr lang="cs-CZ" sz="2400" dirty="0" smtClean="0"/>
              <a:t>.</a:t>
            </a:r>
          </a:p>
          <a:p>
            <a:endParaRPr lang="cs-CZ" sz="2400" dirty="0"/>
          </a:p>
          <a:p>
            <a:r>
              <a:rPr lang="cs-CZ" sz="2400" b="1" dirty="0"/>
              <a:t>Statistika</a:t>
            </a:r>
            <a:r>
              <a:rPr lang="cs-CZ" sz="2400" dirty="0"/>
              <a:t> je přesný součet nepřesných </a:t>
            </a:r>
            <a:r>
              <a:rPr lang="cs-CZ" sz="2400" dirty="0" smtClean="0"/>
              <a:t>čísel...</a:t>
            </a:r>
          </a:p>
          <a:p>
            <a:endParaRPr lang="cs-CZ" sz="2400" dirty="0"/>
          </a:p>
          <a:p>
            <a:r>
              <a:rPr lang="cs-CZ" sz="2400" dirty="0"/>
              <a:t>Tři stupně </a:t>
            </a:r>
            <a:r>
              <a:rPr lang="cs-CZ" sz="2400" dirty="0" smtClean="0"/>
              <a:t>lži - </a:t>
            </a:r>
            <a:r>
              <a:rPr lang="cs-CZ" sz="2400" dirty="0"/>
              <a:t>lež, nestoudná lež, </a:t>
            </a:r>
            <a:r>
              <a:rPr lang="cs-CZ" sz="2400" b="1" dirty="0"/>
              <a:t>statistika</a:t>
            </a:r>
            <a:r>
              <a:rPr lang="cs-CZ" sz="2400" dirty="0"/>
              <a:t>...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707904" y="395953"/>
            <a:ext cx="17558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Statistika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33289524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620688"/>
            <a:ext cx="8679364" cy="42780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                                   DĚLENÍ </a:t>
            </a:r>
            <a:r>
              <a:rPr lang="cs-CZ" sz="3200" b="1" dirty="0"/>
              <a:t>VĚDY</a:t>
            </a:r>
          </a:p>
          <a:p>
            <a:endParaRPr lang="cs-CZ" sz="2400" dirty="0" smtClean="0"/>
          </a:p>
          <a:p>
            <a:r>
              <a:rPr lang="cs-CZ" sz="2400" dirty="0" smtClean="0"/>
              <a:t>Vědecké </a:t>
            </a:r>
            <a:r>
              <a:rPr lang="cs-CZ" sz="2400" dirty="0"/>
              <a:t>obory obvykle děleny do dvou velkých skupin:</a:t>
            </a:r>
          </a:p>
          <a:p>
            <a:r>
              <a:rPr lang="cs-CZ" sz="2400" dirty="0"/>
              <a:t>• </a:t>
            </a:r>
            <a:r>
              <a:rPr lang="cs-CZ" sz="2400" dirty="0">
                <a:solidFill>
                  <a:srgbClr val="FF0000"/>
                </a:solidFill>
              </a:rPr>
              <a:t>přírodní</a:t>
            </a:r>
            <a:r>
              <a:rPr lang="cs-CZ" sz="2400" dirty="0"/>
              <a:t> vědy – studují přírodu včetně </a:t>
            </a:r>
            <a:r>
              <a:rPr lang="cs-CZ" sz="2400" dirty="0" smtClean="0"/>
              <a:t>života</a:t>
            </a:r>
            <a:endParaRPr lang="cs-CZ" sz="2400" dirty="0"/>
          </a:p>
          <a:p>
            <a:r>
              <a:rPr lang="cs-CZ" sz="2400" dirty="0"/>
              <a:t>• </a:t>
            </a:r>
            <a:r>
              <a:rPr lang="cs-CZ" sz="2400" dirty="0">
                <a:solidFill>
                  <a:srgbClr val="FF0000"/>
                </a:solidFill>
              </a:rPr>
              <a:t>sociální</a:t>
            </a:r>
            <a:r>
              <a:rPr lang="cs-CZ" sz="2400" dirty="0"/>
              <a:t> vědy – studují lidské chování a lidská </a:t>
            </a:r>
            <a:r>
              <a:rPr lang="cs-CZ" sz="2400" dirty="0" smtClean="0"/>
              <a:t>společenství</a:t>
            </a:r>
            <a:endParaRPr lang="cs-CZ" sz="2400" dirty="0"/>
          </a:p>
          <a:p>
            <a:endParaRPr lang="cs-CZ" sz="2400" dirty="0" smtClean="0"/>
          </a:p>
          <a:p>
            <a:r>
              <a:rPr lang="cs-CZ" sz="2400" dirty="0" smtClean="0"/>
              <a:t>Jako </a:t>
            </a:r>
            <a:r>
              <a:rPr lang="cs-CZ" sz="2400" dirty="0"/>
              <a:t>třetí skupina jsou někdy uváděny </a:t>
            </a:r>
            <a:r>
              <a:rPr lang="cs-CZ" sz="2400" dirty="0">
                <a:solidFill>
                  <a:srgbClr val="FF0000"/>
                </a:solidFill>
              </a:rPr>
              <a:t>formální</a:t>
            </a:r>
            <a:r>
              <a:rPr lang="cs-CZ" sz="2400" dirty="0"/>
              <a:t> vědy, k nimž patří</a:t>
            </a:r>
          </a:p>
          <a:p>
            <a:r>
              <a:rPr lang="cs-CZ" sz="2400" dirty="0"/>
              <a:t>především matematika, využívaná ve vědách přírodních i sociálních. </a:t>
            </a:r>
            <a:endParaRPr lang="cs-CZ" sz="2400" dirty="0" smtClean="0"/>
          </a:p>
          <a:p>
            <a:r>
              <a:rPr lang="cs-CZ" sz="2400" dirty="0" smtClean="0"/>
              <a:t>Tato skupina </a:t>
            </a:r>
            <a:r>
              <a:rPr lang="cs-CZ" sz="2400" dirty="0"/>
              <a:t>dále zahrnuje statistiku a logiku. </a:t>
            </a:r>
            <a:endParaRPr lang="cs-CZ" sz="2400" dirty="0" smtClean="0"/>
          </a:p>
          <a:p>
            <a:r>
              <a:rPr lang="cs-CZ" sz="2400" dirty="0" smtClean="0"/>
              <a:t>Formální </a:t>
            </a:r>
            <a:r>
              <a:rPr lang="cs-CZ" sz="2400" dirty="0"/>
              <a:t>vědy jsou velmi </a:t>
            </a:r>
            <a:r>
              <a:rPr lang="cs-CZ" sz="2400" dirty="0" smtClean="0"/>
              <a:t>důležité pro </a:t>
            </a:r>
            <a:r>
              <a:rPr lang="cs-CZ" sz="2400" dirty="0"/>
              <a:t>tvorbu vědeckých hypotéz, </a:t>
            </a:r>
            <a:endParaRPr lang="cs-CZ" sz="2400" dirty="0" smtClean="0"/>
          </a:p>
          <a:p>
            <a:r>
              <a:rPr lang="cs-CZ" sz="2400" dirty="0" smtClean="0"/>
              <a:t>teorií </a:t>
            </a:r>
            <a:r>
              <a:rPr lang="cs-CZ" sz="2400" dirty="0"/>
              <a:t>a </a:t>
            </a:r>
            <a:r>
              <a:rPr lang="cs-CZ" sz="2400" dirty="0" smtClean="0"/>
              <a:t>zákonů.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856398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539552" y="692696"/>
            <a:ext cx="5999848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                        DĚLENÍ </a:t>
            </a:r>
            <a:r>
              <a:rPr lang="cs-CZ" sz="3200" b="1" dirty="0" smtClean="0"/>
              <a:t>VĚDY – </a:t>
            </a:r>
            <a:r>
              <a:rPr lang="cs-CZ" sz="3200" b="1" dirty="0" err="1" smtClean="0"/>
              <a:t>pokr</a:t>
            </a:r>
            <a:r>
              <a:rPr lang="cs-CZ" sz="3200" b="1" dirty="0" smtClean="0"/>
              <a:t>.</a:t>
            </a:r>
          </a:p>
          <a:p>
            <a:endParaRPr lang="cs-CZ" sz="3200" b="1" dirty="0"/>
          </a:p>
          <a:p>
            <a:endParaRPr lang="cs-CZ" sz="2400" u="sng" dirty="0" smtClean="0">
              <a:hlinkClick r:id="rId2" tooltip="Akademie věd České republiky"/>
            </a:endParaRPr>
          </a:p>
          <a:p>
            <a:r>
              <a:rPr lang="cs-CZ" sz="2400" u="sng" dirty="0" smtClean="0">
                <a:hlinkClick r:id="rId2" tooltip="Akademie věd České republiky"/>
              </a:rPr>
              <a:t>Akademie </a:t>
            </a:r>
            <a:r>
              <a:rPr lang="cs-CZ" sz="2400" u="sng" dirty="0">
                <a:hlinkClick r:id="rId2" tooltip="Akademie věd České republiky"/>
              </a:rPr>
              <a:t>věd České republiky</a:t>
            </a:r>
            <a:r>
              <a:rPr lang="cs-CZ" sz="2400" dirty="0"/>
              <a:t>:</a:t>
            </a:r>
          </a:p>
          <a:p>
            <a:pPr lvl="0"/>
            <a:r>
              <a:rPr lang="cs-CZ" sz="2400" dirty="0"/>
              <a:t>vědy o neživé přírodě</a:t>
            </a:r>
          </a:p>
          <a:p>
            <a:pPr lvl="0"/>
            <a:r>
              <a:rPr lang="cs-CZ" sz="2400" dirty="0"/>
              <a:t>vědy o živé přírodě</a:t>
            </a:r>
          </a:p>
          <a:p>
            <a:pPr lvl="0"/>
            <a:r>
              <a:rPr lang="cs-CZ" sz="2400" dirty="0"/>
              <a:t>humanitní a společenské </a:t>
            </a:r>
            <a:r>
              <a:rPr lang="cs-CZ" sz="2400" dirty="0" smtClean="0"/>
              <a:t>vědy</a:t>
            </a:r>
          </a:p>
          <a:p>
            <a:pPr lvl="0"/>
            <a:endParaRPr lang="cs-CZ" sz="2400" dirty="0"/>
          </a:p>
          <a:p>
            <a:r>
              <a:rPr lang="cs-CZ" sz="2400" u="sng" dirty="0">
                <a:hlinkClick r:id="rId3" tooltip="Grantová agentura České republiky"/>
              </a:rPr>
              <a:t>Grantová agentura České republiky</a:t>
            </a:r>
            <a:r>
              <a:rPr lang="cs-CZ" sz="2400" dirty="0"/>
              <a:t>:</a:t>
            </a:r>
          </a:p>
          <a:p>
            <a:pPr lvl="0"/>
            <a:r>
              <a:rPr lang="cs-CZ" sz="2400" dirty="0"/>
              <a:t>technické vědy</a:t>
            </a:r>
          </a:p>
          <a:p>
            <a:pPr lvl="0"/>
            <a:r>
              <a:rPr lang="cs-CZ" sz="2400" dirty="0"/>
              <a:t>vědy o neživé přírodě</a:t>
            </a:r>
          </a:p>
          <a:p>
            <a:pPr lvl="0"/>
            <a:r>
              <a:rPr lang="cs-CZ" sz="2400" dirty="0"/>
              <a:t>lékařské a biologické vědy</a:t>
            </a:r>
          </a:p>
          <a:p>
            <a:pPr lvl="0"/>
            <a:r>
              <a:rPr lang="cs-CZ" sz="2400" dirty="0"/>
              <a:t>společenské a humanitní vědy</a:t>
            </a:r>
          </a:p>
          <a:p>
            <a:r>
              <a:rPr lang="cs-CZ" sz="2400" dirty="0"/>
              <a:t>zemědělské a biologicko-environmentální vědy</a:t>
            </a:r>
          </a:p>
        </p:txBody>
      </p:sp>
    </p:spTree>
    <p:extLst>
      <p:ext uri="{BB962C8B-B14F-4D97-AF65-F5344CB8AC3E}">
        <p14:creationId xmlns:p14="http://schemas.microsoft.com/office/powerpoint/2010/main" val="28735542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476672"/>
            <a:ext cx="8564909" cy="60324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                               PŘÍRODNÍ </a:t>
            </a:r>
            <a:r>
              <a:rPr lang="cs-CZ" sz="3200" b="1" dirty="0"/>
              <a:t>VĚDY</a:t>
            </a:r>
          </a:p>
          <a:p>
            <a:endParaRPr lang="cs-CZ" dirty="0"/>
          </a:p>
          <a:p>
            <a:r>
              <a:rPr lang="cs-CZ" sz="2400" b="1" dirty="0" smtClean="0"/>
              <a:t>Astronomie</a:t>
            </a:r>
            <a:endParaRPr lang="cs-CZ" sz="2400" b="1" dirty="0"/>
          </a:p>
          <a:p>
            <a:r>
              <a:rPr lang="cs-CZ" sz="2400" b="1" dirty="0"/>
              <a:t>hvězdářství</a:t>
            </a:r>
            <a:r>
              <a:rPr lang="cs-CZ" sz="2400" dirty="0"/>
              <a:t>, je </a:t>
            </a:r>
            <a:r>
              <a:rPr lang="cs-CZ" sz="2400" dirty="0">
                <a:hlinkClick r:id="rId2" tooltip="Věda"/>
              </a:rPr>
              <a:t>věda</a:t>
            </a:r>
            <a:r>
              <a:rPr lang="cs-CZ" sz="2400" dirty="0"/>
              <a:t>, která se zabývá jevy za hranicemi </a:t>
            </a:r>
            <a:r>
              <a:rPr lang="cs-CZ" sz="2400" dirty="0">
                <a:hlinkClick r:id="rId3" tooltip="Atmosféra Země"/>
              </a:rPr>
              <a:t>zemské </a:t>
            </a:r>
            <a:endParaRPr lang="cs-CZ" sz="2400" dirty="0" smtClean="0">
              <a:hlinkClick r:id="rId3" tooltip="Atmosféra Země"/>
            </a:endParaRPr>
          </a:p>
          <a:p>
            <a:r>
              <a:rPr lang="cs-CZ" sz="2400" dirty="0" smtClean="0">
                <a:hlinkClick r:id="rId3" tooltip="Atmosféra Země"/>
              </a:rPr>
              <a:t>atmosféry</a:t>
            </a:r>
            <a:r>
              <a:rPr lang="cs-CZ" sz="2400" dirty="0"/>
              <a:t>. Zvláště tedy výzkumem </a:t>
            </a:r>
            <a:r>
              <a:rPr lang="cs-CZ" sz="2400" dirty="0">
                <a:hlinkClick r:id="rId4" tooltip="Vesmír"/>
              </a:rPr>
              <a:t>vesmírných</a:t>
            </a:r>
            <a:r>
              <a:rPr lang="cs-CZ" sz="2400" dirty="0"/>
              <a:t> </a:t>
            </a:r>
            <a:r>
              <a:rPr lang="cs-CZ" sz="2400" dirty="0">
                <a:hlinkClick r:id="rId5" tooltip="Těleso"/>
              </a:rPr>
              <a:t>těles</a:t>
            </a:r>
            <a:r>
              <a:rPr lang="cs-CZ" sz="2400" dirty="0"/>
              <a:t>, jejich soustav, </a:t>
            </a:r>
            <a:endParaRPr lang="cs-CZ" sz="2400" dirty="0" smtClean="0"/>
          </a:p>
          <a:p>
            <a:r>
              <a:rPr lang="cs-CZ" sz="2400" dirty="0" smtClean="0"/>
              <a:t>různých </a:t>
            </a:r>
            <a:r>
              <a:rPr lang="cs-CZ" sz="2400" dirty="0"/>
              <a:t>dějů ve vesmíru i vesmírem jako celkem.</a:t>
            </a:r>
            <a:endParaRPr lang="cs-CZ" sz="2400" b="1" dirty="0" smtClean="0"/>
          </a:p>
          <a:p>
            <a:endParaRPr lang="cs-CZ" sz="2400" b="1" dirty="0"/>
          </a:p>
          <a:p>
            <a:r>
              <a:rPr lang="cs-CZ" sz="2400" b="1" dirty="0" smtClean="0"/>
              <a:t>Biologie</a:t>
            </a:r>
          </a:p>
          <a:p>
            <a:r>
              <a:rPr lang="cs-CZ" sz="2400" dirty="0" smtClean="0"/>
              <a:t>vědní </a:t>
            </a:r>
            <a:r>
              <a:rPr lang="cs-CZ" sz="2400" dirty="0"/>
              <a:t>obor zabývající se </a:t>
            </a:r>
            <a:r>
              <a:rPr lang="cs-CZ" sz="2400" dirty="0">
                <a:hlinkClick r:id="rId6" tooltip="Organismus"/>
              </a:rPr>
              <a:t>organismy</a:t>
            </a:r>
            <a:r>
              <a:rPr lang="cs-CZ" sz="2400" dirty="0"/>
              <a:t> a vším, co s nimi souvisí</a:t>
            </a:r>
            <a:endParaRPr lang="cs-CZ" sz="2400" b="1" dirty="0"/>
          </a:p>
          <a:p>
            <a:r>
              <a:rPr lang="cs-CZ" sz="2400" dirty="0"/>
              <a:t>Začala kdysi popisem. Systematika rostlin (botanika), živočichů </a:t>
            </a:r>
            <a:endParaRPr lang="cs-CZ" sz="2400" dirty="0" smtClean="0"/>
          </a:p>
          <a:p>
            <a:r>
              <a:rPr lang="cs-CZ" sz="2400" dirty="0" smtClean="0"/>
              <a:t>(</a:t>
            </a:r>
            <a:r>
              <a:rPr lang="cs-CZ" sz="2400" dirty="0"/>
              <a:t>zoologie</a:t>
            </a:r>
            <a:r>
              <a:rPr lang="cs-CZ" sz="2400" dirty="0" smtClean="0"/>
              <a:t>), anatomie </a:t>
            </a:r>
            <a:r>
              <a:rPr lang="cs-CZ" sz="2400" dirty="0"/>
              <a:t>(medicína). </a:t>
            </a:r>
            <a:endParaRPr lang="cs-CZ" sz="2400" dirty="0" smtClean="0"/>
          </a:p>
          <a:p>
            <a:r>
              <a:rPr lang="cs-CZ" sz="2400" dirty="0" smtClean="0"/>
              <a:t>Mikrobiologie</a:t>
            </a:r>
            <a:r>
              <a:rPr lang="cs-CZ" sz="2400" dirty="0"/>
              <a:t>.</a:t>
            </a:r>
          </a:p>
          <a:p>
            <a:r>
              <a:rPr lang="cs-CZ" sz="2400" dirty="0"/>
              <a:t>Později funkce.</a:t>
            </a:r>
          </a:p>
          <a:p>
            <a:r>
              <a:rPr lang="cs-CZ" sz="2400" dirty="0"/>
              <a:t>Darwinova teorie přirozeného vývoje vlivem selekce.</a:t>
            </a:r>
          </a:p>
          <a:p>
            <a:r>
              <a:rPr lang="cs-CZ" sz="2400" dirty="0"/>
              <a:t>Přirozená společenství – ekologie.</a:t>
            </a:r>
          </a:p>
          <a:p>
            <a:r>
              <a:rPr lang="cs-CZ" sz="2400" dirty="0"/>
              <a:t>Genetika. Buněčná biologie. Molekulární biologie.</a:t>
            </a:r>
          </a:p>
        </p:txBody>
      </p:sp>
    </p:spTree>
    <p:extLst>
      <p:ext uri="{BB962C8B-B14F-4D97-AF65-F5344CB8AC3E}">
        <p14:creationId xmlns:p14="http://schemas.microsoft.com/office/powerpoint/2010/main" val="32248137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79512" y="404664"/>
            <a:ext cx="9235733" cy="6494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                                         Chemie</a:t>
            </a:r>
            <a:endParaRPr lang="cs-CZ" sz="3200" b="1" dirty="0"/>
          </a:p>
          <a:p>
            <a:r>
              <a:rPr lang="cs-CZ" sz="2400" dirty="0"/>
              <a:t>Studuje látky </a:t>
            </a:r>
            <a:r>
              <a:rPr lang="cs-CZ" sz="2400" dirty="0" err="1" smtClean="0"/>
              <a:t>org</a:t>
            </a:r>
            <a:r>
              <a:rPr lang="cs-CZ" sz="2400" dirty="0" smtClean="0"/>
              <a:t>/</a:t>
            </a:r>
            <a:r>
              <a:rPr lang="cs-CZ" sz="2400" dirty="0" err="1" smtClean="0"/>
              <a:t>anorg</a:t>
            </a:r>
            <a:r>
              <a:rPr lang="cs-CZ" sz="2400" dirty="0" smtClean="0"/>
              <a:t> (pevné </a:t>
            </a:r>
            <a:r>
              <a:rPr lang="cs-CZ" sz="2400" dirty="0"/>
              <a:t>látky, kapaliny, plyny) na úrovni atomů </a:t>
            </a:r>
            <a:endParaRPr lang="cs-CZ" sz="2400" dirty="0" smtClean="0"/>
          </a:p>
          <a:p>
            <a:r>
              <a:rPr lang="cs-CZ" sz="2400" dirty="0" smtClean="0"/>
              <a:t>a </a:t>
            </a:r>
            <a:r>
              <a:rPr lang="cs-CZ" sz="2400" dirty="0"/>
              <a:t>molekul.</a:t>
            </a:r>
          </a:p>
          <a:p>
            <a:r>
              <a:rPr lang="cs-CZ" sz="2400" dirty="0"/>
              <a:t>Jejich skladbu, statistické vlastnosti, transformace a reakce.</a:t>
            </a:r>
          </a:p>
          <a:p>
            <a:endParaRPr lang="cs-CZ" sz="2400" dirty="0" smtClean="0"/>
          </a:p>
          <a:p>
            <a:r>
              <a:rPr lang="cs-CZ" sz="2400" dirty="0" smtClean="0"/>
              <a:t>Chemie </a:t>
            </a:r>
            <a:r>
              <a:rPr lang="cs-CZ" sz="2400" dirty="0"/>
              <a:t>původně začala </a:t>
            </a:r>
            <a:r>
              <a:rPr lang="cs-CZ" sz="2400" dirty="0">
                <a:solidFill>
                  <a:srgbClr val="FF0000"/>
                </a:solidFill>
              </a:rPr>
              <a:t>alchymií</a:t>
            </a:r>
            <a:r>
              <a:rPr lang="cs-CZ" sz="2400" dirty="0"/>
              <a:t>, mystickými snahami o výrobu zlata</a:t>
            </a:r>
          </a:p>
          <a:p>
            <a:r>
              <a:rPr lang="cs-CZ" sz="2400" dirty="0"/>
              <a:t>z běžných kovů, různých elixírů se zázračnými vlastnostmi. </a:t>
            </a:r>
            <a:endParaRPr lang="cs-CZ" sz="2400" dirty="0" smtClean="0"/>
          </a:p>
          <a:p>
            <a:r>
              <a:rPr lang="cs-CZ" sz="2400" dirty="0" smtClean="0"/>
              <a:t>Vědecký rozvoj zahájil </a:t>
            </a:r>
            <a:r>
              <a:rPr lang="cs-CZ" sz="2400" dirty="0">
                <a:solidFill>
                  <a:srgbClr val="FF0000"/>
                </a:solidFill>
              </a:rPr>
              <a:t>Robert </a:t>
            </a:r>
            <a:r>
              <a:rPr lang="cs-CZ" sz="2400" dirty="0" err="1">
                <a:solidFill>
                  <a:srgbClr val="FF0000"/>
                </a:solidFill>
              </a:rPr>
              <a:t>Boyle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/>
              <a:t>(1627-1691), který rozvíjel </a:t>
            </a:r>
            <a:endParaRPr lang="cs-CZ" sz="2400" dirty="0" smtClean="0"/>
          </a:p>
          <a:p>
            <a:r>
              <a:rPr lang="cs-CZ" sz="2400" dirty="0" smtClean="0"/>
              <a:t>chemickou </a:t>
            </a:r>
            <a:r>
              <a:rPr lang="cs-CZ" sz="2400" dirty="0"/>
              <a:t>analýzu (</a:t>
            </a:r>
            <a:r>
              <a:rPr lang="cs-CZ" sz="2400" dirty="0" smtClean="0"/>
              <a:t>tento termín </a:t>
            </a:r>
            <a:r>
              <a:rPr lang="cs-CZ" sz="2400" dirty="0"/>
              <a:t>pochází od něj), definoval pojem </a:t>
            </a:r>
            <a:endParaRPr lang="cs-CZ" sz="2400" dirty="0" smtClean="0"/>
          </a:p>
          <a:p>
            <a:r>
              <a:rPr lang="cs-CZ" sz="2400" dirty="0" smtClean="0"/>
              <a:t>prvku </a:t>
            </a:r>
            <a:r>
              <a:rPr lang="cs-CZ" sz="2400" dirty="0"/>
              <a:t>a definoval vlastnosti plynů. </a:t>
            </a:r>
            <a:endParaRPr lang="cs-CZ" sz="2400" dirty="0" smtClean="0"/>
          </a:p>
          <a:p>
            <a:r>
              <a:rPr lang="cs-CZ" sz="2400" dirty="0" smtClean="0">
                <a:solidFill>
                  <a:srgbClr val="FF0000"/>
                </a:solidFill>
              </a:rPr>
              <a:t>Antoine </a:t>
            </a:r>
            <a:r>
              <a:rPr lang="cs-CZ" sz="2400" dirty="0" err="1">
                <a:solidFill>
                  <a:srgbClr val="FF0000"/>
                </a:solidFill>
              </a:rPr>
              <a:t>Lavoisier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/>
              <a:t>(1743-1794), objevitel zákona o zachování hmoty, </a:t>
            </a:r>
            <a:endParaRPr lang="cs-CZ" sz="2400" dirty="0" smtClean="0"/>
          </a:p>
          <a:p>
            <a:r>
              <a:rPr lang="cs-CZ" sz="2400" dirty="0" smtClean="0"/>
              <a:t>průkazu, že </a:t>
            </a:r>
            <a:r>
              <a:rPr lang="cs-CZ" sz="2400" dirty="0"/>
              <a:t>spalování je slučování s kyslíkem, že diamant je čistý uhlík aj. </a:t>
            </a:r>
            <a:endParaRPr lang="cs-CZ" sz="2400" dirty="0" smtClean="0"/>
          </a:p>
          <a:p>
            <a:r>
              <a:rPr lang="cs-CZ" sz="2400" dirty="0" smtClean="0"/>
              <a:t>(Popraven za </a:t>
            </a:r>
            <a:r>
              <a:rPr lang="cs-CZ" sz="2400" dirty="0"/>
              <a:t>Velké francouzské revoluce). </a:t>
            </a:r>
            <a:endParaRPr lang="cs-CZ" sz="2400" dirty="0" smtClean="0"/>
          </a:p>
          <a:p>
            <a:r>
              <a:rPr lang="cs-CZ" sz="2400" dirty="0" smtClean="0"/>
              <a:t>Později </a:t>
            </a:r>
            <a:r>
              <a:rPr lang="cs-CZ" sz="2400" dirty="0"/>
              <a:t>postupné objevy chemických prvků</a:t>
            </a:r>
            <a:r>
              <a:rPr lang="cs-CZ" sz="2400" dirty="0" smtClean="0"/>
              <a:t>, koncepce </a:t>
            </a:r>
            <a:r>
              <a:rPr lang="cs-CZ" sz="2400" dirty="0"/>
              <a:t>atomové teorie, </a:t>
            </a:r>
            <a:endParaRPr lang="cs-CZ" sz="2400" dirty="0" smtClean="0"/>
          </a:p>
          <a:p>
            <a:r>
              <a:rPr lang="cs-CZ" sz="2400" dirty="0" smtClean="0"/>
              <a:t>iontů</a:t>
            </a:r>
            <a:r>
              <a:rPr lang="cs-CZ" sz="2400" dirty="0"/>
              <a:t>, chemických vazeb, chemických reakcí.</a:t>
            </a:r>
          </a:p>
          <a:p>
            <a:r>
              <a:rPr lang="cs-CZ" sz="2400" dirty="0"/>
              <a:t>Výsledkem je rozvoj chemického průmyslu, který hraje mimořádnou </a:t>
            </a:r>
            <a:r>
              <a:rPr lang="cs-CZ" sz="2400" dirty="0" smtClean="0"/>
              <a:t>roli</a:t>
            </a:r>
          </a:p>
          <a:p>
            <a:r>
              <a:rPr lang="cs-CZ" sz="2400" dirty="0"/>
              <a:t>v</a:t>
            </a:r>
            <a:r>
              <a:rPr lang="cs-CZ" sz="2400" dirty="0" smtClean="0"/>
              <a:t> </a:t>
            </a:r>
            <a:r>
              <a:rPr lang="cs-CZ" sz="2400" dirty="0" smtClean="0"/>
              <a:t>dnešní ekonomii.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400700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3528" y="332656"/>
            <a:ext cx="864096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                                 Nauky </a:t>
            </a:r>
            <a:r>
              <a:rPr lang="cs-CZ" sz="3200" b="1" dirty="0"/>
              <a:t>o </a:t>
            </a:r>
            <a:r>
              <a:rPr lang="cs-CZ" sz="3200" b="1" dirty="0" smtClean="0"/>
              <a:t>Zemi</a:t>
            </a:r>
          </a:p>
          <a:p>
            <a:endParaRPr lang="cs-CZ" sz="3200" b="1" dirty="0"/>
          </a:p>
          <a:p>
            <a:r>
              <a:rPr lang="cs-CZ" sz="2400" dirty="0"/>
              <a:t>K nim patří </a:t>
            </a:r>
            <a:r>
              <a:rPr lang="cs-CZ" sz="2400" dirty="0">
                <a:solidFill>
                  <a:srgbClr val="FF0000"/>
                </a:solidFill>
              </a:rPr>
              <a:t>geologie, geofyzika, hydrologie, meteorologie, fyzický</a:t>
            </a:r>
          </a:p>
          <a:p>
            <a:r>
              <a:rPr lang="cs-CZ" sz="2400" dirty="0">
                <a:solidFill>
                  <a:srgbClr val="FF0000"/>
                </a:solidFill>
              </a:rPr>
              <a:t>zeměpis, oceánografie, pedologie</a:t>
            </a:r>
            <a:r>
              <a:rPr lang="cs-CZ" sz="2400" dirty="0" smtClean="0"/>
              <a:t>.</a:t>
            </a:r>
          </a:p>
          <a:p>
            <a:endParaRPr lang="cs-CZ" sz="2400" b="1" dirty="0" smtClean="0"/>
          </a:p>
          <a:p>
            <a:r>
              <a:rPr lang="cs-CZ" sz="3200" b="1" dirty="0" smtClean="0"/>
              <a:t>                                     Fyzika</a:t>
            </a:r>
          </a:p>
          <a:p>
            <a:endParaRPr lang="cs-CZ" sz="3200" b="1" dirty="0"/>
          </a:p>
          <a:p>
            <a:r>
              <a:rPr lang="cs-CZ" sz="2400" dirty="0"/>
              <a:t>Studuje základní </a:t>
            </a:r>
            <a:r>
              <a:rPr lang="cs-CZ" sz="2400" dirty="0">
                <a:solidFill>
                  <a:srgbClr val="FF0000"/>
                </a:solidFill>
              </a:rPr>
              <a:t>součásti vesmíru</a:t>
            </a:r>
            <a:r>
              <a:rPr lang="cs-CZ" sz="2400" dirty="0"/>
              <a:t>, síly a interakce, jimiž na sebe</a:t>
            </a:r>
          </a:p>
          <a:p>
            <a:r>
              <a:rPr lang="cs-CZ" sz="2400" dirty="0"/>
              <a:t>navzájem působí a výsledky těchto interakcí. Je základní vědou,</a:t>
            </a:r>
          </a:p>
          <a:p>
            <a:r>
              <a:rPr lang="cs-CZ" sz="2400" dirty="0"/>
              <a:t>jejíž výsledky využívají všechny ostatní přírodní vědy. Silně závisí</a:t>
            </a:r>
          </a:p>
          <a:p>
            <a:r>
              <a:rPr lang="it-IT" sz="2400" dirty="0"/>
              <a:t>na matematice, </a:t>
            </a:r>
            <a:r>
              <a:rPr lang="it-IT" sz="2400" dirty="0" smtClean="0"/>
              <a:t>potřebn</a:t>
            </a:r>
            <a:r>
              <a:rPr lang="cs-CZ" sz="2400" dirty="0" smtClean="0"/>
              <a:t>é</a:t>
            </a:r>
            <a:r>
              <a:rPr lang="it-IT" sz="2400" dirty="0" smtClean="0"/>
              <a:t> </a:t>
            </a:r>
            <a:r>
              <a:rPr lang="it-IT" sz="2400" dirty="0"/>
              <a:t>pro formulaci a kvantifikaci principů.</a:t>
            </a:r>
          </a:p>
          <a:p>
            <a:r>
              <a:rPr lang="cs-CZ" sz="2400" dirty="0"/>
              <a:t>Rozhodujícím přínosem přispěl </a:t>
            </a:r>
            <a:r>
              <a:rPr lang="cs-CZ" sz="2400" b="1" dirty="0">
                <a:solidFill>
                  <a:srgbClr val="FF0000"/>
                </a:solidFill>
              </a:rPr>
              <a:t>Isaac Newton </a:t>
            </a:r>
            <a:r>
              <a:rPr lang="cs-CZ" sz="2400" dirty="0"/>
              <a:t>(1643-1727) a jeho </a:t>
            </a:r>
            <a:r>
              <a:rPr lang="cs-CZ" sz="2400" dirty="0" smtClean="0"/>
              <a:t>teorie gravitace </a:t>
            </a:r>
            <a:r>
              <a:rPr lang="cs-CZ" sz="2400" dirty="0"/>
              <a:t>a klasické mechaniky, dále objevy vedoucí k chápání elektřiny </a:t>
            </a:r>
            <a:r>
              <a:rPr lang="cs-CZ" sz="2400" dirty="0" smtClean="0"/>
              <a:t>a jejího </a:t>
            </a:r>
            <a:r>
              <a:rPr lang="cs-CZ" sz="2400" dirty="0"/>
              <a:t>vztahu k magnetismu, </a:t>
            </a:r>
            <a:r>
              <a:rPr lang="cs-CZ" sz="2400" dirty="0">
                <a:solidFill>
                  <a:srgbClr val="FF0000"/>
                </a:solidFill>
              </a:rPr>
              <a:t>Einsteinova teorie relativity</a:t>
            </a:r>
            <a:r>
              <a:rPr lang="cs-CZ" sz="2400" dirty="0"/>
              <a:t>, rozvoj </a:t>
            </a:r>
            <a:r>
              <a:rPr lang="cs-CZ" sz="2400" dirty="0" smtClean="0"/>
              <a:t>kvantové mechaniky </a:t>
            </a:r>
            <a:r>
              <a:rPr lang="cs-CZ" sz="2400" dirty="0"/>
              <a:t>a atomová a </a:t>
            </a:r>
            <a:r>
              <a:rPr lang="cs-CZ" sz="2400" dirty="0" err="1"/>
              <a:t>subatomová</a:t>
            </a:r>
            <a:r>
              <a:rPr lang="cs-CZ" sz="2400" dirty="0"/>
              <a:t> fyzika. Rozsah je široký, </a:t>
            </a:r>
            <a:r>
              <a:rPr lang="cs-CZ" sz="2400" dirty="0" smtClean="0"/>
              <a:t>od teoretické </a:t>
            </a:r>
            <a:r>
              <a:rPr lang="cs-CZ" sz="2400" dirty="0"/>
              <a:t>fyziky k aplikované </a:t>
            </a:r>
            <a:r>
              <a:rPr lang="cs-CZ" sz="2400" dirty="0" smtClean="0"/>
              <a:t>fyzice </a:t>
            </a:r>
            <a:r>
              <a:rPr lang="cs-CZ" sz="2400" dirty="0"/>
              <a:t>a k optice.</a:t>
            </a:r>
          </a:p>
        </p:txBody>
      </p:sp>
    </p:spTree>
    <p:extLst>
      <p:ext uri="{BB962C8B-B14F-4D97-AF65-F5344CB8AC3E}">
        <p14:creationId xmlns:p14="http://schemas.microsoft.com/office/powerpoint/2010/main" val="27147710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260648"/>
            <a:ext cx="9202776" cy="6494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                                 Hraniční </a:t>
            </a:r>
            <a:r>
              <a:rPr lang="cs-CZ" sz="3200" b="1" dirty="0"/>
              <a:t>obory</a:t>
            </a:r>
          </a:p>
          <a:p>
            <a:endParaRPr lang="cs-CZ" sz="2400" dirty="0" smtClean="0"/>
          </a:p>
          <a:p>
            <a:r>
              <a:rPr lang="cs-CZ" sz="2400" dirty="0" smtClean="0"/>
              <a:t>Hranice </a:t>
            </a:r>
            <a:r>
              <a:rPr lang="cs-CZ" sz="2400" dirty="0"/>
              <a:t>mezi jednotlivými přírodními vědami nejsou vždy ostré. </a:t>
            </a:r>
            <a:endParaRPr lang="cs-CZ" sz="2400" dirty="0" smtClean="0"/>
          </a:p>
          <a:p>
            <a:r>
              <a:rPr lang="cs-CZ" sz="2400" dirty="0" smtClean="0"/>
              <a:t>A </a:t>
            </a:r>
            <a:r>
              <a:rPr lang="cs-CZ" sz="2400" dirty="0"/>
              <a:t>tak </a:t>
            </a:r>
            <a:r>
              <a:rPr lang="cs-CZ" sz="2400" dirty="0" smtClean="0"/>
              <a:t>existuje astrofyzika</a:t>
            </a:r>
            <a:r>
              <a:rPr lang="cs-CZ" sz="2400" dirty="0"/>
              <a:t>, geofyzika, fyzikální chemie, </a:t>
            </a:r>
            <a:r>
              <a:rPr lang="cs-CZ" sz="2400" dirty="0" smtClean="0"/>
              <a:t>biofyzika.</a:t>
            </a:r>
          </a:p>
          <a:p>
            <a:r>
              <a:rPr lang="cs-CZ" sz="2400" dirty="0" smtClean="0"/>
              <a:t>Podobně </a:t>
            </a:r>
            <a:r>
              <a:rPr lang="cs-CZ" sz="2400" dirty="0"/>
              <a:t>biochemie</a:t>
            </a:r>
            <a:r>
              <a:rPr lang="cs-CZ" sz="2400" dirty="0" smtClean="0"/>
              <a:t>, geochemie</a:t>
            </a:r>
            <a:r>
              <a:rPr lang="cs-CZ" sz="2400" dirty="0"/>
              <a:t>, </a:t>
            </a:r>
            <a:r>
              <a:rPr lang="cs-CZ" sz="2400" dirty="0" err="1"/>
              <a:t>astrochemie</a:t>
            </a:r>
            <a:r>
              <a:rPr lang="cs-CZ" sz="2400" dirty="0"/>
              <a:t>.</a:t>
            </a:r>
          </a:p>
          <a:p>
            <a:r>
              <a:rPr lang="cs-CZ" sz="2400" dirty="0"/>
              <a:t>Zvláštním případem oboru, který čerpá z řady přírodních věd, </a:t>
            </a:r>
            <a:endParaRPr lang="cs-CZ" sz="2400" dirty="0" smtClean="0"/>
          </a:p>
          <a:p>
            <a:r>
              <a:rPr lang="cs-CZ" sz="2400" dirty="0" smtClean="0"/>
              <a:t>je </a:t>
            </a:r>
            <a:r>
              <a:rPr lang="cs-CZ" sz="2400" dirty="0">
                <a:solidFill>
                  <a:srgbClr val="FF0000"/>
                </a:solidFill>
              </a:rPr>
              <a:t>nauka o </a:t>
            </a:r>
            <a:r>
              <a:rPr lang="cs-CZ" sz="2400" dirty="0" smtClean="0">
                <a:solidFill>
                  <a:srgbClr val="FF0000"/>
                </a:solidFill>
              </a:rPr>
              <a:t>životním prostředí </a:t>
            </a:r>
            <a:r>
              <a:rPr lang="cs-CZ" sz="2400" dirty="0"/>
              <a:t>(</a:t>
            </a:r>
            <a:r>
              <a:rPr lang="cs-CZ" sz="2400" dirty="0" err="1"/>
              <a:t>environmental</a:t>
            </a:r>
            <a:r>
              <a:rPr lang="cs-CZ" sz="2400" dirty="0"/>
              <a:t> science). Studuje fyzikální, </a:t>
            </a:r>
            <a:endParaRPr lang="cs-CZ" sz="2400" dirty="0" smtClean="0"/>
          </a:p>
          <a:p>
            <a:r>
              <a:rPr lang="cs-CZ" sz="2400" dirty="0" smtClean="0"/>
              <a:t>chemické </a:t>
            </a:r>
            <a:r>
              <a:rPr lang="cs-CZ" sz="2400" dirty="0"/>
              <a:t>a </a:t>
            </a:r>
            <a:r>
              <a:rPr lang="cs-CZ" sz="2400" dirty="0" smtClean="0"/>
              <a:t>biologické komponenty </a:t>
            </a:r>
            <a:r>
              <a:rPr lang="cs-CZ" sz="2400" dirty="0"/>
              <a:t>prostředí se zvláštním zřetelem </a:t>
            </a:r>
            <a:endParaRPr lang="cs-CZ" sz="2400" dirty="0" smtClean="0"/>
          </a:p>
          <a:p>
            <a:r>
              <a:rPr lang="cs-CZ" sz="2400" dirty="0" smtClean="0"/>
              <a:t>k </a:t>
            </a:r>
            <a:r>
              <a:rPr lang="cs-CZ" sz="2400" dirty="0"/>
              <a:t>důsledkům lidských aktivit a </a:t>
            </a:r>
            <a:r>
              <a:rPr lang="cs-CZ" sz="2400" dirty="0" smtClean="0"/>
              <a:t>jejich dopady </a:t>
            </a:r>
            <a:r>
              <a:rPr lang="cs-CZ" sz="2400" dirty="0"/>
              <a:t>na </a:t>
            </a:r>
            <a:r>
              <a:rPr lang="cs-CZ" sz="2400" dirty="0" err="1"/>
              <a:t>biodoverzitu</a:t>
            </a:r>
            <a:r>
              <a:rPr lang="cs-CZ" sz="2400" dirty="0"/>
              <a:t> a </a:t>
            </a:r>
            <a:endParaRPr lang="cs-CZ" sz="2400" dirty="0" smtClean="0"/>
          </a:p>
          <a:p>
            <a:r>
              <a:rPr lang="cs-CZ" sz="2400" dirty="0" smtClean="0"/>
              <a:t>udržitelnost</a:t>
            </a:r>
            <a:r>
              <a:rPr lang="cs-CZ" sz="2400" dirty="0"/>
              <a:t>. Má také vztahy k jiným oborům, jako </a:t>
            </a:r>
            <a:r>
              <a:rPr lang="cs-CZ" sz="2400" dirty="0" smtClean="0"/>
              <a:t>je ekonomie</a:t>
            </a:r>
            <a:r>
              <a:rPr lang="cs-CZ" sz="2400" dirty="0"/>
              <a:t>, právo </a:t>
            </a:r>
            <a:endParaRPr lang="cs-CZ" sz="2400" dirty="0" smtClean="0"/>
          </a:p>
          <a:p>
            <a:r>
              <a:rPr lang="cs-CZ" sz="2400" dirty="0" smtClean="0"/>
              <a:t>a </a:t>
            </a:r>
            <a:r>
              <a:rPr lang="cs-CZ" sz="2400" dirty="0"/>
              <a:t>sociální vědy.</a:t>
            </a:r>
          </a:p>
          <a:p>
            <a:r>
              <a:rPr lang="cs-CZ" sz="2400" dirty="0"/>
              <a:t>Podobným oborem je </a:t>
            </a:r>
            <a:r>
              <a:rPr lang="cs-CZ" sz="2400" dirty="0">
                <a:solidFill>
                  <a:srgbClr val="FF0000"/>
                </a:solidFill>
              </a:rPr>
              <a:t>oceánografie</a:t>
            </a:r>
            <a:r>
              <a:rPr lang="cs-CZ" sz="2400" dirty="0"/>
              <a:t>: fyzikální oceánografie, mořská </a:t>
            </a:r>
            <a:endParaRPr lang="cs-CZ" sz="2400" dirty="0" smtClean="0"/>
          </a:p>
          <a:p>
            <a:r>
              <a:rPr lang="cs-CZ" sz="2400" dirty="0" smtClean="0"/>
              <a:t>biologie</a:t>
            </a:r>
            <a:r>
              <a:rPr lang="cs-CZ" sz="2400" dirty="0"/>
              <a:t>, </a:t>
            </a:r>
            <a:r>
              <a:rPr lang="cs-CZ" sz="2400" dirty="0" smtClean="0"/>
              <a:t>mořské ekosystémy </a:t>
            </a:r>
            <a:r>
              <a:rPr lang="cs-CZ" sz="2400" dirty="0"/>
              <a:t>atd.</a:t>
            </a:r>
          </a:p>
          <a:p>
            <a:r>
              <a:rPr lang="pl-PL" sz="2400" dirty="0"/>
              <a:t>Komplexním oborem je také </a:t>
            </a:r>
            <a:r>
              <a:rPr lang="pl-PL" sz="2400" dirty="0">
                <a:solidFill>
                  <a:srgbClr val="FF0000"/>
                </a:solidFill>
              </a:rPr>
              <a:t>medicína</a:t>
            </a:r>
            <a:r>
              <a:rPr lang="pl-PL" sz="2400" dirty="0"/>
              <a:t>.</a:t>
            </a:r>
          </a:p>
          <a:p>
            <a:r>
              <a:rPr lang="cs-CZ" sz="2400" dirty="0"/>
              <a:t>Některé moderní obory svojí povahou působí přímo proti specializaci. </a:t>
            </a:r>
            <a:endParaRPr lang="cs-CZ" sz="2400" dirty="0" smtClean="0"/>
          </a:p>
          <a:p>
            <a:r>
              <a:rPr lang="cs-CZ" sz="2400" dirty="0" smtClean="0"/>
              <a:t>Nutně vyžadují </a:t>
            </a:r>
            <a:r>
              <a:rPr lang="cs-CZ" sz="2400" dirty="0"/>
              <a:t>spolupráci různých specialistů: např. </a:t>
            </a:r>
            <a:r>
              <a:rPr lang="cs-CZ" sz="2400" dirty="0" err="1">
                <a:solidFill>
                  <a:srgbClr val="FF0000"/>
                </a:solidFill>
              </a:rPr>
              <a:t>nanoscience</a:t>
            </a:r>
            <a:r>
              <a:rPr lang="cs-CZ" sz="2400" dirty="0">
                <a:solidFill>
                  <a:srgbClr val="FF0000"/>
                </a:solidFill>
              </a:rPr>
              <a:t>, </a:t>
            </a:r>
            <a:endParaRPr lang="cs-CZ" sz="2400" dirty="0" smtClean="0">
              <a:solidFill>
                <a:srgbClr val="FF0000"/>
              </a:solidFill>
            </a:endParaRPr>
          </a:p>
          <a:p>
            <a:r>
              <a:rPr lang="cs-CZ" sz="2400" dirty="0" smtClean="0">
                <a:solidFill>
                  <a:srgbClr val="FF0000"/>
                </a:solidFill>
              </a:rPr>
              <a:t>astrobiologie, systémová </a:t>
            </a:r>
            <a:r>
              <a:rPr lang="cs-CZ" sz="2400" dirty="0">
                <a:solidFill>
                  <a:srgbClr val="FF0000"/>
                </a:solidFill>
              </a:rPr>
              <a:t>informatika</a:t>
            </a:r>
            <a:r>
              <a:rPr lang="cs-CZ" sz="2400" dirty="0"/>
              <a:t> </a:t>
            </a:r>
            <a:r>
              <a:rPr lang="cs-CZ" sz="2400" dirty="0" smtClean="0"/>
              <a:t>aj.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966227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7504" y="260648"/>
            <a:ext cx="9161290" cy="6494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                                  SOCIÁLNÍ </a:t>
            </a:r>
            <a:r>
              <a:rPr lang="cs-CZ" sz="3200" b="1" dirty="0"/>
              <a:t>VĚDY</a:t>
            </a:r>
          </a:p>
          <a:p>
            <a:r>
              <a:rPr lang="cs-CZ" sz="2400" dirty="0"/>
              <a:t>Jsou zaměřeny na studium </a:t>
            </a:r>
            <a:r>
              <a:rPr lang="cs-CZ" sz="2400" dirty="0">
                <a:solidFill>
                  <a:srgbClr val="FF0000"/>
                </a:solidFill>
              </a:rPr>
              <a:t>sociálního života lidských skupin a</a:t>
            </a:r>
          </a:p>
          <a:p>
            <a:r>
              <a:rPr lang="cs-CZ" sz="2400" dirty="0">
                <a:solidFill>
                  <a:srgbClr val="FF0000"/>
                </a:solidFill>
              </a:rPr>
              <a:t>jednotlivců</a:t>
            </a:r>
            <a:r>
              <a:rPr lang="cs-CZ" sz="2400" dirty="0"/>
              <a:t>, zahrnují antropologii, komunikační studie, ekonomii, </a:t>
            </a:r>
            <a:endParaRPr lang="cs-CZ" sz="2400" dirty="0" smtClean="0"/>
          </a:p>
          <a:p>
            <a:r>
              <a:rPr lang="cs-CZ" sz="2400" dirty="0"/>
              <a:t>l</a:t>
            </a:r>
            <a:r>
              <a:rPr lang="cs-CZ" sz="2400" dirty="0" smtClean="0"/>
              <a:t>idský </a:t>
            </a:r>
            <a:r>
              <a:rPr lang="pl-PL" sz="2400" dirty="0" smtClean="0"/>
              <a:t>zeměpis</a:t>
            </a:r>
            <a:r>
              <a:rPr lang="pl-PL" sz="2400" dirty="0"/>
              <a:t>, historiografii, politické vědy, psychologii a sociologii</a:t>
            </a:r>
            <a:r>
              <a:rPr lang="pl-PL" sz="2400" dirty="0" smtClean="0"/>
              <a:t>.</a:t>
            </a:r>
          </a:p>
          <a:p>
            <a:endParaRPr lang="pl-PL" sz="2400" dirty="0"/>
          </a:p>
          <a:p>
            <a:r>
              <a:rPr lang="cs-CZ" sz="2400" b="1" dirty="0" smtClean="0">
                <a:solidFill>
                  <a:srgbClr val="FF0000"/>
                </a:solidFill>
              </a:rPr>
              <a:t>Antropologie</a:t>
            </a:r>
            <a:r>
              <a:rPr lang="cs-CZ" sz="2400" b="1" dirty="0" smtClean="0"/>
              <a:t> </a:t>
            </a:r>
            <a:r>
              <a:rPr lang="cs-CZ" sz="2400" dirty="0"/>
              <a:t>(řecky </a:t>
            </a:r>
            <a:r>
              <a:rPr lang="cs-CZ" sz="2400" dirty="0" err="1"/>
              <a:t>antropos</a:t>
            </a:r>
            <a:r>
              <a:rPr lang="cs-CZ" sz="2400" dirty="0"/>
              <a:t> = člověk)</a:t>
            </a:r>
          </a:p>
          <a:p>
            <a:r>
              <a:rPr lang="cs-CZ" sz="2400" dirty="0"/>
              <a:t>je holistický obor, zaměřený na integraci různých aspektů sociálních věd,</a:t>
            </a:r>
          </a:p>
          <a:p>
            <a:r>
              <a:rPr lang="cs-CZ" sz="2400" dirty="0"/>
              <a:t>humanitních věd a biologie člověka. Zahrnuje archeologii, prehistorii, </a:t>
            </a:r>
            <a:endParaRPr lang="cs-CZ" sz="2400" dirty="0" smtClean="0"/>
          </a:p>
          <a:p>
            <a:r>
              <a:rPr lang="cs-CZ" sz="2400" dirty="0"/>
              <a:t>f</a:t>
            </a:r>
            <a:r>
              <a:rPr lang="cs-CZ" sz="2400" dirty="0" smtClean="0"/>
              <a:t>yzickou nebo </a:t>
            </a:r>
            <a:r>
              <a:rPr lang="cs-CZ" sz="2400" dirty="0"/>
              <a:t>biologickou antropologii, antropologickou lingvistiku, </a:t>
            </a:r>
            <a:endParaRPr lang="cs-CZ" sz="2400" dirty="0" smtClean="0"/>
          </a:p>
          <a:p>
            <a:r>
              <a:rPr lang="cs-CZ" sz="2400" dirty="0" smtClean="0"/>
              <a:t>sociální </a:t>
            </a:r>
            <a:r>
              <a:rPr lang="cs-CZ" sz="2400" dirty="0"/>
              <a:t>a </a:t>
            </a:r>
            <a:r>
              <a:rPr lang="cs-CZ" sz="2400" dirty="0" smtClean="0"/>
              <a:t>kulturní antropologii</a:t>
            </a:r>
            <a:r>
              <a:rPr lang="cs-CZ" sz="2400" dirty="0"/>
              <a:t>, etnologii a etnografii</a:t>
            </a:r>
            <a:r>
              <a:rPr lang="cs-CZ" sz="2400" dirty="0" smtClean="0"/>
              <a:t>.</a:t>
            </a:r>
          </a:p>
          <a:p>
            <a:endParaRPr lang="cs-CZ" sz="2400" dirty="0"/>
          </a:p>
          <a:p>
            <a:r>
              <a:rPr lang="cs-CZ" sz="2400" b="1" dirty="0">
                <a:solidFill>
                  <a:srgbClr val="FF0000"/>
                </a:solidFill>
              </a:rPr>
              <a:t>Ekonomie</a:t>
            </a:r>
            <a:r>
              <a:rPr lang="cs-CZ" sz="2400" b="1" dirty="0"/>
              <a:t> </a:t>
            </a:r>
            <a:r>
              <a:rPr lang="cs-CZ" sz="2400" dirty="0"/>
              <a:t>(řecky </a:t>
            </a:r>
            <a:r>
              <a:rPr lang="cs-CZ" sz="2400" dirty="0" err="1"/>
              <a:t>oikos</a:t>
            </a:r>
            <a:r>
              <a:rPr lang="cs-CZ" sz="2400" dirty="0"/>
              <a:t> = rodina, domácnost, nemovitost; nomos = zvyk, </a:t>
            </a:r>
            <a:endParaRPr lang="cs-CZ" sz="2400" dirty="0" smtClean="0"/>
          </a:p>
          <a:p>
            <a:r>
              <a:rPr lang="cs-CZ" sz="2400" dirty="0" smtClean="0"/>
              <a:t>zákon, tedy </a:t>
            </a:r>
            <a:r>
              <a:rPr lang="cs-CZ" sz="2400" dirty="0"/>
              <a:t>něco jako management domácnosti resp. státu)</a:t>
            </a:r>
          </a:p>
          <a:p>
            <a:r>
              <a:rPr lang="cs-CZ" sz="2400" dirty="0"/>
              <a:t>Analyzuje a popisuje výrobu, distribuci a spotřebovávání hmotných </a:t>
            </a:r>
            <a:endParaRPr lang="cs-CZ" sz="2400" dirty="0" smtClean="0"/>
          </a:p>
          <a:p>
            <a:r>
              <a:rPr lang="cs-CZ" sz="2400" dirty="0" smtClean="0"/>
              <a:t>statků</a:t>
            </a:r>
            <a:r>
              <a:rPr lang="cs-CZ" sz="2400" dirty="0"/>
              <a:t>. </a:t>
            </a:r>
            <a:endParaRPr lang="cs-CZ" sz="2400" dirty="0" smtClean="0"/>
          </a:p>
          <a:p>
            <a:r>
              <a:rPr lang="cs-CZ" sz="2400" dirty="0" smtClean="0"/>
              <a:t>Resp. jak </a:t>
            </a:r>
            <a:r>
              <a:rPr lang="cs-CZ" sz="2400" dirty="0"/>
              <a:t>lidé usilují o zajištění svých potřeb a požadavků. </a:t>
            </a:r>
            <a:endParaRPr lang="cs-CZ" sz="2400" dirty="0" smtClean="0"/>
          </a:p>
          <a:p>
            <a:r>
              <a:rPr lang="cs-CZ" sz="2400" dirty="0" smtClean="0"/>
              <a:t>Resp</a:t>
            </a:r>
            <a:r>
              <a:rPr lang="cs-CZ" sz="2400" dirty="0"/>
              <a:t>. studium </a:t>
            </a:r>
            <a:r>
              <a:rPr lang="cs-CZ" sz="2400" dirty="0" smtClean="0"/>
              <a:t>finančních  aspektů </a:t>
            </a:r>
            <a:r>
              <a:rPr lang="cs-CZ" sz="2400" dirty="0"/>
              <a:t>lidského chování</a:t>
            </a:r>
          </a:p>
        </p:txBody>
      </p:sp>
    </p:spTree>
    <p:extLst>
      <p:ext uri="{BB962C8B-B14F-4D97-AF65-F5344CB8AC3E}">
        <p14:creationId xmlns:p14="http://schemas.microsoft.com/office/powerpoint/2010/main" val="872448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51520" y="1037049"/>
            <a:ext cx="878497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</a:rPr>
              <a:t>Věda </a:t>
            </a:r>
            <a:r>
              <a:rPr lang="cs-CZ" sz="2400" dirty="0">
                <a:solidFill>
                  <a:schemeClr val="accent2">
                    <a:lumMod val="75000"/>
                  </a:schemeClr>
                </a:solidFill>
              </a:rPr>
              <a:t>je</a:t>
            </a:r>
            <a:r>
              <a:rPr lang="cs-CZ" sz="2400" dirty="0"/>
              <a:t> </a:t>
            </a:r>
            <a:r>
              <a:rPr lang="cs-CZ" sz="2400" dirty="0">
                <a:solidFill>
                  <a:srgbClr val="FF0000"/>
                </a:solidFill>
              </a:rPr>
              <a:t>systém získávání poznatků </a:t>
            </a:r>
            <a:r>
              <a:rPr lang="cs-CZ" sz="2400" dirty="0"/>
              <a:t>založený na </a:t>
            </a:r>
            <a:r>
              <a:rPr lang="cs-CZ" sz="2400" dirty="0" smtClean="0"/>
              <a:t>vědeckých metodách.</a:t>
            </a:r>
            <a:endParaRPr lang="cs-CZ" sz="2400" dirty="0"/>
          </a:p>
          <a:p>
            <a:endParaRPr lang="cs-CZ" sz="2400" dirty="0" smtClean="0"/>
          </a:p>
          <a:p>
            <a:r>
              <a:rPr lang="cs-CZ" sz="2400" dirty="0" smtClean="0"/>
              <a:t>Věda je propracované a obecné empirické a rozumové </a:t>
            </a:r>
            <a:r>
              <a:rPr lang="cs-CZ" sz="2400" dirty="0" smtClean="0">
                <a:hlinkClick r:id="rId2" tooltip="Poznání"/>
              </a:rPr>
              <a:t>poznávání</a:t>
            </a:r>
            <a:r>
              <a:rPr lang="cs-CZ" sz="2400" dirty="0" smtClean="0"/>
              <a:t>, vycházející z </a:t>
            </a:r>
            <a:r>
              <a:rPr lang="cs-CZ" sz="2400" dirty="0" smtClean="0">
                <a:hlinkClick r:id="rId3" tooltip="Pozorování"/>
              </a:rPr>
              <a:t>pozorování</a:t>
            </a:r>
            <a:r>
              <a:rPr lang="cs-CZ" sz="2400" dirty="0" smtClean="0"/>
              <a:t>, rozvažování nebo </a:t>
            </a:r>
            <a:r>
              <a:rPr lang="cs-CZ" sz="2400" dirty="0" smtClean="0">
                <a:hlinkClick r:id="rId4" tooltip="Experiment"/>
              </a:rPr>
              <a:t>experimentu</a:t>
            </a:r>
            <a:r>
              <a:rPr lang="cs-CZ" sz="2400" dirty="0" smtClean="0"/>
              <a:t>.</a:t>
            </a:r>
            <a:endParaRPr lang="cs-CZ" sz="2400" dirty="0"/>
          </a:p>
          <a:p>
            <a:endParaRPr lang="cs-CZ" sz="2400" dirty="0" smtClean="0"/>
          </a:p>
          <a:p>
            <a:r>
              <a:rPr lang="cs-CZ" sz="2400" dirty="0" smtClean="0"/>
              <a:t>Věda </a:t>
            </a:r>
            <a:r>
              <a:rPr lang="cs-CZ" sz="2400" dirty="0"/>
              <a:t>je v širokém smyslu nepřetržitý společensky podmíněný proces</a:t>
            </a:r>
          </a:p>
          <a:p>
            <a:r>
              <a:rPr lang="cs-CZ" sz="2400" dirty="0"/>
              <a:t>systematického racionálního poznávání přírody, společnosti a </a:t>
            </a:r>
            <a:r>
              <a:rPr lang="cs-CZ" sz="2400" dirty="0" smtClean="0"/>
              <a:t>myšlení, při němž </a:t>
            </a:r>
            <a:r>
              <a:rPr lang="cs-CZ" sz="2400" dirty="0"/>
              <a:t>dochází ke stále pravdivějšímu </a:t>
            </a:r>
            <a:r>
              <a:rPr lang="cs-CZ" sz="2400" dirty="0">
                <a:solidFill>
                  <a:srgbClr val="FF0000"/>
                </a:solidFill>
              </a:rPr>
              <a:t>odrazu objektivní reality</a:t>
            </a:r>
            <a:r>
              <a:rPr lang="cs-CZ" sz="2400" dirty="0"/>
              <a:t> ve vědomí</a:t>
            </a:r>
            <a:r>
              <a:rPr lang="cs-CZ" sz="2400" dirty="0" smtClean="0"/>
              <a:t>, ke </a:t>
            </a:r>
            <a:r>
              <a:rPr lang="cs-CZ" sz="2400" dirty="0"/>
              <a:t>stále hlubšímu pronikání od povrchových jevů k jejich </a:t>
            </a:r>
            <a:r>
              <a:rPr lang="cs-CZ" sz="2400" dirty="0">
                <a:solidFill>
                  <a:srgbClr val="FF0000"/>
                </a:solidFill>
              </a:rPr>
              <a:t>vnitřní </a:t>
            </a:r>
            <a:r>
              <a:rPr lang="cs-CZ" sz="2400" dirty="0" smtClean="0">
                <a:solidFill>
                  <a:srgbClr val="FF0000"/>
                </a:solidFill>
              </a:rPr>
              <a:t>podstatě</a:t>
            </a:r>
            <a:r>
              <a:rPr lang="cs-CZ" sz="2400" dirty="0" smtClean="0"/>
              <a:t>, což </a:t>
            </a:r>
            <a:r>
              <a:rPr lang="cs-CZ" sz="2400" dirty="0"/>
              <a:t>umožňuje stále dalekosáhlejší využívání a ovládání přírodních </a:t>
            </a:r>
            <a:r>
              <a:rPr lang="cs-CZ" sz="2400" dirty="0" smtClean="0"/>
              <a:t>a společenských </a:t>
            </a:r>
            <a:r>
              <a:rPr lang="cs-CZ" sz="2400" dirty="0"/>
              <a:t>procesů a stále účinnější praktické </a:t>
            </a:r>
            <a:r>
              <a:rPr lang="cs-CZ" sz="2400" dirty="0">
                <a:solidFill>
                  <a:srgbClr val="FF0000"/>
                </a:solidFill>
              </a:rPr>
              <a:t>přetváření </a:t>
            </a:r>
            <a:r>
              <a:rPr lang="cs-CZ" sz="2400" dirty="0" smtClean="0">
                <a:solidFill>
                  <a:srgbClr val="FF0000"/>
                </a:solidFill>
              </a:rPr>
              <a:t>světa člověkem</a:t>
            </a:r>
            <a:r>
              <a:rPr lang="cs-CZ" sz="2400" dirty="0" smtClean="0"/>
              <a:t>.</a:t>
            </a:r>
          </a:p>
          <a:p>
            <a:endParaRPr lang="cs-CZ" sz="2400" dirty="0"/>
          </a:p>
          <a:p>
            <a:r>
              <a:rPr lang="cs-CZ" sz="2400" dirty="0"/>
              <a:t>Své objektivní poznatky formuluje v logické podobě pojmů, hypotéz,</a:t>
            </a:r>
          </a:p>
          <a:p>
            <a:r>
              <a:rPr lang="cs-CZ" sz="2400" dirty="0"/>
              <a:t>teorií a zákonů.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041990" y="260648"/>
            <a:ext cx="1034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Věda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10800722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332656"/>
            <a:ext cx="8295861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                                  Pedagogika</a:t>
            </a:r>
            <a:endParaRPr lang="cs-CZ" sz="3200" b="1" dirty="0"/>
          </a:p>
          <a:p>
            <a:r>
              <a:rPr lang="cs-CZ" sz="2400" dirty="0"/>
              <a:t>zahrnuje specifické dovednosti vyučování a učení, tedy předávání</a:t>
            </a:r>
          </a:p>
          <a:p>
            <a:r>
              <a:rPr lang="cs-CZ" sz="2400" dirty="0"/>
              <a:t>poznatků, schopnosti uvažovat a hodnotit a rozvíjet moudrost.</a:t>
            </a:r>
          </a:p>
          <a:p>
            <a:r>
              <a:rPr lang="cs-CZ" sz="2400" dirty="0"/>
              <a:t>Vztahuje se k mnoha oborům – psychologii, filosofii, výpočetní</a:t>
            </a:r>
          </a:p>
          <a:p>
            <a:r>
              <a:rPr lang="cs-CZ" sz="2400" dirty="0"/>
              <a:t>technice, lingvistice, neurovědám, sociologii a antropologii</a:t>
            </a:r>
            <a:r>
              <a:rPr lang="cs-CZ" sz="2400" dirty="0" smtClean="0"/>
              <a:t>.</a:t>
            </a:r>
            <a:endParaRPr lang="cs-CZ" sz="24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374" y="2564904"/>
            <a:ext cx="6934200" cy="4038600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107504" y="6525344"/>
            <a:ext cx="9042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Founded in 1088, the University of Bologna is the oldest university that still currently operates.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70748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92121" y="332656"/>
            <a:ext cx="8129790" cy="43704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b="1" dirty="0" smtClean="0"/>
          </a:p>
          <a:p>
            <a:endParaRPr lang="cs-CZ" b="1" dirty="0"/>
          </a:p>
          <a:p>
            <a:endParaRPr lang="cs-CZ" b="1" dirty="0" smtClean="0"/>
          </a:p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Lingvistika (jazykověda)</a:t>
            </a:r>
            <a:endParaRPr lang="cs-CZ" sz="3200" b="1" dirty="0">
              <a:solidFill>
                <a:srgbClr val="FF0000"/>
              </a:solidFill>
            </a:endParaRPr>
          </a:p>
          <a:p>
            <a:r>
              <a:rPr lang="cs-CZ" sz="2400" dirty="0" smtClean="0"/>
              <a:t>Zahrnuje:</a:t>
            </a:r>
          </a:p>
          <a:p>
            <a:r>
              <a:rPr lang="cs-CZ" sz="2400" dirty="0" smtClean="0">
                <a:solidFill>
                  <a:srgbClr val="FF0000"/>
                </a:solidFill>
              </a:rPr>
              <a:t>syntaxi</a:t>
            </a:r>
            <a:r>
              <a:rPr lang="cs-CZ" sz="2400" dirty="0" smtClean="0"/>
              <a:t> </a:t>
            </a:r>
            <a:r>
              <a:rPr lang="cs-CZ" sz="2400" dirty="0"/>
              <a:t>(pravidla pro strukturu vět), </a:t>
            </a:r>
            <a:endParaRPr lang="cs-CZ" sz="2400" dirty="0" smtClean="0"/>
          </a:p>
          <a:p>
            <a:r>
              <a:rPr lang="cs-CZ" sz="2400" dirty="0" smtClean="0">
                <a:solidFill>
                  <a:srgbClr val="FF0000"/>
                </a:solidFill>
              </a:rPr>
              <a:t>sémantiku</a:t>
            </a:r>
            <a:r>
              <a:rPr lang="cs-CZ" sz="2400" dirty="0" smtClean="0"/>
              <a:t> </a:t>
            </a:r>
            <a:r>
              <a:rPr lang="cs-CZ" sz="2400" dirty="0"/>
              <a:t>(studium </a:t>
            </a:r>
            <a:r>
              <a:rPr lang="cs-CZ" sz="2400" dirty="0" smtClean="0"/>
              <a:t>významů</a:t>
            </a:r>
            <a:r>
              <a:rPr lang="cs-CZ" sz="2400" dirty="0" smtClean="0"/>
              <a:t>), </a:t>
            </a:r>
            <a:endParaRPr lang="cs-CZ" sz="2400" dirty="0" smtClean="0"/>
          </a:p>
          <a:p>
            <a:r>
              <a:rPr lang="cs-CZ" sz="2400" dirty="0" smtClean="0">
                <a:solidFill>
                  <a:srgbClr val="FF0000"/>
                </a:solidFill>
              </a:rPr>
              <a:t>fonetiku</a:t>
            </a:r>
            <a:r>
              <a:rPr lang="cs-CZ" sz="2400" dirty="0" smtClean="0"/>
              <a:t> </a:t>
            </a:r>
            <a:r>
              <a:rPr lang="cs-CZ" sz="2400" dirty="0"/>
              <a:t>(o řečových zvucích), </a:t>
            </a:r>
            <a:endParaRPr lang="cs-CZ" sz="2400" dirty="0" smtClean="0"/>
          </a:p>
          <a:p>
            <a:r>
              <a:rPr lang="cs-CZ" sz="2400" dirty="0" smtClean="0">
                <a:solidFill>
                  <a:srgbClr val="FF0000"/>
                </a:solidFill>
              </a:rPr>
              <a:t>fonologii</a:t>
            </a:r>
            <a:r>
              <a:rPr lang="cs-CZ" sz="2400" dirty="0" smtClean="0"/>
              <a:t> </a:t>
            </a:r>
            <a:r>
              <a:rPr lang="cs-CZ" sz="2400" dirty="0"/>
              <a:t>(o abstraktním </a:t>
            </a:r>
            <a:r>
              <a:rPr lang="cs-CZ" sz="2400" dirty="0" smtClean="0"/>
              <a:t>systému </a:t>
            </a:r>
            <a:r>
              <a:rPr lang="cs-CZ" sz="2400" dirty="0" smtClean="0"/>
              <a:t>zvuků v </a:t>
            </a:r>
            <a:r>
              <a:rPr lang="cs-CZ" sz="2400" dirty="0"/>
              <a:t>jednotlivých jazycích), </a:t>
            </a:r>
            <a:endParaRPr lang="cs-CZ" sz="2400" dirty="0" smtClean="0"/>
          </a:p>
          <a:p>
            <a:r>
              <a:rPr lang="cs-CZ" sz="2400" dirty="0" smtClean="0">
                <a:solidFill>
                  <a:srgbClr val="FF0000"/>
                </a:solidFill>
              </a:rPr>
              <a:t>evoluční </a:t>
            </a:r>
            <a:r>
              <a:rPr lang="cs-CZ" sz="2400" dirty="0">
                <a:solidFill>
                  <a:srgbClr val="FF0000"/>
                </a:solidFill>
              </a:rPr>
              <a:t>lingvistiku </a:t>
            </a:r>
            <a:r>
              <a:rPr lang="cs-CZ" sz="2400" dirty="0"/>
              <a:t>(o vývoji řeči </a:t>
            </a:r>
            <a:r>
              <a:rPr lang="cs-CZ" sz="2400" dirty="0" smtClean="0"/>
              <a:t>a </a:t>
            </a:r>
            <a:r>
              <a:rPr lang="cs-CZ" sz="2400" dirty="0"/>
              <a:t>jazyků) </a:t>
            </a:r>
            <a:r>
              <a:rPr lang="cs-CZ" sz="2400" dirty="0" smtClean="0"/>
              <a:t>a </a:t>
            </a:r>
            <a:endParaRPr lang="cs-CZ" sz="2400" dirty="0" smtClean="0"/>
          </a:p>
          <a:p>
            <a:r>
              <a:rPr lang="cs-CZ" sz="2400" dirty="0" smtClean="0">
                <a:solidFill>
                  <a:srgbClr val="FF0000"/>
                </a:solidFill>
              </a:rPr>
              <a:t>p</a:t>
            </a:r>
            <a:r>
              <a:rPr lang="pl-PL" sz="2400" dirty="0" smtClean="0">
                <a:solidFill>
                  <a:srgbClr val="FF0000"/>
                </a:solidFill>
              </a:rPr>
              <a:t>sycholingvistiku</a:t>
            </a:r>
            <a:r>
              <a:rPr lang="pl-PL" sz="2400" dirty="0" smtClean="0"/>
              <a:t> </a:t>
            </a:r>
            <a:r>
              <a:rPr lang="pl-PL" sz="2400" dirty="0"/>
              <a:t>(o psychologických faktorech lidské řeči</a:t>
            </a:r>
            <a:r>
              <a:rPr lang="pl-PL" sz="2400" dirty="0" smtClean="0"/>
              <a:t>)</a:t>
            </a:r>
          </a:p>
          <a:p>
            <a:r>
              <a:rPr lang="pl-PL" sz="2400" dirty="0">
                <a:solidFill>
                  <a:srgbClr val="FF0000"/>
                </a:solidFill>
              </a:rPr>
              <a:t>f</a:t>
            </a:r>
            <a:r>
              <a:rPr lang="pl-PL" sz="2400" dirty="0" smtClean="0">
                <a:solidFill>
                  <a:srgbClr val="FF0000"/>
                </a:solidFill>
              </a:rPr>
              <a:t>ilologie</a:t>
            </a:r>
            <a:r>
              <a:rPr lang="pl-PL" sz="2400" dirty="0" smtClean="0"/>
              <a:t> (studuje daný jazyk spolu s literaturou)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41080756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135785"/>
            <a:ext cx="9077998" cy="67403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cs-CZ" sz="2400" b="1" dirty="0" smtClean="0">
                <a:solidFill>
                  <a:srgbClr val="FF0000"/>
                </a:solidFill>
              </a:rPr>
              <a:t>                                                     Politologie</a:t>
            </a:r>
          </a:p>
          <a:p>
            <a:pPr lvl="0"/>
            <a:endParaRPr lang="cs-CZ" sz="2400" b="1" dirty="0">
              <a:solidFill>
                <a:srgbClr val="FF0000"/>
              </a:solidFill>
            </a:endParaRPr>
          </a:p>
          <a:p>
            <a:pPr lvl="0"/>
            <a:r>
              <a:rPr lang="cs-CZ" sz="2400" dirty="0">
                <a:solidFill>
                  <a:prstClr val="black"/>
                </a:solidFill>
              </a:rPr>
              <a:t>teorie politiky, politické systémy, politické chování, </a:t>
            </a:r>
            <a:r>
              <a:rPr lang="cs-CZ" sz="2400" dirty="0" smtClean="0">
                <a:solidFill>
                  <a:prstClr val="black"/>
                </a:solidFill>
              </a:rPr>
              <a:t>politická </a:t>
            </a:r>
            <a:r>
              <a:rPr lang="cs-CZ" sz="2400" dirty="0">
                <a:solidFill>
                  <a:prstClr val="black"/>
                </a:solidFill>
              </a:rPr>
              <a:t>ekonomie</a:t>
            </a:r>
            <a:r>
              <a:rPr lang="cs-CZ" sz="2400" dirty="0" smtClean="0">
                <a:solidFill>
                  <a:prstClr val="black"/>
                </a:solidFill>
              </a:rPr>
              <a:t>, </a:t>
            </a:r>
          </a:p>
          <a:p>
            <a:pPr lvl="0"/>
            <a:r>
              <a:rPr lang="cs-CZ" sz="2400" dirty="0" smtClean="0">
                <a:solidFill>
                  <a:prstClr val="black"/>
                </a:solidFill>
              </a:rPr>
              <a:t>mezinárodní </a:t>
            </a:r>
            <a:r>
              <a:rPr lang="cs-CZ" sz="2400" dirty="0">
                <a:solidFill>
                  <a:prstClr val="black"/>
                </a:solidFill>
              </a:rPr>
              <a:t>vztahy, mezinárodní právo aj.</a:t>
            </a:r>
          </a:p>
          <a:p>
            <a:pPr lvl="0"/>
            <a:endParaRPr lang="cs-CZ" sz="2400" b="1" dirty="0" smtClean="0">
              <a:solidFill>
                <a:srgbClr val="FF0000"/>
              </a:solidFill>
            </a:endParaRPr>
          </a:p>
          <a:p>
            <a:pPr lvl="0"/>
            <a:r>
              <a:rPr lang="cs-CZ" sz="2400" b="1" dirty="0" smtClean="0">
                <a:solidFill>
                  <a:srgbClr val="FF0000"/>
                </a:solidFill>
              </a:rPr>
              <a:t>                                                Veřejná </a:t>
            </a:r>
            <a:r>
              <a:rPr lang="cs-CZ" sz="2400" b="1" dirty="0">
                <a:solidFill>
                  <a:srgbClr val="FF0000"/>
                </a:solidFill>
              </a:rPr>
              <a:t>správa</a:t>
            </a:r>
          </a:p>
          <a:p>
            <a:pPr lvl="0"/>
            <a:r>
              <a:rPr lang="cs-CZ" sz="2400" dirty="0" smtClean="0"/>
              <a:t>Základ </a:t>
            </a:r>
            <a:r>
              <a:rPr lang="cs-CZ" sz="2400" dirty="0"/>
              <a:t>studia tvoří vědomosti právní, </a:t>
            </a:r>
            <a:r>
              <a:rPr lang="cs-CZ" sz="2400" dirty="0" smtClean="0"/>
              <a:t>ekonomické </a:t>
            </a:r>
            <a:r>
              <a:rPr lang="cs-CZ" sz="2400" dirty="0"/>
              <a:t>a společensko-vědní, </a:t>
            </a:r>
            <a:endParaRPr lang="cs-CZ" sz="2400" dirty="0" smtClean="0"/>
          </a:p>
          <a:p>
            <a:pPr lvl="0"/>
            <a:r>
              <a:rPr lang="cs-CZ" sz="2400" dirty="0" smtClean="0"/>
              <a:t>a </a:t>
            </a:r>
            <a:r>
              <a:rPr lang="cs-CZ" sz="2400" dirty="0"/>
              <a:t>to především politologie, sociologie a psychologie. </a:t>
            </a:r>
            <a:endParaRPr lang="cs-CZ" sz="2400" dirty="0" smtClean="0"/>
          </a:p>
          <a:p>
            <a:pPr lvl="0"/>
            <a:r>
              <a:rPr lang="cs-CZ" sz="2400" dirty="0" smtClean="0"/>
              <a:t>Nedílnou </a:t>
            </a:r>
            <a:r>
              <a:rPr lang="cs-CZ" sz="2400" dirty="0"/>
              <a:t>součástí studia jsou základy manažerských </a:t>
            </a:r>
            <a:r>
              <a:rPr lang="cs-CZ" sz="2400" dirty="0" smtClean="0"/>
              <a:t>a </a:t>
            </a:r>
            <a:r>
              <a:rPr lang="cs-CZ" sz="2400" dirty="0"/>
              <a:t>komunikačních </a:t>
            </a:r>
            <a:endParaRPr lang="cs-CZ" sz="2400" dirty="0" smtClean="0"/>
          </a:p>
          <a:p>
            <a:pPr lvl="0"/>
            <a:r>
              <a:rPr lang="cs-CZ" sz="2400" dirty="0" smtClean="0"/>
              <a:t>dovedností.</a:t>
            </a:r>
          </a:p>
          <a:p>
            <a:pPr lvl="0"/>
            <a:endParaRPr lang="cs-CZ" sz="2400" dirty="0" smtClean="0"/>
          </a:p>
          <a:p>
            <a:pPr lvl="0"/>
            <a:r>
              <a:rPr lang="cs-CZ" sz="2400" b="1" dirty="0" smtClean="0">
                <a:solidFill>
                  <a:srgbClr val="FF0000"/>
                </a:solidFill>
              </a:rPr>
              <a:t>                                                     Psychologie</a:t>
            </a:r>
            <a:endParaRPr lang="cs-CZ" sz="2400" b="1" dirty="0">
              <a:solidFill>
                <a:srgbClr val="FF0000"/>
              </a:solidFill>
            </a:endParaRPr>
          </a:p>
          <a:p>
            <a:pPr lvl="0"/>
            <a:r>
              <a:rPr lang="pt-BR" sz="2400" dirty="0">
                <a:solidFill>
                  <a:prstClr val="black"/>
                </a:solidFill>
              </a:rPr>
              <a:t>studium chování a mentálních </a:t>
            </a:r>
            <a:r>
              <a:rPr lang="pt-BR" sz="2400" dirty="0" smtClean="0">
                <a:solidFill>
                  <a:prstClr val="black"/>
                </a:solidFill>
              </a:rPr>
              <a:t>procesů</a:t>
            </a:r>
            <a:endParaRPr lang="cs-CZ" sz="2400" dirty="0" smtClean="0">
              <a:solidFill>
                <a:prstClr val="black"/>
              </a:solidFill>
            </a:endParaRPr>
          </a:p>
          <a:p>
            <a:pPr lvl="0"/>
            <a:endParaRPr lang="cs-CZ" sz="2400" dirty="0" smtClean="0">
              <a:solidFill>
                <a:prstClr val="black"/>
              </a:solidFill>
            </a:endParaRPr>
          </a:p>
          <a:p>
            <a:pPr lvl="0"/>
            <a:r>
              <a:rPr lang="cs-CZ" sz="2400" b="1" dirty="0">
                <a:solidFill>
                  <a:prstClr val="black"/>
                </a:solidFill>
              </a:rPr>
              <a:t> </a:t>
            </a:r>
            <a:r>
              <a:rPr lang="cs-CZ" sz="2400" b="1" dirty="0" smtClean="0">
                <a:solidFill>
                  <a:prstClr val="black"/>
                </a:solidFill>
              </a:rPr>
              <a:t>                                                  </a:t>
            </a:r>
            <a:r>
              <a:rPr lang="cs-CZ" sz="2400" b="1" dirty="0" smtClean="0">
                <a:solidFill>
                  <a:srgbClr val="FF0000"/>
                </a:solidFill>
              </a:rPr>
              <a:t>Sociální práce</a:t>
            </a:r>
          </a:p>
          <a:p>
            <a:pPr lvl="0"/>
            <a:r>
              <a:rPr lang="cs-CZ" sz="2400" dirty="0"/>
              <a:t>je profesí a akademickou disciplínou, která se zabývá uplatněním </a:t>
            </a:r>
            <a:endParaRPr lang="cs-CZ" sz="2400" dirty="0" smtClean="0"/>
          </a:p>
          <a:p>
            <a:pPr lvl="0"/>
            <a:r>
              <a:rPr lang="cs-CZ" sz="2400" dirty="0" smtClean="0"/>
              <a:t>společenské </a:t>
            </a:r>
            <a:r>
              <a:rPr lang="cs-CZ" sz="2400" dirty="0"/>
              <a:t>teorie a výzkumu ke studiu a zlepšení kvality života lidí, </a:t>
            </a:r>
            <a:endParaRPr lang="cs-CZ" sz="2400" dirty="0" smtClean="0"/>
          </a:p>
          <a:p>
            <a:pPr lvl="0"/>
            <a:r>
              <a:rPr lang="cs-CZ" sz="2400" b="1" dirty="0" smtClean="0"/>
              <a:t>sociálních</a:t>
            </a:r>
            <a:r>
              <a:rPr lang="cs-CZ" sz="2400" dirty="0" smtClean="0"/>
              <a:t> </a:t>
            </a:r>
            <a:r>
              <a:rPr lang="cs-CZ" sz="2400" dirty="0"/>
              <a:t>skupin a celé společnosti.</a:t>
            </a:r>
            <a:endParaRPr lang="cs-CZ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766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620688"/>
            <a:ext cx="8415124" cy="53860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			   Sociologie</a:t>
            </a:r>
            <a:endParaRPr lang="cs-CZ" sz="3200" b="1" dirty="0">
              <a:solidFill>
                <a:srgbClr val="FF0000"/>
              </a:solidFill>
            </a:endParaRPr>
          </a:p>
          <a:p>
            <a:r>
              <a:rPr lang="cs-CZ" sz="2400" dirty="0"/>
              <a:t>je studium společnosti a sociální aktivity lidí. Zabývá se sociálními</a:t>
            </a:r>
          </a:p>
          <a:p>
            <a:r>
              <a:rPr lang="cs-CZ" sz="2400" dirty="0"/>
              <a:t>zákonitostmi a procesy, které spojují nebo rozdělují lidi nejen jako</a:t>
            </a:r>
          </a:p>
          <a:p>
            <a:r>
              <a:rPr lang="pl-PL" sz="2400" dirty="0"/>
              <a:t>jednotlivce, ale i jako společnosti, skupiny, komunity a instituce.</a:t>
            </a:r>
          </a:p>
          <a:p>
            <a:r>
              <a:rPr lang="cs-CZ" sz="2400" dirty="0"/>
              <a:t>Zkoumá organizaci a vývoj sociálního života lidí.</a:t>
            </a:r>
          </a:p>
          <a:p>
            <a:endParaRPr lang="cs-CZ" sz="2400" dirty="0" smtClean="0"/>
          </a:p>
          <a:p>
            <a:r>
              <a:rPr lang="cs-CZ" sz="2400" dirty="0" smtClean="0"/>
              <a:t>Podobory</a:t>
            </a:r>
            <a:r>
              <a:rPr lang="cs-CZ" sz="2400" dirty="0"/>
              <a:t>: </a:t>
            </a:r>
            <a:r>
              <a:rPr lang="cs-CZ" sz="2400" dirty="0">
                <a:solidFill>
                  <a:srgbClr val="FF0000"/>
                </a:solidFill>
              </a:rPr>
              <a:t>sociální stratifikace</a:t>
            </a:r>
            <a:r>
              <a:rPr lang="cs-CZ" sz="2400" dirty="0"/>
              <a:t> (nerovnosti a třídní rozdíly),</a:t>
            </a:r>
          </a:p>
          <a:p>
            <a:r>
              <a:rPr lang="cs-CZ" sz="2400" dirty="0">
                <a:solidFill>
                  <a:srgbClr val="FF0000"/>
                </a:solidFill>
              </a:rPr>
              <a:t>demografie</a:t>
            </a:r>
            <a:r>
              <a:rPr lang="cs-CZ" sz="2400" dirty="0"/>
              <a:t> (změny ve velikosti a typu populace), </a:t>
            </a:r>
            <a:r>
              <a:rPr lang="cs-CZ" sz="2400" dirty="0">
                <a:solidFill>
                  <a:srgbClr val="FF0000"/>
                </a:solidFill>
              </a:rPr>
              <a:t>kriminologie</a:t>
            </a:r>
          </a:p>
          <a:p>
            <a:r>
              <a:rPr lang="cs-CZ" sz="2400" dirty="0"/>
              <a:t>(kriminální a úchylné jednání), </a:t>
            </a:r>
            <a:r>
              <a:rPr lang="cs-CZ" sz="2400" dirty="0">
                <a:solidFill>
                  <a:srgbClr val="FF0000"/>
                </a:solidFill>
              </a:rPr>
              <a:t>sociologie pohlaví </a:t>
            </a:r>
            <a:r>
              <a:rPr lang="cs-CZ" sz="2400" dirty="0"/>
              <a:t>(gender </a:t>
            </a:r>
            <a:r>
              <a:rPr lang="cs-CZ" sz="2400" dirty="0" err="1"/>
              <a:t>studies</a:t>
            </a:r>
            <a:r>
              <a:rPr lang="cs-CZ" sz="2400" dirty="0"/>
              <a:t>).</a:t>
            </a:r>
          </a:p>
          <a:p>
            <a:endParaRPr lang="cs-CZ" sz="2400" dirty="0" smtClean="0"/>
          </a:p>
          <a:p>
            <a:r>
              <a:rPr lang="cs-CZ" sz="2400" dirty="0" smtClean="0"/>
              <a:t>Sociologové </a:t>
            </a:r>
            <a:r>
              <a:rPr lang="cs-CZ" sz="2400" dirty="0"/>
              <a:t>užívají nejrůznější </a:t>
            </a:r>
            <a:r>
              <a:rPr lang="cs-CZ" sz="2400" dirty="0">
                <a:solidFill>
                  <a:srgbClr val="FF0000"/>
                </a:solidFill>
              </a:rPr>
              <a:t>metody</a:t>
            </a:r>
            <a:r>
              <a:rPr lang="cs-CZ" sz="2400" dirty="0"/>
              <a:t>: studie případů, historický</a:t>
            </a:r>
          </a:p>
          <a:p>
            <a:r>
              <a:rPr lang="cs-CZ" sz="2400" dirty="0"/>
              <a:t>výzkum, interview (dotazníky, rozhovory), pozorování z pozice</a:t>
            </a:r>
          </a:p>
          <a:p>
            <a:r>
              <a:rPr lang="cs-CZ" sz="2400" dirty="0"/>
              <a:t>účastníka, analýza sociální sítě, průzkumy, statistická analýza,</a:t>
            </a:r>
          </a:p>
          <a:p>
            <a:r>
              <a:rPr lang="cs-CZ" sz="2400" dirty="0"/>
              <a:t>vytváření modelů aj</a:t>
            </a:r>
            <a:r>
              <a:rPr lang="cs-CZ" sz="2400" dirty="0" smtClean="0"/>
              <a:t>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023211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692696"/>
            <a:ext cx="9107814" cy="36317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          VĚDECKÉ </a:t>
            </a:r>
            <a:r>
              <a:rPr lang="cs-CZ" sz="3200" b="1" dirty="0"/>
              <a:t>MODELY, TEORIE A ZÁKONY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sz="2400" b="1" dirty="0" smtClean="0">
                <a:solidFill>
                  <a:srgbClr val="FF0000"/>
                </a:solidFill>
              </a:rPr>
              <a:t>Model</a:t>
            </a:r>
            <a:r>
              <a:rPr lang="cs-CZ" sz="2400" dirty="0" smtClean="0"/>
              <a:t> </a:t>
            </a:r>
            <a:r>
              <a:rPr lang="cs-CZ" sz="2400" dirty="0"/>
              <a:t>je napodobení reálných struktur nebo procesů sestavený </a:t>
            </a:r>
            <a:endParaRPr lang="cs-CZ" sz="2400" dirty="0" smtClean="0"/>
          </a:p>
          <a:p>
            <a:r>
              <a:rPr lang="cs-CZ" sz="2400" dirty="0" smtClean="0"/>
              <a:t>na základě doposud </a:t>
            </a:r>
            <a:r>
              <a:rPr lang="cs-CZ" sz="2400" dirty="0"/>
              <a:t>známých informací. </a:t>
            </a:r>
            <a:endParaRPr lang="cs-CZ" sz="2400" dirty="0" smtClean="0"/>
          </a:p>
          <a:p>
            <a:r>
              <a:rPr lang="cs-CZ" sz="2400" dirty="0" smtClean="0"/>
              <a:t>Měl </a:t>
            </a:r>
            <a:r>
              <a:rPr lang="cs-CZ" sz="2400" dirty="0"/>
              <a:t>by ověřit správnost doposud známých </a:t>
            </a:r>
            <a:r>
              <a:rPr lang="cs-CZ" sz="2400" dirty="0" smtClean="0"/>
              <a:t>faktů, provádět </a:t>
            </a:r>
            <a:r>
              <a:rPr lang="cs-CZ" sz="2400" dirty="0"/>
              <a:t>předpovědi, </a:t>
            </a:r>
            <a:endParaRPr lang="cs-CZ" sz="2400" dirty="0" smtClean="0"/>
          </a:p>
          <a:p>
            <a:r>
              <a:rPr lang="cs-CZ" sz="2400" dirty="0" smtClean="0"/>
              <a:t>umožnit </a:t>
            </a:r>
            <a:r>
              <a:rPr lang="cs-CZ" sz="2400" dirty="0"/>
              <a:t>verifikaci předpovědí .</a:t>
            </a:r>
          </a:p>
          <a:p>
            <a:r>
              <a:rPr lang="cs-CZ" sz="2400" dirty="0"/>
              <a:t>Modely mohou být různé: grafické, matematické, statistické, počítačové</a:t>
            </a:r>
          </a:p>
          <a:p>
            <a:r>
              <a:rPr lang="cs-CZ" sz="2400" dirty="0"/>
              <a:t>simulace aj.</a:t>
            </a:r>
          </a:p>
        </p:txBody>
      </p:sp>
    </p:spTree>
    <p:extLst>
      <p:ext uri="{BB962C8B-B14F-4D97-AF65-F5344CB8AC3E}">
        <p14:creationId xmlns:p14="http://schemas.microsoft.com/office/powerpoint/2010/main" val="249727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upload.wikimedia.org/wikipedia/commons/thumb/3/3e/Nitrogen_cycle_cs.svg/400px-Nitrogen_cycle_cs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35175"/>
            <a:ext cx="4392488" cy="3294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147.33.74.135/knihy/uid_es-002_v1/figures/kolobeh_dusiku.schema.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221088"/>
            <a:ext cx="5391150" cy="2390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Obr.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5094" y="340955"/>
            <a:ext cx="4026997" cy="3221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Image result for kolobeh dusiku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789040"/>
            <a:ext cx="2698651" cy="2676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05522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711855"/>
            <a:ext cx="8980985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                                          Zákony</a:t>
            </a:r>
            <a:endParaRPr lang="cs-CZ" sz="3200" b="1" dirty="0" smtClean="0"/>
          </a:p>
          <a:p>
            <a:endParaRPr lang="cs-CZ" sz="3200" b="1" dirty="0" smtClean="0"/>
          </a:p>
          <a:p>
            <a:r>
              <a:rPr lang="cs-CZ" sz="2400" dirty="0" smtClean="0"/>
              <a:t>Věda </a:t>
            </a:r>
            <a:r>
              <a:rPr lang="cs-CZ" sz="2400" dirty="0"/>
              <a:t>nastoluje požadavek obecného poznání, na základě něhož lze ve</a:t>
            </a:r>
          </a:p>
          <a:p>
            <a:r>
              <a:rPr lang="cs-CZ" sz="2400" dirty="0"/>
              <a:t>zdánlivě nepřehledném světě </a:t>
            </a:r>
            <a:r>
              <a:rPr lang="cs-CZ" sz="2400" dirty="0">
                <a:solidFill>
                  <a:srgbClr val="FF0000"/>
                </a:solidFill>
              </a:rPr>
              <a:t>oddělit podstatné od nepodstatného </a:t>
            </a:r>
            <a:r>
              <a:rPr lang="cs-CZ" sz="2400" dirty="0"/>
              <a:t>a</a:t>
            </a:r>
          </a:p>
          <a:p>
            <a:r>
              <a:rPr lang="cs-CZ" sz="2400" dirty="0"/>
              <a:t>určit </a:t>
            </a:r>
            <a:r>
              <a:rPr lang="cs-CZ" sz="2400" dirty="0">
                <a:solidFill>
                  <a:srgbClr val="FF0000"/>
                </a:solidFill>
              </a:rPr>
              <a:t>obecně platné zákony</a:t>
            </a:r>
            <a:r>
              <a:rPr lang="cs-CZ" sz="2400" dirty="0"/>
              <a:t>, pomocí nichž lze úspěšně </a:t>
            </a:r>
            <a:r>
              <a:rPr lang="cs-CZ" sz="2400" dirty="0">
                <a:solidFill>
                  <a:srgbClr val="FF0000"/>
                </a:solidFill>
              </a:rPr>
              <a:t>předvídat</a:t>
            </a:r>
            <a:r>
              <a:rPr lang="cs-CZ" sz="2400" dirty="0"/>
              <a:t> a</a:t>
            </a:r>
          </a:p>
          <a:p>
            <a:r>
              <a:rPr lang="cs-CZ" sz="2400" dirty="0"/>
              <a:t>případně předpovězené skutečnosti experimentálně modelovat.</a:t>
            </a:r>
          </a:p>
          <a:p>
            <a:r>
              <a:rPr lang="cs-CZ" sz="2400" dirty="0"/>
              <a:t>Předmětem vědy je tedy odhalování a formulování zákonů, jimiž se řídí</a:t>
            </a:r>
          </a:p>
          <a:p>
            <a:r>
              <a:rPr lang="cs-CZ" sz="2400" dirty="0"/>
              <a:t>jevy, a pak </a:t>
            </a:r>
            <a:r>
              <a:rPr lang="cs-CZ" sz="2400" dirty="0">
                <a:solidFill>
                  <a:srgbClr val="FF0000"/>
                </a:solidFill>
              </a:rPr>
              <a:t>sestavování teorií z těchto zákonů</a:t>
            </a:r>
            <a:r>
              <a:rPr lang="cs-CZ" sz="2400" dirty="0" smtClean="0"/>
              <a:t>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416627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07504" y="476672"/>
            <a:ext cx="9265037" cy="63709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>
                <a:solidFill>
                  <a:srgbClr val="FF0000"/>
                </a:solidFill>
              </a:rPr>
              <a:t>Vědecký zákon </a:t>
            </a:r>
            <a:r>
              <a:rPr lang="cs-CZ" sz="2400" dirty="0"/>
              <a:t>je tvrzení, které zobecňuje chování nějakého systému za</a:t>
            </a:r>
          </a:p>
          <a:p>
            <a:r>
              <a:rPr lang="cs-CZ" sz="2400" dirty="0"/>
              <a:t>daných podmínek. Aby bylo tvrzení pokládáno za zákon, musí být široká</a:t>
            </a:r>
          </a:p>
          <a:p>
            <a:r>
              <a:rPr lang="cs-CZ" sz="2400" dirty="0"/>
              <a:t>paleta těchto podmínek známá. Vědecký zákon se týká skutečného světa.</a:t>
            </a:r>
          </a:p>
          <a:p>
            <a:r>
              <a:rPr lang="cs-CZ" sz="2400" dirty="0"/>
              <a:t>Proto musí být založen na pozorování a musí být možno jej testovat a</a:t>
            </a:r>
          </a:p>
          <a:p>
            <a:r>
              <a:rPr lang="cs-CZ" sz="2400" dirty="0"/>
              <a:t>případně dokázat jeho neplatnost</a:t>
            </a:r>
            <a:r>
              <a:rPr lang="cs-CZ" sz="2400" dirty="0" smtClean="0"/>
              <a:t>.</a:t>
            </a:r>
          </a:p>
          <a:p>
            <a:endParaRPr lang="cs-CZ" sz="2400" dirty="0"/>
          </a:p>
          <a:p>
            <a:r>
              <a:rPr lang="cs-CZ" sz="2400" dirty="0" smtClean="0"/>
              <a:t>Ačkoli </a:t>
            </a:r>
            <a:r>
              <a:rPr lang="cs-CZ" sz="2400" dirty="0"/>
              <a:t>pojem </a:t>
            </a:r>
            <a:r>
              <a:rPr lang="cs-CZ" sz="2400" dirty="0">
                <a:solidFill>
                  <a:srgbClr val="FF0000"/>
                </a:solidFill>
              </a:rPr>
              <a:t>„vědecký zákon“ </a:t>
            </a:r>
            <a:r>
              <a:rPr lang="cs-CZ" sz="2400" dirty="0"/>
              <a:t>je úzce spjat s pojmem </a:t>
            </a:r>
            <a:r>
              <a:rPr lang="cs-CZ" sz="2400" dirty="0">
                <a:solidFill>
                  <a:srgbClr val="FF0000"/>
                </a:solidFill>
              </a:rPr>
              <a:t>„vědecká teorie“, </a:t>
            </a:r>
            <a:endParaRPr lang="cs-CZ" sz="2400" dirty="0" smtClean="0">
              <a:solidFill>
                <a:srgbClr val="FF0000"/>
              </a:solidFill>
            </a:endParaRPr>
          </a:p>
          <a:p>
            <a:r>
              <a:rPr lang="cs-CZ" sz="2400" dirty="0"/>
              <a:t>v</a:t>
            </a:r>
            <a:r>
              <a:rPr lang="cs-CZ" sz="2400" dirty="0" smtClean="0"/>
              <a:t>ědecký zákon </a:t>
            </a:r>
            <a:r>
              <a:rPr lang="cs-CZ" sz="2400" dirty="0"/>
              <a:t>nenahrazuje vědeckou teorii, se kterou je spjat. </a:t>
            </a:r>
            <a:endParaRPr lang="cs-CZ" sz="2400" dirty="0" smtClean="0"/>
          </a:p>
          <a:p>
            <a:r>
              <a:rPr lang="cs-CZ" sz="2400" dirty="0" smtClean="0"/>
              <a:t>Vědecký zákon popisuje pozorování </a:t>
            </a:r>
            <a:r>
              <a:rPr lang="cs-CZ" sz="2400" dirty="0"/>
              <a:t>v přírodě, zatímco vědecká teorie </a:t>
            </a:r>
            <a:endParaRPr lang="cs-CZ" sz="2400" dirty="0" smtClean="0"/>
          </a:p>
          <a:p>
            <a:r>
              <a:rPr lang="cs-CZ" sz="2400" dirty="0" smtClean="0"/>
              <a:t>se </a:t>
            </a:r>
            <a:r>
              <a:rPr lang="cs-CZ" sz="2400" dirty="0"/>
              <a:t>jej snaží vysvětlit</a:t>
            </a:r>
            <a:r>
              <a:rPr lang="cs-CZ" sz="2400" dirty="0" smtClean="0"/>
              <a:t>.</a:t>
            </a:r>
          </a:p>
          <a:p>
            <a:endParaRPr lang="cs-CZ" sz="2400" dirty="0"/>
          </a:p>
          <a:p>
            <a:r>
              <a:rPr lang="cs-CZ" sz="2400" dirty="0"/>
              <a:t>Termín „vědecký zákon“ je tradičně spojen s přírodními vědami, takže </a:t>
            </a:r>
            <a:endParaRPr lang="cs-CZ" sz="2400" dirty="0" smtClean="0"/>
          </a:p>
          <a:p>
            <a:r>
              <a:rPr lang="cs-CZ" sz="2400" dirty="0" smtClean="0"/>
              <a:t>Bývá někdy </a:t>
            </a:r>
            <a:r>
              <a:rPr lang="cs-CZ" sz="2400" dirty="0"/>
              <a:t>používán jako synonymní s pojmem </a:t>
            </a:r>
            <a:r>
              <a:rPr lang="cs-CZ" sz="2400" dirty="0">
                <a:solidFill>
                  <a:srgbClr val="FF0000"/>
                </a:solidFill>
              </a:rPr>
              <a:t>„přírodní zákon“. </a:t>
            </a:r>
            <a:endParaRPr lang="cs-CZ" sz="2400" dirty="0" smtClean="0">
              <a:solidFill>
                <a:srgbClr val="FF0000"/>
              </a:solidFill>
            </a:endParaRPr>
          </a:p>
          <a:p>
            <a:r>
              <a:rPr lang="cs-CZ" sz="2400" dirty="0" smtClean="0"/>
              <a:t>Své </a:t>
            </a:r>
            <a:r>
              <a:rPr lang="cs-CZ" sz="2400" dirty="0"/>
              <a:t>zákony </a:t>
            </a:r>
            <a:r>
              <a:rPr lang="cs-CZ" sz="2400" dirty="0" smtClean="0"/>
              <a:t>má také </a:t>
            </a:r>
            <a:r>
              <a:rPr lang="cs-CZ" sz="2400" dirty="0"/>
              <a:t>Fyzika, takže se můžeme setkat i se ztotožněním s </a:t>
            </a:r>
            <a:endParaRPr lang="cs-CZ" sz="2400" dirty="0" smtClean="0"/>
          </a:p>
          <a:p>
            <a:r>
              <a:rPr lang="cs-CZ" sz="2400" dirty="0" smtClean="0"/>
              <a:t>pojmem </a:t>
            </a:r>
            <a:r>
              <a:rPr lang="cs-CZ" sz="2400" dirty="0">
                <a:solidFill>
                  <a:srgbClr val="FF0000"/>
                </a:solidFill>
              </a:rPr>
              <a:t>„</a:t>
            </a:r>
            <a:r>
              <a:rPr lang="cs-CZ" sz="2400" dirty="0" smtClean="0">
                <a:solidFill>
                  <a:srgbClr val="FF0000"/>
                </a:solidFill>
              </a:rPr>
              <a:t>fyzikální zákon</a:t>
            </a:r>
            <a:r>
              <a:rPr lang="cs-CZ" sz="2400" dirty="0">
                <a:solidFill>
                  <a:srgbClr val="FF0000"/>
                </a:solidFill>
              </a:rPr>
              <a:t>“. </a:t>
            </a:r>
            <a:r>
              <a:rPr lang="cs-CZ" sz="2400" dirty="0"/>
              <a:t>Někdy se tím myslí výhradně fundamentální </a:t>
            </a:r>
            <a:endParaRPr lang="cs-CZ" sz="2400" dirty="0" smtClean="0"/>
          </a:p>
          <a:p>
            <a:r>
              <a:rPr lang="cs-CZ" sz="2400" dirty="0" smtClean="0"/>
              <a:t>fyzikální </a:t>
            </a:r>
            <a:r>
              <a:rPr lang="cs-CZ" sz="2400" dirty="0"/>
              <a:t>zákony. </a:t>
            </a:r>
            <a:r>
              <a:rPr lang="cs-CZ" sz="2400" dirty="0" smtClean="0"/>
              <a:t>Své vědecké </a:t>
            </a:r>
            <a:r>
              <a:rPr lang="cs-CZ" sz="2400" dirty="0"/>
              <a:t>zákony má i třeba Biologie, například </a:t>
            </a:r>
            <a:endParaRPr lang="cs-CZ" sz="2400" dirty="0" smtClean="0"/>
          </a:p>
          <a:p>
            <a:r>
              <a:rPr lang="cs-CZ" sz="2400" dirty="0" smtClean="0">
                <a:solidFill>
                  <a:srgbClr val="FF0000"/>
                </a:solidFill>
              </a:rPr>
              <a:t>Mendelovy </a:t>
            </a:r>
            <a:r>
              <a:rPr lang="cs-CZ" sz="2400" dirty="0">
                <a:solidFill>
                  <a:srgbClr val="FF0000"/>
                </a:solidFill>
              </a:rPr>
              <a:t>zákony dědičnosti</a:t>
            </a:r>
            <a:r>
              <a:rPr lang="cs-CZ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890998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95536" y="693271"/>
            <a:ext cx="8397107" cy="40318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                                    INSTITUCE</a:t>
            </a:r>
            <a:endParaRPr lang="cs-CZ" sz="3200" b="1" dirty="0" smtClean="0"/>
          </a:p>
          <a:p>
            <a:endParaRPr lang="cs-CZ" sz="3200" b="1" dirty="0"/>
          </a:p>
          <a:p>
            <a:r>
              <a:rPr lang="cs-CZ" sz="2400" dirty="0"/>
              <a:t>Od dob renesance Učené společnosti. Nyní Akademie </a:t>
            </a:r>
            <a:r>
              <a:rPr lang="cs-CZ" sz="2400" dirty="0" smtClean="0"/>
              <a:t>věd,</a:t>
            </a:r>
            <a:endParaRPr lang="cs-CZ" sz="2400" dirty="0"/>
          </a:p>
          <a:p>
            <a:r>
              <a:rPr lang="cs-CZ" sz="2400" dirty="0"/>
              <a:t>Mezinárodní vědecké </a:t>
            </a:r>
            <a:r>
              <a:rPr lang="cs-CZ" sz="2400" dirty="0" smtClean="0"/>
              <a:t>společnosti, </a:t>
            </a:r>
            <a:r>
              <a:rPr lang="cs-CZ" sz="2400" dirty="0"/>
              <a:t>Výzkumné </a:t>
            </a:r>
            <a:r>
              <a:rPr lang="cs-CZ" sz="2400" dirty="0" smtClean="0"/>
              <a:t>ústavy, </a:t>
            </a:r>
            <a:r>
              <a:rPr lang="cs-CZ" sz="2400" dirty="0"/>
              <a:t>Univerzity,</a:t>
            </a:r>
          </a:p>
          <a:p>
            <a:r>
              <a:rPr lang="cs-CZ" sz="2400" dirty="0"/>
              <a:t>V</a:t>
            </a:r>
            <a:r>
              <a:rPr lang="cs-CZ" sz="2400" dirty="0" smtClean="0"/>
              <a:t>ysoké </a:t>
            </a:r>
            <a:r>
              <a:rPr lang="cs-CZ" sz="2400" dirty="0"/>
              <a:t>školy.</a:t>
            </a:r>
          </a:p>
          <a:p>
            <a:endParaRPr lang="cs-CZ" sz="2400" dirty="0" smtClean="0"/>
          </a:p>
          <a:p>
            <a:r>
              <a:rPr lang="cs-CZ" sz="2400" dirty="0" smtClean="0"/>
              <a:t>Vědecké </a:t>
            </a:r>
            <a:r>
              <a:rPr lang="cs-CZ" sz="2400" dirty="0"/>
              <a:t>publikace, vědecké kongresy, semináře, pracovní skupiny,</a:t>
            </a:r>
          </a:p>
          <a:p>
            <a:r>
              <a:rPr lang="cs-CZ" sz="2400" dirty="0"/>
              <a:t>workshopy</a:t>
            </a:r>
            <a:r>
              <a:rPr lang="cs-CZ" sz="2400" dirty="0" smtClean="0"/>
              <a:t>.</a:t>
            </a:r>
          </a:p>
          <a:p>
            <a:endParaRPr lang="cs-CZ" sz="2400" dirty="0"/>
          </a:p>
          <a:p>
            <a:r>
              <a:rPr lang="cs-CZ" sz="2400" dirty="0"/>
              <a:t>Podmínkou je svoboda bádání.</a:t>
            </a:r>
          </a:p>
        </p:txBody>
      </p:sp>
    </p:spTree>
    <p:extLst>
      <p:ext uri="{BB962C8B-B14F-4D97-AF65-F5344CB8AC3E}">
        <p14:creationId xmlns:p14="http://schemas.microsoft.com/office/powerpoint/2010/main" val="41802661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784109"/>
            <a:ext cx="8168455" cy="3293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                                 LITERATURA</a:t>
            </a:r>
            <a:endParaRPr lang="cs-CZ" sz="3200" b="1" dirty="0" smtClean="0"/>
          </a:p>
          <a:p>
            <a:endParaRPr lang="cs-CZ" sz="3200" b="1" dirty="0"/>
          </a:p>
          <a:p>
            <a:r>
              <a:rPr lang="cs-CZ" sz="2400" dirty="0"/>
              <a:t>Vědecké časopisy, monografie, vědecké databáze, dnes široce</a:t>
            </a:r>
          </a:p>
          <a:p>
            <a:r>
              <a:rPr lang="cs-CZ" sz="2400" dirty="0"/>
              <a:t>dostupné v internetu.</a:t>
            </a:r>
          </a:p>
          <a:p>
            <a:endParaRPr lang="cs-CZ" sz="2400" dirty="0" smtClean="0"/>
          </a:p>
          <a:p>
            <a:endParaRPr lang="cs-CZ" sz="2400" dirty="0"/>
          </a:p>
          <a:p>
            <a:r>
              <a:rPr lang="cs-CZ" sz="2400" dirty="0" smtClean="0"/>
              <a:t>Výsledek </a:t>
            </a:r>
            <a:r>
              <a:rPr lang="cs-CZ" sz="2400" dirty="0"/>
              <a:t>studia obvykle sdělován vědeckou publikací, buď ústní </a:t>
            </a:r>
            <a:endParaRPr lang="cs-CZ" sz="2400" dirty="0" smtClean="0"/>
          </a:p>
          <a:p>
            <a:r>
              <a:rPr lang="cs-CZ" sz="2400" dirty="0" smtClean="0"/>
              <a:t>(na konferencích </a:t>
            </a:r>
            <a:r>
              <a:rPr lang="cs-CZ" sz="2400" dirty="0"/>
              <a:t>apod.), nebo písemnou (článek, kniha)</a:t>
            </a:r>
          </a:p>
        </p:txBody>
      </p:sp>
    </p:spTree>
    <p:extLst>
      <p:ext uri="{BB962C8B-B14F-4D97-AF65-F5344CB8AC3E}">
        <p14:creationId xmlns:p14="http://schemas.microsoft.com/office/powerpoint/2010/main" val="1401281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67544" y="1190357"/>
            <a:ext cx="8304709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/>
              <a:t>Na vědu se kladou požadavky </a:t>
            </a:r>
            <a:r>
              <a:rPr lang="cs-CZ" sz="2400" dirty="0">
                <a:solidFill>
                  <a:srgbClr val="FF0000"/>
                </a:solidFill>
              </a:rPr>
              <a:t>objektivity, pravdivosti </a:t>
            </a:r>
            <a:r>
              <a:rPr lang="cs-CZ" sz="2400" dirty="0"/>
              <a:t>a metodické</a:t>
            </a:r>
          </a:p>
          <a:p>
            <a:r>
              <a:rPr lang="cs-CZ" sz="2400" dirty="0"/>
              <a:t>(případně i terminologické) </a:t>
            </a:r>
            <a:r>
              <a:rPr lang="cs-CZ" sz="2400" dirty="0">
                <a:solidFill>
                  <a:srgbClr val="FF0000"/>
                </a:solidFill>
              </a:rPr>
              <a:t>jednoznačnosti</a:t>
            </a:r>
            <a:r>
              <a:rPr lang="cs-CZ" sz="2400" dirty="0" smtClean="0"/>
              <a:t>.</a:t>
            </a:r>
          </a:p>
          <a:p>
            <a:endParaRPr lang="cs-CZ" sz="2400" dirty="0"/>
          </a:p>
          <a:p>
            <a:r>
              <a:rPr lang="cs-CZ" sz="2400" dirty="0" smtClean="0"/>
              <a:t>Věda a pavěda (pseudověda) - kreacionismus (</a:t>
            </a:r>
            <a:r>
              <a:rPr lang="cs-CZ" sz="2400" dirty="0" err="1" smtClean="0"/>
              <a:t>Khalid</a:t>
            </a:r>
            <a:r>
              <a:rPr lang="cs-CZ" sz="2400" dirty="0" smtClean="0"/>
              <a:t>, Grygar)</a:t>
            </a:r>
            <a:endParaRPr lang="cs-CZ" sz="2400" dirty="0" smtClean="0"/>
          </a:p>
          <a:p>
            <a:endParaRPr lang="cs-CZ" sz="2400" dirty="0"/>
          </a:p>
          <a:p>
            <a:r>
              <a:rPr lang="cs-CZ" sz="2400" dirty="0"/>
              <a:t>Věda studuje realitu </a:t>
            </a:r>
            <a:r>
              <a:rPr lang="cs-CZ" sz="2400" dirty="0">
                <a:solidFill>
                  <a:srgbClr val="FF0000"/>
                </a:solidFill>
              </a:rPr>
              <a:t>oproštěnou</a:t>
            </a:r>
            <a:r>
              <a:rPr lang="cs-CZ" sz="2400" dirty="0"/>
              <a:t> od náboženských, politických,</a:t>
            </a:r>
          </a:p>
          <a:p>
            <a:r>
              <a:rPr lang="cs-CZ" sz="2400" dirty="0"/>
              <a:t>kulturních nebo filosofických náhledů.</a:t>
            </a:r>
          </a:p>
          <a:p>
            <a:endParaRPr lang="cs-CZ" sz="2400" dirty="0" smtClean="0"/>
          </a:p>
          <a:p>
            <a:r>
              <a:rPr lang="cs-CZ" sz="2400" dirty="0" smtClean="0"/>
              <a:t>Poznatky </a:t>
            </a:r>
            <a:r>
              <a:rPr lang="cs-CZ" sz="2400" dirty="0"/>
              <a:t>jsou získávány prostřednictvím </a:t>
            </a:r>
            <a:r>
              <a:rPr lang="cs-CZ" sz="2400" dirty="0">
                <a:solidFill>
                  <a:srgbClr val="FF0000"/>
                </a:solidFill>
              </a:rPr>
              <a:t>výzkumu</a:t>
            </a:r>
            <a:r>
              <a:rPr lang="cs-CZ" sz="2400" dirty="0"/>
              <a:t>. Metody</a:t>
            </a:r>
          </a:p>
          <a:p>
            <a:r>
              <a:rPr lang="cs-CZ" sz="2400" dirty="0"/>
              <a:t>vědeckého výzkumu zahrnují </a:t>
            </a:r>
            <a:r>
              <a:rPr lang="cs-CZ" sz="2400" dirty="0">
                <a:solidFill>
                  <a:srgbClr val="FF0000"/>
                </a:solidFill>
              </a:rPr>
              <a:t>tvorbu hypotéz </a:t>
            </a:r>
            <a:r>
              <a:rPr lang="cs-CZ" sz="2400" dirty="0"/>
              <a:t>o závislostech</a:t>
            </a:r>
          </a:p>
          <a:p>
            <a:r>
              <a:rPr lang="cs-CZ" sz="2400" dirty="0"/>
              <a:t>zkoumaných jevů a </a:t>
            </a:r>
            <a:r>
              <a:rPr lang="cs-CZ" sz="2400" dirty="0">
                <a:solidFill>
                  <a:srgbClr val="FF0000"/>
                </a:solidFill>
              </a:rPr>
              <a:t>testování</a:t>
            </a:r>
            <a:r>
              <a:rPr lang="cs-CZ" sz="2400" dirty="0"/>
              <a:t> těchto hypotéz pomocí</a:t>
            </a:r>
          </a:p>
          <a:p>
            <a:r>
              <a:rPr lang="cs-CZ" sz="2400" dirty="0"/>
              <a:t>experimentů nebo jiných vhodných metod. Výsledkem je</a:t>
            </a:r>
          </a:p>
          <a:p>
            <a:r>
              <a:rPr lang="cs-CZ" sz="2400" dirty="0">
                <a:solidFill>
                  <a:srgbClr val="FF0000"/>
                </a:solidFill>
              </a:rPr>
              <a:t>formulace teorie</a:t>
            </a:r>
            <a:r>
              <a:rPr lang="cs-CZ" sz="2400" dirty="0"/>
              <a:t>, která popisuje lidské chápání zkoumaných</a:t>
            </a:r>
          </a:p>
          <a:p>
            <a:r>
              <a:rPr lang="cs-CZ" sz="2400" dirty="0"/>
              <a:t>procesů a usnadňuje jejich předpověď</a:t>
            </a:r>
            <a:r>
              <a:rPr lang="cs-CZ" sz="2400" dirty="0" smtClean="0"/>
              <a:t>.</a:t>
            </a:r>
            <a:endParaRPr lang="cs-CZ" sz="2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3923928" y="332656"/>
            <a:ext cx="10340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Věda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4973876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332656"/>
            <a:ext cx="9078383" cy="62478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                        METODY </a:t>
            </a:r>
            <a:r>
              <a:rPr lang="cs-CZ" sz="3200" b="1" dirty="0"/>
              <a:t>VĚDECKÉ </a:t>
            </a:r>
            <a:r>
              <a:rPr lang="cs-CZ" sz="3200" b="1" dirty="0" smtClean="0"/>
              <a:t>PRÁCE</a:t>
            </a:r>
          </a:p>
          <a:p>
            <a:r>
              <a:rPr lang="cs-CZ" sz="3200" b="1" dirty="0">
                <a:solidFill>
                  <a:srgbClr val="FF0000"/>
                </a:solidFill>
              </a:rPr>
              <a:t>Věda</a:t>
            </a:r>
          </a:p>
          <a:p>
            <a:r>
              <a:rPr lang="cs-CZ" sz="2400" dirty="0"/>
              <a:t>Filosoficky je založena na chápání světa tak, že je materiální,</a:t>
            </a:r>
          </a:p>
          <a:p>
            <a:r>
              <a:rPr lang="cs-CZ" sz="2400" dirty="0"/>
              <a:t>poznatelný, neobyčejně složitý a jednotně souvislý, neoddělitelný celek.</a:t>
            </a:r>
          </a:p>
          <a:p>
            <a:r>
              <a:rPr lang="cs-CZ" sz="2400" dirty="0"/>
              <a:t>Snaží se jevy zevního světa pochopit, porozumět jim, vysvětlovat je a</a:t>
            </a:r>
          </a:p>
          <a:p>
            <a:r>
              <a:rPr lang="cs-CZ" sz="2400" dirty="0"/>
              <a:t>předpovídat jejich změny.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Výzkum</a:t>
            </a:r>
          </a:p>
          <a:p>
            <a:r>
              <a:rPr lang="cs-CZ" sz="2400" dirty="0"/>
              <a:t>Organizace a postupy získávání vědeckých poznatků označujeme</a:t>
            </a:r>
          </a:p>
          <a:p>
            <a:r>
              <a:rPr lang="cs-CZ" sz="2400" dirty="0"/>
              <a:t>jako výzkum.</a:t>
            </a:r>
          </a:p>
          <a:p>
            <a:r>
              <a:rPr lang="cs-CZ" sz="2400" dirty="0"/>
              <a:t>Dva druhy výzkumu</a:t>
            </a:r>
          </a:p>
          <a:p>
            <a:r>
              <a:rPr lang="cs-CZ" sz="2400" dirty="0">
                <a:solidFill>
                  <a:srgbClr val="FF0000"/>
                </a:solidFill>
              </a:rPr>
              <a:t>základní</a:t>
            </a:r>
            <a:r>
              <a:rPr lang="cs-CZ" sz="2400" dirty="0"/>
              <a:t> – řeší klíčové teoretické problémy. Usiluje o hlubší</a:t>
            </a:r>
          </a:p>
          <a:p>
            <a:r>
              <a:rPr lang="cs-CZ" sz="2400" dirty="0"/>
              <a:t>odhalení vnitřní podstaty jevů a objasnění jejich příčin,</a:t>
            </a:r>
          </a:p>
          <a:p>
            <a:r>
              <a:rPr lang="cs-CZ" sz="2400" dirty="0">
                <a:solidFill>
                  <a:srgbClr val="FF0000"/>
                </a:solidFill>
              </a:rPr>
              <a:t>aplikovaný</a:t>
            </a:r>
            <a:r>
              <a:rPr lang="cs-CZ" sz="2400" dirty="0"/>
              <a:t> – zaměřený na řešení praktických problémů, na využití</a:t>
            </a:r>
          </a:p>
          <a:p>
            <a:r>
              <a:rPr lang="cs-CZ" sz="2400" dirty="0"/>
              <a:t>vědeckých poznatků v praxi.</a:t>
            </a:r>
          </a:p>
          <a:p>
            <a:r>
              <a:rPr lang="cs-CZ" sz="2400" dirty="0"/>
              <a:t>V lékařství bývá studium nemocí, jejich příčin, průběhu a možností</a:t>
            </a:r>
          </a:p>
          <a:p>
            <a:r>
              <a:rPr lang="cs-CZ" sz="2400" dirty="0"/>
              <a:t>léčení označováno jako </a:t>
            </a:r>
            <a:r>
              <a:rPr lang="cs-CZ" sz="2400" dirty="0">
                <a:solidFill>
                  <a:srgbClr val="FF0000"/>
                </a:solidFill>
              </a:rPr>
              <a:t>klinický</a:t>
            </a:r>
            <a:r>
              <a:rPr lang="cs-CZ" sz="2400" dirty="0"/>
              <a:t> výzkum.</a:t>
            </a:r>
          </a:p>
        </p:txBody>
      </p:sp>
    </p:spTree>
    <p:extLst>
      <p:ext uri="{BB962C8B-B14F-4D97-AF65-F5344CB8AC3E}">
        <p14:creationId xmlns:p14="http://schemas.microsoft.com/office/powerpoint/2010/main" val="35523054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95898" y="332656"/>
            <a:ext cx="790855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APLIKOVANÝ </a:t>
            </a:r>
            <a:r>
              <a:rPr lang="cs-CZ" sz="3200" b="1" dirty="0" smtClean="0"/>
              <a:t>VÝZKUM</a:t>
            </a:r>
          </a:p>
          <a:p>
            <a:pPr algn="ctr"/>
            <a:endParaRPr lang="cs-CZ" sz="2400" dirty="0" smtClean="0"/>
          </a:p>
          <a:p>
            <a:pPr algn="ctr"/>
            <a:r>
              <a:rPr lang="cs-CZ" sz="2400" dirty="0" smtClean="0"/>
              <a:t>K </a:t>
            </a:r>
            <a:r>
              <a:rPr lang="cs-CZ" sz="2400" dirty="0"/>
              <a:t>oborům aplikované vědy patří např</a:t>
            </a:r>
            <a:r>
              <a:rPr lang="cs-CZ" sz="2400" dirty="0" smtClean="0"/>
              <a:t>.:</a:t>
            </a:r>
          </a:p>
          <a:p>
            <a:pPr algn="ctr"/>
            <a:endParaRPr lang="cs-CZ" sz="2400" dirty="0"/>
          </a:p>
          <a:p>
            <a:pPr algn="ctr"/>
            <a:r>
              <a:rPr lang="cs-CZ" sz="2400" dirty="0"/>
              <a:t>Aplikovaná </a:t>
            </a:r>
            <a:r>
              <a:rPr lang="cs-CZ" sz="2400" dirty="0" smtClean="0"/>
              <a:t>matematika</a:t>
            </a:r>
          </a:p>
          <a:p>
            <a:pPr algn="ctr"/>
            <a:r>
              <a:rPr lang="cs-CZ" sz="2400" dirty="0" smtClean="0"/>
              <a:t>Aplikovaná </a:t>
            </a:r>
            <a:r>
              <a:rPr lang="cs-CZ" sz="2400" dirty="0"/>
              <a:t>fyzika</a:t>
            </a:r>
          </a:p>
          <a:p>
            <a:pPr algn="ctr"/>
            <a:r>
              <a:rPr lang="cs-CZ" sz="2400" dirty="0"/>
              <a:t>Archeologie</a:t>
            </a:r>
          </a:p>
          <a:p>
            <a:pPr algn="ctr"/>
            <a:r>
              <a:rPr lang="cs-CZ" sz="2400" dirty="0"/>
              <a:t>Umělá inteligence</a:t>
            </a:r>
          </a:p>
          <a:p>
            <a:pPr algn="ctr"/>
            <a:r>
              <a:rPr lang="cs-CZ" sz="2400" dirty="0"/>
              <a:t>Výpočetní technika</a:t>
            </a:r>
          </a:p>
          <a:p>
            <a:pPr algn="ctr"/>
            <a:r>
              <a:rPr lang="cs-CZ" sz="2400" dirty="0"/>
              <a:t>Elektronika</a:t>
            </a:r>
          </a:p>
          <a:p>
            <a:pPr algn="ctr"/>
            <a:r>
              <a:rPr lang="cs-CZ" sz="2400" dirty="0"/>
              <a:t>Energetika</a:t>
            </a:r>
          </a:p>
          <a:p>
            <a:pPr algn="ctr"/>
            <a:r>
              <a:rPr lang="cs-CZ" sz="2400" dirty="0"/>
              <a:t>Environmentální inženýrství a technologie</a:t>
            </a:r>
          </a:p>
          <a:p>
            <a:pPr algn="ctr"/>
            <a:r>
              <a:rPr lang="cs-CZ" sz="2400" dirty="0"/>
              <a:t>Lesnictví</a:t>
            </a:r>
          </a:p>
          <a:p>
            <a:pPr algn="ctr"/>
            <a:r>
              <a:rPr lang="cs-CZ" sz="2400" dirty="0"/>
              <a:t>Nauka o materiálu</a:t>
            </a:r>
          </a:p>
          <a:p>
            <a:pPr algn="ctr"/>
            <a:r>
              <a:rPr lang="cs-CZ" sz="2400" dirty="0" err="1"/>
              <a:t>Mikrotechnologie</a:t>
            </a:r>
            <a:r>
              <a:rPr lang="cs-CZ" sz="2400" dirty="0"/>
              <a:t>, Nanotechnologie</a:t>
            </a:r>
          </a:p>
          <a:p>
            <a:pPr algn="ctr"/>
            <a:r>
              <a:rPr lang="cs-CZ" sz="2400" dirty="0"/>
              <a:t>Nukleární technologie aj.</a:t>
            </a:r>
          </a:p>
        </p:txBody>
      </p:sp>
    </p:spTree>
    <p:extLst>
      <p:ext uri="{BB962C8B-B14F-4D97-AF65-F5344CB8AC3E}">
        <p14:creationId xmlns:p14="http://schemas.microsoft.com/office/powerpoint/2010/main" val="31909600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539552" y="980728"/>
            <a:ext cx="8355814" cy="38164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>
                <a:solidFill>
                  <a:srgbClr val="FF0000"/>
                </a:solidFill>
              </a:rPr>
              <a:t>Empirie</a:t>
            </a:r>
            <a:r>
              <a:rPr lang="cs-CZ" sz="3200" b="1" dirty="0"/>
              <a:t> (= zkušenost) </a:t>
            </a:r>
            <a:r>
              <a:rPr lang="cs-CZ" sz="3200" b="1" dirty="0" smtClean="0"/>
              <a:t>ve </a:t>
            </a:r>
            <a:r>
              <a:rPr lang="cs-CZ" sz="3200" b="1" dirty="0"/>
              <a:t>vědeckém poznání</a:t>
            </a:r>
          </a:p>
          <a:p>
            <a:endParaRPr lang="cs-CZ" dirty="0" smtClean="0"/>
          </a:p>
          <a:p>
            <a:r>
              <a:rPr lang="cs-CZ" sz="2400" dirty="0" smtClean="0"/>
              <a:t>Mnohé </a:t>
            </a:r>
            <a:r>
              <a:rPr lang="cs-CZ" sz="2400" dirty="0"/>
              <a:t>názory na okolní jevy, jejich příčiny a souvislosti jsou</a:t>
            </a:r>
          </a:p>
          <a:p>
            <a:r>
              <a:rPr lang="cs-CZ" sz="2400" dirty="0"/>
              <a:t>někdy posuzovány jen podle zkušenosti. </a:t>
            </a:r>
            <a:endParaRPr lang="cs-CZ" sz="2400" dirty="0" smtClean="0"/>
          </a:p>
          <a:p>
            <a:r>
              <a:rPr lang="cs-CZ" sz="2400" dirty="0" smtClean="0"/>
              <a:t>Vyskytuje </a:t>
            </a:r>
            <a:r>
              <a:rPr lang="cs-CZ" sz="2400" dirty="0"/>
              <a:t>se </a:t>
            </a:r>
            <a:r>
              <a:rPr lang="cs-CZ" sz="2400" dirty="0" smtClean="0"/>
              <a:t>i v </a:t>
            </a:r>
            <a:r>
              <a:rPr lang="cs-CZ" sz="2400" dirty="0"/>
              <a:t>medicíně – různé „osvědčené“ tradiční postupy </a:t>
            </a:r>
            <a:endParaRPr lang="cs-CZ" sz="2400" dirty="0" smtClean="0"/>
          </a:p>
          <a:p>
            <a:r>
              <a:rPr lang="cs-CZ" sz="2400" dirty="0" smtClean="0"/>
              <a:t>v </a:t>
            </a:r>
            <a:r>
              <a:rPr lang="cs-CZ" sz="2400" dirty="0"/>
              <a:t>léčení, </a:t>
            </a:r>
            <a:r>
              <a:rPr lang="cs-CZ" sz="2400" dirty="0" smtClean="0"/>
              <a:t>jimž se </a:t>
            </a:r>
            <a:r>
              <a:rPr lang="cs-CZ" sz="2400" dirty="0"/>
              <a:t>věří jen ze zkušenosti. Obvykle pasivně přebírány </a:t>
            </a:r>
            <a:endParaRPr lang="cs-CZ" sz="2400" dirty="0" smtClean="0"/>
          </a:p>
          <a:p>
            <a:r>
              <a:rPr lang="cs-CZ" sz="2400" dirty="0"/>
              <a:t>o</a:t>
            </a:r>
            <a:r>
              <a:rPr lang="cs-CZ" sz="2400" dirty="0" smtClean="0"/>
              <a:t>d starších</a:t>
            </a:r>
            <a:r>
              <a:rPr lang="cs-CZ" sz="2400" dirty="0"/>
              <a:t>. Mohou být velmi klamné</a:t>
            </a:r>
            <a:r>
              <a:rPr lang="cs-CZ" sz="2400" dirty="0" smtClean="0"/>
              <a:t>.</a:t>
            </a:r>
          </a:p>
          <a:p>
            <a:endParaRPr lang="cs-CZ" sz="2400" dirty="0"/>
          </a:p>
          <a:p>
            <a:r>
              <a:rPr lang="cs-CZ" sz="2400" dirty="0"/>
              <a:t>Dnes v lékařství zásada </a:t>
            </a:r>
            <a:r>
              <a:rPr lang="cs-CZ" sz="2400" i="1" dirty="0">
                <a:solidFill>
                  <a:srgbClr val="FF0000"/>
                </a:solidFill>
              </a:rPr>
              <a:t>evidence </a:t>
            </a:r>
            <a:r>
              <a:rPr lang="cs-CZ" sz="2400" i="1" dirty="0" err="1">
                <a:solidFill>
                  <a:srgbClr val="FF0000"/>
                </a:solidFill>
              </a:rPr>
              <a:t>based</a:t>
            </a:r>
            <a:r>
              <a:rPr lang="cs-CZ" sz="2400" i="1" dirty="0">
                <a:solidFill>
                  <a:srgbClr val="FF0000"/>
                </a:solidFill>
              </a:rPr>
              <a:t> </a:t>
            </a:r>
            <a:r>
              <a:rPr lang="cs-CZ" sz="2400" i="1" dirty="0" err="1">
                <a:solidFill>
                  <a:srgbClr val="FF0000"/>
                </a:solidFill>
              </a:rPr>
              <a:t>medicine</a:t>
            </a:r>
            <a:r>
              <a:rPr lang="cs-CZ" sz="2400" i="1" dirty="0"/>
              <a:t>, </a:t>
            </a:r>
            <a:r>
              <a:rPr lang="cs-CZ" sz="2400" dirty="0"/>
              <a:t>medicína</a:t>
            </a:r>
          </a:p>
          <a:p>
            <a:r>
              <a:rPr lang="cs-CZ" sz="2400" dirty="0"/>
              <a:t>založená na vědeckých důkazech.</a:t>
            </a:r>
          </a:p>
        </p:txBody>
      </p:sp>
    </p:spTree>
    <p:extLst>
      <p:ext uri="{BB962C8B-B14F-4D97-AF65-F5344CB8AC3E}">
        <p14:creationId xmlns:p14="http://schemas.microsoft.com/office/powerpoint/2010/main" val="4854342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260648"/>
            <a:ext cx="8971174" cy="64017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                    Logické </a:t>
            </a:r>
            <a:r>
              <a:rPr lang="cs-CZ" sz="3200" b="1" dirty="0"/>
              <a:t>postupy ve výzkumu</a:t>
            </a:r>
          </a:p>
          <a:p>
            <a:endParaRPr lang="cs-CZ" b="1" dirty="0" smtClean="0"/>
          </a:p>
          <a:p>
            <a:r>
              <a:rPr lang="cs-CZ" sz="2400" b="1" dirty="0" smtClean="0">
                <a:solidFill>
                  <a:srgbClr val="FF0000"/>
                </a:solidFill>
              </a:rPr>
              <a:t>Analýza</a:t>
            </a:r>
            <a:r>
              <a:rPr lang="cs-CZ" sz="2400" b="1" dirty="0" smtClean="0"/>
              <a:t> </a:t>
            </a:r>
            <a:r>
              <a:rPr lang="cs-CZ" sz="2400" dirty="0"/>
              <a:t>je rozbor </a:t>
            </a:r>
            <a:r>
              <a:rPr lang="cs-CZ" sz="2400" dirty="0" smtClean="0"/>
              <a:t>vlastností, </a:t>
            </a:r>
            <a:r>
              <a:rPr lang="cs-CZ" sz="2400" dirty="0"/>
              <a:t>vztahů, fakt apod. </a:t>
            </a:r>
            <a:endParaRPr lang="cs-CZ" sz="2400" dirty="0" smtClean="0"/>
          </a:p>
          <a:p>
            <a:r>
              <a:rPr lang="cs-CZ" sz="2400" dirty="0" smtClean="0"/>
              <a:t>Komplexní jev </a:t>
            </a:r>
            <a:r>
              <a:rPr lang="pl-PL" sz="2400" dirty="0" smtClean="0"/>
              <a:t>resp</a:t>
            </a:r>
            <a:r>
              <a:rPr lang="pl-PL" sz="2400" dirty="0"/>
              <a:t>. problém je rozkládán na jednotlivé součásti a </a:t>
            </a:r>
            <a:endParaRPr lang="pl-PL" sz="2400" dirty="0" smtClean="0"/>
          </a:p>
          <a:p>
            <a:r>
              <a:rPr lang="pl-PL" sz="2400" dirty="0" smtClean="0"/>
              <a:t>z </a:t>
            </a:r>
            <a:r>
              <a:rPr lang="pl-PL" sz="2400" dirty="0"/>
              <a:t>nich </a:t>
            </a:r>
            <a:r>
              <a:rPr lang="pl-PL" sz="2400" dirty="0" smtClean="0"/>
              <a:t>se </a:t>
            </a:r>
            <a:r>
              <a:rPr lang="cs-CZ" sz="2400" dirty="0" smtClean="0"/>
              <a:t>zkoumá</a:t>
            </a:r>
            <a:r>
              <a:rPr lang="cs-CZ" sz="2400" dirty="0"/>
              <a:t>, jaké mají vlastnosti a jak přispívají ke komplexnímu </a:t>
            </a:r>
            <a:endParaRPr lang="cs-CZ" sz="2400" dirty="0" smtClean="0"/>
          </a:p>
          <a:p>
            <a:r>
              <a:rPr lang="cs-CZ" sz="2400" dirty="0"/>
              <a:t>j</a:t>
            </a:r>
            <a:r>
              <a:rPr lang="cs-CZ" sz="2400" dirty="0" smtClean="0"/>
              <a:t>evu (izolace DNA). </a:t>
            </a:r>
            <a:r>
              <a:rPr lang="cs-CZ" sz="2400" dirty="0" smtClean="0"/>
              <a:t>Známá </a:t>
            </a:r>
            <a:r>
              <a:rPr lang="cs-CZ" sz="2400" dirty="0"/>
              <a:t>je analýza chemická</a:t>
            </a:r>
            <a:r>
              <a:rPr lang="cs-CZ" sz="2400" dirty="0" smtClean="0"/>
              <a:t>.</a:t>
            </a:r>
          </a:p>
          <a:p>
            <a:endParaRPr lang="cs-CZ" sz="2400" dirty="0"/>
          </a:p>
          <a:p>
            <a:r>
              <a:rPr lang="cs-CZ" sz="2400" b="1" dirty="0">
                <a:solidFill>
                  <a:srgbClr val="FF0000"/>
                </a:solidFill>
              </a:rPr>
              <a:t>Syntéza</a:t>
            </a:r>
            <a:r>
              <a:rPr lang="cs-CZ" sz="2400" b="1" dirty="0"/>
              <a:t> </a:t>
            </a:r>
            <a:r>
              <a:rPr lang="cs-CZ" sz="2400" dirty="0"/>
              <a:t>je spojování dílčích poznatků získaných </a:t>
            </a:r>
            <a:r>
              <a:rPr lang="cs-CZ" sz="2400" dirty="0" smtClean="0"/>
              <a:t>analýzou </a:t>
            </a:r>
            <a:r>
              <a:rPr lang="pl-PL" sz="2400" dirty="0" smtClean="0"/>
              <a:t>k </a:t>
            </a:r>
            <a:r>
              <a:rPr lang="pl-PL" sz="2400" dirty="0"/>
              <a:t>poznání </a:t>
            </a:r>
            <a:endParaRPr lang="pl-PL" sz="2400" dirty="0" smtClean="0"/>
          </a:p>
          <a:p>
            <a:r>
              <a:rPr lang="pl-PL" sz="2400" dirty="0" smtClean="0"/>
              <a:t>a </a:t>
            </a:r>
            <a:r>
              <a:rPr lang="pl-PL" sz="2400" dirty="0"/>
              <a:t>pochopení celku. </a:t>
            </a:r>
            <a:r>
              <a:rPr lang="pl-PL" sz="2400" dirty="0" smtClean="0"/>
              <a:t>Nikoli </a:t>
            </a:r>
            <a:r>
              <a:rPr lang="pl-PL" sz="2400" dirty="0"/>
              <a:t>jen sumarizace poznatků.</a:t>
            </a:r>
          </a:p>
          <a:p>
            <a:r>
              <a:rPr lang="cs-CZ" sz="2400" dirty="0"/>
              <a:t>Zvláštní případ: syntéza </a:t>
            </a:r>
            <a:r>
              <a:rPr lang="cs-CZ" sz="2400" dirty="0" smtClean="0"/>
              <a:t>chemická</a:t>
            </a:r>
          </a:p>
          <a:p>
            <a:endParaRPr lang="cs-CZ" sz="2400" dirty="0"/>
          </a:p>
          <a:p>
            <a:r>
              <a:rPr lang="cs-CZ" sz="2400" b="1" dirty="0">
                <a:solidFill>
                  <a:srgbClr val="FF0000"/>
                </a:solidFill>
              </a:rPr>
              <a:t>Indukce</a:t>
            </a:r>
            <a:r>
              <a:rPr lang="cs-CZ" sz="2400" b="1" dirty="0"/>
              <a:t> </a:t>
            </a:r>
            <a:r>
              <a:rPr lang="cs-CZ" sz="2400" dirty="0"/>
              <a:t>je vyvozování závěrů z jediného (zvláštního, </a:t>
            </a:r>
            <a:r>
              <a:rPr lang="cs-CZ" sz="2400" dirty="0" smtClean="0"/>
              <a:t>konkrétního) </a:t>
            </a:r>
            <a:r>
              <a:rPr lang="cs-CZ" sz="2400" dirty="0"/>
              <a:t>na</a:t>
            </a:r>
          </a:p>
          <a:p>
            <a:r>
              <a:rPr lang="cs-CZ" sz="2400" dirty="0" smtClean="0"/>
              <a:t>obecné. </a:t>
            </a:r>
            <a:r>
              <a:rPr lang="cs-CZ" sz="2400" dirty="0"/>
              <a:t>Ve složitějších případech: analyticko-syntetické pozorování</a:t>
            </a:r>
          </a:p>
          <a:p>
            <a:r>
              <a:rPr lang="cs-CZ" sz="2400" dirty="0"/>
              <a:t>většího počtu případů, formulace pracovní hypotézy. Pak její ověřování</a:t>
            </a:r>
          </a:p>
          <a:p>
            <a:r>
              <a:rPr lang="cs-CZ" sz="2400" dirty="0"/>
              <a:t>na dalších případech</a:t>
            </a:r>
            <a:r>
              <a:rPr lang="cs-CZ" sz="2400" dirty="0" smtClean="0"/>
              <a:t>.</a:t>
            </a:r>
          </a:p>
          <a:p>
            <a:endParaRPr lang="cs-CZ" sz="2400" dirty="0"/>
          </a:p>
          <a:p>
            <a:r>
              <a:rPr lang="pl-PL" sz="2400" b="1" dirty="0">
                <a:solidFill>
                  <a:srgbClr val="FF0000"/>
                </a:solidFill>
              </a:rPr>
              <a:t>Dedukce</a:t>
            </a:r>
            <a:r>
              <a:rPr lang="pl-PL" sz="2400" b="1" dirty="0"/>
              <a:t> </a:t>
            </a:r>
            <a:r>
              <a:rPr lang="pl-PL" sz="2400" dirty="0"/>
              <a:t>je postup opačný než indukce.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009069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476672"/>
            <a:ext cx="8577220" cy="60631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Získávání poznatků ve výzkumu sociologického zaměření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Pozorování</a:t>
            </a:r>
            <a:r>
              <a:rPr lang="cs-CZ" sz="2400" b="1" dirty="0"/>
              <a:t> </a:t>
            </a:r>
            <a:r>
              <a:rPr lang="cs-CZ" sz="2400" dirty="0"/>
              <a:t>- plánované soustavné sledování určitých jevů (např.</a:t>
            </a:r>
          </a:p>
          <a:p>
            <a:r>
              <a:rPr lang="cs-CZ" sz="2400" dirty="0"/>
              <a:t>chování dětí apod.), záznamy a hodnocení. Může být skryté nebo</a:t>
            </a:r>
          </a:p>
          <a:p>
            <a:r>
              <a:rPr lang="cs-CZ" sz="2400" dirty="0"/>
              <a:t>zjevné. Také případně zúčastněné (výzkumník se dočasně stává</a:t>
            </a:r>
          </a:p>
          <a:p>
            <a:r>
              <a:rPr lang="cs-CZ" sz="2400" dirty="0"/>
              <a:t>součástí pozorovaného prostředí).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Rozhovor – interview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Standardizovaný</a:t>
            </a:r>
            <a:r>
              <a:rPr lang="cs-CZ" sz="2400" b="1" dirty="0"/>
              <a:t> (kategorizovaný) rozhovor – strukturované</a:t>
            </a:r>
          </a:p>
          <a:p>
            <a:r>
              <a:rPr lang="cs-CZ" sz="2400" b="1" dirty="0"/>
              <a:t>interview</a:t>
            </a:r>
          </a:p>
          <a:p>
            <a:r>
              <a:rPr lang="cs-CZ" sz="2400" dirty="0"/>
              <a:t>Předem připravené otázky jsou kladeny v přesně stejné formulaci a</a:t>
            </a:r>
          </a:p>
          <a:p>
            <a:r>
              <a:rPr lang="pt-BR" sz="2400" dirty="0"/>
              <a:t>ve stejném pořadí. Tazatel se nevměšuje, nekomentuje, musí</a:t>
            </a:r>
          </a:p>
          <a:p>
            <a:r>
              <a:rPr lang="cs-CZ" sz="2400" dirty="0"/>
              <a:t>působit neutrálně.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Nestandardizovaný</a:t>
            </a:r>
            <a:r>
              <a:rPr lang="cs-CZ" sz="2400" b="1" dirty="0"/>
              <a:t> (nekategorizovaný, volný) rozhovor –</a:t>
            </a:r>
          </a:p>
          <a:p>
            <a:r>
              <a:rPr lang="cs-CZ" sz="2400" b="1" dirty="0"/>
              <a:t>nestrukturované interview</a:t>
            </a:r>
          </a:p>
          <a:p>
            <a:r>
              <a:rPr lang="cs-CZ" sz="2400" dirty="0"/>
              <a:t>Orientace na hlavní téma a otázku, na kterou hledáme odpověď.</a:t>
            </a:r>
          </a:p>
          <a:p>
            <a:r>
              <a:rPr lang="cs-CZ" sz="2400" dirty="0"/>
              <a:t>Máme jen hrubou představu, jak bude rozhovor probíhat. Důraz na</a:t>
            </a:r>
          </a:p>
          <a:p>
            <a:r>
              <a:rPr lang="cs-CZ" sz="2400" dirty="0"/>
              <a:t>přirozenost konverzace a nenásilný průběh.</a:t>
            </a:r>
          </a:p>
        </p:txBody>
      </p:sp>
    </p:spTree>
    <p:extLst>
      <p:ext uri="{BB962C8B-B14F-4D97-AF65-F5344CB8AC3E}">
        <p14:creationId xmlns:p14="http://schemas.microsoft.com/office/powerpoint/2010/main" val="216479534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476672"/>
            <a:ext cx="8709051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                                                      Dotazník</a:t>
            </a:r>
            <a:endParaRPr lang="cs-CZ" sz="2400" b="1" dirty="0">
              <a:solidFill>
                <a:srgbClr val="FF0000"/>
              </a:solidFill>
            </a:endParaRPr>
          </a:p>
          <a:p>
            <a:r>
              <a:rPr lang="cs-CZ" sz="2400" dirty="0"/>
              <a:t>V úvodu krátké vysvětlení a výzva ke spolupráci. </a:t>
            </a:r>
            <a:endParaRPr lang="cs-CZ" sz="2400" dirty="0" smtClean="0"/>
          </a:p>
          <a:p>
            <a:r>
              <a:rPr lang="cs-CZ" sz="2400" dirty="0" smtClean="0"/>
              <a:t>Případně </a:t>
            </a:r>
            <a:r>
              <a:rPr lang="cs-CZ" sz="2400" dirty="0"/>
              <a:t>anonymní </a:t>
            </a:r>
            <a:r>
              <a:rPr lang="cs-CZ" sz="2400" dirty="0" smtClean="0"/>
              <a:t>– při obavě </a:t>
            </a:r>
            <a:r>
              <a:rPr lang="cs-CZ" sz="2400" dirty="0"/>
              <a:t>z nechuti respondenta uvádět </a:t>
            </a:r>
            <a:endParaRPr lang="cs-CZ" sz="2400" dirty="0" smtClean="0"/>
          </a:p>
          <a:p>
            <a:r>
              <a:rPr lang="cs-CZ" sz="2400" dirty="0" smtClean="0"/>
              <a:t>individualizované </a:t>
            </a:r>
            <a:r>
              <a:rPr lang="cs-CZ" sz="2400" dirty="0"/>
              <a:t>osobní údaje. </a:t>
            </a:r>
            <a:r>
              <a:rPr lang="cs-CZ" sz="2400" dirty="0" smtClean="0"/>
              <a:t>Není-li anonymní</a:t>
            </a:r>
            <a:r>
              <a:rPr lang="cs-CZ" sz="2400" dirty="0"/>
              <a:t>, je nutný </a:t>
            </a:r>
            <a:endParaRPr lang="cs-CZ" sz="2400" dirty="0" smtClean="0"/>
          </a:p>
          <a:p>
            <a:r>
              <a:rPr lang="cs-CZ" sz="2400" dirty="0" smtClean="0"/>
              <a:t>informovaný </a:t>
            </a:r>
            <a:r>
              <a:rPr lang="cs-CZ" sz="2400" dirty="0"/>
              <a:t>souhlas respondenta.</a:t>
            </a:r>
          </a:p>
          <a:p>
            <a:r>
              <a:rPr lang="cs-CZ" sz="2400" dirty="0"/>
              <a:t>Výhody: Jednoznačná formulace, časová úspora.</a:t>
            </a:r>
          </a:p>
          <a:p>
            <a:r>
              <a:rPr lang="cs-CZ" sz="2400" dirty="0"/>
              <a:t>Nevýhody: nepochopení otázky nelze napravit; nebezpečí nízké </a:t>
            </a:r>
            <a:endParaRPr lang="cs-CZ" sz="2400" dirty="0" smtClean="0"/>
          </a:p>
          <a:p>
            <a:r>
              <a:rPr lang="cs-CZ" sz="2400" dirty="0" smtClean="0"/>
              <a:t>návratnosti, problém </a:t>
            </a:r>
            <a:r>
              <a:rPr lang="cs-CZ" sz="2400" dirty="0"/>
              <a:t>non-respondentů.</a:t>
            </a:r>
          </a:p>
          <a:p>
            <a:r>
              <a:rPr lang="cs-CZ" sz="2400" dirty="0"/>
              <a:t>Administrace: poštou, telefonem, prostřednictvím organizace (školy, </a:t>
            </a:r>
            <a:endParaRPr lang="cs-CZ" sz="2400" dirty="0" smtClean="0"/>
          </a:p>
          <a:p>
            <a:r>
              <a:rPr lang="cs-CZ" sz="2400" dirty="0" smtClean="0"/>
              <a:t>závodu), výzkumník </a:t>
            </a:r>
            <a:r>
              <a:rPr lang="cs-CZ" sz="2400" dirty="0"/>
              <a:t>se skupinou respondentů</a:t>
            </a:r>
            <a:r>
              <a:rPr lang="cs-CZ" sz="2400" dirty="0" smtClean="0"/>
              <a:t>.</a:t>
            </a:r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b="1" dirty="0" smtClean="0">
                <a:solidFill>
                  <a:srgbClr val="FF0000"/>
                </a:solidFill>
              </a:rPr>
              <a:t>                                                       Anketa</a:t>
            </a:r>
            <a:endParaRPr lang="cs-CZ" sz="2400" b="1" dirty="0">
              <a:solidFill>
                <a:srgbClr val="FF0000"/>
              </a:solidFill>
            </a:endParaRPr>
          </a:p>
          <a:p>
            <a:r>
              <a:rPr lang="cs-CZ" sz="2400" dirty="0"/>
              <a:t>Jednoduché šetření dotazníkem o 5-10 otázkách. </a:t>
            </a:r>
            <a:endParaRPr lang="cs-CZ" sz="2400" dirty="0" smtClean="0"/>
          </a:p>
          <a:p>
            <a:r>
              <a:rPr lang="cs-CZ" sz="2400" dirty="0" smtClean="0"/>
              <a:t>Rychlé </a:t>
            </a:r>
            <a:r>
              <a:rPr lang="cs-CZ" sz="2400" dirty="0"/>
              <a:t>ověření </a:t>
            </a:r>
            <a:r>
              <a:rPr lang="cs-CZ" sz="2400" dirty="0" smtClean="0"/>
              <a:t>názorů apod</a:t>
            </a:r>
            <a:r>
              <a:rPr lang="cs-CZ" sz="2400" dirty="0"/>
              <a:t>., nemusí být reprezentativní</a:t>
            </a:r>
          </a:p>
        </p:txBody>
      </p:sp>
    </p:spTree>
    <p:extLst>
      <p:ext uri="{BB962C8B-B14F-4D97-AF65-F5344CB8AC3E}">
        <p14:creationId xmlns:p14="http://schemas.microsoft.com/office/powerpoint/2010/main" val="22724639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764704"/>
            <a:ext cx="9069149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                                                          Otázky</a:t>
            </a:r>
            <a:endParaRPr lang="cs-CZ" sz="2400" b="1" dirty="0" smtClean="0">
              <a:solidFill>
                <a:srgbClr val="FF0000"/>
              </a:solidFill>
            </a:endParaRPr>
          </a:p>
          <a:p>
            <a:endParaRPr lang="cs-CZ" sz="2400" b="1" dirty="0">
              <a:solidFill>
                <a:srgbClr val="FF0000"/>
              </a:solidFill>
            </a:endParaRPr>
          </a:p>
          <a:p>
            <a:r>
              <a:rPr lang="cs-CZ" sz="2400" dirty="0">
                <a:solidFill>
                  <a:srgbClr val="FF0000"/>
                </a:solidFill>
              </a:rPr>
              <a:t>Uzavřené</a:t>
            </a:r>
            <a:r>
              <a:rPr lang="cs-CZ" sz="2400" dirty="0"/>
              <a:t>, uveden výčet </a:t>
            </a:r>
            <a:r>
              <a:rPr lang="cs-CZ" sz="2400" dirty="0" smtClean="0"/>
              <a:t>odpovědí</a:t>
            </a:r>
          </a:p>
          <a:p>
            <a:r>
              <a:rPr lang="cs-CZ" sz="2400" dirty="0" smtClean="0"/>
              <a:t>Otázky </a:t>
            </a:r>
            <a:r>
              <a:rPr lang="cs-CZ" sz="2400" dirty="0"/>
              <a:t>musí obsahovat </a:t>
            </a:r>
            <a:r>
              <a:rPr lang="cs-CZ" sz="2400" dirty="0" smtClean="0"/>
              <a:t>všechny možnosti </a:t>
            </a:r>
            <a:r>
              <a:rPr lang="cs-CZ" sz="2400" dirty="0"/>
              <a:t>a vzájemně se vylučovat </a:t>
            </a:r>
            <a:endParaRPr lang="cs-CZ" sz="2400" dirty="0" smtClean="0"/>
          </a:p>
          <a:p>
            <a:r>
              <a:rPr lang="cs-CZ" sz="2400" dirty="0" smtClean="0"/>
              <a:t>případně </a:t>
            </a:r>
            <a:r>
              <a:rPr lang="cs-CZ" sz="2400" dirty="0"/>
              <a:t>též „jiná </a:t>
            </a:r>
            <a:r>
              <a:rPr lang="cs-CZ" sz="2400" dirty="0" smtClean="0"/>
              <a:t>odpověď“.</a:t>
            </a:r>
            <a:endParaRPr lang="cs-CZ" sz="2400" dirty="0"/>
          </a:p>
          <a:p>
            <a:r>
              <a:rPr lang="cs-CZ" sz="2400" dirty="0"/>
              <a:t>Nejjednodušší jsou dichotomické („Ano“ - „Ne“, „Muž“ – „Žena“ apod.),</a:t>
            </a:r>
          </a:p>
          <a:p>
            <a:r>
              <a:rPr lang="cs-CZ" sz="2400" dirty="0"/>
              <a:t>při více možnostech </a:t>
            </a:r>
            <a:r>
              <a:rPr lang="cs-CZ" sz="2400" dirty="0" err="1"/>
              <a:t>polytomické</a:t>
            </a:r>
            <a:r>
              <a:rPr lang="cs-CZ" sz="2400" dirty="0" smtClean="0"/>
              <a:t>.</a:t>
            </a:r>
          </a:p>
          <a:p>
            <a:endParaRPr lang="cs-CZ" sz="2400" dirty="0"/>
          </a:p>
          <a:p>
            <a:r>
              <a:rPr lang="cs-CZ" sz="2400" dirty="0" smtClean="0">
                <a:solidFill>
                  <a:srgbClr val="FF0000"/>
                </a:solidFill>
              </a:rPr>
              <a:t>Otevřené</a:t>
            </a:r>
            <a:r>
              <a:rPr lang="cs-CZ" sz="2400" dirty="0" smtClean="0"/>
              <a:t> </a:t>
            </a:r>
            <a:r>
              <a:rPr lang="cs-CZ" sz="2400" dirty="0"/>
              <a:t>(volné</a:t>
            </a:r>
            <a:r>
              <a:rPr lang="cs-CZ" sz="2400" dirty="0" smtClean="0"/>
              <a:t>)</a:t>
            </a:r>
          </a:p>
          <a:p>
            <a:endParaRPr lang="cs-CZ" sz="2400" dirty="0"/>
          </a:p>
          <a:p>
            <a:r>
              <a:rPr lang="cs-CZ" sz="2400" dirty="0">
                <a:solidFill>
                  <a:srgbClr val="FF0000"/>
                </a:solidFill>
              </a:rPr>
              <a:t>Kontrolní</a:t>
            </a:r>
            <a:r>
              <a:rPr lang="cs-CZ" sz="2400" dirty="0"/>
              <a:t> – k ověření pravdivosti odpovědi</a:t>
            </a:r>
          </a:p>
        </p:txBody>
      </p:sp>
    </p:spTree>
    <p:extLst>
      <p:ext uri="{BB962C8B-B14F-4D97-AF65-F5344CB8AC3E}">
        <p14:creationId xmlns:p14="http://schemas.microsoft.com/office/powerpoint/2010/main" val="91343434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980728"/>
            <a:ext cx="6065315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                                    Statistické </a:t>
            </a:r>
            <a:r>
              <a:rPr lang="cs-CZ" sz="2400" b="1" dirty="0" smtClean="0">
                <a:solidFill>
                  <a:srgbClr val="FF0000"/>
                </a:solidFill>
              </a:rPr>
              <a:t>zpracování</a:t>
            </a:r>
          </a:p>
          <a:p>
            <a:r>
              <a:rPr lang="cs-CZ" sz="2400" i="1" dirty="0" smtClean="0"/>
              <a:t>(Statistika </a:t>
            </a:r>
            <a:r>
              <a:rPr lang="cs-CZ" sz="2400" i="1" dirty="0"/>
              <a:t>je </a:t>
            </a:r>
            <a:r>
              <a:rPr lang="cs-CZ" sz="2400" i="1" dirty="0" smtClean="0"/>
              <a:t>přesný součet nepřesných </a:t>
            </a:r>
            <a:r>
              <a:rPr lang="cs-CZ" sz="2400" i="1" dirty="0" smtClean="0"/>
              <a:t>čísel)</a:t>
            </a:r>
            <a:endParaRPr lang="cs-CZ" sz="2400" b="1" i="1" dirty="0"/>
          </a:p>
          <a:p>
            <a:r>
              <a:rPr lang="cs-CZ" sz="2400" dirty="0"/>
              <a:t>Kódování údajů</a:t>
            </a:r>
          </a:p>
          <a:p>
            <a:r>
              <a:rPr lang="cs-CZ" sz="2400" dirty="0"/>
              <a:t>Kvantitativní, pořadové (ordinální) a kvalitativní</a:t>
            </a:r>
          </a:p>
          <a:p>
            <a:r>
              <a:rPr lang="cs-CZ" sz="2400" dirty="0"/>
              <a:t>Statistická významnost rozdílů</a:t>
            </a:r>
          </a:p>
          <a:p>
            <a:r>
              <a:rPr lang="cs-CZ" sz="2400" dirty="0"/>
              <a:t>Interpretace </a:t>
            </a:r>
            <a:r>
              <a:rPr lang="cs-CZ" sz="2400" dirty="0" smtClean="0"/>
              <a:t>výsledků</a:t>
            </a:r>
          </a:p>
          <a:p>
            <a:endParaRPr lang="cs-CZ" sz="2400" dirty="0"/>
          </a:p>
          <a:p>
            <a:r>
              <a:rPr lang="cs-CZ" sz="2400" b="1" dirty="0" smtClean="0">
                <a:solidFill>
                  <a:srgbClr val="FF0000"/>
                </a:solidFill>
              </a:rPr>
              <a:t>                                       Etika </a:t>
            </a:r>
            <a:r>
              <a:rPr lang="cs-CZ" sz="2400" b="1" dirty="0">
                <a:solidFill>
                  <a:srgbClr val="FF0000"/>
                </a:solidFill>
              </a:rPr>
              <a:t>ve </a:t>
            </a:r>
            <a:r>
              <a:rPr lang="cs-CZ" sz="2400" b="1" dirty="0" smtClean="0">
                <a:solidFill>
                  <a:srgbClr val="FF0000"/>
                </a:solidFill>
              </a:rPr>
              <a:t>výzkumu</a:t>
            </a:r>
          </a:p>
          <a:p>
            <a:endParaRPr lang="cs-CZ" sz="2400" b="1" dirty="0"/>
          </a:p>
          <a:p>
            <a:r>
              <a:rPr lang="cs-CZ" sz="2400" dirty="0"/>
              <a:t>Neuškodit</a:t>
            </a:r>
          </a:p>
          <a:p>
            <a:r>
              <a:rPr lang="cs-CZ" sz="2400" dirty="0"/>
              <a:t>Úcta k člověku, neponižovat</a:t>
            </a:r>
          </a:p>
          <a:p>
            <a:r>
              <a:rPr lang="cs-CZ" sz="2400" dirty="0"/>
              <a:t>Informovaný souhlas</a:t>
            </a:r>
          </a:p>
        </p:txBody>
      </p:sp>
    </p:spTree>
    <p:extLst>
      <p:ext uri="{BB962C8B-B14F-4D97-AF65-F5344CB8AC3E}">
        <p14:creationId xmlns:p14="http://schemas.microsoft.com/office/powerpoint/2010/main" val="174544195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140026" y="764704"/>
            <a:ext cx="7032374" cy="51398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          Struktura </a:t>
            </a:r>
            <a:r>
              <a:rPr lang="cs-CZ" sz="3200" b="1" dirty="0"/>
              <a:t>vědecké </a:t>
            </a:r>
            <a:r>
              <a:rPr lang="cs-CZ" sz="3200" b="1" dirty="0" smtClean="0"/>
              <a:t>publikace</a:t>
            </a:r>
          </a:p>
          <a:p>
            <a:endParaRPr lang="cs-CZ" sz="3200" b="1" dirty="0" smtClean="0"/>
          </a:p>
          <a:p>
            <a:r>
              <a:rPr lang="cs-CZ" sz="2400" b="1" dirty="0" smtClean="0"/>
              <a:t>Název</a:t>
            </a:r>
            <a:r>
              <a:rPr lang="cs-CZ" sz="2400" b="1" dirty="0"/>
              <a:t>, autor(autoři) pracoviště</a:t>
            </a:r>
          </a:p>
          <a:p>
            <a:r>
              <a:rPr lang="cs-CZ" sz="2400" dirty="0"/>
              <a:t>Souhrn (abstrakt)</a:t>
            </a:r>
          </a:p>
          <a:p>
            <a:r>
              <a:rPr lang="cs-CZ" sz="2400" dirty="0"/>
              <a:t>Klíčová </a:t>
            </a:r>
            <a:r>
              <a:rPr lang="cs-CZ" sz="2400" dirty="0" smtClean="0"/>
              <a:t>slova</a:t>
            </a:r>
          </a:p>
          <a:p>
            <a:endParaRPr lang="cs-CZ" sz="2400" dirty="0"/>
          </a:p>
          <a:p>
            <a:r>
              <a:rPr lang="cs-CZ" sz="2400" dirty="0"/>
              <a:t>Úvod</a:t>
            </a:r>
          </a:p>
          <a:p>
            <a:r>
              <a:rPr lang="cs-CZ" sz="2400" dirty="0"/>
              <a:t>Materiál a metody</a:t>
            </a:r>
          </a:p>
          <a:p>
            <a:r>
              <a:rPr lang="cs-CZ" sz="2400" dirty="0"/>
              <a:t>Výsledky</a:t>
            </a:r>
          </a:p>
          <a:p>
            <a:r>
              <a:rPr lang="cs-CZ" sz="2400" dirty="0"/>
              <a:t>Diskuse</a:t>
            </a:r>
          </a:p>
          <a:p>
            <a:r>
              <a:rPr lang="cs-CZ" sz="2400" dirty="0" smtClean="0"/>
              <a:t>Závěry</a:t>
            </a:r>
          </a:p>
          <a:p>
            <a:endParaRPr lang="cs-CZ" sz="2400" dirty="0"/>
          </a:p>
          <a:p>
            <a:r>
              <a:rPr lang="cs-CZ" sz="2400" dirty="0"/>
              <a:t>Věda stojí na procesu: </a:t>
            </a:r>
            <a:r>
              <a:rPr lang="cs-CZ" sz="2400" dirty="0">
                <a:solidFill>
                  <a:srgbClr val="FF0000"/>
                </a:solidFill>
              </a:rPr>
              <a:t>sdílení – vyvracení – potvrzování</a:t>
            </a:r>
          </a:p>
        </p:txBody>
      </p:sp>
    </p:spTree>
    <p:extLst>
      <p:ext uri="{BB962C8B-B14F-4D97-AF65-F5344CB8AC3E}">
        <p14:creationId xmlns:p14="http://schemas.microsoft.com/office/powerpoint/2010/main" val="163645614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-36512" y="692696"/>
            <a:ext cx="9347815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/>
              <a:t>Základem vědecké metody je </a:t>
            </a:r>
            <a:r>
              <a:rPr lang="cs-CZ" sz="3200" b="1" dirty="0" smtClean="0"/>
              <a:t>opakování těchto </a:t>
            </a:r>
            <a:r>
              <a:rPr lang="cs-CZ" sz="3200" b="1" dirty="0"/>
              <a:t>kroků</a:t>
            </a:r>
            <a:r>
              <a:rPr lang="cs-CZ" sz="3200" b="1" dirty="0" smtClean="0"/>
              <a:t>:</a:t>
            </a:r>
          </a:p>
          <a:p>
            <a:endParaRPr lang="cs-CZ" sz="2400" b="1" dirty="0"/>
          </a:p>
          <a:p>
            <a:r>
              <a:rPr lang="cs-CZ" sz="2400" dirty="0"/>
              <a:t>• </a:t>
            </a:r>
            <a:r>
              <a:rPr lang="cs-CZ" sz="2400" dirty="0">
                <a:solidFill>
                  <a:srgbClr val="FF0000"/>
                </a:solidFill>
              </a:rPr>
              <a:t>Pozorování</a:t>
            </a:r>
            <a:r>
              <a:rPr lang="cs-CZ" sz="2400" dirty="0"/>
              <a:t> a popis skutečnosti (vjemů, poznatků).</a:t>
            </a:r>
          </a:p>
          <a:p>
            <a:r>
              <a:rPr lang="cs-CZ" sz="2400" dirty="0"/>
              <a:t>• Formulace </a:t>
            </a:r>
            <a:r>
              <a:rPr lang="cs-CZ" sz="2400" dirty="0">
                <a:solidFill>
                  <a:srgbClr val="FF0000"/>
                </a:solidFill>
              </a:rPr>
              <a:t>problému</a:t>
            </a:r>
            <a:r>
              <a:rPr lang="cs-CZ" sz="2400" dirty="0"/>
              <a:t>.</a:t>
            </a:r>
          </a:p>
          <a:p>
            <a:r>
              <a:rPr lang="cs-CZ" sz="2400" dirty="0"/>
              <a:t>• Příprava </a:t>
            </a:r>
            <a:r>
              <a:rPr lang="cs-CZ" sz="2400" dirty="0">
                <a:solidFill>
                  <a:srgbClr val="FF0000"/>
                </a:solidFill>
              </a:rPr>
              <a:t>hypotéz</a:t>
            </a:r>
            <a:r>
              <a:rPr lang="cs-CZ" sz="2400" dirty="0"/>
              <a:t> (návrh vysvětlení s obecnou platností, </a:t>
            </a:r>
            <a:r>
              <a:rPr lang="cs-CZ" sz="2400" dirty="0">
                <a:solidFill>
                  <a:srgbClr val="FF0000"/>
                </a:solidFill>
              </a:rPr>
              <a:t>indukce</a:t>
            </a:r>
            <a:r>
              <a:rPr lang="cs-CZ" sz="2400" dirty="0"/>
              <a:t>)</a:t>
            </a:r>
          </a:p>
          <a:p>
            <a:r>
              <a:rPr lang="cs-CZ" sz="2400" dirty="0"/>
              <a:t>• </a:t>
            </a:r>
            <a:r>
              <a:rPr lang="cs-CZ" sz="2400" dirty="0">
                <a:solidFill>
                  <a:srgbClr val="FF0000"/>
                </a:solidFill>
              </a:rPr>
              <a:t>Předvídání</a:t>
            </a:r>
            <a:r>
              <a:rPr lang="cs-CZ" sz="2400" dirty="0"/>
              <a:t> (logická </a:t>
            </a:r>
            <a:r>
              <a:rPr lang="cs-CZ" sz="2400" dirty="0">
                <a:solidFill>
                  <a:srgbClr val="FF0000"/>
                </a:solidFill>
              </a:rPr>
              <a:t>dedukce</a:t>
            </a:r>
            <a:r>
              <a:rPr lang="cs-CZ" sz="2400" dirty="0"/>
              <a:t> z hypotéz)</a:t>
            </a:r>
          </a:p>
          <a:p>
            <a:r>
              <a:rPr lang="cs-CZ" sz="2400" dirty="0"/>
              <a:t>• </a:t>
            </a:r>
            <a:r>
              <a:rPr lang="cs-CZ" sz="2400" dirty="0">
                <a:solidFill>
                  <a:srgbClr val="FF0000"/>
                </a:solidFill>
              </a:rPr>
              <a:t>Ověření</a:t>
            </a:r>
            <a:r>
              <a:rPr lang="cs-CZ" sz="2400" dirty="0"/>
              <a:t> souladu skutečnosti s předpovědí (buď aplikací předpovědi na</a:t>
            </a:r>
          </a:p>
          <a:p>
            <a:r>
              <a:rPr lang="cs-CZ" sz="2400" dirty="0"/>
              <a:t>experiment nebo aplikací na soubor dat získaný jinak) a ověření</a:t>
            </a:r>
          </a:p>
          <a:p>
            <a:r>
              <a:rPr lang="cs-CZ" sz="2400" dirty="0"/>
              <a:t>logické správnosti předchozích kroků</a:t>
            </a:r>
          </a:p>
        </p:txBody>
      </p:sp>
    </p:spTree>
    <p:extLst>
      <p:ext uri="{BB962C8B-B14F-4D97-AF65-F5344CB8AC3E}">
        <p14:creationId xmlns:p14="http://schemas.microsoft.com/office/powerpoint/2010/main" val="2979064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07504" y="332656"/>
            <a:ext cx="9133975" cy="6494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                                HISTORIE VĚDY</a:t>
            </a:r>
            <a:endParaRPr lang="cs-CZ" sz="3200" b="1" dirty="0"/>
          </a:p>
          <a:p>
            <a:endParaRPr lang="cs-CZ" sz="2400" dirty="0" smtClean="0"/>
          </a:p>
          <a:p>
            <a:r>
              <a:rPr lang="cs-CZ" sz="2400" dirty="0" smtClean="0"/>
              <a:t>V </a:t>
            </a:r>
            <a:r>
              <a:rPr lang="cs-CZ" sz="2400" dirty="0"/>
              <a:t>dávnověku lidé nechápali okolní jevy a jejich příčiny, některých se</a:t>
            </a:r>
          </a:p>
          <a:p>
            <a:r>
              <a:rPr lang="cs-CZ" sz="2400" dirty="0"/>
              <a:t>báli (bouře, blesky, povodně, epidemie aj.). Hledali pro ně vysvětlení,</a:t>
            </a:r>
          </a:p>
          <a:p>
            <a:r>
              <a:rPr lang="cs-CZ" sz="2400" dirty="0"/>
              <a:t>zpočátku spíše fantastická. Snahy usmířit božstva - oběti.</a:t>
            </a:r>
          </a:p>
          <a:p>
            <a:r>
              <a:rPr lang="cs-CZ" sz="2400" dirty="0"/>
              <a:t>Dodnes pověry</a:t>
            </a:r>
          </a:p>
          <a:p>
            <a:endParaRPr lang="cs-CZ" sz="2400" b="1" dirty="0" smtClean="0"/>
          </a:p>
          <a:p>
            <a:r>
              <a:rPr lang="cs-CZ" sz="2400" b="1" dirty="0" smtClean="0">
                <a:solidFill>
                  <a:srgbClr val="FF0000"/>
                </a:solidFill>
              </a:rPr>
              <a:t>Staré </a:t>
            </a:r>
            <a:r>
              <a:rPr lang="cs-CZ" sz="2400" b="1" dirty="0">
                <a:solidFill>
                  <a:srgbClr val="FF0000"/>
                </a:solidFill>
              </a:rPr>
              <a:t>Řecko</a:t>
            </a:r>
          </a:p>
          <a:p>
            <a:r>
              <a:rPr lang="cs-CZ" sz="2400" dirty="0"/>
              <a:t>První známé snahy o vědecké chápání světa</a:t>
            </a:r>
            <a:r>
              <a:rPr lang="cs-CZ" sz="2400" dirty="0" smtClean="0"/>
              <a:t>.</a:t>
            </a:r>
          </a:p>
          <a:p>
            <a:endParaRPr lang="cs-CZ" sz="2400" dirty="0"/>
          </a:p>
          <a:p>
            <a:r>
              <a:rPr lang="cs-CZ" sz="2400" dirty="0"/>
              <a:t>V antické </a:t>
            </a:r>
            <a:r>
              <a:rPr lang="cs-CZ" sz="2400" dirty="0">
                <a:solidFill>
                  <a:srgbClr val="FF0000"/>
                </a:solidFill>
              </a:rPr>
              <a:t>filosofii</a:t>
            </a:r>
            <a:r>
              <a:rPr lang="cs-CZ" sz="2400" dirty="0"/>
              <a:t> nebyl rozdíl mezi studiem </a:t>
            </a:r>
            <a:r>
              <a:rPr lang="cs-CZ" sz="2400" dirty="0">
                <a:solidFill>
                  <a:srgbClr val="FF0000"/>
                </a:solidFill>
              </a:rPr>
              <a:t>matematiky, historie, poezie</a:t>
            </a:r>
          </a:p>
          <a:p>
            <a:r>
              <a:rPr lang="cs-CZ" sz="2400" dirty="0">
                <a:solidFill>
                  <a:srgbClr val="FF0000"/>
                </a:solidFill>
              </a:rPr>
              <a:t>a politiky</a:t>
            </a:r>
            <a:r>
              <a:rPr lang="cs-CZ" sz="2400" dirty="0"/>
              <a:t>. Aristoteles tak studoval stejnými postupy pohyby planet i</a:t>
            </a:r>
          </a:p>
          <a:p>
            <a:r>
              <a:rPr lang="cs-CZ" sz="2400" dirty="0"/>
              <a:t>básnictví, Plato geometrické důkazy s úvahami o vnitřním stavu mysli.</a:t>
            </a:r>
          </a:p>
          <a:p>
            <a:r>
              <a:rPr lang="cs-CZ" sz="2400" dirty="0"/>
              <a:t>Teprve s rozvojem matematických důkazů byl postupně vnímán rozdíl</a:t>
            </a:r>
          </a:p>
          <a:p>
            <a:r>
              <a:rPr lang="pl-PL" sz="2400" dirty="0"/>
              <a:t>mezi „vědeckými“ obory a ostatními.</a:t>
            </a:r>
          </a:p>
          <a:p>
            <a:r>
              <a:rPr lang="cs-CZ" sz="2400" b="1" dirty="0">
                <a:solidFill>
                  <a:srgbClr val="FF0000"/>
                </a:solidFill>
              </a:rPr>
              <a:t>Starý Řím </a:t>
            </a:r>
            <a:r>
              <a:rPr lang="cs-CZ" sz="2400" dirty="0"/>
              <a:t>k rozvoji vědy příliš nepřispěl. Po jeho pádu v Evropě </a:t>
            </a:r>
            <a:r>
              <a:rPr lang="cs-CZ" sz="2400" dirty="0" smtClean="0"/>
              <a:t>hluboký </a:t>
            </a:r>
          </a:p>
          <a:p>
            <a:r>
              <a:rPr lang="cs-CZ" sz="2400" dirty="0" smtClean="0"/>
              <a:t>úpadek.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80950739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574" y="1128391"/>
            <a:ext cx="6096851" cy="460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735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-36512" y="116632"/>
            <a:ext cx="9395521" cy="6494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                                 Islámská </a:t>
            </a:r>
            <a:r>
              <a:rPr lang="cs-CZ" sz="3200" b="1" dirty="0"/>
              <a:t>civilizace</a:t>
            </a:r>
          </a:p>
          <a:p>
            <a:r>
              <a:rPr lang="cs-CZ" sz="2400" dirty="0"/>
              <a:t>Významným přínosem byl vědecký rozvoj v islámských zemích</a:t>
            </a:r>
            <a:r>
              <a:rPr lang="cs-CZ" sz="2400" dirty="0" smtClean="0"/>
              <a:t>.</a:t>
            </a:r>
          </a:p>
          <a:p>
            <a:endParaRPr lang="cs-CZ" sz="2400" dirty="0"/>
          </a:p>
          <a:p>
            <a:r>
              <a:rPr lang="cs-CZ" sz="2400" dirty="0">
                <a:solidFill>
                  <a:srgbClr val="FF0000"/>
                </a:solidFill>
              </a:rPr>
              <a:t>Al-</a:t>
            </a:r>
            <a:r>
              <a:rPr lang="cs-CZ" sz="2400" dirty="0" err="1">
                <a:solidFill>
                  <a:srgbClr val="FF0000"/>
                </a:solidFill>
              </a:rPr>
              <a:t>Biruni</a:t>
            </a:r>
            <a:r>
              <a:rPr lang="cs-CZ" sz="2400" dirty="0"/>
              <a:t> (973–1048) </a:t>
            </a:r>
            <a:r>
              <a:rPr lang="cs-CZ" sz="2400" dirty="0" smtClean="0"/>
              <a:t>– </a:t>
            </a:r>
            <a:r>
              <a:rPr lang="cs-CZ" sz="2400" dirty="0" err="1" smtClean="0"/>
              <a:t>Amu</a:t>
            </a:r>
            <a:r>
              <a:rPr lang="cs-CZ" sz="2400" dirty="0" smtClean="0"/>
              <a:t> </a:t>
            </a:r>
            <a:r>
              <a:rPr lang="cs-CZ" sz="2400" dirty="0" err="1" smtClean="0"/>
              <a:t>Darya</a:t>
            </a:r>
            <a:r>
              <a:rPr lang="cs-CZ" sz="2400" dirty="0" smtClean="0"/>
              <a:t> (Aralské jezero), Irán, Afganistán</a:t>
            </a:r>
          </a:p>
          <a:p>
            <a:r>
              <a:rPr lang="cs-CZ" sz="2400" dirty="0" smtClean="0"/>
              <a:t>je </a:t>
            </a:r>
            <a:r>
              <a:rPr lang="cs-CZ" sz="2400" dirty="0"/>
              <a:t>nazýván „prvním </a:t>
            </a:r>
            <a:r>
              <a:rPr lang="cs-CZ" sz="2400" dirty="0" smtClean="0"/>
              <a:t>antropologem“, </a:t>
            </a:r>
            <a:r>
              <a:rPr lang="cs-CZ" sz="2400" dirty="0"/>
              <a:t>sepsal </a:t>
            </a:r>
            <a:r>
              <a:rPr lang="cs-CZ" sz="2400" dirty="0" smtClean="0"/>
              <a:t>podrobné komparativní </a:t>
            </a:r>
            <a:r>
              <a:rPr lang="cs-CZ" sz="2400" dirty="0"/>
              <a:t>studie </a:t>
            </a:r>
            <a:endParaRPr lang="cs-CZ" sz="2400" dirty="0" smtClean="0"/>
          </a:p>
          <a:p>
            <a:r>
              <a:rPr lang="cs-CZ" sz="2400" dirty="0" smtClean="0"/>
              <a:t>o </a:t>
            </a:r>
            <a:r>
              <a:rPr lang="cs-CZ" sz="2400" dirty="0"/>
              <a:t>lidech a náboženstvích a kulturách středního východu</a:t>
            </a:r>
            <a:r>
              <a:rPr lang="cs-CZ" sz="2400" dirty="0" smtClean="0"/>
              <a:t>, Středomoří </a:t>
            </a:r>
          </a:p>
          <a:p>
            <a:r>
              <a:rPr lang="cs-CZ" sz="2400" dirty="0" smtClean="0"/>
              <a:t>a </a:t>
            </a:r>
            <a:r>
              <a:rPr lang="cs-CZ" sz="2400" dirty="0"/>
              <a:t>jižní Asie. Měl hluboké znalosti o vírách a tradicích národů z těchto</a:t>
            </a:r>
          </a:p>
          <a:p>
            <a:r>
              <a:rPr lang="cs-CZ" sz="2400" dirty="0"/>
              <a:t>o</a:t>
            </a:r>
            <a:r>
              <a:rPr lang="cs-CZ" sz="2400" dirty="0" smtClean="0"/>
              <a:t>blastí</a:t>
            </a:r>
            <a:r>
              <a:rPr lang="cs-CZ" sz="2400" dirty="0"/>
              <a:t>;</a:t>
            </a:r>
            <a:r>
              <a:rPr lang="en-US" sz="2400" dirty="0" smtClean="0"/>
              <a:t> </a:t>
            </a:r>
            <a:r>
              <a:rPr lang="en-US" sz="2400" dirty="0" err="1" smtClean="0"/>
              <a:t>astronom</a:t>
            </a:r>
            <a:r>
              <a:rPr lang="cs-CZ" sz="2400" dirty="0" err="1" smtClean="0"/>
              <a:t>ie</a:t>
            </a:r>
            <a:r>
              <a:rPr lang="en-US" sz="2400" dirty="0" smtClean="0"/>
              <a:t>, </a:t>
            </a:r>
            <a:r>
              <a:rPr lang="en-US" sz="2400" i="1" dirty="0" err="1" smtClean="0"/>
              <a:t>matemati</a:t>
            </a:r>
            <a:r>
              <a:rPr lang="cs-CZ" sz="2400" i="1" dirty="0" err="1" smtClean="0"/>
              <a:t>ka</a:t>
            </a:r>
            <a:r>
              <a:rPr lang="en-US" sz="2400" dirty="0" smtClean="0"/>
              <a:t>, </a:t>
            </a:r>
            <a:r>
              <a:rPr lang="cs-CZ" sz="2400" dirty="0" smtClean="0"/>
              <a:t>f</a:t>
            </a:r>
            <a:r>
              <a:rPr lang="en-US" sz="2400" dirty="0" smtClean="0"/>
              <a:t>y</a:t>
            </a:r>
            <a:r>
              <a:rPr lang="cs-CZ" sz="2400" dirty="0" smtClean="0"/>
              <a:t>z</a:t>
            </a:r>
            <a:r>
              <a:rPr lang="en-US" sz="2400" dirty="0" err="1" smtClean="0"/>
              <a:t>i</a:t>
            </a:r>
            <a:r>
              <a:rPr lang="cs-CZ" sz="2400" dirty="0" err="1" smtClean="0"/>
              <a:t>ka</a:t>
            </a:r>
            <a:r>
              <a:rPr lang="en-US" sz="2400" dirty="0" smtClean="0"/>
              <a:t>, medic</a:t>
            </a:r>
            <a:r>
              <a:rPr lang="cs-CZ" sz="2400" dirty="0" smtClean="0"/>
              <a:t>í</a:t>
            </a:r>
            <a:r>
              <a:rPr lang="en-US" sz="2400" dirty="0" smtClean="0"/>
              <a:t>n</a:t>
            </a:r>
            <a:r>
              <a:rPr lang="cs-CZ" sz="2400" dirty="0" smtClean="0"/>
              <a:t>a</a:t>
            </a:r>
            <a:r>
              <a:rPr lang="en-US" sz="2400" dirty="0" smtClean="0"/>
              <a:t> a </a:t>
            </a:r>
            <a:r>
              <a:rPr lang="en-US" sz="2400" dirty="0" err="1" smtClean="0"/>
              <a:t>histor</a:t>
            </a:r>
            <a:r>
              <a:rPr lang="cs-CZ" sz="2400" dirty="0" err="1" smtClean="0"/>
              <a:t>ie</a:t>
            </a:r>
            <a:r>
              <a:rPr lang="en-US" sz="2400" dirty="0" smtClean="0"/>
              <a:t>. </a:t>
            </a:r>
            <a:endParaRPr lang="cs-CZ" sz="2400" dirty="0"/>
          </a:p>
          <a:p>
            <a:endParaRPr lang="pl-PL" sz="2400" dirty="0"/>
          </a:p>
          <a:p>
            <a:r>
              <a:rPr lang="cs-CZ" sz="2400" dirty="0" err="1">
                <a:solidFill>
                  <a:srgbClr val="FF0000"/>
                </a:solidFill>
              </a:rPr>
              <a:t>Abu</a:t>
            </a:r>
            <a:r>
              <a:rPr lang="cs-CZ" sz="2400" dirty="0">
                <a:solidFill>
                  <a:srgbClr val="FF0000"/>
                </a:solidFill>
              </a:rPr>
              <a:t> Ali Ibn </a:t>
            </a:r>
            <a:r>
              <a:rPr lang="cs-CZ" sz="2400" dirty="0" err="1">
                <a:solidFill>
                  <a:srgbClr val="FF0000"/>
                </a:solidFill>
              </a:rPr>
              <a:t>Sina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/>
              <a:t>(</a:t>
            </a:r>
            <a:r>
              <a:rPr lang="cs-CZ" sz="2400" dirty="0" err="1"/>
              <a:t>Avicenna</a:t>
            </a:r>
            <a:r>
              <a:rPr lang="cs-CZ" sz="2400" dirty="0"/>
              <a:t>), 980 – 1037, </a:t>
            </a:r>
            <a:r>
              <a:rPr lang="cs-CZ" sz="2400" dirty="0" smtClean="0"/>
              <a:t>Buchara (Uzbekistán) - </a:t>
            </a:r>
            <a:r>
              <a:rPr lang="cs-CZ" sz="2400" dirty="0" err="1" smtClean="0"/>
              <a:t>Iran</a:t>
            </a:r>
            <a:endParaRPr lang="cs-CZ" sz="2400" dirty="0" smtClean="0"/>
          </a:p>
          <a:p>
            <a:r>
              <a:rPr lang="cs-CZ" sz="2400" dirty="0" smtClean="0"/>
              <a:t>polyhistor</a:t>
            </a:r>
            <a:r>
              <a:rPr lang="cs-CZ" sz="2400" dirty="0"/>
              <a:t>: filosof, lékař, </a:t>
            </a:r>
            <a:r>
              <a:rPr lang="cs-CZ" sz="2400" dirty="0" smtClean="0"/>
              <a:t>astronom, chemik</a:t>
            </a:r>
            <a:r>
              <a:rPr lang="cs-CZ" sz="2400" dirty="0"/>
              <a:t>, geolog, paleontolog, </a:t>
            </a:r>
            <a:endParaRPr lang="cs-CZ" sz="2400" dirty="0" smtClean="0"/>
          </a:p>
          <a:p>
            <a:r>
              <a:rPr lang="cs-CZ" sz="2400" dirty="0" smtClean="0"/>
              <a:t>matematik</a:t>
            </a:r>
            <a:r>
              <a:rPr lang="cs-CZ" sz="2400" dirty="0"/>
              <a:t>, fyzik, psycholog, </a:t>
            </a:r>
            <a:r>
              <a:rPr lang="cs-CZ" sz="2400" dirty="0" smtClean="0"/>
              <a:t>básník</a:t>
            </a:r>
            <a:r>
              <a:rPr lang="cs-CZ" sz="2400" dirty="0"/>
              <a:t>. </a:t>
            </a:r>
            <a:endParaRPr lang="cs-CZ" sz="2400" dirty="0" smtClean="0"/>
          </a:p>
          <a:p>
            <a:r>
              <a:rPr lang="cs-CZ" sz="2400" dirty="0" smtClean="0"/>
              <a:t>V 10 znal celý korán; studoval helenistické autory, v 16 začal s medicínou.  </a:t>
            </a:r>
            <a:endParaRPr lang="cs-CZ" sz="2400" dirty="0"/>
          </a:p>
          <a:p>
            <a:r>
              <a:rPr lang="cs-CZ" sz="2400" dirty="0" smtClean="0"/>
              <a:t>Napsal 450 spisů </a:t>
            </a:r>
            <a:r>
              <a:rPr lang="cs-CZ" sz="2400" dirty="0"/>
              <a:t>o nejrůznějších otázkách, 240 se zachovalo. </a:t>
            </a:r>
            <a:endParaRPr lang="cs-CZ" sz="2400" dirty="0" smtClean="0"/>
          </a:p>
          <a:p>
            <a:r>
              <a:rPr lang="cs-CZ" sz="2400" dirty="0" smtClean="0"/>
              <a:t>Z </a:t>
            </a:r>
            <a:r>
              <a:rPr lang="cs-CZ" sz="2400" dirty="0"/>
              <a:t>toho 150 je </a:t>
            </a:r>
            <a:r>
              <a:rPr lang="cs-CZ" sz="2400" dirty="0" smtClean="0"/>
              <a:t>věnováno filosofii </a:t>
            </a:r>
            <a:r>
              <a:rPr lang="cs-CZ" sz="2400" dirty="0"/>
              <a:t>a 40 medicíně. Jeho slavná kniha </a:t>
            </a:r>
            <a:endParaRPr lang="cs-CZ" sz="2400" dirty="0" smtClean="0"/>
          </a:p>
          <a:p>
            <a:r>
              <a:rPr lang="cs-CZ" sz="2400" dirty="0" smtClean="0"/>
              <a:t>„</a:t>
            </a:r>
            <a:r>
              <a:rPr lang="cs-CZ" sz="2400" dirty="0"/>
              <a:t>Kánon medicíny“ sloužila v </a:t>
            </a:r>
            <a:r>
              <a:rPr lang="cs-CZ" sz="2400" dirty="0" smtClean="0"/>
              <a:t>evropských středověkých </a:t>
            </a:r>
            <a:r>
              <a:rPr lang="cs-CZ" sz="2400" dirty="0"/>
              <a:t>univerzitách jako </a:t>
            </a:r>
            <a:endParaRPr lang="cs-CZ" sz="2400" dirty="0" smtClean="0"/>
          </a:p>
          <a:p>
            <a:r>
              <a:rPr lang="cs-CZ" sz="2400" dirty="0" smtClean="0"/>
              <a:t>základní </a:t>
            </a:r>
            <a:r>
              <a:rPr lang="cs-CZ" sz="2400" dirty="0"/>
              <a:t>učebnice, v některých až do roku 1650</a:t>
            </a:r>
            <a:r>
              <a:rPr lang="cs-CZ" sz="2400" dirty="0" smtClean="0"/>
              <a:t>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17698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107504" y="548680"/>
            <a:ext cx="8494761" cy="42780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                   Islámská civilizace – </a:t>
            </a:r>
            <a:r>
              <a:rPr lang="cs-CZ" sz="3200" b="1" dirty="0" err="1" smtClean="0"/>
              <a:t>pokr</a:t>
            </a:r>
            <a:r>
              <a:rPr lang="cs-CZ" sz="3200" b="1" dirty="0" smtClean="0"/>
              <a:t>.</a:t>
            </a:r>
            <a:endParaRPr lang="cs-CZ" sz="3200" dirty="0" smtClean="0">
              <a:solidFill>
                <a:srgbClr val="FF0000"/>
              </a:solidFill>
            </a:endParaRPr>
          </a:p>
          <a:p>
            <a:endParaRPr lang="cs-CZ" sz="2400" dirty="0">
              <a:solidFill>
                <a:srgbClr val="FF0000"/>
              </a:solidFill>
            </a:endParaRPr>
          </a:p>
          <a:p>
            <a:r>
              <a:rPr lang="cs-CZ" sz="2400" dirty="0" smtClean="0">
                <a:solidFill>
                  <a:srgbClr val="FF0000"/>
                </a:solidFill>
              </a:rPr>
              <a:t>Ibn </a:t>
            </a:r>
            <a:r>
              <a:rPr lang="cs-CZ" sz="2400" dirty="0" err="1">
                <a:solidFill>
                  <a:srgbClr val="FF0000"/>
                </a:solidFill>
              </a:rPr>
              <a:t>Khaldun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/>
              <a:t>(1332–1406) </a:t>
            </a:r>
            <a:r>
              <a:rPr lang="cs-CZ" sz="2400" dirty="0" smtClean="0"/>
              <a:t>Tunis (rodina původně ve Španělsku)</a:t>
            </a:r>
          </a:p>
          <a:p>
            <a:r>
              <a:rPr lang="cs-CZ" sz="2400" dirty="0" smtClean="0"/>
              <a:t>je </a:t>
            </a:r>
            <a:r>
              <a:rPr lang="cs-CZ" sz="2400" dirty="0"/>
              <a:t>považován za “otce“ demografie, historiografie </a:t>
            </a:r>
            <a:r>
              <a:rPr lang="cs-CZ" sz="2400" dirty="0" smtClean="0"/>
              <a:t>a </a:t>
            </a:r>
            <a:r>
              <a:rPr lang="pl-PL" sz="2400" dirty="0" smtClean="0"/>
              <a:t>sociologie </a:t>
            </a:r>
            <a:r>
              <a:rPr lang="pl-PL" sz="2400" dirty="0"/>
              <a:t>a za </a:t>
            </a:r>
            <a:endParaRPr lang="pl-PL" sz="2400" dirty="0" smtClean="0"/>
          </a:p>
          <a:p>
            <a:r>
              <a:rPr lang="pl-PL" sz="2400" dirty="0" smtClean="0"/>
              <a:t>jednoho </a:t>
            </a:r>
            <a:r>
              <a:rPr lang="pl-PL" sz="2400" dirty="0"/>
              <a:t>z předchůdců dnešní ekonomie.</a:t>
            </a:r>
          </a:p>
          <a:p>
            <a:endParaRPr lang="cs-CZ" sz="2400" dirty="0"/>
          </a:p>
          <a:p>
            <a:r>
              <a:rPr lang="cs-CZ" sz="2400" dirty="0"/>
              <a:t>Arabové také mají velké zásluhy v </a:t>
            </a:r>
            <a:r>
              <a:rPr lang="cs-CZ" sz="2400" dirty="0">
                <a:solidFill>
                  <a:srgbClr val="FF0000"/>
                </a:solidFill>
              </a:rPr>
              <a:t>uchování mnoha antických spisů </a:t>
            </a:r>
            <a:endParaRPr lang="cs-CZ" sz="2400" dirty="0" smtClean="0">
              <a:solidFill>
                <a:srgbClr val="FF0000"/>
              </a:solidFill>
            </a:endParaRPr>
          </a:p>
          <a:p>
            <a:r>
              <a:rPr lang="cs-CZ" sz="2400" dirty="0" smtClean="0"/>
              <a:t>řeckých a latinských </a:t>
            </a:r>
            <a:r>
              <a:rPr lang="cs-CZ" sz="2400" dirty="0"/>
              <a:t>a jejich návrat do Evropy v období renesance</a:t>
            </a:r>
            <a:r>
              <a:rPr lang="cs-CZ" sz="2400" dirty="0" smtClean="0"/>
              <a:t>.</a:t>
            </a:r>
          </a:p>
          <a:p>
            <a:endParaRPr lang="cs-CZ" sz="2400" dirty="0"/>
          </a:p>
          <a:p>
            <a:endParaRPr lang="cs-CZ" sz="2400" dirty="0"/>
          </a:p>
          <a:p>
            <a:r>
              <a:rPr lang="cs-CZ" sz="2400" dirty="0"/>
              <a:t>Matematika, arabské číslice, nula</a:t>
            </a:r>
          </a:p>
        </p:txBody>
      </p:sp>
    </p:spTree>
    <p:extLst>
      <p:ext uri="{BB962C8B-B14F-4D97-AF65-F5344CB8AC3E}">
        <p14:creationId xmlns:p14="http://schemas.microsoft.com/office/powerpoint/2010/main" val="2080216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79512" y="476672"/>
            <a:ext cx="9207585" cy="57554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                                  Vývoj </a:t>
            </a:r>
            <a:r>
              <a:rPr lang="cs-CZ" sz="3200" b="1" dirty="0"/>
              <a:t>v Evropě</a:t>
            </a:r>
          </a:p>
          <a:p>
            <a:r>
              <a:rPr lang="cs-CZ" sz="2400" dirty="0"/>
              <a:t>Po pádu Římské říše bylo teoretické myšlení rozvíjeno hlavně </a:t>
            </a:r>
            <a:endParaRPr lang="cs-CZ" sz="2400" dirty="0" smtClean="0"/>
          </a:p>
          <a:p>
            <a:r>
              <a:rPr lang="cs-CZ" sz="2400" dirty="0" smtClean="0"/>
              <a:t>kněžstvem a nastalo </a:t>
            </a:r>
            <a:r>
              <a:rPr lang="cs-CZ" sz="2400" dirty="0"/>
              <a:t>dlouhé období tzv. </a:t>
            </a:r>
            <a:r>
              <a:rPr lang="cs-CZ" sz="2400" dirty="0">
                <a:solidFill>
                  <a:srgbClr val="FF0000"/>
                </a:solidFill>
              </a:rPr>
              <a:t>scholastiky</a:t>
            </a:r>
            <a:r>
              <a:rPr lang="cs-CZ" sz="2400" dirty="0"/>
              <a:t>, jejímž obsahem </a:t>
            </a:r>
            <a:endParaRPr lang="cs-CZ" sz="2400" dirty="0" smtClean="0"/>
          </a:p>
          <a:p>
            <a:r>
              <a:rPr lang="cs-CZ" sz="2400" dirty="0" smtClean="0"/>
              <a:t>byla </a:t>
            </a:r>
            <a:r>
              <a:rPr lang="cs-CZ" sz="2400" dirty="0"/>
              <a:t>snaha o </a:t>
            </a:r>
            <a:r>
              <a:rPr lang="cs-CZ" sz="2400" dirty="0" smtClean="0"/>
              <a:t>pochopení, obhajobu </a:t>
            </a:r>
            <a:r>
              <a:rPr lang="cs-CZ" sz="2400" dirty="0"/>
              <a:t>a systematizaci obsahu katolické víry. </a:t>
            </a:r>
            <a:endParaRPr lang="cs-CZ" sz="2400" dirty="0" smtClean="0"/>
          </a:p>
          <a:p>
            <a:r>
              <a:rPr lang="cs-CZ" sz="2400" dirty="0" smtClean="0"/>
              <a:t>Povinným </a:t>
            </a:r>
            <a:r>
              <a:rPr lang="cs-CZ" sz="2400" dirty="0"/>
              <a:t>základem byla bible</a:t>
            </a:r>
            <a:r>
              <a:rPr lang="cs-CZ" sz="2400" dirty="0" smtClean="0"/>
              <a:t>, studovány </a:t>
            </a:r>
            <a:r>
              <a:rPr lang="cs-CZ" sz="2400" dirty="0"/>
              <a:t>i spisy církevních otců, </a:t>
            </a:r>
            <a:endParaRPr lang="cs-CZ" sz="2400" dirty="0" smtClean="0"/>
          </a:p>
          <a:p>
            <a:r>
              <a:rPr lang="cs-CZ" sz="2400" dirty="0" smtClean="0"/>
              <a:t>církevní </a:t>
            </a:r>
            <a:r>
              <a:rPr lang="cs-CZ" sz="2400" dirty="0"/>
              <a:t>tradice a později i spisy Aristotelovy.</a:t>
            </a:r>
          </a:p>
          <a:p>
            <a:r>
              <a:rPr lang="cs-CZ" sz="2400" dirty="0"/>
              <a:t>Důsledně bylo vyžadováno biblické učení, odchylky (kacířství) byly tvrdě </a:t>
            </a:r>
            <a:endParaRPr lang="cs-CZ" sz="2400" dirty="0" smtClean="0"/>
          </a:p>
          <a:p>
            <a:r>
              <a:rPr lang="cs-CZ" sz="2400" dirty="0" smtClean="0"/>
              <a:t>trestány</a:t>
            </a:r>
            <a:r>
              <a:rPr lang="cs-CZ" sz="2400" dirty="0"/>
              <a:t>.</a:t>
            </a:r>
          </a:p>
          <a:p>
            <a:r>
              <a:rPr lang="cs-CZ" sz="2400" dirty="0" smtClean="0">
                <a:solidFill>
                  <a:srgbClr val="FF0000"/>
                </a:solidFill>
              </a:rPr>
              <a:t>Renesance</a:t>
            </a:r>
            <a:r>
              <a:rPr lang="cs-CZ" sz="2400" dirty="0" smtClean="0"/>
              <a:t> </a:t>
            </a:r>
            <a:r>
              <a:rPr lang="cs-CZ" sz="2400" dirty="0"/>
              <a:t>(obnovení, obrození), kulturně historická epocha přibližně </a:t>
            </a:r>
            <a:endParaRPr lang="cs-CZ" sz="2400" dirty="0" smtClean="0"/>
          </a:p>
          <a:p>
            <a:r>
              <a:rPr lang="cs-CZ" sz="2400" dirty="0" smtClean="0"/>
              <a:t>od </a:t>
            </a:r>
            <a:r>
              <a:rPr lang="cs-CZ" sz="2400" dirty="0"/>
              <a:t>1350 </a:t>
            </a:r>
            <a:r>
              <a:rPr lang="cs-CZ" sz="2400" dirty="0" smtClean="0"/>
              <a:t>do konce </a:t>
            </a:r>
            <a:r>
              <a:rPr lang="cs-CZ" sz="2400" dirty="0"/>
              <a:t>16. století. Doba znovuzrození estetického ideálu a </a:t>
            </a:r>
            <a:endParaRPr lang="cs-CZ" sz="2400" dirty="0" smtClean="0"/>
          </a:p>
          <a:p>
            <a:r>
              <a:rPr lang="cs-CZ" sz="2400" dirty="0" smtClean="0"/>
              <a:t>životních </a:t>
            </a:r>
            <a:r>
              <a:rPr lang="cs-CZ" sz="2400" dirty="0"/>
              <a:t>měřítek antiky </a:t>
            </a:r>
            <a:r>
              <a:rPr lang="cs-CZ" sz="2400" dirty="0" smtClean="0"/>
              <a:t>a na </a:t>
            </a:r>
            <a:r>
              <a:rPr lang="cs-CZ" sz="2400" dirty="0"/>
              <a:t>něm založeného nového rozkvětu umění, </a:t>
            </a:r>
            <a:endParaRPr lang="cs-CZ" sz="2400" dirty="0" smtClean="0"/>
          </a:p>
          <a:p>
            <a:r>
              <a:rPr lang="cs-CZ" sz="2400" dirty="0" smtClean="0"/>
              <a:t>filosofie </a:t>
            </a:r>
            <a:r>
              <a:rPr lang="cs-CZ" sz="2400" dirty="0"/>
              <a:t>a přírodovědy. Jde o přechod </a:t>
            </a:r>
            <a:r>
              <a:rPr lang="cs-CZ" sz="2400" dirty="0" smtClean="0"/>
              <a:t>od středověku </a:t>
            </a:r>
            <a:r>
              <a:rPr lang="cs-CZ" sz="2400" dirty="0"/>
              <a:t>k nové době, </a:t>
            </a:r>
            <a:endParaRPr lang="cs-CZ" sz="2400" dirty="0" smtClean="0"/>
          </a:p>
          <a:p>
            <a:r>
              <a:rPr lang="cs-CZ" sz="2400" dirty="0" smtClean="0"/>
              <a:t>zejména </a:t>
            </a:r>
            <a:r>
              <a:rPr lang="cs-CZ" sz="2400" dirty="0"/>
              <a:t>v Itálii (od 14. století), pak v Anglii (konec 14</a:t>
            </a:r>
            <a:r>
              <a:rPr lang="cs-CZ" sz="2400" dirty="0" smtClean="0"/>
              <a:t>.  století</a:t>
            </a:r>
            <a:r>
              <a:rPr lang="cs-CZ" sz="2400" dirty="0"/>
              <a:t>), </a:t>
            </a:r>
            <a:endParaRPr lang="cs-CZ" sz="2400" dirty="0" smtClean="0"/>
          </a:p>
          <a:p>
            <a:r>
              <a:rPr lang="cs-CZ" sz="2400" dirty="0" smtClean="0"/>
              <a:t>Francii </a:t>
            </a:r>
            <a:r>
              <a:rPr lang="cs-CZ" sz="2400" dirty="0"/>
              <a:t>(od 15. století), Španělsku a Německu (15. a 16. století) a </a:t>
            </a:r>
            <a:endParaRPr lang="cs-CZ" sz="2400" dirty="0" smtClean="0"/>
          </a:p>
          <a:p>
            <a:r>
              <a:rPr lang="cs-CZ" sz="2400" dirty="0" smtClean="0"/>
              <a:t>ve Střední Evropě </a:t>
            </a:r>
            <a:r>
              <a:rPr lang="cs-CZ" sz="2400" dirty="0"/>
              <a:t>(16. století</a:t>
            </a:r>
            <a:r>
              <a:rPr lang="cs-CZ" sz="2400" dirty="0" smtClean="0"/>
              <a:t>).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64590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332656"/>
            <a:ext cx="9104159" cy="6494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                          Vývoj </a:t>
            </a:r>
            <a:r>
              <a:rPr lang="cs-CZ" sz="3200" b="1" dirty="0"/>
              <a:t>v </a:t>
            </a:r>
            <a:r>
              <a:rPr lang="cs-CZ" sz="3200" b="1" dirty="0" smtClean="0"/>
              <a:t>Evropě – </a:t>
            </a:r>
            <a:r>
              <a:rPr lang="cs-CZ" sz="3200" b="1" dirty="0" err="1" smtClean="0"/>
              <a:t>pokr</a:t>
            </a:r>
            <a:r>
              <a:rPr lang="cs-CZ" sz="3200" b="1" dirty="0" smtClean="0"/>
              <a:t>.</a:t>
            </a:r>
            <a:endParaRPr lang="cs-CZ" sz="3200" b="1" dirty="0"/>
          </a:p>
          <a:p>
            <a:endParaRPr lang="cs-CZ" sz="2400" dirty="0" smtClean="0"/>
          </a:p>
          <a:p>
            <a:r>
              <a:rPr lang="cs-CZ" sz="2400" dirty="0" smtClean="0"/>
              <a:t>Světonázorová </a:t>
            </a:r>
            <a:r>
              <a:rPr lang="cs-CZ" sz="2400" dirty="0"/>
              <a:t>a umělecká rozrůzněnost. Rozvoj řemeslné výroby a </a:t>
            </a:r>
            <a:endParaRPr lang="cs-CZ" sz="2400" dirty="0" smtClean="0"/>
          </a:p>
          <a:p>
            <a:r>
              <a:rPr lang="cs-CZ" sz="2400" dirty="0" smtClean="0"/>
              <a:t>vznik prvních manufaktur</a:t>
            </a:r>
            <a:r>
              <a:rPr lang="cs-CZ" sz="2400" dirty="0"/>
              <a:t>, významné </a:t>
            </a:r>
            <a:r>
              <a:rPr lang="cs-CZ" sz="2400" dirty="0">
                <a:solidFill>
                  <a:srgbClr val="FF0000"/>
                </a:solidFill>
              </a:rPr>
              <a:t>námořní objevy</a:t>
            </a:r>
            <a:r>
              <a:rPr lang="cs-CZ" sz="2400" dirty="0"/>
              <a:t>, rozvoj </a:t>
            </a:r>
            <a:endParaRPr lang="cs-CZ" sz="2400" dirty="0" smtClean="0"/>
          </a:p>
          <a:p>
            <a:r>
              <a:rPr lang="cs-CZ" sz="2400" dirty="0" smtClean="0"/>
              <a:t>mezinárodního </a:t>
            </a:r>
            <a:r>
              <a:rPr lang="cs-CZ" sz="2400" dirty="0"/>
              <a:t>obchodu, </a:t>
            </a:r>
            <a:r>
              <a:rPr lang="cs-CZ" sz="2400" dirty="0">
                <a:solidFill>
                  <a:srgbClr val="FF0000"/>
                </a:solidFill>
              </a:rPr>
              <a:t>knihtisk</a:t>
            </a:r>
            <a:r>
              <a:rPr lang="cs-CZ" sz="2400" dirty="0"/>
              <a:t>.</a:t>
            </a:r>
          </a:p>
          <a:p>
            <a:r>
              <a:rPr lang="cs-CZ" sz="2400" dirty="0"/>
              <a:t>V myšlenkové oblasti jednoznačný </a:t>
            </a:r>
            <a:r>
              <a:rPr lang="cs-CZ" sz="2400" dirty="0">
                <a:solidFill>
                  <a:srgbClr val="FF0000"/>
                </a:solidFill>
              </a:rPr>
              <a:t>příklon k přírodě </a:t>
            </a:r>
            <a:r>
              <a:rPr lang="cs-CZ" sz="2400" dirty="0"/>
              <a:t>a smyslové </a:t>
            </a:r>
            <a:endParaRPr lang="cs-CZ" sz="2400" dirty="0" smtClean="0"/>
          </a:p>
          <a:p>
            <a:r>
              <a:rPr lang="cs-CZ" sz="2400" dirty="0" smtClean="0"/>
              <a:t>skutečnosti.</a:t>
            </a:r>
          </a:p>
          <a:p>
            <a:r>
              <a:rPr lang="cs-CZ" sz="2400" dirty="0"/>
              <a:t>Obnoveno zkoumání přírody. První pitvy. Ideálem byl univerzální </a:t>
            </a:r>
            <a:endParaRPr lang="cs-CZ" sz="2400" dirty="0" smtClean="0"/>
          </a:p>
          <a:p>
            <a:r>
              <a:rPr lang="cs-CZ" sz="2400" dirty="0" smtClean="0"/>
              <a:t>umělec </a:t>
            </a:r>
            <a:r>
              <a:rPr lang="cs-CZ" sz="2400" dirty="0"/>
              <a:t>a </a:t>
            </a:r>
            <a:r>
              <a:rPr lang="cs-CZ" sz="2400" dirty="0" smtClean="0"/>
              <a:t>vědec (</a:t>
            </a:r>
            <a:r>
              <a:rPr lang="cs-CZ" sz="2400" dirty="0">
                <a:solidFill>
                  <a:srgbClr val="FF0000"/>
                </a:solidFill>
              </a:rPr>
              <a:t>Leonardo da Vinci</a:t>
            </a:r>
            <a:r>
              <a:rPr lang="cs-CZ" sz="2400" dirty="0"/>
              <a:t>). Z umělců </a:t>
            </a:r>
            <a:r>
              <a:rPr lang="cs-CZ" sz="2400" dirty="0">
                <a:solidFill>
                  <a:srgbClr val="FF0000"/>
                </a:solidFill>
              </a:rPr>
              <a:t>Dante</a:t>
            </a:r>
            <a:r>
              <a:rPr lang="cs-CZ" sz="2400" dirty="0"/>
              <a:t> (Božská komedie), </a:t>
            </a:r>
            <a:endParaRPr lang="cs-CZ" sz="2400" dirty="0" smtClean="0"/>
          </a:p>
          <a:p>
            <a:r>
              <a:rPr lang="cs-CZ" sz="2400" dirty="0" smtClean="0">
                <a:solidFill>
                  <a:srgbClr val="FF0000"/>
                </a:solidFill>
              </a:rPr>
              <a:t>F</a:t>
            </a:r>
            <a:r>
              <a:rPr lang="cs-CZ" sz="2400" dirty="0">
                <a:solidFill>
                  <a:srgbClr val="FF0000"/>
                </a:solidFill>
              </a:rPr>
              <a:t>. </a:t>
            </a:r>
            <a:r>
              <a:rPr lang="cs-CZ" sz="2400" dirty="0" err="1">
                <a:solidFill>
                  <a:srgbClr val="FF0000"/>
                </a:solidFill>
              </a:rPr>
              <a:t>Petrarca</a:t>
            </a:r>
            <a:r>
              <a:rPr lang="cs-CZ" sz="2400" dirty="0" smtClean="0">
                <a:solidFill>
                  <a:srgbClr val="FF0000"/>
                </a:solidFill>
              </a:rPr>
              <a:t>,</a:t>
            </a:r>
            <a:r>
              <a:rPr lang="cs-CZ" sz="2400" dirty="0" smtClean="0"/>
              <a:t> </a:t>
            </a:r>
            <a:r>
              <a:rPr lang="cs-CZ" sz="2400" dirty="0" err="1" smtClean="0">
                <a:solidFill>
                  <a:srgbClr val="FF0000"/>
                </a:solidFill>
              </a:rPr>
              <a:t>Michelangelo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cs-CZ" sz="2400" dirty="0" err="1">
                <a:solidFill>
                  <a:srgbClr val="FF0000"/>
                </a:solidFill>
              </a:rPr>
              <a:t>Buonarotti</a:t>
            </a:r>
            <a:r>
              <a:rPr lang="cs-CZ" sz="2400" dirty="0">
                <a:solidFill>
                  <a:srgbClr val="FF0000"/>
                </a:solidFill>
              </a:rPr>
              <a:t>, F. </a:t>
            </a:r>
            <a:r>
              <a:rPr lang="cs-CZ" sz="2400" dirty="0" err="1">
                <a:solidFill>
                  <a:srgbClr val="FF0000"/>
                </a:solidFill>
              </a:rPr>
              <a:t>Rabelais</a:t>
            </a:r>
            <a:r>
              <a:rPr lang="cs-CZ" sz="2400" dirty="0">
                <a:solidFill>
                  <a:srgbClr val="FF0000"/>
                </a:solidFill>
              </a:rPr>
              <a:t>, M. de Cervantes</a:t>
            </a:r>
            <a:r>
              <a:rPr lang="cs-CZ" sz="2400" dirty="0"/>
              <a:t>, </a:t>
            </a:r>
            <a:endParaRPr lang="cs-CZ" sz="2400" dirty="0" smtClean="0"/>
          </a:p>
          <a:p>
            <a:r>
              <a:rPr lang="cs-CZ" sz="2400" dirty="0" smtClean="0">
                <a:solidFill>
                  <a:srgbClr val="FF0000"/>
                </a:solidFill>
              </a:rPr>
              <a:t>W</a:t>
            </a:r>
            <a:r>
              <a:rPr lang="cs-CZ" sz="2400" dirty="0">
                <a:solidFill>
                  <a:srgbClr val="FF0000"/>
                </a:solidFill>
              </a:rPr>
              <a:t>. Shakespeare, </a:t>
            </a:r>
            <a:r>
              <a:rPr lang="cs-CZ" sz="2400" dirty="0" err="1" smtClean="0">
                <a:solidFill>
                  <a:srgbClr val="FF0000"/>
                </a:solidFill>
              </a:rPr>
              <a:t>Lope</a:t>
            </a:r>
            <a:r>
              <a:rPr lang="cs-CZ" sz="2400" dirty="0" smtClean="0">
                <a:solidFill>
                  <a:srgbClr val="FF0000"/>
                </a:solidFill>
              </a:rPr>
              <a:t> </a:t>
            </a:r>
            <a:r>
              <a:rPr lang="es-ES" sz="2400" dirty="0" smtClean="0">
                <a:solidFill>
                  <a:srgbClr val="FF0000"/>
                </a:solidFill>
              </a:rPr>
              <a:t>de </a:t>
            </a:r>
            <a:r>
              <a:rPr lang="es-ES" sz="2400" dirty="0">
                <a:solidFill>
                  <a:srgbClr val="FF0000"/>
                </a:solidFill>
              </a:rPr>
              <a:t>Vega, Calderón de la Barca</a:t>
            </a:r>
            <a:r>
              <a:rPr lang="es-ES" sz="2400" dirty="0"/>
              <a:t>. </a:t>
            </a:r>
            <a:endParaRPr lang="cs-CZ" sz="2400" dirty="0" smtClean="0"/>
          </a:p>
          <a:p>
            <a:endParaRPr lang="cs-CZ" sz="2400" dirty="0" smtClean="0">
              <a:solidFill>
                <a:srgbClr val="C00000"/>
              </a:solidFill>
            </a:endParaRPr>
          </a:p>
          <a:p>
            <a:r>
              <a:rPr lang="es-ES" sz="2400" dirty="0" smtClean="0">
                <a:solidFill>
                  <a:srgbClr val="C00000"/>
                </a:solidFill>
              </a:rPr>
              <a:t>V </a:t>
            </a:r>
            <a:r>
              <a:rPr lang="es-ES" sz="2400" dirty="0">
                <a:solidFill>
                  <a:srgbClr val="C00000"/>
                </a:solidFill>
              </a:rPr>
              <a:t>českých zemích </a:t>
            </a:r>
            <a:r>
              <a:rPr lang="es-ES" sz="2400" dirty="0"/>
              <a:t>v průběhu 16. </a:t>
            </a:r>
            <a:r>
              <a:rPr lang="es-ES" sz="2400" dirty="0" smtClean="0"/>
              <a:t>století</a:t>
            </a:r>
            <a:r>
              <a:rPr lang="cs-CZ" sz="2400" dirty="0" smtClean="0"/>
              <a:t> všestranný </a:t>
            </a:r>
            <a:r>
              <a:rPr lang="cs-CZ" sz="2400" dirty="0"/>
              <a:t>rozvoj kultury a </a:t>
            </a:r>
            <a:endParaRPr lang="cs-CZ" sz="2400" dirty="0" smtClean="0"/>
          </a:p>
          <a:p>
            <a:r>
              <a:rPr lang="cs-CZ" sz="2400" dirty="0" smtClean="0"/>
              <a:t>literatury </a:t>
            </a:r>
            <a:r>
              <a:rPr lang="cs-CZ" sz="2400" dirty="0"/>
              <a:t>psané latinsky i česky. B. </a:t>
            </a:r>
            <a:r>
              <a:rPr lang="cs-CZ" sz="2400" dirty="0" err="1" smtClean="0"/>
              <a:t>Hasištejnský</a:t>
            </a:r>
            <a:r>
              <a:rPr lang="cs-CZ" sz="2400" dirty="0" smtClean="0"/>
              <a:t> z </a:t>
            </a:r>
            <a:r>
              <a:rPr lang="cs-CZ" sz="2400" dirty="0"/>
              <a:t>Lobkovic, Viktorin </a:t>
            </a:r>
            <a:endParaRPr lang="cs-CZ" sz="2400" dirty="0" smtClean="0"/>
          </a:p>
          <a:p>
            <a:r>
              <a:rPr lang="cs-CZ" sz="2400" dirty="0" smtClean="0"/>
              <a:t>Kornel </a:t>
            </a:r>
            <a:r>
              <a:rPr lang="cs-CZ" sz="2400" dirty="0"/>
              <a:t>ze Všehrd, Jan Blahoslav. Četné překlady antických </a:t>
            </a:r>
            <a:r>
              <a:rPr lang="cs-CZ" sz="2400" dirty="0" smtClean="0"/>
              <a:t>a biblických </a:t>
            </a:r>
          </a:p>
          <a:p>
            <a:r>
              <a:rPr lang="cs-CZ" sz="2400" dirty="0" smtClean="0"/>
              <a:t>textů </a:t>
            </a:r>
            <a:r>
              <a:rPr lang="cs-CZ" sz="2400" dirty="0"/>
              <a:t>, rozšíření cestopisů (Krištof Harant z Polžic a Bezdružic),</a:t>
            </a:r>
          </a:p>
          <a:p>
            <a:r>
              <a:rPr lang="cs-CZ" sz="2400" dirty="0"/>
              <a:t>zábavných knih, naučné literatury a lidové četby</a:t>
            </a:r>
            <a:r>
              <a:rPr lang="cs-CZ" sz="2400" dirty="0" smtClean="0"/>
              <a:t>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95784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79512" y="332656"/>
            <a:ext cx="9039782" cy="64017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b="1" dirty="0" smtClean="0"/>
              <a:t>                       Vývoj </a:t>
            </a:r>
            <a:r>
              <a:rPr lang="cs-CZ" sz="3200" b="1" dirty="0"/>
              <a:t>v Evropě – </a:t>
            </a:r>
            <a:r>
              <a:rPr lang="cs-CZ" sz="3200" b="1" dirty="0" err="1"/>
              <a:t>pokr</a:t>
            </a:r>
            <a:r>
              <a:rPr lang="cs-CZ" sz="3200" b="1" dirty="0"/>
              <a:t>.</a:t>
            </a:r>
          </a:p>
          <a:p>
            <a:endParaRPr lang="cs-CZ" dirty="0" smtClean="0"/>
          </a:p>
          <a:p>
            <a:r>
              <a:rPr lang="cs-CZ" sz="2400" dirty="0" smtClean="0"/>
              <a:t>Souběžně </a:t>
            </a:r>
            <a:r>
              <a:rPr lang="cs-CZ" sz="2400" dirty="0"/>
              <a:t>ale také proti tomuto vývoji rostl odpor církve. </a:t>
            </a:r>
            <a:endParaRPr lang="cs-CZ" sz="2400" dirty="0" smtClean="0"/>
          </a:p>
          <a:p>
            <a:r>
              <a:rPr lang="cs-CZ" sz="2400" dirty="0" smtClean="0"/>
              <a:t>1550 </a:t>
            </a:r>
            <a:r>
              <a:rPr lang="cs-CZ" sz="2400" dirty="0"/>
              <a:t>založen </a:t>
            </a:r>
            <a:r>
              <a:rPr lang="cs-CZ" sz="2400" dirty="0" smtClean="0"/>
              <a:t>jezuitský řád</a:t>
            </a:r>
            <a:r>
              <a:rPr lang="cs-CZ" sz="2400" dirty="0"/>
              <a:t>, počátek </a:t>
            </a:r>
            <a:r>
              <a:rPr lang="cs-CZ" sz="2400" dirty="0">
                <a:solidFill>
                  <a:srgbClr val="FF0000"/>
                </a:solidFill>
              </a:rPr>
              <a:t>protireformace</a:t>
            </a:r>
            <a:r>
              <a:rPr lang="cs-CZ" sz="2400" dirty="0"/>
              <a:t>.</a:t>
            </a:r>
          </a:p>
          <a:p>
            <a:endParaRPr lang="cs-CZ" sz="2400" dirty="0" smtClean="0"/>
          </a:p>
          <a:p>
            <a:r>
              <a:rPr lang="cs-CZ" sz="2400" dirty="0" smtClean="0">
                <a:solidFill>
                  <a:srgbClr val="FF0000"/>
                </a:solidFill>
              </a:rPr>
              <a:t>Inkvizice</a:t>
            </a:r>
            <a:r>
              <a:rPr lang="cs-CZ" sz="2400" dirty="0"/>
              <a:t>: hlavně 14. – 17. století. </a:t>
            </a:r>
            <a:endParaRPr lang="cs-CZ" sz="2400" dirty="0" smtClean="0"/>
          </a:p>
          <a:p>
            <a:r>
              <a:rPr lang="cs-CZ" sz="2400" dirty="0" smtClean="0">
                <a:solidFill>
                  <a:srgbClr val="FF0000"/>
                </a:solidFill>
              </a:rPr>
              <a:t>Herese</a:t>
            </a:r>
            <a:r>
              <a:rPr lang="cs-CZ" sz="2400" dirty="0"/>
              <a:t>: </a:t>
            </a:r>
            <a:r>
              <a:rPr lang="cs-CZ" sz="2400" dirty="0" err="1"/>
              <a:t>kataři</a:t>
            </a:r>
            <a:r>
              <a:rPr lang="cs-CZ" sz="2400" dirty="0"/>
              <a:t> (odtud termín kacíři), </a:t>
            </a:r>
            <a:r>
              <a:rPr lang="cs-CZ" sz="2400" dirty="0" smtClean="0"/>
              <a:t>Valdenští</a:t>
            </a:r>
          </a:p>
          <a:p>
            <a:endParaRPr lang="cs-CZ" sz="2400" dirty="0" smtClean="0"/>
          </a:p>
          <a:p>
            <a:r>
              <a:rPr lang="cs-CZ" sz="2400" dirty="0" smtClean="0"/>
              <a:t>Španělský </a:t>
            </a:r>
            <a:r>
              <a:rPr lang="cs-CZ" sz="2400" dirty="0"/>
              <a:t>lékař, přírodovědec, právník a teolog </a:t>
            </a:r>
            <a:r>
              <a:rPr lang="cs-CZ" sz="2400" dirty="0" err="1">
                <a:solidFill>
                  <a:srgbClr val="FF0000"/>
                </a:solidFill>
              </a:rPr>
              <a:t>Servetus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r>
              <a:rPr lang="cs-CZ" sz="2400" dirty="0"/>
              <a:t>(1511 – 1553).</a:t>
            </a:r>
          </a:p>
          <a:p>
            <a:r>
              <a:rPr lang="cs-CZ" sz="2400" dirty="0"/>
              <a:t>Jeho hlavním dílem teologickým dílem byla kniha </a:t>
            </a:r>
            <a:r>
              <a:rPr lang="cs-CZ" sz="2400" dirty="0" err="1"/>
              <a:t>Christianismi</a:t>
            </a:r>
            <a:r>
              <a:rPr lang="cs-CZ" sz="2400" dirty="0"/>
              <a:t> </a:t>
            </a:r>
            <a:endParaRPr lang="cs-CZ" sz="2400" dirty="0" smtClean="0"/>
          </a:p>
          <a:p>
            <a:r>
              <a:rPr lang="cs-CZ" sz="2400" dirty="0" err="1" smtClean="0"/>
              <a:t>Restitutio</a:t>
            </a:r>
            <a:r>
              <a:rPr lang="cs-CZ" sz="2400" dirty="0" smtClean="0"/>
              <a:t> (</a:t>
            </a:r>
            <a:r>
              <a:rPr lang="cs-CZ" sz="2400" dirty="0"/>
              <a:t>Obnova křesťanství). V medicíně byl objevitelem malého </a:t>
            </a:r>
            <a:endParaRPr lang="cs-CZ" sz="2400" dirty="0" smtClean="0"/>
          </a:p>
          <a:p>
            <a:r>
              <a:rPr lang="cs-CZ" sz="2400" dirty="0" smtClean="0"/>
              <a:t>krevního </a:t>
            </a:r>
            <a:r>
              <a:rPr lang="cs-CZ" sz="2400" dirty="0"/>
              <a:t>oběhu </a:t>
            </a:r>
            <a:r>
              <a:rPr lang="cs-CZ" sz="2400" dirty="0" smtClean="0"/>
              <a:t>a  spojení </a:t>
            </a:r>
            <a:r>
              <a:rPr lang="cs-CZ" sz="2400" dirty="0"/>
              <a:t>mezi oběhem tepenným a žilním. </a:t>
            </a:r>
            <a:endParaRPr lang="cs-CZ" sz="2400" dirty="0" smtClean="0"/>
          </a:p>
          <a:p>
            <a:r>
              <a:rPr lang="cs-CZ" sz="2400" dirty="0" smtClean="0"/>
              <a:t>Byl </a:t>
            </a:r>
            <a:r>
              <a:rPr lang="cs-CZ" sz="2400" dirty="0"/>
              <a:t>upálen za to, že </a:t>
            </a:r>
            <a:r>
              <a:rPr lang="cs-CZ" sz="2400" dirty="0" smtClean="0"/>
              <a:t>neuznával dogma </a:t>
            </a:r>
            <a:r>
              <a:rPr lang="cs-CZ" sz="2400" dirty="0"/>
              <a:t>o trojjedinosti boží. </a:t>
            </a:r>
            <a:endParaRPr lang="cs-CZ" sz="2400" dirty="0" smtClean="0"/>
          </a:p>
          <a:p>
            <a:r>
              <a:rPr lang="cs-CZ" sz="2400" dirty="0" smtClean="0"/>
              <a:t>Také </a:t>
            </a:r>
            <a:r>
              <a:rPr lang="cs-CZ" sz="2400" dirty="0">
                <a:solidFill>
                  <a:srgbClr val="FF0000"/>
                </a:solidFill>
              </a:rPr>
              <a:t>Jan Hus </a:t>
            </a:r>
            <a:r>
              <a:rPr lang="cs-CZ" sz="2400" dirty="0"/>
              <a:t>(upálen 1415), </a:t>
            </a:r>
            <a:r>
              <a:rPr lang="cs-CZ" sz="2400" dirty="0">
                <a:solidFill>
                  <a:srgbClr val="FF0000"/>
                </a:solidFill>
              </a:rPr>
              <a:t>Jeroným </a:t>
            </a:r>
            <a:r>
              <a:rPr lang="cs-CZ" sz="2400" dirty="0" smtClean="0">
                <a:solidFill>
                  <a:srgbClr val="FF0000"/>
                </a:solidFill>
              </a:rPr>
              <a:t>Pražský </a:t>
            </a:r>
            <a:r>
              <a:rPr lang="cs-CZ" sz="2400" dirty="0" smtClean="0"/>
              <a:t>(</a:t>
            </a:r>
            <a:r>
              <a:rPr lang="cs-CZ" sz="2400" dirty="0"/>
              <a:t>1416), </a:t>
            </a:r>
            <a:r>
              <a:rPr lang="cs-CZ" sz="2400" dirty="0" err="1">
                <a:solidFill>
                  <a:srgbClr val="FF0000"/>
                </a:solidFill>
              </a:rPr>
              <a:t>Girolamo</a:t>
            </a:r>
            <a:r>
              <a:rPr lang="cs-CZ" sz="2400" dirty="0">
                <a:solidFill>
                  <a:srgbClr val="FF0000"/>
                </a:solidFill>
              </a:rPr>
              <a:t> </a:t>
            </a:r>
            <a:endParaRPr lang="cs-CZ" sz="2400" dirty="0" smtClean="0">
              <a:solidFill>
                <a:srgbClr val="FF0000"/>
              </a:solidFill>
            </a:endParaRPr>
          </a:p>
          <a:p>
            <a:r>
              <a:rPr lang="cs-CZ" sz="2400" dirty="0" err="1" smtClean="0">
                <a:solidFill>
                  <a:srgbClr val="FF0000"/>
                </a:solidFill>
              </a:rPr>
              <a:t>Savonarola</a:t>
            </a:r>
            <a:r>
              <a:rPr lang="cs-CZ" sz="2400" dirty="0" smtClean="0"/>
              <a:t> </a:t>
            </a:r>
            <a:r>
              <a:rPr lang="cs-CZ" sz="2400" dirty="0"/>
              <a:t>(kazatel, založil ve Florencii teokratický stát</a:t>
            </a:r>
          </a:p>
          <a:p>
            <a:r>
              <a:rPr lang="cs-CZ" sz="2400" dirty="0"/>
              <a:t>s demokratickou ústavou a přísnými mravními zákony, svržen, </a:t>
            </a:r>
            <a:endParaRPr lang="cs-CZ" sz="2400" dirty="0" smtClean="0"/>
          </a:p>
          <a:p>
            <a:r>
              <a:rPr lang="cs-CZ" sz="2400" dirty="0" smtClean="0"/>
              <a:t>1498 </a:t>
            </a:r>
            <a:r>
              <a:rPr lang="cs-CZ" sz="2400" dirty="0" smtClean="0"/>
              <a:t>upálen).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663203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11079</TotalTime>
  <Words>3221</Words>
  <Application>Microsoft Office PowerPoint</Application>
  <PresentationFormat>Předvádění na obrazovce (4:3)</PresentationFormat>
  <Paragraphs>509</Paragraphs>
  <Slides>40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3" baseType="lpstr">
      <vt:lpstr>Arial</vt:lpstr>
      <vt:lpstr>Calibri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</dc:creator>
  <cp:lastModifiedBy>Martin Krsek</cp:lastModifiedBy>
  <cp:revision>65</cp:revision>
  <dcterms:created xsi:type="dcterms:W3CDTF">2017-03-02T15:49:48Z</dcterms:created>
  <dcterms:modified xsi:type="dcterms:W3CDTF">2018-02-07T10:04:03Z</dcterms:modified>
</cp:coreProperties>
</file>