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9" r:id="rId1"/>
  </p:sldMasterIdLst>
  <p:sldIdLst>
    <p:sldId id="256" r:id="rId2"/>
    <p:sldId id="283" r:id="rId3"/>
    <p:sldId id="281" r:id="rId4"/>
    <p:sldId id="282" r:id="rId5"/>
    <p:sldId id="257" r:id="rId6"/>
    <p:sldId id="284" r:id="rId7"/>
    <p:sldId id="285" r:id="rId8"/>
    <p:sldId id="286" r:id="rId9"/>
    <p:sldId id="288" r:id="rId10"/>
    <p:sldId id="287" r:id="rId11"/>
    <p:sldId id="289" r:id="rId12"/>
    <p:sldId id="290" r:id="rId13"/>
    <p:sldId id="258" r:id="rId14"/>
    <p:sldId id="259" r:id="rId15"/>
    <p:sldId id="260" r:id="rId16"/>
    <p:sldId id="261" r:id="rId17"/>
    <p:sldId id="291" r:id="rId18"/>
    <p:sldId id="262" r:id="rId19"/>
    <p:sldId id="292" r:id="rId20"/>
    <p:sldId id="293" r:id="rId21"/>
    <p:sldId id="263" r:id="rId22"/>
    <p:sldId id="264" r:id="rId23"/>
    <p:sldId id="265" r:id="rId24"/>
    <p:sldId id="266" r:id="rId25"/>
    <p:sldId id="267" r:id="rId26"/>
    <p:sldId id="268" r:id="rId27"/>
    <p:sldId id="269" r:id="rId28"/>
    <p:sldId id="270" r:id="rId29"/>
    <p:sldId id="271" r:id="rId30"/>
    <p:sldId id="272" r:id="rId31"/>
    <p:sldId id="273" r:id="rId32"/>
    <p:sldId id="274" r:id="rId33"/>
    <p:sldId id="275" r:id="rId34"/>
    <p:sldId id="276" r:id="rId35"/>
    <p:sldId id="277" r:id="rId36"/>
    <p:sldId id="295" r:id="rId37"/>
    <p:sldId id="294" r:id="rId38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3200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3200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3200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3200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500" autoAdjust="0"/>
    <p:restoredTop sz="94660"/>
  </p:normalViewPr>
  <p:slideViewPr>
    <p:cSldViewPr>
      <p:cViewPr varScale="1">
        <p:scale>
          <a:sx n="82" d="100"/>
          <a:sy n="82" d="100"/>
        </p:scale>
        <p:origin x="1618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C742A3-90F9-4056-8485-37B6987F2FB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C9A419-7F58-4ED4-A55C-182B0CDE6F7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A13251-D0C9-4DBC-A04F-5980C8DB6BD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Nadpis, text a 2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5FD821-BD35-4244-B8E4-A043E26361C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5AC760-1386-4C63-8766-9226141823D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F8DC4B-CE88-438D-8F90-7E52B9D9577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723CD7-1888-45E5-B099-47D039A6569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771A7C-D533-47AE-91B0-53ABE010A01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4213CD-095A-4A82-B614-24C3E6C83D5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F9DE06-DF23-4175-AA14-BCBD351BF72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97F2F1-7679-4616-93AE-8832FC3B738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474F70-6A95-4006-A2F8-CF5B4859197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 předlohy nadpisů.</a:t>
            </a:r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1A0E116C-499E-47D0-93AD-F43758374EF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  <p:sldLayoutId id="2147483701" r:id="rId2"/>
    <p:sldLayoutId id="2147483702" r:id="rId3"/>
    <p:sldLayoutId id="2147483703" r:id="rId4"/>
    <p:sldLayoutId id="2147483704" r:id="rId5"/>
    <p:sldLayoutId id="2147483705" r:id="rId6"/>
    <p:sldLayoutId id="2147483706" r:id="rId7"/>
    <p:sldLayoutId id="2147483707" r:id="rId8"/>
    <p:sldLayoutId id="2147483708" r:id="rId9"/>
    <p:sldLayoutId id="2147483709" r:id="rId10"/>
    <p:sldLayoutId id="2147483710" r:id="rId11"/>
    <p:sldLayoutId id="2147483711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eskatelevize.cz/ivysilani/1096898594-udalosti-komentare/210411000370902/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eskatelevize.cz/porady/10122711478-duchovni-kuchyne/307298380030009-hinduismus/" TargetMode="External"/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55650" y="1052513"/>
            <a:ext cx="7773988" cy="3530600"/>
          </a:xfrm>
        </p:spPr>
        <p:txBody>
          <a:bodyPr/>
          <a:lstStyle/>
          <a:p>
            <a:pPr eaLnBrk="1" hangingPunct="1"/>
            <a:br>
              <a:rPr lang="cs-CZ" sz="4000" b="1" dirty="0">
                <a:latin typeface="Comic Sans MS" pitchFamily="66" charset="0"/>
                <a:ea typeface="Calibri" pitchFamily="34" charset="0"/>
                <a:cs typeface="Calibri" pitchFamily="34" charset="0"/>
              </a:rPr>
            </a:br>
            <a:br>
              <a:rPr lang="cs-CZ" sz="4000" b="1" dirty="0">
                <a:latin typeface="Comic Sans MS" pitchFamily="66" charset="0"/>
                <a:ea typeface="Calibri" pitchFamily="34" charset="0"/>
                <a:cs typeface="Calibri" pitchFamily="34" charset="0"/>
              </a:rPr>
            </a:br>
            <a:br>
              <a:rPr lang="cs-CZ" sz="4000" b="1" dirty="0">
                <a:latin typeface="Comic Sans MS" pitchFamily="66" charset="0"/>
                <a:ea typeface="Calibri" pitchFamily="34" charset="0"/>
                <a:cs typeface="Calibri" pitchFamily="34" charset="0"/>
              </a:rPr>
            </a:br>
            <a:r>
              <a:rPr lang="cs-CZ" sz="4000" b="1" dirty="0">
                <a:latin typeface="Comic Sans MS" pitchFamily="66" charset="0"/>
                <a:ea typeface="Calibri" pitchFamily="34" charset="0"/>
                <a:cs typeface="Calibri" pitchFamily="34" charset="0"/>
              </a:rPr>
              <a:t>   </a:t>
            </a:r>
            <a:r>
              <a:rPr lang="cs-CZ" sz="4000" b="1" dirty="0">
                <a:solidFill>
                  <a:srgbClr val="403152"/>
                </a:solidFill>
                <a:latin typeface="Comic Sans MS" pitchFamily="66" charset="0"/>
                <a:ea typeface="Calibri" pitchFamily="34" charset="0"/>
                <a:cs typeface="Calibri" pitchFamily="34" charset="0"/>
              </a:rPr>
              <a:t>Nutriční aspekty světových náboženství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7088188" cy="2135188"/>
          </a:xfrm>
        </p:spPr>
        <p:txBody>
          <a:bodyPr rtlCol="0">
            <a:normAutofit/>
          </a:bodyPr>
          <a:lstStyle/>
          <a:p>
            <a:pPr marL="1066800" lvl="1" indent="-60960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2000" i="1" dirty="0"/>
              <a:t>                                                   </a:t>
            </a:r>
          </a:p>
          <a:p>
            <a:pPr marL="609600" indent="-60960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cs-CZ" sz="2400" b="1" i="1" dirty="0">
              <a:latin typeface="Comic Sans MS" pitchFamily="66" charset="0"/>
            </a:endParaRPr>
          </a:p>
          <a:p>
            <a:pPr marL="609600" indent="-60960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2400" b="1" i="1" dirty="0">
                <a:latin typeface="Comic Sans MS" pitchFamily="66" charset="0"/>
              </a:rPr>
              <a:t>                     </a:t>
            </a:r>
          </a:p>
          <a:p>
            <a:pPr marL="609600" indent="-60960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2400" i="1" dirty="0"/>
              <a:t>		                                </a:t>
            </a:r>
            <a:r>
              <a:rPr lang="cs-CZ" sz="2400" b="1" i="1" dirty="0">
                <a:latin typeface="Comic Sans MS" pitchFamily="66" charset="0"/>
              </a:rPr>
              <a:t>Martina Nevrlá</a:t>
            </a:r>
            <a:r>
              <a:rPr lang="cs-CZ" sz="2400" i="1" dirty="0"/>
              <a:t>  </a:t>
            </a:r>
          </a:p>
        </p:txBody>
      </p:sp>
    </p:spTree>
  </p:cSld>
  <p:clrMapOvr>
    <a:masterClrMapping/>
  </p:clrMapOvr>
  <p:transition>
    <p:fade thruBlk="1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b="1" dirty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Mnohoznačný význam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1438"/>
            <a:ext cx="8229600" cy="4784725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cs-CZ" sz="2800" b="1" dirty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1 pokrm má pro různé osoby různý význam: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sz="2200" b="1" dirty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Oslava etnické identity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sz="2200" b="1" dirty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Nízký sociální status</a:t>
            </a:r>
          </a:p>
          <a:p>
            <a:pPr lvl="1" eaLnBrk="1" hangingPunct="1">
              <a:lnSpc>
                <a:spcPct val="90000"/>
              </a:lnSpc>
              <a:defRPr/>
            </a:pPr>
            <a:endParaRPr lang="cs-CZ" sz="2200" b="1" dirty="0">
              <a:solidFill>
                <a:schemeClr val="accent4">
                  <a:lumMod val="50000"/>
                </a:schemeClr>
              </a:solidFill>
              <a:latin typeface="Comic Sans MS" pitchFamily="66" charset="0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cs-CZ" sz="2600" b="1" dirty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Změny významu při změně okolností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sz="2000" dirty="0">
                <a:latin typeface="Comic Sans MS" pitchFamily="66" charset="0"/>
              </a:rPr>
              <a:t> </a:t>
            </a:r>
            <a:r>
              <a:rPr lang="cs-CZ" sz="2000" b="1" dirty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např. cukr – nejdříve symbol blahobytu, po rozšíření ztráta hodnoty</a:t>
            </a:r>
          </a:p>
          <a:p>
            <a:pPr eaLnBrk="1" hangingPunct="1">
              <a:lnSpc>
                <a:spcPct val="90000"/>
              </a:lnSpc>
              <a:defRPr/>
            </a:pPr>
            <a:endParaRPr lang="cs-CZ" sz="2800" b="1" dirty="0">
              <a:solidFill>
                <a:schemeClr val="accent4">
                  <a:lumMod val="50000"/>
                </a:schemeClr>
              </a:solidFill>
              <a:latin typeface="Comic Sans MS" pitchFamily="66" charset="0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cs-CZ" sz="2800" b="1" dirty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Někdy rozdílné vnímání mužského a ženského principu (steak x jahody)</a:t>
            </a:r>
          </a:p>
          <a:p>
            <a:pPr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sz="3200" b="1" dirty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Potrava jako etnický znak a symbol moci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cs-CZ" b="1" dirty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Italové v Americe</a:t>
            </a:r>
          </a:p>
          <a:p>
            <a:pPr>
              <a:buFont typeface="Arial" charset="0"/>
              <a:buNone/>
              <a:defRPr/>
            </a:pPr>
            <a:endParaRPr lang="cs-CZ" b="1" dirty="0">
              <a:solidFill>
                <a:schemeClr val="accent4">
                  <a:lumMod val="50000"/>
                </a:schemeClr>
              </a:solidFill>
              <a:latin typeface="Comic Sans MS" pitchFamily="66" charset="0"/>
            </a:endParaRPr>
          </a:p>
          <a:p>
            <a:pPr>
              <a:buFont typeface="Arial" pitchFamily="34" charset="0"/>
              <a:buChar char="•"/>
              <a:defRPr/>
            </a:pPr>
            <a:r>
              <a:rPr lang="cs-CZ" b="1" dirty="0" err="1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Alkoholdehydrogenáza</a:t>
            </a:r>
            <a:r>
              <a:rPr lang="cs-CZ" b="1" dirty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, </a:t>
            </a:r>
            <a:r>
              <a:rPr lang="cs-CZ" b="1" dirty="0" err="1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Laktátdehydrogenáza</a:t>
            </a:r>
            <a:endParaRPr lang="cs-CZ" b="1" dirty="0">
              <a:solidFill>
                <a:schemeClr val="accent4">
                  <a:lumMod val="50000"/>
                </a:schemeClr>
              </a:solidFill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b="1" dirty="0" err="1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Etnocentrismus</a:t>
            </a:r>
            <a:endParaRPr lang="cs-CZ" b="1" dirty="0">
              <a:solidFill>
                <a:schemeClr val="accent4">
                  <a:lumMod val="50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14339" name="Zástupný symbol pro obsah 2"/>
          <p:cNvSpPr>
            <a:spLocks noGrp="1"/>
          </p:cNvSpPr>
          <p:nvPr>
            <p:ph idx="1"/>
          </p:nvPr>
        </p:nvSpPr>
        <p:spPr>
          <a:xfrm>
            <a:off x="395288" y="1557338"/>
            <a:ext cx="8229600" cy="4525962"/>
          </a:xfrm>
        </p:spPr>
        <p:txBody>
          <a:bodyPr/>
          <a:lstStyle/>
          <a:p>
            <a:pPr eaLnBrk="1" hangingPunct="1">
              <a:defRPr/>
            </a:pPr>
            <a:r>
              <a:rPr lang="cs-CZ" sz="2400" b="1" dirty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Přesvědčení, že moje postoje a chování jsou „přirozené“ a nejlepší, odlišné je „divné“</a:t>
            </a:r>
          </a:p>
          <a:p>
            <a:pPr eaLnBrk="1" hangingPunct="1">
              <a:buFont typeface="Arial" charset="0"/>
              <a:buNone/>
              <a:defRPr/>
            </a:pPr>
            <a:endParaRPr lang="cs-CZ" sz="2400" b="1" dirty="0">
              <a:solidFill>
                <a:schemeClr val="accent4">
                  <a:lumMod val="50000"/>
                </a:schemeClr>
              </a:solidFill>
              <a:latin typeface="Comic Sans MS" pitchFamily="66" charset="0"/>
            </a:endParaRPr>
          </a:p>
          <a:p>
            <a:pPr eaLnBrk="1" hangingPunct="1">
              <a:defRPr/>
            </a:pPr>
            <a:r>
              <a:rPr lang="cs-CZ" sz="2400" b="1" dirty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Kanibalismus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cs-CZ" sz="2400" dirty="0">
                <a:hlinkClick r:id="rId2"/>
              </a:rPr>
              <a:t>http://www.</a:t>
            </a:r>
            <a:r>
              <a:rPr lang="cs-CZ" sz="2400" dirty="0" err="1">
                <a:hlinkClick r:id="rId2"/>
              </a:rPr>
              <a:t>ceskatelevize.cz</a:t>
            </a:r>
            <a:r>
              <a:rPr lang="cs-CZ" sz="2400" dirty="0">
                <a:hlinkClick r:id="rId2"/>
              </a:rPr>
              <a:t>/</a:t>
            </a:r>
            <a:r>
              <a:rPr lang="cs-CZ" sz="2400" dirty="0" err="1">
                <a:hlinkClick r:id="rId2"/>
              </a:rPr>
              <a:t>ivysilani</a:t>
            </a:r>
            <a:r>
              <a:rPr lang="cs-CZ" sz="2400" dirty="0">
                <a:hlinkClick r:id="rId2"/>
              </a:rPr>
              <a:t>/1096898594-</a:t>
            </a:r>
            <a:r>
              <a:rPr lang="cs-CZ" sz="2400" dirty="0" err="1">
                <a:hlinkClick r:id="rId2"/>
              </a:rPr>
              <a:t>udalosti</a:t>
            </a:r>
            <a:r>
              <a:rPr lang="cs-CZ" sz="2400" dirty="0">
                <a:hlinkClick r:id="rId2"/>
              </a:rPr>
              <a:t>-</a:t>
            </a:r>
            <a:r>
              <a:rPr lang="cs-CZ" sz="2400" dirty="0" err="1">
                <a:hlinkClick r:id="rId2"/>
              </a:rPr>
              <a:t>komentare</a:t>
            </a:r>
            <a:r>
              <a:rPr lang="cs-CZ" sz="2400" dirty="0">
                <a:hlinkClick r:id="rId2"/>
              </a:rPr>
              <a:t>/210411000370902/</a:t>
            </a:r>
            <a:endParaRPr lang="cs-CZ" sz="2400" b="1" dirty="0">
              <a:solidFill>
                <a:schemeClr val="accent4">
                  <a:lumMod val="50000"/>
                </a:schemeClr>
              </a:solidFill>
              <a:latin typeface="Comic Sans MS" pitchFamily="66" charset="0"/>
            </a:endParaRPr>
          </a:p>
          <a:p>
            <a:pPr eaLnBrk="1" hangingPunct="1">
              <a:buFont typeface="Wingdings" pitchFamily="2" charset="2"/>
              <a:buNone/>
              <a:defRPr/>
            </a:pPr>
            <a:endParaRPr lang="cs-CZ" sz="2400" b="1" dirty="0">
              <a:solidFill>
                <a:schemeClr val="accent4">
                  <a:lumMod val="50000"/>
                </a:schemeClr>
              </a:solidFill>
              <a:latin typeface="Comic Sans MS" pitchFamily="66" charset="0"/>
            </a:endParaRPr>
          </a:p>
          <a:p>
            <a:pPr eaLnBrk="1" hangingPunct="1">
              <a:buFont typeface="Wingdings" pitchFamily="2" charset="2"/>
              <a:buNone/>
              <a:defRPr/>
            </a:pPr>
            <a:r>
              <a:rPr lang="cs-CZ" sz="2400" b="1" dirty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Kulturní relativismus</a:t>
            </a:r>
          </a:p>
          <a:p>
            <a:pPr eaLnBrk="1" hangingPunct="1">
              <a:defRPr/>
            </a:pPr>
            <a:r>
              <a:rPr lang="cs-CZ" sz="2400" b="1" dirty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Všechny kultury jsou stejně dobré</a:t>
            </a:r>
          </a:p>
          <a:p>
            <a:pPr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755650" y="274638"/>
            <a:ext cx="7931150" cy="274637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endParaRPr lang="cs-CZ" sz="4000"/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>
          <a:xfrm>
            <a:off x="1403350" y="620713"/>
            <a:ext cx="7283450" cy="550545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Tx/>
              <a:buNone/>
              <a:defRPr/>
            </a:pPr>
            <a:endParaRPr lang="cs-CZ" dirty="0"/>
          </a:p>
          <a:p>
            <a:pPr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cs-CZ" sz="4000" b="1" dirty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Křesťanství </a:t>
            </a:r>
          </a:p>
          <a:p>
            <a:pPr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cs-CZ" sz="4000" b="1" dirty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Islám</a:t>
            </a:r>
          </a:p>
          <a:p>
            <a:pPr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cs-CZ" sz="4000" b="1" dirty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Hinduismus</a:t>
            </a:r>
          </a:p>
          <a:p>
            <a:pPr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cs-CZ" sz="4000" b="1" dirty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Buddhismus</a:t>
            </a:r>
          </a:p>
          <a:p>
            <a:pPr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cs-CZ" sz="4000" b="1" dirty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Judaismus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4000" b="1" dirty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Křesťanství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b="1" dirty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Historie stravování římských katolíků</a:t>
            </a:r>
          </a:p>
          <a:p>
            <a:pPr eaLnBrk="1" hangingPunct="1">
              <a:defRPr/>
            </a:pPr>
            <a:endParaRPr lang="cs-CZ" b="1" dirty="0">
              <a:solidFill>
                <a:schemeClr val="accent4">
                  <a:lumMod val="50000"/>
                </a:schemeClr>
              </a:solidFill>
              <a:latin typeface="Comic Sans MS" pitchFamily="66" charset="0"/>
            </a:endParaRPr>
          </a:p>
          <a:p>
            <a:pPr eaLnBrk="1" hangingPunct="1">
              <a:defRPr/>
            </a:pPr>
            <a:r>
              <a:rPr lang="cs-CZ" b="1" dirty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Církve vzešlé z reformace</a:t>
            </a:r>
          </a:p>
          <a:p>
            <a:pPr eaLnBrk="1" hangingPunct="1">
              <a:defRPr/>
            </a:pPr>
            <a:endParaRPr lang="cs-CZ" b="1" dirty="0">
              <a:solidFill>
                <a:schemeClr val="accent4">
                  <a:lumMod val="50000"/>
                </a:schemeClr>
              </a:solidFill>
              <a:latin typeface="Comic Sans MS" pitchFamily="66" charset="0"/>
            </a:endParaRPr>
          </a:p>
          <a:p>
            <a:pPr eaLnBrk="1" hangingPunct="1">
              <a:defRPr/>
            </a:pPr>
            <a:r>
              <a:rPr lang="cs-CZ" b="1" dirty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Historie stravování v pravoslavné církvi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404813"/>
            <a:ext cx="8229600" cy="1368425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4000" b="1" dirty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Historie stravování a křesťanství</a:t>
            </a:r>
            <a:br>
              <a:rPr lang="cs-CZ" sz="4000" b="1" dirty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</a:br>
            <a:endParaRPr lang="cs-CZ" sz="4000" b="1" dirty="0">
              <a:solidFill>
                <a:schemeClr val="accent4">
                  <a:lumMod val="50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cs-CZ" sz="2800" b="1" dirty="0">
              <a:latin typeface="Comic Sans MS" pitchFamily="66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cs-CZ" sz="2800" b="1" dirty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Stravování u římských katolíků</a:t>
            </a:r>
          </a:p>
          <a:p>
            <a:pPr eaLnBrk="1" hangingPunct="1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cs-CZ" sz="2400" b="1" dirty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   Do roku 1966 zákaz v pátek konzumovat maso</a:t>
            </a:r>
          </a:p>
          <a:p>
            <a:pPr eaLnBrk="1" hangingPunct="1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cs-CZ" sz="2400" b="1" dirty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   Některé řeholní řády vegetariánství</a:t>
            </a:r>
          </a:p>
          <a:p>
            <a:pPr eaLnBrk="1" hangingPunct="1">
              <a:lnSpc>
                <a:spcPct val="90000"/>
              </a:lnSpc>
              <a:buFont typeface="Arial" charset="0"/>
              <a:buNone/>
              <a:defRPr/>
            </a:pPr>
            <a:r>
              <a:rPr lang="cs-CZ" sz="2000" b="1" dirty="0">
                <a:solidFill>
                  <a:schemeClr val="accent4">
                    <a:lumMod val="50000"/>
                  </a:schemeClr>
                </a:solidFill>
              </a:rPr>
              <a:t>       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cs-CZ" sz="2800" b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cs-CZ" sz="2800" b="1" dirty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Církve vzešlé z reformace:</a:t>
            </a:r>
          </a:p>
          <a:p>
            <a:pPr eaLnBrk="1" hangingPunct="1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cs-CZ" sz="2800" b="1" dirty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   </a:t>
            </a:r>
            <a:r>
              <a:rPr lang="cs-CZ" sz="2400" b="1" dirty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Snaha odlišit se od římských katolíků</a:t>
            </a:r>
          </a:p>
          <a:p>
            <a:pPr eaLnBrk="1" hangingPunct="1">
              <a:lnSpc>
                <a:spcPct val="90000"/>
              </a:lnSpc>
              <a:buFont typeface="Arial" charset="0"/>
              <a:buNone/>
              <a:defRPr/>
            </a:pPr>
            <a:endParaRPr lang="cs-CZ" sz="2400" b="1" dirty="0">
              <a:solidFill>
                <a:schemeClr val="accent4">
                  <a:lumMod val="50000"/>
                </a:schemeClr>
              </a:solidFill>
              <a:latin typeface="Comic Sans MS" pitchFamily="66" charset="0"/>
            </a:endParaRPr>
          </a:p>
          <a:p>
            <a:pPr eaLnBrk="1" hangingPunct="1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cs-CZ" sz="2400" b="1" dirty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   Adventisté</a:t>
            </a:r>
          </a:p>
          <a:p>
            <a:pPr eaLnBrk="1" hangingPunct="1">
              <a:lnSpc>
                <a:spcPct val="90000"/>
              </a:lnSpc>
              <a:buFont typeface="Arial" charset="0"/>
              <a:buNone/>
              <a:defRPr/>
            </a:pPr>
            <a:r>
              <a:rPr lang="cs-CZ" sz="2400" b="1" dirty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	   </a:t>
            </a:r>
            <a:r>
              <a:rPr lang="cs-CZ" sz="2400" b="1" dirty="0" err="1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lakto</a:t>
            </a:r>
            <a:r>
              <a:rPr lang="cs-CZ" sz="2400" b="1" dirty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-</a:t>
            </a:r>
            <a:r>
              <a:rPr lang="cs-CZ" sz="2400" b="1" dirty="0" err="1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ovo</a:t>
            </a:r>
            <a:r>
              <a:rPr lang="cs-CZ" sz="2400" b="1" dirty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 vegetariáni</a:t>
            </a:r>
          </a:p>
          <a:p>
            <a:pPr eaLnBrk="1" hangingPunct="1">
              <a:lnSpc>
                <a:spcPct val="90000"/>
              </a:lnSpc>
              <a:buFont typeface="Arial" charset="0"/>
              <a:buNone/>
              <a:defRPr/>
            </a:pPr>
            <a:r>
              <a:rPr lang="cs-CZ" sz="2400" b="1" dirty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      nekonzumují</a:t>
            </a:r>
          </a:p>
          <a:p>
            <a:pPr eaLnBrk="1" hangingPunct="1">
              <a:lnSpc>
                <a:spcPct val="90000"/>
              </a:lnSpc>
              <a:buFont typeface="Arial" charset="0"/>
              <a:buNone/>
              <a:defRPr/>
            </a:pPr>
            <a:r>
              <a:rPr lang="cs-CZ" sz="2400" b="1" dirty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(maso, ryby, alkohol, čaj, kávu,tabák)</a:t>
            </a:r>
            <a:endParaRPr lang="cs-CZ" sz="2800" b="1" dirty="0">
              <a:solidFill>
                <a:schemeClr val="accent4">
                  <a:lumMod val="50000"/>
                </a:schemeClr>
              </a:solidFill>
              <a:latin typeface="Comic Sans MS" pitchFamily="66" charset="0"/>
            </a:endParaRPr>
          </a:p>
          <a:p>
            <a:pPr eaLnBrk="1" hangingPunct="1">
              <a:lnSpc>
                <a:spcPct val="90000"/>
              </a:lnSpc>
              <a:buFont typeface="Arial" charset="0"/>
              <a:buNone/>
              <a:defRPr/>
            </a:pPr>
            <a:r>
              <a:rPr lang="cs-CZ" sz="2400" b="1" dirty="0">
                <a:latin typeface="Comic Sans MS" pitchFamily="66" charset="0"/>
              </a:rPr>
              <a:t> 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0"/>
            <a:ext cx="8218487" cy="188913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endParaRPr lang="cs-CZ" sz="4000"/>
          </a:p>
        </p:txBody>
      </p:sp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>
          <a:xfrm>
            <a:off x="395288" y="260350"/>
            <a:ext cx="8229600" cy="5030788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cs-CZ" sz="3600" b="1" dirty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Historie stravování v pravoslavné církvi</a:t>
            </a:r>
            <a:r>
              <a:rPr lang="cs-CZ" sz="2000" b="1" dirty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: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lang="cs-CZ" sz="2000" b="1" dirty="0">
              <a:solidFill>
                <a:schemeClr val="accent4">
                  <a:lumMod val="50000"/>
                </a:schemeClr>
              </a:solidFill>
              <a:latin typeface="Comic Sans MS" pitchFamily="66" charset="0"/>
            </a:endParaRPr>
          </a:p>
          <a:p>
            <a:pPr eaLnBrk="1" hangingPunct="1">
              <a:lnSpc>
                <a:spcPct val="80000"/>
              </a:lnSpc>
              <a:buFont typeface="Arial" pitchFamily="34" charset="0"/>
              <a:buChar char="•"/>
              <a:defRPr/>
            </a:pPr>
            <a:r>
              <a:rPr lang="cs-CZ" sz="2800" b="1" dirty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  Přísné dodržování půstu v pátek a ve   </a:t>
            </a:r>
          </a:p>
          <a:p>
            <a:pPr eaLnBrk="1" hangingPunct="1">
              <a:lnSpc>
                <a:spcPct val="80000"/>
              </a:lnSpc>
              <a:buFont typeface="Arial" charset="0"/>
              <a:buNone/>
              <a:defRPr/>
            </a:pPr>
            <a:r>
              <a:rPr lang="cs-CZ" sz="2800" b="1" dirty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    středu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sz="2800" b="1" dirty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  Před významnými svátky 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cs-CZ" sz="700" b="1" dirty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    </a:t>
            </a:r>
            <a:endParaRPr lang="cs-CZ" b="1" dirty="0">
              <a:solidFill>
                <a:schemeClr val="accent4">
                  <a:lumMod val="50000"/>
                </a:schemeClr>
              </a:solidFill>
              <a:latin typeface="Comic Sans MS" pitchFamily="66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cs-CZ" sz="3600" b="1" dirty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Ostatní křesťanské církve</a:t>
            </a:r>
          </a:p>
          <a:p>
            <a:pPr eaLnBrk="1" hangingPunct="1">
              <a:lnSpc>
                <a:spcPct val="80000"/>
              </a:lnSpc>
              <a:buFont typeface="Arial" pitchFamily="34" charset="0"/>
              <a:buChar char="•"/>
              <a:defRPr/>
            </a:pPr>
            <a:r>
              <a:rPr lang="cs-CZ" sz="2800" b="1" dirty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  Církev Ježíše Krista Svatých posledních</a:t>
            </a:r>
          </a:p>
          <a:p>
            <a:pPr eaLnBrk="1" hangingPunct="1">
              <a:lnSpc>
                <a:spcPct val="80000"/>
              </a:lnSpc>
              <a:buFont typeface="Arial" charset="0"/>
              <a:buNone/>
              <a:defRPr/>
            </a:pPr>
            <a:r>
              <a:rPr lang="cs-CZ" sz="2800" b="1" dirty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    dnů 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lang="cs-CZ" sz="2800" b="1" dirty="0">
              <a:latin typeface="Comic Sans MS" pitchFamily="66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lang="cs-CZ" sz="2400" b="1" dirty="0">
              <a:latin typeface="Comic Sans MS" pitchFamily="66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cs-CZ" sz="700" b="1" dirty="0">
                <a:latin typeface="Comic Sans MS" pitchFamily="66" charset="0"/>
              </a:rPr>
              <a:t>    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cs-CZ" sz="700" dirty="0">
                <a:latin typeface="Comic Sans MS" pitchFamily="66" charset="0"/>
              </a:rPr>
              <a:t>    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cs-CZ" sz="700" dirty="0">
                <a:latin typeface="Comic Sans MS" pitchFamily="66" charset="0"/>
              </a:rPr>
              <a:t>    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cs-CZ" sz="700" dirty="0">
                <a:latin typeface="Comic Sans MS" pitchFamily="66" charset="0"/>
              </a:rPr>
              <a:t>    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sz="3600" b="1" dirty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Křesťanství a mentální anorexie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cs-CZ" b="1" dirty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Sv. Kateřina Sienská</a:t>
            </a:r>
          </a:p>
          <a:p>
            <a:pPr>
              <a:defRPr/>
            </a:pPr>
            <a:r>
              <a:rPr lang="cs-CZ" b="1" dirty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Alžběta z </a:t>
            </a:r>
            <a:r>
              <a:rPr lang="cs-CZ" b="1" dirty="0" err="1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Reutte</a:t>
            </a:r>
            <a:endParaRPr lang="cs-CZ" b="1" dirty="0">
              <a:solidFill>
                <a:schemeClr val="accent4">
                  <a:lumMod val="50000"/>
                </a:schemeClr>
              </a:solidFill>
              <a:latin typeface="Comic Sans MS" pitchFamily="66" charset="0"/>
            </a:endParaRPr>
          </a:p>
          <a:p>
            <a:pPr>
              <a:defRPr/>
            </a:pPr>
            <a:r>
              <a:rPr lang="cs-CZ" b="1" dirty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Kateřina z Janova</a:t>
            </a:r>
          </a:p>
          <a:p>
            <a:pPr>
              <a:defRPr/>
            </a:pPr>
            <a:r>
              <a:rPr lang="cs-CZ" b="1" dirty="0" err="1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Domenica</a:t>
            </a:r>
            <a:r>
              <a:rPr lang="cs-CZ" b="1" dirty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 </a:t>
            </a:r>
            <a:r>
              <a:rPr lang="cs-CZ" b="1" dirty="0" err="1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da</a:t>
            </a:r>
            <a:r>
              <a:rPr lang="cs-CZ" b="1" dirty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 </a:t>
            </a:r>
            <a:r>
              <a:rPr lang="cs-CZ" b="1" dirty="0" err="1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Paradiso</a:t>
            </a:r>
            <a:endParaRPr lang="cs-CZ" b="1" dirty="0">
              <a:solidFill>
                <a:schemeClr val="accent4">
                  <a:lumMod val="50000"/>
                </a:schemeClr>
              </a:solidFill>
              <a:latin typeface="Comic Sans MS" pitchFamily="66" charset="0"/>
            </a:endParaRPr>
          </a:p>
          <a:p>
            <a:pPr>
              <a:defRPr/>
            </a:pPr>
            <a:r>
              <a:rPr lang="cs-CZ" b="1" dirty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Sv. Mikuláš z </a:t>
            </a:r>
            <a:r>
              <a:rPr lang="cs-CZ" b="1" dirty="0" err="1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Fl</a:t>
            </a:r>
            <a:r>
              <a:rPr lang="hu-HU" b="1" dirty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űte</a:t>
            </a:r>
          </a:p>
          <a:p>
            <a:pPr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0" y="-614363"/>
            <a:ext cx="201613" cy="2243138"/>
          </a:xfrm>
        </p:spPr>
        <p:txBody>
          <a:bodyPr/>
          <a:lstStyle/>
          <a:p>
            <a:pPr eaLnBrk="1" hangingPunct="1"/>
            <a:endParaRPr lang="cs-CZ" sz="3200" b="1">
              <a:latin typeface="Comic Sans MS" pitchFamily="66" charset="0"/>
            </a:endParaRP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68313" y="333375"/>
            <a:ext cx="6191250" cy="5749925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cs-CZ" sz="2800" b="1" dirty="0">
                <a:latin typeface="Comic Sans MS" pitchFamily="66" charset="0"/>
              </a:rPr>
              <a:t> 			</a:t>
            </a:r>
            <a:r>
              <a:rPr lang="cs-CZ" sz="3600" b="1" dirty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Islám a jídlo</a:t>
            </a:r>
            <a:r>
              <a:rPr lang="cs-CZ" sz="2800" b="1" dirty="0">
                <a:latin typeface="Comic Sans MS" pitchFamily="66" charset="0"/>
              </a:rPr>
              <a:t>		</a:t>
            </a:r>
            <a:endParaRPr lang="cs-CZ" sz="2400" dirty="0">
              <a:latin typeface="Comic Sans MS" pitchFamily="66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cs-CZ" sz="2400" dirty="0">
              <a:latin typeface="Comic Sans MS" pitchFamily="66" charset="0"/>
            </a:endParaRPr>
          </a:p>
          <a:p>
            <a:pPr eaLnBrk="1" hangingPunct="1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cs-CZ" sz="2400" b="1" dirty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 </a:t>
            </a:r>
            <a:r>
              <a:rPr lang="cs-CZ" sz="2800" b="1" dirty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Podobné předpisy se židovskými</a:t>
            </a:r>
          </a:p>
          <a:p>
            <a:pPr eaLnBrk="1" hangingPunct="1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cs-CZ" sz="2800" b="1" dirty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 Potraviny se zvláštní mocí</a:t>
            </a:r>
          </a:p>
          <a:p>
            <a:pPr eaLnBrk="1" hangingPunct="1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cs-CZ" sz="2800" b="1" dirty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 Rituály při vykrvení</a:t>
            </a:r>
          </a:p>
          <a:p>
            <a:pPr eaLnBrk="1" hangingPunct="1">
              <a:lnSpc>
                <a:spcPct val="90000"/>
              </a:lnSpc>
              <a:buFont typeface="Arial" pitchFamily="34" charset="0"/>
              <a:buChar char="•"/>
              <a:defRPr/>
            </a:pPr>
            <a:endParaRPr lang="cs-CZ" sz="2800" b="1" dirty="0">
              <a:solidFill>
                <a:schemeClr val="accent4">
                  <a:lumMod val="50000"/>
                </a:schemeClr>
              </a:solidFill>
              <a:latin typeface="Comic Sans MS" pitchFamily="66" charset="0"/>
            </a:endParaRPr>
          </a:p>
          <a:p>
            <a:pPr eaLnBrk="1" hangingPunct="1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cs-CZ" sz="2800" b="1" dirty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 Ramadán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cs-CZ" sz="2400" b="1" dirty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                      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cs-CZ" sz="2400" b="1" dirty="0">
              <a:latin typeface="Comic Sans MS" pitchFamily="66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cs-CZ" sz="2400" b="1" dirty="0">
              <a:latin typeface="Comic Sans MS" pitchFamily="66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cs-CZ" sz="2400" dirty="0">
              <a:latin typeface="Comic Sans MS" pitchFamily="66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cs-CZ" sz="2800" b="1" dirty="0">
                <a:latin typeface="Comic Sans MS" pitchFamily="66" charset="0"/>
              </a:rPr>
              <a:t>  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cs-CZ" sz="2800" b="1" dirty="0">
              <a:latin typeface="Comic Sans MS" pitchFamily="66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cs-CZ" sz="2800" b="1" dirty="0">
              <a:latin typeface="Comic Sans MS" pitchFamily="66" charset="0"/>
            </a:endParaRPr>
          </a:p>
        </p:txBody>
      </p:sp>
      <p:sp>
        <p:nvSpPr>
          <p:cNvPr id="10" name="Zástupný symbol pro obsah 9"/>
          <p:cNvSpPr>
            <a:spLocks noGrp="1"/>
          </p:cNvSpPr>
          <p:nvPr>
            <p:ph sz="quarter" idx="3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endParaRPr lang="cs-CZ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9750" y="260350"/>
            <a:ext cx="8229600" cy="1143000"/>
          </a:xfrm>
        </p:spPr>
        <p:txBody>
          <a:bodyPr/>
          <a:lstStyle/>
          <a:p>
            <a:pPr>
              <a:defRPr/>
            </a:pPr>
            <a:r>
              <a:rPr lang="cs-CZ" b="1" dirty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Hinduismus</a:t>
            </a:r>
            <a:br>
              <a:rPr lang="cs-CZ" b="1" dirty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</a:br>
            <a:endParaRPr lang="cs-CZ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457200" y="1484313"/>
            <a:ext cx="5051425" cy="4525962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cs-CZ" b="1" dirty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 Vegetariánství</a:t>
            </a:r>
          </a:p>
          <a:p>
            <a:pPr eaLnBrk="1" hangingPunct="1">
              <a:lnSpc>
                <a:spcPct val="90000"/>
              </a:lnSpc>
              <a:buFont typeface="Arial" charset="0"/>
              <a:buNone/>
              <a:defRPr/>
            </a:pPr>
            <a:r>
              <a:rPr lang="cs-CZ" sz="2400" b="1" dirty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kolem roku 1000 n.l</a:t>
            </a:r>
            <a:r>
              <a:rPr lang="cs-CZ" b="1" dirty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.</a:t>
            </a:r>
          </a:p>
          <a:p>
            <a:pPr eaLnBrk="1" hangingPunct="1">
              <a:lnSpc>
                <a:spcPct val="90000"/>
              </a:lnSpc>
              <a:buFont typeface="Arial" charset="0"/>
              <a:buNone/>
              <a:defRPr/>
            </a:pPr>
            <a:endParaRPr lang="cs-CZ" b="1" dirty="0">
              <a:solidFill>
                <a:schemeClr val="accent4">
                  <a:lumMod val="50000"/>
                </a:schemeClr>
              </a:solidFill>
              <a:latin typeface="Comic Sans MS" pitchFamily="66" charset="0"/>
            </a:endParaRPr>
          </a:p>
          <a:p>
            <a:pPr eaLnBrk="1" hangingPunct="1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cs-CZ" b="1" dirty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Kastovní systém</a:t>
            </a:r>
          </a:p>
          <a:p>
            <a:pPr eaLnBrk="1" hangingPunct="1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cs-CZ" b="1" dirty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Kult uctívání krávy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b="1" dirty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Hnutí </a:t>
            </a:r>
            <a:r>
              <a:rPr lang="cs-CZ" b="1" dirty="0" err="1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Hare</a:t>
            </a:r>
            <a:r>
              <a:rPr lang="cs-CZ" b="1" dirty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 Krišna</a:t>
            </a:r>
          </a:p>
          <a:p>
            <a:pPr eaLnBrk="1" hangingPunct="1">
              <a:lnSpc>
                <a:spcPct val="90000"/>
              </a:lnSpc>
              <a:buFont typeface="Arial" charset="0"/>
              <a:buNone/>
              <a:defRPr/>
            </a:pPr>
            <a:r>
              <a:rPr lang="cs-CZ" sz="2800" b="1" dirty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ochutnávání</a:t>
            </a:r>
            <a:endParaRPr lang="cs-CZ" sz="2800" b="1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3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4000" b="1" dirty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Počty věřících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4000" b="1" dirty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Křesťanství</a:t>
            </a:r>
            <a:r>
              <a:rPr lang="cs-CZ" sz="4000" b="1" dirty="0">
                <a:latin typeface="Comic Sans MS" pitchFamily="66" charset="0"/>
              </a:rPr>
              <a:t> </a:t>
            </a:r>
            <a:r>
              <a:rPr lang="cs-CZ" sz="4000" b="1" dirty="0">
                <a:solidFill>
                  <a:srgbClr val="00B050"/>
                </a:solidFill>
                <a:latin typeface="Comic Sans MS" pitchFamily="66" charset="0"/>
              </a:rPr>
              <a:t>2,1</a:t>
            </a:r>
            <a:r>
              <a:rPr lang="cs-CZ" sz="4000" b="1" dirty="0">
                <a:latin typeface="Comic Sans MS" pitchFamily="66" charset="0"/>
              </a:rPr>
              <a:t> </a:t>
            </a:r>
            <a:r>
              <a:rPr lang="cs-CZ" sz="4000" b="1" dirty="0">
                <a:solidFill>
                  <a:srgbClr val="00B050"/>
                </a:solidFill>
                <a:latin typeface="Comic Sans MS" pitchFamily="66" charset="0"/>
              </a:rPr>
              <a:t>miliardy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4000" b="1" dirty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Islám</a:t>
            </a:r>
            <a:r>
              <a:rPr lang="cs-CZ" sz="4000" b="1" dirty="0">
                <a:latin typeface="Comic Sans MS" pitchFamily="66" charset="0"/>
              </a:rPr>
              <a:t> </a:t>
            </a:r>
            <a:r>
              <a:rPr lang="cs-CZ" sz="4000" b="1" dirty="0">
                <a:solidFill>
                  <a:srgbClr val="00B050"/>
                </a:solidFill>
                <a:latin typeface="Comic Sans MS" pitchFamily="66" charset="0"/>
              </a:rPr>
              <a:t>1,5 miliardy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4000" b="1" dirty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Hinduismus</a:t>
            </a:r>
            <a:r>
              <a:rPr lang="cs-CZ" sz="4000" b="1" dirty="0">
                <a:latin typeface="Comic Sans MS" pitchFamily="66" charset="0"/>
              </a:rPr>
              <a:t> </a:t>
            </a:r>
            <a:r>
              <a:rPr lang="cs-CZ" sz="4000" b="1" dirty="0">
                <a:solidFill>
                  <a:srgbClr val="00B050"/>
                </a:solidFill>
                <a:latin typeface="Comic Sans MS" pitchFamily="66" charset="0"/>
              </a:rPr>
              <a:t>900 milionů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4000" b="1" dirty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Buddhismus</a:t>
            </a:r>
            <a:r>
              <a:rPr lang="cs-CZ" sz="4000" b="1" dirty="0">
                <a:latin typeface="Comic Sans MS" pitchFamily="66" charset="0"/>
              </a:rPr>
              <a:t> </a:t>
            </a:r>
            <a:r>
              <a:rPr lang="cs-CZ" sz="4000" b="1" dirty="0">
                <a:solidFill>
                  <a:srgbClr val="00B050"/>
                </a:solidFill>
                <a:latin typeface="Comic Sans MS" pitchFamily="66" charset="0"/>
              </a:rPr>
              <a:t>376 milionů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4000" b="1" dirty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Judaismus</a:t>
            </a:r>
            <a:r>
              <a:rPr lang="cs-CZ" sz="4000" b="1" dirty="0">
                <a:latin typeface="Comic Sans MS" pitchFamily="66" charset="0"/>
              </a:rPr>
              <a:t> </a:t>
            </a:r>
            <a:r>
              <a:rPr lang="cs-CZ" sz="4000" b="1" dirty="0">
                <a:solidFill>
                  <a:srgbClr val="00B050"/>
                </a:solidFill>
                <a:latin typeface="Comic Sans MS" pitchFamily="66" charset="0"/>
              </a:rPr>
              <a:t>14 milionů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b="1" dirty="0" err="1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Ašramová</a:t>
            </a:r>
            <a:r>
              <a:rPr lang="cs-CZ" b="1" dirty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 kuchyně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7643813" cy="4525963"/>
          </a:xfrm>
          <a:ln>
            <a:solidFill>
              <a:schemeClr val="accent1"/>
            </a:solidFill>
          </a:ln>
        </p:spPr>
        <p:txBody>
          <a:bodyPr/>
          <a:lstStyle/>
          <a:p>
            <a:pPr>
              <a:buFont typeface="Arial" charset="0"/>
              <a:buNone/>
              <a:defRPr/>
            </a:pPr>
            <a:r>
              <a:rPr lang="cs-CZ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cs-CZ" b="1" dirty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Pořad duchovní kuchyně </a:t>
            </a:r>
            <a:r>
              <a:rPr lang="cs-CZ" b="1" dirty="0" err="1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čt</a:t>
            </a:r>
            <a:r>
              <a:rPr lang="cs-CZ" b="1" dirty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 2, 2007,  Režie S. Zeman.</a:t>
            </a:r>
          </a:p>
          <a:p>
            <a:pPr>
              <a:buFont typeface="Arial" charset="0"/>
              <a:buNone/>
              <a:defRPr/>
            </a:pPr>
            <a:r>
              <a:rPr lang="cs-CZ" b="1" dirty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(</a:t>
            </a:r>
            <a:r>
              <a:rPr lang="cs-CZ" b="1" dirty="0" err="1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new</a:t>
            </a:r>
            <a:r>
              <a:rPr lang="cs-CZ" b="1" dirty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 </a:t>
            </a:r>
            <a:r>
              <a:rPr lang="cs-CZ" b="1" dirty="0" err="1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age</a:t>
            </a:r>
            <a:r>
              <a:rPr lang="cs-CZ" b="1" dirty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, katolicismus, pravoslaví, čínská náboženství…)</a:t>
            </a:r>
          </a:p>
          <a:p>
            <a:pPr>
              <a:buFont typeface="Arial" charset="0"/>
              <a:buNone/>
              <a:defRPr/>
            </a:pPr>
            <a:r>
              <a:rPr lang="cs-CZ" b="1" dirty="0"/>
              <a:t> </a:t>
            </a:r>
            <a:r>
              <a:rPr lang="cs-CZ" dirty="0">
                <a:hlinkClick r:id="rId2"/>
              </a:rPr>
              <a:t> http://www.</a:t>
            </a:r>
            <a:r>
              <a:rPr lang="cs-CZ" dirty="0" err="1">
                <a:hlinkClick r:id="rId2"/>
              </a:rPr>
              <a:t>ceskatelevize.cz</a:t>
            </a:r>
            <a:r>
              <a:rPr lang="cs-CZ" dirty="0">
                <a:hlinkClick r:id="rId2"/>
              </a:rPr>
              <a:t>/porady/10122711478-duchovni-</a:t>
            </a:r>
            <a:r>
              <a:rPr lang="cs-CZ" dirty="0" err="1">
                <a:hlinkClick r:id="rId2"/>
              </a:rPr>
              <a:t>kuchyne</a:t>
            </a:r>
            <a:r>
              <a:rPr lang="cs-CZ" dirty="0">
                <a:hlinkClick r:id="rId2"/>
              </a:rPr>
              <a:t>/307298380030009-hinduismus/</a:t>
            </a:r>
            <a:endParaRPr lang="cs-CZ" b="1" dirty="0">
              <a:solidFill>
                <a:schemeClr val="accent4">
                  <a:lumMod val="50000"/>
                </a:schemeClr>
              </a:solidFill>
              <a:latin typeface="Comic Sans MS" pitchFamily="66" charset="0"/>
            </a:endParaRPr>
          </a:p>
          <a:p>
            <a:pPr>
              <a:defRPr/>
            </a:pPr>
            <a:endParaRPr lang="cs-CZ" b="1" dirty="0">
              <a:solidFill>
                <a:schemeClr val="accent4">
                  <a:lumMod val="50000"/>
                </a:schemeClr>
              </a:solidFill>
              <a:latin typeface="Comic Sans MS" pitchFamily="66" charset="0"/>
            </a:endParaRPr>
          </a:p>
          <a:p>
            <a:pPr>
              <a:buFont typeface="Arial" charset="0"/>
              <a:buNone/>
              <a:defRPr/>
            </a:pPr>
            <a:r>
              <a:rPr lang="cs-CZ" dirty="0">
                <a:solidFill>
                  <a:schemeClr val="accent4">
                    <a:lumMod val="50000"/>
                  </a:schemeClr>
                </a:solidFill>
              </a:rPr>
              <a:t>  </a:t>
            </a:r>
          </a:p>
          <a:p>
            <a:pPr>
              <a:buFont typeface="Arial" charset="0"/>
              <a:buNone/>
              <a:defRPr/>
            </a:pPr>
            <a:endParaRPr lang="cs-CZ" dirty="0">
              <a:solidFill>
                <a:schemeClr val="accent4">
                  <a:lumMod val="50000"/>
                </a:schemeClr>
              </a:solidFill>
            </a:endParaRPr>
          </a:p>
          <a:p>
            <a:pPr>
              <a:defRPr/>
            </a:pPr>
            <a:endParaRPr lang="cs-CZ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22532" name="Zástupný symbol pro obsah 3"/>
          <p:cNvSpPr>
            <a:spLocks noGrp="1"/>
          </p:cNvSpPr>
          <p:nvPr>
            <p:ph sz="quarter" idx="2"/>
          </p:nvPr>
        </p:nvSpPr>
        <p:spPr>
          <a:xfrm>
            <a:off x="8101013" y="1600200"/>
            <a:ext cx="585787" cy="2185988"/>
          </a:xfrm>
        </p:spPr>
        <p:txBody>
          <a:bodyPr/>
          <a:lstStyle/>
          <a:p>
            <a:endParaRPr lang="cs-CZ"/>
          </a:p>
        </p:txBody>
      </p:sp>
      <p:sp>
        <p:nvSpPr>
          <p:cNvPr id="22533" name="Zástupný symbol pro obsah 4"/>
          <p:cNvSpPr>
            <a:spLocks noGrp="1"/>
          </p:cNvSpPr>
          <p:nvPr>
            <p:ph sz="quarter" idx="3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4000" b="1" dirty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Buddhismus a jídlo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5627688" cy="4525963"/>
          </a:xfrm>
        </p:spPr>
        <p:txBody>
          <a:bodyPr/>
          <a:lstStyle/>
          <a:p>
            <a:pPr eaLnBrk="1" hangingPunct="1">
              <a:buFont typeface="Arial" pitchFamily="34" charset="0"/>
              <a:buChar char="•"/>
              <a:defRPr/>
            </a:pPr>
            <a:r>
              <a:rPr lang="cs-CZ" sz="2800" dirty="0"/>
              <a:t>   </a:t>
            </a:r>
            <a:r>
              <a:rPr lang="cs-CZ" sz="2800" b="1" dirty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Vegetariánství? Mniši žebrání</a:t>
            </a:r>
          </a:p>
          <a:p>
            <a:pPr eaLnBrk="1" hangingPunct="1">
              <a:buFont typeface="Arial" pitchFamily="34" charset="0"/>
              <a:buChar char="•"/>
              <a:defRPr/>
            </a:pPr>
            <a:endParaRPr lang="cs-CZ" sz="2800" b="1" dirty="0">
              <a:solidFill>
                <a:schemeClr val="accent4">
                  <a:lumMod val="50000"/>
                </a:schemeClr>
              </a:solidFill>
              <a:latin typeface="Comic Sans MS" pitchFamily="66" charset="0"/>
            </a:endParaRPr>
          </a:p>
          <a:p>
            <a:pPr eaLnBrk="1" hangingPunct="1">
              <a:buFont typeface="Arial" pitchFamily="34" charset="0"/>
              <a:buChar char="•"/>
              <a:defRPr/>
            </a:pPr>
            <a:r>
              <a:rPr lang="cs-CZ" sz="2800" b="1" dirty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   Geografické poměry</a:t>
            </a:r>
          </a:p>
          <a:p>
            <a:pPr eaLnBrk="1" hangingPunct="1">
              <a:buFont typeface="Arial" pitchFamily="34" charset="0"/>
              <a:buChar char="•"/>
              <a:defRPr/>
            </a:pPr>
            <a:endParaRPr lang="cs-CZ" sz="2800" b="1" dirty="0">
              <a:solidFill>
                <a:schemeClr val="accent4">
                  <a:lumMod val="50000"/>
                </a:schemeClr>
              </a:solidFill>
              <a:latin typeface="Comic Sans MS" pitchFamily="66" charset="0"/>
            </a:endParaRPr>
          </a:p>
          <a:p>
            <a:pPr eaLnBrk="1" hangingPunct="1">
              <a:buFont typeface="Arial" pitchFamily="34" charset="0"/>
              <a:buChar char="•"/>
              <a:defRPr/>
            </a:pPr>
            <a:r>
              <a:rPr lang="cs-CZ" sz="2800" b="1" dirty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   Peklo, jako hrozba po požití masa?</a:t>
            </a:r>
          </a:p>
          <a:p>
            <a:pPr eaLnBrk="1" hangingPunct="1">
              <a:buFontTx/>
              <a:buNone/>
              <a:defRPr/>
            </a:pPr>
            <a:endParaRPr lang="cs-CZ" sz="2800" dirty="0">
              <a:latin typeface="Comic Sans MS" pitchFamily="66" charset="0"/>
            </a:endParaRPr>
          </a:p>
          <a:p>
            <a:pPr eaLnBrk="1" hangingPunct="1">
              <a:buFontTx/>
              <a:buNone/>
              <a:defRPr/>
            </a:pPr>
            <a:r>
              <a:rPr lang="cs-CZ" sz="2400" dirty="0">
                <a:latin typeface="Comic Sans MS" pitchFamily="66" charset="0"/>
              </a:rPr>
              <a:t>                   </a:t>
            </a:r>
            <a:endParaRPr lang="cs-CZ" sz="2800" dirty="0">
              <a:latin typeface="Comic Sans MS" pitchFamily="66" charset="0"/>
            </a:endParaRPr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2"/>
          </p:nvPr>
        </p:nvSpPr>
        <p:spPr>
          <a:xfrm>
            <a:off x="8388424" y="1600200"/>
            <a:ext cx="298376" cy="2185988"/>
          </a:xfrm>
        </p:spPr>
        <p:txBody>
          <a:bodyPr/>
          <a:lstStyle/>
          <a:p>
            <a:endParaRPr lang="cs-CZ" dirty="0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3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611188" y="333375"/>
            <a:ext cx="8229600" cy="114300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4000" b="1" dirty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Judaismus</a:t>
            </a:r>
            <a:br>
              <a:rPr lang="cs-CZ" sz="4000" b="1" dirty="0">
                <a:latin typeface="Comic Sans MS" pitchFamily="66" charset="0"/>
              </a:rPr>
            </a:br>
            <a:endParaRPr lang="cs-CZ" sz="4000" b="1" dirty="0">
              <a:latin typeface="Comic Sans MS" pitchFamily="66" charset="0"/>
            </a:endParaRPr>
          </a:p>
        </p:txBody>
      </p:sp>
      <p:sp>
        <p:nvSpPr>
          <p:cNvPr id="22531" name="Rectangle 6"/>
          <p:cNvSpPr>
            <a:spLocks noGrp="1" noChangeArrowheads="1"/>
          </p:cNvSpPr>
          <p:nvPr>
            <p:ph idx="1"/>
          </p:nvPr>
        </p:nvSpPr>
        <p:spPr>
          <a:xfrm>
            <a:off x="539750" y="836613"/>
            <a:ext cx="8147050" cy="5289550"/>
          </a:xfrm>
        </p:spPr>
        <p:txBody>
          <a:bodyPr/>
          <a:lstStyle/>
          <a:p>
            <a:pPr eaLnBrk="1" hangingPunct="1">
              <a:defRPr/>
            </a:pPr>
            <a:endParaRPr lang="cs-CZ" dirty="0"/>
          </a:p>
          <a:p>
            <a:pPr eaLnBrk="1" hangingPunct="1">
              <a:buFontTx/>
              <a:buNone/>
              <a:defRPr/>
            </a:pPr>
            <a:r>
              <a:rPr lang="cs-CZ" sz="2800" b="1" dirty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Nejkomplikovanější soubor stravovacích norem</a:t>
            </a:r>
          </a:p>
          <a:p>
            <a:pPr eaLnBrk="1" hangingPunct="1">
              <a:buFontTx/>
              <a:buNone/>
              <a:defRPr/>
            </a:pPr>
            <a:endParaRPr lang="cs-CZ" sz="2800" b="1" dirty="0">
              <a:solidFill>
                <a:schemeClr val="accent4">
                  <a:lumMod val="50000"/>
                </a:schemeClr>
              </a:solidFill>
              <a:latin typeface="Comic Sans MS" pitchFamily="66" charset="0"/>
            </a:endParaRPr>
          </a:p>
          <a:p>
            <a:pPr eaLnBrk="1" hangingPunct="1">
              <a:buFontTx/>
              <a:buNone/>
              <a:defRPr/>
            </a:pPr>
            <a:r>
              <a:rPr lang="cs-CZ" sz="2800" b="1" u="sng" dirty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3 základní pravidla:</a:t>
            </a:r>
          </a:p>
          <a:p>
            <a:pPr eaLnBrk="1" hangingPunct="1">
              <a:buFontTx/>
              <a:buNone/>
              <a:defRPr/>
            </a:pPr>
            <a:endParaRPr lang="cs-CZ" sz="2800" b="1" dirty="0">
              <a:solidFill>
                <a:schemeClr val="accent4">
                  <a:lumMod val="50000"/>
                </a:schemeClr>
              </a:solidFill>
              <a:latin typeface="Comic Sans MS" pitchFamily="66" charset="0"/>
            </a:endParaRPr>
          </a:p>
          <a:p>
            <a:pPr eaLnBrk="1" hangingPunct="1">
              <a:defRPr/>
            </a:pPr>
            <a:r>
              <a:rPr lang="cs-CZ" sz="2800" b="1" dirty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Povolené druhy masa</a:t>
            </a:r>
          </a:p>
          <a:p>
            <a:pPr eaLnBrk="1" hangingPunct="1">
              <a:buFont typeface="Arial" charset="0"/>
              <a:buNone/>
              <a:defRPr/>
            </a:pPr>
            <a:r>
              <a:rPr lang="cs-CZ" sz="1800" b="1" dirty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Zákon </a:t>
            </a:r>
            <a:r>
              <a:rPr lang="cs-CZ" sz="1800" b="1" dirty="0" err="1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Kashrutu</a:t>
            </a:r>
            <a:r>
              <a:rPr lang="cs-CZ" sz="1800" b="1" dirty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 (skot, ovce, kozy, buvoli, jeleni, srnci, </a:t>
            </a:r>
            <a:r>
              <a:rPr lang="cs-CZ" sz="1800" b="1" dirty="0" err="1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daňci</a:t>
            </a:r>
            <a:r>
              <a:rPr lang="cs-CZ" sz="1800" b="1" dirty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, kamzíci, losi, husa, kachna, slepice, bažant, křepelka koroptev, okoun cejn, lín, kapr, losos..) Zakázáno: vepř, osel, kůň, zajíc, králík, velbloud, úhoř. </a:t>
            </a:r>
            <a:endParaRPr lang="cs-CZ" sz="2800" b="1" dirty="0">
              <a:solidFill>
                <a:schemeClr val="accent4">
                  <a:lumMod val="50000"/>
                </a:schemeClr>
              </a:solidFill>
              <a:latin typeface="Comic Sans MS" pitchFamily="66" charset="0"/>
            </a:endParaRPr>
          </a:p>
          <a:p>
            <a:pPr eaLnBrk="1" hangingPunct="1">
              <a:defRPr/>
            </a:pPr>
            <a:r>
              <a:rPr lang="cs-CZ" sz="2800" b="1" dirty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Správná příprava</a:t>
            </a:r>
          </a:p>
          <a:p>
            <a:pPr eaLnBrk="1" hangingPunct="1">
              <a:defRPr/>
            </a:pPr>
            <a:r>
              <a:rPr lang="cs-CZ" sz="2800" b="1" dirty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Masité X Mléčné </a:t>
            </a:r>
          </a:p>
          <a:p>
            <a:pPr eaLnBrk="1" hangingPunct="1">
              <a:buFont typeface="Arial" charset="0"/>
              <a:buNone/>
              <a:defRPr/>
            </a:pPr>
            <a:r>
              <a:rPr lang="cs-CZ" sz="2800" b="1" dirty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 </a:t>
            </a:r>
            <a:r>
              <a:rPr lang="cs-CZ" sz="1800" b="1" dirty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6hodin</a:t>
            </a:r>
          </a:p>
          <a:p>
            <a:pPr eaLnBrk="1" hangingPunct="1">
              <a:buFontTx/>
              <a:buNone/>
              <a:defRPr/>
            </a:pPr>
            <a:endParaRPr lang="cs-CZ" sz="2800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147050" cy="1498600"/>
          </a:xfrm>
        </p:spPr>
        <p:txBody>
          <a:bodyPr/>
          <a:lstStyle/>
          <a:p>
            <a:pPr eaLnBrk="1" hangingPunct="1"/>
            <a:endParaRPr lang="cs-CZ" sz="3600" b="1"/>
          </a:p>
        </p:txBody>
      </p:sp>
      <p:sp>
        <p:nvSpPr>
          <p:cNvPr id="2355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ctr" eaLnBrk="1" hangingPunct="1">
              <a:buFontTx/>
              <a:buNone/>
              <a:defRPr/>
            </a:pPr>
            <a:r>
              <a:rPr lang="cs-CZ" dirty="0"/>
              <a:t> </a:t>
            </a:r>
            <a:r>
              <a:rPr lang="cs-CZ" sz="4400" b="1" dirty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Jak mohou stravovací návyky</a:t>
            </a:r>
          </a:p>
          <a:p>
            <a:pPr algn="ctr" eaLnBrk="1" hangingPunct="1">
              <a:buFontTx/>
              <a:buNone/>
              <a:defRPr/>
            </a:pPr>
            <a:r>
              <a:rPr lang="cs-CZ" sz="4400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cs-CZ" sz="4400" b="1" dirty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ovlivnit zdravotní stav</a:t>
            </a:r>
          </a:p>
          <a:p>
            <a:pPr algn="ctr" eaLnBrk="1" hangingPunct="1">
              <a:buFontTx/>
              <a:buNone/>
              <a:defRPr/>
            </a:pPr>
            <a:r>
              <a:rPr lang="cs-CZ" sz="4400" b="1" dirty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 věřících??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3200" b="1" dirty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Hinduismus, buddhismus, Církev Adventistů sedmého dne - </a:t>
            </a:r>
            <a:r>
              <a:rPr lang="cs-CZ" sz="3200" b="1" u="sng" dirty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Vegetariánství</a:t>
            </a:r>
          </a:p>
        </p:txBody>
      </p:sp>
      <p:sp>
        <p:nvSpPr>
          <p:cNvPr id="24579" name="Rectangle 8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Tx/>
              <a:buNone/>
              <a:defRPr/>
            </a:pPr>
            <a:endParaRPr lang="cs-CZ" dirty="0">
              <a:latin typeface="Comic Sans MS" pitchFamily="66" charset="0"/>
            </a:endParaRPr>
          </a:p>
          <a:p>
            <a:pPr eaLnBrk="1" hangingPunct="1">
              <a:buFontTx/>
              <a:buNone/>
              <a:defRPr/>
            </a:pPr>
            <a:r>
              <a:rPr lang="cs-CZ" sz="2800" b="1" u="sng" dirty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Stanovisko ADA:</a:t>
            </a:r>
            <a:r>
              <a:rPr lang="cs-CZ" sz="2800" b="1" dirty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 </a:t>
            </a:r>
          </a:p>
          <a:p>
            <a:pPr eaLnBrk="1" hangingPunct="1">
              <a:buFontTx/>
              <a:buNone/>
              <a:defRPr/>
            </a:pPr>
            <a:endParaRPr lang="cs-CZ" sz="2800" b="1" dirty="0">
              <a:solidFill>
                <a:schemeClr val="accent4">
                  <a:lumMod val="50000"/>
                </a:schemeClr>
              </a:solidFill>
              <a:latin typeface="Comic Sans MS" pitchFamily="66" charset="0"/>
            </a:endParaRPr>
          </a:p>
          <a:p>
            <a:pPr eaLnBrk="1" hangingPunct="1">
              <a:buFontTx/>
              <a:buNone/>
              <a:defRPr/>
            </a:pPr>
            <a:r>
              <a:rPr lang="cs-CZ" sz="2800" b="1" dirty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Správně</a:t>
            </a:r>
            <a:r>
              <a:rPr lang="cs-CZ" b="1" dirty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 rozvržená vegetariánská strava je zdravá, nutričně vyvážená a může být dokonce zdravotně přínosná</a:t>
            </a:r>
            <a:r>
              <a:rPr lang="cs-CZ" dirty="0">
                <a:latin typeface="Comic Sans MS" pitchFamily="66" charset="0"/>
              </a:rPr>
              <a:t>.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>
              <a:defRPr/>
            </a:pPr>
            <a:r>
              <a:rPr lang="cs-CZ" sz="3200" b="1" dirty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Studie provedená u Adventistů: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cs-CZ" sz="2800" b="1" u="sng" dirty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Bylo </a:t>
            </a:r>
            <a:r>
              <a:rPr lang="cs-CZ" sz="2800" b="1" u="sng" dirty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zjištěno: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cs-CZ" sz="2800" b="1" dirty="0">
                <a:solidFill>
                  <a:schemeClr val="accent4">
                    <a:lumMod val="50000"/>
                  </a:schemeClr>
                </a:solidFill>
              </a:rPr>
              <a:t>↓ </a:t>
            </a:r>
            <a:r>
              <a:rPr lang="cs-CZ" sz="2800" b="1" dirty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BMI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cs-CZ" sz="2800" b="1" dirty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↑ vláknina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cs-CZ" sz="2800" b="1" dirty="0">
                <a:solidFill>
                  <a:schemeClr val="accent4">
                    <a:lumMod val="50000"/>
                  </a:schemeClr>
                </a:solidFill>
              </a:rPr>
              <a:t>↓ </a:t>
            </a:r>
            <a:r>
              <a:rPr lang="cs-CZ" sz="2800" b="1" dirty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alkohol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cs-CZ" sz="2800" b="1" dirty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↑ zelenina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endParaRPr lang="cs-CZ" sz="2800" dirty="0">
              <a:latin typeface="Comic Sans MS" pitchFamily="66" charset="0"/>
            </a:endParaRP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cs-CZ" sz="2800" b="1" dirty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Méně častý výskyt diabetu 2.typu a hypertenze.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cs-CZ" sz="2800" b="1" dirty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Prevence kolorektálního karcinomu a aterosklerózy. 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endParaRPr lang="cs-CZ" sz="2800" dirty="0">
              <a:latin typeface="Comic Sans MS" pitchFamily="66" charset="0"/>
            </a:endParaRP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endParaRPr lang="cs-CZ" sz="2800" dirty="0">
              <a:latin typeface="Comic Sans MS" pitchFamily="66" charset="0"/>
            </a:endParaRP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endParaRPr lang="cs-CZ" sz="2800" dirty="0">
              <a:latin typeface="Comic Sans MS" pitchFamily="66" charset="0"/>
            </a:endParaRP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endParaRPr lang="cs-CZ" sz="2800" dirty="0">
              <a:effectLst>
                <a:outerShdw blurRad="38100" dist="38100" dir="2700000" algn="tl">
                  <a:srgbClr val="C0C0C0"/>
                </a:outerShdw>
              </a:effectLst>
              <a:latin typeface="Comic Sans MS" pitchFamily="66" charset="0"/>
            </a:endParaRP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endParaRPr lang="cs-CZ" sz="2800" dirty="0">
              <a:effectLst>
                <a:outerShdw blurRad="38100" dist="38100" dir="2700000" algn="tl">
                  <a:srgbClr val="C0C0C0"/>
                </a:outerShdw>
              </a:effectLst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404813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cs-CZ" sz="3200" b="1" dirty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Pravoslavné křesťanství a stravování během půstu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cs-CZ" sz="2400" b="1" dirty="0">
                <a:solidFill>
                  <a:schemeClr val="accent4">
                    <a:lumMod val="50000"/>
                  </a:schemeClr>
                </a:solidFill>
              </a:rPr>
              <a:t>↓ </a:t>
            </a:r>
            <a:r>
              <a:rPr lang="cs-CZ" sz="2800" b="1" dirty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BMI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cs-CZ" sz="2800" b="1" dirty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↑ </a:t>
            </a:r>
            <a:r>
              <a:rPr lang="cs-CZ" sz="2800" b="1" dirty="0" err="1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folátu</a:t>
            </a:r>
            <a:endParaRPr lang="cs-CZ" sz="2800" b="1" dirty="0">
              <a:solidFill>
                <a:schemeClr val="accent4">
                  <a:lumMod val="50000"/>
                </a:schemeClr>
              </a:solidFill>
              <a:latin typeface="Comic Sans MS" pitchFamily="66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cs-CZ" sz="2800" b="1" dirty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↑ vlákniny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cs-CZ" sz="2800" b="1" dirty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↑ </a:t>
            </a:r>
            <a:r>
              <a:rPr lang="cs-CZ" sz="2800" b="1" dirty="0" err="1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Fe</a:t>
            </a:r>
            <a:endParaRPr lang="cs-CZ" sz="2800" b="1" dirty="0">
              <a:solidFill>
                <a:schemeClr val="accent4">
                  <a:lumMod val="50000"/>
                </a:schemeClr>
              </a:solidFill>
              <a:latin typeface="Comic Sans MS" pitchFamily="66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cs-CZ" sz="2800" b="1" dirty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↑ luštěnin, ovoce , zeleniny a brambor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cs-CZ" sz="2800" b="1" dirty="0">
                <a:solidFill>
                  <a:schemeClr val="accent4">
                    <a:lumMod val="50000"/>
                  </a:schemeClr>
                </a:solidFill>
              </a:rPr>
              <a:t>↓ </a:t>
            </a:r>
            <a:r>
              <a:rPr lang="cs-CZ" sz="2800" b="1" dirty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nasycených a trans MK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cs-CZ" sz="2800" b="1" dirty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   energetický příjem se v jednotlivých studiích liší 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cs-CZ" sz="2800" b="1" dirty="0">
                <a:solidFill>
                  <a:schemeClr val="accent4">
                    <a:lumMod val="50000"/>
                  </a:schemeClr>
                </a:solidFill>
              </a:rPr>
              <a:t>↓ </a:t>
            </a:r>
            <a:r>
              <a:rPr lang="cs-CZ" sz="2800" b="1" dirty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celkový příjem T a B, ↑ S !!!!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cs-CZ" sz="2800" b="1" dirty="0">
                <a:solidFill>
                  <a:schemeClr val="accent4">
                    <a:lumMod val="50000"/>
                  </a:schemeClr>
                </a:solidFill>
              </a:rPr>
              <a:t>↓ </a:t>
            </a:r>
            <a:r>
              <a:rPr lang="cs-CZ" sz="2800" b="1" dirty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celkový CH, LDL, TAG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lang="cs-CZ" sz="2800" dirty="0">
              <a:latin typeface="Comic Sans MS" pitchFamily="66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lang="cs-CZ" sz="2400" dirty="0">
              <a:latin typeface="Comic Sans MS" pitchFamily="66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lang="cs-CZ" sz="2400" dirty="0">
              <a:latin typeface="Comic Sans MS" pitchFamily="66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lang="cs-CZ" sz="2400" dirty="0">
              <a:latin typeface="Comic Sans MS" pitchFamily="66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lang="cs-CZ" sz="2400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3200" b="1" dirty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Vliv Ramadánu na věřící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Tx/>
              <a:buNone/>
              <a:defRPr/>
            </a:pPr>
            <a:r>
              <a:rPr lang="cs-CZ" sz="2800" b="1" dirty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Výsledky jednotlivých studií se velmi liší.</a:t>
            </a:r>
          </a:p>
          <a:p>
            <a:pPr eaLnBrk="1" hangingPunct="1">
              <a:buFontTx/>
              <a:buNone/>
              <a:defRPr/>
            </a:pPr>
            <a:r>
              <a:rPr lang="cs-CZ" sz="2800" b="1" dirty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Měřené parametry (HDL, LDL, celkový CH, TAG, glukóza) zřejmě závisí na stravování v povolených denních hodinách.</a:t>
            </a:r>
          </a:p>
          <a:p>
            <a:pPr eaLnBrk="1" hangingPunct="1">
              <a:buFontTx/>
              <a:buNone/>
              <a:defRPr/>
            </a:pPr>
            <a:endParaRPr lang="cs-CZ" sz="2800" b="1" dirty="0">
              <a:solidFill>
                <a:schemeClr val="accent4">
                  <a:lumMod val="50000"/>
                </a:schemeClr>
              </a:solidFill>
              <a:latin typeface="Comic Sans MS" pitchFamily="66" charset="0"/>
            </a:endParaRPr>
          </a:p>
          <a:p>
            <a:pPr eaLnBrk="1" hangingPunct="1">
              <a:buFontTx/>
              <a:buNone/>
              <a:defRPr/>
            </a:pPr>
            <a:r>
              <a:rPr lang="cs-CZ" sz="2800" b="1" dirty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Komplikace?? 			</a:t>
            </a:r>
          </a:p>
          <a:p>
            <a:pPr eaLnBrk="1" hangingPunct="1">
              <a:buFontTx/>
              <a:buNone/>
              <a:defRPr/>
            </a:pPr>
            <a:r>
              <a:rPr lang="cs-CZ" sz="2800" b="1" dirty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 Diabetes</a:t>
            </a:r>
          </a:p>
          <a:p>
            <a:pPr eaLnBrk="1" hangingPunct="1">
              <a:buFontTx/>
              <a:buNone/>
              <a:defRPr/>
            </a:pPr>
            <a:endParaRPr lang="cs-CZ" sz="2800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3200" b="1" dirty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Vliv stravování Židů na jejich zdravotní stav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Tx/>
              <a:buNone/>
              <a:defRPr/>
            </a:pPr>
            <a:r>
              <a:rPr lang="cs-CZ" sz="2800" b="1" dirty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Pouze malý počet studií</a:t>
            </a:r>
          </a:p>
          <a:p>
            <a:pPr eaLnBrk="1" hangingPunct="1">
              <a:buFontTx/>
              <a:buNone/>
              <a:defRPr/>
            </a:pPr>
            <a:r>
              <a:rPr lang="cs-CZ" sz="2800" b="1" dirty="0">
                <a:solidFill>
                  <a:schemeClr val="accent4">
                    <a:lumMod val="50000"/>
                  </a:schemeClr>
                </a:solidFill>
              </a:rPr>
              <a:t>↓ </a:t>
            </a:r>
            <a:r>
              <a:rPr lang="cs-CZ" sz="2800" b="1" dirty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celkový CH, LDL, TAG </a:t>
            </a:r>
          </a:p>
          <a:p>
            <a:pPr eaLnBrk="1" hangingPunct="1">
              <a:buFontTx/>
              <a:buNone/>
              <a:defRPr/>
            </a:pPr>
            <a:r>
              <a:rPr lang="cs-CZ" sz="2800" b="1" dirty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↑ HDL</a:t>
            </a:r>
          </a:p>
          <a:p>
            <a:pPr eaLnBrk="1" hangingPunct="1">
              <a:buFontTx/>
              <a:buNone/>
              <a:defRPr/>
            </a:pPr>
            <a:r>
              <a:rPr lang="cs-CZ" sz="2800" b="1" dirty="0">
                <a:solidFill>
                  <a:schemeClr val="accent4">
                    <a:lumMod val="50000"/>
                  </a:schemeClr>
                </a:solidFill>
              </a:rPr>
              <a:t>↓ </a:t>
            </a:r>
            <a:r>
              <a:rPr lang="cs-CZ" sz="2800" b="1" dirty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BMI</a:t>
            </a:r>
          </a:p>
          <a:p>
            <a:pPr eaLnBrk="1" hangingPunct="1">
              <a:buFontTx/>
              <a:buNone/>
              <a:defRPr/>
            </a:pPr>
            <a:r>
              <a:rPr lang="cs-CZ" sz="2800" b="1" dirty="0">
                <a:solidFill>
                  <a:schemeClr val="accent4">
                    <a:lumMod val="50000"/>
                  </a:schemeClr>
                </a:solidFill>
              </a:rPr>
              <a:t>↓ </a:t>
            </a:r>
            <a:r>
              <a:rPr lang="cs-CZ" sz="2800" b="1" dirty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nasycených MK</a:t>
            </a:r>
          </a:p>
          <a:p>
            <a:pPr eaLnBrk="1" hangingPunct="1">
              <a:buFontTx/>
              <a:buNone/>
              <a:defRPr/>
            </a:pPr>
            <a:r>
              <a:rPr lang="cs-CZ" sz="2800" b="1" dirty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↑ S</a:t>
            </a:r>
          </a:p>
          <a:p>
            <a:pPr eaLnBrk="1" hangingPunct="1">
              <a:buFontTx/>
              <a:buNone/>
              <a:defRPr/>
            </a:pPr>
            <a:r>
              <a:rPr lang="cs-CZ" sz="2800" b="1" dirty="0">
                <a:solidFill>
                  <a:schemeClr val="accent4">
                    <a:lumMod val="50000"/>
                  </a:schemeClr>
                </a:solidFill>
              </a:rPr>
              <a:t>↓ </a:t>
            </a:r>
            <a:r>
              <a:rPr lang="cs-CZ" sz="2800" b="1" dirty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T</a:t>
            </a:r>
          </a:p>
          <a:p>
            <a:pPr eaLnBrk="1" hangingPunct="1">
              <a:buFontTx/>
              <a:buNone/>
              <a:defRPr/>
            </a:pPr>
            <a:r>
              <a:rPr lang="cs-CZ" sz="2800" b="1" dirty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(kostní </a:t>
            </a:r>
            <a:r>
              <a:rPr lang="cs-CZ" sz="2800" b="1" dirty="0" err="1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denzita</a:t>
            </a:r>
            <a:r>
              <a:rPr lang="cs-CZ" sz="2800" b="1" dirty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 a vitamin D)??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3200" b="1" dirty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Praktická část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idx="1"/>
          </p:nvPr>
        </p:nvSpPr>
        <p:spPr>
          <a:xfrm>
            <a:off x="323850" y="1125538"/>
            <a:ext cx="8229600" cy="4525962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cs-CZ" sz="2800" b="1" dirty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Jak ovlivní půst pravoslavných věřících hodnoty antropometrické a biochemické.</a:t>
            </a:r>
          </a:p>
          <a:p>
            <a:pPr eaLnBrk="1" hangingPunct="1">
              <a:buFontTx/>
              <a:buNone/>
              <a:defRPr/>
            </a:pPr>
            <a:r>
              <a:rPr lang="cs-CZ" sz="2800" b="1" dirty="0" err="1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Filipovský</a:t>
            </a:r>
            <a:r>
              <a:rPr lang="cs-CZ" sz="2800" b="1" dirty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 půst před Vánocemi (40 dnů).</a:t>
            </a:r>
          </a:p>
          <a:p>
            <a:pPr eaLnBrk="1" hangingPunct="1">
              <a:buFontTx/>
              <a:buNone/>
              <a:defRPr/>
            </a:pPr>
            <a:endParaRPr lang="cs-CZ" sz="2800" b="1" dirty="0">
              <a:solidFill>
                <a:schemeClr val="accent4">
                  <a:lumMod val="50000"/>
                </a:schemeClr>
              </a:solidFill>
              <a:latin typeface="Comic Sans MS" pitchFamily="66" charset="0"/>
            </a:endParaRPr>
          </a:p>
          <a:p>
            <a:pPr eaLnBrk="1" hangingPunct="1">
              <a:buFontTx/>
              <a:buNone/>
              <a:defRPr/>
            </a:pPr>
            <a:r>
              <a:rPr lang="cs-CZ" sz="2800" b="1" u="sng" dirty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Vyšetřované osoby a metodika:</a:t>
            </a:r>
          </a:p>
          <a:p>
            <a:pPr eaLnBrk="1" hangingPunct="1">
              <a:buFontTx/>
              <a:buNone/>
              <a:defRPr/>
            </a:pPr>
            <a:r>
              <a:rPr lang="cs-CZ" sz="2800" b="1" dirty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2 ženy (22 a 54let), 2muži (57 a 76let).</a:t>
            </a:r>
          </a:p>
          <a:p>
            <a:pPr eaLnBrk="1" hangingPunct="1">
              <a:buFontTx/>
              <a:buNone/>
              <a:defRPr/>
            </a:pPr>
            <a:r>
              <a:rPr lang="cs-CZ" sz="2800" b="1" dirty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Antropometrie:</a:t>
            </a:r>
          </a:p>
          <a:p>
            <a:pPr eaLnBrk="1" hangingPunct="1">
              <a:buFontTx/>
              <a:buNone/>
              <a:defRPr/>
            </a:pPr>
            <a:r>
              <a:rPr lang="cs-CZ" sz="2800" b="1" dirty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Tělesná hmotnost, BMI, procento tělesného tuku, obvod paže pasu a boků, KT.</a:t>
            </a:r>
          </a:p>
          <a:p>
            <a:pPr eaLnBrk="1" hangingPunct="1">
              <a:buFontTx/>
              <a:buNone/>
              <a:defRPr/>
            </a:pPr>
            <a:endParaRPr lang="cs-CZ" sz="2800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cs-CZ"/>
          </a:p>
        </p:txBody>
      </p:sp>
      <p:sp>
        <p:nvSpPr>
          <p:cNvPr id="512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Arial" charset="0"/>
              <a:buNone/>
            </a:pPr>
            <a:endParaRPr lang="cs-CZ" b="1">
              <a:latin typeface="Comic Sans MS" pitchFamily="66" charset="0"/>
            </a:endParaRPr>
          </a:p>
          <a:p>
            <a:pPr eaLnBrk="1" hangingPunct="1">
              <a:buFont typeface="Arial" charset="0"/>
              <a:buNone/>
            </a:pPr>
            <a:endParaRPr lang="cs-CZ" b="1">
              <a:latin typeface="Comic Sans MS" pitchFamily="66" charset="0"/>
            </a:endParaRPr>
          </a:p>
          <a:p>
            <a:pPr eaLnBrk="1" hangingPunct="1">
              <a:buFont typeface="Arial" charset="0"/>
              <a:buNone/>
            </a:pPr>
            <a:endParaRPr lang="cs-CZ"/>
          </a:p>
        </p:txBody>
      </p:sp>
      <p:pic>
        <p:nvPicPr>
          <p:cNvPr id="5124" name="Obrázek 5" descr="Religion_distribution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549275"/>
            <a:ext cx="9144000" cy="550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cs-CZ"/>
          </a:p>
        </p:txBody>
      </p:sp>
      <p:sp>
        <p:nvSpPr>
          <p:cNvPr id="30723" name="Rectangle 6"/>
          <p:cNvSpPr>
            <a:spLocks noGrp="1" noChangeArrowheads="1"/>
          </p:cNvSpPr>
          <p:nvPr>
            <p:ph idx="1"/>
          </p:nvPr>
        </p:nvSpPr>
        <p:spPr>
          <a:xfrm>
            <a:off x="395288" y="476250"/>
            <a:ext cx="8291512" cy="5649913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cs-CZ" sz="2800" b="1" dirty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Biochemie:</a:t>
            </a:r>
          </a:p>
          <a:p>
            <a:pPr eaLnBrk="1" hangingPunct="1">
              <a:buFontTx/>
              <a:buNone/>
              <a:defRPr/>
            </a:pPr>
            <a:r>
              <a:rPr lang="cs-CZ" sz="2800" b="1" dirty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bilirubin, ALT, AST, glukóza, alfa-amyláza,</a:t>
            </a:r>
          </a:p>
          <a:p>
            <a:pPr eaLnBrk="1" hangingPunct="1">
              <a:buFontTx/>
              <a:buNone/>
              <a:defRPr/>
            </a:pPr>
            <a:r>
              <a:rPr lang="cs-CZ" sz="2800" b="1" dirty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lipáza, celkový CH, HDL-CH, LDL-CH. </a:t>
            </a:r>
          </a:p>
          <a:p>
            <a:pPr eaLnBrk="1" hangingPunct="1">
              <a:buFontTx/>
              <a:buNone/>
              <a:defRPr/>
            </a:pPr>
            <a:endParaRPr lang="cs-CZ" sz="2800" b="1" dirty="0">
              <a:solidFill>
                <a:schemeClr val="accent4">
                  <a:lumMod val="50000"/>
                </a:schemeClr>
              </a:solidFill>
              <a:latin typeface="Comic Sans MS" pitchFamily="66" charset="0"/>
            </a:endParaRPr>
          </a:p>
          <a:p>
            <a:pPr eaLnBrk="1" hangingPunct="1">
              <a:buFontTx/>
              <a:buNone/>
              <a:defRPr/>
            </a:pPr>
            <a:r>
              <a:rPr lang="cs-CZ" sz="2800" b="1" dirty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Pro zjištění energetického příjmu bílkovin, sacharidů, tuků a cholesterolu byla použita metoda 24h </a:t>
            </a:r>
            <a:r>
              <a:rPr lang="cs-CZ" sz="2800" b="1" dirty="0" err="1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recallu</a:t>
            </a:r>
            <a:r>
              <a:rPr lang="cs-CZ" sz="2800" b="1" dirty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. </a:t>
            </a:r>
          </a:p>
          <a:p>
            <a:pPr eaLnBrk="1" hangingPunct="1">
              <a:buFontTx/>
              <a:buNone/>
              <a:defRPr/>
            </a:pPr>
            <a:endParaRPr lang="cs-CZ" sz="2800" b="1" dirty="0">
              <a:latin typeface="Comic Sans MS" pitchFamily="66" charset="0"/>
            </a:endParaRPr>
          </a:p>
          <a:p>
            <a:pPr eaLnBrk="1" hangingPunct="1">
              <a:buFontTx/>
              <a:buNone/>
              <a:defRPr/>
            </a:pPr>
            <a:r>
              <a:rPr lang="cs-CZ" sz="2800" b="1" dirty="0">
                <a:latin typeface="Comic Sans MS" pitchFamily="66" charset="0"/>
              </a:rPr>
              <a:t> </a:t>
            </a:r>
          </a:p>
          <a:p>
            <a:pPr eaLnBrk="1" hangingPunct="1">
              <a:buFontTx/>
              <a:buNone/>
              <a:defRPr/>
            </a:pPr>
            <a:endParaRPr lang="cs-CZ" sz="2800" b="1" dirty="0">
              <a:latin typeface="Comic Sans MS" pitchFamily="66" charset="0"/>
            </a:endParaRPr>
          </a:p>
          <a:p>
            <a:pPr eaLnBrk="1" hangingPunct="1">
              <a:buFontTx/>
              <a:buNone/>
              <a:defRPr/>
            </a:pPr>
            <a:endParaRPr lang="cs-CZ" sz="2800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>
              <a:defRPr/>
            </a:pPr>
            <a:r>
              <a:rPr lang="cs-CZ" sz="3200" b="1" dirty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Výsledky praktické části: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Tx/>
              <a:buNone/>
              <a:defRPr/>
            </a:pPr>
            <a:r>
              <a:rPr lang="cs-CZ" sz="2800" b="1" dirty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Antropometrie</a:t>
            </a:r>
            <a:r>
              <a:rPr lang="cs-CZ" sz="2800" dirty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: </a:t>
            </a:r>
          </a:p>
          <a:p>
            <a:pPr eaLnBrk="1" hangingPunct="1">
              <a:buFontTx/>
              <a:buNone/>
              <a:defRPr/>
            </a:pPr>
            <a:r>
              <a:rPr lang="cs-CZ" sz="2800" dirty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BMI, % tělesného tuku, obvod paže pasu a boků se výrazně nelišily před a po skončení půstu.</a:t>
            </a:r>
          </a:p>
          <a:p>
            <a:pPr eaLnBrk="1" hangingPunct="1">
              <a:buFontTx/>
              <a:buNone/>
              <a:defRPr/>
            </a:pPr>
            <a:r>
              <a:rPr lang="cs-CZ" sz="2800" dirty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Nebyl zjištěn ani rozdíl v příjmu S, B, T. Převládala konzumace rostlinných bílkovin.</a:t>
            </a:r>
          </a:p>
          <a:p>
            <a:pPr eaLnBrk="1" hangingPunct="1">
              <a:buFontTx/>
              <a:buNone/>
              <a:defRPr/>
            </a:pPr>
            <a:r>
              <a:rPr lang="cs-CZ" sz="2800" dirty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Zastoupení jednotlivých aminokyselin ve stravě se velmi lišilo a nedá se jednoznačně říci, že by některé byly deficitní, či by jejich příjem byl zvýšený.</a:t>
            </a:r>
          </a:p>
          <a:p>
            <a:pPr eaLnBrk="1" hangingPunct="1">
              <a:buFontTx/>
              <a:buNone/>
              <a:defRPr/>
            </a:pPr>
            <a:endParaRPr lang="cs-CZ" sz="2800" dirty="0">
              <a:latin typeface="Comic Sans MS" pitchFamily="66" charset="0"/>
            </a:endParaRPr>
          </a:p>
          <a:p>
            <a:pPr eaLnBrk="1" hangingPunct="1">
              <a:buFontTx/>
              <a:buNone/>
              <a:defRPr/>
            </a:pPr>
            <a:endParaRPr lang="cs-CZ" sz="2800" dirty="0">
              <a:latin typeface="Comic Sans MS" pitchFamily="66" charset="0"/>
            </a:endParaRPr>
          </a:p>
          <a:p>
            <a:pPr eaLnBrk="1" hangingPunct="1">
              <a:buFontTx/>
              <a:buNone/>
              <a:defRPr/>
            </a:pPr>
            <a:endParaRPr lang="cs-CZ" sz="2800" dirty="0">
              <a:latin typeface="Comic Sans MS" pitchFamily="66" charset="0"/>
            </a:endParaRPr>
          </a:p>
          <a:p>
            <a:pPr eaLnBrk="1" hangingPunct="1">
              <a:buFontTx/>
              <a:buNone/>
              <a:defRPr/>
            </a:pPr>
            <a:endParaRPr lang="cs-CZ" sz="2800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cs-CZ"/>
          </a:p>
        </p:txBody>
      </p:sp>
      <p:sp>
        <p:nvSpPr>
          <p:cNvPr id="32771" name="Rectangle 3"/>
          <p:cNvSpPr>
            <a:spLocks noGrp="1" noChangeArrowheads="1"/>
          </p:cNvSpPr>
          <p:nvPr>
            <p:ph idx="1"/>
          </p:nvPr>
        </p:nvSpPr>
        <p:spPr>
          <a:xfrm>
            <a:off x="395288" y="549275"/>
            <a:ext cx="8229600" cy="4525963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cs-CZ" sz="2800" b="1" dirty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Z biochemických hodnot došlo k výrazné změně hladin bilirubinu u všech vyšetřovaných osob.</a:t>
            </a:r>
          </a:p>
          <a:p>
            <a:pPr eaLnBrk="1" hangingPunct="1">
              <a:lnSpc>
                <a:spcPct val="90000"/>
              </a:lnSpc>
              <a:defRPr/>
            </a:pPr>
            <a:endParaRPr lang="cs-CZ" sz="2800" dirty="0">
              <a:latin typeface="Comic Sans MS" pitchFamily="66" charset="0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cs-CZ" sz="2800" b="1" dirty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Při restrikci energetického příjmu může být způsobeno mutací genu UGT1A1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sz="2800" b="1" dirty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Gilbertův syndrom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sz="2800" b="1" dirty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Zvýšená konzumace ovsa </a:t>
            </a:r>
          </a:p>
          <a:p>
            <a:pPr eaLnBrk="1" hangingPunct="1">
              <a:lnSpc>
                <a:spcPct val="90000"/>
              </a:lnSpc>
              <a:defRPr/>
            </a:pPr>
            <a:endParaRPr lang="cs-CZ" sz="2800" b="1" dirty="0">
              <a:solidFill>
                <a:schemeClr val="accent4">
                  <a:lumMod val="50000"/>
                </a:schemeClr>
              </a:solidFill>
              <a:latin typeface="Comic Sans MS" pitchFamily="66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cs-CZ" sz="2800" b="1" dirty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Hladiny bilirubinu však byly v normě</a:t>
            </a:r>
            <a:r>
              <a:rPr lang="cs-CZ" sz="2800" dirty="0">
                <a:latin typeface="Comic Sans MS" pitchFamily="66" charset="0"/>
              </a:rPr>
              <a:t>.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cs-CZ" sz="2800" dirty="0">
              <a:latin typeface="Comic Sans MS" pitchFamily="66" charset="0"/>
            </a:endParaRPr>
          </a:p>
          <a:p>
            <a:pPr eaLnBrk="1" hangingPunct="1">
              <a:lnSpc>
                <a:spcPct val="90000"/>
              </a:lnSpc>
              <a:defRPr/>
            </a:pPr>
            <a:endParaRPr lang="cs-CZ" sz="2800" dirty="0">
              <a:latin typeface="Comic Sans MS" pitchFamily="66" charset="0"/>
            </a:endParaRPr>
          </a:p>
          <a:p>
            <a:pPr eaLnBrk="1" hangingPunct="1">
              <a:lnSpc>
                <a:spcPct val="90000"/>
              </a:lnSpc>
              <a:defRPr/>
            </a:pPr>
            <a:endParaRPr lang="cs-CZ" sz="2800" dirty="0">
              <a:latin typeface="Comic Sans MS" pitchFamily="66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cs-CZ" sz="2800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endParaRPr lang="cs-CZ"/>
          </a:p>
        </p:txBody>
      </p:sp>
      <p:sp>
        <p:nvSpPr>
          <p:cNvPr id="33795" name="Rectangle 3"/>
          <p:cNvSpPr>
            <a:spLocks noGrp="1" noChangeArrowheads="1"/>
          </p:cNvSpPr>
          <p:nvPr>
            <p:ph idx="1"/>
          </p:nvPr>
        </p:nvSpPr>
        <p:spPr>
          <a:xfrm>
            <a:off x="323850" y="404813"/>
            <a:ext cx="8516938" cy="4454525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cs-CZ" sz="2800" b="1" dirty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Hladiny celkového cholesterolu u tří osob klesly u ženy (1956) však stouply</a:t>
            </a:r>
            <a:r>
              <a:rPr lang="cs-CZ" sz="2800" dirty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.</a:t>
            </a:r>
          </a:p>
          <a:p>
            <a:pPr eaLnBrk="1" hangingPunct="1">
              <a:buFontTx/>
              <a:buNone/>
              <a:defRPr/>
            </a:pPr>
            <a:endParaRPr lang="cs-CZ" sz="2800" dirty="0">
              <a:latin typeface="Comic Sans MS" pitchFamily="66" charset="0"/>
            </a:endParaRPr>
          </a:p>
          <a:p>
            <a:pPr eaLnBrk="1" hangingPunct="1">
              <a:buFontTx/>
              <a:buNone/>
              <a:defRPr/>
            </a:pPr>
            <a:r>
              <a:rPr lang="cs-CZ" sz="2800" b="1" dirty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Endogenní tvorba.</a:t>
            </a:r>
          </a:p>
          <a:p>
            <a:pPr eaLnBrk="1" hangingPunct="1">
              <a:buFontTx/>
              <a:buNone/>
              <a:defRPr/>
            </a:pPr>
            <a:endParaRPr lang="cs-CZ" sz="2800" b="1" dirty="0">
              <a:solidFill>
                <a:schemeClr val="accent4">
                  <a:lumMod val="50000"/>
                </a:schemeClr>
              </a:solidFill>
              <a:latin typeface="Comic Sans MS" pitchFamily="66" charset="0"/>
            </a:endParaRPr>
          </a:p>
          <a:p>
            <a:pPr eaLnBrk="1" hangingPunct="1">
              <a:buFontTx/>
              <a:buNone/>
              <a:defRPr/>
            </a:pPr>
            <a:r>
              <a:rPr lang="cs-CZ" sz="2800" b="1" dirty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Nedošlo k výrazným změnám hodnot ALT, AST, lipázy a alfa-amylázy, hladina glukózy se také nezměnila.</a:t>
            </a:r>
          </a:p>
          <a:p>
            <a:pPr eaLnBrk="1" hangingPunct="1">
              <a:buFontTx/>
              <a:buNone/>
              <a:defRPr/>
            </a:pPr>
            <a:endParaRPr lang="cs-CZ" sz="2800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3200" b="1" dirty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Závěr praktické části: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2800" b="1" dirty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Z výsledků praktické části vyplývá, že dodržování půstu nemá negativní vliv na zdravotní stav věřících. Strava je kvalitativně i kvantitativně plnohodnotná.</a:t>
            </a:r>
          </a:p>
          <a:p>
            <a:pPr eaLnBrk="1" hangingPunct="1">
              <a:buFontTx/>
              <a:buNone/>
              <a:defRPr/>
            </a:pPr>
            <a:r>
              <a:rPr lang="cs-CZ" sz="2800" b="1" dirty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Důležitá je celková pestrost stravy a dostatek všech makro i </a:t>
            </a:r>
            <a:r>
              <a:rPr lang="cs-CZ" sz="2800" b="1" dirty="0" err="1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mikronutrienů</a:t>
            </a:r>
            <a:r>
              <a:rPr lang="cs-CZ" sz="2800" b="1" dirty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.</a:t>
            </a:r>
          </a:p>
          <a:p>
            <a:pPr eaLnBrk="1" hangingPunct="1">
              <a:buFontTx/>
              <a:buNone/>
              <a:defRPr/>
            </a:pPr>
            <a:endParaRPr lang="cs-CZ" sz="2800" dirty="0">
              <a:latin typeface="Comic Sans MS" pitchFamily="66" charset="0"/>
            </a:endParaRPr>
          </a:p>
          <a:p>
            <a:pPr eaLnBrk="1" hangingPunct="1">
              <a:buFontTx/>
              <a:buNone/>
              <a:defRPr/>
            </a:pPr>
            <a:endParaRPr lang="cs-CZ" sz="2800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3200" b="1" dirty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Závěr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idx="1"/>
          </p:nvPr>
        </p:nvSpPr>
        <p:spPr>
          <a:xfrm>
            <a:off x="539750" y="1125538"/>
            <a:ext cx="8229600" cy="4525962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cs-CZ" sz="2400" dirty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Stravování hraje v náboženství významnou roli.</a:t>
            </a:r>
          </a:p>
          <a:p>
            <a:pPr eaLnBrk="1" hangingPunct="1">
              <a:buFontTx/>
              <a:buNone/>
              <a:defRPr/>
            </a:pPr>
            <a:r>
              <a:rPr lang="cs-CZ" sz="2400" dirty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Každí náboženství je specifické svými stravovacími praktikami a rituály .</a:t>
            </a:r>
          </a:p>
          <a:p>
            <a:pPr eaLnBrk="1" hangingPunct="1">
              <a:buFontTx/>
              <a:buNone/>
              <a:defRPr/>
            </a:pPr>
            <a:r>
              <a:rPr lang="cs-CZ" sz="2400" b="1" dirty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Většina náboženství však splňuje zásady správné výživy a obsahuje dostatečné množství všech makro i </a:t>
            </a:r>
            <a:r>
              <a:rPr lang="cs-CZ" sz="2400" b="1" dirty="0" err="1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mikronutrientů</a:t>
            </a:r>
            <a:r>
              <a:rPr lang="cs-CZ" sz="2400" b="1" dirty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.</a:t>
            </a:r>
          </a:p>
          <a:p>
            <a:pPr eaLnBrk="1" hangingPunct="1">
              <a:buFontTx/>
              <a:buNone/>
              <a:defRPr/>
            </a:pPr>
            <a:r>
              <a:rPr lang="cs-CZ" sz="2400" dirty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Většina náboženství ve svých stravovacích předpisech zohledňuje potřeby u rizikových skupin.</a:t>
            </a:r>
          </a:p>
          <a:p>
            <a:pPr eaLnBrk="1" hangingPunct="1">
              <a:buFontTx/>
              <a:buNone/>
              <a:defRPr/>
            </a:pPr>
            <a:r>
              <a:rPr lang="cs-CZ" sz="2400" dirty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Studie provedené v posledních letech dokonce zdůrazňují příznivé účinky některých náboženských stravovacích praktik na zdraví.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cs-CZ" dirty="0">
                <a:latin typeface="Comic Sans MS" pitchFamily="66" charset="0"/>
              </a:rPr>
            </a:br>
            <a:r>
              <a:rPr lang="cs-CZ" dirty="0">
                <a:latin typeface="Comic Sans MS" pitchFamily="66" charset="0"/>
              </a:rPr>
              <a:t>Zdroje: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628800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cs-CZ" sz="1600" dirty="0"/>
              <a:t>STOJANOVIČOVÁ, M. Vliv náboženství na stravovací návyky. Brno, 2010. 60 s. Bakalářská práce na Lékařské fakultě Masarykovy univerzity. Vedoucí bakalářské práce: Prof. MUDr. Zuzana </a:t>
            </a:r>
            <a:r>
              <a:rPr lang="cs-CZ" sz="1600" dirty="0" err="1"/>
              <a:t>Derflerová</a:t>
            </a:r>
            <a:r>
              <a:rPr lang="cs-CZ" sz="1600" dirty="0"/>
              <a:t> Brázdová, DrSc.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b="1" dirty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        </a:t>
            </a:r>
          </a:p>
          <a:p>
            <a:endParaRPr lang="cs-CZ" b="1" dirty="0">
              <a:solidFill>
                <a:schemeClr val="accent4">
                  <a:lumMod val="50000"/>
                </a:schemeClr>
              </a:solidFill>
              <a:latin typeface="Comic Sans MS" pitchFamily="66" charset="0"/>
            </a:endParaRPr>
          </a:p>
          <a:p>
            <a:endParaRPr lang="cs-CZ" b="1" dirty="0">
              <a:solidFill>
                <a:schemeClr val="accent4">
                  <a:lumMod val="50000"/>
                </a:schemeClr>
              </a:solidFill>
              <a:latin typeface="Comic Sans MS" pitchFamily="66" charset="0"/>
            </a:endParaRPr>
          </a:p>
          <a:p>
            <a:pPr>
              <a:buNone/>
            </a:pPr>
            <a:r>
              <a:rPr lang="cs-CZ" sz="4000" b="1" dirty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        Děkuji za pozornost</a:t>
            </a:r>
            <a:endParaRPr lang="cs-CZ" sz="4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4000" b="1" dirty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Aktuálnost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cs-CZ" sz="4000" b="1" dirty="0">
              <a:latin typeface="Comic Sans MS" pitchFamily="66" charset="0"/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4000" b="1" dirty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V době globalizace je nutné se zajímat o ostatní kultury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sz="4000" b="1" dirty="0">
              <a:solidFill>
                <a:schemeClr val="accent4">
                  <a:lumMod val="50000"/>
                </a:schemeClr>
              </a:solidFill>
              <a:latin typeface="Comic Sans MS" pitchFamily="66" charset="0"/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4000" b="1" dirty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Lepší spolupráce pacientů při terapii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b="1" dirty="0">
              <a:latin typeface="Comic Sans MS" pitchFamily="66" charset="0"/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611188" y="274638"/>
            <a:ext cx="8075612" cy="130175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endParaRPr lang="cs-CZ" sz="4000"/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>
          <a:xfrm>
            <a:off x="250825" y="260350"/>
            <a:ext cx="8496300" cy="5749925"/>
          </a:xfrm>
        </p:spPr>
        <p:txBody>
          <a:bodyPr rtlCol="0">
            <a:normAutofit fontScale="92500" lnSpcReduction="10000"/>
          </a:bodyPr>
          <a:lstStyle/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b="1" dirty="0">
                <a:latin typeface="Comic Sans MS" pitchFamily="66" charset="0"/>
              </a:rPr>
              <a:t>		    </a:t>
            </a:r>
            <a:r>
              <a:rPr lang="cs-CZ" sz="4000" b="1" dirty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Kulturní kompetence NT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endParaRPr lang="cs-CZ" sz="4000" b="1" dirty="0">
              <a:solidFill>
                <a:schemeClr val="accent4">
                  <a:lumMod val="50000"/>
                </a:schemeClr>
              </a:solidFill>
              <a:latin typeface="Comic Sans MS" pitchFamily="66" charset="0"/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b="1" dirty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3 principy: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cs-CZ" dirty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cs-CZ" dirty="0"/>
          </a:p>
          <a:p>
            <a:pPr lvl="1" eaLnBrk="1" fontAlgn="auto" hangingPunct="1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cs-CZ" b="1" dirty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 Vůle dovědět se o kultuře klientů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endParaRPr lang="cs-CZ" b="1" dirty="0">
              <a:solidFill>
                <a:schemeClr val="accent4">
                  <a:lumMod val="50000"/>
                </a:schemeClr>
              </a:solidFill>
              <a:latin typeface="Comic Sans MS" pitchFamily="66" charset="0"/>
            </a:endParaRPr>
          </a:p>
          <a:p>
            <a:pPr lvl="1" eaLnBrk="1" fontAlgn="auto" hangingPunct="1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cs-CZ" b="1" dirty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 Sebereflexe - jsou si vědomi, jak jsou   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b="1" dirty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   jejich vlastní výživové zvyklosti ovlivněny   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b="1" dirty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   kulturou, ve které žijí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cs-CZ" b="1" dirty="0">
              <a:solidFill>
                <a:schemeClr val="accent4">
                  <a:lumMod val="50000"/>
                </a:schemeClr>
              </a:solidFill>
              <a:latin typeface="Comic Sans MS" pitchFamily="66" charset="0"/>
            </a:endParaRPr>
          </a:p>
          <a:p>
            <a:pPr lvl="1" eaLnBrk="1" fontAlgn="auto" hangingPunct="1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cs-CZ" b="1" dirty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 Použití znalostí při poskytování péče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b="1" dirty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Důsledky začlenění kulturních kompetencí</a:t>
            </a:r>
            <a:r>
              <a:rPr lang="cs-CZ" b="1" dirty="0">
                <a:solidFill>
                  <a:schemeClr val="accent4">
                    <a:lumMod val="50000"/>
                  </a:schemeClr>
                </a:solidFill>
              </a:rPr>
              <a:t>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70000" lnSpcReduction="20000"/>
          </a:bodyPr>
          <a:lstStyle/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Char char="v"/>
              <a:defRPr/>
            </a:pPr>
            <a:endParaRPr lang="cs-CZ" b="1" dirty="0">
              <a:solidFill>
                <a:schemeClr val="accent4">
                  <a:lumMod val="50000"/>
                </a:schemeClr>
              </a:solidFill>
              <a:latin typeface="Comic Sans MS" pitchFamily="66" charset="0"/>
            </a:endParaRP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cs-CZ" b="1" dirty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Pacienti/klienti cítí porozumění a respekt, nebojí se vyhledat zdravotní péči 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Char char="v"/>
              <a:defRPr/>
            </a:pPr>
            <a:endParaRPr lang="cs-CZ" b="1" dirty="0">
              <a:solidFill>
                <a:schemeClr val="accent4">
                  <a:lumMod val="50000"/>
                </a:schemeClr>
              </a:solidFill>
              <a:latin typeface="Comic Sans MS" pitchFamily="66" charset="0"/>
            </a:endParaRP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b="1" dirty="0">
              <a:solidFill>
                <a:schemeClr val="accent4">
                  <a:lumMod val="50000"/>
                </a:schemeClr>
              </a:solidFill>
              <a:latin typeface="Comic Sans MS" pitchFamily="66" charset="0"/>
            </a:endParaRP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cs-CZ" b="1" dirty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Odborníci mohou získat přesnější informace a lépe určit diagnózu, pokud rozumějí a dobře komunikují s pacienty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b="1" dirty="0">
              <a:solidFill>
                <a:schemeClr val="accent4">
                  <a:lumMod val="50000"/>
                </a:schemeClr>
              </a:solidFill>
              <a:latin typeface="Comic Sans MS" pitchFamily="66" charset="0"/>
            </a:endParaRP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cs-CZ" b="1" dirty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Pacienti jsou s péčí více spokojeni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Char char="v"/>
              <a:defRPr/>
            </a:pPr>
            <a:endParaRPr lang="cs-CZ" b="1" dirty="0">
              <a:solidFill>
                <a:schemeClr val="accent4">
                  <a:lumMod val="50000"/>
                </a:schemeClr>
              </a:solidFill>
              <a:latin typeface="Comic Sans MS" pitchFamily="66" charset="0"/>
            </a:endParaRP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cs-CZ" b="1" dirty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Spokojení pacienti lépe spolupracují a dodržují doporučení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b="1" dirty="0">
              <a:solidFill>
                <a:schemeClr val="accent4">
                  <a:lumMod val="50000"/>
                </a:schemeClr>
              </a:solidFill>
              <a:latin typeface="Comic Sans MS" pitchFamily="66" charset="0"/>
            </a:endParaRP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cs-CZ" b="1" dirty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Rodina více spolupracuje a podporuje pacienta, pokud doporučení jsou kompatibilní s jejich přesvědčením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b="1" dirty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Co můžete udělat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Courier New" pitchFamily="49" charset="0"/>
              <a:buChar char="o"/>
              <a:defRPr/>
            </a:pPr>
            <a:r>
              <a:rPr lang="cs-CZ" sz="2800" b="1" dirty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Dovědět se co nejvíce z knih a článků</a:t>
            </a:r>
          </a:p>
          <a:p>
            <a:pPr eaLnBrk="1" hangingPunct="1">
              <a:buFont typeface="Courier New" pitchFamily="49" charset="0"/>
              <a:buChar char="o"/>
              <a:defRPr/>
            </a:pPr>
            <a:r>
              <a:rPr lang="cs-CZ" sz="2800" b="1" dirty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Strávit čas v jejich kulturním prostředí</a:t>
            </a:r>
          </a:p>
          <a:p>
            <a:pPr eaLnBrk="1" hangingPunct="1">
              <a:buFont typeface="Courier New" pitchFamily="49" charset="0"/>
              <a:buChar char="o"/>
              <a:defRPr/>
            </a:pPr>
            <a:r>
              <a:rPr lang="cs-CZ" sz="2800" b="1" dirty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Kurzy, workshopy interkulturní komunikace</a:t>
            </a:r>
          </a:p>
          <a:p>
            <a:pPr eaLnBrk="1" hangingPunct="1">
              <a:buFont typeface="Courier New" pitchFamily="49" charset="0"/>
              <a:buChar char="o"/>
              <a:defRPr/>
            </a:pPr>
            <a:r>
              <a:rPr lang="cs-CZ" sz="2800" b="1" dirty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Organizace:</a:t>
            </a:r>
          </a:p>
          <a:p>
            <a:pPr eaLnBrk="1" hangingPunct="1">
              <a:defRPr/>
            </a:pPr>
            <a:r>
              <a:rPr lang="cs-CZ" dirty="0"/>
              <a:t> </a:t>
            </a:r>
            <a:r>
              <a:rPr lang="cs-CZ" sz="2400" b="1" dirty="0">
                <a:latin typeface="Comic Sans MS" pitchFamily="66" charset="0"/>
              </a:rPr>
              <a:t>Zaměstnat tlumočníka</a:t>
            </a:r>
          </a:p>
          <a:p>
            <a:pPr eaLnBrk="1" hangingPunct="1">
              <a:buFont typeface="Arial" pitchFamily="34" charset="0"/>
              <a:buChar char="•"/>
              <a:defRPr/>
            </a:pPr>
            <a:r>
              <a:rPr lang="cs-CZ" sz="2400" b="1" dirty="0">
                <a:latin typeface="Comic Sans MS" pitchFamily="66" charset="0"/>
              </a:rPr>
              <a:t>Materiály v jazyce klienta</a:t>
            </a:r>
          </a:p>
          <a:p>
            <a:pPr eaLnBrk="1" hangingPunct="1">
              <a:buFont typeface="Arial" pitchFamily="34" charset="0"/>
              <a:buChar char="•"/>
              <a:defRPr/>
            </a:pPr>
            <a:r>
              <a:rPr lang="cs-CZ" sz="2400" b="1" dirty="0">
                <a:latin typeface="Comic Sans MS" pitchFamily="66" charset="0"/>
              </a:rPr>
              <a:t>Zaměstnat členy komunity		</a:t>
            </a:r>
          </a:p>
          <a:p>
            <a:pPr eaLnBrk="1" hangingPunct="1">
              <a:buFont typeface="Arial" pitchFamily="34" charset="0"/>
              <a:buChar char="•"/>
              <a:defRPr/>
            </a:pPr>
            <a:r>
              <a:rPr lang="cs-CZ" sz="2400" b="1" dirty="0">
                <a:latin typeface="Comic Sans MS" pitchFamily="66" charset="0"/>
              </a:rPr>
              <a:t>Pomoc při tvorbě edukačních </a:t>
            </a:r>
          </a:p>
          <a:p>
            <a:pPr eaLnBrk="1" hangingPunct="1">
              <a:buFont typeface="Arial" charset="0"/>
              <a:buNone/>
              <a:defRPr/>
            </a:pPr>
            <a:r>
              <a:rPr lang="cs-CZ" sz="2400" b="1" dirty="0">
                <a:latin typeface="Comic Sans MS" pitchFamily="66" charset="0"/>
              </a:rPr>
              <a:t>   materiálů</a:t>
            </a:r>
          </a:p>
          <a:p>
            <a:pPr eaLnBrk="1" hangingPunct="1">
              <a:defRPr/>
            </a:pPr>
            <a:endParaRPr lang="cs-CZ" b="1" dirty="0">
              <a:solidFill>
                <a:schemeClr val="accent4">
                  <a:lumMod val="50000"/>
                </a:schemeClr>
              </a:solidFill>
              <a:latin typeface="Comic Sans MS" pitchFamily="66" charset="0"/>
            </a:endParaRPr>
          </a:p>
          <a:p>
            <a:pPr eaLnBrk="1" hangingPunct="1"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Nadpis 1"/>
          <p:cNvSpPr>
            <a:spLocks noGrp="1"/>
          </p:cNvSpPr>
          <p:nvPr>
            <p:ph type="title"/>
          </p:nvPr>
        </p:nvSpPr>
        <p:spPr>
          <a:ln>
            <a:solidFill>
              <a:schemeClr val="accent4">
                <a:lumMod val="50000"/>
              </a:schemeClr>
            </a:solidFill>
          </a:ln>
        </p:spPr>
        <p:txBody>
          <a:bodyPr/>
          <a:lstStyle/>
          <a:p>
            <a:pPr eaLnBrk="1" hangingPunct="1">
              <a:defRPr/>
            </a:pPr>
            <a:r>
              <a:rPr lang="cs-CZ" b="1" dirty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Kulturní podmíněnost</a:t>
            </a:r>
          </a:p>
        </p:txBody>
      </p:sp>
      <p:sp>
        <p:nvSpPr>
          <p:cNvPr id="1024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cs-CZ" sz="2800" b="1" dirty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Skladba pokrmu</a:t>
            </a:r>
          </a:p>
          <a:p>
            <a:pPr eaLnBrk="1" hangingPunct="1">
              <a:lnSpc>
                <a:spcPct val="90000"/>
              </a:lnSpc>
              <a:buFont typeface="Arial" pitchFamily="34" charset="0"/>
              <a:buChar char="•"/>
              <a:defRPr/>
            </a:pPr>
            <a:endParaRPr lang="cs-CZ" b="1" dirty="0">
              <a:solidFill>
                <a:schemeClr val="accent4">
                  <a:lumMod val="50000"/>
                </a:schemeClr>
              </a:solidFill>
              <a:latin typeface="Comic Sans MS" pitchFamily="66" charset="0"/>
            </a:endParaRPr>
          </a:p>
          <a:p>
            <a:pPr lvl="1" eaLnBrk="1" hangingPunct="1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cs-CZ" sz="1800" b="1" dirty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Hamburger, hranolky, nápoj</a:t>
            </a:r>
          </a:p>
          <a:p>
            <a:pPr lvl="1" eaLnBrk="1" hangingPunct="1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cs-CZ" sz="1800" b="1" dirty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Pro Japonce jídlo v </a:t>
            </a:r>
            <a:r>
              <a:rPr lang="cs-CZ" sz="1800" b="1" dirty="0" err="1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McDonald</a:t>
            </a:r>
            <a:r>
              <a:rPr lang="cs-CZ" sz="1800" b="1" dirty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 's – </a:t>
            </a:r>
          </a:p>
          <a:p>
            <a:pPr lvl="1" eaLnBrk="1" hangingPunct="1">
              <a:lnSpc>
                <a:spcPct val="90000"/>
              </a:lnSpc>
              <a:buFont typeface="Arial" charset="0"/>
              <a:buNone/>
              <a:defRPr/>
            </a:pPr>
            <a:r>
              <a:rPr lang="cs-CZ" sz="1800" b="1" dirty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       bez rýže pouze svačina</a:t>
            </a:r>
          </a:p>
          <a:p>
            <a:pPr lvl="1" eaLnBrk="1" hangingPunct="1">
              <a:lnSpc>
                <a:spcPct val="90000"/>
              </a:lnSpc>
              <a:buFont typeface="Arial" pitchFamily="34" charset="0"/>
              <a:buChar char="•"/>
              <a:defRPr/>
            </a:pPr>
            <a:endParaRPr lang="cs-CZ" sz="1800" b="1" dirty="0">
              <a:solidFill>
                <a:schemeClr val="accent4">
                  <a:lumMod val="50000"/>
                </a:schemeClr>
              </a:solidFill>
              <a:latin typeface="Comic Sans MS" pitchFamily="66" charset="0"/>
            </a:endParaRPr>
          </a:p>
          <a:p>
            <a:pPr eaLnBrk="1" hangingPunct="1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cs-CZ" sz="2800" b="1" dirty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Skladba denních jídel</a:t>
            </a:r>
          </a:p>
          <a:p>
            <a:pPr eaLnBrk="1" hangingPunct="1">
              <a:lnSpc>
                <a:spcPct val="90000"/>
              </a:lnSpc>
              <a:buFont typeface="Arial" pitchFamily="34" charset="0"/>
              <a:buChar char="•"/>
              <a:defRPr/>
            </a:pPr>
            <a:endParaRPr lang="cs-CZ" b="1" dirty="0">
              <a:solidFill>
                <a:schemeClr val="accent4">
                  <a:lumMod val="50000"/>
                </a:schemeClr>
              </a:solidFill>
              <a:latin typeface="Comic Sans MS" pitchFamily="66" charset="0"/>
            </a:endParaRPr>
          </a:p>
          <a:p>
            <a:pPr lvl="1" eaLnBrk="1" hangingPunct="1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cs-CZ" sz="1800" b="1" dirty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3 denní jídla s nejbohatším večer – produkt průmyslové revoluce a prodlouženého školního dne</a:t>
            </a:r>
          </a:p>
          <a:p>
            <a:pPr lvl="1" eaLnBrk="1" hangingPunct="1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cs-CZ" sz="1800" b="1" dirty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Rodiny farmářů – největší jídlo uprostřed dne, aby pracovníci vydrželi až do konce dne</a:t>
            </a:r>
          </a:p>
          <a:p>
            <a:pPr lvl="1" eaLnBrk="1" hangingPunct="1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cs-CZ" sz="1800" b="1" dirty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V některých kulturách jsou považována za ideální 2 denní jídla</a:t>
            </a:r>
          </a:p>
          <a:p>
            <a:pPr eaLnBrk="1" hangingPunct="1">
              <a:defRPr/>
            </a:pPr>
            <a:endParaRPr lang="cs-CZ" dirty="0">
              <a:solidFill>
                <a:schemeClr val="accent4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2800" b="1" dirty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Skladba týdenních jídel</a:t>
            </a:r>
          </a:p>
          <a:p>
            <a:pPr lvl="1" eaLnBrk="1" hangingPunct="1">
              <a:buFont typeface="Arial" charset="0"/>
              <a:buNone/>
              <a:defRPr/>
            </a:pPr>
            <a:r>
              <a:rPr lang="cs-CZ" sz="1800" b="1" dirty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Nedělní oběd – symbol kultury</a:t>
            </a:r>
          </a:p>
          <a:p>
            <a:pPr lvl="1" eaLnBrk="1" hangingPunct="1">
              <a:defRPr/>
            </a:pPr>
            <a:endParaRPr lang="cs-CZ" b="1" dirty="0">
              <a:solidFill>
                <a:schemeClr val="accent4">
                  <a:lumMod val="50000"/>
                </a:schemeClr>
              </a:solidFill>
              <a:latin typeface="Comic Sans MS" pitchFamily="66" charset="0"/>
            </a:endParaRPr>
          </a:p>
          <a:p>
            <a:pPr eaLnBrk="1" hangingPunct="1">
              <a:defRPr/>
            </a:pPr>
            <a:r>
              <a:rPr lang="cs-CZ" sz="2800" b="1" dirty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Oslavy během roku spojené s hostinami</a:t>
            </a:r>
          </a:p>
          <a:p>
            <a:pPr>
              <a:defRPr/>
            </a:pPr>
            <a:endParaRPr lang="cs-CZ" b="1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1683</TotalTime>
  <Words>1135</Words>
  <Application>Microsoft Office PowerPoint</Application>
  <PresentationFormat>Předvádění na obrazovce (4:3)</PresentationFormat>
  <Paragraphs>279</Paragraphs>
  <Slides>37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37</vt:i4>
      </vt:variant>
    </vt:vector>
  </HeadingPairs>
  <TitlesOfParts>
    <vt:vector size="43" baseType="lpstr">
      <vt:lpstr>Arial</vt:lpstr>
      <vt:lpstr>Calibri</vt:lpstr>
      <vt:lpstr>Comic Sans MS</vt:lpstr>
      <vt:lpstr>Courier New</vt:lpstr>
      <vt:lpstr>Wingdings</vt:lpstr>
      <vt:lpstr>Motiv sady Office</vt:lpstr>
      <vt:lpstr>      Nutriční aspekty světových náboženství</vt:lpstr>
      <vt:lpstr>Počty věřících </vt:lpstr>
      <vt:lpstr>Prezentace aplikace PowerPoint</vt:lpstr>
      <vt:lpstr>Prezentace aplikace PowerPoint</vt:lpstr>
      <vt:lpstr>Prezentace aplikace PowerPoint</vt:lpstr>
      <vt:lpstr>Důsledky začlenění kulturních kompetencí </vt:lpstr>
      <vt:lpstr>Co můžete udělat</vt:lpstr>
      <vt:lpstr>Kulturní podmíněnost</vt:lpstr>
      <vt:lpstr>Prezentace aplikace PowerPoint</vt:lpstr>
      <vt:lpstr>Mnohoznačný význam</vt:lpstr>
      <vt:lpstr>Potrava jako etnický znak a symbol moci</vt:lpstr>
      <vt:lpstr>Etnocentrismus</vt:lpstr>
      <vt:lpstr>Prezentace aplikace PowerPoint</vt:lpstr>
      <vt:lpstr>Křesťanství</vt:lpstr>
      <vt:lpstr>Historie stravování a křesťanství </vt:lpstr>
      <vt:lpstr>Prezentace aplikace PowerPoint</vt:lpstr>
      <vt:lpstr>Křesťanství a mentální anorexie</vt:lpstr>
      <vt:lpstr>Prezentace aplikace PowerPoint</vt:lpstr>
      <vt:lpstr>Hinduismus </vt:lpstr>
      <vt:lpstr>Ašramová kuchyně</vt:lpstr>
      <vt:lpstr>Buddhismus a jídlo</vt:lpstr>
      <vt:lpstr>Judaismus </vt:lpstr>
      <vt:lpstr>Prezentace aplikace PowerPoint</vt:lpstr>
      <vt:lpstr>Hinduismus, buddhismus, Církev Adventistů sedmého dne - Vegetariánství</vt:lpstr>
      <vt:lpstr>Studie provedená u Adventistů:</vt:lpstr>
      <vt:lpstr>Pravoslavné křesťanství a stravování během půstu</vt:lpstr>
      <vt:lpstr>Vliv Ramadánu na věřící</vt:lpstr>
      <vt:lpstr>Vliv stravování Židů na jejich zdravotní stav</vt:lpstr>
      <vt:lpstr>Praktická část</vt:lpstr>
      <vt:lpstr>Prezentace aplikace PowerPoint</vt:lpstr>
      <vt:lpstr>Výsledky praktické části:</vt:lpstr>
      <vt:lpstr>Prezentace aplikace PowerPoint</vt:lpstr>
      <vt:lpstr>Prezentace aplikace PowerPoint</vt:lpstr>
      <vt:lpstr>Závěr praktické části:</vt:lpstr>
      <vt:lpstr>Závěr</vt:lpstr>
      <vt:lpstr> Zdroje: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Vliv náboženství na stravovací návyky</dc:title>
  <dc:creator>Martina</dc:creator>
  <cp:lastModifiedBy>M Nevrlá</cp:lastModifiedBy>
  <cp:revision>96</cp:revision>
  <dcterms:created xsi:type="dcterms:W3CDTF">2010-05-30T20:15:53Z</dcterms:created>
  <dcterms:modified xsi:type="dcterms:W3CDTF">2018-05-04T19:44:29Z</dcterms:modified>
</cp:coreProperties>
</file>