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7" r:id="rId2"/>
    <p:sldId id="258" r:id="rId3"/>
    <p:sldId id="259" r:id="rId4"/>
    <p:sldId id="260" r:id="rId5"/>
    <p:sldId id="261" r:id="rId6"/>
    <p:sldId id="270" r:id="rId7"/>
    <p:sldId id="271" r:id="rId8"/>
    <p:sldId id="272" r:id="rId9"/>
    <p:sldId id="273" r:id="rId10"/>
    <p:sldId id="274" r:id="rId11"/>
    <p:sldId id="275" r:id="rId12"/>
    <p:sldId id="279" r:id="rId13"/>
    <p:sldId id="281" r:id="rId14"/>
    <p:sldId id="282" r:id="rId15"/>
    <p:sldId id="283" r:id="rId16"/>
    <p:sldId id="284" r:id="rId17"/>
    <p:sldId id="285" r:id="rId18"/>
    <p:sldId id="286" r:id="rId19"/>
    <p:sldId id="339" r:id="rId20"/>
    <p:sldId id="288" r:id="rId21"/>
    <p:sldId id="289" r:id="rId22"/>
    <p:sldId id="343"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44" r:id="rId61"/>
    <p:sldId id="345" r:id="rId62"/>
    <p:sldId id="346" r:id="rId63"/>
    <p:sldId id="347" r:id="rId64"/>
    <p:sldId id="327" r:id="rId65"/>
    <p:sldId id="328" r:id="rId66"/>
    <p:sldId id="329" r:id="rId67"/>
    <p:sldId id="330" r:id="rId68"/>
    <p:sldId id="331" r:id="rId69"/>
    <p:sldId id="333" r:id="rId70"/>
    <p:sldId id="334" r:id="rId71"/>
    <p:sldId id="336" r:id="rId72"/>
    <p:sldId id="337" r:id="rId73"/>
    <p:sldId id="338" r:id="rId7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621A2-D9DD-4CD8-9EA1-D3131C88F7FA}" type="datetimeFigureOut">
              <a:rPr lang="cs-CZ" smtClean="0"/>
              <a:t>17.02.2018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0937D-9681-4C2A-AD4B-7AC9AC287ED1}" type="slidenum">
              <a:rPr lang="cs-CZ" smtClean="0"/>
              <a:t>‹#›</a:t>
            </a:fld>
            <a:endParaRPr lang="cs-CZ"/>
          </a:p>
        </p:txBody>
      </p:sp>
    </p:spTree>
    <p:extLst>
      <p:ext uri="{BB962C8B-B14F-4D97-AF65-F5344CB8AC3E}">
        <p14:creationId xmlns:p14="http://schemas.microsoft.com/office/powerpoint/2010/main" val="405921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1929CF3-3309-4B38-B262-528A89859F55}" type="slidenum">
              <a:rPr lang="cs-CZ" smtClean="0"/>
              <a:t>8</a:t>
            </a:fld>
            <a:endParaRPr lang="cs-CZ"/>
          </a:p>
        </p:txBody>
      </p:sp>
    </p:spTree>
    <p:extLst>
      <p:ext uri="{BB962C8B-B14F-4D97-AF65-F5344CB8AC3E}">
        <p14:creationId xmlns:p14="http://schemas.microsoft.com/office/powerpoint/2010/main" val="2029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1929CF3-3309-4B38-B262-528A89859F55}" type="slidenum">
              <a:rPr lang="cs-CZ" smtClean="0"/>
              <a:t>73</a:t>
            </a:fld>
            <a:endParaRPr lang="cs-CZ"/>
          </a:p>
        </p:txBody>
      </p:sp>
    </p:spTree>
    <p:extLst>
      <p:ext uri="{BB962C8B-B14F-4D97-AF65-F5344CB8AC3E}">
        <p14:creationId xmlns:p14="http://schemas.microsoft.com/office/powerpoint/2010/main" val="140127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B1172413-C603-4D70-96FC-C88D5DE83266}" type="datetimeFigureOut">
              <a:rPr lang="cs-CZ" smtClean="0"/>
              <a:t>17.02.2018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599DE5-C708-4578-8808-C208CF8A88F9}" type="slidenum">
              <a:rPr lang="cs-CZ" smtClean="0"/>
              <a:t>‹#›</a:t>
            </a:fld>
            <a:endParaRPr lang="cs-CZ"/>
          </a:p>
        </p:txBody>
      </p:sp>
    </p:spTree>
    <p:extLst>
      <p:ext uri="{BB962C8B-B14F-4D97-AF65-F5344CB8AC3E}">
        <p14:creationId xmlns:p14="http://schemas.microsoft.com/office/powerpoint/2010/main" val="2237698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1172413-C603-4D70-96FC-C88D5DE83266}" type="datetimeFigureOut">
              <a:rPr lang="cs-CZ" smtClean="0"/>
              <a:t>17.02.2018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599DE5-C708-4578-8808-C208CF8A88F9}" type="slidenum">
              <a:rPr lang="cs-CZ" smtClean="0"/>
              <a:t>‹#›</a:t>
            </a:fld>
            <a:endParaRPr lang="cs-CZ"/>
          </a:p>
        </p:txBody>
      </p:sp>
    </p:spTree>
    <p:extLst>
      <p:ext uri="{BB962C8B-B14F-4D97-AF65-F5344CB8AC3E}">
        <p14:creationId xmlns:p14="http://schemas.microsoft.com/office/powerpoint/2010/main" val="194280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1172413-C603-4D70-96FC-C88D5DE83266}" type="datetimeFigureOut">
              <a:rPr lang="cs-CZ" smtClean="0"/>
              <a:t>17.02.2018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599DE5-C708-4578-8808-C208CF8A88F9}" type="slidenum">
              <a:rPr lang="cs-CZ" smtClean="0"/>
              <a:t>‹#›</a:t>
            </a:fld>
            <a:endParaRPr lang="cs-CZ"/>
          </a:p>
        </p:txBody>
      </p:sp>
    </p:spTree>
    <p:extLst>
      <p:ext uri="{BB962C8B-B14F-4D97-AF65-F5344CB8AC3E}">
        <p14:creationId xmlns:p14="http://schemas.microsoft.com/office/powerpoint/2010/main" val="185826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8200" y="400050"/>
            <a:ext cx="10515600" cy="6057900"/>
          </a:xfrm>
        </p:spPr>
        <p:txBody>
          <a:bodyPr anchor="ctr" anchorCtr="0">
            <a:normAutofit/>
          </a:bodyPr>
          <a:lstStyle>
            <a:lvl1pPr algn="ctr">
              <a:defRPr sz="8000">
                <a:effectLst>
                  <a:outerShdw blurRad="38100" dist="38100" dir="2700000" algn="tl">
                    <a:srgbClr val="000000">
                      <a:alpha val="43137"/>
                    </a:srgbClr>
                  </a:outerShdw>
                </a:effectLst>
                <a:latin typeface="Segoe UI Black" panose="020B0604020202020204" charset="0"/>
                <a:ea typeface="Segoe UI Black" panose="020B0604020202020204" charset="0"/>
                <a:cs typeface="Segoe UI Black" panose="020B0604020202020204" charset="0"/>
              </a:defRPr>
            </a:lvl1pPr>
          </a:lstStyle>
          <a:p>
            <a:r>
              <a:rPr lang="cs-CZ"/>
              <a:t>Kliknutím lze upravit styl.</a:t>
            </a:r>
          </a:p>
        </p:txBody>
      </p:sp>
    </p:spTree>
    <p:extLst>
      <p:ext uri="{BB962C8B-B14F-4D97-AF65-F5344CB8AC3E}">
        <p14:creationId xmlns:p14="http://schemas.microsoft.com/office/powerpoint/2010/main" val="334292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1172413-C603-4D70-96FC-C88D5DE83266}" type="datetimeFigureOut">
              <a:rPr lang="cs-CZ" smtClean="0"/>
              <a:t>17.02.2018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599DE5-C708-4578-8808-C208CF8A88F9}" type="slidenum">
              <a:rPr lang="cs-CZ" smtClean="0"/>
              <a:t>‹#›</a:t>
            </a:fld>
            <a:endParaRPr lang="cs-CZ"/>
          </a:p>
        </p:txBody>
      </p:sp>
    </p:spTree>
    <p:extLst>
      <p:ext uri="{BB962C8B-B14F-4D97-AF65-F5344CB8AC3E}">
        <p14:creationId xmlns:p14="http://schemas.microsoft.com/office/powerpoint/2010/main" val="109371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B1172413-C603-4D70-96FC-C88D5DE83266}" type="datetimeFigureOut">
              <a:rPr lang="cs-CZ" smtClean="0"/>
              <a:t>17.02.2018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599DE5-C708-4578-8808-C208CF8A88F9}" type="slidenum">
              <a:rPr lang="cs-CZ" smtClean="0"/>
              <a:t>‹#›</a:t>
            </a:fld>
            <a:endParaRPr lang="cs-CZ"/>
          </a:p>
        </p:txBody>
      </p:sp>
    </p:spTree>
    <p:extLst>
      <p:ext uri="{BB962C8B-B14F-4D97-AF65-F5344CB8AC3E}">
        <p14:creationId xmlns:p14="http://schemas.microsoft.com/office/powerpoint/2010/main" val="414647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1172413-C603-4D70-96FC-C88D5DE83266}" type="datetimeFigureOut">
              <a:rPr lang="cs-CZ" smtClean="0"/>
              <a:t>17.02.2018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2599DE5-C708-4578-8808-C208CF8A88F9}" type="slidenum">
              <a:rPr lang="cs-CZ" smtClean="0"/>
              <a:t>‹#›</a:t>
            </a:fld>
            <a:endParaRPr lang="cs-CZ"/>
          </a:p>
        </p:txBody>
      </p:sp>
    </p:spTree>
    <p:extLst>
      <p:ext uri="{BB962C8B-B14F-4D97-AF65-F5344CB8AC3E}">
        <p14:creationId xmlns:p14="http://schemas.microsoft.com/office/powerpoint/2010/main" val="2834491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1172413-C603-4D70-96FC-C88D5DE83266}" type="datetimeFigureOut">
              <a:rPr lang="cs-CZ" smtClean="0"/>
              <a:t>17.02.2018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2599DE5-C708-4578-8808-C208CF8A88F9}" type="slidenum">
              <a:rPr lang="cs-CZ" smtClean="0"/>
              <a:t>‹#›</a:t>
            </a:fld>
            <a:endParaRPr lang="cs-CZ"/>
          </a:p>
        </p:txBody>
      </p:sp>
    </p:spTree>
    <p:extLst>
      <p:ext uri="{BB962C8B-B14F-4D97-AF65-F5344CB8AC3E}">
        <p14:creationId xmlns:p14="http://schemas.microsoft.com/office/powerpoint/2010/main" val="63463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1172413-C603-4D70-96FC-C88D5DE83266}" type="datetimeFigureOut">
              <a:rPr lang="cs-CZ" smtClean="0"/>
              <a:t>17.02.2018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2599DE5-C708-4578-8808-C208CF8A88F9}" type="slidenum">
              <a:rPr lang="cs-CZ" smtClean="0"/>
              <a:t>‹#›</a:t>
            </a:fld>
            <a:endParaRPr lang="cs-CZ"/>
          </a:p>
        </p:txBody>
      </p:sp>
    </p:spTree>
    <p:extLst>
      <p:ext uri="{BB962C8B-B14F-4D97-AF65-F5344CB8AC3E}">
        <p14:creationId xmlns:p14="http://schemas.microsoft.com/office/powerpoint/2010/main" val="189234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1172413-C603-4D70-96FC-C88D5DE83266}" type="datetimeFigureOut">
              <a:rPr lang="cs-CZ" smtClean="0"/>
              <a:t>17.02.2018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2599DE5-C708-4578-8808-C208CF8A88F9}" type="slidenum">
              <a:rPr lang="cs-CZ" smtClean="0"/>
              <a:t>‹#›</a:t>
            </a:fld>
            <a:endParaRPr lang="cs-CZ"/>
          </a:p>
        </p:txBody>
      </p:sp>
    </p:spTree>
    <p:extLst>
      <p:ext uri="{BB962C8B-B14F-4D97-AF65-F5344CB8AC3E}">
        <p14:creationId xmlns:p14="http://schemas.microsoft.com/office/powerpoint/2010/main" val="104035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B1172413-C603-4D70-96FC-C88D5DE83266}" type="datetimeFigureOut">
              <a:rPr lang="cs-CZ" smtClean="0"/>
              <a:t>17.02.2018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2599DE5-C708-4578-8808-C208CF8A88F9}" type="slidenum">
              <a:rPr lang="cs-CZ" smtClean="0"/>
              <a:t>‹#›</a:t>
            </a:fld>
            <a:endParaRPr lang="cs-CZ"/>
          </a:p>
        </p:txBody>
      </p:sp>
    </p:spTree>
    <p:extLst>
      <p:ext uri="{BB962C8B-B14F-4D97-AF65-F5344CB8AC3E}">
        <p14:creationId xmlns:p14="http://schemas.microsoft.com/office/powerpoint/2010/main" val="272823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B1172413-C603-4D70-96FC-C88D5DE83266}" type="datetimeFigureOut">
              <a:rPr lang="cs-CZ" smtClean="0"/>
              <a:t>17.02.2018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2599DE5-C708-4578-8808-C208CF8A88F9}" type="slidenum">
              <a:rPr lang="cs-CZ" smtClean="0"/>
              <a:t>‹#›</a:t>
            </a:fld>
            <a:endParaRPr lang="cs-CZ"/>
          </a:p>
        </p:txBody>
      </p:sp>
    </p:spTree>
    <p:extLst>
      <p:ext uri="{BB962C8B-B14F-4D97-AF65-F5344CB8AC3E}">
        <p14:creationId xmlns:p14="http://schemas.microsoft.com/office/powerpoint/2010/main" val="9849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72413-C603-4D70-96FC-C88D5DE83266}" type="datetimeFigureOut">
              <a:rPr lang="cs-CZ" smtClean="0"/>
              <a:t>17.02.2018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9DE5-C708-4578-8808-C208CF8A88F9}" type="slidenum">
              <a:rPr lang="cs-CZ" smtClean="0"/>
              <a:t>‹#›</a:t>
            </a:fld>
            <a:endParaRPr lang="cs-CZ"/>
          </a:p>
        </p:txBody>
      </p:sp>
    </p:spTree>
    <p:extLst>
      <p:ext uri="{BB962C8B-B14F-4D97-AF65-F5344CB8AC3E}">
        <p14:creationId xmlns:p14="http://schemas.microsoft.com/office/powerpoint/2010/main" val="3182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www.mamila.sk/pre-matky/nemocnice-vysledky/" TargetMode="External"/><Relationship Id="rId1" Type="http://schemas.openxmlformats.org/officeDocument/2006/relationships/slideLayout" Target="../slideLayouts/slideLayout2.xml"/><Relationship Id="rId4" Type="http://schemas.openxmlformats.org/officeDocument/2006/relationships/hyperlink" Target="http://www.kojeni.cz/maminkam/bfh/seznam-bfh-nemocnic/"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video" Target="https://www.youtube.com/embed/2nx1EKc_Fs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video" Target="https://www.youtube.com/embed/0alN_3V_qvI"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erpc0vLbm4"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0.tiff"/><Relationship Id="rId1" Type="http://schemas.openxmlformats.org/officeDocument/2006/relationships/slideLayout" Target="../slideLayouts/slideLayout2.xml"/><Relationship Id="rId4" Type="http://schemas.openxmlformats.org/officeDocument/2006/relationships/image" Target="../media/image37.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tiff"/><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8" Type="http://schemas.openxmlformats.org/officeDocument/2006/relationships/hyperlink" Target="http://www.kojeni.cz/" TargetMode="External"/><Relationship Id="rId3" Type="http://schemas.openxmlformats.org/officeDocument/2006/relationships/hyperlink" Target="https://is.muni.cz/auth/vyhledavani/?search=kojen%C3%AD;ag=th" TargetMode="External"/><Relationship Id="rId7" Type="http://schemas.openxmlformats.org/officeDocument/2006/relationships/hyperlink" Target="http://www.mamila.s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kojim.cz/" TargetMode="External"/><Relationship Id="rId5" Type="http://schemas.openxmlformats.org/officeDocument/2006/relationships/hyperlink" Target="https://www.youtube.com/watch?v=ofEI-n36WQ8" TargetMode="External"/><Relationship Id="rId4" Type="http://schemas.openxmlformats.org/officeDocument/2006/relationships/hyperlink" Target="https://zdravi.euro.cz/clanek/postgradualni-medicina-priloha/standardni-prakticke-pokyny-pro-kojeni-30863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Obdélník 4"/>
          <p:cNvSpPr/>
          <p:nvPr/>
        </p:nvSpPr>
        <p:spPr>
          <a:xfrm>
            <a:off x="0" y="0"/>
            <a:ext cx="12192000" cy="6858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nchor="ctr"/>
          <a:lstStyle/>
          <a:p>
            <a:r>
              <a:rPr lang="cs-CZ" dirty="0" smtClean="0"/>
              <a:t>Základy kojení</a:t>
            </a:r>
            <a:endParaRPr lang="cs-CZ" dirty="0"/>
          </a:p>
        </p:txBody>
      </p:sp>
    </p:spTree>
    <p:extLst>
      <p:ext uri="{BB962C8B-B14F-4D97-AF65-F5344CB8AC3E}">
        <p14:creationId xmlns:p14="http://schemas.microsoft.com/office/powerpoint/2010/main" val="9712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id="{F3AE9038-E128-4B94-9789-F52575A8E3A9}"/>
              </a:ext>
            </a:extLst>
          </p:cNvPr>
          <p:cNvSpPr>
            <a:spLocks noGrp="1"/>
          </p:cNvSpPr>
          <p:nvPr>
            <p:ph type="sldNum" sz="quarter" idx="4294967295"/>
          </p:nvPr>
        </p:nvSpPr>
        <p:spPr>
          <a:xfrm>
            <a:off x="9448800" y="6421438"/>
            <a:ext cx="2743200" cy="365125"/>
          </a:xfrm>
        </p:spPr>
        <p:txBody>
          <a:bodyPr/>
          <a:lstStyle/>
          <a:p>
            <a:fld id="{7D74F88D-855E-4C4A-AC2F-7A0A64C53FD8}" type="slidenum">
              <a:rPr lang="cs-CZ" smtClean="0"/>
              <a:pPr/>
              <a:t>10</a:t>
            </a:fld>
            <a:endParaRPr lang="cs-CZ"/>
          </a:p>
        </p:txBody>
      </p:sp>
      <p:pic>
        <p:nvPicPr>
          <p:cNvPr id="12" name="Obrázek 11">
            <a:extLst>
              <a:ext uri="{FF2B5EF4-FFF2-40B4-BE49-F238E27FC236}">
                <a16:creationId xmlns:a16="http://schemas.microsoft.com/office/drawing/2014/main" id="{FF63B84B-CA82-4D34-BEB6-4FAF31EEF7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58247" y="1823544"/>
            <a:ext cx="1338980" cy="3229304"/>
          </a:xfrm>
          <a:prstGeom prst="rect">
            <a:avLst/>
          </a:prstGeom>
        </p:spPr>
      </p:pic>
      <p:sp>
        <p:nvSpPr>
          <p:cNvPr id="13" name="TextovéPole 12">
            <a:extLst>
              <a:ext uri="{FF2B5EF4-FFF2-40B4-BE49-F238E27FC236}">
                <a16:creationId xmlns:a16="http://schemas.microsoft.com/office/drawing/2014/main" id="{F907B97E-3E52-444F-9881-A62687D4D942}"/>
              </a:ext>
            </a:extLst>
          </p:cNvPr>
          <p:cNvSpPr txBox="1"/>
          <p:nvPr/>
        </p:nvSpPr>
        <p:spPr>
          <a:xfrm>
            <a:off x="4541520" y="1375807"/>
            <a:ext cx="6593840" cy="1569660"/>
          </a:xfrm>
          <a:prstGeom prst="rect">
            <a:avLst/>
          </a:prstGeom>
          <a:noFill/>
        </p:spPr>
        <p:txBody>
          <a:bodyPr wrap="square" rtlCol="0">
            <a:spAutoFit/>
          </a:bodyPr>
          <a:lstStyle/>
          <a:p>
            <a:pPr algn="ctr"/>
            <a:r>
              <a:rPr lang="cs-CZ" sz="4800" b="1">
                <a:latin typeface="Segoe UI" panose="020B0502040204020203" pitchFamily="34" charset="0"/>
                <a:cs typeface="Segoe UI" panose="020B0502040204020203" pitchFamily="34" charset="0"/>
              </a:rPr>
              <a:t>vyšší náklady na zdravotnickou péči</a:t>
            </a:r>
          </a:p>
        </p:txBody>
      </p:sp>
      <p:sp>
        <p:nvSpPr>
          <p:cNvPr id="14" name="TextovéPole 13">
            <a:extLst>
              <a:ext uri="{FF2B5EF4-FFF2-40B4-BE49-F238E27FC236}">
                <a16:creationId xmlns:a16="http://schemas.microsoft.com/office/drawing/2014/main" id="{7628F050-C0D3-4AC5-9AA8-C43891DDC575}"/>
              </a:ext>
            </a:extLst>
          </p:cNvPr>
          <p:cNvSpPr txBox="1"/>
          <p:nvPr/>
        </p:nvSpPr>
        <p:spPr>
          <a:xfrm>
            <a:off x="4541520" y="3810933"/>
            <a:ext cx="6593840" cy="1569660"/>
          </a:xfrm>
          <a:prstGeom prst="rect">
            <a:avLst/>
          </a:prstGeom>
          <a:noFill/>
        </p:spPr>
        <p:txBody>
          <a:bodyPr wrap="square" rtlCol="0">
            <a:spAutoFit/>
          </a:bodyPr>
          <a:lstStyle/>
          <a:p>
            <a:pPr algn="ctr"/>
            <a:r>
              <a:rPr lang="cs-CZ" sz="4800" b="1">
                <a:latin typeface="Segoe UI" panose="020B0502040204020203" pitchFamily="34" charset="0"/>
                <a:cs typeface="Segoe UI" panose="020B0502040204020203" pitchFamily="34" charset="0"/>
              </a:rPr>
              <a:t>negativní ekologický dopad</a:t>
            </a:r>
          </a:p>
        </p:txBody>
      </p:sp>
      <p:sp>
        <p:nvSpPr>
          <p:cNvPr id="6" name="TextovéPole 5">
            <a:extLst>
              <a:ext uri="{FF2B5EF4-FFF2-40B4-BE49-F238E27FC236}">
                <a16:creationId xmlns:a16="http://schemas.microsoft.com/office/drawing/2014/main" id="{0F14BCFB-64A8-4235-BBF4-A75756E25EF4}"/>
              </a:ext>
            </a:extLst>
          </p:cNvPr>
          <p:cNvSpPr txBox="1"/>
          <p:nvPr/>
        </p:nvSpPr>
        <p:spPr>
          <a:xfrm>
            <a:off x="5736337" y="6450111"/>
            <a:ext cx="6189853" cy="307777"/>
          </a:xfrm>
          <a:prstGeom prst="rect">
            <a:avLst/>
          </a:prstGeom>
          <a:noFill/>
        </p:spPr>
        <p:txBody>
          <a:bodyPr wrap="square" rtlCol="0">
            <a:spAutoFit/>
          </a:bodyPr>
          <a:lstStyle/>
          <a:p>
            <a:pPr algn="r"/>
            <a:r>
              <a:rPr lang="cs-CZ" sz="1400" i="1"/>
              <a:t>Zdroj: Mezinárodní kodex marketingu náhrad mateřského mléka</a:t>
            </a:r>
          </a:p>
        </p:txBody>
      </p:sp>
    </p:spTree>
    <p:extLst>
      <p:ext uri="{BB962C8B-B14F-4D97-AF65-F5344CB8AC3E}">
        <p14:creationId xmlns:p14="http://schemas.microsoft.com/office/powerpoint/2010/main" val="63150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Podpora kojení „černá na bílém“</a:t>
            </a:r>
          </a:p>
        </p:txBody>
      </p:sp>
      <p:sp>
        <p:nvSpPr>
          <p:cNvPr id="3" name="Zástupný symbol pro obsah 2"/>
          <p:cNvSpPr>
            <a:spLocks noGrp="1"/>
          </p:cNvSpPr>
          <p:nvPr>
            <p:ph idx="1"/>
          </p:nvPr>
        </p:nvSpPr>
        <p:spPr/>
        <p:txBody>
          <a:bodyPr/>
          <a:lstStyle/>
          <a:p>
            <a:pPr marL="0" indent="0">
              <a:buNone/>
            </a:pPr>
            <a:r>
              <a:rPr lang="cs-CZ" b="1" u="sng"/>
              <a:t>WHO, UNICEF</a:t>
            </a:r>
            <a:r>
              <a:rPr lang="cs-CZ" b="1"/>
              <a:t>:</a:t>
            </a:r>
          </a:p>
          <a:p>
            <a:r>
              <a:rPr lang="cs-CZ" b="1"/>
              <a:t>1981</a:t>
            </a:r>
            <a:r>
              <a:rPr lang="cs-CZ"/>
              <a:t> – Mezinárodní kodex marketingu náhrad MM</a:t>
            </a:r>
          </a:p>
          <a:p>
            <a:r>
              <a:rPr lang="cs-CZ" b="1"/>
              <a:t>1991</a:t>
            </a:r>
            <a:r>
              <a:rPr lang="cs-CZ"/>
              <a:t> – Baby-</a:t>
            </a:r>
            <a:r>
              <a:rPr lang="cs-CZ" err="1"/>
              <a:t>friendly</a:t>
            </a:r>
            <a:r>
              <a:rPr lang="cs-CZ"/>
              <a:t> </a:t>
            </a:r>
            <a:r>
              <a:rPr lang="cs-CZ" err="1"/>
              <a:t>hospital</a:t>
            </a:r>
            <a:r>
              <a:rPr lang="cs-CZ"/>
              <a:t> </a:t>
            </a:r>
            <a:r>
              <a:rPr lang="cs-CZ" err="1"/>
              <a:t>initiative</a:t>
            </a:r>
            <a:endParaRPr lang="cs-CZ"/>
          </a:p>
          <a:p>
            <a:r>
              <a:rPr lang="cs-CZ" b="1">
                <a:solidFill>
                  <a:schemeClr val="bg1"/>
                </a:solidFill>
              </a:rPr>
              <a:t>1991</a:t>
            </a:r>
            <a:r>
              <a:rPr lang="cs-CZ" b="1"/>
              <a:t> </a:t>
            </a:r>
            <a:r>
              <a:rPr lang="cs-CZ"/>
              <a:t>– Deset kroků pro úspěšné kojení (WHO, UNICEF)</a:t>
            </a:r>
          </a:p>
          <a:p>
            <a:endParaRPr lang="cs-CZ" b="1"/>
          </a:p>
          <a:p>
            <a:pPr marL="0" indent="0">
              <a:buNone/>
            </a:pPr>
            <a:r>
              <a:rPr lang="cs-CZ" b="1" u="sng"/>
              <a:t>ČR</a:t>
            </a:r>
            <a:r>
              <a:rPr lang="cs-CZ" b="1"/>
              <a:t>:</a:t>
            </a:r>
          </a:p>
          <a:p>
            <a:r>
              <a:rPr lang="cs-CZ" b="1"/>
              <a:t>2007 </a:t>
            </a:r>
            <a:r>
              <a:rPr lang="cs-CZ"/>
              <a:t>– Standardní praktické pokyny pro kojení v ČR (akt. </a:t>
            </a:r>
            <a:r>
              <a:rPr lang="cs-CZ" b="1"/>
              <a:t>2015</a:t>
            </a:r>
            <a:r>
              <a:rPr lang="cs-CZ"/>
              <a:t>)</a:t>
            </a:r>
            <a:endParaRPr lang="cs-CZ" b="1"/>
          </a:p>
        </p:txBody>
      </p:sp>
      <p:sp>
        <p:nvSpPr>
          <p:cNvPr id="5" name="Zástupný symbol pro číslo snímku 4"/>
          <p:cNvSpPr>
            <a:spLocks noGrp="1"/>
          </p:cNvSpPr>
          <p:nvPr>
            <p:ph type="sldNum" sz="quarter" idx="12"/>
          </p:nvPr>
        </p:nvSpPr>
        <p:spPr/>
        <p:txBody>
          <a:bodyPr/>
          <a:lstStyle/>
          <a:p>
            <a:fld id="{7D74F88D-855E-4C4A-AC2F-7A0A64C53FD8}" type="slidenum">
              <a:rPr lang="cs-CZ" smtClean="0"/>
              <a:pPr/>
              <a:t>11</a:t>
            </a:fld>
            <a:endParaRPr lang="cs-CZ"/>
          </a:p>
        </p:txBody>
      </p:sp>
    </p:spTree>
    <p:extLst>
      <p:ext uri="{BB962C8B-B14F-4D97-AF65-F5344CB8AC3E}">
        <p14:creationId xmlns:p14="http://schemas.microsoft.com/office/powerpoint/2010/main" val="2595440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C9BF02-A371-4D05-8AE0-42AC3FECF1F6}"/>
              </a:ext>
            </a:extLst>
          </p:cNvPr>
          <p:cNvSpPr>
            <a:spLocks noGrp="1"/>
          </p:cNvSpPr>
          <p:nvPr>
            <p:ph type="title"/>
          </p:nvPr>
        </p:nvSpPr>
        <p:spPr/>
        <p:txBody>
          <a:bodyPr/>
          <a:lstStyle/>
          <a:p>
            <a:r>
              <a:rPr lang="cs-CZ"/>
              <a:t>Opatření kodexu</a:t>
            </a:r>
          </a:p>
        </p:txBody>
      </p:sp>
      <p:sp>
        <p:nvSpPr>
          <p:cNvPr id="3" name="Zástupný symbol pro obsah 2">
            <a:extLst>
              <a:ext uri="{FF2B5EF4-FFF2-40B4-BE49-F238E27FC236}">
                <a16:creationId xmlns:a16="http://schemas.microsoft.com/office/drawing/2014/main" id="{039720CC-7CC4-41F8-8D2E-8E19C05C22C4}"/>
              </a:ext>
            </a:extLst>
          </p:cNvPr>
          <p:cNvSpPr>
            <a:spLocks noGrp="1"/>
          </p:cNvSpPr>
          <p:nvPr>
            <p:ph idx="1"/>
          </p:nvPr>
        </p:nvSpPr>
        <p:spPr/>
        <p:txBody>
          <a:bodyPr>
            <a:normAutofit/>
          </a:bodyPr>
          <a:lstStyle/>
          <a:p>
            <a:r>
              <a:rPr lang="cs-CZ"/>
              <a:t>Žádná reklama těchto výrobků na veřejnosti</a:t>
            </a:r>
          </a:p>
          <a:p>
            <a:r>
              <a:rPr lang="cs-CZ"/>
              <a:t>Žádné vzorky zdarma matkám</a:t>
            </a:r>
          </a:p>
          <a:p>
            <a:r>
              <a:rPr lang="cs-CZ"/>
              <a:t>Žádná propagace produktů ve zdravotnických zařízeních</a:t>
            </a:r>
          </a:p>
          <a:p>
            <a:r>
              <a:rPr lang="cs-CZ"/>
              <a:t>Žádné poradkyně, vyslané výrobci formule, které radí matkám</a:t>
            </a:r>
          </a:p>
          <a:p>
            <a:r>
              <a:rPr lang="cs-CZ"/>
              <a:t>Žádné dárky ani vzorky zdarma zdravotníkům</a:t>
            </a:r>
          </a:p>
          <a:p>
            <a:r>
              <a:rPr lang="cs-CZ"/>
              <a:t>Žádné věty či obrázky, které idealizují umělou výživu, včetně obrázků dětí na obalu výživy</a:t>
            </a:r>
          </a:p>
        </p:txBody>
      </p:sp>
      <p:sp>
        <p:nvSpPr>
          <p:cNvPr id="5" name="Zástupný symbol pro číslo snímku 4">
            <a:extLst>
              <a:ext uri="{FF2B5EF4-FFF2-40B4-BE49-F238E27FC236}">
                <a16:creationId xmlns:a16="http://schemas.microsoft.com/office/drawing/2014/main" id="{CDD9F886-8D7E-4808-ABAC-3401CF12F17B}"/>
              </a:ext>
            </a:extLst>
          </p:cNvPr>
          <p:cNvSpPr>
            <a:spLocks noGrp="1"/>
          </p:cNvSpPr>
          <p:nvPr>
            <p:ph type="sldNum" sz="quarter" idx="12"/>
          </p:nvPr>
        </p:nvSpPr>
        <p:spPr/>
        <p:txBody>
          <a:bodyPr/>
          <a:lstStyle/>
          <a:p>
            <a:fld id="{7D74F88D-855E-4C4A-AC2F-7A0A64C53FD8}" type="slidenum">
              <a:rPr lang="cs-CZ" smtClean="0"/>
              <a:pPr/>
              <a:t>12</a:t>
            </a:fld>
            <a:endParaRPr lang="cs-CZ"/>
          </a:p>
        </p:txBody>
      </p:sp>
    </p:spTree>
    <p:extLst>
      <p:ext uri="{BB962C8B-B14F-4D97-AF65-F5344CB8AC3E}">
        <p14:creationId xmlns:p14="http://schemas.microsoft.com/office/powerpoint/2010/main" val="606782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C9BF02-A371-4D05-8AE0-42AC3FECF1F6}"/>
              </a:ext>
            </a:extLst>
          </p:cNvPr>
          <p:cNvSpPr>
            <a:spLocks noGrp="1"/>
          </p:cNvSpPr>
          <p:nvPr>
            <p:ph type="title"/>
          </p:nvPr>
        </p:nvSpPr>
        <p:spPr/>
        <p:txBody>
          <a:bodyPr/>
          <a:lstStyle/>
          <a:p>
            <a:r>
              <a:rPr lang="cs-CZ"/>
              <a:t>Opatření kodexu</a:t>
            </a:r>
          </a:p>
        </p:txBody>
      </p:sp>
      <p:sp>
        <p:nvSpPr>
          <p:cNvPr id="3" name="Zástupný symbol pro obsah 2">
            <a:extLst>
              <a:ext uri="{FF2B5EF4-FFF2-40B4-BE49-F238E27FC236}">
                <a16:creationId xmlns:a16="http://schemas.microsoft.com/office/drawing/2014/main" id="{039720CC-7CC4-41F8-8D2E-8E19C05C22C4}"/>
              </a:ext>
            </a:extLst>
          </p:cNvPr>
          <p:cNvSpPr>
            <a:spLocks noGrp="1"/>
          </p:cNvSpPr>
          <p:nvPr>
            <p:ph idx="1"/>
          </p:nvPr>
        </p:nvSpPr>
        <p:spPr/>
        <p:txBody>
          <a:bodyPr>
            <a:normAutofit/>
          </a:bodyPr>
          <a:lstStyle/>
          <a:p>
            <a:r>
              <a:rPr lang="cs-CZ"/>
              <a:t>Informace pro zdravotníky by měly být prokazatelné a pravdivé</a:t>
            </a:r>
          </a:p>
          <a:p>
            <a:r>
              <a:rPr lang="cs-CZ"/>
              <a:t>Všechny informace o umělé výživě, včetně značení, by měly vysvětlovat výhody kojení, náklady na umělou výživu a její rizika</a:t>
            </a:r>
          </a:p>
          <a:p>
            <a:r>
              <a:rPr lang="cs-CZ"/>
              <a:t>Nevhodné produkty, jako např. slazené kondenzované mléko, by neměly být propagovány jako vhodné pro děti</a:t>
            </a:r>
          </a:p>
          <a:p>
            <a:r>
              <a:rPr lang="cs-CZ"/>
              <a:t>Všechny produkty by měly mít vysokou kvalitu a brát v úvahu klimatické a skladovací podmínky dané země</a:t>
            </a:r>
          </a:p>
        </p:txBody>
      </p:sp>
      <p:sp>
        <p:nvSpPr>
          <p:cNvPr id="5" name="Zástupný symbol pro číslo snímku 4">
            <a:extLst>
              <a:ext uri="{FF2B5EF4-FFF2-40B4-BE49-F238E27FC236}">
                <a16:creationId xmlns:a16="http://schemas.microsoft.com/office/drawing/2014/main" id="{CDD9F886-8D7E-4808-ABAC-3401CF12F17B}"/>
              </a:ext>
            </a:extLst>
          </p:cNvPr>
          <p:cNvSpPr>
            <a:spLocks noGrp="1"/>
          </p:cNvSpPr>
          <p:nvPr>
            <p:ph type="sldNum" sz="quarter" idx="12"/>
          </p:nvPr>
        </p:nvSpPr>
        <p:spPr/>
        <p:txBody>
          <a:bodyPr/>
          <a:lstStyle/>
          <a:p>
            <a:fld id="{7D74F88D-855E-4C4A-AC2F-7A0A64C53FD8}" type="slidenum">
              <a:rPr lang="cs-CZ" smtClean="0"/>
              <a:pPr/>
              <a:t>13</a:t>
            </a:fld>
            <a:endParaRPr lang="cs-CZ"/>
          </a:p>
        </p:txBody>
      </p:sp>
    </p:spTree>
    <p:extLst>
      <p:ext uri="{BB962C8B-B14F-4D97-AF65-F5344CB8AC3E}">
        <p14:creationId xmlns:p14="http://schemas.microsoft.com/office/powerpoint/2010/main" val="912822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Zapamatujte si:</a:t>
            </a:r>
          </a:p>
        </p:txBody>
      </p:sp>
      <p:sp>
        <p:nvSpPr>
          <p:cNvPr id="3" name="Zástupný symbol pro obsah 2"/>
          <p:cNvSpPr>
            <a:spLocks noGrp="1"/>
          </p:cNvSpPr>
          <p:nvPr>
            <p:ph idx="1"/>
          </p:nvPr>
        </p:nvSpPr>
        <p:spPr/>
        <p:txBody>
          <a:bodyPr anchor="ctr">
            <a:normAutofit/>
          </a:bodyPr>
          <a:lstStyle/>
          <a:p>
            <a:pPr marL="0" indent="0" algn="ctr">
              <a:lnSpc>
                <a:spcPct val="120000"/>
              </a:lnSpc>
              <a:buNone/>
            </a:pPr>
            <a:r>
              <a:rPr lang="cs-CZ" sz="4800"/>
              <a:t>Náhrada mateřského mléka</a:t>
            </a:r>
            <a:br>
              <a:rPr lang="cs-CZ" sz="4800"/>
            </a:br>
            <a:r>
              <a:rPr lang="cs-CZ" sz="4800"/>
              <a:t>by měla být využívána vždy až jako </a:t>
            </a:r>
            <a:r>
              <a:rPr lang="cs-CZ" sz="4800" b="1"/>
              <a:t>poslední možnost</a:t>
            </a:r>
            <a:r>
              <a:rPr lang="cs-CZ" sz="4800"/>
              <a:t>!</a:t>
            </a:r>
          </a:p>
          <a:p>
            <a:pPr marL="0" indent="0" algn="ctr">
              <a:lnSpc>
                <a:spcPct val="120000"/>
              </a:lnSpc>
              <a:buNone/>
            </a:pPr>
            <a:endParaRPr lang="cs-CZ" sz="2400"/>
          </a:p>
          <a:p>
            <a:pPr marL="0" indent="0" algn="ctr">
              <a:lnSpc>
                <a:spcPct val="120000"/>
              </a:lnSpc>
              <a:buNone/>
            </a:pPr>
            <a:r>
              <a:rPr lang="cs-CZ"/>
              <a:t>Ideálně jen v případech indikovaných lékařem.</a:t>
            </a:r>
            <a:endParaRPr lang="cs-CZ" sz="4800"/>
          </a:p>
        </p:txBody>
      </p:sp>
      <p:sp>
        <p:nvSpPr>
          <p:cNvPr id="5" name="Zástupný symbol pro číslo snímku 4"/>
          <p:cNvSpPr>
            <a:spLocks noGrp="1"/>
          </p:cNvSpPr>
          <p:nvPr>
            <p:ph type="sldNum" sz="quarter" idx="12"/>
          </p:nvPr>
        </p:nvSpPr>
        <p:spPr/>
        <p:txBody>
          <a:bodyPr/>
          <a:lstStyle/>
          <a:p>
            <a:fld id="{7D74F88D-855E-4C4A-AC2F-7A0A64C53FD8}" type="slidenum">
              <a:rPr lang="cs-CZ" smtClean="0"/>
              <a:pPr/>
              <a:t>14</a:t>
            </a:fld>
            <a:endParaRPr lang="cs-CZ"/>
          </a:p>
        </p:txBody>
      </p:sp>
    </p:spTree>
    <p:extLst>
      <p:ext uri="{BB962C8B-B14F-4D97-AF65-F5344CB8AC3E}">
        <p14:creationId xmlns:p14="http://schemas.microsoft.com/office/powerpoint/2010/main" val="887261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6B2D7E-19AC-482D-A65D-0FC01D109FAE}"/>
              </a:ext>
            </a:extLst>
          </p:cNvPr>
          <p:cNvSpPr>
            <a:spLocks noGrp="1"/>
          </p:cNvSpPr>
          <p:nvPr>
            <p:ph type="title"/>
          </p:nvPr>
        </p:nvSpPr>
        <p:spPr/>
        <p:txBody>
          <a:bodyPr>
            <a:normAutofit/>
          </a:bodyPr>
          <a:lstStyle/>
          <a:p>
            <a:r>
              <a:rPr lang="cs-CZ"/>
              <a:t>Baby-</a:t>
            </a:r>
            <a:r>
              <a:rPr lang="cs-CZ" err="1"/>
              <a:t>friendly</a:t>
            </a:r>
            <a:r>
              <a:rPr lang="cs-CZ"/>
              <a:t> </a:t>
            </a:r>
            <a:r>
              <a:rPr lang="cs-CZ" err="1"/>
              <a:t>hospital</a:t>
            </a:r>
            <a:r>
              <a:rPr lang="cs-CZ"/>
              <a:t> </a:t>
            </a:r>
            <a:r>
              <a:rPr lang="cs-CZ" err="1"/>
              <a:t>initiative</a:t>
            </a:r>
            <a:r>
              <a:rPr lang="cs-CZ"/>
              <a:t> (BFHI)</a:t>
            </a:r>
          </a:p>
        </p:txBody>
      </p:sp>
      <p:sp>
        <p:nvSpPr>
          <p:cNvPr id="3" name="Zástupný symbol pro obsah 2">
            <a:extLst>
              <a:ext uri="{FF2B5EF4-FFF2-40B4-BE49-F238E27FC236}">
                <a16:creationId xmlns:a16="http://schemas.microsoft.com/office/drawing/2014/main" id="{59541625-C388-4BA3-87FC-6F6F8016640F}"/>
              </a:ext>
            </a:extLst>
          </p:cNvPr>
          <p:cNvSpPr>
            <a:spLocks noGrp="1"/>
          </p:cNvSpPr>
          <p:nvPr>
            <p:ph idx="1"/>
          </p:nvPr>
        </p:nvSpPr>
        <p:spPr>
          <a:xfrm>
            <a:off x="390925" y="1544562"/>
            <a:ext cx="7583214" cy="4351338"/>
          </a:xfrm>
        </p:spPr>
        <p:txBody>
          <a:bodyPr>
            <a:noAutofit/>
          </a:bodyPr>
          <a:lstStyle/>
          <a:p>
            <a:pPr>
              <a:buFont typeface="Georgia" pitchFamily="18" charset="0"/>
              <a:buChar char="•"/>
              <a:defRPr/>
            </a:pPr>
            <a:r>
              <a:rPr lang="cs-CZ" sz="1800" dirty="0"/>
              <a:t>iniciativa WHO a UNICEF (1991)</a:t>
            </a:r>
          </a:p>
          <a:p>
            <a:pPr>
              <a:buFont typeface="Georgia" pitchFamily="18" charset="0"/>
              <a:buChar char="•"/>
              <a:defRPr/>
            </a:pPr>
            <a:r>
              <a:rPr lang="cs-CZ" sz="1800" dirty="0"/>
              <a:t>celosvětová snaha o ochranu, podporu</a:t>
            </a:r>
            <a:br>
              <a:rPr lang="cs-CZ" sz="1800" dirty="0"/>
            </a:br>
            <a:r>
              <a:rPr lang="cs-CZ" sz="1800" dirty="0"/>
              <a:t>a propagaci kojení</a:t>
            </a:r>
          </a:p>
          <a:p>
            <a:pPr>
              <a:buFont typeface="Georgia" pitchFamily="18" charset="0"/>
              <a:buChar char="•"/>
              <a:defRPr/>
            </a:pPr>
            <a:r>
              <a:rPr lang="cs-CZ" sz="1800" dirty="0"/>
              <a:t>v ČR má plaketu BFHI </a:t>
            </a:r>
            <a:r>
              <a:rPr lang="cs-CZ" sz="1800" b="1" dirty="0"/>
              <a:t>65 z 96 </a:t>
            </a:r>
            <a:r>
              <a:rPr lang="cs-CZ" sz="1800" b="1" dirty="0" smtClean="0"/>
              <a:t>porodnic</a:t>
            </a:r>
          </a:p>
          <a:p>
            <a:pPr lvl="1">
              <a:lnSpc>
                <a:spcPct val="100000"/>
              </a:lnSpc>
              <a:buFont typeface="Arial"/>
              <a:buChar char=" "/>
            </a:pPr>
            <a:r>
              <a:rPr lang="cs-CZ" sz="1400" dirty="0" smtClean="0"/>
              <a:t>Studie </a:t>
            </a:r>
            <a:r>
              <a:rPr lang="cs-CZ" sz="1400" dirty="0"/>
              <a:t>ve všech nemocnicích SR, 2010-2015, 3200 matek Ani v jednom </a:t>
            </a:r>
            <a:r>
              <a:rPr lang="cs-CZ" sz="1400" dirty="0" err="1"/>
              <a:t>zo</a:t>
            </a:r>
            <a:r>
              <a:rPr lang="cs-CZ" sz="1400" dirty="0"/>
              <a:t> 7 </a:t>
            </a:r>
            <a:r>
              <a:rPr lang="cs-CZ" sz="1400" dirty="0" err="1"/>
              <a:t>skúmaných</a:t>
            </a:r>
            <a:r>
              <a:rPr lang="cs-CZ" sz="1400" dirty="0"/>
              <a:t> </a:t>
            </a:r>
            <a:r>
              <a:rPr lang="cs-CZ" sz="1400" dirty="0" err="1"/>
              <a:t>bodov</a:t>
            </a:r>
            <a:r>
              <a:rPr lang="cs-CZ" sz="1400" dirty="0"/>
              <a:t> slovenské nemocnice BFHI nesplnili </a:t>
            </a:r>
            <a:r>
              <a:rPr lang="cs-CZ" sz="1400" dirty="0" err="1"/>
              <a:t>kritériá</a:t>
            </a:r>
            <a:r>
              <a:rPr lang="cs-CZ" sz="1400" dirty="0"/>
              <a:t> ani na 50 %. </a:t>
            </a:r>
            <a:r>
              <a:rPr lang="cs-CZ" sz="1400" dirty="0" err="1"/>
              <a:t>Podľa</a:t>
            </a:r>
            <a:r>
              <a:rPr lang="cs-CZ" sz="1400" dirty="0"/>
              <a:t> </a:t>
            </a:r>
            <a:r>
              <a:rPr lang="cs-CZ" sz="1400" dirty="0" err="1"/>
              <a:t>prieskumu</a:t>
            </a:r>
            <a:r>
              <a:rPr lang="cs-CZ" sz="1400" dirty="0"/>
              <a:t>  bolo v </a:t>
            </a:r>
            <a:r>
              <a:rPr lang="cs-CZ" sz="1400" dirty="0" err="1"/>
              <a:t>nemocniciach</a:t>
            </a:r>
            <a:r>
              <a:rPr lang="cs-CZ" sz="1400" dirty="0"/>
              <a:t> BFHI </a:t>
            </a:r>
            <a:r>
              <a:rPr lang="cs-CZ" sz="1400" dirty="0" err="1"/>
              <a:t>viac</a:t>
            </a:r>
            <a:r>
              <a:rPr lang="cs-CZ" sz="1400" dirty="0"/>
              <a:t> </a:t>
            </a:r>
            <a:r>
              <a:rPr lang="cs-CZ" sz="1400" dirty="0" err="1"/>
              <a:t>ako</a:t>
            </a:r>
            <a:r>
              <a:rPr lang="cs-CZ" sz="1400" dirty="0"/>
              <a:t> 40 % </a:t>
            </a:r>
            <a:r>
              <a:rPr lang="cs-CZ" sz="1400" dirty="0" err="1"/>
              <a:t>detí</a:t>
            </a:r>
            <a:r>
              <a:rPr lang="cs-CZ" sz="1400" dirty="0"/>
              <a:t> </a:t>
            </a:r>
            <a:r>
              <a:rPr lang="cs-CZ" sz="1400" dirty="0" err="1"/>
              <a:t>kŕmených</a:t>
            </a:r>
            <a:r>
              <a:rPr lang="cs-CZ" sz="1400" dirty="0"/>
              <a:t> </a:t>
            </a:r>
            <a:r>
              <a:rPr lang="cs-CZ" sz="1400" dirty="0" err="1"/>
              <a:t>umelým</a:t>
            </a:r>
            <a:r>
              <a:rPr lang="cs-CZ" sz="1400" dirty="0"/>
              <a:t> </a:t>
            </a:r>
            <a:r>
              <a:rPr lang="cs-CZ" sz="1400" dirty="0" err="1"/>
              <a:t>mliekom</a:t>
            </a:r>
            <a:r>
              <a:rPr lang="cs-CZ" sz="1400" dirty="0"/>
              <a:t> a </a:t>
            </a:r>
            <a:r>
              <a:rPr lang="cs-CZ" sz="1400" dirty="0" err="1"/>
              <a:t>viac</a:t>
            </a:r>
            <a:r>
              <a:rPr lang="cs-CZ" sz="1400" dirty="0"/>
              <a:t> </a:t>
            </a:r>
            <a:r>
              <a:rPr lang="cs-CZ" sz="1400" dirty="0" err="1"/>
              <a:t>ako</a:t>
            </a:r>
            <a:r>
              <a:rPr lang="cs-CZ" sz="1400" dirty="0"/>
              <a:t> 60 % </a:t>
            </a:r>
            <a:r>
              <a:rPr lang="cs-CZ" sz="1400" dirty="0" err="1"/>
              <a:t>matiek</a:t>
            </a:r>
            <a:r>
              <a:rPr lang="cs-CZ" sz="1400" dirty="0"/>
              <a:t> </a:t>
            </a:r>
            <a:r>
              <a:rPr lang="cs-CZ" sz="1400" dirty="0" err="1"/>
              <a:t>nemalo</a:t>
            </a:r>
            <a:r>
              <a:rPr lang="cs-CZ" sz="1400" dirty="0"/>
              <a:t> </a:t>
            </a:r>
            <a:r>
              <a:rPr lang="cs-CZ" sz="1400" dirty="0" err="1"/>
              <a:t>možnosť</a:t>
            </a:r>
            <a:r>
              <a:rPr lang="cs-CZ" sz="1400" dirty="0"/>
              <a:t> byť </a:t>
            </a:r>
            <a:r>
              <a:rPr lang="cs-CZ" sz="1400" dirty="0" err="1"/>
              <a:t>nepretržite</a:t>
            </a:r>
            <a:r>
              <a:rPr lang="cs-CZ" sz="1400" dirty="0"/>
              <a:t> v </a:t>
            </a:r>
            <a:r>
              <a:rPr lang="cs-CZ" sz="1400" dirty="0" err="1"/>
              <a:t>spoločnej</a:t>
            </a:r>
            <a:r>
              <a:rPr lang="cs-CZ" sz="1400" dirty="0"/>
              <a:t> </a:t>
            </a:r>
            <a:r>
              <a:rPr lang="cs-CZ" sz="1400" dirty="0" err="1"/>
              <a:t>izbe</a:t>
            </a:r>
            <a:r>
              <a:rPr lang="cs-CZ" sz="1400" dirty="0"/>
              <a:t> spolu s </a:t>
            </a:r>
            <a:r>
              <a:rPr lang="cs-CZ" sz="1400" dirty="0" err="1"/>
              <a:t>dieťaťom</a:t>
            </a:r>
            <a:r>
              <a:rPr lang="cs-CZ" sz="1400" dirty="0"/>
              <a:t>. </a:t>
            </a:r>
            <a:r>
              <a:rPr lang="cs-CZ" sz="1400" dirty="0" err="1"/>
              <a:t>Informáciu</a:t>
            </a:r>
            <a:r>
              <a:rPr lang="cs-CZ" sz="1400" dirty="0"/>
              <a:t>, kam </a:t>
            </a:r>
            <a:r>
              <a:rPr lang="cs-CZ" sz="1400" dirty="0" err="1"/>
              <a:t>sa</a:t>
            </a:r>
            <a:r>
              <a:rPr lang="cs-CZ" sz="1400" dirty="0"/>
              <a:t> </a:t>
            </a:r>
            <a:r>
              <a:rPr lang="cs-CZ" sz="1400" dirty="0" err="1"/>
              <a:t>majú</a:t>
            </a:r>
            <a:r>
              <a:rPr lang="cs-CZ" sz="1400" dirty="0"/>
              <a:t> </a:t>
            </a:r>
            <a:r>
              <a:rPr lang="cs-CZ" sz="1400" dirty="0" err="1"/>
              <a:t>ohľadne</a:t>
            </a:r>
            <a:r>
              <a:rPr lang="cs-CZ" sz="1400" dirty="0"/>
              <a:t> </a:t>
            </a:r>
            <a:r>
              <a:rPr lang="cs-CZ" sz="1400" dirty="0" err="1"/>
              <a:t>otázok</a:t>
            </a:r>
            <a:r>
              <a:rPr lang="cs-CZ" sz="1400" dirty="0"/>
              <a:t> s </a:t>
            </a:r>
            <a:r>
              <a:rPr lang="cs-CZ" sz="1400" dirty="0" err="1"/>
              <a:t>dojčením</a:t>
            </a:r>
            <a:r>
              <a:rPr lang="cs-CZ" sz="1400" dirty="0"/>
              <a:t> matky </a:t>
            </a:r>
            <a:r>
              <a:rPr lang="cs-CZ" sz="1400" dirty="0" err="1"/>
              <a:t>obrátiť</a:t>
            </a:r>
            <a:r>
              <a:rPr lang="cs-CZ" sz="1400" dirty="0"/>
              <a:t> po odchode z </a:t>
            </a:r>
            <a:r>
              <a:rPr lang="cs-CZ" sz="1400" dirty="0" err="1"/>
              <a:t>pôrodnice</a:t>
            </a:r>
            <a:r>
              <a:rPr lang="cs-CZ" sz="1400" dirty="0"/>
              <a:t>, nedostalo </a:t>
            </a:r>
            <a:r>
              <a:rPr lang="cs-CZ" sz="1400" dirty="0" err="1"/>
              <a:t>viac</a:t>
            </a:r>
            <a:r>
              <a:rPr lang="cs-CZ" sz="1400" dirty="0"/>
              <a:t> </a:t>
            </a:r>
            <a:r>
              <a:rPr lang="cs-CZ" sz="1400" dirty="0" err="1"/>
              <a:t>ako</a:t>
            </a:r>
            <a:r>
              <a:rPr lang="cs-CZ" sz="1400" dirty="0"/>
              <a:t> 70 % </a:t>
            </a:r>
            <a:r>
              <a:rPr lang="cs-CZ" sz="1400" dirty="0" err="1"/>
              <a:t>matiek</a:t>
            </a:r>
            <a:r>
              <a:rPr lang="cs-CZ" sz="1400" dirty="0"/>
              <a:t>. </a:t>
            </a:r>
            <a:r>
              <a:rPr lang="cs-CZ" sz="1400" dirty="0">
                <a:hlinkClick r:id="rId2"/>
              </a:rPr>
              <a:t>http://www.mamila.sk/pre-matky/nemocnice-vysledky/</a:t>
            </a:r>
            <a:endParaRPr lang="cs-CZ" sz="1400" dirty="0"/>
          </a:p>
          <a:p>
            <a:pPr>
              <a:buFont typeface="Georgia" pitchFamily="18" charset="0"/>
              <a:buChar char="•"/>
              <a:defRPr/>
            </a:pPr>
            <a:r>
              <a:rPr lang="cs-CZ" sz="1800" dirty="0" err="1" smtClean="0"/>
              <a:t>recertifikace</a:t>
            </a:r>
            <a:r>
              <a:rPr lang="cs-CZ" sz="1800" dirty="0" smtClean="0"/>
              <a:t> </a:t>
            </a:r>
            <a:r>
              <a:rPr lang="cs-CZ" sz="1800" dirty="0"/>
              <a:t>po 5 letech </a:t>
            </a:r>
          </a:p>
          <a:p>
            <a:pPr>
              <a:buFont typeface="Georgia" pitchFamily="18" charset="0"/>
              <a:buChar char="•"/>
              <a:defRPr/>
            </a:pPr>
            <a:endParaRPr lang="cs-CZ" sz="1800" dirty="0">
              <a:solidFill>
                <a:schemeClr val="bg2">
                  <a:lumMod val="10000"/>
                </a:schemeClr>
              </a:solidFill>
            </a:endParaRPr>
          </a:p>
          <a:p>
            <a:pPr>
              <a:buFont typeface="Georgia" pitchFamily="18" charset="0"/>
              <a:buChar char="•"/>
              <a:defRPr/>
            </a:pPr>
            <a:r>
              <a:rPr lang="cs-CZ" sz="1800" dirty="0"/>
              <a:t>k získání certifikátu splnit kritéria:</a:t>
            </a:r>
          </a:p>
          <a:p>
            <a:pPr lvl="1">
              <a:buFont typeface="Georgia" pitchFamily="18" charset="0"/>
              <a:buChar char="•"/>
              <a:defRPr/>
            </a:pPr>
            <a:r>
              <a:rPr lang="cs-CZ" sz="1800" b="1" dirty="0"/>
              <a:t>„Deset kroků k úspěšnému kojení“</a:t>
            </a:r>
          </a:p>
        </p:txBody>
      </p:sp>
      <p:sp>
        <p:nvSpPr>
          <p:cNvPr id="5" name="Zástupný symbol pro číslo snímku 4">
            <a:extLst>
              <a:ext uri="{FF2B5EF4-FFF2-40B4-BE49-F238E27FC236}">
                <a16:creationId xmlns:a16="http://schemas.microsoft.com/office/drawing/2014/main" id="{93C0F469-1835-4236-BB4A-73B62165FE3C}"/>
              </a:ext>
            </a:extLst>
          </p:cNvPr>
          <p:cNvSpPr>
            <a:spLocks noGrp="1"/>
          </p:cNvSpPr>
          <p:nvPr>
            <p:ph type="sldNum" sz="quarter" idx="12"/>
          </p:nvPr>
        </p:nvSpPr>
        <p:spPr/>
        <p:txBody>
          <a:bodyPr/>
          <a:lstStyle/>
          <a:p>
            <a:fld id="{7D74F88D-855E-4C4A-AC2F-7A0A64C53FD8}" type="slidenum">
              <a:rPr lang="cs-CZ" smtClean="0"/>
              <a:pPr/>
              <a:t>15</a:t>
            </a:fld>
            <a:endParaRPr lang="cs-CZ"/>
          </a:p>
        </p:txBody>
      </p:sp>
      <p:pic>
        <p:nvPicPr>
          <p:cNvPr id="6" name="Obrázek 5">
            <a:extLst>
              <a:ext uri="{FF2B5EF4-FFF2-40B4-BE49-F238E27FC236}">
                <a16:creationId xmlns:a16="http://schemas.microsoft.com/office/drawing/2014/main" id="{6E499C4F-1CB8-43B0-9420-7A50B9F3AB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9642" y="1689595"/>
            <a:ext cx="3184158" cy="4521722"/>
          </a:xfrm>
          <a:prstGeom prst="rect">
            <a:avLst/>
          </a:prstGeom>
        </p:spPr>
      </p:pic>
      <p:sp>
        <p:nvSpPr>
          <p:cNvPr id="7" name="Obdélník 6">
            <a:extLst>
              <a:ext uri="{FF2B5EF4-FFF2-40B4-BE49-F238E27FC236}">
                <a16:creationId xmlns:a16="http://schemas.microsoft.com/office/drawing/2014/main" id="{18E8865B-3A78-409F-A47C-0F9108AC979C}"/>
              </a:ext>
            </a:extLst>
          </p:cNvPr>
          <p:cNvSpPr/>
          <p:nvPr/>
        </p:nvSpPr>
        <p:spPr>
          <a:xfrm>
            <a:off x="390925" y="6063962"/>
            <a:ext cx="6096000" cy="584775"/>
          </a:xfrm>
          <a:prstGeom prst="rect">
            <a:avLst/>
          </a:prstGeom>
        </p:spPr>
        <p:txBody>
          <a:bodyPr>
            <a:spAutoFit/>
          </a:bodyPr>
          <a:lstStyle/>
          <a:p>
            <a:r>
              <a:rPr lang="cs-CZ" sz="1600" i="1"/>
              <a:t>Seznam BFHI nemocnic v ČR: </a:t>
            </a:r>
            <a:r>
              <a:rPr lang="cs-CZ" sz="1600" i="1">
                <a:hlinkClick r:id="rId4"/>
              </a:rPr>
              <a:t>http://www.kojeni.cz/maminkam/bfh/seznam-bfh-nemocnic/</a:t>
            </a:r>
            <a:endParaRPr lang="cs-CZ" sz="1600" i="1"/>
          </a:p>
        </p:txBody>
      </p:sp>
      <p:sp>
        <p:nvSpPr>
          <p:cNvPr id="10" name="Obdélník 9"/>
          <p:cNvSpPr/>
          <p:nvPr/>
        </p:nvSpPr>
        <p:spPr>
          <a:xfrm>
            <a:off x="8243144" y="1620816"/>
            <a:ext cx="2932386" cy="4673126"/>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8475026" y="3664991"/>
            <a:ext cx="2431499" cy="584775"/>
          </a:xfrm>
          <a:prstGeom prst="rect">
            <a:avLst/>
          </a:prstGeom>
          <a:solidFill>
            <a:schemeClr val="bg1"/>
          </a:solidFill>
          <a:ln w="28575">
            <a:solidFill>
              <a:srgbClr val="C00000"/>
            </a:solidFill>
          </a:ln>
        </p:spPr>
        <p:txBody>
          <a:bodyPr wrap="none" rtlCol="0">
            <a:spAutoFit/>
          </a:bodyPr>
          <a:lstStyle/>
          <a:p>
            <a:r>
              <a:rPr lang="cs-CZ" sz="3200" b="1">
                <a:latin typeface="Segoe UI" panose="020B0502040204020203" pitchFamily="34" charset="0"/>
                <a:cs typeface="Segoe UI" panose="020B0502040204020203" pitchFamily="34" charset="0"/>
              </a:rPr>
              <a:t>! </a:t>
            </a:r>
            <a:r>
              <a:rPr lang="cs-CZ" sz="3200" b="1" err="1">
                <a:latin typeface="Segoe UI" panose="020B0502040204020203" pitchFamily="34" charset="0"/>
                <a:cs typeface="Segoe UI" panose="020B0502040204020203" pitchFamily="34" charset="0"/>
              </a:rPr>
              <a:t>rev</a:t>
            </a:r>
            <a:r>
              <a:rPr lang="cs-CZ" sz="3200" b="1">
                <a:latin typeface="Segoe UI" panose="020B0502040204020203" pitchFamily="34" charset="0"/>
                <a:cs typeface="Segoe UI" panose="020B0502040204020203" pitchFamily="34" charset="0"/>
              </a:rPr>
              <a:t>. 2017 !</a:t>
            </a:r>
          </a:p>
        </p:txBody>
      </p:sp>
    </p:spTree>
    <p:extLst>
      <p:ext uri="{BB962C8B-B14F-4D97-AF65-F5344CB8AC3E}">
        <p14:creationId xmlns:p14="http://schemas.microsoft.com/office/powerpoint/2010/main" val="39283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B5080FD-B9F5-46D9-BB01-6BB4AC3FFC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9052" y="1755062"/>
            <a:ext cx="8849096" cy="5102938"/>
          </a:xfrm>
          <a:prstGeom prst="rect">
            <a:avLst/>
          </a:prstGeom>
        </p:spPr>
      </p:pic>
      <p:sp>
        <p:nvSpPr>
          <p:cNvPr id="4" name="Nadpis 1">
            <a:extLst>
              <a:ext uri="{FF2B5EF4-FFF2-40B4-BE49-F238E27FC236}">
                <a16:creationId xmlns:a16="http://schemas.microsoft.com/office/drawing/2014/main" id="{4EB04493-200C-46B3-8D4C-7C3CE6914740}"/>
              </a:ext>
            </a:extLst>
          </p:cNvPr>
          <p:cNvSpPr>
            <a:spLocks noGrp="1"/>
          </p:cNvSpPr>
          <p:nvPr>
            <p:ph type="title"/>
          </p:nvPr>
        </p:nvSpPr>
        <p:spPr>
          <a:xfrm>
            <a:off x="825500" y="429499"/>
            <a:ext cx="10541000" cy="1325563"/>
          </a:xfrm>
        </p:spPr>
        <p:txBody>
          <a:bodyPr>
            <a:normAutofit/>
          </a:bodyPr>
          <a:lstStyle/>
          <a:p>
            <a:pPr algn="ctr"/>
            <a:r>
              <a:rPr lang="cs-CZ" sz="2400">
                <a:latin typeface="Segoe UI" panose="020B0502040204020203" pitchFamily="34" charset="0"/>
                <a:cs typeface="Segoe UI" panose="020B0502040204020203" pitchFamily="34" charset="0"/>
              </a:rPr>
              <a:t>Vývoj podílu </a:t>
            </a:r>
            <a:r>
              <a:rPr lang="cs-CZ" sz="2400" b="1">
                <a:latin typeface="Segoe UI" panose="020B0502040204020203" pitchFamily="34" charset="0"/>
                <a:cs typeface="Segoe UI" panose="020B0502040204020203" pitchFamily="34" charset="0"/>
              </a:rPr>
              <a:t>výlučně kojených novorozenců </a:t>
            </a:r>
            <a:r>
              <a:rPr lang="cs-CZ" sz="2400">
                <a:latin typeface="Segoe UI" panose="020B0502040204020203" pitchFamily="34" charset="0"/>
                <a:cs typeface="Segoe UI" panose="020B0502040204020203" pitchFamily="34" charset="0"/>
              </a:rPr>
              <a:t>při propuštění</a:t>
            </a:r>
            <a:br>
              <a:rPr lang="cs-CZ" sz="2400">
                <a:latin typeface="Segoe UI" panose="020B0502040204020203" pitchFamily="34" charset="0"/>
                <a:cs typeface="Segoe UI" panose="020B0502040204020203" pitchFamily="34" charset="0"/>
              </a:rPr>
            </a:br>
            <a:r>
              <a:rPr lang="cs-CZ" sz="2400">
                <a:latin typeface="Segoe UI" panose="020B0502040204020203" pitchFamily="34" charset="0"/>
                <a:cs typeface="Segoe UI" panose="020B0502040204020203" pitchFamily="34" charset="0"/>
              </a:rPr>
              <a:t>dle typu porodnice (BFH a ostatní porodnice), ČR</a:t>
            </a:r>
          </a:p>
        </p:txBody>
      </p:sp>
    </p:spTree>
    <p:extLst>
      <p:ext uri="{BB962C8B-B14F-4D97-AF65-F5344CB8AC3E}">
        <p14:creationId xmlns:p14="http://schemas.microsoft.com/office/powerpoint/2010/main" val="3976596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890DD26-1CEB-4D45-A4A8-4C62B797F3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3199" y="1755062"/>
            <a:ext cx="8848800" cy="5038656"/>
          </a:xfrm>
          <a:prstGeom prst="rect">
            <a:avLst/>
          </a:prstGeom>
        </p:spPr>
      </p:pic>
      <p:sp>
        <p:nvSpPr>
          <p:cNvPr id="5" name="Nadpis 1">
            <a:extLst>
              <a:ext uri="{FF2B5EF4-FFF2-40B4-BE49-F238E27FC236}">
                <a16:creationId xmlns:a16="http://schemas.microsoft.com/office/drawing/2014/main" id="{10148D9E-1B85-4F27-84F2-490671E094AA}"/>
              </a:ext>
            </a:extLst>
          </p:cNvPr>
          <p:cNvSpPr txBox="1">
            <a:spLocks/>
          </p:cNvSpPr>
          <p:nvPr/>
        </p:nvSpPr>
        <p:spPr>
          <a:xfrm>
            <a:off x="825500" y="429499"/>
            <a:ext cx="10541000" cy="1325563"/>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8000" kern="1200">
                <a:solidFill>
                  <a:schemeClr val="tx1"/>
                </a:solidFill>
                <a:effectLst>
                  <a:outerShdw blurRad="38100" dist="38100" dir="2700000" algn="tl">
                    <a:srgbClr val="000000">
                      <a:alpha val="43137"/>
                    </a:srgbClr>
                  </a:outerShdw>
                </a:effectLst>
                <a:latin typeface="Segoe UI Black" panose="020B0604020202020204" charset="0"/>
                <a:ea typeface="Segoe UI Black" panose="020B0604020202020204" charset="0"/>
                <a:cs typeface="Segoe UI Black" panose="020B0604020202020204" charset="0"/>
              </a:defRPr>
            </a:lvl1pPr>
          </a:lstStyle>
          <a:p>
            <a:r>
              <a:rPr lang="cs-CZ" sz="2400">
                <a:latin typeface="Segoe UI" panose="020B0502040204020203" pitchFamily="34" charset="0"/>
                <a:cs typeface="Segoe UI" panose="020B0502040204020203" pitchFamily="34" charset="0"/>
              </a:rPr>
              <a:t>Vývoj podílu </a:t>
            </a:r>
            <a:r>
              <a:rPr lang="cs-CZ" sz="2400" b="1">
                <a:latin typeface="Segoe UI" panose="020B0502040204020203" pitchFamily="34" charset="0"/>
                <a:cs typeface="Segoe UI" panose="020B0502040204020203" pitchFamily="34" charset="0"/>
              </a:rPr>
              <a:t>kojených novorozenců a kojených s </a:t>
            </a:r>
            <a:r>
              <a:rPr lang="cs-CZ" sz="2400" b="1" err="1">
                <a:latin typeface="Segoe UI" panose="020B0502040204020203" pitchFamily="34" charset="0"/>
                <a:cs typeface="Segoe UI" panose="020B0502040204020203" pitchFamily="34" charset="0"/>
              </a:rPr>
              <a:t>dokrmem</a:t>
            </a:r>
            <a:r>
              <a:rPr lang="cs-CZ" sz="2400" b="1">
                <a:latin typeface="Segoe UI" panose="020B0502040204020203" pitchFamily="34" charset="0"/>
                <a:cs typeface="Segoe UI" panose="020B0502040204020203" pitchFamily="34" charset="0"/>
              </a:rPr>
              <a:t/>
            </a:r>
            <a:br>
              <a:rPr lang="cs-CZ" sz="2400" b="1">
                <a:latin typeface="Segoe UI" panose="020B0502040204020203" pitchFamily="34" charset="0"/>
                <a:cs typeface="Segoe UI" panose="020B0502040204020203" pitchFamily="34" charset="0"/>
              </a:rPr>
            </a:br>
            <a:r>
              <a:rPr lang="cs-CZ" sz="2400">
                <a:latin typeface="Segoe UI" panose="020B0502040204020203" pitchFamily="34" charset="0"/>
                <a:cs typeface="Segoe UI" panose="020B0502040204020203" pitchFamily="34" charset="0"/>
              </a:rPr>
              <a:t>při propuštění dle typu porodnice (BFH a ostatní porodnice), ČR</a:t>
            </a:r>
          </a:p>
        </p:txBody>
      </p:sp>
    </p:spTree>
    <p:extLst>
      <p:ext uri="{BB962C8B-B14F-4D97-AF65-F5344CB8AC3E}">
        <p14:creationId xmlns:p14="http://schemas.microsoft.com/office/powerpoint/2010/main" val="843659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DEA408-12AD-4E7A-8DB6-15913AA0936C}"/>
              </a:ext>
            </a:extLst>
          </p:cNvPr>
          <p:cNvSpPr>
            <a:spLocks noGrp="1"/>
          </p:cNvSpPr>
          <p:nvPr>
            <p:ph type="title"/>
          </p:nvPr>
        </p:nvSpPr>
        <p:spPr/>
        <p:txBody>
          <a:bodyPr/>
          <a:lstStyle/>
          <a:p>
            <a:r>
              <a:rPr lang="cs-CZ"/>
              <a:t>Kojení do 6 měsíců</a:t>
            </a:r>
          </a:p>
        </p:txBody>
      </p:sp>
      <p:graphicFrame>
        <p:nvGraphicFramePr>
          <p:cNvPr id="6" name="Zástupný symbol pro obsah 3">
            <a:extLst>
              <a:ext uri="{FF2B5EF4-FFF2-40B4-BE49-F238E27FC236}">
                <a16:creationId xmlns:a16="http://schemas.microsoft.com/office/drawing/2014/main" id="{79502739-40E8-486F-A9FB-599AA1EDBC6B}"/>
              </a:ext>
            </a:extLst>
          </p:cNvPr>
          <p:cNvGraphicFramePr>
            <a:graphicFrameLocks noGrp="1"/>
          </p:cNvGraphicFramePr>
          <p:nvPr>
            <p:ph idx="1"/>
            <p:extLst/>
          </p:nvPr>
        </p:nvGraphicFramePr>
        <p:xfrm>
          <a:off x="3914775" y="2142011"/>
          <a:ext cx="4362450" cy="3168888"/>
        </p:xfrm>
        <a:graphic>
          <a:graphicData uri="http://schemas.openxmlformats.org/drawingml/2006/table">
            <a:tbl>
              <a:tblPr firstRow="1" bandRow="1">
                <a:tableStyleId>{21E4AEA4-8DFA-4A89-87EB-49C32662AFE0}</a:tableStyleId>
              </a:tblPr>
              <a:tblGrid>
                <a:gridCol w="2189582">
                  <a:extLst>
                    <a:ext uri="{9D8B030D-6E8A-4147-A177-3AD203B41FA5}">
                      <a16:colId xmlns:a16="http://schemas.microsoft.com/office/drawing/2014/main" val="20000"/>
                    </a:ext>
                  </a:extLst>
                </a:gridCol>
                <a:gridCol w="2172868">
                  <a:extLst>
                    <a:ext uri="{9D8B030D-6E8A-4147-A177-3AD203B41FA5}">
                      <a16:colId xmlns:a16="http://schemas.microsoft.com/office/drawing/2014/main" val="3042155530"/>
                    </a:ext>
                  </a:extLst>
                </a:gridCol>
              </a:tblGrid>
              <a:tr h="463273">
                <a:tc gridSpan="2">
                  <a:txBody>
                    <a:bodyPr/>
                    <a:lstStyle/>
                    <a:p>
                      <a:pPr algn="ctr"/>
                      <a:r>
                        <a:rPr lang="cs-CZ" sz="1800">
                          <a:latin typeface="Segoe UI" panose="020B0502040204020203" pitchFamily="34" charset="0"/>
                          <a:cs typeface="Segoe UI" panose="020B0502040204020203" pitchFamily="34" charset="0"/>
                        </a:rPr>
                        <a:t>Dlouhodobé kojení v ČR 2013 (v %)</a:t>
                      </a:r>
                    </a:p>
                  </a:txBody>
                  <a:tcPr marL="81653" marR="81653" anchor="ctr"/>
                </a:tc>
                <a:tc hMerge="1">
                  <a:txBody>
                    <a:bodyPr/>
                    <a:lstStyle/>
                    <a:p>
                      <a:endParaRPr lang="cs-CZ"/>
                    </a:p>
                  </a:txBody>
                  <a:tcPr/>
                </a:tc>
                <a:extLst>
                  <a:ext uri="{0D108BD9-81ED-4DB2-BD59-A6C34878D82A}">
                    <a16:rowId xmlns:a16="http://schemas.microsoft.com/office/drawing/2014/main" val="10000"/>
                  </a:ext>
                </a:extLst>
              </a:tr>
              <a:tr h="376301">
                <a:tc>
                  <a:txBody>
                    <a:bodyPr/>
                    <a:lstStyle/>
                    <a:p>
                      <a:pPr algn="ctr"/>
                      <a:r>
                        <a:rPr lang="cs-CZ" sz="1600" b="1" dirty="0">
                          <a:latin typeface="Segoe UI" panose="020B0502040204020203" pitchFamily="34" charset="0"/>
                          <a:cs typeface="Segoe UI" panose="020B0502040204020203" pitchFamily="34" charset="0"/>
                        </a:rPr>
                        <a:t>6 týdnů</a:t>
                      </a:r>
                    </a:p>
                  </a:txBody>
                  <a:tcPr marL="81653" marR="81653"/>
                </a:tc>
                <a:tc>
                  <a:txBody>
                    <a:bodyPr/>
                    <a:lstStyle/>
                    <a:p>
                      <a:pPr algn="ctr"/>
                      <a:r>
                        <a:rPr lang="cs-CZ" sz="1600">
                          <a:latin typeface="Segoe UI" panose="020B0502040204020203" pitchFamily="34" charset="0"/>
                          <a:cs typeface="Segoe UI" panose="020B0502040204020203" pitchFamily="34" charset="0"/>
                        </a:rPr>
                        <a:t>80,3</a:t>
                      </a:r>
                    </a:p>
                  </a:txBody>
                  <a:tcPr marL="81653" marR="81653"/>
                </a:tc>
                <a:extLst>
                  <a:ext uri="{0D108BD9-81ED-4DB2-BD59-A6C34878D82A}">
                    <a16:rowId xmlns:a16="http://schemas.microsoft.com/office/drawing/2014/main" val="10002"/>
                  </a:ext>
                </a:extLst>
              </a:tr>
              <a:tr h="376301">
                <a:tc>
                  <a:txBody>
                    <a:bodyPr/>
                    <a:lstStyle/>
                    <a:p>
                      <a:pPr algn="ctr"/>
                      <a:r>
                        <a:rPr lang="cs-CZ" sz="1600" b="1">
                          <a:latin typeface="Segoe UI" panose="020B0502040204020203" pitchFamily="34" charset="0"/>
                          <a:cs typeface="Segoe UI" panose="020B0502040204020203" pitchFamily="34" charset="0"/>
                        </a:rPr>
                        <a:t>3 měsíce</a:t>
                      </a:r>
                    </a:p>
                  </a:txBody>
                  <a:tcPr marL="81653" marR="81653"/>
                </a:tc>
                <a:tc>
                  <a:txBody>
                    <a:bodyPr/>
                    <a:lstStyle/>
                    <a:p>
                      <a:pPr algn="ctr"/>
                      <a:r>
                        <a:rPr lang="cs-CZ" sz="1600">
                          <a:latin typeface="Segoe UI" panose="020B0502040204020203" pitchFamily="34" charset="0"/>
                          <a:cs typeface="Segoe UI" panose="020B0502040204020203" pitchFamily="34" charset="0"/>
                        </a:rPr>
                        <a:t>63,7</a:t>
                      </a:r>
                    </a:p>
                  </a:txBody>
                  <a:tcPr marL="81653" marR="81653"/>
                </a:tc>
                <a:extLst>
                  <a:ext uri="{0D108BD9-81ED-4DB2-BD59-A6C34878D82A}">
                    <a16:rowId xmlns:a16="http://schemas.microsoft.com/office/drawing/2014/main" val="10003"/>
                  </a:ext>
                </a:extLst>
              </a:tr>
              <a:tr h="376301">
                <a:tc>
                  <a:txBody>
                    <a:bodyPr/>
                    <a:lstStyle/>
                    <a:p>
                      <a:pPr algn="ctr"/>
                      <a:r>
                        <a:rPr lang="cs-CZ" sz="1600" b="1">
                          <a:latin typeface="Segoe UI" panose="020B0502040204020203" pitchFamily="34" charset="0"/>
                          <a:cs typeface="Segoe UI" panose="020B0502040204020203" pitchFamily="34" charset="0"/>
                        </a:rPr>
                        <a:t>6 měsíců</a:t>
                      </a:r>
                    </a:p>
                  </a:txBody>
                  <a:tcPr marL="81653" marR="81653"/>
                </a:tc>
                <a:tc>
                  <a:txBody>
                    <a:bodyPr/>
                    <a:lstStyle/>
                    <a:p>
                      <a:pPr algn="ctr"/>
                      <a:r>
                        <a:rPr lang="cs-CZ" sz="1600">
                          <a:latin typeface="Segoe UI" panose="020B0502040204020203" pitchFamily="34" charset="0"/>
                          <a:cs typeface="Segoe UI" panose="020B0502040204020203" pitchFamily="34" charset="0"/>
                        </a:rPr>
                        <a:t>38,6</a:t>
                      </a:r>
                    </a:p>
                  </a:txBody>
                  <a:tcPr marL="81653" marR="81653"/>
                </a:tc>
                <a:extLst>
                  <a:ext uri="{0D108BD9-81ED-4DB2-BD59-A6C34878D82A}">
                    <a16:rowId xmlns:a16="http://schemas.microsoft.com/office/drawing/2014/main" val="10004"/>
                  </a:ext>
                </a:extLst>
              </a:tr>
              <a:tr h="447809">
                <a:tc gridSpan="2">
                  <a:txBody>
                    <a:bodyPr/>
                    <a:lstStyle/>
                    <a:p>
                      <a:pPr algn="ctr"/>
                      <a:r>
                        <a:rPr lang="cs-CZ" sz="1800" b="1">
                          <a:solidFill>
                            <a:schemeClr val="bg1"/>
                          </a:solidFill>
                          <a:latin typeface="Segoe UI" panose="020B0502040204020203" pitchFamily="34" charset="0"/>
                          <a:cs typeface="Segoe UI" panose="020B0502040204020203" pitchFamily="34" charset="0"/>
                        </a:rPr>
                        <a:t>Plně</a:t>
                      </a:r>
                      <a:r>
                        <a:rPr lang="cs-CZ" sz="1800" b="1" baseline="0">
                          <a:solidFill>
                            <a:schemeClr val="bg1"/>
                          </a:solidFill>
                          <a:latin typeface="Segoe UI" panose="020B0502040204020203" pitchFamily="34" charset="0"/>
                          <a:cs typeface="Segoe UI" panose="020B0502040204020203" pitchFamily="34" charset="0"/>
                        </a:rPr>
                        <a:t> </a:t>
                      </a:r>
                      <a:r>
                        <a:rPr lang="mr-IN" sz="1800" b="1" baseline="0">
                          <a:solidFill>
                            <a:schemeClr val="bg1"/>
                          </a:solidFill>
                          <a:latin typeface="Segoe UI" panose="020B0502040204020203" pitchFamily="34" charset="0"/>
                        </a:rPr>
                        <a:t>–</a:t>
                      </a:r>
                      <a:r>
                        <a:rPr lang="cs-CZ" sz="1800" b="1" baseline="0">
                          <a:solidFill>
                            <a:schemeClr val="bg1"/>
                          </a:solidFill>
                          <a:latin typeface="Segoe UI" panose="020B0502040204020203" pitchFamily="34" charset="0"/>
                          <a:cs typeface="Segoe UI" panose="020B0502040204020203" pitchFamily="34" charset="0"/>
                        </a:rPr>
                        <a:t> tzn. výlučné kojení</a:t>
                      </a:r>
                      <a:endParaRPr lang="cs-CZ" sz="1800" b="1">
                        <a:solidFill>
                          <a:schemeClr val="bg1"/>
                        </a:solidFill>
                        <a:latin typeface="Segoe UI" panose="020B0502040204020203" pitchFamily="34" charset="0"/>
                        <a:cs typeface="Segoe UI" panose="020B0502040204020203" pitchFamily="34" charset="0"/>
                      </a:endParaRPr>
                    </a:p>
                  </a:txBody>
                  <a:tcPr marL="81653" marR="81653" anchor="ctr">
                    <a:solidFill>
                      <a:schemeClr val="accent2"/>
                    </a:solidFill>
                  </a:tcPr>
                </a:tc>
                <a:tc hMerge="1">
                  <a:txBody>
                    <a:bodyPr/>
                    <a:lstStyle/>
                    <a:p>
                      <a:endParaRPr lang="cs-CZ"/>
                    </a:p>
                  </a:txBody>
                  <a:tcPr/>
                </a:tc>
                <a:extLst>
                  <a:ext uri="{0D108BD9-81ED-4DB2-BD59-A6C34878D82A}">
                    <a16:rowId xmlns:a16="http://schemas.microsoft.com/office/drawing/2014/main" val="10005"/>
                  </a:ext>
                </a:extLst>
              </a:tr>
              <a:tr h="376301">
                <a:tc>
                  <a:txBody>
                    <a:bodyPr/>
                    <a:lstStyle/>
                    <a:p>
                      <a:pPr algn="ctr"/>
                      <a:r>
                        <a:rPr lang="cs-CZ" sz="1600" b="1">
                          <a:latin typeface="Segoe UI" panose="020B0502040204020203" pitchFamily="34" charset="0"/>
                          <a:cs typeface="Segoe UI" panose="020B0502040204020203" pitchFamily="34" charset="0"/>
                        </a:rPr>
                        <a:t>6 týdnů</a:t>
                      </a:r>
                    </a:p>
                  </a:txBody>
                  <a:tcPr marL="81653" marR="81653"/>
                </a:tc>
                <a:tc>
                  <a:txBody>
                    <a:bodyPr/>
                    <a:lstStyle/>
                    <a:p>
                      <a:pPr algn="ctr"/>
                      <a:r>
                        <a:rPr lang="cs-CZ" sz="1600">
                          <a:latin typeface="Segoe UI" panose="020B0502040204020203" pitchFamily="34" charset="0"/>
                          <a:cs typeface="Segoe UI" panose="020B0502040204020203" pitchFamily="34" charset="0"/>
                        </a:rPr>
                        <a:t>27,5</a:t>
                      </a:r>
                    </a:p>
                  </a:txBody>
                  <a:tcPr marL="81653" marR="81653"/>
                </a:tc>
                <a:extLst>
                  <a:ext uri="{0D108BD9-81ED-4DB2-BD59-A6C34878D82A}">
                    <a16:rowId xmlns:a16="http://schemas.microsoft.com/office/drawing/2014/main" val="10006"/>
                  </a:ext>
                </a:extLst>
              </a:tr>
              <a:tr h="376301">
                <a:tc>
                  <a:txBody>
                    <a:bodyPr/>
                    <a:lstStyle/>
                    <a:p>
                      <a:pPr algn="ctr"/>
                      <a:r>
                        <a:rPr lang="cs-CZ" sz="1600" b="1">
                          <a:latin typeface="Segoe UI" panose="020B0502040204020203" pitchFamily="34" charset="0"/>
                          <a:cs typeface="Segoe UI" panose="020B0502040204020203" pitchFamily="34" charset="0"/>
                        </a:rPr>
                        <a:t>3 měsíce</a:t>
                      </a:r>
                    </a:p>
                  </a:txBody>
                  <a:tcPr marL="81653" marR="81653"/>
                </a:tc>
                <a:tc>
                  <a:txBody>
                    <a:bodyPr/>
                    <a:lstStyle/>
                    <a:p>
                      <a:pPr algn="ctr"/>
                      <a:r>
                        <a:rPr lang="cs-CZ" sz="1600">
                          <a:latin typeface="Segoe UI" panose="020B0502040204020203" pitchFamily="34" charset="0"/>
                          <a:cs typeface="Segoe UI" panose="020B0502040204020203" pitchFamily="34" charset="0"/>
                        </a:rPr>
                        <a:t>15,3</a:t>
                      </a:r>
                    </a:p>
                  </a:txBody>
                  <a:tcPr marL="81653" marR="81653"/>
                </a:tc>
                <a:extLst>
                  <a:ext uri="{0D108BD9-81ED-4DB2-BD59-A6C34878D82A}">
                    <a16:rowId xmlns:a16="http://schemas.microsoft.com/office/drawing/2014/main" val="10007"/>
                  </a:ext>
                </a:extLst>
              </a:tr>
              <a:tr h="376301">
                <a:tc>
                  <a:txBody>
                    <a:bodyPr/>
                    <a:lstStyle/>
                    <a:p>
                      <a:pPr algn="ctr"/>
                      <a:r>
                        <a:rPr lang="cs-CZ" sz="1600" b="1">
                          <a:latin typeface="Segoe UI" panose="020B0502040204020203" pitchFamily="34" charset="0"/>
                          <a:cs typeface="Segoe UI" panose="020B0502040204020203" pitchFamily="34" charset="0"/>
                        </a:rPr>
                        <a:t>6 měsíců</a:t>
                      </a:r>
                    </a:p>
                  </a:txBody>
                  <a:tcPr marL="81653" marR="8165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600" dirty="0">
                          <a:latin typeface="Segoe UI" panose="020B0502040204020203" pitchFamily="34" charset="0"/>
                          <a:cs typeface="Segoe UI" panose="020B0502040204020203" pitchFamily="34" charset="0"/>
                        </a:rPr>
                        <a:t>nesl.</a:t>
                      </a:r>
                    </a:p>
                  </a:txBody>
                  <a:tcPr marL="81653" marR="81653"/>
                </a:tc>
                <a:extLst>
                  <a:ext uri="{0D108BD9-81ED-4DB2-BD59-A6C34878D82A}">
                    <a16:rowId xmlns:a16="http://schemas.microsoft.com/office/drawing/2014/main" val="10008"/>
                  </a:ext>
                </a:extLst>
              </a:tr>
            </a:tbl>
          </a:graphicData>
        </a:graphic>
      </p:graphicFrame>
      <p:sp>
        <p:nvSpPr>
          <p:cNvPr id="5" name="Zástupný symbol pro číslo snímku 4">
            <a:extLst>
              <a:ext uri="{FF2B5EF4-FFF2-40B4-BE49-F238E27FC236}">
                <a16:creationId xmlns:a16="http://schemas.microsoft.com/office/drawing/2014/main" id="{4DB3EF4B-B02B-4C5D-8EFB-A8C34C7B62F1}"/>
              </a:ext>
            </a:extLst>
          </p:cNvPr>
          <p:cNvSpPr>
            <a:spLocks noGrp="1"/>
          </p:cNvSpPr>
          <p:nvPr>
            <p:ph type="sldNum" sz="quarter" idx="12"/>
          </p:nvPr>
        </p:nvSpPr>
        <p:spPr/>
        <p:txBody>
          <a:bodyPr/>
          <a:lstStyle/>
          <a:p>
            <a:fld id="{7D74F88D-855E-4C4A-AC2F-7A0A64C53FD8}" type="slidenum">
              <a:rPr lang="cs-CZ" smtClean="0"/>
              <a:pPr/>
              <a:t>18</a:t>
            </a:fld>
            <a:endParaRPr lang="cs-CZ"/>
          </a:p>
        </p:txBody>
      </p:sp>
    </p:spTree>
    <p:extLst>
      <p:ext uri="{BB962C8B-B14F-4D97-AF65-F5344CB8AC3E}">
        <p14:creationId xmlns:p14="http://schemas.microsoft.com/office/powerpoint/2010/main" val="2440549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p:nvPr/>
        </p:nvSpPr>
        <p:spPr>
          <a:xfrm>
            <a:off x="196252" y="1337143"/>
            <a:ext cx="11736000" cy="5616000"/>
          </a:xfrm>
          <a:prstGeom prst="rect">
            <a:avLst/>
          </a:prstGeom>
          <a:noFill/>
          <a:ln>
            <a:noFill/>
          </a:ln>
        </p:spPr>
        <p:txBody>
          <a:bodyPr lIns="90000" tIns="45000" rIns="90000" bIns="45000"/>
          <a:lstStyle/>
          <a:p>
            <a:pPr marL="531813" indent="-531813">
              <a:lnSpc>
                <a:spcPct val="100000"/>
              </a:lnSpc>
              <a:buFont typeface="Calibri Light"/>
              <a:buAutoNum type="arabicPeriod"/>
            </a:pPr>
            <a:r>
              <a:rPr lang="cs-CZ" sz="2400" dirty="0">
                <a:solidFill>
                  <a:srgbClr val="262626"/>
                </a:solidFill>
                <a:latin typeface="Calibri Light"/>
              </a:rPr>
              <a:t>Mít písemně vypracovanou </a:t>
            </a:r>
            <a:r>
              <a:rPr lang="cs-CZ" sz="2400" b="1" dirty="0">
                <a:solidFill>
                  <a:srgbClr val="262626"/>
                </a:solidFill>
                <a:latin typeface="Calibri Light"/>
              </a:rPr>
              <a:t>strategii přístupu ke kojení</a:t>
            </a:r>
            <a:r>
              <a:rPr lang="cs-CZ" sz="2400" dirty="0">
                <a:solidFill>
                  <a:srgbClr val="262626"/>
                </a:solidFill>
                <a:latin typeface="Calibri Light"/>
              </a:rPr>
              <a:t>, která je praktikována </a:t>
            </a:r>
            <a:r>
              <a:rPr lang="cs-CZ" sz="2400" b="1" dirty="0">
                <a:solidFill>
                  <a:srgbClr val="262626"/>
                </a:solidFill>
                <a:latin typeface="Calibri Light"/>
              </a:rPr>
              <a:t>všemi členy zdravotnického týmu</a:t>
            </a:r>
            <a:endParaRPr dirty="0"/>
          </a:p>
          <a:p>
            <a:pPr marL="531813" indent="-531813">
              <a:lnSpc>
                <a:spcPct val="100000"/>
              </a:lnSpc>
              <a:buFont typeface="Calibri Light"/>
              <a:buAutoNum type="arabicPeriod"/>
            </a:pPr>
            <a:r>
              <a:rPr lang="cs-CZ" sz="2400" dirty="0">
                <a:solidFill>
                  <a:srgbClr val="262626"/>
                </a:solidFill>
                <a:latin typeface="Calibri Light"/>
              </a:rPr>
              <a:t>Školit </a:t>
            </a:r>
            <a:r>
              <a:rPr lang="cs-CZ" sz="2400" b="1" dirty="0">
                <a:solidFill>
                  <a:srgbClr val="262626"/>
                </a:solidFill>
                <a:latin typeface="Calibri Light"/>
              </a:rPr>
              <a:t>veškerý</a:t>
            </a:r>
            <a:r>
              <a:rPr lang="cs-CZ" sz="2400" dirty="0">
                <a:solidFill>
                  <a:srgbClr val="262626"/>
                </a:solidFill>
                <a:latin typeface="Calibri Light"/>
              </a:rPr>
              <a:t> personál v dovednostech nezbytných k provádění této strategie</a:t>
            </a:r>
            <a:endParaRPr dirty="0"/>
          </a:p>
          <a:p>
            <a:pPr marL="531813" indent="-531813">
              <a:lnSpc>
                <a:spcPct val="100000"/>
              </a:lnSpc>
              <a:buFont typeface="Calibri Light"/>
              <a:buAutoNum type="arabicPeriod"/>
            </a:pPr>
            <a:r>
              <a:rPr lang="cs-CZ" sz="2400" b="1" dirty="0">
                <a:solidFill>
                  <a:srgbClr val="262626"/>
                </a:solidFill>
                <a:latin typeface="Calibri Light"/>
              </a:rPr>
              <a:t>Informovat všechny těhotné ženy o výhodách a způsobech kojení</a:t>
            </a:r>
            <a:endParaRPr dirty="0"/>
          </a:p>
          <a:p>
            <a:pPr marL="531813" indent="-531813">
              <a:lnSpc>
                <a:spcPct val="100000"/>
              </a:lnSpc>
              <a:buFont typeface="Calibri Light"/>
              <a:buAutoNum type="arabicPeriod"/>
            </a:pPr>
            <a:r>
              <a:rPr lang="cs-CZ" sz="2400" dirty="0">
                <a:solidFill>
                  <a:srgbClr val="262626"/>
                </a:solidFill>
                <a:latin typeface="Calibri Light"/>
              </a:rPr>
              <a:t>Umožnit matkám zahájit </a:t>
            </a:r>
            <a:r>
              <a:rPr lang="cs-CZ" sz="2400" b="1" dirty="0">
                <a:solidFill>
                  <a:srgbClr val="262626"/>
                </a:solidFill>
                <a:latin typeface="Calibri Light"/>
              </a:rPr>
              <a:t>kojení do půl hodiny po porodu</a:t>
            </a:r>
            <a:endParaRPr dirty="0"/>
          </a:p>
          <a:p>
            <a:pPr marL="531813" indent="-531813">
              <a:lnSpc>
                <a:spcPct val="100000"/>
              </a:lnSpc>
              <a:buFont typeface="Calibri Light"/>
              <a:buAutoNum type="arabicPeriod"/>
            </a:pPr>
            <a:r>
              <a:rPr lang="cs-CZ" sz="2400" dirty="0">
                <a:solidFill>
                  <a:srgbClr val="262626"/>
                </a:solidFill>
                <a:latin typeface="Calibri Light"/>
              </a:rPr>
              <a:t>Ukázat matkám způsob </a:t>
            </a:r>
            <a:r>
              <a:rPr lang="cs-CZ" sz="2400" b="1" dirty="0">
                <a:solidFill>
                  <a:srgbClr val="262626"/>
                </a:solidFill>
                <a:latin typeface="Calibri Light"/>
              </a:rPr>
              <a:t>kojení a udržení laktace</a:t>
            </a:r>
            <a:r>
              <a:rPr lang="cs-CZ" sz="2400" dirty="0">
                <a:solidFill>
                  <a:srgbClr val="262626"/>
                </a:solidFill>
                <a:latin typeface="Calibri Light"/>
              </a:rPr>
              <a:t> i v případě, kdy jsou odděleny od svých dětí</a:t>
            </a:r>
            <a:endParaRPr dirty="0"/>
          </a:p>
          <a:p>
            <a:pPr marL="531813" indent="-531813">
              <a:lnSpc>
                <a:spcPct val="100000"/>
              </a:lnSpc>
              <a:buFont typeface="Calibri Light"/>
              <a:buAutoNum type="arabicPeriod"/>
            </a:pPr>
            <a:r>
              <a:rPr lang="cs-CZ" sz="2400" dirty="0">
                <a:solidFill>
                  <a:srgbClr val="262626"/>
                </a:solidFill>
                <a:latin typeface="Calibri Light"/>
              </a:rPr>
              <a:t>Nepodávat novorozencům</a:t>
            </a:r>
            <a:r>
              <a:rPr lang="cs-CZ" sz="2400" b="1" dirty="0">
                <a:solidFill>
                  <a:srgbClr val="262626"/>
                </a:solidFill>
                <a:latin typeface="Calibri Light"/>
              </a:rPr>
              <a:t> jinou výživu kromě mateřského mléka</a:t>
            </a:r>
            <a:r>
              <a:rPr lang="cs-CZ" sz="2400" dirty="0">
                <a:solidFill>
                  <a:srgbClr val="262626"/>
                </a:solidFill>
                <a:latin typeface="Calibri Light"/>
              </a:rPr>
              <a:t>, s výjimkou lékařsky indikovaných případů</a:t>
            </a:r>
            <a:endParaRPr dirty="0"/>
          </a:p>
          <a:p>
            <a:pPr marL="531813" indent="-531813">
              <a:lnSpc>
                <a:spcPct val="100000"/>
              </a:lnSpc>
              <a:buFont typeface="Calibri Light"/>
              <a:buAutoNum type="arabicPeriod"/>
            </a:pPr>
            <a:r>
              <a:rPr lang="cs-CZ" sz="2400" dirty="0">
                <a:solidFill>
                  <a:srgbClr val="262626"/>
                </a:solidFill>
                <a:latin typeface="Calibri Light"/>
              </a:rPr>
              <a:t> Praktikovat</a:t>
            </a:r>
            <a:r>
              <a:rPr lang="cs-CZ" sz="2400" i="1" dirty="0">
                <a:solidFill>
                  <a:srgbClr val="262626"/>
                </a:solidFill>
                <a:latin typeface="Calibri Light"/>
              </a:rPr>
              <a:t> </a:t>
            </a:r>
            <a:r>
              <a:rPr lang="cs-CZ" sz="2400" b="1" dirty="0" err="1">
                <a:solidFill>
                  <a:srgbClr val="262626"/>
                </a:solidFill>
                <a:latin typeface="Calibri Light"/>
              </a:rPr>
              <a:t>rooming</a:t>
            </a:r>
            <a:r>
              <a:rPr lang="cs-CZ" sz="2400" b="1" dirty="0">
                <a:solidFill>
                  <a:srgbClr val="262626"/>
                </a:solidFill>
                <a:latin typeface="Calibri Light"/>
              </a:rPr>
              <a:t>-in</a:t>
            </a:r>
            <a:r>
              <a:rPr lang="cs-CZ" sz="2400" i="1" dirty="0">
                <a:solidFill>
                  <a:srgbClr val="262626"/>
                </a:solidFill>
                <a:latin typeface="Calibri Light"/>
              </a:rPr>
              <a:t> -</a:t>
            </a:r>
            <a:r>
              <a:rPr lang="cs-CZ" sz="2400" dirty="0">
                <a:solidFill>
                  <a:srgbClr val="262626"/>
                </a:solidFill>
                <a:latin typeface="Calibri Light"/>
              </a:rPr>
              <a:t> umožnit matkám a dětem zůstat spolu 24 hodin denně</a:t>
            </a:r>
            <a:endParaRPr dirty="0"/>
          </a:p>
          <a:p>
            <a:pPr marL="531813" indent="-531813">
              <a:lnSpc>
                <a:spcPct val="100000"/>
              </a:lnSpc>
              <a:buFont typeface="Calibri Light"/>
              <a:buAutoNum type="arabicPeriod"/>
            </a:pPr>
            <a:r>
              <a:rPr lang="cs-CZ" sz="2400" dirty="0">
                <a:solidFill>
                  <a:srgbClr val="262626"/>
                </a:solidFill>
                <a:latin typeface="Calibri Light"/>
              </a:rPr>
              <a:t> Podporovat kojení </a:t>
            </a:r>
            <a:r>
              <a:rPr lang="cs-CZ" sz="2400" b="1" dirty="0">
                <a:solidFill>
                  <a:srgbClr val="262626"/>
                </a:solidFill>
                <a:latin typeface="Calibri Light"/>
              </a:rPr>
              <a:t>podle potřeb dítěte,</a:t>
            </a:r>
            <a:r>
              <a:rPr lang="cs-CZ" sz="2400" dirty="0">
                <a:solidFill>
                  <a:srgbClr val="262626"/>
                </a:solidFill>
                <a:latin typeface="Calibri Light"/>
              </a:rPr>
              <a:t> nikoli podle předem stanoveného časového harmonogramu</a:t>
            </a:r>
            <a:endParaRPr dirty="0"/>
          </a:p>
          <a:p>
            <a:pPr marL="531813" indent="-531813">
              <a:lnSpc>
                <a:spcPct val="100000"/>
              </a:lnSpc>
              <a:buFont typeface="Calibri Light"/>
              <a:buAutoNum type="arabicPeriod"/>
            </a:pPr>
            <a:r>
              <a:rPr lang="cs-CZ" sz="2400" b="1" dirty="0">
                <a:solidFill>
                  <a:srgbClr val="262626"/>
                </a:solidFill>
                <a:latin typeface="Calibri Light"/>
              </a:rPr>
              <a:t>Nedávat </a:t>
            </a:r>
            <a:r>
              <a:rPr lang="cs-CZ" sz="2400" dirty="0">
                <a:solidFill>
                  <a:srgbClr val="262626"/>
                </a:solidFill>
                <a:latin typeface="Calibri Light"/>
              </a:rPr>
              <a:t>kojeným novorozencům </a:t>
            </a:r>
            <a:r>
              <a:rPr lang="cs-CZ" sz="2400" b="1" dirty="0">
                <a:solidFill>
                  <a:srgbClr val="262626"/>
                </a:solidFill>
                <a:latin typeface="Calibri Light"/>
              </a:rPr>
              <a:t>dudlíky a šidítka</a:t>
            </a:r>
            <a:endParaRPr dirty="0"/>
          </a:p>
          <a:p>
            <a:pPr marL="531813" indent="-531813">
              <a:lnSpc>
                <a:spcPct val="100000"/>
              </a:lnSpc>
              <a:buFont typeface="Calibri Light"/>
              <a:buAutoNum type="arabicPeriod"/>
            </a:pPr>
            <a:r>
              <a:rPr lang="cs-CZ" sz="2400" b="1" dirty="0">
                <a:solidFill>
                  <a:srgbClr val="262626"/>
                </a:solidFill>
                <a:latin typeface="Calibri Light"/>
              </a:rPr>
              <a:t>P</a:t>
            </a:r>
            <a:r>
              <a:rPr lang="cs-CZ" sz="2400" b="1" dirty="0" smtClean="0">
                <a:solidFill>
                  <a:srgbClr val="262626"/>
                </a:solidFill>
                <a:latin typeface="Calibri Light"/>
              </a:rPr>
              <a:t>ovzbuzovat </a:t>
            </a:r>
            <a:r>
              <a:rPr lang="cs-CZ" sz="2400" b="1" dirty="0">
                <a:solidFill>
                  <a:srgbClr val="262626"/>
                </a:solidFill>
                <a:latin typeface="Calibri Light"/>
              </a:rPr>
              <a:t>zakládání dobrovolných skupin matek pro podporu kojení</a:t>
            </a:r>
            <a:r>
              <a:rPr lang="cs-CZ" sz="2400" dirty="0">
                <a:solidFill>
                  <a:srgbClr val="262626"/>
                </a:solidFill>
                <a:latin typeface="Calibri Light"/>
              </a:rPr>
              <a:t> a upozorňovat na ně matky při propouštění z porodnice</a:t>
            </a:r>
            <a:endParaRPr dirty="0"/>
          </a:p>
          <a:p>
            <a:pPr>
              <a:lnSpc>
                <a:spcPct val="100000"/>
              </a:lnSpc>
            </a:pPr>
            <a:endParaRPr dirty="0"/>
          </a:p>
        </p:txBody>
      </p:sp>
      <p:sp>
        <p:nvSpPr>
          <p:cNvPr id="260" name="CustomShape 2"/>
          <p:cNvSpPr/>
          <p:nvPr/>
        </p:nvSpPr>
        <p:spPr>
          <a:xfrm>
            <a:off x="8763840" y="5876280"/>
            <a:ext cx="2925000" cy="1396080"/>
          </a:xfrm>
          <a:prstGeom prst="rect">
            <a:avLst/>
          </a:prstGeom>
          <a:noFill/>
          <a:ln>
            <a:noFill/>
          </a:ln>
        </p:spPr>
        <p:txBody>
          <a:bodyPr lIns="90000" tIns="45000" rIns="90000" bIns="45000" anchor="b"/>
          <a:lstStyle/>
          <a:p>
            <a:pPr>
              <a:lnSpc>
                <a:spcPct val="100000"/>
              </a:lnSpc>
            </a:pPr>
            <a:fld id="{1EF93292-8FD3-46E3-8928-CC09464298FF}" type="slidenum">
              <a:rPr lang="cs-CZ" sz="10300">
                <a:solidFill>
                  <a:srgbClr val="FFFFFF"/>
                </a:solidFill>
                <a:latin typeface="Georgia"/>
              </a:rPr>
              <a:pPr>
                <a:lnSpc>
                  <a:spcPct val="100000"/>
                </a:lnSpc>
              </a:pPr>
              <a:t>19</a:t>
            </a:fld>
            <a:endParaRPr/>
          </a:p>
        </p:txBody>
      </p:sp>
      <p:sp>
        <p:nvSpPr>
          <p:cNvPr id="4" name="Nadpis 1">
            <a:extLst>
              <a:ext uri="{FF2B5EF4-FFF2-40B4-BE49-F238E27FC236}">
                <a16:creationId xmlns:a16="http://schemas.microsoft.com/office/drawing/2014/main" id="{D9C6D2A8-2730-48EC-A2C3-E6586DB42C67}"/>
              </a:ext>
            </a:extLst>
          </p:cNvPr>
          <p:cNvSpPr txBox="1">
            <a:spLocks/>
          </p:cNvSpPr>
          <p:nvPr/>
        </p:nvSpPr>
        <p:spPr>
          <a:xfrm>
            <a:off x="806452" y="26028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smtClean="0"/>
              <a:t>10 kroků k úspěšnému kojení – 1991</a:t>
            </a:r>
            <a:endParaRPr lang="cs-CZ" dirty="0"/>
          </a:p>
        </p:txBody>
      </p:sp>
    </p:spTree>
    <p:extLst>
      <p:ext uri="{BB962C8B-B14F-4D97-AF65-F5344CB8AC3E}">
        <p14:creationId xmlns:p14="http://schemas.microsoft.com/office/powerpoint/2010/main" val="180754448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édium 2">
            <a:hlinkClick r:id="" action="ppaction://media"/>
            <a:extLst>
              <a:ext uri="{FF2B5EF4-FFF2-40B4-BE49-F238E27FC236}">
                <a16:creationId xmlns:a16="http://schemas.microsoft.com/office/drawing/2014/main" id="{46C4EBF3-5B96-4C0B-9555-24FC7604C711}"/>
              </a:ext>
            </a:extLst>
          </p:cNvPr>
          <p:cNvPicPr>
            <a:picLocks noRot="1" noChangeAspect="1"/>
          </p:cNvPicPr>
          <p:nvPr>
            <a:videoFile r:link="rId1"/>
          </p:nvPr>
        </p:nvPicPr>
        <p:blipFill rotWithShape="1">
          <a:blip r:embed="rId3"/>
          <a:srcRect t="12445" b="12592"/>
          <a:stretch/>
        </p:blipFill>
        <p:spPr>
          <a:xfrm>
            <a:off x="0" y="0"/>
            <a:ext cx="12192000" cy="6854613"/>
          </a:xfrm>
          <a:prstGeom prst="rect">
            <a:avLst/>
          </a:prstGeom>
        </p:spPr>
      </p:pic>
    </p:spTree>
    <p:extLst>
      <p:ext uri="{BB962C8B-B14F-4D97-AF65-F5344CB8AC3E}">
        <p14:creationId xmlns:p14="http://schemas.microsoft.com/office/powerpoint/2010/main" val="929250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C6D2A8-2730-48EC-A2C3-E6586DB42C67}"/>
              </a:ext>
            </a:extLst>
          </p:cNvPr>
          <p:cNvSpPr>
            <a:spLocks noGrp="1"/>
          </p:cNvSpPr>
          <p:nvPr>
            <p:ph type="title"/>
          </p:nvPr>
        </p:nvSpPr>
        <p:spPr/>
        <p:txBody>
          <a:bodyPr/>
          <a:lstStyle/>
          <a:p>
            <a:r>
              <a:rPr lang="cs-CZ" dirty="0"/>
              <a:t>10 kroků k úspěšnému kojení – 2017</a:t>
            </a:r>
          </a:p>
        </p:txBody>
      </p:sp>
      <p:sp>
        <p:nvSpPr>
          <p:cNvPr id="3" name="Zástupný symbol pro obsah 2">
            <a:extLst>
              <a:ext uri="{FF2B5EF4-FFF2-40B4-BE49-F238E27FC236}">
                <a16:creationId xmlns:a16="http://schemas.microsoft.com/office/drawing/2014/main" id="{6BD00BF9-147D-4372-949D-1EE29B747E3E}"/>
              </a:ext>
            </a:extLst>
          </p:cNvPr>
          <p:cNvSpPr>
            <a:spLocks noGrp="1"/>
          </p:cNvSpPr>
          <p:nvPr>
            <p:ph idx="1"/>
          </p:nvPr>
        </p:nvSpPr>
        <p:spPr>
          <a:xfrm>
            <a:off x="838200" y="1620816"/>
            <a:ext cx="10515600" cy="4571437"/>
          </a:xfrm>
        </p:spPr>
        <p:txBody>
          <a:bodyPr>
            <a:normAutofit fontScale="77500" lnSpcReduction="20000"/>
          </a:bodyPr>
          <a:lstStyle/>
          <a:p>
            <a:pPr>
              <a:lnSpc>
                <a:spcPct val="100000"/>
              </a:lnSpc>
              <a:spcAft>
                <a:spcPts val="600"/>
              </a:spcAft>
            </a:pPr>
            <a:r>
              <a:rPr lang="cs-CZ" sz="2400" b="1" dirty="0" err="1"/>
              <a:t>key</a:t>
            </a:r>
            <a:r>
              <a:rPr lang="cs-CZ" sz="2400" b="1" dirty="0"/>
              <a:t> </a:t>
            </a:r>
            <a:r>
              <a:rPr lang="cs-CZ" sz="2400" b="1" dirty="0" err="1"/>
              <a:t>clinical</a:t>
            </a:r>
            <a:r>
              <a:rPr lang="cs-CZ" sz="2400" b="1" dirty="0"/>
              <a:t> </a:t>
            </a:r>
            <a:r>
              <a:rPr lang="cs-CZ" sz="2400" b="1" dirty="0" err="1"/>
              <a:t>practices</a:t>
            </a:r>
            <a:endParaRPr lang="cs-CZ" sz="2400" b="1" dirty="0"/>
          </a:p>
          <a:p>
            <a:pPr marL="914400" lvl="1" indent="-457200">
              <a:lnSpc>
                <a:spcPct val="100000"/>
              </a:lnSpc>
              <a:buFont typeface="+mj-lt"/>
              <a:buAutoNum type="arabicPeriod"/>
            </a:pPr>
            <a:r>
              <a:rPr lang="en-US" dirty="0"/>
              <a:t>Where facilities provide antenatal care, pregnant women and their families should be </a:t>
            </a:r>
            <a:r>
              <a:rPr lang="en-US" b="1" dirty="0"/>
              <a:t>counselled about the benefits and management of breastfeeding</a:t>
            </a:r>
            <a:r>
              <a:rPr lang="en-US" dirty="0"/>
              <a:t>.</a:t>
            </a:r>
          </a:p>
          <a:p>
            <a:pPr marL="914400" lvl="1" indent="-457200">
              <a:lnSpc>
                <a:spcPct val="100000"/>
              </a:lnSpc>
              <a:buFont typeface="+mj-lt"/>
              <a:buAutoNum type="arabicPeriod"/>
            </a:pPr>
            <a:r>
              <a:rPr lang="en-US" dirty="0"/>
              <a:t>Early and </a:t>
            </a:r>
            <a:r>
              <a:rPr lang="en-US" b="1" dirty="0"/>
              <a:t>uninterrupted skin-to-skin contact </a:t>
            </a:r>
            <a:r>
              <a:rPr lang="en-US" dirty="0"/>
              <a:t>between mothers and infants should be facilitated and encouraged as soon as possible after birth, and all mothers should be supported to </a:t>
            </a:r>
            <a:r>
              <a:rPr lang="en-US" b="1" dirty="0"/>
              <a:t>initiate breastfeeding as soon as possible after birth</a:t>
            </a:r>
            <a:r>
              <a:rPr lang="en-US" dirty="0"/>
              <a:t>, </a:t>
            </a:r>
            <a:r>
              <a:rPr lang="en-US" b="1" dirty="0"/>
              <a:t>within the first hour </a:t>
            </a:r>
            <a:r>
              <a:rPr lang="en-US" dirty="0"/>
              <a:t>after delivery.</a:t>
            </a:r>
          </a:p>
          <a:p>
            <a:pPr marL="914400" lvl="1" indent="-457200">
              <a:lnSpc>
                <a:spcPct val="100000"/>
              </a:lnSpc>
              <a:buFont typeface="+mj-lt"/>
              <a:buAutoNum type="arabicPeriod"/>
            </a:pPr>
            <a:r>
              <a:rPr lang="en-US" dirty="0"/>
              <a:t>Mothers should receive practical support to enable them to initiate and maintain breastfeeding and </a:t>
            </a:r>
            <a:r>
              <a:rPr lang="en-US" b="1" dirty="0"/>
              <a:t>manage common breastfeeding difficulties</a:t>
            </a:r>
            <a:r>
              <a:rPr lang="en-US" dirty="0"/>
              <a:t>.</a:t>
            </a:r>
          </a:p>
          <a:p>
            <a:pPr marL="914400" lvl="1" indent="-457200">
              <a:lnSpc>
                <a:spcPct val="100000"/>
              </a:lnSpc>
              <a:buFont typeface="+mj-lt"/>
              <a:buAutoNum type="arabicPeriod"/>
            </a:pPr>
            <a:r>
              <a:rPr lang="en-US" dirty="0"/>
              <a:t>Mothers should be </a:t>
            </a:r>
            <a:r>
              <a:rPr lang="en-US" b="1" dirty="0"/>
              <a:t>discouraged from giving any food or fluids other than breast milk</a:t>
            </a:r>
            <a:r>
              <a:rPr lang="en-US" dirty="0"/>
              <a:t>, unless medically indicated.</a:t>
            </a:r>
          </a:p>
          <a:p>
            <a:pPr marL="914400" lvl="1" indent="-457200">
              <a:lnSpc>
                <a:spcPct val="100000"/>
              </a:lnSpc>
              <a:buFont typeface="+mj-lt"/>
              <a:buAutoNum type="arabicPeriod"/>
            </a:pPr>
            <a:r>
              <a:rPr lang="en-US" dirty="0"/>
              <a:t>Facilities providing maternity and newborn services should enable mothers and their infants to remain together and to </a:t>
            </a:r>
            <a:r>
              <a:rPr lang="en-US" b="1" dirty="0" err="1"/>
              <a:t>practise</a:t>
            </a:r>
            <a:r>
              <a:rPr lang="en-US" b="1" dirty="0"/>
              <a:t> rooming-in </a:t>
            </a:r>
            <a:r>
              <a:rPr lang="en-US" dirty="0"/>
              <a:t>throughout the day and night.</a:t>
            </a:r>
          </a:p>
          <a:p>
            <a:pPr marL="914400" lvl="1" indent="-457200">
              <a:lnSpc>
                <a:spcPct val="100000"/>
              </a:lnSpc>
              <a:buFont typeface="+mj-lt"/>
              <a:buAutoNum type="arabicPeriod"/>
            </a:pPr>
            <a:r>
              <a:rPr lang="en-US" dirty="0"/>
              <a:t>As part of protecting, promoting and supporting breastfeeding, discharge from facilities providing maternity and newborn services should be planned for and coordinated, so that parents and their infants receive the appropriate care and have </a:t>
            </a:r>
            <a:r>
              <a:rPr lang="en-US" b="1" dirty="0"/>
              <a:t>access to supportive resources</a:t>
            </a:r>
            <a:r>
              <a:rPr lang="en-US" dirty="0"/>
              <a:t>.</a:t>
            </a:r>
            <a:endParaRPr lang="cs-CZ" dirty="0"/>
          </a:p>
        </p:txBody>
      </p:sp>
      <p:sp>
        <p:nvSpPr>
          <p:cNvPr id="5" name="Zástupný symbol pro číslo snímku 4">
            <a:extLst>
              <a:ext uri="{FF2B5EF4-FFF2-40B4-BE49-F238E27FC236}">
                <a16:creationId xmlns:a16="http://schemas.microsoft.com/office/drawing/2014/main" id="{E76FDCF6-B544-422B-B22A-C83590AE5CAD}"/>
              </a:ext>
            </a:extLst>
          </p:cNvPr>
          <p:cNvSpPr>
            <a:spLocks noGrp="1"/>
          </p:cNvSpPr>
          <p:nvPr>
            <p:ph type="sldNum" sz="quarter" idx="12"/>
          </p:nvPr>
        </p:nvSpPr>
        <p:spPr/>
        <p:txBody>
          <a:bodyPr/>
          <a:lstStyle/>
          <a:p>
            <a:fld id="{7D74F88D-855E-4C4A-AC2F-7A0A64C53FD8}" type="slidenum">
              <a:rPr lang="cs-CZ" smtClean="0"/>
              <a:pPr/>
              <a:t>20</a:t>
            </a:fld>
            <a:endParaRPr lang="cs-CZ"/>
          </a:p>
        </p:txBody>
      </p:sp>
    </p:spTree>
    <p:extLst>
      <p:ext uri="{BB962C8B-B14F-4D97-AF65-F5344CB8AC3E}">
        <p14:creationId xmlns:p14="http://schemas.microsoft.com/office/powerpoint/2010/main" val="656250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C6D2A8-2730-48EC-A2C3-E6586DB42C67}"/>
              </a:ext>
            </a:extLst>
          </p:cNvPr>
          <p:cNvSpPr>
            <a:spLocks noGrp="1"/>
          </p:cNvSpPr>
          <p:nvPr>
            <p:ph type="title"/>
          </p:nvPr>
        </p:nvSpPr>
        <p:spPr/>
        <p:txBody>
          <a:bodyPr/>
          <a:lstStyle/>
          <a:p>
            <a:r>
              <a:rPr lang="cs-CZ"/>
              <a:t>10 kroků k úspěšnému kojení – 2017</a:t>
            </a:r>
          </a:p>
        </p:txBody>
      </p:sp>
      <p:sp>
        <p:nvSpPr>
          <p:cNvPr id="3" name="Zástupný symbol pro obsah 2">
            <a:extLst>
              <a:ext uri="{FF2B5EF4-FFF2-40B4-BE49-F238E27FC236}">
                <a16:creationId xmlns:a16="http://schemas.microsoft.com/office/drawing/2014/main" id="{6BD00BF9-147D-4372-949D-1EE29B747E3E}"/>
              </a:ext>
            </a:extLst>
          </p:cNvPr>
          <p:cNvSpPr>
            <a:spLocks noGrp="1"/>
          </p:cNvSpPr>
          <p:nvPr>
            <p:ph idx="1"/>
          </p:nvPr>
        </p:nvSpPr>
        <p:spPr>
          <a:xfrm>
            <a:off x="838200" y="1620816"/>
            <a:ext cx="10515600" cy="4571437"/>
          </a:xfrm>
        </p:spPr>
        <p:txBody>
          <a:bodyPr>
            <a:normAutofit fontScale="92500"/>
          </a:bodyPr>
          <a:lstStyle/>
          <a:p>
            <a:pPr>
              <a:lnSpc>
                <a:spcPct val="100000"/>
              </a:lnSpc>
              <a:spcAft>
                <a:spcPts val="600"/>
              </a:spcAft>
            </a:pPr>
            <a:r>
              <a:rPr lang="cs-CZ" sz="2400" b="1" dirty="0" err="1"/>
              <a:t>critical</a:t>
            </a:r>
            <a:r>
              <a:rPr lang="cs-CZ" sz="2400" b="1" dirty="0"/>
              <a:t> management </a:t>
            </a:r>
            <a:r>
              <a:rPr lang="cs-CZ" sz="2400" b="1" dirty="0" err="1"/>
              <a:t>procedures</a:t>
            </a:r>
            <a:endParaRPr lang="cs-CZ" sz="2400" b="1" dirty="0"/>
          </a:p>
          <a:p>
            <a:pPr marL="914400" lvl="1" indent="-457200">
              <a:lnSpc>
                <a:spcPct val="100000"/>
              </a:lnSpc>
              <a:buFont typeface="+mj-lt"/>
              <a:buAutoNum type="arabicPeriod" startAt="7"/>
            </a:pPr>
            <a:r>
              <a:rPr lang="en-US" dirty="0"/>
              <a:t>Facilities providing maternity and newborn services should have a </a:t>
            </a:r>
            <a:r>
              <a:rPr lang="en-US" b="1" dirty="0"/>
              <a:t>clearly written breastfeeding policy</a:t>
            </a:r>
            <a:r>
              <a:rPr lang="en-US" dirty="0"/>
              <a:t> that is routinely communicated to staff and parents.</a:t>
            </a:r>
          </a:p>
          <a:p>
            <a:pPr marL="914400" lvl="1" indent="-457200">
              <a:lnSpc>
                <a:spcPct val="100000"/>
              </a:lnSpc>
              <a:buFont typeface="+mj-lt"/>
              <a:buAutoNum type="arabicPeriod" startAt="7"/>
            </a:pPr>
            <a:r>
              <a:rPr lang="en-US" dirty="0"/>
              <a:t>Facilities providing maternity and newborn services should fully comply with the </a:t>
            </a:r>
            <a:r>
              <a:rPr lang="en-US" b="1" dirty="0"/>
              <a:t>International Code of Marketing of Breast-milk Substitutes</a:t>
            </a:r>
            <a:r>
              <a:rPr lang="en-US" dirty="0"/>
              <a:t> and relevant World Health Assembly resolutions.</a:t>
            </a:r>
          </a:p>
          <a:p>
            <a:pPr marL="914400" lvl="1" indent="-457200">
              <a:lnSpc>
                <a:spcPct val="100000"/>
              </a:lnSpc>
              <a:buFont typeface="+mj-lt"/>
              <a:buAutoNum type="arabicPeriod" startAt="7"/>
            </a:pPr>
            <a:r>
              <a:rPr lang="en-US" dirty="0"/>
              <a:t>Health-facility staff who provide infant feeding services, including breastfeeding, should have </a:t>
            </a:r>
            <a:r>
              <a:rPr lang="en-US" b="1" dirty="0"/>
              <a:t>sufficient knowledge, competence and skills </a:t>
            </a:r>
            <a:r>
              <a:rPr lang="en-US" dirty="0"/>
              <a:t>to support women to breastfeed.</a:t>
            </a:r>
          </a:p>
          <a:p>
            <a:pPr marL="914400" lvl="1" indent="-457200">
              <a:lnSpc>
                <a:spcPct val="100000"/>
              </a:lnSpc>
              <a:buFont typeface="+mj-lt"/>
              <a:buAutoNum type="arabicPeriod" startAt="7"/>
            </a:pPr>
            <a:r>
              <a:rPr lang="en-US" dirty="0"/>
              <a:t>Facilities providing maternity and newborn services should establish ongoing </a:t>
            </a:r>
            <a:r>
              <a:rPr lang="en-US" b="1" dirty="0"/>
              <a:t>monitoring and data-management systems to monitor compliance </a:t>
            </a:r>
            <a:r>
              <a:rPr lang="en-US" dirty="0"/>
              <a:t>with the clinical practices above.</a:t>
            </a:r>
            <a:endParaRPr lang="cs-CZ" dirty="0"/>
          </a:p>
        </p:txBody>
      </p:sp>
      <p:sp>
        <p:nvSpPr>
          <p:cNvPr id="5" name="Zástupný symbol pro číslo snímku 4">
            <a:extLst>
              <a:ext uri="{FF2B5EF4-FFF2-40B4-BE49-F238E27FC236}">
                <a16:creationId xmlns:a16="http://schemas.microsoft.com/office/drawing/2014/main" id="{E76FDCF6-B544-422B-B22A-C83590AE5CAD}"/>
              </a:ext>
            </a:extLst>
          </p:cNvPr>
          <p:cNvSpPr>
            <a:spLocks noGrp="1"/>
          </p:cNvSpPr>
          <p:nvPr>
            <p:ph type="sldNum" sz="quarter" idx="12"/>
          </p:nvPr>
        </p:nvSpPr>
        <p:spPr/>
        <p:txBody>
          <a:bodyPr/>
          <a:lstStyle/>
          <a:p>
            <a:fld id="{7D74F88D-855E-4C4A-AC2F-7A0A64C53FD8}" type="slidenum">
              <a:rPr lang="cs-CZ" smtClean="0"/>
              <a:pPr/>
              <a:t>21</a:t>
            </a:fld>
            <a:endParaRPr lang="cs-CZ"/>
          </a:p>
        </p:txBody>
      </p:sp>
    </p:spTree>
    <p:extLst>
      <p:ext uri="{BB962C8B-B14F-4D97-AF65-F5344CB8AC3E}">
        <p14:creationId xmlns:p14="http://schemas.microsoft.com/office/powerpoint/2010/main" val="4157650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119465"/>
            <a:ext cx="10515600" cy="917765"/>
          </a:xfrm>
        </p:spPr>
        <p:txBody>
          <a:bodyPr/>
          <a:lstStyle/>
          <a:p>
            <a:r>
              <a:rPr lang="cs-CZ" dirty="0" smtClean="0"/>
              <a:t>Shrnutí</a:t>
            </a:r>
            <a:endParaRPr lang="cs-CZ" dirty="0"/>
          </a:p>
        </p:txBody>
      </p:sp>
      <p:sp>
        <p:nvSpPr>
          <p:cNvPr id="3" name="Zástupný symbol pro obsah 2"/>
          <p:cNvSpPr>
            <a:spLocks noGrp="1"/>
          </p:cNvSpPr>
          <p:nvPr>
            <p:ph idx="1"/>
          </p:nvPr>
        </p:nvSpPr>
        <p:spPr>
          <a:xfrm>
            <a:off x="838199" y="1146412"/>
            <a:ext cx="10707807" cy="5609230"/>
          </a:xfrm>
        </p:spPr>
        <p:txBody>
          <a:bodyPr>
            <a:normAutofit fontScale="55000" lnSpcReduction="20000"/>
          </a:bodyPr>
          <a:lstStyle/>
          <a:p>
            <a:pPr marL="0" indent="0">
              <a:lnSpc>
                <a:spcPct val="100000"/>
              </a:lnSpc>
              <a:buNone/>
            </a:pPr>
            <a:r>
              <a:rPr lang="cs-CZ" dirty="0" smtClean="0">
                <a:solidFill>
                  <a:srgbClr val="262626"/>
                </a:solidFill>
                <a:latin typeface="Calibri Light"/>
              </a:rPr>
              <a:t>Bod 1., 2. </a:t>
            </a:r>
            <a:r>
              <a:rPr lang="cs-CZ" i="1" dirty="0" smtClean="0">
                <a:solidFill>
                  <a:srgbClr val="262626"/>
                </a:solidFill>
                <a:latin typeface="Calibri Light"/>
              </a:rPr>
              <a:t>Mít </a:t>
            </a:r>
            <a:r>
              <a:rPr lang="cs-CZ" i="1" dirty="0">
                <a:solidFill>
                  <a:srgbClr val="262626"/>
                </a:solidFill>
                <a:latin typeface="Calibri Light"/>
              </a:rPr>
              <a:t>písemně vypracovanou </a:t>
            </a:r>
            <a:r>
              <a:rPr lang="cs-CZ" b="1" i="1" dirty="0">
                <a:solidFill>
                  <a:srgbClr val="262626"/>
                </a:solidFill>
                <a:latin typeface="Calibri Light"/>
              </a:rPr>
              <a:t>strategii přístupu ke kojení</a:t>
            </a:r>
            <a:r>
              <a:rPr lang="cs-CZ" i="1" dirty="0">
                <a:solidFill>
                  <a:srgbClr val="262626"/>
                </a:solidFill>
                <a:latin typeface="Calibri Light"/>
              </a:rPr>
              <a:t>, která je praktikována </a:t>
            </a:r>
            <a:r>
              <a:rPr lang="cs-CZ" b="1" i="1" dirty="0">
                <a:solidFill>
                  <a:srgbClr val="262626"/>
                </a:solidFill>
                <a:latin typeface="Calibri Light"/>
              </a:rPr>
              <a:t>všemi členy zdravotnického </a:t>
            </a:r>
            <a:r>
              <a:rPr lang="cs-CZ" b="1" i="1" dirty="0" smtClean="0">
                <a:solidFill>
                  <a:srgbClr val="262626"/>
                </a:solidFill>
                <a:latin typeface="Calibri Light"/>
              </a:rPr>
              <a:t>týmu. </a:t>
            </a:r>
            <a:r>
              <a:rPr lang="cs-CZ" i="1" dirty="0" smtClean="0">
                <a:solidFill>
                  <a:srgbClr val="262626"/>
                </a:solidFill>
                <a:latin typeface="Calibri Light"/>
              </a:rPr>
              <a:t>Školit </a:t>
            </a:r>
            <a:r>
              <a:rPr lang="cs-CZ" b="1" i="1" dirty="0">
                <a:solidFill>
                  <a:srgbClr val="262626"/>
                </a:solidFill>
                <a:latin typeface="Calibri Light"/>
              </a:rPr>
              <a:t>veškerý</a:t>
            </a:r>
            <a:r>
              <a:rPr lang="cs-CZ" i="1" dirty="0">
                <a:solidFill>
                  <a:srgbClr val="262626"/>
                </a:solidFill>
                <a:latin typeface="Calibri Light"/>
              </a:rPr>
              <a:t> personál v dovednostech nezbytných k provádění této </a:t>
            </a:r>
            <a:r>
              <a:rPr lang="cs-CZ" i="1" dirty="0" smtClean="0">
                <a:solidFill>
                  <a:srgbClr val="262626"/>
                </a:solidFill>
                <a:latin typeface="Calibri Light"/>
              </a:rPr>
              <a:t>strategie. – </a:t>
            </a:r>
            <a:r>
              <a:rPr lang="cs-CZ" i="1" dirty="0" smtClean="0">
                <a:solidFill>
                  <a:srgbClr val="00B050"/>
                </a:solidFill>
                <a:latin typeface="Calibri Light"/>
              </a:rPr>
              <a:t>7., 9. </a:t>
            </a:r>
            <a:r>
              <a:rPr lang="en-US" dirty="0" smtClean="0">
                <a:solidFill>
                  <a:srgbClr val="00B050"/>
                </a:solidFill>
              </a:rPr>
              <a:t>Facilities providing maternity and newborn services should have a </a:t>
            </a:r>
            <a:r>
              <a:rPr lang="en-US" b="1" dirty="0" smtClean="0">
                <a:solidFill>
                  <a:srgbClr val="00B050"/>
                </a:solidFill>
              </a:rPr>
              <a:t>clearly written breastfeeding policy</a:t>
            </a:r>
            <a:r>
              <a:rPr lang="en-US" dirty="0" smtClean="0">
                <a:solidFill>
                  <a:srgbClr val="00B050"/>
                </a:solidFill>
              </a:rPr>
              <a:t> that is routinely communicated to staff and parents.</a:t>
            </a:r>
            <a:r>
              <a:rPr lang="cs-CZ" dirty="0" smtClean="0">
                <a:solidFill>
                  <a:srgbClr val="00B050"/>
                </a:solidFill>
              </a:rPr>
              <a:t> </a:t>
            </a:r>
            <a:r>
              <a:rPr lang="en-US" dirty="0" smtClean="0">
                <a:solidFill>
                  <a:srgbClr val="00B050"/>
                </a:solidFill>
              </a:rPr>
              <a:t>Health-facility staff who provide infant feeding services, including breastfeeding, should have </a:t>
            </a:r>
            <a:r>
              <a:rPr lang="en-US" b="1" dirty="0" smtClean="0">
                <a:solidFill>
                  <a:srgbClr val="00B050"/>
                </a:solidFill>
              </a:rPr>
              <a:t>sufficient knowledge, competence and skills </a:t>
            </a:r>
            <a:r>
              <a:rPr lang="en-US" dirty="0" smtClean="0">
                <a:solidFill>
                  <a:srgbClr val="00B050"/>
                </a:solidFill>
              </a:rPr>
              <a:t>to support women to breastfeed.</a:t>
            </a:r>
            <a:endParaRPr lang="cs-CZ" dirty="0" smtClean="0">
              <a:solidFill>
                <a:srgbClr val="00B050"/>
              </a:solidFill>
            </a:endParaRPr>
          </a:p>
          <a:p>
            <a:pPr marL="0" indent="0">
              <a:lnSpc>
                <a:spcPct val="100000"/>
              </a:lnSpc>
              <a:buNone/>
            </a:pPr>
            <a:r>
              <a:rPr lang="cs-CZ" i="1" dirty="0">
                <a:solidFill>
                  <a:srgbClr val="262626"/>
                </a:solidFill>
                <a:latin typeface="Calibri Light"/>
              </a:rPr>
              <a:t>Bod 3</a:t>
            </a:r>
            <a:r>
              <a:rPr lang="cs-CZ" b="1" i="1" dirty="0">
                <a:solidFill>
                  <a:srgbClr val="262626"/>
                </a:solidFill>
                <a:latin typeface="Calibri Light"/>
              </a:rPr>
              <a:t> - Informovat všechny těhotné ženy o výhodách a způsobech </a:t>
            </a:r>
            <a:r>
              <a:rPr lang="cs-CZ" b="1" i="1" dirty="0" smtClean="0">
                <a:solidFill>
                  <a:srgbClr val="262626"/>
                </a:solidFill>
                <a:latin typeface="Calibri Light"/>
              </a:rPr>
              <a:t>kojení </a:t>
            </a:r>
            <a:r>
              <a:rPr lang="cs-CZ" b="1" dirty="0" smtClean="0">
                <a:solidFill>
                  <a:srgbClr val="262626"/>
                </a:solidFill>
                <a:latin typeface="Calibri Light"/>
              </a:rPr>
              <a:t>– </a:t>
            </a:r>
            <a:r>
              <a:rPr lang="cs-CZ" b="1" dirty="0" smtClean="0">
                <a:solidFill>
                  <a:srgbClr val="00B050"/>
                </a:solidFill>
                <a:latin typeface="Calibri Light"/>
              </a:rPr>
              <a:t>1. </a:t>
            </a:r>
            <a:r>
              <a:rPr lang="en-US" dirty="0" smtClean="0">
                <a:solidFill>
                  <a:srgbClr val="00B050"/>
                </a:solidFill>
              </a:rPr>
              <a:t>Where facilities provide antenatal care, pregnant women and their families should be </a:t>
            </a:r>
            <a:r>
              <a:rPr lang="en-US" b="1" dirty="0" smtClean="0">
                <a:solidFill>
                  <a:srgbClr val="00B050"/>
                </a:solidFill>
              </a:rPr>
              <a:t>counselled about the benefits and management of breastfeeding</a:t>
            </a:r>
            <a:r>
              <a:rPr lang="en-US" dirty="0" smtClean="0">
                <a:solidFill>
                  <a:srgbClr val="00B050"/>
                </a:solidFill>
              </a:rPr>
              <a:t>.</a:t>
            </a:r>
            <a:endParaRPr lang="cs-CZ" dirty="0" smtClean="0">
              <a:solidFill>
                <a:srgbClr val="00B050"/>
              </a:solidFill>
            </a:endParaRPr>
          </a:p>
          <a:p>
            <a:pPr marL="0" indent="0">
              <a:lnSpc>
                <a:spcPct val="100000"/>
              </a:lnSpc>
              <a:buNone/>
            </a:pPr>
            <a:r>
              <a:rPr lang="cs-CZ" i="1" dirty="0">
                <a:solidFill>
                  <a:srgbClr val="262626"/>
                </a:solidFill>
                <a:latin typeface="Calibri Light"/>
              </a:rPr>
              <a:t>Bod 4 - Umožnit matkám zahájit </a:t>
            </a:r>
            <a:r>
              <a:rPr lang="cs-CZ" b="1" i="1" dirty="0">
                <a:solidFill>
                  <a:srgbClr val="262626"/>
                </a:solidFill>
                <a:latin typeface="Calibri Light"/>
              </a:rPr>
              <a:t>kojení do půl hodiny po </a:t>
            </a:r>
            <a:r>
              <a:rPr lang="cs-CZ" b="1" i="1" dirty="0" smtClean="0">
                <a:solidFill>
                  <a:srgbClr val="262626"/>
                </a:solidFill>
                <a:latin typeface="Calibri Light"/>
              </a:rPr>
              <a:t>porodu </a:t>
            </a:r>
            <a:r>
              <a:rPr lang="cs-CZ" b="1" dirty="0" smtClean="0">
                <a:solidFill>
                  <a:srgbClr val="262626"/>
                </a:solidFill>
                <a:latin typeface="Calibri Light"/>
              </a:rPr>
              <a:t>– </a:t>
            </a:r>
            <a:r>
              <a:rPr lang="cs-CZ" b="1" dirty="0" smtClean="0">
                <a:solidFill>
                  <a:srgbClr val="00B050"/>
                </a:solidFill>
                <a:latin typeface="Calibri Light"/>
              </a:rPr>
              <a:t>2. </a:t>
            </a:r>
            <a:r>
              <a:rPr lang="en-US" dirty="0" smtClean="0">
                <a:solidFill>
                  <a:srgbClr val="00B050"/>
                </a:solidFill>
              </a:rPr>
              <a:t>Early and </a:t>
            </a:r>
            <a:r>
              <a:rPr lang="en-US" b="1" dirty="0" smtClean="0">
                <a:solidFill>
                  <a:srgbClr val="00B050"/>
                </a:solidFill>
              </a:rPr>
              <a:t>uninterrupted skin-to-skin contact </a:t>
            </a:r>
            <a:r>
              <a:rPr lang="en-US" dirty="0" smtClean="0">
                <a:solidFill>
                  <a:srgbClr val="00B050"/>
                </a:solidFill>
              </a:rPr>
              <a:t>between mothers and infants should be facilitated and encouraged as soon as possible after birth, and all mothers should be supported to </a:t>
            </a:r>
            <a:r>
              <a:rPr lang="en-US" b="1" dirty="0" smtClean="0">
                <a:solidFill>
                  <a:srgbClr val="00B050"/>
                </a:solidFill>
              </a:rPr>
              <a:t>initiate breastfeeding as soon as possible after birth</a:t>
            </a:r>
            <a:r>
              <a:rPr lang="en-US" dirty="0" smtClean="0">
                <a:solidFill>
                  <a:srgbClr val="00B050"/>
                </a:solidFill>
              </a:rPr>
              <a:t>, </a:t>
            </a:r>
            <a:r>
              <a:rPr lang="en-US" b="1" dirty="0" smtClean="0">
                <a:solidFill>
                  <a:srgbClr val="00B050"/>
                </a:solidFill>
              </a:rPr>
              <a:t>within the first hour </a:t>
            </a:r>
            <a:r>
              <a:rPr lang="en-US" dirty="0" smtClean="0">
                <a:solidFill>
                  <a:srgbClr val="00B050"/>
                </a:solidFill>
              </a:rPr>
              <a:t>after delivery.</a:t>
            </a:r>
            <a:endParaRPr lang="cs-CZ" dirty="0" smtClean="0">
              <a:solidFill>
                <a:srgbClr val="00B050"/>
              </a:solidFill>
            </a:endParaRPr>
          </a:p>
          <a:p>
            <a:pPr marL="0" indent="0">
              <a:lnSpc>
                <a:spcPct val="100000"/>
              </a:lnSpc>
              <a:buNone/>
            </a:pPr>
            <a:r>
              <a:rPr lang="cs-CZ" sz="2900" i="1" dirty="0">
                <a:solidFill>
                  <a:srgbClr val="262626"/>
                </a:solidFill>
                <a:latin typeface="Calibri Light"/>
              </a:rPr>
              <a:t>Bod </a:t>
            </a:r>
            <a:r>
              <a:rPr lang="cs-CZ" sz="2900" i="1" dirty="0" smtClean="0">
                <a:solidFill>
                  <a:srgbClr val="262626"/>
                </a:solidFill>
                <a:latin typeface="Calibri Light"/>
              </a:rPr>
              <a:t>5., 8. </a:t>
            </a:r>
            <a:r>
              <a:rPr lang="cs-CZ" i="1" dirty="0">
                <a:solidFill>
                  <a:srgbClr val="262626"/>
                </a:solidFill>
                <a:latin typeface="Calibri Light"/>
              </a:rPr>
              <a:t>Ukázat matkám způsob </a:t>
            </a:r>
            <a:r>
              <a:rPr lang="cs-CZ" b="1" i="1" dirty="0">
                <a:solidFill>
                  <a:srgbClr val="262626"/>
                </a:solidFill>
                <a:latin typeface="Calibri Light"/>
              </a:rPr>
              <a:t>kojení a udržení laktace</a:t>
            </a:r>
            <a:r>
              <a:rPr lang="cs-CZ" i="1" dirty="0">
                <a:solidFill>
                  <a:srgbClr val="262626"/>
                </a:solidFill>
                <a:latin typeface="Calibri Light"/>
              </a:rPr>
              <a:t> i v případě, kdy jsou odděleny od svých </a:t>
            </a:r>
            <a:r>
              <a:rPr lang="cs-CZ" i="1" dirty="0" smtClean="0">
                <a:solidFill>
                  <a:srgbClr val="262626"/>
                </a:solidFill>
                <a:latin typeface="Calibri Light"/>
              </a:rPr>
              <a:t>dětí. </a:t>
            </a:r>
            <a:r>
              <a:rPr lang="cs-CZ" i="1" dirty="0">
                <a:solidFill>
                  <a:srgbClr val="262626"/>
                </a:solidFill>
                <a:latin typeface="Calibri Light"/>
              </a:rPr>
              <a:t>Podporovat kojení </a:t>
            </a:r>
            <a:r>
              <a:rPr lang="cs-CZ" b="1" i="1" dirty="0">
                <a:solidFill>
                  <a:srgbClr val="262626"/>
                </a:solidFill>
                <a:latin typeface="Calibri Light"/>
              </a:rPr>
              <a:t>podle potřeb dítěte,</a:t>
            </a:r>
            <a:r>
              <a:rPr lang="cs-CZ" i="1" dirty="0">
                <a:solidFill>
                  <a:srgbClr val="262626"/>
                </a:solidFill>
                <a:latin typeface="Calibri Light"/>
              </a:rPr>
              <a:t> nikoli podle předem stanoveného časového </a:t>
            </a:r>
            <a:r>
              <a:rPr lang="cs-CZ" i="1" dirty="0" smtClean="0">
                <a:solidFill>
                  <a:srgbClr val="262626"/>
                </a:solidFill>
                <a:latin typeface="Calibri Light"/>
              </a:rPr>
              <a:t>harmonogramu.</a:t>
            </a:r>
            <a:r>
              <a:rPr lang="cs-CZ" dirty="0" smtClean="0">
                <a:solidFill>
                  <a:srgbClr val="262626"/>
                </a:solidFill>
                <a:latin typeface="Calibri Light"/>
              </a:rPr>
              <a:t> – </a:t>
            </a:r>
            <a:r>
              <a:rPr lang="cs-CZ" dirty="0" smtClean="0">
                <a:solidFill>
                  <a:srgbClr val="00B050"/>
                </a:solidFill>
                <a:latin typeface="Calibri Light"/>
              </a:rPr>
              <a:t>3. </a:t>
            </a:r>
            <a:r>
              <a:rPr lang="en-US" dirty="0" smtClean="0">
                <a:solidFill>
                  <a:srgbClr val="00B050"/>
                </a:solidFill>
              </a:rPr>
              <a:t>Mothers should receive practical support to enable them to initiate and maintain breastfeeding and </a:t>
            </a:r>
            <a:r>
              <a:rPr lang="en-US" b="1" dirty="0" smtClean="0">
                <a:solidFill>
                  <a:srgbClr val="00B050"/>
                </a:solidFill>
              </a:rPr>
              <a:t>manage common breastfeeding difficulties</a:t>
            </a:r>
            <a:r>
              <a:rPr lang="en-US" dirty="0" smtClean="0">
                <a:solidFill>
                  <a:srgbClr val="00B050"/>
                </a:solidFill>
              </a:rPr>
              <a:t>.</a:t>
            </a:r>
          </a:p>
          <a:p>
            <a:pPr marL="0" indent="0">
              <a:lnSpc>
                <a:spcPct val="100000"/>
              </a:lnSpc>
              <a:buNone/>
            </a:pPr>
            <a:r>
              <a:rPr lang="cs-CZ" i="1" dirty="0" smtClean="0"/>
              <a:t>Bod 6. </a:t>
            </a:r>
            <a:r>
              <a:rPr lang="cs-CZ" i="1" dirty="0">
                <a:solidFill>
                  <a:srgbClr val="262626"/>
                </a:solidFill>
                <a:latin typeface="Calibri Light"/>
              </a:rPr>
              <a:t>Nepodávat novorozencům</a:t>
            </a:r>
            <a:r>
              <a:rPr lang="cs-CZ" b="1" i="1" dirty="0">
                <a:solidFill>
                  <a:srgbClr val="262626"/>
                </a:solidFill>
                <a:latin typeface="Calibri Light"/>
              </a:rPr>
              <a:t> jinou výživu kromě mateřského mléka</a:t>
            </a:r>
            <a:r>
              <a:rPr lang="cs-CZ" i="1" dirty="0">
                <a:solidFill>
                  <a:srgbClr val="262626"/>
                </a:solidFill>
                <a:latin typeface="Calibri Light"/>
              </a:rPr>
              <a:t>, s výjimkou lékařsky indikovaných </a:t>
            </a:r>
            <a:r>
              <a:rPr lang="cs-CZ" i="1" dirty="0" smtClean="0">
                <a:solidFill>
                  <a:srgbClr val="262626"/>
                </a:solidFill>
                <a:latin typeface="Calibri Light"/>
              </a:rPr>
              <a:t>případů</a:t>
            </a:r>
            <a:r>
              <a:rPr lang="cs-CZ" dirty="0" smtClean="0">
                <a:solidFill>
                  <a:srgbClr val="262626"/>
                </a:solidFill>
                <a:latin typeface="Calibri Light"/>
              </a:rPr>
              <a:t>- </a:t>
            </a:r>
            <a:r>
              <a:rPr lang="cs-CZ" dirty="0" smtClean="0">
                <a:solidFill>
                  <a:srgbClr val="00B050"/>
                </a:solidFill>
                <a:latin typeface="Calibri Light"/>
              </a:rPr>
              <a:t>4. </a:t>
            </a:r>
            <a:r>
              <a:rPr lang="en-US" dirty="0" smtClean="0">
                <a:solidFill>
                  <a:srgbClr val="00B050"/>
                </a:solidFill>
              </a:rPr>
              <a:t>Mothers should be </a:t>
            </a:r>
            <a:r>
              <a:rPr lang="en-US" b="1" dirty="0" smtClean="0">
                <a:solidFill>
                  <a:srgbClr val="00B050"/>
                </a:solidFill>
              </a:rPr>
              <a:t>discouraged from giving any food or fluids other than breast milk</a:t>
            </a:r>
            <a:r>
              <a:rPr lang="en-US" dirty="0" smtClean="0">
                <a:solidFill>
                  <a:srgbClr val="00B050"/>
                </a:solidFill>
              </a:rPr>
              <a:t>, unless medically indicated.</a:t>
            </a:r>
            <a:endParaRPr lang="cs-CZ" dirty="0" smtClean="0">
              <a:solidFill>
                <a:srgbClr val="00B050"/>
              </a:solidFill>
            </a:endParaRPr>
          </a:p>
          <a:p>
            <a:pPr marL="0" indent="0">
              <a:lnSpc>
                <a:spcPct val="100000"/>
              </a:lnSpc>
              <a:buNone/>
            </a:pPr>
            <a:r>
              <a:rPr lang="cs-CZ" sz="2700" i="1" dirty="0">
                <a:solidFill>
                  <a:srgbClr val="262626"/>
                </a:solidFill>
                <a:latin typeface="Calibri Light"/>
              </a:rPr>
              <a:t>Bod </a:t>
            </a:r>
            <a:r>
              <a:rPr lang="cs-CZ" sz="2700" i="1" dirty="0" smtClean="0">
                <a:solidFill>
                  <a:srgbClr val="262626"/>
                </a:solidFill>
                <a:latin typeface="Calibri Light"/>
              </a:rPr>
              <a:t>7. </a:t>
            </a:r>
            <a:r>
              <a:rPr lang="cs-CZ" sz="2700" i="1" dirty="0">
                <a:solidFill>
                  <a:srgbClr val="262626"/>
                </a:solidFill>
                <a:latin typeface="Calibri Light"/>
              </a:rPr>
              <a:t>Praktikovat </a:t>
            </a:r>
            <a:r>
              <a:rPr lang="cs-CZ" sz="2700" i="1" dirty="0" err="1">
                <a:solidFill>
                  <a:srgbClr val="262626"/>
                </a:solidFill>
                <a:latin typeface="Calibri Light"/>
              </a:rPr>
              <a:t>rooming</a:t>
            </a:r>
            <a:r>
              <a:rPr lang="cs-CZ" sz="2700" i="1" dirty="0">
                <a:solidFill>
                  <a:srgbClr val="262626"/>
                </a:solidFill>
                <a:latin typeface="Calibri Light"/>
              </a:rPr>
              <a:t>-in - umožnit matkám a dětem zůstat </a:t>
            </a:r>
            <a:r>
              <a:rPr lang="cs-CZ" sz="2700" b="1" i="1" dirty="0">
                <a:solidFill>
                  <a:srgbClr val="262626"/>
                </a:solidFill>
                <a:latin typeface="Calibri Light"/>
              </a:rPr>
              <a:t>spolu 24 hodin denně</a:t>
            </a:r>
            <a:r>
              <a:rPr lang="cs-CZ" sz="2700" i="1" dirty="0">
                <a:solidFill>
                  <a:srgbClr val="262626"/>
                </a:solidFill>
                <a:latin typeface="Calibri Light"/>
              </a:rPr>
              <a:t>. </a:t>
            </a:r>
            <a:r>
              <a:rPr lang="cs-CZ" dirty="0" smtClean="0">
                <a:solidFill>
                  <a:srgbClr val="262626"/>
                </a:solidFill>
                <a:latin typeface="Calibri Light"/>
              </a:rPr>
              <a:t>– </a:t>
            </a:r>
            <a:r>
              <a:rPr lang="cs-CZ" dirty="0" smtClean="0">
                <a:solidFill>
                  <a:srgbClr val="00B050"/>
                </a:solidFill>
                <a:latin typeface="Calibri Light"/>
              </a:rPr>
              <a:t>5.</a:t>
            </a:r>
            <a:r>
              <a:rPr lang="cs-CZ" dirty="0" smtClean="0">
                <a:solidFill>
                  <a:srgbClr val="262626"/>
                </a:solidFill>
                <a:latin typeface="Calibri Light"/>
              </a:rPr>
              <a:t> </a:t>
            </a:r>
            <a:r>
              <a:rPr lang="en-US" dirty="0" smtClean="0">
                <a:solidFill>
                  <a:srgbClr val="00B050"/>
                </a:solidFill>
              </a:rPr>
              <a:t>Facilities providing maternity and newborn services should enable mothers and their infants to remain together and to </a:t>
            </a:r>
            <a:r>
              <a:rPr lang="en-US" b="1" dirty="0" err="1" smtClean="0">
                <a:solidFill>
                  <a:srgbClr val="00B050"/>
                </a:solidFill>
              </a:rPr>
              <a:t>practise</a:t>
            </a:r>
            <a:r>
              <a:rPr lang="en-US" b="1" dirty="0" smtClean="0">
                <a:solidFill>
                  <a:srgbClr val="00B050"/>
                </a:solidFill>
              </a:rPr>
              <a:t> rooming-in </a:t>
            </a:r>
            <a:r>
              <a:rPr lang="en-US" dirty="0" smtClean="0">
                <a:solidFill>
                  <a:srgbClr val="00B050"/>
                </a:solidFill>
              </a:rPr>
              <a:t>throughout the day and night.</a:t>
            </a:r>
          </a:p>
          <a:p>
            <a:pPr marL="0" indent="0">
              <a:lnSpc>
                <a:spcPct val="100000"/>
              </a:lnSpc>
              <a:buNone/>
            </a:pPr>
            <a:r>
              <a:rPr lang="cs-CZ" sz="2700" i="1" dirty="0">
                <a:solidFill>
                  <a:srgbClr val="262626"/>
                </a:solidFill>
                <a:latin typeface="Calibri Light"/>
              </a:rPr>
              <a:t>Bod </a:t>
            </a:r>
            <a:r>
              <a:rPr lang="cs-CZ" sz="2700" i="1" dirty="0" smtClean="0">
                <a:solidFill>
                  <a:srgbClr val="262626"/>
                </a:solidFill>
                <a:latin typeface="Calibri Light"/>
              </a:rPr>
              <a:t>9.</a:t>
            </a:r>
            <a:r>
              <a:rPr lang="cs-CZ" i="1" dirty="0" smtClean="0">
                <a:solidFill>
                  <a:srgbClr val="00B050"/>
                </a:solidFill>
              </a:rPr>
              <a:t> </a:t>
            </a:r>
            <a:r>
              <a:rPr lang="cs-CZ" b="1" i="1" dirty="0">
                <a:solidFill>
                  <a:srgbClr val="262626"/>
                </a:solidFill>
                <a:latin typeface="Calibri Light"/>
              </a:rPr>
              <a:t>Nedávat </a:t>
            </a:r>
            <a:r>
              <a:rPr lang="cs-CZ" i="1" dirty="0">
                <a:solidFill>
                  <a:srgbClr val="262626"/>
                </a:solidFill>
                <a:latin typeface="Calibri Light"/>
              </a:rPr>
              <a:t>kojeným novorozencům </a:t>
            </a:r>
            <a:r>
              <a:rPr lang="cs-CZ" b="1" i="1" dirty="0">
                <a:solidFill>
                  <a:srgbClr val="262626"/>
                </a:solidFill>
                <a:latin typeface="Calibri Light"/>
              </a:rPr>
              <a:t>dudlíky a </a:t>
            </a:r>
            <a:r>
              <a:rPr lang="cs-CZ" b="1" i="1" dirty="0" smtClean="0">
                <a:solidFill>
                  <a:srgbClr val="262626"/>
                </a:solidFill>
                <a:latin typeface="Calibri Light"/>
              </a:rPr>
              <a:t>šidítka – </a:t>
            </a:r>
            <a:r>
              <a:rPr lang="cs-CZ" b="1" i="1" dirty="0" smtClean="0">
                <a:solidFill>
                  <a:srgbClr val="00B050"/>
                </a:solidFill>
                <a:latin typeface="Calibri Light"/>
              </a:rPr>
              <a:t>8. </a:t>
            </a:r>
            <a:r>
              <a:rPr lang="en-US" dirty="0" smtClean="0">
                <a:solidFill>
                  <a:srgbClr val="00B050"/>
                </a:solidFill>
              </a:rPr>
              <a:t>Facilities providing maternity and newborn services should fully comply with the </a:t>
            </a:r>
            <a:r>
              <a:rPr lang="en-US" b="1" dirty="0" smtClean="0">
                <a:solidFill>
                  <a:srgbClr val="00B050"/>
                </a:solidFill>
              </a:rPr>
              <a:t>International Code of Marketing of Breast-milk Substitutes</a:t>
            </a:r>
            <a:r>
              <a:rPr lang="en-US" dirty="0" smtClean="0">
                <a:solidFill>
                  <a:srgbClr val="00B050"/>
                </a:solidFill>
              </a:rPr>
              <a:t> and relevant World Health Assembly resolutions.</a:t>
            </a:r>
            <a:endParaRPr lang="cs-CZ" dirty="0" smtClean="0">
              <a:solidFill>
                <a:srgbClr val="00B050"/>
              </a:solidFill>
            </a:endParaRPr>
          </a:p>
          <a:p>
            <a:pPr marL="0" indent="0">
              <a:lnSpc>
                <a:spcPct val="100000"/>
              </a:lnSpc>
              <a:buNone/>
            </a:pPr>
            <a:r>
              <a:rPr lang="cs-CZ" sz="2700" i="1" dirty="0" smtClean="0">
                <a:solidFill>
                  <a:srgbClr val="262626"/>
                </a:solidFill>
                <a:latin typeface="Calibri Light"/>
              </a:rPr>
              <a:t>Bod 10.</a:t>
            </a:r>
            <a:r>
              <a:rPr lang="cs-CZ" i="1" dirty="0" smtClean="0">
                <a:solidFill>
                  <a:srgbClr val="00B050"/>
                </a:solidFill>
              </a:rPr>
              <a:t> </a:t>
            </a:r>
            <a:r>
              <a:rPr lang="cs-CZ" b="1" i="1" dirty="0" smtClean="0">
                <a:solidFill>
                  <a:srgbClr val="262626"/>
                </a:solidFill>
                <a:latin typeface="Calibri Light"/>
              </a:rPr>
              <a:t>Povzbuzovat </a:t>
            </a:r>
            <a:r>
              <a:rPr lang="cs-CZ" b="1" i="1" dirty="0">
                <a:solidFill>
                  <a:srgbClr val="262626"/>
                </a:solidFill>
                <a:latin typeface="Calibri Light"/>
              </a:rPr>
              <a:t>zakládání dobrovolných skupin matek pro podporu kojení</a:t>
            </a:r>
            <a:r>
              <a:rPr lang="cs-CZ" i="1" dirty="0">
                <a:solidFill>
                  <a:srgbClr val="262626"/>
                </a:solidFill>
                <a:latin typeface="Calibri Light"/>
              </a:rPr>
              <a:t> a upozorňovat na ně matky při propouštění z </a:t>
            </a:r>
            <a:r>
              <a:rPr lang="cs-CZ" i="1" dirty="0" smtClean="0">
                <a:solidFill>
                  <a:srgbClr val="262626"/>
                </a:solidFill>
                <a:latin typeface="Calibri Light"/>
              </a:rPr>
              <a:t>porodnice.</a:t>
            </a:r>
            <a:r>
              <a:rPr lang="cs-CZ" dirty="0" smtClean="0">
                <a:solidFill>
                  <a:srgbClr val="262626"/>
                </a:solidFill>
                <a:latin typeface="Calibri Light"/>
              </a:rPr>
              <a:t> - </a:t>
            </a:r>
            <a:r>
              <a:rPr lang="cs-CZ" dirty="0" smtClean="0">
                <a:solidFill>
                  <a:srgbClr val="00B050"/>
                </a:solidFill>
                <a:latin typeface="Calibri Light"/>
              </a:rPr>
              <a:t>6. </a:t>
            </a:r>
            <a:r>
              <a:rPr lang="en-US" dirty="0" smtClean="0">
                <a:solidFill>
                  <a:srgbClr val="00B050"/>
                </a:solidFill>
              </a:rPr>
              <a:t>As part of protecting, promoting and supporting breastfeeding, discharge from facilities providing maternity and newborn services should be planned for and coordinated, so that parents and their infants receive the appropriate care and have </a:t>
            </a:r>
            <a:r>
              <a:rPr lang="en-US" b="1" dirty="0" smtClean="0">
                <a:solidFill>
                  <a:srgbClr val="00B050"/>
                </a:solidFill>
              </a:rPr>
              <a:t>access to supportive resources</a:t>
            </a:r>
            <a:r>
              <a:rPr lang="en-US" dirty="0" smtClean="0">
                <a:solidFill>
                  <a:srgbClr val="00B050"/>
                </a:solidFill>
              </a:rPr>
              <a:t>.</a:t>
            </a:r>
            <a:endParaRPr lang="cs-CZ" dirty="0" smtClean="0">
              <a:solidFill>
                <a:srgbClr val="00B050"/>
              </a:solidFill>
            </a:endParaRPr>
          </a:p>
          <a:p>
            <a:pPr marL="0" indent="0">
              <a:lnSpc>
                <a:spcPct val="100000"/>
              </a:lnSpc>
              <a:buNone/>
            </a:pPr>
            <a:endParaRPr lang="cs-CZ" dirty="0" smtClean="0"/>
          </a:p>
          <a:p>
            <a:pPr marL="0" indent="0">
              <a:lnSpc>
                <a:spcPct val="100000"/>
              </a:lnSpc>
              <a:buNone/>
            </a:pPr>
            <a:endParaRPr lang="en-US" dirty="0" smtClean="0">
              <a:solidFill>
                <a:srgbClr val="00B050"/>
              </a:solidFill>
            </a:endParaRPr>
          </a:p>
          <a:p>
            <a:pPr marL="0" indent="0">
              <a:lnSpc>
                <a:spcPct val="100000"/>
              </a:lnSpc>
              <a:buNone/>
            </a:pPr>
            <a:endParaRPr lang="cs-CZ" i="1" dirty="0" smtClean="0"/>
          </a:p>
          <a:p>
            <a:pPr marL="0" indent="0">
              <a:lnSpc>
                <a:spcPct val="100000"/>
              </a:lnSpc>
              <a:buNone/>
            </a:pPr>
            <a:endParaRPr lang="cs-CZ" dirty="0" smtClean="0">
              <a:solidFill>
                <a:srgbClr val="00B050"/>
              </a:solidFill>
            </a:endParaRPr>
          </a:p>
          <a:p>
            <a:pPr marL="0" indent="0">
              <a:lnSpc>
                <a:spcPct val="100000"/>
              </a:lnSpc>
              <a:buNone/>
            </a:pPr>
            <a:endParaRPr lang="en-US" dirty="0" smtClean="0">
              <a:solidFill>
                <a:srgbClr val="00B050"/>
              </a:solidFill>
            </a:endParaRPr>
          </a:p>
          <a:p>
            <a:pPr marL="0" indent="0">
              <a:lnSpc>
                <a:spcPct val="100000"/>
              </a:lnSpc>
              <a:buNone/>
            </a:pPr>
            <a:endParaRPr lang="cs-CZ" dirty="0" smtClean="0"/>
          </a:p>
          <a:p>
            <a:pPr marL="0" indent="0">
              <a:lnSpc>
                <a:spcPct val="100000"/>
              </a:lnSpc>
              <a:buNone/>
            </a:pPr>
            <a:endParaRPr lang="cs-CZ" dirty="0" smtClean="0"/>
          </a:p>
          <a:p>
            <a:pPr marL="0" indent="0">
              <a:lnSpc>
                <a:spcPct val="100000"/>
              </a:lnSpc>
              <a:buNone/>
            </a:pPr>
            <a:endParaRPr lang="en-US" dirty="0" smtClean="0">
              <a:solidFill>
                <a:srgbClr val="00B050"/>
              </a:solidFill>
            </a:endParaRPr>
          </a:p>
          <a:p>
            <a:pPr marL="0" indent="0">
              <a:lnSpc>
                <a:spcPct val="100000"/>
              </a:lnSpc>
              <a:buNone/>
            </a:pPr>
            <a:endParaRPr lang="cs-CZ" dirty="0" smtClean="0"/>
          </a:p>
          <a:p>
            <a:pPr marL="0" indent="0">
              <a:lnSpc>
                <a:spcPct val="100000"/>
              </a:lnSpc>
              <a:buNone/>
            </a:pPr>
            <a:endParaRPr lang="en-US" dirty="0" smtClean="0">
              <a:solidFill>
                <a:srgbClr val="00B050"/>
              </a:solidFill>
            </a:endParaRPr>
          </a:p>
          <a:p>
            <a:pPr marL="0" indent="0">
              <a:lnSpc>
                <a:spcPct val="100000"/>
              </a:lnSpc>
              <a:buNone/>
            </a:pPr>
            <a:endParaRPr lang="cs-CZ" dirty="0" smtClean="0"/>
          </a:p>
          <a:p>
            <a:pPr marL="0" indent="0">
              <a:lnSpc>
                <a:spcPct val="100000"/>
              </a:lnSpc>
              <a:buNone/>
            </a:pPr>
            <a:endParaRPr lang="en-US" dirty="0" smtClean="0">
              <a:solidFill>
                <a:srgbClr val="00B050"/>
              </a:solidFill>
            </a:endParaRPr>
          </a:p>
          <a:p>
            <a:pPr marL="0" indent="0">
              <a:lnSpc>
                <a:spcPct val="100000"/>
              </a:lnSpc>
              <a:buNone/>
            </a:pPr>
            <a:endParaRPr lang="en-US" dirty="0" smtClean="0"/>
          </a:p>
          <a:p>
            <a:pPr marL="0" indent="0">
              <a:lnSpc>
                <a:spcPct val="100000"/>
              </a:lnSpc>
              <a:buNone/>
            </a:pPr>
            <a:endParaRPr lang="cs-CZ" i="1" dirty="0" smtClean="0"/>
          </a:p>
          <a:p>
            <a:endParaRPr lang="cs-CZ" dirty="0"/>
          </a:p>
        </p:txBody>
      </p:sp>
    </p:spTree>
    <p:extLst>
      <p:ext uri="{BB962C8B-B14F-4D97-AF65-F5344CB8AC3E}">
        <p14:creationId xmlns:p14="http://schemas.microsoft.com/office/powerpoint/2010/main" val="4058831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noAutofit/>
          </a:bodyPr>
          <a:lstStyle/>
          <a:p>
            <a:pPr>
              <a:lnSpc>
                <a:spcPct val="100000"/>
              </a:lnSpc>
              <a:tabLst>
                <a:tab pos="357188" algn="l"/>
              </a:tabLst>
            </a:pPr>
            <a:r>
              <a:rPr lang="cs-CZ" dirty="0">
                <a:solidFill>
                  <a:prstClr val="black"/>
                </a:solidFill>
              </a:rPr>
              <a:t>Skin-to-skin</a:t>
            </a:r>
            <a:endParaRPr lang="en-US" sz="1800" dirty="0">
              <a:latin typeface="Segoe UI" panose="020B0502040204020203" pitchFamily="34" charset="0"/>
              <a:cs typeface="Segoe UI" panose="020B0502040204020203" pitchFamily="34" charset="0"/>
            </a:endParaRPr>
          </a:p>
        </p:txBody>
      </p:sp>
      <p:sp>
        <p:nvSpPr>
          <p:cNvPr id="3" name="Zástupný symbol pro obsah 2"/>
          <p:cNvSpPr>
            <a:spLocks noGrp="1"/>
          </p:cNvSpPr>
          <p:nvPr>
            <p:ph idx="1"/>
          </p:nvPr>
        </p:nvSpPr>
        <p:spPr>
          <a:xfrm>
            <a:off x="838200" y="1665205"/>
            <a:ext cx="8246423" cy="4351338"/>
          </a:xfrm>
        </p:spPr>
        <p:txBody>
          <a:bodyPr>
            <a:normAutofit lnSpcReduction="10000"/>
          </a:bodyPr>
          <a:lstStyle/>
          <a:p>
            <a:r>
              <a:rPr lang="cs-CZ" altLang="x-none"/>
              <a:t>dítě ihned po narození do kontaktu kůže na kůži s matkou nejméně na hodinu</a:t>
            </a:r>
          </a:p>
          <a:p>
            <a:r>
              <a:rPr lang="cs-CZ" altLang="x-none"/>
              <a:t>všem matkám po vaginálním porodu nebo sekci bez celkové anestezie (výjimka – lékařsky zdůvodněné případy)</a:t>
            </a:r>
          </a:p>
          <a:p>
            <a:r>
              <a:rPr lang="cs-CZ" altLang="x-none" b="1"/>
              <a:t>dát matce a dítěti čas</a:t>
            </a:r>
          </a:p>
          <a:p>
            <a:r>
              <a:rPr lang="cs-CZ" altLang="x-none"/>
              <a:t>podporovat matky, aby se naučily poznat, že je jejich dítě připravené na kojení a případně jim nabídnout pomoc</a:t>
            </a:r>
            <a:endParaRPr lang="cs-CZ" altLang="x-none" b="1"/>
          </a:p>
          <a:p>
            <a:r>
              <a:rPr lang="cs-CZ" altLang="x-none"/>
              <a:t>nenutit dítě na prs, ale pomoci mu, až je připravené</a:t>
            </a:r>
          </a:p>
        </p:txBody>
      </p:sp>
      <p:pic>
        <p:nvPicPr>
          <p:cNvPr id="6" name="Obráze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04927" y="3162300"/>
            <a:ext cx="2032000" cy="3149600"/>
          </a:xfrm>
          <a:prstGeom prst="rect">
            <a:avLst/>
          </a:prstGeom>
        </p:spPr>
      </p:pic>
    </p:spTree>
    <p:extLst>
      <p:ext uri="{BB962C8B-B14F-4D97-AF65-F5344CB8AC3E}">
        <p14:creationId xmlns:p14="http://schemas.microsoft.com/office/powerpoint/2010/main" val="1783053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a:lnSpc>
                <a:spcPct val="100000"/>
              </a:lnSpc>
            </a:pPr>
            <a:r>
              <a:rPr lang="cs-CZ" b="1"/>
              <a:t>vztahová vazba</a:t>
            </a:r>
          </a:p>
          <a:p>
            <a:pPr lvl="1">
              <a:lnSpc>
                <a:spcPct val="100000"/>
              </a:lnSpc>
            </a:pPr>
            <a:r>
              <a:rPr lang="cs-CZ" b="1"/>
              <a:t>nejde o výsledek péče o dítě </a:t>
            </a:r>
            <a:r>
              <a:rPr lang="cs-CZ"/>
              <a:t>– instinktivní systém chování, který je dítětem očekáván</a:t>
            </a:r>
          </a:p>
          <a:p>
            <a:pPr>
              <a:lnSpc>
                <a:spcPct val="100000"/>
              </a:lnSpc>
            </a:pPr>
            <a:r>
              <a:rPr lang="cs-CZ"/>
              <a:t>vyžaduje: </a:t>
            </a:r>
            <a:endParaRPr lang="cs-CZ" sz="3200"/>
          </a:p>
          <a:p>
            <a:pPr lvl="1">
              <a:lnSpc>
                <a:spcPct val="100000"/>
              </a:lnSpc>
            </a:pPr>
            <a:r>
              <a:rPr lang="cs-CZ"/>
              <a:t>blízkost matky</a:t>
            </a:r>
          </a:p>
          <a:p>
            <a:pPr lvl="1">
              <a:lnSpc>
                <a:spcPct val="100000"/>
              </a:lnSpc>
            </a:pPr>
            <a:r>
              <a:rPr lang="cs-CZ"/>
              <a:t>nošení matkou</a:t>
            </a:r>
          </a:p>
          <a:p>
            <a:pPr lvl="1">
              <a:lnSpc>
                <a:spcPct val="100000"/>
              </a:lnSpc>
            </a:pPr>
            <a:r>
              <a:rPr lang="cs-CZ"/>
              <a:t>kojení</a:t>
            </a:r>
          </a:p>
          <a:p>
            <a:pPr lvl="1">
              <a:lnSpc>
                <a:spcPct val="100000"/>
              </a:lnSpc>
            </a:pPr>
            <a:r>
              <a:rPr lang="cs-CZ"/>
              <a:t>očekávanou reakci matky na pláč dítěte</a:t>
            </a:r>
          </a:p>
        </p:txBody>
      </p:sp>
      <p:pic>
        <p:nvPicPr>
          <p:cNvPr id="4" name="Picture 8" descr="images 2"/>
          <p:cNvPicPr/>
          <p:nvPr/>
        </p:nvPicPr>
        <p:blipFill>
          <a:blip r:embed="rId2" cstate="print">
            <a:extLst>
              <a:ext uri="{28A0092B-C50C-407E-A947-70E740481C1C}">
                <a14:useLocalDpi xmlns:a14="http://schemas.microsoft.com/office/drawing/2010/main"/>
              </a:ext>
            </a:extLst>
          </a:blip>
          <a:stretch>
            <a:fillRect/>
          </a:stretch>
        </p:blipFill>
        <p:spPr>
          <a:xfrm>
            <a:off x="9029700" y="3200281"/>
            <a:ext cx="2324100" cy="2976682"/>
          </a:xfrm>
          <a:prstGeom prst="rect">
            <a:avLst/>
          </a:prstGeom>
          <a:ln>
            <a:noFill/>
          </a:ln>
        </p:spPr>
      </p:pic>
      <p:sp>
        <p:nvSpPr>
          <p:cNvPr id="8" name="Nadpis 1"/>
          <p:cNvSpPr>
            <a:spLocks noGrp="1"/>
          </p:cNvSpPr>
          <p:nvPr>
            <p:ph type="title"/>
          </p:nvPr>
        </p:nvSpPr>
        <p:spPr>
          <a:xfrm>
            <a:off x="838200" y="365126"/>
            <a:ext cx="10515600" cy="1012914"/>
          </a:xfrm>
          <a:noFill/>
        </p:spPr>
        <p:txBody>
          <a:bodyPr>
            <a:noAutofit/>
          </a:bodyPr>
          <a:lstStyle/>
          <a:p>
            <a:pPr>
              <a:lnSpc>
                <a:spcPct val="100000"/>
              </a:lnSpc>
              <a:tabLst>
                <a:tab pos="357188" algn="l"/>
              </a:tabLst>
            </a:pPr>
            <a:r>
              <a:rPr lang="cs-CZ">
                <a:solidFill>
                  <a:prstClr val="black"/>
                </a:solidFill>
              </a:rPr>
              <a:t>Skin-to-skin</a:t>
            </a:r>
            <a:endParaRPr lang="en-US" sz="18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39059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édium 2">
            <a:hlinkClick r:id="" action="ppaction://media"/>
            <a:extLst>
              <a:ext uri="{FF2B5EF4-FFF2-40B4-BE49-F238E27FC236}">
                <a16:creationId xmlns:a16="http://schemas.microsoft.com/office/drawing/2014/main" id="{925C97A1-BBD5-40D2-ADD3-AC9ADCCD767E}"/>
              </a:ext>
            </a:extLst>
          </p:cNvPr>
          <p:cNvPicPr>
            <a:picLocks noRot="1" noChangeAspect="1"/>
          </p:cNvPicPr>
          <p:nvPr>
            <a:videoFile r:link="rId1"/>
          </p:nvPr>
        </p:nvPicPr>
        <p:blipFill rotWithShape="1">
          <a:blip r:embed="rId3"/>
          <a:srcRect t="12903" b="12347"/>
          <a:stretch/>
        </p:blipFill>
        <p:spPr>
          <a:xfrm>
            <a:off x="0" y="5080"/>
            <a:ext cx="12192000" cy="6835115"/>
          </a:xfrm>
          <a:prstGeom prst="rect">
            <a:avLst/>
          </a:prstGeom>
        </p:spPr>
      </p:pic>
    </p:spTree>
    <p:extLst>
      <p:ext uri="{BB962C8B-B14F-4D97-AF65-F5344CB8AC3E}">
        <p14:creationId xmlns:p14="http://schemas.microsoft.com/office/powerpoint/2010/main" val="2566014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Z videa</a:t>
            </a:r>
          </a:p>
        </p:txBody>
      </p:sp>
      <p:sp>
        <p:nvSpPr>
          <p:cNvPr id="3" name="Zástupný symbol pro obsah 2"/>
          <p:cNvSpPr>
            <a:spLocks noGrp="1"/>
          </p:cNvSpPr>
          <p:nvPr>
            <p:ph idx="1"/>
          </p:nvPr>
        </p:nvSpPr>
        <p:spPr/>
        <p:txBody>
          <a:bodyPr>
            <a:normAutofit lnSpcReduction="10000"/>
          </a:bodyPr>
          <a:lstStyle/>
          <a:p>
            <a:r>
              <a:rPr lang="cs-CZ" altLang="cs-CZ"/>
              <a:t>miminko se nejlépe dokáže přisát samo, pokud na to má dostatek času (průměrně se děti přisávají v 55. minutě po porodu)</a:t>
            </a:r>
          </a:p>
          <a:p>
            <a:r>
              <a:rPr lang="cs-CZ" altLang="cs-CZ"/>
              <a:t>miminko se položí pouze osušené na břicho maminky</a:t>
            </a:r>
          </a:p>
          <a:p>
            <a:r>
              <a:rPr lang="cs-CZ" altLang="cs-CZ"/>
              <a:t>neotírají se ručičky a nedává se čepička</a:t>
            </a:r>
          </a:p>
          <a:p>
            <a:r>
              <a:rPr lang="cs-CZ" altLang="cs-CZ"/>
              <a:t>většinu vyšetření novorozence lze provést na těle matky</a:t>
            </a:r>
          </a:p>
          <a:p>
            <a:r>
              <a:rPr lang="cs-CZ" altLang="cs-CZ"/>
              <a:t>kontakt kůže na kůži je ideální pro udržení normální tělesné teploty, dále reguluje dýchání a srdeční činnost, dítě je klidné a většinou nepláče</a:t>
            </a:r>
          </a:p>
          <a:p>
            <a:r>
              <a:rPr lang="cs-CZ" altLang="cs-CZ"/>
              <a:t>nepřerušovaný kontakt matky a dítěte, tzv. </a:t>
            </a:r>
            <a:r>
              <a:rPr lang="cs-CZ" altLang="cs-CZ" err="1"/>
              <a:t>rooming</a:t>
            </a:r>
            <a:r>
              <a:rPr lang="cs-CZ" altLang="cs-CZ"/>
              <a:t>-in, začíná již na porodním sále</a:t>
            </a:r>
          </a:p>
        </p:txBody>
      </p:sp>
    </p:spTree>
    <p:extLst>
      <p:ext uri="{BB962C8B-B14F-4D97-AF65-F5344CB8AC3E}">
        <p14:creationId xmlns:p14="http://schemas.microsoft.com/office/powerpoint/2010/main" val="3981017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Z videa</a:t>
            </a:r>
          </a:p>
        </p:txBody>
      </p:sp>
      <p:sp>
        <p:nvSpPr>
          <p:cNvPr id="3" name="Zástupný symbol pro obsah 2"/>
          <p:cNvSpPr>
            <a:spLocks noGrp="1"/>
          </p:cNvSpPr>
          <p:nvPr>
            <p:ph idx="1"/>
          </p:nvPr>
        </p:nvSpPr>
        <p:spPr>
          <a:xfrm>
            <a:off x="838200" y="1620816"/>
            <a:ext cx="10817772" cy="4380739"/>
          </a:xfrm>
        </p:spPr>
        <p:txBody>
          <a:bodyPr>
            <a:normAutofit/>
          </a:bodyPr>
          <a:lstStyle/>
          <a:p>
            <a:r>
              <a:rPr lang="cs-CZ" altLang="cs-CZ"/>
              <a:t>matky po sekci v celkové anestezii mohou být v kontaktu kůže na kůži s dítětem hned, jak se probudí</a:t>
            </a:r>
          </a:p>
          <a:p>
            <a:r>
              <a:rPr lang="cs-CZ" altLang="cs-CZ"/>
              <a:t>dítě může být zatím „skin-to-skin“ např. s otcem</a:t>
            </a:r>
          </a:p>
          <a:p>
            <a:r>
              <a:rPr lang="cs-CZ" altLang="cs-CZ"/>
              <a:t>i děti, které vyžadují mimořádnou péči, by měly mít možnost kontaktu kůže na kůži (pokud ne, nutno podat lékařské vysvětlení)</a:t>
            </a:r>
          </a:p>
          <a:p>
            <a:r>
              <a:rPr lang="cs-CZ" altLang="cs-CZ"/>
              <a:t>matčino tělo je lepší než inkubátor</a:t>
            </a:r>
          </a:p>
          <a:p>
            <a:r>
              <a:rPr lang="cs-CZ" altLang="cs-CZ"/>
              <a:t>děti po náročných porodech potřebují více času (jestliže </a:t>
            </a:r>
            <a:r>
              <a:rPr lang="cs-CZ" altLang="cs-CZ" err="1"/>
              <a:t>samopřisátí</a:t>
            </a:r>
            <a:r>
              <a:rPr lang="cs-CZ" altLang="cs-CZ"/>
              <a:t> nemohlo proběhnout bezprostředně po porodu, může se kompenzovat kdykoliv po porodu)</a:t>
            </a:r>
          </a:p>
          <a:p>
            <a:endParaRPr lang="cs-CZ" altLang="cs-CZ"/>
          </a:p>
        </p:txBody>
      </p:sp>
    </p:spTree>
    <p:extLst>
      <p:ext uri="{BB962C8B-B14F-4D97-AF65-F5344CB8AC3E}">
        <p14:creationId xmlns:p14="http://schemas.microsoft.com/office/powerpoint/2010/main" val="3654000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583887"/>
            <a:ext cx="8191500" cy="4351338"/>
          </a:xfrm>
        </p:spPr>
        <p:txBody>
          <a:bodyPr/>
          <a:lstStyle/>
          <a:p>
            <a:pPr>
              <a:buFont typeface="Georgia" pitchFamily="18" charset="0"/>
              <a:buChar char="•"/>
              <a:defRPr/>
            </a:pPr>
            <a:r>
              <a:rPr lang="cs-CZ"/>
              <a:t>pozornost matkám, které již měly problémy s kojením v minulosti</a:t>
            </a:r>
          </a:p>
          <a:p>
            <a:pPr>
              <a:buFont typeface="Georgia" pitchFamily="18" charset="0"/>
              <a:buChar char="•"/>
              <a:defRPr/>
            </a:pPr>
            <a:r>
              <a:rPr lang="cs-CZ"/>
              <a:t>učit matky </a:t>
            </a:r>
          </a:p>
          <a:p>
            <a:pPr lvl="1">
              <a:defRPr/>
            </a:pPr>
            <a:r>
              <a:rPr lang="cs-CZ"/>
              <a:t>polohu při kojení </a:t>
            </a:r>
          </a:p>
          <a:p>
            <a:pPr lvl="1">
              <a:defRPr/>
            </a:pPr>
            <a:r>
              <a:rPr lang="cs-CZ"/>
              <a:t>jak dítě přisát (popsat, předvést)</a:t>
            </a:r>
          </a:p>
          <a:p>
            <a:pPr lvl="1">
              <a:defRPr/>
            </a:pPr>
            <a:r>
              <a:rPr lang="cs-CZ"/>
              <a:t>ruční </a:t>
            </a:r>
            <a:r>
              <a:rPr lang="cs-CZ" err="1"/>
              <a:t>odstříkávání</a:t>
            </a:r>
            <a:r>
              <a:rPr lang="cs-CZ"/>
              <a:t> </a:t>
            </a:r>
          </a:p>
          <a:p>
            <a:pPr>
              <a:buFont typeface="Georgia" pitchFamily="18" charset="0"/>
              <a:buChar char="•"/>
              <a:defRPr/>
            </a:pPr>
            <a:r>
              <a:rPr lang="cs-CZ"/>
              <a:t>pomoc s kojením během 6 hodin po porodu (poloha, přisátí, pití…)</a:t>
            </a:r>
          </a:p>
          <a:p>
            <a:pPr>
              <a:buFont typeface="Georgia" pitchFamily="18" charset="0"/>
              <a:buChar char="•"/>
              <a:defRPr/>
            </a:pPr>
            <a:r>
              <a:rPr lang="cs-CZ"/>
              <a:t>pro tvorbu mléka je třeba kojit či odstříkávat</a:t>
            </a:r>
            <a:br>
              <a:rPr lang="cs-CZ"/>
            </a:br>
            <a:r>
              <a:rPr lang="cs-CZ"/>
              <a:t>min. 8x za 24 hodin</a:t>
            </a:r>
          </a:p>
          <a:p>
            <a:endParaRPr lang="cs-CZ"/>
          </a:p>
        </p:txBody>
      </p:sp>
      <p:pic>
        <p:nvPicPr>
          <p:cNvPr id="6" name="Obráze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21800" y="2905125"/>
            <a:ext cx="2032000" cy="3149600"/>
          </a:xfrm>
          <a:prstGeom prst="rect">
            <a:avLst/>
          </a:prstGeom>
        </p:spPr>
      </p:pic>
      <p:sp>
        <p:nvSpPr>
          <p:cNvPr id="4" name="Nadpis 3"/>
          <p:cNvSpPr>
            <a:spLocks noGrp="1"/>
          </p:cNvSpPr>
          <p:nvPr>
            <p:ph type="title"/>
          </p:nvPr>
        </p:nvSpPr>
        <p:spPr/>
        <p:txBody>
          <a:bodyPr/>
          <a:lstStyle/>
          <a:p>
            <a:r>
              <a:rPr lang="cs-CZ"/>
              <a:t>Podpora matek</a:t>
            </a:r>
          </a:p>
        </p:txBody>
      </p:sp>
    </p:spTree>
    <p:extLst>
      <p:ext uri="{BB962C8B-B14F-4D97-AF65-F5344CB8AC3E}">
        <p14:creationId xmlns:p14="http://schemas.microsoft.com/office/powerpoint/2010/main" val="3647924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825625"/>
            <a:ext cx="8177213" cy="4351338"/>
          </a:xfrm>
        </p:spPr>
        <p:txBody>
          <a:bodyPr/>
          <a:lstStyle/>
          <a:p>
            <a:pPr>
              <a:lnSpc>
                <a:spcPct val="85000"/>
              </a:lnSpc>
            </a:pPr>
            <a:r>
              <a:rPr lang="cs-CZ">
                <a:solidFill>
                  <a:srgbClr val="262626"/>
                </a:solidFill>
              </a:rPr>
              <a:t>učit matky, jak poznat, že se dítě chce kojit</a:t>
            </a:r>
          </a:p>
          <a:p>
            <a:pPr>
              <a:lnSpc>
                <a:spcPct val="85000"/>
              </a:lnSpc>
            </a:pPr>
            <a:r>
              <a:rPr lang="cs-CZ">
                <a:solidFill>
                  <a:srgbClr val="262626"/>
                </a:solidFill>
              </a:rPr>
              <a:t>matky znají alespoň 2 signály (otáčení hlavičky, otevírání úst, snaha sát ručičku, prst atp., sací pohyby, nespokojenost, grimasy směřující k pláči…)</a:t>
            </a:r>
          </a:p>
          <a:p>
            <a:pPr>
              <a:lnSpc>
                <a:spcPct val="85000"/>
              </a:lnSpc>
            </a:pPr>
            <a:endParaRPr lang="cs-CZ"/>
          </a:p>
          <a:p>
            <a:pPr>
              <a:lnSpc>
                <a:spcPct val="85000"/>
              </a:lnSpc>
            </a:pPr>
            <a:r>
              <a:rPr lang="cs-CZ" b="1"/>
              <a:t>radit matkám, aby kojily dítě tak často a tak dlouho, jak dítě chce</a:t>
            </a:r>
            <a:endParaRPr lang="cs-CZ"/>
          </a:p>
          <a:p>
            <a:endParaRPr lang="cs-CZ"/>
          </a:p>
        </p:txBody>
      </p:sp>
      <p:pic>
        <p:nvPicPr>
          <p:cNvPr id="6" name="Obráze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04927" y="3162300"/>
            <a:ext cx="2032000" cy="3149600"/>
          </a:xfrm>
          <a:prstGeom prst="rect">
            <a:avLst/>
          </a:prstGeom>
        </p:spPr>
      </p:pic>
      <p:sp>
        <p:nvSpPr>
          <p:cNvPr id="4" name="Nadpis 3"/>
          <p:cNvSpPr>
            <a:spLocks noGrp="1"/>
          </p:cNvSpPr>
          <p:nvPr>
            <p:ph type="title"/>
          </p:nvPr>
        </p:nvSpPr>
        <p:spPr/>
        <p:txBody>
          <a:bodyPr/>
          <a:lstStyle/>
          <a:p>
            <a:r>
              <a:rPr lang="cs-CZ"/>
              <a:t>Podpora matek</a:t>
            </a:r>
          </a:p>
        </p:txBody>
      </p:sp>
    </p:spTree>
    <p:extLst>
      <p:ext uri="{BB962C8B-B14F-4D97-AF65-F5344CB8AC3E}">
        <p14:creationId xmlns:p14="http://schemas.microsoft.com/office/powerpoint/2010/main" val="268236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t>Kojení není jen pití mléka!</a:t>
            </a:r>
          </a:p>
        </p:txBody>
      </p:sp>
      <p:sp>
        <p:nvSpPr>
          <p:cNvPr id="3" name="Zástupný symbol pro obsah 2"/>
          <p:cNvSpPr>
            <a:spLocks noGrp="1"/>
          </p:cNvSpPr>
          <p:nvPr>
            <p:ph idx="1"/>
          </p:nvPr>
        </p:nvSpPr>
        <p:spPr/>
        <p:txBody>
          <a:bodyPr>
            <a:normAutofit/>
          </a:bodyPr>
          <a:lstStyle/>
          <a:p>
            <a:r>
              <a:rPr lang="cs-CZ" b="1"/>
              <a:t>výlučné kojení:</a:t>
            </a:r>
          </a:p>
          <a:p>
            <a:pPr lvl="1"/>
            <a:r>
              <a:rPr lang="cs-CZ"/>
              <a:t>prevence obezity u dítěte i v dospělosti</a:t>
            </a:r>
          </a:p>
          <a:p>
            <a:pPr lvl="1"/>
            <a:r>
              <a:rPr lang="cs-CZ"/>
              <a:t>snížení kojenecké úmrtnosti</a:t>
            </a:r>
          </a:p>
          <a:p>
            <a:pPr lvl="1"/>
            <a:r>
              <a:rPr lang="cs-CZ"/>
              <a:t>nižší výskyt onemocnění – atopický ekzém, otitis media, infekce HCD, infekce GIT</a:t>
            </a:r>
          </a:p>
          <a:p>
            <a:r>
              <a:rPr lang="cs-CZ"/>
              <a:t>pro matku </a:t>
            </a:r>
            <a:r>
              <a:rPr lang="cs-CZ" b="1"/>
              <a:t>nižší riziko</a:t>
            </a:r>
            <a:r>
              <a:rPr lang="cs-CZ"/>
              <a:t> poporodních depresí, ca prsu a vaječníků, DM II. typu, osteoporózy, revmatoidní artritidy</a:t>
            </a:r>
          </a:p>
          <a:p>
            <a:pPr>
              <a:spcAft>
                <a:spcPts val="1200"/>
              </a:spcAft>
            </a:pPr>
            <a:r>
              <a:rPr lang="cs-CZ"/>
              <a:t>antikoncepční účinky</a:t>
            </a:r>
          </a:p>
          <a:p>
            <a:pPr marL="0" indent="0" algn="ctr">
              <a:buNone/>
            </a:pPr>
            <a:r>
              <a:rPr lang="cs-CZ" sz="4000" b="1"/>
              <a:t>vztahová vazba</a:t>
            </a:r>
          </a:p>
        </p:txBody>
      </p:sp>
    </p:spTree>
    <p:extLst>
      <p:ext uri="{BB962C8B-B14F-4D97-AF65-F5344CB8AC3E}">
        <p14:creationId xmlns:p14="http://schemas.microsoft.com/office/powerpoint/2010/main" val="323221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Fyziologie laktace</a:t>
            </a:r>
          </a:p>
        </p:txBody>
      </p:sp>
      <p:sp>
        <p:nvSpPr>
          <p:cNvPr id="3" name="Zástupný symbol pro obsah 2"/>
          <p:cNvSpPr>
            <a:spLocks noGrp="1"/>
          </p:cNvSpPr>
          <p:nvPr>
            <p:ph idx="1"/>
          </p:nvPr>
        </p:nvSpPr>
        <p:spPr>
          <a:xfrm>
            <a:off x="838200" y="1671145"/>
            <a:ext cx="7377113" cy="4505818"/>
          </a:xfrm>
        </p:spPr>
        <p:txBody>
          <a:bodyPr>
            <a:noAutofit/>
          </a:bodyPr>
          <a:lstStyle/>
          <a:p>
            <a:pPr>
              <a:lnSpc>
                <a:spcPct val="100000"/>
              </a:lnSpc>
              <a:buFont typeface="Arial"/>
              <a:buChar char=" "/>
            </a:pPr>
            <a:r>
              <a:rPr lang="cs-CZ" sz="2000" dirty="0">
                <a:solidFill>
                  <a:srgbClr val="262626"/>
                </a:solidFill>
              </a:rPr>
              <a:t>Základní jednotkou žlázové tkáně je </a:t>
            </a:r>
            <a:r>
              <a:rPr lang="cs-CZ" sz="2000" b="1" dirty="0">
                <a:solidFill>
                  <a:srgbClr val="262626"/>
                </a:solidFill>
              </a:rPr>
              <a:t>alveoly tvořený lalůček (</a:t>
            </a:r>
            <a:r>
              <a:rPr lang="cs-CZ" sz="2000" b="1" dirty="0" err="1">
                <a:solidFill>
                  <a:srgbClr val="262626"/>
                </a:solidFill>
              </a:rPr>
              <a:t>lobulus</a:t>
            </a:r>
            <a:r>
              <a:rPr lang="cs-CZ" sz="2000" b="1" dirty="0">
                <a:solidFill>
                  <a:srgbClr val="262626"/>
                </a:solidFill>
              </a:rPr>
              <a:t>) </a:t>
            </a:r>
            <a:r>
              <a:rPr lang="cs-CZ" sz="2000" dirty="0">
                <a:solidFill>
                  <a:srgbClr val="262626"/>
                </a:solidFill>
              </a:rPr>
              <a:t>–</a:t>
            </a:r>
            <a:r>
              <a:rPr lang="cs-CZ" sz="2000" b="1" dirty="0">
                <a:solidFill>
                  <a:srgbClr val="262626"/>
                </a:solidFill>
              </a:rPr>
              <a:t> </a:t>
            </a:r>
            <a:r>
              <a:rPr lang="cs-CZ" sz="2000" dirty="0">
                <a:solidFill>
                  <a:srgbClr val="262626"/>
                </a:solidFill>
              </a:rPr>
              <a:t>hroznovitá struktura tvořená vlastními </a:t>
            </a:r>
            <a:r>
              <a:rPr lang="cs-CZ" sz="2000" b="1" dirty="0">
                <a:solidFill>
                  <a:srgbClr val="262626"/>
                </a:solidFill>
              </a:rPr>
              <a:t>sekrečními buňkami (alveoly) a mléčnými dukty.</a:t>
            </a:r>
          </a:p>
          <a:p>
            <a:pPr>
              <a:lnSpc>
                <a:spcPct val="100000"/>
              </a:lnSpc>
              <a:buFont typeface="Arial"/>
              <a:buChar char=" "/>
            </a:pPr>
            <a:r>
              <a:rPr lang="cs-CZ" sz="2000" dirty="0">
                <a:solidFill>
                  <a:srgbClr val="262626"/>
                </a:solidFill>
              </a:rPr>
              <a:t>Alveoly vytváří mléko z živin přitékajících k nim krví matky. Jeden prs obsahuje cca 7–10 </a:t>
            </a:r>
            <a:r>
              <a:rPr lang="cs-CZ" sz="2000" dirty="0" err="1">
                <a:solidFill>
                  <a:srgbClr val="262626"/>
                </a:solidFill>
              </a:rPr>
              <a:t>lobulů</a:t>
            </a:r>
            <a:r>
              <a:rPr lang="cs-CZ" sz="2000" dirty="0">
                <a:solidFill>
                  <a:srgbClr val="262626"/>
                </a:solidFill>
              </a:rPr>
              <a:t>.</a:t>
            </a:r>
            <a:endParaRPr lang="cs-CZ" sz="1200" dirty="0"/>
          </a:p>
          <a:p>
            <a:pPr>
              <a:lnSpc>
                <a:spcPct val="100000"/>
              </a:lnSpc>
              <a:buFont typeface="Arial"/>
              <a:buChar char=" "/>
            </a:pPr>
            <a:r>
              <a:rPr lang="cs-CZ" sz="2000" dirty="0">
                <a:solidFill>
                  <a:srgbClr val="262626"/>
                </a:solidFill>
              </a:rPr>
              <a:t>Sekreční buňky jsou opleteny buňkami </a:t>
            </a:r>
            <a:r>
              <a:rPr lang="cs-CZ" sz="2000" b="1" dirty="0" err="1">
                <a:solidFill>
                  <a:srgbClr val="262626"/>
                </a:solidFill>
              </a:rPr>
              <a:t>myoepiteliálními</a:t>
            </a:r>
            <a:r>
              <a:rPr lang="cs-CZ" sz="2000" dirty="0">
                <a:solidFill>
                  <a:srgbClr val="262626"/>
                </a:solidFill>
              </a:rPr>
              <a:t>. Tyto buňky svojí schopností kontrahovat se umožňují pohyb mléka z alveolu do stromovitě rozvětveného vývodního systému směrem k bradavce, odkud je může dítě sát. </a:t>
            </a:r>
            <a:r>
              <a:rPr lang="cs-CZ" sz="2000" dirty="0" err="1">
                <a:solidFill>
                  <a:srgbClr val="262626"/>
                </a:solidFill>
              </a:rPr>
              <a:t>Myoepiteliální</a:t>
            </a:r>
            <a:r>
              <a:rPr lang="cs-CZ" sz="2000" dirty="0">
                <a:solidFill>
                  <a:srgbClr val="262626"/>
                </a:solidFill>
              </a:rPr>
              <a:t> buňky jsou přítomny i ve stěnách vývodů. </a:t>
            </a:r>
            <a:endParaRPr lang="cs-CZ" sz="1200" dirty="0"/>
          </a:p>
        </p:txBody>
      </p:sp>
      <p:pic>
        <p:nvPicPr>
          <p:cNvPr id="4" name="Picture 2"/>
          <p:cNvPicPr/>
          <p:nvPr/>
        </p:nvPicPr>
        <p:blipFill>
          <a:blip r:embed="rId2" cstate="print">
            <a:extLst>
              <a:ext uri="{28A0092B-C50C-407E-A947-70E740481C1C}">
                <a14:useLocalDpi xmlns:a14="http://schemas.microsoft.com/office/drawing/2010/main"/>
              </a:ext>
            </a:extLst>
          </a:blip>
          <a:stretch>
            <a:fillRect/>
          </a:stretch>
        </p:blipFill>
        <p:spPr>
          <a:xfrm>
            <a:off x="8215313" y="2017548"/>
            <a:ext cx="3488400" cy="3560763"/>
          </a:xfrm>
          <a:prstGeom prst="rect">
            <a:avLst/>
          </a:prstGeom>
          <a:ln>
            <a:noFill/>
          </a:ln>
        </p:spPr>
      </p:pic>
    </p:spTree>
    <p:extLst>
      <p:ext uri="{BB962C8B-B14F-4D97-AF65-F5344CB8AC3E}">
        <p14:creationId xmlns:p14="http://schemas.microsoft.com/office/powerpoint/2010/main" val="2242578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CustomShape 2"/>
          <p:cNvSpPr/>
          <p:nvPr/>
        </p:nvSpPr>
        <p:spPr>
          <a:xfrm>
            <a:off x="3287880" y="2349360"/>
            <a:ext cx="1511640" cy="365760"/>
          </a:xfrm>
          <a:prstGeom prst="rect">
            <a:avLst/>
          </a:prstGeom>
          <a:noFill/>
          <a:ln>
            <a:noFill/>
          </a:ln>
        </p:spPr>
      </p:sp>
      <p:sp>
        <p:nvSpPr>
          <p:cNvPr id="541" name="CustomShape 3"/>
          <p:cNvSpPr/>
          <p:nvPr/>
        </p:nvSpPr>
        <p:spPr>
          <a:xfrm>
            <a:off x="7454215" y="1556514"/>
            <a:ext cx="3413205" cy="1007640"/>
          </a:xfrm>
          <a:prstGeom prst="rect">
            <a:avLst/>
          </a:prstGeom>
          <a:noFill/>
          <a:ln>
            <a:noFill/>
          </a:ln>
        </p:spPr>
        <p:txBody>
          <a:bodyPr lIns="90000" tIns="45000" rIns="90000" bIns="45000"/>
          <a:lstStyle/>
          <a:p>
            <a:pPr algn="ctr">
              <a:lnSpc>
                <a:spcPct val="100000"/>
              </a:lnSpc>
            </a:pPr>
            <a:r>
              <a:rPr lang="cs-CZ">
                <a:solidFill>
                  <a:srgbClr val="000000"/>
                </a:solidFill>
                <a:latin typeface="Segoe UI" panose="020B0502040204020203" pitchFamily="34" charset="0"/>
                <a:cs typeface="Segoe UI" panose="020B0502040204020203" pitchFamily="34" charset="0"/>
              </a:rPr>
              <a:t>Dráždění nervových zakončení  v bradavce a dvorci efektivním sáním dítěte</a:t>
            </a:r>
            <a:endParaRPr>
              <a:latin typeface="Segoe UI" panose="020B0502040204020203" pitchFamily="34" charset="0"/>
              <a:cs typeface="Segoe UI" panose="020B0502040204020203" pitchFamily="34" charset="0"/>
            </a:endParaRPr>
          </a:p>
        </p:txBody>
      </p:sp>
      <p:sp>
        <p:nvSpPr>
          <p:cNvPr id="542" name="Line 4"/>
          <p:cNvSpPr/>
          <p:nvPr/>
        </p:nvSpPr>
        <p:spPr>
          <a:xfrm>
            <a:off x="4222440" y="3661935"/>
            <a:ext cx="0" cy="576000"/>
          </a:xfrm>
          <a:prstGeom prst="line">
            <a:avLst/>
          </a:prstGeom>
          <a:ln w="9360">
            <a:solidFill>
              <a:srgbClr val="000000"/>
            </a:solidFill>
            <a:round/>
            <a:tailEnd type="triangle" w="med" len="med"/>
          </a:ln>
        </p:spPr>
      </p:sp>
      <p:sp>
        <p:nvSpPr>
          <p:cNvPr id="543" name="Line 5"/>
          <p:cNvSpPr/>
          <p:nvPr/>
        </p:nvSpPr>
        <p:spPr>
          <a:xfrm flipH="1">
            <a:off x="6734935" y="1968736"/>
            <a:ext cx="719280" cy="0"/>
          </a:xfrm>
          <a:prstGeom prst="line">
            <a:avLst/>
          </a:prstGeom>
          <a:ln w="9360">
            <a:solidFill>
              <a:srgbClr val="000000"/>
            </a:solidFill>
            <a:round/>
            <a:tailEnd type="triangle" w="med" len="med"/>
          </a:ln>
        </p:spPr>
      </p:sp>
      <p:sp>
        <p:nvSpPr>
          <p:cNvPr id="544" name="CustomShape 6"/>
          <p:cNvSpPr/>
          <p:nvPr/>
        </p:nvSpPr>
        <p:spPr>
          <a:xfrm>
            <a:off x="5340180" y="1649596"/>
            <a:ext cx="1511640" cy="638280"/>
          </a:xfrm>
          <a:prstGeom prst="rect">
            <a:avLst/>
          </a:prstGeom>
          <a:noFill/>
          <a:ln>
            <a:noFill/>
          </a:ln>
        </p:spPr>
        <p:txBody>
          <a:bodyPr lIns="90000" tIns="45000" rIns="90000" bIns="45000"/>
          <a:lstStyle/>
          <a:p>
            <a:pPr algn="ctr">
              <a:lnSpc>
                <a:spcPct val="100000"/>
              </a:lnSpc>
            </a:pPr>
            <a:r>
              <a:rPr lang="cs-CZ">
                <a:solidFill>
                  <a:srgbClr val="000000"/>
                </a:solidFill>
                <a:latin typeface="Segoe UI" panose="020B0502040204020203" pitchFamily="34" charset="0"/>
                <a:cs typeface="Segoe UI" panose="020B0502040204020203" pitchFamily="34" charset="0"/>
              </a:rPr>
              <a:t>Stimulace hypofýzy</a:t>
            </a:r>
            <a:endParaRPr>
              <a:latin typeface="Segoe UI" panose="020B0502040204020203" pitchFamily="34" charset="0"/>
              <a:cs typeface="Segoe UI" panose="020B0502040204020203" pitchFamily="34" charset="0"/>
            </a:endParaRPr>
          </a:p>
        </p:txBody>
      </p:sp>
      <p:sp>
        <p:nvSpPr>
          <p:cNvPr id="545" name="Line 7"/>
          <p:cNvSpPr/>
          <p:nvPr/>
        </p:nvSpPr>
        <p:spPr>
          <a:xfrm flipH="1">
            <a:off x="4764600" y="2460261"/>
            <a:ext cx="790560" cy="431640"/>
          </a:xfrm>
          <a:prstGeom prst="line">
            <a:avLst/>
          </a:prstGeom>
          <a:ln w="9360">
            <a:solidFill>
              <a:srgbClr val="000000"/>
            </a:solidFill>
            <a:round/>
            <a:tailEnd type="triangle" w="med" len="med"/>
          </a:ln>
        </p:spPr>
      </p:sp>
      <p:sp>
        <p:nvSpPr>
          <p:cNvPr id="546" name="CustomShape 8"/>
          <p:cNvSpPr/>
          <p:nvPr/>
        </p:nvSpPr>
        <p:spPr>
          <a:xfrm>
            <a:off x="3000240" y="2997360"/>
            <a:ext cx="2520000" cy="911880"/>
          </a:xfrm>
          <a:prstGeom prst="rect">
            <a:avLst/>
          </a:prstGeom>
          <a:noFill/>
          <a:ln>
            <a:noFill/>
          </a:ln>
        </p:spPr>
        <p:txBody>
          <a:bodyPr lIns="90000" tIns="45000" rIns="90000" bIns="45000"/>
          <a:lstStyle/>
          <a:p>
            <a:pPr algn="ctr">
              <a:lnSpc>
                <a:spcPct val="100000"/>
              </a:lnSpc>
            </a:pPr>
            <a:r>
              <a:rPr lang="cs-CZ">
                <a:solidFill>
                  <a:srgbClr val="000000"/>
                </a:solidFill>
                <a:latin typeface="Segoe UI" panose="020B0502040204020203" pitchFamily="34" charset="0"/>
                <a:cs typeface="Segoe UI" panose="020B0502040204020203" pitchFamily="34" charset="0"/>
              </a:rPr>
              <a:t>Zadní lalok hypofýzy </a:t>
            </a:r>
            <a:br>
              <a:rPr lang="cs-CZ">
                <a:solidFill>
                  <a:srgbClr val="000000"/>
                </a:solidFill>
                <a:latin typeface="Segoe UI" panose="020B0502040204020203" pitchFamily="34" charset="0"/>
                <a:cs typeface="Segoe UI" panose="020B0502040204020203" pitchFamily="34" charset="0"/>
              </a:rPr>
            </a:br>
            <a:r>
              <a:rPr lang="cs-CZ" b="1">
                <a:solidFill>
                  <a:srgbClr val="000000"/>
                </a:solidFill>
                <a:latin typeface="Segoe UI" panose="020B0502040204020203" pitchFamily="34" charset="0"/>
                <a:cs typeface="Segoe UI" panose="020B0502040204020203" pitchFamily="34" charset="0"/>
              </a:rPr>
              <a:t>oxytocin</a:t>
            </a:r>
            <a:endParaRPr>
              <a:latin typeface="Segoe UI" panose="020B0502040204020203" pitchFamily="34" charset="0"/>
              <a:cs typeface="Segoe UI" panose="020B0502040204020203" pitchFamily="34" charset="0"/>
            </a:endParaRPr>
          </a:p>
        </p:txBody>
      </p:sp>
      <p:sp>
        <p:nvSpPr>
          <p:cNvPr id="547" name="CustomShape 9"/>
          <p:cNvSpPr/>
          <p:nvPr/>
        </p:nvSpPr>
        <p:spPr>
          <a:xfrm>
            <a:off x="3052470" y="4356720"/>
            <a:ext cx="2339940" cy="771031"/>
          </a:xfrm>
          <a:prstGeom prst="rect">
            <a:avLst/>
          </a:prstGeom>
          <a:noFill/>
          <a:ln>
            <a:noFill/>
          </a:ln>
        </p:spPr>
        <p:txBody>
          <a:bodyPr lIns="90000" tIns="45000" rIns="90000" bIns="45000"/>
          <a:lstStyle/>
          <a:p>
            <a:pPr algn="ctr">
              <a:lnSpc>
                <a:spcPct val="100000"/>
              </a:lnSpc>
            </a:pPr>
            <a:r>
              <a:rPr lang="cs-CZ" err="1">
                <a:solidFill>
                  <a:srgbClr val="000000"/>
                </a:solidFill>
                <a:latin typeface="Segoe UI" panose="020B0502040204020203" pitchFamily="34" charset="0"/>
                <a:cs typeface="Segoe UI" panose="020B0502040204020203" pitchFamily="34" charset="0"/>
              </a:rPr>
              <a:t>Myoepitelilání</a:t>
            </a:r>
            <a:r>
              <a:rPr lang="cs-CZ">
                <a:solidFill>
                  <a:srgbClr val="000000"/>
                </a:solidFill>
                <a:latin typeface="Segoe UI" panose="020B0502040204020203" pitchFamily="34" charset="0"/>
                <a:cs typeface="Segoe UI" panose="020B0502040204020203" pitchFamily="34" charset="0"/>
              </a:rPr>
              <a:t> buňky </a:t>
            </a:r>
            <a:br>
              <a:rPr lang="cs-CZ">
                <a:solidFill>
                  <a:srgbClr val="000000"/>
                </a:solidFill>
                <a:latin typeface="Segoe UI" panose="020B0502040204020203" pitchFamily="34" charset="0"/>
                <a:cs typeface="Segoe UI" panose="020B0502040204020203" pitchFamily="34" charset="0"/>
              </a:rPr>
            </a:br>
            <a:r>
              <a:rPr lang="cs-CZ" b="1">
                <a:solidFill>
                  <a:srgbClr val="000000"/>
                </a:solidFill>
                <a:latin typeface="Segoe UI" panose="020B0502040204020203" pitchFamily="34" charset="0"/>
                <a:cs typeface="Segoe UI" panose="020B0502040204020203" pitchFamily="34" charset="0"/>
              </a:rPr>
              <a:t>uvolnění mléka</a:t>
            </a:r>
            <a:endParaRPr b="1">
              <a:latin typeface="Segoe UI" panose="020B0502040204020203" pitchFamily="34" charset="0"/>
              <a:cs typeface="Segoe UI" panose="020B0502040204020203" pitchFamily="34" charset="0"/>
            </a:endParaRPr>
          </a:p>
        </p:txBody>
      </p:sp>
      <p:sp>
        <p:nvSpPr>
          <p:cNvPr id="548" name="Line 10"/>
          <p:cNvSpPr/>
          <p:nvPr/>
        </p:nvSpPr>
        <p:spPr>
          <a:xfrm>
            <a:off x="6713914" y="2408720"/>
            <a:ext cx="647640" cy="505080"/>
          </a:xfrm>
          <a:prstGeom prst="line">
            <a:avLst/>
          </a:prstGeom>
          <a:ln w="9360">
            <a:solidFill>
              <a:srgbClr val="000000"/>
            </a:solidFill>
            <a:round/>
            <a:tailEnd type="triangle" w="med" len="med"/>
          </a:ln>
        </p:spPr>
      </p:sp>
      <p:sp>
        <p:nvSpPr>
          <p:cNvPr id="549" name="CustomShape 11"/>
          <p:cNvSpPr/>
          <p:nvPr/>
        </p:nvSpPr>
        <p:spPr>
          <a:xfrm>
            <a:off x="7824960" y="3789360"/>
            <a:ext cx="1870560" cy="365760"/>
          </a:xfrm>
          <a:prstGeom prst="rect">
            <a:avLst/>
          </a:prstGeom>
          <a:noFill/>
          <a:ln>
            <a:noFill/>
          </a:ln>
        </p:spPr>
      </p:sp>
      <p:sp>
        <p:nvSpPr>
          <p:cNvPr id="550" name="CustomShape 12"/>
          <p:cNvSpPr/>
          <p:nvPr/>
        </p:nvSpPr>
        <p:spPr>
          <a:xfrm>
            <a:off x="6527340" y="3068313"/>
            <a:ext cx="2375280" cy="632880"/>
          </a:xfrm>
          <a:prstGeom prst="rect">
            <a:avLst/>
          </a:prstGeom>
          <a:noFill/>
          <a:ln>
            <a:noFill/>
          </a:ln>
        </p:spPr>
        <p:txBody>
          <a:bodyPr lIns="90000" tIns="45000" rIns="90000" bIns="45000"/>
          <a:lstStyle/>
          <a:p>
            <a:pPr algn="ctr">
              <a:lnSpc>
                <a:spcPct val="100000"/>
              </a:lnSpc>
            </a:pPr>
            <a:r>
              <a:rPr lang="cs-CZ">
                <a:solidFill>
                  <a:srgbClr val="000000"/>
                </a:solidFill>
                <a:latin typeface="Segoe UI" panose="020B0502040204020203" pitchFamily="34" charset="0"/>
                <a:cs typeface="Segoe UI" panose="020B0502040204020203" pitchFamily="34" charset="0"/>
              </a:rPr>
              <a:t>Přední lalok hypofýzy </a:t>
            </a:r>
            <a:r>
              <a:rPr lang="cs-CZ" b="1">
                <a:solidFill>
                  <a:srgbClr val="000000"/>
                </a:solidFill>
                <a:latin typeface="Segoe UI" panose="020B0502040204020203" pitchFamily="34" charset="0"/>
                <a:cs typeface="Segoe UI" panose="020B0502040204020203" pitchFamily="34" charset="0"/>
              </a:rPr>
              <a:t>prolaktin</a:t>
            </a:r>
            <a:endParaRPr>
              <a:latin typeface="Segoe UI" panose="020B0502040204020203" pitchFamily="34" charset="0"/>
              <a:cs typeface="Segoe UI" panose="020B0502040204020203" pitchFamily="34" charset="0"/>
            </a:endParaRPr>
          </a:p>
        </p:txBody>
      </p:sp>
      <p:sp>
        <p:nvSpPr>
          <p:cNvPr id="551" name="Line 13"/>
          <p:cNvSpPr/>
          <p:nvPr/>
        </p:nvSpPr>
        <p:spPr>
          <a:xfrm flipH="1">
            <a:off x="7713540" y="3661935"/>
            <a:ext cx="1440" cy="648000"/>
          </a:xfrm>
          <a:prstGeom prst="line">
            <a:avLst/>
          </a:prstGeom>
          <a:ln w="9360">
            <a:solidFill>
              <a:srgbClr val="000000"/>
            </a:solidFill>
            <a:round/>
            <a:tailEnd type="triangle" w="med" len="med"/>
          </a:ln>
        </p:spPr>
      </p:sp>
      <p:sp>
        <p:nvSpPr>
          <p:cNvPr id="552" name="CustomShape 14"/>
          <p:cNvSpPr/>
          <p:nvPr/>
        </p:nvSpPr>
        <p:spPr>
          <a:xfrm>
            <a:off x="6851820" y="4385708"/>
            <a:ext cx="1872180" cy="912600"/>
          </a:xfrm>
          <a:prstGeom prst="rect">
            <a:avLst/>
          </a:prstGeom>
          <a:noFill/>
          <a:ln>
            <a:noFill/>
          </a:ln>
        </p:spPr>
        <p:txBody>
          <a:bodyPr lIns="90000" tIns="45000" rIns="90000" bIns="45000"/>
          <a:lstStyle/>
          <a:p>
            <a:pPr algn="ctr">
              <a:lnSpc>
                <a:spcPct val="100000"/>
              </a:lnSpc>
            </a:pPr>
            <a:r>
              <a:rPr lang="cs-CZ">
                <a:solidFill>
                  <a:srgbClr val="000000"/>
                </a:solidFill>
                <a:latin typeface="Segoe UI" panose="020B0502040204020203" pitchFamily="34" charset="0"/>
                <a:cs typeface="Segoe UI" panose="020B0502040204020203" pitchFamily="34" charset="0"/>
              </a:rPr>
              <a:t>Alveolární buňky </a:t>
            </a:r>
            <a:br>
              <a:rPr lang="cs-CZ">
                <a:solidFill>
                  <a:srgbClr val="000000"/>
                </a:solidFill>
                <a:latin typeface="Segoe UI" panose="020B0502040204020203" pitchFamily="34" charset="0"/>
                <a:cs typeface="Segoe UI" panose="020B0502040204020203" pitchFamily="34" charset="0"/>
              </a:rPr>
            </a:br>
            <a:r>
              <a:rPr lang="cs-CZ" b="1">
                <a:solidFill>
                  <a:srgbClr val="000000"/>
                </a:solidFill>
                <a:latin typeface="Segoe UI" panose="020B0502040204020203" pitchFamily="34" charset="0"/>
                <a:cs typeface="Segoe UI" panose="020B0502040204020203" pitchFamily="34" charset="0"/>
              </a:rPr>
              <a:t>tvorba mléka</a:t>
            </a:r>
            <a:endParaRPr b="1">
              <a:latin typeface="Segoe UI" panose="020B0502040204020203" pitchFamily="34" charset="0"/>
              <a:cs typeface="Segoe UI" panose="020B0502040204020203" pitchFamily="34" charset="0"/>
            </a:endParaRPr>
          </a:p>
        </p:txBody>
      </p:sp>
      <p:sp>
        <p:nvSpPr>
          <p:cNvPr id="553" name="CustomShape 15"/>
          <p:cNvSpPr/>
          <p:nvPr/>
        </p:nvSpPr>
        <p:spPr>
          <a:xfrm>
            <a:off x="1941032" y="5548483"/>
            <a:ext cx="1367280" cy="402840"/>
          </a:xfrm>
          <a:prstGeom prst="rect">
            <a:avLst/>
          </a:prstGeom>
          <a:noFill/>
          <a:ln>
            <a:noFill/>
          </a:ln>
        </p:spPr>
        <p:txBody>
          <a:bodyPr lIns="90000" tIns="45000" rIns="90000" bIns="45000"/>
          <a:lstStyle/>
          <a:p>
            <a:pPr algn="ctr">
              <a:lnSpc>
                <a:spcPct val="100000"/>
              </a:lnSpc>
            </a:pPr>
            <a:r>
              <a:rPr lang="cs-CZ">
                <a:solidFill>
                  <a:srgbClr val="C00000"/>
                </a:solidFill>
                <a:latin typeface="Segoe UI" panose="020B0502040204020203" pitchFamily="34" charset="0"/>
                <a:cs typeface="Segoe UI" panose="020B0502040204020203" pitchFamily="34" charset="0"/>
              </a:rPr>
              <a:t>Nalitá prsa</a:t>
            </a:r>
            <a:endParaRPr>
              <a:solidFill>
                <a:srgbClr val="C00000"/>
              </a:solidFill>
              <a:latin typeface="Segoe UI" panose="020B0502040204020203" pitchFamily="34" charset="0"/>
              <a:cs typeface="Segoe UI" panose="020B0502040204020203" pitchFamily="34" charset="0"/>
            </a:endParaRPr>
          </a:p>
        </p:txBody>
      </p:sp>
      <p:sp>
        <p:nvSpPr>
          <p:cNvPr id="554" name="Line 16"/>
          <p:cNvSpPr/>
          <p:nvPr/>
        </p:nvSpPr>
        <p:spPr>
          <a:xfrm>
            <a:off x="3460456" y="5749903"/>
            <a:ext cx="647640" cy="0"/>
          </a:xfrm>
          <a:prstGeom prst="line">
            <a:avLst/>
          </a:prstGeom>
          <a:ln w="9360">
            <a:solidFill>
              <a:srgbClr val="000000"/>
            </a:solidFill>
            <a:round/>
            <a:tailEnd type="triangle" w="med" len="med"/>
          </a:ln>
        </p:spPr>
      </p:sp>
      <p:sp>
        <p:nvSpPr>
          <p:cNvPr id="555" name="CustomShape 17"/>
          <p:cNvSpPr/>
          <p:nvPr/>
        </p:nvSpPr>
        <p:spPr>
          <a:xfrm>
            <a:off x="4260240" y="5434905"/>
            <a:ext cx="2880360" cy="782280"/>
          </a:xfrm>
          <a:prstGeom prst="rect">
            <a:avLst/>
          </a:prstGeom>
          <a:noFill/>
          <a:ln>
            <a:noFill/>
          </a:ln>
        </p:spPr>
        <p:txBody>
          <a:bodyPr lIns="90000" tIns="45000" rIns="90000" bIns="45000"/>
          <a:lstStyle/>
          <a:p>
            <a:pPr algn="ctr">
              <a:lnSpc>
                <a:spcPct val="100000"/>
              </a:lnSpc>
            </a:pPr>
            <a:r>
              <a:rPr lang="cs-CZ">
                <a:solidFill>
                  <a:srgbClr val="C00000"/>
                </a:solidFill>
                <a:latin typeface="Segoe UI" panose="020B0502040204020203" pitchFamily="34" charset="0"/>
                <a:cs typeface="Segoe UI" panose="020B0502040204020203" pitchFamily="34" charset="0"/>
              </a:rPr>
              <a:t>Hypotalamus – </a:t>
            </a:r>
            <a:r>
              <a:rPr lang="cs-CZ" b="1">
                <a:solidFill>
                  <a:srgbClr val="C00000"/>
                </a:solidFill>
                <a:latin typeface="Segoe UI" panose="020B0502040204020203" pitchFamily="34" charset="0"/>
                <a:cs typeface="Segoe UI" panose="020B0502040204020203" pitchFamily="34" charset="0"/>
              </a:rPr>
              <a:t>prolaktin inhibující hormon (PIH)</a:t>
            </a:r>
            <a:endParaRPr>
              <a:solidFill>
                <a:srgbClr val="C00000"/>
              </a:solidFill>
              <a:latin typeface="Segoe UI" panose="020B0502040204020203" pitchFamily="34" charset="0"/>
              <a:cs typeface="Segoe UI" panose="020B0502040204020203" pitchFamily="34" charset="0"/>
            </a:endParaRPr>
          </a:p>
        </p:txBody>
      </p:sp>
      <p:sp>
        <p:nvSpPr>
          <p:cNvPr id="556" name="Line 18"/>
          <p:cNvSpPr/>
          <p:nvPr/>
        </p:nvSpPr>
        <p:spPr>
          <a:xfrm>
            <a:off x="7301569" y="5769343"/>
            <a:ext cx="1079640" cy="0"/>
          </a:xfrm>
          <a:prstGeom prst="line">
            <a:avLst/>
          </a:prstGeom>
          <a:ln w="9360">
            <a:solidFill>
              <a:srgbClr val="000000"/>
            </a:solidFill>
            <a:round/>
            <a:tailEnd type="triangle" w="med" len="med"/>
          </a:ln>
        </p:spPr>
      </p:sp>
      <p:sp>
        <p:nvSpPr>
          <p:cNvPr id="557" name="CustomShape 19"/>
          <p:cNvSpPr/>
          <p:nvPr/>
        </p:nvSpPr>
        <p:spPr>
          <a:xfrm>
            <a:off x="8381209" y="5587363"/>
            <a:ext cx="2086560" cy="363960"/>
          </a:xfrm>
          <a:prstGeom prst="rect">
            <a:avLst/>
          </a:prstGeom>
          <a:noFill/>
          <a:ln>
            <a:noFill/>
          </a:ln>
        </p:spPr>
        <p:txBody>
          <a:bodyPr lIns="90000" tIns="45000" rIns="90000" bIns="45000"/>
          <a:lstStyle/>
          <a:p>
            <a:pPr algn="ctr">
              <a:lnSpc>
                <a:spcPct val="100000"/>
              </a:lnSpc>
            </a:pPr>
            <a:r>
              <a:rPr lang="cs-CZ">
                <a:solidFill>
                  <a:srgbClr val="C00000"/>
                </a:solidFill>
                <a:latin typeface="Segoe UI" panose="020B0502040204020203" pitchFamily="34" charset="0"/>
                <a:cs typeface="Segoe UI" panose="020B0502040204020203" pitchFamily="34" charset="0"/>
              </a:rPr>
              <a:t>Inhibice laktace</a:t>
            </a:r>
            <a:endParaRPr>
              <a:solidFill>
                <a:srgbClr val="C00000"/>
              </a:solidFill>
              <a:latin typeface="Segoe UI" panose="020B0502040204020203" pitchFamily="34" charset="0"/>
              <a:cs typeface="Segoe UI" panose="020B0502040204020203" pitchFamily="34" charset="0"/>
            </a:endParaRPr>
          </a:p>
        </p:txBody>
      </p:sp>
      <p:sp>
        <p:nvSpPr>
          <p:cNvPr id="2" name="Nadpis 1"/>
          <p:cNvSpPr>
            <a:spLocks noGrp="1"/>
          </p:cNvSpPr>
          <p:nvPr>
            <p:ph type="title"/>
          </p:nvPr>
        </p:nvSpPr>
        <p:spPr/>
        <p:txBody>
          <a:bodyPr/>
          <a:lstStyle/>
          <a:p>
            <a:r>
              <a:rPr lang="cs-CZ"/>
              <a:t>Fyziologie laktace</a:t>
            </a:r>
          </a:p>
        </p:txBody>
      </p:sp>
    </p:spTree>
    <p:extLst>
      <p:ext uri="{BB962C8B-B14F-4D97-AF65-F5344CB8AC3E}">
        <p14:creationId xmlns:p14="http://schemas.microsoft.com/office/powerpoint/2010/main" val="3400816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Co z předchozích informací vyplývá?</a:t>
            </a:r>
          </a:p>
        </p:txBody>
      </p:sp>
      <p:sp>
        <p:nvSpPr>
          <p:cNvPr id="3" name="Zástupný symbol pro obsah 2"/>
          <p:cNvSpPr>
            <a:spLocks noGrp="1"/>
          </p:cNvSpPr>
          <p:nvPr>
            <p:ph idx="1"/>
          </p:nvPr>
        </p:nvSpPr>
        <p:spPr>
          <a:xfrm>
            <a:off x="838200" y="1818290"/>
            <a:ext cx="10515600" cy="4183265"/>
          </a:xfrm>
        </p:spPr>
        <p:txBody>
          <a:bodyPr>
            <a:normAutofit fontScale="70000" lnSpcReduction="20000"/>
          </a:bodyPr>
          <a:lstStyle/>
          <a:p>
            <a:pPr>
              <a:lnSpc>
                <a:spcPct val="100000"/>
              </a:lnSpc>
              <a:buFont typeface="Arial"/>
              <a:buChar char=" "/>
            </a:pPr>
            <a:r>
              <a:rPr lang="cs-CZ">
                <a:solidFill>
                  <a:srgbClr val="262626"/>
                </a:solidFill>
              </a:rPr>
              <a:t>Tvorba mléka je ovlivněna tím, kolik mléka dítě z prsu odebírá! </a:t>
            </a:r>
            <a:endParaRPr lang="cs-CZ"/>
          </a:p>
          <a:p>
            <a:pPr>
              <a:lnSpc>
                <a:spcPct val="100000"/>
              </a:lnSpc>
              <a:buFont typeface="Arial"/>
              <a:buChar char=" "/>
            </a:pPr>
            <a:r>
              <a:rPr lang="cs-CZ" b="1">
                <a:solidFill>
                  <a:srgbClr val="262626"/>
                </a:solidFill>
              </a:rPr>
              <a:t>Pokud není mléko z prsu</a:t>
            </a:r>
            <a:r>
              <a:rPr lang="cs-CZ" b="1"/>
              <a:t> odebíráno </a:t>
            </a:r>
            <a:r>
              <a:rPr lang="cs-CZ" b="1">
                <a:solidFill>
                  <a:srgbClr val="262626"/>
                </a:solidFill>
              </a:rPr>
              <a:t>→ pokles tvorby mléka</a:t>
            </a:r>
            <a:endParaRPr lang="cs-CZ" b="1"/>
          </a:p>
          <a:p>
            <a:pPr>
              <a:lnSpc>
                <a:spcPct val="100000"/>
              </a:lnSpc>
            </a:pPr>
            <a:endParaRPr lang="cs-CZ"/>
          </a:p>
          <a:p>
            <a:pPr>
              <a:lnSpc>
                <a:spcPct val="100000"/>
              </a:lnSpc>
              <a:buFont typeface="Arial"/>
              <a:buChar char=" "/>
            </a:pPr>
            <a:r>
              <a:rPr lang="cs-CZ">
                <a:solidFill>
                  <a:srgbClr val="262626"/>
                </a:solidFill>
              </a:rPr>
              <a:t>Je potřeba zajistit:</a:t>
            </a:r>
            <a:endParaRPr lang="cs-CZ"/>
          </a:p>
          <a:p>
            <a:pPr>
              <a:lnSpc>
                <a:spcPct val="100000"/>
              </a:lnSpc>
              <a:buFont typeface="Arial"/>
              <a:buChar char=" "/>
            </a:pPr>
            <a:r>
              <a:rPr lang="cs-CZ" b="1">
                <a:solidFill>
                  <a:srgbClr val="262626"/>
                </a:solidFill>
              </a:rPr>
              <a:t>1. Efektivní sání </a:t>
            </a:r>
            <a:r>
              <a:rPr lang="cs-CZ">
                <a:solidFill>
                  <a:srgbClr val="262626"/>
                </a:solidFill>
              </a:rPr>
              <a:t>– kontrola a úprava přisátí (poloha a polykání, tzn. pauza v bradě)</a:t>
            </a:r>
          </a:p>
          <a:p>
            <a:pPr>
              <a:lnSpc>
                <a:spcPct val="100000"/>
              </a:lnSpc>
              <a:buFont typeface="Arial"/>
              <a:buChar char=" "/>
            </a:pPr>
            <a:r>
              <a:rPr lang="cs-CZ">
                <a:solidFill>
                  <a:srgbClr val="262626"/>
                </a:solidFill>
              </a:rPr>
              <a:t>2. Neomezený přístup dítěte k prsu (délku ani frekvenci kojení = </a:t>
            </a:r>
            <a:r>
              <a:rPr lang="cs-CZ" b="1">
                <a:solidFill>
                  <a:srgbClr val="262626"/>
                </a:solidFill>
              </a:rPr>
              <a:t>kojení dle potřeb dítěte</a:t>
            </a:r>
            <a:r>
              <a:rPr lang="cs-CZ">
                <a:solidFill>
                  <a:srgbClr val="262626"/>
                </a:solidFill>
              </a:rPr>
              <a:t>)</a:t>
            </a:r>
            <a:r>
              <a:rPr lang="cs-CZ"/>
              <a:t/>
            </a:r>
            <a:br>
              <a:rPr lang="cs-CZ"/>
            </a:br>
            <a:endParaRPr lang="cs-CZ"/>
          </a:p>
          <a:p>
            <a:pPr>
              <a:lnSpc>
                <a:spcPct val="100000"/>
              </a:lnSpc>
              <a:buFont typeface="Arial"/>
              <a:buChar char=" "/>
            </a:pPr>
            <a:r>
              <a:rPr lang="cs-CZ">
                <a:solidFill>
                  <a:srgbClr val="262626"/>
                </a:solidFill>
              </a:rPr>
              <a:t>→ zabezpečí se tak efektivní stimulace a vyprázdnění prsu → tvorba mléka</a:t>
            </a:r>
            <a:r>
              <a:rPr lang="cs-CZ"/>
              <a:t/>
            </a:r>
            <a:br>
              <a:rPr lang="cs-CZ"/>
            </a:br>
            <a:r>
              <a:rPr lang="cs-CZ">
                <a:solidFill>
                  <a:srgbClr val="262626"/>
                </a:solidFill>
              </a:rPr>
              <a:t>→ čím více mléka z prsu se odebírá, tím více mléka se v něm tvoří</a:t>
            </a:r>
          </a:p>
          <a:p>
            <a:pPr>
              <a:lnSpc>
                <a:spcPct val="100000"/>
              </a:lnSpc>
              <a:buFont typeface="Arial"/>
              <a:buChar char=" "/>
            </a:pPr>
            <a:r>
              <a:rPr lang="cs-CZ"/>
              <a:t/>
            </a:r>
            <a:br>
              <a:rPr lang="cs-CZ"/>
            </a:br>
            <a:r>
              <a:rPr lang="cs-CZ" b="1">
                <a:solidFill>
                  <a:srgbClr val="262626"/>
                </a:solidFill>
              </a:rPr>
              <a:t>Každé dítě má jinou schopnost efektivního sání mléka a každá matka uvolňuje a produkuje mléko odlišně. Každá dvojice tedy potřebuje i jinou délku a frekvenci kojení!</a:t>
            </a:r>
            <a:endParaRPr lang="cs-CZ" b="1"/>
          </a:p>
          <a:p>
            <a:endParaRPr lang="cs-CZ"/>
          </a:p>
        </p:txBody>
      </p:sp>
    </p:spTree>
    <p:extLst>
      <p:ext uri="{BB962C8B-B14F-4D97-AF65-F5344CB8AC3E}">
        <p14:creationId xmlns:p14="http://schemas.microsoft.com/office/powerpoint/2010/main" val="3872368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Čtyři body pro podporu kojení</a:t>
            </a:r>
          </a:p>
        </p:txBody>
      </p:sp>
      <p:sp>
        <p:nvSpPr>
          <p:cNvPr id="3" name="Zástupný symbol pro obsah 2"/>
          <p:cNvSpPr>
            <a:spLocks noGrp="1"/>
          </p:cNvSpPr>
          <p:nvPr>
            <p:ph idx="1"/>
          </p:nvPr>
        </p:nvSpPr>
        <p:spPr/>
        <p:txBody>
          <a:bodyPr/>
          <a:lstStyle/>
          <a:p>
            <a:r>
              <a:rPr lang="cs-CZ"/>
              <a:t>správná poloha</a:t>
            </a:r>
          </a:p>
          <a:p>
            <a:r>
              <a:rPr lang="cs-CZ"/>
              <a:t>správné přisátí</a:t>
            </a:r>
          </a:p>
          <a:p>
            <a:r>
              <a:rPr lang="cs-CZ"/>
              <a:t>pauza v bradě</a:t>
            </a:r>
          </a:p>
          <a:p>
            <a:r>
              <a:rPr lang="cs-CZ"/>
              <a:t>stlačování prsu</a:t>
            </a:r>
          </a:p>
        </p:txBody>
      </p:sp>
      <p:pic>
        <p:nvPicPr>
          <p:cNvPr id="5" name="Obrázek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04927" y="3162300"/>
            <a:ext cx="2032000" cy="3149600"/>
          </a:xfrm>
          <a:prstGeom prst="rect">
            <a:avLst/>
          </a:prstGeom>
        </p:spPr>
      </p:pic>
    </p:spTree>
    <p:extLst>
      <p:ext uri="{BB962C8B-B14F-4D97-AF65-F5344CB8AC3E}">
        <p14:creationId xmlns:p14="http://schemas.microsoft.com/office/powerpoint/2010/main" val="2142648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Správná poloha</a:t>
            </a:r>
          </a:p>
        </p:txBody>
      </p:sp>
      <p:sp>
        <p:nvSpPr>
          <p:cNvPr id="3" name="Zástupný symbol pro obsah 2"/>
          <p:cNvSpPr>
            <a:spLocks noGrp="1"/>
          </p:cNvSpPr>
          <p:nvPr>
            <p:ph idx="1"/>
          </p:nvPr>
        </p:nvSpPr>
        <p:spPr>
          <a:xfrm>
            <a:off x="838200" y="1825625"/>
            <a:ext cx="9104586" cy="4351338"/>
          </a:xfrm>
        </p:spPr>
        <p:txBody>
          <a:bodyPr/>
          <a:lstStyle/>
          <a:p>
            <a:r>
              <a:rPr lang="cs-CZ"/>
              <a:t>matka přitahuje dítě k prsu celým předloktím</a:t>
            </a:r>
          </a:p>
          <a:p>
            <a:r>
              <a:rPr lang="cs-CZ">
                <a:ea typeface="Arial"/>
              </a:rPr>
              <a:t>matka se má cítit pohodlně – nebolí ji záda ani ramena</a:t>
            </a:r>
          </a:p>
          <a:p>
            <a:r>
              <a:rPr lang="cs-CZ">
                <a:ea typeface="Arial"/>
              </a:rPr>
              <a:t>příčná poloha (poloha tanečníka) je pro většinu</a:t>
            </a:r>
            <a:br>
              <a:rPr lang="cs-CZ">
                <a:ea typeface="Arial"/>
              </a:rPr>
            </a:br>
            <a:r>
              <a:rPr lang="cs-CZ">
                <a:ea typeface="Arial"/>
              </a:rPr>
              <a:t>matek nejjednodušší a dítěti zajistí nejvíce mléka</a:t>
            </a:r>
            <a:endParaRPr lang="cs-CZ"/>
          </a:p>
          <a:p>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04927" y="3162300"/>
            <a:ext cx="2032000" cy="3149600"/>
          </a:xfrm>
          <a:prstGeom prst="rect">
            <a:avLst/>
          </a:prstGeom>
        </p:spPr>
      </p:pic>
    </p:spTree>
    <p:extLst>
      <p:ext uri="{BB962C8B-B14F-4D97-AF65-F5344CB8AC3E}">
        <p14:creationId xmlns:p14="http://schemas.microsoft.com/office/powerpoint/2010/main" val="1285795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Správná poloha</a:t>
            </a:r>
          </a:p>
        </p:txBody>
      </p:sp>
      <p:pic>
        <p:nvPicPr>
          <p:cNvPr id="6" name="Picture 2"/>
          <p:cNvPicPr/>
          <p:nvPr/>
        </p:nvPicPr>
        <p:blipFill>
          <a:blip r:embed="rId2" cstate="email">
            <a:lum bright="6000"/>
            <a:extLst>
              <a:ext uri="{28A0092B-C50C-407E-A947-70E740481C1C}">
                <a14:useLocalDpi xmlns:a14="http://schemas.microsoft.com/office/drawing/2010/main"/>
              </a:ext>
            </a:extLst>
          </a:blip>
          <a:stretch>
            <a:fillRect/>
          </a:stretch>
        </p:blipFill>
        <p:spPr>
          <a:xfrm>
            <a:off x="2459280" y="1788885"/>
            <a:ext cx="7273440" cy="4044600"/>
          </a:xfrm>
          <a:prstGeom prst="rect">
            <a:avLst/>
          </a:prstGeom>
          <a:ln>
            <a:noFill/>
          </a:ln>
        </p:spPr>
      </p:pic>
    </p:spTree>
    <p:extLst>
      <p:ext uri="{BB962C8B-B14F-4D97-AF65-F5344CB8AC3E}">
        <p14:creationId xmlns:p14="http://schemas.microsoft.com/office/powerpoint/2010/main" val="2860331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Správná poloha</a:t>
            </a:r>
          </a:p>
        </p:txBody>
      </p:sp>
      <p:sp>
        <p:nvSpPr>
          <p:cNvPr id="3" name="Zástupný symbol pro obsah 2"/>
          <p:cNvSpPr>
            <a:spLocks noGrp="1"/>
          </p:cNvSpPr>
          <p:nvPr>
            <p:ph idx="1"/>
          </p:nvPr>
        </p:nvSpPr>
        <p:spPr>
          <a:xfrm>
            <a:off x="838199" y="1723697"/>
            <a:ext cx="10786241" cy="4453266"/>
          </a:xfrm>
        </p:spPr>
        <p:txBody>
          <a:bodyPr>
            <a:normAutofit/>
          </a:bodyPr>
          <a:lstStyle/>
          <a:p>
            <a:pPr>
              <a:lnSpc>
                <a:spcPct val="80000"/>
              </a:lnSpc>
            </a:pPr>
            <a:r>
              <a:rPr lang="cs-CZ" sz="2400" dirty="0">
                <a:ea typeface="Arial"/>
              </a:rPr>
              <a:t>matka tlačí svým předloktím zezadu na dítě (dítě je na předloktí)</a:t>
            </a:r>
            <a:endParaRPr lang="cs-CZ" sz="2400" dirty="0"/>
          </a:p>
          <a:p>
            <a:pPr>
              <a:lnSpc>
                <a:spcPct val="80000"/>
              </a:lnSpc>
            </a:pPr>
            <a:r>
              <a:rPr lang="cs-CZ" sz="2400" dirty="0">
                <a:ea typeface="Arial"/>
              </a:rPr>
              <a:t>dlaň ruky je pod tváří dítěte</a:t>
            </a:r>
            <a:endParaRPr lang="cs-CZ" sz="2400" dirty="0"/>
          </a:p>
          <a:p>
            <a:pPr>
              <a:lnSpc>
                <a:spcPct val="80000"/>
              </a:lnSpc>
            </a:pPr>
            <a:r>
              <a:rPr lang="cs-CZ" sz="2400" dirty="0">
                <a:ea typeface="Arial"/>
              </a:rPr>
              <a:t>matka přejede bradavkou po horním rtu dítěte, od jednoho koutku úst ke druhému (a nebo přejede horním rtem dítěte po bradavce)</a:t>
            </a:r>
            <a:endParaRPr lang="cs-CZ" sz="2400" dirty="0"/>
          </a:p>
          <a:p>
            <a:pPr>
              <a:lnSpc>
                <a:spcPct val="80000"/>
              </a:lnSpc>
            </a:pPr>
            <a:r>
              <a:rPr lang="cs-CZ" sz="2400" dirty="0">
                <a:ea typeface="Arial"/>
              </a:rPr>
              <a:t>počká na široké rozevření úst </a:t>
            </a:r>
            <a:r>
              <a:rPr lang="cs-CZ" sz="2400" dirty="0">
                <a:ea typeface="Wingdings"/>
              </a:rPr>
              <a:t>a </a:t>
            </a:r>
            <a:r>
              <a:rPr lang="cs-CZ" sz="2400" dirty="0">
                <a:ea typeface="Arial"/>
              </a:rPr>
              <a:t>přitáhne dítě přímo k prsu</a:t>
            </a:r>
            <a:endParaRPr lang="cs-CZ" sz="2400" dirty="0"/>
          </a:p>
          <a:p>
            <a:pPr>
              <a:lnSpc>
                <a:spcPct val="80000"/>
              </a:lnSpc>
            </a:pPr>
            <a:r>
              <a:rPr lang="cs-CZ" sz="2400" dirty="0">
                <a:ea typeface="Arial"/>
              </a:rPr>
              <a:t>dítě přikládá celou paží – jako na podnose</a:t>
            </a:r>
            <a:endParaRPr lang="cs-CZ" sz="2400" dirty="0"/>
          </a:p>
          <a:p>
            <a:pPr>
              <a:lnSpc>
                <a:spcPct val="80000"/>
              </a:lnSpc>
            </a:pPr>
            <a:r>
              <a:rPr lang="cs-CZ" sz="2400" dirty="0">
                <a:ea typeface="Arial"/>
              </a:rPr>
              <a:t>loktem tlačí na zadeček, zápěstím tlačí mezi lopatky</a:t>
            </a:r>
            <a:br>
              <a:rPr lang="cs-CZ" sz="2400" dirty="0">
                <a:ea typeface="Arial"/>
              </a:rPr>
            </a:br>
            <a:r>
              <a:rPr lang="cs-CZ" sz="2400" dirty="0">
                <a:ea typeface="Arial"/>
              </a:rPr>
              <a:t>dítěte, dítě tak provede mírný záklon hlavy (brada tlačí</a:t>
            </a:r>
            <a:br>
              <a:rPr lang="cs-CZ" sz="2400" dirty="0">
                <a:ea typeface="Arial"/>
              </a:rPr>
            </a:br>
            <a:r>
              <a:rPr lang="cs-CZ" sz="2400" dirty="0">
                <a:ea typeface="Arial"/>
              </a:rPr>
              <a:t>do prsu, nos se prsu nedotýká)</a:t>
            </a:r>
          </a:p>
          <a:p>
            <a:pPr>
              <a:lnSpc>
                <a:spcPct val="80000"/>
              </a:lnSpc>
            </a:pPr>
            <a:r>
              <a:rPr lang="cs-CZ" sz="2400" dirty="0"/>
              <a:t>mezi matkou a dítětem není žádná překážka</a:t>
            </a:r>
          </a:p>
        </p:txBody>
      </p:sp>
      <p:pic>
        <p:nvPicPr>
          <p:cNvPr id="5" name="Obrázek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04927" y="3162300"/>
            <a:ext cx="2032000" cy="3149600"/>
          </a:xfrm>
          <a:prstGeom prst="rect">
            <a:avLst/>
          </a:prstGeom>
        </p:spPr>
      </p:pic>
    </p:spTree>
    <p:extLst>
      <p:ext uri="{BB962C8B-B14F-4D97-AF65-F5344CB8AC3E}">
        <p14:creationId xmlns:p14="http://schemas.microsoft.com/office/powerpoint/2010/main" val="2764336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Správná poloha</a:t>
            </a:r>
          </a:p>
        </p:txBody>
      </p:sp>
      <p:sp>
        <p:nvSpPr>
          <p:cNvPr id="3" name="Zástupný symbol pro obsah 2"/>
          <p:cNvSpPr>
            <a:spLocks noGrp="1"/>
          </p:cNvSpPr>
          <p:nvPr>
            <p:ph idx="1"/>
          </p:nvPr>
        </p:nvSpPr>
        <p:spPr/>
        <p:txBody>
          <a:bodyPr>
            <a:normAutofit/>
          </a:bodyPr>
          <a:lstStyle/>
          <a:p>
            <a:r>
              <a:rPr lang="cs-CZ" b="1">
                <a:ea typeface="Arial"/>
              </a:rPr>
              <a:t>poloha vsedě</a:t>
            </a:r>
          </a:p>
          <a:p>
            <a:pPr lvl="1"/>
            <a:r>
              <a:rPr lang="cs-CZ">
                <a:ea typeface="Arial"/>
              </a:rPr>
              <a:t>matka by měla být uvolněná,</a:t>
            </a:r>
          </a:p>
          <a:p>
            <a:pPr lvl="1"/>
            <a:r>
              <a:rPr lang="cs-CZ">
                <a:ea typeface="Arial"/>
              </a:rPr>
              <a:t>neměla by sedět na kraji nemocniční postele – je příliš vysoká a není možné si podepřít nohy, ruce ani záda</a:t>
            </a:r>
          </a:p>
          <a:p>
            <a:pPr lvl="1"/>
            <a:r>
              <a:rPr lang="cs-CZ">
                <a:ea typeface="Arial"/>
              </a:rPr>
              <a:t>sed s rovnými, dobře podepřenými zády</a:t>
            </a:r>
          </a:p>
          <a:p>
            <a:pPr lvl="1"/>
            <a:r>
              <a:rPr lang="cs-CZ">
                <a:ea typeface="Arial"/>
              </a:rPr>
              <a:t>trup směřuje mírně dopředu, pánev je v rovině</a:t>
            </a:r>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04927" y="3162300"/>
            <a:ext cx="2032000" cy="3149600"/>
          </a:xfrm>
          <a:prstGeom prst="rect">
            <a:avLst/>
          </a:prstGeom>
        </p:spPr>
      </p:pic>
    </p:spTree>
    <p:extLst>
      <p:ext uri="{BB962C8B-B14F-4D97-AF65-F5344CB8AC3E}">
        <p14:creationId xmlns:p14="http://schemas.microsoft.com/office/powerpoint/2010/main" val="4104711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t>Správná poloha</a:t>
            </a:r>
          </a:p>
        </p:txBody>
      </p:sp>
      <p:sp>
        <p:nvSpPr>
          <p:cNvPr id="3" name="Zástupný symbol pro obsah 2"/>
          <p:cNvSpPr>
            <a:spLocks noGrp="1"/>
          </p:cNvSpPr>
          <p:nvPr>
            <p:ph idx="1"/>
          </p:nvPr>
        </p:nvSpPr>
        <p:spPr>
          <a:xfrm>
            <a:off x="838199" y="1825625"/>
            <a:ext cx="10891345" cy="4351338"/>
          </a:xfrm>
        </p:spPr>
        <p:txBody>
          <a:bodyPr>
            <a:normAutofit/>
          </a:bodyPr>
          <a:lstStyle/>
          <a:p>
            <a:pPr>
              <a:lnSpc>
                <a:spcPct val="100000"/>
              </a:lnSpc>
            </a:pPr>
            <a:r>
              <a:rPr lang="cs-CZ" sz="2400">
                <a:ea typeface="Arial"/>
              </a:rPr>
              <a:t>hlava a tělo dítěte je velmi těsně u matčina těla </a:t>
            </a:r>
            <a:endParaRPr lang="cs-CZ" sz="2400"/>
          </a:p>
          <a:p>
            <a:pPr>
              <a:lnSpc>
                <a:spcPct val="100000"/>
              </a:lnSpc>
            </a:pPr>
            <a:r>
              <a:rPr lang="cs-CZ" sz="2400">
                <a:ea typeface="Arial"/>
              </a:rPr>
              <a:t>celé tělo dítěte je podepřené a nohy dítěte jsou obtočené kolem těla matky</a:t>
            </a:r>
            <a:endParaRPr lang="cs-CZ" sz="2400"/>
          </a:p>
          <a:p>
            <a:pPr>
              <a:lnSpc>
                <a:spcPct val="100000"/>
              </a:lnSpc>
            </a:pPr>
            <a:r>
              <a:rPr lang="cs-CZ" sz="2400">
                <a:ea typeface="Arial"/>
              </a:rPr>
              <a:t>zadeček dítěte matka tlačí ke svému tělu předloktím - bradavka bude </a:t>
            </a:r>
            <a:r>
              <a:rPr lang="cs-CZ" sz="2400" i="1">
                <a:ea typeface="Arial"/>
              </a:rPr>
              <a:t>automaticky</a:t>
            </a:r>
            <a:r>
              <a:rPr lang="cs-CZ" sz="2400">
                <a:ea typeface="Arial"/>
              </a:rPr>
              <a:t> směřovat k hornímu rtu dítěte</a:t>
            </a:r>
            <a:endParaRPr lang="cs-CZ" sz="2400"/>
          </a:p>
          <a:p>
            <a:pPr>
              <a:lnSpc>
                <a:spcPct val="100000"/>
              </a:lnSpc>
            </a:pPr>
            <a:r>
              <a:rPr lang="cs-CZ" sz="2400">
                <a:ea typeface="Arial"/>
              </a:rPr>
              <a:t>poloha není úplně jako bříško na bříško, ale tak aby dítě</a:t>
            </a:r>
            <a:br>
              <a:rPr lang="cs-CZ" sz="2400">
                <a:ea typeface="Arial"/>
              </a:rPr>
            </a:br>
            <a:r>
              <a:rPr lang="cs-CZ" sz="2400">
                <a:ea typeface="Arial"/>
              </a:rPr>
              <a:t>směřovalo k prsu zdola a byl zde oční kontakt</a:t>
            </a:r>
          </a:p>
          <a:p>
            <a:pPr>
              <a:lnSpc>
                <a:spcPct val="100000"/>
              </a:lnSpc>
            </a:pPr>
            <a:r>
              <a:rPr lang="cs-CZ" sz="2400">
                <a:ea typeface="Arial"/>
              </a:rPr>
              <a:t>tělo dítěte je v jedné linii (ucho, rameno, kyčel)</a:t>
            </a:r>
            <a:endParaRPr lang="cs-CZ" sz="2400"/>
          </a:p>
        </p:txBody>
      </p:sp>
      <p:pic>
        <p:nvPicPr>
          <p:cNvPr id="5" name="Obrázek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04927" y="3162300"/>
            <a:ext cx="2032000" cy="3149600"/>
          </a:xfrm>
          <a:prstGeom prst="rect">
            <a:avLst/>
          </a:prstGeom>
        </p:spPr>
      </p:pic>
    </p:spTree>
    <p:extLst>
      <p:ext uri="{BB962C8B-B14F-4D97-AF65-F5344CB8AC3E}">
        <p14:creationId xmlns:p14="http://schemas.microsoft.com/office/powerpoint/2010/main" val="158214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Správná poloha matky a dítěte</a:t>
            </a:r>
          </a:p>
        </p:txBody>
      </p:sp>
      <p:sp>
        <p:nvSpPr>
          <p:cNvPr id="4" name="Zástupný symbol pro obsah 3"/>
          <p:cNvSpPr>
            <a:spLocks noGrp="1"/>
          </p:cNvSpPr>
          <p:nvPr>
            <p:ph idx="1"/>
          </p:nvPr>
        </p:nvSpPr>
        <p:spPr>
          <a:xfrm>
            <a:off x="8366234" y="1620816"/>
            <a:ext cx="2987566" cy="4380739"/>
          </a:xfrm>
        </p:spPr>
        <p:txBody>
          <a:bodyPr/>
          <a:lstStyle/>
          <a:p>
            <a:r>
              <a:rPr lang="cs-CZ"/>
              <a:t>dlaň ruky pod tváří dítěte</a:t>
            </a:r>
          </a:p>
        </p:txBody>
      </p:sp>
      <p:pic>
        <p:nvPicPr>
          <p:cNvPr id="3" name="Picture 3"/>
          <p:cNvPicPr/>
          <p:nvPr/>
        </p:nvPicPr>
        <p:blipFill>
          <a:blip r:embed="rId2" cstate="email">
            <a:extLst>
              <a:ext uri="{28A0092B-C50C-407E-A947-70E740481C1C}">
                <a14:useLocalDpi xmlns:a14="http://schemas.microsoft.com/office/drawing/2010/main"/>
              </a:ext>
            </a:extLst>
          </a:blip>
          <a:stretch>
            <a:fillRect/>
          </a:stretch>
        </p:blipFill>
        <p:spPr>
          <a:xfrm>
            <a:off x="602324" y="1620816"/>
            <a:ext cx="7391160" cy="4536720"/>
          </a:xfrm>
          <a:prstGeom prst="rect">
            <a:avLst/>
          </a:prstGeom>
          <a:ln>
            <a:noFill/>
          </a:ln>
        </p:spPr>
      </p:pic>
    </p:spTree>
    <p:extLst>
      <p:ext uri="{BB962C8B-B14F-4D97-AF65-F5344CB8AC3E}">
        <p14:creationId xmlns:p14="http://schemas.microsoft.com/office/powerpoint/2010/main" val="309878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 name="Picture 2"/>
          <p:cNvPicPr/>
          <p:nvPr/>
        </p:nvPicPr>
        <p:blipFill>
          <a:blip r:embed="rId2" cstate="email">
            <a:extLst>
              <a:ext uri="{28A0092B-C50C-407E-A947-70E740481C1C}">
                <a14:useLocalDpi xmlns:a14="http://schemas.microsoft.com/office/drawing/2010/main"/>
              </a:ext>
            </a:extLst>
          </a:blip>
          <a:stretch>
            <a:fillRect/>
          </a:stretch>
        </p:blipFill>
        <p:spPr>
          <a:xfrm>
            <a:off x="4024440" y="1760483"/>
            <a:ext cx="3959640" cy="3172320"/>
          </a:xfrm>
          <a:prstGeom prst="rect">
            <a:avLst/>
          </a:prstGeom>
          <a:ln>
            <a:noFill/>
          </a:ln>
        </p:spPr>
      </p:pic>
      <p:sp>
        <p:nvSpPr>
          <p:cNvPr id="332" name="CustomShape 1"/>
          <p:cNvSpPr/>
          <p:nvPr/>
        </p:nvSpPr>
        <p:spPr>
          <a:xfrm rot="1399800">
            <a:off x="3677760" y="2249003"/>
            <a:ext cx="2138760" cy="133920"/>
          </a:xfrm>
          <a:prstGeom prst="leftRightArrow">
            <a:avLst>
              <a:gd name="adj1" fmla="val 50000"/>
              <a:gd name="adj2" fmla="val 317175"/>
            </a:avLst>
          </a:prstGeom>
          <a:solidFill>
            <a:srgbClr val="FFFFFF"/>
          </a:solidFill>
          <a:ln w="9360">
            <a:solidFill>
              <a:srgbClr val="000000"/>
            </a:solidFill>
            <a:miter/>
          </a:ln>
        </p:spPr>
      </p:sp>
      <p:sp>
        <p:nvSpPr>
          <p:cNvPr id="333" name="CustomShape 2"/>
          <p:cNvSpPr/>
          <p:nvPr/>
        </p:nvSpPr>
        <p:spPr>
          <a:xfrm>
            <a:off x="3738600" y="3046403"/>
            <a:ext cx="1870560" cy="143280"/>
          </a:xfrm>
          <a:prstGeom prst="rightArrow">
            <a:avLst>
              <a:gd name="adj1" fmla="val 50000"/>
              <a:gd name="adj2" fmla="val 323900"/>
            </a:avLst>
          </a:prstGeom>
          <a:solidFill>
            <a:srgbClr val="FFFFFF"/>
          </a:solidFill>
          <a:ln w="9360">
            <a:solidFill>
              <a:srgbClr val="000000"/>
            </a:solidFill>
            <a:miter/>
          </a:ln>
        </p:spPr>
      </p:sp>
      <p:sp>
        <p:nvSpPr>
          <p:cNvPr id="334" name="CustomShape 3"/>
          <p:cNvSpPr/>
          <p:nvPr/>
        </p:nvSpPr>
        <p:spPr>
          <a:xfrm rot="20545200">
            <a:off x="3495600" y="3797363"/>
            <a:ext cx="2157840" cy="143280"/>
          </a:xfrm>
          <a:prstGeom prst="rightArrow">
            <a:avLst>
              <a:gd name="adj1" fmla="val 50000"/>
              <a:gd name="adj2" fmla="val 373628"/>
            </a:avLst>
          </a:prstGeom>
          <a:solidFill>
            <a:srgbClr val="FFFFFF"/>
          </a:solidFill>
          <a:ln w="9360">
            <a:solidFill>
              <a:srgbClr val="000000"/>
            </a:solidFill>
            <a:miter/>
          </a:ln>
        </p:spPr>
      </p:sp>
      <p:sp>
        <p:nvSpPr>
          <p:cNvPr id="335" name="CustomShape 4"/>
          <p:cNvSpPr/>
          <p:nvPr/>
        </p:nvSpPr>
        <p:spPr>
          <a:xfrm rot="19286400">
            <a:off x="3435840" y="4614923"/>
            <a:ext cx="1870560" cy="143280"/>
          </a:xfrm>
          <a:prstGeom prst="rightArrow">
            <a:avLst>
              <a:gd name="adj1" fmla="val 50000"/>
              <a:gd name="adj2" fmla="val 323900"/>
            </a:avLst>
          </a:prstGeom>
          <a:solidFill>
            <a:srgbClr val="FFFFFF"/>
          </a:solidFill>
          <a:ln w="9360">
            <a:solidFill>
              <a:srgbClr val="000000"/>
            </a:solidFill>
            <a:miter/>
          </a:ln>
        </p:spPr>
      </p:sp>
      <p:sp>
        <p:nvSpPr>
          <p:cNvPr id="336" name="CustomShape 5"/>
          <p:cNvSpPr/>
          <p:nvPr/>
        </p:nvSpPr>
        <p:spPr>
          <a:xfrm rot="16200000">
            <a:off x="4768920" y="4874843"/>
            <a:ext cx="1654560" cy="143280"/>
          </a:xfrm>
          <a:prstGeom prst="rightArrow">
            <a:avLst>
              <a:gd name="adj1" fmla="val 50000"/>
              <a:gd name="adj2" fmla="val 286537"/>
            </a:avLst>
          </a:prstGeom>
          <a:solidFill>
            <a:srgbClr val="FFFFFF"/>
          </a:solidFill>
          <a:ln w="9360">
            <a:solidFill>
              <a:srgbClr val="000000"/>
            </a:solidFill>
            <a:miter/>
          </a:ln>
        </p:spPr>
      </p:sp>
      <p:sp>
        <p:nvSpPr>
          <p:cNvPr id="337" name="CustomShape 6"/>
          <p:cNvSpPr/>
          <p:nvPr/>
        </p:nvSpPr>
        <p:spPr>
          <a:xfrm rot="13311000">
            <a:off x="6640560" y="4842083"/>
            <a:ext cx="1151280" cy="143280"/>
          </a:xfrm>
          <a:prstGeom prst="rightArrow">
            <a:avLst>
              <a:gd name="adj1" fmla="val 50000"/>
              <a:gd name="adj2" fmla="val 199451"/>
            </a:avLst>
          </a:prstGeom>
          <a:solidFill>
            <a:srgbClr val="FFFFFF"/>
          </a:solidFill>
          <a:ln w="9360">
            <a:solidFill>
              <a:srgbClr val="000000"/>
            </a:solidFill>
            <a:miter/>
          </a:ln>
        </p:spPr>
      </p:sp>
      <p:sp>
        <p:nvSpPr>
          <p:cNvPr id="338" name="CustomShape 7"/>
          <p:cNvSpPr/>
          <p:nvPr/>
        </p:nvSpPr>
        <p:spPr>
          <a:xfrm rot="11103600">
            <a:off x="7243920" y="4660283"/>
            <a:ext cx="935640" cy="143280"/>
          </a:xfrm>
          <a:prstGeom prst="rightArrow">
            <a:avLst>
              <a:gd name="adj1" fmla="val 50000"/>
              <a:gd name="adj2" fmla="val 162087"/>
            </a:avLst>
          </a:prstGeom>
          <a:solidFill>
            <a:srgbClr val="FFFFFF"/>
          </a:solidFill>
          <a:ln w="9360">
            <a:solidFill>
              <a:srgbClr val="000000"/>
            </a:solidFill>
            <a:miter/>
          </a:ln>
        </p:spPr>
      </p:sp>
      <p:sp>
        <p:nvSpPr>
          <p:cNvPr id="339" name="CustomShape 8"/>
          <p:cNvSpPr/>
          <p:nvPr/>
        </p:nvSpPr>
        <p:spPr>
          <a:xfrm rot="10800000">
            <a:off x="7954560" y="3404603"/>
            <a:ext cx="429120" cy="141840"/>
          </a:xfrm>
          <a:prstGeom prst="rightArrow">
            <a:avLst>
              <a:gd name="adj1" fmla="val 50000"/>
              <a:gd name="adj2" fmla="val 75278"/>
            </a:avLst>
          </a:prstGeom>
          <a:solidFill>
            <a:srgbClr val="FFFFFF"/>
          </a:solidFill>
          <a:ln w="9360">
            <a:solidFill>
              <a:srgbClr val="000000"/>
            </a:solidFill>
            <a:miter/>
          </a:ln>
        </p:spPr>
      </p:sp>
      <p:sp>
        <p:nvSpPr>
          <p:cNvPr id="340" name="CustomShape 9"/>
          <p:cNvSpPr/>
          <p:nvPr/>
        </p:nvSpPr>
        <p:spPr>
          <a:xfrm rot="8072400">
            <a:off x="6725160" y="2906723"/>
            <a:ext cx="1870560" cy="143280"/>
          </a:xfrm>
          <a:prstGeom prst="rightArrow">
            <a:avLst>
              <a:gd name="adj1" fmla="val 50000"/>
              <a:gd name="adj2" fmla="val 323900"/>
            </a:avLst>
          </a:prstGeom>
          <a:solidFill>
            <a:srgbClr val="FFFFFF"/>
          </a:solidFill>
          <a:ln w="9360">
            <a:solidFill>
              <a:srgbClr val="000000"/>
            </a:solidFill>
            <a:miter/>
          </a:ln>
        </p:spPr>
      </p:sp>
      <p:sp>
        <p:nvSpPr>
          <p:cNvPr id="341" name="CustomShape 10"/>
          <p:cNvSpPr/>
          <p:nvPr/>
        </p:nvSpPr>
        <p:spPr>
          <a:xfrm>
            <a:off x="1810080" y="1689203"/>
            <a:ext cx="2048760" cy="363960"/>
          </a:xfrm>
          <a:prstGeom prst="rect">
            <a:avLst/>
          </a:prstGeom>
          <a:noFill/>
          <a:ln>
            <a:noFill/>
          </a:ln>
        </p:spPr>
        <p:txBody>
          <a:bodyPr wrap="none" lIns="90000" tIns="45000" rIns="90000" bIns="45000"/>
          <a:lstStyle/>
          <a:p>
            <a:pPr>
              <a:lnSpc>
                <a:spcPct val="100000"/>
              </a:lnSpc>
            </a:pPr>
            <a:r>
              <a:rPr lang="cs-CZ" sz="1600" b="1">
                <a:solidFill>
                  <a:srgbClr val="000000"/>
                </a:solidFill>
                <a:latin typeface="Segoe UI" panose="020B0502040204020203" pitchFamily="34" charset="0"/>
                <a:cs typeface="Segoe UI" panose="020B0502040204020203" pitchFamily="34" charset="0"/>
              </a:rPr>
              <a:t>Vzájemný pohled</a:t>
            </a:r>
            <a:endParaRPr sz="1600">
              <a:latin typeface="Segoe UI" panose="020B0502040204020203" pitchFamily="34" charset="0"/>
              <a:cs typeface="Segoe UI" panose="020B0502040204020203" pitchFamily="34" charset="0"/>
            </a:endParaRPr>
          </a:p>
        </p:txBody>
      </p:sp>
      <p:sp>
        <p:nvSpPr>
          <p:cNvPr id="342" name="CustomShape 11"/>
          <p:cNvSpPr/>
          <p:nvPr/>
        </p:nvSpPr>
        <p:spPr>
          <a:xfrm>
            <a:off x="1533600" y="2903483"/>
            <a:ext cx="2309400" cy="363960"/>
          </a:xfrm>
          <a:prstGeom prst="rect">
            <a:avLst/>
          </a:prstGeom>
          <a:noFill/>
          <a:ln>
            <a:noFill/>
          </a:ln>
        </p:spPr>
        <p:txBody>
          <a:bodyPr wrap="none" lIns="90000" tIns="45000" rIns="90000" bIns="45000"/>
          <a:lstStyle/>
          <a:p>
            <a:pPr>
              <a:lnSpc>
                <a:spcPct val="100000"/>
              </a:lnSpc>
            </a:pPr>
            <a:r>
              <a:rPr lang="cs-CZ" sz="1600" b="1">
                <a:solidFill>
                  <a:srgbClr val="FF0000"/>
                </a:solidFill>
                <a:latin typeface="Segoe UI" panose="020B0502040204020203" pitchFamily="34" charset="0"/>
                <a:cs typeface="Segoe UI" panose="020B0502040204020203" pitchFamily="34" charset="0"/>
              </a:rPr>
              <a:t>Dítě cítí vůni</a:t>
            </a:r>
            <a:r>
              <a:rPr lang="cs-CZ" sz="1600" b="1">
                <a:solidFill>
                  <a:srgbClr val="000000"/>
                </a:solidFill>
                <a:latin typeface="Segoe UI" panose="020B0502040204020203" pitchFamily="34" charset="0"/>
                <a:cs typeface="Segoe UI" panose="020B0502040204020203" pitchFamily="34" charset="0"/>
              </a:rPr>
              <a:t> matky</a:t>
            </a:r>
            <a:endParaRPr sz="1600">
              <a:latin typeface="Segoe UI" panose="020B0502040204020203" pitchFamily="34" charset="0"/>
              <a:cs typeface="Segoe UI" panose="020B0502040204020203" pitchFamily="34" charset="0"/>
            </a:endParaRPr>
          </a:p>
        </p:txBody>
      </p:sp>
      <p:sp>
        <p:nvSpPr>
          <p:cNvPr id="343" name="CustomShape 12"/>
          <p:cNvSpPr/>
          <p:nvPr/>
        </p:nvSpPr>
        <p:spPr>
          <a:xfrm>
            <a:off x="1667160" y="3975203"/>
            <a:ext cx="1866240" cy="363960"/>
          </a:xfrm>
          <a:prstGeom prst="rect">
            <a:avLst/>
          </a:prstGeom>
          <a:noFill/>
          <a:ln>
            <a:noFill/>
          </a:ln>
        </p:spPr>
        <p:txBody>
          <a:bodyPr wrap="none" lIns="90000" tIns="45000" rIns="90000" bIns="45000"/>
          <a:lstStyle/>
          <a:p>
            <a:pPr>
              <a:lnSpc>
                <a:spcPct val="100000"/>
              </a:lnSpc>
            </a:pPr>
            <a:r>
              <a:rPr lang="cs-CZ" sz="1600" b="1">
                <a:solidFill>
                  <a:srgbClr val="FF0000"/>
                </a:solidFill>
                <a:latin typeface="Segoe UI" panose="020B0502040204020203" pitchFamily="34" charset="0"/>
                <a:cs typeface="Segoe UI" panose="020B0502040204020203" pitchFamily="34" charset="0"/>
              </a:rPr>
              <a:t>Dítě cítí chuť</a:t>
            </a:r>
            <a:r>
              <a:rPr lang="cs-CZ" sz="1600" b="1">
                <a:solidFill>
                  <a:srgbClr val="000000"/>
                </a:solidFill>
                <a:latin typeface="Segoe UI" panose="020B0502040204020203" pitchFamily="34" charset="0"/>
                <a:cs typeface="Segoe UI" panose="020B0502040204020203" pitchFamily="34" charset="0"/>
              </a:rPr>
              <a:t> mléka</a:t>
            </a:r>
            <a:endParaRPr sz="1600">
              <a:latin typeface="Segoe UI" panose="020B0502040204020203" pitchFamily="34" charset="0"/>
              <a:cs typeface="Segoe UI" panose="020B0502040204020203" pitchFamily="34" charset="0"/>
            </a:endParaRPr>
          </a:p>
        </p:txBody>
      </p:sp>
      <p:sp>
        <p:nvSpPr>
          <p:cNvPr id="344" name="CustomShape 13"/>
          <p:cNvSpPr/>
          <p:nvPr/>
        </p:nvSpPr>
        <p:spPr>
          <a:xfrm>
            <a:off x="1534680" y="5332403"/>
            <a:ext cx="3272760" cy="363960"/>
          </a:xfrm>
          <a:prstGeom prst="rect">
            <a:avLst/>
          </a:prstGeom>
          <a:noFill/>
          <a:ln>
            <a:noFill/>
          </a:ln>
        </p:spPr>
        <p:txBody>
          <a:bodyPr wrap="none" lIns="90000" tIns="45000" rIns="90000" bIns="45000"/>
          <a:lstStyle/>
          <a:p>
            <a:pPr>
              <a:lnSpc>
                <a:spcPct val="100000"/>
              </a:lnSpc>
            </a:pPr>
            <a:r>
              <a:rPr lang="cs-CZ" sz="1600" b="1">
                <a:solidFill>
                  <a:srgbClr val="FF0000"/>
                </a:solidFill>
                <a:latin typeface="Segoe UI" panose="020B0502040204020203" pitchFamily="34" charset="0"/>
                <a:cs typeface="Segoe UI" panose="020B0502040204020203" pitchFamily="34" charset="0"/>
              </a:rPr>
              <a:t>Dotýká se</a:t>
            </a:r>
            <a:r>
              <a:rPr lang="cs-CZ" sz="1600" b="1">
                <a:solidFill>
                  <a:srgbClr val="5EF0F7"/>
                </a:solidFill>
                <a:latin typeface="Segoe UI" panose="020B0502040204020203" pitchFamily="34" charset="0"/>
                <a:cs typeface="Segoe UI" panose="020B0502040204020203" pitchFamily="34" charset="0"/>
              </a:rPr>
              <a:t> </a:t>
            </a:r>
            <a:r>
              <a:rPr lang="cs-CZ" sz="1600" b="1">
                <a:solidFill>
                  <a:srgbClr val="000000"/>
                </a:solidFill>
                <a:latin typeface="Segoe UI" panose="020B0502040204020203" pitchFamily="34" charset="0"/>
                <a:cs typeface="Segoe UI" panose="020B0502040204020203" pitchFamily="34" charset="0"/>
              </a:rPr>
              <a:t>matčiny pokožky</a:t>
            </a:r>
            <a:endParaRPr sz="1600">
              <a:latin typeface="Segoe UI" panose="020B0502040204020203" pitchFamily="34" charset="0"/>
              <a:cs typeface="Segoe UI" panose="020B0502040204020203" pitchFamily="34" charset="0"/>
            </a:endParaRPr>
          </a:p>
        </p:txBody>
      </p:sp>
      <p:sp>
        <p:nvSpPr>
          <p:cNvPr id="345" name="CustomShape 14"/>
          <p:cNvSpPr/>
          <p:nvPr/>
        </p:nvSpPr>
        <p:spPr>
          <a:xfrm>
            <a:off x="4310640" y="5832443"/>
            <a:ext cx="3115440" cy="363960"/>
          </a:xfrm>
          <a:prstGeom prst="rect">
            <a:avLst/>
          </a:prstGeom>
          <a:noFill/>
          <a:ln>
            <a:noFill/>
          </a:ln>
        </p:spPr>
        <p:txBody>
          <a:bodyPr wrap="none" lIns="90000" tIns="45000" rIns="90000" bIns="45000"/>
          <a:lstStyle/>
          <a:p>
            <a:pPr>
              <a:lnSpc>
                <a:spcPct val="100000"/>
              </a:lnSpc>
            </a:pPr>
            <a:endParaRPr sz="1600">
              <a:latin typeface="Segoe UI" panose="020B0502040204020203" pitchFamily="34" charset="0"/>
              <a:cs typeface="Segoe UI" panose="020B0502040204020203" pitchFamily="34" charset="0"/>
            </a:endParaRPr>
          </a:p>
        </p:txBody>
      </p:sp>
      <p:sp>
        <p:nvSpPr>
          <p:cNvPr id="346" name="CustomShape 15"/>
          <p:cNvSpPr/>
          <p:nvPr/>
        </p:nvSpPr>
        <p:spPr>
          <a:xfrm>
            <a:off x="6382080" y="5332403"/>
            <a:ext cx="2963160" cy="363960"/>
          </a:xfrm>
          <a:prstGeom prst="rect">
            <a:avLst/>
          </a:prstGeom>
          <a:noFill/>
          <a:ln>
            <a:noFill/>
          </a:ln>
        </p:spPr>
        <p:txBody>
          <a:bodyPr wrap="none" lIns="90000" tIns="45000" rIns="90000" bIns="45000"/>
          <a:lstStyle/>
          <a:p>
            <a:pPr>
              <a:lnSpc>
                <a:spcPct val="100000"/>
              </a:lnSpc>
            </a:pPr>
            <a:endParaRPr sz="1600">
              <a:latin typeface="Segoe UI" panose="020B0502040204020203" pitchFamily="34" charset="0"/>
              <a:cs typeface="Segoe UI" panose="020B0502040204020203" pitchFamily="34" charset="0"/>
            </a:endParaRPr>
          </a:p>
        </p:txBody>
      </p:sp>
      <p:sp>
        <p:nvSpPr>
          <p:cNvPr id="347" name="CustomShape 16"/>
          <p:cNvSpPr/>
          <p:nvPr/>
        </p:nvSpPr>
        <p:spPr>
          <a:xfrm>
            <a:off x="8167680" y="4618163"/>
            <a:ext cx="2499120" cy="638280"/>
          </a:xfrm>
          <a:prstGeom prst="rect">
            <a:avLst/>
          </a:prstGeom>
          <a:noFill/>
          <a:ln>
            <a:noFill/>
          </a:ln>
        </p:spPr>
        <p:txBody>
          <a:bodyPr lIns="90000" tIns="45000" rIns="90000" bIns="45000"/>
          <a:lstStyle/>
          <a:p>
            <a:pPr>
              <a:lnSpc>
                <a:spcPct val="100000"/>
              </a:lnSpc>
            </a:pPr>
            <a:r>
              <a:rPr lang="cs-CZ" sz="1600" b="1">
                <a:solidFill>
                  <a:srgbClr val="000000"/>
                </a:solidFill>
                <a:latin typeface="Segoe UI" panose="020B0502040204020203" pitchFamily="34" charset="0"/>
                <a:cs typeface="Segoe UI" panose="020B0502040204020203" pitchFamily="34" charset="0"/>
              </a:rPr>
              <a:t>Zezadu </a:t>
            </a:r>
            <a:r>
              <a:rPr lang="cs-CZ" sz="1600" b="1">
                <a:solidFill>
                  <a:srgbClr val="FF0000"/>
                </a:solidFill>
                <a:latin typeface="Segoe UI" panose="020B0502040204020203" pitchFamily="34" charset="0"/>
                <a:cs typeface="Segoe UI" panose="020B0502040204020203" pitchFamily="34" charset="0"/>
              </a:rPr>
              <a:t>cítí</a:t>
            </a:r>
            <a:r>
              <a:rPr lang="cs-CZ" sz="1600" b="1">
                <a:solidFill>
                  <a:srgbClr val="000000"/>
                </a:solidFill>
                <a:latin typeface="Segoe UI" panose="020B0502040204020203" pitchFamily="34" charset="0"/>
                <a:cs typeface="Segoe UI" panose="020B0502040204020203" pitchFamily="34" charset="0"/>
              </a:rPr>
              <a:t> matčin </a:t>
            </a:r>
            <a:r>
              <a:rPr lang="cs-CZ" sz="1600" b="1">
                <a:solidFill>
                  <a:srgbClr val="FF0000"/>
                </a:solidFill>
                <a:latin typeface="Segoe UI" panose="020B0502040204020203" pitchFamily="34" charset="0"/>
                <a:cs typeface="Segoe UI" panose="020B0502040204020203" pitchFamily="34" charset="0"/>
              </a:rPr>
              <a:t>dotyk</a:t>
            </a:r>
            <a:endParaRPr sz="1600">
              <a:latin typeface="Segoe UI" panose="020B0502040204020203" pitchFamily="34" charset="0"/>
              <a:cs typeface="Segoe UI" panose="020B0502040204020203" pitchFamily="34" charset="0"/>
            </a:endParaRPr>
          </a:p>
        </p:txBody>
      </p:sp>
      <p:sp>
        <p:nvSpPr>
          <p:cNvPr id="348" name="CustomShape 17"/>
          <p:cNvSpPr/>
          <p:nvPr/>
        </p:nvSpPr>
        <p:spPr>
          <a:xfrm>
            <a:off x="8381880" y="3260603"/>
            <a:ext cx="2202480" cy="638280"/>
          </a:xfrm>
          <a:prstGeom prst="rect">
            <a:avLst/>
          </a:prstGeom>
          <a:noFill/>
          <a:ln>
            <a:noFill/>
          </a:ln>
        </p:spPr>
        <p:txBody>
          <a:bodyPr wrap="none" lIns="90000" tIns="45000" rIns="90000" bIns="45000"/>
          <a:lstStyle/>
          <a:p>
            <a:r>
              <a:rPr lang="cs-CZ" sz="1600" b="1">
                <a:solidFill>
                  <a:srgbClr val="FF0000"/>
                </a:solidFill>
                <a:latin typeface="Segoe UI" panose="020B0502040204020203" pitchFamily="34" charset="0"/>
                <a:cs typeface="Segoe UI" panose="020B0502040204020203" pitchFamily="34" charset="0"/>
              </a:rPr>
              <a:t>Pohybuje se</a:t>
            </a:r>
            <a:r>
              <a:rPr lang="cs-CZ" sz="1600" b="1">
                <a:solidFill>
                  <a:srgbClr val="5EF0F7"/>
                </a:solidFill>
                <a:latin typeface="Segoe UI" panose="020B0502040204020203" pitchFamily="34" charset="0"/>
                <a:cs typeface="Segoe UI" panose="020B0502040204020203" pitchFamily="34" charset="0"/>
              </a:rPr>
              <a:t> </a:t>
            </a:r>
            <a:r>
              <a:rPr lang="cs-CZ" sz="1600" b="1">
                <a:solidFill>
                  <a:srgbClr val="000000"/>
                </a:solidFill>
                <a:latin typeface="Segoe UI" panose="020B0502040204020203" pitchFamily="34" charset="0"/>
                <a:cs typeface="Segoe UI" panose="020B0502040204020203" pitchFamily="34" charset="0"/>
              </a:rPr>
              <a:t>spolu</a:t>
            </a:r>
            <a:endParaRPr sz="1600">
              <a:latin typeface="Segoe UI" panose="020B0502040204020203" pitchFamily="34" charset="0"/>
              <a:cs typeface="Segoe UI" panose="020B0502040204020203" pitchFamily="34" charset="0"/>
            </a:endParaRPr>
          </a:p>
          <a:p>
            <a:pPr>
              <a:lnSpc>
                <a:spcPct val="100000"/>
              </a:lnSpc>
            </a:pPr>
            <a:r>
              <a:rPr lang="cs-CZ" sz="1600" b="1">
                <a:solidFill>
                  <a:srgbClr val="000000"/>
                </a:solidFill>
                <a:latin typeface="Segoe UI" panose="020B0502040204020203" pitchFamily="34" charset="0"/>
                <a:cs typeface="Segoe UI" panose="020B0502040204020203" pitchFamily="34" charset="0"/>
              </a:rPr>
              <a:t>s matkou</a:t>
            </a:r>
            <a:endParaRPr sz="1600">
              <a:latin typeface="Segoe UI" panose="020B0502040204020203" pitchFamily="34" charset="0"/>
              <a:cs typeface="Segoe UI" panose="020B0502040204020203" pitchFamily="34" charset="0"/>
            </a:endParaRPr>
          </a:p>
        </p:txBody>
      </p:sp>
      <p:sp>
        <p:nvSpPr>
          <p:cNvPr id="349" name="CustomShape 18"/>
          <p:cNvSpPr/>
          <p:nvPr/>
        </p:nvSpPr>
        <p:spPr>
          <a:xfrm>
            <a:off x="8382960" y="1974683"/>
            <a:ext cx="1501560" cy="638280"/>
          </a:xfrm>
          <a:prstGeom prst="rect">
            <a:avLst/>
          </a:prstGeom>
          <a:noFill/>
          <a:ln>
            <a:noFill/>
          </a:ln>
        </p:spPr>
        <p:txBody>
          <a:bodyPr wrap="none" lIns="90000" tIns="45000" rIns="90000" bIns="45000"/>
          <a:lstStyle/>
          <a:p>
            <a:pPr>
              <a:lnSpc>
                <a:spcPct val="100000"/>
              </a:lnSpc>
            </a:pPr>
            <a:r>
              <a:rPr lang="cs-CZ" sz="1600" b="1">
                <a:solidFill>
                  <a:srgbClr val="FF0000"/>
                </a:solidFill>
                <a:latin typeface="Segoe UI" panose="020B0502040204020203" pitchFamily="34" charset="0"/>
                <a:cs typeface="Segoe UI" panose="020B0502040204020203" pitchFamily="34" charset="0"/>
              </a:rPr>
              <a:t>Poslouchá</a:t>
            </a:r>
            <a:r>
              <a:rPr lang="cs-CZ" sz="1600" b="1">
                <a:solidFill>
                  <a:srgbClr val="000000"/>
                </a:solidFill>
                <a:latin typeface="Segoe UI" panose="020B0502040204020203" pitchFamily="34" charset="0"/>
                <a:cs typeface="Segoe UI" panose="020B0502040204020203" pitchFamily="34" charset="0"/>
              </a:rPr>
              <a:t> </a:t>
            </a:r>
            <a:endParaRPr sz="1600">
              <a:latin typeface="Segoe UI" panose="020B0502040204020203" pitchFamily="34" charset="0"/>
              <a:cs typeface="Segoe UI" panose="020B0502040204020203" pitchFamily="34" charset="0"/>
            </a:endParaRPr>
          </a:p>
          <a:p>
            <a:pPr>
              <a:lnSpc>
                <a:spcPct val="100000"/>
              </a:lnSpc>
            </a:pPr>
            <a:r>
              <a:rPr lang="cs-CZ" sz="1600" b="1">
                <a:solidFill>
                  <a:srgbClr val="000000"/>
                </a:solidFill>
                <a:latin typeface="Segoe UI" panose="020B0502040204020203" pitchFamily="34" charset="0"/>
                <a:cs typeface="Segoe UI" panose="020B0502040204020203" pitchFamily="34" charset="0"/>
              </a:rPr>
              <a:t>matčin hlas</a:t>
            </a:r>
            <a:endParaRPr sz="1600">
              <a:latin typeface="Segoe UI" panose="020B0502040204020203" pitchFamily="34" charset="0"/>
              <a:cs typeface="Segoe UI" panose="020B0502040204020203" pitchFamily="34" charset="0"/>
            </a:endParaRPr>
          </a:p>
        </p:txBody>
      </p:sp>
      <p:sp>
        <p:nvSpPr>
          <p:cNvPr id="351" name="CustomShape 20"/>
          <p:cNvSpPr/>
          <p:nvPr/>
        </p:nvSpPr>
        <p:spPr>
          <a:xfrm>
            <a:off x="9417240" y="5993365"/>
            <a:ext cx="2591280" cy="363960"/>
          </a:xfrm>
          <a:prstGeom prst="rect">
            <a:avLst/>
          </a:prstGeom>
          <a:noFill/>
          <a:ln>
            <a:noFill/>
          </a:ln>
        </p:spPr>
        <p:txBody>
          <a:bodyPr lIns="90000" tIns="45000" rIns="90000" bIns="45000"/>
          <a:lstStyle/>
          <a:p>
            <a:pPr algn="r">
              <a:lnSpc>
                <a:spcPct val="100000"/>
              </a:lnSpc>
            </a:pPr>
            <a:r>
              <a:rPr lang="cs-CZ" sz="1600">
                <a:latin typeface="Segoe UI" panose="020B0502040204020203" pitchFamily="34" charset="0"/>
                <a:cs typeface="Segoe UI" panose="020B0502040204020203" pitchFamily="34" charset="0"/>
              </a:rPr>
              <a:t>Autor: </a:t>
            </a:r>
            <a:r>
              <a:rPr lang="cs-CZ" sz="1600" err="1">
                <a:latin typeface="Segoe UI" panose="020B0502040204020203" pitchFamily="34" charset="0"/>
                <a:cs typeface="Segoe UI" panose="020B0502040204020203" pitchFamily="34" charset="0"/>
              </a:rPr>
              <a:t>Nils</a:t>
            </a:r>
            <a:r>
              <a:rPr lang="cs-CZ" sz="1600">
                <a:latin typeface="Segoe UI" panose="020B0502040204020203" pitchFamily="34" charset="0"/>
                <a:cs typeface="Segoe UI" panose="020B0502040204020203" pitchFamily="34" charset="0"/>
              </a:rPr>
              <a:t> Bergman</a:t>
            </a:r>
            <a:endParaRPr sz="1600">
              <a:latin typeface="Segoe UI" panose="020B0502040204020203" pitchFamily="34" charset="0"/>
              <a:cs typeface="Segoe UI" panose="020B0502040204020203" pitchFamily="34" charset="0"/>
            </a:endParaRPr>
          </a:p>
        </p:txBody>
      </p:sp>
      <p:sp>
        <p:nvSpPr>
          <p:cNvPr id="2" name="Obdélník 1"/>
          <p:cNvSpPr/>
          <p:nvPr/>
        </p:nvSpPr>
        <p:spPr>
          <a:xfrm>
            <a:off x="4495199" y="5817368"/>
            <a:ext cx="2722925" cy="338554"/>
          </a:xfrm>
          <a:prstGeom prst="rect">
            <a:avLst/>
          </a:prstGeom>
        </p:spPr>
        <p:txBody>
          <a:bodyPr wrap="none">
            <a:spAutoFit/>
          </a:bodyPr>
          <a:lstStyle/>
          <a:p>
            <a:pPr>
              <a:lnSpc>
                <a:spcPct val="100000"/>
              </a:lnSpc>
            </a:pPr>
            <a:r>
              <a:rPr lang="cs-CZ" sz="1600" b="1">
                <a:solidFill>
                  <a:srgbClr val="FF0000"/>
                </a:solidFill>
                <a:latin typeface="Segoe UI" panose="020B0502040204020203" pitchFamily="34" charset="0"/>
                <a:cs typeface="Segoe UI" panose="020B0502040204020203" pitchFamily="34" charset="0"/>
              </a:rPr>
              <a:t>Je v kontaktu </a:t>
            </a:r>
            <a:r>
              <a:rPr lang="cs-CZ" sz="1600" b="1">
                <a:solidFill>
                  <a:srgbClr val="000000"/>
                </a:solidFill>
                <a:latin typeface="Segoe UI" panose="020B0502040204020203" pitchFamily="34" charset="0"/>
                <a:cs typeface="Segoe UI" panose="020B0502040204020203" pitchFamily="34" charset="0"/>
              </a:rPr>
              <a:t>kůže na kůži</a:t>
            </a:r>
            <a:endParaRPr lang="cs-CZ" sz="1600">
              <a:latin typeface="Segoe UI" panose="020B0502040204020203" pitchFamily="34" charset="0"/>
              <a:cs typeface="Segoe UI" panose="020B0502040204020203" pitchFamily="34" charset="0"/>
            </a:endParaRPr>
          </a:p>
        </p:txBody>
      </p:sp>
      <p:sp>
        <p:nvSpPr>
          <p:cNvPr id="3" name="Obdélník 2"/>
          <p:cNvSpPr/>
          <p:nvPr/>
        </p:nvSpPr>
        <p:spPr>
          <a:xfrm>
            <a:off x="7621946" y="5362005"/>
            <a:ext cx="2614562" cy="338554"/>
          </a:xfrm>
          <a:prstGeom prst="rect">
            <a:avLst/>
          </a:prstGeom>
        </p:spPr>
        <p:txBody>
          <a:bodyPr wrap="none">
            <a:spAutoFit/>
          </a:bodyPr>
          <a:lstStyle/>
          <a:p>
            <a:pPr>
              <a:lnSpc>
                <a:spcPct val="100000"/>
              </a:lnSpc>
            </a:pPr>
            <a:r>
              <a:rPr lang="cs-CZ" sz="1600" b="1">
                <a:solidFill>
                  <a:srgbClr val="000000"/>
                </a:solidFill>
                <a:latin typeface="Segoe UI" panose="020B0502040204020203" pitchFamily="34" charset="0"/>
                <a:cs typeface="Segoe UI" panose="020B0502040204020203" pitchFamily="34" charset="0"/>
              </a:rPr>
              <a:t>Zepředu ho matka </a:t>
            </a:r>
            <a:r>
              <a:rPr lang="cs-CZ" sz="1600" b="1">
                <a:solidFill>
                  <a:srgbClr val="FF0000"/>
                </a:solidFill>
                <a:latin typeface="Segoe UI" panose="020B0502040204020203" pitchFamily="34" charset="0"/>
                <a:cs typeface="Segoe UI" panose="020B0502040204020203" pitchFamily="34" charset="0"/>
              </a:rPr>
              <a:t>ohřívá</a:t>
            </a:r>
            <a:endParaRPr lang="cs-CZ" sz="1600">
              <a:latin typeface="Segoe UI" panose="020B0502040204020203" pitchFamily="34" charset="0"/>
              <a:cs typeface="Segoe UI" panose="020B0502040204020203" pitchFamily="34" charset="0"/>
            </a:endParaRPr>
          </a:p>
        </p:txBody>
      </p:sp>
      <p:sp>
        <p:nvSpPr>
          <p:cNvPr id="4" name="Nadpis 3"/>
          <p:cNvSpPr>
            <a:spLocks noGrp="1"/>
          </p:cNvSpPr>
          <p:nvPr>
            <p:ph type="title"/>
          </p:nvPr>
        </p:nvSpPr>
        <p:spPr/>
        <p:txBody>
          <a:bodyPr/>
          <a:lstStyle/>
          <a:p>
            <a:r>
              <a:rPr lang="cs-CZ"/>
              <a:t>Podněty stimulující mozek dítěte</a:t>
            </a:r>
          </a:p>
        </p:txBody>
      </p:sp>
      <p:sp>
        <p:nvSpPr>
          <p:cNvPr id="25" name="Zástupný symbol pro zápatí 3">
            <a:extLst>
              <a:ext uri="{FF2B5EF4-FFF2-40B4-BE49-F238E27FC236}">
                <a16:creationId xmlns:a16="http://schemas.microsoft.com/office/drawing/2014/main" id="{E100BE0D-A59F-4323-BD14-10F7534AB078}"/>
              </a:ext>
            </a:extLst>
          </p:cNvPr>
          <p:cNvSpPr>
            <a:spLocks noGrp="1"/>
          </p:cNvSpPr>
          <p:nvPr>
            <p:ph type="ftr" sz="quarter" idx="11"/>
          </p:nvPr>
        </p:nvSpPr>
        <p:spPr>
          <a:xfrm>
            <a:off x="916010" y="6421078"/>
            <a:ext cx="1885681" cy="365125"/>
          </a:xfrm>
        </p:spPr>
        <p:txBody>
          <a:bodyPr/>
          <a:lstStyle/>
          <a:p>
            <a:r>
              <a:rPr lang="cs-CZ"/>
              <a:t>Hygiena dětí</a:t>
            </a:r>
          </a:p>
        </p:txBody>
      </p:sp>
      <p:sp>
        <p:nvSpPr>
          <p:cNvPr id="26" name="Zástupný symbol pro zápatí 3">
            <a:extLst>
              <a:ext uri="{FF2B5EF4-FFF2-40B4-BE49-F238E27FC236}">
                <a16:creationId xmlns:a16="http://schemas.microsoft.com/office/drawing/2014/main" id="{0B215EA0-8384-428C-896A-A72FE5747DEF}"/>
              </a:ext>
            </a:extLst>
          </p:cNvPr>
          <p:cNvSpPr txBox="1">
            <a:spLocks/>
          </p:cNvSpPr>
          <p:nvPr/>
        </p:nvSpPr>
        <p:spPr>
          <a:xfrm>
            <a:off x="3802902" y="6421078"/>
            <a:ext cx="2994138" cy="365125"/>
          </a:xfrm>
          <a:prstGeom prst="rect">
            <a:avLst/>
          </a:prstGeom>
        </p:spPr>
        <p:txBody>
          <a:bodyPr vert="horz" lIns="91440" tIns="45720" rIns="91440" bIns="45720" rtlCol="0" anchor="ctr"/>
          <a:lstStyle>
            <a:defPPr>
              <a:defRPr lang="cs-CZ"/>
            </a:defPPr>
            <a:lvl1pPr marL="0" algn="ctr" defTabSz="914400" rtl="0" eaLnBrk="1" latinLnBrk="0" hangingPunct="1">
              <a:defRPr sz="1800" b="1" kern="1200">
                <a:solidFill>
                  <a:schemeClr val="accent2">
                    <a:lumMod val="50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a:solidFill>
                  <a:srgbClr val="CC6600"/>
                </a:solidFill>
              </a:rPr>
              <a:t>Podpora kojení</a:t>
            </a:r>
          </a:p>
        </p:txBody>
      </p:sp>
    </p:spTree>
    <p:extLst>
      <p:ext uri="{BB962C8B-B14F-4D97-AF65-F5344CB8AC3E}">
        <p14:creationId xmlns:p14="http://schemas.microsoft.com/office/powerpoint/2010/main" val="16016487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Správná poloha matky a dítěte</a:t>
            </a:r>
          </a:p>
        </p:txBody>
      </p:sp>
      <p:sp>
        <p:nvSpPr>
          <p:cNvPr id="4" name="Zástupný symbol pro obsah 3"/>
          <p:cNvSpPr>
            <a:spLocks noGrp="1"/>
          </p:cNvSpPr>
          <p:nvPr>
            <p:ph idx="1"/>
          </p:nvPr>
        </p:nvSpPr>
        <p:spPr>
          <a:xfrm>
            <a:off x="8618482" y="1620816"/>
            <a:ext cx="3037490" cy="4380739"/>
          </a:xfrm>
        </p:spPr>
        <p:txBody>
          <a:bodyPr/>
          <a:lstStyle/>
          <a:p>
            <a:r>
              <a:rPr lang="cs-CZ"/>
              <a:t>nachýlení směrem nahoru</a:t>
            </a:r>
          </a:p>
        </p:txBody>
      </p:sp>
      <p:pic>
        <p:nvPicPr>
          <p:cNvPr id="3" name="Picture 3"/>
          <p:cNvPicPr/>
          <p:nvPr/>
        </p:nvPicPr>
        <p:blipFill>
          <a:blip r:embed="rId2" cstate="print">
            <a:lum bright="12000"/>
            <a:extLst>
              <a:ext uri="{28A0092B-C50C-407E-A947-70E740481C1C}">
                <a14:useLocalDpi xmlns:a14="http://schemas.microsoft.com/office/drawing/2010/main"/>
              </a:ext>
            </a:extLst>
          </a:blip>
          <a:srcRect/>
          <a:stretch>
            <a:fillRect/>
          </a:stretch>
        </p:blipFill>
        <p:spPr>
          <a:xfrm>
            <a:off x="562205" y="1620816"/>
            <a:ext cx="7772040" cy="4420800"/>
          </a:xfrm>
          <a:prstGeom prst="rect">
            <a:avLst/>
          </a:prstGeom>
          <a:ln>
            <a:noFill/>
          </a:ln>
        </p:spPr>
      </p:pic>
    </p:spTree>
    <p:extLst>
      <p:ext uri="{BB962C8B-B14F-4D97-AF65-F5344CB8AC3E}">
        <p14:creationId xmlns:p14="http://schemas.microsoft.com/office/powerpoint/2010/main" val="4251361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Správná příčná poloha</a:t>
            </a:r>
          </a:p>
        </p:txBody>
      </p:sp>
      <p:pic>
        <p:nvPicPr>
          <p:cNvPr id="3" name="Picture 3"/>
          <p:cNvPicPr/>
          <p:nvPr/>
        </p:nvPicPr>
        <p:blipFill>
          <a:blip r:embed="rId2" cstate="email">
            <a:lum bright="6000"/>
            <a:extLst>
              <a:ext uri="{28A0092B-C50C-407E-A947-70E740481C1C}">
                <a14:useLocalDpi xmlns:a14="http://schemas.microsoft.com/office/drawing/2010/main"/>
              </a:ext>
            </a:extLst>
          </a:blip>
          <a:srcRect/>
          <a:stretch>
            <a:fillRect/>
          </a:stretch>
        </p:blipFill>
        <p:spPr>
          <a:xfrm>
            <a:off x="1395248" y="1666206"/>
            <a:ext cx="4355640" cy="3403440"/>
          </a:xfrm>
          <a:prstGeom prst="rect">
            <a:avLst/>
          </a:prstGeom>
          <a:ln>
            <a:noFill/>
          </a:ln>
        </p:spPr>
      </p:pic>
      <p:pic>
        <p:nvPicPr>
          <p:cNvPr id="4" name="Picture 2"/>
          <p:cNvPicPr/>
          <p:nvPr/>
        </p:nvPicPr>
        <p:blipFill>
          <a:blip r:embed="rId3" cstate="email">
            <a:lum bright="12000"/>
            <a:extLst>
              <a:ext uri="{28A0092B-C50C-407E-A947-70E740481C1C}">
                <a14:useLocalDpi xmlns:a14="http://schemas.microsoft.com/office/drawing/2010/main"/>
              </a:ext>
            </a:extLst>
          </a:blip>
          <a:srcRect/>
          <a:stretch>
            <a:fillRect/>
          </a:stretch>
        </p:blipFill>
        <p:spPr>
          <a:xfrm>
            <a:off x="6653047" y="1666206"/>
            <a:ext cx="4448175" cy="3403440"/>
          </a:xfrm>
          <a:prstGeom prst="rect">
            <a:avLst/>
          </a:prstGeom>
          <a:ln>
            <a:noFill/>
          </a:ln>
        </p:spPr>
      </p:pic>
      <p:sp>
        <p:nvSpPr>
          <p:cNvPr id="5" name="TextovéPole 4"/>
          <p:cNvSpPr txBox="1"/>
          <p:nvPr/>
        </p:nvSpPr>
        <p:spPr>
          <a:xfrm>
            <a:off x="1395248" y="5109389"/>
            <a:ext cx="4305300" cy="1200329"/>
          </a:xfrm>
          <a:prstGeom prst="rect">
            <a:avLst/>
          </a:prstGeom>
          <a:noFill/>
        </p:spPr>
        <p:txBody>
          <a:bodyPr wrap="square" rtlCol="0">
            <a:spAutoFit/>
          </a:bodyPr>
          <a:lstStyle/>
          <a:p>
            <a:pPr>
              <a:lnSpc>
                <a:spcPct val="100000"/>
              </a:lnSpc>
              <a:buSzPct val="45000"/>
            </a:pPr>
            <a:r>
              <a:rPr lang="cs-CZ">
                <a:solidFill>
                  <a:srgbClr val="000000"/>
                </a:solidFill>
                <a:latin typeface="Segoe UI" panose="020B0502040204020203" pitchFamily="34" charset="0"/>
                <a:cs typeface="Segoe UI" panose="020B0502040204020203" pitchFamily="34" charset="0"/>
              </a:rPr>
              <a:t>- dítě na předloktí</a:t>
            </a:r>
            <a:endParaRPr lang="cs-CZ">
              <a:latin typeface="Segoe UI" panose="020B0502040204020203" pitchFamily="34" charset="0"/>
              <a:cs typeface="Segoe UI" panose="020B0502040204020203" pitchFamily="34" charset="0"/>
            </a:endParaRPr>
          </a:p>
          <a:p>
            <a:pPr>
              <a:lnSpc>
                <a:spcPct val="100000"/>
              </a:lnSpc>
              <a:buSzPct val="45000"/>
            </a:pPr>
            <a:r>
              <a:rPr lang="cs-CZ">
                <a:solidFill>
                  <a:srgbClr val="000000"/>
                </a:solidFill>
                <a:latin typeface="Segoe UI" panose="020B0502040204020203" pitchFamily="34" charset="0"/>
                <a:cs typeface="Segoe UI" panose="020B0502040204020203" pitchFamily="34" charset="0"/>
              </a:rPr>
              <a:t>- nachýlené směrem nahoru</a:t>
            </a:r>
            <a:r>
              <a:rPr lang="cs-CZ">
                <a:latin typeface="Segoe UI" panose="020B0502040204020203" pitchFamily="34" charset="0"/>
                <a:cs typeface="Segoe UI" panose="020B0502040204020203" pitchFamily="34" charset="0"/>
              </a:rPr>
              <a:t/>
            </a:r>
            <a:br>
              <a:rPr lang="cs-CZ">
                <a:latin typeface="Segoe UI" panose="020B0502040204020203" pitchFamily="34" charset="0"/>
                <a:cs typeface="Segoe UI" panose="020B0502040204020203" pitchFamily="34" charset="0"/>
              </a:rPr>
            </a:br>
            <a:r>
              <a:rPr lang="cs-CZ">
                <a:latin typeface="Segoe UI" panose="020B0502040204020203" pitchFamily="34" charset="0"/>
                <a:cs typeface="Segoe UI" panose="020B0502040204020203" pitchFamily="34" charset="0"/>
              </a:rPr>
              <a:t>- </a:t>
            </a:r>
            <a:r>
              <a:rPr lang="cs-CZ">
                <a:solidFill>
                  <a:srgbClr val="000000"/>
                </a:solidFill>
                <a:latin typeface="Segoe UI" panose="020B0502040204020203" pitchFamily="34" charset="0"/>
                <a:cs typeface="Segoe UI" panose="020B0502040204020203" pitchFamily="34" charset="0"/>
              </a:rPr>
              <a:t>tělo v jedné linii</a:t>
            </a:r>
            <a:r>
              <a:rPr lang="cs-CZ">
                <a:latin typeface="Segoe UI" panose="020B0502040204020203" pitchFamily="34" charset="0"/>
                <a:cs typeface="Segoe UI" panose="020B0502040204020203" pitchFamily="34" charset="0"/>
              </a:rPr>
              <a:t/>
            </a:r>
            <a:br>
              <a:rPr lang="cs-CZ">
                <a:latin typeface="Segoe UI" panose="020B0502040204020203" pitchFamily="34" charset="0"/>
                <a:cs typeface="Segoe UI" panose="020B0502040204020203" pitchFamily="34" charset="0"/>
              </a:rPr>
            </a:br>
            <a:r>
              <a:rPr lang="cs-CZ">
                <a:latin typeface="Segoe UI" panose="020B0502040204020203" pitchFamily="34" charset="0"/>
                <a:cs typeface="Segoe UI" panose="020B0502040204020203" pitchFamily="34" charset="0"/>
              </a:rPr>
              <a:t>- </a:t>
            </a:r>
            <a:r>
              <a:rPr lang="cs-CZ">
                <a:solidFill>
                  <a:srgbClr val="000000"/>
                </a:solidFill>
                <a:latin typeface="Segoe UI" panose="020B0502040204020203" pitchFamily="34" charset="0"/>
                <a:cs typeface="Segoe UI" panose="020B0502040204020203" pitchFamily="34" charset="0"/>
              </a:rPr>
              <a:t>prsty matky pod tváří dítěte</a:t>
            </a:r>
            <a:endParaRPr lang="cs-CZ">
              <a:latin typeface="Segoe UI" panose="020B0502040204020203" pitchFamily="34" charset="0"/>
              <a:cs typeface="Segoe UI" panose="020B0502040204020203" pitchFamily="34" charset="0"/>
            </a:endParaRPr>
          </a:p>
        </p:txBody>
      </p:sp>
      <p:sp>
        <p:nvSpPr>
          <p:cNvPr id="6" name="TextovéPole 5"/>
          <p:cNvSpPr txBox="1"/>
          <p:nvPr/>
        </p:nvSpPr>
        <p:spPr>
          <a:xfrm>
            <a:off x="6653047" y="5109389"/>
            <a:ext cx="4448175" cy="646331"/>
          </a:xfrm>
          <a:prstGeom prst="rect">
            <a:avLst/>
          </a:prstGeom>
          <a:noFill/>
        </p:spPr>
        <p:txBody>
          <a:bodyPr wrap="square" rtlCol="0">
            <a:spAutoFit/>
          </a:bodyPr>
          <a:lstStyle/>
          <a:p>
            <a:pPr>
              <a:lnSpc>
                <a:spcPct val="100000"/>
              </a:lnSpc>
            </a:pPr>
            <a:r>
              <a:rPr lang="cs-CZ">
                <a:solidFill>
                  <a:srgbClr val="000000"/>
                </a:solidFill>
                <a:latin typeface="Segoe UI" panose="020B0502040204020203" pitchFamily="34" charset="0"/>
                <a:cs typeface="Segoe UI" panose="020B0502040204020203" pitchFamily="34" charset="0"/>
              </a:rPr>
              <a:t>- matka tlačí </a:t>
            </a:r>
            <a:r>
              <a:rPr lang="cs-CZ">
                <a:latin typeface="Segoe UI" panose="020B0502040204020203" pitchFamily="34" charset="0"/>
                <a:cs typeface="Segoe UI" panose="020B0502040204020203" pitchFamily="34" charset="0"/>
              </a:rPr>
              <a:t>l</a:t>
            </a:r>
            <a:r>
              <a:rPr lang="cs-CZ">
                <a:solidFill>
                  <a:srgbClr val="000000"/>
                </a:solidFill>
                <a:latin typeface="Segoe UI" panose="020B0502040204020203" pitchFamily="34" charset="0"/>
                <a:cs typeface="Segoe UI" panose="020B0502040204020203" pitchFamily="34" charset="0"/>
              </a:rPr>
              <a:t>oktem na zadeček</a:t>
            </a:r>
            <a:br>
              <a:rPr lang="cs-CZ">
                <a:solidFill>
                  <a:srgbClr val="000000"/>
                </a:solidFill>
                <a:latin typeface="Segoe UI" panose="020B0502040204020203" pitchFamily="34" charset="0"/>
                <a:cs typeface="Segoe UI" panose="020B0502040204020203" pitchFamily="34" charset="0"/>
              </a:rPr>
            </a:br>
            <a:r>
              <a:rPr lang="cs-CZ">
                <a:solidFill>
                  <a:srgbClr val="000000"/>
                </a:solidFill>
                <a:latin typeface="Segoe UI" panose="020B0502040204020203" pitchFamily="34" charset="0"/>
                <a:cs typeface="Segoe UI" panose="020B0502040204020203" pitchFamily="34" charset="0"/>
              </a:rPr>
              <a:t>- a zápěstím mezi lopatky</a:t>
            </a:r>
            <a:endParaRPr lang="cs-CZ">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15736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Chybné polohy</a:t>
            </a:r>
          </a:p>
        </p:txBody>
      </p:sp>
      <p:pic>
        <p:nvPicPr>
          <p:cNvPr id="4" name="Obrázek 3"/>
          <p:cNvPicPr/>
          <p:nvPr/>
        </p:nvPicPr>
        <p:blipFill>
          <a:blip r:embed="rId2" cstate="print">
            <a:extLst>
              <a:ext uri="{28A0092B-C50C-407E-A947-70E740481C1C}">
                <a14:useLocalDpi xmlns:a14="http://schemas.microsoft.com/office/drawing/2010/main"/>
              </a:ext>
            </a:extLst>
          </a:blip>
          <a:stretch>
            <a:fillRect/>
          </a:stretch>
        </p:blipFill>
        <p:spPr>
          <a:xfrm>
            <a:off x="838200" y="2279268"/>
            <a:ext cx="4632413" cy="3114360"/>
          </a:xfrm>
          <a:prstGeom prst="rect">
            <a:avLst/>
          </a:prstGeom>
          <a:ln>
            <a:noFill/>
          </a:ln>
        </p:spPr>
      </p:pic>
      <p:pic>
        <p:nvPicPr>
          <p:cNvPr id="5" name="Obrázek 4"/>
          <p:cNvPicPr/>
          <p:nvPr/>
        </p:nvPicPr>
        <p:blipFill>
          <a:blip r:embed="rId3" cstate="print">
            <a:extLst>
              <a:ext uri="{28A0092B-C50C-407E-A947-70E740481C1C}">
                <a14:useLocalDpi xmlns:a14="http://schemas.microsoft.com/office/drawing/2010/main"/>
              </a:ext>
            </a:extLst>
          </a:blip>
          <a:stretch>
            <a:fillRect/>
          </a:stretch>
        </p:blipFill>
        <p:spPr>
          <a:xfrm>
            <a:off x="6456114" y="2279268"/>
            <a:ext cx="4671720" cy="3114360"/>
          </a:xfrm>
          <a:prstGeom prst="rect">
            <a:avLst/>
          </a:prstGeom>
          <a:ln>
            <a:noFill/>
          </a:ln>
        </p:spPr>
      </p:pic>
    </p:spTree>
    <p:extLst>
      <p:ext uri="{BB962C8B-B14F-4D97-AF65-F5344CB8AC3E}">
        <p14:creationId xmlns:p14="http://schemas.microsoft.com/office/powerpoint/2010/main" val="3903565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Správné přisátí</a:t>
            </a:r>
          </a:p>
        </p:txBody>
      </p:sp>
      <p:pic>
        <p:nvPicPr>
          <p:cNvPr id="3" name="Picture 3"/>
          <p:cNvPicPr/>
          <p:nvPr/>
        </p:nvPicPr>
        <p:blipFill>
          <a:blip r:embed="rId2" cstate="print">
            <a:extLst>
              <a:ext uri="{28A0092B-C50C-407E-A947-70E740481C1C}">
                <a14:useLocalDpi xmlns:a14="http://schemas.microsoft.com/office/drawing/2010/main"/>
              </a:ext>
            </a:extLst>
          </a:blip>
          <a:stretch>
            <a:fillRect/>
          </a:stretch>
        </p:blipFill>
        <p:spPr>
          <a:xfrm>
            <a:off x="701566" y="1916442"/>
            <a:ext cx="4961265" cy="3224586"/>
          </a:xfrm>
          <a:prstGeom prst="rect">
            <a:avLst/>
          </a:prstGeom>
          <a:ln>
            <a:noFill/>
          </a:ln>
        </p:spPr>
      </p:pic>
      <p:pic>
        <p:nvPicPr>
          <p:cNvPr id="4" name="Picture 3"/>
          <p:cNvPicPr/>
          <p:nvPr/>
        </p:nvPicPr>
        <p:blipFill>
          <a:blip r:embed="rId3" cstate="print">
            <a:extLst>
              <a:ext uri="{28A0092B-C50C-407E-A947-70E740481C1C}">
                <a14:useLocalDpi xmlns:a14="http://schemas.microsoft.com/office/drawing/2010/main"/>
              </a:ext>
            </a:extLst>
          </a:blip>
          <a:stretch>
            <a:fillRect/>
          </a:stretch>
        </p:blipFill>
        <p:spPr>
          <a:xfrm>
            <a:off x="6367472" y="1916442"/>
            <a:ext cx="5157947" cy="3224586"/>
          </a:xfrm>
          <a:prstGeom prst="rect">
            <a:avLst/>
          </a:prstGeom>
          <a:ln>
            <a:noFill/>
          </a:ln>
        </p:spPr>
      </p:pic>
      <p:sp>
        <p:nvSpPr>
          <p:cNvPr id="5" name="TextovéPole 4"/>
          <p:cNvSpPr txBox="1"/>
          <p:nvPr/>
        </p:nvSpPr>
        <p:spPr>
          <a:xfrm>
            <a:off x="1084202" y="5295068"/>
            <a:ext cx="4195935" cy="369332"/>
          </a:xfrm>
          <a:prstGeom prst="rect">
            <a:avLst/>
          </a:prstGeom>
          <a:noFill/>
        </p:spPr>
        <p:txBody>
          <a:bodyPr wrap="square" rtlCol="0">
            <a:spAutoFit/>
          </a:bodyPr>
          <a:lstStyle/>
          <a:p>
            <a:pPr algn="ctr"/>
            <a:r>
              <a:rPr lang="cs-CZ">
                <a:latin typeface="Segoe UI" panose="020B0502040204020203" pitchFamily="34" charset="0"/>
                <a:cs typeface="Segoe UI" panose="020B0502040204020203" pitchFamily="34" charset="0"/>
              </a:rPr>
              <a:t>když dítě bradavku pouze uchopí rty</a:t>
            </a:r>
          </a:p>
        </p:txBody>
      </p:sp>
      <p:sp>
        <p:nvSpPr>
          <p:cNvPr id="6" name="TextovéPole 5"/>
          <p:cNvSpPr txBox="1"/>
          <p:nvPr/>
        </p:nvSpPr>
        <p:spPr>
          <a:xfrm>
            <a:off x="7131932" y="5295068"/>
            <a:ext cx="3629025" cy="369332"/>
          </a:xfrm>
          <a:prstGeom prst="rect">
            <a:avLst/>
          </a:prstGeom>
          <a:noFill/>
        </p:spPr>
        <p:txBody>
          <a:bodyPr wrap="square" rtlCol="0">
            <a:spAutoFit/>
          </a:bodyPr>
          <a:lstStyle/>
          <a:p>
            <a:pPr algn="ctr"/>
            <a:r>
              <a:rPr lang="cs-CZ">
                <a:latin typeface="Segoe UI" panose="020B0502040204020203" pitchFamily="34" charset="0"/>
                <a:cs typeface="Segoe UI" panose="020B0502040204020203" pitchFamily="34" charset="0"/>
              </a:rPr>
              <a:t>když se dítě správně přisaje</a:t>
            </a:r>
          </a:p>
        </p:txBody>
      </p:sp>
    </p:spTree>
    <p:extLst>
      <p:ext uri="{BB962C8B-B14F-4D97-AF65-F5344CB8AC3E}">
        <p14:creationId xmlns:p14="http://schemas.microsoft.com/office/powerpoint/2010/main" val="2256105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a:t>Správné přisátí</a:t>
            </a:r>
          </a:p>
        </p:txBody>
      </p:sp>
      <p:sp>
        <p:nvSpPr>
          <p:cNvPr id="4" name="Zástupný symbol pro obsah 3"/>
          <p:cNvSpPr>
            <a:spLocks noGrp="1"/>
          </p:cNvSpPr>
          <p:nvPr>
            <p:ph idx="1"/>
          </p:nvPr>
        </p:nvSpPr>
        <p:spPr/>
        <p:txBody>
          <a:bodyPr>
            <a:normAutofit/>
          </a:bodyPr>
          <a:lstStyle/>
          <a:p>
            <a:pPr>
              <a:lnSpc>
                <a:spcPct val="100000"/>
              </a:lnSpc>
              <a:buClr>
                <a:schemeClr val="tx1"/>
              </a:buClr>
            </a:pPr>
            <a:r>
              <a:rPr lang="cs-CZ"/>
              <a:t>ústa dítěte jsou otevřená doširoka</a:t>
            </a:r>
          </a:p>
          <a:p>
            <a:pPr>
              <a:lnSpc>
                <a:spcPct val="100000"/>
              </a:lnSpc>
              <a:buClr>
                <a:schemeClr val="tx1"/>
              </a:buClr>
            </a:pPr>
            <a:r>
              <a:rPr lang="cs-CZ"/>
              <a:t>vrchní a spodní ret je vyhrnut ven</a:t>
            </a:r>
          </a:p>
          <a:p>
            <a:pPr>
              <a:lnSpc>
                <a:spcPct val="100000"/>
              </a:lnSpc>
              <a:buClr>
                <a:schemeClr val="tx1"/>
              </a:buClr>
            </a:pPr>
            <a:r>
              <a:rPr lang="cs-CZ"/>
              <a:t>jazyk dosahuje alespoň ke spodnímu rtu</a:t>
            </a:r>
          </a:p>
          <a:p>
            <a:pPr>
              <a:lnSpc>
                <a:spcPct val="100000"/>
              </a:lnSpc>
              <a:buClr>
                <a:schemeClr val="tx1"/>
              </a:buClr>
            </a:pPr>
            <a:r>
              <a:rPr lang="cs-CZ"/>
              <a:t>brada dítěte se dotýká prsu</a:t>
            </a:r>
          </a:p>
          <a:p>
            <a:pPr>
              <a:lnSpc>
                <a:spcPct val="100000"/>
              </a:lnSpc>
              <a:buClr>
                <a:schemeClr val="tx1"/>
              </a:buClr>
            </a:pPr>
            <a:r>
              <a:rPr lang="cs-CZ"/>
              <a:t>nos dítěte se prsu nedotýká</a:t>
            </a:r>
          </a:p>
          <a:p>
            <a:pPr>
              <a:lnSpc>
                <a:spcPct val="100000"/>
              </a:lnSpc>
              <a:buClr>
                <a:schemeClr val="tx1"/>
              </a:buClr>
            </a:pPr>
            <a:r>
              <a:rPr lang="cs-CZ"/>
              <a:t>dítě pokrývá víc dvorce spodním rtem než vrchním, proto je více dvorce vidět nad horním rtem</a:t>
            </a:r>
          </a:p>
          <a:p>
            <a:pPr>
              <a:lnSpc>
                <a:spcPct val="100000"/>
              </a:lnSpc>
              <a:buClr>
                <a:schemeClr val="tx1"/>
              </a:buClr>
            </a:pPr>
            <a:r>
              <a:rPr lang="cs-CZ"/>
              <a:t>tváře při sání nevpadávají</a:t>
            </a:r>
          </a:p>
          <a:p>
            <a:pPr>
              <a:buClr>
                <a:schemeClr val="tx1"/>
              </a:buClr>
            </a:pPr>
            <a:endParaRPr lang="cs-CZ"/>
          </a:p>
        </p:txBody>
      </p:sp>
      <p:pic>
        <p:nvPicPr>
          <p:cNvPr id="5" name="Picture 1"/>
          <p:cNvPicPr/>
          <p:nvPr/>
        </p:nvPicPr>
        <p:blipFill>
          <a:blip r:embed="rId2" cstate="print">
            <a:extLst>
              <a:ext uri="{28A0092B-C50C-407E-A947-70E740481C1C}">
                <a14:useLocalDpi xmlns:a14="http://schemas.microsoft.com/office/drawing/2010/main"/>
              </a:ext>
            </a:extLst>
          </a:blip>
          <a:stretch>
            <a:fillRect/>
          </a:stretch>
        </p:blipFill>
        <p:spPr>
          <a:xfrm>
            <a:off x="7922171" y="1720522"/>
            <a:ext cx="3342915" cy="2432050"/>
          </a:xfrm>
          <a:prstGeom prst="rect">
            <a:avLst/>
          </a:prstGeom>
          <a:ln>
            <a:noFill/>
          </a:ln>
        </p:spPr>
      </p:pic>
    </p:spTree>
    <p:extLst>
      <p:ext uri="{BB962C8B-B14F-4D97-AF65-F5344CB8AC3E}">
        <p14:creationId xmlns:p14="http://schemas.microsoft.com/office/powerpoint/2010/main" val="4192412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Správné přisátí</a:t>
            </a:r>
          </a:p>
        </p:txBody>
      </p:sp>
      <p:pic>
        <p:nvPicPr>
          <p:cNvPr id="4" name="Picture 3"/>
          <p:cNvPicPr/>
          <p:nvPr/>
        </p:nvPicPr>
        <p:blipFill>
          <a:blip r:embed="rId2" cstate="email">
            <a:lum bright="6000"/>
            <a:extLst>
              <a:ext uri="{28A0092B-C50C-407E-A947-70E740481C1C}">
                <a14:useLocalDpi xmlns:a14="http://schemas.microsoft.com/office/drawing/2010/main"/>
              </a:ext>
            </a:extLst>
          </a:blip>
          <a:srcRect/>
          <a:stretch>
            <a:fillRect/>
          </a:stretch>
        </p:blipFill>
        <p:spPr>
          <a:xfrm>
            <a:off x="754117" y="2436922"/>
            <a:ext cx="3233738" cy="2767012"/>
          </a:xfrm>
          <a:prstGeom prst="rect">
            <a:avLst/>
          </a:prstGeom>
          <a:ln>
            <a:noFill/>
          </a:ln>
        </p:spPr>
      </p:pic>
      <p:pic>
        <p:nvPicPr>
          <p:cNvPr id="5" name="Picture 1"/>
          <p:cNvPicPr/>
          <p:nvPr/>
        </p:nvPicPr>
        <p:blipFill>
          <a:blip r:embed="rId3" cstate="email">
            <a:lum bright="-6000"/>
            <a:extLst>
              <a:ext uri="{28A0092B-C50C-407E-A947-70E740481C1C}">
                <a14:useLocalDpi xmlns:a14="http://schemas.microsoft.com/office/drawing/2010/main"/>
              </a:ext>
            </a:extLst>
          </a:blip>
          <a:srcRect/>
          <a:stretch>
            <a:fillRect/>
          </a:stretch>
        </p:blipFill>
        <p:spPr>
          <a:xfrm>
            <a:off x="4151249" y="2436923"/>
            <a:ext cx="3579931" cy="2767012"/>
          </a:xfrm>
          <a:prstGeom prst="rect">
            <a:avLst/>
          </a:prstGeom>
          <a:ln>
            <a:noFill/>
          </a:ln>
        </p:spPr>
      </p:pic>
      <p:pic>
        <p:nvPicPr>
          <p:cNvPr id="6" name="Picture 1"/>
          <p:cNvPicPr>
            <a:picLocks noGrp="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7894574" y="2436923"/>
            <a:ext cx="3538537" cy="2767012"/>
          </a:xfrm>
          <a:prstGeom prst="rect">
            <a:avLst/>
          </a:prstGeom>
          <a:ln>
            <a:noFill/>
          </a:ln>
        </p:spPr>
      </p:pic>
    </p:spTree>
    <p:extLst>
      <p:ext uri="{BB962C8B-B14F-4D97-AF65-F5344CB8AC3E}">
        <p14:creationId xmlns:p14="http://schemas.microsoft.com/office/powerpoint/2010/main" val="3646571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Chybné přisátí</a:t>
            </a:r>
          </a:p>
        </p:txBody>
      </p:sp>
      <p:pic>
        <p:nvPicPr>
          <p:cNvPr id="4" name="Obrázek 3"/>
          <p:cNvPicPr/>
          <p:nvPr/>
        </p:nvPicPr>
        <p:blipFill>
          <a:blip r:embed="rId2" cstate="email">
            <a:extLst>
              <a:ext uri="{28A0092B-C50C-407E-A947-70E740481C1C}">
                <a14:useLocalDpi xmlns:a14="http://schemas.microsoft.com/office/drawing/2010/main"/>
              </a:ext>
            </a:extLst>
          </a:blip>
          <a:stretch>
            <a:fillRect/>
          </a:stretch>
        </p:blipFill>
        <p:spPr>
          <a:xfrm>
            <a:off x="1050719" y="2385136"/>
            <a:ext cx="5710320" cy="2638800"/>
          </a:xfrm>
          <a:prstGeom prst="rect">
            <a:avLst/>
          </a:prstGeom>
          <a:ln>
            <a:noFill/>
          </a:ln>
        </p:spPr>
      </p:pic>
      <p:pic>
        <p:nvPicPr>
          <p:cNvPr id="5" name="Obrázek 4"/>
          <p:cNvPicPr/>
          <p:nvPr/>
        </p:nvPicPr>
        <p:blipFill>
          <a:blip r:embed="rId3" cstate="print">
            <a:extLst>
              <a:ext uri="{28A0092B-C50C-407E-A947-70E740481C1C}">
                <a14:useLocalDpi xmlns:a14="http://schemas.microsoft.com/office/drawing/2010/main"/>
              </a:ext>
            </a:extLst>
          </a:blip>
          <a:stretch>
            <a:fillRect/>
          </a:stretch>
        </p:blipFill>
        <p:spPr>
          <a:xfrm>
            <a:off x="7887227" y="2122336"/>
            <a:ext cx="3164400" cy="3164400"/>
          </a:xfrm>
          <a:prstGeom prst="rect">
            <a:avLst/>
          </a:prstGeom>
          <a:ln>
            <a:noFill/>
          </a:ln>
        </p:spPr>
      </p:pic>
    </p:spTree>
    <p:extLst>
      <p:ext uri="{BB962C8B-B14F-4D97-AF65-F5344CB8AC3E}">
        <p14:creationId xmlns:p14="http://schemas.microsoft.com/office/powerpoint/2010/main" val="3020612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Pauza v bradě</a:t>
            </a:r>
          </a:p>
        </p:txBody>
      </p:sp>
      <p:sp>
        <p:nvSpPr>
          <p:cNvPr id="3" name="Zástupný symbol pro obsah 2"/>
          <p:cNvSpPr>
            <a:spLocks noGrp="1"/>
          </p:cNvSpPr>
          <p:nvPr>
            <p:ph idx="1"/>
          </p:nvPr>
        </p:nvSpPr>
        <p:spPr/>
        <p:txBody>
          <a:bodyPr/>
          <a:lstStyle/>
          <a:p>
            <a:pPr>
              <a:lnSpc>
                <a:spcPct val="100000"/>
              </a:lnSpc>
              <a:spcBef>
                <a:spcPts val="0"/>
              </a:spcBef>
              <a:spcAft>
                <a:spcPts val="600"/>
              </a:spcAft>
              <a:defRPr/>
            </a:pPr>
            <a:r>
              <a:rPr lang="cs-CZ"/>
              <a:t>pozorování sání</a:t>
            </a:r>
          </a:p>
          <a:p>
            <a:pPr>
              <a:lnSpc>
                <a:spcPct val="100000"/>
              </a:lnSpc>
              <a:spcBef>
                <a:spcPts val="0"/>
              </a:spcBef>
              <a:spcAft>
                <a:spcPts val="600"/>
              </a:spcAft>
              <a:defRPr/>
            </a:pPr>
            <a:r>
              <a:rPr lang="cs-CZ"/>
              <a:t>ověření zda dítě získává mléko</a:t>
            </a:r>
          </a:p>
          <a:p>
            <a:pPr>
              <a:lnSpc>
                <a:spcPct val="100000"/>
              </a:lnSpc>
              <a:spcBef>
                <a:spcPts val="0"/>
              </a:spcBef>
              <a:spcAft>
                <a:spcPts val="600"/>
              </a:spcAft>
            </a:pPr>
            <a:r>
              <a:rPr lang="cs-CZ" b="1"/>
              <a:t>nutritivní a nenutritivní sání </a:t>
            </a:r>
          </a:p>
          <a:p>
            <a:pPr>
              <a:lnSpc>
                <a:spcPct val="100000"/>
              </a:lnSpc>
              <a:spcBef>
                <a:spcPts val="0"/>
              </a:spcBef>
            </a:pPr>
            <a:endParaRPr lang="cs-CZ"/>
          </a:p>
          <a:p>
            <a:pPr>
              <a:lnSpc>
                <a:spcPct val="100000"/>
              </a:lnSpc>
              <a:spcBef>
                <a:spcPts val="0"/>
              </a:spcBef>
            </a:pPr>
            <a:r>
              <a:rPr lang="cs-CZ">
                <a:hlinkClick r:id="rId2"/>
              </a:rPr>
              <a:t>https://www.youtube.com/watch?v=-erpc0vLbm4</a:t>
            </a:r>
            <a:endParaRPr lang="cs-CZ"/>
          </a:p>
          <a:p>
            <a:pPr>
              <a:lnSpc>
                <a:spcPct val="100000"/>
              </a:lnSpc>
              <a:spcBef>
                <a:spcPts val="0"/>
              </a:spcBef>
            </a:pPr>
            <a:endParaRPr lang="cs-CZ"/>
          </a:p>
          <a:p>
            <a:pPr marL="0" marR="0" lvl="0" indent="0" defTabSz="914400" eaLnBrk="1" fontAlgn="auto" latinLnBrk="0" hangingPunct="1">
              <a:lnSpc>
                <a:spcPct val="100000"/>
              </a:lnSpc>
              <a:spcBef>
                <a:spcPts val="0"/>
              </a:spcBef>
              <a:spcAft>
                <a:spcPts val="0"/>
              </a:spcAft>
              <a:buClrTx/>
              <a:buSzTx/>
              <a:buFontTx/>
              <a:buNone/>
              <a:tabLst/>
              <a:defRPr/>
            </a:pPr>
            <a:endParaRPr lang="cs-CZ"/>
          </a:p>
        </p:txBody>
      </p:sp>
      <p:sp>
        <p:nvSpPr>
          <p:cNvPr id="4" name="Zástupný symbol pro zápatí 3">
            <a:extLst>
              <a:ext uri="{FF2B5EF4-FFF2-40B4-BE49-F238E27FC236}">
                <a16:creationId xmlns:a16="http://schemas.microsoft.com/office/drawing/2014/main" id="{8C13EFBF-39AF-402F-B1CC-B28869D4B97B}"/>
              </a:ext>
            </a:extLst>
          </p:cNvPr>
          <p:cNvSpPr>
            <a:spLocks noGrp="1"/>
          </p:cNvSpPr>
          <p:nvPr>
            <p:ph type="ftr" sz="quarter" idx="11"/>
          </p:nvPr>
        </p:nvSpPr>
        <p:spPr>
          <a:xfrm>
            <a:off x="916010" y="6421078"/>
            <a:ext cx="1885681" cy="365125"/>
          </a:xfrm>
        </p:spPr>
        <p:txBody>
          <a:bodyPr/>
          <a:lstStyle/>
          <a:p>
            <a:r>
              <a:rPr lang="cs-CZ"/>
              <a:t>Hygiena dětí</a:t>
            </a:r>
          </a:p>
        </p:txBody>
      </p:sp>
      <p:sp>
        <p:nvSpPr>
          <p:cNvPr id="5" name="Zástupný symbol pro zápatí 3">
            <a:extLst>
              <a:ext uri="{FF2B5EF4-FFF2-40B4-BE49-F238E27FC236}">
                <a16:creationId xmlns:a16="http://schemas.microsoft.com/office/drawing/2014/main" id="{FBB36472-D3AF-41A1-A6B0-CC3DE0DEB45C}"/>
              </a:ext>
            </a:extLst>
          </p:cNvPr>
          <p:cNvSpPr txBox="1">
            <a:spLocks/>
          </p:cNvSpPr>
          <p:nvPr/>
        </p:nvSpPr>
        <p:spPr>
          <a:xfrm>
            <a:off x="3802902" y="6421078"/>
            <a:ext cx="2994138" cy="365125"/>
          </a:xfrm>
          <a:prstGeom prst="rect">
            <a:avLst/>
          </a:prstGeom>
        </p:spPr>
        <p:txBody>
          <a:bodyPr vert="horz" lIns="91440" tIns="45720" rIns="91440" bIns="45720" rtlCol="0" anchor="ctr"/>
          <a:lstStyle>
            <a:defPPr>
              <a:defRPr lang="cs-CZ"/>
            </a:defPPr>
            <a:lvl1pPr marL="0" algn="ctr" defTabSz="914400" rtl="0" eaLnBrk="1" latinLnBrk="0" hangingPunct="1">
              <a:defRPr sz="1800" b="1" kern="1200">
                <a:solidFill>
                  <a:schemeClr val="accent2">
                    <a:lumMod val="50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a:solidFill>
                  <a:srgbClr val="CC6600"/>
                </a:solidFill>
              </a:rPr>
              <a:t>Podpora kojení</a:t>
            </a:r>
          </a:p>
        </p:txBody>
      </p:sp>
    </p:spTree>
    <p:extLst>
      <p:ext uri="{BB962C8B-B14F-4D97-AF65-F5344CB8AC3E}">
        <p14:creationId xmlns:p14="http://schemas.microsoft.com/office/powerpoint/2010/main" val="15678088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Jak velký je žaludek dítěte?</a:t>
            </a:r>
          </a:p>
        </p:txBody>
      </p:sp>
      <p:pic>
        <p:nvPicPr>
          <p:cNvPr id="4" name="Obrázek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23195" y="1625928"/>
            <a:ext cx="9347200" cy="4508500"/>
          </a:xfrm>
          <a:prstGeom prst="rect">
            <a:avLst/>
          </a:prstGeom>
        </p:spPr>
      </p:pic>
    </p:spTree>
    <p:extLst>
      <p:ext uri="{BB962C8B-B14F-4D97-AF65-F5344CB8AC3E}">
        <p14:creationId xmlns:p14="http://schemas.microsoft.com/office/powerpoint/2010/main" val="41840884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Stlačení prsu</a:t>
            </a:r>
          </a:p>
        </p:txBody>
      </p:sp>
      <p:sp>
        <p:nvSpPr>
          <p:cNvPr id="3" name="Zástupný symbol pro obsah 2"/>
          <p:cNvSpPr>
            <a:spLocks noGrp="1"/>
          </p:cNvSpPr>
          <p:nvPr>
            <p:ph idx="1"/>
          </p:nvPr>
        </p:nvSpPr>
        <p:spPr/>
        <p:txBody>
          <a:bodyPr/>
          <a:lstStyle/>
          <a:p>
            <a:r>
              <a:rPr lang="cs-CZ"/>
              <a:t>zabezpečuje, aby dítě dostávalo mléko a tím zabraňuje tomu, aby dítě usnulo – tok mléka je rychlý</a:t>
            </a:r>
          </a:p>
          <a:p>
            <a:endParaRPr lang="cs-CZ"/>
          </a:p>
        </p:txBody>
      </p:sp>
      <p:pic>
        <p:nvPicPr>
          <p:cNvPr id="4" name="Picture 2"/>
          <p:cNvPicPr/>
          <p:nvPr/>
        </p:nvPicPr>
        <p:blipFill>
          <a:blip r:embed="rId2" cstate="email">
            <a:lum bright="6000"/>
            <a:extLst>
              <a:ext uri="{28A0092B-C50C-407E-A947-70E740481C1C}">
                <a14:useLocalDpi xmlns:a14="http://schemas.microsoft.com/office/drawing/2010/main"/>
              </a:ext>
            </a:extLst>
          </a:blip>
          <a:stretch>
            <a:fillRect/>
          </a:stretch>
        </p:blipFill>
        <p:spPr>
          <a:xfrm>
            <a:off x="3322796" y="2847257"/>
            <a:ext cx="5546408" cy="3154298"/>
          </a:xfrm>
          <a:prstGeom prst="rect">
            <a:avLst/>
          </a:prstGeom>
          <a:ln>
            <a:noFill/>
          </a:ln>
        </p:spPr>
      </p:pic>
    </p:spTree>
    <p:extLst>
      <p:ext uri="{BB962C8B-B14F-4D97-AF65-F5344CB8AC3E}">
        <p14:creationId xmlns:p14="http://schemas.microsoft.com/office/powerpoint/2010/main" val="510384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Složení mateřského mléka</a:t>
            </a:r>
          </a:p>
        </p:txBody>
      </p:sp>
      <p:sp>
        <p:nvSpPr>
          <p:cNvPr id="3" name="Zástupný symbol pro obsah 2"/>
          <p:cNvSpPr>
            <a:spLocks noGrp="1"/>
          </p:cNvSpPr>
          <p:nvPr>
            <p:ph idx="1"/>
          </p:nvPr>
        </p:nvSpPr>
        <p:spPr/>
        <p:txBody>
          <a:bodyPr vert="horz" lIns="91440" tIns="45720" rIns="91440" bIns="45720" rtlCol="0" anchor="t">
            <a:normAutofit/>
          </a:bodyPr>
          <a:lstStyle/>
          <a:p>
            <a:r>
              <a:rPr lang="cs-CZ" dirty="0"/>
              <a:t>složení specifické pro živočišný druh</a:t>
            </a:r>
          </a:p>
          <a:p>
            <a:r>
              <a:rPr lang="cs-CZ" dirty="0"/>
              <a:t>odpovídá životnímu stylu, genetické výbavě, potřebám mláděte</a:t>
            </a:r>
          </a:p>
          <a:p>
            <a:pPr lvl="1"/>
            <a:r>
              <a:rPr lang="cs-CZ" dirty="0"/>
              <a:t>netopýří mléko málo vody, mořských savců více tuku, primátů více sacharidů</a:t>
            </a:r>
          </a:p>
          <a:p>
            <a:r>
              <a:rPr lang="cs-CZ" dirty="0"/>
              <a:t>složení se mění v průběhu času dle potřeb dítěte</a:t>
            </a:r>
          </a:p>
          <a:p>
            <a:r>
              <a:rPr lang="cs-CZ" dirty="0"/>
              <a:t>během kojení předání informací o potřebách matce</a:t>
            </a:r>
          </a:p>
          <a:p>
            <a:endParaRPr lang="cs-CZ" dirty="0"/>
          </a:p>
          <a:p>
            <a:r>
              <a:rPr lang="cs-CZ" dirty="0"/>
              <a:t>vzhledem k variabilitě </a:t>
            </a:r>
            <a:r>
              <a:rPr lang="cs-CZ" b="1" dirty="0"/>
              <a:t>neexistuje standardní vzorek MM</a:t>
            </a:r>
            <a:endParaRPr lang="cs-CZ" dirty="0"/>
          </a:p>
        </p:txBody>
      </p:sp>
      <p:sp>
        <p:nvSpPr>
          <p:cNvPr id="5" name="Zástupný symbol pro číslo snímku 4"/>
          <p:cNvSpPr>
            <a:spLocks noGrp="1"/>
          </p:cNvSpPr>
          <p:nvPr>
            <p:ph type="sldNum" sz="quarter" idx="12"/>
          </p:nvPr>
        </p:nvSpPr>
        <p:spPr/>
        <p:txBody>
          <a:bodyPr/>
          <a:lstStyle/>
          <a:p>
            <a:fld id="{7D74F88D-855E-4C4A-AC2F-7A0A64C53FD8}" type="slidenum">
              <a:rPr lang="cs-CZ" smtClean="0"/>
              <a:pPr/>
              <a:t>5</a:t>
            </a:fld>
            <a:endParaRPr lang="cs-CZ"/>
          </a:p>
        </p:txBody>
      </p:sp>
    </p:spTree>
    <p:extLst>
      <p:ext uri="{BB962C8B-B14F-4D97-AF65-F5344CB8AC3E}">
        <p14:creationId xmlns:p14="http://schemas.microsoft.com/office/powerpoint/2010/main" val="25806118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t>Proč je to důležité?</a:t>
            </a:r>
          </a:p>
        </p:txBody>
      </p:sp>
      <p:sp>
        <p:nvSpPr>
          <p:cNvPr id="3" name="Zástupný symbol pro obsah 2"/>
          <p:cNvSpPr>
            <a:spLocks noGrp="1"/>
          </p:cNvSpPr>
          <p:nvPr>
            <p:ph idx="1"/>
          </p:nvPr>
        </p:nvSpPr>
        <p:spPr/>
        <p:txBody>
          <a:bodyPr>
            <a:normAutofit/>
          </a:bodyPr>
          <a:lstStyle/>
          <a:p>
            <a:r>
              <a:rPr lang="cs-CZ"/>
              <a:t>pro matku </a:t>
            </a:r>
            <a:r>
              <a:rPr lang="mr-IN"/>
              <a:t>–</a:t>
            </a:r>
            <a:r>
              <a:rPr lang="cs-CZ"/>
              <a:t> jako prevence bolavých bradavek</a:t>
            </a:r>
          </a:p>
          <a:p>
            <a:r>
              <a:rPr lang="cs-CZ" b="1"/>
              <a:t>kojení nebolí </a:t>
            </a:r>
            <a:r>
              <a:rPr lang="cs-CZ"/>
              <a:t>–</a:t>
            </a:r>
            <a:r>
              <a:rPr lang="cs-CZ" b="1"/>
              <a:t> </a:t>
            </a:r>
            <a:r>
              <a:rPr lang="cs-CZ"/>
              <a:t>pokud ano, problém, nutné řešit</a:t>
            </a:r>
          </a:p>
          <a:p>
            <a:endParaRPr lang="cs-CZ"/>
          </a:p>
          <a:p>
            <a:r>
              <a:rPr lang="cs-CZ"/>
              <a:t>v případě potíží</a:t>
            </a:r>
          </a:p>
          <a:p>
            <a:pPr lvl="1"/>
            <a:r>
              <a:rPr lang="cs-CZ"/>
              <a:t>kontrola „čtyř bodů“</a:t>
            </a:r>
          </a:p>
          <a:p>
            <a:pPr lvl="1"/>
            <a:r>
              <a:rPr lang="cs-CZ"/>
              <a:t>zkontrolovat uzdičku</a:t>
            </a:r>
          </a:p>
          <a:p>
            <a:pPr lvl="1"/>
            <a:r>
              <a:rPr lang="cs-CZ"/>
              <a:t>nedávat kloboučky</a:t>
            </a:r>
          </a:p>
          <a:p>
            <a:pPr lvl="1"/>
            <a:r>
              <a:rPr lang="cs-CZ"/>
              <a:t>kontaktovat laktační poradkyni</a:t>
            </a:r>
          </a:p>
        </p:txBody>
      </p:sp>
      <p:pic>
        <p:nvPicPr>
          <p:cNvPr id="4" name="Picture 2"/>
          <p:cNvPicPr/>
          <p:nvPr/>
        </p:nvPicPr>
        <p:blipFill>
          <a:blip r:embed="rId2" cstate="email">
            <a:extLst>
              <a:ext uri="{28A0092B-C50C-407E-A947-70E740481C1C}">
                <a14:useLocalDpi xmlns:a14="http://schemas.microsoft.com/office/drawing/2010/main"/>
              </a:ext>
            </a:extLst>
          </a:blip>
          <a:stretch>
            <a:fillRect/>
          </a:stretch>
        </p:blipFill>
        <p:spPr>
          <a:xfrm>
            <a:off x="7057131" y="3257025"/>
            <a:ext cx="3595687" cy="2744530"/>
          </a:xfrm>
          <a:prstGeom prst="rect">
            <a:avLst/>
          </a:prstGeom>
          <a:ln>
            <a:noFill/>
          </a:ln>
        </p:spPr>
      </p:pic>
    </p:spTree>
    <p:extLst>
      <p:ext uri="{BB962C8B-B14F-4D97-AF65-F5344CB8AC3E}">
        <p14:creationId xmlns:p14="http://schemas.microsoft.com/office/powerpoint/2010/main" val="27645799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normAutofit/>
          </a:bodyPr>
          <a:lstStyle/>
          <a:p>
            <a:pPr marL="514350" indent="-514350">
              <a:buFont typeface="+mj-lt"/>
              <a:buAutoNum type="arabicPeriod" startAt="4"/>
              <a:tabLst>
                <a:tab pos="357188" algn="l"/>
              </a:tabLst>
            </a:pPr>
            <a:r>
              <a:rPr lang="en-US" sz="2800">
                <a:latin typeface="Segoe UI" panose="020B0502040204020203" pitchFamily="34" charset="0"/>
                <a:cs typeface="Segoe UI" panose="020B0502040204020203" pitchFamily="34" charset="0"/>
              </a:rPr>
              <a:t>Mothers should be discouraged from giving any food or fluids other than breast milk, unless medically indicated.</a:t>
            </a:r>
          </a:p>
        </p:txBody>
      </p:sp>
      <p:sp>
        <p:nvSpPr>
          <p:cNvPr id="3" name="Zástupný symbol pro obsah 2"/>
          <p:cNvSpPr>
            <a:spLocks noGrp="1"/>
          </p:cNvSpPr>
          <p:nvPr>
            <p:ph idx="1"/>
          </p:nvPr>
        </p:nvSpPr>
        <p:spPr/>
        <p:txBody>
          <a:bodyPr/>
          <a:lstStyle/>
          <a:p>
            <a:pPr>
              <a:lnSpc>
                <a:spcPct val="85000"/>
              </a:lnSpc>
            </a:pPr>
            <a:r>
              <a:rPr lang="cs-CZ">
                <a:solidFill>
                  <a:srgbClr val="262626"/>
                </a:solidFill>
              </a:rPr>
              <a:t>výlučné kojení či krmení mateřským mlékem (matky nebo z banky) od porodu do propuštění</a:t>
            </a:r>
          </a:p>
          <a:p>
            <a:pPr>
              <a:lnSpc>
                <a:spcPct val="85000"/>
              </a:lnSpc>
            </a:pPr>
            <a:r>
              <a:rPr lang="cs-CZ">
                <a:solidFill>
                  <a:srgbClr val="262626"/>
                </a:solidFill>
              </a:rPr>
              <a:t>nedistribuovat matkám materiály, které podporují krmení náhradami mateřského mléka</a:t>
            </a:r>
            <a:endParaRPr lang="cs-CZ"/>
          </a:p>
          <a:p>
            <a:endParaRPr lang="cs-CZ"/>
          </a:p>
        </p:txBody>
      </p:sp>
      <p:pic>
        <p:nvPicPr>
          <p:cNvPr id="6" name="Obráze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04927" y="3162300"/>
            <a:ext cx="2032000" cy="3149600"/>
          </a:xfrm>
          <a:prstGeom prst="rect">
            <a:avLst/>
          </a:prstGeom>
        </p:spPr>
      </p:pic>
    </p:spTree>
    <p:extLst>
      <p:ext uri="{BB962C8B-B14F-4D97-AF65-F5344CB8AC3E}">
        <p14:creationId xmlns:p14="http://schemas.microsoft.com/office/powerpoint/2010/main" val="3921378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C9BF02-A371-4D05-8AE0-42AC3FECF1F6}"/>
              </a:ext>
            </a:extLst>
          </p:cNvPr>
          <p:cNvSpPr>
            <a:spLocks noGrp="1"/>
          </p:cNvSpPr>
          <p:nvPr>
            <p:ph type="title"/>
          </p:nvPr>
        </p:nvSpPr>
        <p:spPr/>
        <p:txBody>
          <a:bodyPr/>
          <a:lstStyle/>
          <a:p>
            <a:r>
              <a:rPr lang="cs-CZ"/>
              <a:t>Pro připomenutí – opatření kodexu</a:t>
            </a:r>
          </a:p>
        </p:txBody>
      </p:sp>
      <p:sp>
        <p:nvSpPr>
          <p:cNvPr id="3" name="Zástupný symbol pro obsah 2">
            <a:extLst>
              <a:ext uri="{FF2B5EF4-FFF2-40B4-BE49-F238E27FC236}">
                <a16:creationId xmlns:a16="http://schemas.microsoft.com/office/drawing/2014/main" id="{039720CC-7CC4-41F8-8D2E-8E19C05C22C4}"/>
              </a:ext>
            </a:extLst>
          </p:cNvPr>
          <p:cNvSpPr>
            <a:spLocks noGrp="1"/>
          </p:cNvSpPr>
          <p:nvPr>
            <p:ph idx="1"/>
          </p:nvPr>
        </p:nvSpPr>
        <p:spPr/>
        <p:txBody>
          <a:bodyPr>
            <a:normAutofit/>
          </a:bodyPr>
          <a:lstStyle/>
          <a:p>
            <a:r>
              <a:rPr lang="cs-CZ"/>
              <a:t>Žádná reklama těchto výrobků na veřejnosti</a:t>
            </a:r>
          </a:p>
          <a:p>
            <a:r>
              <a:rPr lang="cs-CZ"/>
              <a:t>Žádné vzorky zdarma matkám</a:t>
            </a:r>
          </a:p>
          <a:p>
            <a:r>
              <a:rPr lang="cs-CZ"/>
              <a:t>Žádná propagace produktů ve zdravotnických zařízeních</a:t>
            </a:r>
          </a:p>
          <a:p>
            <a:r>
              <a:rPr lang="cs-CZ"/>
              <a:t>Žádné poradkyně, vyslané výrobci formule, které radí matkám</a:t>
            </a:r>
          </a:p>
          <a:p>
            <a:r>
              <a:rPr lang="cs-CZ"/>
              <a:t>Žádné dárky ani vzorky zdarma zdravotníkům</a:t>
            </a:r>
          </a:p>
          <a:p>
            <a:r>
              <a:rPr lang="cs-CZ"/>
              <a:t>Žádné věty či obrázky, které idealizují umělou výživu, včetně obrázků dětí na obalu výživy</a:t>
            </a:r>
          </a:p>
        </p:txBody>
      </p:sp>
      <p:sp>
        <p:nvSpPr>
          <p:cNvPr id="5" name="Zástupný symbol pro číslo snímku 4">
            <a:extLst>
              <a:ext uri="{FF2B5EF4-FFF2-40B4-BE49-F238E27FC236}">
                <a16:creationId xmlns:a16="http://schemas.microsoft.com/office/drawing/2014/main" id="{CDD9F886-8D7E-4808-ABAC-3401CF12F17B}"/>
              </a:ext>
            </a:extLst>
          </p:cNvPr>
          <p:cNvSpPr>
            <a:spLocks noGrp="1"/>
          </p:cNvSpPr>
          <p:nvPr>
            <p:ph type="sldNum" sz="quarter" idx="12"/>
          </p:nvPr>
        </p:nvSpPr>
        <p:spPr/>
        <p:txBody>
          <a:bodyPr/>
          <a:lstStyle/>
          <a:p>
            <a:fld id="{7D74F88D-855E-4C4A-AC2F-7A0A64C53FD8}" type="slidenum">
              <a:rPr lang="cs-CZ" smtClean="0"/>
              <a:pPr/>
              <a:t>52</a:t>
            </a:fld>
            <a:endParaRPr lang="cs-CZ"/>
          </a:p>
        </p:txBody>
      </p:sp>
    </p:spTree>
    <p:extLst>
      <p:ext uri="{BB962C8B-B14F-4D97-AF65-F5344CB8AC3E}">
        <p14:creationId xmlns:p14="http://schemas.microsoft.com/office/powerpoint/2010/main" val="13338856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C9BF02-A371-4D05-8AE0-42AC3FECF1F6}"/>
              </a:ext>
            </a:extLst>
          </p:cNvPr>
          <p:cNvSpPr>
            <a:spLocks noGrp="1"/>
          </p:cNvSpPr>
          <p:nvPr>
            <p:ph type="title"/>
          </p:nvPr>
        </p:nvSpPr>
        <p:spPr/>
        <p:txBody>
          <a:bodyPr/>
          <a:lstStyle/>
          <a:p>
            <a:r>
              <a:rPr lang="cs-CZ"/>
              <a:t>Pro připomenutí – opatření kodexu</a:t>
            </a:r>
          </a:p>
        </p:txBody>
      </p:sp>
      <p:sp>
        <p:nvSpPr>
          <p:cNvPr id="3" name="Zástupný symbol pro obsah 2">
            <a:extLst>
              <a:ext uri="{FF2B5EF4-FFF2-40B4-BE49-F238E27FC236}">
                <a16:creationId xmlns:a16="http://schemas.microsoft.com/office/drawing/2014/main" id="{039720CC-7CC4-41F8-8D2E-8E19C05C22C4}"/>
              </a:ext>
            </a:extLst>
          </p:cNvPr>
          <p:cNvSpPr>
            <a:spLocks noGrp="1"/>
          </p:cNvSpPr>
          <p:nvPr>
            <p:ph idx="1"/>
          </p:nvPr>
        </p:nvSpPr>
        <p:spPr/>
        <p:txBody>
          <a:bodyPr>
            <a:normAutofit/>
          </a:bodyPr>
          <a:lstStyle/>
          <a:p>
            <a:r>
              <a:rPr lang="cs-CZ"/>
              <a:t>Informace pro zdravotníky by měly být prokazatelné a pravdivé</a:t>
            </a:r>
          </a:p>
          <a:p>
            <a:r>
              <a:rPr lang="cs-CZ"/>
              <a:t>Všechny informace o umělé výživě, včetně značení, by měly vysvětlovat výhody kojení, náklady na umělou výživu a její rizika</a:t>
            </a:r>
          </a:p>
          <a:p>
            <a:r>
              <a:rPr lang="cs-CZ"/>
              <a:t>Nevhodné produkty, jako např. slazené kondenzované mléko, by neměly být propagovány jako vhodné pro děti</a:t>
            </a:r>
          </a:p>
          <a:p>
            <a:r>
              <a:rPr lang="cs-CZ"/>
              <a:t>Všechny produkty by měly mít vysokou kvalitu a brát v úvahu klimatické a skladovací podmínky dané země</a:t>
            </a:r>
          </a:p>
        </p:txBody>
      </p:sp>
      <p:sp>
        <p:nvSpPr>
          <p:cNvPr id="5" name="Zástupný symbol pro číslo snímku 4">
            <a:extLst>
              <a:ext uri="{FF2B5EF4-FFF2-40B4-BE49-F238E27FC236}">
                <a16:creationId xmlns:a16="http://schemas.microsoft.com/office/drawing/2014/main" id="{CDD9F886-8D7E-4808-ABAC-3401CF12F17B}"/>
              </a:ext>
            </a:extLst>
          </p:cNvPr>
          <p:cNvSpPr>
            <a:spLocks noGrp="1"/>
          </p:cNvSpPr>
          <p:nvPr>
            <p:ph type="sldNum" sz="quarter" idx="12"/>
          </p:nvPr>
        </p:nvSpPr>
        <p:spPr/>
        <p:txBody>
          <a:bodyPr/>
          <a:lstStyle/>
          <a:p>
            <a:fld id="{7D74F88D-855E-4C4A-AC2F-7A0A64C53FD8}" type="slidenum">
              <a:rPr lang="cs-CZ" smtClean="0"/>
              <a:pPr/>
              <a:t>53</a:t>
            </a:fld>
            <a:endParaRPr lang="cs-CZ"/>
          </a:p>
        </p:txBody>
      </p:sp>
    </p:spTree>
    <p:extLst>
      <p:ext uri="{BB962C8B-B14F-4D97-AF65-F5344CB8AC3E}">
        <p14:creationId xmlns:p14="http://schemas.microsoft.com/office/powerpoint/2010/main" val="32570064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A co když dítě musí být dokrmované?</a:t>
            </a:r>
          </a:p>
        </p:txBody>
      </p:sp>
      <p:pic>
        <p:nvPicPr>
          <p:cNvPr id="5" name="Picture 3"/>
          <p:cNvPicPr/>
          <p:nvPr/>
        </p:nvPicPr>
        <p:blipFill>
          <a:blip r:embed="rId2" cstate="email">
            <a:lum bright="18000"/>
            <a:extLst>
              <a:ext uri="{28A0092B-C50C-407E-A947-70E740481C1C}">
                <a14:useLocalDpi xmlns:a14="http://schemas.microsoft.com/office/drawing/2010/main"/>
              </a:ext>
            </a:extLst>
          </a:blip>
          <a:srcRect/>
          <a:stretch>
            <a:fillRect/>
          </a:stretch>
        </p:blipFill>
        <p:spPr>
          <a:xfrm>
            <a:off x="1077862" y="1825625"/>
            <a:ext cx="3265200" cy="2775960"/>
          </a:xfrm>
          <a:prstGeom prst="rect">
            <a:avLst/>
          </a:prstGeom>
          <a:ln>
            <a:noFill/>
          </a:ln>
        </p:spPr>
      </p:pic>
      <p:pic>
        <p:nvPicPr>
          <p:cNvPr id="6" name="Picture 4"/>
          <p:cNvPicPr/>
          <p:nvPr/>
        </p:nvPicPr>
        <p:blipFill>
          <a:blip r:embed="rId3" cstate="email">
            <a:lum bright="6000"/>
            <a:extLst>
              <a:ext uri="{28A0092B-C50C-407E-A947-70E740481C1C}">
                <a14:useLocalDpi xmlns:a14="http://schemas.microsoft.com/office/drawing/2010/main"/>
              </a:ext>
            </a:extLst>
          </a:blip>
          <a:srcRect/>
          <a:stretch>
            <a:fillRect/>
          </a:stretch>
        </p:blipFill>
        <p:spPr>
          <a:xfrm>
            <a:off x="4932840" y="1825625"/>
            <a:ext cx="2606400" cy="4031640"/>
          </a:xfrm>
          <a:prstGeom prst="rect">
            <a:avLst/>
          </a:prstGeom>
          <a:ln>
            <a:noFill/>
          </a:ln>
        </p:spPr>
      </p:pic>
      <p:pic>
        <p:nvPicPr>
          <p:cNvPr id="7" name="Picture 3"/>
          <p:cNvPicPr/>
          <p:nvPr/>
        </p:nvPicPr>
        <p:blipFill>
          <a:blip r:embed="rId4" cstate="email">
            <a:lum bright="6000"/>
            <a:extLst>
              <a:ext uri="{28A0092B-C50C-407E-A947-70E740481C1C}">
                <a14:useLocalDpi xmlns:a14="http://schemas.microsoft.com/office/drawing/2010/main"/>
              </a:ext>
            </a:extLst>
          </a:blip>
          <a:srcRect/>
          <a:stretch>
            <a:fillRect/>
          </a:stretch>
        </p:blipFill>
        <p:spPr>
          <a:xfrm>
            <a:off x="7778902" y="1825625"/>
            <a:ext cx="3814560" cy="2895480"/>
          </a:xfrm>
          <a:prstGeom prst="rect">
            <a:avLst/>
          </a:prstGeom>
          <a:ln>
            <a:noFill/>
          </a:ln>
        </p:spPr>
      </p:pic>
      <p:sp>
        <p:nvSpPr>
          <p:cNvPr id="8" name="TextovéPole 7"/>
          <p:cNvSpPr txBox="1"/>
          <p:nvPr/>
        </p:nvSpPr>
        <p:spPr>
          <a:xfrm>
            <a:off x="1077862" y="4924702"/>
            <a:ext cx="3265200" cy="1089529"/>
          </a:xfrm>
          <a:prstGeom prst="rect">
            <a:avLst/>
          </a:prstGeom>
          <a:noFill/>
        </p:spPr>
        <p:txBody>
          <a:bodyPr wrap="square" rtlCol="0">
            <a:spAutoFit/>
          </a:bodyPr>
          <a:lstStyle/>
          <a:p>
            <a:pPr>
              <a:lnSpc>
                <a:spcPct val="90000"/>
              </a:lnSpc>
              <a:buSzPct val="45000"/>
            </a:pPr>
            <a:r>
              <a:rPr lang="cs-CZ">
                <a:solidFill>
                  <a:srgbClr val="000000"/>
                </a:solidFill>
                <a:latin typeface="Segoe UI" panose="020B0502040204020203" pitchFamily="34" charset="0"/>
                <a:cs typeface="Segoe UI" panose="020B0502040204020203" pitchFamily="34" charset="0"/>
              </a:rPr>
              <a:t>Dítě se stále kojí.</a:t>
            </a:r>
            <a:endParaRPr lang="cs-CZ">
              <a:latin typeface="Segoe UI" panose="020B0502040204020203" pitchFamily="34" charset="0"/>
              <a:cs typeface="Segoe UI" panose="020B0502040204020203" pitchFamily="34" charset="0"/>
            </a:endParaRPr>
          </a:p>
          <a:p>
            <a:pPr>
              <a:lnSpc>
                <a:spcPct val="90000"/>
              </a:lnSpc>
              <a:buSzPct val="45000"/>
            </a:pPr>
            <a:r>
              <a:rPr lang="cs-CZ">
                <a:solidFill>
                  <a:srgbClr val="000000"/>
                </a:solidFill>
                <a:latin typeface="Segoe UI" panose="020B0502040204020203" pitchFamily="34" charset="0"/>
                <a:cs typeface="Segoe UI" panose="020B0502040204020203" pitchFamily="34" charset="0"/>
              </a:rPr>
              <a:t>Děti se učí kojit kojením.</a:t>
            </a:r>
            <a:endParaRPr lang="cs-CZ">
              <a:latin typeface="Segoe UI" panose="020B0502040204020203" pitchFamily="34" charset="0"/>
              <a:cs typeface="Segoe UI" panose="020B0502040204020203" pitchFamily="34" charset="0"/>
            </a:endParaRPr>
          </a:p>
          <a:p>
            <a:pPr>
              <a:lnSpc>
                <a:spcPct val="90000"/>
              </a:lnSpc>
              <a:buSzPct val="45000"/>
            </a:pPr>
            <a:r>
              <a:rPr lang="cs-CZ">
                <a:solidFill>
                  <a:srgbClr val="000000"/>
                </a:solidFill>
                <a:latin typeface="Segoe UI" panose="020B0502040204020203" pitchFamily="34" charset="0"/>
                <a:cs typeface="Segoe UI" panose="020B0502040204020203" pitchFamily="34" charset="0"/>
              </a:rPr>
              <a:t>Matky se učí kojit kojením.</a:t>
            </a:r>
            <a:endParaRPr lang="cs-CZ">
              <a:latin typeface="Segoe UI" panose="020B0502040204020203" pitchFamily="34" charset="0"/>
              <a:cs typeface="Segoe UI" panose="020B0502040204020203" pitchFamily="34" charset="0"/>
            </a:endParaRPr>
          </a:p>
          <a:p>
            <a:pPr>
              <a:lnSpc>
                <a:spcPct val="90000"/>
              </a:lnSpc>
              <a:buSzPct val="45000"/>
            </a:pPr>
            <a:r>
              <a:rPr lang="cs-CZ">
                <a:solidFill>
                  <a:srgbClr val="000000"/>
                </a:solidFill>
                <a:latin typeface="Segoe UI" panose="020B0502040204020203" pitchFamily="34" charset="0"/>
                <a:cs typeface="Segoe UI" panose="020B0502040204020203" pitchFamily="34" charset="0"/>
              </a:rPr>
              <a:t>Dítě neodmítne prs.</a:t>
            </a:r>
            <a:endParaRPr lang="cs-CZ">
              <a:latin typeface="Segoe UI" panose="020B0502040204020203" pitchFamily="34" charset="0"/>
              <a:cs typeface="Segoe UI" panose="020B0502040204020203" pitchFamily="34" charset="0"/>
            </a:endParaRPr>
          </a:p>
        </p:txBody>
      </p:sp>
      <p:sp>
        <p:nvSpPr>
          <p:cNvPr id="9" name="TextovéPole 8"/>
          <p:cNvSpPr txBox="1"/>
          <p:nvPr/>
        </p:nvSpPr>
        <p:spPr>
          <a:xfrm>
            <a:off x="7778902" y="5043488"/>
            <a:ext cx="3814560" cy="646331"/>
          </a:xfrm>
          <a:prstGeom prst="rect">
            <a:avLst/>
          </a:prstGeom>
          <a:noFill/>
        </p:spPr>
        <p:txBody>
          <a:bodyPr wrap="square" rtlCol="0">
            <a:spAutoFit/>
          </a:bodyPr>
          <a:lstStyle/>
          <a:p>
            <a:r>
              <a:rPr lang="cs-CZ">
                <a:solidFill>
                  <a:srgbClr val="000000"/>
                </a:solidFill>
                <a:latin typeface="Segoe UI" panose="020B0502040204020203" pitchFamily="34" charset="0"/>
                <a:cs typeface="Segoe UI" panose="020B0502040204020203" pitchFamily="34" charset="0"/>
              </a:rPr>
              <a:t>Kojení je pro dítě více než jen příjem mléka! </a:t>
            </a:r>
            <a:endParaRPr lang="cs-CZ">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214822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411309" y="1620816"/>
            <a:ext cx="5076497" cy="4380739"/>
          </a:xfrm>
        </p:spPr>
        <p:txBody>
          <a:bodyPr/>
          <a:lstStyle/>
          <a:p>
            <a:r>
              <a:rPr lang="cs-CZ"/>
              <a:t>pokud se dítě nepřisává na prs, krmíme pohárkem</a:t>
            </a:r>
          </a:p>
          <a:p>
            <a:r>
              <a:rPr lang="cs-CZ"/>
              <a:t>stačí obyčejná léková odměrka nebo malá sklenička</a:t>
            </a:r>
          </a:p>
        </p:txBody>
      </p:sp>
      <p:pic>
        <p:nvPicPr>
          <p:cNvPr id="4" name="Picture 3"/>
          <p:cNvPicPr/>
          <p:nvPr/>
        </p:nvPicPr>
        <p:blipFill>
          <a:blip r:embed="rId2" cstate="email">
            <a:lum bright="6000"/>
            <a:extLst>
              <a:ext uri="{28A0092B-C50C-407E-A947-70E740481C1C}">
                <a14:useLocalDpi xmlns:a14="http://schemas.microsoft.com/office/drawing/2010/main"/>
              </a:ext>
            </a:extLst>
          </a:blip>
          <a:srcRect/>
          <a:stretch>
            <a:fillRect/>
          </a:stretch>
        </p:blipFill>
        <p:spPr>
          <a:xfrm>
            <a:off x="838200" y="1825625"/>
            <a:ext cx="5276520" cy="4201920"/>
          </a:xfrm>
          <a:prstGeom prst="rect">
            <a:avLst/>
          </a:prstGeom>
          <a:ln>
            <a:noFill/>
          </a:ln>
        </p:spPr>
      </p:pic>
      <p:sp>
        <p:nvSpPr>
          <p:cNvPr id="9" name="Nadpis 1"/>
          <p:cNvSpPr>
            <a:spLocks noGrp="1"/>
          </p:cNvSpPr>
          <p:nvPr>
            <p:ph type="title"/>
          </p:nvPr>
        </p:nvSpPr>
        <p:spPr>
          <a:xfrm>
            <a:off x="838200" y="365126"/>
            <a:ext cx="10515600" cy="1012914"/>
          </a:xfrm>
        </p:spPr>
        <p:txBody>
          <a:bodyPr/>
          <a:lstStyle/>
          <a:p>
            <a:r>
              <a:rPr lang="cs-CZ"/>
              <a:t>A co když dítě musí být dokrmované?</a:t>
            </a:r>
          </a:p>
        </p:txBody>
      </p:sp>
    </p:spTree>
    <p:extLst>
      <p:ext uri="{BB962C8B-B14F-4D97-AF65-F5344CB8AC3E}">
        <p14:creationId xmlns:p14="http://schemas.microsoft.com/office/powerpoint/2010/main" val="936348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a:lnSpc>
                <a:spcPct val="100000"/>
              </a:lnSpc>
            </a:pPr>
            <a:r>
              <a:rPr lang="cs-CZ"/>
              <a:t>dítě je s matkou na pokoji, v posteli</a:t>
            </a:r>
          </a:p>
          <a:p>
            <a:pPr>
              <a:lnSpc>
                <a:spcPct val="100000"/>
              </a:lnSpc>
            </a:pPr>
            <a:r>
              <a:rPr lang="cs-CZ"/>
              <a:t>žádné oddělování (jinak musí být omluvitelný důvod)</a:t>
            </a:r>
          </a:p>
          <a:p>
            <a:pPr>
              <a:lnSpc>
                <a:spcPct val="100000"/>
              </a:lnSpc>
            </a:pPr>
            <a:r>
              <a:rPr lang="cs-CZ"/>
              <a:t>„Matka potřebuje po porodu odpočívat.“</a:t>
            </a:r>
          </a:p>
          <a:p>
            <a:pPr lvl="1">
              <a:lnSpc>
                <a:spcPct val="100000"/>
              </a:lnSpc>
            </a:pPr>
            <a:r>
              <a:rPr lang="cs-CZ"/>
              <a:t>ano, ale může odpočívat s dítětem = odpočívá se jí lépe</a:t>
            </a:r>
          </a:p>
          <a:p>
            <a:pPr>
              <a:lnSpc>
                <a:spcPct val="100000"/>
              </a:lnSpc>
            </a:pPr>
            <a:r>
              <a:rPr lang="cs-CZ"/>
              <a:t>není-li lékařský důvod, zahájit ihned po porodu</a:t>
            </a:r>
          </a:p>
          <a:p>
            <a:endParaRPr lang="cs-CZ"/>
          </a:p>
        </p:txBody>
      </p:sp>
      <p:pic>
        <p:nvPicPr>
          <p:cNvPr id="6" name="Obráze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04927" y="3162300"/>
            <a:ext cx="2032000" cy="3149600"/>
          </a:xfrm>
          <a:prstGeom prst="rect">
            <a:avLst/>
          </a:prstGeom>
        </p:spPr>
      </p:pic>
      <p:sp>
        <p:nvSpPr>
          <p:cNvPr id="4" name="Nadpis 3"/>
          <p:cNvSpPr>
            <a:spLocks noGrp="1"/>
          </p:cNvSpPr>
          <p:nvPr>
            <p:ph type="title"/>
          </p:nvPr>
        </p:nvSpPr>
        <p:spPr/>
        <p:txBody>
          <a:bodyPr/>
          <a:lstStyle/>
          <a:p>
            <a:r>
              <a:rPr lang="cs-CZ" err="1"/>
              <a:t>Rooming</a:t>
            </a:r>
            <a:r>
              <a:rPr lang="cs-CZ"/>
              <a:t>-in</a:t>
            </a:r>
          </a:p>
        </p:txBody>
      </p:sp>
    </p:spTree>
    <p:extLst>
      <p:ext uri="{BB962C8B-B14F-4D97-AF65-F5344CB8AC3E}">
        <p14:creationId xmlns:p14="http://schemas.microsoft.com/office/powerpoint/2010/main" val="4081431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825625"/>
            <a:ext cx="10702159" cy="4351338"/>
          </a:xfrm>
        </p:spPr>
        <p:txBody>
          <a:bodyPr>
            <a:normAutofit/>
          </a:bodyPr>
          <a:lstStyle/>
          <a:p>
            <a:pPr>
              <a:lnSpc>
                <a:spcPct val="100000"/>
              </a:lnSpc>
            </a:pPr>
            <a:r>
              <a:rPr lang="cs-CZ"/>
              <a:t>před propuštěním informace, kde hledat pomoc (tištěné informace, kontakty na laktační poradkyně, podpůrné skupiny či podobné služby)</a:t>
            </a:r>
          </a:p>
          <a:p>
            <a:pPr>
              <a:lnSpc>
                <a:spcPct val="100000"/>
              </a:lnSpc>
            </a:pPr>
            <a:r>
              <a:rPr lang="cs-CZ"/>
              <a:t>nemocnice podporuje zakládání takových skupin</a:t>
            </a:r>
            <a:br>
              <a:rPr lang="cs-CZ"/>
            </a:br>
            <a:r>
              <a:rPr lang="cs-CZ"/>
              <a:t>a koordinuje je</a:t>
            </a:r>
          </a:p>
          <a:p>
            <a:pPr>
              <a:lnSpc>
                <a:spcPct val="100000"/>
              </a:lnSpc>
            </a:pPr>
            <a:r>
              <a:rPr lang="cs-CZ"/>
              <a:t>personál podporuje matky, aby jejich dítě brzy po</a:t>
            </a:r>
            <a:br>
              <a:rPr lang="cs-CZ"/>
            </a:br>
            <a:r>
              <a:rPr lang="cs-CZ"/>
              <a:t>propuštění viděla osoba zkušená v podpoře kojení,</a:t>
            </a:r>
            <a:br>
              <a:rPr lang="cs-CZ"/>
            </a:br>
            <a:r>
              <a:rPr lang="cs-CZ"/>
              <a:t>která umí kojení vyhodnotit a poskytnout pomoc</a:t>
            </a:r>
          </a:p>
        </p:txBody>
      </p:sp>
      <p:pic>
        <p:nvPicPr>
          <p:cNvPr id="5" name="Obrázek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04927" y="3162300"/>
            <a:ext cx="2032000" cy="3149600"/>
          </a:xfrm>
          <a:prstGeom prst="rect">
            <a:avLst/>
          </a:prstGeom>
        </p:spPr>
      </p:pic>
      <p:sp>
        <p:nvSpPr>
          <p:cNvPr id="4" name="Nadpis 3"/>
          <p:cNvSpPr>
            <a:spLocks noGrp="1"/>
          </p:cNvSpPr>
          <p:nvPr>
            <p:ph type="title"/>
          </p:nvPr>
        </p:nvSpPr>
        <p:spPr/>
        <p:txBody>
          <a:bodyPr/>
          <a:lstStyle/>
          <a:p>
            <a:r>
              <a:rPr lang="cs-CZ"/>
              <a:t>Následná péče</a:t>
            </a:r>
          </a:p>
        </p:txBody>
      </p:sp>
    </p:spTree>
    <p:extLst>
      <p:ext uri="{BB962C8B-B14F-4D97-AF65-F5344CB8AC3E}">
        <p14:creationId xmlns:p14="http://schemas.microsoft.com/office/powerpoint/2010/main" val="25846992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a:lnSpc>
                <a:spcPct val="85000"/>
              </a:lnSpc>
            </a:pPr>
            <a:r>
              <a:rPr lang="cs-CZ" dirty="0">
                <a:solidFill>
                  <a:srgbClr val="262626"/>
                </a:solidFill>
              </a:rPr>
              <a:t>postupy, jak uvést těchto 10 bodů do praxe (vnitřní předpisy, ošetřovatelské standardy apod.)</a:t>
            </a:r>
            <a:endParaRPr lang="cs-CZ" dirty="0"/>
          </a:p>
          <a:p>
            <a:pPr>
              <a:lnSpc>
                <a:spcPct val="85000"/>
              </a:lnSpc>
            </a:pPr>
            <a:r>
              <a:rPr lang="cs-CZ" dirty="0">
                <a:solidFill>
                  <a:srgbClr val="262626"/>
                </a:solidFill>
              </a:rPr>
              <a:t>dostupné veškerému personálu (zdrav. i nezdrav.)</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04927" y="3162300"/>
            <a:ext cx="2032000" cy="3149600"/>
          </a:xfrm>
          <a:prstGeom prst="rect">
            <a:avLst/>
          </a:prstGeom>
        </p:spPr>
      </p:pic>
      <p:sp>
        <p:nvSpPr>
          <p:cNvPr id="4" name="Nadpis 3"/>
          <p:cNvSpPr>
            <a:spLocks noGrp="1"/>
          </p:cNvSpPr>
          <p:nvPr>
            <p:ph type="title"/>
          </p:nvPr>
        </p:nvSpPr>
        <p:spPr/>
        <p:txBody>
          <a:bodyPr/>
          <a:lstStyle/>
          <a:p>
            <a:r>
              <a:rPr lang="cs-CZ"/>
              <a:t>Písemně vypracované postupy</a:t>
            </a:r>
          </a:p>
        </p:txBody>
      </p:sp>
    </p:spTree>
    <p:extLst>
      <p:ext uri="{BB962C8B-B14F-4D97-AF65-F5344CB8AC3E}">
        <p14:creationId xmlns:p14="http://schemas.microsoft.com/office/powerpoint/2010/main" val="2859433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825625"/>
            <a:ext cx="9094076" cy="4351338"/>
          </a:xfrm>
        </p:spPr>
        <p:txBody>
          <a:bodyPr>
            <a:noAutofit/>
          </a:bodyPr>
          <a:lstStyle/>
          <a:p>
            <a:pPr>
              <a:lnSpc>
                <a:spcPct val="100000"/>
              </a:lnSpc>
            </a:pPr>
            <a:r>
              <a:rPr lang="cs-CZ">
                <a:solidFill>
                  <a:srgbClr val="262626"/>
                </a:solidFill>
              </a:rPr>
              <a:t>nedávat dětem náhrady, lahve, šidítka</a:t>
            </a:r>
            <a:endParaRPr lang="cs-CZ"/>
          </a:p>
          <a:p>
            <a:pPr>
              <a:lnSpc>
                <a:spcPct val="100000"/>
              </a:lnSpc>
            </a:pPr>
            <a:r>
              <a:rPr lang="cs-CZ">
                <a:solidFill>
                  <a:srgbClr val="262626"/>
                </a:solidFill>
              </a:rPr>
              <a:t>matku je nutno informovat o rizicích s nimi spojenými</a:t>
            </a:r>
          </a:p>
          <a:p>
            <a:pPr>
              <a:lnSpc>
                <a:spcPct val="100000"/>
              </a:lnSpc>
            </a:pPr>
            <a:r>
              <a:rPr lang="cs-CZ"/>
              <a:t>„dítě zmatené dudlíkem“</a:t>
            </a:r>
          </a:p>
          <a:p>
            <a:pPr>
              <a:lnSpc>
                <a:spcPct val="120000"/>
              </a:lnSpc>
              <a:buFont typeface="Arial"/>
              <a:buChar char=" "/>
            </a:pPr>
            <a:endParaRPr lang="cs-CZ"/>
          </a:p>
          <a:p>
            <a:pPr>
              <a:lnSpc>
                <a:spcPct val="120000"/>
              </a:lnSpc>
              <a:buFont typeface="Arial"/>
              <a:buChar char=" "/>
            </a:pPr>
            <a:r>
              <a:rPr lang="cs-CZ" i="1">
                <a:solidFill>
                  <a:srgbClr val="262626"/>
                </a:solidFill>
              </a:rPr>
              <a:t>„Děti se učí kojit kojením.“</a:t>
            </a:r>
            <a:endParaRPr lang="cs-CZ" i="1"/>
          </a:p>
          <a:p>
            <a:pPr>
              <a:lnSpc>
                <a:spcPct val="120000"/>
              </a:lnSpc>
              <a:buFont typeface="Arial"/>
              <a:buChar char=" "/>
            </a:pPr>
            <a:r>
              <a:rPr lang="cs-CZ" i="1">
                <a:solidFill>
                  <a:srgbClr val="262626"/>
                </a:solidFill>
              </a:rPr>
              <a:t>„Dávat dítěti do úst umělou náhradu prsu není fyziologické! Jedná se o intervenční techniku!“ </a:t>
            </a:r>
            <a:endParaRPr lang="cs-CZ" i="1"/>
          </a:p>
        </p:txBody>
      </p:sp>
      <p:pic>
        <p:nvPicPr>
          <p:cNvPr id="5" name="Obrázek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90887" y="3042081"/>
            <a:ext cx="2032000" cy="3149600"/>
          </a:xfrm>
          <a:prstGeom prst="rect">
            <a:avLst/>
          </a:prstGeom>
        </p:spPr>
      </p:pic>
      <p:pic>
        <p:nvPicPr>
          <p:cNvPr id="4" name="Obráze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9097" y="3294333"/>
            <a:ext cx="759907" cy="1165190"/>
          </a:xfrm>
          <a:prstGeom prst="rect">
            <a:avLst/>
          </a:prstGeom>
        </p:spPr>
      </p:pic>
      <p:pic>
        <p:nvPicPr>
          <p:cNvPr id="7" name="Obráze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1152" y="3042081"/>
            <a:ext cx="1466857" cy="1466857"/>
          </a:xfrm>
          <a:prstGeom prst="rect">
            <a:avLst/>
          </a:prstGeom>
        </p:spPr>
      </p:pic>
      <p:sp>
        <p:nvSpPr>
          <p:cNvPr id="8" name="Násobení 7"/>
          <p:cNvSpPr/>
          <p:nvPr/>
        </p:nvSpPr>
        <p:spPr>
          <a:xfrm>
            <a:off x="6361375" y="2743565"/>
            <a:ext cx="1821679" cy="2158195"/>
          </a:xfrm>
          <a:prstGeom prst="mathMultiply">
            <a:avLst>
              <a:gd name="adj1" fmla="val 1082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7272215" y="5819700"/>
            <a:ext cx="1839543" cy="424732"/>
          </a:xfrm>
          <a:prstGeom prst="rect">
            <a:avLst/>
          </a:prstGeom>
        </p:spPr>
        <p:txBody>
          <a:bodyPr wrap="none">
            <a:spAutoFit/>
          </a:bodyPr>
          <a:lstStyle/>
          <a:p>
            <a:pPr algn="r">
              <a:lnSpc>
                <a:spcPct val="120000"/>
              </a:lnSpc>
              <a:buFont typeface="Arial"/>
              <a:buChar char=" "/>
            </a:pPr>
            <a:r>
              <a:rPr lang="cs-CZ" i="1">
                <a:solidFill>
                  <a:srgbClr val="262626"/>
                </a:solidFill>
              </a:rPr>
              <a:t>Dr. Jack </a:t>
            </a:r>
            <a:r>
              <a:rPr lang="cs-CZ" i="1" err="1">
                <a:solidFill>
                  <a:srgbClr val="262626"/>
                </a:solidFill>
              </a:rPr>
              <a:t>Newman</a:t>
            </a:r>
            <a:endParaRPr lang="cs-CZ" i="1"/>
          </a:p>
        </p:txBody>
      </p:sp>
      <p:sp>
        <p:nvSpPr>
          <p:cNvPr id="11" name="Nadpis 10"/>
          <p:cNvSpPr>
            <a:spLocks noGrp="1"/>
          </p:cNvSpPr>
          <p:nvPr>
            <p:ph type="title"/>
          </p:nvPr>
        </p:nvSpPr>
        <p:spPr/>
        <p:txBody>
          <a:bodyPr/>
          <a:lstStyle/>
          <a:p>
            <a:r>
              <a:rPr lang="cs-CZ"/>
              <a:t>V souladu s MKMNMM</a:t>
            </a:r>
          </a:p>
        </p:txBody>
      </p:sp>
    </p:spTree>
    <p:extLst>
      <p:ext uri="{BB962C8B-B14F-4D97-AF65-F5344CB8AC3E}">
        <p14:creationId xmlns:p14="http://schemas.microsoft.com/office/powerpoint/2010/main" val="203026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2EBCF7-2920-4888-9D91-4E9932D6403F}"/>
              </a:ext>
            </a:extLst>
          </p:cNvPr>
          <p:cNvSpPr>
            <a:spLocks noGrp="1"/>
          </p:cNvSpPr>
          <p:nvPr>
            <p:ph type="title"/>
          </p:nvPr>
        </p:nvSpPr>
        <p:spPr/>
        <p:txBody>
          <a:bodyPr/>
          <a:lstStyle/>
          <a:p>
            <a:r>
              <a:rPr lang="cs-CZ" dirty="0" smtClean="0"/>
              <a:t>Délka kojení dle doporučení WHO</a:t>
            </a:r>
            <a:endParaRPr lang="cs-CZ" dirty="0"/>
          </a:p>
        </p:txBody>
      </p:sp>
      <p:sp>
        <p:nvSpPr>
          <p:cNvPr id="3" name="Zástupný symbol pro obsah 2">
            <a:extLst>
              <a:ext uri="{FF2B5EF4-FFF2-40B4-BE49-F238E27FC236}">
                <a16:creationId xmlns:a16="http://schemas.microsoft.com/office/drawing/2014/main" id="{E0141267-DC56-4FC9-B294-4759BF4DE0F4}"/>
              </a:ext>
            </a:extLst>
          </p:cNvPr>
          <p:cNvSpPr>
            <a:spLocks noGrp="1"/>
          </p:cNvSpPr>
          <p:nvPr>
            <p:ph idx="1"/>
          </p:nvPr>
        </p:nvSpPr>
        <p:spPr>
          <a:xfrm>
            <a:off x="838200" y="1808480"/>
            <a:ext cx="10515600" cy="4193075"/>
          </a:xfrm>
        </p:spPr>
        <p:txBody>
          <a:bodyPr>
            <a:normAutofit/>
          </a:bodyPr>
          <a:lstStyle/>
          <a:p>
            <a:pPr marL="0" indent="0" algn="ctr">
              <a:buNone/>
            </a:pPr>
            <a:r>
              <a:rPr lang="cs-CZ" sz="5400" b="1"/>
              <a:t>do ukončeného 6. měsíce</a:t>
            </a:r>
            <a:br>
              <a:rPr lang="cs-CZ" sz="5400" b="1"/>
            </a:br>
            <a:r>
              <a:rPr lang="cs-CZ" sz="5400"/>
              <a:t>výlučné kojení</a:t>
            </a:r>
            <a:endParaRPr lang="cs-CZ" sz="5400" b="1"/>
          </a:p>
          <a:p>
            <a:pPr marL="0" indent="0" algn="ctr">
              <a:buNone/>
            </a:pPr>
            <a:endParaRPr lang="cs-CZ" sz="2000" b="1"/>
          </a:p>
          <a:p>
            <a:pPr marL="0" indent="0" algn="ctr">
              <a:buNone/>
            </a:pPr>
            <a:endParaRPr lang="cs-CZ" sz="2000" b="1"/>
          </a:p>
          <a:p>
            <a:pPr marL="0" indent="0" algn="ctr">
              <a:buNone/>
            </a:pPr>
            <a:r>
              <a:rPr lang="cs-CZ" sz="3600" b="1"/>
              <a:t>do 2 let věku dítěte i déle</a:t>
            </a:r>
            <a:br>
              <a:rPr lang="cs-CZ" sz="3600" b="1"/>
            </a:br>
            <a:r>
              <a:rPr lang="cs-CZ" sz="3600"/>
              <a:t>zavádění místní výživné stravy za současného kojení</a:t>
            </a:r>
          </a:p>
        </p:txBody>
      </p:sp>
      <p:sp>
        <p:nvSpPr>
          <p:cNvPr id="5" name="Zástupný symbol pro číslo snímku 4">
            <a:extLst>
              <a:ext uri="{FF2B5EF4-FFF2-40B4-BE49-F238E27FC236}">
                <a16:creationId xmlns:a16="http://schemas.microsoft.com/office/drawing/2014/main" id="{F357D67A-812A-413F-A260-A6EA1ECA3248}"/>
              </a:ext>
            </a:extLst>
          </p:cNvPr>
          <p:cNvSpPr>
            <a:spLocks noGrp="1"/>
          </p:cNvSpPr>
          <p:nvPr>
            <p:ph type="sldNum" sz="quarter" idx="12"/>
          </p:nvPr>
        </p:nvSpPr>
        <p:spPr/>
        <p:txBody>
          <a:bodyPr/>
          <a:lstStyle/>
          <a:p>
            <a:fld id="{7D74F88D-855E-4C4A-AC2F-7A0A64C53FD8}" type="slidenum">
              <a:rPr lang="cs-CZ" smtClean="0"/>
              <a:pPr/>
              <a:t>6</a:t>
            </a:fld>
            <a:endParaRPr lang="cs-CZ"/>
          </a:p>
        </p:txBody>
      </p:sp>
    </p:spTree>
    <p:extLst>
      <p:ext uri="{BB962C8B-B14F-4D97-AF65-F5344CB8AC3E}">
        <p14:creationId xmlns:p14="http://schemas.microsoft.com/office/powerpoint/2010/main" val="282472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altLang="cs-CZ" smtClean="0"/>
              <a:t>Proč ne láhev?</a:t>
            </a:r>
          </a:p>
        </p:txBody>
      </p:sp>
      <p:sp>
        <p:nvSpPr>
          <p:cNvPr id="20483" name="Rectangle 3"/>
          <p:cNvSpPr>
            <a:spLocks noGrp="1" noChangeArrowheads="1"/>
          </p:cNvSpPr>
          <p:nvPr>
            <p:ph type="body" idx="1"/>
          </p:nvPr>
        </p:nvSpPr>
        <p:spPr/>
        <p:txBody>
          <a:bodyPr>
            <a:normAutofit/>
          </a:bodyPr>
          <a:lstStyle/>
          <a:p>
            <a:pPr>
              <a:lnSpc>
                <a:spcPct val="85000"/>
              </a:lnSpc>
              <a:defRPr/>
            </a:pPr>
            <a:r>
              <a:rPr lang="cs-CZ" altLang="cs-CZ" dirty="0">
                <a:solidFill>
                  <a:srgbClr val="262626"/>
                </a:solidFill>
              </a:rPr>
              <a:t>Vědecké práce hovoří o tom, že </a:t>
            </a:r>
            <a:r>
              <a:rPr lang="cs-CZ" altLang="cs-CZ" dirty="0">
                <a:solidFill>
                  <a:srgbClr val="FF0000"/>
                </a:solidFill>
              </a:rPr>
              <a:t>sání z lahve je namáhavější jako sání z prsu </a:t>
            </a:r>
            <a:r>
              <a:rPr lang="cs-CZ" altLang="cs-CZ" dirty="0">
                <a:solidFill>
                  <a:srgbClr val="262626"/>
                </a:solidFill>
              </a:rPr>
              <a:t>při dobré tvorbě mléka, proto by neměla být láhev použita např. u předčasně narozených dětí, kardiologických či neurologických pacientů. </a:t>
            </a:r>
          </a:p>
          <a:p>
            <a:pPr>
              <a:lnSpc>
                <a:spcPct val="85000"/>
              </a:lnSpc>
              <a:defRPr/>
            </a:pPr>
            <a:r>
              <a:rPr lang="cs-CZ" altLang="cs-CZ" dirty="0">
                <a:solidFill>
                  <a:srgbClr val="262626"/>
                </a:solidFill>
              </a:rPr>
              <a:t>Děti, které převádíme ze sondování na perorální příjem, je potřebné učit sát přímo na prsu. (Představa o tom, že dítě na prsu usíná, protože pití na prsu je namáhavé je mylná. Dítě se nepotřebuje učit sát z láhve před sáním na prsu. Děti reagují na tok mléka.) </a:t>
            </a:r>
          </a:p>
          <a:p>
            <a:pPr>
              <a:lnSpc>
                <a:spcPct val="85000"/>
              </a:lnSpc>
              <a:defRPr/>
            </a:pPr>
            <a:r>
              <a:rPr lang="cs-CZ" altLang="cs-CZ" dirty="0">
                <a:solidFill>
                  <a:srgbClr val="262626"/>
                </a:solidFill>
              </a:rPr>
              <a:t>Zmatení tokem mléka z láhve může způsobit odmítání prsu a nebo nedostatečné pití na prsu spojené s usínáním.  </a:t>
            </a:r>
          </a:p>
        </p:txBody>
      </p:sp>
    </p:spTree>
    <p:extLst>
      <p:ext uri="{BB962C8B-B14F-4D97-AF65-F5344CB8AC3E}">
        <p14:creationId xmlns:p14="http://schemas.microsoft.com/office/powerpoint/2010/main" val="3297349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981200" y="1481328"/>
            <a:ext cx="8686800" cy="5044016"/>
          </a:xfrm>
        </p:spPr>
        <p:txBody>
          <a:bodyPr>
            <a:normAutofit fontScale="62500" lnSpcReduction="20000"/>
          </a:bodyPr>
          <a:lstStyle/>
          <a:p>
            <a:r>
              <a:rPr lang="cs-CZ" dirty="0"/>
              <a:t>Dudlík je umělá náhrada prsu</a:t>
            </a:r>
          </a:p>
          <a:p>
            <a:r>
              <a:rPr lang="cs-CZ" dirty="0"/>
              <a:t>Z dlouhodobého hlediska může dudlík zkracovat čas strávený na prsu a postupně snížit tvorbu mléka a po počátečním dobrém prospívání vést k pozdějšímu nedostatečnému přibírání miminka ve věku 3-4 měsíců.</a:t>
            </a:r>
          </a:p>
          <a:p>
            <a:r>
              <a:rPr lang="cs-CZ" dirty="0" smtClean="0"/>
              <a:t>Při </a:t>
            </a:r>
            <a:r>
              <a:rPr lang="cs-CZ" dirty="0"/>
              <a:t>sání dudlíku miminko používá jiné svaly tváře. Sání dudlíku může mít vliv na </a:t>
            </a:r>
            <a:r>
              <a:rPr lang="cs-CZ" dirty="0" smtClean="0"/>
              <a:t>skus</a:t>
            </a:r>
            <a:r>
              <a:rPr lang="cs-CZ" dirty="0"/>
              <a:t>, nesprávný vývoj čelist a horního patra.</a:t>
            </a:r>
          </a:p>
          <a:p>
            <a:r>
              <a:rPr lang="cs-CZ" dirty="0"/>
              <a:t>Dudlík může už v porodnici způsobit problémy s přisáváním miminka na prs.</a:t>
            </a:r>
          </a:p>
          <a:p>
            <a:r>
              <a:rPr lang="cs-CZ" dirty="0"/>
              <a:t>Dudlík může maskovat první signály miminka, které naznačují zájem o kojení.</a:t>
            </a:r>
          </a:p>
          <a:p>
            <a:r>
              <a:rPr lang="cs-CZ" dirty="0"/>
              <a:t>Dudlík může být důvodem, kvůli kterému matku obzvláště v prvních dnech bolí bradavky</a:t>
            </a:r>
          </a:p>
          <a:p>
            <a:r>
              <a:rPr lang="cs-CZ" dirty="0"/>
              <a:t>Dudlíkem se na matčiny bradavky může přenést </a:t>
            </a:r>
            <a:r>
              <a:rPr lang="cs-CZ" dirty="0" err="1"/>
              <a:t>kandidoza</a:t>
            </a:r>
            <a:r>
              <a:rPr lang="cs-CZ" dirty="0"/>
              <a:t>.</a:t>
            </a:r>
          </a:p>
          <a:p>
            <a:r>
              <a:rPr lang="cs-CZ" dirty="0"/>
              <a:t>Dudlík významně zvyšuje riziko zánětu středního ucha.</a:t>
            </a:r>
          </a:p>
          <a:p>
            <a:r>
              <a:rPr lang="cs-CZ" dirty="0"/>
              <a:t>Miminko, které má dudlík, může začít odmítat prs. Může způsobit </a:t>
            </a:r>
            <a:r>
              <a:rPr lang="cs-CZ" dirty="0" smtClean="0"/>
              <a:t>tzv. bojkot kojení – </a:t>
            </a:r>
            <a:r>
              <a:rPr lang="cs-CZ" dirty="0"/>
              <a:t>odmítání prsu během bdělého stavu a někdy úplné odmítání. Tento efekt může být vidět až po několika měsících kojení.</a:t>
            </a:r>
          </a:p>
          <a:p>
            <a:r>
              <a:rPr lang="cs-CZ" dirty="0"/>
              <a:t>I když miminka dostanou dudlík až po 1. měsíci kojení, sníží se do 6 měsíců počet kojených miminek na méně než 25% při neustálém používání </a:t>
            </a:r>
            <a:r>
              <a:rPr lang="cs-CZ" dirty="0" smtClean="0"/>
              <a:t>dudlíku, </a:t>
            </a:r>
            <a:r>
              <a:rPr lang="cs-CZ" dirty="0"/>
              <a:t>a na méně než 50% při občasném používání dudlíku. Pokud miminka dudlík nepoužívají vůbec, je z nich do 6. měsíce kojených více než 70%.</a:t>
            </a:r>
          </a:p>
          <a:p>
            <a:endParaRPr lang="cs-CZ" dirty="0"/>
          </a:p>
        </p:txBody>
      </p:sp>
      <p:sp>
        <p:nvSpPr>
          <p:cNvPr id="3" name="Nadpis 2"/>
          <p:cNvSpPr>
            <a:spLocks noGrp="1"/>
          </p:cNvSpPr>
          <p:nvPr>
            <p:ph type="title"/>
          </p:nvPr>
        </p:nvSpPr>
        <p:spPr/>
        <p:txBody>
          <a:bodyPr/>
          <a:lstStyle/>
          <a:p>
            <a:r>
              <a:rPr lang="cs-CZ" dirty="0" smtClean="0"/>
              <a:t>Proč ne dudlík</a:t>
            </a:r>
            <a:endParaRPr lang="cs-CZ" dirty="0"/>
          </a:p>
        </p:txBody>
      </p:sp>
    </p:spTree>
    <p:extLst>
      <p:ext uri="{BB962C8B-B14F-4D97-AF65-F5344CB8AC3E}">
        <p14:creationId xmlns:p14="http://schemas.microsoft.com/office/powerpoint/2010/main" val="2609086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smtClean="0"/>
              <a:t>Při </a:t>
            </a:r>
            <a:r>
              <a:rPr lang="cs-CZ" dirty="0"/>
              <a:t>sání </a:t>
            </a:r>
            <a:r>
              <a:rPr lang="cs-CZ" dirty="0">
                <a:solidFill>
                  <a:schemeClr val="accent2"/>
                </a:solidFill>
              </a:rPr>
              <a:t>z prsu dítě pohybuje jazykem zepředu dozadu</a:t>
            </a:r>
            <a:r>
              <a:rPr lang="cs-CZ" dirty="0"/>
              <a:t>. Při sání dudlíku </a:t>
            </a:r>
            <a:r>
              <a:rPr lang="cs-CZ" dirty="0" smtClean="0"/>
              <a:t>nebo lahve dělá </a:t>
            </a:r>
            <a:r>
              <a:rPr lang="cs-CZ" dirty="0"/>
              <a:t>přesně opačný pohyb. </a:t>
            </a:r>
            <a:r>
              <a:rPr lang="cs-CZ" dirty="0">
                <a:solidFill>
                  <a:schemeClr val="accent2"/>
                </a:solidFill>
              </a:rPr>
              <a:t>Při přisávání na prs nesmí tlačit jazykem ven, ale pokud používá dudlík, je zvyklé dělat tento pohyb. </a:t>
            </a:r>
            <a:r>
              <a:rPr lang="cs-CZ" dirty="0"/>
              <a:t>Proto se přestane na prs přisávat správně, následkem čehož přestane být dobře kojené a nepřibírá</a:t>
            </a:r>
            <a:r>
              <a:rPr lang="cs-CZ" dirty="0" smtClean="0"/>
              <a:t>.</a:t>
            </a:r>
          </a:p>
          <a:p>
            <a:pPr lvl="0" fontAlgn="base"/>
            <a:r>
              <a:rPr lang="cs-CZ" altLang="cs-CZ" dirty="0"/>
              <a:t>se nepřisává, případně se přisává těžce </a:t>
            </a:r>
          </a:p>
          <a:p>
            <a:pPr lvl="0" fontAlgn="base"/>
            <a:r>
              <a:rPr lang="cs-CZ" altLang="cs-CZ" dirty="0"/>
              <a:t>„kouše“ bradavku </a:t>
            </a:r>
          </a:p>
          <a:p>
            <a:pPr lvl="0" fontAlgn="base"/>
            <a:r>
              <a:rPr lang="cs-CZ" altLang="cs-CZ" dirty="0"/>
              <a:t>má „silný“ stisk </a:t>
            </a:r>
          </a:p>
          <a:p>
            <a:pPr lvl="0" fontAlgn="base"/>
            <a:r>
              <a:rPr lang="cs-CZ" altLang="cs-CZ" dirty="0"/>
              <a:t>otevírá malou pusinku </a:t>
            </a:r>
          </a:p>
          <a:p>
            <a:pPr lvl="0" fontAlgn="base"/>
            <a:r>
              <a:rPr lang="cs-CZ" altLang="cs-CZ" dirty="0"/>
              <a:t>nemá vyhrnuty oba rty </a:t>
            </a:r>
          </a:p>
          <a:p>
            <a:pPr lvl="0" fontAlgn="base"/>
            <a:r>
              <a:rPr lang="cs-CZ" altLang="cs-CZ" dirty="0"/>
              <a:t>se přisává a po chvíli bradavku pouští, </a:t>
            </a:r>
            <a:br>
              <a:rPr lang="cs-CZ" altLang="cs-CZ" dirty="0"/>
            </a:br>
            <a:r>
              <a:rPr lang="cs-CZ" altLang="cs-CZ" dirty="0"/>
              <a:t>přisává se a pouští bradavku, odvrací hlavičku a pláče. </a:t>
            </a:r>
          </a:p>
          <a:p>
            <a:pPr lvl="0" fontAlgn="base"/>
            <a:r>
              <a:rPr lang="cs-CZ" altLang="cs-CZ" dirty="0"/>
              <a:t>miminko „mlaská“ během kojení. Při sání dudlíku se zapojují jiné svalové skupiny </a:t>
            </a:r>
            <a:r>
              <a:rPr lang="cs-CZ" altLang="cs-CZ" dirty="0" smtClean="0"/>
              <a:t>než </a:t>
            </a:r>
            <a:r>
              <a:rPr lang="cs-CZ" altLang="cs-CZ" dirty="0"/>
              <a:t>při kojení. </a:t>
            </a:r>
            <a:r>
              <a:rPr lang="cs-CZ" altLang="cs-CZ" dirty="0" smtClean="0"/>
              <a:t>To </a:t>
            </a:r>
            <a:r>
              <a:rPr lang="cs-CZ" altLang="cs-CZ" dirty="0"/>
              <a:t>způsobuje, že dítě podobné pohyby potom dělá i při kojení </a:t>
            </a:r>
            <a:r>
              <a:rPr lang="cs-CZ" altLang="cs-CZ" dirty="0" smtClean="0"/>
              <a:t>(</a:t>
            </a:r>
            <a:r>
              <a:rPr lang="cs-CZ" altLang="cs-CZ" dirty="0"/>
              <a:t>což je často slyšet jako mlaskání dítěte při kojení) </a:t>
            </a:r>
            <a:r>
              <a:rPr lang="cs-CZ" altLang="cs-CZ" dirty="0" smtClean="0"/>
              <a:t>a </a:t>
            </a:r>
            <a:r>
              <a:rPr lang="cs-CZ" altLang="cs-CZ" dirty="0"/>
              <a:t>není schopno efektivně získávat mléko z prsu</a:t>
            </a:r>
            <a:r>
              <a:rPr lang="cs-CZ" altLang="cs-CZ" dirty="0" smtClean="0"/>
              <a:t>.</a:t>
            </a:r>
          </a:p>
          <a:p>
            <a:pPr fontAlgn="base"/>
            <a:r>
              <a:rPr lang="cs-CZ" dirty="0" smtClean="0">
                <a:solidFill>
                  <a:schemeClr val="accent2"/>
                </a:solidFill>
              </a:rPr>
              <a:t>DŮSLEDEK: </a:t>
            </a:r>
            <a:r>
              <a:rPr lang="cs-CZ" dirty="0">
                <a:solidFill>
                  <a:schemeClr val="accent2"/>
                </a:solidFill>
              </a:rPr>
              <a:t>délka kojení dětí, které používají dudlík je kratší</a:t>
            </a:r>
            <a:r>
              <a:rPr lang="cs-CZ" dirty="0" smtClean="0">
                <a:solidFill>
                  <a:schemeClr val="accent2"/>
                </a:solidFill>
              </a:rPr>
              <a:t>.</a:t>
            </a:r>
            <a:endParaRPr lang="cs-CZ" dirty="0">
              <a:solidFill>
                <a:schemeClr val="accent2"/>
              </a:solidFill>
            </a:endParaRPr>
          </a:p>
        </p:txBody>
      </p:sp>
      <p:sp>
        <p:nvSpPr>
          <p:cNvPr id="3" name="Nadpis 2"/>
          <p:cNvSpPr>
            <a:spLocks noGrp="1"/>
          </p:cNvSpPr>
          <p:nvPr>
            <p:ph type="title"/>
          </p:nvPr>
        </p:nvSpPr>
        <p:spPr/>
        <p:txBody>
          <a:bodyPr/>
          <a:lstStyle/>
          <a:p>
            <a:r>
              <a:rPr lang="cs-CZ" dirty="0" smtClean="0"/>
              <a:t>Co způsobuje dudlík a lahev</a:t>
            </a:r>
            <a:endParaRPr lang="cs-CZ" dirty="0"/>
          </a:p>
        </p:txBody>
      </p:sp>
    </p:spTree>
    <p:extLst>
      <p:ext uri="{BB962C8B-B14F-4D97-AF65-F5344CB8AC3E}">
        <p14:creationId xmlns:p14="http://schemas.microsoft.com/office/powerpoint/2010/main" val="6399783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smtClean="0"/>
              <a:t>Při </a:t>
            </a:r>
            <a:r>
              <a:rPr lang="cs-CZ" dirty="0"/>
              <a:t>kojení dostává tělo matky přes Montgomeryho žlázky na dvorci signály o mikroorganismech v ústech miminka a matka následně do mléka posílá na míru šité protilátky a ostatní imunitní faktory, čímž se upraví mléko přesně podle potřeb dítěte</a:t>
            </a:r>
            <a:r>
              <a:rPr lang="cs-CZ" dirty="0" smtClean="0"/>
              <a:t>.</a:t>
            </a:r>
          </a:p>
          <a:p>
            <a:r>
              <a:rPr lang="cs-CZ" dirty="0"/>
              <a:t>Sání na prsu pomáhá zvyšovat nebo udržovat tvorbu mléka</a:t>
            </a:r>
            <a:r>
              <a:rPr lang="cs-CZ" dirty="0" smtClean="0"/>
              <a:t>.</a:t>
            </a:r>
          </a:p>
          <a:p>
            <a:r>
              <a:rPr lang="cs-CZ" dirty="0" smtClean="0"/>
              <a:t>Sání </a:t>
            </a:r>
            <a:r>
              <a:rPr lang="cs-CZ" dirty="0"/>
              <a:t>na prsu  bez ohledu na příjem mléka je samo o sobě důležité, pro rozvoj mozkových spojení</a:t>
            </a:r>
            <a:r>
              <a:rPr lang="cs-CZ" dirty="0" smtClean="0"/>
              <a:t>.</a:t>
            </a:r>
          </a:p>
          <a:p>
            <a:r>
              <a:rPr lang="cs-CZ" dirty="0"/>
              <a:t>Sáním prsu se správně formuje patro a spodní čelist miminka. Při sání prsu zapojuje správné tvářové svaly. Dítě, které si neuspokojuje sací reflex kojením, může pociťovat potřebu sát mnohem díle, než „správně“ kojené dítě a tak potřebuje dudlík i ve věku, kdy už cucání dudlíku anebo v horším případě prstu, způsobuje problémy ve vývoji chrupu</a:t>
            </a:r>
            <a:r>
              <a:rPr lang="cs-CZ" dirty="0" smtClean="0"/>
              <a:t>.</a:t>
            </a:r>
            <a:endParaRPr lang="cs-CZ" dirty="0"/>
          </a:p>
        </p:txBody>
      </p:sp>
      <p:sp>
        <p:nvSpPr>
          <p:cNvPr id="3" name="Nadpis 2"/>
          <p:cNvSpPr>
            <a:spLocks noGrp="1"/>
          </p:cNvSpPr>
          <p:nvPr>
            <p:ph type="title"/>
          </p:nvPr>
        </p:nvSpPr>
        <p:spPr/>
        <p:txBody>
          <a:bodyPr>
            <a:normAutofit/>
          </a:bodyPr>
          <a:lstStyle/>
          <a:p>
            <a:r>
              <a:rPr lang="cs-CZ" dirty="0" smtClean="0"/>
              <a:t>Důsledky používání dudlíku a lahve</a:t>
            </a:r>
            <a:endParaRPr lang="cs-CZ" dirty="0"/>
          </a:p>
        </p:txBody>
      </p:sp>
    </p:spTree>
    <p:extLst>
      <p:ext uri="{BB962C8B-B14F-4D97-AF65-F5344CB8AC3E}">
        <p14:creationId xmlns:p14="http://schemas.microsoft.com/office/powerpoint/2010/main" val="1065891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altLang="cs-CZ"/>
              <a:t>veškerý personál, který přichází do kontaktu s těhotnými, s matkami a dětmi, se má dostatečně orientovat v postupech týkajících se kojení a krmení kojenců</a:t>
            </a:r>
          </a:p>
        </p:txBody>
      </p:sp>
      <p:pic>
        <p:nvPicPr>
          <p:cNvPr id="7" name="Obrázek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04927" y="3162300"/>
            <a:ext cx="2032000" cy="3149600"/>
          </a:xfrm>
          <a:prstGeom prst="rect">
            <a:avLst/>
          </a:prstGeom>
        </p:spPr>
      </p:pic>
      <p:sp>
        <p:nvSpPr>
          <p:cNvPr id="8" name="TextovéPole 7"/>
          <p:cNvSpPr txBox="1"/>
          <p:nvPr/>
        </p:nvSpPr>
        <p:spPr>
          <a:xfrm>
            <a:off x="1163782" y="3335943"/>
            <a:ext cx="7552706" cy="2585323"/>
          </a:xfrm>
          <a:prstGeom prst="rect">
            <a:avLst/>
          </a:prstGeom>
          <a:solidFill>
            <a:schemeClr val="accent4">
              <a:lumMod val="20000"/>
              <a:lumOff val="80000"/>
            </a:schemeClr>
          </a:solidFill>
        </p:spPr>
        <p:txBody>
          <a:bodyPr wrap="square" rtlCol="0">
            <a:spAutoFit/>
          </a:bodyPr>
          <a:lstStyle/>
          <a:p>
            <a:pPr algn="ctr"/>
            <a:r>
              <a:rPr lang="cs-CZ" sz="5400" b="1">
                <a:latin typeface="Segoe UI" panose="020B0502040204020203" pitchFamily="34" charset="0"/>
                <a:cs typeface="Segoe UI" panose="020B0502040204020203" pitchFamily="34" charset="0"/>
              </a:rPr>
              <a:t>ZDRAVOTNÍK</a:t>
            </a:r>
          </a:p>
          <a:p>
            <a:pPr algn="ctr"/>
            <a:r>
              <a:rPr lang="cs-CZ" sz="5400" b="1">
                <a:latin typeface="Segoe UI" panose="020B0502040204020203" pitchFamily="34" charset="0"/>
                <a:cs typeface="Segoe UI" panose="020B0502040204020203" pitchFamily="34" charset="0"/>
              </a:rPr>
              <a:t>&amp;</a:t>
            </a:r>
          </a:p>
          <a:p>
            <a:pPr algn="ctr"/>
            <a:r>
              <a:rPr lang="cs-CZ" sz="5400" b="1">
                <a:latin typeface="Segoe UI" panose="020B0502040204020203" pitchFamily="34" charset="0"/>
                <a:cs typeface="Segoe UI" panose="020B0502040204020203" pitchFamily="34" charset="0"/>
              </a:rPr>
              <a:t>NEZDRAVOTNÍK</a:t>
            </a:r>
          </a:p>
        </p:txBody>
      </p:sp>
      <p:sp>
        <p:nvSpPr>
          <p:cNvPr id="4" name="Nadpis 3"/>
          <p:cNvSpPr>
            <a:spLocks noGrp="1"/>
          </p:cNvSpPr>
          <p:nvPr>
            <p:ph type="title"/>
          </p:nvPr>
        </p:nvSpPr>
        <p:spPr/>
        <p:txBody>
          <a:bodyPr/>
          <a:lstStyle/>
          <a:p>
            <a:r>
              <a:rPr lang="cs-CZ"/>
              <a:t>Edukace personálu</a:t>
            </a:r>
          </a:p>
        </p:txBody>
      </p:sp>
    </p:spTree>
    <p:extLst>
      <p:ext uri="{BB962C8B-B14F-4D97-AF65-F5344CB8AC3E}">
        <p14:creationId xmlns:p14="http://schemas.microsoft.com/office/powerpoint/2010/main" val="19743617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249FE8-EF55-4AEA-A909-CFBF494F3518}"/>
              </a:ext>
            </a:extLst>
          </p:cNvPr>
          <p:cNvSpPr>
            <a:spLocks noGrp="1"/>
          </p:cNvSpPr>
          <p:nvPr>
            <p:ph type="title"/>
          </p:nvPr>
        </p:nvSpPr>
        <p:spPr/>
        <p:txBody>
          <a:bodyPr>
            <a:normAutofit/>
          </a:bodyPr>
          <a:lstStyle/>
          <a:p>
            <a:r>
              <a:rPr lang="cs-CZ"/>
              <a:t>Kodex + BFHI</a:t>
            </a:r>
          </a:p>
        </p:txBody>
      </p:sp>
      <p:sp>
        <p:nvSpPr>
          <p:cNvPr id="3" name="Zástupný symbol pro obsah 2">
            <a:extLst>
              <a:ext uri="{FF2B5EF4-FFF2-40B4-BE49-F238E27FC236}">
                <a16:creationId xmlns:a16="http://schemas.microsoft.com/office/drawing/2014/main" id="{CF6D5BB7-B5D5-48CD-AB37-C0F3E2EB59E9}"/>
              </a:ext>
            </a:extLst>
          </p:cNvPr>
          <p:cNvSpPr>
            <a:spLocks noGrp="1"/>
          </p:cNvSpPr>
          <p:nvPr>
            <p:ph idx="1"/>
          </p:nvPr>
        </p:nvSpPr>
        <p:spPr/>
        <p:txBody>
          <a:bodyPr>
            <a:normAutofit fontScale="85000" lnSpcReduction="20000"/>
          </a:bodyPr>
          <a:lstStyle/>
          <a:p>
            <a:pPr marL="0" indent="0" algn="ctr">
              <a:lnSpc>
                <a:spcPct val="120000"/>
              </a:lnSpc>
              <a:buNone/>
            </a:pPr>
            <a:r>
              <a:rPr lang="cs-CZ"/>
              <a:t>Problémem je nepřevedení Kodexu do právní legislativy ČR </a:t>
            </a:r>
            <a:r>
              <a:rPr lang="mr-IN"/>
              <a:t>–</a:t>
            </a:r>
            <a:r>
              <a:rPr lang="cs-CZ"/>
              <a:t> vláda tak, dle zprávy IBFAN 2011 (International Food Baby </a:t>
            </a:r>
            <a:r>
              <a:rPr lang="cs-CZ" err="1"/>
              <a:t>Action</a:t>
            </a:r>
            <a:r>
              <a:rPr lang="cs-CZ"/>
              <a:t> Network), nepřijímá zodpovědnost za jeho prosazování a monitorování. </a:t>
            </a:r>
          </a:p>
          <a:p>
            <a:pPr marL="0" indent="0" algn="ctr">
              <a:buNone/>
            </a:pPr>
            <a:endParaRPr lang="cs-CZ"/>
          </a:p>
          <a:p>
            <a:pPr marL="0" indent="0" algn="ctr">
              <a:buNone/>
            </a:pPr>
            <a:r>
              <a:rPr lang="cs-CZ"/>
              <a:t>Ideová podpora kojení je důležitá, ale sama o sobě nestačí.</a:t>
            </a:r>
          </a:p>
          <a:p>
            <a:pPr marL="0" indent="0" algn="ctr">
              <a:buNone/>
            </a:pPr>
            <a:endParaRPr lang="cs-CZ"/>
          </a:p>
          <a:p>
            <a:pPr marL="0" indent="0" algn="ctr">
              <a:buNone/>
            </a:pPr>
            <a:r>
              <a:rPr lang="cs-CZ"/>
              <a:t>Důležité je, aby se podpora kojení uplatňovala v praxi.</a:t>
            </a:r>
          </a:p>
          <a:p>
            <a:pPr marL="0" indent="0" algn="ctr">
              <a:buNone/>
            </a:pPr>
            <a:endParaRPr lang="cs-CZ"/>
          </a:p>
          <a:p>
            <a:pPr marL="0" indent="0" algn="ctr">
              <a:lnSpc>
                <a:spcPct val="120000"/>
              </a:lnSpc>
              <a:buNone/>
            </a:pPr>
            <a:r>
              <a:rPr lang="cs-CZ" b="1">
                <a:solidFill>
                  <a:schemeClr val="accent6">
                    <a:lumMod val="50000"/>
                  </a:schemeClr>
                </a:solidFill>
              </a:rPr>
              <a:t>Téma BFHI by mělo být spojeno s výzvou směrem ke zdravotníkům </a:t>
            </a:r>
            <a:br>
              <a:rPr lang="cs-CZ" b="1">
                <a:solidFill>
                  <a:schemeClr val="accent6">
                    <a:lumMod val="50000"/>
                  </a:schemeClr>
                </a:solidFill>
              </a:rPr>
            </a:br>
            <a:r>
              <a:rPr lang="cs-CZ" b="1">
                <a:solidFill>
                  <a:schemeClr val="accent6">
                    <a:lumMod val="50000"/>
                  </a:schemeClr>
                </a:solidFill>
              </a:rPr>
              <a:t>– jak důležitou roli hrají v podpoře výlučného kojení – </a:t>
            </a:r>
            <a:br>
              <a:rPr lang="cs-CZ" b="1">
                <a:solidFill>
                  <a:schemeClr val="accent6">
                    <a:lumMod val="50000"/>
                  </a:schemeClr>
                </a:solidFill>
              </a:rPr>
            </a:br>
            <a:r>
              <a:rPr lang="cs-CZ" b="1">
                <a:solidFill>
                  <a:schemeClr val="accent6">
                    <a:lumMod val="50000"/>
                  </a:schemeClr>
                </a:solidFill>
              </a:rPr>
              <a:t>a tak budovat povědomí veřejnosti o významu výlučného kojení.</a:t>
            </a:r>
          </a:p>
          <a:p>
            <a:pPr marL="0" indent="0">
              <a:buNone/>
            </a:pPr>
            <a:endParaRPr lang="cs-CZ"/>
          </a:p>
        </p:txBody>
      </p:sp>
      <p:sp>
        <p:nvSpPr>
          <p:cNvPr id="5" name="Zástupný symbol pro číslo snímku 4">
            <a:extLst>
              <a:ext uri="{FF2B5EF4-FFF2-40B4-BE49-F238E27FC236}">
                <a16:creationId xmlns:a16="http://schemas.microsoft.com/office/drawing/2014/main" id="{61F5EDA9-3D72-4402-9770-DD09ADE82045}"/>
              </a:ext>
            </a:extLst>
          </p:cNvPr>
          <p:cNvSpPr>
            <a:spLocks noGrp="1"/>
          </p:cNvSpPr>
          <p:nvPr>
            <p:ph type="sldNum" sz="quarter" idx="12"/>
          </p:nvPr>
        </p:nvSpPr>
        <p:spPr/>
        <p:txBody>
          <a:bodyPr/>
          <a:lstStyle/>
          <a:p>
            <a:fld id="{7D74F88D-855E-4C4A-AC2F-7A0A64C53FD8}" type="slidenum">
              <a:rPr lang="cs-CZ" smtClean="0"/>
              <a:pPr/>
              <a:t>65</a:t>
            </a:fld>
            <a:endParaRPr lang="cs-CZ"/>
          </a:p>
        </p:txBody>
      </p:sp>
    </p:spTree>
    <p:extLst>
      <p:ext uri="{BB962C8B-B14F-4D97-AF65-F5344CB8AC3E}">
        <p14:creationId xmlns:p14="http://schemas.microsoft.com/office/powerpoint/2010/main" val="29291873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7500" lnSpcReduction="20000"/>
          </a:bodyPr>
          <a:lstStyle/>
          <a:p>
            <a:r>
              <a:rPr lang="cs-CZ" b="1"/>
              <a:t>období před otěhotněním</a:t>
            </a:r>
          </a:p>
          <a:p>
            <a:pPr lvl="1"/>
            <a:r>
              <a:rPr lang="cs-CZ" sz="2300"/>
              <a:t>kojení prezentovat široké veřejnosti jako přirozený způsob výživy dítěte a vytvořit prostředí, kde je kojení normálním a preferovaným způsobem výživy, který volí většina rodičů</a:t>
            </a:r>
          </a:p>
          <a:p>
            <a:r>
              <a:rPr lang="cs-CZ" b="1"/>
              <a:t>období těhotenství</a:t>
            </a:r>
          </a:p>
          <a:p>
            <a:pPr lvl="1"/>
            <a:r>
              <a:rPr lang="cs-CZ" sz="2300"/>
              <a:t>kurzy předporodní přípravy zaměřené na kojení, které absolvují všechny těhotné ženy i budoucí otcové</a:t>
            </a:r>
          </a:p>
          <a:p>
            <a:r>
              <a:rPr lang="cs-CZ" b="1"/>
              <a:t>narození dítěte</a:t>
            </a:r>
          </a:p>
          <a:p>
            <a:pPr lvl="1"/>
            <a:r>
              <a:rPr lang="cs-CZ" sz="2300"/>
              <a:t>ihned po porodu kontakt kůže na kůži, do procesu prvního přiložení by zdravotníci neměli nijak zasahovat, běžné novorozenecké procedury by měli odložit na dobu po prvním kojení</a:t>
            </a:r>
          </a:p>
          <a:p>
            <a:r>
              <a:rPr lang="cs-CZ" b="1"/>
              <a:t>první dny života</a:t>
            </a:r>
          </a:p>
          <a:p>
            <a:pPr lvl="1"/>
            <a:r>
              <a:rPr lang="cs-CZ" sz="2300" err="1"/>
              <a:t>rooming</a:t>
            </a:r>
            <a:r>
              <a:rPr lang="cs-CZ" sz="2300"/>
              <a:t>-in, kojit bez omezování délky a frekvence, kojit z obou prsů, novorozenec potřebuje nejméně 8 účinných kojení během 24 hodin</a:t>
            </a:r>
          </a:p>
          <a:p>
            <a:r>
              <a:rPr lang="cs-CZ" b="1"/>
              <a:t>první až šestý měsíc života</a:t>
            </a:r>
          </a:p>
          <a:p>
            <a:pPr lvl="1"/>
            <a:r>
              <a:rPr lang="cs-CZ" sz="2300"/>
              <a:t>kontrola zda výlučné kojení úspěšně pokračuje</a:t>
            </a:r>
          </a:p>
          <a:p>
            <a:endParaRPr lang="cs-CZ"/>
          </a:p>
          <a:p>
            <a:r>
              <a:rPr lang="mr-IN">
                <a:solidFill>
                  <a:srgbClr val="FF0000"/>
                </a:solidFill>
              </a:rPr>
              <a:t>…</a:t>
            </a:r>
            <a:r>
              <a:rPr lang="cs-CZ">
                <a:solidFill>
                  <a:srgbClr val="FF0000"/>
                </a:solidFill>
              </a:rPr>
              <a:t>a co dál, když se doporučuje kojit 2 roky a déle?  (např. problematika zavádění příkrmů)</a:t>
            </a:r>
          </a:p>
        </p:txBody>
      </p:sp>
      <p:pic>
        <p:nvPicPr>
          <p:cNvPr id="4" name="Obráze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9228" y="1"/>
            <a:ext cx="1292772" cy="1292772"/>
          </a:xfrm>
          <a:prstGeom prst="rect">
            <a:avLst/>
          </a:prstGeom>
        </p:spPr>
      </p:pic>
      <p:sp>
        <p:nvSpPr>
          <p:cNvPr id="5" name="Nadpis 4"/>
          <p:cNvSpPr>
            <a:spLocks noGrp="1"/>
          </p:cNvSpPr>
          <p:nvPr>
            <p:ph type="title"/>
          </p:nvPr>
        </p:nvSpPr>
        <p:spPr/>
        <p:txBody>
          <a:bodyPr>
            <a:noAutofit/>
          </a:bodyPr>
          <a:lstStyle/>
          <a:p>
            <a:r>
              <a:rPr lang="cs-CZ" sz="3200"/>
              <a:t>Standardní praktické pokyny pro podporu kojení</a:t>
            </a:r>
          </a:p>
        </p:txBody>
      </p:sp>
    </p:spTree>
    <p:extLst>
      <p:ext uri="{BB962C8B-B14F-4D97-AF65-F5344CB8AC3E}">
        <p14:creationId xmlns:p14="http://schemas.microsoft.com/office/powerpoint/2010/main" val="19037131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noFill/>
        </p:spPr>
        <p:txBody>
          <a:bodyPr>
            <a:normAutofit fontScale="85000" lnSpcReduction="20000"/>
          </a:bodyPr>
          <a:lstStyle/>
          <a:p>
            <a:pPr>
              <a:lnSpc>
                <a:spcPct val="120000"/>
              </a:lnSpc>
            </a:pPr>
            <a:r>
              <a:rPr lang="cs-CZ" b="1"/>
              <a:t>rizika nekojení a nevýhody krmení formulí</a:t>
            </a:r>
          </a:p>
          <a:p>
            <a:pPr lvl="1">
              <a:lnSpc>
                <a:spcPct val="120000"/>
              </a:lnSpc>
            </a:pPr>
            <a:r>
              <a:rPr lang="cs-CZ" b="1"/>
              <a:t>pro dítě</a:t>
            </a:r>
          </a:p>
          <a:p>
            <a:pPr lvl="2">
              <a:lnSpc>
                <a:spcPct val="120000"/>
              </a:lnSpc>
            </a:pPr>
            <a:r>
              <a:rPr lang="cs-CZ"/>
              <a:t>riziko závažných infekčních onemocnění, neinfekčních a chronických onemocnění, syndrom náhlého úmrtí, vysokého krevního tlaku a některých forem nádorového onemocnění, riziko podvýživy (populace s ↑ příjmem) a nadváhy a obezity (populace s ↓ příjmem), riziko špatného zubního skusu, úmrtnost kojenců a malých dětí (populace s ↓ příjmem) a </a:t>
            </a:r>
            <a:r>
              <a:rPr lang="cs-CZ" err="1"/>
              <a:t>ponovorozenecká</a:t>
            </a:r>
            <a:r>
              <a:rPr lang="cs-CZ"/>
              <a:t> úmrtnost (populace s ↑ příjmem), horší kritéria vývoje mozku a horší výsledky kognitivního vývoje</a:t>
            </a:r>
          </a:p>
          <a:p>
            <a:pPr lvl="1">
              <a:lnSpc>
                <a:spcPct val="120000"/>
              </a:lnSpc>
            </a:pPr>
            <a:r>
              <a:rPr lang="cs-CZ" b="1"/>
              <a:t>pro matku</a:t>
            </a:r>
          </a:p>
          <a:p>
            <a:pPr lvl="2">
              <a:lnSpc>
                <a:spcPct val="120000"/>
              </a:lnSpc>
            </a:pPr>
            <a:r>
              <a:rPr lang="cs-CZ"/>
              <a:t>vyšší poporodní krvácení a pomalejší zavinování dělohy, kratší intervaly mezi porody a vyšší krevní ztráty menstruací, opožděný návrat k hmotnosti před otěhotněním, vyšší riziko nádorového onemocnění prsu a vaječníků, osteoporózy a zlomeniny krčku stehenní kosti po menopauz</a:t>
            </a:r>
          </a:p>
          <a:p>
            <a:pPr lvl="1">
              <a:lnSpc>
                <a:spcPct val="120000"/>
              </a:lnSpc>
            </a:pPr>
            <a:r>
              <a:rPr lang="cs-CZ" b="1"/>
              <a:t>pro ženu, rodinu, společnost</a:t>
            </a:r>
          </a:p>
          <a:p>
            <a:pPr lvl="2">
              <a:lnSpc>
                <a:spcPct val="120000"/>
              </a:lnSpc>
            </a:pPr>
            <a:r>
              <a:rPr lang="cs-CZ"/>
              <a:t>vyšší finanční výdaje, vyšší nároky na čas přípravy formulí, výdaje za energii a odpadky, možná kontaminace formule (není sterilní), zvýšené náklady na zdravotní a sociální služby pro rodinu atd.</a:t>
            </a:r>
          </a:p>
        </p:txBody>
      </p:sp>
      <p:sp>
        <p:nvSpPr>
          <p:cNvPr id="5" name="Nadpis 4"/>
          <p:cNvSpPr>
            <a:spLocks noGrp="1"/>
          </p:cNvSpPr>
          <p:nvPr>
            <p:ph type="title"/>
          </p:nvPr>
        </p:nvSpPr>
        <p:spPr/>
        <p:txBody>
          <a:bodyPr>
            <a:noAutofit/>
          </a:bodyPr>
          <a:lstStyle/>
          <a:p>
            <a:r>
              <a:rPr lang="cs-CZ" sz="3200"/>
              <a:t>Standardní praktické pokyny pro podporu kojení</a:t>
            </a:r>
          </a:p>
        </p:txBody>
      </p:sp>
      <p:pic>
        <p:nvPicPr>
          <p:cNvPr id="6" name="Obrázek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9228" y="1"/>
            <a:ext cx="1292772" cy="1292772"/>
          </a:xfrm>
          <a:prstGeom prst="rect">
            <a:avLst/>
          </a:prstGeom>
        </p:spPr>
      </p:pic>
    </p:spTree>
    <p:extLst>
      <p:ext uri="{BB962C8B-B14F-4D97-AF65-F5344CB8AC3E}">
        <p14:creationId xmlns:p14="http://schemas.microsoft.com/office/powerpoint/2010/main" val="24637286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Kontraindikace kojení</a:t>
            </a:r>
          </a:p>
        </p:txBody>
      </p:sp>
      <p:sp>
        <p:nvSpPr>
          <p:cNvPr id="3" name="Zástupný symbol pro obsah 2"/>
          <p:cNvSpPr>
            <a:spLocks noGrp="1"/>
          </p:cNvSpPr>
          <p:nvPr>
            <p:ph idx="1"/>
          </p:nvPr>
        </p:nvSpPr>
        <p:spPr/>
        <p:txBody>
          <a:bodyPr>
            <a:noAutofit/>
          </a:bodyPr>
          <a:lstStyle/>
          <a:p>
            <a:pPr>
              <a:lnSpc>
                <a:spcPct val="100000"/>
              </a:lnSpc>
            </a:pPr>
            <a:r>
              <a:rPr lang="cs-CZ" sz="2000" b="1"/>
              <a:t>zdravotní důvody</a:t>
            </a:r>
          </a:p>
          <a:p>
            <a:pPr lvl="1">
              <a:lnSpc>
                <a:spcPct val="100000"/>
              </a:lnSpc>
            </a:pPr>
            <a:r>
              <a:rPr lang="cs-CZ" sz="1800" err="1"/>
              <a:t>galaktosemie</a:t>
            </a:r>
            <a:endParaRPr lang="cs-CZ" sz="1800"/>
          </a:p>
          <a:p>
            <a:pPr lvl="1">
              <a:lnSpc>
                <a:spcPct val="100000"/>
              </a:lnSpc>
            </a:pPr>
            <a:r>
              <a:rPr lang="cs-CZ" sz="1800"/>
              <a:t>děti matek infikovaných HTLV I a HTLV II (</a:t>
            </a:r>
            <a:r>
              <a:rPr lang="cs-CZ" sz="1800" err="1"/>
              <a:t>human</a:t>
            </a:r>
            <a:r>
              <a:rPr lang="cs-CZ" sz="1800"/>
              <a:t> T-</a:t>
            </a:r>
            <a:r>
              <a:rPr lang="cs-CZ" sz="1800" err="1"/>
              <a:t>lymphotropic</a:t>
            </a:r>
            <a:r>
              <a:rPr lang="cs-CZ" sz="1800"/>
              <a:t> virus)</a:t>
            </a:r>
          </a:p>
          <a:p>
            <a:pPr lvl="1">
              <a:lnSpc>
                <a:spcPct val="100000"/>
              </a:lnSpc>
            </a:pPr>
            <a:r>
              <a:rPr lang="cs-CZ" sz="1800"/>
              <a:t>děti matek s HIV/AIDS</a:t>
            </a:r>
          </a:p>
          <a:p>
            <a:pPr lvl="1">
              <a:lnSpc>
                <a:spcPct val="100000"/>
              </a:lnSpc>
            </a:pPr>
            <a:r>
              <a:rPr lang="cs-CZ" sz="1800" i="1"/>
              <a:t>děti s fenylketonurii lze kojit alespoň částečně</a:t>
            </a:r>
          </a:p>
          <a:p>
            <a:pPr>
              <a:lnSpc>
                <a:spcPct val="100000"/>
              </a:lnSpc>
            </a:pPr>
            <a:r>
              <a:rPr lang="cs-CZ" sz="2000" b="1"/>
              <a:t>dočasná kontraindikace </a:t>
            </a:r>
            <a:r>
              <a:rPr lang="cs-CZ" sz="2000"/>
              <a:t>(řešení: pravidelné </a:t>
            </a:r>
            <a:r>
              <a:rPr lang="cs-CZ" sz="2000" err="1"/>
              <a:t>odstříkávání</a:t>
            </a:r>
            <a:r>
              <a:rPr lang="cs-CZ" sz="2000"/>
              <a:t>)</a:t>
            </a:r>
          </a:p>
          <a:p>
            <a:pPr lvl="1">
              <a:lnSpc>
                <a:spcPct val="100000"/>
              </a:lnSpc>
            </a:pPr>
            <a:r>
              <a:rPr lang="cs-CZ" sz="1800"/>
              <a:t>lze podat odstříkané mléko, např. aktivní TBC</a:t>
            </a:r>
          </a:p>
          <a:p>
            <a:pPr lvl="1">
              <a:lnSpc>
                <a:spcPct val="100000"/>
              </a:lnSpc>
            </a:pPr>
            <a:r>
              <a:rPr lang="cs-CZ" sz="1800"/>
              <a:t>léčba radioaktivními izotopy </a:t>
            </a:r>
            <a:r>
              <a:rPr lang="mr-IN" sz="1800"/>
              <a:t>–</a:t>
            </a:r>
            <a:r>
              <a:rPr lang="cs-CZ" sz="1800"/>
              <a:t> přerušit kojení na dobu odpovídající 5násobku t</a:t>
            </a:r>
            <a:r>
              <a:rPr lang="cs-CZ" sz="1800" baseline="-25000"/>
              <a:t>1/2</a:t>
            </a:r>
            <a:r>
              <a:rPr lang="cs-CZ" sz="1800"/>
              <a:t> izotopu</a:t>
            </a:r>
          </a:p>
          <a:p>
            <a:pPr>
              <a:lnSpc>
                <a:spcPct val="100000"/>
              </a:lnSpc>
            </a:pPr>
            <a:r>
              <a:rPr lang="cs-CZ" sz="2000" b="1"/>
              <a:t>chybná kontraindikace</a:t>
            </a:r>
          </a:p>
          <a:p>
            <a:pPr lvl="1">
              <a:lnSpc>
                <a:spcPct val="100000"/>
              </a:lnSpc>
            </a:pPr>
            <a:r>
              <a:rPr lang="cs-CZ" sz="1800"/>
              <a:t>hepatitida B a C matky, alergie dítěte, průjmové onemocnění dítěte, horečka a nachlazení matky, průjmová onemocnění matky</a:t>
            </a:r>
          </a:p>
          <a:p>
            <a:pPr>
              <a:lnSpc>
                <a:spcPct val="100000"/>
              </a:lnSpc>
            </a:pPr>
            <a:r>
              <a:rPr lang="cs-CZ" sz="2000" b="1"/>
              <a:t>léky </a:t>
            </a:r>
            <a:r>
              <a:rPr lang="cs-CZ" sz="2000"/>
              <a:t>–</a:t>
            </a:r>
            <a:r>
              <a:rPr lang="cs-CZ" sz="2000" b="1"/>
              <a:t> </a:t>
            </a:r>
            <a:r>
              <a:rPr lang="cs-CZ" sz="1800"/>
              <a:t>téměř všechny zdravotní problémy lze léčit léky kompatibilními s kojením, je potřeba hledat</a:t>
            </a:r>
          </a:p>
        </p:txBody>
      </p:sp>
    </p:spTree>
    <p:extLst>
      <p:ext uri="{BB962C8B-B14F-4D97-AF65-F5344CB8AC3E}">
        <p14:creationId xmlns:p14="http://schemas.microsoft.com/office/powerpoint/2010/main" val="26344783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idx="1"/>
          </p:nvPr>
        </p:nvSpPr>
        <p:spPr/>
        <p:txBody>
          <a:bodyPr/>
          <a:lstStyle/>
          <a:p>
            <a:r>
              <a:rPr lang="cs-CZ" b="1"/>
              <a:t>tři skupiny</a:t>
            </a:r>
            <a:endParaRPr lang="cs-CZ"/>
          </a:p>
          <a:p>
            <a:pPr lvl="1"/>
            <a:r>
              <a:rPr lang="cs-CZ"/>
              <a:t>management BFH</a:t>
            </a:r>
          </a:p>
          <a:p>
            <a:pPr lvl="1"/>
            <a:r>
              <a:rPr lang="cs-CZ"/>
              <a:t>hospitalizované ženy 3. den po porodu</a:t>
            </a:r>
          </a:p>
          <a:p>
            <a:pPr lvl="1"/>
            <a:r>
              <a:rPr lang="cs-CZ"/>
              <a:t>zdravotničtí pracovníci BFH</a:t>
            </a:r>
          </a:p>
        </p:txBody>
      </p:sp>
      <p:sp>
        <p:nvSpPr>
          <p:cNvPr id="3" name="Nadpis 2"/>
          <p:cNvSpPr>
            <a:spLocks noGrp="1"/>
          </p:cNvSpPr>
          <p:nvPr>
            <p:ph type="title"/>
          </p:nvPr>
        </p:nvSpPr>
        <p:spPr/>
        <p:txBody>
          <a:bodyPr>
            <a:noAutofit/>
          </a:bodyPr>
          <a:lstStyle/>
          <a:p>
            <a:r>
              <a:rPr lang="cs-CZ" sz="2800"/>
              <a:t>Laktační poradenství z pohledu laické i odborné veřejnosti</a:t>
            </a:r>
          </a:p>
        </p:txBody>
      </p:sp>
      <p:sp>
        <p:nvSpPr>
          <p:cNvPr id="5" name="Obdélník 4"/>
          <p:cNvSpPr/>
          <p:nvPr/>
        </p:nvSpPr>
        <p:spPr>
          <a:xfrm>
            <a:off x="7184212" y="1378040"/>
            <a:ext cx="4652749" cy="369332"/>
          </a:xfrm>
          <a:prstGeom prst="rect">
            <a:avLst/>
          </a:prstGeom>
        </p:spPr>
        <p:txBody>
          <a:bodyPr wrap="none">
            <a:spAutoFit/>
          </a:bodyPr>
          <a:lstStyle/>
          <a:p>
            <a:r>
              <a:rPr lang="cs-CZ" b="1" i="1">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(Pokorná, Kameníková, Dvořáková, 2016)</a:t>
            </a:r>
          </a:p>
        </p:txBody>
      </p:sp>
    </p:spTree>
    <p:extLst>
      <p:ext uri="{BB962C8B-B14F-4D97-AF65-F5344CB8AC3E}">
        <p14:creationId xmlns:p14="http://schemas.microsoft.com/office/powerpoint/2010/main" val="3720455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sah 3">
            <a:extLst>
              <a:ext uri="{FF2B5EF4-FFF2-40B4-BE49-F238E27FC236}">
                <a16:creationId xmlns:a16="http://schemas.microsoft.com/office/drawing/2014/main" id="{1035208D-ADB0-489C-8248-D729463D4D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 y="650875"/>
            <a:ext cx="11934825" cy="5564187"/>
          </a:xfrm>
          <a:prstGeom prst="rect">
            <a:avLst/>
          </a:prstGeom>
        </p:spPr>
      </p:pic>
      <p:sp>
        <p:nvSpPr>
          <p:cNvPr id="4" name="Rámeček 3">
            <a:extLst>
              <a:ext uri="{FF2B5EF4-FFF2-40B4-BE49-F238E27FC236}">
                <a16:creationId xmlns:a16="http://schemas.microsoft.com/office/drawing/2014/main" id="{8AD02F72-245A-427F-9019-E9B7B83A8914}"/>
              </a:ext>
            </a:extLst>
          </p:cNvPr>
          <p:cNvSpPr/>
          <p:nvPr/>
        </p:nvSpPr>
        <p:spPr>
          <a:xfrm>
            <a:off x="4237511" y="5057173"/>
            <a:ext cx="3716977" cy="368135"/>
          </a:xfrm>
          <a:prstGeom prst="frame">
            <a:avLst>
              <a:gd name="adj1" fmla="val 4220"/>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146805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normAutofit/>
          </a:bodyPr>
          <a:lstStyle/>
          <a:p>
            <a:r>
              <a:rPr lang="cs-CZ" sz="3600"/>
              <a:t>Význam informací o kojení z pohledu matek a zdravotníků </a:t>
            </a:r>
            <a:r>
              <a:rPr lang="cs-CZ" sz="2200"/>
              <a:t>(</a:t>
            </a:r>
            <a:r>
              <a:rPr lang="cs-CZ" sz="2200" err="1"/>
              <a:t>Likertova</a:t>
            </a:r>
            <a:r>
              <a:rPr lang="cs-CZ" sz="2200"/>
              <a:t> škála: 5 </a:t>
            </a:r>
            <a:r>
              <a:rPr lang="mr-IN" sz="2200"/>
              <a:t>–</a:t>
            </a:r>
            <a:r>
              <a:rPr lang="cs-CZ" sz="2200"/>
              <a:t> nejvýznamnější, 1 </a:t>
            </a:r>
            <a:r>
              <a:rPr lang="mr-IN" sz="2200"/>
              <a:t>–</a:t>
            </a:r>
            <a:r>
              <a:rPr lang="cs-CZ" sz="2200"/>
              <a:t> nejméně významné)</a:t>
            </a:r>
          </a:p>
        </p:txBody>
      </p:sp>
      <p:sp>
        <p:nvSpPr>
          <p:cNvPr id="4" name="Zástupný symbol pro obsah 3"/>
          <p:cNvSpPr>
            <a:spLocks noGrp="1"/>
          </p:cNvSpPr>
          <p:nvPr>
            <p:ph idx="1"/>
          </p:nvPr>
        </p:nvSpPr>
        <p:spPr>
          <a:xfrm>
            <a:off x="838200" y="1791285"/>
            <a:ext cx="5793828" cy="3487212"/>
          </a:xfrm>
        </p:spPr>
        <p:txBody>
          <a:bodyPr>
            <a:normAutofit/>
          </a:bodyPr>
          <a:lstStyle/>
          <a:p>
            <a:pPr>
              <a:lnSpc>
                <a:spcPct val="120000"/>
              </a:lnSpc>
            </a:pPr>
            <a:r>
              <a:rPr lang="cs-CZ" sz="1600" b="1">
                <a:latin typeface="Segoe UI" panose="020B0502040204020203" pitchFamily="34" charset="0"/>
              </a:rPr>
              <a:t>matky</a:t>
            </a:r>
            <a:r>
              <a:rPr lang="cs-CZ" sz="1600">
                <a:latin typeface="Segoe UI" panose="020B0502040204020203" pitchFamily="34" charset="0"/>
              </a:rPr>
              <a:t> (celkový počet 241 matek)</a:t>
            </a:r>
            <a:br>
              <a:rPr lang="cs-CZ" sz="1600">
                <a:latin typeface="Segoe UI" panose="020B0502040204020203" pitchFamily="34" charset="0"/>
              </a:rPr>
            </a:br>
            <a:r>
              <a:rPr lang="cs-CZ" sz="1600">
                <a:latin typeface="Segoe UI" panose="020B0502040204020203" pitchFamily="34" charset="0"/>
              </a:rPr>
              <a:t>4,75 </a:t>
            </a:r>
            <a:r>
              <a:rPr lang="mr-IN" sz="1600">
                <a:latin typeface="Segoe UI" panose="020B0502040204020203" pitchFamily="34" charset="0"/>
              </a:rPr>
              <a:t>–</a:t>
            </a:r>
            <a:r>
              <a:rPr lang="cs-CZ" sz="1600">
                <a:latin typeface="Segoe UI" panose="020B0502040204020203" pitchFamily="34" charset="0"/>
              </a:rPr>
              <a:t> význam kojení</a:t>
            </a:r>
            <a:br>
              <a:rPr lang="cs-CZ" sz="1600">
                <a:latin typeface="Segoe UI" panose="020B0502040204020203" pitchFamily="34" charset="0"/>
              </a:rPr>
            </a:br>
            <a:r>
              <a:rPr lang="cs-CZ" sz="1600">
                <a:latin typeface="Segoe UI" panose="020B0502040204020203" pitchFamily="34" charset="0"/>
              </a:rPr>
              <a:t>4,6 </a:t>
            </a:r>
            <a:r>
              <a:rPr lang="mr-IN" sz="1600">
                <a:latin typeface="Segoe UI" panose="020B0502040204020203" pitchFamily="34" charset="0"/>
              </a:rPr>
              <a:t>–</a:t>
            </a:r>
            <a:r>
              <a:rPr lang="cs-CZ" sz="1600">
                <a:latin typeface="Segoe UI" panose="020B0502040204020203" pitchFamily="34" charset="0"/>
              </a:rPr>
              <a:t> jak poznat, že dítě správně a efektivně pije</a:t>
            </a:r>
            <a:br>
              <a:rPr lang="cs-CZ" sz="1600">
                <a:latin typeface="Segoe UI" panose="020B0502040204020203" pitchFamily="34" charset="0"/>
              </a:rPr>
            </a:br>
            <a:r>
              <a:rPr lang="cs-CZ" sz="1600">
                <a:latin typeface="Segoe UI" panose="020B0502040204020203" pitchFamily="34" charset="0"/>
              </a:rPr>
              <a:t>4,5 </a:t>
            </a:r>
            <a:r>
              <a:rPr lang="mr-IN" sz="1600">
                <a:latin typeface="Segoe UI" panose="020B0502040204020203" pitchFamily="34" charset="0"/>
              </a:rPr>
              <a:t>–</a:t>
            </a:r>
            <a:r>
              <a:rPr lang="cs-CZ" sz="1600">
                <a:latin typeface="Segoe UI" panose="020B0502040204020203" pitchFamily="34" charset="0"/>
              </a:rPr>
              <a:t> jak postupovat při bolestivých nalitých prsou, jak ošetřit bolestivé bradavky, jakou polohu po kojení zaujmout</a:t>
            </a:r>
            <a:br>
              <a:rPr lang="cs-CZ" sz="1600">
                <a:latin typeface="Segoe UI" panose="020B0502040204020203" pitchFamily="34" charset="0"/>
              </a:rPr>
            </a:br>
            <a:r>
              <a:rPr lang="cs-CZ" sz="1600">
                <a:latin typeface="Segoe UI" panose="020B0502040204020203" pitchFamily="34" charset="0"/>
              </a:rPr>
              <a:t>4,4 </a:t>
            </a:r>
            <a:r>
              <a:rPr lang="mr-IN" sz="1600">
                <a:latin typeface="Segoe UI" panose="020B0502040204020203" pitchFamily="34" charset="0"/>
              </a:rPr>
              <a:t>–</a:t>
            </a:r>
            <a:r>
              <a:rPr lang="cs-CZ" sz="1600">
                <a:latin typeface="Segoe UI" panose="020B0502040204020203" pitchFamily="34" charset="0"/>
              </a:rPr>
              <a:t> frekvence kojení, délka kojení</a:t>
            </a:r>
            <a:br>
              <a:rPr lang="cs-CZ" sz="1600">
                <a:latin typeface="Segoe UI" panose="020B0502040204020203" pitchFamily="34" charset="0"/>
              </a:rPr>
            </a:br>
            <a:r>
              <a:rPr lang="cs-CZ" sz="1600">
                <a:latin typeface="Segoe UI" panose="020B0502040204020203" pitchFamily="34" charset="0"/>
              </a:rPr>
              <a:t>4,0 </a:t>
            </a:r>
            <a:r>
              <a:rPr lang="mr-IN" sz="1600">
                <a:latin typeface="Segoe UI" panose="020B0502040204020203" pitchFamily="34" charset="0"/>
              </a:rPr>
              <a:t>–</a:t>
            </a:r>
            <a:r>
              <a:rPr lang="cs-CZ" sz="1600">
                <a:latin typeface="Segoe UI" panose="020B0502040204020203" pitchFamily="34" charset="0"/>
              </a:rPr>
              <a:t> sledování pauzy v bradě (20 žen nehodnotilo)</a:t>
            </a:r>
            <a:br>
              <a:rPr lang="cs-CZ" sz="1600">
                <a:latin typeface="Segoe UI" panose="020B0502040204020203" pitchFamily="34" charset="0"/>
              </a:rPr>
            </a:br>
            <a:r>
              <a:rPr lang="cs-CZ" sz="1600">
                <a:latin typeface="Segoe UI" panose="020B0502040204020203" pitchFamily="34" charset="0"/>
              </a:rPr>
              <a:t/>
            </a:r>
            <a:br>
              <a:rPr lang="cs-CZ" sz="1600">
                <a:latin typeface="Segoe UI" panose="020B0502040204020203" pitchFamily="34" charset="0"/>
              </a:rPr>
            </a:br>
            <a:r>
              <a:rPr lang="cs-CZ" sz="1600">
                <a:latin typeface="Segoe UI" panose="020B0502040204020203" pitchFamily="34" charset="0"/>
              </a:rPr>
              <a:t>16,2 % matek nebylo </a:t>
            </a:r>
            <a:r>
              <a:rPr lang="cs-CZ" sz="1600" err="1">
                <a:latin typeface="Segoe UI" panose="020B0502040204020203" pitchFamily="34" charset="0"/>
              </a:rPr>
              <a:t>edukováno</a:t>
            </a:r>
            <a:r>
              <a:rPr lang="cs-CZ" sz="1600">
                <a:latin typeface="Segoe UI" panose="020B0502040204020203" pitchFamily="34" charset="0"/>
              </a:rPr>
              <a:t> ohledně způsobu poznání efektivity kojení</a:t>
            </a:r>
            <a:br>
              <a:rPr lang="cs-CZ" sz="1600">
                <a:latin typeface="Segoe UI" panose="020B0502040204020203" pitchFamily="34" charset="0"/>
              </a:rPr>
            </a:br>
            <a:r>
              <a:rPr lang="cs-CZ" sz="1600">
                <a:latin typeface="Segoe UI" panose="020B0502040204020203" pitchFamily="34" charset="0"/>
              </a:rPr>
              <a:t>25,3 % nemělo po porodu kontakt kůže na kůži</a:t>
            </a:r>
          </a:p>
        </p:txBody>
      </p:sp>
      <p:sp>
        <p:nvSpPr>
          <p:cNvPr id="5" name="Zástupný symbol pro obsah 4"/>
          <p:cNvSpPr>
            <a:spLocks noGrp="1"/>
          </p:cNvSpPr>
          <p:nvPr>
            <p:ph sz="half" idx="4294967295"/>
          </p:nvPr>
        </p:nvSpPr>
        <p:spPr>
          <a:xfrm>
            <a:off x="6821214" y="1791285"/>
            <a:ext cx="5181600" cy="4351338"/>
          </a:xfrm>
        </p:spPr>
        <p:txBody>
          <a:bodyPr>
            <a:normAutofit fontScale="55000" lnSpcReduction="20000"/>
          </a:bodyPr>
          <a:lstStyle/>
          <a:p>
            <a:pPr>
              <a:lnSpc>
                <a:spcPct val="120000"/>
              </a:lnSpc>
            </a:pPr>
            <a:r>
              <a:rPr lang="cs-CZ" b="1">
                <a:latin typeface="Segoe UI" panose="020B0502040204020203" pitchFamily="34" charset="0"/>
                <a:cs typeface="Segoe UI" panose="020B0502040204020203" pitchFamily="34" charset="0"/>
              </a:rPr>
              <a:t>zdravotníci</a:t>
            </a:r>
            <a:r>
              <a:rPr lang="cs-CZ">
                <a:latin typeface="Segoe UI" panose="020B0502040204020203" pitchFamily="34" charset="0"/>
                <a:cs typeface="Segoe UI" panose="020B0502040204020203" pitchFamily="34" charset="0"/>
              </a:rPr>
              <a:t> (celkový počet 141 zdravotníků)</a:t>
            </a:r>
            <a:br>
              <a:rPr lang="cs-CZ">
                <a:latin typeface="Segoe UI" panose="020B0502040204020203" pitchFamily="34" charset="0"/>
                <a:cs typeface="Segoe UI" panose="020B0502040204020203" pitchFamily="34" charset="0"/>
              </a:rPr>
            </a:br>
            <a:r>
              <a:rPr lang="cs-CZ">
                <a:latin typeface="Segoe UI" panose="020B0502040204020203" pitchFamily="34" charset="0"/>
                <a:cs typeface="Segoe UI" panose="020B0502040204020203" pitchFamily="34" charset="0"/>
              </a:rPr>
              <a:t>4,8 </a:t>
            </a:r>
            <a:r>
              <a:rPr lang="mr-IN">
                <a:latin typeface="Segoe UI" panose="020B0502040204020203" pitchFamily="34" charset="0"/>
              </a:rPr>
              <a:t>–</a:t>
            </a:r>
            <a:r>
              <a:rPr lang="cs-CZ">
                <a:latin typeface="Segoe UI" panose="020B0502040204020203" pitchFamily="34" charset="0"/>
                <a:cs typeface="Segoe UI" panose="020B0502040204020203" pitchFamily="34" charset="0"/>
              </a:rPr>
              <a:t> péče o bolestivé bradavky</a:t>
            </a:r>
            <a:br>
              <a:rPr lang="cs-CZ">
                <a:latin typeface="Segoe UI" panose="020B0502040204020203" pitchFamily="34" charset="0"/>
                <a:cs typeface="Segoe UI" panose="020B0502040204020203" pitchFamily="34" charset="0"/>
              </a:rPr>
            </a:br>
            <a:r>
              <a:rPr lang="cs-CZ">
                <a:latin typeface="Segoe UI" panose="020B0502040204020203" pitchFamily="34" charset="0"/>
                <a:cs typeface="Segoe UI" panose="020B0502040204020203" pitchFamily="34" charset="0"/>
              </a:rPr>
              <a:t>4,7 </a:t>
            </a:r>
            <a:r>
              <a:rPr lang="mr-IN">
                <a:latin typeface="Segoe UI" panose="020B0502040204020203" pitchFamily="34" charset="0"/>
              </a:rPr>
              <a:t>–</a:t>
            </a:r>
            <a:r>
              <a:rPr lang="cs-CZ">
                <a:latin typeface="Segoe UI" panose="020B0502040204020203" pitchFamily="34" charset="0"/>
                <a:cs typeface="Segoe UI" panose="020B0502040204020203" pitchFamily="34" charset="0"/>
              </a:rPr>
              <a:t> frekvence kojení, péče o bolestivě nalitá prsa</a:t>
            </a:r>
            <a:br>
              <a:rPr lang="cs-CZ">
                <a:latin typeface="Segoe UI" panose="020B0502040204020203" pitchFamily="34" charset="0"/>
                <a:cs typeface="Segoe UI" panose="020B0502040204020203" pitchFamily="34" charset="0"/>
              </a:rPr>
            </a:br>
            <a:r>
              <a:rPr lang="cs-CZ">
                <a:latin typeface="Segoe UI" panose="020B0502040204020203" pitchFamily="34" charset="0"/>
                <a:cs typeface="Segoe UI" panose="020B0502040204020203" pitchFamily="34" charset="0"/>
              </a:rPr>
              <a:t>4,4 </a:t>
            </a:r>
            <a:r>
              <a:rPr lang="mr-IN">
                <a:latin typeface="Segoe UI" panose="020B0502040204020203" pitchFamily="34" charset="0"/>
              </a:rPr>
              <a:t>–</a:t>
            </a:r>
            <a:r>
              <a:rPr lang="cs-CZ">
                <a:latin typeface="Segoe UI" panose="020B0502040204020203" pitchFamily="34" charset="0"/>
                <a:cs typeface="Segoe UI" panose="020B0502040204020203" pitchFamily="34" charset="0"/>
              </a:rPr>
              <a:t> délka kojení</a:t>
            </a:r>
            <a:br>
              <a:rPr lang="cs-CZ">
                <a:latin typeface="Segoe UI" panose="020B0502040204020203" pitchFamily="34" charset="0"/>
                <a:cs typeface="Segoe UI" panose="020B0502040204020203" pitchFamily="34" charset="0"/>
              </a:rPr>
            </a:br>
            <a:r>
              <a:rPr lang="cs-CZ">
                <a:latin typeface="Segoe UI" panose="020B0502040204020203" pitchFamily="34" charset="0"/>
                <a:cs typeface="Segoe UI" panose="020B0502040204020203" pitchFamily="34" charset="0"/>
              </a:rPr>
              <a:t>nejnižší hodnocení - sledování pauzy v bradě (20 zdravotníků nehodnotilo)</a:t>
            </a:r>
            <a:br>
              <a:rPr lang="cs-CZ">
                <a:latin typeface="Segoe UI" panose="020B0502040204020203" pitchFamily="34" charset="0"/>
                <a:cs typeface="Segoe UI" panose="020B0502040204020203" pitchFamily="34" charset="0"/>
              </a:rPr>
            </a:br>
            <a:r>
              <a:rPr lang="cs-CZ">
                <a:latin typeface="Segoe UI" panose="020B0502040204020203" pitchFamily="34" charset="0"/>
                <a:cs typeface="Segoe UI" panose="020B0502040204020203" pitchFamily="34" charset="0"/>
              </a:rPr>
              <a:t/>
            </a:r>
            <a:br>
              <a:rPr lang="cs-CZ">
                <a:latin typeface="Segoe UI" panose="020B0502040204020203" pitchFamily="34" charset="0"/>
                <a:cs typeface="Segoe UI" panose="020B0502040204020203" pitchFamily="34" charset="0"/>
              </a:rPr>
            </a:br>
            <a:r>
              <a:rPr lang="cs-CZ">
                <a:latin typeface="Segoe UI" panose="020B0502040204020203" pitchFamily="34" charset="0"/>
                <a:cs typeface="Segoe UI" panose="020B0502040204020203" pitchFamily="34" charset="0"/>
              </a:rPr>
              <a:t>Nejčastěji řešené problémy:</a:t>
            </a:r>
            <a:br>
              <a:rPr lang="cs-CZ">
                <a:latin typeface="Segoe UI" panose="020B0502040204020203" pitchFamily="34" charset="0"/>
                <a:cs typeface="Segoe UI" panose="020B0502040204020203" pitchFamily="34" charset="0"/>
              </a:rPr>
            </a:br>
            <a:r>
              <a:rPr lang="cs-CZ">
                <a:latin typeface="Segoe UI" panose="020B0502040204020203" pitchFamily="34" charset="0"/>
                <a:cs typeface="Segoe UI" panose="020B0502040204020203" pitchFamily="34" charset="0"/>
              </a:rPr>
              <a:t>65,8 % přisátí novorozence</a:t>
            </a:r>
            <a:br>
              <a:rPr lang="cs-CZ">
                <a:latin typeface="Segoe UI" panose="020B0502040204020203" pitchFamily="34" charset="0"/>
                <a:cs typeface="Segoe UI" panose="020B0502040204020203" pitchFamily="34" charset="0"/>
              </a:rPr>
            </a:br>
            <a:r>
              <a:rPr lang="cs-CZ">
                <a:latin typeface="Segoe UI" panose="020B0502040204020203" pitchFamily="34" charset="0"/>
                <a:cs typeface="Segoe UI" panose="020B0502040204020203" pitchFamily="34" charset="0"/>
              </a:rPr>
              <a:t>43,9 % efektivní sání</a:t>
            </a:r>
            <a:br>
              <a:rPr lang="cs-CZ">
                <a:latin typeface="Segoe UI" panose="020B0502040204020203" pitchFamily="34" charset="0"/>
                <a:cs typeface="Segoe UI" panose="020B0502040204020203" pitchFamily="34" charset="0"/>
              </a:rPr>
            </a:br>
            <a:r>
              <a:rPr lang="cs-CZ">
                <a:latin typeface="Segoe UI" panose="020B0502040204020203" pitchFamily="34" charset="0"/>
                <a:cs typeface="Segoe UI" panose="020B0502040204020203" pitchFamily="34" charset="0"/>
              </a:rPr>
              <a:t>24,6 % bolestivě nalitá prsa</a:t>
            </a:r>
            <a:br>
              <a:rPr lang="cs-CZ">
                <a:latin typeface="Segoe UI" panose="020B0502040204020203" pitchFamily="34" charset="0"/>
                <a:cs typeface="Segoe UI" panose="020B0502040204020203" pitchFamily="34" charset="0"/>
              </a:rPr>
            </a:br>
            <a:r>
              <a:rPr lang="cs-CZ">
                <a:latin typeface="Segoe UI" panose="020B0502040204020203" pitchFamily="34" charset="0"/>
                <a:cs typeface="Segoe UI" panose="020B0502040204020203" pitchFamily="34" charset="0"/>
              </a:rPr>
              <a:t>21,9 % bolestivé bradavky</a:t>
            </a:r>
            <a:br>
              <a:rPr lang="cs-CZ">
                <a:latin typeface="Segoe UI" panose="020B0502040204020203" pitchFamily="34" charset="0"/>
                <a:cs typeface="Segoe UI" panose="020B0502040204020203" pitchFamily="34" charset="0"/>
              </a:rPr>
            </a:br>
            <a:endParaRPr lang="cs-CZ">
              <a:latin typeface="Segoe UI" panose="020B0502040204020203" pitchFamily="34" charset="0"/>
              <a:cs typeface="Segoe UI" panose="020B0502040204020203" pitchFamily="34" charset="0"/>
            </a:endParaRPr>
          </a:p>
          <a:p>
            <a:pPr>
              <a:lnSpc>
                <a:spcPct val="120000"/>
              </a:lnSpc>
            </a:pPr>
            <a:r>
              <a:rPr lang="cs-CZ">
                <a:latin typeface="Segoe UI" panose="020B0502040204020203" pitchFamily="34" charset="0"/>
                <a:cs typeface="Segoe UI" panose="020B0502040204020203" pitchFamily="34" charset="0"/>
              </a:rPr>
              <a:t>Doporučení</a:t>
            </a:r>
            <a:br>
              <a:rPr lang="cs-CZ">
                <a:latin typeface="Segoe UI" panose="020B0502040204020203" pitchFamily="34" charset="0"/>
                <a:cs typeface="Segoe UI" panose="020B0502040204020203" pitchFamily="34" charset="0"/>
              </a:rPr>
            </a:br>
            <a:r>
              <a:rPr lang="cs-CZ">
                <a:latin typeface="Segoe UI" panose="020B0502040204020203" pitchFamily="34" charset="0"/>
                <a:cs typeface="Segoe UI" panose="020B0502040204020203" pitchFamily="34" charset="0"/>
              </a:rPr>
              <a:t>68,4 % frekvence kojení dle potřeb dítěte</a:t>
            </a:r>
            <a:br>
              <a:rPr lang="cs-CZ">
                <a:latin typeface="Segoe UI" panose="020B0502040204020203" pitchFamily="34" charset="0"/>
                <a:cs typeface="Segoe UI" panose="020B0502040204020203" pitchFamily="34" charset="0"/>
              </a:rPr>
            </a:br>
            <a:r>
              <a:rPr lang="cs-CZ">
                <a:latin typeface="Segoe UI" panose="020B0502040204020203" pitchFamily="34" charset="0"/>
                <a:cs typeface="Segoe UI" panose="020B0502040204020203" pitchFamily="34" charset="0"/>
              </a:rPr>
              <a:t>46,5 % délka kojení dle individuálních potřeb dítěte</a:t>
            </a:r>
          </a:p>
        </p:txBody>
      </p:sp>
      <p:sp>
        <p:nvSpPr>
          <p:cNvPr id="3" name="TextovéPole 2"/>
          <p:cNvSpPr txBox="1"/>
          <p:nvPr/>
        </p:nvSpPr>
        <p:spPr>
          <a:xfrm>
            <a:off x="144516" y="6019512"/>
            <a:ext cx="10649607" cy="246221"/>
          </a:xfrm>
          <a:prstGeom prst="rect">
            <a:avLst/>
          </a:prstGeom>
          <a:noFill/>
        </p:spPr>
        <p:txBody>
          <a:bodyPr wrap="square" rtlCol="0">
            <a:spAutoFit/>
          </a:bodyPr>
          <a:lstStyle/>
          <a:p>
            <a:r>
              <a:rPr lang="cs-CZ" sz="1000"/>
              <a:t>Zdroj: Pediatrie pro praxi, 2016, 17(5) - http://www.pediatriepropraxi.cz/artkey/ped-201605-0009_Moznosti_podpory_kojeni_laktacniho_poradenstvi_z_pohledu_laicke_i_odborne_verejnosti.php </a:t>
            </a:r>
          </a:p>
        </p:txBody>
      </p:sp>
    </p:spTree>
    <p:extLst>
      <p:ext uri="{BB962C8B-B14F-4D97-AF65-F5344CB8AC3E}">
        <p14:creationId xmlns:p14="http://schemas.microsoft.com/office/powerpoint/2010/main" val="32218205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276" y="617517"/>
            <a:ext cx="5444724" cy="5450774"/>
          </a:xfrm>
          <a:prstGeom prst="rect">
            <a:avLst/>
          </a:prstGeom>
        </p:spPr>
      </p:pic>
      <p:pic>
        <p:nvPicPr>
          <p:cNvPr id="4" name="Obráze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617517"/>
            <a:ext cx="5444724" cy="5450774"/>
          </a:xfrm>
          <a:prstGeom prst="rect">
            <a:avLst/>
          </a:prstGeom>
        </p:spPr>
      </p:pic>
    </p:spTree>
    <p:extLst>
      <p:ext uri="{BB962C8B-B14F-4D97-AF65-F5344CB8AC3E}">
        <p14:creationId xmlns:p14="http://schemas.microsoft.com/office/powerpoint/2010/main" val="25793016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013" y="700644"/>
            <a:ext cx="5545849" cy="5553184"/>
          </a:xfrm>
          <a:prstGeom prst="rect">
            <a:avLst/>
          </a:prstGeom>
        </p:spPr>
      </p:pic>
      <p:pic>
        <p:nvPicPr>
          <p:cNvPr id="4" name="Obráze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862" y="700644"/>
            <a:ext cx="5538451" cy="5545777"/>
          </a:xfrm>
          <a:prstGeom prst="rect">
            <a:avLst/>
          </a:prstGeom>
        </p:spPr>
      </p:pic>
    </p:spTree>
    <p:extLst>
      <p:ext uri="{BB962C8B-B14F-4D97-AF65-F5344CB8AC3E}">
        <p14:creationId xmlns:p14="http://schemas.microsoft.com/office/powerpoint/2010/main" val="28611781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Další informace</a:t>
            </a:r>
          </a:p>
        </p:txBody>
      </p:sp>
      <p:sp>
        <p:nvSpPr>
          <p:cNvPr id="3" name="Zástupný symbol pro obsah 2"/>
          <p:cNvSpPr>
            <a:spLocks noGrp="1"/>
          </p:cNvSpPr>
          <p:nvPr>
            <p:ph idx="1"/>
          </p:nvPr>
        </p:nvSpPr>
        <p:spPr/>
        <p:txBody>
          <a:bodyPr>
            <a:normAutofit/>
          </a:bodyPr>
          <a:lstStyle/>
          <a:p>
            <a:r>
              <a:rPr lang="cs-CZ" sz="2400"/>
              <a:t>závěrečné práce:</a:t>
            </a:r>
          </a:p>
          <a:p>
            <a:pPr lvl="1"/>
            <a:r>
              <a:rPr lang="cs-CZ" sz="2000"/>
              <a:t>Vendula Slámová: Co vědí matky o kojení – význam kojení pro matku</a:t>
            </a:r>
          </a:p>
          <a:p>
            <a:pPr lvl="1"/>
            <a:r>
              <a:rPr lang="cs-CZ" sz="2000"/>
              <a:t>Monika Crhová: Dlouhodobé kojení – pohled zdravotníků a laiků</a:t>
            </a:r>
          </a:p>
          <a:p>
            <a:pPr lvl="1"/>
            <a:r>
              <a:rPr lang="cs-CZ" sz="2000"/>
              <a:t>další práce: </a:t>
            </a:r>
            <a:r>
              <a:rPr lang="cs-CZ" sz="2000">
                <a:hlinkClick r:id="rId3"/>
              </a:rPr>
              <a:t>https://is.muni.cz/auth/vyhledavani/?search=kojen%C3%AD;ag=th</a:t>
            </a:r>
            <a:endParaRPr lang="cs-CZ" sz="2000"/>
          </a:p>
          <a:p>
            <a:r>
              <a:rPr lang="cs-CZ" sz="2400"/>
              <a:t>Standardní praktické pokyny</a:t>
            </a:r>
          </a:p>
          <a:p>
            <a:pPr lvl="1"/>
            <a:r>
              <a:rPr lang="cs-CZ" sz="1800">
                <a:hlinkClick r:id="rId4"/>
              </a:rPr>
              <a:t>https://zdravi.euro.cz/clanek/postgradualni-medicina-priloha/standardni-prakticke-pokyny-pro-kojeni-308637</a:t>
            </a:r>
            <a:endParaRPr lang="cs-CZ" sz="1800"/>
          </a:p>
          <a:p>
            <a:pPr>
              <a:spcBef>
                <a:spcPts val="1800"/>
              </a:spcBef>
            </a:pPr>
            <a:r>
              <a:rPr lang="cs-CZ" sz="2400"/>
              <a:t>krátký film </a:t>
            </a:r>
            <a:r>
              <a:rPr lang="cs-CZ" sz="2400" b="1"/>
              <a:t>Proč kojit své dítě</a:t>
            </a:r>
            <a:endParaRPr lang="cs-CZ" sz="2400"/>
          </a:p>
          <a:p>
            <a:pPr lvl="1"/>
            <a:r>
              <a:rPr lang="cs-CZ" sz="1900">
                <a:hlinkClick r:id="rId5"/>
              </a:rPr>
              <a:t>https://www.youtube.com/watch?v=ofEI-n36WQ8</a:t>
            </a:r>
            <a:endParaRPr lang="cs-CZ" sz="1900"/>
          </a:p>
          <a:p>
            <a:pPr>
              <a:spcBef>
                <a:spcPts val="1800"/>
              </a:spcBef>
            </a:pPr>
            <a:r>
              <a:rPr lang="cs-CZ" sz="2400"/>
              <a:t>weby </a:t>
            </a:r>
            <a:r>
              <a:rPr lang="cs-CZ" sz="2400">
                <a:hlinkClick r:id="rId6"/>
              </a:rPr>
              <a:t>www.kojim.cz</a:t>
            </a:r>
            <a:r>
              <a:rPr lang="cs-CZ" sz="2400"/>
              <a:t>, </a:t>
            </a:r>
            <a:r>
              <a:rPr lang="cs-CZ" sz="2400">
                <a:hlinkClick r:id="rId7"/>
              </a:rPr>
              <a:t>www.mamila.sk</a:t>
            </a:r>
            <a:r>
              <a:rPr lang="cs-CZ" sz="2400"/>
              <a:t>, </a:t>
            </a:r>
            <a:r>
              <a:rPr lang="cs-CZ" sz="2400">
                <a:hlinkClick r:id="rId8"/>
              </a:rPr>
              <a:t>www.kojeni.cz</a:t>
            </a:r>
            <a:endParaRPr lang="cs-CZ" sz="2400"/>
          </a:p>
          <a:p>
            <a:endParaRPr lang="cs-CZ"/>
          </a:p>
        </p:txBody>
      </p:sp>
      <p:sp>
        <p:nvSpPr>
          <p:cNvPr id="5" name="Zástupný symbol pro číslo snímku 4"/>
          <p:cNvSpPr>
            <a:spLocks noGrp="1"/>
          </p:cNvSpPr>
          <p:nvPr>
            <p:ph type="sldNum" sz="quarter" idx="12"/>
          </p:nvPr>
        </p:nvSpPr>
        <p:spPr/>
        <p:txBody>
          <a:bodyPr/>
          <a:lstStyle/>
          <a:p>
            <a:fld id="{7D74F88D-855E-4C4A-AC2F-7A0A64C53FD8}" type="slidenum">
              <a:rPr lang="cs-CZ" smtClean="0"/>
              <a:pPr/>
              <a:t>73</a:t>
            </a:fld>
            <a:endParaRPr lang="cs-CZ"/>
          </a:p>
        </p:txBody>
      </p:sp>
    </p:spTree>
    <p:extLst>
      <p:ext uri="{BB962C8B-B14F-4D97-AF65-F5344CB8AC3E}">
        <p14:creationId xmlns:p14="http://schemas.microsoft.com/office/powerpoint/2010/main" val="8449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Další doporučení</a:t>
            </a:r>
          </a:p>
        </p:txBody>
      </p:sp>
      <p:sp>
        <p:nvSpPr>
          <p:cNvPr id="3" name="Zástupný symbol pro obsah 2"/>
          <p:cNvSpPr>
            <a:spLocks noGrp="1"/>
          </p:cNvSpPr>
          <p:nvPr>
            <p:ph idx="1"/>
          </p:nvPr>
        </p:nvSpPr>
        <p:spPr/>
        <p:txBody>
          <a:bodyPr>
            <a:normAutofit/>
          </a:bodyPr>
          <a:lstStyle/>
          <a:p>
            <a:r>
              <a:rPr lang="cs-CZ"/>
              <a:t>Evropský kodex proti rakovině (2014)</a:t>
            </a:r>
          </a:p>
          <a:p>
            <a:pPr lvl="1"/>
            <a:r>
              <a:rPr lang="cs-CZ" i="1"/>
              <a:t>Kojení snižuje riziko výskytu rakoviny u matky.</a:t>
            </a:r>
            <a:br>
              <a:rPr lang="cs-CZ" i="1"/>
            </a:br>
            <a:r>
              <a:rPr lang="cs-CZ" i="1"/>
              <a:t>Je-li to možné, kojte své dítě.</a:t>
            </a:r>
          </a:p>
          <a:p>
            <a:r>
              <a:rPr lang="cs-CZ"/>
              <a:t>WHO</a:t>
            </a:r>
          </a:p>
          <a:p>
            <a:pPr lvl="1"/>
            <a:r>
              <a:rPr lang="cs-CZ" i="1"/>
              <a:t>Kojení je nejefektivnější metodou pro ochranu</a:t>
            </a:r>
            <a:br>
              <a:rPr lang="cs-CZ" i="1"/>
            </a:br>
            <a:r>
              <a:rPr lang="cs-CZ" i="1"/>
              <a:t>a podporu zdraví dětí.</a:t>
            </a:r>
          </a:p>
          <a:p>
            <a:r>
              <a:rPr lang="cs-CZ"/>
              <a:t>názor alergologů</a:t>
            </a:r>
            <a:r>
              <a:rPr lang="cs-CZ" baseline="30000"/>
              <a:t>*</a:t>
            </a:r>
            <a:endParaRPr lang="cs-CZ"/>
          </a:p>
          <a:p>
            <a:pPr lvl="1"/>
            <a:r>
              <a:rPr lang="cs-CZ" i="1"/>
              <a:t>Nejúčinnější prevencí potravinových alergií </a:t>
            </a:r>
            <a:br>
              <a:rPr lang="cs-CZ" i="1"/>
            </a:br>
            <a:r>
              <a:rPr lang="cs-CZ" i="1"/>
              <a:t>je výlučné kojení 4–6 měsíců.</a:t>
            </a:r>
          </a:p>
        </p:txBody>
      </p:sp>
      <p:sp>
        <p:nvSpPr>
          <p:cNvPr id="5" name="Zástupný symbol pro číslo snímku 4"/>
          <p:cNvSpPr>
            <a:spLocks noGrp="1"/>
          </p:cNvSpPr>
          <p:nvPr>
            <p:ph type="sldNum" sz="quarter" idx="12"/>
          </p:nvPr>
        </p:nvSpPr>
        <p:spPr/>
        <p:txBody>
          <a:bodyPr/>
          <a:lstStyle/>
          <a:p>
            <a:fld id="{7D74F88D-855E-4C4A-AC2F-7A0A64C53FD8}" type="slidenum">
              <a:rPr lang="cs-CZ" smtClean="0"/>
              <a:pPr/>
              <a:t>8</a:t>
            </a:fld>
            <a:endParaRPr lang="cs-CZ"/>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60355" y="1797563"/>
            <a:ext cx="2893445" cy="409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délník 7"/>
          <p:cNvSpPr/>
          <p:nvPr/>
        </p:nvSpPr>
        <p:spPr>
          <a:xfrm>
            <a:off x="149575" y="5894871"/>
            <a:ext cx="7172605" cy="461665"/>
          </a:xfrm>
          <a:prstGeom prst="rect">
            <a:avLst/>
          </a:prstGeom>
        </p:spPr>
        <p:txBody>
          <a:bodyPr wrap="none">
            <a:spAutoFit/>
          </a:bodyPr>
          <a:lstStyle/>
          <a:p>
            <a:r>
              <a:rPr lang="cs-CZ" sz="1200" baseline="30000"/>
              <a:t>*</a:t>
            </a:r>
            <a:r>
              <a:rPr lang="cs-CZ" sz="1200"/>
              <a:t>Pracovní skupina dětské gastroenterologie a výživy. Doporučení pracovní skupiny gastroenterologie a výživy ČPS</a:t>
            </a:r>
            <a:br>
              <a:rPr lang="cs-CZ" sz="1200"/>
            </a:br>
            <a:r>
              <a:rPr lang="cs-CZ" sz="1200"/>
              <a:t>pro výživu kojenců a batolat. </a:t>
            </a:r>
            <a:r>
              <a:rPr lang="cs-CZ" sz="1200" i="1"/>
              <a:t>Česko-slovenská pediatrie. </a:t>
            </a:r>
            <a:r>
              <a:rPr lang="cs-CZ" sz="1200"/>
              <a:t>2014, roč. 69, č. S1, s. 12-13. ISSN 0069-2328. </a:t>
            </a:r>
          </a:p>
        </p:txBody>
      </p:sp>
    </p:spTree>
    <p:extLst>
      <p:ext uri="{BB962C8B-B14F-4D97-AF65-F5344CB8AC3E}">
        <p14:creationId xmlns:p14="http://schemas.microsoft.com/office/powerpoint/2010/main" val="1102457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1302DC-5901-41BF-83FB-EE9B1E928608}"/>
              </a:ext>
            </a:extLst>
          </p:cNvPr>
          <p:cNvSpPr>
            <a:spLocks noGrp="1"/>
          </p:cNvSpPr>
          <p:nvPr>
            <p:ph type="title"/>
          </p:nvPr>
        </p:nvSpPr>
        <p:spPr/>
        <p:txBody>
          <a:bodyPr/>
          <a:lstStyle/>
          <a:p>
            <a:r>
              <a:rPr lang="cs-CZ"/>
              <a:t>Zvýšení rizik při nekojení</a:t>
            </a:r>
          </a:p>
        </p:txBody>
      </p:sp>
      <p:sp>
        <p:nvSpPr>
          <p:cNvPr id="3" name="Zástupný symbol pro obsah 2">
            <a:extLst>
              <a:ext uri="{FF2B5EF4-FFF2-40B4-BE49-F238E27FC236}">
                <a16:creationId xmlns:a16="http://schemas.microsoft.com/office/drawing/2014/main" id="{F7FED8CA-BF07-4473-882B-99F7C6118A1B}"/>
              </a:ext>
            </a:extLst>
          </p:cNvPr>
          <p:cNvSpPr>
            <a:spLocks noGrp="1"/>
          </p:cNvSpPr>
          <p:nvPr>
            <p:ph idx="1"/>
          </p:nvPr>
        </p:nvSpPr>
        <p:spPr>
          <a:xfrm>
            <a:off x="838200" y="1620816"/>
            <a:ext cx="10515600" cy="4707105"/>
          </a:xfrm>
        </p:spPr>
        <p:txBody>
          <a:bodyPr>
            <a:normAutofit/>
          </a:bodyPr>
          <a:lstStyle/>
          <a:p>
            <a:r>
              <a:rPr lang="cs-CZ" b="1"/>
              <a:t>dítě</a:t>
            </a:r>
            <a:endParaRPr lang="cs-CZ"/>
          </a:p>
          <a:p>
            <a:pPr lvl="1"/>
            <a:r>
              <a:rPr lang="cs-CZ"/>
              <a:t>zánět středního ucha</a:t>
            </a:r>
          </a:p>
          <a:p>
            <a:pPr lvl="1"/>
            <a:r>
              <a:rPr lang="cs-CZ"/>
              <a:t>gastroenteritida</a:t>
            </a:r>
          </a:p>
          <a:p>
            <a:pPr lvl="1"/>
            <a:r>
              <a:rPr lang="cs-CZ"/>
              <a:t>atopický ekzém</a:t>
            </a:r>
          </a:p>
          <a:p>
            <a:pPr lvl="1"/>
            <a:r>
              <a:rPr lang="cs-CZ"/>
              <a:t>závažné infekce DCD</a:t>
            </a:r>
          </a:p>
          <a:p>
            <a:pPr lvl="1"/>
            <a:r>
              <a:rPr lang="cs-CZ"/>
              <a:t>nekrotizující enterokolitida</a:t>
            </a:r>
          </a:p>
          <a:p>
            <a:pPr lvl="1"/>
            <a:r>
              <a:rPr lang="cs-CZ"/>
              <a:t>SIDS</a:t>
            </a:r>
          </a:p>
          <a:p>
            <a:pPr lvl="1"/>
            <a:r>
              <a:rPr lang="cs-CZ"/>
              <a:t>obezita</a:t>
            </a:r>
          </a:p>
          <a:p>
            <a:pPr lvl="1"/>
            <a:r>
              <a:rPr lang="cs-CZ"/>
              <a:t>diabetes </a:t>
            </a:r>
            <a:r>
              <a:rPr lang="cs-CZ" err="1"/>
              <a:t>mellitus</a:t>
            </a:r>
            <a:r>
              <a:rPr lang="cs-CZ"/>
              <a:t> I. a II. typu</a:t>
            </a:r>
          </a:p>
          <a:p>
            <a:pPr lvl="1"/>
            <a:r>
              <a:rPr lang="cs-CZ"/>
              <a:t>astma</a:t>
            </a:r>
          </a:p>
          <a:p>
            <a:pPr lvl="1"/>
            <a:r>
              <a:rPr lang="cs-CZ"/>
              <a:t>leukemie</a:t>
            </a:r>
          </a:p>
        </p:txBody>
      </p:sp>
      <p:sp>
        <p:nvSpPr>
          <p:cNvPr id="5" name="Zástupný symbol pro číslo snímku 4">
            <a:extLst>
              <a:ext uri="{FF2B5EF4-FFF2-40B4-BE49-F238E27FC236}">
                <a16:creationId xmlns:a16="http://schemas.microsoft.com/office/drawing/2014/main" id="{FE898FC3-944E-452D-949F-5A6D6A9E9155}"/>
              </a:ext>
            </a:extLst>
          </p:cNvPr>
          <p:cNvSpPr>
            <a:spLocks noGrp="1"/>
          </p:cNvSpPr>
          <p:nvPr>
            <p:ph type="sldNum" sz="quarter" idx="12"/>
          </p:nvPr>
        </p:nvSpPr>
        <p:spPr/>
        <p:txBody>
          <a:bodyPr/>
          <a:lstStyle/>
          <a:p>
            <a:fld id="{7D74F88D-855E-4C4A-AC2F-7A0A64C53FD8}" type="slidenum">
              <a:rPr lang="cs-CZ" smtClean="0"/>
              <a:pPr/>
              <a:t>9</a:t>
            </a:fld>
            <a:endParaRPr lang="cs-CZ"/>
          </a:p>
        </p:txBody>
      </p:sp>
      <p:sp>
        <p:nvSpPr>
          <p:cNvPr id="6" name="Zástupný symbol pro obsah 2">
            <a:extLst>
              <a:ext uri="{FF2B5EF4-FFF2-40B4-BE49-F238E27FC236}">
                <a16:creationId xmlns:a16="http://schemas.microsoft.com/office/drawing/2014/main" id="{FAD9B55A-1E1C-4060-A52B-83F6EA938307}"/>
              </a:ext>
            </a:extLst>
          </p:cNvPr>
          <p:cNvSpPr txBox="1">
            <a:spLocks/>
          </p:cNvSpPr>
          <p:nvPr/>
        </p:nvSpPr>
        <p:spPr>
          <a:xfrm>
            <a:off x="6096000" y="1620816"/>
            <a:ext cx="5257800" cy="43807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a:p>
        </p:txBody>
      </p:sp>
      <p:sp>
        <p:nvSpPr>
          <p:cNvPr id="7" name="Zástupný symbol pro obsah 2">
            <a:extLst>
              <a:ext uri="{FF2B5EF4-FFF2-40B4-BE49-F238E27FC236}">
                <a16:creationId xmlns:a16="http://schemas.microsoft.com/office/drawing/2014/main" id="{7DBDEA02-AF16-4F63-9A04-EB7D2FF5D24C}"/>
              </a:ext>
            </a:extLst>
          </p:cNvPr>
          <p:cNvSpPr txBox="1">
            <a:spLocks/>
          </p:cNvSpPr>
          <p:nvPr/>
        </p:nvSpPr>
        <p:spPr>
          <a:xfrm>
            <a:off x="6096000" y="1616032"/>
            <a:ext cx="5257800" cy="43807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b="1"/>
              <a:t>matka</a:t>
            </a:r>
          </a:p>
          <a:p>
            <a:pPr lvl="1"/>
            <a:r>
              <a:rPr lang="cs-CZ"/>
              <a:t>poporodní deprese</a:t>
            </a:r>
          </a:p>
          <a:p>
            <a:pPr lvl="1"/>
            <a:r>
              <a:rPr lang="cs-CZ"/>
              <a:t>diabetes </a:t>
            </a:r>
            <a:r>
              <a:rPr lang="cs-CZ" err="1"/>
              <a:t>mellitus</a:t>
            </a:r>
            <a:r>
              <a:rPr lang="cs-CZ"/>
              <a:t> II. typu</a:t>
            </a:r>
          </a:p>
          <a:p>
            <a:pPr lvl="1"/>
            <a:r>
              <a:rPr lang="cs-CZ"/>
              <a:t>ca prsu a vaječníků</a:t>
            </a:r>
          </a:p>
        </p:txBody>
      </p:sp>
      <p:sp>
        <p:nvSpPr>
          <p:cNvPr id="8" name="TextovéPole 7">
            <a:extLst>
              <a:ext uri="{FF2B5EF4-FFF2-40B4-BE49-F238E27FC236}">
                <a16:creationId xmlns:a16="http://schemas.microsoft.com/office/drawing/2014/main" id="{0F14BCFB-64A8-4235-BBF4-A75756E25EF4}"/>
              </a:ext>
            </a:extLst>
          </p:cNvPr>
          <p:cNvSpPr txBox="1"/>
          <p:nvPr/>
        </p:nvSpPr>
        <p:spPr>
          <a:xfrm>
            <a:off x="5893992" y="5905262"/>
            <a:ext cx="6189853" cy="369332"/>
          </a:xfrm>
          <a:prstGeom prst="rect">
            <a:avLst/>
          </a:prstGeom>
          <a:noFill/>
        </p:spPr>
        <p:txBody>
          <a:bodyPr wrap="square" rtlCol="0">
            <a:spAutoFit/>
          </a:bodyPr>
          <a:lstStyle/>
          <a:p>
            <a:r>
              <a:rPr lang="cs-CZ" i="1"/>
              <a:t>Zdroj: Mezinárodní kodex marketingu náhrad mateřského mléka</a:t>
            </a:r>
          </a:p>
        </p:txBody>
      </p:sp>
    </p:spTree>
    <p:extLst>
      <p:ext uri="{BB962C8B-B14F-4D97-AF65-F5344CB8AC3E}">
        <p14:creationId xmlns:p14="http://schemas.microsoft.com/office/powerpoint/2010/main" val="3627966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3555</Words>
  <Application>Microsoft Office PowerPoint</Application>
  <PresentationFormat>Širokoúhlá obrazovka</PresentationFormat>
  <Paragraphs>461</Paragraphs>
  <Slides>73</Slides>
  <Notes>2</Notes>
  <HiddenSlides>0</HiddenSlides>
  <MMClips>2</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73</vt:i4>
      </vt:variant>
    </vt:vector>
  </HeadingPairs>
  <TitlesOfParts>
    <vt:vector size="82" baseType="lpstr">
      <vt:lpstr>Arial</vt:lpstr>
      <vt:lpstr>Calibri</vt:lpstr>
      <vt:lpstr>Calibri Light</vt:lpstr>
      <vt:lpstr>Georgia</vt:lpstr>
      <vt:lpstr>Mangal</vt:lpstr>
      <vt:lpstr>Segoe UI</vt:lpstr>
      <vt:lpstr>Segoe UI Black</vt:lpstr>
      <vt:lpstr>Wingdings</vt:lpstr>
      <vt:lpstr>Motiv Office</vt:lpstr>
      <vt:lpstr>Základy kojení</vt:lpstr>
      <vt:lpstr>Prezentace aplikace PowerPoint</vt:lpstr>
      <vt:lpstr>Kojení není jen pití mléka!</vt:lpstr>
      <vt:lpstr>Podněty stimulující mozek dítěte</vt:lpstr>
      <vt:lpstr>Složení mateřského mléka</vt:lpstr>
      <vt:lpstr>Délka kojení dle doporučení WHO</vt:lpstr>
      <vt:lpstr>Prezentace aplikace PowerPoint</vt:lpstr>
      <vt:lpstr>Další doporučení</vt:lpstr>
      <vt:lpstr>Zvýšení rizik při nekojení</vt:lpstr>
      <vt:lpstr>Prezentace aplikace PowerPoint</vt:lpstr>
      <vt:lpstr>Podpora kojení „černá na bílém“</vt:lpstr>
      <vt:lpstr>Opatření kodexu</vt:lpstr>
      <vt:lpstr>Opatření kodexu</vt:lpstr>
      <vt:lpstr>Zapamatujte si:</vt:lpstr>
      <vt:lpstr>Baby-friendly hospital initiative (BFHI)</vt:lpstr>
      <vt:lpstr>Vývoj podílu výlučně kojených novorozenců při propuštění dle typu porodnice (BFH a ostatní porodnice), ČR</vt:lpstr>
      <vt:lpstr>Prezentace aplikace PowerPoint</vt:lpstr>
      <vt:lpstr>Kojení do 6 měsíců</vt:lpstr>
      <vt:lpstr>Prezentace aplikace PowerPoint</vt:lpstr>
      <vt:lpstr>10 kroků k úspěšnému kojení – 2017</vt:lpstr>
      <vt:lpstr>10 kroků k úspěšnému kojení – 2017</vt:lpstr>
      <vt:lpstr>Shrnutí</vt:lpstr>
      <vt:lpstr>Skin-to-skin</vt:lpstr>
      <vt:lpstr>Skin-to-skin</vt:lpstr>
      <vt:lpstr>Prezentace aplikace PowerPoint</vt:lpstr>
      <vt:lpstr>Z videa</vt:lpstr>
      <vt:lpstr>Z videa</vt:lpstr>
      <vt:lpstr>Podpora matek</vt:lpstr>
      <vt:lpstr>Podpora matek</vt:lpstr>
      <vt:lpstr>Fyziologie laktace</vt:lpstr>
      <vt:lpstr>Fyziologie laktace</vt:lpstr>
      <vt:lpstr>Co z předchozích informací vyplývá?</vt:lpstr>
      <vt:lpstr>Čtyři body pro podporu kojení</vt:lpstr>
      <vt:lpstr>Správná poloha</vt:lpstr>
      <vt:lpstr>Správná poloha</vt:lpstr>
      <vt:lpstr>Správná poloha</vt:lpstr>
      <vt:lpstr>Správná poloha</vt:lpstr>
      <vt:lpstr>Správná poloha</vt:lpstr>
      <vt:lpstr>Správná poloha matky a dítěte</vt:lpstr>
      <vt:lpstr>Správná poloha matky a dítěte</vt:lpstr>
      <vt:lpstr>Správná příčná poloha</vt:lpstr>
      <vt:lpstr>Chybné polohy</vt:lpstr>
      <vt:lpstr>Správné přisátí</vt:lpstr>
      <vt:lpstr>Správné přisátí</vt:lpstr>
      <vt:lpstr>Správné přisátí</vt:lpstr>
      <vt:lpstr>Chybné přisátí</vt:lpstr>
      <vt:lpstr>Pauza v bradě</vt:lpstr>
      <vt:lpstr>Jak velký je žaludek dítěte?</vt:lpstr>
      <vt:lpstr>Stlačení prsu</vt:lpstr>
      <vt:lpstr>Proč je to důležité?</vt:lpstr>
      <vt:lpstr>Mothers should be discouraged from giving any food or fluids other than breast milk, unless medically indicated.</vt:lpstr>
      <vt:lpstr>Pro připomenutí – opatření kodexu</vt:lpstr>
      <vt:lpstr>Pro připomenutí – opatření kodexu</vt:lpstr>
      <vt:lpstr>A co když dítě musí být dokrmované?</vt:lpstr>
      <vt:lpstr>A co když dítě musí být dokrmované?</vt:lpstr>
      <vt:lpstr>Rooming-in</vt:lpstr>
      <vt:lpstr>Následná péče</vt:lpstr>
      <vt:lpstr>Písemně vypracované postupy</vt:lpstr>
      <vt:lpstr>V souladu s MKMNMM</vt:lpstr>
      <vt:lpstr>Proč ne láhev?</vt:lpstr>
      <vt:lpstr>Proč ne dudlík</vt:lpstr>
      <vt:lpstr>Co způsobuje dudlík a lahev</vt:lpstr>
      <vt:lpstr>Důsledky používání dudlíku a lahve</vt:lpstr>
      <vt:lpstr>Edukace personálu</vt:lpstr>
      <vt:lpstr>Kodex + BFHI</vt:lpstr>
      <vt:lpstr>Standardní praktické pokyny pro podporu kojení</vt:lpstr>
      <vt:lpstr>Standardní praktické pokyny pro podporu kojení</vt:lpstr>
      <vt:lpstr>Kontraindikace kojení</vt:lpstr>
      <vt:lpstr>Laktační poradenství z pohledu laické i odborné veřejnosti</vt:lpstr>
      <vt:lpstr>Význam informací o kojení z pohledu matek a zdravotníků (Likertova škála: 5 – nejvýznamnější, 1 – nejméně významné)</vt:lpstr>
      <vt:lpstr>Prezentace aplikace PowerPoint</vt:lpstr>
      <vt:lpstr>Prezentace aplikace PowerPoint</vt:lpstr>
      <vt:lpstr>Další informace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Sylva Šmídová</dc:creator>
  <cp:lastModifiedBy>Sylva Šmídová</cp:lastModifiedBy>
  <cp:revision>9</cp:revision>
  <dcterms:created xsi:type="dcterms:W3CDTF">2018-02-17T14:15:43Z</dcterms:created>
  <dcterms:modified xsi:type="dcterms:W3CDTF">2018-02-18T15:12:46Z</dcterms:modified>
</cp:coreProperties>
</file>