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81" r:id="rId5"/>
    <p:sldId id="261" r:id="rId6"/>
    <p:sldId id="263" r:id="rId7"/>
    <p:sldId id="264" r:id="rId8"/>
    <p:sldId id="265" r:id="rId9"/>
    <p:sldId id="273" r:id="rId10"/>
    <p:sldId id="270" r:id="rId11"/>
    <p:sldId id="266" r:id="rId12"/>
    <p:sldId id="269" r:id="rId13"/>
    <p:sldId id="278" r:id="rId14"/>
    <p:sldId id="271" r:id="rId15"/>
    <p:sldId id="276" r:id="rId16"/>
    <p:sldId id="279" r:id="rId17"/>
    <p:sldId id="272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413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87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688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922F7-A8DA-4804-9951-43D094E050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659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897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900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857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072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626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405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59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506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AE143-0B4E-4F77-AC6F-CEB63BA73F5D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1220C-2D34-4E2D-8101-339589CCE08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49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Psychosociální</a:t>
            </a:r>
            <a:r>
              <a:rPr lang="sk-SK" b="1" dirty="0"/>
              <a:t> </a:t>
            </a:r>
            <a:r>
              <a:rPr lang="sk-SK" b="1" dirty="0" err="1"/>
              <a:t>souvislosti</a:t>
            </a:r>
            <a:r>
              <a:rPr lang="sk-SK" b="1" dirty="0"/>
              <a:t> osobní </a:t>
            </a:r>
            <a:r>
              <a:rPr lang="sk-SK" b="1" dirty="0" smtClean="0"/>
              <a:t>pohody. </a:t>
            </a:r>
            <a:br>
              <a:rPr lang="sk-SK" b="1" dirty="0" smtClean="0"/>
            </a:br>
            <a:r>
              <a:rPr lang="sk-SK" b="1" dirty="0" err="1" smtClean="0"/>
              <a:t>Optimismus</a:t>
            </a:r>
            <a:r>
              <a:rPr lang="sk-SK" b="1" dirty="0" smtClean="0"/>
              <a:t>. Kvalita života.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Osnova</a:t>
            </a:r>
          </a:p>
          <a:p>
            <a:endParaRPr lang="sk-SK" dirty="0"/>
          </a:p>
          <a:p>
            <a:pPr algn="r"/>
            <a:r>
              <a:rPr lang="sk-SK" dirty="0" smtClean="0"/>
              <a:t>Mgr. Kristína Tóthová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466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Jak </a:t>
            </a:r>
            <a:r>
              <a:rPr lang="sk-SK" b="1" dirty="0" err="1"/>
              <a:t>podporovat</a:t>
            </a:r>
            <a:r>
              <a:rPr lang="sk-SK" b="1" dirty="0"/>
              <a:t> osobní pohodu?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autonomie</a:t>
            </a:r>
          </a:p>
          <a:p>
            <a:r>
              <a:rPr lang="cs-CZ" dirty="0" smtClean="0"/>
              <a:t>zvládání prostředí</a:t>
            </a:r>
          </a:p>
          <a:p>
            <a:r>
              <a:rPr lang="cs-CZ" dirty="0" smtClean="0"/>
              <a:t>osobní růst</a:t>
            </a:r>
          </a:p>
          <a:p>
            <a:r>
              <a:rPr lang="cs-CZ" dirty="0" smtClean="0"/>
              <a:t>pozitivní vztahy s druhými lidmi</a:t>
            </a:r>
          </a:p>
          <a:p>
            <a:r>
              <a:rPr lang="cs-CZ" dirty="0" smtClean="0"/>
              <a:t>smysl života</a:t>
            </a:r>
          </a:p>
          <a:p>
            <a:r>
              <a:rPr lang="cs-CZ" dirty="0" err="1" smtClean="0"/>
              <a:t>sebeakceptace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2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Optimismus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</a:t>
            </a:r>
            <a:r>
              <a:rPr lang="cs-CZ" dirty="0" smtClean="0"/>
              <a:t>čekávání, jak se různé situace budou vyvíjet v budoucnosti:</a:t>
            </a:r>
          </a:p>
          <a:p>
            <a:pPr lvl="1"/>
            <a:r>
              <a:rPr lang="cs-CZ" dirty="0" smtClean="0"/>
              <a:t>pozitivní očekávání souvisí s pozitivními emocemi</a:t>
            </a:r>
          </a:p>
          <a:p>
            <a:pPr lvl="1"/>
            <a:r>
              <a:rPr lang="cs-CZ" dirty="0" smtClean="0"/>
              <a:t>pesimistické očekávání souvisí se smutkem a beznadějí</a:t>
            </a:r>
          </a:p>
          <a:p>
            <a:r>
              <a:rPr lang="cs-CZ" dirty="0" smtClean="0"/>
              <a:t>optimisté aktivně pracují na zlepšování kvality svého života, kdežto pesimisté vyčkávají co negativního přijde a předem se smiřují s neúspěchem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1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Smysl</a:t>
            </a:r>
            <a:r>
              <a:rPr lang="sk-SK" b="1" dirty="0"/>
              <a:t> života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V.E. </a:t>
            </a:r>
            <a:r>
              <a:rPr lang="cs-CZ" dirty="0" err="1" smtClean="0"/>
              <a:t>Frankl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b="1" dirty="0" smtClean="0"/>
              <a:t>vůle ke smyslu</a:t>
            </a:r>
            <a:r>
              <a:rPr lang="cs-CZ" dirty="0" smtClean="0"/>
              <a:t>: potřeba mít a naplňovat určitý životní smysl. V opačném  případě dochází k existenciální frustraci – pocit </a:t>
            </a:r>
            <a:r>
              <a:rPr lang="cs-CZ" dirty="0" err="1" smtClean="0"/>
              <a:t>bezesmyslnosti</a:t>
            </a:r>
            <a:r>
              <a:rPr lang="cs-CZ" dirty="0" smtClean="0"/>
              <a:t>, apatie, deprese,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4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Zvládání</a:t>
            </a:r>
            <a:r>
              <a:rPr lang="sk-SK" b="1" dirty="0" smtClean="0"/>
              <a:t> stresu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umění zacházet s emocemi (neznamená jejich potlačování), respektovat jejich hodnotící aspekt ve vztahu ke </a:t>
            </a:r>
            <a:r>
              <a:rPr lang="cs-CZ" sz="2000" dirty="0" smtClean="0"/>
              <a:t>světu</a:t>
            </a:r>
          </a:p>
          <a:p>
            <a:r>
              <a:rPr lang="cs-CZ" sz="2000" dirty="0"/>
              <a:t>důležitost a kvalita rodinného/osobního </a:t>
            </a:r>
            <a:r>
              <a:rPr lang="cs-CZ" sz="2000" dirty="0" smtClean="0"/>
              <a:t>zázemí</a:t>
            </a:r>
          </a:p>
          <a:p>
            <a:r>
              <a:rPr lang="cs-CZ" sz="2000" dirty="0"/>
              <a:t>schopnost poskytovat psychosociální </a:t>
            </a:r>
            <a:r>
              <a:rPr lang="cs-CZ" sz="2000" dirty="0" smtClean="0"/>
              <a:t>oporu</a:t>
            </a:r>
          </a:p>
          <a:p>
            <a:r>
              <a:rPr lang="cs-CZ" sz="2000" dirty="0"/>
              <a:t>typ </a:t>
            </a:r>
            <a:r>
              <a:rPr lang="cs-CZ" sz="2000" dirty="0" smtClean="0"/>
              <a:t>osobnosti:</a:t>
            </a:r>
            <a:endParaRPr lang="cs-CZ" sz="2000" dirty="0"/>
          </a:p>
          <a:p>
            <a:pPr lvl="1"/>
            <a:r>
              <a:rPr lang="cs-CZ" sz="2000" b="1" dirty="0"/>
              <a:t>nezdolnost (</a:t>
            </a:r>
            <a:r>
              <a:rPr lang="cs-CZ" sz="2000" b="1" dirty="0" err="1"/>
              <a:t>hardiness</a:t>
            </a:r>
            <a:r>
              <a:rPr lang="cs-CZ" sz="2000" b="1" dirty="0"/>
              <a:t>) </a:t>
            </a:r>
            <a:r>
              <a:rPr lang="cs-CZ" sz="2000" dirty="0"/>
              <a:t>ve smyslu houževnatosti, elastičnosti, rychle se vzpamatovat</a:t>
            </a:r>
          </a:p>
          <a:p>
            <a:pPr lvl="1"/>
            <a:r>
              <a:rPr lang="cs-CZ" sz="2000" b="1" dirty="0"/>
              <a:t>smysluplnost (</a:t>
            </a:r>
            <a:r>
              <a:rPr lang="cs-CZ" sz="2000" b="1" dirty="0" err="1"/>
              <a:t>meaningfullness</a:t>
            </a:r>
            <a:r>
              <a:rPr lang="cs-CZ" sz="2000" b="1" dirty="0"/>
              <a:t>) </a:t>
            </a:r>
            <a:r>
              <a:rPr lang="cs-CZ" sz="2000" dirty="0"/>
              <a:t>jako motivace k životnímu cíli</a:t>
            </a:r>
          </a:p>
          <a:p>
            <a:pPr lvl="1"/>
            <a:r>
              <a:rPr lang="cs-CZ" sz="2000" b="1" dirty="0"/>
              <a:t>zvládnutelnost (</a:t>
            </a:r>
            <a:r>
              <a:rPr lang="cs-CZ" sz="2000" b="1" dirty="0" err="1"/>
              <a:t>manageability</a:t>
            </a:r>
            <a:r>
              <a:rPr lang="cs-CZ" sz="2000" b="1" dirty="0"/>
              <a:t>)</a:t>
            </a:r>
            <a:r>
              <a:rPr lang="cs-CZ" sz="2000" dirty="0"/>
              <a:t> jako pochopení možností, které jsou k dispozici ke zvládnutí problému</a:t>
            </a:r>
          </a:p>
          <a:p>
            <a:pPr lvl="1"/>
            <a:r>
              <a:rPr lang="cs-CZ" sz="2000" b="1" dirty="0"/>
              <a:t>vnímaná osobní zdatnost (</a:t>
            </a:r>
            <a:r>
              <a:rPr lang="cs-CZ" sz="2000" b="1" dirty="0" err="1"/>
              <a:t>self-efficacy</a:t>
            </a:r>
            <a:r>
              <a:rPr lang="cs-CZ" sz="2000" b="1" dirty="0"/>
              <a:t>)</a:t>
            </a:r>
            <a:r>
              <a:rPr lang="cs-CZ" sz="2000" dirty="0"/>
              <a:t> kontrolovat, řídit dění</a:t>
            </a:r>
          </a:p>
          <a:p>
            <a:pPr lvl="1"/>
            <a:r>
              <a:rPr lang="cs-CZ" sz="2000" b="1" dirty="0"/>
              <a:t>optimismus </a:t>
            </a:r>
            <a:r>
              <a:rPr lang="cs-CZ" sz="2000" dirty="0"/>
              <a:t>versus</a:t>
            </a:r>
            <a:r>
              <a:rPr lang="cs-CZ" sz="2000" b="1" dirty="0"/>
              <a:t> pesimismus</a:t>
            </a:r>
          </a:p>
          <a:p>
            <a:pPr lvl="1"/>
            <a:r>
              <a:rPr lang="cs-CZ" sz="2000" b="1" dirty="0"/>
              <a:t>kladné sebehodnocení (</a:t>
            </a:r>
            <a:r>
              <a:rPr lang="cs-CZ" sz="2000" b="1" dirty="0" err="1"/>
              <a:t>self-esteem</a:t>
            </a:r>
            <a:r>
              <a:rPr lang="cs-CZ" sz="2000" b="1" dirty="0"/>
              <a:t>),</a:t>
            </a:r>
            <a:r>
              <a:rPr lang="cs-CZ" sz="2000" dirty="0"/>
              <a:t> stejně jako druhého člověka</a:t>
            </a:r>
          </a:p>
          <a:p>
            <a:pPr lvl="1"/>
            <a:r>
              <a:rPr lang="cs-CZ" sz="2000" b="1" dirty="0"/>
              <a:t>sebedůvěra (</a:t>
            </a:r>
            <a:r>
              <a:rPr lang="cs-CZ" sz="2000" b="1" dirty="0" err="1"/>
              <a:t>self-confidence</a:t>
            </a:r>
            <a:r>
              <a:rPr lang="cs-CZ" sz="2000" b="1" dirty="0"/>
              <a:t>)</a:t>
            </a:r>
            <a:r>
              <a:rPr lang="cs-CZ" sz="2000" dirty="0"/>
              <a:t> ve své vlastní </a:t>
            </a:r>
            <a:r>
              <a:rPr lang="cs-CZ" sz="2000" dirty="0" smtClean="0"/>
              <a:t>Já</a:t>
            </a:r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253457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Kvalita života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definujeme jako „vnímání pozice jedince v životě v souvislosti s danou kulturou a hodnotovým systémem a ve vztahu k osobním cílům, očekáváním, standardům a obavám“ (WHO-QOL, 1995) </a:t>
            </a:r>
          </a:p>
          <a:p>
            <a:r>
              <a:rPr lang="cs-CZ" sz="2400" dirty="0"/>
              <a:t>definice zdůrazňují </a:t>
            </a:r>
            <a:r>
              <a:rPr lang="cs-CZ" sz="2400" b="1" dirty="0"/>
              <a:t>osobní hodnocení či subjektivní spokojenost</a:t>
            </a:r>
            <a:r>
              <a:rPr lang="cs-CZ" sz="2400" dirty="0"/>
              <a:t> napříč všemi hlavními životními </a:t>
            </a:r>
            <a:r>
              <a:rPr lang="cs-CZ" sz="2400" dirty="0" smtClean="0"/>
              <a:t>doménami</a:t>
            </a:r>
            <a:endParaRPr lang="cs-CZ" sz="2400" b="1" i="1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139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Štěstí a kvalita života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M. </a:t>
            </a:r>
            <a:r>
              <a:rPr lang="cs-CZ" dirty="0" err="1" smtClean="0"/>
              <a:t>Csikszentmihalyi</a:t>
            </a:r>
            <a:r>
              <a:rPr lang="cs-CZ" dirty="0"/>
              <a:t>: </a:t>
            </a:r>
            <a:r>
              <a:rPr lang="cs-CZ" sz="3600" b="1" dirty="0" smtClean="0"/>
              <a:t>fenomén</a:t>
            </a:r>
            <a:r>
              <a:rPr lang="cs-CZ" sz="3600" dirty="0" smtClean="0"/>
              <a:t> </a:t>
            </a:r>
            <a:r>
              <a:rPr lang="cs-CZ" sz="3600" b="1" dirty="0" err="1" smtClean="0"/>
              <a:t>flow</a:t>
            </a:r>
            <a:endParaRPr lang="cs-CZ" sz="3600" b="1" dirty="0" smtClean="0"/>
          </a:p>
          <a:p>
            <a:pPr lvl="1"/>
            <a:r>
              <a:rPr lang="cs-CZ" b="1" dirty="0" err="1" smtClean="0"/>
              <a:t>flow</a:t>
            </a:r>
            <a:r>
              <a:rPr lang="cs-CZ" dirty="0"/>
              <a:t>: zážitek plynutí, ve kterém jsou lidé ponoření do určité činnosti, že nic jiného se jim nezdá </a:t>
            </a:r>
            <a:r>
              <a:rPr lang="cs-CZ" dirty="0" smtClean="0"/>
              <a:t>důležité, dochází </a:t>
            </a:r>
            <a:r>
              <a:rPr lang="cs-CZ" dirty="0"/>
              <a:t>ke změně obsahu </a:t>
            </a:r>
            <a:r>
              <a:rPr lang="cs-CZ" dirty="0" smtClean="0"/>
              <a:t>vědomí</a:t>
            </a:r>
          </a:p>
          <a:p>
            <a:pPr lvl="1"/>
            <a:r>
              <a:rPr lang="cs-CZ" dirty="0" smtClean="0"/>
              <a:t>stav</a:t>
            </a:r>
            <a:r>
              <a:rPr lang="cs-CZ" dirty="0"/>
              <a:t>, který zpětně lidé </a:t>
            </a:r>
            <a:r>
              <a:rPr lang="cs-CZ" dirty="0" smtClean="0"/>
              <a:t>označili </a:t>
            </a:r>
            <a:r>
              <a:rPr lang="cs-CZ" dirty="0"/>
              <a:t>jako prožitek </a:t>
            </a:r>
            <a:r>
              <a:rPr lang="cs-CZ" dirty="0" smtClean="0"/>
              <a:t>štěstí</a:t>
            </a:r>
            <a:endParaRPr lang="cs-CZ" dirty="0"/>
          </a:p>
          <a:p>
            <a:r>
              <a:rPr lang="cs-CZ" dirty="0" smtClean="0"/>
              <a:t>podstatou je </a:t>
            </a:r>
            <a:r>
              <a:rPr lang="cs-CZ" b="1" dirty="0" smtClean="0"/>
              <a:t>náročná </a:t>
            </a:r>
            <a:r>
              <a:rPr lang="cs-CZ" b="1" dirty="0"/>
              <a:t>aktivita, vyžadující určitou dovednost </a:t>
            </a:r>
            <a:r>
              <a:rPr lang="cs-CZ" dirty="0" smtClean="0"/>
              <a:t>(</a:t>
            </a:r>
            <a:r>
              <a:rPr lang="cs-CZ" dirty="0"/>
              <a:t>aktivity jsou zaměřeny k určitému cíli, mají pravidla, existuje možnost dokončení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9261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podle </a:t>
            </a:r>
            <a:r>
              <a:rPr lang="cs-CZ" dirty="0" err="1" smtClean="0"/>
              <a:t>Csikszentmihalyiho</a:t>
            </a:r>
            <a:r>
              <a:rPr lang="cs-CZ" dirty="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cs-CZ" b="1" dirty="0" smtClean="0"/>
              <a:t>dvě hlavní strategie zlepšení vlastního života</a:t>
            </a:r>
            <a:r>
              <a:rPr lang="cs-CZ" dirty="0" smtClean="0"/>
              <a:t>:</a:t>
            </a:r>
          </a:p>
          <a:p>
            <a:pPr marL="1409700" lvl="2" indent="-609600">
              <a:lnSpc>
                <a:spcPct val="90000"/>
              </a:lnSpc>
              <a:buFontTx/>
              <a:buAutoNum type="arabicParenR"/>
            </a:pPr>
            <a:r>
              <a:rPr lang="cs-CZ" dirty="0" smtClean="0"/>
              <a:t>pokus o to, aby vnější podmínky odpovídaly našim cílům</a:t>
            </a:r>
          </a:p>
          <a:p>
            <a:pPr marL="1409700" lvl="2" indent="-609600">
              <a:lnSpc>
                <a:spcPct val="90000"/>
              </a:lnSpc>
              <a:buFontTx/>
              <a:buAutoNum type="arabicParenR"/>
            </a:pPr>
            <a:r>
              <a:rPr lang="cs-CZ" dirty="0" smtClean="0"/>
              <a:t>změna prožívání, aby vnější podmínky byly v lepší shodě s našimi cíli</a:t>
            </a:r>
          </a:p>
          <a:p>
            <a:r>
              <a:rPr lang="cs-CZ" dirty="0" smtClean="0"/>
              <a:t>ani jedna strategie není flexibilní, pouze flexibilní kombinace obou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709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BLATNÝ, M., DOSEDLOVÁ, J., KEBZA, V., ŠOLCOVÁ, I. (2005). </a:t>
            </a:r>
            <a:r>
              <a:rPr lang="cs-CZ" i="1" dirty="0" smtClean="0"/>
              <a:t>Psychosociální souvislosti osobní pohody</a:t>
            </a:r>
            <a:r>
              <a:rPr lang="cs-CZ" dirty="0" smtClean="0"/>
              <a:t>. Brno: MA a Nakladatelství MSD Brno</a:t>
            </a:r>
            <a:r>
              <a:rPr lang="cs-CZ" dirty="0" smtClean="0"/>
              <a:t>.</a:t>
            </a:r>
          </a:p>
          <a:p>
            <a:r>
              <a:rPr lang="sk-SK" dirty="0" smtClean="0"/>
              <a:t>CSIKSZENTMIHALYI, M. (2015). </a:t>
            </a:r>
            <a:r>
              <a:rPr lang="sk-SK" i="1" dirty="0"/>
              <a:t>O </a:t>
            </a:r>
            <a:r>
              <a:rPr lang="sk-SK" i="1" dirty="0" err="1"/>
              <a:t>štěstí</a:t>
            </a:r>
            <a:r>
              <a:rPr lang="sk-SK" i="1" dirty="0"/>
              <a:t> a </a:t>
            </a:r>
            <a:r>
              <a:rPr lang="sk-SK" i="1" dirty="0" err="1"/>
              <a:t>smyslu</a:t>
            </a:r>
            <a:r>
              <a:rPr lang="sk-SK" i="1" dirty="0"/>
              <a:t> </a:t>
            </a:r>
            <a:r>
              <a:rPr lang="sk-SK" i="1" dirty="0" smtClean="0"/>
              <a:t>života</a:t>
            </a:r>
            <a:r>
              <a:rPr lang="sk-SK" dirty="0" smtClean="0"/>
              <a:t>. Praha: Portál. </a:t>
            </a:r>
            <a:endParaRPr lang="cs-CZ" dirty="0" smtClean="0"/>
          </a:p>
          <a:p>
            <a:r>
              <a:rPr lang="sk-SK" dirty="0" smtClean="0"/>
              <a:t>DIENER, </a:t>
            </a:r>
            <a:r>
              <a:rPr lang="sk-SK" dirty="0"/>
              <a:t>E., </a:t>
            </a:r>
            <a:r>
              <a:rPr lang="sk-SK" dirty="0" smtClean="0"/>
              <a:t>SUH, </a:t>
            </a:r>
            <a:r>
              <a:rPr lang="sk-SK" dirty="0"/>
              <a:t>E. M., </a:t>
            </a:r>
            <a:r>
              <a:rPr lang="sk-SK" dirty="0" smtClean="0"/>
              <a:t>LUCAS, </a:t>
            </a:r>
            <a:r>
              <a:rPr lang="sk-SK" dirty="0"/>
              <a:t>R. E., S</a:t>
            </a:r>
            <a:r>
              <a:rPr lang="sk-SK" dirty="0" smtClean="0"/>
              <a:t>MITH, </a:t>
            </a:r>
            <a:r>
              <a:rPr lang="sk-SK" dirty="0"/>
              <a:t>H. E. (1999). </a:t>
            </a:r>
            <a:r>
              <a:rPr lang="sk-SK" dirty="0" err="1"/>
              <a:t>Subjective</a:t>
            </a:r>
            <a:r>
              <a:rPr lang="sk-SK" dirty="0"/>
              <a:t> </a:t>
            </a:r>
            <a:r>
              <a:rPr lang="sk-SK" dirty="0" err="1"/>
              <a:t>well-being</a:t>
            </a:r>
            <a:r>
              <a:rPr lang="sk-SK" dirty="0"/>
              <a:t>: </a:t>
            </a:r>
            <a:r>
              <a:rPr lang="sk-SK" dirty="0" err="1" smtClean="0"/>
              <a:t>Three</a:t>
            </a:r>
            <a:r>
              <a:rPr lang="sk-SK" dirty="0" smtClean="0"/>
              <a:t> </a:t>
            </a:r>
            <a:r>
              <a:rPr lang="sk-SK" dirty="0" err="1" smtClean="0"/>
              <a:t>decades</a:t>
            </a:r>
            <a:r>
              <a:rPr lang="sk-SK" dirty="0" smtClean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progress</a:t>
            </a:r>
            <a:r>
              <a:rPr lang="sk-SK" dirty="0"/>
              <a:t>. </a:t>
            </a:r>
            <a:r>
              <a:rPr lang="sk-SK" i="1" dirty="0" err="1"/>
              <a:t>Psychological</a:t>
            </a:r>
            <a:r>
              <a:rPr lang="sk-SK" i="1" dirty="0"/>
              <a:t> Bulletin</a:t>
            </a:r>
            <a:r>
              <a:rPr lang="sk-SK" dirty="0"/>
              <a:t>, 125, </a:t>
            </a:r>
            <a:r>
              <a:rPr lang="sk-SK" dirty="0" err="1" smtClean="0"/>
              <a:t>pp</a:t>
            </a:r>
            <a:r>
              <a:rPr lang="sk-SK" dirty="0" smtClean="0"/>
              <a:t>. 276-302</a:t>
            </a:r>
            <a:r>
              <a:rPr lang="sk-SK" dirty="0"/>
              <a:t>.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0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Co</a:t>
            </a:r>
            <a:r>
              <a:rPr lang="sk-SK" b="1" dirty="0" smtClean="0"/>
              <a:t> je </a:t>
            </a:r>
            <a:r>
              <a:rPr lang="sk-SK" b="1" dirty="0" err="1" smtClean="0"/>
              <a:t>pozitivní</a:t>
            </a:r>
            <a:r>
              <a:rPr lang="sk-SK" b="1" dirty="0" smtClean="0"/>
              <a:t> </a:t>
            </a:r>
            <a:r>
              <a:rPr lang="sk-SK" b="1" dirty="0" err="1" smtClean="0"/>
              <a:t>psychologie</a:t>
            </a:r>
            <a:r>
              <a:rPr lang="sk-SK" b="1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směr v současné psychologii, který se teoreticky, výzkumně i prakticky zaměřuje na doplnění celkového obrazu psychiky kladná témata </a:t>
            </a:r>
          </a:p>
          <a:p>
            <a:r>
              <a:rPr lang="cs-CZ" dirty="0" smtClean="0"/>
              <a:t>americký psycholog Martin </a:t>
            </a:r>
            <a:r>
              <a:rPr lang="cs-CZ" dirty="0" err="1" smtClean="0"/>
              <a:t>Seligman</a:t>
            </a:r>
            <a:r>
              <a:rPr lang="cs-CZ" dirty="0" smtClean="0"/>
              <a:t>: věda </a:t>
            </a:r>
            <a:r>
              <a:rPr lang="cs-CZ" dirty="0" smtClean="0"/>
              <a:t>o: </a:t>
            </a:r>
            <a:endParaRPr lang="cs-CZ" dirty="0" smtClean="0"/>
          </a:p>
          <a:p>
            <a:pPr lvl="1"/>
            <a:r>
              <a:rPr lang="cs-CZ" dirty="0" smtClean="0"/>
              <a:t>pozitivních emocích (radost, štěstí, láska, naděje) a kladných životních zážitcích a zkušenostech, </a:t>
            </a:r>
          </a:p>
          <a:p>
            <a:pPr lvl="1"/>
            <a:r>
              <a:rPr lang="cs-CZ" dirty="0" smtClean="0"/>
              <a:t>pozitivních individuálních vlastnostech a rysech osobnosti (optimismus, nezdolnost, smysl pro humor, svědomitost, sebedůvěra)</a:t>
            </a:r>
          </a:p>
          <a:p>
            <a:pPr lvl="1"/>
            <a:r>
              <a:rPr lang="cs-CZ" dirty="0" smtClean="0"/>
              <a:t>pozitivně fungujících společenstvích a institucích</a:t>
            </a:r>
          </a:p>
          <a:p>
            <a:r>
              <a:rPr lang="cs-CZ" dirty="0" smtClean="0"/>
              <a:t>aktuálně: výzkum kvality života, životní spokojenosti a podpoře pozitivního prožívání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6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Východiska, vznik, </a:t>
            </a:r>
            <a:r>
              <a:rPr lang="sk-SK" b="1" dirty="0" err="1" smtClean="0"/>
              <a:t>současnost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přelom 20. a 21. století: hlavním cílem je podle představitelů hnutí M. </a:t>
            </a:r>
            <a:r>
              <a:rPr lang="cs-CZ" sz="2200" dirty="0" err="1" smtClean="0"/>
              <a:t>Seligmana</a:t>
            </a:r>
            <a:r>
              <a:rPr lang="cs-CZ" sz="2200" dirty="0" smtClean="0"/>
              <a:t> a M. </a:t>
            </a:r>
            <a:r>
              <a:rPr lang="cs-CZ" sz="2200" dirty="0" err="1" smtClean="0"/>
              <a:t>Csikszentmihalyiho</a:t>
            </a:r>
            <a:r>
              <a:rPr lang="cs-CZ" sz="2200" dirty="0" smtClean="0"/>
              <a:t> snaha porozumět kladným stránkám osobnosti a podpořit rozvoj vnitřních sil člověka</a:t>
            </a:r>
          </a:p>
          <a:p>
            <a:r>
              <a:rPr lang="cs-CZ" sz="2200" dirty="0" smtClean="0"/>
              <a:t>současní badatelé se věnují tématům z kognitivní oblasti (moudrost, touha po poznání, vnímaná osobní zdatnost, tvořivost), z oblasti speciálních způsobů zvládání náročných životních situací (otázka smysluplnosti života, spiritualita, pokora či z oblasti sociální psychologie - soucítění, odpouštění a smiřování, empatie a altruismus)</a:t>
            </a:r>
          </a:p>
          <a:p>
            <a:r>
              <a:rPr lang="cs-CZ" sz="2200" dirty="0" smtClean="0"/>
              <a:t>výzkum: snaha o uplatnění získaných poznatků v praxi, aktuální trend </a:t>
            </a:r>
            <a:r>
              <a:rPr lang="cs-CZ" sz="2200" b="1" dirty="0" smtClean="0"/>
              <a:t>aplikované pozitivní psychologie</a:t>
            </a:r>
            <a:r>
              <a:rPr lang="cs-CZ" sz="2200" dirty="0" smtClean="0"/>
              <a:t> - klade důraz na využití výsledků zkoumání v oblasti životního stylu, ve vzdělávacím procesu, v psychoterapii a poradenství i v psychologii řízení a veřejné správě</a:t>
            </a:r>
          </a:p>
        </p:txBody>
      </p:sp>
    </p:spTree>
    <p:extLst>
      <p:ext uri="{BB962C8B-B14F-4D97-AF65-F5344CB8AC3E}">
        <p14:creationId xmlns:p14="http://schemas.microsoft.com/office/powerpoint/2010/main" val="7284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Kdo je šťastný člověk?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Wilson v r. 1967 definoval šťastného člověka jako mladého, zdravého, s dobrým vzděláním a platem, extrovertního, optimistického, bezstarostného, nábožensky založeného, ženatého, s vysokou pracovní morálkou a umírněnými aspiracemi</a:t>
            </a:r>
          </a:p>
          <a:p>
            <a:pPr>
              <a:defRPr/>
            </a:pPr>
            <a:r>
              <a:rPr lang="cs-CZ" altLang="cs-CZ" dirty="0"/>
              <a:t>na pohlaví a míře inteligence podle tohoto autora nezáleží (dle </a:t>
            </a:r>
            <a:r>
              <a:rPr lang="cs-CZ" altLang="cs-CZ" dirty="0" err="1"/>
              <a:t>Diener</a:t>
            </a:r>
            <a:r>
              <a:rPr lang="cs-CZ" altLang="cs-CZ" dirty="0"/>
              <a:t> a kol., </a:t>
            </a:r>
            <a:r>
              <a:rPr lang="cs-CZ" altLang="cs-CZ" dirty="0" smtClean="0"/>
              <a:t>1999)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766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/>
              <a:t>Vymezení pojmu osobní pohoda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Autofit/>
          </a:bodyPr>
          <a:lstStyle/>
          <a:p>
            <a:r>
              <a:rPr lang="cs-CZ" sz="2400" dirty="0" smtClean="0"/>
              <a:t>dlouhodobý či přetrvávající emoční stav, ve kterém je reflektována celková spokojenost člověka s vlastním životem (</a:t>
            </a:r>
            <a:r>
              <a:rPr lang="cs-CZ" sz="2400" dirty="0" err="1" smtClean="0"/>
              <a:t>Diener</a:t>
            </a:r>
            <a:r>
              <a:rPr lang="cs-CZ" sz="2400" dirty="0" smtClean="0"/>
              <a:t> a kol., 1999)</a:t>
            </a:r>
          </a:p>
          <a:p>
            <a:r>
              <a:rPr lang="cs-CZ" sz="2400" dirty="0" smtClean="0"/>
              <a:t>kognitivní a emocionální hodnocení vlastního života, zahrnující jak emocionální reakce, tak kognitivní posouzení životní spokojenosti</a:t>
            </a:r>
            <a:endParaRPr lang="cs-CZ" altLang="cs-CZ" sz="2400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>
                <a:cs typeface="Arial" panose="020B0604020202020204" pitchFamily="34" charset="0"/>
              </a:rPr>
              <a:t>tři komponenty: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 smtClean="0">
                <a:cs typeface="Arial" panose="020B0604020202020204" pitchFamily="34" charset="0"/>
              </a:rPr>
              <a:t>emocionální odpovědi (prožívání pozitivních a negativních emocí)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 smtClean="0">
                <a:cs typeface="Arial" panose="020B0604020202020204" pitchFamily="34" charset="0"/>
              </a:rPr>
              <a:t>uspokojení v různých oblastech života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 b="1" dirty="0" smtClean="0">
                <a:cs typeface="Arial" panose="020B0604020202020204" pitchFamily="34" charset="0"/>
              </a:rPr>
              <a:t>celkové kognitivní (myšlenkové) posouzení vlastní životní spokojenosti</a:t>
            </a:r>
          </a:p>
        </p:txBody>
      </p:sp>
    </p:spTree>
    <p:extLst>
      <p:ext uri="{BB962C8B-B14F-4D97-AF65-F5344CB8AC3E}">
        <p14:creationId xmlns:p14="http://schemas.microsoft.com/office/powerpoint/2010/main" val="17247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Složky</a:t>
            </a:r>
            <a:r>
              <a:rPr lang="sk-SK" b="1" dirty="0"/>
              <a:t> osobní pohody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pocit </a:t>
            </a:r>
            <a:r>
              <a:rPr lang="cs-CZ" sz="2400" dirty="0" smtClean="0"/>
              <a:t>osobní </a:t>
            </a:r>
            <a:r>
              <a:rPr lang="cs-CZ" sz="2400" dirty="0" smtClean="0"/>
              <a:t>pohody tvoří:</a:t>
            </a:r>
            <a:endParaRPr lang="cs-CZ" sz="2400" dirty="0" smtClean="0"/>
          </a:p>
          <a:p>
            <a:pPr marL="457200" lvl="1" indent="0">
              <a:buNone/>
            </a:pPr>
            <a:r>
              <a:rPr lang="cs-CZ" sz="2400" dirty="0" smtClean="0"/>
              <a:t>1. psychická osobní pohoda</a:t>
            </a:r>
          </a:p>
          <a:p>
            <a:pPr marL="457200" lvl="1" indent="0">
              <a:buNone/>
            </a:pPr>
            <a:r>
              <a:rPr lang="cs-CZ" sz="2400" dirty="0" smtClean="0"/>
              <a:t>2. sebeúcta (</a:t>
            </a:r>
            <a:r>
              <a:rPr lang="cs-CZ" sz="2400" dirty="0" err="1" smtClean="0"/>
              <a:t>self-esteem</a:t>
            </a:r>
            <a:r>
              <a:rPr lang="cs-CZ" sz="2400" dirty="0" smtClean="0"/>
              <a:t>)</a:t>
            </a:r>
          </a:p>
          <a:p>
            <a:pPr marL="457200" lvl="1" indent="0">
              <a:buNone/>
            </a:pPr>
            <a:r>
              <a:rPr lang="cs-CZ" sz="2400" dirty="0" smtClean="0"/>
              <a:t>3. sebeuplatnění (</a:t>
            </a:r>
            <a:r>
              <a:rPr lang="cs-CZ" sz="2400" dirty="0" err="1" smtClean="0"/>
              <a:t>self-efficacy</a:t>
            </a:r>
            <a:r>
              <a:rPr lang="cs-CZ" sz="2400" dirty="0" smtClean="0"/>
              <a:t>)</a:t>
            </a:r>
          </a:p>
          <a:p>
            <a:pPr marL="457200" lvl="1" indent="0">
              <a:buNone/>
            </a:pPr>
            <a:r>
              <a:rPr lang="cs-CZ" sz="2400" dirty="0" smtClean="0"/>
              <a:t>4. osobní zvládání (</a:t>
            </a:r>
            <a:r>
              <a:rPr lang="cs-CZ" sz="2400" dirty="0" err="1" smtClean="0"/>
              <a:t>personal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„Psychická osobní pohoda je tvořena různými emočními a kognitivními dimenzemi, jako je například pozitivní a negativní afektivita, štěstí, životní spokojenost, shoda mezi očekávanými a dosaženými cíli, psychosomatické symptomy a nálada“ (</a:t>
            </a:r>
            <a:r>
              <a:rPr lang="cs-CZ" sz="2400" dirty="0" err="1" smtClean="0"/>
              <a:t>Kebza</a:t>
            </a:r>
            <a:r>
              <a:rPr lang="cs-CZ" sz="2400" dirty="0" smtClean="0"/>
              <a:t>, Šolcová, 2003, s. 336)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50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Zdroje osobní pohody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vnější</a:t>
            </a:r>
            <a:r>
              <a:rPr lang="cs-CZ" dirty="0" smtClean="0"/>
              <a:t>: peníze, sociální kontakty, atd.</a:t>
            </a:r>
          </a:p>
          <a:p>
            <a:r>
              <a:rPr lang="cs-CZ" b="1" dirty="0" smtClean="0"/>
              <a:t>vnitřní</a:t>
            </a:r>
            <a:r>
              <a:rPr lang="cs-CZ" dirty="0" smtClean="0"/>
              <a:t>: vzdělání, sebedůvěra, dovednosti a schopnosti, spiritualita, atd.</a:t>
            </a:r>
          </a:p>
          <a:p>
            <a:endParaRPr lang="cs-CZ" dirty="0" smtClean="0"/>
          </a:p>
          <a:p>
            <a:r>
              <a:rPr lang="cs-CZ" dirty="0" smtClean="0"/>
              <a:t>vnitřní zdroje spokojenosti jsou důležitější než vnější – mohou být využity k získání zdrojů vnějších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56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socioekonomické a demografické faktory</a:t>
            </a:r>
          </a:p>
          <a:p>
            <a:pPr lvl="2"/>
            <a:r>
              <a:rPr lang="cs-CZ" dirty="0" smtClean="0"/>
              <a:t>manželství a partnerství</a:t>
            </a:r>
          </a:p>
          <a:p>
            <a:pPr lvl="2"/>
            <a:r>
              <a:rPr lang="cs-CZ" dirty="0" smtClean="0"/>
              <a:t>příjem</a:t>
            </a:r>
          </a:p>
          <a:p>
            <a:pPr lvl="2"/>
            <a:r>
              <a:rPr lang="cs-CZ" dirty="0" smtClean="0"/>
              <a:t>zaměstnání</a:t>
            </a:r>
          </a:p>
          <a:p>
            <a:pPr lvl="2"/>
            <a:r>
              <a:rPr lang="cs-CZ" dirty="0" smtClean="0"/>
              <a:t>věk</a:t>
            </a:r>
          </a:p>
          <a:p>
            <a:pPr lvl="2"/>
            <a:r>
              <a:rPr lang="cs-CZ" dirty="0" smtClean="0"/>
              <a:t>pohlaví</a:t>
            </a:r>
          </a:p>
          <a:p>
            <a:pPr lvl="2"/>
            <a:r>
              <a:rPr lang="cs-CZ" dirty="0" smtClean="0"/>
              <a:t>vzdělání</a:t>
            </a:r>
          </a:p>
          <a:p>
            <a:pPr lvl="2"/>
            <a:r>
              <a:rPr lang="cs-CZ" dirty="0" smtClean="0"/>
              <a:t>volnočasové aktivity</a:t>
            </a:r>
          </a:p>
          <a:p>
            <a:pPr lvl="2"/>
            <a:r>
              <a:rPr lang="cs-CZ" dirty="0" smtClean="0"/>
              <a:t>víra</a:t>
            </a:r>
          </a:p>
          <a:p>
            <a:r>
              <a:rPr lang="cs-CZ" dirty="0" smtClean="0"/>
              <a:t>osobnostní dispozice</a:t>
            </a:r>
          </a:p>
          <a:p>
            <a:r>
              <a:rPr lang="cs-CZ" dirty="0" smtClean="0"/>
              <a:t>diskrepance mezi osobními očekáváními a skutečností</a:t>
            </a:r>
          </a:p>
          <a:p>
            <a:r>
              <a:rPr lang="cs-CZ" dirty="0" smtClean="0"/>
              <a:t>sociální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5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Osobní pohoda a osobnost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a</a:t>
            </a:r>
            <a:r>
              <a:rPr lang="cs-CZ" b="1" dirty="0" smtClean="0"/>
              <a:t>daptace</a:t>
            </a:r>
            <a:r>
              <a:rPr lang="cs-CZ" dirty="0" smtClean="0"/>
              <a:t>: schopnost přizpůsobit se příznivým  nepříznivým situacím</a:t>
            </a:r>
          </a:p>
          <a:p>
            <a:r>
              <a:rPr lang="cs-CZ" dirty="0" smtClean="0"/>
              <a:t>adaptace na subjektivně příznivou změnu je mnohem rychlejší, než adaptace na  nepříznivou změnu</a:t>
            </a:r>
          </a:p>
          <a:p>
            <a:r>
              <a:rPr lang="cs-CZ" b="1" dirty="0"/>
              <a:t>v</a:t>
            </a:r>
            <a:r>
              <a:rPr lang="cs-CZ" b="1" dirty="0" smtClean="0"/>
              <a:t>ědomí vlastní účinnosti: </a:t>
            </a:r>
            <a:r>
              <a:rPr lang="cs-CZ" dirty="0" smtClean="0"/>
              <a:t>víra člověka ve vlastní schopnosti provádět aktivity takovým způsobem, aby došlo k dosažení předem vymezených cílů</a:t>
            </a:r>
          </a:p>
          <a:p>
            <a:r>
              <a:rPr lang="cs-CZ" dirty="0" smtClean="0"/>
              <a:t>J.B. Rotter – místo kontroly (</a:t>
            </a:r>
            <a:r>
              <a:rPr lang="cs-CZ" b="1" dirty="0" err="1" smtClean="0"/>
              <a:t>locus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control</a:t>
            </a:r>
            <a:r>
              <a:rPr lang="cs-CZ" dirty="0" smtClean="0"/>
              <a:t>):</a:t>
            </a:r>
          </a:p>
          <a:p>
            <a:pPr lvl="2"/>
            <a:r>
              <a:rPr lang="cs-CZ" dirty="0" smtClean="0"/>
              <a:t>vnější místo kontroly (</a:t>
            </a:r>
            <a:r>
              <a:rPr lang="cs-CZ" dirty="0" err="1" smtClean="0"/>
              <a:t>externalisté</a:t>
            </a:r>
            <a:r>
              <a:rPr lang="cs-CZ" dirty="0" smtClean="0"/>
              <a:t>) - člověk nemůže řídit svůj život vlastním úsilím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nitřní místo kontroly (</a:t>
            </a:r>
            <a:r>
              <a:rPr lang="cs-CZ" dirty="0" err="1" smtClean="0"/>
              <a:t>internalisté</a:t>
            </a:r>
            <a:r>
              <a:rPr lang="cs-CZ" dirty="0" smtClean="0"/>
              <a:t>) - vývoj života je výsledkem vlastního úsilí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0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948</Words>
  <Application>Microsoft Office PowerPoint</Application>
  <PresentationFormat>Prezentácia na obrazovke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Motív Office</vt:lpstr>
      <vt:lpstr>Psychosociální souvislosti osobní pohody.  Optimismus. Kvalita života.</vt:lpstr>
      <vt:lpstr>Co je pozitivní psychologie?</vt:lpstr>
      <vt:lpstr>Východiska, vznik, současnost</vt:lpstr>
      <vt:lpstr>Kdo je šťastný člověk?</vt:lpstr>
      <vt:lpstr>Vymezení pojmu osobní pohoda</vt:lpstr>
      <vt:lpstr>Složky osobní pohody</vt:lpstr>
      <vt:lpstr>Zdroje osobní pohody</vt:lpstr>
      <vt:lpstr>Prezentácia programu PowerPoint</vt:lpstr>
      <vt:lpstr>Osobní pohoda a osobnost</vt:lpstr>
      <vt:lpstr>Jak podporovat osobní pohodu?</vt:lpstr>
      <vt:lpstr>Optimismus</vt:lpstr>
      <vt:lpstr>Smysl života</vt:lpstr>
      <vt:lpstr>Zvládání stresu</vt:lpstr>
      <vt:lpstr>Kvalita života</vt:lpstr>
      <vt:lpstr>Štěstí a kvalita života</vt:lpstr>
      <vt:lpstr>Prezentácia programu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Kristina</dc:creator>
  <cp:lastModifiedBy>Kristina</cp:lastModifiedBy>
  <cp:revision>36</cp:revision>
  <dcterms:created xsi:type="dcterms:W3CDTF">2017-04-20T20:27:31Z</dcterms:created>
  <dcterms:modified xsi:type="dcterms:W3CDTF">2017-04-24T01:19:10Z</dcterms:modified>
</cp:coreProperties>
</file>