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87"/>
  </p:normalViewPr>
  <p:slideViewPr>
    <p:cSldViewPr>
      <p:cViewPr varScale="1">
        <p:scale>
          <a:sx n="85" d="100"/>
          <a:sy n="85" d="100"/>
        </p:scale>
        <p:origin x="2152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t>20.10.15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fhs.utb.cz/cs/docs/vyskum_ziv_prib.pdf" TargetMode="External"/><Relationship Id="rId3" Type="http://schemas.openxmlformats.org/officeDocument/2006/relationships/hyperlink" Target="http://www.jlukas.cz/doc/pedagogicka/zivotni_pribehy_ucitelu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Osobnostní faktory ovlivňující procesy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Pedagogická psychologie 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7045377" y="64307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7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Integrace, jednota, </a:t>
            </a:r>
            <a:r>
              <a:rPr lang="cs-CZ" dirty="0"/>
              <a:t>soudržnost dílčích složek, </a:t>
            </a:r>
            <a:r>
              <a:rPr lang="cs-CZ" dirty="0" smtClean="0"/>
              <a:t>celková </a:t>
            </a:r>
            <a:r>
              <a:rPr lang="cs-CZ" dirty="0"/>
              <a:t>zaměřenost osobnosti, její životní směřování, smysl života.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úroveň se týká proměn jedincova „já</a:t>
            </a:r>
            <a:r>
              <a:rPr lang="cs-CZ" dirty="0" smtClean="0"/>
              <a:t>“(</a:t>
            </a:r>
            <a:r>
              <a:rPr lang="cs-CZ" dirty="0" err="1" smtClean="0"/>
              <a:t>self</a:t>
            </a:r>
            <a:r>
              <a:rPr lang="cs-CZ" dirty="0" smtClean="0"/>
              <a:t>), </a:t>
            </a:r>
            <a:r>
              <a:rPr lang="cs-CZ" dirty="0"/>
              <a:t>včetně jeho identity. </a:t>
            </a:r>
            <a:endParaRPr lang="cs-CZ" dirty="0" smtClean="0"/>
          </a:p>
          <a:p>
            <a:r>
              <a:rPr lang="cs-CZ" i="1" dirty="0" smtClean="0"/>
              <a:t>Identita </a:t>
            </a:r>
            <a:r>
              <a:rPr lang="cs-CZ" i="1" dirty="0"/>
              <a:t>je zde chápana jako vnitřní, rozvíjející se příběh, který v sobě integruje rekonstruovanou minulost, vnímanou přítomnost a anticipovanou budoucnost do koherentního, životadárného mýtu; tento životní mýtus posiluje daného člověka</a:t>
            </a:r>
            <a:r>
              <a:rPr lang="cs-CZ" dirty="0"/>
              <a:t> (</a:t>
            </a:r>
            <a:r>
              <a:rPr lang="cs-CZ" dirty="0" err="1"/>
              <a:t>McAdams</a:t>
            </a:r>
            <a:r>
              <a:rPr lang="cs-CZ" dirty="0"/>
              <a:t>, 1994, s. 306)</a:t>
            </a:r>
          </a:p>
        </p:txBody>
      </p:sp>
    </p:spTree>
    <p:extLst>
      <p:ext uri="{BB962C8B-B14F-4D97-AF65-F5344CB8AC3E}">
        <p14:creationId xmlns:p14="http://schemas.microsoft.com/office/powerpoint/2010/main" val="421409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Výzkumy učitelů</a:t>
            </a:r>
          </a:p>
          <a:p>
            <a:pPr lvl="1"/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dirty="0" err="1"/>
              <a:t>Výskum</a:t>
            </a:r>
            <a:r>
              <a:rPr lang="cs-CZ" dirty="0"/>
              <a:t> životného </a:t>
            </a:r>
            <a:r>
              <a:rPr lang="cs-CZ" dirty="0" err="1"/>
              <a:t>príbehu</a:t>
            </a:r>
            <a:r>
              <a:rPr lang="cs-CZ" dirty="0"/>
              <a:t>: </a:t>
            </a:r>
            <a:r>
              <a:rPr lang="cs-CZ" dirty="0" err="1"/>
              <a:t>učiteľka</a:t>
            </a:r>
            <a:r>
              <a:rPr lang="cs-CZ" dirty="0"/>
              <a:t> Adamová. </a:t>
            </a:r>
            <a:r>
              <a:rPr lang="cs-CZ" i="1" dirty="0"/>
              <a:t>Pedagogika</a:t>
            </a:r>
            <a:r>
              <a:rPr lang="cs-CZ" dirty="0"/>
              <a:t>, roč. 51, 2001, č. 3, s. </a:t>
            </a:r>
            <a:r>
              <a:rPr lang="cs-CZ" dirty="0" smtClean="0"/>
              <a:t>352-368. </a:t>
            </a:r>
            <a:r>
              <a:rPr lang="cs-CZ" dirty="0"/>
              <a:t>Dostupný z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web.fhs.utb.cz/cs/docs/vyskum_ziv_prib.pdf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Lukas, </a:t>
            </a:r>
            <a:r>
              <a:rPr lang="cs-CZ" dirty="0"/>
              <a:t>J. Životní příběhy učitelů - od kvalitativního ke smíšenému výzkumnému designu . Kocurová Marie. In </a:t>
            </a:r>
            <a:r>
              <a:rPr lang="cs-CZ" i="1" dirty="0"/>
              <a:t>Současné metodologické přístupy a strategie pedagogického výzkumu; sborník anotací 14 konference ČAPV</a:t>
            </a:r>
            <a:r>
              <a:rPr lang="cs-CZ" dirty="0"/>
              <a:t>. 1. vyd., Plzeň : Západočeská univerzita v Plzni, 2006. s. 36-36. ISBN 80-7043-483-X. </a:t>
            </a:r>
            <a:r>
              <a:rPr lang="cs-CZ" dirty="0" smtClean="0"/>
              <a:t>Dostupný </a:t>
            </a:r>
            <a:r>
              <a:rPr lang="cs-CZ" dirty="0"/>
              <a:t>z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www.jlukas.cz/doc/pedagogicka/zivotni_pribehy_ucitelu.pdf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A řada dalších studií (Lazarová aj.)</a:t>
            </a:r>
          </a:p>
          <a:p>
            <a:r>
              <a:rPr lang="cs-CZ" dirty="0" smtClean="0"/>
              <a:t>Výzkumy žáků</a:t>
            </a:r>
          </a:p>
          <a:p>
            <a:pPr lvl="1"/>
            <a:r>
              <a:rPr lang="cs-CZ" dirty="0" smtClean="0"/>
              <a:t>Dílčí aspekty; otevřené téma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65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 a změny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různých složkách osobnosti různé, i z hlediska rychlosti a obsahu (</a:t>
            </a:r>
            <a:r>
              <a:rPr lang="cs-CZ" dirty="0" err="1" smtClean="0"/>
              <a:t>srv</a:t>
            </a:r>
            <a:r>
              <a:rPr lang="cs-CZ" dirty="0" smtClean="0"/>
              <a:t>. novorozenec, kojenec; dospívání…)</a:t>
            </a:r>
          </a:p>
          <a:p>
            <a:r>
              <a:rPr lang="cs-CZ" dirty="0" smtClean="0"/>
              <a:t>Osobnost nemůže být rigidně stabilní; musí reagovat na změny v sociálním (aj.) okolí</a:t>
            </a:r>
          </a:p>
          <a:p>
            <a:pPr lvl="1"/>
            <a:r>
              <a:rPr lang="cs-CZ" dirty="0" smtClean="0"/>
              <a:t>Vývojová, sociální psychologie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12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nezbytné </a:t>
            </a:r>
            <a:r>
              <a:rPr lang="cs-CZ" dirty="0"/>
              <a:t>v případech, kdy se člověk ocitne před novým, závažným adaptačním problémem (</a:t>
            </a:r>
            <a:r>
              <a:rPr lang="cs-CZ" dirty="0" err="1"/>
              <a:t>Weinberger</a:t>
            </a:r>
            <a:r>
              <a:rPr lang="cs-CZ" dirty="0"/>
              <a:t>, 1994, s. 339</a:t>
            </a:r>
            <a:r>
              <a:rPr lang="cs-CZ" dirty="0" smtClean="0"/>
              <a:t>). V zásadě tři možnosti</a:t>
            </a:r>
          </a:p>
          <a:p>
            <a:pPr lvl="1"/>
            <a:r>
              <a:rPr lang="cs-CZ" dirty="0" smtClean="0"/>
              <a:t>systematickým </a:t>
            </a:r>
            <a:r>
              <a:rPr lang="cs-CZ" dirty="0"/>
              <a:t>dlouhodobým úsilím lidí kolem jedince (rodičů, učitelů, psychologů, trenérů)</a:t>
            </a:r>
          </a:p>
          <a:p>
            <a:pPr lvl="1"/>
            <a:r>
              <a:rPr lang="cs-CZ" dirty="0" smtClean="0"/>
              <a:t>jednorázově </a:t>
            </a:r>
            <a:r>
              <a:rPr lang="cs-CZ" dirty="0"/>
              <a:t>- vlivem těžké životní události, zažitého traumatu (nemoc, úraz, vážná nemoc či úmrtí v rodině, dopravní neštěstí, přírodní katastrofa atp.)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iniciativy jedince samotného, který se snaží sám na sobě pracovat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Když </a:t>
            </a:r>
            <a:r>
              <a:rPr lang="en-US" dirty="0" err="1" smtClean="0"/>
              <a:t>vykrystaliz</a:t>
            </a:r>
            <a:r>
              <a:rPr lang="cs-CZ" dirty="0" err="1" smtClean="0"/>
              <a:t>uje</a:t>
            </a:r>
            <a:r>
              <a:rPr lang="cs-CZ" dirty="0" smtClean="0"/>
              <a:t> jeho</a:t>
            </a:r>
            <a:r>
              <a:rPr lang="en-US" dirty="0" smtClean="0"/>
              <a:t> </a:t>
            </a:r>
            <a:r>
              <a:rPr lang="en-US" dirty="0" err="1"/>
              <a:t>nespokojenost</a:t>
            </a:r>
            <a:r>
              <a:rPr lang="en-US" dirty="0"/>
              <a:t> s </a:t>
            </a:r>
            <a:r>
              <a:rPr lang="en-US" dirty="0" err="1"/>
              <a:t>dosavadním</a:t>
            </a:r>
            <a:r>
              <a:rPr lang="en-US" dirty="0"/>
              <a:t> </a:t>
            </a:r>
            <a:r>
              <a:rPr lang="en-US" dirty="0" err="1"/>
              <a:t>stavem</a:t>
            </a:r>
            <a:r>
              <a:rPr lang="en-US" dirty="0"/>
              <a:t> – crystallization of discontent (</a:t>
            </a:r>
            <a:r>
              <a:rPr lang="en-US" dirty="0" err="1"/>
              <a:t>Baumeister</a:t>
            </a:r>
            <a:r>
              <a:rPr lang="en-US" dirty="0"/>
              <a:t>, 1994)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47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Když jedinec </a:t>
            </a:r>
            <a:r>
              <a:rPr lang="cs-CZ" dirty="0"/>
              <a:t>očekává, že v daném aspektu osobnosti vůbec může dojít ke </a:t>
            </a:r>
            <a:r>
              <a:rPr lang="cs-CZ" dirty="0" smtClean="0"/>
              <a:t>změně</a:t>
            </a:r>
          </a:p>
          <a:p>
            <a:endParaRPr lang="cs-CZ" dirty="0"/>
          </a:p>
          <a:p>
            <a:r>
              <a:rPr lang="cs-CZ" dirty="0" smtClean="0"/>
              <a:t>Otázka subjektivního vnímání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35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Drapela</a:t>
            </a:r>
            <a:r>
              <a:rPr lang="cs-CZ" dirty="0" smtClean="0"/>
              <a:t>, V.J. </a:t>
            </a:r>
            <a:r>
              <a:rPr lang="cs-CZ" i="1" dirty="0"/>
              <a:t>Přehled teorií osobnosti</a:t>
            </a:r>
            <a:r>
              <a:rPr lang="cs-CZ" dirty="0"/>
              <a:t>. </a:t>
            </a:r>
            <a:r>
              <a:rPr lang="cs-CZ" dirty="0" smtClean="0"/>
              <a:t>Praha: Portál, 1997.</a:t>
            </a:r>
          </a:p>
          <a:p>
            <a:r>
              <a:rPr lang="cs-CZ" dirty="0"/>
              <a:t>Smékal, </a:t>
            </a:r>
            <a:r>
              <a:rPr lang="cs-CZ" dirty="0" smtClean="0"/>
              <a:t>V. </a:t>
            </a:r>
            <a:r>
              <a:rPr lang="cs-CZ" i="1" dirty="0"/>
              <a:t>Pozvání do psychologie osobnosti. Člověk v zrcadle vědomí a jednání.</a:t>
            </a:r>
            <a:r>
              <a:rPr lang="cs-CZ" dirty="0"/>
              <a:t> 2., opravené vydání. Brno 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2004.</a:t>
            </a:r>
          </a:p>
        </p:txBody>
      </p:sp>
    </p:spTree>
    <p:extLst>
      <p:ext uri="{BB962C8B-B14F-4D97-AF65-F5344CB8AC3E}">
        <p14:creationId xmlns:p14="http://schemas.microsoft.com/office/powerpoint/2010/main" val="326910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pedagogické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vysvětlovat, </a:t>
            </a:r>
            <a:endParaRPr lang="cs-CZ" dirty="0" smtClean="0"/>
          </a:p>
          <a:p>
            <a:r>
              <a:rPr lang="cs-CZ" dirty="0" smtClean="0"/>
              <a:t>ovlivňovat, </a:t>
            </a:r>
          </a:p>
          <a:p>
            <a:r>
              <a:rPr lang="cs-CZ" dirty="0" smtClean="0"/>
              <a:t>projektovat.</a:t>
            </a:r>
          </a:p>
          <a:p>
            <a:endParaRPr lang="cs-CZ" dirty="0"/>
          </a:p>
          <a:p>
            <a:r>
              <a:rPr lang="cs-CZ" i="1" dirty="0" smtClean="0"/>
              <a:t>Hlavním </a:t>
            </a:r>
            <a:r>
              <a:rPr lang="cs-CZ" i="1" dirty="0"/>
              <a:t>poslání oboru </a:t>
            </a:r>
            <a:r>
              <a:rPr lang="cs-CZ" i="1" dirty="0" smtClean="0"/>
              <a:t>tedy není </a:t>
            </a:r>
            <a:r>
              <a:rPr lang="cs-CZ" i="1" dirty="0"/>
              <a:t>objevovat věci jaké jsou, nýbrž jaké by mohly být</a:t>
            </a:r>
            <a:r>
              <a:rPr lang="cs-CZ" i="1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Salomon</a:t>
            </a:r>
            <a:r>
              <a:rPr lang="cs-CZ" dirty="0" smtClean="0"/>
              <a:t>, 2000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650542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Jaké jsou možnosti ovlivnění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Empirické údaje a jejich uplatnění si snadněji představíme u změn</a:t>
            </a:r>
          </a:p>
          <a:p>
            <a:pPr lvl="1"/>
            <a:r>
              <a:rPr lang="cs-CZ" dirty="0" smtClean="0"/>
              <a:t>školního </a:t>
            </a:r>
            <a:r>
              <a:rPr lang="cs-CZ" dirty="0"/>
              <a:t>kurikula, učebních úloh, vyučovacích metod, učebnic, </a:t>
            </a:r>
            <a:r>
              <a:rPr lang="cs-CZ" dirty="0" smtClean="0"/>
              <a:t>e-</a:t>
            </a:r>
            <a:r>
              <a:rPr lang="cs-CZ" dirty="0" err="1" smtClean="0"/>
              <a:t>learningu</a:t>
            </a:r>
            <a:r>
              <a:rPr lang="cs-CZ" dirty="0" smtClean="0"/>
              <a:t> a ICT…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Jak je to s osobností?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099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Může se osobnost člověka vůbec měnit?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principu tři možné odpovědi: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/>
              <a:t>Osobnost se nemění, je stabilní; proto </a:t>
            </a:r>
            <a:r>
              <a:rPr lang="cs-CZ" dirty="0" smtClean="0"/>
              <a:t>v psychologii používáme pojem osobnost.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se mění po celý život, vyvíjí se. </a:t>
            </a:r>
            <a:r>
              <a:rPr lang="cs-CZ" dirty="0" smtClean="0"/>
              <a:t>V některých obdobích rychleji a výrazně, v jiných pomalu a téměř nepozorovaně. 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má </a:t>
            </a:r>
            <a:r>
              <a:rPr lang="cs-CZ" dirty="0" smtClean="0"/>
              <a:t>z hlediska struktury různé </a:t>
            </a:r>
            <a:r>
              <a:rPr lang="cs-CZ" dirty="0"/>
              <a:t>úrovně: některé se příliš nemění, jiné se mění výrazněji</a:t>
            </a:r>
            <a:r>
              <a:rPr lang="cs-CZ" dirty="0" smtClean="0"/>
              <a:t>.</a:t>
            </a:r>
          </a:p>
          <a:p>
            <a:pPr marL="560070" indent="-514350"/>
            <a:r>
              <a:rPr lang="cs-CZ" dirty="0" smtClean="0"/>
              <a:t>Do značné míry i otázka vymezení klíčových pojmů (osobnost, změna, stabilita…)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7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Psychologická pojetí osobnosti – řada různých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Rozdělení podle řady různých kritérií </a:t>
            </a:r>
          </a:p>
          <a:p>
            <a:r>
              <a:rPr lang="cs-CZ" dirty="0" smtClean="0"/>
              <a:t>Podle Smékal (2005) – šest složek osobnosti: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Stavba </a:t>
            </a:r>
            <a:r>
              <a:rPr lang="cs-CZ" dirty="0"/>
              <a:t>těla: </a:t>
            </a:r>
            <a:r>
              <a:rPr lang="cs-CZ" i="1" dirty="0"/>
              <a:t>Jak vypadá?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Temperament</a:t>
            </a:r>
            <a:r>
              <a:rPr lang="cs-CZ" dirty="0"/>
              <a:t>: </a:t>
            </a:r>
            <a:r>
              <a:rPr lang="cs-CZ" i="1" dirty="0"/>
              <a:t>Jak rychle a intenzivně prožívá, reaguje a jedná?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Zaměřenost</a:t>
            </a:r>
            <a:r>
              <a:rPr lang="cs-CZ" dirty="0"/>
              <a:t>: </a:t>
            </a:r>
            <a:r>
              <a:rPr lang="cs-CZ" i="1" dirty="0"/>
              <a:t>Co chce a co nechce, za čím jde a co odmítá?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Schopnosti </a:t>
            </a:r>
            <a:r>
              <a:rPr lang="cs-CZ" dirty="0"/>
              <a:t>a dovednosti: </a:t>
            </a:r>
            <a:r>
              <a:rPr lang="cs-CZ" i="1" dirty="0"/>
              <a:t>Co umí a dovede, co neumí a nedovede?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Charakter</a:t>
            </a:r>
            <a:r>
              <a:rPr lang="cs-CZ" dirty="0"/>
              <a:t>: </a:t>
            </a:r>
            <a:r>
              <a:rPr lang="cs-CZ" i="1" dirty="0"/>
              <a:t>Jaký ten člověk je, co je zač?</a:t>
            </a:r>
            <a:r>
              <a:rPr lang="cs-CZ" dirty="0"/>
              <a:t> (jeho mravní zásady, jeho pocit </a:t>
            </a:r>
            <a:r>
              <a:rPr lang="cs-CZ" dirty="0" smtClean="0"/>
              <a:t>odpovědnosti…)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Životní </a:t>
            </a:r>
            <a:r>
              <a:rPr lang="cs-CZ" dirty="0"/>
              <a:t>dráha: </a:t>
            </a:r>
            <a:r>
              <a:rPr lang="cs-CZ" i="1" dirty="0"/>
              <a:t>Odkud a kam jde?</a:t>
            </a:r>
          </a:p>
          <a:p>
            <a:pPr marL="88011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55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tedy osobnost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běžné mluvě pojem „osobnost“ spíše synonymem úspěchu</a:t>
            </a:r>
          </a:p>
          <a:p>
            <a:endParaRPr lang="cs-CZ" dirty="0"/>
          </a:p>
          <a:p>
            <a:r>
              <a:rPr lang="cs-CZ" dirty="0" err="1" smtClean="0"/>
              <a:t>Drapela</a:t>
            </a:r>
            <a:r>
              <a:rPr lang="cs-CZ" dirty="0" smtClean="0"/>
              <a:t> (1997) subjektivně vnímána jako jednotný a pevný celek; ve skutečnosti spíše proces; dynamický zdroj chování, identity a jedinečnosti</a:t>
            </a:r>
          </a:p>
          <a:p>
            <a:r>
              <a:rPr lang="cs-CZ" dirty="0" err="1" smtClean="0"/>
              <a:t>Helus</a:t>
            </a:r>
            <a:r>
              <a:rPr lang="cs-CZ" dirty="0"/>
              <a:t> (1982) osobností se člověk nerodí, nýbrž </a:t>
            </a:r>
            <a:r>
              <a:rPr lang="cs-CZ" dirty="0" smtClean="0"/>
              <a:t>stává (tzv. potenciální osobnost)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769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se tedy osobnost měnit?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Tři úrovně osobnosti (</a:t>
            </a:r>
            <a:r>
              <a:rPr lang="cs-CZ" dirty="0" err="1" smtClean="0"/>
              <a:t>McAdams</a:t>
            </a:r>
            <a:r>
              <a:rPr lang="cs-CZ" dirty="0" smtClean="0"/>
              <a:t>, 1994)</a:t>
            </a:r>
          </a:p>
          <a:p>
            <a:pPr lvl="1"/>
            <a:r>
              <a:rPr lang="cs-CZ" dirty="0"/>
              <a:t>dispoziční rysy (</a:t>
            </a:r>
            <a:r>
              <a:rPr lang="cs-CZ" dirty="0" err="1"/>
              <a:t>dispositional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zaměřenost (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concerns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životní </a:t>
            </a:r>
            <a:r>
              <a:rPr lang="cs-CZ" dirty="0"/>
              <a:t>příběh (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).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Takže – ano i ne.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18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rysy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Relativně nezávislé na vnějších vlivech a kontextu</a:t>
            </a:r>
          </a:p>
          <a:p>
            <a:r>
              <a:rPr lang="cs-CZ" dirty="0" smtClean="0"/>
              <a:t>Zdrojem srovnání lidí mezi sebou</a:t>
            </a:r>
          </a:p>
          <a:p>
            <a:r>
              <a:rPr lang="cs-CZ" dirty="0" smtClean="0"/>
              <a:t>Do jisté míry vrozené, během života relativně stabilní</a:t>
            </a:r>
          </a:p>
          <a:p>
            <a:r>
              <a:rPr lang="cs-CZ" dirty="0" smtClean="0"/>
              <a:t>V psychologii označovány jako </a:t>
            </a:r>
            <a:r>
              <a:rPr lang="cs-CZ" b="1" dirty="0" smtClean="0"/>
              <a:t>rysy osobnosti</a:t>
            </a:r>
          </a:p>
          <a:p>
            <a:pPr lvl="1"/>
            <a:r>
              <a:rPr lang="cs-CZ" dirty="0" smtClean="0"/>
              <a:t>např. Big </a:t>
            </a:r>
            <a:r>
              <a:rPr lang="cs-CZ" dirty="0" err="1" smtClean="0"/>
              <a:t>Five</a:t>
            </a:r>
            <a:r>
              <a:rPr lang="cs-CZ" dirty="0" smtClean="0"/>
              <a:t> (pětifaktorový </a:t>
            </a:r>
            <a:r>
              <a:rPr lang="cs-CZ" dirty="0"/>
              <a:t>model </a:t>
            </a:r>
            <a:r>
              <a:rPr lang="cs-CZ" dirty="0" smtClean="0"/>
              <a:t>osobnosti - dimenze </a:t>
            </a:r>
            <a:r>
              <a:rPr lang="cs-CZ" i="1" dirty="0" err="1"/>
              <a:t>neuroticismus</a:t>
            </a:r>
            <a:r>
              <a:rPr lang="cs-CZ" i="1" dirty="0"/>
              <a:t>, extraverze, otevřenost vůči zkušenosti, přívětivost, </a:t>
            </a:r>
            <a:r>
              <a:rPr lang="cs-CZ" i="1" dirty="0" smtClean="0"/>
              <a:t>svědomitost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163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zaměřenost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čeho chce </a:t>
            </a:r>
            <a:r>
              <a:rPr lang="cs-CZ" dirty="0" smtClean="0"/>
              <a:t>člověk v </a:t>
            </a:r>
            <a:r>
              <a:rPr lang="cs-CZ" dirty="0"/>
              <a:t>určitém období svého života dosáhnout,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také, co nechce dělat, čemu se chce vyhnout. </a:t>
            </a:r>
            <a:endParaRPr lang="cs-CZ" dirty="0" smtClean="0"/>
          </a:p>
          <a:p>
            <a:r>
              <a:rPr lang="cs-CZ" dirty="0" smtClean="0"/>
              <a:t>Konkretizace v podobě plánů, osobních cílů, i strategií. </a:t>
            </a:r>
          </a:p>
          <a:p>
            <a:endParaRPr lang="cs-CZ" dirty="0"/>
          </a:p>
          <a:p>
            <a:r>
              <a:rPr lang="cs-CZ" dirty="0" smtClean="0"/>
              <a:t>Kontextově ovlivněné i závislé</a:t>
            </a:r>
          </a:p>
          <a:p>
            <a:endParaRPr lang="cs-CZ" dirty="0" smtClean="0"/>
          </a:p>
          <a:p>
            <a:r>
              <a:rPr lang="cs-CZ" dirty="0" smtClean="0"/>
              <a:t>Řada teorií např.: osobní </a:t>
            </a:r>
            <a:r>
              <a:rPr lang="cs-CZ" dirty="0"/>
              <a:t>usilování o něco (</a:t>
            </a:r>
            <a:r>
              <a:rPr lang="cs-CZ" dirty="0" err="1"/>
              <a:t>Emmons</a:t>
            </a:r>
            <a:r>
              <a:rPr lang="cs-CZ" dirty="0"/>
              <a:t>, 1986), perspektivní motivace člověka (Pavelková, 1990, 2002), osobní projekty (</a:t>
            </a:r>
            <a:r>
              <a:rPr lang="cs-CZ" dirty="0" err="1"/>
              <a:t>Palys</a:t>
            </a:r>
            <a:r>
              <a:rPr lang="cs-CZ" dirty="0"/>
              <a:t>, </a:t>
            </a:r>
            <a:r>
              <a:rPr lang="cs-CZ" dirty="0" err="1"/>
              <a:t>Little</a:t>
            </a:r>
            <a:r>
              <a:rPr lang="cs-CZ" dirty="0"/>
              <a:t>, 1983), aktuální životní úkoly (</a:t>
            </a:r>
            <a:r>
              <a:rPr lang="cs-CZ" dirty="0" err="1"/>
              <a:t>Cantor</a:t>
            </a:r>
            <a:r>
              <a:rPr lang="cs-CZ" dirty="0"/>
              <a:t>, 1990)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Ovlivnitelné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04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162</TotalTime>
  <Words>886</Words>
  <Application>Microsoft Macintosh PowerPoint</Application>
  <PresentationFormat>On-screen Show (4:3)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Tw Cen MT</vt:lpstr>
      <vt:lpstr>Wingdings</vt:lpstr>
      <vt:lpstr>Wingdings 2</vt:lpstr>
      <vt:lpstr>Medián</vt:lpstr>
      <vt:lpstr>Osobnostní faktory ovlivňující procesy učení</vt:lpstr>
      <vt:lpstr>Úkoly pedagogické psychologie</vt:lpstr>
      <vt:lpstr>Jaké jsou možnosti ovlivnění</vt:lpstr>
      <vt:lpstr>Může se osobnost člověka vůbec měnit?</vt:lpstr>
      <vt:lpstr>Psychologická pojetí osobnosti – řada různých pojetí</vt:lpstr>
      <vt:lpstr>Co je tedy osobnost</vt:lpstr>
      <vt:lpstr>Může se tedy osobnost měnit?</vt:lpstr>
      <vt:lpstr>Dispoziční rysy (McAdams)</vt:lpstr>
      <vt:lpstr>Osobní zaměřenost (McAdams)</vt:lpstr>
      <vt:lpstr>Životní příběh (McAdams)</vt:lpstr>
      <vt:lpstr>Životní příběh</vt:lpstr>
      <vt:lpstr>Stabilita a změny </vt:lpstr>
      <vt:lpstr>Změny osobnosti</vt:lpstr>
      <vt:lpstr>Facilitace změny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Osobnostní faktory ovlivňující procesy učení</dc:title>
  <dc:creator>Mares</dc:creator>
  <cp:lastModifiedBy>Jan Mareš</cp:lastModifiedBy>
  <cp:revision>13</cp:revision>
  <dcterms:created xsi:type="dcterms:W3CDTF">2012-10-16T10:38:35Z</dcterms:created>
  <dcterms:modified xsi:type="dcterms:W3CDTF">2015-10-20T21:07:54Z</dcterms:modified>
</cp:coreProperties>
</file>