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9"/>
  </p:notesMasterIdLst>
  <p:sldIdLst>
    <p:sldId id="309" r:id="rId2"/>
    <p:sldId id="308" r:id="rId3"/>
    <p:sldId id="273" r:id="rId4"/>
    <p:sldId id="274" r:id="rId5"/>
    <p:sldId id="275" r:id="rId6"/>
    <p:sldId id="279" r:id="rId7"/>
    <p:sldId id="257" r:id="rId8"/>
    <p:sldId id="258" r:id="rId9"/>
    <p:sldId id="259" r:id="rId10"/>
    <p:sldId id="260" r:id="rId11"/>
    <p:sldId id="263" r:id="rId12"/>
    <p:sldId id="276" r:id="rId13"/>
    <p:sldId id="264" r:id="rId14"/>
    <p:sldId id="310" r:id="rId15"/>
    <p:sldId id="311" r:id="rId16"/>
    <p:sldId id="265" r:id="rId17"/>
    <p:sldId id="266" r:id="rId18"/>
    <p:sldId id="267" r:id="rId19"/>
    <p:sldId id="268" r:id="rId20"/>
    <p:sldId id="269" r:id="rId21"/>
    <p:sldId id="270" r:id="rId22"/>
    <p:sldId id="261" r:id="rId23"/>
    <p:sldId id="317" r:id="rId24"/>
    <p:sldId id="262" r:id="rId25"/>
    <p:sldId id="271" r:id="rId26"/>
    <p:sldId id="318" r:id="rId27"/>
    <p:sldId id="277" r:id="rId2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/>
    <p:restoredTop sz="94687"/>
  </p:normalViewPr>
  <p:slideViewPr>
    <p:cSldViewPr>
      <p:cViewPr varScale="1">
        <p:scale>
          <a:sx n="85" d="100"/>
          <a:sy n="85" d="100"/>
        </p:scale>
        <p:origin x="2152" y="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DF65F34-84B1-914C-A6E9-F2A6123C0B24}" type="datetimeFigureOut">
              <a:rPr lang="cs-CZ"/>
              <a:pPr>
                <a:defRPr/>
              </a:pPr>
              <a:t>08.12.15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DE658090-4204-304B-9CBF-40CD8133D99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5305702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fld id="{D9EF3817-E8E0-F245-B957-53B28CE4A241}" type="slidenum">
              <a:rPr lang="cs-CZ" altLang="en-US">
                <a:latin typeface="Arial" charset="0"/>
              </a:rPr>
              <a:pPr/>
              <a:t>14</a:t>
            </a:fld>
            <a:endParaRPr lang="cs-CZ" altLang="en-US">
              <a:latin typeface="Arial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370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fld id="{AE7F4645-F13D-4A41-B90C-8948C265DD7B}" type="slidenum">
              <a:rPr lang="cs-CZ" altLang="en-US">
                <a:latin typeface="Arial" charset="0"/>
              </a:rPr>
              <a:pPr/>
              <a:t>15</a:t>
            </a:fld>
            <a:endParaRPr lang="cs-CZ" altLang="en-US">
              <a:latin typeface="Arial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7516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1192213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84" tIns="40092" rIns="80184" bIns="40092" anchor="ctr"/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endParaRPr lang="en-US" altLang="en-US">
              <a:latin typeface="Verdana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062038" y="4349750"/>
            <a:ext cx="4741862" cy="35131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6386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10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1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AABC5B9-E4C0-AC4C-86AE-2BFBF3399CF9}" type="datetimeFigureOut">
              <a:rPr lang="cs-CZ"/>
              <a:pPr>
                <a:defRPr/>
              </a:pPr>
              <a:t>08.12.15</a:t>
            </a:fld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8B3295-2D4C-5247-B989-268738EC6DC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5107760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1DB99-4479-FD4B-9A9A-EF01F6834A09}" type="datetimeFigureOut">
              <a:rPr lang="cs-CZ"/>
              <a:pPr>
                <a:defRPr/>
              </a:pPr>
              <a:t>08.12.15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DA2632-BA92-B24B-BF2E-40E257391496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03130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10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1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28E0B-1779-B34C-B068-B3F6221DF942}" type="datetimeFigureOut">
              <a:rPr lang="cs-CZ"/>
              <a:pPr>
                <a:defRPr/>
              </a:pPr>
              <a:t>08.12.15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6843CCF1-9858-E741-9249-BB3FA880F8B8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8740050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/>
          </a:bodyPr>
          <a:lstStyle/>
          <a:p>
            <a:pPr lv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AAFF6DB-7212-7C4D-A119-AFD4C2A8754B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406901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1524000" y="190500"/>
            <a:ext cx="7010400" cy="58293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5EFF0F1F-12AE-7B49-B420-BE10F0459F00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02120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1EC82-0058-1D46-A6BA-442C19A15946}" type="datetimeFigureOut">
              <a:rPr lang="cs-CZ"/>
              <a:pPr>
                <a:defRPr/>
              </a:pPr>
              <a:t>08.12.15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3DFD4E-3266-C64F-A09F-6CD662E4745E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072125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10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1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7FAA0-FC97-1E4C-B6A7-0473E71FBA5F}" type="datetimeFigureOut">
              <a:rPr lang="cs-CZ"/>
              <a:pPr>
                <a:defRPr/>
              </a:pPr>
              <a:t>08.12.15</a:t>
            </a:fld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8DFF4A6C-C514-4140-8AEF-2292AE0A58DB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4395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628C5E4-AA70-C84B-B9DD-8A49CF503986}" type="datetimeFigureOut">
              <a:rPr lang="cs-CZ"/>
              <a:pPr>
                <a:defRPr/>
              </a:pPr>
              <a:t>08.12.15</a:t>
            </a:fld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125416-C80C-8D44-AEA5-603421D67B90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207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B280191-C448-BD4E-B671-BACF3546B9F8}" type="datetimeFigureOut">
              <a:rPr lang="cs-CZ"/>
              <a:pPr>
                <a:defRPr/>
              </a:pPr>
              <a:t>08.12.15</a:t>
            </a:fld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6CC08B6-ED8E-ED49-9512-561AB750DD02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266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BF41E-AFA6-A94F-98C5-8FB132A26350}" type="datetimeFigureOut">
              <a:rPr lang="cs-CZ"/>
              <a:pPr>
                <a:defRPr/>
              </a:pPr>
              <a:t>08.12.15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EFD24D-685D-0A48-8DF8-0850109E4B4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819698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261C6-D92A-324C-8D93-E337E0F06067}" type="datetimeFigureOut">
              <a:rPr lang="cs-CZ"/>
              <a:pPr>
                <a:defRPr/>
              </a:pPr>
              <a:t>08.12.15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012A32-928E-5E4A-A34C-424C0CE6E24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020789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4CD82-59C1-1F4D-8C38-A14F6518B5B4}" type="datetimeFigureOut">
              <a:rPr lang="cs-CZ"/>
              <a:pPr>
                <a:defRPr/>
              </a:pPr>
              <a:t>08.12.15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387CBD-17F2-0148-BB41-11F6EE9C90DF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359114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9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0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1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14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D5017EC-A707-6D44-A2E0-085E97DCD357}" type="datetimeFigureOut">
              <a:rPr lang="cs-CZ"/>
              <a:pPr>
                <a:defRPr/>
              </a:pPr>
              <a:t>08.12.15</a:t>
            </a:fld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2328967C-214A-C445-806B-612CECA1A5A5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110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  <a:endParaRPr lang="en-US" altLang="en-US"/>
          </a:p>
        </p:txBody>
      </p:sp>
      <p:sp>
        <p:nvSpPr>
          <p:cNvPr id="205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  <a:endParaRPr lang="en-US" alt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FDC73AED-D973-E046-90EC-851B9572A144}" type="datetimeFigureOut">
              <a:rPr lang="cs-CZ"/>
              <a:pPr>
                <a:defRPr/>
              </a:pPr>
              <a:t>08.12.15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  <a:latin typeface="Tw Cen MT" charset="0"/>
              </a:defRPr>
            </a:lvl1pPr>
          </a:lstStyle>
          <a:p>
            <a:fld id="{50217D8B-8D71-B241-A1D3-5D16106A9BCB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2" r:id="rId2"/>
    <p:sldLayoutId id="2147483717" r:id="rId3"/>
    <p:sldLayoutId id="2147483718" r:id="rId4"/>
    <p:sldLayoutId id="2147483719" r:id="rId5"/>
    <p:sldLayoutId id="2147483713" r:id="rId6"/>
    <p:sldLayoutId id="2147483720" r:id="rId7"/>
    <p:sldLayoutId id="2147483714" r:id="rId8"/>
    <p:sldLayoutId id="2147483721" r:id="rId9"/>
    <p:sldLayoutId id="2147483715" r:id="rId10"/>
    <p:sldLayoutId id="2147483722" r:id="rId11"/>
    <p:sldLayoutId id="2147483723" r:id="rId12"/>
    <p:sldLayoutId id="2147483724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uov.cz/ae/evaluacni-nastroj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NUL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Pedagogická psychologie</a:t>
            </a:r>
            <a:endParaRPr lang="cs-CZ" dirty="0"/>
          </a:p>
        </p:txBody>
      </p:sp>
      <p:sp>
        <p:nvSpPr>
          <p:cNvPr id="12291" name="Podnadpis 4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r>
              <a:rPr lang="cs-CZ" altLang="en-US"/>
              <a:t>Strategie učení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en-US"/>
              <a:t>Přístup k učení (Ramsden)</a:t>
            </a:r>
          </a:p>
        </p:txBody>
      </p:sp>
      <p:sp>
        <p:nvSpPr>
          <p:cNvPr id="22531" name="TextovéPole 5"/>
          <p:cNvSpPr txBox="1">
            <a:spLocks noChangeArrowheads="1"/>
          </p:cNvSpPr>
          <p:nvPr/>
        </p:nvSpPr>
        <p:spPr bwMode="auto">
          <a:xfrm>
            <a:off x="3046413" y="1671638"/>
            <a:ext cx="3024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pPr algn="ctr"/>
            <a:r>
              <a:rPr lang="cs-CZ" altLang="en-US"/>
              <a:t>Přístup k učení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331913" y="2420938"/>
            <a:ext cx="2735262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JAK - Strukturální aspekt: 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+mn-lt"/>
              </a:rPr>
              <a:t>akt poznání,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+mn-lt"/>
              </a:rPr>
              <a:t>organizování,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+mn-lt"/>
              </a:rPr>
              <a:t>strukturování </a:t>
            </a:r>
            <a:endParaRPr lang="cs-CZ" dirty="0">
              <a:latin typeface="+mn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930775" y="2420938"/>
            <a:ext cx="273685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CO - Významový aspekt: 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+mn-lt"/>
              </a:rPr>
              <a:t>co je poznáváno,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+mn-lt"/>
              </a:rPr>
              <a:t>důležitost úkolu/učiva</a:t>
            </a:r>
            <a:endParaRPr lang="cs-CZ" dirty="0">
              <a:latin typeface="+mn-lt"/>
            </a:endParaRPr>
          </a:p>
        </p:txBody>
      </p:sp>
      <p:sp>
        <p:nvSpPr>
          <p:cNvPr id="22534" name="Obdélník 8"/>
          <p:cNvSpPr>
            <a:spLocks noChangeArrowheads="1"/>
          </p:cNvSpPr>
          <p:nvPr/>
        </p:nvSpPr>
        <p:spPr bwMode="auto">
          <a:xfrm>
            <a:off x="669925" y="4437063"/>
            <a:ext cx="181451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r>
              <a:rPr lang="cs-CZ" altLang="en-US"/>
              <a:t>HOLISTICKÝ</a:t>
            </a:r>
          </a:p>
          <a:p>
            <a:r>
              <a:rPr lang="cs-CZ" altLang="en-US"/>
              <a:t>zachovává </a:t>
            </a:r>
          </a:p>
          <a:p>
            <a:r>
              <a:rPr lang="cs-CZ" altLang="en-US"/>
              <a:t>strukturu, </a:t>
            </a:r>
          </a:p>
          <a:p>
            <a:r>
              <a:rPr lang="cs-CZ" altLang="en-US"/>
              <a:t>soustřeďuje se</a:t>
            </a:r>
          </a:p>
          <a:p>
            <a:r>
              <a:rPr lang="cs-CZ" altLang="en-US"/>
              <a:t>na celek ve</a:t>
            </a:r>
          </a:p>
          <a:p>
            <a:r>
              <a:rPr lang="cs-CZ" altLang="en-US"/>
              <a:t>vztahu k jeho </a:t>
            </a:r>
          </a:p>
          <a:p>
            <a:r>
              <a:rPr lang="cs-CZ" altLang="en-US"/>
              <a:t>částem</a:t>
            </a:r>
          </a:p>
        </p:txBody>
      </p:sp>
      <p:sp>
        <p:nvSpPr>
          <p:cNvPr id="22535" name="Obdélník 9"/>
          <p:cNvSpPr>
            <a:spLocks noChangeArrowheads="1"/>
          </p:cNvSpPr>
          <p:nvPr/>
        </p:nvSpPr>
        <p:spPr bwMode="auto">
          <a:xfrm>
            <a:off x="2620963" y="4454525"/>
            <a:ext cx="193675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r>
              <a:rPr lang="cs-CZ" altLang="en-US"/>
              <a:t>ATOMISTICKÝ</a:t>
            </a:r>
          </a:p>
          <a:p>
            <a:r>
              <a:rPr lang="cs-CZ" altLang="en-US"/>
              <a:t>deformuje </a:t>
            </a:r>
          </a:p>
          <a:p>
            <a:r>
              <a:rPr lang="cs-CZ" altLang="en-US"/>
              <a:t>struktury, </a:t>
            </a:r>
          </a:p>
          <a:p>
            <a:r>
              <a:rPr lang="cs-CZ" altLang="en-US"/>
              <a:t>soustřeďuje se na </a:t>
            </a:r>
          </a:p>
          <a:p>
            <a:r>
              <a:rPr lang="cs-CZ" altLang="en-US"/>
              <a:t>části, rozkládá </a:t>
            </a:r>
          </a:p>
          <a:p>
            <a:r>
              <a:rPr lang="cs-CZ" altLang="en-US"/>
              <a:t>celek na části</a:t>
            </a:r>
          </a:p>
        </p:txBody>
      </p:sp>
      <p:sp>
        <p:nvSpPr>
          <p:cNvPr id="22536" name="Obdélník 10"/>
          <p:cNvSpPr>
            <a:spLocks noChangeArrowheads="1"/>
          </p:cNvSpPr>
          <p:nvPr/>
        </p:nvSpPr>
        <p:spPr bwMode="auto">
          <a:xfrm>
            <a:off x="4859338" y="4449763"/>
            <a:ext cx="195897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r>
              <a:rPr lang="cs-CZ" altLang="en-US"/>
              <a:t>HLOUBKOVÝ </a:t>
            </a:r>
          </a:p>
          <a:p>
            <a:r>
              <a:rPr lang="cs-CZ" altLang="en-US"/>
              <a:t>soustřeďuje se</a:t>
            </a:r>
          </a:p>
          <a:p>
            <a:r>
              <a:rPr lang="cs-CZ" altLang="en-US"/>
              <a:t>na obsah</a:t>
            </a:r>
          </a:p>
          <a:p>
            <a:r>
              <a:rPr lang="cs-CZ" altLang="en-US"/>
              <a:t>úkolu nebo </a:t>
            </a:r>
          </a:p>
          <a:p>
            <a:r>
              <a:rPr lang="cs-CZ" altLang="en-US"/>
              <a:t>učiva</a:t>
            </a:r>
          </a:p>
        </p:txBody>
      </p:sp>
      <p:sp>
        <p:nvSpPr>
          <p:cNvPr id="22537" name="Obdélník 11"/>
          <p:cNvSpPr>
            <a:spLocks noChangeArrowheads="1"/>
          </p:cNvSpPr>
          <p:nvPr/>
        </p:nvSpPr>
        <p:spPr bwMode="auto">
          <a:xfrm>
            <a:off x="6875463" y="4449763"/>
            <a:ext cx="18732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r>
              <a:rPr lang="cs-CZ" altLang="en-US"/>
              <a:t>POVRCHOVÝ </a:t>
            </a:r>
          </a:p>
          <a:p>
            <a:r>
              <a:rPr lang="cs-CZ" altLang="en-US"/>
              <a:t>soustřeďuje se</a:t>
            </a:r>
          </a:p>
          <a:p>
            <a:r>
              <a:rPr lang="cs-CZ" altLang="en-US"/>
              <a:t>na „znaky“ učiva </a:t>
            </a:r>
          </a:p>
        </p:txBody>
      </p:sp>
      <p:cxnSp>
        <p:nvCxnSpPr>
          <p:cNvPr id="14" name="Přímá spojnice 13"/>
          <p:cNvCxnSpPr>
            <a:endCxn id="22531" idx="2"/>
          </p:cNvCxnSpPr>
          <p:nvPr/>
        </p:nvCxnSpPr>
        <p:spPr>
          <a:xfrm flipV="1">
            <a:off x="2843213" y="2041525"/>
            <a:ext cx="1714500" cy="307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>
            <a:stCxn id="22531" idx="2"/>
            <a:endCxn id="8" idx="0"/>
          </p:cNvCxnSpPr>
          <p:nvPr/>
        </p:nvCxnSpPr>
        <p:spPr>
          <a:xfrm>
            <a:off x="4557713" y="2041525"/>
            <a:ext cx="1741487" cy="379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1331913" y="3621088"/>
            <a:ext cx="1079500" cy="671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2411413" y="3621088"/>
            <a:ext cx="936625" cy="671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V="1">
            <a:off x="5475288" y="3573463"/>
            <a:ext cx="1081087" cy="671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6556375" y="3573463"/>
            <a:ext cx="936625" cy="671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en-US"/>
              <a:t>Strategie učení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en-US"/>
              <a:t>Pomáhají studentům pochopit informace a řešit problémy. </a:t>
            </a:r>
          </a:p>
          <a:p>
            <a:r>
              <a:rPr lang="cs-CZ" altLang="en-US"/>
              <a:t>Strategie učení je osobní přístup k učení a používání informací.</a:t>
            </a:r>
          </a:p>
          <a:p>
            <a:r>
              <a:rPr lang="cs-CZ" altLang="en-US"/>
              <a:t>Studenti, kteří neznají nebo nejsou schopni použít adekvátní strategie, jsou v učení pasivní a v důsledku mohou selhávat ve škole.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/>
              <a:t>Příklady konkrétních strategií učení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en-US"/>
              <a:t>Strategie pro čtení a práci s textem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en-US"/>
              <a:t>Identifikace neznámých slov </a:t>
            </a:r>
          </a:p>
          <a:p>
            <a:r>
              <a:rPr lang="cs-CZ" altLang="en-US"/>
              <a:t>Sebedotazovací strategie </a:t>
            </a:r>
          </a:p>
          <a:p>
            <a:pPr lvl="1"/>
            <a:r>
              <a:rPr lang="cs-CZ" altLang="en-US"/>
              <a:t>kladení si otázek ve vztahu k textu a hledání odpovědí</a:t>
            </a:r>
          </a:p>
          <a:p>
            <a:r>
              <a:rPr lang="cs-CZ" altLang="en-US"/>
              <a:t>Strategie vytváření vizualizací </a:t>
            </a:r>
          </a:p>
          <a:p>
            <a:pPr lvl="1"/>
            <a:r>
              <a:rPr lang="cs-CZ" altLang="en-US"/>
              <a:t>představování scén, postav</a:t>
            </a:r>
          </a:p>
          <a:p>
            <a:r>
              <a:rPr lang="cs-CZ" altLang="en-US"/>
              <a:t>Inferenční strategie (odvozování)</a:t>
            </a:r>
          </a:p>
          <a:p>
            <a:r>
              <a:rPr lang="cs-CZ" altLang="en-US"/>
              <a:t>Parafrázování a sumarizace</a:t>
            </a:r>
          </a:p>
          <a:p>
            <a:r>
              <a:rPr lang="cs-CZ" altLang="en-US"/>
              <a:t>Pojmové mapování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en-US"/>
              <a:t>Pojmové (Mentální) mapování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en-US" sz="2100"/>
              <a:t>cíle</a:t>
            </a:r>
          </a:p>
          <a:p>
            <a:pPr lvl="1">
              <a:lnSpc>
                <a:spcPct val="90000"/>
              </a:lnSpc>
            </a:pPr>
            <a:r>
              <a:rPr lang="cs-CZ" altLang="en-US" sz="2000" i="1"/>
              <a:t>zjištění, co víme</a:t>
            </a:r>
          </a:p>
          <a:p>
            <a:pPr lvl="1">
              <a:lnSpc>
                <a:spcPct val="90000"/>
              </a:lnSpc>
            </a:pPr>
            <a:r>
              <a:rPr lang="cs-CZ" altLang="en-US" sz="2000" i="1"/>
              <a:t>pomoc při plánování</a:t>
            </a:r>
          </a:p>
          <a:p>
            <a:pPr lvl="1">
              <a:lnSpc>
                <a:spcPct val="90000"/>
              </a:lnSpc>
            </a:pPr>
            <a:r>
              <a:rPr lang="cs-CZ" altLang="en-US" sz="2000" i="1"/>
              <a:t>pomoc při hodnocení</a:t>
            </a:r>
          </a:p>
          <a:p>
            <a:pPr>
              <a:lnSpc>
                <a:spcPct val="90000"/>
              </a:lnSpc>
            </a:pPr>
            <a:r>
              <a:rPr lang="cs-CZ" altLang="en-US" sz="2100"/>
              <a:t>formy</a:t>
            </a:r>
          </a:p>
          <a:p>
            <a:pPr lvl="1">
              <a:lnSpc>
                <a:spcPct val="90000"/>
              </a:lnSpc>
            </a:pPr>
            <a:r>
              <a:rPr lang="cs-CZ" altLang="en-US" sz="2000"/>
              <a:t>mapování pojmových hierarchií</a:t>
            </a:r>
          </a:p>
          <a:p>
            <a:pPr lvl="2">
              <a:lnSpc>
                <a:spcPct val="90000"/>
              </a:lnSpc>
            </a:pPr>
            <a:r>
              <a:rPr lang="cs-CZ" altLang="en-US" sz="1800"/>
              <a:t>vypisování hierarchií</a:t>
            </a:r>
          </a:p>
          <a:p>
            <a:pPr lvl="2">
              <a:lnSpc>
                <a:spcPct val="90000"/>
              </a:lnSpc>
            </a:pPr>
            <a:r>
              <a:rPr lang="cs-CZ" altLang="en-US" sz="1800"/>
              <a:t>vytváření hierarchických map</a:t>
            </a:r>
          </a:p>
          <a:p>
            <a:pPr lvl="2">
              <a:lnSpc>
                <a:spcPct val="90000"/>
              </a:lnSpc>
            </a:pPr>
            <a:r>
              <a:rPr lang="cs-CZ" altLang="en-US" sz="1800"/>
              <a:t>mapování příběhů</a:t>
            </a:r>
          </a:p>
          <a:p>
            <a:pPr lvl="2">
              <a:lnSpc>
                <a:spcPct val="90000"/>
              </a:lnSpc>
            </a:pPr>
            <a:r>
              <a:rPr lang="cs-CZ" altLang="en-US" sz="1800"/>
              <a:t>mapování zvolených témat</a:t>
            </a:r>
          </a:p>
          <a:p>
            <a:pPr lvl="1">
              <a:lnSpc>
                <a:spcPct val="90000"/>
              </a:lnSpc>
            </a:pPr>
            <a:r>
              <a:rPr lang="cs-CZ" altLang="en-US" sz="2000"/>
              <a:t>vědomostní mapy</a:t>
            </a:r>
          </a:p>
          <a:p>
            <a:pPr lvl="1">
              <a:lnSpc>
                <a:spcPct val="90000"/>
              </a:lnSpc>
            </a:pPr>
            <a:r>
              <a:rPr lang="cs-CZ" altLang="en-US" sz="2000"/>
              <a:t>grafická znázornění - prvky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88900"/>
            <a:ext cx="6532562" cy="6094413"/>
          </a:xfrm>
        </p:spPr>
      </p:pic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2411413" y="6165850"/>
            <a:ext cx="568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en-US">
                <a:latin typeface="Arial" charset="0"/>
              </a:rPr>
              <a:t>Obr. - Příklad mentální mapy přijímacího pohovoru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Strategie pro studium a uchovávání informací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en-US"/>
              <a:t>První písmena</a:t>
            </a:r>
          </a:p>
          <a:p>
            <a:pPr lvl="1"/>
            <a:r>
              <a:rPr lang="cs-CZ" altLang="en-US"/>
              <a:t>Pro blok informací; memotechnická pomůcka</a:t>
            </a:r>
          </a:p>
          <a:p>
            <a:r>
              <a:rPr lang="cs-CZ" altLang="en-US"/>
              <a:t>Párové asociace</a:t>
            </a:r>
          </a:p>
          <a:p>
            <a:pPr lvl="1"/>
            <a:r>
              <a:rPr lang="cs-CZ" altLang="en-US"/>
              <a:t>Např. spojení jmen a dat (kartičky, dril)</a:t>
            </a:r>
          </a:p>
          <a:p>
            <a:r>
              <a:rPr lang="cs-CZ" altLang="en-US"/>
              <a:t>Klíčová slova a koncepty</a:t>
            </a:r>
          </a:p>
          <a:p>
            <a:pPr lvl="1"/>
            <a:r>
              <a:rPr lang="cs-CZ" altLang="en-US"/>
              <a:t>Vytváření schémat, map</a:t>
            </a:r>
          </a:p>
          <a:p>
            <a:r>
              <a:rPr lang="cs-CZ" altLang="en-US"/>
              <a:t>Psaní poznámek a naslouchání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en-US"/>
              <a:t>Strategie pro psaní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en-US"/>
              <a:t>Základy psaní textu, strukturování a práce s informačními zdroji</a:t>
            </a:r>
          </a:p>
          <a:p>
            <a:r>
              <a:rPr lang="cs-CZ" altLang="en-US"/>
              <a:t>Strategie hledání chyb v textu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Strategie pro práci na úkolech a zlepšení testového výkonu</a:t>
            </a:r>
            <a:endParaRPr lang="cs-CZ" dirty="0"/>
          </a:p>
        </p:txBody>
      </p:sp>
      <p:sp>
        <p:nvSpPr>
          <p:cNvPr id="3277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en-US"/>
              <a:t>Jak si rozvrhnout práci</a:t>
            </a:r>
          </a:p>
          <a:p>
            <a:r>
              <a:rPr lang="cs-CZ" altLang="en-US"/>
              <a:t>Jak postupovat při řešení testových úloh</a:t>
            </a:r>
          </a:p>
          <a:p>
            <a:pPr lvl="1"/>
            <a:r>
              <a:rPr lang="cs-CZ" altLang="en-US"/>
              <a:t>Nejprve se věnovat položkám u kterých je vysoká míra subjektivní jistoty, tipovací soutěž na závěr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en-US"/>
              <a:t>Strategie pro podporu spolupráce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en-US"/>
              <a:t>Spolupráce ve třídě</a:t>
            </a:r>
          </a:p>
          <a:p>
            <a:r>
              <a:rPr lang="cs-CZ" altLang="en-US"/>
              <a:t>Řešení problémových úkolů</a:t>
            </a:r>
          </a:p>
          <a:p>
            <a:r>
              <a:rPr lang="cs-CZ" altLang="en-US"/>
              <a:t>Týmová spolupráce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381000" y="1676400"/>
            <a:ext cx="1600200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r>
              <a:rPr lang="cs-CZ" altLang="en-US"/>
              <a:t>osobnost,</a:t>
            </a:r>
          </a:p>
          <a:p>
            <a:r>
              <a:rPr lang="cs-CZ" altLang="en-US"/>
              <a:t>kognitivní </a:t>
            </a:r>
          </a:p>
          <a:p>
            <a:r>
              <a:rPr lang="cs-CZ" altLang="en-US"/>
              <a:t>styl,</a:t>
            </a:r>
          </a:p>
          <a:p>
            <a:r>
              <a:rPr lang="cs-CZ" altLang="en-US"/>
              <a:t>motivace,</a:t>
            </a:r>
          </a:p>
          <a:p>
            <a:r>
              <a:rPr lang="cs-CZ" altLang="en-US"/>
              <a:t>vyspělost</a:t>
            </a: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2514600" y="1981200"/>
            <a:ext cx="9906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r>
              <a:rPr lang="cs-CZ" altLang="en-US"/>
              <a:t>styl </a:t>
            </a:r>
          </a:p>
          <a:p>
            <a:r>
              <a:rPr lang="cs-CZ" altLang="en-US"/>
              <a:t>učení</a:t>
            </a:r>
          </a:p>
        </p:txBody>
      </p:sp>
      <p:sp>
        <p:nvSpPr>
          <p:cNvPr id="13316" name="Rectangle 9"/>
          <p:cNvSpPr>
            <a:spLocks noChangeArrowheads="1"/>
          </p:cNvSpPr>
          <p:nvPr/>
        </p:nvSpPr>
        <p:spPr bwMode="auto">
          <a:xfrm>
            <a:off x="4038600" y="1981200"/>
            <a:ext cx="11430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r>
              <a:rPr lang="cs-CZ" altLang="en-US"/>
              <a:t>strategie </a:t>
            </a:r>
          </a:p>
          <a:p>
            <a:r>
              <a:rPr lang="cs-CZ" altLang="en-US"/>
              <a:t>učení</a:t>
            </a:r>
          </a:p>
        </p:txBody>
      </p:sp>
      <p:sp>
        <p:nvSpPr>
          <p:cNvPr id="13317" name="Rectangle 11"/>
          <p:cNvSpPr>
            <a:spLocks noChangeArrowheads="1"/>
          </p:cNvSpPr>
          <p:nvPr/>
        </p:nvSpPr>
        <p:spPr bwMode="auto">
          <a:xfrm>
            <a:off x="5791200" y="1981200"/>
            <a:ext cx="10668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r>
              <a:rPr lang="cs-CZ" altLang="en-US"/>
              <a:t>taktiky </a:t>
            </a:r>
          </a:p>
          <a:p>
            <a:r>
              <a:rPr lang="cs-CZ" altLang="en-US"/>
              <a:t>učení</a:t>
            </a:r>
          </a:p>
        </p:txBody>
      </p:sp>
      <p:sp>
        <p:nvSpPr>
          <p:cNvPr id="13318" name="Rectangle 13"/>
          <p:cNvSpPr>
            <a:spLocks noChangeArrowheads="1"/>
          </p:cNvSpPr>
          <p:nvPr/>
        </p:nvSpPr>
        <p:spPr bwMode="auto">
          <a:xfrm>
            <a:off x="7391400" y="1981200"/>
            <a:ext cx="12192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r>
              <a:rPr lang="cs-CZ" altLang="en-US"/>
              <a:t>výsledky</a:t>
            </a:r>
          </a:p>
          <a:p>
            <a:r>
              <a:rPr lang="cs-CZ" altLang="en-US"/>
              <a:t>učení</a:t>
            </a:r>
          </a:p>
        </p:txBody>
      </p:sp>
      <p:sp>
        <p:nvSpPr>
          <p:cNvPr id="13319" name="Line 15"/>
          <p:cNvSpPr>
            <a:spLocks noChangeShapeType="1"/>
          </p:cNvSpPr>
          <p:nvPr/>
        </p:nvSpPr>
        <p:spPr bwMode="auto">
          <a:xfrm>
            <a:off x="1981200" y="2743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Line 16"/>
          <p:cNvSpPr>
            <a:spLocks noChangeShapeType="1"/>
          </p:cNvSpPr>
          <p:nvPr/>
        </p:nvSpPr>
        <p:spPr bwMode="auto">
          <a:xfrm>
            <a:off x="3505200" y="2743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17"/>
          <p:cNvSpPr>
            <a:spLocks noChangeShapeType="1"/>
          </p:cNvSpPr>
          <p:nvPr/>
        </p:nvSpPr>
        <p:spPr bwMode="auto">
          <a:xfrm>
            <a:off x="5181600" y="2743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Line 18"/>
          <p:cNvSpPr>
            <a:spLocks noChangeShapeType="1"/>
          </p:cNvSpPr>
          <p:nvPr/>
        </p:nvSpPr>
        <p:spPr bwMode="auto">
          <a:xfrm>
            <a:off x="6858000" y="2743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Text Box 19"/>
          <p:cNvSpPr txBox="1">
            <a:spLocks noChangeArrowheads="1"/>
          </p:cNvSpPr>
          <p:nvPr/>
        </p:nvSpPr>
        <p:spPr bwMode="auto">
          <a:xfrm>
            <a:off x="609600" y="4800600"/>
            <a:ext cx="800100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en-US"/>
              <a:t>Model vazeb mezi individuálními rozdíly, styly učení a výsledky učení. </a:t>
            </a:r>
          </a:p>
          <a:p>
            <a:pPr algn="ctr">
              <a:spcBef>
                <a:spcPct val="50000"/>
              </a:spcBef>
            </a:pPr>
            <a:r>
              <a:rPr lang="cs-CZ" altLang="en-US"/>
              <a:t>(Schmeck, 1988)</a:t>
            </a:r>
          </a:p>
        </p:txBody>
      </p:sp>
      <p:sp>
        <p:nvSpPr>
          <p:cNvPr id="1332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en-US"/>
              <a:t>Kde jsme ve výkladu</a:t>
            </a:r>
          </a:p>
        </p:txBody>
      </p:sp>
      <p:sp>
        <p:nvSpPr>
          <p:cNvPr id="13" name="Ovál 12"/>
          <p:cNvSpPr/>
          <p:nvPr/>
        </p:nvSpPr>
        <p:spPr>
          <a:xfrm>
            <a:off x="3771900" y="1095375"/>
            <a:ext cx="5121275" cy="3311525"/>
          </a:xfrm>
          <a:prstGeom prst="ellipse">
            <a:avLst/>
          </a:prstGeom>
          <a:noFill/>
          <a:ln w="508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en-US"/>
              <a:t>Strategie pro zvyšování motivace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en-US"/>
              <a:t>Strategie sebeprosazení</a:t>
            </a:r>
          </a:p>
          <a:p>
            <a:pPr lvl="1"/>
            <a:r>
              <a:rPr lang="cs-CZ" altLang="en-US"/>
              <a:t>Schopnost aktivně využít poznatky </a:t>
            </a:r>
          </a:p>
          <a:p>
            <a:r>
              <a:rPr lang="cs-CZ" altLang="en-US"/>
              <a:t>Možná já (Possible selves)</a:t>
            </a:r>
          </a:p>
          <a:p>
            <a:pPr lvl="1"/>
            <a:r>
              <a:rPr lang="cs-CZ" altLang="en-US"/>
              <a:t>Já jaký(á) jsem vs. já jaký(á) bych chtěl(a) být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Strategie specifické pro jednotlivé předměty</a:t>
            </a:r>
            <a:endParaRPr lang="cs-CZ" dirty="0"/>
          </a:p>
        </p:txBody>
      </p:sp>
      <p:sp>
        <p:nvSpPr>
          <p:cNvPr id="358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>
              <a:buFont typeface="Wingdings" charset="2"/>
              <a:buNone/>
            </a:pPr>
            <a:r>
              <a:rPr lang="cs-CZ" altLang="en-US"/>
              <a:t>Např. jazyky:</a:t>
            </a:r>
          </a:p>
          <a:p>
            <a:pPr marL="0" indent="0">
              <a:buFont typeface="Wingdings" charset="2"/>
              <a:buNone/>
            </a:pPr>
            <a:r>
              <a:rPr lang="cs-CZ" altLang="en-US"/>
              <a:t>Lojová, G.; Vlčková, K. </a:t>
            </a:r>
            <a:r>
              <a:rPr lang="cs-CZ" altLang="en-US" i="1"/>
              <a:t>Styly a strategie učení ve výuce cizích jazyků.</a:t>
            </a:r>
            <a:r>
              <a:rPr lang="cs-CZ" altLang="en-US"/>
              <a:t> Praha: Portál, 2011. ISBN 978-80-7367-876-0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Strategie plánování času, autoregulace, sebeřízení</a:t>
            </a:r>
            <a:endParaRPr lang="cs-CZ" dirty="0"/>
          </a:p>
        </p:txBody>
      </p:sp>
      <p:sp>
        <p:nvSpPr>
          <p:cNvPr id="368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77500" lnSpcReduction="20000"/>
          </a:bodyPr>
          <a:lstStyle/>
          <a:p>
            <a:r>
              <a:rPr lang="cs-CZ" altLang="en-US" dirty="0"/>
              <a:t>Organizace času každého studenta je ovlivněna</a:t>
            </a:r>
          </a:p>
          <a:p>
            <a:pPr lvl="1"/>
            <a:r>
              <a:rPr lang="cs-CZ" altLang="en-US" dirty="0"/>
              <a:t>Věkem </a:t>
            </a:r>
          </a:p>
          <a:p>
            <a:pPr lvl="1"/>
            <a:r>
              <a:rPr lang="cs-CZ" altLang="en-US" dirty="0"/>
              <a:t>Předchozí zkušeností (vč. rozdílů mezi deklarovanými a reálnými požadavky – součást tzv. </a:t>
            </a:r>
            <a:r>
              <a:rPr lang="cs-CZ" altLang="en-US" dirty="0" err="1"/>
              <a:t>skyrytého</a:t>
            </a:r>
            <a:r>
              <a:rPr lang="cs-CZ" altLang="en-US" dirty="0"/>
              <a:t> kurikula)</a:t>
            </a:r>
          </a:p>
          <a:p>
            <a:pPr lvl="1"/>
            <a:r>
              <a:rPr lang="cs-CZ" altLang="en-US" dirty="0"/>
              <a:t>Styl učení </a:t>
            </a:r>
          </a:p>
          <a:p>
            <a:pPr lvl="1"/>
            <a:r>
              <a:rPr lang="cs-CZ" altLang="en-US" dirty="0"/>
              <a:t>Charakteristikami osobnosti, temperamentu a schopností sebeřízení </a:t>
            </a:r>
          </a:p>
          <a:p>
            <a:pPr lvl="1"/>
            <a:r>
              <a:rPr lang="cs-CZ" altLang="en-US" dirty="0"/>
              <a:t>Informacemi o možnostech zlepšení či rozvoje (</a:t>
            </a:r>
            <a:r>
              <a:rPr lang="cs-CZ" altLang="en-US" dirty="0" err="1"/>
              <a:t>RememberTheMilk</a:t>
            </a:r>
            <a:r>
              <a:rPr lang="cs-CZ" altLang="en-US" dirty="0"/>
              <a:t>, </a:t>
            </a:r>
            <a:r>
              <a:rPr lang="cs-CZ" altLang="en-US" dirty="0" err="1"/>
              <a:t>GetThingsDone</a:t>
            </a:r>
            <a:r>
              <a:rPr lang="cs-CZ" altLang="en-US" dirty="0"/>
              <a:t>…) </a:t>
            </a:r>
          </a:p>
          <a:p>
            <a:r>
              <a:rPr lang="cs-CZ" altLang="en-US" dirty="0"/>
              <a:t>Stanovení priorit a osobních cílů </a:t>
            </a:r>
          </a:p>
          <a:p>
            <a:r>
              <a:rPr lang="cs-CZ" altLang="en-US" dirty="0"/>
              <a:t>Reflexe časových možností studenta (obvykle nepromýšlíme, „autopilot“)</a:t>
            </a:r>
          </a:p>
          <a:p>
            <a:pPr lvl="1"/>
            <a:r>
              <a:rPr lang="cs-CZ" altLang="en-US" dirty="0"/>
              <a:t>Řada metod a nástrojů podporujících sebereflexi (deníky, záznamové archy, časové snímky…)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32775" cy="1143000"/>
          </a:xfrm>
        </p:spPr>
        <p:txBody>
          <a:bodyPr lIns="0" tIns="0" rIns="0" bIns="0"/>
          <a:lstStyle/>
          <a:p>
            <a:pPr>
              <a:lnSpc>
                <a:spcPct val="102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29713" algn="l"/>
                <a:tab pos="9782175" algn="l"/>
              </a:tabLst>
            </a:pPr>
            <a:r>
              <a:rPr lang="cs-CZ" altLang="en-US"/>
              <a:t>Příklad Práce s učebním textem - </a:t>
            </a:r>
            <a:r>
              <a:rPr lang="en-GB" altLang="en-US"/>
              <a:t>Záznamový arch (Lan, 1998)</a:t>
            </a: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179388" y="1778000"/>
          <a:ext cx="9320212" cy="431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r:id="rId4" imgW="10337040" imgH="5171400" progId="opendocument.CalcDocument.1">
                  <p:embed/>
                </p:oleObj>
              </mc:Choice>
              <mc:Fallback>
                <p:oleObj r:id="rId4" imgW="10337040" imgH="5171400" progId="opendocument.CalcDocument.1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778000"/>
                        <a:ext cx="9320212" cy="431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378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en-US"/>
              <a:t>Cílem plánování je explicitně formulovat studijní požadavky a konfrontovat je s dalšími životními prioritami</a:t>
            </a:r>
          </a:p>
          <a:p>
            <a:r>
              <a:rPr lang="cs-CZ" altLang="en-US"/>
              <a:t>Cíle dlouhodobé (měsíce a déle), střednědobé (týdny, měsíc) a krátkodobé (dny, týden) </a:t>
            </a:r>
          </a:p>
          <a:p>
            <a:r>
              <a:rPr lang="cs-CZ" altLang="en-US"/>
              <a:t>Řada nástrojů (kalendáře, správci úkolů)</a:t>
            </a:r>
          </a:p>
          <a:p>
            <a:pPr lvl="1"/>
            <a:r>
              <a:rPr lang="cs-CZ" altLang="en-US"/>
              <a:t>Pozor na časovou režii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en-US"/>
              <a:t>Strategie práce s prostředím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en-US"/>
              <a:t>Kde a jak studovat</a:t>
            </a:r>
          </a:p>
          <a:p>
            <a:pPr lvl="1"/>
            <a:r>
              <a:rPr lang="cs-CZ" altLang="en-US"/>
              <a:t>Znalost vhodného místa k učení, okolností k učení</a:t>
            </a:r>
          </a:p>
          <a:p>
            <a:pPr lvl="1"/>
            <a:r>
              <a:rPr lang="cs-CZ" altLang="en-US"/>
              <a:t>(…)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en-US"/>
              <a:t>Práce s pozorností</a:t>
            </a:r>
          </a:p>
        </p:txBody>
      </p:sp>
      <p:sp>
        <p:nvSpPr>
          <p:cNvPr id="39939" name="Zástupný symbol pro obsah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en-US"/>
              <a:t>Stálost pozornosti: </a:t>
            </a:r>
          </a:p>
          <a:p>
            <a:pPr lvl="1">
              <a:lnSpc>
                <a:spcPct val="90000"/>
              </a:lnSpc>
            </a:pPr>
            <a:r>
              <a:rPr lang="cs-CZ" altLang="en-US"/>
              <a:t>mladší školní věk 3 - 5 min.</a:t>
            </a:r>
          </a:p>
          <a:p>
            <a:pPr lvl="1">
              <a:lnSpc>
                <a:spcPct val="90000"/>
              </a:lnSpc>
            </a:pPr>
            <a:r>
              <a:rPr lang="cs-CZ" altLang="en-US"/>
              <a:t>starší školní věk 5 - 10 min.</a:t>
            </a:r>
          </a:p>
          <a:p>
            <a:pPr lvl="1">
              <a:lnSpc>
                <a:spcPct val="90000"/>
              </a:lnSpc>
            </a:pPr>
            <a:r>
              <a:rPr lang="cs-CZ" altLang="en-US"/>
              <a:t>dospělí 20 - 30 minut</a:t>
            </a:r>
          </a:p>
          <a:p>
            <a:pPr lvl="1">
              <a:lnSpc>
                <a:spcPct val="90000"/>
              </a:lnSpc>
            </a:pPr>
            <a:endParaRPr lang="cs-CZ" altLang="en-US"/>
          </a:p>
          <a:p>
            <a:pPr lvl="1">
              <a:lnSpc>
                <a:spcPct val="90000"/>
              </a:lnSpc>
            </a:pPr>
            <a:r>
              <a:rPr lang="cs-CZ" altLang="en-US"/>
              <a:t>Záleží na denní době (ranní / večerní typ)</a:t>
            </a:r>
          </a:p>
          <a:p>
            <a:pPr lvl="1">
              <a:lnSpc>
                <a:spcPct val="90000"/>
              </a:lnSpc>
            </a:pPr>
            <a:r>
              <a:rPr lang="cs-CZ" altLang="en-US"/>
              <a:t>Záleží i na fyzickém a psychickém stavu </a:t>
            </a:r>
          </a:p>
          <a:p>
            <a:pPr>
              <a:lnSpc>
                <a:spcPct val="90000"/>
              </a:lnSpc>
            </a:pPr>
            <a:r>
              <a:rPr lang="cs-CZ" altLang="en-US"/>
              <a:t>Rozdělování pozornosti – přepínání</a:t>
            </a:r>
          </a:p>
          <a:p>
            <a:pPr>
              <a:lnSpc>
                <a:spcPct val="90000"/>
              </a:lnSpc>
            </a:pPr>
            <a:r>
              <a:rPr lang="cs-CZ" altLang="en-US"/>
              <a:t>Propojování pozornosti – pružnost</a:t>
            </a:r>
          </a:p>
          <a:p>
            <a:pPr>
              <a:lnSpc>
                <a:spcPct val="90000"/>
              </a:lnSpc>
            </a:pPr>
            <a:r>
              <a:rPr lang="cs-CZ" altLang="en-US"/>
              <a:t>Fluktuace pozornosti</a:t>
            </a:r>
          </a:p>
          <a:p>
            <a:pPr>
              <a:lnSpc>
                <a:spcPct val="90000"/>
              </a:lnSpc>
            </a:pPr>
            <a:r>
              <a:rPr lang="cs-CZ" altLang="en-US"/>
              <a:t>Systematičnost pozornosti</a:t>
            </a:r>
          </a:p>
          <a:p>
            <a:endParaRPr lang="cs-CZ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en-US"/>
              <a:t>Literatura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85000" lnSpcReduction="10000"/>
          </a:bodyPr>
          <a:lstStyle/>
          <a:p>
            <a:r>
              <a:rPr lang="cs-CZ" altLang="en-US" dirty="0" err="1"/>
              <a:t>Fisher</a:t>
            </a:r>
            <a:r>
              <a:rPr lang="cs-CZ" altLang="en-US" dirty="0"/>
              <a:t>, R. </a:t>
            </a:r>
            <a:r>
              <a:rPr lang="cs-CZ" altLang="en-US" i="1" dirty="0"/>
              <a:t>Učíme děti myslet a učit se</a:t>
            </a:r>
            <a:r>
              <a:rPr lang="cs-CZ" altLang="en-US" dirty="0"/>
              <a:t>. Praha: Portál 2011. </a:t>
            </a:r>
          </a:p>
          <a:p>
            <a:r>
              <a:rPr lang="cs-CZ" altLang="en-US" dirty="0"/>
              <a:t>Čáp, J., Mareš, Jiří. </a:t>
            </a:r>
            <a:r>
              <a:rPr lang="cs-CZ" altLang="en-US" i="1" dirty="0"/>
              <a:t>Psychologie pro učitele</a:t>
            </a:r>
            <a:r>
              <a:rPr lang="cs-CZ" altLang="en-US" dirty="0"/>
              <a:t>. Praha: Portál 2001.</a:t>
            </a:r>
          </a:p>
          <a:p>
            <a:r>
              <a:rPr lang="cs-CZ" altLang="en-US" dirty="0"/>
              <a:t>Mareš, Jiří. </a:t>
            </a:r>
            <a:r>
              <a:rPr lang="cs-CZ" altLang="en-US" i="1" dirty="0"/>
              <a:t>Styly učení žáků a studentů. </a:t>
            </a:r>
            <a:r>
              <a:rPr lang="cs-CZ" altLang="en-US" dirty="0"/>
              <a:t>Portál, Praha 1998</a:t>
            </a:r>
          </a:p>
          <a:p>
            <a:r>
              <a:rPr lang="cs-CZ" altLang="en-US" dirty="0"/>
              <a:t>Lojová, G.; Vlčková, K. </a:t>
            </a:r>
            <a:r>
              <a:rPr lang="cs-CZ" altLang="en-US" i="1" dirty="0"/>
              <a:t>Styly a strategie učení ve výuce cizích jazyků.</a:t>
            </a:r>
            <a:r>
              <a:rPr lang="cs-CZ" altLang="en-US" dirty="0"/>
              <a:t> Praha: Portál 2011. </a:t>
            </a:r>
          </a:p>
          <a:p>
            <a:endParaRPr lang="cs-CZ" altLang="en-US" dirty="0"/>
          </a:p>
          <a:p>
            <a:r>
              <a:rPr lang="cs-CZ" altLang="en-US" dirty="0"/>
              <a:t>Kde hledat metody umožňující ve škole sledovat motivaci žáků, jejich postoje k učivu atp.?</a:t>
            </a:r>
          </a:p>
          <a:p>
            <a:pPr lvl="1"/>
            <a:r>
              <a:rPr lang="cs-CZ" altLang="en-US" dirty="0"/>
              <a:t>Např. mezi evaluačními nástroji na stránkách NÚV:</a:t>
            </a:r>
          </a:p>
          <a:p>
            <a:pPr lvl="2"/>
            <a:r>
              <a:rPr lang="cs-CZ" altLang="en-US" dirty="0"/>
              <a:t>Evaluační nástroje </a:t>
            </a:r>
            <a:r>
              <a:rPr lang="cs-CZ" altLang="en-US" dirty="0">
                <a:hlinkClick r:id="rId2"/>
              </a:rPr>
              <a:t>http://www.nuov.cz/ae/evaluacni-nastroje</a:t>
            </a:r>
            <a:endParaRPr lang="cs-CZ" altLang="en-US" dirty="0"/>
          </a:p>
          <a:p>
            <a:endParaRPr lang="cs-CZ" altLang="en-US" dirty="0"/>
          </a:p>
          <a:p>
            <a:endParaRPr lang="cs-CZ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en-US"/>
              <a:t>Bloomova taxonomie cílů učení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250825" y="1700213"/>
          <a:ext cx="8713788" cy="4968876"/>
        </p:xfrm>
        <a:graphic>
          <a:graphicData uri="http://schemas.openxmlformats.org/drawingml/2006/table">
            <a:tbl>
              <a:tblPr/>
              <a:tblGrid>
                <a:gridCol w="2125663"/>
                <a:gridCol w="6588125"/>
              </a:tblGrid>
              <a:tr h="396875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6. Evaluace 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6.20 Posouzení na základě  vnějších kriterií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6.10 Posouzení interních prvků 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596900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5. Syntéza 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5.30 Odvozování abstraktních vztahů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5.20 Vytváření plánu práce nebo zamýšlených operací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5.10 Vytváření komunikace 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596900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4. Analýza 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4.30 Analýza organizačních principů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4.20 Analýza vztahů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4.10 Analýza prvků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198438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3. Aplikace 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596900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2. Pochopení  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2.30 Extrapolace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2.20 Interpretace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2.10 Translace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2582863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  Znalost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1.32 znalost teorií a struktur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1.31 znalost principů a generalizací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1.30 znalost univerzálií a abstrakcí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1.25 znalost metodologie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1.24 znalost kriterií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1.23 znalost klasifikací a kategorií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1.22 znalost trendů a posloupností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1.21 znalost konvencí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1.20 znalost způsobů a prostředků zacházení se specifickými fakty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1.12 znalost specifických faktů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1.11 znalost terminologie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1.10 znalosti prvků 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en-US"/>
              <a:t>Revize Bloomovy taxonomie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179388" y="1628775"/>
          <a:ext cx="8785225" cy="5038728"/>
        </p:xfrm>
        <a:graphic>
          <a:graphicData uri="http://schemas.openxmlformats.org/drawingml/2006/table">
            <a:tbl>
              <a:tblPr/>
              <a:tblGrid>
                <a:gridCol w="2078037"/>
                <a:gridCol w="1341438"/>
                <a:gridCol w="1173162"/>
                <a:gridCol w="1174750"/>
                <a:gridCol w="1173163"/>
                <a:gridCol w="1006475"/>
                <a:gridCol w="838200"/>
              </a:tblGrid>
              <a:tr h="458788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 gridSpan="6"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DIMENZE KOGNITIVNÍHO PROCESU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15988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ZNALOSTNÍ DIMENZE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 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Zapamatovat 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2.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 Rozumět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3. 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Aplikovat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4.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Analyzovat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5. 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Hodnotit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6.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Tvořit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915988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A. 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Znalost  faktů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915988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B. 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Konceptuální znalost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915988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C. 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Procedurální znalost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915988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D.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Metakognitivní znalosti 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en-US"/>
              <a:t>Cíle revize Bloomovy taxonomie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Font typeface="Wingdings" charset="2"/>
              <a:buNone/>
            </a:pPr>
            <a:r>
              <a:rPr lang="cs-CZ" altLang="en-US" sz="1100"/>
              <a:t>Nalezení odpovědi na otázky :</a:t>
            </a:r>
          </a:p>
          <a:p>
            <a:pPr marL="0" indent="0">
              <a:lnSpc>
                <a:spcPct val="80000"/>
              </a:lnSpc>
              <a:buFont typeface="Wingdings" charset="2"/>
              <a:buNone/>
            </a:pPr>
            <a:r>
              <a:rPr lang="cs-CZ" altLang="en-US" sz="1100" b="1"/>
              <a:t>1. </a:t>
            </a:r>
            <a:r>
              <a:rPr lang="cs-CZ" altLang="en-US" sz="1400" b="1"/>
              <a:t>Co učit? </a:t>
            </a:r>
          </a:p>
          <a:p>
            <a:pPr marL="0" indent="0">
              <a:lnSpc>
                <a:spcPct val="80000"/>
              </a:lnSpc>
            </a:pPr>
            <a:r>
              <a:rPr lang="cs-CZ" altLang="en-US" sz="1400"/>
              <a:t>jde o základní otázku výběru učiva. Obecně je přijato, že výběr učiva se uskutečňuje s ohledem na zvolený edukační cíl. Jaký je to cíl, jakou má váhu a důležitost, pomůže objasnit taxonomie. Obvykle učitelé tvrdí, že učí to, co je nejdůležitější, ale co to konkrétně je a zda je to opravdu to nejdůležitější, si učitel lépe uvědomí při použití taxonomické tabulky. Ta sice neřekne, co konkrétně učit, ale pomůže učiteli rozšifrovat požadavky standardů i jeho vlastní záměr, potřeby žáka  a usnadní jeho vlastní kurikulární rozhodnutí.</a:t>
            </a:r>
          </a:p>
          <a:p>
            <a:pPr marL="0" indent="0">
              <a:lnSpc>
                <a:spcPct val="80000"/>
              </a:lnSpc>
              <a:buFont typeface="Wingdings" charset="2"/>
              <a:buNone/>
            </a:pPr>
            <a:r>
              <a:rPr lang="cs-CZ" altLang="en-US" sz="1400" b="1"/>
              <a:t>2. Jak dosáhnout cíle? </a:t>
            </a:r>
          </a:p>
          <a:p>
            <a:pPr marL="0" indent="0">
              <a:lnSpc>
                <a:spcPct val="80000"/>
              </a:lnSpc>
            </a:pPr>
            <a:r>
              <a:rPr lang="cs-CZ" altLang="en-US" sz="1400"/>
              <a:t>tj., otázka edukačních činností  a instrukcí, které pro jejich evokaci učitelé vydávají.  Pokud si učitel jasně uvědomuje jaký je přesný cíl, ke kterému směřuje, je snadnější zvolit činnosti  a vypracovat instrukce pro žáka, které ho k cíli nasměrují.</a:t>
            </a:r>
          </a:p>
          <a:p>
            <a:pPr marL="0" indent="0">
              <a:lnSpc>
                <a:spcPct val="80000"/>
              </a:lnSpc>
              <a:buFont typeface="Wingdings" charset="2"/>
              <a:buNone/>
            </a:pPr>
            <a:r>
              <a:rPr lang="cs-CZ" altLang="en-US" sz="1400" b="1"/>
              <a:t>3. Jak hodnotit? </a:t>
            </a:r>
          </a:p>
          <a:p>
            <a:pPr marL="0" indent="0">
              <a:lnSpc>
                <a:spcPct val="80000"/>
              </a:lnSpc>
            </a:pPr>
            <a:r>
              <a:rPr lang="cs-CZ" altLang="en-US" sz="1400"/>
              <a:t> tj.,  na co  zaměřit  evaluační činnosti, aby byla hodnocena  míra dosažení konkrétního cíle (v americkém pojetí - na co  zaměřit testové položky, jak je formulovat).</a:t>
            </a:r>
          </a:p>
          <a:p>
            <a:pPr marL="0" indent="0">
              <a:lnSpc>
                <a:spcPct val="80000"/>
              </a:lnSpc>
              <a:buFont typeface="Wingdings" charset="2"/>
              <a:buNone/>
            </a:pPr>
            <a:r>
              <a:rPr lang="cs-CZ" altLang="en-US" sz="1400" b="1"/>
              <a:t>4.  Existuje koherence mezi cíli, instrukcemi a hodnocením? </a:t>
            </a:r>
          </a:p>
          <a:p>
            <a:pPr marL="0" indent="0">
              <a:lnSpc>
                <a:spcPct val="80000"/>
              </a:lnSpc>
            </a:pPr>
            <a:r>
              <a:rPr lang="cs-CZ" altLang="en-US" sz="1400"/>
              <a:t>Při použití taxonomické tabulky by se konkrétní edukační cíl, cíl instrukce a cíl hodnocení měly sejít v jedné buňce tabulky (viz dále). Pokud tomu tak není, pak jsou žáci vedeni k něčemu, nebo je hodnoceno něco, co není cílem. Stává se to u nás poměrně často a  při běžném (empirickém) sledování cílů to může uniknout naší pozornosti. </a:t>
            </a:r>
          </a:p>
          <a:p>
            <a:pPr marL="0" indent="0">
              <a:lnSpc>
                <a:spcPct val="80000"/>
              </a:lnSpc>
            </a:pPr>
            <a:endParaRPr lang="cs-CZ" altLang="en-US" sz="1400"/>
          </a:p>
          <a:p>
            <a:pPr marL="0" indent="0">
              <a:lnSpc>
                <a:spcPct val="80000"/>
              </a:lnSpc>
            </a:pPr>
            <a:r>
              <a:rPr lang="cs-CZ" altLang="en-US" sz="1400"/>
              <a:t>Více viz </a:t>
            </a:r>
            <a:r>
              <a:rPr lang="cs-CZ" altLang="en-US" sz="1400">
                <a:hlinkClick r:id="rId2" invalidUrl="http://www.google.cz/url?sa=t&amp;rct=j&amp;q=bloomova taxonomie&amp;source=web&amp;cd=4&amp;ved=0CEUQFjAD&amp;url=http://aplikace.msmt.cz/DOC/NHRevizeBloomovytaxonomieedukace.doc&amp;ei=RxRWT5eYDMrc4QSu7bT-CQ&amp;usg=AFQjCNEgytjqlqnBObjGtkVQx4UoiDLj_g"/>
              </a:rPr>
              <a:t>Inovace Bloomovy taxonomie</a:t>
            </a:r>
            <a:endParaRPr lang="cs-CZ" altLang="en-US" sz="1400"/>
          </a:p>
          <a:p>
            <a:pPr marL="0" indent="0">
              <a:lnSpc>
                <a:spcPct val="80000"/>
              </a:lnSpc>
            </a:pPr>
            <a:endParaRPr lang="cs-CZ" altLang="en-US" sz="7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28600"/>
            <a:ext cx="8785225" cy="1255713"/>
          </a:xfrm>
        </p:spPr>
        <p:txBody>
          <a:bodyPr/>
          <a:lstStyle/>
          <a:p>
            <a:pPr defTabSz="1184275"/>
            <a:r>
              <a:rPr lang="cs-CZ" altLang="en-US" sz="2400" b="1">
                <a:solidFill>
                  <a:schemeClr val="tx1"/>
                </a:solidFill>
              </a:rPr>
              <a:t>Vztah stylu a struktury inteligence dle Gardnera</a:t>
            </a:r>
            <a:r>
              <a:rPr lang="cs-CZ" altLang="en-US" sz="2000" b="1">
                <a:solidFill>
                  <a:schemeClr val="tx1"/>
                </a:solidFill>
              </a:rPr>
              <a:t/>
            </a:r>
            <a:br>
              <a:rPr lang="cs-CZ" altLang="en-US" sz="2000" b="1">
                <a:solidFill>
                  <a:schemeClr val="tx1"/>
                </a:solidFill>
              </a:rPr>
            </a:br>
            <a:r>
              <a:rPr lang="cs-CZ" altLang="en-US" sz="2000" b="1">
                <a:solidFill>
                  <a:schemeClr val="tx1"/>
                </a:solidFill>
              </a:rPr>
              <a:t/>
            </a:r>
            <a:br>
              <a:rPr lang="cs-CZ" altLang="en-US" sz="2000" b="1">
                <a:solidFill>
                  <a:schemeClr val="tx1"/>
                </a:solidFill>
              </a:rPr>
            </a:br>
            <a:r>
              <a:rPr lang="cs-CZ" altLang="en-US" sz="1600" b="1">
                <a:solidFill>
                  <a:schemeClr val="tx1"/>
                </a:solidFill>
              </a:rPr>
              <a:t>Převažuje styl	Uvažuje ve		Dávají přednost    	Potřebují</a:t>
            </a:r>
            <a:endParaRPr lang="cs-CZ" altLang="en-US" sz="2000" b="1">
              <a:solidFill>
                <a:schemeClr val="bg1"/>
              </a:solidFill>
            </a:endParaRPr>
          </a:p>
        </p:txBody>
      </p:sp>
      <p:graphicFrame>
        <p:nvGraphicFramePr>
          <p:cNvPr id="24686" name="Group 110"/>
          <p:cNvGraphicFramePr>
            <a:graphicFrameLocks noGrp="1"/>
          </p:cNvGraphicFramePr>
          <p:nvPr>
            <p:ph type="tbl" idx="1"/>
          </p:nvPr>
        </p:nvGraphicFramePr>
        <p:xfrm>
          <a:off x="179388" y="1341438"/>
          <a:ext cx="8785225" cy="5440365"/>
        </p:xfrm>
        <a:graphic>
          <a:graphicData uri="http://schemas.openxmlformats.org/drawingml/2006/table">
            <a:tbl>
              <a:tblPr/>
              <a:tblGrid>
                <a:gridCol w="2197100"/>
                <a:gridCol w="2195512"/>
                <a:gridCol w="2195513"/>
                <a:gridCol w="2197100"/>
              </a:tblGrid>
              <a:tr h="850900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jazykový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slov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čtení, psaní, diskuze, slo. hry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knihy, kazety, debata, psaní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</a:tr>
              <a:tr h="850900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logicko-matematický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odvození, dedukce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pokus, otázky, logické hry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objevovat věci a přemýšlet o nich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</a:tr>
              <a:tr h="747713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zrakový, prostorový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představy a zobrazení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navrhování, kreslení, náčrty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video, filmy, zkoumání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</a:tr>
              <a:tr h="747713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psycho-motorický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tělesný pocit/vnímání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fyzický kontakt, gestikul., pohyb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hraní rolí, drama, pohyb, dělání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</a:tr>
              <a:tr h="747713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hudební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rytmus, melodie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zpívání, dupání, tleskání, hudba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zazpívat si, koncerty, apod.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</a:tr>
              <a:tr h="747713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interpersonální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interakce s jinými lidmi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organizování, setkávání, plán.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společenské hry, kluby, apod.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</a:tr>
              <a:tr h="747713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intrapersonální, meta-kognitivní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vlastní nitro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meditace, přemýšlení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vlastní projekty, osobní výběr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en-US"/>
              <a:t>Strategie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700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Strategie učení je tedy obecným plánem, podle kterého student ve studiu postupuje 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Co jí určuje: 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Studijní motivace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Kognitivní zvláštnosti, zvláštnosti osobnostní struktury, věku a schopnosti žáka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Styl (způsob) výuky a její formy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Organizace a typ studia 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endParaRPr lang="cs-CZ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Rozměr objektivní 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je pozorovatelná jako chování a učební aktivity, které student provádí (které předměty si vybírá, jakým způsobem plní studijní povinnosti, jak přistupuje k termínům (</a:t>
            </a:r>
            <a:r>
              <a:rPr lang="cs-CZ" dirty="0" err="1" smtClean="0"/>
              <a:t>prokrastinace</a:t>
            </a:r>
            <a:r>
              <a:rPr lang="cs-CZ" dirty="0" smtClean="0"/>
              <a:t>), jak přistupuje k obsahu učení (rozsah a způsob si osvojování učiva)).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Rozměr subjektivní 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jak student tyto aktivity vnímá, prožívá a hodnotí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Rozměr sociální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Interakce s učiteli, spolužáky, rodiči…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 smtClean="0"/>
              <a:t>Typy</a:t>
            </a:r>
            <a:r>
              <a:rPr lang="cs-CZ" dirty="0" smtClean="0"/>
              <a:t> strategií učení podle motivace</a:t>
            </a:r>
            <a:br>
              <a:rPr lang="cs-CZ" dirty="0" smtClean="0"/>
            </a:br>
            <a:r>
              <a:rPr lang="cs-CZ" dirty="0" smtClean="0"/>
              <a:t>(Vašutová, 2002)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Vnitřní motivace 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student ví, co, jak a proč se chce naučit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Vnější motivace 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závislost na vnějším působení (rodiče, učitelé) a hodnocení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Výkonová motivace 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student chce uspět (potřeba úspěchu); dává přednost strukturované a organizované práci, stanovuje si cíle, termíny a snaží se zvítězit. 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Sociální motivace 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studium je nutností;  student se učí jakkoliv s cílem prospět; postoj ke studiu je negativní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Strategie učení podle přístupu k učení</a:t>
            </a:r>
            <a:endParaRPr lang="cs-CZ" dirty="0"/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en-US"/>
              <a:t>Povrchový přístup</a:t>
            </a:r>
          </a:p>
          <a:p>
            <a:pPr lvl="1"/>
            <a:r>
              <a:rPr lang="cs-CZ" altLang="en-US"/>
              <a:t>Vzbuzení dojmu, získání známky diplomu, „co je potřeba“ s ohledem na požadavky</a:t>
            </a:r>
          </a:p>
          <a:p>
            <a:r>
              <a:rPr lang="cs-CZ" altLang="en-US"/>
              <a:t>Hloubkový přístup</a:t>
            </a:r>
          </a:p>
          <a:p>
            <a:pPr lvl="1"/>
            <a:r>
              <a:rPr lang="cs-CZ" altLang="en-US"/>
              <a:t>Osobní zaujetí a motivace, důraz na detaily a osobní přínos</a:t>
            </a:r>
          </a:p>
          <a:p>
            <a:r>
              <a:rPr lang="cs-CZ" altLang="en-US"/>
              <a:t>Utilitární přístup</a:t>
            </a:r>
          </a:p>
          <a:p>
            <a:pPr lvl="1"/>
            <a:r>
              <a:rPr lang="cs-CZ" altLang="en-US"/>
              <a:t>Konformní k požadavkům („Hujer“)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</TotalTime>
  <Words>1526</Words>
  <Application>Microsoft Macintosh PowerPoint</Application>
  <PresentationFormat>On-screen Show (4:3)</PresentationFormat>
  <Paragraphs>295</Paragraphs>
  <Slides>27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Tw Cen MT</vt:lpstr>
      <vt:lpstr>Arial</vt:lpstr>
      <vt:lpstr>Wingdings</vt:lpstr>
      <vt:lpstr>Wingdings 2</vt:lpstr>
      <vt:lpstr>Calibri</vt:lpstr>
      <vt:lpstr>Times New Roman</vt:lpstr>
      <vt:lpstr>Verdana</vt:lpstr>
      <vt:lpstr>Medián</vt:lpstr>
      <vt:lpstr>Sešit OpenDocument</vt:lpstr>
      <vt:lpstr>Pedagogická psychologie</vt:lpstr>
      <vt:lpstr>Kde jsme ve výkladu</vt:lpstr>
      <vt:lpstr>Bloomova taxonomie cílů učení</vt:lpstr>
      <vt:lpstr>Revize Bloomovy taxonomie</vt:lpstr>
      <vt:lpstr>Cíle revize Bloomovy taxonomie</vt:lpstr>
      <vt:lpstr>Vztah stylu a struktury inteligence dle Gardnera  Převažuje styl Uvažuje ve  Dávají přednost     Potřebují</vt:lpstr>
      <vt:lpstr>Strategie učení</vt:lpstr>
      <vt:lpstr>Typy strategií učení podle motivace (Vašutová, 2002)</vt:lpstr>
      <vt:lpstr>Strategie učení podle přístupu k učení</vt:lpstr>
      <vt:lpstr>Přístup k učení (Ramsden)</vt:lpstr>
      <vt:lpstr>Strategie učení</vt:lpstr>
      <vt:lpstr>PowerPoint Presentation</vt:lpstr>
      <vt:lpstr>Strategie pro čtení a práci s textem</vt:lpstr>
      <vt:lpstr>Pojmové (Mentální) mapování</vt:lpstr>
      <vt:lpstr>PowerPoint Presentation</vt:lpstr>
      <vt:lpstr>Strategie pro studium a uchovávání informací</vt:lpstr>
      <vt:lpstr>Strategie pro psaní</vt:lpstr>
      <vt:lpstr>Strategie pro práci na úkolech a zlepšení testového výkonu</vt:lpstr>
      <vt:lpstr>Strategie pro podporu spolupráce</vt:lpstr>
      <vt:lpstr>Strategie pro zvyšování motivace</vt:lpstr>
      <vt:lpstr>Strategie specifické pro jednotlivé předměty</vt:lpstr>
      <vt:lpstr>Strategie plánování času, autoregulace, sebeřízení</vt:lpstr>
      <vt:lpstr>Příklad Práce s učebním textem - Záznamový arch (Lan, 1998)</vt:lpstr>
      <vt:lpstr>PowerPoint Presentation</vt:lpstr>
      <vt:lpstr>Strategie práce s prostředím</vt:lpstr>
      <vt:lpstr>Práce s pozorností</vt:lpstr>
      <vt:lpstr>Literatura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psychologie ve školní praxi</dc:title>
  <dc:creator>Jan Mareš</dc:creator>
  <cp:lastModifiedBy>Jan Mareš</cp:lastModifiedBy>
  <cp:revision>2</cp:revision>
  <dcterms:created xsi:type="dcterms:W3CDTF">2015-12-08T20:31:18Z</dcterms:created>
  <dcterms:modified xsi:type="dcterms:W3CDTF">2015-12-08T20:35:11Z</dcterms:modified>
</cp:coreProperties>
</file>