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5"/>
  </p:notesMasterIdLst>
  <p:sldIdLst>
    <p:sldId id="256" r:id="rId2"/>
    <p:sldId id="280" r:id="rId3"/>
    <p:sldId id="348" r:id="rId4"/>
    <p:sldId id="295" r:id="rId5"/>
    <p:sldId id="349" r:id="rId6"/>
    <p:sldId id="346" r:id="rId7"/>
    <p:sldId id="347" r:id="rId8"/>
    <p:sldId id="265" r:id="rId9"/>
    <p:sldId id="296" r:id="rId10"/>
    <p:sldId id="297" r:id="rId11"/>
    <p:sldId id="298" r:id="rId12"/>
    <p:sldId id="299" r:id="rId13"/>
    <p:sldId id="300" r:id="rId14"/>
    <p:sldId id="282" r:id="rId15"/>
    <p:sldId id="29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45" r:id="rId44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687"/>
  </p:normalViewPr>
  <p:slideViewPr>
    <p:cSldViewPr>
      <p:cViewPr varScale="1">
        <p:scale>
          <a:sx n="77" d="100"/>
          <a:sy n="77" d="100"/>
        </p:scale>
        <p:origin x="55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i.cz/" TargetMode="External"/><Relationship Id="rId5" Type="http://schemas.openxmlformats.org/officeDocument/2006/relationships/hyperlink" Target="http://www.rvp.cz/" TargetMode="External"/><Relationship Id="rId4" Type="http://schemas.openxmlformats.org/officeDocument/2006/relationships/hyperlink" Target="http://pdfweb.truni.sk/jop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/>
              <a:t>pedagogickÁ</a:t>
            </a:r>
            <a:r>
              <a:rPr lang="cs-CZ" sz="4400" dirty="0"/>
              <a:t> 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/>
              <a:t>Úvodní setkání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r>
              <a:rPr lang="cs-CZ" dirty="0"/>
              <a:t>Nástup technologií</a:t>
            </a:r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</a:t>
            </a:r>
            <a:r>
              <a:rPr lang="cs-CZ" dirty="0" err="1"/>
              <a:t>benchmarking</a:t>
            </a:r>
            <a:r>
              <a:rPr lang="cs-CZ" dirty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Hm.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změnila škola v uplynulých letech?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/>
              <a:t>Podívejte se, zapněte si titulky a odpovězte si na následující otázky:</a:t>
            </a:r>
          </a:p>
          <a:p>
            <a:pPr lvl="1"/>
            <a:r>
              <a:rPr lang="cs-CZ" dirty="0"/>
              <a:t>Která část videa Vám přišla nejvíc zajímavá? (a v čem)</a:t>
            </a:r>
          </a:p>
          <a:p>
            <a:pPr lvl="1"/>
            <a:r>
              <a:rPr lang="cs-CZ" dirty="0"/>
              <a:t>Jakou metaforu používá K. Robinson pro tradiční školství?</a:t>
            </a:r>
          </a:p>
          <a:p>
            <a:pPr lvl="1"/>
            <a:r>
              <a:rPr lang="cs-CZ" dirty="0"/>
              <a:t>Jaké výzvy vidí pro školu v současnosti?</a:t>
            </a:r>
          </a:p>
          <a:p>
            <a:pPr lvl="1"/>
            <a:r>
              <a:rPr lang="cs-CZ" dirty="0"/>
              <a:t>Která část USA by měla být podle statistik spotřeby tlumících preparátů „zcela šílená“?</a:t>
            </a:r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</a:t>
            </a:r>
            <a:r>
              <a:rPr lang="cs-CZ" dirty="0" err="1"/>
              <a:t>y</a:t>
            </a:r>
            <a:r>
              <a:rPr lang="cs-CZ" dirty="0"/>
              <a:t>) pro různé skupiny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témat) </a:t>
            </a:r>
            <a:r>
              <a:rPr lang="mr-IN" dirty="0"/>
              <a:t>–</a:t>
            </a:r>
            <a:r>
              <a:rPr lang="cs-CZ" dirty="0"/>
              <a:t> která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/>
              <a:t>leží na </a:t>
            </a:r>
            <a:r>
              <a:rPr lang="cs-CZ" sz="2200" b="1"/>
              <a:t>průniku řady věd</a:t>
            </a:r>
            <a:r>
              <a:rPr lang="cs-CZ" sz="220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psychologie</a:t>
            </a:r>
            <a:r>
              <a:rPr lang="cs-CZ" sz="200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/>
              <a:t>Z pedagogiky</a:t>
            </a:r>
            <a:r>
              <a:rPr lang="cs-CZ" sz="200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/>
              <a:t>Situování</a:t>
            </a:r>
            <a:r>
              <a:rPr lang="cs-CZ" sz="2200"/>
              <a:t> pedagogické psychologie </a:t>
            </a:r>
            <a:r>
              <a:rPr lang="cs-CZ" sz="2200" b="1"/>
              <a:t>v rámci humanitních věd je ovlivněno historickou tradicí</a:t>
            </a:r>
            <a:r>
              <a:rPr lang="cs-CZ" sz="220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ve většině evropských států, v USA, Kanadě, Austrálii je řazena mezi </a:t>
            </a:r>
            <a:r>
              <a:rPr lang="cs-CZ" sz="2000" b="1"/>
              <a:t>psychologické vědy</a:t>
            </a:r>
            <a:r>
              <a:rPr lang="cs-CZ" sz="200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/>
              <a:t>v Německu a ve skandinávských zemích bývá počítána mezi </a:t>
            </a:r>
            <a:r>
              <a:rPr lang="cs-CZ" sz="2000" b="1"/>
              <a:t>vědy pedagogické</a:t>
            </a:r>
            <a:r>
              <a:rPr lang="cs-CZ" sz="200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/>
              <a:t>Americká tradice:</a:t>
            </a:r>
            <a:r>
              <a:rPr lang="cs-CZ" sz="220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/>
              <a:t>Neakcentuje aplikační charakter</a:t>
            </a:r>
            <a:r>
              <a:rPr lang="cs-CZ" sz="200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351046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/>
              <a:t>Mgr. </a:t>
            </a:r>
            <a:r>
              <a:rPr lang="cs-CZ" b="1" dirty="0" err="1"/>
              <a:t>et</a:t>
            </a:r>
            <a:r>
              <a:rPr lang="cs-CZ" b="1" dirty="0"/>
              <a:t> Mgr. </a:t>
            </a:r>
            <a:r>
              <a:rPr lang="en-GB" b="1" dirty="0"/>
              <a:t>Jan Mareš</a:t>
            </a:r>
            <a:r>
              <a:rPr lang="cs-CZ" b="1" dirty="0"/>
              <a:t>, </a:t>
            </a:r>
            <a:r>
              <a:rPr lang="cs-CZ" b="1" dirty="0" err="1"/>
              <a:t>Ph.D</a:t>
            </a:r>
            <a:r>
              <a:rPr lang="cs-CZ" b="1" dirty="0"/>
              <a:t>.</a:t>
            </a:r>
            <a:endParaRPr lang="en-GB" b="1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mares@</a:t>
            </a:r>
            <a:r>
              <a:rPr lang="cs-CZ" dirty="0" err="1"/>
              <a:t>ped</a:t>
            </a:r>
            <a:r>
              <a:rPr lang="en-GB" dirty="0"/>
              <a:t>.</a:t>
            </a:r>
            <a:r>
              <a:rPr lang="en-GB" dirty="0" err="1"/>
              <a:t>muni.cz</a:t>
            </a:r>
            <a:r>
              <a:rPr lang="en-GB" dirty="0"/>
              <a:t> 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>
                <a:solidFill>
                  <a:srgbClr val="FF0000"/>
                </a:solidFill>
              </a:rPr>
              <a:t>Prosím uvádět v předmětu kód předmětu!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/>
              <a:t>diskusní fórum předmětu</a:t>
            </a:r>
            <a:endParaRPr lang="en-GB" dirty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konzultační</a:t>
            </a:r>
            <a:r>
              <a:rPr lang="en-GB" dirty="0"/>
              <a:t> </a:t>
            </a:r>
            <a:r>
              <a:rPr lang="en-GB" dirty="0" err="1"/>
              <a:t>hodiny</a:t>
            </a:r>
            <a:r>
              <a:rPr lang="en-GB" dirty="0"/>
              <a:t>: </a:t>
            </a:r>
            <a:r>
              <a:rPr lang="cs-CZ" dirty="0"/>
              <a:t>úterý 9:20-10:20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/>
              <a:t>jindy</a:t>
            </a:r>
            <a:r>
              <a:rPr lang="en-GB" dirty="0"/>
              <a:t> </a:t>
            </a:r>
            <a:r>
              <a:rPr lang="cs-CZ" dirty="0"/>
              <a:t>jen </a:t>
            </a:r>
            <a:r>
              <a:rPr lang="en-GB" dirty="0" err="1"/>
              <a:t>po</a:t>
            </a:r>
            <a:r>
              <a:rPr lang="en-GB" dirty="0"/>
              <a:t> </a:t>
            </a:r>
            <a:r>
              <a:rPr lang="en-GB" dirty="0" err="1"/>
              <a:t>předchozí</a:t>
            </a:r>
            <a:r>
              <a:rPr lang="en-GB" dirty="0"/>
              <a:t> </a:t>
            </a:r>
            <a:r>
              <a:rPr lang="en-GB" dirty="0" err="1"/>
              <a:t>domluvě</a:t>
            </a:r>
            <a:endParaRPr lang="cs-CZ" dirty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/>
              <a:t>(</a:t>
            </a:r>
            <a:r>
              <a:rPr lang="en-GB" dirty="0" err="1"/>
              <a:t>Katedra</a:t>
            </a:r>
            <a:r>
              <a:rPr lang="en-GB" dirty="0"/>
              <a:t> </a:t>
            </a:r>
            <a:r>
              <a:rPr lang="en-GB" dirty="0" err="1"/>
              <a:t>psychologie</a:t>
            </a:r>
            <a:r>
              <a:rPr lang="en-GB" dirty="0"/>
              <a:t>, </a:t>
            </a:r>
            <a:r>
              <a:rPr lang="cs-CZ" dirty="0"/>
              <a:t>Poříčí 31</a:t>
            </a:r>
            <a:r>
              <a:rPr lang="en-GB" dirty="0"/>
              <a:t>, Brno)</a:t>
            </a: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/>
              <a:t>Pedagogická psychologie jako obor vědecké přípravy a jako </a:t>
            </a:r>
            <a:r>
              <a:rPr lang="cs-CZ" sz="3300" b="1"/>
              <a:t>odborná psychologická specializace</a:t>
            </a:r>
            <a:r>
              <a:rPr lang="cs-CZ" sz="3300"/>
              <a:t>.</a:t>
            </a:r>
            <a:r>
              <a:rPr lang="cs-CZ" sz="450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 oborů doktorského studia </a:t>
            </a:r>
            <a:r>
              <a:rPr lang="cs-CZ" sz="170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/>
          </a:p>
          <a:p>
            <a:pPr>
              <a:lnSpc>
                <a:spcPct val="80000"/>
              </a:lnSpc>
            </a:pPr>
            <a:r>
              <a:rPr lang="cs-CZ" sz="200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/>
              <a:t>Jedním ze čtyř profesních oborů</a:t>
            </a:r>
            <a:r>
              <a:rPr lang="cs-CZ" sz="1700"/>
              <a:t>, v nichž se absolvent může po promoci specializovat, </a:t>
            </a:r>
            <a:r>
              <a:rPr lang="cs-CZ" sz="1700" b="1"/>
              <a:t>je</a:t>
            </a:r>
            <a:r>
              <a:rPr lang="cs-CZ" sz="1700"/>
              <a:t> také </a:t>
            </a:r>
            <a:r>
              <a:rPr lang="cs-CZ" sz="1700" b="1"/>
              <a:t>pedagogická a školní psychologie</a:t>
            </a:r>
            <a:r>
              <a:rPr lang="cs-CZ" sz="1700"/>
              <a:t>, tedy oblast edukace – </a:t>
            </a:r>
            <a:r>
              <a:rPr lang="cs-CZ" sz="1700" i="1"/>
              <a:t>education</a:t>
            </a:r>
            <a:r>
              <a:rPr lang="cs-CZ" sz="1700"/>
              <a:t> (EuroPsy, 2005).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/>
              <a:t>od r. 1960 do současnosti.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Americký psycholog </a:t>
            </a:r>
            <a:r>
              <a:rPr lang="cs-CZ" sz="1800" b="1"/>
              <a:t>W. James</a:t>
            </a:r>
            <a:r>
              <a:rPr lang="cs-CZ" sz="180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/>
              <a:t>Francouzský lékař a psycholog </a:t>
            </a:r>
            <a:r>
              <a:rPr lang="cs-CZ" sz="1800" b="1"/>
              <a:t>A. Binet </a:t>
            </a:r>
            <a:r>
              <a:rPr lang="cs-CZ" sz="180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/>
              <a:t>Přínos ped. psy. pro další obory </a:t>
            </a:r>
            <a:br>
              <a:rPr lang="cs-CZ" sz="4500"/>
            </a:br>
            <a:r>
              <a:rPr lang="cs-CZ" sz="450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/>
          </a:p>
          <a:p>
            <a:pPr>
              <a:lnSpc>
                <a:spcPct val="80000"/>
              </a:lnSpc>
            </a:pPr>
            <a:r>
              <a:rPr lang="cs-CZ" sz="2700"/>
              <a:t>jedná se ale i např. o action research, practice-based research...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Z počátku šlo o ulici s jednosměrným provozem – podněty mířily od psychologie k pedagogice. </a:t>
            </a:r>
            <a:r>
              <a:rPr lang="cs-CZ" sz="2200" b="1" dirty="0"/>
              <a:t>Psychologie</a:t>
            </a:r>
            <a:r>
              <a:rPr lang="cs-CZ" sz="2200" dirty="0"/>
              <a:t> se snažila formulovat </a:t>
            </a:r>
            <a:r>
              <a:rPr lang="cs-CZ" sz="2200" b="1" dirty="0"/>
              <a:t>nové teorie učení a vyučování</a:t>
            </a:r>
            <a:r>
              <a:rPr lang="cs-CZ" sz="2200" dirty="0"/>
              <a:t>, zatímco </a:t>
            </a:r>
            <a:r>
              <a:rPr lang="cs-CZ" sz="2200" b="1" dirty="0"/>
              <a:t>pedagogika</a:t>
            </a:r>
            <a:r>
              <a:rPr lang="cs-CZ" sz="2200" dirty="0"/>
              <a:t> se je </a:t>
            </a:r>
            <a:r>
              <a:rPr lang="cs-CZ" sz="2200" b="1" dirty="0"/>
              <a:t>snažila aplikovat</a:t>
            </a:r>
            <a:r>
              <a:rPr lang="cs-CZ" sz="2200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/>
              <a:t>	</a:t>
            </a:r>
            <a:r>
              <a:rPr lang="cs-CZ" altLang="cs-CZ" i="1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Vědomosti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osvojené soustavy informací, představ a pojmů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deklarativní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Dovednosti</a:t>
            </a:r>
            <a:r>
              <a:rPr lang="en-GB" sz="2205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předpoklad pro vykonávání činnosti či její části; znalost postupu či „strategie“ určité činnosti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/>
              <a:t>(srv. procedurální znalosti</a:t>
            </a:r>
            <a:r>
              <a:rPr lang="cs-CZ" sz="1984" i="1"/>
              <a:t>)</a:t>
            </a:r>
            <a:endParaRPr lang="en-GB" sz="1984" i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/>
              <a:t>Návyky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Učením získaná pobídka chovat se v určité situaci určitým způsobem a obsahuje motivační prvek</a:t>
            </a:r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/>
              <a:t>Kompetence</a:t>
            </a:r>
            <a:r>
              <a:rPr lang="en-GB" sz="2205" b="1"/>
              <a:t> </a:t>
            </a:r>
            <a:r>
              <a:rPr lang="en-GB" sz="2205" i="1"/>
              <a:t>(v rámci ŠV</a:t>
            </a:r>
            <a:r>
              <a:rPr lang="cs-CZ" sz="2205" i="1"/>
              <a:t>P)</a:t>
            </a:r>
            <a:endParaRPr lang="en-GB" sz="2205" i="1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/>
              <a:t>Zahrnují všechny výše uvedené; zdůrazňována praktičnost a provázanost s běžným životem</a:t>
            </a:r>
            <a:endParaRPr lang="cs-CZ" sz="1984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/>
              <a:t>Def.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Učení (Čáp,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Získávání zkušeností, utváření a pozměňování jedince v průběhu života.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Opakem vrozeného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Probíhá i na subhumánní úrovni</a:t>
            </a:r>
            <a:endParaRPr lang="cs-CZ" altLang="cs-CZ" sz="2205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Funkce učení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organismu k prostředí a změnám v prostředí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Přizpůsobování společnosti a jejím požadavkům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Nejedná se pouze o pasivní proces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/>
              <a:t>(srv. např. Piaget – asimilace a akomodace, Moscovichi – sociální reprezentace aj.)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dle sylabů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MNPP081 Pedagogická psychologie 3/0/0. 4 </a:t>
            </a:r>
            <a:r>
              <a:rPr lang="cs-CZ" dirty="0" err="1"/>
              <a:t>kr.</a:t>
            </a:r>
            <a:r>
              <a:rPr lang="cs-CZ" dirty="0"/>
              <a:t> Ukončení: písemná zkouška (65% úspěšnosti)</a:t>
            </a:r>
          </a:p>
          <a:p>
            <a:r>
              <a:rPr lang="cs-CZ" dirty="0"/>
              <a:t>MPPP081p Pedagogická psychologie - přednáška 1/0/0. 2 </a:t>
            </a:r>
            <a:r>
              <a:rPr lang="cs-CZ" dirty="0" err="1"/>
              <a:t>kr.</a:t>
            </a:r>
            <a:r>
              <a:rPr lang="cs-CZ" dirty="0"/>
              <a:t> Ukončení: písemná zkouška (65% úspěšnosti)</a:t>
            </a:r>
          </a:p>
          <a:p>
            <a:r>
              <a:rPr lang="cs-CZ" dirty="0"/>
              <a:t>MPPP081s Pedagogická psychologie - seminář 0/1/0. 1 </a:t>
            </a:r>
            <a:r>
              <a:rPr lang="cs-CZ" dirty="0" err="1"/>
              <a:t>kr.</a:t>
            </a:r>
            <a:r>
              <a:rPr lang="cs-CZ" dirty="0"/>
              <a:t> Ukončení: zápočet</a:t>
            </a:r>
          </a:p>
          <a:p>
            <a:r>
              <a:rPr lang="cs-CZ" dirty="0"/>
              <a:t>UPV_0035 Pedagogická psychologie 1/1/0. 3 </a:t>
            </a:r>
            <a:r>
              <a:rPr lang="cs-CZ" dirty="0" err="1"/>
              <a:t>kr.</a:t>
            </a:r>
            <a:r>
              <a:rPr lang="cs-CZ" dirty="0"/>
              <a:t> Ukončení: k (písemný test, 60% úspěšnost)</a:t>
            </a:r>
          </a:p>
          <a:p>
            <a:pPr lvl="1"/>
            <a:r>
              <a:rPr lang="cs-CZ" dirty="0"/>
              <a:t>pouze St 21. 2. 7:30–10:05, St 28. 2. 7:30–10:05, St 7. 3. 7:30–10:05, St 14. 3. 7:30–10:05, St 21. 3. 7:30–10:05, St 28. 3. 7:30–10:05, St 4. 4. 7:30–10:05, St 11. 4. 7:30–10:05</a:t>
            </a:r>
          </a:p>
        </p:txBody>
      </p:sp>
    </p:spTree>
    <p:extLst>
      <p:ext uri="{BB962C8B-B14F-4D97-AF65-F5344CB8AC3E}">
        <p14:creationId xmlns:p14="http://schemas.microsoft.com/office/powerpoint/2010/main" val="204855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/>
              <a:t>Druhy učení</a:t>
            </a:r>
            <a:r>
              <a:rPr lang="cs-CZ"/>
              <a:t> v psychologii - opakování</a:t>
            </a:r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/>
              <a:t>Učení - v</a:t>
            </a:r>
            <a:r>
              <a:rPr lang="en-GB" altLang="cs-CZ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signálům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Po určitém podnětu následuje něco příjemného nebo nepříjemného (Pavlov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Tvoření spojů S-R (podnět-reakce)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Naučíme se reagovat na určitý podnět zcela určitým způsobem (Thorndike, Skinner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Řetězení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několika S-R do řetězu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Slovní asociace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Spojení řady hlásek či slov (viz asociace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Mnohonásobná diskriminace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Rozlišování v souboru spojů a řetězců pohybových nebo slovních (např. rozeznávání rostlin, zvířat a jejich pojmenování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pojmům</a:t>
            </a:r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Učení principům a obecným vztahům</a:t>
            </a:r>
            <a:r>
              <a:rPr lang="en-GB" altLang="cs-CZ" sz="1984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/>
              <a:t>(viz </a:t>
            </a:r>
            <a:r>
              <a:rPr lang="cs-CZ" altLang="cs-CZ" sz="1764"/>
              <a:t>přednáška </a:t>
            </a:r>
            <a:r>
              <a:rPr lang="en-GB" altLang="cs-CZ" sz="1764"/>
              <a:t>současné teorie učení</a:t>
            </a:r>
            <a:r>
              <a:rPr lang="cs-CZ" altLang="cs-CZ" sz="1764"/>
              <a:t>)</a:t>
            </a:r>
            <a:endParaRPr lang="en-GB" altLang="cs-CZ" sz="1764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/>
              <a:t>Řešení problémů</a:t>
            </a:r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Klasické podmiňování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Organismus se učí, že dvě události jdou za sebou nezávisle na aktivitě jedince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74250" y="6399475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Jak to funguje můžete vyzkoušet na virtuálním psovi: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Zvukový signál, sliny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Nepodmíněný stimul, nepodmíněná reakce</a:t>
            </a: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>
                <a:solidFill>
                  <a:srgbClr val="000000"/>
                </a:solidFill>
                <a:latin typeface="Verdana" panose="020B0604030504040204" pitchFamily="34" charset="0"/>
              </a:rPr>
              <a:t>Podmíněný stimul, podmíněná reakce,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, behaviorismus</a:t>
            </a: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>
                <a:solidFill>
                  <a:srgbClr val="000000"/>
                </a:solidFill>
                <a:latin typeface="Verdana" panose="020B0604030504040204" pitchFamily="34" charset="0"/>
              </a:rPr>
              <a:t>„dejte mi tucet dětí…“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 s hladovou kočkou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>
                <a:solidFill>
                  <a:srgbClr val="000000"/>
                </a:solidFill>
                <a:latin typeface="Verdana" panose="020B0604030504040204" pitchFamily="34" charset="0"/>
              </a:rPr>
              <a:t>„problémové skříňce“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učení pokusem a omylem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; při opakování se počet neúspěšných pokusů snižuje; vzniká spoj mezi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 (spoj S-R</a:t>
            </a:r>
            <a:r>
              <a:rPr lang="cs-CZ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>
                <a:solidFill>
                  <a:srgbClr val="000000"/>
                </a:solidFill>
                <a:latin typeface="Verdana" panose="020B0604030504040204" pitchFamily="34" charset="0"/>
              </a:rPr>
              <a:t>experimenty s </a:t>
            </a: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odměnami a tresty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>
                <a:solidFill>
                  <a:srgbClr val="000000"/>
                </a:solidFill>
                <a:latin typeface="Verdana" panose="020B0604030504040204" pitchFamily="34" charset="0"/>
              </a:rPr>
              <a:t>posilování reakce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/>
              <a:t>(</a:t>
            </a:r>
            <a:r>
              <a:rPr lang="cs-CZ" altLang="cs-CZ" i="1"/>
              <a:t>„C</a:t>
            </a:r>
            <a:r>
              <a:rPr lang="en-GB" altLang="cs-CZ" i="1"/>
              <a:t>elek je víc, než souhrn částí</a:t>
            </a:r>
            <a:r>
              <a:rPr lang="cs-CZ" altLang="cs-CZ" i="1"/>
              <a:t>...“ ;)</a:t>
            </a:r>
            <a:endParaRPr lang="en-GB" altLang="cs-CZ" i="1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(„aha moment“</a:t>
            </a:r>
            <a:r>
              <a:rPr lang="cs-CZ" altLang="cs-CZ"/>
              <a:t> v procesu učení</a:t>
            </a:r>
            <a:r>
              <a:rPr lang="en-GB" altLang="cs-CZ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/>
              <a:t>nová etapa ve výzkumu učení, myšlení a řešení problémů</a:t>
            </a:r>
            <a:r>
              <a:rPr lang="cs-CZ" altLang="cs-CZ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/>
              <a:t>)</a:t>
            </a:r>
            <a:endParaRPr lang="en-GB" altLang="cs-CZ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BERTRAND, Y. </a:t>
            </a:r>
            <a:r>
              <a:rPr lang="cs-CZ" sz="1984" i="1"/>
              <a:t>Soudobé teorie vzdělávání</a:t>
            </a:r>
            <a:r>
              <a:rPr lang="cs-CZ" sz="1984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/>
              <a:t>MOSELEY, D. et al. </a:t>
            </a:r>
            <a:r>
              <a:rPr lang="en-US" sz="1984"/>
              <a:t>Frameworks for thinking: a handbook for teachers and learning</a:t>
            </a:r>
            <a:r>
              <a:rPr lang="cs-CZ" sz="1984"/>
              <a:t>. Cambridge: Cambridge Un. Press,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Psycholgy Clasics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3"/>
              </a:rPr>
              <a:t>http://psychclassics.yorku.ca/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/>
              <a:t>Moore, Alex. Teaching and Learning: Pedagogy, Curriculum and Culture. Routledge Falmer,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/>
              <a:t> </a:t>
            </a:r>
            <a:endParaRPr lang="en-US" sz="165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/>
              <a:t>GAVORA</a:t>
            </a:r>
            <a:r>
              <a:rPr lang="cs-CZ" sz="1764"/>
              <a:t>,</a:t>
            </a:r>
            <a:r>
              <a:rPr lang="it-IT" sz="1764"/>
              <a:t> P. </a:t>
            </a:r>
            <a:r>
              <a:rPr lang="it-IT" sz="1764" i="1"/>
              <a:t>Žiak a text</a:t>
            </a:r>
            <a:r>
              <a:rPr lang="it-IT" sz="1764"/>
              <a:t>. Bratislava</a:t>
            </a:r>
            <a:r>
              <a:rPr lang="cs-CZ" sz="1764"/>
              <a:t>:</a:t>
            </a:r>
            <a:r>
              <a:rPr lang="it-IT" sz="1764"/>
              <a:t> SPN</a:t>
            </a:r>
            <a:r>
              <a:rPr lang="cs-CZ" sz="1764"/>
              <a:t>,</a:t>
            </a:r>
            <a:r>
              <a:rPr lang="it-IT" sz="1764"/>
              <a:t> 1992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HEJNÝ, M.; KUŘINA, F. </a:t>
            </a:r>
            <a:r>
              <a:rPr lang="cs-CZ" sz="1764" i="1"/>
              <a:t>Dítě, škola, matematika. Konstruktivistické přístupy k vyučování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PAŘÍZEK, V. </a:t>
            </a:r>
            <a:r>
              <a:rPr lang="cs-CZ" sz="1764" i="1"/>
              <a:t>Jak naučit žáky myslet</a:t>
            </a:r>
            <a:r>
              <a:rPr lang="cs-CZ" sz="1764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PASCH, M. a kol. </a:t>
            </a:r>
            <a:r>
              <a:rPr lang="cs-CZ" sz="1764" i="1"/>
              <a:t>Od vzdělávacího programu k vyučovací hodině</a:t>
            </a:r>
            <a:r>
              <a:rPr lang="cs-CZ" sz="1764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/>
              <a:t>PIAGET, J. </a:t>
            </a:r>
            <a:r>
              <a:rPr lang="fr-FR" sz="1764" i="1"/>
              <a:t>Psychologie inteligence</a:t>
            </a:r>
            <a:r>
              <a:rPr lang="fr-FR" sz="1764"/>
              <a:t>. Praha: SPN, 1970. </a:t>
            </a:r>
            <a:endParaRPr lang="cs-CZ" sz="176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ŠEBKOVÁ, A., VYSKOČILOVÁ, E.  Chápání prostorových vztahů u dětí mladšího školního věku. </a:t>
            </a:r>
            <a:r>
              <a:rPr lang="cs-CZ" sz="1764" i="1"/>
              <a:t>Pedagogika</a:t>
            </a:r>
            <a:r>
              <a:rPr lang="cs-CZ" sz="1764"/>
              <a:t>, roč.XLVII,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THAGARD, P. </a:t>
            </a:r>
            <a:r>
              <a:rPr lang="cs-CZ" sz="1764" i="1"/>
              <a:t>Úvod do kognitivní vědy. Mysl a myšlení</a:t>
            </a:r>
            <a:r>
              <a:rPr lang="cs-CZ" sz="1764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/>
              <a:t>VYGOTSKIJ, L. S. </a:t>
            </a:r>
            <a:r>
              <a:rPr lang="cs-CZ" sz="1764" i="1"/>
              <a:t>Myšlení a řeč</a:t>
            </a:r>
            <a:r>
              <a:rPr lang="cs-CZ" sz="1764"/>
              <a:t>. Praha: SPN, 1970.</a:t>
            </a:r>
            <a:endParaRPr lang="cs-CZ" sz="1984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30" y="3303411"/>
            <a:ext cx="2374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Doporučená</a:t>
            </a:r>
            <a:r>
              <a:rPr lang="en-GB" sz="1800" dirty="0"/>
              <a:t> </a:t>
            </a:r>
            <a:r>
              <a:rPr lang="en-GB" sz="1800" dirty="0" err="1"/>
              <a:t>literatura</a:t>
            </a:r>
            <a:r>
              <a:rPr lang="cs-CZ" sz="1800" dirty="0"/>
              <a:t> (vč. přednášek a odkazů v </a:t>
            </a:r>
            <a:r>
              <a:rPr lang="cs-CZ" sz="1800" dirty="0" err="1"/>
              <a:t>ISu</a:t>
            </a:r>
            <a:r>
              <a:rPr lang="cs-CZ" sz="1800" dirty="0"/>
              <a:t>)</a:t>
            </a:r>
            <a:endParaRPr lang="en-GB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Odborná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r>
              <a:rPr lang="cs-CZ" sz="1800" dirty="0"/>
              <a:t> (obvyklá s důrazem na)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3"/>
              </a:rPr>
              <a:t>http://www.</a:t>
            </a:r>
            <a:r>
              <a:rPr lang="cs-CZ" sz="1600" dirty="0" err="1">
                <a:hlinkClick r:id="rId3"/>
              </a:rPr>
              <a:t>ped.muni.cz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wlib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neweb</a:t>
            </a:r>
            <a:r>
              <a:rPr lang="cs-CZ" sz="1600" dirty="0">
                <a:hlinkClick r:id="rId3"/>
              </a:rPr>
              <a:t>/index.</a:t>
            </a:r>
            <a:r>
              <a:rPr lang="cs-CZ" sz="1600" dirty="0" err="1">
                <a:hlinkClick r:id="rId3"/>
              </a:rPr>
              <a:t>php</a:t>
            </a:r>
            <a:r>
              <a:rPr lang="cs-CZ" sz="1600" dirty="0">
                <a:hlinkClick r:id="rId3"/>
              </a:rPr>
              <a:t>?sekce=3</a:t>
            </a:r>
            <a:r>
              <a:rPr lang="cs-CZ" sz="1600" dirty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Pedagogika</a:t>
            </a:r>
            <a:r>
              <a:rPr lang="cs-CZ" sz="1600" dirty="0"/>
              <a:t>, Studia </a:t>
            </a:r>
            <a:r>
              <a:rPr lang="cs-CZ" sz="1600" dirty="0" err="1"/>
              <a:t>Paedagogica</a:t>
            </a:r>
            <a:r>
              <a:rPr lang="cs-CZ" sz="1600" dirty="0"/>
              <a:t>, Orbis </a:t>
            </a:r>
            <a:r>
              <a:rPr lang="cs-CZ" sz="1600" dirty="0" err="1"/>
              <a:t>Scholae</a:t>
            </a:r>
            <a:r>
              <a:rPr lang="cs-CZ" sz="1600" dirty="0"/>
              <a:t>, Pedagogická orientace, Komenský, </a:t>
            </a:r>
            <a:r>
              <a:rPr lang="en-US" sz="1600" dirty="0" err="1">
                <a:hlinkClick r:id="rId4"/>
              </a:rPr>
              <a:t>Pedagogický</a:t>
            </a:r>
            <a:r>
              <a:rPr lang="en-US" sz="1600" dirty="0">
                <a:hlinkClick r:id="rId4"/>
              </a:rPr>
              <a:t> </a:t>
            </a:r>
            <a:r>
              <a:rPr lang="en-US" sz="1600" dirty="0" err="1">
                <a:hlinkClick r:id="rId4"/>
              </a:rPr>
              <a:t>časopis</a:t>
            </a:r>
            <a:r>
              <a:rPr lang="en-US" sz="1600" dirty="0">
                <a:hlinkClick r:id="rId4"/>
              </a:rPr>
              <a:t> / Journal of Pedagogy</a:t>
            </a:r>
            <a:r>
              <a:rPr lang="cs-CZ" sz="1600" dirty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Psychológia</a:t>
            </a:r>
            <a:r>
              <a:rPr lang="en-GB" sz="1600" dirty="0"/>
              <a:t> a </a:t>
            </a:r>
            <a:r>
              <a:rPr lang="en-GB" sz="1600" dirty="0" err="1"/>
              <a:t>pato</a:t>
            </a:r>
            <a:r>
              <a:rPr lang="en-GB" sz="1600" dirty="0"/>
              <a:t> </a:t>
            </a:r>
            <a:r>
              <a:rPr lang="en-GB" sz="1600" dirty="0" err="1"/>
              <a:t>psychológia</a:t>
            </a:r>
            <a:r>
              <a:rPr lang="en-GB" sz="1600" dirty="0"/>
              <a:t> </a:t>
            </a:r>
            <a:r>
              <a:rPr lang="en-GB" sz="1600" dirty="0" err="1"/>
              <a:t>dieťaťa</a:t>
            </a:r>
            <a:endParaRPr lang="cs-CZ" sz="16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Populární</a:t>
            </a:r>
            <a:r>
              <a:rPr lang="en-GB" sz="1800" dirty="0"/>
              <a:t> </a:t>
            </a:r>
            <a:r>
              <a:rPr lang="en-GB" sz="1800" dirty="0" err="1"/>
              <a:t>periodika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Moderní</a:t>
            </a:r>
            <a:r>
              <a:rPr lang="en-GB" sz="1600" dirty="0"/>
              <a:t> </a:t>
            </a:r>
            <a:r>
              <a:rPr lang="en-GB" sz="1600" dirty="0" err="1"/>
              <a:t>vyučování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Učitelské</a:t>
            </a:r>
            <a:r>
              <a:rPr lang="en-GB" sz="1600" dirty="0"/>
              <a:t> </a:t>
            </a:r>
            <a:r>
              <a:rPr lang="en-GB" sz="1600" dirty="0" err="1"/>
              <a:t>noviny</a:t>
            </a:r>
            <a:r>
              <a:rPr lang="en-GB" sz="1600" dirty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/>
              <a:t>Internetové</a:t>
            </a:r>
            <a:r>
              <a:rPr lang="en-GB" sz="1800" dirty="0"/>
              <a:t> </a:t>
            </a:r>
            <a:r>
              <a:rPr lang="en-GB" sz="1800" dirty="0" err="1"/>
              <a:t>zdroje</a:t>
            </a:r>
            <a:endParaRPr lang="en-GB" sz="18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Stránky</a:t>
            </a:r>
            <a:r>
              <a:rPr lang="en-GB" sz="1600" dirty="0"/>
              <a:t> </a:t>
            </a:r>
            <a:r>
              <a:rPr lang="en-GB" sz="1600" dirty="0" err="1"/>
              <a:t>např</a:t>
            </a:r>
            <a:r>
              <a:rPr lang="en-GB" sz="1600" dirty="0"/>
              <a:t>. </a:t>
            </a:r>
            <a:r>
              <a:rPr lang="cs-CZ" sz="1600" dirty="0">
                <a:hlinkClick r:id="rId5"/>
              </a:rPr>
              <a:t>www.rvp.cz</a:t>
            </a:r>
            <a:r>
              <a:rPr lang="cs-CZ" sz="1600" dirty="0"/>
              <a:t> </a:t>
            </a:r>
            <a:endParaRPr lang="en-GB" sz="1600" dirty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Databáze</a:t>
            </a:r>
            <a:r>
              <a:rPr lang="en-GB" sz="1600" dirty="0"/>
              <a:t> (ERIC, JSTOR</a:t>
            </a:r>
            <a:r>
              <a:rPr lang="cs-CZ" sz="1600" dirty="0"/>
              <a:t>…</a:t>
            </a:r>
            <a:r>
              <a:rPr lang="en-GB" sz="1600" dirty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/>
              <a:t>Svépomocné</a:t>
            </a:r>
            <a:r>
              <a:rPr lang="en-GB" sz="1600" dirty="0"/>
              <a:t> </a:t>
            </a:r>
            <a:r>
              <a:rPr lang="en-GB" sz="1600" dirty="0" err="1"/>
              <a:t>skupiny</a:t>
            </a:r>
            <a:r>
              <a:rPr lang="cs-CZ" sz="1600" dirty="0"/>
              <a:t> </a:t>
            </a:r>
            <a:r>
              <a:rPr lang="cs-CZ" sz="1600" dirty="0">
                <a:hlinkClick r:id="rId6"/>
              </a:rPr>
              <a:t>www.nadani.cz</a:t>
            </a:r>
            <a:r>
              <a:rPr lang="cs-CZ" sz="1600" dirty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/>
              <a:t>v rámci výkladu i literatury se střídají perspektivy </a:t>
            </a:r>
          </a:p>
          <a:p>
            <a:pPr lvl="1" eaLnBrk="1" hangingPunct="1"/>
            <a:r>
              <a:rPr lang="cs-CZ" b="1"/>
              <a:t>jedinec</a:t>
            </a:r>
            <a:r>
              <a:rPr lang="cs-CZ"/>
              <a:t> (žák, učitel, rodič - zejména s důrazem na učení, výchovu a vývoj)</a:t>
            </a:r>
          </a:p>
          <a:p>
            <a:pPr lvl="1" eaLnBrk="1" hangingPunct="1"/>
            <a:r>
              <a:rPr lang="cs-CZ" b="1"/>
              <a:t>sociální skupiny</a:t>
            </a:r>
            <a:r>
              <a:rPr lang="cs-CZ"/>
              <a:t>, jejich dynamika a vliv (rodina, školní třída, škola)</a:t>
            </a:r>
          </a:p>
          <a:p>
            <a:pPr lvl="1" eaLnBrk="1" hangingPunct="1"/>
            <a:r>
              <a:rPr lang="cs-CZ" b="1"/>
              <a:t>teorie, metody</a:t>
            </a:r>
            <a:r>
              <a:rPr lang="cs-CZ"/>
              <a:t> ev. intervence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542</TotalTime>
  <Words>2913</Words>
  <Application>Microsoft Office PowerPoint</Application>
  <PresentationFormat>Vlastní</PresentationFormat>
  <Paragraphs>281</Paragraphs>
  <Slides>43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Arial</vt:lpstr>
      <vt:lpstr>Arial Unicode MS</vt:lpstr>
      <vt:lpstr>Mangal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Požadavky dle sylabů</vt:lpstr>
      <vt:lpstr>Literatura</vt:lpstr>
      <vt:lpstr>Doplňující literatura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Jak se změnila škola v uplynulých letech?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Gestalt</vt:lpstr>
      <vt:lpstr>Celostní (gestalt) psychologie</vt:lpstr>
      <vt:lpstr>Literatura (výběr)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Jan Mareš</cp:lastModifiedBy>
  <cp:revision>55</cp:revision>
  <dcterms:modified xsi:type="dcterms:W3CDTF">2018-02-21T12:02:25Z</dcterms:modified>
</cp:coreProperties>
</file>