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256" r:id="rId2"/>
    <p:sldId id="355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5" r:id="rId11"/>
    <p:sldId id="354" r:id="rId12"/>
    <p:sldId id="357" r:id="rId13"/>
    <p:sldId id="405" r:id="rId14"/>
    <p:sldId id="264" r:id="rId15"/>
    <p:sldId id="423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424" r:id="rId24"/>
    <p:sldId id="276" r:id="rId25"/>
    <p:sldId id="277" r:id="rId26"/>
    <p:sldId id="279" r:id="rId27"/>
    <p:sldId id="397" r:id="rId28"/>
    <p:sldId id="281" r:id="rId29"/>
    <p:sldId id="395" r:id="rId30"/>
    <p:sldId id="282" r:id="rId31"/>
    <p:sldId id="280" r:id="rId32"/>
    <p:sldId id="284" r:id="rId33"/>
    <p:sldId id="292" r:id="rId34"/>
    <p:sldId id="295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9" r:id="rId43"/>
    <p:sldId id="300" r:id="rId44"/>
    <p:sldId id="399" r:id="rId45"/>
    <p:sldId id="308" r:id="rId46"/>
    <p:sldId id="301" r:id="rId47"/>
    <p:sldId id="306" r:id="rId48"/>
    <p:sldId id="307" r:id="rId49"/>
    <p:sldId id="323" r:id="rId50"/>
    <p:sldId id="309" r:id="rId51"/>
    <p:sldId id="310" r:id="rId52"/>
    <p:sldId id="311" r:id="rId53"/>
    <p:sldId id="312" r:id="rId54"/>
    <p:sldId id="313" r:id="rId55"/>
    <p:sldId id="314" r:id="rId56"/>
    <p:sldId id="403" r:id="rId57"/>
    <p:sldId id="404" r:id="rId58"/>
    <p:sldId id="315" r:id="rId59"/>
    <p:sldId id="326" r:id="rId60"/>
    <p:sldId id="316" r:id="rId61"/>
    <p:sldId id="327" r:id="rId62"/>
    <p:sldId id="408" r:id="rId63"/>
    <p:sldId id="406" r:id="rId64"/>
    <p:sldId id="417" r:id="rId65"/>
    <p:sldId id="317" r:id="rId66"/>
    <p:sldId id="318" r:id="rId67"/>
    <p:sldId id="319" r:id="rId68"/>
    <p:sldId id="320" r:id="rId69"/>
    <p:sldId id="321" r:id="rId70"/>
    <p:sldId id="345" r:id="rId71"/>
    <p:sldId id="348" r:id="rId72"/>
    <p:sldId id="346" r:id="rId73"/>
    <p:sldId id="347" r:id="rId74"/>
    <p:sldId id="349" r:id="rId75"/>
    <p:sldId id="418" r:id="rId76"/>
    <p:sldId id="400" r:id="rId77"/>
    <p:sldId id="401" r:id="rId78"/>
    <p:sldId id="419" r:id="rId79"/>
    <p:sldId id="420" r:id="rId80"/>
    <p:sldId id="322" r:id="rId81"/>
    <p:sldId id="329" r:id="rId82"/>
    <p:sldId id="330" r:id="rId83"/>
    <p:sldId id="331" r:id="rId84"/>
    <p:sldId id="344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42" r:id="rId96"/>
    <p:sldId id="328" r:id="rId97"/>
    <p:sldId id="359" r:id="rId98"/>
    <p:sldId id="369" r:id="rId99"/>
    <p:sldId id="370" r:id="rId100"/>
    <p:sldId id="393" r:id="rId101"/>
    <p:sldId id="371" r:id="rId102"/>
    <p:sldId id="372" r:id="rId103"/>
    <p:sldId id="373" r:id="rId104"/>
    <p:sldId id="374" r:id="rId105"/>
    <p:sldId id="375" r:id="rId106"/>
    <p:sldId id="376" r:id="rId107"/>
    <p:sldId id="377" r:id="rId108"/>
    <p:sldId id="382" r:id="rId109"/>
    <p:sldId id="383" r:id="rId110"/>
    <p:sldId id="384" r:id="rId111"/>
    <p:sldId id="385" r:id="rId112"/>
    <p:sldId id="387" r:id="rId113"/>
    <p:sldId id="390" r:id="rId114"/>
    <p:sldId id="391" r:id="rId115"/>
    <p:sldId id="422" r:id="rId116"/>
  </p:sldIdLst>
  <p:sldSz cx="12192000" cy="6858000"/>
  <p:notesSz cx="6888163" cy="100155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ata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82941" autoAdjust="0"/>
  </p:normalViewPr>
  <p:slideViewPr>
    <p:cSldViewPr snapToGrid="0">
      <p:cViewPr varScale="1">
        <p:scale>
          <a:sx n="88" d="100"/>
          <a:sy n="88" d="100"/>
        </p:scale>
        <p:origin x="73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9755B-DB88-4A49-B153-C9FFC7C02997}" type="datetimeFigureOut">
              <a:rPr lang="cs-CZ" smtClean="0"/>
              <a:t>15.02.2018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230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F906F-A310-4C3F-A698-1CD0B1977EA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777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777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DB3818E0-6B01-4007-83DA-06C33F2C3647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54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7381"/>
            <a:ext cx="5510530" cy="4506992"/>
          </a:xfrm>
          <a:prstGeom prst="rect">
            <a:avLst/>
          </a:prstGeom>
        </p:spPr>
        <p:txBody>
          <a:bodyPr vert="horz" lIns="96588" tIns="48294" rIns="96588" bIns="4829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4871" cy="500777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3023"/>
            <a:ext cx="2984871" cy="500777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E7CDE83B-2747-4BCE-8DDD-B0E9DC0F30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12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742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37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968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578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60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402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080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915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334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D298F-0D1F-4AC7-981B-758B25C6B437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400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61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245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773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183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90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321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612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546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494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672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204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61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453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905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2828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ED3E3-A0A2-4317-99EC-72089C8651D8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898522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stát, že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potravina označená údajem „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 lepku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(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20mg lepku/kg</a:t>
            </a:r>
            <a:r>
              <a:rPr lang="cs-CZ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cs-CZ" sz="1200" b="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</a:t>
            </a:r>
            <a:r>
              <a:rPr lang="cs-CZ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současně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označena mezi údaji o složení dobrovolnou informací pro alergiky – „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 obsahovat stopy lepku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“.</a:t>
            </a:r>
            <a:endParaRPr lang="cs-CZ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Stanovisko SZPI je takové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že toto označení je možné a není to v rozporu se stávajícími právními předpisy. Nicméně platí, že potravina označená informací „bez lepku“ nesmí v žádném případě obsahovat více než 20 mg/kg lepku.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SZPI považuje za stopy lepku obsah 50 mg lepku/kg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potraviny ve stavu, v němž je prodávána konečnému spotřebiteli. Z tohoto úhlu pohledu je možné považovat za nesmyslné ze strany výrobců označovat potravinu „bez lepku“ ještě preventivním označením „může obsahovat stopy lepku“. http://www.potravinybezlepku.cz/pro-zvidave-spotrebitele/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679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1027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5721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5262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1662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2410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300" dirty="0">
                <a:latin typeface="Garamond" pitchFamily="18" charset="0"/>
              </a:rPr>
              <a:t>atopický ekzém, chronickými gastrointestinálními obtížemi a neprospíváním</a:t>
            </a:r>
          </a:p>
          <a:p>
            <a:pPr defTabSz="965881">
              <a:defRPr/>
            </a:pPr>
            <a:r>
              <a:rPr lang="cs-CZ" sz="1300" dirty="0">
                <a:latin typeface="Garamond" pitchFamily="18" charset="0"/>
              </a:rPr>
              <a:t>děti s alergií na kravské mléko zprostředkovanou </a:t>
            </a:r>
            <a:r>
              <a:rPr lang="cs-CZ" sz="1300" dirty="0" err="1">
                <a:latin typeface="Garamond" pitchFamily="18" charset="0"/>
              </a:rPr>
              <a:t>IgE</a:t>
            </a:r>
            <a:r>
              <a:rPr lang="cs-CZ" sz="1300" dirty="0">
                <a:latin typeface="Garamond" pitchFamily="18" charset="0"/>
              </a:rPr>
              <a:t> protilátkami mají větší riziko vývoje dalších potravinových alergií, průduškového astmatu, alergické rýmy a zánětu spojivek do věku 10 let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20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6500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300" dirty="0">
                <a:latin typeface="Garamond" pitchFamily="18" charset="0"/>
              </a:rPr>
              <a:t>atopický ekzém, chronickými gastrointestinálními obtížemi a neprospíváním</a:t>
            </a:r>
          </a:p>
          <a:p>
            <a:pPr defTabSz="965881">
              <a:defRPr/>
            </a:pPr>
            <a:r>
              <a:rPr lang="cs-CZ" sz="1300" dirty="0">
                <a:latin typeface="Garamond" pitchFamily="18" charset="0"/>
              </a:rPr>
              <a:t>děti s alergií na kravské mléko zprostředkovanou </a:t>
            </a:r>
            <a:r>
              <a:rPr lang="cs-CZ" sz="1300" dirty="0" err="1">
                <a:latin typeface="Garamond" pitchFamily="18" charset="0"/>
              </a:rPr>
              <a:t>IgE</a:t>
            </a:r>
            <a:r>
              <a:rPr lang="cs-CZ" sz="1300" dirty="0">
                <a:latin typeface="Garamond" pitchFamily="18" charset="0"/>
              </a:rPr>
              <a:t> protilátkami mají větší riziko vývoje dalších potravinových alergií, průduškového astmatu, alergické rýmy a zánětu spojivek do věku 10 let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9577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Alergen – spouštěč alergické reakce.</a:t>
            </a:r>
            <a:r>
              <a:rPr lang="cs-CZ" sz="1300" dirty="0">
                <a:latin typeface="Garamond" pitchFamily="18" charset="0"/>
              </a:rPr>
              <a:t> </a:t>
            </a:r>
          </a:p>
          <a:p>
            <a:r>
              <a:rPr lang="cs-CZ" sz="1300" dirty="0">
                <a:latin typeface="Garamond" pitchFamily="18" charset="0"/>
              </a:rPr>
              <a:t>atopický ekzém, chronickými gastrointestinálními obtížemi a neprospíváním</a:t>
            </a:r>
          </a:p>
          <a:p>
            <a:pPr defTabSz="965881">
              <a:defRPr/>
            </a:pPr>
            <a:r>
              <a:rPr lang="cs-CZ" sz="1300" dirty="0">
                <a:latin typeface="Garamond" pitchFamily="18" charset="0"/>
              </a:rPr>
              <a:t>děti s alergií na kravské mléko zprostředkovanou </a:t>
            </a:r>
            <a:r>
              <a:rPr lang="cs-CZ" sz="1300" dirty="0" err="1">
                <a:latin typeface="Garamond" pitchFamily="18" charset="0"/>
              </a:rPr>
              <a:t>IgE</a:t>
            </a:r>
            <a:r>
              <a:rPr lang="cs-CZ" sz="1300" dirty="0">
                <a:latin typeface="Garamond" pitchFamily="18" charset="0"/>
              </a:rPr>
              <a:t> protilátkami mají větší riziko vývoje dalších potravinových alergií, průduškového astmatu, alergické rýmy a zánětu spojivek do věku 10 let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8267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Alergen – spouštěč alergické reakce.</a:t>
            </a:r>
            <a:r>
              <a:rPr lang="cs-CZ" sz="1300" dirty="0">
                <a:latin typeface="Garamond" pitchFamily="18" charset="0"/>
              </a:rPr>
              <a:t> </a:t>
            </a:r>
          </a:p>
          <a:p>
            <a:r>
              <a:rPr lang="cs-CZ" sz="1300" dirty="0">
                <a:latin typeface="Garamond" pitchFamily="18" charset="0"/>
              </a:rPr>
              <a:t>atopický ekzém, chronickými gastrointestinálními obtížemi a neprospíváním</a:t>
            </a:r>
          </a:p>
          <a:p>
            <a:pPr defTabSz="965881">
              <a:defRPr/>
            </a:pPr>
            <a:r>
              <a:rPr lang="cs-CZ" sz="1300" dirty="0">
                <a:latin typeface="Garamond" pitchFamily="18" charset="0"/>
              </a:rPr>
              <a:t>děti s alergií na kravské mléko zprostředkovanou </a:t>
            </a:r>
            <a:r>
              <a:rPr lang="cs-CZ" sz="1300" dirty="0" err="1">
                <a:latin typeface="Garamond" pitchFamily="18" charset="0"/>
              </a:rPr>
              <a:t>IgE</a:t>
            </a:r>
            <a:r>
              <a:rPr lang="cs-CZ" sz="1300" dirty="0">
                <a:latin typeface="Garamond" pitchFamily="18" charset="0"/>
              </a:rPr>
              <a:t> protilátkami mají větší riziko vývoje dalších potravinových alergií, průduškového astmatu, alergické rýmy a zánětu spojivek do věku 10 let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8929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2A81B-46BB-4D63-A08D-F11C3BCC09F2}" type="slidenum">
              <a:rPr lang="cs-CZ" altLang="cs-CZ"/>
              <a:pPr/>
              <a:t>62</a:t>
            </a:fld>
            <a:endParaRPr lang="cs-CZ" altLang="cs-CZ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829" y="4759120"/>
            <a:ext cx="5054508" cy="4505253"/>
          </a:xfrm>
        </p:spPr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228625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79ECA-55C3-4458-847B-8F59292E7DD1}" type="slidenum">
              <a:rPr lang="cs-CZ" altLang="cs-CZ"/>
              <a:pPr/>
              <a:t>63</a:t>
            </a:fld>
            <a:endParaRPr lang="cs-CZ" altLang="cs-CZ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829" y="4759120"/>
            <a:ext cx="5054508" cy="4505253"/>
          </a:xfrm>
        </p:spPr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274560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0635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3429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300" dirty="0">
                <a:latin typeface="Garamond" pitchFamily="18" charset="0"/>
              </a:rPr>
              <a:t>atopický ekzém, chronickými gastrointestinálními obtížemi a neprospíváním</a:t>
            </a:r>
          </a:p>
          <a:p>
            <a:pPr defTabSz="965881">
              <a:defRPr/>
            </a:pPr>
            <a:r>
              <a:rPr lang="cs-CZ" sz="1300" dirty="0">
                <a:latin typeface="Garamond" pitchFamily="18" charset="0"/>
              </a:rPr>
              <a:t>děti s alergií na kravské mléko zprostředkovanou </a:t>
            </a:r>
            <a:r>
              <a:rPr lang="cs-CZ" sz="1300" dirty="0" err="1">
                <a:latin typeface="Garamond" pitchFamily="18" charset="0"/>
              </a:rPr>
              <a:t>IgE</a:t>
            </a:r>
            <a:r>
              <a:rPr lang="cs-CZ" sz="1300" dirty="0">
                <a:latin typeface="Garamond" pitchFamily="18" charset="0"/>
              </a:rPr>
              <a:t> protilátkami mají větší riziko vývoje dalších potravinových alergií, průduškového astmatu, alergické rýmy a zánětu spojivek do věku 10 let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7668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6296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sójové ● rýžové ● ovesné ● špaldové ● mandlové ● kokosové a další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10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8804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3F14E-1B10-4886-AF39-8C594E9FE516}" type="slidenum">
              <a:rPr lang="cs-CZ" altLang="cs-CZ"/>
              <a:pPr/>
              <a:t>75</a:t>
            </a:fld>
            <a:endParaRPr lang="cs-CZ" altLang="cs-CZ"/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27206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8175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114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Termické šetření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0930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8175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5734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9249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9406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6587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64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3743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3971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0467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95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7938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2A72-0FFE-42A5-AA82-3F75F0EE960E}" type="slidenum">
              <a:rPr lang="cs-CZ" smtClean="0"/>
              <a:pPr/>
              <a:t>96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11075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50888"/>
            <a:ext cx="6675437" cy="3756025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99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52525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19EEA-72AA-4051-8A2F-541A603C990B}" type="slidenum">
              <a:rPr lang="cs-CZ" altLang="cs-CZ"/>
              <a:pPr/>
              <a:t>100</a:t>
            </a:fld>
            <a:endParaRPr lang="cs-CZ" altLang="cs-CZ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78140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75437" cy="3756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103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2865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75437" cy="3756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105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1268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75437" cy="3756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2315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75437" cy="3756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107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69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80520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75437" cy="3756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108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5248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75437" cy="3756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80472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75437" cy="3756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7665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75437" cy="37560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26EC6-C480-4248-B7FF-3F08D1848CDB}" type="slidenum">
              <a:rPr lang="cs-CZ" smtClean="0"/>
              <a:pPr>
                <a:defRPr/>
              </a:pPr>
              <a:t>111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62302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50888"/>
            <a:ext cx="6675437" cy="3756025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112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8399776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50888"/>
            <a:ext cx="6675437" cy="3756025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113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063321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50888"/>
            <a:ext cx="6675437" cy="3756025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92F0-9BFA-4AA0-828E-DFFFA1620BD0}" type="slidenum">
              <a:rPr lang="cs-CZ" smtClean="0"/>
              <a:pPr/>
              <a:t>114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3800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119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DE83B-2747-4BCE-8DDD-B0E9DC0F301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71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48F-30D6-4BA7-BBEB-CFE22D295C12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1886-039B-4CA2-9643-35E6742225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78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48F-30D6-4BA7-BBEB-CFE22D295C12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1886-039B-4CA2-9643-35E6742225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30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48F-30D6-4BA7-BBEB-CFE22D295C12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1886-039B-4CA2-9643-35E6742225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21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48F-30D6-4BA7-BBEB-CFE22D295C12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1886-039B-4CA2-9643-35E6742225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49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48F-30D6-4BA7-BBEB-CFE22D295C12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1886-039B-4CA2-9643-35E6742225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96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48F-30D6-4BA7-BBEB-CFE22D295C12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1886-039B-4CA2-9643-35E6742225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53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48F-30D6-4BA7-BBEB-CFE22D295C12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1886-039B-4CA2-9643-35E6742225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33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48F-30D6-4BA7-BBEB-CFE22D295C12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1886-039B-4CA2-9643-35E6742225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23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48F-30D6-4BA7-BBEB-CFE22D295C12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1886-039B-4CA2-9643-35E6742225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88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48F-30D6-4BA7-BBEB-CFE22D295C12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1886-039B-4CA2-9643-35E6742225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35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48F-30D6-4BA7-BBEB-CFE22D295C12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1886-039B-4CA2-9643-35E6742225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44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F948F-30D6-4BA7-BBEB-CFE22D295C12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1886-039B-4CA2-9643-35E67422254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11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Dietní stravování ve školním stravování,</a:t>
            </a:r>
            <a:br>
              <a:rPr lang="cs-CZ" b="1" dirty="0" smtClean="0"/>
            </a:br>
            <a:r>
              <a:rPr lang="cs-CZ" b="1" dirty="0" smtClean="0"/>
              <a:t>nejčastější diety 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2018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4050" y="4429919"/>
            <a:ext cx="8343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Mgr. Pavlína </a:t>
            </a:r>
            <a:r>
              <a:rPr lang="cs-CZ" dirty="0" err="1" smtClean="0"/>
              <a:t>Kosečková</a:t>
            </a:r>
            <a:endParaRPr lang="cs-CZ" dirty="0" smtClean="0"/>
          </a:p>
          <a:p>
            <a:pPr algn="ctr"/>
            <a:r>
              <a:rPr lang="cs-CZ" dirty="0" smtClean="0"/>
              <a:t>Mgr. Jana Králová</a:t>
            </a:r>
          </a:p>
          <a:p>
            <a:pPr algn="ctr"/>
            <a:r>
              <a:rPr lang="cs-CZ" dirty="0" smtClean="0"/>
              <a:t>Mgr. Lenka </a:t>
            </a:r>
            <a:r>
              <a:rPr lang="cs-CZ" dirty="0" err="1" smtClean="0"/>
              <a:t>Slobodníková</a:t>
            </a:r>
            <a:endParaRPr lang="cs-CZ" dirty="0" smtClean="0"/>
          </a:p>
          <a:p>
            <a:pPr algn="ctr"/>
            <a:r>
              <a:rPr lang="cs-CZ" dirty="0" smtClean="0"/>
              <a:t>Mgr. Růžena </a:t>
            </a:r>
            <a:r>
              <a:rPr lang="cs-CZ" dirty="0" err="1" smtClean="0"/>
              <a:t>Manišová</a:t>
            </a:r>
            <a:endParaRPr lang="cs-CZ" dirty="0" smtClean="0"/>
          </a:p>
          <a:p>
            <a:pPr algn="ctr"/>
            <a:r>
              <a:rPr lang="cs-CZ" dirty="0" smtClean="0"/>
              <a:t>Mgr. Lucie </a:t>
            </a:r>
            <a:r>
              <a:rPr lang="cs-CZ" dirty="0" err="1" smtClean="0"/>
              <a:t>Štrublová</a:t>
            </a:r>
            <a:endParaRPr lang="cs-CZ" dirty="0" smtClean="0"/>
          </a:p>
          <a:p>
            <a:pPr algn="ctr"/>
            <a:r>
              <a:rPr lang="cs-CZ" dirty="0" smtClean="0"/>
              <a:t>Bc. Filip </a:t>
            </a:r>
            <a:r>
              <a:rPr lang="cs-CZ" dirty="0" err="1" smtClean="0"/>
              <a:t>Martiník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6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4284" cy="1325563"/>
          </a:xfrm>
        </p:spPr>
        <p:txBody>
          <a:bodyPr>
            <a:noAutofit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Vyhláška č.107/2005 Sb.,o školním stravování,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ve znění vyhlášky č.107/2008 Sb. a vyhlášky č.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  <a:sym typeface="Wingdings 3"/>
              </a:rPr>
              <a:t>17/</a:t>
            </a:r>
            <a:r>
              <a:rPr 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  <a:sym typeface="Wingdings 3"/>
              </a:rPr>
              <a:t>2015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  <a:sym typeface="Wingdings 3"/>
              </a:rPr>
              <a:t> Sb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  <a:sym typeface="Wingdings 3"/>
              </a:rPr>
              <a:t>.,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se mění takto: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"( </a:t>
            </a:r>
            <a:r>
              <a:rPr lang="cs-CZ" u="sng" dirty="0" smtClean="0"/>
              <a:t>4)Strávníkům, jejichž zdravotní stav </a:t>
            </a:r>
            <a:r>
              <a:rPr lang="cs-CZ" dirty="0" smtClean="0"/>
              <a:t>podle potvrzení registrujícího poskytovatele zdravotních služeb v oboru praktické lékařství pro děti a dorost </a:t>
            </a:r>
            <a:r>
              <a:rPr lang="cs-CZ" u="sng" baseline="30000" dirty="0" smtClean="0"/>
              <a:t>8)</a:t>
            </a:r>
            <a:r>
              <a:rPr lang="cs-CZ" u="sng" dirty="0" smtClean="0"/>
              <a:t>vyžaduje stravovat se s omezeními podle dietního režimu</a:t>
            </a:r>
            <a:r>
              <a:rPr lang="cs-CZ" dirty="0" smtClean="0"/>
              <a:t>, </a:t>
            </a:r>
            <a:r>
              <a:rPr lang="cs-CZ" b="1" u="sng" dirty="0" smtClean="0"/>
              <a:t>může</a:t>
            </a:r>
            <a:r>
              <a:rPr lang="cs-CZ" u="sng" dirty="0" smtClean="0"/>
              <a:t> provozovatel stravovacích služeb poskytovat školní stravování v dietním režimu</a:t>
            </a:r>
            <a:r>
              <a:rPr lang="cs-CZ" dirty="0" smtClean="0"/>
              <a:t> (dále jen  "dietní stravování“), a to v případě zařízení školního stravování za podmínek stanovených jeho vnitřním řádem a v případě jiné osoby poskytující stravovací služby v souladu o zajištění školního stravování.</a:t>
            </a:r>
          </a:p>
          <a:p>
            <a:r>
              <a:rPr lang="cs-CZ" dirty="0" smtClean="0"/>
              <a:t>(5)Výběr potravin,receptur,sestavení jídelního lístku a způsob přípravy jídel vydávaných v rámci dietního stravování </a:t>
            </a:r>
            <a:r>
              <a:rPr lang="cs-CZ" dirty="0" smtClean="0">
                <a:solidFill>
                  <a:srgbClr val="FF0000"/>
                </a:solidFill>
              </a:rPr>
              <a:t>provádí nutriční terapeut</a:t>
            </a:r>
            <a:r>
              <a:rPr lang="cs-CZ" baseline="30000" dirty="0" smtClean="0">
                <a:solidFill>
                  <a:srgbClr val="FF0000"/>
                </a:solidFill>
              </a:rPr>
              <a:t>9</a:t>
            </a:r>
            <a:r>
              <a:rPr lang="cs-CZ" baseline="30000" dirty="0" smtClean="0"/>
              <a:t>)</a:t>
            </a:r>
            <a:r>
              <a:rPr lang="cs-CZ" dirty="0" smtClean="0"/>
              <a:t>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 ALTERNATIVNÍ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ZPŮSOB STRAVOVÁNÍ</a:t>
            </a:r>
            <a:endParaRPr lang="cs-CZ" altLang="cs-CZ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6566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>
                <a:latin typeface="Adobe Garamond Pro"/>
              </a:rPr>
              <a:t>Zdravotní – změna stravovacích zvyklostí – často spojena s obezita, dna, zvýšené lipidy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>
                <a:latin typeface="Adobe Garamond Pro"/>
              </a:rPr>
              <a:t>Vegetariánská </a:t>
            </a:r>
            <a:r>
              <a:rPr lang="cs-CZ" altLang="cs-CZ" sz="2000" dirty="0">
                <a:latin typeface="Adobe Garamond Pro"/>
              </a:rPr>
              <a:t>strava  = zdravá výživa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latin typeface="Adobe Garamond Pro"/>
              </a:rPr>
              <a:t>Soucit se zvířaty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latin typeface="Adobe Garamond Pro"/>
              </a:rPr>
              <a:t>Ochrana životního prostředí - 1 lovec 20 km2 – 500 </a:t>
            </a:r>
            <a:r>
              <a:rPr lang="cs-CZ" altLang="cs-CZ" sz="2000" dirty="0" smtClean="0">
                <a:latin typeface="Adobe Garamond Pro"/>
              </a:rPr>
              <a:t>zemědělců/ 5 000 veganů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>
                <a:latin typeface="Adobe Garamond Pro"/>
              </a:rPr>
              <a:t>Náboženské </a:t>
            </a:r>
            <a:r>
              <a:rPr lang="cs-CZ" altLang="cs-CZ" sz="2000" dirty="0">
                <a:latin typeface="Adobe Garamond Pro"/>
              </a:rPr>
              <a:t>a filozofické přesvědčení - zákaz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latin typeface="Adobe Garamond Pro"/>
              </a:rPr>
              <a:t>Vnímání chuti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latin typeface="Adobe Garamond Pro"/>
              </a:rPr>
              <a:t>Volba pro nekonvenční směr projevem protestu - tlak vrstevníků, touha vyzkoušet něco nového, módní záležitost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latin typeface="Adobe Garamond Pro"/>
              </a:rPr>
              <a:t>Zoonózy – zdravotní nezávadnost ( BSE, SARS, ptačí chřipka) 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latin typeface="Adobe Garamond Pro"/>
              </a:rPr>
              <a:t>Ekonomické hledisko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latin typeface="Adobe Garamond Pro"/>
              </a:rPr>
              <a:t>Anatomie, fyziologie – zuby, trávicí trakt </a:t>
            </a:r>
            <a:r>
              <a:rPr lang="cs-CZ" altLang="cs-CZ" sz="2000" dirty="0" smtClean="0">
                <a:latin typeface="Adobe Garamond Pro"/>
              </a:rPr>
              <a:t> (</a:t>
            </a:r>
            <a:r>
              <a:rPr lang="cs-CZ" altLang="cs-CZ" sz="1800" dirty="0" smtClean="0">
                <a:latin typeface="Adobe Garamond Pro"/>
              </a:rPr>
              <a:t>Šimpanz </a:t>
            </a:r>
            <a:r>
              <a:rPr lang="cs-CZ" altLang="cs-CZ" sz="1800" dirty="0">
                <a:latin typeface="Adobe Garamond Pro"/>
              </a:rPr>
              <a:t>65 g masa – observační </a:t>
            </a:r>
            <a:r>
              <a:rPr lang="cs-CZ" altLang="cs-CZ" sz="1800" dirty="0" smtClean="0">
                <a:latin typeface="Adobe Garamond Pro"/>
              </a:rPr>
              <a:t>studie)</a:t>
            </a:r>
            <a:endParaRPr lang="cs-CZ" altLang="cs-CZ" sz="1800" dirty="0">
              <a:latin typeface="Adobe Garamond Pro"/>
            </a:endParaRPr>
          </a:p>
          <a:p>
            <a:pPr>
              <a:lnSpc>
                <a:spcPct val="80000"/>
              </a:lnSpc>
            </a:pPr>
            <a:endParaRPr lang="cs-CZ" altLang="cs-CZ" sz="2000" dirty="0">
              <a:latin typeface="Adobe Garamond Pro"/>
            </a:endParaRPr>
          </a:p>
          <a:p>
            <a:pPr>
              <a:lnSpc>
                <a:spcPct val="8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711703871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764704"/>
            <a:ext cx="8316416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EDNOTLIVÉ TYPY A CHARAKTERISTIKA</a:t>
            </a:r>
            <a:endParaRPr lang="cs-CZ" sz="3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28800"/>
            <a:ext cx="8243888" cy="44672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4"/>
              </a:buClr>
              <a:defRPr/>
            </a:pPr>
            <a:r>
              <a:rPr lang="cs-CZ" dirty="0">
                <a:latin typeface="Adobe Garamond Pro" pitchFamily="18" charset="-18"/>
              </a:rPr>
              <a:t>Vegetariánství</a:t>
            </a:r>
          </a:p>
          <a:p>
            <a:pPr eaLnBrk="1" hangingPunct="1">
              <a:buClr>
                <a:schemeClr val="accent4"/>
              </a:buClr>
              <a:defRPr/>
            </a:pPr>
            <a:r>
              <a:rPr lang="cs-CZ" dirty="0">
                <a:latin typeface="Adobe Garamond Pro" pitchFamily="18" charset="-18"/>
              </a:rPr>
              <a:t>Makrobiotika</a:t>
            </a:r>
          </a:p>
          <a:p>
            <a:pPr eaLnBrk="1" hangingPunct="1">
              <a:buClr>
                <a:schemeClr val="accent4"/>
              </a:buClr>
              <a:defRPr/>
            </a:pPr>
            <a:r>
              <a:rPr lang="cs-CZ" dirty="0">
                <a:latin typeface="Adobe Garamond Pro" pitchFamily="18" charset="-18"/>
              </a:rPr>
              <a:t>Okrajové směry</a:t>
            </a:r>
          </a:p>
          <a:p>
            <a:pPr lvl="1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600" dirty="0">
                <a:solidFill>
                  <a:schemeClr val="accent6">
                    <a:lumMod val="75000"/>
                  </a:schemeClr>
                </a:solidFill>
                <a:latin typeface="Adobe Garamond Pro" pitchFamily="18" charset="-18"/>
              </a:rPr>
              <a:t>Dělená strava</a:t>
            </a:r>
          </a:p>
          <a:p>
            <a:pPr lvl="1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600" dirty="0">
                <a:solidFill>
                  <a:schemeClr val="accent6">
                    <a:lumMod val="75000"/>
                  </a:schemeClr>
                </a:solidFill>
                <a:latin typeface="Adobe Garamond Pro" pitchFamily="18" charset="-18"/>
              </a:rPr>
              <a:t>Výživa podle krevních skupin</a:t>
            </a:r>
          </a:p>
          <a:p>
            <a:pPr lvl="1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600" dirty="0" err="1">
                <a:solidFill>
                  <a:schemeClr val="accent6">
                    <a:lumMod val="75000"/>
                  </a:schemeClr>
                </a:solidFill>
                <a:latin typeface="Adobe Garamond Pro" pitchFamily="18" charset="-18"/>
              </a:rPr>
              <a:t>Paleodieta</a:t>
            </a:r>
            <a:endParaRPr lang="cs-CZ" sz="2600" dirty="0">
              <a:solidFill>
                <a:schemeClr val="accent6">
                  <a:lumMod val="75000"/>
                </a:schemeClr>
              </a:solidFill>
              <a:latin typeface="Adobe Garamond Pro" pitchFamily="18" charset="-18"/>
            </a:endParaRPr>
          </a:p>
          <a:p>
            <a:pPr lvl="1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sz="2600" dirty="0">
                <a:solidFill>
                  <a:schemeClr val="accent6">
                    <a:lumMod val="75000"/>
                  </a:schemeClr>
                </a:solidFill>
                <a:latin typeface="Adobe Garamond Pro" pitchFamily="18" charset="-18"/>
              </a:rPr>
              <a:t>Výživa dle pH</a:t>
            </a:r>
          </a:p>
          <a:p>
            <a:pPr lvl="1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300" dirty="0">
              <a:solidFill>
                <a:srgbClr val="4F7600"/>
              </a:solidFill>
              <a:latin typeface="Adobe Garamond Pro" pitchFamily="18" charset="-18"/>
            </a:endParaRPr>
          </a:p>
          <a:p>
            <a:pPr eaLnBrk="1" hangingPunct="1">
              <a:buClr>
                <a:schemeClr val="accent4"/>
              </a:buClr>
              <a:defRPr/>
            </a:pPr>
            <a:r>
              <a:rPr lang="cs-CZ" dirty="0">
                <a:latin typeface="Adobe Garamond Pro" pitchFamily="18" charset="-18"/>
              </a:rPr>
              <a:t>Biopotraviny</a:t>
            </a:r>
          </a:p>
        </p:txBody>
      </p:sp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4EC32A-DE02-4705-84D3-11A62F68D375}" type="slidenum">
              <a:rPr lang="cs-CZ" smtClean="0"/>
              <a:pPr/>
              <a:t>101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57328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764704"/>
            <a:ext cx="7772400" cy="6096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EGETARIÁNSTVÍ</a:t>
            </a:r>
            <a:endParaRPr lang="cs-CZ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484784"/>
            <a:ext cx="8153400" cy="4680520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cs-CZ" sz="2400" dirty="0">
                <a:latin typeface="Adobe Garamond Pro" pitchFamily="18" charset="-18"/>
              </a:rPr>
              <a:t>nejrozšířenější alternativní způsob stravování v ČR </a:t>
            </a:r>
            <a:br>
              <a:rPr lang="cs-CZ" sz="2400" dirty="0">
                <a:latin typeface="Adobe Garamond Pro" pitchFamily="18" charset="-18"/>
              </a:rPr>
            </a:br>
            <a:r>
              <a:rPr lang="cs-CZ" sz="2400" dirty="0">
                <a:latin typeface="Adobe Garamond Pro" pitchFamily="18" charset="-18"/>
              </a:rPr>
              <a:t>(asi 2 % populace – 200 000 osob)</a:t>
            </a:r>
          </a:p>
          <a:p>
            <a:pPr>
              <a:buClr>
                <a:schemeClr val="accent4"/>
              </a:buClr>
            </a:pPr>
            <a:r>
              <a:rPr lang="cs-CZ" sz="2400" dirty="0">
                <a:latin typeface="Adobe Garamond Pro" pitchFamily="18" charset="-18"/>
              </a:rPr>
              <a:t>vegetarián – obecně člověk nekonzumující maso</a:t>
            </a:r>
          </a:p>
          <a:p>
            <a:pPr>
              <a:buClr>
                <a:schemeClr val="accent4"/>
              </a:buClr>
            </a:pPr>
            <a:r>
              <a:rPr lang="cs-CZ" sz="2400" dirty="0">
                <a:latin typeface="Adobe Garamond Pro" pitchFamily="18" charset="-18"/>
              </a:rPr>
              <a:t>konkrétně několik typů dle omezení konzumace živočišných potravin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000" dirty="0" err="1">
                <a:latin typeface="Adobe Garamond Pro" pitchFamily="18" charset="-18"/>
              </a:rPr>
              <a:t>semivegetariáni</a:t>
            </a:r>
            <a:r>
              <a:rPr lang="cs-CZ" sz="2000" dirty="0">
                <a:latin typeface="Adobe Garamond Pro" pitchFamily="18" charset="-18"/>
              </a:rPr>
              <a:t> (</a:t>
            </a:r>
            <a:r>
              <a:rPr lang="cs-CZ" sz="2000" dirty="0" err="1">
                <a:latin typeface="Adobe Garamond Pro" pitchFamily="18" charset="-18"/>
              </a:rPr>
              <a:t>pulo</a:t>
            </a:r>
            <a:r>
              <a:rPr lang="cs-CZ" sz="2000" dirty="0">
                <a:latin typeface="Adobe Garamond Pro" pitchFamily="18" charset="-18"/>
              </a:rPr>
              <a:t>-, </a:t>
            </a:r>
            <a:r>
              <a:rPr lang="cs-CZ" sz="2000" dirty="0" err="1">
                <a:latin typeface="Adobe Garamond Pro" pitchFamily="18" charset="-18"/>
              </a:rPr>
              <a:t>pesco</a:t>
            </a:r>
            <a:r>
              <a:rPr lang="cs-CZ" sz="2000" dirty="0">
                <a:latin typeface="Adobe Garamond Pro" pitchFamily="18" charset="-18"/>
              </a:rPr>
              <a:t>-)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000" dirty="0" err="1">
                <a:latin typeface="Adobe Garamond Pro" pitchFamily="18" charset="-18"/>
              </a:rPr>
              <a:t>laktoovovegetariáni</a:t>
            </a:r>
            <a:endParaRPr lang="cs-CZ" sz="2000" dirty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000" dirty="0">
                <a:latin typeface="Adobe Garamond Pro" pitchFamily="18" charset="-18"/>
              </a:rPr>
              <a:t>vegani 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000" dirty="0" err="1">
                <a:latin typeface="Adobe Garamond Pro" pitchFamily="18" charset="-18"/>
              </a:rPr>
              <a:t>fruitariáni</a:t>
            </a:r>
            <a:endParaRPr lang="cs-CZ" sz="2000" dirty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000" dirty="0" err="1">
                <a:latin typeface="Adobe Garamond Pro" pitchFamily="18" charset="-18"/>
              </a:rPr>
              <a:t>vitariáni</a:t>
            </a:r>
            <a:r>
              <a:rPr lang="cs-CZ" sz="2000" dirty="0">
                <a:latin typeface="Adobe Garamond Pro" pitchFamily="18" charset="-18"/>
              </a:rPr>
              <a:t> – RAW </a:t>
            </a:r>
            <a:r>
              <a:rPr lang="cs-CZ" sz="2000" dirty="0" err="1">
                <a:latin typeface="Adobe Garamond Pro" pitchFamily="18" charset="-18"/>
              </a:rPr>
              <a:t>fod</a:t>
            </a:r>
            <a:endParaRPr lang="cs-CZ" sz="2000" dirty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000" dirty="0" err="1">
                <a:latin typeface="Adobe Garamond Pro" pitchFamily="18" charset="-18"/>
              </a:rPr>
              <a:t>flexitariáni</a:t>
            </a:r>
            <a:endParaRPr lang="cs-CZ" sz="2000" dirty="0">
              <a:latin typeface="Adobe Garamond Pro" pitchFamily="18" charset="-18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endParaRPr lang="cs-CZ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3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2EBE8C-6F53-49DD-8EB9-17CD12ADF796}" type="slidenum">
              <a:rPr lang="cs-CZ" smtClean="0"/>
              <a:pPr/>
              <a:t>102</a:t>
            </a:fld>
            <a:endParaRPr lang="cs-CZ" smtClean="0"/>
          </a:p>
        </p:txBody>
      </p:sp>
      <p:pic>
        <p:nvPicPr>
          <p:cNvPr id="6" name="Obrázek 5" descr="Picture1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145" y="3429011"/>
            <a:ext cx="2983372" cy="223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7243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764704"/>
            <a:ext cx="77724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EGETARIÁNSTVÍ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484784"/>
            <a:ext cx="8153400" cy="46805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>
                <a:latin typeface="Adobe Garamond Pro" pitchFamily="18" charset="-18"/>
              </a:rPr>
              <a:t>původ ve východních náboženstvích buddhismu a hinduismu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>
                <a:latin typeface="Adobe Garamond Pro" pitchFamily="18" charset="-18"/>
              </a:rPr>
              <a:t>termín pochází z 19. století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>
                <a:latin typeface="Adobe Garamond Pro" pitchFamily="18" charset="-18"/>
              </a:rPr>
              <a:t>vegetariánské společnosti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endParaRPr lang="cs-CZ" sz="200" dirty="0">
              <a:latin typeface="Adobe Garamond Pro" pitchFamily="18" charset="-18"/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200" b="1" dirty="0" err="1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The</a:t>
            </a: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 </a:t>
            </a:r>
            <a:r>
              <a:rPr lang="cs-CZ" sz="2200" b="1" dirty="0" err="1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Vegetarian</a:t>
            </a: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 Society (1847 Anglie)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IVU – Mezinárodní vegetariánská unie (1908 Drážďany)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EVU – Evropská vegetariánská unie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200" b="1" dirty="0">
              <a:solidFill>
                <a:schemeClr val="accent6">
                  <a:lumMod val="50000"/>
                </a:schemeClr>
              </a:solidFill>
              <a:latin typeface="Adobe Garamond Pro" pitchFamily="18" charset="-18"/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Česká společnost pro výživu a vegetariánství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latin typeface="Adobe Garamond Pro" pitchFamily="18" charset="-18"/>
              </a:rPr>
              <a:t>Česká vegetariánská společnost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cs-CZ" sz="200" dirty="0">
              <a:latin typeface="Adobe Garamond Pro" pitchFamily="18" charset="-18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>
                <a:latin typeface="Adobe Garamond Pro" pitchFamily="18" charset="-18"/>
              </a:rPr>
              <a:t>životní styl – střídmost, </a:t>
            </a:r>
            <a:r>
              <a:rPr lang="cs-CZ" sz="2400" dirty="0" err="1">
                <a:latin typeface="Adobe Garamond Pro" pitchFamily="18" charset="-18"/>
              </a:rPr>
              <a:t>nekuřáctví</a:t>
            </a:r>
            <a:r>
              <a:rPr lang="cs-CZ" sz="2400" dirty="0">
                <a:latin typeface="Adobe Garamond Pro" pitchFamily="18" charset="-18"/>
              </a:rPr>
              <a:t>, vyhýbání se alkoholu, pravidelná fyzická aktivita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cs-CZ" sz="2400" dirty="0">
                <a:latin typeface="Adobe Garamond Pro" pitchFamily="18" charset="-18"/>
              </a:rPr>
              <a:t>vegetariánská pyramida, duha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endParaRPr lang="cs-CZ" sz="2000" dirty="0"/>
          </a:p>
        </p:txBody>
      </p:sp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DA5BFD-673F-4312-A715-0058B56C0C84}" type="slidenum">
              <a:rPr lang="cs-CZ" smtClean="0"/>
              <a:pPr/>
              <a:t>103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15282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3E6F2C-660F-472B-B275-6AFD7A2B8121}" type="slidenum">
              <a:rPr lang="cs-CZ" smtClean="0"/>
              <a:pPr/>
              <a:t>104</a:t>
            </a:fld>
            <a:endParaRPr lang="cs-CZ" smtClean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214689" y="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484" name="Picture 3" descr="Vegan%20Food%20Guide%2070%20dpg%2075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100" y="152400"/>
            <a:ext cx="54419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238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692696"/>
            <a:ext cx="8136904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YJÁDŘENÍ ODBORNÍKŮ K VEGETARIÁNSTVÍ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09801" y="1524000"/>
            <a:ext cx="8101013" cy="471331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cs-CZ" sz="3000" b="1" u="sng" dirty="0">
                <a:latin typeface="Adobe Garamond Pro" pitchFamily="18" charset="-18"/>
              </a:rPr>
              <a:t>Stanovisko</a:t>
            </a:r>
            <a:r>
              <a:rPr lang="cs-CZ" sz="3000" u="sng" dirty="0">
                <a:latin typeface="Adobe Garamond Pro" pitchFamily="18" charset="-18"/>
              </a:rPr>
              <a:t> </a:t>
            </a:r>
            <a:r>
              <a:rPr lang="cs-CZ" sz="3000" b="1" u="sng" dirty="0">
                <a:latin typeface="Adobe Garamond Pro" pitchFamily="18" charset="-18"/>
              </a:rPr>
              <a:t>Americké dietetické asociace z r. 2009</a:t>
            </a:r>
          </a:p>
          <a:p>
            <a:pPr eaLnBrk="1" hangingPunct="1">
              <a:buFontTx/>
              <a:buNone/>
              <a:defRPr/>
            </a:pPr>
            <a:endParaRPr lang="cs-CZ" sz="100" b="1" u="sng" dirty="0">
              <a:latin typeface="Adobe Garamond Pro" pitchFamily="18" charset="-18"/>
            </a:endParaRPr>
          </a:p>
          <a:p>
            <a:pPr algn="just" eaLnBrk="1" hangingPunct="1">
              <a:buFontTx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-18"/>
              </a:rPr>
              <a:t>Vhodně naplánovaná </a:t>
            </a:r>
            <a:r>
              <a:rPr lang="cs-CZ" dirty="0">
                <a:latin typeface="Adobe Garamond Pro" pitchFamily="18" charset="-18"/>
              </a:rPr>
              <a:t>vegetariánská strava  je </a:t>
            </a:r>
          </a:p>
          <a:p>
            <a:pPr algn="just" eaLnBrk="1" hangingPunct="1">
              <a:buFontTx/>
              <a:buNone/>
              <a:defRPr/>
            </a:pPr>
            <a:endParaRPr lang="cs-CZ" sz="100" dirty="0">
              <a:latin typeface="Adobe Garamond Pro" pitchFamily="18" charset="-18"/>
            </a:endParaRPr>
          </a:p>
          <a:p>
            <a:pPr lvl="1" algn="just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dirty="0">
                <a:latin typeface="Adobe Garamond Pro" pitchFamily="18" charset="-18"/>
              </a:rPr>
              <a:t>zdravá, nutričně vyvážená a zdravotně přínosná v prevenci i léčbě některých  onemocnění </a:t>
            </a:r>
          </a:p>
          <a:p>
            <a:pPr lvl="1" algn="just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cs-CZ" sz="100" dirty="0">
              <a:latin typeface="Adobe Garamond Pro" pitchFamily="18" charset="-18"/>
            </a:endParaRPr>
          </a:p>
          <a:p>
            <a:pPr lvl="1" algn="just" eaLnBrk="1" hangingPunct="1"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cs-CZ" dirty="0">
                <a:latin typeface="Adobe Garamond Pro" pitchFamily="18" charset="-18"/>
              </a:rPr>
              <a:t>vhodná pro jedince během všech období života</a:t>
            </a:r>
          </a:p>
          <a:p>
            <a:pPr lvl="2" algn="just" eaLnBrk="1" hangingPunct="1">
              <a:buClr>
                <a:schemeClr val="accent4"/>
              </a:buClr>
              <a:defRPr/>
            </a:pPr>
            <a:r>
              <a:rPr lang="cs-CZ" dirty="0">
                <a:latin typeface="Adobe Garamond Pro" pitchFamily="18" charset="-18"/>
              </a:rPr>
              <a:t>dětství včetně kojeneckého věku</a:t>
            </a:r>
          </a:p>
          <a:p>
            <a:pPr lvl="2" algn="just" eaLnBrk="1" hangingPunct="1">
              <a:buClr>
                <a:schemeClr val="accent4"/>
              </a:buClr>
              <a:defRPr/>
            </a:pPr>
            <a:r>
              <a:rPr lang="cs-CZ" dirty="0">
                <a:latin typeface="Adobe Garamond Pro" pitchFamily="18" charset="-18"/>
              </a:rPr>
              <a:t>adolescence</a:t>
            </a:r>
          </a:p>
          <a:p>
            <a:pPr lvl="2" algn="just" eaLnBrk="1" hangingPunct="1">
              <a:buClr>
                <a:schemeClr val="accent4"/>
              </a:buClr>
              <a:defRPr/>
            </a:pPr>
            <a:r>
              <a:rPr lang="cs-CZ" dirty="0">
                <a:latin typeface="Adobe Garamond Pro" pitchFamily="18" charset="-18"/>
              </a:rPr>
              <a:t>těhotenství a laktace</a:t>
            </a:r>
          </a:p>
          <a:p>
            <a:pPr lvl="2" algn="just" eaLnBrk="1" hangingPunct="1">
              <a:buClr>
                <a:schemeClr val="accent4"/>
              </a:buClr>
              <a:defRPr/>
            </a:pPr>
            <a:r>
              <a:rPr lang="cs-CZ" dirty="0">
                <a:latin typeface="Adobe Garamond Pro" pitchFamily="18" charset="-18"/>
              </a:rPr>
              <a:t>stáří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cs-CZ" sz="100" dirty="0">
              <a:latin typeface="Adobe Garamond Pro" pitchFamily="18" charset="-18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s-CZ" sz="1700" dirty="0" err="1">
                <a:latin typeface="Adobe Garamond Pro" pitchFamily="18" charset="-18"/>
              </a:rPr>
              <a:t>The</a:t>
            </a:r>
            <a:r>
              <a:rPr lang="cs-CZ" sz="1700" dirty="0">
                <a:latin typeface="Adobe Garamond Pro" pitchFamily="18" charset="-18"/>
              </a:rPr>
              <a:t> </a:t>
            </a:r>
            <a:r>
              <a:rPr lang="cs-CZ" sz="1700" dirty="0" err="1">
                <a:latin typeface="Adobe Garamond Pro" pitchFamily="18" charset="-18"/>
              </a:rPr>
              <a:t>Journal</a:t>
            </a:r>
            <a:r>
              <a:rPr lang="cs-CZ" sz="1700" dirty="0">
                <a:latin typeface="Adobe Garamond Pro" pitchFamily="18" charset="-18"/>
              </a:rPr>
              <a:t> </a:t>
            </a:r>
            <a:r>
              <a:rPr lang="cs-CZ" sz="1700" dirty="0" err="1">
                <a:latin typeface="Adobe Garamond Pro" pitchFamily="18" charset="-18"/>
              </a:rPr>
              <a:t>of</a:t>
            </a:r>
            <a:r>
              <a:rPr lang="cs-CZ" sz="1700" dirty="0">
                <a:latin typeface="Adobe Garamond Pro" pitchFamily="18" charset="-18"/>
              </a:rPr>
              <a:t> </a:t>
            </a:r>
            <a:r>
              <a:rPr lang="cs-CZ" sz="1700" dirty="0" err="1">
                <a:latin typeface="Adobe Garamond Pro" pitchFamily="18" charset="-18"/>
              </a:rPr>
              <a:t>the</a:t>
            </a:r>
            <a:r>
              <a:rPr lang="cs-CZ" sz="1700" dirty="0">
                <a:latin typeface="Adobe Garamond Pro" pitchFamily="18" charset="-18"/>
              </a:rPr>
              <a:t> </a:t>
            </a:r>
            <a:r>
              <a:rPr lang="cs-CZ" sz="1700" dirty="0" err="1">
                <a:latin typeface="Adobe Garamond Pro" pitchFamily="18" charset="-18"/>
              </a:rPr>
              <a:t>American</a:t>
            </a:r>
            <a:r>
              <a:rPr lang="cs-CZ" sz="1700" dirty="0">
                <a:latin typeface="Adobe Garamond Pro" pitchFamily="18" charset="-18"/>
              </a:rPr>
              <a:t> </a:t>
            </a:r>
            <a:r>
              <a:rPr lang="cs-CZ" sz="1700" dirty="0" err="1">
                <a:latin typeface="Adobe Garamond Pro" pitchFamily="18" charset="-18"/>
              </a:rPr>
              <a:t>Dietetic</a:t>
            </a:r>
            <a:r>
              <a:rPr lang="cs-CZ" sz="1700" dirty="0">
                <a:latin typeface="Adobe Garamond Pro" pitchFamily="18" charset="-18"/>
              </a:rPr>
              <a:t> </a:t>
            </a:r>
            <a:r>
              <a:rPr lang="cs-CZ" sz="1700" dirty="0" err="1">
                <a:latin typeface="Adobe Garamond Pro" pitchFamily="18" charset="-18"/>
              </a:rPr>
              <a:t>Association</a:t>
            </a:r>
            <a:r>
              <a:rPr lang="cs-CZ" sz="1700" dirty="0">
                <a:latin typeface="Adobe Garamond Pro" pitchFamily="18" charset="-18"/>
              </a:rPr>
              <a:t>, </a:t>
            </a:r>
            <a:r>
              <a:rPr lang="cs-CZ" dirty="0"/>
              <a:t> 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cs-C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Dec; 116(12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):1970-1980</a:t>
            </a:r>
            <a:r>
              <a:rPr lang="cs-CZ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105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49430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692696"/>
            <a:ext cx="8136904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ŘÍNOSY VEGETARIÁNSTVÍ</a:t>
            </a:r>
            <a:endParaRPr lang="cs-CZ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09801" y="1524000"/>
            <a:ext cx="8101013" cy="4713312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4"/>
              </a:buClr>
            </a:pPr>
            <a:r>
              <a:rPr lang="cs-CZ" sz="3200" dirty="0">
                <a:latin typeface="Adobe Garamond Pro" pitchFamily="18" charset="-18"/>
              </a:rPr>
              <a:t>obvykle častější konzumace ovoce, zeleniny, obilovin, klíčků, luštěnin, ořechů, semen, rostlinných olejů</a:t>
            </a:r>
          </a:p>
          <a:p>
            <a:pPr>
              <a:buClr>
                <a:schemeClr val="accent4"/>
              </a:buClr>
            </a:pPr>
            <a:r>
              <a:rPr lang="cs-CZ" sz="3200" dirty="0">
                <a:latin typeface="Adobe Garamond Pro" pitchFamily="18" charset="-18"/>
                <a:sym typeface="Wingdings 3" pitchFamily="18" charset="2"/>
              </a:rPr>
              <a:t>obvykle nižší příjmy nasycených tuků, cholesterolu, živočišných proteinů</a:t>
            </a:r>
          </a:p>
          <a:p>
            <a:pPr>
              <a:buClr>
                <a:schemeClr val="accent4"/>
              </a:buClr>
            </a:pPr>
            <a:r>
              <a:rPr lang="cs-CZ" sz="3200" dirty="0">
                <a:latin typeface="Adobe Garamond Pro" pitchFamily="18" charset="-18"/>
              </a:rPr>
              <a:t>nižší příjem energie</a:t>
            </a:r>
          </a:p>
          <a:p>
            <a:pPr>
              <a:buClr>
                <a:schemeClr val="accent4"/>
              </a:buClr>
            </a:pPr>
            <a:r>
              <a:rPr lang="cs-CZ" sz="3200" dirty="0">
                <a:latin typeface="Adobe Garamond Pro" pitchFamily="18" charset="-18"/>
              </a:rPr>
              <a:t>životní styl</a:t>
            </a:r>
          </a:p>
          <a:p>
            <a:pPr>
              <a:buClr>
                <a:schemeClr val="accent4"/>
              </a:buClr>
            </a:pPr>
            <a:r>
              <a:rPr lang="cs-CZ" sz="3200" dirty="0">
                <a:latin typeface="Adobe Garamond Pro" pitchFamily="18" charset="-18"/>
                <a:sym typeface="Wingdings 3" pitchFamily="18" charset="2"/>
              </a:rPr>
              <a:t>strava založená na převážné konzumaci potravin rostlinného původu může snižovat riziko vzniku některých onemocnění</a:t>
            </a:r>
          </a:p>
          <a:p>
            <a:pPr>
              <a:buClr>
                <a:schemeClr val="accent4"/>
              </a:buClr>
            </a:pPr>
            <a:r>
              <a:rPr lang="cs-CZ" sz="3200" dirty="0">
                <a:latin typeface="Adobe Garamond Pro" pitchFamily="18" charset="-18"/>
                <a:sym typeface="Wingdings 3" pitchFamily="18" charset="2"/>
              </a:rPr>
              <a:t>je třeba zdůraznit, že riziko vzniku onemocnění ovlivněných konzumací stravy je obecně nízké za předpokladu </a:t>
            </a:r>
            <a:r>
              <a:rPr lang="cs-CZ" sz="3200" dirty="0" smtClean="0">
                <a:latin typeface="Adobe Garamond Pro" pitchFamily="18" charset="-18"/>
                <a:sym typeface="Wingdings 3" pitchFamily="18" charset="2"/>
              </a:rPr>
              <a:t>pestré </a:t>
            </a:r>
            <a:r>
              <a:rPr lang="cs-CZ" sz="3200" dirty="0">
                <a:latin typeface="Adobe Garamond Pro" pitchFamily="18" charset="-18"/>
                <a:sym typeface="Wingdings 3" pitchFamily="18" charset="2"/>
              </a:rPr>
              <a:t>stravy, bez ohledu na to, zda maso konzumováno je nebo není</a:t>
            </a:r>
            <a:endParaRPr lang="cs-CZ" sz="3200" dirty="0">
              <a:latin typeface="Adobe Garamond Pro" pitchFamily="18" charset="-18"/>
            </a:endParaRPr>
          </a:p>
          <a:p>
            <a:pPr eaLnBrk="1" hangingPunct="1">
              <a:buFontTx/>
              <a:buNone/>
              <a:defRPr/>
            </a:pPr>
            <a:endParaRPr lang="cs-CZ" b="1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106</a:t>
            </a:fld>
            <a:endParaRPr lang="cs-CZ" smtClean="0"/>
          </a:p>
        </p:txBody>
      </p:sp>
      <p:pic>
        <p:nvPicPr>
          <p:cNvPr id="5" name="Obrázek 4" descr="images (3).jpg"/>
          <p:cNvPicPr>
            <a:picLocks noChangeAspect="1"/>
          </p:cNvPicPr>
          <p:nvPr/>
        </p:nvPicPr>
        <p:blipFill>
          <a:blip r:embed="rId3" cstate="print"/>
          <a:srcRect b="11819"/>
          <a:stretch>
            <a:fillRect/>
          </a:stretch>
        </p:blipFill>
        <p:spPr>
          <a:xfrm>
            <a:off x="8616280" y="188640"/>
            <a:ext cx="178783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8674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692696"/>
            <a:ext cx="8136904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IZIKA VEGETARIÁNSTVÍ</a:t>
            </a:r>
            <a:endParaRPr lang="cs-CZ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09801" y="1524000"/>
            <a:ext cx="8101013" cy="4641304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4"/>
              </a:buClr>
            </a:pPr>
            <a:r>
              <a:rPr lang="cs-CZ" sz="2600" dirty="0">
                <a:latin typeface="Adobe Garamond Pro" pitchFamily="18" charset="-18"/>
              </a:rPr>
              <a:t>nesprávná skladba stravy (špatná informovanost)</a:t>
            </a:r>
          </a:p>
          <a:p>
            <a:pPr marL="342900" lvl="1" indent="-342900">
              <a:buClr>
                <a:schemeClr val="accent4"/>
              </a:buClr>
            </a:pPr>
            <a:r>
              <a:rPr lang="cs-CZ" sz="2600" dirty="0">
                <a:latin typeface="Adobe Garamond Pro" pitchFamily="18" charset="-18"/>
              </a:rPr>
              <a:t>v rostlinných potravinách chybí některé výživové složky, některé složky jsou zastoupeny v malém množství</a:t>
            </a:r>
          </a:p>
          <a:p>
            <a:pPr marL="342900" lvl="1" indent="-342900">
              <a:buClr>
                <a:schemeClr val="accent4"/>
              </a:buClr>
            </a:pPr>
            <a:r>
              <a:rPr lang="cs-CZ" sz="2600" dirty="0">
                <a:latin typeface="Adobe Garamond Pro" pitchFamily="18" charset="-18"/>
              </a:rPr>
              <a:t>v rostlinných potravinách jsou přítomny látky snižující absorpci některých vitaminů a minerálních látek</a:t>
            </a:r>
          </a:p>
          <a:p>
            <a:pPr marL="342900" lvl="1" indent="-342900">
              <a:buClr>
                <a:schemeClr val="accent4"/>
              </a:buClr>
            </a:pPr>
            <a:r>
              <a:rPr lang="cs-CZ" sz="2600" dirty="0">
                <a:latin typeface="Adobe Garamond Pro" pitchFamily="18" charset="-18"/>
              </a:rPr>
              <a:t>ostatní</a:t>
            </a:r>
          </a:p>
          <a:p>
            <a:pPr marL="342900" lvl="1" indent="-342900"/>
            <a:endParaRPr lang="cs-CZ" sz="2600" dirty="0">
              <a:latin typeface="Adobe Garamond Pro" pitchFamily="18" charset="-18"/>
            </a:endParaRPr>
          </a:p>
          <a:p>
            <a:pPr marL="342900" lvl="1" indent="-342900">
              <a:buNone/>
            </a:pPr>
            <a:r>
              <a:rPr lang="cs-CZ" sz="2600" dirty="0">
                <a:latin typeface="Adobe Garamond Pro" pitchFamily="18" charset="-18"/>
                <a:sym typeface="Wingdings 3"/>
              </a:rPr>
              <a:t> nedostatečný příjem některých výživových složek a z toho vyplývající rizika</a:t>
            </a:r>
            <a:endParaRPr lang="cs-CZ" sz="2600" dirty="0">
              <a:latin typeface="Adobe Garamond Pro" pitchFamily="18" charset="-18"/>
            </a:endParaRP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107</a:t>
            </a:fld>
            <a:endParaRPr lang="cs-CZ" smtClean="0"/>
          </a:p>
        </p:txBody>
      </p:sp>
      <p:pic>
        <p:nvPicPr>
          <p:cNvPr id="5" name="Obrázek 4" descr="images (3).jpg"/>
          <p:cNvPicPr>
            <a:picLocks noChangeAspect="1"/>
          </p:cNvPicPr>
          <p:nvPr/>
        </p:nvPicPr>
        <p:blipFill>
          <a:blip r:embed="rId3" cstate="print"/>
          <a:srcRect b="11819"/>
          <a:stretch>
            <a:fillRect/>
          </a:stretch>
        </p:blipFill>
        <p:spPr>
          <a:xfrm>
            <a:off x="8616280" y="188640"/>
            <a:ext cx="178783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9748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692696"/>
            <a:ext cx="8136904" cy="6858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ESTAVENÍ VHODNÉHO JÍDELNÍČKU</a:t>
            </a:r>
            <a:endParaRPr lang="cs-CZ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09801" y="1524000"/>
            <a:ext cx="8101013" cy="4641304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cs-CZ" sz="2700" dirty="0">
                <a:latin typeface="Adobe Garamond Pro" pitchFamily="18" charset="-18"/>
              </a:rPr>
              <a:t>dodržovat pestrost a vyváženost</a:t>
            </a:r>
          </a:p>
          <a:p>
            <a:pPr>
              <a:buClr>
                <a:schemeClr val="accent4"/>
              </a:buClr>
            </a:pPr>
            <a:r>
              <a:rPr lang="cs-CZ" sz="2700" dirty="0">
                <a:latin typeface="Adobe Garamond Pro" pitchFamily="18" charset="-18"/>
              </a:rPr>
              <a:t>potravinové skupiny, které by neměly v jídelníčku chybět: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>
                <a:latin typeface="Adobe Garamond Pro" pitchFamily="18" charset="-18"/>
              </a:rPr>
              <a:t>obiloviny a </a:t>
            </a:r>
            <a:r>
              <a:rPr lang="cs-CZ" sz="2200" dirty="0" err="1">
                <a:latin typeface="Adobe Garamond Pro" pitchFamily="18" charset="-18"/>
              </a:rPr>
              <a:t>pseudoobiloviny</a:t>
            </a:r>
            <a:endParaRPr lang="cs-CZ" sz="2200" dirty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>
                <a:latin typeface="Adobe Garamond Pro" pitchFamily="18" charset="-18"/>
              </a:rPr>
              <a:t>zelenina, ovoce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>
                <a:latin typeface="Adobe Garamond Pro" pitchFamily="18" charset="-18"/>
              </a:rPr>
              <a:t>luštěniny a výrobky z nich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>
                <a:latin typeface="Adobe Garamond Pro" pitchFamily="18" charset="-18"/>
              </a:rPr>
              <a:t>mléko, mléčné výrobky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>
                <a:latin typeface="Adobe Garamond Pro" pitchFamily="18" charset="-18"/>
              </a:rPr>
              <a:t>vejce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>
                <a:latin typeface="Adobe Garamond Pro" pitchFamily="18" charset="-18"/>
              </a:rPr>
              <a:t>ořechy, semena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>
                <a:latin typeface="Adobe Garamond Pro" pitchFamily="18" charset="-18"/>
              </a:rPr>
              <a:t>rostlinné oleje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sz="2200" dirty="0">
                <a:latin typeface="Adobe Garamond Pro" pitchFamily="18" charset="-18"/>
              </a:rPr>
              <a:t>případně přídavek mořských řas</a:t>
            </a: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108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32464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692696"/>
            <a:ext cx="8136904" cy="6858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ESTAVENÍ VHODNÉHO JÍDELNÍČKU</a:t>
            </a:r>
            <a:endParaRPr lang="cs-CZ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09801" y="1524000"/>
            <a:ext cx="8101013" cy="4641304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cs-CZ" sz="2600" dirty="0">
                <a:latin typeface="Adobe Garamond Pro" pitchFamily="18" charset="-18"/>
              </a:rPr>
              <a:t>v jednotlivých pokrmech i v pokrmech během dne kombinovat různé zdroje bílkovin</a:t>
            </a:r>
          </a:p>
          <a:p>
            <a:pPr>
              <a:buClr>
                <a:schemeClr val="accent4"/>
              </a:buClr>
            </a:pPr>
            <a:endParaRPr lang="cs-CZ" sz="1000" dirty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dirty="0" smtClean="0">
                <a:latin typeface="Adobe Garamond Pro" pitchFamily="18" charset="-18"/>
              </a:rPr>
              <a:t>obiloviny s luštěninami (fazolový guláš s pečivem, luštěninové polévky s vložkou z obilovin, šoulet atd.)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endParaRPr lang="cs-CZ" sz="1000" dirty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dirty="0" smtClean="0">
                <a:latin typeface="Adobe Garamond Pro" pitchFamily="18" charset="-18"/>
              </a:rPr>
              <a:t>luštěniny s bramborami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endParaRPr lang="cs-CZ" sz="1000" dirty="0">
              <a:latin typeface="Adobe Garamond Pro" pitchFamily="18" charset="-18"/>
            </a:endParaRP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r>
              <a:rPr lang="cs-CZ" dirty="0" smtClean="0">
                <a:latin typeface="Adobe Garamond Pro" pitchFamily="18" charset="-18"/>
              </a:rPr>
              <a:t>rostlinné zdroje bílkovin s živočišnými (obiloviny s mléčnými výrobky – mléčné obilné kaše atd.)</a:t>
            </a:r>
          </a:p>
          <a:p>
            <a:pPr lvl="1">
              <a:buClr>
                <a:schemeClr val="accent4"/>
              </a:buClr>
              <a:buFont typeface="Arial" pitchFamily="34" charset="0"/>
              <a:buChar char="•"/>
            </a:pPr>
            <a:endParaRPr lang="cs-CZ" sz="1000" dirty="0">
              <a:latin typeface="Adobe Garamond Pro" pitchFamily="18" charset="-18"/>
            </a:endParaRPr>
          </a:p>
          <a:p>
            <a:pPr>
              <a:buClr>
                <a:schemeClr val="accent4"/>
              </a:buClr>
            </a:pPr>
            <a:r>
              <a:rPr lang="cs-CZ" sz="2400" dirty="0">
                <a:latin typeface="Adobe Garamond Pro" pitchFamily="18" charset="-18"/>
              </a:rPr>
              <a:t>nenahrazovat masové pokrmy sladkými a smaženými pokrmy</a:t>
            </a: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109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741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VYHLÁŠKA MŠMT O ŠKOLNÍM STRAVOVÁNÍ</a:t>
            </a:r>
            <a:br>
              <a:rPr lang="cs-CZ" sz="3600" dirty="0" smtClean="0"/>
            </a:br>
            <a:r>
              <a:rPr lang="cs-CZ" sz="3600" dirty="0" smtClean="0"/>
              <a:t> </a:t>
            </a:r>
            <a:r>
              <a:rPr lang="cs-CZ" sz="3600" b="1" dirty="0" smtClean="0"/>
              <a:t>– POSLEDNÍ AKTUALIZACE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spc="50" dirty="0" smtClean="0">
                <a:latin typeface="Arial" panose="020B0604020202020204" pitchFamily="34" charset="0"/>
              </a:rPr>
              <a:t>VYHLÁŠKA č. 210/2017 Sb.</a:t>
            </a:r>
            <a:endParaRPr lang="cs-CZ" dirty="0" smtClean="0"/>
          </a:p>
          <a:p>
            <a:r>
              <a:rPr lang="cs-CZ" dirty="0" smtClean="0"/>
              <a:t>ze dne 26. června 2017,</a:t>
            </a:r>
          </a:p>
          <a:p>
            <a:r>
              <a:rPr lang="cs-CZ" b="1" dirty="0" smtClean="0"/>
              <a:t>kterou se mění vyhláška č. 107/2005 Sb., o školním stravování, ve znění pozdějších předpisů</a:t>
            </a:r>
            <a:endParaRPr lang="cs-CZ" dirty="0" smtClean="0"/>
          </a:p>
          <a:p>
            <a:r>
              <a:rPr lang="cs-CZ" dirty="0" smtClean="0"/>
              <a:t>Ministerstvo školství, mládeže a tělovýchovy stanoví podle § 35 odst. 2, § 121 odst. 1 a § 123 odst. 5 zákona č. 561/2004 Sb., o předškolním, základním, středním, vyšším odborném a jiném vzdělávání (školský zákon), a v dohodě s Ministerstvem zdravotnictví podle § 121 odst. 2 školského zákona: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2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692696"/>
            <a:ext cx="8136904" cy="6858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ŘÍKLAD VHODNÉHO JÍDELNÍČKU</a:t>
            </a:r>
            <a:endParaRPr lang="cs-CZ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09801" y="1524000"/>
            <a:ext cx="8101013" cy="4641304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</a:pPr>
            <a:endParaRPr lang="cs-CZ" sz="2400" dirty="0">
              <a:latin typeface="Adobe Garamond Pro" pitchFamily="18" charset="-18"/>
            </a:endParaRPr>
          </a:p>
          <a:p>
            <a:pPr>
              <a:buClr>
                <a:srgbClr val="FF3300"/>
              </a:buClr>
            </a:pPr>
            <a:endParaRPr lang="cs-CZ" sz="2400" dirty="0">
              <a:latin typeface="Adobe Garamond Pro" pitchFamily="18" charset="-18"/>
            </a:endParaRPr>
          </a:p>
          <a:p>
            <a:pPr>
              <a:buClr>
                <a:srgbClr val="FF3300"/>
              </a:buClr>
            </a:pPr>
            <a:r>
              <a:rPr lang="cs-CZ" sz="2400" dirty="0">
                <a:latin typeface="Adobe Garamond Pro" pitchFamily="18" charset="-18"/>
              </a:rPr>
              <a:t>SN: ovesná kaše s ořechy a hroznovým vínem</a:t>
            </a:r>
          </a:p>
          <a:p>
            <a:pPr>
              <a:buClr>
                <a:srgbClr val="FF3300"/>
              </a:buClr>
            </a:pPr>
            <a:r>
              <a:rPr lang="cs-CZ" sz="2400" dirty="0">
                <a:latin typeface="Adobe Garamond Pro" pitchFamily="18" charset="-18"/>
              </a:rPr>
              <a:t>PŘ: chléb s ředkvičkovou pomazánkou</a:t>
            </a:r>
          </a:p>
          <a:p>
            <a:pPr>
              <a:buClr>
                <a:srgbClr val="FF3300"/>
              </a:buClr>
            </a:pPr>
            <a:r>
              <a:rPr lang="cs-CZ" sz="2400" dirty="0">
                <a:latin typeface="Adobe Garamond Pro" pitchFamily="18" charset="-18"/>
              </a:rPr>
              <a:t>OB: polévka cizrnový krém, lasagne se špenátem a mozarellou</a:t>
            </a:r>
          </a:p>
          <a:p>
            <a:pPr>
              <a:buClr>
                <a:srgbClr val="FF3300"/>
              </a:buClr>
            </a:pPr>
            <a:r>
              <a:rPr lang="cs-CZ" sz="2400" dirty="0">
                <a:latin typeface="Adobe Garamond Pro" pitchFamily="18" charset="-18"/>
              </a:rPr>
              <a:t>SV: banánový koktejl</a:t>
            </a:r>
          </a:p>
          <a:p>
            <a:pPr>
              <a:buClr>
                <a:srgbClr val="FF3300"/>
              </a:buClr>
            </a:pPr>
            <a:r>
              <a:rPr lang="cs-CZ" sz="2400" dirty="0">
                <a:latin typeface="Adobe Garamond Pro" pitchFamily="18" charset="-18"/>
              </a:rPr>
              <a:t>VČ: květákový mozeček, brambory, rajčatový salát</a:t>
            </a: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110</a:t>
            </a:fld>
            <a:endParaRPr lang="cs-CZ" smtClean="0"/>
          </a:p>
        </p:txBody>
      </p:sp>
      <p:pic>
        <p:nvPicPr>
          <p:cNvPr id="5" name="Obrázek 4" descr="vidlic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4719" y="1217201"/>
            <a:ext cx="242867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110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692696"/>
            <a:ext cx="8136904" cy="6858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ŘÍKLAD VHODNÉHO JÍDELNÍČKU</a:t>
            </a:r>
            <a:endParaRPr lang="cs-CZ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09801" y="1524000"/>
            <a:ext cx="8101013" cy="4641304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</a:pPr>
            <a:endParaRPr lang="cs-CZ" sz="2400" dirty="0">
              <a:latin typeface="Adobe Garamond Pro" pitchFamily="18" charset="-18"/>
            </a:endParaRPr>
          </a:p>
          <a:p>
            <a:pPr>
              <a:buClr>
                <a:srgbClr val="FF3300"/>
              </a:buClr>
            </a:pPr>
            <a:endParaRPr lang="cs-CZ" sz="2400" dirty="0">
              <a:latin typeface="Adobe Garamond Pro" pitchFamily="18" charset="-18"/>
            </a:endParaRPr>
          </a:p>
          <a:p>
            <a:pPr>
              <a:buClr>
                <a:srgbClr val="FF3300"/>
              </a:buClr>
            </a:pPr>
            <a:r>
              <a:rPr lang="cs-CZ" sz="2400" dirty="0">
                <a:latin typeface="Adobe Garamond Pro" pitchFamily="18" charset="-18"/>
              </a:rPr>
              <a:t>SN: chléb s vaječnou pomazánkou, obložený paprikou</a:t>
            </a:r>
          </a:p>
          <a:p>
            <a:pPr>
              <a:buClr>
                <a:srgbClr val="FF3300"/>
              </a:buClr>
            </a:pPr>
            <a:r>
              <a:rPr lang="cs-CZ" sz="2400" dirty="0">
                <a:latin typeface="Adobe Garamond Pro" pitchFamily="18" charset="-18"/>
              </a:rPr>
              <a:t>PŘ: jablko</a:t>
            </a:r>
          </a:p>
          <a:p>
            <a:pPr>
              <a:buClr>
                <a:srgbClr val="FF3300"/>
              </a:buClr>
            </a:pPr>
            <a:r>
              <a:rPr lang="cs-CZ" sz="2400" dirty="0">
                <a:latin typeface="Adobe Garamond Pro" pitchFamily="18" charset="-18"/>
              </a:rPr>
              <a:t>OB: polévka zeleninová s drožďovými knedlíčky, mexické fazole </a:t>
            </a:r>
            <a:br>
              <a:rPr lang="cs-CZ" sz="2400" dirty="0">
                <a:latin typeface="Adobe Garamond Pro" pitchFamily="18" charset="-18"/>
              </a:rPr>
            </a:br>
            <a:r>
              <a:rPr lang="cs-CZ" sz="2400" dirty="0">
                <a:latin typeface="Adobe Garamond Pro" pitchFamily="18" charset="-18"/>
              </a:rPr>
              <a:t>v tortille s jogurtovým dresinkem</a:t>
            </a:r>
          </a:p>
          <a:p>
            <a:pPr>
              <a:buClr>
                <a:srgbClr val="FF3300"/>
              </a:buClr>
            </a:pPr>
            <a:r>
              <a:rPr lang="cs-CZ" sz="2400" dirty="0">
                <a:latin typeface="Adobe Garamond Pro" pitchFamily="18" charset="-18"/>
              </a:rPr>
              <a:t>SV: pudink s ovocem</a:t>
            </a:r>
          </a:p>
          <a:p>
            <a:pPr>
              <a:buClr>
                <a:srgbClr val="FF3300"/>
              </a:buClr>
            </a:pPr>
            <a:r>
              <a:rPr lang="cs-CZ" sz="2400" dirty="0">
                <a:latin typeface="Adobe Garamond Pro" pitchFamily="18" charset="-18"/>
              </a:rPr>
              <a:t>VČ: pohankové rizoto se zeleninou, sypané sýrem</a:t>
            </a:r>
          </a:p>
          <a:p>
            <a:pPr eaLnBrk="1" hangingPunct="1">
              <a:buFontTx/>
              <a:buNone/>
              <a:defRPr/>
            </a:pPr>
            <a:endParaRPr lang="cs-CZ" dirty="0" smtClean="0"/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A977E-7E23-410F-BCAC-2557CA38D0BE}" type="slidenum">
              <a:rPr lang="cs-CZ" smtClean="0"/>
              <a:pPr/>
              <a:t>111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82544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UTRIČNÍ A ZDRAVOTNÍ ASPEKTY</a:t>
            </a:r>
            <a:endParaRPr lang="cs-CZ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2207568" y="1412776"/>
            <a:ext cx="8305800" cy="5112568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endParaRPr lang="cs-CZ" sz="300" dirty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2000" dirty="0">
                <a:latin typeface="Adobe Garamond Pro" pitchFamily="18" charset="-18"/>
              </a:rPr>
              <a:t>Závisí na stupni omezení potravin živočišného původu  a na skladbě konzumovaných potravin. 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2000" b="1" dirty="0">
                <a:latin typeface="Adobe Garamond Pro" pitchFamily="18" charset="-18"/>
              </a:rPr>
              <a:t>Co přináší možná rizika alternativních způsobů stravování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>
                <a:latin typeface="Adobe Garamond Pro" pitchFamily="18" charset="-18"/>
              </a:rPr>
              <a:t>Špatná informovanost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>
                <a:latin typeface="Adobe Garamond Pro" pitchFamily="18" charset="-18"/>
              </a:rPr>
              <a:t>Nesprávná skladba stravy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>
                <a:latin typeface="Adobe Garamond Pro" pitchFamily="18" charset="-18"/>
              </a:rPr>
              <a:t>V rostlinných potravinách chybí některé nutriční složky, některé složky jsou zastoupeny v malém množství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>
                <a:latin typeface="Adobe Garamond Pro" pitchFamily="18" charset="-18"/>
              </a:rPr>
              <a:t>Přítomnost inhibitorů absorpce některých </a:t>
            </a:r>
            <a:r>
              <a:rPr lang="cs-CZ" sz="1800" dirty="0" err="1">
                <a:latin typeface="Adobe Garamond Pro" pitchFamily="18" charset="-18"/>
              </a:rPr>
              <a:t>nutrientů</a:t>
            </a:r>
            <a:endParaRPr lang="cs-CZ" sz="1800" dirty="0">
              <a:latin typeface="Adobe Garamond Pro" pitchFamily="18" charset="-18"/>
            </a:endParaRP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>
                <a:latin typeface="Adobe Garamond Pro" pitchFamily="18" charset="-18"/>
              </a:rPr>
              <a:t>Ostatní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endParaRPr lang="cs-CZ" sz="200" dirty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2000" b="1" dirty="0">
                <a:latin typeface="Adobe Garamond Pro" pitchFamily="18" charset="-18"/>
              </a:rPr>
              <a:t>Přínosy alternativních způsobů stravování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>
                <a:latin typeface="Adobe Garamond Pro" pitchFamily="18" charset="-18"/>
              </a:rPr>
              <a:t>Vyšší konzumace ovoce, zeleniny, obilovin, klíčků, luštěnin, ořechů, semen, rostlinných olejů</a:t>
            </a:r>
            <a:endParaRPr lang="cs-CZ" sz="1800" dirty="0">
              <a:latin typeface="Adobe Garamond Pro" pitchFamily="18" charset="-18"/>
              <a:sym typeface="Wingdings 3" pitchFamily="18" charset="2"/>
            </a:endParaRP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>
                <a:latin typeface="Adobe Garamond Pro" pitchFamily="18" charset="-18"/>
                <a:sym typeface="Wingdings 3" pitchFamily="18" charset="2"/>
              </a:rPr>
              <a:t>Nižší příjmy nasycených tuků, cholesterolu, živočišných proteinů</a:t>
            </a: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>
                <a:latin typeface="Adobe Garamond Pro" pitchFamily="18" charset="-18"/>
              </a:rPr>
              <a:t>Nižší energetická </a:t>
            </a:r>
            <a:r>
              <a:rPr lang="cs-CZ" sz="1800" dirty="0" err="1">
                <a:latin typeface="Adobe Garamond Pro" pitchFamily="18" charset="-18"/>
              </a:rPr>
              <a:t>denzita</a:t>
            </a:r>
            <a:endParaRPr lang="cs-CZ" sz="1800" dirty="0">
              <a:latin typeface="Adobe Garamond Pro" pitchFamily="18" charset="-18"/>
            </a:endParaRPr>
          </a:p>
          <a:p>
            <a:pPr marL="908225" lvl="2" indent="-457200">
              <a:lnSpc>
                <a:spcPct val="70000"/>
              </a:lnSpc>
              <a:spcBef>
                <a:spcPts val="1200"/>
              </a:spcBef>
              <a:buClr>
                <a:schemeClr val="accent4"/>
              </a:buClr>
              <a:defRPr/>
            </a:pPr>
            <a:r>
              <a:rPr lang="cs-CZ" sz="1800" dirty="0">
                <a:latin typeface="Adobe Garamond Pro" pitchFamily="18" charset="-18"/>
              </a:rPr>
              <a:t>Životní styl</a:t>
            </a:r>
            <a:endParaRPr lang="cs-CZ" sz="2200" dirty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112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288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BECNÉ ZHODNOCENÍ</a:t>
            </a:r>
            <a:endParaRPr lang="cs-CZ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1775520" y="1412776"/>
            <a:ext cx="8737848" cy="5112568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endParaRPr lang="cs-CZ" sz="300" dirty="0">
              <a:latin typeface="Adobe Garamond Pro" pitchFamily="18" charset="-18"/>
            </a:endParaRP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2000" dirty="0">
                <a:latin typeface="Adobe Garamond Pro" pitchFamily="18" charset="-18"/>
              </a:rPr>
              <a:t>Převážná většina epidemiologických studií se zabývá vegetariánstvím </a:t>
            </a:r>
            <a:r>
              <a:rPr lang="en-US" sz="2000" dirty="0">
                <a:latin typeface="Adobe Garamond Pro" pitchFamily="18" charset="-18"/>
              </a:rPr>
              <a:t/>
            </a:r>
            <a:br>
              <a:rPr lang="en-US" sz="2000" dirty="0">
                <a:latin typeface="Adobe Garamond Pro" pitchFamily="18" charset="-18"/>
              </a:rPr>
            </a:br>
            <a:r>
              <a:rPr lang="cs-CZ" sz="2000" dirty="0">
                <a:latin typeface="Adobe Garamond Pro" pitchFamily="18" charset="-18"/>
              </a:rPr>
              <a:t>a jeho podskupinami </a:t>
            </a: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endParaRPr lang="cs-CZ" sz="1000" dirty="0">
              <a:latin typeface="Adobe Garamond Pro" pitchFamily="18" charset="-18"/>
            </a:endParaRP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>
                <a:latin typeface="Adobe Garamond Pro" pitchFamily="18" charset="-18"/>
              </a:rPr>
              <a:t>Vegetariáni </a:t>
            </a:r>
            <a:r>
              <a:rPr lang="cs-CZ" sz="2000" dirty="0">
                <a:latin typeface="Adobe Garamond Pro" pitchFamily="18" charset="-18"/>
              </a:rPr>
              <a:t>částečně konzumující potraviny živ. původu</a:t>
            </a: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>
                <a:latin typeface="Adobe Garamond Pro" pitchFamily="18" charset="-18"/>
              </a:rPr>
              <a:t>Při správné kombinaci potravin obvykle problémy s nedostatkem životně důležitých </a:t>
            </a:r>
            <a:r>
              <a:rPr lang="cs-CZ" sz="1800" dirty="0" err="1">
                <a:latin typeface="Adobe Garamond Pro" pitchFamily="18" charset="-18"/>
              </a:rPr>
              <a:t>nutrientů</a:t>
            </a:r>
            <a:r>
              <a:rPr lang="cs-CZ" sz="1800" dirty="0">
                <a:latin typeface="Adobe Garamond Pro" pitchFamily="18" charset="-18"/>
              </a:rPr>
              <a:t> nemají</a:t>
            </a: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>
                <a:latin typeface="Adobe Garamond Pro" pitchFamily="18" charset="-18"/>
              </a:rPr>
              <a:t>Potenciální rizika nejčastěji vycházejí ze špatné skladby stravy</a:t>
            </a: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endParaRPr lang="cs-CZ" sz="1000" dirty="0">
              <a:latin typeface="Adobe Garamond Pro" pitchFamily="18" charset="-18"/>
            </a:endParaRP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>
                <a:latin typeface="Adobe Garamond Pro" pitchFamily="18" charset="-18"/>
              </a:rPr>
              <a:t>Veganství</a:t>
            </a: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>
                <a:latin typeface="Adobe Garamond Pro" pitchFamily="18" charset="-18"/>
              </a:rPr>
              <a:t>Dodržování mnoha pravidel</a:t>
            </a:r>
            <a:endParaRPr lang="cs-CZ" sz="1800" dirty="0">
              <a:latin typeface="Adobe Garamond Pro" pitchFamily="18" charset="-18"/>
              <a:sym typeface="Wingdings 3" pitchFamily="18" charset="2"/>
            </a:endParaRP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>
                <a:latin typeface="Adobe Garamond Pro" pitchFamily="18" charset="-18"/>
                <a:sym typeface="Wingdings 3" pitchFamily="18" charset="2"/>
              </a:rPr>
              <a:t>Svoji stravu musí obohacovat o chybějící složky formou doplňků stravy nebo fortifikovaných potravin – vitamin B12, B2, D, Ca, I</a:t>
            </a: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endParaRPr lang="cs-CZ" sz="1000" dirty="0">
              <a:latin typeface="Adobe Garamond Pro" pitchFamily="18" charset="-18"/>
            </a:endParaRP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 err="1">
                <a:latin typeface="Adobe Garamond Pro" pitchFamily="18" charset="-18"/>
              </a:rPr>
              <a:t>Vitariáství</a:t>
            </a:r>
            <a:endParaRPr lang="cs-CZ" sz="2000" b="1" dirty="0">
              <a:latin typeface="Adobe Garamond Pro" pitchFamily="18" charset="-18"/>
            </a:endParaRP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>
                <a:latin typeface="Adobe Garamond Pro" pitchFamily="18" charset="-18"/>
              </a:rPr>
              <a:t>Určité kladné stránky</a:t>
            </a: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>
                <a:latin typeface="Adobe Garamond Pro" pitchFamily="18" charset="-18"/>
                <a:sym typeface="Wingdings 3" pitchFamily="18" charset="2"/>
              </a:rPr>
              <a:t>Negativa  -  obsah přírodních toxických a </a:t>
            </a:r>
            <a:r>
              <a:rPr lang="cs-CZ" sz="1800" dirty="0" err="1">
                <a:latin typeface="Adobe Garamond Pro" pitchFamily="18" charset="-18"/>
                <a:sym typeface="Wingdings 3" pitchFamily="18" charset="2"/>
              </a:rPr>
              <a:t>antinutričních</a:t>
            </a:r>
            <a:r>
              <a:rPr lang="cs-CZ" sz="1800" dirty="0">
                <a:latin typeface="Adobe Garamond Pro" pitchFamily="18" charset="-18"/>
                <a:sym typeface="Wingdings 3" pitchFamily="18" charset="2"/>
              </a:rPr>
              <a:t> látek, hygienická jakost, stravitelnost</a:t>
            </a: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>
                <a:latin typeface="Adobe Garamond Pro" pitchFamily="18" charset="-18"/>
                <a:sym typeface="Wingdings 3" pitchFamily="18" charset="2"/>
              </a:rPr>
              <a:t>Nelze zajistit dostatek všech esenciálních </a:t>
            </a:r>
            <a:r>
              <a:rPr lang="cs-CZ" sz="1800" dirty="0" err="1">
                <a:latin typeface="Adobe Garamond Pro" pitchFamily="18" charset="-18"/>
                <a:sym typeface="Wingdings 3" pitchFamily="18" charset="2"/>
              </a:rPr>
              <a:t>nutrientů</a:t>
            </a:r>
            <a:r>
              <a:rPr lang="cs-CZ" sz="1800" dirty="0">
                <a:latin typeface="Adobe Garamond Pro" pitchFamily="18" charset="-18"/>
                <a:sym typeface="Wingdings 3" pitchFamily="18" charset="2"/>
              </a:rPr>
              <a:t> v potřebné míře</a:t>
            </a: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endParaRPr lang="cs-CZ" sz="1000" dirty="0">
              <a:latin typeface="Adobe Garamond Pro" pitchFamily="18" charset="-18"/>
              <a:sym typeface="Wingdings 3" pitchFamily="18" charset="2"/>
            </a:endParaRPr>
          </a:p>
          <a:p>
            <a:pPr marL="508175"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 err="1">
                <a:latin typeface="Adobe Garamond Pro" pitchFamily="18" charset="-18"/>
              </a:rPr>
              <a:t>Fruktariánství</a:t>
            </a:r>
            <a:endParaRPr lang="cs-CZ" sz="2000" b="1" dirty="0">
              <a:latin typeface="Adobe Garamond Pro" pitchFamily="18" charset="-18"/>
            </a:endParaRPr>
          </a:p>
          <a:p>
            <a:pPr marL="908225" lvl="2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1800" dirty="0">
                <a:latin typeface="Adobe Garamond Pro" pitchFamily="18" charset="-18"/>
              </a:rPr>
              <a:t>Zcela nevhodný způsob stravování</a:t>
            </a:r>
            <a:endParaRPr lang="cs-CZ" sz="2200" dirty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113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497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404664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BECNÉ ZHODNOCENÍ</a:t>
            </a:r>
            <a:endParaRPr lang="cs-CZ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412776"/>
            <a:ext cx="8521824" cy="5112568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endParaRPr lang="cs-CZ" sz="300" dirty="0"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>
                <a:latin typeface="Adobe Garamond Pro" pitchFamily="18" charset="-18"/>
              </a:rPr>
              <a:t>Makrobiotika 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2000" dirty="0">
                <a:latin typeface="Adobe Garamond Pro" pitchFamily="18" charset="-18"/>
              </a:rPr>
              <a:t>Nižší stupně mohou uspokojit nutriční potřeby dospělého člověka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2000" dirty="0">
                <a:latin typeface="Adobe Garamond Pro" pitchFamily="18" charset="-18"/>
              </a:rPr>
              <a:t>Vyšší restriktivní stupně – nedostatečné jak z hlediska nutričního, tak energetického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2000" dirty="0">
                <a:latin typeface="Adobe Garamond Pro" pitchFamily="18" charset="-18"/>
              </a:rPr>
              <a:t>Nedostatek – hodnotných bílkovin, Ca, </a:t>
            </a:r>
            <a:r>
              <a:rPr lang="cs-CZ" sz="2000" dirty="0" err="1">
                <a:latin typeface="Adobe Garamond Pro" pitchFamily="18" charset="-18"/>
              </a:rPr>
              <a:t>Fe</a:t>
            </a:r>
            <a:r>
              <a:rPr lang="cs-CZ" sz="2000" dirty="0">
                <a:latin typeface="Adobe Garamond Pro" pitchFamily="18" charset="-18"/>
              </a:rPr>
              <a:t>, PUFA, vitaminů A, C, D a B12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endParaRPr lang="cs-CZ" sz="500" dirty="0"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>
                <a:latin typeface="Adobe Garamond Pro" pitchFamily="18" charset="-18"/>
              </a:rPr>
              <a:t>Dělená strava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2000" dirty="0">
                <a:latin typeface="Adobe Garamond Pro" pitchFamily="18" charset="-18"/>
                <a:sym typeface="Wingdings 3" pitchFamily="18" charset="2"/>
              </a:rPr>
              <a:t>Při dodržování pestrosti a pravidelnosti může zajistit dostatečné množství všech potřebných </a:t>
            </a:r>
            <a:r>
              <a:rPr lang="cs-CZ" sz="2000" dirty="0" err="1">
                <a:latin typeface="Adobe Garamond Pro" pitchFamily="18" charset="-18"/>
                <a:sym typeface="Wingdings 3" pitchFamily="18" charset="2"/>
              </a:rPr>
              <a:t>nutrientů</a:t>
            </a:r>
            <a:endParaRPr lang="cs-CZ" sz="2000" dirty="0">
              <a:latin typeface="Adobe Garamond Pro" pitchFamily="18" charset="-18"/>
              <a:sym typeface="Wingdings 3" pitchFamily="18" charset="2"/>
            </a:endParaRP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2000" dirty="0">
                <a:latin typeface="Adobe Garamond Pro" pitchFamily="18" charset="-18"/>
                <a:sym typeface="Wingdings 3" pitchFamily="18" charset="2"/>
              </a:rPr>
              <a:t>Principy oddělené konzumace sacharidových a bílkovinných potravin jsou </a:t>
            </a:r>
            <a:r>
              <a:rPr lang="cs-CZ" sz="2000" dirty="0" err="1">
                <a:latin typeface="Adobe Garamond Pro" pitchFamily="18" charset="-18"/>
                <a:sym typeface="Wingdings 3" pitchFamily="18" charset="2"/>
              </a:rPr>
              <a:t>neopodstatnělé</a:t>
            </a:r>
            <a:r>
              <a:rPr lang="cs-CZ" sz="2000" dirty="0">
                <a:latin typeface="Adobe Garamond Pro" pitchFamily="18" charset="-18"/>
                <a:sym typeface="Wingdings 3" pitchFamily="18" charset="2"/>
              </a:rPr>
              <a:t> a vědecky nepodložené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endParaRPr lang="cs-CZ" sz="500" b="1" dirty="0"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>
                <a:latin typeface="Adobe Garamond Pro" pitchFamily="18" charset="-18"/>
              </a:rPr>
              <a:t>Výživa podle krevních skupin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2000" dirty="0">
                <a:latin typeface="Adobe Garamond Pro" pitchFamily="18" charset="-18"/>
              </a:rPr>
              <a:t>Teoretické předpoklady této výživy nejsou seriózní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2000" dirty="0">
                <a:latin typeface="Adobe Garamond Pro" pitchFamily="18" charset="-18"/>
                <a:sym typeface="Wingdings 3" pitchFamily="18" charset="2"/>
              </a:rPr>
              <a:t>Při striktním dodržování doporučovaných pravidel by mohlo u nositelů některých krevních skupin dojít k deficitu životně důležitých </a:t>
            </a:r>
            <a:r>
              <a:rPr lang="cs-CZ" sz="2000" dirty="0" err="1">
                <a:latin typeface="Adobe Garamond Pro" pitchFamily="18" charset="-18"/>
                <a:sym typeface="Wingdings 3" pitchFamily="18" charset="2"/>
              </a:rPr>
              <a:t>nutrientů</a:t>
            </a:r>
            <a:endParaRPr lang="cs-CZ" sz="2000" dirty="0">
              <a:latin typeface="Adobe Garamond Pro" pitchFamily="18" charset="-18"/>
              <a:sym typeface="Wingdings 3" pitchFamily="18" charset="2"/>
            </a:endParaRP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endParaRPr lang="cs-CZ" sz="500" dirty="0">
              <a:latin typeface="Adobe Garamond Pro" pitchFamily="18" charset="-18"/>
            </a:endParaRPr>
          </a:p>
          <a:p>
            <a:pPr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buNone/>
              <a:defRPr/>
            </a:pPr>
            <a:r>
              <a:rPr lang="cs-CZ" sz="2000" b="1" dirty="0" err="1">
                <a:latin typeface="Adobe Garamond Pro" pitchFamily="18" charset="-18"/>
              </a:rPr>
              <a:t>Ájurvéda</a:t>
            </a:r>
            <a:endParaRPr lang="cs-CZ" sz="2000" b="1" dirty="0">
              <a:latin typeface="Adobe Garamond Pro" pitchFamily="18" charset="-18"/>
            </a:endParaRP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2000" dirty="0">
                <a:latin typeface="Adobe Garamond Pro" pitchFamily="18" charset="-18"/>
              </a:rPr>
              <a:t>Doporučování vegetariánské stravy</a:t>
            </a:r>
          </a:p>
          <a:p>
            <a:pPr lvl="1" indent="-457200">
              <a:lnSpc>
                <a:spcPct val="7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cs-CZ" sz="2000" dirty="0">
                <a:latin typeface="Adobe Garamond Pro" pitchFamily="18" charset="-18"/>
              </a:rPr>
              <a:t>Omezování výběru potravin </a:t>
            </a:r>
            <a:r>
              <a:rPr lang="cs-CZ" sz="2000" dirty="0">
                <a:latin typeface="Adobe Garamond Pro" pitchFamily="18" charset="-18"/>
                <a:sym typeface="Wingdings 3" pitchFamily="18" charset="2"/>
              </a:rPr>
              <a:t> omezení pestrosti</a:t>
            </a:r>
            <a:endParaRPr lang="cs-CZ" sz="2200" dirty="0">
              <a:latin typeface="Adobe Garamond Pro" pitchFamily="18" charset="-18"/>
            </a:endParaRP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114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173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532262"/>
            <a:ext cx="105986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 smtClean="0">
                <a:effectLst/>
              </a:rPr>
              <a:t>Čl. 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>
                <a:effectLst/>
              </a:rPr>
              <a:t>Vyhláška č. 107/2005 Sb., o školním stravování, ve znění vyhlášky č. 107/2008 Sb., vyhlášky č. 463/2011 Sb. a vyhlášky č. 17/2015 Sb., se mění takto: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>
                <a:effectLst/>
              </a:rPr>
              <a:t>1. V § 2 odstavec 5 včetně poznámek pod čarou č. 9 a 10 zní:„(5) Provozovatel stravovacích služeb používá při poskytování dietního stravování </a:t>
            </a:r>
            <a:r>
              <a:rPr lang="cs-CZ" sz="2200" b="1" dirty="0" smtClean="0">
                <a:solidFill>
                  <a:srgbClr val="FF0000"/>
                </a:solidFill>
                <a:effectLst/>
              </a:rPr>
              <a:t>receptury schválené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b="1" dirty="0" smtClean="0">
                <a:effectLst/>
              </a:rPr>
              <a:t>a)</a:t>
            </a:r>
            <a:r>
              <a:rPr lang="cs-CZ" sz="2200" dirty="0" smtClean="0">
                <a:effectLst/>
              </a:rPr>
              <a:t> </a:t>
            </a:r>
            <a:r>
              <a:rPr lang="cs-CZ" sz="2200" b="1" dirty="0" smtClean="0">
                <a:effectLst/>
              </a:rPr>
              <a:t>nutričním terapeutem</a:t>
            </a:r>
            <a:r>
              <a:rPr lang="cs-CZ" sz="2200" b="1" baseline="30000" dirty="0" smtClean="0">
                <a:effectLst/>
                <a:latin typeface="Arial" panose="020B0604020202020204" pitchFamily="34" charset="0"/>
              </a:rPr>
              <a:t>9</a:t>
            </a:r>
            <a:r>
              <a:rPr lang="cs-CZ" sz="2200" dirty="0" smtClean="0">
                <a:effectLst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b="1" dirty="0" smtClean="0">
                <a:effectLst/>
              </a:rPr>
              <a:t>b)</a:t>
            </a:r>
            <a:r>
              <a:rPr lang="cs-CZ" sz="2200" dirty="0" smtClean="0">
                <a:effectLst/>
              </a:rPr>
              <a:t> </a:t>
            </a:r>
            <a:r>
              <a:rPr lang="cs-CZ" sz="2200" b="1" dirty="0" smtClean="0">
                <a:effectLst/>
              </a:rPr>
              <a:t>lékařem se specializovanou způsobilostí</a:t>
            </a:r>
            <a:r>
              <a:rPr lang="cs-CZ" sz="2200" b="0" baseline="30000" dirty="0" smtClean="0">
                <a:effectLst/>
                <a:latin typeface="Arial" panose="020B0604020202020204" pitchFamily="34" charset="0"/>
              </a:rPr>
              <a:t>10</a:t>
            </a:r>
            <a:r>
              <a:rPr lang="cs-CZ" sz="2200" dirty="0" smtClean="0">
                <a:effectLst/>
              </a:rPr>
              <a:t>v oboru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  </a:t>
            </a:r>
            <a:r>
              <a:rPr lang="cs-CZ" sz="2200" dirty="0" smtClean="0">
                <a:effectLst/>
              </a:rPr>
              <a:t>1. praktické lékařství pro děti a dorost,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>
                <a:effectLst/>
              </a:rPr>
              <a:t>  2 . dětské lékařství,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>
                <a:effectLst/>
              </a:rPr>
              <a:t>  3. vnitřní lékařství,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>
                <a:effectLst/>
              </a:rPr>
              <a:t>  4. všeobecné praktické lékařství,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>
                <a:effectLst/>
              </a:rPr>
              <a:t>  5. endokrinologie a diabetologie, nebo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  6</a:t>
            </a:r>
            <a:r>
              <a:rPr lang="cs-CZ" sz="2200" dirty="0" smtClean="0">
                <a:effectLst/>
              </a:rPr>
              <a:t>. gastroenterologie, nebo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b="1" dirty="0" smtClean="0"/>
              <a:t>c)</a:t>
            </a:r>
            <a:r>
              <a:rPr lang="cs-CZ" sz="2200" b="1" dirty="0" smtClean="0">
                <a:effectLst/>
              </a:rPr>
              <a:t> </a:t>
            </a:r>
            <a:r>
              <a:rPr lang="cs-CZ" sz="2200" b="1" dirty="0" smtClean="0"/>
              <a:t>lékařem se zvláštní specializovanou způsobilostí</a:t>
            </a:r>
            <a:r>
              <a:rPr lang="cs-CZ" sz="2200" b="1" baseline="30000" dirty="0" smtClean="0">
                <a:latin typeface="Arial" panose="020B0604020202020204" pitchFamily="34" charset="0"/>
              </a:rPr>
              <a:t>10</a:t>
            </a:r>
            <a:r>
              <a:rPr lang="cs-CZ" sz="2200" b="1" dirty="0" smtClean="0"/>
              <a:t>v </a:t>
            </a:r>
            <a:r>
              <a:rPr lang="cs-CZ" sz="2200" dirty="0" smtClean="0"/>
              <a:t>oboru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  1. hygiena dětí a dorostu,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  2. hygiena výživy a předmětů běžného užívání,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  3. dětská endokrinologie a diabetologie, nebo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sz="2200" dirty="0" smtClean="0"/>
              <a:t>  4. dětská gastroenterologie a </a:t>
            </a:r>
            <a:r>
              <a:rPr lang="cs-CZ" altLang="cs-CZ" sz="2200" dirty="0" err="1" smtClean="0"/>
              <a:t>hepatologie</a:t>
            </a: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4019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SPOTŘEBNÍ KOŠ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7436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Výživové normy pro školní stravování 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Spotřební koš je definován pro 10 skupin potravin</a:t>
            </a:r>
            <a:r>
              <a:rPr lang="cs-CZ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udává průměrnou měsíční spotřebu na 1 strávníka v gramech/den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Např.  Ryby v SK 10 g/os/den, tj. 10 g x 20 dnů =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g ryby/ měsíc </a:t>
            </a:r>
            <a:r>
              <a:rPr lang="cs-CZ" dirty="0" smtClean="0"/>
              <a:t>(cca 2 porce měsíčně)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4 věkové kategorie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Spotřební koš pro </a:t>
            </a:r>
            <a:r>
              <a:rPr lang="cs-CZ" dirty="0" err="1" smtClean="0"/>
              <a:t>laktoovovegetariánskou</a:t>
            </a:r>
            <a:r>
              <a:rPr lang="cs-CZ" dirty="0" smtClean="0"/>
              <a:t> výživu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Plnění spotřebního koše je pro školní jídelny závazné a je kontrolované</a:t>
            </a:r>
            <a:r>
              <a:rPr lang="cs-CZ" dirty="0" smtClean="0"/>
              <a:t> příslušnými dozorovými orgány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538" y="3852578"/>
            <a:ext cx="1516207" cy="5260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839" y="3738277"/>
            <a:ext cx="1516207" cy="526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143" y="255943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SPOTŘEBNÍ KOŠ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084" y="1331972"/>
            <a:ext cx="8675252" cy="545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9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plnění spotřebního koše školní jídelnou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88" y="1163274"/>
            <a:ext cx="7620339" cy="538954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340178" y="6488668"/>
            <a:ext cx="525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MŠ Ostrava  </a:t>
            </a:r>
            <a:r>
              <a:rPr lang="cs-CZ" sz="1200" dirty="0" smtClean="0"/>
              <a:t>http</a:t>
            </a:r>
            <a:r>
              <a:rPr lang="cs-CZ" sz="1400" dirty="0"/>
              <a:t>://mslechowiczova.tode.cz/stravovani/spotrebni-kos</a:t>
            </a:r>
            <a:r>
              <a:rPr lang="cs-CZ" dirty="0"/>
              <a:t>/</a:t>
            </a:r>
          </a:p>
        </p:txBody>
      </p:sp>
      <p:graphicFrame>
        <p:nvGraphicFramePr>
          <p:cNvPr id="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083673"/>
              </p:ext>
            </p:extLst>
          </p:nvPr>
        </p:nvGraphicFramePr>
        <p:xfrm>
          <a:off x="74173" y="2891675"/>
          <a:ext cx="3165842" cy="3661146"/>
        </p:xfrm>
        <a:graphic>
          <a:graphicData uri="http://schemas.openxmlformats.org/drawingml/2006/table">
            <a:tbl>
              <a:tblPr/>
              <a:tblGrid>
                <a:gridCol w="1582921">
                  <a:extLst>
                    <a:ext uri="{9D8B030D-6E8A-4147-A177-3AD203B41FA5}">
                      <a16:colId xmlns:a16="http://schemas.microsoft.com/office/drawing/2014/main" val="551991765"/>
                    </a:ext>
                  </a:extLst>
                </a:gridCol>
                <a:gridCol w="1582921">
                  <a:extLst>
                    <a:ext uri="{9D8B030D-6E8A-4147-A177-3AD203B41FA5}">
                      <a16:colId xmlns:a16="http://schemas.microsoft.com/office/drawing/2014/main" val="4219772619"/>
                    </a:ext>
                  </a:extLst>
                </a:gridCol>
              </a:tblGrid>
              <a:tr h="290242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Maso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75-100 %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718101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Ryby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75-100 %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985643"/>
                  </a:ext>
                </a:extLst>
              </a:tr>
              <a:tr h="369306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Mléko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75-100 %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985077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Mléčné výrobky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75-100 %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19285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Tuky volné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méně než 100 %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82560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Cukr volný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méně než 100 %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9355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Zelenina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75-100 %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47708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Ovoce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75-100 %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83497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Brambory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75-100 %</a:t>
                      </a:r>
                      <a:endParaRPr lang="cs-CZ" dirty="0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B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60799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Luštěniny</a:t>
                      </a:r>
                      <a:endParaRPr lang="cs-CZ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B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75-100 %</a:t>
                      </a:r>
                      <a:endParaRPr lang="cs-CZ" dirty="0">
                        <a:effectLst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B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08364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4173" y="2213989"/>
            <a:ext cx="30015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Přehled sledovaných potravin a</a:t>
            </a:r>
            <a:r>
              <a:rPr kumimoji="0" lang="cs-CZ" altLang="cs-CZ" sz="14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jejich tolerance</a:t>
            </a:r>
            <a:r>
              <a:rPr kumimoji="0" lang="cs-CZ" altLang="cs-CZ" sz="14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plnění dle vyhlášky: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1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9143" y="255943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SPOTŘEBNÍ KOŠ-</a:t>
            </a:r>
            <a:r>
              <a:rPr lang="cs-CZ" dirty="0" err="1" smtClean="0"/>
              <a:t>laktoovovegteriánská</a:t>
            </a:r>
            <a:r>
              <a:rPr lang="cs-CZ" dirty="0" smtClean="0"/>
              <a:t> výživa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10" y="1581506"/>
            <a:ext cx="10225633" cy="411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79143" y="5995554"/>
            <a:ext cx="1019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9 skupin potravin: Maso, Ryby </a:t>
            </a:r>
            <a:r>
              <a:rPr lang="cs-CZ" sz="2400" dirty="0" smtClean="0">
                <a:sym typeface="Wingdings" panose="05000000000000000000" pitchFamily="2" charset="2"/>
              </a:rPr>
              <a:t> skupina Vejce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379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pro obsah 12" descr="SJobedy_Stránka_16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4673" t="3209" r="20674" b="13382"/>
          <a:stretch/>
        </p:blipFill>
        <p:spPr>
          <a:xfrm>
            <a:off x="4388705" y="-144966"/>
            <a:ext cx="6118370" cy="7002966"/>
          </a:xfrm>
        </p:spPr>
      </p:pic>
      <p:sp>
        <p:nvSpPr>
          <p:cNvPr id="3" name="Šipka doprava 2"/>
          <p:cNvSpPr/>
          <p:nvPr/>
        </p:nvSpPr>
        <p:spPr>
          <a:xfrm rot="20608094">
            <a:off x="2917319" y="4199662"/>
            <a:ext cx="1665567" cy="231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362729" y="4473069"/>
            <a:ext cx="2426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Příklad ryby: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Splnění nutričního doporučení </a:t>
            </a:r>
            <a:r>
              <a:rPr lang="cs-CZ" b="1" dirty="0" smtClean="0"/>
              <a:t>v podobě 2 rybích pokrmů /měsíc  </a:t>
            </a:r>
            <a:r>
              <a:rPr lang="cs-CZ" b="1" dirty="0" smtClean="0">
                <a:solidFill>
                  <a:srgbClr val="0070C0"/>
                </a:solidFill>
              </a:rPr>
              <a:t>= úspěšné plnění spotřebního koše 100%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88022" y="304811"/>
            <a:ext cx="227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Jak dostat všech 10 skupin potravin na talíř strávníka v doporučeném množství SK?</a:t>
            </a:r>
            <a:endParaRPr lang="cs-CZ" b="1" dirty="0"/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6" y="188773"/>
            <a:ext cx="1733781" cy="19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87" y="1782139"/>
            <a:ext cx="2549018" cy="21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Jobedy_Stránka_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55" t="13560" r="4051" b="39080"/>
          <a:stretch>
            <a:fillRect/>
          </a:stretch>
        </p:blipFill>
        <p:spPr>
          <a:xfrm>
            <a:off x="1406960" y="2398127"/>
            <a:ext cx="8765740" cy="3309067"/>
          </a:xfrm>
        </p:spPr>
      </p:pic>
      <p:pic>
        <p:nvPicPr>
          <p:cNvPr id="5" name="Zástupný symbol pro obsah 12" descr="SJobedy_Stránka_16.jpg"/>
          <p:cNvPicPr>
            <a:picLocks noChangeAspect="1"/>
          </p:cNvPicPr>
          <p:nvPr/>
        </p:nvPicPr>
        <p:blipFill rotWithShape="1">
          <a:blip r:embed="rId4" cstate="print"/>
          <a:srcRect l="24674" t="85981" r="22623" b="6111"/>
          <a:stretch/>
        </p:blipFill>
        <p:spPr>
          <a:xfrm>
            <a:off x="1284297" y="1918010"/>
            <a:ext cx="8774103" cy="987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Jobedy_Stránka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733" t="4464" r="14401" b="8970"/>
          <a:stretch>
            <a:fillRect/>
          </a:stretch>
        </p:blipFill>
        <p:spPr>
          <a:xfrm>
            <a:off x="1787856" y="0"/>
            <a:ext cx="6796585" cy="6699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Osnova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Školní stravování</a:t>
            </a:r>
          </a:p>
          <a:p>
            <a:r>
              <a:rPr lang="cs-CZ" dirty="0" smtClean="0"/>
              <a:t>Legislativa</a:t>
            </a:r>
          </a:p>
          <a:p>
            <a:r>
              <a:rPr lang="cs-CZ" dirty="0" smtClean="0"/>
              <a:t>Spotřební koš</a:t>
            </a:r>
          </a:p>
          <a:p>
            <a:r>
              <a:rPr lang="cs-CZ" dirty="0" smtClean="0"/>
              <a:t>Dietní stravování</a:t>
            </a:r>
          </a:p>
          <a:p>
            <a:r>
              <a:rPr lang="cs-CZ" dirty="0" smtClean="0"/>
              <a:t>Alternativní způsoby stravování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TRÁPÍ ŠKOLNÍ STRAVOVÁNÍ?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Přísné normativy na stanovování počtů pracovníků ve školních jídelnách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Nedostatek finančních prostředků na vzdělávání pracovníků školních jídelen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Nízké finanční ohodnocení jejich 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Nedostatek personálu – nejsou vyučeni kuchaři (odcházejí na lépe placená místa) a rovněž není dostatek vedoucích školních jídelen vzdělaných v oboru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Nízká společenská prestiž ŠS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Mediální </a:t>
            </a:r>
            <a:r>
              <a:rPr lang="cs-CZ" dirty="0" err="1" smtClean="0"/>
              <a:t>dehonestace</a:t>
            </a:r>
            <a:r>
              <a:rPr lang="cs-CZ" dirty="0" smtClean="0"/>
              <a:t> školního stravování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Snahy mnoha různých subjektů vstupovat „nesystémově do systému“ ŠS, čímž se narušuje kontinuita a společná snaha zlepšovat jeho úroveň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Je velmi obtížné měnit dosavadní zvyklosti dětských strávníků – vázne spolupráce s rodiči a někdy i se školami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BUDOUCNOST</a:t>
            </a:r>
            <a:br>
              <a:rPr lang="cs-CZ" dirty="0" smtClean="0"/>
            </a:br>
            <a:r>
              <a:rPr lang="cs-CZ" dirty="0" smtClean="0"/>
              <a:t>AKTIVITY ŠKOLNÍHO STRAVOVÁNÍ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8160833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u="sng" dirty="0" smtClean="0"/>
              <a:t>Přes všechna úskalí:</a:t>
            </a:r>
          </a:p>
          <a:p>
            <a:r>
              <a:rPr lang="cs-CZ" sz="2600" dirty="0" smtClean="0"/>
              <a:t>Školní stravování se neustále snaží zajišťovat osvětu na poli zdravého stravování</a:t>
            </a:r>
          </a:p>
          <a:p>
            <a:r>
              <a:rPr lang="cs-CZ" sz="2600" dirty="0" smtClean="0"/>
              <a:t>V rámci města Brna i celé ČR se pořádají různé konference a semináře, které mají napomáhat pracovníkům školních jídelen</a:t>
            </a:r>
          </a:p>
          <a:p>
            <a:r>
              <a:rPr lang="cs-CZ" sz="2600" dirty="0" smtClean="0"/>
              <a:t>Každoročně se pořádá soutěž o </a:t>
            </a:r>
            <a:r>
              <a:rPr lang="cs-CZ" sz="2600" b="1" dirty="0" smtClean="0"/>
              <a:t>Nejlepší školní oběd </a:t>
            </a:r>
            <a:r>
              <a:rPr lang="cs-CZ" sz="2600" dirty="0" smtClean="0"/>
              <a:t>– mediálně velmi propagovaná akce</a:t>
            </a:r>
          </a:p>
          <a:p>
            <a:r>
              <a:rPr lang="cs-CZ" sz="2600" dirty="0" smtClean="0"/>
              <a:t>Celoplošně  se nabízejí dětských strávníkům měsíc moderních jídel, která se snaží podporovat současný trend ozdravění školního stravování – Projektové dny: thajská kuchyně, norská kuchyně, </a:t>
            </a:r>
            <a:r>
              <a:rPr lang="cs-CZ" sz="2600" dirty="0" smtClean="0">
                <a:solidFill>
                  <a:schemeClr val="accent4">
                    <a:lumMod val="50000"/>
                  </a:schemeClr>
                </a:solidFill>
              </a:rPr>
              <a:t>španělská kuchyně </a:t>
            </a:r>
            <a:r>
              <a:rPr lang="cs-CZ" sz="2600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lang="cs-CZ" sz="2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30" name="Picture 6" descr="http://asjcr.cz/files/2017/11/asjcr-den-spanelske-kuchyne-prezentace-0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012" y="4757470"/>
            <a:ext cx="2414061" cy="160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sjcr.cz/files/2017/11/asjcr-den-spanelske-kuchyne-prezentace-00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104" y="2895020"/>
            <a:ext cx="2605878" cy="173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sjcr.cz/files/2017/11/asjcr-den-spanelske-kuchyne-prezentace-000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428" y="17894"/>
            <a:ext cx="1835554" cy="27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442110" y="6552215"/>
            <a:ext cx="4749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http://asjcr.cz/fotogalerie/den-spanelske-kuchyne-prezentace/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59070"/>
          </a:xfrm>
        </p:spPr>
        <p:txBody>
          <a:bodyPr/>
          <a:lstStyle/>
          <a:p>
            <a:r>
              <a:rPr lang="cs-CZ" dirty="0" smtClean="0"/>
              <a:t>DIETNÍ STRAVOVÁNÍ 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905">
                  <a:solidFill>
                    <a:srgbClr val="FF66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Dieta 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Dieta – </a:t>
            </a:r>
            <a:r>
              <a:rPr lang="cs-CZ" b="1" dirty="0"/>
              <a:t>je soubor výživových opatření, jejichž uplatnění zlepší</a:t>
            </a:r>
            <a:r>
              <a:rPr lang="cs-CZ" dirty="0"/>
              <a:t> </a:t>
            </a:r>
            <a:r>
              <a:rPr lang="cs-CZ" b="1" dirty="0"/>
              <a:t>kompenzaci onemocnění, zmírní nebo odstraní obtíže </a:t>
            </a:r>
            <a:r>
              <a:rPr lang="cs-CZ" b="1" dirty="0" smtClean="0"/>
              <a:t>pacienta </a:t>
            </a:r>
            <a:r>
              <a:rPr lang="cs-CZ" dirty="0"/>
              <a:t>(například vyloučením zatěžujících potravin či jejich </a:t>
            </a:r>
            <a:r>
              <a:rPr lang="cs-CZ" dirty="0" smtClean="0"/>
              <a:t>součástí).</a:t>
            </a:r>
          </a:p>
          <a:p>
            <a:r>
              <a:rPr lang="cs-CZ" dirty="0" smtClean="0"/>
              <a:t>patří sem jak </a:t>
            </a:r>
            <a:r>
              <a:rPr lang="cs-CZ" dirty="0"/>
              <a:t>nutriční specifikace dané diety, tak i vhodné technologické postupy a rozbor surovin s ohledem na vhodné, nevhodné a za určitých podmínek použitelné.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91935" y="5992297"/>
            <a:ext cx="9026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http://www.cnna.cz/docs/tiskoviny/cas_pp_2007_0004_revize_2.pdf</a:t>
            </a:r>
          </a:p>
        </p:txBody>
      </p:sp>
    </p:spTree>
    <p:extLst>
      <p:ext uri="{BB962C8B-B14F-4D97-AF65-F5344CB8AC3E}">
        <p14:creationId xmlns:p14="http://schemas.microsoft.com/office/powerpoint/2010/main" val="659740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349" y="1062856"/>
            <a:ext cx="11233248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DIETNÍ STRAVOVÁNÍ VE ŠKOLNÍ JÍDELNĚ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0408" cy="4351338"/>
          </a:xfrm>
        </p:spPr>
        <p:txBody>
          <a:bodyPr>
            <a:normAutofit fontScale="92500" lnSpcReduction="20000"/>
          </a:bodyPr>
          <a:lstStyle/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dirty="0"/>
              <a:t>S</a:t>
            </a:r>
            <a:r>
              <a:rPr lang="cs-CZ" sz="2800" dirty="0">
                <a:cs typeface="Times New Roman" pitchFamily="18" charset="0"/>
              </a:rPr>
              <a:t>polupráce s registrovaným nutričním </a:t>
            </a:r>
            <a:r>
              <a:rPr lang="cs-CZ" sz="2800" dirty="0" smtClean="0">
                <a:cs typeface="Times New Roman" pitchFamily="18" charset="0"/>
              </a:rPr>
              <a:t>terapeutem nově s </a:t>
            </a:r>
            <a:r>
              <a:rPr lang="cs-CZ" sz="2800" b="1" dirty="0"/>
              <a:t>lékařem se specializovanou </a:t>
            </a:r>
            <a:r>
              <a:rPr lang="cs-CZ" sz="2800" b="1" dirty="0" smtClean="0"/>
              <a:t>způsobilostí nebo </a:t>
            </a:r>
            <a:r>
              <a:rPr lang="cs-CZ" sz="2800" b="1" dirty="0"/>
              <a:t>se zvláštní specializovanou </a:t>
            </a:r>
            <a:r>
              <a:rPr lang="cs-CZ" sz="2800" b="1" dirty="0" smtClean="0"/>
              <a:t>způsobilostí </a:t>
            </a:r>
            <a:endParaRPr lang="cs-CZ" sz="2800" dirty="0">
              <a:cs typeface="Times New Roman" pitchFamily="18" charset="0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2800" dirty="0">
                <a:cs typeface="Times New Roman" pitchFamily="18" charset="0"/>
              </a:rPr>
              <a:t>Diety, které se budou </a:t>
            </a:r>
            <a:r>
              <a:rPr lang="cs-CZ" sz="2800" dirty="0" smtClean="0">
                <a:cs typeface="Times New Roman" pitchFamily="18" charset="0"/>
              </a:rPr>
              <a:t>připravovat</a:t>
            </a:r>
            <a:endParaRPr lang="cs-CZ" sz="2800" dirty="0">
              <a:cs typeface="Times New Roman" pitchFamily="18" charset="0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2800" dirty="0">
                <a:cs typeface="Times New Roman" pitchFamily="18" charset="0"/>
              </a:rPr>
              <a:t>Dietní receptury a technologické </a:t>
            </a:r>
            <a:r>
              <a:rPr lang="cs-CZ" sz="2800" dirty="0" smtClean="0">
                <a:cs typeface="Times New Roman" pitchFamily="18" charset="0"/>
              </a:rPr>
              <a:t>postupy</a:t>
            </a:r>
            <a:endParaRPr lang="cs-CZ" sz="2800" dirty="0">
              <a:cs typeface="Times New Roman" pitchFamily="18" charset="0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2800" dirty="0" smtClean="0">
                <a:cs typeface="Times New Roman" pitchFamily="18" charset="0"/>
              </a:rPr>
              <a:t>Jídelníčky</a:t>
            </a:r>
            <a:endParaRPr lang="cs-CZ" sz="2800" dirty="0">
              <a:cs typeface="Times New Roman" pitchFamily="18" charset="0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2800" dirty="0">
                <a:cs typeface="Times New Roman" pitchFamily="18" charset="0"/>
              </a:rPr>
              <a:t>Personální, technické, prostorové </a:t>
            </a:r>
            <a:r>
              <a:rPr lang="cs-CZ" sz="2800" dirty="0" smtClean="0">
                <a:cs typeface="Times New Roman" pitchFamily="18" charset="0"/>
              </a:rPr>
              <a:t>vybavení</a:t>
            </a:r>
            <a:endParaRPr lang="cs-CZ" sz="2800" dirty="0">
              <a:cs typeface="Times New Roman" pitchFamily="18" charset="0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2800" dirty="0">
                <a:cs typeface="Times New Roman" pitchFamily="18" charset="0"/>
              </a:rPr>
              <a:t>Lékařské potvrzení od </a:t>
            </a:r>
            <a:r>
              <a:rPr lang="cs-CZ" sz="2800" dirty="0" smtClean="0">
                <a:cs typeface="Times New Roman" pitchFamily="18" charset="0"/>
              </a:rPr>
              <a:t>strávníka</a:t>
            </a:r>
            <a:endParaRPr lang="cs-CZ" sz="2800" dirty="0">
              <a:cs typeface="Times New Roman" pitchFamily="18" charset="0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2800" dirty="0">
                <a:cs typeface="Times New Roman" pitchFamily="18" charset="0"/>
              </a:rPr>
              <a:t>Školení </a:t>
            </a:r>
            <a:r>
              <a:rPr lang="cs-CZ" sz="2800" dirty="0" smtClean="0">
                <a:cs typeface="Times New Roman" pitchFamily="18" charset="0"/>
              </a:rPr>
              <a:t>personálu</a:t>
            </a:r>
            <a:endParaRPr lang="cs-CZ" sz="2800" dirty="0">
              <a:cs typeface="Times New Roman" pitchFamily="18" charset="0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2800" dirty="0">
                <a:cs typeface="Times New Roman" pitchFamily="18" charset="0"/>
              </a:rPr>
              <a:t>Zavedení dietního </a:t>
            </a:r>
            <a:r>
              <a:rPr lang="cs-CZ" sz="2800" dirty="0" smtClean="0">
                <a:cs typeface="Times New Roman" pitchFamily="18" charset="0"/>
              </a:rPr>
              <a:t>stravování</a:t>
            </a:r>
            <a:endParaRPr lang="cs-CZ" sz="2800" dirty="0">
              <a:cs typeface="Times New Roman" pitchFamily="18" charset="0"/>
            </a:endParaRPr>
          </a:p>
          <a:p>
            <a:pPr marL="685800" lvl="2">
              <a:spcBef>
                <a:spcPts val="1000"/>
              </a:spcBef>
              <a:buClr>
                <a:srgbClr val="00B0F0"/>
              </a:buClr>
            </a:pPr>
            <a:endParaRPr lang="cs-CZ" dirty="0">
              <a:cs typeface="Times New Roman" pitchFamily="18" charset="0"/>
            </a:endParaRPr>
          </a:p>
          <a:p>
            <a:pPr marL="228600" lvl="1">
              <a:spcBef>
                <a:spcPts val="1000"/>
              </a:spcBef>
              <a:buClr>
                <a:srgbClr val="00B0F0"/>
              </a:buClr>
            </a:pPr>
            <a:endParaRPr lang="cs-CZ" dirty="0"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349" y="1062856"/>
            <a:ext cx="11233248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DIETNÍ STRAVOVÁNÍ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0408" cy="4351338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1000"/>
              </a:spcBef>
              <a:buClr>
                <a:srgbClr val="00B0F0"/>
              </a:buClr>
              <a:buNone/>
            </a:pPr>
            <a:r>
              <a:rPr lang="cs-CZ" sz="2800" dirty="0">
                <a:latin typeface="Calibri" panose="020F0502020204030204" pitchFamily="34" charset="0"/>
              </a:rPr>
              <a:t>Nejvýznamnější diety v dětském věku: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cs-CZ" sz="2400" dirty="0" smtClean="0">
                <a:latin typeface="Calibri" panose="020F0502020204030204" pitchFamily="34" charset="0"/>
              </a:rPr>
              <a:t>Bezlepková dieta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cs-CZ" sz="2400" dirty="0" err="1" smtClean="0">
                <a:latin typeface="Calibri" panose="020F0502020204030204" pitchFamily="34" charset="0"/>
              </a:rPr>
              <a:t>Bezmléčná</a:t>
            </a:r>
            <a:r>
              <a:rPr lang="cs-CZ" sz="2400" dirty="0" smtClean="0">
                <a:latin typeface="Calibri" panose="020F0502020204030204" pitchFamily="34" charset="0"/>
              </a:rPr>
              <a:t> dieta</a:t>
            </a:r>
          </a:p>
          <a:p>
            <a:pPr marL="1143000" lvl="3">
              <a:lnSpc>
                <a:spcPct val="110000"/>
              </a:lnSpc>
              <a:spcBef>
                <a:spcPts val="1000"/>
              </a:spcBef>
            </a:pPr>
            <a:r>
              <a:rPr lang="cs-CZ" sz="2400" dirty="0" smtClean="0">
                <a:latin typeface="Calibri" panose="020F0502020204030204" pitchFamily="34" charset="0"/>
              </a:rPr>
              <a:t>Při dalších intolerancích a potravinových alergiích</a:t>
            </a:r>
            <a:endParaRPr lang="cs-CZ" sz="2400" dirty="0">
              <a:latin typeface="Calibri" panose="020F0502020204030204" pitchFamily="34" charset="0"/>
            </a:endParaRP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cs-CZ" sz="2400" dirty="0" smtClean="0">
                <a:latin typeface="Calibri" panose="020F0502020204030204" pitchFamily="34" charset="0"/>
              </a:rPr>
              <a:t>Šetřící dieta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</a:pPr>
            <a:r>
              <a:rPr lang="cs-CZ" sz="2400" dirty="0">
                <a:latin typeface="Calibri" panose="020F0502020204030204" pitchFamily="34" charset="0"/>
              </a:rPr>
              <a:t>Diabetická dieta</a:t>
            </a:r>
          </a:p>
          <a:p>
            <a:pPr marL="457200" lvl="2" indent="0">
              <a:lnSpc>
                <a:spcPct val="110000"/>
              </a:lnSpc>
              <a:spcBef>
                <a:spcPts val="1000"/>
              </a:spcBef>
              <a:buClr>
                <a:srgbClr val="00B0F0"/>
              </a:buClr>
              <a:buNone/>
            </a:pPr>
            <a:endParaRPr lang="cs-CZ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228600" lvl="1">
              <a:spcBef>
                <a:spcPts val="1000"/>
              </a:spcBef>
              <a:buClr>
                <a:srgbClr val="00B0F0"/>
              </a:buClr>
            </a:pPr>
            <a:endParaRPr lang="cs-CZ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43603"/>
          </a:xfrm>
        </p:spPr>
        <p:txBody>
          <a:bodyPr/>
          <a:lstStyle/>
          <a:p>
            <a:pPr algn="ctr"/>
            <a:r>
              <a:rPr lang="cs-CZ" dirty="0" smtClean="0"/>
              <a:t>BEZLEPKOVÁ DIETA</a:t>
            </a:r>
            <a:endParaRPr lang="cs-CZ" dirty="0"/>
          </a:p>
        </p:txBody>
      </p:sp>
      <p:pic>
        <p:nvPicPr>
          <p:cNvPr id="3" name="Picture 2" descr="Mouka, Obiloviny, Šp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058" y="3550401"/>
            <a:ext cx="45005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905">
                  <a:solidFill>
                    <a:srgbClr val="FF66CC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Choroby vyvolané lepkem</a:t>
            </a:r>
            <a:r>
              <a:rPr lang="cs-CZ" altLang="cs-CZ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cs-CZ" altLang="cs-CZ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altLang="cs-CZ" sz="2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patogeneze</a:t>
            </a:r>
            <a:endParaRPr lang="cs-CZ" dirty="0"/>
          </a:p>
        </p:txBody>
      </p:sp>
      <p:pic>
        <p:nvPicPr>
          <p:cNvPr id="4" name="Picture 2" descr="http://www.mayoclinic.com/images/image_popup/mcdc7_celiac_disea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>
            <a:fillRect/>
          </a:stretch>
        </p:blipFill>
        <p:spPr bwMode="auto">
          <a:xfrm>
            <a:off x="7974004" y="269780"/>
            <a:ext cx="350460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87188" y="1572512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u="sng" dirty="0" smtClean="0">
                <a:solidFill>
                  <a:srgbClr val="0070C0"/>
                </a:solidFill>
              </a:rPr>
              <a:t>Autoimunitní</a:t>
            </a:r>
          </a:p>
          <a:p>
            <a:pPr lvl="1">
              <a:defRPr/>
            </a:pPr>
            <a:r>
              <a:rPr lang="cs-CZ" sz="2000" dirty="0" err="1" smtClean="0"/>
              <a:t>Celiakie</a:t>
            </a:r>
            <a:endParaRPr lang="cs-CZ" sz="2000" dirty="0" smtClean="0"/>
          </a:p>
          <a:p>
            <a:pPr lvl="2">
              <a:defRPr/>
            </a:pPr>
            <a:r>
              <a:rPr lang="cs-CZ" sz="1600" dirty="0" smtClean="0"/>
              <a:t>Symptomatická</a:t>
            </a:r>
          </a:p>
          <a:p>
            <a:pPr lvl="2">
              <a:defRPr/>
            </a:pPr>
            <a:r>
              <a:rPr lang="cs-CZ" sz="1600" dirty="0" err="1" smtClean="0"/>
              <a:t>Silentní</a:t>
            </a:r>
            <a:endParaRPr lang="cs-CZ" sz="1600" dirty="0" smtClean="0"/>
          </a:p>
          <a:p>
            <a:pPr lvl="2">
              <a:defRPr/>
            </a:pPr>
            <a:r>
              <a:rPr lang="cs-CZ" sz="1600" dirty="0" smtClean="0"/>
              <a:t>Potenciální</a:t>
            </a:r>
          </a:p>
          <a:p>
            <a:pPr lvl="1">
              <a:defRPr/>
            </a:pPr>
            <a:r>
              <a:rPr lang="cs-CZ" sz="1600" dirty="0" smtClean="0"/>
              <a:t>Dermatitis </a:t>
            </a:r>
            <a:r>
              <a:rPr lang="cs-CZ" sz="1600" dirty="0" err="1" smtClean="0"/>
              <a:t>herpetiformis</a:t>
            </a:r>
            <a:r>
              <a:rPr lang="cs-CZ" sz="1600" dirty="0" smtClean="0"/>
              <a:t> </a:t>
            </a:r>
            <a:r>
              <a:rPr lang="cs-CZ" sz="1600" dirty="0" err="1" smtClean="0"/>
              <a:t>Duhring</a:t>
            </a:r>
            <a:r>
              <a:rPr lang="cs-CZ" sz="1600" dirty="0" smtClean="0"/>
              <a:t> (</a:t>
            </a:r>
            <a:r>
              <a:rPr lang="cs-CZ" sz="1600" dirty="0" err="1" smtClean="0"/>
              <a:t>Duhringova</a:t>
            </a:r>
            <a:r>
              <a:rPr lang="cs-CZ" sz="1600" dirty="0" smtClean="0"/>
              <a:t> dermatitida)</a:t>
            </a:r>
          </a:p>
          <a:p>
            <a:pPr lvl="1">
              <a:defRPr/>
            </a:pPr>
            <a:r>
              <a:rPr lang="cs-CZ" sz="1600" dirty="0" smtClean="0"/>
              <a:t>Glutenová ataxie</a:t>
            </a:r>
          </a:p>
          <a:p>
            <a:pPr>
              <a:defRPr/>
            </a:pPr>
            <a:r>
              <a:rPr lang="cs-CZ" sz="2400" b="1" u="sng" dirty="0" smtClean="0">
                <a:solidFill>
                  <a:srgbClr val="0070C0"/>
                </a:solidFill>
              </a:rPr>
              <a:t>Alergická</a:t>
            </a:r>
          </a:p>
          <a:p>
            <a:pPr lvl="1">
              <a:defRPr/>
            </a:pPr>
            <a:r>
              <a:rPr lang="cs-CZ" sz="2000" dirty="0" smtClean="0"/>
              <a:t>Pšeničná alergie</a:t>
            </a:r>
          </a:p>
          <a:p>
            <a:pPr lvl="2">
              <a:defRPr/>
            </a:pPr>
            <a:r>
              <a:rPr lang="cs-CZ" sz="1600" dirty="0" smtClean="0"/>
              <a:t>WDEIA (</a:t>
            </a:r>
            <a:r>
              <a:rPr lang="cs-CZ" sz="1600" dirty="0" err="1" smtClean="0"/>
              <a:t>Wheat</a:t>
            </a:r>
            <a:r>
              <a:rPr lang="cs-CZ" sz="1600" dirty="0" smtClean="0"/>
              <a:t>-</a:t>
            </a:r>
            <a:r>
              <a:rPr lang="cs-CZ" sz="1600" dirty="0" err="1" smtClean="0"/>
              <a:t>dependent</a:t>
            </a:r>
            <a:r>
              <a:rPr lang="cs-CZ" sz="1600" dirty="0" smtClean="0"/>
              <a:t> </a:t>
            </a:r>
            <a:r>
              <a:rPr lang="cs-CZ" sz="1600" dirty="0" err="1" smtClean="0"/>
              <a:t>exercise</a:t>
            </a:r>
            <a:r>
              <a:rPr lang="cs-CZ" sz="1600" dirty="0" smtClean="0"/>
              <a:t>-</a:t>
            </a:r>
            <a:r>
              <a:rPr lang="cs-CZ" sz="1600" dirty="0" err="1" smtClean="0"/>
              <a:t>induced</a:t>
            </a:r>
            <a:r>
              <a:rPr lang="cs-CZ" sz="1600" dirty="0" smtClean="0"/>
              <a:t> </a:t>
            </a:r>
            <a:r>
              <a:rPr lang="cs-CZ" sz="1600" dirty="0" err="1" smtClean="0"/>
              <a:t>anaphylaxis</a:t>
            </a:r>
            <a:r>
              <a:rPr lang="cs-CZ" sz="1600" dirty="0" smtClean="0"/>
              <a:t>)</a:t>
            </a:r>
          </a:p>
          <a:p>
            <a:pPr lvl="2">
              <a:defRPr/>
            </a:pPr>
            <a:r>
              <a:rPr lang="cs-CZ" sz="1600" dirty="0" smtClean="0"/>
              <a:t>Potravinová alergie</a:t>
            </a:r>
          </a:p>
          <a:p>
            <a:pPr lvl="2">
              <a:defRPr/>
            </a:pPr>
            <a:r>
              <a:rPr lang="cs-CZ" sz="1600" dirty="0" smtClean="0"/>
              <a:t>Respirační alergie </a:t>
            </a:r>
          </a:p>
          <a:p>
            <a:pPr lvl="2">
              <a:defRPr/>
            </a:pPr>
            <a:r>
              <a:rPr lang="cs-CZ" sz="1600" dirty="0" smtClean="0"/>
              <a:t>Kontaktní </a:t>
            </a:r>
            <a:r>
              <a:rPr lang="cs-CZ" sz="1600" dirty="0" err="1" smtClean="0"/>
              <a:t>urtikarie</a:t>
            </a:r>
            <a:r>
              <a:rPr lang="cs-CZ" sz="1600" dirty="0" smtClean="0"/>
              <a:t> (kopřivka)</a:t>
            </a:r>
          </a:p>
          <a:p>
            <a:pPr lvl="2">
              <a:defRPr/>
            </a:pPr>
            <a:r>
              <a:rPr lang="cs-CZ" sz="1600" dirty="0" err="1" smtClean="0"/>
              <a:t>Baker</a:t>
            </a:r>
            <a:r>
              <a:rPr lang="el-GR" sz="1600" dirty="0" smtClean="0"/>
              <a:t>΄</a:t>
            </a:r>
            <a:r>
              <a:rPr lang="cs-CZ" sz="1600" dirty="0" smtClean="0"/>
              <a:t>s astma – profesionální astma pekařů způsobené vdechováním pšeničné mouky</a:t>
            </a:r>
          </a:p>
          <a:p>
            <a:pPr>
              <a:defRPr/>
            </a:pPr>
            <a:r>
              <a:rPr lang="cs-CZ" sz="2400" b="1" u="sng" dirty="0" smtClean="0">
                <a:solidFill>
                  <a:srgbClr val="0070C0"/>
                </a:solidFill>
              </a:rPr>
              <a:t>Ne-autoimunitní ne-alergická</a:t>
            </a:r>
          </a:p>
          <a:p>
            <a:pPr lvl="1">
              <a:defRPr/>
            </a:pPr>
            <a:r>
              <a:rPr lang="cs-CZ" sz="2000" dirty="0" smtClean="0"/>
              <a:t>Neceliakální glutenová senzitivita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231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349" y="1052737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CELIAKIE x ALERGIE NA LEPEK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82" y="1825625"/>
            <a:ext cx="11137237" cy="43513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cs-CZ" sz="7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Celiakie</a:t>
            </a:r>
            <a:r>
              <a:rPr lang="cs-CZ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- </a:t>
            </a:r>
            <a:r>
              <a:rPr lang="cs-CZ" sz="5900" dirty="0">
                <a:latin typeface="Calibri" panose="020F0502020204030204" pitchFamily="34" charset="0"/>
              </a:rPr>
              <a:t>celoživotní onemocnění způsobené nesnášenlivostí lepku</a:t>
            </a:r>
          </a:p>
          <a:p>
            <a:pPr>
              <a:lnSpc>
                <a:spcPct val="110000"/>
              </a:lnSpc>
              <a:buNone/>
            </a:pPr>
            <a:endParaRPr lang="cs-CZ" sz="3800" dirty="0">
              <a:latin typeface="Calibri" panose="020F0502020204030204" pitchFamily="34" charset="0"/>
            </a:endParaRPr>
          </a:p>
          <a:p>
            <a:pPr>
              <a:spcBef>
                <a:spcPts val="1800"/>
              </a:spcBef>
              <a:buClr>
                <a:srgbClr val="00B0F0"/>
              </a:buClr>
              <a:buNone/>
            </a:pPr>
            <a:r>
              <a:rPr lang="cs-CZ" sz="5100" dirty="0">
                <a:latin typeface="Calibri" panose="020F0502020204030204" pitchFamily="34" charset="0"/>
                <a:sym typeface="Wingdings 3"/>
              </a:rPr>
              <a:t>   		</a:t>
            </a:r>
            <a:r>
              <a:rPr lang="cs-CZ" sz="7000" dirty="0">
                <a:latin typeface="Calibri" panose="020F0502020204030204" pitchFamily="34" charset="0"/>
                <a:sym typeface="Wingdings 3"/>
              </a:rPr>
              <a:t> </a:t>
            </a:r>
            <a:r>
              <a:rPr lang="cs-CZ" sz="7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celoživotní dodržování bezlepkové diety</a:t>
            </a:r>
            <a:endParaRPr lang="cs-CZ" sz="5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cs-CZ" sz="1500" dirty="0">
              <a:latin typeface="Calibri" panose="020F0502020204030204" pitchFamily="34" charset="0"/>
              <a:cs typeface="Times New Roman" pitchFamily="18" charset="0"/>
            </a:endParaRPr>
          </a:p>
          <a:p>
            <a:endParaRPr lang="cs-CZ" sz="1500" dirty="0">
              <a:latin typeface="Calibri" panose="020F0502020204030204" pitchFamily="34" charset="0"/>
              <a:cs typeface="Times New Roman" pitchFamily="18" charset="0"/>
            </a:endParaRPr>
          </a:p>
          <a:p>
            <a:endParaRPr lang="cs-CZ" sz="15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274320" lvl="1">
              <a:spcBef>
                <a:spcPts val="0"/>
              </a:spcBef>
              <a:buClr>
                <a:srgbClr val="00B0F0"/>
              </a:buClr>
              <a:defRPr/>
            </a:pPr>
            <a:endParaRPr lang="cs-CZ" sz="6000" dirty="0">
              <a:latin typeface="Calibri" panose="020F0502020204030204" pitchFamily="34" charset="0"/>
            </a:endParaRPr>
          </a:p>
          <a:p>
            <a:pPr marL="274320" lvl="1">
              <a:spcBef>
                <a:spcPts val="0"/>
              </a:spcBef>
              <a:buClr>
                <a:srgbClr val="00B0F0"/>
              </a:buClr>
              <a:defRPr/>
            </a:pPr>
            <a:r>
              <a:rPr lang="cs-CZ" sz="6000" dirty="0" err="1">
                <a:latin typeface="Calibri" panose="020F0502020204030204" pitchFamily="34" charset="0"/>
              </a:rPr>
              <a:t>celiak</a:t>
            </a:r>
            <a:r>
              <a:rPr lang="cs-CZ" sz="6000" dirty="0">
                <a:latin typeface="Calibri" panose="020F0502020204030204" pitchFamily="34" charset="0"/>
              </a:rPr>
              <a:t> běžně </a:t>
            </a:r>
            <a:r>
              <a:rPr lang="cs-CZ" sz="6000" dirty="0" smtClean="0">
                <a:latin typeface="Calibri" panose="020F0502020204030204" pitchFamily="34" charset="0"/>
              </a:rPr>
              <a:t>„toleruje“ </a:t>
            </a:r>
            <a:r>
              <a:rPr lang="cs-CZ" sz="6000" dirty="0">
                <a:latin typeface="Calibri" panose="020F0502020204030204" pitchFamily="34" charset="0"/>
              </a:rPr>
              <a:t>přibližně 20 mg lepku – </a:t>
            </a:r>
            <a:r>
              <a:rPr lang="cs-CZ" sz="6000" dirty="0">
                <a:solidFill>
                  <a:srgbClr val="FF0000"/>
                </a:solidFill>
                <a:latin typeface="Calibri" panose="020F0502020204030204" pitchFamily="34" charset="0"/>
              </a:rPr>
              <a:t>velice individuální</a:t>
            </a:r>
          </a:p>
          <a:p>
            <a:pPr marL="274320" lvl="1">
              <a:spcBef>
                <a:spcPts val="0"/>
              </a:spcBef>
              <a:buClr>
                <a:srgbClr val="00B0F0"/>
              </a:buClr>
              <a:defRPr/>
            </a:pPr>
            <a:endParaRPr lang="cs-CZ" sz="6000" dirty="0">
              <a:latin typeface="Calibri" panose="020F0502020204030204" pitchFamily="34" charset="0"/>
            </a:endParaRPr>
          </a:p>
          <a:p>
            <a:pPr marL="228600" lvl="2">
              <a:lnSpc>
                <a:spcPct val="110000"/>
              </a:lnSpc>
              <a:spcBef>
                <a:spcPts val="1000"/>
              </a:spcBef>
              <a:buClr>
                <a:srgbClr val="00B0F0"/>
              </a:buClr>
              <a:defRPr/>
            </a:pPr>
            <a:endParaRPr lang="cs-CZ" sz="800" dirty="0">
              <a:latin typeface="Calibri" panose="020F0502020204030204" pitchFamily="34" charset="0"/>
            </a:endParaRPr>
          </a:p>
          <a:p>
            <a:pPr marL="228600" lvl="2">
              <a:spcBef>
                <a:spcPts val="0"/>
              </a:spcBef>
              <a:buClr>
                <a:srgbClr val="00B0F0"/>
              </a:buClr>
              <a:defRPr/>
            </a:pPr>
            <a:r>
              <a:rPr lang="cs-CZ" sz="6000" dirty="0" err="1">
                <a:latin typeface="Calibri" panose="020F0502020204030204" pitchFamily="34" charset="0"/>
              </a:rPr>
              <a:t>celiak</a:t>
            </a:r>
            <a:r>
              <a:rPr lang="cs-CZ" sz="6000" dirty="0">
                <a:latin typeface="Calibri" panose="020F0502020204030204" pitchFamily="34" charset="0"/>
              </a:rPr>
              <a:t> by neměl překročit celkové množství 20-50 mg lepku za den, </a:t>
            </a:r>
            <a:br>
              <a:rPr lang="cs-CZ" sz="6000" dirty="0">
                <a:latin typeface="Calibri" panose="020F0502020204030204" pitchFamily="34" charset="0"/>
              </a:rPr>
            </a:br>
            <a:r>
              <a:rPr lang="cs-CZ" sz="6000" dirty="0">
                <a:latin typeface="Calibri" panose="020F0502020204030204" pitchFamily="34" charset="0"/>
              </a:rPr>
              <a:t>u extrémně citlivých jedinců však byly pozorovány histologické změny i po příjmu pouze 10 mg lepku/den</a:t>
            </a:r>
          </a:p>
          <a:p>
            <a:pPr marL="228600" lvl="2">
              <a:lnSpc>
                <a:spcPct val="110000"/>
              </a:lnSpc>
              <a:spcBef>
                <a:spcPts val="0"/>
              </a:spcBef>
              <a:buClr>
                <a:srgbClr val="00B0F0"/>
              </a:buClr>
              <a:defRPr/>
            </a:pPr>
            <a:endParaRPr lang="cs-CZ" sz="6000" dirty="0">
              <a:latin typeface="Calibri" panose="020F0502020204030204" pitchFamily="34" charset="0"/>
            </a:endParaRPr>
          </a:p>
          <a:p>
            <a:pPr marL="228600" lvl="2">
              <a:spcBef>
                <a:spcPts val="0"/>
              </a:spcBef>
              <a:buClr>
                <a:srgbClr val="00B0F0"/>
              </a:buClr>
              <a:defRPr/>
            </a:pPr>
            <a:endParaRPr lang="cs-CZ" sz="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348" y="1062856"/>
            <a:ext cx="11606909" cy="709961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ln w="1905">
                  <a:solidFill>
                    <a:srgbClr val="FF66CC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CELIAKIE=CELIAKÁLNÍ SPRUE=GLUTENOVÁ ENTEROPATIE</a:t>
            </a:r>
            <a:endParaRPr lang="cs-CZ" sz="3600" b="1" dirty="0">
              <a:ln w="1905">
                <a:solidFill>
                  <a:srgbClr val="FF66CC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/>
          </a:bodyPr>
          <a:lstStyle/>
          <a:p>
            <a:pPr marL="180000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dirty="0" smtClean="0"/>
              <a:t>Porucha tolerance bílkoviny gliadinu</a:t>
            </a:r>
          </a:p>
          <a:p>
            <a:pPr marL="180000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dirty="0" err="1" smtClean="0"/>
              <a:t>Subtotální</a:t>
            </a:r>
            <a:r>
              <a:rPr lang="cs-CZ" dirty="0" smtClean="0"/>
              <a:t> atrofie klků s deficitem jejich enzymové výbavy</a:t>
            </a:r>
          </a:p>
          <a:p>
            <a:pPr marL="180000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dirty="0" smtClean="0"/>
              <a:t>20-30 % aktivní klinická forma, ostatní v dospělosti</a:t>
            </a:r>
          </a:p>
          <a:p>
            <a:pPr marL="180000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dirty="0" smtClean="0"/>
              <a:t>Diagnostika </a:t>
            </a:r>
          </a:p>
          <a:p>
            <a:pPr marL="637200" lvl="1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dirty="0" smtClean="0"/>
              <a:t>1. </a:t>
            </a:r>
            <a:r>
              <a:rPr lang="cs-CZ" dirty="0" err="1" smtClean="0"/>
              <a:t>enterobiopsie</a:t>
            </a:r>
            <a:r>
              <a:rPr lang="cs-CZ" dirty="0" smtClean="0"/>
              <a:t> tenkého střeva</a:t>
            </a:r>
          </a:p>
          <a:p>
            <a:pPr marL="637200" lvl="1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dirty="0" smtClean="0"/>
              <a:t>2. pozitivní autoprotilátky – proti gliadin, </a:t>
            </a:r>
            <a:r>
              <a:rPr lang="cs-CZ" dirty="0" err="1" smtClean="0"/>
              <a:t>endomyziu</a:t>
            </a:r>
            <a:r>
              <a:rPr lang="cs-CZ" dirty="0" smtClean="0"/>
              <a:t> a tkáňové </a:t>
            </a:r>
            <a:r>
              <a:rPr lang="cs-CZ" dirty="0" err="1" smtClean="0"/>
              <a:t>transglutamináze</a:t>
            </a:r>
            <a:endParaRPr lang="cs-CZ" dirty="0" smtClean="0"/>
          </a:p>
          <a:p>
            <a:pPr marL="180000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dirty="0" smtClean="0"/>
              <a:t>Bezlepková dieta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endParaRPr lang="cs-CZ" sz="2400" dirty="0" smtClean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cs-CZ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VÝZNAM A POSLÁNÍ ŠKOLNÍHO STRAVOVÁNÍ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Hlavním úkolem školního stravování je zajistit pro děti </a:t>
            </a:r>
            <a:r>
              <a:rPr lang="cs-CZ" sz="2400" b="1" dirty="0" smtClean="0"/>
              <a:t>kvalitní stravu v době jejich pobytu ve škole</a:t>
            </a:r>
            <a:r>
              <a:rPr lang="cs-CZ" sz="2400" dirty="0" smtClean="0"/>
              <a:t>: </a:t>
            </a:r>
          </a:p>
          <a:p>
            <a:r>
              <a:rPr lang="cs-CZ" sz="2400" b="1" dirty="0" smtClean="0"/>
              <a:t>Klasická sytící funkce </a:t>
            </a:r>
            <a:r>
              <a:rPr lang="cs-CZ" sz="2400" dirty="0" smtClean="0"/>
              <a:t>(35 % denní energetické dávky, MŠ 60 %)</a:t>
            </a:r>
          </a:p>
          <a:p>
            <a:r>
              <a:rPr lang="cs-CZ" sz="2400" b="1" dirty="0" smtClean="0"/>
              <a:t>Zdravotně výživová funkce </a:t>
            </a:r>
            <a:r>
              <a:rPr lang="cs-CZ" sz="2400" dirty="0" smtClean="0"/>
              <a:t>(normy – spotřební koš, hygienická pravidla- zdravotní nezávadnost – výživová hodnota poskytovaných pokrmů dle výživových doporučení)</a:t>
            </a:r>
          </a:p>
          <a:p>
            <a:r>
              <a:rPr lang="cs-CZ" sz="2400" dirty="0" smtClean="0"/>
              <a:t>Součástí tohoto úkolu je i </a:t>
            </a:r>
            <a:r>
              <a:rPr lang="cs-CZ" sz="2400" b="1" dirty="0" smtClean="0"/>
              <a:t>výchovně vzdělávací funkce - </a:t>
            </a:r>
            <a:r>
              <a:rPr lang="cs-CZ" sz="2400" dirty="0" smtClean="0"/>
              <a:t>výchova ke správné a pestré stravě ( kultura stolování nové pokrmy, příklad pro výchovu ke správnému životnímu stylu)</a:t>
            </a:r>
          </a:p>
          <a:p>
            <a:r>
              <a:rPr lang="cs-CZ" sz="2400" dirty="0" smtClean="0"/>
              <a:t>Musíme děti naučit správně jíst, aby se tak stravovaly v dalších letech a byly tím chráněny před mnohými „civilizačními“ chorobami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5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349" y="1052737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CELIAKIE x ALERGIE NA </a:t>
            </a:r>
            <a:r>
              <a:rPr lang="cs-CZ" sz="3600" b="1" dirty="0" smtClean="0">
                <a:ln w="1905">
                  <a:solidFill>
                    <a:srgbClr val="FF66CC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LEPEK (PŠENICI)</a:t>
            </a:r>
            <a:endParaRPr lang="cs-CZ" sz="3600" b="1" dirty="0">
              <a:ln w="1905">
                <a:solidFill>
                  <a:srgbClr val="FF66CC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Alergie na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lepek 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endParaRPr lang="cs-CZ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onemocnění způsobené nadměrnou reakcí imunitního systému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endParaRPr lang="cs-CZ" sz="25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projevy se mohou objevit i po požití stopového množství lepku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endParaRPr lang="cs-CZ" sz="25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riziko kontaminace pokrmu</a:t>
            </a:r>
          </a:p>
          <a:p>
            <a:pPr>
              <a:spcBef>
                <a:spcPts val="0"/>
              </a:spcBef>
              <a:buClr>
                <a:srgbClr val="00B0F0"/>
              </a:buClr>
            </a:pPr>
            <a:endParaRPr lang="cs-CZ" sz="25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349" y="1052737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BEZLEPKOVÁ DIETA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Cílem:</a:t>
            </a:r>
          </a:p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  <a:cs typeface="Times New Roman" pitchFamily="18" charset="0"/>
              </a:rPr>
              <a:t>maximální omezení lepku ve stravě</a:t>
            </a:r>
          </a:p>
          <a:p>
            <a:pPr>
              <a:buClr>
                <a:srgbClr val="00B0F0"/>
              </a:buClr>
            </a:pPr>
            <a:endParaRPr lang="cs-CZ" sz="5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Clr>
                <a:srgbClr val="00B0F0"/>
              </a:buClr>
              <a:buNone/>
            </a:pPr>
            <a:r>
              <a:rPr lang="cs-CZ" sz="2400" dirty="0">
                <a:latin typeface="Calibri" panose="020F0502020204030204" pitchFamily="34" charset="0"/>
                <a:cs typeface="Times New Roman" pitchFamily="18" charset="0"/>
                <a:sym typeface="Wingdings 3"/>
              </a:rPr>
              <a:t>	 vyloučení potravin obsahujících lepek ze stravy</a:t>
            </a:r>
            <a:endParaRPr lang="cs-CZ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endParaRPr lang="cs-CZ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Dodržování je nutné:</a:t>
            </a:r>
          </a:p>
          <a:p>
            <a:pPr marL="228600" lvl="1">
              <a:spcBef>
                <a:spcPts val="1000"/>
              </a:spcBef>
              <a:buClr>
                <a:srgbClr val="00B0F0"/>
              </a:buClr>
            </a:pP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při </a:t>
            </a:r>
            <a:r>
              <a:rPr lang="cs-CZ" dirty="0" err="1">
                <a:latin typeface="Calibri" panose="020F0502020204030204" pitchFamily="34" charset="0"/>
                <a:cs typeface="Times New Roman" pitchFamily="18" charset="0"/>
              </a:rPr>
              <a:t>celiakii</a:t>
            </a:r>
            <a:endParaRPr lang="cs-CZ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228600" lvl="1">
              <a:spcBef>
                <a:spcPts val="1000"/>
              </a:spcBef>
              <a:buClr>
                <a:srgbClr val="00B0F0"/>
              </a:buClr>
            </a:pP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při alergii na </a:t>
            </a:r>
            <a:r>
              <a:rPr lang="cs-CZ" dirty="0" smtClean="0">
                <a:latin typeface="Calibri" panose="020F0502020204030204" pitchFamily="34" charset="0"/>
                <a:cs typeface="Times New Roman" pitchFamily="18" charset="0"/>
              </a:rPr>
              <a:t>lepek (na pšenici)</a:t>
            </a:r>
            <a:endParaRPr lang="cs-CZ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None/>
            </a:pPr>
            <a:endParaRPr lang="cs-CZ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349" y="1052737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CO JE TO LEPEK?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cs-CZ" sz="2400" dirty="0">
                <a:latin typeface="Calibri" panose="020F0502020204030204" pitchFamily="34" charset="0"/>
              </a:rPr>
              <a:t>                    </a:t>
            </a:r>
            <a:r>
              <a:rPr lang="cs-CZ" sz="2400" b="1" dirty="0">
                <a:latin typeface="Calibri" panose="020F0502020204030204" pitchFamily="34" charset="0"/>
              </a:rPr>
              <a:t>LEPEK = GLUTEN</a:t>
            </a:r>
          </a:p>
          <a:p>
            <a:pPr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bílkovinná část </a:t>
            </a:r>
          </a:p>
          <a:p>
            <a:pPr>
              <a:lnSpc>
                <a:spcPct val="110000"/>
              </a:lnSpc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vyskytuje se ve vnitřní části zrn některých obilovin</a:t>
            </a:r>
          </a:p>
          <a:p>
            <a:pPr lvl="1">
              <a:lnSpc>
                <a:spcPct val="110000"/>
              </a:lnSpc>
              <a:buClr>
                <a:srgbClr val="00B0F0"/>
              </a:buClr>
              <a:buNone/>
            </a:pPr>
            <a:r>
              <a:rPr lang="cs-CZ" sz="2800" dirty="0">
                <a:latin typeface="Calibri" panose="020F0502020204030204" pitchFamily="34" charset="0"/>
                <a:sym typeface="Wingdings 3"/>
              </a:rPr>
              <a:t> </a:t>
            </a:r>
            <a:r>
              <a:rPr lang="cs-CZ" sz="2800" dirty="0">
                <a:latin typeface="Calibri" panose="020F0502020204030204" pitchFamily="34" charset="0"/>
              </a:rPr>
              <a:t>pšenice a její kultivary, žito, </a:t>
            </a:r>
            <a:r>
              <a:rPr lang="cs-CZ" sz="2800" dirty="0" err="1">
                <a:latin typeface="Calibri" panose="020F0502020204030204" pitchFamily="34" charset="0"/>
              </a:rPr>
              <a:t>žitovec</a:t>
            </a:r>
            <a:r>
              <a:rPr lang="cs-CZ" sz="2800" dirty="0">
                <a:latin typeface="Calibri" panose="020F0502020204030204" pitchFamily="34" charset="0"/>
              </a:rPr>
              <a:t>, ječmen, oves </a:t>
            </a:r>
          </a:p>
          <a:p>
            <a:pPr lvl="1">
              <a:lnSpc>
                <a:spcPct val="110000"/>
              </a:lnSpc>
              <a:buClr>
                <a:srgbClr val="00B0F0"/>
              </a:buClr>
            </a:pPr>
            <a:endParaRPr lang="cs-CZ" sz="22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významný pro strukturu pekařského výrobku</a:t>
            </a:r>
          </a:p>
        </p:txBody>
      </p:sp>
      <p:pic>
        <p:nvPicPr>
          <p:cNvPr id="28674" name="Picture 2" descr="Pšenice, Obiloviny, Sklizeň, Špice, Zr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203" y="1196752"/>
            <a:ext cx="4005064" cy="200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cs-CZ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LEPEK</a:t>
            </a:r>
            <a:endParaRPr lang="cs-CZ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896544"/>
          </a:xfrm>
        </p:spPr>
        <p:txBody>
          <a:bodyPr>
            <a:normAutofit fontScale="77500" lnSpcReduction="20000"/>
          </a:bodyPr>
          <a:lstStyle/>
          <a:p>
            <a:pPr marL="367200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r>
              <a:rPr lang="cs-CZ" sz="2900" dirty="0" smtClean="0"/>
              <a:t>gluten – bílkovinná frakce</a:t>
            </a:r>
          </a:p>
          <a:p>
            <a:pPr marL="367200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r>
              <a:rPr lang="cs-CZ" sz="2900" dirty="0" smtClean="0"/>
              <a:t>směs ve vodě nerozpustných proteinů </a:t>
            </a:r>
          </a:p>
          <a:p>
            <a:pPr marL="767250" lvl="1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r>
              <a:rPr lang="cs-CZ" sz="2200" b="1" dirty="0" smtClean="0"/>
              <a:t> </a:t>
            </a:r>
            <a:r>
              <a:rPr lang="cs-CZ" sz="2300" b="1" dirty="0" err="1" smtClean="0"/>
              <a:t>gluteniny</a:t>
            </a:r>
            <a:r>
              <a:rPr lang="cs-CZ" sz="2300" dirty="0" smtClean="0"/>
              <a:t> + </a:t>
            </a:r>
            <a:r>
              <a:rPr lang="cs-CZ" sz="2300" b="1" dirty="0" smtClean="0"/>
              <a:t>prolaminy</a:t>
            </a:r>
            <a:r>
              <a:rPr lang="cs-CZ" sz="2300" dirty="0" smtClean="0"/>
              <a:t> (40-50 %) – odlišná toxicita </a:t>
            </a:r>
          </a:p>
          <a:p>
            <a:pPr marL="511650" lvl="1" indent="0">
              <a:buClr>
                <a:srgbClr val="002060"/>
              </a:buClr>
              <a:buSzPct val="75000"/>
              <a:buNone/>
              <a:defRPr/>
            </a:pPr>
            <a:endParaRPr lang="cs-CZ" sz="2300" dirty="0" smtClean="0"/>
          </a:p>
          <a:p>
            <a:pPr marL="367200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r>
              <a:rPr lang="cs-CZ" sz="2900" dirty="0" smtClean="0"/>
              <a:t>ve vodě bobtná, je zodpovědný za pružnost a tažnost těsta, tvoří strukturu pekařského výrobku. Výrobky z mouky s vysokým obsahem lepku dobře kynou a po upečení drží tvar.</a:t>
            </a:r>
          </a:p>
          <a:p>
            <a:pPr marL="367200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endParaRPr lang="cs-CZ" sz="2300" dirty="0" smtClean="0"/>
          </a:p>
          <a:p>
            <a:pPr marL="367200" indent="-255600">
              <a:buClr>
                <a:srgbClr val="002060"/>
              </a:buClr>
              <a:buSzPct val="75000"/>
              <a:buNone/>
              <a:defRPr/>
            </a:pPr>
            <a:r>
              <a:rPr lang="cs-CZ" sz="2900" b="1" dirty="0" smtClean="0"/>
              <a:t>Prolaminy – </a:t>
            </a:r>
            <a:r>
              <a:rPr lang="cs-CZ" sz="2900" dirty="0" smtClean="0"/>
              <a:t>zodpovědné za rozvoj </a:t>
            </a:r>
            <a:r>
              <a:rPr lang="cs-CZ" sz="2900" dirty="0" err="1" smtClean="0"/>
              <a:t>celiakie</a:t>
            </a:r>
            <a:endParaRPr lang="cs-CZ" sz="2900" dirty="0" smtClean="0"/>
          </a:p>
          <a:p>
            <a:pPr marL="367200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r>
              <a:rPr lang="cs-CZ" sz="2500" dirty="0" smtClean="0"/>
              <a:t>pšenice </a:t>
            </a:r>
            <a:r>
              <a:rPr lang="cs-CZ" sz="2500" b="1" dirty="0" smtClean="0">
                <a:sym typeface="Wingdings 3"/>
              </a:rPr>
              <a:t></a:t>
            </a:r>
            <a:r>
              <a:rPr lang="cs-CZ" sz="2500" b="1" dirty="0" smtClean="0"/>
              <a:t> </a:t>
            </a:r>
            <a:r>
              <a:rPr lang="cs-CZ" sz="2500" dirty="0" smtClean="0"/>
              <a:t> gliadiny, žito </a:t>
            </a:r>
            <a:r>
              <a:rPr lang="cs-CZ" sz="2500" b="1" dirty="0" smtClean="0">
                <a:sym typeface="Wingdings 3"/>
              </a:rPr>
              <a:t></a:t>
            </a:r>
            <a:r>
              <a:rPr lang="cs-CZ" sz="2500" dirty="0" smtClean="0"/>
              <a:t> </a:t>
            </a:r>
            <a:r>
              <a:rPr lang="cs-CZ" sz="2500" dirty="0" err="1" smtClean="0"/>
              <a:t>sekaliny</a:t>
            </a:r>
            <a:r>
              <a:rPr lang="cs-CZ" sz="2500" dirty="0" smtClean="0"/>
              <a:t>, ječmen </a:t>
            </a:r>
            <a:r>
              <a:rPr lang="cs-CZ" sz="2500" b="1" dirty="0" smtClean="0">
                <a:sym typeface="Wingdings 3"/>
              </a:rPr>
              <a:t></a:t>
            </a:r>
            <a:r>
              <a:rPr lang="cs-CZ" sz="2500" dirty="0" smtClean="0">
                <a:sym typeface="Wingdings 3"/>
              </a:rPr>
              <a:t> </a:t>
            </a:r>
            <a:r>
              <a:rPr lang="cs-CZ" sz="2500" dirty="0" err="1" smtClean="0">
                <a:sym typeface="Wingdings 3"/>
              </a:rPr>
              <a:t>hordeiny</a:t>
            </a:r>
            <a:endParaRPr lang="cs-CZ" sz="2500" dirty="0" smtClean="0">
              <a:sym typeface="Wingdings 3"/>
            </a:endParaRPr>
          </a:p>
          <a:p>
            <a:pPr marL="767250" lvl="1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r>
              <a:rPr lang="cs-CZ" sz="2300" dirty="0" smtClean="0"/>
              <a:t>obsahují vysoké množství </a:t>
            </a:r>
            <a:r>
              <a:rPr lang="cs-CZ" sz="2300" dirty="0" err="1" smtClean="0"/>
              <a:t>glutaminu</a:t>
            </a:r>
            <a:r>
              <a:rPr lang="cs-CZ" sz="2300" dirty="0" smtClean="0"/>
              <a:t> a prolinu, ß-otočky</a:t>
            </a:r>
          </a:p>
          <a:p>
            <a:pPr marL="767250" lvl="1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endParaRPr lang="cs-CZ" sz="800" dirty="0" smtClean="0"/>
          </a:p>
          <a:p>
            <a:pPr marL="367200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r>
              <a:rPr lang="cs-CZ" sz="2500" dirty="0" smtClean="0"/>
              <a:t>oves </a:t>
            </a:r>
            <a:r>
              <a:rPr lang="cs-CZ" sz="2500" b="1" dirty="0" smtClean="0">
                <a:sym typeface="Wingdings 3"/>
              </a:rPr>
              <a:t></a:t>
            </a:r>
            <a:r>
              <a:rPr lang="cs-CZ" sz="2500" dirty="0" smtClean="0"/>
              <a:t> </a:t>
            </a:r>
            <a:r>
              <a:rPr lang="cs-CZ" sz="2500" dirty="0" err="1" smtClean="0"/>
              <a:t>aveniny</a:t>
            </a:r>
            <a:endParaRPr lang="cs-CZ" sz="2500" dirty="0" smtClean="0"/>
          </a:p>
          <a:p>
            <a:pPr marL="767250" lvl="1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r>
              <a:rPr lang="cs-CZ" sz="2300" dirty="0" smtClean="0"/>
              <a:t>obsahují středně vysoký obsah </a:t>
            </a:r>
            <a:r>
              <a:rPr lang="cs-CZ" sz="2300" dirty="0" err="1" smtClean="0"/>
              <a:t>glutaminu</a:t>
            </a:r>
            <a:r>
              <a:rPr lang="cs-CZ" sz="2300" dirty="0" smtClean="0"/>
              <a:t> a nízký obsah prolinu</a:t>
            </a:r>
          </a:p>
          <a:p>
            <a:pPr marL="767250" lvl="1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endParaRPr lang="cs-CZ" sz="2300" dirty="0" smtClean="0"/>
          </a:p>
          <a:p>
            <a:pPr marL="367200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r>
              <a:rPr lang="cs-CZ" sz="2500" dirty="0" smtClean="0"/>
              <a:t>z pohledu </a:t>
            </a:r>
            <a:r>
              <a:rPr lang="cs-CZ" sz="2500" dirty="0" err="1" smtClean="0"/>
              <a:t>celiakie</a:t>
            </a:r>
            <a:r>
              <a:rPr lang="cs-CZ" sz="2500" dirty="0" smtClean="0"/>
              <a:t> jsou významné tzv. toxické sekvence AMK </a:t>
            </a:r>
          </a:p>
          <a:p>
            <a:pPr marL="767250" lvl="1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r>
              <a:rPr lang="cs-CZ" sz="2300" dirty="0" smtClean="0"/>
              <a:t>prolin-serin-prolin-</a:t>
            </a:r>
            <a:r>
              <a:rPr lang="cs-CZ" sz="2300" dirty="0" err="1" smtClean="0"/>
              <a:t>glutamin</a:t>
            </a:r>
            <a:endParaRPr lang="cs-CZ" sz="2300" dirty="0" smtClean="0"/>
          </a:p>
          <a:p>
            <a:pPr marL="767250" lvl="1" indent="-255600">
              <a:buClr>
                <a:srgbClr val="002060"/>
              </a:buClr>
              <a:buSzPct val="75000"/>
              <a:buBlip>
                <a:blip r:embed="rId3"/>
              </a:buBlip>
              <a:defRPr/>
            </a:pPr>
            <a:r>
              <a:rPr lang="cs-CZ" sz="2300" dirty="0" err="1" smtClean="0"/>
              <a:t>glutamin</a:t>
            </a:r>
            <a:r>
              <a:rPr lang="cs-CZ" sz="2300" dirty="0" smtClean="0"/>
              <a:t>-</a:t>
            </a:r>
            <a:r>
              <a:rPr lang="cs-CZ" sz="2300" dirty="0" err="1" smtClean="0"/>
              <a:t>glutamin</a:t>
            </a:r>
            <a:r>
              <a:rPr lang="cs-CZ" sz="2300" dirty="0" smtClean="0"/>
              <a:t>-</a:t>
            </a:r>
            <a:r>
              <a:rPr lang="cs-CZ" sz="2300" dirty="0" err="1" smtClean="0"/>
              <a:t>glutamin</a:t>
            </a:r>
            <a:r>
              <a:rPr lang="cs-CZ" sz="2300" dirty="0" smtClean="0"/>
              <a:t>-prolin</a:t>
            </a:r>
            <a:endParaRPr lang="cs-CZ" sz="2300" dirty="0"/>
          </a:p>
        </p:txBody>
      </p:sp>
      <p:pic>
        <p:nvPicPr>
          <p:cNvPr id="6" name="Obrázek 5" descr="schema_0.jpg"/>
          <p:cNvPicPr>
            <a:picLocks noChangeAspect="1"/>
          </p:cNvPicPr>
          <p:nvPr/>
        </p:nvPicPr>
        <p:blipFill rotWithShape="1">
          <a:blip r:embed="rId4" cstate="print"/>
          <a:srcRect b="38271"/>
          <a:stretch/>
        </p:blipFill>
        <p:spPr>
          <a:xfrm>
            <a:off x="6733550" y="270457"/>
            <a:ext cx="5053941" cy="125700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767455" y="1475656"/>
            <a:ext cx="231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žito – </a:t>
            </a:r>
            <a:r>
              <a:rPr lang="cs-CZ" dirty="0" err="1" smtClean="0"/>
              <a:t>secaliny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ječmen – </a:t>
            </a:r>
            <a:r>
              <a:rPr lang="cs-CZ" dirty="0" err="1" smtClean="0"/>
              <a:t>hordeiny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ves - </a:t>
            </a:r>
            <a:r>
              <a:rPr lang="cs-CZ" dirty="0" err="1" smtClean="0"/>
              <a:t>aveniny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LEPEK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FF0000"/>
                </a:solidFill>
              </a:rPr>
              <a:t>pšenice, žito, ječmen, </a:t>
            </a:r>
            <a:r>
              <a:rPr lang="cs-CZ" altLang="cs-CZ" dirty="0" smtClean="0">
                <a:solidFill>
                  <a:srgbClr val="00B050"/>
                </a:solidFill>
              </a:rPr>
              <a:t>oves (?)</a:t>
            </a:r>
          </a:p>
          <a:p>
            <a:endParaRPr lang="cs-CZ" dirty="0"/>
          </a:p>
        </p:txBody>
      </p:sp>
      <p:pic>
        <p:nvPicPr>
          <p:cNvPr id="4" name="Obrázek 5" descr="schema_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" b="37075"/>
          <a:stretch/>
        </p:blipFill>
        <p:spPr bwMode="auto">
          <a:xfrm>
            <a:off x="6681262" y="220667"/>
            <a:ext cx="4800693" cy="137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urprises from Celiac Dise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0" b="55669"/>
          <a:stretch>
            <a:fillRect/>
          </a:stretch>
        </p:blipFill>
        <p:spPr bwMode="auto">
          <a:xfrm>
            <a:off x="823893" y="2410044"/>
            <a:ext cx="5253257" cy="234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47" y="2822885"/>
            <a:ext cx="5563253" cy="347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4991590"/>
            <a:ext cx="6674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400" b="1" dirty="0" smtClean="0"/>
              <a:t>                                 Bezlepkové </a:t>
            </a:r>
            <a:r>
              <a:rPr lang="cs-CZ" altLang="cs-CZ" sz="2400" dirty="0" smtClean="0"/>
              <a:t>	</a:t>
            </a:r>
          </a:p>
          <a:p>
            <a:pPr>
              <a:defRPr/>
            </a:pPr>
            <a:r>
              <a:rPr lang="cs-CZ" altLang="cs-CZ" sz="1600" b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cs-CZ" altLang="cs-CZ" b="1" dirty="0" smtClean="0">
                <a:solidFill>
                  <a:schemeClr val="accent4">
                    <a:lumMod val="50000"/>
                  </a:schemeClr>
                </a:solidFill>
              </a:rPr>
              <a:t>Obiloviny :     </a:t>
            </a:r>
            <a:r>
              <a:rPr lang="cs-CZ" altLang="cs-CZ" sz="2400" dirty="0" smtClean="0"/>
              <a:t>rýže, kukuřice, jáhly (proso), čirok</a:t>
            </a:r>
          </a:p>
          <a:p>
            <a:pPr>
              <a:defRPr/>
            </a:pPr>
            <a:r>
              <a:rPr lang="cs-CZ" altLang="cs-CZ" sz="1600" b="1" dirty="0" err="1" smtClean="0">
                <a:solidFill>
                  <a:schemeClr val="accent5">
                    <a:lumMod val="50000"/>
                  </a:schemeClr>
                </a:solidFill>
              </a:rPr>
              <a:t>Pseudoobiloviny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altLang="cs-CZ" sz="2400" dirty="0" smtClean="0"/>
              <a:t>pohanka, amarant, </a:t>
            </a:r>
            <a:r>
              <a:rPr lang="cs-CZ" altLang="cs-CZ" sz="2400" dirty="0" err="1" smtClean="0"/>
              <a:t>quinoa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canihua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teff</a:t>
            </a:r>
            <a:endParaRPr lang="cs-CZ" altLang="cs-CZ" sz="24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9603039" y="1631373"/>
            <a:ext cx="231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žito – </a:t>
            </a:r>
            <a:r>
              <a:rPr lang="cs-CZ" dirty="0" err="1" smtClean="0"/>
              <a:t>secaliny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ječmen – </a:t>
            </a:r>
            <a:r>
              <a:rPr lang="cs-CZ" dirty="0" err="1" smtClean="0"/>
              <a:t>hordeiny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ves - </a:t>
            </a:r>
            <a:r>
              <a:rPr lang="cs-CZ" dirty="0" err="1" smtClean="0"/>
              <a:t>aveniny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923" y="1062856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BEZLEPKOVÁ DIETA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/>
          </a:bodyPr>
          <a:lstStyle/>
          <a:p>
            <a:pPr marL="228600" lvl="1">
              <a:lnSpc>
                <a:spcPct val="110000"/>
              </a:lnSpc>
              <a:spcBef>
                <a:spcPts val="1000"/>
              </a:spcBef>
              <a:buNone/>
            </a:pPr>
            <a:endParaRPr lang="cs-CZ" sz="2000" dirty="0">
              <a:latin typeface="Calibri" panose="020F0502020204030204" pitchFamily="34" charset="0"/>
              <a:sym typeface="Wingdings 3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None/>
            </a:pPr>
            <a:r>
              <a:rPr lang="cs-CZ" sz="2800" dirty="0">
                <a:latin typeface="Calibri" panose="020F0502020204030204" pitchFamily="34" charset="0"/>
                <a:sym typeface="Wingdings 3"/>
              </a:rPr>
              <a:t>  vyloučení </a:t>
            </a:r>
            <a:r>
              <a:rPr lang="cs-CZ" sz="2800" dirty="0">
                <a:latin typeface="Calibri" panose="020F0502020204030204" pitchFamily="34" charset="0"/>
              </a:rPr>
              <a:t>pšenice,  žita, žitovce, ječmene, ovsa (?) </a:t>
            </a:r>
            <a:br>
              <a:rPr lang="cs-CZ" sz="2800" dirty="0">
                <a:latin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</a:rPr>
              <a:t>a výrobků vyrobených z těchto obilovin ze stravy </a:t>
            </a:r>
          </a:p>
          <a:p>
            <a:pPr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32770" name="Picture 2" descr="Chléb, Pšenice, Uši, Plodnost, Sklize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0977" y="3638804"/>
            <a:ext cx="4394088" cy="238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Přímá spojovací čára 5"/>
          <p:cNvCxnSpPr/>
          <p:nvPr/>
        </p:nvCxnSpPr>
        <p:spPr>
          <a:xfrm>
            <a:off x="3935760" y="3569831"/>
            <a:ext cx="4704523" cy="2520280"/>
          </a:xfrm>
          <a:prstGeom prst="line">
            <a:avLst/>
          </a:prstGeom>
          <a:ln w="63500"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flipV="1">
            <a:off x="3887755" y="3569831"/>
            <a:ext cx="4800533" cy="2520280"/>
          </a:xfrm>
          <a:prstGeom prst="line">
            <a:avLst/>
          </a:prstGeom>
          <a:ln w="63500"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923" y="1062856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BEZLEPKOVÁ DIETA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/>
          </a:bodyPr>
          <a:lstStyle/>
          <a:p>
            <a:pPr marL="228600" lvl="1">
              <a:lnSpc>
                <a:spcPct val="110000"/>
              </a:lnSpc>
              <a:spcBef>
                <a:spcPts val="1000"/>
              </a:spcBef>
              <a:buNone/>
            </a:pPr>
            <a:endParaRPr lang="cs-CZ" sz="2000" dirty="0">
              <a:latin typeface="Calibri" panose="020F0502020204030204" pitchFamily="34" charset="0"/>
              <a:sym typeface="Wingdings 3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None/>
            </a:pPr>
            <a:r>
              <a:rPr lang="cs-CZ" sz="2800" dirty="0">
                <a:latin typeface="Calibri" panose="020F0502020204030204" pitchFamily="34" charset="0"/>
                <a:sym typeface="Wingdings 3"/>
              </a:rPr>
              <a:t>  vyloučení </a:t>
            </a:r>
            <a:r>
              <a:rPr lang="cs-CZ" sz="2800" dirty="0">
                <a:latin typeface="Calibri" panose="020F0502020204030204" pitchFamily="34" charset="0"/>
              </a:rPr>
              <a:t>pšenice,  žita, žitovce, ječmene, 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</a:rPr>
              <a:t>ovsa (?) </a:t>
            </a:r>
            <a:r>
              <a:rPr lang="cs-CZ" sz="2800" dirty="0">
                <a:latin typeface="Calibri" panose="020F0502020204030204" pitchFamily="34" charset="0"/>
              </a:rPr>
              <a:t/>
            </a:r>
            <a:br>
              <a:rPr lang="cs-CZ" sz="2800" dirty="0">
                <a:latin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</a:rPr>
              <a:t>a výrobků vyrobených z těchto obilovin ze stravy 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None/>
            </a:pPr>
            <a:endParaRPr lang="cs-CZ" sz="2800" dirty="0">
              <a:latin typeface="Calibri" panose="020F0502020204030204" pitchFamily="34" charset="0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  <a:buClr>
                <a:srgbClr val="00B0F0"/>
              </a:buClr>
            </a:pPr>
            <a:r>
              <a:rPr lang="cs-CZ" sz="2200" dirty="0">
                <a:latin typeface="Calibri" panose="020F0502020204030204" pitchFamily="34" charset="0"/>
              </a:rPr>
              <a:t>Většina osob s nesnášenlivostí lepku může do své stravy zařadit oves, aniž by pocítily nepříznivé účinky na své zdraví. Velkým problémem je však kontaminace ovsa pšenicí, žitem nebo ječmenem!!! </a:t>
            </a:r>
            <a:br>
              <a:rPr lang="cs-CZ" sz="2200" dirty="0">
                <a:latin typeface="Calibri" panose="020F0502020204030204" pitchFamily="34" charset="0"/>
              </a:rPr>
            </a:br>
            <a:r>
              <a:rPr lang="cs-CZ" sz="2200" dirty="0">
                <a:latin typeface="Calibri" panose="020F0502020204030204" pitchFamily="34" charset="0"/>
              </a:rPr>
              <a:t>Dle stanoviska Kanadské společnosti pro </a:t>
            </a:r>
            <a:r>
              <a:rPr lang="cs-CZ" sz="2200" dirty="0" err="1">
                <a:latin typeface="Calibri" panose="020F0502020204030204" pitchFamily="34" charset="0"/>
              </a:rPr>
              <a:t>celiakii</a:t>
            </a:r>
            <a:r>
              <a:rPr lang="cs-CZ" sz="2200" dirty="0">
                <a:latin typeface="Calibri" panose="020F0502020204030204" pitchFamily="34" charset="0"/>
              </a:rPr>
              <a:t> je bezpečná dávka </a:t>
            </a:r>
            <a:r>
              <a:rPr lang="cs-CZ" sz="2200" dirty="0" smtClean="0">
                <a:latin typeface="Calibri" panose="020F0502020204030204" pitchFamily="34" charset="0"/>
              </a:rPr>
              <a:t>70 </a:t>
            </a:r>
            <a:r>
              <a:rPr lang="cs-CZ" sz="2200" dirty="0">
                <a:latin typeface="Calibri" panose="020F0502020204030204" pitchFamily="34" charset="0"/>
              </a:rPr>
              <a:t>g ovsa pro dospělého a 25 g ovsa pro děti.</a:t>
            </a:r>
          </a:p>
          <a:p>
            <a:pPr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1062856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HLAVNÍ ZDROJE LEPKU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defRPr/>
            </a:pPr>
            <a:endParaRPr lang="cs-CZ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400" dirty="0">
                <a:latin typeface="Calibri" panose="020F0502020204030204" pitchFamily="34" charset="0"/>
                <a:cs typeface="Times New Roman" pitchFamily="18" charset="0"/>
              </a:rPr>
              <a:t>mouka, škrob</a:t>
            </a:r>
          </a:p>
          <a:p>
            <a:pPr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400" dirty="0">
                <a:latin typeface="Calibri" panose="020F0502020204030204" pitchFamily="34" charset="0"/>
                <a:cs typeface="Times New Roman" pitchFamily="18" charset="0"/>
              </a:rPr>
              <a:t>chléb, pečivo, strouhanka, křehký chléb, sušenky, oplatky</a:t>
            </a:r>
          </a:p>
          <a:p>
            <a:pPr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400" dirty="0">
                <a:latin typeface="Calibri" panose="020F0502020204030204" pitchFamily="34" charset="0"/>
                <a:cs typeface="Times New Roman" pitchFamily="18" charset="0"/>
              </a:rPr>
              <a:t>těstoviny,  knedlíky  </a:t>
            </a:r>
          </a:p>
          <a:p>
            <a:pPr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400" dirty="0">
                <a:latin typeface="Calibri" panose="020F0502020204030204" pitchFamily="34" charset="0"/>
                <a:cs typeface="Times New Roman" pitchFamily="18" charset="0"/>
              </a:rPr>
              <a:t>kroupy,  krupky, vločky,  müsli,  snídaňové  cereálie, pukance</a:t>
            </a:r>
          </a:p>
          <a:p>
            <a:pPr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400" dirty="0">
                <a:latin typeface="Calibri" panose="020F0502020204030204" pitchFamily="34" charset="0"/>
                <a:cs typeface="Times New Roman" pitchFamily="18" charset="0"/>
              </a:rPr>
              <a:t>výrobky obsahující slad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None/>
            </a:pPr>
            <a:endParaRPr lang="cs-CZ" sz="2000" dirty="0">
              <a:latin typeface="Calibri" panose="020F0502020204030204" pitchFamily="34" charset="0"/>
              <a:sym typeface="Wingdings 3"/>
            </a:endParaRPr>
          </a:p>
          <a:p>
            <a:pPr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Myslitel, Myšlení, Osoba, Myšle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353" y="608200"/>
            <a:ext cx="12763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1062856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MOŽNÉ ZDROJE LEPKU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9600" dirty="0">
                <a:latin typeface="Calibri" panose="020F0502020204030204" pitchFamily="34" charset="0"/>
                <a:cs typeface="Times New Roman" pitchFamily="18" charset="0"/>
              </a:rPr>
              <a:t>výrobky, do kterých se může při výrobě přidávat mouka nebo škrob vyrobený z obilovin obsahujících lepek</a:t>
            </a:r>
          </a:p>
          <a:p>
            <a:pPr marL="1005840" lvl="3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defRPr/>
            </a:pPr>
            <a:endParaRPr lang="cs-CZ" sz="12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1005840" lvl="3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defRPr/>
            </a:pPr>
            <a:r>
              <a:rPr lang="cs-CZ" sz="7600" dirty="0">
                <a:latin typeface="Calibri" panose="020F0502020204030204" pitchFamily="34" charset="0"/>
                <a:cs typeface="Times New Roman" pitchFamily="18" charset="0"/>
              </a:rPr>
              <a:t>instantní výrobky</a:t>
            </a:r>
          </a:p>
          <a:p>
            <a:pPr marL="1005840" lvl="3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defRPr/>
            </a:pPr>
            <a:r>
              <a:rPr lang="cs-CZ" sz="7600" dirty="0">
                <a:latin typeface="Calibri" panose="020F0502020204030204" pitchFamily="34" charset="0"/>
                <a:cs typeface="Times New Roman" pitchFamily="18" charset="0"/>
              </a:rPr>
              <a:t>masné výrobky</a:t>
            </a:r>
          </a:p>
          <a:p>
            <a:pPr marL="1005840" lvl="3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defRPr/>
            </a:pPr>
            <a:r>
              <a:rPr lang="cs-CZ" sz="7600" dirty="0">
                <a:latin typeface="Calibri" panose="020F0502020204030204" pitchFamily="34" charset="0"/>
                <a:cs typeface="Times New Roman" pitchFamily="18" charset="0"/>
              </a:rPr>
              <a:t>mléčné výrobky</a:t>
            </a:r>
          </a:p>
          <a:p>
            <a:pPr marL="1005840" lvl="3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defRPr/>
            </a:pPr>
            <a:r>
              <a:rPr lang="cs-CZ" sz="7600" dirty="0">
                <a:latin typeface="Calibri" panose="020F0502020204030204" pitchFamily="34" charset="0"/>
                <a:cs typeface="Times New Roman" pitchFamily="18" charset="0"/>
              </a:rPr>
              <a:t>kečup, hořčice, majonéza, tatarská omáčka</a:t>
            </a:r>
          </a:p>
          <a:p>
            <a:pPr marL="1005840" lvl="3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defRPr/>
            </a:pPr>
            <a:r>
              <a:rPr lang="cs-CZ" sz="7600" dirty="0">
                <a:latin typeface="Calibri" panose="020F0502020204030204" pitchFamily="34" charset="0"/>
                <a:cs typeface="Times New Roman" pitchFamily="18" charset="0"/>
              </a:rPr>
              <a:t>sójová omáčka</a:t>
            </a:r>
          </a:p>
          <a:p>
            <a:pPr marL="1005840" lvl="3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defRPr/>
            </a:pPr>
            <a:r>
              <a:rPr lang="cs-CZ" sz="7600" dirty="0">
                <a:latin typeface="Calibri" panose="020F0502020204030204" pitchFamily="34" charset="0"/>
                <a:cs typeface="Times New Roman" pitchFamily="18" charset="0"/>
              </a:rPr>
              <a:t>cukrovinky</a:t>
            </a:r>
          </a:p>
          <a:p>
            <a:pPr marL="1005840" lvl="3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defRPr/>
            </a:pPr>
            <a:r>
              <a:rPr lang="cs-CZ" sz="7600" dirty="0">
                <a:latin typeface="Calibri" panose="020F0502020204030204" pitchFamily="34" charset="0"/>
                <a:cs typeface="Times New Roman" pitchFamily="18" charset="0"/>
              </a:rPr>
              <a:t>zmrzliny</a:t>
            </a:r>
          </a:p>
          <a:p>
            <a:pPr marL="1005840" lvl="3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defRPr/>
            </a:pPr>
            <a:r>
              <a:rPr lang="cs-CZ" sz="7600" dirty="0">
                <a:latin typeface="Calibri" panose="020F0502020204030204" pitchFamily="34" charset="0"/>
                <a:cs typeface="Times New Roman" pitchFamily="18" charset="0"/>
              </a:rPr>
              <a:t>ovocné a zeleninové pomazánky</a:t>
            </a:r>
          </a:p>
          <a:p>
            <a:pPr marL="1005840" lvl="3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defRPr/>
            </a:pPr>
            <a:r>
              <a:rPr lang="cs-CZ" sz="7600" dirty="0">
                <a:latin typeface="Calibri" panose="020F0502020204030204" pitchFamily="34" charset="0"/>
                <a:cs typeface="Times New Roman" pitchFamily="18" charset="0"/>
              </a:rPr>
              <a:t>směsi koření</a:t>
            </a:r>
          </a:p>
          <a:p>
            <a:pPr marL="1005840" lvl="3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defRPr/>
            </a:pPr>
            <a:r>
              <a:rPr lang="cs-CZ" sz="7600" dirty="0">
                <a:latin typeface="Calibri" panose="020F0502020204030204" pitchFamily="34" charset="0"/>
                <a:cs typeface="Times New Roman" pitchFamily="18" charset="0"/>
              </a:rPr>
              <a:t>kypřící prášek do pečiva …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buNone/>
            </a:pPr>
            <a:endParaRPr lang="cs-CZ" sz="2000" dirty="0">
              <a:latin typeface="Calibri" panose="020F0502020204030204" pitchFamily="34" charset="0"/>
              <a:sym typeface="Wingdings 3"/>
            </a:endParaRPr>
          </a:p>
          <a:p>
            <a:pPr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923" y="1052737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NÁHRADY OBILOVIN S LEPKEM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200" b="1" dirty="0">
                <a:latin typeface="Calibri" panose="020F0502020204030204" pitchFamily="34" charset="0"/>
                <a:cs typeface="Times New Roman" pitchFamily="18" charset="0"/>
              </a:rPr>
              <a:t>Běžné</a:t>
            </a:r>
          </a:p>
          <a:p>
            <a:pPr lvl="1"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000" dirty="0">
                <a:latin typeface="Calibri" panose="020F0502020204030204" pitchFamily="34" charset="0"/>
                <a:cs typeface="Times New Roman" pitchFamily="18" charset="0"/>
              </a:rPr>
              <a:t>Rýže, kukuřice, </a:t>
            </a:r>
          </a:p>
          <a:p>
            <a:pPr lvl="1"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000" dirty="0">
                <a:latin typeface="Calibri" panose="020F0502020204030204" pitchFamily="34" charset="0"/>
                <a:cs typeface="Times New Roman" pitchFamily="18" charset="0"/>
              </a:rPr>
              <a:t>jáhly, pohanka, </a:t>
            </a:r>
          </a:p>
          <a:p>
            <a:pPr lvl="1"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000" dirty="0" err="1">
                <a:latin typeface="Calibri" panose="020F0502020204030204" pitchFamily="34" charset="0"/>
                <a:cs typeface="Times New Roman" pitchFamily="18" charset="0"/>
              </a:rPr>
              <a:t>quinoa</a:t>
            </a:r>
            <a:r>
              <a:rPr lang="cs-CZ" sz="2000" dirty="0">
                <a:latin typeface="Calibri" panose="020F0502020204030204" pitchFamily="34" charset="0"/>
                <a:cs typeface="Times New Roman" pitchFamily="18" charset="0"/>
              </a:rPr>
              <a:t>, amarant</a:t>
            </a:r>
          </a:p>
          <a:p>
            <a:pPr>
              <a:lnSpc>
                <a:spcPct val="110000"/>
              </a:lnSpc>
              <a:buClr>
                <a:srgbClr val="00B0F0"/>
              </a:buClr>
              <a:defRPr/>
            </a:pPr>
            <a:endParaRPr lang="cs-CZ" sz="24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200" b="1" dirty="0">
                <a:latin typeface="Calibri" panose="020F0502020204030204" pitchFamily="34" charset="0"/>
                <a:cs typeface="Times New Roman" pitchFamily="18" charset="0"/>
              </a:rPr>
              <a:t>Méně známé</a:t>
            </a:r>
          </a:p>
          <a:p>
            <a:pPr lvl="1"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000" dirty="0">
                <a:latin typeface="Calibri" panose="020F0502020204030204" pitchFamily="34" charset="0"/>
                <a:cs typeface="Times New Roman" pitchFamily="18" charset="0"/>
              </a:rPr>
              <a:t>Čirok,</a:t>
            </a:r>
          </a:p>
          <a:p>
            <a:pPr lvl="1"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000" dirty="0" err="1">
                <a:latin typeface="Calibri" panose="020F0502020204030204" pitchFamily="34" charset="0"/>
                <a:cs typeface="Times New Roman" pitchFamily="18" charset="0"/>
              </a:rPr>
              <a:t>teff</a:t>
            </a:r>
            <a:r>
              <a:rPr lang="cs-CZ" sz="2000" dirty="0">
                <a:latin typeface="Calibri" panose="020F0502020204030204" pitchFamily="34" charset="0"/>
                <a:cs typeface="Times New Roman" pitchFamily="18" charset="0"/>
              </a:rPr>
              <a:t> (milička </a:t>
            </a:r>
            <a:r>
              <a:rPr lang="cs-CZ" sz="2000" dirty="0" err="1">
                <a:latin typeface="Calibri" panose="020F0502020204030204" pitchFamily="34" charset="0"/>
                <a:cs typeface="Times New Roman" pitchFamily="18" charset="0"/>
              </a:rPr>
              <a:t>habešská</a:t>
            </a:r>
            <a:r>
              <a:rPr lang="cs-CZ" sz="2000" dirty="0">
                <a:latin typeface="Calibri" panose="020F0502020204030204" pitchFamily="34" charset="0"/>
                <a:cs typeface="Times New Roman" pitchFamily="18" charset="0"/>
              </a:rPr>
              <a:t>),</a:t>
            </a:r>
          </a:p>
          <a:p>
            <a:pPr lvl="1"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000" dirty="0">
                <a:latin typeface="Calibri" panose="020F0502020204030204" pitchFamily="34" charset="0"/>
                <a:cs typeface="Times New Roman" pitchFamily="18" charset="0"/>
              </a:rPr>
              <a:t>maniok,</a:t>
            </a:r>
          </a:p>
          <a:p>
            <a:pPr lvl="1">
              <a:lnSpc>
                <a:spcPct val="110000"/>
              </a:lnSpc>
              <a:buClr>
                <a:srgbClr val="00B0F0"/>
              </a:buClr>
              <a:defRPr/>
            </a:pPr>
            <a:r>
              <a:rPr lang="cs-CZ" sz="2000" dirty="0">
                <a:latin typeface="Calibri" panose="020F0502020204030204" pitchFamily="34" charset="0"/>
                <a:cs typeface="Times New Roman" pitchFamily="18" charset="0"/>
              </a:rPr>
              <a:t>kaštanová mouka, konopná mouka, dýňová mouka, lněná mouka </a:t>
            </a:r>
            <a:r>
              <a:rPr lang="cs-CZ" sz="2000" dirty="0" err="1">
                <a:latin typeface="Calibri" panose="020F0502020204030204" pitchFamily="34" charset="0"/>
                <a:cs typeface="Times New Roman" pitchFamily="18" charset="0"/>
              </a:rPr>
              <a:t>atd</a:t>
            </a:r>
            <a:r>
              <a:rPr lang="cs-CZ" sz="2000" dirty="0">
                <a:latin typeface="Calibri" panose="020F0502020204030204" pitchFamily="34" charset="0"/>
                <a:cs typeface="Times New Roman" pitchFamily="18" charset="0"/>
              </a:rPr>
              <a:t>…</a:t>
            </a:r>
          </a:p>
          <a:p>
            <a:pPr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Myslitel, Myšlení, Osoba, Myšle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559" y="935746"/>
            <a:ext cx="12763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HISTORIE ŠKOLNÍHO </a:t>
            </a:r>
            <a:br>
              <a:rPr lang="cs-CZ" dirty="0" smtClean="0"/>
            </a:br>
            <a:r>
              <a:rPr lang="cs-CZ" dirty="0" smtClean="0"/>
              <a:t>STRAVOVÁNÍ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Školní stravování má v Čechách dlouholetou tradici. </a:t>
            </a:r>
          </a:p>
          <a:p>
            <a:pPr marL="0" indent="0" algn="just">
              <a:buNone/>
            </a:pPr>
            <a:r>
              <a:rPr lang="cs-CZ" dirty="0" smtClean="0"/>
              <a:t>Počátky jeho historie sahají do roku 1946. </a:t>
            </a:r>
          </a:p>
          <a:p>
            <a:pPr marL="0" indent="0" algn="just">
              <a:buNone/>
            </a:pPr>
            <a:r>
              <a:rPr lang="cs-CZ" dirty="0" smtClean="0"/>
              <a:t>Bylo to období, kdy se obyvatelé států Evropy postižených 2. světovou válkou snažili zacelit válečné rány – postavit znovu rozbitá lidská sídla, obnovit průmysl, školství, kulturu, zdravotnictví, zajistit to, co činí lidský život snazším a smysluplným.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791" y="387434"/>
            <a:ext cx="3494058" cy="22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33" y="1062856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ZÁSADY PŘÍPRAVY DIETY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neliší se od běžné přípravy pokrmů, rozdíl je pouze v používání bezlepkových surovin</a:t>
            </a:r>
          </a:p>
          <a:p>
            <a:pPr lvl="0"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povoleny jsou obvykle všechny tepelné úpravy pokrmů,</a:t>
            </a:r>
          </a:p>
          <a:p>
            <a:pPr lvl="0"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oddělení přípravy časově nebo místně,</a:t>
            </a:r>
          </a:p>
          <a:p>
            <a:pPr lvl="0"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po přípravě pokrmů obsahujících lepek vždy pečlivě omyjeme povrchy, prkénka a použité náčiní, zejména je-li pro přípravu pokrmu použita mouka, případně máme vyčleněno speciální nádobí a náčiní pro přípravu BD,</a:t>
            </a:r>
          </a:p>
          <a:p>
            <a:pPr lvl="0"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bezlepkové přílohy vaříme zásadně odděleně,</a:t>
            </a:r>
          </a:p>
          <a:p>
            <a:pPr lvl="0"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nikdy nesmažíme bezlepkové potraviny v oleji, ve kterém byl předtím připravován pokrm s lepkem,</a:t>
            </a:r>
          </a:p>
          <a:p>
            <a:pPr lvl="0"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u společných potravin jako je džem, máslo, hořčice apod. používáme vždy čisté náčiní (lžičky, nože)</a:t>
            </a:r>
          </a:p>
          <a:p>
            <a:pPr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601" y="875316"/>
            <a:ext cx="9290248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OZNAČOVÁNÍ</a:t>
            </a:r>
            <a:r>
              <a:rPr lang="cs-CZ" sz="32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POTRAVIN Z HLEDISKA LEPKU</a:t>
            </a:r>
            <a:endParaRPr lang="cs-CZ" sz="3200" b="1" dirty="0">
              <a:ln w="1905">
                <a:solidFill>
                  <a:srgbClr val="FF66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cs-CZ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Nařízení (ES) č. 41/2009 </a:t>
            </a:r>
            <a:r>
              <a:rPr lang="cs-CZ" sz="2300" dirty="0">
                <a:latin typeface="Calibri" panose="020F0502020204030204" pitchFamily="34" charset="0"/>
                <a:cs typeface="Times New Roman" pitchFamily="18" charset="0"/>
              </a:rPr>
              <a:t>vymezuje:</a:t>
            </a:r>
          </a:p>
          <a:p>
            <a:pPr>
              <a:buNone/>
            </a:pPr>
            <a:r>
              <a:rPr lang="cs-CZ" altLang="cs-CZ" sz="1600" b="1" dirty="0" smtClean="0"/>
              <a:t>	</a:t>
            </a:r>
            <a:r>
              <a:rPr lang="cs-CZ" altLang="cs-CZ" sz="1800" b="1" dirty="0" smtClean="0"/>
              <a:t>potraviny pro zvláštní výživu určené pro osoby s nesnášenlivostí lepku</a:t>
            </a:r>
            <a:r>
              <a:rPr lang="cs-CZ" altLang="cs-CZ" sz="1800" dirty="0" smtClean="0"/>
              <a:t> </a:t>
            </a:r>
            <a:endParaRPr lang="cs-CZ" altLang="cs-CZ" sz="1600" b="1" dirty="0" smtClean="0"/>
          </a:p>
          <a:p>
            <a:pPr lvl="0">
              <a:buNone/>
            </a:pPr>
            <a:endParaRPr lang="cs-CZ" sz="10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spcAft>
                <a:spcPts val="400"/>
              </a:spcAft>
              <a:buClr>
                <a:srgbClr val="00B0F0"/>
              </a:buClr>
              <a:defRPr/>
            </a:pPr>
            <a:r>
              <a:rPr lang="cs-CZ" dirty="0">
                <a:cs typeface="Times New Roman" pitchFamily="18" charset="0"/>
              </a:rPr>
              <a:t>potraviny označené údajem </a:t>
            </a:r>
            <a:r>
              <a:rPr lang="cs-CZ" b="1" dirty="0">
                <a:cs typeface="Times New Roman" pitchFamily="18" charset="0"/>
              </a:rPr>
              <a:t>„BEZ LEPKU“</a:t>
            </a:r>
            <a:r>
              <a:rPr lang="cs-CZ" dirty="0">
                <a:cs typeface="Times New Roman" pitchFamily="18" charset="0"/>
              </a:rPr>
              <a:t>: </a:t>
            </a:r>
            <a:endParaRPr lang="cs-CZ" dirty="0" smtClean="0"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Aft>
                <a:spcPts val="400"/>
              </a:spcAft>
              <a:buClr>
                <a:srgbClr val="00B0F0"/>
              </a:buClr>
              <a:buNone/>
              <a:defRPr/>
            </a:pPr>
            <a:r>
              <a:rPr lang="cs-CZ" dirty="0" smtClean="0">
                <a:cs typeface="Times New Roman" pitchFamily="18" charset="0"/>
              </a:rPr>
              <a:t>Obsah </a:t>
            </a:r>
            <a:r>
              <a:rPr lang="cs-CZ" dirty="0">
                <a:cs typeface="Times New Roman" pitchFamily="18" charset="0"/>
              </a:rPr>
              <a:t>lepku může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být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nejvýše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mg/kg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altLang="cs-CZ" dirty="0"/>
              <a:t>v potravině ve stavu, v němž je prodávána konečném spotřebiteli</a:t>
            </a:r>
            <a:r>
              <a:rPr lang="cs-CZ" dirty="0"/>
              <a:t>.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marL="457200" lvl="1" indent="0">
              <a:lnSpc>
                <a:spcPct val="80000"/>
              </a:lnSpc>
              <a:spcAft>
                <a:spcPts val="400"/>
              </a:spcAft>
              <a:buClr>
                <a:srgbClr val="00B0F0"/>
              </a:buClr>
              <a:buNone/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>
              <a:lnSpc>
                <a:spcPct val="80000"/>
              </a:lnSpc>
              <a:spcAft>
                <a:spcPts val="400"/>
              </a:spcAft>
              <a:buClr>
                <a:srgbClr val="00B0F0"/>
              </a:buClr>
              <a:defRPr/>
            </a:pPr>
            <a:r>
              <a:rPr lang="cs-CZ" dirty="0">
                <a:cs typeface="Times New Roman" pitchFamily="18" charset="0"/>
              </a:rPr>
              <a:t>potraviny označená údajem </a:t>
            </a:r>
            <a:r>
              <a:rPr lang="cs-CZ" b="1" dirty="0">
                <a:cs typeface="Times New Roman" pitchFamily="18" charset="0"/>
              </a:rPr>
              <a:t>„VELMI NÍZKÝ OBSAH LEPKU“</a:t>
            </a:r>
            <a:r>
              <a:rPr lang="cs-CZ" dirty="0">
                <a:cs typeface="Times New Roman" pitchFamily="18" charset="0"/>
              </a:rPr>
              <a:t>: </a:t>
            </a:r>
            <a:endParaRPr lang="cs-CZ" dirty="0" smtClean="0"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spcAft>
                <a:spcPts val="400"/>
              </a:spcAft>
              <a:buClr>
                <a:srgbClr val="00B0F0"/>
              </a:buClr>
              <a:buNone/>
              <a:defRPr/>
            </a:pPr>
            <a:r>
              <a:rPr lang="cs-CZ" dirty="0" smtClean="0">
                <a:cs typeface="Times New Roman" pitchFamily="18" charset="0"/>
              </a:rPr>
              <a:t>Obsah </a:t>
            </a:r>
            <a:r>
              <a:rPr lang="cs-CZ" dirty="0">
                <a:cs typeface="Times New Roman" pitchFamily="18" charset="0"/>
              </a:rPr>
              <a:t>lepku může být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nejvýše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100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mg/kg </a:t>
            </a:r>
            <a:r>
              <a:rPr lang="cs-CZ" altLang="cs-CZ" dirty="0" smtClean="0"/>
              <a:t>v </a:t>
            </a:r>
            <a:r>
              <a:rPr lang="cs-CZ" altLang="cs-CZ" dirty="0"/>
              <a:t>potravině ve stavu, v němž je prodávána konečném spotřebiteli</a:t>
            </a:r>
            <a:r>
              <a:rPr lang="cs-CZ" dirty="0"/>
              <a:t>.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0">
              <a:buClr>
                <a:srgbClr val="00B0F0"/>
              </a:buClr>
            </a:pPr>
            <a:endParaRPr lang="cs-CZ" sz="1100" dirty="0">
              <a:latin typeface="Calibri" panose="020F0502020204030204" pitchFamily="34" charset="0"/>
            </a:endParaRPr>
          </a:p>
          <a:p>
            <a:pPr marL="0" lvl="1">
              <a:lnSpc>
                <a:spcPct val="140000"/>
              </a:lnSpc>
              <a:spcBef>
                <a:spcPts val="600"/>
              </a:spcBef>
              <a:spcAft>
                <a:spcPts val="800"/>
              </a:spcAft>
              <a:buClr>
                <a:srgbClr val="00B0F0"/>
              </a:buClr>
              <a:buNone/>
              <a:defRPr/>
            </a:pPr>
            <a:r>
              <a:rPr lang="cs-CZ" sz="2300" dirty="0">
                <a:latin typeface="Calibri" panose="020F0502020204030204" pitchFamily="34" charset="0"/>
                <a:cs typeface="Times New Roman" pitchFamily="18" charset="0"/>
              </a:rPr>
              <a:t>Označení „BEZ LEPKU“  nebo  „VELMI NÍZKÝ OBSAH LEPKU“:</a:t>
            </a:r>
          </a:p>
          <a:p>
            <a:pPr lvl="1">
              <a:lnSpc>
                <a:spcPct val="80000"/>
              </a:lnSpc>
              <a:spcAft>
                <a:spcPts val="400"/>
              </a:spcAft>
              <a:buClr>
                <a:srgbClr val="00B0F0"/>
              </a:buClr>
              <a:defRPr/>
            </a:pPr>
            <a:r>
              <a:rPr lang="cs-CZ" sz="2200" dirty="0">
                <a:latin typeface="Calibri" panose="020F0502020204030204" pitchFamily="34" charset="0"/>
                <a:cs typeface="Times New Roman" pitchFamily="18" charset="0"/>
              </a:rPr>
              <a:t>musí být uvedeny v blízkosti názvu, pod kterým se potravina prodává</a:t>
            </a:r>
          </a:p>
          <a:p>
            <a:pPr lvl="1">
              <a:lnSpc>
                <a:spcPct val="80000"/>
              </a:lnSpc>
              <a:spcAft>
                <a:spcPts val="400"/>
              </a:spcAft>
              <a:buClr>
                <a:srgbClr val="00B0F0"/>
              </a:buClr>
              <a:defRPr/>
            </a:pPr>
            <a:r>
              <a:rPr lang="cs-CZ" sz="2200" dirty="0">
                <a:latin typeface="Calibri" panose="020F0502020204030204" pitchFamily="34" charset="0"/>
                <a:cs typeface="Times New Roman" pitchFamily="18" charset="0"/>
              </a:rPr>
              <a:t>nemohou být nahrazeny alternativními významově rovnocennými výrazy (např. „bezlepková bageta“)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601" y="875316"/>
            <a:ext cx="9290248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OZNAČOVÁNÍ</a:t>
            </a:r>
            <a:r>
              <a:rPr lang="cs-CZ" sz="32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POTRAVIN Z HLEDISKA LEPKU</a:t>
            </a:r>
            <a:endParaRPr lang="cs-CZ" sz="3200" b="1" dirty="0">
              <a:ln w="1905">
                <a:solidFill>
                  <a:srgbClr val="FF66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653755"/>
            <a:ext cx="11137237" cy="4351338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endParaRPr lang="cs-CZ" sz="1100" dirty="0">
              <a:latin typeface="Calibri" panose="020F0502020204030204" pitchFamily="34" charset="0"/>
            </a:endParaRPr>
          </a:p>
          <a:p>
            <a:pPr marL="111600" lvl="1" indent="0"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ct val="75000"/>
              <a:buNone/>
              <a:defRPr/>
            </a:pPr>
            <a:r>
              <a:rPr lang="cs-CZ" sz="2300" dirty="0" smtClean="0"/>
              <a:t>Nařízení (ES) č. 41/2009 ze dne 20. ledna 2009 o složení a označování potravin vhodných pro osoby s nesnášenlivostí lepku.</a:t>
            </a:r>
          </a:p>
          <a:p>
            <a:pPr marL="767250" lvl="2" indent="-255600"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cs-CZ" dirty="0" smtClean="0"/>
              <a:t>platnost od 1.1.2012, po 1. 1. 2012 mohou být na trhu pouze výrobky splňující požadavky nařízení (ES) č. 41/2009</a:t>
            </a:r>
          </a:p>
          <a:p>
            <a:pPr marL="767250" lvl="2" indent="-255600"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cs-CZ" sz="2400" dirty="0" smtClean="0"/>
              <a:t>účelem nařízení je </a:t>
            </a:r>
            <a:r>
              <a:rPr lang="cs-CZ" sz="2400" b="1" u="sng" dirty="0" smtClean="0"/>
              <a:t>sjednotit označování lepku</a:t>
            </a:r>
            <a:endParaRPr lang="cs-CZ" b="1" u="sng" dirty="0" smtClean="0"/>
          </a:p>
          <a:p>
            <a:pPr marL="767250" lvl="2" indent="-255600"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cs-CZ" dirty="0" smtClean="0"/>
              <a:t>stanovuje jednotná </a:t>
            </a:r>
            <a:r>
              <a:rPr lang="cs-CZ" b="1" dirty="0" smtClean="0"/>
              <a:t>evropská pravidla </a:t>
            </a:r>
            <a:r>
              <a:rPr lang="cs-CZ" dirty="0" smtClean="0"/>
              <a:t>na složení a označování potravin z hlediska obsahu lepku</a:t>
            </a:r>
          </a:p>
          <a:p>
            <a:pPr marL="767250" lvl="2" indent="-255600"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cs-CZ" dirty="0" smtClean="0"/>
              <a:t>nahrazuje předchozí národní požadavky stanovené vyhláškou Ministerstva zdravotnictví </a:t>
            </a:r>
            <a:br>
              <a:rPr lang="cs-CZ" dirty="0" smtClean="0"/>
            </a:br>
            <a:r>
              <a:rPr lang="cs-CZ" dirty="0" smtClean="0"/>
              <a:t>č. 54/2004 Sb. o potravinách určených pro zvláštní výživu a o způsobu jejich použití</a:t>
            </a:r>
          </a:p>
          <a:p>
            <a:pPr marL="767250" lvl="2" indent="-255600"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cs-CZ" dirty="0" smtClean="0"/>
              <a:t>cílem nařízení je umožnit nabídku výrobků s různě nízkým obsahem lepku tak, aby spotřebitelé na trhu nalezli potraviny odpovídající jejich potřebám a míře citlivosti.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918" y="761016"/>
            <a:ext cx="10217483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OZNAČOVÁNÍ</a:t>
            </a:r>
            <a:r>
              <a:rPr lang="cs-CZ" sz="32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POTRAVIN Z HLEDISKA </a:t>
            </a:r>
            <a:r>
              <a:rPr lang="cs-CZ" sz="36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LEPKU</a:t>
            </a:r>
            <a:br>
              <a:rPr lang="cs-CZ" sz="36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</a:br>
            <a:r>
              <a:rPr lang="cs-CZ" sz="36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                                      …bezlepková dieta a OVES</a:t>
            </a:r>
            <a:endParaRPr lang="cs-CZ" sz="3200" b="1" dirty="0">
              <a:ln w="1905">
                <a:solidFill>
                  <a:srgbClr val="FF66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3" y="1844823"/>
            <a:ext cx="11018148" cy="4337613"/>
          </a:xfrm>
        </p:spPr>
        <p:txBody>
          <a:bodyPr>
            <a:noAutofit/>
          </a:bodyPr>
          <a:lstStyle/>
          <a:p>
            <a:pPr lvl="0">
              <a:buClr>
                <a:srgbClr val="00B0F0"/>
              </a:buClr>
            </a:pPr>
            <a:endParaRPr lang="cs-CZ" sz="1100" dirty="0">
              <a:latin typeface="Calibri" panose="020F0502020204030204" pitchFamily="34" charset="0"/>
            </a:endParaRPr>
          </a:p>
          <a:p>
            <a:pPr marL="367200" lvl="1" indent="-255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75000"/>
              <a:buBlip>
                <a:blip r:embed="rId3"/>
              </a:buBlip>
              <a:defRPr/>
            </a:pPr>
            <a:r>
              <a:rPr lang="cs-CZ" sz="2000" dirty="0" smtClean="0"/>
              <a:t>toxické sekvence AMK byly u ovsa nalezeny v podstatně nižší frekvenci </a:t>
            </a:r>
            <a:br>
              <a:rPr lang="cs-CZ" sz="2000" dirty="0" smtClean="0"/>
            </a:br>
            <a:r>
              <a:rPr lang="cs-CZ" sz="2000" dirty="0" smtClean="0">
                <a:sym typeface="Wingdings 3"/>
              </a:rPr>
              <a:t> nízká nebo nulová toxicita </a:t>
            </a:r>
          </a:p>
          <a:p>
            <a:pPr marL="367200" lvl="1" indent="-255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75000"/>
              <a:buBlip>
                <a:blip r:embed="rId3"/>
              </a:buBlip>
              <a:defRPr/>
            </a:pPr>
            <a:r>
              <a:rPr lang="cs-CZ" sz="2000" dirty="0" smtClean="0"/>
              <a:t>studie neprokázaly významnější změny ve střevní sliznici dlouhodobě exponovaných pacientů</a:t>
            </a:r>
          </a:p>
          <a:p>
            <a:pPr marL="367200" lvl="1" indent="-255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75000"/>
              <a:buBlip>
                <a:blip r:embed="rId3"/>
              </a:buBlip>
              <a:defRPr/>
            </a:pPr>
            <a:r>
              <a:rPr lang="cs-CZ" sz="2000" dirty="0" smtClean="0"/>
              <a:t>některé práce poukazují na výskyt vyšších obsahů protilátek proti </a:t>
            </a:r>
            <a:r>
              <a:rPr lang="cs-CZ" sz="2000" dirty="0" err="1" smtClean="0"/>
              <a:t>aveninu</a:t>
            </a:r>
            <a:r>
              <a:rPr lang="cs-CZ" sz="2000" dirty="0" smtClean="0"/>
              <a:t> u některých pacientů </a:t>
            </a:r>
            <a:br>
              <a:rPr lang="cs-CZ" sz="2000" dirty="0" smtClean="0"/>
            </a:br>
            <a:r>
              <a:rPr lang="cs-CZ" sz="2000" dirty="0" smtClean="0"/>
              <a:t>(5 % </a:t>
            </a:r>
            <a:r>
              <a:rPr lang="cs-CZ" sz="2000" dirty="0" err="1" smtClean="0"/>
              <a:t>celiaků</a:t>
            </a:r>
            <a:r>
              <a:rPr lang="cs-CZ" sz="2000" dirty="0" smtClean="0"/>
              <a:t> je na oves citlivých)</a:t>
            </a:r>
          </a:p>
          <a:p>
            <a:pPr marL="367200" lvl="1" indent="-255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75000"/>
              <a:buBlip>
                <a:blip r:embed="rId3"/>
              </a:buBlip>
              <a:defRPr/>
            </a:pPr>
            <a:r>
              <a:rPr lang="cs-CZ" sz="2000" dirty="0" smtClean="0"/>
              <a:t>riziko spočívá ve skutečnosti, že oves bývá často kontaminován pšenicí, ječmenem nebo žitem</a:t>
            </a:r>
          </a:p>
          <a:p>
            <a:pPr marL="367200" lvl="1" indent="-255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75000"/>
              <a:buBlip>
                <a:blip r:embed="rId3"/>
              </a:buBlip>
              <a:defRPr/>
            </a:pPr>
            <a:r>
              <a:rPr lang="cs-CZ" sz="2000" dirty="0" err="1" smtClean="0"/>
              <a:t>Codex</a:t>
            </a:r>
            <a:r>
              <a:rPr lang="cs-CZ" sz="2000" dirty="0" smtClean="0"/>
              <a:t> </a:t>
            </a:r>
            <a:r>
              <a:rPr lang="cs-CZ" sz="2000" dirty="0" err="1" smtClean="0"/>
              <a:t>Comittee</a:t>
            </a:r>
            <a:r>
              <a:rPr lang="cs-CZ" sz="2000" dirty="0" smtClean="0"/>
              <a:t> on </a:t>
            </a:r>
            <a:r>
              <a:rPr lang="cs-CZ" sz="2000" dirty="0" err="1" smtClean="0"/>
              <a:t>Nutrition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Foods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Special</a:t>
            </a:r>
            <a:r>
              <a:rPr lang="cs-CZ" sz="2000" dirty="0" smtClean="0"/>
              <a:t> </a:t>
            </a:r>
            <a:r>
              <a:rPr lang="cs-CZ" sz="2000" dirty="0" err="1" smtClean="0"/>
              <a:t>Dietary</a:t>
            </a:r>
            <a:r>
              <a:rPr lang="cs-CZ" sz="2000" dirty="0" smtClean="0"/>
              <a:t> </a:t>
            </a:r>
            <a:r>
              <a:rPr lang="cs-CZ" sz="2000" dirty="0" err="1" smtClean="0"/>
              <a:t>Uses</a:t>
            </a:r>
            <a:endParaRPr lang="cs-CZ" sz="2000" dirty="0" smtClean="0"/>
          </a:p>
          <a:p>
            <a:pPr marL="767250" lvl="2" indent="-255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75000"/>
              <a:buBlip>
                <a:blip r:embed="rId3"/>
              </a:buBlip>
              <a:defRPr/>
            </a:pPr>
            <a:r>
              <a:rPr lang="cs-CZ" sz="1800" dirty="0" smtClean="0"/>
              <a:t>návrh definitivního standardu pro bezlepkové potraviny</a:t>
            </a:r>
          </a:p>
          <a:p>
            <a:pPr marL="767250" lvl="2" indent="-255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75000"/>
              <a:buBlip>
                <a:blip r:embed="rId3"/>
              </a:buBlip>
              <a:defRPr/>
            </a:pPr>
            <a:r>
              <a:rPr lang="cs-CZ" sz="1800" dirty="0" smtClean="0"/>
              <a:t>oves není pro </a:t>
            </a:r>
            <a:r>
              <a:rPr lang="cs-CZ" sz="1800" dirty="0" err="1" smtClean="0"/>
              <a:t>celiaky</a:t>
            </a:r>
            <a:r>
              <a:rPr lang="cs-CZ" sz="1800" dirty="0" smtClean="0"/>
              <a:t> zakázán, jeho povolení či nepovolení je ponecháno na národních legislativách</a:t>
            </a:r>
          </a:p>
          <a:p>
            <a:pPr marL="367200" lvl="1" indent="-2556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3"/>
              </a:buClr>
              <a:buSzPct val="75000"/>
              <a:buBlip>
                <a:blip r:embed="rId3"/>
              </a:buBlip>
              <a:defRPr/>
            </a:pPr>
            <a:r>
              <a:rPr lang="cs-CZ" sz="2000" b="1" dirty="0" smtClean="0">
                <a:solidFill>
                  <a:srgbClr val="0070C0"/>
                </a:solidFill>
              </a:rPr>
              <a:t>Dle Nařízení ES č. 41/2009</a:t>
            </a:r>
          </a:p>
          <a:p>
            <a:pPr marL="767250" lvl="2" indent="-2556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75000"/>
              <a:buBlip>
                <a:blip r:embed="rId3"/>
              </a:buBlip>
              <a:defRPr/>
            </a:pPr>
            <a:r>
              <a:rPr lang="cs-CZ" b="1" dirty="0" smtClean="0">
                <a:solidFill>
                  <a:srgbClr val="0070C0"/>
                </a:solidFill>
              </a:rPr>
              <a:t>oves určený pro výrobu potravin pro zvláštní výživu určených pro </a:t>
            </a:r>
            <a:r>
              <a:rPr lang="cs-CZ" b="1" dirty="0" err="1" smtClean="0">
                <a:solidFill>
                  <a:srgbClr val="0070C0"/>
                </a:solidFill>
              </a:rPr>
              <a:t>celiaky</a:t>
            </a:r>
            <a:r>
              <a:rPr lang="cs-CZ" b="1" dirty="0" smtClean="0">
                <a:solidFill>
                  <a:srgbClr val="0070C0"/>
                </a:solidFill>
              </a:rPr>
              <a:t> musí být speciálně vyroben, připraven nebo zpracován tak, aby bylo zamezeno kontaminaci pšenicí, ječmenem, žitem nebo jejich kříženci. Obsah lepku musí činit max. 20 mg/kg. 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100" name="Picture 4" descr="Výsledek obrázku pro o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92" y="242253"/>
            <a:ext cx="2686582" cy="17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6200" y="365125"/>
            <a:ext cx="10515600" cy="1325563"/>
          </a:xfrm>
        </p:spPr>
        <p:txBody>
          <a:bodyPr/>
          <a:lstStyle/>
          <a:p>
            <a:r>
              <a:rPr lang="cs-CZ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                 …bezlepková </a:t>
            </a:r>
            <a:r>
              <a:rPr lang="cs-CZ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dieta a OVES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01648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Většina osob s nesnášenlivostí lepku </a:t>
            </a:r>
            <a:r>
              <a:rPr lang="cs-CZ" b="1" dirty="0"/>
              <a:t>může do své stravy zařadi</a:t>
            </a:r>
            <a:r>
              <a:rPr lang="cs-CZ" dirty="0"/>
              <a:t>t </a:t>
            </a:r>
            <a:r>
              <a:rPr lang="cs-CZ" b="1" dirty="0"/>
              <a:t>oves</a:t>
            </a:r>
            <a:r>
              <a:rPr lang="cs-CZ" dirty="0"/>
              <a:t>, aniž by pocítily nepříznivé účinky na své zdraví. </a:t>
            </a:r>
            <a:endParaRPr lang="cs-CZ" dirty="0" smtClean="0"/>
          </a:p>
          <a:p>
            <a:r>
              <a:rPr lang="cs-CZ" dirty="0" smtClean="0"/>
              <a:t>Tato </a:t>
            </a:r>
            <a:r>
              <a:rPr lang="cs-CZ" dirty="0"/>
              <a:t>otázka je předmětem pokračujícího studia a zkoumání vědců. </a:t>
            </a:r>
            <a:endParaRPr lang="cs-CZ" dirty="0" smtClean="0"/>
          </a:p>
          <a:p>
            <a:r>
              <a:rPr lang="cs-CZ" dirty="0" smtClean="0"/>
              <a:t>Velkým </a:t>
            </a:r>
            <a:r>
              <a:rPr lang="cs-CZ" dirty="0"/>
              <a:t>problémem je však </a:t>
            </a:r>
            <a:r>
              <a:rPr lang="cs-CZ" b="1" dirty="0"/>
              <a:t>kontaminace</a:t>
            </a:r>
            <a:r>
              <a:rPr lang="cs-CZ" dirty="0"/>
              <a:t> ovsa pšenicí, žitem nebo ječmenem, ke které může dojít během sklizně, přepravy, skladování a zpracování. </a:t>
            </a:r>
            <a:endParaRPr lang="cs-CZ" dirty="0" smtClean="0"/>
          </a:p>
          <a:p>
            <a:r>
              <a:rPr lang="cs-CZ" dirty="0" smtClean="0"/>
              <a:t>Proto </a:t>
            </a:r>
            <a:r>
              <a:rPr lang="cs-CZ" dirty="0"/>
              <a:t>je třeba přihlédnout k riziku kontaminace výrobků obsahujících oves lepkem, pokud jde o příslušné informace o těchto potravinářských výrobcích poskytované provozovateli potravinářských podniků. </a:t>
            </a:r>
          </a:p>
        </p:txBody>
      </p:sp>
      <p:pic>
        <p:nvPicPr>
          <p:cNvPr id="6" name="Picture 4" descr="Výsledek obrázku pro o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6" y="154163"/>
            <a:ext cx="2686582" cy="17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430" y="861669"/>
            <a:ext cx="9290248" cy="709961"/>
          </a:xfrm>
        </p:spPr>
        <p:txBody>
          <a:bodyPr>
            <a:noAutofit/>
          </a:bodyPr>
          <a:lstStyle/>
          <a:p>
            <a:r>
              <a:rPr lang="cs-CZ" sz="28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OZNAČOVÁNÍ POTRAVIN Z HLEDISKA LEPKU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C00000"/>
              </a:buClr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Alternativní způsoby označení</a:t>
            </a:r>
            <a:r>
              <a:rPr lang="cs-CZ" b="1" dirty="0">
                <a:latin typeface="Calibri" panose="020F0502020204030204" pitchFamily="34" charset="0"/>
              </a:rPr>
              <a:t> </a:t>
            </a:r>
            <a:r>
              <a:rPr lang="cs-CZ" dirty="0">
                <a:latin typeface="Calibri" panose="020F0502020204030204" pitchFamily="34" charset="0"/>
              </a:rPr>
              <a:t> -  dobrovolné značení</a:t>
            </a:r>
          </a:p>
          <a:p>
            <a:pPr marL="0" lvl="1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defRPr/>
            </a:pP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Je možné je použít za předpokladu, že neuvádí spotřebitele v omyl a za podmínky, že</a:t>
            </a:r>
            <a:br>
              <a:rPr lang="cs-CZ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     budou doplněny stanoveným označením dle nařízení (ES) č. 41/2009: tzn. údajem „bez</a:t>
            </a:r>
            <a:br>
              <a:rPr lang="cs-CZ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     lepku“ nebo „velmi nízký obsah lepku.“</a:t>
            </a:r>
          </a:p>
          <a:p>
            <a:pPr marL="0" lvl="1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defRPr/>
            </a:pP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Označení „vhodné pro osoby s nesnášenlivostí lepku“ nebo  „vhodné pro </a:t>
            </a:r>
            <a:r>
              <a:rPr lang="cs-CZ" dirty="0" err="1">
                <a:latin typeface="Calibri" panose="020F0502020204030204" pitchFamily="34" charset="0"/>
                <a:cs typeface="Times New Roman" pitchFamily="18" charset="0"/>
              </a:rPr>
              <a:t>celiaky</a:t>
            </a: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“.</a:t>
            </a:r>
          </a:p>
          <a:p>
            <a:pPr marL="0" lvl="1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defRPr/>
            </a:pP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 Logo přeškrtnutého klasu.</a:t>
            </a:r>
          </a:p>
          <a:p>
            <a:pPr marL="367200" lvl="1" indent="-255600"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ct val="75000"/>
              <a:buBlip>
                <a:blip r:embed="rId3"/>
              </a:buBlip>
              <a:defRPr/>
            </a:pPr>
            <a:endParaRPr lang="cs-CZ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buClr>
                <a:srgbClr val="002060"/>
              </a:buClr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Tzv. preventivní označení - </a:t>
            </a: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„může obsahovat stopy lepku“</a:t>
            </a:r>
          </a:p>
          <a:p>
            <a:pPr marL="0" lvl="1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defRPr/>
            </a:pP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alergenní složka nebyla při výrobě použita, ale potravina ji může obsahovat kvůli</a:t>
            </a:r>
            <a:br>
              <a:rPr lang="cs-CZ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     nezáměrné kontaminaci při výrobě</a:t>
            </a:r>
          </a:p>
          <a:p>
            <a:pPr marL="0" lvl="1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defRPr/>
            </a:pP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použití preventivního označení musí být odůvodněné: (např. na základě analýzy rizika,</a:t>
            </a:r>
            <a:br>
              <a:rPr lang="cs-CZ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     </a:t>
            </a:r>
            <a:r>
              <a:rPr lang="cs-CZ" dirty="0" err="1">
                <a:latin typeface="Calibri" panose="020F0502020204030204" pitchFamily="34" charset="0"/>
                <a:cs typeface="Times New Roman" pitchFamily="18" charset="0"/>
              </a:rPr>
              <a:t>screeningu</a:t>
            </a:r>
            <a:r>
              <a:rPr lang="cs-CZ" dirty="0">
                <a:latin typeface="Calibri" panose="020F0502020204030204" pitchFamily="34" charset="0"/>
                <a:cs typeface="Times New Roman" pitchFamily="18" charset="0"/>
              </a:rPr>
              <a:t> výrobního zařízení nebo výstupní kontroly)</a:t>
            </a:r>
          </a:p>
        </p:txBody>
      </p:sp>
      <p:pic>
        <p:nvPicPr>
          <p:cNvPr id="4" name="Picture 2" descr="http://celiac.cz/images/Logo1%20SC_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2873" y="2672264"/>
            <a:ext cx="144016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               Potraviny pro zvláštní výživu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 Některé potraviny byly speciálně vyrobeny, připraveny a/nebo zpracovány tak, aby v nich byl snížen obsah lepku v jedné nebo v několika složkách obsahujících lepek nebo </a:t>
            </a:r>
            <a:r>
              <a:rPr lang="cs-CZ" dirty="0" smtClean="0"/>
              <a:t>v </a:t>
            </a:r>
            <a:r>
              <a:rPr lang="cs-CZ" dirty="0"/>
              <a:t>nich byly nahrazeny složky obsahující lepek jinými složkami, jež jsou přirozeně bezlepkové. Jiné potraviny jsou vyrobeny výhradně ze složek, které jsou přirozeně bezlepkové</a:t>
            </a:r>
            <a:r>
              <a:rPr lang="cs-CZ" dirty="0" smtClean="0"/>
              <a:t>.</a:t>
            </a:r>
          </a:p>
          <a:p>
            <a:r>
              <a:rPr lang="cs-CZ" dirty="0" smtClean="0"/>
              <a:t>Odstranění </a:t>
            </a:r>
            <a:r>
              <a:rPr lang="cs-CZ" dirty="0"/>
              <a:t>lepku ze zrnin obsahujících lepek představuje značné technické těžkosti a ekonomická omezení, a proto je výroba zcela bezlepkových potravin při použití těchto zrnin obtížná. </a:t>
            </a:r>
            <a:endParaRPr lang="cs-CZ" dirty="0" smtClean="0"/>
          </a:p>
          <a:p>
            <a:r>
              <a:rPr lang="cs-CZ" dirty="0" smtClean="0"/>
              <a:t>V důsledku toho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mnohé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potraviny speciálně zpracované tak, aby v nich byl snížen obsah lepku v jedné nebo v několika složkách obsahujících lepek, jež jsou na trhu,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mohou obsahovat nízká zbytková množství lepku</a:t>
            </a:r>
            <a:r>
              <a:rPr lang="cs-CZ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28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 BEZ LEPKU</a:t>
            </a:r>
            <a:endParaRPr lang="cs-CZ" altLang="cs-CZ" dirty="0"/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b="1" dirty="0"/>
              <a:t>Požadavek na deklaraci alergenní složky se neuplatňuje rovněž v případě některých potravin</a:t>
            </a:r>
            <a:r>
              <a:rPr lang="cs-CZ" altLang="cs-CZ" sz="2000" dirty="0"/>
              <a:t>, kterých bylo prokázáno, že v důsledku </a:t>
            </a:r>
            <a:r>
              <a:rPr lang="cs-CZ" altLang="cs-CZ" sz="2000" b="1" dirty="0">
                <a:solidFill>
                  <a:schemeClr val="accent2">
                    <a:lumMod val="75000"/>
                  </a:schemeClr>
                </a:solidFill>
              </a:rPr>
              <a:t>použité technologie výroby </a:t>
            </a:r>
            <a:r>
              <a:rPr lang="cs-CZ" altLang="cs-CZ" sz="2000" dirty="0"/>
              <a:t>již výsledná potravina </a:t>
            </a:r>
            <a:r>
              <a:rPr lang="cs-CZ" altLang="cs-CZ" sz="2000" b="1" dirty="0">
                <a:solidFill>
                  <a:schemeClr val="accent2">
                    <a:lumMod val="75000"/>
                  </a:schemeClr>
                </a:solidFill>
              </a:rPr>
              <a:t>neobsahuje rezidua alergenních látek původně obsažených v surovině</a:t>
            </a:r>
            <a:r>
              <a:rPr lang="cs-CZ" altLang="cs-CZ" sz="2000" dirty="0"/>
              <a:t>. V případě obilovin obsahujících lepek se jedná o tyto konkrétní potraviny vymezené vyhláškou č. 113/2005 Sb.: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glukózový sirup a </a:t>
            </a:r>
            <a:r>
              <a:rPr lang="cs-CZ" altLang="cs-CZ" sz="2000" b="1" dirty="0" err="1"/>
              <a:t>dextrosa</a:t>
            </a:r>
            <a:r>
              <a:rPr lang="cs-CZ" altLang="cs-CZ" sz="2000" b="1" dirty="0"/>
              <a:t> z pšenice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maltodextriny na bázi pšenice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glukózový sirup vyrobený z ječného škrobu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/>
              <a:t>obiloviny používané k výrobě destilátů nebo lihu zemědělského původu pro lihoviny a jiné alkoholické nápoje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Všechny výše uvedené výjimky byly podloženy nezávislým vědeckým stanoviskem Evropského úřadu pro bezpečnost potravin (EFSA).</a:t>
            </a:r>
          </a:p>
        </p:txBody>
      </p:sp>
    </p:spTree>
    <p:extLst>
      <p:ext uri="{BB962C8B-B14F-4D97-AF65-F5344CB8AC3E}">
        <p14:creationId xmlns:p14="http://schemas.microsoft.com/office/powerpoint/2010/main" val="32955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Nařízení č. 828/2014 o požadavcích na poskytování informací o nepřítomnosti či sníženém obsahu lepku v potravinách spotřebitelům – bez lepku nebo velmi nízký obsah lepku</a:t>
            </a:r>
            <a:r>
              <a:rPr lang="cs-CZ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endParaRPr lang="cs-CZ" sz="27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Pokud </a:t>
            </a:r>
            <a:r>
              <a:rPr lang="cs-CZ" dirty="0" smtClean="0"/>
              <a:t>vycházíme </a:t>
            </a:r>
            <a:r>
              <a:rPr lang="cs-CZ" dirty="0"/>
              <a:t>ze situace, kdy alergen nebyl do potraviny </a:t>
            </a:r>
            <a:r>
              <a:rPr lang="cs-CZ" dirty="0" smtClean="0"/>
              <a:t>přidán </a:t>
            </a:r>
            <a:r>
              <a:rPr lang="cs-CZ" dirty="0"/>
              <a:t>jako složka, ale na obale je uvedeno upozornění pro spotřebitele </a:t>
            </a:r>
            <a:r>
              <a:rPr lang="cs-CZ" b="1" dirty="0"/>
              <a:t>„</a:t>
            </a:r>
            <a:r>
              <a:rPr lang="cs-CZ" b="1" i="1" dirty="0"/>
              <a:t>Může obsahovat stopy…</a:t>
            </a:r>
            <a:r>
              <a:rPr lang="cs-CZ" b="1" dirty="0"/>
              <a:t>“, </a:t>
            </a:r>
            <a:r>
              <a:rPr lang="cs-CZ" dirty="0"/>
              <a:t>pak by měl být takový </a:t>
            </a:r>
            <a:r>
              <a:rPr lang="cs-CZ" b="1" dirty="0"/>
              <a:t>alergen pod hodnotou citlivosti akreditované laboratorní metody</a:t>
            </a:r>
            <a:r>
              <a:rPr lang="cs-CZ" dirty="0"/>
              <a:t> (na potravinu bude pohlíženo, jakože alergen neobsahuje). </a:t>
            </a:r>
          </a:p>
          <a:p>
            <a:r>
              <a:rPr lang="cs-CZ" dirty="0"/>
              <a:t>Tolerance v </a:t>
            </a:r>
            <a:r>
              <a:rPr lang="cs-CZ" dirty="0" smtClean="0"/>
              <a:t>žádném právním </a:t>
            </a:r>
            <a:r>
              <a:rPr lang="cs-CZ" dirty="0"/>
              <a:t>předpise stanoveny nejsou. Pokud je obsah alergenu v potravině na hranici meze stanovitelnosti akreditované laboratorní metody anebo nepatrně vyšší (např. pro účely kontroly SZPI považuje za nepatrně vyšší hodnoty max. 10 </a:t>
            </a:r>
            <a:r>
              <a:rPr lang="cs-CZ" dirty="0" smtClean="0"/>
              <a:t>krát </a:t>
            </a:r>
            <a:r>
              <a:rPr lang="cs-CZ" dirty="0"/>
              <a:t>vyšší), lze hovořit o stopovém množství a </a:t>
            </a:r>
            <a:r>
              <a:rPr lang="cs-CZ" dirty="0" smtClean="0"/>
              <a:t>označování </a:t>
            </a:r>
            <a:r>
              <a:rPr lang="cs-CZ" dirty="0"/>
              <a:t>by mohlo být </a:t>
            </a:r>
            <a:r>
              <a:rPr lang="cs-CZ" dirty="0" smtClean="0"/>
              <a:t>považováno </a:t>
            </a:r>
            <a:r>
              <a:rPr lang="cs-CZ" dirty="0"/>
              <a:t>za vyhovující. </a:t>
            </a:r>
          </a:p>
          <a:p>
            <a:r>
              <a:rPr lang="cs-CZ" dirty="0"/>
              <a:t>Větu „</a:t>
            </a:r>
            <a:r>
              <a:rPr lang="cs-CZ" i="1" dirty="0"/>
              <a:t>Může obsahovat stopy…</a:t>
            </a:r>
            <a:r>
              <a:rPr lang="cs-CZ" dirty="0"/>
              <a:t>“ nelze v </a:t>
            </a:r>
            <a:r>
              <a:rPr lang="cs-CZ" dirty="0" smtClean="0"/>
              <a:t>žádném </a:t>
            </a:r>
            <a:r>
              <a:rPr lang="cs-CZ" dirty="0"/>
              <a:t>případě používat </a:t>
            </a:r>
            <a:r>
              <a:rPr lang="cs-CZ" b="1" dirty="0">
                <a:solidFill>
                  <a:srgbClr val="FF0000"/>
                </a:solidFill>
              </a:rPr>
              <a:t>neomezeně.</a:t>
            </a:r>
            <a:r>
              <a:rPr lang="cs-CZ" dirty="0"/>
              <a:t> Je nutné, aby si PPP prověřil, zda </a:t>
            </a:r>
            <a:r>
              <a:rPr lang="cs-CZ" dirty="0" smtClean="0"/>
              <a:t>má správně vypracován </a:t>
            </a:r>
            <a:r>
              <a:rPr lang="cs-CZ" dirty="0"/>
              <a:t>HACCP, jaké jsou rozbory apod</a:t>
            </a:r>
            <a:r>
              <a:rPr lang="cs-CZ" dirty="0" smtClean="0"/>
              <a:t>. testy na alergeny v prostředí provozovny potravinářského podniku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7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6600" dirty="0" smtClean="0"/>
              <a:t>Následuje praktické cvičení</a:t>
            </a:r>
            <a:endParaRPr lang="cs-CZ" sz="6600" dirty="0"/>
          </a:p>
        </p:txBody>
      </p:sp>
      <p:pic>
        <p:nvPicPr>
          <p:cNvPr id="5122" name="Picture 2" descr="Výsledek obrázku pro studying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641" y="2937135"/>
            <a:ext cx="3324604" cy="2490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ŠKOLNÍHO </a:t>
            </a:r>
            <a:br>
              <a:rPr lang="cs-CZ" dirty="0" smtClean="0"/>
            </a:br>
            <a:r>
              <a:rPr lang="cs-CZ" dirty="0" smtClean="0"/>
              <a:t>STRAVOVÁNÍ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9673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Později, jak rostla zaměstnanost žen – matek, rozrůstala se i instituce školního stravování.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Nejprve z iniciativy některých škol, později obcí a konečně státu, který vládním usnesením z r. 1960 učinil za školní stravování odpovědným ministerstvo školství.</a:t>
            </a:r>
          </a:p>
          <a:p>
            <a:pPr marL="0" indent="0">
              <a:buNone/>
            </a:pPr>
            <a:r>
              <a:rPr lang="cs-CZ" dirty="0" smtClean="0"/>
              <a:t>Školní stravování se začalo velice rychle rozrůstat a zhruba v průběhu 70. let minulého století dokázalo zajistit stravování všem dětem, které o ně projevily zájem – a byla jich skutečně naprostá většina.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8147" y="135186"/>
            <a:ext cx="3333103" cy="23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33" y="1052737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JÍDELNÍČEK  cvičení bezlepková dieta</a:t>
            </a:r>
            <a:endParaRPr lang="cs-CZ" sz="3600" b="1" dirty="0">
              <a:ln w="1905">
                <a:solidFill>
                  <a:srgbClr val="FF66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349" y="1916832"/>
            <a:ext cx="11952651" cy="44644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dirty="0" smtClean="0">
                <a:latin typeface="Calibri" panose="020F0502020204030204" pitchFamily="34" charset="0"/>
              </a:rPr>
              <a:t>ÚKOL: </a:t>
            </a:r>
          </a:p>
          <a:p>
            <a:pPr marL="457200" indent="-457200">
              <a:buAutoNum type="arabicPeriod"/>
            </a:pPr>
            <a:r>
              <a:rPr lang="cs-CZ" sz="2400" u="sng" dirty="0" smtClean="0">
                <a:latin typeface="Calibri" panose="020F0502020204030204" pitchFamily="34" charset="0"/>
              </a:rPr>
              <a:t>Vyznačte v jídelníčku potraviny, které nejsou vhodné při bezlepkové dietě</a:t>
            </a:r>
          </a:p>
          <a:p>
            <a:pPr marL="457200" indent="-457200">
              <a:buAutoNum type="arabicPeriod"/>
            </a:pPr>
            <a:r>
              <a:rPr lang="cs-CZ" sz="2400" u="sng" dirty="0" smtClean="0">
                <a:latin typeface="Calibri" panose="020F0502020204030204" pitchFamily="34" charset="0"/>
              </a:rPr>
              <a:t>Upravte jídelníček a nevhodné potraviny nahraďte vhodnými potravinami při bezlepkové dietě. </a:t>
            </a:r>
          </a:p>
          <a:p>
            <a:pPr>
              <a:buNone/>
            </a:pPr>
            <a:endParaRPr lang="cs-CZ" sz="24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SN:	</a:t>
            </a:r>
            <a:r>
              <a:rPr lang="cs-CZ" sz="2600" dirty="0">
                <a:latin typeface="Calibri" panose="020F0502020204030204" pitchFamily="34" charset="0"/>
              </a:rPr>
              <a:t>Grahamový rohlík, rostlinný roztíratelný tuk, šunkový nářez, </a:t>
            </a:r>
            <a:br>
              <a:rPr lang="cs-CZ" sz="2600" dirty="0">
                <a:latin typeface="Calibri" panose="020F0502020204030204" pitchFamily="34" charset="0"/>
              </a:rPr>
            </a:br>
            <a:r>
              <a:rPr lang="cs-CZ" sz="2600" dirty="0">
                <a:latin typeface="Calibri" panose="020F0502020204030204" pitchFamily="34" charset="0"/>
              </a:rPr>
              <a:t>          rajče, melta s mlékem</a:t>
            </a:r>
          </a:p>
          <a:p>
            <a:pPr>
              <a:buNone/>
            </a:pPr>
            <a:r>
              <a:rPr lang="cs-CZ" sz="2600" dirty="0">
                <a:latin typeface="Calibri" panose="020F0502020204030204" pitchFamily="34" charset="0"/>
              </a:rPr>
              <a:t>SV:  	Ovocný jogurt s </a:t>
            </a:r>
            <a:r>
              <a:rPr lang="cs-CZ" sz="2600" dirty="0" err="1">
                <a:latin typeface="Calibri" panose="020F0502020204030204" pitchFamily="34" charset="0"/>
              </a:rPr>
              <a:t>křupinkami</a:t>
            </a:r>
            <a:endParaRPr lang="cs-CZ" sz="26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sz="2600" dirty="0">
                <a:latin typeface="Calibri" panose="020F0502020204030204" pitchFamily="34" charset="0"/>
              </a:rPr>
              <a:t>O:   	Polévka s </a:t>
            </a:r>
            <a:r>
              <a:rPr lang="cs-CZ" sz="2600" dirty="0" smtClean="0">
                <a:latin typeface="Calibri" panose="020F0502020204030204" pitchFamily="34" charset="0"/>
              </a:rPr>
              <a:t>kroupami</a:t>
            </a:r>
            <a:endParaRPr lang="cs-CZ" sz="26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sz="2600" dirty="0">
                <a:latin typeface="Calibri" panose="020F0502020204030204" pitchFamily="34" charset="0"/>
              </a:rPr>
              <a:t>       	Špagety s kuřecím masem, smetanou a brokolicí</a:t>
            </a:r>
          </a:p>
          <a:p>
            <a:pPr>
              <a:buNone/>
            </a:pPr>
            <a:r>
              <a:rPr lang="cs-CZ" sz="2600" dirty="0">
                <a:latin typeface="Calibri" panose="020F0502020204030204" pitchFamily="34" charset="0"/>
              </a:rPr>
              <a:t>SV:  	Špaldová houska s </a:t>
            </a:r>
            <a:r>
              <a:rPr lang="cs-CZ" sz="2600" dirty="0" smtClean="0">
                <a:latin typeface="Calibri" panose="020F0502020204030204" pitchFamily="34" charset="0"/>
              </a:rPr>
              <a:t>máslem a plátkovým sýrem</a:t>
            </a:r>
            <a:endParaRPr lang="cs-CZ" sz="26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sz="2600" dirty="0">
                <a:latin typeface="Calibri" panose="020F0502020204030204" pitchFamily="34" charset="0"/>
              </a:rPr>
              <a:t>V:   	Květákový mozeček s chlebem</a:t>
            </a:r>
          </a:p>
          <a:p>
            <a:pPr lvl="0"/>
            <a:endParaRPr lang="cs-CZ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371" y="1071936"/>
            <a:ext cx="10995653" cy="772889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BEZLEPKOVÁ </a:t>
            </a:r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DIETA – JÍDELNÍČEK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449821" cy="4351338"/>
          </a:xfrm>
        </p:spPr>
        <p:txBody>
          <a:bodyPr>
            <a:normAutofit lnSpcReduction="10000"/>
          </a:bodyPr>
          <a:lstStyle/>
          <a:p>
            <a:endParaRPr lang="cs-CZ" sz="10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SN: Grahamový rohlík, rostlinný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roztíratelný tuk, šunkový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nářez, rajče, melta s mlékem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SV:  Ovocný jogurt s </a:t>
            </a:r>
            <a:r>
              <a:rPr lang="cs-CZ" sz="2400" dirty="0" smtClean="0">
                <a:latin typeface="Calibri" panose="020F0502020204030204" pitchFamily="34" charset="0"/>
              </a:rPr>
              <a:t>müsli</a:t>
            </a:r>
            <a:endParaRPr lang="cs-CZ" sz="24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O:   Polévka s </a:t>
            </a:r>
            <a:r>
              <a:rPr lang="cs-CZ" sz="2400" dirty="0" smtClean="0">
                <a:latin typeface="Calibri" panose="020F0502020204030204" pitchFamily="34" charset="0"/>
              </a:rPr>
              <a:t>kroupami</a:t>
            </a:r>
            <a:endParaRPr lang="cs-CZ" sz="24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       Špagety s kuřecím masem,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smetanou a brokolicí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SV: Špaldová houska s </a:t>
            </a:r>
            <a:r>
              <a:rPr lang="cs-CZ" sz="2400" dirty="0" smtClean="0">
                <a:latin typeface="Calibri" panose="020F0502020204030204" pitchFamily="34" charset="0"/>
              </a:rPr>
              <a:t>máslem, 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	 </a:t>
            </a:r>
            <a:r>
              <a:rPr lang="cs-CZ" sz="2400" dirty="0" smtClean="0">
                <a:latin typeface="Calibri" panose="020F0502020204030204" pitchFamily="34" charset="0"/>
              </a:rPr>
              <a:t>  plátkovým sýrem a paprikou </a:t>
            </a:r>
          </a:p>
          <a:p>
            <a:pPr>
              <a:buNone/>
            </a:pPr>
            <a:r>
              <a:rPr lang="cs-CZ" sz="2400" dirty="0" smtClean="0">
                <a:latin typeface="Calibri" panose="020F0502020204030204" pitchFamily="34" charset="0"/>
              </a:rPr>
              <a:t>V:  Květákový </a:t>
            </a:r>
            <a:r>
              <a:rPr lang="cs-CZ" sz="2400" dirty="0">
                <a:latin typeface="Calibri" panose="020F0502020204030204" pitchFamily="34" charset="0"/>
              </a:rPr>
              <a:t>mozeček s chlebem</a:t>
            </a:r>
          </a:p>
          <a:p>
            <a:pPr marL="228600" lvl="2">
              <a:spcBef>
                <a:spcPts val="1000"/>
              </a:spcBef>
              <a:buClr>
                <a:srgbClr val="008000"/>
              </a:buClr>
            </a:pPr>
            <a:endParaRPr lang="cs-CZ" sz="2800" dirty="0">
              <a:latin typeface="Calibri" panose="020F050202020403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8021" y="1772816"/>
            <a:ext cx="55458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SN: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Grahamový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rohlík, rostlinný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roztíratelný tuk,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šunkový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   nářez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, rajče,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melta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s mlékem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SV:  Ovocný jogurt s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müsli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O:  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Polévka s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kroupami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	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Špagety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s kuřecím masem,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smetanou a brokolicí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SV: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Špaldová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houska </a:t>
            </a:r>
            <a:r>
              <a:rPr lang="cs-CZ" sz="2400" dirty="0">
                <a:latin typeface="Calibri" panose="020F0502020204030204" pitchFamily="34" charset="0"/>
              </a:rPr>
              <a:t>s </a:t>
            </a:r>
            <a:r>
              <a:rPr lang="cs-CZ" sz="2400" dirty="0" smtClean="0">
                <a:latin typeface="Calibri" panose="020F0502020204030204" pitchFamily="34" charset="0"/>
              </a:rPr>
              <a:t>máslem,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400" dirty="0">
                <a:latin typeface="Calibri" panose="020F0502020204030204" pitchFamily="34" charset="0"/>
              </a:rPr>
              <a:t>	</a:t>
            </a:r>
            <a:r>
              <a:rPr lang="cs-CZ" sz="2400" dirty="0" smtClean="0">
                <a:latin typeface="Calibri" panose="020F0502020204030204" pitchFamily="34" charset="0"/>
              </a:rPr>
              <a:t>     plátkovým sýrem a paprikou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V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:     Květákový mozeček s 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chlebem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2011" y="1772816"/>
            <a:ext cx="5523045" cy="4351338"/>
          </a:xfrm>
        </p:spPr>
        <p:txBody>
          <a:bodyPr>
            <a:normAutofit fontScale="92500" lnSpcReduction="10000"/>
          </a:bodyPr>
          <a:lstStyle/>
          <a:p>
            <a:endParaRPr lang="cs-CZ" sz="10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SN:  Bezlepkový rohlík, rostlinný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 roztíratelný tuk, šunka od   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 kosti, rajče, káva s mlékem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SV:  Bílý jogurt s ovocem a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bezlepkovým müsli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O:   Polévka s </a:t>
            </a:r>
            <a:r>
              <a:rPr lang="cs-CZ" sz="2400" dirty="0" err="1">
                <a:latin typeface="Calibri" panose="020F0502020204030204" pitchFamily="34" charset="0"/>
              </a:rPr>
              <a:t>jáhlami</a:t>
            </a:r>
            <a:endParaRPr lang="cs-CZ" sz="24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       Kukuřičné špagety s kuřecím  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masem, smetanou a brokolicí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SV:  Bezlepkové pečivo s </a:t>
            </a:r>
            <a:r>
              <a:rPr lang="cs-CZ" sz="2400" dirty="0" smtClean="0">
                <a:latin typeface="Calibri" panose="020F0502020204030204" pitchFamily="34" charset="0"/>
              </a:rPr>
              <a:t>máslem,</a:t>
            </a:r>
          </a:p>
          <a:p>
            <a:pPr>
              <a:buNone/>
            </a:pPr>
            <a:r>
              <a:rPr lang="cs-CZ" sz="2400" dirty="0" smtClean="0">
                <a:latin typeface="Calibri" panose="020F0502020204030204" pitchFamily="34" charset="0"/>
              </a:rPr>
              <a:t> 	     plátkovým </a:t>
            </a:r>
            <a:r>
              <a:rPr lang="cs-CZ" sz="2400" dirty="0">
                <a:latin typeface="Calibri" panose="020F0502020204030204" pitchFamily="34" charset="0"/>
              </a:rPr>
              <a:t>sýrem a paprikou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Calibri" panose="020F0502020204030204" pitchFamily="34" charset="0"/>
              </a:rPr>
              <a:t>V</a:t>
            </a:r>
            <a:r>
              <a:rPr lang="cs-CZ" sz="2400" dirty="0">
                <a:latin typeface="Calibri" panose="020F0502020204030204" pitchFamily="34" charset="0"/>
              </a:rPr>
              <a:t>:    Květákový mozeček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s bezlepkovým chlebem</a:t>
            </a:r>
          </a:p>
          <a:p>
            <a:pPr marL="228600" lvl="2">
              <a:spcBef>
                <a:spcPts val="1000"/>
              </a:spcBef>
              <a:buClr>
                <a:srgbClr val="008000"/>
              </a:buClr>
            </a:pPr>
            <a:endParaRPr lang="cs-CZ" sz="2800" dirty="0">
              <a:latin typeface="Calibri" panose="020F050202020403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19403" y="1772816"/>
            <a:ext cx="54726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SN: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Grahamový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rohlík, rostlinný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roztíratelný tuk,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šunkový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nářez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, rajče,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melta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s mlékem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SV:  Ovocný jogurt s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müsli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O:   Polévka s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kroupami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Špagety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s kuřecím masem,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smetanou a brokolicí</a:t>
            </a:r>
          </a:p>
          <a:p>
            <a:pPr>
              <a:buNone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SV: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Špaldová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houska</a:t>
            </a:r>
            <a:r>
              <a:rPr lang="cs-CZ" sz="2400" dirty="0" smtClean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s máslem, </a:t>
            </a:r>
            <a:endParaRPr lang="cs-CZ" sz="24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Calibri" panose="020F0502020204030204" pitchFamily="34" charset="0"/>
              </a:rPr>
              <a:t>      plátkovým </a:t>
            </a:r>
            <a:r>
              <a:rPr lang="cs-CZ" sz="2400" dirty="0">
                <a:latin typeface="Calibri" panose="020F0502020204030204" pitchFamily="34" charset="0"/>
              </a:rPr>
              <a:t>sýrem a paprikou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V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:  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Květákový mozeček s 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chlebem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31371" y="1071936"/>
            <a:ext cx="10995653" cy="772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BEZLEPKOVÁ </a:t>
            </a:r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DIETA – JÍDELNÍČEK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882701"/>
          </a:xfrm>
        </p:spPr>
        <p:txBody>
          <a:bodyPr>
            <a:noAutofit/>
          </a:bodyPr>
          <a:lstStyle/>
          <a:p>
            <a:r>
              <a:rPr lang="cs-CZ" sz="54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ALERGENY </a:t>
            </a:r>
            <a:br>
              <a:rPr lang="cs-CZ" sz="54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</a:br>
            <a:r>
              <a:rPr lang="cs-CZ" sz="54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 ELIMINAČNÍ DIETY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944" y="1062856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ELIMINAČNÍ DIETY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  <a:buNone/>
            </a:pPr>
            <a:r>
              <a:rPr lang="cs-CZ" sz="2400" dirty="0">
                <a:latin typeface="Calibri" panose="020F0502020204030204" pitchFamily="34" charset="0"/>
              </a:rPr>
              <a:t>ELIMINACE = VYLOUČENÍ</a:t>
            </a:r>
          </a:p>
          <a:p>
            <a:pPr lvl="0">
              <a:buClr>
                <a:srgbClr val="00B0F0"/>
              </a:buClr>
              <a:buNone/>
            </a:pPr>
            <a:endParaRPr lang="cs-CZ" sz="2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400" dirty="0" smtClean="0">
                <a:latin typeface="Calibri" panose="020F0502020204030204" pitchFamily="34" charset="0"/>
              </a:rPr>
              <a:t>využívají se k léčbě </a:t>
            </a:r>
            <a:r>
              <a:rPr lang="cs-CZ" sz="2400" dirty="0">
                <a:latin typeface="Calibri" panose="020F0502020204030204" pitchFamily="34" charset="0"/>
              </a:rPr>
              <a:t>potravinových alergií</a:t>
            </a:r>
          </a:p>
          <a:p>
            <a:pPr>
              <a:buClr>
                <a:srgbClr val="00B0F0"/>
              </a:buClr>
            </a:pPr>
            <a:endParaRPr lang="cs-CZ" sz="2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  <a:buNone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Potravinová alergie </a:t>
            </a:r>
          </a:p>
          <a:p>
            <a:pPr lvl="1">
              <a:buClr>
                <a:srgbClr val="00B0F0"/>
              </a:buClr>
            </a:pPr>
            <a:r>
              <a:rPr lang="cs-CZ" sz="2200" dirty="0">
                <a:latin typeface="Calibri" panose="020F0502020204030204" pitchFamily="34" charset="0"/>
              </a:rPr>
              <a:t>nežádoucí reakce na potraviny vyvolaná neadekvátní imunitní reakcí </a:t>
            </a:r>
            <a:r>
              <a:rPr lang="cs-CZ" sz="2200" dirty="0">
                <a:latin typeface="Calibri" panose="020F0502020204030204" pitchFamily="34" charset="0"/>
                <a:sym typeface="Wingdings 3"/>
              </a:rPr>
              <a:t></a:t>
            </a:r>
            <a:r>
              <a:rPr lang="cs-CZ" sz="2200" dirty="0">
                <a:latin typeface="Calibri" panose="020F0502020204030204" pitchFamily="34" charset="0"/>
              </a:rPr>
              <a:t> imunitní systém přehnaně reaguje proti látkám z potravy, které za normálních okolností nepředstavují pro jedince žádné nebezpečí </a:t>
            </a:r>
          </a:p>
          <a:p>
            <a:pPr lvl="1">
              <a:buClr>
                <a:srgbClr val="00B0F0"/>
              </a:buClr>
            </a:pPr>
            <a:r>
              <a:rPr lang="cs-CZ" sz="2200" dirty="0">
                <a:latin typeface="Calibri" panose="020F0502020204030204" pitchFamily="34" charset="0"/>
              </a:rPr>
              <a:t>podstatně častější u dětí</a:t>
            </a:r>
          </a:p>
          <a:p>
            <a:pPr lvl="1">
              <a:buClr>
                <a:srgbClr val="00B0F0"/>
              </a:buClr>
            </a:pPr>
            <a:r>
              <a:rPr lang="cs-CZ" sz="2200" dirty="0">
                <a:latin typeface="Calibri" panose="020F0502020204030204" pitchFamily="34" charset="0"/>
              </a:rPr>
              <a:t>pro střední Evropu je typická alergie na mléko, vejce, ovoce mírného pásma, ořechy, mák, kořenovou zeleninu</a:t>
            </a:r>
          </a:p>
          <a:p>
            <a:pPr lvl="0"/>
            <a:endParaRPr lang="cs-CZ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944" y="1052737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ELIMINAČNÍ DIETY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Stravování alergiků je zcela </a:t>
            </a:r>
            <a:r>
              <a:rPr lang="cs-CZ" sz="2400" dirty="0" smtClean="0">
                <a:latin typeface="Calibri" panose="020F0502020204030204" pitchFamily="34" charset="0"/>
              </a:rPr>
              <a:t>individuální</a:t>
            </a:r>
            <a:endParaRPr lang="cs-CZ" sz="24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Záleží na spouštěči alergické reakce – </a:t>
            </a:r>
            <a:r>
              <a:rPr lang="cs-CZ" sz="2400" dirty="0" smtClean="0">
                <a:latin typeface="Calibri" panose="020F0502020204030204" pitchFamily="34" charset="0"/>
              </a:rPr>
              <a:t>alergenu</a:t>
            </a:r>
            <a:endParaRPr lang="cs-CZ" sz="24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Nutná je úzká spolupráce s rodiči </a:t>
            </a:r>
            <a:r>
              <a:rPr lang="cs-CZ" sz="2400" dirty="0" smtClean="0">
                <a:latin typeface="Calibri" panose="020F0502020204030204" pitchFamily="34" charset="0"/>
              </a:rPr>
              <a:t>alergika</a:t>
            </a:r>
            <a:endParaRPr lang="cs-CZ" sz="24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  <a:buNone/>
            </a:pPr>
            <a:endParaRPr lang="cs-CZ" sz="24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  <a:buNone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Hlavní zásady přípravy pokrmů:</a:t>
            </a:r>
          </a:p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Pokrmy je nutné připravovat odděleně, používat vyčleněné nádobí a </a:t>
            </a:r>
            <a:r>
              <a:rPr lang="cs-CZ" sz="2400" dirty="0" smtClean="0">
                <a:latin typeface="Calibri" panose="020F0502020204030204" pitchFamily="34" charset="0"/>
              </a:rPr>
              <a:t>náčiní </a:t>
            </a:r>
            <a:endParaRPr lang="cs-CZ" sz="24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Při přípravě, ohřívání i skladování je potřeba dát pozor 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na </a:t>
            </a:r>
            <a:r>
              <a:rPr lang="cs-CZ" sz="2400" dirty="0" smtClean="0">
                <a:latin typeface="Calibri" panose="020F0502020204030204" pitchFamily="34" charset="0"/>
              </a:rPr>
              <a:t>kontaminaci</a:t>
            </a:r>
            <a:endParaRPr lang="cs-CZ" sz="2200" dirty="0">
              <a:latin typeface="Calibri" panose="020F0502020204030204" pitchFamily="34" charset="0"/>
            </a:endParaRPr>
          </a:p>
          <a:p>
            <a:pPr lvl="0"/>
            <a:endParaRPr lang="cs-CZ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350" y="152400"/>
            <a:ext cx="11713301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ALERGENY V POTRAVINÁCH - označování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299166"/>
          </a:xfrm>
        </p:spPr>
        <p:txBody>
          <a:bodyPr>
            <a:normAutofit fontScale="85000" lnSpcReduction="20000"/>
          </a:bodyPr>
          <a:lstStyle/>
          <a:p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NAŘÍZENÍ EVROPSKÉHO PARLAMENTU A RADY (EU) č. 1169/2011 z 25. října 2011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lnSpc>
                <a:spcPct val="120000"/>
              </a:lnSpc>
            </a:pP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Povinnost uvést každou látku nebo pomocnou látku uvedenou na seznamu </a:t>
            </a:r>
            <a:b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v příloze II nebo odvozenou z látky či produktu uvedených na tomto seznamu </a:t>
            </a:r>
            <a:r>
              <a:rPr lang="cs-CZ" sz="19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způsobující alergie nebo nesnášenlivost</a:t>
            </a:r>
            <a:r>
              <a:rPr lang="cs-CZ" sz="19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která byla použita při výrobě nebo přípravě potraviny, a je v konečném výrobku stále přítomna, byť  v pozměněné podobě</a:t>
            </a: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Obiloviny obsahující lepek 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(pšenice, žito, ječmen, oves, špalda, </a:t>
            </a:r>
            <a:r>
              <a:rPr lang="cs-CZ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kamut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) a výrobky z nich, kromě…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Korýši 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a výrobky z nich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Vejce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a výrobky z nich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Ryby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a výrobky z nich, kromě…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Jádra podzemnice olejné 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a výrobky z nich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Sójové boby 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a výrobky z nich, kromě…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Mléko a výrobky z něj (včetně laktózy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), kromě…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Skořápkové plody a (</a:t>
            </a:r>
            <a:r>
              <a:rPr lang="cs-CZ" sz="19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v ČR mák</a:t>
            </a: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)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(mandle , lískové ořechy, vlašské ořechy , kešu ořechy, pekanové ořechy, para ořechy,  pistácie, </a:t>
            </a:r>
            <a:r>
              <a:rPr lang="cs-CZ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makadamie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a výrobky z nich)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Celer 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a výrobky z něj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Hořčice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a výrobky z ní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Sezamová semena 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a („mák“) výrobky z nich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Oxid siřičitý a siřičitany 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v koncentracích vyšších než 10 mg/kg  nebo 10 mg/l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Vlčí bob (lupina) 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a výrobky z něj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Měkkýši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 a výrobky z nich</a:t>
            </a:r>
            <a:endParaRPr lang="cs-CZ" sz="19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050" name="AutoShape 2" descr="Výsledek obrázku pro má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Výsledek obrázku pro má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9124" y="5187280"/>
            <a:ext cx="1866408" cy="144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350" y="152400"/>
            <a:ext cx="11713301" cy="990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ALERGENY V POTRAVINÁCH - označování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5090120"/>
          </a:xfrm>
        </p:spPr>
        <p:txBody>
          <a:bodyPr>
            <a:normAutofit/>
          </a:bodyPr>
          <a:lstStyle/>
          <a:p>
            <a:r>
              <a:rPr lang="cs-CZ" sz="1900" dirty="0" smtClean="0">
                <a:latin typeface="Georgia" pitchFamily="18" charset="0"/>
              </a:rPr>
              <a:t>NAŘÍZENÍ EVROPSKÉHO PARLAMENTU A RADY (EU) č. 1169/2011 z 25. října 2011</a:t>
            </a:r>
          </a:p>
          <a:p>
            <a:pPr marL="0" algn="just"/>
            <a:endParaRPr lang="cs-CZ" sz="1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9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cs-CZ" sz="6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lvl="1"/>
            <a:r>
              <a:rPr lang="cs-CZ" sz="2400" dirty="0" smtClean="0">
                <a:latin typeface="Georgia" pitchFamily="18" charset="0"/>
              </a:rPr>
              <a:t>od 13.12.2014 (účinnost nařízení) </a:t>
            </a:r>
            <a:r>
              <a:rPr lang="cs-CZ" sz="2400" b="1" dirty="0" smtClean="0">
                <a:latin typeface="Georgia" pitchFamily="18" charset="0"/>
              </a:rPr>
              <a:t>- povinnost stravovacích provozů uvádět alergeny obsažené v nabízených pokrmech</a:t>
            </a:r>
          </a:p>
          <a:p>
            <a:pPr lvl="1"/>
            <a:endParaRPr lang="cs-CZ" sz="18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algn="just">
              <a:buNone/>
            </a:pPr>
            <a:endParaRPr lang="cs-CZ" sz="1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endParaRPr lang="cs-CZ" sz="24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reakce na některou z bílkovin kravského mléka</a:t>
            </a:r>
          </a:p>
          <a:p>
            <a:pPr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v ČR 3-5 % dětí, výskyt hlavně u dětí věku do 3 let</a:t>
            </a:r>
          </a:p>
          <a:p>
            <a:pPr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GIT projevy má asi 60% dětí, u 50-60% nemocných projevy na kůži, 1/3 projevy respirační</a:t>
            </a:r>
          </a:p>
          <a:p>
            <a:pPr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ve více než 80 % dochází do 3 let k nástupu tolerance kravského mléka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498881" y="1124745"/>
            <a:ext cx="9386259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ALERGIE NA BÍLKOVINU KRAVSKÉHO MLÉKA</a:t>
            </a:r>
          </a:p>
        </p:txBody>
      </p:sp>
      <p:pic>
        <p:nvPicPr>
          <p:cNvPr id="4" name="Picture 2" descr="Mléko, Sklo, Frisch, Zdravé, Dr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5772" y="367483"/>
            <a:ext cx="3456384" cy="205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ásobení 1"/>
          <p:cNvSpPr/>
          <p:nvPr/>
        </p:nvSpPr>
        <p:spPr>
          <a:xfrm>
            <a:off x="9274628" y="587829"/>
            <a:ext cx="1850572" cy="14151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</a:pPr>
            <a:endParaRPr lang="cs-CZ" sz="2400" dirty="0" smtClean="0">
              <a:ea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</a:pPr>
            <a:r>
              <a:rPr lang="cs-CZ" sz="2400" dirty="0" smtClean="0">
                <a:ea typeface="Segoe UI" panose="020B0502040204020203" pitchFamily="34" charset="0"/>
              </a:rPr>
              <a:t>abnormální reakce imunitního systému na mléko a výrobky obsahující mléko </a:t>
            </a:r>
          </a:p>
          <a:p>
            <a:pPr>
              <a:lnSpc>
                <a:spcPct val="100000"/>
              </a:lnSpc>
              <a:buClr>
                <a:srgbClr val="00B0F0"/>
              </a:buClr>
            </a:pPr>
            <a:endParaRPr lang="cs-CZ" sz="800" dirty="0" smtClean="0">
              <a:ea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</a:pPr>
            <a:r>
              <a:rPr lang="cs-CZ" sz="2400" dirty="0" smtClean="0">
                <a:ea typeface="Segoe UI" panose="020B0502040204020203" pitchFamily="34" charset="0"/>
              </a:rPr>
              <a:t>alergie </a:t>
            </a:r>
            <a:r>
              <a:rPr lang="cs-CZ" sz="2400" b="1" dirty="0" smtClean="0">
                <a:ea typeface="Segoe UI" panose="020B0502040204020203" pitchFamily="34" charset="0"/>
              </a:rPr>
              <a:t>souvisí s proteiny beta-</a:t>
            </a:r>
            <a:r>
              <a:rPr lang="en-US" sz="2400" b="1" dirty="0" smtClean="0">
                <a:ea typeface="Segoe UI" panose="020B0502040204020203" pitchFamily="34" charset="0"/>
              </a:rPr>
              <a:t>la</a:t>
            </a:r>
            <a:r>
              <a:rPr lang="cs-CZ" sz="2400" b="1" dirty="0" smtClean="0">
                <a:ea typeface="Segoe UI" panose="020B0502040204020203" pitchFamily="34" charset="0"/>
              </a:rPr>
              <a:t>k</a:t>
            </a:r>
            <a:r>
              <a:rPr lang="en-US" sz="2400" b="1" dirty="0" err="1" smtClean="0">
                <a:ea typeface="Segoe UI" panose="020B0502040204020203" pitchFamily="34" charset="0"/>
              </a:rPr>
              <a:t>toglobulin</a:t>
            </a:r>
            <a:r>
              <a:rPr lang="en-US" sz="2400" b="1" dirty="0" smtClean="0">
                <a:ea typeface="Segoe UI" panose="020B0502040204020203" pitchFamily="34" charset="0"/>
              </a:rPr>
              <a:t>, </a:t>
            </a:r>
            <a:r>
              <a:rPr lang="cs-CZ" sz="2400" b="1" dirty="0" smtClean="0">
                <a:ea typeface="Segoe UI" panose="020B0502040204020203" pitchFamily="34" charset="0"/>
              </a:rPr>
              <a:t>alfa-</a:t>
            </a:r>
            <a:r>
              <a:rPr lang="en-US" sz="2400" b="1" dirty="0" smtClean="0">
                <a:ea typeface="Segoe UI" panose="020B0502040204020203" pitchFamily="34" charset="0"/>
              </a:rPr>
              <a:t>la</a:t>
            </a:r>
            <a:r>
              <a:rPr lang="cs-CZ" sz="2400" b="1" dirty="0" smtClean="0">
                <a:ea typeface="Segoe UI" panose="020B0502040204020203" pitchFamily="34" charset="0"/>
              </a:rPr>
              <a:t>k</a:t>
            </a:r>
            <a:r>
              <a:rPr lang="en-US" sz="2400" b="1" dirty="0" err="1" smtClean="0">
                <a:ea typeface="Segoe UI" panose="020B0502040204020203" pitchFamily="34" charset="0"/>
              </a:rPr>
              <a:t>talbumin</a:t>
            </a:r>
            <a:r>
              <a:rPr lang="en-US" sz="2400" b="1" dirty="0" smtClean="0">
                <a:ea typeface="Segoe UI" panose="020B0502040204020203" pitchFamily="34" charset="0"/>
              </a:rPr>
              <a:t> a</a:t>
            </a:r>
            <a:r>
              <a:rPr lang="cs-CZ" sz="2400" b="1" dirty="0" smtClean="0">
                <a:ea typeface="Segoe UI" panose="020B0502040204020203" pitchFamily="34" charset="0"/>
              </a:rPr>
              <a:t> k</a:t>
            </a:r>
            <a:r>
              <a:rPr lang="en-US" sz="2400" b="1" dirty="0" err="1" smtClean="0">
                <a:ea typeface="Segoe UI" panose="020B0502040204020203" pitchFamily="34" charset="0"/>
              </a:rPr>
              <a:t>asein</a:t>
            </a:r>
            <a:endParaRPr lang="cs-CZ" sz="2400" b="1" dirty="0" smtClean="0">
              <a:ea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</a:pPr>
            <a:endParaRPr lang="cs-CZ" sz="800" b="1" dirty="0" smtClean="0">
              <a:ea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</a:pPr>
            <a:r>
              <a:rPr lang="cs-CZ" sz="2400" dirty="0" smtClean="0">
                <a:ea typeface="Segoe UI" panose="020B0502040204020203" pitchFamily="34" charset="0"/>
              </a:rPr>
              <a:t>symptomy</a:t>
            </a:r>
            <a:r>
              <a:rPr lang="en-US" sz="2400" dirty="0" smtClean="0">
                <a:ea typeface="Segoe UI" panose="020B0502040204020203" pitchFamily="34" charset="0"/>
              </a:rPr>
              <a:t>: </a:t>
            </a:r>
            <a:r>
              <a:rPr lang="cs-CZ" sz="2400" dirty="0" smtClean="0">
                <a:ea typeface="Segoe UI" panose="020B0502040204020203" pitchFamily="34" charset="0"/>
              </a:rPr>
              <a:t>dušnost</a:t>
            </a:r>
            <a:r>
              <a:rPr lang="en-US" sz="2400" dirty="0" smtClean="0">
                <a:ea typeface="Segoe UI" panose="020B0502040204020203" pitchFamily="34" charset="0"/>
              </a:rPr>
              <a:t>, </a:t>
            </a:r>
            <a:r>
              <a:rPr lang="cs-CZ" sz="2400" dirty="0" smtClean="0">
                <a:ea typeface="Segoe UI" panose="020B0502040204020203" pitchFamily="34" charset="0"/>
              </a:rPr>
              <a:t>zvracení</a:t>
            </a:r>
            <a:r>
              <a:rPr lang="en-US" sz="2400" dirty="0" smtClean="0">
                <a:ea typeface="Segoe UI" panose="020B0502040204020203" pitchFamily="34" charset="0"/>
              </a:rPr>
              <a:t>, </a:t>
            </a:r>
            <a:r>
              <a:rPr lang="cs-CZ" sz="2400" dirty="0" smtClean="0">
                <a:ea typeface="Segoe UI" panose="020B0502040204020203" pitchFamily="34" charset="0"/>
              </a:rPr>
              <a:t>kopřivka,</a:t>
            </a:r>
            <a:r>
              <a:rPr lang="en-US" sz="2400" dirty="0" smtClean="0">
                <a:ea typeface="Segoe UI" panose="020B0502040204020203" pitchFamily="34" charset="0"/>
              </a:rPr>
              <a:t> </a:t>
            </a:r>
            <a:r>
              <a:rPr lang="cs-CZ" sz="2400" dirty="0" smtClean="0">
                <a:ea typeface="Segoe UI" panose="020B0502040204020203" pitchFamily="34" charset="0"/>
              </a:rPr>
              <a:t>trávící potíže</a:t>
            </a:r>
            <a:r>
              <a:rPr lang="en-US" sz="2400" dirty="0" smtClean="0">
                <a:ea typeface="Segoe UI" panose="020B0502040204020203" pitchFamily="34" charset="0"/>
              </a:rPr>
              <a:t>, </a:t>
            </a:r>
            <a:r>
              <a:rPr lang="en-US" sz="2400" dirty="0" err="1" smtClean="0">
                <a:ea typeface="Segoe UI" panose="020B0502040204020203" pitchFamily="34" charset="0"/>
              </a:rPr>
              <a:t>ana</a:t>
            </a:r>
            <a:r>
              <a:rPr lang="cs-CZ" sz="2400" dirty="0" smtClean="0">
                <a:ea typeface="Segoe UI" panose="020B0502040204020203" pitchFamily="34" charset="0"/>
              </a:rPr>
              <a:t>f</a:t>
            </a:r>
            <a:r>
              <a:rPr lang="en-US" sz="2400" dirty="0" err="1" smtClean="0">
                <a:ea typeface="Segoe UI" panose="020B0502040204020203" pitchFamily="34" charset="0"/>
              </a:rPr>
              <a:t>ylax</a:t>
            </a:r>
            <a:r>
              <a:rPr lang="cs-CZ" sz="2400" dirty="0" smtClean="0">
                <a:ea typeface="Segoe UI" panose="020B0502040204020203" pitchFamily="34" charset="0"/>
              </a:rPr>
              <a:t>e</a:t>
            </a:r>
            <a:r>
              <a:rPr lang="en-US" sz="2400" dirty="0" smtClean="0">
                <a:ea typeface="Segoe UI" panose="020B0502040204020203" pitchFamily="34" charset="0"/>
              </a:rPr>
              <a:t> (</a:t>
            </a:r>
            <a:r>
              <a:rPr lang="cs-CZ" sz="2400" dirty="0" smtClean="0">
                <a:ea typeface="Segoe UI" panose="020B0502040204020203" pitchFamily="34" charset="0"/>
              </a:rPr>
              <a:t>těžká, život ohrožující reakce</a:t>
            </a:r>
            <a:r>
              <a:rPr lang="en-US" sz="2400" dirty="0" smtClean="0">
                <a:ea typeface="Segoe UI" panose="020B0502040204020203" pitchFamily="34" charset="0"/>
              </a:rPr>
              <a:t>)</a:t>
            </a:r>
            <a:endParaRPr lang="cs-CZ" sz="2400" dirty="0" smtClean="0">
              <a:ea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</a:pPr>
            <a:endParaRPr lang="cs-CZ" sz="800" dirty="0" smtClean="0">
              <a:ea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</a:pPr>
            <a:r>
              <a:rPr lang="cs-CZ" sz="2400" dirty="0" smtClean="0">
                <a:ea typeface="Segoe UI" panose="020B0502040204020203" pitchFamily="34" charset="0"/>
              </a:rPr>
              <a:t>léčba: eliminační dieta </a:t>
            </a:r>
            <a:endParaRPr lang="en-US" sz="1400" dirty="0">
              <a:ea typeface="Segoe UI" panose="020B0502040204020203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498881" y="1124745"/>
            <a:ext cx="9386259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ALERGIE NA BÍLKOVINU KRAVSKÉHO MLÉKA</a:t>
            </a:r>
          </a:p>
        </p:txBody>
      </p:sp>
      <p:pic>
        <p:nvPicPr>
          <p:cNvPr id="4" name="Picture 2" descr="Mléko, Sklo, Frisch, Zdravé, Dr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5772" y="267620"/>
            <a:ext cx="3456384" cy="205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Násobení 5"/>
          <p:cNvSpPr/>
          <p:nvPr/>
        </p:nvSpPr>
        <p:spPr>
          <a:xfrm>
            <a:off x="9274628" y="587829"/>
            <a:ext cx="1850572" cy="14151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5904" y="0"/>
            <a:ext cx="8043507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82137" y="627797"/>
            <a:ext cx="23337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Vývoj školního </a:t>
            </a:r>
          </a:p>
          <a:p>
            <a:r>
              <a:rPr lang="cs-CZ" sz="2800" dirty="0" smtClean="0"/>
              <a:t>Stravování </a:t>
            </a:r>
          </a:p>
          <a:p>
            <a:r>
              <a:rPr lang="cs-CZ" sz="2800" dirty="0" smtClean="0"/>
              <a:t>v letech </a:t>
            </a:r>
          </a:p>
          <a:p>
            <a:r>
              <a:rPr lang="cs-CZ" sz="2800" dirty="0" smtClean="0"/>
              <a:t>1955-2004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614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8881" y="1124745"/>
            <a:ext cx="9386259" cy="709961"/>
          </a:xfrm>
        </p:spPr>
        <p:txBody>
          <a:bodyPr>
            <a:noAutofit/>
          </a:bodyPr>
          <a:lstStyle/>
          <a:p>
            <a:r>
              <a:rPr lang="cs-CZ" sz="28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ALERGIE NA BÍLKOVINU KRAVSKÉHO MLÉKA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Bílkoviny syrovátky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</a:rPr>
              <a:t>alfa-laktalbumin</a:t>
            </a:r>
            <a:r>
              <a:rPr lang="cs-CZ" sz="2000" dirty="0">
                <a:latin typeface="Calibri" panose="020F0502020204030204" pitchFamily="34" charset="0"/>
              </a:rPr>
              <a:t>,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beta-laktoglobulin</a:t>
            </a:r>
            <a:r>
              <a:rPr lang="cs-CZ" sz="2000" dirty="0" smtClean="0">
                <a:latin typeface="Calibri" panose="020F0502020204030204" pitchFamily="34" charset="0"/>
              </a:rPr>
              <a:t>; sérový albumin, gamaglobulin</a:t>
            </a:r>
            <a:endParaRPr lang="cs-CZ" sz="20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2000" u="sng" dirty="0">
                <a:latin typeface="Calibri" panose="020F0502020204030204" pitchFamily="34" charset="0"/>
              </a:rPr>
              <a:t>u </a:t>
            </a:r>
            <a:r>
              <a:rPr lang="cs-CZ" sz="2000" b="1" u="sng" dirty="0">
                <a:latin typeface="Calibri" panose="020F0502020204030204" pitchFamily="34" charset="0"/>
              </a:rPr>
              <a:t>dětí do tří let </a:t>
            </a:r>
            <a:r>
              <a:rPr lang="cs-CZ" sz="2000" u="sng" dirty="0">
                <a:latin typeface="Calibri" panose="020F0502020204030204" pitchFamily="34" charset="0"/>
              </a:rPr>
              <a:t>diagnostikujeme nejčastěji alergii na bílkoviny syrovátky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None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Bílkoviny kaseinu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2000" dirty="0">
                <a:latin typeface="Calibri" panose="020F0502020204030204" pitchFamily="34" charset="0"/>
              </a:rPr>
              <a:t>u malých dětí je alergie na bílkoviny kaseinu méně častá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2000" dirty="0">
                <a:latin typeface="Calibri" panose="020F0502020204030204" pitchFamily="34" charset="0"/>
              </a:rPr>
              <a:t>kaseiny částečně odolávají varu i proteolytickým enzymům trávicího traktu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2000" dirty="0">
                <a:latin typeface="Calibri" panose="020F0502020204030204" pitchFamily="34" charset="0"/>
              </a:rPr>
              <a:t>často bývá znamením pozdějšího nástupu alergie jiné, obvykle respirační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Bílkoviny ostatní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2000" dirty="0" err="1" smtClean="0">
                <a:latin typeface="Calibri" panose="020F0502020204030204" pitchFamily="34" charset="0"/>
              </a:rPr>
              <a:t>laktoferin</a:t>
            </a:r>
            <a:r>
              <a:rPr lang="cs-CZ" sz="2000" dirty="0">
                <a:latin typeface="Calibri" panose="020F0502020204030204" pitchFamily="34" charset="0"/>
              </a:rPr>
              <a:t>, </a:t>
            </a:r>
            <a:r>
              <a:rPr lang="cs-CZ" sz="2000" dirty="0" smtClean="0">
                <a:latin typeface="Calibri" panose="020F0502020204030204" pitchFamily="34" charset="0"/>
              </a:rPr>
              <a:t>enzymy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</a:pPr>
            <a:endParaRPr lang="cs-CZ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</a:pPr>
            <a:r>
              <a:rPr lang="cs-CZ" sz="2000" dirty="0" smtClean="0">
                <a:latin typeface="Calibri" panose="020F0502020204030204" pitchFamily="34" charset="0"/>
              </a:rPr>
              <a:t>	</a:t>
            </a:r>
            <a:r>
              <a:rPr lang="cs-CZ" sz="2000" dirty="0" err="1" smtClean="0">
                <a:latin typeface="Calibri" panose="020F0502020204030204" pitchFamily="34" charset="0"/>
              </a:rPr>
              <a:t>Udospělých</a:t>
            </a:r>
            <a:r>
              <a:rPr lang="cs-CZ" sz="2000" dirty="0" smtClean="0">
                <a:latin typeface="Calibri" panose="020F0502020204030204" pitchFamily="34" charset="0"/>
              </a:rPr>
              <a:t> se můžeme setkat </a:t>
            </a:r>
            <a:r>
              <a:rPr lang="cs-CZ" sz="2000" dirty="0">
                <a:latin typeface="Calibri" panose="020F0502020204030204" pitchFamily="34" charset="0"/>
              </a:rPr>
              <a:t>s alergií na bílkoviny sérové např. na hovězí sérový albumin, zkřížené alergie - postižený může zareagovat nejen na kravské mléko, ale i na hovězí maso</a:t>
            </a:r>
          </a:p>
        </p:txBody>
      </p:sp>
      <p:pic>
        <p:nvPicPr>
          <p:cNvPr id="4" name="Picture 2" descr="Mléko, Sklo, Frisch, Zdravé, Dr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5772" y="267620"/>
            <a:ext cx="3456384" cy="205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Násobení 4"/>
          <p:cNvSpPr/>
          <p:nvPr/>
        </p:nvSpPr>
        <p:spPr>
          <a:xfrm>
            <a:off x="9274628" y="587829"/>
            <a:ext cx="1850572" cy="14151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8063" y="974620"/>
            <a:ext cx="9386259" cy="709961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LAKTÓZOVÁ INTOLERANCE</a:t>
            </a:r>
            <a:br>
              <a:rPr 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</a:br>
            <a:r>
              <a:rPr 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(</a:t>
            </a:r>
            <a:r>
              <a:rPr lang="cs-CZ" sz="2800" b="1" dirty="0" err="1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hypolaktázie</a:t>
            </a:r>
            <a:r>
              <a:rPr 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, neperzistentní laktózová intolerance)</a:t>
            </a:r>
            <a:r>
              <a:rPr lang="cs-CZ" sz="2800" dirty="0" smtClean="0"/>
              <a:t> </a:t>
            </a:r>
            <a:endParaRPr lang="cs-CZ" sz="2800" b="1" dirty="0">
              <a:ln w="1905">
                <a:solidFill>
                  <a:srgbClr val="FF66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3" y="1844824"/>
            <a:ext cx="6568978" cy="4351338"/>
          </a:xfrm>
        </p:spPr>
        <p:txBody>
          <a:bodyPr>
            <a:noAutofit/>
          </a:bodyPr>
          <a:lstStyle/>
          <a:p>
            <a:r>
              <a:rPr lang="cs-CZ" sz="2400" dirty="0" smtClean="0">
                <a:ea typeface="Segoe UI" pitchFamily="34" charset="0"/>
              </a:rPr>
              <a:t>Primární laktózová intolerance je geneticky podmíněné snížení střevní laktázy</a:t>
            </a:r>
            <a:br>
              <a:rPr lang="cs-CZ" sz="2400" dirty="0" smtClean="0">
                <a:ea typeface="Segoe UI" pitchFamily="34" charset="0"/>
              </a:rPr>
            </a:br>
            <a:r>
              <a:rPr lang="cs-CZ" sz="2400" dirty="0" smtClean="0">
                <a:ea typeface="Segoe UI" pitchFamily="34" charset="0"/>
              </a:rPr>
              <a:t>laktózová tolerance = mutace genu pro laktázu (variantní gen) – velmi vzácný typ</a:t>
            </a:r>
          </a:p>
          <a:p>
            <a:r>
              <a:rPr lang="cs-CZ" sz="2400" dirty="0" smtClean="0">
                <a:ea typeface="Segoe UI" pitchFamily="34" charset="0"/>
              </a:rPr>
              <a:t>Sekundární laktózová intolerance (přechodný typ) se může vyvinout v důsledku infekce tenkého střeva, zánětlivé poruchy střeva  nebo podvýživy </a:t>
            </a:r>
            <a:endParaRPr lang="en-US" sz="2400" dirty="0" smtClean="0">
              <a:ea typeface="Segoe UI" pitchFamily="34" charset="0"/>
            </a:endParaRPr>
          </a:p>
          <a:p>
            <a:r>
              <a:rPr lang="cs-CZ" sz="2400" dirty="0" smtClean="0">
                <a:ea typeface="Segoe UI" pitchFamily="34" charset="0"/>
              </a:rPr>
              <a:t>Symptomy: nadýmání, křeče,</a:t>
            </a:r>
            <a:r>
              <a:rPr lang="en-US" sz="2400" dirty="0" smtClean="0">
                <a:ea typeface="Segoe UI" pitchFamily="34" charset="0"/>
              </a:rPr>
              <a:t> flatulence, </a:t>
            </a:r>
            <a:r>
              <a:rPr lang="cs-CZ" sz="2400" dirty="0" smtClean="0">
                <a:ea typeface="Segoe UI" pitchFamily="34" charset="0"/>
              </a:rPr>
              <a:t>průjem po konzumaci laktózy</a:t>
            </a:r>
          </a:p>
          <a:p>
            <a:r>
              <a:rPr lang="cs-CZ" sz="2400" dirty="0" smtClean="0">
                <a:ea typeface="Segoe UI" pitchFamily="34" charset="0"/>
              </a:rPr>
              <a:t>Léčba:</a:t>
            </a:r>
          </a:p>
          <a:p>
            <a:pPr lvl="1"/>
            <a:r>
              <a:rPr lang="cs-CZ" dirty="0" err="1" smtClean="0">
                <a:ea typeface="Segoe UI" pitchFamily="34" charset="0"/>
              </a:rPr>
              <a:t>Bezlaktózová</a:t>
            </a:r>
            <a:r>
              <a:rPr lang="cs-CZ" dirty="0" smtClean="0">
                <a:ea typeface="Segoe UI" pitchFamily="34" charset="0"/>
              </a:rPr>
              <a:t> dieta nebo dieta s nízkým obsahem laktózy. </a:t>
            </a:r>
            <a:endParaRPr lang="en-US" dirty="0">
              <a:ea typeface="Segoe UI" pitchFamily="34" charset="0"/>
            </a:endParaRPr>
          </a:p>
        </p:txBody>
      </p:sp>
      <p:graphicFrame>
        <p:nvGraphicFramePr>
          <p:cNvPr id="5" name="Table 3"/>
          <p:cNvGraphicFramePr/>
          <p:nvPr>
            <p:extLst/>
          </p:nvPr>
        </p:nvGraphicFramePr>
        <p:xfrm>
          <a:off x="7738994" y="1876469"/>
          <a:ext cx="3520409" cy="1412643"/>
        </p:xfrm>
        <a:graphic>
          <a:graphicData uri="http://schemas.openxmlformats.org/drawingml/2006/table">
            <a:tbl>
              <a:tblPr/>
              <a:tblGrid>
                <a:gridCol w="1760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2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/>
                        </a:rPr>
                        <a:t>AS</a:t>
                      </a:r>
                      <a:r>
                        <a:rPr lang="cs-CZ" sz="1600" dirty="0" smtClean="0">
                          <a:latin typeface="Arial"/>
                        </a:rPr>
                        <a:t>IATI</a:t>
                      </a:r>
                      <a:endParaRPr sz="1600" dirty="0"/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/>
                        </a:rPr>
                        <a:t>98 %</a:t>
                      </a:r>
                      <a:endParaRPr sz="1600" dirty="0"/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2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/>
                        </a:rPr>
                        <a:t>AFRI</a:t>
                      </a:r>
                      <a:r>
                        <a:rPr lang="cs-CZ" sz="1600" dirty="0" smtClean="0">
                          <a:latin typeface="Arial"/>
                        </a:rPr>
                        <a:t>ČANI</a:t>
                      </a:r>
                      <a:endParaRPr sz="1600" dirty="0"/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/>
                        </a:rPr>
                        <a:t>78 %</a:t>
                      </a:r>
                      <a:endParaRPr sz="1600"/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2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/>
                        </a:rPr>
                        <a:t>ČEŠI</a:t>
                      </a:r>
                      <a:endParaRPr sz="1600" dirty="0"/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/>
                        </a:rPr>
                        <a:t>6–20 </a:t>
                      </a:r>
                      <a:r>
                        <a:rPr lang="en-GB" sz="1600" dirty="0">
                          <a:latin typeface="Arial"/>
                        </a:rPr>
                        <a:t>%</a:t>
                      </a:r>
                      <a:endParaRPr sz="1600" dirty="0"/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7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/>
                        </a:rPr>
                        <a:t>S</a:t>
                      </a:r>
                      <a:r>
                        <a:rPr lang="cs-CZ" sz="1600" dirty="0" smtClean="0">
                          <a:latin typeface="Arial"/>
                        </a:rPr>
                        <a:t>KANDINÁVCI</a:t>
                      </a:r>
                      <a:endParaRPr sz="1600" dirty="0"/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/>
                        </a:rPr>
                        <a:t>10 %</a:t>
                      </a:r>
                      <a:endParaRPr sz="1600" dirty="0"/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Obrázek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38030" y="3466531"/>
            <a:ext cx="4435522" cy="2988860"/>
          </a:xfrm>
          <a:prstGeom prst="rect">
            <a:avLst/>
          </a:prstGeom>
          <a:ln>
            <a:noFill/>
          </a:ln>
        </p:spPr>
      </p:pic>
      <p:sp>
        <p:nvSpPr>
          <p:cNvPr id="8" name="Elipsa 7"/>
          <p:cNvSpPr/>
          <p:nvPr/>
        </p:nvSpPr>
        <p:spPr>
          <a:xfrm>
            <a:off x="218365" y="272958"/>
            <a:ext cx="805218" cy="83251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Bodoni MT Black" pitchFamily="18" charset="0"/>
              </a:rPr>
              <a:t>!</a:t>
            </a:r>
            <a:endParaRPr lang="cs-CZ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970" y="365125"/>
            <a:ext cx="10112829" cy="1325563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SEKUNDÁRNÍ TYP LAKTÓZOVÉ INTOLERANCE</a:t>
            </a:r>
            <a:endParaRPr lang="cs-CZ" altLang="cs-CZ" sz="2800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b="1" dirty="0" smtClean="0"/>
              <a:t>Přechodný typ</a:t>
            </a:r>
            <a:endParaRPr lang="cs-CZ" altLang="cs-CZ" b="1" dirty="0"/>
          </a:p>
          <a:p>
            <a:pPr>
              <a:lnSpc>
                <a:spcPct val="90000"/>
              </a:lnSpc>
            </a:pPr>
            <a:r>
              <a:rPr lang="cs-CZ" altLang="cs-CZ" dirty="0"/>
              <a:t>Poškození epitelu tenkého střeva :</a:t>
            </a:r>
          </a:p>
          <a:p>
            <a:pPr lvl="1"/>
            <a:r>
              <a:rPr lang="cs-CZ" altLang="cs-CZ" dirty="0"/>
              <a:t>Infekční průjmová onemocnění</a:t>
            </a:r>
          </a:p>
          <a:p>
            <a:pPr lvl="1"/>
            <a:r>
              <a:rPr lang="cs-CZ" altLang="cs-CZ" dirty="0"/>
              <a:t>Poškození  léčivy, ozařování, chemoterapie</a:t>
            </a:r>
          </a:p>
          <a:p>
            <a:pPr lvl="1"/>
            <a:r>
              <a:rPr lang="cs-CZ" altLang="cs-CZ" dirty="0"/>
              <a:t>Chronická onemocnění  (Crohnova choroba, </a:t>
            </a:r>
            <a:r>
              <a:rPr lang="cs-CZ" altLang="cs-CZ" dirty="0" err="1"/>
              <a:t>celiakie</a:t>
            </a:r>
            <a:r>
              <a:rPr lang="cs-CZ" altLang="cs-CZ" dirty="0"/>
              <a:t>)- vynechání potravin s obsahem laktózy  do odstranění primární příčiny poškození střevních klků</a:t>
            </a:r>
          </a:p>
          <a:p>
            <a:pPr lvl="1"/>
            <a:r>
              <a:rPr lang="cs-CZ" altLang="cs-CZ" dirty="0" smtClean="0"/>
              <a:t>Intolerance </a:t>
            </a:r>
            <a:r>
              <a:rPr lang="cs-CZ" altLang="cs-CZ" dirty="0"/>
              <a:t>u nedonošenců – produkce enzymu od 3. měsíce stoupá až do narození, aktivita  enzymu souvisí s gestačním věkem</a:t>
            </a:r>
          </a:p>
        </p:txBody>
      </p:sp>
      <p:pic>
        <p:nvPicPr>
          <p:cNvPr id="6148" name="Picture 4" descr="Výsledek obrázku pro lactose intole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32" y="1300048"/>
            <a:ext cx="3706765" cy="20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>
                <a:solidFill>
                  <a:srgbClr val="91B2D7"/>
                </a:solidFill>
              </a:rPr>
              <a:t/>
            </a:r>
            <a:br>
              <a:rPr lang="cs-CZ" altLang="cs-CZ" sz="2400" dirty="0">
                <a:solidFill>
                  <a:srgbClr val="91B2D7"/>
                </a:solidFill>
              </a:rPr>
            </a:br>
            <a:endParaRPr lang="cs-CZ" altLang="cs-CZ" sz="2400" dirty="0">
              <a:solidFill>
                <a:srgbClr val="91B2D7"/>
              </a:solidFill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833" y="1595801"/>
            <a:ext cx="10894424" cy="5000625"/>
          </a:xfrm>
        </p:spPr>
        <p:txBody>
          <a:bodyPr>
            <a:normAutofit/>
          </a:bodyPr>
          <a:lstStyle/>
          <a:p>
            <a:r>
              <a:rPr lang="cs-CZ" altLang="cs-CZ" sz="2400" dirty="0" smtClean="0"/>
              <a:t>Omezit </a:t>
            </a:r>
            <a:r>
              <a:rPr lang="cs-CZ" altLang="cs-CZ" sz="2400" dirty="0"/>
              <a:t>konzumaci laktózy </a:t>
            </a:r>
            <a:endParaRPr lang="cs-CZ" altLang="cs-CZ" sz="2400" dirty="0" smtClean="0"/>
          </a:p>
          <a:p>
            <a:pPr lvl="1"/>
            <a:r>
              <a:rPr lang="cs-CZ" altLang="cs-CZ" sz="2000" b="1" dirty="0" smtClean="0"/>
              <a:t>většinou </a:t>
            </a:r>
            <a:r>
              <a:rPr lang="cs-CZ" altLang="cs-CZ" sz="2000" b="1" dirty="0"/>
              <a:t>do 12 g denně snášeno - 240 </a:t>
            </a:r>
            <a:r>
              <a:rPr lang="cs-CZ" altLang="cs-CZ" sz="2000" b="1" dirty="0" smtClean="0"/>
              <a:t>ml mléka, </a:t>
            </a:r>
            <a:r>
              <a:rPr lang="cs-CZ" altLang="cs-CZ" sz="2000" b="1" dirty="0"/>
              <a:t>není třeba mléko zcela </a:t>
            </a:r>
            <a:r>
              <a:rPr lang="cs-CZ" altLang="cs-CZ" sz="2000" b="1" dirty="0" smtClean="0"/>
              <a:t>vyloučit</a:t>
            </a:r>
          </a:p>
          <a:p>
            <a:pPr lvl="1"/>
            <a:r>
              <a:rPr lang="cs-CZ" altLang="cs-CZ" sz="2000" b="1" dirty="0" smtClean="0"/>
              <a:t>načasování  </a:t>
            </a:r>
            <a:r>
              <a:rPr lang="cs-CZ" altLang="cs-CZ" sz="2000" b="1" dirty="0"/>
              <a:t>vhodného množství během dne, současná konzumace dalšího pokrmu apod</a:t>
            </a:r>
            <a:r>
              <a:rPr lang="cs-CZ" altLang="cs-CZ" sz="2000" b="1" dirty="0" smtClean="0"/>
              <a:t>.</a:t>
            </a:r>
            <a:endParaRPr lang="cs-CZ" altLang="cs-CZ" sz="2000" b="1" dirty="0"/>
          </a:p>
          <a:p>
            <a:r>
              <a:rPr lang="cs-CZ" altLang="cs-CZ" sz="2400" dirty="0"/>
              <a:t>Konzumace zakysaných mléčných výrobků, sýrů (obsahují méně laktózy), </a:t>
            </a:r>
            <a:r>
              <a:rPr lang="cs-CZ" altLang="cs-CZ" sz="2400" dirty="0" err="1"/>
              <a:t>bezlaktozová</a:t>
            </a:r>
            <a:r>
              <a:rPr lang="cs-CZ" altLang="cs-CZ" sz="2400" dirty="0"/>
              <a:t> mléka</a:t>
            </a:r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Pozitivně posouzeno zdravotní </a:t>
            </a:r>
            <a:r>
              <a:rPr lang="cs-CZ" altLang="cs-CZ" sz="2400" dirty="0"/>
              <a:t>tvrzení (EFSA):</a:t>
            </a:r>
          </a:p>
          <a:p>
            <a:pPr>
              <a:buNone/>
            </a:pPr>
            <a:r>
              <a:rPr lang="cs-CZ" altLang="cs-CZ" sz="2400" b="1" dirty="0">
                <a:solidFill>
                  <a:schemeClr val="hlink"/>
                </a:solidFill>
              </a:rPr>
              <a:t> </a:t>
            </a:r>
            <a:r>
              <a:rPr lang="cs-CZ" altLang="cs-CZ" sz="2400" b="1" dirty="0" smtClean="0">
                <a:solidFill>
                  <a:schemeClr val="hlink"/>
                </a:solidFill>
              </a:rPr>
              <a:t>„</a:t>
            </a:r>
            <a:r>
              <a:rPr lang="cs-CZ" sz="2400" b="1" dirty="0" smtClean="0">
                <a:solidFill>
                  <a:srgbClr val="0070C0"/>
                </a:solidFill>
                <a:ea typeface="Segoe UI" panose="020B0502040204020203" pitchFamily="34" charset="0"/>
              </a:rPr>
              <a:t>Živé kultury </a:t>
            </a:r>
            <a:r>
              <a:rPr lang="cs-CZ" sz="2400" dirty="0" smtClean="0">
                <a:solidFill>
                  <a:srgbClr val="0070C0"/>
                </a:solidFill>
                <a:ea typeface="Segoe UI" panose="020B0502040204020203" pitchFamily="34" charset="0"/>
              </a:rPr>
              <a:t>v jogurtu nebo v kysaném mléce </a:t>
            </a:r>
            <a:r>
              <a:rPr lang="cs-CZ" sz="2400" b="1" dirty="0" smtClean="0">
                <a:solidFill>
                  <a:srgbClr val="0070C0"/>
                </a:solidFill>
                <a:ea typeface="Segoe UI" panose="020B0502040204020203" pitchFamily="34" charset="0"/>
              </a:rPr>
              <a:t>zlepšují trávení laktózy </a:t>
            </a:r>
            <a:r>
              <a:rPr lang="cs-CZ" sz="2400" dirty="0" smtClean="0">
                <a:solidFill>
                  <a:srgbClr val="0070C0"/>
                </a:solidFill>
                <a:ea typeface="Segoe UI" panose="020B0502040204020203" pitchFamily="34" charset="0"/>
              </a:rPr>
              <a:t>z výrobku u osob, které laktózu špatně tráví</a:t>
            </a:r>
            <a:r>
              <a:rPr lang="cs-CZ" sz="2400" dirty="0" smtClean="0">
                <a:ea typeface="Segoe UI" panose="020B0502040204020203" pitchFamily="34" charset="0"/>
              </a:rPr>
              <a:t>.</a:t>
            </a:r>
            <a:r>
              <a:rPr lang="cs-CZ" altLang="cs-CZ" sz="2400" b="1" i="1" dirty="0" smtClean="0">
                <a:solidFill>
                  <a:schemeClr val="hlink"/>
                </a:solidFill>
              </a:rPr>
              <a:t>“</a:t>
            </a:r>
            <a:endParaRPr lang="cs-CZ" altLang="cs-CZ" sz="2400" b="1" i="1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cs-CZ" altLang="cs-CZ" sz="2400" dirty="0"/>
              <a:t>Neschválené tvrzení : laktóza zvyšuje absorpci vápníku vedoucí k jeho zvýšené retenci  </a:t>
            </a:r>
          </a:p>
          <a:p>
            <a:pPr>
              <a:buNone/>
            </a:pPr>
            <a:endParaRPr lang="cs-CZ" alt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410789" y="621923"/>
            <a:ext cx="9296150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 w="1905">
                  <a:solidFill>
                    <a:srgbClr val="FF66CC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LAKTÓZOVÁ INTOLERANCE</a:t>
            </a:r>
            <a:r>
              <a:rPr 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 - OPATŘENÍ</a:t>
            </a:r>
            <a:endParaRPr kumimoji="0" lang="cs-CZ" sz="2800" b="1" i="0" u="none" strike="noStrike" kern="1200" cap="none" spc="0" normalizeH="0" baseline="0" noProof="0" dirty="0">
              <a:ln w="1905">
                <a:solidFill>
                  <a:srgbClr val="FF66CC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ndara" panose="020E0502030303020204" pitchFamily="34" charset="0"/>
              <a:ea typeface="+mj-ea"/>
              <a:cs typeface="+mj-cs"/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3507376" y="5911547"/>
            <a:ext cx="7942217" cy="13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Výsledek obrázku pro cheese and fermented dai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91" y="3121705"/>
            <a:ext cx="1814738" cy="13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joghu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41" y="3257463"/>
            <a:ext cx="1077686" cy="11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0788" y="365125"/>
            <a:ext cx="9943011" cy="1325563"/>
          </a:xfrm>
        </p:spPr>
        <p:txBody>
          <a:bodyPr>
            <a:normAutofit/>
          </a:bodyPr>
          <a:lstStyle/>
          <a:p>
            <a:r>
              <a:rPr lang="cs-CZ" alt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LAKTÓZOVÁ INTOLERANCE - POTRAVINY S NÍZKÝM OBSAHEM LAKTÓZY NEBO BEZLAKTÓZOVÉ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Potraviny s nízkým obsahem laktózy </a:t>
            </a:r>
            <a:r>
              <a:rPr lang="cs-CZ" altLang="cs-CZ" dirty="0" smtClean="0"/>
              <a:t>- obsahují nejvýše 1 g laktózy ve 100 g nebo 100 ml potraviny ve stavu určeném ke spotřebě </a:t>
            </a:r>
          </a:p>
          <a:p>
            <a:pPr marL="0" indent="0">
              <a:buFontTx/>
              <a:buNone/>
            </a:pP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Potraviny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bezlaktózové</a:t>
            </a: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dirty="0" smtClean="0"/>
              <a:t>- obsahují nejvýše 10 mg laktózy ve 100 g nebo 100 ml potraviny ve stavu určeném ke spotřebě a ve kterých je přítomnost volné galaktózy vyloučena</a:t>
            </a:r>
          </a:p>
          <a:p>
            <a:pPr marL="0" indent="0">
              <a:buFontTx/>
              <a:buNone/>
            </a:pPr>
            <a:endParaRPr lang="cs-CZ" altLang="cs-CZ" sz="3200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  <p:pic>
        <p:nvPicPr>
          <p:cNvPr id="5" name="Picture 3" descr="C:\Documents and Settings\Brezkova\Dokumenty\Obrázky\halinka\foto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4607" r="11981" b="7865"/>
          <a:stretch>
            <a:fillRect/>
          </a:stretch>
        </p:blipFill>
        <p:spPr bwMode="auto">
          <a:xfrm>
            <a:off x="1031966" y="4441372"/>
            <a:ext cx="5008375" cy="241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Brezkova\Dokumenty\Obrázky\halinka\foto-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51" y="4572000"/>
            <a:ext cx="5189095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a 7"/>
          <p:cNvSpPr/>
          <p:nvPr/>
        </p:nvSpPr>
        <p:spPr>
          <a:xfrm>
            <a:off x="3108960" y="5264330"/>
            <a:ext cx="613953" cy="261259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7820298" y="6165668"/>
            <a:ext cx="618308" cy="18288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3117668" y="5717176"/>
            <a:ext cx="613953" cy="2394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7667897" y="6322423"/>
            <a:ext cx="731519" cy="24819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 descr="C:\Documents and Settings\Brezkova\Dokumenty\Obrázky\halinka\foto-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101" y="3657194"/>
            <a:ext cx="2323899" cy="11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Léčba: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vyloučení mléka a mléčných výrobků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vyloučení potravin obsahujících mléko nebo mléčné výrobky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vyloučení potravin obsahujících mléčné bílkoviny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endParaRPr lang="cs-CZ" sz="22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endParaRPr lang="cs-CZ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endParaRPr lang="cs-CZ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endParaRPr lang="cs-CZ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endParaRPr lang="cs-CZ" sz="2200" dirty="0">
              <a:latin typeface="Calibri" panose="020F0502020204030204" pitchFamily="34" charset="0"/>
            </a:endParaRPr>
          </a:p>
          <a:p>
            <a:pPr marL="450850" indent="177800"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tabLst>
                <a:tab pos="450850" algn="l"/>
              </a:tabLst>
            </a:pPr>
            <a:r>
              <a:rPr lang="cs-CZ" sz="2200" dirty="0">
                <a:latin typeface="Calibri" panose="020F0502020204030204" pitchFamily="34" charset="0"/>
              </a:rPr>
              <a:t>  A co máslo?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</a:pPr>
            <a:endParaRPr lang="cs-CZ" sz="2200" dirty="0">
              <a:latin typeface="Calibri" panose="020F0502020204030204" pitchFamily="34" charset="0"/>
            </a:endParaRPr>
          </a:p>
        </p:txBody>
      </p:sp>
      <p:pic>
        <p:nvPicPr>
          <p:cNvPr id="34818" name="Picture 2" descr="Mléko, Sklo, Frisch, Zdravé, Dr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829" y="4112169"/>
            <a:ext cx="3456384" cy="205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„Zákaz“ 4"/>
          <p:cNvSpPr/>
          <p:nvPr/>
        </p:nvSpPr>
        <p:spPr>
          <a:xfrm>
            <a:off x="4751851" y="4131837"/>
            <a:ext cx="3072341" cy="2016224"/>
          </a:xfrm>
          <a:prstGeom prst="noSmoking">
            <a:avLst/>
          </a:prstGeom>
          <a:solidFill>
            <a:srgbClr val="FF00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498881" y="1124745"/>
            <a:ext cx="9386259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ALERGIE NA BÍLKOVINU KRAVSKÉHO MLÉKA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Mléčná bílkovina, kde bychom ji možná nečekali…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B0F0"/>
              </a:buClr>
              <a:buNone/>
            </a:pPr>
            <a:endParaRPr lang="cs-CZ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sz="2500" smtClean="0">
                <a:latin typeface="Calibri" panose="020F0502020204030204" pitchFamily="34" charset="0"/>
              </a:rPr>
              <a:t>Jemné a trvanlivé </a:t>
            </a:r>
            <a:r>
              <a:rPr lang="cs-CZ" sz="2500" dirty="0">
                <a:latin typeface="Calibri" panose="020F0502020204030204" pitchFamily="34" charset="0"/>
              </a:rPr>
              <a:t>pečivo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Plněné oplatky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Čokolády, polevy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Energetické tyčinky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sz="2500" dirty="0" smtClean="0">
                <a:latin typeface="Calibri" panose="020F0502020204030204" pitchFamily="34" charset="0"/>
              </a:rPr>
              <a:t>Masné výrobky (uzeniny)</a:t>
            </a:r>
            <a:endParaRPr lang="cs-CZ" sz="25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sz="2500" dirty="0" smtClean="0">
                <a:latin typeface="Calibri" panose="020F0502020204030204" pitchFamily="34" charset="0"/>
              </a:rPr>
              <a:t>„Margariny“ </a:t>
            </a:r>
            <a:r>
              <a:rPr lang="cs-CZ" sz="2500" dirty="0">
                <a:latin typeface="Calibri" panose="020F0502020204030204" pitchFamily="34" charset="0"/>
              </a:rPr>
              <a:t>(„s máslovou příchutí“)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Instantní potraviny</a:t>
            </a:r>
            <a:endParaRPr lang="cs-CZ" sz="2200" dirty="0">
              <a:latin typeface="Calibri" panose="020F0502020204030204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498881" y="1124745"/>
            <a:ext cx="9386259" cy="709961"/>
          </a:xfrm>
        </p:spPr>
        <p:txBody>
          <a:bodyPr>
            <a:noAutofit/>
          </a:bodyPr>
          <a:lstStyle/>
          <a:p>
            <a:r>
              <a:rPr lang="cs-CZ" sz="28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ALERGIE NA BÍLKOVINU KRAVSKÉHO MLÉKA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Častý výskyt zkřížených reakcí na bílkovinu mléka kozího a ovčího.</a:t>
            </a:r>
          </a:p>
          <a:p>
            <a:pPr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endParaRPr lang="cs-CZ" sz="24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Vyskytují se i zkřížené reakce mezi kaseinem a sójovou bílkovinou.</a:t>
            </a:r>
          </a:p>
          <a:p>
            <a:pPr>
              <a:buClr>
                <a:srgbClr val="00B0F0"/>
              </a:buClr>
            </a:pPr>
            <a:endParaRPr lang="cs-CZ" sz="24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endParaRPr lang="cs-CZ" sz="2400" dirty="0">
              <a:latin typeface="Calibri" panose="020F0502020204030204" pitchFamily="34" charset="0"/>
            </a:endParaRPr>
          </a:p>
          <a:p>
            <a:pPr lvl="1">
              <a:buClr>
                <a:srgbClr val="00B0F0"/>
              </a:buClr>
            </a:pPr>
            <a:endParaRPr lang="cs-CZ" sz="2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61442" name="Picture 2" descr="Koza, Zvíře, Farma,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588" y="2277034"/>
            <a:ext cx="2274665" cy="2020262"/>
          </a:xfrm>
          <a:prstGeom prst="rect">
            <a:avLst/>
          </a:prstGeom>
          <a:noFill/>
        </p:spPr>
      </p:pic>
      <p:pic>
        <p:nvPicPr>
          <p:cNvPr id="61444" name="Picture 4" descr="Ovce, Zvíře, Farma, Zemědělstv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033" y="2418568"/>
            <a:ext cx="2470676" cy="1737194"/>
          </a:xfrm>
          <a:prstGeom prst="rect">
            <a:avLst/>
          </a:prstGeom>
          <a:noFill/>
        </p:spPr>
      </p:pic>
      <p:sp>
        <p:nvSpPr>
          <p:cNvPr id="6" name="Symbol „Zákaz“ 5"/>
          <p:cNvSpPr/>
          <p:nvPr/>
        </p:nvSpPr>
        <p:spPr>
          <a:xfrm>
            <a:off x="3205807" y="2547393"/>
            <a:ext cx="2016224" cy="1368152"/>
          </a:xfrm>
          <a:prstGeom prst="noSmoking">
            <a:avLst/>
          </a:prstGeom>
          <a:solidFill>
            <a:srgbClr val="FF00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Symbol „Zákaz“ 6"/>
          <p:cNvSpPr/>
          <p:nvPr/>
        </p:nvSpPr>
        <p:spPr>
          <a:xfrm>
            <a:off x="6723077" y="2479322"/>
            <a:ext cx="2016224" cy="1368152"/>
          </a:xfrm>
          <a:prstGeom prst="noSmoking">
            <a:avLst/>
          </a:prstGeom>
          <a:solidFill>
            <a:srgbClr val="FF00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61446" name="Picture 6" descr="Sója, Zeleni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2168" y="4828010"/>
            <a:ext cx="1555907" cy="1288634"/>
          </a:xfrm>
          <a:prstGeom prst="rect">
            <a:avLst/>
          </a:prstGeom>
          <a:noFill/>
        </p:spPr>
      </p:pic>
      <p:pic>
        <p:nvPicPr>
          <p:cNvPr id="19458" name="Picture 2" descr="Otazník, Často Kladené Otázky, Reak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0346" y="4650145"/>
            <a:ext cx="1211309" cy="1703404"/>
          </a:xfrm>
          <a:prstGeom prst="rect">
            <a:avLst/>
          </a:prstGeom>
          <a:noFill/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498881" y="1124745"/>
            <a:ext cx="9386259" cy="709961"/>
          </a:xfrm>
        </p:spPr>
        <p:txBody>
          <a:bodyPr>
            <a:noAutofit/>
          </a:bodyPr>
          <a:lstStyle/>
          <a:p>
            <a:r>
              <a:rPr lang="cs-CZ" sz="28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ALERGIE NA BÍLKOVINU KRAVSKÉHO MLÉKA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endParaRPr lang="cs-CZ" sz="24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A co tepelná úprava mléka?</a:t>
            </a:r>
          </a:p>
          <a:p>
            <a:pPr>
              <a:buClr>
                <a:srgbClr val="00B0F0"/>
              </a:buClr>
            </a:pPr>
            <a:endParaRPr lang="cs-CZ" sz="24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endParaRPr lang="cs-CZ" sz="24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300" dirty="0">
                <a:latin typeface="Calibri" panose="020F0502020204030204" pitchFamily="34" charset="0"/>
              </a:rPr>
              <a:t>Nemá výrazný vliv a nevede vždy ke snížení alergenního potenciálu!</a:t>
            </a:r>
          </a:p>
          <a:p>
            <a:pPr>
              <a:buClr>
                <a:srgbClr val="00B0F0"/>
              </a:buClr>
            </a:pPr>
            <a:r>
              <a:rPr lang="cs-CZ" sz="2300" dirty="0">
                <a:latin typeface="Calibri" panose="020F0502020204030204" pitchFamily="34" charset="0"/>
              </a:rPr>
              <a:t>Kasein je termostabilní.</a:t>
            </a:r>
          </a:p>
        </p:txBody>
      </p:sp>
      <p:pic>
        <p:nvPicPr>
          <p:cNvPr id="4" name="Picture 2" descr="Myslitel, Myšlení, Osoba, Myšle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4459" y="1851255"/>
            <a:ext cx="1701800" cy="1714500"/>
          </a:xfrm>
          <a:prstGeom prst="rect">
            <a:avLst/>
          </a:prstGeom>
          <a:noFill/>
        </p:spPr>
      </p:pic>
      <p:pic>
        <p:nvPicPr>
          <p:cNvPr id="69636" name="Picture 4" descr="Požár, Plamen, Hrnec, Vypálit, Vař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9883" y="4141934"/>
            <a:ext cx="1920213" cy="1963855"/>
          </a:xfrm>
          <a:prstGeom prst="rect">
            <a:avLst/>
          </a:prstGeom>
          <a:noFill/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498881" y="1124745"/>
            <a:ext cx="9386259" cy="709961"/>
          </a:xfrm>
        </p:spPr>
        <p:txBody>
          <a:bodyPr>
            <a:noAutofit/>
          </a:bodyPr>
          <a:lstStyle/>
          <a:p>
            <a:r>
              <a:rPr lang="cs-CZ" sz="28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ALERGIE NA BÍLKOVINU KRAVSKÉHO MLÉKA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Náhrady mléka:</a:t>
            </a:r>
          </a:p>
          <a:p>
            <a:pPr lvl="1">
              <a:buClr>
                <a:srgbClr val="00B0F0"/>
              </a:buClr>
            </a:pPr>
            <a:r>
              <a:rPr lang="cs-CZ" sz="2000" dirty="0">
                <a:latin typeface="Calibri" panose="020F0502020204030204" pitchFamily="34" charset="0"/>
              </a:rPr>
              <a:t>Rostlinné nápoje</a:t>
            </a:r>
          </a:p>
          <a:p>
            <a:pPr lvl="1">
              <a:buClr>
                <a:srgbClr val="00B0F0"/>
              </a:buClr>
            </a:pPr>
            <a:endParaRPr lang="cs-CZ" sz="2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Náhrady mléčných výrobků:</a:t>
            </a:r>
          </a:p>
          <a:p>
            <a:pPr lvl="1">
              <a:buClr>
                <a:srgbClr val="00B0F0"/>
              </a:buClr>
            </a:pPr>
            <a:r>
              <a:rPr lang="cs-CZ" sz="2000" dirty="0">
                <a:latin typeface="Calibri" panose="020F0502020204030204" pitchFamily="34" charset="0"/>
              </a:rPr>
              <a:t>Náhrada másla – rostlinné oleje, některé margariny</a:t>
            </a:r>
          </a:p>
          <a:p>
            <a:pPr lvl="1">
              <a:buClr>
                <a:srgbClr val="00B0F0"/>
              </a:buClr>
            </a:pPr>
            <a:r>
              <a:rPr lang="cs-CZ" sz="2000" dirty="0">
                <a:latin typeface="Calibri" panose="020F0502020204030204" pitchFamily="34" charset="0"/>
              </a:rPr>
              <a:t>Náhrada smetany – rostlinné náhrady smetany, rýžový nápoj zahuštěný</a:t>
            </a:r>
            <a:br>
              <a:rPr lang="cs-CZ" sz="2000" dirty="0">
                <a:latin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</a:rPr>
              <a:t>                                    rýžovou moukou nebo škrobem</a:t>
            </a:r>
          </a:p>
          <a:p>
            <a:pPr lvl="1">
              <a:buClr>
                <a:srgbClr val="00B0F0"/>
              </a:buClr>
            </a:pPr>
            <a:r>
              <a:rPr lang="cs-CZ" sz="2000" dirty="0">
                <a:latin typeface="Calibri" panose="020F0502020204030204" pitchFamily="34" charset="0"/>
              </a:rPr>
              <a:t>Náhrada jogurtu – rostlinné dezerty ( rýžový, ovesný, případně sójový)</a:t>
            </a:r>
          </a:p>
          <a:p>
            <a:pPr lvl="1">
              <a:buClr>
                <a:srgbClr val="00B0F0"/>
              </a:buClr>
            </a:pPr>
            <a:r>
              <a:rPr lang="cs-CZ" sz="2000" dirty="0">
                <a:latin typeface="Calibri" panose="020F0502020204030204" pitchFamily="34" charset="0"/>
              </a:rPr>
              <a:t>Náhrada „mazacího“ sýra – zeleninové a luštěninové pomazánky (tofu)</a:t>
            </a:r>
          </a:p>
          <a:p>
            <a:pPr>
              <a:buClr>
                <a:srgbClr val="00B0F0"/>
              </a:buClr>
            </a:pPr>
            <a:endParaRPr lang="cs-CZ" sz="24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400" dirty="0">
                <a:latin typeface="Calibri" panose="020F0502020204030204" pitchFamily="34" charset="0"/>
              </a:rPr>
              <a:t>Nutno dbát na dostatečný příjem vápníku!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498881" y="1124745"/>
            <a:ext cx="9386259" cy="709961"/>
          </a:xfrm>
        </p:spPr>
        <p:txBody>
          <a:bodyPr>
            <a:noAutofit/>
          </a:bodyPr>
          <a:lstStyle/>
          <a:p>
            <a:r>
              <a:rPr lang="cs-CZ" sz="28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ALERGIE NA BÍLKOVINU KRAVSKÉHO MLÉKA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ŠKOLNÍ STRAVOVÁNÍ V ČÍSLECH (2015)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/>
              <a:t>Školní stravování denně připravuje </a:t>
            </a:r>
            <a:r>
              <a:rPr lang="cs-CZ" b="1" u="sng" dirty="0" smtClean="0"/>
              <a:t>zhruba</a:t>
            </a:r>
            <a:r>
              <a:rPr lang="cs-CZ" u="sng" dirty="0" smtClean="0"/>
              <a:t> </a:t>
            </a:r>
            <a:r>
              <a:rPr lang="it-IT" b="1" u="sng" dirty="0" smtClean="0"/>
              <a:t>1 </a:t>
            </a:r>
            <a:r>
              <a:rPr lang="it-IT" b="1" u="sng" dirty="0"/>
              <a:t>733 686 jídel pro</a:t>
            </a:r>
            <a:r>
              <a:rPr lang="it-IT" b="1" dirty="0"/>
              <a:t>:</a:t>
            </a:r>
            <a:endParaRPr lang="it-IT" dirty="0"/>
          </a:p>
          <a:p>
            <a:r>
              <a:rPr lang="cs-CZ" b="1" dirty="0" smtClean="0"/>
              <a:t>1 </a:t>
            </a:r>
            <a:r>
              <a:rPr lang="cs-CZ" b="1" dirty="0"/>
              <a:t>379 778 jídel pro dětské strávníky</a:t>
            </a:r>
            <a:endParaRPr lang="cs-CZ" dirty="0"/>
          </a:p>
          <a:p>
            <a:r>
              <a:rPr lang="it-IT" b="1" dirty="0" smtClean="0"/>
              <a:t>194 </a:t>
            </a:r>
            <a:r>
              <a:rPr lang="it-IT" b="1" dirty="0"/>
              <a:t>590 jídel pro pracovníky škol</a:t>
            </a:r>
            <a:endParaRPr lang="it-IT" dirty="0"/>
          </a:p>
          <a:p>
            <a:r>
              <a:rPr lang="it-IT" b="1" dirty="0" smtClean="0"/>
              <a:t>159 </a:t>
            </a:r>
            <a:r>
              <a:rPr lang="it-IT" b="1" dirty="0"/>
              <a:t>318  jídel pro cizí strávníky</a:t>
            </a:r>
            <a:endParaRPr lang="it-IT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u="sng" dirty="0" smtClean="0"/>
              <a:t>Jídla denně připravuje:</a:t>
            </a:r>
            <a:endParaRPr lang="cs-CZ" u="sng" dirty="0" smtClean="0"/>
          </a:p>
          <a:p>
            <a:r>
              <a:rPr lang="cs-CZ" b="1" dirty="0" smtClean="0"/>
              <a:t>8 </a:t>
            </a:r>
            <a:r>
              <a:rPr lang="cs-CZ" b="1" dirty="0"/>
              <a:t>454    školních jídelen </a:t>
            </a:r>
            <a:endParaRPr lang="cs-CZ" dirty="0"/>
          </a:p>
          <a:p>
            <a:r>
              <a:rPr lang="cs-CZ" b="1" dirty="0" smtClean="0"/>
              <a:t>6 </a:t>
            </a:r>
            <a:r>
              <a:rPr lang="cs-CZ" b="1" dirty="0"/>
              <a:t>678    vedoucích školních jídelen</a:t>
            </a:r>
            <a:endParaRPr lang="cs-CZ" dirty="0"/>
          </a:p>
          <a:p>
            <a:r>
              <a:rPr lang="cs-CZ" b="1" dirty="0" smtClean="0"/>
              <a:t>26 </a:t>
            </a:r>
            <a:r>
              <a:rPr lang="cs-CZ" b="1" dirty="0"/>
              <a:t>893    kuchařů a pracovníků kuchyní</a:t>
            </a:r>
            <a:endParaRPr lang="cs-CZ" dirty="0"/>
          </a:p>
          <a:p>
            <a:r>
              <a:rPr lang="cs-CZ" b="1" dirty="0" smtClean="0"/>
              <a:t>33 </a:t>
            </a:r>
            <a:r>
              <a:rPr lang="cs-CZ" b="1" dirty="0"/>
              <a:t>759    pracovníků celkem</a:t>
            </a:r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662" y="2342603"/>
            <a:ext cx="4426911" cy="331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BEZMLÉČNÁ DIETA VE ŠKOLNÍM STRAVOVÁNÍ</a:t>
            </a:r>
            <a:endParaRPr lang="cs-CZ" sz="2800" dirty="0"/>
          </a:p>
        </p:txBody>
      </p:sp>
      <p:pic>
        <p:nvPicPr>
          <p:cNvPr id="109570" name="obrázek 5"/>
          <p:cNvPicPr>
            <a:picLocks noChangeAspect="1" noChangeArrowheads="1"/>
          </p:cNvPicPr>
          <p:nvPr/>
        </p:nvPicPr>
        <p:blipFill>
          <a:blip r:embed="rId2" cstate="print"/>
          <a:srcRect r="1786" b="3725"/>
          <a:stretch>
            <a:fillRect/>
          </a:stretch>
        </p:blipFill>
        <p:spPr bwMode="auto">
          <a:xfrm>
            <a:off x="2647665" y="1179086"/>
            <a:ext cx="9356036" cy="567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32096" y="2239722"/>
            <a:ext cx="27704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Pyramida výživy pro děti</a:t>
            </a:r>
          </a:p>
          <a:p>
            <a:r>
              <a:rPr lang="cs-CZ" sz="1600" b="1" dirty="0" smtClean="0"/>
              <a:t> z projektu Pohyb a výživa</a:t>
            </a:r>
          </a:p>
          <a:p>
            <a:r>
              <a:rPr lang="cs-CZ" sz="1600" b="1" dirty="0" smtClean="0"/>
              <a:t> s upozorněním na</a:t>
            </a:r>
          </a:p>
          <a:p>
            <a:r>
              <a:rPr lang="cs-CZ" sz="1600" b="1" dirty="0" smtClean="0"/>
              <a:t> bohaté nemléčné zdroje   bílkovin a vápníku, </a:t>
            </a:r>
          </a:p>
          <a:p>
            <a:r>
              <a:rPr lang="cs-CZ" sz="1600" b="1" dirty="0" smtClean="0"/>
              <a:t>ale také na skryté zdroje mléka, na které je třeba</a:t>
            </a:r>
          </a:p>
          <a:p>
            <a:r>
              <a:rPr lang="cs-CZ" sz="1600" b="1" dirty="0" smtClean="0"/>
              <a:t>dávat pozor při </a:t>
            </a:r>
          </a:p>
          <a:p>
            <a:r>
              <a:rPr lang="cs-CZ" sz="1600" b="1" dirty="0" err="1" smtClean="0"/>
              <a:t>bezmléčné</a:t>
            </a:r>
            <a:r>
              <a:rPr lang="cs-CZ" sz="1600" b="1" dirty="0" smtClean="0"/>
              <a:t> dietě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BEZMLÉČNÁ DIETA VE ŠKOLNÍM STRAVOVÁNÍ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2096" y="2239722"/>
            <a:ext cx="2770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Pyramida výživy z projektu Pohyb a výživa v upravené podobě pro </a:t>
            </a:r>
            <a:r>
              <a:rPr lang="cs-CZ" sz="1600" b="1" dirty="0" err="1" smtClean="0"/>
              <a:t>bezmléčnou</a:t>
            </a:r>
            <a:r>
              <a:rPr lang="cs-CZ" sz="1600" b="1" dirty="0" smtClean="0"/>
              <a:t> dietu</a:t>
            </a:r>
          </a:p>
          <a:p>
            <a:endParaRPr lang="cs-CZ" dirty="0"/>
          </a:p>
        </p:txBody>
      </p:sp>
      <p:pic>
        <p:nvPicPr>
          <p:cNvPr id="145410" name="obrázek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336" y="1364774"/>
            <a:ext cx="8093124" cy="530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DOPORUČENÍ PŘI OMEZENÍ A VYLOUČENÍ MLÉKA </a:t>
            </a:r>
            <a:br>
              <a:rPr lang="cs-CZ" sz="32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</a:br>
            <a:r>
              <a:rPr lang="cs-CZ" sz="32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 MLÉČNÝCH VÝROBKŮ VE STRAVĚ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968991" y="1629156"/>
          <a:ext cx="4817660" cy="5247132"/>
        </p:xfrm>
        <a:graphic>
          <a:graphicData uri="http://schemas.openxmlformats.org/drawingml/2006/table">
            <a:tbl>
              <a:tblPr/>
              <a:tblGrid>
                <a:gridCol w="2292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dirty="0">
                          <a:latin typeface="Calibri"/>
                          <a:ea typeface="Calibri"/>
                          <a:cs typeface="Times New Roman"/>
                        </a:rPr>
                        <a:t>Obecná doporučení pro osoby s omezením laktózy ve stravě: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60" marR="42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dirty="0">
                          <a:latin typeface="Calibri"/>
                          <a:ea typeface="Calibri"/>
                          <a:cs typeface="Times New Roman"/>
                        </a:rPr>
                        <a:t>Obecná doporučení při úplném vyloučení mléka a mléčných výrobků ze stravy: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60" marR="42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809">
                <a:tc>
                  <a:txBody>
                    <a:bodyPr/>
                    <a:lstStyle/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vyloučení zdrojů laktózy </a:t>
                      </a: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(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 </a:t>
                      </a:r>
                      <a:r>
                        <a:rPr lang="cs-CZ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galaktosemií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zcela, u laktózové intolerance individuálně)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sledování individuální tolerance, popř. rozdělení zdrojů laktózy do menších dávek během dne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důraz na dostatečné množství bílkovin ve stravě (dostatečná a pestrá konzumace bohatých zdrojů bílkovin= maso, vejce, luštěniny, ořechy, semena)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důraz na dostatečné množství vápníku ve stravě (dostatečná a pestrá konzumace bohatých zdrojů vápníku= brukvovitá zelenina, mák, mandle, luštěniny</a:t>
                      </a: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2960" marR="42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vyloučení zdrojů mléka včetně skrytých zdrojů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sledování obalů potravin a složení pokrmů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důraz na dostatečné množství </a:t>
                      </a:r>
                      <a:r>
                        <a:rPr lang="cs-CZ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bílkovin</a:t>
                      </a:r>
                      <a:r>
                        <a:rPr lang="cs-CZ" sz="14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ve stravě 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(dostatečná a pestrá konzumace bohatých zdrojů bílkovin= maso, ryby, vejce, luštěniny, ořechy, semena)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14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důraz na dostatečné množství </a:t>
                      </a:r>
                      <a:r>
                        <a:rPr lang="cs-CZ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vápníku</a:t>
                      </a:r>
                      <a:r>
                        <a:rPr lang="cs-CZ" sz="14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ve stravě 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(dostatečná a pestrá konzumace bohatých zdrojů vápníku, tedy brukvovité zeleniny, máku, mandlí, luštěnin) s ohledem na </a:t>
                      </a: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využitelnost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2960" marR="42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050444"/>
              </p:ext>
            </p:extLst>
          </p:nvPr>
        </p:nvGraphicFramePr>
        <p:xfrm>
          <a:off x="6660108" y="1697395"/>
          <a:ext cx="5104263" cy="4845901"/>
        </p:xfrm>
        <a:graphic>
          <a:graphicData uri="http://schemas.openxmlformats.org/drawingml/2006/table">
            <a:tbl>
              <a:tblPr/>
              <a:tblGrid>
                <a:gridCol w="276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dirty="0">
                          <a:latin typeface="Calibri"/>
                          <a:ea typeface="Calibri"/>
                          <a:cs typeface="Times New Roman"/>
                        </a:rPr>
                        <a:t>Obecná doporučení pro osoby s omezením laktózy ve stravě: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60" marR="42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dirty="0">
                          <a:latin typeface="Calibri"/>
                          <a:ea typeface="Calibri"/>
                          <a:cs typeface="Times New Roman"/>
                        </a:rPr>
                        <a:t>Obecná doporučení při úplném vyloučení mléka a mléčných výrobků ze stravy: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60" marR="42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809">
                <a:tc>
                  <a:txBody>
                    <a:bodyPr/>
                    <a:lstStyle/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důraz 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 dostatečné množství jódu ve stravě (používaní jódované soli, konzumace ryb a mořských produktů)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 laktózové intolerance lze mléčné potraviny nahradit speciálně upravenými </a:t>
                      </a:r>
                      <a:r>
                        <a:rPr lang="cs-CZ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bezlaktózovými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výrobky (výhodné pro zachovaný obsah ostatních látek), mléčné potraviny s minimálním množstvím laktózy je dobré zařazovat a vysledovat individuální snášenlivost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snaha vyhnout se zbytečnému vyloučení mléčných výrobků s velmi nízkým obsahem laktózy (máslo, tvrdé sýry)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2960" marR="42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cs-CZ" sz="1400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důraz </a:t>
                      </a:r>
                      <a:r>
                        <a:rPr lang="cs-CZ" sz="14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na dostatečné množství </a:t>
                      </a:r>
                      <a:r>
                        <a:rPr lang="cs-CZ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jódu</a:t>
                      </a:r>
                      <a:r>
                        <a:rPr lang="cs-CZ" sz="14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ve stravě 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(používaní jódované soli, konzumace ryb a mořských produktů) 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 případě nahrazování mléčných potravin rostlinnými preference obohacených produktů o vápník </a:t>
                      </a:r>
                      <a:r>
                        <a:rPr lang="cs-CZ" sz="14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popř. </a:t>
                      </a:r>
                      <a:r>
                        <a:rPr lang="cs-CZ" sz="1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vit D</a:t>
                      </a:r>
                      <a:r>
                        <a:rPr lang="cs-CZ" sz="14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(sójové výrobky do dětského jídelníčku zařazovat spíše výjimečně)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marL="177800" lvl="0" indent="-17780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</a:pPr>
                      <a:r>
                        <a:rPr lang="cs-CZ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suplementace</a:t>
                      </a:r>
                      <a:r>
                        <a:rPr lang="cs-CZ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vápníku při nedostatečném příjmu z přirozených zdrojů, ideálně společně s vitaminem D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42960" marR="42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BEZMLÉČNÁ DIETA VE ŠKOLNÍM STRAVOVÁNÍ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2096" y="2239722"/>
            <a:ext cx="283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</a:t>
            </a:r>
            <a:r>
              <a:rPr lang="cs-CZ" sz="2000" b="1" dirty="0" smtClean="0"/>
              <a:t>Příklad dopoledních svačin pro děti předškolního věku</a:t>
            </a:r>
            <a:endParaRPr lang="cs-CZ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507475" y="1439335"/>
          <a:ext cx="7792871" cy="5433223"/>
        </p:xfrm>
        <a:graphic>
          <a:graphicData uri="http://schemas.openxmlformats.org/drawingml/2006/table">
            <a:tbl>
              <a:tblPr/>
              <a:tblGrid>
                <a:gridCol w="128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709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Bezmléčné</a:t>
                      </a:r>
                      <a:r>
                        <a:rPr lang="cs-CZ" sz="16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svačiny v mateřské škole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Svačina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složení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množství (g)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postup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bílkoviny (g)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vápník (mg)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Celozrnný rohlík s ředkvičkovou pomazánkou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rohlík celozrnný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ředkvičky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vejce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brambor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Perla 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hořčice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cibule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pomerančový džus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b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Brambory a vejce uvařit, oloupat, smíchat a rozšťouchat, zamíchat s ostatními ingrediencemi a část ředkviček nechat na dozdobení, podávat s pomerančovým džusem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dirty="0">
                          <a:latin typeface="Calibri"/>
                          <a:ea typeface="Calibri"/>
                          <a:cs typeface="Calibri"/>
                        </a:rPr>
                        <a:t>Vánočka s makovou pomazánkou a banánem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Vánočka</a:t>
                      </a:r>
                      <a:r>
                        <a:rPr lang="en-GB" sz="1400">
                          <a:latin typeface="Calibri"/>
                          <a:ea typeface="Calibri"/>
                          <a:cs typeface="Calibri"/>
                        </a:rPr>
                        <a:t>*</a:t>
                      </a: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/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mák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med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jablko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banán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18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Mletý mák povařit ve vodě a smíchat s medem a strouhaným jablkem, namazat na vánočku a podávat s kolečky banánu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271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09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>
                          <a:latin typeface="Calibri"/>
                          <a:ea typeface="Calibri"/>
                          <a:cs typeface="Calibri"/>
                        </a:rPr>
                        <a:t>Zeleninový salát se slunečnicovými semeny a rohlíkem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čínské zelí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rajče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okurka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paprika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olej slunečnicový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ocet jablečný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cukr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semena </a:t>
                      </a:r>
                      <a:r>
                        <a:rPr lang="cs-CZ" sz="1400" dirty="0" smtClean="0">
                          <a:latin typeface="Calibri"/>
                          <a:ea typeface="Calibri"/>
                          <a:cs typeface="Calibri"/>
                        </a:rPr>
                        <a:t>slunečnic.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/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rohlík tukový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sůl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/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Zeleninu pokrájet, smíchat se semínky a zálivkou z vody, octa, oleje, cukru a soli, podávat s tukovým rohlíkem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5,6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43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BEZMLÉČNÁ DIETA VE ŠKOLNÍM STRAVOVÁNÍ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2096" y="2239722"/>
            <a:ext cx="283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</a:t>
            </a:r>
            <a:r>
              <a:rPr lang="cs-CZ" sz="2000" b="1" dirty="0" smtClean="0"/>
              <a:t>Příklad dopoledních svačin pro děti předškolního věku</a:t>
            </a:r>
            <a:endParaRPr lang="cs-CZ" b="1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244454" y="1439335"/>
          <a:ext cx="6974006" cy="5491282"/>
        </p:xfrm>
        <a:graphic>
          <a:graphicData uri="http://schemas.openxmlformats.org/drawingml/2006/table">
            <a:tbl>
              <a:tblPr/>
              <a:tblGrid>
                <a:gridCol w="129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932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Bezmléčné</a:t>
                      </a:r>
                      <a:r>
                        <a:rPr lang="cs-CZ" sz="14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svačiny v mateřské škole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Svačina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složení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množství (g)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postup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bílkoviny (g)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vápník (mg)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dirty="0">
                          <a:latin typeface="Calibri"/>
                          <a:ea typeface="Calibri"/>
                          <a:cs typeface="Calibri"/>
                        </a:rPr>
                        <a:t>Vanilkový krém s rybízovou marmeládou a sezamovými semeny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Hraška vanilková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rýžový nápoj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olej slunečnicový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rybízová marmeláda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sezamová semena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latin typeface="Calibri"/>
                          <a:ea typeface="Calibri"/>
                          <a:cs typeface="Calibri"/>
                        </a:rPr>
                        <a:t>Hrašku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 dobře promíchat v rýžovém nápoji a vařit min. 20 minut, vlít do misek, ozdobit marmeládou a sezamovými semeny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3,7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174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>
                          <a:latin typeface="Calibri"/>
                          <a:ea typeface="Calibri"/>
                          <a:cs typeface="Calibri"/>
                        </a:rPr>
                        <a:t>Houstička s pomazánkou z červené čočky a cherry rajčaty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houska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červená čočka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olivový olej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česnek 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cibule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mrkev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citronová šťáva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 err="1">
                          <a:latin typeface="Calibri"/>
                          <a:ea typeface="Calibri"/>
                          <a:cs typeface="Calibri"/>
                        </a:rPr>
                        <a:t>cherry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 rajčaty</a:t>
                      </a:r>
                      <a:b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sůl, majoránka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br>
                        <a:rPr lang="cs-CZ" sz="140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Krátce orestovat cibulku a česnek, přidat čočku, nakrájenou mrkev najemno, zalít horkou vodou, ochutit solí, majoránkou a povařit do měkka, dochutit citronovou šťávou, namazat na housku a podávat s rajčátky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Calibri"/>
                        </a:rPr>
                        <a:t>57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014" marR="290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258" y="365125"/>
            <a:ext cx="10022541" cy="132556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cs-CZ" sz="32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</a:br>
            <a:r>
              <a:rPr lang="cs-CZ" sz="3200" b="1" dirty="0" smtClean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ABSORBCE VÁPNÍKU Z POTRAVIN</a:t>
            </a:r>
            <a:endParaRPr lang="cs-CZ" altLang="cs-CZ" sz="3200" dirty="0"/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6666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i="1" dirty="0"/>
              <a:t>množství v potravě 300 mg Ca  -  5 kg jablek nebo masa, 2 kg </a:t>
            </a:r>
            <a:r>
              <a:rPr lang="cs-CZ" altLang="cs-CZ" sz="2400" i="1" dirty="0" err="1"/>
              <a:t>pommes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frites</a:t>
            </a:r>
            <a:r>
              <a:rPr lang="cs-CZ" altLang="cs-CZ" sz="2400" i="1" dirty="0"/>
              <a:t>, 1, 25 kg chleba, 300 g brokolice, 30 g ementálu, 23 g máku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50 %  květák, brokolice, řeřicha, tuřín, salát, růžičková kapusta, hlávkové zelí, kapusta, pekingské zelí, čínské zelí, hořčice, kedluben, kadeřávek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30 % mléko,mléčné výrobky, fortifikované výrobky (sojové nápoje, tofu, džusy)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20 % mandle, sezam, fazole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5 % špenát, rebarbora, mangold</a:t>
            </a:r>
          </a:p>
          <a:p>
            <a:pPr>
              <a:lnSpc>
                <a:spcPct val="80000"/>
              </a:lnSpc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1800" i="1" dirty="0"/>
              <a:t>50 g tvrdého sýra = 150 g jogurt = 250 ml mléka = </a:t>
            </a:r>
            <a:r>
              <a:rPr lang="cs-CZ" altLang="cs-CZ" sz="1800" i="1" dirty="0" smtClean="0"/>
              <a:t> 100 g sóji =                                                                                                             30 </a:t>
            </a:r>
            <a:r>
              <a:rPr lang="cs-CZ" altLang="cs-CZ" sz="1800" i="1" dirty="0"/>
              <a:t>g máku = 180 g mandlí = 150 g kapusty = 300 g brokolice </a:t>
            </a:r>
            <a:br>
              <a:rPr lang="cs-CZ" altLang="cs-CZ" sz="1800" i="1" dirty="0"/>
            </a:br>
            <a:endParaRPr lang="cs-CZ" altLang="cs-CZ" sz="1800" i="1" dirty="0" smtClean="0"/>
          </a:p>
          <a:p>
            <a:pPr>
              <a:lnSpc>
                <a:spcPct val="80000"/>
              </a:lnSpc>
              <a:buNone/>
            </a:pPr>
            <a:r>
              <a:rPr lang="cs-CZ" altLang="cs-CZ" sz="1800" i="1" dirty="0" smtClean="0"/>
              <a:t>   (</a:t>
            </a:r>
            <a:r>
              <a:rPr lang="cs-CZ" altLang="cs-CZ" sz="1800" i="1" dirty="0"/>
              <a:t>tj. 100 mg využitého vápníku, tedy PŘÍJEM/ABSORPCE)</a:t>
            </a:r>
            <a:endParaRPr lang="cs-CZ" altLang="cs-CZ" sz="1800" dirty="0"/>
          </a:p>
          <a:p>
            <a:pPr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4" name="Picture 2" descr="C:\Documents and Settings\Verunka\Dokumenty\Dropbox\UNKA\UNKA\PROJEKTY\VIP\FOTO\BROŽURA\várka_první\foto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1682" y="3988983"/>
            <a:ext cx="3373506" cy="22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 rot="16200000">
            <a:off x="10925728" y="5170336"/>
            <a:ext cx="1560829" cy="2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>
              <a:lnSpc>
                <a:spcPct val="5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cs-CZ" altLang="cs-CZ" sz="1600" dirty="0" smtClean="0">
                <a:solidFill>
                  <a:schemeClr val="tx1"/>
                </a:solidFill>
              </a:rPr>
              <a:t>www.</a:t>
            </a:r>
            <a:r>
              <a:rPr lang="cs-CZ" altLang="cs-CZ" sz="1600" dirty="0" err="1" smtClean="0">
                <a:solidFill>
                  <a:schemeClr val="tx1"/>
                </a:solidFill>
              </a:rPr>
              <a:t>pav.rvp.cz</a:t>
            </a:r>
            <a:endParaRPr lang="cs-CZ" altLang="cs-CZ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6600" dirty="0" smtClean="0"/>
              <a:t>Následuje praktické cvičení</a:t>
            </a:r>
            <a:endParaRPr lang="cs-CZ" sz="6600" dirty="0"/>
          </a:p>
        </p:txBody>
      </p:sp>
      <p:pic>
        <p:nvPicPr>
          <p:cNvPr id="5122" name="Picture 2" descr="Výsledek obrázku pro studying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641" y="2937135"/>
            <a:ext cx="3324604" cy="2490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400" dirty="0" smtClean="0">
                <a:latin typeface="Calibri" panose="020F0502020204030204" pitchFamily="34" charset="0"/>
              </a:rPr>
              <a:t>ÚKOL: </a:t>
            </a:r>
          </a:p>
          <a:p>
            <a:pPr marL="457200" indent="-457200">
              <a:buAutoNum type="arabicPeriod"/>
            </a:pPr>
            <a:r>
              <a:rPr lang="cs-CZ" sz="2400" u="sng" dirty="0" smtClean="0">
                <a:latin typeface="Calibri" panose="020F0502020204030204" pitchFamily="34" charset="0"/>
              </a:rPr>
              <a:t>Vyznačte v jídelníčku potraviny, které nejsou vhodné při </a:t>
            </a:r>
            <a:r>
              <a:rPr lang="cs-CZ" sz="2400" u="sng" dirty="0" err="1" smtClean="0">
                <a:latin typeface="Calibri" panose="020F0502020204030204" pitchFamily="34" charset="0"/>
              </a:rPr>
              <a:t>bezmléčné</a:t>
            </a:r>
            <a:r>
              <a:rPr lang="cs-CZ" sz="2400" u="sng" dirty="0" smtClean="0">
                <a:latin typeface="Calibri" panose="020F0502020204030204" pitchFamily="34" charset="0"/>
              </a:rPr>
              <a:t> dietě</a:t>
            </a:r>
          </a:p>
          <a:p>
            <a:pPr marL="457200" indent="-457200">
              <a:buAutoNum type="arabicPeriod"/>
            </a:pPr>
            <a:r>
              <a:rPr lang="cs-CZ" sz="2400" u="sng" dirty="0" smtClean="0">
                <a:latin typeface="Calibri" panose="020F0502020204030204" pitchFamily="34" charset="0"/>
              </a:rPr>
              <a:t>Upravte jídelníček a nevhodné potraviny nahraďte vhodnými potravinami při </a:t>
            </a:r>
            <a:r>
              <a:rPr lang="cs-CZ" sz="2400" u="sng" dirty="0" err="1" smtClean="0">
                <a:latin typeface="Calibri" panose="020F0502020204030204" pitchFamily="34" charset="0"/>
              </a:rPr>
              <a:t>bezmléčné</a:t>
            </a:r>
            <a:r>
              <a:rPr lang="cs-CZ" sz="2400" u="sng" dirty="0" smtClean="0">
                <a:latin typeface="Calibri" panose="020F0502020204030204" pitchFamily="34" charset="0"/>
              </a:rPr>
              <a:t> dietě.</a:t>
            </a:r>
          </a:p>
          <a:p>
            <a:pPr marL="457200" indent="-457200">
              <a:buNone/>
            </a:pPr>
            <a:endParaRPr lang="cs-CZ" sz="15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dirty="0">
                <a:latin typeface="Calibri" panose="020F0502020204030204" pitchFamily="34" charset="0"/>
              </a:rPr>
              <a:t>SN</a:t>
            </a:r>
            <a:r>
              <a:rPr lang="cs-CZ" dirty="0" smtClean="0">
                <a:latin typeface="Calibri" panose="020F0502020204030204" pitchFamily="34" charset="0"/>
              </a:rPr>
              <a:t>: Kmínový chléb, máslo, plátkový sýr, ředkvičky, kakao</a:t>
            </a:r>
            <a:endParaRPr lang="cs-CZ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dirty="0">
                <a:latin typeface="Calibri" panose="020F0502020204030204" pitchFamily="34" charset="0"/>
              </a:rPr>
              <a:t>SV</a:t>
            </a:r>
            <a:r>
              <a:rPr lang="cs-CZ" dirty="0" smtClean="0">
                <a:latin typeface="Calibri" panose="020F0502020204030204" pitchFamily="34" charset="0"/>
              </a:rPr>
              <a:t>: Jogurt, jablko</a:t>
            </a:r>
            <a:endParaRPr lang="cs-CZ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dirty="0">
                <a:latin typeface="Calibri" panose="020F0502020204030204" pitchFamily="34" charset="0"/>
              </a:rPr>
              <a:t>O:  </a:t>
            </a:r>
            <a:r>
              <a:rPr lang="cs-CZ" dirty="0" smtClean="0">
                <a:latin typeface="Calibri" panose="020F0502020204030204" pitchFamily="34" charset="0"/>
              </a:rPr>
              <a:t>Polévka rajská s rýží</a:t>
            </a:r>
          </a:p>
          <a:p>
            <a:pPr>
              <a:buNone/>
            </a:pPr>
            <a:r>
              <a:rPr lang="cs-CZ" dirty="0" smtClean="0">
                <a:latin typeface="Calibri" panose="020F0502020204030204" pitchFamily="34" charset="0"/>
              </a:rPr>
              <a:t>      Hovězí maso, koprová omáčka,brambory</a:t>
            </a:r>
          </a:p>
          <a:p>
            <a:pPr>
              <a:buNone/>
            </a:pPr>
            <a:r>
              <a:rPr lang="cs-CZ" dirty="0" smtClean="0">
                <a:latin typeface="Calibri" panose="020F0502020204030204" pitchFamily="34" charset="0"/>
              </a:rPr>
              <a:t>SV: Celozrnný rohlík, sardinková pomazánka s tvarohem, paprika, čaj</a:t>
            </a:r>
            <a:endParaRPr lang="cs-CZ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dirty="0">
                <a:latin typeface="Calibri" panose="020F0502020204030204" pitchFamily="34" charset="0"/>
              </a:rPr>
              <a:t>V</a:t>
            </a:r>
            <a:r>
              <a:rPr lang="cs-CZ" dirty="0" smtClean="0">
                <a:latin typeface="Calibri" panose="020F0502020204030204" pitchFamily="34" charset="0"/>
              </a:rPr>
              <a:t>:   Ovesná kaše s mletými ořechy a ovocem</a:t>
            </a:r>
            <a:endParaRPr lang="cs-CZ" sz="3300" dirty="0">
              <a:latin typeface="Calibri" panose="020F050202020403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76944" y="1052737"/>
            <a:ext cx="10515600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BEZMLÉČNÁ </a:t>
            </a:r>
            <a:r>
              <a:rPr lang="cs-CZ" sz="3600" b="1" dirty="0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DIETA - JÍDELNÍČEK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737037" y="2001578"/>
            <a:ext cx="5298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44500" indent="-444500"/>
            <a:r>
              <a:rPr lang="cs-CZ" sz="2200" dirty="0" smtClean="0">
                <a:latin typeface="Calibri" panose="020F0502020204030204" pitchFamily="34" charset="0"/>
              </a:rPr>
              <a:t>SN: Kmínový chléb, máslo, plátkový sýr, ředkvičky, kakao</a:t>
            </a:r>
          </a:p>
          <a:p>
            <a:r>
              <a:rPr lang="cs-CZ" sz="2200" dirty="0" smtClean="0">
                <a:latin typeface="Calibri" panose="020F0502020204030204" pitchFamily="34" charset="0"/>
              </a:rPr>
              <a:t>SV: Jogurt, jablko</a:t>
            </a:r>
          </a:p>
          <a:p>
            <a:pPr marL="352425" indent="-352425"/>
            <a:r>
              <a:rPr lang="cs-CZ" sz="2200" dirty="0" smtClean="0">
                <a:latin typeface="Calibri" panose="020F0502020204030204" pitchFamily="34" charset="0"/>
              </a:rPr>
              <a:t>O:  Polévka rajská s rýží</a:t>
            </a:r>
          </a:p>
          <a:p>
            <a:pPr marL="352425" indent="-352425"/>
            <a:r>
              <a:rPr lang="cs-CZ" sz="2200" dirty="0" smtClean="0">
                <a:latin typeface="Calibri" panose="020F0502020204030204" pitchFamily="34" charset="0"/>
              </a:rPr>
              <a:t>      Hovězí maso, koprová omáčka, brambory</a:t>
            </a:r>
          </a:p>
          <a:p>
            <a:pPr marL="352425" indent="-352425"/>
            <a:r>
              <a:rPr lang="cs-CZ" sz="2200" dirty="0" smtClean="0">
                <a:latin typeface="Calibri" panose="020F0502020204030204" pitchFamily="34" charset="0"/>
              </a:rPr>
              <a:t>SV: Celozrnný rohlík, sardinková pomazánka  s tvarohem, paprika, čaj</a:t>
            </a:r>
          </a:p>
          <a:p>
            <a:r>
              <a:rPr lang="cs-CZ" sz="2200" dirty="0" smtClean="0">
                <a:latin typeface="Calibri" panose="020F0502020204030204" pitchFamily="34" charset="0"/>
              </a:rPr>
              <a:t>V: Ovesná kaše s mletými ořechy a ovocem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76944" y="1052737"/>
            <a:ext cx="10515600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BEZMLÉČNÁ </a:t>
            </a:r>
            <a:r>
              <a:rPr lang="cs-CZ" sz="3600" b="1" dirty="0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DIETA - JÍDELNÍČEK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192957" y="2127852"/>
            <a:ext cx="5298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44500" indent="-444500"/>
            <a:r>
              <a:rPr lang="cs-CZ" sz="2200" dirty="0" smtClean="0">
                <a:latin typeface="Calibri" panose="020F0502020204030204" pitchFamily="34" charset="0"/>
              </a:rPr>
              <a:t>SN: Kmínový chléb,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máslo</a:t>
            </a:r>
            <a:r>
              <a:rPr lang="cs-CZ" sz="2200" dirty="0" smtClean="0">
                <a:latin typeface="Calibri" panose="020F0502020204030204" pitchFamily="34" charset="0"/>
              </a:rPr>
              <a:t>,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plátkový sýr</a:t>
            </a:r>
            <a:r>
              <a:rPr lang="cs-CZ" sz="2200" dirty="0" smtClean="0">
                <a:latin typeface="Calibri" panose="020F0502020204030204" pitchFamily="34" charset="0"/>
              </a:rPr>
              <a:t>, ředkvičky,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kakao</a:t>
            </a:r>
          </a:p>
          <a:p>
            <a:r>
              <a:rPr lang="cs-CZ" sz="2200" dirty="0" smtClean="0">
                <a:latin typeface="Calibri" panose="020F0502020204030204" pitchFamily="34" charset="0"/>
              </a:rPr>
              <a:t>SV: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Jogurt</a:t>
            </a:r>
            <a:r>
              <a:rPr lang="cs-CZ" sz="2200" dirty="0" smtClean="0">
                <a:latin typeface="Calibri" panose="020F0502020204030204" pitchFamily="34" charset="0"/>
              </a:rPr>
              <a:t>, jablko</a:t>
            </a:r>
          </a:p>
          <a:p>
            <a:pPr marL="352425" indent="-352425"/>
            <a:r>
              <a:rPr lang="cs-CZ" sz="2200" dirty="0" smtClean="0">
                <a:latin typeface="Calibri" panose="020F0502020204030204" pitchFamily="34" charset="0"/>
              </a:rPr>
              <a:t>O:  Polévka rajská s rýží</a:t>
            </a:r>
          </a:p>
          <a:p>
            <a:pPr marL="352425" indent="-352425"/>
            <a:r>
              <a:rPr lang="cs-CZ" sz="2200" dirty="0" smtClean="0">
                <a:latin typeface="Calibri" panose="020F0502020204030204" pitchFamily="34" charset="0"/>
              </a:rPr>
              <a:t>      Hovězí maso,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koprová omáčka</a:t>
            </a:r>
            <a:r>
              <a:rPr lang="cs-CZ" sz="2200" dirty="0" smtClean="0">
                <a:latin typeface="Calibri" panose="020F0502020204030204" pitchFamily="34" charset="0"/>
              </a:rPr>
              <a:t>, brambory</a:t>
            </a:r>
          </a:p>
          <a:p>
            <a:pPr marL="352425" indent="-352425"/>
            <a:r>
              <a:rPr lang="cs-CZ" sz="2200" dirty="0" smtClean="0">
                <a:latin typeface="Calibri" panose="020F0502020204030204" pitchFamily="34" charset="0"/>
              </a:rPr>
              <a:t>SV: Celozrnný rohlík, sardinková pomazánka 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 tvarohem</a:t>
            </a:r>
            <a:r>
              <a:rPr lang="cs-CZ" sz="2200" dirty="0" smtClean="0">
                <a:latin typeface="Calibri" panose="020F0502020204030204" pitchFamily="34" charset="0"/>
              </a:rPr>
              <a:t>, paprika, čaj</a:t>
            </a:r>
          </a:p>
          <a:p>
            <a:r>
              <a:rPr lang="cs-CZ" sz="2200" dirty="0" smtClean="0">
                <a:latin typeface="Calibri" panose="020F0502020204030204" pitchFamily="34" charset="0"/>
              </a:rPr>
              <a:t>V: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Ovesná kaše </a:t>
            </a:r>
            <a:r>
              <a:rPr lang="cs-CZ" sz="2200" dirty="0" smtClean="0">
                <a:latin typeface="Calibri" panose="020F0502020204030204" pitchFamily="34" charset="0"/>
              </a:rPr>
              <a:t>s mletými ořechy a ovocem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476944" y="1052737"/>
            <a:ext cx="10515600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BEZMLÉČNÁ </a:t>
            </a:r>
            <a:r>
              <a:rPr lang="cs-CZ" sz="3600" b="1" dirty="0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DIETA - JÍDELNÍČEK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76374" y="2140915"/>
            <a:ext cx="52980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44500" indent="-444500"/>
            <a:r>
              <a:rPr lang="cs-CZ" sz="2200" dirty="0" smtClean="0">
                <a:latin typeface="Calibri" panose="020F0502020204030204" pitchFamily="34" charset="0"/>
              </a:rPr>
              <a:t>SN: Kmínový chléb,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máslo</a:t>
            </a:r>
            <a:r>
              <a:rPr lang="cs-CZ" sz="2200" dirty="0" smtClean="0">
                <a:latin typeface="Calibri" panose="020F0502020204030204" pitchFamily="34" charset="0"/>
              </a:rPr>
              <a:t>,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plátkový sýr</a:t>
            </a:r>
            <a:r>
              <a:rPr lang="cs-CZ" sz="2200" dirty="0" smtClean="0">
                <a:latin typeface="Calibri" panose="020F0502020204030204" pitchFamily="34" charset="0"/>
              </a:rPr>
              <a:t>, ředkvičky,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kakao</a:t>
            </a:r>
          </a:p>
          <a:p>
            <a:r>
              <a:rPr lang="cs-CZ" sz="2200" dirty="0" smtClean="0">
                <a:latin typeface="Calibri" panose="020F0502020204030204" pitchFamily="34" charset="0"/>
              </a:rPr>
              <a:t>SV: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Jogurt</a:t>
            </a:r>
            <a:r>
              <a:rPr lang="cs-CZ" sz="2200" dirty="0" smtClean="0">
                <a:latin typeface="Calibri" panose="020F0502020204030204" pitchFamily="34" charset="0"/>
              </a:rPr>
              <a:t>, jablko</a:t>
            </a:r>
          </a:p>
          <a:p>
            <a:pPr marL="352425" indent="-352425"/>
            <a:r>
              <a:rPr lang="cs-CZ" sz="2200" dirty="0" smtClean="0">
                <a:latin typeface="Calibri" panose="020F0502020204030204" pitchFamily="34" charset="0"/>
              </a:rPr>
              <a:t>O:  Polévka rajská s rýží</a:t>
            </a:r>
          </a:p>
          <a:p>
            <a:pPr marL="352425" indent="-352425"/>
            <a:r>
              <a:rPr lang="cs-CZ" sz="2200" dirty="0" smtClean="0">
                <a:latin typeface="Calibri" panose="020F0502020204030204" pitchFamily="34" charset="0"/>
              </a:rPr>
              <a:t>      Hovězí maso,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koprová omáčka</a:t>
            </a:r>
            <a:r>
              <a:rPr lang="cs-CZ" sz="2200" dirty="0" smtClean="0">
                <a:latin typeface="Calibri" panose="020F0502020204030204" pitchFamily="34" charset="0"/>
              </a:rPr>
              <a:t>, brambory</a:t>
            </a:r>
          </a:p>
          <a:p>
            <a:pPr marL="352425" indent="-352425"/>
            <a:r>
              <a:rPr lang="cs-CZ" sz="2200" dirty="0" smtClean="0">
                <a:latin typeface="Calibri" panose="020F0502020204030204" pitchFamily="34" charset="0"/>
              </a:rPr>
              <a:t>SV: Celozrnný rohlík, sardinková pomazánka 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 tvarohem</a:t>
            </a:r>
            <a:r>
              <a:rPr lang="cs-CZ" sz="2200" dirty="0" smtClean="0">
                <a:latin typeface="Calibri" panose="020F0502020204030204" pitchFamily="34" charset="0"/>
              </a:rPr>
              <a:t>, paprika, čaj</a:t>
            </a:r>
          </a:p>
          <a:p>
            <a:r>
              <a:rPr lang="cs-CZ" sz="2200" dirty="0" smtClean="0">
                <a:latin typeface="Calibri" panose="020F0502020204030204" pitchFamily="34" charset="0"/>
              </a:rPr>
              <a:t>V: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Ovesná kaše </a:t>
            </a:r>
            <a:r>
              <a:rPr lang="cs-CZ" sz="2200" dirty="0" smtClean="0">
                <a:latin typeface="Calibri" panose="020F0502020204030204" pitchFamily="34" charset="0"/>
              </a:rPr>
              <a:t>s mletými ořechy a ovocem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332293" y="2058183"/>
            <a:ext cx="54504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44500" indent="-444500"/>
            <a:r>
              <a:rPr lang="cs-CZ" sz="2200" dirty="0" smtClean="0">
                <a:latin typeface="Calibri" panose="020F0502020204030204" pitchFamily="34" charset="0"/>
              </a:rPr>
              <a:t>SN: Kmínový chléb,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rostlinný margarin</a:t>
            </a:r>
            <a:r>
              <a:rPr lang="cs-CZ" sz="2200" dirty="0" smtClean="0">
                <a:latin typeface="Calibri" panose="020F0502020204030204" pitchFamily="34" charset="0"/>
              </a:rPr>
              <a:t>,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vejce vařené na tvrdo</a:t>
            </a:r>
            <a:r>
              <a:rPr lang="cs-CZ" sz="2200" dirty="0" smtClean="0">
                <a:latin typeface="Calibri" panose="020F0502020204030204" pitchFamily="34" charset="0"/>
              </a:rPr>
              <a:t>, ředkvičky,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ovocný čaj</a:t>
            </a:r>
          </a:p>
          <a:p>
            <a:r>
              <a:rPr lang="cs-CZ" sz="2200" dirty="0" smtClean="0">
                <a:latin typeface="Calibri" panose="020F0502020204030204" pitchFamily="34" charset="0"/>
              </a:rPr>
              <a:t>SV: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Sójový dezert</a:t>
            </a:r>
            <a:r>
              <a:rPr lang="cs-CZ" sz="2200" dirty="0" smtClean="0">
                <a:latin typeface="Calibri" panose="020F0502020204030204" pitchFamily="34" charset="0"/>
              </a:rPr>
              <a:t>, jablko</a:t>
            </a:r>
          </a:p>
          <a:p>
            <a:pPr marL="352425" indent="-352425"/>
            <a:r>
              <a:rPr lang="cs-CZ" sz="2200" dirty="0" smtClean="0">
                <a:latin typeface="Calibri" panose="020F0502020204030204" pitchFamily="34" charset="0"/>
              </a:rPr>
              <a:t>O:  Polévka rajská s rýží</a:t>
            </a:r>
          </a:p>
          <a:p>
            <a:pPr marL="352425" indent="-352425"/>
            <a:r>
              <a:rPr lang="cs-CZ" sz="2200" dirty="0" smtClean="0">
                <a:latin typeface="Calibri" panose="020F0502020204030204" pitchFamily="34" charset="0"/>
              </a:rPr>
              <a:t>      Hovězí maso,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špenát bez mléka</a:t>
            </a:r>
            <a:r>
              <a:rPr lang="cs-CZ" sz="2200" dirty="0" smtClean="0">
                <a:latin typeface="Calibri" panose="020F0502020204030204" pitchFamily="34" charset="0"/>
              </a:rPr>
              <a:t>, brambory</a:t>
            </a:r>
          </a:p>
          <a:p>
            <a:pPr marL="352425" indent="-352425"/>
            <a:r>
              <a:rPr lang="cs-CZ" sz="2200" dirty="0" smtClean="0">
                <a:latin typeface="Calibri" panose="020F0502020204030204" pitchFamily="34" charset="0"/>
              </a:rPr>
              <a:t>SV: Celozrnný rohlík, sardinková pomazánka   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 rostlin. Margarinem</a:t>
            </a:r>
            <a:r>
              <a:rPr lang="cs-CZ" sz="2200" dirty="0" smtClean="0">
                <a:latin typeface="Calibri" panose="020F0502020204030204" pitchFamily="34" charset="0"/>
              </a:rPr>
              <a:t>, paprika, čaj</a:t>
            </a:r>
          </a:p>
          <a:p>
            <a:r>
              <a:rPr lang="cs-CZ" sz="2200" dirty="0" smtClean="0">
                <a:latin typeface="Calibri" panose="020F0502020204030204" pitchFamily="34" charset="0"/>
              </a:rPr>
              <a:t>V: 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Ovesná kaše s rostlinným nápojem </a:t>
            </a:r>
            <a:r>
              <a:rPr lang="cs-CZ" sz="2200" dirty="0" smtClean="0">
                <a:latin typeface="Calibri" panose="020F0502020204030204" pitchFamily="34" charset="0"/>
              </a:rPr>
              <a:t>s mletými ořechy a ovocem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77154" name="Picture 2" descr="Výsledek obrázku pro sójový dez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2640" y="4974974"/>
            <a:ext cx="2417806" cy="188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Školský </a:t>
            </a:r>
            <a:r>
              <a:rPr lang="cs-CZ" dirty="0"/>
              <a:t>zákon č. 561/2004</a:t>
            </a:r>
          </a:p>
          <a:p>
            <a:r>
              <a:rPr lang="cs-CZ" dirty="0" smtClean="0"/>
              <a:t>Vyhláška </a:t>
            </a:r>
            <a:r>
              <a:rPr lang="cs-CZ" dirty="0"/>
              <a:t>o školním stravování č. 107/2005</a:t>
            </a:r>
          </a:p>
          <a:p>
            <a:r>
              <a:rPr lang="cs-CZ" dirty="0" smtClean="0"/>
              <a:t>Hygienické </a:t>
            </a:r>
            <a:r>
              <a:rPr lang="cs-CZ" dirty="0"/>
              <a:t>a bezpečnostní předpisy</a:t>
            </a:r>
          </a:p>
          <a:p>
            <a:r>
              <a:rPr lang="cs-CZ" dirty="0" smtClean="0"/>
              <a:t>Zákoník </a:t>
            </a:r>
            <a:r>
              <a:rPr lang="cs-CZ" dirty="0"/>
              <a:t>práce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3184" y="3493826"/>
            <a:ext cx="6513658" cy="32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882701"/>
          </a:xfrm>
        </p:spPr>
        <p:txBody>
          <a:bodyPr>
            <a:noAutofit/>
          </a:bodyPr>
          <a:lstStyle/>
          <a:p>
            <a:r>
              <a:rPr lang="cs-CZ" sz="48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DIETA PŘI DIABETES MELLITUS 1. TYPU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Prasátko, Mince, Růžový, Banka, Financ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2996953"/>
            <a:ext cx="4937432" cy="208950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-27384"/>
            <a:ext cx="10363200" cy="2882701"/>
          </a:xfrm>
        </p:spPr>
        <p:txBody>
          <a:bodyPr>
            <a:noAutofit/>
          </a:bodyPr>
          <a:lstStyle/>
          <a:p>
            <a:r>
              <a:rPr lang="cs-CZ" sz="54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ŠETŘÍCÍ DIETA</a:t>
            </a:r>
          </a:p>
        </p:txBody>
      </p:sp>
      <p:pic>
        <p:nvPicPr>
          <p:cNvPr id="31750" name="Picture 6" descr="Droby, Označení, Lékařské, Střevo, Játra, Tenké Stře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819" y="2991810"/>
            <a:ext cx="2977243" cy="2093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944" y="1052737"/>
            <a:ext cx="10515600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ŠETŘÍCÍ DIETA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v období rekonvalescence po akutním zánětu jater</a:t>
            </a:r>
          </a:p>
          <a:p>
            <a:pPr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v klidovém období při chronických onemocněních střev</a:t>
            </a:r>
          </a:p>
          <a:p>
            <a:pPr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obvykle pouze dočasné omezení, postupné uvolňování diety</a:t>
            </a:r>
          </a:p>
          <a:p>
            <a:pPr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strava je pestrá, plnohodnotná, lehce stravitelná a nenadýmavá, bez pikantního a dráždivého koření</a:t>
            </a:r>
          </a:p>
          <a:p>
            <a:pPr>
              <a:buClr>
                <a:srgbClr val="00B0F0"/>
              </a:buClr>
            </a:pPr>
            <a:endParaRPr lang="cs-CZ" sz="10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sz="2500" dirty="0">
                <a:latin typeface="Calibri" panose="020F0502020204030204" pitchFamily="34" charset="0"/>
              </a:rPr>
              <a:t>šetří gastrointestinální trakt, především po stránce chemické a mechanické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00B0F0"/>
              </a:buClr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Mechanické šetření</a:t>
            </a:r>
          </a:p>
          <a:p>
            <a:pPr lvl="1">
              <a:buClr>
                <a:srgbClr val="00B0F0"/>
              </a:buClr>
            </a:pPr>
            <a:r>
              <a:rPr lang="cs-CZ" dirty="0">
                <a:latin typeface="Calibri" panose="020F0502020204030204" pitchFamily="34" charset="0"/>
              </a:rPr>
              <a:t>Nepodáváme ovoce a zeleninu s tuhými slupkami, zrníčky 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a pecičkami, se zdřevnatělými částmi.</a:t>
            </a:r>
          </a:p>
          <a:p>
            <a:pPr lvl="1">
              <a:buClr>
                <a:srgbClr val="00B0F0"/>
              </a:buClr>
            </a:pPr>
            <a:r>
              <a:rPr lang="cs-CZ" dirty="0">
                <a:latin typeface="Calibri" panose="020F0502020204030204" pitchFamily="34" charset="0"/>
              </a:rPr>
              <a:t>Nepodáváme potraviny s celými zrny, semínky.</a:t>
            </a:r>
          </a:p>
          <a:p>
            <a:pPr lvl="1">
              <a:buClr>
                <a:srgbClr val="00B0F0"/>
              </a:buClr>
            </a:pPr>
            <a:r>
              <a:rPr lang="cs-CZ" dirty="0">
                <a:latin typeface="Calibri" panose="020F0502020204030204" pitchFamily="34" charset="0"/>
              </a:rPr>
              <a:t>Pokrmy upravujeme do měkka, bez tvrdých kůrek a připečených okrajů. </a:t>
            </a:r>
          </a:p>
          <a:p>
            <a:pPr>
              <a:buClr>
                <a:srgbClr val="00B0F0"/>
              </a:buClr>
            </a:pPr>
            <a:endParaRPr lang="cs-CZ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Chemické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šetření</a:t>
            </a:r>
          </a:p>
          <a:p>
            <a:pPr lvl="1">
              <a:buClr>
                <a:srgbClr val="00B0F0"/>
              </a:buClr>
            </a:pPr>
            <a:r>
              <a:rPr lang="cs-CZ" dirty="0">
                <a:latin typeface="Calibri" panose="020F0502020204030204" pitchFamily="34" charset="0"/>
              </a:rPr>
              <a:t>Nepoužíváme pikantní dráždivé koření.</a:t>
            </a:r>
          </a:p>
          <a:p>
            <a:pPr lvl="1">
              <a:buClr>
                <a:srgbClr val="00B0F0"/>
              </a:buClr>
            </a:pPr>
            <a:r>
              <a:rPr lang="cs-CZ" dirty="0">
                <a:latin typeface="Calibri" panose="020F0502020204030204" pitchFamily="34" charset="0"/>
              </a:rPr>
              <a:t>Nepoužíváme úpravy na tuku – tuk na zjemnění přidáváme 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v čerstvém stavu až do hotového pokrmu.</a:t>
            </a:r>
          </a:p>
          <a:p>
            <a:pPr>
              <a:buClr>
                <a:srgbClr val="00B0F0"/>
              </a:buClr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Termické šetření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lvl="1" indent="0">
              <a:buClr>
                <a:srgbClr val="00B0F0"/>
              </a:buClr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6944" y="1052737"/>
            <a:ext cx="10515600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ŠETŘÍCÍ DIETA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6600" dirty="0" smtClean="0"/>
              <a:t>Následuje praktické cvičení</a:t>
            </a:r>
            <a:endParaRPr lang="cs-CZ" sz="6600" dirty="0"/>
          </a:p>
        </p:txBody>
      </p:sp>
      <p:pic>
        <p:nvPicPr>
          <p:cNvPr id="5122" name="Picture 2" descr="Výsledek obrázku pro studying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641" y="2937135"/>
            <a:ext cx="3324604" cy="2490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400" dirty="0" smtClean="0">
                <a:latin typeface="Calibri" panose="020F0502020204030204" pitchFamily="34" charset="0"/>
              </a:rPr>
              <a:t>ÚKOL: </a:t>
            </a:r>
          </a:p>
          <a:p>
            <a:pPr marL="457200" indent="-457200">
              <a:buAutoNum type="arabicPeriod"/>
            </a:pPr>
            <a:r>
              <a:rPr lang="cs-CZ" sz="2400" u="sng" dirty="0" smtClean="0">
                <a:latin typeface="Calibri" panose="020F0502020204030204" pitchFamily="34" charset="0"/>
              </a:rPr>
              <a:t>Vyznačte v jídelníčku potraviny, které nejsou vhodné při šetřící dietě</a:t>
            </a:r>
          </a:p>
          <a:p>
            <a:pPr marL="457200" indent="-457200">
              <a:buAutoNum type="arabicPeriod"/>
            </a:pPr>
            <a:r>
              <a:rPr lang="cs-CZ" sz="2400" u="sng" dirty="0" smtClean="0">
                <a:latin typeface="Calibri" panose="020F0502020204030204" pitchFamily="34" charset="0"/>
              </a:rPr>
              <a:t>Upravte jídelníček a nevhodné potraviny nahraďte vhodnými potravinami při šetřící dietě.</a:t>
            </a:r>
          </a:p>
          <a:p>
            <a:pPr marL="457200" indent="-457200">
              <a:buNone/>
            </a:pPr>
            <a:endParaRPr lang="cs-CZ" sz="15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dirty="0">
                <a:latin typeface="Calibri" panose="020F0502020204030204" pitchFamily="34" charset="0"/>
              </a:rPr>
              <a:t>SN:  Slunečnicový chléb, mrkvová pomazánka s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     česnekem, paprika, bílá káva</a:t>
            </a:r>
          </a:p>
          <a:p>
            <a:pPr>
              <a:buNone/>
            </a:pPr>
            <a:r>
              <a:rPr lang="cs-CZ" dirty="0">
                <a:latin typeface="Calibri" panose="020F0502020204030204" pitchFamily="34" charset="0"/>
              </a:rPr>
              <a:t>SV:   Jogurtový koktejl s jahodami</a:t>
            </a:r>
          </a:p>
          <a:p>
            <a:pPr>
              <a:buNone/>
            </a:pPr>
            <a:r>
              <a:rPr lang="cs-CZ" dirty="0">
                <a:latin typeface="Calibri" panose="020F0502020204030204" pitchFamily="34" charset="0"/>
              </a:rPr>
              <a:t>O:    Polévka bramborová s houbami</a:t>
            </a:r>
          </a:p>
          <a:p>
            <a:pPr>
              <a:buNone/>
            </a:pPr>
            <a:r>
              <a:rPr lang="cs-CZ" dirty="0">
                <a:latin typeface="Calibri" panose="020F0502020204030204" pitchFamily="34" charset="0"/>
              </a:rPr>
              <a:t>	     Krůtí závitek, divoká rýže</a:t>
            </a:r>
            <a:r>
              <a:rPr lang="cs-CZ" dirty="0" smtClean="0">
                <a:latin typeface="Calibri" panose="020F0502020204030204" pitchFamily="34" charset="0"/>
              </a:rPr>
              <a:t>, zelný salát</a:t>
            </a:r>
            <a:endParaRPr lang="cs-CZ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dirty="0">
                <a:latin typeface="Calibri" panose="020F0502020204030204" pitchFamily="34" charset="0"/>
              </a:rPr>
              <a:t>SV:   Špaldová bulka, pomazánkové máslo, hruška</a:t>
            </a:r>
          </a:p>
          <a:p>
            <a:pPr>
              <a:buNone/>
            </a:pPr>
            <a:r>
              <a:rPr lang="cs-CZ" dirty="0">
                <a:latin typeface="Calibri" panose="020F0502020204030204" pitchFamily="34" charset="0"/>
              </a:rPr>
              <a:t>V:     Smetanová čočka s kořenovou zeleninou a sázeným  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      vejcem, chléb</a:t>
            </a:r>
            <a:endParaRPr lang="cs-CZ" sz="3300" dirty="0">
              <a:latin typeface="Calibri" panose="020F050202020403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76944" y="1052737"/>
            <a:ext cx="10515600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ŠETŘÍCÍ DIETA - JÍDELNÍČEK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23045" cy="4351338"/>
          </a:xfrm>
        </p:spPr>
        <p:txBody>
          <a:bodyPr>
            <a:normAutofit fontScale="92500" lnSpcReduction="20000"/>
          </a:bodyPr>
          <a:lstStyle/>
          <a:p>
            <a:endParaRPr lang="cs-CZ" sz="10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SN:  Slunečnicový chléb, mrkvová 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 pomazánka s česnekem,  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 paprika, bílá káva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SV:  Jogurtový koktejl s jahodami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O:   Polévka bramborová   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s houbami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	    Krůtí závitek, divoká rýže, 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</a:t>
            </a:r>
            <a:r>
              <a:rPr lang="cs-CZ" sz="2400" dirty="0" smtClean="0">
                <a:latin typeface="Calibri" panose="020F0502020204030204" pitchFamily="34" charset="0"/>
              </a:rPr>
              <a:t>zelný </a:t>
            </a:r>
            <a:r>
              <a:rPr lang="cs-CZ" sz="2400" dirty="0">
                <a:latin typeface="Calibri" panose="020F0502020204030204" pitchFamily="34" charset="0"/>
              </a:rPr>
              <a:t>salát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SV:  Špaldová bulka, pomazánkové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máslo, hruška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V:    Smetanová čočka s kořenovou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zeleninou a sázeným vejcem,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chléb</a:t>
            </a:r>
          </a:p>
          <a:p>
            <a:pPr marL="228600" lvl="2">
              <a:spcBef>
                <a:spcPts val="1000"/>
              </a:spcBef>
              <a:buClr>
                <a:srgbClr val="008000"/>
              </a:buClr>
            </a:pPr>
            <a:endParaRPr lang="cs-CZ" sz="2800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384032" y="1844824"/>
            <a:ext cx="56646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SN: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Slunečnicový chléb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, mrkvová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pomazánka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 česnekem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,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paprika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, bílá káva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SV:  Jogurtový koktejl s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jahodami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O:   Polévka bramborová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 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houbami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	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Krůtí závitek,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divoká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rýže, </a:t>
            </a:r>
            <a:r>
              <a:rPr lang="cs-CZ" sz="2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zeln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ý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salát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SV: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Špaldová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bulka, pomazánkové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máslo,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hruška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V:   Smetanová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čočka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s kořenovou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zeleninou a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sázeným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vejcem,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chléb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76944" y="1052737"/>
            <a:ext cx="10515600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ŠETŘÍCÍ DIETA - JÍDELNÍČEK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4032" y="1844824"/>
            <a:ext cx="5257800" cy="4351338"/>
          </a:xfrm>
        </p:spPr>
        <p:txBody>
          <a:bodyPr>
            <a:normAutofit fontScale="92500" lnSpcReduction="20000"/>
          </a:bodyPr>
          <a:lstStyle/>
          <a:p>
            <a:endParaRPr lang="cs-CZ" sz="10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SN:  Toastový chléb, mrkvová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 pomazánka s petrželkou,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 bílá káva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SV:  Jogurtový koktejl s banánem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O:   Polévka bramborová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s vývarem z hub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        Krůtí závitek, dušená rýže, salát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z pekingského zelí s koprem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SV:  Bulka bez posypu, pomazánkové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máslo, jablko (strouhané)</a:t>
            </a:r>
          </a:p>
          <a:p>
            <a:pPr>
              <a:buNone/>
            </a:pPr>
            <a:r>
              <a:rPr lang="cs-CZ" sz="2400" dirty="0">
                <a:latin typeface="Calibri" panose="020F0502020204030204" pitchFamily="34" charset="0"/>
              </a:rPr>
              <a:t>V:    Smetanová červená čočka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s kořenovou zeleninou a</a:t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vařeným vejcem, veka</a:t>
            </a:r>
          </a:p>
          <a:p>
            <a:pPr marL="228600" lvl="2">
              <a:spcBef>
                <a:spcPts val="1000"/>
              </a:spcBef>
              <a:buClr>
                <a:srgbClr val="008000"/>
              </a:buClr>
            </a:pPr>
            <a:endParaRPr lang="cs-CZ" sz="2800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15413" y="1844824"/>
            <a:ext cx="58566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SN: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Slunečnicový chléb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, mrkvová </a:t>
            </a:r>
            <a:r>
              <a:rPr lang="cs-CZ" sz="2400" dirty="0">
                <a:latin typeface="Calibri" panose="020F0502020204030204" pitchFamily="34" charset="0"/>
              </a:rPr>
              <a:t/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pomazánka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 česnekem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,</a:t>
            </a:r>
            <a:r>
              <a:rPr lang="cs-CZ" sz="2400" dirty="0">
                <a:latin typeface="Calibri" panose="020F0502020204030204" pitchFamily="34" charset="0"/>
              </a:rPr>
              <a:t/>
            </a:r>
            <a:br>
              <a:rPr lang="cs-CZ" sz="2400" dirty="0">
                <a:latin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</a:rPr>
              <a:t> 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paprika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, bílá káva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SV:  Jogurtový koktejl s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jahodami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O:   Polévka bramborová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b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 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houbami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   Krůtí závitek,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divoká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rýže,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zelný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salát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SV: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Špaldová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bulka, pomazánkové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máslo,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hruška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V:    Smetanová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čočka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s kořenovou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zeleninou a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sázeným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vejcem,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</a:b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 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chléb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76944" y="1052737"/>
            <a:ext cx="10515600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ŠETŘÍCÍ DIETA - JÍDELNÍČEK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4919" y="1134864"/>
            <a:ext cx="8714184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VHODNÉ A NEVHODNÉ POKRMY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3"/>
            <a:ext cx="11195569" cy="4624215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endParaRPr lang="cs-CZ" sz="3800" dirty="0"/>
          </a:p>
          <a:p>
            <a:pPr marL="355600" lvl="0" indent="-355600">
              <a:buFont typeface="+mj-lt"/>
              <a:buAutoNum type="arabicPeriod"/>
            </a:pPr>
            <a:r>
              <a:rPr lang="cs-CZ" sz="3800" dirty="0"/>
              <a:t>Pohanková kaše s dýňovými </a:t>
            </a:r>
            <a:r>
              <a:rPr lang="cs-CZ" sz="3800" dirty="0" smtClean="0"/>
              <a:t>semeny, </a:t>
            </a:r>
            <a:r>
              <a:rPr lang="cs-CZ" sz="3800" dirty="0"/>
              <a:t>medem a malinami</a:t>
            </a:r>
          </a:p>
          <a:p>
            <a:pPr marL="355600" lvl="0" indent="-355600">
              <a:buFont typeface="+mj-lt"/>
              <a:buAutoNum type="arabicPeriod"/>
            </a:pPr>
            <a:endParaRPr lang="cs-CZ" sz="3800" dirty="0"/>
          </a:p>
          <a:p>
            <a:pPr marL="355600" lvl="0" indent="-355600">
              <a:buNone/>
            </a:pPr>
            <a:r>
              <a:rPr lang="cs-CZ" sz="3800" dirty="0" err="1"/>
              <a:t>Vícezrnný</a:t>
            </a:r>
            <a:r>
              <a:rPr lang="cs-CZ" sz="3800" dirty="0"/>
              <a:t> chléb s </a:t>
            </a:r>
            <a:r>
              <a:rPr lang="cs-CZ" sz="3800" dirty="0" err="1"/>
              <a:t>avokádovo</a:t>
            </a:r>
            <a:r>
              <a:rPr lang="cs-CZ" sz="3800" dirty="0"/>
              <a:t>-česnekovou pomazánkou a rajčetem</a:t>
            </a:r>
          </a:p>
          <a:p>
            <a:pPr marL="355600" lvl="0" indent="-355600">
              <a:buNone/>
            </a:pPr>
            <a:endParaRPr lang="cs-CZ" sz="3800" dirty="0"/>
          </a:p>
          <a:p>
            <a:pPr marL="355600" lvl="0" indent="-355600">
              <a:buNone/>
            </a:pPr>
            <a:r>
              <a:rPr lang="cs-CZ" sz="3800" dirty="0"/>
              <a:t>Kuřecí paličky na kari, domácí tatarská omáčka, šťouchané brambory s cibulkou</a:t>
            </a:r>
          </a:p>
          <a:p>
            <a:pPr marL="355600" lvl="0" indent="-355600">
              <a:buNone/>
            </a:pPr>
            <a:endParaRPr lang="cs-CZ" sz="3800" dirty="0"/>
          </a:p>
          <a:p>
            <a:pPr marL="355600" lvl="0" indent="-355600">
              <a:buNone/>
            </a:pPr>
            <a:r>
              <a:rPr lang="cs-CZ" sz="3800" dirty="0"/>
              <a:t>Bramborová polévka s lesními hřiby</a:t>
            </a:r>
          </a:p>
          <a:p>
            <a:pPr marL="355600" lvl="0" indent="-355600">
              <a:buNone/>
            </a:pPr>
            <a:endParaRPr lang="cs-CZ" sz="3800" dirty="0"/>
          </a:p>
          <a:p>
            <a:pPr marL="355600" lvl="0" indent="-355600">
              <a:buNone/>
            </a:pPr>
            <a:r>
              <a:rPr lang="cs-CZ" sz="3800" dirty="0"/>
              <a:t>Španělský ptáček, </a:t>
            </a:r>
            <a:r>
              <a:rPr lang="cs-CZ" sz="3800" dirty="0" err="1"/>
              <a:t>basmati</a:t>
            </a:r>
            <a:r>
              <a:rPr lang="cs-CZ" sz="3800" dirty="0"/>
              <a:t> rýže</a:t>
            </a:r>
          </a:p>
          <a:p>
            <a:pPr marL="355600" lvl="0" indent="-355600">
              <a:buNone/>
            </a:pPr>
            <a:endParaRPr lang="cs-CZ" sz="3800" dirty="0"/>
          </a:p>
          <a:p>
            <a:pPr marL="355600" lvl="0" indent="-355600">
              <a:buNone/>
            </a:pPr>
            <a:r>
              <a:rPr lang="cs-CZ" sz="3800" dirty="0"/>
              <a:t>Králík na česneku, červené zelí, houskový knedlík</a:t>
            </a:r>
          </a:p>
          <a:p>
            <a:pPr marL="355600" lvl="0" indent="-355600">
              <a:buNone/>
            </a:pPr>
            <a:endParaRPr lang="cs-CZ" sz="3800" dirty="0"/>
          </a:p>
          <a:p>
            <a:pPr marL="355600" lvl="0" indent="-355600">
              <a:buNone/>
            </a:pPr>
            <a:r>
              <a:rPr lang="cs-CZ" sz="3800" dirty="0"/>
              <a:t>Aljašská treska v sýrovém těstíčku, brambory, rajčatový salát</a:t>
            </a:r>
          </a:p>
          <a:p>
            <a:pPr marL="355600" lvl="0" indent="-355600">
              <a:buFont typeface="+mj-lt"/>
              <a:buAutoNum type="arabicPeriod"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cs-CZ" dirty="0"/>
          </a:p>
          <a:p>
            <a:pPr marL="355600" lvl="0" indent="-355600">
              <a:buFont typeface="+mj-lt"/>
              <a:buAutoNum type="arabicPeriod"/>
            </a:pPr>
            <a:r>
              <a:rPr lang="cs-CZ" sz="7200" dirty="0" smtClean="0">
                <a:solidFill>
                  <a:srgbClr val="FF0000"/>
                </a:solidFill>
              </a:rPr>
              <a:t>Pohanková kaše s dýňovými semeny, medem a malinami</a:t>
            </a:r>
          </a:p>
          <a:p>
            <a:pPr marL="355600" indent="-355600">
              <a:buNone/>
            </a:pPr>
            <a:r>
              <a:rPr lang="cs-CZ" sz="7200" dirty="0" smtClean="0"/>
              <a:t>	Pohanková kaše s </a:t>
            </a:r>
            <a:r>
              <a:rPr lang="cs-CZ" sz="7200" dirty="0" err="1" smtClean="0"/>
              <a:t>corn</a:t>
            </a:r>
            <a:r>
              <a:rPr lang="cs-CZ" sz="7200" dirty="0" smtClean="0"/>
              <a:t> </a:t>
            </a:r>
            <a:r>
              <a:rPr lang="cs-CZ" sz="7200" dirty="0" err="1" smtClean="0"/>
              <a:t>flakes</a:t>
            </a:r>
            <a:r>
              <a:rPr lang="cs-CZ" sz="7200" dirty="0" smtClean="0"/>
              <a:t>, medem a meruňkami – VHODNÝ pokrm</a:t>
            </a:r>
          </a:p>
          <a:p>
            <a:pPr lvl="0">
              <a:buNone/>
            </a:pPr>
            <a:endParaRPr lang="cs-CZ" sz="7200" dirty="0" smtClean="0"/>
          </a:p>
          <a:p>
            <a:pPr lvl="0">
              <a:buNone/>
            </a:pPr>
            <a:r>
              <a:rPr lang="cs-CZ" sz="7200" dirty="0" err="1" smtClean="0"/>
              <a:t>Vícezrnný</a:t>
            </a:r>
            <a:r>
              <a:rPr lang="cs-CZ" sz="7200" dirty="0" smtClean="0"/>
              <a:t> chléb s </a:t>
            </a:r>
            <a:r>
              <a:rPr lang="cs-CZ" sz="7200" dirty="0" err="1" smtClean="0"/>
              <a:t>avokádovo</a:t>
            </a:r>
            <a:r>
              <a:rPr lang="cs-CZ" sz="7200" dirty="0" smtClean="0"/>
              <a:t>-česnekovou pomazánkou a rajčetem</a:t>
            </a:r>
          </a:p>
          <a:p>
            <a:pPr lvl="0">
              <a:buNone/>
            </a:pPr>
            <a:endParaRPr lang="cs-CZ" sz="7200" dirty="0" smtClean="0"/>
          </a:p>
          <a:p>
            <a:pPr lvl="0">
              <a:buNone/>
            </a:pPr>
            <a:r>
              <a:rPr lang="cs-CZ" sz="7200" dirty="0" smtClean="0"/>
              <a:t>Kuřecí paličky na kari, domácí tatarská omáčka, šťouchané brambory s cibulkou</a:t>
            </a:r>
          </a:p>
          <a:p>
            <a:pPr lvl="0">
              <a:buNone/>
            </a:pPr>
            <a:endParaRPr lang="cs-CZ" sz="7200" dirty="0" smtClean="0"/>
          </a:p>
          <a:p>
            <a:pPr lvl="0">
              <a:buNone/>
            </a:pPr>
            <a:r>
              <a:rPr lang="cs-CZ" sz="7200" dirty="0" smtClean="0"/>
              <a:t>Bramborová polévka s lesními hřiby</a:t>
            </a:r>
          </a:p>
          <a:p>
            <a:pPr lvl="0">
              <a:buNone/>
            </a:pPr>
            <a:endParaRPr lang="cs-CZ" sz="7200" dirty="0" smtClean="0"/>
          </a:p>
          <a:p>
            <a:pPr lvl="0">
              <a:buNone/>
            </a:pPr>
            <a:r>
              <a:rPr lang="cs-CZ" sz="7200" dirty="0" smtClean="0"/>
              <a:t>Španělský ptáček, </a:t>
            </a:r>
            <a:r>
              <a:rPr lang="cs-CZ" sz="7200" dirty="0" err="1" smtClean="0"/>
              <a:t>basmati</a:t>
            </a:r>
            <a:r>
              <a:rPr lang="cs-CZ" sz="7200" dirty="0" smtClean="0"/>
              <a:t> rýže</a:t>
            </a:r>
          </a:p>
          <a:p>
            <a:pPr lvl="0">
              <a:buNone/>
            </a:pPr>
            <a:endParaRPr lang="cs-CZ" sz="7200" dirty="0" smtClean="0"/>
          </a:p>
          <a:p>
            <a:pPr lvl="0">
              <a:buNone/>
            </a:pPr>
            <a:r>
              <a:rPr lang="cs-CZ" sz="7200" dirty="0" smtClean="0"/>
              <a:t>Králík na česneku, červené zelí, houskový knedlík</a:t>
            </a:r>
          </a:p>
          <a:p>
            <a:pPr lvl="0">
              <a:buNone/>
            </a:pPr>
            <a:endParaRPr lang="cs-CZ" sz="7200" dirty="0" smtClean="0"/>
          </a:p>
          <a:p>
            <a:pPr lvl="0">
              <a:buNone/>
            </a:pPr>
            <a:r>
              <a:rPr lang="cs-CZ" sz="7200" dirty="0" smtClean="0"/>
              <a:t>Aljašská treska v sýrovém těstíčku, brambory, rajčatový salát</a:t>
            </a:r>
          </a:p>
          <a:p>
            <a:pPr lvl="0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834919" y="1134864"/>
            <a:ext cx="8714184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VHODNÉ A NEVHODNÉ POKRMY</a:t>
            </a:r>
            <a:endParaRPr lang="cs-CZ" sz="3600" b="1" dirty="0">
              <a:ln w="1905">
                <a:solidFill>
                  <a:srgbClr val="FF66CC"/>
                </a:solidFill>
              </a:ln>
              <a:solidFill>
                <a:srgbClr val="99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Vyhláška č. 107/2005 Sb.,</a:t>
            </a:r>
            <a:br>
              <a:rPr lang="cs-CZ" dirty="0" smtClean="0"/>
            </a:br>
            <a:r>
              <a:rPr lang="cs-CZ" dirty="0" smtClean="0"/>
              <a:t> o školním stravování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1848" y="1702795"/>
            <a:ext cx="10503090" cy="4351338"/>
          </a:xfrm>
        </p:spPr>
        <p:txBody>
          <a:bodyPr>
            <a:noAutofit/>
          </a:bodyPr>
          <a:lstStyle/>
          <a:p>
            <a:r>
              <a:rPr lang="cs-CZ" sz="1800" dirty="0" smtClean="0"/>
              <a:t> § 1 - </a:t>
            </a:r>
            <a:r>
              <a:rPr lang="cs-CZ" sz="2000" dirty="0" smtClean="0"/>
              <a:t>úvodní</a:t>
            </a:r>
            <a:r>
              <a:rPr lang="cs-CZ" sz="1800" dirty="0" smtClean="0"/>
              <a:t> ustanovení </a:t>
            </a:r>
          </a:p>
          <a:p>
            <a:r>
              <a:rPr lang="cs-CZ" sz="1800" dirty="0" smtClean="0"/>
              <a:t> § 2 - organizace školního stravování </a:t>
            </a:r>
          </a:p>
          <a:p>
            <a:r>
              <a:rPr lang="cs-CZ" sz="1800" dirty="0" smtClean="0"/>
              <a:t> § 3 - zařízení školního stravování a jejich provoz </a:t>
            </a:r>
          </a:p>
          <a:p>
            <a:r>
              <a:rPr lang="cs-CZ" sz="1800" dirty="0" smtClean="0"/>
              <a:t> § 4 - stanoví rozsah služeb školního stravování</a:t>
            </a:r>
          </a:p>
          <a:p>
            <a:r>
              <a:rPr lang="cs-CZ" sz="1800" dirty="0" smtClean="0"/>
              <a:t> § 5 - úplata za školní stravování v zařízeních školního stravování</a:t>
            </a:r>
          </a:p>
          <a:p>
            <a:r>
              <a:rPr lang="cs-CZ" sz="2000" dirty="0" smtClean="0"/>
              <a:t>Přílohy: </a:t>
            </a:r>
          </a:p>
          <a:p>
            <a:pPr marL="0" indent="0">
              <a:buNone/>
            </a:pPr>
            <a:r>
              <a:rPr lang="cs-CZ" sz="2000" dirty="0" smtClean="0"/>
              <a:t>✓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Výživové normy pro školní stravování tzv. „spotřební koš potravin“</a:t>
            </a:r>
          </a:p>
          <a:p>
            <a:pPr marL="0" indent="0">
              <a:buNone/>
            </a:pPr>
            <a:r>
              <a:rPr lang="cs-CZ" sz="2000" dirty="0" smtClean="0"/>
              <a:t>✓ Tabulka finančních normativů na potraviny</a:t>
            </a:r>
          </a:p>
          <a:p>
            <a:r>
              <a:rPr lang="cs-CZ" sz="2000" dirty="0" smtClean="0"/>
              <a:t>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Dietní stravování </a:t>
            </a:r>
            <a:r>
              <a:rPr lang="cs-CZ" sz="2000" dirty="0" smtClean="0"/>
              <a:t>ve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školním stravování</a:t>
            </a:r>
            <a:r>
              <a:rPr lang="cs-CZ" sz="2000" dirty="0" smtClean="0"/>
              <a:t>  legislativně ošetřené poprvé vyhláškou </a:t>
            </a:r>
            <a:r>
              <a:rPr lang="cs-CZ" sz="2000" b="1" u="sng" dirty="0" smtClean="0"/>
              <a:t>č. 17/2015 Sb</a:t>
            </a:r>
            <a:r>
              <a:rPr lang="cs-CZ" sz="2000" dirty="0" smtClean="0"/>
              <a:t>.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2000" dirty="0" smtClean="0"/>
              <a:t>která novelizuje vyhlášku o školním stravování č. 107/2005 Sb., s účinností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1. února 2015 </a:t>
            </a:r>
          </a:p>
          <a:p>
            <a:r>
              <a:rPr lang="cs-CZ" sz="2000" dirty="0" smtClean="0"/>
              <a:t>Aktualizace:  pod číslem </a:t>
            </a:r>
            <a:r>
              <a:rPr lang="cs-CZ" sz="2000" b="1" u="sng" dirty="0" smtClean="0"/>
              <a:t>210/2017 </a:t>
            </a:r>
            <a:r>
              <a:rPr lang="cs-CZ" sz="2000" dirty="0" smtClean="0"/>
              <a:t>zveřejněna novela vyhlášky o školním stravování, která rozšiřuje kompetentní osoby o lékaře schvalující dietní receptury, účinnost novely je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1. 9. 2017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78256" y="6170726"/>
            <a:ext cx="92076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msmt.cz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</a:t>
            </a:r>
            <a:r>
              <a:rPr lang="cs-CZ" dirty="0" err="1" smtClean="0"/>
              <a:t>vyhlaska</a:t>
            </a:r>
            <a:r>
              <a:rPr lang="cs-CZ" dirty="0" smtClean="0"/>
              <a:t>_107_2005_</a:t>
            </a:r>
            <a:r>
              <a:rPr lang="cs-CZ" dirty="0" err="1" smtClean="0"/>
              <a:t>Sb</a:t>
            </a:r>
            <a:r>
              <a:rPr lang="cs-CZ" dirty="0" smtClean="0"/>
              <a:t>_ve_</a:t>
            </a:r>
            <a:r>
              <a:rPr lang="cs-CZ" dirty="0" err="1" smtClean="0"/>
              <a:t>zneni</a:t>
            </a:r>
            <a:r>
              <a:rPr lang="cs-CZ" dirty="0" smtClean="0"/>
              <a:t>_210_2017_</a:t>
            </a:r>
            <a:r>
              <a:rPr lang="cs-CZ" dirty="0" err="1" smtClean="0"/>
              <a:t>Sb.pdf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2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3"/>
            <a:ext cx="11137237" cy="4719749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cs-CZ" sz="3300" dirty="0">
                <a:solidFill>
                  <a:srgbClr val="FF0000"/>
                </a:solidFill>
              </a:rPr>
              <a:t>Pohanková kaše s </a:t>
            </a:r>
            <a:r>
              <a:rPr lang="cs-CZ" sz="3300" dirty="0" smtClean="0">
                <a:solidFill>
                  <a:srgbClr val="FF0000"/>
                </a:solidFill>
              </a:rPr>
              <a:t>dýňový semeny, </a:t>
            </a:r>
            <a:r>
              <a:rPr lang="cs-CZ" sz="3300" dirty="0">
                <a:solidFill>
                  <a:srgbClr val="FF0000"/>
                </a:solidFill>
              </a:rPr>
              <a:t>medem a malinami</a:t>
            </a:r>
          </a:p>
          <a:p>
            <a:pPr>
              <a:buNone/>
            </a:pPr>
            <a:r>
              <a:rPr lang="cs-CZ" sz="3300" dirty="0" smtClean="0"/>
              <a:t>	     Pohanková </a:t>
            </a:r>
            <a:r>
              <a:rPr lang="cs-CZ" sz="3300" dirty="0"/>
              <a:t>kaše s </a:t>
            </a:r>
            <a:r>
              <a:rPr lang="cs-CZ" sz="3300" dirty="0" err="1"/>
              <a:t>corn</a:t>
            </a:r>
            <a:r>
              <a:rPr lang="cs-CZ" sz="3300" dirty="0"/>
              <a:t> </a:t>
            </a:r>
            <a:r>
              <a:rPr lang="cs-CZ" sz="3300" dirty="0" err="1"/>
              <a:t>flakes</a:t>
            </a:r>
            <a:r>
              <a:rPr lang="cs-CZ" sz="3300" dirty="0"/>
              <a:t>, medem a meruňkami – VHODNÝ pokrm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cs-CZ" sz="3300" dirty="0" err="1">
                <a:solidFill>
                  <a:srgbClr val="FF0000"/>
                </a:solidFill>
              </a:rPr>
              <a:t>Vícezrnný</a:t>
            </a:r>
            <a:r>
              <a:rPr lang="cs-CZ" sz="3300" dirty="0">
                <a:solidFill>
                  <a:srgbClr val="FF0000"/>
                </a:solidFill>
              </a:rPr>
              <a:t> chléb s </a:t>
            </a:r>
            <a:r>
              <a:rPr lang="cs-CZ" sz="3300" dirty="0" err="1">
                <a:solidFill>
                  <a:srgbClr val="FF0000"/>
                </a:solidFill>
              </a:rPr>
              <a:t>avokádovo</a:t>
            </a:r>
            <a:r>
              <a:rPr lang="cs-CZ" sz="3300" dirty="0">
                <a:solidFill>
                  <a:srgbClr val="FF0000"/>
                </a:solidFill>
              </a:rPr>
              <a:t>-česnekovou pomazánkou a rajčetem</a:t>
            </a:r>
          </a:p>
          <a:p>
            <a:pPr>
              <a:buNone/>
            </a:pPr>
            <a:r>
              <a:rPr lang="cs-CZ" sz="3300" dirty="0" smtClean="0"/>
              <a:t>	     Toastový </a:t>
            </a:r>
            <a:r>
              <a:rPr lang="cs-CZ" sz="3300" dirty="0"/>
              <a:t>chléb s avokádovou pomazánkou a mrkví - VHODNÝ pokrm</a:t>
            </a:r>
          </a:p>
          <a:p>
            <a:pPr lvl="0">
              <a:buNone/>
            </a:pPr>
            <a:endParaRPr lang="cs-CZ" sz="3300" dirty="0"/>
          </a:p>
          <a:p>
            <a:pPr lvl="0">
              <a:buNone/>
            </a:pPr>
            <a:r>
              <a:rPr lang="cs-CZ" sz="3300" dirty="0"/>
              <a:t>Kuřecí paličky na kari, domácí tatarská omáčka, šťouchané brambory s cibulkou</a:t>
            </a:r>
          </a:p>
          <a:p>
            <a:pPr lvl="0">
              <a:buNone/>
            </a:pPr>
            <a:endParaRPr lang="cs-CZ" sz="3300" dirty="0"/>
          </a:p>
          <a:p>
            <a:pPr lvl="0">
              <a:buNone/>
            </a:pPr>
            <a:r>
              <a:rPr lang="cs-CZ" sz="3300" dirty="0"/>
              <a:t>Bramborová polévka s lesními hřiby</a:t>
            </a:r>
          </a:p>
          <a:p>
            <a:pPr lvl="0">
              <a:buNone/>
            </a:pPr>
            <a:endParaRPr lang="cs-CZ" sz="3300" dirty="0"/>
          </a:p>
          <a:p>
            <a:pPr lvl="0">
              <a:buNone/>
            </a:pPr>
            <a:r>
              <a:rPr lang="cs-CZ" sz="3300" dirty="0"/>
              <a:t>Španělský ptáček, </a:t>
            </a:r>
            <a:r>
              <a:rPr lang="cs-CZ" sz="3300" dirty="0" err="1"/>
              <a:t>basmati</a:t>
            </a:r>
            <a:r>
              <a:rPr lang="cs-CZ" sz="3300" dirty="0"/>
              <a:t> rýže</a:t>
            </a:r>
          </a:p>
          <a:p>
            <a:pPr lvl="0">
              <a:buNone/>
            </a:pPr>
            <a:endParaRPr lang="cs-CZ" sz="3300" dirty="0"/>
          </a:p>
          <a:p>
            <a:pPr lvl="0">
              <a:buNone/>
            </a:pPr>
            <a:r>
              <a:rPr lang="cs-CZ" sz="3300" dirty="0"/>
              <a:t>Králík na česneku, červené zelí, houskový knedlík</a:t>
            </a:r>
          </a:p>
          <a:p>
            <a:pPr lvl="0">
              <a:buNone/>
            </a:pPr>
            <a:endParaRPr lang="cs-CZ" sz="3300" dirty="0"/>
          </a:p>
          <a:p>
            <a:pPr lvl="0">
              <a:buNone/>
            </a:pPr>
            <a:r>
              <a:rPr lang="cs-CZ" sz="3300" dirty="0"/>
              <a:t>Aljašská treska v sýrovém těstíčku, brambory, rajčatový salát</a:t>
            </a:r>
          </a:p>
          <a:p>
            <a:pPr lvl="0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834919" y="1134864"/>
            <a:ext cx="8714184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VHODNÉ A NEVHODNÉ POKRMY</a:t>
            </a:r>
            <a:endParaRPr lang="cs-CZ" sz="3600" b="1" dirty="0">
              <a:ln w="1905">
                <a:solidFill>
                  <a:srgbClr val="FF66CC"/>
                </a:solidFill>
              </a:ln>
              <a:solidFill>
                <a:srgbClr val="99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cs-CZ" dirty="0" smtClean="0"/>
          </a:p>
          <a:p>
            <a:pPr marL="355600" lvl="0" indent="-355600">
              <a:buFont typeface="+mj-lt"/>
              <a:buAutoNum type="arabicPeriod"/>
            </a:pPr>
            <a:r>
              <a:rPr lang="cs-CZ" sz="7200" dirty="0" smtClean="0">
                <a:solidFill>
                  <a:srgbClr val="FF0000"/>
                </a:solidFill>
              </a:rPr>
              <a:t>Pohanková </a:t>
            </a:r>
            <a:r>
              <a:rPr lang="cs-CZ" sz="7200" dirty="0">
                <a:solidFill>
                  <a:srgbClr val="FF0000"/>
                </a:solidFill>
              </a:rPr>
              <a:t>kaše s dýňovými </a:t>
            </a:r>
            <a:r>
              <a:rPr lang="cs-CZ" sz="7200" dirty="0" smtClean="0">
                <a:solidFill>
                  <a:srgbClr val="FF0000"/>
                </a:solidFill>
              </a:rPr>
              <a:t>semeny, </a:t>
            </a:r>
            <a:r>
              <a:rPr lang="cs-CZ" sz="7200" dirty="0">
                <a:solidFill>
                  <a:srgbClr val="FF0000"/>
                </a:solidFill>
              </a:rPr>
              <a:t>medem a malinami</a:t>
            </a:r>
          </a:p>
          <a:p>
            <a:pPr marL="355600" indent="-355600">
              <a:buNone/>
            </a:pPr>
            <a:r>
              <a:rPr lang="cs-CZ" sz="7200" dirty="0" smtClean="0"/>
              <a:t>       Pohanková </a:t>
            </a:r>
            <a:r>
              <a:rPr lang="cs-CZ" sz="7200" dirty="0"/>
              <a:t>kaše s </a:t>
            </a:r>
            <a:r>
              <a:rPr lang="cs-CZ" sz="7200" dirty="0" err="1"/>
              <a:t>corn</a:t>
            </a:r>
            <a:r>
              <a:rPr lang="cs-CZ" sz="7200" dirty="0"/>
              <a:t> </a:t>
            </a:r>
            <a:r>
              <a:rPr lang="cs-CZ" sz="7200" dirty="0" err="1"/>
              <a:t>flakes</a:t>
            </a:r>
            <a:r>
              <a:rPr lang="cs-CZ" sz="7200" dirty="0"/>
              <a:t>, medem a meruňkami – VHODNÝ pokrm</a:t>
            </a:r>
          </a:p>
          <a:p>
            <a:pPr marL="355600" lvl="0" indent="-355600">
              <a:buFont typeface="+mj-lt"/>
              <a:buAutoNum type="arabicPeriod" startAt="2"/>
              <a:tabLst>
                <a:tab pos="355600" algn="l"/>
              </a:tabLst>
            </a:pPr>
            <a:r>
              <a:rPr lang="cs-CZ" sz="7200" dirty="0" err="1">
                <a:solidFill>
                  <a:srgbClr val="FF0000"/>
                </a:solidFill>
              </a:rPr>
              <a:t>Vícezrnný</a:t>
            </a:r>
            <a:r>
              <a:rPr lang="cs-CZ" sz="7200" dirty="0">
                <a:solidFill>
                  <a:srgbClr val="FF0000"/>
                </a:solidFill>
              </a:rPr>
              <a:t> chléb s </a:t>
            </a:r>
            <a:r>
              <a:rPr lang="cs-CZ" sz="7200" dirty="0" err="1">
                <a:solidFill>
                  <a:srgbClr val="FF0000"/>
                </a:solidFill>
              </a:rPr>
              <a:t>avokádovo</a:t>
            </a:r>
            <a:r>
              <a:rPr lang="cs-CZ" sz="7200" dirty="0">
                <a:solidFill>
                  <a:srgbClr val="FF0000"/>
                </a:solidFill>
              </a:rPr>
              <a:t>-česnekovou pomazánkou a rajčetem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cs-CZ" sz="7200" dirty="0" smtClean="0"/>
              <a:t>      Toastový </a:t>
            </a:r>
            <a:r>
              <a:rPr lang="cs-CZ" sz="7200" dirty="0"/>
              <a:t>chléb s avokádovou pomazánkou a mrkví - VHODNÝ pokrm</a:t>
            </a:r>
          </a:p>
          <a:p>
            <a:pPr marL="355600" lvl="0" indent="-355600">
              <a:buFont typeface="+mj-lt"/>
              <a:buAutoNum type="arabicPeriod" startAt="3"/>
              <a:tabLst>
                <a:tab pos="355600" algn="l"/>
              </a:tabLst>
            </a:pPr>
            <a:r>
              <a:rPr lang="cs-CZ" sz="7200" dirty="0">
                <a:solidFill>
                  <a:srgbClr val="FF0000"/>
                </a:solidFill>
              </a:rPr>
              <a:t>Kuřecí paličky na kari, domácí tatarská omáčka, šťouchané brambory s cibulkou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cs-CZ" sz="7200" dirty="0" smtClean="0"/>
              <a:t>       Kuřecí </a:t>
            </a:r>
            <a:r>
              <a:rPr lang="cs-CZ" sz="7200" dirty="0"/>
              <a:t>paličky na bylinkách, jogurtový </a:t>
            </a:r>
            <a:r>
              <a:rPr lang="cs-CZ" sz="7200" dirty="0" err="1"/>
              <a:t>dip</a:t>
            </a:r>
            <a:r>
              <a:rPr lang="cs-CZ" sz="7200" dirty="0"/>
              <a:t>, šťouchané brambory s pažitkou - VHODNÝ pokrm</a:t>
            </a:r>
          </a:p>
          <a:p>
            <a:pPr lvl="0">
              <a:buNone/>
            </a:pPr>
            <a:endParaRPr lang="cs-CZ" sz="7200" dirty="0"/>
          </a:p>
          <a:p>
            <a:pPr lvl="0">
              <a:buNone/>
            </a:pPr>
            <a:r>
              <a:rPr lang="cs-CZ" sz="7200" dirty="0"/>
              <a:t>Bramborová polévka s lesními hřiby</a:t>
            </a:r>
          </a:p>
          <a:p>
            <a:pPr lvl="0">
              <a:buNone/>
            </a:pPr>
            <a:endParaRPr lang="cs-CZ" sz="7200" dirty="0"/>
          </a:p>
          <a:p>
            <a:pPr lvl="0">
              <a:buNone/>
            </a:pPr>
            <a:r>
              <a:rPr lang="cs-CZ" sz="7200" dirty="0"/>
              <a:t>Španělský ptáček, </a:t>
            </a:r>
            <a:r>
              <a:rPr lang="cs-CZ" sz="7200" dirty="0" err="1"/>
              <a:t>basmati</a:t>
            </a:r>
            <a:r>
              <a:rPr lang="cs-CZ" sz="7200" dirty="0"/>
              <a:t> rýže</a:t>
            </a:r>
          </a:p>
          <a:p>
            <a:pPr lvl="0">
              <a:buNone/>
            </a:pPr>
            <a:endParaRPr lang="cs-CZ" sz="7200" dirty="0"/>
          </a:p>
          <a:p>
            <a:pPr lvl="0">
              <a:buNone/>
            </a:pPr>
            <a:r>
              <a:rPr lang="cs-CZ" sz="7200" dirty="0"/>
              <a:t>Králík na česneku, červené zelí, houskový knedlík</a:t>
            </a:r>
          </a:p>
          <a:p>
            <a:pPr lvl="0">
              <a:buNone/>
            </a:pPr>
            <a:endParaRPr lang="cs-CZ" sz="7200" dirty="0"/>
          </a:p>
          <a:p>
            <a:pPr lvl="0">
              <a:buNone/>
            </a:pPr>
            <a:r>
              <a:rPr lang="cs-CZ" sz="7200" dirty="0"/>
              <a:t>Aljašská treska v sýrovém těstíčku, brambory, rajčatový salát</a:t>
            </a:r>
          </a:p>
          <a:p>
            <a:pPr lvl="0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834919" y="1134864"/>
            <a:ext cx="8714184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VHODNÉ A NEVHODNÉ POKRMY</a:t>
            </a:r>
            <a:endParaRPr lang="cs-CZ" sz="3600" b="1" dirty="0">
              <a:ln w="1905">
                <a:solidFill>
                  <a:srgbClr val="FF66CC"/>
                </a:solidFill>
              </a:ln>
              <a:solidFill>
                <a:srgbClr val="99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cs-CZ" dirty="0"/>
          </a:p>
          <a:p>
            <a:pPr marL="355600" lvl="0" indent="-355600">
              <a:buFont typeface="+mj-lt"/>
              <a:buAutoNum type="arabicPeriod"/>
            </a:pPr>
            <a:r>
              <a:rPr lang="cs-CZ" sz="7200" dirty="0">
                <a:solidFill>
                  <a:srgbClr val="FF0000"/>
                </a:solidFill>
              </a:rPr>
              <a:t>Pohanková kaše s dýňovými </a:t>
            </a:r>
            <a:r>
              <a:rPr lang="cs-CZ" sz="7200" dirty="0" smtClean="0">
                <a:solidFill>
                  <a:srgbClr val="FF0000"/>
                </a:solidFill>
              </a:rPr>
              <a:t>semeny, </a:t>
            </a:r>
            <a:r>
              <a:rPr lang="cs-CZ" sz="7200" dirty="0">
                <a:solidFill>
                  <a:srgbClr val="FF0000"/>
                </a:solidFill>
              </a:rPr>
              <a:t>medem a malinami</a:t>
            </a:r>
          </a:p>
          <a:p>
            <a:pPr marL="355600" indent="-355600">
              <a:buNone/>
            </a:pPr>
            <a:r>
              <a:rPr lang="cs-CZ" sz="7200" dirty="0" smtClean="0"/>
              <a:t>       Pohanková </a:t>
            </a:r>
            <a:r>
              <a:rPr lang="cs-CZ" sz="7200" dirty="0"/>
              <a:t>kaše s </a:t>
            </a:r>
            <a:r>
              <a:rPr lang="cs-CZ" sz="7200" dirty="0" err="1"/>
              <a:t>corn</a:t>
            </a:r>
            <a:r>
              <a:rPr lang="cs-CZ" sz="7200" dirty="0"/>
              <a:t> </a:t>
            </a:r>
            <a:r>
              <a:rPr lang="cs-CZ" sz="7200" dirty="0" err="1"/>
              <a:t>flakes</a:t>
            </a:r>
            <a:r>
              <a:rPr lang="cs-CZ" sz="7200" dirty="0"/>
              <a:t>, medem a meruňkami – VHODNÝ pokrm</a:t>
            </a:r>
          </a:p>
          <a:p>
            <a:pPr marL="355600" lvl="0" indent="-355600">
              <a:buFont typeface="+mj-lt"/>
              <a:buAutoNum type="arabicPeriod" startAt="2"/>
            </a:pPr>
            <a:r>
              <a:rPr lang="cs-CZ" sz="7200" dirty="0" err="1">
                <a:solidFill>
                  <a:srgbClr val="FF0000"/>
                </a:solidFill>
              </a:rPr>
              <a:t>Vícezrnný</a:t>
            </a:r>
            <a:r>
              <a:rPr lang="cs-CZ" sz="7200" dirty="0">
                <a:solidFill>
                  <a:srgbClr val="FF0000"/>
                </a:solidFill>
              </a:rPr>
              <a:t> chléb s </a:t>
            </a:r>
            <a:r>
              <a:rPr lang="cs-CZ" sz="7200" dirty="0" err="1">
                <a:solidFill>
                  <a:srgbClr val="FF0000"/>
                </a:solidFill>
              </a:rPr>
              <a:t>avokádovo</a:t>
            </a:r>
            <a:r>
              <a:rPr lang="cs-CZ" sz="7200" dirty="0">
                <a:solidFill>
                  <a:srgbClr val="FF0000"/>
                </a:solidFill>
              </a:rPr>
              <a:t>-česnekovou pomazánkou a rajčetem</a:t>
            </a:r>
          </a:p>
          <a:p>
            <a:pPr marL="355600" indent="-355600">
              <a:buNone/>
            </a:pPr>
            <a:r>
              <a:rPr lang="cs-CZ" sz="7200" dirty="0" smtClean="0"/>
              <a:t>       Toastový </a:t>
            </a:r>
            <a:r>
              <a:rPr lang="cs-CZ" sz="7200" dirty="0"/>
              <a:t>chléb s avokádovou pomazánkou a mrkví - VHODNÝ pokrm</a:t>
            </a:r>
          </a:p>
          <a:p>
            <a:pPr marL="355600" lvl="0" indent="-355600">
              <a:buFont typeface="+mj-lt"/>
              <a:buAutoNum type="arabicPeriod" startAt="3"/>
            </a:pPr>
            <a:r>
              <a:rPr lang="cs-CZ" sz="7200" dirty="0">
                <a:solidFill>
                  <a:srgbClr val="FF0000"/>
                </a:solidFill>
              </a:rPr>
              <a:t>Kuřecí paličky na kari, domácí tatarská omáčka, šťouchané brambory s cibulkou</a:t>
            </a:r>
          </a:p>
          <a:p>
            <a:pPr marL="355600" indent="-355600">
              <a:buNone/>
            </a:pPr>
            <a:r>
              <a:rPr lang="cs-CZ" sz="7200" dirty="0" smtClean="0"/>
              <a:t>       Kuřecí </a:t>
            </a:r>
            <a:r>
              <a:rPr lang="cs-CZ" sz="7200" dirty="0"/>
              <a:t>paličky na bylinkách, jogurtový </a:t>
            </a:r>
            <a:r>
              <a:rPr lang="cs-CZ" sz="7200" dirty="0" err="1"/>
              <a:t>dip</a:t>
            </a:r>
            <a:r>
              <a:rPr lang="cs-CZ" sz="7200" dirty="0"/>
              <a:t>, šťouchané brambory s pažitkou - VHODNÝ pokrm</a:t>
            </a:r>
          </a:p>
          <a:p>
            <a:pPr marL="355600" lvl="0" indent="-355600">
              <a:buFont typeface="+mj-lt"/>
              <a:buAutoNum type="arabicPeriod" startAt="4"/>
            </a:pPr>
            <a:r>
              <a:rPr lang="cs-CZ" sz="7200" dirty="0">
                <a:solidFill>
                  <a:srgbClr val="FF0000"/>
                </a:solidFill>
              </a:rPr>
              <a:t>Bramborová polévka s lesními hřiby</a:t>
            </a:r>
          </a:p>
          <a:p>
            <a:pPr>
              <a:buNone/>
            </a:pPr>
            <a:r>
              <a:rPr lang="cs-CZ" sz="7200" dirty="0" smtClean="0"/>
              <a:t>       Bramborová </a:t>
            </a:r>
            <a:r>
              <a:rPr lang="cs-CZ" sz="7200" dirty="0"/>
              <a:t>polévka s žampiony  - VHODNÝ pokrm</a:t>
            </a:r>
          </a:p>
          <a:p>
            <a:pPr lvl="0">
              <a:buNone/>
            </a:pPr>
            <a:endParaRPr lang="cs-CZ" sz="7200" dirty="0"/>
          </a:p>
          <a:p>
            <a:pPr lvl="0">
              <a:buNone/>
            </a:pPr>
            <a:r>
              <a:rPr lang="cs-CZ" sz="7200" dirty="0"/>
              <a:t>Španělský ptáček, </a:t>
            </a:r>
            <a:r>
              <a:rPr lang="cs-CZ" sz="7200" dirty="0" err="1"/>
              <a:t>basmati</a:t>
            </a:r>
            <a:r>
              <a:rPr lang="cs-CZ" sz="7200" dirty="0"/>
              <a:t> rýže</a:t>
            </a:r>
          </a:p>
          <a:p>
            <a:pPr lvl="0">
              <a:buNone/>
            </a:pPr>
            <a:endParaRPr lang="cs-CZ" sz="7200" dirty="0"/>
          </a:p>
          <a:p>
            <a:pPr lvl="0">
              <a:buNone/>
            </a:pPr>
            <a:r>
              <a:rPr lang="cs-CZ" sz="7200" dirty="0"/>
              <a:t>Králík na česneku, červené zelí, houskový knedlík</a:t>
            </a:r>
          </a:p>
          <a:p>
            <a:pPr lvl="0">
              <a:buNone/>
            </a:pPr>
            <a:endParaRPr lang="cs-CZ" sz="7200" dirty="0"/>
          </a:p>
          <a:p>
            <a:pPr lvl="0">
              <a:buNone/>
            </a:pPr>
            <a:r>
              <a:rPr lang="cs-CZ" sz="7200" dirty="0"/>
              <a:t>Aljašská treska v sýrovém těstíčku, brambory, rajčatový salát</a:t>
            </a:r>
          </a:p>
          <a:p>
            <a:pPr lvl="0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834919" y="1134864"/>
            <a:ext cx="8714184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VHODNÉ A NEVHODNÉ POKRMY</a:t>
            </a:r>
            <a:endParaRPr lang="cs-CZ" sz="3600" b="1" dirty="0">
              <a:ln w="1905">
                <a:solidFill>
                  <a:srgbClr val="FF66CC"/>
                </a:solidFill>
              </a:ln>
              <a:solidFill>
                <a:srgbClr val="99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cs-CZ" dirty="0"/>
          </a:p>
          <a:p>
            <a:pPr marL="355600" lvl="0" indent="-355600">
              <a:buFont typeface="+mj-lt"/>
              <a:buAutoNum type="arabicPeriod"/>
              <a:tabLst>
                <a:tab pos="355600" algn="l"/>
              </a:tabLst>
            </a:pPr>
            <a:r>
              <a:rPr lang="cs-CZ" sz="7200" dirty="0">
                <a:solidFill>
                  <a:srgbClr val="FF0000"/>
                </a:solidFill>
              </a:rPr>
              <a:t>Pohanková kaše s dýňovými </a:t>
            </a:r>
            <a:r>
              <a:rPr lang="cs-CZ" sz="7200" dirty="0" smtClean="0">
                <a:solidFill>
                  <a:srgbClr val="FF0000"/>
                </a:solidFill>
              </a:rPr>
              <a:t>semeny, </a:t>
            </a:r>
            <a:r>
              <a:rPr lang="cs-CZ" sz="7200" dirty="0">
                <a:solidFill>
                  <a:srgbClr val="FF0000"/>
                </a:solidFill>
              </a:rPr>
              <a:t>medem a malinami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cs-CZ" sz="7200" dirty="0" smtClean="0"/>
              <a:t>       Pohanková </a:t>
            </a:r>
            <a:r>
              <a:rPr lang="cs-CZ" sz="7200" dirty="0"/>
              <a:t>kaše s </a:t>
            </a:r>
            <a:r>
              <a:rPr lang="cs-CZ" sz="7200" dirty="0" err="1"/>
              <a:t>corn</a:t>
            </a:r>
            <a:r>
              <a:rPr lang="cs-CZ" sz="7200" dirty="0"/>
              <a:t> </a:t>
            </a:r>
            <a:r>
              <a:rPr lang="cs-CZ" sz="7200" dirty="0" err="1"/>
              <a:t>flakes</a:t>
            </a:r>
            <a:r>
              <a:rPr lang="cs-CZ" sz="7200" dirty="0"/>
              <a:t>, medem a meruňkami – VHODNÝ pokrm</a:t>
            </a:r>
          </a:p>
          <a:p>
            <a:pPr marL="355600" lvl="0" indent="-355600">
              <a:buFont typeface="+mj-lt"/>
              <a:buAutoNum type="arabicPeriod" startAt="2"/>
              <a:tabLst>
                <a:tab pos="355600" algn="l"/>
              </a:tabLst>
            </a:pPr>
            <a:r>
              <a:rPr lang="cs-CZ" sz="7200" dirty="0" err="1">
                <a:solidFill>
                  <a:srgbClr val="FF0000"/>
                </a:solidFill>
              </a:rPr>
              <a:t>Vícezrnný</a:t>
            </a:r>
            <a:r>
              <a:rPr lang="cs-CZ" sz="7200" dirty="0">
                <a:solidFill>
                  <a:srgbClr val="FF0000"/>
                </a:solidFill>
              </a:rPr>
              <a:t> chléb s </a:t>
            </a:r>
            <a:r>
              <a:rPr lang="cs-CZ" sz="7200" dirty="0" err="1">
                <a:solidFill>
                  <a:srgbClr val="FF0000"/>
                </a:solidFill>
              </a:rPr>
              <a:t>avokádovo</a:t>
            </a:r>
            <a:r>
              <a:rPr lang="cs-CZ" sz="7200" dirty="0">
                <a:solidFill>
                  <a:srgbClr val="FF0000"/>
                </a:solidFill>
              </a:rPr>
              <a:t>-česnekovou pomazánkou a rajčetem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cs-CZ" sz="7200" dirty="0" smtClean="0"/>
              <a:t>       Toastový </a:t>
            </a:r>
            <a:r>
              <a:rPr lang="cs-CZ" sz="7200" dirty="0"/>
              <a:t>chléb s avokádovou pomazánkou a mrkví - VHODNÝ pokrm</a:t>
            </a:r>
          </a:p>
          <a:p>
            <a:pPr marL="355600" lvl="0" indent="-355600">
              <a:buFont typeface="+mj-lt"/>
              <a:buAutoNum type="arabicPeriod" startAt="3"/>
              <a:tabLst>
                <a:tab pos="355600" algn="l"/>
              </a:tabLst>
            </a:pPr>
            <a:r>
              <a:rPr lang="cs-CZ" sz="7200" dirty="0">
                <a:solidFill>
                  <a:srgbClr val="FF0000"/>
                </a:solidFill>
              </a:rPr>
              <a:t>Kuřecí paličky na kari, domácí tatarská omáčka, šťouchané brambory s cibulkou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cs-CZ" sz="7200" dirty="0" smtClean="0"/>
              <a:t>       Kuřecí </a:t>
            </a:r>
            <a:r>
              <a:rPr lang="cs-CZ" sz="7200" dirty="0"/>
              <a:t>paličky na bylinkách, jogurtový </a:t>
            </a:r>
            <a:r>
              <a:rPr lang="cs-CZ" sz="7200" dirty="0" err="1"/>
              <a:t>dip</a:t>
            </a:r>
            <a:r>
              <a:rPr lang="cs-CZ" sz="7200" dirty="0"/>
              <a:t>, šťouchané brambory s pažitkou - VHODNÝ pokrm</a:t>
            </a:r>
          </a:p>
          <a:p>
            <a:pPr marL="355600" lvl="0" indent="-355600">
              <a:buFont typeface="+mj-lt"/>
              <a:buAutoNum type="arabicPeriod" startAt="4"/>
              <a:tabLst>
                <a:tab pos="355600" algn="l"/>
              </a:tabLst>
            </a:pPr>
            <a:r>
              <a:rPr lang="cs-CZ" sz="7200" dirty="0">
                <a:solidFill>
                  <a:srgbClr val="FF0000"/>
                </a:solidFill>
              </a:rPr>
              <a:t>Bramborová polévka s lesními hřiby</a:t>
            </a:r>
          </a:p>
          <a:p>
            <a:pPr marL="355600" indent="-355600">
              <a:buNone/>
              <a:tabLst>
                <a:tab pos="355600" algn="l"/>
              </a:tabLst>
            </a:pPr>
            <a:r>
              <a:rPr lang="cs-CZ" sz="7200" dirty="0" smtClean="0"/>
              <a:t>       Bramborová </a:t>
            </a:r>
            <a:r>
              <a:rPr lang="cs-CZ" sz="7200" dirty="0"/>
              <a:t>polévka s žampiony  - VHODNÝ pokrm</a:t>
            </a:r>
          </a:p>
          <a:p>
            <a:pPr marL="355600" lvl="0" indent="-355600">
              <a:buFont typeface="+mj-lt"/>
              <a:buAutoNum type="arabicPeriod" startAt="5"/>
              <a:tabLst>
                <a:tab pos="355600" algn="l"/>
              </a:tabLst>
            </a:pPr>
            <a:r>
              <a:rPr lang="cs-CZ" sz="7200" dirty="0">
                <a:solidFill>
                  <a:srgbClr val="FF0000"/>
                </a:solidFill>
              </a:rPr>
              <a:t>Španělský ptáček, </a:t>
            </a:r>
            <a:r>
              <a:rPr lang="cs-CZ" sz="7200" dirty="0" err="1">
                <a:solidFill>
                  <a:srgbClr val="FF0000"/>
                </a:solidFill>
              </a:rPr>
              <a:t>basmati</a:t>
            </a:r>
            <a:r>
              <a:rPr lang="cs-CZ" sz="7200" dirty="0">
                <a:solidFill>
                  <a:srgbClr val="FF0000"/>
                </a:solidFill>
              </a:rPr>
              <a:t> rýže</a:t>
            </a:r>
          </a:p>
          <a:p>
            <a:pPr>
              <a:buNone/>
            </a:pPr>
            <a:r>
              <a:rPr lang="cs-CZ" sz="7200" dirty="0" smtClean="0"/>
              <a:t>       Hovězí </a:t>
            </a:r>
            <a:r>
              <a:rPr lang="cs-CZ" sz="7200" dirty="0"/>
              <a:t>závitek se sýrem a šunkou, </a:t>
            </a:r>
            <a:r>
              <a:rPr lang="cs-CZ" sz="7200" dirty="0" err="1"/>
              <a:t>basmati</a:t>
            </a:r>
            <a:r>
              <a:rPr lang="cs-CZ" sz="7200" dirty="0"/>
              <a:t> rýže - VHODNÝ pokrm</a:t>
            </a:r>
          </a:p>
          <a:p>
            <a:pPr lvl="0">
              <a:buNone/>
            </a:pPr>
            <a:endParaRPr lang="cs-CZ" sz="7200" dirty="0"/>
          </a:p>
          <a:p>
            <a:pPr lvl="0">
              <a:buNone/>
            </a:pPr>
            <a:r>
              <a:rPr lang="cs-CZ" sz="7200" dirty="0"/>
              <a:t>Králík na česneku, červené zelí, houskový knedlík</a:t>
            </a:r>
          </a:p>
          <a:p>
            <a:pPr lvl="0">
              <a:buNone/>
            </a:pPr>
            <a:endParaRPr lang="cs-CZ" sz="7200" dirty="0"/>
          </a:p>
          <a:p>
            <a:pPr lvl="0">
              <a:buNone/>
            </a:pPr>
            <a:r>
              <a:rPr lang="cs-CZ" sz="7200" dirty="0"/>
              <a:t>Aljašská treska v sýrovém těstíčku, brambory, rajčatový salát</a:t>
            </a:r>
          </a:p>
          <a:p>
            <a:pPr lvl="0">
              <a:buNone/>
            </a:pPr>
            <a:endParaRPr lang="cs-CZ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834919" y="1134864"/>
            <a:ext cx="8714184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VHODNÉ A NEVHODNÉ POKRMY</a:t>
            </a:r>
            <a:endParaRPr lang="cs-CZ" sz="3600" b="1" dirty="0">
              <a:ln w="1905">
                <a:solidFill>
                  <a:srgbClr val="FF66CC"/>
                </a:solidFill>
              </a:ln>
              <a:solidFill>
                <a:srgbClr val="99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cs-CZ" sz="6400" dirty="0"/>
          </a:p>
          <a:p>
            <a:pPr marL="273050" lvl="0" indent="-273050">
              <a:buFont typeface="+mj-lt"/>
              <a:buAutoNum type="arabicPeriod"/>
            </a:pPr>
            <a:r>
              <a:rPr lang="cs-CZ" sz="7200" dirty="0">
                <a:solidFill>
                  <a:srgbClr val="FF0000"/>
                </a:solidFill>
              </a:rPr>
              <a:t>Pohanková kaše s dýňovými </a:t>
            </a:r>
            <a:r>
              <a:rPr lang="cs-CZ" sz="7200" dirty="0" smtClean="0">
                <a:solidFill>
                  <a:srgbClr val="FF0000"/>
                </a:solidFill>
              </a:rPr>
              <a:t>semeny, </a:t>
            </a:r>
            <a:r>
              <a:rPr lang="cs-CZ" sz="7200" dirty="0">
                <a:solidFill>
                  <a:srgbClr val="FF0000"/>
                </a:solidFill>
              </a:rPr>
              <a:t>medem a malinami</a:t>
            </a:r>
          </a:p>
          <a:p>
            <a:pPr marL="273050" indent="-273050">
              <a:buNone/>
            </a:pPr>
            <a:r>
              <a:rPr lang="cs-CZ" sz="7200" dirty="0" smtClean="0"/>
              <a:t>     Pohanková </a:t>
            </a:r>
            <a:r>
              <a:rPr lang="cs-CZ" sz="7200" dirty="0"/>
              <a:t>kaše s </a:t>
            </a:r>
            <a:r>
              <a:rPr lang="cs-CZ" sz="7200" dirty="0" err="1"/>
              <a:t>corn</a:t>
            </a:r>
            <a:r>
              <a:rPr lang="cs-CZ" sz="7200" dirty="0"/>
              <a:t> </a:t>
            </a:r>
            <a:r>
              <a:rPr lang="cs-CZ" sz="7200" dirty="0" err="1"/>
              <a:t>flakes</a:t>
            </a:r>
            <a:r>
              <a:rPr lang="cs-CZ" sz="7200" dirty="0"/>
              <a:t>, medem a meruňkami – VHODNÝ pokrm</a:t>
            </a:r>
          </a:p>
          <a:p>
            <a:pPr marL="273050" lvl="0" indent="-273050">
              <a:buFont typeface="+mj-lt"/>
              <a:buAutoNum type="arabicPeriod" startAt="2"/>
            </a:pPr>
            <a:r>
              <a:rPr lang="cs-CZ" sz="7200" dirty="0" err="1">
                <a:solidFill>
                  <a:srgbClr val="FF0000"/>
                </a:solidFill>
              </a:rPr>
              <a:t>Vícezrnný</a:t>
            </a:r>
            <a:r>
              <a:rPr lang="cs-CZ" sz="7200" dirty="0">
                <a:solidFill>
                  <a:srgbClr val="FF0000"/>
                </a:solidFill>
              </a:rPr>
              <a:t> chléb s </a:t>
            </a:r>
            <a:r>
              <a:rPr lang="cs-CZ" sz="7200" dirty="0" err="1">
                <a:solidFill>
                  <a:srgbClr val="FF0000"/>
                </a:solidFill>
              </a:rPr>
              <a:t>avokádovo</a:t>
            </a:r>
            <a:r>
              <a:rPr lang="cs-CZ" sz="7200" dirty="0">
                <a:solidFill>
                  <a:srgbClr val="FF0000"/>
                </a:solidFill>
              </a:rPr>
              <a:t>-česnekovou pomazánkou a rajčetem</a:t>
            </a:r>
          </a:p>
          <a:p>
            <a:pPr marL="273050" indent="-273050">
              <a:buNone/>
            </a:pPr>
            <a:r>
              <a:rPr lang="cs-CZ" sz="7200" dirty="0" smtClean="0"/>
              <a:t>     Toastový </a:t>
            </a:r>
            <a:r>
              <a:rPr lang="cs-CZ" sz="7200" dirty="0"/>
              <a:t>chléb s avokádovou pomazánkou a mrkví - VHODNÝ pokrm</a:t>
            </a:r>
          </a:p>
          <a:p>
            <a:pPr marL="273050" lvl="0" indent="-273050">
              <a:buFont typeface="+mj-lt"/>
              <a:buAutoNum type="arabicPeriod" startAt="3"/>
            </a:pPr>
            <a:r>
              <a:rPr lang="cs-CZ" sz="7200" dirty="0">
                <a:solidFill>
                  <a:srgbClr val="FF0000"/>
                </a:solidFill>
              </a:rPr>
              <a:t>Kuřecí paličky na kari, domácí tatarská omáčka, šťouchané brambory s cibulkou</a:t>
            </a:r>
          </a:p>
          <a:p>
            <a:pPr marL="273050" indent="-273050">
              <a:buNone/>
            </a:pPr>
            <a:r>
              <a:rPr lang="cs-CZ" sz="7200" dirty="0" smtClean="0"/>
              <a:t>     Kuřecí </a:t>
            </a:r>
            <a:r>
              <a:rPr lang="cs-CZ" sz="7200" dirty="0"/>
              <a:t>paličky na bylinkách, jogurtový </a:t>
            </a:r>
            <a:r>
              <a:rPr lang="cs-CZ" sz="7200" dirty="0" err="1"/>
              <a:t>dip</a:t>
            </a:r>
            <a:r>
              <a:rPr lang="cs-CZ" sz="7200" dirty="0"/>
              <a:t>, šťouchané brambory s pažitkou - VHODNÝ pokrm</a:t>
            </a:r>
          </a:p>
          <a:p>
            <a:pPr marL="273050" lvl="0" indent="-273050">
              <a:buFont typeface="+mj-lt"/>
              <a:buAutoNum type="arabicPeriod" startAt="4"/>
            </a:pPr>
            <a:r>
              <a:rPr lang="cs-CZ" sz="7200" dirty="0">
                <a:solidFill>
                  <a:srgbClr val="FF0000"/>
                </a:solidFill>
              </a:rPr>
              <a:t>Bramborová polévka s lesními hřiby</a:t>
            </a:r>
          </a:p>
          <a:p>
            <a:pPr marL="273050" indent="-273050">
              <a:buNone/>
            </a:pPr>
            <a:r>
              <a:rPr lang="cs-CZ" sz="7200" dirty="0" smtClean="0"/>
              <a:t>     Bramborová </a:t>
            </a:r>
            <a:r>
              <a:rPr lang="cs-CZ" sz="7200" dirty="0"/>
              <a:t>polévka s žampiony  - VHODNÝ pokrm</a:t>
            </a:r>
          </a:p>
          <a:p>
            <a:pPr marL="273050" lvl="0" indent="-273050">
              <a:buFont typeface="+mj-lt"/>
              <a:buAutoNum type="arabicPeriod" startAt="5"/>
            </a:pPr>
            <a:r>
              <a:rPr lang="cs-CZ" sz="7200" dirty="0">
                <a:solidFill>
                  <a:srgbClr val="FF0000"/>
                </a:solidFill>
              </a:rPr>
              <a:t>Španělský ptáček, </a:t>
            </a:r>
            <a:r>
              <a:rPr lang="cs-CZ" sz="7200" dirty="0" err="1">
                <a:solidFill>
                  <a:srgbClr val="FF0000"/>
                </a:solidFill>
              </a:rPr>
              <a:t>basmati</a:t>
            </a:r>
            <a:r>
              <a:rPr lang="cs-CZ" sz="7200" dirty="0">
                <a:solidFill>
                  <a:srgbClr val="FF0000"/>
                </a:solidFill>
              </a:rPr>
              <a:t> rýže</a:t>
            </a:r>
          </a:p>
          <a:p>
            <a:pPr marL="273050" indent="-273050">
              <a:buNone/>
            </a:pPr>
            <a:r>
              <a:rPr lang="cs-CZ" sz="7200" dirty="0" smtClean="0"/>
              <a:t>      Hovězí </a:t>
            </a:r>
            <a:r>
              <a:rPr lang="cs-CZ" sz="7200" dirty="0"/>
              <a:t>závitek se sýrem a šunkou, </a:t>
            </a:r>
            <a:r>
              <a:rPr lang="cs-CZ" sz="7200" dirty="0" err="1"/>
              <a:t>basmati</a:t>
            </a:r>
            <a:r>
              <a:rPr lang="cs-CZ" sz="7200" dirty="0"/>
              <a:t> rýže - VHODNÝ pokrm</a:t>
            </a:r>
          </a:p>
          <a:p>
            <a:pPr marL="273050" lvl="0" indent="-273050">
              <a:buFont typeface="+mj-lt"/>
              <a:buAutoNum type="arabicPeriod" startAt="6"/>
            </a:pPr>
            <a:r>
              <a:rPr lang="cs-CZ" sz="7200" dirty="0">
                <a:solidFill>
                  <a:srgbClr val="FF0000"/>
                </a:solidFill>
              </a:rPr>
              <a:t>Králík na česneku, červené zelí, houskový knedlík</a:t>
            </a:r>
          </a:p>
          <a:p>
            <a:pPr>
              <a:buNone/>
            </a:pPr>
            <a:r>
              <a:rPr lang="cs-CZ" sz="7200" dirty="0" smtClean="0"/>
              <a:t>     Králík </a:t>
            </a:r>
            <a:r>
              <a:rPr lang="cs-CZ" sz="7200" dirty="0"/>
              <a:t>na </a:t>
            </a:r>
            <a:r>
              <a:rPr lang="cs-CZ" sz="7200" dirty="0" err="1"/>
              <a:t>přírodno</a:t>
            </a:r>
            <a:r>
              <a:rPr lang="cs-CZ" sz="7200" dirty="0"/>
              <a:t>, kedlubnové zelí, karlovarský knedlík - VHODNÝ pokrm</a:t>
            </a:r>
          </a:p>
          <a:p>
            <a:pPr lvl="0">
              <a:buNone/>
            </a:pPr>
            <a:endParaRPr lang="cs-CZ" sz="7200" dirty="0"/>
          </a:p>
          <a:p>
            <a:pPr lvl="0">
              <a:buNone/>
            </a:pPr>
            <a:r>
              <a:rPr lang="cs-CZ" sz="7200" dirty="0"/>
              <a:t>Aljašská treska v sýrovém těstíčku, brambory, rajčatový salát</a:t>
            </a:r>
          </a:p>
          <a:p>
            <a:pPr lvl="0">
              <a:buNone/>
            </a:pPr>
            <a:endParaRPr lang="cs-CZ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834919" y="1134864"/>
            <a:ext cx="8714184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VHODNÉ A NEVHODNÉ POKRMY</a:t>
            </a:r>
            <a:endParaRPr lang="cs-CZ" sz="3600" b="1" dirty="0">
              <a:ln w="1905">
                <a:solidFill>
                  <a:srgbClr val="FF66CC"/>
                </a:solidFill>
              </a:ln>
              <a:solidFill>
                <a:srgbClr val="99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4335" y="1640107"/>
            <a:ext cx="11137237" cy="4351338"/>
          </a:xfrm>
        </p:spPr>
        <p:txBody>
          <a:bodyPr>
            <a:noAutofit/>
          </a:bodyPr>
          <a:lstStyle/>
          <a:p>
            <a:pPr marL="273050" lvl="0" indent="-273050">
              <a:buFont typeface="+mj-lt"/>
              <a:buAutoNum type="arabicPeriod"/>
            </a:pPr>
            <a:r>
              <a:rPr lang="cs-CZ" sz="1800" dirty="0">
                <a:solidFill>
                  <a:srgbClr val="FF0000"/>
                </a:solidFill>
              </a:rPr>
              <a:t>Pohanková kaše s dýňovými </a:t>
            </a:r>
            <a:r>
              <a:rPr lang="cs-CZ" sz="1800" dirty="0" smtClean="0">
                <a:solidFill>
                  <a:srgbClr val="FF0000"/>
                </a:solidFill>
              </a:rPr>
              <a:t>semeny, </a:t>
            </a:r>
            <a:r>
              <a:rPr lang="cs-CZ" sz="1800" dirty="0">
                <a:solidFill>
                  <a:srgbClr val="FF0000"/>
                </a:solidFill>
              </a:rPr>
              <a:t>medem a malinami – NEVHODNÝ pokrm</a:t>
            </a:r>
          </a:p>
          <a:p>
            <a:pPr marL="273050" lvl="0" indent="-273050">
              <a:buNone/>
            </a:pPr>
            <a:r>
              <a:rPr lang="cs-CZ" sz="1800" dirty="0" smtClean="0"/>
              <a:t>     Pohanková </a:t>
            </a:r>
            <a:r>
              <a:rPr lang="cs-CZ" sz="1800" dirty="0"/>
              <a:t>kaše s </a:t>
            </a:r>
            <a:r>
              <a:rPr lang="cs-CZ" sz="1800" dirty="0" err="1"/>
              <a:t>corn</a:t>
            </a:r>
            <a:r>
              <a:rPr lang="cs-CZ" sz="1800" dirty="0"/>
              <a:t> </a:t>
            </a:r>
            <a:r>
              <a:rPr lang="cs-CZ" sz="1800" dirty="0" err="1"/>
              <a:t>flakes</a:t>
            </a:r>
            <a:r>
              <a:rPr lang="cs-CZ" sz="1800" dirty="0"/>
              <a:t>, medem a meruňkami – VHODNÝ pokrm</a:t>
            </a:r>
          </a:p>
          <a:p>
            <a:pPr marL="273050" lvl="0" indent="-273050">
              <a:buFont typeface="+mj-lt"/>
              <a:buAutoNum type="arabicPeriod" startAt="2"/>
            </a:pPr>
            <a:r>
              <a:rPr lang="cs-CZ" sz="1800" dirty="0" err="1">
                <a:solidFill>
                  <a:srgbClr val="FF0000"/>
                </a:solidFill>
              </a:rPr>
              <a:t>Vícezrnný</a:t>
            </a:r>
            <a:r>
              <a:rPr lang="cs-CZ" sz="1800" dirty="0">
                <a:solidFill>
                  <a:srgbClr val="FF0000"/>
                </a:solidFill>
              </a:rPr>
              <a:t> chléb s </a:t>
            </a:r>
            <a:r>
              <a:rPr lang="cs-CZ" sz="1800" dirty="0" err="1">
                <a:solidFill>
                  <a:srgbClr val="FF0000"/>
                </a:solidFill>
              </a:rPr>
              <a:t>avokádovo</a:t>
            </a:r>
            <a:r>
              <a:rPr lang="cs-CZ" sz="1800" dirty="0">
                <a:solidFill>
                  <a:srgbClr val="FF0000"/>
                </a:solidFill>
              </a:rPr>
              <a:t>-česnekovou pomazánkou a rajčetem - NEVHODNÝ pokrm</a:t>
            </a:r>
          </a:p>
          <a:p>
            <a:pPr marL="273050" lvl="0" indent="-273050">
              <a:buNone/>
            </a:pPr>
            <a:r>
              <a:rPr lang="cs-CZ" sz="1800" dirty="0" smtClean="0"/>
              <a:t>     Toastový </a:t>
            </a:r>
            <a:r>
              <a:rPr lang="cs-CZ" sz="1800" dirty="0"/>
              <a:t>chléb s avokádovou pomazánkou a mrkví - VHODNÝ pokrm</a:t>
            </a:r>
          </a:p>
          <a:p>
            <a:pPr marL="273050" lvl="0" indent="-273050">
              <a:buFont typeface="+mj-lt"/>
              <a:buAutoNum type="arabicPeriod" startAt="3"/>
            </a:pPr>
            <a:r>
              <a:rPr lang="cs-CZ" sz="1800" dirty="0">
                <a:solidFill>
                  <a:srgbClr val="FF0000"/>
                </a:solidFill>
              </a:rPr>
              <a:t>Kuřecí paličky na kari, domácí tatarská omáčka, šťouchané brambory s cibulkou - NEVHODNÝ pokrm</a:t>
            </a:r>
          </a:p>
          <a:p>
            <a:pPr marL="273050" lvl="0" indent="-273050">
              <a:buNone/>
            </a:pPr>
            <a:r>
              <a:rPr lang="cs-CZ" sz="1800" dirty="0" smtClean="0"/>
              <a:t>     Kuřecí </a:t>
            </a:r>
            <a:r>
              <a:rPr lang="cs-CZ" sz="1800" dirty="0"/>
              <a:t>paličky na bylinkách, jogurtový </a:t>
            </a:r>
            <a:r>
              <a:rPr lang="cs-CZ" sz="1800" dirty="0" err="1"/>
              <a:t>dip</a:t>
            </a:r>
            <a:r>
              <a:rPr lang="cs-CZ" sz="1800" dirty="0"/>
              <a:t>, šťouchané brambory s pažitkou - VHODNÝ pokrm</a:t>
            </a:r>
          </a:p>
          <a:p>
            <a:pPr marL="273050" lvl="0" indent="-273050">
              <a:buFont typeface="+mj-lt"/>
              <a:buAutoNum type="arabicPeriod" startAt="4"/>
            </a:pPr>
            <a:r>
              <a:rPr lang="cs-CZ" sz="1800" dirty="0">
                <a:solidFill>
                  <a:srgbClr val="FF0000"/>
                </a:solidFill>
              </a:rPr>
              <a:t>Bramborová polévka s lesními hřiby - NEVHODNÝ pokrm</a:t>
            </a:r>
          </a:p>
          <a:p>
            <a:pPr marL="273050" lvl="0" indent="-273050">
              <a:buNone/>
            </a:pPr>
            <a:r>
              <a:rPr lang="cs-CZ" sz="1800" dirty="0" smtClean="0"/>
              <a:t>     Bramborová </a:t>
            </a:r>
            <a:r>
              <a:rPr lang="cs-CZ" sz="1800" dirty="0"/>
              <a:t>polévka s žampiony  - VHODNÝ pokrm</a:t>
            </a:r>
          </a:p>
          <a:p>
            <a:pPr marL="273050" lvl="0" indent="-273050">
              <a:buFont typeface="+mj-lt"/>
              <a:buAutoNum type="arabicPeriod" startAt="5"/>
            </a:pPr>
            <a:r>
              <a:rPr lang="cs-CZ" sz="1800" dirty="0">
                <a:solidFill>
                  <a:srgbClr val="FF0000"/>
                </a:solidFill>
              </a:rPr>
              <a:t>Španělský ptáček, </a:t>
            </a:r>
            <a:r>
              <a:rPr lang="cs-CZ" sz="1800" dirty="0" err="1">
                <a:solidFill>
                  <a:srgbClr val="FF0000"/>
                </a:solidFill>
              </a:rPr>
              <a:t>basmati</a:t>
            </a:r>
            <a:r>
              <a:rPr lang="cs-CZ" sz="1800" dirty="0">
                <a:solidFill>
                  <a:srgbClr val="FF0000"/>
                </a:solidFill>
              </a:rPr>
              <a:t> rýže - NEVHODNÝ pokrm</a:t>
            </a:r>
          </a:p>
          <a:p>
            <a:pPr marL="273050" lvl="0" indent="-273050">
              <a:buNone/>
            </a:pPr>
            <a:r>
              <a:rPr lang="cs-CZ" sz="1800" dirty="0" smtClean="0"/>
              <a:t>     Hovězí </a:t>
            </a:r>
            <a:r>
              <a:rPr lang="cs-CZ" sz="1800" dirty="0"/>
              <a:t>závitek se sýrem a šunkou, </a:t>
            </a:r>
            <a:r>
              <a:rPr lang="cs-CZ" sz="1800" dirty="0" err="1"/>
              <a:t>basmati</a:t>
            </a:r>
            <a:r>
              <a:rPr lang="cs-CZ" sz="1800" dirty="0"/>
              <a:t> rýže - VHODNÝ pokrm</a:t>
            </a:r>
          </a:p>
          <a:p>
            <a:pPr marL="273050" lvl="0" indent="-273050">
              <a:buFont typeface="+mj-lt"/>
              <a:buAutoNum type="arabicPeriod" startAt="6"/>
            </a:pPr>
            <a:r>
              <a:rPr lang="cs-CZ" sz="1800" dirty="0">
                <a:solidFill>
                  <a:srgbClr val="FF0000"/>
                </a:solidFill>
              </a:rPr>
              <a:t>Králík na česneku, červené zelí, houskový knedlík - NEVHODNÝ pokrm</a:t>
            </a:r>
          </a:p>
          <a:p>
            <a:pPr marL="273050" lvl="0" indent="-273050">
              <a:buNone/>
            </a:pPr>
            <a:r>
              <a:rPr lang="cs-CZ" sz="1800" dirty="0" smtClean="0"/>
              <a:t>     Králík </a:t>
            </a:r>
            <a:r>
              <a:rPr lang="cs-CZ" sz="1800" dirty="0"/>
              <a:t>na </a:t>
            </a:r>
            <a:r>
              <a:rPr lang="cs-CZ" sz="1800" dirty="0" err="1"/>
              <a:t>přírodno</a:t>
            </a:r>
            <a:r>
              <a:rPr lang="cs-CZ" sz="1800" dirty="0"/>
              <a:t>, kedlubnové zelí, karlovarský knedlík - VHODNÝ pokrm</a:t>
            </a:r>
          </a:p>
          <a:p>
            <a:pPr marL="273050" lvl="0" indent="-273050">
              <a:buFont typeface="+mj-lt"/>
              <a:buAutoNum type="arabicPeriod" startAt="7"/>
            </a:pPr>
            <a:r>
              <a:rPr lang="cs-CZ" sz="1800" dirty="0">
                <a:solidFill>
                  <a:srgbClr val="FF0000"/>
                </a:solidFill>
              </a:rPr>
              <a:t>Aljašská treska v sýrovém těstíčku, brambory, rajčatový salát - NEVHODNÝ pokrm</a:t>
            </a:r>
          </a:p>
          <a:p>
            <a:pPr lvl="0">
              <a:buNone/>
            </a:pPr>
            <a:r>
              <a:rPr lang="cs-CZ" sz="1800" dirty="0" smtClean="0"/>
              <a:t>     Aljašská </a:t>
            </a:r>
            <a:r>
              <a:rPr lang="cs-CZ" sz="1800" dirty="0"/>
              <a:t>treska se sýrem, brambory, mrkvový salát  - VHODNÝ pokrm</a:t>
            </a: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821271" y="766375"/>
            <a:ext cx="8714184" cy="709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solidFill>
                  <a:srgbClr val="99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VHODNÉ A NEVHODNÉ POKRMY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1052737"/>
            <a:ext cx="11713301" cy="709961"/>
          </a:xfrm>
        </p:spPr>
        <p:txBody>
          <a:bodyPr>
            <a:noAutofit/>
          </a:bodyPr>
          <a:lstStyle/>
          <a:p>
            <a:r>
              <a:rPr lang="cs-CZ" sz="3600" b="1" dirty="0">
                <a:ln w="1905">
                  <a:solidFill>
                    <a:srgbClr val="FF66C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DIABETICKÁ DIETA A ŠKOLNÍ STRAVOVÁNÍ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44824"/>
            <a:ext cx="11137237" cy="4351338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cs-CZ" dirty="0">
                <a:latin typeface="Calibri" panose="020F0502020204030204" pitchFamily="34" charset="0"/>
              </a:rPr>
              <a:t>Regulace množství stravy, především potravin bohatých na sacharidy.</a:t>
            </a:r>
          </a:p>
          <a:p>
            <a:pPr>
              <a:buClr>
                <a:srgbClr val="00B0F0"/>
              </a:buClr>
            </a:pPr>
            <a:endParaRPr lang="cs-CZ" sz="7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dirty="0">
                <a:latin typeface="Calibri" panose="020F0502020204030204" pitchFamily="34" charset="0"/>
              </a:rPr>
              <a:t>Omezení jednoduchých sacharidů v pokrmech </a:t>
            </a:r>
            <a:br>
              <a:rPr lang="cs-CZ" dirty="0">
                <a:latin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</a:rPr>
              <a:t>i v nápojích.</a:t>
            </a:r>
          </a:p>
          <a:p>
            <a:pPr>
              <a:buClr>
                <a:srgbClr val="00B0F0"/>
              </a:buClr>
            </a:pPr>
            <a:endParaRPr lang="cs-CZ" sz="7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dirty="0">
                <a:latin typeface="Calibri" panose="020F0502020204030204" pitchFamily="34" charset="0"/>
              </a:rPr>
              <a:t>Důležitá je spolupráce personálu se strávníkem a rodiči.</a:t>
            </a:r>
          </a:p>
          <a:p>
            <a:pPr>
              <a:buClr>
                <a:srgbClr val="00B0F0"/>
              </a:buClr>
            </a:pPr>
            <a:endParaRPr lang="cs-CZ" sz="700" dirty="0">
              <a:latin typeface="Calibri" panose="020F0502020204030204" pitchFamily="34" charset="0"/>
            </a:endParaRPr>
          </a:p>
          <a:p>
            <a:pPr>
              <a:buClr>
                <a:srgbClr val="00B0F0"/>
              </a:buClr>
            </a:pPr>
            <a:r>
              <a:rPr lang="cs-CZ" dirty="0">
                <a:latin typeface="Calibri" panose="020F0502020204030204" pitchFamily="34" charset="0"/>
              </a:rPr>
              <a:t>Starší děti jsou schopné si regulovat množství stravy samy, a to vzhledem k aplikaci inzulinu, fyzické aktivitě aj.</a:t>
            </a:r>
          </a:p>
          <a:p>
            <a:pPr>
              <a:buClr>
                <a:srgbClr val="00B0F0"/>
              </a:buClr>
            </a:pPr>
            <a:endParaRPr lang="cs-CZ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egetarianism.jpg"/>
          <p:cNvPicPr>
            <a:picLocks noChangeAspect="1"/>
          </p:cNvPicPr>
          <p:nvPr/>
        </p:nvPicPr>
        <p:blipFill>
          <a:blip r:embed="rId2" cstate="print"/>
          <a:srcRect t="8865" r="-722" b="4580"/>
          <a:stretch>
            <a:fillRect/>
          </a:stretch>
        </p:blipFill>
        <p:spPr>
          <a:xfrm>
            <a:off x="2927649" y="2348881"/>
            <a:ext cx="6353779" cy="365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1624" y="836712"/>
            <a:ext cx="7503368" cy="1676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9600" b="1" dirty="0">
                <a:solidFill>
                  <a:srgbClr val="632B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cs-CZ" sz="4800" b="1" dirty="0">
                <a:solidFill>
                  <a:srgbClr val="632B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LTERNATIVNÍ </a:t>
            </a:r>
            <a:br>
              <a:rPr lang="cs-CZ" sz="4800" b="1" dirty="0">
                <a:solidFill>
                  <a:srgbClr val="632B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800" b="1" dirty="0">
                <a:solidFill>
                  <a:srgbClr val="632B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ZPŮSOBY STRAVOVÁNÍ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9656" y="5877272"/>
            <a:ext cx="6400800" cy="782960"/>
          </a:xfrm>
        </p:spPr>
        <p:txBody>
          <a:bodyPr/>
          <a:lstStyle/>
          <a:p>
            <a:pPr algn="r" eaLnBrk="1" hangingPunct="1">
              <a:defRPr/>
            </a:pPr>
            <a:endParaRPr lang="cs-CZ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096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4704"/>
            <a:ext cx="8305800" cy="6096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LTERNATIVNÍ</a:t>
            </a:r>
            <a:r>
              <a:rPr lang="cs-CZ" sz="3200" b="1" dirty="0">
                <a:solidFill>
                  <a:srgbClr val="632B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ZPŮSOBY STRAVOVÁNÍ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2209801" y="1700808"/>
            <a:ext cx="8229600" cy="4395192"/>
          </a:xfrm>
        </p:spPr>
        <p:txBody>
          <a:bodyPr/>
          <a:lstStyle/>
          <a:p>
            <a:pPr eaLnBrk="1" hangingPunct="1">
              <a:buClr>
                <a:schemeClr val="accent4"/>
              </a:buClr>
            </a:pPr>
            <a:r>
              <a:rPr lang="cs-CZ" dirty="0">
                <a:latin typeface="Adobe Garamond Pro" pitchFamily="18" charset="-18"/>
              </a:rPr>
              <a:t>Obecný pojem</a:t>
            </a:r>
          </a:p>
          <a:p>
            <a:pPr eaLnBrk="1" hangingPunct="1">
              <a:buClr>
                <a:schemeClr val="accent4"/>
              </a:buClr>
            </a:pPr>
            <a:endParaRPr lang="cs-CZ" sz="1400" dirty="0">
              <a:latin typeface="Adobe Garamond Pro" pitchFamily="18" charset="-18"/>
            </a:endParaRPr>
          </a:p>
          <a:p>
            <a:pPr eaLnBrk="1" hangingPunct="1">
              <a:buClr>
                <a:schemeClr val="accent4"/>
              </a:buClr>
            </a:pPr>
            <a:r>
              <a:rPr lang="cs-CZ" dirty="0">
                <a:latin typeface="Adobe Garamond Pro" pitchFamily="18" charset="-18"/>
              </a:rPr>
              <a:t>Způsoby stravování odlišující se od nutričních zvyklostí většiny společnosti i od doporučení odborníků na výživu</a:t>
            </a:r>
          </a:p>
          <a:p>
            <a:pPr eaLnBrk="1" hangingPunct="1">
              <a:buClr>
                <a:schemeClr val="accent4"/>
              </a:buClr>
            </a:pPr>
            <a:endParaRPr lang="cs-CZ" sz="1400" dirty="0">
              <a:latin typeface="Adobe Garamond Pro" pitchFamily="18" charset="-18"/>
            </a:endParaRPr>
          </a:p>
          <a:p>
            <a:pPr eaLnBrk="1" hangingPunct="1">
              <a:buClr>
                <a:schemeClr val="accent4"/>
              </a:buClr>
            </a:pPr>
            <a:r>
              <a:rPr lang="cs-CZ" dirty="0">
                <a:latin typeface="Adobe Garamond Pro" pitchFamily="18" charset="-18"/>
              </a:rPr>
              <a:t>Obvykle založeny na restrikci určitých potravinových skupin, nejčastěji potravin živočišného původu</a:t>
            </a:r>
          </a:p>
          <a:p>
            <a:pPr eaLnBrk="1" hangingPunct="1"/>
            <a:endParaRPr lang="cs-CZ" dirty="0" smtClean="0"/>
          </a:p>
        </p:txBody>
      </p:sp>
      <p:sp>
        <p:nvSpPr>
          <p:cNvPr id="133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91D5D2-FDDA-4602-AFBC-945DAF06C4BD}" type="slidenum">
              <a:rPr lang="cs-CZ" smtClean="0"/>
              <a:pPr/>
              <a:t>98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49742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202" y="463029"/>
            <a:ext cx="7772400" cy="969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 ALTERNATIVNÍ STRAVOVÁNÍ</a:t>
            </a:r>
            <a:endParaRPr lang="cs-CZ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2207568" y="1628800"/>
            <a:ext cx="8305800" cy="4896544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endParaRPr lang="cs-CZ" sz="300" dirty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2200" dirty="0">
                <a:latin typeface="Adobe Garamond Pro" pitchFamily="18" charset="-18"/>
              </a:rPr>
              <a:t>Zdravotní důvody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endParaRPr lang="cs-CZ" sz="500" dirty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2200" dirty="0">
                <a:latin typeface="Adobe Garamond Pro" pitchFamily="18" charset="-18"/>
              </a:rPr>
              <a:t>Morální a etické důvody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endParaRPr lang="cs-CZ" sz="500" dirty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2200" dirty="0">
                <a:latin typeface="Adobe Garamond Pro" pitchFamily="18" charset="-18"/>
              </a:rPr>
              <a:t>Ekologické hledisko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endParaRPr lang="cs-CZ" sz="500" dirty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2200" dirty="0">
                <a:latin typeface="Adobe Garamond Pro" pitchFamily="18" charset="-18"/>
              </a:rPr>
              <a:t>Ekonomické důvody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endParaRPr lang="cs-CZ" sz="500" dirty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2200" dirty="0">
                <a:latin typeface="Adobe Garamond Pro" pitchFamily="18" charset="-18"/>
              </a:rPr>
              <a:t>Náboženství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endParaRPr lang="cs-CZ" sz="500" dirty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2200" dirty="0">
                <a:latin typeface="Adobe Garamond Pro" pitchFamily="18" charset="-18"/>
              </a:rPr>
              <a:t>Sociální faktory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endParaRPr lang="cs-CZ" sz="500" dirty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2200" dirty="0">
                <a:latin typeface="Adobe Garamond Pro" pitchFamily="18" charset="-18"/>
              </a:rPr>
              <a:t>Chuťová </a:t>
            </a:r>
            <a:r>
              <a:rPr lang="cs-CZ" sz="2200" dirty="0" smtClean="0">
                <a:latin typeface="Adobe Garamond Pro" pitchFamily="18" charset="-18"/>
              </a:rPr>
              <a:t>preference</a:t>
            </a: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endParaRPr lang="cs-CZ" sz="2200" dirty="0">
              <a:latin typeface="Adobe Garamond Pro" pitchFamily="18" charset="-18"/>
            </a:endParaRPr>
          </a:p>
          <a:p>
            <a:pPr marL="457200" lvl="1" indent="-457200">
              <a:lnSpc>
                <a:spcPct val="70000"/>
              </a:lnSpc>
              <a:buClr>
                <a:schemeClr val="accent4"/>
              </a:buClr>
              <a:defRPr/>
            </a:pPr>
            <a:r>
              <a:rPr lang="cs-CZ" sz="2200" dirty="0" smtClean="0">
                <a:latin typeface="Adobe Garamond Pro" pitchFamily="18" charset="-18"/>
              </a:rPr>
              <a:t>Zoonózy</a:t>
            </a:r>
          </a:p>
        </p:txBody>
      </p:sp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838891-B7D5-48E6-A726-E0C7CEEBF6CD}" type="slidenum">
              <a:rPr lang="cs-CZ" smtClean="0"/>
              <a:pPr/>
              <a:t>99</a:t>
            </a:fld>
            <a:endParaRPr lang="cs-CZ" dirty="0" smtClean="0"/>
          </a:p>
        </p:txBody>
      </p:sp>
      <p:sp>
        <p:nvSpPr>
          <p:cNvPr id="167938" name="AutoShape 2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2" name="AutoShape 6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7944" name="AutoShape 8" descr="data:image/jpeg;base64,/9j/4AAQSkZJRgABAQAAAQABAAD/2wCEAAkGBxQTEhQUExQUFhUXFxoXGBgYFx8aGBwaHBgYFxoaHRocHCggGBolHBQYITEhJSksLi4uFx8zODMsNygtLisBCgoKDg0OGxAQGjQkICQtLy8tNC0sLCwsLywsLCwsLCwsLCwsLCwsLCwsLCwsLCwsLCwsLCwsLCwsLCwsLCwsLP/AABEIAKkBKgMBIgACEQEDEQH/xAAcAAABBQEBAQAAAAAAAAAAAAAGAAMEBQcBAgj/xABFEAABAgMFBQUFBQYEBgMAAAABAgMABBEFBhIhMUFRYXGBEyIykaEHscHR8BQjQlJiM3KCsuHxNHOSohYkQ1PS4hWDwv/EABoBAAIDAQEAAAAAAAAAAAAAAAMEAAIFAQb/xAAxEQACAgEDAgUCBAYDAAAAAAABAgADEQQSITFBBRMiUWEycRQVkaEjgbHB0fEGJEL/2gAMAwEAAhEDEQA/ANxhQoUSSKFChRJIoUKFEkihQoUSSKPDiwBUmgj3ATf61i1RIyGGvMmvwHrFXbaMmH09BvsCDvCCYvCwg95XWkTpOcQ6nE2oKG8fWUYcxOqcxZ1O2LC7lvrlXwo1KFUCxvHzGsBS7PJmhqPDfLJVTyJtMKG2XQoBSTUEAg7wcxDkMTIihQoUSSIwJ3qvd9mUW20BbgGI1NAB011gsMBF87ruuupmJfCV0wrbJoFDT3AeUDt3bfTHNCKTcPO6ftn5nq7V9FTTb47IB9pBWEjNKssqbdaZcYrLj2lNPTQK3FLRhKnK+AVHdA2A1p5GLi5N3VMKW84gNrWMITUGgrU1Iy3RaXlsX7QzgQ52WeIkDI5GtaEc6wNVcgFusauu0yWPXUPS2OeuPfEu4DJm8jjc+thZAQMJSDkFIOpB3g+4w/cSz+yQuk126a0oK0SRzJO2B32kNOmYGSwAlJaUkGgIJxCo0NaHOO2MQgaU0dFbag1EggjqeJY3mvDNNvLbbSsD8OFvEKUrjxZ0POKeRvBPuNO4VLKW/EtSRiBOgyGe87hTfEE2yENvdqouOvlONWfcQlIAwkZEgip2c4mSctNIkgELqjt6hKVALKCCDTPMBVDSsA3ljkEzS/DrXWFZVHIGSOvuZ5kL0zqn2Q+4lkJpUYcIWg6rUDXPI6UGlBnE+51rKVOkGd7VKqgoOOhOdMOJACehgVm5p15aq4FuCgLi6d1IFKGpzrTXhzi/lLGW+/jlG0soDdStJqkrw+EGviKieQ9eq5J952/ToiHOFyO2Me/cZ78Q4vFeNMsUJwla1qACRxNABvJzy4RdgxmU7OvSrDbkw0FTIWtLK1+IIFMyN/eIBOyKRu+k4lVS6Dwz/t6QXzsHkTO/Lw6DYRxnnPX7ewmj3rvQmUASE43VaJGg4mB+Vvk+kYngilCaAUp1rvp5wMTN4O0JfU2pa1ZZZCoyw12RX2m3MlkvPNqQhZwoFKDQnKuZ314QJ7XLZHSaFGi0y1hXxk9STz9gJfPXsfdqsLKRUgUMFdwryKmMbThqtFCFbxpnxHxjPLGbrLJpnStRtgo9lcioPPLOgSE+Zy9Exyp23D5k1unqFDnGNvSaBPWo0zTtFpSToNvlHZG02nf2awr3xhtqWmt6aeUsmpWoU3AGgHIAQrLtNyXmEkKORChy3QVtRg9OIpV4UtiEbsNjI9pv0KGpdzElKhoQD5isOwzMWKFChRJIoUKFEkihQoUSSKFChRJIoUKFEkijMva5LGrS86EU8j/7CNNgfvrZRmJZQSKrR30jfTUdR8IHau5SI3obhTernpMOsabwv4TorKLubY3awMTTBQvEN9YJpG0ErQMWtM4RTgYM9Nq8M4sXvNM9nc+Vy2BWrZp/Ccx8R0h28l5Ox7iBVW07uW+KX2cVH2hQ8ICQDsJ7xp9b4EbwTxxgkk7SeJ4Qw1hWsTIo0iXaph2EtJq9kyCSFqG36ETbL9oTiSA6kLSfxCgUPgYo20BaagjrEGZsyoyIBHlAt7jkGaA02nf0uuJtVm2k2+jG2oEeoO4jZEG2bwIYUEUxLIrSMxu3ajsq6CMwclCuRH1ti49ozKypmdYzQQK89KHmMuYg3nEpkdZnflqJqQjn0nofn2hnY152n1YM0L/KdvIxOn7QZTVtxxKSpJyJoaUNfSMtst0PPsKarjK05bRmK8wB7oKPaLd8OpDyFhLyaUST4wDs3GnnHVsYqTiVu0VKahULEA/zwf8AEDFTS5btVS8xhStSdKhSgAQFZim6vMQQ2Fe/7hxM8vE2oYUqAGI1yIyy0OsQFXHmXpera2q0ASkk1pkSlRAoFCkJ67CZOUH2odo864AgIWQlGW1VO9Wm6AjeOeg/aaNh0tg2g7myB2DcfOOJJubIS7z4BWlxKArAFIIUoEEUVsNAT5QPXvsp1E84js1YagMpSk0wkZBNOPrHuzpvsFtPIJbLbhC0qJV2icNe7llqQeYjQrOv3LvIdIBSttJVhVTPcAeJ2RwKjrtzide3U6e43Km4Yxz2568e89WXdiXTLIVNMtlYbBdKsxXU1zpWBy37YGBKJX7hCQopSAAFad6g0iLaF8nXE4XAOycIBw7M6gV3RUWta1B3mklI7pyooddRziz2DGBA6bSvvDWHJJJAzx/uVU/eSYmSlLiypCMkg/zc4fs27K32hMF1KWisopnjJGoApTrWHrKurMvgKlkJKFVAcKgMO8Ea1HKNJeuiUyCJZldHG+8FHLEvPFXdWvoIpXWzDLRnWaymlwlWBzzx094LSqHJZrChwtN4qmmpJ212mg9IeTeiXdBlptalNqyxnxJUNFAxVrubaPfcczCUqNC4CTTPugVzygZnpNCqOKJAGoGRVuFdnExfLIMmAC1ah9gOfke8OzcYs99M40lpVCCoajXIVoctxgtu5MSjKA008lRrmdCo6V/pGLLmHXSAT3UiiUg5ADYBsien7tOKpy3ZcooLwDkLGLfCXZAttuT8dIT33umW31TLQq04cSqfgUczX9JOdeMDNn2W5NzKUtJJAoCqndA2knZGt3JnVOywK8yDhrvFAfjBAhAGgA5QyKlbmYx1ttGazyRxmeZdsJSlI0AAHQUhyEYUHmXFChQokkUKFCiSRQoUKJJFChQokkUKFFXbFtIYSSczujhIHWWRGc7VGTLSOGMit6/7yiUt9wcDnAk/bswupU6onYQaQA6lewmsng9pGXIE1O8/s/Q+oraUG1KNVJIqkneKZp9Yp7O9ligqrr4CdzYJJ6qoB5GA6yb4zbJGF1RFfCrMeRjXbnXpROt6BLifEn4jhERq3PTmc1NOq0y/VlZcWZZrbDYaaThQPM7yTtJjGb6SRZecQdhqn92tR6e6NygZvpdkTbdU0DqR3SdCPyk+4xe2vcuItoNV5Fu49D1mOWNbWA4V6Vy5QUS6ml5pUAd2hgItayltLKHEKQobCKH+oiMwpxJBBIhEbl4M9M5pt9atgzQ3GmwKpOY5GnWkFlz5xtbLjTpQUg6LpQhWooeI9YyJp9epNPSON2ss1DZISDv1gqttOcRK+gXrtDdO83qy7DlmSVstoST+IGppuBJNByirvNdQzLmMTLjIoMQTplxqKRnF371uy7gOLEnKqTod8bI0+h9jED3HEHPcCKHqPhDAKuMYmPYl2lsDhv5/7lFZj7Um32SC47nUrUQKnIa9I92xaUm812cwclZ0zJBGigU6c4EZq4KXXCDPopXTU+WOkUakFMw8yvVOSeSTTLoAYC1jrwRxNGvSUXHcrksOTxgywvbd1aVtuyyVvy5RQFPfUDtrQesUgafYZxmWewFRxYkKTXLI1pu+MGNybb+zoeS5UpBBQP1GtRw0BibPXxcSApVEBRolIFSedc4rtrPqziM+fq6z5G0MB36ZgFZLS5oJbaZdJKhnh7qc9SrQCD2+F0VL77CMZKAhSagEkAAKzIGgz5CJVsXhWqR7ZFQcYQop3UrlurkIEZecdJDss+unBRpyUn5iLEqvGMxZFuvPmZC4JGOvPz7Qouq0qz5dSHBjcUrEUJNQnIChO/lXZDqr9YFUdbA4BRKvdSA21JGZfS5MhQwpV98QrCRkCaDroIopQKWoqNczlWIbSuAJdNDXaGdzlu/3m0WZedh8hKVUUdArLPdGaX/s5LM0UpGFBGMDZVWtOFQYopuZKHwlOtAct+zPyjZ7wXcbnGkpdqFgZLGoJGeW0cI7zchB6wXo8PvSwdGHTvMdaShIqVAdKeUQ35rt3AhIOAEdTp9CDJ72UulX7dsp4hQPln74K7r3FZlSFk9o4NCRRKTvCd/Enyga6Zuh6R27xqgLlMlu0trq2aWJZtCvFTErgTs6Cg6RcRwR2HgMDE8szFmLHvFChQo7KxQoUKJJFChQokkUcrCJjOL8XuV3mWTQDIqGpO4UzpFLLAgyYzpdK+ofYkJ7ZvdLy+RViV+VPxOkDx9pNScLIoP15+gjMsClHPXgImy8saYRkDr8oROpcnjienr8E01a+vkzWJC+bTqFUBS4BUJOY84ze9NrlSjtr5niY9yjXZroK5oI93yMUl4MjXf74llrMvM7pNFVTednfpmRwgkAkUrDLqNQIm2YrGmmsPStmlxdPCE5qUdEjLXju3xXtxCscOc9pQpSagAEknQZmvLbBfcpD8tMNuqTgRXv41BJwnI90mumemyKubtlDJKJYYd66d8/xfAZRSOTyySSomvGKhwpyIZ9K16ENwD+s+jGrxyqjQPI84s2nUqFUkEbwax8vtzawfEYJbu3vcZUCFEb88j0hlNX7iY2o/4+VXNTZm52hZjL4wvNocH6kg05HUdIopi5cghKllgd1JUe+umQrpi4RPu3b6JpvEMlDVPxHCJlttlUu8kaltYH+kw1wRkTBw9bbDxPnW8EzUkJASCTkNBuj1LNhCOdIi2r+0ziWs1pCHcmeqxlFUdI299coLrMvGtMqhok4EqJ1zNaUHLInrAfrkfr6rBldi6K5yXcUlYQUKATUd05EkHaNU+cRdxPpnb1prQNb0zJCLVlXAKuYFcfr3xIbstt5SSV4wPxtkY6fGA+37ozMsoBxHirQpViry2+kNWbZcwghVezpn3lU9BnHcsD6hK7KmTNTw8tGXYYUogq7JFKE5kmgrXjXlAW467PTSUoBzOFCdw3n3kwWyj5LZx4Vk5Ek0FNNoFYU+2xZzKOwNXXU4lrJBIH5ARoK68s4sVDc9ovXdZWQoGWPAJ/rDmXalmZYS7ikKSE0XtqdVHzjMbUsCVS6S0+4lJOlM/MEAxVi2VForKicRPpkBwGsPyRxtBW+I1gbAxO0aRqAX3nk/vCYW0yzKKlAmiFpI7StSVHPEeWWW4QOtlTeSGlOGmSkAqTw0GXWIrgBqhWisuW5Q4giLD2fWq6zOJaUSRXCf3dteA16RXduYZhjUKqmKdep9jLO6V1HC6ZubQUNoPaUUKKURmAEnMCoGuum2CK07ZedBKFYU7kmnrtiVei3kONqaSF0VSqhloQcvKBWVmQjROW8/0EFYhfSsSprsuPm2rz2+08OuPpNe0X5knrnF5YF63ELCHiVIJpiORHXbFdOTQDZcCFEDxcBvpugZftQOkBCddPhSBglTwYxai21nco4m8JMeojyKCltAVqEpB5gAGJEPzy8UKFCiSRQoUKJJFChQokkgW06UsOEbqeeUZeuQKiSE1rvyjV5yXDiFIO0U+UZTbaHWVqBHeG/TpwhbULnmbHhVgGVzgmdasoitBnwEPM2UE5rNOZpA+9eZ1AoE/CKmcvFML1yhXK+03Alp6sAJd25PJSsYMyDXhEC02wtFRnrTkc/j6RTybTjiwACpSjQACpJ3AbY16zbiD7EG3Mn1VWVahJIAwHeKDPjWCJWXBimp1qUOoBziY1KvqaXwi/tyfwsISmgLgC1U2j8PSlPOOXku27Lqo6kjcrVJ4g7Yr7xaMU/wCygf7R8oEysgIM0qbqtQ6sJSmOiOqEICATSxmdJ0j0G462mLSTkVuKAbTVVMzoAN5J0EdHMjMFGTLS49tLl3kmpwg5jhtje21ggEaEVHIxhUtYSGe844pavyoySOpBJ9IJ5e/y2wlASkpSAkVrWgFBn0h6h9i4aeT8U034i3fSPv2jN+PZ+4VKdlk4kkklA8SSdaDaOUZ+7Z7yThU2sEZUKTXypGy2Pf8AZcIS6OzVvrVPnsgktGZIYWtuiiEFSdoOVQeMENaPyDFE1eo02Edf1mE2Td511xIXRkK1Lvdy3hJzV0FOMbbZcm1JyoSk9xCalW1R2niSfhGMWvaakqUSolSiSScyeJibYt7XFsKllmoJCk8AMyOWh6QKt1QkR3V6a7UVq5PHtLy8NrOzK6gYQKhIqK05xUt2aT4z0BJMe2bZaT4hEabvqhNezRU74oxBOSY3UliqEqXiW7dm4RVRNBviDa7SXmlIFCQCUHcd3I6QLzd4XnzmaDcIt7ryzjriW2xVSvIbydw+ccB3HAE7ahqTe7cwVkXcTRTtSo+uY9awQXZmAptTatRpFXaNjPSrxC21JNaKBGRHA6HgRFjIWDNGjjTDyknQhtWfpFvLOcwQ1dZUqTweRJE2MxWLWUQqUUpxxAxPALG/szpyqQTTlFtdm4zzi0uTYwNpzwVBUrgaeFO+ucFF9bsGaQktEBxAoAcgpO6uwjZzi60nBMVu8QrLqmeO8DlXllVeMKBHKlYjOXmlBsUqnAD4wO2pdSbQaKl3f4UFQ801ERZW6k2s92XeP/1qA8yKQI+ZnpNFBpNuS/H3hgzeltZolFAd+4wT3QuSy2pMyo4ye+hNKJTXMfvEQJ2Vcd9sFyYoy2NakKWeCUiufMxPt29LhSG2qobSAkJ0NAKCpGukFU7Bl5n3V/iW2aY8dzNNenm0eJxA5qEepecbX4FpVyIMYE8+4tVTi88okyc66g4grDTbn5RBqvidPgOF4fmb2DHYGrmXg+0t0V406neN8EsNKwYZEwbamqco3URQoUKLQcUKFCiSRRDn7NaeThdQFD1HIjMRMhRJ0HHSB817PZZRJCnU12VBHqmsMM+zOUBqpTyuFUgeia+sG8D14rwhkFKc1e6BsEHJEYrsvsO1SZLsqwpaVH3TaEHao5q/1KzixTMoOQWk8lCMbtO23HCSVK6n0psiqXPOD8Xl8YH54HaPDwtm+puZvEwwlaSlaQpJ1CgCPIxkXtTu+GloW2kJbUmgA0BGo9x6wzZd7phmlFkp3HNP9IM27Wl7TZLDv3bh8O2ithSfhtFY4zLau3vO1VXaG0W9V74/xMNQrYRDqURa3pu49KuFLiSB+FQ8KhvB+GoijVXjCDIVODPW0aqu1dymWUnJFS0oTmokAbhz5QWz77cu0G0k8TtUfzH4DZA7dId9xR/Ag+asvcDEe3HquVO6LD0iCsHnWbc8D+snodJVWpzjxNJ2+UdkEBSajWOLyNDppBB0iDH+IfiRS4RB/wCzq9BSUsumqFGiSfwq+R+MAbrVQRt2H4R4kllJ3REYq2Z3UULfUVMPPaVc7ChT7A7gzUnanPOn6a58OWmTMzCm3Aoag/Qj6ZsCZEzKNqWArGjCsHQ0qlVedD5xhF+7tKlJpSKHAe82d6Ts5jQ8oNcnO4TN8O1Z2nT2duk42gvgFsKUfygVI20oIelLozbhoiXd5lJSPNVBEO6swtl5Kk1rUHyNaxrE/wC01lCiEMuOAHxVCR0BqfOIqofqksvvQ7axmUlh+yxw5zDgQPyo7yv9WifWNFsaxGZVGFlATvOqjzOpgdsv2lSjpwrxsn9QqnzT7yII7Um/+VdcaIV90tSSDX8JIIIhhAgHpmVqH1Dti3P9oKXqvuUKLctQlOSlkVz3JBy6wDTFqTLxqt5Z/iNOgGkNWe6lagkk1Ji/LQQMKczvppy+cKsWY9ZuUV1UqFVcn3kazpqZaIUXVIHMk+XzgkF/ykBJSkq3nb0BygbVJgmpX55nyhf/ABG0GhPCKhnHSEsp09nNg/tCZu/qyaYWzyrX3mLiRvclfiRTkr4GAdixuJ5mJ4YS2KqVT3wVbH7xK7S6Y8IOZY35tfEG8BOAAlRpt0A5098D7ct2qaivQ1+ukTFWkg1TmUnIggEEQK20tyVdCmlfdqFU/FPStesDsOTmNaOvy18scHtLRdnKGWfka+6PKLJO403q/tFQL8OjLCI5/wAUvO5HIcMhAsrNDZf3x+sNLnK7OaTSmfdy0IOWcacIyr2eS6nJhJOiaqJ4bPUiNVh6j6J5jxRgb+PadhQoUGmdBK0r+yzSsIClkbsh0rrDUl7RpVZooLb4kAj0MZB2hUKnnDDqCYTN7T0I8Lp+nmfR8lOtupxNrSobwa/2iTWPnax7Xel1hSFlJHqOI2xr90b2pmhgXRLoGmxXEceEGruDcTP1fh1lA3DkS7tmc7JsqGpyHMxlNv2jRVK1Vtp84OL+TBSGgDqVHyp84yq2pjCcs9p6wHUvg4mh4PpwwLR9asQqPKI7je1JyOz5QrPmajjuh6YbI7yTUbRA+ozHMFX2mQSggGmkepZ0pIOYh8VOYpn74bSDoRl9aQM8RpTuGDNNunbTc239mmEpcNMsYBxAbDX8Q3xJmvZxJLNQlaOCV5f7gYzSReLLiXUd0pUFDp8DG7trqAd4B84dqIdeZ5vX1nT2ZrOAZm16rpsyUsVMBdVKCVFRrlQkaAUzr5xl9sZKG0nWPo23LPD7C2vzDI7jqD5xgFtySkLUhaaKSSCNoMA1FfORNPwfWekqx5jNiTVNsXb8sFDEDkYEEBSVDDUmuQGp6Qa2RZ7qUgunDl4PxdToPWBL7GPanaG3qZWOsK+sodk7Lcc/CR+o5D1ghCc+4kDic1Q62yTmakxbbzBeeQsvruWuZWWS0QFKBJyOWewZVO2GbxPCcQEvIGRqkpyUN+fllwERJaVIz279v9Ij2nOJSKYqEwfccTMFCGzK9ZQ2hINy6Kt1OLIk0rXYOVPdEBhnE3iBr9UMWL6VOIUgkHFoTsIO/dHmz5dqXRhUsrJ3ZDltMBPJzHkwtZUdc/tByaZNTSCe4l6Fy6w24cTK8lJOyuVR9ZxEfbZVWhUkjeaj5iILcioK8J5jOOZZTkRgiq6so0LZm7gkplS6hSFirJ3JOteIyFeMTWn07cMebfmkOScqQ6gutpCFIxDFSlK04YR5wEzMysZAnWsFc4PEztKnmLtY8jiHiVNa1A45D1MRn7Wlm88VTzjPZueWdppFepSjrWAm09hNJPD1PLPDWfvnXJsUG+B5+01OE1UT1irS1WJjLOnOKEs3WNKlFA9IltIzCjQE7IJZK767QbKEqCSiiqqBpnUUy6+UQ7tXWemSCkYUbVq06fmPKNcsWykSzYQjmSdVHeYapq95geIa0A4rPMydz2WzdcuxPHGf/GLOyvZe6DV11tI/TVR9wEarCgwpQTPbxHUMMbpW2JYzUsjA2OJJ8Sjx+UWUKFBYkSScmKFChRJyfNsgrGnjoY5ipkeUQ21lpdDlFoX0kd6h47YzAcie2ava5PYxoS9dsTJB5TawQvvpNRTIjdEJU4kZAfOOy5W8tKEJJUSAANSTpHB14nbMCs7+k1G90yXpKWmQNtFcMQof9yadYy608yVHb8I3VFgj7EJVX/bCa/q1xf6s4xa3JJbalNrFCkkEfXnB9Qh6zL8H1KqxT5/aU8lM4TQmCKUfSoZHmPrUQIrbNaw7LzRBhdGxNnUUrYciFhYBzBoNseHHEAUBFd9IqE2kabaxaWVLdukrcybSddqj+UfExfr0in0dY3KNKcWAMxWijTJI3100jUpu/DDVEoSpdBQaAZesZ1NTg8AASgaACg8tvOKpwHfFhYUHEBZpF1DBrO00o+0XP9iKfv8A9IoLy2xLTwqWy26Mg4k16KFMxxgPSypRyryiYiyHgBhSo8hT+8TznMv+X6as5BwfvLy7NiobBdUUqUa4TuGlc9Cd8XKpZKjXGIqElaWUDCQQkVy+MUVoWgoZA0GgofXnFi2B0i6UtYxw0MMDSdXEnrT3R4etlhGqweA+cZtNTaxUFSj1iv7UmB+aewjy+HA8s00C0L1jwo7oMUn2kuVKta6/GKFAJi3kk0EQEseZ1666V9Ms/tFEEndECVexkkxEtx/LCDzh+xB93WLDlsRcjZSW7mWEswCCtfhGzeflDc9OFWhNNg0HQR4tB9SUJSnLLMwxKd4Z5x0nnErWn8PfKp9ZBqFEERKZtNKsnO6rfsPyj1OyUVb0rXbQx2VJB5luGwdCk9aw/K2O65+zbWob0pJHnSkC5aoYJLvXhfZZdYQv7t0Zjcd43VAod8TCyNZYPpjb4S34jnuEeZe18KgUoTkdufptipecJJJjiDC+8zXXSrj1czY7o+0dKyG3wBsCgKeYGVI0dCgQCDUHMGPl0KKaKSaGNn9l14e2a7FRqUiqfiPj5w3RcSdrTz3inhq1r5tQ47iHsdjkdhuYMUKFCiSRQoUKJJMCvHYa0KwuJII37eR0IgbMmoHKtI+mZmVbcGFxCVjcoA++A23RZ8uThl21r3ZlI6VoeUKPQo5zN7T+KWt6QuTMosuwH5lYS2hSjwGQ4k6Ac4125l02ZEY3FoU8RrUURvCa7eP0Rc3gcUMKSEJ2JQAlI6CK16aWoUCiIqronQQ92n1GoGHbA9ptDU2hXhWk8lAwNXzuqJpONugeSOihuPHjABKrKRiJJA8z8ot5O9LrVAlWX5VGo9c/dBfOVhhhEDoLaW3VnOID2rZK21lK2ylQ1B15xXfZc9I26UtiVnQEPoRj2V06K1SYccuDJk1wLHALNIr5APIh/wA0dPS4wZiTUmSQkak0HMwbTKA2lLKSQhsAGmVTtJPE1MaB/wANy0u04WmkhQQrvGqlDLeqpHSMyvC73jsSmnqKxWxNghNJf+JczqkIUKa7qZmI0xKtIzWc9iQc+u6G1T3ZN5eIjbqBv5xUOPlRB1gLMJpU0tnrxLxm0jogBO+mvU6mJqJlRITUnaYoZBgpqa6xfy7VanaY4pJkuVVntyfIpnTr8ohzku0/tCXNh2HnES1Ge9UmgpshmUdBNK0Ow6xcN2MC1IA3qeZTzUqQopUMwaERHEqd0Wl4UuFSSlVAU0OmoNN26nlFQph0jNSj1+UTYJBqnC5xHwlKPGoD3+UNPWgT3UVSN+0/IRFRZ53ROlZCvOLYAgDa1hyY/LIxiixiHHXoYsJOR7IGhJQrSuoOtD84UvJEbusSXVkNLrnkKeYjg6yzqTWeZAn05AxUtzKkK4bosVTVddDDE5JkUxA55jKlQdo4R1lzyJKLgnpaWMtNIcGtD5x5ekq9YHlNkZpJrD7FruJ1ziu7HWFagNyhk12QI2Q0JehrSkOtWviyoYfafx5R0MDBtU69ZW2ixRQOXeFeu364xEi0tencByoCfOmXoYhdmN8LuMNNjTPmoZiCYI/Z7OlqYSQdFAkbxtgcWsAZamLu5cqVPJA1JAHU0i1f1CC1mPIfPtPooR2PKdI7WNWeDnYUKFEkihQoUSSBl6b0BAUlBGmu8/KMxmptTisyTtMOvKW6qpzh9uTw5nWM53ZzPYaXT16ZcDrGZFPfpU6RLbaqugrzjkujvcBr8osmwEg0zUrIAbBFQIWyz2kdSAKDM56R4dlgASoExcyclpWmQqo84qram9cNKDQmL4wOYqLNzYEgpfSDoRB/c68uIpZcNa5IUf5T8IylyarqaxIkJsoUKE7xvEXrfBgNXpQ6/M+gHEBQIOhBB6xj15JTsnFpcFSD5jYeRjVbEne2Ybc/MkE89D6gxnvtaf8AvWkbmyo7ziUQB0wHzg9wBXMy/D2ZbtnvM7tB4qNIlyTGXIesQ0IxODLpFyy3kToPgIQxzPVFtqgRyRZrkdBBBLNimI7sor5SXAzJ20/oIftib7NBprTL3Vgi8DMStJdgogneG1MS6JyAy58YhyTuLXfEB9VVHPbFhZrdac4GuSY/eFrqxLO0BiArsHvP9IpBNFBr740O1riv9i280CslAK0DxA0rkPxCmzXnGdzrRBIIIIyIIoRBbEYHMR0erqZdplhLW0k+JKfKJwtdsaJgWS3EyXbrrpFRvhnXT5zL12bxpqMoKro3aTNtuF1SktpoKimatTmRoB7xA/dewXZtzA2KJB7yyO6kfE7hB5ep5Mqy1Js1Aw4lHaRXbxUak8oMiY9RmXqb95FNfU/sJQzTMlLq/wCXa7ZSf+o8ao/hSKA8zFZa9sOvULprTw0AoOAFMo9KYJ2HqIZVKK3ZbfqsUdmMZopqTryfmQkWkrTWHEzyj4gk8xlDxkhrrxjyZCunygfqjm6r2iSGVeJpBPAU9RSJElZDBWO8pCSe9oo020r8YTMhhGucSEMJTvrF1yIraEYECE14rgMTTKVSpCVBIAzqlVN51CuMZha11ZiXVhcSUbifCeR0MaXdW2g04EknArI12bj090Cl7bbVNvqVn2YJSgbk76bzr/aCOEYbu8U0lmpps8sH0/MF/siUDTGredB0+cOJnFjwkin5cvdDpk6GtDDqJXhXnAMTV3g/VzFK268g5OuD+I/OCmx7+zCKYlYk7lZn5wOCTTuJMSGpWmz0i6lh0MXuShxys1mwb3MzFAe4s7CcjyPzgkjDG3SihpGk3Mtwup7JZqoCqTvG7mIarszwZhavSBPWnSFUKFCg0z5iaCEAnbuppHJVlbpqck7ttIbc0HOLmT0H1sjOAnr3bauYytqhokc6RMkpCpCj5DZEZWvUe6LyW8PQQRQMxO2wqvErbbnktpwg57f7QAWraClq4RcXg8Z5wLu+IwJzk4mhpKgqZjqXM4mpGYIit2xZsadY6sHfNvuO2UyLFdSkq6KUpQ9DAD7U0VnEg6dkjyqv5Rpd3/8ACy/+U3/IIzr2qf4xv/IH87kN2fRPP6Nv+zn7wRkmKCoyiwbaUopSBkKViO34ExbyXyhQCegZzjMebSlHeP4dOZ2wKXktLESkQRWj4epgHtT9pFXPaG0aAtuPWMS7JJi8lgEJxbshxMQJGLFfgR1jqDAzB6li9gU9JZotqYP/AFXB/EffWG35ztT95hcOlVd4+evrFW/p0h6zdekTcZ00JjpJZsllWiFJ/dPwVWC+6t0bPcpVTq1/kWoAdMIBI6wLr8I5/GLu7X7dn95Pvg9Z55mZqq/QSDiapKSiGkhDaUoSNEpFB6RmV/HyJ1XBCAPKvvJjU4yf2kf4w/5aP/1B7fpmZoj/ABpDlZ1JyNImhCVbflAqzp1i/lNB9bIWU5mvam3kSX9kGweVI6GDt08o61Dhi+0RfzGjJYSM8ojPO0yy84de0iHPeCKtxD1cnmdYe72lIpp9WB1Y2Vr55/GJ0n4h9bYrrd/bHp/KmKf+YfaPMx8R9p0EbodCU7VelIrjoITGkTM6V9pY40JiHN2wkaGvARVTu2KhrUxVnxGKdKrcsZftWgpfCDS5Lyu2ap+cDpofSsAdmaiNA9n/APiGuav5FRak+qL+IgLUQBNXEdjgjsPzys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633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5920</Words>
  <Application>Microsoft Office PowerPoint</Application>
  <PresentationFormat>Širokoúhlá obrazovka</PresentationFormat>
  <Paragraphs>1195</Paragraphs>
  <Slides>115</Slides>
  <Notes>76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115</vt:i4>
      </vt:variant>
    </vt:vector>
  </HeadingPairs>
  <TitlesOfParts>
    <vt:vector size="129" baseType="lpstr">
      <vt:lpstr>Adobe Garamond Pro</vt:lpstr>
      <vt:lpstr>Arial</vt:lpstr>
      <vt:lpstr>Arial</vt:lpstr>
      <vt:lpstr>Bodoni MT Black</vt:lpstr>
      <vt:lpstr>Calibri</vt:lpstr>
      <vt:lpstr>Calibri Light</vt:lpstr>
      <vt:lpstr>Candara</vt:lpstr>
      <vt:lpstr>Garamond</vt:lpstr>
      <vt:lpstr>Georgia</vt:lpstr>
      <vt:lpstr>Segoe UI</vt:lpstr>
      <vt:lpstr>Times New Roman</vt:lpstr>
      <vt:lpstr>Wingdings</vt:lpstr>
      <vt:lpstr>Wingdings 3</vt:lpstr>
      <vt:lpstr>Motiv Office</vt:lpstr>
      <vt:lpstr> Dietní stravování ve školním stravování, nejčastější diety  </vt:lpstr>
      <vt:lpstr> Osnova cvičení</vt:lpstr>
      <vt:lpstr>VÝZNAM A POSLÁNÍ ŠKOLNÍHO STRAVOVÁNÍ</vt:lpstr>
      <vt:lpstr>HISTORIE ŠKOLNÍHO  STRAVOVÁNÍ V ČR</vt:lpstr>
      <vt:lpstr>HISTORIE ŠKOLNÍHO  STRAVOVÁNÍ V ČR</vt:lpstr>
      <vt:lpstr>Prezentace aplikace PowerPoint</vt:lpstr>
      <vt:lpstr>ŠKOLNÍ STRAVOVÁNÍ V ČÍSLECH (2015)</vt:lpstr>
      <vt:lpstr>LEGISLATIVA</vt:lpstr>
      <vt:lpstr> Vyhláška č. 107/2005 Sb.,  o školním stravování </vt:lpstr>
      <vt:lpstr> Vyhláška č.107/2005 Sb.,o školním stravování,  ve znění vyhlášky č.107/2008 Sb. a vyhlášky č. 17/2015 Sb., se mění takto:</vt:lpstr>
      <vt:lpstr>VYHLÁŠKA MŠMT O ŠKOLNÍM STRAVOVÁNÍ  – POSLEDNÍ AKTUALIZACE </vt:lpstr>
      <vt:lpstr>Prezentace aplikace PowerPoint</vt:lpstr>
      <vt:lpstr>SPOTŘEBNÍ KOŠ </vt:lpstr>
      <vt:lpstr>SPOTŘEBNÍ KOŠ</vt:lpstr>
      <vt:lpstr>Příklad plnění spotřebního koše školní jídelnou</vt:lpstr>
      <vt:lpstr>SPOTŘEBNÍ KOŠ-laktoovovegteriánská výživa</vt:lpstr>
      <vt:lpstr>Prezentace aplikace PowerPoint</vt:lpstr>
      <vt:lpstr>Prezentace aplikace PowerPoint</vt:lpstr>
      <vt:lpstr>Prezentace aplikace PowerPoint</vt:lpstr>
      <vt:lpstr>CO TRÁPÍ ŠKOLNÍ STRAVOVÁNÍ?</vt:lpstr>
      <vt:lpstr>BUDOUCNOST AKTIVITY ŠKOLNÍHO STRAVOVÁNÍ</vt:lpstr>
      <vt:lpstr>DIETNÍ STRAVOVÁNÍ  </vt:lpstr>
      <vt:lpstr>Dieta - definice</vt:lpstr>
      <vt:lpstr>DIETNÍ STRAVOVÁNÍ VE ŠKOLNÍ JÍDELNĚ</vt:lpstr>
      <vt:lpstr>DIETNÍ STRAVOVÁNÍ DĚTÍ</vt:lpstr>
      <vt:lpstr>BEZLEPKOVÁ DIETA</vt:lpstr>
      <vt:lpstr>Choroby vyvolané lepkem patogeneze</vt:lpstr>
      <vt:lpstr>CELIAKIE x ALERGIE NA LEPEK</vt:lpstr>
      <vt:lpstr>CELIAKIE=CELIAKÁLNÍ SPRUE=GLUTENOVÁ ENTEROPATIE</vt:lpstr>
      <vt:lpstr>CELIAKIE x ALERGIE NA LEPEK (PŠENICI)</vt:lpstr>
      <vt:lpstr>BEZLEPKOVÁ DIETA</vt:lpstr>
      <vt:lpstr>CO JE TO LEPEK?</vt:lpstr>
      <vt:lpstr>LEPEK</vt:lpstr>
      <vt:lpstr>LEPEK</vt:lpstr>
      <vt:lpstr>BEZLEPKOVÁ DIETA</vt:lpstr>
      <vt:lpstr>BEZLEPKOVÁ DIETA</vt:lpstr>
      <vt:lpstr>HLAVNÍ ZDROJE LEPKU</vt:lpstr>
      <vt:lpstr>MOŽNÉ ZDROJE LEPKU</vt:lpstr>
      <vt:lpstr>NÁHRADY OBILOVIN S LEPKEM</vt:lpstr>
      <vt:lpstr>ZÁSADY PŘÍPRAVY DIETY</vt:lpstr>
      <vt:lpstr>OZNAČOVÁNÍ POTRAVIN Z HLEDISKA LEPKU</vt:lpstr>
      <vt:lpstr>OZNAČOVÁNÍ POTRAVIN Z HLEDISKA LEPKU</vt:lpstr>
      <vt:lpstr>OZNAČOVÁNÍ POTRAVIN Z HLEDISKA LEPKU                                       …bezlepková dieta a OVES</vt:lpstr>
      <vt:lpstr>                 …bezlepková dieta a OVES</vt:lpstr>
      <vt:lpstr>OZNAČOVÁNÍ POTRAVIN Z HLEDISKA LEPKU</vt:lpstr>
      <vt:lpstr>               Potraviny pro zvláštní výživu</vt:lpstr>
      <vt:lpstr> BEZ LEPKU</vt:lpstr>
      <vt:lpstr>Nařízení č. 828/2014 o požadavcích na poskytování informací o nepřítomnosti či sníženém obsahu lepku v potravinách spotřebitelům – bez lepku nebo velmi nízký obsah lepku </vt:lpstr>
      <vt:lpstr>Prezentace aplikace PowerPoint</vt:lpstr>
      <vt:lpstr>JÍDELNÍČEK  cvičení bezlepková dieta</vt:lpstr>
      <vt:lpstr>BEZLEPKOVÁ DIETA – JÍDELNÍČEK</vt:lpstr>
      <vt:lpstr>Prezentace aplikace PowerPoint</vt:lpstr>
      <vt:lpstr>ALERGENY  A ELIMINAČNÍ DIETY</vt:lpstr>
      <vt:lpstr>ELIMINAČNÍ DIETY</vt:lpstr>
      <vt:lpstr>ELIMINAČNÍ DIETY</vt:lpstr>
      <vt:lpstr>ALERGENY V POTRAVINÁCH - označování</vt:lpstr>
      <vt:lpstr>ALERGENY V POTRAVINÁCH - označování</vt:lpstr>
      <vt:lpstr>Prezentace aplikace PowerPoint</vt:lpstr>
      <vt:lpstr>Prezentace aplikace PowerPoint</vt:lpstr>
      <vt:lpstr>ALERGIE NA BÍLKOVINU KRAVSKÉHO MLÉKA</vt:lpstr>
      <vt:lpstr>LAKTÓZOVÁ INTOLERANCE (hypolaktázie, neperzistentní laktózová intolerance) </vt:lpstr>
      <vt:lpstr>SEKUNDÁRNÍ TYP LAKTÓZOVÉ INTOLERANCE</vt:lpstr>
      <vt:lpstr> </vt:lpstr>
      <vt:lpstr>LAKTÓZOVÁ INTOLERANCE - POTRAVINY S NÍZKÝM OBSAHEM LAKTÓZY NEBO BEZLAKTÓZOVÉ</vt:lpstr>
      <vt:lpstr>Prezentace aplikace PowerPoint</vt:lpstr>
      <vt:lpstr>ALERGIE NA BÍLKOVINU KRAVSKÉHO MLÉKA</vt:lpstr>
      <vt:lpstr>ALERGIE NA BÍLKOVINU KRAVSKÉHO MLÉKA</vt:lpstr>
      <vt:lpstr>ALERGIE NA BÍLKOVINU KRAVSKÉHO MLÉKA</vt:lpstr>
      <vt:lpstr>ALERGIE NA BÍLKOVINU KRAVSKÉHO MLÉKA</vt:lpstr>
      <vt:lpstr>BEZMLÉČNÁ DIETA VE ŠKOLNÍM STRAVOVÁNÍ</vt:lpstr>
      <vt:lpstr>BEZMLÉČNÁ DIETA VE ŠKOLNÍM STRAVOVÁNÍ</vt:lpstr>
      <vt:lpstr>DOPORUČENÍ PŘI OMEZENÍ A VYLOUČENÍ MLÉKA  A MLÉČNÝCH VÝROBKŮ VE STRAVĚ</vt:lpstr>
      <vt:lpstr>BEZMLÉČNÁ DIETA VE ŠKOLNÍM STRAVOVÁNÍ</vt:lpstr>
      <vt:lpstr>BEZMLÉČNÁ DIETA VE ŠKOLNÍM STRAVOVÁNÍ</vt:lpstr>
      <vt:lpstr> ABSORBCE VÁPNÍKU Z POTRAVIN</vt:lpstr>
      <vt:lpstr>Prezentace aplikace PowerPoint</vt:lpstr>
      <vt:lpstr>Prezentace aplikace PowerPoint</vt:lpstr>
      <vt:lpstr>Prezentace aplikace PowerPoint</vt:lpstr>
      <vt:lpstr>Prezentace aplikace PowerPoint</vt:lpstr>
      <vt:lpstr>DIETA PŘI DIABETES MELLITUS 1. TYPU</vt:lpstr>
      <vt:lpstr>ŠETŘÍCÍ DIETA</vt:lpstr>
      <vt:lpstr>ŠETŘÍCÍ DIETA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VHODNÉ A NEVHODNÉ POKRMY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DIABETICKÁ DIETA A ŠKOLNÍ STRAVOVÁNÍ</vt:lpstr>
      <vt:lpstr>ALTERNATIVNÍ  ZPŮSOBY STRAVOVÁNÍ</vt:lpstr>
      <vt:lpstr>ALTERNATIVNÍ ZPŮSOBY STRAVOVÁNÍ</vt:lpstr>
      <vt:lpstr>PROČ ALTERNATIVNÍ STRAVOVÁNÍ</vt:lpstr>
      <vt:lpstr>PROČ ALTERNATIVNÍ  ZPŮSOB STRAVOVÁNÍ</vt:lpstr>
      <vt:lpstr>JEDNOTLIVÉ TYPY A CHARAKTERISTIKA</vt:lpstr>
      <vt:lpstr>VEGETARIÁNSTVÍ</vt:lpstr>
      <vt:lpstr>VEGETARIÁNSTVÍ</vt:lpstr>
      <vt:lpstr>Prezentace aplikace PowerPoint</vt:lpstr>
      <vt:lpstr>VYJÁDŘENÍ ODBORNÍKŮ K VEGETARIÁNSTVÍ</vt:lpstr>
      <vt:lpstr>PŘÍNOSY VEGETARIÁNSTVÍ</vt:lpstr>
      <vt:lpstr>RIZIKA VEGETARIÁNSTVÍ</vt:lpstr>
      <vt:lpstr>SESTAVENÍ VHODNÉHO JÍDELNÍČKU</vt:lpstr>
      <vt:lpstr>SESTAVENÍ VHODNÉHO JÍDELNÍČKU</vt:lpstr>
      <vt:lpstr>PŘÍKLAD VHODNÉHO JÍDELNÍČKU</vt:lpstr>
      <vt:lpstr>PŘÍKLAD VHODNÉHO JÍDELNÍČKU</vt:lpstr>
      <vt:lpstr>NUTRIČNÍ A ZDRAVOTNÍ ASPEKTY</vt:lpstr>
      <vt:lpstr>OBECNÉ ZHODNOCENÍ</vt:lpstr>
      <vt:lpstr>OBECNÉ ZHODNOCENÍ</vt:lpstr>
      <vt:lpstr>Děkuji za pozornost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stravování a vybrané diety</dc:title>
  <dc:creator>Zlata Kapounová</dc:creator>
  <cp:lastModifiedBy>Zlata Kapounová</cp:lastModifiedBy>
  <cp:revision>161</cp:revision>
  <dcterms:created xsi:type="dcterms:W3CDTF">2017-11-23T15:39:53Z</dcterms:created>
  <dcterms:modified xsi:type="dcterms:W3CDTF">2018-02-15T12:08:06Z</dcterms:modified>
</cp:coreProperties>
</file>