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81" r:id="rId8"/>
    <p:sldId id="264" r:id="rId9"/>
    <p:sldId id="282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9" r:id="rId21"/>
    <p:sldId id="280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7" d="100"/>
          <a:sy n="37" d="100"/>
        </p:scale>
        <p:origin x="66" y="1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ZDROJ</a:t>
          </a:r>
          <a:endParaRPr lang="cs-CZ" b="1" dirty="0">
            <a:solidFill>
              <a:schemeClr val="tx1"/>
            </a:solidFill>
          </a:endParaRPr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PŘENOS</a:t>
          </a:r>
          <a:endParaRPr lang="cs-CZ" b="1" dirty="0">
            <a:solidFill>
              <a:schemeClr val="tx1"/>
            </a:solidFill>
          </a:endParaRPr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VNÍMAVÝ JEDINEC</a:t>
          </a:r>
          <a:endParaRPr lang="cs-CZ" b="1" dirty="0">
            <a:solidFill>
              <a:schemeClr val="tx1"/>
            </a:solidFill>
          </a:endParaRPr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7B4B250-9E58-48FE-B305-FA32E9124D25}" type="presOf" srcId="{A4E89C49-4A10-44D8-825D-82D343361178}" destId="{32123403-4479-4F0A-A8E1-A0D703308D53}" srcOrd="0" destOrd="0" presId="urn:microsoft.com/office/officeart/2005/8/layout/hProcess9"/>
    <dgm:cxn modelId="{78CD5F42-18E5-49BA-9474-B7D43C72D628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6E64EA03-2A51-4E60-9B01-6C00698A55C0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7030304C-199C-481A-8E4F-B7F289D3A1BA}" type="presOf" srcId="{4BBE673E-B1D4-4F1C-951D-AE11DF8B0BA5}" destId="{C8DFC46D-0EDA-4FB7-91D9-BDA47843E1A2}" srcOrd="0" destOrd="0" presId="urn:microsoft.com/office/officeart/2005/8/layout/hProcess9"/>
    <dgm:cxn modelId="{18F3CB2E-0AF3-4066-9023-C84331A08BE0}" type="presParOf" srcId="{32123403-4479-4F0A-A8E1-A0D703308D53}" destId="{E9CC8670-B53C-4217-B24A-C184C3265CC1}" srcOrd="0" destOrd="0" presId="urn:microsoft.com/office/officeart/2005/8/layout/hProcess9"/>
    <dgm:cxn modelId="{0C42430A-B020-4686-B993-0D4D59FCAA60}" type="presParOf" srcId="{32123403-4479-4F0A-A8E1-A0D703308D53}" destId="{26D6CDAB-338D-490B-A496-3410C1C4317F}" srcOrd="1" destOrd="0" presId="urn:microsoft.com/office/officeart/2005/8/layout/hProcess9"/>
    <dgm:cxn modelId="{FB23FCB8-DDF9-4CE5-80E0-EC4CDB343536}" type="presParOf" srcId="{26D6CDAB-338D-490B-A496-3410C1C4317F}" destId="{1C54CDE5-C40C-4AD1-8444-DC3BD0C55013}" srcOrd="0" destOrd="0" presId="urn:microsoft.com/office/officeart/2005/8/layout/hProcess9"/>
    <dgm:cxn modelId="{1515125D-F0B7-4F76-A0CD-31662D0F6355}" type="presParOf" srcId="{26D6CDAB-338D-490B-A496-3410C1C4317F}" destId="{4A332969-8B43-4499-950F-D5946A8EB07D}" srcOrd="1" destOrd="0" presId="urn:microsoft.com/office/officeart/2005/8/layout/hProcess9"/>
    <dgm:cxn modelId="{AAEBE372-873E-48BC-8F34-C13C6146E227}" type="presParOf" srcId="{26D6CDAB-338D-490B-A496-3410C1C4317F}" destId="{C8DFC46D-0EDA-4FB7-91D9-BDA47843E1A2}" srcOrd="2" destOrd="0" presId="urn:microsoft.com/office/officeart/2005/8/layout/hProcess9"/>
    <dgm:cxn modelId="{004E6BC9-6148-4A53-B789-681FD5E62309}" type="presParOf" srcId="{26D6CDAB-338D-490B-A496-3410C1C4317F}" destId="{3CDF0FB4-1FF9-4E2B-AEE1-51021BEEAAB0}" srcOrd="3" destOrd="0" presId="urn:microsoft.com/office/officeart/2005/8/layout/hProcess9"/>
    <dgm:cxn modelId="{215E4757-478F-4CA0-9039-795742466F38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D195-A2AB-4386-BA91-F7B46436629C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3744-5BDD-4E42-8680-78431F8850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8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D195-A2AB-4386-BA91-F7B46436629C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3744-5BDD-4E42-8680-78431F8850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02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D195-A2AB-4386-BA91-F7B46436629C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3744-5BDD-4E42-8680-78431F8850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547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D195-A2AB-4386-BA91-F7B46436629C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3744-5BDD-4E42-8680-78431F8850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049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D195-A2AB-4386-BA91-F7B46436629C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3744-5BDD-4E42-8680-78431F8850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592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D195-A2AB-4386-BA91-F7B46436629C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3744-5BDD-4E42-8680-78431F8850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15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D195-A2AB-4386-BA91-F7B46436629C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3744-5BDD-4E42-8680-78431F8850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85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D195-A2AB-4386-BA91-F7B46436629C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3744-5BDD-4E42-8680-78431F8850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76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D195-A2AB-4386-BA91-F7B46436629C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3744-5BDD-4E42-8680-78431F8850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94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D195-A2AB-4386-BA91-F7B46436629C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3744-5BDD-4E42-8680-78431F8850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6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7D195-A2AB-4386-BA91-F7B46436629C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3744-5BDD-4E42-8680-78431F8850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220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47D195-A2AB-4386-BA91-F7B46436629C}" type="datetimeFigureOut">
              <a:rPr lang="cs-CZ" smtClean="0"/>
              <a:t>6.6.2018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94043744-5BDD-4E42-8680-78431F8850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4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733167"/>
            <a:ext cx="7315200" cy="439900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Preventivní protiepidemická opatření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sz="3600" b="1" dirty="0">
                <a:solidFill>
                  <a:srgbClr val="FF0000"/>
                </a:solidFill>
              </a:rPr>
              <a:t/>
            </a:r>
            <a:br>
              <a:rPr lang="cs-CZ" sz="3600" b="1" dirty="0">
                <a:solidFill>
                  <a:srgbClr val="FF0000"/>
                </a:solidFill>
              </a:rPr>
            </a:b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MUDr. Miroslava Zavřelová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Ústav ochrany a podpory zdraví LF MU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920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Přímý přenos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r>
              <a:rPr lang="cs-CZ" altLang="cs-CZ" sz="2800" dirty="0" smtClean="0"/>
              <a:t>nutná </a:t>
            </a:r>
            <a:r>
              <a:rPr lang="cs-CZ" altLang="cs-CZ" sz="2800" dirty="0"/>
              <a:t>současná přítomnost zdroje nákazy a vnímavého jedince</a:t>
            </a:r>
          </a:p>
          <a:p>
            <a:pPr>
              <a:buNone/>
            </a:pPr>
            <a:r>
              <a:rPr lang="cs-CZ" altLang="cs-CZ" sz="2800" dirty="0" smtClean="0"/>
              <a:t>původce </a:t>
            </a:r>
            <a:r>
              <a:rPr lang="cs-CZ" altLang="cs-CZ" sz="2800" dirty="0"/>
              <a:t>(patogenní agens) </a:t>
            </a:r>
            <a:r>
              <a:rPr lang="cs-CZ" altLang="cs-CZ" sz="2800" dirty="0" smtClean="0"/>
              <a:t>může být citlivý vůči podmínkám </a:t>
            </a:r>
            <a:r>
              <a:rPr lang="cs-CZ" altLang="cs-CZ" sz="2800" dirty="0"/>
              <a:t>zevního prostředí</a:t>
            </a:r>
          </a:p>
          <a:p>
            <a:pPr>
              <a:buNone/>
            </a:pPr>
            <a:endParaRPr lang="cs-CZ" altLang="cs-CZ" sz="2800" dirty="0"/>
          </a:p>
          <a:p>
            <a:r>
              <a:rPr lang="cs-CZ" altLang="cs-CZ" sz="2800" b="1" dirty="0"/>
              <a:t>přímý kontakt  </a:t>
            </a:r>
          </a:p>
          <a:p>
            <a:pPr>
              <a:buNone/>
            </a:pPr>
            <a:r>
              <a:rPr lang="cs-CZ" altLang="cs-CZ" sz="2800" dirty="0"/>
              <a:t>      dotyk, polibek, sex</a:t>
            </a:r>
          </a:p>
          <a:p>
            <a:pPr>
              <a:buNone/>
            </a:pPr>
            <a:r>
              <a:rPr lang="cs-CZ" altLang="cs-CZ" sz="2800" dirty="0"/>
              <a:t>      pokousání / poranění zvířetem</a:t>
            </a:r>
          </a:p>
          <a:p>
            <a:r>
              <a:rPr lang="cs-CZ" altLang="cs-CZ" sz="2800" b="1" dirty="0" err="1"/>
              <a:t>transplacentární</a:t>
            </a:r>
            <a:r>
              <a:rPr lang="cs-CZ" altLang="cs-CZ" sz="2800" b="1" dirty="0"/>
              <a:t>  a  perinatální přenos</a:t>
            </a:r>
          </a:p>
          <a:p>
            <a:r>
              <a:rPr lang="cs-CZ" altLang="cs-CZ" sz="2800" b="1" dirty="0"/>
              <a:t>kapénkový přenos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755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Nepřímý přenos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r>
              <a:rPr lang="cs-CZ" altLang="cs-CZ" sz="11200" dirty="0" smtClean="0"/>
              <a:t>nepřímý </a:t>
            </a:r>
            <a:r>
              <a:rPr lang="cs-CZ" altLang="cs-CZ" sz="11200" dirty="0"/>
              <a:t>přenos je nezávislý na přítomnosti </a:t>
            </a:r>
            <a:r>
              <a:rPr lang="cs-CZ" altLang="cs-CZ" sz="11200" dirty="0" smtClean="0"/>
              <a:t>zdroje</a:t>
            </a:r>
            <a:r>
              <a:rPr lang="cs-CZ" altLang="cs-CZ" sz="11200" dirty="0"/>
              <a:t>, původce (patogenní agens) je rezistentní </a:t>
            </a:r>
            <a:r>
              <a:rPr lang="cs-CZ" altLang="cs-CZ" sz="11200" dirty="0" smtClean="0"/>
              <a:t>vůči </a:t>
            </a:r>
            <a:r>
              <a:rPr lang="cs-CZ" altLang="cs-CZ" sz="11200" dirty="0"/>
              <a:t>podmínkám zevního prostředí         </a:t>
            </a:r>
          </a:p>
          <a:p>
            <a:r>
              <a:rPr lang="cs-CZ" altLang="cs-CZ" sz="11200" b="1" dirty="0" smtClean="0"/>
              <a:t>kontaminovanými </a:t>
            </a:r>
            <a:r>
              <a:rPr lang="cs-CZ" altLang="cs-CZ" sz="11200" b="1" dirty="0"/>
              <a:t>předměty</a:t>
            </a:r>
          </a:p>
          <a:p>
            <a:r>
              <a:rPr lang="cs-CZ" altLang="cs-CZ" sz="11200" b="1" dirty="0"/>
              <a:t>biologickým </a:t>
            </a:r>
            <a:r>
              <a:rPr lang="cs-CZ" altLang="cs-CZ" sz="11200" b="1" dirty="0" smtClean="0"/>
              <a:t>materiálem</a:t>
            </a:r>
          </a:p>
          <a:p>
            <a:r>
              <a:rPr lang="cs-CZ" altLang="cs-CZ" sz="11200" b="1" dirty="0" smtClean="0"/>
              <a:t>inokulací</a:t>
            </a:r>
            <a:endParaRPr lang="cs-CZ" altLang="cs-CZ" sz="11200" b="1" dirty="0"/>
          </a:p>
          <a:p>
            <a:r>
              <a:rPr lang="cs-CZ" altLang="cs-CZ" sz="11200" b="1" dirty="0" smtClean="0"/>
              <a:t>kontaminovanými potravinami nebo vodou</a:t>
            </a:r>
            <a:endParaRPr lang="cs-CZ" altLang="cs-CZ" sz="11200" b="1" dirty="0"/>
          </a:p>
          <a:p>
            <a:pPr marL="502920" lvl="1" indent="0">
              <a:buNone/>
            </a:pPr>
            <a:r>
              <a:rPr lang="cs-CZ" altLang="cs-CZ" sz="11200" b="1" dirty="0" smtClean="0"/>
              <a:t>(vehikulum)</a:t>
            </a:r>
          </a:p>
          <a:p>
            <a:r>
              <a:rPr lang="cs-CZ" altLang="cs-CZ" sz="11400" b="1" dirty="0" smtClean="0"/>
              <a:t>kontaminovanou půdou</a:t>
            </a:r>
            <a:endParaRPr lang="cs-CZ" altLang="cs-CZ" sz="11400" b="1" dirty="0"/>
          </a:p>
          <a:p>
            <a:r>
              <a:rPr lang="cs-CZ" altLang="cs-CZ" sz="11200" b="1" dirty="0"/>
              <a:t>vzduchem</a:t>
            </a:r>
          </a:p>
          <a:p>
            <a:pPr lvl="1"/>
            <a:r>
              <a:rPr lang="cs-CZ" altLang="cs-CZ" sz="11200" b="1" dirty="0"/>
              <a:t>infekční aerosol, infekční prach</a:t>
            </a:r>
          </a:p>
          <a:p>
            <a:r>
              <a:rPr lang="cs-CZ" altLang="cs-CZ" sz="11200" b="1" dirty="0"/>
              <a:t>hmyzem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156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Vnímavý </a:t>
            </a:r>
            <a:r>
              <a:rPr lang="cs-CZ" altLang="cs-CZ" b="1" dirty="0" smtClean="0"/>
              <a:t>jedinec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  <a:defRPr/>
            </a:pPr>
            <a:endParaRPr lang="cs-CZ" altLang="cs-CZ" sz="2400" dirty="0" smtClean="0"/>
          </a:p>
          <a:p>
            <a:pPr marL="0" indent="0">
              <a:buNone/>
              <a:defRPr/>
            </a:pPr>
            <a:r>
              <a:rPr lang="cs-CZ" altLang="cs-CZ" sz="2400" dirty="0" smtClean="0"/>
              <a:t>vnímavost </a:t>
            </a:r>
            <a:r>
              <a:rPr lang="cs-CZ" altLang="cs-CZ" sz="2400" dirty="0"/>
              <a:t>= opak </a:t>
            </a:r>
            <a:r>
              <a:rPr lang="cs-CZ" altLang="cs-CZ" sz="2400"/>
              <a:t>odolnosti </a:t>
            </a:r>
            <a:endParaRPr lang="cs-CZ" altLang="cs-CZ" sz="2400" dirty="0"/>
          </a:p>
          <a:p>
            <a:pPr>
              <a:defRPr/>
            </a:pPr>
            <a:r>
              <a:rPr lang="cs-CZ" altLang="cs-CZ" sz="2400" dirty="0"/>
              <a:t>nejsou vytvořeny </a:t>
            </a:r>
            <a:r>
              <a:rPr lang="cs-CZ" altLang="cs-CZ" sz="2400" b="1" dirty="0"/>
              <a:t>specifické protilátky</a:t>
            </a:r>
            <a:r>
              <a:rPr lang="cs-CZ" altLang="cs-CZ" sz="2400" dirty="0"/>
              <a:t> proti konkrétní nákaze</a:t>
            </a:r>
          </a:p>
          <a:p>
            <a:pPr>
              <a:defRPr/>
            </a:pPr>
            <a:r>
              <a:rPr lang="cs-CZ" altLang="cs-CZ" sz="2400" dirty="0"/>
              <a:t>vnímavost ovlivňují faktory </a:t>
            </a:r>
            <a:r>
              <a:rPr lang="cs-CZ" altLang="cs-CZ" sz="2400" b="1" dirty="0"/>
              <a:t>nespecifické </a:t>
            </a:r>
            <a:r>
              <a:rPr lang="cs-CZ" altLang="cs-CZ" sz="2400" b="1" dirty="0" smtClean="0"/>
              <a:t>rezistence </a:t>
            </a:r>
            <a:r>
              <a:rPr lang="cs-CZ" altLang="cs-CZ" sz="2400" dirty="0" smtClean="0"/>
              <a:t>:</a:t>
            </a:r>
            <a:endParaRPr lang="cs-CZ" altLang="cs-CZ" sz="2400" dirty="0"/>
          </a:p>
          <a:p>
            <a:pPr lvl="1">
              <a:defRPr/>
            </a:pPr>
            <a:r>
              <a:rPr lang="cs-CZ" altLang="cs-CZ" sz="2400" dirty="0"/>
              <a:t>genetické  předpoklady</a:t>
            </a:r>
          </a:p>
          <a:p>
            <a:pPr lvl="1">
              <a:defRPr/>
            </a:pPr>
            <a:r>
              <a:rPr lang="cs-CZ" altLang="cs-CZ" sz="2400" dirty="0"/>
              <a:t>věk</a:t>
            </a:r>
          </a:p>
          <a:p>
            <a:pPr lvl="1">
              <a:defRPr/>
            </a:pPr>
            <a:r>
              <a:rPr lang="cs-CZ" altLang="cs-CZ" sz="2400" dirty="0"/>
              <a:t>stav výživy</a:t>
            </a:r>
          </a:p>
          <a:p>
            <a:pPr lvl="1">
              <a:defRPr/>
            </a:pPr>
            <a:r>
              <a:rPr lang="cs-CZ" altLang="cs-CZ" sz="2400" dirty="0"/>
              <a:t>komorbidita (současné nemoci, zejména chronické)</a:t>
            </a:r>
          </a:p>
          <a:p>
            <a:pPr lvl="1">
              <a:defRPr/>
            </a:pPr>
            <a:r>
              <a:rPr lang="cs-CZ" altLang="cs-CZ" sz="2400" dirty="0"/>
              <a:t>životní styl, osobní návyky</a:t>
            </a:r>
          </a:p>
          <a:p>
            <a:pPr lvl="1">
              <a:defRPr/>
            </a:pPr>
            <a:r>
              <a:rPr lang="cs-CZ" altLang="cs-CZ" sz="2400" dirty="0" smtClean="0"/>
              <a:t>psychosociální faktory</a:t>
            </a:r>
            <a:endParaRPr lang="cs-CZ" altLang="cs-CZ" sz="2400" dirty="0"/>
          </a:p>
          <a:p>
            <a:pPr lvl="1">
              <a:defRPr/>
            </a:pPr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05825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Nevnímavý jedinec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nevnímavý = imunní</a:t>
            </a:r>
          </a:p>
          <a:p>
            <a:r>
              <a:rPr lang="cs-CZ" altLang="cs-CZ" sz="2800" dirty="0"/>
              <a:t>má specifické protilátky proti konkrétní nákaze a onemocnět nemůže</a:t>
            </a:r>
          </a:p>
          <a:p>
            <a:r>
              <a:rPr lang="cs-CZ" altLang="cs-CZ" sz="2800" dirty="0"/>
              <a:t>specifické protilátky - </a:t>
            </a:r>
            <a:r>
              <a:rPr lang="cs-CZ" altLang="cs-CZ" sz="2800" b="1" dirty="0"/>
              <a:t>specifická imunita</a:t>
            </a:r>
            <a:r>
              <a:rPr lang="cs-CZ" altLang="cs-CZ" sz="2800" dirty="0"/>
              <a:t>:</a:t>
            </a:r>
            <a:endParaRPr lang="cs-CZ" altLang="cs-CZ" sz="2800" b="1" dirty="0"/>
          </a:p>
          <a:p>
            <a:pPr lvl="2"/>
            <a:r>
              <a:rPr lang="cs-CZ" altLang="cs-CZ" sz="2800" dirty="0"/>
              <a:t>po nákaze</a:t>
            </a:r>
          </a:p>
          <a:p>
            <a:pPr lvl="2"/>
            <a:r>
              <a:rPr lang="cs-CZ" altLang="cs-CZ" sz="2800" dirty="0"/>
              <a:t>po očkování</a:t>
            </a:r>
          </a:p>
          <a:p>
            <a:r>
              <a:rPr lang="cs-CZ" altLang="cs-CZ" sz="2800" dirty="0"/>
              <a:t>spoluúčast </a:t>
            </a:r>
            <a:r>
              <a:rPr lang="cs-CZ" altLang="cs-CZ" sz="2800" b="1" dirty="0"/>
              <a:t>nespecifické imunity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7540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Ovlivnění procesu přenosu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altLang="cs-CZ" sz="2800" b="1" dirty="0" smtClean="0"/>
          </a:p>
          <a:p>
            <a:pPr marL="0" indent="0">
              <a:buNone/>
            </a:pPr>
            <a:r>
              <a:rPr lang="cs-CZ" altLang="cs-CZ" sz="2800" b="1" dirty="0" smtClean="0"/>
              <a:t>přírodními </a:t>
            </a:r>
            <a:r>
              <a:rPr lang="cs-CZ" altLang="cs-CZ" sz="2800" b="1" dirty="0"/>
              <a:t>podmínkami:</a:t>
            </a:r>
          </a:p>
          <a:p>
            <a:pPr lvl="1"/>
            <a:r>
              <a:rPr lang="cs-CZ" altLang="cs-CZ" sz="2800" dirty="0"/>
              <a:t>klimatickými, geografickými, biotop krajiny,</a:t>
            </a:r>
          </a:p>
          <a:p>
            <a:pPr lvl="1">
              <a:buNone/>
            </a:pPr>
            <a:r>
              <a:rPr lang="cs-CZ" altLang="cs-CZ" sz="2800" dirty="0"/>
              <a:t>   přírodní katastrofy</a:t>
            </a:r>
          </a:p>
          <a:p>
            <a:pPr lvl="1"/>
            <a:endParaRPr lang="cs-CZ" altLang="cs-CZ" sz="2800" dirty="0"/>
          </a:p>
          <a:p>
            <a:pPr marL="0" indent="0">
              <a:buNone/>
            </a:pPr>
            <a:r>
              <a:rPr lang="cs-CZ" altLang="cs-CZ" sz="2800" b="1" dirty="0"/>
              <a:t>sociálními podmínkami:</a:t>
            </a:r>
          </a:p>
          <a:p>
            <a:pPr lvl="1"/>
            <a:r>
              <a:rPr lang="cs-CZ" altLang="cs-CZ" sz="2800" dirty="0"/>
              <a:t>ekonomická úroveň (rozvojové země)</a:t>
            </a:r>
          </a:p>
          <a:p>
            <a:pPr lvl="1"/>
            <a:r>
              <a:rPr lang="cs-CZ" altLang="cs-CZ" sz="2800" dirty="0"/>
              <a:t>hygienická úroveň (pitná voda, odpady)</a:t>
            </a:r>
          </a:p>
          <a:p>
            <a:pPr lvl="1"/>
            <a:r>
              <a:rPr lang="cs-CZ" altLang="cs-CZ" sz="2800" dirty="0"/>
              <a:t>úroveň zdravotnictví (terapie </a:t>
            </a:r>
            <a:r>
              <a:rPr lang="cs-CZ" altLang="cs-CZ" sz="2800" dirty="0" smtClean="0"/>
              <a:t>infekcí,  </a:t>
            </a:r>
          </a:p>
          <a:p>
            <a:pPr marL="502920" lvl="1" indent="0">
              <a:buNone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                                                        očkování</a:t>
            </a:r>
            <a:r>
              <a:rPr lang="cs-CZ" altLang="cs-CZ" sz="2800" dirty="0"/>
              <a:t>)</a:t>
            </a:r>
          </a:p>
          <a:p>
            <a:pPr lvl="1"/>
            <a:r>
              <a:rPr lang="cs-CZ" altLang="cs-CZ" sz="2800" dirty="0"/>
              <a:t>válečné konflikty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70084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Preventivní protiepidemická </a:t>
            </a:r>
            <a:r>
              <a:rPr lang="cs-CZ" altLang="cs-CZ" sz="3200" b="1" dirty="0" smtClean="0"/>
              <a:t>opatření</a:t>
            </a:r>
            <a:br>
              <a:rPr lang="cs-CZ" altLang="cs-CZ" sz="3200" b="1" dirty="0" smtClean="0"/>
            </a:br>
            <a:r>
              <a:rPr lang="cs-CZ" altLang="cs-CZ" sz="3200" b="1" dirty="0" smtClean="0"/>
              <a:t/>
            </a:r>
            <a:br>
              <a:rPr lang="cs-CZ" altLang="cs-CZ" sz="3200" b="1" dirty="0" smtClean="0"/>
            </a:br>
            <a:r>
              <a:rPr lang="cs-CZ" altLang="cs-CZ" sz="3200" b="1" dirty="0" smtClean="0"/>
              <a:t>hygienická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altLang="cs-CZ" sz="2800" b="1" dirty="0"/>
          </a:p>
          <a:p>
            <a:pPr lvl="2"/>
            <a:r>
              <a:rPr lang="cs-CZ" altLang="cs-CZ" sz="2800" dirty="0"/>
              <a:t>zabezpečení zdrojů pitné vody</a:t>
            </a:r>
          </a:p>
          <a:p>
            <a:pPr lvl="2"/>
            <a:r>
              <a:rPr lang="cs-CZ" altLang="cs-CZ" sz="2800" dirty="0"/>
              <a:t>likvidace odpadů</a:t>
            </a:r>
          </a:p>
          <a:p>
            <a:pPr lvl="2"/>
            <a:r>
              <a:rPr lang="cs-CZ" altLang="cs-CZ" sz="2800" dirty="0"/>
              <a:t>hygienické normy při výstavbě</a:t>
            </a:r>
          </a:p>
          <a:p>
            <a:pPr lvl="2"/>
            <a:r>
              <a:rPr lang="cs-CZ" altLang="cs-CZ" sz="2800" dirty="0"/>
              <a:t>hygienický režim při výrobě a prodeji potravin</a:t>
            </a:r>
          </a:p>
          <a:p>
            <a:pPr lvl="2"/>
            <a:r>
              <a:rPr lang="cs-CZ" altLang="cs-CZ" sz="2800" dirty="0"/>
              <a:t>dezinfekce, sterilizace ve zdravotnictví</a:t>
            </a:r>
          </a:p>
          <a:p>
            <a:pPr lvl="2"/>
            <a:r>
              <a:rPr lang="cs-CZ" altLang="cs-CZ" sz="2800" dirty="0" smtClean="0"/>
              <a:t>dezinfekce (potravinářské provozy, veřejné budovy, prostředky veřejné dopravy, pitná voda, odpadní vody z nemocnic apod.), </a:t>
            </a:r>
          </a:p>
          <a:p>
            <a:pPr lvl="2"/>
            <a:r>
              <a:rPr lang="cs-CZ" altLang="cs-CZ" sz="2800" dirty="0" smtClean="0"/>
              <a:t>dezinsekce</a:t>
            </a:r>
            <a:r>
              <a:rPr lang="cs-CZ" altLang="cs-CZ" sz="2800" dirty="0"/>
              <a:t>, </a:t>
            </a:r>
            <a:r>
              <a:rPr lang="cs-CZ" altLang="cs-CZ" sz="2800" dirty="0" smtClean="0"/>
              <a:t>deratizace</a:t>
            </a:r>
          </a:p>
          <a:p>
            <a:pPr lvl="2"/>
            <a:r>
              <a:rPr lang="cs-CZ" altLang="cs-CZ" sz="2800" dirty="0" smtClean="0"/>
              <a:t>ochrana hranic – ochrana dovážených zvířat a potravin – veterinární osvědčení o zdravotní nezávadnosti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831845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opatření –</a:t>
            </a:r>
            <a:br>
              <a:rPr lang="cs-CZ" altLang="cs-CZ" dirty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1" dirty="0" smtClean="0"/>
              <a:t>imunizace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2400" b="1" dirty="0" smtClean="0"/>
              <a:t>     Legislativa</a:t>
            </a:r>
          </a:p>
          <a:p>
            <a:pPr marL="0" indent="0">
              <a:lnSpc>
                <a:spcPct val="80000"/>
              </a:lnSpc>
              <a:buNone/>
            </a:pP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 smtClean="0"/>
              <a:t> </a:t>
            </a:r>
            <a:r>
              <a:rPr lang="cs-CZ" altLang="cs-CZ" sz="2400" b="1" dirty="0"/>
              <a:t>Zákon č.258/2000 Sb.,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b="1" dirty="0"/>
              <a:t>     o ochraně veřejného zdraví</a:t>
            </a:r>
          </a:p>
          <a:p>
            <a:pPr>
              <a:lnSpc>
                <a:spcPct val="80000"/>
              </a:lnSpc>
              <a:buNone/>
            </a:pP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 Vyhláška č.537/2006 Sb.,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b="1" dirty="0"/>
              <a:t>     o očkování proti infekčním nemocem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2400" b="1" dirty="0" smtClean="0"/>
              <a:t> 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932558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Imunizace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6933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400" dirty="0" smtClean="0"/>
              <a:t>       Aktivní imunizace = očkování </a:t>
            </a:r>
          </a:p>
          <a:p>
            <a:pPr marL="502920" lvl="1" indent="0">
              <a:buNone/>
            </a:pPr>
            <a:endParaRPr lang="cs-CZ" altLang="cs-CZ" sz="2400" dirty="0"/>
          </a:p>
          <a:p>
            <a:r>
              <a:rPr lang="cs-CZ" altLang="cs-CZ" sz="2400" b="1" dirty="0"/>
              <a:t>pravidelné </a:t>
            </a:r>
            <a:r>
              <a:rPr lang="cs-CZ" altLang="cs-CZ" sz="2400" dirty="0"/>
              <a:t>(hradí stát, zdravotní pojišťovny)</a:t>
            </a:r>
          </a:p>
          <a:p>
            <a:r>
              <a:rPr lang="cs-CZ" altLang="cs-CZ" sz="2400" b="1" dirty="0"/>
              <a:t>zvláštní</a:t>
            </a:r>
            <a:r>
              <a:rPr lang="cs-CZ" altLang="cs-CZ" sz="2400" dirty="0"/>
              <a:t> (hradí stát</a:t>
            </a:r>
            <a:r>
              <a:rPr lang="cs-CZ" altLang="cs-CZ" sz="2400" dirty="0" smtClean="0"/>
              <a:t>) – prevence profesionálních nákaz</a:t>
            </a:r>
            <a:endParaRPr lang="cs-CZ" altLang="cs-CZ" sz="2400" dirty="0"/>
          </a:p>
          <a:p>
            <a:r>
              <a:rPr lang="cs-CZ" altLang="cs-CZ" sz="2400" b="1" dirty="0"/>
              <a:t>mimořádné </a:t>
            </a:r>
            <a:r>
              <a:rPr lang="cs-CZ" altLang="cs-CZ" sz="2400" dirty="0"/>
              <a:t>(hradí stát</a:t>
            </a:r>
            <a:r>
              <a:rPr lang="cs-CZ" altLang="cs-CZ" sz="2400" dirty="0" smtClean="0"/>
              <a:t>) – v případě epidemie (VHA, příušnice)</a:t>
            </a:r>
            <a:endParaRPr lang="cs-CZ" altLang="cs-CZ" sz="2400" dirty="0"/>
          </a:p>
          <a:p>
            <a:r>
              <a:rPr lang="cs-CZ" altLang="cs-CZ" sz="2400" b="1" dirty="0"/>
              <a:t>při úrazech</a:t>
            </a:r>
            <a:r>
              <a:rPr lang="cs-CZ" altLang="cs-CZ" sz="2400" dirty="0"/>
              <a:t> a poraněních a nehojících se ranách</a:t>
            </a:r>
            <a:r>
              <a:rPr lang="cs-CZ" altLang="cs-CZ" sz="2400" dirty="0" smtClean="0"/>
              <a:t>,               v </a:t>
            </a:r>
            <a:r>
              <a:rPr lang="cs-CZ" altLang="cs-CZ" sz="2400" dirty="0"/>
              <a:t>předoperační přípravě a pod. </a:t>
            </a:r>
            <a:r>
              <a:rPr lang="cs-CZ" altLang="cs-CZ" sz="2400" dirty="0" smtClean="0"/>
              <a:t> (</a:t>
            </a:r>
            <a:r>
              <a:rPr lang="cs-CZ" altLang="cs-CZ" sz="2400" dirty="0"/>
              <a:t>hradí zdravotní pojišťovny)</a:t>
            </a:r>
          </a:p>
          <a:p>
            <a:r>
              <a:rPr lang="cs-CZ" altLang="cs-CZ" sz="2400" b="1" dirty="0"/>
              <a:t>na žádost</a:t>
            </a:r>
            <a:r>
              <a:rPr lang="cs-CZ" altLang="cs-CZ" sz="2400" dirty="0"/>
              <a:t>  fyzických osob (hradí  žadatel, </a:t>
            </a:r>
            <a:r>
              <a:rPr lang="cs-CZ" altLang="cs-CZ" sz="2400" dirty="0" err="1"/>
              <a:t>příspěvěk</a:t>
            </a:r>
            <a:r>
              <a:rPr lang="cs-CZ" altLang="cs-CZ" sz="2400" dirty="0"/>
              <a:t> zdravotní pojišťovny, plná úhrada ZP</a:t>
            </a:r>
            <a:r>
              <a:rPr lang="cs-CZ" altLang="cs-CZ" sz="2400" dirty="0" smtClean="0"/>
              <a:t>) – cestování do zahraničí, nadstandardní očkování (</a:t>
            </a:r>
            <a:r>
              <a:rPr lang="cs-CZ" altLang="cs-CZ" sz="2400" dirty="0" err="1" smtClean="0"/>
              <a:t>rotaviry</a:t>
            </a:r>
            <a:r>
              <a:rPr lang="cs-CZ" altLang="cs-CZ" sz="2400" dirty="0" smtClean="0"/>
              <a:t>, plané neštovice, meningokoky)</a:t>
            </a:r>
            <a:endParaRPr lang="cs-CZ" altLang="cs-CZ" sz="2400" dirty="0"/>
          </a:p>
          <a:p>
            <a:pPr>
              <a:buNone/>
            </a:pPr>
            <a:r>
              <a:rPr lang="cs-CZ" altLang="cs-CZ" sz="2400" dirty="0"/>
              <a:t>   </a:t>
            </a:r>
          </a:p>
          <a:p>
            <a:pPr marL="0" indent="0">
              <a:buNone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203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Preventivní programy </a:t>
            </a:r>
            <a:br>
              <a:rPr lang="cs-CZ" b="1" dirty="0" smtClean="0"/>
            </a:br>
            <a:r>
              <a:rPr lang="cs-CZ" b="1" dirty="0" smtClean="0"/>
              <a:t>MZ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Zdraví 2020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     Národní strategie ochrany a podpory zdraví a   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                                                              prevence  nemocí</a:t>
            </a:r>
          </a:p>
          <a:p>
            <a:pPr marL="0" indent="0">
              <a:buNone/>
            </a:pPr>
            <a:endParaRPr lang="cs-CZ" sz="2400" b="1" dirty="0" smtClean="0"/>
          </a:p>
          <a:p>
            <a:r>
              <a:rPr lang="cs-CZ" sz="2400" b="1" dirty="0" smtClean="0">
                <a:solidFill>
                  <a:srgbClr val="FF0000"/>
                </a:solidFill>
              </a:rPr>
              <a:t>Národní program řešení problematiky HIV/AIDS v ČR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76183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Zdraví 2020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Národní strategie ochrany a podpory zdraví a prevence </a:t>
            </a:r>
            <a:r>
              <a:rPr lang="cs-CZ" sz="2400" b="1" dirty="0" smtClean="0"/>
              <a:t>nemocí</a:t>
            </a:r>
          </a:p>
          <a:p>
            <a:r>
              <a:rPr lang="cs-CZ" sz="2400" b="1" dirty="0"/>
              <a:t>vychází </a:t>
            </a:r>
            <a:r>
              <a:rPr lang="cs-CZ" sz="2400" b="1" dirty="0" smtClean="0"/>
              <a:t> </a:t>
            </a:r>
            <a:r>
              <a:rPr lang="cs-CZ" sz="2400" b="1" dirty="0"/>
              <a:t>z programu </a:t>
            </a:r>
            <a:r>
              <a:rPr lang="cs-CZ" sz="2400" b="1" dirty="0" smtClean="0"/>
              <a:t>WHO Zdraví 2020</a:t>
            </a:r>
          </a:p>
          <a:p>
            <a:r>
              <a:rPr lang="cs-CZ" sz="2400" b="1" dirty="0" smtClean="0"/>
              <a:t>prevence závažných zdravotních problémů</a:t>
            </a:r>
          </a:p>
          <a:p>
            <a:r>
              <a:rPr lang="cs-CZ" sz="2400" b="1" dirty="0" smtClean="0"/>
              <a:t>hlavní cíl: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   Zlepšit zdravotní stav populace a snižovat výskyt      nemocí a předčasných úmrtí, kterým lze předcházet</a:t>
            </a:r>
          </a:p>
          <a:p>
            <a:r>
              <a:rPr lang="cs-CZ" sz="2400" b="1" dirty="0" smtClean="0"/>
              <a:t>využití finanční podpory EU pro zdravotnictví </a:t>
            </a:r>
            <a:endParaRPr lang="cs-CZ" sz="2400" b="1" dirty="0"/>
          </a:p>
          <a:p>
            <a:r>
              <a:rPr lang="cs-CZ" sz="2400" b="1" dirty="0" smtClean="0"/>
              <a:t>spoluúčast </a:t>
            </a:r>
            <a:r>
              <a:rPr lang="cs-CZ" sz="2400" b="1" dirty="0"/>
              <a:t>všech složek </a:t>
            </a:r>
            <a:r>
              <a:rPr lang="cs-CZ" sz="2400" b="1" dirty="0" smtClean="0"/>
              <a:t>společnosti - jednotlivců, </a:t>
            </a:r>
            <a:r>
              <a:rPr lang="cs-CZ" sz="2400" b="1" dirty="0"/>
              <a:t>rodin, státní správy a samosprávy, podnikatelské sféry, nevládních organizací a sdělovacích </a:t>
            </a:r>
            <a:r>
              <a:rPr lang="cs-CZ" sz="2400" b="1" dirty="0" smtClean="0"/>
              <a:t>prostředků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7110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Proces šíření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Obor epidemiologie se zabývá příčinami </a:t>
            </a:r>
            <a:r>
              <a:rPr lang="cs-CZ" altLang="cs-CZ" sz="2800" dirty="0"/>
              <a:t>vzniku a </a:t>
            </a:r>
            <a:r>
              <a:rPr lang="cs-CZ" altLang="cs-CZ" sz="2800" dirty="0" smtClean="0"/>
              <a:t>zákonitostmi </a:t>
            </a:r>
            <a:r>
              <a:rPr lang="cs-CZ" altLang="cs-CZ" sz="2800" dirty="0"/>
              <a:t>šíření nákaz</a:t>
            </a:r>
          </a:p>
          <a:p>
            <a:endParaRPr lang="cs-CZ" altLang="cs-CZ" sz="2800" dirty="0"/>
          </a:p>
          <a:p>
            <a:r>
              <a:rPr lang="cs-CZ" altLang="cs-CZ" sz="2800" dirty="0"/>
              <a:t>Opatření proti šíření nákaz – </a:t>
            </a:r>
          </a:p>
          <a:p>
            <a:pPr>
              <a:buNone/>
            </a:pPr>
            <a:r>
              <a:rPr lang="cs-CZ" altLang="cs-CZ" sz="2800" dirty="0"/>
              <a:t>                       </a:t>
            </a:r>
            <a:r>
              <a:rPr lang="cs-CZ" altLang="cs-CZ" sz="2800" b="1" dirty="0"/>
              <a:t>protiepidemická opatření</a:t>
            </a:r>
          </a:p>
          <a:p>
            <a:pPr>
              <a:buNone/>
            </a:pPr>
            <a:endParaRPr lang="cs-CZ" altLang="cs-CZ" sz="2800" b="1" dirty="0"/>
          </a:p>
          <a:p>
            <a:r>
              <a:rPr lang="cs-CZ" altLang="cs-CZ" sz="2800" dirty="0"/>
              <a:t>Cíl – omezit, event. zastavit šíření nákazy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02489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Zdraví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příznivá situace ve výskytu infekčních chorob</a:t>
            </a:r>
          </a:p>
          <a:p>
            <a:r>
              <a:rPr lang="cs-CZ" sz="2400" b="1" dirty="0" smtClean="0"/>
              <a:t>eliminována poliomyelitis (dětská obrana), novorozenecký tetanus</a:t>
            </a:r>
          </a:p>
          <a:p>
            <a:r>
              <a:rPr lang="cs-CZ" sz="2400" b="1" dirty="0" smtClean="0"/>
              <a:t>zásadně snížen výskyt záškrtu a TBC díky vysoké </a:t>
            </a:r>
            <a:r>
              <a:rPr lang="cs-CZ" sz="2400" b="1" dirty="0" err="1" smtClean="0"/>
              <a:t>proočkovanosti</a:t>
            </a:r>
            <a:r>
              <a:rPr lang="cs-CZ" sz="2400" b="1" dirty="0" smtClean="0"/>
              <a:t> populace</a:t>
            </a:r>
          </a:p>
          <a:p>
            <a:r>
              <a:rPr lang="cs-CZ" sz="2400" b="1" dirty="0" smtClean="0"/>
              <a:t>nárůst incidence syfilis, zejména u homosexuálních mužů</a:t>
            </a:r>
          </a:p>
          <a:p>
            <a:r>
              <a:rPr lang="cs-CZ" sz="2400" b="1" dirty="0" smtClean="0"/>
              <a:t>nárůst incidence HIV/AIDS </a:t>
            </a:r>
          </a:p>
          <a:p>
            <a:r>
              <a:rPr lang="cs-CZ" sz="2400" b="1" dirty="0" smtClean="0"/>
              <a:t>nárůst incidence nemocí, proti nimž se v dětství očkuje, např. dávivého kašle, příušnic, spalniček</a:t>
            </a:r>
          </a:p>
          <a:p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543331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869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Zdraví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                                                      Hlavní </a:t>
            </a:r>
            <a:r>
              <a:rPr lang="cs-CZ" b="1" dirty="0"/>
              <a:t>cíl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   Zlepšit zdravotní stav populace a snižovat výskyt </a:t>
            </a:r>
            <a:r>
              <a:rPr lang="cs-CZ" b="1" dirty="0" smtClean="0">
                <a:solidFill>
                  <a:srgbClr val="FF0000"/>
                </a:solidFill>
              </a:rPr>
              <a:t> nemocí </a:t>
            </a:r>
          </a:p>
          <a:p>
            <a:pPr marL="0" indent="0">
              <a:buNone/>
            </a:pPr>
            <a:r>
              <a:rPr lang="cs-CZ" b="1" smtClean="0">
                <a:solidFill>
                  <a:srgbClr val="FF0000"/>
                </a:solidFill>
              </a:rPr>
              <a:t>    a předčasných </a:t>
            </a:r>
            <a:r>
              <a:rPr lang="cs-CZ" b="1" dirty="0">
                <a:solidFill>
                  <a:srgbClr val="FF0000"/>
                </a:solidFill>
              </a:rPr>
              <a:t>úmrtí, kterým </a:t>
            </a:r>
            <a:r>
              <a:rPr lang="cs-CZ" b="1">
                <a:solidFill>
                  <a:srgbClr val="FF0000"/>
                </a:solidFill>
              </a:rPr>
              <a:t>lze </a:t>
            </a:r>
            <a:r>
              <a:rPr lang="cs-CZ" b="1" smtClean="0">
                <a:solidFill>
                  <a:srgbClr val="FF0000"/>
                </a:solidFill>
              </a:rPr>
              <a:t>předcházet.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055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2800" b="1" dirty="0"/>
              <a:t>Protiepidemická opatření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preventivní</a:t>
            </a:r>
          </a:p>
          <a:p>
            <a:pPr lvl="1">
              <a:buNone/>
            </a:pPr>
            <a:r>
              <a:rPr lang="cs-CZ" altLang="cs-CZ" sz="2800" dirty="0"/>
              <a:t>   předcházejí vzniku nákaz</a:t>
            </a:r>
          </a:p>
          <a:p>
            <a:pPr lvl="1">
              <a:buNone/>
            </a:pPr>
            <a:endParaRPr lang="cs-CZ" altLang="cs-CZ" sz="2800" dirty="0"/>
          </a:p>
          <a:p>
            <a:r>
              <a:rPr lang="cs-CZ" altLang="cs-CZ" sz="2800" b="1" dirty="0"/>
              <a:t>represivní</a:t>
            </a:r>
          </a:p>
          <a:p>
            <a:pPr lvl="1">
              <a:buNone/>
            </a:pPr>
            <a:r>
              <a:rPr lang="cs-CZ" altLang="cs-CZ" sz="2800" dirty="0"/>
              <a:t>   v ohnisku nákazy</a:t>
            </a:r>
          </a:p>
          <a:p>
            <a:pPr lvl="1">
              <a:buNone/>
            </a:pPr>
            <a:r>
              <a:rPr lang="cs-CZ" altLang="cs-CZ" sz="2800" dirty="0"/>
              <a:t>   s cílem omezit, event. zastavit šíření nákazy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864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Zákon č. 258/2000 Sb., 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o ochraně veřejného zdraví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Vyhláška MZ ČR č. 306/2012 Sb., 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o předcházení vzniku a šíření infekčních onemocnění  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a o  hygienických požadavcích na provoz 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zdravotnických zařízení a  ústavů sociální péče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Vyhláška MZ ČR č. 537/2006 Sb., 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o očkování proti infekčním nemocem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958530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b="1" dirty="0"/>
              <a:t>Proces šíření nákazy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26202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8242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Proces šíření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0" y="10169611"/>
            <a:ext cx="2215977" cy="375645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869268" y="2136339"/>
            <a:ext cx="7515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Zdroj původce nákazy: 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člověk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zvíře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Přenos: 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přímý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nepřímý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Vnímavý jedinec </a:t>
            </a:r>
          </a:p>
          <a:p>
            <a:pPr lvl="2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795198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Infekční dávka původce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cs-CZ" sz="2400" dirty="0" smtClean="0"/>
              <a:t>  </a:t>
            </a:r>
          </a:p>
          <a:p>
            <a:pPr marL="0" indent="0">
              <a:buNone/>
              <a:defRPr/>
            </a:pPr>
            <a:r>
              <a:rPr lang="cs-CZ" sz="2800" b="1" dirty="0" smtClean="0"/>
              <a:t>Počet </a:t>
            </a:r>
            <a:r>
              <a:rPr lang="cs-CZ" sz="2800" b="1" dirty="0"/>
              <a:t>mikrobů nutný k nákaze </a:t>
            </a:r>
            <a:r>
              <a:rPr lang="cs-CZ" sz="2800" b="1" dirty="0" smtClean="0"/>
              <a:t>vnímavého  </a:t>
            </a:r>
            <a:r>
              <a:rPr lang="cs-CZ" sz="2800" b="1" dirty="0"/>
              <a:t>jedince</a:t>
            </a:r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b="1" dirty="0" smtClean="0"/>
              <a:t>Extrémně </a:t>
            </a:r>
            <a:r>
              <a:rPr lang="cs-CZ" sz="2800" b="1" dirty="0"/>
              <a:t>nízká </a:t>
            </a:r>
            <a:endParaRPr lang="cs-CZ" sz="2800" b="1" dirty="0" smtClean="0"/>
          </a:p>
          <a:p>
            <a:pPr>
              <a:defRPr/>
            </a:pPr>
            <a:endParaRPr lang="cs-CZ" sz="2300" dirty="0"/>
          </a:p>
          <a:p>
            <a:pPr lvl="1">
              <a:defRPr/>
            </a:pPr>
            <a:r>
              <a:rPr lang="cs-CZ" sz="2300" dirty="0"/>
              <a:t> </a:t>
            </a:r>
            <a:r>
              <a:rPr lang="cs-CZ" sz="2300" dirty="0" err="1"/>
              <a:t>shigely</a:t>
            </a:r>
            <a:r>
              <a:rPr lang="cs-CZ" sz="2300" dirty="0"/>
              <a:t> – desítky až stovky</a:t>
            </a:r>
          </a:p>
          <a:p>
            <a:pPr lvl="1">
              <a:defRPr/>
            </a:pPr>
            <a:r>
              <a:rPr lang="cs-CZ" sz="2300" dirty="0"/>
              <a:t> </a:t>
            </a:r>
            <a:r>
              <a:rPr lang="cs-CZ" sz="2300" dirty="0" smtClean="0"/>
              <a:t>virus hepatitidy A, virus hepatitidy B</a:t>
            </a:r>
            <a:endParaRPr lang="cs-CZ" sz="2300" dirty="0"/>
          </a:p>
          <a:p>
            <a:pPr lvl="1">
              <a:defRPr/>
            </a:pPr>
            <a:endParaRPr lang="cs-CZ" sz="2300" dirty="0"/>
          </a:p>
          <a:p>
            <a:pPr>
              <a:defRPr/>
            </a:pPr>
            <a:r>
              <a:rPr lang="cs-CZ" sz="2800" b="1" dirty="0" smtClean="0"/>
              <a:t>Extrémně </a:t>
            </a:r>
            <a:r>
              <a:rPr lang="cs-CZ" sz="2800" b="1" dirty="0" smtClean="0"/>
              <a:t>vysoká</a:t>
            </a:r>
          </a:p>
          <a:p>
            <a:pPr>
              <a:defRPr/>
            </a:pPr>
            <a:endParaRPr lang="cs-CZ" sz="2800" dirty="0"/>
          </a:p>
          <a:p>
            <a:pPr lvl="1">
              <a:defRPr/>
            </a:pPr>
            <a:r>
              <a:rPr lang="cs-CZ" sz="2300" dirty="0"/>
              <a:t> salmonely – miliony</a:t>
            </a:r>
          </a:p>
          <a:p>
            <a:pPr marL="0" indent="0">
              <a:buNone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r>
              <a:rPr lang="cs-CZ" sz="2400" dirty="0" smtClean="0"/>
              <a:t>Při </a:t>
            </a:r>
            <a:r>
              <a:rPr lang="cs-CZ" sz="2400" dirty="0"/>
              <a:t>nedostatečné infekční dávce asymptomatická nákaza (vnímavý jedinec neonemocní, ale vytvoří si protilátky).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58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Kontagiozita = nakažlivost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29568" y="864108"/>
            <a:ext cx="7315200" cy="512064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800" b="1" dirty="0"/>
              <a:t>závisí  na</a:t>
            </a:r>
          </a:p>
          <a:p>
            <a:pPr>
              <a:defRPr/>
            </a:pPr>
            <a:r>
              <a:rPr lang="cs-CZ" sz="2800" b="1" dirty="0"/>
              <a:t>množství původce vylučovaného z organismu zdroje</a:t>
            </a:r>
          </a:p>
          <a:p>
            <a:pPr>
              <a:defRPr/>
            </a:pPr>
            <a:r>
              <a:rPr lang="cs-CZ" sz="2800" b="1" dirty="0"/>
              <a:t>rezistenci  původce vůči zevnímu prostředí</a:t>
            </a:r>
          </a:p>
          <a:p>
            <a:pPr>
              <a:defRPr/>
            </a:pPr>
            <a:r>
              <a:rPr lang="cs-CZ" sz="2800" b="1" dirty="0"/>
              <a:t>infekční dávce původce nutné k nákaze </a:t>
            </a:r>
          </a:p>
          <a:p>
            <a:pPr>
              <a:defRPr/>
            </a:pPr>
            <a:r>
              <a:rPr lang="cs-CZ" sz="2800" b="1" dirty="0"/>
              <a:t>faktorech na straně vnímavého jedince – individuální vnímavost, nespecifická imunita</a:t>
            </a:r>
          </a:p>
        </p:txBody>
      </p:sp>
    </p:spTree>
    <p:extLst>
      <p:ext uri="{BB962C8B-B14F-4D97-AF65-F5344CB8AC3E}">
        <p14:creationId xmlns:p14="http://schemas.microsoft.com/office/powerpoint/2010/main" val="4110395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b="1" dirty="0"/>
              <a:t>Zdroj původce nákazy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1229192"/>
            <a:ext cx="7315200" cy="4755555"/>
          </a:xfrm>
        </p:spPr>
        <p:txBody>
          <a:bodyPr>
            <a:normAutofit fontScale="92500" lnSpcReduction="10000"/>
          </a:bodyPr>
          <a:lstStyle/>
          <a:p>
            <a:endParaRPr lang="cs-CZ" altLang="cs-CZ" sz="2800" dirty="0" smtClean="0"/>
          </a:p>
          <a:p>
            <a:r>
              <a:rPr lang="cs-CZ" altLang="cs-CZ" sz="2800" dirty="0" smtClean="0"/>
              <a:t>člověk v </a:t>
            </a:r>
            <a:r>
              <a:rPr lang="cs-CZ" altLang="cs-CZ" sz="2800" dirty="0" smtClean="0"/>
              <a:t>druhé polovině inkubační </a:t>
            </a:r>
            <a:r>
              <a:rPr lang="cs-CZ" altLang="cs-CZ" sz="2800" dirty="0" err="1" smtClean="0"/>
              <a:t>dobyě</a:t>
            </a:r>
            <a:r>
              <a:rPr lang="cs-CZ" altLang="cs-CZ" sz="2800" dirty="0" smtClean="0"/>
              <a:t> </a:t>
            </a:r>
            <a:endParaRPr lang="cs-CZ" altLang="cs-CZ" sz="2800" dirty="0"/>
          </a:p>
          <a:p>
            <a:r>
              <a:rPr lang="cs-CZ" altLang="cs-CZ" sz="2800" dirty="0" smtClean="0"/>
              <a:t>nemocný akutní infekční chorobou</a:t>
            </a:r>
            <a:endParaRPr lang="cs-CZ" altLang="cs-CZ" sz="2800" dirty="0"/>
          </a:p>
          <a:p>
            <a:r>
              <a:rPr lang="cs-CZ" altLang="cs-CZ" sz="2800" dirty="0" smtClean="0"/>
              <a:t>nemocný chronickou infekční chorobou</a:t>
            </a:r>
            <a:endParaRPr lang="cs-CZ" altLang="cs-CZ" sz="2800" dirty="0"/>
          </a:p>
          <a:p>
            <a:r>
              <a:rPr lang="cs-CZ" altLang="cs-CZ" sz="2800" dirty="0"/>
              <a:t>rekonvalescent</a:t>
            </a:r>
          </a:p>
          <a:p>
            <a:r>
              <a:rPr lang="cs-CZ" altLang="cs-CZ" sz="2800" dirty="0" err="1" smtClean="0"/>
              <a:t>inaparentně</a:t>
            </a:r>
            <a:r>
              <a:rPr lang="cs-CZ" altLang="cs-CZ" sz="2800" dirty="0" smtClean="0"/>
              <a:t> = asymptomaticky </a:t>
            </a:r>
            <a:r>
              <a:rPr lang="cs-CZ" altLang="cs-CZ" sz="2800" dirty="0"/>
              <a:t>infikovaný </a:t>
            </a:r>
            <a:endParaRPr lang="cs-CZ" altLang="cs-CZ" sz="2800" dirty="0" smtClean="0"/>
          </a:p>
          <a:p>
            <a:r>
              <a:rPr lang="cs-CZ" altLang="cs-CZ" sz="2800" dirty="0" smtClean="0"/>
              <a:t>nosič  </a:t>
            </a:r>
          </a:p>
          <a:p>
            <a:pPr marL="960120" lvl="2" indent="0">
              <a:buNone/>
            </a:pPr>
            <a:r>
              <a:rPr lang="cs-CZ" altLang="cs-CZ" sz="2400" dirty="0" smtClean="0"/>
              <a:t>nosičství viru </a:t>
            </a:r>
          </a:p>
          <a:p>
            <a:pPr marL="1417320" lvl="3" indent="0">
              <a:buNone/>
            </a:pPr>
            <a:r>
              <a:rPr lang="cs-CZ" altLang="cs-CZ" sz="2200" dirty="0" smtClean="0"/>
              <a:t>(HIV, HPV, HCV, HBV)    </a:t>
            </a:r>
          </a:p>
          <a:p>
            <a:pPr marL="960120" lvl="2" indent="0">
              <a:buNone/>
            </a:pPr>
            <a:r>
              <a:rPr lang="cs-CZ" altLang="cs-CZ" sz="2400" dirty="0" smtClean="0"/>
              <a:t>bacilonosičství </a:t>
            </a:r>
            <a:r>
              <a:rPr lang="cs-CZ" altLang="cs-CZ" sz="2600" dirty="0" smtClean="0"/>
              <a:t> </a:t>
            </a:r>
          </a:p>
          <a:p>
            <a:pPr marL="1417320" lvl="3" indent="0">
              <a:buNone/>
            </a:pPr>
            <a:r>
              <a:rPr lang="cs-CZ" altLang="cs-CZ" sz="2400" dirty="0" smtClean="0"/>
              <a:t>(stafylokoky,  streptokoky, chlamydie)</a:t>
            </a:r>
            <a:endParaRPr lang="cs-CZ" altLang="cs-CZ" sz="2400" dirty="0"/>
          </a:p>
          <a:p>
            <a:endParaRPr lang="cs-CZ" alt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82479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Override1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10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11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12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13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14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15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2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3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4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5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6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7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8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ppt/theme/themeOverride9.xml><?xml version="1.0" encoding="utf-8"?>
<a:themeOverride xmlns:a="http://schemas.openxmlformats.org/drawingml/2006/main">
  <a:clrScheme name="Rámeček">
    <a:dk1>
      <a:srgbClr val="000000"/>
    </a:dk1>
    <a:lt1>
      <a:srgbClr val="FFFFFF"/>
    </a:lt1>
    <a:dk2>
      <a:srgbClr val="545454"/>
    </a:dk2>
    <a:lt2>
      <a:srgbClr val="BFBFBF"/>
    </a:lt2>
    <a:accent1>
      <a:srgbClr val="40BAD2"/>
    </a:accent1>
    <a:accent2>
      <a:srgbClr val="FAB900"/>
    </a:accent2>
    <a:accent3>
      <a:srgbClr val="90BB23"/>
    </a:accent3>
    <a:accent4>
      <a:srgbClr val="EE7008"/>
    </a:accent4>
    <a:accent5>
      <a:srgbClr val="1AB39F"/>
    </a:accent5>
    <a:accent6>
      <a:srgbClr val="D5393D"/>
    </a:accent6>
    <a:hlink>
      <a:srgbClr val="90BB23"/>
    </a:hlink>
    <a:folHlink>
      <a:srgbClr val="EE700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757</Words>
  <Application>Microsoft Office PowerPoint</Application>
  <PresentationFormat>Širokoúhlá obrazovka</PresentationFormat>
  <Paragraphs>181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Corbel</vt:lpstr>
      <vt:lpstr>Wingdings 2</vt:lpstr>
      <vt:lpstr>Rámeček</vt:lpstr>
      <vt:lpstr>   Preventivní protiepidemická opatření  </vt:lpstr>
      <vt:lpstr>Proces šíření nákazy</vt:lpstr>
      <vt:lpstr>Protiepidemická opatření</vt:lpstr>
      <vt:lpstr>Legislativa</vt:lpstr>
      <vt:lpstr>Proces šíření nákazy</vt:lpstr>
      <vt:lpstr>Proces šíření nákazy</vt:lpstr>
      <vt:lpstr>Infekční dávka původce nákazy</vt:lpstr>
      <vt:lpstr>Kontagiozita = nakažlivost</vt:lpstr>
      <vt:lpstr>Zdroj původce nákazy</vt:lpstr>
      <vt:lpstr>Přímý přenos nákazy</vt:lpstr>
      <vt:lpstr>Nepřímý přenos nákazy</vt:lpstr>
      <vt:lpstr>Vnímavý jedinec  </vt:lpstr>
      <vt:lpstr>Nevnímavý jedinec</vt:lpstr>
      <vt:lpstr>Ovlivnění procesu přenosu nákazy</vt:lpstr>
      <vt:lpstr>Preventivní protiepidemická opatření  hygienická</vt:lpstr>
      <vt:lpstr>Preventivní protiepidemická opatření –  imunizace</vt:lpstr>
      <vt:lpstr>Imunizace</vt:lpstr>
      <vt:lpstr>Preventivní programy  MZ ČR</vt:lpstr>
      <vt:lpstr>Zdraví 2020</vt:lpstr>
      <vt:lpstr>Zdraví 2020</vt:lpstr>
      <vt:lpstr>Zdraví 2020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Miroslava Zavřelová</dc:creator>
  <cp:lastModifiedBy>Miroslava Zavřelová</cp:lastModifiedBy>
  <cp:revision>20</cp:revision>
  <dcterms:created xsi:type="dcterms:W3CDTF">2018-01-29T13:30:36Z</dcterms:created>
  <dcterms:modified xsi:type="dcterms:W3CDTF">2018-06-06T14:13:54Z</dcterms:modified>
</cp:coreProperties>
</file>