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08" r:id="rId3"/>
    <p:sldId id="322" r:id="rId4"/>
    <p:sldId id="321" r:id="rId5"/>
    <p:sldId id="323" r:id="rId6"/>
    <p:sldId id="295" r:id="rId7"/>
    <p:sldId id="325" r:id="rId8"/>
    <p:sldId id="326" r:id="rId9"/>
    <p:sldId id="330" r:id="rId10"/>
    <p:sldId id="327" r:id="rId11"/>
    <p:sldId id="328" r:id="rId12"/>
    <p:sldId id="329" r:id="rId13"/>
    <p:sldId id="337" r:id="rId14"/>
    <p:sldId id="314" r:id="rId15"/>
    <p:sldId id="315" r:id="rId16"/>
    <p:sldId id="316" r:id="rId17"/>
    <p:sldId id="331" r:id="rId18"/>
    <p:sldId id="302" r:id="rId19"/>
    <p:sldId id="296" r:id="rId20"/>
    <p:sldId id="310" r:id="rId21"/>
    <p:sldId id="297" r:id="rId22"/>
    <p:sldId id="311" r:id="rId23"/>
    <p:sldId id="312" r:id="rId24"/>
    <p:sldId id="313" r:id="rId25"/>
    <p:sldId id="305" r:id="rId26"/>
    <p:sldId id="320" r:id="rId27"/>
    <p:sldId id="304" r:id="rId28"/>
    <p:sldId id="318" r:id="rId29"/>
    <p:sldId id="306" r:id="rId30"/>
    <p:sldId id="319" r:id="rId31"/>
    <p:sldId id="332" r:id="rId32"/>
    <p:sldId id="317" r:id="rId33"/>
    <p:sldId id="336" r:id="rId34"/>
    <p:sldId id="333" r:id="rId35"/>
    <p:sldId id="334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2A92E1-9121-4148-9003-EBF9D420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F6E7D9-93BF-44AC-9E38-291733BA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8FA46D-B3E6-4DAA-BC34-AB1E4B3C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3523-F80F-4965-8203-6710DE9645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51874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9983F5-4AD0-4B33-B849-15996EE30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573F8D-3406-4D82-B813-D58A04A40E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41B2-6276-430D-90D0-C112D49EEF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40103BC-EAB2-431E-9AE3-56DAD0A65B4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605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30. 8. 2017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 fontScale="90000"/>
          </a:bodyPr>
          <a:lstStyle/>
          <a:p>
            <a:br>
              <a:rPr lang="cs-CZ" sz="4800" b="1" dirty="0"/>
            </a:br>
            <a:br>
              <a:rPr lang="cs-CZ" sz="4800" b="1" dirty="0"/>
            </a:br>
            <a:r>
              <a:rPr lang="cs-CZ" sz="4800" b="1" dirty="0"/>
              <a:t>Kardiovaskulární patologie I: choroby srdce, hypertenze, akutní a chronické srdeční selhání.</a:t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BCED65C1-AAF3-4261-A4A7-7B0345E133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Hypertenze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zvýšený systémový tlak 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7279AD7D-D424-4F60-8023-D0829FE19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Esenciální, primární (90-95 %)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Sekundární hypertenze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Hraniční hypertenze: </a:t>
            </a:r>
            <a:r>
              <a:rPr lang="cs-CZ" altLang="cs-CZ" sz="2400" dirty="0"/>
              <a:t>140/90-160/95mmHg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Mírná hypertenze: </a:t>
            </a:r>
            <a:r>
              <a:rPr lang="cs-CZ" altLang="cs-CZ" sz="2400" dirty="0" err="1"/>
              <a:t>diastolic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pressure</a:t>
            </a:r>
            <a:r>
              <a:rPr lang="cs-CZ" altLang="cs-CZ" sz="2400" dirty="0"/>
              <a:t> 95-104mmHg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Středně těžká hypertenze: </a:t>
            </a:r>
            <a:r>
              <a:rPr lang="cs-CZ" altLang="cs-CZ" sz="2400" dirty="0" err="1"/>
              <a:t>diastolic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pressure</a:t>
            </a:r>
            <a:r>
              <a:rPr lang="cs-CZ" altLang="cs-CZ" sz="2400" dirty="0"/>
              <a:t> 105-114mmHg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Těžká hypertenze: </a:t>
            </a:r>
            <a:r>
              <a:rPr lang="cs-CZ" altLang="cs-CZ" sz="2400" dirty="0" err="1"/>
              <a:t>above</a:t>
            </a:r>
            <a:r>
              <a:rPr lang="cs-CZ" altLang="cs-CZ" sz="2400" dirty="0"/>
              <a:t> 115 </a:t>
            </a:r>
            <a:r>
              <a:rPr lang="cs-CZ" altLang="cs-CZ" sz="2400" dirty="0" err="1"/>
              <a:t>mmHg</a:t>
            </a:r>
            <a:endParaRPr lang="cs-CZ" altLang="cs-CZ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Benigní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</a:rPr>
              <a:t>Maligní</a:t>
            </a:r>
            <a:r>
              <a:rPr lang="cs-CZ" altLang="cs-CZ" sz="2400" dirty="0"/>
              <a:t> (těžká orgánová poškození (ledviny, sítnice, mozek)</a:t>
            </a:r>
          </a:p>
        </p:txBody>
      </p:sp>
    </p:spTree>
    <p:extLst>
      <p:ext uri="{BB962C8B-B14F-4D97-AF65-F5344CB8AC3E}">
        <p14:creationId xmlns:p14="http://schemas.microsoft.com/office/powerpoint/2010/main" val="344658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>
            <a:extLst>
              <a:ext uri="{FF2B5EF4-FFF2-40B4-BE49-F238E27FC236}">
                <a16:creationId xmlns:a16="http://schemas.microsoft.com/office/drawing/2014/main" id="{3AFCAB57-2AAF-4D2F-9E8C-508782D81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237" y="1886556"/>
            <a:ext cx="10463349" cy="43754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hlink"/>
                </a:solidFill>
              </a:rPr>
              <a:t>Primární/esenciální hypertenze </a:t>
            </a:r>
            <a:r>
              <a:rPr lang="cs-CZ" altLang="cs-CZ" dirty="0"/>
              <a:t>(etiologie neznámá)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Genetické faktory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</a:t>
            </a:r>
            <a:r>
              <a:rPr lang="cs-CZ" altLang="cs-CZ" dirty="0" err="1"/>
              <a:t>Sympatikotonus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Vysoký příjem soli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Abnormality renin-angiotensin-aldosteron systému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hlink"/>
                </a:solidFill>
              </a:rPr>
              <a:t>Sekundární hypertenze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Nemoci ledvin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Endokrinopatie </a:t>
            </a:r>
            <a:r>
              <a:rPr lang="cs-CZ" altLang="cs-CZ" dirty="0"/>
              <a:t>(</a:t>
            </a:r>
            <a:r>
              <a:rPr lang="cs-CZ" altLang="cs-CZ" dirty="0" err="1"/>
              <a:t>adrenokortikální</a:t>
            </a:r>
            <a:r>
              <a:rPr lang="cs-CZ" altLang="cs-CZ" dirty="0"/>
              <a:t> </a:t>
            </a:r>
            <a:r>
              <a:rPr lang="cs-CZ" altLang="cs-CZ" dirty="0" err="1"/>
              <a:t>hyperfinkce</a:t>
            </a:r>
            <a:r>
              <a:rPr lang="cs-CZ" altLang="cs-CZ" dirty="0"/>
              <a:t>, těhotenství, </a:t>
            </a:r>
            <a:r>
              <a:rPr lang="cs-CZ" altLang="cs-CZ" dirty="0" err="1"/>
              <a:t>tyreopatie</a:t>
            </a:r>
            <a:r>
              <a:rPr lang="cs-CZ" altLang="cs-CZ" dirty="0"/>
              <a:t>, akromegalie,…)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Koarktace aorty, PAN,…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>
                <a:solidFill>
                  <a:schemeClr val="hlink"/>
                </a:solidFill>
              </a:rPr>
              <a:t>Léky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(př. antikoncepce, steroidy,…)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Hormonálně aktivní nádory: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 err="1"/>
              <a:t>reninom</a:t>
            </a:r>
            <a:r>
              <a:rPr lang="cs-CZ" altLang="cs-CZ" dirty="0"/>
              <a:t>, </a:t>
            </a:r>
            <a:r>
              <a:rPr lang="cs-CZ" altLang="cs-CZ" dirty="0" err="1"/>
              <a:t>feochromocytom</a:t>
            </a:r>
            <a:r>
              <a:rPr lang="cs-CZ" altLang="cs-CZ" dirty="0"/>
              <a:t> (nádor dřeně nadledvin, katecholaminy,……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>
                <a:solidFill>
                  <a:schemeClr val="hlink"/>
                </a:solidFill>
              </a:rPr>
              <a:t> Psychogenní příčiny, akutní stres,…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5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19FE4CD-E11D-44A4-B00E-F4C714F286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Patologická klasifikace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5CD8E8A-B13B-4FC9-906C-93F185E2C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3400" b="1" dirty="0">
                <a:solidFill>
                  <a:schemeClr val="hlink"/>
                </a:solidFill>
              </a:rPr>
              <a:t>Benigní hypertenze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Hypertrofie LK (</a:t>
            </a:r>
            <a:r>
              <a:rPr lang="cs-CZ" altLang="cs-CZ" dirty="0" err="1"/>
              <a:t>cor</a:t>
            </a:r>
            <a:r>
              <a:rPr lang="cs-CZ" altLang="cs-CZ" dirty="0"/>
              <a:t> </a:t>
            </a:r>
            <a:r>
              <a:rPr lang="cs-CZ" altLang="cs-CZ" dirty="0" err="1"/>
              <a:t>hypertonicum</a:t>
            </a:r>
            <a:r>
              <a:rPr lang="cs-CZ" altLang="cs-CZ" dirty="0"/>
              <a:t>) – městnavé srdeční selhání – dilatace LK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Akcelerovaná ateroskleróza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 Benigní nefroskleróza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sz="3400" b="1" dirty="0">
                <a:solidFill>
                  <a:schemeClr val="hlink"/>
                </a:solidFill>
              </a:rPr>
              <a:t>Maligní hypertenze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Diastolická TK obvykle nad 130mmHg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Maligní nefroskleróza, selhání ledvin (</a:t>
            </a:r>
            <a:r>
              <a:rPr lang="cs-CZ" altLang="cs-CZ" sz="2100" dirty="0" err="1"/>
              <a:t>fibrinoidní</a:t>
            </a:r>
            <a:r>
              <a:rPr lang="cs-CZ" altLang="cs-CZ" sz="2100" dirty="0"/>
              <a:t> nekróza stěny arteriol → ↓ GF → aktivace RAA → </a:t>
            </a:r>
            <a:r>
              <a:rPr lang="cs-CZ" altLang="cs-CZ" dirty="0"/>
              <a:t>akcelerovaná hypertenze)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100" dirty="0"/>
              <a:t>Srdeční selhání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Krvácení do sítnice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dirty="0"/>
              <a:t>Krvácení do mozku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>
            <a:extLst>
              <a:ext uri="{FF2B5EF4-FFF2-40B4-BE49-F238E27FC236}">
                <a16:creationId xmlns:a16="http://schemas.microsoft.com/office/drawing/2014/main" id="{17CA0C65-6A06-4B21-8659-0305D0367F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Malignaní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nefroskleróza –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fibrinoidní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nekróza arteriol </a:t>
            </a:r>
          </a:p>
        </p:txBody>
      </p:sp>
      <p:pic>
        <p:nvPicPr>
          <p:cNvPr id="235527" name="Picture 7" descr="HE 100x">
            <a:extLst>
              <a:ext uri="{FF2B5EF4-FFF2-40B4-BE49-F238E27FC236}">
                <a16:creationId xmlns:a16="http://schemas.microsoft.com/office/drawing/2014/main" id="{2B83D61F-3CED-4D0C-A9A7-3C8DA47F82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47863"/>
            <a:ext cx="4038600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8" name="Picture 8" descr="Mallory 40x 2">
            <a:extLst>
              <a:ext uri="{FF2B5EF4-FFF2-40B4-BE49-F238E27FC236}">
                <a16:creationId xmlns:a16="http://schemas.microsoft.com/office/drawing/2014/main" id="{53D5CFA1-5196-4258-AD79-322DEA28CF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47863"/>
            <a:ext cx="4038600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1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44E2C-649C-4D17-B1F6-99B9BFC1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Vrozené srdeční vady:</a:t>
            </a:r>
            <a:br>
              <a:rPr lang="cs-CZ" b="1" dirty="0"/>
            </a:br>
            <a:r>
              <a:rPr lang="cs-CZ" b="1" dirty="0"/>
              <a:t>Kongenitální </a:t>
            </a:r>
            <a:r>
              <a:rPr lang="cs-CZ" b="1" dirty="0" err="1"/>
              <a:t>levo</a:t>
            </a:r>
            <a:r>
              <a:rPr lang="cs-CZ" b="1" dirty="0"/>
              <a:t>-pravé zkraty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B54C9B6-C69D-4BB0-8FAF-AAFD809A81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12" y="1845734"/>
            <a:ext cx="3648619" cy="4363297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19EBFF3-AF40-4B12-B243-465B26C880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Defekt síňového septa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Defekt komorového septa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Perzistující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arteriosus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7AE1F59-2938-44B6-88FE-773E6F5941A7}"/>
              </a:ext>
            </a:extLst>
          </p:cNvPr>
          <p:cNvCxnSpPr>
            <a:cxnSpLocks/>
          </p:cNvCxnSpPr>
          <p:nvPr/>
        </p:nvCxnSpPr>
        <p:spPr>
          <a:xfrm flipH="1">
            <a:off x="3110593" y="2231206"/>
            <a:ext cx="3657600" cy="548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AC126A0-F9D5-48D6-BCA3-0F62B801E34E}"/>
              </a:ext>
            </a:extLst>
          </p:cNvPr>
          <p:cNvCxnSpPr/>
          <p:nvPr/>
        </p:nvCxnSpPr>
        <p:spPr>
          <a:xfrm flipH="1">
            <a:off x="2816679" y="3028950"/>
            <a:ext cx="4212771" cy="2326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C814CDD-ED57-4869-A239-764A4C49FBA4}"/>
              </a:ext>
            </a:extLst>
          </p:cNvPr>
          <p:cNvCxnSpPr>
            <a:cxnSpLocks/>
          </p:cNvCxnSpPr>
          <p:nvPr/>
        </p:nvCxnSpPr>
        <p:spPr>
          <a:xfrm flipH="1">
            <a:off x="4416879" y="4033157"/>
            <a:ext cx="3649436" cy="506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FAAA1B-3910-42B3-8BC0-307A3A721C39}"/>
              </a:ext>
            </a:extLst>
          </p:cNvPr>
          <p:cNvSpPr txBox="1"/>
          <p:nvPr/>
        </p:nvSpPr>
        <p:spPr>
          <a:xfrm>
            <a:off x="6613071" y="4966972"/>
            <a:ext cx="4335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Konsekvence L-P zkratů: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Přetlak v plicním řečišti, plicní hypertenze</a:t>
            </a:r>
          </a:p>
          <a:p>
            <a:pPr marL="285750" indent="-285750">
              <a:buFontTx/>
              <a:buChar char="-"/>
            </a:pPr>
            <a:r>
              <a:rPr lang="cs-CZ" dirty="0"/>
              <a:t>Obrácení krevního toku a transformace v P-L zkrat (</a:t>
            </a:r>
            <a:r>
              <a:rPr lang="cs-CZ" dirty="0" err="1"/>
              <a:t>Eisenmengerův</a:t>
            </a:r>
            <a:r>
              <a:rPr lang="cs-CZ" dirty="0"/>
              <a:t> syndrom)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1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2A36D-2228-4D02-BF0E-3B22FF53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Vrozené srdeční vady:</a:t>
            </a:r>
            <a:br>
              <a:rPr lang="cs-CZ" b="1" dirty="0"/>
            </a:br>
            <a:r>
              <a:rPr lang="cs-CZ" b="1" dirty="0"/>
              <a:t>Kongenitální </a:t>
            </a:r>
            <a:r>
              <a:rPr lang="cs-CZ" b="1" dirty="0" err="1"/>
              <a:t>pravo</a:t>
            </a:r>
            <a:r>
              <a:rPr lang="cs-CZ" b="1" dirty="0"/>
              <a:t>-levé zkraty </a:t>
            </a:r>
            <a:r>
              <a:rPr lang="cs-CZ" sz="3200" b="1" dirty="0"/>
              <a:t>(cyanotické srdeční vady)</a:t>
            </a:r>
            <a:endParaRPr lang="cs-CZ" sz="32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998DDEE-A11A-4093-98BE-031C6B3622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7"/>
          <a:stretch/>
        </p:blipFill>
        <p:spPr>
          <a:xfrm>
            <a:off x="1760574" y="1972221"/>
            <a:ext cx="4055812" cy="3342122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5676BDB-6F98-437A-A063-489901B4F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4"/>
          <a:stretch/>
        </p:blipFill>
        <p:spPr>
          <a:xfrm>
            <a:off x="5682343" y="1972970"/>
            <a:ext cx="6040304" cy="3341373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39217F-B7C7-4DF1-80DF-5DAEE8D42E6D}"/>
              </a:ext>
            </a:extLst>
          </p:cNvPr>
          <p:cNvSpPr txBox="1"/>
          <p:nvPr/>
        </p:nvSpPr>
        <p:spPr>
          <a:xfrm>
            <a:off x="2966255" y="5549204"/>
            <a:ext cx="202844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b="1" dirty="0" err="1"/>
              <a:t>Fallotova</a:t>
            </a:r>
            <a:r>
              <a:rPr lang="cs-CZ" b="1" dirty="0"/>
              <a:t> tetralogie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1939DE-1492-45B0-9C98-316E291160B3}"/>
              </a:ext>
            </a:extLst>
          </p:cNvPr>
          <p:cNvSpPr txBox="1"/>
          <p:nvPr/>
        </p:nvSpPr>
        <p:spPr>
          <a:xfrm>
            <a:off x="7484790" y="5435309"/>
            <a:ext cx="243541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Transpozice velkých cév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FE339B-D389-43D6-BBEA-7F2EE426E104}"/>
              </a:ext>
            </a:extLst>
          </p:cNvPr>
          <p:cNvSpPr txBox="1"/>
          <p:nvPr/>
        </p:nvSpPr>
        <p:spPr>
          <a:xfrm>
            <a:off x="5682343" y="5925608"/>
            <a:ext cx="271959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S defektem komorového septa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D427F1-4AAE-45D6-AF50-4267F747BC19}"/>
              </a:ext>
            </a:extLst>
          </p:cNvPr>
          <p:cNvSpPr txBox="1"/>
          <p:nvPr/>
        </p:nvSpPr>
        <p:spPr>
          <a:xfrm>
            <a:off x="9086850" y="5925608"/>
            <a:ext cx="276306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Bez defektu komorového septa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E1D41E0-9CE6-4D60-B285-47B125E46FF0}"/>
              </a:ext>
            </a:extLst>
          </p:cNvPr>
          <p:cNvCxnSpPr>
            <a:stCxn id="11" idx="0"/>
          </p:cNvCxnSpPr>
          <p:nvPr/>
        </p:nvCxnSpPr>
        <p:spPr>
          <a:xfrm flipV="1">
            <a:off x="7042139" y="4482193"/>
            <a:ext cx="534318" cy="1443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D53FB2F-2149-401F-9281-6B25DD50FC1C}"/>
              </a:ext>
            </a:extLst>
          </p:cNvPr>
          <p:cNvCxnSpPr>
            <a:stCxn id="12" idx="0"/>
          </p:cNvCxnSpPr>
          <p:nvPr/>
        </p:nvCxnSpPr>
        <p:spPr>
          <a:xfrm flipV="1">
            <a:off x="10468382" y="4392386"/>
            <a:ext cx="0" cy="1533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1468B2-F3F7-48DE-B9C9-FD52F1891EF0}"/>
              </a:ext>
            </a:extLst>
          </p:cNvPr>
          <p:cNvSpPr txBox="1"/>
          <p:nvPr/>
        </p:nvSpPr>
        <p:spPr>
          <a:xfrm>
            <a:off x="451621" y="2668938"/>
            <a:ext cx="135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Stenóza plícnice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323662D-7E36-40DB-A637-A8EF9DDEE374}"/>
              </a:ext>
            </a:extLst>
          </p:cNvPr>
          <p:cNvSpPr txBox="1"/>
          <p:nvPr/>
        </p:nvSpPr>
        <p:spPr>
          <a:xfrm>
            <a:off x="432027" y="3458616"/>
            <a:ext cx="20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Defekt komorového septa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9F941D5-EA7C-4C5A-8A1E-8780F0C4D2AE}"/>
              </a:ext>
            </a:extLst>
          </p:cNvPr>
          <p:cNvSpPr txBox="1"/>
          <p:nvPr/>
        </p:nvSpPr>
        <p:spPr>
          <a:xfrm>
            <a:off x="432027" y="4327585"/>
            <a:ext cx="156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Dextropozice</a:t>
            </a:r>
            <a:r>
              <a:rPr lang="cs-CZ" sz="1400" dirty="0"/>
              <a:t> aorty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3136FB-589E-4C0F-9BF9-4CC13C7EEB08}"/>
              </a:ext>
            </a:extLst>
          </p:cNvPr>
          <p:cNvSpPr txBox="1"/>
          <p:nvPr/>
        </p:nvSpPr>
        <p:spPr>
          <a:xfrm>
            <a:off x="451621" y="5196554"/>
            <a:ext cx="263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Hypertrofie pravé srdeční komory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6E0FF25-F6CA-4E6F-9BD9-1AB8D7DA6572}"/>
              </a:ext>
            </a:extLst>
          </p:cNvPr>
          <p:cNvCxnSpPr/>
          <p:nvPr/>
        </p:nvCxnSpPr>
        <p:spPr>
          <a:xfrm>
            <a:off x="1828800" y="2847351"/>
            <a:ext cx="1585214" cy="868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B413C879-C8D8-493C-87C6-1797479FA0CB}"/>
              </a:ext>
            </a:extLst>
          </p:cNvPr>
          <p:cNvCxnSpPr/>
          <p:nvPr/>
        </p:nvCxnSpPr>
        <p:spPr>
          <a:xfrm>
            <a:off x="2506436" y="3621838"/>
            <a:ext cx="1253533" cy="655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DC432BB-818C-466D-A122-AC7AC0FD70D0}"/>
              </a:ext>
            </a:extLst>
          </p:cNvPr>
          <p:cNvCxnSpPr/>
          <p:nvPr/>
        </p:nvCxnSpPr>
        <p:spPr>
          <a:xfrm flipV="1">
            <a:off x="2016579" y="3949675"/>
            <a:ext cx="1583337" cy="532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84B8C73A-C05B-4A05-8DB5-E159C2BA62B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084521" y="4991873"/>
            <a:ext cx="297996" cy="358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9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0CCDE-3821-42C3-B263-6BACE717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Vrozené srdeční vady:</a:t>
            </a:r>
            <a:br>
              <a:rPr lang="cs-CZ" b="1" dirty="0"/>
            </a:br>
            <a:r>
              <a:rPr lang="cs-CZ" b="1" dirty="0"/>
              <a:t>Koarktace aorty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31E5DE-C6FC-4DDF-BA40-4B9E1DC2B9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5" y="2290544"/>
            <a:ext cx="4286848" cy="3134162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07E0AA-A651-4313-92FF-57BAA64572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s perzistujícím </a:t>
            </a:r>
            <a:r>
              <a:rPr lang="cs-CZ" b="1" dirty="0" err="1"/>
              <a:t>ductus</a:t>
            </a:r>
            <a:r>
              <a:rPr lang="cs-CZ" b="1" dirty="0"/>
              <a:t> </a:t>
            </a:r>
            <a:r>
              <a:rPr lang="cs-CZ" b="1" dirty="0" err="1"/>
              <a:t>arteriosus</a:t>
            </a:r>
            <a:r>
              <a:rPr lang="cs-CZ" b="1" dirty="0"/>
              <a:t> (P-L zkrat)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bez perzistujícího </a:t>
            </a:r>
            <a:r>
              <a:rPr lang="cs-CZ" b="1" dirty="0" err="1"/>
              <a:t>ductus</a:t>
            </a:r>
            <a:r>
              <a:rPr lang="cs-CZ" b="1" dirty="0"/>
              <a:t> </a:t>
            </a:r>
            <a:r>
              <a:rPr lang="cs-CZ" b="1" dirty="0" err="1"/>
              <a:t>arteriosus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na tepnách horní poloviny těla vyšší tlak krve</a:t>
            </a:r>
          </a:p>
        </p:txBody>
      </p:sp>
    </p:spTree>
    <p:extLst>
      <p:ext uri="{BB962C8B-B14F-4D97-AF65-F5344CB8AC3E}">
        <p14:creationId xmlns:p14="http://schemas.microsoft.com/office/powerpoint/2010/main" val="299239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F5B2D-2AB7-452F-BFED-997B087F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Ischemická choroba srdeční (ICHS)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847900-1C38-4824-AC7E-3A11BB98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45734"/>
            <a:ext cx="10412730" cy="4440766"/>
          </a:xfrm>
        </p:spPr>
        <p:txBody>
          <a:bodyPr>
            <a:normAutofit fontScale="85000" lnSpcReduction="20000"/>
          </a:bodyPr>
          <a:lstStyle/>
          <a:p>
            <a:r>
              <a:rPr lang="cs-CZ" sz="3300" dirty="0"/>
              <a:t>Ischémie (nedokrvení) </a:t>
            </a:r>
            <a:r>
              <a:rPr lang="cs-CZ" sz="3300" dirty="0">
                <a:latin typeface="Garamond" panose="02020404030301010803" pitchFamily="18" charset="0"/>
              </a:rPr>
              <a:t>→ </a:t>
            </a:r>
            <a:r>
              <a:rPr lang="cs-CZ" sz="3300" dirty="0"/>
              <a:t>Hypoxie </a:t>
            </a:r>
            <a:r>
              <a:rPr lang="cs-CZ" sz="3300" dirty="0">
                <a:latin typeface="Garamond" panose="02020404030301010803" pitchFamily="18" charset="0"/>
              </a:rPr>
              <a:t>→ </a:t>
            </a:r>
            <a:r>
              <a:rPr lang="cs-CZ" sz="3300" dirty="0"/>
              <a:t>Infarkt (ischemická nekróza, koagulační) </a:t>
            </a:r>
          </a:p>
          <a:p>
            <a:r>
              <a:rPr lang="cs-CZ" sz="3300" dirty="0"/>
              <a:t>Etiopatogeneze: </a:t>
            </a:r>
            <a:r>
              <a:rPr lang="cs-CZ" sz="3300" b="1" dirty="0"/>
              <a:t>AS</a:t>
            </a:r>
            <a:r>
              <a:rPr lang="cs-CZ" sz="3300" dirty="0"/>
              <a:t>, </a:t>
            </a:r>
            <a:r>
              <a:rPr lang="cs-CZ" sz="1700" dirty="0"/>
              <a:t>(embolizace, disekce aorty, aortitidy, vaskulitidy, malformace koronárních tepen,..)</a:t>
            </a:r>
          </a:p>
          <a:p>
            <a:r>
              <a:rPr lang="cs-CZ" b="1" dirty="0"/>
              <a:t>Formy ICHS:</a:t>
            </a:r>
          </a:p>
          <a:p>
            <a:r>
              <a:rPr lang="cs-CZ" dirty="0"/>
              <a:t>- </a:t>
            </a:r>
            <a:r>
              <a:rPr lang="cs-CZ" b="1" i="1" dirty="0"/>
              <a:t>Angina pectoris </a:t>
            </a:r>
          </a:p>
          <a:p>
            <a:r>
              <a:rPr lang="cs-CZ" dirty="0"/>
              <a:t>   * stabilní (</a:t>
            </a:r>
            <a:r>
              <a:rPr lang="cs-CZ" dirty="0" err="1"/>
              <a:t>retrosternálně</a:t>
            </a:r>
            <a:r>
              <a:rPr lang="cs-CZ" dirty="0"/>
              <a:t> bolest po námaze)</a:t>
            </a:r>
          </a:p>
          <a:p>
            <a:r>
              <a:rPr lang="cs-CZ" dirty="0"/>
              <a:t>   * nestabilní (klidové bolesti </a:t>
            </a:r>
            <a:r>
              <a:rPr lang="cs-CZ" dirty="0" err="1"/>
              <a:t>retrosternálně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b="1" i="1" dirty="0"/>
              <a:t>Infarkt myokardu </a:t>
            </a:r>
            <a:r>
              <a:rPr lang="cs-CZ" dirty="0"/>
              <a:t>(koagulační ischemická nekróza)</a:t>
            </a:r>
          </a:p>
          <a:p>
            <a:r>
              <a:rPr lang="cs-CZ" dirty="0"/>
              <a:t>   * </a:t>
            </a:r>
            <a:r>
              <a:rPr lang="cs-CZ" dirty="0" err="1"/>
              <a:t>transmurální</a:t>
            </a:r>
            <a:endParaRPr lang="cs-CZ" dirty="0"/>
          </a:p>
          <a:p>
            <a:r>
              <a:rPr lang="cs-CZ" dirty="0"/>
              <a:t>   * </a:t>
            </a:r>
            <a:r>
              <a:rPr lang="cs-CZ" dirty="0" err="1"/>
              <a:t>subendokardiální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b="1" i="1" dirty="0"/>
              <a:t>Chronická ICHS </a:t>
            </a:r>
            <a:r>
              <a:rPr lang="cs-CZ" dirty="0"/>
              <a:t>(</a:t>
            </a:r>
            <a:r>
              <a:rPr lang="cs-CZ" dirty="0" err="1"/>
              <a:t>myomalacie</a:t>
            </a:r>
            <a:r>
              <a:rPr lang="cs-CZ" dirty="0"/>
              <a:t>, </a:t>
            </a:r>
            <a:r>
              <a:rPr lang="cs-CZ" dirty="0" err="1"/>
              <a:t>myofibrózy</a:t>
            </a:r>
            <a:r>
              <a:rPr lang="cs-CZ" dirty="0"/>
              <a:t>, excentrická hypertrofie LK, kolaterální oběh)</a:t>
            </a:r>
          </a:p>
          <a:p>
            <a:pPr marL="0" indent="0">
              <a:buNone/>
            </a:pPr>
            <a:r>
              <a:rPr lang="cs-CZ" b="1" i="1" dirty="0"/>
              <a:t> -  Náhlá koronární smrt </a:t>
            </a:r>
            <a:r>
              <a:rPr lang="cs-CZ" dirty="0"/>
              <a:t>(arytmie – fibrilace komor)</a:t>
            </a: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73CDA3FB-339D-4D9B-A55D-D601FF10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87" y="3073563"/>
            <a:ext cx="3287881" cy="2422526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412BCEA-459A-4812-848E-1726AE71D2BB}"/>
              </a:ext>
            </a:extLst>
          </p:cNvPr>
          <p:cNvCxnSpPr/>
          <p:nvPr/>
        </p:nvCxnSpPr>
        <p:spPr>
          <a:xfrm>
            <a:off x="8539843" y="2204357"/>
            <a:ext cx="1698171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501B17-AE7E-4F9C-AC0B-2352DC5E676A}"/>
              </a:ext>
            </a:extLst>
          </p:cNvPr>
          <p:cNvSpPr txBox="1"/>
          <p:nvPr/>
        </p:nvSpPr>
        <p:spPr>
          <a:xfrm>
            <a:off x="4865914" y="6460457"/>
            <a:ext cx="689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Pozn. riziko fibrilace síní – vznik trombózy ouška – zdroj embolizace!!!!!!</a:t>
            </a:r>
          </a:p>
        </p:txBody>
      </p:sp>
    </p:spTree>
    <p:extLst>
      <p:ext uri="{BB962C8B-B14F-4D97-AF65-F5344CB8AC3E}">
        <p14:creationId xmlns:p14="http://schemas.microsoft.com/office/powerpoint/2010/main" val="149443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46D569D-8DED-4E48-B05D-8407F8FC9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4" y="211721"/>
            <a:ext cx="10512931" cy="6053795"/>
          </a:xfrm>
        </p:spPr>
      </p:pic>
    </p:spTree>
    <p:extLst>
      <p:ext uri="{BB962C8B-B14F-4D97-AF65-F5344CB8AC3E}">
        <p14:creationId xmlns:p14="http://schemas.microsoft.com/office/powerpoint/2010/main" val="252973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FCC8D-1981-497D-95E0-4D1EA809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78" y="27315"/>
            <a:ext cx="10058400" cy="1450757"/>
          </a:xfrm>
        </p:spPr>
        <p:txBody>
          <a:bodyPr/>
          <a:lstStyle/>
          <a:p>
            <a:r>
              <a:rPr lang="cs-CZ" b="1" dirty="0"/>
              <a:t>Infarkt myokardu</a:t>
            </a:r>
          </a:p>
        </p:txBody>
      </p:sp>
      <p:grpSp>
        <p:nvGrpSpPr>
          <p:cNvPr id="4" name="Skupina 380">
            <a:extLst>
              <a:ext uri="{FF2B5EF4-FFF2-40B4-BE49-F238E27FC236}">
                <a16:creationId xmlns:a16="http://schemas.microsoft.com/office/drawing/2014/main" id="{B9119C45-0C34-4BF5-BECE-8C47CE15CB8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1520825"/>
            <a:ext cx="5297487" cy="4356100"/>
            <a:chOff x="1973766" y="1806498"/>
            <a:chExt cx="5296829" cy="4356149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7D5BBC-BB65-4084-AD99-9CA17144BF36}"/>
                </a:ext>
              </a:extLst>
            </p:cNvPr>
            <p:cNvSpPr/>
            <p:nvPr/>
          </p:nvSpPr>
          <p:spPr>
            <a:xfrm>
              <a:off x="1973766" y="1806498"/>
              <a:ext cx="5296829" cy="4348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Volný tvar 4">
              <a:extLst>
                <a:ext uri="{FF2B5EF4-FFF2-40B4-BE49-F238E27FC236}">
                  <a16:creationId xmlns:a16="http://schemas.microsoft.com/office/drawing/2014/main" id="{9ADE35F6-4AE9-48ED-93ED-65D92EF796C8}"/>
                </a:ext>
              </a:extLst>
            </p:cNvPr>
            <p:cNvSpPr/>
            <p:nvPr/>
          </p:nvSpPr>
          <p:spPr>
            <a:xfrm>
              <a:off x="4051545" y="2816159"/>
              <a:ext cx="1936509" cy="3149635"/>
            </a:xfrm>
            <a:custGeom>
              <a:avLst/>
              <a:gdLst>
                <a:gd name="connsiteX0" fmla="*/ 330619 w 1936395"/>
                <a:gd name="connsiteY0" fmla="*/ 1165130 h 3150338"/>
                <a:gd name="connsiteX1" fmla="*/ 308317 w 1936395"/>
                <a:gd name="connsiteY1" fmla="*/ 551813 h 3150338"/>
                <a:gd name="connsiteX2" fmla="*/ 319468 w 1936395"/>
                <a:gd name="connsiteY2" fmla="*/ 484906 h 3150338"/>
                <a:gd name="connsiteX3" fmla="*/ 453283 w 1936395"/>
                <a:gd name="connsiteY3" fmla="*/ 518360 h 3150338"/>
                <a:gd name="connsiteX4" fmla="*/ 464434 w 1936395"/>
                <a:gd name="connsiteY4" fmla="*/ 663325 h 3150338"/>
                <a:gd name="connsiteX5" fmla="*/ 475585 w 1936395"/>
                <a:gd name="connsiteY5" fmla="*/ 596418 h 3150338"/>
                <a:gd name="connsiteX6" fmla="*/ 375224 w 1936395"/>
                <a:gd name="connsiteY6" fmla="*/ 373394 h 3150338"/>
                <a:gd name="connsiteX7" fmla="*/ 364073 w 1936395"/>
                <a:gd name="connsiteY7" fmla="*/ 317638 h 3150338"/>
                <a:gd name="connsiteX8" fmla="*/ 419829 w 1936395"/>
                <a:gd name="connsiteY8" fmla="*/ 295335 h 3150338"/>
                <a:gd name="connsiteX9" fmla="*/ 553644 w 1936395"/>
                <a:gd name="connsiteY9" fmla="*/ 373394 h 3150338"/>
                <a:gd name="connsiteX10" fmla="*/ 709761 w 1936395"/>
                <a:gd name="connsiteY10" fmla="*/ 261882 h 3150338"/>
                <a:gd name="connsiteX11" fmla="*/ 720912 w 1936395"/>
                <a:gd name="connsiteY11" fmla="*/ 50008 h 3150338"/>
                <a:gd name="connsiteX12" fmla="*/ 932785 w 1936395"/>
                <a:gd name="connsiteY12" fmla="*/ 38857 h 3150338"/>
                <a:gd name="connsiteX13" fmla="*/ 966239 w 1936395"/>
                <a:gd name="connsiteY13" fmla="*/ 61160 h 3150338"/>
                <a:gd name="connsiteX14" fmla="*/ 999692 w 1936395"/>
                <a:gd name="connsiteY14" fmla="*/ 139218 h 3150338"/>
                <a:gd name="connsiteX15" fmla="*/ 1166961 w 1936395"/>
                <a:gd name="connsiteY15" fmla="*/ 50008 h 3150338"/>
                <a:gd name="connsiteX16" fmla="*/ 1222717 w 1936395"/>
                <a:gd name="connsiteY16" fmla="*/ 5404 h 3150338"/>
                <a:gd name="connsiteX17" fmla="*/ 1278473 w 1936395"/>
                <a:gd name="connsiteY17" fmla="*/ 27706 h 3150338"/>
                <a:gd name="connsiteX18" fmla="*/ 1267322 w 1936395"/>
                <a:gd name="connsiteY18" fmla="*/ 105765 h 3150338"/>
                <a:gd name="connsiteX19" fmla="*/ 1233868 w 1936395"/>
                <a:gd name="connsiteY19" fmla="*/ 139218 h 3150338"/>
                <a:gd name="connsiteX20" fmla="*/ 1579556 w 1936395"/>
                <a:gd name="connsiteY20" fmla="*/ 462604 h 3150338"/>
                <a:gd name="connsiteX21" fmla="*/ 1557253 w 1936395"/>
                <a:gd name="connsiteY21" fmla="*/ 663325 h 3150338"/>
                <a:gd name="connsiteX22" fmla="*/ 1434590 w 1936395"/>
                <a:gd name="connsiteY22" fmla="*/ 696779 h 3150338"/>
                <a:gd name="connsiteX23" fmla="*/ 1389985 w 1936395"/>
                <a:gd name="connsiteY23" fmla="*/ 763686 h 3150338"/>
                <a:gd name="connsiteX24" fmla="*/ 1523800 w 1936395"/>
                <a:gd name="connsiteY24" fmla="*/ 908652 h 3150338"/>
                <a:gd name="connsiteX25" fmla="*/ 1891790 w 1936395"/>
                <a:gd name="connsiteY25" fmla="*/ 1187433 h 3150338"/>
                <a:gd name="connsiteX26" fmla="*/ 1936395 w 1936395"/>
                <a:gd name="connsiteY26" fmla="*/ 1377004 h 3150338"/>
                <a:gd name="connsiteX27" fmla="*/ 1757975 w 1936395"/>
                <a:gd name="connsiteY27" fmla="*/ 1644633 h 3150338"/>
                <a:gd name="connsiteX28" fmla="*/ 1122356 w 1936395"/>
                <a:gd name="connsiteY28" fmla="*/ 1778447 h 3150338"/>
                <a:gd name="connsiteX29" fmla="*/ 1267322 w 1936395"/>
                <a:gd name="connsiteY29" fmla="*/ 1968018 h 3150338"/>
                <a:gd name="connsiteX30" fmla="*/ 1256170 w 1936395"/>
                <a:gd name="connsiteY30" fmla="*/ 2380613 h 3150338"/>
                <a:gd name="connsiteX31" fmla="*/ 1178112 w 1936395"/>
                <a:gd name="connsiteY31" fmla="*/ 2480974 h 3150338"/>
                <a:gd name="connsiteX32" fmla="*/ 1077751 w 1936395"/>
                <a:gd name="connsiteY32" fmla="*/ 2559033 h 3150338"/>
                <a:gd name="connsiteX33" fmla="*/ 999692 w 1936395"/>
                <a:gd name="connsiteY33" fmla="*/ 2425218 h 3150338"/>
                <a:gd name="connsiteX34" fmla="*/ 988541 w 1936395"/>
                <a:gd name="connsiteY34" fmla="*/ 2280252 h 3150338"/>
                <a:gd name="connsiteX35" fmla="*/ 977390 w 1936395"/>
                <a:gd name="connsiteY35" fmla="*/ 2213345 h 3150338"/>
                <a:gd name="connsiteX36" fmla="*/ 877029 w 1936395"/>
                <a:gd name="connsiteY36" fmla="*/ 2291404 h 3150338"/>
                <a:gd name="connsiteX37" fmla="*/ 676307 w 1936395"/>
                <a:gd name="connsiteY37" fmla="*/ 2871267 h 3150338"/>
                <a:gd name="connsiteX38" fmla="*/ 631702 w 1936395"/>
                <a:gd name="connsiteY38" fmla="*/ 2860116 h 3150338"/>
                <a:gd name="connsiteX39" fmla="*/ 598249 w 1936395"/>
                <a:gd name="connsiteY39" fmla="*/ 2804360 h 3150338"/>
                <a:gd name="connsiteX40" fmla="*/ 575946 w 1936395"/>
                <a:gd name="connsiteY40" fmla="*/ 2882418 h 3150338"/>
                <a:gd name="connsiteX41" fmla="*/ 475585 w 1936395"/>
                <a:gd name="connsiteY41" fmla="*/ 3150047 h 3150338"/>
                <a:gd name="connsiteX42" fmla="*/ 419829 w 1936395"/>
                <a:gd name="connsiteY42" fmla="*/ 3105443 h 3150338"/>
                <a:gd name="connsiteX43" fmla="*/ 676307 w 1936395"/>
                <a:gd name="connsiteY43" fmla="*/ 2503277 h 3150338"/>
                <a:gd name="connsiteX44" fmla="*/ 687458 w 1936395"/>
                <a:gd name="connsiteY44" fmla="*/ 2336008 h 3150338"/>
                <a:gd name="connsiteX45" fmla="*/ 464434 w 1936395"/>
                <a:gd name="connsiteY45" fmla="*/ 2124135 h 3150338"/>
                <a:gd name="connsiteX46" fmla="*/ 375224 w 1936395"/>
                <a:gd name="connsiteY46" fmla="*/ 2257950 h 3150338"/>
                <a:gd name="connsiteX47" fmla="*/ 341770 w 1936395"/>
                <a:gd name="connsiteY47" fmla="*/ 2391765 h 3150338"/>
                <a:gd name="connsiteX48" fmla="*/ 252561 w 1936395"/>
                <a:gd name="connsiteY48" fmla="*/ 2503277 h 3150338"/>
                <a:gd name="connsiteX49" fmla="*/ 29536 w 1936395"/>
                <a:gd name="connsiteY49" fmla="*/ 2425218 h 3150338"/>
                <a:gd name="connsiteX50" fmla="*/ 107595 w 1936395"/>
                <a:gd name="connsiteY50" fmla="*/ 2224496 h 3150338"/>
                <a:gd name="connsiteX51" fmla="*/ 341770 w 1936395"/>
                <a:gd name="connsiteY51" fmla="*/ 2001472 h 3150338"/>
                <a:gd name="connsiteX52" fmla="*/ 386375 w 1936395"/>
                <a:gd name="connsiteY52" fmla="*/ 1845355 h 3150338"/>
                <a:gd name="connsiteX53" fmla="*/ 364073 w 1936395"/>
                <a:gd name="connsiteY53" fmla="*/ 1823052 h 3150338"/>
                <a:gd name="connsiteX54" fmla="*/ 286014 w 1936395"/>
                <a:gd name="connsiteY54" fmla="*/ 1600028 h 3150338"/>
                <a:gd name="connsiteX55" fmla="*/ 129897 w 1936395"/>
                <a:gd name="connsiteY55" fmla="*/ 1466213 h 3150338"/>
                <a:gd name="connsiteX56" fmla="*/ 274863 w 1936395"/>
                <a:gd name="connsiteY56" fmla="*/ 1287794 h 3150338"/>
                <a:gd name="connsiteX57" fmla="*/ 308317 w 1936395"/>
                <a:gd name="connsiteY57" fmla="*/ 1265491 h 3150338"/>
                <a:gd name="connsiteX58" fmla="*/ 241410 w 1936395"/>
                <a:gd name="connsiteY58" fmla="*/ 1176282 h 3150338"/>
                <a:gd name="connsiteX59" fmla="*/ 207956 w 1936395"/>
                <a:gd name="connsiteY59" fmla="*/ 1098223 h 3150338"/>
                <a:gd name="connsiteX60" fmla="*/ 241410 w 1936395"/>
                <a:gd name="connsiteY60" fmla="*/ 1075921 h 3150338"/>
                <a:gd name="connsiteX61" fmla="*/ 352922 w 1936395"/>
                <a:gd name="connsiteY61" fmla="*/ 1098223 h 3150338"/>
                <a:gd name="connsiteX62" fmla="*/ 330619 w 1936395"/>
                <a:gd name="connsiteY62" fmla="*/ 1165130 h 315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36395" h="3150338">
                  <a:moveTo>
                    <a:pt x="330619" y="1165130"/>
                  </a:moveTo>
                  <a:cubicBezTo>
                    <a:pt x="323185" y="1074062"/>
                    <a:pt x="311670" y="756360"/>
                    <a:pt x="308317" y="551813"/>
                  </a:cubicBezTo>
                  <a:cubicBezTo>
                    <a:pt x="307946" y="529206"/>
                    <a:pt x="297437" y="489990"/>
                    <a:pt x="319468" y="484906"/>
                  </a:cubicBezTo>
                  <a:cubicBezTo>
                    <a:pt x="364268" y="474568"/>
                    <a:pt x="408678" y="507209"/>
                    <a:pt x="453283" y="518360"/>
                  </a:cubicBezTo>
                  <a:cubicBezTo>
                    <a:pt x="457000" y="566682"/>
                    <a:pt x="451120" y="616725"/>
                    <a:pt x="464434" y="663325"/>
                  </a:cubicBezTo>
                  <a:cubicBezTo>
                    <a:pt x="470645" y="685065"/>
                    <a:pt x="482234" y="618028"/>
                    <a:pt x="475585" y="596418"/>
                  </a:cubicBezTo>
                  <a:cubicBezTo>
                    <a:pt x="451611" y="518501"/>
                    <a:pt x="408678" y="447735"/>
                    <a:pt x="375224" y="373394"/>
                  </a:cubicBezTo>
                  <a:cubicBezTo>
                    <a:pt x="371507" y="354809"/>
                    <a:pt x="354670" y="334094"/>
                    <a:pt x="364073" y="317638"/>
                  </a:cubicBezTo>
                  <a:cubicBezTo>
                    <a:pt x="374004" y="300258"/>
                    <a:pt x="400625" y="289687"/>
                    <a:pt x="419829" y="295335"/>
                  </a:cubicBezTo>
                  <a:cubicBezTo>
                    <a:pt x="469370" y="309906"/>
                    <a:pt x="509039" y="347374"/>
                    <a:pt x="553644" y="373394"/>
                  </a:cubicBezTo>
                  <a:cubicBezTo>
                    <a:pt x="570378" y="473797"/>
                    <a:pt x="574313" y="600503"/>
                    <a:pt x="709761" y="261882"/>
                  </a:cubicBezTo>
                  <a:cubicBezTo>
                    <a:pt x="736027" y="196218"/>
                    <a:pt x="670904" y="100016"/>
                    <a:pt x="720912" y="50008"/>
                  </a:cubicBezTo>
                  <a:cubicBezTo>
                    <a:pt x="770920" y="0"/>
                    <a:pt x="862161" y="42574"/>
                    <a:pt x="932785" y="38857"/>
                  </a:cubicBezTo>
                  <a:cubicBezTo>
                    <a:pt x="943936" y="46291"/>
                    <a:pt x="962988" y="48158"/>
                    <a:pt x="966239" y="61160"/>
                  </a:cubicBezTo>
                  <a:cubicBezTo>
                    <a:pt x="989024" y="152298"/>
                    <a:pt x="908443" y="116406"/>
                    <a:pt x="999692" y="139218"/>
                  </a:cubicBezTo>
                  <a:cubicBezTo>
                    <a:pt x="1055448" y="109481"/>
                    <a:pt x="1112775" y="82519"/>
                    <a:pt x="1166961" y="50008"/>
                  </a:cubicBezTo>
                  <a:cubicBezTo>
                    <a:pt x="1187370" y="37763"/>
                    <a:pt x="1199379" y="10072"/>
                    <a:pt x="1222717" y="5404"/>
                  </a:cubicBezTo>
                  <a:cubicBezTo>
                    <a:pt x="1242345" y="1478"/>
                    <a:pt x="1259888" y="20272"/>
                    <a:pt x="1278473" y="27706"/>
                  </a:cubicBezTo>
                  <a:cubicBezTo>
                    <a:pt x="1274756" y="53726"/>
                    <a:pt x="1277084" y="81361"/>
                    <a:pt x="1267322" y="105765"/>
                  </a:cubicBezTo>
                  <a:cubicBezTo>
                    <a:pt x="1261465" y="120407"/>
                    <a:pt x="1227517" y="124783"/>
                    <a:pt x="1233868" y="139218"/>
                  </a:cubicBezTo>
                  <a:cubicBezTo>
                    <a:pt x="1354015" y="412281"/>
                    <a:pt x="1351583" y="368732"/>
                    <a:pt x="1579556" y="462604"/>
                  </a:cubicBezTo>
                  <a:cubicBezTo>
                    <a:pt x="1572122" y="529511"/>
                    <a:pt x="1592687" y="606086"/>
                    <a:pt x="1557253" y="663325"/>
                  </a:cubicBezTo>
                  <a:cubicBezTo>
                    <a:pt x="1534945" y="699360"/>
                    <a:pt x="1470931" y="674974"/>
                    <a:pt x="1434590" y="696779"/>
                  </a:cubicBezTo>
                  <a:cubicBezTo>
                    <a:pt x="1411606" y="710570"/>
                    <a:pt x="1404853" y="741384"/>
                    <a:pt x="1389985" y="763686"/>
                  </a:cubicBezTo>
                  <a:cubicBezTo>
                    <a:pt x="1434590" y="812008"/>
                    <a:pt x="1473556" y="866224"/>
                    <a:pt x="1523800" y="908652"/>
                  </a:cubicBezTo>
                  <a:cubicBezTo>
                    <a:pt x="1641375" y="1007938"/>
                    <a:pt x="1790065" y="1071961"/>
                    <a:pt x="1891790" y="1187433"/>
                  </a:cubicBezTo>
                  <a:cubicBezTo>
                    <a:pt x="1934701" y="1236143"/>
                    <a:pt x="1921527" y="1313814"/>
                    <a:pt x="1936395" y="1377004"/>
                  </a:cubicBezTo>
                  <a:cubicBezTo>
                    <a:pt x="1876922" y="1466214"/>
                    <a:pt x="1841128" y="1576950"/>
                    <a:pt x="1757975" y="1644633"/>
                  </a:cubicBezTo>
                  <a:cubicBezTo>
                    <a:pt x="1564181" y="1802372"/>
                    <a:pt x="1348359" y="1770914"/>
                    <a:pt x="1122356" y="1778447"/>
                  </a:cubicBezTo>
                  <a:cubicBezTo>
                    <a:pt x="1170678" y="1841637"/>
                    <a:pt x="1235535" y="1895096"/>
                    <a:pt x="1267322" y="1968018"/>
                  </a:cubicBezTo>
                  <a:cubicBezTo>
                    <a:pt x="1336573" y="2126887"/>
                    <a:pt x="1328218" y="2236517"/>
                    <a:pt x="1256170" y="2380613"/>
                  </a:cubicBezTo>
                  <a:cubicBezTo>
                    <a:pt x="1237217" y="2418520"/>
                    <a:pt x="1205868" y="2448947"/>
                    <a:pt x="1178112" y="2480974"/>
                  </a:cubicBezTo>
                  <a:cubicBezTo>
                    <a:pt x="1116996" y="2551493"/>
                    <a:pt x="1135871" y="2539660"/>
                    <a:pt x="1077751" y="2559033"/>
                  </a:cubicBezTo>
                  <a:cubicBezTo>
                    <a:pt x="1051731" y="2514428"/>
                    <a:pt x="1015430" y="2474401"/>
                    <a:pt x="999692" y="2425218"/>
                  </a:cubicBezTo>
                  <a:cubicBezTo>
                    <a:pt x="984921" y="2379059"/>
                    <a:pt x="993614" y="2328450"/>
                    <a:pt x="988541" y="2280252"/>
                  </a:cubicBezTo>
                  <a:cubicBezTo>
                    <a:pt x="986174" y="2257766"/>
                    <a:pt x="981107" y="2235647"/>
                    <a:pt x="977390" y="2213345"/>
                  </a:cubicBezTo>
                  <a:cubicBezTo>
                    <a:pt x="943936" y="2239365"/>
                    <a:pt x="894665" y="2252866"/>
                    <a:pt x="877029" y="2291404"/>
                  </a:cubicBezTo>
                  <a:cubicBezTo>
                    <a:pt x="791915" y="2477394"/>
                    <a:pt x="676307" y="2871267"/>
                    <a:pt x="676307" y="2871267"/>
                  </a:cubicBezTo>
                  <a:cubicBezTo>
                    <a:pt x="661439" y="2867550"/>
                    <a:pt x="643338" y="2870090"/>
                    <a:pt x="631702" y="2860116"/>
                  </a:cubicBezTo>
                  <a:cubicBezTo>
                    <a:pt x="615246" y="2846011"/>
                    <a:pt x="618373" y="2796311"/>
                    <a:pt x="598249" y="2804360"/>
                  </a:cubicBezTo>
                  <a:cubicBezTo>
                    <a:pt x="573124" y="2814410"/>
                    <a:pt x="581429" y="2855919"/>
                    <a:pt x="575946" y="2882418"/>
                  </a:cubicBezTo>
                  <a:cubicBezTo>
                    <a:pt x="520514" y="3150338"/>
                    <a:pt x="610258" y="3096179"/>
                    <a:pt x="475585" y="3150047"/>
                  </a:cubicBezTo>
                  <a:cubicBezTo>
                    <a:pt x="457000" y="3135179"/>
                    <a:pt x="415046" y="3128758"/>
                    <a:pt x="419829" y="3105443"/>
                  </a:cubicBezTo>
                  <a:cubicBezTo>
                    <a:pt x="465837" y="2881153"/>
                    <a:pt x="573045" y="2699475"/>
                    <a:pt x="676307" y="2503277"/>
                  </a:cubicBezTo>
                  <a:cubicBezTo>
                    <a:pt x="680024" y="2447521"/>
                    <a:pt x="709282" y="2387450"/>
                    <a:pt x="687458" y="2336008"/>
                  </a:cubicBezTo>
                  <a:cubicBezTo>
                    <a:pt x="604292" y="2139972"/>
                    <a:pt x="584650" y="2148178"/>
                    <a:pt x="464434" y="2124135"/>
                  </a:cubicBezTo>
                  <a:cubicBezTo>
                    <a:pt x="434697" y="2168740"/>
                    <a:pt x="397560" y="2209216"/>
                    <a:pt x="375224" y="2257950"/>
                  </a:cubicBezTo>
                  <a:cubicBezTo>
                    <a:pt x="356067" y="2299747"/>
                    <a:pt x="362332" y="2350641"/>
                    <a:pt x="341770" y="2391765"/>
                  </a:cubicBezTo>
                  <a:cubicBezTo>
                    <a:pt x="320482" y="2434341"/>
                    <a:pt x="282297" y="2466106"/>
                    <a:pt x="252561" y="2503277"/>
                  </a:cubicBezTo>
                  <a:cubicBezTo>
                    <a:pt x="178219" y="2477257"/>
                    <a:pt x="88405" y="2477546"/>
                    <a:pt x="29536" y="2425218"/>
                  </a:cubicBezTo>
                  <a:cubicBezTo>
                    <a:pt x="0" y="2398964"/>
                    <a:pt x="102356" y="2230339"/>
                    <a:pt x="107595" y="2224496"/>
                  </a:cubicBezTo>
                  <a:cubicBezTo>
                    <a:pt x="179553" y="2144235"/>
                    <a:pt x="263712" y="2075813"/>
                    <a:pt x="341770" y="2001472"/>
                  </a:cubicBezTo>
                  <a:cubicBezTo>
                    <a:pt x="356638" y="1949433"/>
                    <a:pt x="379662" y="1899058"/>
                    <a:pt x="386375" y="1845355"/>
                  </a:cubicBezTo>
                  <a:cubicBezTo>
                    <a:pt x="387679" y="1834923"/>
                    <a:pt x="367609" y="1832953"/>
                    <a:pt x="364073" y="1823052"/>
                  </a:cubicBezTo>
                  <a:cubicBezTo>
                    <a:pt x="340489" y="1757018"/>
                    <a:pt x="338213" y="1658027"/>
                    <a:pt x="286014" y="1600028"/>
                  </a:cubicBezTo>
                  <a:cubicBezTo>
                    <a:pt x="240164" y="1549083"/>
                    <a:pt x="181936" y="1510818"/>
                    <a:pt x="129897" y="1466213"/>
                  </a:cubicBezTo>
                  <a:cubicBezTo>
                    <a:pt x="178219" y="1406740"/>
                    <a:pt x="223953" y="1345067"/>
                    <a:pt x="274863" y="1287794"/>
                  </a:cubicBezTo>
                  <a:cubicBezTo>
                    <a:pt x="283767" y="1277777"/>
                    <a:pt x="306837" y="1278811"/>
                    <a:pt x="308317" y="1265491"/>
                  </a:cubicBezTo>
                  <a:cubicBezTo>
                    <a:pt x="317632" y="1181654"/>
                    <a:pt x="291975" y="1188923"/>
                    <a:pt x="241410" y="1176282"/>
                  </a:cubicBezTo>
                  <a:cubicBezTo>
                    <a:pt x="230197" y="1159462"/>
                    <a:pt x="199955" y="1122226"/>
                    <a:pt x="207956" y="1098223"/>
                  </a:cubicBezTo>
                  <a:cubicBezTo>
                    <a:pt x="212194" y="1085509"/>
                    <a:pt x="230259" y="1083355"/>
                    <a:pt x="241410" y="1075921"/>
                  </a:cubicBezTo>
                  <a:cubicBezTo>
                    <a:pt x="278581" y="1083355"/>
                    <a:pt x="321382" y="1077196"/>
                    <a:pt x="352922" y="1098223"/>
                  </a:cubicBezTo>
                  <a:cubicBezTo>
                    <a:pt x="365674" y="1106724"/>
                    <a:pt x="338053" y="1256198"/>
                    <a:pt x="330619" y="1165130"/>
                  </a:cubicBezTo>
                  <a:close/>
                </a:path>
              </a:pathLst>
            </a:custGeom>
            <a:solidFill>
              <a:srgbClr val="FFD833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Volný tvar 5">
              <a:extLst>
                <a:ext uri="{FF2B5EF4-FFF2-40B4-BE49-F238E27FC236}">
                  <a16:creationId xmlns:a16="http://schemas.microsoft.com/office/drawing/2014/main" id="{D528865E-C805-4594-8ECE-ED2F7F574269}"/>
                </a:ext>
              </a:extLst>
            </p:cNvPr>
            <p:cNvSpPr/>
            <p:nvPr/>
          </p:nvSpPr>
          <p:spPr>
            <a:xfrm>
              <a:off x="3908688" y="2884423"/>
              <a:ext cx="373017" cy="1419241"/>
            </a:xfrm>
            <a:custGeom>
              <a:avLst/>
              <a:gdLst>
                <a:gd name="connsiteX0" fmla="*/ 372893 w 372893"/>
                <a:gd name="connsiteY0" fmla="*/ 672742 h 1419874"/>
                <a:gd name="connsiteX1" fmla="*/ 294835 w 372893"/>
                <a:gd name="connsiteY1" fmla="*/ 583532 h 1419874"/>
                <a:gd name="connsiteX2" fmla="*/ 127566 w 372893"/>
                <a:gd name="connsiteY2" fmla="*/ 25971 h 1419874"/>
                <a:gd name="connsiteX3" fmla="*/ 49508 w 372893"/>
                <a:gd name="connsiteY3" fmla="*/ 48274 h 1419874"/>
                <a:gd name="connsiteX4" fmla="*/ 60659 w 372893"/>
                <a:gd name="connsiteY4" fmla="*/ 170937 h 1419874"/>
                <a:gd name="connsiteX5" fmla="*/ 149869 w 372893"/>
                <a:gd name="connsiteY5" fmla="*/ 382810 h 1419874"/>
                <a:gd name="connsiteX6" fmla="*/ 60659 w 372893"/>
                <a:gd name="connsiteY6" fmla="*/ 561230 h 1419874"/>
                <a:gd name="connsiteX7" fmla="*/ 16054 w 372893"/>
                <a:gd name="connsiteY7" fmla="*/ 639288 h 1419874"/>
                <a:gd name="connsiteX8" fmla="*/ 82962 w 372893"/>
                <a:gd name="connsiteY8" fmla="*/ 951523 h 1419874"/>
                <a:gd name="connsiteX9" fmla="*/ 105264 w 372893"/>
                <a:gd name="connsiteY9" fmla="*/ 1074186 h 1419874"/>
                <a:gd name="connsiteX10" fmla="*/ 94113 w 372893"/>
                <a:gd name="connsiteY10" fmla="*/ 1196849 h 1419874"/>
                <a:gd name="connsiteX11" fmla="*/ 60659 w 372893"/>
                <a:gd name="connsiteY11" fmla="*/ 1263757 h 1419874"/>
                <a:gd name="connsiteX12" fmla="*/ 183323 w 372893"/>
                <a:gd name="connsiteY12" fmla="*/ 1330664 h 1419874"/>
                <a:gd name="connsiteX13" fmla="*/ 216776 w 372893"/>
                <a:gd name="connsiteY13" fmla="*/ 1352966 h 1419874"/>
                <a:gd name="connsiteX14" fmla="*/ 261381 w 372893"/>
                <a:gd name="connsiteY14" fmla="*/ 1375269 h 1419874"/>
                <a:gd name="connsiteX15" fmla="*/ 261381 w 372893"/>
                <a:gd name="connsiteY15" fmla="*/ 1419874 h 1419874"/>
                <a:gd name="connsiteX16" fmla="*/ 261381 w 372893"/>
                <a:gd name="connsiteY16" fmla="*/ 1386420 h 141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2893" h="1419874">
                  <a:moveTo>
                    <a:pt x="372893" y="672742"/>
                  </a:moveTo>
                  <a:cubicBezTo>
                    <a:pt x="346874" y="643005"/>
                    <a:pt x="305595" y="621552"/>
                    <a:pt x="294835" y="583532"/>
                  </a:cubicBezTo>
                  <a:cubicBezTo>
                    <a:pt x="129685" y="0"/>
                    <a:pt x="357111" y="189930"/>
                    <a:pt x="127566" y="25971"/>
                  </a:cubicBezTo>
                  <a:cubicBezTo>
                    <a:pt x="101547" y="33405"/>
                    <a:pt x="72024" y="33263"/>
                    <a:pt x="49508" y="48274"/>
                  </a:cubicBezTo>
                  <a:cubicBezTo>
                    <a:pt x="0" y="81280"/>
                    <a:pt x="45425" y="140470"/>
                    <a:pt x="60659" y="170937"/>
                  </a:cubicBezTo>
                  <a:cubicBezTo>
                    <a:pt x="146451" y="342521"/>
                    <a:pt x="94071" y="196819"/>
                    <a:pt x="149869" y="382810"/>
                  </a:cubicBezTo>
                  <a:cubicBezTo>
                    <a:pt x="120132" y="442283"/>
                    <a:pt x="91417" y="502278"/>
                    <a:pt x="60659" y="561230"/>
                  </a:cubicBezTo>
                  <a:cubicBezTo>
                    <a:pt x="46797" y="587799"/>
                    <a:pt x="14344" y="609369"/>
                    <a:pt x="16054" y="639288"/>
                  </a:cubicBezTo>
                  <a:cubicBezTo>
                    <a:pt x="22127" y="745556"/>
                    <a:pt x="61573" y="847253"/>
                    <a:pt x="82962" y="951523"/>
                  </a:cubicBezTo>
                  <a:cubicBezTo>
                    <a:pt x="91313" y="992233"/>
                    <a:pt x="97830" y="1033298"/>
                    <a:pt x="105264" y="1074186"/>
                  </a:cubicBezTo>
                  <a:cubicBezTo>
                    <a:pt x="101547" y="1115074"/>
                    <a:pt x="103517" y="1156884"/>
                    <a:pt x="94113" y="1196849"/>
                  </a:cubicBezTo>
                  <a:cubicBezTo>
                    <a:pt x="88402" y="1221121"/>
                    <a:pt x="46827" y="1243010"/>
                    <a:pt x="60659" y="1263757"/>
                  </a:cubicBezTo>
                  <a:cubicBezTo>
                    <a:pt x="86494" y="1302510"/>
                    <a:pt x="142885" y="1307557"/>
                    <a:pt x="183323" y="1330664"/>
                  </a:cubicBezTo>
                  <a:cubicBezTo>
                    <a:pt x="194959" y="1337313"/>
                    <a:pt x="205140" y="1346317"/>
                    <a:pt x="216776" y="1352966"/>
                  </a:cubicBezTo>
                  <a:cubicBezTo>
                    <a:pt x="231209" y="1361214"/>
                    <a:pt x="252160" y="1361437"/>
                    <a:pt x="261381" y="1375269"/>
                  </a:cubicBezTo>
                  <a:cubicBezTo>
                    <a:pt x="269628" y="1387640"/>
                    <a:pt x="261381" y="1405006"/>
                    <a:pt x="261381" y="1419874"/>
                  </a:cubicBezTo>
                  <a:lnTo>
                    <a:pt x="261381" y="1386420"/>
                  </a:lnTo>
                </a:path>
              </a:pathLst>
            </a:custGeom>
            <a:solidFill>
              <a:srgbClr val="FFD833"/>
            </a:solidFill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Volný tvar 6">
              <a:extLst>
                <a:ext uri="{FF2B5EF4-FFF2-40B4-BE49-F238E27FC236}">
                  <a16:creationId xmlns:a16="http://schemas.microsoft.com/office/drawing/2014/main" id="{726B1017-BD86-40D5-BF3E-013F5DFEFF66}"/>
                </a:ext>
              </a:extLst>
            </p:cNvPr>
            <p:cNvSpPr/>
            <p:nvPr/>
          </p:nvSpPr>
          <p:spPr>
            <a:xfrm>
              <a:off x="5251546" y="4594179"/>
              <a:ext cx="525398" cy="1293828"/>
            </a:xfrm>
            <a:custGeom>
              <a:avLst/>
              <a:gdLst>
                <a:gd name="connsiteX0" fmla="*/ 267630 w 524108"/>
                <a:gd name="connsiteY0" fmla="*/ 0 h 1293542"/>
                <a:gd name="connsiteX1" fmla="*/ 301083 w 524108"/>
                <a:gd name="connsiteY1" fmla="*/ 111513 h 1293542"/>
                <a:gd name="connsiteX2" fmla="*/ 267630 w 524108"/>
                <a:gd name="connsiteY2" fmla="*/ 312235 h 1293542"/>
                <a:gd name="connsiteX3" fmla="*/ 501805 w 524108"/>
                <a:gd name="connsiteY3" fmla="*/ 401444 h 1293542"/>
                <a:gd name="connsiteX4" fmla="*/ 490654 w 524108"/>
                <a:gd name="connsiteY4" fmla="*/ 568713 h 1293542"/>
                <a:gd name="connsiteX5" fmla="*/ 501805 w 524108"/>
                <a:gd name="connsiteY5" fmla="*/ 669074 h 1293542"/>
                <a:gd name="connsiteX6" fmla="*/ 524108 w 524108"/>
                <a:gd name="connsiteY6" fmla="*/ 758283 h 1293542"/>
                <a:gd name="connsiteX7" fmla="*/ 479503 w 524108"/>
                <a:gd name="connsiteY7" fmla="*/ 858644 h 1293542"/>
                <a:gd name="connsiteX8" fmla="*/ 457200 w 524108"/>
                <a:gd name="connsiteY8" fmla="*/ 1048215 h 1293542"/>
                <a:gd name="connsiteX9" fmla="*/ 446049 w 524108"/>
                <a:gd name="connsiteY9" fmla="*/ 1237786 h 1293542"/>
                <a:gd name="connsiteX10" fmla="*/ 401444 w 524108"/>
                <a:gd name="connsiteY10" fmla="*/ 1293542 h 1293542"/>
                <a:gd name="connsiteX11" fmla="*/ 356839 w 524108"/>
                <a:gd name="connsiteY11" fmla="*/ 1204332 h 1293542"/>
                <a:gd name="connsiteX12" fmla="*/ 323386 w 524108"/>
                <a:gd name="connsiteY12" fmla="*/ 1003610 h 1293542"/>
                <a:gd name="connsiteX13" fmla="*/ 312235 w 524108"/>
                <a:gd name="connsiteY13" fmla="*/ 892098 h 1293542"/>
                <a:gd name="connsiteX14" fmla="*/ 133815 w 524108"/>
                <a:gd name="connsiteY14" fmla="*/ 825191 h 1293542"/>
                <a:gd name="connsiteX15" fmla="*/ 200722 w 524108"/>
                <a:gd name="connsiteY15" fmla="*/ 691376 h 1293542"/>
                <a:gd name="connsiteX16" fmla="*/ 267630 w 524108"/>
                <a:gd name="connsiteY16" fmla="*/ 657922 h 1293542"/>
                <a:gd name="connsiteX17" fmla="*/ 312235 w 524108"/>
                <a:gd name="connsiteY17" fmla="*/ 557561 h 1293542"/>
                <a:gd name="connsiteX18" fmla="*/ 100361 w 524108"/>
                <a:gd name="connsiteY18" fmla="*/ 512957 h 1293542"/>
                <a:gd name="connsiteX19" fmla="*/ 122664 w 524108"/>
                <a:gd name="connsiteY19" fmla="*/ 479503 h 1293542"/>
                <a:gd name="connsiteX20" fmla="*/ 133815 w 524108"/>
                <a:gd name="connsiteY20" fmla="*/ 479503 h 1293542"/>
                <a:gd name="connsiteX21" fmla="*/ 0 w 524108"/>
                <a:gd name="connsiteY21" fmla="*/ 22303 h 129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4108" h="1293542">
                  <a:moveTo>
                    <a:pt x="267630" y="0"/>
                  </a:moveTo>
                  <a:cubicBezTo>
                    <a:pt x="278781" y="37171"/>
                    <a:pt x="299532" y="72736"/>
                    <a:pt x="301083" y="111513"/>
                  </a:cubicBezTo>
                  <a:cubicBezTo>
                    <a:pt x="304917" y="207362"/>
                    <a:pt x="290782" y="242777"/>
                    <a:pt x="267630" y="312235"/>
                  </a:cubicBezTo>
                  <a:cubicBezTo>
                    <a:pt x="288995" y="317165"/>
                    <a:pt x="482102" y="345148"/>
                    <a:pt x="501805" y="401444"/>
                  </a:cubicBezTo>
                  <a:cubicBezTo>
                    <a:pt x="520265" y="454187"/>
                    <a:pt x="494371" y="512957"/>
                    <a:pt x="490654" y="568713"/>
                  </a:cubicBezTo>
                  <a:cubicBezTo>
                    <a:pt x="494371" y="602167"/>
                    <a:pt x="495955" y="635927"/>
                    <a:pt x="501805" y="669074"/>
                  </a:cubicBezTo>
                  <a:cubicBezTo>
                    <a:pt x="507132" y="699259"/>
                    <a:pt x="524108" y="727631"/>
                    <a:pt x="524108" y="758283"/>
                  </a:cubicBezTo>
                  <a:cubicBezTo>
                    <a:pt x="524108" y="798093"/>
                    <a:pt x="499715" y="828326"/>
                    <a:pt x="479503" y="858644"/>
                  </a:cubicBezTo>
                  <a:cubicBezTo>
                    <a:pt x="460993" y="951198"/>
                    <a:pt x="466576" y="912261"/>
                    <a:pt x="457200" y="1048215"/>
                  </a:cubicBezTo>
                  <a:cubicBezTo>
                    <a:pt x="452845" y="1111365"/>
                    <a:pt x="460077" y="1176061"/>
                    <a:pt x="446049" y="1237786"/>
                  </a:cubicBezTo>
                  <a:cubicBezTo>
                    <a:pt x="440774" y="1260995"/>
                    <a:pt x="416312" y="1274957"/>
                    <a:pt x="401444" y="1293542"/>
                  </a:cubicBezTo>
                  <a:cubicBezTo>
                    <a:pt x="386576" y="1263805"/>
                    <a:pt x="367904" y="1235683"/>
                    <a:pt x="356839" y="1204332"/>
                  </a:cubicBezTo>
                  <a:cubicBezTo>
                    <a:pt x="335777" y="1144656"/>
                    <a:pt x="329932" y="1065798"/>
                    <a:pt x="323386" y="1003610"/>
                  </a:cubicBezTo>
                  <a:cubicBezTo>
                    <a:pt x="319475" y="966459"/>
                    <a:pt x="339438" y="917700"/>
                    <a:pt x="312235" y="892098"/>
                  </a:cubicBezTo>
                  <a:cubicBezTo>
                    <a:pt x="265981" y="848565"/>
                    <a:pt x="193288" y="847493"/>
                    <a:pt x="133815" y="825191"/>
                  </a:cubicBezTo>
                  <a:cubicBezTo>
                    <a:pt x="156117" y="780586"/>
                    <a:pt x="169569" y="730318"/>
                    <a:pt x="200722" y="691376"/>
                  </a:cubicBezTo>
                  <a:cubicBezTo>
                    <a:pt x="216299" y="671905"/>
                    <a:pt x="249998" y="675554"/>
                    <a:pt x="267630" y="657922"/>
                  </a:cubicBezTo>
                  <a:cubicBezTo>
                    <a:pt x="286983" y="638569"/>
                    <a:pt x="302323" y="587296"/>
                    <a:pt x="312235" y="557561"/>
                  </a:cubicBezTo>
                  <a:cubicBezTo>
                    <a:pt x="241610" y="542693"/>
                    <a:pt x="167098" y="540437"/>
                    <a:pt x="100361" y="512957"/>
                  </a:cubicBezTo>
                  <a:cubicBezTo>
                    <a:pt x="87968" y="507854"/>
                    <a:pt x="113187" y="488980"/>
                    <a:pt x="122664" y="479503"/>
                  </a:cubicBezTo>
                  <a:cubicBezTo>
                    <a:pt x="125292" y="476875"/>
                    <a:pt x="130098" y="479503"/>
                    <a:pt x="133815" y="479503"/>
                  </a:cubicBezTo>
                  <a:lnTo>
                    <a:pt x="0" y="22303"/>
                  </a:lnTo>
                </a:path>
              </a:pathLst>
            </a:custGeom>
            <a:solidFill>
              <a:srgbClr val="FFD833"/>
            </a:solidFill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Volný tvar 7">
              <a:extLst>
                <a:ext uri="{FF2B5EF4-FFF2-40B4-BE49-F238E27FC236}">
                  <a16:creationId xmlns:a16="http://schemas.microsoft.com/office/drawing/2014/main" id="{B86A8D5E-1EE9-4D7A-B39D-3A6AEB4643E5}"/>
                </a:ext>
              </a:extLst>
            </p:cNvPr>
            <p:cNvSpPr/>
            <p:nvPr/>
          </p:nvSpPr>
          <p:spPr>
            <a:xfrm>
              <a:off x="4613450" y="5062498"/>
              <a:ext cx="917461" cy="892185"/>
            </a:xfrm>
            <a:custGeom>
              <a:avLst/>
              <a:gdLst>
                <a:gd name="connsiteX0" fmla="*/ 47238 w 917033"/>
                <a:gd name="connsiteY0" fmla="*/ 892097 h 892097"/>
                <a:gd name="connsiteX1" fmla="*/ 114145 w 917033"/>
                <a:gd name="connsiteY1" fmla="*/ 869795 h 892097"/>
                <a:gd name="connsiteX2" fmla="*/ 136448 w 917033"/>
                <a:gd name="connsiteY2" fmla="*/ 802887 h 892097"/>
                <a:gd name="connsiteX3" fmla="*/ 214506 w 917033"/>
                <a:gd name="connsiteY3" fmla="*/ 624468 h 892097"/>
                <a:gd name="connsiteX4" fmla="*/ 259111 w 917033"/>
                <a:gd name="connsiteY4" fmla="*/ 635619 h 892097"/>
                <a:gd name="connsiteX5" fmla="*/ 348321 w 917033"/>
                <a:gd name="connsiteY5" fmla="*/ 446048 h 892097"/>
                <a:gd name="connsiteX6" fmla="*/ 448682 w 917033"/>
                <a:gd name="connsiteY6" fmla="*/ 379141 h 892097"/>
                <a:gd name="connsiteX7" fmla="*/ 549043 w 917033"/>
                <a:gd name="connsiteY7" fmla="*/ 401444 h 892097"/>
                <a:gd name="connsiteX8" fmla="*/ 627101 w 917033"/>
                <a:gd name="connsiteY8" fmla="*/ 412595 h 892097"/>
                <a:gd name="connsiteX9" fmla="*/ 682857 w 917033"/>
                <a:gd name="connsiteY9" fmla="*/ 334536 h 892097"/>
                <a:gd name="connsiteX10" fmla="*/ 716311 w 917033"/>
                <a:gd name="connsiteY10" fmla="*/ 312234 h 892097"/>
                <a:gd name="connsiteX11" fmla="*/ 772067 w 917033"/>
                <a:gd name="connsiteY11" fmla="*/ 312234 h 892097"/>
                <a:gd name="connsiteX12" fmla="*/ 917033 w 917033"/>
                <a:gd name="connsiteY12" fmla="*/ 122663 h 892097"/>
                <a:gd name="connsiteX13" fmla="*/ 705160 w 917033"/>
                <a:gd name="connsiteY13" fmla="*/ 111512 h 892097"/>
                <a:gd name="connsiteX14" fmla="*/ 515589 w 917033"/>
                <a:gd name="connsiteY14" fmla="*/ 323385 h 892097"/>
                <a:gd name="connsiteX15" fmla="*/ 370623 w 917033"/>
                <a:gd name="connsiteY15" fmla="*/ 89209 h 892097"/>
                <a:gd name="connsiteX16" fmla="*/ 404077 w 917033"/>
                <a:gd name="connsiteY16" fmla="*/ 0 h 892097"/>
                <a:gd name="connsiteX17" fmla="*/ 236808 w 917033"/>
                <a:gd name="connsiteY17" fmla="*/ 334536 h 892097"/>
                <a:gd name="connsiteX18" fmla="*/ 91843 w 917033"/>
                <a:gd name="connsiteY18" fmla="*/ 613317 h 892097"/>
                <a:gd name="connsiteX19" fmla="*/ 36087 w 917033"/>
                <a:gd name="connsiteY19" fmla="*/ 646770 h 892097"/>
                <a:gd name="connsiteX20" fmla="*/ 47238 w 917033"/>
                <a:gd name="connsiteY20" fmla="*/ 892097 h 89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033" h="892097">
                  <a:moveTo>
                    <a:pt x="47238" y="892097"/>
                  </a:moveTo>
                  <a:cubicBezTo>
                    <a:pt x="69540" y="884663"/>
                    <a:pt x="97522" y="886418"/>
                    <a:pt x="114145" y="869795"/>
                  </a:cubicBezTo>
                  <a:cubicBezTo>
                    <a:pt x="130768" y="853172"/>
                    <a:pt x="127547" y="824646"/>
                    <a:pt x="136448" y="802887"/>
                  </a:cubicBezTo>
                  <a:cubicBezTo>
                    <a:pt x="161027" y="742805"/>
                    <a:pt x="188487" y="683941"/>
                    <a:pt x="214506" y="624468"/>
                  </a:cubicBezTo>
                  <a:cubicBezTo>
                    <a:pt x="229374" y="628185"/>
                    <a:pt x="244463" y="640126"/>
                    <a:pt x="259111" y="635619"/>
                  </a:cubicBezTo>
                  <a:cubicBezTo>
                    <a:pt x="401408" y="591835"/>
                    <a:pt x="359365" y="578574"/>
                    <a:pt x="348321" y="446048"/>
                  </a:cubicBezTo>
                  <a:cubicBezTo>
                    <a:pt x="381775" y="423746"/>
                    <a:pt x="409433" y="387863"/>
                    <a:pt x="448682" y="379141"/>
                  </a:cubicBezTo>
                  <a:cubicBezTo>
                    <a:pt x="482136" y="371707"/>
                    <a:pt x="515360" y="395128"/>
                    <a:pt x="549043" y="401444"/>
                  </a:cubicBezTo>
                  <a:cubicBezTo>
                    <a:pt x="574876" y="406288"/>
                    <a:pt x="601082" y="408878"/>
                    <a:pt x="627101" y="412595"/>
                  </a:cubicBezTo>
                  <a:cubicBezTo>
                    <a:pt x="649648" y="367503"/>
                    <a:pt x="644109" y="366826"/>
                    <a:pt x="682857" y="334536"/>
                  </a:cubicBezTo>
                  <a:cubicBezTo>
                    <a:pt x="693153" y="325956"/>
                    <a:pt x="703309" y="315484"/>
                    <a:pt x="716311" y="312234"/>
                  </a:cubicBezTo>
                  <a:cubicBezTo>
                    <a:pt x="734341" y="307726"/>
                    <a:pt x="753482" y="312234"/>
                    <a:pt x="772067" y="312234"/>
                  </a:cubicBezTo>
                  <a:lnTo>
                    <a:pt x="917033" y="122663"/>
                  </a:lnTo>
                  <a:lnTo>
                    <a:pt x="705160" y="111512"/>
                  </a:lnTo>
                  <a:lnTo>
                    <a:pt x="515589" y="323385"/>
                  </a:lnTo>
                  <a:lnTo>
                    <a:pt x="370623" y="89209"/>
                  </a:lnTo>
                  <a:lnTo>
                    <a:pt x="404077" y="0"/>
                  </a:lnTo>
                  <a:lnTo>
                    <a:pt x="236808" y="334536"/>
                  </a:lnTo>
                  <a:cubicBezTo>
                    <a:pt x="90181" y="627793"/>
                    <a:pt x="91843" y="732519"/>
                    <a:pt x="91843" y="613317"/>
                  </a:cubicBezTo>
                  <a:cubicBezTo>
                    <a:pt x="21610" y="648432"/>
                    <a:pt x="0" y="646770"/>
                    <a:pt x="36087" y="646770"/>
                  </a:cubicBezTo>
                  <a:lnTo>
                    <a:pt x="47238" y="892097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Volný tvar 8">
              <a:extLst>
                <a:ext uri="{FF2B5EF4-FFF2-40B4-BE49-F238E27FC236}">
                  <a16:creationId xmlns:a16="http://schemas.microsoft.com/office/drawing/2014/main" id="{70C8B088-BD75-49F2-8B06-1CE5A3AC2435}"/>
                </a:ext>
              </a:extLst>
            </p:cNvPr>
            <p:cNvSpPr/>
            <p:nvPr/>
          </p:nvSpPr>
          <p:spPr>
            <a:xfrm>
              <a:off x="3769005" y="2327204"/>
              <a:ext cx="2568256" cy="3775117"/>
            </a:xfrm>
            <a:custGeom>
              <a:avLst/>
              <a:gdLst>
                <a:gd name="connsiteX0" fmla="*/ 913723 w 2567877"/>
                <a:gd name="connsiteY0" fmla="*/ 3627603 h 3774442"/>
                <a:gd name="connsiteX1" fmla="*/ 902572 w 2567877"/>
                <a:gd name="connsiteY1" fmla="*/ 3661057 h 3774442"/>
                <a:gd name="connsiteX2" fmla="*/ 813362 w 2567877"/>
                <a:gd name="connsiteY2" fmla="*/ 3705662 h 3774442"/>
                <a:gd name="connsiteX3" fmla="*/ 579187 w 2567877"/>
                <a:gd name="connsiteY3" fmla="*/ 3761418 h 3774442"/>
                <a:gd name="connsiteX4" fmla="*/ 534582 w 2567877"/>
                <a:gd name="connsiteY4" fmla="*/ 3705662 h 3774442"/>
                <a:gd name="connsiteX5" fmla="*/ 523431 w 2567877"/>
                <a:gd name="connsiteY5" fmla="*/ 3527242 h 3774442"/>
                <a:gd name="connsiteX6" fmla="*/ 590338 w 2567877"/>
                <a:gd name="connsiteY6" fmla="*/ 3493789 h 3774442"/>
                <a:gd name="connsiteX7" fmla="*/ 657245 w 2567877"/>
                <a:gd name="connsiteY7" fmla="*/ 3304218 h 3774442"/>
                <a:gd name="connsiteX8" fmla="*/ 690699 w 2567877"/>
                <a:gd name="connsiteY8" fmla="*/ 3226159 h 3774442"/>
                <a:gd name="connsiteX9" fmla="*/ 713001 w 2567877"/>
                <a:gd name="connsiteY9" fmla="*/ 3170403 h 3774442"/>
                <a:gd name="connsiteX10" fmla="*/ 735304 w 2567877"/>
                <a:gd name="connsiteY10" fmla="*/ 3136950 h 3774442"/>
                <a:gd name="connsiteX11" fmla="*/ 813362 w 2567877"/>
                <a:gd name="connsiteY11" fmla="*/ 3058891 h 3774442"/>
                <a:gd name="connsiteX12" fmla="*/ 802211 w 2567877"/>
                <a:gd name="connsiteY12" fmla="*/ 3014286 h 3774442"/>
                <a:gd name="connsiteX13" fmla="*/ 679548 w 2567877"/>
                <a:gd name="connsiteY13" fmla="*/ 3058891 h 3774442"/>
                <a:gd name="connsiteX14" fmla="*/ 646094 w 2567877"/>
                <a:gd name="connsiteY14" fmla="*/ 3159252 h 3774442"/>
                <a:gd name="connsiteX15" fmla="*/ 634943 w 2567877"/>
                <a:gd name="connsiteY15" fmla="*/ 3203857 h 3774442"/>
                <a:gd name="connsiteX16" fmla="*/ 601489 w 2567877"/>
                <a:gd name="connsiteY16" fmla="*/ 3237311 h 3774442"/>
                <a:gd name="connsiteX17" fmla="*/ 523431 w 2567877"/>
                <a:gd name="connsiteY17" fmla="*/ 3270764 h 3774442"/>
                <a:gd name="connsiteX18" fmla="*/ 400767 w 2567877"/>
                <a:gd name="connsiteY18" fmla="*/ 3170403 h 3774442"/>
                <a:gd name="connsiteX19" fmla="*/ 278104 w 2567877"/>
                <a:gd name="connsiteY19" fmla="*/ 3136950 h 3774442"/>
                <a:gd name="connsiteX20" fmla="*/ 233499 w 2567877"/>
                <a:gd name="connsiteY20" fmla="*/ 3103496 h 3774442"/>
                <a:gd name="connsiteX21" fmla="*/ 200045 w 2567877"/>
                <a:gd name="connsiteY21" fmla="*/ 3092345 h 3774442"/>
                <a:gd name="connsiteX22" fmla="*/ 188894 w 2567877"/>
                <a:gd name="connsiteY22" fmla="*/ 3047740 h 3774442"/>
                <a:gd name="connsiteX23" fmla="*/ 177743 w 2567877"/>
                <a:gd name="connsiteY23" fmla="*/ 3014286 h 3774442"/>
                <a:gd name="connsiteX24" fmla="*/ 188894 w 2567877"/>
                <a:gd name="connsiteY24" fmla="*/ 2958530 h 3774442"/>
                <a:gd name="connsiteX25" fmla="*/ 166591 w 2567877"/>
                <a:gd name="connsiteY25" fmla="*/ 2802413 h 3774442"/>
                <a:gd name="connsiteX26" fmla="*/ 200045 w 2567877"/>
                <a:gd name="connsiteY26" fmla="*/ 2713203 h 3774442"/>
                <a:gd name="connsiteX27" fmla="*/ 333860 w 2567877"/>
                <a:gd name="connsiteY27" fmla="*/ 2568237 h 3774442"/>
                <a:gd name="connsiteX28" fmla="*/ 322709 w 2567877"/>
                <a:gd name="connsiteY28" fmla="*/ 2512481 h 3774442"/>
                <a:gd name="connsiteX29" fmla="*/ 266952 w 2567877"/>
                <a:gd name="connsiteY29" fmla="*/ 2568237 h 3774442"/>
                <a:gd name="connsiteX30" fmla="*/ 211196 w 2567877"/>
                <a:gd name="connsiteY30" fmla="*/ 2601691 h 3774442"/>
                <a:gd name="connsiteX31" fmla="*/ 188894 w 2567877"/>
                <a:gd name="connsiteY31" fmla="*/ 2467876 h 3774442"/>
                <a:gd name="connsiteX32" fmla="*/ 200045 w 2567877"/>
                <a:gd name="connsiteY32" fmla="*/ 2400969 h 3774442"/>
                <a:gd name="connsiteX33" fmla="*/ 244650 w 2567877"/>
                <a:gd name="connsiteY33" fmla="*/ 2378667 h 3774442"/>
                <a:gd name="connsiteX34" fmla="*/ 545733 w 2567877"/>
                <a:gd name="connsiteY34" fmla="*/ 2356364 h 3774442"/>
                <a:gd name="connsiteX35" fmla="*/ 523431 w 2567877"/>
                <a:gd name="connsiteY35" fmla="*/ 2256003 h 3774442"/>
                <a:gd name="connsiteX36" fmla="*/ 456523 w 2567877"/>
                <a:gd name="connsiteY36" fmla="*/ 2267154 h 3774442"/>
                <a:gd name="connsiteX37" fmla="*/ 367313 w 2567877"/>
                <a:gd name="connsiteY37" fmla="*/ 2311759 h 3774442"/>
                <a:gd name="connsiteX38" fmla="*/ 289255 w 2567877"/>
                <a:gd name="connsiteY38" fmla="*/ 2244852 h 3774442"/>
                <a:gd name="connsiteX39" fmla="*/ 300406 w 2567877"/>
                <a:gd name="connsiteY39" fmla="*/ 2133340 h 3774442"/>
                <a:gd name="connsiteX40" fmla="*/ 266952 w 2567877"/>
                <a:gd name="connsiteY40" fmla="*/ 2099886 h 3774442"/>
                <a:gd name="connsiteX41" fmla="*/ 188894 w 2567877"/>
                <a:gd name="connsiteY41" fmla="*/ 1999525 h 3774442"/>
                <a:gd name="connsiteX42" fmla="*/ 144289 w 2567877"/>
                <a:gd name="connsiteY42" fmla="*/ 1899164 h 3774442"/>
                <a:gd name="connsiteX43" fmla="*/ 121987 w 2567877"/>
                <a:gd name="connsiteY43" fmla="*/ 1843408 h 3774442"/>
                <a:gd name="connsiteX44" fmla="*/ 155440 w 2567877"/>
                <a:gd name="connsiteY44" fmla="*/ 1520023 h 3774442"/>
                <a:gd name="connsiteX45" fmla="*/ 133138 w 2567877"/>
                <a:gd name="connsiteY45" fmla="*/ 1352754 h 3774442"/>
                <a:gd name="connsiteX46" fmla="*/ 110835 w 2567877"/>
                <a:gd name="connsiteY46" fmla="*/ 1296998 h 3774442"/>
                <a:gd name="connsiteX47" fmla="*/ 77382 w 2567877"/>
                <a:gd name="connsiteY47" fmla="*/ 1185486 h 3774442"/>
                <a:gd name="connsiteX48" fmla="*/ 88533 w 2567877"/>
                <a:gd name="connsiteY48" fmla="*/ 1096276 h 3774442"/>
                <a:gd name="connsiteX49" fmla="*/ 121987 w 2567877"/>
                <a:gd name="connsiteY49" fmla="*/ 873252 h 3774442"/>
                <a:gd name="connsiteX50" fmla="*/ 144289 w 2567877"/>
                <a:gd name="connsiteY50" fmla="*/ 828647 h 3774442"/>
                <a:gd name="connsiteX51" fmla="*/ 88533 w 2567877"/>
                <a:gd name="connsiteY51" fmla="*/ 739437 h 3774442"/>
                <a:gd name="connsiteX52" fmla="*/ 10474 w 2567877"/>
                <a:gd name="connsiteY52" fmla="*/ 627925 h 3774442"/>
                <a:gd name="connsiteX53" fmla="*/ 32777 w 2567877"/>
                <a:gd name="connsiteY53" fmla="*/ 482959 h 3774442"/>
                <a:gd name="connsiteX54" fmla="*/ 88533 w 2567877"/>
                <a:gd name="connsiteY54" fmla="*/ 416052 h 3774442"/>
                <a:gd name="connsiteX55" fmla="*/ 177743 w 2567877"/>
                <a:gd name="connsiteY55" fmla="*/ 282237 h 3774442"/>
                <a:gd name="connsiteX56" fmla="*/ 200045 w 2567877"/>
                <a:gd name="connsiteY56" fmla="*/ 215330 h 3774442"/>
                <a:gd name="connsiteX57" fmla="*/ 211196 w 2567877"/>
                <a:gd name="connsiteY57" fmla="*/ 248784 h 3774442"/>
                <a:gd name="connsiteX58" fmla="*/ 233499 w 2567877"/>
                <a:gd name="connsiteY58" fmla="*/ 382598 h 3774442"/>
                <a:gd name="connsiteX59" fmla="*/ 278104 w 2567877"/>
                <a:gd name="connsiteY59" fmla="*/ 282237 h 3774442"/>
                <a:gd name="connsiteX60" fmla="*/ 255801 w 2567877"/>
                <a:gd name="connsiteY60" fmla="*/ 70364 h 3774442"/>
                <a:gd name="connsiteX61" fmla="*/ 367313 w 2567877"/>
                <a:gd name="connsiteY61" fmla="*/ 81515 h 3774442"/>
                <a:gd name="connsiteX62" fmla="*/ 389616 w 2567877"/>
                <a:gd name="connsiteY62" fmla="*/ 360296 h 3774442"/>
                <a:gd name="connsiteX63" fmla="*/ 411918 w 2567877"/>
                <a:gd name="connsiteY63" fmla="*/ 416052 h 3774442"/>
                <a:gd name="connsiteX64" fmla="*/ 445372 w 2567877"/>
                <a:gd name="connsiteY64" fmla="*/ 494111 h 3774442"/>
                <a:gd name="connsiteX65" fmla="*/ 534582 w 2567877"/>
                <a:gd name="connsiteY65" fmla="*/ 850950 h 3774442"/>
                <a:gd name="connsiteX66" fmla="*/ 523431 w 2567877"/>
                <a:gd name="connsiteY66" fmla="*/ 1274696 h 3774442"/>
                <a:gd name="connsiteX67" fmla="*/ 478826 w 2567877"/>
                <a:gd name="connsiteY67" fmla="*/ 1341603 h 3774442"/>
                <a:gd name="connsiteX68" fmla="*/ 467674 w 2567877"/>
                <a:gd name="connsiteY68" fmla="*/ 1375057 h 3774442"/>
                <a:gd name="connsiteX69" fmla="*/ 445372 w 2567877"/>
                <a:gd name="connsiteY69" fmla="*/ 1720745 h 3774442"/>
                <a:gd name="connsiteX70" fmla="*/ 400767 w 2567877"/>
                <a:gd name="connsiteY70" fmla="*/ 1798803 h 3774442"/>
                <a:gd name="connsiteX71" fmla="*/ 378465 w 2567877"/>
                <a:gd name="connsiteY71" fmla="*/ 1843408 h 3774442"/>
                <a:gd name="connsiteX72" fmla="*/ 545733 w 2567877"/>
                <a:gd name="connsiteY72" fmla="*/ 1832257 h 3774442"/>
                <a:gd name="connsiteX73" fmla="*/ 556884 w 2567877"/>
                <a:gd name="connsiteY73" fmla="*/ 1575779 h 3774442"/>
                <a:gd name="connsiteX74" fmla="*/ 568035 w 2567877"/>
                <a:gd name="connsiteY74" fmla="*/ 1363906 h 3774442"/>
                <a:gd name="connsiteX75" fmla="*/ 512279 w 2567877"/>
                <a:gd name="connsiteY75" fmla="*/ 772891 h 3774442"/>
                <a:gd name="connsiteX76" fmla="*/ 501128 w 2567877"/>
                <a:gd name="connsiteY76" fmla="*/ 728286 h 3774442"/>
                <a:gd name="connsiteX77" fmla="*/ 534582 w 2567877"/>
                <a:gd name="connsiteY77" fmla="*/ 438354 h 3774442"/>
                <a:gd name="connsiteX78" fmla="*/ 568035 w 2567877"/>
                <a:gd name="connsiteY78" fmla="*/ 404901 h 3774442"/>
                <a:gd name="connsiteX79" fmla="*/ 612640 w 2567877"/>
                <a:gd name="connsiteY79" fmla="*/ 393750 h 3774442"/>
                <a:gd name="connsiteX80" fmla="*/ 634943 w 2567877"/>
                <a:gd name="connsiteY80" fmla="*/ 516413 h 3774442"/>
                <a:gd name="connsiteX81" fmla="*/ 646094 w 2567877"/>
                <a:gd name="connsiteY81" fmla="*/ 549867 h 3774442"/>
                <a:gd name="connsiteX82" fmla="*/ 757606 w 2567877"/>
                <a:gd name="connsiteY82" fmla="*/ 527564 h 3774442"/>
                <a:gd name="connsiteX83" fmla="*/ 802211 w 2567877"/>
                <a:gd name="connsiteY83" fmla="*/ 460657 h 3774442"/>
                <a:gd name="connsiteX84" fmla="*/ 824513 w 2567877"/>
                <a:gd name="connsiteY84" fmla="*/ 404901 h 3774442"/>
                <a:gd name="connsiteX85" fmla="*/ 913723 w 2567877"/>
                <a:gd name="connsiteY85" fmla="*/ 337993 h 3774442"/>
                <a:gd name="connsiteX86" fmla="*/ 958328 w 2567877"/>
                <a:gd name="connsiteY86" fmla="*/ 259935 h 3774442"/>
                <a:gd name="connsiteX87" fmla="*/ 1192504 w 2567877"/>
                <a:gd name="connsiteY87" fmla="*/ 170725 h 3774442"/>
                <a:gd name="connsiteX88" fmla="*/ 1259411 w 2567877"/>
                <a:gd name="connsiteY88" fmla="*/ 114969 h 3774442"/>
                <a:gd name="connsiteX89" fmla="*/ 1304016 w 2567877"/>
                <a:gd name="connsiteY89" fmla="*/ 226481 h 3774442"/>
                <a:gd name="connsiteX90" fmla="*/ 1382074 w 2567877"/>
                <a:gd name="connsiteY90" fmla="*/ 393750 h 3774442"/>
                <a:gd name="connsiteX91" fmla="*/ 1448982 w 2567877"/>
                <a:gd name="connsiteY91" fmla="*/ 360296 h 3774442"/>
                <a:gd name="connsiteX92" fmla="*/ 1627401 w 2567877"/>
                <a:gd name="connsiteY92" fmla="*/ 371447 h 3774442"/>
                <a:gd name="connsiteX93" fmla="*/ 1727762 w 2567877"/>
                <a:gd name="connsiteY93" fmla="*/ 761740 h 3774442"/>
                <a:gd name="connsiteX94" fmla="*/ 1995391 w 2567877"/>
                <a:gd name="connsiteY94" fmla="*/ 795193 h 3774442"/>
                <a:gd name="connsiteX95" fmla="*/ 2184962 w 2567877"/>
                <a:gd name="connsiteY95" fmla="*/ 1096276 h 3774442"/>
                <a:gd name="connsiteX96" fmla="*/ 2452591 w 2567877"/>
                <a:gd name="connsiteY96" fmla="*/ 1218940 h 3774442"/>
                <a:gd name="connsiteX97" fmla="*/ 2497196 w 2567877"/>
                <a:gd name="connsiteY97" fmla="*/ 1274696 h 3774442"/>
                <a:gd name="connsiteX98" fmla="*/ 2541801 w 2567877"/>
                <a:gd name="connsiteY98" fmla="*/ 1676140 h 3774442"/>
                <a:gd name="connsiteX99" fmla="*/ 2486045 w 2567877"/>
                <a:gd name="connsiteY99" fmla="*/ 1854559 h 3774442"/>
                <a:gd name="connsiteX100" fmla="*/ 2508348 w 2567877"/>
                <a:gd name="connsiteY100" fmla="*/ 2099886 h 3774442"/>
                <a:gd name="connsiteX101" fmla="*/ 2497196 w 2567877"/>
                <a:gd name="connsiteY101" fmla="*/ 2189096 h 3774442"/>
                <a:gd name="connsiteX102" fmla="*/ 2374533 w 2567877"/>
                <a:gd name="connsiteY102" fmla="*/ 2356364 h 3774442"/>
                <a:gd name="connsiteX103" fmla="*/ 2296474 w 2567877"/>
                <a:gd name="connsiteY103" fmla="*/ 2423272 h 3774442"/>
                <a:gd name="connsiteX104" fmla="*/ 2151509 w 2567877"/>
                <a:gd name="connsiteY104" fmla="*/ 2479028 h 3774442"/>
                <a:gd name="connsiteX105" fmla="*/ 2118055 w 2567877"/>
                <a:gd name="connsiteY105" fmla="*/ 2557086 h 3774442"/>
                <a:gd name="connsiteX106" fmla="*/ 2062299 w 2567877"/>
                <a:gd name="connsiteY106" fmla="*/ 2601691 h 3774442"/>
                <a:gd name="connsiteX107" fmla="*/ 2073450 w 2567877"/>
                <a:gd name="connsiteY107" fmla="*/ 2746657 h 3774442"/>
                <a:gd name="connsiteX108" fmla="*/ 2129206 w 2567877"/>
                <a:gd name="connsiteY108" fmla="*/ 3192706 h 3774442"/>
                <a:gd name="connsiteX109" fmla="*/ 2118055 w 2567877"/>
                <a:gd name="connsiteY109" fmla="*/ 3270764 h 3774442"/>
                <a:gd name="connsiteX110" fmla="*/ 2095752 w 2567877"/>
                <a:gd name="connsiteY110" fmla="*/ 3337672 h 3774442"/>
                <a:gd name="connsiteX111" fmla="*/ 2073450 w 2567877"/>
                <a:gd name="connsiteY111" fmla="*/ 3560696 h 3774442"/>
                <a:gd name="connsiteX112" fmla="*/ 2017694 w 2567877"/>
                <a:gd name="connsiteY112" fmla="*/ 3605301 h 3774442"/>
                <a:gd name="connsiteX113" fmla="*/ 1950787 w 2567877"/>
                <a:gd name="connsiteY113" fmla="*/ 3627603 h 3774442"/>
                <a:gd name="connsiteX114" fmla="*/ 1861577 w 2567877"/>
                <a:gd name="connsiteY114" fmla="*/ 3605301 h 3774442"/>
                <a:gd name="connsiteX115" fmla="*/ 1828123 w 2567877"/>
                <a:gd name="connsiteY115" fmla="*/ 3527242 h 3774442"/>
                <a:gd name="connsiteX116" fmla="*/ 1805821 w 2567877"/>
                <a:gd name="connsiteY116" fmla="*/ 3460335 h 3774442"/>
                <a:gd name="connsiteX117" fmla="*/ 1761216 w 2567877"/>
                <a:gd name="connsiteY117" fmla="*/ 3281915 h 3774442"/>
                <a:gd name="connsiteX118" fmla="*/ 1705460 w 2567877"/>
                <a:gd name="connsiteY118" fmla="*/ 3226159 h 3774442"/>
                <a:gd name="connsiteX119" fmla="*/ 1649704 w 2567877"/>
                <a:gd name="connsiteY119" fmla="*/ 3181554 h 3774442"/>
                <a:gd name="connsiteX120" fmla="*/ 1582796 w 2567877"/>
                <a:gd name="connsiteY120" fmla="*/ 3192706 h 3774442"/>
                <a:gd name="connsiteX121" fmla="*/ 1538191 w 2567877"/>
                <a:gd name="connsiteY121" fmla="*/ 3181554 h 3774442"/>
                <a:gd name="connsiteX122" fmla="*/ 1437831 w 2567877"/>
                <a:gd name="connsiteY122" fmla="*/ 3203857 h 3774442"/>
                <a:gd name="connsiteX123" fmla="*/ 1270562 w 2567877"/>
                <a:gd name="connsiteY123" fmla="*/ 3281915 h 3774442"/>
                <a:gd name="connsiteX124" fmla="*/ 1248260 w 2567877"/>
                <a:gd name="connsiteY124" fmla="*/ 3304218 h 3774442"/>
                <a:gd name="connsiteX125" fmla="*/ 1214806 w 2567877"/>
                <a:gd name="connsiteY125" fmla="*/ 3382276 h 3774442"/>
                <a:gd name="connsiteX126" fmla="*/ 1159050 w 2567877"/>
                <a:gd name="connsiteY126" fmla="*/ 3426881 h 3774442"/>
                <a:gd name="connsiteX127" fmla="*/ 1136748 w 2567877"/>
                <a:gd name="connsiteY127" fmla="*/ 3449184 h 3774442"/>
                <a:gd name="connsiteX128" fmla="*/ 1058689 w 2567877"/>
                <a:gd name="connsiteY128" fmla="*/ 3493789 h 3774442"/>
                <a:gd name="connsiteX129" fmla="*/ 980631 w 2567877"/>
                <a:gd name="connsiteY129" fmla="*/ 3594150 h 3774442"/>
                <a:gd name="connsiteX130" fmla="*/ 958328 w 2567877"/>
                <a:gd name="connsiteY130" fmla="*/ 3627603 h 3774442"/>
                <a:gd name="connsiteX131" fmla="*/ 891421 w 2567877"/>
                <a:gd name="connsiteY131" fmla="*/ 3638754 h 3774442"/>
                <a:gd name="connsiteX132" fmla="*/ 846816 w 2567877"/>
                <a:gd name="connsiteY132" fmla="*/ 3661057 h 3774442"/>
                <a:gd name="connsiteX133" fmla="*/ 646094 w 2567877"/>
                <a:gd name="connsiteY133" fmla="*/ 3627603 h 3774442"/>
                <a:gd name="connsiteX134" fmla="*/ 679548 w 2567877"/>
                <a:gd name="connsiteY134" fmla="*/ 3527242 h 3774442"/>
                <a:gd name="connsiteX135" fmla="*/ 690699 w 2567877"/>
                <a:gd name="connsiteY135" fmla="*/ 3393428 h 3774442"/>
                <a:gd name="connsiteX136" fmla="*/ 768757 w 2567877"/>
                <a:gd name="connsiteY136" fmla="*/ 3315369 h 3774442"/>
                <a:gd name="connsiteX137" fmla="*/ 813362 w 2567877"/>
                <a:gd name="connsiteY137" fmla="*/ 3159252 h 3774442"/>
                <a:gd name="connsiteX138" fmla="*/ 869118 w 2567877"/>
                <a:gd name="connsiteY138" fmla="*/ 3148101 h 3774442"/>
                <a:gd name="connsiteX139" fmla="*/ 902572 w 2567877"/>
                <a:gd name="connsiteY139" fmla="*/ 3103496 h 3774442"/>
                <a:gd name="connsiteX140" fmla="*/ 936026 w 2567877"/>
                <a:gd name="connsiteY140" fmla="*/ 3070042 h 3774442"/>
                <a:gd name="connsiteX141" fmla="*/ 913723 w 2567877"/>
                <a:gd name="connsiteY141" fmla="*/ 2735506 h 3774442"/>
                <a:gd name="connsiteX142" fmla="*/ 891421 w 2567877"/>
                <a:gd name="connsiteY142" fmla="*/ 2702052 h 3774442"/>
                <a:gd name="connsiteX143" fmla="*/ 846816 w 2567877"/>
                <a:gd name="connsiteY143" fmla="*/ 2668598 h 3774442"/>
                <a:gd name="connsiteX144" fmla="*/ 779909 w 2567877"/>
                <a:gd name="connsiteY144" fmla="*/ 2635145 h 3774442"/>
                <a:gd name="connsiteX145" fmla="*/ 746455 w 2567877"/>
                <a:gd name="connsiteY145" fmla="*/ 2657447 h 3774442"/>
                <a:gd name="connsiteX146" fmla="*/ 713001 w 2567877"/>
                <a:gd name="connsiteY146" fmla="*/ 2668598 h 3774442"/>
                <a:gd name="connsiteX147" fmla="*/ 701850 w 2567877"/>
                <a:gd name="connsiteY147" fmla="*/ 2713203 h 3774442"/>
                <a:gd name="connsiteX148" fmla="*/ 690699 w 2567877"/>
                <a:gd name="connsiteY148" fmla="*/ 2813564 h 3774442"/>
                <a:gd name="connsiteX149" fmla="*/ 657245 w 2567877"/>
                <a:gd name="connsiteY149" fmla="*/ 2835867 h 3774442"/>
                <a:gd name="connsiteX150" fmla="*/ 612640 w 2567877"/>
                <a:gd name="connsiteY150" fmla="*/ 2847018 h 3774442"/>
                <a:gd name="connsiteX151" fmla="*/ 568035 w 2567877"/>
                <a:gd name="connsiteY151" fmla="*/ 2869320 h 3774442"/>
                <a:gd name="connsiteX152" fmla="*/ 556884 w 2567877"/>
                <a:gd name="connsiteY152" fmla="*/ 2913925 h 3774442"/>
                <a:gd name="connsiteX153" fmla="*/ 501128 w 2567877"/>
                <a:gd name="connsiteY153" fmla="*/ 2958530 h 3774442"/>
                <a:gd name="connsiteX154" fmla="*/ 434221 w 2567877"/>
                <a:gd name="connsiteY154" fmla="*/ 2980832 h 3774442"/>
                <a:gd name="connsiteX155" fmla="*/ 423070 w 2567877"/>
                <a:gd name="connsiteY155" fmla="*/ 2947379 h 3774442"/>
                <a:gd name="connsiteX156" fmla="*/ 345011 w 2567877"/>
                <a:gd name="connsiteY156" fmla="*/ 2902774 h 3774442"/>
                <a:gd name="connsiteX157" fmla="*/ 311557 w 2567877"/>
                <a:gd name="connsiteY157" fmla="*/ 2847018 h 3774442"/>
                <a:gd name="connsiteX158" fmla="*/ 333860 w 2567877"/>
                <a:gd name="connsiteY158" fmla="*/ 2713203 h 3774442"/>
                <a:gd name="connsiteX159" fmla="*/ 367313 w 2567877"/>
                <a:gd name="connsiteY159" fmla="*/ 2679750 h 3774442"/>
                <a:gd name="connsiteX160" fmla="*/ 456523 w 2567877"/>
                <a:gd name="connsiteY160" fmla="*/ 2601691 h 3774442"/>
                <a:gd name="connsiteX161" fmla="*/ 501128 w 2567877"/>
                <a:gd name="connsiteY161" fmla="*/ 2534784 h 3774442"/>
                <a:gd name="connsiteX162" fmla="*/ 512279 w 2567877"/>
                <a:gd name="connsiteY162" fmla="*/ 2501330 h 3774442"/>
                <a:gd name="connsiteX163" fmla="*/ 523431 w 2567877"/>
                <a:gd name="connsiteY163" fmla="*/ 2456725 h 3774442"/>
                <a:gd name="connsiteX164" fmla="*/ 556884 w 2567877"/>
                <a:gd name="connsiteY164" fmla="*/ 2378667 h 3774442"/>
                <a:gd name="connsiteX165" fmla="*/ 579187 w 2567877"/>
                <a:gd name="connsiteY165" fmla="*/ 2356364 h 3774442"/>
                <a:gd name="connsiteX166" fmla="*/ 590338 w 2567877"/>
                <a:gd name="connsiteY166" fmla="*/ 2300608 h 3774442"/>
                <a:gd name="connsiteX167" fmla="*/ 556884 w 2567877"/>
                <a:gd name="connsiteY167" fmla="*/ 2177945 h 3774442"/>
                <a:gd name="connsiteX168" fmla="*/ 523431 w 2567877"/>
                <a:gd name="connsiteY168" fmla="*/ 2088735 h 3774442"/>
                <a:gd name="connsiteX169" fmla="*/ 501128 w 2567877"/>
                <a:gd name="connsiteY169" fmla="*/ 2044130 h 3774442"/>
                <a:gd name="connsiteX170" fmla="*/ 467674 w 2567877"/>
                <a:gd name="connsiteY170" fmla="*/ 2021828 h 3774442"/>
                <a:gd name="connsiteX171" fmla="*/ 434221 w 2567877"/>
                <a:gd name="connsiteY171" fmla="*/ 1988374 h 3774442"/>
                <a:gd name="connsiteX172" fmla="*/ 378465 w 2567877"/>
                <a:gd name="connsiteY172" fmla="*/ 1899164 h 3774442"/>
                <a:gd name="connsiteX173" fmla="*/ 345011 w 2567877"/>
                <a:gd name="connsiteY173" fmla="*/ 1888013 h 3774442"/>
                <a:gd name="connsiteX174" fmla="*/ 244650 w 2567877"/>
                <a:gd name="connsiteY174" fmla="*/ 1843408 h 3774442"/>
                <a:gd name="connsiteX175" fmla="*/ 222348 w 2567877"/>
                <a:gd name="connsiteY175" fmla="*/ 1798803 h 3774442"/>
                <a:gd name="connsiteX176" fmla="*/ 244650 w 2567877"/>
                <a:gd name="connsiteY176" fmla="*/ 1731896 h 3774442"/>
                <a:gd name="connsiteX177" fmla="*/ 255801 w 2567877"/>
                <a:gd name="connsiteY177" fmla="*/ 1642686 h 3774442"/>
                <a:gd name="connsiteX178" fmla="*/ 244650 w 2567877"/>
                <a:gd name="connsiteY178" fmla="*/ 1531174 h 3774442"/>
                <a:gd name="connsiteX179" fmla="*/ 200045 w 2567877"/>
                <a:gd name="connsiteY179" fmla="*/ 1319301 h 3774442"/>
                <a:gd name="connsiteX180" fmla="*/ 177743 w 2567877"/>
                <a:gd name="connsiteY180" fmla="*/ 1185486 h 3774442"/>
                <a:gd name="connsiteX181" fmla="*/ 200045 w 2567877"/>
                <a:gd name="connsiteY181" fmla="*/ 1073974 h 3774442"/>
                <a:gd name="connsiteX182" fmla="*/ 222348 w 2567877"/>
                <a:gd name="connsiteY182" fmla="*/ 984764 h 3774442"/>
                <a:gd name="connsiteX183" fmla="*/ 289255 w 2567877"/>
                <a:gd name="connsiteY183" fmla="*/ 906706 h 3774442"/>
                <a:gd name="connsiteX184" fmla="*/ 311557 w 2567877"/>
                <a:gd name="connsiteY184" fmla="*/ 850950 h 3774442"/>
                <a:gd name="connsiteX185" fmla="*/ 266952 w 2567877"/>
                <a:gd name="connsiteY185" fmla="*/ 761740 h 3774442"/>
                <a:gd name="connsiteX186" fmla="*/ 233499 w 2567877"/>
                <a:gd name="connsiteY186" fmla="*/ 728286 h 3774442"/>
                <a:gd name="connsiteX187" fmla="*/ 200045 w 2567877"/>
                <a:gd name="connsiteY187" fmla="*/ 683681 h 3774442"/>
                <a:gd name="connsiteX188" fmla="*/ 222348 w 2567877"/>
                <a:gd name="connsiteY188" fmla="*/ 627925 h 3774442"/>
                <a:gd name="connsiteX189" fmla="*/ 367313 w 2567877"/>
                <a:gd name="connsiteY189" fmla="*/ 627925 h 3774442"/>
                <a:gd name="connsiteX190" fmla="*/ 445372 w 2567877"/>
                <a:gd name="connsiteY190" fmla="*/ 1163184 h 3774442"/>
                <a:gd name="connsiteX191" fmla="*/ 478826 w 2567877"/>
                <a:gd name="connsiteY191" fmla="*/ 1174335 h 3774442"/>
                <a:gd name="connsiteX192" fmla="*/ 489977 w 2567877"/>
                <a:gd name="connsiteY192" fmla="*/ 1218940 h 3774442"/>
                <a:gd name="connsiteX193" fmla="*/ 501128 w 2567877"/>
                <a:gd name="connsiteY193" fmla="*/ 1274696 h 3774442"/>
                <a:gd name="connsiteX194" fmla="*/ 523431 w 2567877"/>
                <a:gd name="connsiteY194" fmla="*/ 1296998 h 3774442"/>
                <a:gd name="connsiteX195" fmla="*/ 512279 w 2567877"/>
                <a:gd name="connsiteY195" fmla="*/ 962462 h 3774442"/>
                <a:gd name="connsiteX196" fmla="*/ 523431 w 2567877"/>
                <a:gd name="connsiteY196" fmla="*/ 929008 h 3774442"/>
                <a:gd name="connsiteX197" fmla="*/ 601489 w 2567877"/>
                <a:gd name="connsiteY197" fmla="*/ 940159 h 3774442"/>
                <a:gd name="connsiteX198" fmla="*/ 601489 w 2567877"/>
                <a:gd name="connsiteY198" fmla="*/ 862101 h 3774442"/>
                <a:gd name="connsiteX199" fmla="*/ 590338 w 2567877"/>
                <a:gd name="connsiteY199" fmla="*/ 806345 h 3774442"/>
                <a:gd name="connsiteX200" fmla="*/ 612640 w 2567877"/>
                <a:gd name="connsiteY200" fmla="*/ 772891 h 3774442"/>
                <a:gd name="connsiteX201" fmla="*/ 701850 w 2567877"/>
                <a:gd name="connsiteY201" fmla="*/ 761740 h 3774442"/>
                <a:gd name="connsiteX202" fmla="*/ 746455 w 2567877"/>
                <a:gd name="connsiteY202" fmla="*/ 750589 h 3774442"/>
                <a:gd name="connsiteX203" fmla="*/ 802211 w 2567877"/>
                <a:gd name="connsiteY203" fmla="*/ 817496 h 3774442"/>
                <a:gd name="connsiteX204" fmla="*/ 835665 w 2567877"/>
                <a:gd name="connsiteY204" fmla="*/ 850950 h 3774442"/>
                <a:gd name="connsiteX205" fmla="*/ 913723 w 2567877"/>
                <a:gd name="connsiteY205" fmla="*/ 862101 h 3774442"/>
                <a:gd name="connsiteX206" fmla="*/ 1002933 w 2567877"/>
                <a:gd name="connsiteY206" fmla="*/ 806345 h 3774442"/>
                <a:gd name="connsiteX207" fmla="*/ 1025235 w 2567877"/>
                <a:gd name="connsiteY207" fmla="*/ 505262 h 3774442"/>
                <a:gd name="connsiteX208" fmla="*/ 1214806 w 2567877"/>
                <a:gd name="connsiteY208" fmla="*/ 538715 h 3774442"/>
                <a:gd name="connsiteX209" fmla="*/ 1270562 w 2567877"/>
                <a:gd name="connsiteY209" fmla="*/ 594472 h 3774442"/>
                <a:gd name="connsiteX210" fmla="*/ 1627401 w 2567877"/>
                <a:gd name="connsiteY210" fmla="*/ 594472 h 3774442"/>
                <a:gd name="connsiteX211" fmla="*/ 1616250 w 2567877"/>
                <a:gd name="connsiteY211" fmla="*/ 639076 h 3774442"/>
                <a:gd name="connsiteX212" fmla="*/ 1627401 w 2567877"/>
                <a:gd name="connsiteY212" fmla="*/ 705984 h 3774442"/>
                <a:gd name="connsiteX213" fmla="*/ 1660855 w 2567877"/>
                <a:gd name="connsiteY213" fmla="*/ 739437 h 3774442"/>
                <a:gd name="connsiteX214" fmla="*/ 1716611 w 2567877"/>
                <a:gd name="connsiteY214" fmla="*/ 817496 h 3774442"/>
                <a:gd name="connsiteX215" fmla="*/ 1783518 w 2567877"/>
                <a:gd name="connsiteY215" fmla="*/ 850950 h 3774442"/>
                <a:gd name="connsiteX216" fmla="*/ 1917333 w 2567877"/>
                <a:gd name="connsiteY216" fmla="*/ 1107428 h 3774442"/>
                <a:gd name="connsiteX217" fmla="*/ 1883879 w 2567877"/>
                <a:gd name="connsiteY217" fmla="*/ 1152032 h 3774442"/>
                <a:gd name="connsiteX218" fmla="*/ 1794670 w 2567877"/>
                <a:gd name="connsiteY218" fmla="*/ 1196637 h 3774442"/>
                <a:gd name="connsiteX219" fmla="*/ 1694309 w 2567877"/>
                <a:gd name="connsiteY219" fmla="*/ 1218940 h 3774442"/>
                <a:gd name="connsiteX220" fmla="*/ 1727762 w 2567877"/>
                <a:gd name="connsiteY220" fmla="*/ 1296998 h 3774442"/>
                <a:gd name="connsiteX221" fmla="*/ 1738913 w 2567877"/>
                <a:gd name="connsiteY221" fmla="*/ 1375057 h 3774442"/>
                <a:gd name="connsiteX222" fmla="*/ 1783518 w 2567877"/>
                <a:gd name="connsiteY222" fmla="*/ 1453115 h 3774442"/>
                <a:gd name="connsiteX223" fmla="*/ 1816972 w 2567877"/>
                <a:gd name="connsiteY223" fmla="*/ 1520023 h 3774442"/>
                <a:gd name="connsiteX224" fmla="*/ 1850426 w 2567877"/>
                <a:gd name="connsiteY224" fmla="*/ 1531174 h 3774442"/>
                <a:gd name="connsiteX225" fmla="*/ 2006543 w 2567877"/>
                <a:gd name="connsiteY225" fmla="*/ 1542325 h 3774442"/>
                <a:gd name="connsiteX226" fmla="*/ 2028845 w 2567877"/>
                <a:gd name="connsiteY226" fmla="*/ 1586930 h 3774442"/>
                <a:gd name="connsiteX227" fmla="*/ 2051148 w 2567877"/>
                <a:gd name="connsiteY227" fmla="*/ 1653837 h 3774442"/>
                <a:gd name="connsiteX228" fmla="*/ 2129206 w 2567877"/>
                <a:gd name="connsiteY228" fmla="*/ 1598081 h 3774442"/>
                <a:gd name="connsiteX229" fmla="*/ 2196113 w 2567877"/>
                <a:gd name="connsiteY229" fmla="*/ 1664989 h 3774442"/>
                <a:gd name="connsiteX230" fmla="*/ 2184962 w 2567877"/>
                <a:gd name="connsiteY230" fmla="*/ 1843408 h 3774442"/>
                <a:gd name="connsiteX231" fmla="*/ 2162660 w 2567877"/>
                <a:gd name="connsiteY231" fmla="*/ 1876862 h 3774442"/>
                <a:gd name="connsiteX232" fmla="*/ 2073450 w 2567877"/>
                <a:gd name="connsiteY232" fmla="*/ 2055281 h 3774442"/>
                <a:gd name="connsiteX233" fmla="*/ 2039996 w 2567877"/>
                <a:gd name="connsiteY233" fmla="*/ 2088735 h 3774442"/>
                <a:gd name="connsiteX234" fmla="*/ 1961938 w 2567877"/>
                <a:gd name="connsiteY234" fmla="*/ 2222550 h 3774442"/>
                <a:gd name="connsiteX235" fmla="*/ 1883879 w 2567877"/>
                <a:gd name="connsiteY235" fmla="*/ 2244852 h 3774442"/>
                <a:gd name="connsiteX236" fmla="*/ 1816972 w 2567877"/>
                <a:gd name="connsiteY236" fmla="*/ 2267154 h 3774442"/>
                <a:gd name="connsiteX237" fmla="*/ 1794670 w 2567877"/>
                <a:gd name="connsiteY237" fmla="*/ 2590540 h 3774442"/>
                <a:gd name="connsiteX238" fmla="*/ 1883879 w 2567877"/>
                <a:gd name="connsiteY238" fmla="*/ 2601691 h 3774442"/>
                <a:gd name="connsiteX239" fmla="*/ 1895031 w 2567877"/>
                <a:gd name="connsiteY239" fmla="*/ 2534784 h 3774442"/>
                <a:gd name="connsiteX240" fmla="*/ 1883879 w 2567877"/>
                <a:gd name="connsiteY240" fmla="*/ 2479028 h 3774442"/>
                <a:gd name="connsiteX241" fmla="*/ 1995391 w 2567877"/>
                <a:gd name="connsiteY241" fmla="*/ 2467876 h 3774442"/>
                <a:gd name="connsiteX242" fmla="*/ 1928484 w 2567877"/>
                <a:gd name="connsiteY242" fmla="*/ 2479028 h 3774442"/>
                <a:gd name="connsiteX243" fmla="*/ 1917333 w 2567877"/>
                <a:gd name="connsiteY243" fmla="*/ 2512481 h 3774442"/>
                <a:gd name="connsiteX244" fmla="*/ 1895031 w 2567877"/>
                <a:gd name="connsiteY244" fmla="*/ 2612842 h 3774442"/>
                <a:gd name="connsiteX245" fmla="*/ 1973089 w 2567877"/>
                <a:gd name="connsiteY245" fmla="*/ 2757808 h 3774442"/>
                <a:gd name="connsiteX246" fmla="*/ 1950787 w 2567877"/>
                <a:gd name="connsiteY246" fmla="*/ 3460335 h 3774442"/>
                <a:gd name="connsiteX247" fmla="*/ 1861577 w 2567877"/>
                <a:gd name="connsiteY247" fmla="*/ 3571847 h 3774442"/>
                <a:gd name="connsiteX248" fmla="*/ 1816972 w 2567877"/>
                <a:gd name="connsiteY248" fmla="*/ 3504940 h 3774442"/>
                <a:gd name="connsiteX249" fmla="*/ 1750065 w 2567877"/>
                <a:gd name="connsiteY249" fmla="*/ 3125798 h 3774442"/>
                <a:gd name="connsiteX250" fmla="*/ 1672006 w 2567877"/>
                <a:gd name="connsiteY250" fmla="*/ 3103496 h 3774442"/>
                <a:gd name="connsiteX251" fmla="*/ 1571645 w 2567877"/>
                <a:gd name="connsiteY251" fmla="*/ 3014286 h 3774442"/>
                <a:gd name="connsiteX252" fmla="*/ 1482435 w 2567877"/>
                <a:gd name="connsiteY252" fmla="*/ 3036589 h 3774442"/>
                <a:gd name="connsiteX253" fmla="*/ 1426679 w 2567877"/>
                <a:gd name="connsiteY253" fmla="*/ 3070042 h 3774442"/>
                <a:gd name="connsiteX254" fmla="*/ 1214806 w 2567877"/>
                <a:gd name="connsiteY254" fmla="*/ 3081193 h 3774442"/>
                <a:gd name="connsiteX255" fmla="*/ 1181352 w 2567877"/>
                <a:gd name="connsiteY255" fmla="*/ 3125798 h 3774442"/>
                <a:gd name="connsiteX256" fmla="*/ 1147899 w 2567877"/>
                <a:gd name="connsiteY256" fmla="*/ 3315369 h 3774442"/>
                <a:gd name="connsiteX257" fmla="*/ 1092143 w 2567877"/>
                <a:gd name="connsiteY257" fmla="*/ 3326520 h 3774442"/>
                <a:gd name="connsiteX258" fmla="*/ 1025235 w 2567877"/>
                <a:gd name="connsiteY258" fmla="*/ 3382276 h 3774442"/>
                <a:gd name="connsiteX259" fmla="*/ 1002933 w 2567877"/>
                <a:gd name="connsiteY259" fmla="*/ 3404579 h 3774442"/>
                <a:gd name="connsiteX260" fmla="*/ 969479 w 2567877"/>
                <a:gd name="connsiteY260" fmla="*/ 3549545 h 3774442"/>
                <a:gd name="connsiteX261" fmla="*/ 936026 w 2567877"/>
                <a:gd name="connsiteY261" fmla="*/ 3560696 h 3774442"/>
                <a:gd name="connsiteX262" fmla="*/ 891421 w 2567877"/>
                <a:gd name="connsiteY262" fmla="*/ 3594150 h 3774442"/>
                <a:gd name="connsiteX263" fmla="*/ 813362 w 2567877"/>
                <a:gd name="connsiteY263" fmla="*/ 3649906 h 3774442"/>
                <a:gd name="connsiteX264" fmla="*/ 724152 w 2567877"/>
                <a:gd name="connsiteY264" fmla="*/ 3649906 h 377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2567877" h="3774442">
                  <a:moveTo>
                    <a:pt x="913723" y="3627603"/>
                  </a:moveTo>
                  <a:cubicBezTo>
                    <a:pt x="910006" y="3638754"/>
                    <a:pt x="910097" y="3652027"/>
                    <a:pt x="902572" y="3661057"/>
                  </a:cubicBezTo>
                  <a:cubicBezTo>
                    <a:pt x="862213" y="3709489"/>
                    <a:pt x="862386" y="3685235"/>
                    <a:pt x="813362" y="3705662"/>
                  </a:cubicBezTo>
                  <a:cubicBezTo>
                    <a:pt x="648289" y="3774442"/>
                    <a:pt x="804699" y="3744071"/>
                    <a:pt x="579187" y="3761418"/>
                  </a:cubicBezTo>
                  <a:cubicBezTo>
                    <a:pt x="564319" y="3742833"/>
                    <a:pt x="546828" y="3726071"/>
                    <a:pt x="534582" y="3705662"/>
                  </a:cubicBezTo>
                  <a:cubicBezTo>
                    <a:pt x="504010" y="3654709"/>
                    <a:pt x="496151" y="3581801"/>
                    <a:pt x="523431" y="3527242"/>
                  </a:cubicBezTo>
                  <a:cubicBezTo>
                    <a:pt x="534582" y="3504940"/>
                    <a:pt x="568036" y="3504940"/>
                    <a:pt x="590338" y="3493789"/>
                  </a:cubicBezTo>
                  <a:cubicBezTo>
                    <a:pt x="682218" y="3401908"/>
                    <a:pt x="636292" y="3471844"/>
                    <a:pt x="657245" y="3304218"/>
                  </a:cubicBezTo>
                  <a:cubicBezTo>
                    <a:pt x="664981" y="3242328"/>
                    <a:pt x="665723" y="3276110"/>
                    <a:pt x="690699" y="3226159"/>
                  </a:cubicBezTo>
                  <a:cubicBezTo>
                    <a:pt x="699651" y="3208255"/>
                    <a:pt x="704049" y="3188307"/>
                    <a:pt x="713001" y="3170403"/>
                  </a:cubicBezTo>
                  <a:cubicBezTo>
                    <a:pt x="718995" y="3158416"/>
                    <a:pt x="726339" y="3146912"/>
                    <a:pt x="735304" y="3136950"/>
                  </a:cubicBezTo>
                  <a:cubicBezTo>
                    <a:pt x="759920" y="3109599"/>
                    <a:pt x="813362" y="3058891"/>
                    <a:pt x="813362" y="3058891"/>
                  </a:cubicBezTo>
                  <a:cubicBezTo>
                    <a:pt x="809645" y="3044023"/>
                    <a:pt x="817079" y="3018003"/>
                    <a:pt x="802211" y="3014286"/>
                  </a:cubicBezTo>
                  <a:cubicBezTo>
                    <a:pt x="775342" y="3007569"/>
                    <a:pt x="707093" y="3045119"/>
                    <a:pt x="679548" y="3058891"/>
                  </a:cubicBezTo>
                  <a:cubicBezTo>
                    <a:pt x="668397" y="3092345"/>
                    <a:pt x="654646" y="3125042"/>
                    <a:pt x="646094" y="3159252"/>
                  </a:cubicBezTo>
                  <a:cubicBezTo>
                    <a:pt x="642377" y="3174120"/>
                    <a:pt x="642547" y="3190550"/>
                    <a:pt x="634943" y="3203857"/>
                  </a:cubicBezTo>
                  <a:cubicBezTo>
                    <a:pt x="627119" y="3217550"/>
                    <a:pt x="614322" y="3228145"/>
                    <a:pt x="601489" y="3237311"/>
                  </a:cubicBezTo>
                  <a:cubicBezTo>
                    <a:pt x="577376" y="3254534"/>
                    <a:pt x="550730" y="3261664"/>
                    <a:pt x="523431" y="3270764"/>
                  </a:cubicBezTo>
                  <a:cubicBezTo>
                    <a:pt x="348427" y="3183265"/>
                    <a:pt x="568108" y="3304276"/>
                    <a:pt x="400767" y="3170403"/>
                  </a:cubicBezTo>
                  <a:cubicBezTo>
                    <a:pt x="372492" y="3147783"/>
                    <a:pt x="310003" y="3142266"/>
                    <a:pt x="278104" y="3136950"/>
                  </a:cubicBezTo>
                  <a:cubicBezTo>
                    <a:pt x="263236" y="3125799"/>
                    <a:pt x="249636" y="3112717"/>
                    <a:pt x="233499" y="3103496"/>
                  </a:cubicBezTo>
                  <a:cubicBezTo>
                    <a:pt x="223293" y="3097664"/>
                    <a:pt x="207388" y="3101524"/>
                    <a:pt x="200045" y="3092345"/>
                  </a:cubicBezTo>
                  <a:cubicBezTo>
                    <a:pt x="190471" y="3080377"/>
                    <a:pt x="193104" y="3062476"/>
                    <a:pt x="188894" y="3047740"/>
                  </a:cubicBezTo>
                  <a:cubicBezTo>
                    <a:pt x="185665" y="3036438"/>
                    <a:pt x="181460" y="3025437"/>
                    <a:pt x="177743" y="3014286"/>
                  </a:cubicBezTo>
                  <a:cubicBezTo>
                    <a:pt x="181460" y="2995701"/>
                    <a:pt x="189890" y="2977457"/>
                    <a:pt x="188894" y="2958530"/>
                  </a:cubicBezTo>
                  <a:cubicBezTo>
                    <a:pt x="186131" y="2906035"/>
                    <a:pt x="164204" y="2854926"/>
                    <a:pt x="166591" y="2802413"/>
                  </a:cubicBezTo>
                  <a:cubicBezTo>
                    <a:pt x="168033" y="2770687"/>
                    <a:pt x="183484" y="2740302"/>
                    <a:pt x="200045" y="2713203"/>
                  </a:cubicBezTo>
                  <a:cubicBezTo>
                    <a:pt x="256918" y="2620139"/>
                    <a:pt x="268332" y="2617383"/>
                    <a:pt x="333860" y="2568237"/>
                  </a:cubicBezTo>
                  <a:cubicBezTo>
                    <a:pt x="330143" y="2549652"/>
                    <a:pt x="341662" y="2512481"/>
                    <a:pt x="322709" y="2512481"/>
                  </a:cubicBezTo>
                  <a:cubicBezTo>
                    <a:pt x="296425" y="2512481"/>
                    <a:pt x="289490" y="2554714"/>
                    <a:pt x="266952" y="2568237"/>
                  </a:cubicBezTo>
                  <a:lnTo>
                    <a:pt x="211196" y="2601691"/>
                  </a:lnTo>
                  <a:cubicBezTo>
                    <a:pt x="203762" y="2557086"/>
                    <a:pt x="191402" y="2513027"/>
                    <a:pt x="188894" y="2467876"/>
                  </a:cubicBezTo>
                  <a:cubicBezTo>
                    <a:pt x="187640" y="2445301"/>
                    <a:pt x="188062" y="2420142"/>
                    <a:pt x="200045" y="2400969"/>
                  </a:cubicBezTo>
                  <a:cubicBezTo>
                    <a:pt x="208855" y="2386873"/>
                    <a:pt x="228163" y="2380794"/>
                    <a:pt x="244650" y="2378667"/>
                  </a:cubicBezTo>
                  <a:cubicBezTo>
                    <a:pt x="344459" y="2365788"/>
                    <a:pt x="445372" y="2363798"/>
                    <a:pt x="545733" y="2356364"/>
                  </a:cubicBezTo>
                  <a:cubicBezTo>
                    <a:pt x="551958" y="2325240"/>
                    <a:pt x="576661" y="2273746"/>
                    <a:pt x="523431" y="2256003"/>
                  </a:cubicBezTo>
                  <a:cubicBezTo>
                    <a:pt x="501981" y="2248853"/>
                    <a:pt x="478826" y="2263437"/>
                    <a:pt x="456523" y="2267154"/>
                  </a:cubicBezTo>
                  <a:cubicBezTo>
                    <a:pt x="439899" y="2278237"/>
                    <a:pt x="385502" y="2317822"/>
                    <a:pt x="367313" y="2311759"/>
                  </a:cubicBezTo>
                  <a:cubicBezTo>
                    <a:pt x="334802" y="2300922"/>
                    <a:pt x="315274" y="2267154"/>
                    <a:pt x="289255" y="2244852"/>
                  </a:cubicBezTo>
                  <a:cubicBezTo>
                    <a:pt x="292972" y="2207681"/>
                    <a:pt x="306086" y="2170262"/>
                    <a:pt x="300406" y="2133340"/>
                  </a:cubicBezTo>
                  <a:cubicBezTo>
                    <a:pt x="298008" y="2117753"/>
                    <a:pt x="276634" y="2112334"/>
                    <a:pt x="266952" y="2099886"/>
                  </a:cubicBezTo>
                  <a:cubicBezTo>
                    <a:pt x="173585" y="1979842"/>
                    <a:pt x="264844" y="2075475"/>
                    <a:pt x="188894" y="1999525"/>
                  </a:cubicBezTo>
                  <a:cubicBezTo>
                    <a:pt x="174026" y="1966071"/>
                    <a:pt x="158710" y="1932813"/>
                    <a:pt x="144289" y="1899164"/>
                  </a:cubicBezTo>
                  <a:cubicBezTo>
                    <a:pt x="136404" y="1880765"/>
                    <a:pt x="122701" y="1863412"/>
                    <a:pt x="121987" y="1843408"/>
                  </a:cubicBezTo>
                  <a:cubicBezTo>
                    <a:pt x="114134" y="1623520"/>
                    <a:pt x="111579" y="1651608"/>
                    <a:pt x="155440" y="1520023"/>
                  </a:cubicBezTo>
                  <a:cubicBezTo>
                    <a:pt x="148006" y="1464267"/>
                    <a:pt x="144169" y="1407911"/>
                    <a:pt x="133138" y="1352754"/>
                  </a:cubicBezTo>
                  <a:cubicBezTo>
                    <a:pt x="129212" y="1333126"/>
                    <a:pt x="116102" y="1316310"/>
                    <a:pt x="110835" y="1296998"/>
                  </a:cubicBezTo>
                  <a:cubicBezTo>
                    <a:pt x="77512" y="1174814"/>
                    <a:pt x="124088" y="1278899"/>
                    <a:pt x="77382" y="1185486"/>
                  </a:cubicBezTo>
                  <a:cubicBezTo>
                    <a:pt x="81099" y="1155749"/>
                    <a:pt x="85032" y="1126039"/>
                    <a:pt x="88533" y="1096276"/>
                  </a:cubicBezTo>
                  <a:cubicBezTo>
                    <a:pt x="97479" y="1020233"/>
                    <a:pt x="102051" y="948011"/>
                    <a:pt x="121987" y="873252"/>
                  </a:cubicBezTo>
                  <a:cubicBezTo>
                    <a:pt x="126270" y="857190"/>
                    <a:pt x="136855" y="843515"/>
                    <a:pt x="144289" y="828647"/>
                  </a:cubicBezTo>
                  <a:cubicBezTo>
                    <a:pt x="125704" y="798910"/>
                    <a:pt x="108915" y="767972"/>
                    <a:pt x="88533" y="739437"/>
                  </a:cubicBezTo>
                  <a:cubicBezTo>
                    <a:pt x="0" y="615491"/>
                    <a:pt x="58435" y="723845"/>
                    <a:pt x="10474" y="627925"/>
                  </a:cubicBezTo>
                  <a:cubicBezTo>
                    <a:pt x="17908" y="579603"/>
                    <a:pt x="15875" y="528835"/>
                    <a:pt x="32777" y="482959"/>
                  </a:cubicBezTo>
                  <a:cubicBezTo>
                    <a:pt x="42813" y="455718"/>
                    <a:pt x="72008" y="439921"/>
                    <a:pt x="88533" y="416052"/>
                  </a:cubicBezTo>
                  <a:cubicBezTo>
                    <a:pt x="233595" y="206518"/>
                    <a:pt x="44012" y="449400"/>
                    <a:pt x="177743" y="282237"/>
                  </a:cubicBezTo>
                  <a:cubicBezTo>
                    <a:pt x="185177" y="259935"/>
                    <a:pt x="183422" y="231953"/>
                    <a:pt x="200045" y="215330"/>
                  </a:cubicBezTo>
                  <a:cubicBezTo>
                    <a:pt x="208357" y="207018"/>
                    <a:pt x="208891" y="237258"/>
                    <a:pt x="211196" y="248784"/>
                  </a:cubicBezTo>
                  <a:cubicBezTo>
                    <a:pt x="220064" y="293126"/>
                    <a:pt x="226065" y="337993"/>
                    <a:pt x="233499" y="382598"/>
                  </a:cubicBezTo>
                  <a:cubicBezTo>
                    <a:pt x="248367" y="349144"/>
                    <a:pt x="273563" y="318563"/>
                    <a:pt x="278104" y="282237"/>
                  </a:cubicBezTo>
                  <a:cubicBezTo>
                    <a:pt x="289260" y="192989"/>
                    <a:pt x="274107" y="143588"/>
                    <a:pt x="255801" y="70364"/>
                  </a:cubicBezTo>
                  <a:cubicBezTo>
                    <a:pt x="282426" y="52615"/>
                    <a:pt x="341112" y="0"/>
                    <a:pt x="367313" y="81515"/>
                  </a:cubicBezTo>
                  <a:cubicBezTo>
                    <a:pt x="395840" y="170267"/>
                    <a:pt x="377295" y="267890"/>
                    <a:pt x="389616" y="360296"/>
                  </a:cubicBezTo>
                  <a:cubicBezTo>
                    <a:pt x="392262" y="380137"/>
                    <a:pt x="403788" y="397760"/>
                    <a:pt x="411918" y="416052"/>
                  </a:cubicBezTo>
                  <a:cubicBezTo>
                    <a:pt x="430158" y="457091"/>
                    <a:pt x="435555" y="454842"/>
                    <a:pt x="445372" y="494111"/>
                  </a:cubicBezTo>
                  <a:cubicBezTo>
                    <a:pt x="537734" y="863558"/>
                    <a:pt x="487141" y="708624"/>
                    <a:pt x="534582" y="850950"/>
                  </a:cubicBezTo>
                  <a:cubicBezTo>
                    <a:pt x="530865" y="992199"/>
                    <a:pt x="539385" y="1134302"/>
                    <a:pt x="523431" y="1274696"/>
                  </a:cubicBezTo>
                  <a:cubicBezTo>
                    <a:pt x="520405" y="1301329"/>
                    <a:pt x="491843" y="1318172"/>
                    <a:pt x="478826" y="1341603"/>
                  </a:cubicBezTo>
                  <a:cubicBezTo>
                    <a:pt x="473117" y="1351878"/>
                    <a:pt x="471391" y="1363906"/>
                    <a:pt x="467674" y="1375057"/>
                  </a:cubicBezTo>
                  <a:cubicBezTo>
                    <a:pt x="460240" y="1490286"/>
                    <a:pt x="463381" y="1606689"/>
                    <a:pt x="445372" y="1720745"/>
                  </a:cubicBezTo>
                  <a:cubicBezTo>
                    <a:pt x="440698" y="1750346"/>
                    <a:pt x="415117" y="1772494"/>
                    <a:pt x="400767" y="1798803"/>
                  </a:cubicBezTo>
                  <a:cubicBezTo>
                    <a:pt x="392807" y="1813396"/>
                    <a:pt x="385899" y="1828540"/>
                    <a:pt x="378465" y="1843408"/>
                  </a:cubicBezTo>
                  <a:cubicBezTo>
                    <a:pt x="417103" y="1882048"/>
                    <a:pt x="478872" y="1956428"/>
                    <a:pt x="545733" y="1832257"/>
                  </a:cubicBezTo>
                  <a:cubicBezTo>
                    <a:pt x="586303" y="1756912"/>
                    <a:pt x="552814" y="1661256"/>
                    <a:pt x="556884" y="1575779"/>
                  </a:cubicBezTo>
                  <a:cubicBezTo>
                    <a:pt x="560248" y="1505137"/>
                    <a:pt x="564318" y="1434530"/>
                    <a:pt x="568035" y="1363906"/>
                  </a:cubicBezTo>
                  <a:cubicBezTo>
                    <a:pt x="517453" y="571430"/>
                    <a:pt x="592041" y="1038761"/>
                    <a:pt x="512279" y="772891"/>
                  </a:cubicBezTo>
                  <a:cubicBezTo>
                    <a:pt x="507875" y="758211"/>
                    <a:pt x="504845" y="743154"/>
                    <a:pt x="501128" y="728286"/>
                  </a:cubicBezTo>
                  <a:cubicBezTo>
                    <a:pt x="505432" y="663718"/>
                    <a:pt x="509430" y="508778"/>
                    <a:pt x="534582" y="438354"/>
                  </a:cubicBezTo>
                  <a:cubicBezTo>
                    <a:pt x="539886" y="423503"/>
                    <a:pt x="554343" y="412725"/>
                    <a:pt x="568035" y="404901"/>
                  </a:cubicBezTo>
                  <a:cubicBezTo>
                    <a:pt x="581342" y="397297"/>
                    <a:pt x="597772" y="397467"/>
                    <a:pt x="612640" y="393750"/>
                  </a:cubicBezTo>
                  <a:cubicBezTo>
                    <a:pt x="620074" y="434638"/>
                    <a:pt x="626235" y="475777"/>
                    <a:pt x="634943" y="516413"/>
                  </a:cubicBezTo>
                  <a:cubicBezTo>
                    <a:pt x="637406" y="527907"/>
                    <a:pt x="634388" y="548803"/>
                    <a:pt x="646094" y="549867"/>
                  </a:cubicBezTo>
                  <a:cubicBezTo>
                    <a:pt x="683845" y="553299"/>
                    <a:pt x="720435" y="534998"/>
                    <a:pt x="757606" y="527564"/>
                  </a:cubicBezTo>
                  <a:cubicBezTo>
                    <a:pt x="772474" y="505262"/>
                    <a:pt x="789376" y="484188"/>
                    <a:pt x="802211" y="460657"/>
                  </a:cubicBezTo>
                  <a:cubicBezTo>
                    <a:pt x="811796" y="443084"/>
                    <a:pt x="813410" y="421556"/>
                    <a:pt x="824513" y="404901"/>
                  </a:cubicBezTo>
                  <a:cubicBezTo>
                    <a:pt x="852692" y="362632"/>
                    <a:pt x="872590" y="358560"/>
                    <a:pt x="913723" y="337993"/>
                  </a:cubicBezTo>
                  <a:cubicBezTo>
                    <a:pt x="928591" y="311974"/>
                    <a:pt x="936307" y="280262"/>
                    <a:pt x="958328" y="259935"/>
                  </a:cubicBezTo>
                  <a:cubicBezTo>
                    <a:pt x="1022135" y="201037"/>
                    <a:pt x="1113766" y="190410"/>
                    <a:pt x="1192504" y="170725"/>
                  </a:cubicBezTo>
                  <a:cubicBezTo>
                    <a:pt x="1214806" y="152140"/>
                    <a:pt x="1233445" y="101986"/>
                    <a:pt x="1259411" y="114969"/>
                  </a:cubicBezTo>
                  <a:cubicBezTo>
                    <a:pt x="1295219" y="132873"/>
                    <a:pt x="1290692" y="188729"/>
                    <a:pt x="1304016" y="226481"/>
                  </a:cubicBezTo>
                  <a:cubicBezTo>
                    <a:pt x="1353215" y="365880"/>
                    <a:pt x="1289604" y="245798"/>
                    <a:pt x="1382074" y="393750"/>
                  </a:cubicBezTo>
                  <a:cubicBezTo>
                    <a:pt x="1404377" y="382599"/>
                    <a:pt x="1424149" y="362554"/>
                    <a:pt x="1448982" y="360296"/>
                  </a:cubicBezTo>
                  <a:cubicBezTo>
                    <a:pt x="1508326" y="354901"/>
                    <a:pt x="1593942" y="322139"/>
                    <a:pt x="1627401" y="371447"/>
                  </a:cubicBezTo>
                  <a:cubicBezTo>
                    <a:pt x="1754852" y="559270"/>
                    <a:pt x="1567178" y="647037"/>
                    <a:pt x="1727762" y="761740"/>
                  </a:cubicBezTo>
                  <a:cubicBezTo>
                    <a:pt x="1770054" y="791949"/>
                    <a:pt x="1989977" y="794855"/>
                    <a:pt x="1995391" y="795193"/>
                  </a:cubicBezTo>
                  <a:cubicBezTo>
                    <a:pt x="2096628" y="1086249"/>
                    <a:pt x="2001885" y="1014910"/>
                    <a:pt x="2184962" y="1096276"/>
                  </a:cubicBezTo>
                  <a:cubicBezTo>
                    <a:pt x="2564345" y="997307"/>
                    <a:pt x="2392080" y="952691"/>
                    <a:pt x="2452591" y="1218940"/>
                  </a:cubicBezTo>
                  <a:cubicBezTo>
                    <a:pt x="2457866" y="1242149"/>
                    <a:pt x="2482328" y="1256111"/>
                    <a:pt x="2497196" y="1274696"/>
                  </a:cubicBezTo>
                  <a:cubicBezTo>
                    <a:pt x="2501847" y="1314231"/>
                    <a:pt x="2541801" y="1647166"/>
                    <a:pt x="2541801" y="1676140"/>
                  </a:cubicBezTo>
                  <a:cubicBezTo>
                    <a:pt x="2541801" y="1847108"/>
                    <a:pt x="2567877" y="1827283"/>
                    <a:pt x="2486045" y="1854559"/>
                  </a:cubicBezTo>
                  <a:cubicBezTo>
                    <a:pt x="2493479" y="1936335"/>
                    <a:pt x="2505612" y="2017819"/>
                    <a:pt x="2508348" y="2099886"/>
                  </a:cubicBezTo>
                  <a:cubicBezTo>
                    <a:pt x="2509346" y="2129837"/>
                    <a:pt x="2509494" y="2161767"/>
                    <a:pt x="2497196" y="2189096"/>
                  </a:cubicBezTo>
                  <a:cubicBezTo>
                    <a:pt x="2471086" y="2247119"/>
                    <a:pt x="2424759" y="2311161"/>
                    <a:pt x="2374533" y="2356364"/>
                  </a:cubicBezTo>
                  <a:cubicBezTo>
                    <a:pt x="2349060" y="2379289"/>
                    <a:pt x="2325535" y="2405109"/>
                    <a:pt x="2296474" y="2423272"/>
                  </a:cubicBezTo>
                  <a:cubicBezTo>
                    <a:pt x="2237179" y="2460331"/>
                    <a:pt x="2208574" y="2464760"/>
                    <a:pt x="2151509" y="2479028"/>
                  </a:cubicBezTo>
                  <a:cubicBezTo>
                    <a:pt x="2140358" y="2505047"/>
                    <a:pt x="2131803" y="2532340"/>
                    <a:pt x="2118055" y="2557086"/>
                  </a:cubicBezTo>
                  <a:cubicBezTo>
                    <a:pt x="2108708" y="2573911"/>
                    <a:pt x="2075905" y="2592620"/>
                    <a:pt x="2062299" y="2601691"/>
                  </a:cubicBezTo>
                  <a:cubicBezTo>
                    <a:pt x="2041129" y="2707543"/>
                    <a:pt x="2053033" y="2606652"/>
                    <a:pt x="2073450" y="2746657"/>
                  </a:cubicBezTo>
                  <a:cubicBezTo>
                    <a:pt x="2095073" y="2894929"/>
                    <a:pt x="2110621" y="3044023"/>
                    <a:pt x="2129206" y="3192706"/>
                  </a:cubicBezTo>
                  <a:cubicBezTo>
                    <a:pt x="2125489" y="3218725"/>
                    <a:pt x="2123965" y="3245154"/>
                    <a:pt x="2118055" y="3270764"/>
                  </a:cubicBezTo>
                  <a:cubicBezTo>
                    <a:pt x="2112769" y="3293671"/>
                    <a:pt x="2099327" y="3314436"/>
                    <a:pt x="2095752" y="3337672"/>
                  </a:cubicBezTo>
                  <a:cubicBezTo>
                    <a:pt x="2084391" y="3411515"/>
                    <a:pt x="2094369" y="3488972"/>
                    <a:pt x="2073450" y="3560696"/>
                  </a:cubicBezTo>
                  <a:cubicBezTo>
                    <a:pt x="2066786" y="3583545"/>
                    <a:pt x="2038589" y="3593904"/>
                    <a:pt x="2017694" y="3605301"/>
                  </a:cubicBezTo>
                  <a:cubicBezTo>
                    <a:pt x="1997056" y="3616558"/>
                    <a:pt x="1950787" y="3627603"/>
                    <a:pt x="1950787" y="3627603"/>
                  </a:cubicBezTo>
                  <a:cubicBezTo>
                    <a:pt x="1921050" y="3620169"/>
                    <a:pt x="1885300" y="3624711"/>
                    <a:pt x="1861577" y="3605301"/>
                  </a:cubicBezTo>
                  <a:cubicBezTo>
                    <a:pt x="1839667" y="3587375"/>
                    <a:pt x="1838285" y="3553664"/>
                    <a:pt x="1828123" y="3527242"/>
                  </a:cubicBezTo>
                  <a:cubicBezTo>
                    <a:pt x="1819684" y="3505300"/>
                    <a:pt x="1812007" y="3483015"/>
                    <a:pt x="1805821" y="3460335"/>
                  </a:cubicBezTo>
                  <a:cubicBezTo>
                    <a:pt x="1789691" y="3401191"/>
                    <a:pt x="1785365" y="3338262"/>
                    <a:pt x="1761216" y="3281915"/>
                  </a:cubicBezTo>
                  <a:cubicBezTo>
                    <a:pt x="1750862" y="3257757"/>
                    <a:pt x="1722768" y="3245939"/>
                    <a:pt x="1705460" y="3226159"/>
                  </a:cubicBezTo>
                  <a:cubicBezTo>
                    <a:pt x="1663922" y="3178687"/>
                    <a:pt x="1707023" y="3200662"/>
                    <a:pt x="1649704" y="3181554"/>
                  </a:cubicBezTo>
                  <a:cubicBezTo>
                    <a:pt x="1538027" y="3293233"/>
                    <a:pt x="1626611" y="3236521"/>
                    <a:pt x="1582796" y="3192706"/>
                  </a:cubicBezTo>
                  <a:cubicBezTo>
                    <a:pt x="1571959" y="3181869"/>
                    <a:pt x="1553059" y="3185271"/>
                    <a:pt x="1538191" y="3181554"/>
                  </a:cubicBezTo>
                  <a:cubicBezTo>
                    <a:pt x="1516100" y="3185972"/>
                    <a:pt x="1461450" y="3195984"/>
                    <a:pt x="1437831" y="3203857"/>
                  </a:cubicBezTo>
                  <a:cubicBezTo>
                    <a:pt x="1381219" y="3222727"/>
                    <a:pt x="1321644" y="3256374"/>
                    <a:pt x="1270562" y="3281915"/>
                  </a:cubicBezTo>
                  <a:cubicBezTo>
                    <a:pt x="1263128" y="3289349"/>
                    <a:pt x="1252962" y="3294814"/>
                    <a:pt x="1248260" y="3304218"/>
                  </a:cubicBezTo>
                  <a:cubicBezTo>
                    <a:pt x="1222668" y="3355404"/>
                    <a:pt x="1255397" y="3341686"/>
                    <a:pt x="1214806" y="3382276"/>
                  </a:cubicBezTo>
                  <a:cubicBezTo>
                    <a:pt x="1197976" y="3399106"/>
                    <a:pt x="1177121" y="3411391"/>
                    <a:pt x="1159050" y="3426881"/>
                  </a:cubicBezTo>
                  <a:cubicBezTo>
                    <a:pt x="1151068" y="3433723"/>
                    <a:pt x="1145496" y="3443352"/>
                    <a:pt x="1136748" y="3449184"/>
                  </a:cubicBezTo>
                  <a:cubicBezTo>
                    <a:pt x="1111813" y="3465807"/>
                    <a:pt x="1084709" y="3478921"/>
                    <a:pt x="1058689" y="3493789"/>
                  </a:cubicBezTo>
                  <a:cubicBezTo>
                    <a:pt x="1032670" y="3527243"/>
                    <a:pt x="1004141" y="3558887"/>
                    <a:pt x="980631" y="3594150"/>
                  </a:cubicBezTo>
                  <a:cubicBezTo>
                    <a:pt x="973197" y="3605301"/>
                    <a:pt x="970315" y="3621610"/>
                    <a:pt x="958328" y="3627603"/>
                  </a:cubicBezTo>
                  <a:cubicBezTo>
                    <a:pt x="938105" y="3637714"/>
                    <a:pt x="913723" y="3635037"/>
                    <a:pt x="891421" y="3638754"/>
                  </a:cubicBezTo>
                  <a:cubicBezTo>
                    <a:pt x="876553" y="3646188"/>
                    <a:pt x="863439" y="3661057"/>
                    <a:pt x="846816" y="3661057"/>
                  </a:cubicBezTo>
                  <a:cubicBezTo>
                    <a:pt x="451729" y="3661057"/>
                    <a:pt x="532632" y="3650295"/>
                    <a:pt x="646094" y="3627603"/>
                  </a:cubicBezTo>
                  <a:cubicBezTo>
                    <a:pt x="657245" y="3594149"/>
                    <a:pt x="676620" y="3562383"/>
                    <a:pt x="679548" y="3527242"/>
                  </a:cubicBezTo>
                  <a:cubicBezTo>
                    <a:pt x="683265" y="3482637"/>
                    <a:pt x="679843" y="3436851"/>
                    <a:pt x="690699" y="3393428"/>
                  </a:cubicBezTo>
                  <a:cubicBezTo>
                    <a:pt x="698705" y="3361403"/>
                    <a:pt x="745882" y="3332525"/>
                    <a:pt x="768757" y="3315369"/>
                  </a:cubicBezTo>
                  <a:cubicBezTo>
                    <a:pt x="778167" y="3277733"/>
                    <a:pt x="803751" y="3172467"/>
                    <a:pt x="813362" y="3159252"/>
                  </a:cubicBezTo>
                  <a:cubicBezTo>
                    <a:pt x="824510" y="3143924"/>
                    <a:pt x="850533" y="3151818"/>
                    <a:pt x="869118" y="3148101"/>
                  </a:cubicBezTo>
                  <a:cubicBezTo>
                    <a:pt x="880269" y="3133233"/>
                    <a:pt x="890477" y="3117607"/>
                    <a:pt x="902572" y="3103496"/>
                  </a:cubicBezTo>
                  <a:cubicBezTo>
                    <a:pt x="912835" y="3091522"/>
                    <a:pt x="935548" y="3085805"/>
                    <a:pt x="936026" y="3070042"/>
                  </a:cubicBezTo>
                  <a:cubicBezTo>
                    <a:pt x="939411" y="2958334"/>
                    <a:pt x="927171" y="2846453"/>
                    <a:pt x="913723" y="2735506"/>
                  </a:cubicBezTo>
                  <a:cubicBezTo>
                    <a:pt x="912110" y="2722201"/>
                    <a:pt x="900898" y="2711529"/>
                    <a:pt x="891421" y="2702052"/>
                  </a:cubicBezTo>
                  <a:cubicBezTo>
                    <a:pt x="878279" y="2688910"/>
                    <a:pt x="861940" y="2679401"/>
                    <a:pt x="846816" y="2668598"/>
                  </a:cubicBezTo>
                  <a:cubicBezTo>
                    <a:pt x="808988" y="2641578"/>
                    <a:pt x="821335" y="2648954"/>
                    <a:pt x="779909" y="2635145"/>
                  </a:cubicBezTo>
                  <a:cubicBezTo>
                    <a:pt x="768758" y="2642579"/>
                    <a:pt x="758442" y="2651454"/>
                    <a:pt x="746455" y="2657447"/>
                  </a:cubicBezTo>
                  <a:cubicBezTo>
                    <a:pt x="735941" y="2662704"/>
                    <a:pt x="720344" y="2659419"/>
                    <a:pt x="713001" y="2668598"/>
                  </a:cubicBezTo>
                  <a:cubicBezTo>
                    <a:pt x="703427" y="2680566"/>
                    <a:pt x="705567" y="2698335"/>
                    <a:pt x="701850" y="2713203"/>
                  </a:cubicBezTo>
                  <a:cubicBezTo>
                    <a:pt x="698133" y="2746657"/>
                    <a:pt x="702202" y="2781931"/>
                    <a:pt x="690699" y="2813564"/>
                  </a:cubicBezTo>
                  <a:cubicBezTo>
                    <a:pt x="686119" y="2826159"/>
                    <a:pt x="669564" y="2830588"/>
                    <a:pt x="657245" y="2835867"/>
                  </a:cubicBezTo>
                  <a:cubicBezTo>
                    <a:pt x="643158" y="2841904"/>
                    <a:pt x="626990" y="2841637"/>
                    <a:pt x="612640" y="2847018"/>
                  </a:cubicBezTo>
                  <a:cubicBezTo>
                    <a:pt x="597075" y="2852855"/>
                    <a:pt x="582903" y="2861886"/>
                    <a:pt x="568035" y="2869320"/>
                  </a:cubicBezTo>
                  <a:cubicBezTo>
                    <a:pt x="564318" y="2884188"/>
                    <a:pt x="563738" y="2900217"/>
                    <a:pt x="556884" y="2913925"/>
                  </a:cubicBezTo>
                  <a:cubicBezTo>
                    <a:pt x="550263" y="2927168"/>
                    <a:pt x="511260" y="2954027"/>
                    <a:pt x="501128" y="2958530"/>
                  </a:cubicBezTo>
                  <a:cubicBezTo>
                    <a:pt x="479645" y="2968078"/>
                    <a:pt x="434221" y="2980832"/>
                    <a:pt x="434221" y="2980832"/>
                  </a:cubicBezTo>
                  <a:cubicBezTo>
                    <a:pt x="430504" y="2969681"/>
                    <a:pt x="430413" y="2956557"/>
                    <a:pt x="423070" y="2947379"/>
                  </a:cubicBezTo>
                  <a:cubicBezTo>
                    <a:pt x="412561" y="2934243"/>
                    <a:pt x="355989" y="2908263"/>
                    <a:pt x="345011" y="2902774"/>
                  </a:cubicBezTo>
                  <a:cubicBezTo>
                    <a:pt x="333860" y="2884189"/>
                    <a:pt x="312830" y="2868655"/>
                    <a:pt x="311557" y="2847018"/>
                  </a:cubicBezTo>
                  <a:cubicBezTo>
                    <a:pt x="308902" y="2801876"/>
                    <a:pt x="319560" y="2756103"/>
                    <a:pt x="333860" y="2713203"/>
                  </a:cubicBezTo>
                  <a:cubicBezTo>
                    <a:pt x="338847" y="2698242"/>
                    <a:pt x="357050" y="2691723"/>
                    <a:pt x="367313" y="2679750"/>
                  </a:cubicBezTo>
                  <a:cubicBezTo>
                    <a:pt x="427435" y="2609607"/>
                    <a:pt x="368896" y="2654268"/>
                    <a:pt x="456523" y="2601691"/>
                  </a:cubicBezTo>
                  <a:cubicBezTo>
                    <a:pt x="471391" y="2579389"/>
                    <a:pt x="492652" y="2560213"/>
                    <a:pt x="501128" y="2534784"/>
                  </a:cubicBezTo>
                  <a:cubicBezTo>
                    <a:pt x="504845" y="2523633"/>
                    <a:pt x="509050" y="2512632"/>
                    <a:pt x="512279" y="2501330"/>
                  </a:cubicBezTo>
                  <a:cubicBezTo>
                    <a:pt x="516489" y="2486594"/>
                    <a:pt x="519221" y="2471461"/>
                    <a:pt x="523431" y="2456725"/>
                  </a:cubicBezTo>
                  <a:cubicBezTo>
                    <a:pt x="530865" y="2430706"/>
                    <a:pt x="542016" y="2400969"/>
                    <a:pt x="556884" y="2378667"/>
                  </a:cubicBezTo>
                  <a:cubicBezTo>
                    <a:pt x="562716" y="2369919"/>
                    <a:pt x="571753" y="2363798"/>
                    <a:pt x="579187" y="2356364"/>
                  </a:cubicBezTo>
                  <a:cubicBezTo>
                    <a:pt x="582904" y="2337779"/>
                    <a:pt x="590338" y="2319561"/>
                    <a:pt x="590338" y="2300608"/>
                  </a:cubicBezTo>
                  <a:cubicBezTo>
                    <a:pt x="590338" y="2233097"/>
                    <a:pt x="582402" y="2228980"/>
                    <a:pt x="556884" y="2177945"/>
                  </a:cubicBezTo>
                  <a:cubicBezTo>
                    <a:pt x="539536" y="2091201"/>
                    <a:pt x="558770" y="2150578"/>
                    <a:pt x="523431" y="2088735"/>
                  </a:cubicBezTo>
                  <a:cubicBezTo>
                    <a:pt x="515184" y="2074302"/>
                    <a:pt x="511770" y="2056900"/>
                    <a:pt x="501128" y="2044130"/>
                  </a:cubicBezTo>
                  <a:cubicBezTo>
                    <a:pt x="492548" y="2033834"/>
                    <a:pt x="477970" y="2030408"/>
                    <a:pt x="467674" y="2021828"/>
                  </a:cubicBezTo>
                  <a:cubicBezTo>
                    <a:pt x="455559" y="2011732"/>
                    <a:pt x="445372" y="1999525"/>
                    <a:pt x="434221" y="1988374"/>
                  </a:cubicBezTo>
                  <a:cubicBezTo>
                    <a:pt x="420247" y="1946451"/>
                    <a:pt x="420890" y="1935528"/>
                    <a:pt x="378465" y="1899164"/>
                  </a:cubicBezTo>
                  <a:cubicBezTo>
                    <a:pt x="369540" y="1891514"/>
                    <a:pt x="356017" y="1892140"/>
                    <a:pt x="345011" y="1888013"/>
                  </a:cubicBezTo>
                  <a:cubicBezTo>
                    <a:pt x="288057" y="1866656"/>
                    <a:pt x="295336" y="1868751"/>
                    <a:pt x="244650" y="1843408"/>
                  </a:cubicBezTo>
                  <a:cubicBezTo>
                    <a:pt x="237216" y="1828540"/>
                    <a:pt x="222348" y="1815426"/>
                    <a:pt x="222348" y="1798803"/>
                  </a:cubicBezTo>
                  <a:cubicBezTo>
                    <a:pt x="222348" y="1775294"/>
                    <a:pt x="239724" y="1754883"/>
                    <a:pt x="244650" y="1731896"/>
                  </a:cubicBezTo>
                  <a:cubicBezTo>
                    <a:pt x="250929" y="1702593"/>
                    <a:pt x="252084" y="1672423"/>
                    <a:pt x="255801" y="1642686"/>
                  </a:cubicBezTo>
                  <a:cubicBezTo>
                    <a:pt x="252084" y="1605515"/>
                    <a:pt x="250191" y="1568117"/>
                    <a:pt x="244650" y="1531174"/>
                  </a:cubicBezTo>
                  <a:cubicBezTo>
                    <a:pt x="231892" y="1446120"/>
                    <a:pt x="215867" y="1402366"/>
                    <a:pt x="200045" y="1319301"/>
                  </a:cubicBezTo>
                  <a:cubicBezTo>
                    <a:pt x="191584" y="1274879"/>
                    <a:pt x="177743" y="1185486"/>
                    <a:pt x="177743" y="1185486"/>
                  </a:cubicBezTo>
                  <a:cubicBezTo>
                    <a:pt x="199258" y="1034877"/>
                    <a:pt x="176691" y="1159605"/>
                    <a:pt x="200045" y="1073974"/>
                  </a:cubicBezTo>
                  <a:cubicBezTo>
                    <a:pt x="208110" y="1044402"/>
                    <a:pt x="200674" y="1006438"/>
                    <a:pt x="222348" y="984764"/>
                  </a:cubicBezTo>
                  <a:cubicBezTo>
                    <a:pt x="247701" y="959411"/>
                    <a:pt x="271374" y="938892"/>
                    <a:pt x="289255" y="906706"/>
                  </a:cubicBezTo>
                  <a:cubicBezTo>
                    <a:pt x="298976" y="889208"/>
                    <a:pt x="304123" y="869535"/>
                    <a:pt x="311557" y="850950"/>
                  </a:cubicBezTo>
                  <a:cubicBezTo>
                    <a:pt x="296689" y="821213"/>
                    <a:pt x="284801" y="789789"/>
                    <a:pt x="266952" y="761740"/>
                  </a:cubicBezTo>
                  <a:cubicBezTo>
                    <a:pt x="258485" y="748435"/>
                    <a:pt x="243762" y="740260"/>
                    <a:pt x="233499" y="728286"/>
                  </a:cubicBezTo>
                  <a:cubicBezTo>
                    <a:pt x="221404" y="714175"/>
                    <a:pt x="211196" y="698549"/>
                    <a:pt x="200045" y="683681"/>
                  </a:cubicBezTo>
                  <a:cubicBezTo>
                    <a:pt x="207479" y="665096"/>
                    <a:pt x="208194" y="642079"/>
                    <a:pt x="222348" y="627925"/>
                  </a:cubicBezTo>
                  <a:cubicBezTo>
                    <a:pt x="247457" y="602816"/>
                    <a:pt x="366256" y="627808"/>
                    <a:pt x="367313" y="627925"/>
                  </a:cubicBezTo>
                  <a:cubicBezTo>
                    <a:pt x="375905" y="1005928"/>
                    <a:pt x="242867" y="1050681"/>
                    <a:pt x="445372" y="1163184"/>
                  </a:cubicBezTo>
                  <a:cubicBezTo>
                    <a:pt x="455647" y="1168892"/>
                    <a:pt x="467675" y="1170618"/>
                    <a:pt x="478826" y="1174335"/>
                  </a:cubicBezTo>
                  <a:cubicBezTo>
                    <a:pt x="482543" y="1189203"/>
                    <a:pt x="486652" y="1203979"/>
                    <a:pt x="489977" y="1218940"/>
                  </a:cubicBezTo>
                  <a:cubicBezTo>
                    <a:pt x="494088" y="1237442"/>
                    <a:pt x="493662" y="1257275"/>
                    <a:pt x="501128" y="1274696"/>
                  </a:cubicBezTo>
                  <a:cubicBezTo>
                    <a:pt x="505270" y="1284359"/>
                    <a:pt x="515997" y="1289564"/>
                    <a:pt x="523431" y="1296998"/>
                  </a:cubicBezTo>
                  <a:cubicBezTo>
                    <a:pt x="519714" y="1185486"/>
                    <a:pt x="512279" y="1074036"/>
                    <a:pt x="512279" y="962462"/>
                  </a:cubicBezTo>
                  <a:cubicBezTo>
                    <a:pt x="512279" y="950707"/>
                    <a:pt x="512027" y="931859"/>
                    <a:pt x="523431" y="929008"/>
                  </a:cubicBezTo>
                  <a:cubicBezTo>
                    <a:pt x="548930" y="922633"/>
                    <a:pt x="575470" y="936442"/>
                    <a:pt x="601489" y="940159"/>
                  </a:cubicBezTo>
                  <a:cubicBezTo>
                    <a:pt x="666812" y="983708"/>
                    <a:pt x="632529" y="970742"/>
                    <a:pt x="601489" y="862101"/>
                  </a:cubicBezTo>
                  <a:cubicBezTo>
                    <a:pt x="596282" y="843877"/>
                    <a:pt x="594055" y="824930"/>
                    <a:pt x="590338" y="806345"/>
                  </a:cubicBezTo>
                  <a:cubicBezTo>
                    <a:pt x="597772" y="795194"/>
                    <a:pt x="600196" y="777868"/>
                    <a:pt x="612640" y="772891"/>
                  </a:cubicBezTo>
                  <a:cubicBezTo>
                    <a:pt x="640465" y="761761"/>
                    <a:pt x="672290" y="766667"/>
                    <a:pt x="701850" y="761740"/>
                  </a:cubicBezTo>
                  <a:cubicBezTo>
                    <a:pt x="716967" y="759220"/>
                    <a:pt x="731587" y="754306"/>
                    <a:pt x="746455" y="750589"/>
                  </a:cubicBezTo>
                  <a:cubicBezTo>
                    <a:pt x="783129" y="823936"/>
                    <a:pt x="748171" y="772462"/>
                    <a:pt x="802211" y="817496"/>
                  </a:cubicBezTo>
                  <a:cubicBezTo>
                    <a:pt x="814326" y="827592"/>
                    <a:pt x="821023" y="845093"/>
                    <a:pt x="835665" y="850950"/>
                  </a:cubicBezTo>
                  <a:cubicBezTo>
                    <a:pt x="860069" y="860711"/>
                    <a:pt x="887704" y="858384"/>
                    <a:pt x="913723" y="862101"/>
                  </a:cubicBezTo>
                  <a:cubicBezTo>
                    <a:pt x="946971" y="895347"/>
                    <a:pt x="972497" y="935697"/>
                    <a:pt x="1002933" y="806345"/>
                  </a:cubicBezTo>
                  <a:cubicBezTo>
                    <a:pt x="1025982" y="708384"/>
                    <a:pt x="1017801" y="605623"/>
                    <a:pt x="1025235" y="505262"/>
                  </a:cubicBezTo>
                  <a:cubicBezTo>
                    <a:pt x="1088425" y="516413"/>
                    <a:pt x="1154503" y="516786"/>
                    <a:pt x="1214806" y="538715"/>
                  </a:cubicBezTo>
                  <a:cubicBezTo>
                    <a:pt x="1239507" y="547697"/>
                    <a:pt x="1270562" y="594472"/>
                    <a:pt x="1270562" y="594472"/>
                  </a:cubicBezTo>
                  <a:cubicBezTo>
                    <a:pt x="1727245" y="552955"/>
                    <a:pt x="1670153" y="444837"/>
                    <a:pt x="1627401" y="594472"/>
                  </a:cubicBezTo>
                  <a:cubicBezTo>
                    <a:pt x="1623191" y="609208"/>
                    <a:pt x="1619967" y="624208"/>
                    <a:pt x="1616250" y="639076"/>
                  </a:cubicBezTo>
                  <a:cubicBezTo>
                    <a:pt x="1619967" y="661379"/>
                    <a:pt x="1618218" y="685322"/>
                    <a:pt x="1627401" y="705984"/>
                  </a:cubicBezTo>
                  <a:cubicBezTo>
                    <a:pt x="1633806" y="720395"/>
                    <a:pt x="1650759" y="727322"/>
                    <a:pt x="1660855" y="739437"/>
                  </a:cubicBezTo>
                  <a:cubicBezTo>
                    <a:pt x="1677270" y="759135"/>
                    <a:pt x="1697576" y="802691"/>
                    <a:pt x="1716611" y="817496"/>
                  </a:cubicBezTo>
                  <a:cubicBezTo>
                    <a:pt x="1736293" y="832805"/>
                    <a:pt x="1761216" y="839799"/>
                    <a:pt x="1783518" y="850950"/>
                  </a:cubicBezTo>
                  <a:cubicBezTo>
                    <a:pt x="1972013" y="1098348"/>
                    <a:pt x="2049711" y="1041238"/>
                    <a:pt x="1917333" y="1107428"/>
                  </a:cubicBezTo>
                  <a:cubicBezTo>
                    <a:pt x="1906182" y="1122296"/>
                    <a:pt x="1900502" y="1143720"/>
                    <a:pt x="1883879" y="1152032"/>
                  </a:cubicBezTo>
                  <a:cubicBezTo>
                    <a:pt x="1854143" y="1166900"/>
                    <a:pt x="1827271" y="1190117"/>
                    <a:pt x="1794670" y="1196637"/>
                  </a:cubicBezTo>
                  <a:cubicBezTo>
                    <a:pt x="1723885" y="1210795"/>
                    <a:pt x="1757301" y="1203192"/>
                    <a:pt x="1694309" y="1218940"/>
                  </a:cubicBezTo>
                  <a:cubicBezTo>
                    <a:pt x="1663199" y="1405587"/>
                    <a:pt x="1673042" y="1209446"/>
                    <a:pt x="1727762" y="1296998"/>
                  </a:cubicBezTo>
                  <a:cubicBezTo>
                    <a:pt x="1741692" y="1319287"/>
                    <a:pt x="1730073" y="1350304"/>
                    <a:pt x="1738913" y="1375057"/>
                  </a:cubicBezTo>
                  <a:cubicBezTo>
                    <a:pt x="1748992" y="1403279"/>
                    <a:pt x="1769310" y="1426729"/>
                    <a:pt x="1783518" y="1453115"/>
                  </a:cubicBezTo>
                  <a:cubicBezTo>
                    <a:pt x="1795340" y="1475070"/>
                    <a:pt x="1800744" y="1501091"/>
                    <a:pt x="1816972" y="1520023"/>
                  </a:cubicBezTo>
                  <a:cubicBezTo>
                    <a:pt x="1824622" y="1528948"/>
                    <a:pt x="1838752" y="1529801"/>
                    <a:pt x="1850426" y="1531174"/>
                  </a:cubicBezTo>
                  <a:cubicBezTo>
                    <a:pt x="1902240" y="1537270"/>
                    <a:pt x="1954504" y="1538608"/>
                    <a:pt x="2006543" y="1542325"/>
                  </a:cubicBezTo>
                  <a:cubicBezTo>
                    <a:pt x="2013977" y="1557193"/>
                    <a:pt x="2022671" y="1571496"/>
                    <a:pt x="2028845" y="1586930"/>
                  </a:cubicBezTo>
                  <a:cubicBezTo>
                    <a:pt x="2037576" y="1608757"/>
                    <a:pt x="2027783" y="1651241"/>
                    <a:pt x="2051148" y="1653837"/>
                  </a:cubicBezTo>
                  <a:cubicBezTo>
                    <a:pt x="2082928" y="1657368"/>
                    <a:pt x="2103187" y="1616666"/>
                    <a:pt x="2129206" y="1598081"/>
                  </a:cubicBezTo>
                  <a:cubicBezTo>
                    <a:pt x="2151508" y="1620384"/>
                    <a:pt x="2198080" y="1633510"/>
                    <a:pt x="2196113" y="1664989"/>
                  </a:cubicBezTo>
                  <a:cubicBezTo>
                    <a:pt x="2192396" y="1724462"/>
                    <a:pt x="2194255" y="1784548"/>
                    <a:pt x="2184962" y="1843408"/>
                  </a:cubicBezTo>
                  <a:cubicBezTo>
                    <a:pt x="2182872" y="1856646"/>
                    <a:pt x="2168654" y="1864875"/>
                    <a:pt x="2162660" y="1876862"/>
                  </a:cubicBezTo>
                  <a:cubicBezTo>
                    <a:pt x="2137121" y="1927941"/>
                    <a:pt x="2111102" y="2005079"/>
                    <a:pt x="2073450" y="2055281"/>
                  </a:cubicBezTo>
                  <a:cubicBezTo>
                    <a:pt x="2063988" y="2067897"/>
                    <a:pt x="2048744" y="2075613"/>
                    <a:pt x="2039996" y="2088735"/>
                  </a:cubicBezTo>
                  <a:cubicBezTo>
                    <a:pt x="2011352" y="2131702"/>
                    <a:pt x="2010927" y="2206221"/>
                    <a:pt x="1961938" y="2222550"/>
                  </a:cubicBezTo>
                  <a:cubicBezTo>
                    <a:pt x="1849500" y="2260028"/>
                    <a:pt x="2023912" y="2202843"/>
                    <a:pt x="1883879" y="2244852"/>
                  </a:cubicBezTo>
                  <a:cubicBezTo>
                    <a:pt x="1861362" y="2251607"/>
                    <a:pt x="1816972" y="2267154"/>
                    <a:pt x="1816972" y="2267154"/>
                  </a:cubicBezTo>
                  <a:cubicBezTo>
                    <a:pt x="1721321" y="2362805"/>
                    <a:pt x="1704748" y="2356741"/>
                    <a:pt x="1794670" y="2590540"/>
                  </a:cubicBezTo>
                  <a:cubicBezTo>
                    <a:pt x="1805428" y="2618510"/>
                    <a:pt x="1854143" y="2597974"/>
                    <a:pt x="1883879" y="2601691"/>
                  </a:cubicBezTo>
                  <a:cubicBezTo>
                    <a:pt x="1887596" y="2579389"/>
                    <a:pt x="1895031" y="2557394"/>
                    <a:pt x="1895031" y="2534784"/>
                  </a:cubicBezTo>
                  <a:cubicBezTo>
                    <a:pt x="1895031" y="2515831"/>
                    <a:pt x="1868109" y="2489542"/>
                    <a:pt x="1883879" y="2479028"/>
                  </a:cubicBezTo>
                  <a:cubicBezTo>
                    <a:pt x="1914961" y="2458306"/>
                    <a:pt x="1958035" y="2467876"/>
                    <a:pt x="1995391" y="2467876"/>
                  </a:cubicBezTo>
                  <a:cubicBezTo>
                    <a:pt x="2018001" y="2467876"/>
                    <a:pt x="1950786" y="2475311"/>
                    <a:pt x="1928484" y="2479028"/>
                  </a:cubicBezTo>
                  <a:cubicBezTo>
                    <a:pt x="1924767" y="2490179"/>
                    <a:pt x="1919883" y="2501007"/>
                    <a:pt x="1917333" y="2512481"/>
                  </a:cubicBezTo>
                  <a:cubicBezTo>
                    <a:pt x="1891166" y="2630233"/>
                    <a:pt x="1920133" y="2537535"/>
                    <a:pt x="1895031" y="2612842"/>
                  </a:cubicBezTo>
                  <a:cubicBezTo>
                    <a:pt x="1998471" y="2630082"/>
                    <a:pt x="1975140" y="2603974"/>
                    <a:pt x="1973089" y="2757808"/>
                  </a:cubicBezTo>
                  <a:cubicBezTo>
                    <a:pt x="1969965" y="2992081"/>
                    <a:pt x="1963966" y="3226412"/>
                    <a:pt x="1950787" y="3460335"/>
                  </a:cubicBezTo>
                  <a:cubicBezTo>
                    <a:pt x="1944891" y="3564982"/>
                    <a:pt x="1940606" y="3545504"/>
                    <a:pt x="1861577" y="3571847"/>
                  </a:cubicBezTo>
                  <a:cubicBezTo>
                    <a:pt x="1846709" y="3549545"/>
                    <a:pt x="1821379" y="3531379"/>
                    <a:pt x="1816972" y="3504940"/>
                  </a:cubicBezTo>
                  <a:cubicBezTo>
                    <a:pt x="1788435" y="3333717"/>
                    <a:pt x="1874606" y="3214755"/>
                    <a:pt x="1750065" y="3125798"/>
                  </a:cubicBezTo>
                  <a:cubicBezTo>
                    <a:pt x="1741451" y="3119645"/>
                    <a:pt x="1676670" y="3104662"/>
                    <a:pt x="1672006" y="3103496"/>
                  </a:cubicBezTo>
                  <a:cubicBezTo>
                    <a:pt x="1603108" y="3034598"/>
                    <a:pt x="1637277" y="3063510"/>
                    <a:pt x="1571645" y="3014286"/>
                  </a:cubicBezTo>
                  <a:cubicBezTo>
                    <a:pt x="1541908" y="3021720"/>
                    <a:pt x="1511044" y="3025586"/>
                    <a:pt x="1482435" y="3036589"/>
                  </a:cubicBezTo>
                  <a:cubicBezTo>
                    <a:pt x="1462206" y="3044369"/>
                    <a:pt x="1448058" y="3066479"/>
                    <a:pt x="1426679" y="3070042"/>
                  </a:cubicBezTo>
                  <a:cubicBezTo>
                    <a:pt x="1356919" y="3081668"/>
                    <a:pt x="1285430" y="3077476"/>
                    <a:pt x="1214806" y="3081193"/>
                  </a:cubicBezTo>
                  <a:cubicBezTo>
                    <a:pt x="1203655" y="3096061"/>
                    <a:pt x="1186458" y="3107928"/>
                    <a:pt x="1181352" y="3125798"/>
                  </a:cubicBezTo>
                  <a:cubicBezTo>
                    <a:pt x="1163724" y="3187496"/>
                    <a:pt x="1173959" y="3256733"/>
                    <a:pt x="1147899" y="3315369"/>
                  </a:cubicBezTo>
                  <a:cubicBezTo>
                    <a:pt x="1140201" y="3332689"/>
                    <a:pt x="1110728" y="3322803"/>
                    <a:pt x="1092143" y="3326520"/>
                  </a:cubicBezTo>
                  <a:cubicBezTo>
                    <a:pt x="1041699" y="3376964"/>
                    <a:pt x="1104766" y="3316000"/>
                    <a:pt x="1025235" y="3382276"/>
                  </a:cubicBezTo>
                  <a:cubicBezTo>
                    <a:pt x="1017158" y="3389007"/>
                    <a:pt x="1010367" y="3397145"/>
                    <a:pt x="1002933" y="3404579"/>
                  </a:cubicBezTo>
                  <a:cubicBezTo>
                    <a:pt x="999572" y="3438185"/>
                    <a:pt x="1009230" y="3517744"/>
                    <a:pt x="969479" y="3549545"/>
                  </a:cubicBezTo>
                  <a:cubicBezTo>
                    <a:pt x="960301" y="3556888"/>
                    <a:pt x="947177" y="3556979"/>
                    <a:pt x="936026" y="3560696"/>
                  </a:cubicBezTo>
                  <a:cubicBezTo>
                    <a:pt x="921158" y="3571847"/>
                    <a:pt x="905312" y="3581802"/>
                    <a:pt x="891421" y="3594150"/>
                  </a:cubicBezTo>
                  <a:cubicBezTo>
                    <a:pt x="822782" y="3655163"/>
                    <a:pt x="864106" y="3649906"/>
                    <a:pt x="813362" y="3649906"/>
                  </a:cubicBezTo>
                  <a:lnTo>
                    <a:pt x="724152" y="3649906"/>
                  </a:lnTo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Volný tvar 9">
              <a:extLst>
                <a:ext uri="{FF2B5EF4-FFF2-40B4-BE49-F238E27FC236}">
                  <a16:creationId xmlns:a16="http://schemas.microsoft.com/office/drawing/2014/main" id="{66636E6C-0410-4F8F-AFDA-D828803A4D25}"/>
                </a:ext>
              </a:extLst>
            </p:cNvPr>
            <p:cNvSpPr/>
            <p:nvPr/>
          </p:nvSpPr>
          <p:spPr>
            <a:xfrm>
              <a:off x="5361070" y="2865373"/>
              <a:ext cx="366666" cy="577856"/>
            </a:xfrm>
            <a:custGeom>
              <a:avLst/>
              <a:gdLst>
                <a:gd name="connsiteX0" fmla="*/ 24503 w 365894"/>
                <a:gd name="connsiteY0" fmla="*/ 0 h 577025"/>
                <a:gd name="connsiteX1" fmla="*/ 2201 w 365894"/>
                <a:gd name="connsiteY1" fmla="*/ 33454 h 577025"/>
                <a:gd name="connsiteX2" fmla="*/ 24503 w 365894"/>
                <a:gd name="connsiteY2" fmla="*/ 122664 h 577025"/>
                <a:gd name="connsiteX3" fmla="*/ 24503 w 365894"/>
                <a:gd name="connsiteY3" fmla="*/ 200722 h 577025"/>
                <a:gd name="connsiteX4" fmla="*/ 80259 w 365894"/>
                <a:gd name="connsiteY4" fmla="*/ 223025 h 577025"/>
                <a:gd name="connsiteX5" fmla="*/ 124864 w 365894"/>
                <a:gd name="connsiteY5" fmla="*/ 323386 h 577025"/>
                <a:gd name="connsiteX6" fmla="*/ 180620 w 365894"/>
                <a:gd name="connsiteY6" fmla="*/ 334537 h 577025"/>
                <a:gd name="connsiteX7" fmla="*/ 258679 w 365894"/>
                <a:gd name="connsiteY7" fmla="*/ 345688 h 577025"/>
                <a:gd name="connsiteX8" fmla="*/ 314435 w 365894"/>
                <a:gd name="connsiteY8" fmla="*/ 468352 h 577025"/>
                <a:gd name="connsiteX9" fmla="*/ 359040 w 365894"/>
                <a:gd name="connsiteY9" fmla="*/ 490654 h 577025"/>
                <a:gd name="connsiteX10" fmla="*/ 347888 w 365894"/>
                <a:gd name="connsiteY10" fmla="*/ 535259 h 577025"/>
                <a:gd name="connsiteX11" fmla="*/ 336737 w 365894"/>
                <a:gd name="connsiteY11" fmla="*/ 568713 h 577025"/>
                <a:gd name="connsiteX12" fmla="*/ 336737 w 365894"/>
                <a:gd name="connsiteY12" fmla="*/ 524108 h 5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894" h="577025">
                  <a:moveTo>
                    <a:pt x="24503" y="0"/>
                  </a:moveTo>
                  <a:cubicBezTo>
                    <a:pt x="17069" y="11151"/>
                    <a:pt x="2201" y="20052"/>
                    <a:pt x="2201" y="33454"/>
                  </a:cubicBezTo>
                  <a:cubicBezTo>
                    <a:pt x="2201" y="64106"/>
                    <a:pt x="24503" y="122664"/>
                    <a:pt x="24503" y="122664"/>
                  </a:cubicBezTo>
                  <a:cubicBezTo>
                    <a:pt x="16560" y="146494"/>
                    <a:pt x="0" y="176218"/>
                    <a:pt x="24503" y="200722"/>
                  </a:cubicBezTo>
                  <a:cubicBezTo>
                    <a:pt x="38657" y="214876"/>
                    <a:pt x="61674" y="215591"/>
                    <a:pt x="80259" y="223025"/>
                  </a:cubicBezTo>
                  <a:cubicBezTo>
                    <a:pt x="83095" y="231532"/>
                    <a:pt x="103036" y="310913"/>
                    <a:pt x="124864" y="323386"/>
                  </a:cubicBezTo>
                  <a:cubicBezTo>
                    <a:pt x="141320" y="332790"/>
                    <a:pt x="161924" y="331421"/>
                    <a:pt x="180620" y="334537"/>
                  </a:cubicBezTo>
                  <a:cubicBezTo>
                    <a:pt x="206546" y="338858"/>
                    <a:pt x="232659" y="341971"/>
                    <a:pt x="258679" y="345688"/>
                  </a:cubicBezTo>
                  <a:cubicBezTo>
                    <a:pt x="277264" y="386576"/>
                    <a:pt x="288870" y="431424"/>
                    <a:pt x="314435" y="468352"/>
                  </a:cubicBezTo>
                  <a:cubicBezTo>
                    <a:pt x="323897" y="482019"/>
                    <a:pt x="351606" y="475786"/>
                    <a:pt x="359040" y="490654"/>
                  </a:cubicBezTo>
                  <a:cubicBezTo>
                    <a:pt x="365894" y="504362"/>
                    <a:pt x="352098" y="520523"/>
                    <a:pt x="347888" y="535259"/>
                  </a:cubicBezTo>
                  <a:cubicBezTo>
                    <a:pt x="344659" y="546561"/>
                    <a:pt x="345049" y="577025"/>
                    <a:pt x="336737" y="568713"/>
                  </a:cubicBezTo>
                  <a:lnTo>
                    <a:pt x="336737" y="524108"/>
                  </a:lnTo>
                </a:path>
              </a:pathLst>
            </a:custGeom>
            <a:ln w="38100">
              <a:solidFill>
                <a:srgbClr val="FFD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Volný tvar 10">
              <a:extLst>
                <a:ext uri="{FF2B5EF4-FFF2-40B4-BE49-F238E27FC236}">
                  <a16:creationId xmlns:a16="http://schemas.microsoft.com/office/drawing/2014/main" id="{5791130A-6EDA-4D09-A270-C8FA87DD5385}"/>
                </a:ext>
              </a:extLst>
            </p:cNvPr>
            <p:cNvSpPr/>
            <p:nvPr/>
          </p:nvSpPr>
          <p:spPr>
            <a:xfrm>
              <a:off x="5227737" y="2966974"/>
              <a:ext cx="549207" cy="579444"/>
            </a:xfrm>
            <a:custGeom>
              <a:avLst/>
              <a:gdLst>
                <a:gd name="connsiteX0" fmla="*/ 247956 w 549039"/>
                <a:gd name="connsiteY0" fmla="*/ 223025 h 579864"/>
                <a:gd name="connsiteX1" fmla="*/ 192200 w 549039"/>
                <a:gd name="connsiteY1" fmla="*/ 189571 h 579864"/>
                <a:gd name="connsiteX2" fmla="*/ 158746 w 549039"/>
                <a:gd name="connsiteY2" fmla="*/ 167269 h 579864"/>
                <a:gd name="connsiteX3" fmla="*/ 181048 w 549039"/>
                <a:gd name="connsiteY3" fmla="*/ 133815 h 579864"/>
                <a:gd name="connsiteX4" fmla="*/ 225653 w 549039"/>
                <a:gd name="connsiteY4" fmla="*/ 156117 h 579864"/>
                <a:gd name="connsiteX5" fmla="*/ 214502 w 549039"/>
                <a:gd name="connsiteY5" fmla="*/ 189571 h 579864"/>
                <a:gd name="connsiteX6" fmla="*/ 158746 w 549039"/>
                <a:gd name="connsiteY6" fmla="*/ 156117 h 579864"/>
                <a:gd name="connsiteX7" fmla="*/ 203351 w 549039"/>
                <a:gd name="connsiteY7" fmla="*/ 178420 h 579864"/>
                <a:gd name="connsiteX8" fmla="*/ 225653 w 549039"/>
                <a:gd name="connsiteY8" fmla="*/ 234176 h 579864"/>
                <a:gd name="connsiteX9" fmla="*/ 192200 w 549039"/>
                <a:gd name="connsiteY9" fmla="*/ 211874 h 579864"/>
                <a:gd name="connsiteX10" fmla="*/ 292561 w 549039"/>
                <a:gd name="connsiteY10" fmla="*/ 245327 h 579864"/>
                <a:gd name="connsiteX11" fmla="*/ 426375 w 549039"/>
                <a:gd name="connsiteY11" fmla="*/ 256478 h 579864"/>
                <a:gd name="connsiteX12" fmla="*/ 526736 w 549039"/>
                <a:gd name="connsiteY12" fmla="*/ 379142 h 579864"/>
                <a:gd name="connsiteX13" fmla="*/ 470980 w 549039"/>
                <a:gd name="connsiteY13" fmla="*/ 401444 h 579864"/>
                <a:gd name="connsiteX14" fmla="*/ 426375 w 549039"/>
                <a:gd name="connsiteY14" fmla="*/ 457200 h 579864"/>
                <a:gd name="connsiteX15" fmla="*/ 448678 w 549039"/>
                <a:gd name="connsiteY15" fmla="*/ 512956 h 579864"/>
                <a:gd name="connsiteX16" fmla="*/ 482131 w 549039"/>
                <a:gd name="connsiteY16" fmla="*/ 501805 h 579864"/>
                <a:gd name="connsiteX17" fmla="*/ 493283 w 549039"/>
                <a:gd name="connsiteY17" fmla="*/ 524108 h 579864"/>
                <a:gd name="connsiteX18" fmla="*/ 504434 w 549039"/>
                <a:gd name="connsiteY18" fmla="*/ 479503 h 579864"/>
                <a:gd name="connsiteX19" fmla="*/ 526736 w 549039"/>
                <a:gd name="connsiteY19" fmla="*/ 557561 h 579864"/>
                <a:gd name="connsiteX20" fmla="*/ 482131 w 549039"/>
                <a:gd name="connsiteY20" fmla="*/ 568713 h 579864"/>
                <a:gd name="connsiteX21" fmla="*/ 470980 w 549039"/>
                <a:gd name="connsiteY21" fmla="*/ 479503 h 579864"/>
                <a:gd name="connsiteX22" fmla="*/ 504434 w 549039"/>
                <a:gd name="connsiteY22" fmla="*/ 468352 h 579864"/>
                <a:gd name="connsiteX23" fmla="*/ 493283 w 549039"/>
                <a:gd name="connsiteY23" fmla="*/ 501805 h 579864"/>
                <a:gd name="connsiteX24" fmla="*/ 459829 w 549039"/>
                <a:gd name="connsiteY24" fmla="*/ 457200 h 579864"/>
                <a:gd name="connsiteX25" fmla="*/ 549039 w 549039"/>
                <a:gd name="connsiteY25" fmla="*/ 479503 h 579864"/>
                <a:gd name="connsiteX26" fmla="*/ 504434 w 549039"/>
                <a:gd name="connsiteY26" fmla="*/ 401444 h 579864"/>
                <a:gd name="connsiteX27" fmla="*/ 493283 w 549039"/>
                <a:gd name="connsiteY27" fmla="*/ 434898 h 579864"/>
                <a:gd name="connsiteX28" fmla="*/ 470980 w 549039"/>
                <a:gd name="connsiteY28" fmla="*/ 412596 h 579864"/>
                <a:gd name="connsiteX29" fmla="*/ 459829 w 549039"/>
                <a:gd name="connsiteY29" fmla="*/ 535259 h 579864"/>
                <a:gd name="connsiteX30" fmla="*/ 404073 w 549039"/>
                <a:gd name="connsiteY30" fmla="*/ 568713 h 579864"/>
                <a:gd name="connsiteX31" fmla="*/ 437527 w 549039"/>
                <a:gd name="connsiteY31" fmla="*/ 579864 h 579864"/>
                <a:gd name="connsiteX32" fmla="*/ 415224 w 549039"/>
                <a:gd name="connsiteY32" fmla="*/ 524108 h 579864"/>
                <a:gd name="connsiteX33" fmla="*/ 526736 w 549039"/>
                <a:gd name="connsiteY33" fmla="*/ 490654 h 579864"/>
                <a:gd name="connsiteX34" fmla="*/ 437527 w 549039"/>
                <a:gd name="connsiteY34" fmla="*/ 301083 h 579864"/>
                <a:gd name="connsiteX35" fmla="*/ 437527 w 549039"/>
                <a:gd name="connsiteY35" fmla="*/ 278781 h 579864"/>
                <a:gd name="connsiteX36" fmla="*/ 426375 w 549039"/>
                <a:gd name="connsiteY36" fmla="*/ 245327 h 579864"/>
                <a:gd name="connsiteX37" fmla="*/ 192200 w 549039"/>
                <a:gd name="connsiteY37" fmla="*/ 245327 h 579864"/>
                <a:gd name="connsiteX38" fmla="*/ 147595 w 549039"/>
                <a:gd name="connsiteY38" fmla="*/ 223025 h 579864"/>
                <a:gd name="connsiteX39" fmla="*/ 158746 w 549039"/>
                <a:gd name="connsiteY39" fmla="*/ 156117 h 579864"/>
                <a:gd name="connsiteX40" fmla="*/ 169897 w 549039"/>
                <a:gd name="connsiteY40" fmla="*/ 189571 h 579864"/>
                <a:gd name="connsiteX41" fmla="*/ 214502 w 549039"/>
                <a:gd name="connsiteY41" fmla="*/ 167269 h 579864"/>
                <a:gd name="connsiteX42" fmla="*/ 181048 w 549039"/>
                <a:gd name="connsiteY42" fmla="*/ 122664 h 579864"/>
                <a:gd name="connsiteX43" fmla="*/ 158746 w 549039"/>
                <a:gd name="connsiteY43" fmla="*/ 55756 h 579864"/>
                <a:gd name="connsiteX44" fmla="*/ 136444 w 549039"/>
                <a:gd name="connsiteY44" fmla="*/ 0 h 579864"/>
                <a:gd name="connsiteX45" fmla="*/ 80687 w 549039"/>
                <a:gd name="connsiteY45" fmla="*/ 44605 h 579864"/>
                <a:gd name="connsiteX46" fmla="*/ 91839 w 549039"/>
                <a:gd name="connsiteY46" fmla="*/ 11152 h 579864"/>
                <a:gd name="connsiteX47" fmla="*/ 69536 w 549039"/>
                <a:gd name="connsiteY47" fmla="*/ 33454 h 579864"/>
                <a:gd name="connsiteX48" fmla="*/ 36083 w 549039"/>
                <a:gd name="connsiteY48" fmla="*/ 89210 h 579864"/>
                <a:gd name="connsiteX49" fmla="*/ 2629 w 549039"/>
                <a:gd name="connsiteY49" fmla="*/ 66908 h 579864"/>
                <a:gd name="connsiteX50" fmla="*/ 24931 w 549039"/>
                <a:gd name="connsiteY50" fmla="*/ 33454 h 579864"/>
                <a:gd name="connsiteX51" fmla="*/ 102990 w 549039"/>
                <a:gd name="connsiteY51" fmla="*/ 22303 h 579864"/>
                <a:gd name="connsiteX52" fmla="*/ 47234 w 549039"/>
                <a:gd name="connsiteY52" fmla="*/ 44605 h 579864"/>
                <a:gd name="connsiteX53" fmla="*/ 24931 w 549039"/>
                <a:gd name="connsiteY53" fmla="*/ 66908 h 579864"/>
                <a:gd name="connsiteX54" fmla="*/ 2629 w 549039"/>
                <a:gd name="connsiteY54" fmla="*/ 55756 h 57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9039" h="579864">
                  <a:moveTo>
                    <a:pt x="247956" y="223025"/>
                  </a:moveTo>
                  <a:cubicBezTo>
                    <a:pt x="229371" y="211874"/>
                    <a:pt x="210580" y="201058"/>
                    <a:pt x="192200" y="189571"/>
                  </a:cubicBezTo>
                  <a:cubicBezTo>
                    <a:pt x="180835" y="182468"/>
                    <a:pt x="161375" y="180411"/>
                    <a:pt x="158746" y="167269"/>
                  </a:cubicBezTo>
                  <a:cubicBezTo>
                    <a:pt x="156117" y="154127"/>
                    <a:pt x="173614" y="144966"/>
                    <a:pt x="181048" y="133815"/>
                  </a:cubicBezTo>
                  <a:cubicBezTo>
                    <a:pt x="195916" y="141249"/>
                    <a:pt x="217100" y="141863"/>
                    <a:pt x="225653" y="156117"/>
                  </a:cubicBezTo>
                  <a:cubicBezTo>
                    <a:pt x="231701" y="166196"/>
                    <a:pt x="226257" y="189571"/>
                    <a:pt x="214502" y="189571"/>
                  </a:cubicBezTo>
                  <a:cubicBezTo>
                    <a:pt x="192828" y="189571"/>
                    <a:pt x="177331" y="167268"/>
                    <a:pt x="158746" y="156117"/>
                  </a:cubicBezTo>
                  <a:cubicBezTo>
                    <a:pt x="210161" y="104704"/>
                    <a:pt x="183629" y="112678"/>
                    <a:pt x="203351" y="178420"/>
                  </a:cubicBezTo>
                  <a:cubicBezTo>
                    <a:pt x="209103" y="197593"/>
                    <a:pt x="231983" y="215186"/>
                    <a:pt x="225653" y="234176"/>
                  </a:cubicBezTo>
                  <a:cubicBezTo>
                    <a:pt x="221415" y="246890"/>
                    <a:pt x="178981" y="209671"/>
                    <a:pt x="192200" y="211874"/>
                  </a:cubicBezTo>
                  <a:cubicBezTo>
                    <a:pt x="226983" y="217671"/>
                    <a:pt x="257420" y="242399"/>
                    <a:pt x="292561" y="245327"/>
                  </a:cubicBezTo>
                  <a:lnTo>
                    <a:pt x="426375" y="256478"/>
                  </a:lnTo>
                  <a:cubicBezTo>
                    <a:pt x="459829" y="297366"/>
                    <a:pt x="511200" y="328648"/>
                    <a:pt x="526736" y="379142"/>
                  </a:cubicBezTo>
                  <a:cubicBezTo>
                    <a:pt x="532623" y="398274"/>
                    <a:pt x="488360" y="391513"/>
                    <a:pt x="470980" y="401444"/>
                  </a:cubicBezTo>
                  <a:cubicBezTo>
                    <a:pt x="453871" y="411221"/>
                    <a:pt x="435810" y="443048"/>
                    <a:pt x="426375" y="457200"/>
                  </a:cubicBezTo>
                  <a:cubicBezTo>
                    <a:pt x="433809" y="475785"/>
                    <a:pt x="433047" y="500451"/>
                    <a:pt x="448678" y="512956"/>
                  </a:cubicBezTo>
                  <a:cubicBezTo>
                    <a:pt x="457856" y="520299"/>
                    <a:pt x="470728" y="498954"/>
                    <a:pt x="482131" y="501805"/>
                  </a:cubicBezTo>
                  <a:cubicBezTo>
                    <a:pt x="490195" y="503821"/>
                    <a:pt x="493283" y="524108"/>
                    <a:pt x="493283" y="524108"/>
                  </a:cubicBezTo>
                  <a:cubicBezTo>
                    <a:pt x="497000" y="509240"/>
                    <a:pt x="493597" y="468666"/>
                    <a:pt x="504434" y="479503"/>
                  </a:cubicBezTo>
                  <a:cubicBezTo>
                    <a:pt x="523569" y="498638"/>
                    <a:pt x="533299" y="531309"/>
                    <a:pt x="526736" y="557561"/>
                  </a:cubicBezTo>
                  <a:cubicBezTo>
                    <a:pt x="523019" y="572429"/>
                    <a:pt x="496999" y="564996"/>
                    <a:pt x="482131" y="568713"/>
                  </a:cubicBezTo>
                  <a:cubicBezTo>
                    <a:pt x="472475" y="544572"/>
                    <a:pt x="443510" y="506972"/>
                    <a:pt x="470980" y="479503"/>
                  </a:cubicBezTo>
                  <a:cubicBezTo>
                    <a:pt x="479292" y="471191"/>
                    <a:pt x="493283" y="472069"/>
                    <a:pt x="504434" y="468352"/>
                  </a:cubicBezTo>
                  <a:cubicBezTo>
                    <a:pt x="500717" y="479503"/>
                    <a:pt x="504686" y="504656"/>
                    <a:pt x="493283" y="501805"/>
                  </a:cubicBezTo>
                  <a:cubicBezTo>
                    <a:pt x="475253" y="497297"/>
                    <a:pt x="442197" y="451322"/>
                    <a:pt x="459829" y="457200"/>
                  </a:cubicBezTo>
                  <a:cubicBezTo>
                    <a:pt x="511264" y="474346"/>
                    <a:pt x="481757" y="466047"/>
                    <a:pt x="549039" y="479503"/>
                  </a:cubicBezTo>
                  <a:cubicBezTo>
                    <a:pt x="534171" y="453483"/>
                    <a:pt x="527835" y="420165"/>
                    <a:pt x="504434" y="401444"/>
                  </a:cubicBezTo>
                  <a:cubicBezTo>
                    <a:pt x="495255" y="394101"/>
                    <a:pt x="504434" y="431181"/>
                    <a:pt x="493283" y="434898"/>
                  </a:cubicBezTo>
                  <a:cubicBezTo>
                    <a:pt x="483309" y="438223"/>
                    <a:pt x="478414" y="420030"/>
                    <a:pt x="470980" y="412596"/>
                  </a:cubicBezTo>
                  <a:cubicBezTo>
                    <a:pt x="467263" y="453484"/>
                    <a:pt x="476002" y="497522"/>
                    <a:pt x="459829" y="535259"/>
                  </a:cubicBezTo>
                  <a:cubicBezTo>
                    <a:pt x="451291" y="555181"/>
                    <a:pt x="413766" y="549327"/>
                    <a:pt x="404073" y="568713"/>
                  </a:cubicBezTo>
                  <a:cubicBezTo>
                    <a:pt x="398816" y="579227"/>
                    <a:pt x="426376" y="576147"/>
                    <a:pt x="437527" y="579864"/>
                  </a:cubicBezTo>
                  <a:cubicBezTo>
                    <a:pt x="430093" y="561279"/>
                    <a:pt x="425155" y="541488"/>
                    <a:pt x="415224" y="524108"/>
                  </a:cubicBezTo>
                  <a:cubicBezTo>
                    <a:pt x="383343" y="468316"/>
                    <a:pt x="288488" y="510508"/>
                    <a:pt x="526736" y="490654"/>
                  </a:cubicBezTo>
                  <a:cubicBezTo>
                    <a:pt x="443421" y="324023"/>
                    <a:pt x="467076" y="389733"/>
                    <a:pt x="437527" y="301083"/>
                  </a:cubicBezTo>
                  <a:cubicBezTo>
                    <a:pt x="515377" y="223233"/>
                    <a:pt x="459044" y="289540"/>
                    <a:pt x="437527" y="278781"/>
                  </a:cubicBezTo>
                  <a:cubicBezTo>
                    <a:pt x="427013" y="273524"/>
                    <a:pt x="430092" y="256478"/>
                    <a:pt x="426375" y="245327"/>
                  </a:cubicBezTo>
                  <a:cubicBezTo>
                    <a:pt x="335762" y="275531"/>
                    <a:pt x="368107" y="269314"/>
                    <a:pt x="192200" y="245327"/>
                  </a:cubicBezTo>
                  <a:cubicBezTo>
                    <a:pt x="175729" y="243081"/>
                    <a:pt x="162463" y="230459"/>
                    <a:pt x="147595" y="223025"/>
                  </a:cubicBezTo>
                  <a:cubicBezTo>
                    <a:pt x="151312" y="200722"/>
                    <a:pt x="146204" y="174930"/>
                    <a:pt x="158746" y="156117"/>
                  </a:cubicBezTo>
                  <a:cubicBezTo>
                    <a:pt x="165266" y="146337"/>
                    <a:pt x="169897" y="189571"/>
                    <a:pt x="169897" y="189571"/>
                  </a:cubicBezTo>
                  <a:cubicBezTo>
                    <a:pt x="184765" y="182137"/>
                    <a:pt x="211769" y="183666"/>
                    <a:pt x="214502" y="167269"/>
                  </a:cubicBezTo>
                  <a:cubicBezTo>
                    <a:pt x="217557" y="148936"/>
                    <a:pt x="189360" y="139287"/>
                    <a:pt x="181048" y="122664"/>
                  </a:cubicBezTo>
                  <a:cubicBezTo>
                    <a:pt x="170535" y="101637"/>
                    <a:pt x="166780" y="77850"/>
                    <a:pt x="158746" y="55756"/>
                  </a:cubicBezTo>
                  <a:cubicBezTo>
                    <a:pt x="151905" y="36944"/>
                    <a:pt x="143878" y="18585"/>
                    <a:pt x="136444" y="0"/>
                  </a:cubicBezTo>
                  <a:cubicBezTo>
                    <a:pt x="131185" y="15776"/>
                    <a:pt x="122693" y="72609"/>
                    <a:pt x="80687" y="44605"/>
                  </a:cubicBezTo>
                  <a:cubicBezTo>
                    <a:pt x="70907" y="38085"/>
                    <a:pt x="100151" y="19464"/>
                    <a:pt x="91839" y="11152"/>
                  </a:cubicBezTo>
                  <a:cubicBezTo>
                    <a:pt x="84405" y="3718"/>
                    <a:pt x="75647" y="24899"/>
                    <a:pt x="69536" y="33454"/>
                  </a:cubicBezTo>
                  <a:cubicBezTo>
                    <a:pt x="56938" y="51091"/>
                    <a:pt x="47234" y="70625"/>
                    <a:pt x="36083" y="89210"/>
                  </a:cubicBezTo>
                  <a:cubicBezTo>
                    <a:pt x="24932" y="81776"/>
                    <a:pt x="5258" y="80050"/>
                    <a:pt x="2629" y="66908"/>
                  </a:cubicBezTo>
                  <a:cubicBezTo>
                    <a:pt x="0" y="53766"/>
                    <a:pt x="12684" y="38897"/>
                    <a:pt x="24931" y="33454"/>
                  </a:cubicBezTo>
                  <a:cubicBezTo>
                    <a:pt x="48949" y="22779"/>
                    <a:pt x="76970" y="26020"/>
                    <a:pt x="102990" y="22303"/>
                  </a:cubicBezTo>
                  <a:cubicBezTo>
                    <a:pt x="84405" y="29737"/>
                    <a:pt x="64614" y="34674"/>
                    <a:pt x="47234" y="44605"/>
                  </a:cubicBezTo>
                  <a:cubicBezTo>
                    <a:pt x="38106" y="49821"/>
                    <a:pt x="35131" y="64358"/>
                    <a:pt x="24931" y="66908"/>
                  </a:cubicBezTo>
                  <a:cubicBezTo>
                    <a:pt x="16868" y="68924"/>
                    <a:pt x="10063" y="59473"/>
                    <a:pt x="2629" y="55756"/>
                  </a:cubicBezTo>
                </a:path>
              </a:pathLst>
            </a:custGeom>
            <a:ln w="57150">
              <a:solidFill>
                <a:srgbClr val="FFD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Volný tvar 11">
              <a:extLst>
                <a:ext uri="{FF2B5EF4-FFF2-40B4-BE49-F238E27FC236}">
                  <a16:creationId xmlns:a16="http://schemas.microsoft.com/office/drawing/2014/main" id="{979FD4CD-0067-4AAD-BF49-3E5678062D79}"/>
                </a:ext>
              </a:extLst>
            </p:cNvPr>
            <p:cNvSpPr/>
            <p:nvPr/>
          </p:nvSpPr>
          <p:spPr>
            <a:xfrm>
              <a:off x="4281704" y="3049525"/>
              <a:ext cx="398413" cy="611194"/>
            </a:xfrm>
            <a:custGeom>
              <a:avLst/>
              <a:gdLst>
                <a:gd name="connsiteX0" fmla="*/ 34269 w 399615"/>
                <a:gd name="connsiteY0" fmla="*/ 496553 h 610507"/>
                <a:gd name="connsiteX1" fmla="*/ 23118 w 399615"/>
                <a:gd name="connsiteY1" fmla="*/ 429645 h 610507"/>
                <a:gd name="connsiteX2" fmla="*/ 815 w 399615"/>
                <a:gd name="connsiteY2" fmla="*/ 385041 h 610507"/>
                <a:gd name="connsiteX3" fmla="*/ 23118 w 399615"/>
                <a:gd name="connsiteY3" fmla="*/ 329285 h 610507"/>
                <a:gd name="connsiteX4" fmla="*/ 56571 w 399615"/>
                <a:gd name="connsiteY4" fmla="*/ 362738 h 610507"/>
                <a:gd name="connsiteX5" fmla="*/ 11967 w 399615"/>
                <a:gd name="connsiteY5" fmla="*/ 329285 h 610507"/>
                <a:gd name="connsiteX6" fmla="*/ 815 w 399615"/>
                <a:gd name="connsiteY6" fmla="*/ 273528 h 610507"/>
                <a:gd name="connsiteX7" fmla="*/ 23118 w 399615"/>
                <a:gd name="connsiteY7" fmla="*/ 541158 h 610507"/>
                <a:gd name="connsiteX8" fmla="*/ 11967 w 399615"/>
                <a:gd name="connsiteY8" fmla="*/ 329285 h 610507"/>
                <a:gd name="connsiteX9" fmla="*/ 45420 w 399615"/>
                <a:gd name="connsiteY9" fmla="*/ 128563 h 610507"/>
                <a:gd name="connsiteX10" fmla="*/ 101176 w 399615"/>
                <a:gd name="connsiteY10" fmla="*/ 139714 h 610507"/>
                <a:gd name="connsiteX11" fmla="*/ 123479 w 399615"/>
                <a:gd name="connsiteY11" fmla="*/ 351587 h 610507"/>
                <a:gd name="connsiteX12" fmla="*/ 67723 w 399615"/>
                <a:gd name="connsiteY12" fmla="*/ 240075 h 610507"/>
                <a:gd name="connsiteX13" fmla="*/ 56571 w 399615"/>
                <a:gd name="connsiteY13" fmla="*/ 206621 h 610507"/>
                <a:gd name="connsiteX14" fmla="*/ 11967 w 399615"/>
                <a:gd name="connsiteY14" fmla="*/ 217772 h 610507"/>
                <a:gd name="connsiteX15" fmla="*/ 112327 w 399615"/>
                <a:gd name="connsiteY15" fmla="*/ 251226 h 610507"/>
                <a:gd name="connsiteX16" fmla="*/ 67723 w 399615"/>
                <a:gd name="connsiteY16" fmla="*/ 128563 h 610507"/>
                <a:gd name="connsiteX17" fmla="*/ 168084 w 399615"/>
                <a:gd name="connsiteY17" fmla="*/ 72806 h 610507"/>
                <a:gd name="connsiteX18" fmla="*/ 123479 w 399615"/>
                <a:gd name="connsiteY18" fmla="*/ 61655 h 610507"/>
                <a:gd name="connsiteX19" fmla="*/ 90025 w 399615"/>
                <a:gd name="connsiteY19" fmla="*/ 128563 h 610507"/>
                <a:gd name="connsiteX20" fmla="*/ 134630 w 399615"/>
                <a:gd name="connsiteY20" fmla="*/ 217772 h 610507"/>
                <a:gd name="connsiteX21" fmla="*/ 67723 w 399615"/>
                <a:gd name="connsiteY21" fmla="*/ 139714 h 610507"/>
                <a:gd name="connsiteX22" fmla="*/ 45420 w 399615"/>
                <a:gd name="connsiteY22" fmla="*/ 72806 h 610507"/>
                <a:gd name="connsiteX23" fmla="*/ 368806 w 399615"/>
                <a:gd name="connsiteY23" fmla="*/ 72806 h 610507"/>
                <a:gd name="connsiteX24" fmla="*/ 379957 w 399615"/>
                <a:gd name="connsiteY24" fmla="*/ 173167 h 610507"/>
                <a:gd name="connsiteX25" fmla="*/ 391108 w 399615"/>
                <a:gd name="connsiteY25" fmla="*/ 228924 h 610507"/>
                <a:gd name="connsiteX26" fmla="*/ 379957 w 399615"/>
                <a:gd name="connsiteY26" fmla="*/ 150865 h 6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615" h="610507">
                  <a:moveTo>
                    <a:pt x="34269" y="496553"/>
                  </a:moveTo>
                  <a:cubicBezTo>
                    <a:pt x="30552" y="474250"/>
                    <a:pt x="29615" y="451302"/>
                    <a:pt x="23118" y="429645"/>
                  </a:cubicBezTo>
                  <a:cubicBezTo>
                    <a:pt x="18341" y="413723"/>
                    <a:pt x="815" y="401664"/>
                    <a:pt x="815" y="385041"/>
                  </a:cubicBezTo>
                  <a:cubicBezTo>
                    <a:pt x="815" y="365024"/>
                    <a:pt x="15684" y="347870"/>
                    <a:pt x="23118" y="329285"/>
                  </a:cubicBezTo>
                  <a:cubicBezTo>
                    <a:pt x="34269" y="340436"/>
                    <a:pt x="72341" y="362738"/>
                    <a:pt x="56571" y="362738"/>
                  </a:cubicBezTo>
                  <a:cubicBezTo>
                    <a:pt x="37986" y="362738"/>
                    <a:pt x="21817" y="345045"/>
                    <a:pt x="11967" y="329285"/>
                  </a:cubicBezTo>
                  <a:cubicBezTo>
                    <a:pt x="1922" y="313212"/>
                    <a:pt x="4532" y="292114"/>
                    <a:pt x="815" y="273528"/>
                  </a:cubicBezTo>
                  <a:cubicBezTo>
                    <a:pt x="8249" y="362738"/>
                    <a:pt x="5561" y="453377"/>
                    <a:pt x="23118" y="541158"/>
                  </a:cubicBezTo>
                  <a:cubicBezTo>
                    <a:pt x="36988" y="610507"/>
                    <a:pt x="8150" y="399904"/>
                    <a:pt x="11967" y="329285"/>
                  </a:cubicBezTo>
                  <a:cubicBezTo>
                    <a:pt x="15628" y="261554"/>
                    <a:pt x="34269" y="195470"/>
                    <a:pt x="45420" y="128563"/>
                  </a:cubicBezTo>
                  <a:cubicBezTo>
                    <a:pt x="64005" y="132280"/>
                    <a:pt x="94915" y="121825"/>
                    <a:pt x="101176" y="139714"/>
                  </a:cubicBezTo>
                  <a:cubicBezTo>
                    <a:pt x="124636" y="206742"/>
                    <a:pt x="145935" y="284217"/>
                    <a:pt x="123479" y="351587"/>
                  </a:cubicBezTo>
                  <a:cubicBezTo>
                    <a:pt x="110337" y="391013"/>
                    <a:pt x="85138" y="277808"/>
                    <a:pt x="67723" y="240075"/>
                  </a:cubicBezTo>
                  <a:cubicBezTo>
                    <a:pt x="62797" y="229402"/>
                    <a:pt x="60288" y="217772"/>
                    <a:pt x="56571" y="206621"/>
                  </a:cubicBezTo>
                  <a:cubicBezTo>
                    <a:pt x="41703" y="210338"/>
                    <a:pt x="0" y="208198"/>
                    <a:pt x="11967" y="217772"/>
                  </a:cubicBezTo>
                  <a:cubicBezTo>
                    <a:pt x="39503" y="239801"/>
                    <a:pt x="80787" y="266996"/>
                    <a:pt x="112327" y="251226"/>
                  </a:cubicBezTo>
                  <a:cubicBezTo>
                    <a:pt x="154919" y="229930"/>
                    <a:pt x="77087" y="141048"/>
                    <a:pt x="67723" y="128563"/>
                  </a:cubicBezTo>
                  <a:cubicBezTo>
                    <a:pt x="101177" y="109977"/>
                    <a:pt x="143584" y="102206"/>
                    <a:pt x="168084" y="72806"/>
                  </a:cubicBezTo>
                  <a:cubicBezTo>
                    <a:pt x="177895" y="61032"/>
                    <a:pt x="135950" y="52747"/>
                    <a:pt x="123479" y="61655"/>
                  </a:cubicBezTo>
                  <a:cubicBezTo>
                    <a:pt x="103189" y="76148"/>
                    <a:pt x="101176" y="106260"/>
                    <a:pt x="90025" y="128563"/>
                  </a:cubicBezTo>
                  <a:cubicBezTo>
                    <a:pt x="114389" y="250385"/>
                    <a:pt x="85523" y="266879"/>
                    <a:pt x="134630" y="217772"/>
                  </a:cubicBezTo>
                  <a:cubicBezTo>
                    <a:pt x="106177" y="75504"/>
                    <a:pt x="155204" y="239692"/>
                    <a:pt x="67723" y="139714"/>
                  </a:cubicBezTo>
                  <a:cubicBezTo>
                    <a:pt x="52242" y="122022"/>
                    <a:pt x="52854" y="95109"/>
                    <a:pt x="45420" y="72806"/>
                  </a:cubicBezTo>
                  <a:cubicBezTo>
                    <a:pt x="156989" y="28179"/>
                    <a:pt x="203336" y="0"/>
                    <a:pt x="368806" y="72806"/>
                  </a:cubicBezTo>
                  <a:cubicBezTo>
                    <a:pt x="399615" y="86362"/>
                    <a:pt x="375197" y="139846"/>
                    <a:pt x="379957" y="173167"/>
                  </a:cubicBezTo>
                  <a:cubicBezTo>
                    <a:pt x="382637" y="191930"/>
                    <a:pt x="391108" y="247878"/>
                    <a:pt x="391108" y="228924"/>
                  </a:cubicBezTo>
                  <a:cubicBezTo>
                    <a:pt x="391108" y="202640"/>
                    <a:pt x="379957" y="150865"/>
                    <a:pt x="379957" y="150865"/>
                  </a:cubicBez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Volný tvar 12">
              <a:extLst>
                <a:ext uri="{FF2B5EF4-FFF2-40B4-BE49-F238E27FC236}">
                  <a16:creationId xmlns:a16="http://schemas.microsoft.com/office/drawing/2014/main" id="{ABAFC663-C997-4AEA-B600-FBD612139678}"/>
                </a:ext>
              </a:extLst>
            </p:cNvPr>
            <p:cNvSpPr/>
            <p:nvPr/>
          </p:nvSpPr>
          <p:spPr>
            <a:xfrm>
              <a:off x="5634086" y="4749756"/>
              <a:ext cx="233333" cy="136527"/>
            </a:xfrm>
            <a:custGeom>
              <a:avLst/>
              <a:gdLst>
                <a:gd name="connsiteX0" fmla="*/ 86670 w 232791"/>
                <a:gd name="connsiteY0" fmla="*/ 133814 h 135672"/>
                <a:gd name="connsiteX1" fmla="*/ 53216 w 232791"/>
                <a:gd name="connsiteY1" fmla="*/ 111512 h 135672"/>
                <a:gd name="connsiteX2" fmla="*/ 8611 w 232791"/>
                <a:gd name="connsiteY2" fmla="*/ 89209 h 135672"/>
                <a:gd name="connsiteX3" fmla="*/ 19762 w 232791"/>
                <a:gd name="connsiteY3" fmla="*/ 0 h 135672"/>
                <a:gd name="connsiteX4" fmla="*/ 53216 w 232791"/>
                <a:gd name="connsiteY4" fmla="*/ 111512 h 135672"/>
                <a:gd name="connsiteX5" fmla="*/ 19762 w 232791"/>
                <a:gd name="connsiteY5" fmla="*/ 122663 h 135672"/>
                <a:gd name="connsiteX6" fmla="*/ 8611 w 232791"/>
                <a:gd name="connsiteY6" fmla="*/ 55756 h 135672"/>
                <a:gd name="connsiteX7" fmla="*/ 108972 w 232791"/>
                <a:gd name="connsiteY7" fmla="*/ 44604 h 135672"/>
                <a:gd name="connsiteX8" fmla="*/ 120123 w 232791"/>
                <a:gd name="connsiteY8" fmla="*/ 122663 h 135672"/>
                <a:gd name="connsiteX9" fmla="*/ 86670 w 232791"/>
                <a:gd name="connsiteY9" fmla="*/ 133814 h 13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791" h="135672">
                  <a:moveTo>
                    <a:pt x="86670" y="133814"/>
                  </a:moveTo>
                  <a:cubicBezTo>
                    <a:pt x="75519" y="131956"/>
                    <a:pt x="64852" y="118161"/>
                    <a:pt x="53216" y="111512"/>
                  </a:cubicBezTo>
                  <a:cubicBezTo>
                    <a:pt x="38783" y="103265"/>
                    <a:pt x="13388" y="105131"/>
                    <a:pt x="8611" y="89209"/>
                  </a:cubicBezTo>
                  <a:cubicBezTo>
                    <a:pt x="0" y="60505"/>
                    <a:pt x="16045" y="29736"/>
                    <a:pt x="19762" y="0"/>
                  </a:cubicBezTo>
                  <a:cubicBezTo>
                    <a:pt x="30913" y="37171"/>
                    <a:pt x="53216" y="72705"/>
                    <a:pt x="53216" y="111512"/>
                  </a:cubicBezTo>
                  <a:cubicBezTo>
                    <a:pt x="53216" y="123267"/>
                    <a:pt x="27105" y="131842"/>
                    <a:pt x="19762" y="122663"/>
                  </a:cubicBezTo>
                  <a:cubicBezTo>
                    <a:pt x="5638" y="105008"/>
                    <a:pt x="12328" y="78058"/>
                    <a:pt x="8611" y="55756"/>
                  </a:cubicBezTo>
                  <a:cubicBezTo>
                    <a:pt x="42065" y="52039"/>
                    <a:pt x="77273" y="33283"/>
                    <a:pt x="108972" y="44604"/>
                  </a:cubicBezTo>
                  <a:cubicBezTo>
                    <a:pt x="232791" y="88825"/>
                    <a:pt x="162141" y="122663"/>
                    <a:pt x="120123" y="122663"/>
                  </a:cubicBezTo>
                  <a:cubicBezTo>
                    <a:pt x="111812" y="122663"/>
                    <a:pt x="97821" y="135672"/>
                    <a:pt x="86670" y="133814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Volný tvar 13">
              <a:extLst>
                <a:ext uri="{FF2B5EF4-FFF2-40B4-BE49-F238E27FC236}">
                  <a16:creationId xmlns:a16="http://schemas.microsoft.com/office/drawing/2014/main" id="{875BCCDC-DFD5-4EB3-AC3C-0B5ED9CA657B}"/>
                </a:ext>
              </a:extLst>
            </p:cNvPr>
            <p:cNvSpPr/>
            <p:nvPr/>
          </p:nvSpPr>
          <p:spPr>
            <a:xfrm>
              <a:off x="4237260" y="4637043"/>
              <a:ext cx="198412" cy="284165"/>
            </a:xfrm>
            <a:custGeom>
              <a:avLst/>
              <a:gdLst>
                <a:gd name="connsiteX0" fmla="*/ 10818 w 197563"/>
                <a:gd name="connsiteY0" fmla="*/ 247473 h 284212"/>
                <a:gd name="connsiteX1" fmla="*/ 21969 w 197563"/>
                <a:gd name="connsiteY1" fmla="*/ 214019 h 284212"/>
                <a:gd name="connsiteX2" fmla="*/ 44271 w 197563"/>
                <a:gd name="connsiteY2" fmla="*/ 169415 h 284212"/>
                <a:gd name="connsiteX3" fmla="*/ 66574 w 197563"/>
                <a:gd name="connsiteY3" fmla="*/ 91356 h 284212"/>
                <a:gd name="connsiteX4" fmla="*/ 88876 w 197563"/>
                <a:gd name="connsiteY4" fmla="*/ 57902 h 284212"/>
                <a:gd name="connsiteX5" fmla="*/ 122330 w 197563"/>
                <a:gd name="connsiteY5" fmla="*/ 2146 h 284212"/>
                <a:gd name="connsiteX6" fmla="*/ 144632 w 197563"/>
                <a:gd name="connsiteY6" fmla="*/ 24449 h 284212"/>
                <a:gd name="connsiteX7" fmla="*/ 178086 w 197563"/>
                <a:gd name="connsiteY7" fmla="*/ 46751 h 284212"/>
                <a:gd name="connsiteX8" fmla="*/ 111179 w 197563"/>
                <a:gd name="connsiteY8" fmla="*/ 169415 h 284212"/>
                <a:gd name="connsiteX9" fmla="*/ 88876 w 197563"/>
                <a:gd name="connsiteY9" fmla="*/ 191717 h 284212"/>
                <a:gd name="connsiteX10" fmla="*/ 55423 w 197563"/>
                <a:gd name="connsiteY10" fmla="*/ 269776 h 284212"/>
                <a:gd name="connsiteX11" fmla="*/ 10818 w 197563"/>
                <a:gd name="connsiteY11" fmla="*/ 247473 h 2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563" h="284212">
                  <a:moveTo>
                    <a:pt x="10818" y="247473"/>
                  </a:moveTo>
                  <a:cubicBezTo>
                    <a:pt x="5242" y="238180"/>
                    <a:pt x="17339" y="224823"/>
                    <a:pt x="21969" y="214019"/>
                  </a:cubicBezTo>
                  <a:cubicBezTo>
                    <a:pt x="28517" y="198740"/>
                    <a:pt x="38590" y="185037"/>
                    <a:pt x="44271" y="169415"/>
                  </a:cubicBezTo>
                  <a:cubicBezTo>
                    <a:pt x="53519" y="143983"/>
                    <a:pt x="56524" y="116481"/>
                    <a:pt x="66574" y="91356"/>
                  </a:cubicBezTo>
                  <a:cubicBezTo>
                    <a:pt x="71551" y="78912"/>
                    <a:pt x="82882" y="69889"/>
                    <a:pt x="88876" y="57902"/>
                  </a:cubicBezTo>
                  <a:cubicBezTo>
                    <a:pt x="117827" y="0"/>
                    <a:pt x="78768" y="45708"/>
                    <a:pt x="122330" y="2146"/>
                  </a:cubicBezTo>
                  <a:cubicBezTo>
                    <a:pt x="129764" y="9580"/>
                    <a:pt x="136422" y="17881"/>
                    <a:pt x="144632" y="24449"/>
                  </a:cubicBezTo>
                  <a:cubicBezTo>
                    <a:pt x="155097" y="32821"/>
                    <a:pt x="175688" y="33565"/>
                    <a:pt x="178086" y="46751"/>
                  </a:cubicBezTo>
                  <a:cubicBezTo>
                    <a:pt x="197563" y="153871"/>
                    <a:pt x="178658" y="142423"/>
                    <a:pt x="111179" y="169415"/>
                  </a:cubicBezTo>
                  <a:cubicBezTo>
                    <a:pt x="103745" y="176849"/>
                    <a:pt x="93018" y="182054"/>
                    <a:pt x="88876" y="191717"/>
                  </a:cubicBezTo>
                  <a:cubicBezTo>
                    <a:pt x="49235" y="284212"/>
                    <a:pt x="105787" y="219410"/>
                    <a:pt x="55423" y="269776"/>
                  </a:cubicBezTo>
                  <a:cubicBezTo>
                    <a:pt x="0" y="255919"/>
                    <a:pt x="16394" y="256766"/>
                    <a:pt x="10818" y="247473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Volný tvar 14">
              <a:extLst>
                <a:ext uri="{FF2B5EF4-FFF2-40B4-BE49-F238E27FC236}">
                  <a16:creationId xmlns:a16="http://schemas.microsoft.com/office/drawing/2014/main" id="{176EDC0B-C82A-40F2-95F5-2F0AD3593F31}"/>
                </a:ext>
              </a:extLst>
            </p:cNvPr>
            <p:cNvSpPr/>
            <p:nvPr/>
          </p:nvSpPr>
          <p:spPr>
            <a:xfrm>
              <a:off x="4273767" y="5397463"/>
              <a:ext cx="431746" cy="765184"/>
            </a:xfrm>
            <a:custGeom>
              <a:avLst/>
              <a:gdLst>
                <a:gd name="connsiteX0" fmla="*/ 398092 w 431546"/>
                <a:gd name="connsiteY0" fmla="*/ 0 h 765457"/>
                <a:gd name="connsiteX1" fmla="*/ 241975 w 431546"/>
                <a:gd name="connsiteY1" fmla="*/ 66908 h 765457"/>
                <a:gd name="connsiteX2" fmla="*/ 186219 w 431546"/>
                <a:gd name="connsiteY2" fmla="*/ 122664 h 765457"/>
                <a:gd name="connsiteX3" fmla="*/ 175068 w 431546"/>
                <a:gd name="connsiteY3" fmla="*/ 189571 h 765457"/>
                <a:gd name="connsiteX4" fmla="*/ 152765 w 431546"/>
                <a:gd name="connsiteY4" fmla="*/ 379142 h 765457"/>
                <a:gd name="connsiteX5" fmla="*/ 85858 w 431546"/>
                <a:gd name="connsiteY5" fmla="*/ 468351 h 765457"/>
                <a:gd name="connsiteX6" fmla="*/ 63555 w 431546"/>
                <a:gd name="connsiteY6" fmla="*/ 501805 h 765457"/>
                <a:gd name="connsiteX7" fmla="*/ 18951 w 431546"/>
                <a:gd name="connsiteY7" fmla="*/ 557561 h 765457"/>
                <a:gd name="connsiteX8" fmla="*/ 41253 w 431546"/>
                <a:gd name="connsiteY8" fmla="*/ 613317 h 765457"/>
                <a:gd name="connsiteX9" fmla="*/ 63555 w 431546"/>
                <a:gd name="connsiteY9" fmla="*/ 635620 h 765457"/>
                <a:gd name="connsiteX10" fmla="*/ 108160 w 431546"/>
                <a:gd name="connsiteY10" fmla="*/ 691376 h 765457"/>
                <a:gd name="connsiteX11" fmla="*/ 420394 w 431546"/>
                <a:gd name="connsiteY11" fmla="*/ 635620 h 765457"/>
                <a:gd name="connsiteX12" fmla="*/ 431546 w 431546"/>
                <a:gd name="connsiteY12" fmla="*/ 546410 h 765457"/>
                <a:gd name="connsiteX13" fmla="*/ 409243 w 431546"/>
                <a:gd name="connsiteY13" fmla="*/ 512956 h 765457"/>
                <a:gd name="connsiteX14" fmla="*/ 342336 w 431546"/>
                <a:gd name="connsiteY14" fmla="*/ 535259 h 765457"/>
                <a:gd name="connsiteX15" fmla="*/ 275429 w 431546"/>
                <a:gd name="connsiteY15" fmla="*/ 546410 h 765457"/>
                <a:gd name="connsiteX16" fmla="*/ 197370 w 431546"/>
                <a:gd name="connsiteY16" fmla="*/ 524108 h 765457"/>
                <a:gd name="connsiteX17" fmla="*/ 208521 w 431546"/>
                <a:gd name="connsiteY17" fmla="*/ 468351 h 765457"/>
                <a:gd name="connsiteX18" fmla="*/ 219672 w 431546"/>
                <a:gd name="connsiteY18" fmla="*/ 312234 h 765457"/>
                <a:gd name="connsiteX19" fmla="*/ 253126 w 431546"/>
                <a:gd name="connsiteY19" fmla="*/ 267630 h 765457"/>
                <a:gd name="connsiteX20" fmla="*/ 275429 w 431546"/>
                <a:gd name="connsiteY20" fmla="*/ 234176 h 765457"/>
                <a:gd name="connsiteX21" fmla="*/ 308882 w 431546"/>
                <a:gd name="connsiteY21" fmla="*/ 178420 h 765457"/>
                <a:gd name="connsiteX22" fmla="*/ 375790 w 431546"/>
                <a:gd name="connsiteY22" fmla="*/ 111512 h 765457"/>
                <a:gd name="connsiteX23" fmla="*/ 398092 w 431546"/>
                <a:gd name="connsiteY23" fmla="*/ 0 h 76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546" h="765457">
                  <a:moveTo>
                    <a:pt x="398092" y="0"/>
                  </a:moveTo>
                  <a:cubicBezTo>
                    <a:pt x="329845" y="17062"/>
                    <a:pt x="293315" y="15568"/>
                    <a:pt x="241975" y="66908"/>
                  </a:cubicBezTo>
                  <a:lnTo>
                    <a:pt x="186219" y="122664"/>
                  </a:lnTo>
                  <a:cubicBezTo>
                    <a:pt x="182502" y="144966"/>
                    <a:pt x="177992" y="167151"/>
                    <a:pt x="175068" y="189571"/>
                  </a:cubicBezTo>
                  <a:cubicBezTo>
                    <a:pt x="166839" y="252663"/>
                    <a:pt x="172157" y="318543"/>
                    <a:pt x="152765" y="379142"/>
                  </a:cubicBezTo>
                  <a:cubicBezTo>
                    <a:pt x="141436" y="414544"/>
                    <a:pt x="106477" y="437423"/>
                    <a:pt x="85858" y="468351"/>
                  </a:cubicBezTo>
                  <a:cubicBezTo>
                    <a:pt x="78424" y="479502"/>
                    <a:pt x="71927" y="491340"/>
                    <a:pt x="63555" y="501805"/>
                  </a:cubicBezTo>
                  <a:cubicBezTo>
                    <a:pt x="0" y="581250"/>
                    <a:pt x="87592" y="454600"/>
                    <a:pt x="18951" y="557561"/>
                  </a:cubicBezTo>
                  <a:cubicBezTo>
                    <a:pt x="26385" y="576146"/>
                    <a:pt x="31322" y="595937"/>
                    <a:pt x="41253" y="613317"/>
                  </a:cubicBezTo>
                  <a:cubicBezTo>
                    <a:pt x="46469" y="622445"/>
                    <a:pt x="56713" y="627638"/>
                    <a:pt x="63555" y="635620"/>
                  </a:cubicBezTo>
                  <a:cubicBezTo>
                    <a:pt x="79044" y="653691"/>
                    <a:pt x="93292" y="672791"/>
                    <a:pt x="108160" y="691376"/>
                  </a:cubicBezTo>
                  <a:cubicBezTo>
                    <a:pt x="222159" y="686992"/>
                    <a:pt x="387934" y="765457"/>
                    <a:pt x="420394" y="635620"/>
                  </a:cubicBezTo>
                  <a:cubicBezTo>
                    <a:pt x="427662" y="606547"/>
                    <a:pt x="427829" y="576147"/>
                    <a:pt x="431546" y="546410"/>
                  </a:cubicBezTo>
                  <a:cubicBezTo>
                    <a:pt x="424112" y="535259"/>
                    <a:pt x="422542" y="514618"/>
                    <a:pt x="409243" y="512956"/>
                  </a:cubicBezTo>
                  <a:cubicBezTo>
                    <a:pt x="385916" y="510040"/>
                    <a:pt x="365143" y="529557"/>
                    <a:pt x="342336" y="535259"/>
                  </a:cubicBezTo>
                  <a:cubicBezTo>
                    <a:pt x="320401" y="540743"/>
                    <a:pt x="297731" y="542693"/>
                    <a:pt x="275429" y="546410"/>
                  </a:cubicBezTo>
                  <a:cubicBezTo>
                    <a:pt x="249409" y="538976"/>
                    <a:pt x="214981" y="544654"/>
                    <a:pt x="197370" y="524108"/>
                  </a:cubicBezTo>
                  <a:cubicBezTo>
                    <a:pt x="185035" y="509717"/>
                    <a:pt x="206537" y="487201"/>
                    <a:pt x="208521" y="468351"/>
                  </a:cubicBezTo>
                  <a:cubicBezTo>
                    <a:pt x="213982" y="416466"/>
                    <a:pt x="208354" y="363163"/>
                    <a:pt x="219672" y="312234"/>
                  </a:cubicBezTo>
                  <a:cubicBezTo>
                    <a:pt x="223704" y="294091"/>
                    <a:pt x="242323" y="282753"/>
                    <a:pt x="253126" y="267630"/>
                  </a:cubicBezTo>
                  <a:cubicBezTo>
                    <a:pt x="260916" y="256724"/>
                    <a:pt x="268326" y="245541"/>
                    <a:pt x="275429" y="234176"/>
                  </a:cubicBezTo>
                  <a:cubicBezTo>
                    <a:pt x="286916" y="215797"/>
                    <a:pt x="295157" y="195195"/>
                    <a:pt x="308882" y="178420"/>
                  </a:cubicBezTo>
                  <a:cubicBezTo>
                    <a:pt x="328855" y="154009"/>
                    <a:pt x="375790" y="111512"/>
                    <a:pt x="375790" y="111512"/>
                  </a:cubicBezTo>
                  <a:lnTo>
                    <a:pt x="398092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Volný tvar 15">
              <a:extLst>
                <a:ext uri="{FF2B5EF4-FFF2-40B4-BE49-F238E27FC236}">
                  <a16:creationId xmlns:a16="http://schemas.microsoft.com/office/drawing/2014/main" id="{3166C3BF-EAB9-4F44-BB4C-2C01E251B58A}"/>
                </a:ext>
              </a:extLst>
            </p:cNvPr>
            <p:cNvSpPr/>
            <p:nvPr/>
          </p:nvSpPr>
          <p:spPr>
            <a:xfrm>
              <a:off x="5354721" y="2716146"/>
              <a:ext cx="442857" cy="417517"/>
            </a:xfrm>
            <a:custGeom>
              <a:avLst/>
              <a:gdLst>
                <a:gd name="connsiteX0" fmla="*/ 8247 w 441904"/>
                <a:gd name="connsiteY0" fmla="*/ 49831 h 417822"/>
                <a:gd name="connsiteX1" fmla="*/ 186666 w 441904"/>
                <a:gd name="connsiteY1" fmla="*/ 150192 h 417822"/>
                <a:gd name="connsiteX2" fmla="*/ 153212 w 441904"/>
                <a:gd name="connsiteY2" fmla="*/ 194797 h 417822"/>
                <a:gd name="connsiteX3" fmla="*/ 142061 w 441904"/>
                <a:gd name="connsiteY3" fmla="*/ 228251 h 417822"/>
                <a:gd name="connsiteX4" fmla="*/ 253573 w 441904"/>
                <a:gd name="connsiteY4" fmla="*/ 272856 h 417822"/>
                <a:gd name="connsiteX5" fmla="*/ 275876 w 441904"/>
                <a:gd name="connsiteY5" fmla="*/ 373217 h 417822"/>
                <a:gd name="connsiteX6" fmla="*/ 420842 w 441904"/>
                <a:gd name="connsiteY6" fmla="*/ 384368 h 417822"/>
                <a:gd name="connsiteX7" fmla="*/ 409690 w 441904"/>
                <a:gd name="connsiteY7" fmla="*/ 350914 h 417822"/>
                <a:gd name="connsiteX8" fmla="*/ 331632 w 441904"/>
                <a:gd name="connsiteY8" fmla="*/ 373217 h 417822"/>
                <a:gd name="connsiteX9" fmla="*/ 298178 w 441904"/>
                <a:gd name="connsiteY9" fmla="*/ 395519 h 417822"/>
                <a:gd name="connsiteX10" fmla="*/ 186666 w 441904"/>
                <a:gd name="connsiteY10" fmla="*/ 417822 h 417822"/>
                <a:gd name="connsiteX11" fmla="*/ 130910 w 441904"/>
                <a:gd name="connsiteY11" fmla="*/ 395519 h 417822"/>
                <a:gd name="connsiteX12" fmla="*/ 52851 w 441904"/>
                <a:gd name="connsiteY12" fmla="*/ 261705 h 417822"/>
                <a:gd name="connsiteX13" fmla="*/ 30549 w 441904"/>
                <a:gd name="connsiteY13" fmla="*/ 150192 h 417822"/>
                <a:gd name="connsiteX14" fmla="*/ 8247 w 441904"/>
                <a:gd name="connsiteY14" fmla="*/ 105588 h 417822"/>
                <a:gd name="connsiteX15" fmla="*/ 75154 w 441904"/>
                <a:gd name="connsiteY15" fmla="*/ 72134 h 41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904" h="417822">
                  <a:moveTo>
                    <a:pt x="8247" y="49831"/>
                  </a:moveTo>
                  <a:cubicBezTo>
                    <a:pt x="162122" y="58883"/>
                    <a:pt x="236730" y="0"/>
                    <a:pt x="186666" y="150192"/>
                  </a:cubicBezTo>
                  <a:cubicBezTo>
                    <a:pt x="180789" y="167824"/>
                    <a:pt x="164363" y="179929"/>
                    <a:pt x="153212" y="194797"/>
                  </a:cubicBezTo>
                  <a:cubicBezTo>
                    <a:pt x="149495" y="205948"/>
                    <a:pt x="142061" y="216496"/>
                    <a:pt x="142061" y="228251"/>
                  </a:cubicBezTo>
                  <a:cubicBezTo>
                    <a:pt x="142061" y="291216"/>
                    <a:pt x="203940" y="267341"/>
                    <a:pt x="253573" y="272856"/>
                  </a:cubicBezTo>
                  <a:cubicBezTo>
                    <a:pt x="261007" y="306310"/>
                    <a:pt x="259466" y="343132"/>
                    <a:pt x="275876" y="373217"/>
                  </a:cubicBezTo>
                  <a:cubicBezTo>
                    <a:pt x="299356" y="416264"/>
                    <a:pt x="407694" y="385829"/>
                    <a:pt x="420842" y="384368"/>
                  </a:cubicBezTo>
                  <a:cubicBezTo>
                    <a:pt x="441904" y="279057"/>
                    <a:pt x="441041" y="336980"/>
                    <a:pt x="409690" y="350914"/>
                  </a:cubicBezTo>
                  <a:cubicBezTo>
                    <a:pt x="384962" y="361904"/>
                    <a:pt x="357651" y="365783"/>
                    <a:pt x="331632" y="373217"/>
                  </a:cubicBezTo>
                  <a:cubicBezTo>
                    <a:pt x="320481" y="380651"/>
                    <a:pt x="310497" y="390240"/>
                    <a:pt x="298178" y="395519"/>
                  </a:cubicBezTo>
                  <a:cubicBezTo>
                    <a:pt x="277009" y="404591"/>
                    <a:pt x="201756" y="415307"/>
                    <a:pt x="186666" y="417822"/>
                  </a:cubicBezTo>
                  <a:cubicBezTo>
                    <a:pt x="168081" y="410388"/>
                    <a:pt x="145064" y="409673"/>
                    <a:pt x="130910" y="395519"/>
                  </a:cubicBezTo>
                  <a:cubicBezTo>
                    <a:pt x="105087" y="369696"/>
                    <a:pt x="72471" y="300943"/>
                    <a:pt x="52851" y="261705"/>
                  </a:cubicBezTo>
                  <a:cubicBezTo>
                    <a:pt x="45417" y="224534"/>
                    <a:pt x="40963" y="186641"/>
                    <a:pt x="30549" y="150192"/>
                  </a:cubicBezTo>
                  <a:cubicBezTo>
                    <a:pt x="25982" y="134209"/>
                    <a:pt x="0" y="120021"/>
                    <a:pt x="8247" y="105588"/>
                  </a:cubicBezTo>
                  <a:cubicBezTo>
                    <a:pt x="20618" y="83939"/>
                    <a:pt x="75154" y="72134"/>
                    <a:pt x="75154" y="72134"/>
                  </a:cubicBezTo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Volný tvar 16">
              <a:extLst>
                <a:ext uri="{FF2B5EF4-FFF2-40B4-BE49-F238E27FC236}">
                  <a16:creationId xmlns:a16="http://schemas.microsoft.com/office/drawing/2014/main" id="{3737C9D7-20D3-4818-932D-7EDCA064C45A}"/>
                </a:ext>
              </a:extLst>
            </p:cNvPr>
            <p:cNvSpPr/>
            <p:nvPr/>
          </p:nvSpPr>
          <p:spPr>
            <a:xfrm>
              <a:off x="3434085" y="4883108"/>
              <a:ext cx="531746" cy="1216039"/>
            </a:xfrm>
            <a:custGeom>
              <a:avLst/>
              <a:gdLst>
                <a:gd name="connsiteX0" fmla="*/ 56517 w 532766"/>
                <a:gd name="connsiteY0" fmla="*/ 960249 h 1216727"/>
                <a:gd name="connsiteX1" fmla="*/ 34214 w 532766"/>
                <a:gd name="connsiteY1" fmla="*/ 313478 h 1216727"/>
                <a:gd name="connsiteX2" fmla="*/ 56517 w 532766"/>
                <a:gd name="connsiteY2" fmla="*/ 135059 h 1216727"/>
                <a:gd name="connsiteX3" fmla="*/ 78819 w 532766"/>
                <a:gd name="connsiteY3" fmla="*/ 23547 h 1216727"/>
                <a:gd name="connsiteX4" fmla="*/ 168029 w 532766"/>
                <a:gd name="connsiteY4" fmla="*/ 1244 h 1216727"/>
                <a:gd name="connsiteX5" fmla="*/ 179180 w 532766"/>
                <a:gd name="connsiteY5" fmla="*/ 146210 h 1216727"/>
                <a:gd name="connsiteX6" fmla="*/ 168029 w 532766"/>
                <a:gd name="connsiteY6" fmla="*/ 268873 h 1216727"/>
                <a:gd name="connsiteX7" fmla="*/ 190331 w 532766"/>
                <a:gd name="connsiteY7" fmla="*/ 291176 h 1216727"/>
                <a:gd name="connsiteX8" fmla="*/ 234936 w 532766"/>
                <a:gd name="connsiteY8" fmla="*/ 79303 h 1216727"/>
                <a:gd name="connsiteX9" fmla="*/ 268390 w 532766"/>
                <a:gd name="connsiteY9" fmla="*/ 101605 h 1216727"/>
                <a:gd name="connsiteX10" fmla="*/ 357600 w 532766"/>
                <a:gd name="connsiteY10" fmla="*/ 659166 h 1216727"/>
                <a:gd name="connsiteX11" fmla="*/ 469112 w 532766"/>
                <a:gd name="connsiteY11" fmla="*/ 703771 h 1216727"/>
                <a:gd name="connsiteX12" fmla="*/ 379902 w 532766"/>
                <a:gd name="connsiteY12" fmla="*/ 1027156 h 1216727"/>
                <a:gd name="connsiteX13" fmla="*/ 301844 w 532766"/>
                <a:gd name="connsiteY13" fmla="*/ 1172122 h 1216727"/>
                <a:gd name="connsiteX14" fmla="*/ 257239 w 532766"/>
                <a:gd name="connsiteY14" fmla="*/ 1216727 h 1216727"/>
                <a:gd name="connsiteX15" fmla="*/ 223785 w 532766"/>
                <a:gd name="connsiteY15" fmla="*/ 1205576 h 1216727"/>
                <a:gd name="connsiteX16" fmla="*/ 112273 w 532766"/>
                <a:gd name="connsiteY16" fmla="*/ 1094064 h 1216727"/>
                <a:gd name="connsiteX17" fmla="*/ 101122 w 532766"/>
                <a:gd name="connsiteY17" fmla="*/ 1060610 h 1216727"/>
                <a:gd name="connsiteX18" fmla="*/ 78819 w 532766"/>
                <a:gd name="connsiteY18" fmla="*/ 1027156 h 1216727"/>
                <a:gd name="connsiteX19" fmla="*/ 67668 w 532766"/>
                <a:gd name="connsiteY19" fmla="*/ 982551 h 1216727"/>
                <a:gd name="connsiteX20" fmla="*/ 56517 w 532766"/>
                <a:gd name="connsiteY20" fmla="*/ 960249 h 121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2766" h="1216727">
                  <a:moveTo>
                    <a:pt x="56517" y="960249"/>
                  </a:moveTo>
                  <a:cubicBezTo>
                    <a:pt x="50941" y="848737"/>
                    <a:pt x="0" y="843797"/>
                    <a:pt x="34214" y="313478"/>
                  </a:cubicBezTo>
                  <a:cubicBezTo>
                    <a:pt x="38073" y="253666"/>
                    <a:pt x="47403" y="194298"/>
                    <a:pt x="56517" y="135059"/>
                  </a:cubicBezTo>
                  <a:cubicBezTo>
                    <a:pt x="62281" y="97593"/>
                    <a:pt x="54552" y="52668"/>
                    <a:pt x="78819" y="23547"/>
                  </a:cubicBezTo>
                  <a:cubicBezTo>
                    <a:pt x="98442" y="0"/>
                    <a:pt x="138292" y="8678"/>
                    <a:pt x="168029" y="1244"/>
                  </a:cubicBezTo>
                  <a:cubicBezTo>
                    <a:pt x="171746" y="49566"/>
                    <a:pt x="179180" y="97745"/>
                    <a:pt x="179180" y="146210"/>
                  </a:cubicBezTo>
                  <a:cubicBezTo>
                    <a:pt x="179180" y="187266"/>
                    <a:pt x="164880" y="227938"/>
                    <a:pt x="168029" y="268873"/>
                  </a:cubicBezTo>
                  <a:cubicBezTo>
                    <a:pt x="168835" y="279356"/>
                    <a:pt x="182897" y="283742"/>
                    <a:pt x="190331" y="291176"/>
                  </a:cubicBezTo>
                  <a:cubicBezTo>
                    <a:pt x="198023" y="237333"/>
                    <a:pt x="212535" y="116638"/>
                    <a:pt x="234936" y="79303"/>
                  </a:cubicBezTo>
                  <a:cubicBezTo>
                    <a:pt x="241831" y="67811"/>
                    <a:pt x="257239" y="94171"/>
                    <a:pt x="268390" y="101605"/>
                  </a:cubicBezTo>
                  <a:cubicBezTo>
                    <a:pt x="298127" y="287459"/>
                    <a:pt x="298080" y="480607"/>
                    <a:pt x="357600" y="659166"/>
                  </a:cubicBezTo>
                  <a:cubicBezTo>
                    <a:pt x="370260" y="697146"/>
                    <a:pt x="459065" y="665018"/>
                    <a:pt x="469112" y="703771"/>
                  </a:cubicBezTo>
                  <a:cubicBezTo>
                    <a:pt x="532766" y="949296"/>
                    <a:pt x="456890" y="907397"/>
                    <a:pt x="379902" y="1027156"/>
                  </a:cubicBezTo>
                  <a:cubicBezTo>
                    <a:pt x="345666" y="1080413"/>
                    <a:pt x="339324" y="1123934"/>
                    <a:pt x="301844" y="1172122"/>
                  </a:cubicBezTo>
                  <a:cubicBezTo>
                    <a:pt x="288935" y="1188720"/>
                    <a:pt x="272107" y="1201859"/>
                    <a:pt x="257239" y="1216727"/>
                  </a:cubicBezTo>
                  <a:cubicBezTo>
                    <a:pt x="246088" y="1213010"/>
                    <a:pt x="232758" y="1213169"/>
                    <a:pt x="223785" y="1205576"/>
                  </a:cubicBezTo>
                  <a:cubicBezTo>
                    <a:pt x="183656" y="1171621"/>
                    <a:pt x="112273" y="1094064"/>
                    <a:pt x="112273" y="1094064"/>
                  </a:cubicBezTo>
                  <a:cubicBezTo>
                    <a:pt x="108556" y="1082913"/>
                    <a:pt x="106379" y="1071124"/>
                    <a:pt x="101122" y="1060610"/>
                  </a:cubicBezTo>
                  <a:cubicBezTo>
                    <a:pt x="95128" y="1048623"/>
                    <a:pt x="84098" y="1039475"/>
                    <a:pt x="78819" y="1027156"/>
                  </a:cubicBezTo>
                  <a:cubicBezTo>
                    <a:pt x="72782" y="1013069"/>
                    <a:pt x="72514" y="997090"/>
                    <a:pt x="67668" y="982551"/>
                  </a:cubicBezTo>
                  <a:cubicBezTo>
                    <a:pt x="65040" y="974666"/>
                    <a:pt x="62093" y="1071761"/>
                    <a:pt x="56517" y="960249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Volný tvar 17">
              <a:extLst>
                <a:ext uri="{FF2B5EF4-FFF2-40B4-BE49-F238E27FC236}">
                  <a16:creationId xmlns:a16="http://schemas.microsoft.com/office/drawing/2014/main" id="{826BC1DF-B9C9-4692-B258-5E9FD9D39CB6}"/>
                </a:ext>
              </a:extLst>
            </p:cNvPr>
            <p:cNvSpPr/>
            <p:nvPr/>
          </p:nvSpPr>
          <p:spPr>
            <a:xfrm>
              <a:off x="5664245" y="2385943"/>
              <a:ext cx="165079" cy="669933"/>
            </a:xfrm>
            <a:custGeom>
              <a:avLst/>
              <a:gdLst>
                <a:gd name="connsiteX0" fmla="*/ 33453 w 163825"/>
                <a:gd name="connsiteY0" fmla="*/ 490654 h 669688"/>
                <a:gd name="connsiteX1" fmla="*/ 22302 w 163825"/>
                <a:gd name="connsiteY1" fmla="*/ 446049 h 669688"/>
                <a:gd name="connsiteX2" fmla="*/ 33453 w 163825"/>
                <a:gd name="connsiteY2" fmla="*/ 167268 h 669688"/>
                <a:gd name="connsiteX3" fmla="*/ 89209 w 163825"/>
                <a:gd name="connsiteY3" fmla="*/ 33454 h 669688"/>
                <a:gd name="connsiteX4" fmla="*/ 100360 w 163825"/>
                <a:gd name="connsiteY4" fmla="*/ 0 h 669688"/>
                <a:gd name="connsiteX5" fmla="*/ 122663 w 163825"/>
                <a:gd name="connsiteY5" fmla="*/ 33454 h 669688"/>
                <a:gd name="connsiteX6" fmla="*/ 144965 w 163825"/>
                <a:gd name="connsiteY6" fmla="*/ 479502 h 669688"/>
                <a:gd name="connsiteX7" fmla="*/ 55756 w 163825"/>
                <a:gd name="connsiteY7" fmla="*/ 613317 h 669688"/>
                <a:gd name="connsiteX8" fmla="*/ 11151 w 163825"/>
                <a:gd name="connsiteY8" fmla="*/ 579863 h 669688"/>
                <a:gd name="connsiteX9" fmla="*/ 0 w 163825"/>
                <a:gd name="connsiteY9" fmla="*/ 535259 h 669688"/>
                <a:gd name="connsiteX10" fmla="*/ 11151 w 163825"/>
                <a:gd name="connsiteY10" fmla="*/ 479502 h 669688"/>
                <a:gd name="connsiteX11" fmla="*/ 11151 w 163825"/>
                <a:gd name="connsiteY11" fmla="*/ 434898 h 6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25" h="669688">
                  <a:moveTo>
                    <a:pt x="33453" y="490654"/>
                  </a:moveTo>
                  <a:cubicBezTo>
                    <a:pt x="29736" y="475786"/>
                    <a:pt x="24632" y="461197"/>
                    <a:pt x="22302" y="446049"/>
                  </a:cubicBezTo>
                  <a:cubicBezTo>
                    <a:pt x="5966" y="339863"/>
                    <a:pt x="4423" y="283388"/>
                    <a:pt x="33453" y="167268"/>
                  </a:cubicBezTo>
                  <a:cubicBezTo>
                    <a:pt x="45173" y="120389"/>
                    <a:pt x="71263" y="78320"/>
                    <a:pt x="89209" y="33454"/>
                  </a:cubicBezTo>
                  <a:cubicBezTo>
                    <a:pt x="93575" y="22540"/>
                    <a:pt x="96643" y="11151"/>
                    <a:pt x="100360" y="0"/>
                  </a:cubicBezTo>
                  <a:cubicBezTo>
                    <a:pt x="107794" y="11151"/>
                    <a:pt x="121635" y="20091"/>
                    <a:pt x="122663" y="33454"/>
                  </a:cubicBezTo>
                  <a:cubicBezTo>
                    <a:pt x="163825" y="568561"/>
                    <a:pt x="97960" y="291480"/>
                    <a:pt x="144965" y="479502"/>
                  </a:cubicBezTo>
                  <a:cubicBezTo>
                    <a:pt x="104970" y="619483"/>
                    <a:pt x="145949" y="669688"/>
                    <a:pt x="55756" y="613317"/>
                  </a:cubicBezTo>
                  <a:cubicBezTo>
                    <a:pt x="39996" y="603467"/>
                    <a:pt x="26019" y="591014"/>
                    <a:pt x="11151" y="579863"/>
                  </a:cubicBezTo>
                  <a:cubicBezTo>
                    <a:pt x="7434" y="564995"/>
                    <a:pt x="0" y="550585"/>
                    <a:pt x="0" y="535259"/>
                  </a:cubicBezTo>
                  <a:cubicBezTo>
                    <a:pt x="0" y="516305"/>
                    <a:pt x="9058" y="498340"/>
                    <a:pt x="11151" y="479502"/>
                  </a:cubicBezTo>
                  <a:cubicBezTo>
                    <a:pt x="12793" y="464725"/>
                    <a:pt x="11151" y="449766"/>
                    <a:pt x="11151" y="434898"/>
                  </a:cubicBezTo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Volný tvar 18">
              <a:extLst>
                <a:ext uri="{FF2B5EF4-FFF2-40B4-BE49-F238E27FC236}">
                  <a16:creationId xmlns:a16="http://schemas.microsoft.com/office/drawing/2014/main" id="{E9B62767-155E-4A90-95FD-32A996117057}"/>
                </a:ext>
              </a:extLst>
            </p:cNvPr>
            <p:cNvSpPr/>
            <p:nvPr/>
          </p:nvSpPr>
          <p:spPr>
            <a:xfrm>
              <a:off x="5921388" y="4829132"/>
              <a:ext cx="334921" cy="835034"/>
            </a:xfrm>
            <a:custGeom>
              <a:avLst/>
              <a:gdLst>
                <a:gd name="connsiteX0" fmla="*/ 111512 w 334536"/>
                <a:gd name="connsiteY0" fmla="*/ 289932 h 836342"/>
                <a:gd name="connsiteX1" fmla="*/ 189570 w 334536"/>
                <a:gd name="connsiteY1" fmla="*/ 11151 h 836342"/>
                <a:gd name="connsiteX2" fmla="*/ 223024 w 334536"/>
                <a:gd name="connsiteY2" fmla="*/ 0 h 836342"/>
                <a:gd name="connsiteX3" fmla="*/ 334536 w 334536"/>
                <a:gd name="connsiteY3" fmla="*/ 457200 h 836342"/>
                <a:gd name="connsiteX4" fmla="*/ 301082 w 334536"/>
                <a:gd name="connsiteY4" fmla="*/ 568712 h 836342"/>
                <a:gd name="connsiteX5" fmla="*/ 289931 w 334536"/>
                <a:gd name="connsiteY5" fmla="*/ 791737 h 836342"/>
                <a:gd name="connsiteX6" fmla="*/ 267629 w 334536"/>
                <a:gd name="connsiteY6" fmla="*/ 825190 h 836342"/>
                <a:gd name="connsiteX7" fmla="*/ 223024 w 334536"/>
                <a:gd name="connsiteY7" fmla="*/ 836342 h 836342"/>
                <a:gd name="connsiteX8" fmla="*/ 144965 w 334536"/>
                <a:gd name="connsiteY8" fmla="*/ 780585 h 836342"/>
                <a:gd name="connsiteX9" fmla="*/ 122663 w 334536"/>
                <a:gd name="connsiteY9" fmla="*/ 747132 h 836342"/>
                <a:gd name="connsiteX10" fmla="*/ 111512 w 334536"/>
                <a:gd name="connsiteY10" fmla="*/ 535259 h 836342"/>
                <a:gd name="connsiteX11" fmla="*/ 66907 w 334536"/>
                <a:gd name="connsiteY11" fmla="*/ 468351 h 836342"/>
                <a:gd name="connsiteX12" fmla="*/ 22302 w 334536"/>
                <a:gd name="connsiteY12" fmla="*/ 401444 h 836342"/>
                <a:gd name="connsiteX13" fmla="*/ 0 w 334536"/>
                <a:gd name="connsiteY13" fmla="*/ 345688 h 836342"/>
                <a:gd name="connsiteX14" fmla="*/ 78058 w 334536"/>
                <a:gd name="connsiteY14" fmla="*/ 312234 h 836342"/>
                <a:gd name="connsiteX15" fmla="*/ 111512 w 334536"/>
                <a:gd name="connsiteY15" fmla="*/ 289932 h 8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4536" h="836342">
                  <a:moveTo>
                    <a:pt x="111512" y="289932"/>
                  </a:moveTo>
                  <a:cubicBezTo>
                    <a:pt x="127455" y="154416"/>
                    <a:pt x="105855" y="105330"/>
                    <a:pt x="189570" y="11151"/>
                  </a:cubicBezTo>
                  <a:cubicBezTo>
                    <a:pt x="197379" y="2366"/>
                    <a:pt x="211873" y="3717"/>
                    <a:pt x="223024" y="0"/>
                  </a:cubicBezTo>
                  <a:cubicBezTo>
                    <a:pt x="275926" y="357088"/>
                    <a:pt x="227664" y="207830"/>
                    <a:pt x="334536" y="457200"/>
                  </a:cubicBezTo>
                  <a:cubicBezTo>
                    <a:pt x="301259" y="507117"/>
                    <a:pt x="307062" y="487989"/>
                    <a:pt x="301082" y="568712"/>
                  </a:cubicBezTo>
                  <a:cubicBezTo>
                    <a:pt x="295583" y="642943"/>
                    <a:pt x="299558" y="717928"/>
                    <a:pt x="289931" y="791737"/>
                  </a:cubicBezTo>
                  <a:cubicBezTo>
                    <a:pt x="288198" y="805026"/>
                    <a:pt x="278780" y="817756"/>
                    <a:pt x="267629" y="825190"/>
                  </a:cubicBezTo>
                  <a:cubicBezTo>
                    <a:pt x="254877" y="833691"/>
                    <a:pt x="237892" y="832625"/>
                    <a:pt x="223024" y="836342"/>
                  </a:cubicBezTo>
                  <a:cubicBezTo>
                    <a:pt x="204029" y="823679"/>
                    <a:pt x="158796" y="794416"/>
                    <a:pt x="144965" y="780585"/>
                  </a:cubicBezTo>
                  <a:cubicBezTo>
                    <a:pt x="135488" y="771108"/>
                    <a:pt x="130097" y="758283"/>
                    <a:pt x="122663" y="747132"/>
                  </a:cubicBezTo>
                  <a:cubicBezTo>
                    <a:pt x="118946" y="676508"/>
                    <a:pt x="125382" y="604608"/>
                    <a:pt x="111512" y="535259"/>
                  </a:cubicBezTo>
                  <a:cubicBezTo>
                    <a:pt x="106255" y="508975"/>
                    <a:pt x="79924" y="491782"/>
                    <a:pt x="66907" y="468351"/>
                  </a:cubicBezTo>
                  <a:cubicBezTo>
                    <a:pt x="26562" y="395730"/>
                    <a:pt x="96545" y="475687"/>
                    <a:pt x="22302" y="401444"/>
                  </a:cubicBezTo>
                  <a:cubicBezTo>
                    <a:pt x="14868" y="382859"/>
                    <a:pt x="0" y="365705"/>
                    <a:pt x="0" y="345688"/>
                  </a:cubicBezTo>
                  <a:cubicBezTo>
                    <a:pt x="0" y="317123"/>
                    <a:pt x="76358" y="312574"/>
                    <a:pt x="78058" y="312234"/>
                  </a:cubicBezTo>
                  <a:lnTo>
                    <a:pt x="111512" y="28993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Volný tvar 19">
              <a:extLst>
                <a:ext uri="{FF2B5EF4-FFF2-40B4-BE49-F238E27FC236}">
                  <a16:creationId xmlns:a16="http://schemas.microsoft.com/office/drawing/2014/main" id="{7DAB8B07-53DB-4980-AE8F-EADBB06A9EFF}"/>
                </a:ext>
              </a:extLst>
            </p:cNvPr>
            <p:cNvSpPr/>
            <p:nvPr/>
          </p:nvSpPr>
          <p:spPr>
            <a:xfrm>
              <a:off x="6180118" y="4219525"/>
              <a:ext cx="849207" cy="1490680"/>
            </a:xfrm>
            <a:custGeom>
              <a:avLst/>
              <a:gdLst>
                <a:gd name="connsiteX0" fmla="*/ 30349 w 848314"/>
                <a:gd name="connsiteY0" fmla="*/ 954175 h 1489455"/>
                <a:gd name="connsiteX1" fmla="*/ 52652 w 848314"/>
                <a:gd name="connsiteY1" fmla="*/ 798058 h 1489455"/>
                <a:gd name="connsiteX2" fmla="*/ 141861 w 848314"/>
                <a:gd name="connsiteY2" fmla="*/ 753453 h 1489455"/>
                <a:gd name="connsiteX3" fmla="*/ 164164 w 848314"/>
                <a:gd name="connsiteY3" fmla="*/ 708848 h 1489455"/>
                <a:gd name="connsiteX4" fmla="*/ 442944 w 848314"/>
                <a:gd name="connsiteY4" fmla="*/ 218194 h 1489455"/>
                <a:gd name="connsiteX5" fmla="*/ 654818 w 848314"/>
                <a:gd name="connsiteY5" fmla="*/ 117833 h 1489455"/>
                <a:gd name="connsiteX6" fmla="*/ 710574 w 848314"/>
                <a:gd name="connsiteY6" fmla="*/ 697697 h 1489455"/>
                <a:gd name="connsiteX7" fmla="*/ 777481 w 848314"/>
                <a:gd name="connsiteY7" fmla="*/ 831511 h 1489455"/>
                <a:gd name="connsiteX8" fmla="*/ 822086 w 848314"/>
                <a:gd name="connsiteY8" fmla="*/ 853814 h 1489455"/>
                <a:gd name="connsiteX9" fmla="*/ 844388 w 848314"/>
                <a:gd name="connsiteY9" fmla="*/ 909570 h 1489455"/>
                <a:gd name="connsiteX10" fmla="*/ 755179 w 848314"/>
                <a:gd name="connsiteY10" fmla="*/ 1065687 h 1489455"/>
                <a:gd name="connsiteX11" fmla="*/ 732876 w 848314"/>
                <a:gd name="connsiteY11" fmla="*/ 1110292 h 1489455"/>
                <a:gd name="connsiteX12" fmla="*/ 721725 w 848314"/>
                <a:gd name="connsiteY12" fmla="*/ 1355619 h 1489455"/>
                <a:gd name="connsiteX13" fmla="*/ 643666 w 848314"/>
                <a:gd name="connsiteY13" fmla="*/ 1377921 h 1489455"/>
                <a:gd name="connsiteX14" fmla="*/ 498700 w 848314"/>
                <a:gd name="connsiteY14" fmla="*/ 1389072 h 1489455"/>
                <a:gd name="connsiteX15" fmla="*/ 442944 w 848314"/>
                <a:gd name="connsiteY15" fmla="*/ 1422526 h 1489455"/>
                <a:gd name="connsiteX16" fmla="*/ 376037 w 848314"/>
                <a:gd name="connsiteY16" fmla="*/ 1478282 h 1489455"/>
                <a:gd name="connsiteX17" fmla="*/ 164164 w 848314"/>
                <a:gd name="connsiteY17" fmla="*/ 1467131 h 1489455"/>
                <a:gd name="connsiteX18" fmla="*/ 130710 w 848314"/>
                <a:gd name="connsiteY18" fmla="*/ 1444829 h 1489455"/>
                <a:gd name="connsiteX19" fmla="*/ 63803 w 848314"/>
                <a:gd name="connsiteY19" fmla="*/ 1377921 h 1489455"/>
                <a:gd name="connsiteX20" fmla="*/ 52652 w 848314"/>
                <a:gd name="connsiteY20" fmla="*/ 1333316 h 14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8314" h="1489455">
                  <a:moveTo>
                    <a:pt x="30349" y="954175"/>
                  </a:moveTo>
                  <a:cubicBezTo>
                    <a:pt x="15629" y="895293"/>
                    <a:pt x="0" y="865070"/>
                    <a:pt x="52652" y="798058"/>
                  </a:cubicBezTo>
                  <a:cubicBezTo>
                    <a:pt x="73192" y="771916"/>
                    <a:pt x="112125" y="768321"/>
                    <a:pt x="141861" y="753453"/>
                  </a:cubicBezTo>
                  <a:cubicBezTo>
                    <a:pt x="149295" y="738585"/>
                    <a:pt x="159743" y="724873"/>
                    <a:pt x="164164" y="708848"/>
                  </a:cubicBezTo>
                  <a:cubicBezTo>
                    <a:pt x="246937" y="408796"/>
                    <a:pt x="171275" y="418372"/>
                    <a:pt x="442944" y="218194"/>
                  </a:cubicBezTo>
                  <a:cubicBezTo>
                    <a:pt x="505857" y="171837"/>
                    <a:pt x="584193" y="151287"/>
                    <a:pt x="654818" y="117833"/>
                  </a:cubicBezTo>
                  <a:cubicBezTo>
                    <a:pt x="714297" y="444974"/>
                    <a:pt x="637897" y="0"/>
                    <a:pt x="710574" y="697697"/>
                  </a:cubicBezTo>
                  <a:cubicBezTo>
                    <a:pt x="716245" y="752143"/>
                    <a:pt x="736350" y="795521"/>
                    <a:pt x="777481" y="831511"/>
                  </a:cubicBezTo>
                  <a:cubicBezTo>
                    <a:pt x="789991" y="842458"/>
                    <a:pt x="807218" y="846380"/>
                    <a:pt x="822086" y="853814"/>
                  </a:cubicBezTo>
                  <a:cubicBezTo>
                    <a:pt x="829520" y="872399"/>
                    <a:pt x="848314" y="889942"/>
                    <a:pt x="844388" y="909570"/>
                  </a:cubicBezTo>
                  <a:cubicBezTo>
                    <a:pt x="826611" y="998452"/>
                    <a:pt x="792865" y="1005390"/>
                    <a:pt x="755179" y="1065687"/>
                  </a:cubicBezTo>
                  <a:cubicBezTo>
                    <a:pt x="746369" y="1079784"/>
                    <a:pt x="740310" y="1095424"/>
                    <a:pt x="732876" y="1110292"/>
                  </a:cubicBezTo>
                  <a:cubicBezTo>
                    <a:pt x="729159" y="1192068"/>
                    <a:pt x="747612" y="1277960"/>
                    <a:pt x="721725" y="1355619"/>
                  </a:cubicBezTo>
                  <a:cubicBezTo>
                    <a:pt x="713168" y="1381291"/>
                    <a:pt x="670427" y="1373907"/>
                    <a:pt x="643666" y="1377921"/>
                  </a:cubicBezTo>
                  <a:cubicBezTo>
                    <a:pt x="595737" y="1385110"/>
                    <a:pt x="547022" y="1385355"/>
                    <a:pt x="498700" y="1389072"/>
                  </a:cubicBezTo>
                  <a:cubicBezTo>
                    <a:pt x="480115" y="1400223"/>
                    <a:pt x="460473" y="1409778"/>
                    <a:pt x="442944" y="1422526"/>
                  </a:cubicBezTo>
                  <a:cubicBezTo>
                    <a:pt x="419465" y="1439601"/>
                    <a:pt x="404704" y="1473695"/>
                    <a:pt x="376037" y="1478282"/>
                  </a:cubicBezTo>
                  <a:cubicBezTo>
                    <a:pt x="306203" y="1489455"/>
                    <a:pt x="234788" y="1470848"/>
                    <a:pt x="164164" y="1467131"/>
                  </a:cubicBezTo>
                  <a:cubicBezTo>
                    <a:pt x="153013" y="1459697"/>
                    <a:pt x="140727" y="1453733"/>
                    <a:pt x="130710" y="1444829"/>
                  </a:cubicBezTo>
                  <a:cubicBezTo>
                    <a:pt x="107136" y="1423875"/>
                    <a:pt x="63803" y="1377921"/>
                    <a:pt x="63803" y="1377921"/>
                  </a:cubicBezTo>
                  <a:lnTo>
                    <a:pt x="52652" y="1333316"/>
                  </a:lnTo>
                </a:path>
              </a:pathLst>
            </a:custGeom>
            <a:solidFill>
              <a:srgbClr val="FFD833"/>
            </a:solidFill>
            <a:ln>
              <a:solidFill>
                <a:srgbClr val="FFD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Volný tvar 20">
              <a:extLst>
                <a:ext uri="{FF2B5EF4-FFF2-40B4-BE49-F238E27FC236}">
                  <a16:creationId xmlns:a16="http://schemas.microsoft.com/office/drawing/2014/main" id="{91893A23-8041-46C4-BD31-6E58529375D8}"/>
                </a:ext>
              </a:extLst>
            </p:cNvPr>
            <p:cNvSpPr/>
            <p:nvPr/>
          </p:nvSpPr>
          <p:spPr>
            <a:xfrm>
              <a:off x="5173768" y="2868548"/>
              <a:ext cx="244445" cy="398466"/>
            </a:xfrm>
            <a:custGeom>
              <a:avLst/>
              <a:gdLst>
                <a:gd name="connsiteX0" fmla="*/ 0 w 244676"/>
                <a:gd name="connsiteY0" fmla="*/ 242002 h 398119"/>
                <a:gd name="connsiteX1" fmla="*/ 33454 w 244676"/>
                <a:gd name="connsiteY1" fmla="*/ 52432 h 398119"/>
                <a:gd name="connsiteX2" fmla="*/ 78058 w 244676"/>
                <a:gd name="connsiteY2" fmla="*/ 7827 h 398119"/>
                <a:gd name="connsiteX3" fmla="*/ 189571 w 244676"/>
                <a:gd name="connsiteY3" fmla="*/ 18978 h 398119"/>
                <a:gd name="connsiteX4" fmla="*/ 189571 w 244676"/>
                <a:gd name="connsiteY4" fmla="*/ 364666 h 398119"/>
                <a:gd name="connsiteX5" fmla="*/ 156117 w 244676"/>
                <a:gd name="connsiteY5" fmla="*/ 398119 h 398119"/>
                <a:gd name="connsiteX6" fmla="*/ 66907 w 244676"/>
                <a:gd name="connsiteY6" fmla="*/ 353514 h 398119"/>
                <a:gd name="connsiteX7" fmla="*/ 0 w 244676"/>
                <a:gd name="connsiteY7" fmla="*/ 242002 h 398119"/>
                <a:gd name="connsiteX8" fmla="*/ 0 w 244676"/>
                <a:gd name="connsiteY8" fmla="*/ 242002 h 39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76" h="398119">
                  <a:moveTo>
                    <a:pt x="0" y="242002"/>
                  </a:moveTo>
                  <a:cubicBezTo>
                    <a:pt x="5576" y="210407"/>
                    <a:pt x="13163" y="113306"/>
                    <a:pt x="33454" y="52432"/>
                  </a:cubicBezTo>
                  <a:cubicBezTo>
                    <a:pt x="40103" y="32484"/>
                    <a:pt x="57498" y="12233"/>
                    <a:pt x="78058" y="7827"/>
                  </a:cubicBezTo>
                  <a:cubicBezTo>
                    <a:pt x="114585" y="0"/>
                    <a:pt x="152400" y="15261"/>
                    <a:pt x="189571" y="18978"/>
                  </a:cubicBezTo>
                  <a:cubicBezTo>
                    <a:pt x="241907" y="175990"/>
                    <a:pt x="244676" y="135062"/>
                    <a:pt x="189571" y="364666"/>
                  </a:cubicBezTo>
                  <a:cubicBezTo>
                    <a:pt x="185891" y="380001"/>
                    <a:pt x="167268" y="386968"/>
                    <a:pt x="156117" y="398119"/>
                  </a:cubicBezTo>
                  <a:cubicBezTo>
                    <a:pt x="126380" y="383251"/>
                    <a:pt x="93795" y="373069"/>
                    <a:pt x="66907" y="353514"/>
                  </a:cubicBezTo>
                  <a:cubicBezTo>
                    <a:pt x="34345" y="329833"/>
                    <a:pt x="20497" y="270697"/>
                    <a:pt x="0" y="242002"/>
                  </a:cubicBezTo>
                  <a:lnTo>
                    <a:pt x="0" y="242002"/>
                  </a:lnTo>
                  <a:close/>
                </a:path>
              </a:pathLst>
            </a:custGeom>
            <a:solidFill>
              <a:srgbClr val="FFD833"/>
            </a:solidFill>
            <a:ln>
              <a:solidFill>
                <a:srgbClr val="FFD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Volný tvar 21">
              <a:extLst>
                <a:ext uri="{FF2B5EF4-FFF2-40B4-BE49-F238E27FC236}">
                  <a16:creationId xmlns:a16="http://schemas.microsoft.com/office/drawing/2014/main" id="{3948CF1D-C777-49A5-A2AA-0E05D5B4EEE1}"/>
                </a:ext>
              </a:extLst>
            </p:cNvPr>
            <p:cNvSpPr/>
            <p:nvPr/>
          </p:nvSpPr>
          <p:spPr>
            <a:xfrm>
              <a:off x="3272180" y="2500244"/>
              <a:ext cx="488889" cy="1095387"/>
            </a:xfrm>
            <a:custGeom>
              <a:avLst/>
              <a:gdLst>
                <a:gd name="connsiteX0" fmla="*/ 27787 w 488733"/>
                <a:gd name="connsiteY0" fmla="*/ 564824 h 1095058"/>
                <a:gd name="connsiteX1" fmla="*/ 16636 w 488733"/>
                <a:gd name="connsiteY1" fmla="*/ 464463 h 1095058"/>
                <a:gd name="connsiteX2" fmla="*/ 5484 w 488733"/>
                <a:gd name="connsiteY2" fmla="*/ 397555 h 1095058"/>
                <a:gd name="connsiteX3" fmla="*/ 128148 w 488733"/>
                <a:gd name="connsiteY3" fmla="*/ 163380 h 1095058"/>
                <a:gd name="connsiteX4" fmla="*/ 195055 w 488733"/>
                <a:gd name="connsiteY4" fmla="*/ 7263 h 1095058"/>
                <a:gd name="connsiteX5" fmla="*/ 273114 w 488733"/>
                <a:gd name="connsiteY5" fmla="*/ 29565 h 1095058"/>
                <a:gd name="connsiteX6" fmla="*/ 295416 w 488733"/>
                <a:gd name="connsiteY6" fmla="*/ 564824 h 1095058"/>
                <a:gd name="connsiteX7" fmla="*/ 317719 w 488733"/>
                <a:gd name="connsiteY7" fmla="*/ 642882 h 1095058"/>
                <a:gd name="connsiteX8" fmla="*/ 406928 w 488733"/>
                <a:gd name="connsiteY8" fmla="*/ 676336 h 1095058"/>
                <a:gd name="connsiteX9" fmla="*/ 406928 w 488733"/>
                <a:gd name="connsiteY9" fmla="*/ 1066628 h 1095058"/>
                <a:gd name="connsiteX10" fmla="*/ 328870 w 488733"/>
                <a:gd name="connsiteY10" fmla="*/ 1022024 h 1095058"/>
                <a:gd name="connsiteX11" fmla="*/ 273114 w 488733"/>
                <a:gd name="connsiteY11" fmla="*/ 877058 h 1095058"/>
                <a:gd name="connsiteX12" fmla="*/ 239660 w 488733"/>
                <a:gd name="connsiteY12" fmla="*/ 821302 h 1095058"/>
                <a:gd name="connsiteX13" fmla="*/ 195055 w 488733"/>
                <a:gd name="connsiteY13" fmla="*/ 720941 h 1095058"/>
                <a:gd name="connsiteX14" fmla="*/ 94694 w 488733"/>
                <a:gd name="connsiteY14" fmla="*/ 654033 h 1095058"/>
                <a:gd name="connsiteX15" fmla="*/ 50089 w 488733"/>
                <a:gd name="connsiteY15" fmla="*/ 620580 h 1095058"/>
                <a:gd name="connsiteX16" fmla="*/ 38938 w 488733"/>
                <a:gd name="connsiteY16" fmla="*/ 575975 h 1095058"/>
                <a:gd name="connsiteX17" fmla="*/ 27787 w 488733"/>
                <a:gd name="connsiteY17" fmla="*/ 564824 h 10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8733" h="1095058">
                  <a:moveTo>
                    <a:pt x="27787" y="564824"/>
                  </a:moveTo>
                  <a:cubicBezTo>
                    <a:pt x="24070" y="546239"/>
                    <a:pt x="21085" y="497827"/>
                    <a:pt x="16636" y="464463"/>
                  </a:cubicBezTo>
                  <a:cubicBezTo>
                    <a:pt x="13648" y="442051"/>
                    <a:pt x="0" y="419490"/>
                    <a:pt x="5484" y="397555"/>
                  </a:cubicBezTo>
                  <a:cubicBezTo>
                    <a:pt x="34023" y="283398"/>
                    <a:pt x="68267" y="247213"/>
                    <a:pt x="128148" y="163380"/>
                  </a:cubicBezTo>
                  <a:cubicBezTo>
                    <a:pt x="131047" y="150817"/>
                    <a:pt x="122423" y="0"/>
                    <a:pt x="195055" y="7263"/>
                  </a:cubicBezTo>
                  <a:cubicBezTo>
                    <a:pt x="221982" y="9956"/>
                    <a:pt x="247094" y="22131"/>
                    <a:pt x="273114" y="29565"/>
                  </a:cubicBezTo>
                  <a:cubicBezTo>
                    <a:pt x="280548" y="207985"/>
                    <a:pt x="282463" y="386720"/>
                    <a:pt x="295416" y="564824"/>
                  </a:cubicBezTo>
                  <a:cubicBezTo>
                    <a:pt x="297379" y="591813"/>
                    <a:pt x="304577" y="619227"/>
                    <a:pt x="317719" y="642882"/>
                  </a:cubicBezTo>
                  <a:cubicBezTo>
                    <a:pt x="332077" y="668726"/>
                    <a:pt x="387337" y="672418"/>
                    <a:pt x="406928" y="676336"/>
                  </a:cubicBezTo>
                  <a:cubicBezTo>
                    <a:pt x="472459" y="807395"/>
                    <a:pt x="488733" y="821213"/>
                    <a:pt x="406928" y="1066628"/>
                  </a:cubicBezTo>
                  <a:cubicBezTo>
                    <a:pt x="397451" y="1095058"/>
                    <a:pt x="354889" y="1036892"/>
                    <a:pt x="328870" y="1022024"/>
                  </a:cubicBezTo>
                  <a:cubicBezTo>
                    <a:pt x="310285" y="973702"/>
                    <a:pt x="299751" y="921453"/>
                    <a:pt x="273114" y="877058"/>
                  </a:cubicBezTo>
                  <a:cubicBezTo>
                    <a:pt x="261963" y="858473"/>
                    <a:pt x="249353" y="840688"/>
                    <a:pt x="239660" y="821302"/>
                  </a:cubicBezTo>
                  <a:cubicBezTo>
                    <a:pt x="223288" y="788558"/>
                    <a:pt x="215893" y="751041"/>
                    <a:pt x="195055" y="720941"/>
                  </a:cubicBezTo>
                  <a:cubicBezTo>
                    <a:pt x="165985" y="678952"/>
                    <a:pt x="132882" y="677900"/>
                    <a:pt x="94694" y="654033"/>
                  </a:cubicBezTo>
                  <a:cubicBezTo>
                    <a:pt x="78934" y="644183"/>
                    <a:pt x="64957" y="631731"/>
                    <a:pt x="50089" y="620580"/>
                  </a:cubicBezTo>
                  <a:cubicBezTo>
                    <a:pt x="46372" y="605712"/>
                    <a:pt x="43148" y="590711"/>
                    <a:pt x="38938" y="575975"/>
                  </a:cubicBezTo>
                  <a:cubicBezTo>
                    <a:pt x="26612" y="532832"/>
                    <a:pt x="31504" y="583409"/>
                    <a:pt x="27787" y="564824"/>
                  </a:cubicBezTo>
                  <a:close/>
                </a:path>
              </a:pathLst>
            </a:custGeom>
            <a:solidFill>
              <a:srgbClr val="FFD833"/>
            </a:solidFill>
            <a:ln>
              <a:solidFill>
                <a:srgbClr val="FFD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Přímá spojovací čára 56">
              <a:extLst>
                <a:ext uri="{FF2B5EF4-FFF2-40B4-BE49-F238E27FC236}">
                  <a16:creationId xmlns:a16="http://schemas.microsoft.com/office/drawing/2014/main" id="{C24D539B-FB23-4B58-BAC5-6ABFB51A8CA4}"/>
                </a:ext>
              </a:extLst>
            </p:cNvPr>
            <p:cNvCxnSpPr/>
            <p:nvPr/>
          </p:nvCxnSpPr>
          <p:spPr>
            <a:xfrm rot="5400000">
              <a:off x="3183279" y="3295590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čára 57">
              <a:extLst>
                <a:ext uri="{FF2B5EF4-FFF2-40B4-BE49-F238E27FC236}">
                  <a16:creationId xmlns:a16="http://schemas.microsoft.com/office/drawing/2014/main" id="{8DED9EA8-0E4A-4A27-8D64-4C2CE2B1C495}"/>
                </a:ext>
              </a:extLst>
            </p:cNvPr>
            <p:cNvCxnSpPr/>
            <p:nvPr/>
          </p:nvCxnSpPr>
          <p:spPr>
            <a:xfrm rot="5400000">
              <a:off x="2900740" y="4462416"/>
              <a:ext cx="166689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59">
              <a:extLst>
                <a:ext uri="{FF2B5EF4-FFF2-40B4-BE49-F238E27FC236}">
                  <a16:creationId xmlns:a16="http://schemas.microsoft.com/office/drawing/2014/main" id="{C9D8B178-08A3-406D-AA58-16683AC58F84}"/>
                </a:ext>
              </a:extLst>
            </p:cNvPr>
            <p:cNvCxnSpPr/>
            <p:nvPr/>
          </p:nvCxnSpPr>
          <p:spPr>
            <a:xfrm rot="5400000">
              <a:off x="3161057" y="4376690"/>
              <a:ext cx="166689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62">
              <a:extLst>
                <a:ext uri="{FF2B5EF4-FFF2-40B4-BE49-F238E27FC236}">
                  <a16:creationId xmlns:a16="http://schemas.microsoft.com/office/drawing/2014/main" id="{AAC51F1F-414C-4F23-8AE7-50FA92BC0343}"/>
                </a:ext>
              </a:extLst>
            </p:cNvPr>
            <p:cNvCxnSpPr/>
            <p:nvPr/>
          </p:nvCxnSpPr>
          <p:spPr>
            <a:xfrm rot="5400000">
              <a:off x="2805501" y="5302212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63">
              <a:extLst>
                <a:ext uri="{FF2B5EF4-FFF2-40B4-BE49-F238E27FC236}">
                  <a16:creationId xmlns:a16="http://schemas.microsoft.com/office/drawing/2014/main" id="{8732F6C2-8D42-4A08-9C18-16556896E8E1}"/>
                </a:ext>
              </a:extLst>
            </p:cNvPr>
            <p:cNvCxnSpPr/>
            <p:nvPr/>
          </p:nvCxnSpPr>
          <p:spPr>
            <a:xfrm rot="5400000">
              <a:off x="3124549" y="5075198"/>
              <a:ext cx="166689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čára 64">
              <a:extLst>
                <a:ext uri="{FF2B5EF4-FFF2-40B4-BE49-F238E27FC236}">
                  <a16:creationId xmlns:a16="http://schemas.microsoft.com/office/drawing/2014/main" id="{A4349F62-2557-4826-B6C1-DC988090109F}"/>
                </a:ext>
              </a:extLst>
            </p:cNvPr>
            <p:cNvCxnSpPr/>
            <p:nvPr/>
          </p:nvCxnSpPr>
          <p:spPr>
            <a:xfrm rot="5400000">
              <a:off x="2764232" y="4559254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čára 65">
              <a:extLst>
                <a:ext uri="{FF2B5EF4-FFF2-40B4-BE49-F238E27FC236}">
                  <a16:creationId xmlns:a16="http://schemas.microsoft.com/office/drawing/2014/main" id="{47DE9C4B-DFD5-4046-BB22-E19E36B69585}"/>
                </a:ext>
              </a:extLst>
            </p:cNvPr>
            <p:cNvCxnSpPr/>
            <p:nvPr/>
          </p:nvCxnSpPr>
          <p:spPr>
            <a:xfrm rot="5400000">
              <a:off x="3038834" y="4733881"/>
              <a:ext cx="166690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čára 69">
              <a:extLst>
                <a:ext uri="{FF2B5EF4-FFF2-40B4-BE49-F238E27FC236}">
                  <a16:creationId xmlns:a16="http://schemas.microsoft.com/office/drawing/2014/main" id="{EDCCFA23-0A12-4E4A-94F1-AF472C5BA0F8}"/>
                </a:ext>
              </a:extLst>
            </p:cNvPr>
            <p:cNvCxnSpPr/>
            <p:nvPr/>
          </p:nvCxnSpPr>
          <p:spPr>
            <a:xfrm rot="5400000">
              <a:off x="3068994" y="5778468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čára 70">
              <a:extLst>
                <a:ext uri="{FF2B5EF4-FFF2-40B4-BE49-F238E27FC236}">
                  <a16:creationId xmlns:a16="http://schemas.microsoft.com/office/drawing/2014/main" id="{9581858C-7535-4B55-AB82-EEFD3BA3F64C}"/>
                </a:ext>
              </a:extLst>
            </p:cNvPr>
            <p:cNvCxnSpPr/>
            <p:nvPr/>
          </p:nvCxnSpPr>
          <p:spPr>
            <a:xfrm rot="5400000">
              <a:off x="3242803" y="5852288"/>
              <a:ext cx="168277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71">
              <a:extLst>
                <a:ext uri="{FF2B5EF4-FFF2-40B4-BE49-F238E27FC236}">
                  <a16:creationId xmlns:a16="http://schemas.microsoft.com/office/drawing/2014/main" id="{88453784-EF75-49C6-8DDF-BD076030E090}"/>
                </a:ext>
              </a:extLst>
            </p:cNvPr>
            <p:cNvCxnSpPr/>
            <p:nvPr/>
          </p:nvCxnSpPr>
          <p:spPr>
            <a:xfrm rot="5400000">
              <a:off x="2916613" y="4845007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72">
              <a:extLst>
                <a:ext uri="{FF2B5EF4-FFF2-40B4-BE49-F238E27FC236}">
                  <a16:creationId xmlns:a16="http://schemas.microsoft.com/office/drawing/2014/main" id="{5A3BD2CE-EAD1-4263-B219-4AE7111883CE}"/>
                </a:ext>
              </a:extLst>
            </p:cNvPr>
            <p:cNvCxnSpPr/>
            <p:nvPr/>
          </p:nvCxnSpPr>
          <p:spPr>
            <a:xfrm rot="5400000">
              <a:off x="2945977" y="5087104"/>
              <a:ext cx="168277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čára 73">
              <a:extLst>
                <a:ext uri="{FF2B5EF4-FFF2-40B4-BE49-F238E27FC236}">
                  <a16:creationId xmlns:a16="http://schemas.microsoft.com/office/drawing/2014/main" id="{2D4EBC28-4A24-4B1F-9C75-56D65FA3B51F}"/>
                </a:ext>
              </a:extLst>
            </p:cNvPr>
            <p:cNvCxnSpPr/>
            <p:nvPr/>
          </p:nvCxnSpPr>
          <p:spPr>
            <a:xfrm rot="5400000">
              <a:off x="2942009" y="5584791"/>
              <a:ext cx="166690" cy="1587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čára 75">
              <a:extLst>
                <a:ext uri="{FF2B5EF4-FFF2-40B4-BE49-F238E27FC236}">
                  <a16:creationId xmlns:a16="http://schemas.microsoft.com/office/drawing/2014/main" id="{D60C32D6-B14F-4D57-B10C-F50FE48889E8}"/>
                </a:ext>
              </a:extLst>
            </p:cNvPr>
            <p:cNvCxnSpPr/>
            <p:nvPr/>
          </p:nvCxnSpPr>
          <p:spPr>
            <a:xfrm rot="5400000">
              <a:off x="2734072" y="4952959"/>
              <a:ext cx="166690" cy="1588"/>
            </a:xfrm>
            <a:prstGeom prst="line">
              <a:avLst/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Skupina 80">
              <a:extLst>
                <a:ext uri="{FF2B5EF4-FFF2-40B4-BE49-F238E27FC236}">
                  <a16:creationId xmlns:a16="http://schemas.microsoft.com/office/drawing/2014/main" id="{AA1AA404-3A85-408D-9AB4-C51627616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6650" y="2677087"/>
              <a:ext cx="499676" cy="1671892"/>
              <a:chOff x="2686650" y="2677087"/>
              <a:chExt cx="499676" cy="1671892"/>
            </a:xfrm>
          </p:grpSpPr>
          <p:cxnSp>
            <p:nvCxnSpPr>
              <p:cNvPr id="337" name="Přímá spojovací čára 23">
                <a:extLst>
                  <a:ext uri="{FF2B5EF4-FFF2-40B4-BE49-F238E27FC236}">
                    <a16:creationId xmlns:a16="http://schemas.microsoft.com/office/drawing/2014/main" id="{C746BE57-DF1C-4245-9433-FB681C206982}"/>
                  </a:ext>
                </a:extLst>
              </p:cNvPr>
              <p:cNvCxnSpPr/>
              <p:nvPr/>
            </p:nvCxnSpPr>
            <p:spPr>
              <a:xfrm rot="5400000">
                <a:off x="2725342" y="2837592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Přímá spojovací čára 48">
                <a:extLst>
                  <a:ext uri="{FF2B5EF4-FFF2-40B4-BE49-F238E27FC236}">
                    <a16:creationId xmlns:a16="http://schemas.microsoft.com/office/drawing/2014/main" id="{A532E2CD-B8EF-4B87-B018-85FA1F4E5127}"/>
                  </a:ext>
                </a:extLst>
              </p:cNvPr>
              <p:cNvCxnSpPr/>
              <p:nvPr/>
            </p:nvCxnSpPr>
            <p:spPr>
              <a:xfrm rot="5400000">
                <a:off x="2877723" y="2989994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Přímá spojovací čára 49">
                <a:extLst>
                  <a:ext uri="{FF2B5EF4-FFF2-40B4-BE49-F238E27FC236}">
                    <a16:creationId xmlns:a16="http://schemas.microsoft.com/office/drawing/2014/main" id="{C7416C2D-0AB9-4926-977F-21B93ECF3921}"/>
                  </a:ext>
                </a:extLst>
              </p:cNvPr>
              <p:cNvCxnSpPr/>
              <p:nvPr/>
            </p:nvCxnSpPr>
            <p:spPr>
              <a:xfrm rot="5400000">
                <a:off x="2930897" y="3332104"/>
                <a:ext cx="166689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Přímá spojovací čára 50">
                <a:extLst>
                  <a:ext uri="{FF2B5EF4-FFF2-40B4-BE49-F238E27FC236}">
                    <a16:creationId xmlns:a16="http://schemas.microsoft.com/office/drawing/2014/main" id="{38C794F5-18AD-45C8-95B4-7C503F061669}"/>
                  </a:ext>
                </a:extLst>
              </p:cNvPr>
              <p:cNvCxnSpPr/>
              <p:nvPr/>
            </p:nvCxnSpPr>
            <p:spPr>
              <a:xfrm rot="5400000">
                <a:off x="2949945" y="2759009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Přímá spojovací čára 51">
                <a:extLst>
                  <a:ext uri="{FF2B5EF4-FFF2-40B4-BE49-F238E27FC236}">
                    <a16:creationId xmlns:a16="http://schemas.microsoft.com/office/drawing/2014/main" id="{B1C74E3E-6086-48B9-977A-2B9113EC199B}"/>
                  </a:ext>
                </a:extLst>
              </p:cNvPr>
              <p:cNvCxnSpPr/>
              <p:nvPr/>
            </p:nvCxnSpPr>
            <p:spPr>
              <a:xfrm rot="5400000">
                <a:off x="3102326" y="3213039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Přímá spojovací čára 52">
                <a:extLst>
                  <a:ext uri="{FF2B5EF4-FFF2-40B4-BE49-F238E27FC236}">
                    <a16:creationId xmlns:a16="http://schemas.microsoft.com/office/drawing/2014/main" id="{6EF2359E-572D-47E4-978C-D2023DA68E43}"/>
                  </a:ext>
                </a:extLst>
              </p:cNvPr>
              <p:cNvCxnSpPr/>
              <p:nvPr/>
            </p:nvCxnSpPr>
            <p:spPr>
              <a:xfrm rot="5400000">
                <a:off x="2730897" y="334321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Přímá spojovací čára 53">
                <a:extLst>
                  <a:ext uri="{FF2B5EF4-FFF2-40B4-BE49-F238E27FC236}">
                    <a16:creationId xmlns:a16="http://schemas.microsoft.com/office/drawing/2014/main" id="{58499F51-B359-4F8F-8ED0-37C4BC7F6B1F}"/>
                  </a:ext>
                </a:extLst>
              </p:cNvPr>
              <p:cNvCxnSpPr/>
              <p:nvPr/>
            </p:nvCxnSpPr>
            <p:spPr>
              <a:xfrm rot="5400000">
                <a:off x="2916612" y="3819471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Přímá spojovací čára 54">
                <a:extLst>
                  <a:ext uri="{FF2B5EF4-FFF2-40B4-BE49-F238E27FC236}">
                    <a16:creationId xmlns:a16="http://schemas.microsoft.com/office/drawing/2014/main" id="{79B4A3EE-4A4F-4E22-9B5F-3B23F4130587}"/>
                  </a:ext>
                </a:extLst>
              </p:cNvPr>
              <p:cNvCxnSpPr/>
              <p:nvPr/>
            </p:nvCxnSpPr>
            <p:spPr>
              <a:xfrm rot="5400000">
                <a:off x="2811056" y="3067782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Přímá spojovací čára 55">
                <a:extLst>
                  <a:ext uri="{FF2B5EF4-FFF2-40B4-BE49-F238E27FC236}">
                    <a16:creationId xmlns:a16="http://schemas.microsoft.com/office/drawing/2014/main" id="{60729E2E-4AF9-4A67-B95D-E064E8CBB8AE}"/>
                  </a:ext>
                </a:extLst>
              </p:cNvPr>
              <p:cNvCxnSpPr/>
              <p:nvPr/>
            </p:nvCxnSpPr>
            <p:spPr>
              <a:xfrm rot="5400000">
                <a:off x="2908675" y="4113162"/>
                <a:ext cx="166689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Přímá spojovací čára 58">
                <a:extLst>
                  <a:ext uri="{FF2B5EF4-FFF2-40B4-BE49-F238E27FC236}">
                    <a16:creationId xmlns:a16="http://schemas.microsoft.com/office/drawing/2014/main" id="{9A5AF101-63A9-4647-B88D-096C34D06773}"/>
                  </a:ext>
                </a:extLst>
              </p:cNvPr>
              <p:cNvCxnSpPr/>
              <p:nvPr/>
            </p:nvCxnSpPr>
            <p:spPr>
              <a:xfrm rot="5400000">
                <a:off x="3043596" y="4124275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Přímá spojovací čára 60">
                <a:extLst>
                  <a:ext uri="{FF2B5EF4-FFF2-40B4-BE49-F238E27FC236}">
                    <a16:creationId xmlns:a16="http://schemas.microsoft.com/office/drawing/2014/main" id="{BD71698D-ACB4-4F87-8F0B-3A27A2C55CE5}"/>
                  </a:ext>
                </a:extLst>
              </p:cNvPr>
              <p:cNvCxnSpPr/>
              <p:nvPr/>
            </p:nvCxnSpPr>
            <p:spPr>
              <a:xfrm rot="5400000">
                <a:off x="3024549" y="3581343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Přímá spojovací čára 61">
                <a:extLst>
                  <a:ext uri="{FF2B5EF4-FFF2-40B4-BE49-F238E27FC236}">
                    <a16:creationId xmlns:a16="http://schemas.microsoft.com/office/drawing/2014/main" id="{B6F911A5-2923-42F0-8911-D7AE4BAD40DC}"/>
                  </a:ext>
                </a:extLst>
              </p:cNvPr>
              <p:cNvCxnSpPr/>
              <p:nvPr/>
            </p:nvCxnSpPr>
            <p:spPr>
              <a:xfrm rot="5400000">
                <a:off x="3030104" y="3142395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Přímá spojovací čára 66">
                <a:extLst>
                  <a:ext uri="{FF2B5EF4-FFF2-40B4-BE49-F238E27FC236}">
                    <a16:creationId xmlns:a16="http://schemas.microsoft.com/office/drawing/2014/main" id="{239B524B-8268-4473-91BA-60EAACB552B9}"/>
                  </a:ext>
                </a:extLst>
              </p:cNvPr>
              <p:cNvCxnSpPr/>
              <p:nvPr/>
            </p:nvCxnSpPr>
            <p:spPr>
              <a:xfrm rot="5400000">
                <a:off x="2767406" y="3559118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Přímá spojovací čára 67">
                <a:extLst>
                  <a:ext uri="{FF2B5EF4-FFF2-40B4-BE49-F238E27FC236}">
                    <a16:creationId xmlns:a16="http://schemas.microsoft.com/office/drawing/2014/main" id="{DC03F383-9110-4D1F-8CBA-8956E543A5B1}"/>
                  </a:ext>
                </a:extLst>
              </p:cNvPr>
              <p:cNvCxnSpPr/>
              <p:nvPr/>
            </p:nvCxnSpPr>
            <p:spPr>
              <a:xfrm rot="5400000">
                <a:off x="2742009" y="3968698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Přímá spojovací čára 68">
                <a:extLst>
                  <a:ext uri="{FF2B5EF4-FFF2-40B4-BE49-F238E27FC236}">
                    <a16:creationId xmlns:a16="http://schemas.microsoft.com/office/drawing/2014/main" id="{5AD2E6DB-7199-49C1-BAE5-C6544F36695A}"/>
                  </a:ext>
                </a:extLst>
              </p:cNvPr>
              <p:cNvCxnSpPr/>
              <p:nvPr/>
            </p:nvCxnSpPr>
            <p:spPr>
              <a:xfrm rot="5400000">
                <a:off x="2882484" y="3607538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Přímá spojovací čára 74">
                <a:extLst>
                  <a:ext uri="{FF2B5EF4-FFF2-40B4-BE49-F238E27FC236}">
                    <a16:creationId xmlns:a16="http://schemas.microsoft.com/office/drawing/2014/main" id="{31D09F2A-1E2E-41B8-A19E-75F26920BEEC}"/>
                  </a:ext>
                </a:extLst>
              </p:cNvPr>
              <p:cNvCxnSpPr/>
              <p:nvPr/>
            </p:nvCxnSpPr>
            <p:spPr>
              <a:xfrm rot="5400000">
                <a:off x="2603913" y="4143325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Přímá spojovací čára 76">
                <a:extLst>
                  <a:ext uri="{FF2B5EF4-FFF2-40B4-BE49-F238E27FC236}">
                    <a16:creationId xmlns:a16="http://schemas.microsoft.com/office/drawing/2014/main" id="{815A9D20-40A6-40AE-8299-7C6B227B266D}"/>
                  </a:ext>
                </a:extLst>
              </p:cNvPr>
              <p:cNvCxnSpPr/>
              <p:nvPr/>
            </p:nvCxnSpPr>
            <p:spPr>
              <a:xfrm rot="5400000">
                <a:off x="2661850" y="3097945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Přímá spojovací čára 77">
                <a:extLst>
                  <a:ext uri="{FF2B5EF4-FFF2-40B4-BE49-F238E27FC236}">
                    <a16:creationId xmlns:a16="http://schemas.microsoft.com/office/drawing/2014/main" id="{46A5F9CC-B2A7-4AB3-B187-9B12F3CFC7C1}"/>
                  </a:ext>
                </a:extLst>
              </p:cNvPr>
              <p:cNvCxnSpPr/>
              <p:nvPr/>
            </p:nvCxnSpPr>
            <p:spPr>
              <a:xfrm rot="5400000">
                <a:off x="2681691" y="3730570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Přímá spojovací čára 78">
                <a:extLst>
                  <a:ext uri="{FF2B5EF4-FFF2-40B4-BE49-F238E27FC236}">
                    <a16:creationId xmlns:a16="http://schemas.microsoft.com/office/drawing/2014/main" id="{90684098-2544-4501-ACE0-93239B671F65}"/>
                  </a:ext>
                </a:extLst>
              </p:cNvPr>
              <p:cNvCxnSpPr/>
              <p:nvPr/>
            </p:nvCxnSpPr>
            <p:spPr>
              <a:xfrm rot="5400000">
                <a:off x="2740425" y="4271918"/>
                <a:ext cx="103188" cy="52382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Skupina 81">
              <a:extLst>
                <a:ext uri="{FF2B5EF4-FFF2-40B4-BE49-F238E27FC236}">
                  <a16:creationId xmlns:a16="http://schemas.microsoft.com/office/drawing/2014/main" id="{C7D6FB46-3FF4-4610-AC2A-2FF3ACEA2D9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96289" y="2138111"/>
              <a:ext cx="499676" cy="1671892"/>
              <a:chOff x="2686650" y="2677087"/>
              <a:chExt cx="499676" cy="1671892"/>
            </a:xfrm>
          </p:grpSpPr>
          <p:cxnSp>
            <p:nvCxnSpPr>
              <p:cNvPr id="318" name="Přímá spojovací čára 82">
                <a:extLst>
                  <a:ext uri="{FF2B5EF4-FFF2-40B4-BE49-F238E27FC236}">
                    <a16:creationId xmlns:a16="http://schemas.microsoft.com/office/drawing/2014/main" id="{A83D0614-ECB4-4867-9438-874D3159CA7B}"/>
                  </a:ext>
                </a:extLst>
              </p:cNvPr>
              <p:cNvCxnSpPr/>
              <p:nvPr/>
            </p:nvCxnSpPr>
            <p:spPr>
              <a:xfrm rot="5400000">
                <a:off x="2725230" y="2838276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Přímá spojovací čára 83">
                <a:extLst>
                  <a:ext uri="{FF2B5EF4-FFF2-40B4-BE49-F238E27FC236}">
                    <a16:creationId xmlns:a16="http://schemas.microsoft.com/office/drawing/2014/main" id="{C1EAB4E3-192E-46BC-9144-124E288C893E}"/>
                  </a:ext>
                </a:extLst>
              </p:cNvPr>
              <p:cNvCxnSpPr/>
              <p:nvPr/>
            </p:nvCxnSpPr>
            <p:spPr>
              <a:xfrm rot="5400000">
                <a:off x="2878405" y="2989885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Přímá spojovací čára 84">
                <a:extLst>
                  <a:ext uri="{FF2B5EF4-FFF2-40B4-BE49-F238E27FC236}">
                    <a16:creationId xmlns:a16="http://schemas.microsoft.com/office/drawing/2014/main" id="{E17784F5-FA58-4F25-B1E9-23D46BC32B42}"/>
                  </a:ext>
                </a:extLst>
              </p:cNvPr>
              <p:cNvCxnSpPr/>
              <p:nvPr/>
            </p:nvCxnSpPr>
            <p:spPr>
              <a:xfrm rot="5400000">
                <a:off x="2930786" y="3332790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Přímá spojovací čára 85">
                <a:extLst>
                  <a:ext uri="{FF2B5EF4-FFF2-40B4-BE49-F238E27FC236}">
                    <a16:creationId xmlns:a16="http://schemas.microsoft.com/office/drawing/2014/main" id="{C0CA0C8C-7076-4130-9785-1C2B353B3A8E}"/>
                  </a:ext>
                </a:extLst>
              </p:cNvPr>
              <p:cNvCxnSpPr/>
              <p:nvPr/>
            </p:nvCxnSpPr>
            <p:spPr>
              <a:xfrm rot="5400000">
                <a:off x="2949834" y="2759695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Přímá spojovací čára 86">
                <a:extLst>
                  <a:ext uri="{FF2B5EF4-FFF2-40B4-BE49-F238E27FC236}">
                    <a16:creationId xmlns:a16="http://schemas.microsoft.com/office/drawing/2014/main" id="{3DA85B78-DEAE-43F5-9DAA-FE1C0F15B8BD}"/>
                  </a:ext>
                </a:extLst>
              </p:cNvPr>
              <p:cNvCxnSpPr/>
              <p:nvPr/>
            </p:nvCxnSpPr>
            <p:spPr>
              <a:xfrm rot="5400000">
                <a:off x="3102215" y="3213725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Přímá spojovací čára 87">
                <a:extLst>
                  <a:ext uri="{FF2B5EF4-FFF2-40B4-BE49-F238E27FC236}">
                    <a16:creationId xmlns:a16="http://schemas.microsoft.com/office/drawing/2014/main" id="{3E79E323-2775-4C41-B622-F214C12E9AF8}"/>
                  </a:ext>
                </a:extLst>
              </p:cNvPr>
              <p:cNvCxnSpPr/>
              <p:nvPr/>
            </p:nvCxnSpPr>
            <p:spPr>
              <a:xfrm rot="5400000">
                <a:off x="2730786" y="3343902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Přímá spojovací čára 88">
                <a:extLst>
                  <a:ext uri="{FF2B5EF4-FFF2-40B4-BE49-F238E27FC236}">
                    <a16:creationId xmlns:a16="http://schemas.microsoft.com/office/drawing/2014/main" id="{E1598EB9-DF5B-4FA9-A578-2E69D79085C0}"/>
                  </a:ext>
                </a:extLst>
              </p:cNvPr>
              <p:cNvCxnSpPr/>
              <p:nvPr/>
            </p:nvCxnSpPr>
            <p:spPr>
              <a:xfrm rot="5400000">
                <a:off x="2915706" y="3819362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Přímá spojovací čára 89">
                <a:extLst>
                  <a:ext uri="{FF2B5EF4-FFF2-40B4-BE49-F238E27FC236}">
                    <a16:creationId xmlns:a16="http://schemas.microsoft.com/office/drawing/2014/main" id="{89A0EB87-E53D-41A1-9F44-D908353DA5C7}"/>
                  </a:ext>
                </a:extLst>
              </p:cNvPr>
              <p:cNvCxnSpPr/>
              <p:nvPr/>
            </p:nvCxnSpPr>
            <p:spPr>
              <a:xfrm rot="5400000">
                <a:off x="2810944" y="3068467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Přímá spojovací čára 90">
                <a:extLst>
                  <a:ext uri="{FF2B5EF4-FFF2-40B4-BE49-F238E27FC236}">
                    <a16:creationId xmlns:a16="http://schemas.microsoft.com/office/drawing/2014/main" id="{51416771-46E8-4551-82E3-711D26C022A5}"/>
                  </a:ext>
                </a:extLst>
              </p:cNvPr>
              <p:cNvCxnSpPr/>
              <p:nvPr/>
            </p:nvCxnSpPr>
            <p:spPr>
              <a:xfrm rot="5400000">
                <a:off x="2907770" y="4113054"/>
                <a:ext cx="168277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Přímá spojovací čára 91">
                <a:extLst>
                  <a:ext uri="{FF2B5EF4-FFF2-40B4-BE49-F238E27FC236}">
                    <a16:creationId xmlns:a16="http://schemas.microsoft.com/office/drawing/2014/main" id="{38513F6C-5321-4600-8DDA-19537522B3E2}"/>
                  </a:ext>
                </a:extLst>
              </p:cNvPr>
              <p:cNvCxnSpPr/>
              <p:nvPr/>
            </p:nvCxnSpPr>
            <p:spPr>
              <a:xfrm rot="5400000">
                <a:off x="3042690" y="4124166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Přímá spojovací čára 92">
                <a:extLst>
                  <a:ext uri="{FF2B5EF4-FFF2-40B4-BE49-F238E27FC236}">
                    <a16:creationId xmlns:a16="http://schemas.microsoft.com/office/drawing/2014/main" id="{4B4E4A2B-8F92-46F5-8742-38740AC7C4F1}"/>
                  </a:ext>
                </a:extLst>
              </p:cNvPr>
              <p:cNvCxnSpPr/>
              <p:nvPr/>
            </p:nvCxnSpPr>
            <p:spPr>
              <a:xfrm rot="5400000">
                <a:off x="3023643" y="3581234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Přímá spojovací čára 93">
                <a:extLst>
                  <a:ext uri="{FF2B5EF4-FFF2-40B4-BE49-F238E27FC236}">
                    <a16:creationId xmlns:a16="http://schemas.microsoft.com/office/drawing/2014/main" id="{653E8640-22A4-434A-9DC0-F0030836F9D3}"/>
                  </a:ext>
                </a:extLst>
              </p:cNvPr>
              <p:cNvCxnSpPr/>
              <p:nvPr/>
            </p:nvCxnSpPr>
            <p:spPr>
              <a:xfrm rot="5400000">
                <a:off x="3030786" y="314228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Přímá spojovací čára 94">
                <a:extLst>
                  <a:ext uri="{FF2B5EF4-FFF2-40B4-BE49-F238E27FC236}">
                    <a16:creationId xmlns:a16="http://schemas.microsoft.com/office/drawing/2014/main" id="{63C324E2-86F4-4BF0-B361-FF94EF052D7A}"/>
                  </a:ext>
                </a:extLst>
              </p:cNvPr>
              <p:cNvCxnSpPr/>
              <p:nvPr/>
            </p:nvCxnSpPr>
            <p:spPr>
              <a:xfrm rot="5400000">
                <a:off x="2766500" y="3559009"/>
                <a:ext cx="168277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Přímá spojovací čára 95">
                <a:extLst>
                  <a:ext uri="{FF2B5EF4-FFF2-40B4-BE49-F238E27FC236}">
                    <a16:creationId xmlns:a16="http://schemas.microsoft.com/office/drawing/2014/main" id="{4876A9CA-664C-4755-92A1-43CB76994901}"/>
                  </a:ext>
                </a:extLst>
              </p:cNvPr>
              <p:cNvCxnSpPr/>
              <p:nvPr/>
            </p:nvCxnSpPr>
            <p:spPr>
              <a:xfrm rot="5400000">
                <a:off x="2741897" y="396779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Přímá spojovací čára 96">
                <a:extLst>
                  <a:ext uri="{FF2B5EF4-FFF2-40B4-BE49-F238E27FC236}">
                    <a16:creationId xmlns:a16="http://schemas.microsoft.com/office/drawing/2014/main" id="{1DBE5414-A9E3-4480-B9FF-1E50B7548DB6}"/>
                  </a:ext>
                </a:extLst>
              </p:cNvPr>
              <p:cNvCxnSpPr/>
              <p:nvPr/>
            </p:nvCxnSpPr>
            <p:spPr>
              <a:xfrm rot="5400000">
                <a:off x="2883167" y="3607430"/>
                <a:ext cx="166689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Přímá spojovací čára 97">
                <a:extLst>
                  <a:ext uri="{FF2B5EF4-FFF2-40B4-BE49-F238E27FC236}">
                    <a16:creationId xmlns:a16="http://schemas.microsoft.com/office/drawing/2014/main" id="{39F6BD2B-F67D-4078-84EE-CDE58A9E53D9}"/>
                  </a:ext>
                </a:extLst>
              </p:cNvPr>
              <p:cNvCxnSpPr/>
              <p:nvPr/>
            </p:nvCxnSpPr>
            <p:spPr>
              <a:xfrm rot="5400000">
                <a:off x="2603802" y="4142424"/>
                <a:ext cx="166690" cy="1587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Přímá spojovací čára 98">
                <a:extLst>
                  <a:ext uri="{FF2B5EF4-FFF2-40B4-BE49-F238E27FC236}">
                    <a16:creationId xmlns:a16="http://schemas.microsoft.com/office/drawing/2014/main" id="{244749C3-2BC6-4ED9-A929-BD734EEB1544}"/>
                  </a:ext>
                </a:extLst>
              </p:cNvPr>
              <p:cNvCxnSpPr/>
              <p:nvPr/>
            </p:nvCxnSpPr>
            <p:spPr>
              <a:xfrm rot="5400000">
                <a:off x="2662532" y="3097836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Přímá spojovací čára 99">
                <a:extLst>
                  <a:ext uri="{FF2B5EF4-FFF2-40B4-BE49-F238E27FC236}">
                    <a16:creationId xmlns:a16="http://schemas.microsoft.com/office/drawing/2014/main" id="{9406A0A3-CC8A-4C1B-9D9A-B633CCB3D95C}"/>
                  </a:ext>
                </a:extLst>
              </p:cNvPr>
              <p:cNvCxnSpPr/>
              <p:nvPr/>
            </p:nvCxnSpPr>
            <p:spPr>
              <a:xfrm rot="5400000">
                <a:off x="2681579" y="3729668"/>
                <a:ext cx="166690" cy="1588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Přímá spojovací čára 100">
                <a:extLst>
                  <a:ext uri="{FF2B5EF4-FFF2-40B4-BE49-F238E27FC236}">
                    <a16:creationId xmlns:a16="http://schemas.microsoft.com/office/drawing/2014/main" id="{817F1541-E226-43BD-BB3C-B3B736030492}"/>
                  </a:ext>
                </a:extLst>
              </p:cNvPr>
              <p:cNvCxnSpPr/>
              <p:nvPr/>
            </p:nvCxnSpPr>
            <p:spPr>
              <a:xfrm rot="5400000">
                <a:off x="2740314" y="4271016"/>
                <a:ext cx="103188" cy="52381"/>
              </a:xfrm>
              <a:prstGeom prst="line">
                <a:avLst/>
              </a:prstGeom>
              <a:ln w="38100">
                <a:solidFill>
                  <a:srgbClr val="FFCC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Skupina 108">
              <a:extLst>
                <a:ext uri="{FF2B5EF4-FFF2-40B4-BE49-F238E27FC236}">
                  <a16:creationId xmlns:a16="http://schemas.microsoft.com/office/drawing/2014/main" id="{977D4CF8-00F6-44C2-A238-D05C2E136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307" y="2173996"/>
              <a:ext cx="337630" cy="339466"/>
              <a:chOff x="2921307" y="2173996"/>
              <a:chExt cx="337630" cy="339466"/>
            </a:xfrm>
          </p:grpSpPr>
          <p:sp>
            <p:nvSpPr>
              <p:cNvPr id="312" name="Elipsa 101">
                <a:extLst>
                  <a:ext uri="{FF2B5EF4-FFF2-40B4-BE49-F238E27FC236}">
                    <a16:creationId xmlns:a16="http://schemas.microsoft.com/office/drawing/2014/main" id="{CC633CF5-8387-41D0-95CC-70E6B118ED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020" y="2279578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3" name="Elipsa 102">
                <a:extLst>
                  <a:ext uri="{FF2B5EF4-FFF2-40B4-BE49-F238E27FC236}">
                    <a16:creationId xmlns:a16="http://schemas.microsoft.com/office/drawing/2014/main" id="{54C81145-F46D-4AC6-921B-06925084D0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925" y="2211315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" name="Elipsa 103">
                <a:extLst>
                  <a:ext uri="{FF2B5EF4-FFF2-40B4-BE49-F238E27FC236}">
                    <a16:creationId xmlns:a16="http://schemas.microsoft.com/office/drawing/2014/main" id="{071ACA86-5138-4DAA-9966-3690D6025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894" y="2309742"/>
                <a:ext cx="55555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Elipsa 104">
                <a:extLst>
                  <a:ext uri="{FF2B5EF4-FFF2-40B4-BE49-F238E27FC236}">
                    <a16:creationId xmlns:a16="http://schemas.microsoft.com/office/drawing/2014/main" id="{5780FA3B-3FA7-4189-B1DC-E674F260AC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893" y="2285928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Elipsa 105">
                <a:extLst>
                  <a:ext uri="{FF2B5EF4-FFF2-40B4-BE49-F238E27FC236}">
                    <a16:creationId xmlns:a16="http://schemas.microsoft.com/office/drawing/2014/main" id="{B520D9F6-AD19-4428-81C5-F63E3B75CD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417" y="2173215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Elipsa 106">
                <a:extLst>
                  <a:ext uri="{FF2B5EF4-FFF2-40B4-BE49-F238E27FC236}">
                    <a16:creationId xmlns:a16="http://schemas.microsoft.com/office/drawing/2014/main" id="{199723CE-EEC2-4508-91EC-CA1A13FD3D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85" y="2457380"/>
                <a:ext cx="55556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" name="Elipsa 107">
              <a:extLst>
                <a:ext uri="{FF2B5EF4-FFF2-40B4-BE49-F238E27FC236}">
                  <a16:creationId xmlns:a16="http://schemas.microsoft.com/office/drawing/2014/main" id="{09418731-FF47-4209-B232-404C1CF89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307" y="3195577"/>
              <a:ext cx="53968" cy="539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" name="Skupina 109">
              <a:extLst>
                <a:ext uri="{FF2B5EF4-FFF2-40B4-BE49-F238E27FC236}">
                  <a16:creationId xmlns:a16="http://schemas.microsoft.com/office/drawing/2014/main" id="{CBA9CBDC-CB0E-4774-AC5F-24BC1F3BDE8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81332" y="4022995"/>
              <a:ext cx="337630" cy="339466"/>
              <a:chOff x="2921307" y="2173996"/>
              <a:chExt cx="337630" cy="339466"/>
            </a:xfrm>
          </p:grpSpPr>
          <p:sp>
            <p:nvSpPr>
              <p:cNvPr id="306" name="Elipsa 110">
                <a:extLst>
                  <a:ext uri="{FF2B5EF4-FFF2-40B4-BE49-F238E27FC236}">
                    <a16:creationId xmlns:a16="http://schemas.microsoft.com/office/drawing/2014/main" id="{5C090AAD-0004-464A-ABFA-82CC05A07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692" y="2280038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" name="Elipsa 111">
                <a:extLst>
                  <a:ext uri="{FF2B5EF4-FFF2-40B4-BE49-F238E27FC236}">
                    <a16:creationId xmlns:a16="http://schemas.microsoft.com/office/drawing/2014/main" id="{8C8C95F6-4364-4A0C-B0D9-D12E33E18C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597" y="2211774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Elipsa 112">
                <a:extLst>
                  <a:ext uri="{FF2B5EF4-FFF2-40B4-BE49-F238E27FC236}">
                    <a16:creationId xmlns:a16="http://schemas.microsoft.com/office/drawing/2014/main" id="{31375AFD-81DF-467F-9266-379427EAA8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565" y="2310201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Elipsa 113">
                <a:extLst>
                  <a:ext uri="{FF2B5EF4-FFF2-40B4-BE49-F238E27FC236}">
                    <a16:creationId xmlns:a16="http://schemas.microsoft.com/office/drawing/2014/main" id="{BF41EF8C-0BA9-4F1E-98FE-9CECC8A9F1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978" y="2286388"/>
                <a:ext cx="55555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" name="Elipsa 114">
                <a:extLst>
                  <a:ext uri="{FF2B5EF4-FFF2-40B4-BE49-F238E27FC236}">
                    <a16:creationId xmlns:a16="http://schemas.microsoft.com/office/drawing/2014/main" id="{1CFACC6E-DD55-4660-9F0F-33DB81A61A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502" y="2173674"/>
                <a:ext cx="55555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" name="Elipsa 115">
                <a:extLst>
                  <a:ext uri="{FF2B5EF4-FFF2-40B4-BE49-F238E27FC236}">
                    <a16:creationId xmlns:a16="http://schemas.microsoft.com/office/drawing/2014/main" id="{5B639A36-98A7-4B83-86EF-3FEE3DFE5D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2057" y="2457840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2" name="Skupina 116">
              <a:extLst>
                <a:ext uri="{FF2B5EF4-FFF2-40B4-BE49-F238E27FC236}">
                  <a16:creationId xmlns:a16="http://schemas.microsoft.com/office/drawing/2014/main" id="{90C33642-978B-4867-9548-CAD95306385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37124" y="3426247"/>
              <a:ext cx="337630" cy="339466"/>
              <a:chOff x="2921307" y="2173996"/>
              <a:chExt cx="337630" cy="339466"/>
            </a:xfrm>
          </p:grpSpPr>
          <p:sp>
            <p:nvSpPr>
              <p:cNvPr id="300" name="Elipsa 117">
                <a:extLst>
                  <a:ext uri="{FF2B5EF4-FFF2-40B4-BE49-F238E27FC236}">
                    <a16:creationId xmlns:a16="http://schemas.microsoft.com/office/drawing/2014/main" id="{B4BD1F5E-12E2-4AA4-ABDE-1E87586FC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1081" y="2279810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1" name="Elipsa 118">
                <a:extLst>
                  <a:ext uri="{FF2B5EF4-FFF2-40B4-BE49-F238E27FC236}">
                    <a16:creationId xmlns:a16="http://schemas.microsoft.com/office/drawing/2014/main" id="{45BB31CD-64F1-4650-B4F6-FE12774F86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186" y="2211557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2" name="Elipsa 119">
                <a:extLst>
                  <a:ext uri="{FF2B5EF4-FFF2-40B4-BE49-F238E27FC236}">
                    <a16:creationId xmlns:a16="http://schemas.microsoft.com/office/drawing/2014/main" id="{A8B2B819-46B1-4F86-94FB-1B340FD88B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147" y="2309969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3" name="Elipsa 120">
                <a:extLst>
                  <a:ext uri="{FF2B5EF4-FFF2-40B4-BE49-F238E27FC236}">
                    <a16:creationId xmlns:a16="http://schemas.microsoft.com/office/drawing/2014/main" id="{4E665975-64AE-4BAB-B36E-16B5D4AE9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6970" y="2286160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4" name="Elipsa 121">
                <a:extLst>
                  <a:ext uri="{FF2B5EF4-FFF2-40B4-BE49-F238E27FC236}">
                    <a16:creationId xmlns:a16="http://schemas.microsoft.com/office/drawing/2014/main" id="{2DEB8201-8147-4F90-9108-029457A201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6495" y="2173461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5" name="Elipsa 122">
                <a:extLst>
                  <a:ext uri="{FF2B5EF4-FFF2-40B4-BE49-F238E27FC236}">
                    <a16:creationId xmlns:a16="http://schemas.microsoft.com/office/drawing/2014/main" id="{CF6B0426-50E1-4D6B-BF85-D0C163881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607" y="2457589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Skupina 123">
              <a:extLst>
                <a:ext uri="{FF2B5EF4-FFF2-40B4-BE49-F238E27FC236}">
                  <a16:creationId xmlns:a16="http://schemas.microsoft.com/office/drawing/2014/main" id="{10BC7AB2-8681-4968-8330-C15289558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3591" y="3721866"/>
              <a:ext cx="337630" cy="339466"/>
              <a:chOff x="2921307" y="2173996"/>
              <a:chExt cx="337630" cy="339466"/>
            </a:xfrm>
          </p:grpSpPr>
          <p:sp>
            <p:nvSpPr>
              <p:cNvPr id="294" name="Elipsa 124">
                <a:extLst>
                  <a:ext uri="{FF2B5EF4-FFF2-40B4-BE49-F238E27FC236}">
                    <a16:creationId xmlns:a16="http://schemas.microsoft.com/office/drawing/2014/main" id="{CAC3D5FC-1A57-464E-AFDA-1D156D5435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435" y="2281126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5" name="Elipsa 125">
                <a:extLst>
                  <a:ext uri="{FF2B5EF4-FFF2-40B4-BE49-F238E27FC236}">
                    <a16:creationId xmlns:a16="http://schemas.microsoft.com/office/drawing/2014/main" id="{EC5B4117-1D94-4843-BFA4-4DB3610A6E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341" y="2212863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Elipsa 126">
                <a:extLst>
                  <a:ext uri="{FF2B5EF4-FFF2-40B4-BE49-F238E27FC236}">
                    <a16:creationId xmlns:a16="http://schemas.microsoft.com/office/drawing/2014/main" id="{3AF9F494-88FE-4731-957F-DBE944AF2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309" y="2309702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Elipsa 127">
                <a:extLst>
                  <a:ext uri="{FF2B5EF4-FFF2-40B4-BE49-F238E27FC236}">
                    <a16:creationId xmlns:a16="http://schemas.microsoft.com/office/drawing/2014/main" id="{21D6E665-EA77-4532-9878-D71E2F337C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721" y="2285889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8" name="Elipsa 128">
                <a:extLst>
                  <a:ext uri="{FF2B5EF4-FFF2-40B4-BE49-F238E27FC236}">
                    <a16:creationId xmlns:a16="http://schemas.microsoft.com/office/drawing/2014/main" id="{C0DE7301-D64B-4203-AFBE-A0FBF3D48E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245" y="2174763"/>
                <a:ext cx="55556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Elipsa 129">
                <a:extLst>
                  <a:ext uri="{FF2B5EF4-FFF2-40B4-BE49-F238E27FC236}">
                    <a16:creationId xmlns:a16="http://schemas.microsoft.com/office/drawing/2014/main" id="{262F5AC4-AD72-4AF3-9812-3DDA918C67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801" y="2458928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4" name="Skupina 130">
              <a:extLst>
                <a:ext uri="{FF2B5EF4-FFF2-40B4-BE49-F238E27FC236}">
                  <a16:creationId xmlns:a16="http://schemas.microsoft.com/office/drawing/2014/main" id="{4654CFEC-ED7A-4588-8629-26966885E32C}"/>
                </a:ext>
              </a:extLst>
            </p:cNvPr>
            <p:cNvGrpSpPr>
              <a:grpSpLocks/>
            </p:cNvGrpSpPr>
            <p:nvPr/>
          </p:nvGrpSpPr>
          <p:grpSpPr bwMode="auto">
            <a:xfrm rot="4014930">
              <a:off x="6483426" y="3951385"/>
              <a:ext cx="337630" cy="339466"/>
              <a:chOff x="2921307" y="2173996"/>
              <a:chExt cx="337630" cy="339466"/>
            </a:xfrm>
          </p:grpSpPr>
          <p:sp>
            <p:nvSpPr>
              <p:cNvPr id="288" name="Elipsa 131">
                <a:extLst>
                  <a:ext uri="{FF2B5EF4-FFF2-40B4-BE49-F238E27FC236}">
                    <a16:creationId xmlns:a16="http://schemas.microsoft.com/office/drawing/2014/main" id="{FD51E29A-E8C8-412A-A6D8-31C884C61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062" y="2272805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9" name="Elipsa 132">
                <a:extLst>
                  <a:ext uri="{FF2B5EF4-FFF2-40B4-BE49-F238E27FC236}">
                    <a16:creationId xmlns:a16="http://schemas.microsoft.com/office/drawing/2014/main" id="{E20E3FBF-62F2-4BFF-8247-DE905F136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80735" y="2215671"/>
                <a:ext cx="46039" cy="5079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0" name="Elipsa 133">
                <a:extLst>
                  <a:ext uri="{FF2B5EF4-FFF2-40B4-BE49-F238E27FC236}">
                    <a16:creationId xmlns:a16="http://schemas.microsoft.com/office/drawing/2014/main" id="{EB8E86A9-6651-4070-8062-2FFA5C2010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0277" y="2309842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1" name="Elipsa 134">
                <a:extLst>
                  <a:ext uri="{FF2B5EF4-FFF2-40B4-BE49-F238E27FC236}">
                    <a16:creationId xmlns:a16="http://schemas.microsoft.com/office/drawing/2014/main" id="{9F18F97E-E23F-498D-B851-8A24B9AD9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1984" y="2285546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2" name="Elipsa 135">
                <a:extLst>
                  <a:ext uri="{FF2B5EF4-FFF2-40B4-BE49-F238E27FC236}">
                    <a16:creationId xmlns:a16="http://schemas.microsoft.com/office/drawing/2014/main" id="{56590AD1-22C7-4767-8177-1FC44C59B9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9755" y="2189202"/>
                <a:ext cx="53976" cy="3333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3" name="Elipsa 136">
                <a:extLst>
                  <a:ext uri="{FF2B5EF4-FFF2-40B4-BE49-F238E27FC236}">
                    <a16:creationId xmlns:a16="http://schemas.microsoft.com/office/drawing/2014/main" id="{DDEBAE48-91A8-491C-835F-55D60FF47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4435" y="2437464"/>
                <a:ext cx="49214" cy="4761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5" name="Skupina 137">
              <a:extLst>
                <a:ext uri="{FF2B5EF4-FFF2-40B4-BE49-F238E27FC236}">
                  <a16:creationId xmlns:a16="http://schemas.microsoft.com/office/drawing/2014/main" id="{2C869B4C-E914-463D-8B20-245EB8728E2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374835" y="4324121"/>
              <a:ext cx="337630" cy="339466"/>
              <a:chOff x="2921307" y="2173996"/>
              <a:chExt cx="337630" cy="339466"/>
            </a:xfrm>
          </p:grpSpPr>
          <p:sp>
            <p:nvSpPr>
              <p:cNvPr id="282" name="Elipsa 138">
                <a:extLst>
                  <a:ext uri="{FF2B5EF4-FFF2-40B4-BE49-F238E27FC236}">
                    <a16:creationId xmlns:a16="http://schemas.microsoft.com/office/drawing/2014/main" id="{3C40B592-6A18-43CB-ACD3-BF29A09A5E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207" y="2310437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3" name="Elipsa 139">
                <a:extLst>
                  <a:ext uri="{FF2B5EF4-FFF2-40B4-BE49-F238E27FC236}">
                    <a16:creationId xmlns:a16="http://schemas.microsoft.com/office/drawing/2014/main" id="{FDA08E93-9390-49F0-9615-5A1066BEB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148" y="2242184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Elipsa 140">
                <a:extLst>
                  <a:ext uri="{FF2B5EF4-FFF2-40B4-BE49-F238E27FC236}">
                    <a16:creationId xmlns:a16="http://schemas.microsoft.com/office/drawing/2014/main" id="{E1351900-AE3F-48D6-9E27-5CE28CAFD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109" y="2310437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5" name="Elipsa 141">
                <a:extLst>
                  <a:ext uri="{FF2B5EF4-FFF2-40B4-BE49-F238E27FC236}">
                    <a16:creationId xmlns:a16="http://schemas.microsoft.com/office/drawing/2014/main" id="{0357358B-D1B2-4940-BDB3-51B4135538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096" y="2286628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6" name="Elipsa 142">
                <a:extLst>
                  <a:ext uri="{FF2B5EF4-FFF2-40B4-BE49-F238E27FC236}">
                    <a16:creationId xmlns:a16="http://schemas.microsoft.com/office/drawing/2014/main" id="{604B0C6B-38B3-49B7-960D-9EB88110B1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621" y="2204089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" name="Elipsa 143">
                <a:extLst>
                  <a:ext uri="{FF2B5EF4-FFF2-40B4-BE49-F238E27FC236}">
                    <a16:creationId xmlns:a16="http://schemas.microsoft.com/office/drawing/2014/main" id="{4DA73827-2E0F-4DB4-BA94-350654A898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569" y="2488215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6" name="Skupina 144">
              <a:extLst>
                <a:ext uri="{FF2B5EF4-FFF2-40B4-BE49-F238E27FC236}">
                  <a16:creationId xmlns:a16="http://schemas.microsoft.com/office/drawing/2014/main" id="{E1D7BCB2-2D19-4CF7-86E5-C25343BAC63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30748" y="2241933"/>
              <a:ext cx="337630" cy="339466"/>
              <a:chOff x="2921307" y="2173996"/>
              <a:chExt cx="337630" cy="339466"/>
            </a:xfrm>
          </p:grpSpPr>
          <p:sp>
            <p:nvSpPr>
              <p:cNvPr id="276" name="Elipsa 145">
                <a:extLst>
                  <a:ext uri="{FF2B5EF4-FFF2-40B4-BE49-F238E27FC236}">
                    <a16:creationId xmlns:a16="http://schemas.microsoft.com/office/drawing/2014/main" id="{9836550A-E8A7-4B6D-A4BD-E5FD386D19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159" y="2310792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Elipsa 146">
                <a:extLst>
                  <a:ext uri="{FF2B5EF4-FFF2-40B4-BE49-F238E27FC236}">
                    <a16:creationId xmlns:a16="http://schemas.microsoft.com/office/drawing/2014/main" id="{952DF354-5221-4961-9241-E89118F4E6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100" y="2242539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Elipsa 147">
                <a:extLst>
                  <a:ext uri="{FF2B5EF4-FFF2-40B4-BE49-F238E27FC236}">
                    <a16:creationId xmlns:a16="http://schemas.microsoft.com/office/drawing/2014/main" id="{0A5986EB-6A41-4A38-9C76-B9E404164E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062" y="2310792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Elipsa 148">
                <a:extLst>
                  <a:ext uri="{FF2B5EF4-FFF2-40B4-BE49-F238E27FC236}">
                    <a16:creationId xmlns:a16="http://schemas.microsoft.com/office/drawing/2014/main" id="{E950488E-7548-4DFD-A33E-F37F4470A1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8049" y="2286983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Elipsa 149">
                <a:extLst>
                  <a:ext uri="{FF2B5EF4-FFF2-40B4-BE49-F238E27FC236}">
                    <a16:creationId xmlns:a16="http://schemas.microsoft.com/office/drawing/2014/main" id="{09D7E5DD-0A3E-4108-B97B-3FAF8D8DE9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574" y="2204444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1" name="Elipsa 150">
                <a:extLst>
                  <a:ext uri="{FF2B5EF4-FFF2-40B4-BE49-F238E27FC236}">
                    <a16:creationId xmlns:a16="http://schemas.microsoft.com/office/drawing/2014/main" id="{BD92CF59-D0E3-44CD-A997-DFA22C670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522" y="2488570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7" name="Skupina 151">
              <a:extLst>
                <a:ext uri="{FF2B5EF4-FFF2-40B4-BE49-F238E27FC236}">
                  <a16:creationId xmlns:a16="http://schemas.microsoft.com/office/drawing/2014/main" id="{9FE4A71E-7781-4DD2-9C2D-18B09E60266B}"/>
                </a:ext>
              </a:extLst>
            </p:cNvPr>
            <p:cNvGrpSpPr>
              <a:grpSpLocks/>
            </p:cNvGrpSpPr>
            <p:nvPr/>
          </p:nvGrpSpPr>
          <p:grpSpPr bwMode="auto">
            <a:xfrm rot="9814725">
              <a:off x="5401938" y="2164815"/>
              <a:ext cx="337630" cy="339466"/>
              <a:chOff x="2921307" y="2173996"/>
              <a:chExt cx="337630" cy="339466"/>
            </a:xfrm>
          </p:grpSpPr>
          <p:sp>
            <p:nvSpPr>
              <p:cNvPr id="270" name="Elipsa 152">
                <a:extLst>
                  <a:ext uri="{FF2B5EF4-FFF2-40B4-BE49-F238E27FC236}">
                    <a16:creationId xmlns:a16="http://schemas.microsoft.com/office/drawing/2014/main" id="{6C870414-2680-4C82-BBA5-A184F0DE82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7120" y="2287783"/>
                <a:ext cx="50794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Elipsa 153">
                <a:extLst>
                  <a:ext uri="{FF2B5EF4-FFF2-40B4-BE49-F238E27FC236}">
                    <a16:creationId xmlns:a16="http://schemas.microsoft.com/office/drawing/2014/main" id="{3FF31FCD-A97E-4FDB-AD95-DF82FA719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5310" y="2220729"/>
                <a:ext cx="53968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Elipsa 154">
                <a:extLst>
                  <a:ext uri="{FF2B5EF4-FFF2-40B4-BE49-F238E27FC236}">
                    <a16:creationId xmlns:a16="http://schemas.microsoft.com/office/drawing/2014/main" id="{6873CC31-459B-4A1C-BBBC-2DE167F9FD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946" y="2317882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Elipsa 155">
                <a:extLst>
                  <a:ext uri="{FF2B5EF4-FFF2-40B4-BE49-F238E27FC236}">
                    <a16:creationId xmlns:a16="http://schemas.microsoft.com/office/drawing/2014/main" id="{F728C4CC-9435-40E0-9F0C-1C29D71E61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0224" y="2302062"/>
                <a:ext cx="52380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Elipsa 156">
                <a:extLst>
                  <a:ext uri="{FF2B5EF4-FFF2-40B4-BE49-F238E27FC236}">
                    <a16:creationId xmlns:a16="http://schemas.microsoft.com/office/drawing/2014/main" id="{6274476B-4411-48DB-9331-5B68E05655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9467" y="2198531"/>
                <a:ext cx="53968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Elipsa 157">
                <a:extLst>
                  <a:ext uri="{FF2B5EF4-FFF2-40B4-BE49-F238E27FC236}">
                    <a16:creationId xmlns:a16="http://schemas.microsoft.com/office/drawing/2014/main" id="{A00E43BD-48B6-4C97-90E9-91C7198BF9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62366" y="2500904"/>
                <a:ext cx="4920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8" name="Skupina 158">
              <a:extLst>
                <a:ext uri="{FF2B5EF4-FFF2-40B4-BE49-F238E27FC236}">
                  <a16:creationId xmlns:a16="http://schemas.microsoft.com/office/drawing/2014/main" id="{B1A94103-FAA0-441C-B1B6-6CFEB50B8384}"/>
                </a:ext>
              </a:extLst>
            </p:cNvPr>
            <p:cNvGrpSpPr>
              <a:grpSpLocks/>
            </p:cNvGrpSpPr>
            <p:nvPr/>
          </p:nvGrpSpPr>
          <p:grpSpPr bwMode="auto">
            <a:xfrm rot="1962588">
              <a:off x="6029900" y="2594473"/>
              <a:ext cx="337630" cy="339466"/>
              <a:chOff x="2921307" y="2173996"/>
              <a:chExt cx="337630" cy="339466"/>
            </a:xfrm>
          </p:grpSpPr>
          <p:sp>
            <p:nvSpPr>
              <p:cNvPr id="264" name="Elipsa 159">
                <a:extLst>
                  <a:ext uri="{FF2B5EF4-FFF2-40B4-BE49-F238E27FC236}">
                    <a16:creationId xmlns:a16="http://schemas.microsoft.com/office/drawing/2014/main" id="{49FCF277-CF6E-4109-9CAD-8F5EAA463E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0490" y="2267003"/>
                <a:ext cx="57143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Elipsa 160">
                <a:extLst>
                  <a:ext uri="{FF2B5EF4-FFF2-40B4-BE49-F238E27FC236}">
                    <a16:creationId xmlns:a16="http://schemas.microsoft.com/office/drawing/2014/main" id="{B7932160-9612-43E3-8512-47A9C796A5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9082" y="2203807"/>
                <a:ext cx="55555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Elipsa 161">
                <a:extLst>
                  <a:ext uri="{FF2B5EF4-FFF2-40B4-BE49-F238E27FC236}">
                    <a16:creationId xmlns:a16="http://schemas.microsoft.com/office/drawing/2014/main" id="{84DD4372-BEA7-44E9-85B3-82199727D9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690" y="2303716"/>
                <a:ext cx="55556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" name="Elipsa 162">
                <a:extLst>
                  <a:ext uri="{FF2B5EF4-FFF2-40B4-BE49-F238E27FC236}">
                    <a16:creationId xmlns:a16="http://schemas.microsoft.com/office/drawing/2014/main" id="{6045F513-78A4-409A-A0BE-D09E8CBCC2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1164" y="2273017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Elipsa 163">
                <a:extLst>
                  <a:ext uri="{FF2B5EF4-FFF2-40B4-BE49-F238E27FC236}">
                    <a16:creationId xmlns:a16="http://schemas.microsoft.com/office/drawing/2014/main" id="{5099777E-B491-49A7-88DA-67DE404668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6728" y="2160673"/>
                <a:ext cx="53968" cy="571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Elipsa 164">
                <a:extLst>
                  <a:ext uri="{FF2B5EF4-FFF2-40B4-BE49-F238E27FC236}">
                    <a16:creationId xmlns:a16="http://schemas.microsoft.com/office/drawing/2014/main" id="{506EA69A-3118-40CB-8713-C9B3C76E4D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7139" y="2446444"/>
                <a:ext cx="57143" cy="5873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Skupina 165">
              <a:extLst>
                <a:ext uri="{FF2B5EF4-FFF2-40B4-BE49-F238E27FC236}">
                  <a16:creationId xmlns:a16="http://schemas.microsoft.com/office/drawing/2014/main" id="{D1DA601D-5ACD-4866-B05B-D11676EC3D9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231615" y="1988546"/>
              <a:ext cx="337630" cy="339466"/>
              <a:chOff x="2921307" y="2173996"/>
              <a:chExt cx="337630" cy="339466"/>
            </a:xfrm>
          </p:grpSpPr>
          <p:sp>
            <p:nvSpPr>
              <p:cNvPr id="258" name="Elipsa 166">
                <a:extLst>
                  <a:ext uri="{FF2B5EF4-FFF2-40B4-BE49-F238E27FC236}">
                    <a16:creationId xmlns:a16="http://schemas.microsoft.com/office/drawing/2014/main" id="{EB06A0DB-E6B8-4ACA-9C62-E5A8DE5FD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43" y="2310074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Elipsa 167">
                <a:extLst>
                  <a:ext uri="{FF2B5EF4-FFF2-40B4-BE49-F238E27FC236}">
                    <a16:creationId xmlns:a16="http://schemas.microsoft.com/office/drawing/2014/main" id="{5E0E1A95-052A-4253-A444-3F8C97885B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484" y="2241821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Elipsa 168">
                <a:extLst>
                  <a:ext uri="{FF2B5EF4-FFF2-40B4-BE49-F238E27FC236}">
                    <a16:creationId xmlns:a16="http://schemas.microsoft.com/office/drawing/2014/main" id="{2867E60D-D421-46A3-8191-345CF0C19F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446" y="2310074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1" name="Elipsa 169">
                <a:extLst>
                  <a:ext uri="{FF2B5EF4-FFF2-40B4-BE49-F238E27FC236}">
                    <a16:creationId xmlns:a16="http://schemas.microsoft.com/office/drawing/2014/main" id="{F79BB746-7561-417A-85F6-7C59D565F5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433" y="2286265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Elipsa 170">
                <a:extLst>
                  <a:ext uri="{FF2B5EF4-FFF2-40B4-BE49-F238E27FC236}">
                    <a16:creationId xmlns:a16="http://schemas.microsoft.com/office/drawing/2014/main" id="{262E669A-9A8B-4983-8DE4-2275DE008F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958" y="2203726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Elipsa 171">
                <a:extLst>
                  <a:ext uri="{FF2B5EF4-FFF2-40B4-BE49-F238E27FC236}">
                    <a16:creationId xmlns:a16="http://schemas.microsoft.com/office/drawing/2014/main" id="{0B7C657B-3EBF-4623-A25D-0C50A65089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905" y="2487852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Skupina 172">
              <a:extLst>
                <a:ext uri="{FF2B5EF4-FFF2-40B4-BE49-F238E27FC236}">
                  <a16:creationId xmlns:a16="http://schemas.microsoft.com/office/drawing/2014/main" id="{C8D86758-2E87-4BA9-A6F8-BC67EE294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8593" y="4564656"/>
              <a:ext cx="337630" cy="339466"/>
              <a:chOff x="2921307" y="2173996"/>
              <a:chExt cx="337630" cy="339466"/>
            </a:xfrm>
          </p:grpSpPr>
          <p:sp>
            <p:nvSpPr>
              <p:cNvPr id="252" name="Elipsa 173">
                <a:extLst>
                  <a:ext uri="{FF2B5EF4-FFF2-40B4-BE49-F238E27FC236}">
                    <a16:creationId xmlns:a16="http://schemas.microsoft.com/office/drawing/2014/main" id="{60FAFA1A-AF07-4DDD-AD97-D0E69B1531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036" y="2279720"/>
                <a:ext cx="53968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Elipsa 174">
                <a:extLst>
                  <a:ext uri="{FF2B5EF4-FFF2-40B4-BE49-F238E27FC236}">
                    <a16:creationId xmlns:a16="http://schemas.microsoft.com/office/drawing/2014/main" id="{3A86963F-B8C7-463F-95BA-525088CA37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941" y="2211457"/>
                <a:ext cx="55556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Elipsa 175">
                <a:extLst>
                  <a:ext uri="{FF2B5EF4-FFF2-40B4-BE49-F238E27FC236}">
                    <a16:creationId xmlns:a16="http://schemas.microsoft.com/office/drawing/2014/main" id="{1F88F6AF-B39B-4757-AFD3-20FCD95487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910" y="2309884"/>
                <a:ext cx="55555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Elipsa 176">
                <a:extLst>
                  <a:ext uri="{FF2B5EF4-FFF2-40B4-BE49-F238E27FC236}">
                    <a16:creationId xmlns:a16="http://schemas.microsoft.com/office/drawing/2014/main" id="{B5549847-7536-4902-BA3F-BAE6555B5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909" y="2286070"/>
                <a:ext cx="53968" cy="539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Elipsa 177">
                <a:extLst>
                  <a:ext uri="{FF2B5EF4-FFF2-40B4-BE49-F238E27FC236}">
                    <a16:creationId xmlns:a16="http://schemas.microsoft.com/office/drawing/2014/main" id="{DDF5FF11-D8AC-4060-BE8F-ABE72FC545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433" y="2173357"/>
                <a:ext cx="53968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Elipsa 178">
                <a:extLst>
                  <a:ext uri="{FF2B5EF4-FFF2-40B4-BE49-F238E27FC236}">
                    <a16:creationId xmlns:a16="http://schemas.microsoft.com/office/drawing/2014/main" id="{B47963CD-0E9C-4697-90A3-1CE8877C4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401" y="2457522"/>
                <a:ext cx="55556" cy="5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1" name="Skupina 179">
              <a:extLst>
                <a:ext uri="{FF2B5EF4-FFF2-40B4-BE49-F238E27FC236}">
                  <a16:creationId xmlns:a16="http://schemas.microsoft.com/office/drawing/2014/main" id="{EA353ED1-7F78-42FE-A9ED-EEF384ACCE2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925678" y="5679197"/>
              <a:ext cx="337630" cy="339466"/>
              <a:chOff x="2921307" y="2173996"/>
              <a:chExt cx="337630" cy="339466"/>
            </a:xfrm>
          </p:grpSpPr>
          <p:sp>
            <p:nvSpPr>
              <p:cNvPr id="246" name="Elipsa 180">
                <a:extLst>
                  <a:ext uri="{FF2B5EF4-FFF2-40B4-BE49-F238E27FC236}">
                    <a16:creationId xmlns:a16="http://schemas.microsoft.com/office/drawing/2014/main" id="{15F74DF4-41CD-4EB9-AD5C-0D84026850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873" y="2310487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Elipsa 181">
                <a:extLst>
                  <a:ext uri="{FF2B5EF4-FFF2-40B4-BE49-F238E27FC236}">
                    <a16:creationId xmlns:a16="http://schemas.microsoft.com/office/drawing/2014/main" id="{CA23BDF4-A4D0-417E-A311-8A56992755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812" y="2242232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Elipsa 182">
                <a:extLst>
                  <a:ext uri="{FF2B5EF4-FFF2-40B4-BE49-F238E27FC236}">
                    <a16:creationId xmlns:a16="http://schemas.microsoft.com/office/drawing/2014/main" id="{8BBAAD30-159A-451F-A7DB-D5A5D9847C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774" y="2310486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Elipsa 183">
                <a:extLst>
                  <a:ext uri="{FF2B5EF4-FFF2-40B4-BE49-F238E27FC236}">
                    <a16:creationId xmlns:a16="http://schemas.microsoft.com/office/drawing/2014/main" id="{84712F42-EC17-4523-9B5E-33B768C2F0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761" y="2286676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Elipsa 184">
                <a:extLst>
                  <a:ext uri="{FF2B5EF4-FFF2-40B4-BE49-F238E27FC236}">
                    <a16:creationId xmlns:a16="http://schemas.microsoft.com/office/drawing/2014/main" id="{351395E0-C432-43F0-A29B-30A389AE1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286" y="2204136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Elipsa 185">
                <a:extLst>
                  <a:ext uri="{FF2B5EF4-FFF2-40B4-BE49-F238E27FC236}">
                    <a16:creationId xmlns:a16="http://schemas.microsoft.com/office/drawing/2014/main" id="{7B735059-728C-494B-9D24-A58ADCAF1E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234" y="2488265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" name="Skupina 186">
              <a:extLst>
                <a:ext uri="{FF2B5EF4-FFF2-40B4-BE49-F238E27FC236}">
                  <a16:creationId xmlns:a16="http://schemas.microsoft.com/office/drawing/2014/main" id="{42722ABA-EB3C-48D2-89F1-0E4F1AAF4C7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989244" y="3729210"/>
              <a:ext cx="337630" cy="339466"/>
              <a:chOff x="2921307" y="2173996"/>
              <a:chExt cx="337630" cy="339466"/>
            </a:xfrm>
          </p:grpSpPr>
          <p:sp>
            <p:nvSpPr>
              <p:cNvPr id="240" name="Elipsa 187">
                <a:extLst>
                  <a:ext uri="{FF2B5EF4-FFF2-40B4-BE49-F238E27FC236}">
                    <a16:creationId xmlns:a16="http://schemas.microsoft.com/office/drawing/2014/main" id="{0953D239-FAFC-4872-89F9-9F9668AF8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388" y="2310562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Elipsa 188">
                <a:extLst>
                  <a:ext uri="{FF2B5EF4-FFF2-40B4-BE49-F238E27FC236}">
                    <a16:creationId xmlns:a16="http://schemas.microsoft.com/office/drawing/2014/main" id="{B3CB7779-8178-4E4E-8C9E-42CBC3501A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327" y="2242307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Elipsa 189">
                <a:extLst>
                  <a:ext uri="{FF2B5EF4-FFF2-40B4-BE49-F238E27FC236}">
                    <a16:creationId xmlns:a16="http://schemas.microsoft.com/office/drawing/2014/main" id="{4A144972-FE03-4F81-8F1F-E43EEED72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290" y="2310561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Elipsa 190">
                <a:extLst>
                  <a:ext uri="{FF2B5EF4-FFF2-40B4-BE49-F238E27FC236}">
                    <a16:creationId xmlns:a16="http://schemas.microsoft.com/office/drawing/2014/main" id="{01892972-7469-48D4-9B52-B945B48A6D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688" y="2286751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Elipsa 191">
                <a:extLst>
                  <a:ext uri="{FF2B5EF4-FFF2-40B4-BE49-F238E27FC236}">
                    <a16:creationId xmlns:a16="http://schemas.microsoft.com/office/drawing/2014/main" id="{622A59A1-EF0A-421F-B2AB-BF8A93FD87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213" y="2204211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Elipsa 192">
                <a:extLst>
                  <a:ext uri="{FF2B5EF4-FFF2-40B4-BE49-F238E27FC236}">
                    <a16:creationId xmlns:a16="http://schemas.microsoft.com/office/drawing/2014/main" id="{B2F9B464-B2BB-4EA3-9A38-D9E68864E0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750" y="2488340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" name="Skupina 193">
              <a:extLst>
                <a:ext uri="{FF2B5EF4-FFF2-40B4-BE49-F238E27FC236}">
                  <a16:creationId xmlns:a16="http://schemas.microsoft.com/office/drawing/2014/main" id="{C1068EEA-8B23-490A-98BB-C21458E797F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016348" y="2175832"/>
              <a:ext cx="337630" cy="339466"/>
              <a:chOff x="2921307" y="2173996"/>
              <a:chExt cx="337630" cy="339466"/>
            </a:xfrm>
          </p:grpSpPr>
          <p:sp>
            <p:nvSpPr>
              <p:cNvPr id="234" name="Elipsa 194">
                <a:extLst>
                  <a:ext uri="{FF2B5EF4-FFF2-40B4-BE49-F238E27FC236}">
                    <a16:creationId xmlns:a16="http://schemas.microsoft.com/office/drawing/2014/main" id="{9EB66C9C-5790-4B73-98DA-B6D8570EF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84" y="2310679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Elipsa 195">
                <a:extLst>
                  <a:ext uri="{FF2B5EF4-FFF2-40B4-BE49-F238E27FC236}">
                    <a16:creationId xmlns:a16="http://schemas.microsoft.com/office/drawing/2014/main" id="{EA212713-87E2-4940-9261-FBBEE5BA47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525" y="2242426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6" name="Elipsa 196">
                <a:extLst>
                  <a:ext uri="{FF2B5EF4-FFF2-40B4-BE49-F238E27FC236}">
                    <a16:creationId xmlns:a16="http://schemas.microsoft.com/office/drawing/2014/main" id="{2EDCE11D-879B-4D6F-B519-631E805183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487" y="2310679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7" name="Elipsa 197">
                <a:extLst>
                  <a:ext uri="{FF2B5EF4-FFF2-40B4-BE49-F238E27FC236}">
                    <a16:creationId xmlns:a16="http://schemas.microsoft.com/office/drawing/2014/main" id="{B70D66A4-C425-4754-8746-06D696C1D3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474" y="2286870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8" name="Elipsa 198">
                <a:extLst>
                  <a:ext uri="{FF2B5EF4-FFF2-40B4-BE49-F238E27FC236}">
                    <a16:creationId xmlns:a16="http://schemas.microsoft.com/office/drawing/2014/main" id="{C5A7F3A3-623F-4354-AAFE-62B21DCC24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999" y="2204331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Elipsa 199">
                <a:extLst>
                  <a:ext uri="{FF2B5EF4-FFF2-40B4-BE49-F238E27FC236}">
                    <a16:creationId xmlns:a16="http://schemas.microsoft.com/office/drawing/2014/main" id="{3CEFF02C-C7C2-425F-92BB-DF2EC0D602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946" y="2488457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" name="Skupina 200">
              <a:extLst>
                <a:ext uri="{FF2B5EF4-FFF2-40B4-BE49-F238E27FC236}">
                  <a16:creationId xmlns:a16="http://schemas.microsoft.com/office/drawing/2014/main" id="{1AA0F6C5-DA02-46C4-97E0-10941AD086DB}"/>
                </a:ext>
              </a:extLst>
            </p:cNvPr>
            <p:cNvGrpSpPr>
              <a:grpSpLocks/>
            </p:cNvGrpSpPr>
            <p:nvPr/>
          </p:nvGrpSpPr>
          <p:grpSpPr bwMode="auto">
            <a:xfrm rot="3824613">
              <a:off x="4265364" y="2173996"/>
              <a:ext cx="337630" cy="339466"/>
              <a:chOff x="2921307" y="2173996"/>
              <a:chExt cx="337630" cy="339466"/>
            </a:xfrm>
          </p:grpSpPr>
          <p:sp>
            <p:nvSpPr>
              <p:cNvPr id="228" name="Elipsa 201">
                <a:extLst>
                  <a:ext uri="{FF2B5EF4-FFF2-40B4-BE49-F238E27FC236}">
                    <a16:creationId xmlns:a16="http://schemas.microsoft.com/office/drawing/2014/main" id="{4DE4FF49-6A7C-45A9-9BDD-DA7B1B62B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1675" y="2293294"/>
                <a:ext cx="55563" cy="5714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Elipsa 202">
                <a:extLst>
                  <a:ext uri="{FF2B5EF4-FFF2-40B4-BE49-F238E27FC236}">
                    <a16:creationId xmlns:a16="http://schemas.microsoft.com/office/drawing/2014/main" id="{AD4362DC-772D-4CD0-BB47-D3B3FD7D6D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80836" y="2252275"/>
                <a:ext cx="58739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Elipsa 203">
                <a:extLst>
                  <a:ext uri="{FF2B5EF4-FFF2-40B4-BE49-F238E27FC236}">
                    <a16:creationId xmlns:a16="http://schemas.microsoft.com/office/drawing/2014/main" id="{E5393C57-63A0-41A0-98E8-895FEA246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530" y="2310701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Elipsa 204">
                <a:extLst>
                  <a:ext uri="{FF2B5EF4-FFF2-40B4-BE49-F238E27FC236}">
                    <a16:creationId xmlns:a16="http://schemas.microsoft.com/office/drawing/2014/main" id="{E2AB5FE6-DF0B-4320-81BA-9E565F0A27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31534" y="2314135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Elipsa 205">
                <a:extLst>
                  <a:ext uri="{FF2B5EF4-FFF2-40B4-BE49-F238E27FC236}">
                    <a16:creationId xmlns:a16="http://schemas.microsoft.com/office/drawing/2014/main" id="{C2DD3C17-DE92-4001-A55E-6792E2D3A9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8975" y="2185777"/>
                <a:ext cx="53976" cy="5714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Elipsa 206">
                <a:extLst>
                  <a:ext uri="{FF2B5EF4-FFF2-40B4-BE49-F238E27FC236}">
                    <a16:creationId xmlns:a16="http://schemas.microsoft.com/office/drawing/2014/main" id="{0F0CEBF7-0D6E-4000-BC72-4C085E719F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92294" y="2495110"/>
                <a:ext cx="55563" cy="5714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5" name="Skupina 207">
              <a:extLst>
                <a:ext uri="{FF2B5EF4-FFF2-40B4-BE49-F238E27FC236}">
                  <a16:creationId xmlns:a16="http://schemas.microsoft.com/office/drawing/2014/main" id="{1A96A731-A25C-4954-B3BF-90FF962B526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837543" y="2286001"/>
              <a:ext cx="337630" cy="339466"/>
              <a:chOff x="2921307" y="2173996"/>
              <a:chExt cx="337630" cy="339466"/>
            </a:xfrm>
          </p:grpSpPr>
          <p:sp>
            <p:nvSpPr>
              <p:cNvPr id="222" name="Elipsa 208">
                <a:extLst>
                  <a:ext uri="{FF2B5EF4-FFF2-40B4-BE49-F238E27FC236}">
                    <a16:creationId xmlns:a16="http://schemas.microsoft.com/office/drawing/2014/main" id="{41D7D0A4-D1D9-4B53-8A02-85B4C3C8A4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541" y="2250922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3" name="Elipsa 209">
                <a:extLst>
                  <a:ext uri="{FF2B5EF4-FFF2-40B4-BE49-F238E27FC236}">
                    <a16:creationId xmlns:a16="http://schemas.microsoft.com/office/drawing/2014/main" id="{CAFA1940-1A00-4F07-B774-9411333C7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483" y="2212828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4" name="Elipsa 210">
                <a:extLst>
                  <a:ext uri="{FF2B5EF4-FFF2-40B4-BE49-F238E27FC236}">
                    <a16:creationId xmlns:a16="http://schemas.microsoft.com/office/drawing/2014/main" id="{A3394DBD-CC23-4E0D-8F77-4293D231D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444" y="2309652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" name="Elipsa 211">
                <a:extLst>
                  <a:ext uri="{FF2B5EF4-FFF2-40B4-BE49-F238E27FC236}">
                    <a16:creationId xmlns:a16="http://schemas.microsoft.com/office/drawing/2014/main" id="{9A274A0B-2F1F-41BA-9C02-768702C733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6843" y="2285844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Elipsa 212">
                <a:extLst>
                  <a:ext uri="{FF2B5EF4-FFF2-40B4-BE49-F238E27FC236}">
                    <a16:creationId xmlns:a16="http://schemas.microsoft.com/office/drawing/2014/main" id="{EC205370-A638-4438-BE18-1D3128F23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8" y="2160446"/>
                <a:ext cx="55564" cy="5238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7" name="Elipsa 213">
                <a:extLst>
                  <a:ext uri="{FF2B5EF4-FFF2-40B4-BE49-F238E27FC236}">
                    <a16:creationId xmlns:a16="http://schemas.microsoft.com/office/drawing/2014/main" id="{866A3B1F-EA80-4AE0-B230-0B9A1BFC48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904" y="2428700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Skupina 214">
              <a:extLst>
                <a:ext uri="{FF2B5EF4-FFF2-40B4-BE49-F238E27FC236}">
                  <a16:creationId xmlns:a16="http://schemas.microsoft.com/office/drawing/2014/main" id="{9E8B1FAA-E2E3-4498-8775-46B42E6BE938}"/>
                </a:ext>
              </a:extLst>
            </p:cNvPr>
            <p:cNvGrpSpPr/>
            <p:nvPr/>
          </p:nvGrpSpPr>
          <p:grpSpPr>
            <a:xfrm>
              <a:off x="3668617" y="4430617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216" name="Elipsa 215">
                <a:extLst>
                  <a:ext uri="{FF2B5EF4-FFF2-40B4-BE49-F238E27FC236}">
                    <a16:creationId xmlns:a16="http://schemas.microsoft.com/office/drawing/2014/main" id="{8EB31D8A-C81F-469E-9001-D1557A56A6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Elipsa 216">
                <a:extLst>
                  <a:ext uri="{FF2B5EF4-FFF2-40B4-BE49-F238E27FC236}">
                    <a16:creationId xmlns:a16="http://schemas.microsoft.com/office/drawing/2014/main" id="{CC628705-2846-4711-B361-B05004B44D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Elipsa 217">
                <a:extLst>
                  <a:ext uri="{FF2B5EF4-FFF2-40B4-BE49-F238E27FC236}">
                    <a16:creationId xmlns:a16="http://schemas.microsoft.com/office/drawing/2014/main" id="{6CF077EC-5543-41D3-9BFA-3C66E8F151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Elipsa 218">
                <a:extLst>
                  <a:ext uri="{FF2B5EF4-FFF2-40B4-BE49-F238E27FC236}">
                    <a16:creationId xmlns:a16="http://schemas.microsoft.com/office/drawing/2014/main" id="{99D42CCE-47AE-436D-8C21-866D6EE1A3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Elipsa 219">
                <a:extLst>
                  <a:ext uri="{FF2B5EF4-FFF2-40B4-BE49-F238E27FC236}">
                    <a16:creationId xmlns:a16="http://schemas.microsoft.com/office/drawing/2014/main" id="{DFC16DAC-92BC-4660-8845-75373568A2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Elipsa 220">
                <a:extLst>
                  <a:ext uri="{FF2B5EF4-FFF2-40B4-BE49-F238E27FC236}">
                    <a16:creationId xmlns:a16="http://schemas.microsoft.com/office/drawing/2014/main" id="{F77C9F4C-4577-43E7-8CA8-8248DE889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7" name="Skupina 221">
              <a:extLst>
                <a:ext uri="{FF2B5EF4-FFF2-40B4-BE49-F238E27FC236}">
                  <a16:creationId xmlns:a16="http://schemas.microsoft.com/office/drawing/2014/main" id="{E308BD37-B27B-4FAD-B012-7E063BCFD968}"/>
                </a:ext>
              </a:extLst>
            </p:cNvPr>
            <p:cNvGrpSpPr/>
            <p:nvPr/>
          </p:nvGrpSpPr>
          <p:grpSpPr>
            <a:xfrm>
              <a:off x="3259158" y="355844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210" name="Elipsa 222">
                <a:extLst>
                  <a:ext uri="{FF2B5EF4-FFF2-40B4-BE49-F238E27FC236}">
                    <a16:creationId xmlns:a16="http://schemas.microsoft.com/office/drawing/2014/main" id="{C7FC0636-FBF1-42B0-80BC-601EE1F7B7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Elipsa 223">
                <a:extLst>
                  <a:ext uri="{FF2B5EF4-FFF2-40B4-BE49-F238E27FC236}">
                    <a16:creationId xmlns:a16="http://schemas.microsoft.com/office/drawing/2014/main" id="{7D0FA450-87AA-4D7A-8609-226AB4C06F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Elipsa 224">
                <a:extLst>
                  <a:ext uri="{FF2B5EF4-FFF2-40B4-BE49-F238E27FC236}">
                    <a16:creationId xmlns:a16="http://schemas.microsoft.com/office/drawing/2014/main" id="{245CB5D4-D142-4547-89B2-991D3B5A4C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Elipsa 225">
                <a:extLst>
                  <a:ext uri="{FF2B5EF4-FFF2-40B4-BE49-F238E27FC236}">
                    <a16:creationId xmlns:a16="http://schemas.microsoft.com/office/drawing/2014/main" id="{4170B81D-77DA-4D96-A557-CAF85986B6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4" name="Elipsa 226">
                <a:extLst>
                  <a:ext uri="{FF2B5EF4-FFF2-40B4-BE49-F238E27FC236}">
                    <a16:creationId xmlns:a16="http://schemas.microsoft.com/office/drawing/2014/main" id="{4D752DC2-487A-4449-AA2A-6FFEE4A696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" name="Elipsa 227">
                <a:extLst>
                  <a:ext uri="{FF2B5EF4-FFF2-40B4-BE49-F238E27FC236}">
                    <a16:creationId xmlns:a16="http://schemas.microsoft.com/office/drawing/2014/main" id="{285993AF-E38F-41AF-9467-AC8DD0C24E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8" name="Skupina 228">
              <a:extLst>
                <a:ext uri="{FF2B5EF4-FFF2-40B4-BE49-F238E27FC236}">
                  <a16:creationId xmlns:a16="http://schemas.microsoft.com/office/drawing/2014/main" id="{644A9BD6-62D6-4380-B40A-3C9D23F22D97}"/>
                </a:ext>
              </a:extLst>
            </p:cNvPr>
            <p:cNvGrpSpPr/>
            <p:nvPr/>
          </p:nvGrpSpPr>
          <p:grpSpPr>
            <a:xfrm rot="5742184">
              <a:off x="3543759" y="392016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204" name="Elipsa 229">
                <a:extLst>
                  <a:ext uri="{FF2B5EF4-FFF2-40B4-BE49-F238E27FC236}">
                    <a16:creationId xmlns:a16="http://schemas.microsoft.com/office/drawing/2014/main" id="{21A6254E-0BF9-4061-B774-72EA489D65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Elipsa 230">
                <a:extLst>
                  <a:ext uri="{FF2B5EF4-FFF2-40B4-BE49-F238E27FC236}">
                    <a16:creationId xmlns:a16="http://schemas.microsoft.com/office/drawing/2014/main" id="{910AC52E-E36B-4C81-9B18-5E88B0A9D4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Elipsa 231">
                <a:extLst>
                  <a:ext uri="{FF2B5EF4-FFF2-40B4-BE49-F238E27FC236}">
                    <a16:creationId xmlns:a16="http://schemas.microsoft.com/office/drawing/2014/main" id="{77D2CA88-3968-4CBB-B978-C897C07F9B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Elipsa 232">
                <a:extLst>
                  <a:ext uri="{FF2B5EF4-FFF2-40B4-BE49-F238E27FC236}">
                    <a16:creationId xmlns:a16="http://schemas.microsoft.com/office/drawing/2014/main" id="{EA90C74A-B3B7-4B57-9241-BB7295B49F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Elipsa 233">
                <a:extLst>
                  <a:ext uri="{FF2B5EF4-FFF2-40B4-BE49-F238E27FC236}">
                    <a16:creationId xmlns:a16="http://schemas.microsoft.com/office/drawing/2014/main" id="{D58D3930-88A5-4A96-A218-BBB9FEB7D4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Elipsa 234">
                <a:extLst>
                  <a:ext uri="{FF2B5EF4-FFF2-40B4-BE49-F238E27FC236}">
                    <a16:creationId xmlns:a16="http://schemas.microsoft.com/office/drawing/2014/main" id="{8DD4816F-98A8-4E24-8688-353B1DAF0B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9" name="Skupina 235">
              <a:extLst>
                <a:ext uri="{FF2B5EF4-FFF2-40B4-BE49-F238E27FC236}">
                  <a16:creationId xmlns:a16="http://schemas.microsoft.com/office/drawing/2014/main" id="{CEFA53EE-7948-4874-9B9E-34534739C17A}"/>
                </a:ext>
              </a:extLst>
            </p:cNvPr>
            <p:cNvGrpSpPr/>
            <p:nvPr/>
          </p:nvGrpSpPr>
          <p:grpSpPr>
            <a:xfrm>
              <a:off x="3376670" y="421578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98" name="Elipsa 236">
                <a:extLst>
                  <a:ext uri="{FF2B5EF4-FFF2-40B4-BE49-F238E27FC236}">
                    <a16:creationId xmlns:a16="http://schemas.microsoft.com/office/drawing/2014/main" id="{1C499C5B-52B0-4A7D-9FE3-240680C4FF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Elipsa 237">
                <a:extLst>
                  <a:ext uri="{FF2B5EF4-FFF2-40B4-BE49-F238E27FC236}">
                    <a16:creationId xmlns:a16="http://schemas.microsoft.com/office/drawing/2014/main" id="{F02B805C-B782-486A-9E08-F572E6042E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Elipsa 238">
                <a:extLst>
                  <a:ext uri="{FF2B5EF4-FFF2-40B4-BE49-F238E27FC236}">
                    <a16:creationId xmlns:a16="http://schemas.microsoft.com/office/drawing/2014/main" id="{B8A6D977-7F1E-4D09-920E-60EEC725A0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Elipsa 239">
                <a:extLst>
                  <a:ext uri="{FF2B5EF4-FFF2-40B4-BE49-F238E27FC236}">
                    <a16:creationId xmlns:a16="http://schemas.microsoft.com/office/drawing/2014/main" id="{087EB7B2-8E56-41EF-80C4-0CB4888E7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Elipsa 240">
                <a:extLst>
                  <a:ext uri="{FF2B5EF4-FFF2-40B4-BE49-F238E27FC236}">
                    <a16:creationId xmlns:a16="http://schemas.microsoft.com/office/drawing/2014/main" id="{19FD811F-AA54-44A4-89DB-62233B8A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Elipsa 241">
                <a:extLst>
                  <a:ext uri="{FF2B5EF4-FFF2-40B4-BE49-F238E27FC236}">
                    <a16:creationId xmlns:a16="http://schemas.microsoft.com/office/drawing/2014/main" id="{01516B1F-6770-447F-B847-86A3D0DBFE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0" name="Skupina 242">
              <a:extLst>
                <a:ext uri="{FF2B5EF4-FFF2-40B4-BE49-F238E27FC236}">
                  <a16:creationId xmlns:a16="http://schemas.microsoft.com/office/drawing/2014/main" id="{35748D1B-7A8E-4279-9825-A08CF8CD35C4}"/>
                </a:ext>
              </a:extLst>
            </p:cNvPr>
            <p:cNvGrpSpPr/>
            <p:nvPr/>
          </p:nvGrpSpPr>
          <p:grpSpPr>
            <a:xfrm>
              <a:off x="3396868" y="355294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92" name="Elipsa 243">
                <a:extLst>
                  <a:ext uri="{FF2B5EF4-FFF2-40B4-BE49-F238E27FC236}">
                    <a16:creationId xmlns:a16="http://schemas.microsoft.com/office/drawing/2014/main" id="{8E0DCEAE-A81B-419D-8715-60F349716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Elipsa 244">
                <a:extLst>
                  <a:ext uri="{FF2B5EF4-FFF2-40B4-BE49-F238E27FC236}">
                    <a16:creationId xmlns:a16="http://schemas.microsoft.com/office/drawing/2014/main" id="{D2BFF783-066E-4BDE-ABE9-1FFBEF840B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Elipsa 245">
                <a:extLst>
                  <a:ext uri="{FF2B5EF4-FFF2-40B4-BE49-F238E27FC236}">
                    <a16:creationId xmlns:a16="http://schemas.microsoft.com/office/drawing/2014/main" id="{5CD6250D-F07E-432D-A04A-D7428F79F5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" name="Elipsa 246">
                <a:extLst>
                  <a:ext uri="{FF2B5EF4-FFF2-40B4-BE49-F238E27FC236}">
                    <a16:creationId xmlns:a16="http://schemas.microsoft.com/office/drawing/2014/main" id="{C19E6998-7B8E-44BD-BAB6-643996602F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" name="Elipsa 247">
                <a:extLst>
                  <a:ext uri="{FF2B5EF4-FFF2-40B4-BE49-F238E27FC236}">
                    <a16:creationId xmlns:a16="http://schemas.microsoft.com/office/drawing/2014/main" id="{05B5F521-627F-44C3-8D5A-F44A787B26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Elipsa 248">
                <a:extLst>
                  <a:ext uri="{FF2B5EF4-FFF2-40B4-BE49-F238E27FC236}">
                    <a16:creationId xmlns:a16="http://schemas.microsoft.com/office/drawing/2014/main" id="{AA6A54FD-F8BD-4B10-B077-643A79D6E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1" name="Skupina 249">
              <a:extLst>
                <a:ext uri="{FF2B5EF4-FFF2-40B4-BE49-F238E27FC236}">
                  <a16:creationId xmlns:a16="http://schemas.microsoft.com/office/drawing/2014/main" id="{40FF1375-66DB-404F-9D2F-091EBB3FB02B}"/>
                </a:ext>
              </a:extLst>
            </p:cNvPr>
            <p:cNvGrpSpPr/>
            <p:nvPr/>
          </p:nvGrpSpPr>
          <p:grpSpPr>
            <a:xfrm>
              <a:off x="3606189" y="2484305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86" name="Elipsa 250">
                <a:extLst>
                  <a:ext uri="{FF2B5EF4-FFF2-40B4-BE49-F238E27FC236}">
                    <a16:creationId xmlns:a16="http://schemas.microsoft.com/office/drawing/2014/main" id="{08667877-426E-4C7D-AA5B-256D2ECD38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Elipsa 251">
                <a:extLst>
                  <a:ext uri="{FF2B5EF4-FFF2-40B4-BE49-F238E27FC236}">
                    <a16:creationId xmlns:a16="http://schemas.microsoft.com/office/drawing/2014/main" id="{F4F1D556-97BB-4F84-B123-52414C6990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8" name="Elipsa 252">
                <a:extLst>
                  <a:ext uri="{FF2B5EF4-FFF2-40B4-BE49-F238E27FC236}">
                    <a16:creationId xmlns:a16="http://schemas.microsoft.com/office/drawing/2014/main" id="{0933DA3A-3BD0-40FE-9F49-1A66E959F3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9" name="Elipsa 253">
                <a:extLst>
                  <a:ext uri="{FF2B5EF4-FFF2-40B4-BE49-F238E27FC236}">
                    <a16:creationId xmlns:a16="http://schemas.microsoft.com/office/drawing/2014/main" id="{988111E2-D3ED-47EB-ACB7-9CBAFFACD7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Elipsa 254">
                <a:extLst>
                  <a:ext uri="{FF2B5EF4-FFF2-40B4-BE49-F238E27FC236}">
                    <a16:creationId xmlns:a16="http://schemas.microsoft.com/office/drawing/2014/main" id="{32E6D346-C0DD-4543-B461-09E9DB5C56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1" name="Elipsa 255">
                <a:extLst>
                  <a:ext uri="{FF2B5EF4-FFF2-40B4-BE49-F238E27FC236}">
                    <a16:creationId xmlns:a16="http://schemas.microsoft.com/office/drawing/2014/main" id="{EC7F5958-EA33-4032-85A0-AEAD24A1E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2" name="Skupina 256">
              <a:extLst>
                <a:ext uri="{FF2B5EF4-FFF2-40B4-BE49-F238E27FC236}">
                  <a16:creationId xmlns:a16="http://schemas.microsoft.com/office/drawing/2014/main" id="{62F66A87-A4FC-405D-BA32-DFFAF5746F71}"/>
                </a:ext>
              </a:extLst>
            </p:cNvPr>
            <p:cNvGrpSpPr/>
            <p:nvPr/>
          </p:nvGrpSpPr>
          <p:grpSpPr>
            <a:xfrm rot="14085939">
              <a:off x="5873827" y="237230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80" name="Elipsa 257">
                <a:extLst>
                  <a:ext uri="{FF2B5EF4-FFF2-40B4-BE49-F238E27FC236}">
                    <a16:creationId xmlns:a16="http://schemas.microsoft.com/office/drawing/2014/main" id="{0ED07FA3-0B27-4074-A300-3C23D104D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Elipsa 258">
                <a:extLst>
                  <a:ext uri="{FF2B5EF4-FFF2-40B4-BE49-F238E27FC236}">
                    <a16:creationId xmlns:a16="http://schemas.microsoft.com/office/drawing/2014/main" id="{A8F582D1-3CF2-4B3D-94B5-ABACCE86E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" name="Elipsa 259">
                <a:extLst>
                  <a:ext uri="{FF2B5EF4-FFF2-40B4-BE49-F238E27FC236}">
                    <a16:creationId xmlns:a16="http://schemas.microsoft.com/office/drawing/2014/main" id="{2D521622-67B0-4A04-9BA2-7B86A868C3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Elipsa 260">
                <a:extLst>
                  <a:ext uri="{FF2B5EF4-FFF2-40B4-BE49-F238E27FC236}">
                    <a16:creationId xmlns:a16="http://schemas.microsoft.com/office/drawing/2014/main" id="{1B324F12-C5E1-47AE-8C7B-5607B9C628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Elipsa 261">
                <a:extLst>
                  <a:ext uri="{FF2B5EF4-FFF2-40B4-BE49-F238E27FC236}">
                    <a16:creationId xmlns:a16="http://schemas.microsoft.com/office/drawing/2014/main" id="{0A89FC12-CFA3-41B0-BC71-59EF732E02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Elipsa 262">
                <a:extLst>
                  <a:ext uri="{FF2B5EF4-FFF2-40B4-BE49-F238E27FC236}">
                    <a16:creationId xmlns:a16="http://schemas.microsoft.com/office/drawing/2014/main" id="{0D091AE8-CF2F-4F6F-AE56-8330985987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3" name="Skupina 263">
              <a:extLst>
                <a:ext uri="{FF2B5EF4-FFF2-40B4-BE49-F238E27FC236}">
                  <a16:creationId xmlns:a16="http://schemas.microsoft.com/office/drawing/2014/main" id="{03744108-917B-4249-9F76-BB87F29B93CD}"/>
                </a:ext>
              </a:extLst>
            </p:cNvPr>
            <p:cNvGrpSpPr/>
            <p:nvPr/>
          </p:nvGrpSpPr>
          <p:grpSpPr>
            <a:xfrm rot="6575592">
              <a:off x="3668618" y="5201798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74" name="Elipsa 264">
                <a:extLst>
                  <a:ext uri="{FF2B5EF4-FFF2-40B4-BE49-F238E27FC236}">
                    <a16:creationId xmlns:a16="http://schemas.microsoft.com/office/drawing/2014/main" id="{1B613048-19B1-4BEC-AD3A-BEBC08A1E0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Elipsa 265">
                <a:extLst>
                  <a:ext uri="{FF2B5EF4-FFF2-40B4-BE49-F238E27FC236}">
                    <a16:creationId xmlns:a16="http://schemas.microsoft.com/office/drawing/2014/main" id="{FA276F7F-F837-40F3-AA69-689CBEBDBE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Elipsa 266">
                <a:extLst>
                  <a:ext uri="{FF2B5EF4-FFF2-40B4-BE49-F238E27FC236}">
                    <a16:creationId xmlns:a16="http://schemas.microsoft.com/office/drawing/2014/main" id="{CF59A56B-5B2F-4700-988A-0B85C67C88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Elipsa 267">
                <a:extLst>
                  <a:ext uri="{FF2B5EF4-FFF2-40B4-BE49-F238E27FC236}">
                    <a16:creationId xmlns:a16="http://schemas.microsoft.com/office/drawing/2014/main" id="{A2B8D418-6EE9-48A2-ABA8-D1F14D920D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Elipsa 268">
                <a:extLst>
                  <a:ext uri="{FF2B5EF4-FFF2-40B4-BE49-F238E27FC236}">
                    <a16:creationId xmlns:a16="http://schemas.microsoft.com/office/drawing/2014/main" id="{1657B982-218B-42BC-B9FB-90AA7EBDF5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Elipsa 269">
                <a:extLst>
                  <a:ext uri="{FF2B5EF4-FFF2-40B4-BE49-F238E27FC236}">
                    <a16:creationId xmlns:a16="http://schemas.microsoft.com/office/drawing/2014/main" id="{6E9DA5D5-0648-48B0-A3FD-A079B18D75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" name="Skupina 270">
              <a:extLst>
                <a:ext uri="{FF2B5EF4-FFF2-40B4-BE49-F238E27FC236}">
                  <a16:creationId xmlns:a16="http://schemas.microsoft.com/office/drawing/2014/main" id="{B938F2D0-9F8A-41F3-A988-59DE02ABBA2C}"/>
                </a:ext>
              </a:extLst>
            </p:cNvPr>
            <p:cNvGrpSpPr/>
            <p:nvPr/>
          </p:nvGrpSpPr>
          <p:grpSpPr>
            <a:xfrm rot="7548310">
              <a:off x="3167350" y="400646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68" name="Elipsa 271">
                <a:extLst>
                  <a:ext uri="{FF2B5EF4-FFF2-40B4-BE49-F238E27FC236}">
                    <a16:creationId xmlns:a16="http://schemas.microsoft.com/office/drawing/2014/main" id="{6462856A-99F5-49D9-B2E6-47DFFDA26E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Elipsa 272">
                <a:extLst>
                  <a:ext uri="{FF2B5EF4-FFF2-40B4-BE49-F238E27FC236}">
                    <a16:creationId xmlns:a16="http://schemas.microsoft.com/office/drawing/2014/main" id="{11F47D7E-964E-4542-8D7B-13180ECFC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0" name="Elipsa 273">
                <a:extLst>
                  <a:ext uri="{FF2B5EF4-FFF2-40B4-BE49-F238E27FC236}">
                    <a16:creationId xmlns:a16="http://schemas.microsoft.com/office/drawing/2014/main" id="{80B99CAF-02E3-4B39-9534-3B6642B52C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Elipsa 274">
                <a:extLst>
                  <a:ext uri="{FF2B5EF4-FFF2-40B4-BE49-F238E27FC236}">
                    <a16:creationId xmlns:a16="http://schemas.microsoft.com/office/drawing/2014/main" id="{5C6495FB-E315-4958-ADD1-198E8EAB7E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Elipsa 275">
                <a:extLst>
                  <a:ext uri="{FF2B5EF4-FFF2-40B4-BE49-F238E27FC236}">
                    <a16:creationId xmlns:a16="http://schemas.microsoft.com/office/drawing/2014/main" id="{6AAC17E9-83D5-4774-8612-69F71C76C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Elipsa 276">
                <a:extLst>
                  <a:ext uri="{FF2B5EF4-FFF2-40B4-BE49-F238E27FC236}">
                    <a16:creationId xmlns:a16="http://schemas.microsoft.com/office/drawing/2014/main" id="{92F8ABD7-AC07-4A84-9EA7-BF2071C45B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" name="Skupina 277">
              <a:extLst>
                <a:ext uri="{FF2B5EF4-FFF2-40B4-BE49-F238E27FC236}">
                  <a16:creationId xmlns:a16="http://schemas.microsoft.com/office/drawing/2014/main" id="{CE5BDEEB-0A6E-4E94-8C68-CA564BAC00E9}"/>
                </a:ext>
              </a:extLst>
            </p:cNvPr>
            <p:cNvGrpSpPr/>
            <p:nvPr/>
          </p:nvGrpSpPr>
          <p:grpSpPr>
            <a:xfrm>
              <a:off x="3595171" y="2219901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62" name="Elipsa 278">
                <a:extLst>
                  <a:ext uri="{FF2B5EF4-FFF2-40B4-BE49-F238E27FC236}">
                    <a16:creationId xmlns:a16="http://schemas.microsoft.com/office/drawing/2014/main" id="{F7C1DC4E-B7B8-4AE3-8FEA-3EB463A3F1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Elipsa 279">
                <a:extLst>
                  <a:ext uri="{FF2B5EF4-FFF2-40B4-BE49-F238E27FC236}">
                    <a16:creationId xmlns:a16="http://schemas.microsoft.com/office/drawing/2014/main" id="{A4B3C6A8-F643-4A07-9CB0-E033822F2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Elipsa 280">
                <a:extLst>
                  <a:ext uri="{FF2B5EF4-FFF2-40B4-BE49-F238E27FC236}">
                    <a16:creationId xmlns:a16="http://schemas.microsoft.com/office/drawing/2014/main" id="{9731F091-80CC-44D2-81C6-2AE0E1843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Elipsa 281">
                <a:extLst>
                  <a:ext uri="{FF2B5EF4-FFF2-40B4-BE49-F238E27FC236}">
                    <a16:creationId xmlns:a16="http://schemas.microsoft.com/office/drawing/2014/main" id="{0BA824BD-EF24-4813-BB26-0DCB5D915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Elipsa 282">
                <a:extLst>
                  <a:ext uri="{FF2B5EF4-FFF2-40B4-BE49-F238E27FC236}">
                    <a16:creationId xmlns:a16="http://schemas.microsoft.com/office/drawing/2014/main" id="{33042341-7B27-4255-9B62-AAE4E0BAC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Elipsa 283">
                <a:extLst>
                  <a:ext uri="{FF2B5EF4-FFF2-40B4-BE49-F238E27FC236}">
                    <a16:creationId xmlns:a16="http://schemas.microsoft.com/office/drawing/2014/main" id="{FF932B0D-77A7-4CC0-B501-B0F174104C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Skupina 284">
              <a:extLst>
                <a:ext uri="{FF2B5EF4-FFF2-40B4-BE49-F238E27FC236}">
                  <a16:creationId xmlns:a16="http://schemas.microsoft.com/office/drawing/2014/main" id="{ABFC333B-D7D0-44C9-9B00-892E9EAC92EE}"/>
                </a:ext>
              </a:extLst>
            </p:cNvPr>
            <p:cNvGrpSpPr/>
            <p:nvPr/>
          </p:nvGrpSpPr>
          <p:grpSpPr>
            <a:xfrm>
              <a:off x="4000959" y="5589225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56" name="Elipsa 285">
                <a:extLst>
                  <a:ext uri="{FF2B5EF4-FFF2-40B4-BE49-F238E27FC236}">
                    <a16:creationId xmlns:a16="http://schemas.microsoft.com/office/drawing/2014/main" id="{34101DC8-C94D-4E16-B3F8-D583F0E1E6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Elipsa 286">
                <a:extLst>
                  <a:ext uri="{FF2B5EF4-FFF2-40B4-BE49-F238E27FC236}">
                    <a16:creationId xmlns:a16="http://schemas.microsoft.com/office/drawing/2014/main" id="{F085B87A-F682-4B95-AD6D-B6CE925F9D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Elipsa 287">
                <a:extLst>
                  <a:ext uri="{FF2B5EF4-FFF2-40B4-BE49-F238E27FC236}">
                    <a16:creationId xmlns:a16="http://schemas.microsoft.com/office/drawing/2014/main" id="{3565DAD4-00D4-4474-B68D-CBFA555844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Elipsa 288">
                <a:extLst>
                  <a:ext uri="{FF2B5EF4-FFF2-40B4-BE49-F238E27FC236}">
                    <a16:creationId xmlns:a16="http://schemas.microsoft.com/office/drawing/2014/main" id="{E59D5F2E-6C83-424D-ACAC-D78B1A1196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Elipsa 289">
                <a:extLst>
                  <a:ext uri="{FF2B5EF4-FFF2-40B4-BE49-F238E27FC236}">
                    <a16:creationId xmlns:a16="http://schemas.microsoft.com/office/drawing/2014/main" id="{97969EF5-6B51-4312-8E12-70FAB6ABF0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Elipsa 290">
                <a:extLst>
                  <a:ext uri="{FF2B5EF4-FFF2-40B4-BE49-F238E27FC236}">
                    <a16:creationId xmlns:a16="http://schemas.microsoft.com/office/drawing/2014/main" id="{F4BBA07E-D582-49BA-92C2-A5019A9EC8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" name="Skupina 291">
              <a:extLst>
                <a:ext uri="{FF2B5EF4-FFF2-40B4-BE49-F238E27FC236}">
                  <a16:creationId xmlns:a16="http://schemas.microsoft.com/office/drawing/2014/main" id="{3DA2BA5D-E6EC-4F4C-B8DF-0544CC432A1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527235" y="4476521"/>
              <a:ext cx="337630" cy="339466"/>
              <a:chOff x="2921307" y="2173996"/>
              <a:chExt cx="337630" cy="339466"/>
            </a:xfrm>
          </p:grpSpPr>
          <p:sp>
            <p:nvSpPr>
              <p:cNvPr id="150" name="Elipsa 292">
                <a:extLst>
                  <a:ext uri="{FF2B5EF4-FFF2-40B4-BE49-F238E27FC236}">
                    <a16:creationId xmlns:a16="http://schemas.microsoft.com/office/drawing/2014/main" id="{EA31F409-E989-48E0-A1A9-C59DD43C0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209" y="2310456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Elipsa 293">
                <a:extLst>
                  <a:ext uri="{FF2B5EF4-FFF2-40B4-BE49-F238E27FC236}">
                    <a16:creationId xmlns:a16="http://schemas.microsoft.com/office/drawing/2014/main" id="{75D25893-51B8-4F9F-91B9-0547C636A8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150" y="2242203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Elipsa 294">
                <a:extLst>
                  <a:ext uri="{FF2B5EF4-FFF2-40B4-BE49-F238E27FC236}">
                    <a16:creationId xmlns:a16="http://schemas.microsoft.com/office/drawing/2014/main" id="{73F2B37D-F39A-4916-A86A-AC3967E7D5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111" y="2310456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Elipsa 295">
                <a:extLst>
                  <a:ext uri="{FF2B5EF4-FFF2-40B4-BE49-F238E27FC236}">
                    <a16:creationId xmlns:a16="http://schemas.microsoft.com/office/drawing/2014/main" id="{2253DB7C-0690-4265-91B0-91E8642BAC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098" y="2286647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Elipsa 296">
                <a:extLst>
                  <a:ext uri="{FF2B5EF4-FFF2-40B4-BE49-F238E27FC236}">
                    <a16:creationId xmlns:a16="http://schemas.microsoft.com/office/drawing/2014/main" id="{0F76A97B-0E88-4E00-9451-0B4D035AB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623" y="2204108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Elipsa 297">
                <a:extLst>
                  <a:ext uri="{FF2B5EF4-FFF2-40B4-BE49-F238E27FC236}">
                    <a16:creationId xmlns:a16="http://schemas.microsoft.com/office/drawing/2014/main" id="{9124AE84-D10E-4817-AEFB-3ADAA8D7B6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0571" y="2488234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8" name="Skupina 298">
              <a:extLst>
                <a:ext uri="{FF2B5EF4-FFF2-40B4-BE49-F238E27FC236}">
                  <a16:creationId xmlns:a16="http://schemas.microsoft.com/office/drawing/2014/main" id="{36A1314B-8F45-4D64-B4AC-788F725DB23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128792" y="5102647"/>
              <a:ext cx="337630" cy="339466"/>
              <a:chOff x="2921307" y="2173996"/>
              <a:chExt cx="337630" cy="339466"/>
            </a:xfrm>
          </p:grpSpPr>
          <p:sp>
            <p:nvSpPr>
              <p:cNvPr id="144" name="Elipsa 299">
                <a:extLst>
                  <a:ext uri="{FF2B5EF4-FFF2-40B4-BE49-F238E27FC236}">
                    <a16:creationId xmlns:a16="http://schemas.microsoft.com/office/drawing/2014/main" id="{83FC32AF-07E8-422A-A67F-956B4B6477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153" y="2310427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Elipsa 300">
                <a:extLst>
                  <a:ext uri="{FF2B5EF4-FFF2-40B4-BE49-F238E27FC236}">
                    <a16:creationId xmlns:a16="http://schemas.microsoft.com/office/drawing/2014/main" id="{19EC9CE7-2AD7-4CDC-8680-FEA993353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93" y="2242171"/>
                <a:ext cx="55563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Elipsa 301">
                <a:extLst>
                  <a:ext uri="{FF2B5EF4-FFF2-40B4-BE49-F238E27FC236}">
                    <a16:creationId xmlns:a16="http://schemas.microsoft.com/office/drawing/2014/main" id="{C30248DA-95AD-4FB1-A211-2FCA7D1C6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055" y="2310426"/>
                <a:ext cx="55564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Elipsa 302">
                <a:extLst>
                  <a:ext uri="{FF2B5EF4-FFF2-40B4-BE49-F238E27FC236}">
                    <a16:creationId xmlns:a16="http://schemas.microsoft.com/office/drawing/2014/main" id="{91D9EE5F-68E2-4FF5-95DA-BC3377872E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8042" y="2286616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Elipsa 303">
                <a:extLst>
                  <a:ext uri="{FF2B5EF4-FFF2-40B4-BE49-F238E27FC236}">
                    <a16:creationId xmlns:a16="http://schemas.microsoft.com/office/drawing/2014/main" id="{71C6026D-AC18-4C27-8D37-8F13D27FD4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567" y="2204076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Elipsa 304">
                <a:extLst>
                  <a:ext uri="{FF2B5EF4-FFF2-40B4-BE49-F238E27FC236}">
                    <a16:creationId xmlns:a16="http://schemas.microsoft.com/office/drawing/2014/main" id="{B7618979-E014-4428-AC42-484D50C11D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515" y="2488204"/>
                <a:ext cx="55563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" name="Skupina 305">
              <a:extLst>
                <a:ext uri="{FF2B5EF4-FFF2-40B4-BE49-F238E27FC236}">
                  <a16:creationId xmlns:a16="http://schemas.microsoft.com/office/drawing/2014/main" id="{6365EA33-7D91-44EC-8213-EFD1F358BBF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798985" y="4494882"/>
              <a:ext cx="337630" cy="339466"/>
              <a:chOff x="2921307" y="2173996"/>
              <a:chExt cx="337630" cy="339466"/>
            </a:xfrm>
          </p:grpSpPr>
          <p:sp>
            <p:nvSpPr>
              <p:cNvPr id="138" name="Elipsa 306">
                <a:extLst>
                  <a:ext uri="{FF2B5EF4-FFF2-40B4-BE49-F238E27FC236}">
                    <a16:creationId xmlns:a16="http://schemas.microsoft.com/office/drawing/2014/main" id="{7BA9AD6C-4252-4F4A-98D2-54ED8057B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899" y="2310779"/>
                <a:ext cx="53976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Elipsa 307">
                <a:extLst>
                  <a:ext uri="{FF2B5EF4-FFF2-40B4-BE49-F238E27FC236}">
                    <a16:creationId xmlns:a16="http://schemas.microsoft.com/office/drawing/2014/main" id="{15FBB2C0-E27B-4970-9F36-DF29E20230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3838" y="2242524"/>
                <a:ext cx="55564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Elipsa 308">
                <a:extLst>
                  <a:ext uri="{FF2B5EF4-FFF2-40B4-BE49-F238E27FC236}">
                    <a16:creationId xmlns:a16="http://schemas.microsoft.com/office/drawing/2014/main" id="{8CA3E026-D4E9-43BC-B371-44BC879A56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7800" y="2310778"/>
                <a:ext cx="55563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Elipsa 309">
                <a:extLst>
                  <a:ext uri="{FF2B5EF4-FFF2-40B4-BE49-F238E27FC236}">
                    <a16:creationId xmlns:a16="http://schemas.microsoft.com/office/drawing/2014/main" id="{5D06CB3B-AFDE-4B1F-B1F7-2A4344232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787" y="2286968"/>
                <a:ext cx="53976" cy="5396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Elipsa 310">
                <a:extLst>
                  <a:ext uri="{FF2B5EF4-FFF2-40B4-BE49-F238E27FC236}">
                    <a16:creationId xmlns:a16="http://schemas.microsoft.com/office/drawing/2014/main" id="{1E034281-2C98-4E2D-91E5-5A04ADC214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7312" y="2204428"/>
                <a:ext cx="53976" cy="5555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Elipsa 311">
                <a:extLst>
                  <a:ext uri="{FF2B5EF4-FFF2-40B4-BE49-F238E27FC236}">
                    <a16:creationId xmlns:a16="http://schemas.microsoft.com/office/drawing/2014/main" id="{B90F62C9-6E24-4A6E-9767-6ED7EC07B2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260" y="2488557"/>
                <a:ext cx="55564" cy="555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0" name="Skupina 312">
              <a:extLst>
                <a:ext uri="{FF2B5EF4-FFF2-40B4-BE49-F238E27FC236}">
                  <a16:creationId xmlns:a16="http://schemas.microsoft.com/office/drawing/2014/main" id="{D1E1FD57-C2EE-48E2-AD75-4491750BAC7D}"/>
                </a:ext>
              </a:extLst>
            </p:cNvPr>
            <p:cNvGrpSpPr/>
            <p:nvPr/>
          </p:nvGrpSpPr>
          <p:grpSpPr>
            <a:xfrm>
              <a:off x="3743899" y="4880474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32" name="Elipsa 313">
                <a:extLst>
                  <a:ext uri="{FF2B5EF4-FFF2-40B4-BE49-F238E27FC236}">
                    <a16:creationId xmlns:a16="http://schemas.microsoft.com/office/drawing/2014/main" id="{798D292D-C0C7-4C0B-86A4-CCF9EA3127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Elipsa 314">
                <a:extLst>
                  <a:ext uri="{FF2B5EF4-FFF2-40B4-BE49-F238E27FC236}">
                    <a16:creationId xmlns:a16="http://schemas.microsoft.com/office/drawing/2014/main" id="{C3B6A063-E880-4056-9564-E0AD5DC154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Elipsa 315">
                <a:extLst>
                  <a:ext uri="{FF2B5EF4-FFF2-40B4-BE49-F238E27FC236}">
                    <a16:creationId xmlns:a16="http://schemas.microsoft.com/office/drawing/2014/main" id="{37A36DBB-95F2-42C2-97A4-EBDDC3D63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Elipsa 316">
                <a:extLst>
                  <a:ext uri="{FF2B5EF4-FFF2-40B4-BE49-F238E27FC236}">
                    <a16:creationId xmlns:a16="http://schemas.microsoft.com/office/drawing/2014/main" id="{56FD3DE7-9CBE-4896-82A3-8A5E128DC5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Elipsa 317">
                <a:extLst>
                  <a:ext uri="{FF2B5EF4-FFF2-40B4-BE49-F238E27FC236}">
                    <a16:creationId xmlns:a16="http://schemas.microsoft.com/office/drawing/2014/main" id="{A1DA80BB-58EF-4107-9D6C-288C1E031C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Elipsa 318">
                <a:extLst>
                  <a:ext uri="{FF2B5EF4-FFF2-40B4-BE49-F238E27FC236}">
                    <a16:creationId xmlns:a16="http://schemas.microsoft.com/office/drawing/2014/main" id="{2C51E6DB-2665-499E-9159-F326733DDE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" name="Skupina 319">
              <a:extLst>
                <a:ext uri="{FF2B5EF4-FFF2-40B4-BE49-F238E27FC236}">
                  <a16:creationId xmlns:a16="http://schemas.microsoft.com/office/drawing/2014/main" id="{3914E39B-E472-4C83-9FA1-BF11AFC8A610}"/>
                </a:ext>
              </a:extLst>
            </p:cNvPr>
            <p:cNvGrpSpPr/>
            <p:nvPr/>
          </p:nvGrpSpPr>
          <p:grpSpPr>
            <a:xfrm>
              <a:off x="3433591" y="374390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26" name="Elipsa 320">
                <a:extLst>
                  <a:ext uri="{FF2B5EF4-FFF2-40B4-BE49-F238E27FC236}">
                    <a16:creationId xmlns:a16="http://schemas.microsoft.com/office/drawing/2014/main" id="{EED3F335-9BCD-4E55-90FB-F67B40DD0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Elipsa 321">
                <a:extLst>
                  <a:ext uri="{FF2B5EF4-FFF2-40B4-BE49-F238E27FC236}">
                    <a16:creationId xmlns:a16="http://schemas.microsoft.com/office/drawing/2014/main" id="{F395A9F0-E94B-44BA-B3A1-17D72447DD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Elipsa 322">
                <a:extLst>
                  <a:ext uri="{FF2B5EF4-FFF2-40B4-BE49-F238E27FC236}">
                    <a16:creationId xmlns:a16="http://schemas.microsoft.com/office/drawing/2014/main" id="{7E1715AF-E79F-43A8-8B47-AE0D1A9AF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Elipsa 323">
                <a:extLst>
                  <a:ext uri="{FF2B5EF4-FFF2-40B4-BE49-F238E27FC236}">
                    <a16:creationId xmlns:a16="http://schemas.microsoft.com/office/drawing/2014/main" id="{A9842C33-34BD-458E-9318-D77C248E24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lipsa 324">
                <a:extLst>
                  <a:ext uri="{FF2B5EF4-FFF2-40B4-BE49-F238E27FC236}">
                    <a16:creationId xmlns:a16="http://schemas.microsoft.com/office/drawing/2014/main" id="{B759816E-786A-4A3A-A97E-5FBFDE5873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Elipsa 325">
                <a:extLst>
                  <a:ext uri="{FF2B5EF4-FFF2-40B4-BE49-F238E27FC236}">
                    <a16:creationId xmlns:a16="http://schemas.microsoft.com/office/drawing/2014/main" id="{C2DC5F33-9B64-4A6A-B3BA-A5B26A14FA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2" name="Skupina 326">
              <a:extLst>
                <a:ext uri="{FF2B5EF4-FFF2-40B4-BE49-F238E27FC236}">
                  <a16:creationId xmlns:a16="http://schemas.microsoft.com/office/drawing/2014/main" id="{6176312A-907B-4F27-8400-0CE59BAFFCF7}"/>
                </a:ext>
              </a:extLst>
            </p:cNvPr>
            <p:cNvGrpSpPr/>
            <p:nvPr/>
          </p:nvGrpSpPr>
          <p:grpSpPr>
            <a:xfrm>
              <a:off x="3376671" y="456832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20" name="Elipsa 327">
                <a:extLst>
                  <a:ext uri="{FF2B5EF4-FFF2-40B4-BE49-F238E27FC236}">
                    <a16:creationId xmlns:a16="http://schemas.microsoft.com/office/drawing/2014/main" id="{C3E86B87-44B8-4F20-8455-816E5812A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lipsa 328">
                <a:extLst>
                  <a:ext uri="{FF2B5EF4-FFF2-40B4-BE49-F238E27FC236}">
                    <a16:creationId xmlns:a16="http://schemas.microsoft.com/office/drawing/2014/main" id="{36938E70-A272-4E97-8353-468A0033AB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Elipsa 329">
                <a:extLst>
                  <a:ext uri="{FF2B5EF4-FFF2-40B4-BE49-F238E27FC236}">
                    <a16:creationId xmlns:a16="http://schemas.microsoft.com/office/drawing/2014/main" id="{4C5E9F84-98EE-4D04-AE15-D5B97CA879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Elipsa 330">
                <a:extLst>
                  <a:ext uri="{FF2B5EF4-FFF2-40B4-BE49-F238E27FC236}">
                    <a16:creationId xmlns:a16="http://schemas.microsoft.com/office/drawing/2014/main" id="{D7892114-AD49-46A2-A074-8DF2BE5745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Elipsa 331">
                <a:extLst>
                  <a:ext uri="{FF2B5EF4-FFF2-40B4-BE49-F238E27FC236}">
                    <a16:creationId xmlns:a16="http://schemas.microsoft.com/office/drawing/2014/main" id="{0086DAFE-231F-4E68-A5D1-BEF0ECCB0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Elipsa 332">
                <a:extLst>
                  <a:ext uri="{FF2B5EF4-FFF2-40B4-BE49-F238E27FC236}">
                    <a16:creationId xmlns:a16="http://schemas.microsoft.com/office/drawing/2014/main" id="{65988697-B237-40C5-A42F-D9ABACE2D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3" name="Skupina 333">
              <a:extLst>
                <a:ext uri="{FF2B5EF4-FFF2-40B4-BE49-F238E27FC236}">
                  <a16:creationId xmlns:a16="http://schemas.microsoft.com/office/drawing/2014/main" id="{B6B0D93F-EDFC-42B8-90B5-F072C0C5F1C1}"/>
                </a:ext>
              </a:extLst>
            </p:cNvPr>
            <p:cNvGrpSpPr/>
            <p:nvPr/>
          </p:nvGrpSpPr>
          <p:grpSpPr>
            <a:xfrm>
              <a:off x="3899972" y="2061992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14" name="Elipsa 334">
                <a:extLst>
                  <a:ext uri="{FF2B5EF4-FFF2-40B4-BE49-F238E27FC236}">
                    <a16:creationId xmlns:a16="http://schemas.microsoft.com/office/drawing/2014/main" id="{EE1A4047-A54C-4F29-A362-5ADB5D4BA7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Elipsa 335">
                <a:extLst>
                  <a:ext uri="{FF2B5EF4-FFF2-40B4-BE49-F238E27FC236}">
                    <a16:creationId xmlns:a16="http://schemas.microsoft.com/office/drawing/2014/main" id="{69F8209E-14EA-4F09-8C14-1119B0CBC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Elipsa 336">
                <a:extLst>
                  <a:ext uri="{FF2B5EF4-FFF2-40B4-BE49-F238E27FC236}">
                    <a16:creationId xmlns:a16="http://schemas.microsoft.com/office/drawing/2014/main" id="{C1C8594E-A4E5-48D4-928B-AF30514A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Elipsa 337">
                <a:extLst>
                  <a:ext uri="{FF2B5EF4-FFF2-40B4-BE49-F238E27FC236}">
                    <a16:creationId xmlns:a16="http://schemas.microsoft.com/office/drawing/2014/main" id="{D6120706-A968-4566-944F-091D05351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Elipsa 338">
                <a:extLst>
                  <a:ext uri="{FF2B5EF4-FFF2-40B4-BE49-F238E27FC236}">
                    <a16:creationId xmlns:a16="http://schemas.microsoft.com/office/drawing/2014/main" id="{94BD3BC0-904B-44FC-9A79-738BE8F543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Elipsa 339">
                <a:extLst>
                  <a:ext uri="{FF2B5EF4-FFF2-40B4-BE49-F238E27FC236}">
                    <a16:creationId xmlns:a16="http://schemas.microsoft.com/office/drawing/2014/main" id="{7C7B139C-84E8-4C8D-AFCA-2BA72453E8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4" name="Skupina 340">
              <a:extLst>
                <a:ext uri="{FF2B5EF4-FFF2-40B4-BE49-F238E27FC236}">
                  <a16:creationId xmlns:a16="http://schemas.microsoft.com/office/drawing/2014/main" id="{C1DF9A96-8CA6-4E5A-B19F-B641F6CC6F8A}"/>
                </a:ext>
              </a:extLst>
            </p:cNvPr>
            <p:cNvGrpSpPr/>
            <p:nvPr/>
          </p:nvGrpSpPr>
          <p:grpSpPr>
            <a:xfrm>
              <a:off x="4316776" y="2082190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08" name="Elipsa 341">
                <a:extLst>
                  <a:ext uri="{FF2B5EF4-FFF2-40B4-BE49-F238E27FC236}">
                    <a16:creationId xmlns:a16="http://schemas.microsoft.com/office/drawing/2014/main" id="{4F06C57D-06FB-431F-B24E-97B76E2059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Elipsa 342">
                <a:extLst>
                  <a:ext uri="{FF2B5EF4-FFF2-40B4-BE49-F238E27FC236}">
                    <a16:creationId xmlns:a16="http://schemas.microsoft.com/office/drawing/2014/main" id="{18E0A519-51F9-4FE3-8318-4DA131FD6A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Elipsa 343">
                <a:extLst>
                  <a:ext uri="{FF2B5EF4-FFF2-40B4-BE49-F238E27FC236}">
                    <a16:creationId xmlns:a16="http://schemas.microsoft.com/office/drawing/2014/main" id="{A35C9A45-D136-412D-833A-AB0B40189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Elipsa 344">
                <a:extLst>
                  <a:ext uri="{FF2B5EF4-FFF2-40B4-BE49-F238E27FC236}">
                    <a16:creationId xmlns:a16="http://schemas.microsoft.com/office/drawing/2014/main" id="{B9F27078-40E4-46D0-B4D5-3EEC0C087E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Elipsa 345">
                <a:extLst>
                  <a:ext uri="{FF2B5EF4-FFF2-40B4-BE49-F238E27FC236}">
                    <a16:creationId xmlns:a16="http://schemas.microsoft.com/office/drawing/2014/main" id="{40366611-B8D7-4E8B-B1C8-B7840EA6B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Elipsa 346">
                <a:extLst>
                  <a:ext uri="{FF2B5EF4-FFF2-40B4-BE49-F238E27FC236}">
                    <a16:creationId xmlns:a16="http://schemas.microsoft.com/office/drawing/2014/main" id="{E9F11D44-83D7-4AAF-8FB2-857F2885C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5" name="Skupina 347">
              <a:extLst>
                <a:ext uri="{FF2B5EF4-FFF2-40B4-BE49-F238E27FC236}">
                  <a16:creationId xmlns:a16="http://schemas.microsoft.com/office/drawing/2014/main" id="{6A6CC268-921B-434B-A8FD-6CEB6B9083E0}"/>
                </a:ext>
              </a:extLst>
            </p:cNvPr>
            <p:cNvGrpSpPr/>
            <p:nvPr/>
          </p:nvGrpSpPr>
          <p:grpSpPr>
            <a:xfrm>
              <a:off x="4292907" y="2212556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102" name="Elipsa 348">
                <a:extLst>
                  <a:ext uri="{FF2B5EF4-FFF2-40B4-BE49-F238E27FC236}">
                    <a16:creationId xmlns:a16="http://schemas.microsoft.com/office/drawing/2014/main" id="{E7CE943E-9E90-4232-A584-4F0B0CBBC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Elipsa 349">
                <a:extLst>
                  <a:ext uri="{FF2B5EF4-FFF2-40B4-BE49-F238E27FC236}">
                    <a16:creationId xmlns:a16="http://schemas.microsoft.com/office/drawing/2014/main" id="{8C2177EC-48FB-4D33-8813-4ECBD598D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Elipsa 350">
                <a:extLst>
                  <a:ext uri="{FF2B5EF4-FFF2-40B4-BE49-F238E27FC236}">
                    <a16:creationId xmlns:a16="http://schemas.microsoft.com/office/drawing/2014/main" id="{623DC1F8-CA6B-4224-8AC8-DCADC1CA7C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Elipsa 351">
                <a:extLst>
                  <a:ext uri="{FF2B5EF4-FFF2-40B4-BE49-F238E27FC236}">
                    <a16:creationId xmlns:a16="http://schemas.microsoft.com/office/drawing/2014/main" id="{570DDADD-F104-4A18-93DF-045C9349CD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Elipsa 352">
                <a:extLst>
                  <a:ext uri="{FF2B5EF4-FFF2-40B4-BE49-F238E27FC236}">
                    <a16:creationId xmlns:a16="http://schemas.microsoft.com/office/drawing/2014/main" id="{43B2EACF-4C68-4FF2-B953-362DEC5BE4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Elipsa 353">
                <a:extLst>
                  <a:ext uri="{FF2B5EF4-FFF2-40B4-BE49-F238E27FC236}">
                    <a16:creationId xmlns:a16="http://schemas.microsoft.com/office/drawing/2014/main" id="{1F543CE5-4CD6-41F2-AD4B-20659AF915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6" name="Skupina 354">
              <a:extLst>
                <a:ext uri="{FF2B5EF4-FFF2-40B4-BE49-F238E27FC236}">
                  <a16:creationId xmlns:a16="http://schemas.microsoft.com/office/drawing/2014/main" id="{892EC7CD-5E92-4CA5-87C0-52C0BB29664E}"/>
                </a:ext>
              </a:extLst>
            </p:cNvPr>
            <p:cNvGrpSpPr/>
            <p:nvPr/>
          </p:nvGrpSpPr>
          <p:grpSpPr>
            <a:xfrm>
              <a:off x="6092328" y="2888257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96" name="Elipsa 355">
                <a:extLst>
                  <a:ext uri="{FF2B5EF4-FFF2-40B4-BE49-F238E27FC236}">
                    <a16:creationId xmlns:a16="http://schemas.microsoft.com/office/drawing/2014/main" id="{682B320B-58F7-4B29-A15D-A55F20CC22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Elipsa 356">
                <a:extLst>
                  <a:ext uri="{FF2B5EF4-FFF2-40B4-BE49-F238E27FC236}">
                    <a16:creationId xmlns:a16="http://schemas.microsoft.com/office/drawing/2014/main" id="{387FA8DF-60B6-4D45-9B99-778E0B920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Elipsa 357">
                <a:extLst>
                  <a:ext uri="{FF2B5EF4-FFF2-40B4-BE49-F238E27FC236}">
                    <a16:creationId xmlns:a16="http://schemas.microsoft.com/office/drawing/2014/main" id="{9E2BBBB4-FA5C-4FB1-BC1D-07D7D606E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Elipsa 358">
                <a:extLst>
                  <a:ext uri="{FF2B5EF4-FFF2-40B4-BE49-F238E27FC236}">
                    <a16:creationId xmlns:a16="http://schemas.microsoft.com/office/drawing/2014/main" id="{B2A6B3C1-1F8F-4E2B-AF02-0F1FCA17CF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Elipsa 359">
                <a:extLst>
                  <a:ext uri="{FF2B5EF4-FFF2-40B4-BE49-F238E27FC236}">
                    <a16:creationId xmlns:a16="http://schemas.microsoft.com/office/drawing/2014/main" id="{9254F9CF-E7A9-4F4A-8438-D4CE8AF83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Elipsa 360">
                <a:extLst>
                  <a:ext uri="{FF2B5EF4-FFF2-40B4-BE49-F238E27FC236}">
                    <a16:creationId xmlns:a16="http://schemas.microsoft.com/office/drawing/2014/main" id="{526335D5-1A14-4768-8C22-89AF4FCA24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7" name="Skupina 361">
              <a:extLst>
                <a:ext uri="{FF2B5EF4-FFF2-40B4-BE49-F238E27FC236}">
                  <a16:creationId xmlns:a16="http://schemas.microsoft.com/office/drawing/2014/main" id="{11EB23E5-9420-41EE-8D4C-D7876BDF863E}"/>
                </a:ext>
              </a:extLst>
            </p:cNvPr>
            <p:cNvGrpSpPr/>
            <p:nvPr/>
          </p:nvGrpSpPr>
          <p:grpSpPr>
            <a:xfrm>
              <a:off x="5793037" y="2016089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90" name="Elipsa 362">
                <a:extLst>
                  <a:ext uri="{FF2B5EF4-FFF2-40B4-BE49-F238E27FC236}">
                    <a16:creationId xmlns:a16="http://schemas.microsoft.com/office/drawing/2014/main" id="{3B3C55A9-B649-4304-99CB-0706260769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Elipsa 363">
                <a:extLst>
                  <a:ext uri="{FF2B5EF4-FFF2-40B4-BE49-F238E27FC236}">
                    <a16:creationId xmlns:a16="http://schemas.microsoft.com/office/drawing/2014/main" id="{E72E9F4F-60B3-4A57-B569-605410AB16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Elipsa 364">
                <a:extLst>
                  <a:ext uri="{FF2B5EF4-FFF2-40B4-BE49-F238E27FC236}">
                    <a16:creationId xmlns:a16="http://schemas.microsoft.com/office/drawing/2014/main" id="{775FD73B-97E8-495A-BA87-D8A6547CAB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Elipsa 365">
                <a:extLst>
                  <a:ext uri="{FF2B5EF4-FFF2-40B4-BE49-F238E27FC236}">
                    <a16:creationId xmlns:a16="http://schemas.microsoft.com/office/drawing/2014/main" id="{A127E584-8302-4FA0-ADB5-1AEE563A7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Elipsa 366">
                <a:extLst>
                  <a:ext uri="{FF2B5EF4-FFF2-40B4-BE49-F238E27FC236}">
                    <a16:creationId xmlns:a16="http://schemas.microsoft.com/office/drawing/2014/main" id="{599C19FB-59AE-4B52-AFF8-6F99B6652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Elipsa 367">
                <a:extLst>
                  <a:ext uri="{FF2B5EF4-FFF2-40B4-BE49-F238E27FC236}">
                    <a16:creationId xmlns:a16="http://schemas.microsoft.com/office/drawing/2014/main" id="{CF522674-6D3E-4BFD-BD04-09CF2B0986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" name="Skupina 368">
              <a:extLst>
                <a:ext uri="{FF2B5EF4-FFF2-40B4-BE49-F238E27FC236}">
                  <a16:creationId xmlns:a16="http://schemas.microsoft.com/office/drawing/2014/main" id="{E07440D9-21DF-4657-8517-028A3E0C2D47}"/>
                </a:ext>
              </a:extLst>
            </p:cNvPr>
            <p:cNvGrpSpPr/>
            <p:nvPr/>
          </p:nvGrpSpPr>
          <p:grpSpPr>
            <a:xfrm>
              <a:off x="5934420" y="2807466"/>
              <a:ext cx="337630" cy="339466"/>
              <a:chOff x="2921307" y="2173996"/>
              <a:chExt cx="337630" cy="339466"/>
            </a:xfrm>
            <a:solidFill>
              <a:schemeClr val="tx2"/>
            </a:solidFill>
          </p:grpSpPr>
          <p:sp>
            <p:nvSpPr>
              <p:cNvPr id="84" name="Elipsa 369">
                <a:extLst>
                  <a:ext uri="{FF2B5EF4-FFF2-40B4-BE49-F238E27FC236}">
                    <a16:creationId xmlns:a16="http://schemas.microsoft.com/office/drawing/2014/main" id="{6EEE66A2-C1C9-4463-B3DC-F8A1822B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1504" y="2280492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Elipsa 370">
                <a:extLst>
                  <a:ext uri="{FF2B5EF4-FFF2-40B4-BE49-F238E27FC236}">
                    <a16:creationId xmlns:a16="http://schemas.microsoft.com/office/drawing/2014/main" id="{B4C1CE6C-E3C2-42E7-B752-2252694DC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04073" y="2212554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Elipsa 371">
                <a:extLst>
                  <a:ext uri="{FF2B5EF4-FFF2-40B4-BE49-F238E27FC236}">
                    <a16:creationId xmlns:a16="http://schemas.microsoft.com/office/drawing/2014/main" id="{746BB9E6-731D-4213-AAB4-580F16A3A7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8169" y="230987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Elipsa 372">
                <a:extLst>
                  <a:ext uri="{FF2B5EF4-FFF2-40B4-BE49-F238E27FC236}">
                    <a16:creationId xmlns:a16="http://schemas.microsoft.com/office/drawing/2014/main" id="{5DBD5F2D-C388-402C-9E38-8BEFBA5B39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7181" y="2286001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Elipsa 373">
                <a:extLst>
                  <a:ext uri="{FF2B5EF4-FFF2-40B4-BE49-F238E27FC236}">
                    <a16:creationId xmlns:a16="http://schemas.microsoft.com/office/drawing/2014/main" id="{156EE88C-1413-42F7-90BF-69428E5C8C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6362" y="2173996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Elipsa 374">
                <a:extLst>
                  <a:ext uri="{FF2B5EF4-FFF2-40B4-BE49-F238E27FC236}">
                    <a16:creationId xmlns:a16="http://schemas.microsoft.com/office/drawing/2014/main" id="{730EB88D-392F-48F3-8D56-A6D14692B0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1307" y="2458598"/>
                <a:ext cx="54864" cy="5486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9" name="Rectangle 10">
              <a:extLst>
                <a:ext uri="{FF2B5EF4-FFF2-40B4-BE49-F238E27FC236}">
                  <a16:creationId xmlns:a16="http://schemas.microsoft.com/office/drawing/2014/main" id="{49D543C1-36FB-4058-9D95-8E7621BC3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657" y="3738508"/>
              <a:ext cx="341271" cy="461967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80" name="Rectangle 10">
              <a:extLst>
                <a:ext uri="{FF2B5EF4-FFF2-40B4-BE49-F238E27FC236}">
                  <a16:creationId xmlns:a16="http://schemas.microsoft.com/office/drawing/2014/main" id="{C0BAB3A8-80F3-4EA7-B058-BA200492D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11" y="2130352"/>
              <a:ext cx="339683" cy="460380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3</a:t>
              </a:r>
            </a:p>
          </p:txBody>
        </p:sp>
        <p:sp>
          <p:nvSpPr>
            <p:cNvPr id="81" name="Rectangle 10">
              <a:extLst>
                <a:ext uri="{FF2B5EF4-FFF2-40B4-BE49-F238E27FC236}">
                  <a16:creationId xmlns:a16="http://schemas.microsoft.com/office/drawing/2014/main" id="{33B9EEAB-8A83-4AD0-B909-0F0B1CA00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752" y="2744722"/>
              <a:ext cx="339683" cy="461967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</a:t>
              </a:r>
            </a:p>
          </p:txBody>
        </p: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2118A6E0-BF91-4AB0-816F-F59ECE673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880" y="2371654"/>
              <a:ext cx="339683" cy="461968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5</a:t>
              </a:r>
            </a:p>
          </p:txBody>
        </p:sp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C0B4C65F-F111-4240-9D6F-5EF989EBB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912" y="2865373"/>
              <a:ext cx="341271" cy="461967"/>
            </a:xfrm>
            <a:prstGeom prst="rect">
              <a:avLst/>
            </a:prstGeom>
            <a:solidFill>
              <a:srgbClr val="FFFF00">
                <a:alpha val="65097"/>
              </a:srgbClr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4</a:t>
              </a:r>
            </a:p>
          </p:txBody>
        </p:sp>
      </p:grpSp>
      <p:pic>
        <p:nvPicPr>
          <p:cNvPr id="356" name="Picture 4" descr="obr10">
            <a:extLst>
              <a:ext uri="{FF2B5EF4-FFF2-40B4-BE49-F238E27FC236}">
                <a16:creationId xmlns:a16="http://schemas.microsoft.com/office/drawing/2014/main" id="{E33C9580-58E9-4AB0-8626-617D37AEC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4848" y="1724025"/>
            <a:ext cx="5253697" cy="4144963"/>
          </a:xfrm>
          <a:noFill/>
        </p:spPr>
      </p:pic>
      <p:sp>
        <p:nvSpPr>
          <p:cNvPr id="359" name="TextovéPole 358">
            <a:extLst>
              <a:ext uri="{FF2B5EF4-FFF2-40B4-BE49-F238E27FC236}">
                <a16:creationId xmlns:a16="http://schemas.microsoft.com/office/drawing/2014/main" id="{0933A66D-BED2-4F1A-A582-9B0D81B459DA}"/>
              </a:ext>
            </a:extLst>
          </p:cNvPr>
          <p:cNvSpPr txBox="1"/>
          <p:nvPr/>
        </p:nvSpPr>
        <p:spPr>
          <a:xfrm>
            <a:off x="7264935" y="227449"/>
            <a:ext cx="4435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dirty="0"/>
              <a:t>1 koagulační nekróza</a:t>
            </a:r>
          </a:p>
          <a:p>
            <a:pPr>
              <a:defRPr/>
            </a:pPr>
            <a:r>
              <a:rPr lang="cs-CZ" dirty="0"/>
              <a:t>2 </a:t>
            </a:r>
            <a:r>
              <a:rPr lang="cs-CZ" dirty="0" err="1"/>
              <a:t>myomalacie</a:t>
            </a:r>
            <a:r>
              <a:rPr lang="cs-CZ" dirty="0"/>
              <a:t> </a:t>
            </a:r>
            <a:r>
              <a:rPr lang="cs-CZ" sz="1200" dirty="0"/>
              <a:t>(nekrotické </a:t>
            </a:r>
            <a:r>
              <a:rPr lang="cs-CZ" sz="1200" dirty="0" err="1"/>
              <a:t>kardiomyocyty</a:t>
            </a:r>
            <a:r>
              <a:rPr lang="cs-CZ" sz="1200" dirty="0"/>
              <a:t>, vitální </a:t>
            </a:r>
            <a:r>
              <a:rPr lang="cs-CZ" sz="1200" dirty="0" err="1"/>
              <a:t>interstitium</a:t>
            </a:r>
            <a:r>
              <a:rPr lang="cs-CZ" sz="1200" dirty="0"/>
              <a:t>)</a:t>
            </a:r>
          </a:p>
          <a:p>
            <a:pPr>
              <a:defRPr/>
            </a:pPr>
            <a:r>
              <a:rPr lang="cs-CZ" dirty="0"/>
              <a:t>3 hyperemický lem</a:t>
            </a:r>
          </a:p>
          <a:p>
            <a:pPr>
              <a:defRPr/>
            </a:pPr>
            <a:r>
              <a:rPr lang="cs-CZ" dirty="0"/>
              <a:t>4 </a:t>
            </a:r>
            <a:r>
              <a:rPr lang="cs-CZ" dirty="0" err="1"/>
              <a:t>leukocytární</a:t>
            </a:r>
            <a:r>
              <a:rPr lang="cs-CZ" dirty="0"/>
              <a:t> infiltrace </a:t>
            </a:r>
          </a:p>
          <a:p>
            <a:pPr>
              <a:defRPr/>
            </a:pPr>
            <a:r>
              <a:rPr lang="cs-CZ" dirty="0"/>
              <a:t>5 steatóza</a:t>
            </a:r>
          </a:p>
        </p:txBody>
      </p:sp>
      <p:cxnSp>
        <p:nvCxnSpPr>
          <p:cNvPr id="361" name="Přímá spojnice se šipkou 360">
            <a:extLst>
              <a:ext uri="{FF2B5EF4-FFF2-40B4-BE49-F238E27FC236}">
                <a16:creationId xmlns:a16="http://schemas.microsoft.com/office/drawing/2014/main" id="{5B992E70-702A-4553-8A38-22E2FD26C525}"/>
              </a:ext>
            </a:extLst>
          </p:cNvPr>
          <p:cNvCxnSpPr/>
          <p:nvPr/>
        </p:nvCxnSpPr>
        <p:spPr>
          <a:xfrm flipH="1">
            <a:off x="8384721" y="506186"/>
            <a:ext cx="1877786" cy="3912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Přímá spojnice se šipkou 362">
            <a:extLst>
              <a:ext uri="{FF2B5EF4-FFF2-40B4-BE49-F238E27FC236}">
                <a16:creationId xmlns:a16="http://schemas.microsoft.com/office/drawing/2014/main" id="{B2F31B99-A7BB-42B9-B54A-FB98F8581D0D}"/>
              </a:ext>
            </a:extLst>
          </p:cNvPr>
          <p:cNvCxnSpPr/>
          <p:nvPr/>
        </p:nvCxnSpPr>
        <p:spPr>
          <a:xfrm flipH="1">
            <a:off x="10082893" y="489857"/>
            <a:ext cx="302078" cy="4379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Přímá spojnice se šipkou 364">
            <a:extLst>
              <a:ext uri="{FF2B5EF4-FFF2-40B4-BE49-F238E27FC236}">
                <a16:creationId xmlns:a16="http://schemas.microsoft.com/office/drawing/2014/main" id="{8E3D5726-2BE2-418F-9E59-D1ADC12A8B71}"/>
              </a:ext>
            </a:extLst>
          </p:cNvPr>
          <p:cNvCxnSpPr/>
          <p:nvPr/>
        </p:nvCxnSpPr>
        <p:spPr>
          <a:xfrm flipH="1">
            <a:off x="7960179" y="759279"/>
            <a:ext cx="922564" cy="1365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Přímá spojnice se šipkou 366">
            <a:extLst>
              <a:ext uri="{FF2B5EF4-FFF2-40B4-BE49-F238E27FC236}">
                <a16:creationId xmlns:a16="http://schemas.microsoft.com/office/drawing/2014/main" id="{99C81757-9966-4DF8-B427-B98E2BDB3E8D}"/>
              </a:ext>
            </a:extLst>
          </p:cNvPr>
          <p:cNvCxnSpPr/>
          <p:nvPr/>
        </p:nvCxnSpPr>
        <p:spPr>
          <a:xfrm>
            <a:off x="9119507" y="775607"/>
            <a:ext cx="726622" cy="163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Přímá spojnice se šipkou 356">
            <a:extLst>
              <a:ext uri="{FF2B5EF4-FFF2-40B4-BE49-F238E27FC236}">
                <a16:creationId xmlns:a16="http://schemas.microsoft.com/office/drawing/2014/main" id="{F6DAD121-67B0-4850-8078-6A428D5B6CC5}"/>
              </a:ext>
            </a:extLst>
          </p:cNvPr>
          <p:cNvCxnSpPr/>
          <p:nvPr/>
        </p:nvCxnSpPr>
        <p:spPr>
          <a:xfrm flipH="1">
            <a:off x="7264935" y="1036864"/>
            <a:ext cx="564615" cy="80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Přímá spojnice se šipkou 359">
            <a:extLst>
              <a:ext uri="{FF2B5EF4-FFF2-40B4-BE49-F238E27FC236}">
                <a16:creationId xmlns:a16="http://schemas.microsoft.com/office/drawing/2014/main" id="{AEB37706-0B95-4637-88EE-E1DE8C468691}"/>
              </a:ext>
            </a:extLst>
          </p:cNvPr>
          <p:cNvCxnSpPr/>
          <p:nvPr/>
        </p:nvCxnSpPr>
        <p:spPr>
          <a:xfrm>
            <a:off x="8972550" y="1028700"/>
            <a:ext cx="1975757" cy="1087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0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AD939DC-26F8-4ACC-ACF6-B0278ACC4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79" y="0"/>
            <a:ext cx="5167993" cy="6795285"/>
          </a:xfrm>
        </p:spPr>
      </p:pic>
    </p:spTree>
    <p:extLst>
      <p:ext uri="{BB962C8B-B14F-4D97-AF65-F5344CB8AC3E}">
        <p14:creationId xmlns:p14="http://schemas.microsoft.com/office/powerpoint/2010/main" val="95115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0736E-9B88-4C21-AFFD-804B6543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Komplikace infarktu myokardu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DBF04FD-4DB1-4B6F-BB96-0BE2D05A2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67" y="1944195"/>
            <a:ext cx="5677692" cy="381053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63F6C0F-D700-4F9C-BA36-41D565B47F86}"/>
              </a:ext>
            </a:extLst>
          </p:cNvPr>
          <p:cNvSpPr txBox="1"/>
          <p:nvPr/>
        </p:nvSpPr>
        <p:spPr>
          <a:xfrm>
            <a:off x="1200149" y="1944195"/>
            <a:ext cx="37191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A: Ruptura myokardu přední stěny</a:t>
            </a:r>
          </a:p>
          <a:p>
            <a:endParaRPr lang="cs-CZ" dirty="0"/>
          </a:p>
          <a:p>
            <a:r>
              <a:rPr lang="cs-CZ" dirty="0"/>
              <a:t>B: Ruptura myokardu septa (L-P zkrat)</a:t>
            </a:r>
          </a:p>
          <a:p>
            <a:endParaRPr lang="cs-CZ" dirty="0"/>
          </a:p>
          <a:p>
            <a:r>
              <a:rPr lang="cs-CZ" dirty="0"/>
              <a:t>C: Ruptura papilárního svalu</a:t>
            </a:r>
          </a:p>
          <a:p>
            <a:endParaRPr lang="cs-CZ" dirty="0"/>
          </a:p>
          <a:p>
            <a:r>
              <a:rPr lang="cs-CZ" dirty="0"/>
              <a:t>D: </a:t>
            </a:r>
            <a:r>
              <a:rPr lang="cs-CZ" dirty="0" err="1"/>
              <a:t>Fibrinózní</a:t>
            </a:r>
            <a:r>
              <a:rPr lang="cs-CZ" dirty="0"/>
              <a:t> perikarditida</a:t>
            </a:r>
          </a:p>
          <a:p>
            <a:endParaRPr lang="cs-CZ" dirty="0"/>
          </a:p>
          <a:p>
            <a:r>
              <a:rPr lang="cs-CZ" dirty="0"/>
              <a:t>E: Akutní aneuryzma s trombózou</a:t>
            </a:r>
          </a:p>
          <a:p>
            <a:endParaRPr lang="cs-CZ" dirty="0"/>
          </a:p>
          <a:p>
            <a:r>
              <a:rPr lang="cs-CZ" dirty="0"/>
              <a:t>F: Chronické aneuryzma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30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 descr="_cardiac-tamponade-2-66e">
            <a:extLst>
              <a:ext uri="{FF2B5EF4-FFF2-40B4-BE49-F238E27FC236}">
                <a16:creationId xmlns:a16="http://schemas.microsoft.com/office/drawing/2014/main" id="{33AE999D-E119-4717-81AB-DFE319C8C4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5742"/>
          <a:stretch>
            <a:fillRect/>
          </a:stretch>
        </p:blipFill>
        <p:spPr>
          <a:xfrm>
            <a:off x="1370013" y="1268074"/>
            <a:ext cx="4441825" cy="5534025"/>
          </a:xfrm>
          <a:noFill/>
        </p:spPr>
      </p:pic>
      <p:pic>
        <p:nvPicPr>
          <p:cNvPr id="66563" name="Picture 6" descr="_cardiac-tamponade-1-66e">
            <a:extLst>
              <a:ext uri="{FF2B5EF4-FFF2-40B4-BE49-F238E27FC236}">
                <a16:creationId xmlns:a16="http://schemas.microsoft.com/office/drawing/2014/main" id="{7ABAC6B6-5CA7-44CE-B887-FBBC665732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5742"/>
          <a:stretch>
            <a:fillRect/>
          </a:stretch>
        </p:blipFill>
        <p:spPr>
          <a:xfrm>
            <a:off x="6559216" y="1280774"/>
            <a:ext cx="4043363" cy="5521325"/>
          </a:xfrm>
          <a:noFill/>
        </p:spPr>
      </p:pic>
      <p:sp>
        <p:nvSpPr>
          <p:cNvPr id="27653" name="Rectangle 10">
            <a:extLst>
              <a:ext uri="{FF2B5EF4-FFF2-40B4-BE49-F238E27FC236}">
                <a16:creationId xmlns:a16="http://schemas.microsoft.com/office/drawing/2014/main" id="{382EA21C-D556-4C7A-B359-8B435B06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6463961"/>
            <a:ext cx="5760811" cy="338138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1600" dirty="0">
                <a:latin typeface="+mj-lt"/>
              </a:rPr>
              <a:t>1 plíce     2 </a:t>
            </a:r>
            <a:r>
              <a:rPr lang="cs-CZ" sz="1600" dirty="0" err="1">
                <a:latin typeface="+mj-lt"/>
              </a:rPr>
              <a:t>perikardiální</a:t>
            </a:r>
            <a:r>
              <a:rPr lang="cs-CZ" sz="1600" dirty="0">
                <a:latin typeface="+mj-lt"/>
              </a:rPr>
              <a:t> vak      3 krevní koagulum      4 stěna hrudní</a:t>
            </a:r>
          </a:p>
        </p:txBody>
      </p:sp>
      <p:sp>
        <p:nvSpPr>
          <p:cNvPr id="27663" name="Rectangle 17">
            <a:extLst>
              <a:ext uri="{FF2B5EF4-FFF2-40B4-BE49-F238E27FC236}">
                <a16:creationId xmlns:a16="http://schemas.microsoft.com/office/drawing/2014/main" id="{1D9B7E48-0366-4F23-A1DA-CA7F47CE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329113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  <p:sp>
        <p:nvSpPr>
          <p:cNvPr id="27664" name="Rectangle 17">
            <a:extLst>
              <a:ext uri="{FF2B5EF4-FFF2-40B4-BE49-F238E27FC236}">
                <a16:creationId xmlns:a16="http://schemas.microsoft.com/office/drawing/2014/main" id="{6A75047A-A83E-4EF7-B689-D4646C5D0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804" y="2984954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9DEF5CBC-F6E5-4E63-B3DB-B65A244B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4149725"/>
            <a:ext cx="338137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27667" name="Rectangle 17">
            <a:extLst>
              <a:ext uri="{FF2B5EF4-FFF2-40B4-BE49-F238E27FC236}">
                <a16:creationId xmlns:a16="http://schemas.microsoft.com/office/drawing/2014/main" id="{AC40BE08-DC6A-4E24-86CF-4EE7E320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156" y="2870772"/>
            <a:ext cx="338137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7668" name="Rectangle 17">
            <a:extLst>
              <a:ext uri="{FF2B5EF4-FFF2-40B4-BE49-F238E27FC236}">
                <a16:creationId xmlns:a16="http://schemas.microsoft.com/office/drawing/2014/main" id="{6E7FE8BB-E07D-4805-944F-58131D4C3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39878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7669" name="Rectangle 17">
            <a:extLst>
              <a:ext uri="{FF2B5EF4-FFF2-40B4-BE49-F238E27FC236}">
                <a16:creationId xmlns:a16="http://schemas.microsoft.com/office/drawing/2014/main" id="{7840516A-887C-44AA-B3E0-CBC87B17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1341438"/>
            <a:ext cx="338137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27670" name="Rectangle 17">
            <a:extLst>
              <a:ext uri="{FF2B5EF4-FFF2-40B4-BE49-F238E27FC236}">
                <a16:creationId xmlns:a16="http://schemas.microsoft.com/office/drawing/2014/main" id="{8AE4EC3D-3BEA-44A0-B31A-E2275794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200" y="262255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399" name="Nadpis 11">
            <a:extLst>
              <a:ext uri="{FF2B5EF4-FFF2-40B4-BE49-F238E27FC236}">
                <a16:creationId xmlns:a16="http://schemas.microsoft.com/office/drawing/2014/main" id="{CBF9930D-2698-46CD-935F-8B6CEB03DB70}"/>
              </a:ext>
            </a:extLst>
          </p:cNvPr>
          <p:cNvSpPr txBox="1">
            <a:spLocks/>
          </p:cNvSpPr>
          <p:nvPr/>
        </p:nvSpPr>
        <p:spPr>
          <a:xfrm>
            <a:off x="4742156" y="101092"/>
            <a:ext cx="8229600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AIM – ruptura myokardu, tamponáda</a:t>
            </a:r>
          </a:p>
        </p:txBody>
      </p:sp>
      <p:pic>
        <p:nvPicPr>
          <p:cNvPr id="13" name="Picture 4" descr="_heart-ruptured-wall-inf">
            <a:extLst>
              <a:ext uri="{FF2B5EF4-FFF2-40B4-BE49-F238E27FC236}">
                <a16:creationId xmlns:a16="http://schemas.microsoft.com/office/drawing/2014/main" id="{3044CB23-E776-40B6-8F4E-5A3117D8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211" b="17529"/>
          <a:stretch>
            <a:fillRect/>
          </a:stretch>
        </p:blipFill>
        <p:spPr>
          <a:xfrm>
            <a:off x="0" y="10432"/>
            <a:ext cx="4124661" cy="272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60332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1FAFD-40FC-4266-B742-C375E83C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9" y="394977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Nemoci endokardu </a:t>
            </a:r>
            <a:r>
              <a:rPr lang="cs-CZ" sz="3100" b="1" dirty="0"/>
              <a:t>(chlopenního a nástěnného)</a:t>
            </a:r>
            <a:br>
              <a:rPr lang="cs-CZ" b="1" dirty="0"/>
            </a:br>
            <a:r>
              <a:rPr lang="cs-CZ" sz="4000" b="1" dirty="0"/>
              <a:t>Endokarditidy: záněty endokardu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458101-C2FD-412C-866E-D3EA55B78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07" y="1845733"/>
            <a:ext cx="11078936" cy="435912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Revmatická horečka a </a:t>
            </a:r>
            <a:r>
              <a:rPr lang="cs-CZ" b="1" dirty="0" err="1"/>
              <a:t>porevmatické</a:t>
            </a:r>
            <a:r>
              <a:rPr lang="cs-CZ" b="1" dirty="0"/>
              <a:t> postižení sr</a:t>
            </a:r>
            <a:r>
              <a:rPr lang="cs-CZ" dirty="0"/>
              <a:t>dce </a:t>
            </a:r>
            <a:r>
              <a:rPr lang="cs-CZ" sz="1800" dirty="0"/>
              <a:t>(získané chlopňové vady)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Infekční endokarditida</a:t>
            </a:r>
          </a:p>
          <a:p>
            <a:r>
              <a:rPr lang="cs-CZ" dirty="0"/>
              <a:t>- akutní </a:t>
            </a:r>
          </a:p>
          <a:p>
            <a:r>
              <a:rPr lang="cs-CZ" dirty="0"/>
              <a:t>- subakutní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Nebakteriální trombotická endokarditida (NBTE)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Libman-Sackova</a:t>
            </a:r>
            <a:r>
              <a:rPr lang="cs-CZ" dirty="0"/>
              <a:t> endokarditida při systémovém lupus </a:t>
            </a:r>
            <a:r>
              <a:rPr lang="cs-CZ" dirty="0" err="1"/>
              <a:t>erythematosus</a:t>
            </a:r>
            <a:r>
              <a:rPr lang="cs-CZ" dirty="0"/>
              <a:t> (SLE)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Postižení srdce při </a:t>
            </a:r>
            <a:r>
              <a:rPr lang="cs-CZ" dirty="0" err="1"/>
              <a:t>karcinoidovém</a:t>
            </a:r>
            <a:r>
              <a:rPr lang="cs-CZ" dirty="0"/>
              <a:t> syndromu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sz="1700" dirty="0"/>
              <a:t>u do jater metastazujících neuroendokrinních </a:t>
            </a:r>
            <a:r>
              <a:rPr lang="cs-CZ" sz="1700" dirty="0" err="1"/>
              <a:t>neoplazií</a:t>
            </a:r>
            <a:r>
              <a:rPr lang="cs-CZ" sz="1700" dirty="0"/>
              <a:t> produkujících serotonin; ztluštění (buněčným vazivem) a zkrácení trikuspidální i pulmonální chlopně, jejich stenóza a insuficience, etiopatogeneze nejasná)  </a:t>
            </a:r>
          </a:p>
        </p:txBody>
      </p:sp>
    </p:spTree>
    <p:extLst>
      <p:ext uri="{BB962C8B-B14F-4D97-AF65-F5344CB8AC3E}">
        <p14:creationId xmlns:p14="http://schemas.microsoft.com/office/powerpoint/2010/main" val="134744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72AAE-6809-4B90-8E82-4E7AB864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Revmatická horečka </a:t>
            </a:r>
            <a:br>
              <a:rPr lang="cs-CZ" b="1" dirty="0"/>
            </a:br>
            <a:r>
              <a:rPr lang="cs-CZ" sz="4000" b="1" dirty="0" err="1"/>
              <a:t>Porevmatické</a:t>
            </a:r>
            <a:r>
              <a:rPr lang="cs-CZ" sz="4000" b="1" dirty="0"/>
              <a:t> postižení srdce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D08ED5-7007-4F38-8756-B46B0CF8F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471513" cy="48653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 </a:t>
            </a:r>
            <a:r>
              <a:rPr lang="cs-CZ" sz="3600" dirty="0"/>
              <a:t>Akutní nehnisavý imunitně podmíněný systémový zánět, se sklonem k recidivování</a:t>
            </a:r>
            <a:endParaRPr lang="cs-CZ" sz="3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Komplikace infekce beta-hemolytickým streptokokem (</a:t>
            </a:r>
            <a:r>
              <a:rPr lang="cs-CZ" sz="3600" b="1" i="1" dirty="0"/>
              <a:t>Streptococcus pyogenes</a:t>
            </a:r>
            <a:r>
              <a:rPr lang="cs-CZ" sz="3600" b="1" dirty="0"/>
              <a:t>) ze skupiny A </a:t>
            </a:r>
            <a:r>
              <a:rPr lang="cs-CZ" sz="3600" dirty="0"/>
              <a:t>(nejčastěji po streptokokové angíně či faryngitidě, za 2-4 týdny)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 Patogeneze:</a:t>
            </a:r>
            <a:r>
              <a:rPr lang="cs-CZ" sz="3600" dirty="0"/>
              <a:t> Nejedná se o přímý infekční vliv streptokoka ani i poškození toxiny; uplatňují se zejména autoimunitní mechanismy, protilátky primárně zaměřené proti streptokokům (M proteinu) zkříženě reagují i s antigeny struktur srdce; v séru pacientů protilátky např. </a:t>
            </a:r>
            <a:r>
              <a:rPr lang="cs-CZ" sz="3600" dirty="0" err="1"/>
              <a:t>antistreptolysin</a:t>
            </a:r>
            <a:r>
              <a:rPr lang="cs-CZ" sz="3600" dirty="0"/>
              <a:t> O (ASLO) 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 Klinické znaky: </a:t>
            </a:r>
          </a:p>
          <a:p>
            <a:r>
              <a:rPr lang="cs-CZ" sz="3600" b="1" dirty="0"/>
              <a:t>- </a:t>
            </a:r>
            <a:r>
              <a:rPr lang="cs-CZ" sz="3600" b="1" dirty="0" err="1"/>
              <a:t>pankarditida</a:t>
            </a:r>
            <a:r>
              <a:rPr lang="cs-CZ" sz="3600" b="1" dirty="0"/>
              <a:t> </a:t>
            </a:r>
            <a:r>
              <a:rPr lang="cs-CZ" sz="3600" dirty="0"/>
              <a:t>(perikarditida, myokarditida, </a:t>
            </a:r>
            <a:r>
              <a:rPr lang="cs-CZ" sz="3600" b="1" dirty="0"/>
              <a:t>endokarditida – vznik získaných chlopenních vad</a:t>
            </a:r>
            <a:r>
              <a:rPr lang="cs-CZ" sz="3600" dirty="0"/>
              <a:t>) </a:t>
            </a:r>
          </a:p>
          <a:p>
            <a:r>
              <a:rPr lang="cs-CZ" sz="3600" dirty="0"/>
              <a:t>- migrující </a:t>
            </a:r>
            <a:r>
              <a:rPr lang="cs-CZ" sz="3600" dirty="0" err="1"/>
              <a:t>polyartritida</a:t>
            </a:r>
            <a:r>
              <a:rPr lang="cs-CZ" sz="3600" dirty="0"/>
              <a:t>, </a:t>
            </a:r>
            <a:r>
              <a:rPr lang="cs-CZ" sz="3600" dirty="0" err="1"/>
              <a:t>erythema</a:t>
            </a:r>
            <a:r>
              <a:rPr lang="cs-CZ" sz="3600" dirty="0"/>
              <a:t> </a:t>
            </a:r>
            <a:r>
              <a:rPr lang="cs-CZ" sz="3600" dirty="0" err="1"/>
              <a:t>marginatum</a:t>
            </a:r>
            <a:r>
              <a:rPr lang="cs-CZ" sz="3600" dirty="0"/>
              <a:t> (kůže), subkutánní revmatické uzly, meningoencefalitida (chorea-minor) 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66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EA6D1-68FC-43A8-94BD-227C2EFE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Revmatická horečka </a:t>
            </a:r>
            <a:br>
              <a:rPr lang="cs-CZ" b="1" dirty="0"/>
            </a:br>
            <a:r>
              <a:rPr lang="cs-CZ" sz="4000" b="1" dirty="0" err="1"/>
              <a:t>Porevmatické</a:t>
            </a:r>
            <a:r>
              <a:rPr lang="cs-CZ" sz="4000" b="1" dirty="0"/>
              <a:t> postižení srdce 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6717A0-F484-43FD-AA63-D91D09E1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Fibrinózní</a:t>
            </a:r>
            <a:r>
              <a:rPr lang="cs-CZ" dirty="0"/>
              <a:t> perikarditida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Revmatická myokarditida (</a:t>
            </a:r>
            <a:r>
              <a:rPr lang="cs-CZ" dirty="0" err="1"/>
              <a:t>fibrinoidní</a:t>
            </a:r>
            <a:r>
              <a:rPr lang="cs-CZ" dirty="0"/>
              <a:t> nekrózy se zánětlivými granulomy </a:t>
            </a:r>
            <a:r>
              <a:rPr lang="cs-CZ" dirty="0" err="1"/>
              <a:t>perifokálně</a:t>
            </a:r>
            <a:r>
              <a:rPr lang="cs-CZ" dirty="0"/>
              <a:t> – tzv.    </a:t>
            </a:r>
            <a:r>
              <a:rPr lang="cs-CZ" dirty="0" err="1"/>
              <a:t>Aschoffovy</a:t>
            </a:r>
            <a:r>
              <a:rPr lang="cs-CZ" dirty="0"/>
              <a:t> uzlíky)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 err="1"/>
              <a:t>Verukózní</a:t>
            </a:r>
            <a:r>
              <a:rPr lang="cs-CZ" b="1" dirty="0"/>
              <a:t> endokarditida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Postižení zejména </a:t>
            </a:r>
            <a:r>
              <a:rPr lang="cs-CZ" b="1" dirty="0"/>
              <a:t>aortální a mitrální chlopně</a:t>
            </a:r>
          </a:p>
          <a:p>
            <a:pPr>
              <a:buFontTx/>
              <a:buChar char="-"/>
            </a:pPr>
            <a:r>
              <a:rPr lang="cs-CZ" dirty="0"/>
              <a:t> Bradavčité vegetace na chlopních – </a:t>
            </a:r>
            <a:r>
              <a:rPr lang="cs-CZ" dirty="0" err="1"/>
              <a:t>endocarditis</a:t>
            </a:r>
            <a:r>
              <a:rPr lang="cs-CZ" dirty="0"/>
              <a:t> </a:t>
            </a:r>
            <a:r>
              <a:rPr lang="cs-CZ" dirty="0" err="1"/>
              <a:t>verrucosa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Následkem je </a:t>
            </a:r>
            <a:r>
              <a:rPr lang="cs-CZ" dirty="0" err="1"/>
              <a:t>fibrotizace</a:t>
            </a:r>
            <a:r>
              <a:rPr lang="cs-CZ" dirty="0"/>
              <a:t> chlopní, srůsty komisur, deformace, kalcifikace, ztluštění a zkrácení </a:t>
            </a:r>
            <a:r>
              <a:rPr lang="cs-CZ" dirty="0" err="1"/>
              <a:t>šlašinek</a:t>
            </a:r>
            <a:r>
              <a:rPr lang="cs-CZ" dirty="0"/>
              <a:t> </a:t>
            </a:r>
            <a:r>
              <a:rPr lang="cs-CZ" dirty="0">
                <a:latin typeface="Garamond" panose="02020404030301010803" pitchFamily="18" charset="0"/>
              </a:rPr>
              <a:t>→</a:t>
            </a:r>
            <a:r>
              <a:rPr lang="cs-CZ" dirty="0"/>
              <a:t> </a:t>
            </a:r>
            <a:r>
              <a:rPr lang="cs-CZ" b="1" dirty="0"/>
              <a:t>získaná chlopňová vada, stenóza a insuficience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/>
              <a:t>chirurgická náhrada chlopně  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54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CB5B7-646F-447A-AA1A-00027614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Revmatická horečka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DCF0D15-F0F7-4C35-AAF9-0C6228975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8729" y="2180471"/>
            <a:ext cx="3366951" cy="42856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Verukózní</a:t>
            </a:r>
            <a:r>
              <a:rPr lang="cs-CZ" dirty="0"/>
              <a:t> vegetace na chlopni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Aschoffův</a:t>
            </a:r>
            <a:r>
              <a:rPr lang="cs-CZ" dirty="0"/>
              <a:t> uzlík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Porevmatická</a:t>
            </a:r>
            <a:r>
              <a:rPr lang="cs-CZ" dirty="0"/>
              <a:t> mitrální stenóza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Porevmatická</a:t>
            </a:r>
            <a:r>
              <a:rPr lang="cs-CZ" dirty="0"/>
              <a:t> aortální stenóza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EC20439-640B-497E-A5A4-6D85C0EE5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5" y="1737360"/>
            <a:ext cx="7295606" cy="4810152"/>
          </a:xfr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F755828-225F-4880-B405-DBE958525EEA}"/>
              </a:ext>
            </a:extLst>
          </p:cNvPr>
          <p:cNvCxnSpPr/>
          <p:nvPr/>
        </p:nvCxnSpPr>
        <p:spPr>
          <a:xfrm flipH="1">
            <a:off x="2188029" y="2473779"/>
            <a:ext cx="6025242" cy="37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F93461D-1FD5-4A69-B7B2-6BD4861E663F}"/>
              </a:ext>
            </a:extLst>
          </p:cNvPr>
          <p:cNvCxnSpPr/>
          <p:nvPr/>
        </p:nvCxnSpPr>
        <p:spPr>
          <a:xfrm flipH="1" flipV="1">
            <a:off x="5837464" y="2849336"/>
            <a:ext cx="2481943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A12EF83-6E06-4A70-B74C-4937860070E2}"/>
              </a:ext>
            </a:extLst>
          </p:cNvPr>
          <p:cNvCxnSpPr/>
          <p:nvPr/>
        </p:nvCxnSpPr>
        <p:spPr>
          <a:xfrm flipH="1">
            <a:off x="2016579" y="4367893"/>
            <a:ext cx="6637564" cy="73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C1557E1-F8E9-4D50-A1B1-A7A901F8ACCB}"/>
              </a:ext>
            </a:extLst>
          </p:cNvPr>
          <p:cNvCxnSpPr/>
          <p:nvPr/>
        </p:nvCxnSpPr>
        <p:spPr>
          <a:xfrm flipH="1">
            <a:off x="3838848" y="4388304"/>
            <a:ext cx="5633356" cy="77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DFE00A7-32CD-483B-AFD6-2F0B2FF999A3}"/>
              </a:ext>
            </a:extLst>
          </p:cNvPr>
          <p:cNvCxnSpPr/>
          <p:nvPr/>
        </p:nvCxnSpPr>
        <p:spPr>
          <a:xfrm flipH="1">
            <a:off x="6504488" y="5232701"/>
            <a:ext cx="2451733" cy="38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29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6D9BC97-6473-4C7E-ACD3-0359AB97E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76665"/>
              </p:ext>
            </p:extLst>
          </p:nvPr>
        </p:nvGraphicFramePr>
        <p:xfrm>
          <a:off x="1935805" y="1017513"/>
          <a:ext cx="851480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268">
                  <a:extLst>
                    <a:ext uri="{9D8B030D-6E8A-4147-A177-3AD203B41FA5}">
                      <a16:colId xmlns:a16="http://schemas.microsoft.com/office/drawing/2014/main" val="2533042800"/>
                    </a:ext>
                  </a:extLst>
                </a:gridCol>
                <a:gridCol w="4356541">
                  <a:extLst>
                    <a:ext uri="{9D8B030D-6E8A-4147-A177-3AD203B41FA5}">
                      <a16:colId xmlns:a16="http://schemas.microsoft.com/office/drawing/2014/main" val="2553118092"/>
                    </a:ext>
                  </a:extLst>
                </a:gridCol>
              </a:tblGrid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Mitrální chlopeň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Aortální chlopeň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96588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Mitrální stenóza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Aortální stenóza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43519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Kalcifikace </a:t>
                      </a:r>
                      <a:r>
                        <a:rPr lang="cs-CZ" dirty="0" err="1"/>
                        <a:t>malformované</a:t>
                      </a:r>
                      <a:r>
                        <a:rPr lang="cs-CZ" dirty="0"/>
                        <a:t> chlopně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17000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(objemné vegetace)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Stařecká kalcifikace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52934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dirty="0"/>
                        <a:t>(myxom)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55893"/>
                  </a:ext>
                </a:extLst>
              </a:tr>
              <a:tr h="345201">
                <a:tc>
                  <a:txBody>
                    <a:bodyPr/>
                    <a:lstStyle/>
                    <a:p>
                      <a:r>
                        <a:rPr lang="cs-CZ" b="1" dirty="0"/>
                        <a:t>Mitrální insuficience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Aortální insuficience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73070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cípů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-    Revmatická endokarditida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Mitrální prolaps (u chorob pojiva)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dirty="0"/>
                        <a:t>Infekční endokarditida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Revmatická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52070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závěsného aparátu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Jizvení papilárního svalu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Ruptura papilárního svalu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Ruptura </a:t>
                      </a:r>
                      <a:r>
                        <a:rPr lang="cs-CZ" dirty="0" err="1"/>
                        <a:t>šlašinky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Infekční endokarditida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47445"/>
                  </a:ext>
                </a:extLst>
              </a:tr>
              <a:tr h="1121904">
                <a:tc>
                  <a:txBody>
                    <a:bodyPr/>
                    <a:lstStyle/>
                    <a:p>
                      <a:r>
                        <a:rPr lang="cs-CZ" dirty="0"/>
                        <a:t>Poruchy tvaru dutiny LK a </a:t>
                      </a:r>
                      <a:r>
                        <a:rPr lang="cs-CZ" dirty="0" err="1"/>
                        <a:t>anulus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fibrosus</a:t>
                      </a:r>
                      <a:endParaRPr lang="cs-CZ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Dilatace LK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Anulární</a:t>
                      </a:r>
                      <a:r>
                        <a:rPr lang="cs-CZ" dirty="0"/>
                        <a:t> skleróza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Nemoci aorty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Luetická aortitida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Marfanův</a:t>
                      </a:r>
                      <a:r>
                        <a:rPr lang="cs-CZ" dirty="0"/>
                        <a:t> syndrom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Ankylozující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spondylitida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7814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E9C22BC-F36E-4D07-9E63-0E8AC1AEF438}"/>
              </a:ext>
            </a:extLst>
          </p:cNvPr>
          <p:cNvSpPr txBox="1"/>
          <p:nvPr/>
        </p:nvSpPr>
        <p:spPr>
          <a:xfrm>
            <a:off x="1935805" y="398833"/>
            <a:ext cx="536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Hlavní příčiny chlopenních vad</a:t>
            </a:r>
          </a:p>
        </p:txBody>
      </p:sp>
    </p:spTree>
    <p:extLst>
      <p:ext uri="{BB962C8B-B14F-4D97-AF65-F5344CB8AC3E}">
        <p14:creationId xmlns:p14="http://schemas.microsoft.com/office/powerpoint/2010/main" val="3907140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2DDC9-C9B3-42E2-BCE4-3EC1BF59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Endokarditidy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40F5102-52A4-4276-8BF2-D3E2A2F3E1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2456733"/>
            <a:ext cx="4938712" cy="1648892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FADE756-0ADF-44EB-81C4-9978B815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840" y="1845735"/>
            <a:ext cx="5680074" cy="4023360"/>
          </a:xfrm>
        </p:spPr>
        <p:txBody>
          <a:bodyPr/>
          <a:lstStyle/>
          <a:p>
            <a:r>
              <a:rPr lang="cs-CZ" sz="2400" b="1" dirty="0"/>
              <a:t>Nebakteriální trombotická endokarditida (NBTE)</a:t>
            </a:r>
          </a:p>
          <a:p>
            <a:r>
              <a:rPr lang="cs-CZ" dirty="0"/>
              <a:t>Sterilní trombotické vegetace na chlopních</a:t>
            </a:r>
          </a:p>
          <a:p>
            <a:r>
              <a:rPr lang="cs-CZ" dirty="0"/>
              <a:t>Absence zánětlivé reakce</a:t>
            </a:r>
          </a:p>
          <a:p>
            <a:r>
              <a:rPr lang="cs-CZ" dirty="0"/>
              <a:t>Často při generalizovaných nádorech vlivem </a:t>
            </a:r>
            <a:r>
              <a:rPr lang="cs-CZ" dirty="0" err="1"/>
              <a:t>hyperkoagulace</a:t>
            </a:r>
            <a:r>
              <a:rPr lang="cs-CZ" dirty="0"/>
              <a:t> (v rámci </a:t>
            </a:r>
            <a:r>
              <a:rPr lang="cs-CZ" dirty="0" err="1"/>
              <a:t>paraneoplastického</a:t>
            </a:r>
            <a:r>
              <a:rPr lang="cs-CZ" dirty="0"/>
              <a:t> syndromu)</a:t>
            </a:r>
          </a:p>
          <a:p>
            <a:r>
              <a:rPr lang="cs-CZ" dirty="0"/>
              <a:t>Embolizace hmot vegetace z levostranných lézí (mitrální a aortální chlopně) do systémového řečiště (- vznik infarktu myokardu, ledvin, mozku, sleziny,..) 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8615C6-F118-4638-A774-8265CC01A092}"/>
              </a:ext>
            </a:extLst>
          </p:cNvPr>
          <p:cNvSpPr txBox="1"/>
          <p:nvPr/>
        </p:nvSpPr>
        <p:spPr>
          <a:xfrm>
            <a:off x="612321" y="4357395"/>
            <a:ext cx="42947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Revmatická horečka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Infekční endokarditida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Nebakteriální trombotická endokarditida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Libman-Sackova</a:t>
            </a:r>
            <a:r>
              <a:rPr lang="cs-CZ" dirty="0"/>
              <a:t> endokarditida při SLE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F71B9B-5372-4A11-8C6E-208154CBEC5F}"/>
              </a:ext>
            </a:extLst>
          </p:cNvPr>
          <p:cNvSpPr txBox="1"/>
          <p:nvPr/>
        </p:nvSpPr>
        <p:spPr>
          <a:xfrm>
            <a:off x="754063" y="2087401"/>
            <a:ext cx="242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Vegetace na chlopních: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F7C8E0B-14B7-4497-9299-A06B85462704}"/>
              </a:ext>
            </a:extLst>
          </p:cNvPr>
          <p:cNvCxnSpPr>
            <a:cxnSpLocks/>
          </p:cNvCxnSpPr>
          <p:nvPr/>
        </p:nvCxnSpPr>
        <p:spPr>
          <a:xfrm flipV="1">
            <a:off x="1502229" y="3143250"/>
            <a:ext cx="204107" cy="1281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91CE77-F3BF-4ADF-B82E-79017E4E9542}"/>
              </a:ext>
            </a:extLst>
          </p:cNvPr>
          <p:cNvCxnSpPr/>
          <p:nvPr/>
        </p:nvCxnSpPr>
        <p:spPr>
          <a:xfrm flipV="1">
            <a:off x="1969011" y="3371850"/>
            <a:ext cx="610903" cy="137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2FB35D2-A7A0-4633-8E00-B1A351FA2EA8}"/>
              </a:ext>
            </a:extLst>
          </p:cNvPr>
          <p:cNvCxnSpPr/>
          <p:nvPr/>
        </p:nvCxnSpPr>
        <p:spPr>
          <a:xfrm flipV="1">
            <a:off x="2930979" y="3176106"/>
            <a:ext cx="863883" cy="190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2438AF4-FF37-4273-89FA-93566D4F0830}"/>
              </a:ext>
            </a:extLst>
          </p:cNvPr>
          <p:cNvCxnSpPr>
            <a:cxnSpLocks/>
          </p:cNvCxnSpPr>
          <p:nvPr/>
        </p:nvCxnSpPr>
        <p:spPr>
          <a:xfrm flipV="1">
            <a:off x="4145927" y="3281179"/>
            <a:ext cx="793466" cy="200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11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36A24-E67E-4677-8B4B-8C48B98F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Infekční endokarditida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0E19B5-4B0A-43B6-AA00-AF2F5A17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00063" cy="444893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Mikrobiální infekce (bakteriální, mykotická,..) srdečních chlopní (a nástěnného endokardu), s formacemi vegetací (infikovaných trombů), často s destrukcí postižených struktur, nejčastěji chlopní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Dvě klinické formy:</a:t>
            </a:r>
          </a:p>
          <a:p>
            <a:r>
              <a:rPr lang="cs-CZ" b="1" dirty="0"/>
              <a:t>Akutní </a:t>
            </a:r>
            <a:r>
              <a:rPr lang="cs-CZ" dirty="0"/>
              <a:t>(vysoce virulentní agens (př. </a:t>
            </a:r>
            <a:r>
              <a:rPr lang="cs-CZ" i="1" dirty="0"/>
              <a:t>Staphylococcus aureus</a:t>
            </a:r>
            <a:r>
              <a:rPr lang="cs-CZ" dirty="0"/>
              <a:t>); prudký septický průběh; postižení i normálních chlopní; rychlý vznik nekrotizujících a destruktivních lézí)</a:t>
            </a:r>
          </a:p>
          <a:p>
            <a:r>
              <a:rPr lang="cs-CZ" b="1" dirty="0"/>
              <a:t>Subakutní</a:t>
            </a:r>
            <a:r>
              <a:rPr lang="cs-CZ" dirty="0"/>
              <a:t> (méně virulentní agens (př. </a:t>
            </a:r>
            <a:r>
              <a:rPr lang="cs-CZ" dirty="0" err="1"/>
              <a:t>viridující</a:t>
            </a:r>
            <a:r>
              <a:rPr lang="cs-CZ" dirty="0"/>
              <a:t> streptokoky); postižení chlopní předem změněných (vrozené malformace, získané chlopenní vady, předcházející výkony na srdci); vleklý, nespecifický průběh)  </a:t>
            </a:r>
          </a:p>
          <a:p>
            <a:r>
              <a:rPr lang="cs-CZ" i="1" dirty="0"/>
              <a:t>Podmínka rozvoje: </a:t>
            </a:r>
            <a:r>
              <a:rPr lang="cs-CZ" dirty="0"/>
              <a:t>bakteriémie (fokus infekce v těle, předchozí zákrok (extrakce zubu, katetrizace), </a:t>
            </a:r>
            <a:r>
              <a:rPr lang="cs-CZ" dirty="0" err="1"/>
              <a:t>i.v</a:t>
            </a:r>
            <a:r>
              <a:rPr lang="cs-CZ" dirty="0"/>
              <a:t>. narkomani); pomnožení agens na chlopni </a:t>
            </a:r>
          </a:p>
          <a:p>
            <a:endParaRPr lang="cs-CZ" i="1" dirty="0"/>
          </a:p>
          <a:p>
            <a:r>
              <a:rPr lang="cs-CZ" i="1" dirty="0"/>
              <a:t>Predilekce:</a:t>
            </a:r>
            <a:r>
              <a:rPr lang="cs-CZ" dirty="0"/>
              <a:t> levostranné chlopně (</a:t>
            </a:r>
            <a:r>
              <a:rPr lang="cs-CZ" dirty="0" err="1"/>
              <a:t>mitralis</a:t>
            </a:r>
            <a:r>
              <a:rPr lang="cs-CZ" dirty="0" err="1">
                <a:latin typeface="Calibri" panose="020F0502020204030204" pitchFamily="34" charset="0"/>
              </a:rPr>
              <a:t>˃aortalis</a:t>
            </a:r>
            <a:r>
              <a:rPr lang="cs-CZ" dirty="0">
                <a:latin typeface="Calibri" panose="020F0502020204030204" pitchFamily="34" charset="0"/>
              </a:rPr>
              <a:t>); pravostranné u </a:t>
            </a:r>
            <a:r>
              <a:rPr lang="cs-CZ" dirty="0" err="1">
                <a:latin typeface="Calibri" panose="020F0502020204030204" pitchFamily="34" charset="0"/>
              </a:rPr>
              <a:t>i.v</a:t>
            </a:r>
            <a:r>
              <a:rPr lang="cs-CZ" dirty="0">
                <a:latin typeface="Calibri" panose="020F0502020204030204" pitchFamily="34" charset="0"/>
              </a:rPr>
              <a:t>. narkomanů, </a:t>
            </a:r>
            <a:r>
              <a:rPr lang="cs-CZ" dirty="0" err="1">
                <a:latin typeface="Calibri" panose="020F0502020204030204" pitchFamily="34" charset="0"/>
              </a:rPr>
              <a:t>hemodialyzovaných</a:t>
            </a:r>
            <a:r>
              <a:rPr lang="cs-CZ" dirty="0">
                <a:latin typeface="Calibri" panose="020F0502020204030204" pitchFamily="34" charset="0"/>
              </a:rPr>
              <a:t>, s katetrem v pravém srdci)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Predispozice</a:t>
            </a:r>
            <a:r>
              <a:rPr lang="cs-CZ" dirty="0"/>
              <a:t>: imunodeficity, imunosuprese, intravenózní narkomanie, </a:t>
            </a:r>
            <a:r>
              <a:rPr lang="cs-CZ" dirty="0" err="1"/>
              <a:t>hemodialyzovaní</a:t>
            </a:r>
            <a:r>
              <a:rPr lang="cs-CZ" dirty="0"/>
              <a:t>, nozokomiální infekce</a:t>
            </a:r>
          </a:p>
        </p:txBody>
      </p:sp>
    </p:spTree>
    <p:extLst>
      <p:ext uri="{BB962C8B-B14F-4D97-AF65-F5344CB8AC3E}">
        <p14:creationId xmlns:p14="http://schemas.microsoft.com/office/powerpoint/2010/main" val="2760319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E3D87EE7-3ECE-4B48-8957-7352A4FA0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673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chemeClr val="tx1"/>
                </a:solidFill>
              </a:rPr>
              <a:t>Infekční endokarditida</a:t>
            </a:r>
          </a:p>
        </p:txBody>
      </p:sp>
      <p:pic>
        <p:nvPicPr>
          <p:cNvPr id="74755" name="Zástupný symbol pro obsah 3" descr="9 - IE.emf">
            <a:extLst>
              <a:ext uri="{FF2B5EF4-FFF2-40B4-BE49-F238E27FC236}">
                <a16:creationId xmlns:a16="http://schemas.microsoft.com/office/drawing/2014/main" id="{9A896C88-4D03-47E6-A1EE-12DC03FF8EE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 b="8378"/>
          <a:stretch/>
        </p:blipFill>
        <p:spPr>
          <a:xfrm>
            <a:off x="342901" y="1733593"/>
            <a:ext cx="6730005" cy="4019281"/>
          </a:xfrm>
        </p:spPr>
      </p:pic>
      <p:sp>
        <p:nvSpPr>
          <p:cNvPr id="60420" name="TextovéPole 4">
            <a:extLst>
              <a:ext uri="{FF2B5EF4-FFF2-40B4-BE49-F238E27FC236}">
                <a16:creationId xmlns:a16="http://schemas.microsoft.com/office/drawing/2014/main" id="{E5ACDA0A-85FC-40C3-A49D-63A1DCCFC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54" y="3631314"/>
            <a:ext cx="3371849" cy="33813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křehké červené vegetace na Mi chlopni</a:t>
            </a:r>
          </a:p>
        </p:txBody>
      </p:sp>
      <p:sp>
        <p:nvSpPr>
          <p:cNvPr id="60421" name="TextovéPole 5">
            <a:extLst>
              <a:ext uri="{FF2B5EF4-FFF2-40B4-BE49-F238E27FC236}">
                <a16:creationId xmlns:a16="http://schemas.microsoft.com/office/drawing/2014/main" id="{F875F71B-E478-4105-A9BB-303006BF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944" y="3574164"/>
            <a:ext cx="2443163" cy="338138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destrukce </a:t>
            </a:r>
            <a:r>
              <a:rPr lang="cs-CZ" sz="1600" dirty="0" err="1">
                <a:latin typeface="+mj-lt"/>
              </a:rPr>
              <a:t>Ao</a:t>
            </a:r>
            <a:r>
              <a:rPr lang="cs-CZ" sz="1600" dirty="0">
                <a:latin typeface="+mj-lt"/>
              </a:rPr>
              <a:t> chlopně </a:t>
            </a:r>
          </a:p>
        </p:txBody>
      </p:sp>
      <p:sp>
        <p:nvSpPr>
          <p:cNvPr id="60422" name="TextovéPole 6">
            <a:extLst>
              <a:ext uri="{FF2B5EF4-FFF2-40B4-BE49-F238E27FC236}">
                <a16:creationId xmlns:a16="http://schemas.microsoft.com/office/drawing/2014/main" id="{4D127C2C-FB55-41B7-9619-1808422E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5752874"/>
            <a:ext cx="4241800" cy="33813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purulentní zánět ve vegetaci</a:t>
            </a:r>
          </a:p>
        </p:txBody>
      </p:sp>
      <p:sp>
        <p:nvSpPr>
          <p:cNvPr id="60423" name="TextovéPole 7">
            <a:extLst>
              <a:ext uri="{FF2B5EF4-FFF2-40B4-BE49-F238E27FC236}">
                <a16:creationId xmlns:a16="http://schemas.microsoft.com/office/drawing/2014/main" id="{792B4F38-5815-4928-86A7-AB435007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343" y="5755482"/>
            <a:ext cx="4241800" cy="5842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dirty="0">
                <a:latin typeface="+mj-lt"/>
              </a:rPr>
              <a:t>zhojená IE (destrukce Mi chlopně, ale bez akutních vegetací)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736FE1-2EBD-49A8-BA36-1B5478075FA3}"/>
              </a:ext>
            </a:extLst>
          </p:cNvPr>
          <p:cNvSpPr txBox="1"/>
          <p:nvPr/>
        </p:nvSpPr>
        <p:spPr>
          <a:xfrm>
            <a:off x="7723414" y="2212521"/>
            <a:ext cx="420192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Komplikace v srdci: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Destrukce (ulcerace, perforace) chlopní </a:t>
            </a:r>
          </a:p>
          <a:p>
            <a:r>
              <a:rPr lang="cs-CZ" dirty="0"/>
              <a:t>      a jejich insuficience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Stenóza chlopně objemnou vegetací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Přechod infekce na myokard </a:t>
            </a:r>
          </a:p>
          <a:p>
            <a:r>
              <a:rPr lang="cs-CZ" dirty="0"/>
              <a:t>     (</a:t>
            </a:r>
            <a:r>
              <a:rPr lang="cs-CZ" dirty="0" err="1"/>
              <a:t>abscedující</a:t>
            </a:r>
            <a:r>
              <a:rPr lang="cs-CZ" dirty="0"/>
              <a:t> myokarditida)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Hnisavá perikarditida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Městnavé srdeční selhání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3420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00297-6941-446C-B5F1-C16C69B8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Srdeční selhání </a:t>
            </a:r>
            <a:br>
              <a:rPr lang="cs-CZ" dirty="0"/>
            </a:br>
            <a:r>
              <a:rPr lang="cs-CZ" sz="2700" dirty="0"/>
              <a:t>(kardiální insuficience, městnavé (kongestivní) srdeční selhávání)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F1AF9B-8784-4189-8688-C02BD8F5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3513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/>
              <a:t>Insuficience levého srdce (LSS)</a:t>
            </a:r>
          </a:p>
          <a:p>
            <a:r>
              <a:rPr lang="cs-CZ" sz="3000" dirty="0"/>
              <a:t>- akutní </a:t>
            </a:r>
          </a:p>
          <a:p>
            <a:r>
              <a:rPr lang="cs-CZ" sz="3000" dirty="0"/>
              <a:t>- chronická</a:t>
            </a:r>
          </a:p>
          <a:p>
            <a:endParaRPr lang="cs-CZ" sz="4000" dirty="0"/>
          </a:p>
          <a:p>
            <a:r>
              <a:rPr lang="cs-CZ" sz="4000" dirty="0"/>
              <a:t>Insuficience pravého srdce (PSS)</a:t>
            </a:r>
          </a:p>
          <a:p>
            <a:r>
              <a:rPr lang="cs-CZ" sz="3000" dirty="0"/>
              <a:t>- akutní</a:t>
            </a:r>
          </a:p>
          <a:p>
            <a:r>
              <a:rPr lang="cs-CZ" sz="3000" dirty="0"/>
              <a:t>- chronická</a:t>
            </a:r>
          </a:p>
        </p:txBody>
      </p:sp>
    </p:spTree>
    <p:extLst>
      <p:ext uri="{BB962C8B-B14F-4D97-AF65-F5344CB8AC3E}">
        <p14:creationId xmlns:p14="http://schemas.microsoft.com/office/powerpoint/2010/main" val="321855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24121-36CC-4952-B779-7983953C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Mimosrdeční</a:t>
            </a:r>
            <a:r>
              <a:rPr lang="cs-CZ" b="1" dirty="0"/>
              <a:t> komplikace infekční endokarditidy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F13059-8C92-4E2D-954D-A0DA2C02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Embolizace fragmentů vegetace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i="1" dirty="0"/>
              <a:t>u levostranných do systémového oběhu (mozek, myokard, ledviny, …) </a:t>
            </a:r>
          </a:p>
          <a:p>
            <a:pPr>
              <a:buFontTx/>
              <a:buChar char="-"/>
            </a:pPr>
            <a:r>
              <a:rPr lang="cs-CZ" i="1" dirty="0"/>
              <a:t> u pravostranných do plic (plicní embolizace)</a:t>
            </a:r>
          </a:p>
          <a:p>
            <a:pPr marL="0" indent="0">
              <a:buNone/>
            </a:pPr>
            <a:r>
              <a:rPr lang="cs-CZ" dirty="0"/>
              <a:t>Emboly s nízce virulentními agens či sterilní způsobí infarkty, emboly septické způsobí infikované, zhnisané, </a:t>
            </a:r>
            <a:r>
              <a:rPr lang="cs-CZ" dirty="0" err="1"/>
              <a:t>abscedované</a:t>
            </a:r>
            <a:r>
              <a:rPr lang="cs-CZ" dirty="0"/>
              <a:t> infarkty. 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Centrální pyémie, sepse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Vznik imunokomplexů </a:t>
            </a:r>
            <a:r>
              <a:rPr lang="cs-CZ" dirty="0"/>
              <a:t>(rozvoj vaskulitid, glomerulonefritid, purpur („třísky pod nehty“))</a:t>
            </a:r>
          </a:p>
        </p:txBody>
      </p:sp>
    </p:spTree>
    <p:extLst>
      <p:ext uri="{BB962C8B-B14F-4D97-AF65-F5344CB8AC3E}">
        <p14:creationId xmlns:p14="http://schemas.microsoft.com/office/powerpoint/2010/main" val="170848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ABD0F-89D6-4949-B25E-FF215CB2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Myokarditidy, záněty srdečního svalu</a:t>
            </a:r>
            <a:br>
              <a:rPr lang="cs-CZ" b="1" dirty="0"/>
            </a:br>
            <a:r>
              <a:rPr lang="cs-CZ" sz="2700" b="1" dirty="0"/>
              <a:t>histologicky: buněčný infiltrát a nekrózy </a:t>
            </a:r>
            <a:r>
              <a:rPr lang="cs-CZ" sz="2700" b="1" dirty="0" err="1"/>
              <a:t>kardiomyocytů</a:t>
            </a:r>
            <a:endParaRPr lang="cs-CZ" sz="27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D808AA-F4D7-4EE9-9A38-62BB324A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41" y="2164140"/>
            <a:ext cx="11165477" cy="4023360"/>
          </a:xfrm>
        </p:spPr>
        <p:txBody>
          <a:bodyPr/>
          <a:lstStyle/>
          <a:p>
            <a:r>
              <a:rPr lang="cs-CZ" b="1" dirty="0"/>
              <a:t>Infekční příčiny myokarditid: </a:t>
            </a:r>
          </a:p>
          <a:p>
            <a:r>
              <a:rPr lang="cs-CZ" dirty="0"/>
              <a:t>- viry (</a:t>
            </a:r>
            <a:r>
              <a:rPr lang="cs-CZ" b="1" dirty="0" err="1"/>
              <a:t>Coxsackie</a:t>
            </a:r>
            <a:r>
              <a:rPr lang="cs-CZ" dirty="0"/>
              <a:t>, ECHO, influenza, rubeola, příušnice, CMV, HIV,…)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/>
              <a:t>komplikace: </a:t>
            </a:r>
            <a:r>
              <a:rPr lang="cs-CZ" b="1" dirty="0"/>
              <a:t>dilatační kardiomyopatie</a:t>
            </a:r>
          </a:p>
          <a:p>
            <a:r>
              <a:rPr lang="cs-CZ" dirty="0"/>
              <a:t>- bakterie (př. při infekční endokarditidě, </a:t>
            </a:r>
            <a:r>
              <a:rPr lang="cs-CZ" dirty="0" err="1"/>
              <a:t>Lymské</a:t>
            </a:r>
            <a:r>
              <a:rPr lang="cs-CZ" dirty="0"/>
              <a:t> borelióze), toxiny bakterií (př. difterická myokarditida) </a:t>
            </a:r>
          </a:p>
          <a:p>
            <a:r>
              <a:rPr lang="cs-CZ" dirty="0"/>
              <a:t>- mykózy (př. Candida), rickettsie, protozoa (př. </a:t>
            </a:r>
            <a:r>
              <a:rPr lang="cs-CZ" dirty="0" err="1"/>
              <a:t>Toxoplazma</a:t>
            </a:r>
            <a:r>
              <a:rPr lang="cs-CZ" dirty="0"/>
              <a:t>, trypanosoma </a:t>
            </a:r>
            <a:r>
              <a:rPr lang="cs-CZ" dirty="0" err="1"/>
              <a:t>cruzi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b="1" dirty="0"/>
              <a:t>Neinfekční příčiny myokarditid: </a:t>
            </a:r>
            <a:r>
              <a:rPr lang="cs-CZ" dirty="0"/>
              <a:t>poléková přecitlivělost, systémová onemocnění pojiva, revmatická horečka</a:t>
            </a:r>
          </a:p>
          <a:p>
            <a:endParaRPr lang="cs-CZ" b="1" dirty="0"/>
          </a:p>
          <a:p>
            <a:r>
              <a:rPr lang="cs-CZ" b="1" dirty="0"/>
              <a:t>Idiopatické myokarditidy </a:t>
            </a:r>
          </a:p>
        </p:txBody>
      </p:sp>
    </p:spTree>
    <p:extLst>
      <p:ext uri="{BB962C8B-B14F-4D97-AF65-F5344CB8AC3E}">
        <p14:creationId xmlns:p14="http://schemas.microsoft.com/office/powerpoint/2010/main" val="3723990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BE735-122D-41E5-A4B5-4CDFB213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Kardiomyopatie</a:t>
            </a:r>
            <a:endParaRPr lang="cs-CZ" sz="4000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A535DEA-C755-484E-A138-0CC9D397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114109" cy="439177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Dilatovaná KMP</a:t>
            </a:r>
          </a:p>
          <a:p>
            <a:r>
              <a:rPr lang="cs-CZ" dirty="0"/>
              <a:t>- diagnóza per </a:t>
            </a:r>
            <a:r>
              <a:rPr lang="cs-CZ" dirty="0" err="1"/>
              <a:t>exclusionem</a:t>
            </a:r>
            <a:r>
              <a:rPr lang="cs-CZ" dirty="0"/>
              <a:t>, po vyloučení všech jiných příčin; často komplikace virové myokarditidy</a:t>
            </a:r>
          </a:p>
          <a:p>
            <a:r>
              <a:rPr lang="cs-CZ" dirty="0"/>
              <a:t>- porucha systolické funkce, </a:t>
            </a:r>
            <a:r>
              <a:rPr lang="cs-CZ" dirty="0" err="1"/>
              <a:t>hypokontrakce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Hypertrofická KMP (AD dědičná)</a:t>
            </a:r>
          </a:p>
          <a:p>
            <a:r>
              <a:rPr lang="cs-CZ" dirty="0"/>
              <a:t>- zbytnění LK, postižení septa</a:t>
            </a:r>
          </a:p>
          <a:p>
            <a:r>
              <a:rPr lang="cs-CZ" dirty="0"/>
              <a:t>- chaotické uspořádání hypertrofických vláken</a:t>
            </a:r>
          </a:p>
          <a:p>
            <a:r>
              <a:rPr lang="cs-CZ" dirty="0"/>
              <a:t>- porucha diastolické funkce, </a:t>
            </a:r>
            <a:r>
              <a:rPr lang="cs-CZ" dirty="0" err="1"/>
              <a:t>hyperkontrakce</a:t>
            </a:r>
            <a:r>
              <a:rPr lang="cs-CZ" dirty="0"/>
              <a:t>, restrikce (vázne plnění komor ze síní)</a:t>
            </a:r>
          </a:p>
          <a:p>
            <a:endParaRPr lang="cs-CZ" dirty="0"/>
          </a:p>
          <a:p>
            <a:r>
              <a:rPr lang="cs-CZ" b="1" dirty="0"/>
              <a:t>KMP s převážným postižením endokardu</a:t>
            </a:r>
          </a:p>
          <a:p>
            <a:r>
              <a:rPr lang="cs-CZ" dirty="0"/>
              <a:t>(</a:t>
            </a:r>
            <a:r>
              <a:rPr lang="cs-CZ" dirty="0" err="1"/>
              <a:t>endomyokardiální</a:t>
            </a:r>
            <a:r>
              <a:rPr lang="cs-CZ" dirty="0"/>
              <a:t> fibróza, </a:t>
            </a:r>
            <a:r>
              <a:rPr lang="cs-CZ" dirty="0" err="1"/>
              <a:t>fibroelastóza</a:t>
            </a:r>
            <a:r>
              <a:rPr lang="cs-CZ" dirty="0"/>
              <a:t> endokardu, </a:t>
            </a:r>
            <a:r>
              <a:rPr lang="cs-CZ" dirty="0" err="1"/>
              <a:t>Löfflerova</a:t>
            </a:r>
            <a:r>
              <a:rPr lang="cs-CZ" dirty="0"/>
              <a:t> endokarditida při </a:t>
            </a:r>
            <a:r>
              <a:rPr lang="cs-CZ" dirty="0" err="1"/>
              <a:t>hypereosinofilii</a:t>
            </a:r>
            <a:r>
              <a:rPr lang="cs-CZ" dirty="0"/>
              <a:t>)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350134-0451-4830-BC72-807AE16CA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80" y="1846263"/>
            <a:ext cx="4136734" cy="43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05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74217-14CA-41D7-823A-C53AC6E5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Specifické nemoci myokardu </a:t>
            </a:r>
            <a:br>
              <a:rPr lang="cs-CZ" b="1" dirty="0"/>
            </a:br>
            <a:r>
              <a:rPr lang="cs-CZ" sz="3200" b="1" dirty="0"/>
              <a:t>(dříve sekundární KMP)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7A14A2-A025-436F-A341-E7ECADB6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/>
              <a:t>Postižení myokardu při:</a:t>
            </a:r>
          </a:p>
          <a:p>
            <a:r>
              <a:rPr lang="cs-CZ" dirty="0"/>
              <a:t>1) ICHS</a:t>
            </a:r>
          </a:p>
          <a:p>
            <a:r>
              <a:rPr lang="cs-CZ" dirty="0"/>
              <a:t>2) hypertenzi</a:t>
            </a:r>
          </a:p>
          <a:p>
            <a:r>
              <a:rPr lang="cs-CZ" dirty="0"/>
              <a:t>3) myokarditidách</a:t>
            </a:r>
          </a:p>
          <a:p>
            <a:r>
              <a:rPr lang="cs-CZ" dirty="0"/>
              <a:t>4) z endokrinních příčin (</a:t>
            </a:r>
            <a:r>
              <a:rPr lang="cs-CZ" dirty="0" err="1"/>
              <a:t>tyreopatie</a:t>
            </a:r>
            <a:r>
              <a:rPr lang="cs-CZ" dirty="0"/>
              <a:t>, akromegalie, </a:t>
            </a:r>
            <a:r>
              <a:rPr lang="cs-CZ" dirty="0" err="1"/>
              <a:t>feochromocytom</a:t>
            </a:r>
            <a:r>
              <a:rPr lang="cs-CZ" dirty="0"/>
              <a:t>,…)</a:t>
            </a:r>
          </a:p>
          <a:p>
            <a:r>
              <a:rPr lang="cs-CZ" dirty="0"/>
              <a:t>5) u metabolických chorob ( </a:t>
            </a:r>
            <a:r>
              <a:rPr lang="cs-CZ" dirty="0" err="1"/>
              <a:t>glykogenóza</a:t>
            </a:r>
            <a:r>
              <a:rPr lang="cs-CZ" dirty="0"/>
              <a:t>, amyloidóza, hemochromatóza,…)</a:t>
            </a:r>
          </a:p>
          <a:p>
            <a:r>
              <a:rPr lang="cs-CZ" dirty="0"/>
              <a:t>6) u geneticky podmíněných svalových dystrofií</a:t>
            </a:r>
          </a:p>
          <a:p>
            <a:r>
              <a:rPr lang="cs-CZ" dirty="0"/>
              <a:t>7) u systémových chorob pojiva</a:t>
            </a:r>
          </a:p>
          <a:p>
            <a:r>
              <a:rPr lang="cs-CZ" dirty="0"/>
              <a:t>8) z toxických příčin (př. alkoholická dilatovaná KMP, poléková)</a:t>
            </a:r>
          </a:p>
          <a:p>
            <a:r>
              <a:rPr lang="cs-CZ" dirty="0"/>
              <a:t>9) v souvislosti s těhotenstvím (</a:t>
            </a:r>
            <a:r>
              <a:rPr lang="cs-CZ" dirty="0" err="1"/>
              <a:t>peripartum</a:t>
            </a:r>
            <a:r>
              <a:rPr lang="cs-CZ" dirty="0"/>
              <a:t> KMP)</a:t>
            </a:r>
          </a:p>
        </p:txBody>
      </p:sp>
    </p:spTree>
    <p:extLst>
      <p:ext uri="{BB962C8B-B14F-4D97-AF65-F5344CB8AC3E}">
        <p14:creationId xmlns:p14="http://schemas.microsoft.com/office/powerpoint/2010/main" val="30892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06777-D0B1-4EF6-A51D-DDE65DF1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perikardu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08BE0ED-12B9-4286-BCEF-FBE70E8D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15" y="1900646"/>
            <a:ext cx="11478985" cy="4557304"/>
          </a:xfrm>
        </p:spPr>
        <p:txBody>
          <a:bodyPr>
            <a:normAutofit fontScale="62500" lnSpcReduction="20000"/>
          </a:bodyPr>
          <a:lstStyle/>
          <a:p>
            <a:r>
              <a:rPr lang="cs-CZ" sz="2600" b="1" dirty="0"/>
              <a:t>Nahromadění tekutiny v osrdečníkovém vaku</a:t>
            </a:r>
          </a:p>
          <a:p>
            <a:r>
              <a:rPr lang="cs-CZ" dirty="0"/>
              <a:t>- </a:t>
            </a:r>
            <a:r>
              <a:rPr lang="cs-CZ" b="1" dirty="0" err="1"/>
              <a:t>hydroperikard</a:t>
            </a:r>
            <a:r>
              <a:rPr lang="cs-CZ" dirty="0"/>
              <a:t> (transudát při městnavém srdečním selhání a </a:t>
            </a:r>
            <a:r>
              <a:rPr lang="cs-CZ" dirty="0" err="1"/>
              <a:t>hypoproteinémii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b="1" dirty="0" err="1"/>
              <a:t>chyloperikard</a:t>
            </a:r>
            <a:r>
              <a:rPr lang="cs-CZ" dirty="0"/>
              <a:t> (hromadění lymfy při obstrukci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thoracicus</a:t>
            </a:r>
            <a:r>
              <a:rPr lang="cs-CZ" dirty="0"/>
              <a:t>, např. při nádorech)</a:t>
            </a:r>
          </a:p>
          <a:p>
            <a:r>
              <a:rPr lang="cs-CZ" dirty="0"/>
              <a:t>- </a:t>
            </a:r>
            <a:r>
              <a:rPr lang="cs-CZ" b="1" dirty="0" err="1"/>
              <a:t>hemoperikard</a:t>
            </a:r>
            <a:r>
              <a:rPr lang="cs-CZ" b="1" dirty="0"/>
              <a:t> </a:t>
            </a:r>
            <a:r>
              <a:rPr lang="cs-CZ" dirty="0"/>
              <a:t>(tamponáda srdeční při ruptuře myokardu při IM, </a:t>
            </a:r>
            <a:r>
              <a:rPr lang="cs-CZ" dirty="0" err="1"/>
              <a:t>iatrogenně</a:t>
            </a:r>
            <a:r>
              <a:rPr lang="cs-CZ" dirty="0"/>
              <a:t> perforací při katetrizaci, při léčbě antikoagulancii,..)</a:t>
            </a:r>
          </a:p>
          <a:p>
            <a:endParaRPr lang="cs-CZ" dirty="0"/>
          </a:p>
          <a:p>
            <a:r>
              <a:rPr lang="cs-CZ" sz="2300" b="1" dirty="0"/>
              <a:t>Perikarditidy</a:t>
            </a:r>
          </a:p>
          <a:p>
            <a:r>
              <a:rPr lang="cs-CZ" dirty="0"/>
              <a:t>- </a:t>
            </a:r>
            <a:r>
              <a:rPr lang="cs-CZ" b="1" dirty="0"/>
              <a:t>neinfekční</a:t>
            </a:r>
            <a:r>
              <a:rPr lang="cs-CZ" dirty="0"/>
              <a:t> (při IM, urémii, u systémových onemocnění pojiva (SLE, revmatická horečka), u malignit, po ozařování, po srdečních operacích,…)  </a:t>
            </a:r>
          </a:p>
          <a:p>
            <a:r>
              <a:rPr lang="cs-CZ" dirty="0"/>
              <a:t>- </a:t>
            </a:r>
            <a:r>
              <a:rPr lang="cs-CZ" b="1" dirty="0"/>
              <a:t>infekční</a:t>
            </a:r>
            <a:r>
              <a:rPr lang="cs-CZ" dirty="0"/>
              <a:t> (hematogenně, </a:t>
            </a:r>
            <a:r>
              <a:rPr lang="cs-CZ" dirty="0" err="1"/>
              <a:t>lymfogenně</a:t>
            </a:r>
            <a:r>
              <a:rPr lang="cs-CZ" dirty="0"/>
              <a:t> či přímým šířením vzniklé; virové, bakteriální, tbc, mykotické) </a:t>
            </a:r>
          </a:p>
          <a:p>
            <a:r>
              <a:rPr lang="cs-CZ" b="1" i="1" dirty="0"/>
              <a:t>Komplikace hojení perikarditidy: </a:t>
            </a:r>
            <a:r>
              <a:rPr lang="cs-CZ" dirty="0"/>
              <a:t>organizace exsudátu (často </a:t>
            </a:r>
            <a:r>
              <a:rPr lang="cs-CZ" dirty="0" err="1"/>
              <a:t>fibrinózního</a:t>
            </a:r>
            <a:r>
              <a:rPr lang="cs-CZ" dirty="0"/>
              <a:t>) granulační tkání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 err="1"/>
              <a:t>fibrotizace</a:t>
            </a:r>
            <a:r>
              <a:rPr lang="cs-CZ" dirty="0"/>
              <a:t>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dirty="0"/>
              <a:t>adheze epikardu a perikardu (konstruktivní perikarditida)</a:t>
            </a:r>
          </a:p>
          <a:p>
            <a:endParaRPr lang="cs-CZ" dirty="0"/>
          </a:p>
          <a:p>
            <a:r>
              <a:rPr lang="cs-CZ" sz="2300" b="1" dirty="0"/>
              <a:t>Nádory perikardu</a:t>
            </a:r>
          </a:p>
          <a:p>
            <a:r>
              <a:rPr lang="cs-CZ" dirty="0"/>
              <a:t>- </a:t>
            </a:r>
            <a:r>
              <a:rPr lang="cs-CZ" b="1" dirty="0"/>
              <a:t>primární (maligní </a:t>
            </a:r>
            <a:r>
              <a:rPr lang="cs-CZ" b="1" dirty="0" err="1"/>
              <a:t>mezoteliomy</a:t>
            </a:r>
            <a:r>
              <a:rPr lang="cs-CZ" b="1" dirty="0"/>
              <a:t>)</a:t>
            </a:r>
          </a:p>
          <a:p>
            <a:r>
              <a:rPr lang="cs-CZ" dirty="0"/>
              <a:t>- </a:t>
            </a:r>
            <a:r>
              <a:rPr lang="cs-CZ" b="1" dirty="0"/>
              <a:t>sekundární/metastatické</a:t>
            </a:r>
          </a:p>
          <a:p>
            <a:r>
              <a:rPr lang="cs-CZ" dirty="0"/>
              <a:t>….v </a:t>
            </a:r>
            <a:r>
              <a:rPr lang="cs-CZ" dirty="0" err="1"/>
              <a:t>perikardiální</a:t>
            </a:r>
            <a:r>
              <a:rPr lang="cs-CZ" dirty="0"/>
              <a:t> dutině hemoragický výpotek  </a:t>
            </a:r>
          </a:p>
        </p:txBody>
      </p:sp>
    </p:spTree>
    <p:extLst>
      <p:ext uri="{BB962C8B-B14F-4D97-AF65-F5344CB8AC3E}">
        <p14:creationId xmlns:p14="http://schemas.microsoft.com/office/powerpoint/2010/main" val="4189742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1DFB1-F822-4114-8CB6-573EFCA6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srdce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A0BA12-B89D-4E49-AF82-DB5C33C8C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295358" cy="4440766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Primární nádory srdce</a:t>
            </a:r>
          </a:p>
          <a:p>
            <a:r>
              <a:rPr lang="cs-CZ" b="1" dirty="0"/>
              <a:t>Myxom</a:t>
            </a:r>
            <a:r>
              <a:rPr lang="cs-CZ" dirty="0"/>
              <a:t> </a:t>
            </a:r>
          </a:p>
          <a:p>
            <a:r>
              <a:rPr lang="cs-CZ" dirty="0"/>
              <a:t>- lokalizace v srdečních síních, nejčastěji vlevo</a:t>
            </a:r>
          </a:p>
          <a:p>
            <a:r>
              <a:rPr lang="cs-CZ" dirty="0"/>
              <a:t>- benigní, </a:t>
            </a:r>
            <a:r>
              <a:rPr lang="cs-CZ" dirty="0" err="1"/>
              <a:t>stenozuje</a:t>
            </a:r>
            <a:r>
              <a:rPr lang="cs-CZ" dirty="0"/>
              <a:t> mitrální ústí</a:t>
            </a:r>
          </a:p>
          <a:p>
            <a:r>
              <a:rPr lang="cs-CZ" dirty="0"/>
              <a:t>- jeho fragmenty </a:t>
            </a:r>
            <a:r>
              <a:rPr lang="cs-CZ" dirty="0" err="1"/>
              <a:t>embolizují</a:t>
            </a:r>
            <a:r>
              <a:rPr lang="cs-CZ" dirty="0"/>
              <a:t> (zleva do systémového oběhu)</a:t>
            </a:r>
          </a:p>
          <a:p>
            <a:endParaRPr lang="cs-CZ" b="1" dirty="0"/>
          </a:p>
          <a:p>
            <a:r>
              <a:rPr lang="cs-CZ" b="1" dirty="0" err="1"/>
              <a:t>Rabdomyom</a:t>
            </a:r>
            <a:endParaRPr lang="cs-CZ" b="1" dirty="0"/>
          </a:p>
          <a:p>
            <a:r>
              <a:rPr lang="cs-CZ" dirty="0"/>
              <a:t>- u dětí do 1 roku, benigní, spíše </a:t>
            </a:r>
            <a:r>
              <a:rPr lang="cs-CZ" dirty="0" err="1"/>
              <a:t>hamartom</a:t>
            </a:r>
            <a:endParaRPr lang="cs-CZ" dirty="0"/>
          </a:p>
          <a:p>
            <a:r>
              <a:rPr lang="cs-CZ" dirty="0"/>
              <a:t>- často asociovaný s tuberózní sklerózou</a:t>
            </a:r>
          </a:p>
          <a:p>
            <a:endParaRPr lang="cs-CZ" dirty="0"/>
          </a:p>
          <a:p>
            <a:r>
              <a:rPr lang="cs-CZ" dirty="0"/>
              <a:t>Lipom, Fibrom,….</a:t>
            </a:r>
          </a:p>
          <a:p>
            <a:r>
              <a:rPr lang="cs-CZ" dirty="0"/>
              <a:t>Maligní primární nádory, sarkomy, velmi vzácné   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C9F763-582C-46BA-919B-3396F1C9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570" y="1846339"/>
            <a:ext cx="4937760" cy="4023360"/>
          </a:xfrm>
        </p:spPr>
        <p:txBody>
          <a:bodyPr/>
          <a:lstStyle/>
          <a:p>
            <a:r>
              <a:rPr lang="cs-CZ" b="1" dirty="0"/>
              <a:t>Sekundární metastatické nádory srdce</a:t>
            </a:r>
          </a:p>
          <a:p>
            <a:r>
              <a:rPr lang="cs-CZ" dirty="0"/>
              <a:t>- 20-30x častější než primární</a:t>
            </a:r>
          </a:p>
          <a:p>
            <a:r>
              <a:rPr lang="cs-CZ" dirty="0"/>
              <a:t>- metastázy karcinomů plic, prsu, maligní melanom, infiltrace při leukémiích a lymfomech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408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69E2030-D903-4F3B-B7B4-AC18A052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Srdeční selhání</a:t>
            </a:r>
            <a:br>
              <a:rPr lang="cs-CZ" dirty="0"/>
            </a:br>
            <a:r>
              <a:rPr lang="cs-CZ" sz="4000" dirty="0"/>
              <a:t>Příčiny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E3B3F1-9EA4-412E-904D-78CC91DB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5331"/>
            <a:ext cx="10593977" cy="456546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Choroby srdce</a:t>
            </a:r>
          </a:p>
          <a:p>
            <a:pPr marL="0" indent="0">
              <a:buNone/>
            </a:pPr>
            <a:r>
              <a:rPr lang="cs-CZ" sz="2400" dirty="0"/>
              <a:t>Nemoci myokardu (ICHS, myokarditidy, kardiomyopatie)</a:t>
            </a:r>
          </a:p>
          <a:p>
            <a:pPr marL="0" indent="0">
              <a:buNone/>
            </a:pPr>
            <a:r>
              <a:rPr lang="cs-CZ" sz="2400" dirty="0"/>
              <a:t>Nemoci endokardu (</a:t>
            </a:r>
            <a:r>
              <a:rPr lang="cs-CZ" sz="2400" dirty="0" err="1"/>
              <a:t>chlopení</a:t>
            </a:r>
            <a:r>
              <a:rPr lang="cs-CZ" sz="2400" dirty="0"/>
              <a:t> vady, revmatická a infekční endokarditida) </a:t>
            </a:r>
          </a:p>
          <a:p>
            <a:pPr marL="0" indent="0">
              <a:buNone/>
            </a:pPr>
            <a:r>
              <a:rPr lang="cs-CZ" sz="2400" dirty="0"/>
              <a:t>Nemoci osrdečníku (konstruktivní perikarditida, tamponáda srdeční)</a:t>
            </a:r>
          </a:p>
          <a:p>
            <a:pPr marL="0" indent="0">
              <a:buNone/>
            </a:pPr>
            <a:r>
              <a:rPr lang="cs-CZ" sz="2400" dirty="0"/>
              <a:t>Vrozené srdeční vady (VSV)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Poruchy cévního systému</a:t>
            </a:r>
          </a:p>
          <a:p>
            <a:pPr marL="0" indent="0">
              <a:buNone/>
            </a:pPr>
            <a:r>
              <a:rPr lang="cs-CZ" sz="2400" dirty="0"/>
              <a:t>Systémová hypertenze</a:t>
            </a:r>
          </a:p>
          <a:p>
            <a:pPr marL="0" indent="0">
              <a:buNone/>
            </a:pPr>
            <a:r>
              <a:rPr lang="cs-CZ" sz="2400" dirty="0"/>
              <a:t>Plicní hypertenze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Choroby krve</a:t>
            </a:r>
          </a:p>
          <a:p>
            <a:pPr marL="0" indent="0">
              <a:buNone/>
            </a:pPr>
            <a:r>
              <a:rPr lang="cs-CZ" sz="2400" dirty="0"/>
              <a:t>Polyglobulie</a:t>
            </a:r>
          </a:p>
          <a:p>
            <a:pPr marL="0" indent="0">
              <a:buNone/>
            </a:pPr>
            <a:r>
              <a:rPr lang="cs-CZ" sz="2400" dirty="0"/>
              <a:t>Anémie (hypoxie myokardu)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748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40FC8-4B57-4CA2-8588-FB35CDB5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Projevy srdečního selhání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1E0EC0-63BD-423E-B65D-F5B7BDE36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10" y="2009020"/>
            <a:ext cx="4634048" cy="4644873"/>
          </a:xfrm>
        </p:spPr>
        <p:txBody>
          <a:bodyPr>
            <a:normAutofit fontScale="40000" lnSpcReduction="20000"/>
          </a:bodyPr>
          <a:lstStyle/>
          <a:p>
            <a:r>
              <a:rPr lang="cs-CZ" sz="5100" dirty="0"/>
              <a:t>Na srdci</a:t>
            </a:r>
          </a:p>
          <a:p>
            <a:r>
              <a:rPr lang="cs-CZ" sz="3600" dirty="0"/>
              <a:t>- dilatace </a:t>
            </a:r>
          </a:p>
          <a:p>
            <a:r>
              <a:rPr lang="cs-CZ" sz="3600" dirty="0"/>
              <a:t>- hypertrofie </a:t>
            </a:r>
          </a:p>
          <a:p>
            <a:r>
              <a:rPr lang="cs-CZ" sz="3600" dirty="0"/>
              <a:t>  * koncentrická (hypertrofie)</a:t>
            </a:r>
          </a:p>
          <a:p>
            <a:r>
              <a:rPr lang="cs-CZ" sz="3600" dirty="0"/>
              <a:t>  * excentrická (hypertrofie a dilatace </a:t>
            </a:r>
            <a:r>
              <a:rPr lang="cs-CZ" sz="3500" dirty="0"/>
              <a:t>→ dekompenzace)</a:t>
            </a:r>
          </a:p>
          <a:p>
            <a:endParaRPr lang="cs-CZ" sz="3600" dirty="0"/>
          </a:p>
          <a:p>
            <a:r>
              <a:rPr lang="cs-CZ" sz="5100" dirty="0"/>
              <a:t>Mimo srdce</a:t>
            </a:r>
          </a:p>
          <a:p>
            <a:r>
              <a:rPr lang="cs-CZ" sz="3600" dirty="0"/>
              <a:t>- venostáza (městnání, kongesce, pasivní hyperémie)</a:t>
            </a:r>
          </a:p>
          <a:p>
            <a:r>
              <a:rPr lang="cs-CZ" sz="3600" dirty="0"/>
              <a:t>- indurace (ztvrdnutí, venostatická fibróza)</a:t>
            </a:r>
          </a:p>
          <a:p>
            <a:r>
              <a:rPr lang="cs-CZ" sz="3600" dirty="0"/>
              <a:t>- edém (otok; kardiální edém - transudát)</a:t>
            </a:r>
          </a:p>
          <a:p>
            <a:r>
              <a:rPr lang="cs-CZ" sz="3600" dirty="0"/>
              <a:t> edém plic u LSS </a:t>
            </a:r>
          </a:p>
          <a:p>
            <a:r>
              <a:rPr lang="cs-CZ" sz="3600" dirty="0"/>
              <a:t>- cyanóza (</a:t>
            </a:r>
            <a:r>
              <a:rPr lang="cs-CZ" sz="3600" dirty="0">
                <a:latin typeface="Garamond" panose="02020404030301010803" pitchFamily="18" charset="0"/>
              </a:rPr>
              <a:t>↑redukovaného hemoglobin; P-L zkraty, VSV)</a:t>
            </a:r>
            <a:endParaRPr lang="cs-CZ" sz="3600" dirty="0"/>
          </a:p>
          <a:p>
            <a:r>
              <a:rPr lang="cs-CZ" sz="3600" dirty="0"/>
              <a:t> 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63CC5370-F882-4148-BBFD-AE27344C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59" y="1867286"/>
            <a:ext cx="3354185" cy="44103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44565C2-1CE1-49B9-9D90-059108FC93F7}"/>
              </a:ext>
            </a:extLst>
          </p:cNvPr>
          <p:cNvSpPr txBox="1"/>
          <p:nvPr/>
        </p:nvSpPr>
        <p:spPr>
          <a:xfrm flipH="1">
            <a:off x="8132444" y="2199904"/>
            <a:ext cx="3239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Edém plic a </a:t>
            </a:r>
            <a:r>
              <a:rPr lang="cs-CZ" sz="1600" dirty="0" err="1"/>
              <a:t>hydrothorax</a:t>
            </a:r>
            <a:r>
              <a:rPr lang="cs-CZ" sz="1600" dirty="0"/>
              <a:t> u LSS; </a:t>
            </a:r>
          </a:p>
          <a:p>
            <a:r>
              <a:rPr lang="cs-CZ" sz="1600" dirty="0"/>
              <a:t>hnědá indurace plic u chronického LSS (fibróza, </a:t>
            </a:r>
            <a:r>
              <a:rPr lang="cs-CZ" sz="1600" dirty="0" err="1"/>
              <a:t>pneumorrhagie</a:t>
            </a:r>
            <a:r>
              <a:rPr lang="cs-CZ" sz="1600" dirty="0"/>
              <a:t>, hematogenní pigmentace)</a:t>
            </a:r>
          </a:p>
          <a:p>
            <a:r>
              <a:rPr lang="cs-CZ" sz="1600" dirty="0"/>
              <a:t>…dyspnoe (noční), </a:t>
            </a:r>
            <a:r>
              <a:rPr lang="cs-CZ" sz="1600" dirty="0" err="1"/>
              <a:t>orthopnoe</a:t>
            </a:r>
            <a:r>
              <a:rPr lang="cs-CZ" sz="1600" dirty="0"/>
              <a:t>, kašel-rezavé sputum….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03A986-F8F4-4399-BE2E-EAA1BC324AA7}"/>
              </a:ext>
            </a:extLst>
          </p:cNvPr>
          <p:cNvSpPr txBox="1"/>
          <p:nvPr/>
        </p:nvSpPr>
        <p:spPr>
          <a:xfrm>
            <a:off x="8132444" y="5643724"/>
            <a:ext cx="370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Edémy </a:t>
            </a:r>
            <a:r>
              <a:rPr lang="cs-CZ" sz="1600" dirty="0" err="1"/>
              <a:t>perimaleolárně</a:t>
            </a:r>
            <a:r>
              <a:rPr lang="cs-CZ" sz="1600" dirty="0"/>
              <a:t>, anasarka, ascites,  </a:t>
            </a:r>
          </a:p>
          <a:p>
            <a:r>
              <a:rPr lang="cs-CZ" sz="1600" dirty="0"/>
              <a:t>u PSS a u přeneseného zleva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0DC911-0DBA-4437-9221-1334D02655A3}"/>
              </a:ext>
            </a:extLst>
          </p:cNvPr>
          <p:cNvSpPr txBox="1"/>
          <p:nvPr/>
        </p:nvSpPr>
        <p:spPr>
          <a:xfrm>
            <a:off x="8132444" y="4009850"/>
            <a:ext cx="358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Venostáza v játrech (</a:t>
            </a:r>
            <a:r>
              <a:rPr lang="cs-CZ" sz="1600" dirty="0" err="1"/>
              <a:t>hepar</a:t>
            </a:r>
            <a:r>
              <a:rPr lang="cs-CZ" sz="1600" dirty="0"/>
              <a:t> </a:t>
            </a:r>
            <a:r>
              <a:rPr lang="cs-CZ" sz="1600" dirty="0" err="1"/>
              <a:t>moschatum</a:t>
            </a:r>
            <a:r>
              <a:rPr lang="cs-CZ" sz="1600" dirty="0"/>
              <a:t>), ledvinách, slezině, sliznicích </a:t>
            </a:r>
            <a:r>
              <a:rPr lang="cs-CZ" sz="1600" dirty="0" err="1"/>
              <a:t>GITu</a:t>
            </a:r>
            <a:r>
              <a:rPr lang="cs-CZ" sz="1600" dirty="0"/>
              <a:t> (venostatický katar), mozku u PSS a u přeneseného zleva</a:t>
            </a:r>
          </a:p>
        </p:txBody>
      </p:sp>
    </p:spTree>
    <p:extLst>
      <p:ext uri="{BB962C8B-B14F-4D97-AF65-F5344CB8AC3E}">
        <p14:creationId xmlns:p14="http://schemas.microsoft.com/office/powerpoint/2010/main" val="29283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0BEE0-6497-494F-A0A5-CB3E24B6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Hypertrofie levé srdeční komory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46C6E0-1C0A-44C3-A79C-4512521A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ypertrofie myokardu LKS">
            <a:extLst>
              <a:ext uri="{FF2B5EF4-FFF2-40B4-BE49-F238E27FC236}">
                <a16:creationId xmlns:a16="http://schemas.microsoft.com/office/drawing/2014/main" id="{1A6A0F71-42FF-48B2-84BF-051B53A54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7"/>
          <a:stretch/>
        </p:blipFill>
        <p:spPr bwMode="auto">
          <a:xfrm>
            <a:off x="1097280" y="1845734"/>
            <a:ext cx="10096094" cy="30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5EC3F5E-EE09-4557-92C8-C39B32CA10EE}"/>
              </a:ext>
            </a:extLst>
          </p:cNvPr>
          <p:cNvSpPr txBox="1"/>
          <p:nvPr/>
        </p:nvSpPr>
        <p:spPr>
          <a:xfrm>
            <a:off x="2612571" y="5306786"/>
            <a:ext cx="277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Koncentrická hypertrofie LK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35C6330-D2BC-426D-BAA0-0074E07D18B2}"/>
              </a:ext>
            </a:extLst>
          </p:cNvPr>
          <p:cNvCxnSpPr/>
          <p:nvPr/>
        </p:nvCxnSpPr>
        <p:spPr>
          <a:xfrm flipH="1" flipV="1">
            <a:off x="3265714" y="4384221"/>
            <a:ext cx="742950" cy="90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F51898E-7CB0-41DB-86A0-D25C0C1AFA25}"/>
              </a:ext>
            </a:extLst>
          </p:cNvPr>
          <p:cNvCxnSpPr/>
          <p:nvPr/>
        </p:nvCxnSpPr>
        <p:spPr>
          <a:xfrm flipV="1">
            <a:off x="3999008" y="4122964"/>
            <a:ext cx="1103671" cy="118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57F4A2-A02F-4493-9BB6-602E86D32322}"/>
              </a:ext>
            </a:extLst>
          </p:cNvPr>
          <p:cNvSpPr txBox="1"/>
          <p:nvPr/>
        </p:nvSpPr>
        <p:spPr>
          <a:xfrm>
            <a:off x="6593476" y="5306786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srdce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C69ACBA-68BA-46DD-81FF-89C61F19D7AD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7225393" y="4365295"/>
            <a:ext cx="174586" cy="941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99B39FA-C972-44D2-9F56-DA0A5B98532B}"/>
              </a:ext>
            </a:extLst>
          </p:cNvPr>
          <p:cNvSpPr txBox="1"/>
          <p:nvPr/>
        </p:nvSpPr>
        <p:spPr>
          <a:xfrm>
            <a:off x="8613321" y="5306786"/>
            <a:ext cx="234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Excentrická hypertrofie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1A9D3F6-F5CC-4FFA-979C-C1B65C538411}"/>
              </a:ext>
            </a:extLst>
          </p:cNvPr>
          <p:cNvCxnSpPr/>
          <p:nvPr/>
        </p:nvCxnSpPr>
        <p:spPr>
          <a:xfrm flipV="1">
            <a:off x="9780814" y="4714875"/>
            <a:ext cx="57150" cy="57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0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E993796-7652-4A16-AAFD-4040A0EA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Srdeční selhání</a:t>
            </a:r>
            <a:br>
              <a:rPr lang="cs-CZ" dirty="0"/>
            </a:br>
            <a:r>
              <a:rPr lang="cs-CZ" sz="4000" dirty="0"/>
              <a:t>Příčiny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F63BC5-9B11-4644-93FD-FF5946556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4000" dirty="0"/>
              <a:t>LSS</a:t>
            </a:r>
          </a:p>
          <a:p>
            <a:r>
              <a:rPr lang="cs-CZ" dirty="0"/>
              <a:t>ICHS</a:t>
            </a:r>
          </a:p>
          <a:p>
            <a:r>
              <a:rPr lang="cs-CZ" dirty="0"/>
              <a:t>Hypertenze (</a:t>
            </a:r>
            <a:r>
              <a:rPr lang="cs-CZ" b="1" dirty="0" err="1"/>
              <a:t>cor</a:t>
            </a:r>
            <a:r>
              <a:rPr lang="cs-CZ" b="1" dirty="0"/>
              <a:t> </a:t>
            </a:r>
            <a:r>
              <a:rPr lang="cs-CZ" b="1" dirty="0" err="1"/>
              <a:t>hypertronicum</a:t>
            </a:r>
            <a:r>
              <a:rPr lang="cs-CZ" dirty="0"/>
              <a:t>)</a:t>
            </a:r>
          </a:p>
          <a:p>
            <a:r>
              <a:rPr lang="cs-CZ" dirty="0"/>
              <a:t>Aortální a mitrální chlopenní vady</a:t>
            </a:r>
          </a:p>
          <a:p>
            <a:r>
              <a:rPr lang="cs-CZ" dirty="0"/>
              <a:t>Kardiomyopatie</a:t>
            </a:r>
          </a:p>
          <a:p>
            <a:r>
              <a:rPr lang="cs-CZ" dirty="0"/>
              <a:t>myokarditidy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7C0F35-99BC-4089-A054-8EED833A6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398" y="1845734"/>
            <a:ext cx="6175466" cy="4023360"/>
          </a:xfrm>
        </p:spPr>
        <p:txBody>
          <a:bodyPr>
            <a:normAutofit lnSpcReduction="10000"/>
          </a:bodyPr>
          <a:lstStyle/>
          <a:p>
            <a:r>
              <a:rPr lang="cs-CZ" sz="4000" dirty="0"/>
              <a:t>PSS</a:t>
            </a:r>
          </a:p>
          <a:p>
            <a:r>
              <a:rPr lang="cs-CZ" dirty="0"/>
              <a:t>Přeneseně zleva u LSS</a:t>
            </a:r>
          </a:p>
          <a:p>
            <a:endParaRPr lang="cs-CZ" dirty="0"/>
          </a:p>
          <a:p>
            <a:r>
              <a:rPr lang="cs-CZ" dirty="0"/>
              <a:t>Samostatně (</a:t>
            </a:r>
            <a:r>
              <a:rPr lang="cs-CZ" b="1" dirty="0" err="1"/>
              <a:t>cor</a:t>
            </a:r>
            <a:r>
              <a:rPr lang="cs-CZ" b="1" dirty="0"/>
              <a:t> </a:t>
            </a:r>
            <a:r>
              <a:rPr lang="cs-CZ" b="1" dirty="0" err="1"/>
              <a:t>pulmonale</a:t>
            </a:r>
            <a:r>
              <a:rPr lang="cs-CZ" b="1" dirty="0"/>
              <a:t> </a:t>
            </a:r>
            <a:r>
              <a:rPr lang="cs-CZ" b="1" dirty="0" err="1"/>
              <a:t>chronicum</a:t>
            </a:r>
            <a:r>
              <a:rPr lang="cs-CZ" dirty="0"/>
              <a:t>)</a:t>
            </a:r>
          </a:p>
          <a:p>
            <a:r>
              <a:rPr lang="cs-CZ" sz="1600" dirty="0"/>
              <a:t>při chorobách plic nebo plicních cév → plicní hypertenze – hypertrofie PK</a:t>
            </a:r>
          </a:p>
          <a:p>
            <a:r>
              <a:rPr lang="cs-CZ" sz="1600" dirty="0"/>
              <a:t>CHOPN, pneumokoniózy, </a:t>
            </a:r>
            <a:r>
              <a:rPr lang="cs-CZ" sz="1600" dirty="0" err="1"/>
              <a:t>interstitiální</a:t>
            </a:r>
            <a:r>
              <a:rPr lang="cs-CZ" sz="1600" dirty="0"/>
              <a:t> fibrózy, vaskulitidy, kyfoskolióza, obezita,…..</a:t>
            </a:r>
          </a:p>
          <a:p>
            <a:endParaRPr lang="cs-CZ" sz="1600" dirty="0"/>
          </a:p>
          <a:p>
            <a:r>
              <a:rPr lang="cs-CZ" b="1" dirty="0" err="1"/>
              <a:t>Cor</a:t>
            </a:r>
            <a:r>
              <a:rPr lang="cs-CZ" b="1" dirty="0"/>
              <a:t> </a:t>
            </a:r>
            <a:r>
              <a:rPr lang="cs-CZ" b="1" dirty="0" err="1"/>
              <a:t>pulmonale</a:t>
            </a:r>
            <a:r>
              <a:rPr lang="cs-CZ" b="1" dirty="0"/>
              <a:t> </a:t>
            </a:r>
            <a:r>
              <a:rPr lang="cs-CZ" b="1" dirty="0" err="1"/>
              <a:t>acutum</a:t>
            </a:r>
            <a:r>
              <a:rPr lang="cs-CZ" b="1" dirty="0"/>
              <a:t>:</a:t>
            </a:r>
          </a:p>
          <a:p>
            <a:r>
              <a:rPr lang="cs-CZ" sz="1800" dirty="0"/>
              <a:t>Akutní dilatace pravého srdce při embolizaci do plícnice</a:t>
            </a:r>
          </a:p>
        </p:txBody>
      </p:sp>
    </p:spTree>
    <p:extLst>
      <p:ext uri="{BB962C8B-B14F-4D97-AF65-F5344CB8AC3E}">
        <p14:creationId xmlns:p14="http://schemas.microsoft.com/office/powerpoint/2010/main" val="316403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BA6BB5D7-FFEB-462D-B631-63FCE48F35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59279" y="547008"/>
            <a:ext cx="11062607" cy="1157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Embolizace do plícnice </a:t>
            </a:r>
            <a:r>
              <a:rPr lang="cs-CZ" altLang="cs-CZ" dirty="0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cor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pulmonale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acutum</a:t>
            </a:r>
            <a:br>
              <a:rPr lang="cs-CZ" altLang="cs-CZ" dirty="0">
                <a:solidFill>
                  <a:schemeClr val="tx1"/>
                </a:solidFill>
                <a:latin typeface="+mn-lt"/>
              </a:rPr>
            </a:br>
            <a:r>
              <a:rPr lang="cs-CZ" altLang="cs-CZ" sz="2200" b="1" dirty="0" err="1">
                <a:solidFill>
                  <a:schemeClr val="tx1"/>
                </a:solidFill>
                <a:latin typeface="+mn-lt"/>
              </a:rPr>
              <a:t>Hyperkoagulační</a:t>
            </a:r>
            <a:r>
              <a:rPr lang="cs-CZ" altLang="cs-CZ" sz="2200" b="1" dirty="0">
                <a:solidFill>
                  <a:schemeClr val="tx1"/>
                </a:solidFill>
                <a:latin typeface="+mn-lt"/>
              </a:rPr>
              <a:t> stav</a:t>
            </a:r>
            <a:br>
              <a:rPr lang="cs-CZ" altLang="cs-CZ" sz="22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- primární (Leidenská mutace, </a:t>
            </a:r>
            <a:r>
              <a:rPr lang="cs-CZ" altLang="cs-CZ" sz="2200" dirty="0" err="1">
                <a:solidFill>
                  <a:schemeClr val="tx1"/>
                </a:solidFill>
                <a:latin typeface="+mn-lt"/>
              </a:rPr>
              <a:t>anitfosfolipidový</a:t>
            </a: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 syndrom) </a:t>
            </a:r>
            <a:br>
              <a:rPr lang="cs-CZ" altLang="cs-CZ" sz="22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200" dirty="0">
                <a:solidFill>
                  <a:schemeClr val="tx1"/>
                </a:solidFill>
                <a:latin typeface="+mn-lt"/>
              </a:rPr>
              <a:t>- sekundární (malignity, obezita, operace, antikoncepce, těhotenství,…)</a:t>
            </a:r>
          </a:p>
        </p:txBody>
      </p:sp>
      <p:pic>
        <p:nvPicPr>
          <p:cNvPr id="36868" name="Picture 5" descr="embolism">
            <a:extLst>
              <a:ext uri="{FF2B5EF4-FFF2-40B4-BE49-F238E27FC236}">
                <a16:creationId xmlns:a16="http://schemas.microsoft.com/office/drawing/2014/main" id="{2B6E7141-6710-490D-9DEB-F805A4D5C5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521" y="1808616"/>
            <a:ext cx="4816701" cy="450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8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D5CE0-4C39-4086-971F-914FB99D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Cor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pulmonale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chronicum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77BB3BB-43B5-4BB8-99CB-FE48C89E2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57" y="1846263"/>
            <a:ext cx="5521212" cy="4022725"/>
          </a:xfrm>
        </p:spPr>
      </p:pic>
    </p:spTree>
    <p:extLst>
      <p:ext uri="{BB962C8B-B14F-4D97-AF65-F5344CB8AC3E}">
        <p14:creationId xmlns:p14="http://schemas.microsoft.com/office/powerpoint/2010/main" val="10264760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650</TotalTime>
  <Words>1978</Words>
  <Application>Microsoft Office PowerPoint</Application>
  <PresentationFormat>Širokoúhlá obrazovka</PresentationFormat>
  <Paragraphs>365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Garamond</vt:lpstr>
      <vt:lpstr>Wingdings</vt:lpstr>
      <vt:lpstr>Retrospektiva</vt:lpstr>
      <vt:lpstr>  Kardiovaskulární patologie I: choroby srdce, hypertenze, akutní a chronické srdeční selhání. </vt:lpstr>
      <vt:lpstr>Prezentace aplikace PowerPoint</vt:lpstr>
      <vt:lpstr>Srdeční selhání  (kardiální insuficience, městnavé (kongestivní) srdeční selhávání)</vt:lpstr>
      <vt:lpstr>Srdeční selhání Příčiny</vt:lpstr>
      <vt:lpstr>Projevy srdečního selhání</vt:lpstr>
      <vt:lpstr>Hypertrofie levé srdeční komory</vt:lpstr>
      <vt:lpstr>Srdeční selhání Příčiny</vt:lpstr>
      <vt:lpstr>Embolizace do plícnice → cor pulmonale acutum Hyperkoagulační stav - primární (Leidenská mutace, anitfosfolipidový syndrom)  - sekundární (malignity, obezita, operace, antikoncepce, těhotenství,…)</vt:lpstr>
      <vt:lpstr>Cor pulmonale chronicum</vt:lpstr>
      <vt:lpstr>Hypertenze zvýšený systémový tlak </vt:lpstr>
      <vt:lpstr>Prezentace aplikace PowerPoint</vt:lpstr>
      <vt:lpstr>Patologická klasifikace</vt:lpstr>
      <vt:lpstr>Malignaní nefroskleróza – fibrinoidní nekróza arteriol </vt:lpstr>
      <vt:lpstr>Vrozené srdeční vady: Kongenitální levo-pravé zkraty</vt:lpstr>
      <vt:lpstr>Vrozené srdeční vady: Kongenitální pravo-levé zkraty (cyanotické srdeční vady)</vt:lpstr>
      <vt:lpstr>Vrozené srdeční vady: Koarktace aorty</vt:lpstr>
      <vt:lpstr>Ischemická choroba srdeční (ICHS)</vt:lpstr>
      <vt:lpstr>Prezentace aplikace PowerPoint</vt:lpstr>
      <vt:lpstr>Infarkt myokardu</vt:lpstr>
      <vt:lpstr>Komplikace infarktu myokardu</vt:lpstr>
      <vt:lpstr>Prezentace aplikace PowerPoint</vt:lpstr>
      <vt:lpstr>Nemoci endokardu (chlopenního a nástěnného) Endokarditidy: záněty endokardu</vt:lpstr>
      <vt:lpstr>Revmatická horečka  Porevmatické postižení srdce  </vt:lpstr>
      <vt:lpstr>Revmatická horečka  Porevmatické postižení srdce </vt:lpstr>
      <vt:lpstr>Revmatická horečka</vt:lpstr>
      <vt:lpstr>Prezentace aplikace PowerPoint</vt:lpstr>
      <vt:lpstr>Endokarditidy</vt:lpstr>
      <vt:lpstr>Infekční endokarditida</vt:lpstr>
      <vt:lpstr>Infekční endokarditida</vt:lpstr>
      <vt:lpstr>Mimosrdeční komplikace infekční endokarditidy </vt:lpstr>
      <vt:lpstr>Myokarditidy, záněty srdečního svalu histologicky: buněčný infiltrát a nekrózy kardiomyocytů</vt:lpstr>
      <vt:lpstr>Kardiomyopatie</vt:lpstr>
      <vt:lpstr>Specifické nemoci myokardu  (dříve sekundární KMP)</vt:lpstr>
      <vt:lpstr>Nemoci perikardu</vt:lpstr>
      <vt:lpstr>Nádory srdce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102</cp:revision>
  <dcterms:created xsi:type="dcterms:W3CDTF">2017-08-15T07:48:05Z</dcterms:created>
  <dcterms:modified xsi:type="dcterms:W3CDTF">2017-08-30T08:28:01Z</dcterms:modified>
</cp:coreProperties>
</file>