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</p:sldMasterIdLst>
  <p:sldIdLst>
    <p:sldId id="257" r:id="rId13"/>
    <p:sldId id="258" r:id="rId14"/>
    <p:sldId id="259" r:id="rId15"/>
    <p:sldId id="260" r:id="rId16"/>
    <p:sldId id="261" r:id="rId17"/>
    <p:sldId id="262" r:id="rId18"/>
    <p:sldId id="267" r:id="rId19"/>
    <p:sldId id="263" r:id="rId20"/>
    <p:sldId id="264" r:id="rId21"/>
    <p:sldId id="265" r:id="rId22"/>
    <p:sldId id="266" r:id="rId23"/>
    <p:sldId id="268" r:id="rId24"/>
    <p:sldId id="269" r:id="rId25"/>
    <p:sldId id="271" r:id="rId26"/>
    <p:sldId id="273" r:id="rId27"/>
    <p:sldId id="27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62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1059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06543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30683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1470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7275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31992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68409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47207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90671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13167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8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20503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4691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37573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04606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9663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4894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2902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03443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29093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94694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767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62221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48116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713949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73669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26151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3150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70126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8628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8642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5174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80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62986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55540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84163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23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255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527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15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28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53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4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3028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49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42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371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6564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58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4726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8802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9807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0743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97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0337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8242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628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7451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6895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1987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08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4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017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243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2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7640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3652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798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1780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4745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643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9823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784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1458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119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2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683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1088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8370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000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960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816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3840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891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9703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128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07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1348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598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989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588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7598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6339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3497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54580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32083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669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40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49987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2340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94249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02246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0093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5797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0062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68677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702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531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5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8946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22761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73176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6064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7784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122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15905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96445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83081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0231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8DB-3CD5-4DEB-8855-F693D6944E44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033E-2D97-48DB-B919-7608B9C5F2C5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0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72149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1C9A-6EF8-4B04-B105-291343241519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52E4-596E-430E-8E19-77835C299A0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41724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9A52-B261-403F-BC19-5E73F6B23657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F217-DACE-4C6B-A5FC-D308B563B6D7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8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5F13-0F50-442E-8ABC-2C0C44BDDECE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0A40-B8AE-41F8-AB94-B406CFE3296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37872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E500-1D6C-496C-963E-C91C3F4813DB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571C-1892-4DA2-83E1-E2D08EEE7B3A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2195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28E-BD5C-4FE8-B255-DCF21E9149F6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4961-1A8B-4575-9AEF-A06AB1742CC3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61017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E34A-1060-42E3-832A-D7E41C3F360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C5E-F0D5-4763-A1C6-E54230A2D314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5149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5B76-4CBE-4C4D-A3F3-94BADC6AD70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92EA-0BEF-4420-AF9E-57DC686844FF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3998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755-5909-4A7B-913F-3E7B6B3626AA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7C10-4F3E-432B-88D1-10048820DAD2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866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09A-8D37-4371-BD49-F917F940C27F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88CE-D13F-4CA0-B43D-1DFDC8CFBACC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76852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8DF2-1121-4445-BBE2-C53817B2981C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7260-C891-436E-873B-2F3022EEEE2B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4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88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8986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956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19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3496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692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61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527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10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5515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061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49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6E43DA-C0F8-4722-9AC5-DEDC4C8FD8B2}" type="datetimeFigureOut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17.8.2015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CE3E-0970-490E-B1B4-F7A83CA99339}" type="slidenum">
              <a:rPr lang="cs-CZ">
                <a:solidFill>
                  <a:srgbClr val="FFFFF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883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kern="1200" dirty="0"/>
              <a:t>Organické duševní poruchy a somatická onemocnění s psychiatrickou </a:t>
            </a:r>
            <a:r>
              <a:rPr lang="cs-CZ" sz="3600" kern="1200" dirty="0" smtClean="0"/>
              <a:t>problematikou – vybraná fakta</a:t>
            </a:r>
            <a:endParaRPr lang="cs-CZ" sz="3600" kern="1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Arial" charset="0"/>
              <a:buNone/>
            </a:pPr>
            <a:r>
              <a:rPr lang="cs-CZ" dirty="0" smtClean="0">
                <a:solidFill>
                  <a:srgbClr val="898989"/>
                </a:solidFill>
              </a:rPr>
              <a:t>Libor Ustohal</a:t>
            </a:r>
            <a:endParaRPr lang="cs-CZ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cs-CZ" sz="2400" dirty="0" smtClean="0">
                <a:solidFill>
                  <a:srgbClr val="898989"/>
                </a:solidFill>
                <a:latin typeface="Arial" charset="0"/>
              </a:rPr>
              <a:t>Psychiatrická klinika LF MU a FN Brno</a:t>
            </a:r>
          </a:p>
        </p:txBody>
      </p:sp>
    </p:spTree>
    <p:extLst>
      <p:ext uri="{BB962C8B-B14F-4D97-AF65-F5344CB8AC3E}">
        <p14:creationId xmlns:p14="http://schemas.microsoft.com/office/powerpoint/2010/main" val="3749886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Deliria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Diagnostika: přítomno zhoršení vědomí </a:t>
            </a:r>
            <a:r>
              <a:rPr lang="cs-CZ" sz="2800" dirty="0" smtClean="0"/>
              <a:t>(jeho lucidity) a </a:t>
            </a:r>
            <a:r>
              <a:rPr lang="cs-CZ" sz="2800" dirty="0" smtClean="0"/>
              <a:t>pozornosti, celková porucha poznávání a chápání, poruchy </a:t>
            </a:r>
            <a:r>
              <a:rPr lang="cs-CZ" sz="2800" dirty="0" smtClean="0"/>
              <a:t>vnímání, </a:t>
            </a:r>
            <a:r>
              <a:rPr lang="cs-CZ" sz="2800" dirty="0" smtClean="0"/>
              <a:t>narušení abstrakce, nesouvislost myšlení, poruchy paměti a orientace, poruchy PM (</a:t>
            </a:r>
            <a:r>
              <a:rPr lang="cs-CZ" sz="2800" dirty="0" err="1" smtClean="0"/>
              <a:t>bradypsychismus</a:t>
            </a:r>
            <a:r>
              <a:rPr lang="cs-CZ" sz="2800" dirty="0" smtClean="0"/>
              <a:t>, zvýšená aktivita, kolísání aktivity), poruchy cyklu spánek-bdění, poruchy emocí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err="1" smtClean="0"/>
              <a:t>Blandní</a:t>
            </a:r>
            <a:r>
              <a:rPr lang="cs-CZ" sz="2800" dirty="0" smtClean="0"/>
              <a:t>, </a:t>
            </a:r>
            <a:r>
              <a:rPr lang="cs-CZ" sz="2800" dirty="0" err="1" smtClean="0"/>
              <a:t>furibundní</a:t>
            </a:r>
            <a:r>
              <a:rPr lang="cs-CZ" sz="2800" dirty="0" smtClean="0"/>
              <a:t>, </a:t>
            </a:r>
            <a:r>
              <a:rPr lang="cs-CZ" sz="2800" dirty="0" err="1" smtClean="0"/>
              <a:t>musitující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err="1" smtClean="0"/>
              <a:t>Hypoaktivní</a:t>
            </a:r>
            <a:r>
              <a:rPr lang="cs-CZ" sz="2800" dirty="0" smtClean="0"/>
              <a:t>, hyperaktivní, smíšené</a:t>
            </a:r>
          </a:p>
        </p:txBody>
      </p:sp>
    </p:spTree>
    <p:extLst>
      <p:ext uri="{BB962C8B-B14F-4D97-AF65-F5344CB8AC3E}">
        <p14:creationId xmlns:p14="http://schemas.microsoft.com/office/powerpoint/2010/main" val="1155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Deliria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Etiologie – možná celá řada příčin;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400" b="1" dirty="0" smtClean="0"/>
              <a:t>organické faktory</a:t>
            </a:r>
            <a:r>
              <a:rPr lang="cs-CZ" sz="2400" dirty="0" smtClean="0"/>
              <a:t> (vaskulární poruchy, tumory, traumata); </a:t>
            </a:r>
            <a:r>
              <a:rPr lang="cs-CZ" sz="2400" b="1" dirty="0" err="1" smtClean="0"/>
              <a:t>somatogenní</a:t>
            </a:r>
            <a:r>
              <a:rPr lang="cs-CZ" sz="2400" b="1" dirty="0" smtClean="0"/>
              <a:t> faktory</a:t>
            </a:r>
            <a:r>
              <a:rPr lang="cs-CZ" sz="2400" dirty="0" smtClean="0"/>
              <a:t> – faktory vedoucí k </a:t>
            </a:r>
            <a:r>
              <a:rPr lang="cs-CZ" sz="2400" b="1" dirty="0" smtClean="0"/>
              <a:t>hypoxii CNS </a:t>
            </a:r>
            <a:r>
              <a:rPr lang="cs-CZ" sz="2400" dirty="0" smtClean="0"/>
              <a:t>(ICHS, arterioskleróza, anémie, chronické plicní záněty), majících vliv na </a:t>
            </a:r>
            <a:r>
              <a:rPr lang="cs-CZ" sz="2400" b="1" dirty="0" smtClean="0"/>
              <a:t>metabolismus</a:t>
            </a:r>
            <a:r>
              <a:rPr lang="cs-CZ" sz="2400" dirty="0" smtClean="0"/>
              <a:t> (</a:t>
            </a:r>
            <a:r>
              <a:rPr lang="cs-CZ" sz="2400" b="1" dirty="0" smtClean="0"/>
              <a:t>iontový rozvrat</a:t>
            </a:r>
            <a:r>
              <a:rPr lang="cs-CZ" sz="2400" dirty="0" smtClean="0"/>
              <a:t>, </a:t>
            </a:r>
            <a:r>
              <a:rPr lang="cs-CZ" sz="2400" b="1" dirty="0" smtClean="0"/>
              <a:t>hypoglykemie, jaterní a ledvinné selhání</a:t>
            </a:r>
            <a:r>
              <a:rPr lang="cs-CZ" sz="2400" dirty="0" smtClean="0"/>
              <a:t>, pankreatitidy, endokrinopatie), často </a:t>
            </a:r>
            <a:r>
              <a:rPr lang="cs-CZ" sz="2400" b="1" dirty="0" smtClean="0"/>
              <a:t>dehydratace a poruchy výživy; infekční faktory </a:t>
            </a:r>
            <a:r>
              <a:rPr lang="cs-CZ" sz="2400" dirty="0" smtClean="0"/>
              <a:t>(někdy stačí jen vysoká teplota, ale spolupodílí se i další faktory); </a:t>
            </a:r>
            <a:r>
              <a:rPr lang="cs-CZ" sz="2400" b="1" dirty="0" smtClean="0"/>
              <a:t>intoxikační faktory</a:t>
            </a:r>
            <a:r>
              <a:rPr lang="cs-CZ" sz="2400" dirty="0" smtClean="0"/>
              <a:t> (delirium tremens, deliria při užívání </a:t>
            </a:r>
            <a:r>
              <a:rPr lang="cs-CZ" sz="2400" dirty="0" err="1" smtClean="0"/>
              <a:t>anticholinergik</a:t>
            </a:r>
            <a:r>
              <a:rPr lang="cs-CZ" sz="2400" dirty="0" smtClean="0"/>
              <a:t>); </a:t>
            </a:r>
            <a:r>
              <a:rPr lang="cs-CZ" sz="2400" b="1" dirty="0" smtClean="0"/>
              <a:t>poruchy adaptace </a:t>
            </a:r>
            <a:r>
              <a:rPr lang="cs-CZ" sz="2400" dirty="0" smtClean="0"/>
              <a:t>(na predisponovaném terénu)</a:t>
            </a:r>
          </a:p>
        </p:txBody>
      </p:sp>
    </p:spTree>
    <p:extLst>
      <p:ext uri="{BB962C8B-B14F-4D97-AF65-F5344CB8AC3E}">
        <p14:creationId xmlns:p14="http://schemas.microsoft.com/office/powerpoint/2010/main" val="128843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Léčba delirií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2400" b="1" dirty="0" smtClean="0"/>
              <a:t>Vždy třeba řešit příčinu na příslušném oddělení!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Symptomatická terapie deliria (s výjimkou delirií u odvykacích stavů):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/>
              <a:t>Hyperaktivní delirium s velkým PM neklidem: vhodnější parenterální aplikace, lékem volby </a:t>
            </a:r>
            <a:r>
              <a:rPr lang="cs-CZ" sz="2400" dirty="0" err="1" smtClean="0"/>
              <a:t>haloperidol</a:t>
            </a:r>
            <a:r>
              <a:rPr lang="cs-CZ" sz="2400" dirty="0" smtClean="0"/>
              <a:t> (ne </a:t>
            </a:r>
            <a:r>
              <a:rPr lang="cs-CZ" sz="2400" dirty="0" err="1" smtClean="0"/>
              <a:t>i.v</a:t>
            </a:r>
            <a:r>
              <a:rPr lang="cs-CZ" sz="2400" dirty="0" smtClean="0"/>
              <a:t>. podání – může prodloužit </a:t>
            </a:r>
            <a:r>
              <a:rPr lang="cs-CZ" sz="2400" dirty="0" err="1" smtClean="0"/>
              <a:t>QTc</a:t>
            </a:r>
            <a:r>
              <a:rPr lang="cs-CZ" sz="2400" dirty="0" smtClean="0"/>
              <a:t> interval a způsobit tak arytmii, pozor i na EPS), u klidnějších pacientů lze podávat </a:t>
            </a:r>
            <a:r>
              <a:rPr lang="cs-CZ" sz="2400" dirty="0" err="1" smtClean="0"/>
              <a:t>p.o</a:t>
            </a:r>
            <a:r>
              <a:rPr lang="cs-CZ" sz="2400" dirty="0" smtClean="0"/>
              <a:t>. v </a:t>
            </a:r>
            <a:r>
              <a:rPr lang="cs-CZ" sz="2400" dirty="0" err="1" smtClean="0"/>
              <a:t>tbl</a:t>
            </a:r>
            <a:r>
              <a:rPr lang="cs-CZ" sz="2400" dirty="0" smtClean="0"/>
              <a:t> nebo kapkách. Rozsah dávkování široký, od 1-5mg jednorázově až do 20(18)mg za den, dávkování pružně přizpůsobovat stavu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err="1" smtClean="0"/>
              <a:t>Hypoaktivní</a:t>
            </a:r>
            <a:r>
              <a:rPr lang="cs-CZ" sz="2400" dirty="0" smtClean="0"/>
              <a:t> a smíšené delirium: k potlačení nočních tranzitorních delirií vhodné použít </a:t>
            </a:r>
            <a:r>
              <a:rPr lang="cs-CZ" sz="2400" dirty="0" err="1" smtClean="0"/>
              <a:t>tiaprid</a:t>
            </a:r>
            <a:r>
              <a:rPr lang="cs-CZ" sz="2400" dirty="0" smtClean="0"/>
              <a:t> (jednorázově 100mg, do 800mg za den), dalším preparátem je </a:t>
            </a:r>
            <a:r>
              <a:rPr lang="cs-CZ" sz="2400" dirty="0" err="1" smtClean="0"/>
              <a:t>melperon</a:t>
            </a:r>
            <a:r>
              <a:rPr lang="cs-CZ" sz="2400" dirty="0" smtClean="0"/>
              <a:t> 25-50mg jednorázově, celkem do 200mg</a:t>
            </a:r>
          </a:p>
        </p:txBody>
      </p:sp>
    </p:spTree>
    <p:extLst>
      <p:ext uri="{BB962C8B-B14F-4D97-AF65-F5344CB8AC3E}">
        <p14:creationId xmlns:p14="http://schemas.microsoft.com/office/powerpoint/2010/main" val="12646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kern="1200" dirty="0"/>
              <a:t>Somatické </a:t>
            </a:r>
            <a:r>
              <a:rPr lang="cs-CZ" sz="4000" kern="1200" dirty="0" smtClean="0"/>
              <a:t>nemoci, látky a léčebné postupy spojené </a:t>
            </a:r>
            <a:r>
              <a:rPr lang="cs-CZ" sz="4000" kern="1200" dirty="0"/>
              <a:t>se vznikem mánie</a:t>
            </a:r>
          </a:p>
        </p:txBody>
      </p:sp>
      <p:sp>
        <p:nvSpPr>
          <p:cNvPr id="1105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055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/>
              <a:t>Neurologické nemoci </a:t>
            </a:r>
            <a:r>
              <a:rPr lang="cs-CZ" sz="2400" dirty="0" smtClean="0"/>
              <a:t>(cévní mozkové příhody, úrazy hlavy s poškozením mozku, demence, mozkové nádory, infekční záněty CNS (včetně HIV), </a:t>
            </a:r>
            <a:r>
              <a:rPr lang="cs-CZ" sz="2400" dirty="0" err="1" smtClean="0"/>
              <a:t>sclerosis</a:t>
            </a:r>
            <a:r>
              <a:rPr lang="cs-CZ" sz="2400" dirty="0" smtClean="0"/>
              <a:t> multiplex, </a:t>
            </a:r>
            <a:r>
              <a:rPr lang="cs-CZ" sz="2400" dirty="0" err="1" smtClean="0"/>
              <a:t>Huntingtonova</a:t>
            </a:r>
            <a:r>
              <a:rPr lang="cs-CZ" sz="2400" dirty="0" smtClean="0"/>
              <a:t> nemoc)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/>
              <a:t>Endokrinní poruchy </a:t>
            </a:r>
            <a:r>
              <a:rPr lang="cs-CZ" sz="2400" dirty="0" smtClean="0"/>
              <a:t>(hypertyreóza, hormonální změny v poporodním období)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Antidepresiva (TCA, IMAO</a:t>
            </a:r>
            <a:r>
              <a:rPr lang="cs-CZ" sz="2400" dirty="0" smtClean="0"/>
              <a:t>), fototerapie, ECT, </a:t>
            </a:r>
            <a:r>
              <a:rPr lang="cs-CZ" sz="2400" dirty="0" err="1" smtClean="0"/>
              <a:t>rTMS</a:t>
            </a:r>
            <a:r>
              <a:rPr lang="cs-CZ" sz="2400" dirty="0"/>
              <a:t>, VNS, DBS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Adrenergní </a:t>
            </a:r>
            <a:r>
              <a:rPr lang="cs-CZ" sz="2400" dirty="0" smtClean="0"/>
              <a:t>látky (</a:t>
            </a:r>
            <a:r>
              <a:rPr lang="cs-CZ" sz="2400" dirty="0" err="1" smtClean="0"/>
              <a:t>bronchodilatancia</a:t>
            </a:r>
            <a:r>
              <a:rPr lang="cs-CZ" sz="2400" dirty="0" smtClean="0"/>
              <a:t>, anorektika)</a:t>
            </a:r>
            <a:endParaRPr lang="cs-CZ" sz="2400" dirty="0"/>
          </a:p>
          <a:p>
            <a:pPr eaLnBrk="1" hangingPunct="1">
              <a:lnSpc>
                <a:spcPct val="80000"/>
              </a:lnSpc>
            </a:pPr>
            <a:r>
              <a:rPr lang="cs-CZ" sz="2400" dirty="0" err="1"/>
              <a:t>Dopaminergní</a:t>
            </a:r>
            <a:r>
              <a:rPr lang="cs-CZ" sz="2400" dirty="0"/>
              <a:t> </a:t>
            </a:r>
            <a:r>
              <a:rPr lang="cs-CZ" sz="2400" dirty="0" smtClean="0"/>
              <a:t>látky (</a:t>
            </a:r>
            <a:r>
              <a:rPr lang="cs-CZ" sz="2400" dirty="0" err="1" smtClean="0"/>
              <a:t>levodopa</a:t>
            </a:r>
            <a:r>
              <a:rPr lang="cs-CZ" sz="2400" dirty="0" smtClean="0"/>
              <a:t>)</a:t>
            </a:r>
            <a:endParaRPr lang="cs-CZ" sz="2400" dirty="0"/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Jiná </a:t>
            </a:r>
            <a:r>
              <a:rPr lang="cs-CZ" sz="2400" dirty="0" smtClean="0"/>
              <a:t>farmaka (</a:t>
            </a:r>
            <a:r>
              <a:rPr lang="cs-CZ" sz="2400" dirty="0" err="1" smtClean="0"/>
              <a:t>isoniazid</a:t>
            </a:r>
            <a:r>
              <a:rPr lang="cs-CZ" sz="2400" dirty="0" smtClean="0"/>
              <a:t>, kortikosteroidy, anabolické steroidy, </a:t>
            </a:r>
            <a:r>
              <a:rPr lang="cs-CZ" sz="2400" dirty="0" err="1" smtClean="0"/>
              <a:t>disulfiram</a:t>
            </a:r>
            <a:r>
              <a:rPr lang="cs-CZ" sz="2400" dirty="0" smtClean="0"/>
              <a:t>)</a:t>
            </a:r>
            <a:endParaRPr lang="cs-CZ" sz="2400" dirty="0"/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742248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kern="1200" dirty="0"/>
              <a:t>Somatické </a:t>
            </a:r>
            <a:r>
              <a:rPr lang="cs-CZ" sz="4000" kern="1200" dirty="0" smtClean="0"/>
              <a:t>nemoci, látky a léčebné postupy </a:t>
            </a:r>
            <a:r>
              <a:rPr lang="cs-CZ" sz="4000" kern="1200" dirty="0"/>
              <a:t>spojené se vznikem deprese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628775"/>
            <a:ext cx="7543800" cy="51577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dirty="0" smtClean="0"/>
              <a:t>Neurologické nemoci </a:t>
            </a:r>
            <a:r>
              <a:rPr lang="cs-CZ" sz="2000" dirty="0" smtClean="0"/>
              <a:t>(cévní mozkové příhody, úrazy hlavy s poškozením mozku, epilepsie, demence, mozkové nádory, infekční záněty CNS (včetně HIV), </a:t>
            </a:r>
            <a:r>
              <a:rPr lang="cs-CZ" sz="2000" dirty="0" err="1" smtClean="0"/>
              <a:t>sclerosis</a:t>
            </a:r>
            <a:r>
              <a:rPr lang="cs-CZ" sz="2000" dirty="0" smtClean="0"/>
              <a:t> multiplex, </a:t>
            </a:r>
            <a:r>
              <a:rPr lang="cs-CZ" sz="2000" dirty="0" err="1" smtClean="0"/>
              <a:t>Huntingtonova</a:t>
            </a:r>
            <a:r>
              <a:rPr lang="cs-CZ" sz="2000" dirty="0" smtClean="0"/>
              <a:t> nemoc, Parkinsonova nemoc)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dirty="0" smtClean="0"/>
              <a:t>Endokrinní poruchy  </a:t>
            </a:r>
            <a:r>
              <a:rPr lang="cs-CZ" sz="2000" dirty="0" smtClean="0"/>
              <a:t>(</a:t>
            </a:r>
            <a:r>
              <a:rPr lang="cs-CZ" sz="2000" dirty="0" err="1" smtClean="0"/>
              <a:t>Addisonova</a:t>
            </a:r>
            <a:r>
              <a:rPr lang="cs-CZ" sz="2000" dirty="0" smtClean="0"/>
              <a:t> nemoc, </a:t>
            </a:r>
            <a:r>
              <a:rPr lang="cs-CZ" sz="2000" dirty="0" err="1" smtClean="0"/>
              <a:t>Cushingova</a:t>
            </a:r>
            <a:r>
              <a:rPr lang="cs-CZ" sz="2000" dirty="0" smtClean="0"/>
              <a:t> nemoc, hypotyreóza, hormonální změny v poporodním období)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dirty="0" smtClean="0"/>
              <a:t>Karcinom pankreatu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dirty="0" smtClean="0"/>
              <a:t>Deficit vitaminu B12, kyseliny listové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dirty="0" smtClean="0"/>
              <a:t>Jakákoli tělesná nemoc vedoucí k významnému narušení sebehodnocení a obecného fungování </a:t>
            </a:r>
            <a:endParaRPr lang="cs-CZ" sz="2000" b="1" dirty="0"/>
          </a:p>
          <a:p>
            <a:pPr lvl="0" eaLnBrk="1" hangingPunct="1">
              <a:lnSpc>
                <a:spcPct val="80000"/>
              </a:lnSpc>
            </a:pPr>
            <a:r>
              <a:rPr lang="cs-CZ" sz="2000" b="1" dirty="0" smtClean="0">
                <a:solidFill>
                  <a:srgbClr val="FFFFFF"/>
                </a:solidFill>
              </a:rPr>
              <a:t>Antihypertenziva </a:t>
            </a:r>
            <a:r>
              <a:rPr lang="cs-CZ" sz="2000" dirty="0" smtClean="0">
                <a:solidFill>
                  <a:srgbClr val="FFFFFF"/>
                </a:solidFill>
              </a:rPr>
              <a:t>(alfa-</a:t>
            </a:r>
            <a:r>
              <a:rPr lang="cs-CZ" sz="2000" dirty="0" err="1" smtClean="0">
                <a:solidFill>
                  <a:srgbClr val="FFFFFF"/>
                </a:solidFill>
              </a:rPr>
              <a:t>metyldopa</a:t>
            </a:r>
            <a:r>
              <a:rPr lang="cs-CZ" sz="2000" dirty="0" smtClean="0">
                <a:solidFill>
                  <a:srgbClr val="FFFFFF"/>
                </a:solidFill>
              </a:rPr>
              <a:t>, </a:t>
            </a:r>
            <a:r>
              <a:rPr lang="cs-CZ" sz="2000" dirty="0" err="1" smtClean="0">
                <a:solidFill>
                  <a:srgbClr val="FFFFFF"/>
                </a:solidFill>
              </a:rPr>
              <a:t>clonidin</a:t>
            </a:r>
            <a:r>
              <a:rPr lang="cs-CZ" sz="2000" dirty="0" smtClean="0">
                <a:solidFill>
                  <a:srgbClr val="FFFFFF"/>
                </a:solidFill>
              </a:rPr>
              <a:t>)</a:t>
            </a:r>
            <a:endParaRPr lang="cs-CZ" sz="2000" dirty="0">
              <a:solidFill>
                <a:srgbClr val="FFFFFF"/>
              </a:solidFill>
            </a:endParaRPr>
          </a:p>
          <a:p>
            <a:pPr lvl="0" eaLnBrk="1" hangingPunct="1">
              <a:lnSpc>
                <a:spcPct val="80000"/>
              </a:lnSpc>
            </a:pPr>
            <a:r>
              <a:rPr lang="cs-CZ" sz="2000" b="1" dirty="0">
                <a:solidFill>
                  <a:srgbClr val="FFFFFF"/>
                </a:solidFill>
              </a:rPr>
              <a:t>Blokátory H2 </a:t>
            </a:r>
            <a:r>
              <a:rPr lang="cs-CZ" sz="2000" b="1" dirty="0" smtClean="0">
                <a:solidFill>
                  <a:srgbClr val="FFFFFF"/>
                </a:solidFill>
              </a:rPr>
              <a:t>receptorů </a:t>
            </a:r>
            <a:r>
              <a:rPr lang="cs-CZ" sz="2000" dirty="0" smtClean="0">
                <a:solidFill>
                  <a:srgbClr val="FFFFFF"/>
                </a:solidFill>
              </a:rPr>
              <a:t>(</a:t>
            </a:r>
            <a:r>
              <a:rPr lang="cs-CZ" sz="2000" dirty="0" err="1" smtClean="0">
                <a:solidFill>
                  <a:srgbClr val="FFFFFF"/>
                </a:solidFill>
              </a:rPr>
              <a:t>cimetidin</a:t>
            </a:r>
            <a:r>
              <a:rPr lang="cs-CZ" sz="2000" dirty="0" smtClean="0">
                <a:solidFill>
                  <a:srgbClr val="FFFFFF"/>
                </a:solidFill>
              </a:rPr>
              <a:t>, </a:t>
            </a:r>
            <a:r>
              <a:rPr lang="cs-CZ" sz="2000" dirty="0" err="1" smtClean="0">
                <a:solidFill>
                  <a:srgbClr val="FFFFFF"/>
                </a:solidFill>
              </a:rPr>
              <a:t>ranitidin</a:t>
            </a:r>
            <a:r>
              <a:rPr lang="cs-CZ" sz="2000" dirty="0" smtClean="0">
                <a:solidFill>
                  <a:srgbClr val="FFFFFF"/>
                </a:solidFill>
              </a:rPr>
              <a:t>)</a:t>
            </a:r>
            <a:endParaRPr lang="cs-CZ" sz="2000" dirty="0">
              <a:solidFill>
                <a:srgbClr val="FFFFFF"/>
              </a:solidFill>
            </a:endParaRPr>
          </a:p>
          <a:p>
            <a:pPr lvl="0" eaLnBrk="1" hangingPunct="1">
              <a:lnSpc>
                <a:spcPct val="80000"/>
              </a:lnSpc>
            </a:pPr>
            <a:r>
              <a:rPr lang="cs-CZ" sz="2000" b="1" dirty="0" smtClean="0">
                <a:solidFill>
                  <a:srgbClr val="FFFFFF"/>
                </a:solidFill>
              </a:rPr>
              <a:t>Hormony </a:t>
            </a:r>
            <a:r>
              <a:rPr lang="cs-CZ" sz="2000" dirty="0" smtClean="0">
                <a:solidFill>
                  <a:srgbClr val="FFFFFF"/>
                </a:solidFill>
              </a:rPr>
              <a:t>(kortikosteroidy, perorální </a:t>
            </a:r>
            <a:r>
              <a:rPr lang="cs-CZ" sz="2000" dirty="0" err="1" smtClean="0">
                <a:solidFill>
                  <a:srgbClr val="FFFFFF"/>
                </a:solidFill>
              </a:rPr>
              <a:t>kontraceptiva</a:t>
            </a:r>
            <a:r>
              <a:rPr lang="cs-CZ" sz="2000" dirty="0" smtClean="0">
                <a:solidFill>
                  <a:srgbClr val="FFFFFF"/>
                </a:solidFill>
              </a:rPr>
              <a:t>, anabolické steroidy)</a:t>
            </a:r>
            <a:endParaRPr lang="cs-CZ" sz="2000" dirty="0">
              <a:solidFill>
                <a:srgbClr val="FFFFFF"/>
              </a:solidFill>
            </a:endParaRPr>
          </a:p>
          <a:p>
            <a:pPr lvl="0" eaLnBrk="1" hangingPunct="1">
              <a:lnSpc>
                <a:spcPct val="80000"/>
              </a:lnSpc>
            </a:pPr>
            <a:r>
              <a:rPr lang="cs-CZ" sz="2000" b="1" dirty="0" smtClean="0">
                <a:solidFill>
                  <a:srgbClr val="FFFFFF"/>
                </a:solidFill>
              </a:rPr>
              <a:t>Psychofarmaka </a:t>
            </a:r>
            <a:r>
              <a:rPr lang="cs-CZ" sz="2000" dirty="0" smtClean="0">
                <a:solidFill>
                  <a:srgbClr val="FFFFFF"/>
                </a:solidFill>
              </a:rPr>
              <a:t>(BZD, některá antipsychotika)</a:t>
            </a:r>
            <a:endParaRPr lang="cs-CZ" sz="2000" dirty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sz="12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2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2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</a:rPr>
              <a:t>Některé látky spojené se vznikem psychotických symptomů</a:t>
            </a:r>
          </a:p>
        </p:txBody>
      </p:sp>
      <p:sp>
        <p:nvSpPr>
          <p:cNvPr id="11469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Pravé halucinogeny (LSD, meskalin, psilocybin)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Delirogeny (způsobují kvalitatitní poruchy vědomí – fencyklidin, ketamin, ditran)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Psychostimulancia (amfetamin, metylfenidát)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Anticholinergní látky (atropin, benztropin)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Dopaminergika (levodopa, amantadin, lisurid, bromokriptin)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Analgetika a opiáty (morfin, metadon, buprenorfin)</a:t>
            </a:r>
            <a:endParaRPr lang="cs-CZ" sz="2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Antikonvulziva (fenytoin)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Kardiovaskulární léky (digoxin, metyldopa, klonidin, beta blokátory)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Protizánětlivá farmaka (salicyláty, indometacin, kortikosteroidy)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Antimikrobiální medikamenty (antimalarika, isoniazid, sulfonamidy, tetracykliny)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Ostatní (cimetidin, ranitidin, disulfiram)</a:t>
            </a:r>
            <a:endParaRPr lang="cs-CZ" sz="2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04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Organická porucha, symptomatická porucha</a:t>
            </a:r>
          </a:p>
          <a:p>
            <a:r>
              <a:rPr lang="cs-CZ" sz="2400" dirty="0" smtClean="0"/>
              <a:t>Demence, typy demence, Alzheimerova nemoc, </a:t>
            </a:r>
            <a:r>
              <a:rPr lang="cs-CZ" sz="2400" dirty="0" err="1" smtClean="0"/>
              <a:t>frontotemporální</a:t>
            </a:r>
            <a:r>
              <a:rPr lang="cs-CZ" sz="2400" dirty="0" smtClean="0"/>
              <a:t> demence, Parkinsonova nemoc, </a:t>
            </a:r>
            <a:r>
              <a:rPr lang="cs-CZ" sz="2400" dirty="0" err="1" smtClean="0"/>
              <a:t>Huntingtonova</a:t>
            </a:r>
            <a:r>
              <a:rPr lang="cs-CZ" sz="2400" dirty="0" smtClean="0"/>
              <a:t> nemoc, vaskulární demence</a:t>
            </a:r>
          </a:p>
          <a:p>
            <a:r>
              <a:rPr lang="cs-CZ" sz="2400" dirty="0"/>
              <a:t>Léčba demence – inhibitory </a:t>
            </a:r>
            <a:r>
              <a:rPr lang="cs-CZ" sz="2400" dirty="0" err="1"/>
              <a:t>acetylcholinesteráz</a:t>
            </a:r>
            <a:r>
              <a:rPr lang="cs-CZ" sz="2400" dirty="0"/>
              <a:t>, </a:t>
            </a:r>
            <a:r>
              <a:rPr lang="cs-CZ" sz="2400" dirty="0" err="1"/>
              <a:t>memantin</a:t>
            </a:r>
            <a:r>
              <a:rPr lang="cs-CZ" sz="2400" dirty="0"/>
              <a:t>, léčba vaskulární </a:t>
            </a:r>
            <a:r>
              <a:rPr lang="cs-CZ" sz="2400" dirty="0" smtClean="0"/>
              <a:t>demence</a:t>
            </a:r>
          </a:p>
          <a:p>
            <a:r>
              <a:rPr lang="cs-CZ" sz="2400" dirty="0" smtClean="0"/>
              <a:t>Delirium -  příznaky, etiologie</a:t>
            </a:r>
          </a:p>
          <a:p>
            <a:r>
              <a:rPr lang="cs-CZ" sz="2400" dirty="0" smtClean="0"/>
              <a:t>Symptomatická léčba delirií</a:t>
            </a:r>
          </a:p>
          <a:p>
            <a:r>
              <a:rPr lang="cs-CZ" sz="2400" dirty="0" smtClean="0"/>
              <a:t>Psychotropní účinky léků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98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Organické duševní poruchy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Organické duševní poruchy vznikají na podkladě makroskopického či mikroskopického morfologického postižení mozku, např. infarkty mozkové tkáně, jejími záněty, ukládáním </a:t>
            </a:r>
            <a:r>
              <a:rPr lang="cs-CZ" sz="2000" dirty="0" err="1" smtClean="0"/>
              <a:t>patol</a:t>
            </a:r>
            <a:r>
              <a:rPr lang="cs-CZ" sz="2000" dirty="0" smtClean="0"/>
              <a:t>. proteinů atd.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Jako symptomatické jsou označovány ty psychické poruchy, jejichž příčinou je systémové onemocnění postihující také CNS nebo </a:t>
            </a:r>
            <a:r>
              <a:rPr lang="cs-CZ" sz="2000" dirty="0" err="1" smtClean="0"/>
              <a:t>onem</a:t>
            </a:r>
            <a:r>
              <a:rPr lang="cs-CZ" sz="2000" dirty="0" smtClean="0"/>
              <a:t>. primárně jiné lokalizace vedoucí </a:t>
            </a:r>
            <a:r>
              <a:rPr lang="cs-CZ" sz="2000" dirty="0" smtClean="0"/>
              <a:t>rovněž k </a:t>
            </a:r>
            <a:r>
              <a:rPr lang="cs-CZ" sz="2000" dirty="0" smtClean="0"/>
              <a:t>alteraci funkce CNS, náleží sem i intoxikace CNS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Organické a symptomatické příčiny duševních poruch se navzájem prolínají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Patří sem skupina demencí, amnestických syndromů, delirií, lehká porucha poznávání, organicky podmíněné emoční poruchy, organické psychotické poruchy, organické poruchy chování a organické změny osobnosti</a:t>
            </a:r>
          </a:p>
        </p:txBody>
      </p:sp>
    </p:spTree>
    <p:extLst>
      <p:ext uri="{BB962C8B-B14F-4D97-AF65-F5344CB8AC3E}">
        <p14:creationId xmlns:p14="http://schemas.microsoft.com/office/powerpoint/2010/main" val="19132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Demence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Demence jsou závažné duševní poruchy, jejichž základními projevy jsou příznaky úbytku kognitivních funkcí (paměti, intelektu, pozornosti, motivace)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Vývoj kognitivních funkcí ukončen do 2-4 let věku dítěte, pozdější úbytek </a:t>
            </a:r>
            <a:r>
              <a:rPr lang="cs-CZ" sz="2800" dirty="0" err="1" smtClean="0"/>
              <a:t>kognit</a:t>
            </a:r>
            <a:r>
              <a:rPr lang="cs-CZ" sz="2800" dirty="0" smtClean="0"/>
              <a:t>. funkcí označován jako demence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U demencí většinou nejprve postižena paměť, později narušena soudnost, logické uvažování, exekutivní funkce, orientace a nakonec dochází k celkové těžké intelektové deterioraci</a:t>
            </a:r>
          </a:p>
        </p:txBody>
      </p:sp>
    </p:spTree>
    <p:extLst>
      <p:ext uri="{BB962C8B-B14F-4D97-AF65-F5344CB8AC3E}">
        <p14:creationId xmlns:p14="http://schemas.microsoft.com/office/powerpoint/2010/main" val="161422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Demence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Poškozeny jsou i nekognitivní funkce, vyskytují se poruchy emotivity jako patické nálady, afektivní labilita, oploštělost, úbytek vyšších citů. Nekonstantně a většinou přechodně se mohou vyskytnout poruchy myšlení (bludy) či poruchy vnímání. U některých typů demencí (např. u Alzheimerovy nemoci) se vyskytují i korové výpadky typu afázií, apraxií, agnózií. Závažné jsou poruchy chování vč. agresivních projevů, bloudění, nedodržování společenských konvencí atd. Často jsou přítomny poruchy spánku, zejména jeho inverze. V konečném důsledku dochází k těžkému úpadku osobnosti.</a:t>
            </a:r>
          </a:p>
        </p:txBody>
      </p:sp>
    </p:spTree>
    <p:extLst>
      <p:ext uri="{BB962C8B-B14F-4D97-AF65-F5344CB8AC3E}">
        <p14:creationId xmlns:p14="http://schemas.microsoft.com/office/powerpoint/2010/main" val="15767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Demence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Rozdělení demencí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 - primárně degenerativní (atroficko-degenerativní, neurodegenerativní), např. demence u Alzheimerovy nemoci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 - demence sekundární, symptomatické, způsobené jiným prim. onemocněním postihujícím CNS (např. vaskulárním onemocněním, neuroinfekcí, intoxikací CNS)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Epidemiologie: ve věku 65 let 5% populace, každých pět let zdvojnásobení počtu</a:t>
            </a:r>
          </a:p>
        </p:txBody>
      </p:sp>
    </p:spTree>
    <p:extLst>
      <p:ext uri="{BB962C8B-B14F-4D97-AF65-F5344CB8AC3E}">
        <p14:creationId xmlns:p14="http://schemas.microsoft.com/office/powerpoint/2010/main" val="7417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Demence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Alzheimerova choroba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 časným začátkem (před 65. rokem)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 pozdním začátkem (v 65 letech a později)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Plíživý začátek, nejprve zhoršování paměti a dalších kognitivních funkcí, poměrně časně však dochází i k poruchám nekognitivních funkcí – tzv. BPSD (behaviorální a psychologické symptomy demence)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Neurobiologie – ukládání beta-amyloidu, abnormální fosforylace tau-proteinu tvořící tzv. </a:t>
            </a:r>
            <a:r>
              <a:rPr lang="cs-CZ" sz="2400" dirty="0" err="1" smtClean="0"/>
              <a:t>tangles</a:t>
            </a:r>
            <a:r>
              <a:rPr lang="cs-CZ" sz="2400" dirty="0" smtClean="0"/>
              <a:t>, nedostatek nervových růstových faktorů, postižen centrální </a:t>
            </a:r>
            <a:r>
              <a:rPr lang="cs-CZ" sz="2400" dirty="0" err="1" smtClean="0"/>
              <a:t>acetylcholinergní</a:t>
            </a:r>
            <a:r>
              <a:rPr lang="cs-CZ" sz="2400" dirty="0" smtClean="0"/>
              <a:t> systém, zmnožení enzymu MAO-B odbourávajícího dopamin, což vede k nahromadění kyslíkových radikálů</a:t>
            </a:r>
          </a:p>
        </p:txBody>
      </p:sp>
    </p:spTree>
    <p:extLst>
      <p:ext uri="{BB962C8B-B14F-4D97-AF65-F5344CB8AC3E}">
        <p14:creationId xmlns:p14="http://schemas.microsoft.com/office/powerpoint/2010/main" val="14778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Léčba Alzheimerovy demence</a:t>
            </a:r>
          </a:p>
        </p:txBody>
      </p:sp>
      <p:graphicFrame>
        <p:nvGraphicFramePr>
          <p:cNvPr id="29800" name="Group 10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54162124"/>
              </p:ext>
            </p:extLst>
          </p:nvPr>
        </p:nvGraphicFramePr>
        <p:xfrm>
          <a:off x="107950" y="1268760"/>
          <a:ext cx="8928100" cy="5507355"/>
        </p:xfrm>
        <a:graphic>
          <a:graphicData uri="http://schemas.openxmlformats.org/drawingml/2006/table">
            <a:tbl>
              <a:tblPr/>
              <a:tblGrid>
                <a:gridCol w="1008063"/>
                <a:gridCol w="1379537"/>
                <a:gridCol w="935038"/>
                <a:gridCol w="2308225"/>
                <a:gridCol w="2146300"/>
                <a:gridCol w="1150937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Preparát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Mechanis-mus půso-bení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Hrazení prepa-rátu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Donepe-zil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Inhibitor moz. AChE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25-13 bodů MMSE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Aktivní gastroduod. vředová choroba, těžší převodní poruchy srdce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GIT obtíže – nausea, dyspep., nechuten.; dále zpomalení srdečního rytmu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Lehká až střední AD, LBD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Rivastig-min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Inhibitor moz. AChE i ButChE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25-13 bodů MMSE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Aktivní gastroduod. vředová choroba, těžší převodní poruchy srdce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GIT obtíže – nausea, dyspep., nechuten.; dále zpomalení srdečního rytmu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Lehká až stř. AD, LBD, dem. u PN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Galanta-min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Inhibitor moz. AChE, aloster. modulátor nikotin. rec.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25-13 bodů MMSE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Aktivní gastroduod. vředová choroba, těžší převodní poruchy srdce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GIT obtíže – nausea, dyspep., nechuten.; dále zpomalení srdečního rytmu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Lehká až střední AD, LBD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Meman-tin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Slabý komp. inhibitor glutamátových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ionotrop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typu NMDA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17(19)-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bodů MMSE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Psychotické příznaky (bludy, halucinace)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Excitace, přechodný výskyt psychotické symptomatiky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Střední až těžká AD, LBD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83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Demence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b="1" dirty="0" smtClean="0"/>
              <a:t>Frontální a </a:t>
            </a:r>
            <a:r>
              <a:rPr lang="cs-CZ" sz="2200" b="1" dirty="0" err="1" smtClean="0"/>
              <a:t>frontotemporální</a:t>
            </a:r>
            <a:r>
              <a:rPr lang="cs-CZ" sz="2200" b="1" dirty="0" smtClean="0"/>
              <a:t> demence včetně Pickovy choroby (F02.0)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 smtClean="0"/>
              <a:t>V 5. a 6. </a:t>
            </a:r>
            <a:r>
              <a:rPr lang="cs-CZ" sz="2200" dirty="0" err="1" smtClean="0"/>
              <a:t>deceniu</a:t>
            </a:r>
            <a:r>
              <a:rPr lang="cs-CZ" sz="2200" dirty="0" smtClean="0"/>
              <a:t>, pomalu progredientní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 smtClean="0"/>
              <a:t>Atrofie frontálních a temporálních laloků s výskytem tzv. Pickových tělísek, dále atrofie pyramidových buněk, zduření neuronů, </a:t>
            </a:r>
            <a:r>
              <a:rPr lang="cs-CZ" sz="2200" dirty="0" err="1" smtClean="0"/>
              <a:t>glióza</a:t>
            </a:r>
            <a:endParaRPr lang="cs-CZ" sz="2200" dirty="0" smtClean="0"/>
          </a:p>
          <a:p>
            <a:pPr eaLnBrk="1" hangingPunct="1">
              <a:lnSpc>
                <a:spcPct val="80000"/>
              </a:lnSpc>
            </a:pPr>
            <a:r>
              <a:rPr lang="cs-CZ" sz="2200" dirty="0" smtClean="0"/>
              <a:t>Prvními projevy jsou obvykle změny v oblasti emotivity a osobnosti, </a:t>
            </a:r>
            <a:r>
              <a:rPr lang="cs-CZ" sz="2200" dirty="0" err="1" smtClean="0"/>
              <a:t>hypersexualita</a:t>
            </a:r>
            <a:r>
              <a:rPr lang="cs-CZ" sz="2200" dirty="0" smtClean="0"/>
              <a:t>, </a:t>
            </a:r>
            <a:r>
              <a:rPr lang="cs-CZ" sz="2200" dirty="0" err="1" smtClean="0"/>
              <a:t>hyperorexie</a:t>
            </a:r>
            <a:endParaRPr lang="cs-CZ" sz="2200" dirty="0" smtClean="0"/>
          </a:p>
          <a:p>
            <a:pPr eaLnBrk="1" hangingPunct="1">
              <a:lnSpc>
                <a:spcPct val="80000"/>
              </a:lnSpc>
            </a:pPr>
            <a:r>
              <a:rPr lang="cs-CZ" sz="2200" b="1" dirty="0" smtClean="0"/>
              <a:t>Demence u </a:t>
            </a:r>
            <a:r>
              <a:rPr lang="cs-CZ" sz="2200" b="1" dirty="0" err="1" smtClean="0"/>
              <a:t>Huntigtonovy</a:t>
            </a:r>
            <a:r>
              <a:rPr lang="cs-CZ" sz="2200" b="1" dirty="0" smtClean="0"/>
              <a:t> choroby (F02.2)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 smtClean="0"/>
              <a:t>AD přenosná, ve 4. nebo 5. </a:t>
            </a:r>
            <a:r>
              <a:rPr lang="cs-CZ" sz="2200" dirty="0" err="1" smtClean="0"/>
              <a:t>deceniu</a:t>
            </a:r>
            <a:r>
              <a:rPr lang="cs-CZ" sz="2200" dirty="0" smtClean="0"/>
              <a:t>, předchází zpravidla neurologické příznaky (</a:t>
            </a:r>
            <a:r>
              <a:rPr lang="cs-CZ" sz="2200" dirty="0" err="1" smtClean="0"/>
              <a:t>choreatiformní</a:t>
            </a:r>
            <a:r>
              <a:rPr lang="cs-CZ" sz="2200" dirty="0" smtClean="0"/>
              <a:t> pohyby, poruchy chůze, rigidita); demence má tzv. podkorový charakter  - v popředí celková zpomalenost, pomalá progrese poruch myšlení, depresivní nálada, někdy </a:t>
            </a:r>
            <a:r>
              <a:rPr lang="cs-CZ" sz="2200" dirty="0" err="1" smtClean="0"/>
              <a:t>paranoidita</a:t>
            </a:r>
            <a:endParaRPr lang="cs-CZ" sz="2200" dirty="0" smtClean="0"/>
          </a:p>
          <a:p>
            <a:pPr eaLnBrk="1" hangingPunct="1">
              <a:lnSpc>
                <a:spcPct val="80000"/>
              </a:lnSpc>
            </a:pPr>
            <a:r>
              <a:rPr lang="cs-CZ" sz="2200" b="1" dirty="0" smtClean="0"/>
              <a:t>Demence u Parkinsonovy nemoci (F02.3)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 smtClean="0"/>
              <a:t>Není specifická, léčba </a:t>
            </a:r>
            <a:r>
              <a:rPr lang="cs-CZ" sz="2200" dirty="0" err="1" smtClean="0"/>
              <a:t>rivastigminem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67415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Demence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/>
              <a:t>Symptomatické (sekundární) demence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b="1" dirty="0" smtClean="0"/>
              <a:t>Demence ischemicko-vaskulárního typu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vznikají náhle a poměrně rychle, průběh schodovitý, zůstává relativně zachována osobnost pacienta, častá je deprese, vyskytují se neurologické příznaky, důležité jsou nálezy na zobrazovacích metodách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S náhlým začátkem, </a:t>
            </a:r>
            <a:r>
              <a:rPr lang="cs-CZ" sz="2400" dirty="0" err="1" smtClean="0"/>
              <a:t>Multiinfarktové</a:t>
            </a:r>
            <a:r>
              <a:rPr lang="cs-CZ" sz="2400" dirty="0" smtClean="0"/>
              <a:t> demence, Převážně podkorová vaskulární demence (na podkladě hypertenzních encefalopatií), Smíšená kortikální a subkortikální vaskulární demence, smíšené demence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Léčba vaskulárních demencí – základem je léčba faktorů vedoucích k ischemii mozku a poškození cév</a:t>
            </a:r>
          </a:p>
        </p:txBody>
      </p:sp>
    </p:spTree>
    <p:extLst>
      <p:ext uri="{BB962C8B-B14F-4D97-AF65-F5344CB8AC3E}">
        <p14:creationId xmlns:p14="http://schemas.microsoft.com/office/powerpoint/2010/main" val="3705685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1444</Words>
  <Application>Microsoft Office PowerPoint</Application>
  <PresentationFormat>Předvádění na obrazovce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12</vt:i4>
      </vt:variant>
      <vt:variant>
        <vt:lpstr>Nadpisy snímků</vt:lpstr>
      </vt:variant>
      <vt:variant>
        <vt:i4>16</vt:i4>
      </vt:variant>
    </vt:vector>
  </HeadingPairs>
  <TitlesOfParts>
    <vt:vector size="28" baseType="lpstr">
      <vt:lpstr>Motiv sady Office</vt:lpstr>
      <vt:lpstr>1_Motiv sady Office</vt:lpstr>
      <vt:lpstr>2_Motiv sady Office</vt:lpstr>
      <vt:lpstr>3_Motiv sady Office</vt:lpstr>
      <vt:lpstr>4_Motiv sady Office</vt:lpstr>
      <vt:lpstr>5_Motiv sady Office</vt:lpstr>
      <vt:lpstr>6_Motiv sady Office</vt:lpstr>
      <vt:lpstr>7_Motiv sady Office</vt:lpstr>
      <vt:lpstr>8_Motiv sady Office</vt:lpstr>
      <vt:lpstr>9_Motiv sady Office</vt:lpstr>
      <vt:lpstr>10_Motiv sady Office</vt:lpstr>
      <vt:lpstr>11_Motiv sady Office</vt:lpstr>
      <vt:lpstr>Organické duševní poruchy a somatická onemocnění s psychiatrickou problematikou – vybraná fakta</vt:lpstr>
      <vt:lpstr>Organické duševní poruchy</vt:lpstr>
      <vt:lpstr>Demence</vt:lpstr>
      <vt:lpstr>Demence</vt:lpstr>
      <vt:lpstr>Demence</vt:lpstr>
      <vt:lpstr>Demence</vt:lpstr>
      <vt:lpstr>Léčba Alzheimerovy demence</vt:lpstr>
      <vt:lpstr>Demence</vt:lpstr>
      <vt:lpstr>Demence</vt:lpstr>
      <vt:lpstr>Deliria</vt:lpstr>
      <vt:lpstr>Deliria</vt:lpstr>
      <vt:lpstr>Léčba delirií</vt:lpstr>
      <vt:lpstr>Somatické nemoci, látky a léčebné postupy spojené se vznikem mánie</vt:lpstr>
      <vt:lpstr>Somatické nemoci, látky a léčebné postupy spojené se vznikem deprese</vt:lpstr>
      <vt:lpstr>Některé látky spojené se vznikem psychotických symptomů</vt:lpstr>
      <vt:lpstr>Základní pojmy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Organické duševní poruchy a somatická onemocnění s psychiatrickou problematikou – vybraná fakta</dc:title>
  <dc:creator>pkfnbrno</dc:creator>
  <cp:lastModifiedBy>pkfnbrno</cp:lastModifiedBy>
  <cp:revision>7</cp:revision>
  <dcterms:created xsi:type="dcterms:W3CDTF">2015-08-14T12:17:13Z</dcterms:created>
  <dcterms:modified xsi:type="dcterms:W3CDTF">2015-08-17T09:13:00Z</dcterms:modified>
</cp:coreProperties>
</file>