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14"/>
  </p:notesMasterIdLst>
  <p:sldIdLst>
    <p:sldId id="256" r:id="rId2"/>
    <p:sldId id="258" r:id="rId3"/>
    <p:sldId id="270" r:id="rId4"/>
    <p:sldId id="260" r:id="rId5"/>
    <p:sldId id="265" r:id="rId6"/>
    <p:sldId id="257" r:id="rId7"/>
    <p:sldId id="271" r:id="rId8"/>
    <p:sldId id="261" r:id="rId9"/>
    <p:sldId id="272" r:id="rId10"/>
    <p:sldId id="274" r:id="rId11"/>
    <p:sldId id="273" r:id="rId12"/>
    <p:sldId id="27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92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7A1FB-C9DD-48DF-AE41-A2AD607CA4A9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27D38-119E-4027-BC4D-BA3BB9262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608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27D38-119E-4027-BC4D-BA3BB92624C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42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872E9D5-0DAF-4519-BFF3-9FF3552F8522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16357E-F577-4586-BA6F-D3B3141C70A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ed.muni.cz/clanek-509-psychiatricka-propedeutika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Jitka </a:t>
            </a:r>
            <a:r>
              <a:rPr lang="cs-CZ" dirty="0" err="1" smtClean="0"/>
              <a:t>Hüttlová</a:t>
            </a:r>
            <a:endParaRPr lang="cs-CZ" dirty="0" smtClean="0"/>
          </a:p>
          <a:p>
            <a:r>
              <a:rPr lang="cs-CZ" dirty="0" smtClean="0"/>
              <a:t>Psychiatrická klinika FN Brno a LF MU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Psychiatrické vyšetření</a:t>
            </a:r>
            <a:endParaRPr lang="cs-CZ" sz="4800" dirty="0"/>
          </a:p>
        </p:txBody>
      </p:sp>
      <p:sp>
        <p:nvSpPr>
          <p:cNvPr id="4" name="AutoShape 2" descr="Výsledek obrázku pro psychiatric intervi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149080"/>
            <a:ext cx="3467554" cy="194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80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specifické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Práce s agresivním pacientem</a:t>
            </a:r>
          </a:p>
          <a:p>
            <a:r>
              <a:rPr lang="cs-CZ" dirty="0" smtClean="0"/>
              <a:t>Práce se suicidálním pacientem</a:t>
            </a:r>
          </a:p>
          <a:p>
            <a:r>
              <a:rPr lang="cs-CZ" dirty="0" smtClean="0"/>
              <a:t>Práce s dětským pacientem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630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Psychiatrická propedeutika, prof. Kašpárek (hypertextová učebnice)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portal.med.muni.cz/clanek-509-psychiatricka-propedeutika.html</a:t>
            </a:r>
            <a:endParaRPr lang="cs-CZ" dirty="0" smtClean="0"/>
          </a:p>
          <a:p>
            <a:r>
              <a:rPr lang="cs-CZ" dirty="0"/>
              <a:t>Diagnostika a terapie duševních poruch, Dušek et al., 2010</a:t>
            </a:r>
          </a:p>
          <a:p>
            <a:r>
              <a:rPr lang="cs-CZ" dirty="0"/>
              <a:t>Psychiatrie, </a:t>
            </a:r>
            <a:r>
              <a:rPr lang="cs-CZ" dirty="0" err="1"/>
              <a:t>Höschl</a:t>
            </a:r>
            <a:r>
              <a:rPr lang="cs-CZ" dirty="0"/>
              <a:t> et al., 2004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35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Ukázkové psychiatrické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Praktický nácvik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05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Psychiatrické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Hl. zdroj informací: ROZHOVOR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3 oblasti:</a:t>
            </a:r>
          </a:p>
          <a:p>
            <a:r>
              <a:rPr lang="cs-CZ" b="1" dirty="0" smtClean="0"/>
              <a:t>Subjektivní prožívání </a:t>
            </a:r>
            <a:r>
              <a:rPr lang="cs-CZ" dirty="0" smtClean="0"/>
              <a:t>– co cítí, co si myslí, co vnímá….</a:t>
            </a:r>
          </a:p>
          <a:p>
            <a:r>
              <a:rPr lang="cs-CZ" b="1" dirty="0" smtClean="0"/>
              <a:t>Chování a neverbální komunikace, vizáž </a:t>
            </a:r>
            <a:r>
              <a:rPr lang="cs-CZ" dirty="0" smtClean="0"/>
              <a:t>– jak se projevuje, jak mluví, jak gestikuluje, jak se pohybuje….</a:t>
            </a:r>
          </a:p>
          <a:p>
            <a:r>
              <a:rPr lang="cs-CZ" b="1" dirty="0" smtClean="0"/>
              <a:t>Objektivní informace </a:t>
            </a:r>
            <a:r>
              <a:rPr lang="cs-CZ" dirty="0" smtClean="0"/>
              <a:t>– od rodiny, kamarádů…..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19" y="0"/>
            <a:ext cx="1850581" cy="2780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185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vedení </a:t>
            </a:r>
            <a:r>
              <a:rPr lang="cs-CZ" dirty="0" smtClean="0"/>
              <a:t>pohovoru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Délka – cca hodinu</a:t>
            </a:r>
          </a:p>
          <a:p>
            <a:r>
              <a:rPr lang="cs-CZ" sz="2800" dirty="0"/>
              <a:t>Podáme ruku, představíme se, seznámíme s pacienta s průběhem vyšetření</a:t>
            </a:r>
          </a:p>
          <a:p>
            <a:r>
              <a:rPr lang="cs-CZ" sz="2800" dirty="0"/>
              <a:t>Soukromí (x agresivní pacient)</a:t>
            </a:r>
          </a:p>
          <a:p>
            <a:r>
              <a:rPr lang="cs-CZ" sz="2800" dirty="0"/>
              <a:t>Naslouchat, projevit zájem, vyjádřit pochopení a porozumění</a:t>
            </a:r>
          </a:p>
          <a:p>
            <a:r>
              <a:rPr lang="cs-CZ" sz="2800" dirty="0"/>
              <a:t>Nemoralizujeme, nesoudíme, neradíme…..</a:t>
            </a:r>
          </a:p>
          <a:p>
            <a:r>
              <a:rPr lang="cs-CZ" sz="2800" dirty="0"/>
              <a:t>Co nejpřirozenější</a:t>
            </a:r>
          </a:p>
          <a:p>
            <a:r>
              <a:rPr lang="cs-CZ" sz="2800" dirty="0"/>
              <a:t>Pocit důvěry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013176"/>
            <a:ext cx="33813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631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vedení pohovoru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Většinou otázky  s otevřeným koncem (ne sugestivní, navádějící)…..někdy nutné i cílené otázky</a:t>
            </a:r>
          </a:p>
          <a:p>
            <a:r>
              <a:rPr lang="cs-CZ" sz="2800" dirty="0"/>
              <a:t>Povzbuzujeme, shrnujeme již </a:t>
            </a:r>
            <a:r>
              <a:rPr lang="cs-CZ" sz="2800" dirty="0" smtClean="0"/>
              <a:t>řečené</a:t>
            </a:r>
            <a:endParaRPr lang="cs-CZ" sz="2800" b="1" dirty="0" smtClean="0"/>
          </a:p>
          <a:p>
            <a:r>
              <a:rPr lang="cs-CZ" sz="2800" dirty="0" smtClean="0"/>
              <a:t>Nejdřív prostor </a:t>
            </a:r>
            <a:r>
              <a:rPr lang="cs-CZ" sz="2800" dirty="0"/>
              <a:t>pacientovi - necháme volně hovořit</a:t>
            </a:r>
            <a:endParaRPr lang="cs-CZ" sz="2800" dirty="0" smtClean="0"/>
          </a:p>
          <a:p>
            <a:r>
              <a:rPr lang="cs-CZ" sz="2800" dirty="0" smtClean="0"/>
              <a:t>Následně cílené otázky                                                na psychopatologii (propátrat </a:t>
            </a:r>
            <a:r>
              <a:rPr lang="cs-CZ" sz="2800" dirty="0"/>
              <a:t> </a:t>
            </a:r>
            <a:r>
              <a:rPr lang="cs-CZ" sz="2800" dirty="0" smtClean="0"/>
              <a:t>                        všechny složky psychiky)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924349"/>
            <a:ext cx="2201416" cy="2384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775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situace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59244396"/>
              </p:ext>
            </p:extLst>
          </p:nvPr>
        </p:nvGraphicFramePr>
        <p:xfrm>
          <a:off x="251520" y="1628800"/>
          <a:ext cx="8640960" cy="4443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3124"/>
                <a:gridCol w="6647836"/>
              </a:tblGrid>
              <a:tr h="614333">
                <a:tc>
                  <a:txBody>
                    <a:bodyPr/>
                    <a:lstStyle/>
                    <a:p>
                      <a:r>
                        <a:rPr lang="cs-CZ" dirty="0" smtClean="0"/>
                        <a:t>Typ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Specifikace</a:t>
                      </a:r>
                      <a:r>
                        <a:rPr lang="cs-CZ" baseline="0" dirty="0" smtClean="0"/>
                        <a:t> pohovoru</a:t>
                      </a:r>
                      <a:endParaRPr lang="cs-CZ" dirty="0"/>
                    </a:p>
                  </a:txBody>
                  <a:tcPr/>
                </a:tc>
              </a:tr>
              <a:tr h="957200">
                <a:tc>
                  <a:txBody>
                    <a:bodyPr/>
                    <a:lstStyle/>
                    <a:p>
                      <a:r>
                        <a:rPr lang="cs-CZ" sz="1600" b="1" dirty="0" err="1" smtClean="0"/>
                        <a:t>Bradypsychický</a:t>
                      </a:r>
                      <a:r>
                        <a:rPr lang="cs-CZ" sz="1600" b="1" dirty="0" smtClean="0"/>
                        <a:t>,</a:t>
                      </a:r>
                      <a:r>
                        <a:rPr lang="cs-CZ" sz="1600" b="1" baseline="0" dirty="0" smtClean="0"/>
                        <a:t> </a:t>
                      </a:r>
                      <a:r>
                        <a:rPr lang="cs-CZ" sz="1600" b="1" baseline="0" dirty="0" err="1" smtClean="0"/>
                        <a:t>aspontánní</a:t>
                      </a:r>
                      <a:r>
                        <a:rPr lang="cs-CZ" sz="1600" b="1" baseline="0" dirty="0" smtClean="0"/>
                        <a:t>, uzavřený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Strukturovaný rozhovor, jednodušší otázky, větší aktivita vyšetřujícího</a:t>
                      </a:r>
                      <a:endParaRPr lang="cs-CZ" dirty="0"/>
                    </a:p>
                  </a:txBody>
                  <a:tcPr/>
                </a:tc>
              </a:tr>
              <a:tr h="95720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Manický, </a:t>
                      </a:r>
                      <a:r>
                        <a:rPr lang="cs-CZ" sz="1600" b="1" dirty="0" err="1" smtClean="0"/>
                        <a:t>zabíhavý</a:t>
                      </a:r>
                      <a:r>
                        <a:rPr lang="cs-CZ" sz="1600" b="1" dirty="0" smtClean="0"/>
                        <a:t>, velmi nesoustředěný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Větší korekce, usměrňujeme, direktivnější</a:t>
                      </a:r>
                      <a:endParaRPr lang="cs-CZ" dirty="0"/>
                    </a:p>
                  </a:txBody>
                  <a:tcPr/>
                </a:tc>
              </a:tr>
              <a:tr h="95720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Psychotický pacient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Bludy – nevyvracet ani nepotvrzovat….vyjádřit pochopeni pro aktuální prožívání (soustředit se na pocity, které v pacientovi vyvolávají)</a:t>
                      </a:r>
                      <a:endParaRPr lang="cs-CZ" dirty="0"/>
                    </a:p>
                  </a:txBody>
                  <a:tcPr/>
                </a:tc>
              </a:tr>
              <a:tr h="9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/>
                        <a:t>Agresivní pacient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Nebýt sám v uzavřené místnosti, sedět blízko dveří, možnost úniku, příp. ukončit rozhovor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41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Psychiatrické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4686272"/>
          </a:xfrm>
        </p:spPr>
        <p:txBody>
          <a:bodyPr>
            <a:noAutofit/>
          </a:bodyPr>
          <a:lstStyle/>
          <a:p>
            <a:r>
              <a:rPr lang="cs-CZ" dirty="0" smtClean="0"/>
              <a:t>Identifikační údaje</a:t>
            </a:r>
          </a:p>
          <a:p>
            <a:r>
              <a:rPr lang="cs-CZ" dirty="0" smtClean="0"/>
              <a:t>Osobní anamnéza</a:t>
            </a:r>
          </a:p>
          <a:p>
            <a:r>
              <a:rPr lang="cs-CZ" dirty="0" smtClean="0"/>
              <a:t>Rodinná anamnéza</a:t>
            </a:r>
          </a:p>
          <a:p>
            <a:r>
              <a:rPr lang="cs-CZ" dirty="0" smtClean="0"/>
              <a:t>Somatická anamnéza</a:t>
            </a:r>
          </a:p>
          <a:p>
            <a:r>
              <a:rPr lang="cs-CZ" dirty="0" smtClean="0"/>
              <a:t>Nynější onemocnění</a:t>
            </a:r>
          </a:p>
          <a:p>
            <a:r>
              <a:rPr lang="cs-CZ" dirty="0" smtClean="0"/>
              <a:t>Psychopatologický rozbor</a:t>
            </a:r>
          </a:p>
          <a:p>
            <a:r>
              <a:rPr lang="cs-CZ" dirty="0" err="1" smtClean="0"/>
              <a:t>Syndromologická</a:t>
            </a:r>
            <a:r>
              <a:rPr lang="cs-CZ" dirty="0" smtClean="0"/>
              <a:t> anamnéza</a:t>
            </a:r>
          </a:p>
          <a:p>
            <a:r>
              <a:rPr lang="cs-CZ" dirty="0" smtClean="0"/>
              <a:t>Diferenciální diagnóza</a:t>
            </a:r>
          </a:p>
          <a:p>
            <a:r>
              <a:rPr lang="cs-CZ" dirty="0" smtClean="0"/>
              <a:t>Nosologická diagnóza</a:t>
            </a:r>
          </a:p>
          <a:p>
            <a:r>
              <a:rPr lang="cs-CZ" dirty="0" smtClean="0"/>
              <a:t>Terapeutický plán</a:t>
            </a:r>
          </a:p>
        </p:txBody>
      </p:sp>
    </p:spTree>
    <p:extLst>
      <p:ext uri="{BB962C8B-B14F-4D97-AF65-F5344CB8AC3E}">
        <p14:creationId xmlns:p14="http://schemas.microsoft.com/office/powerpoint/2010/main" val="406343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Psychiatrické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Diagnóza a terapeutický plán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2132856"/>
            <a:ext cx="331236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ANAMNÉZA</a:t>
            </a:r>
            <a:endParaRPr lang="cs-CZ" sz="3200" dirty="0"/>
          </a:p>
        </p:txBody>
      </p:sp>
      <p:sp>
        <p:nvSpPr>
          <p:cNvPr id="5" name="Obdélník 4"/>
          <p:cNvSpPr/>
          <p:nvPr/>
        </p:nvSpPr>
        <p:spPr>
          <a:xfrm>
            <a:off x="4873852" y="2129599"/>
            <a:ext cx="388843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NYNĚJŠÍ ONEMOCNĚNÍ</a:t>
            </a:r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251520" y="3649189"/>
            <a:ext cx="10081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Rodinná</a:t>
            </a:r>
            <a:endParaRPr lang="cs-CZ" sz="1600" dirty="0"/>
          </a:p>
        </p:txBody>
      </p:sp>
      <p:sp>
        <p:nvSpPr>
          <p:cNvPr id="7" name="Obdélník 6"/>
          <p:cNvSpPr/>
          <p:nvPr/>
        </p:nvSpPr>
        <p:spPr>
          <a:xfrm>
            <a:off x="1403648" y="3639493"/>
            <a:ext cx="10801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/>
              <a:t>Somat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8" name="Obdélník 7"/>
          <p:cNvSpPr/>
          <p:nvPr/>
        </p:nvSpPr>
        <p:spPr>
          <a:xfrm>
            <a:off x="2622444" y="3645024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O</a:t>
            </a:r>
            <a:r>
              <a:rPr lang="cs-CZ" sz="1600" dirty="0" smtClean="0"/>
              <a:t>sobní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3551275" y="3645024"/>
            <a:ext cx="10081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/>
              <a:t>Psychiat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cxnSp>
        <p:nvCxnSpPr>
          <p:cNvPr id="11" name="Přímá spojnice 10"/>
          <p:cNvCxnSpPr>
            <a:endCxn id="6" idx="0"/>
          </p:cNvCxnSpPr>
          <p:nvPr/>
        </p:nvCxnSpPr>
        <p:spPr>
          <a:xfrm flipH="1">
            <a:off x="755576" y="3366688"/>
            <a:ext cx="504056" cy="282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endCxn id="7" idx="0"/>
          </p:cNvCxnSpPr>
          <p:nvPr/>
        </p:nvCxnSpPr>
        <p:spPr>
          <a:xfrm>
            <a:off x="1943708" y="3356992"/>
            <a:ext cx="0" cy="282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>
            <a:endCxn id="8" idx="0"/>
          </p:cNvCxnSpPr>
          <p:nvPr/>
        </p:nvCxnSpPr>
        <p:spPr>
          <a:xfrm>
            <a:off x="3054492" y="335699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endCxn id="9" idx="0"/>
          </p:cNvCxnSpPr>
          <p:nvPr/>
        </p:nvCxnSpPr>
        <p:spPr>
          <a:xfrm>
            <a:off x="3551275" y="3356992"/>
            <a:ext cx="50405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5042759" y="3645024"/>
            <a:ext cx="1296144" cy="581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Popis NO </a:t>
            </a:r>
            <a:endParaRPr lang="cs-CZ" sz="1600" dirty="0"/>
          </a:p>
        </p:txBody>
      </p:sp>
      <p:sp>
        <p:nvSpPr>
          <p:cNvPr id="19" name="Obdélník 18"/>
          <p:cNvSpPr/>
          <p:nvPr/>
        </p:nvSpPr>
        <p:spPr>
          <a:xfrm>
            <a:off x="6804770" y="3645024"/>
            <a:ext cx="1656184" cy="581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Psychopatolog. rozbor</a:t>
            </a:r>
            <a:endParaRPr lang="cs-CZ" sz="1600" dirty="0"/>
          </a:p>
        </p:txBody>
      </p:sp>
      <p:cxnSp>
        <p:nvCxnSpPr>
          <p:cNvPr id="21" name="Přímá spojnice 20"/>
          <p:cNvCxnSpPr>
            <a:endCxn id="18" idx="0"/>
          </p:cNvCxnSpPr>
          <p:nvPr/>
        </p:nvCxnSpPr>
        <p:spPr>
          <a:xfrm>
            <a:off x="5690831" y="3368054"/>
            <a:ext cx="0" cy="2769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endCxn id="19" idx="0"/>
          </p:cNvCxnSpPr>
          <p:nvPr/>
        </p:nvCxnSpPr>
        <p:spPr>
          <a:xfrm>
            <a:off x="7632862" y="335699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lus 27"/>
          <p:cNvSpPr/>
          <p:nvPr/>
        </p:nvSpPr>
        <p:spPr>
          <a:xfrm>
            <a:off x="3958171" y="2390310"/>
            <a:ext cx="601216" cy="70922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/>
          <p:cNvSpPr/>
          <p:nvPr/>
        </p:nvSpPr>
        <p:spPr>
          <a:xfrm>
            <a:off x="971600" y="5085184"/>
            <a:ext cx="165618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6444208" y="392752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87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 jakým člověkem se setkáváme</a:t>
            </a:r>
          </a:p>
          <a:p>
            <a:endParaRPr lang="cs-CZ" dirty="0"/>
          </a:p>
          <a:p>
            <a:r>
              <a:rPr lang="cs-CZ" dirty="0" smtClean="0"/>
              <a:t>Rodinná anamnéza – dispozice k duševnímu onemocnění</a:t>
            </a:r>
          </a:p>
          <a:p>
            <a:r>
              <a:rPr lang="cs-CZ" dirty="0" smtClean="0"/>
              <a:t>Osobní anamnéza – důležitá období v životě, rizikové vlivy pro vznik určitých onemocnění</a:t>
            </a:r>
          </a:p>
          <a:p>
            <a:r>
              <a:rPr lang="cs-CZ" dirty="0" smtClean="0"/>
              <a:t>Somatická anamnéza – porucha funkce nebo struktury mozku</a:t>
            </a:r>
          </a:p>
          <a:p>
            <a:r>
              <a:rPr lang="cs-CZ" dirty="0" smtClean="0"/>
              <a:t>Psychiatrická anamnéza – dosavadní průběh onemocnění, efekt terapeutických postupů v minulosti</a:t>
            </a:r>
          </a:p>
          <a:p>
            <a:endParaRPr lang="cs-CZ" dirty="0" smtClean="0"/>
          </a:p>
          <a:p>
            <a:r>
              <a:rPr lang="cs-CZ" sz="2200" dirty="0" smtClean="0"/>
              <a:t>Pozn.: podrobně s příklady bude probráno v hodině</a:t>
            </a:r>
          </a:p>
        </p:txBody>
      </p:sp>
    </p:spTree>
    <p:extLst>
      <p:ext uri="{BB962C8B-B14F-4D97-AF65-F5344CB8AC3E}">
        <p14:creationId xmlns:p14="http://schemas.microsoft.com/office/powerpoint/2010/main" val="93751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Nynější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pacienta přivádí</a:t>
            </a:r>
          </a:p>
          <a:p>
            <a:r>
              <a:rPr lang="cs-CZ" dirty="0"/>
              <a:t>Vyšetření psychických funkcí</a:t>
            </a:r>
          </a:p>
          <a:p>
            <a:endParaRPr lang="cs-CZ" dirty="0"/>
          </a:p>
          <a:p>
            <a:r>
              <a:rPr lang="cs-CZ" dirty="0"/>
              <a:t>Úkol: </a:t>
            </a:r>
            <a:r>
              <a:rPr lang="cs-CZ" dirty="0" smtClean="0"/>
              <a:t>popsat vědomí a </a:t>
            </a:r>
            <a:r>
              <a:rPr lang="cs-CZ" dirty="0"/>
              <a:t>orientaci, </a:t>
            </a:r>
            <a:r>
              <a:rPr lang="cs-CZ" dirty="0" smtClean="0"/>
              <a:t>emotivitu,  </a:t>
            </a:r>
            <a:r>
              <a:rPr lang="cs-CZ" dirty="0"/>
              <a:t>vnímání, </a:t>
            </a:r>
            <a:r>
              <a:rPr lang="cs-CZ" dirty="0" smtClean="0"/>
              <a:t>myšlení, </a:t>
            </a:r>
            <a:r>
              <a:rPr lang="cs-CZ" dirty="0"/>
              <a:t>pozornost, </a:t>
            </a:r>
            <a:r>
              <a:rPr lang="cs-CZ" dirty="0" smtClean="0"/>
              <a:t>paměť, intelekt, osobnost, náhled……celkové vzezření, postoj k vyšetření, psychomotorika, řeč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400" dirty="0" smtClean="0"/>
              <a:t>Pozn.: Příklady </a:t>
            </a:r>
            <a:r>
              <a:rPr lang="cs-CZ" sz="2400" dirty="0"/>
              <a:t>konkrétních </a:t>
            </a:r>
            <a:r>
              <a:rPr lang="cs-CZ" sz="2400" dirty="0" smtClean="0"/>
              <a:t>otázek </a:t>
            </a:r>
            <a:r>
              <a:rPr lang="cs-CZ" sz="2400" dirty="0"/>
              <a:t>na jednotlivé psychické funkce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23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516</TotalTime>
  <Words>430</Words>
  <Application>Microsoft Office PowerPoint</Application>
  <PresentationFormat>Předvádění na obrazovce (4:3)</PresentationFormat>
  <Paragraphs>93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Administrativní</vt:lpstr>
      <vt:lpstr>Psychiatrické vyšetření</vt:lpstr>
      <vt:lpstr>Psychiatrické vyšetření</vt:lpstr>
      <vt:lpstr>Zásady vedení pohovoru I</vt:lpstr>
      <vt:lpstr>Zásady vedení pohovoru II</vt:lpstr>
      <vt:lpstr>Speciální situace</vt:lpstr>
      <vt:lpstr>Psychiatrické vyšetření</vt:lpstr>
      <vt:lpstr>Psychiatrické vyšetření</vt:lpstr>
      <vt:lpstr>Anamnéza</vt:lpstr>
      <vt:lpstr>Nynější onemocnění</vt:lpstr>
      <vt:lpstr>Další specifické situace</vt:lpstr>
      <vt:lpstr>Literatura</vt:lpstr>
      <vt:lpstr>Ukázkové psychiatrické vyšetření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Psychiatrické vyšetření</dc:title>
  <dc:creator>j h</dc:creator>
  <cp:lastModifiedBy>Hüttlová Jitka</cp:lastModifiedBy>
  <cp:revision>81</cp:revision>
  <dcterms:created xsi:type="dcterms:W3CDTF">2017-02-20T06:17:13Z</dcterms:created>
  <dcterms:modified xsi:type="dcterms:W3CDTF">2017-09-25T05:34:21Z</dcterms:modified>
</cp:coreProperties>
</file>