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75" r:id="rId4"/>
    <p:sldId id="276" r:id="rId5"/>
    <p:sldId id="258" r:id="rId6"/>
    <p:sldId id="259" r:id="rId7"/>
    <p:sldId id="260" r:id="rId8"/>
    <p:sldId id="277" r:id="rId9"/>
    <p:sldId id="280" r:id="rId10"/>
    <p:sldId id="262" r:id="rId11"/>
    <p:sldId id="263" r:id="rId12"/>
    <p:sldId id="278" r:id="rId13"/>
    <p:sldId id="279" r:id="rId14"/>
    <p:sldId id="267" r:id="rId15"/>
    <p:sldId id="268" r:id="rId16"/>
    <p:sldId id="281" r:id="rId17"/>
    <p:sldId id="269" r:id="rId18"/>
    <p:sldId id="287" r:id="rId19"/>
    <p:sldId id="271" r:id="rId20"/>
    <p:sldId id="273" r:id="rId21"/>
    <p:sldId id="266" r:id="rId22"/>
    <p:sldId id="282" r:id="rId23"/>
    <p:sldId id="283" r:id="rId24"/>
    <p:sldId id="284" r:id="rId25"/>
    <p:sldId id="285" r:id="rId26"/>
    <p:sldId id="286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8942EA-3F6D-457A-80CE-D418195D92D1}" type="datetimeFigureOut">
              <a:rPr lang="en-GB" smtClean="0"/>
              <a:t>17/02/2018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89BBFD-54AA-4599-AE5E-7D8CF09CD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939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7BA3-036F-4617-A292-2105F167C716}" type="datetimeFigureOut">
              <a:rPr lang="en-GB" smtClean="0"/>
              <a:t>17/02/2018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BFC16-1526-4540-AA9D-BF172FE177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60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7BA3-036F-4617-A292-2105F167C716}" type="datetimeFigureOut">
              <a:rPr lang="en-GB" smtClean="0"/>
              <a:t>17/02/2018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BFC16-1526-4540-AA9D-BF172FE177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912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7BA3-036F-4617-A292-2105F167C716}" type="datetimeFigureOut">
              <a:rPr lang="en-GB" smtClean="0"/>
              <a:t>17/02/2018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BFC16-1526-4540-AA9D-BF172FE177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072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7BA3-036F-4617-A292-2105F167C716}" type="datetimeFigureOut">
              <a:rPr lang="en-GB" smtClean="0"/>
              <a:t>17/02/2018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BFC16-1526-4540-AA9D-BF172FE177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723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7BA3-036F-4617-A292-2105F167C716}" type="datetimeFigureOut">
              <a:rPr lang="en-GB" smtClean="0"/>
              <a:t>17/02/2018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BFC16-1526-4540-AA9D-BF172FE177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128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7BA3-036F-4617-A292-2105F167C716}" type="datetimeFigureOut">
              <a:rPr lang="en-GB" smtClean="0"/>
              <a:t>17/02/2018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BFC16-1526-4540-AA9D-BF172FE177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783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7BA3-036F-4617-A292-2105F167C716}" type="datetimeFigureOut">
              <a:rPr lang="en-GB" smtClean="0"/>
              <a:t>17/02/2018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BFC16-1526-4540-AA9D-BF172FE177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938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7BA3-036F-4617-A292-2105F167C716}" type="datetimeFigureOut">
              <a:rPr lang="en-GB" smtClean="0"/>
              <a:t>17/02/2018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BFC16-1526-4540-AA9D-BF172FE177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932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7BA3-036F-4617-A292-2105F167C716}" type="datetimeFigureOut">
              <a:rPr lang="en-GB" smtClean="0"/>
              <a:t>17/02/2018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BFC16-1526-4540-AA9D-BF172FE177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001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7BA3-036F-4617-A292-2105F167C716}" type="datetimeFigureOut">
              <a:rPr lang="en-GB" smtClean="0"/>
              <a:t>17/02/2018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BFC16-1526-4540-AA9D-BF172FE177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346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7BA3-036F-4617-A292-2105F167C716}" type="datetimeFigureOut">
              <a:rPr lang="en-GB" smtClean="0"/>
              <a:t>17/02/2018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BFC16-1526-4540-AA9D-BF172FE177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214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F7BA3-036F-4617-A292-2105F167C716}" type="datetimeFigureOut">
              <a:rPr lang="en-GB" smtClean="0"/>
              <a:t>17/02/2018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BFC16-1526-4540-AA9D-BF172FE177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90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Pategeneze</a:t>
            </a:r>
            <a:r>
              <a:rPr lang="cs-CZ" dirty="0" smtClean="0"/>
              <a:t> autoimunitních onemocnění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037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Periferní imunitní tolerance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8664" y="1524001"/>
            <a:ext cx="8397875" cy="41814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cs-CZ" altLang="en-US" dirty="0" smtClean="0"/>
              <a:t>Klonální anergie - chybí </a:t>
            </a:r>
            <a:r>
              <a:rPr lang="cs-CZ" altLang="en-US" dirty="0" err="1" smtClean="0"/>
              <a:t>kostimulační</a:t>
            </a:r>
            <a:r>
              <a:rPr lang="cs-CZ" altLang="en-US" dirty="0" smtClean="0"/>
              <a:t> signály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dirty="0" smtClean="0"/>
              <a:t>Klonální delece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dirty="0" smtClean="0"/>
              <a:t>Klonální ignorance - koncentrace </a:t>
            </a:r>
            <a:r>
              <a:rPr lang="cs-CZ" altLang="en-US" dirty="0" err="1" smtClean="0"/>
              <a:t>autoantigenu</a:t>
            </a:r>
            <a:r>
              <a:rPr lang="cs-CZ" altLang="en-US" dirty="0" smtClean="0"/>
              <a:t> je podprahová, </a:t>
            </a:r>
            <a:r>
              <a:rPr lang="cs-CZ" altLang="en-US" dirty="0" err="1" smtClean="0"/>
              <a:t>autoantigeny</a:t>
            </a:r>
            <a:r>
              <a:rPr lang="cs-CZ" altLang="en-US" dirty="0" smtClean="0"/>
              <a:t> jsou skryty.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dirty="0" err="1" smtClean="0"/>
              <a:t>Suprese</a:t>
            </a:r>
            <a:r>
              <a:rPr lang="cs-CZ" altLang="en-US" dirty="0" smtClean="0"/>
              <a:t> - </a:t>
            </a:r>
            <a:r>
              <a:rPr lang="cs-CZ" altLang="en-US" dirty="0" err="1" smtClean="0"/>
              <a:t>autoreaktivita</a:t>
            </a:r>
            <a:r>
              <a:rPr lang="cs-CZ" altLang="en-US" dirty="0" smtClean="0"/>
              <a:t> potlačena regulačními buňkami. </a:t>
            </a:r>
          </a:p>
          <a:p>
            <a:pPr eaLnBrk="1" hangingPunct="1"/>
            <a:endParaRPr lang="cs-CZ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0521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Obrázek 22" descr="schema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738" y="863601"/>
            <a:ext cx="7632700" cy="566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Nadpis 3"/>
          <p:cNvSpPr>
            <a:spLocks noGrp="1"/>
          </p:cNvSpPr>
          <p:nvPr>
            <p:ph type="title"/>
          </p:nvPr>
        </p:nvSpPr>
        <p:spPr>
          <a:xfrm>
            <a:off x="1774826" y="-242888"/>
            <a:ext cx="8893175" cy="1143001"/>
          </a:xfrm>
        </p:spPr>
        <p:txBody>
          <a:bodyPr/>
          <a:lstStyle/>
          <a:p>
            <a:pPr eaLnBrk="1" hangingPunct="1"/>
            <a:r>
              <a:rPr lang="cs-CZ" altLang="en-US" sz="3200"/>
              <a:t>Aktivace imunitního systému antigenem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216275" y="1628775"/>
            <a:ext cx="1360488" cy="584200"/>
          </a:xfrm>
          <a:prstGeom prst="rect">
            <a:avLst/>
          </a:prstGeom>
          <a:solidFill>
            <a:srgbClr val="957D6F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1600" dirty="0"/>
              <a:t>B-cell receptor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759451" y="2314576"/>
            <a:ext cx="1477963" cy="309563"/>
          </a:xfrm>
          <a:prstGeom prst="rect">
            <a:avLst/>
          </a:prstGeom>
          <a:solidFill>
            <a:srgbClr val="957D6F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tIns="79200">
            <a:spAutoFit/>
          </a:bodyPr>
          <a:lstStyle/>
          <a:p>
            <a:pPr eaLnBrk="1" hangingPunct="1">
              <a:lnSpc>
                <a:spcPct val="70000"/>
              </a:lnSpc>
              <a:defRPr/>
            </a:pPr>
            <a:r>
              <a:rPr lang="cs-CZ" sz="1600" dirty="0"/>
              <a:t>Antigen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063751" y="5345113"/>
            <a:ext cx="1700213" cy="309562"/>
          </a:xfrm>
          <a:prstGeom prst="rect">
            <a:avLst/>
          </a:prstGeom>
          <a:solidFill>
            <a:srgbClr val="957D6F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tIns="79200">
            <a:spAutoFit/>
          </a:bodyPr>
          <a:lstStyle/>
          <a:p>
            <a:pPr eaLnBrk="1" hangingPunct="1">
              <a:lnSpc>
                <a:spcPct val="70000"/>
              </a:lnSpc>
              <a:defRPr/>
            </a:pPr>
            <a:r>
              <a:rPr lang="cs-CZ" sz="1600" dirty="0"/>
              <a:t>Tvorba protilátek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281488" y="3503614"/>
            <a:ext cx="1814512" cy="471487"/>
          </a:xfrm>
          <a:prstGeom prst="rect">
            <a:avLst/>
          </a:prstGeom>
          <a:solidFill>
            <a:srgbClr val="957D6F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tIns="79200" anchor="ctr">
            <a:spAutoFit/>
          </a:bodyPr>
          <a:lstStyle/>
          <a:p>
            <a:pPr eaLnBrk="1" hangingPunct="1">
              <a:lnSpc>
                <a:spcPct val="70000"/>
              </a:lnSpc>
              <a:defRPr/>
            </a:pPr>
            <a:r>
              <a:rPr lang="cs-CZ" sz="1600" dirty="0" err="1"/>
              <a:t>Interleukin</a:t>
            </a:r>
            <a:r>
              <a:rPr lang="cs-CZ" sz="1600" dirty="0"/>
              <a:t> 4,5,6</a:t>
            </a:r>
          </a:p>
          <a:p>
            <a:pPr eaLnBrk="1" hangingPunct="1">
              <a:lnSpc>
                <a:spcPct val="70000"/>
              </a:lnSpc>
              <a:defRPr/>
            </a:pPr>
            <a:r>
              <a:rPr lang="cs-CZ" sz="1600" dirty="0"/>
              <a:t>Aktivace B-buněk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202363" y="3941763"/>
            <a:ext cx="1331912" cy="347662"/>
          </a:xfrm>
          <a:prstGeom prst="rect">
            <a:avLst/>
          </a:prstGeom>
          <a:solidFill>
            <a:srgbClr val="957D6F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1600" dirty="0" err="1"/>
              <a:t>Interleukin</a:t>
            </a:r>
            <a:r>
              <a:rPr lang="cs-CZ" sz="1600" dirty="0"/>
              <a:t> 4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8937625" y="2684464"/>
            <a:ext cx="1479550" cy="642937"/>
          </a:xfrm>
          <a:prstGeom prst="rect">
            <a:avLst/>
          </a:prstGeom>
          <a:solidFill>
            <a:srgbClr val="957D6F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tIns="79200">
            <a:spAutoFit/>
          </a:bodyPr>
          <a:lstStyle/>
          <a:p>
            <a:pPr eaLnBrk="1" hangingPunct="1">
              <a:lnSpc>
                <a:spcPct val="70000"/>
              </a:lnSpc>
              <a:defRPr/>
            </a:pPr>
            <a:r>
              <a:rPr lang="cs-CZ" sz="1600" dirty="0"/>
              <a:t>Antigen</a:t>
            </a:r>
          </a:p>
          <a:p>
            <a:pPr eaLnBrk="1" hangingPunct="1">
              <a:lnSpc>
                <a:spcPct val="70000"/>
              </a:lnSpc>
              <a:defRPr/>
            </a:pPr>
            <a:r>
              <a:rPr lang="cs-CZ" sz="1600" dirty="0"/>
              <a:t>prezentující buňka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986213" y="2314576"/>
            <a:ext cx="812800" cy="347663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 cell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8124825" y="2241550"/>
            <a:ext cx="960438" cy="363538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peptide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7312026" y="3349626"/>
            <a:ext cx="1108075" cy="347663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DC80/86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8199439" y="3349626"/>
            <a:ext cx="960437" cy="347663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MHCII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7607300" y="4375150"/>
            <a:ext cx="812800" cy="338138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CD28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8005764" y="4681539"/>
            <a:ext cx="814387" cy="600075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Th0</a:t>
            </a:r>
          </a:p>
          <a:p>
            <a:pPr eaLnBrk="1" hangingPunct="1">
              <a:defRPr/>
            </a:pPr>
            <a:r>
              <a:rPr lang="cs-CZ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 Cell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5264150" y="5289551"/>
            <a:ext cx="812800" cy="601663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Th2</a:t>
            </a:r>
          </a:p>
          <a:p>
            <a:pPr eaLnBrk="1" hangingPunct="1">
              <a:defRPr/>
            </a:pPr>
            <a:r>
              <a:rPr lang="cs-CZ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 Cell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5168901" y="4532313"/>
            <a:ext cx="1330325" cy="347662"/>
          </a:xfrm>
          <a:prstGeom prst="rect">
            <a:avLst/>
          </a:prstGeom>
          <a:solidFill>
            <a:srgbClr val="957D6F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1600" dirty="0" err="1"/>
              <a:t>Interleukin</a:t>
            </a:r>
            <a:r>
              <a:rPr lang="cs-CZ" sz="1600" dirty="0"/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13976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8680" y="231776"/>
            <a:ext cx="3875116" cy="1325563"/>
          </a:xfrm>
        </p:spPr>
        <p:txBody>
          <a:bodyPr/>
          <a:lstStyle/>
          <a:p>
            <a:pPr eaLnBrk="1" hangingPunct="1"/>
            <a:r>
              <a:rPr lang="cs-CZ" altLang="en-US" dirty="0" err="1" smtClean="0"/>
              <a:t>T</a:t>
            </a:r>
            <a:r>
              <a:rPr lang="cs-CZ" altLang="en-US" baseline="-25000" dirty="0" err="1" smtClean="0"/>
              <a:t>reg</a:t>
            </a:r>
            <a:r>
              <a:rPr lang="cs-CZ" altLang="en-US" baseline="-25000" dirty="0" smtClean="0"/>
              <a:t> </a:t>
            </a:r>
            <a:r>
              <a:rPr lang="cs-CZ" altLang="en-US" dirty="0" smtClean="0"/>
              <a:t>lymfocyty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0700" y="1557339"/>
            <a:ext cx="8610600" cy="418147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en-US" sz="2400" dirty="0"/>
              <a:t>Samostatná subpopulace přirozeně regulačních buněk.</a:t>
            </a:r>
          </a:p>
          <a:p>
            <a:pPr eaLnBrk="1" hangingPunct="1"/>
            <a:r>
              <a:rPr lang="cs-CZ" altLang="en-US" sz="2400" dirty="0"/>
              <a:t>Vývoj v </a:t>
            </a:r>
            <a:r>
              <a:rPr lang="cs-CZ" altLang="en-US" sz="2400" dirty="0" err="1"/>
              <a:t>thymu</a:t>
            </a:r>
            <a:r>
              <a:rPr lang="cs-CZ" altLang="en-US" sz="2400" dirty="0"/>
              <a:t>, za určitých okolností je možný vývoj i v periferii.</a:t>
            </a:r>
          </a:p>
          <a:p>
            <a:pPr eaLnBrk="1" hangingPunct="1"/>
            <a:r>
              <a:rPr lang="cs-CZ" altLang="en-US" sz="2400" dirty="0"/>
              <a:t>Transkripčním faktorem je FOX-P3 (možné terapeutické využití, využití při diagnostice)</a:t>
            </a:r>
          </a:p>
          <a:p>
            <a:pPr eaLnBrk="1" hangingPunct="1"/>
            <a:r>
              <a:rPr lang="cs-CZ" altLang="en-US" sz="2400" dirty="0"/>
              <a:t>Jsou CD4+CD25+.</a:t>
            </a:r>
          </a:p>
          <a:p>
            <a:pPr eaLnBrk="1" hangingPunct="1"/>
            <a:r>
              <a:rPr lang="cs-CZ" altLang="en-US" sz="2400" dirty="0"/>
              <a:t>Přímo působí na jiné T-lymfocyty prostřednictvím molekuly CTLA-4 a snad i membránovou formou TGF-</a:t>
            </a:r>
            <a:r>
              <a:rPr lang="cs-CZ" altLang="en-US" sz="2400" dirty="0">
                <a:latin typeface="Symbol" panose="05050102010706020507" pitchFamily="18" charset="2"/>
              </a:rPr>
              <a:t>b.</a:t>
            </a:r>
            <a:endParaRPr lang="cs-CZ" altLang="en-US" sz="2400" dirty="0"/>
          </a:p>
          <a:p>
            <a:pPr eaLnBrk="1" hangingPunct="1"/>
            <a:r>
              <a:rPr lang="cs-CZ" altLang="en-US" sz="2400" dirty="0"/>
              <a:t>Tvoří asi 5-10% CD4+ lymfocytů.</a:t>
            </a:r>
          </a:p>
          <a:p>
            <a:pPr eaLnBrk="1" hangingPunct="1"/>
            <a:r>
              <a:rPr lang="cs-CZ" altLang="en-US" sz="2400" dirty="0"/>
              <a:t>Zajišťují </a:t>
            </a:r>
            <a:r>
              <a:rPr lang="cs-CZ" altLang="en-US" sz="2400" dirty="0" err="1"/>
              <a:t>autoleranci</a:t>
            </a:r>
            <a:r>
              <a:rPr lang="cs-CZ" altLang="en-US" sz="2400" dirty="0"/>
              <a:t>, brání rozvoji autoimunitních chorob.</a:t>
            </a:r>
          </a:p>
          <a:p>
            <a:pPr eaLnBrk="1" hangingPunct="1"/>
            <a:r>
              <a:rPr lang="cs-CZ" altLang="en-US" sz="2400" dirty="0"/>
              <a:t>Zajištují ale také „</a:t>
            </a:r>
            <a:r>
              <a:rPr lang="cs-CZ" altLang="en-US" sz="2400" dirty="0" err="1"/>
              <a:t>autotoleranci</a:t>
            </a:r>
            <a:r>
              <a:rPr lang="cs-CZ" altLang="en-US" sz="2400" dirty="0"/>
              <a:t>“ nádorových buněk.</a:t>
            </a:r>
          </a:p>
          <a:p>
            <a:pPr eaLnBrk="1" hangingPunct="1"/>
            <a:endParaRPr lang="cs-CZ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8294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Deficit transkripčního faktoru FOX-P3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Následkem je závažné, řídké onemocnění označované jako IPEX syndrom (</a:t>
            </a:r>
            <a:r>
              <a:rPr lang="cs-CZ" dirty="0" err="1"/>
              <a:t>Immune</a:t>
            </a:r>
            <a:r>
              <a:rPr lang="cs-CZ" dirty="0"/>
              <a:t> </a:t>
            </a:r>
            <a:r>
              <a:rPr lang="cs-CZ" dirty="0" err="1"/>
              <a:t>dysregulation</a:t>
            </a:r>
            <a:r>
              <a:rPr lang="cs-CZ" dirty="0"/>
              <a:t>, </a:t>
            </a:r>
            <a:r>
              <a:rPr lang="cs-CZ" dirty="0" err="1" smtClean="0"/>
              <a:t>Polyendocrinopathy</a:t>
            </a:r>
            <a:r>
              <a:rPr lang="cs-CZ" dirty="0"/>
              <a:t>, </a:t>
            </a:r>
            <a:r>
              <a:rPr lang="cs-CZ" dirty="0" err="1" smtClean="0"/>
              <a:t>Enteropathy</a:t>
            </a:r>
            <a:r>
              <a:rPr lang="cs-CZ" dirty="0"/>
              <a:t>, </a:t>
            </a:r>
            <a:r>
              <a:rPr lang="cs-CZ" dirty="0" smtClean="0"/>
              <a:t>X-</a:t>
            </a:r>
            <a:r>
              <a:rPr lang="cs-CZ" dirty="0" err="1" smtClean="0"/>
              <a:t>linked</a:t>
            </a:r>
            <a:r>
              <a:rPr lang="cs-CZ" dirty="0" smtClean="0"/>
              <a:t>)</a:t>
            </a:r>
          </a:p>
          <a:p>
            <a:r>
              <a:rPr lang="cs-CZ" dirty="0" smtClean="0"/>
              <a:t>Těžká autoimunitní enteritida, diabetes </a:t>
            </a:r>
            <a:r>
              <a:rPr lang="cs-CZ" dirty="0" err="1" smtClean="0"/>
              <a:t>mellitus</a:t>
            </a:r>
            <a:r>
              <a:rPr lang="cs-CZ" dirty="0" smtClean="0"/>
              <a:t>-I, ekzém, hypotyreóza…</a:t>
            </a:r>
          </a:p>
          <a:p>
            <a:r>
              <a:rPr lang="cs-CZ" dirty="0" smtClean="0"/>
              <a:t>Vázáno na X-chromozom</a:t>
            </a:r>
          </a:p>
          <a:p>
            <a:r>
              <a:rPr lang="cs-CZ" dirty="0" smtClean="0"/>
              <a:t>Bez včasné transplantace </a:t>
            </a:r>
            <a:r>
              <a:rPr lang="cs-CZ" dirty="0" err="1" smtClean="0"/>
              <a:t>hematopetických</a:t>
            </a:r>
            <a:r>
              <a:rPr lang="cs-CZ" dirty="0" smtClean="0"/>
              <a:t> buněk probíhá letálně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2424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801948" y="232122"/>
            <a:ext cx="10791305" cy="1325563"/>
          </a:xfrm>
        </p:spPr>
        <p:txBody>
          <a:bodyPr/>
          <a:lstStyle/>
          <a:p>
            <a:pPr eaLnBrk="1" hangingPunct="1"/>
            <a:r>
              <a:rPr lang="cs-CZ" altLang="en-US" dirty="0" smtClean="0"/>
              <a:t>Genetické aspekty autoimunitních onemocnění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0902" y="1685926"/>
            <a:ext cx="9975273" cy="41814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en-US" dirty="0" smtClean="0"/>
              <a:t>Nahromadění autoimunitních onemocnění v rodinách.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dirty="0" err="1" smtClean="0"/>
              <a:t>Inbrední</a:t>
            </a:r>
            <a:r>
              <a:rPr lang="cs-CZ" altLang="en-US" dirty="0" smtClean="0"/>
              <a:t> </a:t>
            </a:r>
            <a:r>
              <a:rPr lang="cs-CZ" altLang="en-US" dirty="0" smtClean="0"/>
              <a:t>kmeny zvířat u nichž se vyvíjejí definovaná autoimunitní onemocnění.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dirty="0" smtClean="0"/>
              <a:t>Vazba na HLA antigeny.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dirty="0" smtClean="0"/>
              <a:t>Význam polymorfismu </a:t>
            </a:r>
            <a:r>
              <a:rPr lang="cs-CZ" altLang="en-US" dirty="0" err="1" smtClean="0"/>
              <a:t>cytokinů</a:t>
            </a:r>
            <a:r>
              <a:rPr lang="cs-CZ" altLang="en-US" dirty="0" smtClean="0"/>
              <a:t>/ cytokinových receptorů a dalších regulačních genů.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dirty="0" smtClean="0"/>
              <a:t>Poruchy </a:t>
            </a:r>
            <a:r>
              <a:rPr lang="cs-CZ" altLang="en-US" dirty="0" err="1" smtClean="0"/>
              <a:t>apoptózy</a:t>
            </a:r>
            <a:r>
              <a:rPr lang="cs-CZ" altLang="en-US" dirty="0" smtClean="0"/>
              <a:t> vedou k autoimunitním syndromům.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dirty="0" smtClean="0"/>
              <a:t>Většina autoimunitních onemocnění je častějších u žen.</a:t>
            </a:r>
          </a:p>
        </p:txBody>
      </p:sp>
    </p:spTree>
    <p:extLst>
      <p:ext uri="{BB962C8B-B14F-4D97-AF65-F5344CB8AC3E}">
        <p14:creationId xmlns:p14="http://schemas.microsoft.com/office/powerpoint/2010/main" val="1977560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5513" y="457200"/>
            <a:ext cx="11388436" cy="11763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en-US" dirty="0" smtClean="0"/>
              <a:t>Vnější vlivy účastnící se rozvoje autoimunitních chorob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4492" y="1820488"/>
            <a:ext cx="9141805" cy="4181475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en-US" dirty="0" smtClean="0"/>
              <a:t>Infekce</a:t>
            </a:r>
          </a:p>
          <a:p>
            <a:pPr lvl="1" eaLnBrk="1" hangingPunct="1"/>
            <a:r>
              <a:rPr lang="cs-CZ" altLang="en-US" dirty="0" smtClean="0"/>
              <a:t>„</a:t>
            </a:r>
            <a:r>
              <a:rPr lang="cs-CZ" altLang="en-US" dirty="0" err="1" smtClean="0"/>
              <a:t>Bystander</a:t>
            </a:r>
            <a:r>
              <a:rPr lang="cs-CZ" altLang="en-US" dirty="0" smtClean="0"/>
              <a:t>“ efekt při probíhajícím zánětu</a:t>
            </a:r>
          </a:p>
          <a:p>
            <a:pPr lvl="1" eaLnBrk="1" hangingPunct="1"/>
            <a:r>
              <a:rPr lang="cs-CZ" altLang="en-US" dirty="0" smtClean="0"/>
              <a:t>Molekulární mimikry</a:t>
            </a:r>
          </a:p>
          <a:p>
            <a:pPr lvl="1" eaLnBrk="1" hangingPunct="1"/>
            <a:r>
              <a:rPr lang="cs-CZ" altLang="en-US" dirty="0" err="1" smtClean="0"/>
              <a:t>Polyklonální</a:t>
            </a:r>
            <a:r>
              <a:rPr lang="cs-CZ" altLang="en-US" dirty="0" smtClean="0"/>
              <a:t> stimulace</a:t>
            </a:r>
          </a:p>
          <a:p>
            <a:pPr lvl="1" eaLnBrk="1" hangingPunct="1"/>
            <a:r>
              <a:rPr lang="cs-CZ" altLang="en-US" dirty="0" smtClean="0"/>
              <a:t>Může se uplatňovat i abnormální reakce na fyziologickou flóru (IBD)</a:t>
            </a:r>
          </a:p>
          <a:p>
            <a:pPr eaLnBrk="1" hangingPunct="1"/>
            <a:r>
              <a:rPr lang="cs-CZ" altLang="en-US" dirty="0" smtClean="0"/>
              <a:t>Vliv UV světla na rozvoj a exacerbace SLE</a:t>
            </a:r>
          </a:p>
          <a:p>
            <a:pPr eaLnBrk="1" hangingPunct="1"/>
            <a:r>
              <a:rPr lang="cs-CZ" altLang="en-US" dirty="0" smtClean="0"/>
              <a:t>Je podezříván vliv stresu </a:t>
            </a:r>
            <a:r>
              <a:rPr lang="cs-CZ" altLang="en-US" dirty="0" err="1" smtClean="0"/>
              <a:t>stresu</a:t>
            </a:r>
            <a:endParaRPr lang="cs-CZ" altLang="en-US" dirty="0" smtClean="0"/>
          </a:p>
          <a:p>
            <a:pPr eaLnBrk="1" hangingPunct="1"/>
            <a:r>
              <a:rPr lang="cs-CZ" altLang="en-US" dirty="0" smtClean="0"/>
              <a:t>Některá autoimunitní onemocnění jsou vázána na geografické oblasti (severojižní gradient u roztroušené mozkomíšní sklerózy)</a:t>
            </a:r>
          </a:p>
          <a:p>
            <a:pPr eaLnBrk="1" hangingPunct="1"/>
            <a:r>
              <a:rPr lang="cs-CZ" altLang="en-US" dirty="0" smtClean="0"/>
              <a:t>Zvýšený příjem jodu je asociován s častějším výskytem </a:t>
            </a:r>
            <a:r>
              <a:rPr lang="cs-CZ" altLang="en-US" dirty="0" err="1" smtClean="0"/>
              <a:t>Hashimotovy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thyroiditidy</a:t>
            </a:r>
            <a:r>
              <a:rPr lang="cs-CZ" alt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91859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Rozvoj autoimunitních chorob po porodu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382578"/>
            <a:ext cx="10515600" cy="4351338"/>
          </a:xfrm>
        </p:spPr>
        <p:txBody>
          <a:bodyPr/>
          <a:lstStyle/>
          <a:p>
            <a:r>
              <a:rPr lang="cs-CZ" dirty="0" smtClean="0"/>
              <a:t>Podezřívány jsou hormonální změny po porodu a odeznění „imunosuprese“ přítomné během těhotenství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61327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Výskyt autoimunitních chorob</a:t>
            </a:r>
            <a:br>
              <a:rPr lang="cs-CZ" altLang="en-US" smtClean="0"/>
            </a:br>
            <a:r>
              <a:rPr lang="cs-CZ" altLang="en-US" sz="3200"/>
              <a:t>(Mackay IR, BMJ 2000; 321: 93-96)</a:t>
            </a:r>
            <a:endParaRPr lang="cs-CZ" altLang="en-US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1338" y="2209627"/>
            <a:ext cx="8128000" cy="41814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dirty="0" smtClean="0"/>
              <a:t>Odhaduje se, že asi 5% populace trpí některou </a:t>
            </a:r>
            <a:r>
              <a:rPr lang="cs-CZ" altLang="en-US" dirty="0" smtClean="0"/>
              <a:t>autoimunitní </a:t>
            </a:r>
            <a:r>
              <a:rPr lang="cs-CZ" altLang="en-US" dirty="0" smtClean="0"/>
              <a:t>chorobou.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dirty="0" smtClean="0"/>
              <a:t>Autoimunitní postižení štítné žlázy: asi 3% žen.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dirty="0" smtClean="0"/>
              <a:t>Revmatoidní artritida: 1% populace.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dirty="0" smtClean="0"/>
              <a:t>Primární </a:t>
            </a:r>
            <a:r>
              <a:rPr lang="cs-CZ" altLang="en-US" dirty="0" err="1" smtClean="0"/>
              <a:t>Sjögrenův</a:t>
            </a:r>
            <a:r>
              <a:rPr lang="cs-CZ" altLang="en-US" dirty="0" smtClean="0"/>
              <a:t> syndrom: 0.6-3% žen.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dirty="0" smtClean="0"/>
              <a:t>SLE: 0,12% populace.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dirty="0" smtClean="0"/>
              <a:t>Roztroušená mozkomíšní skleróza: 0,1% populace. </a:t>
            </a:r>
          </a:p>
        </p:txBody>
      </p:sp>
    </p:spTree>
    <p:extLst>
      <p:ext uri="{BB962C8B-B14F-4D97-AF65-F5344CB8AC3E}">
        <p14:creationId xmlns:p14="http://schemas.microsoft.com/office/powerpoint/2010/main" val="3008584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0746" y="290310"/>
            <a:ext cx="10515600" cy="1325563"/>
          </a:xfrm>
        </p:spPr>
        <p:txBody>
          <a:bodyPr/>
          <a:lstStyle/>
          <a:p>
            <a:r>
              <a:rPr lang="cs-CZ" dirty="0" err="1" smtClean="0"/>
              <a:t>Autorektivita</a:t>
            </a:r>
            <a:r>
              <a:rPr lang="cs-CZ" dirty="0" smtClean="0"/>
              <a:t> a autoimunita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2644" y="2357639"/>
            <a:ext cx="10515600" cy="4351338"/>
          </a:xfrm>
        </p:spPr>
        <p:txBody>
          <a:bodyPr/>
          <a:lstStyle/>
          <a:p>
            <a:r>
              <a:rPr lang="cs-CZ" b="1" dirty="0" err="1" smtClean="0"/>
              <a:t>Autorektivita</a:t>
            </a:r>
            <a:r>
              <a:rPr lang="cs-CZ" dirty="0" smtClean="0"/>
              <a:t> je fyziologický proces v němž imunitní systém poznává vlastní struktury a může s nimi reagovat. Uplatňuje se během růstu, diferenciace, odstraňování starých buněk.</a:t>
            </a:r>
          </a:p>
          <a:p>
            <a:r>
              <a:rPr lang="cs-CZ" b="1" dirty="0" smtClean="0"/>
              <a:t>Autoimunita</a:t>
            </a:r>
            <a:r>
              <a:rPr lang="cs-CZ" dirty="0" smtClean="0"/>
              <a:t> je stav patologický, pokud se objevují klinické příznaky  vzniká </a:t>
            </a:r>
            <a:r>
              <a:rPr lang="cs-CZ" b="1" dirty="0" smtClean="0"/>
              <a:t>autoimunitní onemocnění</a:t>
            </a:r>
            <a:r>
              <a:rPr lang="cs-CZ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2591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540000" y="381000"/>
            <a:ext cx="7600950" cy="11763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mtClean="0"/>
              <a:t>Patogeneze autoimunitních chorob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464" y="1447801"/>
            <a:ext cx="8601075" cy="41814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en-US" u="sng" smtClean="0"/>
              <a:t>Autoprotilátky</a:t>
            </a:r>
            <a:r>
              <a:rPr lang="cs-CZ" altLang="en-US" smtClean="0"/>
              <a:t> působí opsonizačně, aktivují komplementový systém, blokují/stimulují receptory, může se uplatnit i fenomén ADCC. Komplexy s autoantigeny mohou vytvářet imunokomplexová onemocnění.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u="sng" smtClean="0"/>
              <a:t>Autoreaktivní T-lymfocyty:</a:t>
            </a:r>
            <a:r>
              <a:rPr lang="cs-CZ" altLang="en-US" smtClean="0"/>
              <a:t> uplatňují se cytotoxické ale i Th lymfocyty. Nejznámějším příkladem je  roztroušená mozkomíšní skleróza, DM-I.</a:t>
            </a:r>
            <a:r>
              <a:rPr lang="en-GB" altLang="en-US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mtClean="0"/>
              <a:t>Nespecifické mechanismy: chemotaxe leukocytů do místa zánětu.</a:t>
            </a:r>
          </a:p>
        </p:txBody>
      </p:sp>
    </p:spTree>
    <p:extLst>
      <p:ext uri="{BB962C8B-B14F-4D97-AF65-F5344CB8AC3E}">
        <p14:creationId xmlns:p14="http://schemas.microsoft.com/office/powerpoint/2010/main" val="2498993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524000" y="2130426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en-US" sz="5400"/>
              <a:t>Imunitní tolerance</a:t>
            </a:r>
            <a:endParaRPr lang="en-US" altLang="en-US" sz="5400"/>
          </a:p>
        </p:txBody>
      </p:sp>
    </p:spTree>
    <p:extLst>
      <p:ext uri="{BB962C8B-B14F-4D97-AF65-F5344CB8AC3E}">
        <p14:creationId xmlns:p14="http://schemas.microsoft.com/office/powerpoint/2010/main" val="2750416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en-US" dirty="0" smtClean="0"/>
              <a:t>Autoprotilátky v diagnostice autoimunitních chorob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2015" y="1885432"/>
            <a:ext cx="11072552" cy="4181475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cs-CZ" altLang="en-US" dirty="0" smtClean="0"/>
              <a:t>Přítomnost řady autoprotilátek v nízkých titrech nacházíme poměrně běžně u sob, netrpících autoimunitním postižením. Tento výskyt se zvyšuje se zvyšujícím se věkem.</a:t>
            </a:r>
          </a:p>
          <a:p>
            <a:r>
              <a:rPr lang="cs-CZ" altLang="en-US" dirty="0"/>
              <a:t>Poměrně často se setkáváme se stavem, kdy diagnosticky využívané autoprotilátky jsou odlišné od autoprotilátek </a:t>
            </a:r>
            <a:r>
              <a:rPr lang="cs-CZ" altLang="en-US" dirty="0" smtClean="0"/>
              <a:t>patogenetických, resp. místo protilátek hraje hlavní roli buněčná imunita.</a:t>
            </a:r>
          </a:p>
          <a:p>
            <a:r>
              <a:rPr lang="cs-CZ" altLang="en-US" dirty="0" smtClean="0"/>
              <a:t>Nález některých autoprotilátek může předcházet autoimunitní onemocnění o mnoho let ( </a:t>
            </a:r>
            <a:r>
              <a:rPr lang="cs-CZ" altLang="en-US" dirty="0" err="1" smtClean="0"/>
              <a:t>antimitochondriální</a:t>
            </a:r>
            <a:r>
              <a:rPr lang="cs-CZ" altLang="en-US" dirty="0" smtClean="0"/>
              <a:t>, proti cyklickým </a:t>
            </a:r>
            <a:r>
              <a:rPr lang="cs-CZ" altLang="en-US" dirty="0" err="1" smtClean="0"/>
              <a:t>citrulinovaným</a:t>
            </a:r>
            <a:r>
              <a:rPr lang="cs-CZ" altLang="en-US" dirty="0" smtClean="0"/>
              <a:t> peptidům..)</a:t>
            </a:r>
          </a:p>
          <a:p>
            <a:pPr eaLnBrk="1" hangingPunct="1"/>
            <a:r>
              <a:rPr lang="cs-CZ" altLang="en-US" dirty="0" smtClean="0"/>
              <a:t>Autoimunitní choroba musí mít klinické příznaky, samotná přítomnost autoprotilátek nikdy nestanoví diagnózu! </a:t>
            </a:r>
          </a:p>
        </p:txBody>
      </p:sp>
    </p:spTree>
    <p:extLst>
      <p:ext uri="{BB962C8B-B14F-4D97-AF65-F5344CB8AC3E}">
        <p14:creationId xmlns:p14="http://schemas.microsoft.com/office/powerpoint/2010/main" val="5172391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505" y="415001"/>
            <a:ext cx="12451284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en-US" sz="4000" dirty="0" smtClean="0"/>
              <a:t>Mechanismy vedoucí ke vzniku autoimunitních chorob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9" y="2057401"/>
            <a:ext cx="8137525" cy="418147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en-US" dirty="0" smtClean="0"/>
              <a:t>Vizualizace skrytých antigenů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dirty="0" smtClean="0"/>
              <a:t>Zkřížená reaktivita </a:t>
            </a:r>
            <a:r>
              <a:rPr lang="cs-CZ" altLang="en-US" dirty="0" err="1" smtClean="0"/>
              <a:t>exo</a:t>
            </a:r>
            <a:r>
              <a:rPr lang="cs-CZ" altLang="en-US" dirty="0" smtClean="0"/>
              <a:t>- a </a:t>
            </a:r>
            <a:r>
              <a:rPr lang="cs-CZ" altLang="en-US" dirty="0" err="1" smtClean="0"/>
              <a:t>endoantigenů</a:t>
            </a:r>
            <a:r>
              <a:rPr lang="cs-CZ" altLang="en-US" dirty="0" smtClean="0"/>
              <a:t> (molekulární mimikry)</a:t>
            </a:r>
          </a:p>
          <a:p>
            <a:r>
              <a:rPr lang="cs-CZ" altLang="en-US" dirty="0" smtClean="0"/>
              <a:t>„</a:t>
            </a:r>
            <a:r>
              <a:rPr lang="cs-CZ" altLang="en-US" dirty="0" err="1" smtClean="0"/>
              <a:t>Bystander</a:t>
            </a:r>
            <a:r>
              <a:rPr lang="cs-CZ" altLang="en-US" dirty="0"/>
              <a:t>“ </a:t>
            </a:r>
            <a:r>
              <a:rPr lang="cs-CZ" altLang="en-US" dirty="0" err="1" smtClean="0"/>
              <a:t>activation</a:t>
            </a:r>
            <a:endParaRPr lang="cs-CZ" altLang="en-US" dirty="0" smtClean="0"/>
          </a:p>
          <a:p>
            <a:r>
              <a:rPr lang="cs-CZ" altLang="en-US" dirty="0" smtClean="0"/>
              <a:t>Abnormální </a:t>
            </a:r>
            <a:r>
              <a:rPr lang="cs-CZ" altLang="en-US" dirty="0"/>
              <a:t>exprese HLA-II </a:t>
            </a:r>
            <a:r>
              <a:rPr lang="cs-CZ" altLang="en-US" dirty="0" smtClean="0"/>
              <a:t>antigenů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dirty="0" err="1" smtClean="0"/>
              <a:t>Polyklonální</a:t>
            </a:r>
            <a:r>
              <a:rPr lang="cs-CZ" altLang="en-US" dirty="0" smtClean="0"/>
              <a:t> stimulace T-a B- </a:t>
            </a:r>
            <a:r>
              <a:rPr lang="cs-CZ" altLang="en-US" dirty="0" smtClean="0"/>
              <a:t>lymfocytů</a:t>
            </a:r>
            <a:endParaRPr lang="cs-CZ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en-US" dirty="0" smtClean="0"/>
              <a:t>Porucha funkce regulačních T-lymfocytů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dirty="0" smtClean="0"/>
              <a:t>Vznik </a:t>
            </a:r>
            <a:r>
              <a:rPr lang="cs-CZ" altLang="en-US" dirty="0" err="1" smtClean="0"/>
              <a:t>neoantigenů</a:t>
            </a:r>
            <a:r>
              <a:rPr lang="cs-CZ" altLang="en-US" dirty="0" smtClean="0"/>
              <a:t> (např. vliv léků, infekcí)    </a:t>
            </a:r>
          </a:p>
          <a:p>
            <a:pPr eaLnBrk="1" hangingPunct="1"/>
            <a:endParaRPr lang="cs-CZ" altLang="en-US" dirty="0" smtClean="0"/>
          </a:p>
          <a:p>
            <a:pPr eaLnBrk="1" hangingPunct="1"/>
            <a:endParaRPr lang="cs-CZ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719144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403" y="431626"/>
            <a:ext cx="10515600" cy="1325563"/>
          </a:xfrm>
        </p:spPr>
        <p:txBody>
          <a:bodyPr/>
          <a:lstStyle/>
          <a:p>
            <a:r>
              <a:rPr lang="cs-CZ" dirty="0" err="1" smtClean="0"/>
              <a:t>Hashimotova</a:t>
            </a:r>
            <a:r>
              <a:rPr lang="cs-CZ" dirty="0" smtClean="0"/>
              <a:t> </a:t>
            </a:r>
            <a:r>
              <a:rPr lang="cs-CZ" dirty="0" err="1" smtClean="0"/>
              <a:t>thyroiditida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5895" y="2224635"/>
            <a:ext cx="10515600" cy="4351338"/>
          </a:xfrm>
        </p:spPr>
        <p:txBody>
          <a:bodyPr/>
          <a:lstStyle/>
          <a:p>
            <a:r>
              <a:rPr lang="cs-CZ" dirty="0" smtClean="0"/>
              <a:t>Autoimunitní </a:t>
            </a:r>
            <a:r>
              <a:rPr lang="cs-CZ" dirty="0" err="1" smtClean="0"/>
              <a:t>thyroiditida</a:t>
            </a:r>
            <a:endParaRPr lang="cs-CZ" dirty="0" smtClean="0"/>
          </a:p>
          <a:p>
            <a:r>
              <a:rPr lang="cs-CZ" dirty="0" smtClean="0"/>
              <a:t>Lymfocytární infiltrace žlázy</a:t>
            </a:r>
          </a:p>
          <a:p>
            <a:r>
              <a:rPr lang="cs-CZ" dirty="0" smtClean="0"/>
              <a:t>Přítomnost protilátek proti </a:t>
            </a:r>
            <a:r>
              <a:rPr lang="cs-CZ" dirty="0" err="1" smtClean="0"/>
              <a:t>thyreoglobulinu</a:t>
            </a:r>
            <a:r>
              <a:rPr lang="cs-CZ" dirty="0" smtClean="0"/>
              <a:t> (TG) a </a:t>
            </a:r>
            <a:r>
              <a:rPr lang="cs-CZ" dirty="0" err="1" smtClean="0"/>
              <a:t>mikrosomální</a:t>
            </a:r>
            <a:r>
              <a:rPr lang="cs-CZ" dirty="0" smtClean="0"/>
              <a:t> peroxidáze (MPO).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45567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6400" y="431626"/>
            <a:ext cx="10515600" cy="1325563"/>
          </a:xfrm>
        </p:spPr>
        <p:txBody>
          <a:bodyPr/>
          <a:lstStyle/>
          <a:p>
            <a:r>
              <a:rPr lang="cs-CZ" dirty="0" err="1"/>
              <a:t>Hashimotova</a:t>
            </a:r>
            <a:r>
              <a:rPr lang="cs-CZ" dirty="0"/>
              <a:t> </a:t>
            </a:r>
            <a:r>
              <a:rPr lang="cs-CZ" dirty="0" err="1" smtClean="0"/>
              <a:t>thyroiditida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počátku onemocnění mohou být příznaky hypertyreózy – snad následkem uvolnění hormonů z koloidu při smrti folikulárních buněk.</a:t>
            </a:r>
          </a:p>
          <a:p>
            <a:r>
              <a:rPr lang="cs-CZ" dirty="0" smtClean="0"/>
              <a:t>Někdy je možno prokázat i protilátky proti TSH, ty ale mají spíše blokační efekt.</a:t>
            </a:r>
          </a:p>
          <a:p>
            <a:r>
              <a:rPr lang="cs-CZ" dirty="0" smtClean="0"/>
              <a:t>Naopak, u části nemocných s Graves- </a:t>
            </a:r>
            <a:r>
              <a:rPr lang="cs-CZ" dirty="0" err="1" smtClean="0"/>
              <a:t>Basedowovou</a:t>
            </a:r>
            <a:r>
              <a:rPr lang="cs-CZ" dirty="0" smtClean="0"/>
              <a:t> chorobou lze prokázat protilátky proti TG a MPO.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7235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Autoimunita u </a:t>
            </a:r>
            <a:r>
              <a:rPr lang="cs-CZ" dirty="0" err="1" smtClean="0"/>
              <a:t>Hashiotovy</a:t>
            </a:r>
            <a:r>
              <a:rPr lang="cs-CZ" dirty="0" smtClean="0"/>
              <a:t> </a:t>
            </a:r>
            <a:r>
              <a:rPr lang="cs-CZ" dirty="0" err="1" smtClean="0"/>
              <a:t>thyroiditidy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Protilátky proti </a:t>
            </a:r>
            <a:r>
              <a:rPr lang="cs-CZ" dirty="0" err="1" smtClean="0"/>
              <a:t>thyreoglobulinu</a:t>
            </a:r>
            <a:r>
              <a:rPr lang="cs-CZ" dirty="0" smtClean="0"/>
              <a:t> a </a:t>
            </a:r>
            <a:r>
              <a:rPr lang="cs-CZ" dirty="0" err="1" smtClean="0"/>
              <a:t>mikrosomální</a:t>
            </a:r>
            <a:r>
              <a:rPr lang="cs-CZ" dirty="0" smtClean="0"/>
              <a:t> peroxidáze - některé fixují komplement, </a:t>
            </a:r>
            <a:r>
              <a:rPr lang="cs-CZ" dirty="0" err="1" smtClean="0"/>
              <a:t>tj</a:t>
            </a:r>
            <a:r>
              <a:rPr lang="cs-CZ" dirty="0" smtClean="0"/>
              <a:t> mohou působit cytolyticky, u jiných pacientů nelze fixaci komplementu prokázat.</a:t>
            </a:r>
          </a:p>
          <a:p>
            <a:r>
              <a:rPr lang="cs-CZ" dirty="0"/>
              <a:t> </a:t>
            </a:r>
            <a:r>
              <a:rPr lang="cs-CZ" dirty="0" smtClean="0"/>
              <a:t>Někteří pacient mají i protilátky </a:t>
            </a:r>
            <a:r>
              <a:rPr lang="cs-CZ" smtClean="0"/>
              <a:t>pro TSHR </a:t>
            </a:r>
            <a:r>
              <a:rPr lang="cs-CZ" dirty="0" smtClean="0"/>
              <a:t>– mají spíše blokační efekt.</a:t>
            </a:r>
          </a:p>
          <a:p>
            <a:r>
              <a:rPr lang="cs-CZ" dirty="0"/>
              <a:t> </a:t>
            </a:r>
            <a:r>
              <a:rPr lang="cs-CZ" dirty="0" smtClean="0"/>
              <a:t>Patogeneticky nejvýznamnější jsou zřejmě T lymfocyty : </a:t>
            </a:r>
          </a:p>
          <a:p>
            <a:pPr lvl="1"/>
            <a:r>
              <a:rPr lang="cs-CZ" dirty="0" smtClean="0"/>
              <a:t>Cytotoxické CD8+ lymfocyty</a:t>
            </a:r>
          </a:p>
          <a:p>
            <a:pPr lvl="1"/>
            <a:r>
              <a:rPr lang="cs-CZ" dirty="0" smtClean="0"/>
              <a:t>Th1 lymfocyty stimulují jak CD8+ lymfocyty ( IL-2, IFN-</a:t>
            </a:r>
            <a:r>
              <a:rPr lang="cs-CZ" dirty="0" err="1" smtClean="0"/>
              <a:t>gamma</a:t>
            </a:r>
            <a:r>
              <a:rPr lang="cs-CZ" dirty="0" smtClean="0"/>
              <a:t>), tak makrofágy</a:t>
            </a:r>
          </a:p>
          <a:p>
            <a:pPr lvl="1"/>
            <a:r>
              <a:rPr lang="cs-CZ" dirty="0" smtClean="0"/>
              <a:t>Th2 lymfocyty stimulujíc tvorbu protilátek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18794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Zvažované mechanismy vzniku </a:t>
            </a:r>
            <a:r>
              <a:rPr lang="cs-CZ" dirty="0" err="1" smtClean="0"/>
              <a:t>Hashimotovy</a:t>
            </a:r>
            <a:r>
              <a:rPr lang="cs-CZ" dirty="0" smtClean="0"/>
              <a:t> </a:t>
            </a:r>
            <a:r>
              <a:rPr lang="cs-CZ" dirty="0" err="1" smtClean="0"/>
              <a:t>thyroiditidy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Molekulární mimikry. Není ale znám vyvolávající antigen. Nyní zvažována možnost zkřížené reaktivity HSP proteinů.</a:t>
            </a:r>
          </a:p>
          <a:p>
            <a:r>
              <a:rPr lang="cs-CZ" dirty="0"/>
              <a:t> </a:t>
            </a:r>
            <a:r>
              <a:rPr lang="cs-CZ" dirty="0" err="1" smtClean="0"/>
              <a:t>Bystander</a:t>
            </a:r>
            <a:r>
              <a:rPr lang="cs-CZ" dirty="0" smtClean="0"/>
              <a:t> efekt</a:t>
            </a:r>
          </a:p>
          <a:p>
            <a:r>
              <a:rPr lang="cs-CZ" dirty="0" smtClean="0"/>
              <a:t>Abnormální exprese HLA-II na buňkách štítné žlázy</a:t>
            </a:r>
          </a:p>
          <a:p>
            <a:r>
              <a:rPr lang="cs-CZ" dirty="0" smtClean="0"/>
              <a:t>Indukce </a:t>
            </a:r>
            <a:r>
              <a:rPr lang="cs-CZ" dirty="0" err="1" smtClean="0"/>
              <a:t>apoptózy</a:t>
            </a:r>
            <a:r>
              <a:rPr lang="cs-CZ" dirty="0" smtClean="0"/>
              <a:t> – zvažuje se zejména zvýšená exprese FAS na </a:t>
            </a:r>
            <a:r>
              <a:rPr lang="cs-CZ" dirty="0" err="1" smtClean="0"/>
              <a:t>thyreocytech</a:t>
            </a:r>
            <a:r>
              <a:rPr lang="cs-CZ" dirty="0" smtClean="0"/>
              <a:t> pod vlivem IL-1beta (produkt Th1 buněk)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0583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Možné spouštěcí faktory </a:t>
            </a:r>
            <a:r>
              <a:rPr lang="cs-CZ" dirty="0" err="1" smtClean="0"/>
              <a:t>Hashimotovy</a:t>
            </a:r>
            <a:r>
              <a:rPr lang="cs-CZ" dirty="0" smtClean="0"/>
              <a:t> </a:t>
            </a:r>
            <a:r>
              <a:rPr lang="cs-CZ" dirty="0" err="1" smtClean="0"/>
              <a:t>thyroiditidy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Infekce – jednoznačná vazba na některou infekci nebyla prokázána</a:t>
            </a:r>
          </a:p>
          <a:p>
            <a:r>
              <a:rPr lang="cs-CZ" dirty="0" smtClean="0"/>
              <a:t>Stres – lze vystopovat u některých pacientů</a:t>
            </a:r>
          </a:p>
          <a:p>
            <a:r>
              <a:rPr lang="cs-CZ" dirty="0" smtClean="0"/>
              <a:t>Pohlaví – poměr ženy: muži  - 25:1</a:t>
            </a:r>
          </a:p>
          <a:p>
            <a:r>
              <a:rPr lang="cs-CZ" dirty="0" smtClean="0"/>
              <a:t>Období po porodu</a:t>
            </a:r>
          </a:p>
          <a:p>
            <a:r>
              <a:rPr lang="cs-CZ" dirty="0" smtClean="0"/>
              <a:t>Velký příjem jodu</a:t>
            </a:r>
          </a:p>
          <a:p>
            <a:r>
              <a:rPr lang="cs-CZ" dirty="0" smtClean="0"/>
              <a:t>Radiace (hlavně studie po Černobylské katastrofě)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9204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38866" y="458258"/>
            <a:ext cx="5283201" cy="13255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en-US" sz="4000" dirty="0" smtClean="0">
                <a:solidFill>
                  <a:srgbClr val="FF0000"/>
                </a:solidFill>
              </a:rPr>
              <a:t/>
            </a:r>
            <a:br>
              <a:rPr lang="cs-CZ" altLang="en-US" sz="4000" dirty="0" smtClean="0">
                <a:solidFill>
                  <a:srgbClr val="FF0000"/>
                </a:solidFill>
              </a:rPr>
            </a:br>
            <a:r>
              <a:rPr lang="cs-CZ" altLang="en-US" sz="5300" dirty="0" smtClean="0"/>
              <a:t>„</a:t>
            </a:r>
            <a:r>
              <a:rPr lang="cs-CZ" altLang="en-US" sz="5300" dirty="0" err="1" smtClean="0"/>
              <a:t>Forbidden</a:t>
            </a:r>
            <a:r>
              <a:rPr lang="cs-CZ" altLang="en-US" sz="5300" dirty="0" smtClean="0"/>
              <a:t> </a:t>
            </a:r>
            <a:r>
              <a:rPr lang="cs-CZ" altLang="en-US" sz="5300" dirty="0" err="1" smtClean="0"/>
              <a:t>clones</a:t>
            </a:r>
            <a:r>
              <a:rPr lang="cs-CZ" altLang="en-US" sz="5300" dirty="0" smtClean="0"/>
              <a:t>“</a:t>
            </a:r>
            <a:r>
              <a:rPr lang="cs-CZ" altLang="en-US" sz="4000" dirty="0">
                <a:solidFill>
                  <a:srgbClr val="FF0000"/>
                </a:solidFill>
              </a:rPr>
              <a:t/>
            </a:r>
            <a:br>
              <a:rPr lang="cs-CZ" altLang="en-US" sz="4000" dirty="0">
                <a:solidFill>
                  <a:srgbClr val="FF0000"/>
                </a:solidFill>
              </a:rPr>
            </a:br>
            <a:r>
              <a:rPr lang="cs-CZ" altLang="en-US" sz="4000" dirty="0" smtClean="0">
                <a:solidFill>
                  <a:srgbClr val="FF0000"/>
                </a:solidFill>
              </a:rPr>
              <a:t/>
            </a:r>
            <a:br>
              <a:rPr lang="cs-CZ" altLang="en-US" sz="4000" dirty="0" smtClean="0">
                <a:solidFill>
                  <a:srgbClr val="FF0000"/>
                </a:solidFill>
              </a:rPr>
            </a:br>
            <a:endParaRPr lang="en-US" altLang="en-US" sz="4000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8571" y="2327113"/>
            <a:ext cx="8435975" cy="2265217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en-US" sz="2400" dirty="0"/>
              <a:t>V průběhu vývoje každého jedince  dochází k vývoji buněk se specifickými vazebnými místy pro různé epitopy, přičemž </a:t>
            </a:r>
            <a:r>
              <a:rPr lang="cs-CZ" altLang="en-US" sz="2400" u="sng" dirty="0"/>
              <a:t>každá buňka reaguje pouze s jedním epitopem</a:t>
            </a:r>
            <a:r>
              <a:rPr lang="cs-CZ" altLang="en-US" sz="2400" dirty="0"/>
              <a:t>. </a:t>
            </a:r>
            <a:endParaRPr lang="cs-CZ" altLang="en-US" sz="2400" dirty="0" smtClean="0"/>
          </a:p>
          <a:p>
            <a:pPr eaLnBrk="1" hangingPunct="1">
              <a:lnSpc>
                <a:spcPct val="80000"/>
              </a:lnSpc>
            </a:pPr>
            <a:endParaRPr lang="cs-CZ" altLang="en-US" sz="2400" dirty="0"/>
          </a:p>
          <a:p>
            <a:pPr eaLnBrk="1" hangingPunct="1">
              <a:lnSpc>
                <a:spcPct val="80000"/>
              </a:lnSpc>
            </a:pPr>
            <a:r>
              <a:rPr lang="cs-CZ" altLang="en-US" sz="2400" dirty="0"/>
              <a:t>Během vývoje (zejména intrauterinního) dochází k </a:t>
            </a:r>
            <a:r>
              <a:rPr lang="cs-CZ" altLang="en-US" sz="2400" u="sng" dirty="0"/>
              <a:t>eliminaci </a:t>
            </a:r>
            <a:r>
              <a:rPr lang="cs-CZ" altLang="en-US" sz="2400" u="sng" dirty="0" err="1"/>
              <a:t>autoreaktivních</a:t>
            </a:r>
            <a:r>
              <a:rPr lang="cs-CZ" altLang="en-US" sz="2400" u="sng" dirty="0"/>
              <a:t> lymfocytů </a:t>
            </a:r>
            <a:r>
              <a:rPr lang="cs-CZ" altLang="en-US" sz="2400" dirty="0"/>
              <a:t>(zakázané klony, „</a:t>
            </a:r>
            <a:r>
              <a:rPr lang="cs-CZ" altLang="en-US" sz="2400" dirty="0" err="1"/>
              <a:t>forbidden</a:t>
            </a:r>
            <a:r>
              <a:rPr lang="cs-CZ" altLang="en-US" sz="2400" dirty="0"/>
              <a:t> </a:t>
            </a:r>
            <a:r>
              <a:rPr lang="cs-CZ" altLang="en-US" sz="2400" dirty="0" err="1"/>
              <a:t>clones</a:t>
            </a:r>
            <a:r>
              <a:rPr lang="cs-CZ" altLang="en-US" sz="2400" dirty="0"/>
              <a:t>“), čímž </a:t>
            </a:r>
            <a:r>
              <a:rPr lang="cs-CZ" altLang="en-US" sz="2400" dirty="0" smtClean="0"/>
              <a:t>vzniká </a:t>
            </a:r>
            <a:r>
              <a:rPr lang="cs-CZ" altLang="en-US" sz="2400" dirty="0"/>
              <a:t>pool buněk schopných reagovat na cizorodé antigeny</a:t>
            </a:r>
            <a:r>
              <a:rPr lang="cs-CZ" altLang="en-US" sz="2400" dirty="0" smtClean="0"/>
              <a:t>.</a:t>
            </a:r>
            <a:endParaRPr lang="en-US" altLang="en-US" sz="2400" dirty="0"/>
          </a:p>
        </p:txBody>
      </p:sp>
      <p:sp>
        <p:nvSpPr>
          <p:cNvPr id="2" name="Obdélník 1"/>
          <p:cNvSpPr/>
          <p:nvPr/>
        </p:nvSpPr>
        <p:spPr>
          <a:xfrm>
            <a:off x="7109316" y="522875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altLang="en-US" dirty="0"/>
              <a:t>Klonálně selekční teorie</a:t>
            </a:r>
            <a:br>
              <a:rPr lang="cs-CZ" altLang="en-US" dirty="0"/>
            </a:br>
            <a:r>
              <a:rPr lang="cs-CZ" altLang="en-US" dirty="0"/>
              <a:t>F.M. </a:t>
            </a:r>
            <a:r>
              <a:rPr lang="cs-CZ" altLang="en-US" dirty="0" err="1"/>
              <a:t>Burnet</a:t>
            </a:r>
            <a:r>
              <a:rPr lang="cs-CZ" altLang="en-US" dirty="0"/>
              <a:t>, 1957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7312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Obrázek 18" descr="schema3-0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877889"/>
            <a:ext cx="8064500" cy="564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Nadpis 1"/>
          <p:cNvSpPr>
            <a:spLocks noGrp="1"/>
          </p:cNvSpPr>
          <p:nvPr>
            <p:ph type="title"/>
          </p:nvPr>
        </p:nvSpPr>
        <p:spPr>
          <a:xfrm>
            <a:off x="1992313" y="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en-US" smtClean="0"/>
              <a:t>Klonálně selekční teorie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832851" y="4652964"/>
            <a:ext cx="1223963" cy="466725"/>
          </a:xfrm>
          <a:prstGeom prst="rect">
            <a:avLst/>
          </a:prstGeom>
          <a:solidFill>
            <a:srgbClr val="957D6F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tIns="79200">
            <a:spAutoFit/>
          </a:bodyPr>
          <a:lstStyle/>
          <a:p>
            <a:pPr algn="ctr" eaLnBrk="1" hangingPunct="1">
              <a:lnSpc>
                <a:spcPct val="70000"/>
              </a:lnSpc>
              <a:defRPr/>
            </a:pPr>
            <a:r>
              <a:rPr lang="cs-CZ" sz="1600" dirty="0"/>
              <a:t>efektorové </a:t>
            </a:r>
          </a:p>
          <a:p>
            <a:pPr algn="ctr" eaLnBrk="1" hangingPunct="1">
              <a:lnSpc>
                <a:spcPct val="70000"/>
              </a:lnSpc>
              <a:defRPr/>
            </a:pPr>
            <a:r>
              <a:rPr lang="cs-CZ" sz="1600" dirty="0"/>
              <a:t>buňky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240463" y="1916113"/>
            <a:ext cx="863600" cy="309562"/>
          </a:xfrm>
          <a:prstGeom prst="rect">
            <a:avLst/>
          </a:prstGeom>
          <a:solidFill>
            <a:srgbClr val="957D6F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tIns="79200">
            <a:spAutoFit/>
          </a:bodyPr>
          <a:lstStyle/>
          <a:p>
            <a:pPr algn="ctr" eaLnBrk="1" hangingPunct="1">
              <a:lnSpc>
                <a:spcPct val="70000"/>
              </a:lnSpc>
              <a:defRPr/>
            </a:pPr>
            <a:r>
              <a:rPr lang="cs-CZ" sz="1600" dirty="0"/>
              <a:t>antigen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975726" y="620713"/>
            <a:ext cx="1223963" cy="482600"/>
          </a:xfrm>
          <a:prstGeom prst="rect">
            <a:avLst/>
          </a:prstGeom>
          <a:solidFill>
            <a:srgbClr val="957D6F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tIns="86400">
            <a:spAutoFit/>
          </a:bodyPr>
          <a:lstStyle/>
          <a:p>
            <a:pPr algn="ctr" eaLnBrk="1" hangingPunct="1">
              <a:lnSpc>
                <a:spcPct val="70000"/>
              </a:lnSpc>
              <a:defRPr/>
            </a:pPr>
            <a:r>
              <a:rPr lang="cs-CZ" sz="1600" dirty="0"/>
              <a:t>paměťové </a:t>
            </a:r>
          </a:p>
          <a:p>
            <a:pPr algn="ctr" eaLnBrk="1" hangingPunct="1">
              <a:lnSpc>
                <a:spcPct val="70000"/>
              </a:lnSpc>
              <a:defRPr/>
            </a:pPr>
            <a:r>
              <a:rPr lang="cs-CZ" sz="1600" dirty="0"/>
              <a:t>buňky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151313" y="1052514"/>
            <a:ext cx="1008062" cy="534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cs-CZ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Eliminace </a:t>
            </a:r>
            <a:r>
              <a:rPr lang="cs-CZ" sz="1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autoreaktiv</a:t>
            </a:r>
            <a:r>
              <a:rPr lang="cs-CZ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</a:t>
            </a:r>
            <a:r>
              <a:rPr lang="cs-CZ" sz="1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ních</a:t>
            </a:r>
            <a:r>
              <a:rPr lang="cs-CZ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klonů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232401" y="5949950"/>
            <a:ext cx="1439863" cy="255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cs-CZ" sz="1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Krev a periferie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7535863" y="1196975"/>
            <a:ext cx="1008062" cy="255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cs-CZ" sz="1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expanze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9696450" y="3716338"/>
            <a:ext cx="647700" cy="417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cs-CZ" sz="1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Smrt buňky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9696450" y="2997201"/>
            <a:ext cx="647700" cy="415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cs-CZ" sz="1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Smrt buňky</a:t>
            </a:r>
          </a:p>
        </p:txBody>
      </p:sp>
      <p:sp>
        <p:nvSpPr>
          <p:cNvPr id="24588" name="TextovéPole 14"/>
          <p:cNvSpPr txBox="1">
            <a:spLocks noChangeArrowheads="1"/>
          </p:cNvSpPr>
          <p:nvPr/>
        </p:nvSpPr>
        <p:spPr bwMode="auto">
          <a:xfrm>
            <a:off x="5387975" y="1052513"/>
            <a:ext cx="1181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200"/>
              <a:t>Selekce klonu </a:t>
            </a:r>
            <a:br>
              <a:rPr lang="cs-CZ" altLang="en-US" sz="1200"/>
            </a:br>
            <a:r>
              <a:rPr lang="cs-CZ" altLang="en-US" sz="1200"/>
              <a:t>antigenem</a:t>
            </a:r>
          </a:p>
        </p:txBody>
      </p:sp>
      <p:sp>
        <p:nvSpPr>
          <p:cNvPr id="24589" name="TextovéPole 16"/>
          <p:cNvSpPr txBox="1">
            <a:spLocks noChangeArrowheads="1"/>
          </p:cNvSpPr>
          <p:nvPr/>
        </p:nvSpPr>
        <p:spPr bwMode="auto">
          <a:xfrm>
            <a:off x="2495550" y="1052513"/>
            <a:ext cx="15573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1200"/>
              <a:t>Tvorba lymfocytů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1200"/>
              <a:t>schopných reagovat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1200"/>
              <a:t> potenciálně se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1200"/>
              <a:t>všemi antigeny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8381223" y="6461425"/>
            <a:ext cx="1852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altLang="en-US" dirty="0" smtClean="0"/>
              <a:t>F.M</a:t>
            </a:r>
            <a:r>
              <a:rPr lang="cs-CZ" altLang="en-US" dirty="0"/>
              <a:t>. </a:t>
            </a:r>
            <a:r>
              <a:rPr lang="cs-CZ" altLang="en-US" dirty="0" err="1"/>
              <a:t>Burnet</a:t>
            </a:r>
            <a:r>
              <a:rPr lang="cs-CZ" altLang="en-US" dirty="0"/>
              <a:t>, 1957</a:t>
            </a:r>
            <a:endParaRPr lang="en-US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519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Imunitní tolerance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0126" y="2205039"/>
            <a:ext cx="8397875" cy="41814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z="4000"/>
              <a:t>Centrální </a:t>
            </a:r>
          </a:p>
          <a:p>
            <a:pPr eaLnBrk="1" hangingPunct="1">
              <a:lnSpc>
                <a:spcPct val="90000"/>
              </a:lnSpc>
            </a:pPr>
            <a:endParaRPr lang="cs-CZ" altLang="en-US" sz="4000"/>
          </a:p>
          <a:p>
            <a:pPr eaLnBrk="1" hangingPunct="1">
              <a:lnSpc>
                <a:spcPct val="90000"/>
              </a:lnSpc>
            </a:pPr>
            <a:r>
              <a:rPr lang="cs-CZ" altLang="en-US" sz="4000"/>
              <a:t>Periferní</a:t>
            </a:r>
          </a:p>
        </p:txBody>
      </p:sp>
    </p:spTree>
    <p:extLst>
      <p:ext uri="{BB962C8B-B14F-4D97-AF65-F5344CB8AC3E}">
        <p14:creationId xmlns:p14="http://schemas.microsoft.com/office/powerpoint/2010/main" val="2416108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z="4000"/>
              <a:t>Centrální imunitní tolerance</a:t>
            </a:r>
            <a:br>
              <a:rPr lang="cs-CZ" altLang="en-US" sz="4000"/>
            </a:br>
            <a:r>
              <a:rPr lang="cs-CZ" altLang="en-US" sz="4000"/>
              <a:t>= klonální delece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751" y="2060576"/>
            <a:ext cx="8397875" cy="4181475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cs-CZ" altLang="en-US" smtClean="0"/>
              <a:t>negativní selekce během thymové výchovy</a:t>
            </a:r>
          </a:p>
          <a:p>
            <a:pPr lvl="1" eaLnBrk="1" hangingPunct="1">
              <a:lnSpc>
                <a:spcPct val="90000"/>
              </a:lnSpc>
            </a:pPr>
            <a:endParaRPr lang="cs-CZ" altLang="en-US" smtClean="0"/>
          </a:p>
          <a:p>
            <a:pPr lvl="1" eaLnBrk="1" hangingPunct="1">
              <a:lnSpc>
                <a:spcPct val="90000"/>
              </a:lnSpc>
            </a:pPr>
            <a:endParaRPr lang="cs-CZ" altLang="en-US" smtClean="0"/>
          </a:p>
          <a:p>
            <a:pPr lvl="1" eaLnBrk="1" hangingPunct="1">
              <a:lnSpc>
                <a:spcPct val="90000"/>
              </a:lnSpc>
            </a:pPr>
            <a:r>
              <a:rPr lang="cs-CZ" altLang="en-US" smtClean="0"/>
              <a:t>delece autoreaktivních B-lymfocytů v kostní dřeni</a:t>
            </a:r>
          </a:p>
          <a:p>
            <a:pPr eaLnBrk="1" hangingPunct="1"/>
            <a:endParaRPr lang="cs-CZ" altLang="en-US" smtClean="0"/>
          </a:p>
        </p:txBody>
      </p:sp>
    </p:spTree>
    <p:extLst>
      <p:ext uri="{BB962C8B-B14F-4D97-AF65-F5344CB8AC3E}">
        <p14:creationId xmlns:p14="http://schemas.microsoft.com/office/powerpoint/2010/main" val="61383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 smtClean="0"/>
              <a:t>Negativní selekce během </a:t>
            </a:r>
            <a:r>
              <a:rPr lang="cs-CZ" altLang="en-US" dirty="0" err="1" smtClean="0"/>
              <a:t>thymové</a:t>
            </a:r>
            <a:r>
              <a:rPr lang="cs-CZ" altLang="en-US" dirty="0" smtClean="0"/>
              <a:t> výchovy</a:t>
            </a:r>
            <a:endParaRPr lang="en-US" altLang="en-US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en-US" dirty="0"/>
          </a:p>
          <a:p>
            <a:pPr eaLnBrk="1" hangingPunct="1">
              <a:lnSpc>
                <a:spcPct val="80000"/>
              </a:lnSpc>
            </a:pPr>
            <a:r>
              <a:rPr lang="cs-CZ" altLang="en-US" u="sng" dirty="0"/>
              <a:t>Negativní selekce</a:t>
            </a:r>
            <a:r>
              <a:rPr lang="cs-CZ" altLang="en-US" dirty="0"/>
              <a:t> </a:t>
            </a:r>
            <a:r>
              <a:rPr lang="cs-CZ" altLang="en-US" dirty="0" smtClean="0"/>
              <a:t>–Probíhá </a:t>
            </a:r>
            <a:r>
              <a:rPr lang="cs-CZ" altLang="en-US" dirty="0"/>
              <a:t>zejména v </a:t>
            </a:r>
            <a:r>
              <a:rPr lang="cs-CZ" altLang="en-US" dirty="0" smtClean="0"/>
              <a:t>subkortikální a medulární oblasti </a:t>
            </a:r>
            <a:r>
              <a:rPr lang="cs-CZ" altLang="en-US" dirty="0" err="1"/>
              <a:t>thymu</a:t>
            </a:r>
            <a:r>
              <a:rPr lang="cs-CZ" altLang="en-US" dirty="0"/>
              <a:t>. </a:t>
            </a:r>
            <a:endParaRPr lang="cs-CZ" altLang="en-US" dirty="0" smtClean="0"/>
          </a:p>
          <a:p>
            <a:pPr>
              <a:lnSpc>
                <a:spcPct val="80000"/>
              </a:lnSpc>
            </a:pPr>
            <a:r>
              <a:rPr lang="cs-CZ" altLang="en-US" dirty="0" err="1" smtClean="0"/>
              <a:t>Thymové</a:t>
            </a:r>
            <a:r>
              <a:rPr lang="cs-CZ" altLang="en-US" dirty="0" smtClean="0"/>
              <a:t> epiteliální buňky v subkortikální a medulární oblasti </a:t>
            </a:r>
            <a:r>
              <a:rPr lang="cs-CZ" altLang="en-US" dirty="0" err="1" smtClean="0"/>
              <a:t>thymu</a:t>
            </a:r>
            <a:r>
              <a:rPr lang="cs-CZ" altLang="en-US" dirty="0" smtClean="0"/>
              <a:t> na svých HLA antigenech exprimují řadu tělových antigenů.</a:t>
            </a:r>
          </a:p>
          <a:p>
            <a:pPr>
              <a:lnSpc>
                <a:spcPct val="80000"/>
              </a:lnSpc>
            </a:pPr>
            <a:r>
              <a:rPr lang="cs-CZ" altLang="en-US" dirty="0" smtClean="0"/>
              <a:t>Tato exprese je řízena genem AIRE.</a:t>
            </a:r>
            <a:endParaRPr lang="cs-CZ" altLang="en-US" dirty="0"/>
          </a:p>
          <a:p>
            <a:pPr>
              <a:lnSpc>
                <a:spcPct val="80000"/>
              </a:lnSpc>
            </a:pPr>
            <a:r>
              <a:rPr lang="cs-CZ" altLang="en-US" dirty="0" err="1" smtClean="0"/>
              <a:t>Apoptózou</a:t>
            </a:r>
            <a:r>
              <a:rPr lang="cs-CZ" altLang="en-US" dirty="0" smtClean="0"/>
              <a:t> </a:t>
            </a:r>
            <a:r>
              <a:rPr lang="cs-CZ" altLang="en-US" dirty="0"/>
              <a:t>hynou </a:t>
            </a:r>
            <a:r>
              <a:rPr lang="cs-CZ" altLang="en-US" dirty="0" err="1"/>
              <a:t>thymocyty</a:t>
            </a:r>
            <a:r>
              <a:rPr lang="cs-CZ" altLang="en-US" dirty="0"/>
              <a:t> reagující s vysokou afinitou s komplexy HLA-</a:t>
            </a:r>
            <a:r>
              <a:rPr lang="cs-CZ" altLang="en-US" dirty="0" err="1"/>
              <a:t>autoantigeny</a:t>
            </a:r>
            <a:r>
              <a:rPr lang="cs-CZ" altLang="en-US" dirty="0"/>
              <a:t>. </a:t>
            </a:r>
            <a:endParaRPr lang="cs-CZ" altLang="en-US" dirty="0" smtClean="0"/>
          </a:p>
          <a:p>
            <a:pPr>
              <a:lnSpc>
                <a:spcPct val="80000"/>
              </a:lnSpc>
            </a:pPr>
            <a:r>
              <a:rPr lang="cs-CZ" altLang="en-US" dirty="0" smtClean="0"/>
              <a:t>Odhaduje se, že procesy pozitivní a negativní selekce je odstraněno až 98% </a:t>
            </a:r>
            <a:r>
              <a:rPr lang="cs-CZ" altLang="en-US" dirty="0" err="1" smtClean="0"/>
              <a:t>thymocytů</a:t>
            </a:r>
            <a:r>
              <a:rPr lang="cs-CZ" altLang="en-US" dirty="0" smtClean="0"/>
              <a:t>. 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46223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Deficit genu AIRE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Následkem je vzácné onemocnění APECED (</a:t>
            </a:r>
            <a:r>
              <a:rPr lang="cs-CZ" dirty="0" err="1"/>
              <a:t>Autoimmune</a:t>
            </a:r>
            <a:r>
              <a:rPr lang="cs-CZ" dirty="0"/>
              <a:t> </a:t>
            </a:r>
            <a:r>
              <a:rPr lang="cs-CZ" dirty="0" err="1"/>
              <a:t>polyendocrinopathy-candidiasis-ectodermal</a:t>
            </a:r>
            <a:r>
              <a:rPr lang="cs-CZ" dirty="0"/>
              <a:t> </a:t>
            </a:r>
            <a:r>
              <a:rPr lang="cs-CZ" dirty="0" err="1" smtClean="0"/>
              <a:t>dystrophy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Autoimuntní</a:t>
            </a:r>
            <a:r>
              <a:rPr lang="cs-CZ" dirty="0" smtClean="0"/>
              <a:t> manifestace: autoimunitní </a:t>
            </a:r>
            <a:r>
              <a:rPr lang="cs-CZ" dirty="0" err="1" smtClean="0"/>
              <a:t>polyedokrinopatie</a:t>
            </a:r>
            <a:r>
              <a:rPr lang="cs-CZ" dirty="0" smtClean="0"/>
              <a:t> (nejdůležitější je </a:t>
            </a:r>
            <a:r>
              <a:rPr lang="cs-CZ" dirty="0" err="1" smtClean="0"/>
              <a:t>hypoparatyreóza</a:t>
            </a:r>
            <a:r>
              <a:rPr lang="cs-CZ" dirty="0" smtClean="0"/>
              <a:t>, </a:t>
            </a:r>
            <a:r>
              <a:rPr lang="cs-CZ" dirty="0" err="1" smtClean="0"/>
              <a:t>Addisonova</a:t>
            </a:r>
            <a:r>
              <a:rPr lang="cs-CZ" dirty="0" smtClean="0"/>
              <a:t> choroba), autoimunitní hepatitis, vitiligo, alopecie….</a:t>
            </a:r>
          </a:p>
          <a:p>
            <a:r>
              <a:rPr lang="cs-CZ" dirty="0" err="1" smtClean="0"/>
              <a:t>Mukokutánní</a:t>
            </a:r>
            <a:r>
              <a:rPr lang="cs-CZ" dirty="0" smtClean="0"/>
              <a:t> </a:t>
            </a:r>
            <a:r>
              <a:rPr lang="cs-CZ" dirty="0" err="1" smtClean="0"/>
              <a:t>kandidiáza</a:t>
            </a:r>
            <a:r>
              <a:rPr lang="cs-CZ" dirty="0" smtClean="0"/>
              <a:t> je způsobena autoprotilátkami proti IL-17.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823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Vrozené poruchy </a:t>
            </a:r>
            <a:r>
              <a:rPr lang="cs-CZ" dirty="0" err="1" smtClean="0"/>
              <a:t>apoptózy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Postižena může být řada genů</a:t>
            </a:r>
          </a:p>
          <a:p>
            <a:r>
              <a:rPr lang="cs-CZ" dirty="0" smtClean="0"/>
              <a:t>Onemocnění – autoimunitní </a:t>
            </a:r>
            <a:r>
              <a:rPr lang="cs-CZ" dirty="0" err="1" smtClean="0"/>
              <a:t>lymfoproliferativní</a:t>
            </a:r>
            <a:r>
              <a:rPr lang="cs-CZ" dirty="0" smtClean="0"/>
              <a:t> syndrom (ALPS)</a:t>
            </a:r>
          </a:p>
          <a:p>
            <a:r>
              <a:rPr lang="cs-CZ" dirty="0" smtClean="0"/>
              <a:t>Uzlinový syndrom, </a:t>
            </a:r>
            <a:r>
              <a:rPr lang="cs-CZ" dirty="0" err="1" smtClean="0"/>
              <a:t>hepatosplenomegalie</a:t>
            </a:r>
            <a:r>
              <a:rPr lang="cs-CZ" dirty="0" smtClean="0"/>
              <a:t>, autoimunitní anémie, trombocytopenie, další autoimunitní postižení.</a:t>
            </a:r>
          </a:p>
          <a:p>
            <a:r>
              <a:rPr lang="cs-CZ" dirty="0" smtClean="0"/>
              <a:t>V krvi výrazný nárůst  CD4-CD8-T-lymfocytů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76347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1121</Words>
  <Application>Microsoft Office PowerPoint</Application>
  <PresentationFormat>Širokoúhlá obrazovka</PresentationFormat>
  <Paragraphs>161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Symbol</vt:lpstr>
      <vt:lpstr>Motiv Office</vt:lpstr>
      <vt:lpstr>Pategeneze autoimunitních onemocnění</vt:lpstr>
      <vt:lpstr>Imunitní tolerance</vt:lpstr>
      <vt:lpstr> „Forbidden clones“  </vt:lpstr>
      <vt:lpstr>Klonálně selekční teorie</vt:lpstr>
      <vt:lpstr>Imunitní tolerance</vt:lpstr>
      <vt:lpstr>Centrální imunitní tolerance = klonální delece</vt:lpstr>
      <vt:lpstr>Negativní selekce během thymové výchovy</vt:lpstr>
      <vt:lpstr>Deficit genu AIRE</vt:lpstr>
      <vt:lpstr>Vrozené poruchy apoptózy</vt:lpstr>
      <vt:lpstr>Periferní imunitní tolerance</vt:lpstr>
      <vt:lpstr>Aktivace imunitního systému antigenem</vt:lpstr>
      <vt:lpstr>Treg lymfocyty</vt:lpstr>
      <vt:lpstr>Deficit transkripčního faktoru FOX-P3</vt:lpstr>
      <vt:lpstr>Genetické aspekty autoimunitních onemocnění</vt:lpstr>
      <vt:lpstr>Vnější vlivy účastnící se rozvoje autoimunitních chorob</vt:lpstr>
      <vt:lpstr>Rozvoj autoimunitních chorob po porodu</vt:lpstr>
      <vt:lpstr>Výskyt autoimunitních chorob (Mackay IR, BMJ 2000; 321: 93-96)</vt:lpstr>
      <vt:lpstr>Autorektivita a autoimunita</vt:lpstr>
      <vt:lpstr>Patogeneze autoimunitních chorob</vt:lpstr>
      <vt:lpstr>Autoprotilátky v diagnostice autoimunitních chorob</vt:lpstr>
      <vt:lpstr>Mechanismy vedoucí ke vzniku autoimunitních chorob</vt:lpstr>
      <vt:lpstr>Hashimotova thyroiditida</vt:lpstr>
      <vt:lpstr>Hashimotova thyroiditida</vt:lpstr>
      <vt:lpstr>Autoimunita u Hashiotovy thyroiditidy</vt:lpstr>
      <vt:lpstr>Zvažované mechanismy vzniku Hashimotovy thyroiditidy</vt:lpstr>
      <vt:lpstr>Možné spouštěcí faktory Hashimotovy thyroiditidy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 systému Windows</dc:creator>
  <cp:lastModifiedBy>Uživatel systému Windows</cp:lastModifiedBy>
  <cp:revision>29</cp:revision>
  <dcterms:created xsi:type="dcterms:W3CDTF">2018-01-02T20:39:24Z</dcterms:created>
  <dcterms:modified xsi:type="dcterms:W3CDTF">2018-02-17T16:40:28Z</dcterms:modified>
</cp:coreProperties>
</file>