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B4F8D-9CBA-4359-9511-DEB6A576E86F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22247-C7FA-4063-9E03-BF9B9BC1A1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84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31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23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34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44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41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52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72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82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93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03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AD7B-1DC9-4EC9-A834-C1A64A815303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68DD-331F-45FD-8185-6D64D7FCF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AD7B-1DC9-4EC9-A834-C1A64A815303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68DD-331F-45FD-8185-6D64D7FCF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AD7B-1DC9-4EC9-A834-C1A64A815303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68DD-331F-45FD-8185-6D64D7FCF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AD7B-1DC9-4EC9-A834-C1A64A815303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68DD-331F-45FD-8185-6D64D7FCF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AD7B-1DC9-4EC9-A834-C1A64A815303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68DD-331F-45FD-8185-6D64D7FCF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AD7B-1DC9-4EC9-A834-C1A64A815303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68DD-331F-45FD-8185-6D64D7FCF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AD7B-1DC9-4EC9-A834-C1A64A815303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68DD-331F-45FD-8185-6D64D7FCF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AD7B-1DC9-4EC9-A834-C1A64A815303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68DD-331F-45FD-8185-6D64D7FCF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AD7B-1DC9-4EC9-A834-C1A64A815303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68DD-331F-45FD-8185-6D64D7FCF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AD7B-1DC9-4EC9-A834-C1A64A815303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68DD-331F-45FD-8185-6D64D7FCF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AD7B-1DC9-4EC9-A834-C1A64A815303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68DD-331F-45FD-8185-6D64D7FCF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6AD7B-1DC9-4EC9-A834-C1A64A815303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668DD-331F-45FD-8185-6D64D7FCF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ZoneTexte 4"/>
          <p:cNvSpPr txBox="1">
            <a:spLocks noChangeArrowheads="1"/>
          </p:cNvSpPr>
          <p:nvPr/>
        </p:nvSpPr>
        <p:spPr bwMode="auto">
          <a:xfrm>
            <a:off x="2699792" y="1772816"/>
            <a:ext cx="44291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63500" dir="19620000" algn="bl" rotWithShape="0">
              <a:prstClr val="black">
                <a:alpha val="68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9000" dirty="0" err="1">
                <a:solidFill>
                  <a:prstClr val="black"/>
                </a:solidFill>
                <a:latin typeface="Arial Black" pitchFamily="34" charset="0"/>
              </a:rPr>
              <a:t>NiTi</a:t>
            </a:r>
            <a:r>
              <a:rPr lang="en-US" sz="9000" dirty="0">
                <a:solidFill>
                  <a:prstClr val="black"/>
                </a:solidFill>
                <a:latin typeface="Arial Black" pitchFamily="34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964613" cy="3352800"/>
            <a:chOff x="78" y="0"/>
            <a:chExt cx="6523" cy="2112"/>
          </a:xfrm>
        </p:grpSpPr>
        <p:pic>
          <p:nvPicPr>
            <p:cNvPr id="34823" name="Picture 3" descr="ProFileMEBx7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" y="0"/>
              <a:ext cx="3858" cy="2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2" name="Text Box 4"/>
            <p:cNvSpPr txBox="1">
              <a:spLocks noChangeArrowheads="1"/>
            </p:cNvSpPr>
            <p:nvPr/>
          </p:nvSpPr>
          <p:spPr bwMode="auto">
            <a:xfrm>
              <a:off x="3674" y="698"/>
              <a:ext cx="2927" cy="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fr-FR" sz="3000" b="0" dirty="0">
                  <a:solidFill>
                    <a:schemeClr val="tx2"/>
                  </a:solidFill>
                  <a:latin typeface="Arial" charset="0"/>
                </a:rPr>
                <a:t>     </a:t>
              </a:r>
              <a:r>
                <a:rPr lang="fr-F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NON CUTTING BLADE</a:t>
              </a:r>
            </a:p>
            <a:p>
              <a:pPr algn="ctr" eaLnBrk="0" hangingPunct="0">
                <a:defRPr/>
              </a:pPr>
              <a:r>
                <a:rPr lang="fr-F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   (</a:t>
              </a:r>
              <a:r>
                <a:rPr lang="fr-FR" sz="2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with</a:t>
              </a:r>
              <a:r>
                <a:rPr lang="fr-F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Radial Land)</a:t>
              </a:r>
            </a:p>
            <a:p>
              <a:pPr algn="ctr" eaLnBrk="0" hangingPunct="0">
                <a:defRPr/>
              </a:pPr>
              <a:r>
                <a:rPr lang="fr-F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    </a:t>
              </a:r>
              <a:r>
                <a:rPr lang="fr-FR" sz="2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ProFile</a:t>
              </a:r>
              <a:r>
                <a:rPr lang="fr-F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, GT System, K</a:t>
              </a:r>
              <a:r>
                <a:rPr lang="fr-FR" b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3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335213" y="3357563"/>
            <a:ext cx="6808787" cy="3500437"/>
            <a:chOff x="1424" y="2064"/>
            <a:chExt cx="5056" cy="2256"/>
          </a:xfrm>
        </p:grpSpPr>
        <p:pic>
          <p:nvPicPr>
            <p:cNvPr id="34821" name="Picture 6" descr="MEBHEROx100"/>
            <p:cNvPicPr>
              <a:picLocks noChangeAspect="1" noChangeArrowheads="1"/>
            </p:cNvPicPr>
            <p:nvPr/>
          </p:nvPicPr>
          <p:blipFill>
            <a:blip r:embed="rId4" cstate="print">
              <a:lum bright="-12000"/>
            </a:blip>
            <a:srcRect/>
            <a:stretch>
              <a:fillRect/>
            </a:stretch>
          </p:blipFill>
          <p:spPr bwMode="auto">
            <a:xfrm>
              <a:off x="2688" y="2064"/>
              <a:ext cx="3792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5" name="Text Box 7"/>
            <p:cNvSpPr txBox="1">
              <a:spLocks noChangeArrowheads="1"/>
            </p:cNvSpPr>
            <p:nvPr/>
          </p:nvSpPr>
          <p:spPr bwMode="auto">
            <a:xfrm>
              <a:off x="1424" y="2969"/>
              <a:ext cx="137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50800" algn="ctr" rotWithShape="0">
                <a:srgbClr val="FF0000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fr-FR" sz="2400" b="0">
                <a:solidFill>
                  <a:schemeClr val="tx2"/>
                </a:solidFill>
                <a:latin typeface="Tahoma" pitchFamily="34" charset="0"/>
              </a:endParaRPr>
            </a:p>
          </p:txBody>
        </p:sp>
      </p:grpSp>
      <p:sp>
        <p:nvSpPr>
          <p:cNvPr id="34820" name="Text Box 8"/>
          <p:cNvSpPr txBox="1">
            <a:spLocks noChangeArrowheads="1"/>
          </p:cNvSpPr>
          <p:nvPr/>
        </p:nvSpPr>
        <p:spPr bwMode="auto">
          <a:xfrm>
            <a:off x="-142875" y="4221163"/>
            <a:ext cx="4427538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/>
              <a:t>CUTTING ACTIVE</a:t>
            </a:r>
          </a:p>
          <a:p>
            <a:pPr algn="ctr"/>
            <a:r>
              <a:rPr lang="fr-FR" sz="2400"/>
              <a:t> BLADE</a:t>
            </a:r>
          </a:p>
          <a:p>
            <a:pPr algn="ctr"/>
            <a:r>
              <a:rPr lang="fr-FR" sz="2400"/>
              <a:t>(Hero 642, HeroShaper,</a:t>
            </a:r>
          </a:p>
          <a:p>
            <a:pPr algn="ctr"/>
            <a:r>
              <a:rPr lang="fr-FR" sz="2400"/>
              <a:t>Mtwo, Alpha File, RaCe)</a:t>
            </a:r>
          </a:p>
          <a:p>
            <a:pPr>
              <a:spcBef>
                <a:spcPct val="50000"/>
              </a:spcBef>
            </a:pPr>
            <a:endParaRPr lang="en-US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eroVissé"/>
          <p:cNvPicPr>
            <a:picLocks noChangeAspect="1" noChangeArrowheads="1"/>
          </p:cNvPicPr>
          <p:nvPr/>
        </p:nvPicPr>
        <p:blipFill>
          <a:blip r:embed="rId3" cstate="print">
            <a:lum bright="12000" contrast="12000"/>
          </a:blip>
          <a:srcRect/>
          <a:stretch>
            <a:fillRect/>
          </a:stretch>
        </p:blipFill>
        <p:spPr bwMode="auto">
          <a:xfrm>
            <a:off x="4765675" y="2133600"/>
            <a:ext cx="43783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MEBHEROx100"/>
          <p:cNvPicPr>
            <a:picLocks noChangeAspect="1" noChangeArrowheads="1"/>
          </p:cNvPicPr>
          <p:nvPr/>
        </p:nvPicPr>
        <p:blipFill>
          <a:blip r:embed="rId4" cstate="print">
            <a:lum bright="-12000"/>
          </a:blip>
          <a:srcRect/>
          <a:stretch>
            <a:fillRect/>
          </a:stretch>
        </p:blipFill>
        <p:spPr bwMode="auto">
          <a:xfrm>
            <a:off x="0" y="0"/>
            <a:ext cx="548640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-428625" y="3997325"/>
            <a:ext cx="56896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40000"/>
              </a:spcBef>
            </a:pPr>
            <a:r>
              <a:rPr lang="fr-FR"/>
              <a:t>Rotary Instrument with </a:t>
            </a:r>
          </a:p>
          <a:p>
            <a:pPr algn="ctr" eaLnBrk="0" hangingPunct="0">
              <a:spcBef>
                <a:spcPct val="30000"/>
              </a:spcBef>
            </a:pPr>
            <a:r>
              <a:rPr lang="fr-FR"/>
              <a:t>a </a:t>
            </a:r>
            <a:r>
              <a:rPr lang="fr-FR" i="1" u="sng">
                <a:solidFill>
                  <a:srgbClr val="FF0000"/>
                </a:solidFill>
              </a:rPr>
              <a:t>Constant taper</a:t>
            </a:r>
            <a:r>
              <a:rPr lang="fr-FR">
                <a:solidFill>
                  <a:srgbClr val="FF0000"/>
                </a:solidFill>
              </a:rPr>
              <a:t> </a:t>
            </a:r>
          </a:p>
          <a:p>
            <a:pPr algn="ctr" eaLnBrk="0" hangingPunct="0">
              <a:spcBef>
                <a:spcPct val="40000"/>
              </a:spcBef>
            </a:pPr>
            <a:r>
              <a:rPr lang="fr-FR"/>
              <a:t>and </a:t>
            </a:r>
            <a:r>
              <a:rPr lang="fr-FR" i="1" u="sng">
                <a:solidFill>
                  <a:srgbClr val="FF0000"/>
                </a:solidFill>
              </a:rPr>
              <a:t>Cutting Blades</a:t>
            </a:r>
            <a:r>
              <a:rPr lang="fr-FR">
                <a:solidFill>
                  <a:srgbClr val="FF0000"/>
                </a:solidFill>
              </a:rPr>
              <a:t> </a:t>
            </a:r>
          </a:p>
          <a:p>
            <a:pPr algn="ctr" eaLnBrk="0" hangingPunct="0">
              <a:spcBef>
                <a:spcPct val="40000"/>
              </a:spcBef>
            </a:pPr>
            <a:r>
              <a:rPr lang="fr-FR"/>
              <a:t>have a tendency to </a:t>
            </a:r>
            <a:r>
              <a:rPr lang="fr-FR">
                <a:solidFill>
                  <a:srgbClr val="FF0000"/>
                </a:solidFill>
              </a:rPr>
              <a:t>screw-in</a:t>
            </a:r>
          </a:p>
        </p:txBody>
      </p:sp>
      <p:sp>
        <p:nvSpPr>
          <p:cNvPr id="35845" name="Line 7"/>
          <p:cNvSpPr>
            <a:spLocks noChangeShapeType="1"/>
          </p:cNvSpPr>
          <p:nvPr/>
        </p:nvSpPr>
        <p:spPr bwMode="auto">
          <a:xfrm flipV="1">
            <a:off x="5072063" y="5929313"/>
            <a:ext cx="1433512" cy="2143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>
            <a:lum bright="16000" contrast="10000"/>
          </a:blip>
          <a:srcRect l="11075" t="19687" r="11075" b="8859"/>
          <a:stretch>
            <a:fillRect/>
          </a:stretch>
        </p:blipFill>
        <p:spPr bwMode="auto">
          <a:xfrm>
            <a:off x="3929063" y="2543175"/>
            <a:ext cx="5070475" cy="41719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1458913"/>
            <a:ext cx="7885113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40000"/>
              </a:spcBef>
            </a:pPr>
            <a:r>
              <a:rPr lang="fr-FR" sz="3200" b="0"/>
              <a:t>Requires </a:t>
            </a:r>
            <a:r>
              <a:rPr lang="fr-FR" sz="3200" b="0">
                <a:solidFill>
                  <a:srgbClr val="FF0000"/>
                </a:solidFill>
              </a:rPr>
              <a:t>more pressure </a:t>
            </a:r>
            <a:r>
              <a:rPr lang="fr-FR" sz="3200" b="0"/>
              <a:t>to cut and are subjected to </a:t>
            </a:r>
            <a:r>
              <a:rPr lang="fr-FR" sz="3200" b="0">
                <a:solidFill>
                  <a:srgbClr val="FF0000"/>
                </a:solidFill>
              </a:rPr>
              <a:t>more </a:t>
            </a:r>
            <a:r>
              <a:rPr lang="fr-FR" sz="3100" b="0">
                <a:solidFill>
                  <a:srgbClr val="FF0000"/>
                </a:solidFill>
              </a:rPr>
              <a:t>stress</a:t>
            </a:r>
          </a:p>
          <a:p>
            <a:pPr eaLnBrk="0" hangingPunct="0"/>
            <a:r>
              <a:rPr lang="fr-FR" sz="3200"/>
              <a:t>(surface contact is </a:t>
            </a:r>
          </a:p>
          <a:p>
            <a:pPr eaLnBrk="0" hangingPunct="0"/>
            <a:r>
              <a:rPr lang="fr-FR" sz="3200"/>
              <a:t>increased) </a:t>
            </a:r>
          </a:p>
          <a:p>
            <a:pPr eaLnBrk="0" hangingPunct="0">
              <a:spcBef>
                <a:spcPct val="40000"/>
              </a:spcBef>
            </a:pPr>
            <a:endParaRPr lang="fr-FR" sz="1200" b="0"/>
          </a:p>
          <a:p>
            <a:pPr eaLnBrk="0" hangingPunct="0">
              <a:spcBef>
                <a:spcPct val="40000"/>
              </a:spcBef>
            </a:pPr>
            <a:endParaRPr lang="fr-FR" sz="1200" b="0"/>
          </a:p>
          <a:p>
            <a:pPr eaLnBrk="0" hangingPunct="0">
              <a:spcBef>
                <a:spcPct val="40000"/>
              </a:spcBef>
            </a:pPr>
            <a:r>
              <a:rPr lang="fr-FR" sz="2400" b="0"/>
              <a:t>Berutti et al.</a:t>
            </a:r>
            <a:r>
              <a:rPr lang="fr-FR" sz="2400" b="0" i="1"/>
              <a:t>J Endodon</a:t>
            </a:r>
            <a:r>
              <a:rPr lang="fr-FR" sz="2400" b="0"/>
              <a:t> </a:t>
            </a:r>
          </a:p>
          <a:p>
            <a:pPr eaLnBrk="0" hangingPunct="0">
              <a:spcBef>
                <a:spcPct val="40000"/>
              </a:spcBef>
            </a:pPr>
            <a:r>
              <a:rPr lang="fr-FR" sz="2400" b="0"/>
              <a:t>2003;29:15-19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0" y="107950"/>
            <a:ext cx="914400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/>
              <a:t>Rotary Instruments with a </a:t>
            </a:r>
            <a:r>
              <a:rPr lang="fr-FR" sz="3600" i="1" u="sng"/>
              <a:t>Constant taper</a:t>
            </a:r>
            <a:r>
              <a:rPr lang="fr-FR" sz="3600"/>
              <a:t> and a </a:t>
            </a:r>
            <a:r>
              <a:rPr lang="fr-FR" sz="3600" i="1" u="sng"/>
              <a:t>Radial Land</a:t>
            </a:r>
            <a:r>
              <a:rPr lang="fr-FR" sz="3200"/>
              <a:t> </a:t>
            </a:r>
          </a:p>
          <a:p>
            <a:endParaRPr lang="en-US" sz="32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MEBHEROx100"/>
          <p:cNvPicPr>
            <a:picLocks noChangeAspect="1" noChangeArrowheads="1"/>
          </p:cNvPicPr>
          <p:nvPr/>
        </p:nvPicPr>
        <p:blipFill>
          <a:blip r:embed="rId3" cstate="print">
            <a:lum bright="-12000"/>
          </a:blip>
          <a:srcRect/>
          <a:stretch>
            <a:fillRect/>
          </a:stretch>
        </p:blipFill>
        <p:spPr bwMode="auto">
          <a:xfrm>
            <a:off x="3792538" y="3276600"/>
            <a:ext cx="535146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HeroSectionMeb"/>
          <p:cNvPicPr>
            <a:picLocks noChangeAspect="1" noChangeArrowheads="1"/>
          </p:cNvPicPr>
          <p:nvPr/>
        </p:nvPicPr>
        <p:blipFill>
          <a:blip r:embed="rId4" cstate="print">
            <a:lum bright="-12000" contrast="30000"/>
          </a:blip>
          <a:srcRect/>
          <a:stretch>
            <a:fillRect/>
          </a:stretch>
        </p:blipFill>
        <p:spPr bwMode="auto">
          <a:xfrm>
            <a:off x="0" y="3276600"/>
            <a:ext cx="399573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333375"/>
            <a:ext cx="939641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fr-FR" sz="3200"/>
              <a:t>Rotary Instrument with a </a:t>
            </a:r>
            <a:r>
              <a:rPr lang="fr-FR" sz="3200" i="1" u="sng"/>
              <a:t>large cross-section</a:t>
            </a:r>
            <a:r>
              <a:rPr lang="fr-FR" sz="3200"/>
              <a:t> </a:t>
            </a:r>
          </a:p>
          <a:p>
            <a:pPr algn="ctr" eaLnBrk="0" hangingPunct="0"/>
            <a:r>
              <a:rPr lang="fr-FR" sz="3200"/>
              <a:t>(central mass) </a:t>
            </a:r>
          </a:p>
          <a:p>
            <a:pPr algn="ctr" eaLnBrk="0" hangingPunct="0"/>
            <a:r>
              <a:rPr lang="fr-FR" sz="3200"/>
              <a:t>and a </a:t>
            </a:r>
            <a:r>
              <a:rPr lang="fr-FR" sz="3200" i="1" u="sng"/>
              <a:t>constant taper</a:t>
            </a:r>
            <a:r>
              <a:rPr lang="fr-FR" sz="3200"/>
              <a:t> </a:t>
            </a:r>
          </a:p>
          <a:p>
            <a:pPr algn="ctr" eaLnBrk="0" hangingPunct="0"/>
            <a:r>
              <a:rPr lang="fr-FR" sz="3200"/>
              <a:t>are </a:t>
            </a:r>
            <a:r>
              <a:rPr lang="fr-FR" sz="3200">
                <a:solidFill>
                  <a:srgbClr val="FF0000"/>
                </a:solidFill>
              </a:rPr>
              <a:t>too stiff in taper higher than 4% </a:t>
            </a:r>
            <a:r>
              <a:rPr lang="fr-FR" sz="3200"/>
              <a:t>to shape curvatures without risks of mishaps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03200" y="762000"/>
            <a:ext cx="8872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fr-FR" sz="4000"/>
              <a:t>Biological Objectives</a:t>
            </a:r>
          </a:p>
          <a:p>
            <a:pPr algn="ctr" eaLnBrk="0" hangingPunct="0"/>
            <a:r>
              <a:rPr lang="fr-FR" sz="4000"/>
              <a:t>Of the Root Canal Treatment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09600" y="2514600"/>
            <a:ext cx="8196263" cy="161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45000"/>
              </a:lnSpc>
              <a:buFontTx/>
              <a:buChar char="-"/>
            </a:pPr>
            <a:r>
              <a:rPr lang="fr-FR" sz="3600" b="0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fr-FR" sz="3600" dirty="0" err="1">
                <a:solidFill>
                  <a:srgbClr val="FF0000"/>
                </a:solidFill>
              </a:rPr>
              <a:t>Eliminate</a:t>
            </a:r>
            <a:r>
              <a:rPr lang="fr-FR" sz="3600" dirty="0">
                <a:solidFill>
                  <a:srgbClr val="FF0000"/>
                </a:solidFill>
              </a:rPr>
              <a:t> </a:t>
            </a:r>
            <a:r>
              <a:rPr lang="fr-FR" sz="3600" dirty="0" err="1">
                <a:solidFill>
                  <a:srgbClr val="FF0000"/>
                </a:solidFill>
              </a:rPr>
              <a:t>pulp</a:t>
            </a:r>
            <a:r>
              <a:rPr lang="fr-FR" sz="3600" dirty="0">
                <a:solidFill>
                  <a:srgbClr val="FF0000"/>
                </a:solidFill>
              </a:rPr>
              <a:t> and </a:t>
            </a:r>
            <a:r>
              <a:rPr lang="fr-FR" sz="3600" dirty="0" err="1">
                <a:solidFill>
                  <a:srgbClr val="FF0000"/>
                </a:solidFill>
              </a:rPr>
              <a:t>debris</a:t>
            </a:r>
            <a:r>
              <a:rPr lang="fr-FR" sz="3600" dirty="0">
                <a:solidFill>
                  <a:srgbClr val="FF0000"/>
                </a:solidFill>
              </a:rPr>
              <a:t> </a:t>
            </a:r>
          </a:p>
          <a:p>
            <a:pPr eaLnBrk="0" hangingPunct="0">
              <a:lnSpc>
                <a:spcPct val="145000"/>
              </a:lnSpc>
              <a:buFontTx/>
              <a:buChar char="-"/>
            </a:pPr>
            <a:r>
              <a:rPr lang="fr-FR" sz="3600" dirty="0">
                <a:solidFill>
                  <a:srgbClr val="FF0000"/>
                </a:solidFill>
              </a:rPr>
              <a:t> </a:t>
            </a:r>
            <a:r>
              <a:rPr lang="fr-FR" sz="3600" dirty="0" err="1">
                <a:solidFill>
                  <a:srgbClr val="FF0000"/>
                </a:solidFill>
              </a:rPr>
              <a:t>Eliminate</a:t>
            </a:r>
            <a:r>
              <a:rPr lang="fr-FR" sz="3600" dirty="0">
                <a:solidFill>
                  <a:srgbClr val="FF0000"/>
                </a:solidFill>
              </a:rPr>
              <a:t> </a:t>
            </a:r>
            <a:r>
              <a:rPr lang="fr-FR" sz="3600" dirty="0" err="1">
                <a:solidFill>
                  <a:srgbClr val="FF0000"/>
                </a:solidFill>
              </a:rPr>
              <a:t>bacteria</a:t>
            </a:r>
            <a:r>
              <a:rPr lang="fr-FR" sz="3600" dirty="0">
                <a:solidFill>
                  <a:srgbClr val="FF0000"/>
                </a:solidFill>
              </a:rPr>
              <a:t> and </a:t>
            </a:r>
            <a:r>
              <a:rPr lang="fr-FR" sz="3600" dirty="0" err="1">
                <a:solidFill>
                  <a:srgbClr val="FF0000"/>
                </a:solidFill>
              </a:rPr>
              <a:t>endotoxins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77863" y="4286250"/>
            <a:ext cx="81946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45000"/>
              </a:lnSpc>
            </a:pPr>
            <a:r>
              <a:rPr lang="fr-FR" sz="3600"/>
              <a:t>From the root canal 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38138" y="7620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r-FR" sz="5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</a:t>
            </a:r>
            <a:r>
              <a:rPr lang="fr-FR" sz="5400" b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Keys</a:t>
            </a:r>
            <a:r>
              <a:rPr lang="fr-FR" sz="5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to </a:t>
            </a:r>
            <a:r>
              <a:rPr lang="fr-FR" sz="5400" b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Success</a:t>
            </a:r>
            <a:endParaRPr lang="fr-FR" sz="5400" b="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23850" y="4508500"/>
            <a:ext cx="42449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r-FR" sz="40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IRRIGATION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H="1">
            <a:off x="2370138" y="3276600"/>
            <a:ext cx="1965325" cy="1041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4808538" y="3294063"/>
            <a:ext cx="2085975" cy="9477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881063" y="2225675"/>
            <a:ext cx="75184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r-FR" sz="4000" b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Shaping</a:t>
            </a:r>
            <a:r>
              <a:rPr lang="fr-FR" sz="40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fr-FR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(apical taper or </a:t>
            </a:r>
            <a:r>
              <a:rPr lang="fr-FR" b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enlargement</a:t>
            </a:r>
            <a:r>
              <a:rPr lang="fr-FR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859338" y="4581525"/>
            <a:ext cx="4017962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r-FR" sz="40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3D OBTURATION </a:t>
            </a:r>
            <a:br>
              <a:rPr lang="fr-FR" sz="40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fr-FR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</a:t>
            </a:r>
            <a:r>
              <a:rPr lang="fr-FR" b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Lateral</a:t>
            </a:r>
            <a:r>
              <a:rPr lang="fr-FR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and apical </a:t>
            </a:r>
            <a:r>
              <a:rPr lang="fr-FR" b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seal</a:t>
            </a:r>
            <a:r>
              <a:rPr lang="fr-FR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  <a:r>
              <a:rPr lang="fr-FR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V="1">
            <a:off x="4284663" y="4724400"/>
            <a:ext cx="9493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785938" y="404813"/>
            <a:ext cx="5816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4000">
                <a:cs typeface="Arial" pitchFamily="34" charset="0"/>
              </a:rPr>
              <a:t>IRRIGATION  Protocole</a:t>
            </a:r>
            <a:endParaRPr lang="fr-FR" sz="2000">
              <a:cs typeface="Arial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611188" y="1412875"/>
            <a:ext cx="8196262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b="0">
                <a:solidFill>
                  <a:schemeClr val="tx2"/>
                </a:solidFill>
                <a:latin typeface="Comic Sans MS" pitchFamily="66" charset="0"/>
              </a:rPr>
              <a:t>- </a:t>
            </a:r>
            <a:r>
              <a:rPr lang="fr-FR"/>
              <a:t>SODIUM HYPOCHLORITE </a:t>
            </a:r>
            <a:r>
              <a:rPr lang="fr-FR" b="0"/>
              <a:t>(0,5% to 5.25%) </a:t>
            </a:r>
          </a:p>
          <a:p>
            <a:pPr eaLnBrk="0" hangingPunct="0">
              <a:spcBef>
                <a:spcPct val="50000"/>
              </a:spcBef>
            </a:pPr>
            <a:r>
              <a:rPr lang="fr-FR" b="0"/>
              <a:t>with</a:t>
            </a:r>
          </a:p>
          <a:p>
            <a:pPr eaLnBrk="0" hangingPunct="0">
              <a:spcBef>
                <a:spcPct val="50000"/>
              </a:spcBef>
            </a:pPr>
            <a:r>
              <a:rPr lang="fr-FR" b="0"/>
              <a:t>- </a:t>
            </a:r>
            <a:r>
              <a:rPr lang="fr-FR"/>
              <a:t>LUBRICATING / CHELATING GEL </a:t>
            </a:r>
            <a:r>
              <a:rPr lang="fr-FR" b="0"/>
              <a:t>(Glyde</a:t>
            </a:r>
            <a:r>
              <a:rPr lang="en-US" b="0">
                <a:cs typeface="Times New Roman" pitchFamily="18" charset="0"/>
              </a:rPr>
              <a:t>™</a:t>
            </a:r>
            <a:r>
              <a:rPr lang="fr-FR" b="0"/>
              <a:t>)</a:t>
            </a:r>
          </a:p>
          <a:p>
            <a:pPr eaLnBrk="0" hangingPunct="0">
              <a:spcBef>
                <a:spcPct val="50000"/>
              </a:spcBef>
            </a:pPr>
            <a:r>
              <a:rPr lang="fr-FR" b="0"/>
              <a:t>And </a:t>
            </a:r>
          </a:p>
          <a:p>
            <a:pPr eaLnBrk="0" hangingPunct="0">
              <a:spcBef>
                <a:spcPct val="50000"/>
              </a:spcBef>
            </a:pPr>
            <a:r>
              <a:rPr lang="fr-FR" b="0"/>
              <a:t>- </a:t>
            </a:r>
            <a:r>
              <a:rPr lang="fr-FR"/>
              <a:t>LIQUID EDTA </a:t>
            </a:r>
            <a:r>
              <a:rPr lang="fr-FR" b="0"/>
              <a:t>(to eliminate smear layer)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4816475"/>
            <a:ext cx="914400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i="1">
                <a:solidFill>
                  <a:schemeClr val="tx2"/>
                </a:solidFill>
              </a:rPr>
              <a:t>Other solutions and irrigation devices are advocated to allow better desinfecting efficiency:</a:t>
            </a:r>
          </a:p>
          <a:p>
            <a:pPr eaLnBrk="0" hangingPunct="0"/>
            <a:endParaRPr lang="fr-FR" sz="1000" i="1">
              <a:solidFill>
                <a:schemeClr val="tx2"/>
              </a:solidFill>
            </a:endParaRPr>
          </a:p>
          <a:p>
            <a:pPr eaLnBrk="0" hangingPunct="0"/>
            <a:r>
              <a:rPr lang="fr-FR" i="1">
                <a:solidFill>
                  <a:schemeClr val="tx2"/>
                </a:solidFill>
              </a:rPr>
              <a:t>(Chlorhexidine, heat, ultrasonics, sonics…..)</a:t>
            </a:r>
            <a:r>
              <a:rPr lang="fr-FR" i="1">
                <a:solidFill>
                  <a:schemeClr val="tx2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381000"/>
            <a:ext cx="91440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fr-FR" sz="3000">
                <a:cs typeface="Arial" pitchFamily="34" charset="0"/>
              </a:rPr>
              <a:t>Evaluation of Glyde File Prep in Combination with Sodium Hypochlorite as a Root Canal Irrigant</a:t>
            </a:r>
          </a:p>
          <a:p>
            <a:pPr algn="ctr" eaLnBrk="0" hangingPunct="0">
              <a:lnSpc>
                <a:spcPct val="140000"/>
              </a:lnSpc>
            </a:pPr>
            <a:r>
              <a:rPr lang="fr-FR" sz="3000" b="0">
                <a:cs typeface="Arial" pitchFamily="34" charset="0"/>
              </a:rPr>
              <a:t>Grandini S. </a:t>
            </a:r>
            <a:r>
              <a:rPr lang="fr-FR" sz="3000" b="0" i="1">
                <a:cs typeface="Arial" pitchFamily="34" charset="0"/>
              </a:rPr>
              <a:t>et al.</a:t>
            </a:r>
            <a:r>
              <a:rPr lang="fr-FR" sz="3000" b="0">
                <a:cs typeface="Arial" pitchFamily="34" charset="0"/>
              </a:rPr>
              <a:t> </a:t>
            </a:r>
            <a:r>
              <a:rPr lang="fr-FR" sz="3000" b="0" i="1">
                <a:cs typeface="Arial" pitchFamily="34" charset="0"/>
              </a:rPr>
              <a:t> J Endodon</a:t>
            </a:r>
            <a:r>
              <a:rPr lang="fr-FR" sz="3000" b="0">
                <a:cs typeface="Arial" pitchFamily="34" charset="0"/>
              </a:rPr>
              <a:t> 2002 ; 28 : 300-303</a:t>
            </a:r>
            <a:endParaRPr lang="fr-FR" sz="3000" b="0" i="1">
              <a:cs typeface="Arial" pitchFamily="34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42875" y="3092450"/>
            <a:ext cx="8872538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fr-FR" sz="3600" b="0">
                <a:solidFill>
                  <a:schemeClr val="tx2"/>
                </a:solidFill>
              </a:rPr>
              <a:t>« </a:t>
            </a:r>
            <a:r>
              <a:rPr lang="fr-FR" sz="3200" b="0" i="1">
                <a:solidFill>
                  <a:schemeClr val="tx2"/>
                </a:solidFill>
              </a:rPr>
              <a:t>Combined use of 2.5% Sodium Hypochlorite and Glyde File Prep allowed to obtain cleaner canal walls (less debris, less smear layer and a greater number of open dentinal tubules) than irrigation with saline or hypochlorite alone</a:t>
            </a:r>
            <a:r>
              <a:rPr lang="fr-FR" sz="3600" b="0">
                <a:solidFill>
                  <a:schemeClr val="tx2"/>
                </a:solidFill>
              </a:rPr>
              <a:t>»</a:t>
            </a:r>
            <a:r>
              <a:rPr lang="fr-FR" sz="3400" b="0">
                <a:solidFill>
                  <a:schemeClr val="tx2"/>
                </a:solidFill>
                <a:latin typeface="Tahoma" pitchFamily="34" charset="0"/>
              </a:rPr>
              <a:t> </a:t>
            </a:r>
            <a:endParaRPr lang="fr-FR" sz="3400" b="0" i="1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29700" name="ZoneTexte 4"/>
          <p:cNvSpPr txBox="1">
            <a:spLocks noChangeArrowheads="1"/>
          </p:cNvSpPr>
          <p:nvPr/>
        </p:nvSpPr>
        <p:spPr bwMode="auto">
          <a:xfrm>
            <a:off x="928688" y="2357438"/>
            <a:ext cx="7286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/>
              <a:t>_______________________________________________________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MebGly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2938" y="1744663"/>
            <a:ext cx="5961062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38138" y="161925"/>
            <a:ext cx="4725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4000"/>
              <a:t>GLYDE File Prep</a:t>
            </a:r>
            <a:r>
              <a:rPr lang="en-US" sz="4000">
                <a:cs typeface="Times New Roman" pitchFamily="18" charset="0"/>
              </a:rPr>
              <a:t>™</a:t>
            </a:r>
            <a:endParaRPr lang="fr-FR" sz="4000">
              <a:cs typeface="Times New Roman" pitchFamily="18" charset="0"/>
            </a:endParaRPr>
          </a:p>
        </p:txBody>
      </p:sp>
      <p:pic>
        <p:nvPicPr>
          <p:cNvPr id="30724" name="Picture 5" descr="GlydeSeringu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36784">
            <a:off x="1490663" y="3284538"/>
            <a:ext cx="765333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 rot="-492422">
            <a:off x="4643438" y="1196975"/>
            <a:ext cx="4262437" cy="1644650"/>
            <a:chOff x="3416" y="432"/>
            <a:chExt cx="2968" cy="1036"/>
          </a:xfrm>
        </p:grpSpPr>
        <p:pic>
          <p:nvPicPr>
            <p:cNvPr id="30728" name="Picture 7" descr="CompuleGlydeBlanc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16" y="432"/>
              <a:ext cx="2968" cy="1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9" name="Rectangle 8"/>
            <p:cNvSpPr>
              <a:spLocks noChangeArrowheads="1"/>
            </p:cNvSpPr>
            <p:nvPr/>
          </p:nvSpPr>
          <p:spPr bwMode="auto">
            <a:xfrm>
              <a:off x="4146" y="531"/>
              <a:ext cx="128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endParaRPr lang="fr-FR" sz="2400" b="0">
                <a:solidFill>
                  <a:schemeClr val="tx2"/>
                </a:solidFill>
              </a:endParaRPr>
            </a:p>
          </p:txBody>
        </p:sp>
      </p:grpSp>
      <p:sp>
        <p:nvSpPr>
          <p:cNvPr id="30726" name="Text Box 9"/>
          <p:cNvSpPr txBox="1">
            <a:spLocks noChangeArrowheads="1"/>
          </p:cNvSpPr>
          <p:nvPr/>
        </p:nvSpPr>
        <p:spPr bwMode="auto">
          <a:xfrm rot="-292543">
            <a:off x="4175125" y="774700"/>
            <a:ext cx="49688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0">
                <a:solidFill>
                  <a:schemeClr val="tx2"/>
                </a:solidFill>
              </a:rPr>
              <a:t>Available in single dose compules</a:t>
            </a:r>
          </a:p>
          <a:p>
            <a:r>
              <a:rPr lang="fr-FR" sz="2000" b="0">
                <a:solidFill>
                  <a:schemeClr val="tx2"/>
                </a:solidFill>
              </a:rPr>
              <a:t>(avoids cross contamination)</a:t>
            </a:r>
          </a:p>
          <a:p>
            <a:pPr>
              <a:spcBef>
                <a:spcPct val="50000"/>
              </a:spcBef>
            </a:pPr>
            <a:endParaRPr lang="en-US" sz="2000" b="0"/>
          </a:p>
        </p:txBody>
      </p:sp>
      <p:sp>
        <p:nvSpPr>
          <p:cNvPr id="30727" name="ZoneTexte 9"/>
          <p:cNvSpPr txBox="1">
            <a:spLocks noChangeArrowheads="1"/>
          </p:cNvSpPr>
          <p:nvPr/>
        </p:nvSpPr>
        <p:spPr bwMode="auto">
          <a:xfrm>
            <a:off x="0" y="2857500"/>
            <a:ext cx="3857625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b="0"/>
              <a:t> EDTA</a:t>
            </a:r>
          </a:p>
          <a:p>
            <a:pPr>
              <a:buFontTx/>
              <a:buChar char="-"/>
            </a:pPr>
            <a:endParaRPr lang="en-US" b="0"/>
          </a:p>
          <a:p>
            <a:pPr>
              <a:buFontTx/>
              <a:buChar char="-"/>
            </a:pPr>
            <a:r>
              <a:rPr lang="en-US" b="0"/>
              <a:t> CARBAMIDE</a:t>
            </a:r>
          </a:p>
          <a:p>
            <a:r>
              <a:rPr lang="en-US" b="0"/>
              <a:t>  PEROXIDE</a:t>
            </a:r>
          </a:p>
          <a:p>
            <a:endParaRPr lang="en-US" b="0"/>
          </a:p>
          <a:p>
            <a:pPr>
              <a:buFontTx/>
              <a:buChar char="-"/>
            </a:pPr>
            <a:r>
              <a:rPr lang="en-US" b="0"/>
              <a:t> HYDROSOLUBLE</a:t>
            </a:r>
          </a:p>
          <a:p>
            <a:r>
              <a:rPr lang="en-US" b="0"/>
              <a:t>  GEL (GLYDE)</a:t>
            </a:r>
            <a:r>
              <a:rPr lang="en-US" sz="1800" b="0"/>
              <a:t/>
            </a:r>
            <a:br>
              <a:rPr lang="en-US" sz="1800" b="0"/>
            </a:br>
            <a:endParaRPr lang="en-US" sz="18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5496" y="679451"/>
            <a:ext cx="9034785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Drawbacks of </a:t>
            </a:r>
            <a:r>
              <a:rPr lang="fr-FR" sz="3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Conventional</a:t>
            </a:r>
            <a:r>
              <a:rPr lang="fr-FR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Hand </a:t>
            </a:r>
            <a:r>
              <a:rPr lang="fr-FR" sz="3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Stainless</a:t>
            </a:r>
            <a:r>
              <a:rPr lang="fr-FR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fr-FR" sz="3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Steel</a:t>
            </a:r>
            <a:r>
              <a:rPr lang="fr-FR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fr-FR" sz="3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Preparation</a:t>
            </a:r>
            <a:r>
              <a:rPr lang="fr-FR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Techniques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323528" y="2492896"/>
            <a:ext cx="8424936" cy="3934544"/>
            <a:chOff x="0" y="2590800"/>
            <a:chExt cx="9012238" cy="4197350"/>
          </a:xfrm>
        </p:grpSpPr>
        <p:grpSp>
          <p:nvGrpSpPr>
            <p:cNvPr id="2" name="Group 3"/>
            <p:cNvGrpSpPr>
              <a:grpSpLocks/>
            </p:cNvGrpSpPr>
            <p:nvPr/>
          </p:nvGrpSpPr>
          <p:grpSpPr bwMode="auto">
            <a:xfrm>
              <a:off x="0" y="4533900"/>
              <a:ext cx="4056063" cy="554038"/>
              <a:chOff x="384" y="1630"/>
              <a:chExt cx="3016" cy="349"/>
            </a:xfrm>
          </p:grpSpPr>
          <p:sp>
            <p:nvSpPr>
              <p:cNvPr id="31757" name="Text Box 4"/>
              <p:cNvSpPr txBox="1">
                <a:spLocks noChangeArrowheads="1"/>
              </p:cNvSpPr>
              <p:nvPr/>
            </p:nvSpPr>
            <p:spPr bwMode="auto">
              <a:xfrm>
                <a:off x="720" y="1630"/>
                <a:ext cx="2680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fr-FR" sz="3000" b="0" dirty="0">
                    <a:solidFill>
                      <a:schemeClr val="tx2"/>
                    </a:solidFill>
                    <a:cs typeface="Arial" pitchFamily="34" charset="0"/>
                  </a:rPr>
                  <a:t>TIME CONSUMING</a:t>
                </a:r>
              </a:p>
            </p:txBody>
          </p:sp>
          <p:sp>
            <p:nvSpPr>
              <p:cNvPr id="31758" name="AutoShape 5"/>
              <p:cNvSpPr>
                <a:spLocks noChangeArrowheads="1"/>
              </p:cNvSpPr>
              <p:nvPr/>
            </p:nvSpPr>
            <p:spPr bwMode="auto">
              <a:xfrm>
                <a:off x="384" y="1728"/>
                <a:ext cx="288" cy="192"/>
              </a:xfrm>
              <a:prstGeom prst="notchedRightArrow">
                <a:avLst>
                  <a:gd name="adj1" fmla="val 50000"/>
                  <a:gd name="adj2" fmla="val 37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sz="1800" b="0"/>
              </a:p>
            </p:txBody>
          </p:sp>
        </p:grp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5541963"/>
              <a:ext cx="8250238" cy="1246187"/>
              <a:chOff x="384" y="1630"/>
              <a:chExt cx="6125" cy="785"/>
            </a:xfrm>
          </p:grpSpPr>
          <p:sp>
            <p:nvSpPr>
              <p:cNvPr id="31755" name="Text Box 7"/>
              <p:cNvSpPr txBox="1">
                <a:spLocks noChangeArrowheads="1"/>
              </p:cNvSpPr>
              <p:nvPr/>
            </p:nvSpPr>
            <p:spPr bwMode="auto">
              <a:xfrm>
                <a:off x="719" y="1630"/>
                <a:ext cx="5790" cy="7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fr-FR" altLang="fr-FR" sz="3000" b="0" dirty="0">
                    <a:solidFill>
                      <a:schemeClr val="tx2"/>
                    </a:solidFill>
                    <a:cs typeface="Arial" pitchFamily="34" charset="0"/>
                  </a:rPr>
                  <a:t>LESS PREDICTABLE SHAPES IN CURVED</a:t>
                </a:r>
              </a:p>
              <a:p>
                <a:pPr eaLnBrk="0" hangingPunct="0">
                  <a:spcBef>
                    <a:spcPct val="50000"/>
                  </a:spcBef>
                </a:pPr>
                <a:r>
                  <a:rPr lang="fr-FR" altLang="fr-FR" sz="3000" b="0" dirty="0">
                    <a:solidFill>
                      <a:schemeClr val="tx2"/>
                    </a:solidFill>
                    <a:cs typeface="Arial" pitchFamily="34" charset="0"/>
                  </a:rPr>
                  <a:t> CANALS</a:t>
                </a:r>
                <a:endParaRPr lang="fr-FR" sz="3000" b="0" dirty="0">
                  <a:solidFill>
                    <a:schemeClr val="tx2"/>
                  </a:solidFill>
                  <a:cs typeface="Arial" pitchFamily="34" charset="0"/>
                </a:endParaRPr>
              </a:p>
            </p:txBody>
          </p:sp>
          <p:sp>
            <p:nvSpPr>
              <p:cNvPr id="31756" name="AutoShape 8"/>
              <p:cNvSpPr>
                <a:spLocks noChangeArrowheads="1"/>
              </p:cNvSpPr>
              <p:nvPr/>
            </p:nvSpPr>
            <p:spPr bwMode="auto">
              <a:xfrm>
                <a:off x="384" y="1728"/>
                <a:ext cx="288" cy="192"/>
              </a:xfrm>
              <a:prstGeom prst="notchedRightArrow">
                <a:avLst>
                  <a:gd name="adj1" fmla="val 50000"/>
                  <a:gd name="adj2" fmla="val 37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sz="1800" b="0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0" y="3598863"/>
              <a:ext cx="8507413" cy="554037"/>
              <a:chOff x="384" y="1630"/>
              <a:chExt cx="6306" cy="349"/>
            </a:xfrm>
          </p:grpSpPr>
          <p:sp>
            <p:nvSpPr>
              <p:cNvPr id="31753" name="Text Box 10"/>
              <p:cNvSpPr txBox="1">
                <a:spLocks noChangeArrowheads="1"/>
              </p:cNvSpPr>
              <p:nvPr/>
            </p:nvSpPr>
            <p:spPr bwMode="auto">
              <a:xfrm>
                <a:off x="719" y="1630"/>
                <a:ext cx="5971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fr-FR" altLang="fr-FR" sz="3000" b="0" dirty="0">
                    <a:solidFill>
                      <a:schemeClr val="tx2"/>
                    </a:solidFill>
                    <a:cs typeface="Arial" pitchFamily="34" charset="0"/>
                  </a:rPr>
                  <a:t>DEBRIS EXTRUSION WITH FILING MOTION</a:t>
                </a:r>
                <a:endParaRPr lang="fr-FR" sz="3000" b="0" dirty="0">
                  <a:solidFill>
                    <a:schemeClr val="tx2"/>
                  </a:solidFill>
                  <a:cs typeface="Arial" pitchFamily="34" charset="0"/>
                </a:endParaRPr>
              </a:p>
            </p:txBody>
          </p:sp>
          <p:sp>
            <p:nvSpPr>
              <p:cNvPr id="31754" name="AutoShape 11"/>
              <p:cNvSpPr>
                <a:spLocks noChangeArrowheads="1"/>
              </p:cNvSpPr>
              <p:nvPr/>
            </p:nvSpPr>
            <p:spPr bwMode="auto">
              <a:xfrm>
                <a:off x="384" y="1728"/>
                <a:ext cx="288" cy="192"/>
              </a:xfrm>
              <a:prstGeom prst="notchedRightArrow">
                <a:avLst>
                  <a:gd name="adj1" fmla="val 50000"/>
                  <a:gd name="adj2" fmla="val 37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sz="1800" b="0"/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0" y="2590800"/>
              <a:ext cx="9012238" cy="554038"/>
              <a:chOff x="384" y="1630"/>
              <a:chExt cx="6696" cy="349"/>
            </a:xfrm>
          </p:grpSpPr>
          <p:sp>
            <p:nvSpPr>
              <p:cNvPr id="31751" name="Text Box 13"/>
              <p:cNvSpPr txBox="1">
                <a:spLocks noChangeArrowheads="1"/>
              </p:cNvSpPr>
              <p:nvPr/>
            </p:nvSpPr>
            <p:spPr bwMode="auto">
              <a:xfrm>
                <a:off x="719" y="1630"/>
                <a:ext cx="6361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fr-FR" sz="3000" b="0" dirty="0">
                    <a:solidFill>
                      <a:schemeClr val="tx2"/>
                    </a:solidFill>
                    <a:cs typeface="Arial" pitchFamily="34" charset="0"/>
                  </a:rPr>
                  <a:t>MISHAPS</a:t>
                </a:r>
                <a:r>
                  <a:rPr lang="fr-FR" sz="2600" b="0" i="1" dirty="0">
                    <a:solidFill>
                      <a:schemeClr val="tx2"/>
                    </a:solidFill>
                    <a:cs typeface="Arial" pitchFamily="34" charset="0"/>
                  </a:rPr>
                  <a:t> (</a:t>
                </a:r>
                <a:r>
                  <a:rPr lang="fr-FR" sz="2600" b="0" i="1" dirty="0" err="1">
                    <a:solidFill>
                      <a:schemeClr val="tx2"/>
                    </a:solidFill>
                    <a:cs typeface="Arial" pitchFamily="34" charset="0"/>
                  </a:rPr>
                  <a:t>ledges</a:t>
                </a:r>
                <a:r>
                  <a:rPr lang="fr-FR" sz="2600" b="0" i="1" dirty="0">
                    <a:solidFill>
                      <a:schemeClr val="tx2"/>
                    </a:solidFill>
                    <a:cs typeface="Arial" pitchFamily="34" charset="0"/>
                  </a:rPr>
                  <a:t>, canal </a:t>
                </a:r>
                <a:r>
                  <a:rPr lang="fr-FR" sz="2600" b="0" i="1" dirty="0" err="1">
                    <a:solidFill>
                      <a:schemeClr val="tx2"/>
                    </a:solidFill>
                    <a:cs typeface="Arial" pitchFamily="34" charset="0"/>
                  </a:rPr>
                  <a:t>blockade</a:t>
                </a:r>
                <a:r>
                  <a:rPr lang="fr-FR" sz="2600" b="0" i="1" dirty="0">
                    <a:solidFill>
                      <a:schemeClr val="tx2"/>
                    </a:solidFill>
                    <a:cs typeface="Arial" pitchFamily="34" charset="0"/>
                  </a:rPr>
                  <a:t>, </a:t>
                </a:r>
                <a:r>
                  <a:rPr lang="fr-FR" sz="2600" b="0" i="1" dirty="0" err="1">
                    <a:solidFill>
                      <a:schemeClr val="tx2"/>
                    </a:solidFill>
                    <a:cs typeface="Arial" pitchFamily="34" charset="0"/>
                  </a:rPr>
                  <a:t>zipping</a:t>
                </a:r>
                <a:r>
                  <a:rPr lang="fr-FR" sz="2600" b="0" i="1" dirty="0">
                    <a:solidFill>
                      <a:schemeClr val="tx2"/>
                    </a:solidFill>
                    <a:cs typeface="Arial" pitchFamily="34" charset="0"/>
                  </a:rPr>
                  <a:t> of foramen)</a:t>
                </a:r>
              </a:p>
            </p:txBody>
          </p:sp>
          <p:sp>
            <p:nvSpPr>
              <p:cNvPr id="31752" name="AutoShape 14"/>
              <p:cNvSpPr>
                <a:spLocks noChangeArrowheads="1"/>
              </p:cNvSpPr>
              <p:nvPr/>
            </p:nvSpPr>
            <p:spPr bwMode="auto">
              <a:xfrm>
                <a:off x="384" y="1728"/>
                <a:ext cx="288" cy="192"/>
              </a:xfrm>
              <a:prstGeom prst="notchedRightArrow">
                <a:avLst>
                  <a:gd name="adj1" fmla="val 50000"/>
                  <a:gd name="adj2" fmla="val 37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sz="1800" b="0"/>
              </a:p>
            </p:txBody>
          </p:sp>
        </p:grp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447800" y="577850"/>
            <a:ext cx="65214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sz="4800" b="0">
                <a:cs typeface="Arial" pitchFamily="34" charset="0"/>
              </a:rPr>
              <a:t>Advantages of </a:t>
            </a:r>
          </a:p>
          <a:p>
            <a:pPr algn="ctr" eaLnBrk="0" hangingPunct="0"/>
            <a:r>
              <a:rPr lang="fr-FR" sz="4800" b="0">
                <a:cs typeface="Arial" pitchFamily="34" charset="0"/>
              </a:rPr>
              <a:t>Rotary NiTi Techniques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4419600"/>
            <a:ext cx="7729538" cy="584200"/>
            <a:chOff x="384" y="1614"/>
            <a:chExt cx="5737" cy="368"/>
          </a:xfrm>
        </p:grpSpPr>
        <p:sp>
          <p:nvSpPr>
            <p:cNvPr id="32781" name="Text Box 4"/>
            <p:cNvSpPr txBox="1">
              <a:spLocks noChangeArrowheads="1"/>
            </p:cNvSpPr>
            <p:nvPr/>
          </p:nvSpPr>
          <p:spPr bwMode="auto">
            <a:xfrm>
              <a:off x="719" y="1614"/>
              <a:ext cx="540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3200" b="0">
                  <a:solidFill>
                    <a:schemeClr val="tx2"/>
                  </a:solidFill>
                  <a:cs typeface="Arial" pitchFamily="34" charset="0"/>
                </a:rPr>
                <a:t>FASTER THAN HAND PREPARATION</a:t>
              </a:r>
            </a:p>
          </p:txBody>
        </p:sp>
        <p:sp>
          <p:nvSpPr>
            <p:cNvPr id="32782" name="AutoShape 5"/>
            <p:cNvSpPr>
              <a:spLocks noChangeArrowheads="1"/>
            </p:cNvSpPr>
            <p:nvPr/>
          </p:nvSpPr>
          <p:spPr bwMode="auto">
            <a:xfrm>
              <a:off x="384" y="1728"/>
              <a:ext cx="288" cy="192"/>
            </a:xfrm>
            <a:prstGeom prst="notchedRightArrow">
              <a:avLst>
                <a:gd name="adj1" fmla="val 50000"/>
                <a:gd name="adj2" fmla="val 37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800" b="0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09600" y="2544763"/>
            <a:ext cx="6975475" cy="584200"/>
            <a:chOff x="384" y="1614"/>
            <a:chExt cx="5177" cy="368"/>
          </a:xfrm>
        </p:grpSpPr>
        <p:sp>
          <p:nvSpPr>
            <p:cNvPr id="32779" name="Text Box 7"/>
            <p:cNvSpPr txBox="1">
              <a:spLocks noChangeArrowheads="1"/>
            </p:cNvSpPr>
            <p:nvPr/>
          </p:nvSpPr>
          <p:spPr bwMode="auto">
            <a:xfrm>
              <a:off x="719" y="1614"/>
              <a:ext cx="484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altLang="fr-FR" sz="3200" b="0">
                  <a:solidFill>
                    <a:schemeClr val="tx2"/>
                  </a:solidFill>
                  <a:cs typeface="Arial" pitchFamily="34" charset="0"/>
                </a:rPr>
                <a:t>LESS CANAL TRANSPORTATION</a:t>
              </a:r>
              <a:endParaRPr lang="fr-FR" sz="3200" b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32780" name="AutoShape 8"/>
            <p:cNvSpPr>
              <a:spLocks noChangeArrowheads="1"/>
            </p:cNvSpPr>
            <p:nvPr/>
          </p:nvSpPr>
          <p:spPr bwMode="auto">
            <a:xfrm>
              <a:off x="384" y="1728"/>
              <a:ext cx="288" cy="192"/>
            </a:xfrm>
            <a:prstGeom prst="notchedRightArrow">
              <a:avLst>
                <a:gd name="adj1" fmla="val 50000"/>
                <a:gd name="adj2" fmla="val 37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800" b="0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15950" y="5445125"/>
            <a:ext cx="6778625" cy="584200"/>
            <a:chOff x="384" y="1614"/>
            <a:chExt cx="5033" cy="368"/>
          </a:xfrm>
        </p:grpSpPr>
        <p:sp>
          <p:nvSpPr>
            <p:cNvPr id="32777" name="Text Box 10"/>
            <p:cNvSpPr txBox="1">
              <a:spLocks noChangeArrowheads="1"/>
            </p:cNvSpPr>
            <p:nvPr/>
          </p:nvSpPr>
          <p:spPr bwMode="auto">
            <a:xfrm>
              <a:off x="719" y="1614"/>
              <a:ext cx="469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FR" altLang="fr-FR" sz="3200" b="0">
                  <a:solidFill>
                    <a:schemeClr val="tx2"/>
                  </a:solidFill>
                  <a:cs typeface="Arial" pitchFamily="34" charset="0"/>
                </a:rPr>
                <a:t>MORE PREDICTABLE RESULTS</a:t>
              </a:r>
              <a:endParaRPr lang="fr-FR" sz="3200" b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32778" name="AutoShape 11"/>
            <p:cNvSpPr>
              <a:spLocks noChangeArrowheads="1"/>
            </p:cNvSpPr>
            <p:nvPr/>
          </p:nvSpPr>
          <p:spPr bwMode="auto">
            <a:xfrm>
              <a:off x="384" y="1728"/>
              <a:ext cx="288" cy="192"/>
            </a:xfrm>
            <a:prstGeom prst="notchedRightArrow">
              <a:avLst>
                <a:gd name="adj1" fmla="val 50000"/>
                <a:gd name="adj2" fmla="val 37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800" b="0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609600" y="3505200"/>
            <a:ext cx="8283575" cy="523875"/>
            <a:chOff x="384" y="1614"/>
            <a:chExt cx="6142" cy="330"/>
          </a:xfrm>
        </p:grpSpPr>
        <p:sp>
          <p:nvSpPr>
            <p:cNvPr id="32775" name="Text Box 13"/>
            <p:cNvSpPr txBox="1">
              <a:spLocks noChangeArrowheads="1"/>
            </p:cNvSpPr>
            <p:nvPr/>
          </p:nvSpPr>
          <p:spPr bwMode="auto">
            <a:xfrm>
              <a:off x="719" y="1614"/>
              <a:ext cx="580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altLang="fr-FR" b="0">
                  <a:solidFill>
                    <a:schemeClr val="tx2"/>
                  </a:solidFill>
                  <a:cs typeface="Arial" pitchFamily="34" charset="0"/>
                </a:rPr>
                <a:t>LESS DEBRIS EXTRUSION (</a:t>
              </a:r>
              <a:r>
                <a:rPr lang="fr-FR" altLang="fr-FR" sz="2400" b="0">
                  <a:solidFill>
                    <a:schemeClr val="tx2"/>
                  </a:solidFill>
                  <a:cs typeface="Arial" pitchFamily="34" charset="0"/>
                </a:rPr>
                <a:t>LESS Post Op PAIN</a:t>
              </a:r>
              <a:r>
                <a:rPr lang="fr-FR" altLang="fr-FR" b="0">
                  <a:solidFill>
                    <a:schemeClr val="tx2"/>
                  </a:solidFill>
                  <a:cs typeface="Arial" pitchFamily="34" charset="0"/>
                </a:rPr>
                <a:t>)</a:t>
              </a:r>
              <a:endParaRPr lang="fr-FR" b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32776" name="AutoShape 14"/>
            <p:cNvSpPr>
              <a:spLocks noChangeArrowheads="1"/>
            </p:cNvSpPr>
            <p:nvPr/>
          </p:nvSpPr>
          <p:spPr bwMode="auto">
            <a:xfrm>
              <a:off x="384" y="1728"/>
              <a:ext cx="288" cy="192"/>
            </a:xfrm>
            <a:prstGeom prst="notchedRightArrow">
              <a:avLst>
                <a:gd name="adj1" fmla="val 50000"/>
                <a:gd name="adj2" fmla="val 37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800" b="0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71463" y="1600200"/>
            <a:ext cx="4470400" cy="2438400"/>
            <a:chOff x="576" y="1728"/>
            <a:chExt cx="2256" cy="1296"/>
          </a:xfrm>
        </p:grpSpPr>
        <p:sp>
          <p:nvSpPr>
            <p:cNvPr id="26627" name="Rectangle 3"/>
            <p:cNvSpPr>
              <a:spLocks noChangeArrowheads="1"/>
            </p:cNvSpPr>
            <p:nvPr/>
          </p:nvSpPr>
          <p:spPr bwMode="auto">
            <a:xfrm>
              <a:off x="576" y="2304"/>
              <a:ext cx="1728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fr-FR" sz="34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Constant Taper</a:t>
              </a:r>
              <a:br>
                <a:rPr lang="fr-FR" sz="34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</a:br>
              <a:r>
                <a:rPr lang="fr-FR" sz="34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(All instruments)</a:t>
              </a:r>
            </a:p>
          </p:txBody>
        </p:sp>
        <p:sp>
          <p:nvSpPr>
            <p:cNvPr id="33804" name="Line 4"/>
            <p:cNvSpPr>
              <a:spLocks noChangeShapeType="1"/>
            </p:cNvSpPr>
            <p:nvPr/>
          </p:nvSpPr>
          <p:spPr bwMode="auto">
            <a:xfrm flipH="1">
              <a:off x="1584" y="1728"/>
              <a:ext cx="1248" cy="57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741863" y="1600200"/>
            <a:ext cx="4130675" cy="2286000"/>
            <a:chOff x="3168" y="1728"/>
            <a:chExt cx="1920" cy="1296"/>
          </a:xfrm>
        </p:grpSpPr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3360" y="2304"/>
              <a:ext cx="1728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fr-FR" sz="34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Variable Taper</a:t>
              </a:r>
              <a:br>
                <a:rPr lang="fr-FR" sz="34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</a:br>
              <a:r>
                <a:rPr lang="fr-FR" sz="34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(</a:t>
              </a:r>
              <a:r>
                <a:rPr lang="fr-FR" sz="3400" b="0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ProTaper</a:t>
              </a:r>
              <a:r>
                <a:rPr lang="fr-FR" sz="3400" b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)</a:t>
              </a:r>
            </a:p>
          </p:txBody>
        </p:sp>
        <p:sp>
          <p:nvSpPr>
            <p:cNvPr id="33802" name="Line 7"/>
            <p:cNvSpPr>
              <a:spLocks noChangeShapeType="1"/>
            </p:cNvSpPr>
            <p:nvPr/>
          </p:nvSpPr>
          <p:spPr bwMode="auto">
            <a:xfrm>
              <a:off x="3168" y="1728"/>
              <a:ext cx="1056" cy="57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947738" y="457200"/>
            <a:ext cx="75184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r-FR" sz="4000" b="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Characteristics</a:t>
            </a:r>
            <a:r>
              <a:rPr lang="fr-FR" sz="4000" b="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of Rotary Nickel </a:t>
            </a:r>
            <a:r>
              <a:rPr lang="fr-FR" sz="4000" b="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Titanium</a:t>
            </a:r>
            <a:r>
              <a:rPr lang="fr-FR" sz="4000" b="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Instruments</a:t>
            </a:r>
          </a:p>
        </p:txBody>
      </p:sp>
      <p:sp>
        <p:nvSpPr>
          <p:cNvPr id="33797" name="Line 9"/>
          <p:cNvSpPr>
            <a:spLocks noChangeShapeType="1"/>
          </p:cNvSpPr>
          <p:nvPr/>
        </p:nvSpPr>
        <p:spPr bwMode="auto">
          <a:xfrm>
            <a:off x="2100263" y="4038600"/>
            <a:ext cx="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798" name="Rectangle 10"/>
          <p:cNvSpPr>
            <a:spLocks noChangeArrowheads="1"/>
          </p:cNvSpPr>
          <p:nvPr/>
        </p:nvSpPr>
        <p:spPr bwMode="auto">
          <a:xfrm>
            <a:off x="423863" y="4779963"/>
            <a:ext cx="32607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b="0">
                <a:latin typeface="Tahoma" pitchFamily="34" charset="0"/>
              </a:rPr>
              <a:t>Cutting blades</a:t>
            </a:r>
          </a:p>
          <a:p>
            <a:pPr algn="ctr" eaLnBrk="0" hangingPunct="0"/>
            <a:r>
              <a:rPr lang="fr-FR" b="0">
                <a:latin typeface="Tahoma" pitchFamily="34" charset="0"/>
              </a:rPr>
              <a:t>Or</a:t>
            </a:r>
          </a:p>
          <a:p>
            <a:pPr algn="ctr" eaLnBrk="0" hangingPunct="0"/>
            <a:r>
              <a:rPr lang="fr-FR" b="0">
                <a:latin typeface="Tahoma" pitchFamily="34" charset="0"/>
              </a:rPr>
              <a:t>Non cutting blades </a:t>
            </a:r>
          </a:p>
          <a:p>
            <a:pPr algn="ctr" eaLnBrk="0" hangingPunct="0"/>
            <a:r>
              <a:rPr lang="fr-FR" b="0">
                <a:latin typeface="Tahoma" pitchFamily="34" charset="0"/>
              </a:rPr>
              <a:t>(Radial Land) </a:t>
            </a:r>
          </a:p>
        </p:txBody>
      </p:sp>
      <p:sp>
        <p:nvSpPr>
          <p:cNvPr id="33799" name="Line 11"/>
          <p:cNvSpPr>
            <a:spLocks noChangeShapeType="1"/>
          </p:cNvSpPr>
          <p:nvPr/>
        </p:nvSpPr>
        <p:spPr bwMode="auto">
          <a:xfrm>
            <a:off x="6908800" y="4038600"/>
            <a:ext cx="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0" name="Rectangle 12"/>
          <p:cNvSpPr>
            <a:spLocks noChangeArrowheads="1"/>
          </p:cNvSpPr>
          <p:nvPr/>
        </p:nvSpPr>
        <p:spPr bwMode="auto">
          <a:xfrm>
            <a:off x="5662613" y="4784725"/>
            <a:ext cx="2449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b="0">
                <a:latin typeface="Tahoma" pitchFamily="34" charset="0"/>
              </a:rPr>
              <a:t>Cutting blades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337</Words>
  <Application>Microsoft Office PowerPoint</Application>
  <PresentationFormat>Předvádění na obrazovce (4:3)</PresentationFormat>
  <Paragraphs>76</Paragraphs>
  <Slides>13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Thème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Dentsply Maillefer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Elite</dc:creator>
  <cp:lastModifiedBy>Elite</cp:lastModifiedBy>
  <cp:revision>3</cp:revision>
  <dcterms:created xsi:type="dcterms:W3CDTF">2010-08-16T12:50:04Z</dcterms:created>
  <dcterms:modified xsi:type="dcterms:W3CDTF">2016-03-17T10:13:19Z</dcterms:modified>
</cp:coreProperties>
</file>