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2.xml" ContentType="application/vnd.openxmlformats-officedocument.presentationml.notesSlide+xml"/>
  <Override PartName="/ppt/tags/tag52.xml" ContentType="application/vnd.openxmlformats-officedocument.presentationml.tags+xml"/>
  <Override PartName="/ppt/notesSlides/notesSlide2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0" r:id="rId3"/>
    <p:sldId id="272" r:id="rId4"/>
    <p:sldId id="258" r:id="rId5"/>
    <p:sldId id="273" r:id="rId6"/>
    <p:sldId id="274" r:id="rId7"/>
    <p:sldId id="276" r:id="rId8"/>
    <p:sldId id="277" r:id="rId9"/>
    <p:sldId id="307" r:id="rId10"/>
    <p:sldId id="284" r:id="rId11"/>
    <p:sldId id="306" r:id="rId12"/>
    <p:sldId id="285" r:id="rId13"/>
    <p:sldId id="278" r:id="rId14"/>
    <p:sldId id="279" r:id="rId15"/>
    <p:sldId id="280" r:id="rId16"/>
    <p:sldId id="281" r:id="rId17"/>
    <p:sldId id="282" r:id="rId18"/>
    <p:sldId id="283" r:id="rId19"/>
    <p:sldId id="308" r:id="rId20"/>
    <p:sldId id="289" r:id="rId21"/>
    <p:sldId id="290" r:id="rId22"/>
    <p:sldId id="291" r:id="rId23"/>
    <p:sldId id="286" r:id="rId24"/>
    <p:sldId id="287" r:id="rId25"/>
    <p:sldId id="288" r:id="rId26"/>
    <p:sldId id="310" r:id="rId27"/>
    <p:sldId id="292" r:id="rId28"/>
    <p:sldId id="293" r:id="rId29"/>
    <p:sldId id="294" r:id="rId30"/>
    <p:sldId id="295" r:id="rId31"/>
    <p:sldId id="259" r:id="rId32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78743" autoAdjust="0"/>
  </p:normalViewPr>
  <p:slideViewPr>
    <p:cSldViewPr snapToGrid="0">
      <p:cViewPr varScale="1">
        <p:scale>
          <a:sx n="114" d="100"/>
          <a:sy n="114" d="100"/>
        </p:scale>
        <p:origin x="-96" y="-228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687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for</a:t>
            </a:r>
            <a:r>
              <a:rPr lang="cs-CZ" dirty="0" smtClean="0"/>
              <a:t> more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Opinion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Pharmacology</a:t>
            </a:r>
            <a:r>
              <a:rPr lang="cs-CZ" baseline="0" dirty="0" smtClean="0"/>
              <a:t>, vol 36, 2017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934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9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68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7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no.cz/documents/informovane-souhlasy/Implantace_Ommaya_rezervoaru_IS_r02.pdf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youtube.com/watch?v=h6kgUtIDv7k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hyperlink" Target="http://www.spine-health.com/video/intrathecal-pump-implant-video" TargetMode="External"/><Relationship Id="rId5" Type="http://schemas.openxmlformats.org/officeDocument/2006/relationships/hyperlink" Target="http://www.youtube.com/watch?v=TFHOqaWgyX0" TargetMode="Externa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iVpTKBeeAJs" TargetMode="External"/><Relationship Id="rId3" Type="http://schemas.openxmlformats.org/officeDocument/2006/relationships/tags" Target="../tags/tag34.xml"/><Relationship Id="rId7" Type="http://schemas.openxmlformats.org/officeDocument/2006/relationships/hyperlink" Target="http://books.google.cz/books?id=pStK7QrAGuMC&amp;pg=PA179&amp;lpg=PA179&amp;dq=intra+artikul%C3%A1rn%C3%AD+aplikace&amp;source=bl&amp;ots=U3JrbfOoVb&amp;sig=1cJerdaJLMK0PpjwAIqmfQbHQis&amp;hl=cs&amp;sa=X&amp;ei=ugovUdGjMLCk4ASh44CAAQ&amp;ved=0CDcQ6AEwAQ" TargetMode="Externa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7.png"/><Relationship Id="rId11" Type="http://schemas.openxmlformats.org/officeDocument/2006/relationships/hyperlink" Target="https://www.youtube.com/watch?v=KkQLKZIIlZE" TargetMode="External"/><Relationship Id="rId5" Type="http://schemas.openxmlformats.org/officeDocument/2006/relationships/notesSlide" Target="../notesSlides/notesSlide13.xml"/><Relationship Id="rId10" Type="http://schemas.openxmlformats.org/officeDocument/2006/relationships/hyperlink" Target="https://www.youtube.com/watch?v=ajeUuxCqhko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www.youtube.com/watch?v=UPEyuX051S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hyperlink" Target="https://www.afrezza.com/using-inhaled-insulin" TargetMode="Externa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16.png"/><Relationship Id="rId5" Type="http://schemas.openxmlformats.org/officeDocument/2006/relationships/hyperlink" Target="http://www.youtube.com/watch?v=uojwMhQpjq8" TargetMode="Externa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youtube.com/watch?v=CDoGmZ16a_o" TargetMode="Externa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hyperlink" Target="http://www.youtube.com/watch?v=gXxpOsD_vqE" TargetMode="Externa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82675" y="1181101"/>
            <a:ext cx="7518400" cy="2740820"/>
          </a:xfrm>
        </p:spPr>
        <p:txBody>
          <a:bodyPr/>
          <a:lstStyle/>
          <a:p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routes</a:t>
            </a: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prolonged</a:t>
            </a: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preparations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Ondřej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Zendulka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Farmakologický ústav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2321" y="644129"/>
            <a:ext cx="8086635" cy="1031674"/>
          </a:xfrm>
        </p:spPr>
        <p:txBody>
          <a:bodyPr/>
          <a:lstStyle/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Typy aplikací léčiv vzhledem k plazmatickému profilu léčiva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0826" y="3441843"/>
            <a:ext cx="8410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Opakované</a:t>
            </a:r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 chronickou terapii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následující dávka léčiva podána před plnou eliminací dávky předchozí = kumulace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7025" y="1771053"/>
            <a:ext cx="8410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Jednorázové (bolusové) podání léčiva</a:t>
            </a:r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jakákoliv léková forma a cesta aplikace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nedochází ke kumulaci léčiva, často u akutních stavů nebo vakcinace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-27622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245057" y="-7689"/>
            <a:ext cx="8405886" cy="5117102"/>
            <a:chOff x="784630" y="76200"/>
            <a:chExt cx="8405886" cy="5117102"/>
          </a:xfrm>
        </p:grpSpPr>
        <p:sp>
          <p:nvSpPr>
            <p:cNvPr id="12" name="Obdélník 11"/>
            <p:cNvSpPr/>
            <p:nvPr/>
          </p:nvSpPr>
          <p:spPr bwMode="auto">
            <a:xfrm>
              <a:off x="784630" y="76200"/>
              <a:ext cx="8388480" cy="5067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90786" y="401659"/>
              <a:ext cx="8399730" cy="4791643"/>
              <a:chOff x="-788997" y="548680"/>
              <a:chExt cx="9934519" cy="6468109"/>
            </a:xfrm>
          </p:grpSpPr>
          <p:cxnSp>
            <p:nvCxnSpPr>
              <p:cNvPr id="16" name="Přímá spojnice 15"/>
              <p:cNvCxnSpPr/>
              <p:nvPr/>
            </p:nvCxnSpPr>
            <p:spPr>
              <a:xfrm>
                <a:off x="971600" y="548680"/>
                <a:ext cx="0" cy="576064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H="1">
                <a:off x="971600" y="6309320"/>
                <a:ext cx="74168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7884368" y="6393600"/>
                <a:ext cx="1261154" cy="623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latin typeface="Candara" panose="020E0502030303020204" pitchFamily="34" charset="0"/>
                  </a:rPr>
                  <a:t>t </a:t>
                </a:r>
                <a:r>
                  <a:rPr lang="en-US" dirty="0" smtClean="0">
                    <a:latin typeface="Candara" panose="020E0502030303020204" pitchFamily="34" charset="0"/>
                  </a:rPr>
                  <a:t>[min]</a:t>
                </a:r>
                <a:endParaRPr lang="cs-CZ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-788997" y="1232739"/>
                <a:ext cx="1448847" cy="112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dirty="0" smtClean="0"/>
                  <a:t> </a:t>
                </a:r>
                <a:r>
                  <a:rPr lang="en-US" dirty="0" smtClean="0"/>
                  <a:t>c</a:t>
                </a:r>
                <a:r>
                  <a:rPr lang="cs-CZ" dirty="0" smtClean="0"/>
                  <a:t> </a:t>
                </a:r>
              </a:p>
              <a:p>
                <a:pPr algn="ctr"/>
                <a:r>
                  <a:rPr lang="en-US" dirty="0" smtClean="0">
                    <a:latin typeface="Candara" panose="020E0502030303020204" pitchFamily="34" charset="0"/>
                  </a:rPr>
                  <a:t>[mg/ml]</a:t>
                </a:r>
                <a:endParaRPr lang="cs-CZ" dirty="0">
                  <a:latin typeface="Candara" panose="020E0502030303020204" pitchFamily="34" charset="0"/>
                </a:endParaRPr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>
                <a:off x="1691680" y="6317704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2411760" y="6317704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3131840" y="6309320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3851920" y="6317704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4572000" y="6327392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>
                <a:off x="5292080" y="631501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/>
              <p:cNvCxnSpPr/>
              <p:nvPr/>
            </p:nvCxnSpPr>
            <p:spPr>
              <a:xfrm>
                <a:off x="6012160" y="6309319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/>
              <p:cNvCxnSpPr/>
              <p:nvPr/>
            </p:nvCxnSpPr>
            <p:spPr>
              <a:xfrm>
                <a:off x="6732240" y="6327392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>
                <a:off x="7452320" y="6318000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>
              <a:xfrm>
                <a:off x="971600" y="6321725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>
              <a:xfrm>
                <a:off x="935584" y="6270715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/>
              <p:cNvCxnSpPr/>
              <p:nvPr/>
            </p:nvCxnSpPr>
            <p:spPr>
              <a:xfrm>
                <a:off x="925018" y="5556607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/>
              <p:cNvCxnSpPr/>
              <p:nvPr/>
            </p:nvCxnSpPr>
            <p:spPr>
              <a:xfrm>
                <a:off x="925200" y="339297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>
                <a:off x="925200" y="4836120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/>
              <p:nvPr/>
            </p:nvCxnSpPr>
            <p:spPr>
              <a:xfrm>
                <a:off x="925200" y="411305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/>
              <p:cNvCxnSpPr/>
              <p:nvPr/>
            </p:nvCxnSpPr>
            <p:spPr>
              <a:xfrm>
                <a:off x="925018" y="1952853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>
                <a:off x="925200" y="267289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>
              <a:xfrm>
                <a:off x="925200" y="123273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ovéPole 37"/>
              <p:cNvSpPr txBox="1"/>
              <p:nvPr/>
            </p:nvSpPr>
            <p:spPr>
              <a:xfrm>
                <a:off x="366821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endParaRPr lang="cs-CZ" sz="1400" dirty="0"/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831278" y="6393600"/>
                <a:ext cx="28245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cs-CZ" sz="1400" dirty="0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294813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15</a:t>
                </a:r>
                <a:endParaRPr lang="cs-CZ" sz="1400" dirty="0"/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222805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10</a:t>
                </a:r>
                <a:endParaRPr lang="cs-CZ" sz="1400" dirty="0"/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1553661" y="6393600"/>
                <a:ext cx="28245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endParaRPr lang="cs-CZ" sz="1400" dirty="0"/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510837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30</a:t>
                </a:r>
                <a:endParaRPr lang="cs-CZ" sz="1400" dirty="0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831278" y="6393600"/>
                <a:ext cx="28245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cs-CZ" sz="1400" dirty="0"/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438829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25</a:t>
                </a:r>
                <a:endParaRPr lang="cs-CZ" sz="1400" dirty="0"/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6548536" y="6399434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40</a:t>
                </a:r>
                <a:endParaRPr lang="cs-CZ" sz="1400" dirty="0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582845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35</a:t>
                </a:r>
                <a:endParaRPr lang="cs-CZ" sz="1400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7268616" y="6399434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45</a:t>
                </a:r>
                <a:endParaRPr lang="cs-CZ" sz="1400" dirty="0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582299" y="5387444"/>
                <a:ext cx="28245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endParaRPr lang="cs-CZ" sz="1400" dirty="0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515575" y="3943895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15</a:t>
                </a:r>
                <a:endParaRPr lang="cs-CZ" sz="1400" dirty="0"/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505895" y="3223815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endParaRPr lang="cs-CZ" sz="1400" dirty="0"/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527273" y="4666956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10</a:t>
                </a:r>
                <a:endParaRPr lang="cs-CZ" sz="1400" dirty="0"/>
              </a:p>
            </p:txBody>
          </p:sp>
          <p:sp>
            <p:nvSpPr>
              <p:cNvPr id="53" name="TextovéPole 52"/>
              <p:cNvSpPr txBox="1"/>
              <p:nvPr/>
            </p:nvSpPr>
            <p:spPr>
              <a:xfrm>
                <a:off x="511444" y="178369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30</a:t>
                </a:r>
                <a:endParaRPr lang="cs-CZ" sz="1400" dirty="0"/>
              </a:p>
            </p:txBody>
          </p:sp>
          <p:sp>
            <p:nvSpPr>
              <p:cNvPr id="54" name="TextovéPole 53"/>
              <p:cNvSpPr txBox="1"/>
              <p:nvPr/>
            </p:nvSpPr>
            <p:spPr>
              <a:xfrm>
                <a:off x="541935" y="2503735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25</a:t>
                </a:r>
                <a:endParaRPr lang="cs-CZ" sz="1400" dirty="0"/>
              </a:p>
            </p:txBody>
          </p:sp>
          <p:sp>
            <p:nvSpPr>
              <p:cNvPr id="55" name="TextovéPole 54"/>
              <p:cNvSpPr txBox="1"/>
              <p:nvPr/>
            </p:nvSpPr>
            <p:spPr>
              <a:xfrm>
                <a:off x="534309" y="1068138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35</a:t>
                </a:r>
                <a:endParaRPr lang="cs-CZ" sz="1400" dirty="0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982766" y="1273323"/>
                <a:ext cx="4460905" cy="4997392"/>
              </a:xfrm>
              <a:custGeom>
                <a:avLst/>
                <a:gdLst>
                  <a:gd name="connsiteX0" fmla="*/ 0 w 4460905"/>
                  <a:gd name="connsiteY0" fmla="*/ 0 h 3307223"/>
                  <a:gd name="connsiteX1" fmla="*/ 1410056 w 4460905"/>
                  <a:gd name="connsiteY1" fmla="*/ 2563739 h 3307223"/>
                  <a:gd name="connsiteX2" fmla="*/ 4460905 w 4460905"/>
                  <a:gd name="connsiteY2" fmla="*/ 3307223 h 330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0905" h="3307223">
                    <a:moveTo>
                      <a:pt x="0" y="0"/>
                    </a:moveTo>
                    <a:cubicBezTo>
                      <a:pt x="333286" y="1006267"/>
                      <a:pt x="666572" y="2012535"/>
                      <a:pt x="1410056" y="2563739"/>
                    </a:cubicBezTo>
                    <a:cubicBezTo>
                      <a:pt x="2153540" y="3114943"/>
                      <a:pt x="3307222" y="3211083"/>
                      <a:pt x="4460905" y="3307223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998012" y="1992386"/>
                <a:ext cx="5734228" cy="4301656"/>
              </a:xfrm>
              <a:custGeom>
                <a:avLst/>
                <a:gdLst>
                  <a:gd name="connsiteX0" fmla="*/ 0 w 5734228"/>
                  <a:gd name="connsiteY0" fmla="*/ 4298535 h 4301656"/>
                  <a:gd name="connsiteX1" fmla="*/ 1384418 w 5734228"/>
                  <a:gd name="connsiteY1" fmla="*/ 3606326 h 4301656"/>
                  <a:gd name="connsiteX2" fmla="*/ 2854295 w 5734228"/>
                  <a:gd name="connsiteY2" fmla="*/ 0 h 4301656"/>
                  <a:gd name="connsiteX3" fmla="*/ 4281443 w 5734228"/>
                  <a:gd name="connsiteY3" fmla="*/ 3597780 h 4301656"/>
                  <a:gd name="connsiteX4" fmla="*/ 5734228 w 5734228"/>
                  <a:gd name="connsiteY4" fmla="*/ 4298535 h 430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4228" h="4301656">
                    <a:moveTo>
                      <a:pt x="0" y="4298535"/>
                    </a:moveTo>
                    <a:cubicBezTo>
                      <a:pt x="454351" y="4310642"/>
                      <a:pt x="908702" y="4322749"/>
                      <a:pt x="1384418" y="3606326"/>
                    </a:cubicBezTo>
                    <a:cubicBezTo>
                      <a:pt x="1860134" y="2889903"/>
                      <a:pt x="2371458" y="1424"/>
                      <a:pt x="2854295" y="0"/>
                    </a:cubicBezTo>
                    <a:cubicBezTo>
                      <a:pt x="3337132" y="-1424"/>
                      <a:pt x="3801454" y="2881358"/>
                      <a:pt x="4281443" y="3597780"/>
                    </a:cubicBezTo>
                    <a:cubicBezTo>
                      <a:pt x="4761432" y="4314202"/>
                      <a:pt x="5734228" y="4298535"/>
                      <a:pt x="5734228" y="4298535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" name="TextovéPole 13"/>
            <p:cNvSpPr txBox="1"/>
            <p:nvPr/>
          </p:nvSpPr>
          <p:spPr>
            <a:xfrm>
              <a:off x="2741184" y="1441885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i.v</a:t>
              </a:r>
              <a:r>
                <a:rPr lang="cs-CZ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./ </a:t>
              </a:r>
              <a:r>
                <a:rPr lang="cs-CZ" dirty="0" err="1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i.a</a:t>
              </a:r>
              <a:r>
                <a:rPr lang="cs-CZ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.</a:t>
              </a:r>
              <a:endParaRPr lang="en-US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104887" y="1460681"/>
              <a:ext cx="898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solidFill>
                    <a:schemeClr val="accent3">
                      <a:lumMod val="50000"/>
                    </a:schemeClr>
                  </a:solidFill>
                  <a:latin typeface="Candara" panose="020E0502030303020204" pitchFamily="34" charset="0"/>
                </a:rPr>
                <a:t>other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6016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2321" y="644129"/>
            <a:ext cx="8086635" cy="1031674"/>
          </a:xfrm>
        </p:spPr>
        <p:txBody>
          <a:bodyPr/>
          <a:lstStyle/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Typy aplikací léčiv vzhledem k plazmatickému profilu léčiva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0826" y="3441843"/>
            <a:ext cx="8410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Opakované</a:t>
            </a:r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 chronickou terapii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následující dávka léčiva podána před plnou eliminací dávky předchozí = kumulace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7025" y="1771053"/>
            <a:ext cx="8410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Jednorázové (bolusové) podání léčiva</a:t>
            </a:r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jakákoliv léková forma a cesta aplikace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nedochází ke kumulaci léčiva, často u akutních stavů nebo vakcinace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-27622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215947" y="-7689"/>
            <a:ext cx="8417590" cy="5111445"/>
            <a:chOff x="755520" y="76200"/>
            <a:chExt cx="8417590" cy="5111445"/>
          </a:xfrm>
        </p:grpSpPr>
        <p:sp>
          <p:nvSpPr>
            <p:cNvPr id="12" name="Obdélník 11"/>
            <p:cNvSpPr/>
            <p:nvPr/>
          </p:nvSpPr>
          <p:spPr bwMode="auto">
            <a:xfrm>
              <a:off x="784630" y="76200"/>
              <a:ext cx="8388480" cy="5067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55520" y="401659"/>
              <a:ext cx="8316342" cy="4785986"/>
              <a:chOff x="-830707" y="548680"/>
              <a:chExt cx="9835895" cy="6460473"/>
            </a:xfrm>
          </p:grpSpPr>
          <p:cxnSp>
            <p:nvCxnSpPr>
              <p:cNvPr id="16" name="Přímá spojnice 15"/>
              <p:cNvCxnSpPr/>
              <p:nvPr/>
            </p:nvCxnSpPr>
            <p:spPr>
              <a:xfrm>
                <a:off x="971600" y="548680"/>
                <a:ext cx="0" cy="576064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H="1">
                <a:off x="971600" y="6309320"/>
                <a:ext cx="74168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7884368" y="6393600"/>
                <a:ext cx="112082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t </a:t>
                </a:r>
                <a:r>
                  <a:rPr lang="en-US" dirty="0" smtClean="0"/>
                  <a:t>[min]</a:t>
                </a:r>
                <a:endParaRPr lang="cs-CZ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-830707" y="1232739"/>
                <a:ext cx="1532267" cy="112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dirty="0" smtClean="0"/>
                  <a:t> </a:t>
                </a:r>
                <a:r>
                  <a:rPr lang="en-US" dirty="0" smtClean="0"/>
                  <a:t>c</a:t>
                </a:r>
                <a:r>
                  <a:rPr lang="cs-CZ" dirty="0" smtClean="0"/>
                  <a:t> </a:t>
                </a:r>
              </a:p>
              <a:p>
                <a:pPr algn="ctr"/>
                <a:r>
                  <a:rPr lang="en-US" dirty="0" smtClean="0"/>
                  <a:t>[mg/ml]</a:t>
                </a:r>
                <a:endParaRPr lang="cs-CZ" dirty="0"/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>
                <a:off x="1691680" y="6317704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2411760" y="6317704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3131840" y="6309320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3851920" y="6317704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4572000" y="6327392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>
                <a:off x="5292080" y="631501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/>
              <p:cNvCxnSpPr/>
              <p:nvPr/>
            </p:nvCxnSpPr>
            <p:spPr>
              <a:xfrm>
                <a:off x="6012160" y="6309319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/>
              <p:cNvCxnSpPr/>
              <p:nvPr/>
            </p:nvCxnSpPr>
            <p:spPr>
              <a:xfrm>
                <a:off x="6732240" y="6327392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>
                <a:off x="7452320" y="6318000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>
              <a:xfrm>
                <a:off x="971600" y="6321725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>
              <a:xfrm>
                <a:off x="935584" y="6270715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/>
              <p:cNvCxnSpPr/>
              <p:nvPr/>
            </p:nvCxnSpPr>
            <p:spPr>
              <a:xfrm>
                <a:off x="925018" y="5556607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/>
              <p:cNvCxnSpPr/>
              <p:nvPr/>
            </p:nvCxnSpPr>
            <p:spPr>
              <a:xfrm>
                <a:off x="925200" y="339297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>
                <a:off x="925200" y="4836120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/>
              <p:nvPr/>
            </p:nvCxnSpPr>
            <p:spPr>
              <a:xfrm>
                <a:off x="925200" y="411305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/>
              <p:cNvCxnSpPr/>
              <p:nvPr/>
            </p:nvCxnSpPr>
            <p:spPr>
              <a:xfrm>
                <a:off x="925018" y="1952853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>
                <a:off x="925200" y="267289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>
              <a:xfrm>
                <a:off x="925200" y="1232738"/>
                <a:ext cx="0" cy="720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ovéPole 37"/>
              <p:cNvSpPr txBox="1"/>
              <p:nvPr/>
            </p:nvSpPr>
            <p:spPr>
              <a:xfrm>
                <a:off x="366821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endParaRPr lang="cs-CZ" sz="1400" dirty="0"/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831278" y="6393600"/>
                <a:ext cx="28245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cs-CZ" sz="1400" dirty="0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294813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15</a:t>
                </a:r>
                <a:endParaRPr lang="cs-CZ" sz="1400" dirty="0"/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222805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10</a:t>
                </a:r>
                <a:endParaRPr lang="cs-CZ" sz="1400" dirty="0"/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1553661" y="6393600"/>
                <a:ext cx="28245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endParaRPr lang="cs-CZ" sz="1400" dirty="0"/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510837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30</a:t>
                </a:r>
                <a:endParaRPr lang="cs-CZ" sz="1400" dirty="0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831278" y="6393600"/>
                <a:ext cx="28245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cs-CZ" sz="1400" dirty="0"/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438829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25</a:t>
                </a:r>
                <a:endParaRPr lang="cs-CZ" sz="1400" dirty="0"/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6548536" y="6399434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40</a:t>
                </a:r>
                <a:endParaRPr lang="cs-CZ" sz="1400" dirty="0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5828456" y="639360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35</a:t>
                </a:r>
                <a:endParaRPr lang="cs-CZ" sz="1400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7268616" y="6399434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45</a:t>
                </a:r>
                <a:endParaRPr lang="cs-CZ" sz="1400" dirty="0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582299" y="5387444"/>
                <a:ext cx="28245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endParaRPr lang="cs-CZ" sz="1400" dirty="0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515575" y="3943895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15</a:t>
                </a:r>
                <a:endParaRPr lang="cs-CZ" sz="1400" dirty="0"/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505895" y="3223815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endParaRPr lang="cs-CZ" sz="1400" dirty="0"/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527273" y="4666956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10</a:t>
                </a:r>
                <a:endParaRPr lang="cs-CZ" sz="1400" dirty="0"/>
              </a:p>
            </p:txBody>
          </p:sp>
          <p:sp>
            <p:nvSpPr>
              <p:cNvPr id="53" name="TextovéPole 52"/>
              <p:cNvSpPr txBox="1"/>
              <p:nvPr/>
            </p:nvSpPr>
            <p:spPr>
              <a:xfrm>
                <a:off x="511444" y="1783690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30</a:t>
                </a:r>
                <a:endParaRPr lang="cs-CZ" sz="1400" dirty="0"/>
              </a:p>
            </p:txBody>
          </p:sp>
          <p:sp>
            <p:nvSpPr>
              <p:cNvPr id="54" name="TextovéPole 53"/>
              <p:cNvSpPr txBox="1"/>
              <p:nvPr/>
            </p:nvSpPr>
            <p:spPr>
              <a:xfrm>
                <a:off x="541935" y="2503735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25</a:t>
                </a:r>
                <a:endParaRPr lang="cs-CZ" sz="1400" dirty="0"/>
              </a:p>
            </p:txBody>
          </p:sp>
          <p:sp>
            <p:nvSpPr>
              <p:cNvPr id="55" name="TextovéPole 54"/>
              <p:cNvSpPr txBox="1"/>
              <p:nvPr/>
            </p:nvSpPr>
            <p:spPr>
              <a:xfrm>
                <a:off x="534309" y="1068138"/>
                <a:ext cx="380232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35</a:t>
                </a:r>
                <a:endParaRPr lang="cs-CZ" sz="1400" dirty="0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982766" y="1273323"/>
                <a:ext cx="4460905" cy="4997392"/>
              </a:xfrm>
              <a:custGeom>
                <a:avLst/>
                <a:gdLst>
                  <a:gd name="connsiteX0" fmla="*/ 0 w 4460905"/>
                  <a:gd name="connsiteY0" fmla="*/ 0 h 3307223"/>
                  <a:gd name="connsiteX1" fmla="*/ 1410056 w 4460905"/>
                  <a:gd name="connsiteY1" fmla="*/ 2563739 h 3307223"/>
                  <a:gd name="connsiteX2" fmla="*/ 4460905 w 4460905"/>
                  <a:gd name="connsiteY2" fmla="*/ 3307223 h 330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0905" h="3307223">
                    <a:moveTo>
                      <a:pt x="0" y="0"/>
                    </a:moveTo>
                    <a:cubicBezTo>
                      <a:pt x="333286" y="1006267"/>
                      <a:pt x="666572" y="2012535"/>
                      <a:pt x="1410056" y="2563739"/>
                    </a:cubicBezTo>
                    <a:cubicBezTo>
                      <a:pt x="2153540" y="3114943"/>
                      <a:pt x="3307222" y="3211083"/>
                      <a:pt x="4460905" y="3307223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998012" y="1992386"/>
                <a:ext cx="5734228" cy="4301656"/>
              </a:xfrm>
              <a:custGeom>
                <a:avLst/>
                <a:gdLst>
                  <a:gd name="connsiteX0" fmla="*/ 0 w 5734228"/>
                  <a:gd name="connsiteY0" fmla="*/ 4298535 h 4301656"/>
                  <a:gd name="connsiteX1" fmla="*/ 1384418 w 5734228"/>
                  <a:gd name="connsiteY1" fmla="*/ 3606326 h 4301656"/>
                  <a:gd name="connsiteX2" fmla="*/ 2854295 w 5734228"/>
                  <a:gd name="connsiteY2" fmla="*/ 0 h 4301656"/>
                  <a:gd name="connsiteX3" fmla="*/ 4281443 w 5734228"/>
                  <a:gd name="connsiteY3" fmla="*/ 3597780 h 4301656"/>
                  <a:gd name="connsiteX4" fmla="*/ 5734228 w 5734228"/>
                  <a:gd name="connsiteY4" fmla="*/ 4298535 h 430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4228" h="4301656">
                    <a:moveTo>
                      <a:pt x="0" y="4298535"/>
                    </a:moveTo>
                    <a:cubicBezTo>
                      <a:pt x="454351" y="4310642"/>
                      <a:pt x="908702" y="4322749"/>
                      <a:pt x="1384418" y="3606326"/>
                    </a:cubicBezTo>
                    <a:cubicBezTo>
                      <a:pt x="1860134" y="2889903"/>
                      <a:pt x="2371458" y="1424"/>
                      <a:pt x="2854295" y="0"/>
                    </a:cubicBezTo>
                    <a:cubicBezTo>
                      <a:pt x="3337132" y="-1424"/>
                      <a:pt x="3801454" y="2881358"/>
                      <a:pt x="4281443" y="3597780"/>
                    </a:cubicBezTo>
                    <a:cubicBezTo>
                      <a:pt x="4761432" y="4314202"/>
                      <a:pt x="5734228" y="4298535"/>
                      <a:pt x="5734228" y="4298535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" name="TextovéPole 13"/>
            <p:cNvSpPr txBox="1"/>
            <p:nvPr/>
          </p:nvSpPr>
          <p:spPr>
            <a:xfrm>
              <a:off x="2741184" y="1441885"/>
              <a:ext cx="1201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solidFill>
                    <a:srgbClr val="FF0000"/>
                  </a:solidFill>
                </a:rPr>
                <a:t>i.v</a:t>
              </a:r>
              <a:r>
                <a:rPr lang="cs-CZ" dirty="0" smtClean="0">
                  <a:solidFill>
                    <a:srgbClr val="FF0000"/>
                  </a:solidFill>
                </a:rPr>
                <a:t>./ </a:t>
              </a:r>
              <a:r>
                <a:rPr lang="cs-CZ" dirty="0" err="1" smtClean="0">
                  <a:solidFill>
                    <a:srgbClr val="FF0000"/>
                  </a:solidFill>
                </a:rPr>
                <a:t>i.a</a:t>
              </a:r>
              <a:r>
                <a:rPr lang="cs-CZ" dirty="0" smtClean="0">
                  <a:solidFill>
                    <a:srgbClr val="FF0000"/>
                  </a:solidFill>
                </a:rPr>
                <a:t>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104887" y="1460681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3">
                      <a:lumMod val="50000"/>
                    </a:schemeClr>
                  </a:solidFill>
                </a:rPr>
                <a:t>ostatní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8188" y="-10691"/>
            <a:ext cx="9102453" cy="4974032"/>
            <a:chOff x="0" y="190500"/>
            <a:chExt cx="9102453" cy="4974032"/>
          </a:xfrm>
        </p:grpSpPr>
        <p:sp>
          <p:nvSpPr>
            <p:cNvPr id="59" name="Obdélník 58"/>
            <p:cNvSpPr/>
            <p:nvPr/>
          </p:nvSpPr>
          <p:spPr>
            <a:xfrm>
              <a:off x="0" y="190500"/>
              <a:ext cx="8595582" cy="4953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7884368" y="4795200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[</a:t>
              </a: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]</a:t>
              </a:r>
              <a:endPara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61" name="Skupina 60"/>
            <p:cNvGrpSpPr/>
            <p:nvPr/>
          </p:nvGrpSpPr>
          <p:grpSpPr>
            <a:xfrm>
              <a:off x="107170" y="351406"/>
              <a:ext cx="8281254" cy="4755951"/>
              <a:chOff x="107170" y="468539"/>
              <a:chExt cx="8281254" cy="6341265"/>
            </a:xfrm>
          </p:grpSpPr>
          <p:cxnSp>
            <p:nvCxnSpPr>
              <p:cNvPr id="66" name="Přímá spojnice 65"/>
              <p:cNvCxnSpPr/>
              <p:nvPr/>
            </p:nvCxnSpPr>
            <p:spPr>
              <a:xfrm>
                <a:off x="971600" y="548680"/>
                <a:ext cx="0" cy="576064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triangle"/>
              </a:ln>
              <a:effectLst/>
            </p:spPr>
          </p:cxnSp>
          <p:cxnSp>
            <p:nvCxnSpPr>
              <p:cNvPr id="67" name="Přímá spojnice 66"/>
              <p:cNvCxnSpPr/>
              <p:nvPr/>
            </p:nvCxnSpPr>
            <p:spPr>
              <a:xfrm flipH="1">
                <a:off x="971600" y="6309320"/>
                <a:ext cx="7416824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triangle"/>
              </a:ln>
              <a:effectLst/>
            </p:spPr>
          </p:cxnSp>
          <p:sp>
            <p:nvSpPr>
              <p:cNvPr id="68" name="TextovéPole 67"/>
              <p:cNvSpPr txBox="1"/>
              <p:nvPr/>
            </p:nvSpPr>
            <p:spPr>
              <a:xfrm>
                <a:off x="107170" y="468539"/>
                <a:ext cx="769954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</a:t>
                </a:r>
                <a:r>
                  <a: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[mg/l]</a:t>
                </a:r>
                <a:endPara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69" name="Přímá spojnice 68"/>
              <p:cNvCxnSpPr/>
              <p:nvPr/>
            </p:nvCxnSpPr>
            <p:spPr>
              <a:xfrm>
                <a:off x="1691680" y="6317704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0" name="Přímá spojnice 69"/>
              <p:cNvCxnSpPr/>
              <p:nvPr/>
            </p:nvCxnSpPr>
            <p:spPr>
              <a:xfrm>
                <a:off x="2411760" y="6317704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1" name="Přímá spojnice 70"/>
              <p:cNvCxnSpPr/>
              <p:nvPr/>
            </p:nvCxnSpPr>
            <p:spPr>
              <a:xfrm>
                <a:off x="3131840" y="6309320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2" name="Přímá spojnice 71"/>
              <p:cNvCxnSpPr/>
              <p:nvPr/>
            </p:nvCxnSpPr>
            <p:spPr>
              <a:xfrm>
                <a:off x="3851920" y="6317704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3" name="Přímá spojnice 72"/>
              <p:cNvCxnSpPr/>
              <p:nvPr/>
            </p:nvCxnSpPr>
            <p:spPr>
              <a:xfrm>
                <a:off x="4572000" y="6327392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4" name="Přímá spojnice 73"/>
              <p:cNvCxnSpPr/>
              <p:nvPr/>
            </p:nvCxnSpPr>
            <p:spPr>
              <a:xfrm>
                <a:off x="5292080" y="631501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5" name="Přímá spojnice 74"/>
              <p:cNvCxnSpPr/>
              <p:nvPr/>
            </p:nvCxnSpPr>
            <p:spPr>
              <a:xfrm>
                <a:off x="6012160" y="6309319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6" name="Přímá spojnice 75"/>
              <p:cNvCxnSpPr/>
              <p:nvPr/>
            </p:nvCxnSpPr>
            <p:spPr>
              <a:xfrm>
                <a:off x="6732240" y="6327392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7" name="Přímá spojnice 76"/>
              <p:cNvCxnSpPr/>
              <p:nvPr/>
            </p:nvCxnSpPr>
            <p:spPr>
              <a:xfrm>
                <a:off x="7452320" y="6318000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8" name="Přímá spojnice 77"/>
              <p:cNvCxnSpPr/>
              <p:nvPr/>
            </p:nvCxnSpPr>
            <p:spPr>
              <a:xfrm>
                <a:off x="971600" y="6321725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9" name="Přímá spojnice 78"/>
              <p:cNvCxnSpPr/>
              <p:nvPr/>
            </p:nvCxnSpPr>
            <p:spPr>
              <a:xfrm>
                <a:off x="935584" y="6270715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80" name="Přímá spojnice 79"/>
              <p:cNvCxnSpPr/>
              <p:nvPr/>
            </p:nvCxnSpPr>
            <p:spPr>
              <a:xfrm>
                <a:off x="925018" y="5556607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81" name="Přímá spojnice 80"/>
              <p:cNvCxnSpPr/>
              <p:nvPr/>
            </p:nvCxnSpPr>
            <p:spPr>
              <a:xfrm>
                <a:off x="925200" y="339297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82" name="Přímá spojnice 81"/>
              <p:cNvCxnSpPr/>
              <p:nvPr/>
            </p:nvCxnSpPr>
            <p:spPr>
              <a:xfrm>
                <a:off x="925200" y="4836120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83" name="Přímá spojnice 82"/>
              <p:cNvCxnSpPr/>
              <p:nvPr/>
            </p:nvCxnSpPr>
            <p:spPr>
              <a:xfrm>
                <a:off x="925200" y="411305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84" name="Přímá spojnice 83"/>
              <p:cNvCxnSpPr/>
              <p:nvPr/>
            </p:nvCxnSpPr>
            <p:spPr>
              <a:xfrm>
                <a:off x="925018" y="1952853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85" name="Přímá spojnice 84"/>
              <p:cNvCxnSpPr/>
              <p:nvPr/>
            </p:nvCxnSpPr>
            <p:spPr>
              <a:xfrm>
                <a:off x="925200" y="267289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86" name="Přímá spojnice 85"/>
              <p:cNvCxnSpPr/>
              <p:nvPr/>
            </p:nvCxnSpPr>
            <p:spPr>
              <a:xfrm>
                <a:off x="925200" y="123273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sp>
            <p:nvSpPr>
              <p:cNvPr id="87" name="TextovéPole 86"/>
              <p:cNvSpPr txBox="1"/>
              <p:nvPr/>
            </p:nvSpPr>
            <p:spPr>
              <a:xfrm>
                <a:off x="3668216" y="639360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48</a:t>
                </a:r>
              </a:p>
            </p:txBody>
          </p:sp>
          <p:sp>
            <p:nvSpPr>
              <p:cNvPr id="88" name="TextovéPole 87"/>
              <p:cNvSpPr txBox="1"/>
              <p:nvPr/>
            </p:nvSpPr>
            <p:spPr>
              <a:xfrm>
                <a:off x="831278" y="6393600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9" name="TextovéPole 88"/>
              <p:cNvSpPr txBox="1"/>
              <p:nvPr/>
            </p:nvSpPr>
            <p:spPr>
              <a:xfrm>
                <a:off x="2948136" y="639360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36</a:t>
                </a:r>
              </a:p>
            </p:txBody>
          </p:sp>
          <p:sp>
            <p:nvSpPr>
              <p:cNvPr id="90" name="TextovéPole 89"/>
              <p:cNvSpPr txBox="1"/>
              <p:nvPr/>
            </p:nvSpPr>
            <p:spPr>
              <a:xfrm>
                <a:off x="2228056" y="639360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24</a:t>
                </a:r>
              </a:p>
            </p:txBody>
          </p:sp>
          <p:sp>
            <p:nvSpPr>
              <p:cNvPr id="91" name="TextovéPole 90"/>
              <p:cNvSpPr txBox="1"/>
              <p:nvPr/>
            </p:nvSpPr>
            <p:spPr>
              <a:xfrm>
                <a:off x="1507976" y="639360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12</a:t>
                </a:r>
              </a:p>
            </p:txBody>
          </p:sp>
          <p:sp>
            <p:nvSpPr>
              <p:cNvPr id="92" name="TextovéPole 91"/>
              <p:cNvSpPr txBox="1"/>
              <p:nvPr/>
            </p:nvSpPr>
            <p:spPr>
              <a:xfrm>
                <a:off x="5108376" y="639360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72</a:t>
                </a:r>
              </a:p>
            </p:txBody>
          </p:sp>
          <p:sp>
            <p:nvSpPr>
              <p:cNvPr id="93" name="TextovéPole 92"/>
              <p:cNvSpPr txBox="1"/>
              <p:nvPr/>
            </p:nvSpPr>
            <p:spPr>
              <a:xfrm>
                <a:off x="831278" y="6393600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4" name="TextovéPole 93"/>
              <p:cNvSpPr txBox="1"/>
              <p:nvPr/>
            </p:nvSpPr>
            <p:spPr>
              <a:xfrm>
                <a:off x="4388296" y="639360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60</a:t>
                </a:r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6548536" y="6399434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96</a:t>
                </a:r>
              </a:p>
            </p:txBody>
          </p:sp>
          <p:sp>
            <p:nvSpPr>
              <p:cNvPr id="96" name="TextovéPole 95"/>
              <p:cNvSpPr txBox="1"/>
              <p:nvPr/>
            </p:nvSpPr>
            <p:spPr>
              <a:xfrm>
                <a:off x="5828456" y="6393601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84</a:t>
                </a:r>
              </a:p>
            </p:txBody>
          </p:sp>
          <p:sp>
            <p:nvSpPr>
              <p:cNvPr id="97" name="TextovéPole 96"/>
              <p:cNvSpPr txBox="1"/>
              <p:nvPr/>
            </p:nvSpPr>
            <p:spPr>
              <a:xfrm>
                <a:off x="7222930" y="6399435"/>
                <a:ext cx="458780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108</a:t>
                </a:r>
              </a:p>
            </p:txBody>
          </p:sp>
          <p:sp>
            <p:nvSpPr>
              <p:cNvPr id="98" name="TextovéPole 97"/>
              <p:cNvSpPr txBox="1"/>
              <p:nvPr/>
            </p:nvSpPr>
            <p:spPr>
              <a:xfrm>
                <a:off x="583200" y="5438739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9" name="TextovéPole 98"/>
              <p:cNvSpPr txBox="1"/>
              <p:nvPr/>
            </p:nvSpPr>
            <p:spPr>
              <a:xfrm>
                <a:off x="583200" y="3995191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15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0" name="TextovéPole 99"/>
              <p:cNvSpPr txBox="1"/>
              <p:nvPr/>
            </p:nvSpPr>
            <p:spPr>
              <a:xfrm>
                <a:off x="583200" y="327511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20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1" name="TextovéPole 100"/>
              <p:cNvSpPr txBox="1"/>
              <p:nvPr/>
            </p:nvSpPr>
            <p:spPr>
              <a:xfrm>
                <a:off x="583200" y="4718253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2" name="TextovéPole 101"/>
              <p:cNvSpPr txBox="1"/>
              <p:nvPr/>
            </p:nvSpPr>
            <p:spPr>
              <a:xfrm>
                <a:off x="583200" y="1834985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30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3" name="TextovéPole 102"/>
              <p:cNvSpPr txBox="1"/>
              <p:nvPr/>
            </p:nvSpPr>
            <p:spPr>
              <a:xfrm>
                <a:off x="583200" y="255503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25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4" name="TextovéPole 103"/>
              <p:cNvSpPr txBox="1"/>
              <p:nvPr/>
            </p:nvSpPr>
            <p:spPr>
              <a:xfrm>
                <a:off x="583200" y="1114869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35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105" name="Přímá spojnice 104"/>
              <p:cNvCxnSpPr/>
              <p:nvPr/>
            </p:nvCxnSpPr>
            <p:spPr>
              <a:xfrm flipH="1">
                <a:off x="953592" y="4149078"/>
                <a:ext cx="72368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" name="Přímá spojnice 105"/>
              <p:cNvCxnSpPr/>
              <p:nvPr/>
            </p:nvCxnSpPr>
            <p:spPr>
              <a:xfrm flipH="1">
                <a:off x="969297" y="2276872"/>
                <a:ext cx="7221792" cy="14386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07" name="Volný tvar 106"/>
              <p:cNvSpPr/>
              <p:nvPr/>
            </p:nvSpPr>
            <p:spPr>
              <a:xfrm>
                <a:off x="982494" y="2704288"/>
                <a:ext cx="6128425" cy="3599235"/>
              </a:xfrm>
              <a:custGeom>
                <a:avLst/>
                <a:gdLst>
                  <a:gd name="connsiteX0" fmla="*/ 0 w 6128425"/>
                  <a:gd name="connsiteY0" fmla="*/ 3599235 h 3599235"/>
                  <a:gd name="connsiteX1" fmla="*/ 379378 w 6128425"/>
                  <a:gd name="connsiteY1" fmla="*/ 3249040 h 3599235"/>
                  <a:gd name="connsiteX2" fmla="*/ 710119 w 6128425"/>
                  <a:gd name="connsiteY2" fmla="*/ 2169269 h 3599235"/>
                  <a:gd name="connsiteX3" fmla="*/ 1070042 w 6128425"/>
                  <a:gd name="connsiteY3" fmla="*/ 2889116 h 3599235"/>
                  <a:gd name="connsiteX4" fmla="*/ 1420238 w 6128425"/>
                  <a:gd name="connsiteY4" fmla="*/ 1449423 h 3599235"/>
                  <a:gd name="connsiteX5" fmla="*/ 1789889 w 6128425"/>
                  <a:gd name="connsiteY5" fmla="*/ 2169269 h 3599235"/>
                  <a:gd name="connsiteX6" fmla="*/ 2149812 w 6128425"/>
                  <a:gd name="connsiteY6" fmla="*/ 729576 h 3599235"/>
                  <a:gd name="connsiteX7" fmla="*/ 2500008 w 6128425"/>
                  <a:gd name="connsiteY7" fmla="*/ 1449423 h 3599235"/>
                  <a:gd name="connsiteX8" fmla="*/ 2869659 w 6128425"/>
                  <a:gd name="connsiteY8" fmla="*/ 9729 h 3599235"/>
                  <a:gd name="connsiteX9" fmla="*/ 3229583 w 6128425"/>
                  <a:gd name="connsiteY9" fmla="*/ 1099227 h 3599235"/>
                  <a:gd name="connsiteX10" fmla="*/ 3579778 w 6128425"/>
                  <a:gd name="connsiteY10" fmla="*/ 1 h 3599235"/>
                  <a:gd name="connsiteX11" fmla="*/ 3939702 w 6128425"/>
                  <a:gd name="connsiteY11" fmla="*/ 1099227 h 3599235"/>
                  <a:gd name="connsiteX12" fmla="*/ 4319080 w 6128425"/>
                  <a:gd name="connsiteY12" fmla="*/ 9729 h 3599235"/>
                  <a:gd name="connsiteX13" fmla="*/ 4698459 w 6128425"/>
                  <a:gd name="connsiteY13" fmla="*/ 1089499 h 3599235"/>
                  <a:gd name="connsiteX14" fmla="*/ 5019472 w 6128425"/>
                  <a:gd name="connsiteY14" fmla="*/ 1 h 3599235"/>
                  <a:gd name="connsiteX15" fmla="*/ 5408578 w 6128425"/>
                  <a:gd name="connsiteY15" fmla="*/ 1089499 h 3599235"/>
                  <a:gd name="connsiteX16" fmla="*/ 5758774 w 6128425"/>
                  <a:gd name="connsiteY16" fmla="*/ 1 h 3599235"/>
                  <a:gd name="connsiteX17" fmla="*/ 6128425 w 6128425"/>
                  <a:gd name="connsiteY17" fmla="*/ 1099227 h 359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28425" h="3599235">
                    <a:moveTo>
                      <a:pt x="0" y="3599235"/>
                    </a:moveTo>
                    <a:cubicBezTo>
                      <a:pt x="130512" y="3543301"/>
                      <a:pt x="261025" y="3487368"/>
                      <a:pt x="379378" y="3249040"/>
                    </a:cubicBezTo>
                    <a:cubicBezTo>
                      <a:pt x="497731" y="3010712"/>
                      <a:pt x="595008" y="2229256"/>
                      <a:pt x="710119" y="2169269"/>
                    </a:cubicBezTo>
                    <a:cubicBezTo>
                      <a:pt x="825230" y="2109282"/>
                      <a:pt x="951689" y="3009090"/>
                      <a:pt x="1070042" y="2889116"/>
                    </a:cubicBezTo>
                    <a:cubicBezTo>
                      <a:pt x="1188395" y="2769142"/>
                      <a:pt x="1300264" y="1569397"/>
                      <a:pt x="1420238" y="1449423"/>
                    </a:cubicBezTo>
                    <a:cubicBezTo>
                      <a:pt x="1540212" y="1329449"/>
                      <a:pt x="1668293" y="2289243"/>
                      <a:pt x="1789889" y="2169269"/>
                    </a:cubicBezTo>
                    <a:cubicBezTo>
                      <a:pt x="1911485" y="2049294"/>
                      <a:pt x="2031459" y="849550"/>
                      <a:pt x="2149812" y="729576"/>
                    </a:cubicBezTo>
                    <a:cubicBezTo>
                      <a:pt x="2268165" y="609602"/>
                      <a:pt x="2380034" y="1569397"/>
                      <a:pt x="2500008" y="1449423"/>
                    </a:cubicBezTo>
                    <a:cubicBezTo>
                      <a:pt x="2619982" y="1329449"/>
                      <a:pt x="2748063" y="68095"/>
                      <a:pt x="2869659" y="9729"/>
                    </a:cubicBezTo>
                    <a:cubicBezTo>
                      <a:pt x="2991255" y="-48637"/>
                      <a:pt x="3111230" y="1100848"/>
                      <a:pt x="3229583" y="1099227"/>
                    </a:cubicBezTo>
                    <a:cubicBezTo>
                      <a:pt x="3347936" y="1097606"/>
                      <a:pt x="3461425" y="1"/>
                      <a:pt x="3579778" y="1"/>
                    </a:cubicBezTo>
                    <a:cubicBezTo>
                      <a:pt x="3698131" y="1"/>
                      <a:pt x="3816485" y="1097606"/>
                      <a:pt x="3939702" y="1099227"/>
                    </a:cubicBezTo>
                    <a:cubicBezTo>
                      <a:pt x="4062919" y="1100848"/>
                      <a:pt x="4192621" y="11350"/>
                      <a:pt x="4319080" y="9729"/>
                    </a:cubicBezTo>
                    <a:cubicBezTo>
                      <a:pt x="4445539" y="8108"/>
                      <a:pt x="4581727" y="1091120"/>
                      <a:pt x="4698459" y="1089499"/>
                    </a:cubicBezTo>
                    <a:cubicBezTo>
                      <a:pt x="4815191" y="1087878"/>
                      <a:pt x="4901119" y="1"/>
                      <a:pt x="5019472" y="1"/>
                    </a:cubicBezTo>
                    <a:cubicBezTo>
                      <a:pt x="5137825" y="1"/>
                      <a:pt x="5285361" y="1089499"/>
                      <a:pt x="5408578" y="1089499"/>
                    </a:cubicBezTo>
                    <a:cubicBezTo>
                      <a:pt x="5531795" y="1089499"/>
                      <a:pt x="5638800" y="-1620"/>
                      <a:pt x="5758774" y="1"/>
                    </a:cubicBezTo>
                    <a:cubicBezTo>
                      <a:pt x="5878748" y="1622"/>
                      <a:pt x="6045740" y="891703"/>
                      <a:pt x="6128425" y="109922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ovéPole 61"/>
            <p:cNvSpPr txBox="1"/>
            <p:nvPr/>
          </p:nvSpPr>
          <p:spPr>
            <a:xfrm>
              <a:off x="7034848" y="1412938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min. </a:t>
              </a:r>
              <a:r>
                <a:rPr kumimoji="0" lang="cs-CZ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toxic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6767838" y="3138826"/>
              <a:ext cx="1745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min. </a:t>
              </a:r>
              <a:r>
                <a:rPr kumimoji="0" lang="cs-CZ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therapeutic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4" name="Pravá složená závorka 63"/>
            <p:cNvSpPr/>
            <p:nvPr/>
          </p:nvSpPr>
          <p:spPr>
            <a:xfrm>
              <a:off x="7318167" y="1707655"/>
              <a:ext cx="567198" cy="1404155"/>
            </a:xfrm>
            <a:prstGeom prst="rightBrac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7826142" y="2105683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therapeutic</a:t>
              </a:r>
              <a:endPara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window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12773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2321" y="644129"/>
            <a:ext cx="8086635" cy="1031674"/>
          </a:xfrm>
        </p:spPr>
        <p:txBody>
          <a:bodyPr/>
          <a:lstStyle/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Typy aplikací léčiv vzhledem k plazmatickému profilu léčiva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7026" y="1710599"/>
            <a:ext cx="8410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Kontinuální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léčivo podáváno/uvolňováno z lékové formy  konstantní rychlostí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ustálení plazmatických koncentrací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i.v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infuze, pumpy, náplasti, implantáty, depotní injekce,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vag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kroužky a intrauterinní tělíska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" name="Skupina 159"/>
          <p:cNvGrpSpPr/>
          <p:nvPr/>
        </p:nvGrpSpPr>
        <p:grpSpPr>
          <a:xfrm>
            <a:off x="0" y="0"/>
            <a:ext cx="9488208" cy="5164532"/>
            <a:chOff x="14997" y="0"/>
            <a:chExt cx="9488208" cy="5164532"/>
          </a:xfrm>
        </p:grpSpPr>
        <p:sp>
          <p:nvSpPr>
            <p:cNvPr id="161" name="Obdélník 160"/>
            <p:cNvSpPr/>
            <p:nvPr/>
          </p:nvSpPr>
          <p:spPr>
            <a:xfrm>
              <a:off x="14997" y="0"/>
              <a:ext cx="9129006" cy="51645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TextovéPole 161"/>
            <p:cNvSpPr txBox="1"/>
            <p:nvPr/>
          </p:nvSpPr>
          <p:spPr>
            <a:xfrm>
              <a:off x="7884368" y="4795200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[</a:t>
              </a: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]</a:t>
              </a:r>
              <a:endPara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14997" y="351405"/>
              <a:ext cx="8373427" cy="4755951"/>
              <a:chOff x="14997" y="468539"/>
              <a:chExt cx="8373427" cy="6341265"/>
            </a:xfrm>
          </p:grpSpPr>
          <p:cxnSp>
            <p:nvCxnSpPr>
              <p:cNvPr id="170" name="Přímá spojnice 169"/>
              <p:cNvCxnSpPr/>
              <p:nvPr/>
            </p:nvCxnSpPr>
            <p:spPr>
              <a:xfrm>
                <a:off x="971600" y="548680"/>
                <a:ext cx="0" cy="576064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triangle"/>
              </a:ln>
              <a:effectLst/>
            </p:spPr>
          </p:cxnSp>
          <p:cxnSp>
            <p:nvCxnSpPr>
              <p:cNvPr id="171" name="Přímá spojnice 170"/>
              <p:cNvCxnSpPr/>
              <p:nvPr/>
            </p:nvCxnSpPr>
            <p:spPr>
              <a:xfrm flipH="1">
                <a:off x="971600" y="6309320"/>
                <a:ext cx="7416824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triangle"/>
              </a:ln>
              <a:effectLst/>
            </p:spPr>
          </p:cxnSp>
          <p:sp>
            <p:nvSpPr>
              <p:cNvPr id="172" name="TextovéPole 171"/>
              <p:cNvSpPr txBox="1"/>
              <p:nvPr/>
            </p:nvSpPr>
            <p:spPr>
              <a:xfrm>
                <a:off x="14997" y="468539"/>
                <a:ext cx="954300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</a:t>
                </a:r>
                <a:r>
                  <a:rPr kumimoji="0" 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[mg/ml]</a:t>
                </a:r>
                <a:endPara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173" name="Přímá spojnice 172"/>
              <p:cNvCxnSpPr/>
              <p:nvPr/>
            </p:nvCxnSpPr>
            <p:spPr>
              <a:xfrm>
                <a:off x="1691680" y="6317704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4" name="Přímá spojnice 173"/>
              <p:cNvCxnSpPr/>
              <p:nvPr/>
            </p:nvCxnSpPr>
            <p:spPr>
              <a:xfrm>
                <a:off x="2411760" y="6317704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5" name="Přímá spojnice 174"/>
              <p:cNvCxnSpPr/>
              <p:nvPr/>
            </p:nvCxnSpPr>
            <p:spPr>
              <a:xfrm>
                <a:off x="3131840" y="6309320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6" name="Přímá spojnice 175"/>
              <p:cNvCxnSpPr/>
              <p:nvPr/>
            </p:nvCxnSpPr>
            <p:spPr>
              <a:xfrm>
                <a:off x="3851920" y="6317704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7" name="Přímá spojnice 176"/>
              <p:cNvCxnSpPr/>
              <p:nvPr/>
            </p:nvCxnSpPr>
            <p:spPr>
              <a:xfrm>
                <a:off x="4572000" y="6327392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8" name="Přímá spojnice 177"/>
              <p:cNvCxnSpPr/>
              <p:nvPr/>
            </p:nvCxnSpPr>
            <p:spPr>
              <a:xfrm>
                <a:off x="5292080" y="631501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9" name="Přímá spojnice 178"/>
              <p:cNvCxnSpPr/>
              <p:nvPr/>
            </p:nvCxnSpPr>
            <p:spPr>
              <a:xfrm>
                <a:off x="6012160" y="6309319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80" name="Přímá spojnice 179"/>
              <p:cNvCxnSpPr/>
              <p:nvPr/>
            </p:nvCxnSpPr>
            <p:spPr>
              <a:xfrm>
                <a:off x="6732240" y="6327392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81" name="Přímá spojnice 180"/>
              <p:cNvCxnSpPr/>
              <p:nvPr/>
            </p:nvCxnSpPr>
            <p:spPr>
              <a:xfrm>
                <a:off x="7452320" y="6318000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82" name="Přímá spojnice 181"/>
              <p:cNvCxnSpPr/>
              <p:nvPr/>
            </p:nvCxnSpPr>
            <p:spPr>
              <a:xfrm>
                <a:off x="971600" y="6321725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83" name="Přímá spojnice 182"/>
              <p:cNvCxnSpPr/>
              <p:nvPr/>
            </p:nvCxnSpPr>
            <p:spPr>
              <a:xfrm>
                <a:off x="935584" y="6270715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184" name="Přímá spojnice 183"/>
              <p:cNvCxnSpPr/>
              <p:nvPr/>
            </p:nvCxnSpPr>
            <p:spPr>
              <a:xfrm>
                <a:off x="925018" y="5556607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185" name="Přímá spojnice 184"/>
              <p:cNvCxnSpPr/>
              <p:nvPr/>
            </p:nvCxnSpPr>
            <p:spPr>
              <a:xfrm>
                <a:off x="925200" y="339297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186" name="Přímá spojnice 185"/>
              <p:cNvCxnSpPr/>
              <p:nvPr/>
            </p:nvCxnSpPr>
            <p:spPr>
              <a:xfrm>
                <a:off x="925200" y="4836120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187" name="Přímá spojnice 186"/>
              <p:cNvCxnSpPr/>
              <p:nvPr/>
            </p:nvCxnSpPr>
            <p:spPr>
              <a:xfrm>
                <a:off x="925200" y="411305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188" name="Přímá spojnice 187"/>
              <p:cNvCxnSpPr/>
              <p:nvPr/>
            </p:nvCxnSpPr>
            <p:spPr>
              <a:xfrm>
                <a:off x="925018" y="1952853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189" name="Přímá spojnice 188"/>
              <p:cNvCxnSpPr/>
              <p:nvPr/>
            </p:nvCxnSpPr>
            <p:spPr>
              <a:xfrm>
                <a:off x="925200" y="267289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190" name="Přímá spojnice 189"/>
              <p:cNvCxnSpPr/>
              <p:nvPr/>
            </p:nvCxnSpPr>
            <p:spPr>
              <a:xfrm>
                <a:off x="925200" y="1232738"/>
                <a:ext cx="0" cy="7204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sp>
            <p:nvSpPr>
              <p:cNvPr id="191" name="TextovéPole 190"/>
              <p:cNvSpPr txBox="1"/>
              <p:nvPr/>
            </p:nvSpPr>
            <p:spPr>
              <a:xfrm>
                <a:off x="3713901" y="6393600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8</a:t>
                </a:r>
              </a:p>
            </p:txBody>
          </p:sp>
          <p:sp>
            <p:nvSpPr>
              <p:cNvPr id="192" name="TextovéPole 191"/>
              <p:cNvSpPr txBox="1"/>
              <p:nvPr/>
            </p:nvSpPr>
            <p:spPr>
              <a:xfrm>
                <a:off x="831278" y="6393600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3" name="TextovéPole 192"/>
              <p:cNvSpPr txBox="1"/>
              <p:nvPr/>
            </p:nvSpPr>
            <p:spPr>
              <a:xfrm>
                <a:off x="2993821" y="6393600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</a:t>
                </a:r>
              </a:p>
            </p:txBody>
          </p:sp>
          <p:sp>
            <p:nvSpPr>
              <p:cNvPr id="194" name="TextovéPole 193"/>
              <p:cNvSpPr txBox="1"/>
              <p:nvPr/>
            </p:nvSpPr>
            <p:spPr>
              <a:xfrm>
                <a:off x="2273741" y="6393600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4</a:t>
                </a:r>
              </a:p>
            </p:txBody>
          </p:sp>
          <p:sp>
            <p:nvSpPr>
              <p:cNvPr id="195" name="TextovéPole 194"/>
              <p:cNvSpPr txBox="1"/>
              <p:nvPr/>
            </p:nvSpPr>
            <p:spPr>
              <a:xfrm>
                <a:off x="1553661" y="6393600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2</a:t>
                </a:r>
              </a:p>
            </p:txBody>
          </p:sp>
          <p:sp>
            <p:nvSpPr>
              <p:cNvPr id="196" name="TextovéPole 195"/>
              <p:cNvSpPr txBox="1"/>
              <p:nvPr/>
            </p:nvSpPr>
            <p:spPr>
              <a:xfrm>
                <a:off x="5108376" y="639360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12</a:t>
                </a:r>
              </a:p>
            </p:txBody>
          </p:sp>
          <p:sp>
            <p:nvSpPr>
              <p:cNvPr id="197" name="TextovéPole 196"/>
              <p:cNvSpPr txBox="1"/>
              <p:nvPr/>
            </p:nvSpPr>
            <p:spPr>
              <a:xfrm>
                <a:off x="831278" y="6393600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8" name="TextovéPole 197"/>
              <p:cNvSpPr txBox="1"/>
              <p:nvPr/>
            </p:nvSpPr>
            <p:spPr>
              <a:xfrm>
                <a:off x="4388296" y="639360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10</a:t>
                </a:r>
              </a:p>
            </p:txBody>
          </p:sp>
          <p:sp>
            <p:nvSpPr>
              <p:cNvPr id="199" name="TextovéPole 198"/>
              <p:cNvSpPr txBox="1"/>
              <p:nvPr/>
            </p:nvSpPr>
            <p:spPr>
              <a:xfrm>
                <a:off x="6548536" y="6399434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16</a:t>
                </a:r>
              </a:p>
            </p:txBody>
          </p:sp>
          <p:sp>
            <p:nvSpPr>
              <p:cNvPr id="200" name="TextovéPole 199"/>
              <p:cNvSpPr txBox="1"/>
              <p:nvPr/>
            </p:nvSpPr>
            <p:spPr>
              <a:xfrm>
                <a:off x="5828456" y="6393601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14</a:t>
                </a:r>
              </a:p>
            </p:txBody>
          </p:sp>
          <p:sp>
            <p:nvSpPr>
              <p:cNvPr id="201" name="TextovéPole 200"/>
              <p:cNvSpPr txBox="1"/>
              <p:nvPr/>
            </p:nvSpPr>
            <p:spPr>
              <a:xfrm>
                <a:off x="7268616" y="6399435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18</a:t>
                </a:r>
              </a:p>
            </p:txBody>
          </p:sp>
          <p:sp>
            <p:nvSpPr>
              <p:cNvPr id="202" name="TextovéPole 201"/>
              <p:cNvSpPr txBox="1"/>
              <p:nvPr/>
            </p:nvSpPr>
            <p:spPr>
              <a:xfrm>
                <a:off x="583200" y="5438739"/>
                <a:ext cx="27603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>
                <a:off x="583200" y="3995191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15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4" name="TextovéPole 203"/>
              <p:cNvSpPr txBox="1"/>
              <p:nvPr/>
            </p:nvSpPr>
            <p:spPr>
              <a:xfrm>
                <a:off x="583200" y="327511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20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5" name="TextovéPole 204"/>
              <p:cNvSpPr txBox="1"/>
              <p:nvPr/>
            </p:nvSpPr>
            <p:spPr>
              <a:xfrm>
                <a:off x="583200" y="4718253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6" name="TextovéPole 205"/>
              <p:cNvSpPr txBox="1"/>
              <p:nvPr/>
            </p:nvSpPr>
            <p:spPr>
              <a:xfrm>
                <a:off x="583200" y="1834985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30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7" name="TextovéPole 206"/>
              <p:cNvSpPr txBox="1"/>
              <p:nvPr/>
            </p:nvSpPr>
            <p:spPr>
              <a:xfrm>
                <a:off x="583200" y="2555030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25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8" name="TextovéPole 207"/>
              <p:cNvSpPr txBox="1"/>
              <p:nvPr/>
            </p:nvSpPr>
            <p:spPr>
              <a:xfrm>
                <a:off x="583200" y="1114869"/>
                <a:ext cx="36740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35</a:t>
                </a:r>
                <a:endPara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9" name="Volný tvar 208"/>
              <p:cNvSpPr/>
              <p:nvPr/>
            </p:nvSpPr>
            <p:spPr>
              <a:xfrm>
                <a:off x="982494" y="2869660"/>
                <a:ext cx="6469826" cy="3433863"/>
              </a:xfrm>
              <a:custGeom>
                <a:avLst/>
                <a:gdLst>
                  <a:gd name="connsiteX0" fmla="*/ 0 w 7198468"/>
                  <a:gd name="connsiteY0" fmla="*/ 3433863 h 3433863"/>
                  <a:gd name="connsiteX1" fmla="*/ 1449421 w 7198468"/>
                  <a:gd name="connsiteY1" fmla="*/ 573931 h 3433863"/>
                  <a:gd name="connsiteX2" fmla="*/ 7198468 w 7198468"/>
                  <a:gd name="connsiteY2" fmla="*/ 0 h 343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98468" h="3433863">
                    <a:moveTo>
                      <a:pt x="0" y="3433863"/>
                    </a:moveTo>
                    <a:cubicBezTo>
                      <a:pt x="124838" y="2290052"/>
                      <a:pt x="249676" y="1146242"/>
                      <a:pt x="1449421" y="573931"/>
                    </a:cubicBezTo>
                    <a:cubicBezTo>
                      <a:pt x="2649166" y="1620"/>
                      <a:pt x="4923817" y="810"/>
                      <a:pt x="7198468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4" name="TextovéPole 163"/>
            <p:cNvSpPr txBox="1"/>
            <p:nvPr/>
          </p:nvSpPr>
          <p:spPr>
            <a:xfrm>
              <a:off x="7036182" y="1378451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min. </a:t>
              </a:r>
              <a:r>
                <a:rPr kumimoji="0" lang="cs-CZ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toxic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" name="TextovéPole 164"/>
            <p:cNvSpPr txBox="1"/>
            <p:nvPr/>
          </p:nvSpPr>
          <p:spPr>
            <a:xfrm>
              <a:off x="6767838" y="3138826"/>
              <a:ext cx="1745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min. </a:t>
              </a:r>
              <a:r>
                <a:rPr kumimoji="0" lang="cs-CZ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therapeutic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" name="Pravá složená závorka 165"/>
            <p:cNvSpPr/>
            <p:nvPr/>
          </p:nvSpPr>
          <p:spPr>
            <a:xfrm>
              <a:off x="7318167" y="1707655"/>
              <a:ext cx="567198" cy="1404155"/>
            </a:xfrm>
            <a:prstGeom prst="rightBrac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TextovéPole 166"/>
            <p:cNvSpPr txBox="1"/>
            <p:nvPr/>
          </p:nvSpPr>
          <p:spPr>
            <a:xfrm>
              <a:off x="7425392" y="2105683"/>
              <a:ext cx="207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therapeutic</a:t>
              </a:r>
              <a:r>
                <a:rPr kumimoji="0" lang="cs-C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cs-CZ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window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68" name="Přímá spojnice 167"/>
            <p:cNvCxnSpPr/>
            <p:nvPr/>
          </p:nvCxnSpPr>
          <p:spPr>
            <a:xfrm flipH="1">
              <a:off x="953592" y="3111809"/>
              <a:ext cx="7236816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9" name="Přímá spojnice 168"/>
            <p:cNvCxnSpPr/>
            <p:nvPr/>
          </p:nvCxnSpPr>
          <p:spPr>
            <a:xfrm flipH="1">
              <a:off x="969297" y="1707655"/>
              <a:ext cx="7221792" cy="1079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6217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routes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intraurethral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intravesical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intracavernal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dental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gingival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oral</a:t>
            </a:r>
          </a:p>
          <a:p>
            <a:pPr marL="457200" indent="-45720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endotracheopulmonal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intraaural</a:t>
            </a:r>
            <a:endParaRPr lang="cs-CZ" altLang="cs-CZ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intraamniotic</a:t>
            </a:r>
            <a:endParaRPr lang="cs-CZ" altLang="cs-CZ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intracoronar</a:t>
            </a:r>
            <a:endParaRPr lang="cs-CZ" altLang="cs-CZ" dirty="0">
              <a:latin typeface="Calibri" pitchFamily="34" charset="0"/>
            </a:endParaRPr>
          </a:p>
          <a:p>
            <a:pPr marL="457200" indent="-45720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conjunctival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dirty="0" err="1">
                <a:latin typeface="Calibri" pitchFamily="34" charset="0"/>
              </a:rPr>
              <a:t>intrathecal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dirty="0" err="1">
                <a:latin typeface="Calibri" pitchFamily="34" charset="0"/>
              </a:rPr>
              <a:t>intraocular</a:t>
            </a:r>
            <a:r>
              <a:rPr lang="cs-CZ" altLang="cs-CZ" dirty="0">
                <a:latin typeface="Calibri" pitchFamily="34" charset="0"/>
              </a:rPr>
              <a:t>, </a:t>
            </a:r>
            <a:r>
              <a:rPr lang="cs-CZ" altLang="cs-CZ" dirty="0" err="1">
                <a:latin typeface="Calibri" pitchFamily="34" charset="0"/>
              </a:rPr>
              <a:t>intraarticular</a:t>
            </a:r>
            <a:endParaRPr lang="cs-CZ" altLang="cs-CZ" dirty="0">
              <a:latin typeface="Calibri" pitchFamily="34" charset="0"/>
            </a:endParaRPr>
          </a:p>
          <a:p>
            <a:pPr marL="457200" indent="-45720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624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 err="1" smtClean="0">
                <a:latin typeface="Calibri" pitchFamily="34" charset="0"/>
              </a:rPr>
              <a:t>Conjunctival</a:t>
            </a:r>
            <a:r>
              <a:rPr lang="cs-CZ" altLang="cs-CZ" sz="2800" dirty="0" smtClean="0">
                <a:latin typeface="Calibri" pitchFamily="34" charset="0"/>
              </a:rPr>
              <a:t> </a:t>
            </a:r>
            <a:r>
              <a:rPr lang="cs-CZ" altLang="cs-CZ" sz="2800" dirty="0" err="1" smtClean="0">
                <a:latin typeface="Calibri" pitchFamily="34" charset="0"/>
              </a:rPr>
              <a:t>administration</a:t>
            </a:r>
            <a:endParaRPr lang="cs-CZ" altLang="cs-CZ" sz="2800" dirty="0">
              <a:latin typeface="Calibri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usually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>
                <a:latin typeface="Calibri" pitchFamily="34" charset="0"/>
              </a:rPr>
              <a:t>eye</a:t>
            </a:r>
            <a:r>
              <a:rPr lang="cs-CZ" altLang="cs-CZ" dirty="0">
                <a:latin typeface="Calibri" pitchFamily="34" charset="0"/>
              </a:rPr>
              <a:t> drops and </a:t>
            </a:r>
            <a:r>
              <a:rPr lang="cs-CZ" altLang="cs-CZ" dirty="0" err="1">
                <a:latin typeface="Calibri" pitchFamily="34" charset="0"/>
              </a:rPr>
              <a:t>ointments</a:t>
            </a:r>
            <a:endParaRPr lang="cs-CZ" alt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local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>
                <a:latin typeface="Calibri" pitchFamily="34" charset="0"/>
              </a:rPr>
              <a:t>effect</a:t>
            </a:r>
            <a:r>
              <a:rPr lang="cs-CZ" altLang="cs-CZ" dirty="0"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cs-CZ" altLang="cs-CZ" dirty="0">
                <a:latin typeface="Calibri" pitchFamily="34" charset="0"/>
              </a:rPr>
              <a:t>risk </a:t>
            </a:r>
            <a:r>
              <a:rPr lang="cs-CZ" altLang="cs-CZ" dirty="0" err="1">
                <a:latin typeface="Calibri" pitchFamily="34" charset="0"/>
              </a:rPr>
              <a:t>of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>
                <a:latin typeface="Calibri" pitchFamily="34" charset="0"/>
              </a:rPr>
              <a:t>systemic</a:t>
            </a:r>
            <a:r>
              <a:rPr lang="cs-CZ" altLang="cs-CZ" dirty="0">
                <a:latin typeface="Calibri" pitchFamily="34" charset="0"/>
              </a:rPr>
              <a:t> AE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specific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>
                <a:latin typeface="Calibri" pitchFamily="34" charset="0"/>
              </a:rPr>
              <a:t>quality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 smtClean="0">
                <a:latin typeface="Calibri" pitchFamily="34" charset="0"/>
              </a:rPr>
              <a:t>requirements</a:t>
            </a:r>
            <a:r>
              <a:rPr lang="cs-CZ" altLang="cs-CZ" dirty="0" smtClean="0">
                <a:latin typeface="Calibri" pitchFamily="34" charset="0"/>
              </a:rPr>
              <a:t> -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sterility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42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4"/>
            <a:ext cx="8315628" cy="708421"/>
          </a:xfrm>
        </p:spPr>
        <p:txBody>
          <a:bodyPr/>
          <a:lstStyle/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Intrathecal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intracerebral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intracerebroventricular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9590" y="1495425"/>
            <a:ext cx="8082321" cy="31015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subarachnoideal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/ brain/ brain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vetricles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ál 13">
            <a:hlinkClick r:id="rId5"/>
          </p:cNvPr>
          <p:cNvSpPr/>
          <p:nvPr/>
        </p:nvSpPr>
        <p:spPr>
          <a:xfrm>
            <a:off x="2773363" y="3571875"/>
            <a:ext cx="565150" cy="5778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ál 14">
            <a:hlinkClick r:id="rId6"/>
          </p:cNvPr>
          <p:cNvSpPr/>
          <p:nvPr/>
        </p:nvSpPr>
        <p:spPr>
          <a:xfrm>
            <a:off x="573088" y="3575050"/>
            <a:ext cx="565150" cy="57467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ál 15">
            <a:hlinkClick r:id="rId7"/>
          </p:cNvPr>
          <p:cNvSpPr/>
          <p:nvPr/>
        </p:nvSpPr>
        <p:spPr>
          <a:xfrm>
            <a:off x="1697038" y="3573463"/>
            <a:ext cx="584200" cy="5762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575050"/>
            <a:ext cx="5842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69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</p:spPr>
        <p:txBody>
          <a:bodyPr/>
          <a:lstStyle/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Intraarticular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9590" y="1495425"/>
            <a:ext cx="8082321" cy="31015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analgesics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antiphlogistics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hyaluronic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acid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intravitreal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implants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macular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degeneration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0" y="378619"/>
            <a:ext cx="36501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ál 12">
            <a:hlinkClick r:id="rId7"/>
          </p:cNvPr>
          <p:cNvSpPr/>
          <p:nvPr/>
        </p:nvSpPr>
        <p:spPr>
          <a:xfrm>
            <a:off x="3376611" y="2356845"/>
            <a:ext cx="358775" cy="359568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ál 17">
            <a:hlinkClick r:id="rId8"/>
          </p:cNvPr>
          <p:cNvSpPr/>
          <p:nvPr/>
        </p:nvSpPr>
        <p:spPr>
          <a:xfrm>
            <a:off x="3911601" y="2356845"/>
            <a:ext cx="360362" cy="359568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Nadpis 5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19114" y="3079554"/>
            <a:ext cx="8086635" cy="5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Intraocular</a:t>
            </a:r>
            <a:r>
              <a:rPr lang="cs-CZ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>
            <a:hlinkClick r:id="rId9"/>
          </p:cNvPr>
          <p:cNvSpPr/>
          <p:nvPr/>
        </p:nvSpPr>
        <p:spPr>
          <a:xfrm>
            <a:off x="835817" y="4227513"/>
            <a:ext cx="360362" cy="3603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ál 23">
            <a:hlinkClick r:id="rId10"/>
          </p:cNvPr>
          <p:cNvSpPr/>
          <p:nvPr/>
        </p:nvSpPr>
        <p:spPr>
          <a:xfrm>
            <a:off x="1920081" y="4227513"/>
            <a:ext cx="355600" cy="36036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ál 24">
            <a:hlinkClick r:id="rId11"/>
          </p:cNvPr>
          <p:cNvSpPr/>
          <p:nvPr/>
        </p:nvSpPr>
        <p:spPr>
          <a:xfrm>
            <a:off x="1366838" y="4227513"/>
            <a:ext cx="356393" cy="3603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076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Vaginal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endocervical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intrauterinal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9590" y="1495425"/>
            <a:ext cx="8082321" cy="3101579"/>
          </a:xfrm>
        </p:spPr>
        <p:txBody>
          <a:bodyPr/>
          <a:lstStyle/>
          <a:p>
            <a:pPr marL="0" indent="0">
              <a:lnSpc>
                <a:spcPts val="2500"/>
              </a:lnSpc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minimum of AE</a:t>
            </a:r>
          </a:p>
          <a:p>
            <a:pPr>
              <a:lnSpc>
                <a:spcPts val="25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specific adjuvants ↓ pH</a:t>
            </a:r>
          </a:p>
          <a:p>
            <a:pPr>
              <a:lnSpc>
                <a:spcPts val="25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antibiotics,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antimycotics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antiparasitics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  <a:buFontTx/>
              <a:buChar char="•"/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500"/>
              </a:lnSpc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  <a:buFontTx/>
              <a:buChar char="•"/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vaginal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rings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intrauterine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  <a:buFontTx/>
              <a:buChar char="•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  <a:buFontTx/>
              <a:buChar char="•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contraceptives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71513"/>
            <a:ext cx="2095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6838950" y="2571750"/>
            <a:ext cx="2171700" cy="2147500"/>
            <a:chOff x="6838950" y="2571750"/>
            <a:chExt cx="2171700" cy="21475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950" y="2571750"/>
              <a:ext cx="217170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716706" y="4565362"/>
              <a:ext cx="129394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/>
                <a:t>The </a:t>
              </a:r>
              <a:r>
                <a:rPr lang="en-US" sz="400" dirty="0" err="1"/>
                <a:t>Liletta</a:t>
              </a:r>
              <a:r>
                <a:rPr lang="en-US" sz="400" dirty="0"/>
                <a:t> hormonal IUD (credit: Medicines360 )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80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Epicutaneous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transdermal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289050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alt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alt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alt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ointments, creams, solutions, patches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minimal AE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dermatology</a:t>
            </a: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4497388" y="1269999"/>
            <a:ext cx="4341812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cs-CZ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sz="2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transdermal administration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mainly patches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continuous release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local+systemic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 AE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high compliance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easy discontinuation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045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Skupina 14"/>
          <p:cNvGrpSpPr>
            <a:grpSpLocks/>
          </p:cNvGrpSpPr>
          <p:nvPr/>
        </p:nvGrpSpPr>
        <p:grpSpPr bwMode="auto">
          <a:xfrm>
            <a:off x="0" y="123825"/>
            <a:ext cx="9144000" cy="5019675"/>
            <a:chOff x="1707968" y="1345294"/>
            <a:chExt cx="9080135" cy="5382178"/>
          </a:xfrm>
        </p:grpSpPr>
        <p:grpSp>
          <p:nvGrpSpPr>
            <p:cNvPr id="16" name="Skupina 1"/>
            <p:cNvGrpSpPr>
              <a:grpSpLocks/>
            </p:cNvGrpSpPr>
            <p:nvPr/>
          </p:nvGrpSpPr>
          <p:grpSpPr bwMode="auto">
            <a:xfrm>
              <a:off x="1774177" y="1345294"/>
              <a:ext cx="9013926" cy="5382178"/>
              <a:chOff x="1774177" y="1345294"/>
              <a:chExt cx="9013926" cy="5382178"/>
            </a:xfrm>
          </p:grpSpPr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177" y="1345294"/>
                <a:ext cx="9013926" cy="538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0957" y="1408783"/>
                <a:ext cx="6856413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9839" y="1674614"/>
                <a:ext cx="300990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2892" y="1656433"/>
                <a:ext cx="394335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ovéPole 16"/>
            <p:cNvSpPr txBox="1"/>
            <p:nvPr/>
          </p:nvSpPr>
          <p:spPr>
            <a:xfrm>
              <a:off x="1707968" y="6232467"/>
              <a:ext cx="2875376" cy="495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cs-CZ" sz="1200" dirty="0" err="1">
                  <a:latin typeface="+mn-lt"/>
                </a:rPr>
                <a:t>Margetts</a:t>
              </a:r>
              <a:r>
                <a:rPr lang="cs-CZ" sz="1200" dirty="0">
                  <a:latin typeface="+mn-lt"/>
                </a:rPr>
                <a:t>, </a:t>
              </a:r>
              <a:r>
                <a:rPr lang="cs-CZ" sz="1200" dirty="0" err="1">
                  <a:latin typeface="+mn-lt"/>
                </a:rPr>
                <a:t>Contin</a:t>
              </a:r>
              <a:r>
                <a:rPr lang="cs-CZ" sz="1200" dirty="0">
                  <a:latin typeface="+mn-lt"/>
                </a:rPr>
                <a:t> </a:t>
              </a:r>
              <a:r>
                <a:rPr lang="cs-CZ" sz="1200" dirty="0" err="1">
                  <a:latin typeface="+mn-lt"/>
                </a:rPr>
                <a:t>Educ</a:t>
              </a:r>
              <a:r>
                <a:rPr lang="cs-CZ" sz="1200" dirty="0">
                  <a:latin typeface="+mn-lt"/>
                </a:rPr>
                <a:t> </a:t>
              </a:r>
              <a:r>
                <a:rPr lang="cs-CZ" sz="1200" dirty="0" err="1">
                  <a:latin typeface="+mn-lt"/>
                </a:rPr>
                <a:t>Anaesth</a:t>
              </a:r>
              <a:r>
                <a:rPr lang="cs-CZ" sz="1200" dirty="0">
                  <a:latin typeface="+mn-lt"/>
                </a:rPr>
                <a:t> </a:t>
              </a:r>
              <a:r>
                <a:rPr lang="cs-CZ" sz="1200" dirty="0" err="1">
                  <a:latin typeface="+mn-lt"/>
                </a:rPr>
                <a:t>Crit</a:t>
              </a:r>
              <a:r>
                <a:rPr lang="cs-CZ" sz="1200" dirty="0">
                  <a:latin typeface="+mn-lt"/>
                </a:rPr>
                <a:t> Care </a:t>
              </a:r>
              <a:r>
                <a:rPr lang="cs-CZ" sz="1200" dirty="0" err="1">
                  <a:latin typeface="+mn-lt"/>
                </a:rPr>
                <a:t>Pain</a:t>
              </a:r>
              <a:r>
                <a:rPr lang="cs-CZ" sz="1200" dirty="0">
                  <a:latin typeface="+mn-lt"/>
                </a:rPr>
                <a:t>, 2007, 7, 171-176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018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sz="2800" dirty="0" err="1">
                <a:latin typeface="Candara" pitchFamily="34" charset="0"/>
              </a:rPr>
              <a:t>Drug</a:t>
            </a:r>
            <a:r>
              <a:rPr lang="cs-CZ" altLang="cs-CZ" sz="2800" dirty="0">
                <a:latin typeface="Candara" pitchFamily="34" charset="0"/>
              </a:rPr>
              <a:t> </a:t>
            </a:r>
            <a:r>
              <a:rPr lang="cs-CZ" altLang="cs-CZ" sz="2800" dirty="0" err="1">
                <a:latin typeface="Candara" pitchFamily="34" charset="0"/>
              </a:rPr>
              <a:t>dosage</a:t>
            </a:r>
            <a:r>
              <a:rPr lang="cs-CZ" altLang="cs-CZ" sz="2800" dirty="0">
                <a:latin typeface="Candara" pitchFamily="34" charset="0"/>
              </a:rPr>
              <a:t> </a:t>
            </a:r>
            <a:r>
              <a:rPr lang="cs-CZ" altLang="cs-CZ" sz="2800" dirty="0" err="1">
                <a:latin typeface="Candara" pitchFamily="34" charset="0"/>
              </a:rPr>
              <a:t>forms</a:t>
            </a:r>
            <a:r>
              <a:rPr lang="cs-CZ" altLang="cs-CZ" sz="2800" dirty="0">
                <a:latin typeface="Candara" pitchFamily="34" charset="0"/>
              </a:rPr>
              <a:t> (DDF)</a:t>
            </a:r>
            <a:endParaRPr lang="cs-CZ" altLang="cs-CZ" sz="2800" dirty="0">
              <a:latin typeface="Candara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administered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enables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administered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endParaRPr 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helps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administered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accurate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dose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2</a:t>
            </a:fld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806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z="2800" dirty="0" err="1">
                <a:latin typeface="Calibri" pitchFamily="34" charset="0"/>
              </a:rPr>
              <a:t>Intranasal</a:t>
            </a:r>
            <a:r>
              <a:rPr lang="cs-CZ" altLang="cs-CZ" sz="2800" dirty="0">
                <a:latin typeface="Calibri" pitchFamily="34" charset="0"/>
              </a:rPr>
              <a:t> </a:t>
            </a:r>
            <a:r>
              <a:rPr lang="cs-CZ" altLang="cs-CZ" sz="2800" dirty="0" err="1" smtClean="0">
                <a:latin typeface="Calibri" pitchFamily="34" charset="0"/>
              </a:rPr>
              <a:t>administration</a:t>
            </a:r>
            <a:endParaRPr lang="cs-CZ" altLang="cs-CZ" sz="2800" dirty="0">
              <a:latin typeface="Calibri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289050"/>
            <a:ext cx="822960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  <a:buFont typeface="Arial" charset="0"/>
              <a:buChar char="•"/>
              <a:defRPr/>
            </a:pPr>
            <a:r>
              <a:rPr lang="cs-CZ" altLang="cs-CZ" dirty="0">
                <a:latin typeface="Calibri" pitchFamily="34" charset="0"/>
              </a:rPr>
              <a:t>drops, </a:t>
            </a:r>
            <a:r>
              <a:rPr lang="cs-CZ" altLang="cs-CZ" dirty="0" err="1">
                <a:latin typeface="Calibri" pitchFamily="34" charset="0"/>
              </a:rPr>
              <a:t>sprays</a:t>
            </a:r>
            <a:r>
              <a:rPr lang="cs-CZ" altLang="cs-CZ" dirty="0">
                <a:latin typeface="Calibri" pitchFamily="34" charset="0"/>
              </a:rPr>
              <a:t>, </a:t>
            </a:r>
            <a:r>
              <a:rPr lang="cs-CZ" altLang="cs-CZ" dirty="0" err="1" smtClean="0">
                <a:latin typeface="Calibri" pitchFamily="34" charset="0"/>
              </a:rPr>
              <a:t>ointments</a:t>
            </a:r>
            <a:endParaRPr lang="cs-CZ" altLang="cs-CZ" dirty="0">
              <a:latin typeface="Calibri" pitchFamily="34" charset="0"/>
            </a:endParaRPr>
          </a:p>
          <a:p>
            <a:pPr marL="457200" lvl="0" indent="-457200">
              <a:lnSpc>
                <a:spcPct val="130000"/>
              </a:lnSpc>
              <a:spcBef>
                <a:spcPct val="0"/>
              </a:spcBef>
              <a:buSzTx/>
              <a:buFont typeface="Arial" charset="0"/>
              <a:buChar char="•"/>
              <a:defRPr/>
            </a:pPr>
            <a:r>
              <a:rPr lang="cs-CZ" dirty="0" err="1">
                <a:solidFill>
                  <a:prstClr val="black"/>
                </a:solidFill>
                <a:latin typeface="Calibri"/>
              </a:rPr>
              <a:t>local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effect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- 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antiseptics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, ATB</a:t>
            </a: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SzTx/>
              <a:buNone/>
              <a:defRPr/>
            </a:pPr>
            <a:r>
              <a:rPr lang="cs-CZ" dirty="0">
                <a:solidFill>
                  <a:prstClr val="black"/>
                </a:solidFill>
                <a:latin typeface="Calibri"/>
              </a:rPr>
              <a:t>	    -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antihistamines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decongestants</a:t>
            </a: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SzTx/>
              <a:buNone/>
              <a:defRPr/>
            </a:pPr>
            <a:r>
              <a:rPr lang="cs-CZ" dirty="0">
                <a:solidFill>
                  <a:prstClr val="black"/>
                </a:solidFill>
                <a:latin typeface="Calibri"/>
              </a:rPr>
              <a:t>	    -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antiphlogistics</a:t>
            </a: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lnSpc>
                <a:spcPct val="130000"/>
              </a:lnSpc>
              <a:spcBef>
                <a:spcPct val="0"/>
              </a:spcBef>
              <a:buSzTx/>
              <a:buFont typeface="Arial" charset="0"/>
              <a:buChar char="•"/>
              <a:defRPr/>
            </a:pPr>
            <a:r>
              <a:rPr lang="cs-CZ" dirty="0" err="1">
                <a:solidFill>
                  <a:prstClr val="black"/>
                </a:solidFill>
                <a:latin typeface="Calibri"/>
              </a:rPr>
              <a:t>systemic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effect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-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analgesics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antivirotics</a:t>
            </a: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SzTx/>
              <a:buNone/>
              <a:defRPr/>
            </a:pPr>
            <a:r>
              <a:rPr lang="cs-CZ" dirty="0">
                <a:solidFill>
                  <a:prstClr val="black"/>
                </a:solidFill>
                <a:latin typeface="Calibri"/>
              </a:rPr>
              <a:t>			-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hormones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(ADH, gonadotropin, insulin)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Inhalation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289050"/>
            <a:ext cx="822960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25000"/>
              </a:lnSpc>
              <a:buFontTx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gases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aerosols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Tx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anesthetics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Tx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antiasthmatics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Tx/>
              <a:buChar char="•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fast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onset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Tx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minimal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presystemic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Tx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spray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instruments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turbohaler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dischaler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nebuliser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ál 4">
            <a:hlinkClick r:id="rId6"/>
          </p:cNvPr>
          <p:cNvSpPr/>
          <p:nvPr/>
        </p:nvSpPr>
        <p:spPr>
          <a:xfrm>
            <a:off x="7961313" y="4275138"/>
            <a:ext cx="431800" cy="4318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080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0000"/>
                </a:solidFill>
                <a:latin typeface="Calibri" pitchFamily="34" charset="0"/>
              </a:rPr>
              <a:t>Rectal</a:t>
            </a: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Calibri" pitchFamily="34" charset="0"/>
              </a:rPr>
              <a:t>administration</a:t>
            </a:r>
            <a:endParaRPr lang="cs-CZ" altLang="cs-CZ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289050"/>
            <a:ext cx="822960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suppositories</a:t>
            </a:r>
            <a:r>
              <a:rPr lang="cs-CZ" altLang="cs-CZ" dirty="0">
                <a:latin typeface="Calibri" pitchFamily="34" charset="0"/>
              </a:rPr>
              <a:t>, </a:t>
            </a:r>
            <a:r>
              <a:rPr lang="cs-CZ" altLang="cs-CZ" dirty="0" err="1">
                <a:latin typeface="Calibri" pitchFamily="34" charset="0"/>
              </a:rPr>
              <a:t>capsules</a:t>
            </a:r>
            <a:r>
              <a:rPr lang="cs-CZ" altLang="cs-CZ" dirty="0">
                <a:latin typeface="Calibri" pitchFamily="34" charset="0"/>
              </a:rPr>
              <a:t>, </a:t>
            </a:r>
            <a:r>
              <a:rPr lang="cs-CZ" altLang="cs-CZ" dirty="0" err="1">
                <a:latin typeface="Calibri" pitchFamily="34" charset="0"/>
              </a:rPr>
              <a:t>tablets</a:t>
            </a:r>
            <a:r>
              <a:rPr lang="cs-CZ" altLang="cs-CZ" dirty="0">
                <a:latin typeface="Calibri" pitchFamily="34" charset="0"/>
              </a:rPr>
              <a:t>, </a:t>
            </a:r>
            <a:r>
              <a:rPr lang="cs-CZ" altLang="cs-CZ" dirty="0" err="1">
                <a:latin typeface="Calibri" pitchFamily="34" charset="0"/>
              </a:rPr>
              <a:t>foams</a:t>
            </a:r>
            <a:r>
              <a:rPr lang="cs-CZ" altLang="cs-CZ" dirty="0">
                <a:latin typeface="Calibri" pitchFamily="34" charset="0"/>
              </a:rPr>
              <a:t>, </a:t>
            </a:r>
            <a:r>
              <a:rPr lang="cs-CZ" altLang="cs-CZ" dirty="0" err="1">
                <a:latin typeface="Calibri" pitchFamily="34" charset="0"/>
              </a:rPr>
              <a:t>tampones</a:t>
            </a:r>
            <a:endParaRPr lang="cs-CZ" alt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alternative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>
                <a:latin typeface="Calibri" pitchFamily="34" charset="0"/>
              </a:rPr>
              <a:t>for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>
                <a:latin typeface="Calibri" pitchFamily="34" charset="0"/>
              </a:rPr>
              <a:t>peroral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 smtClean="0">
                <a:latin typeface="Calibri" pitchFamily="34" charset="0"/>
              </a:rPr>
              <a:t>administration</a:t>
            </a:r>
            <a:r>
              <a:rPr lang="cs-CZ" altLang="cs-CZ" dirty="0" smtClean="0">
                <a:latin typeface="Calibri" pitchFamily="34" charset="0"/>
              </a:rPr>
              <a:t> in case </a:t>
            </a:r>
            <a:r>
              <a:rPr lang="cs-CZ" altLang="cs-CZ" dirty="0" err="1" smtClean="0">
                <a:latin typeface="Calibri" pitchFamily="34" charset="0"/>
              </a:rPr>
              <a:t>of</a:t>
            </a:r>
            <a:r>
              <a:rPr lang="cs-CZ" altLang="cs-CZ" dirty="0" smtClean="0">
                <a:latin typeface="Calibri" pitchFamily="34" charset="0"/>
              </a:rPr>
              <a:t> </a:t>
            </a:r>
            <a:r>
              <a:rPr lang="cs-CZ" altLang="cs-CZ" dirty="0" err="1" smtClean="0">
                <a:latin typeface="Calibri" pitchFamily="34" charset="0"/>
              </a:rPr>
              <a:t>nausea</a:t>
            </a:r>
            <a:r>
              <a:rPr lang="cs-CZ" altLang="cs-CZ" dirty="0" smtClean="0">
                <a:latin typeface="Calibri" pitchFamily="34" charset="0"/>
              </a:rPr>
              <a:t>/</a:t>
            </a:r>
            <a:r>
              <a:rPr lang="cs-CZ" altLang="cs-CZ" dirty="0" err="1" smtClean="0">
                <a:latin typeface="Calibri" pitchFamily="34" charset="0"/>
              </a:rPr>
              <a:t>vomitting</a:t>
            </a:r>
            <a:r>
              <a:rPr lang="cs-CZ" altLang="cs-CZ" dirty="0" smtClean="0">
                <a:latin typeface="Calibri" pitchFamily="34" charset="0"/>
              </a:rPr>
              <a:t> </a:t>
            </a:r>
            <a:r>
              <a:rPr lang="cs-CZ" altLang="cs-CZ" dirty="0" err="1" smtClean="0">
                <a:latin typeface="Calibri" pitchFamily="34" charset="0"/>
              </a:rPr>
              <a:t>or</a:t>
            </a:r>
            <a:r>
              <a:rPr lang="cs-CZ" altLang="cs-CZ" dirty="0" smtClean="0">
                <a:latin typeface="Calibri" pitchFamily="34" charset="0"/>
              </a:rPr>
              <a:t> </a:t>
            </a:r>
            <a:r>
              <a:rPr lang="cs-CZ" altLang="cs-CZ" dirty="0" err="1" smtClean="0">
                <a:latin typeface="Calibri" pitchFamily="34" charset="0"/>
              </a:rPr>
              <a:t>unconciousness</a:t>
            </a:r>
            <a:endParaRPr lang="cs-CZ" alt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cs-CZ" altLang="cs-CZ" dirty="0" err="1">
                <a:latin typeface="Calibri" pitchFamily="34" charset="0"/>
              </a:rPr>
              <a:t>variable</a:t>
            </a:r>
            <a:r>
              <a:rPr lang="cs-CZ" altLang="cs-CZ" dirty="0">
                <a:latin typeface="Calibri" pitchFamily="34" charset="0"/>
              </a:rPr>
              <a:t> </a:t>
            </a:r>
            <a:r>
              <a:rPr lang="cs-CZ" altLang="cs-CZ" dirty="0" err="1" smtClean="0">
                <a:latin typeface="Calibri" pitchFamily="34" charset="0"/>
              </a:rPr>
              <a:t>drug</a:t>
            </a:r>
            <a:r>
              <a:rPr lang="cs-CZ" altLang="cs-CZ" dirty="0" smtClean="0">
                <a:latin typeface="Calibri" pitchFamily="34" charset="0"/>
              </a:rPr>
              <a:t> </a:t>
            </a:r>
            <a:r>
              <a:rPr lang="cs-CZ" altLang="cs-CZ" dirty="0" err="1" smtClean="0">
                <a:latin typeface="Calibri" pitchFamily="34" charset="0"/>
              </a:rPr>
              <a:t>absorption</a:t>
            </a:r>
            <a:endParaRPr lang="cs-CZ" altLang="cs-CZ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882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Sublingual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9590" y="1495425"/>
            <a:ext cx="8082321" cy="31015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fast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onset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oinly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lipiphilic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molecules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sprays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tablets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dispergable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films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analgesics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fentanyl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buprenorfin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hypnotics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zolpidem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vazodilators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nitroglycerine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antiemetics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ondansetrone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homeopatics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alergens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cannabis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791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4300"/>
            <a:ext cx="3571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Oral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9590" y="1369301"/>
            <a:ext cx="8082321" cy="31015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1. for local effect</a:t>
            </a:r>
          </a:p>
          <a:p>
            <a:pPr>
              <a:buFontTx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minimal AE</a:t>
            </a:r>
          </a:p>
          <a:p>
            <a:pPr>
              <a:buFontTx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risk of interaction with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coadministered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drugs</a:t>
            </a:r>
          </a:p>
          <a:p>
            <a:pPr>
              <a:buFontTx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antacids, laxatives, antibiotics</a:t>
            </a:r>
          </a:p>
          <a:p>
            <a:pPr marL="0" indent="0">
              <a:buNone/>
              <a:defRPr/>
            </a:pP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drug absorbed from different parts of GIT</a:t>
            </a:r>
          </a:p>
          <a:p>
            <a:pPr lvl="2">
              <a:buFontTx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can be influenced by DDF</a:t>
            </a:r>
          </a:p>
          <a:p>
            <a:pPr>
              <a:buFontTx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„slow“ effect onset</a:t>
            </a:r>
          </a:p>
          <a:p>
            <a:pPr>
              <a:buFontTx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the effect depends on patients „compliance“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72125" y="114300"/>
            <a:ext cx="10935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Salvador et al. 2017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860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Perorální lékové formy s řízením uvolňováním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9590" y="1495425"/>
            <a:ext cx="8082321" cy="3101579"/>
          </a:xfrm>
        </p:spPr>
        <p:txBody>
          <a:bodyPr/>
          <a:lstStyle/>
          <a:p>
            <a:pPr>
              <a:lnSpc>
                <a:spcPct val="1350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systems of controlled release:	matrix</a:t>
            </a:r>
          </a:p>
          <a:p>
            <a:pPr marL="0" indent="0">
              <a:lnSpc>
                <a:spcPct val="135000"/>
              </a:lnSpc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reservoirs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5000"/>
              </a:lnSpc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particles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5000"/>
              </a:lnSpc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nanoparticles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50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controlled release:	continuous</a:t>
            </a:r>
          </a:p>
          <a:p>
            <a:pPr marL="0" indent="0">
              <a:lnSpc>
                <a:spcPct val="135000"/>
              </a:lnSpc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pulsatile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54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build="p"/>
      <p:bldP spid="2" grpId="1" uiExpand="1" build="p"/>
      <p:bldP spid="2" grpId="2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2"/>
          <p:cNvGrpSpPr>
            <a:grpSpLocks/>
          </p:cNvGrpSpPr>
          <p:nvPr/>
        </p:nvGrpSpPr>
        <p:grpSpPr bwMode="auto">
          <a:xfrm>
            <a:off x="269646" y="976594"/>
            <a:ext cx="5199451" cy="3872222"/>
            <a:chOff x="9144000" y="3779363"/>
            <a:chExt cx="4286250" cy="321945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3779363"/>
              <a:ext cx="4286250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ál 17">
              <a:hlinkClick r:id="rId5"/>
            </p:cNvPr>
            <p:cNvSpPr/>
            <p:nvPr/>
          </p:nvSpPr>
          <p:spPr>
            <a:xfrm>
              <a:off x="12925425" y="4025425"/>
              <a:ext cx="431800" cy="45878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2" name="Skupina 7"/>
          <p:cNvGrpSpPr>
            <a:grpSpLocks/>
          </p:cNvGrpSpPr>
          <p:nvPr/>
        </p:nvGrpSpPr>
        <p:grpSpPr bwMode="auto">
          <a:xfrm>
            <a:off x="5603846" y="102774"/>
            <a:ext cx="3510570" cy="4917017"/>
            <a:chOff x="-9520833" y="2635610"/>
            <a:chExt cx="3917491" cy="5439396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48457" y="2635610"/>
              <a:ext cx="2105025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ovéPole 6"/>
            <p:cNvSpPr txBox="1">
              <a:spLocks noChangeArrowheads="1"/>
            </p:cNvSpPr>
            <p:nvPr/>
          </p:nvSpPr>
          <p:spPr bwMode="auto">
            <a:xfrm>
              <a:off x="-9520833" y="7360009"/>
              <a:ext cx="3917491" cy="71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/>
                <a:t>Lobenberg</a:t>
              </a:r>
              <a:r>
                <a:rPr lang="cs-CZ" altLang="cs-CZ" sz="1800" dirty="0"/>
                <a:t> et al, Eur J </a:t>
              </a:r>
              <a:r>
                <a:rPr lang="cs-CZ" altLang="cs-CZ" sz="1800" dirty="0" err="1"/>
                <a:t>Pharmaceut</a:t>
              </a:r>
              <a:r>
                <a:rPr lang="cs-CZ" altLang="cs-CZ" sz="1800" dirty="0"/>
                <a:t> </a:t>
              </a:r>
              <a:r>
                <a:rPr lang="cs-CZ" altLang="cs-CZ" sz="1800" dirty="0" err="1"/>
                <a:t>Biopharmaceut</a:t>
              </a:r>
              <a:r>
                <a:rPr lang="cs-CZ" altLang="cs-CZ" sz="1800" dirty="0"/>
                <a:t> , 60 2005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222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Injections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289050"/>
            <a:ext cx="822960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intravenous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intraarterial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injection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infusion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bioavailability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„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immediate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emulsions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intramuscular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max.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5 ml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cs-CZ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cs-CZ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glu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maximus</a:t>
            </a:r>
            <a:endParaRPr lang="cs-CZ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absorption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emulsion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suspension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subcutaneous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to 2 ml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absorption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regard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adipose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3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Injections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289050"/>
            <a:ext cx="822960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intradermal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minimal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intraosseal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alternative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i.v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injection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infusion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Atropine onset of the effect</a:t>
            </a:r>
          </a:p>
          <a:p>
            <a:pPr marL="457200" indent="-457200">
              <a:defRPr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i.v.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30-90 s;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s.c.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15-30 min;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i.m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30-45 min</a:t>
            </a:r>
          </a:p>
        </p:txBody>
      </p:sp>
      <p:sp>
        <p:nvSpPr>
          <p:cNvPr id="8" name="Ovál 7">
            <a:hlinkClick r:id="rId6"/>
          </p:cNvPr>
          <p:cNvSpPr/>
          <p:nvPr/>
        </p:nvSpPr>
        <p:spPr>
          <a:xfrm>
            <a:off x="3208002" y="3264694"/>
            <a:ext cx="496888" cy="52387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ál 9">
            <a:hlinkClick r:id="rId7"/>
          </p:cNvPr>
          <p:cNvSpPr/>
          <p:nvPr/>
        </p:nvSpPr>
        <p:spPr>
          <a:xfrm>
            <a:off x="3979857" y="3264694"/>
            <a:ext cx="497985" cy="52387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36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Implants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289050"/>
            <a:ext cx="822960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34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degradable/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nondegradable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4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usually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s.c.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intraocular</a:t>
            </a:r>
          </a:p>
          <a:p>
            <a:pPr>
              <a:lnSpc>
                <a:spcPts val="34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systemic/local effect</a:t>
            </a:r>
          </a:p>
          <a:p>
            <a:pPr>
              <a:lnSpc>
                <a:spcPts val="34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continuous/pulsatile release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continu</a:t>
            </a:r>
            <a:r>
              <a:rPr lang="cs-CZ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us/repeated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drug administration</a:t>
            </a:r>
          </a:p>
          <a:p>
            <a:pPr>
              <a:lnSpc>
                <a:spcPts val="34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increased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pati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nt‘s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</a:p>
          <a:p>
            <a:pPr>
              <a:lnSpc>
                <a:spcPts val="3400"/>
              </a:lnSpc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complicated discontinuation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307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DDF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41121" y="1277992"/>
            <a:ext cx="8082321" cy="3082529"/>
          </a:xfrm>
        </p:spPr>
        <p:txBody>
          <a:bodyPr/>
          <a:lstStyle/>
          <a:p>
            <a:pPr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protection of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substance 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against environmental influences (light, humidity)</a:t>
            </a:r>
          </a:p>
          <a:p>
            <a:pPr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protection of AS in human body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smtClean="0">
                <a:latin typeface="Arial"/>
                <a:cs typeface="Arial"/>
              </a:rPr>
              <a:t>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 in stomach)</a:t>
            </a:r>
          </a:p>
          <a:p>
            <a:pPr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adjustment of organoleptic properties (smell, taste)</a:t>
            </a:r>
          </a:p>
          <a:p>
            <a:pPr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influence of the PK properties: </a:t>
            </a:r>
          </a:p>
          <a:p>
            <a:pPr lvl="1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release adjustment  </a:t>
            </a:r>
          </a:p>
          <a:p>
            <a:pPr lvl="1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targeted distribution of AS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3</a:t>
            </a:fld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41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5"/>
            <a:ext cx="8086635" cy="5274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influencing the drug delivery approach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289050"/>
            <a:ext cx="822960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SzTx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Sz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drug physicochemical properties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Sz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therapeutic indication + disease severity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Sz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benefit:risk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ratio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Sz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co-morbidities, co-medications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64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 smtClean="0"/>
              <a:t>Innovations</a:t>
            </a:r>
            <a:r>
              <a:rPr lang="cs-CZ" dirty="0" smtClean="0"/>
              <a:t> in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administration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ndara" panose="020E0502030303020204" pitchFamily="34" charset="0"/>
              </a:rPr>
              <a:t>new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posssibilities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of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administration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routes</a:t>
            </a:r>
            <a:r>
              <a:rPr lang="cs-CZ" dirty="0" smtClean="0">
                <a:latin typeface="Candara" panose="020E0502030303020204" pitchFamily="34" charset="0"/>
              </a:rPr>
              <a:t> are </a:t>
            </a:r>
            <a:r>
              <a:rPr lang="cs-CZ" dirty="0" err="1" smtClean="0">
                <a:latin typeface="Candara" panose="020E0502030303020204" pitchFamily="34" charset="0"/>
              </a:rPr>
              <a:t>probably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depleted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smtClean="0">
                <a:latin typeface="Candara" panose="020E0502030303020204" pitchFamily="34" charset="0"/>
              </a:rPr>
              <a:t>=&gt; </a:t>
            </a:r>
            <a:r>
              <a:rPr lang="cs-CZ" dirty="0" err="1" smtClean="0">
                <a:latin typeface="Candara" panose="020E0502030303020204" pitchFamily="34" charset="0"/>
              </a:rPr>
              <a:t>modification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of</a:t>
            </a:r>
            <a:r>
              <a:rPr lang="cs-CZ" dirty="0" smtClean="0">
                <a:latin typeface="Candara" panose="020E0502030303020204" pitchFamily="34" charset="0"/>
              </a:rPr>
              <a:t> DDF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ndara" panose="020E0502030303020204" pitchFamily="34" charset="0"/>
              </a:rPr>
              <a:t>the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goals</a:t>
            </a:r>
            <a:r>
              <a:rPr lang="cs-CZ" dirty="0" smtClean="0">
                <a:latin typeface="Candara" panose="020E0502030303020204" pitchFamily="34" charset="0"/>
              </a:rPr>
              <a:t> are: </a:t>
            </a:r>
            <a:endParaRPr lang="cs-CZ" dirty="0" smtClean="0">
              <a:latin typeface="Candara" panose="020E0502030303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cs-CZ" dirty="0">
                <a:latin typeface="Candara" panose="020E0502030303020204" pitchFamily="34" charset="0"/>
              </a:rPr>
              <a:t>	</a:t>
            </a:r>
            <a:r>
              <a:rPr lang="cs-CZ" dirty="0" smtClean="0">
                <a:latin typeface="Candara" panose="020E0502030303020204" pitchFamily="34" charset="0"/>
              </a:rPr>
              <a:t>1</a:t>
            </a:r>
            <a:r>
              <a:rPr lang="cs-CZ" dirty="0" smtClean="0">
                <a:latin typeface="Candara" panose="020E0502030303020204" pitchFamily="34" charset="0"/>
              </a:rPr>
              <a:t>. </a:t>
            </a:r>
            <a:r>
              <a:rPr lang="cs-CZ" dirty="0" err="1" smtClean="0">
                <a:latin typeface="Candara" panose="020E0502030303020204" pitchFamily="34" charset="0"/>
              </a:rPr>
              <a:t>increase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of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drug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safety</a:t>
            </a:r>
            <a:r>
              <a:rPr lang="cs-CZ" dirty="0" smtClean="0">
                <a:latin typeface="Candara" panose="020E0502030303020204" pitchFamily="34" charset="0"/>
              </a:rPr>
              <a:t>/</a:t>
            </a:r>
            <a:r>
              <a:rPr lang="cs-CZ" dirty="0" err="1" smtClean="0">
                <a:latin typeface="Candara" panose="020E0502030303020204" pitchFamily="34" charset="0"/>
              </a:rPr>
              <a:t>decrease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of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drug</a:t>
            </a:r>
            <a:r>
              <a:rPr lang="cs-CZ" dirty="0" smtClean="0">
                <a:latin typeface="Candara" panose="020E0502030303020204" pitchFamily="34" charset="0"/>
              </a:rPr>
              <a:t> toxicity</a:t>
            </a:r>
            <a:endParaRPr lang="cs-CZ" dirty="0" smtClean="0">
              <a:latin typeface="Candara" panose="020E0502030303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cs-CZ" dirty="0">
                <a:latin typeface="Candara" panose="020E0502030303020204" pitchFamily="34" charset="0"/>
              </a:rPr>
              <a:t>	</a:t>
            </a:r>
            <a:r>
              <a:rPr lang="cs-CZ" dirty="0" smtClean="0">
                <a:latin typeface="Candara" panose="020E0502030303020204" pitchFamily="34" charset="0"/>
              </a:rPr>
              <a:t>2</a:t>
            </a:r>
            <a:r>
              <a:rPr lang="cs-CZ" dirty="0" smtClean="0">
                <a:latin typeface="Candara" panose="020E0502030303020204" pitchFamily="34" charset="0"/>
              </a:rPr>
              <a:t>. </a:t>
            </a:r>
            <a:r>
              <a:rPr lang="cs-CZ" dirty="0" err="1" smtClean="0">
                <a:latin typeface="Candara" panose="020E0502030303020204" pitchFamily="34" charset="0"/>
              </a:rPr>
              <a:t>increase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the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efficacy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of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administered</a:t>
            </a:r>
            <a:r>
              <a:rPr lang="cs-CZ" dirty="0" smtClean="0">
                <a:latin typeface="Candara" panose="020E0502030303020204" pitchFamily="34" charset="0"/>
              </a:rPr>
              <a:t> dose</a:t>
            </a:r>
            <a:endParaRPr lang="cs-CZ" dirty="0" smtClean="0">
              <a:latin typeface="Candara" panose="020E0502030303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cs-CZ" dirty="0">
                <a:latin typeface="Candara" panose="020E0502030303020204" pitchFamily="34" charset="0"/>
              </a:rPr>
              <a:t>	</a:t>
            </a:r>
            <a:r>
              <a:rPr lang="cs-CZ" dirty="0" smtClean="0">
                <a:latin typeface="Candara" panose="020E0502030303020204" pitchFamily="34" charset="0"/>
              </a:rPr>
              <a:t>3</a:t>
            </a:r>
            <a:r>
              <a:rPr lang="cs-CZ" dirty="0" smtClean="0">
                <a:latin typeface="Candara" panose="020E0502030303020204" pitchFamily="34" charset="0"/>
              </a:rPr>
              <a:t>. </a:t>
            </a:r>
            <a:r>
              <a:rPr lang="cs-CZ" dirty="0" err="1" smtClean="0">
                <a:latin typeface="Candara" panose="020E0502030303020204" pitchFamily="34" charset="0"/>
              </a:rPr>
              <a:t>increase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the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patient‘s</a:t>
            </a:r>
            <a:r>
              <a:rPr lang="cs-CZ" dirty="0" smtClean="0">
                <a:latin typeface="Candara" panose="020E0502030303020204" pitchFamily="34" charset="0"/>
              </a:rPr>
              <a:t> </a:t>
            </a:r>
            <a:r>
              <a:rPr lang="cs-CZ" dirty="0" err="1" smtClean="0">
                <a:latin typeface="Candara" panose="020E0502030303020204" pitchFamily="34" charset="0"/>
              </a:rPr>
              <a:t>compliance</a:t>
            </a:r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31</a:t>
            </a:fld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065" y="1206104"/>
            <a:ext cx="8086635" cy="485775"/>
          </a:xfrm>
        </p:spPr>
        <p:txBody>
          <a:bodyPr/>
          <a:lstStyle/>
          <a:p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Pharmacological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routes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9590" y="1962150"/>
            <a:ext cx="8082321" cy="131445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</a:t>
            </a:r>
            <a:endParaRPr lang="cs-CZ" dirty="0" smtClean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character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drug‘s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Pharmacokinetic</a:t>
            </a:r>
            <a:endParaRPr lang="cs-CZ" dirty="0" smtClean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=&gt;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latence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onset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duration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toxicity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4"/>
            <a:ext cx="8348660" cy="485775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0352" y="1514474"/>
            <a:ext cx="432879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cs-CZ" dirty="0" smtClean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drug absorption is limited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effect aimed on target tissue/organ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low risk of AE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effect depends upon final concentration</a:t>
            </a:r>
            <a:endParaRPr lang="en-US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52975" y="1523999"/>
            <a:ext cx="390525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endParaRPr lang="cs-CZ" dirty="0" smtClean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is absorbed to systemic circulation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possible influence on whole body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higher risk of AE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effect depends on dose, bioavailability and DDF</a:t>
            </a:r>
            <a:endParaRPr lang="en-US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769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9590" y="844154"/>
            <a:ext cx="8348660" cy="485775"/>
          </a:xfrm>
        </p:spPr>
        <p:txBody>
          <a:bodyPr/>
          <a:lstStyle/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Klasifikace aplikačních způsobů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 sz="110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cs-CZ" altLang="cs-CZ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6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/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2875" y="1271588"/>
            <a:ext cx="8642350" cy="353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</a:t>
            </a:r>
            <a:r>
              <a:rPr lang="cs-CZ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383503" y="1963738"/>
            <a:ext cx="506413" cy="952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403348" y="3335814"/>
            <a:ext cx="506413" cy="846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876550" y="3571875"/>
            <a:ext cx="723900" cy="832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endCxn id="16" idx="1"/>
          </p:cNvCxnSpPr>
          <p:nvPr/>
        </p:nvCxnSpPr>
        <p:spPr>
          <a:xfrm>
            <a:off x="2876550" y="4404837"/>
            <a:ext cx="723900" cy="335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2381249" y="1705262"/>
            <a:ext cx="1123951" cy="1394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endCxn id="15" idx="1"/>
          </p:cNvCxnSpPr>
          <p:nvPr/>
        </p:nvCxnSpPr>
        <p:spPr>
          <a:xfrm>
            <a:off x="2381249" y="1844676"/>
            <a:ext cx="1123951" cy="931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3505200" y="2439988"/>
            <a:ext cx="1694631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parenteral</a:t>
            </a:r>
            <a:endParaRPr lang="cs-CZ" altLang="cs-CZ" sz="2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3600450" y="4404837"/>
            <a:ext cx="1213666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enteral</a:t>
            </a:r>
            <a:endParaRPr lang="cs-CZ" altLang="cs-CZ" sz="2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3505200" y="1268413"/>
            <a:ext cx="1213666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enteral</a:t>
            </a:r>
            <a:endParaRPr lang="cs-CZ" altLang="cs-CZ" sz="2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5566918" y="3020219"/>
            <a:ext cx="2212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 smtClean="0">
                <a:cs typeface="Calibri" panose="020F0502020204030204" pitchFamily="34" charset="0"/>
              </a:rPr>
              <a:t>transdermal</a:t>
            </a:r>
            <a:r>
              <a:rPr lang="cs-CZ" altLang="cs-CZ" sz="1600" dirty="0" smtClean="0">
                <a:cs typeface="Calibri" panose="020F0502020204030204" pitchFamily="34" charset="0"/>
              </a:rPr>
              <a:t>, </a:t>
            </a:r>
            <a:r>
              <a:rPr lang="cs-CZ" altLang="cs-CZ" sz="1600" dirty="0" err="1" smtClean="0">
                <a:cs typeface="Calibri" panose="020F0502020204030204" pitchFamily="34" charset="0"/>
              </a:rPr>
              <a:t>intranasal</a:t>
            </a:r>
            <a:r>
              <a:rPr lang="cs-CZ" altLang="cs-CZ" sz="1600" dirty="0" smtClean="0">
                <a:cs typeface="Calibri" panose="020F0502020204030204" pitchFamily="34" charset="0"/>
              </a:rPr>
              <a:t>, </a:t>
            </a:r>
            <a:r>
              <a:rPr lang="cs-CZ" altLang="cs-CZ" sz="1600" dirty="0" err="1">
                <a:cs typeface="Calibri" panose="020F0502020204030204" pitchFamily="34" charset="0"/>
              </a:rPr>
              <a:t>i.v</a:t>
            </a:r>
            <a:r>
              <a:rPr lang="cs-CZ" altLang="cs-CZ" sz="1600" dirty="0">
                <a:cs typeface="Calibri" panose="020F0502020204030204" pitchFamily="34" charset="0"/>
              </a:rPr>
              <a:t>., </a:t>
            </a:r>
            <a:r>
              <a:rPr lang="cs-CZ" altLang="cs-CZ" sz="1600" dirty="0" err="1">
                <a:cs typeface="Calibri" panose="020F0502020204030204" pitchFamily="34" charset="0"/>
              </a:rPr>
              <a:t>i.m</a:t>
            </a:r>
            <a:r>
              <a:rPr lang="cs-CZ" altLang="cs-CZ" sz="1600" dirty="0">
                <a:cs typeface="Calibri" panose="020F0502020204030204" pitchFamily="34" charset="0"/>
              </a:rPr>
              <a:t>., </a:t>
            </a:r>
            <a:r>
              <a:rPr lang="cs-CZ" altLang="cs-CZ" sz="1600" dirty="0" err="1">
                <a:cs typeface="Calibri" panose="020F0502020204030204" pitchFamily="34" charset="0"/>
              </a:rPr>
              <a:t>s.c</a:t>
            </a:r>
            <a:r>
              <a:rPr lang="cs-CZ" altLang="cs-CZ" sz="1600" dirty="0">
                <a:cs typeface="Calibri" panose="020F0502020204030204" pitchFamily="34" charset="0"/>
              </a:rPr>
              <a:t>., </a:t>
            </a:r>
            <a:r>
              <a:rPr lang="cs-CZ" altLang="cs-CZ" sz="1600" dirty="0" err="1">
                <a:cs typeface="Calibri" panose="020F0502020204030204" pitchFamily="34" charset="0"/>
              </a:rPr>
              <a:t>i.a</a:t>
            </a:r>
            <a:r>
              <a:rPr lang="cs-CZ" altLang="cs-CZ" sz="1600" dirty="0">
                <a:cs typeface="Calibri" panose="020F0502020204030204" pitchFamily="34" charset="0"/>
              </a:rPr>
              <a:t>., </a:t>
            </a:r>
            <a:r>
              <a:rPr lang="cs-CZ" altLang="cs-CZ" sz="1600" dirty="0" err="1" smtClean="0">
                <a:cs typeface="Calibri" panose="020F0502020204030204" pitchFamily="34" charset="0"/>
              </a:rPr>
              <a:t>inhalations</a:t>
            </a:r>
            <a:r>
              <a:rPr lang="cs-CZ" altLang="cs-CZ" sz="1600" dirty="0" smtClean="0">
                <a:cs typeface="Calibri" panose="020F0502020204030204" pitchFamily="34" charset="0"/>
              </a:rPr>
              <a:t>, </a:t>
            </a:r>
            <a:r>
              <a:rPr lang="cs-CZ" altLang="cs-CZ" sz="1600" dirty="0" err="1">
                <a:cs typeface="Calibri" panose="020F0502020204030204" pitchFamily="34" charset="0"/>
              </a:rPr>
              <a:t>i.o</a:t>
            </a:r>
            <a:r>
              <a:rPr lang="cs-CZ" altLang="cs-CZ" sz="1600" dirty="0">
                <a:cs typeface="Calibri" panose="020F0502020204030204" pitchFamily="34" charset="0"/>
              </a:rPr>
              <a:t>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cs typeface="Calibri" panose="020F0502020204030204" pitchFamily="34" charset="0"/>
            </a:endParaRP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5535168" y="2092444"/>
            <a:ext cx="382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cs typeface="Calibri" panose="020F0502020204030204" pitchFamily="34" charset="0"/>
              </a:rPr>
              <a:t>on skin, </a:t>
            </a:r>
            <a:r>
              <a:rPr lang="cs-CZ" altLang="cs-CZ" sz="1600" dirty="0" err="1" smtClean="0">
                <a:cs typeface="Calibri" panose="020F0502020204030204" pitchFamily="34" charset="0"/>
              </a:rPr>
              <a:t>mucosas</a:t>
            </a:r>
            <a:r>
              <a:rPr lang="cs-CZ" altLang="cs-CZ" sz="1600" dirty="0" smtClean="0">
                <a:cs typeface="Calibri" panose="020F0502020204030204" pitchFamily="34" charset="0"/>
              </a:rPr>
              <a:t>, </a:t>
            </a:r>
            <a:r>
              <a:rPr lang="cs-CZ" altLang="cs-CZ" sz="1600" dirty="0" err="1" smtClean="0">
                <a:cs typeface="Calibri" panose="020F0502020204030204" pitchFamily="34" charset="0"/>
              </a:rPr>
              <a:t>vaginal</a:t>
            </a:r>
            <a:r>
              <a:rPr lang="cs-CZ" altLang="cs-CZ" sz="1600" dirty="0" smtClean="0">
                <a:cs typeface="Calibri" panose="020F0502020204030204" pitchFamily="34" charset="0"/>
              </a:rPr>
              <a:t>, </a:t>
            </a:r>
            <a:r>
              <a:rPr lang="cs-CZ" altLang="cs-CZ" sz="1600" dirty="0" err="1" smtClean="0">
                <a:cs typeface="Calibri" panose="020F0502020204030204" pitchFamily="34" charset="0"/>
              </a:rPr>
              <a:t>intraocular</a:t>
            </a:r>
            <a:r>
              <a:rPr lang="cs-CZ" altLang="cs-CZ" sz="1600" dirty="0" smtClean="0">
                <a:cs typeface="Calibri" panose="020F0502020204030204" pitchFamily="34" charset="0"/>
              </a:rPr>
              <a:t>,</a:t>
            </a:r>
            <a:endParaRPr lang="cs-CZ" altLang="cs-CZ" sz="16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 smtClean="0">
                <a:cs typeface="Calibri" panose="020F0502020204030204" pitchFamily="34" charset="0"/>
              </a:rPr>
              <a:t>intraarticular</a:t>
            </a:r>
            <a:r>
              <a:rPr lang="cs-CZ" altLang="cs-CZ" sz="1600" dirty="0" smtClean="0">
                <a:cs typeface="Calibri" panose="020F0502020204030204" pitchFamily="34" charset="0"/>
              </a:rPr>
              <a:t>, </a:t>
            </a:r>
            <a:r>
              <a:rPr lang="cs-CZ" altLang="cs-CZ" sz="1600" dirty="0" err="1" smtClean="0">
                <a:cs typeface="Calibri" panose="020F0502020204030204" pitchFamily="34" charset="0"/>
              </a:rPr>
              <a:t>intrathecal</a:t>
            </a:r>
            <a:r>
              <a:rPr lang="cs-CZ" altLang="cs-CZ" sz="1600" dirty="0" smtClean="0">
                <a:cs typeface="Calibri" panose="020F0502020204030204" pitchFamily="34" charset="0"/>
              </a:rPr>
              <a:t>…</a:t>
            </a:r>
            <a:endParaRPr lang="cs-CZ" altLang="cs-CZ" sz="1600" dirty="0">
              <a:cs typeface="Calibri" panose="020F0502020204030204" pitchFamily="34" charset="0"/>
            </a:endParaRP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4975225" y="1401188"/>
            <a:ext cx="1336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 smtClean="0">
                <a:cs typeface="Calibri" panose="020F0502020204030204" pitchFamily="34" charset="0"/>
              </a:rPr>
              <a:t>orally</a:t>
            </a:r>
            <a:r>
              <a:rPr lang="cs-CZ" altLang="cs-CZ" sz="1600" dirty="0" smtClean="0">
                <a:cs typeface="Calibri" panose="020F0502020204030204" pitchFamily="34" charset="0"/>
              </a:rPr>
              <a:t>,   </a:t>
            </a:r>
            <a:r>
              <a:rPr lang="cs-CZ" altLang="cs-CZ" sz="1600" dirty="0" err="1" smtClean="0">
                <a:cs typeface="Calibri" panose="020F0502020204030204" pitchFamily="34" charset="0"/>
              </a:rPr>
              <a:t>rectally</a:t>
            </a:r>
            <a:endParaRPr lang="cs-CZ" altLang="cs-CZ" sz="1600" dirty="0"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5181204" y="4481781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 smtClean="0">
                <a:cs typeface="Calibri" panose="020F0502020204030204" pitchFamily="34" charset="0"/>
              </a:rPr>
              <a:t>orally</a:t>
            </a:r>
            <a:r>
              <a:rPr lang="cs-CZ" altLang="cs-CZ" sz="1600" dirty="0" smtClean="0">
                <a:cs typeface="Calibri" panose="020F0502020204030204" pitchFamily="34" charset="0"/>
              </a:rPr>
              <a:t>,       </a:t>
            </a:r>
            <a:r>
              <a:rPr lang="cs-CZ" altLang="cs-CZ" sz="1600" dirty="0" err="1" smtClean="0">
                <a:cs typeface="Calibri" panose="020F0502020204030204" pitchFamily="34" charset="0"/>
              </a:rPr>
              <a:t>rectally</a:t>
            </a:r>
            <a:endParaRPr lang="cs-CZ" altLang="cs-CZ" sz="1600" dirty="0">
              <a:cs typeface="Calibri" panose="020F0502020204030204" pitchFamily="34" charset="0"/>
            </a:endParaRP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3505200" y="3020219"/>
            <a:ext cx="1694631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parenteral</a:t>
            </a:r>
            <a:endParaRPr lang="cs-CZ" altLang="cs-CZ" sz="2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539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1965" y="853679"/>
            <a:ext cx="8086635" cy="517921"/>
          </a:xfrm>
        </p:spPr>
        <p:txBody>
          <a:bodyPr/>
          <a:lstStyle/>
          <a:p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routes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0350" y="1929184"/>
            <a:ext cx="4090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invasive</a:t>
            </a:r>
            <a:endParaRPr lang="cs-CZ" dirty="0" smtClean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vaginal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intrauterine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sublingval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epicutaneous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oral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intranasal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inhalational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rectal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52975" y="1929184"/>
            <a:ext cx="3905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Invasive</a:t>
            </a:r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intravenous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intraartrerial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intraoseal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intramuscular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subcutaneous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intradermal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implants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0351" y="1438274"/>
            <a:ext cx="796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regerd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disrupotion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natural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733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33591" y="167879"/>
            <a:ext cx="6100760" cy="485775"/>
          </a:xfrm>
        </p:spPr>
        <p:txBody>
          <a:bodyPr/>
          <a:lstStyle/>
          <a:p>
            <a:r>
              <a:rPr lang="cs-CZ" sz="2800" dirty="0" err="1" smtClean="0"/>
              <a:t>Syste</a:t>
            </a:r>
            <a:r>
              <a:rPr lang="cs-CZ" sz="2800" dirty="0" err="1" smtClean="0"/>
              <a:t>mic</a:t>
            </a:r>
            <a:r>
              <a:rPr lang="cs-CZ" sz="2800" dirty="0" smtClean="0"/>
              <a:t> </a:t>
            </a:r>
            <a:r>
              <a:rPr lang="cs-CZ" sz="2800" dirty="0" err="1" smtClean="0"/>
              <a:t>drug</a:t>
            </a:r>
            <a:r>
              <a:rPr lang="cs-CZ" sz="2800" dirty="0" smtClean="0"/>
              <a:t> </a:t>
            </a:r>
            <a:r>
              <a:rPr lang="cs-CZ" sz="2800" dirty="0" err="1" smtClean="0"/>
              <a:t>administration</a:t>
            </a:r>
            <a:endParaRPr lang="cs-CZ" sz="2800" dirty="0"/>
          </a:p>
        </p:txBody>
      </p:sp>
      <p:cxnSp>
        <p:nvCxnSpPr>
          <p:cNvPr id="69" name="Pravoúhlá spojnice 68"/>
          <p:cNvCxnSpPr>
            <a:stCxn id="73" idx="4"/>
            <a:endCxn id="79" idx="4"/>
          </p:cNvCxnSpPr>
          <p:nvPr/>
        </p:nvCxnSpPr>
        <p:spPr>
          <a:xfrm rot="5400000" flipH="1" flipV="1">
            <a:off x="6925015" y="2499579"/>
            <a:ext cx="723105" cy="1500860"/>
          </a:xfrm>
          <a:prstGeom prst="bentConnector3">
            <a:avLst>
              <a:gd name="adj1" fmla="val -31614"/>
            </a:avLst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0" name="Ovál 69"/>
          <p:cNvSpPr/>
          <p:nvPr/>
        </p:nvSpPr>
        <p:spPr>
          <a:xfrm>
            <a:off x="1487324" y="1889919"/>
            <a:ext cx="828675" cy="493713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CSF</a:t>
            </a:r>
          </a:p>
        </p:txBody>
      </p:sp>
      <p:sp>
        <p:nvSpPr>
          <p:cNvPr id="71" name="Zaoblený obdélník 70"/>
          <p:cNvSpPr/>
          <p:nvPr/>
        </p:nvSpPr>
        <p:spPr>
          <a:xfrm>
            <a:off x="3479802" y="2994819"/>
            <a:ext cx="1320800" cy="665163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Systemic</a:t>
            </a:r>
            <a:r>
              <a:rPr kumimoji="0" lang="cs-CZ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circulation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Zaoblený obdélník 71"/>
          <p:cNvSpPr/>
          <p:nvPr/>
        </p:nvSpPr>
        <p:spPr>
          <a:xfrm rot="10800000">
            <a:off x="230817" y="4573302"/>
            <a:ext cx="8636957" cy="483794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vert="ver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ál 72"/>
          <p:cNvSpPr/>
          <p:nvPr/>
        </p:nvSpPr>
        <p:spPr>
          <a:xfrm>
            <a:off x="5944000" y="2944811"/>
            <a:ext cx="1184275" cy="666750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liver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ál 73"/>
          <p:cNvSpPr/>
          <p:nvPr/>
        </p:nvSpPr>
        <p:spPr>
          <a:xfrm>
            <a:off x="6104138" y="2010569"/>
            <a:ext cx="1184275" cy="665162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skin</a:t>
            </a:r>
            <a:endParaRPr kumimoji="0" lang="cs-CZ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5" name="Ovál 74"/>
          <p:cNvSpPr/>
          <p:nvPr/>
        </p:nvSpPr>
        <p:spPr>
          <a:xfrm>
            <a:off x="2214695" y="2088357"/>
            <a:ext cx="1265108" cy="666750"/>
          </a:xfrm>
          <a:prstGeom prst="ellips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ál 75"/>
          <p:cNvSpPr/>
          <p:nvPr/>
        </p:nvSpPr>
        <p:spPr>
          <a:xfrm>
            <a:off x="1717048" y="3611561"/>
            <a:ext cx="1455737" cy="666750"/>
          </a:xfrm>
          <a:prstGeom prst="ellips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placent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ál 76"/>
          <p:cNvSpPr/>
          <p:nvPr/>
        </p:nvSpPr>
        <p:spPr>
          <a:xfrm>
            <a:off x="230818" y="3564275"/>
            <a:ext cx="1184275" cy="666750"/>
          </a:xfrm>
          <a:prstGeom prst="ellipse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34000">
                <a:srgbClr val="FEE7F2">
                  <a:lumMod val="19000"/>
                </a:srgbClr>
              </a:gs>
              <a:gs pos="34000">
                <a:srgbClr val="FAC77D"/>
              </a:gs>
              <a:gs pos="100000">
                <a:srgbClr val="F79646">
                  <a:lumMod val="75000"/>
                </a:srgbClr>
              </a:gs>
              <a:gs pos="100000">
                <a:srgbClr val="FBD49C"/>
              </a:gs>
              <a:gs pos="100000">
                <a:srgbClr val="F79646">
                  <a:lumMod val="60000"/>
                  <a:lumOff val="40000"/>
                </a:srgbClr>
              </a:gs>
            </a:gsLst>
            <a:lin ang="216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lungs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ál 77"/>
          <p:cNvSpPr/>
          <p:nvPr/>
        </p:nvSpPr>
        <p:spPr>
          <a:xfrm>
            <a:off x="1310318" y="2770754"/>
            <a:ext cx="1182687" cy="665163"/>
          </a:xfrm>
          <a:prstGeom prst="ellips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brain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ál 78"/>
          <p:cNvSpPr/>
          <p:nvPr/>
        </p:nvSpPr>
        <p:spPr>
          <a:xfrm>
            <a:off x="7304675" y="2221706"/>
            <a:ext cx="1464645" cy="666750"/>
          </a:xfrm>
          <a:prstGeom prst="ellipse">
            <a:avLst/>
          </a:prstGeom>
          <a:solidFill>
            <a:srgbClr val="EEECE1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intestine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ál 79"/>
          <p:cNvSpPr/>
          <p:nvPr/>
        </p:nvSpPr>
        <p:spPr>
          <a:xfrm>
            <a:off x="3219699" y="3763961"/>
            <a:ext cx="1182687" cy="665163"/>
          </a:xfrm>
          <a:prstGeom prst="ellips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foetus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ál 80"/>
          <p:cNvSpPr/>
          <p:nvPr/>
        </p:nvSpPr>
        <p:spPr>
          <a:xfrm>
            <a:off x="3479802" y="1910953"/>
            <a:ext cx="1182688" cy="666750"/>
          </a:xfrm>
          <a:prstGeom prst="ellips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bone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ál 81"/>
          <p:cNvSpPr/>
          <p:nvPr/>
        </p:nvSpPr>
        <p:spPr>
          <a:xfrm>
            <a:off x="4577747" y="3715313"/>
            <a:ext cx="1161664" cy="670119"/>
          </a:xfrm>
          <a:prstGeom prst="ellipse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34000">
                <a:srgbClr val="FEE7F2">
                  <a:lumMod val="19000"/>
                </a:srgbClr>
              </a:gs>
              <a:gs pos="34000">
                <a:srgbClr val="FAC77D"/>
              </a:gs>
              <a:gs pos="100000">
                <a:srgbClr val="F79646">
                  <a:lumMod val="75000"/>
                </a:srgbClr>
              </a:gs>
              <a:gs pos="100000">
                <a:srgbClr val="FBD49C"/>
              </a:gs>
              <a:gs pos="100000">
                <a:srgbClr val="F79646">
                  <a:lumMod val="60000"/>
                  <a:lumOff val="40000"/>
                </a:srgbClr>
              </a:gs>
            </a:gsLst>
            <a:lin ang="216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milk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</a:t>
            </a:r>
            <a:r>
              <a:rPr kumimoji="0" lang="cs-CZ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sweat</a:t>
            </a:r>
            <a:r>
              <a:rPr kumimoji="0" lang="cs-CZ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glands</a:t>
            </a:r>
            <a:endParaRPr kumimoji="0" lang="cs-CZ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ál 82"/>
          <p:cNvSpPr/>
          <p:nvPr/>
        </p:nvSpPr>
        <p:spPr>
          <a:xfrm>
            <a:off x="5776667" y="3833018"/>
            <a:ext cx="1257300" cy="666750"/>
          </a:xfrm>
          <a:prstGeom prst="ellipse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34000">
                <a:srgbClr val="FEE7F2">
                  <a:lumMod val="19000"/>
                </a:srgbClr>
              </a:gs>
              <a:gs pos="34000">
                <a:srgbClr val="FAC77D"/>
              </a:gs>
              <a:gs pos="100000">
                <a:srgbClr val="F79646">
                  <a:lumMod val="75000"/>
                </a:srgbClr>
              </a:gs>
              <a:gs pos="100000">
                <a:srgbClr val="FBD49C"/>
              </a:gs>
              <a:gs pos="100000">
                <a:srgbClr val="F79646">
                  <a:lumMod val="60000"/>
                  <a:lumOff val="40000"/>
                </a:srgbClr>
              </a:gs>
            </a:gsLst>
            <a:lin ang="216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kidney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ál 83"/>
          <p:cNvSpPr/>
          <p:nvPr/>
        </p:nvSpPr>
        <p:spPr>
          <a:xfrm>
            <a:off x="4877595" y="1889919"/>
            <a:ext cx="1182688" cy="665162"/>
          </a:xfrm>
          <a:prstGeom prst="ellips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joint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Zaoblený obdélník 85"/>
          <p:cNvSpPr/>
          <p:nvPr/>
        </p:nvSpPr>
        <p:spPr bwMode="auto">
          <a:xfrm>
            <a:off x="573882" y="820763"/>
            <a:ext cx="7788277" cy="88420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ovéPole 23"/>
          <p:cNvSpPr txBox="1">
            <a:spLocks noChangeArrowheads="1"/>
          </p:cNvSpPr>
          <p:nvPr/>
        </p:nvSpPr>
        <p:spPr bwMode="auto">
          <a:xfrm>
            <a:off x="7252497" y="1336671"/>
            <a:ext cx="857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enteral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ovéPole 28"/>
          <p:cNvSpPr txBox="1">
            <a:spLocks noChangeArrowheads="1"/>
          </p:cNvSpPr>
          <p:nvPr/>
        </p:nvSpPr>
        <p:spPr bwMode="auto">
          <a:xfrm>
            <a:off x="6277571" y="966783"/>
            <a:ext cx="132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transdermal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9" name="TextovéPole 29"/>
          <p:cNvSpPr txBox="1">
            <a:spLocks noChangeArrowheads="1"/>
          </p:cNvSpPr>
          <p:nvPr/>
        </p:nvSpPr>
        <p:spPr bwMode="auto">
          <a:xfrm>
            <a:off x="4217742" y="1109706"/>
            <a:ext cx="1394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intravascular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0" name="TextovéPole 30"/>
          <p:cNvSpPr txBox="1">
            <a:spLocks noChangeArrowheads="1"/>
          </p:cNvSpPr>
          <p:nvPr/>
        </p:nvSpPr>
        <p:spPr bwMode="auto">
          <a:xfrm>
            <a:off x="3178177" y="1323967"/>
            <a:ext cx="1207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intraosseal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1" name="TextovéPole 31"/>
          <p:cNvSpPr txBox="1">
            <a:spLocks noChangeArrowheads="1"/>
          </p:cNvSpPr>
          <p:nvPr/>
        </p:nvSpPr>
        <p:spPr bwMode="auto">
          <a:xfrm>
            <a:off x="1212057" y="1336671"/>
            <a:ext cx="1202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intrathecal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2" name="TextovéPole 32"/>
          <p:cNvSpPr txBox="1">
            <a:spLocks noChangeArrowheads="1"/>
          </p:cNvSpPr>
          <p:nvPr/>
        </p:nvSpPr>
        <p:spPr bwMode="auto">
          <a:xfrm>
            <a:off x="1901662" y="995409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intramuscular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3" name="TextovéPole 33"/>
          <p:cNvSpPr txBox="1">
            <a:spLocks noChangeArrowheads="1"/>
          </p:cNvSpPr>
          <p:nvPr/>
        </p:nvSpPr>
        <p:spPr bwMode="auto">
          <a:xfrm>
            <a:off x="5115125" y="1289047"/>
            <a:ext cx="1410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intraarticular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4" name="TextovéPole 34"/>
          <p:cNvSpPr txBox="1">
            <a:spLocks noChangeArrowheads="1"/>
          </p:cNvSpPr>
          <p:nvPr/>
        </p:nvSpPr>
        <p:spPr bwMode="auto">
          <a:xfrm>
            <a:off x="697707" y="963611"/>
            <a:ext cx="1292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inhalational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95" name="Přímá spojnice se šipkou 94"/>
          <p:cNvCxnSpPr>
            <a:stCxn id="87" idx="2"/>
            <a:endCxn id="79" idx="0"/>
          </p:cNvCxnSpPr>
          <p:nvPr/>
        </p:nvCxnSpPr>
        <p:spPr>
          <a:xfrm>
            <a:off x="7681461" y="1706003"/>
            <a:ext cx="355537" cy="51570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6" name="Přímá spojnice se šipkou 95"/>
          <p:cNvCxnSpPr>
            <a:stCxn id="90" idx="2"/>
            <a:endCxn id="81" idx="0"/>
          </p:cNvCxnSpPr>
          <p:nvPr/>
        </p:nvCxnSpPr>
        <p:spPr>
          <a:xfrm>
            <a:off x="3781868" y="1693299"/>
            <a:ext cx="289278" cy="21765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7" name="Přímá spojnice se šipkou 96"/>
          <p:cNvCxnSpPr>
            <a:stCxn id="93" idx="2"/>
            <a:endCxn id="84" idx="0"/>
          </p:cNvCxnSpPr>
          <p:nvPr/>
        </p:nvCxnSpPr>
        <p:spPr>
          <a:xfrm flipH="1">
            <a:off x="5468939" y="1658379"/>
            <a:ext cx="351668" cy="23154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8" name="Přímá spojnice se šipkou 97"/>
          <p:cNvCxnSpPr>
            <a:endCxn id="70" idx="0"/>
          </p:cNvCxnSpPr>
          <p:nvPr/>
        </p:nvCxnSpPr>
        <p:spPr>
          <a:xfrm>
            <a:off x="1619075" y="1673620"/>
            <a:ext cx="282587" cy="2162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9" name="Přímá spojnice se šipkou 98"/>
          <p:cNvCxnSpPr>
            <a:endCxn id="77" idx="0"/>
          </p:cNvCxnSpPr>
          <p:nvPr/>
        </p:nvCxnSpPr>
        <p:spPr>
          <a:xfrm flipH="1">
            <a:off x="822956" y="1289047"/>
            <a:ext cx="389101" cy="227522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0" name="Přímá spojnice se šipkou 99"/>
          <p:cNvCxnSpPr>
            <a:stCxn id="92" idx="2"/>
            <a:endCxn id="75" idx="0"/>
          </p:cNvCxnSpPr>
          <p:nvPr/>
        </p:nvCxnSpPr>
        <p:spPr>
          <a:xfrm>
            <a:off x="2644814" y="1364741"/>
            <a:ext cx="202435" cy="72361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1" name="Přímá spojnice se šipkou 100"/>
          <p:cNvCxnSpPr>
            <a:stCxn id="88" idx="2"/>
            <a:endCxn id="74" idx="0"/>
          </p:cNvCxnSpPr>
          <p:nvPr/>
        </p:nvCxnSpPr>
        <p:spPr>
          <a:xfrm flipH="1">
            <a:off x="6696276" y="1336115"/>
            <a:ext cx="245900" cy="67445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2" name="Přímá spojnice se šipkou 101"/>
          <p:cNvCxnSpPr>
            <a:cxnSpLocks noChangeShapeType="1"/>
          </p:cNvCxnSpPr>
          <p:nvPr/>
        </p:nvCxnSpPr>
        <p:spPr bwMode="auto">
          <a:xfrm flipH="1">
            <a:off x="4572000" y="1516854"/>
            <a:ext cx="353220" cy="1561390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Přímá spojnice se šipkou 102"/>
          <p:cNvCxnSpPr>
            <a:stCxn id="79" idx="2"/>
          </p:cNvCxnSpPr>
          <p:nvPr/>
        </p:nvCxnSpPr>
        <p:spPr>
          <a:xfrm flipH="1">
            <a:off x="4845637" y="2555081"/>
            <a:ext cx="2459038" cy="592704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4" name="Přímá spojnice se šipkou 103"/>
          <p:cNvCxnSpPr>
            <a:stCxn id="75" idx="4"/>
          </p:cNvCxnSpPr>
          <p:nvPr/>
        </p:nvCxnSpPr>
        <p:spPr>
          <a:xfrm>
            <a:off x="2847249" y="2755107"/>
            <a:ext cx="632553" cy="298221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5" name="Přímá spojnice se šipkou 104"/>
          <p:cNvCxnSpPr>
            <a:stCxn id="81" idx="4"/>
            <a:endCxn id="71" idx="0"/>
          </p:cNvCxnSpPr>
          <p:nvPr/>
        </p:nvCxnSpPr>
        <p:spPr>
          <a:xfrm>
            <a:off x="4071146" y="2577703"/>
            <a:ext cx="69056" cy="417116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6" name="Přímá spojnice se šipkou 105"/>
          <p:cNvCxnSpPr>
            <a:endCxn id="84" idx="4"/>
          </p:cNvCxnSpPr>
          <p:nvPr/>
        </p:nvCxnSpPr>
        <p:spPr>
          <a:xfrm flipV="1">
            <a:off x="4793855" y="2555081"/>
            <a:ext cx="675084" cy="376803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7" name="Přímá spojnice se šipkou 106"/>
          <p:cNvCxnSpPr>
            <a:stCxn id="74" idx="3"/>
          </p:cNvCxnSpPr>
          <p:nvPr/>
        </p:nvCxnSpPr>
        <p:spPr>
          <a:xfrm flipH="1">
            <a:off x="4793855" y="2578320"/>
            <a:ext cx="1483716" cy="408335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8" name="Přímá spojnice se šipkou 107"/>
          <p:cNvCxnSpPr>
            <a:endCxn id="76" idx="7"/>
          </p:cNvCxnSpPr>
          <p:nvPr/>
        </p:nvCxnSpPr>
        <p:spPr>
          <a:xfrm flipH="1">
            <a:off x="2959597" y="3611561"/>
            <a:ext cx="520205" cy="97643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9" name="Přímá spojnice se šipkou 108"/>
          <p:cNvCxnSpPr>
            <a:stCxn id="71" idx="1"/>
            <a:endCxn id="78" idx="6"/>
          </p:cNvCxnSpPr>
          <p:nvPr/>
        </p:nvCxnSpPr>
        <p:spPr>
          <a:xfrm flipH="1" flipV="1">
            <a:off x="2493005" y="3103336"/>
            <a:ext cx="986797" cy="224065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0" name="Přímá spojnice se šipkou 109"/>
          <p:cNvCxnSpPr/>
          <p:nvPr/>
        </p:nvCxnSpPr>
        <p:spPr>
          <a:xfrm>
            <a:off x="2968956" y="3945730"/>
            <a:ext cx="499734" cy="150812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1" name="Přímá spojnice se šipkou 110"/>
          <p:cNvCxnSpPr>
            <a:stCxn id="73" idx="2"/>
            <a:endCxn id="71" idx="3"/>
          </p:cNvCxnSpPr>
          <p:nvPr/>
        </p:nvCxnSpPr>
        <p:spPr>
          <a:xfrm flipH="1">
            <a:off x="4800602" y="3278186"/>
            <a:ext cx="1143398" cy="49215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2" name="Přímá spojnice se šipkou 111"/>
          <p:cNvCxnSpPr>
            <a:stCxn id="83" idx="1"/>
          </p:cNvCxnSpPr>
          <p:nvPr/>
        </p:nvCxnSpPr>
        <p:spPr>
          <a:xfrm flipH="1" flipV="1">
            <a:off x="4800602" y="3475601"/>
            <a:ext cx="1160192" cy="45506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3" name="Přímá spojnice se šipkou 112"/>
          <p:cNvCxnSpPr/>
          <p:nvPr/>
        </p:nvCxnSpPr>
        <p:spPr>
          <a:xfrm flipH="1">
            <a:off x="1180307" y="3435917"/>
            <a:ext cx="2196308" cy="167532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4" name="Přímá spojnice se šipkou 113"/>
          <p:cNvCxnSpPr>
            <a:stCxn id="71" idx="2"/>
            <a:endCxn id="82" idx="2"/>
          </p:cNvCxnSpPr>
          <p:nvPr/>
        </p:nvCxnSpPr>
        <p:spPr>
          <a:xfrm>
            <a:off x="4140202" y="3659982"/>
            <a:ext cx="437545" cy="390391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5" name="Přímá spojnice se šipkou 114"/>
          <p:cNvCxnSpPr>
            <a:stCxn id="83" idx="6"/>
            <a:endCxn id="125" idx="0"/>
          </p:cNvCxnSpPr>
          <p:nvPr/>
        </p:nvCxnSpPr>
        <p:spPr>
          <a:xfrm>
            <a:off x="7033967" y="4166393"/>
            <a:ext cx="470406" cy="464656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6" name="Přímá spojnice se šipkou 115"/>
          <p:cNvCxnSpPr>
            <a:stCxn id="82" idx="4"/>
            <a:endCxn id="123" idx="0"/>
          </p:cNvCxnSpPr>
          <p:nvPr/>
        </p:nvCxnSpPr>
        <p:spPr>
          <a:xfrm>
            <a:off x="5158579" y="4385432"/>
            <a:ext cx="62414" cy="244029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7" name="Přímá spojnice se šipkou 116"/>
          <p:cNvCxnSpPr>
            <a:stCxn id="77" idx="4"/>
          </p:cNvCxnSpPr>
          <p:nvPr/>
        </p:nvCxnSpPr>
        <p:spPr>
          <a:xfrm flipH="1">
            <a:off x="822955" y="4231025"/>
            <a:ext cx="1" cy="455667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8" name="Přímá spojnice se šipkou 117"/>
          <p:cNvCxnSpPr>
            <a:stCxn id="79" idx="6"/>
            <a:endCxn id="124" idx="0"/>
          </p:cNvCxnSpPr>
          <p:nvPr/>
        </p:nvCxnSpPr>
        <p:spPr>
          <a:xfrm flipH="1">
            <a:off x="8377226" y="2555081"/>
            <a:ext cx="392094" cy="2074658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9" name="Pravoúhlá spojnice 118"/>
          <p:cNvCxnSpPr>
            <a:endCxn id="73" idx="7"/>
          </p:cNvCxnSpPr>
          <p:nvPr/>
        </p:nvCxnSpPr>
        <p:spPr>
          <a:xfrm flipH="1">
            <a:off x="6954842" y="2675731"/>
            <a:ext cx="550858" cy="366723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0" name="Přímá spojnice se šipkou 119"/>
          <p:cNvCxnSpPr>
            <a:cxnSpLocks noChangeShapeType="1"/>
          </p:cNvCxnSpPr>
          <p:nvPr/>
        </p:nvCxnSpPr>
        <p:spPr bwMode="auto">
          <a:xfrm flipV="1">
            <a:off x="4898619" y="3415392"/>
            <a:ext cx="1007081" cy="20526"/>
          </a:xfrm>
          <a:prstGeom prst="straightConnector1">
            <a:avLst/>
          </a:prstGeom>
          <a:noFill/>
          <a:ln w="38100" algn="ctr">
            <a:solidFill>
              <a:srgbClr val="C0504D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" name="Ovál 120"/>
          <p:cNvSpPr/>
          <p:nvPr/>
        </p:nvSpPr>
        <p:spPr>
          <a:xfrm>
            <a:off x="6954842" y="3475601"/>
            <a:ext cx="800100" cy="479425"/>
          </a:xfrm>
          <a:prstGeom prst="ellipse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bile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2" name="Přímá spojnice se šipkou 121"/>
          <p:cNvCxnSpPr>
            <a:stCxn id="70" idx="4"/>
            <a:endCxn id="78" idx="0"/>
          </p:cNvCxnSpPr>
          <p:nvPr/>
        </p:nvCxnSpPr>
        <p:spPr>
          <a:xfrm>
            <a:off x="1901662" y="2383632"/>
            <a:ext cx="0" cy="387122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3" name="TextovéPole 191"/>
          <p:cNvSpPr txBox="1">
            <a:spLocks noChangeArrowheads="1"/>
          </p:cNvSpPr>
          <p:nvPr/>
        </p:nvSpPr>
        <p:spPr bwMode="auto">
          <a:xfrm>
            <a:off x="4597264" y="4629461"/>
            <a:ext cx="1247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milk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sweat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4" name="TextovéPole 192"/>
          <p:cNvSpPr txBox="1">
            <a:spLocks noChangeArrowheads="1"/>
          </p:cNvSpPr>
          <p:nvPr/>
        </p:nvSpPr>
        <p:spPr bwMode="auto">
          <a:xfrm>
            <a:off x="7985131" y="4629739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kern="0" dirty="0" err="1" smtClean="0">
                <a:solidFill>
                  <a:prstClr val="black"/>
                </a:solidFill>
              </a:rPr>
              <a:t>faeces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5" name="TextovéPole 193"/>
          <p:cNvSpPr txBox="1">
            <a:spLocks noChangeArrowheads="1"/>
          </p:cNvSpPr>
          <p:nvPr/>
        </p:nvSpPr>
        <p:spPr bwMode="auto">
          <a:xfrm>
            <a:off x="7165979" y="4631049"/>
            <a:ext cx="676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urine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6" name="TextovéPole 194"/>
          <p:cNvSpPr txBox="1">
            <a:spLocks noChangeArrowheads="1"/>
          </p:cNvSpPr>
          <p:nvPr/>
        </p:nvSpPr>
        <p:spPr bwMode="auto">
          <a:xfrm>
            <a:off x="311697" y="4630017"/>
            <a:ext cx="2206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exhaled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air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7" name="TextovéPole 1"/>
          <p:cNvSpPr txBox="1">
            <a:spLocks noChangeArrowheads="1"/>
          </p:cNvSpPr>
          <p:nvPr/>
        </p:nvSpPr>
        <p:spPr bwMode="auto">
          <a:xfrm>
            <a:off x="8736809" y="6651624"/>
            <a:ext cx="2892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upraveno dle Rang &amp;Dále‘s Pharmacology 2011</a:t>
            </a:r>
          </a:p>
        </p:txBody>
      </p:sp>
      <p:cxnSp>
        <p:nvCxnSpPr>
          <p:cNvPr id="128" name="Přímá spojnice se šipkou 127"/>
          <p:cNvCxnSpPr>
            <a:cxnSpLocks noChangeShapeType="1"/>
          </p:cNvCxnSpPr>
          <p:nvPr/>
        </p:nvCxnSpPr>
        <p:spPr bwMode="auto">
          <a:xfrm>
            <a:off x="4877595" y="3455194"/>
            <a:ext cx="1182688" cy="377824"/>
          </a:xfrm>
          <a:prstGeom prst="straightConnector1">
            <a:avLst/>
          </a:prstGeom>
          <a:noFill/>
          <a:ln w="38100" algn="ctr">
            <a:solidFill>
              <a:srgbClr val="C0504D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TextovéPole 23"/>
          <p:cNvSpPr txBox="1">
            <a:spLocks noChangeArrowheads="1"/>
          </p:cNvSpPr>
          <p:nvPr/>
        </p:nvSpPr>
        <p:spPr bwMode="auto">
          <a:xfrm>
            <a:off x="4052082" y="763556"/>
            <a:ext cx="1784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000" b="1" kern="0" noProof="0" dirty="0" err="1" smtClean="0">
                <a:solidFill>
                  <a:prstClr val="black"/>
                </a:solidFill>
              </a:rPr>
              <a:t>Administration</a:t>
            </a:r>
            <a:endParaRPr kumimoji="0" lang="cs-CZ" altLang="cs-CZ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3" name="TextovéPole 23"/>
          <p:cNvSpPr txBox="1">
            <a:spLocks noChangeArrowheads="1"/>
          </p:cNvSpPr>
          <p:nvPr/>
        </p:nvSpPr>
        <p:spPr bwMode="auto">
          <a:xfrm>
            <a:off x="2790444" y="4614350"/>
            <a:ext cx="118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000" b="1" kern="0" dirty="0" err="1" smtClean="0">
                <a:solidFill>
                  <a:srgbClr val="FFFF00"/>
                </a:solidFill>
              </a:rPr>
              <a:t>Excretion</a:t>
            </a:r>
            <a:endParaRPr kumimoji="0" lang="cs-CZ" altLang="cs-CZ" sz="2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842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21" grpId="0" animBg="1"/>
      <p:bldP spid="123" grpId="0"/>
      <p:bldP spid="124" grpId="0"/>
      <p:bldP spid="125" grpId="0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2321" y="644129"/>
            <a:ext cx="8086635" cy="1031674"/>
          </a:xfrm>
        </p:spPr>
        <p:txBody>
          <a:bodyPr/>
          <a:lstStyle/>
          <a:p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regard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drug‘s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profile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plasma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cs-CZ" alt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0826" y="3441843"/>
            <a:ext cx="8410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Repeated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dose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administered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eliminated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cummulation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7025" y="1771053"/>
            <a:ext cx="8410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bolus) </a:t>
            </a:r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cs-CZ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DDF and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routes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administrations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not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cumulated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case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vaccination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344184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-27622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973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30"/>
  <p:tag name="ARS_PPT_DBNAME" val="2b724344-e24b-45fd-a403-b32cf89f15da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med_sablona_16×9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med_sablona_16×9_cz</Template>
  <TotalTime>1294</TotalTime>
  <Words>1237</Words>
  <Application>Microsoft Office PowerPoint</Application>
  <PresentationFormat>Předvádění na obrazovce (16:9)</PresentationFormat>
  <Paragraphs>412</Paragraphs>
  <Slides>31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med_sablona_16×9_cz</vt:lpstr>
      <vt:lpstr>Drug delivery approaches, routes of administration, prolonged release preparations.  Ondřej Zendulka</vt:lpstr>
      <vt:lpstr>Drug dosage forms (DDF)</vt:lpstr>
      <vt:lpstr>DDF</vt:lpstr>
      <vt:lpstr>Pharmacological differences between administration routes</vt:lpstr>
      <vt:lpstr>Administration/effect of drug</vt:lpstr>
      <vt:lpstr>Klasifikace aplikačních způsobů</vt:lpstr>
      <vt:lpstr>Classification of administration routes</vt:lpstr>
      <vt:lpstr>Systemic drug administration</vt:lpstr>
      <vt:lpstr>Types of administration with regard to the drug‘s profile of plasma levels</vt:lpstr>
      <vt:lpstr>Typy aplikací léčiv vzhledem k plazmatickému profilu léčiva</vt:lpstr>
      <vt:lpstr>Typy aplikací léčiv vzhledem k plazmatickému profilu léčiva</vt:lpstr>
      <vt:lpstr>Typy aplikací léčiv vzhledem k plazmatickému profilu léčiva</vt:lpstr>
      <vt:lpstr>Administration routes for local effect</vt:lpstr>
      <vt:lpstr>Conjunctival administration</vt:lpstr>
      <vt:lpstr>Intrathecal/intracerebral/intracerebroventricular administration</vt:lpstr>
      <vt:lpstr>Intraarticular administration</vt:lpstr>
      <vt:lpstr>Vaginal, endocervical, intrauterinal</vt:lpstr>
      <vt:lpstr>Epicutaneous/transdermal administration</vt:lpstr>
      <vt:lpstr>Prezentace aplikace PowerPoint</vt:lpstr>
      <vt:lpstr>Intranasal administration</vt:lpstr>
      <vt:lpstr>Inhalation</vt:lpstr>
      <vt:lpstr>Rectal administration</vt:lpstr>
      <vt:lpstr>Sublingual administration</vt:lpstr>
      <vt:lpstr>Oral administration</vt:lpstr>
      <vt:lpstr>Perorální lékové formy s řízením uvolňováním</vt:lpstr>
      <vt:lpstr>Prezentace aplikace PowerPoint</vt:lpstr>
      <vt:lpstr>Injections </vt:lpstr>
      <vt:lpstr>Injections </vt:lpstr>
      <vt:lpstr>Implants</vt:lpstr>
      <vt:lpstr>Factors influencing the drug delivery approach</vt:lpstr>
      <vt:lpstr>Innovations in drug administration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zendulka</dc:creator>
  <cp:lastModifiedBy>zendulka</cp:lastModifiedBy>
  <cp:revision>87</cp:revision>
  <cp:lastPrinted>1601-01-01T00:00:00Z</cp:lastPrinted>
  <dcterms:created xsi:type="dcterms:W3CDTF">2018-02-22T10:32:18Z</dcterms:created>
  <dcterms:modified xsi:type="dcterms:W3CDTF">2018-05-14T12:22:11Z</dcterms:modified>
</cp:coreProperties>
</file>