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0"/>
  </p:notesMasterIdLst>
  <p:sldIdLst>
    <p:sldId id="277" r:id="rId2"/>
    <p:sldId id="278" r:id="rId3"/>
    <p:sldId id="279" r:id="rId4"/>
    <p:sldId id="287" r:id="rId5"/>
    <p:sldId id="258" r:id="rId6"/>
    <p:sldId id="260" r:id="rId7"/>
    <p:sldId id="259" r:id="rId8"/>
    <p:sldId id="286" r:id="rId9"/>
    <p:sldId id="261" r:id="rId10"/>
    <p:sldId id="264" r:id="rId11"/>
    <p:sldId id="265" r:id="rId12"/>
    <p:sldId id="263" r:id="rId13"/>
    <p:sldId id="291" r:id="rId14"/>
    <p:sldId id="262" r:id="rId15"/>
    <p:sldId id="292" r:id="rId16"/>
    <p:sldId id="257" r:id="rId17"/>
    <p:sldId id="256" r:id="rId18"/>
    <p:sldId id="273" r:id="rId19"/>
    <p:sldId id="274" r:id="rId20"/>
    <p:sldId id="269" r:id="rId21"/>
    <p:sldId id="288" r:id="rId22"/>
    <p:sldId id="282" r:id="rId23"/>
    <p:sldId id="270" r:id="rId24"/>
    <p:sldId id="283" r:id="rId25"/>
    <p:sldId id="284" r:id="rId26"/>
    <p:sldId id="285" r:id="rId27"/>
    <p:sldId id="280" r:id="rId28"/>
    <p:sldId id="281" r:id="rId29"/>
    <p:sldId id="268" r:id="rId30"/>
    <p:sldId id="267" r:id="rId31"/>
    <p:sldId id="266" r:id="rId32"/>
    <p:sldId id="271" r:id="rId33"/>
    <p:sldId id="272" r:id="rId34"/>
    <p:sldId id="289" r:id="rId35"/>
    <p:sldId id="290" r:id="rId36"/>
    <p:sldId id="275" r:id="rId37"/>
    <p:sldId id="293" r:id="rId38"/>
    <p:sldId id="276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D84CCE-F6F1-4CF9-B949-2763C2CCF7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054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76D13-4A4D-4E41-ADD6-0EA27182332F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7DA8C5-D804-4025-9041-96AAB266DC32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BC0F0-93FF-48A3-AD5D-9B0CA185601F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535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DDD443-E6AC-419F-A0E2-C92DCDD56102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D214C-8E7D-43CE-8882-747450DD723B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4F721C-145C-4F90-A87D-D3FDA7B22DE8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9D143-067D-4D4F-B169-DB3A6940A97F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932B6-C7BF-4EB0-8C52-01210450E4B6}" type="slidenum">
              <a:rPr lang="cs-CZ" altLang="cs-CZ" smtClean="0"/>
              <a:pPr eaLnBrk="1" hangingPunct="1"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0FD1FF-F0B0-44C9-AC13-6622AE47CECB}" type="slidenum">
              <a:rPr lang="cs-CZ" altLang="cs-CZ" smtClean="0"/>
              <a:pPr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11DC2C-3EFA-462B-9146-CA5CFAE34D22}" type="slidenum">
              <a:rPr lang="cs-CZ" altLang="cs-CZ" smtClean="0"/>
              <a:pPr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84CCE-F6F1-4CF9-B949-2763C2CCF7D1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65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B172A3-498B-49B7-880B-7828EC08074E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EE304B-BCA3-4ABA-B2AF-3129198C190F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79C7E-B475-4798-8795-9BD55E5545FA}" type="slidenum">
              <a:rPr lang="cs-CZ" altLang="cs-CZ" smtClean="0"/>
              <a:pPr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728805-D3B0-440F-9194-B3F6EE26D81D}" type="slidenum">
              <a:rPr lang="cs-CZ" altLang="cs-CZ" smtClean="0"/>
              <a:pPr eaLnBrk="1" hangingPunct="1"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F4120F-3901-4026-81CD-EE00D287B62C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53D4EE-1BB9-40E6-8131-95087C1483D6}" type="slidenum">
              <a:rPr lang="cs-CZ" altLang="cs-CZ" smtClean="0"/>
              <a:pPr eaLnBrk="1" hangingPunct="1"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A60E24-CA42-4615-93CD-0A0D48F864FE}" type="slidenum">
              <a:rPr lang="cs-CZ" altLang="cs-CZ" smtClean="0"/>
              <a:pPr eaLnBrk="1" hangingPunct="1"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1D6D8C-5BBA-4816-8016-A4A5172589FF}" type="slidenum">
              <a:rPr lang="cs-CZ" altLang="cs-CZ" smtClean="0"/>
              <a:pPr eaLnBrk="1" hangingPunct="1"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28BC2-42A5-4601-B5B0-8B0BF1050E03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9F4B15-8A7A-4B6C-BA75-CF47BF222C45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BB9513-24FC-42A5-8B2F-1B5B4B393140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16A7ED-FB1D-466C-91D6-CAE55714EF98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2FCF8-8CCA-4155-BD78-48082AAD1C29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16D3BA-D010-408D-A373-8B23ED3ABDF5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E66FB2-7560-4050-A924-2A6884DBEE52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CB2E6-4493-4EDB-8B90-128DE54E86C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979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2CC0B-C1B0-4BE2-8808-C4538F03F68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39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FB1D-83E0-41E0-802C-9943B6CA346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98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DE01-4F6C-41ED-8045-1CA69ED0A5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351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5BF80-465F-49BB-B228-F92E9D98C9B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423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64FC4-9C6B-4B5F-A24C-143BD81494E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9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150E8-88DD-4319-9E80-ABB038FCA0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2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5EFC5-65A5-42D4-9248-1B3C4CF7F70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840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E50D3-B571-4981-9925-39AB1E16DE3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728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267B0-55DE-42BD-BC78-6E068FDF82A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07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DA326-9D33-4A3C-B385-D27E1A78FC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1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30532-9062-42FE-B9D7-8652A4FE96C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8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C239EC-5508-403D-BC4E-29D95CD9CAB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01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/>
              <a:t>VEINS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836613"/>
            <a:ext cx="2206625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1470025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867025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07504" y="47101"/>
            <a:ext cx="86677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Rete </a:t>
            </a:r>
            <a:r>
              <a:rPr lang="cs-CZ" altLang="cs-CZ" sz="2400" b="1" dirty="0" err="1"/>
              <a:t>digitale</a:t>
            </a:r>
            <a:r>
              <a:rPr lang="cs-CZ" altLang="cs-CZ" sz="2400" b="1" dirty="0"/>
              <a:t> dorsale 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metacarpales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dorsales</a:t>
            </a:r>
            <a:r>
              <a:rPr lang="cs-CZ" altLang="cs-CZ" sz="2400" b="1" dirty="0"/>
              <a:t> – rete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venosum</a:t>
            </a:r>
            <a:r>
              <a:rPr lang="cs-CZ" altLang="cs-CZ" sz="2400" b="1" dirty="0"/>
              <a:t> dorsale </a:t>
            </a:r>
            <a:r>
              <a:rPr lang="cs-CZ" altLang="cs-CZ" sz="2400" b="1" dirty="0" err="1"/>
              <a:t>manus</a:t>
            </a:r>
            <a:r>
              <a:rPr lang="cs-CZ" altLang="cs-CZ" sz="2400" b="1" dirty="0"/>
              <a:t> (rete </a:t>
            </a:r>
            <a:r>
              <a:rPr lang="cs-CZ" altLang="cs-CZ" sz="2400" b="1" dirty="0" err="1"/>
              <a:t>venosum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palmare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manus</a:t>
            </a:r>
            <a:r>
              <a:rPr lang="cs-CZ" altLang="cs-CZ" sz="2400" b="1" dirty="0"/>
              <a:t>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intercapitulares</a:t>
            </a:r>
            <a:r>
              <a:rPr lang="cs-CZ" altLang="cs-CZ" sz="2400" b="1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basilica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antebrachii</a:t>
            </a:r>
            <a:r>
              <a:rPr lang="cs-CZ" altLang="cs-CZ" sz="2400" b="1" dirty="0"/>
              <a:t> (</a:t>
            </a:r>
            <a:r>
              <a:rPr lang="cs-CZ" altLang="cs-CZ" sz="2400" b="1" dirty="0" err="1"/>
              <a:t>hiatus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basilicus</a:t>
            </a:r>
            <a:r>
              <a:rPr lang="cs-CZ" altLang="cs-CZ" sz="2400" b="1" dirty="0"/>
              <a:t>) – v. </a:t>
            </a:r>
            <a:r>
              <a:rPr lang="cs-CZ" altLang="cs-CZ" sz="2400" b="1" dirty="0" err="1"/>
              <a:t>basilica</a:t>
            </a: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cephalica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antebrachii</a:t>
            </a:r>
            <a:r>
              <a:rPr lang="cs-CZ" altLang="cs-CZ" sz="2400" b="1" dirty="0"/>
              <a:t> – v. </a:t>
            </a:r>
            <a:r>
              <a:rPr lang="cs-CZ" altLang="cs-CZ" sz="2400" b="1" dirty="0" err="1"/>
              <a:t>cephalica</a:t>
            </a:r>
            <a:endParaRPr lang="cs-CZ" altLang="cs-CZ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11225"/>
            <a:ext cx="730885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63500"/>
            <a:ext cx="844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mediana cubiti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mediana antebrachii – v. mediana cephalica et basilica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100"/>
            <a:ext cx="57959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31775" y="63500"/>
            <a:ext cx="435048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AXILLARIS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basilica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brachiales</a:t>
            </a:r>
            <a:r>
              <a:rPr lang="cs-CZ" altLang="cs-CZ" sz="2400" b="1" dirty="0"/>
              <a:t> (</a:t>
            </a:r>
            <a:r>
              <a:rPr lang="cs-CZ" altLang="cs-CZ" sz="2400" b="1" dirty="0" err="1"/>
              <a:t>deep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veins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thoracoepigastricae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thoracica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lateralis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cephalica</a:t>
            </a:r>
            <a:endParaRPr lang="cs-CZ" alt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436096" y="3140968"/>
            <a:ext cx="3804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Trig. </a:t>
            </a:r>
            <a:r>
              <a:rPr lang="cs-CZ" sz="2400" b="1" dirty="0" err="1"/>
              <a:t>clavipectorale</a:t>
            </a:r>
            <a:endParaRPr lang="cs-CZ" sz="2400" b="1" dirty="0"/>
          </a:p>
          <a:p>
            <a:r>
              <a:rPr lang="cs-CZ" sz="2400" b="1" dirty="0"/>
              <a:t>        (</a:t>
            </a:r>
            <a:r>
              <a:rPr lang="cs-CZ" sz="2400" b="1" dirty="0" err="1"/>
              <a:t>deltoideopectorale</a:t>
            </a:r>
            <a:r>
              <a:rPr lang="cs-CZ" sz="2400" b="1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412875"/>
            <a:ext cx="5400675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430713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484438" y="260350"/>
            <a:ext cx="61960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             V. cephalica</a:t>
            </a:r>
          </a:p>
          <a:p>
            <a:r>
              <a:rPr lang="cs-CZ" altLang="cs-CZ"/>
              <a:t>Trigonum deltoideopectorale</a:t>
            </a:r>
          </a:p>
          <a:p>
            <a:r>
              <a:rPr lang="cs-CZ" altLang="cs-CZ"/>
              <a:t>                                  Fascia clavipectoralis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195513" y="1052513"/>
            <a:ext cx="3603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867400" y="1412875"/>
            <a:ext cx="576263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0"/>
            <a:ext cx="5191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8750" y="207963"/>
            <a:ext cx="35639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SUBCLAVIA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axillaris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pectorales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scapularis dorsalis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http://crashingpatient.com/wp-content/images/part1/ij%20and%20subcl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71450"/>
            <a:ext cx="3889375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709863"/>
            <a:ext cx="4043362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 descr="http://www.acep.org/uploadedImages/ACEP/LibraryItems/2efbaa27e1af47cea9d26cecdefa7f6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-120650"/>
            <a:ext cx="666908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8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0"/>
            <a:ext cx="5554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58750" y="134938"/>
            <a:ext cx="3919278" cy="61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BRACHIOCEPHALICA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jugularis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int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subclavia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(</a:t>
            </a:r>
            <a:r>
              <a:rPr lang="cs-CZ" altLang="cs-CZ" sz="2400" b="1" dirty="0" err="1"/>
              <a:t>angulus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jugularis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ext</a:t>
            </a:r>
            <a:r>
              <a:rPr lang="cs-CZ" altLang="cs-CZ" sz="2400" b="1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thyroideae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inf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thymicae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tracheales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mediastinales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bronchiales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pericardiacae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vertebralis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thoracica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int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cervicalis</a:t>
            </a:r>
            <a:r>
              <a:rPr lang="cs-CZ" altLang="cs-CZ" sz="2400" b="1" dirty="0"/>
              <a:t> prof.</a:t>
            </a:r>
          </a:p>
          <a:p>
            <a:pPr>
              <a:buNone/>
            </a:pPr>
            <a:r>
              <a:rPr lang="cs-CZ" sz="2400" b="1" dirty="0"/>
              <a:t> - v. </a:t>
            </a:r>
            <a:r>
              <a:rPr lang="cs-CZ" sz="2400" b="1" dirty="0" err="1"/>
              <a:t>intercostalis</a:t>
            </a:r>
            <a:r>
              <a:rPr lang="cs-CZ" sz="2400" b="1" dirty="0"/>
              <a:t> sup. sin</a:t>
            </a:r>
            <a:r>
              <a:rPr lang="cs-CZ" sz="2400" b="1" dirty="0" smtClean="0"/>
              <a:t>.</a:t>
            </a:r>
          </a:p>
          <a:p>
            <a:pPr>
              <a:buNone/>
            </a:pPr>
            <a:r>
              <a:rPr lang="cs-CZ" altLang="cs-CZ" sz="2400" b="1" dirty="0"/>
              <a:t> - 1</a:t>
            </a:r>
            <a:r>
              <a:rPr lang="cs-CZ" altLang="cs-CZ" sz="2400" b="1" baseline="30000" dirty="0"/>
              <a:t>st</a:t>
            </a:r>
            <a:r>
              <a:rPr lang="cs-CZ" altLang="cs-CZ" sz="2400" b="1" dirty="0"/>
              <a:t> v. </a:t>
            </a:r>
            <a:r>
              <a:rPr lang="cs-CZ" altLang="cs-CZ" sz="2400" b="1" dirty="0" err="1"/>
              <a:t>intercostalis</a:t>
            </a:r>
            <a:r>
              <a:rPr lang="cs-CZ" altLang="cs-CZ" sz="2400" b="1" dirty="0"/>
              <a:t> post.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8750" y="134938"/>
            <a:ext cx="49609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CAVA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- v. brachiocephalica dx. et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- v. azygos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981075"/>
            <a:ext cx="48482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765175"/>
            <a:ext cx="4386262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738438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71183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AZYGOS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lumbalis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ascendens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 + v. </a:t>
            </a:r>
            <a:r>
              <a:rPr lang="cs-CZ" altLang="cs-CZ" sz="2400" b="1" dirty="0" err="1"/>
              <a:t>subcostalis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 (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lumbales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phrenica</a:t>
            </a:r>
            <a:r>
              <a:rPr lang="cs-CZ" altLang="cs-CZ" sz="2400" b="1" dirty="0"/>
              <a:t> sup.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intercostales</a:t>
            </a:r>
            <a:r>
              <a:rPr lang="cs-CZ" altLang="cs-CZ" sz="2400" b="1" dirty="0"/>
              <a:t> post.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 (5</a:t>
            </a:r>
            <a:r>
              <a:rPr lang="cs-CZ" altLang="cs-CZ" sz="2400" b="1" baseline="30000" dirty="0"/>
              <a:t>th</a:t>
            </a:r>
            <a:r>
              <a:rPr lang="cs-CZ" altLang="cs-CZ" sz="2400" b="1" dirty="0"/>
              <a:t> – 11</a:t>
            </a:r>
            <a:r>
              <a:rPr lang="cs-CZ" altLang="cs-CZ" sz="2400" b="1" baseline="30000" dirty="0"/>
              <a:t>th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intercostalis</a:t>
            </a:r>
            <a:r>
              <a:rPr lang="cs-CZ" altLang="cs-CZ" sz="2400" b="1" dirty="0"/>
              <a:t> suprema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 (2</a:t>
            </a:r>
            <a:r>
              <a:rPr lang="cs-CZ" altLang="cs-CZ" sz="2400" b="1" baseline="30000" dirty="0"/>
              <a:t>nd</a:t>
            </a:r>
            <a:r>
              <a:rPr lang="cs-CZ" altLang="cs-CZ" sz="2400" b="1" dirty="0"/>
              <a:t> – 4</a:t>
            </a:r>
            <a:r>
              <a:rPr lang="cs-CZ" altLang="cs-CZ" sz="2400" b="1" baseline="30000" dirty="0"/>
              <a:t>th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hemiazygos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oesophageales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bronchiales</a:t>
            </a:r>
            <a:r>
              <a:rPr lang="cs-CZ" altLang="cs-CZ" sz="2400" b="1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                        </a:t>
            </a:r>
            <a:r>
              <a:rPr lang="cs-CZ" altLang="cs-CZ" sz="2400" b="1" dirty="0" err="1"/>
              <a:t>mediastinales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700213"/>
            <a:ext cx="31083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3554413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051720" y="0"/>
            <a:ext cx="720344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HEMIAZYGOS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v. </a:t>
            </a:r>
            <a:r>
              <a:rPr lang="cs-CZ" altLang="cs-CZ" sz="2400" b="1" dirty="0" err="1"/>
              <a:t>lumbalis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ascendens</a:t>
            </a:r>
            <a:r>
              <a:rPr lang="cs-CZ" altLang="cs-CZ" sz="2400" b="1" dirty="0"/>
              <a:t> sin. + v. </a:t>
            </a:r>
            <a:r>
              <a:rPr lang="cs-CZ" altLang="cs-CZ" sz="2400" b="1" dirty="0" err="1"/>
              <a:t>subcostalis</a:t>
            </a:r>
            <a:r>
              <a:rPr lang="cs-CZ" altLang="cs-CZ" sz="2400" b="1" dirty="0"/>
              <a:t>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(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lumbales</a:t>
            </a:r>
            <a:r>
              <a:rPr lang="cs-CZ" altLang="cs-CZ" sz="2400" b="1" dirty="0"/>
              <a:t> sin.)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v. </a:t>
            </a:r>
            <a:r>
              <a:rPr lang="cs-CZ" altLang="cs-CZ" sz="2400" b="1" dirty="0" err="1"/>
              <a:t>phrenica</a:t>
            </a:r>
            <a:r>
              <a:rPr lang="cs-CZ" altLang="cs-CZ" sz="2400" b="1" dirty="0"/>
              <a:t> sup. sin.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intercostales</a:t>
            </a:r>
            <a:r>
              <a:rPr lang="cs-CZ" altLang="cs-CZ" sz="2400" b="1" dirty="0"/>
              <a:t> post. sin.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b="1" dirty="0"/>
              <a:t>    (</a:t>
            </a:r>
            <a:r>
              <a:rPr lang="cs-CZ" sz="2400" b="1" dirty="0"/>
              <a:t>9</a:t>
            </a:r>
            <a:r>
              <a:rPr lang="cs-CZ" sz="2400" b="1" baseline="30000" dirty="0"/>
              <a:t>th</a:t>
            </a:r>
            <a:r>
              <a:rPr lang="cs-CZ" sz="2400" b="1" dirty="0"/>
              <a:t>-11</a:t>
            </a:r>
            <a:r>
              <a:rPr lang="cs-CZ" sz="2400" b="1" baseline="30000" dirty="0"/>
              <a:t>th</a:t>
            </a:r>
            <a:r>
              <a:rPr lang="cs-CZ" sz="2400" b="1" dirty="0"/>
              <a:t>)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v. </a:t>
            </a:r>
            <a:r>
              <a:rPr lang="cs-CZ" altLang="cs-CZ" sz="2400" b="1" dirty="0" err="1"/>
              <a:t>hemiazygos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accessoria</a:t>
            </a: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(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intercostales</a:t>
            </a:r>
            <a:r>
              <a:rPr lang="cs-CZ" altLang="cs-CZ" sz="2400" b="1" dirty="0"/>
              <a:t> post.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  5</a:t>
            </a:r>
            <a:r>
              <a:rPr lang="cs-CZ" altLang="cs-CZ" sz="2400" b="1" baseline="30000" dirty="0"/>
              <a:t>th</a:t>
            </a:r>
            <a:r>
              <a:rPr lang="cs-CZ" altLang="cs-CZ" sz="2400" b="1" dirty="0"/>
              <a:t> – 8</a:t>
            </a:r>
            <a:r>
              <a:rPr lang="cs-CZ" altLang="cs-CZ" sz="2400" b="1" baseline="30000" dirty="0"/>
              <a:t>th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oesophageae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bronchiales</a:t>
            </a:r>
            <a:r>
              <a:rPr lang="cs-CZ" altLang="cs-CZ" sz="2400" b="1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mediastinales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264275" cy="7489825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CAPILLARIES, SINUSOIDS, POSTCAPILLARY VENULES</a:t>
            </a:r>
          </a:p>
          <a:p>
            <a:pPr eaLnBrk="1" hangingPunct="1"/>
            <a:endParaRPr lang="cs-CZ" altLang="cs-CZ" sz="2400" b="1" dirty="0"/>
          </a:p>
          <a:p>
            <a:pPr eaLnBrk="1" hangingPunct="1"/>
            <a:r>
              <a:rPr lang="cs-CZ" altLang="cs-CZ" sz="2400" b="1" dirty="0"/>
              <a:t>VENULES, VEINS</a:t>
            </a:r>
          </a:p>
          <a:p>
            <a:pPr eaLnBrk="1" hangingPunct="1"/>
            <a:endParaRPr lang="cs-CZ" altLang="cs-CZ" sz="2400" b="1" dirty="0"/>
          </a:p>
          <a:p>
            <a:pPr eaLnBrk="1" hangingPunct="1"/>
            <a:r>
              <a:rPr lang="cs-CZ" altLang="cs-CZ" sz="2400" b="1" dirty="0"/>
              <a:t>TUNICA INTIMA, MEDIA, ADVENTITIA</a:t>
            </a:r>
          </a:p>
          <a:p>
            <a:pPr eaLnBrk="1" hangingPunct="1"/>
            <a:endParaRPr lang="cs-CZ" altLang="cs-CZ" sz="2400" b="1" dirty="0"/>
          </a:p>
          <a:p>
            <a:pPr eaLnBrk="1" hangingPunct="1"/>
            <a:r>
              <a:rPr lang="cs-CZ" altLang="cs-CZ" sz="2400" b="1" dirty="0"/>
              <a:t>VASA VASORUM, SYMPATHETIC AND AFFERENT NERVES</a:t>
            </a:r>
          </a:p>
          <a:p>
            <a:pPr eaLnBrk="1" hangingPunct="1"/>
            <a:endParaRPr lang="cs-CZ" altLang="cs-CZ" sz="2400" b="1" dirty="0"/>
          </a:p>
          <a:p>
            <a:pPr eaLnBrk="1" hangingPunct="1"/>
            <a:r>
              <a:rPr lang="cs-CZ" altLang="cs-CZ" sz="2400" b="1" dirty="0"/>
              <a:t>VALVES, SINUS</a:t>
            </a:r>
          </a:p>
          <a:p>
            <a:pPr eaLnBrk="1" hangingPunct="1"/>
            <a:endParaRPr lang="cs-CZ" altLang="cs-CZ" sz="2400" b="1" dirty="0"/>
          </a:p>
          <a:p>
            <a:pPr eaLnBrk="1" hangingPunct="1"/>
            <a:r>
              <a:rPr lang="cs-CZ" altLang="cs-CZ" sz="2400" b="1" dirty="0"/>
              <a:t>PHLEBOGRAPHY</a:t>
            </a:r>
          </a:p>
          <a:p>
            <a:pPr eaLnBrk="1" hangingPunct="1"/>
            <a:endParaRPr lang="cs-CZ" altLang="cs-CZ" sz="2400" b="1" dirty="0"/>
          </a:p>
          <a:p>
            <a:pPr eaLnBrk="1" hangingPunct="1"/>
            <a:r>
              <a:rPr lang="cs-CZ" altLang="cs-CZ" sz="2400" b="1" dirty="0"/>
              <a:t>VENAE COMITANTES</a:t>
            </a:r>
          </a:p>
        </p:txBody>
      </p:sp>
      <p:pic>
        <p:nvPicPr>
          <p:cNvPr id="30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429000"/>
            <a:ext cx="2060575" cy="4175125"/>
          </a:xfrm>
          <a:noFill/>
        </p:spPr>
      </p:pic>
      <p:pic>
        <p:nvPicPr>
          <p:cNvPr id="3076" name="Picture 2" descr="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1034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176371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86325"/>
            <a:ext cx="2549525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161925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060575"/>
            <a:ext cx="264636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8749" y="19528"/>
            <a:ext cx="84537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digitales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dorsales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metatarseae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dorsales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arcus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venosus</a:t>
            </a:r>
            <a:r>
              <a:rPr lang="cs-CZ" altLang="cs-CZ" sz="2400" b="1" dirty="0"/>
              <a:t> dorsalis (rete </a:t>
            </a:r>
            <a:r>
              <a:rPr lang="cs-CZ" altLang="cs-CZ" sz="2400" b="1" dirty="0" err="1"/>
              <a:t>venosum</a:t>
            </a:r>
            <a:r>
              <a:rPr lang="cs-CZ" altLang="cs-CZ" sz="2400" b="1" dirty="0"/>
              <a:t> dorsale </a:t>
            </a:r>
            <a:r>
              <a:rPr lang="cs-CZ" altLang="cs-CZ" sz="2400" b="1" dirty="0" err="1"/>
              <a:t>pedis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arcus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plantaris</a:t>
            </a:r>
            <a:r>
              <a:rPr lang="cs-CZ" altLang="cs-CZ" sz="2400" b="1" dirty="0"/>
              <a:t> (rete </a:t>
            </a:r>
            <a:r>
              <a:rPr lang="cs-CZ" altLang="cs-CZ" sz="2400" b="1" dirty="0" err="1"/>
              <a:t>venosum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plantare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pedis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intercapitulares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marginalis</a:t>
            </a:r>
            <a:r>
              <a:rPr lang="cs-CZ" altLang="cs-CZ" sz="2400" b="1" dirty="0"/>
              <a:t> med. – v. </a:t>
            </a:r>
            <a:r>
              <a:rPr lang="cs-CZ" altLang="cs-CZ" sz="2400" b="1" dirty="0" err="1"/>
              <a:t>saphena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magna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marginalis</a:t>
            </a:r>
            <a:r>
              <a:rPr lang="cs-CZ" altLang="cs-CZ" sz="2400" b="1" dirty="0"/>
              <a:t> lat. – v. </a:t>
            </a:r>
            <a:r>
              <a:rPr lang="cs-CZ" altLang="cs-CZ" sz="2400" b="1" dirty="0" err="1"/>
              <a:t>saphena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parva</a:t>
            </a:r>
            <a:r>
              <a:rPr lang="cs-CZ" altLang="cs-CZ" sz="2400" b="1" dirty="0"/>
              <a:t> (v. </a:t>
            </a:r>
            <a:r>
              <a:rPr lang="cs-CZ" altLang="cs-CZ" sz="2400" b="1" dirty="0" err="1"/>
              <a:t>femoropoplitea</a:t>
            </a:r>
            <a:r>
              <a:rPr lang="cs-CZ" altLang="cs-CZ" sz="2400" b="1" dirty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5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231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0"/>
            <a:ext cx="2278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1507" name="Picture 3" descr="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384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064250" y="248761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859338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femur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019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v. saphena magna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6811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58750" y="134938"/>
            <a:ext cx="39068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SAPHENA MAGNA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saphena accessoria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epigastrica spf.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circumflexa ilium spf.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pudendae ext.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5148262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1686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795963" y="0"/>
            <a:ext cx="237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vv. perforantes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PICT19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403225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4" descr="PICT19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765175"/>
            <a:ext cx="36258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03848" y="6222502"/>
            <a:ext cx="277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VARICOSE 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495800" cy="528955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</a:pPr>
            <a:endParaRPr lang="cs-CZ" altLang="cs-CZ" sz="2400" i="1"/>
          </a:p>
          <a:p>
            <a:pPr lvl="1" eaLnBrk="1" hangingPunct="1">
              <a:buClr>
                <a:schemeClr val="tx1"/>
              </a:buClr>
            </a:pPr>
            <a:endParaRPr lang="cs-CZ" altLang="cs-CZ" sz="2400" i="1"/>
          </a:p>
          <a:p>
            <a:pPr lvl="1" eaLnBrk="1" hangingPunct="1">
              <a:buClr>
                <a:schemeClr val="tx1"/>
              </a:buClr>
            </a:pPr>
            <a:endParaRPr lang="cs-CZ" altLang="cs-CZ" sz="2400" i="1"/>
          </a:p>
          <a:p>
            <a:pPr lvl="1" eaLnBrk="1" hangingPunct="1">
              <a:buClr>
                <a:schemeClr val="tx1"/>
              </a:buClr>
            </a:pPr>
            <a:endParaRPr lang="cs-CZ" altLang="cs-CZ" sz="2400" i="1"/>
          </a:p>
          <a:p>
            <a:pPr lvl="1" eaLnBrk="1" hangingPunct="1">
              <a:buClr>
                <a:schemeClr val="tx1"/>
              </a:buClr>
              <a:buFontTx/>
              <a:buNone/>
            </a:pPr>
            <a:endParaRPr lang="cs-CZ" altLang="cs-CZ" sz="2400" b="1" i="1">
              <a:solidFill>
                <a:schemeClr val="accent2"/>
              </a:solidFill>
            </a:endParaRP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i="1">
                <a:solidFill>
                  <a:schemeClr val="accent2"/>
                </a:solidFill>
              </a:rPr>
              <a:t>   U</a:t>
            </a:r>
            <a:r>
              <a:rPr lang="cs-CZ" altLang="cs-CZ" sz="2000" b="1" i="1">
                <a:solidFill>
                  <a:schemeClr val="accent2"/>
                </a:solidFill>
              </a:rPr>
              <a:t>LCUS CRURIS</a:t>
            </a:r>
          </a:p>
          <a:p>
            <a:pPr eaLnBrk="1" hangingPunct="1">
              <a:buClr>
                <a:schemeClr val="tx1"/>
              </a:buClr>
            </a:pPr>
            <a:endParaRPr lang="cs-CZ" altLang="cs-CZ" sz="2800"/>
          </a:p>
        </p:txBody>
      </p:sp>
      <p:pic>
        <p:nvPicPr>
          <p:cNvPr id="58372" name="Picture 4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223963"/>
            <a:ext cx="5184775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untitled4b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0"/>
            <a:ext cx="289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0"/>
            <a:ext cx="3487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75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0"/>
            <a:ext cx="4002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0938"/>
            <a:ext cx="3516313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349500"/>
            <a:ext cx="4090987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7313" y="134938"/>
            <a:ext cx="832802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ILIACA INTERNA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vesicalis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vesicales</a:t>
            </a: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prostaticus</a:t>
            </a:r>
            <a:r>
              <a:rPr lang="cs-CZ" altLang="cs-CZ" sz="2400" b="1" dirty="0"/>
              <a:t> – v. dorsalis penis prof.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vaginalis</a:t>
            </a:r>
            <a:r>
              <a:rPr lang="cs-CZ" altLang="cs-CZ" sz="2400" b="1" dirty="0"/>
              <a:t> – v. dorsalis </a:t>
            </a:r>
            <a:r>
              <a:rPr lang="cs-CZ" altLang="cs-CZ" sz="2400" b="1" dirty="0" err="1"/>
              <a:t>clitoridis</a:t>
            </a:r>
            <a:r>
              <a:rPr lang="cs-CZ" altLang="cs-CZ" sz="2400" b="1" dirty="0"/>
              <a:t> prof.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uterinus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uterinae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rectalis</a:t>
            </a:r>
            <a:r>
              <a:rPr lang="cs-CZ" altLang="cs-CZ" sz="2400" b="1" dirty="0"/>
              <a:t> – v. </a:t>
            </a:r>
            <a:r>
              <a:rPr lang="cs-CZ" altLang="cs-CZ" sz="2400" b="1" dirty="0" err="1"/>
              <a:t>rectalis</a:t>
            </a:r>
            <a:r>
              <a:rPr lang="cs-CZ" altLang="cs-CZ" sz="2400" b="1" dirty="0"/>
              <a:t> sup., media, </a:t>
            </a:r>
            <a:r>
              <a:rPr lang="cs-CZ" altLang="cs-CZ" sz="2400" b="1" dirty="0" err="1"/>
              <a:t>inf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sacralis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sacrales</a:t>
            </a:r>
            <a:r>
              <a:rPr lang="cs-CZ" altLang="cs-CZ" sz="2400" b="1" dirty="0"/>
              <a:t> lat.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460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03213" y="639763"/>
            <a:ext cx="2759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PHLEBOGRAPHY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(VENOGRAPHY)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3105834"/>
            <a:ext cx="4698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Venous</a:t>
            </a:r>
            <a:r>
              <a:rPr lang="cs-CZ" dirty="0"/>
              <a:t> </a:t>
            </a:r>
            <a:r>
              <a:rPr lang="cs-CZ" dirty="0" err="1"/>
              <a:t>thrombosis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contrast</a:t>
            </a:r>
            <a:r>
              <a:rPr lang="cs-CZ" dirty="0"/>
              <a:t>, </a:t>
            </a:r>
          </a:p>
          <a:p>
            <a:r>
              <a:rPr lang="cs-CZ" dirty="0" err="1"/>
              <a:t>the</a:t>
            </a:r>
            <a:r>
              <a:rPr lang="cs-CZ" dirty="0"/>
              <a:t> so-</a:t>
            </a:r>
            <a:r>
              <a:rPr lang="cs-CZ" dirty="0" err="1"/>
              <a:t>called</a:t>
            </a:r>
            <a:r>
              <a:rPr lang="cs-CZ" dirty="0"/>
              <a:t> ‘tram-track’ sign (</a:t>
            </a:r>
            <a:r>
              <a:rPr lang="cs-CZ" dirty="0" err="1"/>
              <a:t>arrows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58750" y="635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765175"/>
            <a:ext cx="4524375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31775" y="-7938"/>
            <a:ext cx="592613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ILIACA COMMUNIS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iliaca ext - v. femoralis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           - v. epigastrica inf.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           - v. circumflexa ilium prof.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iliaca int.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49500"/>
            <a:ext cx="4090988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0"/>
            <a:ext cx="5011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0" y="260350"/>
            <a:ext cx="46497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CAVA INF.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iliaca communis dx. et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lumbales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phrenicae inf.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sacralis mediana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testicularis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(- v. ovarica dx.)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renales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suprarenalis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hepaticae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0"/>
            <a:ext cx="4903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0"/>
            <a:ext cx="5634038" cy="71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PORTAE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cysticae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gastrica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gastrica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mesenterica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pancreaticoduodenales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pancreaticae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gastroomentalis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jejunales et ileales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ileocolica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colica dx. et 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splenica/lienalis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gastricae breves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gastroomentalis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pancreaticae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mesenterica inf.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- v. colica sin., vv. sigmoideae,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   v. rectalis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76238" y="279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58750" y="63500"/>
            <a:ext cx="58372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PORTAL-CAVAL / PORTAL-SYSTEMIC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ANASTOMOSES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400" b="1"/>
              <a:t>Vv. gastricae – vv. oesophageae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400" b="1"/>
              <a:t>Vv. paraumbilicales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(caput Medusae, Burrow</a:t>
            </a:r>
            <a:r>
              <a:rPr lang="en-US" altLang="cs-CZ" sz="2400" b="1"/>
              <a:t>’s</a:t>
            </a:r>
            <a:r>
              <a:rPr lang="cs-CZ" altLang="cs-CZ" sz="2400" b="1"/>
              <a:t> veins)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cs-CZ" altLang="cs-CZ" sz="2400" b="1"/>
              <a:t>Plexus rectalis - hemorrhoids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cs-CZ" altLang="cs-CZ" sz="2400" b="1"/>
              <a:t>Retzius</a:t>
            </a:r>
            <a:r>
              <a:rPr lang="en-US" altLang="cs-CZ" sz="2400" b="1"/>
              <a:t>’ veins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cs-CZ" altLang="cs-CZ" sz="2400" b="1"/>
              <a:t>Vv.</a:t>
            </a:r>
            <a:r>
              <a:rPr lang="en-US" altLang="cs-CZ" sz="2400" b="1"/>
              <a:t> </a:t>
            </a:r>
            <a:r>
              <a:rPr lang="cs-CZ" altLang="cs-CZ" sz="2400" b="1"/>
              <a:t>h</a:t>
            </a:r>
            <a:r>
              <a:rPr lang="en-US" altLang="cs-CZ" sz="2400" b="1"/>
              <a:t>epatic</a:t>
            </a:r>
            <a:r>
              <a:rPr lang="cs-CZ" altLang="cs-CZ" sz="2400" b="1"/>
              <a:t>ae – vv. phrenicae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br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obr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0"/>
            <a:ext cx="4897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361291" y="260648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Caput </a:t>
            </a:r>
            <a:r>
              <a:rPr lang="cs-CZ" altLang="cs-CZ" sz="2400" b="1" dirty="0" err="1"/>
              <a:t>medusae</a:t>
            </a:r>
            <a:endParaRPr lang="cs-CZ" alt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73405"/>
            <a:ext cx="5937514" cy="50128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45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03213" y="279400"/>
            <a:ext cx="637225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FETAL CIRCULATION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umbilicalis</a:t>
            </a:r>
            <a:r>
              <a:rPr lang="cs-CZ" altLang="cs-CZ" sz="2400" b="1" dirty="0"/>
              <a:t> – lig. </a:t>
            </a:r>
            <a:r>
              <a:rPr lang="cs-CZ" altLang="cs-CZ" sz="2400" b="1" dirty="0" err="1"/>
              <a:t>teres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hepatis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ductus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– lig. </a:t>
            </a:r>
            <a:r>
              <a:rPr lang="cs-CZ" altLang="cs-CZ" sz="2400" b="1" dirty="0" err="1"/>
              <a:t>venosum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foramen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ovale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fossa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ovalis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ductus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arteriosus</a:t>
            </a:r>
            <a:r>
              <a:rPr lang="cs-CZ" altLang="cs-CZ" sz="2400" b="1" dirty="0"/>
              <a:t> – lig. </a:t>
            </a:r>
            <a:r>
              <a:rPr lang="cs-CZ" altLang="cs-CZ" sz="2400" b="1" dirty="0" err="1"/>
              <a:t>arteriosum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aa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umbilicales</a:t>
            </a:r>
            <a:r>
              <a:rPr lang="cs-CZ" altLang="cs-CZ" sz="2400" b="1" dirty="0"/>
              <a:t> –</a:t>
            </a:r>
            <a:r>
              <a:rPr lang="cs-CZ" altLang="cs-CZ" sz="2400" b="1" dirty="0" err="1"/>
              <a:t>chordae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aa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umbilicales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4572000" cy="472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5292080" cy="402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523207" cy="345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0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11188" y="476250"/>
            <a:ext cx="7345362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Illustrations were copied</a:t>
            </a:r>
            <a:r>
              <a:rPr lang="en-US" altLang="cs-CZ" sz="2400"/>
              <a:t> </a:t>
            </a:r>
            <a:r>
              <a:rPr lang="cs-CZ" altLang="cs-CZ" sz="2400"/>
              <a:t>from: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Atlas der Anatomie des Menschen/Sobotta.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Putz,R., und Pabst,R. 20. Auflage. M</a:t>
            </a:r>
            <a:r>
              <a:rPr lang="en-US" altLang="cs-CZ" sz="2400" b="1"/>
              <a:t>ü</a:t>
            </a:r>
            <a:r>
              <a:rPr lang="cs-CZ" altLang="cs-CZ" sz="2400" b="1"/>
              <a:t>nchen: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Urban </a:t>
            </a:r>
            <a:r>
              <a:rPr lang="en-US" altLang="cs-CZ" sz="2400" b="1"/>
              <a:t>&amp;</a:t>
            </a:r>
            <a:r>
              <a:rPr lang="cs-CZ" altLang="cs-CZ" sz="2400" b="1"/>
              <a:t> Schwarzenberg, 1993)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Čihák R: Anatomie 2 (Splanchnologia). Avicenum,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zdravotnické nakladatelství,</a:t>
            </a:r>
            <a:r>
              <a:rPr lang="cs-CZ" altLang="cs-CZ" sz="2400" b="1"/>
              <a:t> </a:t>
            </a:r>
            <a:r>
              <a:rPr lang="en-US" altLang="cs-CZ" sz="2400" b="1"/>
              <a:t>Praha, 1988.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ily_sinusduraematris_PRACOVNIVE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0"/>
            <a:ext cx="4559300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8750" y="134938"/>
            <a:ext cx="29765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JUGULARIS INT.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5503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31775" y="207963"/>
            <a:ext cx="34431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JUGULARIS INT.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pharyngeae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facialis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communis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lingualis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thyroidea</a:t>
            </a:r>
            <a:r>
              <a:rPr lang="cs-CZ" altLang="cs-CZ" sz="2400" b="1" dirty="0"/>
              <a:t>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thyroidea</a:t>
            </a:r>
            <a:r>
              <a:rPr lang="cs-CZ" altLang="cs-CZ" sz="2400" b="1" dirty="0"/>
              <a:t> 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0"/>
            <a:ext cx="58975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8750" y="134938"/>
            <a:ext cx="3978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RETROMANDIBULARIS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temporalis spf.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maxillaris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temporalis 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transversa faciei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FACIALIS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- v. angularis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- v. prof. faciei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- v. palatina ext.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76250"/>
            <a:ext cx="571182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58750" y="134938"/>
            <a:ext cx="3908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PLEXUS PTERYGOIDEUS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alveolaris inf. et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sphenopalatina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palatinae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ily_oblicej_hloub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5503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31775" y="279400"/>
            <a:ext cx="33829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JUGULARIS EXT.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retromandibularis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auricularis post.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occipitalis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jugularis 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arcus venosus juguli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(- v. mediana colli)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transversa colli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suprascapularis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1150</Words>
  <Application>Microsoft Office PowerPoint</Application>
  <PresentationFormat>Předvádění na obrazovce (4:3)</PresentationFormat>
  <Paragraphs>225</Paragraphs>
  <Slides>38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Motiv systému Office</vt:lpstr>
      <vt:lpstr>VEINS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Masarykova universita v Brně</dc:creator>
  <cp:lastModifiedBy>Ivana Svíženská</cp:lastModifiedBy>
  <cp:revision>105</cp:revision>
  <dcterms:created xsi:type="dcterms:W3CDTF">2006-05-10T13:50:51Z</dcterms:created>
  <dcterms:modified xsi:type="dcterms:W3CDTF">2018-03-11T14:29:33Z</dcterms:modified>
</cp:coreProperties>
</file>