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5"/>
  </p:notesMasterIdLst>
  <p:sldIdLst>
    <p:sldId id="271" r:id="rId2"/>
    <p:sldId id="267" r:id="rId3"/>
    <p:sldId id="272" r:id="rId4"/>
    <p:sldId id="262" r:id="rId5"/>
    <p:sldId id="263" r:id="rId6"/>
    <p:sldId id="264" r:id="rId7"/>
    <p:sldId id="265" r:id="rId8"/>
    <p:sldId id="256" r:id="rId9"/>
    <p:sldId id="257" r:id="rId10"/>
    <p:sldId id="258" r:id="rId11"/>
    <p:sldId id="269" r:id="rId12"/>
    <p:sldId id="270" r:id="rId13"/>
    <p:sldId id="273" r:id="rId14"/>
    <p:sldId id="274" r:id="rId15"/>
    <p:sldId id="275" r:id="rId16"/>
    <p:sldId id="276" r:id="rId17"/>
    <p:sldId id="277" r:id="rId18"/>
    <p:sldId id="278" r:id="rId19"/>
    <p:sldId id="259" r:id="rId20"/>
    <p:sldId id="260" r:id="rId21"/>
    <p:sldId id="261" r:id="rId22"/>
    <p:sldId id="266" r:id="rId23"/>
    <p:sldId id="268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vel Ševčík" initials="PŠ" lastIdx="3" clrIdx="0">
    <p:extLst>
      <p:ext uri="{19B8F6BF-5375-455C-9EA6-DF929625EA0E}">
        <p15:presenceInfo xmlns="" xmlns:p15="http://schemas.microsoft.com/office/powerpoint/2012/main" userId="75574cbc83095b1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90" autoAdjust="0"/>
    <p:restoredTop sz="94660"/>
  </p:normalViewPr>
  <p:slideViewPr>
    <p:cSldViewPr>
      <p:cViewPr varScale="1">
        <p:scale>
          <a:sx n="106" d="100"/>
          <a:sy n="106" d="100"/>
        </p:scale>
        <p:origin x="-11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638CAE-FC1F-4C19-9285-381BBB20652A}" type="datetimeFigureOut">
              <a:rPr lang="cs-CZ" smtClean="0"/>
              <a:pPr/>
              <a:t>13.3.2017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7FDF4-43BF-4E79-BB6A-B232D3D95C0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734408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Abbreviations</a:t>
            </a:r>
            <a:r>
              <a:rPr lang="cs-CZ" dirty="0"/>
              <a:t>: </a:t>
            </a:r>
            <a:r>
              <a:rPr lang="cs-CZ" dirty="0" err="1"/>
              <a:t>gr</a:t>
            </a:r>
            <a:r>
              <a:rPr lang="cs-CZ" dirty="0"/>
              <a:t>. = gradus; l. sin/</a:t>
            </a:r>
            <a:r>
              <a:rPr lang="cs-CZ" dirty="0" err="1"/>
              <a:t>dx</a:t>
            </a:r>
            <a:r>
              <a:rPr lang="cs-CZ" dirty="0"/>
              <a:t> = </a:t>
            </a:r>
            <a:r>
              <a:rPr lang="cs-CZ" dirty="0" err="1"/>
              <a:t>lateris</a:t>
            </a:r>
            <a:r>
              <a:rPr lang="cs-CZ" dirty="0"/>
              <a:t> </a:t>
            </a:r>
            <a:r>
              <a:rPr lang="cs-CZ" dirty="0" err="1"/>
              <a:t>sinistri</a:t>
            </a:r>
            <a:r>
              <a:rPr lang="cs-CZ" dirty="0"/>
              <a:t>/</a:t>
            </a:r>
            <a:r>
              <a:rPr lang="cs-CZ" dirty="0" err="1"/>
              <a:t>dextri</a:t>
            </a:r>
            <a:r>
              <a:rPr lang="cs-CZ" dirty="0"/>
              <a:t>; </a:t>
            </a:r>
            <a:r>
              <a:rPr lang="cs-CZ" dirty="0" err="1"/>
              <a:t>Th</a:t>
            </a:r>
            <a:endParaRPr lang="cs-CZ" baseline="0" dirty="0"/>
          </a:p>
          <a:p>
            <a:r>
              <a:rPr lang="cs-CZ" dirty="0"/>
              <a:t> = </a:t>
            </a:r>
            <a:r>
              <a:rPr lang="cs-CZ" dirty="0" err="1"/>
              <a:t>vertebra</a:t>
            </a:r>
            <a:r>
              <a:rPr lang="cs-CZ" dirty="0"/>
              <a:t> </a:t>
            </a:r>
            <a:r>
              <a:rPr lang="cs-CZ" dirty="0" err="1"/>
              <a:t>thoracica</a:t>
            </a:r>
            <a:r>
              <a:rPr lang="cs-CZ" dirty="0"/>
              <a:t> duodecima;</a:t>
            </a:r>
            <a:r>
              <a:rPr lang="cs-CZ" baseline="0" dirty="0"/>
              <a:t> St.p. = status post; </a:t>
            </a:r>
            <a:r>
              <a:rPr lang="cs-CZ" baseline="0" dirty="0" err="1"/>
              <a:t>susp</a:t>
            </a:r>
            <a:r>
              <a:rPr lang="cs-CZ" baseline="0" dirty="0"/>
              <a:t>. = </a:t>
            </a:r>
            <a:r>
              <a:rPr lang="cs-CZ" baseline="0" dirty="0" err="1"/>
              <a:t>suspectae</a:t>
            </a:r>
            <a:r>
              <a:rPr lang="cs-CZ" baseline="0" dirty="0"/>
              <a:t>; in </a:t>
            </a:r>
            <a:r>
              <a:rPr lang="cs-CZ" baseline="0" dirty="0" err="1"/>
              <a:t>grav</a:t>
            </a:r>
            <a:r>
              <a:rPr lang="cs-CZ" baseline="0" dirty="0"/>
              <a:t>. </a:t>
            </a:r>
            <a:r>
              <a:rPr lang="cs-CZ" baseline="0" dirty="0" err="1"/>
              <a:t>hebd</a:t>
            </a:r>
            <a:r>
              <a:rPr lang="cs-CZ" baseline="0" dirty="0"/>
              <a:t>. = in </a:t>
            </a:r>
            <a:r>
              <a:rPr lang="cs-CZ" baseline="0" dirty="0" err="1"/>
              <a:t>graviditatis</a:t>
            </a:r>
            <a:r>
              <a:rPr lang="cs-CZ" baseline="0" dirty="0"/>
              <a:t> </a:t>
            </a:r>
            <a:r>
              <a:rPr lang="cs-CZ" baseline="0" dirty="0" err="1"/>
              <a:t>hebdomade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C8698-2E67-CE43-8AB9-7E924FFEADA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7046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7FDF4-43BF-4E79-BB6A-B232D3D95C09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8671578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7FDF4-43BF-4E79-BB6A-B232D3D95C09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0459814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Angiospasmus</a:t>
            </a:r>
            <a:endParaRPr lang="en-US" dirty="0"/>
          </a:p>
          <a:p>
            <a:r>
              <a:rPr lang="en-US" dirty="0" err="1"/>
              <a:t>Angioplastica</a:t>
            </a:r>
            <a:endParaRPr lang="en-US" dirty="0"/>
          </a:p>
          <a:p>
            <a:r>
              <a:rPr lang="en-US" dirty="0" err="1"/>
              <a:t>Phlebographia</a:t>
            </a:r>
            <a:endParaRPr lang="en-US" dirty="0"/>
          </a:p>
          <a:p>
            <a:r>
              <a:rPr lang="en-US" dirty="0" err="1"/>
              <a:t>Phlebothrombosis</a:t>
            </a:r>
            <a:endParaRPr lang="en-US" dirty="0"/>
          </a:p>
          <a:p>
            <a:r>
              <a:rPr lang="en-US" dirty="0" err="1"/>
              <a:t>Cardiothoracicus</a:t>
            </a:r>
            <a:endParaRPr lang="en-US" dirty="0"/>
          </a:p>
          <a:p>
            <a:r>
              <a:rPr lang="en-US" dirty="0" err="1"/>
              <a:t>Cadriopneumographia</a:t>
            </a:r>
            <a:endParaRPr lang="en-US" dirty="0"/>
          </a:p>
          <a:p>
            <a:r>
              <a:rPr lang="en-US" dirty="0" err="1"/>
              <a:t>Nephrectomia</a:t>
            </a:r>
            <a:endParaRPr lang="en-US" dirty="0"/>
          </a:p>
          <a:p>
            <a:r>
              <a:rPr lang="en-US" dirty="0" err="1"/>
              <a:t>Nephroureterectomia</a:t>
            </a:r>
            <a:endParaRPr lang="en-US" dirty="0"/>
          </a:p>
          <a:p>
            <a:r>
              <a:rPr lang="en-US" dirty="0" err="1"/>
              <a:t>Cystostomia</a:t>
            </a:r>
            <a:endParaRPr lang="en-US" dirty="0"/>
          </a:p>
          <a:p>
            <a:r>
              <a:rPr lang="en-US" dirty="0" err="1"/>
              <a:t>Cystotomia</a:t>
            </a:r>
            <a:endParaRPr lang="en-US" dirty="0"/>
          </a:p>
          <a:p>
            <a:r>
              <a:rPr lang="en-US" dirty="0" err="1"/>
              <a:t>Glossectomia</a:t>
            </a:r>
            <a:endParaRPr lang="en-US" dirty="0"/>
          </a:p>
          <a:p>
            <a:r>
              <a:rPr lang="en-US" dirty="0" err="1"/>
              <a:t>Glossopalatinus</a:t>
            </a:r>
            <a:endParaRPr lang="en-US" dirty="0"/>
          </a:p>
          <a:p>
            <a:r>
              <a:rPr lang="en-US" dirty="0" err="1"/>
              <a:t>Dermatomyositis</a:t>
            </a:r>
            <a:endParaRPr lang="en-US" dirty="0"/>
          </a:p>
          <a:p>
            <a:r>
              <a:rPr lang="en-US" dirty="0" err="1"/>
              <a:t>dermatoplastica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B3D7D5-C056-D749-8BA2-9558D29F762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985557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Haemangioma</a:t>
            </a:r>
            <a:r>
              <a:rPr lang="en-US" dirty="0"/>
              <a:t> </a:t>
            </a:r>
            <a:r>
              <a:rPr lang="en-US" baseline="0" dirty="0"/>
              <a:t>– </a:t>
            </a:r>
            <a:r>
              <a:rPr lang="en-US" baseline="0" dirty="0" err="1"/>
              <a:t>pyrosis</a:t>
            </a:r>
            <a:r>
              <a:rPr lang="en-US" baseline="0" dirty="0"/>
              <a:t>  - hydrocephalus – </a:t>
            </a:r>
            <a:r>
              <a:rPr lang="en-US" baseline="0" dirty="0" err="1"/>
              <a:t>lipectom</a:t>
            </a:r>
            <a:r>
              <a:rPr lang="cs-CZ" baseline="0" dirty="0" err="1"/>
              <a:t>ia</a:t>
            </a:r>
            <a:r>
              <a:rPr lang="en-US" baseline="0" dirty="0"/>
              <a:t> -  </a:t>
            </a:r>
            <a:r>
              <a:rPr lang="en-US" baseline="0" dirty="0" err="1"/>
              <a:t>Pyosalpinx</a:t>
            </a:r>
            <a:r>
              <a:rPr lang="en-US" baseline="0" dirty="0"/>
              <a:t> – </a:t>
            </a:r>
            <a:r>
              <a:rPr lang="en-US" baseline="0" dirty="0" err="1"/>
              <a:t>Nephrolith</a:t>
            </a:r>
            <a:r>
              <a:rPr lang="cs-CZ" baseline="0" dirty="0" err="1"/>
              <a:t>ec</a:t>
            </a:r>
            <a:r>
              <a:rPr lang="en-US" baseline="0" dirty="0"/>
              <a:t>tom</a:t>
            </a:r>
            <a:r>
              <a:rPr lang="cs-CZ" baseline="0" dirty="0" err="1"/>
              <a:t>ia</a:t>
            </a:r>
            <a:r>
              <a:rPr lang="en-US" baseline="0" dirty="0"/>
              <a:t> – </a:t>
            </a:r>
            <a:r>
              <a:rPr lang="en-US" baseline="0" dirty="0" err="1"/>
              <a:t>Uraemia</a:t>
            </a:r>
            <a:r>
              <a:rPr lang="en-US" baseline="0" dirty="0"/>
              <a:t>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D52B2-4BC9-6047-9C01-4115F7F0978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72610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D52B2-4BC9-6047-9C01-4115F7F0978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14622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B3D7D5-C056-D749-8BA2-9558D29F762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15565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B3D7D5-C056-D749-8BA2-9558D29F762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68345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Toto odpovídá </a:t>
            </a:r>
            <a:r>
              <a:rPr lang="cs-CZ" dirty="0" err="1" smtClean="0"/>
              <a:t>task</a:t>
            </a:r>
            <a:r>
              <a:rPr lang="cs-CZ" baseline="0" dirty="0" smtClean="0"/>
              <a:t> 5: </a:t>
            </a:r>
            <a:r>
              <a:rPr lang="cs-CZ" baseline="0" dirty="0" err="1" smtClean="0"/>
              <a:t>ppt</a:t>
            </a:r>
            <a:r>
              <a:rPr lang="cs-CZ" baseline="0" dirty="0" smtClean="0"/>
              <a:t> v hodině, </a:t>
            </a:r>
            <a:r>
              <a:rPr lang="cs-CZ" baseline="0" dirty="0" err="1" smtClean="0"/>
              <a:t>task</a:t>
            </a:r>
            <a:r>
              <a:rPr lang="cs-CZ" baseline="0" dirty="0" smtClean="0"/>
              <a:t> 5 za úkol doma (je to </a:t>
            </a:r>
            <a:r>
              <a:rPr lang="cs-CZ" baseline="0" dirty="0" err="1" smtClean="0"/>
              <a:t>to</a:t>
            </a:r>
            <a:r>
              <a:rPr lang="cs-CZ" baseline="0" dirty="0" smtClean="0"/>
              <a:t> samé naopak, ale i tak si nebudou </a:t>
            </a:r>
            <a:r>
              <a:rPr lang="cs-CZ" baseline="0" smtClean="0"/>
              <a:t>pamatovat všechno)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D52B2-4BC9-6047-9C01-4115F7F0978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98856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7FDF4-43BF-4E79-BB6A-B232D3D95C09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907304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7FDF4-43BF-4E79-BB6A-B232D3D95C09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254664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colon</a:t>
            </a:r>
            <a:r>
              <a:rPr lang="cs-CZ" dirty="0"/>
              <a:t> </a:t>
            </a:r>
            <a:r>
              <a:rPr lang="cs-CZ" dirty="0" err="1"/>
              <a:t>sigmoideum</a:t>
            </a:r>
            <a:r>
              <a:rPr lang="cs-CZ" dirty="0"/>
              <a:t>;</a:t>
            </a:r>
            <a:r>
              <a:rPr lang="cs-CZ" baseline="0" dirty="0"/>
              <a:t> </a:t>
            </a:r>
            <a:r>
              <a:rPr lang="cs-CZ" baseline="0" dirty="0" err="1"/>
              <a:t>processus</a:t>
            </a:r>
            <a:r>
              <a:rPr lang="cs-CZ" baseline="0" dirty="0"/>
              <a:t> </a:t>
            </a:r>
            <a:r>
              <a:rPr lang="cs-CZ" baseline="0" dirty="0" err="1"/>
              <a:t>pterygoideus</a:t>
            </a:r>
            <a:r>
              <a:rPr lang="cs-CZ" baseline="0" dirty="0"/>
              <a:t>; </a:t>
            </a:r>
            <a:r>
              <a:rPr lang="cs-CZ" baseline="0" dirty="0" err="1"/>
              <a:t>glandula</a:t>
            </a:r>
            <a:r>
              <a:rPr lang="cs-CZ" baseline="0" dirty="0"/>
              <a:t> </a:t>
            </a:r>
            <a:r>
              <a:rPr lang="cs-CZ" baseline="0" dirty="0" err="1"/>
              <a:t>thyroidea</a:t>
            </a:r>
            <a:r>
              <a:rPr lang="cs-CZ" baseline="0" dirty="0"/>
              <a:t>; sutura </a:t>
            </a:r>
            <a:r>
              <a:rPr lang="cs-CZ" baseline="0" dirty="0" err="1"/>
              <a:t>lambdoidea</a:t>
            </a:r>
            <a:r>
              <a:rPr lang="cs-CZ" baseline="0" dirty="0"/>
              <a:t>; os </a:t>
            </a:r>
            <a:r>
              <a:rPr lang="cs-CZ" baseline="0" dirty="0" err="1"/>
              <a:t>scaphoideum</a:t>
            </a:r>
            <a:r>
              <a:rPr lang="cs-CZ" baseline="0" dirty="0"/>
              <a:t>; </a:t>
            </a:r>
            <a:r>
              <a:rPr lang="cs-CZ" baseline="0" dirty="0" err="1"/>
              <a:t>processus</a:t>
            </a:r>
            <a:r>
              <a:rPr lang="cs-CZ" baseline="0" dirty="0"/>
              <a:t> </a:t>
            </a:r>
            <a:r>
              <a:rPr lang="cs-CZ" baseline="0" dirty="0" err="1"/>
              <a:t>xiphoideus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7FDF4-43BF-4E79-BB6A-B232D3D95C09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3583653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Processus</a:t>
            </a:r>
            <a:r>
              <a:rPr lang="cs-CZ" dirty="0"/>
              <a:t> </a:t>
            </a:r>
            <a:r>
              <a:rPr lang="cs-CZ" dirty="0" err="1"/>
              <a:t>styloideus</a:t>
            </a:r>
            <a:r>
              <a:rPr lang="cs-CZ" dirty="0"/>
              <a:t>, </a:t>
            </a:r>
            <a:r>
              <a:rPr lang="cs-CZ" dirty="0" err="1"/>
              <a:t>processus</a:t>
            </a:r>
            <a:r>
              <a:rPr lang="cs-CZ" dirty="0"/>
              <a:t> </a:t>
            </a:r>
            <a:r>
              <a:rPr lang="cs-CZ" dirty="0" err="1"/>
              <a:t>coronoideus</a:t>
            </a:r>
            <a:r>
              <a:rPr lang="cs-CZ" dirty="0"/>
              <a:t>; os </a:t>
            </a:r>
            <a:r>
              <a:rPr lang="cs-CZ" dirty="0" err="1"/>
              <a:t>hyoideum</a:t>
            </a:r>
            <a:r>
              <a:rPr lang="cs-CZ" dirty="0"/>
              <a:t>; </a:t>
            </a:r>
            <a:r>
              <a:rPr lang="cs-CZ" dirty="0" err="1"/>
              <a:t>processus</a:t>
            </a:r>
            <a:r>
              <a:rPr lang="cs-CZ" dirty="0"/>
              <a:t> </a:t>
            </a:r>
            <a:r>
              <a:rPr lang="cs-CZ" dirty="0" err="1"/>
              <a:t>coracoideus</a:t>
            </a:r>
            <a:r>
              <a:rPr lang="cs-CZ" dirty="0"/>
              <a:t>; os </a:t>
            </a:r>
            <a:r>
              <a:rPr lang="cs-CZ" dirty="0" err="1"/>
              <a:t>pisiforme</a:t>
            </a:r>
            <a:r>
              <a:rPr lang="cs-CZ" dirty="0"/>
              <a:t>; </a:t>
            </a:r>
            <a:r>
              <a:rPr lang="cs-CZ" dirty="0" err="1"/>
              <a:t>musculus</a:t>
            </a:r>
            <a:r>
              <a:rPr lang="cs-CZ" baseline="0" dirty="0"/>
              <a:t> </a:t>
            </a:r>
            <a:r>
              <a:rPr lang="cs-CZ" baseline="0" dirty="0" err="1"/>
              <a:t>piriformis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7FDF4-43BF-4E79-BB6A-B232D3D95C09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915343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Obdélní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Obdélní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Obdélní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bdélní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Zaoblený obdélní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Zaoblený obdélní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13.3.2017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6" name="Zástupný symbol pro datum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8A2481B-5154-415F-B752-558547769AA3}" type="datetimeFigureOut">
              <a:rPr lang="cs-CZ" smtClean="0"/>
              <a:pPr/>
              <a:t>13.3.2017</a:t>
            </a:fld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13.3.2017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13.3.2017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élní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Obdélní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Obdélní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Obdélní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Zaoblený obdélní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Zaoblený obdélní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Obdélní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Obdélní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Obdélní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Obdélní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Obdélní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Obdélní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13.3.2017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gif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914400" y="981075"/>
            <a:ext cx="8229600" cy="4324350"/>
          </a:xfrm>
        </p:spPr>
        <p:txBody>
          <a:bodyPr>
            <a:noAutofit/>
          </a:bodyPr>
          <a:lstStyle/>
          <a:p>
            <a:pPr>
              <a:spcBef>
                <a:spcPts val="700"/>
              </a:spcBef>
            </a:pPr>
            <a:r>
              <a:rPr lang="cs-CZ" sz="2400" dirty="0" err="1"/>
              <a:t>Insufficientia</a:t>
            </a:r>
            <a:r>
              <a:rPr lang="cs-CZ" sz="2400" dirty="0"/>
              <a:t> </a:t>
            </a:r>
            <a:r>
              <a:rPr lang="cs-CZ" sz="2400" dirty="0" err="1"/>
              <a:t>renalis</a:t>
            </a:r>
            <a:r>
              <a:rPr lang="cs-CZ" sz="2400" dirty="0"/>
              <a:t> </a:t>
            </a:r>
            <a:r>
              <a:rPr lang="cs-CZ" sz="2400" dirty="0" err="1"/>
              <a:t>chronica</a:t>
            </a:r>
            <a:r>
              <a:rPr lang="cs-CZ" sz="2400" dirty="0"/>
              <a:t> </a:t>
            </a:r>
            <a:r>
              <a:rPr lang="cs-CZ" sz="2400" dirty="0" err="1">
                <a:solidFill>
                  <a:srgbClr val="00B050"/>
                </a:solidFill>
              </a:rPr>
              <a:t>gr</a:t>
            </a:r>
            <a:r>
              <a:rPr lang="cs-CZ" sz="2400" dirty="0">
                <a:solidFill>
                  <a:srgbClr val="00B050"/>
                </a:solidFill>
              </a:rPr>
              <a:t>.</a:t>
            </a:r>
            <a:r>
              <a:rPr lang="cs-CZ" sz="2400" dirty="0"/>
              <a:t> </a:t>
            </a:r>
            <a:r>
              <a:rPr lang="cs-CZ" sz="2400" dirty="0">
                <a:solidFill>
                  <a:srgbClr val="FF0000"/>
                </a:solidFill>
              </a:rPr>
              <a:t>IV.</a:t>
            </a:r>
          </a:p>
          <a:p>
            <a:pPr>
              <a:spcBef>
                <a:spcPts val="700"/>
              </a:spcBef>
            </a:pPr>
            <a:r>
              <a:rPr lang="cs-CZ" sz="2400" dirty="0" err="1"/>
              <a:t>Decubitus</a:t>
            </a:r>
            <a:r>
              <a:rPr lang="cs-CZ" sz="2400" dirty="0"/>
              <a:t> </a:t>
            </a:r>
            <a:r>
              <a:rPr lang="cs-CZ" sz="2400" dirty="0" err="1"/>
              <a:t>regionis</a:t>
            </a:r>
            <a:r>
              <a:rPr lang="cs-CZ" sz="2400" dirty="0"/>
              <a:t> </a:t>
            </a:r>
            <a:r>
              <a:rPr lang="cs-CZ" sz="2400" dirty="0" err="1"/>
              <a:t>ossis</a:t>
            </a:r>
            <a:r>
              <a:rPr lang="cs-CZ" sz="2400" dirty="0"/>
              <a:t> </a:t>
            </a:r>
            <a:r>
              <a:rPr lang="cs-CZ" sz="2400" dirty="0" err="1"/>
              <a:t>sacri</a:t>
            </a:r>
            <a:r>
              <a:rPr lang="cs-CZ" sz="2400" dirty="0"/>
              <a:t> et </a:t>
            </a:r>
            <a:r>
              <a:rPr lang="cs-CZ" sz="2400" dirty="0" err="1"/>
              <a:t>calcanei</a:t>
            </a:r>
            <a:r>
              <a:rPr lang="cs-CZ" sz="2400" dirty="0"/>
              <a:t> l. sin. </a:t>
            </a:r>
            <a:r>
              <a:rPr lang="cs-CZ" sz="2400" dirty="0" err="1"/>
              <a:t>gr</a:t>
            </a:r>
            <a:r>
              <a:rPr lang="cs-CZ" sz="2400" dirty="0"/>
              <a:t>. </a:t>
            </a:r>
            <a:r>
              <a:rPr lang="cs-CZ" sz="2400" dirty="0">
                <a:solidFill>
                  <a:srgbClr val="FF0000"/>
                </a:solidFill>
              </a:rPr>
              <a:t>II.</a:t>
            </a:r>
            <a:endParaRPr lang="cs-CZ" sz="2400" dirty="0"/>
          </a:p>
          <a:p>
            <a:pPr>
              <a:spcBef>
                <a:spcPts val="700"/>
              </a:spcBef>
            </a:pPr>
            <a:r>
              <a:rPr lang="cs-CZ" sz="2400" dirty="0"/>
              <a:t>St. p. </a:t>
            </a:r>
            <a:r>
              <a:rPr lang="cs-CZ" sz="2400" dirty="0" err="1"/>
              <a:t>amputationem</a:t>
            </a:r>
            <a:r>
              <a:rPr lang="cs-CZ" sz="2400" dirty="0"/>
              <a:t> </a:t>
            </a:r>
            <a:r>
              <a:rPr lang="cs-CZ" sz="2400" dirty="0" err="1"/>
              <a:t>pollicis</a:t>
            </a:r>
            <a:r>
              <a:rPr lang="cs-CZ" sz="2400" dirty="0"/>
              <a:t> et </a:t>
            </a:r>
            <a:r>
              <a:rPr lang="cs-CZ" sz="2400" dirty="0" err="1"/>
              <a:t>digiti</a:t>
            </a:r>
            <a:r>
              <a:rPr lang="cs-CZ" sz="2400" dirty="0"/>
              <a:t> </a:t>
            </a:r>
            <a:r>
              <a:rPr lang="cs-CZ" sz="2400" dirty="0">
                <a:solidFill>
                  <a:srgbClr val="FF0000"/>
                </a:solidFill>
              </a:rPr>
              <a:t>III. </a:t>
            </a:r>
            <a:r>
              <a:rPr lang="cs-CZ" sz="2400" dirty="0" err="1"/>
              <a:t>manus</a:t>
            </a:r>
            <a:r>
              <a:rPr lang="cs-CZ" sz="2400" dirty="0"/>
              <a:t> </a:t>
            </a:r>
            <a:r>
              <a:rPr lang="cs-CZ" sz="2400" dirty="0">
                <a:solidFill>
                  <a:srgbClr val="00B050"/>
                </a:solidFill>
              </a:rPr>
              <a:t>l. </a:t>
            </a:r>
            <a:r>
              <a:rPr lang="cs-CZ" sz="2400" dirty="0" err="1">
                <a:solidFill>
                  <a:srgbClr val="00B050"/>
                </a:solidFill>
              </a:rPr>
              <a:t>dx</a:t>
            </a:r>
            <a:r>
              <a:rPr lang="cs-CZ" sz="2400" dirty="0">
                <a:solidFill>
                  <a:srgbClr val="00B050"/>
                </a:solidFill>
              </a:rPr>
              <a:t>. </a:t>
            </a:r>
            <a:r>
              <a:rPr lang="cs-CZ" sz="2400" dirty="0" err="1"/>
              <a:t>traumaticam</a:t>
            </a:r>
            <a:endParaRPr lang="cs-CZ" sz="2400" dirty="0"/>
          </a:p>
          <a:p>
            <a:pPr>
              <a:spcBef>
                <a:spcPts val="700"/>
              </a:spcBef>
            </a:pPr>
            <a:r>
              <a:rPr lang="cs-CZ" sz="2400" dirty="0" err="1"/>
              <a:t>Gangraena</a:t>
            </a:r>
            <a:r>
              <a:rPr lang="cs-CZ" sz="2400" dirty="0"/>
              <a:t> </a:t>
            </a:r>
            <a:r>
              <a:rPr lang="cs-CZ" sz="2400" dirty="0" err="1"/>
              <a:t>digiti</a:t>
            </a:r>
            <a:r>
              <a:rPr lang="cs-CZ" sz="2400" dirty="0"/>
              <a:t> </a:t>
            </a:r>
            <a:r>
              <a:rPr lang="cs-CZ" sz="2400" dirty="0">
                <a:solidFill>
                  <a:srgbClr val="FF0000"/>
                </a:solidFill>
              </a:rPr>
              <a:t>IV. </a:t>
            </a:r>
            <a:r>
              <a:rPr lang="cs-CZ" sz="2400" dirty="0"/>
              <a:t>et </a:t>
            </a:r>
            <a:r>
              <a:rPr lang="cs-CZ" sz="2400" dirty="0">
                <a:solidFill>
                  <a:srgbClr val="FF0000"/>
                </a:solidFill>
              </a:rPr>
              <a:t>V. </a:t>
            </a:r>
            <a:r>
              <a:rPr lang="cs-CZ" sz="2400" dirty="0" err="1"/>
              <a:t>pedis</a:t>
            </a:r>
            <a:r>
              <a:rPr lang="cs-CZ" sz="2400" dirty="0"/>
              <a:t> </a:t>
            </a:r>
            <a:r>
              <a:rPr lang="cs-CZ" sz="2400" dirty="0">
                <a:solidFill>
                  <a:srgbClr val="00B050"/>
                </a:solidFill>
              </a:rPr>
              <a:t>l. sin.</a:t>
            </a:r>
          </a:p>
          <a:p>
            <a:pPr>
              <a:spcBef>
                <a:spcPts val="700"/>
              </a:spcBef>
            </a:pPr>
            <a:r>
              <a:rPr lang="cs-CZ" sz="2400" dirty="0"/>
              <a:t>St. p. </a:t>
            </a:r>
            <a:r>
              <a:rPr lang="cs-CZ" sz="2400" dirty="0" err="1"/>
              <a:t>fracturam</a:t>
            </a:r>
            <a:r>
              <a:rPr lang="cs-CZ" sz="2400" dirty="0"/>
              <a:t> </a:t>
            </a:r>
            <a:r>
              <a:rPr lang="cs-CZ" sz="2400" dirty="0" err="1"/>
              <a:t>vertebrae</a:t>
            </a:r>
            <a:r>
              <a:rPr lang="cs-CZ" sz="2400" dirty="0"/>
              <a:t> </a:t>
            </a:r>
            <a:r>
              <a:rPr lang="cs-CZ" sz="2400" dirty="0">
                <a:solidFill>
                  <a:srgbClr val="00B050"/>
                </a:solidFill>
              </a:rPr>
              <a:t>Th</a:t>
            </a:r>
            <a:r>
              <a:rPr lang="cs-CZ" sz="2400" dirty="0">
                <a:solidFill>
                  <a:srgbClr val="FF0000"/>
                </a:solidFill>
              </a:rPr>
              <a:t>12</a:t>
            </a:r>
            <a:r>
              <a:rPr lang="cs-CZ" sz="2400" dirty="0"/>
              <a:t> </a:t>
            </a:r>
            <a:r>
              <a:rPr lang="cs-CZ" sz="2400" dirty="0" err="1"/>
              <a:t>compressivam</a:t>
            </a:r>
            <a:endParaRPr lang="cs-CZ" sz="2400" dirty="0"/>
          </a:p>
          <a:p>
            <a:pPr>
              <a:spcBef>
                <a:spcPts val="700"/>
              </a:spcBef>
            </a:pPr>
            <a:r>
              <a:rPr lang="cs-CZ" sz="2400" dirty="0">
                <a:solidFill>
                  <a:srgbClr val="00B050"/>
                </a:solidFill>
              </a:rPr>
              <a:t>St. p. </a:t>
            </a:r>
            <a:r>
              <a:rPr lang="cs-CZ" sz="2400" dirty="0" err="1"/>
              <a:t>fracturam</a:t>
            </a:r>
            <a:r>
              <a:rPr lang="cs-CZ" sz="2400" dirty="0"/>
              <a:t> </a:t>
            </a:r>
            <a:r>
              <a:rPr lang="cs-CZ" sz="2400" dirty="0" err="1"/>
              <a:t>costae</a:t>
            </a:r>
            <a:r>
              <a:rPr lang="cs-CZ" sz="2400" dirty="0"/>
              <a:t> l. sin. </a:t>
            </a:r>
            <a:r>
              <a:rPr lang="cs-CZ" sz="2400" dirty="0">
                <a:solidFill>
                  <a:srgbClr val="FF0000"/>
                </a:solidFill>
              </a:rPr>
              <a:t>IV., V., VI. </a:t>
            </a:r>
            <a:r>
              <a:rPr lang="cs-CZ" sz="2400" dirty="0"/>
              <a:t>et </a:t>
            </a:r>
            <a:r>
              <a:rPr lang="cs-CZ" sz="2400" dirty="0">
                <a:solidFill>
                  <a:srgbClr val="FF0000"/>
                </a:solidFill>
              </a:rPr>
              <a:t>VII.</a:t>
            </a:r>
            <a:r>
              <a:rPr lang="cs-CZ" sz="2400" dirty="0"/>
              <a:t> </a:t>
            </a:r>
            <a:r>
              <a:rPr lang="cs-CZ" sz="2400" dirty="0" err="1" smtClean="0"/>
              <a:t>inveteratam</a:t>
            </a:r>
            <a:endParaRPr lang="cs-CZ" sz="2400" dirty="0"/>
          </a:p>
          <a:p>
            <a:pPr>
              <a:spcBef>
                <a:spcPts val="700"/>
              </a:spcBef>
            </a:pPr>
            <a:r>
              <a:rPr lang="cs-CZ" sz="2400" dirty="0"/>
              <a:t>Pelvis </a:t>
            </a:r>
            <a:r>
              <a:rPr lang="cs-CZ" sz="2400" dirty="0" err="1" smtClean="0"/>
              <a:t>renalis</a:t>
            </a:r>
            <a:r>
              <a:rPr lang="cs-CZ" sz="2400" dirty="0" smtClean="0"/>
              <a:t> </a:t>
            </a:r>
            <a:r>
              <a:rPr lang="cs-CZ" sz="2400" dirty="0"/>
              <a:t>l. </a:t>
            </a:r>
            <a:r>
              <a:rPr lang="cs-CZ" sz="2400" dirty="0" err="1"/>
              <a:t>dx</a:t>
            </a:r>
            <a:r>
              <a:rPr lang="cs-CZ" sz="2400" dirty="0"/>
              <a:t>. et ureter l. </a:t>
            </a:r>
            <a:r>
              <a:rPr lang="cs-CZ" sz="2400" dirty="0" err="1"/>
              <a:t>dx</a:t>
            </a:r>
            <a:r>
              <a:rPr lang="cs-CZ" sz="2400" dirty="0"/>
              <a:t> </a:t>
            </a:r>
            <a:r>
              <a:rPr lang="cs-CZ" sz="2400" u="sng" dirty="0"/>
              <a:t>duplex</a:t>
            </a:r>
            <a:r>
              <a:rPr lang="cs-CZ" sz="2400" dirty="0"/>
              <a:t>  </a:t>
            </a:r>
          </a:p>
          <a:p>
            <a:pPr>
              <a:spcBef>
                <a:spcPts val="700"/>
              </a:spcBef>
            </a:pPr>
            <a:r>
              <a:rPr lang="cs-CZ" sz="2400" dirty="0"/>
              <a:t>Tumor </a:t>
            </a:r>
            <a:r>
              <a:rPr lang="cs-CZ" sz="2400" dirty="0" err="1"/>
              <a:t>lobi</a:t>
            </a:r>
            <a:r>
              <a:rPr lang="cs-CZ" sz="2400" dirty="0"/>
              <a:t> </a:t>
            </a:r>
            <a:r>
              <a:rPr lang="cs-CZ" sz="2400" dirty="0" err="1"/>
              <a:t>superioris</a:t>
            </a:r>
            <a:r>
              <a:rPr lang="cs-CZ" sz="2400" dirty="0"/>
              <a:t> </a:t>
            </a:r>
            <a:r>
              <a:rPr lang="cs-CZ" sz="2400" dirty="0" err="1"/>
              <a:t>pulmonis</a:t>
            </a:r>
            <a:r>
              <a:rPr lang="cs-CZ" sz="2400" dirty="0"/>
              <a:t> l. sin. </a:t>
            </a:r>
            <a:r>
              <a:rPr lang="cs-CZ" sz="2400" u="sng" dirty="0"/>
              <a:t>triplex</a:t>
            </a:r>
            <a:r>
              <a:rPr lang="cs-CZ" sz="2400" dirty="0"/>
              <a:t> </a:t>
            </a:r>
          </a:p>
          <a:p>
            <a:pPr>
              <a:spcBef>
                <a:spcPts val="700"/>
              </a:spcBef>
            </a:pPr>
            <a:r>
              <a:rPr lang="cs-CZ" sz="2400" dirty="0" err="1"/>
              <a:t>Metastases</a:t>
            </a:r>
            <a:r>
              <a:rPr lang="cs-CZ" sz="2400" dirty="0"/>
              <a:t> </a:t>
            </a:r>
            <a:r>
              <a:rPr lang="cs-CZ" sz="2400" dirty="0" err="1"/>
              <a:t>hepatis</a:t>
            </a:r>
            <a:r>
              <a:rPr lang="cs-CZ" sz="2400" dirty="0"/>
              <a:t> </a:t>
            </a:r>
            <a:r>
              <a:rPr lang="cs-CZ" sz="2400" u="sng" dirty="0" err="1"/>
              <a:t>multiplices</a:t>
            </a:r>
            <a:r>
              <a:rPr lang="cs-CZ" sz="2400" dirty="0"/>
              <a:t> </a:t>
            </a:r>
            <a:r>
              <a:rPr lang="cs-CZ" sz="2400" dirty="0" err="1">
                <a:solidFill>
                  <a:srgbClr val="00B050"/>
                </a:solidFill>
              </a:rPr>
              <a:t>susp</a:t>
            </a:r>
            <a:r>
              <a:rPr lang="cs-CZ" sz="2400" dirty="0">
                <a:solidFill>
                  <a:srgbClr val="00B050"/>
                </a:solidFill>
              </a:rPr>
              <a:t>.</a:t>
            </a:r>
          </a:p>
          <a:p>
            <a:pPr>
              <a:spcBef>
                <a:spcPts val="700"/>
              </a:spcBef>
            </a:pPr>
            <a:r>
              <a:rPr lang="cs-CZ" sz="2400" dirty="0" err="1"/>
              <a:t>Funiculus</a:t>
            </a:r>
            <a:r>
              <a:rPr lang="cs-CZ" sz="2400" dirty="0"/>
              <a:t> </a:t>
            </a:r>
            <a:r>
              <a:rPr lang="cs-CZ" sz="2400" dirty="0" err="1"/>
              <a:t>umbilicalis</a:t>
            </a:r>
            <a:r>
              <a:rPr lang="cs-CZ" sz="2400" dirty="0"/>
              <a:t> </a:t>
            </a:r>
            <a:r>
              <a:rPr lang="cs-CZ" sz="2400" dirty="0" err="1"/>
              <a:t>circum</a:t>
            </a:r>
            <a:r>
              <a:rPr lang="cs-CZ" sz="2400" dirty="0"/>
              <a:t> </a:t>
            </a:r>
            <a:r>
              <a:rPr lang="cs-CZ" sz="2400" dirty="0" err="1"/>
              <a:t>collum</a:t>
            </a:r>
            <a:r>
              <a:rPr lang="cs-CZ" sz="2400" dirty="0"/>
              <a:t> fetus </a:t>
            </a:r>
            <a:r>
              <a:rPr lang="cs-CZ" sz="2400" dirty="0">
                <a:solidFill>
                  <a:srgbClr val="FF0000"/>
                </a:solidFill>
              </a:rPr>
              <a:t>1x/2x/3x</a:t>
            </a:r>
            <a:r>
              <a:rPr lang="cs-CZ" sz="2400" dirty="0"/>
              <a:t> in </a:t>
            </a:r>
            <a:r>
              <a:rPr lang="cs-CZ" sz="2400" dirty="0" err="1">
                <a:solidFill>
                  <a:srgbClr val="00B050"/>
                </a:solidFill>
              </a:rPr>
              <a:t>grav</a:t>
            </a:r>
            <a:r>
              <a:rPr lang="cs-CZ" sz="2400" dirty="0">
                <a:solidFill>
                  <a:srgbClr val="00B050"/>
                </a:solidFill>
              </a:rPr>
              <a:t>. </a:t>
            </a:r>
            <a:r>
              <a:rPr lang="cs-CZ" sz="2400" dirty="0" err="1">
                <a:solidFill>
                  <a:srgbClr val="00B050"/>
                </a:solidFill>
              </a:rPr>
              <a:t>hebd</a:t>
            </a:r>
            <a:r>
              <a:rPr lang="cs-CZ" sz="2400" dirty="0">
                <a:solidFill>
                  <a:srgbClr val="00B050"/>
                </a:solidFill>
              </a:rPr>
              <a:t>. </a:t>
            </a:r>
            <a:r>
              <a:rPr lang="cs-CZ" sz="2400" dirty="0"/>
              <a:t>40+4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476672"/>
            <a:ext cx="4219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Last </a:t>
            </a:r>
            <a:r>
              <a:rPr lang="cs-CZ" sz="2400" b="1" dirty="0" err="1"/>
              <a:t>lesson</a:t>
            </a:r>
            <a:r>
              <a:rPr lang="cs-CZ" sz="2400" b="1" dirty="0"/>
              <a:t> REVISION</a:t>
            </a:r>
            <a:endParaRPr lang="en-US" sz="2400" b="1" dirty="0"/>
          </a:p>
        </p:txBody>
      </p:sp>
    </p:spTree>
    <p:extLst>
      <p:ext uri="{BB962C8B-B14F-4D97-AF65-F5344CB8AC3E}">
        <p14:creationId xmlns="" xmlns:p14="http://schemas.microsoft.com/office/powerpoint/2010/main" val="163556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77723"/>
            <a:ext cx="8781571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400" b="1" dirty="0">
                <a:solidFill>
                  <a:schemeClr val="bg1"/>
                </a:solidFill>
                <a:latin typeface="+mn-lt"/>
              </a:rPr>
              <a:t>NAME STRUCTURES ACCORDING TO DEFINITIONS</a:t>
            </a:r>
            <a:r>
              <a:rPr lang="en-US" sz="2400" b="1" dirty="0">
                <a:latin typeface="+mn-lt"/>
              </a:rPr>
              <a:t>, </a:t>
            </a:r>
          </a:p>
          <a:p>
            <a:pPr algn="l">
              <a:defRPr/>
            </a:pPr>
            <a:r>
              <a:rPr lang="en-US" sz="2400" b="1" dirty="0">
                <a:latin typeface="+mn-lt"/>
              </a:rPr>
              <a:t>TERMS SHOULD BE COMPOUND ADJECTIVES</a:t>
            </a:r>
          </a:p>
        </p:txBody>
      </p:sp>
      <p:sp>
        <p:nvSpPr>
          <p:cNvPr id="4" name="Rectangle 3"/>
          <p:cNvSpPr/>
          <p:nvPr/>
        </p:nvSpPr>
        <p:spPr>
          <a:xfrm>
            <a:off x="323528" y="3861048"/>
            <a:ext cx="8496944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cs-CZ" sz="2400" dirty="0">
                <a:latin typeface="Cambria"/>
                <a:cs typeface="Cambria"/>
              </a:rPr>
              <a:t>T</a:t>
            </a:r>
            <a:r>
              <a:rPr lang="en-US" sz="2400" dirty="0">
                <a:latin typeface="Cambria"/>
                <a:cs typeface="Cambria"/>
              </a:rPr>
              <a:t>he deep </a:t>
            </a:r>
            <a:r>
              <a:rPr lang="en-US" sz="2400" u="sng" dirty="0">
                <a:latin typeface="Cambria"/>
                <a:cs typeface="Cambria"/>
              </a:rPr>
              <a:t>recess</a:t>
            </a:r>
            <a:r>
              <a:rPr lang="en-US" sz="2400" dirty="0">
                <a:latin typeface="Cambria"/>
                <a:cs typeface="Cambria"/>
              </a:rPr>
              <a:t> of the peritoneal cavity extending upward between the </a:t>
            </a:r>
            <a:r>
              <a:rPr lang="en-US" sz="2400" i="1" dirty="0">
                <a:latin typeface="Cambria"/>
                <a:cs typeface="Cambria"/>
              </a:rPr>
              <a:t>liver</a:t>
            </a:r>
            <a:r>
              <a:rPr lang="en-US" sz="2400" dirty="0">
                <a:latin typeface="Cambria"/>
                <a:cs typeface="Cambria"/>
              </a:rPr>
              <a:t> in front and the </a:t>
            </a:r>
            <a:r>
              <a:rPr lang="en-US" sz="2400" i="1" dirty="0">
                <a:latin typeface="Cambria"/>
                <a:cs typeface="Cambria"/>
              </a:rPr>
              <a:t>kidney</a:t>
            </a:r>
            <a:r>
              <a:rPr lang="en-US" sz="2400" dirty="0">
                <a:latin typeface="Cambria"/>
                <a:cs typeface="Cambria"/>
              </a:rPr>
              <a:t> behind</a:t>
            </a:r>
            <a:r>
              <a:rPr lang="cs-CZ" sz="2400" dirty="0">
                <a:latin typeface="Cambria"/>
                <a:cs typeface="Cambria"/>
              </a:rPr>
              <a:t> </a:t>
            </a:r>
            <a:r>
              <a:rPr lang="cs-CZ" sz="2400" dirty="0" err="1">
                <a:latin typeface="Cambria"/>
                <a:cs typeface="Cambria"/>
              </a:rPr>
              <a:t>is</a:t>
            </a:r>
            <a:r>
              <a:rPr lang="cs-CZ" sz="2400" dirty="0">
                <a:latin typeface="Cambria"/>
                <a:cs typeface="Cambria"/>
              </a:rPr>
              <a:t>: </a:t>
            </a:r>
          </a:p>
          <a:p>
            <a:r>
              <a:rPr lang="en-US" sz="2400" dirty="0">
                <a:latin typeface="Cambria"/>
                <a:cs typeface="Cambria"/>
              </a:rPr>
              <a:t>__________</a:t>
            </a:r>
            <a:r>
              <a:rPr lang="cs-CZ" sz="2400" dirty="0">
                <a:latin typeface="Cambria"/>
                <a:cs typeface="Cambria"/>
              </a:rPr>
              <a:t>  </a:t>
            </a:r>
            <a:r>
              <a:rPr lang="en-US" sz="2400" dirty="0">
                <a:latin typeface="Cambria"/>
                <a:cs typeface="Cambria"/>
              </a:rPr>
              <a:t>___________________</a:t>
            </a:r>
          </a:p>
        </p:txBody>
      </p:sp>
      <p:sp>
        <p:nvSpPr>
          <p:cNvPr id="5" name="Rectangle 4"/>
          <p:cNvSpPr/>
          <p:nvPr/>
        </p:nvSpPr>
        <p:spPr>
          <a:xfrm>
            <a:off x="323528" y="1844824"/>
            <a:ext cx="8496944" cy="193899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The anterior </a:t>
            </a:r>
            <a:r>
              <a:rPr lang="cs-CZ" sz="2400" u="sng" dirty="0">
                <a:solidFill>
                  <a:schemeClr val="bg1"/>
                </a:solidFill>
                <a:latin typeface="Cambria"/>
                <a:cs typeface="Cambria"/>
              </a:rPr>
              <a:t>part</a:t>
            </a:r>
            <a:r>
              <a:rPr lang="cs-CZ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400" u="sng" dirty="0">
                <a:solidFill>
                  <a:schemeClr val="bg1"/>
                </a:solidFill>
                <a:latin typeface="Cambria"/>
                <a:cs typeface="Cambria"/>
              </a:rPr>
              <a:t>of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 the superficial fibers of the medial </a:t>
            </a:r>
            <a:r>
              <a:rPr lang="en-US" sz="2400" u="sng" dirty="0">
                <a:solidFill>
                  <a:schemeClr val="bg1"/>
                </a:solidFill>
                <a:latin typeface="Cambria"/>
                <a:cs typeface="Cambria"/>
              </a:rPr>
              <a:t>collateral ligament 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of the ankle joint, attached superiorly to the anterior surface of the medial malleolus of the </a:t>
            </a:r>
            <a:r>
              <a:rPr lang="en-US" sz="2400" i="1" dirty="0">
                <a:solidFill>
                  <a:schemeClr val="bg1"/>
                </a:solidFill>
                <a:latin typeface="Cambria"/>
                <a:cs typeface="Cambria"/>
              </a:rPr>
              <a:t>tibia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 and inferiorly to </a:t>
            </a:r>
            <a:r>
              <a:rPr lang="en-US" sz="2400" i="1" dirty="0">
                <a:solidFill>
                  <a:schemeClr val="bg1"/>
                </a:solidFill>
                <a:latin typeface="Cambria"/>
                <a:cs typeface="Cambria"/>
              </a:rPr>
              <a:t>the </a:t>
            </a:r>
            <a:r>
              <a:rPr lang="en-US" sz="2400" i="1" dirty="0" err="1">
                <a:solidFill>
                  <a:schemeClr val="bg1"/>
                </a:solidFill>
                <a:latin typeface="Cambria"/>
                <a:cs typeface="Cambria"/>
              </a:rPr>
              <a:t>navicular</a:t>
            </a:r>
            <a:r>
              <a:rPr lang="en-US" sz="2400" i="1" dirty="0">
                <a:solidFill>
                  <a:schemeClr val="bg1"/>
                </a:solidFill>
                <a:latin typeface="Cambria"/>
                <a:cs typeface="Cambria"/>
              </a:rPr>
              <a:t> bone 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is: </a:t>
            </a:r>
            <a:endParaRPr lang="cs-CZ" sz="2400" dirty="0">
              <a:solidFill>
                <a:schemeClr val="bg1"/>
              </a:solidFill>
              <a:latin typeface="Cambria"/>
              <a:cs typeface="Cambria"/>
            </a:endParaRPr>
          </a:p>
          <a:p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________</a:t>
            </a:r>
            <a:r>
              <a:rPr lang="cs-CZ" sz="2400" dirty="0">
                <a:solidFill>
                  <a:schemeClr val="bg1"/>
                </a:solidFill>
                <a:latin typeface="Cambria"/>
                <a:cs typeface="Cambria"/>
              </a:rPr>
              <a:t>  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____________________ __________________</a:t>
            </a:r>
            <a:r>
              <a:rPr lang="cs-CZ" sz="2400" dirty="0">
                <a:solidFill>
                  <a:schemeClr val="bg1"/>
                </a:solidFill>
                <a:latin typeface="Cambria"/>
                <a:cs typeface="Cambria"/>
              </a:rPr>
              <a:t>  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____________________</a:t>
            </a:r>
            <a:endParaRPr lang="en-US" sz="2400" i="1" dirty="0">
              <a:solidFill>
                <a:schemeClr val="bg1"/>
              </a:solidFill>
              <a:latin typeface="Cambria"/>
              <a:cs typeface="Cambri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528" y="908720"/>
            <a:ext cx="8496944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latin typeface="Cambria"/>
                <a:cs typeface="Cambria"/>
              </a:rPr>
              <a:t>Right or left </a:t>
            </a:r>
            <a:r>
              <a:rPr lang="en-US" sz="2400" u="sng" dirty="0">
                <a:latin typeface="Cambria"/>
                <a:cs typeface="Cambria"/>
              </a:rPr>
              <a:t>opening</a:t>
            </a:r>
            <a:r>
              <a:rPr lang="en-US" sz="2400" dirty="0">
                <a:latin typeface="Cambria"/>
                <a:cs typeface="Cambria"/>
              </a:rPr>
              <a:t> between the </a:t>
            </a:r>
            <a:r>
              <a:rPr lang="en-US" sz="2400" i="1" dirty="0">
                <a:latin typeface="Cambria"/>
                <a:cs typeface="Cambria"/>
              </a:rPr>
              <a:t>atrium</a:t>
            </a:r>
            <a:r>
              <a:rPr lang="en-US" sz="2400" dirty="0">
                <a:latin typeface="Cambria"/>
                <a:cs typeface="Cambria"/>
              </a:rPr>
              <a:t> and </a:t>
            </a:r>
            <a:r>
              <a:rPr lang="en-US" sz="2400" i="1" dirty="0">
                <a:latin typeface="Cambria"/>
                <a:cs typeface="Cambria"/>
              </a:rPr>
              <a:t>ventricle</a:t>
            </a:r>
            <a:r>
              <a:rPr lang="en-US" sz="2400" dirty="0">
                <a:latin typeface="Cambria"/>
                <a:cs typeface="Cambria"/>
              </a:rPr>
              <a:t> is: ____________</a:t>
            </a:r>
            <a:r>
              <a:rPr lang="cs-CZ" sz="2400" dirty="0">
                <a:latin typeface="Cambria"/>
                <a:cs typeface="Cambria"/>
              </a:rPr>
              <a:t>  </a:t>
            </a:r>
            <a:r>
              <a:rPr lang="en-US" sz="2400" dirty="0">
                <a:latin typeface="Cambria"/>
                <a:cs typeface="Cambria"/>
              </a:rPr>
              <a:t>______________________</a:t>
            </a:r>
          </a:p>
        </p:txBody>
      </p:sp>
      <p:sp>
        <p:nvSpPr>
          <p:cNvPr id="7" name="Rectangle 6"/>
          <p:cNvSpPr/>
          <p:nvPr/>
        </p:nvSpPr>
        <p:spPr>
          <a:xfrm>
            <a:off x="323528" y="5157192"/>
            <a:ext cx="8496944" cy="1569660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One of facial </a:t>
            </a:r>
            <a:r>
              <a:rPr lang="en-US" sz="2400" u="sng" dirty="0">
                <a:solidFill>
                  <a:schemeClr val="bg1"/>
                </a:solidFill>
                <a:latin typeface="Cambria"/>
                <a:cs typeface="Cambria"/>
              </a:rPr>
              <a:t>lymph nodes 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situated near the junction of the superior labial and facial arteries, which drains the external </a:t>
            </a:r>
            <a:r>
              <a:rPr lang="en-US" sz="2400" i="1" dirty="0">
                <a:solidFill>
                  <a:schemeClr val="bg1"/>
                </a:solidFill>
                <a:latin typeface="Cambria"/>
                <a:cs typeface="Cambria"/>
              </a:rPr>
              <a:t>nose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 and </a:t>
            </a:r>
            <a:r>
              <a:rPr lang="en-US" sz="2400" i="1" dirty="0">
                <a:solidFill>
                  <a:schemeClr val="bg1"/>
                </a:solidFill>
                <a:latin typeface="Cambria"/>
                <a:cs typeface="Cambria"/>
              </a:rPr>
              <a:t>upper lip 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 into the submandibular node is called: ____________</a:t>
            </a:r>
            <a:r>
              <a:rPr lang="cs-CZ" sz="2400" dirty="0">
                <a:solidFill>
                  <a:schemeClr val="bg1"/>
                </a:solidFill>
                <a:latin typeface="Cambria"/>
                <a:cs typeface="Cambria"/>
              </a:rPr>
              <a:t>  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____________________</a:t>
            </a:r>
            <a:r>
              <a:rPr lang="cs-CZ" sz="2400" dirty="0">
                <a:solidFill>
                  <a:schemeClr val="bg1"/>
                </a:solidFill>
                <a:latin typeface="Cambria"/>
                <a:cs typeface="Cambria"/>
              </a:rPr>
              <a:t>  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________________________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95536" y="3284984"/>
            <a:ext cx="777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FF00"/>
                </a:solidFill>
              </a:rPr>
              <a:t>   </a:t>
            </a:r>
            <a:r>
              <a:rPr lang="cs-CZ" sz="2000" dirty="0" err="1">
                <a:solidFill>
                  <a:srgbClr val="FFFF00"/>
                </a:solidFill>
              </a:rPr>
              <a:t>pars</a:t>
            </a:r>
            <a:r>
              <a:rPr lang="cs-CZ" sz="2000" dirty="0">
                <a:solidFill>
                  <a:srgbClr val="FFFF00"/>
                </a:solidFill>
              </a:rPr>
              <a:t>        </a:t>
            </a:r>
            <a:r>
              <a:rPr lang="cs-CZ" sz="2000" dirty="0" err="1">
                <a:solidFill>
                  <a:srgbClr val="FFFF00"/>
                </a:solidFill>
              </a:rPr>
              <a:t>tibionavicularis</a:t>
            </a:r>
            <a:r>
              <a:rPr lang="cs-CZ" sz="2000" dirty="0">
                <a:solidFill>
                  <a:srgbClr val="FFFF00"/>
                </a:solidFill>
              </a:rPr>
              <a:t>        </a:t>
            </a:r>
            <a:r>
              <a:rPr lang="cs-CZ" sz="2000" dirty="0" err="1">
                <a:solidFill>
                  <a:srgbClr val="FFFF00"/>
                </a:solidFill>
              </a:rPr>
              <a:t>ligamenti</a:t>
            </a:r>
            <a:r>
              <a:rPr lang="cs-CZ" sz="2000" dirty="0">
                <a:solidFill>
                  <a:srgbClr val="FFFF00"/>
                </a:solidFill>
              </a:rPr>
              <a:t>		</a:t>
            </a:r>
            <a:r>
              <a:rPr lang="cs-CZ" sz="2000" dirty="0" err="1">
                <a:solidFill>
                  <a:srgbClr val="FFFF00"/>
                </a:solidFill>
              </a:rPr>
              <a:t>collateralis</a:t>
            </a:r>
            <a:endParaRPr lang="cs-CZ" sz="2000" dirty="0">
              <a:solidFill>
                <a:srgbClr val="FFFF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11560" y="1268760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chemeClr val="accent2">
                    <a:lumMod val="75000"/>
                  </a:schemeClr>
                </a:solidFill>
              </a:rPr>
              <a:t>     </a:t>
            </a:r>
            <a:r>
              <a:rPr lang="cs-CZ" sz="2000" dirty="0">
                <a:solidFill>
                  <a:srgbClr val="FFFF00"/>
                </a:solidFill>
              </a:rPr>
              <a:t>ostium   </a:t>
            </a:r>
            <a:r>
              <a:rPr lang="cs-CZ" sz="2000" dirty="0" err="1">
                <a:solidFill>
                  <a:srgbClr val="FFFF00"/>
                </a:solidFill>
              </a:rPr>
              <a:t>atrioventriculare</a:t>
            </a:r>
            <a:endParaRPr lang="cs-CZ" sz="2000" dirty="0">
              <a:solidFill>
                <a:srgbClr val="FFFF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11560" y="6237312"/>
            <a:ext cx="58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FF00"/>
                </a:solidFill>
              </a:rPr>
              <a:t>nodus              </a:t>
            </a:r>
            <a:r>
              <a:rPr lang="cs-CZ" sz="2000" dirty="0" err="1">
                <a:solidFill>
                  <a:srgbClr val="FFFF00"/>
                </a:solidFill>
              </a:rPr>
              <a:t>lymphaticus</a:t>
            </a:r>
            <a:r>
              <a:rPr lang="cs-CZ" sz="2000" dirty="0">
                <a:solidFill>
                  <a:srgbClr val="FFFF00"/>
                </a:solidFill>
              </a:rPr>
              <a:t>            </a:t>
            </a:r>
            <a:r>
              <a:rPr lang="cs-CZ" sz="2000" dirty="0" err="1">
                <a:solidFill>
                  <a:srgbClr val="FFFF00"/>
                </a:solidFill>
              </a:rPr>
              <a:t>nasolabialis</a:t>
            </a:r>
            <a:endParaRPr lang="cs-CZ" sz="2000" dirty="0">
              <a:solidFill>
                <a:srgbClr val="FFFF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67544" y="4581128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>
                <a:solidFill>
                  <a:srgbClr val="FFFF00"/>
                </a:solidFill>
              </a:rPr>
              <a:t>recessus</a:t>
            </a:r>
            <a:r>
              <a:rPr lang="cs-CZ" sz="2000" dirty="0">
                <a:solidFill>
                  <a:srgbClr val="FFFF00"/>
                </a:solidFill>
              </a:rPr>
              <a:t>   </a:t>
            </a:r>
            <a:r>
              <a:rPr lang="cs-CZ" sz="2000" dirty="0" err="1">
                <a:solidFill>
                  <a:srgbClr val="FFFF00"/>
                </a:solidFill>
              </a:rPr>
              <a:t>hepatorenalis</a:t>
            </a:r>
            <a:endParaRPr lang="cs-CZ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946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5" grpId="0" build="allAtOnce" animBg="1"/>
      <p:bldP spid="6" grpId="0" build="allAtOnce" animBg="1"/>
      <p:bldP spid="7" grpId="0" build="allAtOnce" animBg="1"/>
      <p:bldP spid="8" grpId="0" build="allAtOnce"/>
      <p:bldP spid="9" grpId="0" build="allAtOnce"/>
      <p:bldP spid="10" grpId="0" build="allAtOnce"/>
      <p:bldP spid="11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548680"/>
            <a:ext cx="8546222" cy="3046988"/>
          </a:xfrm>
          <a:prstGeom prst="rect">
            <a:avLst/>
          </a:prstGeom>
          <a:noFill/>
          <a:ln w="3175" cmpd="sng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Cambria"/>
                <a:cs typeface="Cambria"/>
              </a:rPr>
              <a:t>Each lung is enclosed within a sac (</a:t>
            </a:r>
            <a:r>
              <a:rPr lang="en-US" sz="2400" i="1" dirty="0">
                <a:latin typeface="Cambria"/>
                <a:cs typeface="Cambria"/>
              </a:rPr>
              <a:t>pleura</a:t>
            </a:r>
            <a:r>
              <a:rPr lang="en-US" sz="2400" dirty="0">
                <a:latin typeface="Cambria"/>
                <a:cs typeface="Cambria"/>
              </a:rPr>
              <a:t>), which has two layers. Normally there is no space within these two layers except for a thin film of lubricating fluid. In certain lung diseases, however, a space may be forced between these layers by the </a:t>
            </a:r>
            <a:r>
              <a:rPr lang="en-US" sz="2400" dirty="0">
                <a:solidFill>
                  <a:srgbClr val="FF0000"/>
                </a:solidFill>
                <a:latin typeface="Cambria"/>
                <a:cs typeface="Cambria"/>
              </a:rPr>
              <a:t>accumulation of </a:t>
            </a:r>
            <a:r>
              <a:rPr lang="en-US" sz="2400" i="1" dirty="0">
                <a:solidFill>
                  <a:srgbClr val="FF0000"/>
                </a:solidFill>
                <a:latin typeface="Cambria"/>
                <a:cs typeface="Cambria"/>
              </a:rPr>
              <a:t>fluid</a:t>
            </a:r>
            <a:r>
              <a:rPr lang="en-US" sz="2400" dirty="0">
                <a:latin typeface="Cambria"/>
                <a:cs typeface="Cambria"/>
              </a:rPr>
              <a:t>, called: _____________________, </a:t>
            </a:r>
            <a:r>
              <a:rPr lang="en-US" sz="2400" dirty="0">
                <a:solidFill>
                  <a:srgbClr val="FF0000"/>
                </a:solidFill>
                <a:latin typeface="Cambria"/>
                <a:cs typeface="Cambria"/>
              </a:rPr>
              <a:t>of </a:t>
            </a:r>
            <a:r>
              <a:rPr lang="en-US" sz="2400" i="1" dirty="0">
                <a:solidFill>
                  <a:srgbClr val="FF0000"/>
                </a:solidFill>
                <a:latin typeface="Cambria"/>
                <a:cs typeface="Cambria"/>
              </a:rPr>
              <a:t>blood</a:t>
            </a:r>
            <a:r>
              <a:rPr lang="en-US" sz="2400" dirty="0">
                <a:latin typeface="Cambria"/>
                <a:cs typeface="Cambria"/>
              </a:rPr>
              <a:t>, called: _____________________ or </a:t>
            </a:r>
            <a:r>
              <a:rPr lang="en-US" sz="2400" dirty="0">
                <a:solidFill>
                  <a:srgbClr val="FF0000"/>
                </a:solidFill>
                <a:latin typeface="Cambria"/>
                <a:cs typeface="Cambria"/>
              </a:rPr>
              <a:t>of </a:t>
            </a:r>
            <a:r>
              <a:rPr lang="en-US" sz="2400" i="1" dirty="0">
                <a:solidFill>
                  <a:srgbClr val="FF0000"/>
                </a:solidFill>
                <a:latin typeface="Cambria"/>
                <a:cs typeface="Cambria"/>
              </a:rPr>
              <a:t>air</a:t>
            </a:r>
            <a:r>
              <a:rPr lang="en-US" sz="2400" dirty="0">
                <a:latin typeface="Cambria"/>
                <a:cs typeface="Cambria"/>
              </a:rPr>
              <a:t>, called: _____________________</a:t>
            </a:r>
            <a:r>
              <a:rPr lang="cs-CZ" sz="2400" dirty="0">
                <a:latin typeface="Cambria"/>
                <a:cs typeface="Cambria"/>
              </a:rPr>
              <a:t>;. </a:t>
            </a:r>
            <a:r>
              <a:rPr lang="cs-CZ" sz="2400" dirty="0" err="1">
                <a:latin typeface="Cambria"/>
                <a:cs typeface="Cambria"/>
              </a:rPr>
              <a:t>Sometimes</a:t>
            </a:r>
            <a:r>
              <a:rPr lang="cs-CZ" sz="2400" dirty="0">
                <a:latin typeface="Cambria"/>
                <a:cs typeface="Cambria"/>
              </a:rPr>
              <a:t> </a:t>
            </a:r>
            <a:r>
              <a:rPr lang="cs-CZ" sz="2400" dirty="0" err="1">
                <a:latin typeface="Cambria"/>
                <a:cs typeface="Cambria"/>
              </a:rPr>
              <a:t>there</a:t>
            </a:r>
            <a:r>
              <a:rPr lang="cs-CZ" sz="2400" dirty="0">
                <a:latin typeface="Cambria"/>
                <a:cs typeface="Cambria"/>
              </a:rPr>
              <a:t> </a:t>
            </a:r>
            <a:r>
              <a:rPr lang="cs-CZ" sz="2400" dirty="0" err="1">
                <a:latin typeface="Cambria"/>
                <a:cs typeface="Cambria"/>
              </a:rPr>
              <a:t>is</a:t>
            </a:r>
            <a:r>
              <a:rPr lang="cs-CZ" sz="2400" dirty="0">
                <a:latin typeface="Cambria"/>
                <a:cs typeface="Cambria"/>
              </a:rPr>
              <a:t> a </a:t>
            </a:r>
            <a:r>
              <a:rPr lang="cs-CZ" sz="2400" dirty="0" err="1">
                <a:latin typeface="Cambria"/>
                <a:cs typeface="Cambria"/>
              </a:rPr>
              <a:t>combination</a:t>
            </a:r>
            <a:r>
              <a:rPr lang="cs-CZ" sz="2400" dirty="0">
                <a:latin typeface="Cambria"/>
                <a:cs typeface="Cambria"/>
              </a:rPr>
              <a:t> </a:t>
            </a:r>
            <a:r>
              <a:rPr lang="cs-CZ" sz="2400" dirty="0" err="1">
                <a:latin typeface="Cambria"/>
                <a:cs typeface="Cambria"/>
              </a:rPr>
              <a:t>of</a:t>
            </a:r>
            <a:r>
              <a:rPr lang="cs-CZ" sz="2400" dirty="0">
                <a:latin typeface="Cambria"/>
                <a:cs typeface="Cambria"/>
              </a:rPr>
              <a:t> more </a:t>
            </a:r>
            <a:r>
              <a:rPr lang="cs-CZ" sz="2400" dirty="0" err="1">
                <a:latin typeface="Cambria"/>
                <a:cs typeface="Cambria"/>
              </a:rPr>
              <a:t>factors</a:t>
            </a:r>
            <a:r>
              <a:rPr lang="cs-CZ" sz="2400" dirty="0">
                <a:latin typeface="Cambria"/>
                <a:cs typeface="Cambria"/>
              </a:rPr>
              <a:t>, </a:t>
            </a:r>
            <a:r>
              <a:rPr lang="cs-CZ" sz="2400" dirty="0" err="1">
                <a:latin typeface="Cambria"/>
                <a:cs typeface="Cambria"/>
              </a:rPr>
              <a:t>e.g</a:t>
            </a:r>
            <a:r>
              <a:rPr lang="cs-CZ" sz="2400" dirty="0">
                <a:latin typeface="Cambria"/>
                <a:cs typeface="Cambria"/>
              </a:rPr>
              <a:t>. </a:t>
            </a:r>
            <a:r>
              <a:rPr lang="cs-CZ" sz="2400" dirty="0" err="1">
                <a:latin typeface="Cambria"/>
                <a:cs typeface="Cambria"/>
              </a:rPr>
              <a:t>of</a:t>
            </a:r>
            <a:r>
              <a:rPr lang="cs-CZ" sz="2400" dirty="0">
                <a:latin typeface="Cambria"/>
                <a:cs typeface="Cambria"/>
              </a:rPr>
              <a:t> </a:t>
            </a:r>
            <a:r>
              <a:rPr lang="cs-CZ" sz="2400" dirty="0" err="1">
                <a:latin typeface="Cambria"/>
                <a:cs typeface="Cambria"/>
              </a:rPr>
              <a:t>air</a:t>
            </a:r>
            <a:r>
              <a:rPr lang="cs-CZ" sz="2400" dirty="0">
                <a:latin typeface="Cambria"/>
                <a:cs typeface="Cambria"/>
              </a:rPr>
              <a:t> ad </a:t>
            </a:r>
            <a:r>
              <a:rPr lang="cs-CZ" sz="2400" dirty="0" err="1">
                <a:latin typeface="Cambria"/>
                <a:cs typeface="Cambria"/>
              </a:rPr>
              <a:t>blood</a:t>
            </a:r>
            <a:r>
              <a:rPr lang="cs-CZ" sz="2400" dirty="0">
                <a:latin typeface="Cambria"/>
                <a:cs typeface="Cambria"/>
              </a:rPr>
              <a:t> in </a:t>
            </a:r>
            <a:r>
              <a:rPr lang="cs-CZ" sz="2400" dirty="0" err="1">
                <a:latin typeface="Cambria"/>
                <a:cs typeface="Cambria"/>
              </a:rPr>
              <a:t>pericardium</a:t>
            </a:r>
            <a:r>
              <a:rPr lang="cs-CZ" sz="2400" dirty="0">
                <a:latin typeface="Cambria"/>
                <a:cs typeface="Cambria"/>
              </a:rPr>
              <a:t> : </a:t>
            </a:r>
            <a:r>
              <a:rPr lang="en-US" sz="2400" dirty="0">
                <a:latin typeface="Cambria"/>
                <a:cs typeface="Cambria"/>
              </a:rPr>
              <a:t>_____________________ </a:t>
            </a:r>
          </a:p>
        </p:txBody>
      </p:sp>
      <p:pic>
        <p:nvPicPr>
          <p:cNvPr id="3" name="Picture 2" descr="prede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429000"/>
            <a:ext cx="736600" cy="698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812" y="45765"/>
            <a:ext cx="4963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FILL IN MISSING COMPOUND WORDS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7459" y="3924577"/>
            <a:ext cx="84432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Cambria"/>
                <a:cs typeface="Cambria"/>
              </a:rPr>
              <a:t>Abnormalities detected in the analysis of urine are common in clinical practice. Their evaluation can lead to detection of serious underlying diseases. </a:t>
            </a:r>
            <a:r>
              <a:rPr lang="en-US" sz="2400" dirty="0">
                <a:solidFill>
                  <a:srgbClr val="FF0000"/>
                </a:solidFill>
                <a:latin typeface="Cambria"/>
                <a:cs typeface="Cambria"/>
              </a:rPr>
              <a:t>Blood in urine</a:t>
            </a:r>
            <a:r>
              <a:rPr lang="en-US" sz="2400" dirty="0">
                <a:latin typeface="Cambria"/>
                <a:cs typeface="Cambria"/>
              </a:rPr>
              <a:t>, which is both frightening and well visible is called ___________________ . The </a:t>
            </a:r>
            <a:r>
              <a:rPr lang="en-US" sz="2400" dirty="0">
                <a:solidFill>
                  <a:srgbClr val="FF0000"/>
                </a:solidFill>
                <a:latin typeface="Cambria"/>
                <a:cs typeface="Cambria"/>
              </a:rPr>
              <a:t>presence of excess of </a:t>
            </a:r>
            <a:r>
              <a:rPr lang="en-US" sz="2400" dirty="0">
                <a:latin typeface="Cambria"/>
                <a:cs typeface="Cambria"/>
              </a:rPr>
              <a:t>serum </a:t>
            </a:r>
            <a:r>
              <a:rPr lang="en-US" sz="2400" dirty="0">
                <a:solidFill>
                  <a:srgbClr val="FF0000"/>
                </a:solidFill>
                <a:latin typeface="Cambria"/>
                <a:cs typeface="Cambria"/>
              </a:rPr>
              <a:t>proteins </a:t>
            </a:r>
            <a:r>
              <a:rPr lang="en-US" sz="2400" dirty="0">
                <a:latin typeface="Cambria"/>
                <a:cs typeface="Cambria"/>
              </a:rPr>
              <a:t>in urine is _________________, the presence of </a:t>
            </a:r>
            <a:r>
              <a:rPr lang="en-US" sz="2400" dirty="0">
                <a:solidFill>
                  <a:srgbClr val="FF0000"/>
                </a:solidFill>
                <a:latin typeface="Cambria"/>
                <a:cs typeface="Cambria"/>
              </a:rPr>
              <a:t>pus in urine </a:t>
            </a:r>
            <a:r>
              <a:rPr lang="en-US" sz="2400" dirty="0">
                <a:latin typeface="Cambria"/>
                <a:cs typeface="Cambria"/>
              </a:rPr>
              <a:t>is _____________________, and the </a:t>
            </a:r>
            <a:r>
              <a:rPr lang="en-US" sz="2400" dirty="0">
                <a:solidFill>
                  <a:srgbClr val="FF0000"/>
                </a:solidFill>
                <a:latin typeface="Cambria"/>
                <a:cs typeface="Cambria"/>
              </a:rPr>
              <a:t>excretion of glucose into urine </a:t>
            </a:r>
            <a:r>
              <a:rPr lang="en-US" sz="2400" dirty="0">
                <a:latin typeface="Cambria"/>
                <a:cs typeface="Cambria"/>
              </a:rPr>
              <a:t>is _____________________.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5292080" y="1988840"/>
            <a:ext cx="151216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dirty="0" err="1"/>
              <a:t>fluido</a:t>
            </a:r>
            <a:r>
              <a:rPr lang="cs-CZ" dirty="0" err="1">
                <a:solidFill>
                  <a:srgbClr val="00B0F0"/>
                </a:solidFill>
              </a:rPr>
              <a:t>thorax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588224" y="2420888"/>
            <a:ext cx="18002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dirty="0" err="1"/>
              <a:t>pneumo</a:t>
            </a:r>
            <a:r>
              <a:rPr lang="cs-CZ" dirty="0" err="1">
                <a:solidFill>
                  <a:srgbClr val="00B0F0"/>
                </a:solidFill>
              </a:rPr>
              <a:t>thorax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796136" y="5013176"/>
            <a:ext cx="151216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dirty="0" err="1"/>
              <a:t>haemat</a:t>
            </a:r>
            <a:r>
              <a:rPr lang="cs-CZ" dirty="0" err="1">
                <a:solidFill>
                  <a:srgbClr val="00B0F0"/>
                </a:solidFill>
              </a:rPr>
              <a:t>uria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691680" y="2420888"/>
            <a:ext cx="172819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dirty="0" err="1"/>
              <a:t>haemo</a:t>
            </a:r>
            <a:r>
              <a:rPr lang="cs-CZ" dirty="0" err="1">
                <a:solidFill>
                  <a:srgbClr val="00B0F0"/>
                </a:solidFill>
              </a:rPr>
              <a:t>thorax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203848" y="3140968"/>
            <a:ext cx="594015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dirty="0" err="1"/>
              <a:t>haemopneumo</a:t>
            </a:r>
            <a:r>
              <a:rPr lang="cs-CZ" dirty="0" err="1">
                <a:solidFill>
                  <a:srgbClr val="00B0F0"/>
                </a:solidFill>
              </a:rPr>
              <a:t>pericardium</a:t>
            </a:r>
            <a:r>
              <a:rPr lang="cs-CZ" dirty="0">
                <a:solidFill>
                  <a:srgbClr val="00B0F0"/>
                </a:solidFill>
              </a:rPr>
              <a:t> </a:t>
            </a:r>
            <a:r>
              <a:rPr lang="cs-CZ" dirty="0"/>
              <a:t>/ </a:t>
            </a:r>
            <a:r>
              <a:rPr lang="cs-CZ" dirty="0" err="1"/>
              <a:t>pneumohaemo</a:t>
            </a:r>
            <a:r>
              <a:rPr lang="cs-CZ" dirty="0" err="1">
                <a:solidFill>
                  <a:srgbClr val="00B0F0"/>
                </a:solidFill>
              </a:rPr>
              <a:t>pericardium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804248" y="5373216"/>
            <a:ext cx="151216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dirty="0" err="1"/>
              <a:t>protein</a:t>
            </a:r>
            <a:r>
              <a:rPr lang="cs-CZ" dirty="0" err="1">
                <a:solidFill>
                  <a:srgbClr val="00B0F0"/>
                </a:solidFill>
              </a:rPr>
              <a:t>uria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076056" y="5733256"/>
            <a:ext cx="151216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dirty="0" err="1"/>
              <a:t>py</a:t>
            </a:r>
            <a:r>
              <a:rPr lang="cs-CZ" dirty="0" err="1">
                <a:solidFill>
                  <a:srgbClr val="00B0F0"/>
                </a:solidFill>
              </a:rPr>
              <a:t>uria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4860032" y="6165304"/>
            <a:ext cx="151216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dirty="0" err="1"/>
              <a:t>glycos</a:t>
            </a:r>
            <a:r>
              <a:rPr lang="cs-CZ" dirty="0" err="1">
                <a:solidFill>
                  <a:srgbClr val="00B0F0"/>
                </a:solidFill>
              </a:rPr>
              <a:t>uria</a:t>
            </a:r>
            <a:endParaRPr lang="cs-CZ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303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5" grpId="0" build="allAtOnce"/>
      <p:bldP spid="6" grpId="0" build="allAtOnce" animBg="1"/>
      <p:bldP spid="7" grpId="0" build="allAtOnce" animBg="1"/>
      <p:bldP spid="8" grpId="0" build="allAtOnce" animBg="1"/>
      <p:bldP spid="9" grpId="0" build="allAtOnce" animBg="1"/>
      <p:bldP spid="10" grpId="0" build="allAtOnce" animBg="1"/>
      <p:bldP spid="11" grpId="0" build="allAtOnce" animBg="1"/>
      <p:bldP spid="12" grpId="0" build="allAtOnce" animBg="1"/>
      <p:bldP spid="13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1196752"/>
            <a:ext cx="84969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ambria" pitchFamily="18" charset="0"/>
              </a:rPr>
              <a:t>On </a:t>
            </a:r>
            <a:r>
              <a:rPr lang="cs-CZ" sz="2400" dirty="0" err="1">
                <a:latin typeface="Cambria" pitchFamily="18" charset="0"/>
              </a:rPr>
              <a:t>the</a:t>
            </a:r>
            <a:r>
              <a:rPr lang="cs-CZ" sz="2400" dirty="0">
                <a:latin typeface="Cambria" pitchFamily="18" charset="0"/>
              </a:rPr>
              <a:t> </a:t>
            </a:r>
            <a:r>
              <a:rPr lang="cs-CZ" sz="2400" dirty="0" err="1">
                <a:latin typeface="Cambria" pitchFamily="18" charset="0"/>
              </a:rPr>
              <a:t>contrary</a:t>
            </a:r>
            <a:r>
              <a:rPr lang="cs-CZ" sz="2400" dirty="0">
                <a:latin typeface="Cambria" pitchFamily="18" charset="0"/>
              </a:rPr>
              <a:t>, </a:t>
            </a:r>
            <a:r>
              <a:rPr lang="cs-CZ" sz="2400" dirty="0" err="1">
                <a:latin typeface="Cambria" pitchFamily="18" charset="0"/>
              </a:rPr>
              <a:t>if</a:t>
            </a:r>
            <a:r>
              <a:rPr lang="cs-CZ" sz="2400" dirty="0">
                <a:latin typeface="Cambria" pitchFamily="18" charset="0"/>
              </a:rPr>
              <a:t> </a:t>
            </a:r>
            <a:r>
              <a:rPr lang="cs-CZ" sz="2400" dirty="0" err="1">
                <a:latin typeface="Cambria" pitchFamily="18" charset="0"/>
              </a:rPr>
              <a:t>there</a:t>
            </a:r>
            <a:r>
              <a:rPr lang="cs-CZ" sz="2400" dirty="0">
                <a:latin typeface="Cambria" pitchFamily="18" charset="0"/>
              </a:rPr>
              <a:t> </a:t>
            </a:r>
            <a:r>
              <a:rPr lang="cs-CZ" sz="2400" dirty="0" err="1">
                <a:latin typeface="Cambria" pitchFamily="18" charset="0"/>
              </a:rPr>
              <a:t>is</a:t>
            </a:r>
            <a:r>
              <a:rPr lang="cs-CZ" sz="2400" dirty="0">
                <a:latin typeface="Cambria" pitchFamily="18" charset="0"/>
              </a:rPr>
              <a:t> </a:t>
            </a:r>
            <a:r>
              <a:rPr lang="cs-CZ" sz="2400" dirty="0" err="1">
                <a:solidFill>
                  <a:srgbClr val="FF0000"/>
                </a:solidFill>
                <a:latin typeface="Cambria" pitchFamily="18" charset="0"/>
              </a:rPr>
              <a:t>an</a:t>
            </a:r>
            <a:r>
              <a:rPr lang="cs-CZ" sz="24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cs-CZ" sz="2400" dirty="0" err="1">
                <a:solidFill>
                  <a:srgbClr val="FF0000"/>
                </a:solidFill>
                <a:latin typeface="Cambria" pitchFamily="18" charset="0"/>
              </a:rPr>
              <a:t>excess</a:t>
            </a:r>
            <a:r>
              <a:rPr lang="cs-CZ" sz="24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cs-CZ" sz="2400" dirty="0" err="1">
                <a:solidFill>
                  <a:srgbClr val="FF0000"/>
                </a:solidFill>
                <a:latin typeface="Cambria" pitchFamily="18" charset="0"/>
              </a:rPr>
              <a:t>of</a:t>
            </a:r>
            <a:r>
              <a:rPr lang="cs-CZ" sz="2400" dirty="0">
                <a:solidFill>
                  <a:srgbClr val="FF0000"/>
                </a:solidFill>
                <a:latin typeface="Cambria" pitchFamily="18" charset="0"/>
              </a:rPr>
              <a:t> urea </a:t>
            </a:r>
            <a:r>
              <a:rPr lang="cs-CZ" sz="2400" dirty="0">
                <a:latin typeface="Cambria" pitchFamily="18" charset="0"/>
              </a:rPr>
              <a:t>(</a:t>
            </a:r>
            <a:r>
              <a:rPr lang="cs-CZ" sz="2400" dirty="0" err="1">
                <a:latin typeface="Cambria" pitchFamily="18" charset="0"/>
              </a:rPr>
              <a:t>one</a:t>
            </a:r>
            <a:r>
              <a:rPr lang="cs-CZ" sz="2400" dirty="0">
                <a:latin typeface="Cambria" pitchFamily="18" charset="0"/>
              </a:rPr>
              <a:t> </a:t>
            </a:r>
            <a:r>
              <a:rPr lang="cs-CZ" sz="2400" dirty="0" err="1">
                <a:latin typeface="Cambria" pitchFamily="18" charset="0"/>
              </a:rPr>
              <a:t>of</a:t>
            </a:r>
            <a:r>
              <a:rPr lang="cs-CZ" sz="2400" dirty="0">
                <a:latin typeface="Cambria" pitchFamily="18" charset="0"/>
              </a:rPr>
              <a:t> </a:t>
            </a:r>
            <a:r>
              <a:rPr lang="cs-CZ" sz="2400" dirty="0" err="1">
                <a:latin typeface="Cambria" pitchFamily="18" charset="0"/>
              </a:rPr>
              <a:t>te</a:t>
            </a:r>
            <a:r>
              <a:rPr lang="cs-CZ" sz="2400" dirty="0">
                <a:latin typeface="Cambria" pitchFamily="18" charset="0"/>
              </a:rPr>
              <a:t> </a:t>
            </a:r>
            <a:r>
              <a:rPr lang="cs-CZ" sz="2400" dirty="0" err="1">
                <a:latin typeface="Cambria" pitchFamily="18" charset="0"/>
              </a:rPr>
              <a:t>main</a:t>
            </a:r>
            <a:r>
              <a:rPr lang="cs-CZ" sz="2400" dirty="0">
                <a:latin typeface="Cambria" pitchFamily="18" charset="0"/>
              </a:rPr>
              <a:t> </a:t>
            </a:r>
            <a:r>
              <a:rPr lang="cs-CZ" sz="2400" dirty="0" err="1">
                <a:latin typeface="Cambria" pitchFamily="18" charset="0"/>
              </a:rPr>
              <a:t>components</a:t>
            </a:r>
            <a:r>
              <a:rPr lang="cs-CZ" sz="2400" dirty="0">
                <a:latin typeface="Cambria" pitchFamily="18" charset="0"/>
              </a:rPr>
              <a:t> </a:t>
            </a:r>
            <a:r>
              <a:rPr lang="cs-CZ" sz="2400" dirty="0" err="1">
                <a:latin typeface="Cambria" pitchFamily="18" charset="0"/>
              </a:rPr>
              <a:t>of</a:t>
            </a:r>
            <a:r>
              <a:rPr lang="cs-CZ" sz="2400" dirty="0">
                <a:latin typeface="Cambria" pitchFamily="18" charset="0"/>
              </a:rPr>
              <a:t> urine: i.</a:t>
            </a:r>
            <a:r>
              <a:rPr lang="cs-CZ" sz="2400" dirty="0" err="1">
                <a:latin typeface="Cambria" pitchFamily="18" charset="0"/>
              </a:rPr>
              <a:t>e</a:t>
            </a:r>
            <a:r>
              <a:rPr lang="cs-CZ" sz="2400" dirty="0">
                <a:latin typeface="Cambria" pitchFamily="18" charset="0"/>
              </a:rPr>
              <a:t>. </a:t>
            </a:r>
            <a:r>
              <a:rPr lang="cs-CZ" sz="2400" dirty="0" err="1">
                <a:latin typeface="Cambria" pitchFamily="18" charset="0"/>
              </a:rPr>
              <a:t>amino</a:t>
            </a:r>
            <a:r>
              <a:rPr lang="cs-CZ" sz="2400" dirty="0">
                <a:latin typeface="Cambria" pitchFamily="18" charset="0"/>
              </a:rPr>
              <a:t> </a:t>
            </a:r>
            <a:r>
              <a:rPr lang="cs-CZ" sz="2400" dirty="0" err="1">
                <a:latin typeface="Cambria" pitchFamily="18" charset="0"/>
              </a:rPr>
              <a:t>acid</a:t>
            </a:r>
            <a:r>
              <a:rPr lang="cs-CZ" sz="2400" dirty="0">
                <a:latin typeface="Cambria" pitchFamily="18" charset="0"/>
              </a:rPr>
              <a:t> </a:t>
            </a:r>
            <a:r>
              <a:rPr lang="cs-CZ" sz="2400" dirty="0" err="1">
                <a:latin typeface="Cambria" pitchFamily="18" charset="0"/>
              </a:rPr>
              <a:t>and</a:t>
            </a:r>
            <a:r>
              <a:rPr lang="cs-CZ" sz="2400" dirty="0">
                <a:latin typeface="Cambria" pitchFamily="18" charset="0"/>
              </a:rPr>
              <a:t> protein </a:t>
            </a:r>
            <a:r>
              <a:rPr lang="cs-CZ" sz="2400" dirty="0" err="1">
                <a:latin typeface="Cambria" pitchFamily="18" charset="0"/>
              </a:rPr>
              <a:t>metabolism</a:t>
            </a:r>
            <a:r>
              <a:rPr lang="cs-CZ" sz="2400" dirty="0">
                <a:latin typeface="Cambria" pitchFamily="18" charset="0"/>
              </a:rPr>
              <a:t> </a:t>
            </a:r>
            <a:r>
              <a:rPr lang="cs-CZ" sz="2400" dirty="0" err="1">
                <a:latin typeface="Cambria" pitchFamily="18" charset="0"/>
              </a:rPr>
              <a:t>products</a:t>
            </a:r>
            <a:r>
              <a:rPr lang="cs-CZ" sz="2400" dirty="0">
                <a:latin typeface="Cambria" pitchFamily="18" charset="0"/>
              </a:rPr>
              <a:t>) </a:t>
            </a:r>
            <a:r>
              <a:rPr lang="cs-CZ" sz="2400" dirty="0">
                <a:solidFill>
                  <a:srgbClr val="FF0000"/>
                </a:solidFill>
                <a:latin typeface="Cambria" pitchFamily="18" charset="0"/>
              </a:rPr>
              <a:t>in </a:t>
            </a:r>
            <a:r>
              <a:rPr lang="cs-CZ" sz="2400" dirty="0" err="1">
                <a:solidFill>
                  <a:srgbClr val="FF0000"/>
                </a:solidFill>
                <a:latin typeface="Cambria" pitchFamily="18" charset="0"/>
              </a:rPr>
              <a:t>blood</a:t>
            </a:r>
            <a:r>
              <a:rPr lang="cs-CZ" sz="2400" dirty="0">
                <a:latin typeface="Cambria" pitchFamily="18" charset="0"/>
              </a:rPr>
              <a:t>, </a:t>
            </a:r>
            <a:r>
              <a:rPr lang="cs-CZ" sz="2400" dirty="0" err="1">
                <a:latin typeface="Cambria" pitchFamily="18" charset="0"/>
              </a:rPr>
              <a:t>we</a:t>
            </a:r>
            <a:r>
              <a:rPr lang="cs-CZ" sz="2400" dirty="0">
                <a:latin typeface="Cambria" pitchFamily="18" charset="0"/>
              </a:rPr>
              <a:t> </a:t>
            </a:r>
            <a:r>
              <a:rPr lang="cs-CZ" sz="2400" dirty="0" err="1">
                <a:latin typeface="Cambria" pitchFamily="18" charset="0"/>
              </a:rPr>
              <a:t>call</a:t>
            </a:r>
            <a:r>
              <a:rPr lang="cs-CZ" sz="2400" dirty="0">
                <a:latin typeface="Cambria" pitchFamily="18" charset="0"/>
              </a:rPr>
              <a:t> </a:t>
            </a:r>
            <a:r>
              <a:rPr lang="cs-CZ" sz="2400" dirty="0" err="1">
                <a:latin typeface="Cambria" pitchFamily="18" charset="0"/>
              </a:rPr>
              <a:t>the</a:t>
            </a:r>
            <a:r>
              <a:rPr lang="cs-CZ" sz="2400" dirty="0">
                <a:latin typeface="Cambria" pitchFamily="18" charset="0"/>
              </a:rPr>
              <a:t> </a:t>
            </a:r>
            <a:r>
              <a:rPr lang="cs-CZ" sz="2400" dirty="0" err="1">
                <a:latin typeface="Cambria" pitchFamily="18" charset="0"/>
              </a:rPr>
              <a:t>state</a:t>
            </a:r>
            <a:r>
              <a:rPr lang="cs-CZ" sz="2400" dirty="0">
                <a:latin typeface="Cambria" pitchFamily="18" charset="0"/>
              </a:rPr>
              <a:t> </a:t>
            </a:r>
            <a:r>
              <a:rPr lang="en-US" sz="2400" dirty="0">
                <a:latin typeface="Cambria" pitchFamily="18" charset="0"/>
                <a:cs typeface="Cambria"/>
              </a:rPr>
              <a:t>_____________________ </a:t>
            </a:r>
            <a:r>
              <a:rPr lang="cs-CZ" sz="2400" dirty="0">
                <a:latin typeface="Cambria" pitchFamily="18" charset="0"/>
                <a:cs typeface="Cambria"/>
              </a:rPr>
              <a:t>. </a:t>
            </a:r>
            <a:r>
              <a:rPr lang="cs-CZ" sz="2400" dirty="0" err="1">
                <a:latin typeface="Cambria" pitchFamily="18" charset="0"/>
                <a:cs typeface="Cambria"/>
              </a:rPr>
              <a:t>Similarly</a:t>
            </a:r>
            <a:r>
              <a:rPr lang="cs-CZ" sz="2400" dirty="0">
                <a:latin typeface="Cambria" pitchFamily="18" charset="0"/>
                <a:cs typeface="Cambria"/>
              </a:rPr>
              <a:t>, </a:t>
            </a:r>
            <a:r>
              <a:rPr lang="cs-CZ" sz="2400" dirty="0" err="1">
                <a:latin typeface="Cambria" pitchFamily="18" charset="0"/>
                <a:cs typeface="Cambria"/>
              </a:rPr>
              <a:t>if</a:t>
            </a:r>
            <a:r>
              <a:rPr lang="cs-CZ" sz="2400" dirty="0">
                <a:latin typeface="Cambria" pitchFamily="18" charset="0"/>
                <a:cs typeface="Cambria"/>
              </a:rPr>
              <a:t> </a:t>
            </a:r>
            <a:r>
              <a:rPr lang="cs-CZ" sz="2400" dirty="0" err="1">
                <a:latin typeface="Cambria" pitchFamily="18" charset="0"/>
                <a:cs typeface="Cambria"/>
              </a:rPr>
              <a:t>there</a:t>
            </a:r>
            <a:r>
              <a:rPr lang="cs-CZ" sz="2400" dirty="0">
                <a:latin typeface="Cambria" pitchFamily="18" charset="0"/>
                <a:cs typeface="Cambria"/>
              </a:rPr>
              <a:t> </a:t>
            </a:r>
            <a:r>
              <a:rPr lang="cs-CZ" sz="2400" dirty="0" err="1">
                <a:latin typeface="Cambria" pitchFamily="18" charset="0"/>
                <a:cs typeface="Cambria"/>
              </a:rPr>
              <a:t>is</a:t>
            </a:r>
            <a:r>
              <a:rPr lang="cs-CZ" sz="2400" dirty="0">
                <a:latin typeface="Cambria" pitchFamily="18" charset="0"/>
                <a:cs typeface="Cambria"/>
              </a:rPr>
              <a:t> </a:t>
            </a:r>
            <a:r>
              <a:rPr lang="cs-CZ" sz="2400" dirty="0" err="1">
                <a:solidFill>
                  <a:srgbClr val="FF0000"/>
                </a:solidFill>
                <a:latin typeface="Cambria" pitchFamily="18" charset="0"/>
                <a:cs typeface="Cambria"/>
              </a:rPr>
              <a:t>alcohol</a:t>
            </a:r>
            <a:r>
              <a:rPr lang="cs-CZ" sz="2400" dirty="0">
                <a:solidFill>
                  <a:srgbClr val="FF0000"/>
                </a:solidFill>
                <a:latin typeface="Cambria" pitchFamily="18" charset="0"/>
                <a:cs typeface="Cambria"/>
              </a:rPr>
              <a:t> in </a:t>
            </a:r>
            <a:r>
              <a:rPr lang="cs-CZ" sz="2400" dirty="0" err="1">
                <a:solidFill>
                  <a:srgbClr val="FF0000"/>
                </a:solidFill>
                <a:latin typeface="Cambria" pitchFamily="18" charset="0"/>
                <a:cs typeface="Cambria"/>
              </a:rPr>
              <a:t>patient</a:t>
            </a:r>
            <a:r>
              <a:rPr lang="cs-CZ" sz="2400" dirty="0">
                <a:solidFill>
                  <a:srgbClr val="FF0000"/>
                </a:solidFill>
                <a:latin typeface="Cambria" pitchFamily="18" charset="0"/>
                <a:cs typeface="Cambria"/>
              </a:rPr>
              <a:t>´s </a:t>
            </a:r>
            <a:r>
              <a:rPr lang="cs-CZ" sz="2400" dirty="0" err="1">
                <a:solidFill>
                  <a:srgbClr val="FF0000"/>
                </a:solidFill>
                <a:latin typeface="Cambria" pitchFamily="18" charset="0"/>
                <a:cs typeface="Cambria"/>
              </a:rPr>
              <a:t>blood</a:t>
            </a:r>
            <a:r>
              <a:rPr lang="cs-CZ" sz="2400" dirty="0">
                <a:latin typeface="Cambria" pitchFamily="18" charset="0"/>
                <a:cs typeface="Cambria"/>
              </a:rPr>
              <a:t>, </a:t>
            </a:r>
            <a:r>
              <a:rPr lang="cs-CZ" sz="2400" dirty="0" err="1">
                <a:latin typeface="Cambria" pitchFamily="18" charset="0"/>
                <a:cs typeface="Cambria"/>
              </a:rPr>
              <a:t>the</a:t>
            </a:r>
            <a:r>
              <a:rPr lang="cs-CZ" sz="2400" dirty="0">
                <a:latin typeface="Cambria" pitchFamily="18" charset="0"/>
                <a:cs typeface="Cambria"/>
              </a:rPr>
              <a:t> </a:t>
            </a:r>
            <a:r>
              <a:rPr lang="cs-CZ" sz="2400" dirty="0" err="1">
                <a:latin typeface="Cambria" pitchFamily="18" charset="0"/>
                <a:cs typeface="Cambria"/>
              </a:rPr>
              <a:t>medical</a:t>
            </a:r>
            <a:r>
              <a:rPr lang="cs-CZ" sz="2400" dirty="0">
                <a:latin typeface="Cambria" pitchFamily="18" charset="0"/>
                <a:cs typeface="Cambria"/>
              </a:rPr>
              <a:t> term </a:t>
            </a:r>
            <a:r>
              <a:rPr lang="cs-CZ" sz="2400" dirty="0" err="1">
                <a:latin typeface="Cambria" pitchFamily="18" charset="0"/>
                <a:cs typeface="Cambria"/>
              </a:rPr>
              <a:t>is</a:t>
            </a:r>
            <a:r>
              <a:rPr lang="cs-CZ" sz="2400" dirty="0">
                <a:latin typeface="Cambria" pitchFamily="18" charset="0"/>
                <a:cs typeface="Cambria"/>
              </a:rPr>
              <a:t> </a:t>
            </a:r>
            <a:r>
              <a:rPr lang="en-US" sz="2400" dirty="0">
                <a:latin typeface="Cambria"/>
                <a:cs typeface="Cambria"/>
              </a:rPr>
              <a:t>_____________________ </a:t>
            </a:r>
            <a:r>
              <a:rPr lang="cs-CZ" sz="2400" dirty="0">
                <a:latin typeface="Cambria"/>
                <a:cs typeface="Cambria"/>
              </a:rPr>
              <a:t>; </a:t>
            </a:r>
            <a:r>
              <a:rPr lang="cs-CZ" sz="2400" dirty="0" err="1">
                <a:latin typeface="Cambria"/>
                <a:cs typeface="Cambria"/>
              </a:rPr>
              <a:t>if</a:t>
            </a:r>
            <a:r>
              <a:rPr lang="cs-CZ" sz="2400" dirty="0">
                <a:latin typeface="Cambria"/>
                <a:cs typeface="Cambria"/>
              </a:rPr>
              <a:t> </a:t>
            </a:r>
            <a:r>
              <a:rPr lang="cs-CZ" sz="2400" dirty="0" err="1">
                <a:latin typeface="Cambria"/>
                <a:cs typeface="Cambria"/>
              </a:rPr>
              <a:t>there</a:t>
            </a:r>
            <a:r>
              <a:rPr lang="cs-CZ" sz="2400" dirty="0">
                <a:latin typeface="Cambria"/>
                <a:cs typeface="Cambria"/>
              </a:rPr>
              <a:t> are </a:t>
            </a:r>
            <a:r>
              <a:rPr lang="cs-CZ" sz="2400" dirty="0">
                <a:solidFill>
                  <a:srgbClr val="FF0000"/>
                </a:solidFill>
                <a:latin typeface="Cambria"/>
                <a:cs typeface="Cambria"/>
              </a:rPr>
              <a:t>pus-</a:t>
            </a:r>
            <a:r>
              <a:rPr lang="cs-CZ" sz="2400" dirty="0" err="1">
                <a:solidFill>
                  <a:srgbClr val="FF0000"/>
                </a:solidFill>
                <a:latin typeface="Cambria"/>
                <a:cs typeface="Cambria"/>
              </a:rPr>
              <a:t>forming</a:t>
            </a:r>
            <a:r>
              <a:rPr lang="cs-CZ" sz="2400" dirty="0">
                <a:solidFill>
                  <a:srgbClr val="FF0000"/>
                </a:solidFill>
                <a:latin typeface="Cambria"/>
                <a:cs typeface="Cambria"/>
              </a:rPr>
              <a:t>  </a:t>
            </a:r>
            <a:r>
              <a:rPr lang="cs-CZ" sz="2400" dirty="0" err="1">
                <a:solidFill>
                  <a:srgbClr val="FF0000"/>
                </a:solidFill>
                <a:latin typeface="Cambria"/>
                <a:cs typeface="Cambria"/>
              </a:rPr>
              <a:t>bacteria</a:t>
            </a:r>
            <a:r>
              <a:rPr lang="cs-CZ" sz="2400" dirty="0">
                <a:solidFill>
                  <a:srgbClr val="FF0000"/>
                </a:solidFill>
                <a:latin typeface="Cambria"/>
                <a:cs typeface="Cambria"/>
              </a:rPr>
              <a:t> in </a:t>
            </a:r>
            <a:r>
              <a:rPr lang="cs-CZ" sz="2400" dirty="0" err="1">
                <a:solidFill>
                  <a:srgbClr val="FF0000"/>
                </a:solidFill>
                <a:latin typeface="Cambria"/>
                <a:cs typeface="Cambria"/>
              </a:rPr>
              <a:t>blood</a:t>
            </a:r>
            <a:r>
              <a:rPr lang="cs-CZ" sz="2400" dirty="0">
                <a:latin typeface="Cambria"/>
                <a:cs typeface="Cambria"/>
              </a:rPr>
              <a:t>, </a:t>
            </a:r>
            <a:r>
              <a:rPr lang="cs-CZ" sz="2400" dirty="0" err="1">
                <a:latin typeface="Cambria"/>
                <a:cs typeface="Cambria"/>
              </a:rPr>
              <a:t>the</a:t>
            </a:r>
            <a:r>
              <a:rPr lang="cs-CZ" sz="2400" dirty="0">
                <a:latin typeface="Cambria"/>
                <a:cs typeface="Cambria"/>
              </a:rPr>
              <a:t> </a:t>
            </a:r>
            <a:r>
              <a:rPr lang="cs-CZ" sz="2400" dirty="0" err="1">
                <a:latin typeface="Cambria"/>
                <a:cs typeface="Cambria"/>
              </a:rPr>
              <a:t>condition</a:t>
            </a:r>
            <a:r>
              <a:rPr lang="cs-CZ" sz="2400" dirty="0">
                <a:latin typeface="Cambria"/>
                <a:cs typeface="Cambria"/>
              </a:rPr>
              <a:t> </a:t>
            </a:r>
            <a:r>
              <a:rPr lang="cs-CZ" sz="2400" dirty="0" err="1">
                <a:latin typeface="Cambria"/>
                <a:cs typeface="Cambria"/>
              </a:rPr>
              <a:t>is</a:t>
            </a:r>
            <a:r>
              <a:rPr lang="cs-CZ" sz="2400" dirty="0">
                <a:latin typeface="Cambria"/>
                <a:cs typeface="Cambria"/>
              </a:rPr>
              <a:t> </a:t>
            </a:r>
            <a:r>
              <a:rPr lang="cs-CZ" sz="2400" dirty="0" err="1">
                <a:latin typeface="Cambria"/>
                <a:cs typeface="Cambria"/>
              </a:rPr>
              <a:t>called</a:t>
            </a:r>
            <a:r>
              <a:rPr lang="cs-CZ" sz="2400" dirty="0">
                <a:latin typeface="Cambria"/>
                <a:cs typeface="Cambria"/>
              </a:rPr>
              <a:t> </a:t>
            </a:r>
            <a:r>
              <a:rPr lang="en-US" sz="2400" dirty="0">
                <a:latin typeface="Cambria"/>
                <a:cs typeface="Cambria"/>
              </a:rPr>
              <a:t>_____________________ </a:t>
            </a:r>
            <a:r>
              <a:rPr lang="cs-CZ" sz="2400" dirty="0">
                <a:latin typeface="Cambria"/>
                <a:cs typeface="Cambria"/>
              </a:rPr>
              <a:t>. A </a:t>
            </a:r>
            <a:r>
              <a:rPr lang="cs-CZ" sz="2400" dirty="0" err="1">
                <a:latin typeface="Cambria"/>
                <a:cs typeface="Cambria"/>
              </a:rPr>
              <a:t>condition</a:t>
            </a:r>
            <a:r>
              <a:rPr lang="cs-CZ" sz="2400" dirty="0">
                <a:latin typeface="Cambria"/>
                <a:cs typeface="Cambria"/>
              </a:rPr>
              <a:t> </a:t>
            </a:r>
            <a:r>
              <a:rPr lang="cs-CZ" sz="2400" dirty="0" err="1">
                <a:latin typeface="Cambria"/>
                <a:cs typeface="Cambria"/>
              </a:rPr>
              <a:t>of</a:t>
            </a:r>
            <a:r>
              <a:rPr lang="cs-CZ" sz="2400" dirty="0">
                <a:latin typeface="Cambria"/>
                <a:cs typeface="Cambria"/>
              </a:rPr>
              <a:t> </a:t>
            </a:r>
            <a:r>
              <a:rPr lang="cs-CZ" sz="2400" dirty="0" err="1">
                <a:solidFill>
                  <a:srgbClr val="FF0000"/>
                </a:solidFill>
                <a:latin typeface="Cambria"/>
                <a:cs typeface="Cambria"/>
              </a:rPr>
              <a:t>raised</a:t>
            </a:r>
            <a:r>
              <a:rPr lang="cs-CZ" sz="240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lang="cs-CZ" sz="2400" dirty="0" err="1">
                <a:solidFill>
                  <a:srgbClr val="FF0000"/>
                </a:solidFill>
                <a:latin typeface="Cambria"/>
                <a:cs typeface="Cambria"/>
              </a:rPr>
              <a:t>blood</a:t>
            </a:r>
            <a:r>
              <a:rPr lang="cs-CZ" sz="2400" dirty="0">
                <a:solidFill>
                  <a:srgbClr val="FF0000"/>
                </a:solidFill>
                <a:latin typeface="Cambria"/>
                <a:cs typeface="Cambria"/>
              </a:rPr>
              <a:t> acidity </a:t>
            </a:r>
            <a:r>
              <a:rPr lang="cs-CZ" sz="2400" dirty="0">
                <a:latin typeface="Cambria"/>
                <a:cs typeface="Cambria"/>
              </a:rPr>
              <a:t>(pH </a:t>
            </a:r>
            <a:r>
              <a:rPr lang="cs-CZ" sz="2400" dirty="0" err="1">
                <a:latin typeface="Cambria"/>
                <a:cs typeface="Cambria"/>
              </a:rPr>
              <a:t>under</a:t>
            </a:r>
            <a:r>
              <a:rPr lang="cs-CZ" sz="2400" dirty="0">
                <a:latin typeface="Cambria"/>
                <a:cs typeface="Cambria"/>
              </a:rPr>
              <a:t> 7.35) </a:t>
            </a:r>
            <a:r>
              <a:rPr lang="cs-CZ" sz="2400" dirty="0" err="1">
                <a:latin typeface="Cambria"/>
                <a:cs typeface="Cambria"/>
              </a:rPr>
              <a:t>is</a:t>
            </a:r>
            <a:r>
              <a:rPr lang="cs-CZ" sz="2400" dirty="0">
                <a:latin typeface="Cambria"/>
                <a:cs typeface="Cambria"/>
              </a:rPr>
              <a:t> </a:t>
            </a:r>
            <a:r>
              <a:rPr lang="cs-CZ" sz="2400" dirty="0" err="1">
                <a:latin typeface="Cambria"/>
                <a:cs typeface="Cambria"/>
              </a:rPr>
              <a:t>then</a:t>
            </a:r>
            <a:r>
              <a:rPr lang="cs-CZ" sz="2400" dirty="0">
                <a:latin typeface="Cambria"/>
                <a:cs typeface="Cambria"/>
              </a:rPr>
              <a:t> </a:t>
            </a:r>
            <a:r>
              <a:rPr lang="en-US" sz="2400" dirty="0">
                <a:latin typeface="Cambria"/>
                <a:cs typeface="Cambria"/>
              </a:rPr>
              <a:t>_____________________ </a:t>
            </a:r>
            <a:r>
              <a:rPr lang="cs-CZ" sz="2400" dirty="0">
                <a:latin typeface="Cambria"/>
                <a:cs typeface="Cambria"/>
              </a:rPr>
              <a:t>; </a:t>
            </a:r>
            <a:r>
              <a:rPr lang="cs-CZ" sz="2400" dirty="0" err="1">
                <a:latin typeface="Cambria"/>
                <a:cs typeface="Cambria"/>
              </a:rPr>
              <a:t>if</a:t>
            </a:r>
            <a:r>
              <a:rPr lang="en-US" sz="2400" dirty="0">
                <a:latin typeface="Cambria"/>
                <a:cs typeface="Cambria"/>
              </a:rPr>
              <a:t> the blood volume is increased as a result of </a:t>
            </a:r>
            <a:r>
              <a:rPr lang="en-US" sz="2400" dirty="0">
                <a:solidFill>
                  <a:srgbClr val="FF0000"/>
                </a:solidFill>
                <a:latin typeface="Cambria"/>
                <a:cs typeface="Cambria"/>
              </a:rPr>
              <a:t>an increase in the water content of plasma</a:t>
            </a:r>
            <a:r>
              <a:rPr lang="cs-CZ" sz="2400" dirty="0">
                <a:latin typeface="Cambria"/>
                <a:cs typeface="Cambria"/>
              </a:rPr>
              <a:t>, </a:t>
            </a:r>
            <a:r>
              <a:rPr lang="cs-CZ" sz="2400" dirty="0" err="1">
                <a:latin typeface="Cambria"/>
                <a:cs typeface="Cambria"/>
              </a:rPr>
              <a:t>we</a:t>
            </a:r>
            <a:r>
              <a:rPr lang="cs-CZ" sz="2400" dirty="0">
                <a:latin typeface="Cambria"/>
                <a:cs typeface="Cambria"/>
              </a:rPr>
              <a:t> </a:t>
            </a:r>
            <a:r>
              <a:rPr lang="cs-CZ" sz="2400" dirty="0" err="1">
                <a:latin typeface="Cambria"/>
                <a:cs typeface="Cambria"/>
              </a:rPr>
              <a:t>call</a:t>
            </a:r>
            <a:r>
              <a:rPr lang="cs-CZ" sz="2400" dirty="0">
                <a:latin typeface="Cambria"/>
                <a:cs typeface="Cambria"/>
              </a:rPr>
              <a:t> </a:t>
            </a:r>
            <a:r>
              <a:rPr lang="cs-CZ" sz="2400" dirty="0" err="1">
                <a:latin typeface="Cambria"/>
                <a:cs typeface="Cambria"/>
              </a:rPr>
              <a:t>the</a:t>
            </a:r>
            <a:r>
              <a:rPr lang="cs-CZ" sz="2400" dirty="0">
                <a:latin typeface="Cambria"/>
                <a:cs typeface="Cambria"/>
              </a:rPr>
              <a:t> </a:t>
            </a:r>
            <a:r>
              <a:rPr lang="cs-CZ" sz="2400" dirty="0" err="1">
                <a:latin typeface="Cambria"/>
                <a:cs typeface="Cambria"/>
              </a:rPr>
              <a:t>state</a:t>
            </a:r>
            <a:r>
              <a:rPr lang="en-US" sz="2400" dirty="0">
                <a:latin typeface="Cambria"/>
                <a:cs typeface="Cambria"/>
              </a:rPr>
              <a:t> _____________________</a:t>
            </a:r>
            <a:r>
              <a:rPr lang="cs-CZ" sz="2400" dirty="0">
                <a:latin typeface="Cambria"/>
                <a:cs typeface="Cambria"/>
              </a:rPr>
              <a:t>; </a:t>
            </a:r>
            <a:r>
              <a:rPr lang="cs-CZ" sz="2400" dirty="0" err="1">
                <a:latin typeface="Cambria"/>
                <a:cs typeface="Cambria"/>
              </a:rPr>
              <a:t>and</a:t>
            </a:r>
            <a:r>
              <a:rPr lang="cs-CZ" sz="2400" dirty="0">
                <a:latin typeface="Cambria"/>
                <a:cs typeface="Cambria"/>
              </a:rPr>
              <a:t> </a:t>
            </a:r>
            <a:r>
              <a:rPr lang="cs-CZ" sz="2400" dirty="0" err="1">
                <a:latin typeface="Cambria"/>
                <a:cs typeface="Cambria"/>
              </a:rPr>
              <a:t>the</a:t>
            </a:r>
            <a:r>
              <a:rPr lang="cs-CZ" sz="2400" dirty="0">
                <a:latin typeface="Cambria"/>
                <a:cs typeface="Cambria"/>
              </a:rPr>
              <a:t> </a:t>
            </a:r>
            <a:r>
              <a:rPr lang="cs-CZ" sz="2400" dirty="0" err="1">
                <a:latin typeface="Cambria"/>
                <a:cs typeface="Cambria"/>
              </a:rPr>
              <a:t>pathological</a:t>
            </a:r>
            <a:r>
              <a:rPr lang="cs-CZ" sz="2400" dirty="0">
                <a:latin typeface="Cambria"/>
                <a:cs typeface="Cambria"/>
              </a:rPr>
              <a:t> </a:t>
            </a:r>
            <a:r>
              <a:rPr lang="cs-CZ" sz="2400" dirty="0">
                <a:solidFill>
                  <a:srgbClr val="FF0000"/>
                </a:solidFill>
                <a:latin typeface="Cambria"/>
                <a:cs typeface="Cambria"/>
              </a:rPr>
              <a:t>presence </a:t>
            </a:r>
            <a:r>
              <a:rPr lang="cs-CZ" sz="2400" dirty="0" err="1">
                <a:solidFill>
                  <a:srgbClr val="FF0000"/>
                </a:solidFill>
                <a:latin typeface="Cambria"/>
                <a:cs typeface="Cambria"/>
              </a:rPr>
              <a:t>of</a:t>
            </a:r>
            <a:r>
              <a:rPr lang="cs-CZ" sz="240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lang="cs-CZ" sz="2400" dirty="0" err="1">
                <a:solidFill>
                  <a:srgbClr val="FF0000"/>
                </a:solidFill>
                <a:latin typeface="Cambria"/>
                <a:cs typeface="Cambria"/>
              </a:rPr>
              <a:t>copper</a:t>
            </a:r>
            <a:r>
              <a:rPr lang="cs-CZ" sz="2400" dirty="0">
                <a:solidFill>
                  <a:srgbClr val="FF0000"/>
                </a:solidFill>
                <a:latin typeface="Cambria"/>
                <a:cs typeface="Cambria"/>
              </a:rPr>
              <a:t> in </a:t>
            </a:r>
            <a:r>
              <a:rPr lang="cs-CZ" sz="2400" dirty="0" err="1">
                <a:solidFill>
                  <a:srgbClr val="FF0000"/>
                </a:solidFill>
                <a:latin typeface="Cambria"/>
                <a:cs typeface="Cambria"/>
              </a:rPr>
              <a:t>blood</a:t>
            </a:r>
            <a:r>
              <a:rPr lang="cs-CZ" sz="240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lang="cs-CZ" sz="2400" dirty="0" err="1">
                <a:latin typeface="Cambria"/>
                <a:cs typeface="Cambria"/>
              </a:rPr>
              <a:t>is</a:t>
            </a:r>
            <a:r>
              <a:rPr lang="cs-CZ" sz="2400" dirty="0">
                <a:latin typeface="Cambria"/>
                <a:cs typeface="Cambria"/>
              </a:rPr>
              <a:t> </a:t>
            </a:r>
            <a:r>
              <a:rPr lang="cs-CZ" sz="2400" dirty="0" err="1">
                <a:latin typeface="Cambria"/>
                <a:cs typeface="Cambria"/>
              </a:rPr>
              <a:t>then</a:t>
            </a:r>
            <a:r>
              <a:rPr lang="cs-CZ" sz="2400" dirty="0">
                <a:latin typeface="Cambria"/>
                <a:cs typeface="Cambria"/>
              </a:rPr>
              <a:t> </a:t>
            </a:r>
            <a:r>
              <a:rPr lang="cs-CZ" sz="2400" dirty="0" err="1">
                <a:latin typeface="Cambria"/>
                <a:cs typeface="Cambria"/>
              </a:rPr>
              <a:t>termed</a:t>
            </a:r>
            <a:r>
              <a:rPr lang="en-US" sz="2400" dirty="0">
                <a:latin typeface="Cambria"/>
                <a:cs typeface="Cambria"/>
              </a:rPr>
              <a:t> _____________________</a:t>
            </a:r>
            <a:r>
              <a:rPr lang="cs-CZ" sz="2400" dirty="0">
                <a:latin typeface="Cambria"/>
                <a:cs typeface="Cambria"/>
              </a:rPr>
              <a:t>.                      </a:t>
            </a:r>
          </a:p>
          <a:p>
            <a:endParaRPr lang="cs-CZ" sz="2400" dirty="0">
              <a:latin typeface="Cambria"/>
              <a:cs typeface="Cambri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5013176"/>
            <a:ext cx="60325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élník 3"/>
          <p:cNvSpPr/>
          <p:nvPr/>
        </p:nvSpPr>
        <p:spPr>
          <a:xfrm>
            <a:off x="3347864" y="4941168"/>
            <a:ext cx="720080" cy="8640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5724128" y="1916832"/>
            <a:ext cx="151216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dirty="0" err="1"/>
              <a:t>ur</a:t>
            </a:r>
            <a:r>
              <a:rPr lang="cs-CZ" dirty="0">
                <a:solidFill>
                  <a:srgbClr val="00B0F0"/>
                </a:solidFill>
              </a:rPr>
              <a:t>(a)</a:t>
            </a:r>
            <a:r>
              <a:rPr lang="cs-CZ" dirty="0" err="1">
                <a:solidFill>
                  <a:srgbClr val="00B0F0"/>
                </a:solidFill>
              </a:rPr>
              <a:t>emia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259632" y="2636912"/>
            <a:ext cx="158417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dirty="0" err="1"/>
              <a:t>alcohol</a:t>
            </a:r>
            <a:r>
              <a:rPr lang="cs-CZ" dirty="0" err="1">
                <a:solidFill>
                  <a:srgbClr val="00B0F0"/>
                </a:solidFill>
              </a:rPr>
              <a:t>aemia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716016" y="3068960"/>
            <a:ext cx="151216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dirty="0" err="1"/>
              <a:t>py</a:t>
            </a:r>
            <a:r>
              <a:rPr lang="cs-CZ" dirty="0" err="1">
                <a:solidFill>
                  <a:srgbClr val="00B0F0"/>
                </a:solidFill>
              </a:rPr>
              <a:t>aemia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804248" y="3429000"/>
            <a:ext cx="151216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dirty="0" err="1"/>
              <a:t>acid</a:t>
            </a:r>
            <a:r>
              <a:rPr lang="cs-CZ" dirty="0" err="1">
                <a:solidFill>
                  <a:srgbClr val="00B0F0"/>
                </a:solidFill>
              </a:rPr>
              <a:t>aemia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084168" y="4149080"/>
            <a:ext cx="151216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dirty="0" err="1"/>
              <a:t>hydr</a:t>
            </a:r>
            <a:r>
              <a:rPr lang="cs-CZ" dirty="0" err="1">
                <a:solidFill>
                  <a:srgbClr val="00B0F0"/>
                </a:solidFill>
              </a:rPr>
              <a:t>aemia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755576" y="4869160"/>
            <a:ext cx="151216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dirty="0" err="1"/>
              <a:t>cupr</a:t>
            </a:r>
            <a:r>
              <a:rPr lang="cs-CZ" dirty="0" err="1">
                <a:solidFill>
                  <a:srgbClr val="00B0F0"/>
                </a:solidFill>
              </a:rPr>
              <a:t>aemia</a:t>
            </a:r>
            <a:endParaRPr lang="cs-CZ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 animBg="1"/>
      <p:bldP spid="7" grpId="0" uiExpand="1" build="allAtOnce" animBg="1"/>
      <p:bldP spid="8" grpId="0" uiExpand="1" build="allAtOnce" animBg="1"/>
      <p:bldP spid="9" grpId="0" uiExpand="1" build="allAtOnce" animBg="1"/>
      <p:bldP spid="10" grpId="0" uiExpand="1" build="allAtOnce" animBg="1"/>
      <p:bldP spid="11" grpId="0" uiExpand="1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Expressing</a:t>
            </a:r>
            <a:r>
              <a:rPr lang="cs-CZ" dirty="0"/>
              <a:t> </a:t>
            </a:r>
            <a:r>
              <a:rPr lang="cs-CZ" dirty="0" err="1"/>
              <a:t>resemblance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716" y="120952"/>
            <a:ext cx="8366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FORM THE PHRASES AND MATCH THEM WITH SHAPES/LETTERS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692696"/>
            <a:ext cx="5688632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cs-CZ" sz="2600" dirty="0"/>
              <a:t>os + </a:t>
            </a:r>
            <a:r>
              <a:rPr lang="cs-CZ" sz="2600" dirty="0" err="1"/>
              <a:t>cuboideus</a:t>
            </a:r>
            <a:r>
              <a:rPr lang="cs-CZ" sz="2600" dirty="0"/>
              <a:t>, a, um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cs-CZ" sz="2600" dirty="0" err="1"/>
              <a:t>musculus</a:t>
            </a:r>
            <a:r>
              <a:rPr lang="cs-CZ" sz="2600" dirty="0"/>
              <a:t> + </a:t>
            </a:r>
            <a:r>
              <a:rPr lang="cs-CZ" sz="2600" dirty="0" err="1"/>
              <a:t>deltoideus</a:t>
            </a:r>
            <a:r>
              <a:rPr lang="cs-CZ" sz="2600" dirty="0"/>
              <a:t>, a, um    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cs-CZ" sz="2600" dirty="0" err="1"/>
              <a:t>articulatio</a:t>
            </a:r>
            <a:r>
              <a:rPr lang="cs-CZ" sz="2600" dirty="0"/>
              <a:t> + </a:t>
            </a:r>
            <a:r>
              <a:rPr lang="cs-CZ" sz="2600" dirty="0" err="1"/>
              <a:t>sphaeroideus</a:t>
            </a:r>
            <a:r>
              <a:rPr lang="cs-CZ" sz="2600" dirty="0"/>
              <a:t>, a, um     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cs-CZ" sz="2600" dirty="0"/>
              <a:t>linea + </a:t>
            </a:r>
            <a:r>
              <a:rPr lang="cs-CZ" sz="2600" dirty="0" err="1"/>
              <a:t>trapezoideus</a:t>
            </a:r>
            <a:r>
              <a:rPr lang="cs-CZ" sz="2600" dirty="0"/>
              <a:t>, a, um    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cs-CZ" sz="2600" dirty="0" err="1"/>
              <a:t>regio</a:t>
            </a:r>
            <a:r>
              <a:rPr lang="cs-CZ" sz="2600" dirty="0"/>
              <a:t> + </a:t>
            </a:r>
            <a:r>
              <a:rPr lang="cs-CZ" sz="2600" dirty="0" err="1"/>
              <a:t>ellipsoideus</a:t>
            </a:r>
            <a:r>
              <a:rPr lang="cs-CZ" sz="2600" dirty="0"/>
              <a:t>, a, um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cs-CZ" sz="2600" dirty="0" err="1"/>
              <a:t>ossa</a:t>
            </a:r>
            <a:r>
              <a:rPr lang="cs-CZ" sz="2600" dirty="0"/>
              <a:t> + </a:t>
            </a:r>
            <a:r>
              <a:rPr lang="cs-CZ" sz="2600" dirty="0" err="1"/>
              <a:t>sesamoideus</a:t>
            </a:r>
            <a:r>
              <a:rPr lang="cs-CZ" sz="2600" dirty="0"/>
              <a:t>, a, um    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cs-CZ" sz="2600" dirty="0" err="1"/>
              <a:t>tuberculum</a:t>
            </a:r>
            <a:r>
              <a:rPr lang="cs-CZ" sz="2600" dirty="0"/>
              <a:t> + </a:t>
            </a:r>
            <a:r>
              <a:rPr lang="cs-CZ" sz="2600" dirty="0" err="1"/>
              <a:t>conoideus</a:t>
            </a:r>
            <a:r>
              <a:rPr lang="cs-CZ" sz="2600" dirty="0"/>
              <a:t>, a, um    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cs-CZ" sz="2600" dirty="0" err="1"/>
              <a:t>musculus</a:t>
            </a:r>
            <a:r>
              <a:rPr lang="cs-CZ" sz="2600" dirty="0"/>
              <a:t> + </a:t>
            </a:r>
            <a:r>
              <a:rPr lang="cs-CZ" sz="2600" dirty="0" err="1"/>
              <a:t>rhomboideus</a:t>
            </a:r>
            <a:r>
              <a:rPr lang="cs-CZ" sz="2600" dirty="0"/>
              <a:t>, a, um    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cs-CZ" sz="2600" dirty="0"/>
              <a:t>os + </a:t>
            </a:r>
            <a:r>
              <a:rPr lang="cs-CZ" sz="2600" dirty="0" err="1"/>
              <a:t>hyoideus</a:t>
            </a:r>
            <a:r>
              <a:rPr lang="cs-CZ" sz="2600" dirty="0"/>
              <a:t>, a, um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cs-CZ" sz="2600" dirty="0" err="1"/>
              <a:t>colon</a:t>
            </a:r>
            <a:r>
              <a:rPr lang="cs-CZ" sz="2600" dirty="0"/>
              <a:t> + </a:t>
            </a:r>
            <a:r>
              <a:rPr lang="cs-CZ" sz="2600" dirty="0" err="1"/>
              <a:t>sigmoideus</a:t>
            </a:r>
            <a:r>
              <a:rPr lang="cs-CZ" sz="2600" dirty="0"/>
              <a:t>, a, um </a:t>
            </a:r>
          </a:p>
        </p:txBody>
      </p:sp>
      <p:sp>
        <p:nvSpPr>
          <p:cNvPr id="5" name="Oval 4"/>
          <p:cNvSpPr/>
          <p:nvPr/>
        </p:nvSpPr>
        <p:spPr>
          <a:xfrm>
            <a:off x="7308304" y="1916832"/>
            <a:ext cx="508000" cy="508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6372200" y="1268760"/>
            <a:ext cx="447524" cy="50800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/>
          <p:cNvSpPr/>
          <p:nvPr/>
        </p:nvSpPr>
        <p:spPr>
          <a:xfrm>
            <a:off x="7524328" y="764704"/>
            <a:ext cx="520095" cy="508000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amond 7"/>
          <p:cNvSpPr/>
          <p:nvPr/>
        </p:nvSpPr>
        <p:spPr>
          <a:xfrm>
            <a:off x="6156176" y="4509120"/>
            <a:ext cx="290286" cy="508000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948264" y="3068960"/>
            <a:ext cx="725713" cy="30238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apezoid 10"/>
          <p:cNvSpPr/>
          <p:nvPr/>
        </p:nvSpPr>
        <p:spPr>
          <a:xfrm>
            <a:off x="6084168" y="2348880"/>
            <a:ext cx="508000" cy="508000"/>
          </a:xfrm>
          <a:prstGeom prst="trapezoi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6133" y="4777177"/>
            <a:ext cx="5176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Cambria"/>
                <a:cs typeface="Cambria"/>
              </a:rPr>
              <a:t>υ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Cambria"/>
              <a:cs typeface="Cambri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82520" y="5441798"/>
            <a:ext cx="11299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Cambria"/>
                <a:cs typeface="Cambria"/>
              </a:rPr>
              <a:t>Σ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Cambria"/>
                <a:cs typeface="Cambria"/>
              </a:rPr>
              <a:t>, C</a:t>
            </a:r>
          </a:p>
        </p:txBody>
      </p:sp>
      <p:sp>
        <p:nvSpPr>
          <p:cNvPr id="15" name="Teardrop 14"/>
          <p:cNvSpPr/>
          <p:nvPr/>
        </p:nvSpPr>
        <p:spPr>
          <a:xfrm rot="19019103">
            <a:off x="5949275" y="3578511"/>
            <a:ext cx="379950" cy="387580"/>
          </a:xfrm>
          <a:prstGeom prst="teardrop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20"/>
          <p:cNvGrpSpPr/>
          <p:nvPr/>
        </p:nvGrpSpPr>
        <p:grpSpPr>
          <a:xfrm>
            <a:off x="7164288" y="3861048"/>
            <a:ext cx="438453" cy="695604"/>
            <a:chOff x="6016622" y="4859136"/>
            <a:chExt cx="594177" cy="844977"/>
          </a:xfrm>
        </p:grpSpPr>
        <p:sp>
          <p:nvSpPr>
            <p:cNvPr id="18" name="Trapezoid 17"/>
            <p:cNvSpPr/>
            <p:nvPr/>
          </p:nvSpPr>
          <p:spPr>
            <a:xfrm>
              <a:off x="6016622" y="4924275"/>
              <a:ext cx="594177" cy="630465"/>
            </a:xfrm>
            <a:prstGeom prst="trapezoid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6173860" y="4859136"/>
              <a:ext cx="281215" cy="16189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6016622" y="5401732"/>
              <a:ext cx="594177" cy="30238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796136" y="1052736"/>
            <a:ext cx="5513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Cambria"/>
                <a:cs typeface="Cambria"/>
              </a:rPr>
              <a:t>Δ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029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/>
      <p:bldP spid="13" grpId="0"/>
      <p:bldP spid="15" grpId="0" animBg="1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7716" y="142502"/>
            <a:ext cx="85755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FIGURE OUT THE ANATOMICAL NAMES FOR THE FOLLOWING STRUCTURES BASED ON RESEMBLANCE</a:t>
            </a:r>
            <a:endParaRPr lang="en-US" b="1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11" y="1390269"/>
            <a:ext cx="2304256" cy="2080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505" y="3870333"/>
            <a:ext cx="241268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603" y="3644040"/>
            <a:ext cx="1971675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55" y="1596912"/>
            <a:ext cx="2453133" cy="1654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088" y="1379178"/>
            <a:ext cx="3528392" cy="187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55" y="3539664"/>
            <a:ext cx="2716922" cy="2706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09619" y="834571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thyros</a:t>
            </a:r>
            <a:r>
              <a:rPr lang="cs-CZ" dirty="0"/>
              <a:t> (</a:t>
            </a:r>
            <a:r>
              <a:rPr lang="cs-CZ" dirty="0" err="1"/>
              <a:t>shield</a:t>
            </a:r>
            <a:r>
              <a:rPr lang="cs-CZ" dirty="0"/>
              <a:t>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714486" y="6313282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/>
              <a:t>skafe</a:t>
            </a:r>
            <a:r>
              <a:rPr lang="cs-CZ" dirty="0"/>
              <a:t> (</a:t>
            </a:r>
            <a:r>
              <a:rPr lang="cs-CZ" dirty="0" err="1"/>
              <a:t>boat</a:t>
            </a:r>
            <a:r>
              <a:rPr lang="cs-CZ" dirty="0"/>
              <a:t>):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00762" y="6313282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xifos</a:t>
            </a:r>
            <a:r>
              <a:rPr lang="cs-CZ" dirty="0"/>
              <a:t> (</a:t>
            </a:r>
            <a:r>
              <a:rPr lang="cs-CZ" dirty="0" err="1"/>
              <a:t>sword</a:t>
            </a:r>
            <a:r>
              <a:rPr lang="cs-CZ" dirty="0"/>
              <a:t>):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99609" y="834571"/>
            <a:ext cx="2430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sigma (</a:t>
            </a:r>
            <a:r>
              <a:rPr lang="cs-CZ" dirty="0" err="1"/>
              <a:t>Greek</a:t>
            </a:r>
            <a:r>
              <a:rPr lang="cs-CZ" dirty="0"/>
              <a:t> </a:t>
            </a:r>
            <a:r>
              <a:rPr lang="cs-CZ" dirty="0" err="1"/>
              <a:t>letter</a:t>
            </a:r>
            <a:r>
              <a:rPr lang="cs-CZ" dirty="0"/>
              <a:t> Σ)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138517" y="834571"/>
            <a:ext cx="3095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/>
              <a:t>pteryx</a:t>
            </a:r>
            <a:r>
              <a:rPr lang="cs-CZ" dirty="0"/>
              <a:t>, gen. </a:t>
            </a:r>
            <a:r>
              <a:rPr lang="cs-CZ" dirty="0" err="1"/>
              <a:t>pterygos</a:t>
            </a:r>
            <a:r>
              <a:rPr lang="cs-CZ" dirty="0"/>
              <a:t> (</a:t>
            </a:r>
            <a:r>
              <a:rPr lang="cs-CZ" dirty="0" err="1"/>
              <a:t>wing</a:t>
            </a:r>
            <a:r>
              <a:rPr lang="cs-CZ" dirty="0"/>
              <a:t>):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9810" y="6313282"/>
            <a:ext cx="2627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lambda (</a:t>
            </a:r>
            <a:r>
              <a:rPr lang="cs-CZ" dirty="0" err="1"/>
              <a:t>Greek</a:t>
            </a:r>
            <a:r>
              <a:rPr lang="cs-CZ" dirty="0"/>
              <a:t> </a:t>
            </a:r>
            <a:r>
              <a:rPr lang="cs-CZ" dirty="0" err="1"/>
              <a:t>letter</a:t>
            </a:r>
            <a:r>
              <a:rPr lang="el-GR" dirty="0">
                <a:latin typeface="Cambria" panose="02040503050406030204" pitchFamily="18" charset="0"/>
              </a:rPr>
              <a:t> Λ</a:t>
            </a:r>
            <a:r>
              <a:rPr lang="cs-CZ" dirty="0">
                <a:latin typeface="Cambria" panose="02040503050406030204" pitchFamily="18" charset="0"/>
              </a:rPr>
              <a:t>):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611560" y="3212976"/>
            <a:ext cx="20882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dirty="0" err="1"/>
              <a:t>colon</a:t>
            </a:r>
            <a:r>
              <a:rPr lang="cs-CZ" dirty="0"/>
              <a:t> </a:t>
            </a:r>
            <a:r>
              <a:rPr lang="cs-CZ" dirty="0" err="1"/>
              <a:t>sigmoideum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6516216" y="5949280"/>
            <a:ext cx="244827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dirty="0" err="1"/>
              <a:t>processus</a:t>
            </a:r>
            <a:r>
              <a:rPr lang="cs-CZ" dirty="0"/>
              <a:t> </a:t>
            </a:r>
            <a:r>
              <a:rPr lang="cs-CZ" dirty="0" err="1"/>
              <a:t>xiphoideus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3563888" y="6021288"/>
            <a:ext cx="20882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os </a:t>
            </a:r>
            <a:r>
              <a:rPr lang="cs-CZ" dirty="0" err="1"/>
              <a:t>scaphoideum</a:t>
            </a:r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107504" y="5877272"/>
            <a:ext cx="20882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sutura </a:t>
            </a:r>
            <a:r>
              <a:rPr lang="cs-CZ" dirty="0" err="1"/>
              <a:t>lambdoidea</a:t>
            </a:r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6516216" y="3501008"/>
            <a:ext cx="20882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dirty="0" err="1"/>
              <a:t>glandula</a:t>
            </a:r>
            <a:r>
              <a:rPr lang="cs-CZ" dirty="0"/>
              <a:t> </a:t>
            </a:r>
            <a:r>
              <a:rPr lang="cs-CZ" dirty="0" err="1"/>
              <a:t>thyroidea</a:t>
            </a:r>
            <a:endParaRPr lang="cs-CZ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3275856" y="3212976"/>
            <a:ext cx="302433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dirty="0" err="1"/>
              <a:t>processus</a:t>
            </a:r>
            <a:r>
              <a:rPr lang="cs-CZ" dirty="0"/>
              <a:t> </a:t>
            </a:r>
            <a:r>
              <a:rPr lang="cs-CZ" dirty="0" err="1"/>
              <a:t>pterygoideus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77507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 animBg="1"/>
      <p:bldP spid="16" grpId="0" build="allAtOnce" animBg="1"/>
      <p:bldP spid="17" grpId="0" build="allAtOnce" animBg="1"/>
      <p:bldP spid="18" grpId="0" build="allAtOnce" animBg="1"/>
      <p:bldP spid="19" grpId="0" build="allAtOnce" animBg="1"/>
      <p:bldP spid="20" grpId="0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ýsledok vyhľadávania obrázkov pre dopyt processus styloide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836712"/>
            <a:ext cx="2508468" cy="1807237"/>
          </a:xfrm>
          <a:prstGeom prst="rect">
            <a:avLst/>
          </a:prstGeom>
          <a:noFill/>
        </p:spPr>
      </p:pic>
      <p:cxnSp>
        <p:nvCxnSpPr>
          <p:cNvPr id="4" name="Přímá spojovací šipka 3"/>
          <p:cNvCxnSpPr/>
          <p:nvPr/>
        </p:nvCxnSpPr>
        <p:spPr>
          <a:xfrm flipV="1">
            <a:off x="1475656" y="2132856"/>
            <a:ext cx="360040" cy="7200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/>
          <p:cNvSpPr txBox="1"/>
          <p:nvPr/>
        </p:nvSpPr>
        <p:spPr>
          <a:xfrm>
            <a:off x="1259632" y="285293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683568" y="47667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stylus (</a:t>
            </a:r>
            <a:r>
              <a:rPr lang="cs-CZ" dirty="0" err="1"/>
              <a:t>pen</a:t>
            </a:r>
            <a:r>
              <a:rPr lang="cs-CZ" dirty="0"/>
              <a:t>, </a:t>
            </a:r>
            <a:r>
              <a:rPr lang="cs-CZ" dirty="0" err="1"/>
              <a:t>writing</a:t>
            </a:r>
            <a:r>
              <a:rPr lang="cs-CZ" dirty="0"/>
              <a:t> </a:t>
            </a:r>
            <a:r>
              <a:rPr lang="cs-CZ" dirty="0" err="1"/>
              <a:t>tool</a:t>
            </a:r>
            <a:r>
              <a:rPr lang="cs-CZ" dirty="0"/>
              <a:t>)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851920" y="47667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corona</a:t>
            </a:r>
            <a:r>
              <a:rPr lang="cs-CZ" dirty="0"/>
              <a:t> (</a:t>
            </a:r>
            <a:r>
              <a:rPr lang="cs-CZ" dirty="0" err="1"/>
              <a:t>crown</a:t>
            </a:r>
            <a:r>
              <a:rPr lang="cs-CZ" dirty="0"/>
              <a:t>)</a:t>
            </a:r>
          </a:p>
        </p:txBody>
      </p:sp>
      <p:pic>
        <p:nvPicPr>
          <p:cNvPr id="2052" name="Picture 4" descr="Výsledok vyhľadávania obrázkov pre dopyt processus coronoideu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836712"/>
            <a:ext cx="2448272" cy="2006320"/>
          </a:xfrm>
          <a:prstGeom prst="rect">
            <a:avLst/>
          </a:prstGeom>
          <a:noFill/>
        </p:spPr>
      </p:pic>
      <p:sp>
        <p:nvSpPr>
          <p:cNvPr id="9" name="Elipsa 8"/>
          <p:cNvSpPr/>
          <p:nvPr/>
        </p:nvSpPr>
        <p:spPr>
          <a:xfrm>
            <a:off x="3923928" y="1124744"/>
            <a:ext cx="648072" cy="576064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4" name="Picture 6" descr="Výsledok vyhľadávania obrázkov pre dopyt os hyoide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836712"/>
            <a:ext cx="1905000" cy="2166368"/>
          </a:xfrm>
          <a:prstGeom prst="rect">
            <a:avLst/>
          </a:prstGeom>
          <a:noFill/>
        </p:spPr>
      </p:pic>
      <p:sp>
        <p:nvSpPr>
          <p:cNvPr id="11" name="TextovéPole 10"/>
          <p:cNvSpPr txBox="1"/>
          <p:nvPr/>
        </p:nvSpPr>
        <p:spPr>
          <a:xfrm>
            <a:off x="6228184" y="47667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Greek</a:t>
            </a:r>
            <a:r>
              <a:rPr lang="cs-CZ" dirty="0"/>
              <a:t> </a:t>
            </a:r>
            <a:r>
              <a:rPr lang="cs-CZ" dirty="0" err="1"/>
              <a:t>letter</a:t>
            </a:r>
            <a:r>
              <a:rPr lang="cs-CZ" dirty="0"/>
              <a:t> </a:t>
            </a:r>
            <a:r>
              <a:rPr lang="el-GR" dirty="0"/>
              <a:t>υ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83568" y="364502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corax</a:t>
            </a:r>
            <a:r>
              <a:rPr lang="cs-CZ" dirty="0"/>
              <a:t>, gen. </a:t>
            </a:r>
            <a:r>
              <a:rPr lang="cs-CZ" dirty="0" err="1"/>
              <a:t>coracis</a:t>
            </a:r>
            <a:r>
              <a:rPr lang="cs-CZ" dirty="0"/>
              <a:t> (</a:t>
            </a:r>
            <a:r>
              <a:rPr lang="cs-CZ" dirty="0" err="1"/>
              <a:t>crow</a:t>
            </a:r>
            <a:r>
              <a:rPr lang="cs-CZ" dirty="0"/>
              <a:t>)</a:t>
            </a:r>
          </a:p>
        </p:txBody>
      </p:sp>
      <p:pic>
        <p:nvPicPr>
          <p:cNvPr id="2056" name="Picture 8" descr="Výsledok vyhľadávania obrázkov pre dopyt processus coracoideu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4005064"/>
            <a:ext cx="2381250" cy="2381250"/>
          </a:xfrm>
          <a:prstGeom prst="rect">
            <a:avLst/>
          </a:prstGeom>
          <a:noFill/>
        </p:spPr>
      </p:pic>
      <p:sp>
        <p:nvSpPr>
          <p:cNvPr id="14" name="TextovéPole 13"/>
          <p:cNvSpPr txBox="1"/>
          <p:nvPr/>
        </p:nvSpPr>
        <p:spPr>
          <a:xfrm>
            <a:off x="3563888" y="364502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pisum</a:t>
            </a:r>
            <a:r>
              <a:rPr lang="cs-CZ" dirty="0"/>
              <a:t>, gen. </a:t>
            </a:r>
            <a:r>
              <a:rPr lang="cs-CZ" dirty="0" err="1"/>
              <a:t>pisi</a:t>
            </a:r>
            <a:r>
              <a:rPr lang="cs-CZ" dirty="0"/>
              <a:t> (</a:t>
            </a:r>
            <a:r>
              <a:rPr lang="cs-CZ" dirty="0" err="1"/>
              <a:t>pea</a:t>
            </a:r>
            <a:r>
              <a:rPr lang="cs-CZ" dirty="0"/>
              <a:t>)</a:t>
            </a:r>
          </a:p>
        </p:txBody>
      </p:sp>
      <p:sp>
        <p:nvSpPr>
          <p:cNvPr id="2058" name="AutoShape 10" descr="Výsledok vyhľadávania obrázkov pre dopyt os pisifor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060" name="AutoShape 12" descr="Výsledok vyhľadávania obrázkov pre dopyt os pisifor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062" name="AutoShape 14" descr="Výsledok vyhľadávania obrázkov pre dopyt os pisifor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64" name="Picture 16" descr="Súvisiaci obrázo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912" y="4077072"/>
            <a:ext cx="1584176" cy="2256386"/>
          </a:xfrm>
          <a:prstGeom prst="rect">
            <a:avLst/>
          </a:prstGeom>
          <a:noFill/>
        </p:spPr>
      </p:pic>
      <p:sp>
        <p:nvSpPr>
          <p:cNvPr id="19" name="TextovéPole 18"/>
          <p:cNvSpPr txBox="1"/>
          <p:nvPr/>
        </p:nvSpPr>
        <p:spPr>
          <a:xfrm>
            <a:off x="6372200" y="364502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pirum</a:t>
            </a:r>
            <a:r>
              <a:rPr lang="cs-CZ" dirty="0"/>
              <a:t>, gen. </a:t>
            </a:r>
            <a:r>
              <a:rPr lang="cs-CZ" dirty="0" err="1"/>
              <a:t>piri</a:t>
            </a:r>
            <a:r>
              <a:rPr lang="cs-CZ" dirty="0"/>
              <a:t> (</a:t>
            </a:r>
            <a:r>
              <a:rPr lang="cs-CZ" dirty="0" err="1"/>
              <a:t>pear</a:t>
            </a:r>
            <a:r>
              <a:rPr lang="cs-CZ" dirty="0"/>
              <a:t>)</a:t>
            </a:r>
          </a:p>
        </p:txBody>
      </p:sp>
      <p:pic>
        <p:nvPicPr>
          <p:cNvPr id="2066" name="Picture 18" descr="Výsledok vyhľadávania obrázkov pre dopyt musculus piriformi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2200" y="4005064"/>
            <a:ext cx="2376264" cy="2376264"/>
          </a:xfrm>
          <a:prstGeom prst="rect">
            <a:avLst/>
          </a:prstGeom>
          <a:noFill/>
        </p:spPr>
      </p:pic>
      <p:sp>
        <p:nvSpPr>
          <p:cNvPr id="21" name="TextovéPole 20"/>
          <p:cNvSpPr txBox="1"/>
          <p:nvPr/>
        </p:nvSpPr>
        <p:spPr>
          <a:xfrm>
            <a:off x="755576" y="3392324"/>
            <a:ext cx="230425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dirty="0" err="1"/>
              <a:t>processus</a:t>
            </a:r>
            <a:r>
              <a:rPr lang="cs-CZ" dirty="0"/>
              <a:t> </a:t>
            </a:r>
            <a:r>
              <a:rPr lang="cs-CZ" dirty="0" err="1"/>
              <a:t>styloideus</a:t>
            </a:r>
            <a:endParaRPr lang="cs-CZ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3419872" y="3392324"/>
            <a:ext cx="259228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dirty="0" err="1"/>
              <a:t>processus</a:t>
            </a:r>
            <a:r>
              <a:rPr lang="cs-CZ" dirty="0"/>
              <a:t> </a:t>
            </a:r>
            <a:r>
              <a:rPr lang="cs-CZ" dirty="0" err="1"/>
              <a:t>coronoideus</a:t>
            </a:r>
            <a:endParaRPr lang="cs-CZ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6444208" y="3392324"/>
            <a:ext cx="165618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os </a:t>
            </a:r>
            <a:r>
              <a:rPr lang="cs-CZ" dirty="0" err="1"/>
              <a:t>hyoideum</a:t>
            </a:r>
            <a:endParaRPr lang="cs-CZ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683568" y="6416660"/>
            <a:ext cx="266429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dirty="0" err="1"/>
              <a:t>processus</a:t>
            </a:r>
            <a:r>
              <a:rPr lang="cs-CZ" dirty="0"/>
              <a:t> </a:t>
            </a:r>
            <a:r>
              <a:rPr lang="cs-CZ" dirty="0" err="1"/>
              <a:t>coracoideus</a:t>
            </a:r>
            <a:endParaRPr lang="cs-CZ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4139952" y="6381328"/>
            <a:ext cx="158417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os </a:t>
            </a:r>
            <a:r>
              <a:rPr lang="cs-CZ" dirty="0" err="1"/>
              <a:t>pisiforme</a:t>
            </a:r>
            <a:endParaRPr lang="cs-CZ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6516216" y="6416660"/>
            <a:ext cx="230425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dirty="0" err="1"/>
              <a:t>musculus</a:t>
            </a:r>
            <a:r>
              <a:rPr lang="cs-CZ" dirty="0"/>
              <a:t> </a:t>
            </a:r>
            <a:r>
              <a:rPr lang="cs-CZ" dirty="0" err="1"/>
              <a:t>piriformis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allAtOnce" animBg="1"/>
      <p:bldP spid="22" grpId="0" build="allAtOnce" animBg="1"/>
      <p:bldP spid="23" grpId="0" build="allAtOnce" animBg="1"/>
      <p:bldP spid="24" grpId="0" build="allAtOnce" animBg="1"/>
      <p:bldP spid="25" grpId="0" build="allAtOnce" animBg="1"/>
      <p:bldP spid="26" grpId="0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Súvisiaci obráz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8640"/>
            <a:ext cx="2664296" cy="245640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323528" y="2780928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crux</a:t>
            </a:r>
            <a:r>
              <a:rPr lang="cs-CZ" dirty="0"/>
              <a:t>, gen. </a:t>
            </a:r>
            <a:r>
              <a:rPr lang="cs-CZ" dirty="0" err="1"/>
              <a:t>crucis</a:t>
            </a:r>
            <a:r>
              <a:rPr lang="cs-CZ" dirty="0"/>
              <a:t> (</a:t>
            </a:r>
            <a:r>
              <a:rPr lang="cs-CZ" dirty="0" err="1"/>
              <a:t>cross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dirty="0"/>
              <a:t>lig. ________________ </a:t>
            </a:r>
            <a:r>
              <a:rPr lang="cs-CZ" dirty="0" err="1"/>
              <a:t>atlantis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187624" y="3140968"/>
            <a:ext cx="136815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dirty="0" err="1"/>
              <a:t>cruciforme</a:t>
            </a:r>
            <a:endParaRPr lang="cs-CZ" dirty="0"/>
          </a:p>
        </p:txBody>
      </p:sp>
      <p:sp>
        <p:nvSpPr>
          <p:cNvPr id="5" name="Elipsa 4"/>
          <p:cNvSpPr/>
          <p:nvPr/>
        </p:nvSpPr>
        <p:spPr>
          <a:xfrm>
            <a:off x="1403648" y="1268760"/>
            <a:ext cx="1080120" cy="936104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4644008" y="2708920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falx</a:t>
            </a:r>
            <a:r>
              <a:rPr lang="cs-CZ" dirty="0"/>
              <a:t>, gen. </a:t>
            </a:r>
            <a:r>
              <a:rPr lang="cs-CZ" dirty="0" err="1"/>
              <a:t>falcis</a:t>
            </a:r>
            <a:r>
              <a:rPr lang="cs-CZ" dirty="0"/>
              <a:t> (</a:t>
            </a:r>
            <a:r>
              <a:rPr lang="cs-CZ" dirty="0" err="1"/>
              <a:t>sickle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dirty="0"/>
              <a:t>lig. ______________ </a:t>
            </a:r>
            <a:r>
              <a:rPr lang="cs-CZ" dirty="0" err="1"/>
              <a:t>hepatis</a:t>
            </a:r>
            <a:endParaRPr lang="cs-CZ" dirty="0"/>
          </a:p>
        </p:txBody>
      </p:sp>
      <p:pic>
        <p:nvPicPr>
          <p:cNvPr id="46084" name="Picture 4" descr="Výsledok vyhľadávania obrázkov pre dopyt sick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2276872"/>
            <a:ext cx="1296144" cy="911351"/>
          </a:xfrm>
          <a:prstGeom prst="rect">
            <a:avLst/>
          </a:prstGeom>
          <a:noFill/>
        </p:spPr>
      </p:pic>
      <p:pic>
        <p:nvPicPr>
          <p:cNvPr id="46086" name="Picture 6" descr="Výsledok vyhľadávania obrázkov pre dopyt cross celti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2132856"/>
            <a:ext cx="936104" cy="1076617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5220072" y="3140968"/>
            <a:ext cx="129614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dirty="0" err="1"/>
              <a:t>falciforme</a:t>
            </a:r>
            <a:endParaRPr lang="cs-CZ" dirty="0"/>
          </a:p>
        </p:txBody>
      </p:sp>
      <p:pic>
        <p:nvPicPr>
          <p:cNvPr id="46088" name="Picture 8" descr="Výsledok vyhľadávania obrázkov pre dopyt ligamentum falciform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188640"/>
            <a:ext cx="2304256" cy="2224138"/>
          </a:xfrm>
          <a:prstGeom prst="rect">
            <a:avLst/>
          </a:prstGeom>
          <a:noFill/>
        </p:spPr>
      </p:pic>
      <p:cxnSp>
        <p:nvCxnSpPr>
          <p:cNvPr id="12" name="Přímá spojovací šipka 11"/>
          <p:cNvCxnSpPr/>
          <p:nvPr/>
        </p:nvCxnSpPr>
        <p:spPr>
          <a:xfrm flipH="1" flipV="1">
            <a:off x="6156176" y="1124744"/>
            <a:ext cx="1368152" cy="7200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090" name="Picture 10" descr="Súvisiaci obrázo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6200000">
            <a:off x="1012871" y="3315722"/>
            <a:ext cx="1373669" cy="2464322"/>
          </a:xfrm>
          <a:prstGeom prst="rect">
            <a:avLst/>
          </a:prstGeom>
          <a:noFill/>
        </p:spPr>
      </p:pic>
      <p:sp>
        <p:nvSpPr>
          <p:cNvPr id="14" name="TextovéPole 13"/>
          <p:cNvSpPr txBox="1"/>
          <p:nvPr/>
        </p:nvSpPr>
        <p:spPr>
          <a:xfrm>
            <a:off x="323528" y="5661248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cuneus</a:t>
            </a:r>
            <a:r>
              <a:rPr lang="cs-CZ" dirty="0"/>
              <a:t>, gen. </a:t>
            </a:r>
            <a:r>
              <a:rPr lang="cs-CZ" dirty="0" err="1"/>
              <a:t>cunei</a:t>
            </a:r>
            <a:r>
              <a:rPr lang="cs-CZ" dirty="0"/>
              <a:t> (trig, </a:t>
            </a:r>
            <a:r>
              <a:rPr lang="cs-CZ" dirty="0" err="1"/>
              <a:t>wedge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dirty="0"/>
              <a:t>os___________________</a:t>
            </a:r>
          </a:p>
        </p:txBody>
      </p:sp>
      <p:pic>
        <p:nvPicPr>
          <p:cNvPr id="46092" name="Picture 12" descr="Výsledok vyhľadávania obrázkov pre dopyt klí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71800" y="4293096"/>
            <a:ext cx="1368152" cy="1436560"/>
          </a:xfrm>
          <a:prstGeom prst="rect">
            <a:avLst/>
          </a:prstGeom>
          <a:noFill/>
        </p:spPr>
      </p:pic>
      <p:sp>
        <p:nvSpPr>
          <p:cNvPr id="16" name="Elipsa 15"/>
          <p:cNvSpPr/>
          <p:nvPr/>
        </p:nvSpPr>
        <p:spPr>
          <a:xfrm>
            <a:off x="2915816" y="4725144"/>
            <a:ext cx="504056" cy="5040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1043608" y="6093296"/>
            <a:ext cx="144016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dirty="0" err="1"/>
              <a:t>cuneiforme</a:t>
            </a:r>
            <a:endParaRPr lang="cs-CZ" dirty="0"/>
          </a:p>
        </p:txBody>
      </p:sp>
      <p:pic>
        <p:nvPicPr>
          <p:cNvPr id="46094" name="Picture 14" descr="Výsledok vyhľadávania obrázkov pre dopyt papillae filiformes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3717032"/>
            <a:ext cx="1512168" cy="1512168"/>
          </a:xfrm>
          <a:prstGeom prst="rect">
            <a:avLst/>
          </a:prstGeom>
          <a:noFill/>
        </p:spPr>
      </p:pic>
      <p:pic>
        <p:nvPicPr>
          <p:cNvPr id="46098" name="Picture 18" descr="Výsledok vyhľadávania obrázkov pre dopyt papillae filiformes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56176" y="3645024"/>
            <a:ext cx="2664296" cy="1998222"/>
          </a:xfrm>
          <a:prstGeom prst="rect">
            <a:avLst/>
          </a:prstGeom>
          <a:noFill/>
        </p:spPr>
      </p:pic>
      <p:sp>
        <p:nvSpPr>
          <p:cNvPr id="21" name="TextovéPole 20"/>
          <p:cNvSpPr txBox="1"/>
          <p:nvPr/>
        </p:nvSpPr>
        <p:spPr>
          <a:xfrm>
            <a:off x="4427984" y="5661248"/>
            <a:ext cx="4716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filum</a:t>
            </a:r>
            <a:r>
              <a:rPr lang="cs-CZ" dirty="0"/>
              <a:t>, gen. </a:t>
            </a:r>
            <a:r>
              <a:rPr lang="cs-CZ" dirty="0" err="1"/>
              <a:t>fili</a:t>
            </a:r>
            <a:r>
              <a:rPr lang="cs-CZ" dirty="0"/>
              <a:t> (</a:t>
            </a:r>
            <a:r>
              <a:rPr lang="cs-CZ" dirty="0" err="1"/>
              <a:t>fibre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dirty="0" err="1"/>
              <a:t>papillae</a:t>
            </a:r>
            <a:r>
              <a:rPr lang="cs-CZ" dirty="0"/>
              <a:t> _________________ linguae</a:t>
            </a:r>
          </a:p>
        </p:txBody>
      </p:sp>
      <p:sp>
        <p:nvSpPr>
          <p:cNvPr id="22" name="Elipsa 21"/>
          <p:cNvSpPr/>
          <p:nvPr/>
        </p:nvSpPr>
        <p:spPr>
          <a:xfrm>
            <a:off x="7596336" y="4509120"/>
            <a:ext cx="1008112" cy="792088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TextovéPole 22"/>
          <p:cNvSpPr txBox="1"/>
          <p:nvPr/>
        </p:nvSpPr>
        <p:spPr>
          <a:xfrm>
            <a:off x="5652120" y="6093296"/>
            <a:ext cx="129614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dirty="0" err="1"/>
              <a:t>filiformes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9" grpId="0" build="allAtOnce" animBg="1"/>
      <p:bldP spid="17" grpId="0" build="allAtOnce" animBg="1"/>
      <p:bldP spid="23" grpId="0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76672"/>
            <a:ext cx="2582165" cy="3130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lipsa 2"/>
          <p:cNvSpPr/>
          <p:nvPr/>
        </p:nvSpPr>
        <p:spPr>
          <a:xfrm>
            <a:off x="1187624" y="126876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Elipsa 3"/>
          <p:cNvSpPr/>
          <p:nvPr/>
        </p:nvSpPr>
        <p:spPr>
          <a:xfrm>
            <a:off x="1259632" y="170080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Elipsa 4"/>
          <p:cNvSpPr/>
          <p:nvPr/>
        </p:nvSpPr>
        <p:spPr>
          <a:xfrm>
            <a:off x="1331640" y="220486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Elipsa 5"/>
          <p:cNvSpPr/>
          <p:nvPr/>
        </p:nvSpPr>
        <p:spPr>
          <a:xfrm>
            <a:off x="1331640" y="270892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ovací šipka 7"/>
          <p:cNvCxnSpPr/>
          <p:nvPr/>
        </p:nvCxnSpPr>
        <p:spPr>
          <a:xfrm flipH="1">
            <a:off x="1907704" y="1556792"/>
            <a:ext cx="72008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2627784" y="1340768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m. </a:t>
            </a:r>
            <a:r>
              <a:rPr lang="cs-CZ" dirty="0" err="1">
                <a:solidFill>
                  <a:schemeClr val="accent2">
                    <a:lumMod val="75000"/>
                  </a:schemeClr>
                </a:solidFill>
              </a:rPr>
              <a:t>quadratus</a:t>
            </a:r>
            <a:r>
              <a:rPr lang="cs-CZ" dirty="0"/>
              <a:t> </a:t>
            </a:r>
            <a:r>
              <a:rPr lang="cs-CZ" dirty="0" err="1"/>
              <a:t>lumborum</a:t>
            </a: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764704"/>
            <a:ext cx="2028825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Elipsa 11"/>
          <p:cNvSpPr/>
          <p:nvPr/>
        </p:nvSpPr>
        <p:spPr>
          <a:xfrm>
            <a:off x="8172400" y="1268760"/>
            <a:ext cx="576064" cy="50405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4" name="Přímá spojovací šipka 13"/>
          <p:cNvCxnSpPr/>
          <p:nvPr/>
        </p:nvCxnSpPr>
        <p:spPr>
          <a:xfrm flipV="1">
            <a:off x="6516216" y="1628800"/>
            <a:ext cx="1656184" cy="7920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4355976" y="213285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m. </a:t>
            </a:r>
            <a:r>
              <a:rPr lang="cs-CZ" dirty="0" err="1">
                <a:solidFill>
                  <a:schemeClr val="accent2">
                    <a:lumMod val="75000"/>
                  </a:schemeClr>
                </a:solidFill>
              </a:rPr>
              <a:t>serratus</a:t>
            </a:r>
            <a:r>
              <a:rPr lang="cs-CZ" dirty="0"/>
              <a:t> </a:t>
            </a:r>
            <a:r>
              <a:rPr lang="cs-CZ" dirty="0" err="1"/>
              <a:t>anterior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4860032" y="2564904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/>
              <a:t>*</a:t>
            </a:r>
            <a:r>
              <a:rPr lang="cs-CZ" sz="1600" i="1" dirty="0" err="1"/>
              <a:t>serra</a:t>
            </a:r>
            <a:r>
              <a:rPr lang="cs-CZ" sz="1600" i="1" dirty="0"/>
              <a:t>, </a:t>
            </a:r>
            <a:r>
              <a:rPr lang="cs-CZ" sz="1600" i="1" dirty="0" err="1"/>
              <a:t>ae</a:t>
            </a:r>
            <a:r>
              <a:rPr lang="cs-CZ" sz="1600" i="1" dirty="0"/>
              <a:t>, </a:t>
            </a:r>
            <a:r>
              <a:rPr lang="cs-CZ" sz="1600" i="1" dirty="0" err="1"/>
              <a:t>f</a:t>
            </a:r>
            <a:r>
              <a:rPr lang="cs-CZ" sz="1600" i="1" dirty="0"/>
              <a:t>. = </a:t>
            </a:r>
            <a:r>
              <a:rPr lang="cs-CZ" sz="1600" i="1" dirty="0" err="1"/>
              <a:t>saw</a:t>
            </a:r>
            <a:endParaRPr lang="cs-CZ" sz="1600" i="1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323528" y="5373216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processus</a:t>
            </a:r>
            <a:r>
              <a:rPr lang="cs-CZ" dirty="0"/>
              <a:t> </a:t>
            </a:r>
            <a:r>
              <a:rPr lang="cs-CZ" dirty="0" err="1">
                <a:solidFill>
                  <a:schemeClr val="accent2">
                    <a:lumMod val="75000"/>
                  </a:schemeClr>
                </a:solidFill>
              </a:rPr>
              <a:t>caudatus</a:t>
            </a:r>
            <a:r>
              <a:rPr lang="cs-CZ" dirty="0"/>
              <a:t> (</a:t>
            </a:r>
            <a:r>
              <a:rPr lang="cs-CZ" dirty="0" err="1"/>
              <a:t>hepatis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sz="1600" i="1" dirty="0"/>
              <a:t>* ≠ </a:t>
            </a:r>
            <a:r>
              <a:rPr lang="cs-CZ" sz="1600" i="1" dirty="0" err="1"/>
              <a:t>caudalis</a:t>
            </a:r>
            <a:r>
              <a:rPr lang="cs-CZ" sz="1600" i="1" dirty="0"/>
              <a:t>, e!!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2708919"/>
            <a:ext cx="1296144" cy="4106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Elipsa 19"/>
          <p:cNvSpPr/>
          <p:nvPr/>
        </p:nvSpPr>
        <p:spPr>
          <a:xfrm>
            <a:off x="3635896" y="4077072"/>
            <a:ext cx="576064" cy="50405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/>
          <p:cNvSpPr txBox="1"/>
          <p:nvPr/>
        </p:nvSpPr>
        <p:spPr>
          <a:xfrm>
            <a:off x="5004048" y="3645024"/>
            <a:ext cx="3563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pars</a:t>
            </a:r>
            <a:r>
              <a:rPr lang="cs-CZ" dirty="0"/>
              <a:t> </a:t>
            </a:r>
            <a:r>
              <a:rPr lang="cs-CZ" dirty="0" err="1">
                <a:solidFill>
                  <a:schemeClr val="accent2">
                    <a:lumMod val="75000"/>
                  </a:schemeClr>
                </a:solidFill>
              </a:rPr>
              <a:t>triangularis</a:t>
            </a:r>
            <a:r>
              <a:rPr lang="cs-CZ" dirty="0"/>
              <a:t> </a:t>
            </a:r>
          </a:p>
          <a:p>
            <a:r>
              <a:rPr lang="cs-CZ" dirty="0"/>
              <a:t>(</a:t>
            </a:r>
            <a:r>
              <a:rPr lang="cs-CZ" dirty="0" err="1"/>
              <a:t>gyri</a:t>
            </a:r>
            <a:r>
              <a:rPr lang="cs-CZ" dirty="0"/>
              <a:t> </a:t>
            </a:r>
            <a:r>
              <a:rPr lang="cs-CZ" dirty="0" err="1"/>
              <a:t>frontalis</a:t>
            </a:r>
            <a:r>
              <a:rPr lang="cs-CZ" dirty="0"/>
              <a:t> </a:t>
            </a:r>
            <a:r>
              <a:rPr lang="cs-CZ" dirty="0" err="1"/>
              <a:t>inferioris</a:t>
            </a:r>
            <a:r>
              <a:rPr lang="cs-CZ" dirty="0"/>
              <a:t>)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4221088"/>
            <a:ext cx="2304256" cy="2513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Elipsa 22"/>
          <p:cNvSpPr/>
          <p:nvPr/>
        </p:nvSpPr>
        <p:spPr>
          <a:xfrm>
            <a:off x="7308304" y="5661248"/>
            <a:ext cx="864096" cy="72008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16632"/>
            <a:ext cx="763221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en-US" sz="2000" b="1" dirty="0">
                <a:solidFill>
                  <a:schemeClr val="bg1"/>
                </a:solidFill>
                <a:latin typeface="+mn-lt"/>
              </a:rPr>
              <a:t>NAME GREEK ELEMENTS OF SELECTED BODY PARTS</a:t>
            </a:r>
            <a:endParaRPr lang="en-US" sz="2000" b="1" dirty="0">
              <a:latin typeface="+mn-lt"/>
            </a:endParaRPr>
          </a:p>
          <a:p>
            <a:pPr algn="just">
              <a:defRPr/>
            </a:pPr>
            <a:r>
              <a:rPr lang="en-US" sz="2000" b="1" dirty="0">
                <a:latin typeface="+mn-lt"/>
              </a:rPr>
              <a:t>DERIVE TERMS FOR INFLAMMATIONS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251520" y="2204864"/>
            <a:ext cx="720080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5536" y="4581128"/>
            <a:ext cx="720080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23528" y="6021288"/>
            <a:ext cx="720080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39752" y="5733256"/>
            <a:ext cx="1152128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55776" y="4725144"/>
            <a:ext cx="720080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771800" y="3861048"/>
            <a:ext cx="720080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627784" y="3356992"/>
            <a:ext cx="720080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627784" y="1916832"/>
            <a:ext cx="720080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339752" y="1124744"/>
            <a:ext cx="720080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836712"/>
            <a:ext cx="4850311" cy="602128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46945" y="3645024"/>
            <a:ext cx="13261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9F000E"/>
                </a:solidFill>
                <a:latin typeface="Cambria"/>
                <a:cs typeface="Cambria"/>
              </a:rPr>
              <a:t>Pancreat</a:t>
            </a:r>
            <a:r>
              <a:rPr lang="en-US" sz="2000" b="1" dirty="0">
                <a:solidFill>
                  <a:srgbClr val="9F000E"/>
                </a:solidFill>
                <a:latin typeface="Cambria"/>
                <a:cs typeface="Cambria"/>
              </a:rPr>
              <a:t>-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6945" y="3140968"/>
            <a:ext cx="10059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9F000E"/>
                </a:solidFill>
                <a:latin typeface="Cambria"/>
                <a:cs typeface="Cambria"/>
              </a:rPr>
              <a:t>Nephr</a:t>
            </a:r>
            <a:r>
              <a:rPr lang="en-US" sz="2000" b="1" dirty="0">
                <a:solidFill>
                  <a:srgbClr val="9F000E"/>
                </a:solidFill>
                <a:latin typeface="Cambria"/>
                <a:cs typeface="Cambria"/>
              </a:rPr>
              <a:t>-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6945" y="4149080"/>
            <a:ext cx="922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9F000E"/>
                </a:solidFill>
                <a:latin typeface="Cambria"/>
                <a:cs typeface="Cambria"/>
              </a:rPr>
              <a:t>Enter-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46945" y="1700808"/>
            <a:ext cx="16110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9F000E"/>
                </a:solidFill>
                <a:latin typeface="Cambria"/>
                <a:cs typeface="Cambria"/>
              </a:rPr>
              <a:t>Pneum</a:t>
            </a:r>
            <a:r>
              <a:rPr lang="en-US" sz="2000" b="1" dirty="0">
                <a:solidFill>
                  <a:srgbClr val="9F000E"/>
                </a:solidFill>
                <a:latin typeface="Cambria"/>
                <a:cs typeface="Cambria"/>
              </a:rPr>
              <a:t>-(on)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46945" y="2636912"/>
            <a:ext cx="976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9F000E"/>
                </a:solidFill>
                <a:latin typeface="Cambria"/>
                <a:cs typeface="Cambria"/>
              </a:rPr>
              <a:t>Hepat</a:t>
            </a:r>
            <a:r>
              <a:rPr lang="en-US" sz="2000" b="1" dirty="0">
                <a:solidFill>
                  <a:srgbClr val="9F000E"/>
                </a:solidFill>
                <a:latin typeface="Cambria"/>
                <a:cs typeface="Cambria"/>
              </a:rPr>
              <a:t>-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46945" y="2132856"/>
            <a:ext cx="9075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9F000E"/>
                </a:solidFill>
                <a:latin typeface="Cambria"/>
                <a:cs typeface="Cambria"/>
              </a:rPr>
              <a:t>Cardi</a:t>
            </a:r>
            <a:r>
              <a:rPr lang="en-US" sz="2000" b="1" dirty="0">
                <a:solidFill>
                  <a:srgbClr val="9F000E"/>
                </a:solidFill>
                <a:latin typeface="Cambria"/>
                <a:cs typeface="Cambria"/>
              </a:rPr>
              <a:t>-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71303" y="1700808"/>
            <a:ext cx="1446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 err="1">
                <a:solidFill>
                  <a:srgbClr val="9F000E"/>
                </a:solidFill>
                <a:latin typeface="Cambria"/>
                <a:cs typeface="Cambria"/>
              </a:rPr>
              <a:t>Ophthalm</a:t>
            </a:r>
            <a:r>
              <a:rPr lang="en-US" sz="2000" b="1" dirty="0">
                <a:solidFill>
                  <a:srgbClr val="9F000E"/>
                </a:solidFill>
                <a:latin typeface="Cambria"/>
                <a:cs typeface="Cambria"/>
              </a:rPr>
              <a:t>-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940152" y="1916832"/>
            <a:ext cx="720080" cy="36004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600" dirty="0">
                <a:solidFill>
                  <a:schemeClr val="tx1"/>
                </a:solidFill>
              </a:rPr>
              <a:t>Eye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271303" y="2312876"/>
            <a:ext cx="1461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 err="1">
                <a:solidFill>
                  <a:srgbClr val="9F000E"/>
                </a:solidFill>
                <a:latin typeface="Cambria"/>
                <a:cs typeface="Cambria"/>
              </a:rPr>
              <a:t>Derm</a:t>
            </a:r>
            <a:r>
              <a:rPr lang="en-US" sz="2000" b="1" dirty="0">
                <a:solidFill>
                  <a:srgbClr val="9F000E"/>
                </a:solidFill>
                <a:latin typeface="Cambria"/>
                <a:cs typeface="Cambria"/>
              </a:rPr>
              <a:t>-(at)-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271303" y="2924944"/>
            <a:ext cx="1092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 err="1">
                <a:solidFill>
                  <a:srgbClr val="9F000E"/>
                </a:solidFill>
                <a:latin typeface="Cambria"/>
                <a:cs typeface="Cambria"/>
              </a:rPr>
              <a:t>Ost</a:t>
            </a:r>
            <a:r>
              <a:rPr lang="en-US" sz="2000" b="1" dirty="0">
                <a:solidFill>
                  <a:srgbClr val="9F000E"/>
                </a:solidFill>
                <a:latin typeface="Cambria"/>
                <a:cs typeface="Cambria"/>
              </a:rPr>
              <a:t>-(e)-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271303" y="3537012"/>
            <a:ext cx="807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 err="1">
                <a:solidFill>
                  <a:srgbClr val="9F000E"/>
                </a:solidFill>
                <a:latin typeface="Cambria"/>
                <a:cs typeface="Cambria"/>
              </a:rPr>
              <a:t>Angi</a:t>
            </a:r>
            <a:r>
              <a:rPr lang="en-US" sz="2000" b="1" dirty="0">
                <a:solidFill>
                  <a:srgbClr val="9F000E"/>
                </a:solidFill>
                <a:latin typeface="Cambria"/>
                <a:cs typeface="Cambria"/>
              </a:rPr>
              <a:t>-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71303" y="4149080"/>
            <a:ext cx="11434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 err="1">
                <a:solidFill>
                  <a:srgbClr val="9F000E"/>
                </a:solidFill>
                <a:latin typeface="Cambria"/>
                <a:cs typeface="Cambria"/>
              </a:rPr>
              <a:t>Chondr</a:t>
            </a:r>
            <a:r>
              <a:rPr lang="en-US" sz="2000" b="1" dirty="0">
                <a:solidFill>
                  <a:srgbClr val="9F000E"/>
                </a:solidFill>
                <a:latin typeface="Cambria"/>
                <a:cs typeface="Cambria"/>
              </a:rPr>
              <a:t>-</a:t>
            </a:r>
          </a:p>
        </p:txBody>
      </p:sp>
    </p:spTree>
    <p:extLst>
      <p:ext uri="{BB962C8B-B14F-4D97-AF65-F5344CB8AC3E}">
        <p14:creationId xmlns="" xmlns:p14="http://schemas.microsoft.com/office/powerpoint/2010/main" val="84775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  <p:bldP spid="28" grpId="0"/>
      <p:bldP spid="29" grpId="0"/>
      <p:bldP spid="30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03648" y="1382277"/>
            <a:ext cx="1597077" cy="5731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DIGITUS</a:t>
            </a:r>
          </a:p>
        </p:txBody>
      </p:sp>
      <p:cxnSp>
        <p:nvCxnSpPr>
          <p:cNvPr id="5" name="Straight Arrow Connector 4"/>
          <p:cNvCxnSpPr>
            <a:stCxn id="3" idx="0"/>
          </p:cNvCxnSpPr>
          <p:nvPr/>
        </p:nvCxnSpPr>
        <p:spPr>
          <a:xfrm flipV="1">
            <a:off x="2202187" y="1135041"/>
            <a:ext cx="101747" cy="2472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 flipH="1" flipV="1">
            <a:off x="3121534" y="1545914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 flipH="1" flipV="1">
            <a:off x="2298314" y="1972959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47962" y="1435890"/>
            <a:ext cx="1239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digitalis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30204" y="685519"/>
            <a:ext cx="1359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/>
              <a:t>digitatus</a:t>
            </a:r>
            <a:endParaRPr lang="en-US" sz="24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1463225" y="2220196"/>
            <a:ext cx="1679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/>
              <a:t>digitiformis</a:t>
            </a:r>
            <a:endParaRPr lang="en-US" sz="2400" i="1" dirty="0"/>
          </a:p>
        </p:txBody>
      </p:sp>
      <p:sp>
        <p:nvSpPr>
          <p:cNvPr id="14" name="Rectangle 13"/>
          <p:cNvSpPr/>
          <p:nvPr/>
        </p:nvSpPr>
        <p:spPr>
          <a:xfrm>
            <a:off x="5292080" y="1412776"/>
            <a:ext cx="2024606" cy="57313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STIMULARE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6815535" y="1149435"/>
            <a:ext cx="5620" cy="2328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 flipH="1" flipV="1">
            <a:off x="7429113" y="1579999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 flipH="1" flipV="1">
            <a:off x="6815535" y="1987353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20" name="TextBox 19"/>
          <p:cNvSpPr txBox="1"/>
          <p:nvPr/>
        </p:nvSpPr>
        <p:spPr>
          <a:xfrm>
            <a:off x="7452320" y="1484784"/>
            <a:ext cx="1458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/>
              <a:t>stimulans</a:t>
            </a:r>
            <a:endParaRPr lang="en-US" sz="2400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6181748" y="699913"/>
            <a:ext cx="1300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stimulus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071974" y="2234590"/>
            <a:ext cx="1510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/>
              <a:t>stimulatio</a:t>
            </a:r>
            <a:endParaRPr lang="en-US" sz="2400" i="1" dirty="0"/>
          </a:p>
        </p:txBody>
      </p:sp>
      <p:sp>
        <p:nvSpPr>
          <p:cNvPr id="23" name="Rectangle 22"/>
          <p:cNvSpPr/>
          <p:nvPr/>
        </p:nvSpPr>
        <p:spPr>
          <a:xfrm>
            <a:off x="5364088" y="3573016"/>
            <a:ext cx="1382346" cy="57313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chemeClr val="bg1"/>
                </a:solidFill>
              </a:rPr>
              <a:t>CUTIS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24" name="Straight Arrow Connector 23"/>
          <p:cNvCxnSpPr>
            <a:stCxn id="23" idx="0"/>
          </p:cNvCxnSpPr>
          <p:nvPr/>
        </p:nvCxnSpPr>
        <p:spPr>
          <a:xfrm flipH="1" flipV="1">
            <a:off x="6049642" y="3325779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 flipH="1" flipV="1">
            <a:off x="6853049" y="3812247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sp>
        <p:nvSpPr>
          <p:cNvPr id="29" name="TextBox 28"/>
          <p:cNvSpPr txBox="1"/>
          <p:nvPr/>
        </p:nvSpPr>
        <p:spPr>
          <a:xfrm>
            <a:off x="7020272" y="3645024"/>
            <a:ext cx="18870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 err="1" smtClean="0"/>
              <a:t>percutaneus</a:t>
            </a:r>
            <a:endParaRPr lang="en-US" sz="2400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5508104" y="2852936"/>
            <a:ext cx="1279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 err="1"/>
              <a:t>cuticula</a:t>
            </a:r>
            <a:endParaRPr lang="en-US" sz="2400" i="1" dirty="0"/>
          </a:p>
        </p:txBody>
      </p:sp>
      <p:sp>
        <p:nvSpPr>
          <p:cNvPr id="32" name="Rectangle 31"/>
          <p:cNvSpPr/>
          <p:nvPr/>
        </p:nvSpPr>
        <p:spPr>
          <a:xfrm>
            <a:off x="1547664" y="5102681"/>
            <a:ext cx="1530213" cy="57313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MAMMA</a:t>
            </a:r>
          </a:p>
        </p:txBody>
      </p:sp>
      <p:cxnSp>
        <p:nvCxnSpPr>
          <p:cNvPr id="33" name="Straight Arrow Connector 32"/>
          <p:cNvCxnSpPr>
            <a:stCxn id="32" idx="0"/>
          </p:cNvCxnSpPr>
          <p:nvPr/>
        </p:nvCxnSpPr>
        <p:spPr>
          <a:xfrm flipV="1">
            <a:off x="2312771" y="4855445"/>
            <a:ext cx="68315" cy="2472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 flipH="1" flipV="1">
            <a:off x="3198686" y="5266318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36" name="Straight Arrow Connector 35"/>
          <p:cNvCxnSpPr/>
          <p:nvPr/>
        </p:nvCxnSpPr>
        <p:spPr>
          <a:xfrm rot="10800000" flipH="1" flipV="1">
            <a:off x="2375466" y="5693363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sp>
        <p:nvSpPr>
          <p:cNvPr id="38" name="TextBox 37"/>
          <p:cNvSpPr txBox="1"/>
          <p:nvPr/>
        </p:nvSpPr>
        <p:spPr>
          <a:xfrm>
            <a:off x="3325114" y="5156294"/>
            <a:ext cx="1274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/>
              <a:t>mamilla</a:t>
            </a:r>
            <a:endParaRPr lang="en-US" sz="2400" i="1" dirty="0"/>
          </a:p>
        </p:txBody>
      </p:sp>
      <p:sp>
        <p:nvSpPr>
          <p:cNvPr id="39" name="TextBox 38"/>
          <p:cNvSpPr txBox="1"/>
          <p:nvPr/>
        </p:nvSpPr>
        <p:spPr>
          <a:xfrm>
            <a:off x="1535741" y="4405923"/>
            <a:ext cx="17601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/>
              <a:t>mammarius</a:t>
            </a:r>
            <a:endParaRPr lang="en-US" sz="2400" i="1" dirty="0"/>
          </a:p>
        </p:txBody>
      </p:sp>
      <p:sp>
        <p:nvSpPr>
          <p:cNvPr id="40" name="TextBox 39"/>
          <p:cNvSpPr txBox="1"/>
          <p:nvPr/>
        </p:nvSpPr>
        <p:spPr>
          <a:xfrm>
            <a:off x="1700551" y="5940600"/>
            <a:ext cx="1570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/>
              <a:t>mamillaris</a:t>
            </a:r>
            <a:endParaRPr lang="en-US" sz="2400" i="1" dirty="0"/>
          </a:p>
        </p:txBody>
      </p:sp>
      <p:sp>
        <p:nvSpPr>
          <p:cNvPr id="41" name="Rectangle 40"/>
          <p:cNvSpPr/>
          <p:nvPr/>
        </p:nvSpPr>
        <p:spPr>
          <a:xfrm>
            <a:off x="5580112" y="5085184"/>
            <a:ext cx="1698552" cy="5731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STERILIS</a:t>
            </a:r>
          </a:p>
        </p:txBody>
      </p:sp>
      <p:cxnSp>
        <p:nvCxnSpPr>
          <p:cNvPr id="42" name="Straight Arrow Connector 41"/>
          <p:cNvCxnSpPr>
            <a:stCxn id="41" idx="0"/>
          </p:cNvCxnSpPr>
          <p:nvPr/>
        </p:nvCxnSpPr>
        <p:spPr>
          <a:xfrm flipV="1">
            <a:off x="6429388" y="4837948"/>
            <a:ext cx="152485" cy="2472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 flipH="1" flipV="1">
            <a:off x="7429113" y="5252407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45" name="Straight Arrow Connector 44"/>
          <p:cNvCxnSpPr/>
          <p:nvPr/>
        </p:nvCxnSpPr>
        <p:spPr>
          <a:xfrm rot="10800000" flipH="1" flipV="1">
            <a:off x="6864285" y="5684580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sp>
        <p:nvSpPr>
          <p:cNvPr id="47" name="TextBox 46"/>
          <p:cNvSpPr txBox="1"/>
          <p:nvPr/>
        </p:nvSpPr>
        <p:spPr>
          <a:xfrm>
            <a:off x="7524328" y="5085184"/>
            <a:ext cx="1327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/>
              <a:t>sterilitas</a:t>
            </a:r>
            <a:endParaRPr lang="en-US" sz="2400" i="1" dirty="0"/>
          </a:p>
        </p:txBody>
      </p:sp>
      <p:sp>
        <p:nvSpPr>
          <p:cNvPr id="48" name="TextBox 47"/>
          <p:cNvSpPr txBox="1"/>
          <p:nvPr/>
        </p:nvSpPr>
        <p:spPr>
          <a:xfrm>
            <a:off x="6091406" y="4397140"/>
            <a:ext cx="1553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/>
              <a:t>sterilisatio</a:t>
            </a:r>
            <a:endParaRPr lang="en-US" sz="2400" i="1" dirty="0"/>
          </a:p>
        </p:txBody>
      </p:sp>
      <p:sp>
        <p:nvSpPr>
          <p:cNvPr id="49" name="TextBox 48"/>
          <p:cNvSpPr txBox="1"/>
          <p:nvPr/>
        </p:nvSpPr>
        <p:spPr>
          <a:xfrm>
            <a:off x="6066819" y="5931817"/>
            <a:ext cx="1605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/>
              <a:t>sterilisatus</a:t>
            </a:r>
            <a:endParaRPr lang="en-US" sz="2400" i="1" dirty="0"/>
          </a:p>
        </p:txBody>
      </p:sp>
      <p:sp>
        <p:nvSpPr>
          <p:cNvPr id="50" name="TextBox 49"/>
          <p:cNvSpPr txBox="1"/>
          <p:nvPr/>
        </p:nvSpPr>
        <p:spPr>
          <a:xfrm>
            <a:off x="200539" y="47664"/>
            <a:ext cx="782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EXPLAIN THE MEANING OF DERIVED WORDS</a:t>
            </a:r>
          </a:p>
        </p:txBody>
      </p:sp>
      <p:sp>
        <p:nvSpPr>
          <p:cNvPr id="46" name="Rectangle 22"/>
          <p:cNvSpPr/>
          <p:nvPr/>
        </p:nvSpPr>
        <p:spPr>
          <a:xfrm>
            <a:off x="1979712" y="2924944"/>
            <a:ext cx="1382346" cy="573139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chemeClr val="bg1"/>
                </a:solidFill>
              </a:rPr>
              <a:t>CAPUT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51" name="Straight Arrow Connector 24"/>
          <p:cNvCxnSpPr/>
          <p:nvPr/>
        </p:nvCxnSpPr>
        <p:spPr>
          <a:xfrm flipV="1">
            <a:off x="3347864" y="2996952"/>
            <a:ext cx="288032" cy="7762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54" name="Přímá spojovací šipka 53"/>
          <p:cNvCxnSpPr/>
          <p:nvPr/>
        </p:nvCxnSpPr>
        <p:spPr>
          <a:xfrm flipH="1">
            <a:off x="1691680" y="3212976"/>
            <a:ext cx="288032" cy="1462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35"/>
          <p:cNvCxnSpPr/>
          <p:nvPr/>
        </p:nvCxnSpPr>
        <p:spPr>
          <a:xfrm rot="10800000" flipH="1" flipV="1">
            <a:off x="2771800" y="3501008"/>
            <a:ext cx="5619" cy="247237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sp>
        <p:nvSpPr>
          <p:cNvPr id="58" name="TextovéPole 57"/>
          <p:cNvSpPr txBox="1"/>
          <p:nvPr/>
        </p:nvSpPr>
        <p:spPr>
          <a:xfrm>
            <a:off x="3563888" y="2636912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i="1" dirty="0" err="1"/>
              <a:t>capitulum</a:t>
            </a:r>
            <a:endParaRPr lang="cs-CZ" i="1" dirty="0"/>
          </a:p>
        </p:txBody>
      </p:sp>
      <p:sp>
        <p:nvSpPr>
          <p:cNvPr id="59" name="TextovéPole 58"/>
          <p:cNvSpPr txBox="1"/>
          <p:nvPr/>
        </p:nvSpPr>
        <p:spPr>
          <a:xfrm>
            <a:off x="1835696" y="3717032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i="1" dirty="0" err="1"/>
              <a:t>intercapitularis</a:t>
            </a:r>
            <a:endParaRPr lang="cs-CZ" i="1" dirty="0"/>
          </a:p>
        </p:txBody>
      </p:sp>
      <p:sp>
        <p:nvSpPr>
          <p:cNvPr id="60" name="TextovéPole 59"/>
          <p:cNvSpPr txBox="1"/>
          <p:nvPr/>
        </p:nvSpPr>
        <p:spPr>
          <a:xfrm>
            <a:off x="179512" y="2924944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i="1" dirty="0" err="1"/>
              <a:t>capitatus</a:t>
            </a:r>
            <a:endParaRPr lang="cs-CZ" i="1" dirty="0"/>
          </a:p>
        </p:txBody>
      </p:sp>
    </p:spTree>
    <p:extLst>
      <p:ext uri="{BB962C8B-B14F-4D97-AF65-F5344CB8AC3E}">
        <p14:creationId xmlns="" xmlns:p14="http://schemas.microsoft.com/office/powerpoint/2010/main" val="401650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1" grpId="0"/>
      <p:bldP spid="13" grpId="0"/>
      <p:bldP spid="14" grpId="0" animBg="1"/>
      <p:bldP spid="20" grpId="0"/>
      <p:bldP spid="21" grpId="0"/>
      <p:bldP spid="22" grpId="0"/>
      <p:bldP spid="23" grpId="0" animBg="1"/>
      <p:bldP spid="29" grpId="0"/>
      <p:bldP spid="30" grpId="0"/>
      <p:bldP spid="32" grpId="0" animBg="1"/>
      <p:bldP spid="38" grpId="0"/>
      <p:bldP spid="39" grpId="0"/>
      <p:bldP spid="40" grpId="0"/>
      <p:bldP spid="41" grpId="0" animBg="1"/>
      <p:bldP spid="47" grpId="0"/>
      <p:bldP spid="48" grpId="0"/>
      <p:bldP spid="49" grpId="0"/>
      <p:bldP spid="46" grpId="0" animBg="1"/>
      <p:bldP spid="58" grpId="0"/>
      <p:bldP spid="59" grpId="0"/>
      <p:bldP spid="6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3716" y="44450"/>
            <a:ext cx="781335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bg1"/>
                </a:solidFill>
                <a:latin typeface="+mn-lt"/>
              </a:rPr>
              <a:t>MATCH GREEK ELEMENTS WITH LATIN EQUIVALENTS</a:t>
            </a:r>
          </a:p>
        </p:txBody>
      </p:sp>
      <p:pic>
        <p:nvPicPr>
          <p:cNvPr id="4" name="Picture 3" descr="MATCH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48" y="688780"/>
            <a:ext cx="7297527" cy="590857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3059832" y="836712"/>
            <a:ext cx="2736304" cy="39604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915816" y="1340768"/>
            <a:ext cx="2880320" cy="14401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915816" y="1844824"/>
            <a:ext cx="2808312" cy="43924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915816" y="1340768"/>
            <a:ext cx="2808312" cy="1008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915816" y="2780928"/>
            <a:ext cx="2736304" cy="1008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915816" y="3284984"/>
            <a:ext cx="2808312" cy="24482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987824" y="3356992"/>
            <a:ext cx="2736304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915816" y="4293096"/>
            <a:ext cx="280831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915816" y="1844824"/>
            <a:ext cx="2664296" cy="29523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915816" y="836712"/>
            <a:ext cx="2664296" cy="44644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3059832" y="2348880"/>
            <a:ext cx="2592288" cy="34563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2771800" y="5301208"/>
            <a:ext cx="2808312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344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520" y="620688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400" b="1" dirty="0">
                <a:latin typeface="+mn-lt"/>
              </a:rPr>
              <a:t>GIVE LATIN EQUIVALENTS (FULL FORM) TO GREEK ELEMENTS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7704" y="1772816"/>
            <a:ext cx="2406127" cy="4124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latin typeface="Cambria"/>
                <a:cs typeface="Cambria"/>
              </a:rPr>
              <a:t>mys</a:t>
            </a:r>
            <a:r>
              <a:rPr lang="en-US" sz="2400" dirty="0">
                <a:latin typeface="Cambria"/>
                <a:cs typeface="Cambria"/>
              </a:rPr>
              <a:t>………………….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Cambria"/>
                <a:cs typeface="Cambria"/>
              </a:rPr>
              <a:t>osteon……………..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latin typeface="Cambria"/>
                <a:cs typeface="Cambria"/>
              </a:rPr>
              <a:t>arthron</a:t>
            </a:r>
            <a:r>
              <a:rPr lang="en-US" sz="2400" dirty="0">
                <a:latin typeface="Cambria"/>
                <a:cs typeface="Cambria"/>
              </a:rPr>
              <a:t>……………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latin typeface="Cambria"/>
                <a:cs typeface="Cambria"/>
              </a:rPr>
              <a:t>spondylos</a:t>
            </a:r>
            <a:r>
              <a:rPr lang="en-US" sz="2400" dirty="0">
                <a:latin typeface="Cambria"/>
                <a:cs typeface="Cambria"/>
              </a:rPr>
              <a:t>………..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latin typeface="Cambria"/>
                <a:cs typeface="Cambria"/>
              </a:rPr>
              <a:t>gony</a:t>
            </a:r>
            <a:r>
              <a:rPr lang="en-US" sz="2400" dirty="0">
                <a:latin typeface="Cambria"/>
                <a:cs typeface="Cambria"/>
              </a:rPr>
              <a:t>………………..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Cambria"/>
                <a:cs typeface="Cambria"/>
              </a:rPr>
              <a:t>stoma………………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Cambria"/>
                <a:cs typeface="Cambria"/>
              </a:rPr>
              <a:t>soma……………….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latin typeface="Cambria"/>
                <a:cs typeface="Cambria"/>
              </a:rPr>
              <a:t>kefale</a:t>
            </a:r>
            <a:r>
              <a:rPr lang="en-US" sz="2400" dirty="0">
                <a:latin typeface="Cambria"/>
                <a:cs typeface="Cambria"/>
              </a:rPr>
              <a:t>………………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23293" y="1805027"/>
            <a:ext cx="3374241" cy="4124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9F000E"/>
                </a:solidFill>
                <a:latin typeface="Cambria"/>
                <a:cs typeface="Cambria"/>
              </a:rPr>
              <a:t>MUSCULUS, I, M.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9F000E"/>
                </a:solidFill>
                <a:latin typeface="Cambria"/>
                <a:cs typeface="Cambria"/>
              </a:rPr>
              <a:t>OS, OSSIS, n.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9F000E"/>
                </a:solidFill>
                <a:latin typeface="Cambria"/>
                <a:cs typeface="Cambria"/>
              </a:rPr>
              <a:t>ARTICULATIO, ONIS, F.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9F000E"/>
                </a:solidFill>
                <a:latin typeface="Cambria"/>
                <a:cs typeface="Cambria"/>
              </a:rPr>
              <a:t>VERTEBRA, AE, F.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9F000E"/>
                </a:solidFill>
                <a:latin typeface="Cambria"/>
                <a:cs typeface="Cambria"/>
              </a:rPr>
              <a:t>GENU, US, N.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9F000E"/>
                </a:solidFill>
                <a:latin typeface="Cambria"/>
                <a:cs typeface="Cambria"/>
              </a:rPr>
              <a:t>OS, ORIS, N.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9F000E"/>
                </a:solidFill>
                <a:latin typeface="Cambria"/>
                <a:cs typeface="Cambria"/>
              </a:rPr>
              <a:t>CORPUS, ORIS, N.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9F000E"/>
                </a:solidFill>
                <a:latin typeface="Cambria"/>
                <a:cs typeface="Cambria"/>
              </a:rPr>
              <a:t>CAPUT, ITIS, N.</a:t>
            </a:r>
          </a:p>
        </p:txBody>
      </p:sp>
    </p:spTree>
    <p:extLst>
      <p:ext uri="{BB962C8B-B14F-4D97-AF65-F5344CB8AC3E}">
        <p14:creationId xmlns="" xmlns:p14="http://schemas.microsoft.com/office/powerpoint/2010/main" val="41353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5008" y="548680"/>
            <a:ext cx="8928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400" b="1" dirty="0">
                <a:latin typeface="+mn-lt"/>
              </a:rPr>
              <a:t>NAME GREEK ELEMENTS WHICH CORRESPOND WITH LATIN WORDS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9504" y="1724055"/>
            <a:ext cx="1461307" cy="4124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Cambria"/>
                <a:cs typeface="Cambria"/>
              </a:rPr>
              <a:t>ANGEION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Cambria"/>
                <a:cs typeface="Cambria"/>
              </a:rPr>
              <a:t>FLEPS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Cambria"/>
                <a:cs typeface="Cambria"/>
              </a:rPr>
              <a:t>KARDIA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Cambria"/>
                <a:cs typeface="Cambria"/>
              </a:rPr>
              <a:t>NEFROS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Cambria"/>
                <a:cs typeface="Cambria"/>
              </a:rPr>
              <a:t>KYSTIS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Cambria"/>
                <a:cs typeface="Cambria"/>
              </a:rPr>
              <a:t>GLOTTA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Cambria"/>
                <a:cs typeface="Cambria"/>
              </a:rPr>
              <a:t>MASTOS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Cambria"/>
                <a:cs typeface="Cambria"/>
              </a:rPr>
              <a:t>DERMA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79712" y="1700808"/>
            <a:ext cx="1787669" cy="4124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l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>
                <a:solidFill>
                  <a:srgbClr val="9F000E"/>
                </a:solidFill>
                <a:latin typeface="Cambria"/>
                <a:cs typeface="Cambria"/>
              </a:rPr>
              <a:t>VAS</a:t>
            </a:r>
          </a:p>
          <a:p>
            <a:pPr marL="457200" indent="-457200" algn="l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>
                <a:solidFill>
                  <a:srgbClr val="9F000E"/>
                </a:solidFill>
                <a:latin typeface="Cambria"/>
                <a:cs typeface="Cambria"/>
              </a:rPr>
              <a:t>VENA</a:t>
            </a:r>
          </a:p>
          <a:p>
            <a:pPr marL="457200" indent="-457200" algn="l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>
                <a:solidFill>
                  <a:srgbClr val="9F000E"/>
                </a:solidFill>
                <a:latin typeface="Cambria"/>
                <a:cs typeface="Cambria"/>
              </a:rPr>
              <a:t>COR</a:t>
            </a:r>
          </a:p>
          <a:p>
            <a:pPr marL="457200" indent="-457200" algn="l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>
                <a:solidFill>
                  <a:srgbClr val="9F000E"/>
                </a:solidFill>
                <a:latin typeface="Cambria"/>
                <a:cs typeface="Cambria"/>
              </a:rPr>
              <a:t>REN</a:t>
            </a:r>
          </a:p>
          <a:p>
            <a:pPr marL="457200" indent="-457200" algn="l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>
                <a:solidFill>
                  <a:srgbClr val="9F000E"/>
                </a:solidFill>
                <a:latin typeface="Cambria"/>
                <a:cs typeface="Cambria"/>
              </a:rPr>
              <a:t>VESICA</a:t>
            </a:r>
          </a:p>
          <a:p>
            <a:pPr marL="457200" indent="-457200" algn="l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>
                <a:solidFill>
                  <a:srgbClr val="9F000E"/>
                </a:solidFill>
                <a:latin typeface="Cambria"/>
                <a:cs typeface="Cambria"/>
              </a:rPr>
              <a:t>LINGUA</a:t>
            </a:r>
          </a:p>
          <a:p>
            <a:pPr marL="457200" indent="-457200" algn="l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>
                <a:solidFill>
                  <a:srgbClr val="9F000E"/>
                </a:solidFill>
                <a:latin typeface="Cambria"/>
                <a:cs typeface="Cambria"/>
              </a:rPr>
              <a:t>MAMMA</a:t>
            </a:r>
          </a:p>
          <a:p>
            <a:pPr marL="457200" indent="-457200" algn="l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>
                <a:solidFill>
                  <a:srgbClr val="9F000E"/>
                </a:solidFill>
                <a:latin typeface="Cambria"/>
                <a:cs typeface="Cambria"/>
              </a:rPr>
              <a:t>CUTIS</a:t>
            </a:r>
          </a:p>
        </p:txBody>
      </p:sp>
    </p:spTree>
    <p:extLst>
      <p:ext uri="{BB962C8B-B14F-4D97-AF65-F5344CB8AC3E}">
        <p14:creationId xmlns="" xmlns:p14="http://schemas.microsoft.com/office/powerpoint/2010/main" val="37675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577" y="32331"/>
            <a:ext cx="61558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MATCH DEFINITIONS WITH GREEK </a:t>
            </a:r>
            <a:r>
              <a:rPr lang="cs-CZ" sz="2000" b="1" dirty="0">
                <a:solidFill>
                  <a:schemeClr val="bg1"/>
                </a:solidFill>
              </a:rPr>
              <a:t>ROOTS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3136" y="640747"/>
            <a:ext cx="6107982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ambria"/>
                <a:cs typeface="Cambria"/>
              </a:rPr>
              <a:t>The benign tumor made up of newly formed blood vessels is </a:t>
            </a:r>
            <a:r>
              <a:rPr lang="en-US" sz="2200" b="1" dirty="0">
                <a:solidFill>
                  <a:srgbClr val="FF0000"/>
                </a:solidFill>
                <a:latin typeface="Cambria"/>
                <a:cs typeface="Cambria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4577" y="2772284"/>
            <a:ext cx="6096541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ambria"/>
                <a:cs typeface="Cambria"/>
              </a:rPr>
              <a:t>Condition in which excess cerebrospinal fluid accumulates in the ventricles of the brain is </a:t>
            </a:r>
            <a:r>
              <a:rPr lang="en-US" sz="2200" b="1" dirty="0">
                <a:solidFill>
                  <a:srgbClr val="FF0000"/>
                </a:solidFill>
                <a:latin typeface="Cambria"/>
                <a:cs typeface="Cambria"/>
              </a:rPr>
              <a:t>?</a:t>
            </a:r>
            <a:r>
              <a:rPr lang="en-US" sz="2200" dirty="0">
                <a:latin typeface="Cambria"/>
                <a:cs typeface="Cambria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4577" y="3668775"/>
            <a:ext cx="6096541" cy="4308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ambria"/>
                <a:cs typeface="Cambria"/>
              </a:rPr>
              <a:t>The surgical removal of fat beneath the skin is </a:t>
            </a:r>
            <a:r>
              <a:rPr lang="en-US" sz="2200" b="1" dirty="0">
                <a:solidFill>
                  <a:srgbClr val="FF0000"/>
                </a:solidFill>
                <a:latin typeface="Cambria"/>
                <a:cs typeface="Cambria"/>
              </a:rPr>
              <a:t>?</a:t>
            </a:r>
            <a:r>
              <a:rPr lang="en-US" sz="2200" dirty="0">
                <a:latin typeface="Cambria"/>
                <a:cs typeface="Cambria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4577" y="4226712"/>
            <a:ext cx="6096541" cy="43088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ambria"/>
                <a:cs typeface="Cambria"/>
              </a:rPr>
              <a:t>An accumulation of pus in the Fallopian tube is </a:t>
            </a:r>
            <a:r>
              <a:rPr lang="en-US" sz="2200" b="1" dirty="0">
                <a:solidFill>
                  <a:srgbClr val="FF0000"/>
                </a:solidFill>
                <a:latin typeface="Cambria"/>
                <a:cs typeface="Cambria"/>
              </a:rPr>
              <a:t>?</a:t>
            </a:r>
            <a:r>
              <a:rPr lang="en-US" sz="2200" dirty="0">
                <a:latin typeface="Cambria"/>
                <a:cs typeface="Cambria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577" y="4784649"/>
            <a:ext cx="6096541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ambria"/>
                <a:cs typeface="Cambria"/>
              </a:rPr>
              <a:t>The surgical removal of a kidney stone through an incision into the kidney is </a:t>
            </a:r>
            <a:r>
              <a:rPr lang="en-US" sz="2200" b="1" dirty="0">
                <a:solidFill>
                  <a:srgbClr val="FF0000"/>
                </a:solidFill>
                <a:latin typeface="Cambria"/>
                <a:cs typeface="Cambria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577" y="5681140"/>
            <a:ext cx="6096541" cy="110799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ambria"/>
                <a:cs typeface="Cambria"/>
              </a:rPr>
              <a:t>A toxic condition resulting from renal failure in which kidney function is compromised and urea is retained in the blood is </a:t>
            </a:r>
            <a:r>
              <a:rPr lang="en-US" sz="2200" b="1" dirty="0">
                <a:solidFill>
                  <a:srgbClr val="FF0000"/>
                </a:solidFill>
                <a:latin typeface="Cambria"/>
                <a:cs typeface="Cambria"/>
              </a:rPr>
              <a:t>?</a:t>
            </a:r>
            <a:r>
              <a:rPr lang="en-US" sz="2200" dirty="0">
                <a:latin typeface="Cambria"/>
                <a:cs typeface="Cambria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4577" y="1537238"/>
            <a:ext cx="6096541" cy="110799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ambria"/>
                <a:cs typeface="Cambria"/>
              </a:rPr>
              <a:t>The burning sensation caused by the return of acidic stomach contents into the </a:t>
            </a:r>
            <a:r>
              <a:rPr lang="en-US" sz="2200" dirty="0" err="1">
                <a:latin typeface="Cambria"/>
                <a:cs typeface="Cambria"/>
              </a:rPr>
              <a:t>oesophagus</a:t>
            </a:r>
            <a:r>
              <a:rPr lang="en-US" sz="2200" dirty="0">
                <a:latin typeface="Cambria"/>
                <a:cs typeface="Cambria"/>
              </a:rPr>
              <a:t> is called heartburn or </a:t>
            </a:r>
            <a:r>
              <a:rPr lang="en-US" sz="2200" b="1" dirty="0">
                <a:solidFill>
                  <a:srgbClr val="FF0000"/>
                </a:solidFill>
                <a:latin typeface="Cambria"/>
                <a:cs typeface="Cambria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67332" y="3317139"/>
            <a:ext cx="1811714" cy="461665"/>
          </a:xfrm>
          <a:prstGeom prst="rect">
            <a:avLst/>
          </a:prstGeom>
          <a:noFill/>
          <a:ln w="3175" cmpd="sng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latin typeface="Cambria"/>
                <a:cs typeface="Cambria"/>
              </a:rPr>
              <a:t>Haem</a:t>
            </a:r>
            <a:r>
              <a:rPr lang="en-US" sz="2400" b="1" i="1" dirty="0">
                <a:latin typeface="Cambria"/>
                <a:cs typeface="Cambria"/>
              </a:rPr>
              <a:t>-a</a:t>
            </a:r>
            <a:r>
              <a:rPr lang="cs-CZ" sz="2400" b="1" i="1" dirty="0" err="1">
                <a:latin typeface="Cambria"/>
                <a:cs typeface="Cambria"/>
              </a:rPr>
              <a:t>ngi</a:t>
            </a:r>
            <a:r>
              <a:rPr lang="en-US" sz="2400" b="1" i="1" dirty="0">
                <a:latin typeface="Cambria"/>
                <a:cs typeface="Cambria"/>
              </a:rPr>
              <a:t>-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67332" y="4043719"/>
            <a:ext cx="1044418" cy="461665"/>
          </a:xfrm>
          <a:prstGeom prst="rect">
            <a:avLst/>
          </a:prstGeom>
          <a:noFill/>
          <a:ln w="3175" cmpd="sng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latin typeface="Cambria"/>
                <a:cs typeface="Cambria"/>
              </a:rPr>
              <a:t>Hydr</a:t>
            </a:r>
            <a:r>
              <a:rPr lang="en-US" sz="2400" b="1" i="1" dirty="0">
                <a:latin typeface="Cambria"/>
                <a:cs typeface="Cambria"/>
              </a:rPr>
              <a:t>-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67332" y="4770299"/>
            <a:ext cx="794500" cy="461665"/>
          </a:xfrm>
          <a:prstGeom prst="rect">
            <a:avLst/>
          </a:prstGeom>
          <a:noFill/>
          <a:ln w="3175" cmpd="sng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Cambria"/>
                <a:cs typeface="Cambria"/>
              </a:rPr>
              <a:t>Lip-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67332" y="2590559"/>
            <a:ext cx="909014" cy="461665"/>
          </a:xfrm>
          <a:prstGeom prst="rect">
            <a:avLst/>
          </a:prstGeom>
          <a:noFill/>
          <a:ln w="3175" cmpd="sng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latin typeface="Cambria"/>
                <a:cs typeface="Cambria"/>
              </a:rPr>
              <a:t>Lith</a:t>
            </a:r>
            <a:r>
              <a:rPr lang="en-US" sz="2400" b="1" i="1" dirty="0">
                <a:latin typeface="Cambria"/>
                <a:cs typeface="Cambria"/>
              </a:rPr>
              <a:t>-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67332" y="1137399"/>
            <a:ext cx="699522" cy="461665"/>
          </a:xfrm>
          <a:prstGeom prst="rect">
            <a:avLst/>
          </a:prstGeom>
          <a:noFill/>
          <a:ln w="3175" cmpd="sng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latin typeface="Cambria"/>
                <a:cs typeface="Cambria"/>
              </a:rPr>
              <a:t>Py</a:t>
            </a:r>
            <a:r>
              <a:rPr lang="en-US" sz="2400" b="1" i="1" dirty="0">
                <a:latin typeface="Cambria"/>
                <a:cs typeface="Cambria"/>
              </a:rPr>
              <a:t>-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67332" y="1863979"/>
            <a:ext cx="839885" cy="461665"/>
          </a:xfrm>
          <a:prstGeom prst="rect">
            <a:avLst/>
          </a:prstGeom>
          <a:noFill/>
          <a:ln w="3175" cmpd="sng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latin typeface="Cambria"/>
                <a:cs typeface="Cambria"/>
              </a:rPr>
              <a:t>Pyr</a:t>
            </a:r>
            <a:r>
              <a:rPr lang="en-US" sz="2400" b="1" i="1" dirty="0">
                <a:latin typeface="Cambria"/>
                <a:cs typeface="Cambria"/>
              </a:rPr>
              <a:t>-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67332" y="5496880"/>
            <a:ext cx="703730" cy="461665"/>
          </a:xfrm>
          <a:prstGeom prst="rect">
            <a:avLst/>
          </a:prstGeom>
          <a:noFill/>
          <a:ln w="3175" cmpd="sng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Cambria"/>
                <a:cs typeface="Cambria"/>
              </a:rPr>
              <a:t>Ur-</a:t>
            </a:r>
          </a:p>
        </p:txBody>
      </p:sp>
      <p:cxnSp>
        <p:nvCxnSpPr>
          <p:cNvPr id="16" name="Straight Arrow Connector 15"/>
          <p:cNvCxnSpPr>
            <a:stCxn id="15" idx="1"/>
            <a:endCxn id="6" idx="3"/>
          </p:cNvCxnSpPr>
          <p:nvPr/>
        </p:nvCxnSpPr>
        <p:spPr>
          <a:xfrm flipH="1">
            <a:off x="6371118" y="1368232"/>
            <a:ext cx="896214" cy="30739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7" idx="1"/>
            <a:endCxn id="9" idx="3"/>
          </p:cNvCxnSpPr>
          <p:nvPr/>
        </p:nvCxnSpPr>
        <p:spPr>
          <a:xfrm flipH="1" flipV="1">
            <a:off x="6371118" y="2091236"/>
            <a:ext cx="896214" cy="35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4" idx="1"/>
            <a:endCxn id="7" idx="3"/>
          </p:cNvCxnSpPr>
          <p:nvPr/>
        </p:nvCxnSpPr>
        <p:spPr>
          <a:xfrm flipH="1">
            <a:off x="6371118" y="2821392"/>
            <a:ext cx="896214" cy="23479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1" idx="1"/>
            <a:endCxn id="3" idx="3"/>
          </p:cNvCxnSpPr>
          <p:nvPr/>
        </p:nvCxnSpPr>
        <p:spPr>
          <a:xfrm flipH="1" flipV="1">
            <a:off x="6371118" y="1025468"/>
            <a:ext cx="896214" cy="25225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2" idx="1"/>
            <a:endCxn id="4" idx="3"/>
          </p:cNvCxnSpPr>
          <p:nvPr/>
        </p:nvCxnSpPr>
        <p:spPr>
          <a:xfrm flipH="1" flipV="1">
            <a:off x="6371118" y="3157005"/>
            <a:ext cx="896214" cy="11175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3" idx="1"/>
            <a:endCxn id="5" idx="3"/>
          </p:cNvCxnSpPr>
          <p:nvPr/>
        </p:nvCxnSpPr>
        <p:spPr>
          <a:xfrm flipH="1" flipV="1">
            <a:off x="6371118" y="3884219"/>
            <a:ext cx="896214" cy="11169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8" idx="1"/>
            <a:endCxn id="8" idx="3"/>
          </p:cNvCxnSpPr>
          <p:nvPr/>
        </p:nvCxnSpPr>
        <p:spPr>
          <a:xfrm flipH="1">
            <a:off x="6371118" y="5727713"/>
            <a:ext cx="896214" cy="5074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6090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20688"/>
            <a:ext cx="7922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accent2">
                    <a:lumMod val="75000"/>
                  </a:schemeClr>
                </a:solidFill>
              </a:rPr>
              <a:t>TRANSLATE. EXPLAIN THE MEANING OF THE PREFIXES USED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340768"/>
            <a:ext cx="853061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Dolores in </a:t>
            </a:r>
            <a:r>
              <a:rPr lang="en-US" sz="2800" i="1" u="sng" dirty="0" err="1"/>
              <a:t>hypo</a:t>
            </a:r>
            <a:r>
              <a:rPr lang="en-US" sz="2800" dirty="0" err="1"/>
              <a:t>gastrio</a:t>
            </a:r>
            <a:r>
              <a:rPr lang="en-US" sz="2800" dirty="0"/>
              <a:t> post </a:t>
            </a:r>
            <a:r>
              <a:rPr lang="cs-CZ" sz="2800" dirty="0" err="1"/>
              <a:t>operationem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cs-CZ" sz="2800" dirty="0"/>
              <a:t> </a:t>
            </a:r>
            <a:r>
              <a:rPr lang="cs-CZ" sz="2800" dirty="0">
                <a:solidFill>
                  <a:schemeClr val="accent2">
                    <a:lumMod val="75000"/>
                  </a:schemeClr>
                </a:solidFill>
              </a:rPr>
              <a:t>Tu</a:t>
            </a:r>
            <a:r>
              <a:rPr lang="cs-CZ" sz="2800" dirty="0"/>
              <a:t> </a:t>
            </a:r>
            <a:r>
              <a:rPr lang="en-US" sz="2800" dirty="0" err="1"/>
              <a:t>prostatae</a:t>
            </a:r>
            <a:r>
              <a:rPr lang="en-US" sz="2800" dirty="0"/>
              <a:t> </a:t>
            </a:r>
            <a:r>
              <a:rPr lang="en-US" sz="2800" dirty="0" err="1"/>
              <a:t>suspectus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err="1"/>
              <a:t>Fibrillatio</a:t>
            </a:r>
            <a:r>
              <a:rPr lang="en-US" sz="2800" dirty="0"/>
              <a:t> </a:t>
            </a:r>
            <a:r>
              <a:rPr lang="en-US" sz="2800" dirty="0" err="1"/>
              <a:t>cordis</a:t>
            </a:r>
            <a:r>
              <a:rPr lang="en-US" sz="2800" dirty="0"/>
              <a:t> </a:t>
            </a:r>
            <a:r>
              <a:rPr lang="en-US" sz="2800" dirty="0" err="1"/>
              <a:t>chronica</a:t>
            </a:r>
            <a:r>
              <a:rPr lang="en-US" sz="2800" dirty="0"/>
              <a:t>. </a:t>
            </a:r>
            <a:r>
              <a:rPr lang="en-US" sz="2800" i="1" u="sng" dirty="0" err="1"/>
              <a:t>Dys</a:t>
            </a:r>
            <a:r>
              <a:rPr lang="en-US" sz="2800" dirty="0" err="1"/>
              <a:t>pnoe</a:t>
            </a:r>
            <a:r>
              <a:rPr lang="en-US" sz="2800" dirty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/>
              <a:t>Haematoma</a:t>
            </a:r>
            <a:r>
              <a:rPr lang="en-US" sz="2800" dirty="0"/>
              <a:t> </a:t>
            </a:r>
            <a:r>
              <a:rPr lang="en-US" sz="2800" i="1" u="sng" dirty="0" err="1"/>
              <a:t>peri</a:t>
            </a:r>
            <a:r>
              <a:rPr lang="en-US" sz="2800" dirty="0" err="1"/>
              <a:t>orbitale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l. sin.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/>
              <a:t>Infractio</a:t>
            </a:r>
            <a:r>
              <a:rPr lang="en-US" sz="2800" dirty="0"/>
              <a:t> </a:t>
            </a:r>
            <a:r>
              <a:rPr lang="en-US" sz="2800" dirty="0" err="1"/>
              <a:t>partis</a:t>
            </a:r>
            <a:r>
              <a:rPr lang="en-US" sz="2800" dirty="0"/>
              <a:t> </a:t>
            </a:r>
            <a:r>
              <a:rPr lang="en-US" sz="2800" dirty="0" err="1"/>
              <a:t>distalis</a:t>
            </a:r>
            <a:r>
              <a:rPr lang="en-US" sz="2800" dirty="0"/>
              <a:t> ulnae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susp</a:t>
            </a:r>
            <a:r>
              <a:rPr lang="cs-CZ" sz="2800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/>
              <a:t>Injectio</a:t>
            </a:r>
            <a:r>
              <a:rPr lang="en-US" sz="2800" dirty="0"/>
              <a:t> </a:t>
            </a:r>
            <a:r>
              <a:rPr lang="en-US" sz="2800" i="1" u="sng" dirty="0" err="1"/>
              <a:t>anti</a:t>
            </a:r>
            <a:r>
              <a:rPr lang="en-US" sz="2800" dirty="0" err="1"/>
              <a:t>tetanica</a:t>
            </a:r>
            <a:r>
              <a:rPr lang="en-US" sz="2800" dirty="0"/>
              <a:t> post </a:t>
            </a:r>
            <a:r>
              <a:rPr lang="en-US" sz="2800" dirty="0" err="1"/>
              <a:t>vulnus</a:t>
            </a:r>
            <a:r>
              <a:rPr lang="en-US" sz="2800" dirty="0"/>
              <a:t> </a:t>
            </a:r>
            <a:r>
              <a:rPr lang="en-US" sz="2800" dirty="0" err="1"/>
              <a:t>morsum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err="1"/>
              <a:t>Embolia</a:t>
            </a:r>
            <a:r>
              <a:rPr lang="en-US" sz="2800" dirty="0"/>
              <a:t> </a:t>
            </a:r>
            <a:r>
              <a:rPr lang="en-US" sz="2800" dirty="0" err="1"/>
              <a:t>arteriarum</a:t>
            </a:r>
            <a:r>
              <a:rPr lang="en-US" sz="2800" dirty="0"/>
              <a:t> </a:t>
            </a:r>
            <a:r>
              <a:rPr lang="en-US" sz="2800" dirty="0" err="1"/>
              <a:t>pulmonalium</a:t>
            </a:r>
            <a:r>
              <a:rPr lang="en-US" sz="2800" dirty="0"/>
              <a:t> </a:t>
            </a:r>
            <a:r>
              <a:rPr lang="en-US" sz="2800" i="1" u="sng" dirty="0" err="1"/>
              <a:t>re</a:t>
            </a:r>
            <a:r>
              <a:rPr lang="en-US" sz="2800" dirty="0" err="1"/>
              <a:t>cidivans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cs-CZ" sz="2800" dirty="0"/>
              <a:t> </a:t>
            </a:r>
            <a:r>
              <a:rPr lang="cs-CZ" sz="2800" dirty="0">
                <a:solidFill>
                  <a:schemeClr val="accent2">
                    <a:lumMod val="75000"/>
                  </a:schemeClr>
                </a:solidFill>
              </a:rPr>
              <a:t>St. p. </a:t>
            </a:r>
            <a:r>
              <a:rPr lang="en-US" sz="2800" dirty="0" err="1"/>
              <a:t>resectionem</a:t>
            </a:r>
            <a:r>
              <a:rPr lang="en-US" sz="2800" dirty="0"/>
              <a:t> </a:t>
            </a:r>
            <a:r>
              <a:rPr lang="en-US" sz="2800" dirty="0" err="1"/>
              <a:t>ilei</a:t>
            </a:r>
            <a:r>
              <a:rPr lang="en-US" sz="2800" dirty="0"/>
              <a:t>. St. p</a:t>
            </a:r>
            <a:r>
              <a:rPr lang="cs-CZ" sz="2800" dirty="0"/>
              <a:t>.</a:t>
            </a:r>
            <a:r>
              <a:rPr lang="en-US" sz="2800" dirty="0"/>
              <a:t> </a:t>
            </a:r>
            <a:r>
              <a:rPr lang="en-US" sz="2800" i="1" u="sng" dirty="0" err="1"/>
              <a:t>ex</a:t>
            </a:r>
            <a:r>
              <a:rPr lang="en-US" sz="2800" dirty="0" err="1"/>
              <a:t>cisionem</a:t>
            </a:r>
            <a:r>
              <a:rPr lang="en-US" sz="2800" dirty="0"/>
              <a:t> </a:t>
            </a:r>
            <a:r>
              <a:rPr lang="en-US" sz="2800" dirty="0" err="1"/>
              <a:t>tumoris</a:t>
            </a:r>
            <a:r>
              <a:rPr lang="en-US" sz="2800" dirty="0"/>
              <a:t> pelvis </a:t>
            </a:r>
            <a:r>
              <a:rPr lang="en-US" sz="2800" dirty="0" err="1"/>
              <a:t>minoris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err="1"/>
              <a:t>Obstructio</a:t>
            </a:r>
            <a:r>
              <a:rPr lang="en-US" sz="2800" dirty="0"/>
              <a:t> </a:t>
            </a:r>
            <a:r>
              <a:rPr lang="en-US" sz="2800" i="1" u="sng" dirty="0" err="1"/>
              <a:t>post</a:t>
            </a:r>
            <a:r>
              <a:rPr lang="en-US" sz="2800" dirty="0" err="1"/>
              <a:t>inflammatoria</a:t>
            </a:r>
            <a:r>
              <a:rPr lang="en-US" sz="2800" dirty="0"/>
              <a:t> </a:t>
            </a:r>
            <a:r>
              <a:rPr lang="en-US" sz="2800" dirty="0" err="1"/>
              <a:t>auris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l. dx.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/>
              <a:t>Decubitus</a:t>
            </a:r>
            <a:r>
              <a:rPr lang="en-US" sz="2800" dirty="0"/>
              <a:t> </a:t>
            </a:r>
            <a:r>
              <a:rPr lang="en-US" sz="2800" dirty="0" err="1"/>
              <a:t>magni</a:t>
            </a:r>
            <a:r>
              <a:rPr lang="en-US" sz="2800" dirty="0"/>
              <a:t> </a:t>
            </a:r>
            <a:r>
              <a:rPr lang="en-US" sz="2800" i="1" u="sng" dirty="0" err="1"/>
              <a:t>para</a:t>
            </a:r>
            <a:r>
              <a:rPr lang="en-US" sz="2800" dirty="0" err="1"/>
              <a:t>sacrales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337183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548680"/>
            <a:ext cx="438278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latin typeface="+mn-lt"/>
              </a:rPr>
              <a:t>BASIC RULES OF COMPOUNDING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1052736"/>
            <a:ext cx="8484982" cy="461665"/>
          </a:xfrm>
          <a:prstGeom prst="rect">
            <a:avLst/>
          </a:prstGeom>
          <a:solidFill>
            <a:srgbClr val="9F000E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DERIVED WORDS BASIC ELEMENTS</a:t>
            </a:r>
          </a:p>
        </p:txBody>
      </p:sp>
      <p:sp>
        <p:nvSpPr>
          <p:cNvPr id="7" name="5-Point Star 6"/>
          <p:cNvSpPr/>
          <p:nvPr/>
        </p:nvSpPr>
        <p:spPr>
          <a:xfrm>
            <a:off x="692635" y="1556792"/>
            <a:ext cx="288032" cy="288032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283507" y="1556792"/>
            <a:ext cx="915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Prefix</a:t>
            </a:r>
          </a:p>
        </p:txBody>
      </p:sp>
      <p:sp>
        <p:nvSpPr>
          <p:cNvPr id="13" name="5-Point Star 12"/>
          <p:cNvSpPr/>
          <p:nvPr/>
        </p:nvSpPr>
        <p:spPr>
          <a:xfrm>
            <a:off x="3779912" y="1556792"/>
            <a:ext cx="288032" cy="288032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00315" y="1556792"/>
            <a:ext cx="813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Root</a:t>
            </a:r>
          </a:p>
        </p:txBody>
      </p:sp>
      <p:sp>
        <p:nvSpPr>
          <p:cNvPr id="15" name="5-Point Star 14"/>
          <p:cNvSpPr/>
          <p:nvPr/>
        </p:nvSpPr>
        <p:spPr>
          <a:xfrm>
            <a:off x="6516216" y="1556792"/>
            <a:ext cx="288032" cy="288032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036607" y="1556792"/>
            <a:ext cx="864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Suffix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1869012"/>
              </p:ext>
            </p:extLst>
          </p:nvPr>
        </p:nvGraphicFramePr>
        <p:xfrm>
          <a:off x="323529" y="2422377"/>
          <a:ext cx="8400255" cy="2590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8000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000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0008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>
                          <a:latin typeface="Cambria"/>
                          <a:cs typeface="Cambria"/>
                        </a:rPr>
                        <a:t>en-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800" i="1" dirty="0" err="1">
                          <a:latin typeface="Cambria"/>
                          <a:cs typeface="Cambria"/>
                        </a:rPr>
                        <a:t>cephal</a:t>
                      </a:r>
                      <a:r>
                        <a:rPr lang="en-US" sz="2800" i="1" dirty="0">
                          <a:latin typeface="Cambria"/>
                          <a:cs typeface="Cambria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>
                          <a:latin typeface="Cambria"/>
                          <a:cs typeface="Cambria"/>
                        </a:rPr>
                        <a:t>-(on)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err="1">
                          <a:latin typeface="Cambria"/>
                          <a:cs typeface="Cambria"/>
                        </a:rPr>
                        <a:t>cephal</a:t>
                      </a:r>
                      <a:r>
                        <a:rPr lang="en-US" sz="2800" i="1" dirty="0">
                          <a:latin typeface="Cambria"/>
                          <a:cs typeface="Cambria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800" i="1" dirty="0" err="1">
                          <a:latin typeface="Cambria"/>
                          <a:cs typeface="Cambria"/>
                        </a:rPr>
                        <a:t>icus</a:t>
                      </a:r>
                      <a:endParaRPr lang="en-US" sz="28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>
                          <a:latin typeface="Cambria"/>
                          <a:cs typeface="Cambria"/>
                        </a:rPr>
                        <a:t>en-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800" i="1" dirty="0" err="1">
                          <a:latin typeface="Cambria"/>
                          <a:cs typeface="Cambria"/>
                        </a:rPr>
                        <a:t>cephal</a:t>
                      </a:r>
                      <a:r>
                        <a:rPr lang="en-US" sz="2800" i="1" dirty="0">
                          <a:latin typeface="Cambria"/>
                          <a:cs typeface="Cambria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800" i="1" dirty="0" err="1">
                          <a:latin typeface="Cambria"/>
                          <a:cs typeface="Cambria"/>
                        </a:rPr>
                        <a:t>itis</a:t>
                      </a:r>
                      <a:endParaRPr lang="en-US" sz="28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err="1">
                          <a:latin typeface="Cambria"/>
                          <a:cs typeface="Cambria"/>
                        </a:rPr>
                        <a:t>peri</a:t>
                      </a:r>
                      <a:r>
                        <a:rPr lang="en-US" sz="2800" i="1" dirty="0">
                          <a:latin typeface="Cambria"/>
                          <a:cs typeface="Cambria"/>
                        </a:rPr>
                        <a:t>- -en-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800" i="1" dirty="0" err="1">
                          <a:latin typeface="Cambria"/>
                          <a:cs typeface="Cambria"/>
                        </a:rPr>
                        <a:t>cephal</a:t>
                      </a:r>
                      <a:r>
                        <a:rPr lang="en-US" sz="2800" i="1" dirty="0">
                          <a:latin typeface="Cambria"/>
                          <a:cs typeface="Cambria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800" i="1" dirty="0" err="1">
                          <a:latin typeface="Cambria"/>
                          <a:cs typeface="Cambria"/>
                        </a:rPr>
                        <a:t>itis</a:t>
                      </a:r>
                      <a:endParaRPr lang="en-US" sz="28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err="1">
                          <a:latin typeface="Cambria"/>
                          <a:cs typeface="Cambria"/>
                        </a:rPr>
                        <a:t>peri</a:t>
                      </a:r>
                      <a:r>
                        <a:rPr lang="en-US" sz="2800" i="1" dirty="0">
                          <a:latin typeface="Cambria"/>
                          <a:cs typeface="Cambria"/>
                        </a:rPr>
                        <a:t>- en-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800" i="1" dirty="0" err="1">
                          <a:latin typeface="Cambria"/>
                          <a:cs typeface="Cambria"/>
                        </a:rPr>
                        <a:t>cephal</a:t>
                      </a:r>
                      <a:r>
                        <a:rPr lang="en-US" sz="2800" i="1" dirty="0">
                          <a:latin typeface="Cambria"/>
                          <a:cs typeface="Cambria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>
                          <a:latin typeface="Cambria"/>
                          <a:cs typeface="Cambria"/>
                        </a:rPr>
                        <a:t>-it- -</a:t>
                      </a:r>
                      <a:r>
                        <a:rPr lang="en-US" sz="2800" i="1" dirty="0" err="1">
                          <a:latin typeface="Cambria"/>
                          <a:cs typeface="Cambria"/>
                        </a:rPr>
                        <a:t>icus</a:t>
                      </a:r>
                      <a:endParaRPr lang="en-US" sz="28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404664"/>
            <a:ext cx="438278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latin typeface="+mn-lt"/>
              </a:rPr>
              <a:t>BASIC RULES OF COMPOUNDING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980728"/>
            <a:ext cx="8484982" cy="461665"/>
          </a:xfrm>
          <a:prstGeom prst="rect">
            <a:avLst/>
          </a:prstGeom>
          <a:solidFill>
            <a:srgbClr val="9F000E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COMPOUND WORDS BASIC ELEMENTS</a:t>
            </a:r>
          </a:p>
        </p:txBody>
      </p:sp>
      <p:sp>
        <p:nvSpPr>
          <p:cNvPr id="7" name="5-Point Star 6"/>
          <p:cNvSpPr/>
          <p:nvPr/>
        </p:nvSpPr>
        <p:spPr>
          <a:xfrm>
            <a:off x="323528" y="1412776"/>
            <a:ext cx="288032" cy="288032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42392" y="1340768"/>
            <a:ext cx="915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Prefix</a:t>
            </a:r>
          </a:p>
        </p:txBody>
      </p:sp>
      <p:sp>
        <p:nvSpPr>
          <p:cNvPr id="13" name="5-Point Star 12"/>
          <p:cNvSpPr/>
          <p:nvPr/>
        </p:nvSpPr>
        <p:spPr>
          <a:xfrm>
            <a:off x="2051720" y="1412776"/>
            <a:ext cx="238043" cy="288032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553479" y="1340768"/>
            <a:ext cx="813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Root</a:t>
            </a:r>
          </a:p>
        </p:txBody>
      </p:sp>
      <p:sp>
        <p:nvSpPr>
          <p:cNvPr id="15" name="5-Point Star 14"/>
          <p:cNvSpPr/>
          <p:nvPr/>
        </p:nvSpPr>
        <p:spPr>
          <a:xfrm>
            <a:off x="7050518" y="1412776"/>
            <a:ext cx="316835" cy="288032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585310" y="1340768"/>
            <a:ext cx="864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Suffix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95266379"/>
              </p:ext>
            </p:extLst>
          </p:nvPr>
        </p:nvGraphicFramePr>
        <p:xfrm>
          <a:off x="323529" y="2276872"/>
          <a:ext cx="8400255" cy="457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00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800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8005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8005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8005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i="1" dirty="0">
                          <a:latin typeface="Cambria"/>
                          <a:cs typeface="Cambria"/>
                        </a:rPr>
                        <a:t>en-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400" i="1" dirty="0" err="1">
                          <a:latin typeface="Cambria"/>
                          <a:cs typeface="Cambria"/>
                        </a:rPr>
                        <a:t>cephal</a:t>
                      </a:r>
                      <a:r>
                        <a:rPr lang="en-US" sz="2400" i="1" dirty="0">
                          <a:latin typeface="Cambria"/>
                          <a:cs typeface="Cambria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>
                          <a:latin typeface="Cambria"/>
                          <a:cs typeface="Cambria"/>
                        </a:rPr>
                        <a:t>-o-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>
                          <a:latin typeface="Cambria"/>
                          <a:cs typeface="Cambria"/>
                        </a:rPr>
                        <a:t>-spin-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400" i="1" dirty="0" err="1">
                          <a:latin typeface="Cambria"/>
                          <a:cs typeface="Cambria"/>
                        </a:rPr>
                        <a:t>alis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5-Point Star 10"/>
          <p:cNvSpPr/>
          <p:nvPr/>
        </p:nvSpPr>
        <p:spPr>
          <a:xfrm>
            <a:off x="3635896" y="1412776"/>
            <a:ext cx="238043" cy="288032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873939" y="1340768"/>
            <a:ext cx="13643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Connect-</a:t>
            </a:r>
          </a:p>
          <a:p>
            <a:pPr algn="l"/>
            <a:r>
              <a:rPr lang="en-US" sz="2400" dirty="0" err="1"/>
              <a:t>ing</a:t>
            </a:r>
            <a:r>
              <a:rPr lang="en-US" sz="2400" dirty="0"/>
              <a:t> vowel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3528" y="3831431"/>
            <a:ext cx="8484982" cy="461665"/>
          </a:xfrm>
          <a:prstGeom prst="rect">
            <a:avLst/>
          </a:prstGeom>
          <a:solidFill>
            <a:srgbClr val="9F000E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ROOTS /Nouns, Verbal forms, Numerals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60757361"/>
              </p:ext>
            </p:extLst>
          </p:nvPr>
        </p:nvGraphicFramePr>
        <p:xfrm>
          <a:off x="323528" y="4383360"/>
          <a:ext cx="8400255" cy="2286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00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800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8005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8005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8005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err="1">
                          <a:latin typeface="Cambria"/>
                          <a:cs typeface="Cambria"/>
                        </a:rPr>
                        <a:t>cerebr</a:t>
                      </a:r>
                      <a:r>
                        <a:rPr lang="en-US" sz="2400" i="1" dirty="0">
                          <a:latin typeface="Cambria"/>
                          <a:cs typeface="Cambria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>
                          <a:latin typeface="Cambria"/>
                          <a:cs typeface="Cambria"/>
                        </a:rPr>
                        <a:t>-o-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>
                          <a:latin typeface="Cambria"/>
                          <a:cs typeface="Cambria"/>
                        </a:rPr>
                        <a:t>-spin-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400" i="1" dirty="0" err="1">
                          <a:latin typeface="Cambria"/>
                          <a:cs typeface="Cambria"/>
                        </a:rPr>
                        <a:t>alis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i="1" dirty="0">
                          <a:latin typeface="Cambria"/>
                          <a:cs typeface="Cambria"/>
                        </a:rPr>
                        <a:t>en-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400" i="1" dirty="0" err="1">
                          <a:latin typeface="Cambria"/>
                          <a:cs typeface="Cambria"/>
                        </a:rPr>
                        <a:t>cephal</a:t>
                      </a:r>
                      <a:r>
                        <a:rPr lang="en-US" sz="2400" i="1" dirty="0">
                          <a:latin typeface="Cambria"/>
                          <a:cs typeface="Cambria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>
                          <a:latin typeface="Cambria"/>
                          <a:cs typeface="Cambria"/>
                        </a:rPr>
                        <a:t>-o-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>
                          <a:latin typeface="Cambria"/>
                          <a:cs typeface="Cambria"/>
                        </a:rPr>
                        <a:t>-graph-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400" i="1" dirty="0" err="1">
                          <a:latin typeface="Cambria"/>
                          <a:cs typeface="Cambria"/>
                        </a:rPr>
                        <a:t>ia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err="1">
                          <a:latin typeface="Cambria"/>
                          <a:cs typeface="Cambria"/>
                        </a:rPr>
                        <a:t>cerebr</a:t>
                      </a:r>
                      <a:r>
                        <a:rPr lang="en-US" sz="2400" i="1" dirty="0">
                          <a:latin typeface="Cambria"/>
                          <a:cs typeface="Cambria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>
                          <a:latin typeface="Cambria"/>
                          <a:cs typeface="Cambria"/>
                        </a:rPr>
                        <a:t>-o-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err="1">
                          <a:latin typeface="Cambria"/>
                          <a:cs typeface="Cambria"/>
                        </a:rPr>
                        <a:t>cardi</a:t>
                      </a:r>
                      <a:r>
                        <a:rPr lang="en-US" sz="2400" i="1" dirty="0">
                          <a:latin typeface="Cambria"/>
                          <a:cs typeface="Cambria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400" i="1" dirty="0" err="1">
                          <a:latin typeface="Cambria"/>
                          <a:cs typeface="Cambria"/>
                        </a:rPr>
                        <a:t>acus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err="1">
                          <a:latin typeface="Cambria"/>
                          <a:cs typeface="Cambria"/>
                        </a:rPr>
                        <a:t>lact</a:t>
                      </a:r>
                      <a:r>
                        <a:rPr lang="en-US" sz="2400" i="1" dirty="0">
                          <a:latin typeface="Cambria"/>
                          <a:cs typeface="Cambria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400" i="1" dirty="0" err="1">
                          <a:latin typeface="Cambria"/>
                          <a:cs typeface="Cambria"/>
                        </a:rPr>
                        <a:t>i</a:t>
                      </a:r>
                      <a:r>
                        <a:rPr lang="en-US" sz="2400" i="1" dirty="0">
                          <a:latin typeface="Cambria"/>
                          <a:cs typeface="Cambria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err="1">
                          <a:latin typeface="Cambria"/>
                          <a:cs typeface="Cambria"/>
                        </a:rPr>
                        <a:t>fer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>
                          <a:latin typeface="Cambria"/>
                          <a:cs typeface="Cambria"/>
                        </a:rPr>
                        <a:t>prim-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400" i="1" dirty="0" err="1">
                          <a:latin typeface="Cambria"/>
                          <a:cs typeface="Cambria"/>
                        </a:rPr>
                        <a:t>i</a:t>
                      </a:r>
                      <a:r>
                        <a:rPr lang="en-US" sz="2400" i="1" dirty="0">
                          <a:latin typeface="Cambria"/>
                          <a:cs typeface="Cambria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>
                          <a:latin typeface="Cambria"/>
                          <a:cs typeface="Cambria"/>
                        </a:rPr>
                        <a:t>-gravid-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>
                          <a:latin typeface="Cambria"/>
                          <a:cs typeface="Cambria"/>
                        </a:rPr>
                        <a:t>(-a)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0" name="5-Point Star 19"/>
          <p:cNvSpPr/>
          <p:nvPr/>
        </p:nvSpPr>
        <p:spPr>
          <a:xfrm>
            <a:off x="5364088" y="1412776"/>
            <a:ext cx="238043" cy="288032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865847" y="1340768"/>
            <a:ext cx="813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Root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55776" y="2852936"/>
            <a:ext cx="511710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  <a:p>
            <a:r>
              <a:rPr lang="cs-CZ" sz="2400" b="1" dirty="0" err="1">
                <a:solidFill>
                  <a:srgbClr val="00B050"/>
                </a:solidFill>
              </a:rPr>
              <a:t>c</a:t>
            </a:r>
            <a:r>
              <a:rPr lang="en-US" sz="2400" b="1" dirty="0" err="1">
                <a:solidFill>
                  <a:srgbClr val="00B050"/>
                </a:solidFill>
              </a:rPr>
              <a:t>heil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-o-</a:t>
            </a:r>
            <a:r>
              <a:rPr lang="en-US" sz="2400" b="1" dirty="0" err="1">
                <a:solidFill>
                  <a:srgbClr val="00B050"/>
                </a:solidFill>
              </a:rPr>
              <a:t>gnath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-o-</a:t>
            </a:r>
            <a:r>
              <a:rPr lang="en-US" sz="2400" b="1" dirty="0" err="1">
                <a:solidFill>
                  <a:srgbClr val="00B050"/>
                </a:solidFill>
              </a:rPr>
              <a:t>palat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-o-</a:t>
            </a:r>
            <a:r>
              <a:rPr lang="en-US" sz="2400" b="1" dirty="0" err="1">
                <a:solidFill>
                  <a:srgbClr val="00B050"/>
                </a:solidFill>
              </a:rPr>
              <a:t>schis</a:t>
            </a:r>
            <a:r>
              <a:rPr lang="en-US" sz="2400" b="1" dirty="0"/>
              <a:t>-is</a:t>
            </a:r>
          </a:p>
        </p:txBody>
      </p:sp>
    </p:spTree>
    <p:extLst>
      <p:ext uri="{BB962C8B-B14F-4D97-AF65-F5344CB8AC3E}">
        <p14:creationId xmlns="" xmlns:p14="http://schemas.microsoft.com/office/powerpoint/2010/main" val="401262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620688"/>
            <a:ext cx="438278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latin typeface="+mn-lt"/>
              </a:rPr>
              <a:t>BASIC RULES OF COMPOUNDING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1412776"/>
            <a:ext cx="8484982" cy="461665"/>
          </a:xfrm>
          <a:prstGeom prst="rect">
            <a:avLst/>
          </a:prstGeom>
          <a:solidFill>
            <a:srgbClr val="9F000E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CONNECTING WOVELS (ELEMENTS)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64964884"/>
              </p:ext>
            </p:extLst>
          </p:nvPr>
        </p:nvGraphicFramePr>
        <p:xfrm>
          <a:off x="323528" y="2996952"/>
          <a:ext cx="8400255" cy="32004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00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800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8005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8005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8005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mbria"/>
                          <a:cs typeface="Cambria"/>
                        </a:rPr>
                        <a:t>en-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400" i="1" dirty="0" err="1">
                          <a:latin typeface="Cambria"/>
                          <a:cs typeface="Cambria"/>
                        </a:rPr>
                        <a:t>cephal</a:t>
                      </a:r>
                      <a:r>
                        <a:rPr lang="en-US" sz="2400" i="1" dirty="0">
                          <a:latin typeface="Cambria"/>
                          <a:cs typeface="Cambria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mbria"/>
                          <a:cs typeface="Cambria"/>
                        </a:rPr>
                        <a:t>-o-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mbria"/>
                          <a:cs typeface="Cambria"/>
                        </a:rPr>
                        <a:t>-graph-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400" i="1" dirty="0" err="1">
                          <a:latin typeface="Cambria"/>
                          <a:cs typeface="Cambria"/>
                        </a:rPr>
                        <a:t>ia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err="1">
                          <a:latin typeface="Cambria"/>
                          <a:cs typeface="Cambria"/>
                        </a:rPr>
                        <a:t>falc</a:t>
                      </a:r>
                      <a:r>
                        <a:rPr lang="en-US" sz="2400" i="1" dirty="0">
                          <a:latin typeface="Cambria"/>
                          <a:cs typeface="Cambria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400" i="1" dirty="0" err="1">
                          <a:latin typeface="Cambria"/>
                          <a:cs typeface="Cambria"/>
                        </a:rPr>
                        <a:t>i</a:t>
                      </a:r>
                      <a:r>
                        <a:rPr lang="en-US" sz="2400" i="1" dirty="0">
                          <a:latin typeface="Cambria"/>
                          <a:cs typeface="Cambria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400" i="1" dirty="0" err="1">
                          <a:latin typeface="Cambria"/>
                          <a:cs typeface="Cambria"/>
                        </a:rPr>
                        <a:t>formis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err="1">
                          <a:latin typeface="Cambria"/>
                          <a:cs typeface="Cambria"/>
                        </a:rPr>
                        <a:t>bili</a:t>
                      </a:r>
                      <a:r>
                        <a:rPr lang="en-US" sz="2400" i="1" dirty="0">
                          <a:latin typeface="Cambria"/>
                          <a:cs typeface="Cambria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400" i="1" dirty="0" err="1">
                          <a:latin typeface="Cambria"/>
                          <a:cs typeface="Cambria"/>
                        </a:rPr>
                        <a:t>i</a:t>
                      </a:r>
                      <a:r>
                        <a:rPr lang="en-US" sz="2400" i="1" dirty="0">
                          <a:latin typeface="Cambria"/>
                          <a:cs typeface="Cambria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400" i="1" dirty="0" err="1">
                          <a:latin typeface="Cambria"/>
                          <a:cs typeface="Cambria"/>
                        </a:rPr>
                        <a:t>fer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err="1">
                          <a:latin typeface="Cambria"/>
                          <a:cs typeface="Cambria"/>
                        </a:rPr>
                        <a:t>secund</a:t>
                      </a:r>
                      <a:r>
                        <a:rPr lang="en-US" sz="2400" i="1" dirty="0">
                          <a:latin typeface="Cambria"/>
                          <a:cs typeface="Cambria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400" i="1" dirty="0" err="1">
                          <a:latin typeface="Cambria"/>
                          <a:cs typeface="Cambria"/>
                        </a:rPr>
                        <a:t>i</a:t>
                      </a:r>
                      <a:r>
                        <a:rPr lang="en-US" sz="2400" i="1" dirty="0">
                          <a:latin typeface="Cambria"/>
                          <a:cs typeface="Cambria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mbria"/>
                          <a:cs typeface="Cambria"/>
                        </a:rPr>
                        <a:t>-gravid-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mbria"/>
                          <a:cs typeface="Cambria"/>
                        </a:rPr>
                        <a:t>(-a)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err="1">
                          <a:latin typeface="Cambria"/>
                          <a:cs typeface="Cambria"/>
                        </a:rPr>
                        <a:t>endo</a:t>
                      </a:r>
                      <a:r>
                        <a:rPr lang="en-US" sz="2400" i="1" dirty="0">
                          <a:latin typeface="Cambria"/>
                          <a:cs typeface="Cambria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err="1">
                          <a:latin typeface="Cambria"/>
                          <a:cs typeface="Cambria"/>
                        </a:rPr>
                        <a:t>brachy</a:t>
                      </a:r>
                      <a:r>
                        <a:rPr lang="en-US" sz="2400" i="1" dirty="0">
                          <a:latin typeface="Cambria"/>
                          <a:cs typeface="Cambria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400" i="1" dirty="0" err="1">
                          <a:latin typeface="Cambria"/>
                          <a:cs typeface="Cambria"/>
                        </a:rPr>
                        <a:t>oesophag</a:t>
                      </a:r>
                      <a:r>
                        <a:rPr lang="en-US" sz="2400" i="1" dirty="0">
                          <a:latin typeface="Cambria"/>
                          <a:cs typeface="Cambria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mbria"/>
                          <a:cs typeface="Cambria"/>
                        </a:rPr>
                        <a:t>(-us)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err="1">
                          <a:latin typeface="Cambria"/>
                          <a:cs typeface="Cambria"/>
                        </a:rPr>
                        <a:t>cephal</a:t>
                      </a:r>
                      <a:r>
                        <a:rPr lang="en-US" sz="2400" i="1" dirty="0">
                          <a:latin typeface="Cambria"/>
                          <a:cs typeface="Cambria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400" i="1" dirty="0" err="1">
                          <a:latin typeface="Cambria"/>
                          <a:cs typeface="Cambria"/>
                        </a:rPr>
                        <a:t>alg</a:t>
                      </a:r>
                      <a:r>
                        <a:rPr lang="en-US" sz="2400" i="1" dirty="0">
                          <a:latin typeface="Cambria"/>
                          <a:cs typeface="Cambria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400" i="1" dirty="0" err="1">
                          <a:latin typeface="Cambria"/>
                          <a:cs typeface="Cambria"/>
                        </a:rPr>
                        <a:t>ia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0" name="5-Point Star 29"/>
          <p:cNvSpPr/>
          <p:nvPr/>
        </p:nvSpPr>
        <p:spPr>
          <a:xfrm>
            <a:off x="251520" y="2276872"/>
            <a:ext cx="288032" cy="288032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539552" y="2204864"/>
            <a:ext cx="1377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Prefix(</a:t>
            </a:r>
            <a:r>
              <a:rPr lang="en-US" sz="2400" dirty="0" err="1"/>
              <a:t>es</a:t>
            </a:r>
            <a:r>
              <a:rPr lang="en-US" sz="2400" dirty="0"/>
              <a:t>)</a:t>
            </a:r>
          </a:p>
        </p:txBody>
      </p:sp>
      <p:sp>
        <p:nvSpPr>
          <p:cNvPr id="32" name="5-Point Star 31"/>
          <p:cNvSpPr/>
          <p:nvPr/>
        </p:nvSpPr>
        <p:spPr>
          <a:xfrm>
            <a:off x="2123728" y="2276872"/>
            <a:ext cx="238043" cy="288032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339752" y="2204864"/>
            <a:ext cx="1047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400" dirty="0" err="1"/>
              <a:t>Root</a:t>
            </a:r>
            <a:r>
              <a:rPr lang="cs-CZ" sz="2400" dirty="0"/>
              <a:t> 1</a:t>
            </a:r>
            <a:endParaRPr lang="en-US" sz="2400" dirty="0"/>
          </a:p>
        </p:txBody>
      </p:sp>
      <p:sp>
        <p:nvSpPr>
          <p:cNvPr id="34" name="5-Point Star 33"/>
          <p:cNvSpPr/>
          <p:nvPr/>
        </p:nvSpPr>
        <p:spPr>
          <a:xfrm>
            <a:off x="7020272" y="2276872"/>
            <a:ext cx="316835" cy="288032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308304" y="2204864"/>
            <a:ext cx="146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Suffix(</a:t>
            </a:r>
            <a:r>
              <a:rPr lang="en-US" sz="2400" dirty="0" err="1"/>
              <a:t>es</a:t>
            </a:r>
            <a:r>
              <a:rPr lang="en-US" sz="2400" dirty="0"/>
              <a:t>)</a:t>
            </a:r>
          </a:p>
        </p:txBody>
      </p:sp>
      <p:sp>
        <p:nvSpPr>
          <p:cNvPr id="36" name="5-Point Star 35"/>
          <p:cNvSpPr/>
          <p:nvPr/>
        </p:nvSpPr>
        <p:spPr>
          <a:xfrm>
            <a:off x="3635896" y="2276872"/>
            <a:ext cx="238043" cy="288032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3851920" y="2204864"/>
            <a:ext cx="1598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400" dirty="0" err="1"/>
              <a:t>Connector</a:t>
            </a:r>
            <a:endParaRPr lang="en-US" sz="2400" dirty="0"/>
          </a:p>
        </p:txBody>
      </p:sp>
      <p:sp>
        <p:nvSpPr>
          <p:cNvPr id="38" name="5-Point Star 37"/>
          <p:cNvSpPr/>
          <p:nvPr/>
        </p:nvSpPr>
        <p:spPr>
          <a:xfrm>
            <a:off x="5580112" y="2276872"/>
            <a:ext cx="238043" cy="288032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5796136" y="2204864"/>
            <a:ext cx="1085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400" dirty="0" err="1"/>
              <a:t>Root</a:t>
            </a:r>
            <a:r>
              <a:rPr lang="cs-CZ" sz="2400" dirty="0"/>
              <a:t> 2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43332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548680"/>
            <a:ext cx="663515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FORM LATIN COMPOUND ADJECTIVES</a:t>
            </a:r>
          </a:p>
        </p:txBody>
      </p:sp>
      <p:sp>
        <p:nvSpPr>
          <p:cNvPr id="4" name="Rectangle 3"/>
          <p:cNvSpPr/>
          <p:nvPr/>
        </p:nvSpPr>
        <p:spPr>
          <a:xfrm>
            <a:off x="251520" y="620688"/>
            <a:ext cx="8568952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cs-CZ" sz="2600" b="1" dirty="0">
              <a:latin typeface="Cambria"/>
              <a:cs typeface="Cambria"/>
            </a:endParaRPr>
          </a:p>
          <a:p>
            <a:pPr algn="l"/>
            <a:r>
              <a:rPr lang="cs-CZ" sz="2600" b="1" i="1" dirty="0" err="1">
                <a:latin typeface="Cambria"/>
                <a:cs typeface="Cambria"/>
              </a:rPr>
              <a:t>Example</a:t>
            </a:r>
            <a:r>
              <a:rPr lang="cs-CZ" sz="2600" b="1" dirty="0">
                <a:latin typeface="Cambria"/>
                <a:cs typeface="Cambria"/>
              </a:rPr>
              <a:t>: </a:t>
            </a:r>
            <a:r>
              <a:rPr lang="en-GB" sz="2600" b="1" dirty="0" err="1">
                <a:latin typeface="Cambria"/>
                <a:cs typeface="Cambria"/>
              </a:rPr>
              <a:t>articulatio</a:t>
            </a:r>
            <a:r>
              <a:rPr lang="en-GB" sz="2600" b="1" dirty="0">
                <a:latin typeface="Cambria"/>
                <a:cs typeface="Cambria"/>
              </a:rPr>
              <a:t> + (</a:t>
            </a:r>
            <a:r>
              <a:rPr lang="en-GB" sz="2600" b="1" dirty="0" err="1">
                <a:latin typeface="Cambria"/>
                <a:cs typeface="Cambria"/>
              </a:rPr>
              <a:t>carpus+metacarpus</a:t>
            </a:r>
            <a:r>
              <a:rPr lang="en-GB" sz="2600" b="1" dirty="0">
                <a:latin typeface="Cambria"/>
                <a:cs typeface="Cambria"/>
              </a:rPr>
              <a:t>)</a:t>
            </a:r>
            <a:r>
              <a:rPr lang="en-GB" sz="2600" b="1" i="1" dirty="0">
                <a:latin typeface="Cambria"/>
                <a:cs typeface="Cambria"/>
              </a:rPr>
              <a:t> &gt; </a:t>
            </a:r>
            <a:r>
              <a:rPr lang="en-GB" sz="2600" b="1" i="1" dirty="0" err="1">
                <a:latin typeface="Cambria"/>
                <a:cs typeface="Cambria"/>
              </a:rPr>
              <a:t>articulatio</a:t>
            </a:r>
            <a:r>
              <a:rPr lang="en-GB" sz="2600" b="1" i="1" dirty="0">
                <a:latin typeface="Cambria"/>
                <a:cs typeface="Cambria"/>
              </a:rPr>
              <a:t> </a:t>
            </a:r>
            <a:r>
              <a:rPr lang="en-GB" sz="2600" b="1" i="1" dirty="0" err="1">
                <a:latin typeface="Cambria"/>
                <a:cs typeface="Cambria"/>
              </a:rPr>
              <a:t>carpometacarpa</a:t>
            </a:r>
            <a:r>
              <a:rPr lang="cs-CZ" sz="2600" b="1" i="1" dirty="0">
                <a:latin typeface="Cambria"/>
                <a:cs typeface="Cambria"/>
              </a:rPr>
              <a:t>lis</a:t>
            </a:r>
            <a:endParaRPr lang="cs-CZ" sz="2600" dirty="0">
              <a:latin typeface="Cambria"/>
              <a:cs typeface="Cambria"/>
            </a:endParaRPr>
          </a:p>
          <a:p>
            <a:pPr algn="l"/>
            <a:r>
              <a:rPr lang="en-GB" sz="2600" dirty="0" err="1">
                <a:latin typeface="Cambria"/>
                <a:cs typeface="Cambria"/>
              </a:rPr>
              <a:t>articulatio</a:t>
            </a:r>
            <a:r>
              <a:rPr lang="en-GB" sz="2600" dirty="0">
                <a:latin typeface="Cambria"/>
                <a:cs typeface="Cambria"/>
              </a:rPr>
              <a:t> + (costa + vertebra)</a:t>
            </a:r>
            <a:endParaRPr lang="cs-CZ" sz="2600" dirty="0">
              <a:latin typeface="Cambria"/>
              <a:cs typeface="Cambria"/>
            </a:endParaRPr>
          </a:p>
          <a:p>
            <a:pPr algn="l"/>
            <a:r>
              <a:rPr lang="en-GB" sz="2600" dirty="0" err="1">
                <a:latin typeface="Cambria"/>
                <a:cs typeface="Cambria"/>
              </a:rPr>
              <a:t>articulatio</a:t>
            </a:r>
            <a:r>
              <a:rPr lang="en-GB" sz="2600" dirty="0">
                <a:latin typeface="Cambria"/>
                <a:cs typeface="Cambria"/>
              </a:rPr>
              <a:t> + (metacarpus + phalanx)</a:t>
            </a:r>
            <a:endParaRPr lang="cs-CZ" sz="2600" dirty="0">
              <a:latin typeface="Cambria"/>
              <a:cs typeface="Cambria"/>
            </a:endParaRPr>
          </a:p>
          <a:p>
            <a:pPr algn="l"/>
            <a:r>
              <a:rPr lang="en-GB" sz="2600" dirty="0" err="1">
                <a:latin typeface="Cambria"/>
                <a:cs typeface="Cambria"/>
              </a:rPr>
              <a:t>articulatio</a:t>
            </a:r>
            <a:r>
              <a:rPr lang="en-GB" sz="2600" dirty="0">
                <a:latin typeface="Cambria"/>
                <a:cs typeface="Cambria"/>
              </a:rPr>
              <a:t> + (sternum + costa)</a:t>
            </a:r>
            <a:endParaRPr lang="cs-CZ" sz="2600" dirty="0">
              <a:latin typeface="Cambria"/>
              <a:cs typeface="Cambria"/>
            </a:endParaRPr>
          </a:p>
          <a:p>
            <a:pPr algn="l"/>
            <a:r>
              <a:rPr lang="en-GB" sz="2600" dirty="0">
                <a:latin typeface="Cambria"/>
                <a:cs typeface="Cambria"/>
              </a:rPr>
              <a:t>ganglion + (cervix + thorax)</a:t>
            </a:r>
            <a:endParaRPr lang="cs-CZ" sz="2600" dirty="0">
              <a:latin typeface="Cambria"/>
              <a:cs typeface="Cambria"/>
            </a:endParaRPr>
          </a:p>
          <a:p>
            <a:pPr algn="l"/>
            <a:r>
              <a:rPr lang="en-GB" sz="2600" dirty="0">
                <a:latin typeface="Cambria"/>
                <a:cs typeface="Cambria"/>
              </a:rPr>
              <a:t>ganglion + (cranium + </a:t>
            </a:r>
            <a:r>
              <a:rPr lang="en-GB" sz="2600" dirty="0" err="1">
                <a:latin typeface="Cambria"/>
                <a:cs typeface="Cambria"/>
              </a:rPr>
              <a:t>spina</a:t>
            </a:r>
            <a:r>
              <a:rPr lang="en-GB" sz="2600" dirty="0">
                <a:latin typeface="Cambria"/>
                <a:cs typeface="Cambria"/>
              </a:rPr>
              <a:t>)</a:t>
            </a:r>
            <a:endParaRPr lang="cs-CZ" sz="2600" dirty="0">
              <a:latin typeface="Cambria"/>
              <a:cs typeface="Cambria"/>
            </a:endParaRPr>
          </a:p>
          <a:p>
            <a:pPr algn="l"/>
            <a:r>
              <a:rPr lang="en-GB" sz="2600" dirty="0">
                <a:latin typeface="Cambria"/>
                <a:cs typeface="Cambria"/>
              </a:rPr>
              <a:t>ganglion + (encephalon + </a:t>
            </a:r>
            <a:r>
              <a:rPr lang="en-GB" sz="2600" dirty="0" err="1">
                <a:latin typeface="Cambria"/>
                <a:cs typeface="Cambria"/>
              </a:rPr>
              <a:t>spina</a:t>
            </a:r>
            <a:r>
              <a:rPr lang="en-GB" sz="2600" dirty="0">
                <a:latin typeface="Cambria"/>
                <a:cs typeface="Cambria"/>
              </a:rPr>
              <a:t>)</a:t>
            </a:r>
            <a:endParaRPr lang="cs-CZ" sz="2600" dirty="0">
              <a:latin typeface="Cambria"/>
              <a:cs typeface="Cambria"/>
            </a:endParaRPr>
          </a:p>
          <a:p>
            <a:pPr algn="l"/>
            <a:r>
              <a:rPr lang="en-GB" sz="2600" dirty="0" err="1">
                <a:latin typeface="Cambria"/>
                <a:cs typeface="Cambria"/>
              </a:rPr>
              <a:t>ligamentum</a:t>
            </a:r>
            <a:r>
              <a:rPr lang="en-GB" sz="2600" dirty="0">
                <a:latin typeface="Cambria"/>
                <a:cs typeface="Cambria"/>
              </a:rPr>
              <a:t> + (carpus + metacarpus)</a:t>
            </a:r>
            <a:endParaRPr lang="cs-CZ" sz="2600" dirty="0">
              <a:latin typeface="Cambria"/>
              <a:cs typeface="Cambria"/>
            </a:endParaRPr>
          </a:p>
          <a:p>
            <a:pPr algn="l"/>
            <a:r>
              <a:rPr lang="en-GB" sz="2600" dirty="0" err="1">
                <a:latin typeface="Cambria"/>
                <a:cs typeface="Cambria"/>
              </a:rPr>
              <a:t>ligamentum</a:t>
            </a:r>
            <a:r>
              <a:rPr lang="en-GB" sz="2600" dirty="0">
                <a:latin typeface="Cambria"/>
                <a:cs typeface="Cambria"/>
              </a:rPr>
              <a:t> + (costa + </a:t>
            </a:r>
            <a:r>
              <a:rPr lang="en-GB" sz="2600" dirty="0" err="1">
                <a:latin typeface="Cambria"/>
                <a:cs typeface="Cambria"/>
              </a:rPr>
              <a:t>clavicula</a:t>
            </a:r>
            <a:r>
              <a:rPr lang="en-GB" sz="2600" dirty="0">
                <a:latin typeface="Cambria"/>
                <a:cs typeface="Cambria"/>
              </a:rPr>
              <a:t>)</a:t>
            </a:r>
            <a:endParaRPr lang="cs-CZ" sz="2600" dirty="0">
              <a:latin typeface="Cambria"/>
              <a:cs typeface="Cambria"/>
            </a:endParaRPr>
          </a:p>
          <a:p>
            <a:pPr algn="l"/>
            <a:r>
              <a:rPr lang="en-GB" sz="2600" dirty="0" err="1">
                <a:latin typeface="Cambria"/>
                <a:cs typeface="Cambria"/>
              </a:rPr>
              <a:t>ligamentum</a:t>
            </a:r>
            <a:r>
              <a:rPr lang="en-GB" sz="2600" dirty="0">
                <a:latin typeface="Cambria"/>
                <a:cs typeface="Cambria"/>
              </a:rPr>
              <a:t> + (</a:t>
            </a:r>
            <a:r>
              <a:rPr lang="en-GB" sz="2600" dirty="0" err="1">
                <a:latin typeface="Cambria"/>
                <a:cs typeface="Cambria"/>
              </a:rPr>
              <a:t>hepar</a:t>
            </a:r>
            <a:r>
              <a:rPr lang="en-GB" sz="2600" dirty="0">
                <a:latin typeface="Cambria"/>
                <a:cs typeface="Cambria"/>
              </a:rPr>
              <a:t> + duodenum)</a:t>
            </a:r>
            <a:endParaRPr lang="cs-CZ" sz="2600" dirty="0">
              <a:latin typeface="Cambria"/>
              <a:cs typeface="Cambria"/>
            </a:endParaRPr>
          </a:p>
          <a:p>
            <a:pPr algn="l"/>
            <a:r>
              <a:rPr lang="en-GB" sz="2600" dirty="0" err="1">
                <a:latin typeface="Cambria"/>
                <a:cs typeface="Cambria"/>
              </a:rPr>
              <a:t>musculus</a:t>
            </a:r>
            <a:r>
              <a:rPr lang="en-GB" sz="2600" dirty="0">
                <a:latin typeface="Cambria"/>
                <a:cs typeface="Cambria"/>
              </a:rPr>
              <a:t> + ( brachium + radius)</a:t>
            </a:r>
            <a:endParaRPr lang="cs-CZ" sz="2600" dirty="0">
              <a:latin typeface="Cambria"/>
              <a:cs typeface="Cambria"/>
            </a:endParaRPr>
          </a:p>
          <a:p>
            <a:pPr algn="l"/>
            <a:r>
              <a:rPr lang="en-GB" sz="2600" dirty="0">
                <a:latin typeface="Cambria"/>
                <a:cs typeface="Cambria"/>
              </a:rPr>
              <a:t>mu</a:t>
            </a:r>
            <a:r>
              <a:rPr lang="cs-CZ" sz="2600" dirty="0">
                <a:latin typeface="Cambria"/>
                <a:cs typeface="Cambria"/>
              </a:rPr>
              <a:t>s</a:t>
            </a:r>
            <a:r>
              <a:rPr lang="en-GB" sz="2600" dirty="0" err="1">
                <a:latin typeface="Cambria"/>
                <a:cs typeface="Cambria"/>
              </a:rPr>
              <a:t>culus</a:t>
            </a:r>
            <a:r>
              <a:rPr lang="en-GB" sz="2600" dirty="0">
                <a:latin typeface="Cambria"/>
                <a:cs typeface="Cambria"/>
              </a:rPr>
              <a:t> + (cranium + </a:t>
            </a:r>
            <a:r>
              <a:rPr lang="en-GB" sz="2600" dirty="0" err="1">
                <a:latin typeface="Cambria"/>
                <a:cs typeface="Cambria"/>
              </a:rPr>
              <a:t>spina</a:t>
            </a:r>
            <a:r>
              <a:rPr lang="en-GB" sz="2600" dirty="0">
                <a:latin typeface="Cambria"/>
                <a:cs typeface="Cambria"/>
              </a:rPr>
              <a:t>)</a:t>
            </a:r>
            <a:endParaRPr lang="cs-CZ" sz="2600" dirty="0">
              <a:latin typeface="Cambria"/>
              <a:cs typeface="Cambria"/>
            </a:endParaRPr>
          </a:p>
          <a:p>
            <a:pPr algn="l"/>
            <a:r>
              <a:rPr lang="en-GB" sz="2600" dirty="0" err="1">
                <a:latin typeface="Cambria"/>
                <a:cs typeface="Cambria"/>
              </a:rPr>
              <a:t>musculus</a:t>
            </a:r>
            <a:r>
              <a:rPr lang="en-GB" sz="2600" dirty="0">
                <a:latin typeface="Cambria"/>
                <a:cs typeface="Cambria"/>
              </a:rPr>
              <a:t> + (urethra + vagina)</a:t>
            </a:r>
            <a:endParaRPr lang="cs-CZ" sz="2600" dirty="0">
              <a:latin typeface="Cambria"/>
              <a:cs typeface="Cambria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796136" y="1772816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>
                <a:solidFill>
                  <a:srgbClr val="7030A0"/>
                </a:solidFill>
                <a:latin typeface="Cambria" pitchFamily="18" charset="0"/>
              </a:rPr>
              <a:t>costovertebralis</a:t>
            </a:r>
            <a:endParaRPr lang="cs-CZ" sz="2400" dirty="0">
              <a:solidFill>
                <a:srgbClr val="7030A0"/>
              </a:solidFill>
              <a:latin typeface="Cambria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5796136" y="2204864"/>
            <a:ext cx="29466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 err="1">
                <a:solidFill>
                  <a:srgbClr val="7030A0"/>
                </a:solidFill>
                <a:latin typeface="Cambria" pitchFamily="18" charset="0"/>
              </a:rPr>
              <a:t>metacarpophalangea</a:t>
            </a:r>
            <a:endParaRPr lang="cs-CZ" sz="2400" dirty="0">
              <a:solidFill>
                <a:srgbClr val="7030A0"/>
              </a:solidFill>
              <a:latin typeface="Cambria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5796136" y="2636912"/>
            <a:ext cx="20206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 err="1">
                <a:solidFill>
                  <a:srgbClr val="7030A0"/>
                </a:solidFill>
                <a:latin typeface="Cambria" pitchFamily="18" charset="0"/>
              </a:rPr>
              <a:t>sternocostalis</a:t>
            </a:r>
            <a:endParaRPr lang="cs-CZ" sz="2400" dirty="0">
              <a:solidFill>
                <a:srgbClr val="7030A0"/>
              </a:solidFill>
              <a:latin typeface="Cambria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796136" y="2996952"/>
            <a:ext cx="26320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 err="1">
                <a:solidFill>
                  <a:srgbClr val="7030A0"/>
                </a:solidFill>
                <a:latin typeface="Cambria" pitchFamily="18" charset="0"/>
              </a:rPr>
              <a:t>cervicothoracicum</a:t>
            </a:r>
            <a:endParaRPr lang="cs-CZ" sz="2400" dirty="0">
              <a:solidFill>
                <a:srgbClr val="7030A0"/>
              </a:solidFill>
              <a:latin typeface="Cambria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5796136" y="3429000"/>
            <a:ext cx="19587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 err="1">
                <a:solidFill>
                  <a:srgbClr val="7030A0"/>
                </a:solidFill>
                <a:latin typeface="Cambria" pitchFamily="18" charset="0"/>
              </a:rPr>
              <a:t>craniospinale</a:t>
            </a:r>
            <a:endParaRPr lang="cs-CZ" sz="2400" dirty="0">
              <a:solidFill>
                <a:srgbClr val="7030A0"/>
              </a:solidFill>
              <a:latin typeface="Cambria" pitchFamily="18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5796136" y="3789040"/>
            <a:ext cx="2478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 err="1">
                <a:solidFill>
                  <a:srgbClr val="7030A0"/>
                </a:solidFill>
                <a:latin typeface="Cambria" pitchFamily="18" charset="0"/>
              </a:rPr>
              <a:t>encephalospinale</a:t>
            </a:r>
            <a:endParaRPr lang="cs-CZ" sz="2400" dirty="0">
              <a:solidFill>
                <a:srgbClr val="7030A0"/>
              </a:solidFill>
              <a:latin typeface="Cambria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5796136" y="4221088"/>
            <a:ext cx="25651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 err="1">
                <a:solidFill>
                  <a:srgbClr val="7030A0"/>
                </a:solidFill>
                <a:latin typeface="Cambria" pitchFamily="18" charset="0"/>
              </a:rPr>
              <a:t>carpometacarpale</a:t>
            </a:r>
            <a:endParaRPr lang="cs-CZ" sz="2400" dirty="0">
              <a:solidFill>
                <a:srgbClr val="7030A0"/>
              </a:solidFill>
              <a:latin typeface="Cambria" pitchFamily="18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5796136" y="4653136"/>
            <a:ext cx="23002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 err="1">
                <a:solidFill>
                  <a:srgbClr val="7030A0"/>
                </a:solidFill>
                <a:latin typeface="Cambria" pitchFamily="18" charset="0"/>
              </a:rPr>
              <a:t>costoclaviculare</a:t>
            </a:r>
            <a:endParaRPr lang="cs-CZ" sz="2400" dirty="0">
              <a:solidFill>
                <a:srgbClr val="7030A0"/>
              </a:solidFill>
              <a:latin typeface="Cambria" pitchFamily="18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5796136" y="5013176"/>
            <a:ext cx="24758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 err="1">
                <a:solidFill>
                  <a:srgbClr val="7030A0"/>
                </a:solidFill>
                <a:latin typeface="Cambria" pitchFamily="18" charset="0"/>
              </a:rPr>
              <a:t>hepatoduodenale</a:t>
            </a:r>
            <a:endParaRPr lang="cs-CZ" sz="2400" dirty="0">
              <a:solidFill>
                <a:srgbClr val="7030A0"/>
              </a:solidFill>
              <a:latin typeface="Cambria" pitchFamily="18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5796136" y="5445224"/>
            <a:ext cx="21602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 err="1">
                <a:solidFill>
                  <a:srgbClr val="7030A0"/>
                </a:solidFill>
                <a:latin typeface="Cambria" pitchFamily="18" charset="0"/>
              </a:rPr>
              <a:t>brachioradialis</a:t>
            </a:r>
            <a:endParaRPr lang="cs-CZ" sz="2400" dirty="0">
              <a:solidFill>
                <a:srgbClr val="7030A0"/>
              </a:solidFill>
              <a:latin typeface="Cambria" pitchFamily="18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5796136" y="5877272"/>
            <a:ext cx="20260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 err="1">
                <a:solidFill>
                  <a:srgbClr val="7030A0"/>
                </a:solidFill>
                <a:latin typeface="Cambria" pitchFamily="18" charset="0"/>
              </a:rPr>
              <a:t>craniospinalis</a:t>
            </a:r>
            <a:endParaRPr lang="cs-CZ" sz="2400" dirty="0">
              <a:solidFill>
                <a:srgbClr val="7030A0"/>
              </a:solidFill>
              <a:latin typeface="Cambria" pitchFamily="18" charset="0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5796136" y="6237312"/>
            <a:ext cx="23430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 err="1">
                <a:solidFill>
                  <a:srgbClr val="7030A0"/>
                </a:solidFill>
                <a:latin typeface="Cambria" pitchFamily="18" charset="0"/>
              </a:rPr>
              <a:t>urethrovaginalis</a:t>
            </a:r>
            <a:endParaRPr lang="cs-CZ" sz="2400" dirty="0">
              <a:solidFill>
                <a:srgbClr val="7030A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127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7" grpId="0" build="allAtOnce"/>
      <p:bldP spid="8" grpId="0" build="allAtOnce"/>
      <p:bldP spid="9" grpId="0" build="allAtOnce"/>
      <p:bldP spid="10" grpId="0" build="allAtOnce"/>
      <p:bldP spid="11" grpId="0" build="allAtOnce"/>
      <p:bldP spid="12" grpId="0" build="allAtOnce"/>
      <p:bldP spid="13" grpId="0" build="allAtOnce"/>
      <p:bldP spid="14" grpId="0" build="allAtOnce"/>
      <p:bldP spid="15" grpId="0" build="allAtOnce"/>
      <p:bldP spid="16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Anatomical</a:t>
            </a:r>
            <a:r>
              <a:rPr lang="cs-CZ" dirty="0"/>
              <a:t> </a:t>
            </a:r>
            <a:r>
              <a:rPr lang="cs-CZ" dirty="0" err="1"/>
              <a:t>structures</a:t>
            </a:r>
            <a:r>
              <a:rPr lang="cs-CZ" dirty="0"/>
              <a:t> </a:t>
            </a:r>
            <a:r>
              <a:rPr lang="cs-CZ" dirty="0" err="1"/>
              <a:t>and</a:t>
            </a:r>
            <a:r>
              <a:rPr lang="cs-CZ" dirty="0"/>
              <a:t> body </a:t>
            </a:r>
            <a:r>
              <a:rPr lang="cs-CZ" dirty="0" err="1"/>
              <a:t>liquids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/>
              <a:t>Greek</a:t>
            </a:r>
            <a:r>
              <a:rPr lang="cs-CZ" dirty="0"/>
              <a:t> </a:t>
            </a:r>
            <a:r>
              <a:rPr lang="cs-CZ" dirty="0" err="1"/>
              <a:t>roots</a:t>
            </a:r>
            <a:r>
              <a:rPr lang="cs-CZ" dirty="0"/>
              <a:t> </a:t>
            </a:r>
          </a:p>
          <a:p>
            <a:endParaRPr lang="cs-CZ" dirty="0"/>
          </a:p>
          <a:p>
            <a:r>
              <a:rPr lang="cs-CZ" dirty="0" err="1"/>
              <a:t>see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list in 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Handout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528" y="1052736"/>
            <a:ext cx="8496944" cy="1200328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The structure is the connection between the </a:t>
            </a:r>
            <a:r>
              <a:rPr lang="en-US" sz="2400" i="1" dirty="0">
                <a:solidFill>
                  <a:schemeClr val="bg1"/>
                </a:solidFill>
                <a:latin typeface="Cambria"/>
                <a:cs typeface="Cambria"/>
              </a:rPr>
              <a:t>sacrum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 and </a:t>
            </a:r>
            <a:r>
              <a:rPr lang="en-US" sz="2400" i="1" dirty="0">
                <a:solidFill>
                  <a:schemeClr val="bg1"/>
                </a:solidFill>
                <a:latin typeface="Cambria"/>
                <a:cs typeface="Cambria"/>
              </a:rPr>
              <a:t>coccyx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; it is frequently a true joint, but often occurs as a </a:t>
            </a:r>
            <a:r>
              <a:rPr lang="en-US" sz="2400" dirty="0" err="1">
                <a:solidFill>
                  <a:schemeClr val="bg1"/>
                </a:solidFill>
                <a:latin typeface="Cambria"/>
                <a:cs typeface="Cambria"/>
              </a:rPr>
              <a:t>synchondrosis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,  it is:  </a:t>
            </a:r>
            <a:r>
              <a:rPr lang="cs-CZ" sz="2400" dirty="0">
                <a:solidFill>
                  <a:schemeClr val="bg1"/>
                </a:solidFill>
                <a:latin typeface="Cambria"/>
                <a:cs typeface="Cambria"/>
              </a:rPr>
              <a:t>_________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__________</a:t>
            </a:r>
            <a:r>
              <a:rPr lang="cs-CZ" sz="2400" dirty="0">
                <a:solidFill>
                  <a:schemeClr val="bg1"/>
                </a:solidFill>
                <a:latin typeface="Cambria"/>
                <a:cs typeface="Cambria"/>
              </a:rPr>
              <a:t>   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______________</a:t>
            </a:r>
            <a:r>
              <a:rPr lang="cs-CZ" sz="2400" dirty="0">
                <a:solidFill>
                  <a:schemeClr val="bg1"/>
                </a:solidFill>
                <a:latin typeface="Cambria"/>
                <a:cs typeface="Cambria"/>
              </a:rPr>
              <a:t>____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_____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77723"/>
            <a:ext cx="8781571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400" b="1" dirty="0">
                <a:solidFill>
                  <a:schemeClr val="bg1"/>
                </a:solidFill>
                <a:latin typeface="+mn-lt"/>
              </a:rPr>
              <a:t>NAME STRUCTURES ACCORDING TO DEFINITIONS</a:t>
            </a:r>
            <a:r>
              <a:rPr lang="en-US" sz="2400" b="1" dirty="0">
                <a:latin typeface="+mn-lt"/>
              </a:rPr>
              <a:t>, </a:t>
            </a:r>
          </a:p>
          <a:p>
            <a:pPr algn="l">
              <a:defRPr/>
            </a:pPr>
            <a:r>
              <a:rPr lang="en-US" sz="2400" b="1" dirty="0">
                <a:latin typeface="+mn-lt"/>
              </a:rPr>
              <a:t>TERMS SHOULD BE COMPOUND ADJECTIVES</a:t>
            </a:r>
          </a:p>
        </p:txBody>
      </p:sp>
      <p:sp>
        <p:nvSpPr>
          <p:cNvPr id="8" name="Rectangle 7"/>
          <p:cNvSpPr/>
          <p:nvPr/>
        </p:nvSpPr>
        <p:spPr>
          <a:xfrm>
            <a:off x="323528" y="2420888"/>
            <a:ext cx="8496944" cy="12003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latin typeface="Cambria"/>
                <a:cs typeface="Cambria"/>
              </a:rPr>
              <a:t>Suture lateral to the nasal bone that connects the nasal portion of the </a:t>
            </a:r>
            <a:r>
              <a:rPr lang="en-US" sz="2400" i="1" dirty="0">
                <a:latin typeface="Cambria"/>
                <a:cs typeface="Cambria"/>
              </a:rPr>
              <a:t>frontal bone </a:t>
            </a:r>
            <a:r>
              <a:rPr lang="en-US" sz="2400" dirty="0">
                <a:latin typeface="Cambria"/>
                <a:cs typeface="Cambria"/>
              </a:rPr>
              <a:t>and the frontal process of the </a:t>
            </a:r>
            <a:r>
              <a:rPr lang="en-US" sz="2400" i="1" dirty="0">
                <a:latin typeface="Cambria"/>
                <a:cs typeface="Cambria"/>
              </a:rPr>
              <a:t>maxilla</a:t>
            </a:r>
            <a:r>
              <a:rPr lang="en-US" sz="2400" dirty="0">
                <a:latin typeface="Cambria"/>
                <a:cs typeface="Cambria"/>
              </a:rPr>
              <a:t>, is: </a:t>
            </a:r>
          </a:p>
          <a:p>
            <a:pPr algn="l"/>
            <a:r>
              <a:rPr lang="en-US" sz="2400" dirty="0">
                <a:latin typeface="Cambria"/>
                <a:cs typeface="Cambria"/>
              </a:rPr>
              <a:t>_______</a:t>
            </a:r>
            <a:r>
              <a:rPr lang="cs-CZ" sz="2400" dirty="0">
                <a:latin typeface="Cambria"/>
                <a:cs typeface="Cambria"/>
              </a:rPr>
              <a:t>______</a:t>
            </a:r>
            <a:r>
              <a:rPr lang="en-US" sz="2400" dirty="0">
                <a:latin typeface="Cambria"/>
                <a:cs typeface="Cambria"/>
              </a:rPr>
              <a:t>_</a:t>
            </a:r>
            <a:r>
              <a:rPr lang="cs-CZ" sz="2400" dirty="0">
                <a:latin typeface="Cambria"/>
                <a:cs typeface="Cambria"/>
              </a:rPr>
              <a:t>  </a:t>
            </a:r>
            <a:r>
              <a:rPr lang="en-US" sz="2400" dirty="0">
                <a:latin typeface="Cambria"/>
                <a:cs typeface="Cambria"/>
              </a:rPr>
              <a:t>_____________________</a:t>
            </a:r>
            <a:endParaRPr lang="en-US" sz="2400" i="1" dirty="0">
              <a:latin typeface="Cambria"/>
              <a:cs typeface="Cambri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3528" y="3789040"/>
            <a:ext cx="8496944" cy="1200329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Epicanthus, is the skin fold of the upper eyelid covering the inner angle of the eye (</a:t>
            </a:r>
            <a:r>
              <a:rPr lang="en-US" sz="2400" dirty="0" err="1">
                <a:solidFill>
                  <a:schemeClr val="bg1"/>
                </a:solidFill>
                <a:latin typeface="Cambria"/>
                <a:cs typeface="Cambria"/>
              </a:rPr>
              <a:t>i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. e. on the side close to the nose), another Latin name for it is: ____________</a:t>
            </a:r>
            <a:r>
              <a:rPr lang="cs-CZ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___________________</a:t>
            </a:r>
            <a:endParaRPr lang="en-US" sz="2400" i="1" dirty="0">
              <a:solidFill>
                <a:schemeClr val="bg1"/>
              </a:solidFill>
              <a:latin typeface="Cambria"/>
              <a:cs typeface="Cambri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5229200"/>
            <a:ext cx="8496944" cy="1200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Cambria"/>
                <a:cs typeface="Cambria"/>
              </a:rPr>
              <a:t>The pleural recess between the lateral wall of thorax (</a:t>
            </a:r>
            <a:r>
              <a:rPr lang="en-US" sz="2400" dirty="0" err="1">
                <a:latin typeface="Cambria"/>
                <a:cs typeface="Cambria"/>
              </a:rPr>
              <a:t>i</a:t>
            </a:r>
            <a:r>
              <a:rPr lang="en-US" sz="2400" dirty="0">
                <a:latin typeface="Cambria"/>
                <a:cs typeface="Cambria"/>
              </a:rPr>
              <a:t>. e. </a:t>
            </a:r>
            <a:r>
              <a:rPr lang="en-US" sz="2400" i="1" dirty="0">
                <a:latin typeface="Cambria"/>
                <a:cs typeface="Cambria"/>
              </a:rPr>
              <a:t>ribs</a:t>
            </a:r>
            <a:r>
              <a:rPr lang="en-US" sz="2400" dirty="0">
                <a:latin typeface="Cambria"/>
                <a:cs typeface="Cambria"/>
              </a:rPr>
              <a:t>) and the descending is sides of </a:t>
            </a:r>
            <a:r>
              <a:rPr lang="en-US" sz="2400" i="1" dirty="0">
                <a:latin typeface="Cambria"/>
                <a:cs typeface="Cambria"/>
              </a:rPr>
              <a:t>diaphragm</a:t>
            </a:r>
            <a:r>
              <a:rPr lang="en-US" sz="2400" dirty="0">
                <a:latin typeface="Cambria"/>
                <a:cs typeface="Cambria"/>
              </a:rPr>
              <a:t> and, is called: </a:t>
            </a:r>
          </a:p>
          <a:p>
            <a:r>
              <a:rPr lang="en-US" sz="2400" i="1" dirty="0">
                <a:latin typeface="Cambria"/>
                <a:cs typeface="Cambria"/>
              </a:rPr>
              <a:t> </a:t>
            </a:r>
            <a:r>
              <a:rPr lang="en-US" sz="2400" dirty="0">
                <a:latin typeface="Cambria"/>
                <a:cs typeface="Cambria"/>
              </a:rPr>
              <a:t>_______</a:t>
            </a:r>
            <a:r>
              <a:rPr lang="cs-CZ" sz="2400" dirty="0">
                <a:latin typeface="Cambria"/>
                <a:cs typeface="Cambria"/>
              </a:rPr>
              <a:t>_____  _</a:t>
            </a:r>
            <a:r>
              <a:rPr lang="en-US" sz="2400" dirty="0">
                <a:latin typeface="Cambria"/>
                <a:cs typeface="Cambria"/>
              </a:rPr>
              <a:t>______________________</a:t>
            </a:r>
            <a:endParaRPr lang="en-US" sz="2400" i="1" dirty="0">
              <a:latin typeface="Cambria"/>
              <a:cs typeface="Cambria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547664" y="1772816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>
                <a:solidFill>
                  <a:srgbClr val="FFFF00"/>
                </a:solidFill>
              </a:rPr>
              <a:t>articulatio</a:t>
            </a:r>
            <a:r>
              <a:rPr lang="cs-CZ" sz="2000" dirty="0">
                <a:solidFill>
                  <a:srgbClr val="FFFF00"/>
                </a:solidFill>
              </a:rPr>
              <a:t>             </a:t>
            </a:r>
            <a:r>
              <a:rPr lang="cs-CZ" sz="2000" dirty="0" err="1">
                <a:solidFill>
                  <a:srgbClr val="FFFF00"/>
                </a:solidFill>
              </a:rPr>
              <a:t>sacrococcygea</a:t>
            </a:r>
            <a:r>
              <a:rPr lang="cs-CZ" sz="2000" dirty="0">
                <a:solidFill>
                  <a:srgbClr val="FFFF00"/>
                </a:solidFill>
              </a:rPr>
              <a:t>  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1043608" y="3140968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FF00"/>
                </a:solidFill>
              </a:rPr>
              <a:t>sutura       </a:t>
            </a:r>
            <a:r>
              <a:rPr lang="cs-CZ" sz="2000" dirty="0" err="1">
                <a:solidFill>
                  <a:srgbClr val="FFFF00"/>
                </a:solidFill>
              </a:rPr>
              <a:t>frontomaxillaris</a:t>
            </a:r>
            <a:endParaRPr lang="cs-CZ" sz="2000" dirty="0">
              <a:solidFill>
                <a:srgbClr val="FFFF0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4211960" y="4509120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FF00"/>
                </a:solidFill>
              </a:rPr>
              <a:t>       </a:t>
            </a:r>
            <a:r>
              <a:rPr lang="cs-CZ" sz="2000" dirty="0" err="1">
                <a:solidFill>
                  <a:srgbClr val="FFFF00"/>
                </a:solidFill>
              </a:rPr>
              <a:t>plica</a:t>
            </a:r>
            <a:r>
              <a:rPr lang="cs-CZ" sz="2000" dirty="0">
                <a:solidFill>
                  <a:srgbClr val="FFFF00"/>
                </a:solidFill>
              </a:rPr>
              <a:t>      </a:t>
            </a:r>
            <a:r>
              <a:rPr lang="cs-CZ" sz="2000" dirty="0" err="1">
                <a:solidFill>
                  <a:srgbClr val="FFFF00"/>
                </a:solidFill>
              </a:rPr>
              <a:t>palpebronasalis</a:t>
            </a:r>
            <a:endParaRPr lang="cs-CZ" sz="2000" dirty="0">
              <a:solidFill>
                <a:srgbClr val="FFFF00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395536" y="5949280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chemeClr val="accent6">
                    <a:lumMod val="75000"/>
                  </a:schemeClr>
                </a:solidFill>
              </a:rPr>
              <a:t>      </a:t>
            </a:r>
            <a:r>
              <a:rPr lang="cs-CZ" sz="2000" dirty="0" err="1">
                <a:solidFill>
                  <a:srgbClr val="7030A0"/>
                </a:solidFill>
              </a:rPr>
              <a:t>recessus</a:t>
            </a:r>
            <a:r>
              <a:rPr lang="cs-CZ" sz="2000" dirty="0">
                <a:solidFill>
                  <a:srgbClr val="7030A0"/>
                </a:solidFill>
              </a:rPr>
              <a:t>    </a:t>
            </a:r>
            <a:r>
              <a:rPr lang="cs-CZ" sz="2000" dirty="0" err="1">
                <a:solidFill>
                  <a:srgbClr val="7030A0"/>
                </a:solidFill>
              </a:rPr>
              <a:t>costodiaphragmaticus</a:t>
            </a:r>
            <a:endParaRPr lang="cs-CZ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15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8" grpId="0" build="allAtOnce" animBg="1"/>
      <p:bldP spid="9" grpId="0" build="allAtOnce" animBg="1"/>
      <p:bldP spid="10" grpId="0" build="allAtOnce" animBg="1"/>
      <p:bldP spid="7" grpId="0" build="allAtOnce"/>
      <p:bldP spid="14" grpId="0" build="allAtOnce"/>
      <p:bldP spid="15" grpId="0" build="allAtOnce"/>
      <p:bldP spid="16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istický">
  <a:themeElements>
    <a:clrScheme name="Talent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Urbanistický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ist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17</TotalTime>
  <Words>1694</Words>
  <Application>Microsoft Office PowerPoint</Application>
  <PresentationFormat>Předvádění na obrazovce (4:3)</PresentationFormat>
  <Paragraphs>367</Paragraphs>
  <Slides>23</Slides>
  <Notes>13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Urbanistický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Anatomical structures and body liquids</vt:lpstr>
      <vt:lpstr>Snímek 9</vt:lpstr>
      <vt:lpstr>Snímek 10</vt:lpstr>
      <vt:lpstr>Snímek 11</vt:lpstr>
      <vt:lpstr>Snímek 12</vt:lpstr>
      <vt:lpstr>Expressing resemblance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Anatomical structures and body liquids</dc:title>
  <dc:creator>Gachallová Natália</dc:creator>
  <cp:lastModifiedBy>Gachallová Natália</cp:lastModifiedBy>
  <cp:revision>48</cp:revision>
  <dcterms:created xsi:type="dcterms:W3CDTF">2017-02-20T11:16:42Z</dcterms:created>
  <dcterms:modified xsi:type="dcterms:W3CDTF">2017-03-13T12:06:12Z</dcterms:modified>
</cp:coreProperties>
</file>