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8" r:id="rId3"/>
    <p:sldId id="271" r:id="rId4"/>
    <p:sldId id="270" r:id="rId5"/>
    <p:sldId id="259"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61" r:id="rId21"/>
    <p:sldId id="262" r:id="rId22"/>
    <p:sldId id="263" r:id="rId23"/>
    <p:sldId id="264" r:id="rId24"/>
    <p:sldId id="265"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02" y="13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E0139-014D-4A60-8220-595F9B62C1B7}" type="datetimeFigureOut">
              <a:rPr lang="cs-CZ" smtClean="0"/>
              <a:pPr/>
              <a:t>22.02.2018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A3C0BA-5965-4D71-A4D7-CFCD0B369DBE}" type="slidenum">
              <a:rPr lang="cs-CZ" smtClean="0"/>
              <a:pPr/>
              <a:t>‹#›</a:t>
            </a:fld>
            <a:endParaRPr lang="cs-CZ"/>
          </a:p>
        </p:txBody>
      </p:sp>
    </p:spTree>
    <p:extLst>
      <p:ext uri="{BB962C8B-B14F-4D97-AF65-F5344CB8AC3E}">
        <p14:creationId xmlns:p14="http://schemas.microsoft.com/office/powerpoint/2010/main" val="253579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FA3C0BA-5965-4D71-A4D7-CFCD0B369DBE}" type="slidenum">
              <a:rPr lang="cs-CZ" smtClean="0"/>
              <a:pPr/>
              <a:t>21</a:t>
            </a:fld>
            <a:endParaRPr lang="cs-CZ"/>
          </a:p>
        </p:txBody>
      </p:sp>
    </p:spTree>
    <p:extLst>
      <p:ext uri="{BB962C8B-B14F-4D97-AF65-F5344CB8AC3E}">
        <p14:creationId xmlns:p14="http://schemas.microsoft.com/office/powerpoint/2010/main" val="210271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ať</a:t>
            </a:r>
            <a:r>
              <a:rPr lang="cs-CZ" baseline="0" dirty="0"/>
              <a:t> studenti teď zkusí vytvořit nějaké fráze</a:t>
            </a:r>
            <a:endParaRPr lang="cs-CZ" dirty="0"/>
          </a:p>
          <a:p>
            <a:endParaRPr lang="cs-CZ" dirty="0"/>
          </a:p>
        </p:txBody>
      </p:sp>
      <p:sp>
        <p:nvSpPr>
          <p:cNvPr id="4" name="Zástupný symbol pro číslo snímku 3"/>
          <p:cNvSpPr>
            <a:spLocks noGrp="1"/>
          </p:cNvSpPr>
          <p:nvPr>
            <p:ph type="sldNum" sz="quarter" idx="10"/>
          </p:nvPr>
        </p:nvSpPr>
        <p:spPr/>
        <p:txBody>
          <a:bodyPr/>
          <a:lstStyle/>
          <a:p>
            <a:fld id="{3FA3C0BA-5965-4D71-A4D7-CFCD0B369DBE}" type="slidenum">
              <a:rPr lang="cs-CZ" smtClean="0"/>
              <a:pPr/>
              <a:t>22</a:t>
            </a:fld>
            <a:endParaRPr lang="cs-CZ"/>
          </a:p>
        </p:txBody>
      </p:sp>
    </p:spTree>
    <p:extLst>
      <p:ext uri="{BB962C8B-B14F-4D97-AF65-F5344CB8AC3E}">
        <p14:creationId xmlns:p14="http://schemas.microsoft.com/office/powerpoint/2010/main" val="361069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p:txBody>
          <a:bodyPr/>
          <a:lstStyle/>
          <a:p>
            <a:fld id="{B7C4FF82-A73E-4D67-8057-E621BBEB815E}" type="datetimeFigureOut">
              <a:rPr lang="cs-CZ" smtClean="0"/>
              <a:pPr/>
              <a:t>22.02.2018</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6C0710C-97D0-47CD-9095-DB36F369666B}" type="slidenum">
              <a:rPr lang="cs-CZ" smtClean="0"/>
              <a:pPr/>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7C4FF82-A73E-4D67-8057-E621BBEB815E}" type="datetimeFigureOut">
              <a:rPr lang="cs-CZ" smtClean="0"/>
              <a:pPr/>
              <a:t>22.02.2018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C0710C-97D0-47CD-9095-DB36F369666B}"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C6C0710C-97D0-47CD-9095-DB36F369666B}" type="slidenum">
              <a:rPr lang="cs-CZ" smtClean="0"/>
              <a:pPr/>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7C4FF82-A73E-4D67-8057-E621BBEB815E}" type="datetimeFigureOut">
              <a:rPr lang="cs-CZ" smtClean="0"/>
              <a:pPr/>
              <a:t>22.02.2018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B7C4FF82-A73E-4D67-8057-E621BBEB815E}" type="datetimeFigureOut">
              <a:rPr lang="cs-CZ" smtClean="0"/>
              <a:pPr/>
              <a:t>22.02.2018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C6C0710C-97D0-47CD-9095-DB36F369666B}" type="slidenum">
              <a:rPr lang="cs-CZ" smtClean="0"/>
              <a:pPr/>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B7C4FF82-A73E-4D67-8057-E621BBEB815E}" type="datetimeFigureOut">
              <a:rPr lang="cs-CZ" smtClean="0"/>
              <a:pPr/>
              <a:t>22.02.2018</a:t>
            </a:fld>
            <a:endParaRPr lang="cs-CZ"/>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6C0710C-97D0-47CD-9095-DB36F369666B}" type="slidenum">
              <a:rPr lang="cs-CZ" smtClean="0"/>
              <a:pPr/>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B7C4FF82-A73E-4D67-8057-E621BBEB815E}" type="datetimeFigureOut">
              <a:rPr lang="cs-CZ" smtClean="0"/>
              <a:pPr/>
              <a:t>22.02.2018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6C0710C-97D0-47CD-9095-DB36F369666B}" type="slidenum">
              <a:rPr lang="cs-CZ" smtClean="0"/>
              <a:pPr/>
              <a:t>‹#›</a:t>
            </a:fld>
            <a:endParaRPr lang="cs-CZ"/>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7" name="Zástupný symbol pro datum 6"/>
          <p:cNvSpPr>
            <a:spLocks noGrp="1"/>
          </p:cNvSpPr>
          <p:nvPr>
            <p:ph type="dt" sz="half" idx="10"/>
          </p:nvPr>
        </p:nvSpPr>
        <p:spPr/>
        <p:txBody>
          <a:bodyPr/>
          <a:lstStyle/>
          <a:p>
            <a:fld id="{B7C4FF82-A73E-4D67-8057-E621BBEB815E}" type="datetimeFigureOut">
              <a:rPr lang="cs-CZ" smtClean="0"/>
              <a:pPr/>
              <a:t>22.02.2018</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C6C0710C-97D0-47CD-9095-DB36F369666B}" type="slidenum">
              <a:rPr lang="cs-CZ" smtClean="0"/>
              <a:pPr/>
              <a:t>‹#›</a:t>
            </a:fld>
            <a:endParaRPr lang="cs-CZ"/>
          </a:p>
        </p:txBody>
      </p:sp>
      <p:sp>
        <p:nvSpPr>
          <p:cNvPr id="23" name="Nadpis 22"/>
          <p:cNvSpPr>
            <a:spLocks noGrp="1"/>
          </p:cNvSpPr>
          <p:nvPr>
            <p:ph type="title"/>
          </p:nvPr>
        </p:nvSpPr>
        <p:spPr/>
        <p:txBody>
          <a:bodyPr rtlCol="0" anchor="b" anchorCtr="0"/>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B7C4FF82-A73E-4D67-8057-E621BBEB815E}" type="datetimeFigureOut">
              <a:rPr lang="cs-CZ" smtClean="0"/>
              <a:pPr/>
              <a:t>22.02.2018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C6C0710C-97D0-47CD-9095-DB36F369666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B7C4FF82-A73E-4D67-8057-E621BBEB815E}" type="datetimeFigureOut">
              <a:rPr lang="cs-CZ" smtClean="0"/>
              <a:pPr/>
              <a:t>22.02.2018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6C0710C-97D0-47CD-9095-DB36F369666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6C0710C-97D0-47CD-9095-DB36F369666B}" type="slidenum">
              <a:rPr lang="cs-CZ" smtClean="0"/>
              <a:pPr/>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B7C4FF82-A73E-4D67-8057-E621BBEB815E}" type="datetimeFigureOut">
              <a:rPr lang="cs-CZ" smtClean="0"/>
              <a:pPr/>
              <a:t>22.02.2018</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C6C0710C-97D0-47CD-9095-DB36F369666B}" type="slidenum">
              <a:rPr lang="cs-CZ" smtClean="0"/>
              <a:pPr/>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B7C4FF82-A73E-4D67-8057-E621BBEB815E}" type="datetimeFigureOut">
              <a:rPr lang="cs-CZ" smtClean="0"/>
              <a:pPr/>
              <a:t>22.02.2018</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7C4FF82-A73E-4D67-8057-E621BBEB815E}" type="datetimeFigureOut">
              <a:rPr lang="cs-CZ" smtClean="0"/>
              <a:pPr/>
              <a:t>22.02.2018</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6C0710C-97D0-47CD-9095-DB36F369666B}" type="slidenum">
              <a:rPr lang="cs-CZ" smtClean="0"/>
              <a:pPr/>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Revision</a:t>
            </a:r>
            <a:endParaRPr lang="cs-CZ" dirty="0"/>
          </a:p>
        </p:txBody>
      </p:sp>
    </p:spTree>
    <p:extLst>
      <p:ext uri="{BB962C8B-B14F-4D97-AF65-F5344CB8AC3E}">
        <p14:creationId xmlns:p14="http://schemas.microsoft.com/office/powerpoint/2010/main" val="4021600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179EDA-5055-45F3-B715-EFC870516F82}"/>
              </a:ext>
            </a:extLst>
          </p:cNvPr>
          <p:cNvSpPr>
            <a:spLocks noGrp="1"/>
          </p:cNvSpPr>
          <p:nvPr>
            <p:ph type="title"/>
          </p:nvPr>
        </p:nvSpPr>
        <p:spPr/>
        <p:txBody>
          <a:bodyPr/>
          <a:lstStyle/>
          <a:p>
            <a:r>
              <a:rPr lang="pt-BR" dirty="0"/>
              <a:t>colon, i n (transversus, a, um) </a:t>
            </a:r>
            <a:endParaRPr lang="sk-SK" dirty="0"/>
          </a:p>
        </p:txBody>
      </p:sp>
      <p:sp>
        <p:nvSpPr>
          <p:cNvPr id="3" name="Zástupný objekt pre obsah 2">
            <a:extLst>
              <a:ext uri="{FF2B5EF4-FFF2-40B4-BE49-F238E27FC236}">
                <a16:creationId xmlns:a16="http://schemas.microsoft.com/office/drawing/2014/main" id="{A15A0FAB-0799-44F8-B8A2-0139B710858D}"/>
              </a:ext>
            </a:extLst>
          </p:cNvPr>
          <p:cNvSpPr>
            <a:spLocks noGrp="1"/>
          </p:cNvSpPr>
          <p:nvPr>
            <p:ph idx="1"/>
          </p:nvPr>
        </p:nvSpPr>
        <p:spPr>
          <a:xfrm>
            <a:off x="269891" y="1527048"/>
            <a:ext cx="8503920" cy="4572000"/>
          </a:xfrm>
        </p:spPr>
        <p:txBody>
          <a:bodyPr/>
          <a:lstStyle/>
          <a:p>
            <a:r>
              <a:rPr lang="sk-SK" dirty="0" err="1"/>
              <a:t>Colon</a:t>
            </a:r>
            <a:r>
              <a:rPr lang="sk-SK" dirty="0"/>
              <a:t> </a:t>
            </a:r>
            <a:r>
              <a:rPr lang="sk-SK" dirty="0" err="1"/>
              <a:t>transversum</a:t>
            </a:r>
            <a:r>
              <a:rPr lang="sk-SK" dirty="0"/>
              <a:t> - </a:t>
            </a:r>
            <a:r>
              <a:rPr lang="sk-SK" dirty="0" err="1"/>
              <a:t>transverse</a:t>
            </a:r>
            <a:r>
              <a:rPr lang="sk-SK" dirty="0"/>
              <a:t> </a:t>
            </a:r>
            <a:r>
              <a:rPr lang="sk-SK" dirty="0" err="1"/>
              <a:t>colon</a:t>
            </a:r>
            <a:r>
              <a:rPr lang="sk-SK" dirty="0"/>
              <a:t> - </a:t>
            </a:r>
            <a:r>
              <a:rPr lang="en-US" dirty="0"/>
              <a:t>The part of the colon that lies across the upper part of the abdominal cavity.</a:t>
            </a:r>
            <a:endParaRPr lang="sk-SK" dirty="0"/>
          </a:p>
        </p:txBody>
      </p:sp>
      <p:pic>
        <p:nvPicPr>
          <p:cNvPr id="5" name="Obrázok 4">
            <a:extLst>
              <a:ext uri="{FF2B5EF4-FFF2-40B4-BE49-F238E27FC236}">
                <a16:creationId xmlns:a16="http://schemas.microsoft.com/office/drawing/2014/main" id="{80AC5FBE-5959-4A45-85E3-780875259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9874" y="3017458"/>
            <a:ext cx="3521869" cy="2671763"/>
          </a:xfrm>
          <a:prstGeom prst="rect">
            <a:avLst/>
          </a:prstGeom>
        </p:spPr>
      </p:pic>
    </p:spTree>
    <p:extLst>
      <p:ext uri="{BB962C8B-B14F-4D97-AF65-F5344CB8AC3E}">
        <p14:creationId xmlns:p14="http://schemas.microsoft.com/office/powerpoint/2010/main" val="14020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FE2E1-490B-4D19-B572-433252B3C9F8}"/>
              </a:ext>
            </a:extLst>
          </p:cNvPr>
          <p:cNvSpPr>
            <a:spLocks noGrp="1"/>
          </p:cNvSpPr>
          <p:nvPr>
            <p:ph type="title"/>
          </p:nvPr>
        </p:nvSpPr>
        <p:spPr/>
        <p:txBody>
          <a:bodyPr>
            <a:normAutofit fontScale="90000"/>
          </a:bodyPr>
          <a:lstStyle/>
          <a:p>
            <a:r>
              <a:rPr lang="pt-BR" dirty="0"/>
              <a:t>processus, us m (transversus, a, um)</a:t>
            </a:r>
            <a:r>
              <a:rPr lang="sk-SK" dirty="0"/>
              <a:t> </a:t>
            </a:r>
            <a:r>
              <a:rPr lang="sk-SK" dirty="0" err="1"/>
              <a:t>vertebrae</a:t>
            </a:r>
            <a:endParaRPr lang="sk-SK" dirty="0"/>
          </a:p>
        </p:txBody>
      </p:sp>
      <p:sp>
        <p:nvSpPr>
          <p:cNvPr id="3" name="Zástupný objekt pre obsah 2">
            <a:extLst>
              <a:ext uri="{FF2B5EF4-FFF2-40B4-BE49-F238E27FC236}">
                <a16:creationId xmlns:a16="http://schemas.microsoft.com/office/drawing/2014/main" id="{244ACD7A-F9B7-4295-A0BA-09A510332385}"/>
              </a:ext>
            </a:extLst>
          </p:cNvPr>
          <p:cNvSpPr>
            <a:spLocks noGrp="1"/>
          </p:cNvSpPr>
          <p:nvPr>
            <p:ph idx="1"/>
          </p:nvPr>
        </p:nvSpPr>
        <p:spPr/>
        <p:txBody>
          <a:bodyPr/>
          <a:lstStyle/>
          <a:p>
            <a:r>
              <a:rPr lang="sk-SK" dirty="0" err="1"/>
              <a:t>Processus</a:t>
            </a:r>
            <a:r>
              <a:rPr lang="sk-SK" dirty="0"/>
              <a:t> </a:t>
            </a:r>
            <a:r>
              <a:rPr lang="sk-SK" dirty="0" err="1"/>
              <a:t>transversus</a:t>
            </a:r>
            <a:r>
              <a:rPr lang="sk-SK" dirty="0"/>
              <a:t> </a:t>
            </a:r>
            <a:r>
              <a:rPr lang="sk-SK" dirty="0" err="1"/>
              <a:t>vertebrae</a:t>
            </a:r>
            <a:r>
              <a:rPr lang="sk-SK" dirty="0"/>
              <a:t> - </a:t>
            </a:r>
            <a:r>
              <a:rPr lang="sk-SK" dirty="0" err="1"/>
              <a:t>transverse</a:t>
            </a:r>
            <a:r>
              <a:rPr lang="sk-SK" dirty="0"/>
              <a:t> </a:t>
            </a:r>
            <a:r>
              <a:rPr lang="sk-SK" dirty="0" err="1"/>
              <a:t>process</a:t>
            </a:r>
            <a:r>
              <a:rPr lang="sk-SK" dirty="0"/>
              <a:t> of </a:t>
            </a:r>
            <a:r>
              <a:rPr lang="sk-SK" dirty="0" err="1"/>
              <a:t>vertebra</a:t>
            </a:r>
            <a:r>
              <a:rPr lang="sk-SK" dirty="0"/>
              <a:t> - </a:t>
            </a:r>
            <a:r>
              <a:rPr lang="en-US" dirty="0"/>
              <a:t>a bony protrusion on either side of the arch of a vertebra, from the junction of the lamina and pedicle, which functions as a lever for attached muscles.</a:t>
            </a:r>
            <a:endParaRPr lang="sk-SK" dirty="0"/>
          </a:p>
        </p:txBody>
      </p:sp>
      <p:pic>
        <p:nvPicPr>
          <p:cNvPr id="5" name="Obrázok 4">
            <a:extLst>
              <a:ext uri="{FF2B5EF4-FFF2-40B4-BE49-F238E27FC236}">
                <a16:creationId xmlns:a16="http://schemas.microsoft.com/office/drawing/2014/main" id="{EB0C4019-17C1-4E77-B2E1-2FFD25ED7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3429000"/>
            <a:ext cx="4557713" cy="2564606"/>
          </a:xfrm>
          <a:prstGeom prst="rect">
            <a:avLst/>
          </a:prstGeom>
        </p:spPr>
      </p:pic>
    </p:spTree>
    <p:extLst>
      <p:ext uri="{BB962C8B-B14F-4D97-AF65-F5344CB8AC3E}">
        <p14:creationId xmlns:p14="http://schemas.microsoft.com/office/powerpoint/2010/main" val="118236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245033-90C7-4F94-8304-47AD685FF860}"/>
              </a:ext>
            </a:extLst>
          </p:cNvPr>
          <p:cNvSpPr>
            <a:spLocks noGrp="1"/>
          </p:cNvSpPr>
          <p:nvPr>
            <p:ph type="title"/>
          </p:nvPr>
        </p:nvSpPr>
        <p:spPr/>
        <p:txBody>
          <a:bodyPr/>
          <a:lstStyle/>
          <a:p>
            <a:r>
              <a:rPr lang="pt-BR" dirty="0"/>
              <a:t>arcus, us m (alveolaris, e) </a:t>
            </a:r>
            <a:endParaRPr lang="sk-SK" dirty="0"/>
          </a:p>
        </p:txBody>
      </p:sp>
      <p:sp>
        <p:nvSpPr>
          <p:cNvPr id="3" name="Zástupný objekt pre obsah 2">
            <a:extLst>
              <a:ext uri="{FF2B5EF4-FFF2-40B4-BE49-F238E27FC236}">
                <a16:creationId xmlns:a16="http://schemas.microsoft.com/office/drawing/2014/main" id="{20B9438B-A6C2-42D4-9A4C-B27B7FF3077D}"/>
              </a:ext>
            </a:extLst>
          </p:cNvPr>
          <p:cNvSpPr>
            <a:spLocks noGrp="1"/>
          </p:cNvSpPr>
          <p:nvPr>
            <p:ph idx="1"/>
          </p:nvPr>
        </p:nvSpPr>
        <p:spPr/>
        <p:txBody>
          <a:bodyPr/>
          <a:lstStyle/>
          <a:p>
            <a:r>
              <a:rPr lang="sk-SK" dirty="0" err="1"/>
              <a:t>Arcus</a:t>
            </a:r>
            <a:r>
              <a:rPr lang="sk-SK" dirty="0"/>
              <a:t> </a:t>
            </a:r>
            <a:r>
              <a:rPr lang="sk-SK" dirty="0" err="1"/>
              <a:t>alveolaris</a:t>
            </a:r>
            <a:r>
              <a:rPr lang="sk-SK" dirty="0"/>
              <a:t> – </a:t>
            </a:r>
            <a:r>
              <a:rPr lang="sk-SK" dirty="0" err="1"/>
              <a:t>alveolar</a:t>
            </a:r>
            <a:r>
              <a:rPr lang="sk-SK" dirty="0"/>
              <a:t> </a:t>
            </a:r>
            <a:r>
              <a:rPr lang="sk-SK" dirty="0" err="1"/>
              <a:t>arch</a:t>
            </a:r>
            <a:r>
              <a:rPr lang="sk-SK" dirty="0"/>
              <a:t> - </a:t>
            </a:r>
            <a:r>
              <a:rPr lang="en-US" dirty="0"/>
              <a:t>the part of the upper or lower jawbones in which the teeth are set</a:t>
            </a:r>
            <a:endParaRPr lang="sk-SK" dirty="0"/>
          </a:p>
          <a:p>
            <a:endParaRPr lang="sk-SK" dirty="0"/>
          </a:p>
        </p:txBody>
      </p:sp>
      <p:pic>
        <p:nvPicPr>
          <p:cNvPr id="5" name="Obrázok 4">
            <a:extLst>
              <a:ext uri="{FF2B5EF4-FFF2-40B4-BE49-F238E27FC236}">
                <a16:creationId xmlns:a16="http://schemas.microsoft.com/office/drawing/2014/main" id="{E9ECA9AA-9E19-4F2D-86BE-B03D6C5C3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637" y="2670830"/>
            <a:ext cx="2901398" cy="2819142"/>
          </a:xfrm>
          <a:prstGeom prst="rect">
            <a:avLst/>
          </a:prstGeom>
        </p:spPr>
      </p:pic>
    </p:spTree>
    <p:extLst>
      <p:ext uri="{BB962C8B-B14F-4D97-AF65-F5344CB8AC3E}">
        <p14:creationId xmlns:p14="http://schemas.microsoft.com/office/powerpoint/2010/main" val="233120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DB03C8-2089-4E17-9E7C-9294C18219EB}"/>
              </a:ext>
            </a:extLst>
          </p:cNvPr>
          <p:cNvSpPr>
            <a:spLocks noGrp="1"/>
          </p:cNvSpPr>
          <p:nvPr>
            <p:ph type="title"/>
          </p:nvPr>
        </p:nvSpPr>
        <p:spPr/>
        <p:txBody>
          <a:bodyPr/>
          <a:lstStyle/>
          <a:p>
            <a:r>
              <a:rPr lang="pt-BR" dirty="0"/>
              <a:t>os, ossis n (ethmoidalis,e)</a:t>
            </a:r>
            <a:endParaRPr lang="sk-SK" dirty="0"/>
          </a:p>
        </p:txBody>
      </p:sp>
      <p:sp>
        <p:nvSpPr>
          <p:cNvPr id="3" name="Zástupný objekt pre obsah 2">
            <a:extLst>
              <a:ext uri="{FF2B5EF4-FFF2-40B4-BE49-F238E27FC236}">
                <a16:creationId xmlns:a16="http://schemas.microsoft.com/office/drawing/2014/main" id="{ECBF248F-5A6F-48AF-8CA5-5D508EBA5ABF}"/>
              </a:ext>
            </a:extLst>
          </p:cNvPr>
          <p:cNvSpPr>
            <a:spLocks noGrp="1"/>
          </p:cNvSpPr>
          <p:nvPr>
            <p:ph idx="1"/>
          </p:nvPr>
        </p:nvSpPr>
        <p:spPr/>
        <p:txBody>
          <a:bodyPr/>
          <a:lstStyle/>
          <a:p>
            <a:r>
              <a:rPr lang="sk-SK" dirty="0"/>
              <a:t>Os </a:t>
            </a:r>
            <a:r>
              <a:rPr lang="sk-SK" dirty="0" err="1"/>
              <a:t>ethmoidale</a:t>
            </a:r>
            <a:r>
              <a:rPr lang="sk-SK" dirty="0"/>
              <a:t> - </a:t>
            </a:r>
            <a:r>
              <a:rPr lang="sk-SK" dirty="0" err="1"/>
              <a:t>ethmoid</a:t>
            </a:r>
            <a:r>
              <a:rPr lang="sk-SK" dirty="0"/>
              <a:t> bone - </a:t>
            </a:r>
            <a:r>
              <a:rPr lang="en-US" dirty="0"/>
              <a:t>an irregularly shaped bone lying between the orbital plates of the frontal bone and anterior to the sphenoid bone of the cranium</a:t>
            </a:r>
            <a:endParaRPr lang="sk-SK" dirty="0"/>
          </a:p>
        </p:txBody>
      </p:sp>
      <p:pic>
        <p:nvPicPr>
          <p:cNvPr id="5" name="Obrázok 4">
            <a:extLst>
              <a:ext uri="{FF2B5EF4-FFF2-40B4-BE49-F238E27FC236}">
                <a16:creationId xmlns:a16="http://schemas.microsoft.com/office/drawing/2014/main" id="{633FB255-20E0-453D-99E2-2368079BC4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3212976"/>
            <a:ext cx="3568148" cy="2676111"/>
          </a:xfrm>
          <a:prstGeom prst="rect">
            <a:avLst/>
          </a:prstGeom>
        </p:spPr>
      </p:pic>
    </p:spTree>
    <p:extLst>
      <p:ext uri="{BB962C8B-B14F-4D97-AF65-F5344CB8AC3E}">
        <p14:creationId xmlns:p14="http://schemas.microsoft.com/office/powerpoint/2010/main" val="231167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4046BD-E307-4C42-9865-2B51ABF745CA}"/>
              </a:ext>
            </a:extLst>
          </p:cNvPr>
          <p:cNvSpPr>
            <a:spLocks noGrp="1"/>
          </p:cNvSpPr>
          <p:nvPr>
            <p:ph type="title"/>
          </p:nvPr>
        </p:nvSpPr>
        <p:spPr/>
        <p:txBody>
          <a:bodyPr/>
          <a:lstStyle/>
          <a:p>
            <a:r>
              <a:rPr lang="pt-BR" dirty="0"/>
              <a:t>folium, i n (viridis, e) </a:t>
            </a:r>
            <a:endParaRPr lang="sk-SK" dirty="0"/>
          </a:p>
        </p:txBody>
      </p:sp>
      <p:sp>
        <p:nvSpPr>
          <p:cNvPr id="3" name="Zástupný objekt pre obsah 2">
            <a:extLst>
              <a:ext uri="{FF2B5EF4-FFF2-40B4-BE49-F238E27FC236}">
                <a16:creationId xmlns:a16="http://schemas.microsoft.com/office/drawing/2014/main" id="{E4A80BF4-287B-4E24-AB38-F101DD94A099}"/>
              </a:ext>
            </a:extLst>
          </p:cNvPr>
          <p:cNvSpPr>
            <a:spLocks noGrp="1"/>
          </p:cNvSpPr>
          <p:nvPr>
            <p:ph idx="1"/>
          </p:nvPr>
        </p:nvSpPr>
        <p:spPr/>
        <p:txBody>
          <a:bodyPr/>
          <a:lstStyle/>
          <a:p>
            <a:r>
              <a:rPr lang="sk-SK" dirty="0" err="1"/>
              <a:t>Folium</a:t>
            </a:r>
            <a:r>
              <a:rPr lang="sk-SK" dirty="0"/>
              <a:t> </a:t>
            </a:r>
            <a:r>
              <a:rPr lang="sk-SK" dirty="0" err="1"/>
              <a:t>viride</a:t>
            </a:r>
            <a:r>
              <a:rPr lang="sk-SK" dirty="0"/>
              <a:t> – </a:t>
            </a:r>
            <a:r>
              <a:rPr lang="sk-SK" dirty="0" err="1"/>
              <a:t>green</a:t>
            </a:r>
            <a:r>
              <a:rPr lang="sk-SK" dirty="0"/>
              <a:t> </a:t>
            </a:r>
            <a:r>
              <a:rPr lang="sk-SK" dirty="0" err="1"/>
              <a:t>leaf</a:t>
            </a:r>
            <a:endParaRPr lang="sk-SK" dirty="0"/>
          </a:p>
        </p:txBody>
      </p:sp>
      <p:pic>
        <p:nvPicPr>
          <p:cNvPr id="5" name="Obrázok 4">
            <a:extLst>
              <a:ext uri="{FF2B5EF4-FFF2-40B4-BE49-F238E27FC236}">
                <a16:creationId xmlns:a16="http://schemas.microsoft.com/office/drawing/2014/main" id="{24144D9D-CA15-4E5D-9DD1-8AE05CF74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660" y="2377936"/>
            <a:ext cx="3650983" cy="2734918"/>
          </a:xfrm>
          <a:prstGeom prst="rect">
            <a:avLst/>
          </a:prstGeom>
        </p:spPr>
      </p:pic>
    </p:spTree>
    <p:extLst>
      <p:ext uri="{BB962C8B-B14F-4D97-AF65-F5344CB8AC3E}">
        <p14:creationId xmlns:p14="http://schemas.microsoft.com/office/powerpoint/2010/main" val="67751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605B98-A2BA-41E2-AD2D-A95248E61739}"/>
              </a:ext>
            </a:extLst>
          </p:cNvPr>
          <p:cNvSpPr>
            <a:spLocks noGrp="1"/>
          </p:cNvSpPr>
          <p:nvPr>
            <p:ph type="title"/>
          </p:nvPr>
        </p:nvSpPr>
        <p:spPr/>
        <p:txBody>
          <a:bodyPr/>
          <a:lstStyle/>
          <a:p>
            <a:r>
              <a:rPr lang="pt-BR" dirty="0"/>
              <a:t>facies, ei f (temporalis, e)</a:t>
            </a:r>
            <a:endParaRPr lang="sk-SK" dirty="0"/>
          </a:p>
        </p:txBody>
      </p:sp>
      <p:sp>
        <p:nvSpPr>
          <p:cNvPr id="3" name="Zástupný objekt pre obsah 2">
            <a:extLst>
              <a:ext uri="{FF2B5EF4-FFF2-40B4-BE49-F238E27FC236}">
                <a16:creationId xmlns:a16="http://schemas.microsoft.com/office/drawing/2014/main" id="{3E83321A-8AAB-417E-9A5B-0FFB14A9DB82}"/>
              </a:ext>
            </a:extLst>
          </p:cNvPr>
          <p:cNvSpPr>
            <a:spLocks noGrp="1"/>
          </p:cNvSpPr>
          <p:nvPr>
            <p:ph idx="1"/>
          </p:nvPr>
        </p:nvSpPr>
        <p:spPr/>
        <p:txBody>
          <a:bodyPr/>
          <a:lstStyle/>
          <a:p>
            <a:r>
              <a:rPr lang="sk-SK" dirty="0" err="1"/>
              <a:t>Facies</a:t>
            </a:r>
            <a:r>
              <a:rPr lang="sk-SK" dirty="0"/>
              <a:t> </a:t>
            </a:r>
            <a:r>
              <a:rPr lang="sk-SK" dirty="0" err="1"/>
              <a:t>temporalis</a:t>
            </a:r>
            <a:r>
              <a:rPr lang="sk-SK" dirty="0"/>
              <a:t> - </a:t>
            </a:r>
            <a:r>
              <a:rPr lang="sk-SK" dirty="0" err="1"/>
              <a:t>temporal</a:t>
            </a:r>
            <a:r>
              <a:rPr lang="sk-SK" dirty="0"/>
              <a:t> </a:t>
            </a:r>
            <a:r>
              <a:rPr lang="sk-SK" dirty="0" err="1"/>
              <a:t>surface</a:t>
            </a:r>
            <a:r>
              <a:rPr lang="sk-SK" dirty="0"/>
              <a:t> - </a:t>
            </a:r>
            <a:r>
              <a:rPr lang="en-US" dirty="0"/>
              <a:t>the surface of a bone that contributes to the formation of the temporal fossa</a:t>
            </a:r>
            <a:endParaRPr lang="sk-SK" dirty="0"/>
          </a:p>
        </p:txBody>
      </p:sp>
      <p:pic>
        <p:nvPicPr>
          <p:cNvPr id="5" name="Obrázok 4">
            <a:extLst>
              <a:ext uri="{FF2B5EF4-FFF2-40B4-BE49-F238E27FC236}">
                <a16:creationId xmlns:a16="http://schemas.microsoft.com/office/drawing/2014/main" id="{1397FDA0-25EB-428C-A14A-32A9C23BEE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4296" y="2904710"/>
            <a:ext cx="3756992" cy="2817744"/>
          </a:xfrm>
          <a:prstGeom prst="rect">
            <a:avLst/>
          </a:prstGeom>
        </p:spPr>
      </p:pic>
    </p:spTree>
    <p:extLst>
      <p:ext uri="{BB962C8B-B14F-4D97-AF65-F5344CB8AC3E}">
        <p14:creationId xmlns:p14="http://schemas.microsoft.com/office/powerpoint/2010/main" val="15174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FC2413-D702-478F-8941-B9834EC54137}"/>
              </a:ext>
            </a:extLst>
          </p:cNvPr>
          <p:cNvSpPr>
            <a:spLocks noGrp="1"/>
          </p:cNvSpPr>
          <p:nvPr>
            <p:ph type="title"/>
          </p:nvPr>
        </p:nvSpPr>
        <p:spPr/>
        <p:txBody>
          <a:bodyPr/>
          <a:lstStyle/>
          <a:p>
            <a:r>
              <a:rPr lang="pt-BR" dirty="0"/>
              <a:t>cor, cordis n (pulmonalis, e) </a:t>
            </a:r>
            <a:endParaRPr lang="sk-SK" dirty="0"/>
          </a:p>
        </p:txBody>
      </p:sp>
      <p:sp>
        <p:nvSpPr>
          <p:cNvPr id="3" name="Zástupný objekt pre obsah 2">
            <a:extLst>
              <a:ext uri="{FF2B5EF4-FFF2-40B4-BE49-F238E27FC236}">
                <a16:creationId xmlns:a16="http://schemas.microsoft.com/office/drawing/2014/main" id="{E506A4CC-0FC2-4A60-B3D4-CE4B7B63BB6E}"/>
              </a:ext>
            </a:extLst>
          </p:cNvPr>
          <p:cNvSpPr>
            <a:spLocks noGrp="1"/>
          </p:cNvSpPr>
          <p:nvPr>
            <p:ph idx="1"/>
          </p:nvPr>
        </p:nvSpPr>
        <p:spPr/>
        <p:txBody>
          <a:bodyPr/>
          <a:lstStyle/>
          <a:p>
            <a:r>
              <a:rPr lang="sk-SK" dirty="0" err="1"/>
              <a:t>Cor</a:t>
            </a:r>
            <a:r>
              <a:rPr lang="sk-SK" dirty="0"/>
              <a:t> </a:t>
            </a:r>
            <a:r>
              <a:rPr lang="sk-SK" dirty="0" err="1"/>
              <a:t>pulmonale</a:t>
            </a:r>
            <a:r>
              <a:rPr lang="sk-SK" dirty="0"/>
              <a:t> - </a:t>
            </a:r>
            <a:r>
              <a:rPr lang="sk-SK" dirty="0" err="1"/>
              <a:t>pulmonary</a:t>
            </a:r>
            <a:r>
              <a:rPr lang="sk-SK" dirty="0"/>
              <a:t> </a:t>
            </a:r>
            <a:r>
              <a:rPr lang="sk-SK" dirty="0" err="1"/>
              <a:t>heart</a:t>
            </a:r>
            <a:r>
              <a:rPr lang="sk-SK" dirty="0"/>
              <a:t> </a:t>
            </a:r>
            <a:r>
              <a:rPr lang="sk-SK" dirty="0" err="1"/>
              <a:t>disease</a:t>
            </a:r>
            <a:r>
              <a:rPr lang="sk-SK" dirty="0"/>
              <a:t> </a:t>
            </a:r>
            <a:r>
              <a:rPr lang="en-US" dirty="0"/>
              <a:t>is an increase in bulk of the right ventricle of the heart, generally caused by chronic diseases or malfunction of the lungs. This condition can lead to heart failure.</a:t>
            </a:r>
            <a:endParaRPr lang="sk-SK" dirty="0"/>
          </a:p>
        </p:txBody>
      </p:sp>
      <p:pic>
        <p:nvPicPr>
          <p:cNvPr id="5" name="Obrázok 4">
            <a:extLst>
              <a:ext uri="{FF2B5EF4-FFF2-40B4-BE49-F238E27FC236}">
                <a16:creationId xmlns:a16="http://schemas.microsoft.com/office/drawing/2014/main" id="{CEE23676-96BA-4A25-9944-5CE2B9602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454433"/>
            <a:ext cx="3880748" cy="2865286"/>
          </a:xfrm>
          <a:prstGeom prst="rect">
            <a:avLst/>
          </a:prstGeom>
        </p:spPr>
      </p:pic>
    </p:spTree>
    <p:extLst>
      <p:ext uri="{BB962C8B-B14F-4D97-AF65-F5344CB8AC3E}">
        <p14:creationId xmlns:p14="http://schemas.microsoft.com/office/powerpoint/2010/main" val="52617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E232F3-F336-4FA0-8AB5-651EE7F17B72}"/>
              </a:ext>
            </a:extLst>
          </p:cNvPr>
          <p:cNvSpPr>
            <a:spLocks noGrp="1"/>
          </p:cNvSpPr>
          <p:nvPr>
            <p:ph type="title"/>
          </p:nvPr>
        </p:nvSpPr>
        <p:spPr/>
        <p:txBody>
          <a:bodyPr/>
          <a:lstStyle/>
          <a:p>
            <a:r>
              <a:rPr lang="pt-BR" dirty="0"/>
              <a:t>apertura, ae f (externus, a, um)</a:t>
            </a:r>
            <a:endParaRPr lang="sk-SK" dirty="0"/>
          </a:p>
        </p:txBody>
      </p:sp>
      <p:sp>
        <p:nvSpPr>
          <p:cNvPr id="3" name="Zástupný objekt pre obsah 2">
            <a:extLst>
              <a:ext uri="{FF2B5EF4-FFF2-40B4-BE49-F238E27FC236}">
                <a16:creationId xmlns:a16="http://schemas.microsoft.com/office/drawing/2014/main" id="{FB9A1B29-C440-4C06-A872-74AA1316EB73}"/>
              </a:ext>
            </a:extLst>
          </p:cNvPr>
          <p:cNvSpPr>
            <a:spLocks noGrp="1"/>
          </p:cNvSpPr>
          <p:nvPr>
            <p:ph idx="1"/>
          </p:nvPr>
        </p:nvSpPr>
        <p:spPr/>
        <p:txBody>
          <a:bodyPr/>
          <a:lstStyle/>
          <a:p>
            <a:r>
              <a:rPr lang="sk-SK" dirty="0" err="1"/>
              <a:t>Apertura</a:t>
            </a:r>
            <a:r>
              <a:rPr lang="sk-SK" dirty="0"/>
              <a:t> </a:t>
            </a:r>
            <a:r>
              <a:rPr lang="sk-SK" dirty="0" err="1"/>
              <a:t>externa</a:t>
            </a:r>
            <a:r>
              <a:rPr lang="sk-SK" dirty="0"/>
              <a:t> – </a:t>
            </a:r>
            <a:r>
              <a:rPr lang="sk-SK" dirty="0" err="1"/>
              <a:t>external</a:t>
            </a:r>
            <a:r>
              <a:rPr lang="sk-SK" dirty="0"/>
              <a:t> </a:t>
            </a:r>
            <a:r>
              <a:rPr lang="sk-SK" dirty="0" err="1"/>
              <a:t>opening</a:t>
            </a:r>
            <a:r>
              <a:rPr lang="sk-SK" dirty="0"/>
              <a:t> – </a:t>
            </a:r>
            <a:r>
              <a:rPr lang="sk-SK" dirty="0" err="1"/>
              <a:t>e.g</a:t>
            </a:r>
            <a:r>
              <a:rPr lang="sk-SK" dirty="0"/>
              <a:t>. </a:t>
            </a:r>
            <a:r>
              <a:rPr lang="sk-SK" dirty="0" err="1"/>
              <a:t>apertura</a:t>
            </a:r>
            <a:r>
              <a:rPr lang="sk-SK" dirty="0"/>
              <a:t> </a:t>
            </a:r>
            <a:r>
              <a:rPr lang="sk-SK" dirty="0" err="1"/>
              <a:t>externa</a:t>
            </a:r>
            <a:r>
              <a:rPr lang="sk-SK" dirty="0"/>
              <a:t> </a:t>
            </a:r>
            <a:r>
              <a:rPr lang="sk-SK" dirty="0" err="1"/>
              <a:t>canalis</a:t>
            </a:r>
            <a:r>
              <a:rPr lang="sk-SK" dirty="0"/>
              <a:t> </a:t>
            </a:r>
            <a:r>
              <a:rPr lang="sk-SK" dirty="0" err="1"/>
              <a:t>carotici</a:t>
            </a:r>
            <a:r>
              <a:rPr lang="sk-SK" dirty="0"/>
              <a:t> - </a:t>
            </a:r>
            <a:r>
              <a:rPr lang="en-US" dirty="0"/>
              <a:t>external opening of carotid canal</a:t>
            </a:r>
            <a:r>
              <a:rPr lang="sk-SK" dirty="0"/>
              <a:t> - </a:t>
            </a:r>
            <a:r>
              <a:rPr lang="en-US" dirty="0"/>
              <a:t>a roughly circular opening on the inferior surface of the petrous portion of the temporal bone by which the internal carotid artery enters the carotid canal</a:t>
            </a:r>
            <a:endParaRPr lang="sk-SK" dirty="0"/>
          </a:p>
          <a:p>
            <a:endParaRPr lang="sk-SK" dirty="0"/>
          </a:p>
        </p:txBody>
      </p:sp>
      <p:pic>
        <p:nvPicPr>
          <p:cNvPr id="5" name="Obrázok 4">
            <a:extLst>
              <a:ext uri="{FF2B5EF4-FFF2-40B4-BE49-F238E27FC236}">
                <a16:creationId xmlns:a16="http://schemas.microsoft.com/office/drawing/2014/main" id="{A26BF95A-EF39-4DD2-91B7-B4FDFECDB2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3717032"/>
            <a:ext cx="3478696" cy="2609022"/>
          </a:xfrm>
          <a:prstGeom prst="rect">
            <a:avLst/>
          </a:prstGeom>
        </p:spPr>
      </p:pic>
    </p:spTree>
    <p:extLst>
      <p:ext uri="{BB962C8B-B14F-4D97-AF65-F5344CB8AC3E}">
        <p14:creationId xmlns:p14="http://schemas.microsoft.com/office/powerpoint/2010/main" val="148194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C24A48-EB68-4A4E-9C34-FDE68BE611CB}"/>
              </a:ext>
            </a:extLst>
          </p:cNvPr>
          <p:cNvSpPr>
            <a:spLocks noGrp="1"/>
          </p:cNvSpPr>
          <p:nvPr>
            <p:ph type="title"/>
          </p:nvPr>
        </p:nvSpPr>
        <p:spPr/>
        <p:txBody>
          <a:bodyPr/>
          <a:lstStyle/>
          <a:p>
            <a:r>
              <a:rPr lang="pt-BR" dirty="0"/>
              <a:t>tela, ae f (spongiosus, a, um) </a:t>
            </a:r>
            <a:endParaRPr lang="sk-SK" dirty="0"/>
          </a:p>
        </p:txBody>
      </p:sp>
      <p:sp>
        <p:nvSpPr>
          <p:cNvPr id="3" name="Zástupný objekt pre obsah 2">
            <a:extLst>
              <a:ext uri="{FF2B5EF4-FFF2-40B4-BE49-F238E27FC236}">
                <a16:creationId xmlns:a16="http://schemas.microsoft.com/office/drawing/2014/main" id="{B421B6F3-9365-4FF1-875F-77036EB7BD62}"/>
              </a:ext>
            </a:extLst>
          </p:cNvPr>
          <p:cNvSpPr>
            <a:spLocks noGrp="1"/>
          </p:cNvSpPr>
          <p:nvPr>
            <p:ph idx="1"/>
          </p:nvPr>
        </p:nvSpPr>
        <p:spPr/>
        <p:txBody>
          <a:bodyPr/>
          <a:lstStyle/>
          <a:p>
            <a:r>
              <a:rPr lang="sk-SK" dirty="0"/>
              <a:t>Tela </a:t>
            </a:r>
            <a:r>
              <a:rPr lang="sk-SK" dirty="0" err="1"/>
              <a:t>spongiosa</a:t>
            </a:r>
            <a:r>
              <a:rPr lang="sk-SK" dirty="0"/>
              <a:t> - </a:t>
            </a:r>
            <a:r>
              <a:rPr lang="en-US" dirty="0"/>
              <a:t>the part of a bone (as much of the epiphyseal area of long bones) made up of spongy cancellous bone</a:t>
            </a:r>
            <a:endParaRPr lang="sk-SK" dirty="0"/>
          </a:p>
        </p:txBody>
      </p:sp>
      <p:pic>
        <p:nvPicPr>
          <p:cNvPr id="5" name="Obrázok 4">
            <a:extLst>
              <a:ext uri="{FF2B5EF4-FFF2-40B4-BE49-F238E27FC236}">
                <a16:creationId xmlns:a16="http://schemas.microsoft.com/office/drawing/2014/main" id="{32991939-04CA-43C8-A4E3-E8D99754D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721" y="2920552"/>
            <a:ext cx="3714750" cy="2786063"/>
          </a:xfrm>
          <a:prstGeom prst="rect">
            <a:avLst/>
          </a:prstGeom>
        </p:spPr>
      </p:pic>
    </p:spTree>
    <p:extLst>
      <p:ext uri="{BB962C8B-B14F-4D97-AF65-F5344CB8AC3E}">
        <p14:creationId xmlns:p14="http://schemas.microsoft.com/office/powerpoint/2010/main" val="30859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0B0A8A-5665-4019-A5B6-AAC2BFE25C67}"/>
              </a:ext>
            </a:extLst>
          </p:cNvPr>
          <p:cNvSpPr>
            <a:spLocks noGrp="1"/>
          </p:cNvSpPr>
          <p:nvPr>
            <p:ph type="title"/>
          </p:nvPr>
        </p:nvSpPr>
        <p:spPr/>
        <p:txBody>
          <a:bodyPr/>
          <a:lstStyle/>
          <a:p>
            <a:r>
              <a:rPr lang="pt-BR" dirty="0"/>
              <a:t>musculus, i m (glutaeus, a ,um) </a:t>
            </a:r>
            <a:endParaRPr lang="sk-SK" dirty="0"/>
          </a:p>
        </p:txBody>
      </p:sp>
      <p:sp>
        <p:nvSpPr>
          <p:cNvPr id="3" name="Zástupný objekt pre obsah 2">
            <a:extLst>
              <a:ext uri="{FF2B5EF4-FFF2-40B4-BE49-F238E27FC236}">
                <a16:creationId xmlns:a16="http://schemas.microsoft.com/office/drawing/2014/main" id="{66EB1634-F1BB-4F3F-8CD0-D47AE42FF467}"/>
              </a:ext>
            </a:extLst>
          </p:cNvPr>
          <p:cNvSpPr>
            <a:spLocks noGrp="1"/>
          </p:cNvSpPr>
          <p:nvPr>
            <p:ph idx="1"/>
          </p:nvPr>
        </p:nvSpPr>
        <p:spPr/>
        <p:txBody>
          <a:bodyPr/>
          <a:lstStyle/>
          <a:p>
            <a:r>
              <a:rPr lang="sk-SK" dirty="0" err="1"/>
              <a:t>Musculus</a:t>
            </a:r>
            <a:r>
              <a:rPr lang="sk-SK" dirty="0"/>
              <a:t> </a:t>
            </a:r>
            <a:r>
              <a:rPr lang="sk-SK" dirty="0" err="1"/>
              <a:t>glutaeus</a:t>
            </a:r>
            <a:r>
              <a:rPr lang="sk-SK" dirty="0"/>
              <a:t> – </a:t>
            </a:r>
            <a:r>
              <a:rPr lang="sk-SK" dirty="0" err="1"/>
              <a:t>gluteal</a:t>
            </a:r>
            <a:r>
              <a:rPr lang="sk-SK" dirty="0"/>
              <a:t> </a:t>
            </a:r>
            <a:r>
              <a:rPr lang="sk-SK" dirty="0" err="1"/>
              <a:t>muscle</a:t>
            </a:r>
            <a:r>
              <a:rPr lang="sk-SK" dirty="0"/>
              <a:t> - </a:t>
            </a:r>
            <a:r>
              <a:rPr lang="en-US" dirty="0"/>
              <a:t>any of the three muscles that form the buttocks: the gluteus maximus, gluteus </a:t>
            </a:r>
            <a:r>
              <a:rPr lang="en-US" dirty="0" err="1"/>
              <a:t>medius</a:t>
            </a:r>
            <a:r>
              <a:rPr lang="en-US" dirty="0"/>
              <a:t>, and gluteus </a:t>
            </a:r>
            <a:r>
              <a:rPr lang="en-US" dirty="0" err="1"/>
              <a:t>minimus</a:t>
            </a:r>
            <a:r>
              <a:rPr lang="en-US" dirty="0"/>
              <a:t>.</a:t>
            </a:r>
            <a:endParaRPr lang="sk-SK" dirty="0"/>
          </a:p>
        </p:txBody>
      </p:sp>
      <p:pic>
        <p:nvPicPr>
          <p:cNvPr id="5" name="Obrázok 4">
            <a:extLst>
              <a:ext uri="{FF2B5EF4-FFF2-40B4-BE49-F238E27FC236}">
                <a16:creationId xmlns:a16="http://schemas.microsoft.com/office/drawing/2014/main" id="{67187A78-76DC-451F-BF7B-55A75690F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456" y="2903054"/>
            <a:ext cx="5715000" cy="2781300"/>
          </a:xfrm>
          <a:prstGeom prst="rect">
            <a:avLst/>
          </a:prstGeom>
        </p:spPr>
      </p:pic>
    </p:spTree>
    <p:extLst>
      <p:ext uri="{BB962C8B-B14F-4D97-AF65-F5344CB8AC3E}">
        <p14:creationId xmlns:p14="http://schemas.microsoft.com/office/powerpoint/2010/main" val="247617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eaLnBrk="1" hangingPunct="1"/>
            <a:r>
              <a:rPr lang="cs-CZ" altLang="cs-CZ" dirty="0">
                <a:solidFill>
                  <a:srgbClr val="88A44D"/>
                </a:solidFill>
              </a:rPr>
              <a:t>???</a:t>
            </a:r>
          </a:p>
        </p:txBody>
      </p:sp>
      <p:sp>
        <p:nvSpPr>
          <p:cNvPr id="3" name="Zástupný symbol pro obsah 2"/>
          <p:cNvSpPr>
            <a:spLocks noGrp="1"/>
          </p:cNvSpPr>
          <p:nvPr>
            <p:ph sz="quarter" idx="1"/>
          </p:nvPr>
        </p:nvSpPr>
        <p:spPr>
          <a:xfrm>
            <a:off x="179512" y="1484784"/>
            <a:ext cx="8784976" cy="5072062"/>
          </a:xfrm>
        </p:spPr>
        <p:txBody>
          <a:bodyPr>
            <a:normAutofit fontScale="92500" lnSpcReduction="20000"/>
          </a:bodyPr>
          <a:lstStyle/>
          <a:p>
            <a:pPr>
              <a:spcBef>
                <a:spcPts val="1200"/>
              </a:spcBef>
              <a:defRPr/>
            </a:pPr>
            <a:r>
              <a:rPr lang="en-US" dirty="0"/>
              <a:t>How many declension</a:t>
            </a:r>
            <a:r>
              <a:rPr lang="cs-CZ" dirty="0"/>
              <a:t>s</a:t>
            </a:r>
            <a:r>
              <a:rPr lang="en-US" dirty="0"/>
              <a:t> are there in Latin? </a:t>
            </a:r>
            <a:endParaRPr lang="cs-CZ" dirty="0"/>
          </a:p>
          <a:p>
            <a:pPr marL="274320" indent="-274320" eaLnBrk="1" fontAlgn="auto" hangingPunct="1">
              <a:spcBef>
                <a:spcPts val="1200"/>
              </a:spcBef>
              <a:spcAft>
                <a:spcPts val="0"/>
              </a:spcAft>
              <a:buFont typeface="Wingdings 2"/>
              <a:buChar char=""/>
              <a:defRPr/>
            </a:pPr>
            <a:r>
              <a:rPr lang="cs-CZ" dirty="0" err="1"/>
              <a:t>How</a:t>
            </a:r>
            <a:r>
              <a:rPr lang="cs-CZ" dirty="0"/>
              <a:t> do </a:t>
            </a:r>
            <a:r>
              <a:rPr lang="cs-CZ" dirty="0" err="1"/>
              <a:t>you</a:t>
            </a:r>
            <a:r>
              <a:rPr lang="cs-CZ" dirty="0"/>
              <a:t> </a:t>
            </a:r>
            <a:r>
              <a:rPr lang="cs-CZ" dirty="0" err="1"/>
              <a:t>decide</a:t>
            </a:r>
            <a:r>
              <a:rPr lang="cs-CZ" dirty="0"/>
              <a:t> on </a:t>
            </a:r>
            <a:r>
              <a:rPr lang="cs-CZ" dirty="0" err="1"/>
              <a:t>the</a:t>
            </a:r>
            <a:r>
              <a:rPr lang="cs-CZ" dirty="0"/>
              <a:t> </a:t>
            </a:r>
            <a:r>
              <a:rPr lang="cs-CZ" dirty="0" err="1"/>
              <a:t>declension</a:t>
            </a:r>
            <a:r>
              <a:rPr lang="cs-CZ" dirty="0"/>
              <a:t> </a:t>
            </a:r>
            <a:r>
              <a:rPr lang="cs-CZ" dirty="0" err="1"/>
              <a:t>of</a:t>
            </a:r>
            <a:r>
              <a:rPr lang="cs-CZ" dirty="0"/>
              <a:t> a </a:t>
            </a:r>
            <a:r>
              <a:rPr lang="cs-CZ" dirty="0" err="1"/>
              <a:t>noun</a:t>
            </a:r>
            <a:r>
              <a:rPr lang="cs-CZ" dirty="0"/>
              <a:t>?</a:t>
            </a:r>
          </a:p>
          <a:p>
            <a:pPr lvl="1">
              <a:spcBef>
                <a:spcPts val="1200"/>
              </a:spcBef>
              <a:buFont typeface="Courier New" panose="02070309020205020404" pitchFamily="49" charset="0"/>
              <a:buChar char="o"/>
              <a:defRPr/>
            </a:pPr>
            <a:r>
              <a:rPr lang="cs-CZ" dirty="0" err="1"/>
              <a:t>According</a:t>
            </a:r>
            <a:r>
              <a:rPr lang="cs-CZ" dirty="0"/>
              <a:t> to </a:t>
            </a:r>
            <a:r>
              <a:rPr lang="cs-CZ" dirty="0" err="1"/>
              <a:t>the</a:t>
            </a:r>
            <a:r>
              <a:rPr lang="cs-CZ" dirty="0"/>
              <a:t> genitive </a:t>
            </a:r>
            <a:r>
              <a:rPr lang="cs-CZ" dirty="0" err="1"/>
              <a:t>ending</a:t>
            </a:r>
            <a:r>
              <a:rPr lang="cs-CZ" dirty="0"/>
              <a:t> </a:t>
            </a:r>
            <a:r>
              <a:rPr lang="cs-CZ" dirty="0" err="1"/>
              <a:t>of</a:t>
            </a:r>
            <a:r>
              <a:rPr lang="cs-CZ" dirty="0"/>
              <a:t> </a:t>
            </a:r>
            <a:r>
              <a:rPr lang="cs-CZ" dirty="0" err="1"/>
              <a:t>the</a:t>
            </a:r>
            <a:r>
              <a:rPr lang="cs-CZ" dirty="0"/>
              <a:t> </a:t>
            </a:r>
            <a:r>
              <a:rPr lang="cs-CZ" dirty="0" err="1"/>
              <a:t>noun</a:t>
            </a:r>
            <a:r>
              <a:rPr lang="cs-CZ" dirty="0"/>
              <a:t>.</a:t>
            </a:r>
          </a:p>
          <a:p>
            <a:pPr marL="274320" indent="-274320" eaLnBrk="1" fontAlgn="auto" hangingPunct="1">
              <a:spcBef>
                <a:spcPts val="1200"/>
              </a:spcBef>
              <a:spcAft>
                <a:spcPts val="0"/>
              </a:spcAft>
              <a:buFont typeface="Wingdings 2"/>
              <a:buChar char=""/>
              <a:defRPr/>
            </a:pPr>
            <a:r>
              <a:rPr lang="cs-CZ" dirty="0" err="1"/>
              <a:t>What</a:t>
            </a:r>
            <a:r>
              <a:rPr lang="cs-CZ" dirty="0"/>
              <a:t> are </a:t>
            </a:r>
            <a:r>
              <a:rPr lang="cs-CZ" dirty="0" err="1"/>
              <a:t>the</a:t>
            </a:r>
            <a:r>
              <a:rPr lang="cs-CZ" dirty="0"/>
              <a:t> Genitive </a:t>
            </a:r>
            <a:r>
              <a:rPr lang="cs-CZ" dirty="0" err="1"/>
              <a:t>endings</a:t>
            </a:r>
            <a:r>
              <a:rPr lang="cs-CZ" dirty="0"/>
              <a:t> </a:t>
            </a:r>
            <a:r>
              <a:rPr lang="cs-CZ" dirty="0" err="1"/>
              <a:t>of</a:t>
            </a:r>
            <a:r>
              <a:rPr lang="cs-CZ" dirty="0"/>
              <a:t> </a:t>
            </a:r>
            <a:r>
              <a:rPr lang="cs-CZ" dirty="0" err="1"/>
              <a:t>particular</a:t>
            </a:r>
            <a:r>
              <a:rPr lang="cs-CZ" dirty="0"/>
              <a:t> </a:t>
            </a:r>
            <a:r>
              <a:rPr lang="cs-CZ" dirty="0" err="1"/>
              <a:t>cases</a:t>
            </a:r>
            <a:r>
              <a:rPr lang="cs-CZ" dirty="0"/>
              <a:t>?</a:t>
            </a:r>
          </a:p>
          <a:p>
            <a:pPr lvl="1">
              <a:lnSpc>
                <a:spcPct val="120000"/>
              </a:lnSpc>
              <a:spcBef>
                <a:spcPts val="600"/>
              </a:spcBef>
              <a:defRPr/>
            </a:pPr>
            <a:r>
              <a:rPr lang="cs-CZ" dirty="0"/>
              <a:t>1</a:t>
            </a:r>
            <a:r>
              <a:rPr lang="cs-CZ" baseline="30000" dirty="0"/>
              <a:t>st</a:t>
            </a:r>
            <a:r>
              <a:rPr lang="cs-CZ" dirty="0"/>
              <a:t>  -</a:t>
            </a:r>
            <a:r>
              <a:rPr lang="cs-CZ" dirty="0" err="1"/>
              <a:t>ae</a:t>
            </a:r>
            <a:r>
              <a:rPr lang="cs-CZ" dirty="0"/>
              <a:t>;	2</a:t>
            </a:r>
            <a:r>
              <a:rPr lang="cs-CZ" baseline="30000" dirty="0"/>
              <a:t>nd</a:t>
            </a:r>
            <a:r>
              <a:rPr lang="cs-CZ" dirty="0"/>
              <a:t>  -i;	3</a:t>
            </a:r>
            <a:r>
              <a:rPr lang="cs-CZ" baseline="30000" dirty="0"/>
              <a:t>rd</a:t>
            </a:r>
            <a:r>
              <a:rPr lang="cs-CZ" dirty="0"/>
              <a:t>  -</a:t>
            </a:r>
            <a:r>
              <a:rPr lang="cs-CZ" dirty="0" err="1"/>
              <a:t>is</a:t>
            </a:r>
            <a:r>
              <a:rPr lang="cs-CZ" dirty="0"/>
              <a:t>;	4</a:t>
            </a:r>
            <a:r>
              <a:rPr lang="cs-CZ" baseline="30000" dirty="0"/>
              <a:t>th </a:t>
            </a:r>
            <a:r>
              <a:rPr lang="cs-CZ" dirty="0"/>
              <a:t> -</a:t>
            </a:r>
            <a:r>
              <a:rPr lang="cs-CZ" dirty="0" err="1"/>
              <a:t>us</a:t>
            </a:r>
            <a:r>
              <a:rPr lang="cs-CZ" dirty="0"/>
              <a:t>;	  5</a:t>
            </a:r>
            <a:r>
              <a:rPr lang="cs-CZ" baseline="30000" dirty="0"/>
              <a:t>th</a:t>
            </a:r>
            <a:r>
              <a:rPr lang="cs-CZ" dirty="0"/>
              <a:t>  -</a:t>
            </a:r>
            <a:r>
              <a:rPr lang="cs-CZ" dirty="0" err="1"/>
              <a:t>ei</a:t>
            </a:r>
            <a:endParaRPr lang="cs-CZ" dirty="0"/>
          </a:p>
          <a:p>
            <a:pPr>
              <a:spcBef>
                <a:spcPts val="1200"/>
              </a:spcBef>
              <a:defRPr/>
            </a:pPr>
            <a:r>
              <a:rPr lang="cs-CZ" dirty="0" err="1"/>
              <a:t>What</a:t>
            </a:r>
            <a:r>
              <a:rPr lang="cs-CZ" dirty="0"/>
              <a:t> </a:t>
            </a:r>
            <a:r>
              <a:rPr lang="cs-CZ" dirty="0" err="1"/>
              <a:t>is</a:t>
            </a:r>
            <a:r>
              <a:rPr lang="cs-CZ" dirty="0"/>
              <a:t> Genitive stem and </a:t>
            </a:r>
            <a:r>
              <a:rPr lang="cs-CZ" dirty="0" err="1"/>
              <a:t>how</a:t>
            </a:r>
            <a:r>
              <a:rPr lang="cs-CZ" dirty="0"/>
              <a:t> do </a:t>
            </a:r>
            <a:r>
              <a:rPr lang="cs-CZ" dirty="0" err="1"/>
              <a:t>you</a:t>
            </a:r>
            <a:r>
              <a:rPr lang="cs-CZ" dirty="0"/>
              <a:t> </a:t>
            </a:r>
            <a:r>
              <a:rPr lang="cs-CZ" dirty="0" err="1"/>
              <a:t>recognize</a:t>
            </a:r>
            <a:r>
              <a:rPr lang="cs-CZ" dirty="0"/>
              <a:t> </a:t>
            </a:r>
            <a:r>
              <a:rPr lang="cs-CZ" dirty="0" err="1"/>
              <a:t>it</a:t>
            </a:r>
            <a:r>
              <a:rPr lang="cs-CZ" dirty="0"/>
              <a:t>?</a:t>
            </a:r>
          </a:p>
          <a:p>
            <a:pPr lvl="1">
              <a:spcBef>
                <a:spcPts val="1200"/>
              </a:spcBef>
              <a:defRPr/>
            </a:pPr>
            <a:r>
              <a:rPr lang="en-US" dirty="0"/>
              <a:t>a stem is a form to which affixes can be attached</a:t>
            </a:r>
            <a:endParaRPr lang="en-US" dirty="0">
              <a:latin typeface="Cambria"/>
              <a:cs typeface="Cambria"/>
            </a:endParaRPr>
          </a:p>
          <a:p>
            <a:pPr lvl="1">
              <a:defRPr/>
            </a:pPr>
            <a:r>
              <a:rPr lang="cs-CZ" dirty="0" err="1">
                <a:solidFill>
                  <a:schemeClr val="accent1"/>
                </a:solidFill>
                <a:latin typeface="Cambria" panose="02040503050406030204" pitchFamily="18" charset="0"/>
                <a:cs typeface="Cambria"/>
              </a:rPr>
              <a:t>we</a:t>
            </a:r>
            <a:r>
              <a:rPr lang="cs-CZ" dirty="0">
                <a:solidFill>
                  <a:schemeClr val="accent1"/>
                </a:solidFill>
                <a:latin typeface="Cambria" panose="02040503050406030204" pitchFamily="18" charset="0"/>
                <a:cs typeface="Cambria"/>
              </a:rPr>
              <a:t> </a:t>
            </a:r>
            <a:r>
              <a:rPr lang="cs-CZ" dirty="0" err="1">
                <a:solidFill>
                  <a:schemeClr val="accent1"/>
                </a:solidFill>
                <a:latin typeface="Cambria" panose="02040503050406030204" pitchFamily="18" charset="0"/>
                <a:cs typeface="Cambria"/>
              </a:rPr>
              <a:t>take</a:t>
            </a:r>
            <a:r>
              <a:rPr lang="cs-CZ" dirty="0">
                <a:solidFill>
                  <a:schemeClr val="accent1"/>
                </a:solidFill>
                <a:latin typeface="Cambria" panose="02040503050406030204" pitchFamily="18" charset="0"/>
                <a:cs typeface="Cambria"/>
              </a:rPr>
              <a:t> genitive </a:t>
            </a:r>
            <a:r>
              <a:rPr lang="cs-CZ" dirty="0" err="1">
                <a:solidFill>
                  <a:schemeClr val="accent1"/>
                </a:solidFill>
                <a:latin typeface="Cambria" panose="02040503050406030204" pitchFamily="18" charset="0"/>
                <a:cs typeface="Cambria"/>
              </a:rPr>
              <a:t>form</a:t>
            </a:r>
            <a:r>
              <a:rPr lang="cs-CZ" dirty="0">
                <a:solidFill>
                  <a:schemeClr val="accent1"/>
                </a:solidFill>
                <a:latin typeface="Cambria" panose="02040503050406030204" pitchFamily="18" charset="0"/>
                <a:cs typeface="Cambria"/>
              </a:rPr>
              <a:t> and </a:t>
            </a:r>
            <a:r>
              <a:rPr lang="en-US" altLang="cs-CZ" dirty="0">
                <a:solidFill>
                  <a:schemeClr val="accent1"/>
                </a:solidFill>
                <a:latin typeface="Cambria" panose="02040503050406030204" pitchFamily="18" charset="0"/>
              </a:rPr>
              <a:t>we remove the genitive ending</a:t>
            </a:r>
            <a:endParaRPr lang="cs-CZ" altLang="cs-CZ" dirty="0">
              <a:solidFill>
                <a:schemeClr val="accent1"/>
              </a:solidFill>
              <a:latin typeface="Cambria" panose="02040503050406030204" pitchFamily="18" charset="0"/>
            </a:endParaRPr>
          </a:p>
          <a:p>
            <a:pPr lvl="2">
              <a:defRPr/>
            </a:pPr>
            <a:r>
              <a:rPr lang="cs-CZ" dirty="0" err="1">
                <a:solidFill>
                  <a:schemeClr val="accent1"/>
                </a:solidFill>
                <a:latin typeface="Cambria" panose="02040503050406030204" pitchFamily="18" charset="0"/>
                <a:cs typeface="Cambria"/>
              </a:rPr>
              <a:t>vena</a:t>
            </a:r>
            <a:r>
              <a:rPr lang="cs-CZ" dirty="0">
                <a:solidFill>
                  <a:schemeClr val="accent1"/>
                </a:solidFill>
                <a:latin typeface="Cambria" panose="02040503050406030204" pitchFamily="18" charset="0"/>
                <a:cs typeface="Cambria"/>
              </a:rPr>
              <a:t>, </a:t>
            </a:r>
            <a:r>
              <a:rPr lang="cs-CZ" dirty="0">
                <a:solidFill>
                  <a:schemeClr val="accent3">
                    <a:lumMod val="75000"/>
                  </a:schemeClr>
                </a:solidFill>
                <a:latin typeface="Cambria" panose="02040503050406030204" pitchFamily="18" charset="0"/>
                <a:cs typeface="Cambria"/>
              </a:rPr>
              <a:t>ven</a:t>
            </a:r>
            <a:r>
              <a:rPr lang="cs-CZ" dirty="0">
                <a:solidFill>
                  <a:schemeClr val="accent1"/>
                </a:solidFill>
                <a:latin typeface="Cambria" panose="02040503050406030204" pitchFamily="18" charset="0"/>
                <a:cs typeface="Cambria"/>
              </a:rPr>
              <a:t>-</a:t>
            </a:r>
            <a:r>
              <a:rPr lang="cs-CZ" dirty="0" err="1">
                <a:solidFill>
                  <a:schemeClr val="accent1"/>
                </a:solidFill>
                <a:latin typeface="Cambria" panose="02040503050406030204" pitchFamily="18" charset="0"/>
                <a:cs typeface="Cambria"/>
              </a:rPr>
              <a:t>ae</a:t>
            </a:r>
            <a:endParaRPr lang="cs-CZ" dirty="0">
              <a:solidFill>
                <a:schemeClr val="accent1"/>
              </a:solidFill>
              <a:latin typeface="Cambria" panose="02040503050406030204" pitchFamily="18" charset="0"/>
              <a:cs typeface="Cambria"/>
            </a:endParaRPr>
          </a:p>
          <a:p>
            <a:pPr lvl="2">
              <a:defRPr/>
            </a:pPr>
            <a:r>
              <a:rPr lang="cs-CZ" dirty="0">
                <a:solidFill>
                  <a:schemeClr val="accent1"/>
                </a:solidFill>
                <a:latin typeface="Cambria" panose="02040503050406030204" pitchFamily="18" charset="0"/>
                <a:cs typeface="Cambria"/>
              </a:rPr>
              <a:t>musculus, </a:t>
            </a:r>
            <a:r>
              <a:rPr lang="cs-CZ" dirty="0" err="1">
                <a:solidFill>
                  <a:schemeClr val="accent3">
                    <a:lumMod val="75000"/>
                  </a:schemeClr>
                </a:solidFill>
                <a:latin typeface="Cambria" panose="02040503050406030204" pitchFamily="18" charset="0"/>
                <a:cs typeface="Cambria"/>
              </a:rPr>
              <a:t>muscul</a:t>
            </a:r>
            <a:r>
              <a:rPr lang="cs-CZ" dirty="0">
                <a:solidFill>
                  <a:schemeClr val="accent1"/>
                </a:solidFill>
                <a:latin typeface="Cambria" panose="02040503050406030204" pitchFamily="18" charset="0"/>
                <a:cs typeface="Cambria"/>
              </a:rPr>
              <a:t>-i; </a:t>
            </a:r>
            <a:r>
              <a:rPr lang="cs-CZ" dirty="0" err="1">
                <a:solidFill>
                  <a:schemeClr val="accent1"/>
                </a:solidFill>
                <a:latin typeface="Cambria" panose="02040503050406030204" pitchFamily="18" charset="0"/>
                <a:cs typeface="Cambria"/>
              </a:rPr>
              <a:t>diameter</a:t>
            </a:r>
            <a:r>
              <a:rPr lang="cs-CZ" dirty="0">
                <a:solidFill>
                  <a:schemeClr val="accent1"/>
                </a:solidFill>
                <a:latin typeface="Cambria" panose="02040503050406030204" pitchFamily="18" charset="0"/>
                <a:cs typeface="Cambria"/>
              </a:rPr>
              <a:t>, </a:t>
            </a:r>
            <a:r>
              <a:rPr lang="cs-CZ" dirty="0">
                <a:solidFill>
                  <a:schemeClr val="accent3">
                    <a:lumMod val="75000"/>
                  </a:schemeClr>
                </a:solidFill>
                <a:latin typeface="Cambria" panose="02040503050406030204" pitchFamily="18" charset="0"/>
                <a:cs typeface="Cambria"/>
              </a:rPr>
              <a:t>diametr</a:t>
            </a:r>
            <a:r>
              <a:rPr lang="cs-CZ" dirty="0">
                <a:solidFill>
                  <a:schemeClr val="accent1"/>
                </a:solidFill>
                <a:latin typeface="Cambria" panose="02040503050406030204" pitchFamily="18" charset="0"/>
                <a:cs typeface="Cambria"/>
              </a:rPr>
              <a:t>-i</a:t>
            </a:r>
          </a:p>
          <a:p>
            <a:pPr lvl="2">
              <a:defRPr/>
            </a:pPr>
            <a:r>
              <a:rPr lang="cs-CZ" dirty="0" err="1">
                <a:solidFill>
                  <a:schemeClr val="accent1"/>
                </a:solidFill>
                <a:latin typeface="Cambria" panose="02040503050406030204" pitchFamily="18" charset="0"/>
                <a:cs typeface="Cambria"/>
              </a:rPr>
              <a:t>auris</a:t>
            </a:r>
            <a:r>
              <a:rPr lang="cs-CZ" dirty="0">
                <a:solidFill>
                  <a:schemeClr val="accent1"/>
                </a:solidFill>
                <a:latin typeface="Cambria" panose="02040503050406030204" pitchFamily="18" charset="0"/>
                <a:cs typeface="Cambria"/>
              </a:rPr>
              <a:t>, </a:t>
            </a:r>
            <a:r>
              <a:rPr lang="cs-CZ" dirty="0">
                <a:solidFill>
                  <a:schemeClr val="accent3">
                    <a:lumMod val="75000"/>
                  </a:schemeClr>
                </a:solidFill>
                <a:latin typeface="Cambria" panose="02040503050406030204" pitchFamily="18" charset="0"/>
                <a:cs typeface="Cambria"/>
              </a:rPr>
              <a:t>aur</a:t>
            </a:r>
            <a:r>
              <a:rPr lang="cs-CZ" dirty="0">
                <a:solidFill>
                  <a:schemeClr val="accent1"/>
                </a:solidFill>
                <a:latin typeface="Cambria" panose="02040503050406030204" pitchFamily="18" charset="0"/>
                <a:cs typeface="Cambria"/>
              </a:rPr>
              <a:t>-</a:t>
            </a:r>
            <a:r>
              <a:rPr lang="cs-CZ" dirty="0" err="1">
                <a:solidFill>
                  <a:schemeClr val="accent1"/>
                </a:solidFill>
                <a:latin typeface="Cambria" panose="02040503050406030204" pitchFamily="18" charset="0"/>
                <a:cs typeface="Cambria"/>
              </a:rPr>
              <a:t>is</a:t>
            </a:r>
            <a:r>
              <a:rPr lang="cs-CZ" dirty="0">
                <a:solidFill>
                  <a:schemeClr val="accent1"/>
                </a:solidFill>
                <a:latin typeface="Cambria" panose="02040503050406030204" pitchFamily="18" charset="0"/>
                <a:cs typeface="Cambria"/>
              </a:rPr>
              <a:t>; corpus, </a:t>
            </a:r>
            <a:r>
              <a:rPr lang="cs-CZ" dirty="0" err="1">
                <a:solidFill>
                  <a:schemeClr val="accent3">
                    <a:lumMod val="75000"/>
                  </a:schemeClr>
                </a:solidFill>
                <a:latin typeface="Cambria" panose="02040503050406030204" pitchFamily="18" charset="0"/>
                <a:cs typeface="Cambria"/>
              </a:rPr>
              <a:t>corpor</a:t>
            </a:r>
            <a:r>
              <a:rPr lang="cs-CZ" dirty="0" err="1">
                <a:solidFill>
                  <a:schemeClr val="accent1"/>
                </a:solidFill>
                <a:latin typeface="Cambria" panose="02040503050406030204" pitchFamily="18" charset="0"/>
                <a:cs typeface="Cambria"/>
              </a:rPr>
              <a:t>-is</a:t>
            </a:r>
            <a:endParaRPr lang="cs-CZ" dirty="0">
              <a:solidFill>
                <a:schemeClr val="accent1"/>
              </a:solidFill>
              <a:latin typeface="Cambria" panose="02040503050406030204" pitchFamily="18" charset="0"/>
              <a:cs typeface="Cambria"/>
            </a:endParaRPr>
          </a:p>
          <a:p>
            <a:pPr lvl="2">
              <a:defRPr/>
            </a:pPr>
            <a:r>
              <a:rPr lang="cs-CZ" dirty="0" err="1">
                <a:solidFill>
                  <a:schemeClr val="accent1"/>
                </a:solidFill>
                <a:latin typeface="Cambria" panose="02040503050406030204" pitchFamily="18" charset="0"/>
                <a:cs typeface="Cambria"/>
              </a:rPr>
              <a:t>arcus</a:t>
            </a:r>
            <a:r>
              <a:rPr lang="cs-CZ" dirty="0">
                <a:solidFill>
                  <a:schemeClr val="accent1"/>
                </a:solidFill>
                <a:latin typeface="Cambria" panose="02040503050406030204" pitchFamily="18" charset="0"/>
                <a:cs typeface="Cambria"/>
              </a:rPr>
              <a:t>, </a:t>
            </a:r>
            <a:r>
              <a:rPr lang="cs-CZ" dirty="0" err="1">
                <a:solidFill>
                  <a:schemeClr val="accent3">
                    <a:lumMod val="75000"/>
                  </a:schemeClr>
                </a:solidFill>
                <a:latin typeface="Cambria" panose="02040503050406030204" pitchFamily="18" charset="0"/>
                <a:cs typeface="Cambria"/>
              </a:rPr>
              <a:t>arc</a:t>
            </a:r>
            <a:r>
              <a:rPr lang="cs-CZ" dirty="0" err="1">
                <a:solidFill>
                  <a:schemeClr val="accent1"/>
                </a:solidFill>
                <a:latin typeface="Cambria" panose="02040503050406030204" pitchFamily="18" charset="0"/>
                <a:cs typeface="Cambria"/>
              </a:rPr>
              <a:t>-us</a:t>
            </a:r>
            <a:r>
              <a:rPr lang="cs-CZ" dirty="0">
                <a:solidFill>
                  <a:schemeClr val="accent1"/>
                </a:solidFill>
                <a:latin typeface="Cambria" panose="02040503050406030204" pitchFamily="18" charset="0"/>
                <a:cs typeface="Cambria"/>
              </a:rPr>
              <a:t>; genu, </a:t>
            </a:r>
            <a:r>
              <a:rPr lang="cs-CZ" dirty="0">
                <a:solidFill>
                  <a:schemeClr val="accent3">
                    <a:lumMod val="75000"/>
                  </a:schemeClr>
                </a:solidFill>
                <a:latin typeface="Cambria" panose="02040503050406030204" pitchFamily="18" charset="0"/>
                <a:cs typeface="Cambria"/>
              </a:rPr>
              <a:t>gen</a:t>
            </a:r>
            <a:r>
              <a:rPr lang="cs-CZ" dirty="0">
                <a:solidFill>
                  <a:schemeClr val="accent1"/>
                </a:solidFill>
                <a:latin typeface="Cambria" panose="02040503050406030204" pitchFamily="18" charset="0"/>
                <a:cs typeface="Cambria"/>
              </a:rPr>
              <a:t>-</a:t>
            </a:r>
            <a:r>
              <a:rPr lang="cs-CZ" dirty="0" err="1">
                <a:solidFill>
                  <a:schemeClr val="accent1"/>
                </a:solidFill>
                <a:latin typeface="Cambria" panose="02040503050406030204" pitchFamily="18" charset="0"/>
                <a:cs typeface="Cambria"/>
              </a:rPr>
              <a:t>us</a:t>
            </a:r>
            <a:endParaRPr lang="cs-CZ" dirty="0">
              <a:solidFill>
                <a:schemeClr val="accent1"/>
              </a:solidFill>
              <a:latin typeface="Cambria" panose="02040503050406030204" pitchFamily="18" charset="0"/>
              <a:cs typeface="Cambria"/>
            </a:endParaRPr>
          </a:p>
          <a:p>
            <a:pPr lvl="2">
              <a:defRPr/>
            </a:pPr>
            <a:r>
              <a:rPr lang="cs-CZ" dirty="0">
                <a:solidFill>
                  <a:schemeClr val="accent1"/>
                </a:solidFill>
                <a:latin typeface="Cambria" panose="02040503050406030204" pitchFamily="18" charset="0"/>
                <a:cs typeface="Cambria"/>
              </a:rPr>
              <a:t>facies, </a:t>
            </a:r>
            <a:r>
              <a:rPr lang="cs-CZ" dirty="0" err="1">
                <a:solidFill>
                  <a:schemeClr val="accent3">
                    <a:lumMod val="75000"/>
                  </a:schemeClr>
                </a:solidFill>
                <a:latin typeface="Cambria" panose="02040503050406030204" pitchFamily="18" charset="0"/>
                <a:cs typeface="Cambria"/>
              </a:rPr>
              <a:t>faci</a:t>
            </a:r>
            <a:r>
              <a:rPr lang="cs-CZ" dirty="0" err="1">
                <a:solidFill>
                  <a:schemeClr val="accent1"/>
                </a:solidFill>
                <a:latin typeface="Cambria" panose="02040503050406030204" pitchFamily="18" charset="0"/>
                <a:cs typeface="Cambria"/>
              </a:rPr>
              <a:t>-ei</a:t>
            </a:r>
            <a:endParaRPr lang="cs-CZ" dirty="0">
              <a:solidFill>
                <a:schemeClr val="accent1"/>
              </a:solidFill>
              <a:latin typeface="Cambria" panose="02040503050406030204" pitchFamily="18" charset="0"/>
              <a:cs typeface="Cambria"/>
            </a:endParaRPr>
          </a:p>
        </p:txBody>
      </p:sp>
    </p:spTree>
    <p:extLst>
      <p:ext uri="{BB962C8B-B14F-4D97-AF65-F5344CB8AC3E}">
        <p14:creationId xmlns:p14="http://schemas.microsoft.com/office/powerpoint/2010/main" val="360362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down)">
                                      <p:cBhvr>
                                        <p:cTn id="45" dur="500"/>
                                        <p:tgtEl>
                                          <p:spTgt spid="3">
                                            <p:txEl>
                                              <p:pRg st="8" end="8"/>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down)">
                                      <p:cBhvr>
                                        <p:cTn id="48" dur="500"/>
                                        <p:tgtEl>
                                          <p:spTgt spid="3">
                                            <p:txEl>
                                              <p:pRg st="9" end="9"/>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down)">
                                      <p:cBhvr>
                                        <p:cTn id="51" dur="500"/>
                                        <p:tgtEl>
                                          <p:spTgt spid="3">
                                            <p:txEl>
                                              <p:pRg st="10" end="10"/>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wipe(down)">
                                      <p:cBhvr>
                                        <p:cTn id="54" dur="500"/>
                                        <p:tgtEl>
                                          <p:spTgt spid="3">
                                            <p:txEl>
                                              <p:pRg st="11" end="11"/>
                                            </p:txEl>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wipe(down)">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Confusing</a:t>
            </a:r>
            <a:r>
              <a:rPr lang="cs-CZ" dirty="0"/>
              <a:t> </a:t>
            </a:r>
            <a:r>
              <a:rPr lang="cs-CZ" dirty="0" err="1"/>
              <a:t>words</a:t>
            </a:r>
            <a:r>
              <a:rPr lang="cs-CZ" dirty="0"/>
              <a:t> I</a:t>
            </a:r>
          </a:p>
        </p:txBody>
      </p:sp>
      <p:sp>
        <p:nvSpPr>
          <p:cNvPr id="3" name="Zástupný symbol pro obsah 2"/>
          <p:cNvSpPr>
            <a:spLocks noGrp="1"/>
          </p:cNvSpPr>
          <p:nvPr>
            <p:ph sz="quarter" idx="1"/>
          </p:nvPr>
        </p:nvSpPr>
        <p:spPr>
          <a:xfrm>
            <a:off x="323528" y="1340768"/>
            <a:ext cx="8503920" cy="5112568"/>
          </a:xfrm>
        </p:spPr>
        <p:txBody>
          <a:bodyPr>
            <a:normAutofit fontScale="92500"/>
          </a:bodyPr>
          <a:lstStyle/>
          <a:p>
            <a:r>
              <a:rPr lang="cs-CZ" dirty="0" err="1"/>
              <a:t>Tell</a:t>
            </a:r>
            <a:r>
              <a:rPr lang="cs-CZ" dirty="0"/>
              <a:t> </a:t>
            </a:r>
            <a:r>
              <a:rPr lang="cs-CZ" dirty="0" err="1"/>
              <a:t>the</a:t>
            </a:r>
            <a:r>
              <a:rPr lang="cs-CZ" dirty="0"/>
              <a:t> </a:t>
            </a:r>
            <a:r>
              <a:rPr lang="cs-CZ" dirty="0" err="1"/>
              <a:t>difference</a:t>
            </a:r>
            <a:r>
              <a:rPr lang="cs-CZ" dirty="0"/>
              <a:t> </a:t>
            </a:r>
            <a:r>
              <a:rPr lang="cs-CZ" dirty="0" err="1"/>
              <a:t>between</a:t>
            </a:r>
            <a:r>
              <a:rPr lang="cs-CZ" dirty="0"/>
              <a:t> </a:t>
            </a:r>
            <a:r>
              <a:rPr lang="cs-CZ" dirty="0" err="1"/>
              <a:t>the</a:t>
            </a:r>
            <a:r>
              <a:rPr lang="cs-CZ" dirty="0"/>
              <a:t> </a:t>
            </a:r>
            <a:r>
              <a:rPr lang="cs-CZ" dirty="0" err="1"/>
              <a:t>words</a:t>
            </a:r>
            <a:r>
              <a:rPr lang="cs-CZ" dirty="0"/>
              <a:t> and make up </a:t>
            </a:r>
            <a:r>
              <a:rPr lang="cs-CZ" dirty="0" err="1"/>
              <a:t>illustrative</a:t>
            </a:r>
            <a:r>
              <a:rPr lang="cs-CZ" dirty="0"/>
              <a:t> </a:t>
            </a:r>
            <a:r>
              <a:rPr lang="cs-CZ" dirty="0" err="1"/>
              <a:t>phrases</a:t>
            </a:r>
            <a:r>
              <a:rPr lang="cs-CZ" dirty="0"/>
              <a:t>:</a:t>
            </a:r>
          </a:p>
          <a:p>
            <a:pPr lvl="1"/>
            <a:r>
              <a:rPr lang="cs-CZ" dirty="0" err="1"/>
              <a:t>dislocatio</a:t>
            </a:r>
            <a:r>
              <a:rPr lang="cs-CZ" dirty="0"/>
              <a:t>, </a:t>
            </a:r>
            <a:r>
              <a:rPr lang="cs-CZ" dirty="0" err="1"/>
              <a:t>onis</a:t>
            </a:r>
            <a:r>
              <a:rPr lang="cs-CZ" dirty="0"/>
              <a:t>, </a:t>
            </a:r>
            <a:r>
              <a:rPr lang="cs-CZ" dirty="0" err="1"/>
              <a:t>f</a:t>
            </a:r>
            <a:r>
              <a:rPr lang="cs-CZ" dirty="0"/>
              <a:t>.		X	</a:t>
            </a:r>
            <a:r>
              <a:rPr lang="cs-CZ" dirty="0" err="1"/>
              <a:t>dislocatus</a:t>
            </a:r>
            <a:r>
              <a:rPr lang="cs-CZ" dirty="0"/>
              <a:t>, a, um</a:t>
            </a:r>
          </a:p>
          <a:p>
            <a:pPr lvl="2"/>
            <a:r>
              <a:rPr lang="cs-CZ" dirty="0" err="1"/>
              <a:t>fractura</a:t>
            </a:r>
            <a:r>
              <a:rPr lang="cs-CZ" dirty="0"/>
              <a:t> </a:t>
            </a:r>
            <a:r>
              <a:rPr lang="cs-CZ" dirty="0" err="1"/>
              <a:t>costae</a:t>
            </a:r>
            <a:r>
              <a:rPr lang="cs-CZ" dirty="0"/>
              <a:t> </a:t>
            </a:r>
            <a:r>
              <a:rPr lang="cs-CZ" dirty="0" err="1"/>
              <a:t>verae</a:t>
            </a:r>
            <a:r>
              <a:rPr lang="cs-CZ" dirty="0"/>
              <a:t> </a:t>
            </a:r>
            <a:r>
              <a:rPr lang="cs-CZ" dirty="0" err="1"/>
              <a:t>secundae</a:t>
            </a:r>
            <a:r>
              <a:rPr lang="cs-CZ" dirty="0"/>
              <a:t> l.sin. </a:t>
            </a:r>
            <a:r>
              <a:rPr lang="cs-CZ" dirty="0" err="1">
                <a:solidFill>
                  <a:srgbClr val="FF0000"/>
                </a:solidFill>
              </a:rPr>
              <a:t>dislocata</a:t>
            </a:r>
            <a:endParaRPr lang="cs-CZ" dirty="0">
              <a:solidFill>
                <a:srgbClr val="FF0000"/>
              </a:solidFill>
            </a:endParaRPr>
          </a:p>
          <a:p>
            <a:pPr lvl="2"/>
            <a:r>
              <a:rPr lang="cs-CZ" dirty="0" err="1">
                <a:solidFill>
                  <a:srgbClr val="FF0000"/>
                </a:solidFill>
              </a:rPr>
              <a:t>dislocatio</a:t>
            </a:r>
            <a:r>
              <a:rPr lang="cs-CZ" dirty="0"/>
              <a:t> </a:t>
            </a:r>
            <a:r>
              <a:rPr lang="cs-CZ" dirty="0" err="1"/>
              <a:t>articulationis</a:t>
            </a:r>
            <a:r>
              <a:rPr lang="cs-CZ" dirty="0"/>
              <a:t> </a:t>
            </a:r>
            <a:r>
              <a:rPr lang="cs-CZ" dirty="0" err="1"/>
              <a:t>sacroiliacae</a:t>
            </a:r>
            <a:r>
              <a:rPr lang="cs-CZ" dirty="0"/>
              <a:t> l.</a:t>
            </a:r>
            <a:r>
              <a:rPr lang="cs-CZ" dirty="0" err="1"/>
              <a:t>dx</a:t>
            </a:r>
            <a:r>
              <a:rPr lang="cs-CZ" dirty="0"/>
              <a:t>.</a:t>
            </a:r>
          </a:p>
          <a:p>
            <a:pPr lvl="1"/>
            <a:r>
              <a:rPr lang="cs-CZ" dirty="0"/>
              <a:t>ruptura, </a:t>
            </a:r>
            <a:r>
              <a:rPr lang="cs-CZ" dirty="0" err="1"/>
              <a:t>ae</a:t>
            </a:r>
            <a:r>
              <a:rPr lang="cs-CZ" dirty="0"/>
              <a:t>, f.		X 	</a:t>
            </a:r>
            <a:r>
              <a:rPr lang="cs-CZ" dirty="0" err="1"/>
              <a:t>ruptus</a:t>
            </a:r>
            <a:r>
              <a:rPr lang="cs-CZ" dirty="0"/>
              <a:t>, </a:t>
            </a:r>
            <a:r>
              <a:rPr lang="cs-CZ" dirty="0" err="1"/>
              <a:t>rupta</a:t>
            </a:r>
            <a:r>
              <a:rPr lang="cs-CZ" dirty="0"/>
              <a:t>, </a:t>
            </a:r>
            <a:r>
              <a:rPr lang="cs-CZ" dirty="0" err="1"/>
              <a:t>ruptum</a:t>
            </a:r>
            <a:endParaRPr lang="cs-CZ" dirty="0"/>
          </a:p>
          <a:p>
            <a:pPr lvl="2"/>
            <a:r>
              <a:rPr lang="cs-CZ" dirty="0">
                <a:solidFill>
                  <a:srgbClr val="FF0000"/>
                </a:solidFill>
              </a:rPr>
              <a:t>ruptura</a:t>
            </a:r>
            <a:r>
              <a:rPr lang="cs-CZ" dirty="0"/>
              <a:t> </a:t>
            </a:r>
            <a:r>
              <a:rPr lang="cs-CZ" dirty="0" err="1"/>
              <a:t>tendinum</a:t>
            </a:r>
            <a:r>
              <a:rPr lang="cs-CZ" dirty="0"/>
              <a:t> </a:t>
            </a:r>
            <a:r>
              <a:rPr lang="cs-CZ" dirty="0" err="1"/>
              <a:t>manus</a:t>
            </a:r>
            <a:r>
              <a:rPr lang="cs-CZ" dirty="0"/>
              <a:t> </a:t>
            </a:r>
            <a:r>
              <a:rPr lang="cs-CZ" dirty="0" err="1"/>
              <a:t>dextrae</a:t>
            </a:r>
            <a:endParaRPr lang="cs-CZ" dirty="0"/>
          </a:p>
          <a:p>
            <a:pPr lvl="2"/>
            <a:r>
              <a:rPr lang="cs-CZ" dirty="0"/>
              <a:t>sutura </a:t>
            </a:r>
            <a:r>
              <a:rPr lang="cs-CZ" dirty="0" err="1"/>
              <a:t>parietis</a:t>
            </a:r>
            <a:r>
              <a:rPr lang="cs-CZ" dirty="0"/>
              <a:t> </a:t>
            </a:r>
            <a:r>
              <a:rPr lang="cs-CZ" dirty="0" err="1"/>
              <a:t>vaginae</a:t>
            </a:r>
            <a:r>
              <a:rPr lang="cs-CZ" dirty="0"/>
              <a:t> </a:t>
            </a:r>
            <a:r>
              <a:rPr lang="cs-CZ" dirty="0" err="1">
                <a:solidFill>
                  <a:srgbClr val="FF0000"/>
                </a:solidFill>
              </a:rPr>
              <a:t>ruptae</a:t>
            </a:r>
            <a:r>
              <a:rPr lang="cs-CZ" dirty="0"/>
              <a:t> post </a:t>
            </a:r>
            <a:r>
              <a:rPr lang="cs-CZ" dirty="0" err="1"/>
              <a:t>partum</a:t>
            </a:r>
            <a:endParaRPr lang="cs-CZ" dirty="0"/>
          </a:p>
          <a:p>
            <a:pPr lvl="1"/>
            <a:r>
              <a:rPr lang="cs-CZ" dirty="0" err="1"/>
              <a:t>perforatio</a:t>
            </a:r>
            <a:r>
              <a:rPr lang="cs-CZ" dirty="0"/>
              <a:t>, </a:t>
            </a:r>
            <a:r>
              <a:rPr lang="cs-CZ" dirty="0" err="1"/>
              <a:t>onis</a:t>
            </a:r>
            <a:r>
              <a:rPr lang="cs-CZ" dirty="0"/>
              <a:t>, </a:t>
            </a:r>
            <a:r>
              <a:rPr lang="cs-CZ" dirty="0" err="1"/>
              <a:t>f</a:t>
            </a:r>
            <a:r>
              <a:rPr lang="cs-CZ" dirty="0"/>
              <a:t>.		X	</a:t>
            </a:r>
            <a:r>
              <a:rPr lang="cs-CZ" dirty="0" err="1"/>
              <a:t>perforatus</a:t>
            </a:r>
            <a:r>
              <a:rPr lang="cs-CZ" dirty="0"/>
              <a:t>, a, um/</a:t>
            </a:r>
            <a:r>
              <a:rPr lang="cs-CZ" dirty="0" err="1"/>
              <a:t>perforans</a:t>
            </a:r>
            <a:r>
              <a:rPr lang="cs-CZ" dirty="0"/>
              <a:t>, </a:t>
            </a:r>
            <a:r>
              <a:rPr lang="cs-CZ" dirty="0" err="1"/>
              <a:t>ntis</a:t>
            </a:r>
            <a:endParaRPr lang="cs-CZ" dirty="0"/>
          </a:p>
          <a:p>
            <a:pPr lvl="2"/>
            <a:r>
              <a:rPr lang="cs-CZ" dirty="0" err="1">
                <a:solidFill>
                  <a:srgbClr val="FF0000"/>
                </a:solidFill>
              </a:rPr>
              <a:t>perforatio</a:t>
            </a:r>
            <a:r>
              <a:rPr lang="cs-CZ" dirty="0"/>
              <a:t> </a:t>
            </a:r>
            <a:r>
              <a:rPr lang="cs-CZ" dirty="0" err="1"/>
              <a:t>parietis</a:t>
            </a:r>
            <a:r>
              <a:rPr lang="cs-CZ" dirty="0"/>
              <a:t> </a:t>
            </a:r>
            <a:r>
              <a:rPr lang="cs-CZ" dirty="0" err="1"/>
              <a:t>gastris</a:t>
            </a:r>
            <a:r>
              <a:rPr lang="cs-CZ" dirty="0"/>
              <a:t> </a:t>
            </a:r>
            <a:r>
              <a:rPr lang="cs-CZ" dirty="0" err="1"/>
              <a:t>propter</a:t>
            </a:r>
            <a:r>
              <a:rPr lang="cs-CZ" dirty="0"/>
              <a:t> </a:t>
            </a:r>
            <a:r>
              <a:rPr lang="cs-CZ" dirty="0" err="1"/>
              <a:t>ulcus</a:t>
            </a:r>
            <a:endParaRPr lang="cs-CZ" dirty="0"/>
          </a:p>
          <a:p>
            <a:pPr lvl="2"/>
            <a:r>
              <a:rPr lang="cs-CZ" dirty="0" err="1"/>
              <a:t>ulcus</a:t>
            </a:r>
            <a:r>
              <a:rPr lang="cs-CZ" dirty="0"/>
              <a:t> </a:t>
            </a:r>
            <a:r>
              <a:rPr lang="cs-CZ" dirty="0" err="1"/>
              <a:t>duodeni</a:t>
            </a:r>
            <a:r>
              <a:rPr lang="cs-CZ" dirty="0"/>
              <a:t> </a:t>
            </a:r>
            <a:r>
              <a:rPr lang="cs-CZ" dirty="0" err="1">
                <a:solidFill>
                  <a:srgbClr val="FF0000"/>
                </a:solidFill>
              </a:rPr>
              <a:t>perforatum</a:t>
            </a:r>
            <a:r>
              <a:rPr lang="cs-CZ" dirty="0">
                <a:solidFill>
                  <a:srgbClr val="FF0000"/>
                </a:solidFill>
              </a:rPr>
              <a:t>/</a:t>
            </a:r>
            <a:r>
              <a:rPr lang="cs-CZ" dirty="0" err="1">
                <a:solidFill>
                  <a:srgbClr val="FF0000"/>
                </a:solidFill>
              </a:rPr>
              <a:t>perforans</a:t>
            </a:r>
            <a:endParaRPr lang="cs-CZ" dirty="0">
              <a:solidFill>
                <a:srgbClr val="FF0000"/>
              </a:solidFill>
            </a:endParaRPr>
          </a:p>
          <a:p>
            <a:pPr lvl="1"/>
            <a:r>
              <a:rPr lang="cs-CZ" dirty="0" err="1"/>
              <a:t>suspicio</a:t>
            </a:r>
            <a:r>
              <a:rPr lang="cs-CZ" dirty="0"/>
              <a:t>, </a:t>
            </a:r>
            <a:r>
              <a:rPr lang="cs-CZ" dirty="0" err="1"/>
              <a:t>onis</a:t>
            </a:r>
            <a:r>
              <a:rPr lang="cs-CZ" dirty="0"/>
              <a:t> </a:t>
            </a:r>
            <a:r>
              <a:rPr lang="cs-CZ" dirty="0" err="1"/>
              <a:t>f</a:t>
            </a:r>
            <a:r>
              <a:rPr lang="cs-CZ" dirty="0"/>
              <a:t>.		X	</a:t>
            </a:r>
            <a:r>
              <a:rPr lang="cs-CZ" dirty="0" err="1"/>
              <a:t>suspectus</a:t>
            </a:r>
            <a:r>
              <a:rPr lang="cs-CZ" dirty="0"/>
              <a:t>, a, um</a:t>
            </a:r>
          </a:p>
          <a:p>
            <a:pPr lvl="2"/>
            <a:r>
              <a:rPr lang="cs-CZ" dirty="0" err="1">
                <a:solidFill>
                  <a:srgbClr val="FF0000"/>
                </a:solidFill>
              </a:rPr>
              <a:t>suspicio</a:t>
            </a:r>
            <a:r>
              <a:rPr lang="cs-CZ" dirty="0"/>
              <a:t> </a:t>
            </a:r>
            <a:r>
              <a:rPr lang="cs-CZ" dirty="0" err="1"/>
              <a:t>carcinomatis</a:t>
            </a:r>
            <a:r>
              <a:rPr lang="cs-CZ" dirty="0"/>
              <a:t> </a:t>
            </a:r>
            <a:r>
              <a:rPr lang="cs-CZ" dirty="0" err="1"/>
              <a:t>mammae</a:t>
            </a:r>
            <a:r>
              <a:rPr lang="cs-CZ" dirty="0"/>
              <a:t> l.sin.</a:t>
            </a:r>
          </a:p>
          <a:p>
            <a:pPr lvl="2"/>
            <a:r>
              <a:rPr lang="cs-CZ" dirty="0" err="1"/>
              <a:t>Infractio</a:t>
            </a:r>
            <a:r>
              <a:rPr lang="cs-CZ" dirty="0"/>
              <a:t> </a:t>
            </a:r>
            <a:r>
              <a:rPr lang="cs-CZ" dirty="0" err="1"/>
              <a:t>partis</a:t>
            </a:r>
            <a:r>
              <a:rPr lang="cs-CZ" dirty="0"/>
              <a:t> </a:t>
            </a:r>
            <a:r>
              <a:rPr lang="cs-CZ" dirty="0" err="1"/>
              <a:t>distalis</a:t>
            </a:r>
            <a:r>
              <a:rPr lang="cs-CZ" dirty="0"/>
              <a:t> </a:t>
            </a:r>
            <a:r>
              <a:rPr lang="cs-CZ" dirty="0" err="1"/>
              <a:t>tibiae</a:t>
            </a:r>
            <a:r>
              <a:rPr lang="cs-CZ" dirty="0"/>
              <a:t> l.</a:t>
            </a:r>
            <a:r>
              <a:rPr lang="cs-CZ" dirty="0" err="1"/>
              <a:t>dx</a:t>
            </a:r>
            <a:r>
              <a:rPr lang="cs-CZ" dirty="0"/>
              <a:t>. </a:t>
            </a:r>
            <a:r>
              <a:rPr lang="cs-CZ" dirty="0" err="1">
                <a:solidFill>
                  <a:srgbClr val="FF0000"/>
                </a:solidFill>
              </a:rPr>
              <a:t>suspecta</a:t>
            </a:r>
            <a:endParaRPr lang="cs-CZ" dirty="0">
              <a:solidFill>
                <a:srgbClr val="FF0000"/>
              </a:solidFill>
            </a:endParaRPr>
          </a:p>
        </p:txBody>
      </p:sp>
    </p:spTree>
    <p:extLst>
      <p:ext uri="{BB962C8B-B14F-4D97-AF65-F5344CB8AC3E}">
        <p14:creationId xmlns:p14="http://schemas.microsoft.com/office/powerpoint/2010/main" val="148387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24136"/>
          </a:xfrm>
        </p:spPr>
        <p:txBody>
          <a:bodyPr>
            <a:normAutofit fontScale="90000"/>
          </a:bodyPr>
          <a:lstStyle/>
          <a:p>
            <a:r>
              <a:rPr lang="cs-CZ" dirty="0" err="1"/>
              <a:t>Confusing</a:t>
            </a:r>
            <a:r>
              <a:rPr lang="cs-CZ" dirty="0"/>
              <a:t> </a:t>
            </a:r>
            <a:r>
              <a:rPr lang="cs-CZ" dirty="0" err="1"/>
              <a:t>words</a:t>
            </a:r>
            <a:r>
              <a:rPr lang="cs-CZ" dirty="0"/>
              <a:t> II</a:t>
            </a:r>
            <a:br>
              <a:rPr lang="cs-CZ" dirty="0"/>
            </a:br>
            <a:r>
              <a:rPr lang="cs-CZ" dirty="0" err="1"/>
              <a:t>Match</a:t>
            </a:r>
            <a:r>
              <a:rPr lang="cs-CZ" dirty="0"/>
              <a:t> </a:t>
            </a:r>
            <a:r>
              <a:rPr lang="cs-CZ" dirty="0" err="1"/>
              <a:t>the</a:t>
            </a:r>
            <a:r>
              <a:rPr lang="cs-CZ" dirty="0"/>
              <a:t> </a:t>
            </a:r>
            <a:r>
              <a:rPr lang="cs-CZ" dirty="0" err="1"/>
              <a:t>nouns</a:t>
            </a:r>
            <a:r>
              <a:rPr lang="cs-CZ" dirty="0"/>
              <a:t> </a:t>
            </a:r>
            <a:r>
              <a:rPr lang="cs-CZ" dirty="0" err="1"/>
              <a:t>with</a:t>
            </a:r>
            <a:r>
              <a:rPr lang="cs-CZ" dirty="0"/>
              <a:t> </a:t>
            </a:r>
            <a:r>
              <a:rPr lang="cs-CZ" dirty="0" err="1"/>
              <a:t>the</a:t>
            </a:r>
            <a:r>
              <a:rPr lang="cs-CZ" dirty="0"/>
              <a:t> </a:t>
            </a:r>
            <a:r>
              <a:rPr lang="cs-CZ" dirty="0" err="1"/>
              <a:t>pictures</a:t>
            </a:r>
            <a:endParaRPr lang="cs-CZ" dirty="0"/>
          </a:p>
        </p:txBody>
      </p:sp>
      <p:pic>
        <p:nvPicPr>
          <p:cNvPr id="1026" name="Picture 2" descr="http://k12insightblogs.files.wordpress.com/2014/03/part-of-the-whole-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15" r="5415" b="8629"/>
          <a:stretch/>
        </p:blipFill>
        <p:spPr bwMode="auto">
          <a:xfrm>
            <a:off x="755576" y="5006072"/>
            <a:ext cx="2088231" cy="1355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0/06/Hrad_Oparno,_ze%C4%8F_a_Mile%C5%A1ovka.JPG/290px-Hrad_Oparno,_ze%C4%8F_a_Mile%C5%A1ovk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8396" y="3049163"/>
            <a:ext cx="2160240" cy="16239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aktualne.centrum.cz/580/68/5806802-smrt-nehoda-tragedi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227" b="2905"/>
          <a:stretch/>
        </p:blipFill>
        <p:spPr bwMode="auto">
          <a:xfrm>
            <a:off x="2004363" y="1491978"/>
            <a:ext cx="2520280" cy="173238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Výsledek obrázku pro nemo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10" descr="Výsledek obrázku pro nemo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6" name="Picture 12" descr="http://i.idnes.cz/07/122/cl/SPI1fd376_nemoc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3311" y="4673068"/>
            <a:ext cx="1962199" cy="14716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zoom.iprima.cz/sites/default/files/image_crops/image_620x349/d/379186_nejjedovatejsi-hadi-zakousnuta-svihovka_image_620x34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987" t="18687"/>
          <a:stretch/>
        </p:blipFill>
        <p:spPr bwMode="auto">
          <a:xfrm>
            <a:off x="1017489" y="3405925"/>
            <a:ext cx="2622806" cy="144615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arthurkilmurray.com/wp-content/uploads/2015/08/hqdefault.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6687" b="5805"/>
          <a:stretch/>
        </p:blipFill>
        <p:spPr bwMode="auto">
          <a:xfrm>
            <a:off x="6516215" y="1283608"/>
            <a:ext cx="2456393" cy="1612158"/>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612775" y="1795348"/>
            <a:ext cx="1080120" cy="369332"/>
          </a:xfrm>
          <a:prstGeom prst="rect">
            <a:avLst/>
          </a:prstGeom>
          <a:noFill/>
        </p:spPr>
        <p:txBody>
          <a:bodyPr wrap="square" rtlCol="0">
            <a:spAutoFit/>
          </a:bodyPr>
          <a:lstStyle/>
          <a:p>
            <a:r>
              <a:rPr lang="cs-CZ" dirty="0" err="1"/>
              <a:t>morsus</a:t>
            </a:r>
            <a:endParaRPr lang="cs-CZ" dirty="0"/>
          </a:p>
        </p:txBody>
      </p:sp>
      <p:sp>
        <p:nvSpPr>
          <p:cNvPr id="13" name="TextovéPole 12"/>
          <p:cNvSpPr txBox="1"/>
          <p:nvPr/>
        </p:nvSpPr>
        <p:spPr>
          <a:xfrm>
            <a:off x="7098958" y="3059668"/>
            <a:ext cx="1080120" cy="369332"/>
          </a:xfrm>
          <a:prstGeom prst="rect">
            <a:avLst/>
          </a:prstGeom>
          <a:noFill/>
        </p:spPr>
        <p:txBody>
          <a:bodyPr wrap="square" rtlCol="0">
            <a:spAutoFit/>
          </a:bodyPr>
          <a:lstStyle/>
          <a:p>
            <a:r>
              <a:rPr lang="cs-CZ" dirty="0" err="1"/>
              <a:t>pars</a:t>
            </a:r>
            <a:endParaRPr lang="cs-CZ" dirty="0"/>
          </a:p>
        </p:txBody>
      </p:sp>
      <p:sp>
        <p:nvSpPr>
          <p:cNvPr id="14" name="TextovéPole 13"/>
          <p:cNvSpPr txBox="1"/>
          <p:nvPr/>
        </p:nvSpPr>
        <p:spPr>
          <a:xfrm>
            <a:off x="8201000" y="3442950"/>
            <a:ext cx="1080120" cy="369332"/>
          </a:xfrm>
          <a:prstGeom prst="rect">
            <a:avLst/>
          </a:prstGeom>
          <a:noFill/>
        </p:spPr>
        <p:txBody>
          <a:bodyPr wrap="square" rtlCol="0">
            <a:spAutoFit/>
          </a:bodyPr>
          <a:lstStyle/>
          <a:p>
            <a:r>
              <a:rPr lang="cs-CZ" dirty="0" err="1"/>
              <a:t>mors</a:t>
            </a:r>
            <a:endParaRPr lang="cs-CZ" dirty="0"/>
          </a:p>
        </p:txBody>
      </p:sp>
      <p:sp>
        <p:nvSpPr>
          <p:cNvPr id="15" name="TextovéPole 14"/>
          <p:cNvSpPr txBox="1"/>
          <p:nvPr/>
        </p:nvSpPr>
        <p:spPr>
          <a:xfrm>
            <a:off x="3642266" y="3949998"/>
            <a:ext cx="1080120" cy="369332"/>
          </a:xfrm>
          <a:prstGeom prst="rect">
            <a:avLst/>
          </a:prstGeom>
          <a:noFill/>
        </p:spPr>
        <p:txBody>
          <a:bodyPr wrap="square" rtlCol="0">
            <a:spAutoFit/>
          </a:bodyPr>
          <a:lstStyle/>
          <a:p>
            <a:r>
              <a:rPr lang="cs-CZ" dirty="0" err="1"/>
              <a:t>morbus</a:t>
            </a:r>
            <a:endParaRPr lang="cs-CZ" dirty="0"/>
          </a:p>
        </p:txBody>
      </p:sp>
      <p:sp>
        <p:nvSpPr>
          <p:cNvPr id="16" name="TextovéPole 15"/>
          <p:cNvSpPr txBox="1"/>
          <p:nvPr/>
        </p:nvSpPr>
        <p:spPr>
          <a:xfrm>
            <a:off x="5076056" y="1988840"/>
            <a:ext cx="1080120" cy="369332"/>
          </a:xfrm>
          <a:prstGeom prst="rect">
            <a:avLst/>
          </a:prstGeom>
          <a:noFill/>
        </p:spPr>
        <p:txBody>
          <a:bodyPr wrap="square" rtlCol="0">
            <a:spAutoFit/>
          </a:bodyPr>
          <a:lstStyle/>
          <a:p>
            <a:r>
              <a:rPr lang="cs-CZ" dirty="0" err="1"/>
              <a:t>paries</a:t>
            </a:r>
            <a:endParaRPr lang="cs-CZ" dirty="0"/>
          </a:p>
        </p:txBody>
      </p:sp>
      <p:sp>
        <p:nvSpPr>
          <p:cNvPr id="17" name="TextovéPole 16"/>
          <p:cNvSpPr txBox="1"/>
          <p:nvPr/>
        </p:nvSpPr>
        <p:spPr>
          <a:xfrm>
            <a:off x="3072622" y="6040136"/>
            <a:ext cx="1080120" cy="369332"/>
          </a:xfrm>
          <a:prstGeom prst="rect">
            <a:avLst/>
          </a:prstGeom>
          <a:noFill/>
        </p:spPr>
        <p:txBody>
          <a:bodyPr wrap="square" rtlCol="0">
            <a:spAutoFit/>
          </a:bodyPr>
          <a:lstStyle/>
          <a:p>
            <a:r>
              <a:rPr lang="cs-CZ" dirty="0" err="1"/>
              <a:t>fascia</a:t>
            </a:r>
            <a:endParaRPr lang="cs-CZ" dirty="0"/>
          </a:p>
        </p:txBody>
      </p:sp>
      <p:sp>
        <p:nvSpPr>
          <p:cNvPr id="18" name="TextovéPole 17"/>
          <p:cNvSpPr txBox="1"/>
          <p:nvPr/>
        </p:nvSpPr>
        <p:spPr>
          <a:xfrm>
            <a:off x="351819" y="3829380"/>
            <a:ext cx="1080120" cy="369332"/>
          </a:xfrm>
          <a:prstGeom prst="rect">
            <a:avLst/>
          </a:prstGeom>
          <a:noFill/>
        </p:spPr>
        <p:txBody>
          <a:bodyPr wrap="square" rtlCol="0">
            <a:spAutoFit/>
          </a:bodyPr>
          <a:lstStyle/>
          <a:p>
            <a:r>
              <a:rPr lang="cs-CZ" dirty="0"/>
              <a:t>facies</a:t>
            </a:r>
          </a:p>
        </p:txBody>
      </p:sp>
      <p:sp>
        <p:nvSpPr>
          <p:cNvPr id="7" name="Zástupný symbol pro obsah 6"/>
          <p:cNvSpPr>
            <a:spLocks noGrp="1"/>
          </p:cNvSpPr>
          <p:nvPr>
            <p:ph sz="quarter" idx="1"/>
          </p:nvPr>
        </p:nvSpPr>
        <p:spPr>
          <a:xfrm>
            <a:off x="6904" y="6833580"/>
            <a:ext cx="8503920" cy="4572000"/>
          </a:xfrm>
        </p:spPr>
        <p:txBody>
          <a:bodyPr/>
          <a:lstStyle/>
          <a:p>
            <a:endParaRPr lang="cs-CZ" dirty="0"/>
          </a:p>
        </p:txBody>
      </p:sp>
      <p:pic>
        <p:nvPicPr>
          <p:cNvPr id="1042" name="Picture 18" descr="http://www.jenzeny.cz/tinymce/jscripts/tiny_mce/plugins/imagemanager/soubory/people/tv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4833" y="4739494"/>
            <a:ext cx="2493826" cy="162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504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24136"/>
          </a:xfrm>
        </p:spPr>
        <p:txBody>
          <a:bodyPr>
            <a:normAutofit fontScale="90000"/>
          </a:bodyPr>
          <a:lstStyle/>
          <a:p>
            <a:r>
              <a:rPr lang="cs-CZ" dirty="0" err="1"/>
              <a:t>Confusing</a:t>
            </a:r>
            <a:r>
              <a:rPr lang="cs-CZ" dirty="0"/>
              <a:t> </a:t>
            </a:r>
            <a:r>
              <a:rPr lang="cs-CZ" dirty="0" err="1"/>
              <a:t>words</a:t>
            </a:r>
            <a:r>
              <a:rPr lang="cs-CZ" dirty="0"/>
              <a:t> II</a:t>
            </a:r>
            <a:br>
              <a:rPr lang="cs-CZ" dirty="0"/>
            </a:br>
            <a:r>
              <a:rPr lang="cs-CZ" dirty="0" err="1"/>
              <a:t>Match</a:t>
            </a:r>
            <a:r>
              <a:rPr lang="cs-CZ" dirty="0"/>
              <a:t> </a:t>
            </a:r>
            <a:r>
              <a:rPr lang="cs-CZ" dirty="0" err="1"/>
              <a:t>the</a:t>
            </a:r>
            <a:r>
              <a:rPr lang="cs-CZ" dirty="0"/>
              <a:t> </a:t>
            </a:r>
            <a:r>
              <a:rPr lang="cs-CZ" dirty="0" err="1"/>
              <a:t>nouns</a:t>
            </a:r>
            <a:r>
              <a:rPr lang="cs-CZ" dirty="0"/>
              <a:t> </a:t>
            </a:r>
            <a:r>
              <a:rPr lang="cs-CZ" dirty="0" err="1"/>
              <a:t>with</a:t>
            </a:r>
            <a:r>
              <a:rPr lang="cs-CZ" dirty="0"/>
              <a:t> </a:t>
            </a:r>
            <a:r>
              <a:rPr lang="cs-CZ" dirty="0" err="1"/>
              <a:t>the</a:t>
            </a:r>
            <a:r>
              <a:rPr lang="cs-CZ" dirty="0"/>
              <a:t> </a:t>
            </a:r>
            <a:r>
              <a:rPr lang="cs-CZ" dirty="0" err="1"/>
              <a:t>pictures</a:t>
            </a:r>
            <a:endParaRPr lang="cs-CZ" dirty="0"/>
          </a:p>
        </p:txBody>
      </p:sp>
      <p:pic>
        <p:nvPicPr>
          <p:cNvPr id="1026" name="Picture 2" descr="http://k12insightblogs.files.wordpress.com/2014/03/part-of-the-whole-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15" r="5415" b="8629"/>
          <a:stretch/>
        </p:blipFill>
        <p:spPr bwMode="auto">
          <a:xfrm>
            <a:off x="1128940" y="5050115"/>
            <a:ext cx="2088231" cy="1355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0/06/Hrad_Oparno,_ze%C4%8F_a_Mile%C5%A1ovka.JPG/290px-Hrad_Oparno,_ze%C4%8F_a_Mile%C5%A1ovk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7735" y="2771410"/>
            <a:ext cx="2160240" cy="16239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aktualne.centrum.cz/580/68/5806802-smrt-nehoda-tragedi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227" b="2905"/>
          <a:stretch/>
        </p:blipFill>
        <p:spPr bwMode="auto">
          <a:xfrm>
            <a:off x="912916" y="1441402"/>
            <a:ext cx="2520280" cy="173238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Výsledek obrázku pro nemo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10" descr="Výsledek obrázku pro nemo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6" name="Picture 12" descr="http://i.idnes.cz/07/122/cl/SPI1fd376_nemoc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7421" y="4877138"/>
            <a:ext cx="1962199" cy="14716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zoom.iprima.cz/sites/default/files/image_crops/image_620x349/d/379186_nejjedovatejsi-hadi-zakousnuta-svihovka_image_620x34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987" t="18687"/>
          <a:stretch/>
        </p:blipFill>
        <p:spPr bwMode="auto">
          <a:xfrm>
            <a:off x="155575" y="3442950"/>
            <a:ext cx="2622806" cy="144615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arthurkilmurray.com/wp-content/uploads/2015/08/hqdefault.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6687" b="5805"/>
          <a:stretch/>
        </p:blipFill>
        <p:spPr bwMode="auto">
          <a:xfrm>
            <a:off x="6286213" y="1354845"/>
            <a:ext cx="2456393" cy="1612158"/>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916871" y="4554828"/>
            <a:ext cx="2054511" cy="369332"/>
          </a:xfrm>
          <a:prstGeom prst="rect">
            <a:avLst/>
          </a:prstGeom>
          <a:noFill/>
        </p:spPr>
        <p:txBody>
          <a:bodyPr wrap="square" rtlCol="0">
            <a:spAutoFit/>
          </a:bodyPr>
          <a:lstStyle/>
          <a:p>
            <a:r>
              <a:rPr lang="cs-CZ" b="1" dirty="0" err="1">
                <a:solidFill>
                  <a:schemeClr val="bg1"/>
                </a:solidFill>
              </a:rPr>
              <a:t>morsus</a:t>
            </a:r>
            <a:r>
              <a:rPr lang="cs-CZ" b="1" dirty="0">
                <a:solidFill>
                  <a:schemeClr val="bg1"/>
                </a:solidFill>
              </a:rPr>
              <a:t>, </a:t>
            </a:r>
            <a:r>
              <a:rPr lang="cs-CZ" b="1" dirty="0" err="1">
                <a:solidFill>
                  <a:schemeClr val="bg1"/>
                </a:solidFill>
              </a:rPr>
              <a:t>us</a:t>
            </a:r>
            <a:r>
              <a:rPr lang="cs-CZ" b="1" dirty="0">
                <a:solidFill>
                  <a:schemeClr val="bg1"/>
                </a:solidFill>
              </a:rPr>
              <a:t>, m.</a:t>
            </a:r>
          </a:p>
        </p:txBody>
      </p:sp>
      <p:sp>
        <p:nvSpPr>
          <p:cNvPr id="13" name="TextovéPole 12"/>
          <p:cNvSpPr txBox="1"/>
          <p:nvPr/>
        </p:nvSpPr>
        <p:spPr>
          <a:xfrm>
            <a:off x="1318118" y="6073780"/>
            <a:ext cx="1519936" cy="369332"/>
          </a:xfrm>
          <a:prstGeom prst="rect">
            <a:avLst/>
          </a:prstGeom>
          <a:noFill/>
        </p:spPr>
        <p:txBody>
          <a:bodyPr wrap="square" rtlCol="0">
            <a:spAutoFit/>
          </a:bodyPr>
          <a:lstStyle/>
          <a:p>
            <a:r>
              <a:rPr lang="cs-CZ" b="1" dirty="0" err="1"/>
              <a:t>pars</a:t>
            </a:r>
            <a:r>
              <a:rPr lang="cs-CZ" b="1" dirty="0"/>
              <a:t>, tis, f</a:t>
            </a:r>
            <a:r>
              <a:rPr lang="cs-CZ" dirty="0"/>
              <a:t>.</a:t>
            </a:r>
          </a:p>
        </p:txBody>
      </p:sp>
      <p:sp>
        <p:nvSpPr>
          <p:cNvPr id="14" name="TextovéPole 13"/>
          <p:cNvSpPr txBox="1"/>
          <p:nvPr/>
        </p:nvSpPr>
        <p:spPr>
          <a:xfrm>
            <a:off x="1199690" y="2840570"/>
            <a:ext cx="1756792" cy="369332"/>
          </a:xfrm>
          <a:prstGeom prst="rect">
            <a:avLst/>
          </a:prstGeom>
          <a:noFill/>
        </p:spPr>
        <p:txBody>
          <a:bodyPr wrap="square" rtlCol="0">
            <a:spAutoFit/>
          </a:bodyPr>
          <a:lstStyle/>
          <a:p>
            <a:r>
              <a:rPr lang="cs-CZ" b="1" dirty="0" err="1">
                <a:solidFill>
                  <a:schemeClr val="bg1"/>
                </a:solidFill>
              </a:rPr>
              <a:t>mors</a:t>
            </a:r>
            <a:r>
              <a:rPr lang="cs-CZ" b="1" dirty="0">
                <a:solidFill>
                  <a:schemeClr val="bg1"/>
                </a:solidFill>
              </a:rPr>
              <a:t>, tis, f.</a:t>
            </a:r>
          </a:p>
        </p:txBody>
      </p:sp>
      <p:sp>
        <p:nvSpPr>
          <p:cNvPr id="15" name="TextovéPole 14"/>
          <p:cNvSpPr txBox="1"/>
          <p:nvPr/>
        </p:nvSpPr>
        <p:spPr>
          <a:xfrm>
            <a:off x="4238483" y="5979456"/>
            <a:ext cx="1841137" cy="369332"/>
          </a:xfrm>
          <a:prstGeom prst="rect">
            <a:avLst/>
          </a:prstGeom>
          <a:noFill/>
        </p:spPr>
        <p:txBody>
          <a:bodyPr wrap="square" rtlCol="0">
            <a:spAutoFit/>
          </a:bodyPr>
          <a:lstStyle/>
          <a:p>
            <a:r>
              <a:rPr lang="cs-CZ" b="1" dirty="0" err="1"/>
              <a:t>morbus</a:t>
            </a:r>
            <a:r>
              <a:rPr lang="cs-CZ" b="1" dirty="0"/>
              <a:t>, i, m. </a:t>
            </a:r>
          </a:p>
        </p:txBody>
      </p:sp>
      <p:sp>
        <p:nvSpPr>
          <p:cNvPr id="16" name="TextovéPole 15"/>
          <p:cNvSpPr txBox="1"/>
          <p:nvPr/>
        </p:nvSpPr>
        <p:spPr>
          <a:xfrm>
            <a:off x="3647734" y="4008604"/>
            <a:ext cx="2109669" cy="369332"/>
          </a:xfrm>
          <a:prstGeom prst="rect">
            <a:avLst/>
          </a:prstGeom>
          <a:noFill/>
        </p:spPr>
        <p:txBody>
          <a:bodyPr wrap="square" rtlCol="0">
            <a:spAutoFit/>
          </a:bodyPr>
          <a:lstStyle/>
          <a:p>
            <a:r>
              <a:rPr lang="cs-CZ" b="1" dirty="0" err="1">
                <a:solidFill>
                  <a:schemeClr val="bg1"/>
                </a:solidFill>
              </a:rPr>
              <a:t>paries</a:t>
            </a:r>
            <a:r>
              <a:rPr lang="cs-CZ" b="1" dirty="0">
                <a:solidFill>
                  <a:schemeClr val="bg1"/>
                </a:solidFill>
              </a:rPr>
              <a:t>, </a:t>
            </a:r>
            <a:r>
              <a:rPr lang="cs-CZ" b="1" dirty="0" err="1">
                <a:solidFill>
                  <a:schemeClr val="bg1"/>
                </a:solidFill>
              </a:rPr>
              <a:t>etis</a:t>
            </a:r>
            <a:r>
              <a:rPr lang="cs-CZ" b="1" dirty="0">
                <a:solidFill>
                  <a:schemeClr val="bg1"/>
                </a:solidFill>
              </a:rPr>
              <a:t>, m.</a:t>
            </a:r>
          </a:p>
        </p:txBody>
      </p:sp>
      <p:sp>
        <p:nvSpPr>
          <p:cNvPr id="17" name="TextovéPole 16"/>
          <p:cNvSpPr txBox="1"/>
          <p:nvPr/>
        </p:nvSpPr>
        <p:spPr>
          <a:xfrm>
            <a:off x="6278324" y="2597671"/>
            <a:ext cx="1915149" cy="369332"/>
          </a:xfrm>
          <a:prstGeom prst="rect">
            <a:avLst/>
          </a:prstGeom>
          <a:noFill/>
        </p:spPr>
        <p:txBody>
          <a:bodyPr wrap="square" rtlCol="0">
            <a:spAutoFit/>
          </a:bodyPr>
          <a:lstStyle/>
          <a:p>
            <a:r>
              <a:rPr lang="cs-CZ" b="1" dirty="0" err="1">
                <a:solidFill>
                  <a:schemeClr val="bg1"/>
                </a:solidFill>
              </a:rPr>
              <a:t>fascia</a:t>
            </a:r>
            <a:r>
              <a:rPr lang="cs-CZ" b="1" dirty="0">
                <a:solidFill>
                  <a:schemeClr val="bg1"/>
                </a:solidFill>
              </a:rPr>
              <a:t>, </a:t>
            </a:r>
            <a:r>
              <a:rPr lang="cs-CZ" b="1" dirty="0" err="1">
                <a:solidFill>
                  <a:schemeClr val="bg1"/>
                </a:solidFill>
              </a:rPr>
              <a:t>ae</a:t>
            </a:r>
            <a:r>
              <a:rPr lang="cs-CZ" b="1" dirty="0">
                <a:solidFill>
                  <a:schemeClr val="bg1"/>
                </a:solidFill>
              </a:rPr>
              <a:t>, f. </a:t>
            </a:r>
          </a:p>
        </p:txBody>
      </p:sp>
      <p:sp>
        <p:nvSpPr>
          <p:cNvPr id="7" name="Zástupný symbol pro obsah 6"/>
          <p:cNvSpPr>
            <a:spLocks noGrp="1"/>
          </p:cNvSpPr>
          <p:nvPr>
            <p:ph sz="quarter" idx="1"/>
          </p:nvPr>
        </p:nvSpPr>
        <p:spPr>
          <a:xfrm>
            <a:off x="6904" y="6833580"/>
            <a:ext cx="8503920" cy="4572000"/>
          </a:xfrm>
        </p:spPr>
        <p:txBody>
          <a:bodyPr/>
          <a:lstStyle/>
          <a:p>
            <a:endParaRPr lang="cs-CZ" dirty="0"/>
          </a:p>
        </p:txBody>
      </p:sp>
      <p:pic>
        <p:nvPicPr>
          <p:cNvPr id="1042" name="Picture 18" descr="http://www.jenzeny.cz/tinymce/jscripts/tiny_mce/plugins/imagemanager/soubory/people/tv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67496" y="3612221"/>
            <a:ext cx="2493826" cy="1622197"/>
          </a:xfrm>
          <a:prstGeom prst="rect">
            <a:avLst/>
          </a:prstGeom>
          <a:noFill/>
          <a:extLst>
            <a:ext uri="{909E8E84-426E-40DD-AFC4-6F175D3DCCD1}">
              <a14:hiddenFill xmlns:a14="http://schemas.microsoft.com/office/drawing/2010/main">
                <a:solidFill>
                  <a:srgbClr val="FFFFFF"/>
                </a:solidFill>
              </a14:hiddenFill>
            </a:ext>
          </a:extLst>
        </p:spPr>
      </p:pic>
      <p:sp>
        <p:nvSpPr>
          <p:cNvPr id="18" name="TextovéPole 17"/>
          <p:cNvSpPr txBox="1"/>
          <p:nvPr/>
        </p:nvSpPr>
        <p:spPr>
          <a:xfrm>
            <a:off x="6288178" y="4838228"/>
            <a:ext cx="1608203" cy="369332"/>
          </a:xfrm>
          <a:prstGeom prst="rect">
            <a:avLst/>
          </a:prstGeom>
          <a:noFill/>
        </p:spPr>
        <p:txBody>
          <a:bodyPr wrap="square" rtlCol="0">
            <a:spAutoFit/>
          </a:bodyPr>
          <a:lstStyle/>
          <a:p>
            <a:r>
              <a:rPr lang="cs-CZ" b="1" dirty="0"/>
              <a:t>facies, </a:t>
            </a:r>
            <a:r>
              <a:rPr lang="cs-CZ" b="1" dirty="0" err="1"/>
              <a:t>ei</a:t>
            </a:r>
            <a:r>
              <a:rPr lang="cs-CZ" b="1" dirty="0"/>
              <a:t>, f.</a:t>
            </a:r>
          </a:p>
        </p:txBody>
      </p:sp>
    </p:spTree>
    <p:extLst>
      <p:ext uri="{BB962C8B-B14F-4D97-AF65-F5344CB8AC3E}">
        <p14:creationId xmlns:p14="http://schemas.microsoft.com/office/powerpoint/2010/main" val="96074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Translate</a:t>
            </a:r>
            <a:endParaRPr lang="cs-CZ" dirty="0"/>
          </a:p>
        </p:txBody>
      </p:sp>
      <p:sp>
        <p:nvSpPr>
          <p:cNvPr id="3" name="Zástupný symbol pro obsah 2"/>
          <p:cNvSpPr>
            <a:spLocks noGrp="1"/>
          </p:cNvSpPr>
          <p:nvPr>
            <p:ph sz="quarter" idx="1"/>
          </p:nvPr>
        </p:nvSpPr>
        <p:spPr>
          <a:xfrm>
            <a:off x="107504" y="1412776"/>
            <a:ext cx="8856984" cy="4968552"/>
          </a:xfrm>
        </p:spPr>
        <p:txBody>
          <a:bodyPr>
            <a:normAutofit lnSpcReduction="10000"/>
          </a:bodyPr>
          <a:lstStyle/>
          <a:p>
            <a:r>
              <a:rPr lang="cs-CZ" dirty="0" err="1"/>
              <a:t>rupture</a:t>
            </a:r>
            <a:r>
              <a:rPr lang="cs-CZ" dirty="0"/>
              <a:t> </a:t>
            </a:r>
            <a:r>
              <a:rPr lang="cs-CZ" dirty="0" err="1"/>
              <a:t>of</a:t>
            </a:r>
            <a:r>
              <a:rPr lang="cs-CZ" dirty="0"/>
              <a:t> </a:t>
            </a:r>
            <a:r>
              <a:rPr lang="cs-CZ" dirty="0" err="1"/>
              <a:t>the</a:t>
            </a:r>
            <a:r>
              <a:rPr lang="cs-CZ" dirty="0"/>
              <a:t> </a:t>
            </a:r>
            <a:r>
              <a:rPr lang="cs-CZ" dirty="0" err="1"/>
              <a:t>wide</a:t>
            </a:r>
            <a:r>
              <a:rPr lang="cs-CZ" dirty="0"/>
              <a:t> </a:t>
            </a:r>
            <a:r>
              <a:rPr lang="cs-CZ" dirty="0" err="1"/>
              <a:t>fascia</a:t>
            </a:r>
            <a:endParaRPr lang="cs-CZ" dirty="0"/>
          </a:p>
          <a:p>
            <a:pPr lvl="1"/>
            <a:r>
              <a:rPr lang="cs-CZ" dirty="0"/>
              <a:t>ruptura </a:t>
            </a:r>
            <a:r>
              <a:rPr lang="cs-CZ" dirty="0" err="1"/>
              <a:t>fasciae</a:t>
            </a:r>
            <a:r>
              <a:rPr lang="cs-CZ" dirty="0"/>
              <a:t> </a:t>
            </a:r>
            <a:r>
              <a:rPr lang="cs-CZ" dirty="0" err="1"/>
              <a:t>latae</a:t>
            </a:r>
            <a:endParaRPr lang="cs-CZ" dirty="0"/>
          </a:p>
          <a:p>
            <a:r>
              <a:rPr lang="cs-CZ" dirty="0" err="1"/>
              <a:t>death</a:t>
            </a:r>
            <a:r>
              <a:rPr lang="cs-CZ" dirty="0"/>
              <a:t> </a:t>
            </a:r>
            <a:r>
              <a:rPr lang="cs-CZ" dirty="0" err="1"/>
              <a:t>after</a:t>
            </a:r>
            <a:r>
              <a:rPr lang="cs-CZ" dirty="0"/>
              <a:t> </a:t>
            </a:r>
            <a:r>
              <a:rPr lang="cs-CZ" dirty="0" err="1"/>
              <a:t>an</a:t>
            </a:r>
            <a:r>
              <a:rPr lang="cs-CZ" dirty="0"/>
              <a:t> animal bite</a:t>
            </a:r>
          </a:p>
          <a:p>
            <a:pPr lvl="1"/>
            <a:r>
              <a:rPr lang="cs-CZ" dirty="0" err="1"/>
              <a:t>mors</a:t>
            </a:r>
            <a:r>
              <a:rPr lang="cs-CZ" dirty="0"/>
              <a:t> post </a:t>
            </a:r>
            <a:r>
              <a:rPr lang="cs-CZ" dirty="0" err="1"/>
              <a:t>morsum</a:t>
            </a:r>
            <a:r>
              <a:rPr lang="cs-CZ" dirty="0"/>
              <a:t> </a:t>
            </a:r>
            <a:r>
              <a:rPr lang="cs-CZ" dirty="0" err="1"/>
              <a:t>animalis</a:t>
            </a:r>
            <a:endParaRPr lang="cs-CZ" dirty="0"/>
          </a:p>
          <a:p>
            <a:r>
              <a:rPr lang="cs-CZ" dirty="0" err="1"/>
              <a:t>parts</a:t>
            </a:r>
            <a:r>
              <a:rPr lang="cs-CZ" dirty="0"/>
              <a:t> </a:t>
            </a:r>
            <a:r>
              <a:rPr lang="cs-CZ" dirty="0" err="1"/>
              <a:t>of</a:t>
            </a:r>
            <a:r>
              <a:rPr lang="cs-CZ" dirty="0"/>
              <a:t> a </a:t>
            </a:r>
            <a:r>
              <a:rPr lang="cs-CZ" dirty="0" err="1"/>
              <a:t>gall</a:t>
            </a:r>
            <a:r>
              <a:rPr lang="cs-CZ" dirty="0"/>
              <a:t> </a:t>
            </a:r>
            <a:r>
              <a:rPr lang="cs-CZ" dirty="0" err="1"/>
              <a:t>bladder</a:t>
            </a:r>
            <a:endParaRPr lang="cs-CZ" dirty="0"/>
          </a:p>
          <a:p>
            <a:pPr lvl="1"/>
            <a:r>
              <a:rPr lang="cs-CZ" dirty="0"/>
              <a:t>partes </a:t>
            </a:r>
            <a:r>
              <a:rPr lang="cs-CZ" dirty="0" err="1"/>
              <a:t>vesicae</a:t>
            </a:r>
            <a:r>
              <a:rPr lang="cs-CZ" dirty="0"/>
              <a:t> </a:t>
            </a:r>
            <a:r>
              <a:rPr lang="cs-CZ" dirty="0" err="1"/>
              <a:t>felleae</a:t>
            </a:r>
            <a:endParaRPr lang="cs-CZ" dirty="0"/>
          </a:p>
          <a:p>
            <a:r>
              <a:rPr lang="cs-CZ" dirty="0" err="1"/>
              <a:t>pelvic</a:t>
            </a:r>
            <a:r>
              <a:rPr lang="cs-CZ" dirty="0"/>
              <a:t> </a:t>
            </a:r>
            <a:r>
              <a:rPr lang="cs-CZ" dirty="0" err="1"/>
              <a:t>surface</a:t>
            </a:r>
            <a:r>
              <a:rPr lang="cs-CZ" dirty="0"/>
              <a:t> </a:t>
            </a:r>
            <a:r>
              <a:rPr lang="cs-CZ" dirty="0" err="1"/>
              <a:t>of</a:t>
            </a:r>
            <a:r>
              <a:rPr lang="cs-CZ" dirty="0"/>
              <a:t> </a:t>
            </a:r>
            <a:r>
              <a:rPr lang="cs-CZ" dirty="0" err="1"/>
              <a:t>sacral</a:t>
            </a:r>
            <a:r>
              <a:rPr lang="cs-CZ" dirty="0"/>
              <a:t> bone</a:t>
            </a:r>
          </a:p>
          <a:p>
            <a:pPr lvl="1"/>
            <a:r>
              <a:rPr lang="cs-CZ" dirty="0"/>
              <a:t>facies </a:t>
            </a:r>
            <a:r>
              <a:rPr lang="cs-CZ" dirty="0" err="1"/>
              <a:t>pelvina</a:t>
            </a:r>
            <a:r>
              <a:rPr lang="cs-CZ" dirty="0"/>
              <a:t> </a:t>
            </a:r>
            <a:r>
              <a:rPr lang="cs-CZ" dirty="0" err="1"/>
              <a:t>ossis</a:t>
            </a:r>
            <a:r>
              <a:rPr lang="cs-CZ" dirty="0"/>
              <a:t> </a:t>
            </a:r>
            <a:r>
              <a:rPr lang="cs-CZ" dirty="0" err="1"/>
              <a:t>sacri</a:t>
            </a:r>
            <a:endParaRPr lang="cs-CZ" dirty="0"/>
          </a:p>
          <a:p>
            <a:r>
              <a:rPr lang="cs-CZ" dirty="0" err="1"/>
              <a:t>infectious</a:t>
            </a:r>
            <a:r>
              <a:rPr lang="cs-CZ" dirty="0"/>
              <a:t> </a:t>
            </a:r>
            <a:r>
              <a:rPr lang="cs-CZ" dirty="0" err="1"/>
              <a:t>diseases</a:t>
            </a:r>
            <a:endParaRPr lang="cs-CZ" dirty="0"/>
          </a:p>
          <a:p>
            <a:pPr lvl="1"/>
            <a:r>
              <a:rPr lang="cs-CZ" dirty="0" err="1"/>
              <a:t>morbi</a:t>
            </a:r>
            <a:r>
              <a:rPr lang="cs-CZ" dirty="0"/>
              <a:t> </a:t>
            </a:r>
            <a:r>
              <a:rPr lang="cs-CZ" dirty="0" err="1"/>
              <a:t>contagiosi</a:t>
            </a:r>
            <a:endParaRPr lang="cs-CZ" dirty="0"/>
          </a:p>
          <a:p>
            <a:r>
              <a:rPr lang="cs-CZ" dirty="0" err="1"/>
              <a:t>perforation</a:t>
            </a:r>
            <a:r>
              <a:rPr lang="cs-CZ" dirty="0"/>
              <a:t> </a:t>
            </a:r>
            <a:r>
              <a:rPr lang="cs-CZ" dirty="0" err="1"/>
              <a:t>of</a:t>
            </a:r>
            <a:r>
              <a:rPr lang="cs-CZ" dirty="0"/>
              <a:t> </a:t>
            </a:r>
            <a:r>
              <a:rPr lang="cs-CZ" dirty="0" err="1"/>
              <a:t>the</a:t>
            </a:r>
            <a:r>
              <a:rPr lang="cs-CZ" dirty="0"/>
              <a:t> </a:t>
            </a:r>
            <a:r>
              <a:rPr lang="cs-CZ" dirty="0" err="1"/>
              <a:t>wall</a:t>
            </a:r>
            <a:r>
              <a:rPr lang="cs-CZ" dirty="0"/>
              <a:t> </a:t>
            </a:r>
            <a:r>
              <a:rPr lang="cs-CZ" dirty="0" err="1"/>
              <a:t>of</a:t>
            </a:r>
            <a:r>
              <a:rPr lang="cs-CZ" dirty="0"/>
              <a:t> </a:t>
            </a:r>
            <a:r>
              <a:rPr lang="cs-CZ" dirty="0" err="1"/>
              <a:t>the</a:t>
            </a:r>
            <a:r>
              <a:rPr lang="cs-CZ" dirty="0"/>
              <a:t> </a:t>
            </a:r>
            <a:r>
              <a:rPr lang="cs-CZ" dirty="0" err="1"/>
              <a:t>stomach</a:t>
            </a:r>
            <a:endParaRPr lang="cs-CZ" dirty="0"/>
          </a:p>
          <a:p>
            <a:pPr lvl="1"/>
            <a:r>
              <a:rPr lang="cs-CZ" dirty="0" err="1"/>
              <a:t>perforatio</a:t>
            </a:r>
            <a:r>
              <a:rPr lang="cs-CZ" dirty="0"/>
              <a:t> </a:t>
            </a:r>
            <a:r>
              <a:rPr lang="cs-CZ" dirty="0" err="1"/>
              <a:t>parietis</a:t>
            </a:r>
            <a:r>
              <a:rPr lang="cs-CZ" dirty="0"/>
              <a:t> </a:t>
            </a:r>
            <a:r>
              <a:rPr lang="cs-CZ" dirty="0" err="1"/>
              <a:t>gastris</a:t>
            </a:r>
            <a:endParaRPr lang="cs-CZ" dirty="0"/>
          </a:p>
        </p:txBody>
      </p:sp>
      <p:pic>
        <p:nvPicPr>
          <p:cNvPr id="4098" name="Picture 2" descr="http://images.slideplayer.com.br/12/3764838/slides/slide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276871"/>
            <a:ext cx="4104456" cy="3078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6144"/>
          </a:xfrm>
        </p:spPr>
        <p:txBody>
          <a:bodyPr>
            <a:normAutofit fontScale="90000"/>
          </a:bodyPr>
          <a:lstStyle/>
          <a:p>
            <a:r>
              <a:rPr lang="en-US" dirty="0">
                <a:solidFill>
                  <a:srgbClr val="1782BF"/>
                </a:solidFill>
              </a:rPr>
              <a:t>Form phrases from words in boxes</a:t>
            </a:r>
            <a:br>
              <a:rPr lang="cs-CZ" dirty="0">
                <a:solidFill>
                  <a:srgbClr val="1782BF"/>
                </a:solidFill>
              </a:rPr>
            </a:br>
            <a:r>
              <a:rPr lang="cs-CZ" dirty="0">
                <a:solidFill>
                  <a:srgbClr val="1782BF"/>
                </a:solidFill>
              </a:rPr>
              <a:t>and </a:t>
            </a:r>
            <a:r>
              <a:rPr lang="cs-CZ" dirty="0" err="1">
                <a:solidFill>
                  <a:srgbClr val="1782BF"/>
                </a:solidFill>
              </a:rPr>
              <a:t>translate</a:t>
            </a:r>
            <a:r>
              <a:rPr lang="cs-CZ" dirty="0">
                <a:solidFill>
                  <a:srgbClr val="1782BF"/>
                </a:solidFill>
              </a:rPr>
              <a:t> </a:t>
            </a:r>
            <a:r>
              <a:rPr lang="cs-CZ" dirty="0" err="1">
                <a:solidFill>
                  <a:srgbClr val="1782BF"/>
                </a:solidFill>
              </a:rPr>
              <a:t>them</a:t>
            </a:r>
            <a:r>
              <a:rPr lang="cs-CZ" dirty="0">
                <a:solidFill>
                  <a:srgbClr val="1782BF"/>
                </a:solidFill>
              </a:rPr>
              <a:t> </a:t>
            </a:r>
            <a:r>
              <a:rPr lang="cs-CZ" dirty="0" err="1">
                <a:solidFill>
                  <a:srgbClr val="1782BF"/>
                </a:solidFill>
              </a:rPr>
              <a:t>into</a:t>
            </a:r>
            <a:r>
              <a:rPr lang="cs-CZ" dirty="0">
                <a:solidFill>
                  <a:srgbClr val="1782BF"/>
                </a:solidFill>
              </a:rPr>
              <a:t> </a:t>
            </a:r>
            <a:r>
              <a:rPr lang="cs-CZ" dirty="0" err="1">
                <a:solidFill>
                  <a:srgbClr val="1782BF"/>
                </a:solidFill>
              </a:rPr>
              <a:t>English</a:t>
            </a:r>
            <a:endParaRPr lang="en-US" dirty="0">
              <a:solidFill>
                <a:srgbClr val="1782BF"/>
              </a:solidFill>
            </a:endParaRPr>
          </a:p>
        </p:txBody>
      </p:sp>
      <p:sp>
        <p:nvSpPr>
          <p:cNvPr id="4" name="Rectangle 3"/>
          <p:cNvSpPr/>
          <p:nvPr/>
        </p:nvSpPr>
        <p:spPr>
          <a:xfrm>
            <a:off x="181210" y="1412776"/>
            <a:ext cx="4392488" cy="244827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cs-CZ" sz="2400" dirty="0" err="1">
                <a:solidFill>
                  <a:schemeClr val="tx1"/>
                </a:solidFill>
                <a:latin typeface="+mj-lt"/>
              </a:rPr>
              <a:t>medicamenta</a:t>
            </a:r>
            <a:r>
              <a:rPr lang="cs-CZ" sz="2400" dirty="0">
                <a:solidFill>
                  <a:schemeClr val="tx1"/>
                </a:solidFill>
                <a:latin typeface="+mj-lt"/>
              </a:rPr>
              <a:t>					</a:t>
            </a:r>
            <a:r>
              <a:rPr lang="cs-CZ" sz="2400" dirty="0" err="1">
                <a:solidFill>
                  <a:schemeClr val="tx1"/>
                </a:solidFill>
                <a:latin typeface="+mj-lt"/>
              </a:rPr>
              <a:t>contagiosum</a:t>
            </a:r>
            <a:endParaRPr lang="cs-CZ" sz="2400" dirty="0">
              <a:solidFill>
                <a:schemeClr val="tx1"/>
              </a:solidFill>
              <a:latin typeface="+mj-lt"/>
            </a:endParaRPr>
          </a:p>
          <a:p>
            <a:r>
              <a:rPr lang="cs-CZ" sz="2400" dirty="0" err="1">
                <a:solidFill>
                  <a:schemeClr val="tx1"/>
                </a:solidFill>
                <a:latin typeface="+mj-lt"/>
              </a:rPr>
              <a:t>morbum</a:t>
            </a:r>
            <a:endParaRPr lang="cs-CZ" sz="2400" dirty="0">
              <a:solidFill>
                <a:schemeClr val="tx1"/>
              </a:solidFill>
              <a:latin typeface="+mj-lt"/>
            </a:endParaRPr>
          </a:p>
          <a:p>
            <a:r>
              <a:rPr lang="cs-CZ" sz="2400" dirty="0">
                <a:solidFill>
                  <a:schemeClr val="tx1"/>
                </a:solidFill>
                <a:latin typeface="+mj-lt"/>
              </a:rPr>
              <a:t>		</a:t>
            </a:r>
            <a:r>
              <a:rPr lang="cs-CZ" sz="2400" dirty="0" err="1">
                <a:solidFill>
                  <a:schemeClr val="tx1"/>
                </a:solidFill>
                <a:latin typeface="+mj-lt"/>
              </a:rPr>
              <a:t>contra</a:t>
            </a:r>
            <a:endParaRPr lang="cs-CZ" sz="2400" dirty="0">
              <a:latin typeface="+mj-lt"/>
            </a:endParaRPr>
          </a:p>
          <a:p>
            <a:r>
              <a:rPr lang="cs-CZ" sz="2000" dirty="0" err="1">
                <a:latin typeface="+mj-lt"/>
              </a:rPr>
              <a:t>medicamenta</a:t>
            </a:r>
            <a:r>
              <a:rPr lang="cs-CZ" sz="2000" dirty="0">
                <a:latin typeface="+mj-lt"/>
              </a:rPr>
              <a:t> </a:t>
            </a:r>
            <a:r>
              <a:rPr lang="cs-CZ" sz="2000" dirty="0" err="1">
                <a:latin typeface="+mj-lt"/>
              </a:rPr>
              <a:t>contra</a:t>
            </a:r>
            <a:r>
              <a:rPr lang="cs-CZ" sz="2000" dirty="0">
                <a:latin typeface="+mj-lt"/>
              </a:rPr>
              <a:t> </a:t>
            </a:r>
            <a:r>
              <a:rPr lang="cs-CZ" sz="2000" dirty="0" err="1">
                <a:latin typeface="+mj-lt"/>
              </a:rPr>
              <a:t>morbum</a:t>
            </a:r>
            <a:r>
              <a:rPr lang="cs-CZ" sz="2000" dirty="0">
                <a:latin typeface="+mj-lt"/>
              </a:rPr>
              <a:t> </a:t>
            </a:r>
            <a:r>
              <a:rPr lang="cs-CZ" sz="2000" dirty="0" err="1">
                <a:latin typeface="+mj-lt"/>
              </a:rPr>
              <a:t>infectiosum</a:t>
            </a:r>
            <a:endParaRPr lang="cs-CZ" sz="2000" dirty="0">
              <a:latin typeface="+mj-lt"/>
            </a:endParaRPr>
          </a:p>
          <a:p>
            <a:r>
              <a:rPr lang="cs-CZ" dirty="0" err="1">
                <a:latin typeface="+mj-lt"/>
              </a:rPr>
              <a:t>medicaments</a:t>
            </a:r>
            <a:r>
              <a:rPr lang="cs-CZ" dirty="0">
                <a:latin typeface="+mj-lt"/>
              </a:rPr>
              <a:t> </a:t>
            </a:r>
            <a:r>
              <a:rPr lang="cs-CZ" dirty="0" err="1">
                <a:latin typeface="+mj-lt"/>
              </a:rPr>
              <a:t>against</a:t>
            </a:r>
            <a:r>
              <a:rPr lang="cs-CZ" dirty="0">
                <a:latin typeface="+mj-lt"/>
              </a:rPr>
              <a:t> </a:t>
            </a:r>
            <a:r>
              <a:rPr lang="cs-CZ" dirty="0" err="1">
                <a:latin typeface="+mj-lt"/>
              </a:rPr>
              <a:t>infectious</a:t>
            </a:r>
            <a:r>
              <a:rPr lang="cs-CZ" dirty="0">
                <a:latin typeface="+mj-lt"/>
              </a:rPr>
              <a:t> </a:t>
            </a:r>
            <a:r>
              <a:rPr lang="cs-CZ" dirty="0" err="1">
                <a:latin typeface="+mj-lt"/>
              </a:rPr>
              <a:t>disease</a:t>
            </a:r>
            <a:endParaRPr lang="en-US" dirty="0">
              <a:latin typeface="+mj-lt"/>
            </a:endParaRPr>
          </a:p>
        </p:txBody>
      </p:sp>
      <p:sp>
        <p:nvSpPr>
          <p:cNvPr id="5" name="Rectangle 4"/>
          <p:cNvSpPr/>
          <p:nvPr/>
        </p:nvSpPr>
        <p:spPr>
          <a:xfrm>
            <a:off x="4716016" y="1412776"/>
            <a:ext cx="4248472" cy="2448272"/>
          </a:xfrm>
          <a:prstGeom prst="rect">
            <a:avLst/>
          </a:prstGeom>
        </p:spPr>
        <p:style>
          <a:lnRef idx="0">
            <a:schemeClr val="accent3"/>
          </a:lnRef>
          <a:fillRef idx="3">
            <a:schemeClr val="accent3"/>
          </a:fillRef>
          <a:effectRef idx="3">
            <a:schemeClr val="accent3"/>
          </a:effectRef>
          <a:fontRef idx="minor">
            <a:schemeClr val="lt1"/>
          </a:fontRef>
        </p:style>
        <p:txBody>
          <a:bodyPr rtlCol="0" anchor="t"/>
          <a:lstStyle/>
          <a:p>
            <a:pPr algn="ctr"/>
            <a:r>
              <a:rPr lang="cs-CZ" sz="2400" dirty="0" err="1">
                <a:solidFill>
                  <a:schemeClr val="tx1"/>
                </a:solidFill>
                <a:latin typeface="+mj-lt"/>
              </a:rPr>
              <a:t>acutus</a:t>
            </a:r>
            <a:r>
              <a:rPr lang="cs-CZ" sz="2400" dirty="0">
                <a:solidFill>
                  <a:schemeClr val="tx1"/>
                </a:solidFill>
                <a:latin typeface="+mj-lt"/>
              </a:rPr>
              <a:t>		</a:t>
            </a:r>
          </a:p>
          <a:p>
            <a:pPr algn="ctr"/>
            <a:r>
              <a:rPr lang="cs-CZ" sz="2400" dirty="0">
                <a:solidFill>
                  <a:schemeClr val="tx1"/>
                </a:solidFill>
                <a:latin typeface="+mj-lt"/>
              </a:rPr>
              <a:t>		</a:t>
            </a:r>
            <a:r>
              <a:rPr lang="cs-CZ" sz="2400" dirty="0" err="1">
                <a:solidFill>
                  <a:schemeClr val="tx1"/>
                </a:solidFill>
                <a:latin typeface="+mj-lt"/>
              </a:rPr>
              <a:t>pulmonis</a:t>
            </a:r>
            <a:endParaRPr lang="cs-CZ" sz="2400" dirty="0">
              <a:solidFill>
                <a:schemeClr val="tx1"/>
              </a:solidFill>
              <a:latin typeface="+mj-lt"/>
            </a:endParaRPr>
          </a:p>
          <a:p>
            <a:r>
              <a:rPr lang="cs-CZ" sz="2400" dirty="0" err="1">
                <a:solidFill>
                  <a:schemeClr val="tx1"/>
                </a:solidFill>
                <a:latin typeface="+mj-lt"/>
              </a:rPr>
              <a:t>dolor</a:t>
            </a:r>
            <a:endParaRPr lang="cs-CZ" sz="2400" dirty="0">
              <a:solidFill>
                <a:schemeClr val="tx1"/>
              </a:solidFill>
              <a:latin typeface="+mj-lt"/>
            </a:endParaRPr>
          </a:p>
          <a:p>
            <a:pPr algn="ctr"/>
            <a:r>
              <a:rPr lang="cs-CZ" sz="2400" dirty="0" err="1">
                <a:solidFill>
                  <a:schemeClr val="tx1"/>
                </a:solidFill>
                <a:latin typeface="+mj-lt"/>
              </a:rPr>
              <a:t>dextri</a:t>
            </a:r>
            <a:endParaRPr lang="cs-CZ" sz="2400" dirty="0">
              <a:solidFill>
                <a:schemeClr val="tx1"/>
              </a:solidFill>
              <a:latin typeface="+mj-lt"/>
            </a:endParaRPr>
          </a:p>
          <a:p>
            <a:pPr>
              <a:spcBef>
                <a:spcPts val="1200"/>
              </a:spcBef>
            </a:pPr>
            <a:r>
              <a:rPr lang="cs-CZ" sz="2200" dirty="0" err="1">
                <a:solidFill>
                  <a:schemeClr val="bg1"/>
                </a:solidFill>
                <a:latin typeface="+mj-lt"/>
              </a:rPr>
              <a:t>dolor</a:t>
            </a:r>
            <a:r>
              <a:rPr lang="cs-CZ" sz="2200" dirty="0">
                <a:solidFill>
                  <a:schemeClr val="bg1"/>
                </a:solidFill>
                <a:latin typeface="+mj-lt"/>
              </a:rPr>
              <a:t> </a:t>
            </a:r>
            <a:r>
              <a:rPr lang="cs-CZ" sz="2200" dirty="0" err="1">
                <a:solidFill>
                  <a:schemeClr val="bg1"/>
                </a:solidFill>
                <a:latin typeface="+mj-lt"/>
              </a:rPr>
              <a:t>acutus</a:t>
            </a:r>
            <a:r>
              <a:rPr lang="cs-CZ" sz="2200" dirty="0">
                <a:solidFill>
                  <a:schemeClr val="bg1"/>
                </a:solidFill>
                <a:latin typeface="+mj-lt"/>
              </a:rPr>
              <a:t> </a:t>
            </a:r>
            <a:r>
              <a:rPr lang="cs-CZ" sz="2200" dirty="0" err="1">
                <a:solidFill>
                  <a:schemeClr val="bg1"/>
                </a:solidFill>
                <a:latin typeface="+mj-lt"/>
              </a:rPr>
              <a:t>pulmonis</a:t>
            </a:r>
            <a:r>
              <a:rPr lang="cs-CZ" sz="2200" dirty="0">
                <a:solidFill>
                  <a:schemeClr val="bg1"/>
                </a:solidFill>
                <a:latin typeface="+mj-lt"/>
              </a:rPr>
              <a:t> </a:t>
            </a:r>
            <a:r>
              <a:rPr lang="cs-CZ" sz="2200" dirty="0" err="1">
                <a:solidFill>
                  <a:schemeClr val="bg1"/>
                </a:solidFill>
                <a:latin typeface="+mj-lt"/>
              </a:rPr>
              <a:t>dextri</a:t>
            </a:r>
            <a:endParaRPr lang="cs-CZ" sz="2200" dirty="0">
              <a:solidFill>
                <a:schemeClr val="bg1"/>
              </a:solidFill>
              <a:latin typeface="+mj-lt"/>
            </a:endParaRPr>
          </a:p>
          <a:p>
            <a:r>
              <a:rPr lang="cs-CZ" sz="2200" dirty="0" err="1">
                <a:solidFill>
                  <a:schemeClr val="bg1"/>
                </a:solidFill>
                <a:latin typeface="+mj-lt"/>
              </a:rPr>
              <a:t>acute</a:t>
            </a:r>
            <a:r>
              <a:rPr lang="cs-CZ" sz="2200" dirty="0">
                <a:solidFill>
                  <a:schemeClr val="bg1"/>
                </a:solidFill>
                <a:latin typeface="+mj-lt"/>
              </a:rPr>
              <a:t> </a:t>
            </a:r>
            <a:r>
              <a:rPr lang="cs-CZ" sz="2200" dirty="0" err="1">
                <a:solidFill>
                  <a:schemeClr val="bg1"/>
                </a:solidFill>
                <a:latin typeface="+mj-lt"/>
              </a:rPr>
              <a:t>pain</a:t>
            </a:r>
            <a:r>
              <a:rPr lang="cs-CZ" sz="2200" dirty="0">
                <a:solidFill>
                  <a:schemeClr val="bg1"/>
                </a:solidFill>
                <a:latin typeface="+mj-lt"/>
              </a:rPr>
              <a:t> </a:t>
            </a:r>
            <a:r>
              <a:rPr lang="cs-CZ" sz="2200" dirty="0" err="1">
                <a:solidFill>
                  <a:schemeClr val="bg1"/>
                </a:solidFill>
                <a:latin typeface="+mj-lt"/>
              </a:rPr>
              <a:t>of</a:t>
            </a:r>
            <a:r>
              <a:rPr lang="cs-CZ" sz="2200" dirty="0">
                <a:solidFill>
                  <a:schemeClr val="bg1"/>
                </a:solidFill>
                <a:latin typeface="+mj-lt"/>
              </a:rPr>
              <a:t> </a:t>
            </a:r>
            <a:r>
              <a:rPr lang="cs-CZ" sz="2200" dirty="0" err="1">
                <a:solidFill>
                  <a:schemeClr val="bg1"/>
                </a:solidFill>
                <a:latin typeface="+mj-lt"/>
              </a:rPr>
              <a:t>right</a:t>
            </a:r>
            <a:r>
              <a:rPr lang="cs-CZ" sz="2200" dirty="0">
                <a:solidFill>
                  <a:schemeClr val="bg1"/>
                </a:solidFill>
                <a:latin typeface="+mj-lt"/>
              </a:rPr>
              <a:t> </a:t>
            </a:r>
            <a:r>
              <a:rPr lang="cs-CZ" sz="2200" dirty="0" err="1">
                <a:solidFill>
                  <a:schemeClr val="bg1"/>
                </a:solidFill>
                <a:latin typeface="+mj-lt"/>
              </a:rPr>
              <a:t>lung</a:t>
            </a:r>
            <a:endParaRPr lang="en-US" sz="2200" dirty="0">
              <a:solidFill>
                <a:schemeClr val="bg1"/>
              </a:solidFill>
              <a:latin typeface="+mj-lt"/>
            </a:endParaRPr>
          </a:p>
        </p:txBody>
      </p:sp>
      <p:sp>
        <p:nvSpPr>
          <p:cNvPr id="6" name="Rectangle 5"/>
          <p:cNvSpPr/>
          <p:nvPr/>
        </p:nvSpPr>
        <p:spPr>
          <a:xfrm>
            <a:off x="179512" y="3933056"/>
            <a:ext cx="4320480" cy="2450052"/>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t"/>
          <a:lstStyle/>
          <a:p>
            <a:r>
              <a:rPr lang="cs-CZ" sz="2400" dirty="0" err="1">
                <a:solidFill>
                  <a:srgbClr val="000000"/>
                </a:solidFill>
                <a:latin typeface="+mj-lt"/>
              </a:rPr>
              <a:t>symptomata</a:t>
            </a:r>
            <a:endParaRPr lang="cs-CZ" sz="2400" dirty="0">
              <a:solidFill>
                <a:srgbClr val="000000"/>
              </a:solidFill>
              <a:latin typeface="+mj-lt"/>
            </a:endParaRPr>
          </a:p>
          <a:p>
            <a:pPr algn="r"/>
            <a:r>
              <a:rPr lang="cs-CZ" sz="2400" dirty="0" err="1">
                <a:solidFill>
                  <a:srgbClr val="000000"/>
                </a:solidFill>
                <a:latin typeface="+mj-lt"/>
              </a:rPr>
              <a:t>hepatitidis</a:t>
            </a:r>
            <a:endParaRPr lang="cs-CZ" sz="2400" dirty="0">
              <a:solidFill>
                <a:srgbClr val="000000"/>
              </a:solidFill>
              <a:latin typeface="+mj-lt"/>
            </a:endParaRPr>
          </a:p>
          <a:p>
            <a:pPr algn="ctr"/>
            <a:r>
              <a:rPr lang="cs-CZ" sz="2400" dirty="0" err="1">
                <a:solidFill>
                  <a:srgbClr val="000000"/>
                </a:solidFill>
                <a:latin typeface="+mj-lt"/>
              </a:rPr>
              <a:t>acutae</a:t>
            </a:r>
            <a:endParaRPr lang="cs-CZ" sz="2400" dirty="0">
              <a:solidFill>
                <a:srgbClr val="000000"/>
              </a:solidFill>
              <a:latin typeface="+mj-lt"/>
            </a:endParaRPr>
          </a:p>
          <a:p>
            <a:pPr>
              <a:spcBef>
                <a:spcPts val="2400"/>
              </a:spcBef>
            </a:pPr>
            <a:r>
              <a:rPr lang="cs-CZ" sz="2000" dirty="0" err="1">
                <a:solidFill>
                  <a:schemeClr val="bg1"/>
                </a:solidFill>
                <a:latin typeface="+mj-lt"/>
              </a:rPr>
              <a:t>symptomata</a:t>
            </a:r>
            <a:r>
              <a:rPr lang="cs-CZ" sz="2000" dirty="0">
                <a:solidFill>
                  <a:schemeClr val="bg1"/>
                </a:solidFill>
                <a:latin typeface="+mj-lt"/>
              </a:rPr>
              <a:t> </a:t>
            </a:r>
            <a:r>
              <a:rPr lang="cs-CZ" sz="2000" dirty="0" err="1">
                <a:solidFill>
                  <a:schemeClr val="bg1"/>
                </a:solidFill>
                <a:latin typeface="+mj-lt"/>
              </a:rPr>
              <a:t>hepatitidis</a:t>
            </a:r>
            <a:r>
              <a:rPr lang="cs-CZ" sz="2000" dirty="0">
                <a:solidFill>
                  <a:schemeClr val="bg1"/>
                </a:solidFill>
                <a:latin typeface="+mj-lt"/>
              </a:rPr>
              <a:t> </a:t>
            </a:r>
            <a:r>
              <a:rPr lang="cs-CZ" sz="2000" dirty="0" err="1">
                <a:solidFill>
                  <a:schemeClr val="bg1"/>
                </a:solidFill>
                <a:latin typeface="+mj-lt"/>
              </a:rPr>
              <a:t>acutae</a:t>
            </a:r>
            <a:endParaRPr lang="cs-CZ" sz="2000" dirty="0">
              <a:solidFill>
                <a:schemeClr val="bg1"/>
              </a:solidFill>
              <a:latin typeface="+mj-lt"/>
            </a:endParaRPr>
          </a:p>
          <a:p>
            <a:r>
              <a:rPr lang="cs-CZ" sz="2000" dirty="0" err="1">
                <a:solidFill>
                  <a:schemeClr val="bg1"/>
                </a:solidFill>
                <a:latin typeface="+mj-lt"/>
              </a:rPr>
              <a:t>symptoms</a:t>
            </a:r>
            <a:r>
              <a:rPr lang="cs-CZ" sz="2000" dirty="0">
                <a:solidFill>
                  <a:schemeClr val="bg1"/>
                </a:solidFill>
                <a:latin typeface="+mj-lt"/>
              </a:rPr>
              <a:t> </a:t>
            </a:r>
            <a:r>
              <a:rPr lang="cs-CZ" sz="2000" dirty="0" err="1">
                <a:solidFill>
                  <a:schemeClr val="bg1"/>
                </a:solidFill>
                <a:latin typeface="+mj-lt"/>
              </a:rPr>
              <a:t>of</a:t>
            </a:r>
            <a:r>
              <a:rPr lang="cs-CZ" sz="2000" dirty="0">
                <a:solidFill>
                  <a:schemeClr val="bg1"/>
                </a:solidFill>
                <a:latin typeface="+mj-lt"/>
              </a:rPr>
              <a:t> </a:t>
            </a:r>
            <a:r>
              <a:rPr lang="cs-CZ" sz="2000" dirty="0" err="1">
                <a:solidFill>
                  <a:schemeClr val="bg1"/>
                </a:solidFill>
                <a:latin typeface="+mj-lt"/>
              </a:rPr>
              <a:t>acute</a:t>
            </a:r>
            <a:r>
              <a:rPr lang="cs-CZ" sz="2000" dirty="0">
                <a:solidFill>
                  <a:schemeClr val="bg1"/>
                </a:solidFill>
                <a:latin typeface="+mj-lt"/>
              </a:rPr>
              <a:t> </a:t>
            </a:r>
            <a:r>
              <a:rPr lang="cs-CZ" sz="2000" dirty="0" err="1">
                <a:solidFill>
                  <a:schemeClr val="bg1"/>
                </a:solidFill>
                <a:latin typeface="+mj-lt"/>
              </a:rPr>
              <a:t>inflammation</a:t>
            </a:r>
            <a:r>
              <a:rPr lang="cs-CZ" sz="2000" dirty="0">
                <a:solidFill>
                  <a:schemeClr val="bg1"/>
                </a:solidFill>
                <a:latin typeface="+mj-lt"/>
              </a:rPr>
              <a:t> </a:t>
            </a:r>
            <a:r>
              <a:rPr lang="cs-CZ" sz="2000" dirty="0" err="1">
                <a:solidFill>
                  <a:schemeClr val="bg1"/>
                </a:solidFill>
                <a:latin typeface="+mj-lt"/>
              </a:rPr>
              <a:t>of</a:t>
            </a:r>
            <a:r>
              <a:rPr lang="cs-CZ" sz="2000" dirty="0">
                <a:solidFill>
                  <a:schemeClr val="bg1"/>
                </a:solidFill>
                <a:latin typeface="+mj-lt"/>
              </a:rPr>
              <a:t> </a:t>
            </a:r>
            <a:r>
              <a:rPr lang="cs-CZ" sz="2000" dirty="0" err="1">
                <a:solidFill>
                  <a:schemeClr val="bg1"/>
                </a:solidFill>
                <a:latin typeface="+mj-lt"/>
              </a:rPr>
              <a:t>the</a:t>
            </a:r>
            <a:r>
              <a:rPr lang="cs-CZ" sz="2000" dirty="0">
                <a:solidFill>
                  <a:schemeClr val="bg1"/>
                </a:solidFill>
                <a:latin typeface="+mj-lt"/>
              </a:rPr>
              <a:t> liver </a:t>
            </a:r>
            <a:endParaRPr lang="en-US" sz="2000" dirty="0">
              <a:solidFill>
                <a:schemeClr val="bg1"/>
              </a:solidFill>
              <a:latin typeface="+mj-lt"/>
            </a:endParaRPr>
          </a:p>
        </p:txBody>
      </p:sp>
      <p:sp>
        <p:nvSpPr>
          <p:cNvPr id="7" name="Rectangle 6"/>
          <p:cNvSpPr/>
          <p:nvPr/>
        </p:nvSpPr>
        <p:spPr>
          <a:xfrm>
            <a:off x="4572000" y="3933056"/>
            <a:ext cx="4392488" cy="2448826"/>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cs-CZ" sz="2400" dirty="0" err="1">
                <a:solidFill>
                  <a:schemeClr val="tx1"/>
                </a:solidFill>
                <a:latin typeface="+mj-lt"/>
              </a:rPr>
              <a:t>collapsus</a:t>
            </a:r>
            <a:endParaRPr lang="cs-CZ" sz="2400" dirty="0">
              <a:solidFill>
                <a:schemeClr val="tx1"/>
              </a:solidFill>
              <a:latin typeface="+mj-lt"/>
            </a:endParaRPr>
          </a:p>
          <a:p>
            <a:r>
              <a:rPr lang="cs-CZ" sz="2400" dirty="0" err="1">
                <a:solidFill>
                  <a:schemeClr val="tx1"/>
                </a:solidFill>
                <a:latin typeface="+mj-lt"/>
              </a:rPr>
              <a:t>periculum</a:t>
            </a:r>
            <a:r>
              <a:rPr lang="cs-CZ" sz="2400" dirty="0">
                <a:solidFill>
                  <a:schemeClr val="tx1"/>
                </a:solidFill>
                <a:latin typeface="+mj-lt"/>
              </a:rPr>
              <a:t>			</a:t>
            </a:r>
          </a:p>
          <a:p>
            <a:pPr algn="ctr"/>
            <a:r>
              <a:rPr lang="cs-CZ" sz="2400" dirty="0" err="1">
                <a:solidFill>
                  <a:schemeClr val="tx1"/>
                </a:solidFill>
                <a:latin typeface="+mj-lt"/>
              </a:rPr>
              <a:t>digestorii</a:t>
            </a:r>
            <a:endParaRPr lang="cs-CZ" sz="2400" dirty="0">
              <a:solidFill>
                <a:schemeClr val="tx1"/>
              </a:solidFill>
              <a:latin typeface="+mj-lt"/>
            </a:endParaRPr>
          </a:p>
          <a:p>
            <a:pPr algn="ctr"/>
            <a:r>
              <a:rPr lang="cs-CZ" sz="2400" dirty="0">
                <a:solidFill>
                  <a:schemeClr val="tx1"/>
                </a:solidFill>
                <a:latin typeface="+mj-lt"/>
              </a:rPr>
              <a:t>		</a:t>
            </a:r>
            <a:r>
              <a:rPr lang="cs-CZ" sz="2400" dirty="0" err="1">
                <a:solidFill>
                  <a:schemeClr val="tx1"/>
                </a:solidFill>
                <a:latin typeface="+mj-lt"/>
              </a:rPr>
              <a:t>systematis</a:t>
            </a:r>
            <a:endParaRPr lang="cs-CZ" sz="2400" dirty="0">
              <a:solidFill>
                <a:schemeClr val="tx1"/>
              </a:solidFill>
              <a:latin typeface="+mj-lt"/>
            </a:endParaRPr>
          </a:p>
          <a:p>
            <a:r>
              <a:rPr lang="cs-CZ" dirty="0" err="1">
                <a:solidFill>
                  <a:schemeClr val="bg1"/>
                </a:solidFill>
                <a:latin typeface="+mj-lt"/>
              </a:rPr>
              <a:t>periculum</a:t>
            </a:r>
            <a:r>
              <a:rPr lang="cs-CZ" dirty="0">
                <a:solidFill>
                  <a:schemeClr val="bg1"/>
                </a:solidFill>
                <a:latin typeface="+mj-lt"/>
              </a:rPr>
              <a:t> </a:t>
            </a:r>
            <a:r>
              <a:rPr lang="cs-CZ" dirty="0" err="1">
                <a:solidFill>
                  <a:schemeClr val="bg1"/>
                </a:solidFill>
                <a:latin typeface="+mj-lt"/>
              </a:rPr>
              <a:t>collapsus</a:t>
            </a:r>
            <a:r>
              <a:rPr lang="cs-CZ" dirty="0">
                <a:solidFill>
                  <a:schemeClr val="bg1"/>
                </a:solidFill>
                <a:latin typeface="+mj-lt"/>
              </a:rPr>
              <a:t> </a:t>
            </a:r>
            <a:r>
              <a:rPr lang="cs-CZ" dirty="0" err="1">
                <a:solidFill>
                  <a:schemeClr val="bg1"/>
                </a:solidFill>
                <a:latin typeface="+mj-lt"/>
              </a:rPr>
              <a:t>systematis</a:t>
            </a:r>
            <a:r>
              <a:rPr lang="cs-CZ" dirty="0">
                <a:solidFill>
                  <a:schemeClr val="bg1"/>
                </a:solidFill>
                <a:latin typeface="+mj-lt"/>
              </a:rPr>
              <a:t> </a:t>
            </a:r>
            <a:r>
              <a:rPr lang="cs-CZ" dirty="0" err="1">
                <a:solidFill>
                  <a:schemeClr val="bg1"/>
                </a:solidFill>
                <a:latin typeface="+mj-lt"/>
              </a:rPr>
              <a:t>digestorii</a:t>
            </a:r>
            <a:endParaRPr lang="cs-CZ" dirty="0">
              <a:solidFill>
                <a:schemeClr val="bg1"/>
              </a:solidFill>
              <a:latin typeface="+mj-lt"/>
            </a:endParaRPr>
          </a:p>
          <a:p>
            <a:r>
              <a:rPr lang="cs-CZ" dirty="0" err="1">
                <a:solidFill>
                  <a:schemeClr val="bg1"/>
                </a:solidFill>
                <a:latin typeface="+mj-lt"/>
              </a:rPr>
              <a:t>danger</a:t>
            </a:r>
            <a:r>
              <a:rPr lang="cs-CZ" dirty="0">
                <a:solidFill>
                  <a:schemeClr val="bg1"/>
                </a:solidFill>
                <a:latin typeface="+mj-lt"/>
              </a:rPr>
              <a:t> </a:t>
            </a:r>
            <a:r>
              <a:rPr lang="cs-CZ" dirty="0" err="1">
                <a:solidFill>
                  <a:schemeClr val="bg1"/>
                </a:solidFill>
                <a:latin typeface="+mj-lt"/>
              </a:rPr>
              <a:t>of</a:t>
            </a:r>
            <a:r>
              <a:rPr lang="cs-CZ" dirty="0">
                <a:solidFill>
                  <a:schemeClr val="bg1"/>
                </a:solidFill>
                <a:latin typeface="+mj-lt"/>
              </a:rPr>
              <a:t> a </a:t>
            </a:r>
            <a:r>
              <a:rPr lang="cs-CZ" dirty="0" err="1">
                <a:solidFill>
                  <a:schemeClr val="bg1"/>
                </a:solidFill>
                <a:latin typeface="+mj-lt"/>
              </a:rPr>
              <a:t>collapse</a:t>
            </a:r>
            <a:r>
              <a:rPr lang="cs-CZ" dirty="0">
                <a:solidFill>
                  <a:schemeClr val="bg1"/>
                </a:solidFill>
                <a:latin typeface="+mj-lt"/>
              </a:rPr>
              <a:t> </a:t>
            </a:r>
            <a:r>
              <a:rPr lang="cs-CZ" dirty="0" err="1">
                <a:solidFill>
                  <a:schemeClr val="bg1"/>
                </a:solidFill>
                <a:latin typeface="+mj-lt"/>
              </a:rPr>
              <a:t>of</a:t>
            </a:r>
            <a:r>
              <a:rPr lang="cs-CZ" dirty="0">
                <a:solidFill>
                  <a:schemeClr val="bg1"/>
                </a:solidFill>
                <a:latin typeface="+mj-lt"/>
              </a:rPr>
              <a:t> </a:t>
            </a:r>
            <a:r>
              <a:rPr lang="cs-CZ" dirty="0" err="1">
                <a:solidFill>
                  <a:schemeClr val="bg1"/>
                </a:solidFill>
                <a:latin typeface="+mj-lt"/>
              </a:rPr>
              <a:t>the</a:t>
            </a:r>
            <a:r>
              <a:rPr lang="cs-CZ" dirty="0">
                <a:solidFill>
                  <a:schemeClr val="bg1"/>
                </a:solidFill>
                <a:latin typeface="+mj-lt"/>
              </a:rPr>
              <a:t> digestive </a:t>
            </a:r>
            <a:r>
              <a:rPr lang="cs-CZ" dirty="0" err="1">
                <a:solidFill>
                  <a:schemeClr val="bg1"/>
                </a:solidFill>
                <a:latin typeface="+mj-lt"/>
              </a:rPr>
              <a:t>system</a:t>
            </a:r>
            <a:endParaRPr lang="en-US" dirty="0">
              <a:solidFill>
                <a:schemeClr val="bg1"/>
              </a:solidFill>
              <a:latin typeface="+mj-lt"/>
            </a:endParaRPr>
          </a:p>
        </p:txBody>
      </p:sp>
    </p:spTree>
    <p:extLst>
      <p:ext uri="{BB962C8B-B14F-4D97-AF65-F5344CB8AC3E}">
        <p14:creationId xmlns:p14="http://schemas.microsoft.com/office/powerpoint/2010/main" val="338462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D1C5E4-17FF-4D54-BE90-A01E11C9E757}"/>
              </a:ext>
            </a:extLst>
          </p:cNvPr>
          <p:cNvSpPr>
            <a:spLocks noGrp="1"/>
          </p:cNvSpPr>
          <p:nvPr>
            <p:ph type="title"/>
          </p:nvPr>
        </p:nvSpPr>
        <p:spPr>
          <a:xfrm>
            <a:off x="301752" y="332656"/>
            <a:ext cx="8534400" cy="758952"/>
          </a:xfrm>
        </p:spPr>
        <p:txBody>
          <a:bodyPr>
            <a:normAutofit fontScale="90000"/>
          </a:bodyPr>
          <a:lstStyle/>
          <a:p>
            <a:r>
              <a:rPr lang="en-GB" dirty="0"/>
              <a:t>Determine the stem of the following nouns and their</a:t>
            </a:r>
            <a:r>
              <a:rPr lang="cs-CZ" dirty="0"/>
              <a:t> </a:t>
            </a:r>
            <a:r>
              <a:rPr lang="en-GB" dirty="0"/>
              <a:t>declension:</a:t>
            </a:r>
            <a:endParaRPr lang="cs-CZ" dirty="0"/>
          </a:p>
        </p:txBody>
      </p:sp>
      <p:sp>
        <p:nvSpPr>
          <p:cNvPr id="3" name="Zástupný symbol pro obsah 2">
            <a:extLst>
              <a:ext uri="{FF2B5EF4-FFF2-40B4-BE49-F238E27FC236}">
                <a16:creationId xmlns:a16="http://schemas.microsoft.com/office/drawing/2014/main" id="{358CC0FE-1DFA-4D19-927F-95B17CBA4104}"/>
              </a:ext>
            </a:extLst>
          </p:cNvPr>
          <p:cNvSpPr>
            <a:spLocks noGrp="1"/>
          </p:cNvSpPr>
          <p:nvPr>
            <p:ph sz="half" idx="1"/>
          </p:nvPr>
        </p:nvSpPr>
        <p:spPr>
          <a:xfrm>
            <a:off x="301752" y="2060848"/>
            <a:ext cx="4038600" cy="3992480"/>
          </a:xfrm>
        </p:spPr>
        <p:txBody>
          <a:bodyPr>
            <a:normAutofit fontScale="55000" lnSpcReduction="20000"/>
          </a:bodyPr>
          <a:lstStyle/>
          <a:p>
            <a:pPr>
              <a:lnSpc>
                <a:spcPct val="170000"/>
              </a:lnSpc>
              <a:buFont typeface="Arial" panose="020B0604020202020204" pitchFamily="34" charset="0"/>
              <a:buChar char="•"/>
            </a:pPr>
            <a:r>
              <a:rPr lang="en-GB" dirty="0" err="1"/>
              <a:t>cornu</a:t>
            </a:r>
            <a:r>
              <a:rPr lang="en-GB" dirty="0"/>
              <a:t>, us n _____________</a:t>
            </a:r>
            <a:endParaRPr lang="cs-CZ" dirty="0"/>
          </a:p>
          <a:p>
            <a:pPr>
              <a:lnSpc>
                <a:spcPct val="170000"/>
              </a:lnSpc>
            </a:pPr>
            <a:r>
              <a:rPr lang="en-GB" dirty="0" err="1"/>
              <a:t>systema</a:t>
            </a:r>
            <a:r>
              <a:rPr lang="en-GB" dirty="0"/>
              <a:t>, </a:t>
            </a:r>
            <a:r>
              <a:rPr lang="en-GB" dirty="0" err="1"/>
              <a:t>atis</a:t>
            </a:r>
            <a:r>
              <a:rPr lang="en-GB" dirty="0"/>
              <a:t> n_____________</a:t>
            </a:r>
            <a:endParaRPr lang="cs-CZ" dirty="0"/>
          </a:p>
          <a:p>
            <a:pPr>
              <a:lnSpc>
                <a:spcPct val="170000"/>
              </a:lnSpc>
            </a:pPr>
            <a:r>
              <a:rPr lang="en-GB" dirty="0" err="1"/>
              <a:t>paries</a:t>
            </a:r>
            <a:r>
              <a:rPr lang="en-GB" dirty="0"/>
              <a:t>, </a:t>
            </a:r>
            <a:r>
              <a:rPr lang="en-GB" dirty="0" err="1"/>
              <a:t>etis</a:t>
            </a:r>
            <a:r>
              <a:rPr lang="en-GB" dirty="0"/>
              <a:t> m_____________</a:t>
            </a:r>
            <a:endParaRPr lang="cs-CZ" dirty="0"/>
          </a:p>
          <a:p>
            <a:pPr>
              <a:lnSpc>
                <a:spcPct val="170000"/>
              </a:lnSpc>
            </a:pPr>
            <a:r>
              <a:rPr lang="en-GB" dirty="0" err="1"/>
              <a:t>articulatio</a:t>
            </a:r>
            <a:r>
              <a:rPr lang="en-GB" dirty="0"/>
              <a:t>, </a:t>
            </a:r>
            <a:r>
              <a:rPr lang="en-GB" dirty="0" err="1"/>
              <a:t>onis</a:t>
            </a:r>
            <a:r>
              <a:rPr lang="en-GB" dirty="0"/>
              <a:t> f _____________</a:t>
            </a:r>
            <a:endParaRPr lang="cs-CZ" dirty="0"/>
          </a:p>
          <a:p>
            <a:pPr>
              <a:lnSpc>
                <a:spcPct val="170000"/>
              </a:lnSpc>
            </a:pPr>
            <a:r>
              <a:rPr lang="de-DE" dirty="0" err="1"/>
              <a:t>oedema</a:t>
            </a:r>
            <a:r>
              <a:rPr lang="de-DE" dirty="0"/>
              <a:t>, </a:t>
            </a:r>
            <a:r>
              <a:rPr lang="de-DE" dirty="0" err="1"/>
              <a:t>atis</a:t>
            </a:r>
            <a:r>
              <a:rPr lang="de-DE" dirty="0"/>
              <a:t> n _____________</a:t>
            </a:r>
            <a:endParaRPr lang="cs-CZ" dirty="0"/>
          </a:p>
          <a:p>
            <a:pPr>
              <a:lnSpc>
                <a:spcPct val="170000"/>
              </a:lnSpc>
            </a:pPr>
            <a:r>
              <a:rPr lang="de-DE" dirty="0" err="1"/>
              <a:t>vertebra</a:t>
            </a:r>
            <a:r>
              <a:rPr lang="de-DE" dirty="0"/>
              <a:t>, </a:t>
            </a:r>
            <a:r>
              <a:rPr lang="de-DE" dirty="0" err="1"/>
              <a:t>ae</a:t>
            </a:r>
            <a:r>
              <a:rPr lang="de-DE" dirty="0"/>
              <a:t> f _____________</a:t>
            </a:r>
            <a:endParaRPr lang="cs-CZ" dirty="0"/>
          </a:p>
          <a:p>
            <a:pPr>
              <a:lnSpc>
                <a:spcPct val="170000"/>
              </a:lnSpc>
            </a:pPr>
            <a:r>
              <a:rPr lang="en-GB" dirty="0"/>
              <a:t>morbus, </a:t>
            </a:r>
            <a:r>
              <a:rPr lang="en-GB" dirty="0" err="1"/>
              <a:t>i</a:t>
            </a:r>
            <a:r>
              <a:rPr lang="en-GB" dirty="0"/>
              <a:t> m ______________</a:t>
            </a:r>
            <a:endParaRPr lang="cs-CZ" dirty="0"/>
          </a:p>
          <a:p>
            <a:pPr>
              <a:lnSpc>
                <a:spcPct val="170000"/>
              </a:lnSpc>
            </a:pPr>
            <a:r>
              <a:rPr lang="en-GB" dirty="0" err="1"/>
              <a:t>processus</a:t>
            </a:r>
            <a:r>
              <a:rPr lang="en-GB" dirty="0"/>
              <a:t>, us m _____________</a:t>
            </a:r>
            <a:endParaRPr lang="cs-CZ" dirty="0"/>
          </a:p>
          <a:p>
            <a:pPr>
              <a:lnSpc>
                <a:spcPct val="170000"/>
              </a:lnSpc>
            </a:pPr>
            <a:r>
              <a:rPr lang="en-GB" dirty="0"/>
              <a:t>facies, </a:t>
            </a:r>
            <a:r>
              <a:rPr lang="en-GB" dirty="0" err="1"/>
              <a:t>ei</a:t>
            </a:r>
            <a:r>
              <a:rPr lang="en-GB" dirty="0"/>
              <a:t> m _____________</a:t>
            </a:r>
            <a:endParaRPr lang="cs-CZ" dirty="0"/>
          </a:p>
          <a:p>
            <a:endParaRPr lang="cs-CZ" dirty="0"/>
          </a:p>
        </p:txBody>
      </p:sp>
      <p:sp>
        <p:nvSpPr>
          <p:cNvPr id="4" name="Zástupný symbol pro obsah 3">
            <a:extLst>
              <a:ext uri="{FF2B5EF4-FFF2-40B4-BE49-F238E27FC236}">
                <a16:creationId xmlns:a16="http://schemas.microsoft.com/office/drawing/2014/main" id="{115C84B9-DFEF-4E51-B7DE-B9945DE60A08}"/>
              </a:ext>
            </a:extLst>
          </p:cNvPr>
          <p:cNvSpPr>
            <a:spLocks noGrp="1"/>
          </p:cNvSpPr>
          <p:nvPr>
            <p:ph sz="half" idx="2"/>
          </p:nvPr>
        </p:nvSpPr>
        <p:spPr>
          <a:xfrm>
            <a:off x="4797552" y="2060848"/>
            <a:ext cx="4038600" cy="2984368"/>
          </a:xfrm>
        </p:spPr>
        <p:txBody>
          <a:bodyPr>
            <a:normAutofit fontScale="55000" lnSpcReduction="20000"/>
          </a:bodyPr>
          <a:lstStyle/>
          <a:p>
            <a:pPr>
              <a:lnSpc>
                <a:spcPct val="170000"/>
              </a:lnSpc>
            </a:pPr>
            <a:r>
              <a:rPr lang="en-GB" dirty="0" err="1"/>
              <a:t>tendo</a:t>
            </a:r>
            <a:r>
              <a:rPr lang="en-GB" dirty="0"/>
              <a:t>, </a:t>
            </a:r>
            <a:r>
              <a:rPr lang="en-GB" dirty="0" err="1"/>
              <a:t>inis</a:t>
            </a:r>
            <a:r>
              <a:rPr lang="en-GB" dirty="0"/>
              <a:t> m _____________</a:t>
            </a:r>
            <a:endParaRPr lang="cs-CZ" dirty="0"/>
          </a:p>
          <a:p>
            <a:pPr>
              <a:lnSpc>
                <a:spcPct val="170000"/>
              </a:lnSpc>
            </a:pPr>
            <a:r>
              <a:rPr lang="en-GB" dirty="0" err="1"/>
              <a:t>os</a:t>
            </a:r>
            <a:r>
              <a:rPr lang="en-GB" dirty="0"/>
              <a:t>, </a:t>
            </a:r>
            <a:r>
              <a:rPr lang="en-GB" dirty="0" err="1"/>
              <a:t>ossis</a:t>
            </a:r>
            <a:r>
              <a:rPr lang="en-GB" dirty="0"/>
              <a:t> n _____________</a:t>
            </a:r>
            <a:endParaRPr lang="cs-CZ" dirty="0"/>
          </a:p>
          <a:p>
            <a:pPr>
              <a:lnSpc>
                <a:spcPct val="170000"/>
              </a:lnSpc>
            </a:pPr>
            <a:r>
              <a:rPr lang="en-GB" dirty="0"/>
              <a:t>caries, </a:t>
            </a:r>
            <a:r>
              <a:rPr lang="en-GB" dirty="0" err="1"/>
              <a:t>ei</a:t>
            </a:r>
            <a:r>
              <a:rPr lang="en-GB" dirty="0"/>
              <a:t> f _____________</a:t>
            </a:r>
            <a:endParaRPr lang="cs-CZ" dirty="0"/>
          </a:p>
          <a:p>
            <a:pPr>
              <a:lnSpc>
                <a:spcPct val="170000"/>
              </a:lnSpc>
            </a:pPr>
            <a:r>
              <a:rPr lang="en-GB" dirty="0"/>
              <a:t>mandibula, ae f _____________</a:t>
            </a:r>
            <a:endParaRPr lang="cs-CZ" dirty="0"/>
          </a:p>
          <a:p>
            <a:pPr>
              <a:lnSpc>
                <a:spcPct val="170000"/>
              </a:lnSpc>
            </a:pPr>
            <a:r>
              <a:rPr lang="en-GB" dirty="0"/>
              <a:t>lac, lactis n _____________</a:t>
            </a:r>
            <a:endParaRPr lang="cs-CZ" dirty="0"/>
          </a:p>
          <a:p>
            <a:pPr>
              <a:lnSpc>
                <a:spcPct val="170000"/>
              </a:lnSpc>
            </a:pPr>
            <a:r>
              <a:rPr lang="en-GB" dirty="0" err="1"/>
              <a:t>remedium</a:t>
            </a:r>
            <a:r>
              <a:rPr lang="en-GB" dirty="0"/>
              <a:t>, ii n _____________</a:t>
            </a:r>
            <a:endParaRPr lang="cs-CZ" dirty="0"/>
          </a:p>
          <a:p>
            <a:pPr>
              <a:lnSpc>
                <a:spcPct val="170000"/>
              </a:lnSpc>
            </a:pPr>
            <a:r>
              <a:rPr lang="en-GB" dirty="0" err="1"/>
              <a:t>sanguis</a:t>
            </a:r>
            <a:r>
              <a:rPr lang="en-GB" dirty="0"/>
              <a:t>, </a:t>
            </a:r>
            <a:r>
              <a:rPr lang="en-GB" dirty="0" err="1"/>
              <a:t>inis</a:t>
            </a:r>
            <a:r>
              <a:rPr lang="en-GB" dirty="0"/>
              <a:t> m _____________</a:t>
            </a:r>
            <a:endParaRPr lang="cs-CZ" dirty="0"/>
          </a:p>
          <a:p>
            <a:pPr>
              <a:lnSpc>
                <a:spcPct val="170000"/>
              </a:lnSpc>
            </a:pPr>
            <a:r>
              <a:rPr lang="en-GB" dirty="0"/>
              <a:t>pars, </a:t>
            </a:r>
            <a:r>
              <a:rPr lang="en-GB" dirty="0" err="1"/>
              <a:t>partis</a:t>
            </a:r>
            <a:r>
              <a:rPr lang="en-GB" dirty="0"/>
              <a:t> f _____________</a:t>
            </a:r>
            <a:endParaRPr lang="cs-CZ" dirty="0"/>
          </a:p>
          <a:p>
            <a:endParaRPr lang="cs-CZ" dirty="0"/>
          </a:p>
        </p:txBody>
      </p:sp>
      <p:sp>
        <p:nvSpPr>
          <p:cNvPr id="5" name="TextovéPole 4">
            <a:extLst>
              <a:ext uri="{FF2B5EF4-FFF2-40B4-BE49-F238E27FC236}">
                <a16:creationId xmlns:a16="http://schemas.microsoft.com/office/drawing/2014/main" id="{40972ABF-D947-4DD2-A66F-B479C0ED0425}"/>
              </a:ext>
            </a:extLst>
          </p:cNvPr>
          <p:cNvSpPr txBox="1"/>
          <p:nvPr/>
        </p:nvSpPr>
        <p:spPr>
          <a:xfrm>
            <a:off x="301752" y="1484784"/>
            <a:ext cx="8590728" cy="369332"/>
          </a:xfrm>
          <a:prstGeom prst="rect">
            <a:avLst/>
          </a:prstGeom>
          <a:noFill/>
        </p:spPr>
        <p:txBody>
          <a:bodyPr wrap="square" rtlCol="0">
            <a:spAutoFit/>
          </a:bodyPr>
          <a:lstStyle/>
          <a:p>
            <a:r>
              <a:rPr lang="en-GB" i="1" dirty="0"/>
              <a:t>E.g.: </a:t>
            </a:r>
            <a:r>
              <a:rPr lang="en-GB" i="1" dirty="0" err="1"/>
              <a:t>Nom.Sg</a:t>
            </a:r>
            <a:r>
              <a:rPr lang="en-GB" i="1" dirty="0"/>
              <a:t>. – </a:t>
            </a:r>
            <a:r>
              <a:rPr lang="en-GB" i="1" dirty="0" err="1"/>
              <a:t>cornu</a:t>
            </a:r>
            <a:r>
              <a:rPr lang="en-GB" i="1" dirty="0"/>
              <a:t>, Gen. Sg.–</a:t>
            </a:r>
            <a:r>
              <a:rPr lang="en-GB" i="1" dirty="0" err="1"/>
              <a:t>cornus</a:t>
            </a:r>
            <a:r>
              <a:rPr lang="en-GB" i="1" dirty="0"/>
              <a:t>, the stem – corn, the 4th </a:t>
            </a:r>
            <a:r>
              <a:rPr lang="en-GB" i="1" dirty="0" err="1"/>
              <a:t>declen</a:t>
            </a:r>
            <a:r>
              <a:rPr lang="cs-CZ" i="1" dirty="0"/>
              <a:t>s</a:t>
            </a:r>
            <a:r>
              <a:rPr lang="en-GB" i="1" dirty="0"/>
              <a:t>ion.</a:t>
            </a:r>
            <a:endParaRPr lang="cs-CZ" dirty="0"/>
          </a:p>
        </p:txBody>
      </p:sp>
    </p:spTree>
    <p:extLst>
      <p:ext uri="{BB962C8B-B14F-4D97-AF65-F5344CB8AC3E}">
        <p14:creationId xmlns:p14="http://schemas.microsoft.com/office/powerpoint/2010/main" val="394941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EA3146-7D01-4754-BEAC-CE55DF928155}"/>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EB5D6DEE-049D-4BD6-ADDD-5FC021F1F30A}"/>
              </a:ext>
            </a:extLst>
          </p:cNvPr>
          <p:cNvSpPr>
            <a:spLocks noGrp="1"/>
          </p:cNvSpPr>
          <p:nvPr>
            <p:ph sz="quarter" idx="1"/>
          </p:nvPr>
        </p:nvSpPr>
        <p:spPr>
          <a:xfrm>
            <a:off x="301752" y="1527048"/>
            <a:ext cx="8503920" cy="4926288"/>
          </a:xfrm>
        </p:spPr>
        <p:txBody>
          <a:bodyPr>
            <a:normAutofit fontScale="85000" lnSpcReduction="20000"/>
          </a:bodyPr>
          <a:lstStyle/>
          <a:p>
            <a:pPr>
              <a:spcBef>
                <a:spcPts val="1200"/>
              </a:spcBef>
              <a:defRPr/>
            </a:pPr>
            <a:r>
              <a:rPr lang="cs-CZ" dirty="0" err="1"/>
              <a:t>How</a:t>
            </a:r>
            <a:r>
              <a:rPr lang="cs-CZ" dirty="0"/>
              <a:t> do </a:t>
            </a:r>
            <a:r>
              <a:rPr lang="cs-CZ" dirty="0" err="1"/>
              <a:t>neuters</a:t>
            </a:r>
            <a:r>
              <a:rPr lang="cs-CZ" dirty="0"/>
              <a:t> </a:t>
            </a:r>
            <a:r>
              <a:rPr lang="cs-CZ" dirty="0" err="1"/>
              <a:t>behave</a:t>
            </a:r>
            <a:r>
              <a:rPr lang="cs-CZ" dirty="0"/>
              <a:t>?</a:t>
            </a:r>
          </a:p>
          <a:p>
            <a:pPr lvl="1">
              <a:spcBef>
                <a:spcPts val="1200"/>
              </a:spcBef>
              <a:defRPr/>
            </a:pPr>
            <a:r>
              <a:rPr lang="cs-CZ" dirty="0"/>
              <a:t>Nominative and </a:t>
            </a:r>
            <a:r>
              <a:rPr lang="cs-CZ" dirty="0" err="1"/>
              <a:t>accusative</a:t>
            </a:r>
            <a:r>
              <a:rPr lang="cs-CZ" dirty="0"/>
              <a:t> are </a:t>
            </a:r>
            <a:r>
              <a:rPr lang="cs-CZ" dirty="0" err="1"/>
              <a:t>identical</a:t>
            </a:r>
            <a:r>
              <a:rPr lang="cs-CZ" dirty="0"/>
              <a:t> in </a:t>
            </a:r>
            <a:r>
              <a:rPr lang="cs-CZ" dirty="0" err="1"/>
              <a:t>both</a:t>
            </a:r>
            <a:r>
              <a:rPr lang="cs-CZ" dirty="0"/>
              <a:t> </a:t>
            </a:r>
            <a:r>
              <a:rPr lang="cs-CZ" dirty="0" err="1"/>
              <a:t>singular</a:t>
            </a:r>
            <a:r>
              <a:rPr lang="cs-CZ" dirty="0"/>
              <a:t> and </a:t>
            </a:r>
            <a:r>
              <a:rPr lang="cs-CZ" dirty="0" err="1"/>
              <a:t>plural</a:t>
            </a:r>
            <a:endParaRPr lang="cs-CZ" dirty="0"/>
          </a:p>
          <a:p>
            <a:pPr lvl="1">
              <a:spcBef>
                <a:spcPts val="1200"/>
              </a:spcBef>
              <a:defRPr/>
            </a:pPr>
            <a:r>
              <a:rPr lang="cs-CZ" dirty="0"/>
              <a:t>Nominative </a:t>
            </a:r>
            <a:r>
              <a:rPr lang="cs-CZ" dirty="0" err="1"/>
              <a:t>plural</a:t>
            </a:r>
            <a:r>
              <a:rPr lang="cs-CZ" dirty="0"/>
              <a:t> </a:t>
            </a:r>
            <a:r>
              <a:rPr lang="cs-CZ" dirty="0" err="1"/>
              <a:t>ending</a:t>
            </a:r>
            <a:r>
              <a:rPr lang="cs-CZ" dirty="0"/>
              <a:t> </a:t>
            </a:r>
            <a:r>
              <a:rPr lang="cs-CZ" dirty="0" err="1"/>
              <a:t>is</a:t>
            </a:r>
            <a:r>
              <a:rPr lang="cs-CZ" dirty="0"/>
              <a:t> -a</a:t>
            </a:r>
          </a:p>
          <a:p>
            <a:pPr>
              <a:spcBef>
                <a:spcPts val="1200"/>
              </a:spcBef>
              <a:defRPr/>
            </a:pPr>
            <a:r>
              <a:rPr lang="cs-CZ" dirty="0" err="1"/>
              <a:t>What</a:t>
            </a:r>
            <a:r>
              <a:rPr lang="cs-CZ" dirty="0"/>
              <a:t> </a:t>
            </a:r>
            <a:r>
              <a:rPr lang="cs-CZ" dirty="0" err="1"/>
              <a:t>is</a:t>
            </a:r>
            <a:r>
              <a:rPr lang="cs-CZ" dirty="0"/>
              <a:t> </a:t>
            </a:r>
            <a:r>
              <a:rPr lang="cs-CZ" dirty="0" err="1"/>
              <a:t>the</a:t>
            </a:r>
            <a:r>
              <a:rPr lang="cs-CZ" dirty="0"/>
              <a:t> </a:t>
            </a:r>
            <a:r>
              <a:rPr lang="cs-CZ" dirty="0" err="1"/>
              <a:t>function</a:t>
            </a:r>
            <a:r>
              <a:rPr lang="cs-CZ" dirty="0"/>
              <a:t> </a:t>
            </a:r>
            <a:r>
              <a:rPr lang="cs-CZ" dirty="0" err="1"/>
              <a:t>of</a:t>
            </a:r>
            <a:r>
              <a:rPr lang="cs-CZ" dirty="0"/>
              <a:t> Genitive?</a:t>
            </a:r>
          </a:p>
          <a:p>
            <a:pPr lvl="1">
              <a:spcBef>
                <a:spcPts val="1200"/>
              </a:spcBef>
              <a:defRPr/>
            </a:pPr>
            <a:r>
              <a:rPr lang="cs-CZ" dirty="0"/>
              <a:t>It </a:t>
            </a:r>
            <a:r>
              <a:rPr lang="cs-CZ" dirty="0" err="1"/>
              <a:t>expresses</a:t>
            </a:r>
            <a:r>
              <a:rPr lang="cs-CZ" dirty="0"/>
              <a:t> </a:t>
            </a:r>
            <a:r>
              <a:rPr lang="en-GB" dirty="0">
                <a:solidFill>
                  <a:srgbClr val="000000"/>
                </a:solidFill>
                <a:latin typeface="Cambria"/>
                <a:cs typeface="Cambria"/>
              </a:rPr>
              <a:t>dependency of two nouns, possession</a:t>
            </a:r>
            <a:endParaRPr lang="cs-CZ" dirty="0">
              <a:solidFill>
                <a:srgbClr val="000000"/>
              </a:solidFill>
              <a:latin typeface="Cambria"/>
              <a:cs typeface="Cambria"/>
            </a:endParaRPr>
          </a:p>
          <a:p>
            <a:pPr lvl="1">
              <a:spcBef>
                <a:spcPts val="1200"/>
              </a:spcBef>
              <a:defRPr/>
            </a:pPr>
            <a:r>
              <a:rPr lang="cs-CZ" dirty="0">
                <a:solidFill>
                  <a:srgbClr val="000000"/>
                </a:solidFill>
                <a:latin typeface="Cambria"/>
              </a:rPr>
              <a:t>It </a:t>
            </a:r>
            <a:r>
              <a:rPr lang="cs-CZ" dirty="0" err="1">
                <a:solidFill>
                  <a:srgbClr val="000000"/>
                </a:solidFill>
                <a:latin typeface="Cambria"/>
              </a:rPr>
              <a:t>is</a:t>
            </a:r>
            <a:r>
              <a:rPr lang="cs-CZ" dirty="0">
                <a:solidFill>
                  <a:srgbClr val="000000"/>
                </a:solidFill>
                <a:latin typeface="Cambria"/>
              </a:rPr>
              <a:t> </a:t>
            </a:r>
            <a:r>
              <a:rPr lang="cs-CZ" dirty="0" err="1">
                <a:solidFill>
                  <a:srgbClr val="000000"/>
                </a:solidFill>
                <a:latin typeface="Cambria"/>
              </a:rPr>
              <a:t>translated</a:t>
            </a:r>
            <a:r>
              <a:rPr lang="cs-CZ" dirty="0">
                <a:solidFill>
                  <a:srgbClr val="000000"/>
                </a:solidFill>
                <a:latin typeface="Cambria"/>
              </a:rPr>
              <a:t> </a:t>
            </a:r>
            <a:r>
              <a:rPr lang="cs-CZ" dirty="0" err="1">
                <a:solidFill>
                  <a:srgbClr val="000000"/>
                </a:solidFill>
                <a:latin typeface="Cambria"/>
              </a:rPr>
              <a:t>into</a:t>
            </a:r>
            <a:r>
              <a:rPr lang="cs-CZ" dirty="0">
                <a:solidFill>
                  <a:srgbClr val="000000"/>
                </a:solidFill>
                <a:latin typeface="Cambria"/>
              </a:rPr>
              <a:t> </a:t>
            </a:r>
            <a:r>
              <a:rPr lang="cs-CZ" dirty="0" err="1">
                <a:solidFill>
                  <a:srgbClr val="000000"/>
                </a:solidFill>
                <a:latin typeface="Cambria"/>
              </a:rPr>
              <a:t>English</a:t>
            </a:r>
            <a:r>
              <a:rPr lang="cs-CZ" dirty="0">
                <a:solidFill>
                  <a:srgbClr val="000000"/>
                </a:solidFill>
                <a:latin typeface="Cambria"/>
              </a:rPr>
              <a:t> </a:t>
            </a:r>
            <a:r>
              <a:rPr lang="cs-CZ" dirty="0" err="1">
                <a:solidFill>
                  <a:srgbClr val="000000"/>
                </a:solidFill>
                <a:latin typeface="Cambria"/>
              </a:rPr>
              <a:t>using</a:t>
            </a:r>
            <a:r>
              <a:rPr lang="cs-CZ" dirty="0">
                <a:solidFill>
                  <a:srgbClr val="000000"/>
                </a:solidFill>
                <a:latin typeface="Cambria"/>
              </a:rPr>
              <a:t> „</a:t>
            </a:r>
            <a:r>
              <a:rPr lang="cs-CZ" dirty="0" err="1">
                <a:solidFill>
                  <a:srgbClr val="000000"/>
                </a:solidFill>
                <a:latin typeface="Cambria"/>
              </a:rPr>
              <a:t>of</a:t>
            </a:r>
            <a:r>
              <a:rPr lang="cs-CZ" dirty="0">
                <a:solidFill>
                  <a:srgbClr val="000000"/>
                </a:solidFill>
                <a:latin typeface="Cambria"/>
              </a:rPr>
              <a:t>“</a:t>
            </a:r>
            <a:endParaRPr lang="cs-CZ" dirty="0"/>
          </a:p>
          <a:p>
            <a:pPr>
              <a:spcBef>
                <a:spcPts val="1200"/>
              </a:spcBef>
              <a:defRPr/>
            </a:pPr>
            <a:r>
              <a:rPr lang="cs-CZ" dirty="0" err="1"/>
              <a:t>How</a:t>
            </a:r>
            <a:r>
              <a:rPr lang="cs-CZ" dirty="0"/>
              <a:t> </a:t>
            </a:r>
            <a:r>
              <a:rPr lang="cs-CZ" dirty="0" err="1"/>
              <a:t>does</a:t>
            </a:r>
            <a:r>
              <a:rPr lang="cs-CZ" dirty="0"/>
              <a:t> a </a:t>
            </a:r>
            <a:r>
              <a:rPr lang="cs-CZ" dirty="0" err="1"/>
              <a:t>word</a:t>
            </a:r>
            <a:r>
              <a:rPr lang="cs-CZ" dirty="0"/>
              <a:t> </a:t>
            </a:r>
            <a:r>
              <a:rPr lang="cs-CZ" dirty="0" err="1"/>
              <a:t>behave</a:t>
            </a:r>
            <a:r>
              <a:rPr lang="cs-CZ" dirty="0"/>
              <a:t> </a:t>
            </a:r>
            <a:r>
              <a:rPr lang="cs-CZ" dirty="0" err="1"/>
              <a:t>after</a:t>
            </a:r>
            <a:r>
              <a:rPr lang="cs-CZ" dirty="0"/>
              <a:t> a </a:t>
            </a:r>
            <a:r>
              <a:rPr lang="cs-CZ" dirty="0" err="1"/>
              <a:t>preposition</a:t>
            </a:r>
            <a:r>
              <a:rPr lang="cs-CZ" dirty="0"/>
              <a:t>?</a:t>
            </a:r>
          </a:p>
          <a:p>
            <a:pPr lvl="1">
              <a:spcBef>
                <a:spcPts val="1200"/>
              </a:spcBef>
              <a:defRPr/>
            </a:pPr>
            <a:r>
              <a:rPr lang="cs-CZ" dirty="0" err="1"/>
              <a:t>Its</a:t>
            </a:r>
            <a:r>
              <a:rPr lang="cs-CZ" dirty="0"/>
              <a:t> </a:t>
            </a:r>
            <a:r>
              <a:rPr lang="cs-CZ" dirty="0" err="1"/>
              <a:t>accusative</a:t>
            </a:r>
            <a:r>
              <a:rPr lang="cs-CZ" dirty="0"/>
              <a:t> </a:t>
            </a:r>
            <a:r>
              <a:rPr lang="cs-CZ" dirty="0" err="1"/>
              <a:t>or</a:t>
            </a:r>
            <a:r>
              <a:rPr lang="cs-CZ" dirty="0"/>
              <a:t> ablative </a:t>
            </a:r>
            <a:r>
              <a:rPr lang="cs-CZ" dirty="0" err="1"/>
              <a:t>form</a:t>
            </a:r>
            <a:r>
              <a:rPr lang="cs-CZ" dirty="0"/>
              <a:t> </a:t>
            </a:r>
            <a:r>
              <a:rPr lang="cs-CZ" dirty="0" err="1"/>
              <a:t>is</a:t>
            </a:r>
            <a:r>
              <a:rPr lang="cs-CZ" dirty="0"/>
              <a:t> </a:t>
            </a:r>
            <a:r>
              <a:rPr lang="cs-CZ" dirty="0" err="1"/>
              <a:t>used</a:t>
            </a:r>
            <a:endParaRPr lang="cs-CZ" dirty="0"/>
          </a:p>
          <a:p>
            <a:r>
              <a:rPr lang="cs-CZ" dirty="0"/>
              <a:t>Name 5 </a:t>
            </a:r>
            <a:r>
              <a:rPr lang="cs-CZ" dirty="0" err="1"/>
              <a:t>prepositions</a:t>
            </a:r>
            <a:r>
              <a:rPr lang="cs-CZ" dirty="0"/>
              <a:t> </a:t>
            </a:r>
            <a:r>
              <a:rPr lang="cs-CZ" dirty="0" err="1"/>
              <a:t>connected</a:t>
            </a:r>
            <a:r>
              <a:rPr lang="cs-CZ" dirty="0"/>
              <a:t> </a:t>
            </a:r>
            <a:r>
              <a:rPr lang="cs-CZ" dirty="0" err="1"/>
              <a:t>with</a:t>
            </a:r>
            <a:r>
              <a:rPr lang="cs-CZ" dirty="0"/>
              <a:t> </a:t>
            </a:r>
            <a:r>
              <a:rPr lang="cs-CZ" dirty="0" err="1"/>
              <a:t>accusative</a:t>
            </a:r>
            <a:r>
              <a:rPr lang="cs-CZ" dirty="0"/>
              <a:t> and 5 </a:t>
            </a:r>
            <a:r>
              <a:rPr lang="cs-CZ" dirty="0" err="1"/>
              <a:t>with</a:t>
            </a:r>
            <a:r>
              <a:rPr lang="cs-CZ" dirty="0"/>
              <a:t> ablative.</a:t>
            </a:r>
          </a:p>
          <a:p>
            <a:pPr lvl="1"/>
            <a:r>
              <a:rPr lang="cs-CZ" dirty="0" err="1"/>
              <a:t>Accusative</a:t>
            </a:r>
            <a:r>
              <a:rPr lang="cs-CZ" dirty="0"/>
              <a:t> – ad, post, ante, </a:t>
            </a:r>
            <a:r>
              <a:rPr lang="cs-CZ" dirty="0" err="1"/>
              <a:t>propter</a:t>
            </a:r>
            <a:r>
              <a:rPr lang="cs-CZ" dirty="0"/>
              <a:t>, inter, per, </a:t>
            </a:r>
            <a:r>
              <a:rPr lang="cs-CZ" dirty="0" err="1"/>
              <a:t>prope</a:t>
            </a:r>
            <a:r>
              <a:rPr lang="cs-CZ" dirty="0"/>
              <a:t>, </a:t>
            </a:r>
            <a:r>
              <a:rPr lang="cs-CZ" dirty="0" err="1"/>
              <a:t>contra</a:t>
            </a:r>
            <a:r>
              <a:rPr lang="cs-CZ" dirty="0"/>
              <a:t>, intra, extra</a:t>
            </a:r>
          </a:p>
          <a:p>
            <a:pPr lvl="1"/>
            <a:r>
              <a:rPr lang="cs-CZ" dirty="0"/>
              <a:t>Ablative – a/ab, </a:t>
            </a:r>
            <a:r>
              <a:rPr lang="cs-CZ" dirty="0" err="1"/>
              <a:t>cum</a:t>
            </a:r>
            <a:r>
              <a:rPr lang="cs-CZ" dirty="0"/>
              <a:t>, sine, e/ex, pro</a:t>
            </a:r>
          </a:p>
          <a:p>
            <a:pPr lvl="1"/>
            <a:r>
              <a:rPr lang="cs-CZ" dirty="0" err="1"/>
              <a:t>Both</a:t>
            </a:r>
            <a:r>
              <a:rPr lang="cs-CZ" dirty="0"/>
              <a:t> </a:t>
            </a:r>
            <a:r>
              <a:rPr lang="cs-CZ" dirty="0" err="1"/>
              <a:t>cases</a:t>
            </a:r>
            <a:r>
              <a:rPr lang="cs-CZ" dirty="0"/>
              <a:t> – in, sub</a:t>
            </a:r>
          </a:p>
        </p:txBody>
      </p:sp>
    </p:spTree>
    <p:extLst>
      <p:ext uri="{BB962C8B-B14F-4D97-AF65-F5344CB8AC3E}">
        <p14:creationId xmlns:p14="http://schemas.microsoft.com/office/powerpoint/2010/main" val="29389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cs-CZ" altLang="cs-CZ" dirty="0" err="1">
                <a:solidFill>
                  <a:srgbClr val="88A44D"/>
                </a:solidFill>
              </a:rPr>
              <a:t>Adjectives</a:t>
            </a:r>
            <a:endParaRPr lang="cs-CZ" altLang="cs-CZ" dirty="0">
              <a:solidFill>
                <a:srgbClr val="88A44D"/>
              </a:solidFill>
            </a:endParaRPr>
          </a:p>
        </p:txBody>
      </p:sp>
      <p:sp>
        <p:nvSpPr>
          <p:cNvPr id="3" name="Zástupný symbol pro obsah 2"/>
          <p:cNvSpPr>
            <a:spLocks noGrp="1"/>
          </p:cNvSpPr>
          <p:nvPr>
            <p:ph sz="quarter" idx="1"/>
          </p:nvPr>
        </p:nvSpPr>
        <p:spPr>
          <a:xfrm>
            <a:off x="301625" y="1527175"/>
            <a:ext cx="8504238" cy="4572000"/>
          </a:xfrm>
        </p:spPr>
        <p:txBody>
          <a:bodyPr>
            <a:normAutofit fontScale="85000" lnSpcReduction="10000"/>
          </a:bodyPr>
          <a:lstStyle/>
          <a:p>
            <a:pPr eaLnBrk="1" hangingPunct="1"/>
            <a:r>
              <a:rPr lang="cs-CZ" altLang="cs-CZ" dirty="0"/>
              <a:t>Latin </a:t>
            </a:r>
            <a:r>
              <a:rPr lang="cs-CZ" altLang="cs-CZ" dirty="0" err="1"/>
              <a:t>adjectives</a:t>
            </a:r>
            <a:r>
              <a:rPr lang="cs-CZ" altLang="cs-CZ" dirty="0"/>
              <a:t> are </a:t>
            </a:r>
            <a:r>
              <a:rPr lang="cs-CZ" altLang="cs-CZ" dirty="0" err="1"/>
              <a:t>declined</a:t>
            </a:r>
            <a:r>
              <a:rPr lang="cs-CZ" altLang="cs-CZ" dirty="0"/>
              <a:t> </a:t>
            </a:r>
            <a:r>
              <a:rPr lang="cs-CZ" altLang="cs-CZ" dirty="0" err="1"/>
              <a:t>according</a:t>
            </a:r>
            <a:r>
              <a:rPr lang="cs-CZ" altLang="cs-CZ" dirty="0"/>
              <a:t> to </a:t>
            </a:r>
            <a:r>
              <a:rPr lang="cs-CZ" altLang="cs-CZ" dirty="0" err="1"/>
              <a:t>what</a:t>
            </a:r>
            <a:r>
              <a:rPr lang="cs-CZ" altLang="cs-CZ" dirty="0"/>
              <a:t> </a:t>
            </a:r>
            <a:r>
              <a:rPr lang="cs-CZ" altLang="cs-CZ" dirty="0" err="1"/>
              <a:t>paradigms</a:t>
            </a:r>
            <a:r>
              <a:rPr lang="cs-CZ" altLang="cs-CZ" dirty="0"/>
              <a:t>:</a:t>
            </a:r>
          </a:p>
          <a:p>
            <a:pPr lvl="1"/>
            <a:r>
              <a:rPr lang="cs-CZ" altLang="cs-CZ" dirty="0"/>
              <a:t>1st and 2nd </a:t>
            </a:r>
            <a:r>
              <a:rPr lang="cs-CZ" altLang="cs-CZ" dirty="0" err="1"/>
              <a:t>declension</a:t>
            </a:r>
            <a:r>
              <a:rPr lang="cs-CZ" altLang="cs-CZ" dirty="0"/>
              <a:t>: bonus, a, um </a:t>
            </a:r>
          </a:p>
          <a:p>
            <a:pPr lvl="2"/>
            <a:r>
              <a:rPr lang="cs-CZ" altLang="cs-CZ" dirty="0" err="1"/>
              <a:t>Like</a:t>
            </a:r>
            <a:r>
              <a:rPr lang="cs-CZ" altLang="cs-CZ" dirty="0"/>
              <a:t> </a:t>
            </a:r>
            <a:r>
              <a:rPr lang="cs-CZ" altLang="cs-CZ" dirty="0" err="1"/>
              <a:t>paradigms</a:t>
            </a:r>
            <a:r>
              <a:rPr lang="cs-CZ" altLang="cs-CZ" dirty="0"/>
              <a:t> </a:t>
            </a:r>
            <a:r>
              <a:rPr lang="cs-CZ" altLang="cs-CZ" dirty="0" err="1"/>
              <a:t>nervus</a:t>
            </a:r>
            <a:r>
              <a:rPr lang="cs-CZ" altLang="cs-CZ" dirty="0"/>
              <a:t> (m.), </a:t>
            </a:r>
            <a:r>
              <a:rPr lang="cs-CZ" altLang="cs-CZ" dirty="0" err="1"/>
              <a:t>vena</a:t>
            </a:r>
            <a:r>
              <a:rPr lang="cs-CZ" altLang="cs-CZ" dirty="0"/>
              <a:t> (f.),septum (n.)</a:t>
            </a:r>
          </a:p>
          <a:p>
            <a:pPr lvl="1"/>
            <a:r>
              <a:rPr lang="cs-CZ" altLang="cs-CZ" dirty="0"/>
              <a:t>3rd </a:t>
            </a:r>
            <a:r>
              <a:rPr lang="cs-CZ" altLang="cs-CZ" dirty="0" err="1"/>
              <a:t>declension</a:t>
            </a:r>
            <a:r>
              <a:rPr lang="cs-CZ" altLang="cs-CZ" dirty="0"/>
              <a:t>: acer, </a:t>
            </a:r>
            <a:r>
              <a:rPr lang="cs-CZ" altLang="cs-CZ" dirty="0" err="1"/>
              <a:t>acris</a:t>
            </a:r>
            <a:r>
              <a:rPr lang="cs-CZ" altLang="cs-CZ" dirty="0"/>
              <a:t>, </a:t>
            </a:r>
            <a:r>
              <a:rPr lang="cs-CZ" altLang="cs-CZ" dirty="0" err="1"/>
              <a:t>acre</a:t>
            </a:r>
            <a:r>
              <a:rPr lang="cs-CZ" altLang="cs-CZ" dirty="0"/>
              <a:t>; brevis, e; simplex, </a:t>
            </a:r>
            <a:r>
              <a:rPr lang="cs-CZ" altLang="cs-CZ" dirty="0" err="1"/>
              <a:t>simplicis</a:t>
            </a:r>
            <a:endParaRPr lang="cs-CZ" altLang="cs-CZ" dirty="0"/>
          </a:p>
          <a:p>
            <a:pPr lvl="2"/>
            <a:r>
              <a:rPr lang="cs-CZ" altLang="cs-CZ" dirty="0" err="1"/>
              <a:t>Like</a:t>
            </a:r>
            <a:r>
              <a:rPr lang="cs-CZ" altLang="cs-CZ" dirty="0"/>
              <a:t> </a:t>
            </a:r>
            <a:r>
              <a:rPr lang="cs-CZ" altLang="cs-CZ" dirty="0" err="1"/>
              <a:t>paradigms</a:t>
            </a:r>
            <a:r>
              <a:rPr lang="cs-CZ" altLang="cs-CZ" dirty="0"/>
              <a:t> </a:t>
            </a:r>
            <a:r>
              <a:rPr lang="cs-CZ" altLang="cs-CZ" dirty="0" err="1"/>
              <a:t>auris</a:t>
            </a:r>
            <a:r>
              <a:rPr lang="cs-CZ" altLang="cs-CZ" dirty="0"/>
              <a:t> (</a:t>
            </a:r>
            <a:r>
              <a:rPr lang="cs-CZ" altLang="cs-CZ" dirty="0" err="1"/>
              <a:t>m.+f</a:t>
            </a:r>
            <a:r>
              <a:rPr lang="cs-CZ" altLang="cs-CZ" dirty="0"/>
              <a:t>.) and rete (n.)</a:t>
            </a:r>
          </a:p>
          <a:p>
            <a:pPr lvl="2"/>
            <a:r>
              <a:rPr lang="cs-CZ" altLang="cs-CZ" dirty="0"/>
              <a:t>Ablative </a:t>
            </a:r>
            <a:r>
              <a:rPr lang="cs-CZ" altLang="cs-CZ" dirty="0" err="1"/>
              <a:t>singular</a:t>
            </a:r>
            <a:r>
              <a:rPr lang="cs-CZ" altLang="cs-CZ" dirty="0"/>
              <a:t> has ALWAYS </a:t>
            </a:r>
            <a:r>
              <a:rPr lang="cs-CZ" altLang="cs-CZ" dirty="0" err="1"/>
              <a:t>ending</a:t>
            </a:r>
            <a:r>
              <a:rPr lang="cs-CZ" altLang="cs-CZ" dirty="0"/>
              <a:t> </a:t>
            </a:r>
            <a:r>
              <a:rPr lang="cs-CZ" altLang="cs-CZ" b="1" dirty="0"/>
              <a:t>- i</a:t>
            </a:r>
          </a:p>
          <a:p>
            <a:pPr eaLnBrk="1" hangingPunct="1"/>
            <a:r>
              <a:rPr lang="cs-CZ" altLang="cs-CZ" dirty="0"/>
              <a:t>Latin </a:t>
            </a:r>
            <a:r>
              <a:rPr lang="cs-CZ" altLang="cs-CZ" dirty="0" err="1"/>
              <a:t>adjective</a:t>
            </a:r>
            <a:r>
              <a:rPr lang="cs-CZ" altLang="cs-CZ" dirty="0"/>
              <a:t> has to </a:t>
            </a:r>
            <a:r>
              <a:rPr lang="cs-CZ" altLang="cs-CZ" dirty="0" err="1"/>
              <a:t>match</a:t>
            </a:r>
            <a:r>
              <a:rPr lang="cs-CZ" altLang="cs-CZ" dirty="0"/>
              <a:t> </a:t>
            </a:r>
            <a:r>
              <a:rPr lang="cs-CZ" altLang="cs-CZ" dirty="0" err="1"/>
              <a:t>the</a:t>
            </a:r>
            <a:r>
              <a:rPr lang="cs-CZ" altLang="cs-CZ" dirty="0"/>
              <a:t> </a:t>
            </a:r>
            <a:r>
              <a:rPr lang="cs-CZ" altLang="cs-CZ" dirty="0" err="1"/>
              <a:t>noun</a:t>
            </a:r>
            <a:r>
              <a:rPr lang="cs-CZ" altLang="cs-CZ" dirty="0"/>
              <a:t> in...?</a:t>
            </a:r>
          </a:p>
          <a:p>
            <a:pPr lvl="1" eaLnBrk="1" hangingPunct="1"/>
            <a:r>
              <a:rPr lang="cs-CZ" altLang="cs-CZ" dirty="0"/>
              <a:t>gender, case, </a:t>
            </a:r>
            <a:r>
              <a:rPr lang="cs-CZ" altLang="cs-CZ" dirty="0" err="1"/>
              <a:t>number</a:t>
            </a:r>
            <a:endParaRPr lang="cs-CZ" altLang="cs-CZ" dirty="0"/>
          </a:p>
          <a:p>
            <a:pPr lvl="1" eaLnBrk="1" hangingPunct="1"/>
            <a:r>
              <a:rPr lang="cs-CZ" altLang="cs-CZ" dirty="0" err="1"/>
              <a:t>thus</a:t>
            </a:r>
            <a:r>
              <a:rPr lang="cs-CZ" altLang="cs-CZ" dirty="0"/>
              <a:t> </a:t>
            </a:r>
            <a:r>
              <a:rPr lang="cs-CZ" altLang="cs-CZ" dirty="0" err="1"/>
              <a:t>the</a:t>
            </a:r>
            <a:r>
              <a:rPr lang="cs-CZ" altLang="cs-CZ" dirty="0"/>
              <a:t> </a:t>
            </a:r>
            <a:r>
              <a:rPr lang="cs-CZ" altLang="cs-CZ" dirty="0" err="1"/>
              <a:t>endings</a:t>
            </a:r>
            <a:r>
              <a:rPr lang="cs-CZ" altLang="cs-CZ" dirty="0"/>
              <a:t> do NOT </a:t>
            </a:r>
            <a:r>
              <a:rPr lang="cs-CZ" altLang="cs-CZ" dirty="0" err="1"/>
              <a:t>have</a:t>
            </a:r>
            <a:r>
              <a:rPr lang="cs-CZ" altLang="cs-CZ" dirty="0"/>
              <a:t> to look </a:t>
            </a:r>
            <a:r>
              <a:rPr lang="cs-CZ" altLang="cs-CZ" dirty="0" err="1"/>
              <a:t>the</a:t>
            </a:r>
            <a:r>
              <a:rPr lang="cs-CZ" altLang="cs-CZ" dirty="0"/>
              <a:t> </a:t>
            </a:r>
            <a:r>
              <a:rPr lang="cs-CZ" altLang="cs-CZ" dirty="0" err="1"/>
              <a:t>same</a:t>
            </a:r>
            <a:r>
              <a:rPr lang="cs-CZ" altLang="cs-CZ" dirty="0"/>
              <a:t>!</a:t>
            </a:r>
          </a:p>
          <a:p>
            <a:pPr lvl="2">
              <a:buFont typeface="Wingdings" panose="05000000000000000000" pitchFamily="2" charset="2"/>
              <a:buChar char="Ø"/>
            </a:pPr>
            <a:r>
              <a:rPr lang="cs-CZ" altLang="cs-CZ" dirty="0"/>
              <a:t>diabet</a:t>
            </a:r>
            <a:r>
              <a:rPr lang="cs-CZ" altLang="cs-CZ" dirty="0">
                <a:solidFill>
                  <a:schemeClr val="accent3">
                    <a:lumMod val="75000"/>
                  </a:schemeClr>
                </a:solidFill>
              </a:rPr>
              <a:t>es</a:t>
            </a:r>
            <a:r>
              <a:rPr lang="cs-CZ" altLang="cs-CZ" dirty="0"/>
              <a:t> </a:t>
            </a:r>
            <a:r>
              <a:rPr lang="cs-CZ" altLang="cs-CZ" dirty="0" err="1"/>
              <a:t>mellit</a:t>
            </a:r>
            <a:r>
              <a:rPr lang="cs-CZ" altLang="cs-CZ" dirty="0" err="1">
                <a:solidFill>
                  <a:schemeClr val="accent3">
                    <a:lumMod val="75000"/>
                  </a:schemeClr>
                </a:solidFill>
              </a:rPr>
              <a:t>us</a:t>
            </a:r>
            <a:r>
              <a:rPr lang="cs-CZ" altLang="cs-CZ" dirty="0"/>
              <a:t>,</a:t>
            </a:r>
            <a:r>
              <a:rPr lang="cs-CZ" altLang="cs-CZ" dirty="0">
                <a:solidFill>
                  <a:schemeClr val="accent3">
                    <a:lumMod val="75000"/>
                  </a:schemeClr>
                </a:solidFill>
              </a:rPr>
              <a:t> </a:t>
            </a:r>
            <a:r>
              <a:rPr lang="cs-CZ" altLang="cs-CZ" dirty="0"/>
              <a:t>gen.: </a:t>
            </a:r>
            <a:r>
              <a:rPr lang="cs-CZ" altLang="cs-CZ" dirty="0" err="1"/>
              <a:t>diabet</a:t>
            </a:r>
            <a:r>
              <a:rPr lang="cs-CZ" altLang="cs-CZ" dirty="0" err="1">
                <a:solidFill>
                  <a:schemeClr val="accent3">
                    <a:lumMod val="75000"/>
                  </a:schemeClr>
                </a:solidFill>
              </a:rPr>
              <a:t>ae</a:t>
            </a:r>
            <a:r>
              <a:rPr lang="cs-CZ" altLang="cs-CZ" dirty="0"/>
              <a:t> </a:t>
            </a:r>
            <a:r>
              <a:rPr lang="cs-CZ" altLang="cs-CZ" dirty="0" err="1"/>
              <a:t>mellit</a:t>
            </a:r>
            <a:r>
              <a:rPr lang="cs-CZ" altLang="cs-CZ" dirty="0" err="1">
                <a:solidFill>
                  <a:schemeClr val="accent3">
                    <a:lumMod val="75000"/>
                  </a:schemeClr>
                </a:solidFill>
              </a:rPr>
              <a:t>i</a:t>
            </a:r>
            <a:endParaRPr lang="cs-CZ" altLang="cs-CZ" dirty="0">
              <a:solidFill>
                <a:schemeClr val="accent3">
                  <a:lumMod val="75000"/>
                </a:schemeClr>
              </a:solidFill>
            </a:endParaRPr>
          </a:p>
          <a:p>
            <a:pPr lvl="2">
              <a:buFont typeface="Wingdings" panose="05000000000000000000" pitchFamily="2" charset="2"/>
              <a:buChar char="Ø"/>
            </a:pPr>
            <a:r>
              <a:rPr lang="cs-CZ" altLang="cs-CZ" dirty="0"/>
              <a:t>ret</a:t>
            </a:r>
            <a:r>
              <a:rPr lang="cs-CZ" altLang="cs-CZ" dirty="0">
                <a:solidFill>
                  <a:schemeClr val="accent3">
                    <a:lumMod val="75000"/>
                  </a:schemeClr>
                </a:solidFill>
              </a:rPr>
              <a:t>e</a:t>
            </a:r>
            <a:r>
              <a:rPr lang="cs-CZ" altLang="cs-CZ" dirty="0"/>
              <a:t> </a:t>
            </a:r>
            <a:r>
              <a:rPr lang="cs-CZ" altLang="cs-CZ" dirty="0" err="1"/>
              <a:t>venos</a:t>
            </a:r>
            <a:r>
              <a:rPr lang="cs-CZ" altLang="cs-CZ" dirty="0" err="1">
                <a:solidFill>
                  <a:schemeClr val="accent3">
                    <a:lumMod val="75000"/>
                  </a:schemeClr>
                </a:solidFill>
              </a:rPr>
              <a:t>um</a:t>
            </a:r>
            <a:r>
              <a:rPr lang="cs-CZ" altLang="cs-CZ" dirty="0"/>
              <a:t>,</a:t>
            </a:r>
            <a:r>
              <a:rPr lang="cs-CZ" altLang="cs-CZ" dirty="0">
                <a:solidFill>
                  <a:schemeClr val="accent3">
                    <a:lumMod val="75000"/>
                  </a:schemeClr>
                </a:solidFill>
              </a:rPr>
              <a:t> </a:t>
            </a:r>
            <a:r>
              <a:rPr lang="cs-CZ" altLang="cs-CZ" dirty="0"/>
              <a:t>gen.: </a:t>
            </a:r>
            <a:r>
              <a:rPr lang="cs-CZ" altLang="cs-CZ" dirty="0" err="1"/>
              <a:t>ret</a:t>
            </a:r>
            <a:r>
              <a:rPr lang="cs-CZ" altLang="cs-CZ" dirty="0" err="1">
                <a:solidFill>
                  <a:schemeClr val="accent3">
                    <a:lumMod val="75000"/>
                  </a:schemeClr>
                </a:solidFill>
              </a:rPr>
              <a:t>is</a:t>
            </a:r>
            <a:r>
              <a:rPr lang="cs-CZ" altLang="cs-CZ" dirty="0"/>
              <a:t> </a:t>
            </a:r>
            <a:r>
              <a:rPr lang="cs-CZ" altLang="cs-CZ" dirty="0" err="1"/>
              <a:t>venos</a:t>
            </a:r>
            <a:r>
              <a:rPr lang="cs-CZ" altLang="cs-CZ" dirty="0" err="1">
                <a:solidFill>
                  <a:schemeClr val="accent3">
                    <a:lumMod val="75000"/>
                  </a:schemeClr>
                </a:solidFill>
              </a:rPr>
              <a:t>i</a:t>
            </a:r>
            <a:endParaRPr lang="cs-CZ" altLang="cs-CZ" dirty="0">
              <a:solidFill>
                <a:schemeClr val="accent3">
                  <a:lumMod val="75000"/>
                </a:schemeClr>
              </a:solidFill>
            </a:endParaRPr>
          </a:p>
          <a:p>
            <a:pPr lvl="2">
              <a:buFont typeface="Wingdings" panose="05000000000000000000" pitchFamily="2" charset="2"/>
              <a:buChar char="Ø"/>
            </a:pPr>
            <a:r>
              <a:rPr lang="cs-CZ" altLang="cs-CZ" dirty="0" err="1"/>
              <a:t>vuln</a:t>
            </a:r>
            <a:r>
              <a:rPr lang="cs-CZ" altLang="cs-CZ" dirty="0" err="1">
                <a:solidFill>
                  <a:schemeClr val="accent3">
                    <a:lumMod val="75000"/>
                  </a:schemeClr>
                </a:solidFill>
              </a:rPr>
              <a:t>us</a:t>
            </a:r>
            <a:r>
              <a:rPr lang="cs-CZ" altLang="cs-CZ" dirty="0"/>
              <a:t> </a:t>
            </a:r>
            <a:r>
              <a:rPr lang="cs-CZ" altLang="cs-CZ" dirty="0" err="1"/>
              <a:t>lacer</a:t>
            </a:r>
            <a:r>
              <a:rPr lang="cs-CZ" altLang="cs-CZ" dirty="0" err="1">
                <a:solidFill>
                  <a:schemeClr val="accent3">
                    <a:lumMod val="75000"/>
                  </a:schemeClr>
                </a:solidFill>
              </a:rPr>
              <a:t>um</a:t>
            </a:r>
            <a:r>
              <a:rPr lang="cs-CZ" altLang="cs-CZ" dirty="0"/>
              <a:t>,</a:t>
            </a:r>
            <a:r>
              <a:rPr lang="cs-CZ" altLang="cs-CZ" dirty="0">
                <a:solidFill>
                  <a:schemeClr val="accent3">
                    <a:lumMod val="75000"/>
                  </a:schemeClr>
                </a:solidFill>
              </a:rPr>
              <a:t> </a:t>
            </a:r>
            <a:r>
              <a:rPr lang="cs-CZ" altLang="cs-CZ" dirty="0"/>
              <a:t>gen.: </a:t>
            </a:r>
            <a:r>
              <a:rPr lang="cs-CZ" altLang="cs-CZ" dirty="0" err="1"/>
              <a:t>vulner</a:t>
            </a:r>
            <a:r>
              <a:rPr lang="cs-CZ" altLang="cs-CZ" dirty="0" err="1">
                <a:solidFill>
                  <a:schemeClr val="accent3">
                    <a:lumMod val="75000"/>
                  </a:schemeClr>
                </a:solidFill>
              </a:rPr>
              <a:t>is</a:t>
            </a:r>
            <a:r>
              <a:rPr lang="cs-CZ" altLang="cs-CZ" dirty="0"/>
              <a:t> </a:t>
            </a:r>
            <a:r>
              <a:rPr lang="cs-CZ" altLang="cs-CZ" dirty="0" err="1"/>
              <a:t>lacer</a:t>
            </a:r>
            <a:r>
              <a:rPr lang="cs-CZ" altLang="cs-CZ" dirty="0" err="1">
                <a:solidFill>
                  <a:schemeClr val="accent3">
                    <a:lumMod val="75000"/>
                  </a:schemeClr>
                </a:solidFill>
              </a:rPr>
              <a:t>i</a:t>
            </a:r>
            <a:endParaRPr lang="cs-CZ" altLang="cs-CZ" dirty="0">
              <a:solidFill>
                <a:schemeClr val="accent3">
                  <a:lumMod val="75000"/>
                </a:schemeClr>
              </a:solidFill>
            </a:endParaRPr>
          </a:p>
          <a:p>
            <a:pPr lvl="2">
              <a:buFont typeface="Wingdings" panose="05000000000000000000" pitchFamily="2" charset="2"/>
              <a:buChar char="Ø"/>
            </a:pPr>
            <a:r>
              <a:rPr lang="cs-CZ" altLang="cs-CZ" dirty="0" err="1"/>
              <a:t>man</a:t>
            </a:r>
            <a:r>
              <a:rPr lang="cs-CZ" altLang="cs-CZ" dirty="0" err="1">
                <a:solidFill>
                  <a:schemeClr val="accent3">
                    <a:lumMod val="75000"/>
                  </a:schemeClr>
                </a:solidFill>
              </a:rPr>
              <a:t>us</a:t>
            </a:r>
            <a:r>
              <a:rPr lang="cs-CZ" altLang="cs-CZ" dirty="0"/>
              <a:t> </a:t>
            </a:r>
            <a:r>
              <a:rPr lang="cs-CZ" altLang="cs-CZ" dirty="0" err="1"/>
              <a:t>dextr</a:t>
            </a:r>
            <a:r>
              <a:rPr lang="cs-CZ" altLang="cs-CZ" dirty="0" err="1">
                <a:solidFill>
                  <a:schemeClr val="accent3">
                    <a:lumMod val="75000"/>
                  </a:schemeClr>
                </a:solidFill>
              </a:rPr>
              <a:t>a</a:t>
            </a:r>
            <a:r>
              <a:rPr lang="cs-CZ" altLang="cs-CZ" dirty="0"/>
              <a:t>,</a:t>
            </a:r>
            <a:r>
              <a:rPr lang="cs-CZ" altLang="cs-CZ" dirty="0">
                <a:solidFill>
                  <a:schemeClr val="accent3">
                    <a:lumMod val="75000"/>
                  </a:schemeClr>
                </a:solidFill>
              </a:rPr>
              <a:t> </a:t>
            </a:r>
            <a:r>
              <a:rPr lang="cs-CZ" altLang="cs-CZ" dirty="0"/>
              <a:t>gen.: </a:t>
            </a:r>
            <a:r>
              <a:rPr lang="cs-CZ" altLang="cs-CZ" dirty="0" err="1"/>
              <a:t>man</a:t>
            </a:r>
            <a:r>
              <a:rPr lang="cs-CZ" altLang="cs-CZ" dirty="0" err="1">
                <a:solidFill>
                  <a:schemeClr val="accent3">
                    <a:lumMod val="75000"/>
                  </a:schemeClr>
                </a:solidFill>
              </a:rPr>
              <a:t>us</a:t>
            </a:r>
            <a:r>
              <a:rPr lang="cs-CZ" altLang="cs-CZ" dirty="0"/>
              <a:t> </a:t>
            </a:r>
            <a:r>
              <a:rPr lang="cs-CZ" altLang="cs-CZ" dirty="0" err="1"/>
              <a:t>dextr</a:t>
            </a:r>
            <a:r>
              <a:rPr lang="cs-CZ" altLang="cs-CZ" dirty="0" err="1">
                <a:solidFill>
                  <a:schemeClr val="accent3">
                    <a:lumMod val="75000"/>
                  </a:schemeClr>
                </a:solidFill>
              </a:rPr>
              <a:t>ae</a:t>
            </a:r>
            <a:endParaRPr lang="cs-CZ" altLang="cs-CZ" dirty="0">
              <a:solidFill>
                <a:schemeClr val="accent3">
                  <a:lumMod val="75000"/>
                </a:schemeClr>
              </a:solidFill>
            </a:endParaRPr>
          </a:p>
          <a:p>
            <a:pPr lvl="2">
              <a:buFont typeface="Wingdings" panose="05000000000000000000" pitchFamily="2" charset="2"/>
              <a:buChar char="Ø"/>
            </a:pPr>
            <a:r>
              <a:rPr lang="cs-CZ" altLang="cs-CZ" dirty="0" err="1"/>
              <a:t>etc</a:t>
            </a:r>
            <a:r>
              <a:rPr lang="cs-CZ" altLang="cs-CZ" dirty="0"/>
              <a:t>...</a:t>
            </a:r>
          </a:p>
          <a:p>
            <a:pPr lvl="2">
              <a:buFont typeface="Wingdings" panose="05000000000000000000" pitchFamily="2" charset="2"/>
              <a:buChar char="Ø"/>
            </a:pPr>
            <a:endParaRPr lang="cs-CZ" altLang="cs-CZ" dirty="0">
              <a:solidFill>
                <a:schemeClr val="accent3">
                  <a:lumMod val="75000"/>
                </a:schemeClr>
              </a:solidFill>
            </a:endParaRPr>
          </a:p>
          <a:p>
            <a:pPr lvl="2">
              <a:buFont typeface="Wingdings" panose="05000000000000000000" pitchFamily="2" charset="2"/>
              <a:buChar char="Ø"/>
            </a:pPr>
            <a:endParaRPr lang="cs-CZ" altLang="cs-CZ" dirty="0">
              <a:solidFill>
                <a:schemeClr val="accent3">
                  <a:lumMod val="75000"/>
                </a:schemeClr>
              </a:solidFill>
            </a:endParaRPr>
          </a:p>
          <a:p>
            <a:pPr lvl="2">
              <a:buFont typeface="Wingdings" panose="05000000000000000000" pitchFamily="2" charset="2"/>
              <a:buChar char="Ø"/>
            </a:pPr>
            <a:endParaRPr lang="cs-CZ" altLang="cs-CZ" dirty="0">
              <a:solidFill>
                <a:schemeClr val="accent3">
                  <a:lumMod val="75000"/>
                </a:schemeClr>
              </a:solidFill>
            </a:endParaRPr>
          </a:p>
        </p:txBody>
      </p:sp>
    </p:spTree>
    <p:extLst>
      <p:ext uri="{BB962C8B-B14F-4D97-AF65-F5344CB8AC3E}">
        <p14:creationId xmlns:p14="http://schemas.microsoft.com/office/powerpoint/2010/main" val="33419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500"/>
                                        <p:tgtEl>
                                          <p:spTgt spid="3">
                                            <p:txEl>
                                              <p:pRg st="7" end="7"/>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ipe(down)">
                                      <p:cBhvr>
                                        <p:cTn id="45" dur="500"/>
                                        <p:tgtEl>
                                          <p:spTgt spid="3">
                                            <p:txEl>
                                              <p:pRg st="10" end="10"/>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wipe(down)">
                                      <p:cBhvr>
                                        <p:cTn id="48" dur="500"/>
                                        <p:tgtEl>
                                          <p:spTgt spid="3">
                                            <p:txEl>
                                              <p:pRg st="11" end="11"/>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wipe(down)">
                                      <p:cBhvr>
                                        <p:cTn id="51" dur="500"/>
                                        <p:tgtEl>
                                          <p:spTgt spid="3">
                                            <p:txEl>
                                              <p:pRg st="12" end="12"/>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wipe(down)">
                                      <p:cBhvr>
                                        <p:cTn id="5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3A8D3F-8AE8-4330-874F-614478D99B26}"/>
              </a:ext>
            </a:extLst>
          </p:cNvPr>
          <p:cNvSpPr>
            <a:spLocks noGrp="1"/>
          </p:cNvSpPr>
          <p:nvPr>
            <p:ph type="title"/>
          </p:nvPr>
        </p:nvSpPr>
        <p:spPr>
          <a:xfrm>
            <a:off x="610362" y="0"/>
            <a:ext cx="7886700" cy="994172"/>
          </a:xfrm>
        </p:spPr>
        <p:txBody>
          <a:bodyPr/>
          <a:lstStyle/>
          <a:p>
            <a:r>
              <a:rPr lang="pt-BR" dirty="0"/>
              <a:t>cornu, us n (coccygeus, a, um) </a:t>
            </a:r>
            <a:endParaRPr lang="sk-SK" dirty="0"/>
          </a:p>
        </p:txBody>
      </p:sp>
      <p:sp>
        <p:nvSpPr>
          <p:cNvPr id="3" name="Zástupný objekt pre obsah 2">
            <a:extLst>
              <a:ext uri="{FF2B5EF4-FFF2-40B4-BE49-F238E27FC236}">
                <a16:creationId xmlns:a16="http://schemas.microsoft.com/office/drawing/2014/main" id="{84D61041-3F99-468C-9749-63146DE80381}"/>
              </a:ext>
            </a:extLst>
          </p:cNvPr>
          <p:cNvSpPr>
            <a:spLocks noGrp="1"/>
          </p:cNvSpPr>
          <p:nvPr>
            <p:ph idx="1"/>
          </p:nvPr>
        </p:nvSpPr>
        <p:spPr/>
        <p:txBody>
          <a:bodyPr/>
          <a:lstStyle/>
          <a:p>
            <a:r>
              <a:rPr lang="sk-SK" dirty="0" err="1"/>
              <a:t>cornu</a:t>
            </a:r>
            <a:r>
              <a:rPr lang="sk-SK" dirty="0"/>
              <a:t> </a:t>
            </a:r>
            <a:r>
              <a:rPr lang="sk-SK" dirty="0" err="1"/>
              <a:t>coccygeum</a:t>
            </a:r>
            <a:r>
              <a:rPr lang="sk-SK" dirty="0"/>
              <a:t> - </a:t>
            </a:r>
            <a:r>
              <a:rPr lang="en-US" dirty="0" err="1"/>
              <a:t>coc·cyg·e·al</a:t>
            </a:r>
            <a:r>
              <a:rPr lang="en-US" dirty="0"/>
              <a:t> </a:t>
            </a:r>
            <a:r>
              <a:rPr lang="en-US" dirty="0" err="1"/>
              <a:t>cornu</a:t>
            </a:r>
            <a:r>
              <a:rPr lang="en-US" dirty="0"/>
              <a:t> </a:t>
            </a:r>
            <a:r>
              <a:rPr lang="sk-SK" dirty="0"/>
              <a:t>- </a:t>
            </a:r>
            <a:r>
              <a:rPr lang="en-US" dirty="0"/>
              <a:t>two processes that project upward from the dorsum of the base of the coccyx to articulate with the sacral </a:t>
            </a:r>
            <a:r>
              <a:rPr lang="en-US" dirty="0" err="1"/>
              <a:t>cornua</a:t>
            </a:r>
            <a:r>
              <a:rPr lang="en-US" dirty="0"/>
              <a:t>.</a:t>
            </a:r>
            <a:r>
              <a:rPr lang="sk-SK" dirty="0"/>
              <a:t> </a:t>
            </a:r>
            <a:r>
              <a:rPr lang="en-US" dirty="0"/>
              <a:t>Synonym(s): </a:t>
            </a:r>
            <a:r>
              <a:rPr lang="en-US" dirty="0" err="1"/>
              <a:t>cornu</a:t>
            </a:r>
            <a:r>
              <a:rPr lang="en-US" dirty="0"/>
              <a:t> </a:t>
            </a:r>
            <a:r>
              <a:rPr lang="en-US" dirty="0" err="1"/>
              <a:t>coccygeum</a:t>
            </a:r>
            <a:r>
              <a:rPr lang="en-US" dirty="0"/>
              <a:t>, coccygeal horn, </a:t>
            </a:r>
            <a:r>
              <a:rPr lang="en-US" dirty="0" err="1"/>
              <a:t>cornua</a:t>
            </a:r>
            <a:r>
              <a:rPr lang="en-US" dirty="0"/>
              <a:t> </a:t>
            </a:r>
            <a:r>
              <a:rPr lang="en-US" dirty="0" err="1"/>
              <a:t>coccygealia</a:t>
            </a:r>
            <a:endParaRPr lang="sk-SK" dirty="0"/>
          </a:p>
        </p:txBody>
      </p:sp>
      <p:pic>
        <p:nvPicPr>
          <p:cNvPr id="5" name="Obrázok 4">
            <a:extLst>
              <a:ext uri="{FF2B5EF4-FFF2-40B4-BE49-F238E27FC236}">
                <a16:creationId xmlns:a16="http://schemas.microsoft.com/office/drawing/2014/main" id="{6DA0A4D4-1308-48F6-A3A7-4E2D11731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429000"/>
            <a:ext cx="3866323" cy="2735423"/>
          </a:xfrm>
          <a:prstGeom prst="rect">
            <a:avLst/>
          </a:prstGeom>
        </p:spPr>
      </p:pic>
    </p:spTree>
    <p:extLst>
      <p:ext uri="{BB962C8B-B14F-4D97-AF65-F5344CB8AC3E}">
        <p14:creationId xmlns:p14="http://schemas.microsoft.com/office/powerpoint/2010/main" val="195990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84C137-021D-4497-AE2F-D4AC43382622}"/>
              </a:ext>
            </a:extLst>
          </p:cNvPr>
          <p:cNvSpPr>
            <a:spLocks noGrp="1"/>
          </p:cNvSpPr>
          <p:nvPr>
            <p:ph type="title"/>
          </p:nvPr>
        </p:nvSpPr>
        <p:spPr/>
        <p:txBody>
          <a:bodyPr/>
          <a:lstStyle/>
          <a:p>
            <a:r>
              <a:rPr lang="pt-BR" dirty="0"/>
              <a:t>systema, atis n (nervosus,a, um)</a:t>
            </a:r>
            <a:endParaRPr lang="sk-SK" dirty="0"/>
          </a:p>
        </p:txBody>
      </p:sp>
      <p:sp>
        <p:nvSpPr>
          <p:cNvPr id="3" name="Zástupný objekt pre obsah 2">
            <a:extLst>
              <a:ext uri="{FF2B5EF4-FFF2-40B4-BE49-F238E27FC236}">
                <a16:creationId xmlns:a16="http://schemas.microsoft.com/office/drawing/2014/main" id="{EBEEAB58-D716-4E17-AE29-7CBE88C0BF6E}"/>
              </a:ext>
            </a:extLst>
          </p:cNvPr>
          <p:cNvSpPr>
            <a:spLocks noGrp="1"/>
          </p:cNvSpPr>
          <p:nvPr>
            <p:ph idx="1"/>
          </p:nvPr>
        </p:nvSpPr>
        <p:spPr/>
        <p:txBody>
          <a:bodyPr/>
          <a:lstStyle/>
          <a:p>
            <a:r>
              <a:rPr lang="sk-SK" dirty="0" err="1"/>
              <a:t>Systema</a:t>
            </a:r>
            <a:r>
              <a:rPr lang="sk-SK" dirty="0"/>
              <a:t> </a:t>
            </a:r>
            <a:r>
              <a:rPr lang="sk-SK" dirty="0" err="1"/>
              <a:t>nervosum</a:t>
            </a:r>
            <a:r>
              <a:rPr lang="sk-SK" dirty="0"/>
              <a:t> - </a:t>
            </a:r>
            <a:r>
              <a:rPr lang="en-US" dirty="0"/>
              <a:t>nervous system </a:t>
            </a:r>
            <a:r>
              <a:rPr lang="sk-SK" dirty="0"/>
              <a:t>- </a:t>
            </a:r>
            <a:r>
              <a:rPr lang="en-US" dirty="0"/>
              <a:t>the organ system that, along with the endocrine system, correlates the adjustments and reactions of an organism to internal and environmental conditions. </a:t>
            </a:r>
            <a:endParaRPr lang="sk-SK" dirty="0"/>
          </a:p>
        </p:txBody>
      </p:sp>
      <p:pic>
        <p:nvPicPr>
          <p:cNvPr id="5" name="Obrázok 4">
            <a:extLst>
              <a:ext uri="{FF2B5EF4-FFF2-40B4-BE49-F238E27FC236}">
                <a16:creationId xmlns:a16="http://schemas.microsoft.com/office/drawing/2014/main" id="{B0C011D9-8E5B-4092-BBA1-8EAC31652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3646260"/>
            <a:ext cx="1703785" cy="2475232"/>
          </a:xfrm>
          <a:prstGeom prst="rect">
            <a:avLst/>
          </a:prstGeom>
        </p:spPr>
      </p:pic>
    </p:spTree>
    <p:extLst>
      <p:ext uri="{BB962C8B-B14F-4D97-AF65-F5344CB8AC3E}">
        <p14:creationId xmlns:p14="http://schemas.microsoft.com/office/powerpoint/2010/main" val="13263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573B83-D115-40C8-A52E-3DD130CAD2A6}"/>
              </a:ext>
            </a:extLst>
          </p:cNvPr>
          <p:cNvSpPr>
            <a:spLocks noGrp="1"/>
          </p:cNvSpPr>
          <p:nvPr>
            <p:ph type="title"/>
          </p:nvPr>
        </p:nvSpPr>
        <p:spPr/>
        <p:txBody>
          <a:bodyPr/>
          <a:lstStyle/>
          <a:p>
            <a:r>
              <a:rPr lang="pt-BR" dirty="0"/>
              <a:t>Septum</a:t>
            </a:r>
            <a:r>
              <a:rPr lang="sk-SK" dirty="0"/>
              <a:t> </a:t>
            </a:r>
            <a:r>
              <a:rPr lang="sk-SK" dirty="0" err="1"/>
              <a:t>nasi</a:t>
            </a:r>
            <a:r>
              <a:rPr lang="pt-BR" dirty="0"/>
              <a:t>, i n (osseus, a, um) </a:t>
            </a:r>
            <a:endParaRPr lang="sk-SK" dirty="0"/>
          </a:p>
        </p:txBody>
      </p:sp>
      <p:sp>
        <p:nvSpPr>
          <p:cNvPr id="3" name="Zástupný objekt pre obsah 2">
            <a:extLst>
              <a:ext uri="{FF2B5EF4-FFF2-40B4-BE49-F238E27FC236}">
                <a16:creationId xmlns:a16="http://schemas.microsoft.com/office/drawing/2014/main" id="{CA65F14C-BB39-4C36-AF45-8FB7CAACB4F3}"/>
              </a:ext>
            </a:extLst>
          </p:cNvPr>
          <p:cNvSpPr>
            <a:spLocks noGrp="1"/>
          </p:cNvSpPr>
          <p:nvPr>
            <p:ph idx="1"/>
          </p:nvPr>
        </p:nvSpPr>
        <p:spPr>
          <a:xfrm>
            <a:off x="301752" y="1527048"/>
            <a:ext cx="8662736" cy="4572000"/>
          </a:xfrm>
        </p:spPr>
        <p:txBody>
          <a:bodyPr/>
          <a:lstStyle/>
          <a:p>
            <a:r>
              <a:rPr lang="sk-SK" dirty="0" err="1"/>
              <a:t>Septum</a:t>
            </a:r>
            <a:r>
              <a:rPr lang="sk-SK" dirty="0"/>
              <a:t> </a:t>
            </a:r>
            <a:r>
              <a:rPr lang="sk-SK" dirty="0" err="1"/>
              <a:t>nasi</a:t>
            </a:r>
            <a:r>
              <a:rPr lang="sk-SK" dirty="0"/>
              <a:t> </a:t>
            </a:r>
            <a:r>
              <a:rPr lang="sk-SK" dirty="0" err="1"/>
              <a:t>osseum</a:t>
            </a:r>
            <a:r>
              <a:rPr lang="sk-SK" dirty="0"/>
              <a:t> – bony nasal </a:t>
            </a:r>
            <a:r>
              <a:rPr lang="sk-SK" dirty="0" err="1"/>
              <a:t>septum</a:t>
            </a:r>
            <a:r>
              <a:rPr lang="sk-SK" dirty="0"/>
              <a:t> - </a:t>
            </a:r>
            <a:r>
              <a:rPr lang="en-US" dirty="0"/>
              <a:t>the bones supporting the bony part of the nasal septum; these are the perpendicular plate of the ethmoid, the vomer, the sphenoidal rostrum, the crest of the nasal bones, the frontal spine, and the median crest formed by the apposition of the maxillary and palatine bones.</a:t>
            </a:r>
            <a:r>
              <a:rPr lang="sk-SK" dirty="0"/>
              <a:t> </a:t>
            </a:r>
          </a:p>
        </p:txBody>
      </p:sp>
      <p:pic>
        <p:nvPicPr>
          <p:cNvPr id="5" name="Obrázok 4">
            <a:extLst>
              <a:ext uri="{FF2B5EF4-FFF2-40B4-BE49-F238E27FC236}">
                <a16:creationId xmlns:a16="http://schemas.microsoft.com/office/drawing/2014/main" id="{9AFD218B-9731-432F-A2F7-84961FCA7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4307204"/>
            <a:ext cx="2544418" cy="1791844"/>
          </a:xfrm>
          <a:prstGeom prst="rect">
            <a:avLst/>
          </a:prstGeom>
        </p:spPr>
      </p:pic>
    </p:spTree>
    <p:extLst>
      <p:ext uri="{BB962C8B-B14F-4D97-AF65-F5344CB8AC3E}">
        <p14:creationId xmlns:p14="http://schemas.microsoft.com/office/powerpoint/2010/main" val="303799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4779BC-0CEC-4931-B667-37CEAEDE9175}"/>
              </a:ext>
            </a:extLst>
          </p:cNvPr>
          <p:cNvSpPr>
            <a:spLocks noGrp="1"/>
          </p:cNvSpPr>
          <p:nvPr>
            <p:ph type="title"/>
          </p:nvPr>
        </p:nvSpPr>
        <p:spPr/>
        <p:txBody>
          <a:bodyPr/>
          <a:lstStyle/>
          <a:p>
            <a:r>
              <a:rPr lang="pt-BR" dirty="0"/>
              <a:t>columna, ae f (vertebralis,e)</a:t>
            </a:r>
            <a:endParaRPr lang="sk-SK" dirty="0"/>
          </a:p>
        </p:txBody>
      </p:sp>
      <p:sp>
        <p:nvSpPr>
          <p:cNvPr id="3" name="Zástupný objekt pre obsah 2">
            <a:extLst>
              <a:ext uri="{FF2B5EF4-FFF2-40B4-BE49-F238E27FC236}">
                <a16:creationId xmlns:a16="http://schemas.microsoft.com/office/drawing/2014/main" id="{E831A58D-4C53-4FD2-B0A0-02956F63E06C}"/>
              </a:ext>
            </a:extLst>
          </p:cNvPr>
          <p:cNvSpPr>
            <a:spLocks noGrp="1"/>
          </p:cNvSpPr>
          <p:nvPr>
            <p:ph idx="1"/>
          </p:nvPr>
        </p:nvSpPr>
        <p:spPr>
          <a:xfrm>
            <a:off x="301752" y="1527048"/>
            <a:ext cx="8662736" cy="4572000"/>
          </a:xfrm>
        </p:spPr>
        <p:txBody>
          <a:bodyPr/>
          <a:lstStyle/>
          <a:p>
            <a:r>
              <a:rPr lang="sk-SK" dirty="0" err="1"/>
              <a:t>Columna</a:t>
            </a:r>
            <a:r>
              <a:rPr lang="sk-SK" dirty="0"/>
              <a:t> </a:t>
            </a:r>
            <a:r>
              <a:rPr lang="sk-SK" dirty="0" err="1"/>
              <a:t>vertebralis</a:t>
            </a:r>
            <a:r>
              <a:rPr lang="sk-SK" dirty="0"/>
              <a:t> - </a:t>
            </a:r>
            <a:r>
              <a:rPr lang="sk-SK" dirty="0" err="1"/>
              <a:t>vertebral</a:t>
            </a:r>
            <a:r>
              <a:rPr lang="sk-SK" dirty="0"/>
              <a:t> </a:t>
            </a:r>
            <a:r>
              <a:rPr lang="sk-SK" dirty="0" err="1"/>
              <a:t>column</a:t>
            </a:r>
            <a:r>
              <a:rPr lang="sk-SK" dirty="0"/>
              <a:t> - </a:t>
            </a:r>
            <a:r>
              <a:rPr lang="sk-SK" dirty="0" err="1"/>
              <a:t>the</a:t>
            </a:r>
            <a:r>
              <a:rPr lang="sk-SK" dirty="0"/>
              <a:t> </a:t>
            </a:r>
            <a:r>
              <a:rPr lang="sk-SK" dirty="0" err="1"/>
              <a:t>series</a:t>
            </a:r>
            <a:r>
              <a:rPr lang="sk-SK" dirty="0"/>
              <a:t> of </a:t>
            </a:r>
            <a:r>
              <a:rPr lang="sk-SK" dirty="0" err="1"/>
              <a:t>vertebrae</a:t>
            </a:r>
            <a:r>
              <a:rPr lang="sk-SK" dirty="0"/>
              <a:t> </a:t>
            </a:r>
            <a:r>
              <a:rPr lang="sk-SK" dirty="0" err="1"/>
              <a:t>that</a:t>
            </a:r>
            <a:r>
              <a:rPr lang="sk-SK" dirty="0"/>
              <a:t> </a:t>
            </a:r>
            <a:r>
              <a:rPr lang="sk-SK" dirty="0" err="1"/>
              <a:t>extend</a:t>
            </a:r>
            <a:r>
              <a:rPr lang="sk-SK" dirty="0"/>
              <a:t> </a:t>
            </a:r>
            <a:r>
              <a:rPr lang="sk-SK" dirty="0" err="1"/>
              <a:t>from</a:t>
            </a:r>
            <a:r>
              <a:rPr lang="sk-SK" dirty="0"/>
              <a:t> </a:t>
            </a:r>
            <a:r>
              <a:rPr lang="sk-SK" dirty="0" err="1"/>
              <a:t>the</a:t>
            </a:r>
            <a:r>
              <a:rPr lang="sk-SK" dirty="0"/>
              <a:t> </a:t>
            </a:r>
            <a:r>
              <a:rPr lang="sk-SK" dirty="0" err="1"/>
              <a:t>cranium</a:t>
            </a:r>
            <a:r>
              <a:rPr lang="sk-SK" dirty="0"/>
              <a:t> to </a:t>
            </a:r>
            <a:r>
              <a:rPr lang="sk-SK" dirty="0" err="1"/>
              <a:t>the</a:t>
            </a:r>
            <a:r>
              <a:rPr lang="sk-SK" dirty="0"/>
              <a:t> </a:t>
            </a:r>
            <a:r>
              <a:rPr lang="sk-SK" dirty="0" err="1"/>
              <a:t>coccyx</a:t>
            </a:r>
            <a:r>
              <a:rPr lang="sk-SK" dirty="0"/>
              <a:t>, </a:t>
            </a:r>
            <a:r>
              <a:rPr lang="sk-SK" dirty="0" err="1"/>
              <a:t>providing</a:t>
            </a:r>
            <a:r>
              <a:rPr lang="sk-SK" dirty="0"/>
              <a:t> </a:t>
            </a:r>
            <a:r>
              <a:rPr lang="sk-SK" dirty="0" err="1"/>
              <a:t>support</a:t>
            </a:r>
            <a:r>
              <a:rPr lang="sk-SK" dirty="0"/>
              <a:t> and </a:t>
            </a:r>
            <a:r>
              <a:rPr lang="sk-SK" dirty="0" err="1"/>
              <a:t>forming</a:t>
            </a:r>
            <a:r>
              <a:rPr lang="sk-SK" dirty="0"/>
              <a:t> a </a:t>
            </a:r>
            <a:r>
              <a:rPr lang="sk-SK" dirty="0" err="1"/>
              <a:t>flexible</a:t>
            </a:r>
            <a:r>
              <a:rPr lang="sk-SK" dirty="0"/>
              <a:t> bony </a:t>
            </a:r>
            <a:r>
              <a:rPr lang="sk-SK" dirty="0" err="1"/>
              <a:t>case</a:t>
            </a:r>
            <a:r>
              <a:rPr lang="sk-SK" dirty="0"/>
              <a:t> </a:t>
            </a:r>
            <a:r>
              <a:rPr lang="sk-SK" dirty="0" err="1"/>
              <a:t>for</a:t>
            </a:r>
            <a:r>
              <a:rPr lang="sk-SK" dirty="0"/>
              <a:t> </a:t>
            </a:r>
            <a:r>
              <a:rPr lang="sk-SK" dirty="0" err="1"/>
              <a:t>the</a:t>
            </a:r>
            <a:r>
              <a:rPr lang="sk-SK" dirty="0"/>
              <a:t> </a:t>
            </a:r>
            <a:r>
              <a:rPr lang="sk-SK" dirty="0" err="1"/>
              <a:t>spinal</a:t>
            </a:r>
            <a:r>
              <a:rPr lang="sk-SK" dirty="0"/>
              <a:t> </a:t>
            </a:r>
            <a:r>
              <a:rPr lang="sk-SK" dirty="0" err="1"/>
              <a:t>cord</a:t>
            </a:r>
            <a:r>
              <a:rPr lang="sk-SK" dirty="0"/>
              <a:t>. </a:t>
            </a:r>
            <a:r>
              <a:rPr lang="sk-SK" dirty="0" err="1"/>
              <a:t>Synonyms</a:t>
            </a:r>
            <a:r>
              <a:rPr lang="sk-SK" dirty="0"/>
              <a:t>: </a:t>
            </a:r>
            <a:r>
              <a:rPr lang="sk-SK" dirty="0" err="1"/>
              <a:t>columna</a:t>
            </a:r>
            <a:r>
              <a:rPr lang="sk-SK" dirty="0"/>
              <a:t> </a:t>
            </a:r>
            <a:r>
              <a:rPr lang="sk-SK" dirty="0" err="1"/>
              <a:t>vertebralis</a:t>
            </a:r>
            <a:r>
              <a:rPr lang="sk-SK" dirty="0"/>
              <a:t>, </a:t>
            </a:r>
            <a:r>
              <a:rPr lang="sk-SK" dirty="0" err="1"/>
              <a:t>spine</a:t>
            </a:r>
            <a:r>
              <a:rPr lang="sk-SK" dirty="0"/>
              <a:t>, </a:t>
            </a:r>
            <a:r>
              <a:rPr lang="sk-SK" dirty="0" err="1"/>
              <a:t>backbone</a:t>
            </a:r>
            <a:r>
              <a:rPr lang="sk-SK" dirty="0"/>
              <a:t>, </a:t>
            </a:r>
            <a:r>
              <a:rPr lang="sk-SK" dirty="0" err="1"/>
              <a:t>dorsal</a:t>
            </a:r>
            <a:r>
              <a:rPr lang="sk-SK" dirty="0"/>
              <a:t> </a:t>
            </a:r>
            <a:r>
              <a:rPr lang="sk-SK" dirty="0" err="1"/>
              <a:t>spine</a:t>
            </a:r>
            <a:r>
              <a:rPr lang="sk-SK" dirty="0"/>
              <a:t>, </a:t>
            </a:r>
            <a:r>
              <a:rPr lang="sk-SK" dirty="0" err="1"/>
              <a:t>rachis</a:t>
            </a:r>
            <a:r>
              <a:rPr lang="sk-SK" dirty="0"/>
              <a:t>, </a:t>
            </a:r>
            <a:r>
              <a:rPr lang="sk-SK" dirty="0" err="1"/>
              <a:t>spina</a:t>
            </a:r>
            <a:r>
              <a:rPr lang="sk-SK" dirty="0"/>
              <a:t> </a:t>
            </a:r>
            <a:r>
              <a:rPr lang="sk-SK" dirty="0" err="1"/>
              <a:t>dorsalis</a:t>
            </a:r>
            <a:r>
              <a:rPr lang="sk-SK" dirty="0"/>
              <a:t>, </a:t>
            </a:r>
            <a:r>
              <a:rPr lang="sk-SK" dirty="0" err="1"/>
              <a:t>spinal</a:t>
            </a:r>
            <a:r>
              <a:rPr lang="sk-SK" dirty="0"/>
              <a:t> </a:t>
            </a:r>
            <a:r>
              <a:rPr lang="sk-SK" dirty="0" err="1"/>
              <a:t>column</a:t>
            </a:r>
            <a:r>
              <a:rPr lang="sk-SK" dirty="0"/>
              <a:t>, </a:t>
            </a:r>
            <a:r>
              <a:rPr lang="sk-SK" dirty="0" err="1"/>
              <a:t>vertebrarum</a:t>
            </a:r>
            <a:endParaRPr lang="sk-SK" dirty="0"/>
          </a:p>
        </p:txBody>
      </p:sp>
      <p:pic>
        <p:nvPicPr>
          <p:cNvPr id="5" name="Obrázok 4">
            <a:extLst>
              <a:ext uri="{FF2B5EF4-FFF2-40B4-BE49-F238E27FC236}">
                <a16:creationId xmlns:a16="http://schemas.microsoft.com/office/drawing/2014/main" id="{31C921EC-2540-44C3-835D-1CEFBFB925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4302795"/>
            <a:ext cx="2741750" cy="2056313"/>
          </a:xfrm>
          <a:prstGeom prst="rect">
            <a:avLst/>
          </a:prstGeom>
        </p:spPr>
      </p:pic>
    </p:spTree>
    <p:extLst>
      <p:ext uri="{BB962C8B-B14F-4D97-AF65-F5344CB8AC3E}">
        <p14:creationId xmlns:p14="http://schemas.microsoft.com/office/powerpoint/2010/main" val="214309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942</TotalTime>
  <Words>1170</Words>
  <Application>Microsoft Office PowerPoint</Application>
  <PresentationFormat>Předvádění na obrazovce (4:3)</PresentationFormat>
  <Paragraphs>159</Paragraphs>
  <Slides>24</Slides>
  <Notes>2</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24</vt:i4>
      </vt:variant>
    </vt:vector>
  </HeadingPairs>
  <TitlesOfParts>
    <vt:vector size="32" baseType="lpstr">
      <vt:lpstr>Arial</vt:lpstr>
      <vt:lpstr>Calibri</vt:lpstr>
      <vt:lpstr>Cambria</vt:lpstr>
      <vt:lpstr>Courier New</vt:lpstr>
      <vt:lpstr>Georgia</vt:lpstr>
      <vt:lpstr>Wingdings</vt:lpstr>
      <vt:lpstr>Wingdings 2</vt:lpstr>
      <vt:lpstr>Administrativní</vt:lpstr>
      <vt:lpstr>Revision</vt:lpstr>
      <vt:lpstr>???</vt:lpstr>
      <vt:lpstr>Determine the stem of the following nouns and their declension:</vt:lpstr>
      <vt:lpstr>Prezentace aplikace PowerPoint</vt:lpstr>
      <vt:lpstr>Adjectives</vt:lpstr>
      <vt:lpstr>cornu, us n (coccygeus, a, um) </vt:lpstr>
      <vt:lpstr>systema, atis n (nervosus,a, um)</vt:lpstr>
      <vt:lpstr>Septum nasi, i n (osseus, a, um) </vt:lpstr>
      <vt:lpstr>columna, ae f (vertebralis,e)</vt:lpstr>
      <vt:lpstr>colon, i n (transversus, a, um) </vt:lpstr>
      <vt:lpstr>processus, us m (transversus, a, um) vertebrae</vt:lpstr>
      <vt:lpstr>arcus, us m (alveolaris, e) </vt:lpstr>
      <vt:lpstr>os, ossis n (ethmoidalis,e)</vt:lpstr>
      <vt:lpstr>folium, i n (viridis, e) </vt:lpstr>
      <vt:lpstr>facies, ei f (temporalis, e)</vt:lpstr>
      <vt:lpstr>cor, cordis n (pulmonalis, e) </vt:lpstr>
      <vt:lpstr>apertura, ae f (externus, a, um)</vt:lpstr>
      <vt:lpstr>tela, ae f (spongiosus, a, um) </vt:lpstr>
      <vt:lpstr>musculus, i m (glutaeus, a ,um) </vt:lpstr>
      <vt:lpstr>Confusing words I</vt:lpstr>
      <vt:lpstr>Confusing words II Match the nouns with the pictures</vt:lpstr>
      <vt:lpstr>Confusing words II Match the nouns with the pictures</vt:lpstr>
      <vt:lpstr>Translate</vt:lpstr>
      <vt:lpstr>Form phrases from words in boxes and translate them into English</vt:lpstr>
    </vt:vector>
  </TitlesOfParts>
  <Company>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dc:title>
  <dc:creator>Ševčíková Tereza</dc:creator>
  <cp:lastModifiedBy>Pavel Ševčík</cp:lastModifiedBy>
  <cp:revision>87</cp:revision>
  <dcterms:created xsi:type="dcterms:W3CDTF">2016-02-19T10:06:29Z</dcterms:created>
  <dcterms:modified xsi:type="dcterms:W3CDTF">2018-02-22T19:30:27Z</dcterms:modified>
</cp:coreProperties>
</file>