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1" r:id="rId2"/>
    <p:sldId id="296" r:id="rId3"/>
    <p:sldId id="297" r:id="rId4"/>
    <p:sldId id="298" r:id="rId5"/>
    <p:sldId id="295" r:id="rId6"/>
    <p:sldId id="290" r:id="rId7"/>
    <p:sldId id="282" r:id="rId8"/>
    <p:sldId id="277" r:id="rId9"/>
    <p:sldId id="292" r:id="rId10"/>
    <p:sldId id="288" r:id="rId11"/>
    <p:sldId id="283" r:id="rId12"/>
    <p:sldId id="300" r:id="rId13"/>
    <p:sldId id="284" r:id="rId14"/>
    <p:sldId id="299" r:id="rId15"/>
    <p:sldId id="301" r:id="rId16"/>
    <p:sldId id="287" r:id="rId17"/>
    <p:sldId id="289" r:id="rId18"/>
    <p:sldId id="286" r:id="rId19"/>
  </p:sldIdLst>
  <p:sldSz cx="9144000" cy="6858000" type="screen4x3"/>
  <p:notesSz cx="9928225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2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E53E4D8-8A8C-4FDE-AE63-715ED1022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D94CD7-6564-425D-8607-908327ADED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A56C7B-E232-427C-A2A8-A1A64075E368}" type="datetimeFigureOut">
              <a:rPr lang="cs-CZ"/>
              <a:pPr>
                <a:defRPr/>
              </a:pPr>
              <a:t>08.03.2018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6C57C3-9D37-4F66-88DF-7FFCA71A9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060BC8-B701-4CC6-8511-9250761F35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13" y="6456363"/>
            <a:ext cx="4302125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D7D672-0C08-43F3-A16F-AD92170537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7B65E61-B76D-48CB-9D9A-150607B2EC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2640C3-B5D3-4B9C-9A63-A81C5F3249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67CD2B9-B3CE-49FF-93C4-56967274A405}" type="datetimeFigureOut">
              <a:rPr lang="cs-CZ"/>
              <a:pPr>
                <a:defRPr/>
              </a:pPr>
              <a:t>08.03.2018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77BC07BC-FCF1-4934-874E-B6D52C50CC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D3CBE25D-2F7F-4F31-84DF-ECE1A4E1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3BE221-7252-4200-81FD-65CB97C21C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88C3CC-AD5E-49D8-A574-4942B0B48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2189B8-FB17-44DD-9D99-D0F81CDCE8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44C51432-8566-4B4D-85F3-76A7F8B8E46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31DA178A-49D1-405B-A266-370C69A844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6" name="Obdélník 23">
            <a:extLst>
              <a:ext uri="{FF2B5EF4-FFF2-40B4-BE49-F238E27FC236}">
                <a16:creationId xmlns:a16="http://schemas.microsoft.com/office/drawing/2014/main" id="{CBABD893-2304-4309-862C-DD961821E2A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7" name="Obdélník 24">
            <a:extLst>
              <a:ext uri="{FF2B5EF4-FFF2-40B4-BE49-F238E27FC236}">
                <a16:creationId xmlns:a16="http://schemas.microsoft.com/office/drawing/2014/main" id="{ED88BC90-CDB5-48CC-ABB8-FECEB5B9635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0B156AF-2CF3-49C4-9468-D96C7D39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Přímá spojnice 10">
            <a:extLst>
              <a:ext uri="{FF2B5EF4-FFF2-40B4-BE49-F238E27FC236}">
                <a16:creationId xmlns:a16="http://schemas.microsoft.com/office/drawing/2014/main" id="{6FC77C57-6DED-4C6F-BF87-70A080D99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24BA7AA-F5D6-427F-9E2D-E85B74A48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A3C8FA8A-9F66-4861-BE46-7CFD6685334F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E6D45824-BC7E-4550-8E64-2F2AC63112A1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Zástupný symbol pro datum 27">
            <a:extLst>
              <a:ext uri="{FF2B5EF4-FFF2-40B4-BE49-F238E27FC236}">
                <a16:creationId xmlns:a16="http://schemas.microsoft.com/office/drawing/2014/main" id="{1B58426D-D26B-49B0-912B-0E4D6709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zápatí 16">
            <a:extLst>
              <a:ext uri="{FF2B5EF4-FFF2-40B4-BE49-F238E27FC236}">
                <a16:creationId xmlns:a16="http://schemas.microsoft.com/office/drawing/2014/main" id="{18764B23-D350-4DCD-B5C3-46802FB6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>
            <a:extLst>
              <a:ext uri="{FF2B5EF4-FFF2-40B4-BE49-F238E27FC236}">
                <a16:creationId xmlns:a16="http://schemas.microsoft.com/office/drawing/2014/main" id="{CC087294-1889-42A9-8C63-B3696CC1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2016B-9042-4A20-996C-373554A791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6648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AE2B15-8EF3-460B-A56B-00AE027F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8A228-825E-4EB7-88CB-980DBD4B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07561B-2BBF-45FB-A2A4-65918DC8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4926-4CFD-41E4-8F29-1556C1964D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7879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4E9B4EA4-40E7-4775-B3DD-BD80FDCCFA1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D943A83E-1426-4603-9D95-E01F2425BD8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6" name="Obdélník 23">
            <a:extLst>
              <a:ext uri="{FF2B5EF4-FFF2-40B4-BE49-F238E27FC236}">
                <a16:creationId xmlns:a16="http://schemas.microsoft.com/office/drawing/2014/main" id="{0FDF37CE-6274-4AFA-BDD1-C99E10E466B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7" name="Obdélník 24">
            <a:extLst>
              <a:ext uri="{FF2B5EF4-FFF2-40B4-BE49-F238E27FC236}">
                <a16:creationId xmlns:a16="http://schemas.microsoft.com/office/drawing/2014/main" id="{76D2D350-0C0C-4F80-803F-75D3D592CEC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6146375-ADF7-42D0-8CAB-DCC1244E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6BF5E8C-9804-4699-9441-C16B245E4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Přímá spojnice 9">
            <a:extLst>
              <a:ext uri="{FF2B5EF4-FFF2-40B4-BE49-F238E27FC236}">
                <a16:creationId xmlns:a16="http://schemas.microsoft.com/office/drawing/2014/main" id="{179F4F97-74AA-4973-904A-19573FBA9BD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DED88C7-23CD-4FD4-8847-276AD049F707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383D2211-D9BD-4C65-8CCE-C9D3602CB621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A52432C1-0E55-4831-9E60-D481DA2023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E31E-5398-421E-9D3A-86BC74723B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id="{0CA37EAB-8024-443B-891E-9164DDB542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D226DAE9-A89F-40C9-BDC5-973E22CAB0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49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A7C6CF-59ED-4B28-B637-2B9B8A3D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330812-EA56-4C44-A738-E71C6E7C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F2D482-E18C-4C0E-8947-457558D7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CC00-A8ED-44A3-9A00-3DC41618CF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405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067F1B56-CE78-4A54-A915-ACD89F2AE8D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1E2BF5C3-0638-463F-8380-A4DF96DD39A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6" name="Obdélník 23">
            <a:extLst>
              <a:ext uri="{FF2B5EF4-FFF2-40B4-BE49-F238E27FC236}">
                <a16:creationId xmlns:a16="http://schemas.microsoft.com/office/drawing/2014/main" id="{F92D750A-0FE1-4294-8C58-C26950AFDCA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7" name="Obdélník 24">
            <a:extLst>
              <a:ext uri="{FF2B5EF4-FFF2-40B4-BE49-F238E27FC236}">
                <a16:creationId xmlns:a16="http://schemas.microsoft.com/office/drawing/2014/main" id="{07290BAB-748D-4707-B4A6-383052FA15B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8" name="Obdélník 25">
            <a:extLst>
              <a:ext uri="{FF2B5EF4-FFF2-40B4-BE49-F238E27FC236}">
                <a16:creationId xmlns:a16="http://schemas.microsoft.com/office/drawing/2014/main" id="{E9358710-7731-4F22-8B9D-B56E8B25EEF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9" name="Obdélník 26">
            <a:extLst>
              <a:ext uri="{FF2B5EF4-FFF2-40B4-BE49-F238E27FC236}">
                <a16:creationId xmlns:a16="http://schemas.microsoft.com/office/drawing/2014/main" id="{32B20758-103C-48B2-A894-605604B05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F5AE5BB-F87B-4D9C-8DFD-5BA9CA1C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ADB3526-F9E2-4CE7-B2B6-365D4D477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2" name="Přímá spojnice 11">
            <a:extLst>
              <a:ext uri="{FF2B5EF4-FFF2-40B4-BE49-F238E27FC236}">
                <a16:creationId xmlns:a16="http://schemas.microsoft.com/office/drawing/2014/main" id="{E9EFB745-CFE6-43EB-9DF5-A374477E5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32F6EE86-246F-42D7-8A32-A93CD391192C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67DC500-58CB-4991-9364-88B4AAB8F5F1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6643645F-5697-41FE-93D2-33374969F2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>
            <a:extLst>
              <a:ext uri="{FF2B5EF4-FFF2-40B4-BE49-F238E27FC236}">
                <a16:creationId xmlns:a16="http://schemas.microsoft.com/office/drawing/2014/main" id="{E5AEFCD8-E10D-4D45-9C38-F633B47F78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7C7FB327-1241-4A59-96A7-69954DAA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1A79-32A4-4723-9287-909CADE593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417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19">
            <a:extLst>
              <a:ext uri="{FF2B5EF4-FFF2-40B4-BE49-F238E27FC236}">
                <a16:creationId xmlns:a16="http://schemas.microsoft.com/office/drawing/2014/main" id="{92B81F79-AC05-4CC4-8C67-D26ADD0E98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8C805795-F073-4AD9-A51D-5B77C50B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5">
            <a:extLst>
              <a:ext uri="{FF2B5EF4-FFF2-40B4-BE49-F238E27FC236}">
                <a16:creationId xmlns:a16="http://schemas.microsoft.com/office/drawing/2014/main" id="{063632E9-34B1-4064-A856-9A7E4E1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76D1E268-6627-4989-8CF5-24D5D9D0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B0ED-2316-4E09-914E-CFB7D0065C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794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19">
            <a:extLst>
              <a:ext uri="{FF2B5EF4-FFF2-40B4-BE49-F238E27FC236}">
                <a16:creationId xmlns:a16="http://schemas.microsoft.com/office/drawing/2014/main" id="{9339D7D7-043A-42DE-9382-5E63FF3F99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20">
            <a:extLst>
              <a:ext uri="{FF2B5EF4-FFF2-40B4-BE49-F238E27FC236}">
                <a16:creationId xmlns:a16="http://schemas.microsoft.com/office/drawing/2014/main" id="{71782E5B-684F-40FD-84A4-9FAB1AEB737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9" name="Obdélník 23">
            <a:extLst>
              <a:ext uri="{FF2B5EF4-FFF2-40B4-BE49-F238E27FC236}">
                <a16:creationId xmlns:a16="http://schemas.microsoft.com/office/drawing/2014/main" id="{1D618CB0-44C6-4291-85B0-906F6F6BE42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10" name="Obdélník 24">
            <a:extLst>
              <a:ext uri="{FF2B5EF4-FFF2-40B4-BE49-F238E27FC236}">
                <a16:creationId xmlns:a16="http://schemas.microsoft.com/office/drawing/2014/main" id="{CA3B8703-3F11-46B2-9AFB-0BE2B827CB2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11" name="Obdélník 25">
            <a:extLst>
              <a:ext uri="{FF2B5EF4-FFF2-40B4-BE49-F238E27FC236}">
                <a16:creationId xmlns:a16="http://schemas.microsoft.com/office/drawing/2014/main" id="{BF1394B4-4F0D-468A-904B-A22B9D6ABA9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AF2302D-0F46-4717-86EE-0F3DC25F2E4F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3FE4697-0B38-48A9-B756-506521581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Přímá spojnice 13">
            <a:extLst>
              <a:ext uri="{FF2B5EF4-FFF2-40B4-BE49-F238E27FC236}">
                <a16:creationId xmlns:a16="http://schemas.microsoft.com/office/drawing/2014/main" id="{02212EF0-2A11-46EC-AA7B-49BB6E7DE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B2999F6-5C3B-4BD3-B332-93A132F76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E21DACB1-DE76-4429-9085-AB82F31EAF9B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EA0F9B2C-20BB-4EAF-AC87-75EB7E6DA229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8" name="Zástupný symbol pro datum 6">
            <a:extLst>
              <a:ext uri="{FF2B5EF4-FFF2-40B4-BE49-F238E27FC236}">
                <a16:creationId xmlns:a16="http://schemas.microsoft.com/office/drawing/2014/main" id="{5D080849-8DF6-4403-99FC-3902A498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zápatí 7">
            <a:extLst>
              <a:ext uri="{FF2B5EF4-FFF2-40B4-BE49-F238E27FC236}">
                <a16:creationId xmlns:a16="http://schemas.microsoft.com/office/drawing/2014/main" id="{29F7DD1D-E41B-4B58-A94F-2030BFBF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>
            <a:extLst>
              <a:ext uri="{FF2B5EF4-FFF2-40B4-BE49-F238E27FC236}">
                <a16:creationId xmlns:a16="http://schemas.microsoft.com/office/drawing/2014/main" id="{F6AED996-AA3F-433D-B9C7-F927111B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381F-3DFF-4BA3-84CD-561706FD2B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4807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DC6A6F-92F8-4C41-B15F-DBA64CD0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E51011-8C2B-466E-8258-628C5232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DDDFD7-C236-4EBB-9D23-38A19CC5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5406-D169-4A93-AC08-2C186F6227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062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>
            <a:extLst>
              <a:ext uri="{FF2B5EF4-FFF2-40B4-BE49-F238E27FC236}">
                <a16:creationId xmlns:a16="http://schemas.microsoft.com/office/drawing/2014/main" id="{9DE20DC6-03D5-43B0-A408-39CF3758BC9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3" name="Obdélník 20">
            <a:extLst>
              <a:ext uri="{FF2B5EF4-FFF2-40B4-BE49-F238E27FC236}">
                <a16:creationId xmlns:a16="http://schemas.microsoft.com/office/drawing/2014/main" id="{4315B7EE-9929-44DD-96D3-81401F7A2F5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4" name="Obdélník 23">
            <a:extLst>
              <a:ext uri="{FF2B5EF4-FFF2-40B4-BE49-F238E27FC236}">
                <a16:creationId xmlns:a16="http://schemas.microsoft.com/office/drawing/2014/main" id="{968245F7-6011-4291-B1B2-5D9157DE0E3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5" name="Obdélník 24">
            <a:extLst>
              <a:ext uri="{FF2B5EF4-FFF2-40B4-BE49-F238E27FC236}">
                <a16:creationId xmlns:a16="http://schemas.microsoft.com/office/drawing/2014/main" id="{24BC4B77-21DD-4B3A-A614-234B5F990A1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70A9035-A821-40CE-84F6-60CF5B6E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4E2E627-01AB-4D8B-97C3-683D5ED1D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8" name="Zástupný symbol pro datum 1">
            <a:extLst>
              <a:ext uri="{FF2B5EF4-FFF2-40B4-BE49-F238E27FC236}">
                <a16:creationId xmlns:a16="http://schemas.microsoft.com/office/drawing/2014/main" id="{4BBEAC04-66E2-4659-9827-62A12341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29279884-2CAD-4BC9-85AA-E7287465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6CCBF705-65A4-40BE-9140-ACB6D75B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E60EB2-6F05-46A1-9ABD-D36E36C76C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169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9CEFBAB-05D7-435B-A06D-6AF8B5A5A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Obdélník 20">
            <a:extLst>
              <a:ext uri="{FF2B5EF4-FFF2-40B4-BE49-F238E27FC236}">
                <a16:creationId xmlns:a16="http://schemas.microsoft.com/office/drawing/2014/main" id="{555D55B3-B304-4E47-B78A-21C95809742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C00CE9D9-1B3E-49C1-9244-69C69C08432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8" name="Obdélník 24">
            <a:extLst>
              <a:ext uri="{FF2B5EF4-FFF2-40B4-BE49-F238E27FC236}">
                <a16:creationId xmlns:a16="http://schemas.microsoft.com/office/drawing/2014/main" id="{DF0D54E1-5EE3-46ED-98FA-A6EF196A9F4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9" name="Obdélník 25">
            <a:extLst>
              <a:ext uri="{FF2B5EF4-FFF2-40B4-BE49-F238E27FC236}">
                <a16:creationId xmlns:a16="http://schemas.microsoft.com/office/drawing/2014/main" id="{F7A6BAAC-61A0-4669-A30D-D9D0CADF7AB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034A198-BE3E-45B9-9391-7CB7BCBAE84A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5F87E07-CBE8-48B7-9672-FE072368B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2" name="Přímá spojnice 11">
            <a:extLst>
              <a:ext uri="{FF2B5EF4-FFF2-40B4-BE49-F238E27FC236}">
                <a16:creationId xmlns:a16="http://schemas.microsoft.com/office/drawing/2014/main" id="{602ACBBF-2CA8-4B63-8041-B39AE93F9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B89AF011-A848-4012-9812-4949E25FB537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7A0652E-AE0F-49E2-8657-C7FC4303AA80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077BEFF-0E88-4499-9E93-151848C71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F997622A-2FAF-4534-8279-338BBF592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EEF8-DC86-4CF4-8B0C-9AC010313D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B6954AD7-DC28-4B9D-AAF0-FDAEE97456D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BA4F769C-6800-4BEC-918C-85EDAD2713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769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>
            <a:extLst>
              <a:ext uri="{FF2B5EF4-FFF2-40B4-BE49-F238E27FC236}">
                <a16:creationId xmlns:a16="http://schemas.microsoft.com/office/drawing/2014/main" id="{67CB64A3-C3A8-4A4A-A7D7-DC34ADEA1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Obdélník 20">
            <a:extLst>
              <a:ext uri="{FF2B5EF4-FFF2-40B4-BE49-F238E27FC236}">
                <a16:creationId xmlns:a16="http://schemas.microsoft.com/office/drawing/2014/main" id="{85C808C4-3CC2-4C6A-AEEA-5C6666CF373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E22D964D-B4CC-401D-989A-44F4940DCB9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8" name="Obdélník 24">
            <a:extLst>
              <a:ext uri="{FF2B5EF4-FFF2-40B4-BE49-F238E27FC236}">
                <a16:creationId xmlns:a16="http://schemas.microsoft.com/office/drawing/2014/main" id="{B2E4D9DB-D026-4C69-9ABB-E42C4EB2842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9" name="Obdélník 25">
            <a:extLst>
              <a:ext uri="{FF2B5EF4-FFF2-40B4-BE49-F238E27FC236}">
                <a16:creationId xmlns:a16="http://schemas.microsoft.com/office/drawing/2014/main" id="{33B95074-9823-4210-8D18-3B364FC6AEC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23B2C5B-A7DB-44D6-A109-86CB4D1B8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D1869F6-9C3B-4EDA-899C-711F8D539EB2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5A451E9-002B-4FEC-8843-607CEFF44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2B0AF8A-E88D-4310-89BC-A99B03286C72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7F458E3-B5F0-458A-84D0-64EE9B08C239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50CD106-30A0-40D2-84D2-C5E93EF1A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4628AC5A-46B2-4BE9-ABB7-9378887E8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D8C41-F938-41D7-9534-94425E0B85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A87DA506-12DD-4FD7-ADD4-96DD2718340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56211E23-29B0-466E-8E12-FCE662F55C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01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6">
            <a:extLst>
              <a:ext uri="{FF2B5EF4-FFF2-40B4-BE49-F238E27FC236}">
                <a16:creationId xmlns:a16="http://schemas.microsoft.com/office/drawing/2014/main" id="{9BE6566B-6A71-4B76-8133-AEECD923616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1027" name="Obdélník 15">
            <a:extLst>
              <a:ext uri="{FF2B5EF4-FFF2-40B4-BE49-F238E27FC236}">
                <a16:creationId xmlns:a16="http://schemas.microsoft.com/office/drawing/2014/main" id="{EF4AA66D-F7FF-403A-9CA0-A8559E3E06C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1028" name="Obdélník 17">
            <a:extLst>
              <a:ext uri="{FF2B5EF4-FFF2-40B4-BE49-F238E27FC236}">
                <a16:creationId xmlns:a16="http://schemas.microsoft.com/office/drawing/2014/main" id="{6D801AFD-FC08-4B0A-8317-1F5E1FCB197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1029" name="Obdélník 18">
            <a:extLst>
              <a:ext uri="{FF2B5EF4-FFF2-40B4-BE49-F238E27FC236}">
                <a16:creationId xmlns:a16="http://schemas.microsoft.com/office/drawing/2014/main" id="{371DEA28-F94A-448A-A5E0-EE9B15ECB80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029F27B-A81E-4382-AD6E-297621E8E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1B890CE8-84F0-460F-A0BA-9721DD29E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18A0C3-69A3-4D94-97DF-3F247BB96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85195D6-AA95-4458-94E6-2A7BFD676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Přímá spojnice 9">
            <a:extLst>
              <a:ext uri="{FF2B5EF4-FFF2-40B4-BE49-F238E27FC236}">
                <a16:creationId xmlns:a16="http://schemas.microsoft.com/office/drawing/2014/main" id="{6C9755BE-5CE2-41DA-A110-03BAE8CE8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E42E174-835A-4DE2-ACEC-859030CB3031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A2D9A78F-81FD-4A6D-8A73-1685D7800F6E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FFF97FA4-87FE-4B1A-9673-16879F724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D98000"/>
                </a:solidFill>
              </a:defRPr>
            </a:lvl1pPr>
          </a:lstStyle>
          <a:p>
            <a:pPr>
              <a:defRPr/>
            </a:pPr>
            <a:fld id="{3D50EC18-D458-4864-ABB1-2494A1BF18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8" name="Zástupný symbol pro nadpis 21">
            <a:extLst>
              <a:ext uri="{FF2B5EF4-FFF2-40B4-BE49-F238E27FC236}">
                <a16:creationId xmlns:a16="http://schemas.microsoft.com/office/drawing/2014/main" id="{17E0C0DC-1602-4ADB-8226-441EB95AE7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9" name="Zástupný symbol pro text 12">
            <a:extLst>
              <a:ext uri="{FF2B5EF4-FFF2-40B4-BE49-F238E27FC236}">
                <a16:creationId xmlns:a16="http://schemas.microsoft.com/office/drawing/2014/main" id="{DEEAB942-81D9-4426-B2C4-879732E343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D9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D98000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F69200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38383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FEC30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>
            <a:extLst>
              <a:ext uri="{FF2B5EF4-FFF2-40B4-BE49-F238E27FC236}">
                <a16:creationId xmlns:a16="http://schemas.microsoft.com/office/drawing/2014/main" id="{B6DABA65-3E93-406B-BCB2-5EBED3B225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/>
          </a:p>
        </p:txBody>
      </p:sp>
      <p:sp>
        <p:nvSpPr>
          <p:cNvPr id="15363" name="Nadpis 3">
            <a:extLst>
              <a:ext uri="{FF2B5EF4-FFF2-40B4-BE49-F238E27FC236}">
                <a16:creationId xmlns:a16="http://schemas.microsoft.com/office/drawing/2014/main" id="{FDE55EC9-C02C-45BB-BD1F-797197F0A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Revision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1</a:t>
            </a:r>
            <a:r>
              <a:rPr lang="cs-CZ" altLang="cs-CZ" baseline="30000" dirty="0"/>
              <a:t>st</a:t>
            </a:r>
            <a:r>
              <a:rPr lang="cs-CZ" altLang="cs-CZ" dirty="0"/>
              <a:t> and 2</a:t>
            </a:r>
            <a:r>
              <a:rPr lang="cs-CZ" altLang="cs-CZ" baseline="30000" dirty="0"/>
              <a:t>nd</a:t>
            </a:r>
            <a:r>
              <a:rPr lang="cs-CZ" altLang="cs-CZ" dirty="0"/>
              <a:t> </a:t>
            </a:r>
            <a:r>
              <a:rPr lang="cs-CZ" altLang="cs-CZ" dirty="0" err="1"/>
              <a:t>declension</a:t>
            </a:r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AF08E635-868E-4061-8A4F-D6765BE2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D98000"/>
                </a:solidFill>
              </a:rPr>
              <a:t>2 </a:t>
            </a:r>
            <a:r>
              <a:rPr lang="cs-CZ" altLang="cs-CZ" dirty="0" err="1">
                <a:solidFill>
                  <a:srgbClr val="D98000"/>
                </a:solidFill>
              </a:rPr>
              <a:t>types</a:t>
            </a:r>
            <a:r>
              <a:rPr lang="cs-CZ" altLang="cs-CZ" dirty="0">
                <a:solidFill>
                  <a:srgbClr val="D98000"/>
                </a:solidFill>
              </a:rPr>
              <a:t> </a:t>
            </a:r>
            <a:r>
              <a:rPr lang="cs-CZ" altLang="cs-CZ" dirty="0" err="1">
                <a:solidFill>
                  <a:srgbClr val="D98000"/>
                </a:solidFill>
              </a:rPr>
              <a:t>of</a:t>
            </a:r>
            <a:r>
              <a:rPr lang="cs-CZ" altLang="cs-CZ" dirty="0">
                <a:solidFill>
                  <a:srgbClr val="D98000"/>
                </a:solidFill>
              </a:rPr>
              <a:t> </a:t>
            </a:r>
            <a:r>
              <a:rPr lang="cs-CZ" altLang="cs-CZ" dirty="0" err="1">
                <a:solidFill>
                  <a:srgbClr val="D98000"/>
                </a:solidFill>
              </a:rPr>
              <a:t>stems</a:t>
            </a:r>
            <a:endParaRPr lang="cs-CZ" altLang="cs-CZ" dirty="0">
              <a:solidFill>
                <a:srgbClr val="D98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2691C6-358A-44AA-9C0D-3397F79F2E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950" y="1484313"/>
            <a:ext cx="9144569" cy="5040312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/>
              <a:t>Nouns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3rd </a:t>
            </a:r>
            <a:r>
              <a:rPr lang="cs-CZ" dirty="0" err="1"/>
              <a:t>declension</a:t>
            </a:r>
            <a:r>
              <a:rPr lang="cs-CZ" dirty="0"/>
              <a:t> are </a:t>
            </a:r>
            <a:r>
              <a:rPr lang="cs-CZ" dirty="0" err="1"/>
              <a:t>divided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:</a:t>
            </a:r>
          </a:p>
          <a:p>
            <a:pPr marL="548640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/>
              <a:t>a) i-</a:t>
            </a:r>
            <a:r>
              <a:rPr lang="cs-CZ" dirty="0" err="1"/>
              <a:t>stems</a:t>
            </a:r>
            <a:r>
              <a:rPr lang="cs-CZ" dirty="0"/>
              <a:t> </a:t>
            </a:r>
          </a:p>
          <a:p>
            <a:pPr marL="823277" lvl="2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"/>
              <a:defRPr/>
            </a:pPr>
            <a:r>
              <a:rPr lang="cs-CZ" u="sng" dirty="0" err="1"/>
              <a:t>masculines</a:t>
            </a:r>
            <a:r>
              <a:rPr lang="cs-CZ" u="sng" dirty="0"/>
              <a:t> a </a:t>
            </a:r>
            <a:r>
              <a:rPr lang="cs-CZ" u="sng" dirty="0" err="1"/>
              <a:t>feminines</a:t>
            </a:r>
            <a:r>
              <a:rPr lang="cs-CZ" dirty="0"/>
              <a:t>:</a:t>
            </a:r>
          </a:p>
          <a:p>
            <a:pPr marL="822960" lvl="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2100" dirty="0" err="1"/>
              <a:t>Having</a:t>
            </a:r>
            <a:r>
              <a:rPr lang="cs-CZ" sz="2100" dirty="0"/>
              <a:t> </a:t>
            </a:r>
            <a:r>
              <a:rPr lang="cs-CZ" sz="2100" dirty="0" err="1"/>
              <a:t>the</a:t>
            </a:r>
            <a:r>
              <a:rPr lang="cs-CZ" sz="2100" dirty="0"/>
              <a:t> </a:t>
            </a:r>
            <a:r>
              <a:rPr lang="cs-CZ" sz="2100" dirty="0" err="1"/>
              <a:t>same</a:t>
            </a:r>
            <a:r>
              <a:rPr lang="cs-CZ" sz="2100" dirty="0"/>
              <a:t> </a:t>
            </a:r>
            <a:r>
              <a:rPr lang="cs-CZ" sz="2100" dirty="0" err="1"/>
              <a:t>number</a:t>
            </a:r>
            <a:r>
              <a:rPr lang="cs-CZ" sz="2100" dirty="0"/>
              <a:t> </a:t>
            </a:r>
            <a:r>
              <a:rPr lang="cs-CZ" sz="2100" dirty="0" err="1"/>
              <a:t>of</a:t>
            </a:r>
            <a:r>
              <a:rPr lang="cs-CZ" sz="2100" dirty="0"/>
              <a:t> </a:t>
            </a:r>
            <a:r>
              <a:rPr lang="cs-CZ" sz="2100" dirty="0" err="1"/>
              <a:t>syllables</a:t>
            </a:r>
            <a:r>
              <a:rPr lang="cs-CZ" sz="2100" dirty="0"/>
              <a:t> in nominative and genitive </a:t>
            </a:r>
            <a:r>
              <a:rPr lang="cs-CZ" sz="2100" dirty="0" err="1"/>
              <a:t>singular</a:t>
            </a:r>
            <a:r>
              <a:rPr lang="cs-CZ" sz="2100" dirty="0"/>
              <a:t>:</a:t>
            </a:r>
          </a:p>
          <a:p>
            <a:pPr marL="1097280" lvl="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i="1" dirty="0"/>
              <a:t>a-</a:t>
            </a:r>
            <a:r>
              <a:rPr lang="cs-CZ" i="1" dirty="0" err="1"/>
              <a:t>xis</a:t>
            </a:r>
            <a:r>
              <a:rPr lang="cs-CZ" i="1" dirty="0"/>
              <a:t>, a-</a:t>
            </a:r>
            <a:r>
              <a:rPr lang="cs-CZ" i="1" dirty="0" err="1"/>
              <a:t>xis</a:t>
            </a:r>
            <a:r>
              <a:rPr lang="cs-CZ" i="1" dirty="0"/>
              <a:t>, m. </a:t>
            </a:r>
            <a:endParaRPr lang="cs-CZ" dirty="0"/>
          </a:p>
          <a:p>
            <a:pPr marL="1097280" lvl="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i="1" dirty="0" err="1"/>
              <a:t>pub-ēs</a:t>
            </a:r>
            <a:r>
              <a:rPr lang="cs-CZ" i="1" dirty="0"/>
              <a:t>, </a:t>
            </a:r>
            <a:r>
              <a:rPr lang="cs-CZ" i="1" dirty="0" err="1"/>
              <a:t>pub-is</a:t>
            </a:r>
            <a:r>
              <a:rPr lang="cs-CZ" i="1" dirty="0"/>
              <a:t>, f. </a:t>
            </a:r>
            <a:endParaRPr lang="cs-CZ" dirty="0"/>
          </a:p>
          <a:p>
            <a:pPr marL="822960" lvl="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2100" dirty="0" err="1"/>
              <a:t>Having</a:t>
            </a:r>
            <a:r>
              <a:rPr lang="cs-CZ" sz="2100" dirty="0"/>
              <a:t> 2 </a:t>
            </a:r>
            <a:r>
              <a:rPr lang="cs-CZ" sz="2100" dirty="0" err="1"/>
              <a:t>consonants</a:t>
            </a:r>
            <a:r>
              <a:rPr lang="cs-CZ" sz="2100" dirty="0"/>
              <a:t> </a:t>
            </a:r>
            <a:r>
              <a:rPr lang="cs-CZ" sz="2100" dirty="0" err="1"/>
              <a:t>preceeding</a:t>
            </a:r>
            <a:r>
              <a:rPr lang="cs-CZ" sz="2100" dirty="0"/>
              <a:t> </a:t>
            </a:r>
            <a:r>
              <a:rPr lang="cs-CZ" sz="2100" dirty="0" err="1"/>
              <a:t>the</a:t>
            </a:r>
            <a:r>
              <a:rPr lang="cs-CZ" sz="2100" dirty="0"/>
              <a:t> </a:t>
            </a:r>
            <a:r>
              <a:rPr lang="cs-CZ" sz="2100" dirty="0" err="1"/>
              <a:t>ending</a:t>
            </a:r>
            <a:r>
              <a:rPr lang="cs-CZ" sz="2100" dirty="0"/>
              <a:t> –</a:t>
            </a:r>
            <a:r>
              <a:rPr lang="cs-CZ" sz="2100" dirty="0" err="1"/>
              <a:t>is</a:t>
            </a:r>
            <a:r>
              <a:rPr lang="cs-CZ" sz="2100" dirty="0"/>
              <a:t> in </a:t>
            </a:r>
            <a:r>
              <a:rPr lang="cs-CZ" sz="2100" dirty="0" err="1"/>
              <a:t>the</a:t>
            </a:r>
            <a:r>
              <a:rPr lang="cs-CZ" sz="2100" dirty="0"/>
              <a:t> genitive </a:t>
            </a:r>
            <a:r>
              <a:rPr lang="cs-CZ" sz="2100" dirty="0" err="1"/>
              <a:t>singular</a:t>
            </a:r>
            <a:r>
              <a:rPr lang="cs-CZ" sz="2100" dirty="0"/>
              <a:t>: </a:t>
            </a:r>
          </a:p>
          <a:p>
            <a:pPr marL="1097280" lvl="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i="1" dirty="0" err="1"/>
              <a:t>dens</a:t>
            </a:r>
            <a:r>
              <a:rPr lang="cs-CZ" i="1" dirty="0"/>
              <a:t>, </a:t>
            </a:r>
            <a:r>
              <a:rPr lang="cs-CZ" i="1" dirty="0" err="1"/>
              <a:t>de</a:t>
            </a:r>
            <a:r>
              <a:rPr lang="cs-CZ" i="1" dirty="0" err="1">
                <a:solidFill>
                  <a:srgbClr val="C00000"/>
                </a:solidFill>
              </a:rPr>
              <a:t>nt</a:t>
            </a:r>
            <a:r>
              <a:rPr lang="cs-CZ" i="1" dirty="0" err="1"/>
              <a:t>is</a:t>
            </a:r>
            <a:r>
              <a:rPr lang="cs-CZ" i="1" dirty="0"/>
              <a:t>, m. </a:t>
            </a:r>
            <a:endParaRPr lang="cs-CZ" dirty="0"/>
          </a:p>
          <a:p>
            <a:pPr marL="1097280" lvl="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i="1" dirty="0" err="1"/>
              <a:t>pars</a:t>
            </a:r>
            <a:r>
              <a:rPr lang="cs-CZ" i="1" dirty="0"/>
              <a:t>, </a:t>
            </a:r>
            <a:r>
              <a:rPr lang="cs-CZ" i="1" dirty="0" err="1"/>
              <a:t>pa</a:t>
            </a:r>
            <a:r>
              <a:rPr lang="cs-CZ" i="1" dirty="0" err="1">
                <a:solidFill>
                  <a:srgbClr val="C00000"/>
                </a:solidFill>
              </a:rPr>
              <a:t>rt</a:t>
            </a:r>
            <a:r>
              <a:rPr lang="cs-CZ" i="1" dirty="0" err="1"/>
              <a:t>is</a:t>
            </a:r>
            <a:r>
              <a:rPr lang="cs-CZ" i="1" dirty="0"/>
              <a:t>, f. </a:t>
            </a:r>
            <a:endParaRPr lang="cs-CZ" dirty="0"/>
          </a:p>
          <a:p>
            <a:pPr marL="804863" lvl="1" indent="-2682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u="sng" dirty="0" err="1">
                <a:solidFill>
                  <a:schemeClr val="tx1"/>
                </a:solidFill>
              </a:rPr>
              <a:t>Neutrals</a:t>
            </a:r>
            <a:r>
              <a:rPr lang="cs-CZ" u="sng" dirty="0">
                <a:solidFill>
                  <a:schemeClr val="tx1"/>
                </a:solidFill>
              </a:rPr>
              <a:t>:</a:t>
            </a:r>
          </a:p>
          <a:p>
            <a:pPr marL="898525" lvl="2" indent="-269875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 err="1">
                <a:solidFill>
                  <a:schemeClr val="tx1"/>
                </a:solidFill>
              </a:rPr>
              <a:t>nom</a:t>
            </a:r>
            <a:r>
              <a:rPr lang="pt-BR" dirty="0">
                <a:solidFill>
                  <a:schemeClr val="tx1"/>
                </a:solidFill>
              </a:rPr>
              <a:t>. sg.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ending</a:t>
            </a:r>
            <a:r>
              <a:rPr lang="cs-CZ" dirty="0">
                <a:solidFill>
                  <a:schemeClr val="tx1"/>
                </a:solidFill>
              </a:rPr>
              <a:t> in</a:t>
            </a:r>
            <a:r>
              <a:rPr lang="pt-BR" dirty="0">
                <a:solidFill>
                  <a:schemeClr val="tx1"/>
                </a:solidFill>
              </a:rPr>
              <a:t>  </a:t>
            </a:r>
            <a:r>
              <a:rPr lang="cs-CZ" i="1" dirty="0">
                <a:solidFill>
                  <a:schemeClr val="tx1"/>
                </a:solidFill>
              </a:rPr>
              <a:t>-</a:t>
            </a:r>
            <a:r>
              <a:rPr lang="pt-BR" i="1" dirty="0">
                <a:solidFill>
                  <a:schemeClr val="tx1"/>
                </a:solidFill>
              </a:rPr>
              <a:t>e</a:t>
            </a:r>
            <a:r>
              <a:rPr lang="cs-CZ" dirty="0">
                <a:solidFill>
                  <a:schemeClr val="tx1"/>
                </a:solidFill>
              </a:rPr>
              <a:t>,</a:t>
            </a:r>
            <a:r>
              <a:rPr lang="cs-CZ" i="1" dirty="0">
                <a:solidFill>
                  <a:schemeClr val="tx1"/>
                </a:solidFill>
              </a:rPr>
              <a:t> -al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i="1" dirty="0">
                <a:solidFill>
                  <a:schemeClr val="tx1"/>
                </a:solidFill>
              </a:rPr>
              <a:t>-ar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help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 err="1">
                <a:solidFill>
                  <a:srgbClr val="C00000"/>
                </a:solidFill>
              </a:rPr>
              <a:t>ar</a:t>
            </a:r>
            <a:r>
              <a:rPr lang="cs-CZ" dirty="0" err="1">
                <a:solidFill>
                  <a:srgbClr val="FF0000"/>
                </a:solidFill>
              </a:rPr>
              <a:t>e</a:t>
            </a:r>
            <a:r>
              <a:rPr lang="cs-CZ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al</a:t>
            </a:r>
            <a:r>
              <a:rPr lang="cs-CZ" dirty="0">
                <a:solidFill>
                  <a:schemeClr val="tx1"/>
                </a:solidFill>
              </a:rPr>
              <a:t>), </a:t>
            </a:r>
            <a:r>
              <a:rPr lang="cs-CZ" dirty="0" err="1">
                <a:solidFill>
                  <a:schemeClr val="tx1"/>
                </a:solidFill>
              </a:rPr>
              <a:t>there</a:t>
            </a:r>
            <a:r>
              <a:rPr lang="cs-CZ" dirty="0">
                <a:solidFill>
                  <a:schemeClr val="tx1"/>
                </a:solidFill>
              </a:rPr>
              <a:t> are </a:t>
            </a:r>
            <a:r>
              <a:rPr lang="cs-CZ" dirty="0" err="1">
                <a:solidFill>
                  <a:schemeClr val="tx1"/>
                </a:solidFill>
              </a:rPr>
              <a:t>only</a:t>
            </a:r>
            <a:r>
              <a:rPr lang="cs-CZ" dirty="0">
                <a:solidFill>
                  <a:schemeClr val="tx1"/>
                </a:solidFill>
              </a:rPr>
              <a:t> 4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them</a:t>
            </a:r>
            <a:r>
              <a:rPr lang="cs-CZ" dirty="0">
                <a:solidFill>
                  <a:schemeClr val="tx1"/>
                </a:solidFill>
              </a:rPr>
              <a:t>:</a:t>
            </a:r>
            <a:endParaRPr lang="pt-BR" dirty="0">
              <a:solidFill>
                <a:schemeClr val="tx1"/>
              </a:solidFill>
            </a:endParaRPr>
          </a:p>
          <a:p>
            <a:pPr marL="1097280" lvl="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dirty="0" err="1"/>
              <a:t>rēt</a:t>
            </a:r>
            <a:r>
              <a:rPr lang="cs-CZ" dirty="0" err="1">
                <a:solidFill>
                  <a:srgbClr val="FF0000"/>
                </a:solidFill>
              </a:rPr>
              <a:t>e</a:t>
            </a:r>
            <a:r>
              <a:rPr lang="cs-CZ" dirty="0"/>
              <a:t>, </a:t>
            </a:r>
            <a:r>
              <a:rPr lang="cs-CZ" dirty="0" err="1"/>
              <a:t>rētis</a:t>
            </a:r>
            <a:r>
              <a:rPr lang="cs-CZ" dirty="0"/>
              <a:t>, n.;	anim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</a:t>
            </a:r>
            <a:r>
              <a:rPr lang="cs-CZ" dirty="0"/>
              <a:t>, </a:t>
            </a:r>
            <a:r>
              <a:rPr lang="cs-CZ" dirty="0" err="1"/>
              <a:t>ālis</a:t>
            </a:r>
            <a:r>
              <a:rPr lang="cs-CZ" dirty="0"/>
              <a:t>, n.;	</a:t>
            </a:r>
            <a:r>
              <a:rPr lang="cs-CZ" dirty="0" err="1"/>
              <a:t>calc</a:t>
            </a:r>
            <a:r>
              <a:rPr lang="cs-CZ" dirty="0" err="1">
                <a:solidFill>
                  <a:srgbClr val="C00000"/>
                </a:solidFill>
              </a:rPr>
              <a:t>ar</a:t>
            </a:r>
            <a:r>
              <a:rPr lang="cs-CZ" dirty="0"/>
              <a:t>, </a:t>
            </a:r>
            <a:r>
              <a:rPr lang="cs-CZ" dirty="0" err="1"/>
              <a:t>calcāris</a:t>
            </a:r>
            <a:r>
              <a:rPr lang="cs-CZ" dirty="0"/>
              <a:t>, n.;     </a:t>
            </a:r>
            <a:r>
              <a:rPr lang="cs-CZ" dirty="0" err="1"/>
              <a:t>cochle</a:t>
            </a:r>
            <a:r>
              <a:rPr lang="cs-CZ" dirty="0" err="1">
                <a:solidFill>
                  <a:srgbClr val="C00000"/>
                </a:solidFill>
              </a:rPr>
              <a:t>ar</a:t>
            </a:r>
            <a:r>
              <a:rPr lang="cs-CZ" dirty="0"/>
              <a:t>, </a:t>
            </a:r>
            <a:r>
              <a:rPr lang="cs-CZ" dirty="0" err="1"/>
              <a:t>aris</a:t>
            </a:r>
            <a:r>
              <a:rPr lang="cs-CZ" dirty="0"/>
              <a:t>, n.</a:t>
            </a:r>
          </a:p>
          <a:p>
            <a:pPr marL="548640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/>
              <a:t>b) </a:t>
            </a:r>
            <a:r>
              <a:rPr lang="cs-CZ" dirty="0" err="1"/>
              <a:t>consonant</a:t>
            </a:r>
            <a:r>
              <a:rPr lang="cs-CZ" dirty="0"/>
              <a:t> </a:t>
            </a:r>
            <a:r>
              <a:rPr lang="cs-CZ" dirty="0" err="1"/>
              <a:t>stems</a:t>
            </a:r>
            <a:r>
              <a:rPr lang="cs-CZ" dirty="0"/>
              <a:t> (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rest) </a:t>
            </a:r>
          </a:p>
          <a:p>
            <a:pPr marL="822960" lvl="2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i="1" dirty="0" err="1"/>
              <a:t>pulmō</a:t>
            </a:r>
            <a:r>
              <a:rPr lang="cs-CZ" i="1" dirty="0"/>
              <a:t>, </a:t>
            </a:r>
            <a:r>
              <a:rPr lang="cs-CZ" i="1" dirty="0" err="1"/>
              <a:t>pulmōnis</a:t>
            </a:r>
            <a:r>
              <a:rPr lang="cs-CZ" i="1" dirty="0"/>
              <a:t>, m. ; </a:t>
            </a:r>
            <a:r>
              <a:rPr lang="cs-CZ" i="1" dirty="0" err="1"/>
              <a:t>cervīx</a:t>
            </a:r>
            <a:r>
              <a:rPr lang="cs-CZ" i="1" dirty="0"/>
              <a:t>, </a:t>
            </a:r>
            <a:r>
              <a:rPr lang="cs-CZ" i="1" dirty="0" err="1"/>
              <a:t>cervīcis</a:t>
            </a:r>
            <a:r>
              <a:rPr lang="cs-CZ" i="1" dirty="0"/>
              <a:t>, f.; </a:t>
            </a:r>
            <a:r>
              <a:rPr lang="cs-CZ" i="1" dirty="0" err="1"/>
              <a:t>abdōmen</a:t>
            </a:r>
            <a:r>
              <a:rPr lang="cs-CZ" i="1" dirty="0"/>
              <a:t>, </a:t>
            </a:r>
            <a:r>
              <a:rPr lang="cs-CZ" i="1" dirty="0" err="1"/>
              <a:t>abdōminis</a:t>
            </a:r>
            <a:r>
              <a:rPr lang="cs-CZ" i="1" dirty="0"/>
              <a:t>, n. </a:t>
            </a:r>
            <a:endParaRPr lang="cs-CZ" dirty="0"/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D3A00F73-6F81-4354-8EFE-8D46E24F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D98000"/>
                </a:solidFill>
              </a:rPr>
              <a:t>Maskulines</a:t>
            </a:r>
            <a:r>
              <a:rPr lang="cs-CZ" altLang="cs-CZ" dirty="0">
                <a:solidFill>
                  <a:srgbClr val="D98000"/>
                </a:solidFill>
              </a:rPr>
              <a:t> and </a:t>
            </a:r>
            <a:r>
              <a:rPr lang="cs-CZ" altLang="cs-CZ" dirty="0" err="1">
                <a:solidFill>
                  <a:srgbClr val="D98000"/>
                </a:solidFill>
              </a:rPr>
              <a:t>feminines</a:t>
            </a:r>
            <a:endParaRPr lang="cs-CZ" altLang="cs-CZ" dirty="0">
              <a:solidFill>
                <a:srgbClr val="D98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6B87FA-E97B-48FB-9D49-927431E88B9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492616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2400" dirty="0"/>
              <a:t>i-stem: </a:t>
            </a:r>
            <a:r>
              <a:rPr lang="cs-CZ" altLang="cs-CZ" sz="2400" b="1" i="1" dirty="0"/>
              <a:t>pelvis, </a:t>
            </a:r>
            <a:r>
              <a:rPr lang="cs-CZ" altLang="cs-CZ" sz="2400" b="1" i="1" dirty="0" err="1"/>
              <a:t>is</a:t>
            </a:r>
            <a:r>
              <a:rPr lang="cs-CZ" altLang="cs-CZ" sz="2400" b="1" i="1" dirty="0"/>
              <a:t> f.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2400" dirty="0"/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24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24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24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24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sz="24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2400" dirty="0" err="1"/>
              <a:t>Consonant</a:t>
            </a:r>
            <a:r>
              <a:rPr lang="cs-CZ" altLang="cs-CZ" sz="2400" dirty="0"/>
              <a:t> stem:	</a:t>
            </a:r>
            <a:r>
              <a:rPr lang="cs-CZ" altLang="cs-CZ" sz="2400" b="1" i="1" dirty="0" err="1"/>
              <a:t>dolor</a:t>
            </a:r>
            <a:r>
              <a:rPr lang="cs-CZ" altLang="cs-CZ" sz="2400" b="1" i="1" dirty="0"/>
              <a:t>, </a:t>
            </a:r>
            <a:r>
              <a:rPr lang="cs-CZ" altLang="cs-CZ" sz="2400" b="1" i="1" dirty="0" err="1"/>
              <a:t>oris</a:t>
            </a:r>
            <a:r>
              <a:rPr lang="cs-CZ" altLang="cs-CZ" sz="2400" b="1" i="1" dirty="0"/>
              <a:t>, m.</a:t>
            </a:r>
            <a:r>
              <a:rPr lang="cs-CZ" altLang="cs-CZ" sz="24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only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difference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between</a:t>
            </a:r>
            <a:r>
              <a:rPr lang="cs-CZ" altLang="cs-CZ" sz="2400" dirty="0"/>
              <a:t> these </a:t>
            </a:r>
            <a:r>
              <a:rPr lang="cs-CZ" altLang="cs-CZ" sz="2400" dirty="0" err="1"/>
              <a:t>two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paradigms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is</a:t>
            </a:r>
            <a:r>
              <a:rPr lang="cs-CZ" altLang="cs-CZ" sz="2400" dirty="0"/>
              <a:t> genitive </a:t>
            </a:r>
            <a:r>
              <a:rPr lang="cs-CZ" altLang="cs-CZ" sz="2400" dirty="0" err="1"/>
              <a:t>plural</a:t>
            </a:r>
            <a:r>
              <a:rPr lang="cs-CZ" altLang="cs-CZ" sz="2400" dirty="0"/>
              <a:t>: 	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sz="2400" i="1" dirty="0"/>
              <a:t>					</a:t>
            </a:r>
            <a:r>
              <a:rPr lang="cs-CZ" altLang="cs-CZ" sz="2400" i="1" dirty="0" err="1"/>
              <a:t>pelv</a:t>
            </a:r>
            <a:r>
              <a:rPr lang="cs-CZ" altLang="cs-CZ" sz="2400" b="1" i="1" dirty="0" err="1">
                <a:solidFill>
                  <a:schemeClr val="accent2">
                    <a:lumMod val="75000"/>
                  </a:schemeClr>
                </a:solidFill>
              </a:rPr>
              <a:t>ium</a:t>
            </a:r>
            <a:r>
              <a:rPr lang="cs-CZ" altLang="cs-CZ" sz="2400" dirty="0"/>
              <a:t> X </a:t>
            </a:r>
            <a:r>
              <a:rPr lang="cs-CZ" altLang="cs-CZ" sz="2400" i="1" dirty="0" err="1"/>
              <a:t>dolor</a:t>
            </a:r>
            <a:r>
              <a:rPr lang="cs-CZ" altLang="cs-CZ" sz="2400" b="1" i="1" dirty="0" err="1">
                <a:solidFill>
                  <a:srgbClr val="C00000"/>
                </a:solidFill>
              </a:rPr>
              <a:t>um</a:t>
            </a:r>
            <a:r>
              <a:rPr lang="cs-CZ" altLang="cs-CZ" sz="2400" dirty="0"/>
              <a:t>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997331D-A1B0-4493-8D6F-96C8291C5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367475"/>
              </p:ext>
            </p:extLst>
          </p:nvPr>
        </p:nvGraphicFramePr>
        <p:xfrm>
          <a:off x="1692275" y="2133600"/>
          <a:ext cx="5256213" cy="228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1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2">
                <a:tc>
                  <a:txBody>
                    <a:bodyPr/>
                    <a:lstStyle/>
                    <a:p>
                      <a:r>
                        <a:rPr lang="cs-CZ" sz="2400" dirty="0"/>
                        <a:t>case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singular</a:t>
                      </a:r>
                      <a:endParaRPr lang="cs-CZ" sz="2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plural</a:t>
                      </a:r>
                      <a:endParaRPr lang="cs-CZ" sz="2400" dirty="0"/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cs-CZ" sz="2400" dirty="0" err="1"/>
                        <a:t>nom</a:t>
                      </a:r>
                      <a:r>
                        <a:rPr lang="cs-CZ" sz="2400" dirty="0"/>
                        <a:t>.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i="0" dirty="0"/>
                        <a:t>pelvis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kumimoji="0" lang="cs-CZ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pelv-</a:t>
                      </a:r>
                      <a:r>
                        <a:rPr kumimoji="0" lang="cs-CZ" sz="2400" b="0" i="0" u="none" strike="noStrike" kern="1200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ēs</a:t>
                      </a:r>
                      <a:r>
                        <a:rPr kumimoji="0" lang="cs-CZ" sz="2400" b="0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cs-CZ" sz="2400" dirty="0"/>
                        <a:t>gen.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i="0" dirty="0"/>
                        <a:t>pelv</a:t>
                      </a:r>
                      <a:r>
                        <a:rPr lang="cs-CZ" sz="2400" i="0" dirty="0">
                          <a:solidFill>
                            <a:srgbClr val="C00000"/>
                          </a:solidFill>
                        </a:rPr>
                        <a:t>is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i="0" dirty="0" err="1"/>
                        <a:t>pelv-</a:t>
                      </a:r>
                      <a:r>
                        <a:rPr lang="cs-CZ" sz="240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ium</a:t>
                      </a:r>
                      <a:endParaRPr lang="cs-CZ" sz="2400" i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ak</a:t>
                      </a:r>
                      <a:r>
                        <a:rPr lang="cs-CZ" sz="2400" dirty="0"/>
                        <a:t>.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i="0" dirty="0" err="1"/>
                        <a:t>pelv-</a:t>
                      </a:r>
                      <a:r>
                        <a:rPr lang="cs-CZ" sz="240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em</a:t>
                      </a:r>
                      <a:endParaRPr lang="cs-CZ" sz="2400" i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kumimoji="0" lang="cs-CZ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pelv-</a:t>
                      </a:r>
                      <a:r>
                        <a:rPr kumimoji="0" lang="cs-CZ" sz="2400" b="0" i="0" u="none" strike="noStrike" kern="1200" baseline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ēs</a:t>
                      </a:r>
                      <a:r>
                        <a:rPr kumimoji="0" lang="cs-CZ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abl</a:t>
                      </a:r>
                      <a:r>
                        <a:rPr lang="cs-CZ" sz="2400" dirty="0"/>
                        <a:t>.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i="0" dirty="0" err="1"/>
                        <a:t>pelv</a:t>
                      </a:r>
                      <a:r>
                        <a:rPr lang="cs-CZ" sz="2400" i="0" dirty="0"/>
                        <a:t>-</a:t>
                      </a:r>
                      <a:r>
                        <a:rPr lang="cs-CZ" sz="2400" i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cs-CZ" sz="2400" i="0" dirty="0" err="1"/>
                        <a:t>pelv-</a:t>
                      </a:r>
                      <a:r>
                        <a:rPr lang="cs-CZ" sz="240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ibus</a:t>
                      </a:r>
                      <a:endParaRPr lang="cs-CZ" sz="2400" i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D8E8E-5A31-4605-B496-84BBED10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Maskulines</a:t>
            </a:r>
            <a:r>
              <a:rPr lang="cs-CZ" dirty="0"/>
              <a:t> and </a:t>
            </a:r>
            <a:r>
              <a:rPr lang="cs-CZ" dirty="0" err="1"/>
              <a:t>feminines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6A62EE9-07E5-4C31-AC87-BCFA6447E2D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5" t="9512" r="26238" b="30495"/>
          <a:stretch/>
        </p:blipFill>
        <p:spPr>
          <a:xfrm>
            <a:off x="3131839" y="1556792"/>
            <a:ext cx="2880321" cy="4823727"/>
          </a:xfrm>
          <a:solidFill>
            <a:schemeClr val="bg1">
              <a:lumMod val="65000"/>
            </a:schemeClr>
          </a:solidFill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153E395-49F2-466B-952A-6FC3960F0E1E}"/>
              </a:ext>
            </a:extLst>
          </p:cNvPr>
          <p:cNvSpPr/>
          <p:nvPr/>
        </p:nvSpPr>
        <p:spPr>
          <a:xfrm>
            <a:off x="4211960" y="4437113"/>
            <a:ext cx="576064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1EC52DD-FF37-4BD0-B30A-3C40C778B65B}"/>
              </a:ext>
            </a:extLst>
          </p:cNvPr>
          <p:cNvSpPr/>
          <p:nvPr/>
        </p:nvSpPr>
        <p:spPr>
          <a:xfrm>
            <a:off x="3131840" y="4454165"/>
            <a:ext cx="504056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C7D4BFD8-A210-4976-8EA7-A623BD3C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D98000"/>
                </a:solidFill>
              </a:rPr>
              <a:t>Neutrals</a:t>
            </a:r>
            <a:endParaRPr lang="cs-CZ" altLang="cs-CZ" dirty="0">
              <a:solidFill>
                <a:srgbClr val="D98000"/>
              </a:solidFill>
            </a:endParaRP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6D5E1754-9F4A-4D4D-9FD6-4E5F17B10D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950" y="3933825"/>
            <a:ext cx="9036050" cy="3001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200" dirty="0" err="1"/>
              <a:t>abl</a:t>
            </a:r>
            <a:r>
              <a:rPr lang="cs-CZ" altLang="cs-CZ" sz="2200" dirty="0"/>
              <a:t>. </a:t>
            </a:r>
            <a:r>
              <a:rPr lang="cs-CZ" altLang="cs-CZ" sz="2200" dirty="0" err="1"/>
              <a:t>sg</a:t>
            </a:r>
            <a:r>
              <a:rPr lang="cs-CZ" altLang="cs-CZ" sz="2200" dirty="0"/>
              <a:t>. 	(</a:t>
            </a:r>
            <a:r>
              <a:rPr lang="cs-CZ" altLang="cs-CZ" sz="2200" i="1" dirty="0" err="1"/>
              <a:t>rēt</a:t>
            </a:r>
            <a:r>
              <a:rPr lang="cs-CZ" altLang="cs-CZ" sz="2200" b="1" i="1" dirty="0" err="1"/>
              <a:t>ī</a:t>
            </a:r>
            <a:r>
              <a:rPr lang="cs-CZ" altLang="cs-CZ" sz="2200" dirty="0"/>
              <a:t> 		X</a:t>
            </a:r>
            <a:r>
              <a:rPr lang="cs-CZ" altLang="cs-CZ" sz="2200" i="1" dirty="0"/>
              <a:t> 	corpor</a:t>
            </a:r>
            <a:r>
              <a:rPr lang="cs-CZ" altLang="cs-CZ" sz="2200" b="1" i="1" dirty="0"/>
              <a:t>e</a:t>
            </a:r>
            <a:r>
              <a:rPr lang="cs-CZ" altLang="cs-CZ" sz="2200" dirty="0"/>
              <a:t>), </a:t>
            </a:r>
          </a:p>
          <a:p>
            <a:pPr eaLnBrk="1" hangingPunct="1">
              <a:buFontTx/>
              <a:buNone/>
            </a:pPr>
            <a:r>
              <a:rPr lang="cs-CZ" altLang="cs-CZ" sz="2200" dirty="0" err="1"/>
              <a:t>nom</a:t>
            </a:r>
            <a:r>
              <a:rPr lang="cs-CZ" altLang="cs-CZ" sz="2200" dirty="0"/>
              <a:t>.+</a:t>
            </a:r>
            <a:r>
              <a:rPr lang="cs-CZ" altLang="cs-CZ" sz="2200" dirty="0" err="1"/>
              <a:t>acc</a:t>
            </a:r>
            <a:r>
              <a:rPr lang="cs-CZ" altLang="cs-CZ" sz="2200" dirty="0"/>
              <a:t>. </a:t>
            </a:r>
            <a:r>
              <a:rPr lang="cs-CZ" altLang="cs-CZ" sz="2200" dirty="0" err="1"/>
              <a:t>pl</a:t>
            </a:r>
            <a:r>
              <a:rPr lang="cs-CZ" altLang="cs-CZ" sz="2200" dirty="0"/>
              <a:t>. 	(</a:t>
            </a:r>
            <a:r>
              <a:rPr lang="cs-CZ" altLang="cs-CZ" sz="2200" i="1" dirty="0" err="1"/>
              <a:t>rēt</a:t>
            </a:r>
            <a:r>
              <a:rPr lang="cs-CZ" altLang="cs-CZ" sz="2200" b="1" i="1" dirty="0" err="1"/>
              <a:t>ia</a:t>
            </a:r>
            <a:r>
              <a:rPr lang="cs-CZ" altLang="cs-CZ" sz="2200" b="1" i="1" dirty="0"/>
              <a:t>	</a:t>
            </a:r>
            <a:r>
              <a:rPr lang="cs-CZ" altLang="cs-CZ" sz="2200" dirty="0"/>
              <a:t> 	X	</a:t>
            </a:r>
            <a:r>
              <a:rPr lang="cs-CZ" altLang="cs-CZ" sz="2200" i="1" dirty="0" err="1"/>
              <a:t>corpor</a:t>
            </a:r>
            <a:r>
              <a:rPr lang="cs-CZ" altLang="cs-CZ" sz="2200" b="1" i="1" dirty="0" err="1"/>
              <a:t>a</a:t>
            </a:r>
            <a:r>
              <a:rPr lang="cs-CZ" altLang="cs-CZ" sz="2200" dirty="0"/>
              <a:t>) </a:t>
            </a:r>
          </a:p>
          <a:p>
            <a:pPr eaLnBrk="1" hangingPunct="1">
              <a:buFontTx/>
              <a:buNone/>
            </a:pPr>
            <a:r>
              <a:rPr lang="cs-CZ" altLang="cs-CZ" sz="2200" dirty="0"/>
              <a:t>gen. </a:t>
            </a:r>
            <a:r>
              <a:rPr lang="cs-CZ" altLang="cs-CZ" sz="2200" dirty="0" err="1"/>
              <a:t>pl</a:t>
            </a:r>
            <a:r>
              <a:rPr lang="cs-CZ" altLang="cs-CZ" sz="2200" dirty="0"/>
              <a:t>.	(</a:t>
            </a:r>
            <a:r>
              <a:rPr lang="cs-CZ" altLang="cs-CZ" sz="2200" i="1" dirty="0" err="1"/>
              <a:t>rēt</a:t>
            </a:r>
            <a:r>
              <a:rPr lang="cs-CZ" altLang="cs-CZ" sz="2200" b="1" i="1" dirty="0" err="1"/>
              <a:t>ium</a:t>
            </a:r>
            <a:r>
              <a:rPr lang="cs-CZ" altLang="cs-CZ" sz="2200" dirty="0"/>
              <a:t> 	X</a:t>
            </a:r>
            <a:r>
              <a:rPr lang="cs-CZ" altLang="cs-CZ" sz="2200" i="1" dirty="0"/>
              <a:t> 	</a:t>
            </a:r>
            <a:r>
              <a:rPr lang="cs-CZ" altLang="cs-CZ" sz="2200" i="1" dirty="0" err="1"/>
              <a:t>corpor</a:t>
            </a:r>
            <a:r>
              <a:rPr lang="cs-CZ" altLang="cs-CZ" sz="2200" b="1" i="1" dirty="0" err="1"/>
              <a:t>um</a:t>
            </a:r>
            <a:r>
              <a:rPr lang="cs-CZ" altLang="cs-CZ" sz="2200" dirty="0"/>
              <a:t>)</a:t>
            </a:r>
          </a:p>
          <a:p>
            <a:pPr eaLnBrk="1" hangingPunct="1">
              <a:buFontTx/>
              <a:buNone/>
            </a:pPr>
            <a:r>
              <a:rPr lang="cs-CZ" altLang="cs-CZ" sz="2200" dirty="0" err="1"/>
              <a:t>Exceptions</a:t>
            </a:r>
            <a:r>
              <a:rPr lang="cs-CZ" altLang="cs-CZ" sz="2200" dirty="0"/>
              <a:t>: 	</a:t>
            </a:r>
          </a:p>
          <a:p>
            <a:pPr eaLnBrk="1" hangingPunct="1">
              <a:buFontTx/>
              <a:buNone/>
            </a:pPr>
            <a:r>
              <a:rPr lang="cs-CZ" altLang="cs-CZ" sz="2100" i="1" dirty="0"/>
              <a:t>os, </a:t>
            </a:r>
            <a:r>
              <a:rPr lang="cs-CZ" altLang="cs-CZ" sz="2100" i="1" dirty="0" err="1"/>
              <a:t>ossis</a:t>
            </a:r>
            <a:r>
              <a:rPr lang="cs-CZ" altLang="cs-CZ" sz="2100" i="1" dirty="0"/>
              <a:t> n.</a:t>
            </a:r>
            <a:r>
              <a:rPr lang="cs-CZ" altLang="cs-CZ" sz="2100" dirty="0"/>
              <a:t> (bone): gen. </a:t>
            </a:r>
            <a:r>
              <a:rPr lang="cs-CZ" altLang="cs-CZ" sz="2100" dirty="0" err="1"/>
              <a:t>pl</a:t>
            </a:r>
            <a:r>
              <a:rPr lang="cs-CZ" altLang="cs-CZ" sz="2100" dirty="0"/>
              <a:t>.: </a:t>
            </a:r>
            <a:r>
              <a:rPr lang="cs-CZ" altLang="cs-CZ" sz="2100" i="1" dirty="0" err="1"/>
              <a:t>ossium</a:t>
            </a:r>
            <a:endParaRPr lang="cs-CZ" altLang="cs-CZ" sz="2100" dirty="0"/>
          </a:p>
          <a:p>
            <a:pPr eaLnBrk="1" hangingPunct="1">
              <a:buFontTx/>
              <a:buNone/>
            </a:pPr>
            <a:r>
              <a:rPr lang="cs-CZ" altLang="cs-CZ" sz="2100" i="1" dirty="0" err="1"/>
              <a:t>vās</a:t>
            </a:r>
            <a:r>
              <a:rPr lang="cs-CZ" altLang="cs-CZ" sz="2100" i="1" dirty="0"/>
              <a:t>, </a:t>
            </a:r>
            <a:r>
              <a:rPr lang="cs-CZ" altLang="cs-CZ" sz="2100" i="1" dirty="0" err="1"/>
              <a:t>vāsis</a:t>
            </a:r>
            <a:r>
              <a:rPr lang="cs-CZ" altLang="cs-CZ" sz="2100" i="1" dirty="0"/>
              <a:t> n.</a:t>
            </a:r>
            <a:r>
              <a:rPr lang="cs-CZ" altLang="cs-CZ" sz="2100" dirty="0"/>
              <a:t> (vesel): </a:t>
            </a:r>
            <a:r>
              <a:rPr lang="cs-CZ" altLang="cs-CZ" sz="2100" dirty="0" err="1"/>
              <a:t>is</a:t>
            </a:r>
            <a:r>
              <a:rPr lang="cs-CZ" altLang="cs-CZ" sz="2100" dirty="0"/>
              <a:t> in </a:t>
            </a:r>
            <a:r>
              <a:rPr lang="cs-CZ" altLang="cs-CZ" sz="2100" dirty="0" err="1"/>
              <a:t>plural</a:t>
            </a:r>
            <a:r>
              <a:rPr lang="cs-CZ" altLang="cs-CZ" sz="2100" dirty="0"/>
              <a:t> </a:t>
            </a:r>
            <a:r>
              <a:rPr lang="cs-CZ" altLang="cs-CZ" sz="2100" dirty="0" err="1"/>
              <a:t>declined</a:t>
            </a:r>
            <a:r>
              <a:rPr lang="cs-CZ" altLang="cs-CZ" sz="2100" dirty="0"/>
              <a:t> </a:t>
            </a:r>
            <a:r>
              <a:rPr lang="cs-CZ" altLang="cs-CZ" sz="2100" dirty="0" err="1"/>
              <a:t>like</a:t>
            </a:r>
            <a:r>
              <a:rPr lang="cs-CZ" altLang="cs-CZ" sz="2100" dirty="0"/>
              <a:t> </a:t>
            </a:r>
            <a:r>
              <a:rPr lang="cs-CZ" altLang="cs-CZ" sz="2100" i="1" dirty="0"/>
              <a:t>septum</a:t>
            </a:r>
            <a:r>
              <a:rPr lang="cs-CZ" altLang="cs-CZ" sz="2100" dirty="0"/>
              <a:t>: </a:t>
            </a:r>
            <a:r>
              <a:rPr lang="cs-CZ" altLang="cs-CZ" sz="2100" i="1" dirty="0" err="1"/>
              <a:t>vāsa</a:t>
            </a:r>
            <a:r>
              <a:rPr lang="cs-CZ" altLang="cs-CZ" sz="2100" i="1" dirty="0"/>
              <a:t>, </a:t>
            </a:r>
            <a:r>
              <a:rPr lang="cs-CZ" altLang="cs-CZ" sz="2100" i="1" dirty="0" err="1"/>
              <a:t>vāsōrum</a:t>
            </a:r>
            <a:r>
              <a:rPr lang="cs-CZ" altLang="cs-CZ" sz="2100" i="1" dirty="0"/>
              <a:t>...</a:t>
            </a:r>
            <a:endParaRPr lang="cs-CZ" altLang="cs-CZ" sz="21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163AB4F-AAA2-4BAA-97ED-89669854F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64912"/>
              </p:ext>
            </p:extLst>
          </p:nvPr>
        </p:nvGraphicFramePr>
        <p:xfrm>
          <a:off x="611188" y="1595438"/>
          <a:ext cx="7705725" cy="221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014">
                <a:tc>
                  <a:txBody>
                    <a:bodyPr/>
                    <a:lstStyle/>
                    <a:p>
                      <a:r>
                        <a:rPr lang="cs-CZ" sz="2200" dirty="0"/>
                        <a:t>case</a:t>
                      </a: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singular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plural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singular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plural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40">
                <a:tc>
                  <a:txBody>
                    <a:bodyPr/>
                    <a:lstStyle/>
                    <a:p>
                      <a:r>
                        <a:rPr lang="cs-CZ" sz="2200" dirty="0" err="1"/>
                        <a:t>nom</a:t>
                      </a:r>
                      <a:r>
                        <a:rPr lang="cs-CZ" sz="2200" dirty="0"/>
                        <a:t>.</a:t>
                      </a: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rēte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rēt</a:t>
                      </a:r>
                      <a:r>
                        <a:rPr lang="cs-CZ" sz="2200" i="0" dirty="0" err="1"/>
                        <a:t>-</a:t>
                      </a:r>
                      <a:r>
                        <a:rPr lang="cs-CZ" sz="220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ia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corpus</a:t>
                      </a: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corpor</a:t>
                      </a:r>
                      <a:r>
                        <a:rPr lang="cs-CZ" sz="2200" dirty="0"/>
                        <a:t>-</a:t>
                      </a:r>
                      <a:r>
                        <a:rPr lang="cs-CZ" sz="2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91450" marR="91450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40">
                <a:tc>
                  <a:txBody>
                    <a:bodyPr/>
                    <a:lstStyle/>
                    <a:p>
                      <a:r>
                        <a:rPr lang="cs-CZ" sz="2200" dirty="0"/>
                        <a:t>gen.</a:t>
                      </a: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rēt</a:t>
                      </a:r>
                      <a:r>
                        <a:rPr lang="cs-CZ" sz="2200" i="0" dirty="0" err="1"/>
                        <a:t>-</a:t>
                      </a:r>
                      <a:r>
                        <a:rPr lang="cs-CZ" sz="2200" i="0" dirty="0" err="1">
                          <a:solidFill>
                            <a:srgbClr val="C00000"/>
                          </a:solidFill>
                        </a:rPr>
                        <a:t>is</a:t>
                      </a:r>
                      <a:endParaRPr lang="cs-CZ" sz="2200" i="0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rēt</a:t>
                      </a:r>
                      <a:r>
                        <a:rPr lang="cs-CZ" sz="2200" i="0" dirty="0" err="1"/>
                        <a:t>-</a:t>
                      </a:r>
                      <a:r>
                        <a:rPr lang="cs-CZ" sz="220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ium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corpor-</a:t>
                      </a:r>
                      <a:r>
                        <a:rPr lang="cs-CZ" sz="2200" dirty="0" err="1">
                          <a:solidFill>
                            <a:srgbClr val="C00000"/>
                          </a:solidFill>
                        </a:rPr>
                        <a:t>is</a:t>
                      </a:r>
                      <a:endParaRPr lang="cs-CZ" sz="2200" dirty="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corpor</a:t>
                      </a:r>
                      <a:r>
                        <a:rPr lang="cs-CZ" sz="2200" dirty="0"/>
                        <a:t>-</a:t>
                      </a:r>
                      <a:r>
                        <a:rPr lang="cs-CZ" sz="2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um</a:t>
                      </a:r>
                    </a:p>
                  </a:txBody>
                  <a:tcPr marL="91450" marR="91450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40">
                <a:tc>
                  <a:txBody>
                    <a:bodyPr/>
                    <a:lstStyle/>
                    <a:p>
                      <a:r>
                        <a:rPr lang="cs-CZ" sz="2200" dirty="0" err="1"/>
                        <a:t>ak</a:t>
                      </a:r>
                      <a:r>
                        <a:rPr lang="cs-CZ" sz="2200" dirty="0"/>
                        <a:t>.</a:t>
                      </a: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rēte</a:t>
                      </a:r>
                      <a:endParaRPr lang="cs-CZ" sz="2200" dirty="0"/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rēt</a:t>
                      </a:r>
                      <a:r>
                        <a:rPr lang="cs-CZ" sz="2200" i="0" dirty="0" err="1"/>
                        <a:t>-</a:t>
                      </a:r>
                      <a:r>
                        <a:rPr lang="cs-CZ" sz="220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ia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corpus</a:t>
                      </a: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corpor</a:t>
                      </a:r>
                      <a:r>
                        <a:rPr lang="cs-CZ" sz="2200" dirty="0"/>
                        <a:t>-</a:t>
                      </a:r>
                      <a:r>
                        <a:rPr lang="cs-CZ" sz="2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91450" marR="91450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40">
                <a:tc>
                  <a:txBody>
                    <a:bodyPr/>
                    <a:lstStyle/>
                    <a:p>
                      <a:r>
                        <a:rPr lang="cs-CZ" sz="2200" dirty="0" err="1"/>
                        <a:t>abl</a:t>
                      </a:r>
                      <a:r>
                        <a:rPr lang="cs-CZ" sz="2200" dirty="0"/>
                        <a:t>.</a:t>
                      </a: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rēt</a:t>
                      </a:r>
                      <a:r>
                        <a:rPr lang="cs-CZ" sz="2200" i="0" dirty="0"/>
                        <a:t>-</a:t>
                      </a:r>
                      <a:r>
                        <a:rPr lang="cs-CZ" sz="2200" i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ī</a:t>
                      </a: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rēt</a:t>
                      </a:r>
                      <a:r>
                        <a:rPr lang="cs-CZ" sz="2200" i="0" dirty="0" err="1"/>
                        <a:t>-</a:t>
                      </a:r>
                      <a:r>
                        <a:rPr lang="cs-CZ" sz="2200" i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ibus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corpor</a:t>
                      </a:r>
                      <a:r>
                        <a:rPr lang="cs-CZ" sz="2200" dirty="0"/>
                        <a:t>-</a:t>
                      </a:r>
                      <a:r>
                        <a:rPr lang="cs-CZ" sz="2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</a:txBody>
                  <a:tcPr marL="91450" marR="91450" marT="45722" marB="45722"/>
                </a:tc>
                <a:tc>
                  <a:txBody>
                    <a:bodyPr/>
                    <a:lstStyle/>
                    <a:p>
                      <a:r>
                        <a:rPr lang="cs-CZ" sz="2200" dirty="0" err="1"/>
                        <a:t>corpor-</a:t>
                      </a:r>
                      <a:r>
                        <a:rPr lang="cs-CZ" sz="2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ibus</a:t>
                      </a:r>
                      <a:endParaRPr lang="cs-CZ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D8E8E-5A31-4605-B496-84BBED10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Neutrals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6A62EE9-07E5-4C31-AC87-BCFA6447E2D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5" t="9512" r="26245" b="32276"/>
          <a:stretch/>
        </p:blipFill>
        <p:spPr>
          <a:xfrm>
            <a:off x="3203848" y="1628800"/>
            <a:ext cx="2879590" cy="4680521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153E395-49F2-466B-952A-6FC3960F0E1E}"/>
              </a:ext>
            </a:extLst>
          </p:cNvPr>
          <p:cNvSpPr/>
          <p:nvPr/>
        </p:nvSpPr>
        <p:spPr>
          <a:xfrm>
            <a:off x="5508104" y="4509121"/>
            <a:ext cx="576064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1EC52DD-FF37-4BD0-B30A-3C40C778B65B}"/>
              </a:ext>
            </a:extLst>
          </p:cNvPr>
          <p:cNvSpPr/>
          <p:nvPr/>
        </p:nvSpPr>
        <p:spPr>
          <a:xfrm>
            <a:off x="3779912" y="4509121"/>
            <a:ext cx="504056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04B44A0-1EBD-4C3F-BCCA-402B47DE17DF}"/>
              </a:ext>
            </a:extLst>
          </p:cNvPr>
          <p:cNvSpPr/>
          <p:nvPr/>
        </p:nvSpPr>
        <p:spPr>
          <a:xfrm>
            <a:off x="5508104" y="4188635"/>
            <a:ext cx="576064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D8F5B4D-3384-4A4B-A69D-02E9D4600D39}"/>
              </a:ext>
            </a:extLst>
          </p:cNvPr>
          <p:cNvSpPr/>
          <p:nvPr/>
        </p:nvSpPr>
        <p:spPr>
          <a:xfrm>
            <a:off x="3779912" y="4188635"/>
            <a:ext cx="504056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B9AC1BD-A217-40B7-9E4F-1E9244B578AB}"/>
              </a:ext>
            </a:extLst>
          </p:cNvPr>
          <p:cNvSpPr/>
          <p:nvPr/>
        </p:nvSpPr>
        <p:spPr>
          <a:xfrm>
            <a:off x="5508104" y="4872306"/>
            <a:ext cx="576064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7FAB8DC-655F-4314-AE79-2B052A486927}"/>
              </a:ext>
            </a:extLst>
          </p:cNvPr>
          <p:cNvSpPr/>
          <p:nvPr/>
        </p:nvSpPr>
        <p:spPr>
          <a:xfrm>
            <a:off x="3779912" y="4872306"/>
            <a:ext cx="504056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5944B7E-4E39-46E2-AA70-B2289AD4AF9F}"/>
              </a:ext>
            </a:extLst>
          </p:cNvPr>
          <p:cNvSpPr/>
          <p:nvPr/>
        </p:nvSpPr>
        <p:spPr>
          <a:xfrm>
            <a:off x="5507374" y="3754367"/>
            <a:ext cx="576064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5227D8E-A8D8-4197-818C-24929D829A95}"/>
              </a:ext>
            </a:extLst>
          </p:cNvPr>
          <p:cNvSpPr/>
          <p:nvPr/>
        </p:nvSpPr>
        <p:spPr>
          <a:xfrm>
            <a:off x="3779182" y="3754367"/>
            <a:ext cx="504056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0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D8E8E-5A31-4605-B496-84BBED10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Neutrals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6A62EE9-07E5-4C31-AC87-BCFA6447E2D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4625" r="12658" b="30495"/>
          <a:stretch/>
        </p:blipFill>
        <p:spPr>
          <a:xfrm>
            <a:off x="212341" y="1019879"/>
            <a:ext cx="8712968" cy="5216624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153E395-49F2-466B-952A-6FC3960F0E1E}"/>
              </a:ext>
            </a:extLst>
          </p:cNvPr>
          <p:cNvSpPr/>
          <p:nvPr/>
        </p:nvSpPr>
        <p:spPr>
          <a:xfrm>
            <a:off x="2987824" y="3933056"/>
            <a:ext cx="50088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04B44A0-1EBD-4C3F-BCCA-402B47DE17DF}"/>
              </a:ext>
            </a:extLst>
          </p:cNvPr>
          <p:cNvSpPr/>
          <p:nvPr/>
        </p:nvSpPr>
        <p:spPr>
          <a:xfrm>
            <a:off x="6804248" y="3933056"/>
            <a:ext cx="576064" cy="3275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B9AC1BD-A217-40B7-9E4F-1E9244B578AB}"/>
              </a:ext>
            </a:extLst>
          </p:cNvPr>
          <p:cNvSpPr/>
          <p:nvPr/>
        </p:nvSpPr>
        <p:spPr>
          <a:xfrm>
            <a:off x="7887543" y="3937824"/>
            <a:ext cx="42887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5944B7E-4E39-46E2-AA70-B2289AD4AF9F}"/>
              </a:ext>
            </a:extLst>
          </p:cNvPr>
          <p:cNvSpPr/>
          <p:nvPr/>
        </p:nvSpPr>
        <p:spPr>
          <a:xfrm>
            <a:off x="4067945" y="3933056"/>
            <a:ext cx="42887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5227D8E-A8D8-4197-818C-24929D829A95}"/>
              </a:ext>
            </a:extLst>
          </p:cNvPr>
          <p:cNvSpPr/>
          <p:nvPr/>
        </p:nvSpPr>
        <p:spPr>
          <a:xfrm>
            <a:off x="5041655" y="3933056"/>
            <a:ext cx="504056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0538A30-8CAC-4F2F-956C-B08CFBF45D15}"/>
              </a:ext>
            </a:extLst>
          </p:cNvPr>
          <p:cNvSpPr/>
          <p:nvPr/>
        </p:nvSpPr>
        <p:spPr>
          <a:xfrm>
            <a:off x="2987824" y="4653136"/>
            <a:ext cx="50088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862F9DE-B4F4-4639-AB54-BA981C39C2CB}"/>
              </a:ext>
            </a:extLst>
          </p:cNvPr>
          <p:cNvSpPr/>
          <p:nvPr/>
        </p:nvSpPr>
        <p:spPr>
          <a:xfrm>
            <a:off x="6804248" y="4653136"/>
            <a:ext cx="576064" cy="3275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F668463-9110-454C-A78C-E7410FB4D349}"/>
              </a:ext>
            </a:extLst>
          </p:cNvPr>
          <p:cNvSpPr/>
          <p:nvPr/>
        </p:nvSpPr>
        <p:spPr>
          <a:xfrm>
            <a:off x="7887543" y="4657904"/>
            <a:ext cx="42887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CB3881F-3047-4193-A4BC-EB5A23919459}"/>
              </a:ext>
            </a:extLst>
          </p:cNvPr>
          <p:cNvSpPr/>
          <p:nvPr/>
        </p:nvSpPr>
        <p:spPr>
          <a:xfrm>
            <a:off x="4067945" y="4653136"/>
            <a:ext cx="42887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3D9D2F06-CF66-4870-84C4-4982CD47F616}"/>
              </a:ext>
            </a:extLst>
          </p:cNvPr>
          <p:cNvSpPr/>
          <p:nvPr/>
        </p:nvSpPr>
        <p:spPr>
          <a:xfrm>
            <a:off x="5038166" y="4672913"/>
            <a:ext cx="504056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7E6711C-AEF8-45FD-8B79-8201E02C38D6}"/>
              </a:ext>
            </a:extLst>
          </p:cNvPr>
          <p:cNvSpPr/>
          <p:nvPr/>
        </p:nvSpPr>
        <p:spPr>
          <a:xfrm>
            <a:off x="2987824" y="3251434"/>
            <a:ext cx="50088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A1C94B70-C872-4093-812E-2EFE4F6E6753}"/>
              </a:ext>
            </a:extLst>
          </p:cNvPr>
          <p:cNvSpPr/>
          <p:nvPr/>
        </p:nvSpPr>
        <p:spPr>
          <a:xfrm>
            <a:off x="6791154" y="3202630"/>
            <a:ext cx="576064" cy="3275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B21B2C9D-99D0-4F10-8AEF-89016BAED036}"/>
              </a:ext>
            </a:extLst>
          </p:cNvPr>
          <p:cNvSpPr/>
          <p:nvPr/>
        </p:nvSpPr>
        <p:spPr>
          <a:xfrm>
            <a:off x="7879411" y="3217095"/>
            <a:ext cx="42887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840BC0B-D7F2-4841-A4E9-9E81836E4255}"/>
              </a:ext>
            </a:extLst>
          </p:cNvPr>
          <p:cNvSpPr/>
          <p:nvPr/>
        </p:nvSpPr>
        <p:spPr>
          <a:xfrm>
            <a:off x="4067945" y="3251434"/>
            <a:ext cx="42887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3D168569-6363-4409-A0B7-BEDD0689DF56}"/>
              </a:ext>
            </a:extLst>
          </p:cNvPr>
          <p:cNvSpPr/>
          <p:nvPr/>
        </p:nvSpPr>
        <p:spPr>
          <a:xfrm>
            <a:off x="5031918" y="3242833"/>
            <a:ext cx="504056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7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9C54766B-3AA2-49BB-8EF6-17B1748B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33375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cs-CZ" sz="2800" dirty="0" err="1">
                <a:solidFill>
                  <a:srgbClr val="D98000"/>
                </a:solidFill>
              </a:rPr>
              <a:t>What</a:t>
            </a:r>
            <a:r>
              <a:rPr lang="cs-CZ" altLang="cs-CZ" sz="2800" dirty="0">
                <a:solidFill>
                  <a:srgbClr val="D98000"/>
                </a:solidFill>
              </a:rPr>
              <a:t> </a:t>
            </a:r>
            <a:r>
              <a:rPr lang="cs-CZ" altLang="cs-CZ" sz="2800" dirty="0" err="1">
                <a:solidFill>
                  <a:srgbClr val="D98000"/>
                </a:solidFill>
              </a:rPr>
              <a:t>is</a:t>
            </a:r>
            <a:r>
              <a:rPr lang="cs-CZ" altLang="cs-CZ" sz="2800" dirty="0">
                <a:solidFill>
                  <a:srgbClr val="D98000"/>
                </a:solidFill>
              </a:rPr>
              <a:t> </a:t>
            </a:r>
            <a:r>
              <a:rPr lang="cs-CZ" altLang="cs-CZ" sz="2800" dirty="0" err="1">
                <a:solidFill>
                  <a:srgbClr val="D98000"/>
                </a:solidFill>
              </a:rPr>
              <a:t>the</a:t>
            </a:r>
            <a:r>
              <a:rPr lang="cs-CZ" altLang="cs-CZ" sz="2800" dirty="0">
                <a:solidFill>
                  <a:srgbClr val="D98000"/>
                </a:solidFill>
              </a:rPr>
              <a:t> </a:t>
            </a:r>
            <a:r>
              <a:rPr lang="cs-CZ" altLang="cs-CZ" sz="2800" dirty="0" err="1">
                <a:solidFill>
                  <a:srgbClr val="D98000"/>
                </a:solidFill>
              </a:rPr>
              <a:t>paradigm</a:t>
            </a:r>
            <a:r>
              <a:rPr lang="cs-CZ" altLang="cs-CZ" sz="2800" dirty="0">
                <a:solidFill>
                  <a:srgbClr val="D98000"/>
                </a:solidFill>
              </a:rPr>
              <a:t> </a:t>
            </a:r>
            <a:r>
              <a:rPr lang="cs-CZ" altLang="cs-CZ" sz="2800" dirty="0" err="1">
                <a:solidFill>
                  <a:srgbClr val="D98000"/>
                </a:solidFill>
              </a:rPr>
              <a:t>for</a:t>
            </a:r>
            <a:r>
              <a:rPr lang="cs-CZ" altLang="cs-CZ" sz="2800" dirty="0">
                <a:solidFill>
                  <a:srgbClr val="D98000"/>
                </a:solidFill>
              </a:rPr>
              <a:t> </a:t>
            </a:r>
            <a:r>
              <a:rPr lang="cs-CZ" altLang="cs-CZ" sz="2800" dirty="0" err="1">
                <a:solidFill>
                  <a:srgbClr val="D98000"/>
                </a:solidFill>
              </a:rPr>
              <a:t>following</a:t>
            </a:r>
            <a:r>
              <a:rPr lang="cs-CZ" altLang="cs-CZ" sz="2800" dirty="0">
                <a:solidFill>
                  <a:srgbClr val="D98000"/>
                </a:solidFill>
              </a:rPr>
              <a:t> </a:t>
            </a:r>
            <a:r>
              <a:rPr lang="cs-CZ" altLang="cs-CZ" sz="2800" dirty="0" err="1">
                <a:solidFill>
                  <a:srgbClr val="D98000"/>
                </a:solidFill>
              </a:rPr>
              <a:t>nouns</a:t>
            </a:r>
            <a:r>
              <a:rPr lang="cs-CZ" altLang="cs-CZ" sz="2800" dirty="0">
                <a:solidFill>
                  <a:srgbClr val="D98000"/>
                </a:solidFill>
              </a:rPr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858D2A-01C5-476C-9523-F3DFD7A611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414838" cy="4667250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>
                <a:latin typeface="Cambria"/>
                <a:cs typeface="Cambria"/>
              </a:rPr>
              <a:t>cutis, is, f.	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>
                <a:latin typeface="Cambria"/>
                <a:cs typeface="Cambria"/>
              </a:rPr>
              <a:t>caput, itis, n.	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>
                <a:latin typeface="Cambria"/>
                <a:cs typeface="Cambria"/>
              </a:rPr>
              <a:t>os, oris, n.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>
                <a:latin typeface="Cambria"/>
                <a:cs typeface="Cambria"/>
              </a:rPr>
              <a:t>pollex, icis, m.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latin typeface="Cambria"/>
                <a:cs typeface="Cambria"/>
              </a:rPr>
              <a:t>femur, </a:t>
            </a:r>
            <a:r>
              <a:rPr lang="en-US" dirty="0" err="1">
                <a:latin typeface="Cambria"/>
                <a:cs typeface="Cambria"/>
              </a:rPr>
              <a:t>oris</a:t>
            </a:r>
            <a:r>
              <a:rPr lang="en-US" dirty="0">
                <a:latin typeface="Cambria"/>
                <a:cs typeface="Cambria"/>
              </a:rPr>
              <a:t>, n.	</a:t>
            </a:r>
            <a:endParaRPr lang="cs-CZ" dirty="0">
              <a:latin typeface="Cambria"/>
              <a:cs typeface="Cambria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fi-FI" dirty="0">
                <a:latin typeface="Cambria"/>
                <a:cs typeface="Cambria"/>
              </a:rPr>
              <a:t>frons, frontis, f.	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Cambria"/>
              <a:cs typeface="Cambria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28676" name="TextovéPole 3">
            <a:extLst>
              <a:ext uri="{FF2B5EF4-FFF2-40B4-BE49-F238E27FC236}">
                <a16:creationId xmlns:a16="http://schemas.microsoft.com/office/drawing/2014/main" id="{3BD42C4D-AC4B-421C-9580-44237CAB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57338"/>
            <a:ext cx="2541588" cy="41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500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auris</a:t>
            </a:r>
            <a:r>
              <a:rPr lang="cs-CZ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cs-CZ" altLang="cs-CZ" sz="2500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is</a:t>
            </a:r>
            <a:r>
              <a:rPr lang="cs-CZ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f.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cervix, icis, f.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pectus, oris, n.</a:t>
            </a:r>
            <a:r>
              <a:rPr lang="cs-CZ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abdomen, inis, n.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crus, cruris, n.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pes, pedis, m.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hallux, ucis, m.</a:t>
            </a:r>
            <a:endParaRPr lang="cs-CZ" altLang="cs-CZ" sz="2500" dirty="0"/>
          </a:p>
        </p:txBody>
      </p:sp>
      <p:sp>
        <p:nvSpPr>
          <p:cNvPr id="28677" name="TextovéPole 4">
            <a:extLst>
              <a:ext uri="{FF2B5EF4-FFF2-40B4-BE49-F238E27FC236}">
                <a16:creationId xmlns:a16="http://schemas.microsoft.com/office/drawing/2014/main" id="{5B57F3F1-68F0-499E-8EB3-614A486CC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557338"/>
            <a:ext cx="118427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700">
                <a:latin typeface="Cambria" panose="02040503050406030204" pitchFamily="18" charset="0"/>
              </a:rPr>
              <a:t>cut-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700">
                <a:latin typeface="Cambria" panose="02040503050406030204" pitchFamily="18" charset="0"/>
              </a:rPr>
              <a:t>capit-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700">
                <a:latin typeface="Cambria" panose="02040503050406030204" pitchFamily="18" charset="0"/>
              </a:rPr>
              <a:t>or-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700">
                <a:latin typeface="Cambria" panose="02040503050406030204" pitchFamily="18" charset="0"/>
              </a:rPr>
              <a:t>pollic-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700">
                <a:latin typeface="Cambria" panose="02040503050406030204" pitchFamily="18" charset="0"/>
              </a:rPr>
              <a:t>femor-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700">
                <a:latin typeface="Cambria" panose="02040503050406030204" pitchFamily="18" charset="0"/>
              </a:rPr>
              <a:t>front-</a:t>
            </a:r>
          </a:p>
        </p:txBody>
      </p:sp>
      <p:sp>
        <p:nvSpPr>
          <p:cNvPr id="28678" name="TextovéPole 5">
            <a:extLst>
              <a:ext uri="{FF2B5EF4-FFF2-40B4-BE49-F238E27FC236}">
                <a16:creationId xmlns:a16="http://schemas.microsoft.com/office/drawing/2014/main" id="{5C6BB612-381F-418F-9C9D-C54AF089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1557338"/>
            <a:ext cx="1928812" cy="41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aur-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cervi</a:t>
            </a:r>
            <a:r>
              <a:rPr lang="cs-CZ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c-</a:t>
            </a:r>
            <a:endParaRPr lang="da-DK" altLang="cs-CZ" sz="25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pector</a:t>
            </a:r>
            <a:r>
              <a:rPr lang="cs-CZ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 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</a:t>
            </a: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bdomin</a:t>
            </a:r>
            <a:r>
              <a:rPr lang="cs-CZ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</a:t>
            </a:r>
            <a:endParaRPr lang="da-DK" altLang="cs-CZ" sz="25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crur</a:t>
            </a:r>
            <a:r>
              <a:rPr lang="cs-CZ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</a:t>
            </a:r>
            <a:endParaRPr lang="da-DK" altLang="cs-CZ" sz="25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ped</a:t>
            </a:r>
            <a:r>
              <a:rPr lang="cs-CZ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</a:t>
            </a:r>
            <a:endParaRPr lang="da-DK" altLang="cs-CZ" sz="25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halluc</a:t>
            </a:r>
            <a:r>
              <a:rPr lang="cs-CZ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</a:t>
            </a:r>
            <a:endParaRPr lang="cs-CZ" altLang="cs-CZ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AF43D-EB62-4B28-A305-FEF5F8A1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75882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/>
              <a:t>Example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declining</a:t>
            </a:r>
            <a:r>
              <a:rPr lang="cs-CZ" sz="2800" dirty="0"/>
              <a:t> </a:t>
            </a:r>
            <a:r>
              <a:rPr lang="cs-CZ" sz="2800" dirty="0" err="1"/>
              <a:t>noun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br>
              <a:rPr lang="cs-CZ" sz="2800" dirty="0"/>
            </a:br>
            <a:r>
              <a:rPr lang="cs-CZ" sz="2800" dirty="0"/>
              <a:t>3</a:t>
            </a:r>
            <a:r>
              <a:rPr lang="cs-CZ" sz="2800" baseline="30000" dirty="0"/>
              <a:t>rd</a:t>
            </a:r>
            <a:r>
              <a:rPr lang="cs-CZ" sz="2800" dirty="0"/>
              <a:t> </a:t>
            </a:r>
            <a:r>
              <a:rPr lang="cs-CZ" sz="2800" dirty="0" err="1"/>
              <a:t>declension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 1</a:t>
            </a:r>
            <a:r>
              <a:rPr lang="cs-CZ" sz="2800" baseline="30000" dirty="0"/>
              <a:t>st</a:t>
            </a:r>
            <a:r>
              <a:rPr lang="cs-CZ" sz="2800" dirty="0"/>
              <a:t> and 2</a:t>
            </a:r>
            <a:r>
              <a:rPr lang="cs-CZ" sz="2800" baseline="30000" dirty="0"/>
              <a:t>nd</a:t>
            </a:r>
            <a:r>
              <a:rPr lang="cs-CZ" sz="2800" dirty="0"/>
              <a:t> </a:t>
            </a:r>
            <a:r>
              <a:rPr lang="cs-CZ" sz="2800" dirty="0" err="1"/>
              <a:t>declension</a:t>
            </a:r>
            <a:r>
              <a:rPr lang="cs-CZ" sz="2800" dirty="0"/>
              <a:t> </a:t>
            </a:r>
            <a:r>
              <a:rPr lang="cs-CZ" sz="2800" dirty="0" err="1"/>
              <a:t>adjective</a:t>
            </a:r>
            <a:endParaRPr lang="cs-CZ" sz="28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331B651-411E-43AE-886C-54C26D2E404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21908558"/>
              </p:ext>
            </p:extLst>
          </p:nvPr>
        </p:nvGraphicFramePr>
        <p:xfrm>
          <a:off x="1403350" y="1557338"/>
          <a:ext cx="6408738" cy="244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585">
                <a:tc>
                  <a:txBody>
                    <a:bodyPr/>
                    <a:lstStyle/>
                    <a:p>
                      <a:r>
                        <a:rPr lang="cs-CZ" sz="2300" dirty="0" err="1"/>
                        <a:t>Singular</a:t>
                      </a:r>
                      <a:endParaRPr lang="cs-CZ" sz="23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cs-CZ" sz="2300" dirty="0" err="1"/>
                        <a:t>Plural</a:t>
                      </a:r>
                      <a:endParaRPr lang="cs-CZ" sz="23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85">
                <a:tc>
                  <a:txBody>
                    <a:bodyPr/>
                    <a:lstStyle/>
                    <a:p>
                      <a:r>
                        <a:rPr lang="cs-CZ" sz="2300" dirty="0" err="1"/>
                        <a:t>margō</a:t>
                      </a:r>
                      <a:r>
                        <a:rPr lang="cs-CZ" sz="2300" dirty="0"/>
                        <a:t> liber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cs-CZ" sz="2300" dirty="0" err="1"/>
                        <a:t>marginēs</a:t>
                      </a:r>
                      <a:r>
                        <a:rPr lang="cs-CZ" sz="2300" dirty="0"/>
                        <a:t> </a:t>
                      </a:r>
                      <a:r>
                        <a:rPr lang="cs-CZ" sz="2300" dirty="0" err="1"/>
                        <a:t>liberī</a:t>
                      </a:r>
                      <a:endParaRPr lang="cs-CZ" sz="23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85">
                <a:tc>
                  <a:txBody>
                    <a:bodyPr/>
                    <a:lstStyle/>
                    <a:p>
                      <a:r>
                        <a:rPr lang="cs-CZ" sz="2300" dirty="0" err="1"/>
                        <a:t>marginis</a:t>
                      </a:r>
                      <a:r>
                        <a:rPr lang="cs-CZ" sz="2300" dirty="0"/>
                        <a:t> </a:t>
                      </a:r>
                      <a:r>
                        <a:rPr lang="cs-CZ" sz="2300" dirty="0" err="1"/>
                        <a:t>liberī</a:t>
                      </a:r>
                      <a:endParaRPr lang="cs-CZ" sz="23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cs-CZ" sz="2300" dirty="0" err="1"/>
                        <a:t>marginum</a:t>
                      </a:r>
                      <a:r>
                        <a:rPr lang="cs-CZ" sz="2300" dirty="0"/>
                        <a:t> </a:t>
                      </a:r>
                      <a:r>
                        <a:rPr lang="cs-CZ" sz="2300" dirty="0" err="1"/>
                        <a:t>liberōrum</a:t>
                      </a:r>
                      <a:endParaRPr lang="cs-CZ" sz="23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585">
                <a:tc>
                  <a:txBody>
                    <a:bodyPr/>
                    <a:lstStyle/>
                    <a:p>
                      <a:r>
                        <a:rPr lang="cs-CZ" sz="2300" dirty="0" err="1"/>
                        <a:t>marginem</a:t>
                      </a:r>
                      <a:r>
                        <a:rPr lang="cs-CZ" sz="2300" dirty="0"/>
                        <a:t> </a:t>
                      </a:r>
                      <a:r>
                        <a:rPr lang="cs-CZ" sz="2300" dirty="0" err="1"/>
                        <a:t>liberum</a:t>
                      </a:r>
                      <a:endParaRPr lang="cs-CZ" sz="23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300" dirty="0" err="1"/>
                        <a:t>marginēs</a:t>
                      </a:r>
                      <a:r>
                        <a:rPr lang="cs-CZ" sz="2300" dirty="0"/>
                        <a:t> </a:t>
                      </a:r>
                      <a:r>
                        <a:rPr lang="cs-CZ" sz="2300" dirty="0" err="1"/>
                        <a:t>liberōs</a:t>
                      </a:r>
                      <a:endParaRPr lang="cs-CZ" sz="23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85">
                <a:tc>
                  <a:txBody>
                    <a:bodyPr/>
                    <a:lstStyle/>
                    <a:p>
                      <a:r>
                        <a:rPr lang="cs-CZ" sz="2300" dirty="0"/>
                        <a:t>margine </a:t>
                      </a:r>
                      <a:r>
                        <a:rPr lang="cs-CZ" sz="2300" dirty="0" err="1"/>
                        <a:t>liberō</a:t>
                      </a:r>
                      <a:endParaRPr lang="cs-CZ" sz="23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cs-CZ" sz="2300" dirty="0" err="1"/>
                        <a:t>marginibus</a:t>
                      </a:r>
                      <a:r>
                        <a:rPr lang="cs-CZ" sz="2300" dirty="0"/>
                        <a:t> </a:t>
                      </a:r>
                      <a:r>
                        <a:rPr lang="cs-CZ" sz="2300" dirty="0" err="1"/>
                        <a:t>liberīs</a:t>
                      </a:r>
                      <a:endParaRPr lang="cs-CZ" sz="23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5B32BD7A-403D-4EF7-A5CA-CF25B1F3A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489493"/>
              </p:ext>
            </p:extLst>
          </p:nvPr>
        </p:nvGraphicFramePr>
        <p:xfrm>
          <a:off x="1350963" y="4076700"/>
          <a:ext cx="6534150" cy="227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098">
                <a:tc>
                  <a:txBody>
                    <a:bodyPr/>
                    <a:lstStyle/>
                    <a:p>
                      <a:r>
                        <a:rPr lang="cs-CZ" sz="2300" dirty="0" err="1"/>
                        <a:t>Singular</a:t>
                      </a:r>
                      <a:endParaRPr lang="cs-CZ" sz="2300" dirty="0"/>
                    </a:p>
                  </a:txBody>
                  <a:tcPr marL="91461" marR="91461" marT="45734" marB="45734"/>
                </a:tc>
                <a:tc>
                  <a:txBody>
                    <a:bodyPr/>
                    <a:lstStyle/>
                    <a:p>
                      <a:r>
                        <a:rPr lang="cs-CZ" sz="2300" dirty="0" err="1"/>
                        <a:t>Plural</a:t>
                      </a:r>
                      <a:endParaRPr lang="cs-CZ" sz="2300" dirty="0"/>
                    </a:p>
                  </a:txBody>
                  <a:tcPr marL="91461" marR="91461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64">
                <a:tc>
                  <a:txBody>
                    <a:bodyPr/>
                    <a:lstStyle/>
                    <a:p>
                      <a:r>
                        <a:rPr lang="cs-CZ" sz="2300" dirty="0" err="1">
                          <a:solidFill>
                            <a:schemeClr val="tx1"/>
                          </a:solidFill>
                        </a:rPr>
                        <a:t>cochlear</a:t>
                      </a:r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dirty="0" err="1">
                          <a:solidFill>
                            <a:schemeClr val="tx1"/>
                          </a:solidFill>
                        </a:rPr>
                        <a:t>parvum</a:t>
                      </a:r>
                      <a:endParaRPr lang="cs-CZ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  <a:tc>
                  <a:txBody>
                    <a:bodyPr/>
                    <a:lstStyle/>
                    <a:p>
                      <a:r>
                        <a:rPr lang="cs-CZ" sz="2300" i="0" dirty="0" err="1">
                          <a:solidFill>
                            <a:schemeClr val="tx1"/>
                          </a:solidFill>
                        </a:rPr>
                        <a:t>cochleāria</a:t>
                      </a:r>
                      <a:r>
                        <a:rPr lang="cs-CZ" sz="230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i="0" dirty="0" err="1">
                          <a:solidFill>
                            <a:schemeClr val="tx1"/>
                          </a:solidFill>
                        </a:rPr>
                        <a:t>parva</a:t>
                      </a:r>
                      <a:endParaRPr lang="cs-CZ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98">
                <a:tc>
                  <a:txBody>
                    <a:bodyPr/>
                    <a:lstStyle/>
                    <a:p>
                      <a:r>
                        <a:rPr lang="cs-CZ" sz="2300" i="0" dirty="0" err="1">
                          <a:solidFill>
                            <a:schemeClr val="tx1"/>
                          </a:solidFill>
                        </a:rPr>
                        <a:t>cochleāris</a:t>
                      </a:r>
                      <a:r>
                        <a:rPr lang="cs-CZ" sz="230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i="0" dirty="0" err="1">
                          <a:solidFill>
                            <a:schemeClr val="tx1"/>
                          </a:solidFill>
                        </a:rPr>
                        <a:t>parvī</a:t>
                      </a:r>
                      <a:endParaRPr lang="cs-CZ" sz="2300" i="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  <a:tc>
                  <a:txBody>
                    <a:bodyPr/>
                    <a:lstStyle/>
                    <a:p>
                      <a:r>
                        <a:rPr lang="cs-CZ" sz="2300" i="0" dirty="0" err="1">
                          <a:solidFill>
                            <a:schemeClr val="tx1"/>
                          </a:solidFill>
                        </a:rPr>
                        <a:t>cochleārium</a:t>
                      </a:r>
                      <a:r>
                        <a:rPr lang="cs-CZ" sz="230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i="0" dirty="0" err="1">
                          <a:solidFill>
                            <a:schemeClr val="tx1"/>
                          </a:solidFill>
                        </a:rPr>
                        <a:t>parv</a:t>
                      </a:r>
                      <a:r>
                        <a:rPr lang="cs-CZ" sz="2300" dirty="0" err="1">
                          <a:solidFill>
                            <a:schemeClr val="tx1"/>
                          </a:solidFill>
                        </a:rPr>
                        <a:t>ōrum</a:t>
                      </a:r>
                      <a:endParaRPr lang="cs-CZ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64">
                <a:tc>
                  <a:txBody>
                    <a:bodyPr/>
                    <a:lstStyle/>
                    <a:p>
                      <a:r>
                        <a:rPr lang="cs-CZ" sz="2300" dirty="0" err="1">
                          <a:solidFill>
                            <a:schemeClr val="tx1"/>
                          </a:solidFill>
                        </a:rPr>
                        <a:t>cochlear</a:t>
                      </a:r>
                      <a:r>
                        <a:rPr lang="cs-CZ" sz="2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dirty="0" err="1">
                          <a:solidFill>
                            <a:schemeClr val="tx1"/>
                          </a:solidFill>
                        </a:rPr>
                        <a:t>parvum</a:t>
                      </a:r>
                      <a:endParaRPr lang="cs-CZ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  <a:tc>
                  <a:txBody>
                    <a:bodyPr/>
                    <a:lstStyle/>
                    <a:p>
                      <a:r>
                        <a:rPr lang="cs-CZ" sz="2300" i="0" dirty="0" err="1">
                          <a:solidFill>
                            <a:schemeClr val="tx1"/>
                          </a:solidFill>
                        </a:rPr>
                        <a:t>cochleāria</a:t>
                      </a:r>
                      <a:r>
                        <a:rPr lang="cs-CZ" sz="230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i="0" dirty="0" err="1">
                          <a:solidFill>
                            <a:schemeClr val="tx1"/>
                          </a:solidFill>
                        </a:rPr>
                        <a:t>parva</a:t>
                      </a:r>
                      <a:endParaRPr lang="cs-CZ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300" i="0" dirty="0" err="1">
                          <a:solidFill>
                            <a:schemeClr val="tx1"/>
                          </a:solidFill>
                        </a:rPr>
                        <a:t>cochleārī</a:t>
                      </a:r>
                      <a:r>
                        <a:rPr lang="cs-CZ" sz="230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i="0" dirty="0" err="1">
                          <a:solidFill>
                            <a:schemeClr val="tx1"/>
                          </a:solidFill>
                        </a:rPr>
                        <a:t>parv</a:t>
                      </a:r>
                      <a:r>
                        <a:rPr lang="cs-CZ" sz="2300" dirty="0" err="1">
                          <a:solidFill>
                            <a:schemeClr val="tx1"/>
                          </a:solidFill>
                        </a:rPr>
                        <a:t>ō</a:t>
                      </a:r>
                      <a:endParaRPr lang="cs-CZ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  <a:tc>
                  <a:txBody>
                    <a:bodyPr/>
                    <a:lstStyle/>
                    <a:p>
                      <a:r>
                        <a:rPr lang="cs-CZ" sz="2300" i="0" dirty="0" err="1">
                          <a:solidFill>
                            <a:schemeClr val="tx1"/>
                          </a:solidFill>
                        </a:rPr>
                        <a:t>cochleāribus</a:t>
                      </a:r>
                      <a:r>
                        <a:rPr lang="cs-CZ" sz="230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300" i="0" dirty="0" err="1">
                          <a:solidFill>
                            <a:schemeClr val="tx1"/>
                          </a:solidFill>
                        </a:rPr>
                        <a:t>parvīs</a:t>
                      </a:r>
                      <a:endParaRPr lang="cs-CZ" sz="23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DF13E42E-ABC1-4C8B-8E61-796550C9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D98000"/>
                </a:solidFill>
              </a:rPr>
              <a:t>Decline</a:t>
            </a:r>
            <a:r>
              <a:rPr lang="cs-CZ" altLang="cs-CZ" dirty="0">
                <a:solidFill>
                  <a:srgbClr val="D98000"/>
                </a:solidFill>
              </a:rPr>
              <a:t>: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9BB924CE-BB45-42A3-864B-0269504DE4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i="1" dirty="0"/>
              <a:t>os </a:t>
            </a:r>
            <a:r>
              <a:rPr lang="cs-CZ" altLang="cs-CZ" i="1" dirty="0" err="1"/>
              <a:t>longum</a:t>
            </a:r>
            <a:endParaRPr lang="cs-CZ" altLang="cs-CZ" i="1" dirty="0"/>
          </a:p>
          <a:p>
            <a:pPr eaLnBrk="1" hangingPunct="1">
              <a:buFontTx/>
              <a:buNone/>
            </a:pPr>
            <a:r>
              <a:rPr lang="cs-CZ" altLang="cs-CZ" i="1" dirty="0" err="1"/>
              <a:t>cavitas</a:t>
            </a:r>
            <a:r>
              <a:rPr lang="cs-CZ" altLang="cs-CZ" i="1" dirty="0"/>
              <a:t> </a:t>
            </a:r>
            <a:r>
              <a:rPr lang="cs-CZ" altLang="cs-CZ" i="1" dirty="0" err="1"/>
              <a:t>magna</a:t>
            </a:r>
            <a:endParaRPr lang="cs-CZ" altLang="cs-CZ" i="1" dirty="0"/>
          </a:p>
          <a:p>
            <a:pPr eaLnBrk="1" hangingPunct="1">
              <a:buFontTx/>
              <a:buNone/>
            </a:pPr>
            <a:r>
              <a:rPr lang="cs-CZ" altLang="cs-CZ" i="1" dirty="0"/>
              <a:t>rete </a:t>
            </a:r>
            <a:r>
              <a:rPr lang="cs-CZ" altLang="cs-CZ" i="1" dirty="0" err="1"/>
              <a:t>venosum</a:t>
            </a:r>
            <a:endParaRPr lang="cs-CZ" altLang="cs-CZ" i="1" dirty="0"/>
          </a:p>
          <a:p>
            <a:pPr eaLnBrk="1" hangingPunct="1">
              <a:buFontTx/>
              <a:buNone/>
            </a:pPr>
            <a:r>
              <a:rPr lang="cs-CZ" altLang="cs-CZ" i="1" dirty="0" err="1"/>
              <a:t>canalis</a:t>
            </a:r>
            <a:r>
              <a:rPr lang="cs-CZ" altLang="cs-CZ" i="1" dirty="0"/>
              <a:t> </a:t>
            </a:r>
            <a:r>
              <a:rPr lang="cs-CZ" altLang="cs-CZ" i="1" dirty="0" err="1"/>
              <a:t>palatinus</a:t>
            </a:r>
            <a:endParaRPr lang="cs-CZ" altLang="cs-CZ" i="1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BCE51D6-4C45-4D26-B2D7-86758FCF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anchor="ctr"/>
          <a:lstStyle/>
          <a:p>
            <a:pPr eaLnBrk="1" hangingPunct="1"/>
            <a:r>
              <a:rPr lang="cs-CZ" altLang="cs-CZ" sz="3200" dirty="0" err="1">
                <a:solidFill>
                  <a:srgbClr val="D98000"/>
                </a:solidFill>
              </a:rPr>
              <a:t>Translate</a:t>
            </a:r>
            <a:r>
              <a:rPr lang="cs-CZ" altLang="cs-CZ" sz="3200" dirty="0">
                <a:solidFill>
                  <a:srgbClr val="D98000"/>
                </a:solidFill>
              </a:rPr>
              <a:t> and </a:t>
            </a:r>
            <a:r>
              <a:rPr lang="cs-CZ" altLang="cs-CZ" sz="3200" dirty="0" err="1">
                <a:solidFill>
                  <a:srgbClr val="D98000"/>
                </a:solidFill>
              </a:rPr>
              <a:t>form</a:t>
            </a:r>
            <a:r>
              <a:rPr lang="cs-CZ" altLang="cs-CZ" sz="3200" dirty="0">
                <a:solidFill>
                  <a:srgbClr val="D98000"/>
                </a:solidFill>
              </a:rPr>
              <a:t> </a:t>
            </a:r>
            <a:r>
              <a:rPr lang="cs-CZ" altLang="cs-CZ" sz="3200" dirty="0" err="1">
                <a:solidFill>
                  <a:srgbClr val="D98000"/>
                </a:solidFill>
              </a:rPr>
              <a:t>reqired</a:t>
            </a:r>
            <a:r>
              <a:rPr lang="cs-CZ" altLang="cs-CZ" sz="3200" dirty="0">
                <a:solidFill>
                  <a:srgbClr val="D98000"/>
                </a:solidFill>
              </a:rPr>
              <a:t> </a:t>
            </a:r>
            <a:r>
              <a:rPr lang="cs-CZ" altLang="cs-CZ" sz="3200" dirty="0" err="1">
                <a:solidFill>
                  <a:srgbClr val="D98000"/>
                </a:solidFill>
              </a:rPr>
              <a:t>cases</a:t>
            </a:r>
            <a:endParaRPr lang="cs-CZ" altLang="cs-CZ" dirty="0">
              <a:solidFill>
                <a:srgbClr val="D98000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DB272F6-F59C-4FFE-9B86-51E80FAEF4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700213"/>
            <a:ext cx="8642350" cy="4997450"/>
          </a:xfrm>
        </p:spPr>
        <p:txBody>
          <a:bodyPr/>
          <a:lstStyle/>
          <a:p>
            <a:pPr defTabSz="307975" eaLnBrk="1" hangingPunct="1">
              <a:buFontTx/>
              <a:buNone/>
            </a:pPr>
            <a:r>
              <a:rPr lang="cs-CZ" altLang="cs-CZ" sz="2400" dirty="0"/>
              <a:t>					</a:t>
            </a:r>
          </a:p>
          <a:p>
            <a:pPr defTabSz="307975" eaLnBrk="1" hangingPunct="1">
              <a:buFontTx/>
              <a:buNone/>
            </a:pPr>
            <a:endParaRPr lang="cs-CZ" altLang="cs-CZ" sz="2400" dirty="0"/>
          </a:p>
          <a:p>
            <a:pPr defTabSz="307975" eaLnBrk="1" hangingPunct="1">
              <a:buFontTx/>
              <a:buNone/>
            </a:pPr>
            <a:endParaRPr lang="cs-CZ" altLang="cs-CZ" sz="2400" dirty="0"/>
          </a:p>
          <a:p>
            <a:pPr defTabSz="307975" eaLnBrk="1" hangingPunct="1">
              <a:buFontTx/>
              <a:buNone/>
            </a:pPr>
            <a:endParaRPr lang="cs-CZ" altLang="cs-CZ" sz="2400" dirty="0"/>
          </a:p>
          <a:p>
            <a:pPr defTabSz="307975" eaLnBrk="1" hangingPunct="1">
              <a:buFontTx/>
              <a:buNone/>
            </a:pPr>
            <a:br>
              <a:rPr lang="cs-CZ" altLang="cs-CZ" sz="2400" dirty="0"/>
            </a:br>
            <a:endParaRPr lang="cs-CZ" altLang="cs-CZ" sz="2400" dirty="0"/>
          </a:p>
          <a:p>
            <a:pPr defTabSz="307975" eaLnBrk="1" hangingPunct="1">
              <a:buFontTx/>
              <a:buNone/>
            </a:pPr>
            <a:endParaRPr lang="cs-CZ" altLang="cs-CZ" sz="2400" dirty="0"/>
          </a:p>
          <a:p>
            <a:pPr defTabSz="307975" eaLnBrk="1" hangingPunct="1">
              <a:buFontTx/>
              <a:buNone/>
            </a:pPr>
            <a:endParaRPr lang="cs-CZ" altLang="cs-CZ" sz="2400" dirty="0"/>
          </a:p>
          <a:p>
            <a:pPr defTabSz="307975" eaLnBrk="1" hangingPunct="1">
              <a:buFontTx/>
              <a:buNone/>
            </a:pPr>
            <a:endParaRPr lang="cs-CZ" altLang="cs-CZ" sz="24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E8A39DF-DC90-4863-A3FC-F723EEE27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22268"/>
              </p:ext>
            </p:extLst>
          </p:nvPr>
        </p:nvGraphicFramePr>
        <p:xfrm>
          <a:off x="179512" y="1341438"/>
          <a:ext cx="8713662" cy="539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2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457"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wide</a:t>
                      </a:r>
                      <a:r>
                        <a:rPr lang="cs-CZ" sz="2400" dirty="0"/>
                        <a:t> </a:t>
                      </a:r>
                      <a:r>
                        <a:rPr lang="cs-CZ" sz="2400" dirty="0" err="1"/>
                        <a:t>ligament</a:t>
                      </a:r>
                      <a:endParaRPr lang="cs-CZ" sz="24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mucous</a:t>
                      </a:r>
                      <a:r>
                        <a:rPr lang="cs-CZ" sz="2400" dirty="0"/>
                        <a:t> </a:t>
                      </a:r>
                      <a:r>
                        <a:rPr lang="cs-CZ" sz="2400" dirty="0" err="1"/>
                        <a:t>membrane</a:t>
                      </a:r>
                      <a:endParaRPr lang="cs-CZ" sz="24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long period</a:t>
                      </a:r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839">
                <a:tc>
                  <a:txBody>
                    <a:bodyPr/>
                    <a:lstStyle/>
                    <a:p>
                      <a:pPr defTabSz="307975" eaLnBrk="1" hangingPunct="1">
                        <a:buFontTx/>
                        <a:buNone/>
                      </a:pPr>
                      <a:r>
                        <a:rPr lang="cs-CZ" altLang="cs-CZ" sz="2000" b="1" dirty="0" err="1"/>
                        <a:t>nom</a:t>
                      </a:r>
                      <a:r>
                        <a:rPr lang="cs-CZ" altLang="cs-CZ" sz="2000" b="1" dirty="0"/>
                        <a:t>. </a:t>
                      </a:r>
                      <a:r>
                        <a:rPr lang="cs-CZ" altLang="cs-CZ" sz="2000" b="1" dirty="0" err="1"/>
                        <a:t>sg</a:t>
                      </a:r>
                      <a:r>
                        <a:rPr lang="cs-CZ" altLang="cs-CZ" sz="2000" b="1" dirty="0"/>
                        <a:t>.</a:t>
                      </a:r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dirty="0"/>
                        <a:t>gen. </a:t>
                      </a:r>
                      <a:r>
                        <a:rPr lang="cs-CZ" altLang="cs-CZ" sz="2000" b="1" dirty="0" err="1"/>
                        <a:t>sg</a:t>
                      </a:r>
                      <a:r>
                        <a:rPr lang="cs-CZ" altLang="cs-CZ" sz="2000" b="1" dirty="0"/>
                        <a:t>.</a:t>
                      </a:r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/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dirty="0" err="1"/>
                        <a:t>acc</a:t>
                      </a:r>
                      <a:r>
                        <a:rPr lang="cs-CZ" altLang="cs-CZ" sz="2000" b="1" dirty="0"/>
                        <a:t>. </a:t>
                      </a:r>
                      <a:r>
                        <a:rPr lang="cs-CZ" altLang="cs-CZ" sz="2000" b="1" dirty="0" err="1"/>
                        <a:t>sg</a:t>
                      </a:r>
                      <a:r>
                        <a:rPr lang="cs-CZ" altLang="cs-CZ" sz="2000" b="1" dirty="0"/>
                        <a:t>.</a:t>
                      </a:r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dirty="0" err="1"/>
                        <a:t>nom</a:t>
                      </a:r>
                      <a:r>
                        <a:rPr lang="cs-CZ" altLang="cs-CZ" sz="2000" b="1" dirty="0"/>
                        <a:t>. </a:t>
                      </a:r>
                      <a:r>
                        <a:rPr lang="cs-CZ" altLang="cs-CZ" sz="2000" b="1" dirty="0" err="1"/>
                        <a:t>pl</a:t>
                      </a:r>
                      <a:r>
                        <a:rPr lang="cs-CZ" altLang="cs-CZ" sz="2000" b="1" dirty="0"/>
                        <a:t>.</a:t>
                      </a:r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839">
                <a:tc>
                  <a:txBody>
                    <a:bodyPr/>
                    <a:lstStyle/>
                    <a:p>
                      <a:r>
                        <a:rPr lang="cs-CZ" altLang="cs-CZ" sz="2000" b="1" dirty="0"/>
                        <a:t>gen. </a:t>
                      </a:r>
                      <a:r>
                        <a:rPr lang="cs-CZ" altLang="cs-CZ" sz="2000" b="1" dirty="0" err="1"/>
                        <a:t>pl</a:t>
                      </a:r>
                      <a:r>
                        <a:rPr lang="cs-CZ" altLang="cs-CZ" sz="2000" b="1" dirty="0"/>
                        <a:t>.</a:t>
                      </a:r>
                      <a:endParaRPr lang="cs-CZ" sz="2000" b="1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839">
                <a:tc>
                  <a:txBody>
                    <a:bodyPr/>
                    <a:lstStyle/>
                    <a:p>
                      <a:r>
                        <a:rPr lang="cs-CZ" sz="2000" b="1" dirty="0" err="1"/>
                        <a:t>abl</a:t>
                      </a:r>
                      <a:r>
                        <a:rPr lang="cs-CZ" sz="2000" b="1" dirty="0"/>
                        <a:t>. </a:t>
                      </a:r>
                      <a:r>
                        <a:rPr lang="cs-CZ" sz="2000" b="1" dirty="0" err="1"/>
                        <a:t>pl</a:t>
                      </a:r>
                      <a:r>
                        <a:rPr lang="cs-CZ" sz="2000" b="1" dirty="0"/>
                        <a:t>.</a:t>
                      </a:r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27803647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5DB272F6-F59C-4FFE-9B86-51E80FAEF4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700213"/>
            <a:ext cx="8642350" cy="4997450"/>
          </a:xfrm>
        </p:spPr>
        <p:txBody>
          <a:bodyPr/>
          <a:lstStyle/>
          <a:p>
            <a:pPr defTabSz="307975" eaLnBrk="1" hangingPunct="1">
              <a:buFontTx/>
              <a:buNone/>
            </a:pPr>
            <a:r>
              <a:rPr lang="cs-CZ" altLang="cs-CZ" sz="2400" dirty="0"/>
              <a:t>					</a:t>
            </a:r>
          </a:p>
          <a:p>
            <a:pPr defTabSz="307975" eaLnBrk="1" hangingPunct="1">
              <a:buFontTx/>
              <a:buNone/>
            </a:pPr>
            <a:endParaRPr lang="cs-CZ" altLang="cs-CZ" sz="2400" dirty="0"/>
          </a:p>
          <a:p>
            <a:pPr defTabSz="307975" eaLnBrk="1" hangingPunct="1">
              <a:buFontTx/>
              <a:buNone/>
            </a:pPr>
            <a:endParaRPr lang="cs-CZ" altLang="cs-CZ" sz="2400" dirty="0"/>
          </a:p>
          <a:p>
            <a:pPr defTabSz="307975" eaLnBrk="1" hangingPunct="1">
              <a:buFontTx/>
              <a:buNone/>
            </a:pPr>
            <a:endParaRPr lang="cs-CZ" altLang="cs-CZ" sz="2400" dirty="0"/>
          </a:p>
          <a:p>
            <a:pPr defTabSz="307975" eaLnBrk="1" hangingPunct="1">
              <a:buFontTx/>
              <a:buNone/>
            </a:pPr>
            <a:br>
              <a:rPr lang="cs-CZ" altLang="cs-CZ" sz="2400" dirty="0"/>
            </a:br>
            <a:endParaRPr lang="cs-CZ" altLang="cs-CZ" sz="2400" dirty="0"/>
          </a:p>
          <a:p>
            <a:pPr defTabSz="307975" eaLnBrk="1" hangingPunct="1">
              <a:buFontTx/>
              <a:buNone/>
            </a:pPr>
            <a:endParaRPr lang="cs-CZ" altLang="cs-CZ" sz="2400" dirty="0"/>
          </a:p>
          <a:p>
            <a:pPr defTabSz="307975" eaLnBrk="1" hangingPunct="1">
              <a:buFontTx/>
              <a:buNone/>
            </a:pPr>
            <a:endParaRPr lang="cs-CZ" altLang="cs-CZ" sz="2400" dirty="0"/>
          </a:p>
          <a:p>
            <a:pPr defTabSz="307975" eaLnBrk="1" hangingPunct="1">
              <a:buFontTx/>
              <a:buNone/>
            </a:pPr>
            <a:endParaRPr lang="cs-CZ" altLang="cs-CZ" sz="24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E8A39DF-DC90-4863-A3FC-F723EEE27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262481"/>
              </p:ext>
            </p:extLst>
          </p:nvPr>
        </p:nvGraphicFramePr>
        <p:xfrm>
          <a:off x="179512" y="1341438"/>
          <a:ext cx="8713662" cy="492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9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457"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wide</a:t>
                      </a:r>
                      <a:r>
                        <a:rPr lang="cs-CZ" sz="2400" dirty="0"/>
                        <a:t> </a:t>
                      </a:r>
                      <a:r>
                        <a:rPr lang="cs-CZ" sz="2400" dirty="0" err="1"/>
                        <a:t>ligament</a:t>
                      </a:r>
                      <a:endParaRPr lang="cs-CZ" sz="24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mucous</a:t>
                      </a:r>
                      <a:r>
                        <a:rPr lang="cs-CZ" sz="2400" dirty="0"/>
                        <a:t> </a:t>
                      </a:r>
                      <a:r>
                        <a:rPr lang="cs-CZ" sz="2400" dirty="0" err="1"/>
                        <a:t>membrane</a:t>
                      </a:r>
                      <a:endParaRPr lang="cs-CZ" sz="24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long period</a:t>
                      </a:r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73">
                <a:tc>
                  <a:txBody>
                    <a:bodyPr/>
                    <a:lstStyle/>
                    <a:p>
                      <a:pPr defTabSz="307975" eaLnBrk="1" hangingPunct="1">
                        <a:buFontTx/>
                        <a:buNone/>
                      </a:pPr>
                      <a:r>
                        <a:rPr lang="cs-CZ" altLang="cs-CZ" sz="2000" b="1" dirty="0" err="1"/>
                        <a:t>nom</a:t>
                      </a:r>
                      <a:r>
                        <a:rPr lang="cs-CZ" altLang="cs-CZ" sz="2000" b="1" dirty="0"/>
                        <a:t>. </a:t>
                      </a:r>
                      <a:r>
                        <a:rPr lang="cs-CZ" altLang="cs-CZ" sz="2000" b="1" dirty="0" err="1"/>
                        <a:t>sg</a:t>
                      </a:r>
                      <a:r>
                        <a:rPr lang="cs-CZ" altLang="cs-CZ" sz="2000" b="1" dirty="0"/>
                        <a:t>.</a:t>
                      </a:r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ligamentum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latum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tunica </a:t>
                      </a:r>
                      <a:r>
                        <a:rPr lang="cs-CZ" sz="2000" dirty="0" err="1"/>
                        <a:t>mucosa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periodus</a:t>
                      </a:r>
                      <a:r>
                        <a:rPr lang="cs-CZ" sz="2000" dirty="0"/>
                        <a:t> longa</a:t>
                      </a:r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dirty="0"/>
                        <a:t>gen. </a:t>
                      </a:r>
                      <a:r>
                        <a:rPr lang="cs-CZ" altLang="cs-CZ" sz="2000" b="1" dirty="0" err="1"/>
                        <a:t>sg</a:t>
                      </a:r>
                      <a:r>
                        <a:rPr lang="cs-CZ" altLang="cs-CZ" sz="2000" b="1" dirty="0"/>
                        <a:t>.</a:t>
                      </a:r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ligamenti</a:t>
                      </a:r>
                      <a:r>
                        <a:rPr lang="cs-CZ" sz="2000" dirty="0"/>
                        <a:t> lati</a:t>
                      </a:r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tunicae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mucosae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/>
                        <a:t>periodi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longae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dirty="0" err="1"/>
                        <a:t>acc</a:t>
                      </a:r>
                      <a:r>
                        <a:rPr lang="cs-CZ" altLang="cs-CZ" sz="2000" b="1" dirty="0"/>
                        <a:t>. </a:t>
                      </a:r>
                      <a:r>
                        <a:rPr lang="cs-CZ" altLang="cs-CZ" sz="2000" b="1" dirty="0" err="1"/>
                        <a:t>sg</a:t>
                      </a:r>
                      <a:r>
                        <a:rPr lang="cs-CZ" altLang="cs-CZ" sz="2000" b="1" dirty="0"/>
                        <a:t>.</a:t>
                      </a:r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ligamentum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latum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tunicam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mucosam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periodum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longam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b="1" dirty="0" err="1"/>
                        <a:t>nom</a:t>
                      </a:r>
                      <a:r>
                        <a:rPr lang="cs-CZ" altLang="cs-CZ" sz="2000" b="1" dirty="0"/>
                        <a:t>. </a:t>
                      </a:r>
                      <a:r>
                        <a:rPr lang="cs-CZ" altLang="cs-CZ" sz="2000" b="1" dirty="0" err="1"/>
                        <a:t>pl</a:t>
                      </a:r>
                      <a:r>
                        <a:rPr lang="cs-CZ" altLang="cs-CZ" sz="2000" b="1" dirty="0"/>
                        <a:t>.</a:t>
                      </a:r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ligamenta</a:t>
                      </a:r>
                      <a:r>
                        <a:rPr lang="cs-CZ" sz="2000" dirty="0"/>
                        <a:t> lata</a:t>
                      </a:r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tunicae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mucosae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periodi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longae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839">
                <a:tc>
                  <a:txBody>
                    <a:bodyPr/>
                    <a:lstStyle/>
                    <a:p>
                      <a:r>
                        <a:rPr lang="cs-CZ" altLang="cs-CZ" sz="2000" b="1" dirty="0"/>
                        <a:t>gen. </a:t>
                      </a:r>
                      <a:r>
                        <a:rPr lang="cs-CZ" altLang="cs-CZ" sz="2000" b="1" dirty="0" err="1"/>
                        <a:t>pl</a:t>
                      </a:r>
                      <a:r>
                        <a:rPr lang="cs-CZ" altLang="cs-CZ" sz="2000" b="1" dirty="0"/>
                        <a:t>.</a:t>
                      </a:r>
                      <a:endParaRPr lang="cs-CZ" sz="2000" b="1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ligamentorum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latorum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tunicarum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mucosarum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periodorum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longarum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839">
                <a:tc>
                  <a:txBody>
                    <a:bodyPr/>
                    <a:lstStyle/>
                    <a:p>
                      <a:r>
                        <a:rPr lang="cs-CZ" sz="2000" b="1" dirty="0" err="1"/>
                        <a:t>abl</a:t>
                      </a:r>
                      <a:r>
                        <a:rPr lang="cs-CZ" sz="2000" b="1" dirty="0"/>
                        <a:t>. </a:t>
                      </a:r>
                      <a:r>
                        <a:rPr lang="cs-CZ" sz="2000" b="1" dirty="0" err="1"/>
                        <a:t>pl</a:t>
                      </a:r>
                      <a:r>
                        <a:rPr lang="cs-CZ" sz="2000" b="1" dirty="0"/>
                        <a:t>.</a:t>
                      </a:r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ligamentis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latis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tunicis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mucosis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periodis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longis</a:t>
                      </a:r>
                      <a:endParaRPr lang="cs-CZ" sz="2000" dirty="0"/>
                    </a:p>
                  </a:txBody>
                  <a:tcPr marL="91455" marR="91455" marT="45658" marB="45658"/>
                </a:tc>
                <a:extLst>
                  <a:ext uri="{0D108BD9-81ED-4DB2-BD59-A6C34878D82A}">
                    <a16:rowId xmlns:a16="http://schemas.microsoft.com/office/drawing/2014/main" val="2780364783"/>
                  </a:ext>
                </a:extLst>
              </a:tr>
            </a:tbl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9A248EE3-DE64-4D6A-AB57-80E0C564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0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40ACD-1172-4C88-A538-67CF3DAF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Adjectives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 in –</a:t>
            </a:r>
            <a:r>
              <a:rPr lang="cs-CZ" dirty="0" err="1"/>
              <a:t>oideus</a:t>
            </a:r>
            <a:r>
              <a:rPr lang="cs-CZ" dirty="0"/>
              <a:t>, a, 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7C4E8-84F1-432C-A4D3-60EC77AFDA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Derived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Greek</a:t>
            </a:r>
            <a:r>
              <a:rPr lang="cs-CZ" dirty="0"/>
              <a:t> </a:t>
            </a:r>
            <a:r>
              <a:rPr lang="el-GR" dirty="0"/>
              <a:t>τ</a:t>
            </a:r>
            <a:r>
              <a:rPr lang="cs-CZ" dirty="0"/>
              <a:t>ὸ </a:t>
            </a:r>
            <a:r>
              <a:rPr lang="cs-CZ" dirty="0" err="1"/>
              <a:t>εἶ</a:t>
            </a:r>
            <a:r>
              <a:rPr lang="el-GR" dirty="0"/>
              <a:t>δος </a:t>
            </a:r>
            <a:r>
              <a:rPr lang="cs-CZ" dirty="0"/>
              <a:t>„</a:t>
            </a:r>
            <a:r>
              <a:rPr lang="cs-CZ" dirty="0" err="1"/>
              <a:t>shape</a:t>
            </a:r>
            <a:r>
              <a:rPr lang="cs-CZ" dirty="0"/>
              <a:t>, </a:t>
            </a:r>
            <a:r>
              <a:rPr lang="cs-CZ" dirty="0" err="1"/>
              <a:t>picture</a:t>
            </a:r>
            <a:r>
              <a:rPr lang="cs-CZ" dirty="0"/>
              <a:t>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3AD3D5-BAF3-4092-8DC2-F5F425741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4" t="31915" r="11697" b="565"/>
          <a:stretch/>
        </p:blipFill>
        <p:spPr>
          <a:xfrm>
            <a:off x="4895363" y="2141877"/>
            <a:ext cx="2016224" cy="17370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492876-BC4C-4F97-AB0C-A5752A47A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5" y="5338747"/>
            <a:ext cx="1618238" cy="10801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6F09E1A-A9A7-43C5-A625-B1A934048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23" y="2144414"/>
            <a:ext cx="1806536" cy="173705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9B0CEB1-757E-43D8-ABC6-6D7904903E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300" t="50000" r="6688" b="4851"/>
          <a:stretch/>
        </p:blipFill>
        <p:spPr>
          <a:xfrm>
            <a:off x="2627784" y="5085184"/>
            <a:ext cx="1404304" cy="128478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B2E2B81-0B0C-49F4-B8EF-0BD403584A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24" t="12201" b="8001"/>
          <a:stretch/>
        </p:blipFill>
        <p:spPr>
          <a:xfrm>
            <a:off x="7155036" y="2182863"/>
            <a:ext cx="1587589" cy="173705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1BDDC5A-467F-4E4B-8607-B026E3D85E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50000" r="12200" b="9051"/>
          <a:stretch/>
        </p:blipFill>
        <p:spPr>
          <a:xfrm>
            <a:off x="4615888" y="5616787"/>
            <a:ext cx="1158748" cy="753186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76A7853-4B48-42DD-942B-33B27577356B}"/>
              </a:ext>
            </a:extLst>
          </p:cNvPr>
          <p:cNvSpPr txBox="1"/>
          <p:nvPr/>
        </p:nvSpPr>
        <p:spPr>
          <a:xfrm>
            <a:off x="2402482" y="63657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θυρεός </a:t>
            </a:r>
            <a:r>
              <a:rPr lang="cs-CZ" dirty="0"/>
              <a:t>= </a:t>
            </a:r>
            <a:r>
              <a:rPr lang="cs-CZ" dirty="0" err="1"/>
              <a:t>shield</a:t>
            </a:r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3694DA8-9DF0-43E8-8E5A-BF353B71EE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973" y="2550822"/>
            <a:ext cx="2571750" cy="129540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B5ECB9C-2ABD-4B11-8404-8BBE686A6E4D}"/>
              </a:ext>
            </a:extLst>
          </p:cNvPr>
          <p:cNvSpPr txBox="1"/>
          <p:nvPr/>
        </p:nvSpPr>
        <p:spPr>
          <a:xfrm>
            <a:off x="6588224" y="63657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πτέρυξ</a:t>
            </a:r>
            <a:r>
              <a:rPr lang="cs-CZ" dirty="0"/>
              <a:t> = </a:t>
            </a:r>
            <a:r>
              <a:rPr lang="cs-CZ" dirty="0" err="1"/>
              <a:t>bird</a:t>
            </a:r>
            <a:r>
              <a:rPr lang="cs-CZ" dirty="0"/>
              <a:t> </a:t>
            </a:r>
            <a:r>
              <a:rPr lang="cs-CZ" dirty="0" err="1"/>
              <a:t>wing</a:t>
            </a:r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0E445E7-4307-4088-A1E5-2937F80B45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3921" y="5014602"/>
            <a:ext cx="2718843" cy="1359422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4ECC2169-3727-4985-AC00-9DB1C30663D6}"/>
              </a:ext>
            </a:extLst>
          </p:cNvPr>
          <p:cNvSpPr txBox="1"/>
          <p:nvPr/>
        </p:nvSpPr>
        <p:spPr>
          <a:xfrm>
            <a:off x="95848" y="3815322"/>
            <a:ext cx="288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processus</a:t>
            </a:r>
            <a:r>
              <a:rPr lang="cs-CZ" dirty="0"/>
              <a:t> </a:t>
            </a:r>
            <a:r>
              <a:rPr lang="cs-CZ" dirty="0" err="1"/>
              <a:t>pterygoideus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0DCBDC7-88E0-4880-8221-2137CEDE9EE7}"/>
              </a:ext>
            </a:extLst>
          </p:cNvPr>
          <p:cNvSpPr txBox="1"/>
          <p:nvPr/>
        </p:nvSpPr>
        <p:spPr>
          <a:xfrm>
            <a:off x="4856347" y="3827633"/>
            <a:ext cx="288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colon</a:t>
            </a:r>
            <a:r>
              <a:rPr lang="cs-CZ" dirty="0"/>
              <a:t> </a:t>
            </a:r>
            <a:r>
              <a:rPr lang="cs-CZ" dirty="0" err="1"/>
              <a:t>sigmoideum</a:t>
            </a:r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B2C5151-6E1A-4668-84DF-3609B4462820}"/>
              </a:ext>
            </a:extLst>
          </p:cNvPr>
          <p:cNvSpPr txBox="1"/>
          <p:nvPr/>
        </p:nvSpPr>
        <p:spPr>
          <a:xfrm>
            <a:off x="2750533" y="3827060"/>
            <a:ext cx="288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glandula</a:t>
            </a:r>
            <a:r>
              <a:rPr lang="cs-CZ" dirty="0"/>
              <a:t> </a:t>
            </a:r>
            <a:r>
              <a:rPr lang="cs-CZ" dirty="0" err="1"/>
              <a:t>thyroidea</a:t>
            </a:r>
            <a:endParaRPr lang="cs-CZ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879AAC8-BA9D-40EC-8444-6A8EDC0AB780}"/>
              </a:ext>
            </a:extLst>
          </p:cNvPr>
          <p:cNvSpPr txBox="1"/>
          <p:nvPr/>
        </p:nvSpPr>
        <p:spPr>
          <a:xfrm>
            <a:off x="7012127" y="3830356"/>
            <a:ext cx="288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sutura </a:t>
            </a:r>
            <a:r>
              <a:rPr lang="cs-CZ" dirty="0" err="1"/>
              <a:t>lambdoidea</a:t>
            </a:r>
            <a:endParaRPr lang="cs-CZ" dirty="0"/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1F4E4337-6F44-42F0-BB36-0BDB6985A89C}"/>
              </a:ext>
            </a:extLst>
          </p:cNvPr>
          <p:cNvCxnSpPr>
            <a:cxnSpLocks/>
          </p:cNvCxnSpPr>
          <p:nvPr/>
        </p:nvCxnSpPr>
        <p:spPr>
          <a:xfrm flipH="1">
            <a:off x="1115616" y="4184654"/>
            <a:ext cx="4258077" cy="1432133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897EBD74-184E-451F-8230-752E07BBB684}"/>
              </a:ext>
            </a:extLst>
          </p:cNvPr>
          <p:cNvCxnSpPr>
            <a:cxnSpLocks/>
          </p:cNvCxnSpPr>
          <p:nvPr/>
        </p:nvCxnSpPr>
        <p:spPr>
          <a:xfrm flipH="1">
            <a:off x="3329936" y="4217363"/>
            <a:ext cx="189123" cy="105540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E58E2BD3-37F9-4F8B-B52C-88818EF2D903}"/>
              </a:ext>
            </a:extLst>
          </p:cNvPr>
          <p:cNvCxnSpPr>
            <a:cxnSpLocks/>
          </p:cNvCxnSpPr>
          <p:nvPr/>
        </p:nvCxnSpPr>
        <p:spPr>
          <a:xfrm flipH="1">
            <a:off x="5167165" y="4145667"/>
            <a:ext cx="2084168" cy="137820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A8410BF7-85C5-46C1-A54D-3DAC98B21B1D}"/>
              </a:ext>
            </a:extLst>
          </p:cNvPr>
          <p:cNvCxnSpPr>
            <a:cxnSpLocks/>
          </p:cNvCxnSpPr>
          <p:nvPr/>
        </p:nvCxnSpPr>
        <p:spPr>
          <a:xfrm>
            <a:off x="1691502" y="4215554"/>
            <a:ext cx="5559831" cy="78476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7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B8221-2E19-4547-BC2A-AFD3616B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Translate</a:t>
            </a:r>
            <a:endParaRPr lang="cs-CZ" dirty="0"/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4F3CB631-D1F8-4808-99E7-87752C1528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dirty="0" err="1"/>
              <a:t>rupture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pterygoid</a:t>
            </a:r>
            <a:r>
              <a:rPr lang="cs-CZ" altLang="cs-CZ" dirty="0"/>
              <a:t> </a:t>
            </a:r>
            <a:r>
              <a:rPr lang="cs-CZ" altLang="cs-CZ" dirty="0" err="1"/>
              <a:t>muscle</a:t>
            </a:r>
            <a:endParaRPr lang="cs-CZ" altLang="cs-CZ" dirty="0"/>
          </a:p>
          <a:p>
            <a:pPr lvl="1"/>
            <a:r>
              <a:rPr lang="cs-CZ" altLang="cs-CZ" dirty="0"/>
              <a:t>ruptura </a:t>
            </a:r>
            <a:r>
              <a:rPr lang="cs-CZ" altLang="cs-CZ" dirty="0" err="1"/>
              <a:t>musculi</a:t>
            </a:r>
            <a:r>
              <a:rPr lang="cs-CZ" altLang="cs-CZ" dirty="0"/>
              <a:t> </a:t>
            </a:r>
            <a:r>
              <a:rPr lang="cs-CZ" altLang="cs-CZ" dirty="0" err="1"/>
              <a:t>pterygoidei</a:t>
            </a:r>
            <a:endParaRPr lang="cs-CZ" altLang="cs-CZ" dirty="0"/>
          </a:p>
          <a:p>
            <a:r>
              <a:rPr lang="cs-CZ" altLang="cs-CZ" dirty="0" err="1"/>
              <a:t>rupture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pterygoid</a:t>
            </a:r>
            <a:r>
              <a:rPr lang="cs-CZ" altLang="cs-CZ" dirty="0"/>
              <a:t> </a:t>
            </a:r>
            <a:r>
              <a:rPr lang="cs-CZ" altLang="cs-CZ" dirty="0" err="1"/>
              <a:t>muscles</a:t>
            </a:r>
            <a:endParaRPr lang="cs-CZ" altLang="cs-CZ" dirty="0"/>
          </a:p>
          <a:p>
            <a:pPr lvl="1"/>
            <a:r>
              <a:rPr lang="cs-CZ" altLang="cs-CZ" dirty="0"/>
              <a:t>ruptura </a:t>
            </a:r>
            <a:r>
              <a:rPr lang="cs-CZ" altLang="cs-CZ" dirty="0" err="1"/>
              <a:t>musculorum</a:t>
            </a:r>
            <a:r>
              <a:rPr lang="cs-CZ" altLang="cs-CZ" dirty="0"/>
              <a:t> </a:t>
            </a:r>
            <a:r>
              <a:rPr lang="cs-CZ" altLang="cs-CZ" dirty="0" err="1"/>
              <a:t>pterygoideorum</a:t>
            </a:r>
            <a:endParaRPr lang="cs-CZ" altLang="cs-CZ" dirty="0"/>
          </a:p>
          <a:p>
            <a:r>
              <a:rPr lang="cs-CZ" altLang="cs-CZ" dirty="0" err="1"/>
              <a:t>cancer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sigmoid</a:t>
            </a:r>
            <a:r>
              <a:rPr lang="cs-CZ" altLang="cs-CZ" dirty="0"/>
              <a:t> </a:t>
            </a:r>
            <a:r>
              <a:rPr lang="cs-CZ" altLang="cs-CZ" dirty="0" err="1"/>
              <a:t>colon</a:t>
            </a:r>
            <a:endParaRPr lang="cs-CZ" altLang="cs-CZ" dirty="0"/>
          </a:p>
          <a:p>
            <a:pPr lvl="1"/>
            <a:r>
              <a:rPr lang="cs-CZ" altLang="cs-CZ" dirty="0" err="1"/>
              <a:t>cancer</a:t>
            </a:r>
            <a:r>
              <a:rPr lang="cs-CZ" altLang="cs-CZ" dirty="0"/>
              <a:t> / </a:t>
            </a:r>
            <a:r>
              <a:rPr lang="cs-CZ" altLang="cs-CZ" dirty="0" err="1"/>
              <a:t>carcinoma</a:t>
            </a:r>
            <a:r>
              <a:rPr lang="cs-CZ" altLang="cs-CZ" dirty="0"/>
              <a:t> coli </a:t>
            </a:r>
            <a:r>
              <a:rPr lang="cs-CZ" altLang="cs-CZ" dirty="0" err="1"/>
              <a:t>sigmoidei</a:t>
            </a:r>
            <a:endParaRPr lang="cs-CZ" altLang="cs-CZ" dirty="0"/>
          </a:p>
          <a:p>
            <a:r>
              <a:rPr lang="cs-CZ" altLang="cs-CZ" dirty="0" err="1"/>
              <a:t>lobes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thyroid</a:t>
            </a:r>
            <a:r>
              <a:rPr lang="cs-CZ" altLang="cs-CZ" dirty="0"/>
              <a:t> </a:t>
            </a:r>
            <a:r>
              <a:rPr lang="cs-CZ" altLang="cs-CZ" dirty="0" err="1"/>
              <a:t>gland</a:t>
            </a:r>
            <a:endParaRPr lang="cs-CZ" altLang="cs-CZ" dirty="0"/>
          </a:p>
          <a:p>
            <a:pPr lvl="1"/>
            <a:r>
              <a:rPr lang="cs-CZ" altLang="cs-CZ" dirty="0" err="1"/>
              <a:t>Lobi</a:t>
            </a:r>
            <a:r>
              <a:rPr lang="cs-CZ" altLang="cs-CZ" dirty="0"/>
              <a:t> </a:t>
            </a:r>
            <a:r>
              <a:rPr lang="cs-CZ" altLang="cs-CZ" dirty="0" err="1"/>
              <a:t>glandulae</a:t>
            </a:r>
            <a:r>
              <a:rPr lang="cs-CZ" altLang="cs-CZ" dirty="0"/>
              <a:t> </a:t>
            </a:r>
            <a:r>
              <a:rPr lang="cs-CZ" altLang="cs-CZ" dirty="0" err="1"/>
              <a:t>thyroideae</a:t>
            </a:r>
            <a:endParaRPr lang="cs-CZ" altLang="cs-CZ" dirty="0"/>
          </a:p>
          <a:p>
            <a:r>
              <a:rPr lang="cs-CZ" altLang="cs-CZ" dirty="0" err="1"/>
              <a:t>anomaly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lambdoid</a:t>
            </a:r>
            <a:r>
              <a:rPr lang="cs-CZ" altLang="cs-CZ" dirty="0"/>
              <a:t> </a:t>
            </a:r>
            <a:r>
              <a:rPr lang="cs-CZ" altLang="cs-CZ" dirty="0" err="1"/>
              <a:t>suture</a:t>
            </a:r>
            <a:endParaRPr lang="cs-CZ" altLang="cs-CZ" dirty="0"/>
          </a:p>
          <a:p>
            <a:pPr lvl="1"/>
            <a:r>
              <a:rPr lang="cs-CZ" altLang="cs-CZ" dirty="0" err="1"/>
              <a:t>anomalia</a:t>
            </a:r>
            <a:r>
              <a:rPr lang="cs-CZ" altLang="cs-CZ" dirty="0"/>
              <a:t> </a:t>
            </a:r>
            <a:r>
              <a:rPr lang="cs-CZ" altLang="cs-CZ" dirty="0" err="1"/>
              <a:t>suturae</a:t>
            </a:r>
            <a:r>
              <a:rPr lang="cs-CZ" altLang="cs-CZ" dirty="0"/>
              <a:t> </a:t>
            </a:r>
            <a:r>
              <a:rPr lang="cs-CZ" altLang="cs-CZ" dirty="0" err="1"/>
              <a:t>lambdoideae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9D4BE-63B4-4127-AD07-5B61EFC6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mistakes</a:t>
            </a:r>
            <a:endParaRPr lang="cs-CZ" dirty="0"/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0E1A1E13-C0C9-45CF-8050-A9C35DA7EA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850" y="1412875"/>
            <a:ext cx="8504238" cy="485457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altLang="cs-CZ" dirty="0" err="1"/>
              <a:t>massa</a:t>
            </a:r>
            <a:r>
              <a:rPr lang="cs-CZ" altLang="cs-CZ" dirty="0"/>
              <a:t> pro </a:t>
            </a:r>
            <a:r>
              <a:rPr lang="cs-CZ" altLang="cs-CZ" dirty="0" err="1"/>
              <a:t>suppositoria</a:t>
            </a:r>
            <a:endParaRPr lang="cs-CZ" altLang="cs-CZ" dirty="0"/>
          </a:p>
          <a:p>
            <a:pPr eaLnBrk="1" hangingPunct="1">
              <a:spcBef>
                <a:spcPts val="1200"/>
              </a:spcBef>
            </a:pPr>
            <a:r>
              <a:rPr lang="cs-CZ" altLang="cs-CZ" dirty="0"/>
              <a:t>in periodo longo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dirty="0"/>
              <a:t>in </a:t>
            </a:r>
            <a:r>
              <a:rPr lang="cs-CZ" altLang="cs-CZ" dirty="0" err="1"/>
              <a:t>hilo</a:t>
            </a:r>
            <a:r>
              <a:rPr lang="cs-CZ" altLang="cs-CZ" dirty="0"/>
              <a:t> </a:t>
            </a:r>
            <a:r>
              <a:rPr lang="cs-CZ" altLang="cs-CZ" dirty="0" err="1"/>
              <a:t>ovario</a:t>
            </a:r>
            <a:endParaRPr lang="cs-CZ" altLang="cs-CZ" dirty="0"/>
          </a:p>
          <a:p>
            <a:pPr eaLnBrk="1" hangingPunct="1">
              <a:spcBef>
                <a:spcPts val="1200"/>
              </a:spcBef>
            </a:pPr>
            <a:r>
              <a:rPr lang="cs-CZ" altLang="cs-CZ" dirty="0" err="1"/>
              <a:t>tuberculi</a:t>
            </a:r>
            <a:r>
              <a:rPr lang="cs-CZ" altLang="cs-CZ" dirty="0"/>
              <a:t> </a:t>
            </a:r>
            <a:r>
              <a:rPr lang="cs-CZ" altLang="cs-CZ" dirty="0" err="1"/>
              <a:t>costarum</a:t>
            </a:r>
            <a:endParaRPr lang="cs-CZ" altLang="cs-CZ" dirty="0"/>
          </a:p>
          <a:p>
            <a:pPr eaLnBrk="1" hangingPunct="1">
              <a:spcBef>
                <a:spcPts val="1200"/>
              </a:spcBef>
            </a:pPr>
            <a:r>
              <a:rPr lang="cs-CZ" altLang="cs-CZ" dirty="0"/>
              <a:t>mixtura </a:t>
            </a:r>
            <a:r>
              <a:rPr lang="cs-CZ" altLang="cs-CZ" dirty="0" err="1"/>
              <a:t>cum</a:t>
            </a:r>
            <a:r>
              <a:rPr lang="cs-CZ" altLang="cs-CZ" dirty="0"/>
              <a:t> </a:t>
            </a:r>
            <a:r>
              <a:rPr lang="cs-CZ" altLang="cs-CZ" dirty="0" err="1"/>
              <a:t>ricini</a:t>
            </a:r>
            <a:r>
              <a:rPr lang="cs-CZ" altLang="cs-CZ" dirty="0"/>
              <a:t> olei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dirty="0"/>
              <a:t>post </a:t>
            </a:r>
            <a:r>
              <a:rPr lang="cs-CZ" altLang="cs-CZ" dirty="0" err="1"/>
              <a:t>fracturam</a:t>
            </a:r>
            <a:r>
              <a:rPr lang="cs-CZ" altLang="cs-CZ" dirty="0"/>
              <a:t> </a:t>
            </a:r>
            <a:r>
              <a:rPr lang="cs-CZ" altLang="cs-CZ" dirty="0" err="1"/>
              <a:t>coste</a:t>
            </a:r>
            <a:endParaRPr lang="cs-CZ" altLang="cs-CZ" dirty="0"/>
          </a:p>
          <a:p>
            <a:pPr eaLnBrk="1" hangingPunct="1">
              <a:spcBef>
                <a:spcPts val="1200"/>
              </a:spcBef>
            </a:pPr>
            <a:r>
              <a:rPr lang="cs-CZ" altLang="cs-CZ" dirty="0" err="1"/>
              <a:t>nuclei</a:t>
            </a:r>
            <a:r>
              <a:rPr lang="cs-CZ" altLang="cs-CZ" dirty="0"/>
              <a:t> </a:t>
            </a:r>
            <a:r>
              <a:rPr lang="cs-CZ" altLang="cs-CZ" dirty="0" err="1"/>
              <a:t>ruberi</a:t>
            </a:r>
            <a:endParaRPr lang="cs-CZ" altLang="cs-CZ" dirty="0"/>
          </a:p>
          <a:p>
            <a:pPr eaLnBrk="1" hangingPunct="1">
              <a:spcBef>
                <a:spcPts val="1200"/>
              </a:spcBef>
            </a:pPr>
            <a:r>
              <a:rPr lang="cs-CZ" altLang="cs-CZ" dirty="0"/>
              <a:t>in </a:t>
            </a:r>
            <a:r>
              <a:rPr lang="cs-CZ" altLang="cs-CZ" dirty="0" err="1"/>
              <a:t>ostio</a:t>
            </a:r>
            <a:r>
              <a:rPr lang="cs-CZ" altLang="cs-CZ" dirty="0"/>
              <a:t> </a:t>
            </a:r>
            <a:r>
              <a:rPr lang="cs-CZ" altLang="cs-CZ" dirty="0" err="1"/>
              <a:t>venae</a:t>
            </a:r>
            <a:r>
              <a:rPr lang="cs-CZ" altLang="cs-CZ" dirty="0"/>
              <a:t> </a:t>
            </a:r>
            <a:r>
              <a:rPr lang="cs-CZ" altLang="cs-CZ" dirty="0" err="1"/>
              <a:t>cavo</a:t>
            </a:r>
            <a:endParaRPr lang="cs-CZ" altLang="cs-CZ" dirty="0"/>
          </a:p>
        </p:txBody>
      </p:sp>
      <p:sp>
        <p:nvSpPr>
          <p:cNvPr id="3" name="Znak násobení 2">
            <a:extLst>
              <a:ext uri="{FF2B5EF4-FFF2-40B4-BE49-F238E27FC236}">
                <a16:creationId xmlns:a16="http://schemas.microsoft.com/office/drawing/2014/main" id="{CC05F686-32BD-4F62-943D-7185F0385004}"/>
              </a:ext>
            </a:extLst>
          </p:cNvPr>
          <p:cNvSpPr/>
          <p:nvPr/>
        </p:nvSpPr>
        <p:spPr>
          <a:xfrm>
            <a:off x="4067175" y="1484313"/>
            <a:ext cx="433388" cy="431800"/>
          </a:xfrm>
          <a:prstGeom prst="mathMultiply">
            <a:avLst/>
          </a:prstGeom>
          <a:ln w="95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Znak násobení 4">
            <a:extLst>
              <a:ext uri="{FF2B5EF4-FFF2-40B4-BE49-F238E27FC236}">
                <a16:creationId xmlns:a16="http://schemas.microsoft.com/office/drawing/2014/main" id="{063F56FF-FB99-4A36-94AD-4F16D6F9A183}"/>
              </a:ext>
            </a:extLst>
          </p:cNvPr>
          <p:cNvSpPr/>
          <p:nvPr/>
        </p:nvSpPr>
        <p:spPr>
          <a:xfrm>
            <a:off x="2916238" y="2066925"/>
            <a:ext cx="431800" cy="425450"/>
          </a:xfrm>
          <a:prstGeom prst="mathMultiply">
            <a:avLst/>
          </a:prstGeom>
          <a:ln w="95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Znak násobení 5">
            <a:extLst>
              <a:ext uri="{FF2B5EF4-FFF2-40B4-BE49-F238E27FC236}">
                <a16:creationId xmlns:a16="http://schemas.microsoft.com/office/drawing/2014/main" id="{4C411F5E-5DB2-4F36-96DF-DB19AD57055D}"/>
              </a:ext>
            </a:extLst>
          </p:cNvPr>
          <p:cNvSpPr/>
          <p:nvPr/>
        </p:nvSpPr>
        <p:spPr>
          <a:xfrm>
            <a:off x="2484438" y="2636838"/>
            <a:ext cx="431800" cy="417512"/>
          </a:xfrm>
          <a:prstGeom prst="mathMultiply">
            <a:avLst/>
          </a:prstGeom>
          <a:ln w="95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Znak násobení 6">
            <a:extLst>
              <a:ext uri="{FF2B5EF4-FFF2-40B4-BE49-F238E27FC236}">
                <a16:creationId xmlns:a16="http://schemas.microsoft.com/office/drawing/2014/main" id="{9ECEE438-9DA1-42D5-86E3-E5177049FF1C}"/>
              </a:ext>
            </a:extLst>
          </p:cNvPr>
          <p:cNvSpPr/>
          <p:nvPr/>
        </p:nvSpPr>
        <p:spPr>
          <a:xfrm>
            <a:off x="1908175" y="3213100"/>
            <a:ext cx="360363" cy="360363"/>
          </a:xfrm>
          <a:prstGeom prst="mathMultiply">
            <a:avLst/>
          </a:prstGeom>
          <a:ln w="95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nak násobení 7">
            <a:extLst>
              <a:ext uri="{FF2B5EF4-FFF2-40B4-BE49-F238E27FC236}">
                <a16:creationId xmlns:a16="http://schemas.microsoft.com/office/drawing/2014/main" id="{52603AA2-46A1-4510-B78C-E06410F333DC}"/>
              </a:ext>
            </a:extLst>
          </p:cNvPr>
          <p:cNvSpPr/>
          <p:nvPr/>
        </p:nvSpPr>
        <p:spPr>
          <a:xfrm>
            <a:off x="4140200" y="3732213"/>
            <a:ext cx="287338" cy="417512"/>
          </a:xfrm>
          <a:prstGeom prst="mathMultiply">
            <a:avLst/>
          </a:prstGeom>
          <a:ln w="95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Znak násobení 8">
            <a:extLst>
              <a:ext uri="{FF2B5EF4-FFF2-40B4-BE49-F238E27FC236}">
                <a16:creationId xmlns:a16="http://schemas.microsoft.com/office/drawing/2014/main" id="{D7DA80A5-9BBC-4840-AE00-19243A80D225}"/>
              </a:ext>
            </a:extLst>
          </p:cNvPr>
          <p:cNvSpPr/>
          <p:nvPr/>
        </p:nvSpPr>
        <p:spPr>
          <a:xfrm>
            <a:off x="3635375" y="4365625"/>
            <a:ext cx="360363" cy="358775"/>
          </a:xfrm>
          <a:prstGeom prst="mathMultiply">
            <a:avLst/>
          </a:prstGeom>
          <a:ln w="95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00F826A6-8774-4D07-9400-4745A7A573B2}"/>
              </a:ext>
            </a:extLst>
          </p:cNvPr>
          <p:cNvSpPr/>
          <p:nvPr/>
        </p:nvSpPr>
        <p:spPr>
          <a:xfrm>
            <a:off x="2249488" y="4862513"/>
            <a:ext cx="288925" cy="415925"/>
          </a:xfrm>
          <a:prstGeom prst="mathMultiply">
            <a:avLst/>
          </a:prstGeom>
          <a:ln w="95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Znak násobení 10">
            <a:extLst>
              <a:ext uri="{FF2B5EF4-FFF2-40B4-BE49-F238E27FC236}">
                <a16:creationId xmlns:a16="http://schemas.microsoft.com/office/drawing/2014/main" id="{DA595C3C-2A9C-4492-91F0-C517D05CB445}"/>
              </a:ext>
            </a:extLst>
          </p:cNvPr>
          <p:cNvSpPr/>
          <p:nvPr/>
        </p:nvSpPr>
        <p:spPr>
          <a:xfrm>
            <a:off x="3419475" y="5445125"/>
            <a:ext cx="360363" cy="431800"/>
          </a:xfrm>
          <a:prstGeom prst="mathMultiply">
            <a:avLst/>
          </a:prstGeom>
          <a:ln w="95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2771D4-FDDB-4B4D-8942-5E1DC036E9BF}"/>
              </a:ext>
            </a:extLst>
          </p:cNvPr>
          <p:cNvSpPr txBox="1"/>
          <p:nvPr/>
        </p:nvSpPr>
        <p:spPr>
          <a:xfrm>
            <a:off x="5076825" y="1484313"/>
            <a:ext cx="3455988" cy="449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2700" dirty="0" err="1">
                <a:latin typeface="+mj-lt"/>
              </a:rPr>
              <a:t>suppositoriis</a:t>
            </a:r>
            <a:endParaRPr lang="cs-CZ" sz="2700" dirty="0">
              <a:latin typeface="+mj-lt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2700" dirty="0">
                <a:latin typeface="+mj-lt"/>
              </a:rPr>
              <a:t>longa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2700" dirty="0">
                <a:latin typeface="+mj-lt"/>
              </a:rPr>
              <a:t>ovarii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2700" dirty="0" err="1">
                <a:latin typeface="+mj-lt"/>
              </a:rPr>
              <a:t>tubercula</a:t>
            </a:r>
            <a:endParaRPr lang="cs-CZ" sz="2700" dirty="0">
              <a:latin typeface="+mj-lt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2700" dirty="0" err="1">
                <a:latin typeface="+mj-lt"/>
              </a:rPr>
              <a:t>oleo</a:t>
            </a:r>
            <a:endParaRPr lang="cs-CZ" sz="2700" dirty="0">
              <a:latin typeface="+mj-lt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2700" dirty="0" err="1">
                <a:latin typeface="+mj-lt"/>
              </a:rPr>
              <a:t>costae</a:t>
            </a:r>
            <a:endParaRPr lang="cs-CZ" sz="2700" dirty="0">
              <a:latin typeface="+mj-lt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2700" dirty="0" err="1">
                <a:latin typeface="+mj-lt"/>
              </a:rPr>
              <a:t>rubri</a:t>
            </a:r>
            <a:endParaRPr lang="cs-CZ" sz="2700" dirty="0">
              <a:latin typeface="+mj-lt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cs-CZ" sz="2700" dirty="0" err="1">
                <a:latin typeface="+mj-lt"/>
              </a:rPr>
              <a:t>cavae</a:t>
            </a:r>
            <a:endParaRPr lang="cs-CZ" sz="27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FE8282F1-A1DF-4B4C-A818-40451FC9B1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22531" name="Nadpis 2">
            <a:extLst>
              <a:ext uri="{FF2B5EF4-FFF2-40B4-BE49-F238E27FC236}">
                <a16:creationId xmlns:a16="http://schemas.microsoft.com/office/drawing/2014/main" id="{50E63BD2-82E2-4750-A6D7-26441AC7D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752600"/>
          </a:xfrm>
        </p:spPr>
        <p:txBody>
          <a:bodyPr/>
          <a:lstStyle/>
          <a:p>
            <a:pPr eaLnBrk="1" hangingPunct="1"/>
            <a:r>
              <a:rPr lang="cs-CZ" altLang="cs-CZ" dirty="0"/>
              <a:t>3</a:t>
            </a:r>
            <a:r>
              <a:rPr lang="cs-CZ" altLang="cs-CZ" baseline="30000" dirty="0"/>
              <a:t>rd</a:t>
            </a:r>
            <a:r>
              <a:rPr lang="cs-CZ" altLang="cs-CZ" dirty="0"/>
              <a:t> </a:t>
            </a:r>
            <a:r>
              <a:rPr lang="cs-CZ" altLang="cs-CZ" dirty="0" err="1"/>
              <a:t>declension</a:t>
            </a:r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DAD6D91-19A1-443E-B07E-2CC6A2B7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D98000"/>
                </a:solidFill>
              </a:rPr>
              <a:t>3</a:t>
            </a:r>
            <a:r>
              <a:rPr lang="cs-CZ" altLang="cs-CZ" sz="3200" baseline="30000" dirty="0">
                <a:solidFill>
                  <a:srgbClr val="D98000"/>
                </a:solidFill>
              </a:rPr>
              <a:t>rd</a:t>
            </a:r>
            <a:r>
              <a:rPr lang="cs-CZ" altLang="cs-CZ" sz="3200" dirty="0">
                <a:solidFill>
                  <a:srgbClr val="D98000"/>
                </a:solidFill>
              </a:rPr>
              <a:t> </a:t>
            </a:r>
            <a:r>
              <a:rPr lang="cs-CZ" altLang="cs-CZ" sz="3200" dirty="0" err="1">
                <a:solidFill>
                  <a:srgbClr val="D98000"/>
                </a:solidFill>
              </a:rPr>
              <a:t>declension</a:t>
            </a:r>
            <a:r>
              <a:rPr lang="cs-CZ" altLang="cs-CZ" sz="3200" dirty="0">
                <a:solidFill>
                  <a:srgbClr val="D98000"/>
                </a:solidFill>
              </a:rPr>
              <a:t>: </a:t>
            </a:r>
            <a:r>
              <a:rPr lang="cs-CZ" altLang="cs-CZ" sz="3200" dirty="0" err="1">
                <a:solidFill>
                  <a:srgbClr val="D98000"/>
                </a:solidFill>
              </a:rPr>
              <a:t>characteristic</a:t>
            </a:r>
            <a:r>
              <a:rPr lang="cs-CZ" altLang="cs-CZ" sz="3200" dirty="0">
                <a:solidFill>
                  <a:srgbClr val="D98000"/>
                </a:solidFill>
              </a:rPr>
              <a:t> </a:t>
            </a:r>
            <a:r>
              <a:rPr lang="cs-CZ" altLang="cs-CZ" sz="3200" dirty="0" err="1">
                <a:solidFill>
                  <a:srgbClr val="D98000"/>
                </a:solidFill>
              </a:rPr>
              <a:t>features</a:t>
            </a:r>
            <a:endParaRPr lang="cs-CZ" altLang="cs-CZ" sz="3200" dirty="0">
              <a:solidFill>
                <a:srgbClr val="D98000"/>
              </a:solidFill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29FA270-F636-4DB2-B007-411F0B72A91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79388" y="1341438"/>
            <a:ext cx="8929116" cy="518318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 err="1"/>
              <a:t>Nouns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all</a:t>
            </a:r>
            <a:r>
              <a:rPr lang="cs-CZ" altLang="cs-CZ" dirty="0"/>
              <a:t> </a:t>
            </a:r>
            <a:r>
              <a:rPr lang="cs-CZ" altLang="cs-CZ" dirty="0" err="1"/>
              <a:t>three</a:t>
            </a:r>
            <a:r>
              <a:rPr lang="cs-CZ" altLang="cs-CZ" dirty="0"/>
              <a:t> </a:t>
            </a:r>
            <a:r>
              <a:rPr lang="cs-CZ" altLang="cs-CZ" dirty="0" err="1"/>
              <a:t>genders</a:t>
            </a:r>
            <a:endParaRPr lang="cs-CZ" altLang="cs-CZ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300" i="1" dirty="0" err="1"/>
              <a:t>abductor</a:t>
            </a:r>
            <a:r>
              <a:rPr lang="cs-CZ" sz="2300" i="1" dirty="0"/>
              <a:t>, </a:t>
            </a:r>
            <a:r>
              <a:rPr lang="cs-CZ" sz="2300" i="1" dirty="0" err="1"/>
              <a:t>ōris</a:t>
            </a:r>
            <a:r>
              <a:rPr lang="cs-CZ" sz="2300" i="1" dirty="0"/>
              <a:t>, m. </a:t>
            </a:r>
            <a:endParaRPr lang="cs-CZ" sz="2300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300" i="1" dirty="0"/>
              <a:t>pelvis, </a:t>
            </a:r>
            <a:r>
              <a:rPr lang="cs-CZ" sz="2300" i="1" dirty="0" err="1"/>
              <a:t>is</a:t>
            </a:r>
            <a:r>
              <a:rPr lang="cs-CZ" sz="2300" i="1" dirty="0"/>
              <a:t>, f. </a:t>
            </a:r>
            <a:endParaRPr lang="cs-CZ" sz="2300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sz="2300" i="1" dirty="0" err="1"/>
              <a:t>forāmen</a:t>
            </a:r>
            <a:r>
              <a:rPr lang="cs-CZ" sz="2300" i="1" dirty="0"/>
              <a:t>, </a:t>
            </a:r>
            <a:r>
              <a:rPr lang="cs-CZ" sz="2300" i="1" dirty="0" err="1"/>
              <a:t>inis</a:t>
            </a:r>
            <a:r>
              <a:rPr lang="cs-CZ" sz="2300" i="1" dirty="0"/>
              <a:t>, n. </a:t>
            </a:r>
            <a:endParaRPr lang="cs-CZ" sz="2300" dirty="0"/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 err="1"/>
              <a:t>Nom</a:t>
            </a:r>
            <a:r>
              <a:rPr lang="cs-CZ" altLang="cs-CZ" dirty="0"/>
              <a:t>. </a:t>
            </a:r>
            <a:r>
              <a:rPr lang="cs-CZ" altLang="cs-CZ" dirty="0" err="1"/>
              <a:t>sg</a:t>
            </a:r>
            <a:r>
              <a:rPr lang="cs-CZ" altLang="cs-CZ" dirty="0"/>
              <a:t>. – </a:t>
            </a:r>
            <a:r>
              <a:rPr lang="cs-CZ" altLang="cs-CZ" dirty="0" err="1"/>
              <a:t>various</a:t>
            </a:r>
            <a:r>
              <a:rPr lang="cs-CZ" altLang="cs-CZ" dirty="0"/>
              <a:t> </a:t>
            </a:r>
            <a:r>
              <a:rPr lang="cs-CZ" altLang="cs-CZ" dirty="0" err="1"/>
              <a:t>endings</a:t>
            </a:r>
            <a:r>
              <a:rPr lang="cs-CZ" altLang="cs-CZ" dirty="0"/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dirty="0"/>
              <a:t>	Gen. </a:t>
            </a:r>
            <a:r>
              <a:rPr lang="cs-CZ" altLang="cs-CZ" dirty="0" err="1"/>
              <a:t>sg</a:t>
            </a:r>
            <a:r>
              <a:rPr lang="cs-CZ" altLang="cs-CZ" dirty="0"/>
              <a:t>. – </a:t>
            </a:r>
            <a:r>
              <a:rPr lang="cs-CZ" altLang="cs-CZ" dirty="0" err="1"/>
              <a:t>always</a:t>
            </a:r>
            <a:r>
              <a:rPr lang="cs-CZ" altLang="cs-CZ" dirty="0"/>
              <a:t> </a:t>
            </a:r>
            <a:r>
              <a:rPr lang="cs-CZ" altLang="cs-CZ" b="1" dirty="0"/>
              <a:t>–</a:t>
            </a:r>
            <a:r>
              <a:rPr lang="cs-CZ" altLang="cs-CZ" b="1" dirty="0" err="1"/>
              <a:t>is</a:t>
            </a:r>
            <a:endParaRPr lang="cs-CZ" altLang="cs-CZ" b="1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dirty="0" err="1"/>
              <a:t>The</a:t>
            </a:r>
            <a:r>
              <a:rPr lang="cs-CZ" altLang="cs-CZ" dirty="0"/>
              <a:t> base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forming</a:t>
            </a:r>
            <a:r>
              <a:rPr lang="cs-CZ" altLang="cs-CZ" dirty="0"/>
              <a:t> </a:t>
            </a:r>
            <a:r>
              <a:rPr lang="cs-CZ" altLang="cs-CZ" dirty="0" err="1"/>
              <a:t>all</a:t>
            </a:r>
            <a:r>
              <a:rPr lang="cs-CZ" altLang="cs-CZ" dirty="0"/>
              <a:t> </a:t>
            </a:r>
            <a:r>
              <a:rPr lang="cs-CZ" altLang="cs-CZ" dirty="0" err="1"/>
              <a:t>other</a:t>
            </a:r>
            <a:r>
              <a:rPr lang="cs-CZ" altLang="cs-CZ" dirty="0"/>
              <a:t> </a:t>
            </a:r>
            <a:r>
              <a:rPr lang="cs-CZ" altLang="cs-CZ" dirty="0" err="1"/>
              <a:t>cases</a:t>
            </a:r>
            <a:r>
              <a:rPr lang="cs-CZ" altLang="cs-CZ" dirty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genitive stem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b="1" dirty="0" err="1"/>
              <a:t>we</a:t>
            </a:r>
            <a:r>
              <a:rPr lang="cs-CZ" altLang="cs-CZ" b="1" dirty="0"/>
              <a:t> </a:t>
            </a:r>
            <a:r>
              <a:rPr lang="cs-CZ" altLang="cs-CZ" b="1" dirty="0" err="1"/>
              <a:t>gain</a:t>
            </a:r>
            <a:r>
              <a:rPr lang="cs-CZ" altLang="cs-CZ" b="1" dirty="0"/>
              <a:t> genitive stem </a:t>
            </a:r>
            <a:r>
              <a:rPr lang="cs-CZ" altLang="cs-CZ" b="1" dirty="0" err="1"/>
              <a:t>when</a:t>
            </a:r>
            <a:r>
              <a:rPr lang="cs-CZ" altLang="cs-CZ" b="1" dirty="0"/>
              <a:t> </a:t>
            </a:r>
            <a:r>
              <a:rPr lang="cs-CZ" altLang="cs-CZ" b="1" dirty="0" err="1"/>
              <a:t>we</a:t>
            </a:r>
            <a:r>
              <a:rPr lang="cs-CZ" altLang="cs-CZ" b="1" dirty="0"/>
              <a:t> </a:t>
            </a:r>
            <a:r>
              <a:rPr lang="cs-CZ" altLang="cs-CZ" b="1" dirty="0" err="1"/>
              <a:t>remove</a:t>
            </a:r>
            <a:r>
              <a:rPr lang="cs-CZ" altLang="cs-CZ" b="1" dirty="0"/>
              <a:t> </a:t>
            </a:r>
            <a:r>
              <a:rPr lang="cs-CZ" altLang="cs-CZ" b="1" dirty="0" err="1"/>
              <a:t>ending</a:t>
            </a:r>
            <a:r>
              <a:rPr lang="cs-CZ" altLang="cs-CZ" b="1" dirty="0"/>
              <a:t> -</a:t>
            </a:r>
            <a:r>
              <a:rPr lang="cs-CZ" altLang="cs-CZ" b="1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from</a:t>
            </a:r>
            <a:r>
              <a:rPr lang="cs-CZ" altLang="cs-CZ" dirty="0"/>
              <a:t> gen. </a:t>
            </a:r>
            <a:r>
              <a:rPr lang="cs-CZ" altLang="cs-CZ" dirty="0" err="1"/>
              <a:t>sg</a:t>
            </a:r>
            <a:r>
              <a:rPr lang="cs-CZ" altLang="cs-CZ" dirty="0"/>
              <a:t>. </a:t>
            </a:r>
          </a:p>
          <a:p>
            <a:pPr marL="612775" indent="-342900" eaLnBrk="1" fontAlgn="auto" hangingPunct="1">
              <a:spcAft>
                <a:spcPts val="0"/>
              </a:spcAft>
              <a:buClr>
                <a:schemeClr val="accent2"/>
              </a:buClr>
              <a:buSzPct val="110000"/>
              <a:buFont typeface="Courier New" panose="02070309020205020404" pitchFamily="49" charset="0"/>
              <a:buChar char="o"/>
              <a:defRPr/>
            </a:pPr>
            <a:r>
              <a:rPr lang="cs-CZ" sz="2100" i="1" dirty="0" err="1">
                <a:solidFill>
                  <a:schemeClr val="bg1">
                    <a:lumMod val="50000"/>
                  </a:schemeClr>
                </a:solidFill>
              </a:rPr>
              <a:t>abductor</a:t>
            </a:r>
            <a:r>
              <a:rPr lang="cs-CZ" sz="21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2100" i="1" dirty="0" err="1">
                <a:solidFill>
                  <a:schemeClr val="bg1">
                    <a:lumMod val="50000"/>
                  </a:schemeClr>
                </a:solidFill>
              </a:rPr>
              <a:t>abductōris</a:t>
            </a:r>
            <a:r>
              <a:rPr lang="cs-CZ" sz="2100" i="1" dirty="0">
                <a:solidFill>
                  <a:schemeClr val="bg1">
                    <a:lumMod val="50000"/>
                  </a:schemeClr>
                </a:solidFill>
              </a:rPr>
              <a:t> -&gt; </a:t>
            </a:r>
            <a:r>
              <a:rPr lang="cs-CZ" sz="2100" i="1" dirty="0" err="1">
                <a:solidFill>
                  <a:schemeClr val="bg1">
                    <a:lumMod val="50000"/>
                  </a:schemeClr>
                </a:solidFill>
              </a:rPr>
              <a:t>abductōr</a:t>
            </a:r>
            <a:r>
              <a:rPr lang="cs-CZ" sz="21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</a:p>
          <a:p>
            <a:pPr marL="617220" lvl="1" indent="-342900" eaLnBrk="1" fontAlgn="auto" hangingPunct="1">
              <a:spcAft>
                <a:spcPts val="0"/>
              </a:spcAft>
              <a:buSzPct val="110000"/>
              <a:buFont typeface="Courier New" panose="02070309020205020404" pitchFamily="49" charset="0"/>
              <a:buChar char="o"/>
              <a:defRPr/>
            </a:pPr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pelvis, pelvis -&gt; </a:t>
            </a:r>
            <a:r>
              <a:rPr lang="cs-CZ" sz="2000" i="1" dirty="0" err="1">
                <a:solidFill>
                  <a:schemeClr val="bg1">
                    <a:lumMod val="50000"/>
                  </a:schemeClr>
                </a:solidFill>
              </a:rPr>
              <a:t>pelv</a:t>
            </a:r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  <a:p>
            <a:pPr marL="617220" lvl="1" indent="-342900" eaLnBrk="1" fontAlgn="auto" hangingPunct="1">
              <a:spcAft>
                <a:spcPts val="0"/>
              </a:spcAft>
              <a:buSzPct val="110000"/>
              <a:buFont typeface="Courier New" panose="02070309020205020404" pitchFamily="49" charset="0"/>
              <a:buChar char="o"/>
              <a:defRPr/>
            </a:pPr>
            <a:r>
              <a:rPr lang="cs-CZ" sz="2000" i="1" dirty="0" err="1">
                <a:solidFill>
                  <a:schemeClr val="bg1">
                    <a:lumMod val="50000"/>
                  </a:schemeClr>
                </a:solidFill>
              </a:rPr>
              <a:t>forāmen</a:t>
            </a:r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2000" i="1" dirty="0" err="1">
                <a:solidFill>
                  <a:schemeClr val="bg1">
                    <a:lumMod val="50000"/>
                  </a:schemeClr>
                </a:solidFill>
              </a:rPr>
              <a:t>forāminis</a:t>
            </a:r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 -&gt; </a:t>
            </a:r>
            <a:r>
              <a:rPr lang="cs-CZ" sz="2000" i="1" dirty="0" err="1">
                <a:solidFill>
                  <a:schemeClr val="bg1">
                    <a:lumMod val="50000"/>
                  </a:schemeClr>
                </a:solidFill>
              </a:rPr>
              <a:t>forāmin</a:t>
            </a:r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endParaRPr lang="cs-CZ" alt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891E8395-E379-48A7-BCD4-9E77A0DA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042399" cy="758825"/>
          </a:xfrm>
        </p:spPr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D98000"/>
                </a:solidFill>
              </a:rPr>
              <a:t>What</a:t>
            </a:r>
            <a:r>
              <a:rPr lang="cs-CZ" altLang="cs-CZ" dirty="0">
                <a:solidFill>
                  <a:srgbClr val="D98000"/>
                </a:solidFill>
              </a:rPr>
              <a:t> </a:t>
            </a:r>
            <a:r>
              <a:rPr lang="cs-CZ" altLang="cs-CZ" dirty="0" err="1">
                <a:solidFill>
                  <a:srgbClr val="D98000"/>
                </a:solidFill>
              </a:rPr>
              <a:t>is</a:t>
            </a:r>
            <a:r>
              <a:rPr lang="cs-CZ" altLang="cs-CZ" dirty="0">
                <a:solidFill>
                  <a:srgbClr val="D98000"/>
                </a:solidFill>
              </a:rPr>
              <a:t> </a:t>
            </a:r>
            <a:r>
              <a:rPr lang="cs-CZ" altLang="cs-CZ" dirty="0" err="1">
                <a:solidFill>
                  <a:srgbClr val="D98000"/>
                </a:solidFill>
              </a:rPr>
              <a:t>the</a:t>
            </a:r>
            <a:r>
              <a:rPr lang="cs-CZ" altLang="cs-CZ" dirty="0">
                <a:solidFill>
                  <a:srgbClr val="D98000"/>
                </a:solidFill>
              </a:rPr>
              <a:t> genitive stem </a:t>
            </a:r>
            <a:r>
              <a:rPr lang="cs-CZ" altLang="cs-CZ" dirty="0" err="1">
                <a:solidFill>
                  <a:srgbClr val="D98000"/>
                </a:solidFill>
              </a:rPr>
              <a:t>of</a:t>
            </a:r>
            <a:r>
              <a:rPr lang="cs-CZ" altLang="cs-CZ" dirty="0">
                <a:solidFill>
                  <a:srgbClr val="D98000"/>
                </a:solidFill>
              </a:rPr>
              <a:t> </a:t>
            </a:r>
            <a:r>
              <a:rPr lang="cs-CZ" altLang="cs-CZ" dirty="0" err="1">
                <a:solidFill>
                  <a:srgbClr val="D98000"/>
                </a:solidFill>
              </a:rPr>
              <a:t>following</a:t>
            </a:r>
            <a:r>
              <a:rPr lang="cs-CZ" altLang="cs-CZ" dirty="0">
                <a:solidFill>
                  <a:srgbClr val="D98000"/>
                </a:solidFill>
              </a:rPr>
              <a:t> </a:t>
            </a:r>
            <a:r>
              <a:rPr lang="cs-CZ" altLang="cs-CZ" dirty="0" err="1">
                <a:solidFill>
                  <a:srgbClr val="D98000"/>
                </a:solidFill>
              </a:rPr>
              <a:t>nouns</a:t>
            </a:r>
            <a:endParaRPr lang="cs-CZ" altLang="cs-CZ" dirty="0">
              <a:solidFill>
                <a:srgbClr val="D98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D1D8EA-2F89-4DB8-9837-B1DC6E181F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414838" cy="4667250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GB" dirty="0">
                <a:latin typeface="Cambria"/>
                <a:cs typeface="Cambria"/>
              </a:rPr>
              <a:t>corpus, </a:t>
            </a:r>
            <a:r>
              <a:rPr lang="en-GB" dirty="0" err="1">
                <a:latin typeface="Cambria"/>
                <a:cs typeface="Cambria"/>
              </a:rPr>
              <a:t>oris</a:t>
            </a:r>
            <a:r>
              <a:rPr lang="en-GB" dirty="0">
                <a:latin typeface="Cambria"/>
                <a:cs typeface="Cambria"/>
              </a:rPr>
              <a:t>, n.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>
                <a:latin typeface="Cambria"/>
                <a:cs typeface="Cambria"/>
              </a:rPr>
              <a:t>cutis, is, f.	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>
                <a:latin typeface="Cambria"/>
                <a:cs typeface="Cambria"/>
              </a:rPr>
              <a:t>caput, itis, n.	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>
                <a:latin typeface="Cambria"/>
                <a:cs typeface="Cambria"/>
              </a:rPr>
              <a:t>os, oris, n.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dirty="0">
                <a:latin typeface="Cambria"/>
                <a:cs typeface="Cambria"/>
              </a:rPr>
              <a:t>pollex, icis, m.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latin typeface="Cambria"/>
                <a:cs typeface="Cambria"/>
              </a:rPr>
              <a:t>femur, </a:t>
            </a:r>
            <a:r>
              <a:rPr lang="en-US" dirty="0" err="1">
                <a:latin typeface="Cambria"/>
                <a:cs typeface="Cambria"/>
              </a:rPr>
              <a:t>oris</a:t>
            </a:r>
            <a:r>
              <a:rPr lang="en-US" dirty="0">
                <a:latin typeface="Cambria"/>
                <a:cs typeface="Cambria"/>
              </a:rPr>
              <a:t>, n.	</a:t>
            </a:r>
            <a:endParaRPr lang="cs-CZ" dirty="0">
              <a:latin typeface="Cambria"/>
              <a:cs typeface="Cambria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fi-FI" dirty="0">
                <a:latin typeface="Cambria"/>
                <a:cs typeface="Cambria"/>
              </a:rPr>
              <a:t>frons, frontis, f.	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da-DK" dirty="0">
                <a:latin typeface="Cambria"/>
                <a:cs typeface="Cambria"/>
              </a:rPr>
              <a:t>auris, is, f.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Cambria"/>
              <a:cs typeface="Cambria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72ED2F-9517-4C8B-91C8-E9AFBAC55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57338"/>
            <a:ext cx="2541588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cervix, icis, f.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pectus, oris, n.</a:t>
            </a:r>
            <a:r>
              <a:rPr lang="cs-CZ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abdomen, inis, n.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crus, cruris, n.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pes, pedis, m.</a:t>
            </a:r>
          </a:p>
          <a:p>
            <a:pPr eaLnBrk="1" hangingPunct="1">
              <a:lnSpc>
                <a:spcPct val="150000"/>
              </a:lnSpc>
            </a:pPr>
            <a:r>
              <a:rPr lang="da-DK" altLang="cs-CZ" sz="25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hallux, ucis, m.</a:t>
            </a:r>
            <a:endParaRPr lang="cs-CZ" altLang="cs-CZ" sz="25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62778D8-382C-4BAC-9ABF-001E6A51A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557338"/>
            <a:ext cx="1214437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anose="02040503050406030204" pitchFamily="18" charset="0"/>
              </a:rPr>
              <a:t>corpor-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anose="02040503050406030204" pitchFamily="18" charset="0"/>
              </a:rPr>
              <a:t>cut-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anose="02040503050406030204" pitchFamily="18" charset="0"/>
              </a:rPr>
              <a:t>capit-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anose="02040503050406030204" pitchFamily="18" charset="0"/>
              </a:rPr>
              <a:t>or-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anose="02040503050406030204" pitchFamily="18" charset="0"/>
              </a:rPr>
              <a:t>pollic-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anose="02040503050406030204" pitchFamily="18" charset="0"/>
              </a:rPr>
              <a:t>femor-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anose="02040503050406030204" pitchFamily="18" charset="0"/>
              </a:rPr>
              <a:t>front-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anose="02040503050406030204" pitchFamily="18" charset="0"/>
              </a:rPr>
              <a:t>aur-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4FE7D8-487D-4BDE-8652-B19F1BA8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1557338"/>
            <a:ext cx="1928812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cervi</a:t>
            </a:r>
            <a:r>
              <a:rPr lang="cs-CZ" altLang="cs-CZ" sz="25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c-</a:t>
            </a:r>
            <a:endParaRPr lang="da-DK" altLang="cs-CZ" sz="250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pector</a:t>
            </a:r>
            <a:r>
              <a:rPr lang="cs-CZ" altLang="cs-CZ" sz="25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 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5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</a:t>
            </a:r>
            <a:r>
              <a:rPr lang="da-DK" altLang="cs-CZ" sz="25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bdomin</a:t>
            </a:r>
            <a:r>
              <a:rPr lang="cs-CZ" altLang="cs-CZ" sz="25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</a:t>
            </a:r>
            <a:endParaRPr lang="da-DK" altLang="cs-CZ" sz="250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crur</a:t>
            </a:r>
            <a:r>
              <a:rPr lang="cs-CZ" altLang="cs-CZ" sz="25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</a:t>
            </a:r>
            <a:endParaRPr lang="da-DK" altLang="cs-CZ" sz="250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ped</a:t>
            </a:r>
            <a:r>
              <a:rPr lang="cs-CZ" altLang="cs-CZ" sz="25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</a:t>
            </a:r>
            <a:endParaRPr lang="da-DK" altLang="cs-CZ" sz="250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a-DK" altLang="cs-CZ" sz="25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halluc</a:t>
            </a:r>
            <a:r>
              <a:rPr lang="cs-CZ" altLang="cs-CZ" sz="25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</a:t>
            </a:r>
            <a:endParaRPr lang="cs-CZ" altLang="cs-CZ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">
  <a:themeElements>
    <a:clrScheme name="Neonový poutač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B8880FED-EDA5-4127-99B3-ED683CB26765}" vid="{9AA781EF-280F-4FF5-9BF6-3F30C761EC0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2301</TotalTime>
  <Words>629</Words>
  <Application>Microsoft Office PowerPoint</Application>
  <PresentationFormat>Předvádění na obrazovce (4:3)</PresentationFormat>
  <Paragraphs>257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Century Schoolbook</vt:lpstr>
      <vt:lpstr>Courier New</vt:lpstr>
      <vt:lpstr>Wingdings</vt:lpstr>
      <vt:lpstr>Wingdings 2</vt:lpstr>
      <vt:lpstr>Motiv1</vt:lpstr>
      <vt:lpstr>Revision of 1st and 2nd declension</vt:lpstr>
      <vt:lpstr>Translate and form reqired cases</vt:lpstr>
      <vt:lpstr>Prezentace aplikace PowerPoint</vt:lpstr>
      <vt:lpstr>Adjectives ending in –oideus, a, um</vt:lpstr>
      <vt:lpstr>Translate</vt:lpstr>
      <vt:lpstr>Correct the mistakes</vt:lpstr>
      <vt:lpstr>3rd declension</vt:lpstr>
      <vt:lpstr>3rd declension: characteristic features</vt:lpstr>
      <vt:lpstr>What is the genitive stem of following nouns</vt:lpstr>
      <vt:lpstr>2 types of stems</vt:lpstr>
      <vt:lpstr>Maskulines and feminines</vt:lpstr>
      <vt:lpstr>Maskulines and feminines</vt:lpstr>
      <vt:lpstr>Neutrals</vt:lpstr>
      <vt:lpstr>Neutrals</vt:lpstr>
      <vt:lpstr>Neutrals</vt:lpstr>
      <vt:lpstr>What is the paradigm for following nouns?</vt:lpstr>
      <vt:lpstr>Example of declining noun from 3rd declension with  1st and 2nd declension adjective</vt:lpstr>
      <vt:lpstr>Decline:</vt:lpstr>
    </vt:vector>
  </TitlesOfParts>
  <Company>AV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lékařské terminologie</dc:title>
  <dc:creator>Libor Šupa</dc:creator>
  <cp:lastModifiedBy>Pavel Ševčík</cp:lastModifiedBy>
  <cp:revision>96</cp:revision>
  <cp:lastPrinted>2016-10-03T13:13:39Z</cp:lastPrinted>
  <dcterms:created xsi:type="dcterms:W3CDTF">2012-09-16T21:20:21Z</dcterms:created>
  <dcterms:modified xsi:type="dcterms:W3CDTF">2018-03-08T19:29:20Z</dcterms:modified>
</cp:coreProperties>
</file>