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ppt/tags/tag17.xml" ContentType="application/vnd.openxmlformats-officedocument.presentationml.tags+xml"/>
  <Override PartName="/ppt/notesSlides/notesSlide7.xml" ContentType="application/vnd.openxmlformats-officedocument.presentationml.notesSlide+xml"/>
  <Override PartName="/ppt/tags/tag18.xml" ContentType="application/vnd.openxmlformats-officedocument.presentationml.tags+xml"/>
  <Override PartName="/ppt/notesSlides/notesSlide8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9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0.xml" ContentType="application/vnd.openxmlformats-officedocument.presentationml.notesSlide+xml"/>
  <Override PartName="/ppt/tags/tag23.xml" ContentType="application/vnd.openxmlformats-officedocument.presentationml.tags+xml"/>
  <Override PartName="/ppt/notesSlides/notesSlide11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2.xml" ContentType="application/vnd.openxmlformats-officedocument.presentationml.notesSlide+xml"/>
  <Override PartName="/ppt/tags/tag26.xml" ContentType="application/vnd.openxmlformats-officedocument.presentationml.tags+xml"/>
  <Override PartName="/ppt/notesSlides/notesSlide13.xml" ContentType="application/vnd.openxmlformats-officedocument.presentationml.notesSlide+xml"/>
  <Override PartName="/ppt/tags/tag27.xml" ContentType="application/vnd.openxmlformats-officedocument.presentationml.tags+xml"/>
  <Override PartName="/ppt/notesSlides/notesSlide14.xml" ContentType="application/vnd.openxmlformats-officedocument.presentationml.notesSlide+xml"/>
  <Override PartName="/ppt/tags/tag28.xml" ContentType="application/vnd.openxmlformats-officedocument.presentationml.tags+xml"/>
  <Override PartName="/ppt/notesSlides/notesSlide15.xml" ContentType="application/vnd.openxmlformats-officedocument.presentationml.notesSlide+xml"/>
  <Override PartName="/ppt/tags/tag29.xml" ContentType="application/vnd.openxmlformats-officedocument.presentationml.tags+xml"/>
  <Override PartName="/ppt/notesSlides/notesSlide16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7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8.xml" ContentType="application/vnd.openxmlformats-officedocument.presentationml.notesSlide+xml"/>
  <Override PartName="/ppt/tags/tag34.xml" ContentType="application/vnd.openxmlformats-officedocument.presentationml.tags+xml"/>
  <Override PartName="/ppt/notesSlides/notesSlide19.xml" ContentType="application/vnd.openxmlformats-officedocument.presentationml.notesSlide+xml"/>
  <Override PartName="/ppt/tags/tag35.xml" ContentType="application/vnd.openxmlformats-officedocument.presentationml.tags+xml"/>
  <Override PartName="/ppt/notesSlides/notesSlide20.xml" ContentType="application/vnd.openxmlformats-officedocument.presentationml.notesSlide+xml"/>
  <Override PartName="/ppt/tags/tag36.xml" ContentType="application/vnd.openxmlformats-officedocument.presentationml.tags+xml"/>
  <Override PartName="/ppt/notesSlides/notesSlide21.xml" ContentType="application/vnd.openxmlformats-officedocument.presentationml.notesSlide+xml"/>
  <Override PartName="/ppt/tags/tag37.xml" ContentType="application/vnd.openxmlformats-officedocument.presentationml.tags+xml"/>
  <Override PartName="/ppt/notesSlides/notesSlide22.xml" ContentType="application/vnd.openxmlformats-officedocument.presentationml.notesSlide+xml"/>
  <Override PartName="/ppt/tags/tag38.xml" ContentType="application/vnd.openxmlformats-officedocument.presentationml.tags+xml"/>
  <Override PartName="/ppt/notesSlides/notesSlide23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24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25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26.xml" ContentType="application/vnd.openxmlformats-officedocument.presentationml.notesSlide+xml"/>
  <Override PartName="/ppt/tags/tag45.xml" ContentType="application/vnd.openxmlformats-officedocument.presentationml.tags+xml"/>
  <Override PartName="/ppt/notesSlides/notesSlide27.xml" ContentType="application/vnd.openxmlformats-officedocument.presentationml.notesSlide+xml"/>
  <Override PartName="/ppt/tags/tag46.xml" ContentType="application/vnd.openxmlformats-officedocument.presentationml.tags+xml"/>
  <Override PartName="/ppt/notesSlides/notesSlide28.xml" ContentType="application/vnd.openxmlformats-officedocument.presentationml.notesSlide+xml"/>
  <Override PartName="/ppt/tags/tag47.xml" ContentType="application/vnd.openxmlformats-officedocument.presentationml.tags+xml"/>
  <Override PartName="/ppt/notesSlides/notesSlide29.xml" ContentType="application/vnd.openxmlformats-officedocument.presentationml.notesSlide+xml"/>
  <Override PartName="/ppt/tags/tag48.xml" ContentType="application/vnd.openxmlformats-officedocument.presentationml.tags+xml"/>
  <Override PartName="/ppt/notesSlides/notesSlide30.xml" ContentType="application/vnd.openxmlformats-officedocument.presentationml.notesSlide+xml"/>
  <Override PartName="/ppt/tags/tag49.xml" ContentType="application/vnd.openxmlformats-officedocument.presentationml.tags+xml"/>
  <Override PartName="/ppt/notesSlides/notesSlide31.xml" ContentType="application/vnd.openxmlformats-officedocument.presentationml.notesSlide+xml"/>
  <Override PartName="/ppt/tags/tag50.xml" ContentType="application/vnd.openxmlformats-officedocument.presentationml.tags+xml"/>
  <Override PartName="/ppt/notesSlides/notesSlide32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33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34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handoutMasterIdLst>
    <p:handoutMasterId r:id="rId60"/>
  </p:handoutMasterIdLst>
  <p:sldIdLst>
    <p:sldId id="256" r:id="rId2"/>
    <p:sldId id="333" r:id="rId3"/>
    <p:sldId id="334" r:id="rId4"/>
    <p:sldId id="335" r:id="rId5"/>
    <p:sldId id="261" r:id="rId6"/>
    <p:sldId id="262" r:id="rId7"/>
    <p:sldId id="336" r:id="rId8"/>
    <p:sldId id="339" r:id="rId9"/>
    <p:sldId id="264" r:id="rId10"/>
    <p:sldId id="330" r:id="rId11"/>
    <p:sldId id="267" r:id="rId12"/>
    <p:sldId id="265" r:id="rId13"/>
    <p:sldId id="268" r:id="rId14"/>
    <p:sldId id="269" r:id="rId15"/>
    <p:sldId id="271" r:id="rId16"/>
    <p:sldId id="270" r:id="rId17"/>
    <p:sldId id="324" r:id="rId18"/>
    <p:sldId id="282" r:id="rId19"/>
    <p:sldId id="338" r:id="rId20"/>
    <p:sldId id="284" r:id="rId21"/>
    <p:sldId id="285" r:id="rId22"/>
    <p:sldId id="340" r:id="rId23"/>
    <p:sldId id="313" r:id="rId24"/>
    <p:sldId id="331" r:id="rId25"/>
    <p:sldId id="272" r:id="rId26"/>
    <p:sldId id="273" r:id="rId27"/>
    <p:sldId id="275" r:id="rId28"/>
    <p:sldId id="266" r:id="rId29"/>
    <p:sldId id="337" r:id="rId30"/>
    <p:sldId id="278" r:id="rId31"/>
    <p:sldId id="279" r:id="rId32"/>
    <p:sldId id="286" r:id="rId33"/>
    <p:sldId id="280" r:id="rId34"/>
    <p:sldId id="276" r:id="rId35"/>
    <p:sldId id="314" r:id="rId36"/>
    <p:sldId id="287" r:id="rId37"/>
    <p:sldId id="288" r:id="rId38"/>
    <p:sldId id="290" r:id="rId39"/>
    <p:sldId id="291" r:id="rId40"/>
    <p:sldId id="292" r:id="rId41"/>
    <p:sldId id="329" r:id="rId42"/>
    <p:sldId id="289" r:id="rId43"/>
    <p:sldId id="342" r:id="rId44"/>
    <p:sldId id="294" r:id="rId45"/>
    <p:sldId id="295" r:id="rId46"/>
    <p:sldId id="293" r:id="rId47"/>
    <p:sldId id="297" r:id="rId48"/>
    <p:sldId id="298" r:id="rId49"/>
    <p:sldId id="303" r:id="rId50"/>
    <p:sldId id="316" r:id="rId51"/>
    <p:sldId id="317" r:id="rId52"/>
    <p:sldId id="318" r:id="rId53"/>
    <p:sldId id="319" r:id="rId54"/>
    <p:sldId id="320" r:id="rId55"/>
    <p:sldId id="332" r:id="rId56"/>
    <p:sldId id="321" r:id="rId57"/>
    <p:sldId id="323" r:id="rId58"/>
  </p:sldIdLst>
  <p:sldSz cx="9144000" cy="6858000" type="screen4x3"/>
  <p:notesSz cx="6797675" cy="9926638"/>
  <p:custDataLst>
    <p:tags r:id="rId61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39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28" autoAdjust="0"/>
    <p:restoredTop sz="69130" autoAdjust="0"/>
  </p:normalViewPr>
  <p:slideViewPr>
    <p:cSldViewPr snapToGrid="0">
      <p:cViewPr varScale="1">
        <p:scale>
          <a:sx n="77" d="100"/>
          <a:sy n="77" d="100"/>
        </p:scale>
        <p:origin x="195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38123-60D2-4974-B066-B78431E09CDA}" type="datetimeFigureOut">
              <a:rPr lang="cs-CZ" smtClean="0"/>
              <a:t>29.05.2017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A2BD9-5A89-4159-93B6-FDFB9BA72F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8399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F5312-CCC1-47B5-9282-668EB3204690}" type="datetimeFigureOut">
              <a:rPr lang="cs-CZ" smtClean="0"/>
              <a:pPr/>
              <a:t>29.05.2017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BAE23-CADC-4328-A32F-6FB4F84B32F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5559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2E9E271-4F83-4333-B6BA-4CD294A3D847}" type="slidenum">
              <a:rPr lang="cs-CZ" altLang="cs-CZ"/>
              <a:pPr algn="r" eaLnBrk="1" hangingPunct="1">
                <a:spcBef>
                  <a:spcPct val="0"/>
                </a:spcBef>
              </a:pPr>
              <a:t>3</a:t>
            </a:fld>
            <a:endParaRPr lang="cs-CZ" altLang="cs-CZ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163914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BAE23-CADC-4328-A32F-6FB4F84B32FF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69669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BAE23-CADC-4328-A32F-6FB4F84B32FF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746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BAE23-CADC-4328-A32F-6FB4F84B32FF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45780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BAE23-CADC-4328-A32F-6FB4F84B32FF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18249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Vysvětleno</a:t>
            </a:r>
            <a:r>
              <a:rPr lang="cs-CZ" baseline="0" dirty="0" smtClean="0"/>
              <a:t> na přednášce, lze se zeptat.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BAE23-CADC-4328-A32F-6FB4F84B32FF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5819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</a:t>
            </a:r>
            <a:r>
              <a:rPr lang="cs-CZ" dirty="0" smtClean="0"/>
              <a:t>://icp.org.nz/icp_t9.html?htmlCond=1</a:t>
            </a:r>
          </a:p>
          <a:p>
            <a:endParaRPr lang="cs-CZ" dirty="0" smtClean="0"/>
          </a:p>
          <a:p>
            <a:r>
              <a:rPr lang="cs-CZ" dirty="0" smtClean="0"/>
              <a:t>http://icp.org.nz/icp_t9.html?htmlCond=1</a:t>
            </a:r>
          </a:p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BAE23-CADC-4328-A32F-6FB4F84B32FF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40135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BAE23-CADC-4328-A32F-6FB4F84B32FF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22240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BAE23-CADC-4328-A32F-6FB4F84B32FF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4576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BAE23-CADC-4328-A32F-6FB4F84B32FF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22906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BAE23-CADC-4328-A32F-6FB4F84B32FF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2376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BAE23-CADC-4328-A32F-6FB4F84B32FF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86578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BAE23-CADC-4328-A32F-6FB4F84B32FF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83818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BAE23-CADC-4328-A32F-6FB4F84B32FF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92994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BAE23-CADC-4328-A32F-6FB4F84B32FF}" type="slidenum">
              <a:rPr lang="cs-CZ" smtClean="0"/>
              <a:pPr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99115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BAE23-CADC-4328-A32F-6FB4F84B32FF}" type="slidenum">
              <a:rPr lang="cs-CZ" smtClean="0"/>
              <a:pPr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18418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BAE23-CADC-4328-A32F-6FB4F84B32FF}" type="slidenum">
              <a:rPr lang="cs-CZ" smtClean="0"/>
              <a:pPr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60621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BAE23-CADC-4328-A32F-6FB4F84B32FF}" type="slidenum">
              <a:rPr lang="cs-CZ" smtClean="0"/>
              <a:pPr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3409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BAE23-CADC-4328-A32F-6FB4F84B32FF}" type="slidenum">
              <a:rPr lang="cs-CZ" smtClean="0"/>
              <a:pPr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39707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BAE23-CADC-4328-A32F-6FB4F84B32FF}" type="slidenum">
              <a:rPr lang="cs-CZ" smtClean="0"/>
              <a:pPr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66798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F1654-BED7-4A74-A97C-75144283F818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87100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BAE23-CADC-4328-A32F-6FB4F84B32FF}" type="slidenum">
              <a:rPr lang="cs-CZ" smtClean="0"/>
              <a:pPr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1257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dirty="0" smtClean="0"/>
              <a:t>http://icp.org.nz/icp_t6.html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cs-CZ" altLang="cs-CZ" sz="1200" dirty="0" smtClean="0"/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cs-CZ" altLang="cs-CZ" sz="1200" dirty="0" smtClean="0"/>
              <a:t>SET = </a:t>
            </a:r>
            <a:r>
              <a:rPr lang="cs-CZ" altLang="cs-CZ" sz="1200" dirty="0" err="1" smtClean="0"/>
              <a:t>systemic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enzymotherapy</a:t>
            </a:r>
            <a:endParaRPr lang="cs-CZ" altLang="cs-CZ" sz="1200" baseline="0" dirty="0" smtClean="0"/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cs-CZ" altLang="cs-CZ" sz="1200" dirty="0" smtClean="0"/>
          </a:p>
        </p:txBody>
      </p:sp>
    </p:spTree>
    <p:extLst>
      <p:ext uri="{BB962C8B-B14F-4D97-AF65-F5344CB8AC3E}">
        <p14:creationId xmlns:p14="http://schemas.microsoft.com/office/powerpoint/2010/main" val="11778098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BAE23-CADC-4328-A32F-6FB4F84B32FF}" type="slidenum">
              <a:rPr lang="cs-CZ" smtClean="0"/>
              <a:pPr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00669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Compartment</a:t>
            </a:r>
            <a:r>
              <a:rPr lang="cs-CZ" baseline="0" dirty="0" smtClean="0"/>
              <a:t> = </a:t>
            </a:r>
            <a:r>
              <a:rPr lang="cs-CZ" baseline="0" dirty="0" err="1" smtClean="0"/>
              <a:t>space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where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is</a:t>
            </a:r>
            <a:r>
              <a:rPr lang="cs-CZ" baseline="0" dirty="0" smtClean="0"/>
              <a:t> drug </a:t>
            </a:r>
            <a:r>
              <a:rPr lang="cs-CZ" baseline="0" dirty="0" err="1" smtClean="0"/>
              <a:t>equally</a:t>
            </a:r>
            <a:r>
              <a:rPr lang="cs-CZ" baseline="0" dirty="0" smtClean="0"/>
              <a:t> </a:t>
            </a:r>
            <a:r>
              <a:rPr lang="cs-CZ" baseline="0" dirty="0" err="1" smtClean="0"/>
              <a:t>distributed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BAE23-CADC-4328-A32F-6FB4F84B32FF}" type="slidenum">
              <a:rPr lang="cs-CZ" smtClean="0"/>
              <a:pPr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93921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BAE23-CADC-4328-A32F-6FB4F84B32FF}" type="slidenum">
              <a:rPr lang="cs-CZ" smtClean="0"/>
              <a:pPr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7843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BAE23-CADC-4328-A32F-6FB4F84B32FF}" type="slidenum">
              <a:rPr lang="cs-CZ" smtClean="0"/>
              <a:pPr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08145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BAE23-CADC-4328-A32F-6FB4F84B32FF}" type="slidenum">
              <a:rPr lang="cs-CZ" smtClean="0"/>
              <a:pPr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28047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BAE23-CADC-4328-A32F-6FB4F84B32FF}" type="slidenum">
              <a:rPr lang="cs-CZ" smtClean="0"/>
              <a:pPr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2513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BAE23-CADC-4328-A32F-6FB4F84B32FF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2177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BAE23-CADC-4328-A32F-6FB4F84B32FF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3077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</a:t>
            </a:r>
            <a:r>
              <a:rPr lang="cs-CZ" dirty="0" smtClean="0"/>
              <a:t>://icp.org.nz/icp_t15.html?htmlCond=3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BAE23-CADC-4328-A32F-6FB4F84B32FF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5124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BAE23-CADC-4328-A32F-6FB4F84B32FF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1611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/>
          </a:p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BAE23-CADC-4328-A32F-6FB4F84B32FF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4878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-25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BAE23-CADC-4328-A32F-6FB4F84B32FF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2008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F8207-CA85-4581-9FA9-E7A0115D3DD1}" type="datetimeFigureOut">
              <a:rPr lang="cs-CZ" smtClean="0"/>
              <a:pPr/>
              <a:t>29.05.2017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FE04-B8B9-4009-90A2-92F791A3F2B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584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F8207-CA85-4581-9FA9-E7A0115D3DD1}" type="datetimeFigureOut">
              <a:rPr lang="cs-CZ" smtClean="0"/>
              <a:pPr/>
              <a:t>29.05.2017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FE04-B8B9-4009-90A2-92F791A3F2B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5782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F8207-CA85-4581-9FA9-E7A0115D3DD1}" type="datetimeFigureOut">
              <a:rPr lang="cs-CZ" smtClean="0"/>
              <a:pPr/>
              <a:t>29.05.2017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FE04-B8B9-4009-90A2-92F791A3F2B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8578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F8207-CA85-4581-9FA9-E7A0115D3DD1}" type="datetimeFigureOut">
              <a:rPr lang="cs-CZ" smtClean="0"/>
              <a:pPr/>
              <a:t>29.05.2017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FE04-B8B9-4009-90A2-92F791A3F2B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2753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F8207-CA85-4581-9FA9-E7A0115D3DD1}" type="datetimeFigureOut">
              <a:rPr lang="cs-CZ" smtClean="0"/>
              <a:pPr/>
              <a:t>29.05.2017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FE04-B8B9-4009-90A2-92F791A3F2B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8123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F8207-CA85-4581-9FA9-E7A0115D3DD1}" type="datetimeFigureOut">
              <a:rPr lang="cs-CZ" smtClean="0"/>
              <a:pPr/>
              <a:t>29.05.2017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FE04-B8B9-4009-90A2-92F791A3F2B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0527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F8207-CA85-4581-9FA9-E7A0115D3DD1}" type="datetimeFigureOut">
              <a:rPr lang="cs-CZ" smtClean="0"/>
              <a:pPr/>
              <a:t>29.05.2017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FE04-B8B9-4009-90A2-92F791A3F2B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3579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F8207-CA85-4581-9FA9-E7A0115D3DD1}" type="datetimeFigureOut">
              <a:rPr lang="cs-CZ" smtClean="0"/>
              <a:pPr/>
              <a:t>29.05.2017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FE04-B8B9-4009-90A2-92F791A3F2B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1723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F8207-CA85-4581-9FA9-E7A0115D3DD1}" type="datetimeFigureOut">
              <a:rPr lang="cs-CZ" smtClean="0"/>
              <a:pPr/>
              <a:t>29.05.2017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FE04-B8B9-4009-90A2-92F791A3F2B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495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F8207-CA85-4581-9FA9-E7A0115D3DD1}" type="datetimeFigureOut">
              <a:rPr lang="cs-CZ" smtClean="0"/>
              <a:pPr/>
              <a:t>29.05.2017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FE04-B8B9-4009-90A2-92F791A3F2B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2826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F8207-CA85-4581-9FA9-E7A0115D3DD1}" type="datetimeFigureOut">
              <a:rPr lang="cs-CZ" smtClean="0"/>
              <a:pPr/>
              <a:t>29.05.2017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FE04-B8B9-4009-90A2-92F791A3F2B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6567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F8207-CA85-4581-9FA9-E7A0115D3DD1}" type="datetimeFigureOut">
              <a:rPr lang="cs-CZ" smtClean="0"/>
              <a:pPr/>
              <a:t>29.05.2017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CFE04-B8B9-4009-90A2-92F791A3F2B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3058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notesSlide" Target="../notesSlides/notesSlide1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png"/><Relationship Id="rId12" Type="http://schemas.openxmlformats.org/officeDocument/2006/relationships/image" Target="../media/image14.png"/><Relationship Id="rId2" Type="http://schemas.openxmlformats.org/officeDocument/2006/relationships/tags" Target="../tags/tag3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jpe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image" Target="../media/image22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4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6" Type="http://schemas.openxmlformats.org/officeDocument/2006/relationships/image" Target="../media/image250.png"/><Relationship Id="rId5" Type="http://schemas.openxmlformats.org/officeDocument/2006/relationships/image" Target="../media/image240.png"/><Relationship Id="rId4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7.xml"/><Relationship Id="rId4" Type="http://schemas.openxmlformats.org/officeDocument/2006/relationships/image" Target="../media/image2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2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6.xml"/><Relationship Id="rId4" Type="http://schemas.openxmlformats.org/officeDocument/2006/relationships/image" Target="../media/image2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7.xml"/><Relationship Id="rId4" Type="http://schemas.openxmlformats.org/officeDocument/2006/relationships/image" Target="../media/image31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9.xml"/><Relationship Id="rId4" Type="http://schemas.openxmlformats.org/officeDocument/2006/relationships/image" Target="../media/image35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37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85800" y="692057"/>
            <a:ext cx="7772400" cy="2387600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PHARMACOKINETICS </a:t>
            </a:r>
            <a:endParaRPr lang="cs-CZ" sz="4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53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accent5"/>
                </a:solidFill>
              </a:rPr>
              <a:t>AUC – area </a:t>
            </a:r>
            <a:r>
              <a:rPr lang="cs-CZ" b="1" dirty="0" err="1">
                <a:solidFill>
                  <a:schemeClr val="accent5"/>
                </a:solidFill>
              </a:rPr>
              <a:t>under</a:t>
            </a:r>
            <a:r>
              <a:rPr lang="cs-CZ" b="1" dirty="0">
                <a:solidFill>
                  <a:schemeClr val="accent5"/>
                </a:solidFill>
              </a:rPr>
              <a:t> </a:t>
            </a:r>
            <a:r>
              <a:rPr lang="cs-CZ" b="1" dirty="0" err="1">
                <a:solidFill>
                  <a:schemeClr val="accent5"/>
                </a:solidFill>
              </a:rPr>
              <a:t>the</a:t>
            </a:r>
            <a:r>
              <a:rPr lang="cs-CZ" b="1" dirty="0">
                <a:solidFill>
                  <a:schemeClr val="accent5"/>
                </a:solidFill>
              </a:rPr>
              <a:t> </a:t>
            </a:r>
            <a:r>
              <a:rPr lang="cs-CZ" b="1" dirty="0" err="1">
                <a:solidFill>
                  <a:schemeClr val="accent5"/>
                </a:solidFill>
              </a:rPr>
              <a:t>curve</a:t>
            </a:r>
            <a:endParaRPr lang="cs-CZ" b="1" dirty="0">
              <a:solidFill>
                <a:schemeClr val="accent5"/>
              </a:solidFill>
            </a:endParaRPr>
          </a:p>
        </p:txBody>
      </p:sp>
      <p:pic>
        <p:nvPicPr>
          <p:cNvPr id="4" name="Picture 4" descr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851" y="2267213"/>
            <a:ext cx="5093025" cy="3081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156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228" y="1603331"/>
            <a:ext cx="5509122" cy="506677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569838" y="0"/>
            <a:ext cx="8430016" cy="127727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cs-CZ" altLang="cs-CZ" sz="700" b="1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cs-CZ" sz="2800" b="1" dirty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Effects of different bioavailability (F) on the pharmacokinetics</a:t>
            </a:r>
            <a:r>
              <a:rPr lang="cs-CZ" altLang="cs-CZ" sz="2800" b="1" dirty="0" smtClean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                                                                                            </a:t>
            </a:r>
            <a:endParaRPr lang="cs-CZ" altLang="cs-CZ" sz="2800" b="1" dirty="0">
              <a:solidFill>
                <a:schemeClr val="accent5"/>
              </a:solidFill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27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 smtClean="0">
                <a:solidFill>
                  <a:schemeClr val="accent5"/>
                </a:solidFill>
              </a:rPr>
              <a:t>Bioavailability</a:t>
            </a:r>
            <a:r>
              <a:rPr lang="cs-CZ" b="1" dirty="0" smtClean="0">
                <a:solidFill>
                  <a:schemeClr val="accent5"/>
                </a:solidFill>
              </a:rPr>
              <a:t>- </a:t>
            </a:r>
            <a:r>
              <a:rPr lang="cs-CZ" b="1" dirty="0">
                <a:solidFill>
                  <a:schemeClr val="accent5"/>
                </a:solidFill>
              </a:rPr>
              <a:t>F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FF0000"/>
                </a:solidFill>
              </a:rPr>
              <a:t>Absolute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bioavailability</a:t>
            </a:r>
            <a:endParaRPr lang="cs-CZ" dirty="0"/>
          </a:p>
          <a:p>
            <a:pPr lvl="1"/>
            <a:r>
              <a:rPr lang="en-US" dirty="0"/>
              <a:t>comparing the </a:t>
            </a:r>
            <a:r>
              <a:rPr lang="en-US" dirty="0" smtClean="0"/>
              <a:t>AUC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en-US" dirty="0" smtClean="0"/>
              <a:t> </a:t>
            </a:r>
            <a:r>
              <a:rPr lang="en-US" dirty="0"/>
              <a:t>administered drug in the test dosage form and the AUC after </a:t>
            </a:r>
            <a:r>
              <a:rPr lang="en-US" dirty="0" err="1"/>
              <a:t>i.v.</a:t>
            </a:r>
            <a:r>
              <a:rPr lang="en-US" dirty="0"/>
              <a:t> drug </a:t>
            </a:r>
            <a:r>
              <a:rPr lang="en-US" dirty="0" smtClean="0"/>
              <a:t>administration</a:t>
            </a:r>
            <a:endParaRPr lang="cs-CZ" dirty="0"/>
          </a:p>
          <a:p>
            <a:pPr marL="228600" lvl="1">
              <a:spcBef>
                <a:spcPts val="1000"/>
              </a:spcBef>
            </a:pPr>
            <a:endParaRPr lang="cs-CZ" sz="2800" b="1" dirty="0" smtClean="0">
              <a:solidFill>
                <a:srgbClr val="FF0000"/>
              </a:solidFill>
            </a:endParaRPr>
          </a:p>
          <a:p>
            <a:pPr marL="228600" lvl="1">
              <a:spcBef>
                <a:spcPts val="1000"/>
              </a:spcBef>
            </a:pPr>
            <a:r>
              <a:rPr lang="cs-CZ" sz="2800" b="1" dirty="0" err="1" smtClean="0">
                <a:solidFill>
                  <a:srgbClr val="FF0000"/>
                </a:solidFill>
              </a:rPr>
              <a:t>Relative</a:t>
            </a:r>
            <a:r>
              <a:rPr lang="cs-CZ" sz="2800" b="1" dirty="0" smtClean="0">
                <a:solidFill>
                  <a:srgbClr val="FF0000"/>
                </a:solidFill>
              </a:rPr>
              <a:t> </a:t>
            </a:r>
            <a:r>
              <a:rPr lang="cs-CZ" sz="2800" b="1" dirty="0" err="1">
                <a:solidFill>
                  <a:srgbClr val="FF0000"/>
                </a:solidFill>
              </a:rPr>
              <a:t>bioavailability</a:t>
            </a:r>
            <a:endParaRPr lang="cs-CZ" sz="2800" b="1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assess </a:t>
            </a:r>
            <a:r>
              <a:rPr lang="en-US" dirty="0"/>
              <a:t>the </a:t>
            </a:r>
            <a:r>
              <a:rPr lang="en-US" dirty="0" smtClean="0"/>
              <a:t>expected</a:t>
            </a:r>
            <a:r>
              <a:rPr lang="en-US" dirty="0"/>
              <a:t> biological equivalence of two </a:t>
            </a:r>
            <a:r>
              <a:rPr lang="en-US" dirty="0" smtClean="0"/>
              <a:t>preparations </a:t>
            </a:r>
            <a:r>
              <a:rPr lang="en-US" dirty="0"/>
              <a:t>of a drug</a:t>
            </a:r>
            <a:endParaRPr lang="cs-CZ" dirty="0" smtClean="0"/>
          </a:p>
          <a:p>
            <a:pPr lvl="1"/>
            <a:r>
              <a:rPr lang="cs-CZ" dirty="0"/>
              <a:t>i</a:t>
            </a:r>
            <a:r>
              <a:rPr lang="en-US" dirty="0" smtClean="0"/>
              <a:t>f </a:t>
            </a:r>
            <a:r>
              <a:rPr lang="en-US" dirty="0"/>
              <a:t>the relative bioavailability = 1 (100</a:t>
            </a:r>
            <a:r>
              <a:rPr lang="en-US" dirty="0" smtClean="0"/>
              <a:t>%)</a:t>
            </a:r>
            <a:r>
              <a:rPr lang="cs-CZ" dirty="0" smtClean="0"/>
              <a:t> </a:t>
            </a:r>
            <a:r>
              <a:rPr lang="cs-CZ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test</a:t>
            </a:r>
            <a:r>
              <a:rPr lang="cs-CZ" dirty="0" err="1" smtClean="0"/>
              <a:t>ed</a:t>
            </a:r>
            <a:r>
              <a:rPr lang="cs-CZ" dirty="0" smtClean="0"/>
              <a:t> </a:t>
            </a:r>
            <a:r>
              <a:rPr lang="cs-CZ" dirty="0" err="1" smtClean="0"/>
              <a:t>preparation</a:t>
            </a:r>
            <a:r>
              <a:rPr lang="en-US" dirty="0" smtClean="0"/>
              <a:t> </a:t>
            </a:r>
            <a:r>
              <a:rPr lang="en-US" dirty="0"/>
              <a:t>is bioequivalent to the </a:t>
            </a:r>
            <a:r>
              <a:rPr lang="en-US" dirty="0" smtClean="0"/>
              <a:t>reference</a:t>
            </a:r>
            <a:endParaRPr lang="cs-CZ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846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212"/>
            <a:ext cx="9144000" cy="5743575"/>
          </a:xfrm>
          <a:prstGeom prst="rect">
            <a:avLst/>
          </a:prstGeom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572000" y="6516688"/>
            <a:ext cx="5407961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318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6477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8636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0795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GB" altLang="cs-CZ" sz="1200" dirty="0">
                <a:latin typeface="Arial" panose="020B0604020202020204" pitchFamily="34" charset="0"/>
              </a:rPr>
              <a:t>David G. Bailey, and George K. Dresser CMAJ 2004;170:1531-1532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787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76"/>
          <a:stretch>
            <a:fillRect/>
          </a:stretch>
        </p:blipFill>
        <p:spPr bwMode="auto">
          <a:xfrm>
            <a:off x="5397423" y="2930486"/>
            <a:ext cx="3746577" cy="37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50825" y="484742"/>
            <a:ext cx="7538100" cy="431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buClr>
                <a:schemeClr val="tx1"/>
              </a:buClr>
              <a:buNone/>
            </a:pPr>
            <a:r>
              <a:rPr lang="cs-CZ" altLang="cs-CZ" sz="2800" b="1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P-</a:t>
            </a:r>
            <a:r>
              <a:rPr lang="cs-CZ" altLang="cs-CZ" sz="2800" b="1" dirty="0" err="1" smtClean="0">
                <a:solidFill>
                  <a:schemeClr val="accent5"/>
                </a:solidFill>
                <a:latin typeface="Calibri" panose="020F0502020204030204" pitchFamily="34" charset="0"/>
              </a:rPr>
              <a:t>glycoprotein</a:t>
            </a:r>
            <a:endParaRPr lang="cs-CZ" altLang="cs-CZ" sz="2500" b="1" dirty="0">
              <a:solidFill>
                <a:schemeClr val="accent5"/>
              </a:solidFill>
              <a:latin typeface="Calibri" panose="020F0502020204030204" pitchFamily="34" charset="0"/>
            </a:endParaRPr>
          </a:p>
          <a:p>
            <a:pPr lvl="1"/>
            <a:endParaRPr lang="cs-CZ" sz="2400" dirty="0" smtClean="0">
              <a:latin typeface="+mn-lt"/>
            </a:endParaRPr>
          </a:p>
          <a:p>
            <a:pPr lvl="1"/>
            <a:r>
              <a:rPr lang="cs-CZ" sz="2400" dirty="0" err="1" smtClean="0">
                <a:latin typeface="+mn-lt"/>
              </a:rPr>
              <a:t>transmembrane</a:t>
            </a:r>
            <a:r>
              <a:rPr lang="cs-CZ" sz="2400" dirty="0" smtClean="0">
                <a:latin typeface="+mn-lt"/>
              </a:rPr>
              <a:t> pump </a:t>
            </a:r>
            <a:r>
              <a:rPr lang="cs-CZ" sz="2400" dirty="0" err="1" smtClean="0">
                <a:latin typeface="+mn-lt"/>
              </a:rPr>
              <a:t>encoded</a:t>
            </a:r>
            <a:r>
              <a:rPr lang="cs-CZ" sz="2400" dirty="0" smtClean="0">
                <a:latin typeface="+mn-lt"/>
              </a:rPr>
              <a:t> by </a:t>
            </a:r>
            <a:r>
              <a:rPr lang="cs-CZ" sz="2400" i="1" dirty="0" smtClean="0">
                <a:latin typeface="+mn-lt"/>
              </a:rPr>
              <a:t>MDR1, ABCB1 </a:t>
            </a:r>
          </a:p>
          <a:p>
            <a:pPr lvl="1"/>
            <a:r>
              <a:rPr lang="cs-CZ" sz="2400" dirty="0" smtClean="0">
                <a:latin typeface="+mn-lt"/>
              </a:rPr>
              <a:t>drug </a:t>
            </a:r>
            <a:r>
              <a:rPr lang="cs-CZ" sz="2400" dirty="0" err="1">
                <a:latin typeface="+mn-lt"/>
              </a:rPr>
              <a:t>efflux</a:t>
            </a:r>
            <a:r>
              <a:rPr lang="cs-CZ" sz="2400" dirty="0">
                <a:latin typeface="+mn-lt"/>
              </a:rPr>
              <a:t> pump </a:t>
            </a:r>
            <a:r>
              <a:rPr lang="cs-CZ" sz="2400" dirty="0" err="1">
                <a:latin typeface="+mn-lt"/>
              </a:rPr>
              <a:t>for</a:t>
            </a:r>
            <a:r>
              <a:rPr lang="cs-CZ" sz="2400" dirty="0">
                <a:latin typeface="+mn-lt"/>
              </a:rPr>
              <a:t> </a:t>
            </a:r>
            <a:r>
              <a:rPr lang="cs-CZ" sz="2400" dirty="0" err="1">
                <a:latin typeface="+mn-lt"/>
              </a:rPr>
              <a:t>xenobiotics</a:t>
            </a:r>
            <a:r>
              <a:rPr lang="cs-CZ" sz="2400" dirty="0">
                <a:latin typeface="+mn-lt"/>
              </a:rPr>
              <a:t> </a:t>
            </a:r>
            <a:endParaRPr lang="cs-CZ" sz="2400" dirty="0" smtClean="0">
              <a:latin typeface="+mn-lt"/>
            </a:endParaRPr>
          </a:p>
          <a:p>
            <a:pPr lvl="1" eaLnBrk="1" hangingPunct="1"/>
            <a:r>
              <a:rPr lang="cs-CZ" altLang="cs-CZ" sz="2500" dirty="0" err="1" smtClean="0">
                <a:latin typeface="Calibri" panose="020F0502020204030204" pitchFamily="34" charset="0"/>
              </a:rPr>
              <a:t>multidrug</a:t>
            </a:r>
            <a:r>
              <a:rPr lang="cs-CZ" altLang="cs-CZ" sz="2500" dirty="0" smtClean="0">
                <a:latin typeface="Calibri" panose="020F0502020204030204" pitchFamily="34" charset="0"/>
              </a:rPr>
              <a:t> resistence to </a:t>
            </a:r>
            <a:r>
              <a:rPr lang="cs-CZ" altLang="cs-CZ" sz="2500" dirty="0" err="1" smtClean="0">
                <a:latin typeface="Calibri" panose="020F0502020204030204" pitchFamily="34" charset="0"/>
              </a:rPr>
              <a:t>chemotherapeutics</a:t>
            </a:r>
            <a:endParaRPr lang="cs-CZ" altLang="cs-CZ" sz="2500" dirty="0">
              <a:latin typeface="Calibri" panose="020F0502020204030204" pitchFamily="34" charset="0"/>
            </a:endParaRPr>
          </a:p>
          <a:p>
            <a:pPr lvl="2" eaLnBrk="1" hangingPunct="1">
              <a:buFont typeface="Wingdings" panose="05000000000000000000" pitchFamily="2" charset="2"/>
              <a:buNone/>
            </a:pPr>
            <a:endParaRPr lang="cs-CZ" altLang="cs-CZ" sz="2800" dirty="0">
              <a:latin typeface="Calibri" panose="020F0502020204030204" pitchFamily="34" charset="0"/>
            </a:endParaRPr>
          </a:p>
          <a:p>
            <a:pPr lvl="3" eaLnBrk="1" hangingPunct="1">
              <a:buClr>
                <a:srgbClr val="808080"/>
              </a:buClr>
              <a:buSzPct val="75000"/>
            </a:pPr>
            <a:endParaRPr lang="en-US" altLang="cs-CZ" sz="2400" dirty="0">
              <a:latin typeface="Calibri" panose="020F050202020403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0" t="-1952" r="15062" b="1"/>
          <a:stretch/>
        </p:blipFill>
        <p:spPr>
          <a:xfrm>
            <a:off x="464234" y="2778379"/>
            <a:ext cx="4289401" cy="38443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714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512769" y="314325"/>
            <a:ext cx="374064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cs-CZ" altLang="cs-CZ" sz="2800" b="1" dirty="0" err="1">
                <a:solidFill>
                  <a:srgbClr val="CC0000"/>
                </a:solidFill>
                <a:latin typeface="+mn-lt"/>
              </a:rPr>
              <a:t>Presystemic</a:t>
            </a:r>
            <a:r>
              <a:rPr lang="cs-CZ" altLang="cs-CZ" sz="2800" b="1" dirty="0">
                <a:solidFill>
                  <a:srgbClr val="CC0000"/>
                </a:solidFill>
                <a:latin typeface="+mn-lt"/>
              </a:rPr>
              <a:t> </a:t>
            </a:r>
            <a:r>
              <a:rPr lang="cs-CZ" altLang="cs-CZ" sz="2800" b="1" dirty="0" err="1">
                <a:solidFill>
                  <a:srgbClr val="CC0000"/>
                </a:solidFill>
                <a:latin typeface="+mn-lt"/>
              </a:rPr>
              <a:t>elimination</a:t>
            </a:r>
            <a:endParaRPr lang="cs-CZ" altLang="cs-CZ" sz="2800" b="1" dirty="0">
              <a:solidFill>
                <a:srgbClr val="CC0000"/>
              </a:solidFill>
              <a:latin typeface="+mn-lt"/>
            </a:endParaRPr>
          </a:p>
          <a:p>
            <a:pPr algn="ctr">
              <a:spcBef>
                <a:spcPct val="50000"/>
              </a:spcBef>
              <a:buNone/>
            </a:pPr>
            <a:r>
              <a:rPr lang="cs-CZ" altLang="cs-CZ" sz="2800" b="1" dirty="0" err="1" smtClean="0">
                <a:solidFill>
                  <a:srgbClr val="CC0000"/>
                </a:solidFill>
                <a:latin typeface="+mn-lt"/>
              </a:rPr>
              <a:t>First</a:t>
            </a:r>
            <a:r>
              <a:rPr lang="cs-CZ" altLang="cs-CZ" sz="2800" b="1" dirty="0" smtClean="0">
                <a:solidFill>
                  <a:srgbClr val="CC0000"/>
                </a:solidFill>
                <a:latin typeface="+mn-lt"/>
              </a:rPr>
              <a:t> </a:t>
            </a:r>
            <a:r>
              <a:rPr lang="cs-CZ" altLang="cs-CZ" sz="2800" b="1" dirty="0" err="1">
                <a:solidFill>
                  <a:srgbClr val="CC0000"/>
                </a:solidFill>
                <a:latin typeface="+mn-lt"/>
              </a:rPr>
              <a:t>pass</a:t>
            </a:r>
            <a:r>
              <a:rPr lang="cs-CZ" altLang="cs-CZ" sz="2800" b="1" dirty="0">
                <a:solidFill>
                  <a:srgbClr val="CC0000"/>
                </a:solidFill>
                <a:latin typeface="+mn-lt"/>
              </a:rPr>
              <a:t> </a:t>
            </a:r>
            <a:r>
              <a:rPr lang="cs-CZ" altLang="cs-CZ" sz="2800" b="1" dirty="0" err="1" smtClean="0">
                <a:solidFill>
                  <a:srgbClr val="CC0000"/>
                </a:solidFill>
                <a:latin typeface="+mn-lt"/>
              </a:rPr>
              <a:t>effect</a:t>
            </a:r>
            <a:r>
              <a:rPr lang="cs-CZ" altLang="cs-CZ" sz="2800" b="1" dirty="0" smtClean="0">
                <a:solidFill>
                  <a:srgbClr val="CC0000"/>
                </a:solidFill>
                <a:latin typeface="+mn-lt"/>
              </a:rPr>
              <a:t> </a:t>
            </a:r>
          </a:p>
        </p:txBody>
      </p:sp>
      <p:pic>
        <p:nvPicPr>
          <p:cNvPr id="18435" name="Picture 3" descr="intup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43" y="2058039"/>
            <a:ext cx="7052766" cy="366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808752" y="6488668"/>
            <a:ext cx="4307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http://icp.org.nz/icp_t6.html?htmlCond=1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292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spcBef>
                <a:spcPct val="50000"/>
              </a:spcBef>
            </a:pPr>
            <a:r>
              <a:rPr lang="en-US" altLang="cs-CZ" sz="3600" b="1" dirty="0">
                <a:solidFill>
                  <a:srgbClr val="0066CC"/>
                </a:solidFill>
              </a:rPr>
              <a:t>Other factors </a:t>
            </a:r>
            <a:r>
              <a:rPr lang="cs-CZ" altLang="cs-CZ" sz="3600" b="1" dirty="0" err="1">
                <a:solidFill>
                  <a:srgbClr val="0066CC"/>
                </a:solidFill>
              </a:rPr>
              <a:t>influencing</a:t>
            </a:r>
            <a:r>
              <a:rPr lang="cs-CZ" altLang="cs-CZ" sz="3600" b="1" dirty="0">
                <a:solidFill>
                  <a:srgbClr val="0066CC"/>
                </a:solidFill>
              </a:rPr>
              <a:t> </a:t>
            </a:r>
            <a:r>
              <a:rPr lang="en-US" altLang="cs-CZ" sz="3600" b="1" dirty="0">
                <a:solidFill>
                  <a:srgbClr val="0066CC"/>
                </a:solidFill>
              </a:rPr>
              <a:t>drug absorption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ct val="50000"/>
              </a:spcBef>
            </a:pPr>
            <a:r>
              <a:rPr lang="en-US" altLang="cs-CZ" dirty="0">
                <a:solidFill>
                  <a:srgbClr val="000000"/>
                </a:solidFill>
              </a:rPr>
              <a:t>gender, </a:t>
            </a:r>
            <a:r>
              <a:rPr lang="en-US" altLang="cs-CZ" dirty="0"/>
              <a:t>weight, plasmatic volume, speed of gastric discharging</a:t>
            </a:r>
            <a:endParaRPr lang="en-US" altLang="cs-CZ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cs-CZ" dirty="0">
                <a:solidFill>
                  <a:srgbClr val="000000"/>
                </a:solidFill>
              </a:rPr>
              <a:t>age - pH, bile, enzymes</a:t>
            </a:r>
          </a:p>
          <a:p>
            <a:pPr>
              <a:spcBef>
                <a:spcPct val="50000"/>
              </a:spcBef>
            </a:pPr>
            <a:r>
              <a:rPr lang="en-US" altLang="cs-CZ" dirty="0">
                <a:solidFill>
                  <a:srgbClr val="000000"/>
                </a:solidFill>
              </a:rPr>
              <a:t>pathophysiological </a:t>
            </a:r>
            <a:r>
              <a:rPr lang="cs-CZ" altLang="cs-CZ" dirty="0" err="1">
                <a:solidFill>
                  <a:srgbClr val="000000"/>
                </a:solidFill>
              </a:rPr>
              <a:t>defect</a:t>
            </a:r>
            <a:r>
              <a:rPr lang="en-US" altLang="cs-CZ" dirty="0">
                <a:solidFill>
                  <a:srgbClr val="000000"/>
                </a:solidFill>
              </a:rPr>
              <a:t> – diseases of liver, inflammation </a:t>
            </a:r>
            <a:r>
              <a:rPr lang="en-US" altLang="cs-CZ" dirty="0" smtClean="0">
                <a:solidFill>
                  <a:srgbClr val="000000"/>
                </a:solidFill>
              </a:rPr>
              <a:t>...</a:t>
            </a:r>
            <a:endParaRPr lang="cs-CZ" altLang="cs-CZ" dirty="0" smtClean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cs-CZ" dirty="0" smtClean="0"/>
              <a:t>Body </a:t>
            </a:r>
            <a:r>
              <a:rPr lang="cs-CZ" dirty="0" err="1" smtClean="0"/>
              <a:t>constitution</a:t>
            </a:r>
            <a:r>
              <a:rPr lang="cs-CZ" dirty="0" smtClean="0"/>
              <a:t> (BW/LBM)</a:t>
            </a:r>
            <a:endParaRPr lang="en-US" altLang="cs-CZ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cs-CZ" dirty="0">
                <a:solidFill>
                  <a:srgbClr val="000000"/>
                </a:solidFill>
              </a:rPr>
              <a:t>diet  	</a:t>
            </a:r>
            <a:endParaRPr lang="cs-CZ" altLang="cs-CZ" dirty="0" smtClean="0">
              <a:solidFill>
                <a:srgbClr val="000000"/>
              </a:solidFill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cs-CZ" altLang="cs-CZ" dirty="0" smtClean="0">
                <a:solidFill>
                  <a:srgbClr val="000000"/>
                </a:solidFill>
              </a:rPr>
              <a:t>	</a:t>
            </a:r>
            <a:r>
              <a:rPr lang="en-US" altLang="cs-CZ" dirty="0" smtClean="0">
                <a:solidFill>
                  <a:srgbClr val="000000"/>
                </a:solidFill>
              </a:rPr>
              <a:t>- </a:t>
            </a:r>
            <a:r>
              <a:rPr lang="en-US" altLang="cs-CZ" dirty="0">
                <a:solidFill>
                  <a:srgbClr val="000000"/>
                </a:solidFill>
              </a:rPr>
              <a:t>acceleration/ </a:t>
            </a:r>
            <a:r>
              <a:rPr lang="en-US" altLang="cs-CZ" dirty="0" err="1">
                <a:solidFill>
                  <a:srgbClr val="000000"/>
                </a:solidFill>
              </a:rPr>
              <a:t>decceleration</a:t>
            </a:r>
            <a:endParaRPr lang="en-US" altLang="cs-CZ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cs-CZ" dirty="0">
                <a:solidFill>
                  <a:srgbClr val="000000"/>
                </a:solidFill>
              </a:rPr>
              <a:t>	</a:t>
            </a:r>
            <a:r>
              <a:rPr lang="cs-CZ" altLang="cs-CZ" dirty="0" smtClean="0">
                <a:solidFill>
                  <a:srgbClr val="000000"/>
                </a:solidFill>
              </a:rPr>
              <a:t>	</a:t>
            </a:r>
            <a:r>
              <a:rPr lang="en-US" altLang="cs-CZ" dirty="0" smtClean="0">
                <a:solidFill>
                  <a:srgbClr val="000000"/>
                </a:solidFill>
              </a:rPr>
              <a:t>- </a:t>
            </a:r>
            <a:r>
              <a:rPr lang="en-US" altLang="cs-CZ" dirty="0">
                <a:solidFill>
                  <a:srgbClr val="000000"/>
                </a:solidFill>
              </a:rPr>
              <a:t>chemical incompatibilities</a:t>
            </a:r>
            <a:endParaRPr lang="en-US" altLang="cs-CZ" b="1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cs-CZ" b="1" dirty="0">
                <a:solidFill>
                  <a:srgbClr val="000000"/>
                </a:solidFill>
              </a:rPr>
              <a:t>	</a:t>
            </a:r>
            <a:r>
              <a:rPr lang="cs-CZ" altLang="cs-CZ" b="1" dirty="0" smtClean="0">
                <a:solidFill>
                  <a:srgbClr val="000000"/>
                </a:solidFill>
              </a:rPr>
              <a:t>	</a:t>
            </a:r>
            <a:r>
              <a:rPr lang="en-US" altLang="cs-CZ" b="1" dirty="0" smtClean="0">
                <a:solidFill>
                  <a:srgbClr val="000000"/>
                </a:solidFill>
              </a:rPr>
              <a:t>- </a:t>
            </a:r>
            <a:r>
              <a:rPr lang="en-US" altLang="cs-CZ" dirty="0">
                <a:solidFill>
                  <a:srgbClr val="000000"/>
                </a:solidFill>
              </a:rPr>
              <a:t>GIT functionality</a:t>
            </a:r>
          </a:p>
          <a:p>
            <a:endParaRPr lang="cs-CZ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7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Skupina 32"/>
          <p:cNvGrpSpPr/>
          <p:nvPr/>
        </p:nvGrpSpPr>
        <p:grpSpPr>
          <a:xfrm>
            <a:off x="249416" y="677879"/>
            <a:ext cx="8690237" cy="5408705"/>
            <a:chOff x="274468" y="677879"/>
            <a:chExt cx="8690237" cy="5408705"/>
          </a:xfrm>
        </p:grpSpPr>
        <p:grpSp>
          <p:nvGrpSpPr>
            <p:cNvPr id="15" name="Skupina 14"/>
            <p:cNvGrpSpPr/>
            <p:nvPr/>
          </p:nvGrpSpPr>
          <p:grpSpPr>
            <a:xfrm>
              <a:off x="283284" y="677879"/>
              <a:ext cx="8681421" cy="5408705"/>
              <a:chOff x="0" y="406400"/>
              <a:chExt cx="9144000" cy="5486400"/>
            </a:xfrm>
          </p:grpSpPr>
          <p:grpSp>
            <p:nvGrpSpPr>
              <p:cNvPr id="16" name="Group 2"/>
              <p:cNvGrpSpPr>
                <a:grpSpLocks noChangeAspect="1"/>
              </p:cNvGrpSpPr>
              <p:nvPr/>
            </p:nvGrpSpPr>
            <p:grpSpPr bwMode="auto">
              <a:xfrm>
                <a:off x="0" y="406400"/>
                <a:ext cx="9144000" cy="5486400"/>
                <a:chOff x="2198" y="2618"/>
                <a:chExt cx="7200" cy="4320"/>
              </a:xfrm>
            </p:grpSpPr>
            <p:sp>
              <p:nvSpPr>
                <p:cNvPr id="21" name="AutoShape 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2198" y="2618"/>
                  <a:ext cx="7200" cy="43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2" name="Line 4"/>
                <p:cNvSpPr>
                  <a:spLocks noChangeShapeType="1"/>
                </p:cNvSpPr>
                <p:nvPr/>
              </p:nvSpPr>
              <p:spPr bwMode="auto">
                <a:xfrm>
                  <a:off x="2486" y="6362"/>
                  <a:ext cx="633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3" name="Line 5"/>
                <p:cNvSpPr>
                  <a:spLocks noChangeShapeType="1"/>
                </p:cNvSpPr>
                <p:nvPr/>
              </p:nvSpPr>
              <p:spPr bwMode="auto">
                <a:xfrm flipV="1">
                  <a:off x="2486" y="3050"/>
                  <a:ext cx="0" cy="331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4" name="Freeform 6"/>
                <p:cNvSpPr>
                  <a:spLocks/>
                </p:cNvSpPr>
                <p:nvPr/>
              </p:nvSpPr>
              <p:spPr bwMode="auto">
                <a:xfrm>
                  <a:off x="2486" y="5930"/>
                  <a:ext cx="576" cy="432"/>
                </a:xfrm>
                <a:custGeom>
                  <a:avLst/>
                  <a:gdLst>
                    <a:gd name="T0" fmla="*/ 0 w 720"/>
                    <a:gd name="T1" fmla="*/ 142 h 540"/>
                    <a:gd name="T2" fmla="*/ 142 w 720"/>
                    <a:gd name="T3" fmla="*/ 94 h 540"/>
                    <a:gd name="T4" fmla="*/ 189 w 720"/>
                    <a:gd name="T5" fmla="*/ 0 h 540"/>
                    <a:gd name="T6" fmla="*/ 0 60000 65536"/>
                    <a:gd name="T7" fmla="*/ 0 60000 65536"/>
                    <a:gd name="T8" fmla="*/ 0 60000 65536"/>
                    <a:gd name="T9" fmla="*/ 0 w 720"/>
                    <a:gd name="T10" fmla="*/ 0 h 540"/>
                    <a:gd name="T11" fmla="*/ 720 w 720"/>
                    <a:gd name="T12" fmla="*/ 540 h 5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0" h="540">
                      <a:moveTo>
                        <a:pt x="0" y="540"/>
                      </a:moveTo>
                      <a:cubicBezTo>
                        <a:pt x="210" y="495"/>
                        <a:pt x="420" y="450"/>
                        <a:pt x="540" y="360"/>
                      </a:cubicBezTo>
                      <a:cubicBezTo>
                        <a:pt x="660" y="270"/>
                        <a:pt x="690" y="135"/>
                        <a:pt x="720" y="0"/>
                      </a:cubicBezTo>
                    </a:path>
                  </a:pathLst>
                </a:custGeom>
                <a:noFill/>
                <a:ln w="158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5" name="Freeform 7"/>
                <p:cNvSpPr>
                  <a:spLocks/>
                </p:cNvSpPr>
                <p:nvPr/>
              </p:nvSpPr>
              <p:spPr bwMode="auto">
                <a:xfrm>
                  <a:off x="3062" y="3698"/>
                  <a:ext cx="1152" cy="2232"/>
                </a:xfrm>
                <a:custGeom>
                  <a:avLst/>
                  <a:gdLst>
                    <a:gd name="T0" fmla="*/ 0 w 1440"/>
                    <a:gd name="T1" fmla="*/ 731 h 2790"/>
                    <a:gd name="T2" fmla="*/ 189 w 1440"/>
                    <a:gd name="T3" fmla="*/ 70 h 2790"/>
                    <a:gd name="T4" fmla="*/ 378 w 1440"/>
                    <a:gd name="T5" fmla="*/ 306 h 2790"/>
                    <a:gd name="T6" fmla="*/ 0 60000 65536"/>
                    <a:gd name="T7" fmla="*/ 0 60000 65536"/>
                    <a:gd name="T8" fmla="*/ 0 60000 65536"/>
                    <a:gd name="T9" fmla="*/ 0 w 1440"/>
                    <a:gd name="T10" fmla="*/ 0 h 2790"/>
                    <a:gd name="T11" fmla="*/ 1440 w 1440"/>
                    <a:gd name="T12" fmla="*/ 2790 h 279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0" h="2790">
                      <a:moveTo>
                        <a:pt x="0" y="2790"/>
                      </a:moveTo>
                      <a:cubicBezTo>
                        <a:pt x="240" y="1665"/>
                        <a:pt x="480" y="540"/>
                        <a:pt x="720" y="270"/>
                      </a:cubicBezTo>
                      <a:cubicBezTo>
                        <a:pt x="960" y="0"/>
                        <a:pt x="1320" y="1020"/>
                        <a:pt x="1440" y="1170"/>
                      </a:cubicBezTo>
                    </a:path>
                  </a:pathLst>
                </a:custGeom>
                <a:noFill/>
                <a:ln w="158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6" name="Freeform 8"/>
                <p:cNvSpPr>
                  <a:spLocks/>
                </p:cNvSpPr>
                <p:nvPr/>
              </p:nvSpPr>
              <p:spPr bwMode="auto">
                <a:xfrm>
                  <a:off x="4214" y="4634"/>
                  <a:ext cx="4896" cy="1728"/>
                </a:xfrm>
                <a:custGeom>
                  <a:avLst/>
                  <a:gdLst>
                    <a:gd name="T0" fmla="*/ 0 w 6120"/>
                    <a:gd name="T1" fmla="*/ 0 h 2160"/>
                    <a:gd name="T2" fmla="*/ 142 w 6120"/>
                    <a:gd name="T3" fmla="*/ 236 h 2160"/>
                    <a:gd name="T4" fmla="*/ 378 w 6120"/>
                    <a:gd name="T5" fmla="*/ 425 h 2160"/>
                    <a:gd name="T6" fmla="*/ 897 w 6120"/>
                    <a:gd name="T7" fmla="*/ 519 h 2160"/>
                    <a:gd name="T8" fmla="*/ 1605 w 6120"/>
                    <a:gd name="T9" fmla="*/ 566 h 21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120"/>
                    <a:gd name="T16" fmla="*/ 0 h 2160"/>
                    <a:gd name="T17" fmla="*/ 6120 w 6120"/>
                    <a:gd name="T18" fmla="*/ 2160 h 21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120" h="2160">
                      <a:moveTo>
                        <a:pt x="0" y="0"/>
                      </a:moveTo>
                      <a:cubicBezTo>
                        <a:pt x="150" y="315"/>
                        <a:pt x="300" y="630"/>
                        <a:pt x="540" y="900"/>
                      </a:cubicBezTo>
                      <a:cubicBezTo>
                        <a:pt x="780" y="1170"/>
                        <a:pt x="960" y="1440"/>
                        <a:pt x="1440" y="1620"/>
                      </a:cubicBezTo>
                      <a:cubicBezTo>
                        <a:pt x="1920" y="1800"/>
                        <a:pt x="2640" y="1890"/>
                        <a:pt x="3420" y="1980"/>
                      </a:cubicBezTo>
                      <a:cubicBezTo>
                        <a:pt x="4200" y="2070"/>
                        <a:pt x="5640" y="2130"/>
                        <a:pt x="6120" y="2160"/>
                      </a:cubicBezTo>
                    </a:path>
                  </a:pathLst>
                </a:custGeom>
                <a:noFill/>
                <a:ln w="158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7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8246" y="6362"/>
                  <a:ext cx="1152" cy="5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:r>
                    <a:rPr lang="cs-CZ" altLang="cs-CZ" sz="1600" b="1" dirty="0">
                      <a:cs typeface="Times New Roman" panose="02020603050405020304" pitchFamily="18" charset="0"/>
                    </a:rPr>
                    <a:t>T </a:t>
                  </a:r>
                  <a:r>
                    <a:rPr lang="en-US" altLang="cs-CZ" sz="1600" b="1" dirty="0">
                      <a:cs typeface="Times New Roman" panose="02020603050405020304" pitchFamily="18" charset="0"/>
                    </a:rPr>
                    <a:t>[min]</a:t>
                  </a:r>
                  <a:endParaRPr lang="en-US" altLang="cs-CZ" sz="3200" b="1" dirty="0"/>
                </a:p>
              </p:txBody>
            </p:sp>
            <p:sp>
              <p:nvSpPr>
                <p:cNvPr id="28" name="Freeform 10"/>
                <p:cNvSpPr>
                  <a:spLocks/>
                </p:cNvSpPr>
                <p:nvPr/>
              </p:nvSpPr>
              <p:spPr bwMode="auto">
                <a:xfrm>
                  <a:off x="2630" y="3050"/>
                  <a:ext cx="6048" cy="3312"/>
                </a:xfrm>
                <a:custGeom>
                  <a:avLst/>
                  <a:gdLst>
                    <a:gd name="T0" fmla="*/ 0 w 7560"/>
                    <a:gd name="T1" fmla="*/ 0 h 4140"/>
                    <a:gd name="T2" fmla="*/ 236 w 7560"/>
                    <a:gd name="T3" fmla="*/ 708 h 4140"/>
                    <a:gd name="T4" fmla="*/ 897 w 7560"/>
                    <a:gd name="T5" fmla="*/ 990 h 4140"/>
                    <a:gd name="T6" fmla="*/ 1982 w 7560"/>
                    <a:gd name="T7" fmla="*/ 1086 h 41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560"/>
                    <a:gd name="T13" fmla="*/ 0 h 4140"/>
                    <a:gd name="T14" fmla="*/ 7560 w 7560"/>
                    <a:gd name="T15" fmla="*/ 4140 h 41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560" h="4140">
                      <a:moveTo>
                        <a:pt x="0" y="0"/>
                      </a:moveTo>
                      <a:cubicBezTo>
                        <a:pt x="165" y="1035"/>
                        <a:pt x="330" y="2070"/>
                        <a:pt x="900" y="2700"/>
                      </a:cubicBezTo>
                      <a:cubicBezTo>
                        <a:pt x="1470" y="3330"/>
                        <a:pt x="2310" y="3540"/>
                        <a:pt x="3420" y="3780"/>
                      </a:cubicBezTo>
                      <a:cubicBezTo>
                        <a:pt x="4530" y="4020"/>
                        <a:pt x="6630" y="4080"/>
                        <a:pt x="7560" y="4140"/>
                      </a:cubicBezTo>
                    </a:path>
                  </a:pathLst>
                </a:custGeom>
                <a:noFill/>
                <a:ln w="15875">
                  <a:solidFill>
                    <a:srgbClr val="FF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9" name="Freeform 11"/>
                <p:cNvSpPr>
                  <a:spLocks/>
                </p:cNvSpPr>
                <p:nvPr/>
              </p:nvSpPr>
              <p:spPr bwMode="auto">
                <a:xfrm>
                  <a:off x="2486" y="3626"/>
                  <a:ext cx="3744" cy="2736"/>
                </a:xfrm>
                <a:custGeom>
                  <a:avLst/>
                  <a:gdLst>
                    <a:gd name="T0" fmla="*/ 0 w 4680"/>
                    <a:gd name="T1" fmla="*/ 5611 h 2370"/>
                    <a:gd name="T2" fmla="*/ 189 w 4680"/>
                    <a:gd name="T3" fmla="*/ 495 h 2370"/>
                    <a:gd name="T4" fmla="*/ 378 w 4680"/>
                    <a:gd name="T5" fmla="*/ 2626 h 2370"/>
                    <a:gd name="T6" fmla="*/ 566 w 4680"/>
                    <a:gd name="T7" fmla="*/ 4333 h 2370"/>
                    <a:gd name="T8" fmla="*/ 802 w 4680"/>
                    <a:gd name="T9" fmla="*/ 5183 h 2370"/>
                    <a:gd name="T10" fmla="*/ 1227 w 4680"/>
                    <a:gd name="T11" fmla="*/ 5183 h 237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680"/>
                    <a:gd name="T19" fmla="*/ 0 h 2370"/>
                    <a:gd name="T20" fmla="*/ 4680 w 4680"/>
                    <a:gd name="T21" fmla="*/ 2370 h 237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680" h="2370">
                      <a:moveTo>
                        <a:pt x="0" y="2370"/>
                      </a:moveTo>
                      <a:cubicBezTo>
                        <a:pt x="240" y="1395"/>
                        <a:pt x="480" y="420"/>
                        <a:pt x="720" y="210"/>
                      </a:cubicBezTo>
                      <a:cubicBezTo>
                        <a:pt x="960" y="0"/>
                        <a:pt x="1200" y="840"/>
                        <a:pt x="1440" y="1110"/>
                      </a:cubicBezTo>
                      <a:cubicBezTo>
                        <a:pt x="1680" y="1380"/>
                        <a:pt x="1890" y="1650"/>
                        <a:pt x="2160" y="1830"/>
                      </a:cubicBezTo>
                      <a:cubicBezTo>
                        <a:pt x="2430" y="2010"/>
                        <a:pt x="2640" y="2130"/>
                        <a:pt x="3060" y="2190"/>
                      </a:cubicBezTo>
                      <a:cubicBezTo>
                        <a:pt x="3480" y="2250"/>
                        <a:pt x="4290" y="2190"/>
                        <a:pt x="4680" y="2190"/>
                      </a:cubicBezTo>
                    </a:path>
                  </a:pathLst>
                </a:custGeom>
                <a:noFill/>
                <a:ln w="158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" name="Freeform 12"/>
                <p:cNvSpPr>
                  <a:spLocks/>
                </p:cNvSpPr>
                <p:nvPr/>
              </p:nvSpPr>
              <p:spPr bwMode="auto">
                <a:xfrm>
                  <a:off x="2486" y="4634"/>
                  <a:ext cx="4464" cy="1848"/>
                </a:xfrm>
                <a:custGeom>
                  <a:avLst/>
                  <a:gdLst>
                    <a:gd name="T0" fmla="*/ 0 w 5580"/>
                    <a:gd name="T1" fmla="*/ 566 h 2310"/>
                    <a:gd name="T2" fmla="*/ 47 w 5580"/>
                    <a:gd name="T3" fmla="*/ 519 h 2310"/>
                    <a:gd name="T4" fmla="*/ 283 w 5580"/>
                    <a:gd name="T5" fmla="*/ 47 h 2310"/>
                    <a:gd name="T6" fmla="*/ 754 w 5580"/>
                    <a:gd name="T7" fmla="*/ 236 h 2310"/>
                    <a:gd name="T8" fmla="*/ 1133 w 5580"/>
                    <a:gd name="T9" fmla="*/ 330 h 2310"/>
                    <a:gd name="T10" fmla="*/ 1463 w 5580"/>
                    <a:gd name="T11" fmla="*/ 378 h 231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80"/>
                    <a:gd name="T19" fmla="*/ 0 h 2310"/>
                    <a:gd name="T20" fmla="*/ 5580 w 5580"/>
                    <a:gd name="T21" fmla="*/ 2310 h 231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80" h="2310">
                      <a:moveTo>
                        <a:pt x="0" y="2160"/>
                      </a:moveTo>
                      <a:cubicBezTo>
                        <a:pt x="0" y="2235"/>
                        <a:pt x="0" y="2310"/>
                        <a:pt x="180" y="1980"/>
                      </a:cubicBezTo>
                      <a:cubicBezTo>
                        <a:pt x="360" y="1650"/>
                        <a:pt x="630" y="360"/>
                        <a:pt x="1080" y="180"/>
                      </a:cubicBezTo>
                      <a:cubicBezTo>
                        <a:pt x="1530" y="0"/>
                        <a:pt x="2340" y="720"/>
                        <a:pt x="2880" y="900"/>
                      </a:cubicBezTo>
                      <a:cubicBezTo>
                        <a:pt x="3420" y="1080"/>
                        <a:pt x="3870" y="1170"/>
                        <a:pt x="4320" y="1260"/>
                      </a:cubicBezTo>
                      <a:cubicBezTo>
                        <a:pt x="4770" y="1350"/>
                        <a:pt x="5520" y="1440"/>
                        <a:pt x="5580" y="1440"/>
                      </a:cubicBezTo>
                    </a:path>
                  </a:pathLst>
                </a:custGeom>
                <a:noFill/>
                <a:ln w="15875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17" name="Text Box 17"/>
              <p:cNvSpPr txBox="1">
                <a:spLocks noChangeArrowheads="1"/>
              </p:cNvSpPr>
              <p:nvPr/>
            </p:nvSpPr>
            <p:spPr bwMode="auto">
              <a:xfrm>
                <a:off x="5508625" y="4005263"/>
                <a:ext cx="12954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cs-CZ" altLang="cs-CZ" b="1">
                    <a:solidFill>
                      <a:srgbClr val="339933"/>
                    </a:solidFill>
                  </a:rPr>
                  <a:t>s.c.</a:t>
                </a:r>
              </a:p>
            </p:txBody>
          </p:sp>
          <p:sp>
            <p:nvSpPr>
              <p:cNvPr id="18" name="Text Box 18"/>
              <p:cNvSpPr txBox="1">
                <a:spLocks noChangeArrowheads="1"/>
              </p:cNvSpPr>
              <p:nvPr/>
            </p:nvSpPr>
            <p:spPr bwMode="auto">
              <a:xfrm>
                <a:off x="1979613" y="2060575"/>
                <a:ext cx="12954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cs-CZ" altLang="cs-CZ" b="1">
                    <a:solidFill>
                      <a:schemeClr val="accent2"/>
                    </a:solidFill>
                  </a:rPr>
                  <a:t>p.o.</a:t>
                </a:r>
              </a:p>
            </p:txBody>
          </p:sp>
          <p:sp>
            <p:nvSpPr>
              <p:cNvPr id="19" name="Text Box 19"/>
              <p:cNvSpPr txBox="1">
                <a:spLocks noChangeArrowheads="1"/>
              </p:cNvSpPr>
              <p:nvPr/>
            </p:nvSpPr>
            <p:spPr bwMode="auto">
              <a:xfrm>
                <a:off x="755650" y="1628775"/>
                <a:ext cx="12954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cs-CZ" altLang="cs-CZ" b="1">
                    <a:solidFill>
                      <a:srgbClr val="CC0000"/>
                    </a:solidFill>
                  </a:rPr>
                  <a:t>i.m.</a:t>
                </a:r>
              </a:p>
            </p:txBody>
          </p:sp>
          <p:sp>
            <p:nvSpPr>
              <p:cNvPr id="20" name="Text Box 20"/>
              <p:cNvSpPr txBox="1">
                <a:spLocks noChangeArrowheads="1"/>
              </p:cNvSpPr>
              <p:nvPr/>
            </p:nvSpPr>
            <p:spPr bwMode="auto">
              <a:xfrm>
                <a:off x="250825" y="1052513"/>
                <a:ext cx="12954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cs-CZ" altLang="cs-CZ" b="1" dirty="0" err="1">
                    <a:solidFill>
                      <a:srgbClr val="FF9933"/>
                    </a:solidFill>
                  </a:rPr>
                  <a:t>i.v</a:t>
                </a:r>
                <a:r>
                  <a:rPr lang="cs-CZ" altLang="cs-CZ" b="1" dirty="0">
                    <a:solidFill>
                      <a:srgbClr val="FF9933"/>
                    </a:solidFill>
                  </a:rPr>
                  <a:t>.</a:t>
                </a:r>
              </a:p>
            </p:txBody>
          </p:sp>
        </p:grpSp>
        <p:sp>
          <p:nvSpPr>
            <p:cNvPr id="32" name="Text Box 9"/>
            <p:cNvSpPr txBox="1">
              <a:spLocks noChangeArrowheads="1"/>
            </p:cNvSpPr>
            <p:nvPr/>
          </p:nvSpPr>
          <p:spPr bwMode="auto">
            <a:xfrm>
              <a:off x="274468" y="1302658"/>
              <a:ext cx="1389027" cy="721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cs-CZ" altLang="cs-CZ" sz="1600" b="1" dirty="0" smtClean="0">
                  <a:cs typeface="Times New Roman" panose="02020603050405020304" pitchFamily="18" charset="0"/>
                </a:rPr>
                <a:t>c </a:t>
              </a:r>
              <a:endParaRPr lang="en-US" altLang="cs-CZ" sz="3200" b="1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408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172731"/>
            <a:ext cx="7886700" cy="1325563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chemeClr val="accent5"/>
                </a:solidFill>
              </a:rPr>
              <a:t>Distribution</a:t>
            </a:r>
            <a:endParaRPr lang="cs-CZ" b="1" dirty="0">
              <a:solidFill>
                <a:schemeClr val="accent5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498294"/>
            <a:ext cx="8074675" cy="5166911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ct val="50000"/>
              </a:spcBef>
            </a:pPr>
            <a:r>
              <a:rPr lang="cs-CZ" altLang="cs-CZ" dirty="0" err="1" smtClean="0">
                <a:latin typeface="Calibri" panose="020F0502020204030204" pitchFamily="34" charset="0"/>
              </a:rPr>
              <a:t>Penetration</a:t>
            </a:r>
            <a:r>
              <a:rPr lang="cs-CZ" altLang="cs-CZ" dirty="0" smtClean="0">
                <a:latin typeface="Calibri" panose="020F0502020204030204" pitchFamily="34" charset="0"/>
              </a:rPr>
              <a:t> </a:t>
            </a:r>
            <a:r>
              <a:rPr lang="cs-CZ" altLang="cs-CZ" dirty="0" err="1" smtClean="0">
                <a:latin typeface="Calibri" panose="020F0502020204030204" pitchFamily="34" charset="0"/>
              </a:rPr>
              <a:t>of</a:t>
            </a:r>
            <a:r>
              <a:rPr lang="cs-CZ" altLang="cs-CZ" dirty="0" smtClean="0">
                <a:latin typeface="Calibri" panose="020F0502020204030204" pitchFamily="34" charset="0"/>
              </a:rPr>
              <a:t> drug </a:t>
            </a:r>
            <a:r>
              <a:rPr lang="cs-CZ" altLang="cs-CZ" dirty="0" err="1" smtClean="0">
                <a:latin typeface="Calibri" panose="020F0502020204030204" pitchFamily="34" charset="0"/>
              </a:rPr>
              <a:t>from</a:t>
            </a:r>
            <a:r>
              <a:rPr lang="cs-CZ" altLang="cs-CZ" dirty="0" smtClean="0">
                <a:latin typeface="Calibri" panose="020F0502020204030204" pitchFamily="34" charset="0"/>
              </a:rPr>
              <a:t> </a:t>
            </a:r>
            <a:r>
              <a:rPr lang="cs-CZ" altLang="cs-CZ" dirty="0" err="1" smtClean="0">
                <a:latin typeface="Calibri" panose="020F0502020204030204" pitchFamily="34" charset="0"/>
              </a:rPr>
              <a:t>blood</a:t>
            </a:r>
            <a:r>
              <a:rPr lang="cs-CZ" altLang="cs-CZ" dirty="0" smtClean="0">
                <a:latin typeface="Calibri" panose="020F0502020204030204" pitchFamily="34" charset="0"/>
              </a:rPr>
              <a:t> to </a:t>
            </a:r>
            <a:r>
              <a:rPr lang="cs-CZ" altLang="cs-CZ" dirty="0" err="1" smtClean="0">
                <a:latin typeface="Calibri" panose="020F0502020204030204" pitchFamily="34" charset="0"/>
              </a:rPr>
              <a:t>tissues</a:t>
            </a:r>
            <a:r>
              <a:rPr lang="cs-CZ" altLang="cs-CZ" dirty="0" smtClean="0">
                <a:latin typeface="Calibri" panose="020F0502020204030204" pitchFamily="34" charset="0"/>
              </a:rPr>
              <a:t>, </a:t>
            </a:r>
            <a:r>
              <a:rPr lang="cs-CZ" altLang="cs-CZ" dirty="0" err="1" smtClean="0">
                <a:latin typeface="Calibri" panose="020F0502020204030204" pitchFamily="34" charset="0"/>
              </a:rPr>
              <a:t>dynamic</a:t>
            </a:r>
            <a:r>
              <a:rPr lang="cs-CZ" altLang="cs-CZ" dirty="0" smtClean="0">
                <a:latin typeface="Calibri" panose="020F0502020204030204" pitchFamily="34" charset="0"/>
              </a:rPr>
              <a:t> proces </a:t>
            </a:r>
            <a:r>
              <a:rPr lang="cs-CZ" altLang="cs-CZ" dirty="0" err="1" smtClean="0">
                <a:latin typeface="Calibri" panose="020F0502020204030204" pitchFamily="34" charset="0"/>
              </a:rPr>
              <a:t>where</a:t>
            </a:r>
            <a:r>
              <a:rPr lang="cs-CZ" altLang="cs-CZ" dirty="0" smtClean="0">
                <a:latin typeface="Calibri" panose="020F0502020204030204" pitchFamily="34" charset="0"/>
              </a:rPr>
              <a:t> </a:t>
            </a:r>
            <a:r>
              <a:rPr lang="cs-CZ" altLang="cs-CZ" dirty="0" err="1" smtClean="0">
                <a:latin typeface="Calibri" panose="020F0502020204030204" pitchFamily="34" charset="0"/>
              </a:rPr>
              <a:t>we</a:t>
            </a:r>
            <a:r>
              <a:rPr lang="cs-CZ" altLang="cs-CZ" dirty="0" smtClean="0">
                <a:latin typeface="Calibri" panose="020F0502020204030204" pitchFamily="34" charset="0"/>
              </a:rPr>
              <a:t> are </a:t>
            </a:r>
            <a:r>
              <a:rPr lang="cs-CZ" altLang="cs-CZ" dirty="0" err="1" smtClean="0">
                <a:latin typeface="Calibri" panose="020F0502020204030204" pitchFamily="34" charset="0"/>
              </a:rPr>
              <a:t>interested</a:t>
            </a:r>
            <a:r>
              <a:rPr lang="cs-CZ" altLang="cs-CZ" dirty="0" smtClean="0">
                <a:latin typeface="Calibri" panose="020F0502020204030204" pitchFamily="34" charset="0"/>
              </a:rPr>
              <a:t> in</a:t>
            </a:r>
            <a:r>
              <a:rPr lang="cs-CZ" altLang="cs-CZ" dirty="0">
                <a:latin typeface="Calibri" panose="020F0502020204030204" pitchFamily="34" charset="0"/>
              </a:rPr>
              <a:t>:</a:t>
            </a:r>
            <a:endParaRPr lang="cs-CZ" altLang="cs-CZ" dirty="0" smtClean="0">
              <a:latin typeface="Calibri" panose="020F0502020204030204" pitchFamily="34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cs-CZ" altLang="cs-CZ" b="1" dirty="0" smtClean="0">
                <a:solidFill>
                  <a:srgbClr val="CC0000"/>
                </a:solidFill>
                <a:latin typeface="Calibri" panose="020F0502020204030204" pitchFamily="34" charset="0"/>
              </a:rPr>
              <a:t>	speed </a:t>
            </a:r>
            <a:r>
              <a:rPr lang="cs-CZ" altLang="cs-CZ" b="1" dirty="0" err="1" smtClean="0">
                <a:solidFill>
                  <a:srgbClr val="CC0000"/>
                </a:solidFill>
                <a:latin typeface="Calibri" panose="020F0502020204030204" pitchFamily="34" charset="0"/>
              </a:rPr>
              <a:t>of</a:t>
            </a:r>
            <a:r>
              <a:rPr lang="cs-CZ" altLang="cs-CZ" b="1" dirty="0" smtClean="0">
                <a:solidFill>
                  <a:srgbClr val="CC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b="1" dirty="0" err="1" smtClean="0">
                <a:solidFill>
                  <a:srgbClr val="CC0000"/>
                </a:solidFill>
                <a:latin typeface="Calibri" panose="020F0502020204030204" pitchFamily="34" charset="0"/>
              </a:rPr>
              <a:t>distribution</a:t>
            </a:r>
            <a:r>
              <a:rPr lang="cs-CZ" altLang="cs-CZ" dirty="0" smtClean="0">
                <a:latin typeface="Calibri" panose="020F0502020204030204" pitchFamily="34" charset="0"/>
              </a:rPr>
              <a:t>- </a:t>
            </a:r>
            <a:r>
              <a:rPr lang="cs-CZ" altLang="cs-CZ" dirty="0" err="1" smtClean="0">
                <a:latin typeface="Calibri" panose="020F0502020204030204" pitchFamily="34" charset="0"/>
              </a:rPr>
              <a:t>depends</a:t>
            </a:r>
            <a:r>
              <a:rPr lang="cs-CZ" altLang="cs-CZ" dirty="0" smtClean="0">
                <a:latin typeface="Calibri" panose="020F0502020204030204" pitchFamily="34" charset="0"/>
              </a:rPr>
              <a:t> on:</a:t>
            </a:r>
          </a:p>
          <a:p>
            <a:pPr>
              <a:spcBef>
                <a:spcPct val="50000"/>
              </a:spcBef>
              <a:buNone/>
            </a:pPr>
            <a:r>
              <a:rPr lang="cs-CZ" altLang="cs-CZ" dirty="0">
                <a:latin typeface="Calibri" panose="020F0502020204030204" pitchFamily="34" charset="0"/>
              </a:rPr>
              <a:t>	</a:t>
            </a:r>
            <a:r>
              <a:rPr lang="cs-CZ" altLang="cs-CZ" dirty="0" smtClean="0">
                <a:latin typeface="Calibri" panose="020F0502020204030204" pitchFamily="34" charset="0"/>
              </a:rPr>
              <a:t>	</a:t>
            </a:r>
            <a:r>
              <a:rPr lang="cs-CZ" altLang="cs-CZ" dirty="0" err="1" smtClean="0">
                <a:latin typeface="Calibri" panose="020F0502020204030204" pitchFamily="34" charset="0"/>
              </a:rPr>
              <a:t>bindings</a:t>
            </a:r>
            <a:endParaRPr lang="cs-CZ" altLang="cs-CZ" dirty="0" smtClean="0"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cs-CZ" altLang="cs-CZ" dirty="0">
                <a:latin typeface="Calibri" panose="020F0502020204030204" pitchFamily="34" charset="0"/>
              </a:rPr>
              <a:t>	</a:t>
            </a:r>
            <a:r>
              <a:rPr lang="cs-CZ" altLang="cs-CZ" dirty="0" smtClean="0">
                <a:latin typeface="Calibri" panose="020F0502020204030204" pitchFamily="34" charset="0"/>
              </a:rPr>
              <a:t>	</a:t>
            </a:r>
            <a:r>
              <a:rPr lang="cs-CZ" altLang="cs-CZ" dirty="0" err="1" smtClean="0">
                <a:latin typeface="Calibri" panose="020F0502020204030204" pitchFamily="34" charset="0"/>
              </a:rPr>
              <a:t>membrane</a:t>
            </a:r>
            <a:r>
              <a:rPr lang="cs-CZ" altLang="cs-CZ" dirty="0" smtClean="0">
                <a:latin typeface="Calibri" panose="020F0502020204030204" pitchFamily="34" charset="0"/>
              </a:rPr>
              <a:t> </a:t>
            </a:r>
            <a:r>
              <a:rPr lang="cs-CZ" altLang="cs-CZ" dirty="0" err="1" smtClean="0">
                <a:latin typeface="Calibri" panose="020F0502020204030204" pitchFamily="34" charset="0"/>
              </a:rPr>
              <a:t>penetration</a:t>
            </a:r>
            <a:endParaRPr lang="cs-CZ" altLang="cs-CZ" dirty="0" smtClean="0"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cs-CZ" altLang="cs-CZ" dirty="0">
                <a:latin typeface="Calibri" panose="020F0502020204030204" pitchFamily="34" charset="0"/>
              </a:rPr>
              <a:t>	</a:t>
            </a:r>
            <a:r>
              <a:rPr lang="cs-CZ" altLang="cs-CZ" dirty="0" smtClean="0">
                <a:latin typeface="Calibri" panose="020F0502020204030204" pitchFamily="34" charset="0"/>
              </a:rPr>
              <a:t>	organ </a:t>
            </a:r>
            <a:r>
              <a:rPr lang="cs-CZ" altLang="cs-CZ" dirty="0" err="1" smtClean="0">
                <a:latin typeface="Calibri" panose="020F0502020204030204" pitchFamily="34" charset="0"/>
              </a:rPr>
              <a:t>perfusion</a:t>
            </a:r>
            <a:endParaRPr lang="cs-CZ" altLang="cs-CZ" dirty="0"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cs-CZ" altLang="cs-CZ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		status</a:t>
            </a:r>
            <a:r>
              <a:rPr lang="cs-CZ" altLang="cs-CZ" b="1" dirty="0" smtClean="0">
                <a:latin typeface="Calibri" panose="020F0502020204030204" pitchFamily="34" charset="0"/>
              </a:rPr>
              <a:t>-</a:t>
            </a:r>
            <a:r>
              <a:rPr lang="cs-CZ" altLang="cs-CZ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dirty="0" err="1" smtClean="0">
                <a:latin typeface="Calibri" panose="020F0502020204030204" pitchFamily="34" charset="0"/>
              </a:rPr>
              <a:t>distribution</a:t>
            </a:r>
            <a:r>
              <a:rPr lang="cs-CZ" altLang="cs-CZ" dirty="0" smtClean="0">
                <a:latin typeface="Calibri" panose="020F0502020204030204" pitchFamily="34" charset="0"/>
              </a:rPr>
              <a:t> balance, free </a:t>
            </a:r>
            <a:r>
              <a:rPr lang="cs-CZ" altLang="cs-CZ" dirty="0" err="1" smtClean="0">
                <a:latin typeface="Calibri" panose="020F0502020204030204" pitchFamily="34" charset="0"/>
              </a:rPr>
              <a:t>fractions</a:t>
            </a:r>
            <a:r>
              <a:rPr lang="cs-CZ" altLang="cs-CZ" dirty="0" smtClean="0">
                <a:latin typeface="Calibri" panose="020F0502020204030204" pitchFamily="34" charset="0"/>
              </a:rPr>
              <a:t> </a:t>
            </a:r>
            <a:r>
              <a:rPr lang="cs-CZ" altLang="cs-CZ" dirty="0" err="1" smtClean="0">
                <a:latin typeface="Calibri" panose="020F0502020204030204" pitchFamily="34" charset="0"/>
              </a:rPr>
              <a:t>of</a:t>
            </a:r>
            <a:r>
              <a:rPr lang="cs-CZ" altLang="cs-CZ" dirty="0" smtClean="0">
                <a:latin typeface="Calibri" panose="020F0502020204030204" pitchFamily="34" charset="0"/>
              </a:rPr>
              <a:t> drug are </a:t>
            </a:r>
            <a:r>
              <a:rPr lang="cs-CZ" altLang="cs-CZ" dirty="0" err="1" smtClean="0">
                <a:latin typeface="Calibri" panose="020F0502020204030204" pitchFamily="34" charset="0"/>
              </a:rPr>
              <a:t>equal</a:t>
            </a:r>
            <a:r>
              <a:rPr lang="cs-CZ" altLang="cs-CZ" dirty="0" smtClean="0">
                <a:latin typeface="Calibri" panose="020F0502020204030204" pitchFamily="34" charset="0"/>
              </a:rPr>
              <a:t> in 	</a:t>
            </a:r>
            <a:r>
              <a:rPr lang="cs-CZ" altLang="cs-CZ" dirty="0" err="1" smtClean="0">
                <a:latin typeface="Calibri" panose="020F0502020204030204" pitchFamily="34" charset="0"/>
              </a:rPr>
              <a:t>blood</a:t>
            </a:r>
            <a:r>
              <a:rPr lang="cs-CZ" altLang="cs-CZ" dirty="0" smtClean="0">
                <a:latin typeface="Calibri" panose="020F0502020204030204" pitchFamily="34" charset="0"/>
              </a:rPr>
              <a:t> and tissue</a:t>
            </a:r>
            <a:endParaRPr lang="cs-CZ" altLang="cs-CZ" dirty="0"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  <a:buNone/>
            </a:pPr>
            <a:endParaRPr lang="cs-CZ" altLang="cs-CZ" b="1" dirty="0" smtClean="0">
              <a:solidFill>
                <a:srgbClr val="0066CC"/>
              </a:solidFill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cs-CZ" altLang="cs-CZ" sz="3400" b="1" dirty="0" err="1" smtClean="0">
                <a:solidFill>
                  <a:srgbClr val="0066CC"/>
                </a:solidFill>
                <a:latin typeface="Calibri" panose="020F0502020204030204" pitchFamily="34" charset="0"/>
              </a:rPr>
              <a:t>Volume</a:t>
            </a:r>
            <a:r>
              <a:rPr lang="cs-CZ" altLang="cs-CZ" sz="3400" b="1" dirty="0" smtClean="0">
                <a:solidFill>
                  <a:srgbClr val="0066CC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3400" b="1" dirty="0" err="1" smtClean="0">
                <a:solidFill>
                  <a:srgbClr val="0066CC"/>
                </a:solidFill>
                <a:latin typeface="Calibri" panose="020F0502020204030204" pitchFamily="34" charset="0"/>
              </a:rPr>
              <a:t>of</a:t>
            </a:r>
            <a:r>
              <a:rPr lang="cs-CZ" altLang="cs-CZ" sz="3400" b="1" dirty="0" smtClean="0">
                <a:solidFill>
                  <a:srgbClr val="0066CC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3400" b="1" dirty="0" err="1" smtClean="0">
                <a:solidFill>
                  <a:srgbClr val="0066CC"/>
                </a:solidFill>
                <a:latin typeface="Calibri" panose="020F0502020204030204" pitchFamily="34" charset="0"/>
              </a:rPr>
              <a:t>distributionV</a:t>
            </a:r>
            <a:r>
              <a:rPr lang="cs-CZ" altLang="cs-CZ" sz="3400" b="1" baseline="-25000" dirty="0" err="1" smtClean="0">
                <a:solidFill>
                  <a:srgbClr val="0066CC"/>
                </a:solidFill>
                <a:latin typeface="Calibri" panose="020F0502020204030204" pitchFamily="34" charset="0"/>
              </a:rPr>
              <a:t>d</a:t>
            </a:r>
            <a:r>
              <a:rPr lang="cs-CZ" altLang="cs-CZ" sz="3400" b="1" dirty="0" smtClean="0">
                <a:latin typeface="Calibri" panose="020F0502020204030204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cs-CZ" altLang="cs-CZ" dirty="0" err="1" smtClean="0">
                <a:latin typeface="Calibri" panose="020F0502020204030204" pitchFamily="34" charset="0"/>
              </a:rPr>
              <a:t>hypothetic</a:t>
            </a:r>
            <a:r>
              <a:rPr lang="cs-CZ" altLang="cs-CZ" dirty="0" smtClean="0">
                <a:latin typeface="Calibri" panose="020F0502020204030204" pitchFamily="34" charset="0"/>
              </a:rPr>
              <a:t>, </a:t>
            </a:r>
            <a:r>
              <a:rPr lang="cs-CZ" altLang="cs-CZ" dirty="0" err="1" smtClean="0">
                <a:latin typeface="Calibri" panose="020F0502020204030204" pitchFamily="34" charset="0"/>
              </a:rPr>
              <a:t>theoretical</a:t>
            </a:r>
            <a:r>
              <a:rPr lang="cs-CZ" altLang="cs-CZ" dirty="0" smtClean="0">
                <a:latin typeface="Calibri" panose="020F0502020204030204" pitchFamily="34" charset="0"/>
              </a:rPr>
              <a:t> </a:t>
            </a:r>
            <a:r>
              <a:rPr lang="cs-CZ" altLang="cs-CZ" dirty="0" err="1" smtClean="0">
                <a:latin typeface="Calibri" panose="020F0502020204030204" pitchFamily="34" charset="0"/>
              </a:rPr>
              <a:t>volume</a:t>
            </a:r>
            <a:endParaRPr lang="cs-CZ" altLang="cs-CZ" dirty="0" smtClean="0"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</a:pPr>
            <a:r>
              <a:rPr lang="cs-CZ" altLang="cs-CZ" dirty="0" err="1" smtClean="0">
                <a:latin typeface="Calibri" panose="020F0502020204030204" pitchFamily="34" charset="0"/>
              </a:rPr>
              <a:t>rate</a:t>
            </a:r>
            <a:r>
              <a:rPr lang="cs-CZ" altLang="cs-CZ" dirty="0" smtClean="0">
                <a:latin typeface="Calibri" panose="020F0502020204030204" pitchFamily="34" charset="0"/>
              </a:rPr>
              <a:t> </a:t>
            </a:r>
            <a:r>
              <a:rPr lang="cs-CZ" altLang="cs-CZ" dirty="0" err="1" smtClean="0">
                <a:latin typeface="Calibri" panose="020F0502020204030204" pitchFamily="34" charset="0"/>
              </a:rPr>
              <a:t>between</a:t>
            </a:r>
            <a:r>
              <a:rPr lang="cs-CZ" altLang="cs-CZ" dirty="0" smtClean="0">
                <a:latin typeface="Calibri" panose="020F0502020204030204" pitchFamily="34" charset="0"/>
              </a:rPr>
              <a:t> </a:t>
            </a:r>
            <a:r>
              <a:rPr lang="cs-CZ" altLang="cs-CZ" dirty="0" err="1" smtClean="0">
                <a:latin typeface="Calibri" panose="020F0502020204030204" pitchFamily="34" charset="0"/>
              </a:rPr>
              <a:t>amount</a:t>
            </a:r>
            <a:r>
              <a:rPr lang="cs-CZ" altLang="cs-CZ" dirty="0" smtClean="0">
                <a:latin typeface="Calibri" panose="020F0502020204030204" pitchFamily="34" charset="0"/>
              </a:rPr>
              <a:t> </a:t>
            </a:r>
            <a:r>
              <a:rPr lang="cs-CZ" altLang="cs-CZ" dirty="0" err="1" smtClean="0">
                <a:latin typeface="Calibri" panose="020F0502020204030204" pitchFamily="34" charset="0"/>
              </a:rPr>
              <a:t>of</a:t>
            </a:r>
            <a:r>
              <a:rPr lang="cs-CZ" altLang="cs-CZ" dirty="0" smtClean="0">
                <a:latin typeface="Calibri" panose="020F0502020204030204" pitchFamily="34" charset="0"/>
              </a:rPr>
              <a:t> drug in </a:t>
            </a:r>
            <a:r>
              <a:rPr lang="cs-CZ" altLang="cs-CZ" dirty="0" err="1" smtClean="0">
                <a:latin typeface="Calibri" panose="020F0502020204030204" pitchFamily="34" charset="0"/>
              </a:rPr>
              <a:t>organism</a:t>
            </a:r>
            <a:r>
              <a:rPr lang="cs-CZ" altLang="cs-CZ" dirty="0" smtClean="0">
                <a:latin typeface="Calibri" panose="020F0502020204030204" pitchFamily="34" charset="0"/>
              </a:rPr>
              <a:t> and </a:t>
            </a:r>
            <a:r>
              <a:rPr lang="cs-CZ" altLang="cs-CZ" dirty="0" err="1" smtClean="0">
                <a:latin typeface="Calibri" panose="020F0502020204030204" pitchFamily="34" charset="0"/>
              </a:rPr>
              <a:t>plastmatic</a:t>
            </a:r>
            <a:r>
              <a:rPr lang="cs-CZ" altLang="cs-CZ" dirty="0" smtClean="0">
                <a:latin typeface="Calibri" panose="020F0502020204030204" pitchFamily="34" charset="0"/>
              </a:rPr>
              <a:t> </a:t>
            </a:r>
            <a:r>
              <a:rPr lang="cs-CZ" altLang="cs-CZ" dirty="0" err="1" smtClean="0">
                <a:latin typeface="Calibri" panose="020F0502020204030204" pitchFamily="34" charset="0"/>
              </a:rPr>
              <a:t>concentration</a:t>
            </a:r>
            <a:endParaRPr lang="cs-CZ" altLang="cs-CZ" dirty="0"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  <a:buNone/>
            </a:pPr>
            <a:endParaRPr lang="cs-CZ" altLang="cs-CZ" dirty="0">
              <a:latin typeface="Calibri" panose="020F0502020204030204" pitchFamily="34" charset="0"/>
            </a:endParaRPr>
          </a:p>
          <a:p>
            <a:pPr>
              <a:buFontTx/>
              <a:buNone/>
            </a:pPr>
            <a:r>
              <a:rPr lang="cs-CZ" altLang="cs-CZ" b="1" dirty="0" smtClean="0">
                <a:latin typeface="Calibri" panose="020F0502020204030204" pitchFamily="34" charset="0"/>
              </a:rPr>
              <a:t>			</a:t>
            </a:r>
            <a:r>
              <a:rPr lang="cs-CZ" altLang="cs-CZ" b="1" dirty="0">
                <a:latin typeface="Calibri" panose="020F0502020204030204" pitchFamily="34" charset="0"/>
              </a:rPr>
              <a:t>	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376231" y="6519446"/>
            <a:ext cx="4472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http://icp.org.nz/icp_t3.html?htmlCond=0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3895693" y="5839330"/>
                <a:ext cx="1352613" cy="5185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𝐕𝐝</m:t>
                      </m:r>
                      <m:r>
                        <a:rPr lang="cs-CZ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𝐃</m:t>
                          </m:r>
                          <m:r>
                            <a:rPr lang="cs-CZ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cs-CZ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𝐅</m:t>
                          </m:r>
                        </m:num>
                        <m:den>
                          <m:r>
                            <a:rPr lang="cs-CZ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𝐂</m:t>
                          </m:r>
                          <m:r>
                            <a:rPr lang="cs-CZ" b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b="1" i="0" baseline="-2500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cs-CZ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𝐥</m:t>
                          </m:r>
                        </m:e>
                      </m:d>
                    </m:oMath>
                  </m:oMathPara>
                </a14:m>
                <a:endParaRPr lang="cs-CZ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5693" y="5839330"/>
                <a:ext cx="1352613" cy="518540"/>
              </a:xfrm>
              <a:prstGeom prst="rect">
                <a:avLst/>
              </a:prstGeom>
              <a:blipFill rotWithShape="0">
                <a:blip r:embed="rId4"/>
                <a:stretch>
                  <a:fillRect b="-941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38137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7580" y="1640910"/>
            <a:ext cx="9006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The apparent volume of distribution, </a:t>
            </a:r>
            <a:r>
              <a:rPr lang="en-US" b="1" i="1" dirty="0" err="1"/>
              <a:t>V</a:t>
            </a:r>
            <a:r>
              <a:rPr lang="en-US" b="1" dirty="0" err="1"/>
              <a:t>d</a:t>
            </a:r>
            <a:r>
              <a:rPr lang="en-US" b="1" dirty="0"/>
              <a:t>, </a:t>
            </a:r>
            <a:r>
              <a:rPr lang="en-US" b="1" dirty="0" smtClean="0"/>
              <a:t>is</a:t>
            </a:r>
            <a:r>
              <a:rPr lang="cs-CZ" b="1" dirty="0" smtClean="0"/>
              <a:t> </a:t>
            </a:r>
            <a:r>
              <a:rPr lang="en-US" b="1" dirty="0" smtClean="0"/>
              <a:t>defined </a:t>
            </a:r>
            <a:r>
              <a:rPr lang="en-US" b="1" dirty="0"/>
              <a:t>as the volume that would contain the total </a:t>
            </a:r>
            <a:r>
              <a:rPr lang="en-US" b="1" dirty="0" smtClean="0"/>
              <a:t>body</a:t>
            </a:r>
            <a:r>
              <a:rPr lang="cs-CZ" b="1" dirty="0" smtClean="0"/>
              <a:t> </a:t>
            </a:r>
            <a:r>
              <a:rPr lang="en-US" b="1" dirty="0"/>
              <a:t>content of </a:t>
            </a:r>
            <a:r>
              <a:rPr lang="en-US" b="1" dirty="0" smtClean="0"/>
              <a:t>the </a:t>
            </a:r>
            <a:r>
              <a:rPr lang="en-US" b="1" dirty="0"/>
              <a:t>drug </a:t>
            </a:r>
            <a:r>
              <a:rPr lang="en-US" b="1" dirty="0" smtClean="0"/>
              <a:t>at </a:t>
            </a:r>
            <a:r>
              <a:rPr lang="en-US" b="1" dirty="0"/>
              <a:t>a concentration equal to </a:t>
            </a:r>
            <a:r>
              <a:rPr lang="en-US" b="1" dirty="0" smtClean="0"/>
              <a:t>that</a:t>
            </a:r>
            <a:r>
              <a:rPr lang="cs-CZ" b="1" dirty="0" smtClean="0"/>
              <a:t> </a:t>
            </a:r>
            <a:r>
              <a:rPr lang="en-US" b="1" dirty="0" smtClean="0"/>
              <a:t>present </a:t>
            </a:r>
            <a:r>
              <a:rPr lang="en-US" b="1" dirty="0"/>
              <a:t>in the </a:t>
            </a:r>
            <a:r>
              <a:rPr lang="en-US" b="1" dirty="0" smtClean="0"/>
              <a:t>plasma</a:t>
            </a:r>
            <a:endParaRPr lang="cs-CZ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267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1319213" y="381000"/>
            <a:ext cx="6664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b="1" dirty="0">
                <a:solidFill>
                  <a:srgbClr val="0066CC"/>
                </a:solidFill>
                <a:latin typeface="Calibri" panose="020F0502020204030204" pitchFamily="34" charset="0"/>
              </a:rPr>
              <a:t>Basic </a:t>
            </a:r>
            <a:r>
              <a:rPr lang="cs-CZ" altLang="cs-CZ" b="1" dirty="0" err="1">
                <a:solidFill>
                  <a:srgbClr val="0066CC"/>
                </a:solidFill>
                <a:latin typeface="Calibri" panose="020F0502020204030204" pitchFamily="34" charset="0"/>
              </a:rPr>
              <a:t>principles</a:t>
            </a:r>
            <a:r>
              <a:rPr lang="cs-CZ" altLang="cs-CZ" b="1" dirty="0">
                <a:solidFill>
                  <a:srgbClr val="0066CC"/>
                </a:solidFill>
                <a:latin typeface="Calibri" panose="020F0502020204030204" pitchFamily="34" charset="0"/>
              </a:rPr>
              <a:t> </a:t>
            </a:r>
            <a:r>
              <a:rPr lang="cs-CZ" altLang="cs-CZ" b="1" dirty="0" err="1">
                <a:solidFill>
                  <a:srgbClr val="0066CC"/>
                </a:solidFill>
                <a:latin typeface="Calibri" panose="020F0502020204030204" pitchFamily="34" charset="0"/>
              </a:rPr>
              <a:t>of</a:t>
            </a:r>
            <a:r>
              <a:rPr lang="cs-CZ" altLang="cs-CZ" b="1" dirty="0">
                <a:solidFill>
                  <a:srgbClr val="0066CC"/>
                </a:solidFill>
                <a:latin typeface="Calibri" panose="020F0502020204030204" pitchFamily="34" charset="0"/>
              </a:rPr>
              <a:t> </a:t>
            </a:r>
            <a:r>
              <a:rPr lang="cs-CZ" altLang="cs-CZ" b="1" dirty="0" err="1">
                <a:solidFill>
                  <a:srgbClr val="0066CC"/>
                </a:solidFill>
                <a:latin typeface="Calibri" panose="020F0502020204030204" pitchFamily="34" charset="0"/>
              </a:rPr>
              <a:t>pharmacokinetics</a:t>
            </a:r>
            <a:r>
              <a:rPr lang="cs-CZ" altLang="cs-CZ" b="1" dirty="0">
                <a:solidFill>
                  <a:srgbClr val="0066CC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93539" y="1124744"/>
            <a:ext cx="8515672" cy="529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cs-CZ" sz="2800" dirty="0">
                <a:latin typeface="Calibri" panose="020F0502020204030204" pitchFamily="34" charset="0"/>
              </a:rPr>
              <a:t>Pharmacokinetics is aimed on this processes:  		</a:t>
            </a:r>
            <a:r>
              <a:rPr lang="cs-CZ" altLang="cs-CZ" sz="2800" dirty="0" err="1">
                <a:latin typeface="Calibri" panose="020F0502020204030204" pitchFamily="34" charset="0"/>
              </a:rPr>
              <a:t>absorption</a:t>
            </a:r>
            <a:endParaRPr lang="en-US" altLang="cs-CZ" sz="28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cs-CZ" sz="2800" dirty="0">
                <a:latin typeface="Calibri" panose="020F0502020204030204" pitchFamily="34" charset="0"/>
              </a:rPr>
              <a:t>	</a:t>
            </a:r>
            <a:r>
              <a:rPr lang="cs-CZ" altLang="cs-CZ" sz="2800" dirty="0" err="1" smtClean="0">
                <a:latin typeface="Calibri" panose="020F0502020204030204" pitchFamily="34" charset="0"/>
              </a:rPr>
              <a:t>distribution</a:t>
            </a:r>
            <a:endParaRPr lang="en-US" altLang="cs-CZ" sz="28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cs-CZ" sz="2800" dirty="0">
                <a:latin typeface="Calibri" panose="020F0502020204030204" pitchFamily="34" charset="0"/>
              </a:rPr>
              <a:t>	</a:t>
            </a:r>
            <a:r>
              <a:rPr lang="en-US" altLang="cs-CZ" sz="2800" dirty="0" err="1" smtClean="0">
                <a:latin typeface="Calibri" panose="020F0502020204030204" pitchFamily="34" charset="0"/>
              </a:rPr>
              <a:t>biotransforma</a:t>
            </a:r>
            <a:r>
              <a:rPr lang="cs-CZ" altLang="cs-CZ" sz="2800" dirty="0" err="1">
                <a:latin typeface="Calibri" panose="020F0502020204030204" pitchFamily="34" charset="0"/>
              </a:rPr>
              <a:t>tion</a:t>
            </a:r>
            <a:r>
              <a:rPr lang="en-US" altLang="cs-CZ" sz="2800" dirty="0">
                <a:latin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cs-CZ" sz="2800" dirty="0">
                <a:latin typeface="Calibri" panose="020F0502020204030204" pitchFamily="34" charset="0"/>
              </a:rPr>
              <a:t>	</a:t>
            </a:r>
            <a:r>
              <a:rPr lang="en-US" altLang="cs-CZ" sz="2800" dirty="0" smtClean="0">
                <a:latin typeface="Calibri" panose="020F0502020204030204" pitchFamily="34" charset="0"/>
              </a:rPr>
              <a:t>ex</a:t>
            </a:r>
            <a:r>
              <a:rPr lang="cs-CZ" altLang="cs-CZ" sz="2800" dirty="0" err="1">
                <a:latin typeface="Calibri" panose="020F0502020204030204" pitchFamily="34" charset="0"/>
              </a:rPr>
              <a:t>cretion</a:t>
            </a:r>
            <a:r>
              <a:rPr lang="en-US" altLang="cs-CZ" sz="2800" dirty="0">
                <a:latin typeface="Calibri" panose="020F0502020204030204" pitchFamily="34" charset="0"/>
              </a:rPr>
              <a:t> </a:t>
            </a:r>
            <a:r>
              <a:rPr lang="cs-CZ" altLang="cs-CZ" sz="2800" dirty="0" err="1">
                <a:latin typeface="Calibri" panose="020F0502020204030204" pitchFamily="34" charset="0"/>
              </a:rPr>
              <a:t>of</a:t>
            </a:r>
            <a:r>
              <a:rPr lang="cs-CZ" altLang="cs-CZ" sz="2800" dirty="0">
                <a:latin typeface="Calibri" panose="020F0502020204030204" pitchFamily="34" charset="0"/>
              </a:rPr>
              <a:t> </a:t>
            </a:r>
            <a:r>
              <a:rPr lang="cs-CZ" altLang="cs-CZ" sz="2800" dirty="0" err="1">
                <a:latin typeface="Calibri" panose="020F0502020204030204" pitchFamily="34" charset="0"/>
              </a:rPr>
              <a:t>drugs</a:t>
            </a:r>
            <a:r>
              <a:rPr lang="en-US" altLang="cs-CZ" sz="2800" dirty="0">
                <a:latin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cs-CZ" altLang="cs-CZ" sz="2800" dirty="0">
                <a:latin typeface="Calibri" panose="020F0502020204030204" pitchFamily="34" charset="0"/>
              </a:rPr>
              <a:t>and </a:t>
            </a:r>
            <a:r>
              <a:rPr lang="cs-CZ" altLang="cs-CZ" sz="2800" dirty="0" err="1">
                <a:latin typeface="Calibri" panose="020F0502020204030204" pitchFamily="34" charset="0"/>
              </a:rPr>
              <a:t>their</a:t>
            </a:r>
            <a:r>
              <a:rPr lang="cs-CZ" altLang="cs-CZ" sz="2800" dirty="0">
                <a:latin typeface="Calibri" panose="020F0502020204030204" pitchFamily="34" charset="0"/>
              </a:rPr>
              <a:t> </a:t>
            </a:r>
            <a:r>
              <a:rPr lang="cs-CZ" altLang="cs-CZ" sz="2800" dirty="0" err="1">
                <a:latin typeface="Calibri" panose="020F0502020204030204" pitchFamily="34" charset="0"/>
              </a:rPr>
              <a:t>relation</a:t>
            </a:r>
            <a:r>
              <a:rPr lang="cs-CZ" altLang="cs-CZ" sz="2800" dirty="0">
                <a:latin typeface="Calibri" panose="020F0502020204030204" pitchFamily="34" charset="0"/>
              </a:rPr>
              <a:t> to </a:t>
            </a:r>
            <a:r>
              <a:rPr lang="cs-CZ" altLang="cs-CZ" sz="2800" dirty="0" err="1">
                <a:latin typeface="Calibri" panose="020F0502020204030204" pitchFamily="34" charset="0"/>
              </a:rPr>
              <a:t>pharmacologic</a:t>
            </a:r>
            <a:r>
              <a:rPr lang="cs-CZ" altLang="cs-CZ" sz="2800" dirty="0">
                <a:latin typeface="Calibri" panose="020F0502020204030204" pitchFamily="34" charset="0"/>
              </a:rPr>
              <a:t> (</a:t>
            </a:r>
            <a:r>
              <a:rPr lang="cs-CZ" altLang="cs-CZ" sz="2800" dirty="0" err="1">
                <a:latin typeface="Calibri" panose="020F0502020204030204" pitchFamily="34" charset="0"/>
              </a:rPr>
              <a:t>therapeutic</a:t>
            </a:r>
            <a:r>
              <a:rPr lang="cs-CZ" altLang="cs-CZ" sz="2800" dirty="0">
                <a:latin typeface="Calibri" panose="020F0502020204030204" pitchFamily="34" charset="0"/>
              </a:rPr>
              <a:t> </a:t>
            </a:r>
            <a:r>
              <a:rPr lang="cs-CZ" altLang="cs-CZ" sz="2800" dirty="0" err="1">
                <a:latin typeface="Calibri" panose="020F0502020204030204" pitchFamily="34" charset="0"/>
              </a:rPr>
              <a:t>or</a:t>
            </a:r>
            <a:r>
              <a:rPr lang="cs-CZ" altLang="cs-CZ" sz="2800" dirty="0">
                <a:latin typeface="Calibri" panose="020F0502020204030204" pitchFamily="34" charset="0"/>
              </a:rPr>
              <a:t> </a:t>
            </a:r>
            <a:r>
              <a:rPr lang="cs-CZ" altLang="cs-CZ" sz="2800" dirty="0" err="1">
                <a:latin typeface="Calibri" panose="020F0502020204030204" pitchFamily="34" charset="0"/>
              </a:rPr>
              <a:t>toxic</a:t>
            </a:r>
            <a:r>
              <a:rPr lang="cs-CZ" altLang="cs-CZ" sz="2800" dirty="0">
                <a:latin typeface="Calibri" panose="020F0502020204030204" pitchFamily="34" charset="0"/>
              </a:rPr>
              <a:t>) </a:t>
            </a:r>
            <a:r>
              <a:rPr lang="cs-CZ" altLang="cs-CZ" sz="2800" dirty="0" err="1">
                <a:latin typeface="Calibri" panose="020F0502020204030204" pitchFamily="34" charset="0"/>
              </a:rPr>
              <a:t>effects</a:t>
            </a:r>
            <a:r>
              <a:rPr lang="en-US" altLang="cs-CZ" sz="1800" dirty="0">
                <a:latin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dirty="0">
                <a:solidFill>
                  <a:srgbClr val="F51D27"/>
                </a:solidFill>
                <a:latin typeface="Calibri" panose="020F0502020204030204" pitchFamily="34" charset="0"/>
              </a:rPr>
              <a:t>	</a:t>
            </a:r>
            <a:endParaRPr lang="en-US" altLang="cs-CZ" sz="200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224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8913"/>
            <a:ext cx="8496300" cy="637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116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8640762" cy="667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138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323850" y="333375"/>
            <a:ext cx="8153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2400" dirty="0" err="1" smtClean="0">
                <a:solidFill>
                  <a:srgbClr val="000000"/>
                </a:solidFill>
              </a:rPr>
              <a:t>Vd</a:t>
            </a:r>
            <a:r>
              <a:rPr lang="en-US" altLang="cs-CZ" sz="2400" dirty="0" smtClean="0">
                <a:solidFill>
                  <a:srgbClr val="000000"/>
                </a:solidFill>
              </a:rPr>
              <a:t> = </a:t>
            </a:r>
            <a:r>
              <a:rPr lang="en-US" altLang="cs-CZ" sz="2400" b="1" dirty="0" smtClean="0">
                <a:solidFill>
                  <a:srgbClr val="0066CC"/>
                </a:solidFill>
              </a:rPr>
              <a:t>hypothetical volume</a:t>
            </a:r>
            <a:r>
              <a:rPr lang="en-US" altLang="cs-CZ" sz="2400" dirty="0" smtClean="0">
                <a:solidFill>
                  <a:srgbClr val="000000"/>
                </a:solidFill>
              </a:rPr>
              <a:t>,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2400" dirty="0" smtClean="0">
                <a:solidFill>
                  <a:srgbClr val="000000"/>
                </a:solidFill>
              </a:rPr>
              <a:t>Final value of </a:t>
            </a:r>
            <a:r>
              <a:rPr lang="en-US" altLang="cs-CZ" sz="2400" dirty="0" err="1" smtClean="0">
                <a:solidFill>
                  <a:srgbClr val="000000"/>
                </a:solidFill>
              </a:rPr>
              <a:t>Vd</a:t>
            </a:r>
            <a:r>
              <a:rPr lang="en-US" altLang="cs-CZ" sz="2400" dirty="0" smtClean="0">
                <a:solidFill>
                  <a:srgbClr val="000000"/>
                </a:solidFill>
              </a:rPr>
              <a:t> can be even 50000 liters (antimalarial drugs). What does this value tell us: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2400" b="1" dirty="0" smtClean="0">
                <a:solidFill>
                  <a:srgbClr val="CC0000"/>
                </a:solidFill>
              </a:rPr>
              <a:t>We can assess distribution of the drug in the body.</a:t>
            </a:r>
            <a:r>
              <a:rPr lang="en-US" altLang="cs-CZ" sz="2400" dirty="0" smtClean="0">
                <a:solidFill>
                  <a:srgbClr val="000000"/>
                </a:solidFill>
              </a:rPr>
              <a:t> </a:t>
            </a:r>
            <a:endParaRPr lang="en-US" altLang="cs-CZ" sz="2400" dirty="0">
              <a:solidFill>
                <a:srgbClr val="000000"/>
              </a:solidFill>
            </a:endParaRPr>
          </a:p>
        </p:txBody>
      </p:sp>
      <p:pic>
        <p:nvPicPr>
          <p:cNvPr id="634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8" b="4651"/>
          <a:stretch>
            <a:fillRect/>
          </a:stretch>
        </p:blipFill>
        <p:spPr bwMode="auto">
          <a:xfrm>
            <a:off x="611188" y="2420938"/>
            <a:ext cx="6265862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1862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 smtClean="0">
                <a:solidFill>
                  <a:schemeClr val="accent5"/>
                </a:solidFill>
              </a:rPr>
              <a:t>Distribution</a:t>
            </a:r>
            <a:endParaRPr lang="cs-CZ" b="1" dirty="0">
              <a:solidFill>
                <a:schemeClr val="accent5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/>
              <a:t>Distribution</a:t>
            </a:r>
            <a:r>
              <a:rPr lang="cs-CZ" dirty="0" smtClean="0"/>
              <a:t> </a:t>
            </a:r>
            <a:r>
              <a:rPr lang="cs-CZ" dirty="0" err="1" smtClean="0"/>
              <a:t>volume</a:t>
            </a:r>
            <a:r>
              <a:rPr lang="cs-CZ" dirty="0" smtClean="0"/>
              <a:t> - use:</a:t>
            </a:r>
          </a:p>
          <a:p>
            <a:pPr marL="0" indent="0">
              <a:buNone/>
            </a:pPr>
            <a:r>
              <a:rPr lang="cs-CZ" b="1" dirty="0" err="1" smtClean="0"/>
              <a:t>Calculation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initial</a:t>
            </a:r>
            <a:r>
              <a:rPr lang="cs-CZ" b="1" dirty="0" smtClean="0"/>
              <a:t> dose:</a:t>
            </a:r>
          </a:p>
          <a:p>
            <a:pPr marL="457200" lvl="1" indent="0" algn="ctr">
              <a:buNone/>
            </a:pPr>
            <a:r>
              <a:rPr lang="cs-CZ" sz="2800" b="1" dirty="0" smtClean="0">
                <a:solidFill>
                  <a:srgbClr val="FF0000"/>
                </a:solidFill>
              </a:rPr>
              <a:t>D = </a:t>
            </a:r>
            <a:r>
              <a:rPr lang="cs-CZ" sz="2800" b="1" dirty="0" err="1" smtClean="0">
                <a:solidFill>
                  <a:srgbClr val="FF0000"/>
                </a:solidFill>
              </a:rPr>
              <a:t>Vd</a:t>
            </a:r>
            <a:r>
              <a:rPr lang="cs-CZ" sz="2800" b="1" dirty="0" smtClean="0">
                <a:solidFill>
                  <a:srgbClr val="FF0000"/>
                </a:solidFill>
              </a:rPr>
              <a:t> . </a:t>
            </a:r>
            <a:r>
              <a:rPr lang="cs-CZ" sz="2800" b="1" dirty="0" err="1" smtClean="0">
                <a:solidFill>
                  <a:srgbClr val="FF0000"/>
                </a:solidFill>
              </a:rPr>
              <a:t>c</a:t>
            </a:r>
            <a:r>
              <a:rPr lang="cs-CZ" sz="2800" b="1" baseline="-25000" dirty="0" err="1" smtClean="0">
                <a:solidFill>
                  <a:srgbClr val="FF0000"/>
                </a:solidFill>
              </a:rPr>
              <a:t>T</a:t>
            </a:r>
            <a:endParaRPr lang="cs-CZ" sz="2800" b="1" baseline="-25000" dirty="0" smtClean="0">
              <a:solidFill>
                <a:srgbClr val="FF0000"/>
              </a:solidFill>
            </a:endParaRPr>
          </a:p>
          <a:p>
            <a:pPr marL="457200" lvl="1" indent="0" algn="ctr">
              <a:buNone/>
            </a:pPr>
            <a:endParaRPr lang="cs-CZ" sz="2800" b="1" baseline="-25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grpSp>
        <p:nvGrpSpPr>
          <p:cNvPr id="5" name="Skupina 4"/>
          <p:cNvGrpSpPr/>
          <p:nvPr/>
        </p:nvGrpSpPr>
        <p:grpSpPr>
          <a:xfrm>
            <a:off x="1960734" y="3279749"/>
            <a:ext cx="5222532" cy="3578251"/>
            <a:chOff x="1403350" y="1819275"/>
            <a:chExt cx="6700838" cy="5038725"/>
          </a:xfrm>
        </p:grpSpPr>
        <p:pic>
          <p:nvPicPr>
            <p:cNvPr id="6" name="Picture 2" descr="opakovane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350" y="1819275"/>
              <a:ext cx="6700838" cy="5038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2403475" y="2933700"/>
              <a:ext cx="1690688" cy="3243263"/>
            </a:xfrm>
            <a:custGeom>
              <a:avLst/>
              <a:gdLst>
                <a:gd name="T0" fmla="*/ 0 w 1690577"/>
                <a:gd name="T1" fmla="*/ 3241589 h 3244100"/>
                <a:gd name="T2" fmla="*/ 191425 w 1690577"/>
                <a:gd name="T3" fmla="*/ 64914 h 3244100"/>
                <a:gd name="T4" fmla="*/ 393483 w 1690577"/>
                <a:gd name="T5" fmla="*/ 1021104 h 3244100"/>
                <a:gd name="T6" fmla="*/ 616809 w 1690577"/>
                <a:gd name="T7" fmla="*/ 22417 h 3244100"/>
                <a:gd name="T8" fmla="*/ 829502 w 1690577"/>
                <a:gd name="T9" fmla="*/ 999857 h 3244100"/>
                <a:gd name="T10" fmla="*/ 1042195 w 1690577"/>
                <a:gd name="T11" fmla="*/ 33041 h 3244100"/>
                <a:gd name="T12" fmla="*/ 1244255 w 1690577"/>
                <a:gd name="T13" fmla="*/ 967983 h 3244100"/>
                <a:gd name="T14" fmla="*/ 1520756 w 1690577"/>
                <a:gd name="T15" fmla="*/ 54291 h 3244100"/>
                <a:gd name="T16" fmla="*/ 1690910 w 1690577"/>
                <a:gd name="T17" fmla="*/ 967983 h 3244100"/>
                <a:gd name="T18" fmla="*/ 1690910 w 1690577"/>
                <a:gd name="T19" fmla="*/ 967983 h 3244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90577" h="3244100">
                  <a:moveTo>
                    <a:pt x="0" y="3244100"/>
                  </a:moveTo>
                  <a:cubicBezTo>
                    <a:pt x="62909" y="1839716"/>
                    <a:pt x="125819" y="435332"/>
                    <a:pt x="191386" y="64965"/>
                  </a:cubicBezTo>
                  <a:cubicBezTo>
                    <a:pt x="256953" y="-305402"/>
                    <a:pt x="322521" y="1028984"/>
                    <a:pt x="393405" y="1021896"/>
                  </a:cubicBezTo>
                  <a:cubicBezTo>
                    <a:pt x="464289" y="1014808"/>
                    <a:pt x="544033" y="25979"/>
                    <a:pt x="616689" y="22435"/>
                  </a:cubicBezTo>
                  <a:cubicBezTo>
                    <a:pt x="689345" y="18891"/>
                    <a:pt x="758456" y="998859"/>
                    <a:pt x="829340" y="1000631"/>
                  </a:cubicBezTo>
                  <a:cubicBezTo>
                    <a:pt x="900224" y="1002403"/>
                    <a:pt x="972880" y="38384"/>
                    <a:pt x="1041991" y="33068"/>
                  </a:cubicBezTo>
                  <a:cubicBezTo>
                    <a:pt x="1111102" y="27752"/>
                    <a:pt x="1164265" y="965189"/>
                    <a:pt x="1244009" y="968733"/>
                  </a:cubicBezTo>
                  <a:cubicBezTo>
                    <a:pt x="1323753" y="972277"/>
                    <a:pt x="1446028" y="54333"/>
                    <a:pt x="1520456" y="54333"/>
                  </a:cubicBezTo>
                  <a:cubicBezTo>
                    <a:pt x="1594884" y="54333"/>
                    <a:pt x="1690577" y="968733"/>
                    <a:pt x="1690577" y="968733"/>
                  </a:cubicBezTo>
                </a:path>
              </a:pathLst>
            </a:cu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1469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 err="1" smtClean="0">
                <a:solidFill>
                  <a:schemeClr val="accent5"/>
                </a:solidFill>
              </a:rPr>
              <a:t>Distribution</a:t>
            </a:r>
            <a:endParaRPr lang="cs-CZ" b="1" dirty="0">
              <a:solidFill>
                <a:schemeClr val="accent5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err="1" smtClean="0"/>
              <a:t>Estimate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amount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drug in </a:t>
            </a:r>
            <a:r>
              <a:rPr lang="cs-CZ" b="1" dirty="0" err="1" smtClean="0"/>
              <a:t>the</a:t>
            </a:r>
            <a:r>
              <a:rPr lang="cs-CZ" b="1" dirty="0" smtClean="0"/>
              <a:t> body</a:t>
            </a:r>
            <a:endParaRPr lang="cs-CZ" b="1" dirty="0"/>
          </a:p>
          <a:p>
            <a:pPr marL="457200" lvl="1" indent="0" algn="ctr">
              <a:buNone/>
            </a:pPr>
            <a:r>
              <a:rPr lang="cs-CZ" b="1" dirty="0">
                <a:solidFill>
                  <a:srgbClr val="FC3904"/>
                </a:solidFill>
              </a:rPr>
              <a:t>M</a:t>
            </a:r>
            <a:r>
              <a:rPr lang="cs-CZ" b="1" dirty="0">
                <a:solidFill>
                  <a:srgbClr val="FF0000"/>
                </a:solidFill>
              </a:rPr>
              <a:t> = </a:t>
            </a:r>
            <a:r>
              <a:rPr lang="cs-CZ" b="1" dirty="0" err="1">
                <a:solidFill>
                  <a:srgbClr val="FF0000"/>
                </a:solidFill>
              </a:rPr>
              <a:t>Vd</a:t>
            </a:r>
            <a:r>
              <a:rPr lang="cs-CZ" b="1" dirty="0">
                <a:solidFill>
                  <a:srgbClr val="FF0000"/>
                </a:solidFill>
              </a:rPr>
              <a:t> . C</a:t>
            </a:r>
          </a:p>
          <a:p>
            <a:pPr marL="457200" lvl="1" indent="0" algn="ctr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/>
              <a:t>Assessment of the effect of hemodialysis and </a:t>
            </a:r>
            <a:r>
              <a:rPr lang="en-US" b="1" dirty="0" err="1" smtClean="0"/>
              <a:t>hemoperfusion</a:t>
            </a:r>
            <a:endParaRPr lang="cs-CZ" b="1" dirty="0" smtClean="0"/>
          </a:p>
          <a:p>
            <a:pPr lvl="1"/>
            <a:r>
              <a:rPr lang="cs-CZ" dirty="0" err="1" smtClean="0"/>
              <a:t>drugs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higher</a:t>
            </a:r>
            <a:r>
              <a:rPr lang="cs-CZ" dirty="0" smtClean="0"/>
              <a:t> </a:t>
            </a:r>
            <a:r>
              <a:rPr lang="cs-CZ" dirty="0" err="1" smtClean="0"/>
              <a:t>Vd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not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eliminate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body by these </a:t>
            </a:r>
            <a:r>
              <a:rPr lang="cs-CZ" dirty="0" err="1" smtClean="0"/>
              <a:t>technics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865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 smtClean="0">
                <a:solidFill>
                  <a:schemeClr val="accent5"/>
                </a:solidFill>
              </a:rPr>
              <a:t>Elimination</a:t>
            </a:r>
            <a:r>
              <a:rPr lang="cs-CZ" b="1" dirty="0" smtClean="0">
                <a:solidFill>
                  <a:schemeClr val="accent5"/>
                </a:solidFill>
              </a:rPr>
              <a:t> </a:t>
            </a:r>
            <a:r>
              <a:rPr lang="cs-CZ" b="1" dirty="0" err="1" smtClean="0">
                <a:solidFill>
                  <a:schemeClr val="accent5"/>
                </a:solidFill>
              </a:rPr>
              <a:t>of</a:t>
            </a:r>
            <a:r>
              <a:rPr lang="cs-CZ" b="1" dirty="0" smtClean="0">
                <a:solidFill>
                  <a:schemeClr val="accent5"/>
                </a:solidFill>
              </a:rPr>
              <a:t> </a:t>
            </a:r>
            <a:r>
              <a:rPr lang="cs-CZ" b="1" dirty="0" err="1" smtClean="0">
                <a:solidFill>
                  <a:schemeClr val="accent5"/>
                </a:solidFill>
              </a:rPr>
              <a:t>drugs</a:t>
            </a:r>
            <a:endParaRPr lang="cs-CZ" b="1" dirty="0">
              <a:solidFill>
                <a:schemeClr val="accent5"/>
              </a:solidFill>
            </a:endParaRPr>
          </a:p>
        </p:txBody>
      </p:sp>
      <p:sp>
        <p:nvSpPr>
          <p:cNvPr id="25603" name="Rectangle 8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cs-CZ" altLang="cs-CZ" sz="28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First-order</a:t>
            </a:r>
            <a:r>
              <a:rPr lang="cs-CZ" altLang="cs-CZ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8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elimination</a:t>
            </a:r>
            <a:endParaRPr lang="cs-CZ" altLang="cs-CZ" sz="28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lvl="1"/>
            <a:r>
              <a:rPr lang="cs-CZ" altLang="cs-CZ" sz="2400" dirty="0" err="1" smtClean="0">
                <a:latin typeface="Calibri" panose="020F0502020204030204" pitchFamily="34" charset="0"/>
              </a:rPr>
              <a:t>Elimination</a:t>
            </a:r>
            <a:r>
              <a:rPr lang="cs-CZ" altLang="cs-CZ" sz="2400" dirty="0" smtClean="0">
                <a:latin typeface="Calibri" panose="020F0502020204030204" pitchFamily="34" charset="0"/>
              </a:rPr>
              <a:t> speed </a:t>
            </a:r>
            <a:r>
              <a:rPr lang="cs-CZ" altLang="cs-CZ" sz="2400" dirty="0" err="1" smtClean="0">
                <a:latin typeface="Calibri" panose="020F0502020204030204" pitchFamily="34" charset="0"/>
              </a:rPr>
              <a:t>is</a:t>
            </a:r>
            <a:r>
              <a:rPr lang="cs-CZ" altLang="cs-CZ" sz="2400" dirty="0" smtClean="0">
                <a:latin typeface="Calibri" panose="020F0502020204030204" pitchFamily="34" charset="0"/>
              </a:rPr>
              <a:t> </a:t>
            </a:r>
            <a:r>
              <a:rPr lang="cs-CZ" altLang="cs-CZ" sz="2400" dirty="0" err="1" smtClean="0">
                <a:latin typeface="Calibri" panose="020F0502020204030204" pitchFamily="34" charset="0"/>
              </a:rPr>
              <a:t>influenced</a:t>
            </a:r>
            <a:r>
              <a:rPr lang="cs-CZ" altLang="cs-CZ" sz="2400" dirty="0" smtClean="0">
                <a:latin typeface="Calibri" panose="020F0502020204030204" pitchFamily="34" charset="0"/>
              </a:rPr>
              <a:t> by </a:t>
            </a:r>
            <a:r>
              <a:rPr lang="cs-CZ" altLang="cs-CZ" sz="2400" dirty="0" err="1" smtClean="0">
                <a:latin typeface="Calibri" panose="020F0502020204030204" pitchFamily="34" charset="0"/>
              </a:rPr>
              <a:t>plasmatic</a:t>
            </a:r>
            <a:r>
              <a:rPr lang="cs-CZ" altLang="cs-CZ" sz="2400" dirty="0" smtClean="0">
                <a:latin typeface="Calibri" panose="020F0502020204030204" pitchFamily="34" charset="0"/>
              </a:rPr>
              <a:t> </a:t>
            </a:r>
            <a:r>
              <a:rPr lang="cs-CZ" altLang="cs-CZ" sz="2400" dirty="0" err="1" smtClean="0">
                <a:latin typeface="Calibri" panose="020F0502020204030204" pitchFamily="34" charset="0"/>
              </a:rPr>
              <a:t>concentration</a:t>
            </a:r>
            <a:endParaRPr lang="cs-CZ" altLang="cs-CZ" sz="2400" dirty="0" smtClean="0">
              <a:latin typeface="Calibri" panose="020F0502020204030204" pitchFamily="34" charset="0"/>
            </a:endParaRPr>
          </a:p>
          <a:p>
            <a:pPr lvl="1"/>
            <a:r>
              <a:rPr lang="cs-CZ" altLang="cs-CZ" dirty="0" err="1" smtClean="0">
                <a:latin typeface="Calibri" panose="020F0502020204030204" pitchFamily="34" charset="0"/>
              </a:rPr>
              <a:t>L</a:t>
            </a:r>
            <a:r>
              <a:rPr lang="cs-CZ" altLang="cs-CZ" sz="2400" dirty="0" err="1" smtClean="0">
                <a:latin typeface="Calibri" panose="020F0502020204030204" pitchFamily="34" charset="0"/>
              </a:rPr>
              <a:t>inear</a:t>
            </a:r>
            <a:r>
              <a:rPr lang="cs-CZ" altLang="cs-CZ" sz="2400" dirty="0" smtClean="0">
                <a:latin typeface="Calibri" panose="020F0502020204030204" pitchFamily="34" charset="0"/>
              </a:rPr>
              <a:t> </a:t>
            </a:r>
            <a:r>
              <a:rPr lang="cs-CZ" altLang="cs-CZ" sz="2400" dirty="0" err="1" smtClean="0">
                <a:latin typeface="Calibri" panose="020F0502020204030204" pitchFamily="34" charset="0"/>
              </a:rPr>
              <a:t>kinetics</a:t>
            </a:r>
            <a:endParaRPr lang="cs-CZ" altLang="cs-CZ" sz="2800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cs-CZ" altLang="cs-CZ" sz="2800" dirty="0" smtClean="0">
              <a:latin typeface="Calibri" panose="020F050202020403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cs-CZ" altLang="cs-CZ" sz="28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Zero</a:t>
            </a:r>
            <a:r>
              <a:rPr lang="cs-CZ" altLang="cs-CZ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-order</a:t>
            </a:r>
            <a:r>
              <a:rPr lang="cs-CZ" altLang="cs-CZ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elimination</a:t>
            </a:r>
            <a:endParaRPr lang="cs-CZ" altLang="cs-CZ" sz="28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lvl="1"/>
            <a:r>
              <a:rPr lang="cs-CZ" altLang="cs-CZ" sz="2400" dirty="0" err="1" smtClean="0">
                <a:latin typeface="Calibri" panose="020F0502020204030204" pitchFamily="34" charset="0"/>
              </a:rPr>
              <a:t>Elimination</a:t>
            </a:r>
            <a:r>
              <a:rPr lang="cs-CZ" altLang="cs-CZ" sz="2400" dirty="0" smtClean="0">
                <a:latin typeface="Calibri" panose="020F0502020204030204" pitchFamily="34" charset="0"/>
              </a:rPr>
              <a:t> speed </a:t>
            </a:r>
            <a:r>
              <a:rPr lang="cs-CZ" altLang="cs-CZ" sz="2400" dirty="0" err="1" smtClean="0">
                <a:latin typeface="Calibri" panose="020F0502020204030204" pitchFamily="34" charset="0"/>
              </a:rPr>
              <a:t>is</a:t>
            </a:r>
            <a:r>
              <a:rPr lang="cs-CZ" altLang="cs-CZ" sz="2400" dirty="0" smtClean="0">
                <a:latin typeface="Calibri" panose="020F0502020204030204" pitchFamily="34" charset="0"/>
              </a:rPr>
              <a:t> not </a:t>
            </a:r>
            <a:r>
              <a:rPr lang="cs-CZ" altLang="cs-CZ" sz="2400" dirty="0" err="1" smtClean="0">
                <a:latin typeface="Calibri" panose="020F0502020204030204" pitchFamily="34" charset="0"/>
              </a:rPr>
              <a:t>influenced</a:t>
            </a:r>
            <a:r>
              <a:rPr lang="cs-CZ" altLang="cs-CZ" sz="2400" dirty="0" smtClean="0">
                <a:latin typeface="Calibri" panose="020F0502020204030204" pitchFamily="34" charset="0"/>
              </a:rPr>
              <a:t> by </a:t>
            </a:r>
            <a:r>
              <a:rPr lang="cs-CZ" altLang="cs-CZ" sz="2400" dirty="0" err="1" smtClean="0">
                <a:latin typeface="Calibri" panose="020F0502020204030204" pitchFamily="34" charset="0"/>
              </a:rPr>
              <a:t>plasmatic</a:t>
            </a:r>
            <a:r>
              <a:rPr lang="cs-CZ" altLang="cs-CZ" sz="2400" dirty="0" smtClean="0">
                <a:latin typeface="Calibri" panose="020F0502020204030204" pitchFamily="34" charset="0"/>
              </a:rPr>
              <a:t> </a:t>
            </a:r>
            <a:r>
              <a:rPr lang="cs-CZ" altLang="cs-CZ" sz="2400" dirty="0" err="1" smtClean="0">
                <a:latin typeface="Calibri" panose="020F0502020204030204" pitchFamily="34" charset="0"/>
              </a:rPr>
              <a:t>concentration</a:t>
            </a:r>
            <a:r>
              <a:rPr lang="cs-CZ" altLang="cs-CZ" sz="2400" dirty="0" smtClean="0">
                <a:latin typeface="Calibri" panose="020F0502020204030204" pitchFamily="34" charset="0"/>
              </a:rPr>
              <a:t> </a:t>
            </a:r>
          </a:p>
          <a:p>
            <a:pPr lvl="1"/>
            <a:r>
              <a:rPr lang="cs-CZ" altLang="cs-CZ" dirty="0" smtClean="0">
                <a:latin typeface="Calibri" panose="020F0502020204030204" pitchFamily="34" charset="0"/>
              </a:rPr>
              <a:t>Non-</a:t>
            </a:r>
            <a:r>
              <a:rPr lang="cs-CZ" altLang="cs-CZ" dirty="0" err="1" smtClean="0">
                <a:latin typeface="Calibri" panose="020F0502020204030204" pitchFamily="34" charset="0"/>
              </a:rPr>
              <a:t>linear</a:t>
            </a:r>
            <a:r>
              <a:rPr lang="cs-CZ" altLang="cs-CZ" dirty="0" smtClean="0">
                <a:latin typeface="Calibri" panose="020F0502020204030204" pitchFamily="34" charset="0"/>
              </a:rPr>
              <a:t> </a:t>
            </a:r>
            <a:r>
              <a:rPr lang="cs-CZ" altLang="cs-CZ" dirty="0" err="1" smtClean="0">
                <a:latin typeface="Calibri" panose="020F0502020204030204" pitchFamily="34" charset="0"/>
              </a:rPr>
              <a:t>kinetics</a:t>
            </a:r>
            <a:endParaRPr lang="cs-CZ" altLang="cs-CZ" sz="2400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dirty="0" smtClean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849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400050" y="549275"/>
            <a:ext cx="87439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400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0 and 1st.-order </a:t>
            </a:r>
            <a:r>
              <a:rPr lang="cs-CZ" altLang="cs-CZ" sz="4400" dirty="0" err="1" smtClean="0">
                <a:solidFill>
                  <a:schemeClr val="accent5"/>
                </a:solidFill>
                <a:latin typeface="Calibri" panose="020F0502020204030204" pitchFamily="34" charset="0"/>
              </a:rPr>
              <a:t>elimination</a:t>
            </a:r>
            <a:endParaRPr lang="cs-CZ" altLang="cs-CZ" sz="4400" dirty="0">
              <a:solidFill>
                <a:schemeClr val="accent5"/>
              </a:solidFill>
              <a:latin typeface="Calibri" panose="020F0502020204030204" pitchFamily="34" charset="0"/>
            </a:endParaRPr>
          </a:p>
        </p:txBody>
      </p:sp>
      <p:grpSp>
        <p:nvGrpSpPr>
          <p:cNvPr id="26627" name="Group 3"/>
          <p:cNvGrpSpPr>
            <a:grpSpLocks/>
          </p:cNvGrpSpPr>
          <p:nvPr/>
        </p:nvGrpSpPr>
        <p:grpSpPr bwMode="auto">
          <a:xfrm>
            <a:off x="5181600" y="2133600"/>
            <a:ext cx="4343400" cy="3952875"/>
            <a:chOff x="432" y="1344"/>
            <a:chExt cx="2736" cy="2490"/>
          </a:xfrm>
        </p:grpSpPr>
        <p:sp>
          <p:nvSpPr>
            <p:cNvPr id="26672" name="Line 4"/>
            <p:cNvSpPr>
              <a:spLocks noChangeShapeType="1"/>
            </p:cNvSpPr>
            <p:nvPr/>
          </p:nvSpPr>
          <p:spPr bwMode="auto">
            <a:xfrm>
              <a:off x="489" y="1344"/>
              <a:ext cx="0" cy="20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cs-CZ"/>
            </a:p>
          </p:txBody>
        </p:sp>
        <p:sp>
          <p:nvSpPr>
            <p:cNvPr id="26673" name="Line 5"/>
            <p:cNvSpPr>
              <a:spLocks noChangeShapeType="1"/>
            </p:cNvSpPr>
            <p:nvPr/>
          </p:nvSpPr>
          <p:spPr bwMode="auto">
            <a:xfrm>
              <a:off x="480" y="3360"/>
              <a:ext cx="26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cs-CZ"/>
            </a:p>
          </p:txBody>
        </p:sp>
        <p:sp>
          <p:nvSpPr>
            <p:cNvPr id="26674" name="Text Box 6"/>
            <p:cNvSpPr txBox="1">
              <a:spLocks noChangeArrowheads="1"/>
            </p:cNvSpPr>
            <p:nvPr/>
          </p:nvSpPr>
          <p:spPr bwMode="auto">
            <a:xfrm>
              <a:off x="624" y="1392"/>
              <a:ext cx="2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cs-CZ" altLang="cs-CZ" sz="2800">
                <a:latin typeface="Calibri" panose="020F0502020204030204" pitchFamily="34" charset="0"/>
              </a:endParaRPr>
            </a:p>
          </p:txBody>
        </p:sp>
        <p:sp>
          <p:nvSpPr>
            <p:cNvPr id="26675" name="Text Box 7"/>
            <p:cNvSpPr txBox="1">
              <a:spLocks noChangeArrowheads="1"/>
            </p:cNvSpPr>
            <p:nvPr/>
          </p:nvSpPr>
          <p:spPr bwMode="auto">
            <a:xfrm>
              <a:off x="2328" y="3504"/>
              <a:ext cx="52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2800" i="1" dirty="0" err="1" smtClean="0">
                  <a:latin typeface="Calibri" panose="020F0502020204030204" pitchFamily="34" charset="0"/>
                </a:rPr>
                <a:t>time</a:t>
              </a:r>
              <a:endParaRPr lang="cs-CZ" altLang="cs-CZ" sz="2800" i="1" dirty="0">
                <a:latin typeface="Calibri" panose="020F0502020204030204" pitchFamily="34" charset="0"/>
              </a:endParaRPr>
            </a:p>
          </p:txBody>
        </p:sp>
        <p:sp>
          <p:nvSpPr>
            <p:cNvPr id="26676" name="Line 8"/>
            <p:cNvSpPr>
              <a:spLocks noChangeShapeType="1"/>
            </p:cNvSpPr>
            <p:nvPr/>
          </p:nvSpPr>
          <p:spPr bwMode="auto">
            <a:xfrm>
              <a:off x="432" y="3024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cs-CZ"/>
            </a:p>
          </p:txBody>
        </p:sp>
        <p:sp>
          <p:nvSpPr>
            <p:cNvPr id="26677" name="Line 9"/>
            <p:cNvSpPr>
              <a:spLocks noChangeShapeType="1"/>
            </p:cNvSpPr>
            <p:nvPr/>
          </p:nvSpPr>
          <p:spPr bwMode="auto">
            <a:xfrm>
              <a:off x="432" y="2688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cs-CZ"/>
            </a:p>
          </p:txBody>
        </p:sp>
        <p:sp>
          <p:nvSpPr>
            <p:cNvPr id="26678" name="Line 10"/>
            <p:cNvSpPr>
              <a:spLocks noChangeShapeType="1"/>
            </p:cNvSpPr>
            <p:nvPr/>
          </p:nvSpPr>
          <p:spPr bwMode="auto">
            <a:xfrm>
              <a:off x="432" y="2304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cs-CZ"/>
            </a:p>
          </p:txBody>
        </p:sp>
        <p:sp>
          <p:nvSpPr>
            <p:cNvPr id="26679" name="Line 11"/>
            <p:cNvSpPr>
              <a:spLocks noChangeShapeType="1"/>
            </p:cNvSpPr>
            <p:nvPr/>
          </p:nvSpPr>
          <p:spPr bwMode="auto">
            <a:xfrm>
              <a:off x="432" y="1968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cs-CZ"/>
            </a:p>
          </p:txBody>
        </p:sp>
        <p:sp>
          <p:nvSpPr>
            <p:cNvPr id="26680" name="Line 12"/>
            <p:cNvSpPr>
              <a:spLocks noChangeShapeType="1"/>
            </p:cNvSpPr>
            <p:nvPr/>
          </p:nvSpPr>
          <p:spPr bwMode="auto">
            <a:xfrm>
              <a:off x="432" y="1584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cs-CZ"/>
            </a:p>
          </p:txBody>
        </p:sp>
        <p:sp>
          <p:nvSpPr>
            <p:cNvPr id="26681" name="Line 13"/>
            <p:cNvSpPr>
              <a:spLocks noChangeShapeType="1"/>
            </p:cNvSpPr>
            <p:nvPr/>
          </p:nvSpPr>
          <p:spPr bwMode="auto">
            <a:xfrm>
              <a:off x="816" y="331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cs-CZ"/>
            </a:p>
          </p:txBody>
        </p:sp>
        <p:sp>
          <p:nvSpPr>
            <p:cNvPr id="26682" name="Line 14"/>
            <p:cNvSpPr>
              <a:spLocks noChangeShapeType="1"/>
            </p:cNvSpPr>
            <p:nvPr/>
          </p:nvSpPr>
          <p:spPr bwMode="auto">
            <a:xfrm>
              <a:off x="1152" y="331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cs-CZ"/>
            </a:p>
          </p:txBody>
        </p:sp>
        <p:sp>
          <p:nvSpPr>
            <p:cNvPr id="26683" name="Line 15"/>
            <p:cNvSpPr>
              <a:spLocks noChangeShapeType="1"/>
            </p:cNvSpPr>
            <p:nvPr/>
          </p:nvSpPr>
          <p:spPr bwMode="auto">
            <a:xfrm>
              <a:off x="1488" y="331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cs-CZ"/>
            </a:p>
          </p:txBody>
        </p:sp>
        <p:sp>
          <p:nvSpPr>
            <p:cNvPr id="26684" name="Line 16"/>
            <p:cNvSpPr>
              <a:spLocks noChangeShapeType="1"/>
            </p:cNvSpPr>
            <p:nvPr/>
          </p:nvSpPr>
          <p:spPr bwMode="auto">
            <a:xfrm>
              <a:off x="1872" y="331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cs-CZ"/>
            </a:p>
          </p:txBody>
        </p:sp>
        <p:sp>
          <p:nvSpPr>
            <p:cNvPr id="26685" name="Line 17"/>
            <p:cNvSpPr>
              <a:spLocks noChangeShapeType="1"/>
            </p:cNvSpPr>
            <p:nvPr/>
          </p:nvSpPr>
          <p:spPr bwMode="auto">
            <a:xfrm>
              <a:off x="2256" y="331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cs-CZ"/>
            </a:p>
          </p:txBody>
        </p:sp>
        <p:sp>
          <p:nvSpPr>
            <p:cNvPr id="26686" name="Text Box 18"/>
            <p:cNvSpPr txBox="1">
              <a:spLocks noChangeArrowheads="1"/>
            </p:cNvSpPr>
            <p:nvPr/>
          </p:nvSpPr>
          <p:spPr bwMode="auto">
            <a:xfrm>
              <a:off x="720" y="3456"/>
              <a:ext cx="177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2800">
                  <a:latin typeface="Calibri" panose="020F0502020204030204" pitchFamily="34" charset="0"/>
                </a:rPr>
                <a:t>1    2    3    4     5</a:t>
              </a:r>
            </a:p>
          </p:txBody>
        </p:sp>
      </p:grpSp>
      <p:sp>
        <p:nvSpPr>
          <p:cNvPr id="26628" name="Text Box 19"/>
          <p:cNvSpPr txBox="1">
            <a:spLocks noChangeArrowheads="1"/>
          </p:cNvSpPr>
          <p:nvPr/>
        </p:nvSpPr>
        <p:spPr bwMode="auto">
          <a:xfrm>
            <a:off x="4648200" y="2286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>
                <a:latin typeface="Calibri" panose="020F0502020204030204" pitchFamily="34" charset="0"/>
              </a:rPr>
              <a:t>10</a:t>
            </a:r>
            <a:endParaRPr lang="cs-CZ" altLang="cs-CZ" sz="2800">
              <a:latin typeface="Calibri" panose="020F0502020204030204" pitchFamily="34" charset="0"/>
            </a:endParaRPr>
          </a:p>
        </p:txBody>
      </p:sp>
      <p:sp>
        <p:nvSpPr>
          <p:cNvPr id="26629" name="Text Box 20"/>
          <p:cNvSpPr txBox="1">
            <a:spLocks noChangeArrowheads="1"/>
          </p:cNvSpPr>
          <p:nvPr/>
        </p:nvSpPr>
        <p:spPr bwMode="auto">
          <a:xfrm>
            <a:off x="4724400" y="2819400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800">
                <a:latin typeface="Calibri" panose="020F0502020204030204" pitchFamily="34" charset="0"/>
              </a:rPr>
              <a:t>8</a:t>
            </a:r>
          </a:p>
        </p:txBody>
      </p:sp>
      <p:sp>
        <p:nvSpPr>
          <p:cNvPr id="26630" name="Text Box 21"/>
          <p:cNvSpPr txBox="1">
            <a:spLocks noChangeArrowheads="1"/>
          </p:cNvSpPr>
          <p:nvPr/>
        </p:nvSpPr>
        <p:spPr bwMode="auto">
          <a:xfrm>
            <a:off x="4724400" y="3429000"/>
            <a:ext cx="30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800"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26631" name="Text Box 22"/>
          <p:cNvSpPr txBox="1">
            <a:spLocks noChangeArrowheads="1"/>
          </p:cNvSpPr>
          <p:nvPr/>
        </p:nvSpPr>
        <p:spPr bwMode="auto">
          <a:xfrm>
            <a:off x="4724400" y="403860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800"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26632" name="Text Box 23"/>
          <p:cNvSpPr txBox="1">
            <a:spLocks noChangeArrowheads="1"/>
          </p:cNvSpPr>
          <p:nvPr/>
        </p:nvSpPr>
        <p:spPr bwMode="auto">
          <a:xfrm>
            <a:off x="4724400" y="4572000"/>
            <a:ext cx="30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80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26633" name="Oval 24"/>
          <p:cNvSpPr>
            <a:spLocks noChangeArrowheads="1"/>
          </p:cNvSpPr>
          <p:nvPr/>
        </p:nvSpPr>
        <p:spPr bwMode="auto">
          <a:xfrm>
            <a:off x="1066800" y="30480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Calibri" panose="020F0502020204030204" pitchFamily="34" charset="0"/>
            </a:endParaRPr>
          </a:p>
        </p:txBody>
      </p:sp>
      <p:sp>
        <p:nvSpPr>
          <p:cNvPr id="26634" name="Oval 25"/>
          <p:cNvSpPr>
            <a:spLocks noChangeArrowheads="1"/>
          </p:cNvSpPr>
          <p:nvPr/>
        </p:nvSpPr>
        <p:spPr bwMode="auto">
          <a:xfrm>
            <a:off x="1600200" y="36576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Calibri" panose="020F0502020204030204" pitchFamily="34" charset="0"/>
            </a:endParaRPr>
          </a:p>
        </p:txBody>
      </p:sp>
      <p:sp>
        <p:nvSpPr>
          <p:cNvPr id="26635" name="Oval 26"/>
          <p:cNvSpPr>
            <a:spLocks noChangeArrowheads="1"/>
          </p:cNvSpPr>
          <p:nvPr/>
        </p:nvSpPr>
        <p:spPr bwMode="auto">
          <a:xfrm>
            <a:off x="2133600" y="42672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Calibri" panose="020F0502020204030204" pitchFamily="34" charset="0"/>
            </a:endParaRPr>
          </a:p>
        </p:txBody>
      </p:sp>
      <p:sp>
        <p:nvSpPr>
          <p:cNvPr id="26636" name="Oval 27"/>
          <p:cNvSpPr>
            <a:spLocks noChangeArrowheads="1"/>
          </p:cNvSpPr>
          <p:nvPr/>
        </p:nvSpPr>
        <p:spPr bwMode="auto">
          <a:xfrm>
            <a:off x="2819400" y="48768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Calibri" panose="020F0502020204030204" pitchFamily="34" charset="0"/>
            </a:endParaRPr>
          </a:p>
        </p:txBody>
      </p:sp>
      <p:sp>
        <p:nvSpPr>
          <p:cNvPr id="26637" name="Line 28"/>
          <p:cNvSpPr>
            <a:spLocks noChangeShapeType="1"/>
          </p:cNvSpPr>
          <p:nvPr/>
        </p:nvSpPr>
        <p:spPr bwMode="auto">
          <a:xfrm>
            <a:off x="685800" y="2590800"/>
            <a:ext cx="220980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6638" name="Oval 29"/>
          <p:cNvSpPr>
            <a:spLocks noChangeArrowheads="1"/>
          </p:cNvSpPr>
          <p:nvPr/>
        </p:nvSpPr>
        <p:spPr bwMode="auto">
          <a:xfrm>
            <a:off x="5257800" y="2514600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Calibri" panose="020F0502020204030204" pitchFamily="34" charset="0"/>
            </a:endParaRPr>
          </a:p>
        </p:txBody>
      </p:sp>
      <p:sp>
        <p:nvSpPr>
          <p:cNvPr id="26639" name="Oval 30"/>
          <p:cNvSpPr>
            <a:spLocks noChangeArrowheads="1"/>
          </p:cNvSpPr>
          <p:nvPr/>
        </p:nvSpPr>
        <p:spPr bwMode="auto">
          <a:xfrm>
            <a:off x="5638800" y="3886200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Calibri" panose="020F0502020204030204" pitchFamily="34" charset="0"/>
            </a:endParaRPr>
          </a:p>
        </p:txBody>
      </p:sp>
      <p:sp>
        <p:nvSpPr>
          <p:cNvPr id="26640" name="Oval 31"/>
          <p:cNvSpPr>
            <a:spLocks noChangeArrowheads="1"/>
          </p:cNvSpPr>
          <p:nvPr/>
        </p:nvSpPr>
        <p:spPr bwMode="auto">
          <a:xfrm>
            <a:off x="6172200" y="4572000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Calibri" panose="020F0502020204030204" pitchFamily="34" charset="0"/>
            </a:endParaRPr>
          </a:p>
        </p:txBody>
      </p:sp>
      <p:sp>
        <p:nvSpPr>
          <p:cNvPr id="26641" name="Oval 32"/>
          <p:cNvSpPr>
            <a:spLocks noChangeArrowheads="1"/>
          </p:cNvSpPr>
          <p:nvPr/>
        </p:nvSpPr>
        <p:spPr bwMode="auto">
          <a:xfrm>
            <a:off x="6781800" y="4953000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Calibri" panose="020F0502020204030204" pitchFamily="34" charset="0"/>
            </a:endParaRPr>
          </a:p>
        </p:txBody>
      </p:sp>
      <p:sp>
        <p:nvSpPr>
          <p:cNvPr id="26642" name="Oval 33"/>
          <p:cNvSpPr>
            <a:spLocks noChangeArrowheads="1"/>
          </p:cNvSpPr>
          <p:nvPr/>
        </p:nvSpPr>
        <p:spPr bwMode="auto">
          <a:xfrm>
            <a:off x="7391400" y="5105400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Calibri" panose="020F0502020204030204" pitchFamily="34" charset="0"/>
            </a:endParaRPr>
          </a:p>
        </p:txBody>
      </p:sp>
      <p:sp>
        <p:nvSpPr>
          <p:cNvPr id="26643" name="Oval 34"/>
          <p:cNvSpPr>
            <a:spLocks noChangeArrowheads="1"/>
          </p:cNvSpPr>
          <p:nvPr/>
        </p:nvSpPr>
        <p:spPr bwMode="auto">
          <a:xfrm>
            <a:off x="609600" y="25146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Calibri" panose="020F0502020204030204" pitchFamily="34" charset="0"/>
            </a:endParaRPr>
          </a:p>
        </p:txBody>
      </p:sp>
      <p:sp>
        <p:nvSpPr>
          <p:cNvPr id="26644" name="Freeform 35"/>
          <p:cNvSpPr>
            <a:spLocks/>
          </p:cNvSpPr>
          <p:nvPr/>
        </p:nvSpPr>
        <p:spPr bwMode="auto">
          <a:xfrm>
            <a:off x="5257800" y="2590800"/>
            <a:ext cx="2590800" cy="2590800"/>
          </a:xfrm>
          <a:custGeom>
            <a:avLst/>
            <a:gdLst>
              <a:gd name="T0" fmla="*/ 0 w 1632"/>
              <a:gd name="T1" fmla="*/ 0 h 1632"/>
              <a:gd name="T2" fmla="*/ 2147483646 w 1632"/>
              <a:gd name="T3" fmla="*/ 2147483646 h 1632"/>
              <a:gd name="T4" fmla="*/ 2147483646 w 1632"/>
              <a:gd name="T5" fmla="*/ 2147483646 h 1632"/>
              <a:gd name="T6" fmla="*/ 2147483646 w 1632"/>
              <a:gd name="T7" fmla="*/ 2147483646 h 1632"/>
              <a:gd name="T8" fmla="*/ 2147483646 w 1632"/>
              <a:gd name="T9" fmla="*/ 2147483646 h 1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32"/>
              <a:gd name="T16" fmla="*/ 0 h 1632"/>
              <a:gd name="T17" fmla="*/ 1632 w 1632"/>
              <a:gd name="T18" fmla="*/ 1632 h 1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32" h="1632">
                <a:moveTo>
                  <a:pt x="0" y="0"/>
                </a:moveTo>
                <a:cubicBezTo>
                  <a:pt x="40" y="272"/>
                  <a:pt x="80" y="544"/>
                  <a:pt x="192" y="768"/>
                </a:cubicBezTo>
                <a:cubicBezTo>
                  <a:pt x="304" y="992"/>
                  <a:pt x="512" y="1216"/>
                  <a:pt x="672" y="1344"/>
                </a:cubicBezTo>
                <a:cubicBezTo>
                  <a:pt x="832" y="1472"/>
                  <a:pt x="992" y="1488"/>
                  <a:pt x="1152" y="1536"/>
                </a:cubicBezTo>
                <a:cubicBezTo>
                  <a:pt x="1312" y="1584"/>
                  <a:pt x="1472" y="1608"/>
                  <a:pt x="1632" y="1632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6645" name="Line 36"/>
          <p:cNvSpPr>
            <a:spLocks noChangeShapeType="1"/>
          </p:cNvSpPr>
          <p:nvPr/>
        </p:nvSpPr>
        <p:spPr bwMode="auto">
          <a:xfrm>
            <a:off x="623888" y="2133600"/>
            <a:ext cx="1587" cy="3200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6646" name="Line 37"/>
          <p:cNvSpPr>
            <a:spLocks noChangeShapeType="1"/>
          </p:cNvSpPr>
          <p:nvPr/>
        </p:nvSpPr>
        <p:spPr bwMode="auto">
          <a:xfrm>
            <a:off x="609600" y="5334000"/>
            <a:ext cx="42672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6647" name="Text Box 38"/>
          <p:cNvSpPr txBox="1">
            <a:spLocks noChangeArrowheads="1"/>
          </p:cNvSpPr>
          <p:nvPr/>
        </p:nvSpPr>
        <p:spPr bwMode="auto">
          <a:xfrm>
            <a:off x="838200" y="22098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800" i="1" dirty="0" err="1" smtClean="0">
                <a:latin typeface="Calibri" panose="020F0502020204030204" pitchFamily="34" charset="0"/>
              </a:rPr>
              <a:t>conc</a:t>
            </a:r>
            <a:r>
              <a:rPr lang="cs-CZ" altLang="cs-CZ" sz="2800" i="1" dirty="0">
                <a:latin typeface="Calibri" panose="020F0502020204030204" pitchFamily="34" charset="0"/>
              </a:rPr>
              <a:t>.</a:t>
            </a:r>
            <a:endParaRPr lang="cs-CZ" altLang="cs-CZ" sz="2800" dirty="0">
              <a:latin typeface="Calibri" panose="020F0502020204030204" pitchFamily="34" charset="0"/>
            </a:endParaRPr>
          </a:p>
        </p:txBody>
      </p:sp>
      <p:sp>
        <p:nvSpPr>
          <p:cNvPr id="26648" name="Text Box 39"/>
          <p:cNvSpPr txBox="1">
            <a:spLocks noChangeArrowheads="1"/>
          </p:cNvSpPr>
          <p:nvPr/>
        </p:nvSpPr>
        <p:spPr bwMode="auto">
          <a:xfrm>
            <a:off x="3733800" y="55626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800" i="1" dirty="0" err="1" smtClean="0">
                <a:latin typeface="Calibri" panose="020F0502020204030204" pitchFamily="34" charset="0"/>
              </a:rPr>
              <a:t>time</a:t>
            </a:r>
            <a:endParaRPr lang="cs-CZ" altLang="cs-CZ" sz="2800" dirty="0">
              <a:latin typeface="Calibri" panose="020F0502020204030204" pitchFamily="34" charset="0"/>
            </a:endParaRPr>
          </a:p>
        </p:txBody>
      </p:sp>
      <p:sp>
        <p:nvSpPr>
          <p:cNvPr id="26649" name="Line 40"/>
          <p:cNvSpPr>
            <a:spLocks noChangeShapeType="1"/>
          </p:cNvSpPr>
          <p:nvPr/>
        </p:nvSpPr>
        <p:spPr bwMode="auto">
          <a:xfrm>
            <a:off x="533400" y="4800600"/>
            <a:ext cx="228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6650" name="Line 41"/>
          <p:cNvSpPr>
            <a:spLocks noChangeShapeType="1"/>
          </p:cNvSpPr>
          <p:nvPr/>
        </p:nvSpPr>
        <p:spPr bwMode="auto">
          <a:xfrm>
            <a:off x="533400" y="4267200"/>
            <a:ext cx="228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6651" name="Line 42"/>
          <p:cNvSpPr>
            <a:spLocks noChangeShapeType="1"/>
          </p:cNvSpPr>
          <p:nvPr/>
        </p:nvSpPr>
        <p:spPr bwMode="auto">
          <a:xfrm>
            <a:off x="533400" y="3657600"/>
            <a:ext cx="228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6652" name="Line 43"/>
          <p:cNvSpPr>
            <a:spLocks noChangeShapeType="1"/>
          </p:cNvSpPr>
          <p:nvPr/>
        </p:nvSpPr>
        <p:spPr bwMode="auto">
          <a:xfrm>
            <a:off x="533400" y="3124200"/>
            <a:ext cx="228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6653" name="Line 44"/>
          <p:cNvSpPr>
            <a:spLocks noChangeShapeType="1"/>
          </p:cNvSpPr>
          <p:nvPr/>
        </p:nvSpPr>
        <p:spPr bwMode="auto">
          <a:xfrm>
            <a:off x="533400" y="2514600"/>
            <a:ext cx="228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6654" name="Line 45"/>
          <p:cNvSpPr>
            <a:spLocks noChangeShapeType="1"/>
          </p:cNvSpPr>
          <p:nvPr/>
        </p:nvSpPr>
        <p:spPr bwMode="auto">
          <a:xfrm>
            <a:off x="1143000" y="5257800"/>
            <a:ext cx="1588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6655" name="Line 46"/>
          <p:cNvSpPr>
            <a:spLocks noChangeShapeType="1"/>
          </p:cNvSpPr>
          <p:nvPr/>
        </p:nvSpPr>
        <p:spPr bwMode="auto">
          <a:xfrm>
            <a:off x="1676400" y="5257800"/>
            <a:ext cx="1588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6656" name="Line 47"/>
          <p:cNvSpPr>
            <a:spLocks noChangeShapeType="1"/>
          </p:cNvSpPr>
          <p:nvPr/>
        </p:nvSpPr>
        <p:spPr bwMode="auto">
          <a:xfrm>
            <a:off x="2209800" y="5257800"/>
            <a:ext cx="1588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6657" name="Line 48"/>
          <p:cNvSpPr>
            <a:spLocks noChangeShapeType="1"/>
          </p:cNvSpPr>
          <p:nvPr/>
        </p:nvSpPr>
        <p:spPr bwMode="auto">
          <a:xfrm>
            <a:off x="2819400" y="5257800"/>
            <a:ext cx="1588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6658" name="Line 49"/>
          <p:cNvSpPr>
            <a:spLocks noChangeShapeType="1"/>
          </p:cNvSpPr>
          <p:nvPr/>
        </p:nvSpPr>
        <p:spPr bwMode="auto">
          <a:xfrm>
            <a:off x="3429000" y="5257800"/>
            <a:ext cx="1588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6659" name="Text Box 50"/>
          <p:cNvSpPr txBox="1">
            <a:spLocks noChangeArrowheads="1"/>
          </p:cNvSpPr>
          <p:nvPr/>
        </p:nvSpPr>
        <p:spPr bwMode="auto">
          <a:xfrm>
            <a:off x="990600" y="5486400"/>
            <a:ext cx="2819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800">
                <a:latin typeface="Calibri" panose="020F0502020204030204" pitchFamily="34" charset="0"/>
              </a:rPr>
              <a:t>1    2    3    4     5</a:t>
            </a:r>
          </a:p>
        </p:txBody>
      </p:sp>
      <p:sp>
        <p:nvSpPr>
          <p:cNvPr id="26660" name="Text Box 51"/>
          <p:cNvSpPr txBox="1">
            <a:spLocks noChangeArrowheads="1"/>
          </p:cNvSpPr>
          <p:nvPr/>
        </p:nvSpPr>
        <p:spPr bwMode="auto">
          <a:xfrm>
            <a:off x="0" y="2286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>
                <a:latin typeface="Calibri" panose="020F0502020204030204" pitchFamily="34" charset="0"/>
              </a:rPr>
              <a:t>10</a:t>
            </a:r>
            <a:endParaRPr lang="cs-CZ" altLang="cs-CZ" sz="2800">
              <a:latin typeface="Calibri" panose="020F0502020204030204" pitchFamily="34" charset="0"/>
            </a:endParaRPr>
          </a:p>
        </p:txBody>
      </p:sp>
      <p:sp>
        <p:nvSpPr>
          <p:cNvPr id="26661" name="Text Box 52"/>
          <p:cNvSpPr txBox="1">
            <a:spLocks noChangeArrowheads="1"/>
          </p:cNvSpPr>
          <p:nvPr/>
        </p:nvSpPr>
        <p:spPr bwMode="auto">
          <a:xfrm>
            <a:off x="76200" y="2819400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800">
                <a:latin typeface="Calibri" panose="020F0502020204030204" pitchFamily="34" charset="0"/>
              </a:rPr>
              <a:t>8</a:t>
            </a:r>
          </a:p>
        </p:txBody>
      </p:sp>
      <p:sp>
        <p:nvSpPr>
          <p:cNvPr id="26662" name="Text Box 53"/>
          <p:cNvSpPr txBox="1">
            <a:spLocks noChangeArrowheads="1"/>
          </p:cNvSpPr>
          <p:nvPr/>
        </p:nvSpPr>
        <p:spPr bwMode="auto">
          <a:xfrm>
            <a:off x="76200" y="3429000"/>
            <a:ext cx="30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800"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26663" name="Text Box 54"/>
          <p:cNvSpPr txBox="1">
            <a:spLocks noChangeArrowheads="1"/>
          </p:cNvSpPr>
          <p:nvPr/>
        </p:nvSpPr>
        <p:spPr bwMode="auto">
          <a:xfrm>
            <a:off x="76200" y="403860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800"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26664" name="Text Box 55"/>
          <p:cNvSpPr txBox="1">
            <a:spLocks noChangeArrowheads="1"/>
          </p:cNvSpPr>
          <p:nvPr/>
        </p:nvSpPr>
        <p:spPr bwMode="auto">
          <a:xfrm>
            <a:off x="76200" y="4572000"/>
            <a:ext cx="30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80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26665" name="Text Box 56"/>
          <p:cNvSpPr txBox="1">
            <a:spLocks noChangeArrowheads="1"/>
          </p:cNvSpPr>
          <p:nvPr/>
        </p:nvSpPr>
        <p:spPr bwMode="auto">
          <a:xfrm>
            <a:off x="5486400" y="312420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800"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26666" name="Text Box 57"/>
          <p:cNvSpPr txBox="1">
            <a:spLocks noChangeArrowheads="1"/>
          </p:cNvSpPr>
          <p:nvPr/>
        </p:nvSpPr>
        <p:spPr bwMode="auto">
          <a:xfrm>
            <a:off x="5943600" y="3886200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800">
                <a:latin typeface="Calibri" panose="020F0502020204030204" pitchFamily="34" charset="0"/>
              </a:rPr>
              <a:t>2.5</a:t>
            </a:r>
          </a:p>
        </p:txBody>
      </p:sp>
      <p:sp>
        <p:nvSpPr>
          <p:cNvPr id="26667" name="Text Box 58"/>
          <p:cNvSpPr txBox="1">
            <a:spLocks noChangeArrowheads="1"/>
          </p:cNvSpPr>
          <p:nvPr/>
        </p:nvSpPr>
        <p:spPr bwMode="auto">
          <a:xfrm>
            <a:off x="6629400" y="4419600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800">
                <a:latin typeface="Calibri" panose="020F0502020204030204" pitchFamily="34" charset="0"/>
              </a:rPr>
              <a:t>1.25</a:t>
            </a:r>
          </a:p>
        </p:txBody>
      </p:sp>
      <p:sp>
        <p:nvSpPr>
          <p:cNvPr id="26668" name="Text Box 59"/>
          <p:cNvSpPr txBox="1">
            <a:spLocks noChangeArrowheads="1"/>
          </p:cNvSpPr>
          <p:nvPr/>
        </p:nvSpPr>
        <p:spPr bwMode="auto">
          <a:xfrm>
            <a:off x="1295400" y="25908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80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26669" name="Text Box 60"/>
          <p:cNvSpPr txBox="1">
            <a:spLocks noChangeArrowheads="1"/>
          </p:cNvSpPr>
          <p:nvPr/>
        </p:nvSpPr>
        <p:spPr bwMode="auto">
          <a:xfrm>
            <a:off x="1676400" y="31242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80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26670" name="Text Box 61"/>
          <p:cNvSpPr txBox="1">
            <a:spLocks noChangeArrowheads="1"/>
          </p:cNvSpPr>
          <p:nvPr/>
        </p:nvSpPr>
        <p:spPr bwMode="auto">
          <a:xfrm>
            <a:off x="2133600" y="358140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80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316955" y="184046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solidFill>
                  <a:srgbClr val="FF0000"/>
                </a:solidFill>
              </a:rPr>
              <a:t>non-</a:t>
            </a:r>
            <a:r>
              <a:rPr lang="cs-CZ" i="1" dirty="0" err="1" smtClean="0">
                <a:solidFill>
                  <a:srgbClr val="FF0000"/>
                </a:solidFill>
              </a:rPr>
              <a:t>linear</a:t>
            </a:r>
            <a:endParaRPr lang="cs-CZ" i="1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413500" y="1840468"/>
            <a:ext cx="2467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>
                <a:solidFill>
                  <a:srgbClr val="FF0000"/>
                </a:solidFill>
              </a:rPr>
              <a:t>linear</a:t>
            </a:r>
            <a:endParaRPr lang="cs-CZ" i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815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cs-CZ" altLang="cs-CZ" sz="2800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cs-CZ" altLang="cs-CZ" sz="2800">
              <a:latin typeface="Calibri" panose="020F050202020403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 smtClean="0">
                <a:solidFill>
                  <a:schemeClr val="accent5"/>
                </a:solidFill>
              </a:rPr>
              <a:t>Biotransformation</a:t>
            </a:r>
            <a:r>
              <a:rPr lang="cs-CZ" b="1" dirty="0" smtClean="0">
                <a:solidFill>
                  <a:schemeClr val="accent5"/>
                </a:solidFill>
              </a:rPr>
              <a:t> - </a:t>
            </a:r>
            <a:r>
              <a:rPr lang="cs-CZ" b="1" dirty="0" err="1" smtClean="0">
                <a:solidFill>
                  <a:schemeClr val="accent5"/>
                </a:solidFill>
              </a:rPr>
              <a:t>metabolism</a:t>
            </a:r>
            <a:r>
              <a:rPr lang="cs-CZ" b="1" dirty="0" smtClean="0">
                <a:solidFill>
                  <a:schemeClr val="accent5"/>
                </a:solidFill>
              </a:rPr>
              <a:t> </a:t>
            </a:r>
            <a:endParaRPr lang="cs-CZ" b="1" dirty="0">
              <a:solidFill>
                <a:schemeClr val="accent5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541929"/>
            <a:ext cx="7886700" cy="4635034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dirty="0" err="1" smtClean="0"/>
              <a:t>Predominantly</a:t>
            </a:r>
            <a:r>
              <a:rPr lang="cs-CZ" dirty="0" smtClean="0"/>
              <a:t> in liver, but </a:t>
            </a:r>
            <a:r>
              <a:rPr lang="cs-CZ" dirty="0" err="1" smtClean="0"/>
              <a:t>also</a:t>
            </a:r>
            <a:r>
              <a:rPr lang="cs-CZ" dirty="0" smtClean="0"/>
              <a:t> in </a:t>
            </a:r>
            <a:r>
              <a:rPr lang="cs-CZ" dirty="0" err="1" smtClean="0"/>
              <a:t>other</a:t>
            </a:r>
            <a:r>
              <a:rPr lang="cs-CZ" dirty="0" smtClean="0"/>
              <a:t> </a:t>
            </a:r>
            <a:r>
              <a:rPr lang="cs-CZ" dirty="0" err="1" smtClean="0"/>
              <a:t>organs</a:t>
            </a:r>
            <a:r>
              <a:rPr lang="cs-CZ" dirty="0" smtClean="0"/>
              <a:t> and </a:t>
            </a:r>
            <a:r>
              <a:rPr lang="cs-CZ" dirty="0" err="1" smtClean="0"/>
              <a:t>parts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body</a:t>
            </a:r>
            <a:endParaRPr lang="cs-CZ" dirty="0"/>
          </a:p>
          <a:p>
            <a:pPr marL="0" indent="0">
              <a:spcBef>
                <a:spcPct val="50000"/>
              </a:spcBef>
              <a:buNone/>
              <a:defRPr/>
            </a:pPr>
            <a:endParaRPr lang="cs-CZ" b="1" dirty="0" smtClean="0">
              <a:solidFill>
                <a:srgbClr val="CC0000"/>
              </a:solidFill>
            </a:endParaRP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cs-CZ" b="1" dirty="0" err="1" smtClean="0">
                <a:solidFill>
                  <a:srgbClr val="CC0000"/>
                </a:solidFill>
              </a:rPr>
              <a:t>Enzymatic</a:t>
            </a:r>
            <a:r>
              <a:rPr lang="cs-CZ" b="1" dirty="0" smtClean="0">
                <a:solidFill>
                  <a:srgbClr val="CC0000"/>
                </a:solidFill>
              </a:rPr>
              <a:t> </a:t>
            </a:r>
            <a:r>
              <a:rPr lang="cs-CZ" b="1" dirty="0" err="1" smtClean="0">
                <a:solidFill>
                  <a:srgbClr val="CC0000"/>
                </a:solidFill>
              </a:rPr>
              <a:t>processes</a:t>
            </a:r>
            <a:endParaRPr lang="cs-CZ" b="1" dirty="0">
              <a:solidFill>
                <a:srgbClr val="CC0000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cs-CZ" b="1" dirty="0" smtClean="0"/>
              <a:t>bioactivation </a:t>
            </a:r>
            <a:r>
              <a:rPr lang="cs-CZ" b="1" dirty="0"/>
              <a:t>(</a:t>
            </a:r>
            <a:r>
              <a:rPr lang="cs-CZ" b="1" dirty="0" err="1"/>
              <a:t>prodrug</a:t>
            </a:r>
            <a:r>
              <a:rPr lang="cs-CZ" dirty="0"/>
              <a:t>)</a:t>
            </a: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cs-CZ" dirty="0" smtClean="0"/>
              <a:t>	</a:t>
            </a:r>
            <a:r>
              <a:rPr lang="cs-CZ" dirty="0"/>
              <a:t>t</a:t>
            </a:r>
            <a:r>
              <a:rPr lang="cs-CZ" dirty="0" smtClean="0"/>
              <a:t>amoxifen – </a:t>
            </a:r>
            <a:r>
              <a:rPr lang="cs-CZ" dirty="0" err="1" smtClean="0"/>
              <a:t>endoxifen</a:t>
            </a:r>
            <a:endParaRPr lang="cs-CZ" dirty="0" smtClean="0"/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cs-CZ" dirty="0"/>
              <a:t>	</a:t>
            </a:r>
            <a:r>
              <a:rPr lang="cs-CZ" dirty="0" err="1" smtClean="0"/>
              <a:t>cyclophosphamide</a:t>
            </a:r>
            <a:r>
              <a:rPr lang="cs-CZ" dirty="0" smtClean="0"/>
              <a:t> </a:t>
            </a:r>
            <a:r>
              <a:rPr lang="cs-CZ" dirty="0" smtClean="0"/>
              <a:t>– </a:t>
            </a:r>
            <a:r>
              <a:rPr lang="cs-CZ" dirty="0" err="1" smtClean="0"/>
              <a:t>phosphoramide</a:t>
            </a:r>
            <a:endParaRPr lang="cs-CZ" dirty="0" smtClean="0"/>
          </a:p>
          <a:p>
            <a:pPr>
              <a:spcBef>
                <a:spcPct val="50000"/>
              </a:spcBef>
              <a:defRPr/>
            </a:pPr>
            <a:r>
              <a:rPr lang="cs-CZ" b="1" dirty="0" err="1" smtClean="0"/>
              <a:t>biodegradation</a:t>
            </a:r>
            <a:endParaRPr lang="cs-CZ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214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>
            <a:no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cs-CZ" altLang="cs-CZ" sz="2300" b="1" dirty="0" err="1" smtClean="0">
                <a:solidFill>
                  <a:srgbClr val="CC0000"/>
                </a:solidFill>
                <a:latin typeface="Calibri" panose="020F0502020204030204" pitchFamily="34" charset="0"/>
              </a:rPr>
              <a:t>Phase</a:t>
            </a:r>
            <a:r>
              <a:rPr lang="cs-CZ" altLang="cs-CZ" sz="2300" b="1" dirty="0" smtClean="0">
                <a:solidFill>
                  <a:srgbClr val="CC0000"/>
                </a:solidFill>
                <a:latin typeface="Calibri" panose="020F0502020204030204" pitchFamily="34" charset="0"/>
              </a:rPr>
              <a:t>: </a:t>
            </a:r>
            <a:endParaRPr lang="cs-CZ" altLang="cs-CZ" sz="2300" b="1" dirty="0">
              <a:solidFill>
                <a:srgbClr val="CC0000"/>
              </a:solidFill>
              <a:latin typeface="Calibri" panose="020F0502020204030204" pitchFamily="34" charset="0"/>
            </a:endParaRPr>
          </a:p>
          <a:p>
            <a:pPr marL="1200150" lvl="1" indent="-457200">
              <a:spcBef>
                <a:spcPct val="50000"/>
              </a:spcBef>
            </a:pPr>
            <a:r>
              <a:rPr lang="cs-CZ" altLang="cs-CZ" sz="2300" dirty="0" err="1">
                <a:latin typeface="Calibri" panose="020F0502020204030204" pitchFamily="34" charset="0"/>
              </a:rPr>
              <a:t>o</a:t>
            </a:r>
            <a:r>
              <a:rPr lang="cs-CZ" altLang="cs-CZ" sz="2300" dirty="0" err="1" smtClean="0">
                <a:latin typeface="Calibri" panose="020F0502020204030204" pitchFamily="34" charset="0"/>
              </a:rPr>
              <a:t>xidation</a:t>
            </a:r>
            <a:r>
              <a:rPr lang="cs-CZ" altLang="cs-CZ" sz="2300" dirty="0" smtClean="0">
                <a:latin typeface="Calibri" panose="020F0502020204030204" pitchFamily="34" charset="0"/>
              </a:rPr>
              <a:t>, </a:t>
            </a:r>
            <a:r>
              <a:rPr lang="cs-CZ" altLang="cs-CZ" sz="2300" dirty="0" err="1" smtClean="0">
                <a:latin typeface="Calibri" panose="020F0502020204030204" pitchFamily="34" charset="0"/>
              </a:rPr>
              <a:t>hydrolysis</a:t>
            </a:r>
            <a:r>
              <a:rPr lang="cs-CZ" altLang="cs-CZ" sz="2300" dirty="0" smtClean="0">
                <a:latin typeface="Calibri" panose="020F0502020204030204" pitchFamily="34" charset="0"/>
              </a:rPr>
              <a:t> </a:t>
            </a:r>
            <a:r>
              <a:rPr lang="cs-CZ" altLang="cs-CZ" sz="23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cs-CZ" altLang="cs-CZ" sz="2300" dirty="0" smtClean="0">
                <a:latin typeface="Calibri" panose="020F0502020204030204" pitchFamily="34" charset="0"/>
              </a:rPr>
              <a:t>drug </a:t>
            </a:r>
            <a:r>
              <a:rPr lang="cs-CZ" altLang="cs-CZ" sz="2300" dirty="0" err="1" smtClean="0">
                <a:latin typeface="Calibri" panose="020F0502020204030204" pitchFamily="34" charset="0"/>
              </a:rPr>
              <a:t>is</a:t>
            </a:r>
            <a:r>
              <a:rPr lang="cs-CZ" altLang="cs-CZ" sz="2300" dirty="0" smtClean="0">
                <a:latin typeface="Calibri" panose="020F0502020204030204" pitchFamily="34" charset="0"/>
              </a:rPr>
              <a:t> </a:t>
            </a:r>
            <a:r>
              <a:rPr lang="cs-CZ" altLang="cs-CZ" sz="2300" dirty="0" err="1" smtClean="0">
                <a:latin typeface="Calibri" panose="020F0502020204030204" pitchFamily="34" charset="0"/>
              </a:rPr>
              <a:t>still</a:t>
            </a:r>
            <a:r>
              <a:rPr lang="cs-CZ" altLang="cs-CZ" sz="2300" dirty="0" smtClean="0">
                <a:latin typeface="Calibri" panose="020F0502020204030204" pitchFamily="34" charset="0"/>
              </a:rPr>
              <a:t> </a:t>
            </a:r>
            <a:r>
              <a:rPr lang="cs-CZ" altLang="cs-CZ" sz="2300" dirty="0" err="1" smtClean="0">
                <a:latin typeface="Calibri" panose="020F0502020204030204" pitchFamily="34" charset="0"/>
              </a:rPr>
              <a:t>partly</a:t>
            </a:r>
            <a:r>
              <a:rPr lang="cs-CZ" altLang="cs-CZ" sz="2300" dirty="0" smtClean="0">
                <a:latin typeface="Calibri" panose="020F0502020204030204" pitchFamily="34" charset="0"/>
              </a:rPr>
              <a:t> </a:t>
            </a:r>
            <a:r>
              <a:rPr lang="cs-CZ" altLang="cs-CZ" sz="2300" dirty="0" err="1" smtClean="0">
                <a:latin typeface="Calibri" panose="020F0502020204030204" pitchFamily="34" charset="0"/>
              </a:rPr>
              <a:t>lipophilic</a:t>
            </a:r>
            <a:r>
              <a:rPr lang="cs-CZ" altLang="cs-CZ" sz="2300" dirty="0" smtClean="0">
                <a:latin typeface="Calibri" panose="020F0502020204030204" pitchFamily="34" charset="0"/>
              </a:rPr>
              <a:t> </a:t>
            </a:r>
            <a:endParaRPr lang="cs-CZ" altLang="cs-CZ" sz="2300" dirty="0">
              <a:latin typeface="Calibri" panose="020F0502020204030204" pitchFamily="34" charset="0"/>
            </a:endParaRPr>
          </a:p>
          <a:p>
            <a:pPr marL="1200150" lvl="1" indent="-457200">
              <a:spcBef>
                <a:spcPct val="50000"/>
              </a:spcBef>
            </a:pPr>
            <a:r>
              <a:rPr lang="cs-CZ" altLang="cs-CZ" sz="2300" dirty="0" err="1" smtClean="0">
                <a:latin typeface="Calibri" panose="020F0502020204030204" pitchFamily="34" charset="0"/>
              </a:rPr>
              <a:t>cytochromes</a:t>
            </a:r>
            <a:r>
              <a:rPr lang="cs-CZ" altLang="cs-CZ" sz="2300" dirty="0" smtClean="0">
                <a:latin typeface="Calibri" panose="020F0502020204030204" pitchFamily="34" charset="0"/>
              </a:rPr>
              <a:t> </a:t>
            </a:r>
            <a:r>
              <a:rPr lang="cs-CZ" altLang="cs-CZ" sz="2300" dirty="0">
                <a:latin typeface="Calibri" panose="020F0502020204030204" pitchFamily="34" charset="0"/>
              </a:rPr>
              <a:t>P450,  </a:t>
            </a:r>
            <a:r>
              <a:rPr lang="cs-CZ" altLang="cs-CZ" sz="2300" dirty="0" err="1" smtClean="0">
                <a:latin typeface="Calibri" panose="020F0502020204030204" pitchFamily="34" charset="0"/>
              </a:rPr>
              <a:t>dehydrogenases</a:t>
            </a:r>
            <a:endParaRPr lang="cs-CZ" altLang="cs-CZ" sz="2300" dirty="0">
              <a:latin typeface="Calibri" panose="020F0502020204030204" pitchFamily="34" charset="0"/>
            </a:endParaRP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cs-CZ" altLang="cs-CZ" sz="2300" b="1" dirty="0" err="1" smtClean="0">
                <a:solidFill>
                  <a:srgbClr val="CC0000"/>
                </a:solidFill>
                <a:latin typeface="Calibri" panose="020F0502020204030204" pitchFamily="34" charset="0"/>
              </a:rPr>
              <a:t>Phase</a:t>
            </a:r>
            <a:r>
              <a:rPr lang="cs-CZ" altLang="cs-CZ" sz="2300" b="1" dirty="0" smtClean="0">
                <a:solidFill>
                  <a:srgbClr val="CC0000"/>
                </a:solidFill>
                <a:latin typeface="Calibri" panose="020F0502020204030204" pitchFamily="34" charset="0"/>
              </a:rPr>
              <a:t>: </a:t>
            </a:r>
            <a:endParaRPr lang="cs-CZ" altLang="cs-CZ" sz="2300" b="1" dirty="0">
              <a:solidFill>
                <a:srgbClr val="CC0000"/>
              </a:solidFill>
              <a:latin typeface="Calibri" panose="020F0502020204030204" pitchFamily="34" charset="0"/>
            </a:endParaRPr>
          </a:p>
          <a:p>
            <a:pPr marL="1085850" lvl="1" indent="-342900">
              <a:spcBef>
                <a:spcPct val="50000"/>
              </a:spcBef>
            </a:pPr>
            <a:r>
              <a:rPr lang="cs-CZ" altLang="cs-CZ" sz="2300" dirty="0" err="1" smtClean="0">
                <a:latin typeface="Calibri" panose="020F0502020204030204" pitchFamily="34" charset="0"/>
              </a:rPr>
              <a:t>conjugation</a:t>
            </a:r>
            <a:r>
              <a:rPr lang="cs-CZ" altLang="cs-CZ" sz="2300" dirty="0" smtClean="0">
                <a:latin typeface="Calibri" panose="020F0502020204030204" pitchFamily="34" charset="0"/>
              </a:rPr>
              <a:t> </a:t>
            </a:r>
            <a:r>
              <a:rPr lang="cs-CZ" altLang="cs-CZ" sz="2300" dirty="0"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cs-CZ" altLang="cs-CZ" sz="2300" dirty="0">
                <a:latin typeface="Calibri" panose="020F0502020204030204" pitchFamily="34" charset="0"/>
              </a:rPr>
              <a:t> </a:t>
            </a:r>
            <a:r>
              <a:rPr lang="cs-CZ" altLang="cs-CZ" sz="2300" dirty="0" err="1" smtClean="0">
                <a:latin typeface="Calibri" panose="020F0502020204030204" pitchFamily="34" charset="0"/>
              </a:rPr>
              <a:t>molecules</a:t>
            </a:r>
            <a:r>
              <a:rPr lang="cs-CZ" altLang="cs-CZ" sz="2300" dirty="0" smtClean="0">
                <a:latin typeface="Calibri" panose="020F0502020204030204" pitchFamily="34" charset="0"/>
              </a:rPr>
              <a:t> </a:t>
            </a:r>
            <a:r>
              <a:rPr lang="cs-CZ" altLang="cs-CZ" sz="2300" dirty="0" err="1" smtClean="0">
                <a:latin typeface="Calibri" panose="020F0502020204030204" pitchFamily="34" charset="0"/>
              </a:rPr>
              <a:t>becomes</a:t>
            </a:r>
            <a:r>
              <a:rPr lang="cs-CZ" altLang="cs-CZ" sz="2300" dirty="0" smtClean="0">
                <a:latin typeface="Calibri" panose="020F0502020204030204" pitchFamily="34" charset="0"/>
              </a:rPr>
              <a:t> </a:t>
            </a:r>
            <a:r>
              <a:rPr lang="cs-CZ" altLang="cs-CZ" sz="2300" dirty="0" err="1" smtClean="0">
                <a:latin typeface="Calibri" panose="020F0502020204030204" pitchFamily="34" charset="0"/>
              </a:rPr>
              <a:t>hydrophilic</a:t>
            </a:r>
            <a:endParaRPr lang="cs-CZ" altLang="cs-CZ" sz="2300" dirty="0"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  <a:buNone/>
            </a:pPr>
            <a:endParaRPr lang="cs-CZ" altLang="cs-CZ" sz="2300" dirty="0"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cs-CZ" altLang="cs-CZ" sz="2300" b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Metabolites</a:t>
            </a:r>
            <a:r>
              <a:rPr lang="cs-CZ" altLang="cs-CZ" sz="2300" dirty="0" smtClean="0">
                <a:latin typeface="Calibri" panose="020F0502020204030204" pitchFamily="34" charset="0"/>
              </a:rPr>
              <a:t> </a:t>
            </a:r>
            <a:r>
              <a:rPr lang="cs-CZ" altLang="cs-CZ" sz="2300" dirty="0">
                <a:latin typeface="Calibri" panose="020F0502020204030204" pitchFamily="34" charset="0"/>
              </a:rPr>
              <a:t>	</a:t>
            </a:r>
            <a:endParaRPr lang="cs-CZ" altLang="cs-CZ" sz="2300" dirty="0" smtClean="0"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cs-CZ" altLang="cs-CZ" sz="2300" dirty="0">
                <a:latin typeface="Calibri" panose="020F0502020204030204" pitchFamily="34" charset="0"/>
              </a:rPr>
              <a:t>	</a:t>
            </a:r>
            <a:r>
              <a:rPr lang="cs-CZ" altLang="cs-CZ" sz="2300" dirty="0" smtClean="0">
                <a:latin typeface="Calibri" panose="020F0502020204030204" pitchFamily="34" charset="0"/>
              </a:rPr>
              <a:t>	- </a:t>
            </a:r>
            <a:r>
              <a:rPr lang="cs-CZ" altLang="cs-CZ" sz="2300" dirty="0" err="1" smtClean="0">
                <a:latin typeface="Calibri" panose="020F0502020204030204" pitchFamily="34" charset="0"/>
              </a:rPr>
              <a:t>effective</a:t>
            </a:r>
            <a:r>
              <a:rPr lang="cs-CZ" altLang="cs-CZ" sz="2300" dirty="0" smtClean="0">
                <a:latin typeface="Calibri" panose="020F0502020204030204" pitchFamily="34" charset="0"/>
              </a:rPr>
              <a:t> („more/</a:t>
            </a:r>
            <a:r>
              <a:rPr lang="cs-CZ" altLang="cs-CZ" sz="2300" dirty="0" err="1" smtClean="0">
                <a:latin typeface="Calibri" panose="020F0502020204030204" pitchFamily="34" charset="0"/>
              </a:rPr>
              <a:t>less</a:t>
            </a:r>
            <a:r>
              <a:rPr lang="cs-CZ" altLang="cs-CZ" sz="2300" dirty="0" smtClean="0">
                <a:latin typeface="Calibri" panose="020F0502020204030204" pitchFamily="34" charset="0"/>
              </a:rPr>
              <a:t>“)</a:t>
            </a:r>
            <a:endParaRPr lang="cs-CZ" altLang="cs-CZ" sz="2300" dirty="0"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cs-CZ" altLang="cs-CZ" sz="2300" dirty="0">
                <a:latin typeface="Calibri" panose="020F0502020204030204" pitchFamily="34" charset="0"/>
              </a:rPr>
              <a:t>		- </a:t>
            </a:r>
            <a:r>
              <a:rPr lang="cs-CZ" altLang="cs-CZ" sz="2300" dirty="0" err="1" smtClean="0">
                <a:latin typeface="Calibri" panose="020F0502020204030204" pitchFamily="34" charset="0"/>
              </a:rPr>
              <a:t>inneffective</a:t>
            </a:r>
            <a:endParaRPr lang="cs-CZ" altLang="cs-CZ" sz="2300" dirty="0"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cs-CZ" altLang="cs-CZ" sz="2300" dirty="0">
                <a:latin typeface="Calibri" panose="020F0502020204030204" pitchFamily="34" charset="0"/>
              </a:rPr>
              <a:t>		- </a:t>
            </a:r>
            <a:r>
              <a:rPr lang="cs-CZ" altLang="cs-CZ" sz="2300" dirty="0" err="1" smtClean="0">
                <a:latin typeface="Calibri" panose="020F0502020204030204" pitchFamily="34" charset="0"/>
              </a:rPr>
              <a:t>toxic</a:t>
            </a:r>
            <a:endParaRPr lang="cs-CZ" altLang="cs-CZ" sz="2300" dirty="0">
              <a:latin typeface="Calibri" panose="020F0502020204030204" pitchFamily="34" charset="0"/>
            </a:endParaRPr>
          </a:p>
          <a:p>
            <a:endParaRPr lang="cs-CZ" sz="2300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chemeClr val="accent5"/>
                </a:solidFill>
              </a:rPr>
              <a:t>Biotransformation</a:t>
            </a:r>
            <a:r>
              <a:rPr lang="cs-CZ" b="1" dirty="0" smtClean="0">
                <a:solidFill>
                  <a:schemeClr val="accent5"/>
                </a:solidFill>
              </a:rPr>
              <a:t> - </a:t>
            </a:r>
            <a:r>
              <a:rPr lang="cs-CZ" b="1" dirty="0" err="1" smtClean="0">
                <a:solidFill>
                  <a:schemeClr val="accent5"/>
                </a:solidFill>
              </a:rPr>
              <a:t>metabolism</a:t>
            </a:r>
            <a:r>
              <a:rPr lang="cs-CZ" b="1" dirty="0" smtClean="0">
                <a:solidFill>
                  <a:schemeClr val="accent5"/>
                </a:solidFill>
              </a:rPr>
              <a:t> </a:t>
            </a:r>
            <a:endParaRPr lang="cs-CZ" b="1" dirty="0">
              <a:solidFill>
                <a:schemeClr val="accent5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269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3" descr="bac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450" y="5094288"/>
            <a:ext cx="1763713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12" descr="mollus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2020887"/>
            <a:ext cx="11779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2" descr="evolu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4450"/>
            <a:ext cx="2976562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3"/>
          <p:cNvSpPr txBox="1">
            <a:spLocks noChangeArrowheads="1"/>
          </p:cNvSpPr>
          <p:nvPr/>
        </p:nvSpPr>
        <p:spPr bwMode="auto">
          <a:xfrm>
            <a:off x="3746501" y="1809750"/>
            <a:ext cx="160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800" dirty="0" err="1"/>
              <a:t>human</a:t>
            </a:r>
            <a:endParaRPr lang="de-DE" altLang="cs-CZ" sz="2800" dirty="0"/>
          </a:p>
        </p:txBody>
      </p:sp>
      <p:sp>
        <p:nvSpPr>
          <p:cNvPr id="23558" name="Text Box 4"/>
          <p:cNvSpPr txBox="1">
            <a:spLocks noChangeArrowheads="1"/>
          </p:cNvSpPr>
          <p:nvPr/>
        </p:nvSpPr>
        <p:spPr bwMode="auto">
          <a:xfrm>
            <a:off x="2555875" y="2492375"/>
            <a:ext cx="152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800"/>
              <a:t>plants</a:t>
            </a:r>
            <a:endParaRPr lang="de-DE" altLang="cs-CZ" sz="2800"/>
          </a:p>
        </p:txBody>
      </p:sp>
      <p:sp>
        <p:nvSpPr>
          <p:cNvPr id="23559" name="Text Box 5"/>
          <p:cNvSpPr txBox="1">
            <a:spLocks noChangeArrowheads="1"/>
          </p:cNvSpPr>
          <p:nvPr/>
        </p:nvSpPr>
        <p:spPr bwMode="auto">
          <a:xfrm>
            <a:off x="2362200" y="4114800"/>
            <a:ext cx="152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800"/>
              <a:t>insect</a:t>
            </a:r>
            <a:endParaRPr lang="de-DE" altLang="cs-CZ" sz="2800"/>
          </a:p>
        </p:txBody>
      </p:sp>
      <p:sp>
        <p:nvSpPr>
          <p:cNvPr id="23560" name="Text Box 6"/>
          <p:cNvSpPr txBox="1">
            <a:spLocks noChangeArrowheads="1"/>
          </p:cNvSpPr>
          <p:nvPr/>
        </p:nvSpPr>
        <p:spPr bwMode="auto">
          <a:xfrm>
            <a:off x="2843213" y="4797425"/>
            <a:ext cx="152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800"/>
              <a:t>fungus</a:t>
            </a:r>
            <a:endParaRPr lang="de-DE" altLang="cs-CZ" sz="2800"/>
          </a:p>
        </p:txBody>
      </p:sp>
      <p:sp>
        <p:nvSpPr>
          <p:cNvPr id="23561" name="Text Box 7"/>
          <p:cNvSpPr txBox="1">
            <a:spLocks noChangeArrowheads="1"/>
          </p:cNvSpPr>
          <p:nvPr/>
        </p:nvSpPr>
        <p:spPr bwMode="auto">
          <a:xfrm>
            <a:off x="4487863" y="4648200"/>
            <a:ext cx="152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800"/>
              <a:t>yeasts</a:t>
            </a:r>
            <a:endParaRPr lang="de-DE" altLang="cs-CZ" sz="2800"/>
          </a:p>
        </p:txBody>
      </p:sp>
      <p:sp>
        <p:nvSpPr>
          <p:cNvPr id="23562" name="Text Box 8"/>
          <p:cNvSpPr txBox="1">
            <a:spLocks noChangeArrowheads="1"/>
          </p:cNvSpPr>
          <p:nvPr/>
        </p:nvSpPr>
        <p:spPr bwMode="auto">
          <a:xfrm>
            <a:off x="6096000" y="4495800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800"/>
              <a:t>bacteria</a:t>
            </a:r>
            <a:endParaRPr lang="de-DE" altLang="cs-CZ" sz="2800"/>
          </a:p>
        </p:txBody>
      </p:sp>
      <p:sp>
        <p:nvSpPr>
          <p:cNvPr id="23563" name="Text Box 9"/>
          <p:cNvSpPr txBox="1">
            <a:spLocks noChangeArrowheads="1"/>
          </p:cNvSpPr>
          <p:nvPr/>
        </p:nvSpPr>
        <p:spPr bwMode="auto">
          <a:xfrm>
            <a:off x="6324600" y="3200400"/>
            <a:ext cx="2063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800"/>
              <a:t>molluscous</a:t>
            </a:r>
            <a:endParaRPr lang="de-DE" altLang="cs-CZ" sz="2800"/>
          </a:p>
        </p:txBody>
      </p:sp>
      <p:sp>
        <p:nvSpPr>
          <p:cNvPr id="23564" name="Text Box 10"/>
          <p:cNvSpPr txBox="1">
            <a:spLocks noChangeArrowheads="1"/>
          </p:cNvSpPr>
          <p:nvPr/>
        </p:nvSpPr>
        <p:spPr bwMode="auto">
          <a:xfrm>
            <a:off x="6024563" y="2019300"/>
            <a:ext cx="152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800" dirty="0" err="1"/>
              <a:t>animals</a:t>
            </a:r>
            <a:endParaRPr lang="de-DE" altLang="cs-CZ" sz="2800" dirty="0"/>
          </a:p>
        </p:txBody>
      </p:sp>
      <p:pic>
        <p:nvPicPr>
          <p:cNvPr id="23565" name="Picture 11" descr="yeas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925" y="5098256"/>
            <a:ext cx="1728788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Picture 14" descr="anophele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3644106"/>
            <a:ext cx="1882775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5" name="Oval 15"/>
          <p:cNvSpPr>
            <a:spLocks noChangeArrowheads="1"/>
          </p:cNvSpPr>
          <p:nvPr/>
        </p:nvSpPr>
        <p:spPr bwMode="auto">
          <a:xfrm>
            <a:off x="3635375" y="3048795"/>
            <a:ext cx="1931988" cy="722312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cs-CZ" altLang="cs-CZ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CYP 450</a:t>
            </a:r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 flipH="1" flipV="1">
            <a:off x="4267199" y="2238377"/>
            <a:ext cx="17463" cy="83026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3569" name="Line 17"/>
          <p:cNvSpPr>
            <a:spLocks noChangeShapeType="1"/>
          </p:cNvSpPr>
          <p:nvPr/>
        </p:nvSpPr>
        <p:spPr bwMode="auto">
          <a:xfrm flipH="1" flipV="1">
            <a:off x="3059113" y="2924175"/>
            <a:ext cx="649287" cy="3603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3570" name="Line 18"/>
          <p:cNvSpPr>
            <a:spLocks noChangeShapeType="1"/>
          </p:cNvSpPr>
          <p:nvPr/>
        </p:nvSpPr>
        <p:spPr bwMode="auto">
          <a:xfrm flipH="1">
            <a:off x="2987675" y="3573463"/>
            <a:ext cx="720725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3571" name="Line 19"/>
          <p:cNvSpPr>
            <a:spLocks noChangeShapeType="1"/>
          </p:cNvSpPr>
          <p:nvPr/>
        </p:nvSpPr>
        <p:spPr bwMode="auto">
          <a:xfrm flipH="1">
            <a:off x="3492500" y="3733800"/>
            <a:ext cx="622300" cy="99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3572" name="Line 20"/>
          <p:cNvSpPr>
            <a:spLocks noChangeShapeType="1"/>
          </p:cNvSpPr>
          <p:nvPr/>
        </p:nvSpPr>
        <p:spPr bwMode="auto">
          <a:xfrm>
            <a:off x="4629150" y="3757612"/>
            <a:ext cx="171450" cy="890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3573" name="Line 21"/>
          <p:cNvSpPr>
            <a:spLocks noChangeShapeType="1"/>
          </p:cNvSpPr>
          <p:nvPr/>
        </p:nvSpPr>
        <p:spPr bwMode="auto">
          <a:xfrm>
            <a:off x="5035550" y="3757613"/>
            <a:ext cx="1265238" cy="8239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3574" name="Line 22"/>
          <p:cNvSpPr>
            <a:spLocks noChangeShapeType="1"/>
          </p:cNvSpPr>
          <p:nvPr/>
        </p:nvSpPr>
        <p:spPr bwMode="auto">
          <a:xfrm>
            <a:off x="5567363" y="3413920"/>
            <a:ext cx="804862" cy="1508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3575" name="Line 23"/>
          <p:cNvSpPr>
            <a:spLocks noChangeShapeType="1"/>
          </p:cNvSpPr>
          <p:nvPr/>
        </p:nvSpPr>
        <p:spPr bwMode="auto">
          <a:xfrm flipV="1">
            <a:off x="5208588" y="2516981"/>
            <a:ext cx="839787" cy="60007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23576" name="Picture 24" descr="dictyostelium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591" y="5257800"/>
            <a:ext cx="2139609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7" name="Picture 25" descr="grizzly-bi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3" y="170656"/>
            <a:ext cx="2130425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578" name="Object 26"/>
          <p:cNvGraphicFramePr>
            <a:graphicFrameLocks noChangeAspect="1"/>
          </p:cNvGraphicFramePr>
          <p:nvPr/>
        </p:nvGraphicFramePr>
        <p:xfrm>
          <a:off x="250825" y="1439863"/>
          <a:ext cx="2305050" cy="191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Fotografie" r:id="rId11" imgW="7621064" imgH="5714286" progId="MSPhotoEd.3">
                  <p:embed/>
                </p:oleObj>
              </mc:Choice>
              <mc:Fallback>
                <p:oleObj name="Fotografie" r:id="rId11" imgW="7621064" imgH="571428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439863"/>
                        <a:ext cx="2305050" cy="191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25860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180975" y="2071350"/>
            <a:ext cx="8782050" cy="2893100"/>
            <a:chOff x="361950" y="2280900"/>
            <a:chExt cx="8782050" cy="2893100"/>
          </a:xfrm>
        </p:grpSpPr>
        <p:sp>
          <p:nvSpPr>
            <p:cNvPr id="5122" name="Rectangle 2"/>
            <p:cNvSpPr>
              <a:spLocks noChangeArrowheads="1"/>
            </p:cNvSpPr>
            <p:nvPr/>
          </p:nvSpPr>
          <p:spPr bwMode="auto">
            <a:xfrm>
              <a:off x="361950" y="2280900"/>
              <a:ext cx="8153400" cy="2893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2800" b="1" dirty="0">
                  <a:latin typeface="Calibri" panose="020F0502020204030204" pitchFamily="34" charset="0"/>
                </a:rPr>
                <a:t>	</a:t>
              </a:r>
              <a:r>
                <a:rPr lang="cs-CZ" altLang="cs-CZ" sz="2800" b="1" dirty="0" err="1">
                  <a:solidFill>
                    <a:srgbClr val="CC0000"/>
                  </a:solidFill>
                  <a:latin typeface="Calibri" panose="020F0502020204030204" pitchFamily="34" charset="0"/>
                </a:rPr>
                <a:t>absorption</a:t>
              </a:r>
              <a:r>
                <a:rPr lang="cs-CZ" altLang="cs-CZ" sz="2800" b="1" dirty="0">
                  <a:solidFill>
                    <a:srgbClr val="CC0000"/>
                  </a:solidFill>
                  <a:latin typeface="Calibri" panose="020F0502020204030204" pitchFamily="34" charset="0"/>
                </a:rPr>
                <a:t>		A</a:t>
              </a:r>
              <a:br>
                <a:rPr lang="cs-CZ" altLang="cs-CZ" sz="2800" b="1" dirty="0">
                  <a:solidFill>
                    <a:srgbClr val="CC0000"/>
                  </a:solidFill>
                  <a:latin typeface="Calibri" panose="020F0502020204030204" pitchFamily="34" charset="0"/>
                </a:rPr>
              </a:br>
              <a:r>
                <a:rPr lang="cs-CZ" altLang="cs-CZ" sz="2800" b="1" dirty="0">
                  <a:solidFill>
                    <a:srgbClr val="CC0000"/>
                  </a:solidFill>
                  <a:latin typeface="Calibri" panose="020F0502020204030204" pitchFamily="34" charset="0"/>
                </a:rPr>
                <a:t>	</a:t>
              </a:r>
              <a:r>
                <a:rPr lang="cs-CZ" altLang="cs-CZ" sz="2800" b="1" dirty="0" err="1">
                  <a:solidFill>
                    <a:srgbClr val="CC0000"/>
                  </a:solidFill>
                  <a:latin typeface="Calibri" panose="020F0502020204030204" pitchFamily="34" charset="0"/>
                </a:rPr>
                <a:t>distribution</a:t>
              </a:r>
              <a:r>
                <a:rPr lang="cs-CZ" altLang="cs-CZ" sz="2800" b="1" dirty="0">
                  <a:solidFill>
                    <a:srgbClr val="CC0000"/>
                  </a:solidFill>
                  <a:latin typeface="Calibri" panose="020F0502020204030204" pitchFamily="34" charset="0"/>
                </a:rPr>
                <a:t>		D</a:t>
              </a:r>
              <a:br>
                <a:rPr lang="cs-CZ" altLang="cs-CZ" sz="2800" b="1" dirty="0">
                  <a:solidFill>
                    <a:srgbClr val="CC0000"/>
                  </a:solidFill>
                  <a:latin typeface="Calibri" panose="020F0502020204030204" pitchFamily="34" charset="0"/>
                </a:rPr>
              </a:br>
              <a:r>
                <a:rPr lang="cs-CZ" altLang="cs-CZ" sz="2800" b="1" dirty="0">
                  <a:solidFill>
                    <a:srgbClr val="CC0000"/>
                  </a:solidFill>
                  <a:latin typeface="Calibri" panose="020F0502020204030204" pitchFamily="34" charset="0"/>
                </a:rPr>
                <a:t>	</a:t>
              </a:r>
              <a:r>
                <a:rPr lang="cs-CZ" altLang="cs-CZ" sz="2800" b="1" dirty="0" err="1">
                  <a:solidFill>
                    <a:srgbClr val="CC0000"/>
                  </a:solidFill>
                  <a:latin typeface="Calibri" panose="020F0502020204030204" pitchFamily="34" charset="0"/>
                </a:rPr>
                <a:t>metabolism</a:t>
              </a:r>
              <a:r>
                <a:rPr lang="cs-CZ" altLang="cs-CZ" sz="2800" b="1" dirty="0">
                  <a:solidFill>
                    <a:srgbClr val="CC0000"/>
                  </a:solidFill>
                  <a:latin typeface="Calibri" panose="020F0502020204030204" pitchFamily="34" charset="0"/>
                </a:rPr>
                <a:t>		M</a:t>
              </a:r>
              <a:br>
                <a:rPr lang="cs-CZ" altLang="cs-CZ" sz="2800" b="1" dirty="0">
                  <a:solidFill>
                    <a:srgbClr val="CC0000"/>
                  </a:solidFill>
                  <a:latin typeface="Calibri" panose="020F0502020204030204" pitchFamily="34" charset="0"/>
                </a:rPr>
              </a:br>
              <a:r>
                <a:rPr lang="cs-CZ" altLang="cs-CZ" sz="2800" b="1" dirty="0">
                  <a:solidFill>
                    <a:srgbClr val="CC0000"/>
                  </a:solidFill>
                  <a:latin typeface="Calibri" panose="020F0502020204030204" pitchFamily="34" charset="0"/>
                </a:rPr>
                <a:t>	</a:t>
              </a:r>
              <a:r>
                <a:rPr lang="cs-CZ" altLang="cs-CZ" sz="2800" b="1" dirty="0" err="1">
                  <a:solidFill>
                    <a:srgbClr val="CC0000"/>
                  </a:solidFill>
                  <a:latin typeface="Calibri" panose="020F0502020204030204" pitchFamily="34" charset="0"/>
                </a:rPr>
                <a:t>excretion</a:t>
              </a:r>
              <a:r>
                <a:rPr lang="cs-CZ" altLang="cs-CZ" sz="2800" b="1" dirty="0">
                  <a:solidFill>
                    <a:srgbClr val="CC0000"/>
                  </a:solidFill>
                  <a:latin typeface="Calibri" panose="020F0502020204030204" pitchFamily="34" charset="0"/>
                </a:rPr>
                <a:t> 		E </a:t>
              </a:r>
              <a:br>
                <a:rPr lang="cs-CZ" altLang="cs-CZ" sz="2800" b="1" dirty="0">
                  <a:solidFill>
                    <a:srgbClr val="CC0000"/>
                  </a:solidFill>
                  <a:latin typeface="Calibri" panose="020F0502020204030204" pitchFamily="34" charset="0"/>
                </a:rPr>
              </a:br>
              <a:r>
                <a:rPr lang="cs-CZ" altLang="cs-CZ" sz="2800" b="1" dirty="0">
                  <a:solidFill>
                    <a:srgbClr val="CC0000"/>
                  </a:solidFill>
                  <a:latin typeface="Calibri" panose="020F0502020204030204" pitchFamily="34" charset="0"/>
                </a:rPr>
                <a:t> 								</a:t>
              </a:r>
            </a:p>
            <a:p>
              <a:pPr eaLnBrk="1" hangingPunct="1">
                <a:spcBef>
                  <a:spcPct val="50000"/>
                </a:spcBef>
                <a:buFontTx/>
                <a:buChar char="-"/>
              </a:pPr>
              <a:r>
                <a:rPr lang="cs-CZ" altLang="cs-CZ" sz="2800" dirty="0" smtClean="0">
                  <a:latin typeface="Calibri" panose="020F0502020204030204" pitchFamily="34" charset="0"/>
                </a:rPr>
                <a:t> </a:t>
              </a:r>
              <a:r>
                <a:rPr lang="cs-CZ" altLang="cs-CZ" sz="2800" dirty="0" err="1" smtClean="0">
                  <a:latin typeface="Calibri" panose="020F0502020204030204" pitchFamily="34" charset="0"/>
                </a:rPr>
                <a:t>processes</a:t>
              </a:r>
              <a:r>
                <a:rPr lang="cs-CZ" altLang="cs-CZ" sz="2800" dirty="0" smtClean="0">
                  <a:latin typeface="Calibri" panose="020F0502020204030204" pitchFamily="34" charset="0"/>
                </a:rPr>
                <a:t> </a:t>
              </a:r>
              <a:r>
                <a:rPr lang="cs-CZ" altLang="cs-CZ" sz="2800" dirty="0" err="1">
                  <a:latin typeface="Calibri" panose="020F0502020204030204" pitchFamily="34" charset="0"/>
                </a:rPr>
                <a:t>of</a:t>
              </a:r>
              <a:r>
                <a:rPr lang="cs-CZ" altLang="cs-CZ" sz="2800" dirty="0">
                  <a:latin typeface="Calibri" panose="020F0502020204030204" pitchFamily="34" charset="0"/>
                </a:rPr>
                <a:t> </a:t>
              </a:r>
              <a:r>
                <a:rPr lang="cs-CZ" altLang="cs-CZ" sz="2800" b="1" dirty="0">
                  <a:solidFill>
                    <a:srgbClr val="CC0000"/>
                  </a:solidFill>
                  <a:latin typeface="Calibri" panose="020F0502020204030204" pitchFamily="34" charset="0"/>
                </a:rPr>
                <a:t>ADME </a:t>
              </a:r>
            </a:p>
          </p:txBody>
        </p:sp>
        <p:sp>
          <p:nvSpPr>
            <p:cNvPr id="5123" name="AutoShape 3"/>
            <p:cNvSpPr>
              <a:spLocks/>
            </p:cNvSpPr>
            <p:nvPr/>
          </p:nvSpPr>
          <p:spPr bwMode="auto">
            <a:xfrm>
              <a:off x="4798220" y="3260726"/>
              <a:ext cx="215900" cy="574675"/>
            </a:xfrm>
            <a:prstGeom prst="rightBrace">
              <a:avLst>
                <a:gd name="adj1" fmla="val 22181"/>
                <a:gd name="adj2" fmla="val 50000"/>
              </a:avLst>
            </a:prstGeom>
            <a:noFill/>
            <a:ln w="317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5124" name="AutoShape 4"/>
            <p:cNvSpPr>
              <a:spLocks/>
            </p:cNvSpPr>
            <p:nvPr/>
          </p:nvSpPr>
          <p:spPr bwMode="auto">
            <a:xfrm>
              <a:off x="7215188" y="2478087"/>
              <a:ext cx="360362" cy="1511300"/>
            </a:xfrm>
            <a:prstGeom prst="rightBrace">
              <a:avLst>
                <a:gd name="adj1" fmla="val 29939"/>
                <a:gd name="adj2" fmla="val 50000"/>
              </a:avLst>
            </a:prstGeom>
            <a:noFill/>
            <a:ln w="317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5125" name="Rectangle 5"/>
            <p:cNvSpPr>
              <a:spLocks noChangeArrowheads="1"/>
            </p:cNvSpPr>
            <p:nvPr/>
          </p:nvSpPr>
          <p:spPr bwMode="auto">
            <a:xfrm>
              <a:off x="7723187" y="3005137"/>
              <a:ext cx="14208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b="1" dirty="0">
                  <a:solidFill>
                    <a:srgbClr val="CC0000"/>
                  </a:solidFill>
                </a:rPr>
                <a:t>“ADME“</a:t>
              </a:r>
            </a:p>
          </p:txBody>
        </p:sp>
        <p:sp>
          <p:nvSpPr>
            <p:cNvPr id="5126" name="Rectangle 7"/>
            <p:cNvSpPr>
              <a:spLocks noChangeArrowheads="1"/>
            </p:cNvSpPr>
            <p:nvPr/>
          </p:nvSpPr>
          <p:spPr bwMode="auto">
            <a:xfrm>
              <a:off x="5014120" y="3465512"/>
              <a:ext cx="1920875" cy="523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800" b="1" dirty="0" err="1"/>
                <a:t>elimination</a:t>
              </a:r>
              <a:endParaRPr lang="cs-CZ" altLang="cs-CZ" sz="2800" b="1" dirty="0"/>
            </a:p>
          </p:txBody>
        </p:sp>
        <p:sp>
          <p:nvSpPr>
            <p:cNvPr id="7" name="AutoShape 3"/>
            <p:cNvSpPr>
              <a:spLocks/>
            </p:cNvSpPr>
            <p:nvPr/>
          </p:nvSpPr>
          <p:spPr bwMode="auto">
            <a:xfrm>
              <a:off x="4814890" y="2444750"/>
              <a:ext cx="215900" cy="574675"/>
            </a:xfrm>
            <a:prstGeom prst="rightBrace">
              <a:avLst>
                <a:gd name="adj1" fmla="val 22181"/>
                <a:gd name="adj2" fmla="val 50000"/>
              </a:avLst>
            </a:prstGeom>
            <a:noFill/>
            <a:ln w="317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5260803" y="2436813"/>
              <a:ext cx="146226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800" b="1" dirty="0" err="1" smtClean="0"/>
                <a:t>invasion</a:t>
              </a:r>
              <a:endParaRPr lang="cs-CZ" altLang="cs-CZ" sz="2800" b="1" dirty="0"/>
            </a:p>
          </p:txBody>
        </p:sp>
      </p:grpSp>
      <p:sp>
        <p:nvSpPr>
          <p:cNvPr id="15" name="Nadpis 3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dirty="0" err="1" smtClean="0">
                <a:solidFill>
                  <a:schemeClr val="accent5"/>
                </a:solidFill>
              </a:rPr>
              <a:t>Pharmacokinetics</a:t>
            </a:r>
            <a:endParaRPr lang="cs-CZ" b="1" dirty="0">
              <a:solidFill>
                <a:schemeClr val="accent5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855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>
            <a:grpSpLocks noChangeAspect="1"/>
          </p:cNvGrpSpPr>
          <p:nvPr/>
        </p:nvGrpSpPr>
        <p:grpSpPr bwMode="auto">
          <a:xfrm>
            <a:off x="0" y="462182"/>
            <a:ext cx="9036050" cy="6250320"/>
            <a:chOff x="2109" y="2240"/>
            <a:chExt cx="3719" cy="2244"/>
          </a:xfrm>
        </p:grpSpPr>
        <p:sp>
          <p:nvSpPr>
            <p:cNvPr id="30723" name="AutoShape 3"/>
            <p:cNvSpPr>
              <a:spLocks noChangeAspect="1" noChangeArrowheads="1" noTextEdit="1"/>
            </p:cNvSpPr>
            <p:nvPr/>
          </p:nvSpPr>
          <p:spPr bwMode="auto">
            <a:xfrm>
              <a:off x="2109" y="2240"/>
              <a:ext cx="3719" cy="2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724" name="Rectangle 4"/>
            <p:cNvSpPr>
              <a:spLocks noChangeArrowheads="1"/>
            </p:cNvSpPr>
            <p:nvPr/>
          </p:nvSpPr>
          <p:spPr bwMode="auto">
            <a:xfrm>
              <a:off x="2183" y="2409"/>
              <a:ext cx="3643" cy="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sz="2400">
                <a:latin typeface="Calibri" panose="020F0502020204030204" pitchFamily="34" charset="0"/>
              </a:endParaRPr>
            </a:p>
          </p:txBody>
        </p:sp>
        <p:sp>
          <p:nvSpPr>
            <p:cNvPr id="30725" name="Freeform 5"/>
            <p:cNvSpPr>
              <a:spLocks/>
            </p:cNvSpPr>
            <p:nvPr/>
          </p:nvSpPr>
          <p:spPr bwMode="auto">
            <a:xfrm>
              <a:off x="3863" y="2821"/>
              <a:ext cx="151" cy="589"/>
            </a:xfrm>
            <a:custGeom>
              <a:avLst/>
              <a:gdLst>
                <a:gd name="T0" fmla="*/ 151 w 151"/>
                <a:gd name="T1" fmla="*/ 392 h 589"/>
                <a:gd name="T2" fmla="*/ 0 w 151"/>
                <a:gd name="T3" fmla="*/ 0 h 589"/>
                <a:gd name="T4" fmla="*/ 0 w 151"/>
                <a:gd name="T5" fmla="*/ 196 h 589"/>
                <a:gd name="T6" fmla="*/ 151 w 151"/>
                <a:gd name="T7" fmla="*/ 589 h 589"/>
                <a:gd name="T8" fmla="*/ 151 w 151"/>
                <a:gd name="T9" fmla="*/ 392 h 5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1"/>
                <a:gd name="T16" fmla="*/ 0 h 589"/>
                <a:gd name="T17" fmla="*/ 151 w 151"/>
                <a:gd name="T18" fmla="*/ 589 h 5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1" h="589">
                  <a:moveTo>
                    <a:pt x="151" y="392"/>
                  </a:moveTo>
                  <a:lnTo>
                    <a:pt x="0" y="0"/>
                  </a:lnTo>
                  <a:lnTo>
                    <a:pt x="0" y="196"/>
                  </a:lnTo>
                  <a:lnTo>
                    <a:pt x="151" y="589"/>
                  </a:lnTo>
                  <a:lnTo>
                    <a:pt x="151" y="392"/>
                  </a:lnTo>
                  <a:close/>
                </a:path>
              </a:pathLst>
            </a:custGeom>
            <a:solidFill>
              <a:srgbClr val="60606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726" name="Freeform 6"/>
            <p:cNvSpPr>
              <a:spLocks/>
            </p:cNvSpPr>
            <p:nvPr/>
          </p:nvSpPr>
          <p:spPr bwMode="auto">
            <a:xfrm>
              <a:off x="3863" y="2813"/>
              <a:ext cx="151" cy="400"/>
            </a:xfrm>
            <a:custGeom>
              <a:avLst/>
              <a:gdLst>
                <a:gd name="T0" fmla="*/ 0 w 151"/>
                <a:gd name="T1" fmla="*/ 8 h 400"/>
                <a:gd name="T2" fmla="*/ 30 w 151"/>
                <a:gd name="T3" fmla="*/ 0 h 400"/>
                <a:gd name="T4" fmla="*/ 53 w 151"/>
                <a:gd name="T5" fmla="*/ 0 h 400"/>
                <a:gd name="T6" fmla="*/ 83 w 151"/>
                <a:gd name="T7" fmla="*/ 0 h 400"/>
                <a:gd name="T8" fmla="*/ 98 w 151"/>
                <a:gd name="T9" fmla="*/ 0 h 400"/>
                <a:gd name="T10" fmla="*/ 128 w 151"/>
                <a:gd name="T11" fmla="*/ 0 h 400"/>
                <a:gd name="T12" fmla="*/ 151 w 151"/>
                <a:gd name="T13" fmla="*/ 0 h 400"/>
                <a:gd name="T14" fmla="*/ 151 w 151"/>
                <a:gd name="T15" fmla="*/ 400 h 400"/>
                <a:gd name="T16" fmla="*/ 0 w 151"/>
                <a:gd name="T17" fmla="*/ 8 h 4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1"/>
                <a:gd name="T28" fmla="*/ 0 h 400"/>
                <a:gd name="T29" fmla="*/ 151 w 151"/>
                <a:gd name="T30" fmla="*/ 400 h 4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1" h="400">
                  <a:moveTo>
                    <a:pt x="0" y="8"/>
                  </a:moveTo>
                  <a:lnTo>
                    <a:pt x="30" y="0"/>
                  </a:lnTo>
                  <a:lnTo>
                    <a:pt x="53" y="0"/>
                  </a:lnTo>
                  <a:lnTo>
                    <a:pt x="83" y="0"/>
                  </a:lnTo>
                  <a:lnTo>
                    <a:pt x="98" y="0"/>
                  </a:lnTo>
                  <a:lnTo>
                    <a:pt x="128" y="0"/>
                  </a:lnTo>
                  <a:lnTo>
                    <a:pt x="151" y="0"/>
                  </a:lnTo>
                  <a:lnTo>
                    <a:pt x="151" y="40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C0C0C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727" name="Freeform 7"/>
            <p:cNvSpPr>
              <a:spLocks/>
            </p:cNvSpPr>
            <p:nvPr/>
          </p:nvSpPr>
          <p:spPr bwMode="auto">
            <a:xfrm>
              <a:off x="3719" y="2829"/>
              <a:ext cx="242" cy="573"/>
            </a:xfrm>
            <a:custGeom>
              <a:avLst/>
              <a:gdLst>
                <a:gd name="T0" fmla="*/ 242 w 242"/>
                <a:gd name="T1" fmla="*/ 377 h 573"/>
                <a:gd name="T2" fmla="*/ 0 w 242"/>
                <a:gd name="T3" fmla="*/ 0 h 573"/>
                <a:gd name="T4" fmla="*/ 0 w 242"/>
                <a:gd name="T5" fmla="*/ 196 h 573"/>
                <a:gd name="T6" fmla="*/ 242 w 242"/>
                <a:gd name="T7" fmla="*/ 573 h 573"/>
                <a:gd name="T8" fmla="*/ 242 w 242"/>
                <a:gd name="T9" fmla="*/ 377 h 5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2"/>
                <a:gd name="T16" fmla="*/ 0 h 573"/>
                <a:gd name="T17" fmla="*/ 242 w 242"/>
                <a:gd name="T18" fmla="*/ 573 h 5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2" h="573">
                  <a:moveTo>
                    <a:pt x="242" y="377"/>
                  </a:moveTo>
                  <a:lnTo>
                    <a:pt x="0" y="0"/>
                  </a:lnTo>
                  <a:lnTo>
                    <a:pt x="0" y="196"/>
                  </a:lnTo>
                  <a:lnTo>
                    <a:pt x="242" y="573"/>
                  </a:lnTo>
                  <a:lnTo>
                    <a:pt x="242" y="377"/>
                  </a:lnTo>
                  <a:close/>
                </a:path>
              </a:pathLst>
            </a:custGeom>
            <a:solidFill>
              <a:srgbClr val="4D66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728" name="Freeform 8"/>
            <p:cNvSpPr>
              <a:spLocks/>
            </p:cNvSpPr>
            <p:nvPr/>
          </p:nvSpPr>
          <p:spPr bwMode="auto">
            <a:xfrm>
              <a:off x="3719" y="2813"/>
              <a:ext cx="242" cy="393"/>
            </a:xfrm>
            <a:custGeom>
              <a:avLst/>
              <a:gdLst>
                <a:gd name="T0" fmla="*/ 0 w 242"/>
                <a:gd name="T1" fmla="*/ 8 h 393"/>
                <a:gd name="T2" fmla="*/ 8 w 242"/>
                <a:gd name="T3" fmla="*/ 8 h 393"/>
                <a:gd name="T4" fmla="*/ 23 w 242"/>
                <a:gd name="T5" fmla="*/ 8 h 393"/>
                <a:gd name="T6" fmla="*/ 53 w 242"/>
                <a:gd name="T7" fmla="*/ 0 h 393"/>
                <a:gd name="T8" fmla="*/ 68 w 242"/>
                <a:gd name="T9" fmla="*/ 0 h 393"/>
                <a:gd name="T10" fmla="*/ 76 w 242"/>
                <a:gd name="T11" fmla="*/ 0 h 393"/>
                <a:gd name="T12" fmla="*/ 91 w 242"/>
                <a:gd name="T13" fmla="*/ 0 h 393"/>
                <a:gd name="T14" fmla="*/ 242 w 242"/>
                <a:gd name="T15" fmla="*/ 393 h 393"/>
                <a:gd name="T16" fmla="*/ 0 w 242"/>
                <a:gd name="T17" fmla="*/ 8 h 3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2"/>
                <a:gd name="T28" fmla="*/ 0 h 393"/>
                <a:gd name="T29" fmla="*/ 242 w 242"/>
                <a:gd name="T30" fmla="*/ 393 h 39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2" h="393">
                  <a:moveTo>
                    <a:pt x="0" y="8"/>
                  </a:moveTo>
                  <a:lnTo>
                    <a:pt x="8" y="8"/>
                  </a:lnTo>
                  <a:lnTo>
                    <a:pt x="23" y="8"/>
                  </a:lnTo>
                  <a:lnTo>
                    <a:pt x="53" y="0"/>
                  </a:lnTo>
                  <a:lnTo>
                    <a:pt x="68" y="0"/>
                  </a:lnTo>
                  <a:lnTo>
                    <a:pt x="76" y="0"/>
                  </a:lnTo>
                  <a:lnTo>
                    <a:pt x="91" y="0"/>
                  </a:lnTo>
                  <a:lnTo>
                    <a:pt x="242" y="393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99CC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729" name="Freeform 9"/>
            <p:cNvSpPr>
              <a:spLocks/>
            </p:cNvSpPr>
            <p:nvPr/>
          </p:nvSpPr>
          <p:spPr bwMode="auto">
            <a:xfrm>
              <a:off x="3235" y="3017"/>
              <a:ext cx="643" cy="430"/>
            </a:xfrm>
            <a:custGeom>
              <a:avLst/>
              <a:gdLst>
                <a:gd name="T0" fmla="*/ 643 w 643"/>
                <a:gd name="T1" fmla="*/ 234 h 430"/>
                <a:gd name="T2" fmla="*/ 0 w 643"/>
                <a:gd name="T3" fmla="*/ 0 h 430"/>
                <a:gd name="T4" fmla="*/ 0 w 643"/>
                <a:gd name="T5" fmla="*/ 196 h 430"/>
                <a:gd name="T6" fmla="*/ 643 w 643"/>
                <a:gd name="T7" fmla="*/ 430 h 430"/>
                <a:gd name="T8" fmla="*/ 643 w 643"/>
                <a:gd name="T9" fmla="*/ 234 h 4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3"/>
                <a:gd name="T16" fmla="*/ 0 h 430"/>
                <a:gd name="T17" fmla="*/ 643 w 643"/>
                <a:gd name="T18" fmla="*/ 430 h 4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3" h="430">
                  <a:moveTo>
                    <a:pt x="643" y="234"/>
                  </a:moveTo>
                  <a:lnTo>
                    <a:pt x="0" y="0"/>
                  </a:lnTo>
                  <a:lnTo>
                    <a:pt x="0" y="196"/>
                  </a:lnTo>
                  <a:lnTo>
                    <a:pt x="643" y="430"/>
                  </a:lnTo>
                  <a:lnTo>
                    <a:pt x="643" y="234"/>
                  </a:lnTo>
                  <a:close/>
                </a:path>
              </a:pathLst>
            </a:custGeom>
            <a:solidFill>
              <a:srgbClr val="80664D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730" name="Freeform 10"/>
            <p:cNvSpPr>
              <a:spLocks/>
            </p:cNvSpPr>
            <p:nvPr/>
          </p:nvSpPr>
          <p:spPr bwMode="auto">
            <a:xfrm>
              <a:off x="3235" y="2866"/>
              <a:ext cx="643" cy="385"/>
            </a:xfrm>
            <a:custGeom>
              <a:avLst/>
              <a:gdLst>
                <a:gd name="T0" fmla="*/ 0 w 643"/>
                <a:gd name="T1" fmla="*/ 151 h 385"/>
                <a:gd name="T2" fmla="*/ 15 w 643"/>
                <a:gd name="T3" fmla="*/ 136 h 385"/>
                <a:gd name="T4" fmla="*/ 31 w 643"/>
                <a:gd name="T5" fmla="*/ 129 h 385"/>
                <a:gd name="T6" fmla="*/ 53 w 643"/>
                <a:gd name="T7" fmla="*/ 113 h 385"/>
                <a:gd name="T8" fmla="*/ 68 w 643"/>
                <a:gd name="T9" fmla="*/ 106 h 385"/>
                <a:gd name="T10" fmla="*/ 91 w 643"/>
                <a:gd name="T11" fmla="*/ 98 h 385"/>
                <a:gd name="T12" fmla="*/ 114 w 643"/>
                <a:gd name="T13" fmla="*/ 83 h 385"/>
                <a:gd name="T14" fmla="*/ 129 w 643"/>
                <a:gd name="T15" fmla="*/ 76 h 385"/>
                <a:gd name="T16" fmla="*/ 151 w 643"/>
                <a:gd name="T17" fmla="*/ 68 h 385"/>
                <a:gd name="T18" fmla="*/ 174 w 643"/>
                <a:gd name="T19" fmla="*/ 61 h 385"/>
                <a:gd name="T20" fmla="*/ 197 w 643"/>
                <a:gd name="T21" fmla="*/ 53 h 385"/>
                <a:gd name="T22" fmla="*/ 219 w 643"/>
                <a:gd name="T23" fmla="*/ 46 h 385"/>
                <a:gd name="T24" fmla="*/ 242 w 643"/>
                <a:gd name="T25" fmla="*/ 38 h 385"/>
                <a:gd name="T26" fmla="*/ 272 w 643"/>
                <a:gd name="T27" fmla="*/ 30 h 385"/>
                <a:gd name="T28" fmla="*/ 295 w 643"/>
                <a:gd name="T29" fmla="*/ 23 h 385"/>
                <a:gd name="T30" fmla="*/ 318 w 643"/>
                <a:gd name="T31" fmla="*/ 15 h 385"/>
                <a:gd name="T32" fmla="*/ 348 w 643"/>
                <a:gd name="T33" fmla="*/ 15 h 385"/>
                <a:gd name="T34" fmla="*/ 371 w 643"/>
                <a:gd name="T35" fmla="*/ 8 h 385"/>
                <a:gd name="T36" fmla="*/ 401 w 643"/>
                <a:gd name="T37" fmla="*/ 0 h 385"/>
                <a:gd name="T38" fmla="*/ 643 w 643"/>
                <a:gd name="T39" fmla="*/ 385 h 385"/>
                <a:gd name="T40" fmla="*/ 0 w 643"/>
                <a:gd name="T41" fmla="*/ 151 h 38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43"/>
                <a:gd name="T64" fmla="*/ 0 h 385"/>
                <a:gd name="T65" fmla="*/ 643 w 643"/>
                <a:gd name="T66" fmla="*/ 385 h 38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43" h="385">
                  <a:moveTo>
                    <a:pt x="0" y="151"/>
                  </a:moveTo>
                  <a:lnTo>
                    <a:pt x="15" y="136"/>
                  </a:lnTo>
                  <a:lnTo>
                    <a:pt x="31" y="129"/>
                  </a:lnTo>
                  <a:lnTo>
                    <a:pt x="53" y="113"/>
                  </a:lnTo>
                  <a:lnTo>
                    <a:pt x="68" y="106"/>
                  </a:lnTo>
                  <a:lnTo>
                    <a:pt x="91" y="98"/>
                  </a:lnTo>
                  <a:lnTo>
                    <a:pt x="114" y="83"/>
                  </a:lnTo>
                  <a:lnTo>
                    <a:pt x="129" y="76"/>
                  </a:lnTo>
                  <a:lnTo>
                    <a:pt x="151" y="68"/>
                  </a:lnTo>
                  <a:lnTo>
                    <a:pt x="174" y="61"/>
                  </a:lnTo>
                  <a:lnTo>
                    <a:pt x="197" y="53"/>
                  </a:lnTo>
                  <a:lnTo>
                    <a:pt x="219" y="46"/>
                  </a:lnTo>
                  <a:lnTo>
                    <a:pt x="242" y="38"/>
                  </a:lnTo>
                  <a:lnTo>
                    <a:pt x="272" y="30"/>
                  </a:lnTo>
                  <a:lnTo>
                    <a:pt x="295" y="23"/>
                  </a:lnTo>
                  <a:lnTo>
                    <a:pt x="318" y="15"/>
                  </a:lnTo>
                  <a:lnTo>
                    <a:pt x="348" y="15"/>
                  </a:lnTo>
                  <a:lnTo>
                    <a:pt x="371" y="8"/>
                  </a:lnTo>
                  <a:lnTo>
                    <a:pt x="401" y="0"/>
                  </a:lnTo>
                  <a:lnTo>
                    <a:pt x="643" y="385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FFCC99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731" name="Freeform 11"/>
            <p:cNvSpPr>
              <a:spLocks/>
            </p:cNvSpPr>
            <p:nvPr/>
          </p:nvSpPr>
          <p:spPr bwMode="auto">
            <a:xfrm>
              <a:off x="3250" y="3364"/>
              <a:ext cx="552" cy="574"/>
            </a:xfrm>
            <a:custGeom>
              <a:avLst/>
              <a:gdLst>
                <a:gd name="T0" fmla="*/ 522 w 552"/>
                <a:gd name="T1" fmla="*/ 378 h 574"/>
                <a:gd name="T2" fmla="*/ 469 w 552"/>
                <a:gd name="T3" fmla="*/ 363 h 574"/>
                <a:gd name="T4" fmla="*/ 424 w 552"/>
                <a:gd name="T5" fmla="*/ 355 h 574"/>
                <a:gd name="T6" fmla="*/ 371 w 552"/>
                <a:gd name="T7" fmla="*/ 340 h 574"/>
                <a:gd name="T8" fmla="*/ 325 w 552"/>
                <a:gd name="T9" fmla="*/ 325 h 574"/>
                <a:gd name="T10" fmla="*/ 280 w 552"/>
                <a:gd name="T11" fmla="*/ 302 h 574"/>
                <a:gd name="T12" fmla="*/ 242 w 552"/>
                <a:gd name="T13" fmla="*/ 287 h 574"/>
                <a:gd name="T14" fmla="*/ 204 w 552"/>
                <a:gd name="T15" fmla="*/ 264 h 574"/>
                <a:gd name="T16" fmla="*/ 167 w 552"/>
                <a:gd name="T17" fmla="*/ 242 h 574"/>
                <a:gd name="T18" fmla="*/ 136 w 552"/>
                <a:gd name="T19" fmla="*/ 219 h 574"/>
                <a:gd name="T20" fmla="*/ 106 w 552"/>
                <a:gd name="T21" fmla="*/ 197 h 574"/>
                <a:gd name="T22" fmla="*/ 76 w 552"/>
                <a:gd name="T23" fmla="*/ 174 h 574"/>
                <a:gd name="T24" fmla="*/ 53 w 552"/>
                <a:gd name="T25" fmla="*/ 151 h 574"/>
                <a:gd name="T26" fmla="*/ 38 w 552"/>
                <a:gd name="T27" fmla="*/ 121 h 574"/>
                <a:gd name="T28" fmla="*/ 23 w 552"/>
                <a:gd name="T29" fmla="*/ 98 h 574"/>
                <a:gd name="T30" fmla="*/ 8 w 552"/>
                <a:gd name="T31" fmla="*/ 68 h 574"/>
                <a:gd name="T32" fmla="*/ 0 w 552"/>
                <a:gd name="T33" fmla="*/ 38 h 574"/>
                <a:gd name="T34" fmla="*/ 0 w 552"/>
                <a:gd name="T35" fmla="*/ 15 h 574"/>
                <a:gd name="T36" fmla="*/ 0 w 552"/>
                <a:gd name="T37" fmla="*/ 197 h 574"/>
                <a:gd name="T38" fmla="*/ 0 w 552"/>
                <a:gd name="T39" fmla="*/ 219 h 574"/>
                <a:gd name="T40" fmla="*/ 8 w 552"/>
                <a:gd name="T41" fmla="*/ 249 h 574"/>
                <a:gd name="T42" fmla="*/ 16 w 552"/>
                <a:gd name="T43" fmla="*/ 280 h 574"/>
                <a:gd name="T44" fmla="*/ 31 w 552"/>
                <a:gd name="T45" fmla="*/ 302 h 574"/>
                <a:gd name="T46" fmla="*/ 46 w 552"/>
                <a:gd name="T47" fmla="*/ 332 h 574"/>
                <a:gd name="T48" fmla="*/ 68 w 552"/>
                <a:gd name="T49" fmla="*/ 355 h 574"/>
                <a:gd name="T50" fmla="*/ 91 w 552"/>
                <a:gd name="T51" fmla="*/ 385 h 574"/>
                <a:gd name="T52" fmla="*/ 121 w 552"/>
                <a:gd name="T53" fmla="*/ 408 h 574"/>
                <a:gd name="T54" fmla="*/ 152 w 552"/>
                <a:gd name="T55" fmla="*/ 430 h 574"/>
                <a:gd name="T56" fmla="*/ 182 w 552"/>
                <a:gd name="T57" fmla="*/ 453 h 574"/>
                <a:gd name="T58" fmla="*/ 220 w 552"/>
                <a:gd name="T59" fmla="*/ 476 h 574"/>
                <a:gd name="T60" fmla="*/ 265 w 552"/>
                <a:gd name="T61" fmla="*/ 491 h 574"/>
                <a:gd name="T62" fmla="*/ 303 w 552"/>
                <a:gd name="T63" fmla="*/ 513 h 574"/>
                <a:gd name="T64" fmla="*/ 348 w 552"/>
                <a:gd name="T65" fmla="*/ 529 h 574"/>
                <a:gd name="T66" fmla="*/ 393 w 552"/>
                <a:gd name="T67" fmla="*/ 544 h 574"/>
                <a:gd name="T68" fmla="*/ 446 w 552"/>
                <a:gd name="T69" fmla="*/ 551 h 574"/>
                <a:gd name="T70" fmla="*/ 499 w 552"/>
                <a:gd name="T71" fmla="*/ 566 h 574"/>
                <a:gd name="T72" fmla="*/ 552 w 552"/>
                <a:gd name="T73" fmla="*/ 574 h 57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52"/>
                <a:gd name="T112" fmla="*/ 0 h 574"/>
                <a:gd name="T113" fmla="*/ 552 w 552"/>
                <a:gd name="T114" fmla="*/ 574 h 57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52" h="574">
                  <a:moveTo>
                    <a:pt x="552" y="378"/>
                  </a:moveTo>
                  <a:lnTo>
                    <a:pt x="522" y="378"/>
                  </a:lnTo>
                  <a:lnTo>
                    <a:pt x="499" y="370"/>
                  </a:lnTo>
                  <a:lnTo>
                    <a:pt x="469" y="363"/>
                  </a:lnTo>
                  <a:lnTo>
                    <a:pt x="446" y="355"/>
                  </a:lnTo>
                  <a:lnTo>
                    <a:pt x="424" y="355"/>
                  </a:lnTo>
                  <a:lnTo>
                    <a:pt x="393" y="347"/>
                  </a:lnTo>
                  <a:lnTo>
                    <a:pt x="371" y="340"/>
                  </a:lnTo>
                  <a:lnTo>
                    <a:pt x="348" y="332"/>
                  </a:lnTo>
                  <a:lnTo>
                    <a:pt x="325" y="325"/>
                  </a:lnTo>
                  <a:lnTo>
                    <a:pt x="303" y="317"/>
                  </a:lnTo>
                  <a:lnTo>
                    <a:pt x="280" y="302"/>
                  </a:lnTo>
                  <a:lnTo>
                    <a:pt x="265" y="295"/>
                  </a:lnTo>
                  <a:lnTo>
                    <a:pt x="242" y="287"/>
                  </a:lnTo>
                  <a:lnTo>
                    <a:pt x="220" y="280"/>
                  </a:lnTo>
                  <a:lnTo>
                    <a:pt x="204" y="264"/>
                  </a:lnTo>
                  <a:lnTo>
                    <a:pt x="182" y="257"/>
                  </a:lnTo>
                  <a:lnTo>
                    <a:pt x="167" y="242"/>
                  </a:lnTo>
                  <a:lnTo>
                    <a:pt x="152" y="234"/>
                  </a:lnTo>
                  <a:lnTo>
                    <a:pt x="136" y="219"/>
                  </a:lnTo>
                  <a:lnTo>
                    <a:pt x="121" y="212"/>
                  </a:lnTo>
                  <a:lnTo>
                    <a:pt x="106" y="197"/>
                  </a:lnTo>
                  <a:lnTo>
                    <a:pt x="91" y="189"/>
                  </a:lnTo>
                  <a:lnTo>
                    <a:pt x="76" y="174"/>
                  </a:lnTo>
                  <a:lnTo>
                    <a:pt x="68" y="159"/>
                  </a:lnTo>
                  <a:lnTo>
                    <a:pt x="53" y="151"/>
                  </a:lnTo>
                  <a:lnTo>
                    <a:pt x="46" y="136"/>
                  </a:lnTo>
                  <a:lnTo>
                    <a:pt x="38" y="121"/>
                  </a:lnTo>
                  <a:lnTo>
                    <a:pt x="31" y="106"/>
                  </a:lnTo>
                  <a:lnTo>
                    <a:pt x="23" y="98"/>
                  </a:lnTo>
                  <a:lnTo>
                    <a:pt x="16" y="83"/>
                  </a:lnTo>
                  <a:lnTo>
                    <a:pt x="8" y="68"/>
                  </a:lnTo>
                  <a:lnTo>
                    <a:pt x="8" y="53"/>
                  </a:lnTo>
                  <a:lnTo>
                    <a:pt x="0" y="38"/>
                  </a:lnTo>
                  <a:lnTo>
                    <a:pt x="0" y="23"/>
                  </a:lnTo>
                  <a:lnTo>
                    <a:pt x="0" y="15"/>
                  </a:lnTo>
                  <a:lnTo>
                    <a:pt x="0" y="0"/>
                  </a:lnTo>
                  <a:lnTo>
                    <a:pt x="0" y="197"/>
                  </a:lnTo>
                  <a:lnTo>
                    <a:pt x="0" y="212"/>
                  </a:lnTo>
                  <a:lnTo>
                    <a:pt x="0" y="219"/>
                  </a:lnTo>
                  <a:lnTo>
                    <a:pt x="0" y="234"/>
                  </a:lnTo>
                  <a:lnTo>
                    <a:pt x="8" y="249"/>
                  </a:lnTo>
                  <a:lnTo>
                    <a:pt x="8" y="264"/>
                  </a:lnTo>
                  <a:lnTo>
                    <a:pt x="16" y="280"/>
                  </a:lnTo>
                  <a:lnTo>
                    <a:pt x="23" y="295"/>
                  </a:lnTo>
                  <a:lnTo>
                    <a:pt x="31" y="302"/>
                  </a:lnTo>
                  <a:lnTo>
                    <a:pt x="38" y="317"/>
                  </a:lnTo>
                  <a:lnTo>
                    <a:pt x="46" y="332"/>
                  </a:lnTo>
                  <a:lnTo>
                    <a:pt x="53" y="347"/>
                  </a:lnTo>
                  <a:lnTo>
                    <a:pt x="68" y="355"/>
                  </a:lnTo>
                  <a:lnTo>
                    <a:pt x="76" y="370"/>
                  </a:lnTo>
                  <a:lnTo>
                    <a:pt x="91" y="385"/>
                  </a:lnTo>
                  <a:lnTo>
                    <a:pt x="106" y="393"/>
                  </a:lnTo>
                  <a:lnTo>
                    <a:pt x="121" y="408"/>
                  </a:lnTo>
                  <a:lnTo>
                    <a:pt x="136" y="415"/>
                  </a:lnTo>
                  <a:lnTo>
                    <a:pt x="152" y="430"/>
                  </a:lnTo>
                  <a:lnTo>
                    <a:pt x="167" y="438"/>
                  </a:lnTo>
                  <a:lnTo>
                    <a:pt x="182" y="453"/>
                  </a:lnTo>
                  <a:lnTo>
                    <a:pt x="204" y="461"/>
                  </a:lnTo>
                  <a:lnTo>
                    <a:pt x="220" y="476"/>
                  </a:lnTo>
                  <a:lnTo>
                    <a:pt x="242" y="483"/>
                  </a:lnTo>
                  <a:lnTo>
                    <a:pt x="265" y="491"/>
                  </a:lnTo>
                  <a:lnTo>
                    <a:pt x="280" y="498"/>
                  </a:lnTo>
                  <a:lnTo>
                    <a:pt x="303" y="513"/>
                  </a:lnTo>
                  <a:lnTo>
                    <a:pt x="325" y="521"/>
                  </a:lnTo>
                  <a:lnTo>
                    <a:pt x="348" y="529"/>
                  </a:lnTo>
                  <a:lnTo>
                    <a:pt x="371" y="536"/>
                  </a:lnTo>
                  <a:lnTo>
                    <a:pt x="393" y="544"/>
                  </a:lnTo>
                  <a:lnTo>
                    <a:pt x="424" y="551"/>
                  </a:lnTo>
                  <a:lnTo>
                    <a:pt x="446" y="551"/>
                  </a:lnTo>
                  <a:lnTo>
                    <a:pt x="469" y="559"/>
                  </a:lnTo>
                  <a:lnTo>
                    <a:pt x="499" y="566"/>
                  </a:lnTo>
                  <a:lnTo>
                    <a:pt x="522" y="574"/>
                  </a:lnTo>
                  <a:lnTo>
                    <a:pt x="552" y="574"/>
                  </a:lnTo>
                  <a:lnTo>
                    <a:pt x="552" y="378"/>
                  </a:lnTo>
                  <a:close/>
                </a:path>
              </a:pathLst>
            </a:custGeom>
            <a:solidFill>
              <a:srgbClr val="800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732" name="Freeform 12"/>
            <p:cNvSpPr>
              <a:spLocks/>
            </p:cNvSpPr>
            <p:nvPr/>
          </p:nvSpPr>
          <p:spPr bwMode="auto">
            <a:xfrm>
              <a:off x="3250" y="3130"/>
              <a:ext cx="794" cy="612"/>
            </a:xfrm>
            <a:custGeom>
              <a:avLst/>
              <a:gdLst>
                <a:gd name="T0" fmla="*/ 552 w 794"/>
                <a:gd name="T1" fmla="*/ 612 h 612"/>
                <a:gd name="T2" fmla="*/ 522 w 794"/>
                <a:gd name="T3" fmla="*/ 612 h 612"/>
                <a:gd name="T4" fmla="*/ 499 w 794"/>
                <a:gd name="T5" fmla="*/ 604 h 612"/>
                <a:gd name="T6" fmla="*/ 469 w 794"/>
                <a:gd name="T7" fmla="*/ 597 h 612"/>
                <a:gd name="T8" fmla="*/ 446 w 794"/>
                <a:gd name="T9" fmla="*/ 589 h 612"/>
                <a:gd name="T10" fmla="*/ 424 w 794"/>
                <a:gd name="T11" fmla="*/ 589 h 612"/>
                <a:gd name="T12" fmla="*/ 393 w 794"/>
                <a:gd name="T13" fmla="*/ 581 h 612"/>
                <a:gd name="T14" fmla="*/ 371 w 794"/>
                <a:gd name="T15" fmla="*/ 574 h 612"/>
                <a:gd name="T16" fmla="*/ 348 w 794"/>
                <a:gd name="T17" fmla="*/ 566 h 612"/>
                <a:gd name="T18" fmla="*/ 325 w 794"/>
                <a:gd name="T19" fmla="*/ 559 h 612"/>
                <a:gd name="T20" fmla="*/ 303 w 794"/>
                <a:gd name="T21" fmla="*/ 551 h 612"/>
                <a:gd name="T22" fmla="*/ 280 w 794"/>
                <a:gd name="T23" fmla="*/ 536 h 612"/>
                <a:gd name="T24" fmla="*/ 265 w 794"/>
                <a:gd name="T25" fmla="*/ 529 h 612"/>
                <a:gd name="T26" fmla="*/ 242 w 794"/>
                <a:gd name="T27" fmla="*/ 521 h 612"/>
                <a:gd name="T28" fmla="*/ 220 w 794"/>
                <a:gd name="T29" fmla="*/ 514 h 612"/>
                <a:gd name="T30" fmla="*/ 204 w 794"/>
                <a:gd name="T31" fmla="*/ 498 h 612"/>
                <a:gd name="T32" fmla="*/ 182 w 794"/>
                <a:gd name="T33" fmla="*/ 491 h 612"/>
                <a:gd name="T34" fmla="*/ 167 w 794"/>
                <a:gd name="T35" fmla="*/ 476 h 612"/>
                <a:gd name="T36" fmla="*/ 152 w 794"/>
                <a:gd name="T37" fmla="*/ 468 h 612"/>
                <a:gd name="T38" fmla="*/ 136 w 794"/>
                <a:gd name="T39" fmla="*/ 453 h 612"/>
                <a:gd name="T40" fmla="*/ 121 w 794"/>
                <a:gd name="T41" fmla="*/ 446 h 612"/>
                <a:gd name="T42" fmla="*/ 106 w 794"/>
                <a:gd name="T43" fmla="*/ 431 h 612"/>
                <a:gd name="T44" fmla="*/ 91 w 794"/>
                <a:gd name="T45" fmla="*/ 423 h 612"/>
                <a:gd name="T46" fmla="*/ 76 w 794"/>
                <a:gd name="T47" fmla="*/ 408 h 612"/>
                <a:gd name="T48" fmla="*/ 68 w 794"/>
                <a:gd name="T49" fmla="*/ 393 h 612"/>
                <a:gd name="T50" fmla="*/ 53 w 794"/>
                <a:gd name="T51" fmla="*/ 385 h 612"/>
                <a:gd name="T52" fmla="*/ 46 w 794"/>
                <a:gd name="T53" fmla="*/ 370 h 612"/>
                <a:gd name="T54" fmla="*/ 38 w 794"/>
                <a:gd name="T55" fmla="*/ 355 h 612"/>
                <a:gd name="T56" fmla="*/ 31 w 794"/>
                <a:gd name="T57" fmla="*/ 340 h 612"/>
                <a:gd name="T58" fmla="*/ 23 w 794"/>
                <a:gd name="T59" fmla="*/ 332 h 612"/>
                <a:gd name="T60" fmla="*/ 16 w 794"/>
                <a:gd name="T61" fmla="*/ 317 h 612"/>
                <a:gd name="T62" fmla="*/ 8 w 794"/>
                <a:gd name="T63" fmla="*/ 302 h 612"/>
                <a:gd name="T64" fmla="*/ 8 w 794"/>
                <a:gd name="T65" fmla="*/ 287 h 612"/>
                <a:gd name="T66" fmla="*/ 0 w 794"/>
                <a:gd name="T67" fmla="*/ 272 h 612"/>
                <a:gd name="T68" fmla="*/ 0 w 794"/>
                <a:gd name="T69" fmla="*/ 257 h 612"/>
                <a:gd name="T70" fmla="*/ 0 w 794"/>
                <a:gd name="T71" fmla="*/ 249 h 612"/>
                <a:gd name="T72" fmla="*/ 0 w 794"/>
                <a:gd name="T73" fmla="*/ 234 h 612"/>
                <a:gd name="T74" fmla="*/ 0 w 794"/>
                <a:gd name="T75" fmla="*/ 219 h 612"/>
                <a:gd name="T76" fmla="*/ 0 w 794"/>
                <a:gd name="T77" fmla="*/ 204 h 612"/>
                <a:gd name="T78" fmla="*/ 0 w 794"/>
                <a:gd name="T79" fmla="*/ 189 h 612"/>
                <a:gd name="T80" fmla="*/ 8 w 794"/>
                <a:gd name="T81" fmla="*/ 174 h 612"/>
                <a:gd name="T82" fmla="*/ 8 w 794"/>
                <a:gd name="T83" fmla="*/ 166 h 612"/>
                <a:gd name="T84" fmla="*/ 16 w 794"/>
                <a:gd name="T85" fmla="*/ 151 h 612"/>
                <a:gd name="T86" fmla="*/ 23 w 794"/>
                <a:gd name="T87" fmla="*/ 136 h 612"/>
                <a:gd name="T88" fmla="*/ 31 w 794"/>
                <a:gd name="T89" fmla="*/ 121 h 612"/>
                <a:gd name="T90" fmla="*/ 38 w 794"/>
                <a:gd name="T91" fmla="*/ 106 h 612"/>
                <a:gd name="T92" fmla="*/ 46 w 794"/>
                <a:gd name="T93" fmla="*/ 98 h 612"/>
                <a:gd name="T94" fmla="*/ 53 w 794"/>
                <a:gd name="T95" fmla="*/ 83 h 612"/>
                <a:gd name="T96" fmla="*/ 68 w 794"/>
                <a:gd name="T97" fmla="*/ 68 h 612"/>
                <a:gd name="T98" fmla="*/ 76 w 794"/>
                <a:gd name="T99" fmla="*/ 61 h 612"/>
                <a:gd name="T100" fmla="*/ 91 w 794"/>
                <a:gd name="T101" fmla="*/ 46 h 612"/>
                <a:gd name="T102" fmla="*/ 106 w 794"/>
                <a:gd name="T103" fmla="*/ 31 h 612"/>
                <a:gd name="T104" fmla="*/ 121 w 794"/>
                <a:gd name="T105" fmla="*/ 23 h 612"/>
                <a:gd name="T106" fmla="*/ 136 w 794"/>
                <a:gd name="T107" fmla="*/ 8 h 612"/>
                <a:gd name="T108" fmla="*/ 152 w 794"/>
                <a:gd name="T109" fmla="*/ 0 h 612"/>
                <a:gd name="T110" fmla="*/ 794 w 794"/>
                <a:gd name="T111" fmla="*/ 234 h 612"/>
                <a:gd name="T112" fmla="*/ 552 w 794"/>
                <a:gd name="T113" fmla="*/ 612 h 61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94"/>
                <a:gd name="T172" fmla="*/ 0 h 612"/>
                <a:gd name="T173" fmla="*/ 794 w 794"/>
                <a:gd name="T174" fmla="*/ 612 h 61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94" h="612">
                  <a:moveTo>
                    <a:pt x="552" y="612"/>
                  </a:moveTo>
                  <a:lnTo>
                    <a:pt x="522" y="612"/>
                  </a:lnTo>
                  <a:lnTo>
                    <a:pt x="499" y="604"/>
                  </a:lnTo>
                  <a:lnTo>
                    <a:pt x="469" y="597"/>
                  </a:lnTo>
                  <a:lnTo>
                    <a:pt x="446" y="589"/>
                  </a:lnTo>
                  <a:lnTo>
                    <a:pt x="424" y="589"/>
                  </a:lnTo>
                  <a:lnTo>
                    <a:pt x="393" y="581"/>
                  </a:lnTo>
                  <a:lnTo>
                    <a:pt x="371" y="574"/>
                  </a:lnTo>
                  <a:lnTo>
                    <a:pt x="348" y="566"/>
                  </a:lnTo>
                  <a:lnTo>
                    <a:pt x="325" y="559"/>
                  </a:lnTo>
                  <a:lnTo>
                    <a:pt x="303" y="551"/>
                  </a:lnTo>
                  <a:lnTo>
                    <a:pt x="280" y="536"/>
                  </a:lnTo>
                  <a:lnTo>
                    <a:pt x="265" y="529"/>
                  </a:lnTo>
                  <a:lnTo>
                    <a:pt x="242" y="521"/>
                  </a:lnTo>
                  <a:lnTo>
                    <a:pt x="220" y="514"/>
                  </a:lnTo>
                  <a:lnTo>
                    <a:pt x="204" y="498"/>
                  </a:lnTo>
                  <a:lnTo>
                    <a:pt x="182" y="491"/>
                  </a:lnTo>
                  <a:lnTo>
                    <a:pt x="167" y="476"/>
                  </a:lnTo>
                  <a:lnTo>
                    <a:pt x="152" y="468"/>
                  </a:lnTo>
                  <a:lnTo>
                    <a:pt x="136" y="453"/>
                  </a:lnTo>
                  <a:lnTo>
                    <a:pt x="121" y="446"/>
                  </a:lnTo>
                  <a:lnTo>
                    <a:pt x="106" y="431"/>
                  </a:lnTo>
                  <a:lnTo>
                    <a:pt x="91" y="423"/>
                  </a:lnTo>
                  <a:lnTo>
                    <a:pt x="76" y="408"/>
                  </a:lnTo>
                  <a:lnTo>
                    <a:pt x="68" y="393"/>
                  </a:lnTo>
                  <a:lnTo>
                    <a:pt x="53" y="385"/>
                  </a:lnTo>
                  <a:lnTo>
                    <a:pt x="46" y="370"/>
                  </a:lnTo>
                  <a:lnTo>
                    <a:pt x="38" y="355"/>
                  </a:lnTo>
                  <a:lnTo>
                    <a:pt x="31" y="340"/>
                  </a:lnTo>
                  <a:lnTo>
                    <a:pt x="23" y="332"/>
                  </a:lnTo>
                  <a:lnTo>
                    <a:pt x="16" y="317"/>
                  </a:lnTo>
                  <a:lnTo>
                    <a:pt x="8" y="302"/>
                  </a:lnTo>
                  <a:lnTo>
                    <a:pt x="8" y="287"/>
                  </a:lnTo>
                  <a:lnTo>
                    <a:pt x="0" y="272"/>
                  </a:lnTo>
                  <a:lnTo>
                    <a:pt x="0" y="257"/>
                  </a:lnTo>
                  <a:lnTo>
                    <a:pt x="0" y="249"/>
                  </a:lnTo>
                  <a:lnTo>
                    <a:pt x="0" y="234"/>
                  </a:lnTo>
                  <a:lnTo>
                    <a:pt x="0" y="219"/>
                  </a:lnTo>
                  <a:lnTo>
                    <a:pt x="0" y="204"/>
                  </a:lnTo>
                  <a:lnTo>
                    <a:pt x="0" y="189"/>
                  </a:lnTo>
                  <a:lnTo>
                    <a:pt x="8" y="174"/>
                  </a:lnTo>
                  <a:lnTo>
                    <a:pt x="8" y="166"/>
                  </a:lnTo>
                  <a:lnTo>
                    <a:pt x="16" y="151"/>
                  </a:lnTo>
                  <a:lnTo>
                    <a:pt x="23" y="136"/>
                  </a:lnTo>
                  <a:lnTo>
                    <a:pt x="31" y="121"/>
                  </a:lnTo>
                  <a:lnTo>
                    <a:pt x="38" y="106"/>
                  </a:lnTo>
                  <a:lnTo>
                    <a:pt x="46" y="98"/>
                  </a:lnTo>
                  <a:lnTo>
                    <a:pt x="53" y="83"/>
                  </a:lnTo>
                  <a:lnTo>
                    <a:pt x="68" y="68"/>
                  </a:lnTo>
                  <a:lnTo>
                    <a:pt x="76" y="61"/>
                  </a:lnTo>
                  <a:lnTo>
                    <a:pt x="91" y="46"/>
                  </a:lnTo>
                  <a:lnTo>
                    <a:pt x="106" y="31"/>
                  </a:lnTo>
                  <a:lnTo>
                    <a:pt x="121" y="23"/>
                  </a:lnTo>
                  <a:lnTo>
                    <a:pt x="136" y="8"/>
                  </a:lnTo>
                  <a:lnTo>
                    <a:pt x="152" y="0"/>
                  </a:lnTo>
                  <a:lnTo>
                    <a:pt x="794" y="234"/>
                  </a:lnTo>
                  <a:lnTo>
                    <a:pt x="552" y="612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733" name="Freeform 13"/>
            <p:cNvSpPr>
              <a:spLocks/>
            </p:cNvSpPr>
            <p:nvPr/>
          </p:nvSpPr>
          <p:spPr bwMode="auto">
            <a:xfrm>
              <a:off x="3802" y="3364"/>
              <a:ext cx="1043" cy="596"/>
            </a:xfrm>
            <a:custGeom>
              <a:avLst/>
              <a:gdLst>
                <a:gd name="T0" fmla="*/ 1043 w 1043"/>
                <a:gd name="T1" fmla="*/ 15 h 596"/>
                <a:gd name="T2" fmla="*/ 1036 w 1043"/>
                <a:gd name="T3" fmla="*/ 38 h 596"/>
                <a:gd name="T4" fmla="*/ 1028 w 1043"/>
                <a:gd name="T5" fmla="*/ 68 h 596"/>
                <a:gd name="T6" fmla="*/ 1021 w 1043"/>
                <a:gd name="T7" fmla="*/ 98 h 596"/>
                <a:gd name="T8" fmla="*/ 1006 w 1043"/>
                <a:gd name="T9" fmla="*/ 121 h 596"/>
                <a:gd name="T10" fmla="*/ 983 w 1043"/>
                <a:gd name="T11" fmla="*/ 151 h 596"/>
                <a:gd name="T12" fmla="*/ 960 w 1043"/>
                <a:gd name="T13" fmla="*/ 174 h 596"/>
                <a:gd name="T14" fmla="*/ 938 w 1043"/>
                <a:gd name="T15" fmla="*/ 197 h 596"/>
                <a:gd name="T16" fmla="*/ 907 w 1043"/>
                <a:gd name="T17" fmla="*/ 219 h 596"/>
                <a:gd name="T18" fmla="*/ 869 w 1043"/>
                <a:gd name="T19" fmla="*/ 242 h 596"/>
                <a:gd name="T20" fmla="*/ 839 w 1043"/>
                <a:gd name="T21" fmla="*/ 264 h 596"/>
                <a:gd name="T22" fmla="*/ 801 w 1043"/>
                <a:gd name="T23" fmla="*/ 287 h 596"/>
                <a:gd name="T24" fmla="*/ 756 w 1043"/>
                <a:gd name="T25" fmla="*/ 302 h 596"/>
                <a:gd name="T26" fmla="*/ 711 w 1043"/>
                <a:gd name="T27" fmla="*/ 325 h 596"/>
                <a:gd name="T28" fmla="*/ 665 w 1043"/>
                <a:gd name="T29" fmla="*/ 340 h 596"/>
                <a:gd name="T30" fmla="*/ 620 w 1043"/>
                <a:gd name="T31" fmla="*/ 355 h 596"/>
                <a:gd name="T32" fmla="*/ 567 w 1043"/>
                <a:gd name="T33" fmla="*/ 363 h 596"/>
                <a:gd name="T34" fmla="*/ 514 w 1043"/>
                <a:gd name="T35" fmla="*/ 378 h 596"/>
                <a:gd name="T36" fmla="*/ 461 w 1043"/>
                <a:gd name="T37" fmla="*/ 385 h 596"/>
                <a:gd name="T38" fmla="*/ 408 w 1043"/>
                <a:gd name="T39" fmla="*/ 393 h 596"/>
                <a:gd name="T40" fmla="*/ 355 w 1043"/>
                <a:gd name="T41" fmla="*/ 393 h 596"/>
                <a:gd name="T42" fmla="*/ 303 w 1043"/>
                <a:gd name="T43" fmla="*/ 400 h 596"/>
                <a:gd name="T44" fmla="*/ 242 w 1043"/>
                <a:gd name="T45" fmla="*/ 400 h 596"/>
                <a:gd name="T46" fmla="*/ 189 w 1043"/>
                <a:gd name="T47" fmla="*/ 400 h 596"/>
                <a:gd name="T48" fmla="*/ 136 w 1043"/>
                <a:gd name="T49" fmla="*/ 393 h 596"/>
                <a:gd name="T50" fmla="*/ 76 w 1043"/>
                <a:gd name="T51" fmla="*/ 393 h 596"/>
                <a:gd name="T52" fmla="*/ 23 w 1043"/>
                <a:gd name="T53" fmla="*/ 385 h 596"/>
                <a:gd name="T54" fmla="*/ 0 w 1043"/>
                <a:gd name="T55" fmla="*/ 574 h 596"/>
                <a:gd name="T56" fmla="*/ 53 w 1043"/>
                <a:gd name="T57" fmla="*/ 581 h 596"/>
                <a:gd name="T58" fmla="*/ 106 w 1043"/>
                <a:gd name="T59" fmla="*/ 589 h 596"/>
                <a:gd name="T60" fmla="*/ 159 w 1043"/>
                <a:gd name="T61" fmla="*/ 589 h 596"/>
                <a:gd name="T62" fmla="*/ 219 w 1043"/>
                <a:gd name="T63" fmla="*/ 596 h 596"/>
                <a:gd name="T64" fmla="*/ 272 w 1043"/>
                <a:gd name="T65" fmla="*/ 596 h 596"/>
                <a:gd name="T66" fmla="*/ 325 w 1043"/>
                <a:gd name="T67" fmla="*/ 589 h 596"/>
                <a:gd name="T68" fmla="*/ 386 w 1043"/>
                <a:gd name="T69" fmla="*/ 589 h 596"/>
                <a:gd name="T70" fmla="*/ 439 w 1043"/>
                <a:gd name="T71" fmla="*/ 581 h 596"/>
                <a:gd name="T72" fmla="*/ 492 w 1043"/>
                <a:gd name="T73" fmla="*/ 574 h 596"/>
                <a:gd name="T74" fmla="*/ 544 w 1043"/>
                <a:gd name="T75" fmla="*/ 566 h 596"/>
                <a:gd name="T76" fmla="*/ 590 w 1043"/>
                <a:gd name="T77" fmla="*/ 551 h 596"/>
                <a:gd name="T78" fmla="*/ 643 w 1043"/>
                <a:gd name="T79" fmla="*/ 544 h 596"/>
                <a:gd name="T80" fmla="*/ 688 w 1043"/>
                <a:gd name="T81" fmla="*/ 529 h 596"/>
                <a:gd name="T82" fmla="*/ 733 w 1043"/>
                <a:gd name="T83" fmla="*/ 513 h 596"/>
                <a:gd name="T84" fmla="*/ 779 w 1043"/>
                <a:gd name="T85" fmla="*/ 491 h 596"/>
                <a:gd name="T86" fmla="*/ 817 w 1043"/>
                <a:gd name="T87" fmla="*/ 476 h 596"/>
                <a:gd name="T88" fmla="*/ 854 w 1043"/>
                <a:gd name="T89" fmla="*/ 453 h 596"/>
                <a:gd name="T90" fmla="*/ 892 w 1043"/>
                <a:gd name="T91" fmla="*/ 430 h 596"/>
                <a:gd name="T92" fmla="*/ 922 w 1043"/>
                <a:gd name="T93" fmla="*/ 408 h 596"/>
                <a:gd name="T94" fmla="*/ 945 w 1043"/>
                <a:gd name="T95" fmla="*/ 385 h 596"/>
                <a:gd name="T96" fmla="*/ 975 w 1043"/>
                <a:gd name="T97" fmla="*/ 355 h 596"/>
                <a:gd name="T98" fmla="*/ 990 w 1043"/>
                <a:gd name="T99" fmla="*/ 332 h 596"/>
                <a:gd name="T100" fmla="*/ 1013 w 1043"/>
                <a:gd name="T101" fmla="*/ 302 h 596"/>
                <a:gd name="T102" fmla="*/ 1021 w 1043"/>
                <a:gd name="T103" fmla="*/ 280 h 596"/>
                <a:gd name="T104" fmla="*/ 1036 w 1043"/>
                <a:gd name="T105" fmla="*/ 249 h 596"/>
                <a:gd name="T106" fmla="*/ 1036 w 1043"/>
                <a:gd name="T107" fmla="*/ 219 h 596"/>
                <a:gd name="T108" fmla="*/ 1043 w 1043"/>
                <a:gd name="T109" fmla="*/ 197 h 59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43"/>
                <a:gd name="T166" fmla="*/ 0 h 596"/>
                <a:gd name="T167" fmla="*/ 1043 w 1043"/>
                <a:gd name="T168" fmla="*/ 596 h 59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43" h="596">
                  <a:moveTo>
                    <a:pt x="1043" y="0"/>
                  </a:moveTo>
                  <a:lnTo>
                    <a:pt x="1043" y="15"/>
                  </a:lnTo>
                  <a:lnTo>
                    <a:pt x="1036" y="23"/>
                  </a:lnTo>
                  <a:lnTo>
                    <a:pt x="1036" y="38"/>
                  </a:lnTo>
                  <a:lnTo>
                    <a:pt x="1036" y="53"/>
                  </a:lnTo>
                  <a:lnTo>
                    <a:pt x="1028" y="68"/>
                  </a:lnTo>
                  <a:lnTo>
                    <a:pt x="1021" y="83"/>
                  </a:lnTo>
                  <a:lnTo>
                    <a:pt x="1021" y="98"/>
                  </a:lnTo>
                  <a:lnTo>
                    <a:pt x="1013" y="106"/>
                  </a:lnTo>
                  <a:lnTo>
                    <a:pt x="1006" y="121"/>
                  </a:lnTo>
                  <a:lnTo>
                    <a:pt x="990" y="136"/>
                  </a:lnTo>
                  <a:lnTo>
                    <a:pt x="983" y="151"/>
                  </a:lnTo>
                  <a:lnTo>
                    <a:pt x="975" y="159"/>
                  </a:lnTo>
                  <a:lnTo>
                    <a:pt x="960" y="174"/>
                  </a:lnTo>
                  <a:lnTo>
                    <a:pt x="945" y="189"/>
                  </a:lnTo>
                  <a:lnTo>
                    <a:pt x="938" y="197"/>
                  </a:lnTo>
                  <a:lnTo>
                    <a:pt x="922" y="212"/>
                  </a:lnTo>
                  <a:lnTo>
                    <a:pt x="907" y="219"/>
                  </a:lnTo>
                  <a:lnTo>
                    <a:pt x="892" y="234"/>
                  </a:lnTo>
                  <a:lnTo>
                    <a:pt x="869" y="242"/>
                  </a:lnTo>
                  <a:lnTo>
                    <a:pt x="854" y="257"/>
                  </a:lnTo>
                  <a:lnTo>
                    <a:pt x="839" y="264"/>
                  </a:lnTo>
                  <a:lnTo>
                    <a:pt x="817" y="280"/>
                  </a:lnTo>
                  <a:lnTo>
                    <a:pt x="801" y="287"/>
                  </a:lnTo>
                  <a:lnTo>
                    <a:pt x="779" y="295"/>
                  </a:lnTo>
                  <a:lnTo>
                    <a:pt x="756" y="302"/>
                  </a:lnTo>
                  <a:lnTo>
                    <a:pt x="733" y="317"/>
                  </a:lnTo>
                  <a:lnTo>
                    <a:pt x="711" y="325"/>
                  </a:lnTo>
                  <a:lnTo>
                    <a:pt x="688" y="332"/>
                  </a:lnTo>
                  <a:lnTo>
                    <a:pt x="665" y="340"/>
                  </a:lnTo>
                  <a:lnTo>
                    <a:pt x="643" y="347"/>
                  </a:lnTo>
                  <a:lnTo>
                    <a:pt x="620" y="355"/>
                  </a:lnTo>
                  <a:lnTo>
                    <a:pt x="590" y="355"/>
                  </a:lnTo>
                  <a:lnTo>
                    <a:pt x="567" y="363"/>
                  </a:lnTo>
                  <a:lnTo>
                    <a:pt x="544" y="370"/>
                  </a:lnTo>
                  <a:lnTo>
                    <a:pt x="514" y="378"/>
                  </a:lnTo>
                  <a:lnTo>
                    <a:pt x="492" y="378"/>
                  </a:lnTo>
                  <a:lnTo>
                    <a:pt x="461" y="385"/>
                  </a:lnTo>
                  <a:lnTo>
                    <a:pt x="439" y="385"/>
                  </a:lnTo>
                  <a:lnTo>
                    <a:pt x="408" y="393"/>
                  </a:lnTo>
                  <a:lnTo>
                    <a:pt x="386" y="393"/>
                  </a:lnTo>
                  <a:lnTo>
                    <a:pt x="355" y="393"/>
                  </a:lnTo>
                  <a:lnTo>
                    <a:pt x="325" y="393"/>
                  </a:lnTo>
                  <a:lnTo>
                    <a:pt x="303" y="400"/>
                  </a:lnTo>
                  <a:lnTo>
                    <a:pt x="272" y="400"/>
                  </a:lnTo>
                  <a:lnTo>
                    <a:pt x="242" y="400"/>
                  </a:lnTo>
                  <a:lnTo>
                    <a:pt x="219" y="400"/>
                  </a:lnTo>
                  <a:lnTo>
                    <a:pt x="189" y="400"/>
                  </a:lnTo>
                  <a:lnTo>
                    <a:pt x="159" y="393"/>
                  </a:lnTo>
                  <a:lnTo>
                    <a:pt x="136" y="393"/>
                  </a:lnTo>
                  <a:lnTo>
                    <a:pt x="106" y="393"/>
                  </a:lnTo>
                  <a:lnTo>
                    <a:pt x="76" y="393"/>
                  </a:lnTo>
                  <a:lnTo>
                    <a:pt x="53" y="385"/>
                  </a:lnTo>
                  <a:lnTo>
                    <a:pt x="23" y="385"/>
                  </a:lnTo>
                  <a:lnTo>
                    <a:pt x="0" y="378"/>
                  </a:lnTo>
                  <a:lnTo>
                    <a:pt x="0" y="574"/>
                  </a:lnTo>
                  <a:lnTo>
                    <a:pt x="23" y="581"/>
                  </a:lnTo>
                  <a:lnTo>
                    <a:pt x="53" y="581"/>
                  </a:lnTo>
                  <a:lnTo>
                    <a:pt x="76" y="589"/>
                  </a:lnTo>
                  <a:lnTo>
                    <a:pt x="106" y="589"/>
                  </a:lnTo>
                  <a:lnTo>
                    <a:pt x="136" y="589"/>
                  </a:lnTo>
                  <a:lnTo>
                    <a:pt x="159" y="589"/>
                  </a:lnTo>
                  <a:lnTo>
                    <a:pt x="189" y="596"/>
                  </a:lnTo>
                  <a:lnTo>
                    <a:pt x="219" y="596"/>
                  </a:lnTo>
                  <a:lnTo>
                    <a:pt x="242" y="596"/>
                  </a:lnTo>
                  <a:lnTo>
                    <a:pt x="272" y="596"/>
                  </a:lnTo>
                  <a:lnTo>
                    <a:pt x="303" y="596"/>
                  </a:lnTo>
                  <a:lnTo>
                    <a:pt x="325" y="589"/>
                  </a:lnTo>
                  <a:lnTo>
                    <a:pt x="355" y="589"/>
                  </a:lnTo>
                  <a:lnTo>
                    <a:pt x="386" y="589"/>
                  </a:lnTo>
                  <a:lnTo>
                    <a:pt x="408" y="589"/>
                  </a:lnTo>
                  <a:lnTo>
                    <a:pt x="439" y="581"/>
                  </a:lnTo>
                  <a:lnTo>
                    <a:pt x="461" y="581"/>
                  </a:lnTo>
                  <a:lnTo>
                    <a:pt x="492" y="574"/>
                  </a:lnTo>
                  <a:lnTo>
                    <a:pt x="514" y="574"/>
                  </a:lnTo>
                  <a:lnTo>
                    <a:pt x="544" y="566"/>
                  </a:lnTo>
                  <a:lnTo>
                    <a:pt x="567" y="559"/>
                  </a:lnTo>
                  <a:lnTo>
                    <a:pt x="590" y="551"/>
                  </a:lnTo>
                  <a:lnTo>
                    <a:pt x="620" y="551"/>
                  </a:lnTo>
                  <a:lnTo>
                    <a:pt x="643" y="544"/>
                  </a:lnTo>
                  <a:lnTo>
                    <a:pt x="665" y="536"/>
                  </a:lnTo>
                  <a:lnTo>
                    <a:pt x="688" y="529"/>
                  </a:lnTo>
                  <a:lnTo>
                    <a:pt x="711" y="521"/>
                  </a:lnTo>
                  <a:lnTo>
                    <a:pt x="733" y="513"/>
                  </a:lnTo>
                  <a:lnTo>
                    <a:pt x="756" y="498"/>
                  </a:lnTo>
                  <a:lnTo>
                    <a:pt x="779" y="491"/>
                  </a:lnTo>
                  <a:lnTo>
                    <a:pt x="801" y="483"/>
                  </a:lnTo>
                  <a:lnTo>
                    <a:pt x="817" y="476"/>
                  </a:lnTo>
                  <a:lnTo>
                    <a:pt x="839" y="461"/>
                  </a:lnTo>
                  <a:lnTo>
                    <a:pt x="854" y="453"/>
                  </a:lnTo>
                  <a:lnTo>
                    <a:pt x="869" y="438"/>
                  </a:lnTo>
                  <a:lnTo>
                    <a:pt x="892" y="430"/>
                  </a:lnTo>
                  <a:lnTo>
                    <a:pt x="907" y="415"/>
                  </a:lnTo>
                  <a:lnTo>
                    <a:pt x="922" y="408"/>
                  </a:lnTo>
                  <a:lnTo>
                    <a:pt x="938" y="393"/>
                  </a:lnTo>
                  <a:lnTo>
                    <a:pt x="945" y="385"/>
                  </a:lnTo>
                  <a:lnTo>
                    <a:pt x="960" y="370"/>
                  </a:lnTo>
                  <a:lnTo>
                    <a:pt x="975" y="355"/>
                  </a:lnTo>
                  <a:lnTo>
                    <a:pt x="983" y="347"/>
                  </a:lnTo>
                  <a:lnTo>
                    <a:pt x="990" y="332"/>
                  </a:lnTo>
                  <a:lnTo>
                    <a:pt x="1006" y="317"/>
                  </a:lnTo>
                  <a:lnTo>
                    <a:pt x="1013" y="302"/>
                  </a:lnTo>
                  <a:lnTo>
                    <a:pt x="1021" y="295"/>
                  </a:lnTo>
                  <a:lnTo>
                    <a:pt x="1021" y="280"/>
                  </a:lnTo>
                  <a:lnTo>
                    <a:pt x="1028" y="264"/>
                  </a:lnTo>
                  <a:lnTo>
                    <a:pt x="1036" y="249"/>
                  </a:lnTo>
                  <a:lnTo>
                    <a:pt x="1036" y="234"/>
                  </a:lnTo>
                  <a:lnTo>
                    <a:pt x="1036" y="219"/>
                  </a:lnTo>
                  <a:lnTo>
                    <a:pt x="1043" y="212"/>
                  </a:lnTo>
                  <a:lnTo>
                    <a:pt x="1043" y="197"/>
                  </a:lnTo>
                  <a:lnTo>
                    <a:pt x="1043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734" name="Freeform 14"/>
            <p:cNvSpPr>
              <a:spLocks/>
            </p:cNvSpPr>
            <p:nvPr/>
          </p:nvSpPr>
          <p:spPr bwMode="auto">
            <a:xfrm>
              <a:off x="3802" y="2964"/>
              <a:ext cx="1043" cy="800"/>
            </a:xfrm>
            <a:custGeom>
              <a:avLst/>
              <a:gdLst>
                <a:gd name="T0" fmla="*/ 272 w 1043"/>
                <a:gd name="T1" fmla="*/ 0 h 800"/>
                <a:gd name="T2" fmla="*/ 325 w 1043"/>
                <a:gd name="T3" fmla="*/ 0 h 800"/>
                <a:gd name="T4" fmla="*/ 386 w 1043"/>
                <a:gd name="T5" fmla="*/ 8 h 800"/>
                <a:gd name="T6" fmla="*/ 439 w 1043"/>
                <a:gd name="T7" fmla="*/ 8 h 800"/>
                <a:gd name="T8" fmla="*/ 492 w 1043"/>
                <a:gd name="T9" fmla="*/ 15 h 800"/>
                <a:gd name="T10" fmla="*/ 544 w 1043"/>
                <a:gd name="T11" fmla="*/ 31 h 800"/>
                <a:gd name="T12" fmla="*/ 590 w 1043"/>
                <a:gd name="T13" fmla="*/ 38 h 800"/>
                <a:gd name="T14" fmla="*/ 643 w 1043"/>
                <a:gd name="T15" fmla="*/ 53 h 800"/>
                <a:gd name="T16" fmla="*/ 688 w 1043"/>
                <a:gd name="T17" fmla="*/ 68 h 800"/>
                <a:gd name="T18" fmla="*/ 733 w 1043"/>
                <a:gd name="T19" fmla="*/ 83 h 800"/>
                <a:gd name="T20" fmla="*/ 779 w 1043"/>
                <a:gd name="T21" fmla="*/ 98 h 800"/>
                <a:gd name="T22" fmla="*/ 817 w 1043"/>
                <a:gd name="T23" fmla="*/ 121 h 800"/>
                <a:gd name="T24" fmla="*/ 854 w 1043"/>
                <a:gd name="T25" fmla="*/ 144 h 800"/>
                <a:gd name="T26" fmla="*/ 892 w 1043"/>
                <a:gd name="T27" fmla="*/ 166 h 800"/>
                <a:gd name="T28" fmla="*/ 922 w 1043"/>
                <a:gd name="T29" fmla="*/ 189 h 800"/>
                <a:gd name="T30" fmla="*/ 945 w 1043"/>
                <a:gd name="T31" fmla="*/ 212 h 800"/>
                <a:gd name="T32" fmla="*/ 975 w 1043"/>
                <a:gd name="T33" fmla="*/ 234 h 800"/>
                <a:gd name="T34" fmla="*/ 990 w 1043"/>
                <a:gd name="T35" fmla="*/ 264 h 800"/>
                <a:gd name="T36" fmla="*/ 1013 w 1043"/>
                <a:gd name="T37" fmla="*/ 287 h 800"/>
                <a:gd name="T38" fmla="*/ 1021 w 1043"/>
                <a:gd name="T39" fmla="*/ 317 h 800"/>
                <a:gd name="T40" fmla="*/ 1036 w 1043"/>
                <a:gd name="T41" fmla="*/ 340 h 800"/>
                <a:gd name="T42" fmla="*/ 1036 w 1043"/>
                <a:gd name="T43" fmla="*/ 370 h 800"/>
                <a:gd name="T44" fmla="*/ 1043 w 1043"/>
                <a:gd name="T45" fmla="*/ 400 h 800"/>
                <a:gd name="T46" fmla="*/ 1036 w 1043"/>
                <a:gd name="T47" fmla="*/ 423 h 800"/>
                <a:gd name="T48" fmla="*/ 1036 w 1043"/>
                <a:gd name="T49" fmla="*/ 453 h 800"/>
                <a:gd name="T50" fmla="*/ 1021 w 1043"/>
                <a:gd name="T51" fmla="*/ 483 h 800"/>
                <a:gd name="T52" fmla="*/ 1013 w 1043"/>
                <a:gd name="T53" fmla="*/ 506 h 800"/>
                <a:gd name="T54" fmla="*/ 990 w 1043"/>
                <a:gd name="T55" fmla="*/ 536 h 800"/>
                <a:gd name="T56" fmla="*/ 975 w 1043"/>
                <a:gd name="T57" fmla="*/ 559 h 800"/>
                <a:gd name="T58" fmla="*/ 945 w 1043"/>
                <a:gd name="T59" fmla="*/ 589 h 800"/>
                <a:gd name="T60" fmla="*/ 922 w 1043"/>
                <a:gd name="T61" fmla="*/ 612 h 800"/>
                <a:gd name="T62" fmla="*/ 892 w 1043"/>
                <a:gd name="T63" fmla="*/ 634 h 800"/>
                <a:gd name="T64" fmla="*/ 854 w 1043"/>
                <a:gd name="T65" fmla="*/ 657 h 800"/>
                <a:gd name="T66" fmla="*/ 817 w 1043"/>
                <a:gd name="T67" fmla="*/ 680 h 800"/>
                <a:gd name="T68" fmla="*/ 779 w 1043"/>
                <a:gd name="T69" fmla="*/ 695 h 800"/>
                <a:gd name="T70" fmla="*/ 733 w 1043"/>
                <a:gd name="T71" fmla="*/ 717 h 800"/>
                <a:gd name="T72" fmla="*/ 688 w 1043"/>
                <a:gd name="T73" fmla="*/ 732 h 800"/>
                <a:gd name="T74" fmla="*/ 643 w 1043"/>
                <a:gd name="T75" fmla="*/ 747 h 800"/>
                <a:gd name="T76" fmla="*/ 590 w 1043"/>
                <a:gd name="T77" fmla="*/ 755 h 800"/>
                <a:gd name="T78" fmla="*/ 544 w 1043"/>
                <a:gd name="T79" fmla="*/ 770 h 800"/>
                <a:gd name="T80" fmla="*/ 492 w 1043"/>
                <a:gd name="T81" fmla="*/ 778 h 800"/>
                <a:gd name="T82" fmla="*/ 439 w 1043"/>
                <a:gd name="T83" fmla="*/ 785 h 800"/>
                <a:gd name="T84" fmla="*/ 386 w 1043"/>
                <a:gd name="T85" fmla="*/ 793 h 800"/>
                <a:gd name="T86" fmla="*/ 325 w 1043"/>
                <a:gd name="T87" fmla="*/ 793 h 800"/>
                <a:gd name="T88" fmla="*/ 272 w 1043"/>
                <a:gd name="T89" fmla="*/ 800 h 800"/>
                <a:gd name="T90" fmla="*/ 219 w 1043"/>
                <a:gd name="T91" fmla="*/ 800 h 800"/>
                <a:gd name="T92" fmla="*/ 159 w 1043"/>
                <a:gd name="T93" fmla="*/ 793 h 800"/>
                <a:gd name="T94" fmla="*/ 106 w 1043"/>
                <a:gd name="T95" fmla="*/ 793 h 800"/>
                <a:gd name="T96" fmla="*/ 53 w 1043"/>
                <a:gd name="T97" fmla="*/ 785 h 800"/>
                <a:gd name="T98" fmla="*/ 0 w 1043"/>
                <a:gd name="T99" fmla="*/ 778 h 800"/>
                <a:gd name="T100" fmla="*/ 242 w 1043"/>
                <a:gd name="T101" fmla="*/ 0 h 8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43"/>
                <a:gd name="T154" fmla="*/ 0 h 800"/>
                <a:gd name="T155" fmla="*/ 1043 w 1043"/>
                <a:gd name="T156" fmla="*/ 800 h 8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43" h="800">
                  <a:moveTo>
                    <a:pt x="242" y="0"/>
                  </a:moveTo>
                  <a:lnTo>
                    <a:pt x="272" y="0"/>
                  </a:lnTo>
                  <a:lnTo>
                    <a:pt x="303" y="0"/>
                  </a:lnTo>
                  <a:lnTo>
                    <a:pt x="325" y="0"/>
                  </a:lnTo>
                  <a:lnTo>
                    <a:pt x="355" y="0"/>
                  </a:lnTo>
                  <a:lnTo>
                    <a:pt x="386" y="8"/>
                  </a:lnTo>
                  <a:lnTo>
                    <a:pt x="408" y="8"/>
                  </a:lnTo>
                  <a:lnTo>
                    <a:pt x="439" y="8"/>
                  </a:lnTo>
                  <a:lnTo>
                    <a:pt x="461" y="15"/>
                  </a:lnTo>
                  <a:lnTo>
                    <a:pt x="492" y="15"/>
                  </a:lnTo>
                  <a:lnTo>
                    <a:pt x="514" y="23"/>
                  </a:lnTo>
                  <a:lnTo>
                    <a:pt x="544" y="31"/>
                  </a:lnTo>
                  <a:lnTo>
                    <a:pt x="567" y="31"/>
                  </a:lnTo>
                  <a:lnTo>
                    <a:pt x="590" y="38"/>
                  </a:lnTo>
                  <a:lnTo>
                    <a:pt x="620" y="46"/>
                  </a:lnTo>
                  <a:lnTo>
                    <a:pt x="643" y="53"/>
                  </a:lnTo>
                  <a:lnTo>
                    <a:pt x="665" y="61"/>
                  </a:lnTo>
                  <a:lnTo>
                    <a:pt x="688" y="68"/>
                  </a:lnTo>
                  <a:lnTo>
                    <a:pt x="711" y="76"/>
                  </a:lnTo>
                  <a:lnTo>
                    <a:pt x="733" y="83"/>
                  </a:lnTo>
                  <a:lnTo>
                    <a:pt x="756" y="91"/>
                  </a:lnTo>
                  <a:lnTo>
                    <a:pt x="779" y="98"/>
                  </a:lnTo>
                  <a:lnTo>
                    <a:pt x="801" y="114"/>
                  </a:lnTo>
                  <a:lnTo>
                    <a:pt x="817" y="121"/>
                  </a:lnTo>
                  <a:lnTo>
                    <a:pt x="839" y="129"/>
                  </a:lnTo>
                  <a:lnTo>
                    <a:pt x="854" y="144"/>
                  </a:lnTo>
                  <a:lnTo>
                    <a:pt x="869" y="151"/>
                  </a:lnTo>
                  <a:lnTo>
                    <a:pt x="892" y="166"/>
                  </a:lnTo>
                  <a:lnTo>
                    <a:pt x="907" y="174"/>
                  </a:lnTo>
                  <a:lnTo>
                    <a:pt x="922" y="189"/>
                  </a:lnTo>
                  <a:lnTo>
                    <a:pt x="938" y="197"/>
                  </a:lnTo>
                  <a:lnTo>
                    <a:pt x="945" y="212"/>
                  </a:lnTo>
                  <a:lnTo>
                    <a:pt x="960" y="227"/>
                  </a:lnTo>
                  <a:lnTo>
                    <a:pt x="975" y="234"/>
                  </a:lnTo>
                  <a:lnTo>
                    <a:pt x="983" y="249"/>
                  </a:lnTo>
                  <a:lnTo>
                    <a:pt x="990" y="264"/>
                  </a:lnTo>
                  <a:lnTo>
                    <a:pt x="1006" y="272"/>
                  </a:lnTo>
                  <a:lnTo>
                    <a:pt x="1013" y="287"/>
                  </a:lnTo>
                  <a:lnTo>
                    <a:pt x="1021" y="302"/>
                  </a:lnTo>
                  <a:lnTo>
                    <a:pt x="1021" y="317"/>
                  </a:lnTo>
                  <a:lnTo>
                    <a:pt x="1028" y="332"/>
                  </a:lnTo>
                  <a:lnTo>
                    <a:pt x="1036" y="340"/>
                  </a:lnTo>
                  <a:lnTo>
                    <a:pt x="1036" y="355"/>
                  </a:lnTo>
                  <a:lnTo>
                    <a:pt x="1036" y="370"/>
                  </a:lnTo>
                  <a:lnTo>
                    <a:pt x="1043" y="385"/>
                  </a:lnTo>
                  <a:lnTo>
                    <a:pt x="1043" y="400"/>
                  </a:lnTo>
                  <a:lnTo>
                    <a:pt x="1043" y="415"/>
                  </a:lnTo>
                  <a:lnTo>
                    <a:pt x="1036" y="423"/>
                  </a:lnTo>
                  <a:lnTo>
                    <a:pt x="1036" y="438"/>
                  </a:lnTo>
                  <a:lnTo>
                    <a:pt x="1036" y="453"/>
                  </a:lnTo>
                  <a:lnTo>
                    <a:pt x="1028" y="468"/>
                  </a:lnTo>
                  <a:lnTo>
                    <a:pt x="1021" y="483"/>
                  </a:lnTo>
                  <a:lnTo>
                    <a:pt x="1021" y="498"/>
                  </a:lnTo>
                  <a:lnTo>
                    <a:pt x="1013" y="506"/>
                  </a:lnTo>
                  <a:lnTo>
                    <a:pt x="1006" y="521"/>
                  </a:lnTo>
                  <a:lnTo>
                    <a:pt x="990" y="536"/>
                  </a:lnTo>
                  <a:lnTo>
                    <a:pt x="983" y="551"/>
                  </a:lnTo>
                  <a:lnTo>
                    <a:pt x="975" y="559"/>
                  </a:lnTo>
                  <a:lnTo>
                    <a:pt x="960" y="574"/>
                  </a:lnTo>
                  <a:lnTo>
                    <a:pt x="945" y="589"/>
                  </a:lnTo>
                  <a:lnTo>
                    <a:pt x="938" y="597"/>
                  </a:lnTo>
                  <a:lnTo>
                    <a:pt x="922" y="612"/>
                  </a:lnTo>
                  <a:lnTo>
                    <a:pt x="907" y="619"/>
                  </a:lnTo>
                  <a:lnTo>
                    <a:pt x="892" y="634"/>
                  </a:lnTo>
                  <a:lnTo>
                    <a:pt x="869" y="642"/>
                  </a:lnTo>
                  <a:lnTo>
                    <a:pt x="854" y="657"/>
                  </a:lnTo>
                  <a:lnTo>
                    <a:pt x="839" y="664"/>
                  </a:lnTo>
                  <a:lnTo>
                    <a:pt x="817" y="680"/>
                  </a:lnTo>
                  <a:lnTo>
                    <a:pt x="801" y="687"/>
                  </a:lnTo>
                  <a:lnTo>
                    <a:pt x="779" y="695"/>
                  </a:lnTo>
                  <a:lnTo>
                    <a:pt x="756" y="702"/>
                  </a:lnTo>
                  <a:lnTo>
                    <a:pt x="733" y="717"/>
                  </a:lnTo>
                  <a:lnTo>
                    <a:pt x="711" y="725"/>
                  </a:lnTo>
                  <a:lnTo>
                    <a:pt x="688" y="732"/>
                  </a:lnTo>
                  <a:lnTo>
                    <a:pt x="665" y="740"/>
                  </a:lnTo>
                  <a:lnTo>
                    <a:pt x="643" y="747"/>
                  </a:lnTo>
                  <a:lnTo>
                    <a:pt x="620" y="755"/>
                  </a:lnTo>
                  <a:lnTo>
                    <a:pt x="590" y="755"/>
                  </a:lnTo>
                  <a:lnTo>
                    <a:pt x="567" y="763"/>
                  </a:lnTo>
                  <a:lnTo>
                    <a:pt x="544" y="770"/>
                  </a:lnTo>
                  <a:lnTo>
                    <a:pt x="514" y="778"/>
                  </a:lnTo>
                  <a:lnTo>
                    <a:pt x="492" y="778"/>
                  </a:lnTo>
                  <a:lnTo>
                    <a:pt x="461" y="785"/>
                  </a:lnTo>
                  <a:lnTo>
                    <a:pt x="439" y="785"/>
                  </a:lnTo>
                  <a:lnTo>
                    <a:pt x="408" y="793"/>
                  </a:lnTo>
                  <a:lnTo>
                    <a:pt x="386" y="793"/>
                  </a:lnTo>
                  <a:lnTo>
                    <a:pt x="355" y="793"/>
                  </a:lnTo>
                  <a:lnTo>
                    <a:pt x="325" y="793"/>
                  </a:lnTo>
                  <a:lnTo>
                    <a:pt x="303" y="800"/>
                  </a:lnTo>
                  <a:lnTo>
                    <a:pt x="272" y="800"/>
                  </a:lnTo>
                  <a:lnTo>
                    <a:pt x="242" y="800"/>
                  </a:lnTo>
                  <a:lnTo>
                    <a:pt x="219" y="800"/>
                  </a:lnTo>
                  <a:lnTo>
                    <a:pt x="189" y="800"/>
                  </a:lnTo>
                  <a:lnTo>
                    <a:pt x="159" y="793"/>
                  </a:lnTo>
                  <a:lnTo>
                    <a:pt x="136" y="793"/>
                  </a:lnTo>
                  <a:lnTo>
                    <a:pt x="106" y="793"/>
                  </a:lnTo>
                  <a:lnTo>
                    <a:pt x="76" y="793"/>
                  </a:lnTo>
                  <a:lnTo>
                    <a:pt x="53" y="785"/>
                  </a:lnTo>
                  <a:lnTo>
                    <a:pt x="23" y="785"/>
                  </a:lnTo>
                  <a:lnTo>
                    <a:pt x="0" y="778"/>
                  </a:lnTo>
                  <a:lnTo>
                    <a:pt x="242" y="400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1263" name="Rectangle 15"/>
            <p:cNvSpPr>
              <a:spLocks noChangeArrowheads="1"/>
            </p:cNvSpPr>
            <p:nvPr/>
          </p:nvSpPr>
          <p:spPr bwMode="auto">
            <a:xfrm>
              <a:off x="4016" y="2353"/>
              <a:ext cx="0" cy="17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defRPr/>
              </a:pPr>
              <a:endParaRPr lang="en-US" sz="3200" i="1" u="sng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81264" name="Rectangle 16"/>
            <p:cNvSpPr>
              <a:spLocks noChangeArrowheads="1"/>
            </p:cNvSpPr>
            <p:nvPr/>
          </p:nvSpPr>
          <p:spPr bwMode="auto">
            <a:xfrm>
              <a:off x="2685" y="3594"/>
              <a:ext cx="444" cy="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defRPr/>
              </a:pPr>
              <a:r>
                <a:rPr lang="cs-CZ" sz="1800" dirty="0">
                  <a:solidFill>
                    <a:srgbClr val="000000"/>
                  </a:solidFill>
                  <a:latin typeface="Arial Black" pitchFamily="34" charset="0"/>
                </a:rPr>
                <a:t>CYP 2D6</a:t>
              </a:r>
              <a:endParaRPr lang="cs-CZ" sz="1800" i="1" u="sng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181265" name="Rectangle 17"/>
            <p:cNvSpPr>
              <a:spLocks noChangeArrowheads="1"/>
            </p:cNvSpPr>
            <p:nvPr/>
          </p:nvSpPr>
          <p:spPr bwMode="auto">
            <a:xfrm>
              <a:off x="2982" y="3727"/>
              <a:ext cx="172" cy="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defRPr/>
              </a:pPr>
              <a:r>
                <a:rPr lang="cs-CZ" sz="1800">
                  <a:solidFill>
                    <a:srgbClr val="000000"/>
                  </a:solidFill>
                  <a:latin typeface="Times New Roman" pitchFamily="18" charset="0"/>
                </a:rPr>
                <a:t>30%</a:t>
              </a:r>
              <a:endParaRPr lang="cs-CZ" sz="1800" i="1" u="sng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81266" name="Rectangle 18"/>
            <p:cNvSpPr>
              <a:spLocks noChangeArrowheads="1"/>
            </p:cNvSpPr>
            <p:nvPr/>
          </p:nvSpPr>
          <p:spPr bwMode="auto">
            <a:xfrm>
              <a:off x="3493" y="2527"/>
              <a:ext cx="444" cy="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defRPr/>
              </a:pPr>
              <a:r>
                <a:rPr lang="cs-CZ" sz="1800">
                  <a:solidFill>
                    <a:srgbClr val="000000"/>
                  </a:solidFill>
                  <a:latin typeface="Arial Black" pitchFamily="34" charset="0"/>
                </a:rPr>
                <a:t>CYP 1A2</a:t>
              </a:r>
              <a:endParaRPr lang="cs-CZ" sz="1800" i="1" u="sng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181267" name="Rectangle 19"/>
            <p:cNvSpPr>
              <a:spLocks noChangeArrowheads="1"/>
            </p:cNvSpPr>
            <p:nvPr/>
          </p:nvSpPr>
          <p:spPr bwMode="auto">
            <a:xfrm>
              <a:off x="3648" y="2655"/>
              <a:ext cx="125" cy="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defRPr/>
              </a:pPr>
              <a:r>
                <a:rPr lang="cs-CZ" sz="1800">
                  <a:solidFill>
                    <a:srgbClr val="000000"/>
                  </a:solidFill>
                  <a:latin typeface="Times New Roman" pitchFamily="18" charset="0"/>
                </a:rPr>
                <a:t>2%</a:t>
              </a:r>
              <a:endParaRPr lang="cs-CZ" sz="1800" i="1" u="sng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81268" name="Rectangle 20"/>
            <p:cNvSpPr>
              <a:spLocks noChangeArrowheads="1"/>
            </p:cNvSpPr>
            <p:nvPr/>
          </p:nvSpPr>
          <p:spPr bwMode="auto">
            <a:xfrm>
              <a:off x="2977" y="2700"/>
              <a:ext cx="444" cy="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defRPr/>
              </a:pPr>
              <a:r>
                <a:rPr lang="cs-CZ" sz="1800">
                  <a:solidFill>
                    <a:srgbClr val="000000"/>
                  </a:solidFill>
                  <a:latin typeface="Arial Black" pitchFamily="34" charset="0"/>
                </a:rPr>
                <a:t>CYP 2C9</a:t>
              </a:r>
              <a:endParaRPr lang="cs-CZ" sz="1800" i="1" u="sng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181269" name="Rectangle 21"/>
            <p:cNvSpPr>
              <a:spLocks noChangeArrowheads="1"/>
            </p:cNvSpPr>
            <p:nvPr/>
          </p:nvSpPr>
          <p:spPr bwMode="auto">
            <a:xfrm>
              <a:off x="3103" y="2829"/>
              <a:ext cx="172" cy="9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defRPr/>
              </a:pPr>
              <a:r>
                <a:rPr lang="cs-CZ" sz="1800">
                  <a:solidFill>
                    <a:srgbClr val="000000"/>
                  </a:solidFill>
                  <a:latin typeface="Times New Roman" pitchFamily="18" charset="0"/>
                </a:rPr>
                <a:t>10%</a:t>
              </a:r>
              <a:endParaRPr lang="cs-CZ" sz="1800" i="1" u="sng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81270" name="Rectangle 22"/>
            <p:cNvSpPr>
              <a:spLocks noChangeArrowheads="1"/>
            </p:cNvSpPr>
            <p:nvPr/>
          </p:nvSpPr>
          <p:spPr bwMode="auto">
            <a:xfrm>
              <a:off x="4131" y="2585"/>
              <a:ext cx="320" cy="8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defRPr/>
              </a:pPr>
              <a:r>
                <a:rPr lang="cs-CZ" sz="1600" dirty="0">
                  <a:latin typeface="Arial Black" pitchFamily="34" charset="0"/>
                </a:rPr>
                <a:t>ostatní</a:t>
              </a:r>
              <a:endParaRPr lang="cs-CZ" sz="1800" i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181271" name="Rectangle 23"/>
            <p:cNvSpPr>
              <a:spLocks noChangeArrowheads="1"/>
            </p:cNvSpPr>
            <p:nvPr/>
          </p:nvSpPr>
          <p:spPr bwMode="auto">
            <a:xfrm>
              <a:off x="4027" y="2655"/>
              <a:ext cx="125" cy="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defRPr/>
              </a:pPr>
              <a:r>
                <a:rPr lang="cs-CZ" sz="1800">
                  <a:solidFill>
                    <a:srgbClr val="000000"/>
                  </a:solidFill>
                  <a:latin typeface="Times New Roman" pitchFamily="18" charset="0"/>
                </a:rPr>
                <a:t>3%</a:t>
              </a:r>
              <a:endParaRPr lang="cs-CZ" sz="1800" i="1" u="sng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81272" name="Rectangle 24"/>
            <p:cNvSpPr>
              <a:spLocks noChangeArrowheads="1"/>
            </p:cNvSpPr>
            <p:nvPr/>
          </p:nvSpPr>
          <p:spPr bwMode="auto">
            <a:xfrm>
              <a:off x="4883" y="3515"/>
              <a:ext cx="445" cy="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defRPr/>
              </a:pPr>
              <a:r>
                <a:rPr lang="cs-CZ" sz="1800">
                  <a:solidFill>
                    <a:srgbClr val="000000"/>
                  </a:solidFill>
                  <a:latin typeface="Arial Black" pitchFamily="34" charset="0"/>
                </a:rPr>
                <a:t>CYP 3A4</a:t>
              </a:r>
              <a:endParaRPr lang="cs-CZ" sz="1800" i="1" u="sng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181273" name="Rectangle 25"/>
            <p:cNvSpPr>
              <a:spLocks noChangeArrowheads="1"/>
            </p:cNvSpPr>
            <p:nvPr/>
          </p:nvSpPr>
          <p:spPr bwMode="auto">
            <a:xfrm>
              <a:off x="5017" y="3644"/>
              <a:ext cx="173" cy="9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defRPr/>
              </a:pPr>
              <a:r>
                <a:rPr lang="cs-CZ" sz="1800">
                  <a:solidFill>
                    <a:srgbClr val="000000"/>
                  </a:solidFill>
                  <a:latin typeface="Times New Roman" pitchFamily="18" charset="0"/>
                </a:rPr>
                <a:t>55%</a:t>
              </a:r>
              <a:endParaRPr lang="cs-CZ" sz="1800" i="1" u="sng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30746" name="Rectangle 26"/>
            <p:cNvSpPr>
              <a:spLocks noChangeArrowheads="1"/>
            </p:cNvSpPr>
            <p:nvPr/>
          </p:nvSpPr>
          <p:spPr bwMode="auto">
            <a:xfrm>
              <a:off x="4966" y="2519"/>
              <a:ext cx="613" cy="815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sz="2400">
                <a:latin typeface="Calibri" panose="020F0502020204030204" pitchFamily="34" charset="0"/>
              </a:endParaRPr>
            </a:p>
          </p:txBody>
        </p:sp>
        <p:sp>
          <p:nvSpPr>
            <p:cNvPr id="30747" name="Rectangle 27"/>
            <p:cNvSpPr>
              <a:spLocks noChangeArrowheads="1"/>
            </p:cNvSpPr>
            <p:nvPr/>
          </p:nvSpPr>
          <p:spPr bwMode="auto">
            <a:xfrm>
              <a:off x="5042" y="2580"/>
              <a:ext cx="60" cy="60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sz="2400">
                <a:latin typeface="Calibri" panose="020F0502020204030204" pitchFamily="34" charset="0"/>
              </a:endParaRPr>
            </a:p>
          </p:txBody>
        </p:sp>
        <p:sp>
          <p:nvSpPr>
            <p:cNvPr id="181276" name="Rectangle 28"/>
            <p:cNvSpPr>
              <a:spLocks noChangeArrowheads="1"/>
            </p:cNvSpPr>
            <p:nvPr/>
          </p:nvSpPr>
          <p:spPr bwMode="auto">
            <a:xfrm>
              <a:off x="5200" y="2542"/>
              <a:ext cx="327" cy="8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defRPr/>
              </a:pPr>
              <a:r>
                <a:rPr lang="cs-CZ" sz="1600">
                  <a:solidFill>
                    <a:srgbClr val="000000"/>
                  </a:solidFill>
                  <a:latin typeface="Times New Roman" pitchFamily="18" charset="0"/>
                </a:rPr>
                <a:t>CYP 3A4</a:t>
              </a:r>
              <a:endParaRPr lang="cs-CZ" sz="3200" i="1" u="sng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30749" name="Rectangle 29"/>
            <p:cNvSpPr>
              <a:spLocks noChangeArrowheads="1"/>
            </p:cNvSpPr>
            <p:nvPr/>
          </p:nvSpPr>
          <p:spPr bwMode="auto">
            <a:xfrm>
              <a:off x="5042" y="2738"/>
              <a:ext cx="60" cy="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sz="2400">
                <a:latin typeface="Calibri" panose="020F0502020204030204" pitchFamily="34" charset="0"/>
              </a:endParaRPr>
            </a:p>
          </p:txBody>
        </p:sp>
        <p:sp>
          <p:nvSpPr>
            <p:cNvPr id="181278" name="Rectangle 30"/>
            <p:cNvSpPr>
              <a:spLocks noChangeArrowheads="1"/>
            </p:cNvSpPr>
            <p:nvPr/>
          </p:nvSpPr>
          <p:spPr bwMode="auto">
            <a:xfrm>
              <a:off x="5203" y="2700"/>
              <a:ext cx="326" cy="8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defRPr/>
              </a:pPr>
              <a:r>
                <a:rPr lang="cs-CZ" sz="1600">
                  <a:solidFill>
                    <a:srgbClr val="000000"/>
                  </a:solidFill>
                  <a:latin typeface="Times New Roman" pitchFamily="18" charset="0"/>
                </a:rPr>
                <a:t>CYP 2D6</a:t>
              </a:r>
              <a:endParaRPr lang="cs-CZ" sz="3200" i="1" u="sng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30751" name="Rectangle 31"/>
            <p:cNvSpPr>
              <a:spLocks noChangeArrowheads="1"/>
            </p:cNvSpPr>
            <p:nvPr/>
          </p:nvSpPr>
          <p:spPr bwMode="auto">
            <a:xfrm>
              <a:off x="5042" y="2896"/>
              <a:ext cx="60" cy="61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sz="2400">
                <a:latin typeface="Calibri" panose="020F0502020204030204" pitchFamily="34" charset="0"/>
              </a:endParaRPr>
            </a:p>
          </p:txBody>
        </p:sp>
        <p:sp>
          <p:nvSpPr>
            <p:cNvPr id="181280" name="Rectangle 32"/>
            <p:cNvSpPr>
              <a:spLocks noChangeArrowheads="1"/>
            </p:cNvSpPr>
            <p:nvPr/>
          </p:nvSpPr>
          <p:spPr bwMode="auto">
            <a:xfrm>
              <a:off x="5205" y="2859"/>
              <a:ext cx="322" cy="8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defRPr/>
              </a:pPr>
              <a:r>
                <a:rPr lang="cs-CZ" sz="1600">
                  <a:solidFill>
                    <a:srgbClr val="000000"/>
                  </a:solidFill>
                  <a:latin typeface="Times New Roman" pitchFamily="18" charset="0"/>
                </a:rPr>
                <a:t>CYP 2C9</a:t>
              </a:r>
              <a:endParaRPr lang="cs-CZ" sz="3200" i="1" u="sng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30753" name="Rectangle 33"/>
            <p:cNvSpPr>
              <a:spLocks noChangeArrowheads="1"/>
            </p:cNvSpPr>
            <p:nvPr/>
          </p:nvSpPr>
          <p:spPr bwMode="auto">
            <a:xfrm>
              <a:off x="5042" y="3055"/>
              <a:ext cx="60" cy="60"/>
            </a:xfrm>
            <a:prstGeom prst="rect">
              <a:avLst/>
            </a:prstGeom>
            <a:solidFill>
              <a:srgbClr val="99CC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sz="2400">
                <a:latin typeface="Calibri" panose="020F0502020204030204" pitchFamily="34" charset="0"/>
              </a:endParaRPr>
            </a:p>
          </p:txBody>
        </p:sp>
        <p:sp>
          <p:nvSpPr>
            <p:cNvPr id="181282" name="Rectangle 34"/>
            <p:cNvSpPr>
              <a:spLocks noChangeArrowheads="1"/>
            </p:cNvSpPr>
            <p:nvPr/>
          </p:nvSpPr>
          <p:spPr bwMode="auto">
            <a:xfrm>
              <a:off x="5200" y="3017"/>
              <a:ext cx="327" cy="8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defRPr/>
              </a:pPr>
              <a:r>
                <a:rPr lang="cs-CZ" sz="1600">
                  <a:solidFill>
                    <a:srgbClr val="000000"/>
                  </a:solidFill>
                  <a:latin typeface="Times New Roman" pitchFamily="18" charset="0"/>
                </a:rPr>
                <a:t>CYP 1A2</a:t>
              </a:r>
              <a:endParaRPr lang="cs-CZ" sz="3200" i="1" u="sng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30755" name="Rectangle 35"/>
            <p:cNvSpPr>
              <a:spLocks noChangeArrowheads="1"/>
            </p:cNvSpPr>
            <p:nvPr/>
          </p:nvSpPr>
          <p:spPr bwMode="auto">
            <a:xfrm>
              <a:off x="5042" y="3213"/>
              <a:ext cx="60" cy="61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sz="2400">
                <a:latin typeface="Calibri" panose="020F0502020204030204" pitchFamily="34" charset="0"/>
              </a:endParaRPr>
            </a:p>
          </p:txBody>
        </p:sp>
        <p:sp>
          <p:nvSpPr>
            <p:cNvPr id="181284" name="Rectangle 36"/>
            <p:cNvSpPr>
              <a:spLocks noChangeArrowheads="1"/>
            </p:cNvSpPr>
            <p:nvPr/>
          </p:nvSpPr>
          <p:spPr bwMode="auto">
            <a:xfrm>
              <a:off x="5141" y="3176"/>
              <a:ext cx="270" cy="8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defRPr/>
              </a:pPr>
              <a:r>
                <a:rPr lang="cs-CZ" sz="1600" dirty="0">
                  <a:solidFill>
                    <a:srgbClr val="000000"/>
                  </a:solidFill>
                  <a:latin typeface="Times New Roman" pitchFamily="18" charset="0"/>
                </a:rPr>
                <a:t>   </a:t>
              </a:r>
              <a:r>
                <a:rPr lang="en-US" sz="1600" dirty="0" smtClean="0">
                  <a:solidFill>
                    <a:srgbClr val="000000"/>
                  </a:solidFill>
                  <a:latin typeface="Times New Roman" pitchFamily="18" charset="0"/>
                </a:rPr>
                <a:t>others</a:t>
              </a:r>
              <a:endParaRPr lang="cs-CZ" sz="3200" i="1" u="sng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81285" name="Rectangle 37"/>
            <p:cNvSpPr>
              <a:spLocks noChangeArrowheads="1"/>
            </p:cNvSpPr>
            <p:nvPr/>
          </p:nvSpPr>
          <p:spPr bwMode="auto">
            <a:xfrm>
              <a:off x="3009" y="2497"/>
              <a:ext cx="0" cy="17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defRPr/>
              </a:pPr>
              <a:endParaRPr lang="en-US" sz="3200" i="1" u="sng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81286" name="Rectangle 38"/>
            <p:cNvSpPr>
              <a:spLocks noChangeArrowheads="1"/>
            </p:cNvSpPr>
            <p:nvPr/>
          </p:nvSpPr>
          <p:spPr bwMode="auto">
            <a:xfrm>
              <a:off x="4217" y="4059"/>
              <a:ext cx="0" cy="17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defRPr/>
              </a:pPr>
              <a:endParaRPr lang="en-US" sz="3200" i="1" u="sng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3" name="Obdélník 2"/>
          <p:cNvSpPr/>
          <p:nvPr/>
        </p:nvSpPr>
        <p:spPr>
          <a:xfrm>
            <a:off x="4879854" y="1322218"/>
            <a:ext cx="1041009" cy="295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4735483" y="1253475"/>
            <a:ext cx="1027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others</a:t>
            </a:r>
            <a:endParaRPr lang="cs-CZ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413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533400" y="222554"/>
            <a:ext cx="815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000" dirty="0" err="1" smtClean="0">
                <a:solidFill>
                  <a:schemeClr val="accent5"/>
                </a:solidFill>
                <a:latin typeface="Calibri" panose="020F0502020204030204" pitchFamily="34" charset="0"/>
              </a:rPr>
              <a:t>Inducers</a:t>
            </a:r>
            <a:r>
              <a:rPr lang="cs-CZ" altLang="cs-CZ" sz="4000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4000" dirty="0" err="1" smtClean="0">
                <a:solidFill>
                  <a:schemeClr val="accent5"/>
                </a:solidFill>
                <a:latin typeface="Calibri" panose="020F0502020204030204" pitchFamily="34" charset="0"/>
              </a:rPr>
              <a:t>of</a:t>
            </a:r>
            <a:r>
              <a:rPr lang="cs-CZ" altLang="cs-CZ" sz="4000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 CYP450</a:t>
            </a:r>
            <a:endParaRPr lang="cs-CZ" altLang="cs-CZ" sz="4000" dirty="0">
              <a:solidFill>
                <a:schemeClr val="accent5"/>
              </a:solidFill>
              <a:latin typeface="Calibri" panose="020F0502020204030204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533400" y="1828800"/>
            <a:ext cx="8153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500" b="1" dirty="0" err="1" smtClean="0">
                <a:latin typeface="Calibri" panose="020F0502020204030204" pitchFamily="34" charset="0"/>
              </a:rPr>
              <a:t>dexametazon</a:t>
            </a:r>
            <a:endParaRPr lang="cs-CZ" altLang="cs-CZ" sz="2500" b="1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500" b="1" dirty="0" smtClean="0">
                <a:latin typeface="Calibri" panose="020F0502020204030204" pitchFamily="34" charset="0"/>
              </a:rPr>
              <a:t>fenobarbital</a:t>
            </a:r>
          </a:p>
          <a:p>
            <a:pPr eaLnBrk="1" hangingPunct="1"/>
            <a:r>
              <a:rPr lang="cs-CZ" altLang="cs-CZ" sz="2500" b="1" dirty="0" err="1" smtClean="0">
                <a:latin typeface="Calibri" panose="020F0502020204030204" pitchFamily="34" charset="0"/>
              </a:rPr>
              <a:t>rifampicine</a:t>
            </a:r>
            <a:endParaRPr lang="cs-CZ" altLang="cs-CZ" sz="2500" b="1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500" b="1" dirty="0" err="1" smtClean="0">
                <a:latin typeface="Calibri" panose="020F0502020204030204" pitchFamily="34" charset="0"/>
              </a:rPr>
              <a:t>fenytoin</a:t>
            </a:r>
            <a:endParaRPr lang="cs-CZ" altLang="cs-CZ" sz="2500" b="1" dirty="0" smtClean="0">
              <a:latin typeface="Calibri" panose="020F0502020204030204" pitchFamily="34" charset="0"/>
            </a:endParaRPr>
          </a:p>
          <a:p>
            <a:r>
              <a:rPr lang="cs-CZ" altLang="cs-CZ" sz="2500" b="1" dirty="0" smtClean="0">
                <a:latin typeface="Calibri" panose="020F0502020204030204" pitchFamily="34" charset="0"/>
              </a:rPr>
              <a:t>St. </a:t>
            </a:r>
            <a:r>
              <a:rPr lang="cs-CZ" altLang="cs-CZ" sz="2500" b="1" dirty="0" err="1" smtClean="0">
                <a:latin typeface="Calibri" panose="020F0502020204030204" pitchFamily="34" charset="0"/>
              </a:rPr>
              <a:t>John´s</a:t>
            </a:r>
            <a:r>
              <a:rPr lang="cs-CZ" altLang="cs-CZ" sz="2500" b="1" dirty="0" smtClean="0">
                <a:latin typeface="Calibri" panose="020F0502020204030204" pitchFamily="34" charset="0"/>
              </a:rPr>
              <a:t> </a:t>
            </a:r>
            <a:r>
              <a:rPr lang="cs-CZ" altLang="cs-CZ" sz="2500" b="1" dirty="0" err="1" smtClean="0">
                <a:latin typeface="Calibri" panose="020F0502020204030204" pitchFamily="34" charset="0"/>
              </a:rPr>
              <a:t>worth</a:t>
            </a:r>
            <a:r>
              <a:rPr lang="cs-CZ" altLang="cs-CZ" sz="2500" b="1" dirty="0" smtClean="0">
                <a:latin typeface="Calibri" panose="020F0502020204030204" pitchFamily="34" charset="0"/>
              </a:rPr>
              <a:t> (</a:t>
            </a:r>
            <a:r>
              <a:rPr lang="cs-CZ" altLang="cs-CZ" sz="2500" b="1" dirty="0" err="1">
                <a:latin typeface="Calibri" panose="020F0502020204030204" pitchFamily="34" charset="0"/>
              </a:rPr>
              <a:t>Hypericum</a:t>
            </a:r>
            <a:r>
              <a:rPr lang="cs-CZ" altLang="cs-CZ" sz="2500" b="1" dirty="0">
                <a:latin typeface="Calibri" panose="020F0502020204030204" pitchFamily="34" charset="0"/>
              </a:rPr>
              <a:t> </a:t>
            </a:r>
            <a:r>
              <a:rPr lang="cs-CZ" altLang="cs-CZ" sz="2500" b="1" i="1" dirty="0" err="1" smtClean="0">
                <a:latin typeface="Calibri" panose="020F0502020204030204" pitchFamily="34" charset="0"/>
              </a:rPr>
              <a:t>perforatum</a:t>
            </a:r>
            <a:r>
              <a:rPr lang="cs-CZ" altLang="cs-CZ" sz="2500" b="1" i="1" dirty="0" smtClean="0">
                <a:latin typeface="Calibri" panose="020F0502020204030204" pitchFamily="34" charset="0"/>
              </a:rPr>
              <a:t>)</a:t>
            </a:r>
          </a:p>
          <a:p>
            <a:pPr eaLnBrk="1" hangingPunct="1"/>
            <a:r>
              <a:rPr lang="cs-CZ" altLang="cs-CZ" sz="2500" b="1" dirty="0" err="1" smtClean="0">
                <a:latin typeface="Calibri" panose="020F0502020204030204" pitchFamily="34" charset="0"/>
              </a:rPr>
              <a:t>Maidenhair</a:t>
            </a:r>
            <a:r>
              <a:rPr lang="cs-CZ" altLang="cs-CZ" sz="2500" b="1" dirty="0" smtClean="0">
                <a:latin typeface="Calibri" panose="020F0502020204030204" pitchFamily="34" charset="0"/>
              </a:rPr>
              <a:t> </a:t>
            </a:r>
            <a:r>
              <a:rPr lang="cs-CZ" altLang="cs-CZ" sz="2500" b="1" dirty="0" err="1" smtClean="0">
                <a:latin typeface="Calibri" panose="020F0502020204030204" pitchFamily="34" charset="0"/>
              </a:rPr>
              <a:t>Tree</a:t>
            </a:r>
            <a:r>
              <a:rPr lang="cs-CZ" altLang="cs-CZ" sz="2500" b="1" dirty="0" smtClean="0">
                <a:latin typeface="Calibri" panose="020F0502020204030204" pitchFamily="34" charset="0"/>
              </a:rPr>
              <a:t> </a:t>
            </a:r>
            <a:r>
              <a:rPr lang="cs-CZ" altLang="cs-CZ" sz="2500" b="1" i="1" dirty="0" smtClean="0">
                <a:latin typeface="Calibri" panose="020F0502020204030204" pitchFamily="34" charset="0"/>
              </a:rPr>
              <a:t>(Ginkgo </a:t>
            </a:r>
            <a:r>
              <a:rPr lang="cs-CZ" altLang="cs-CZ" sz="2500" b="1" i="1" dirty="0" err="1" smtClean="0">
                <a:latin typeface="Calibri" panose="020F0502020204030204" pitchFamily="34" charset="0"/>
              </a:rPr>
              <a:t>biloba</a:t>
            </a:r>
            <a:r>
              <a:rPr lang="cs-CZ" altLang="cs-CZ" sz="2500" b="1" i="1" dirty="0" smtClean="0">
                <a:latin typeface="Calibri" panose="020F0502020204030204" pitchFamily="34" charset="0"/>
              </a:rPr>
              <a:t>)</a:t>
            </a:r>
          </a:p>
          <a:p>
            <a:pPr eaLnBrk="1" hangingPunct="1"/>
            <a:endParaRPr lang="cs-CZ" altLang="cs-CZ" sz="2500" b="1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899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533400" y="184976"/>
            <a:ext cx="815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cs-CZ" altLang="cs-CZ" sz="4000" b="1" dirty="0" err="1" smtClean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Inhibitors</a:t>
            </a:r>
            <a:r>
              <a:rPr lang="cs-CZ" altLang="cs-CZ" sz="4000" b="1" dirty="0" smtClean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altLang="cs-CZ" sz="4000" b="1" dirty="0" err="1" smtClean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of</a:t>
            </a:r>
            <a:r>
              <a:rPr lang="cs-CZ" altLang="cs-CZ" sz="4000" b="1" dirty="0" smtClean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 CYP450</a:t>
            </a:r>
            <a:endParaRPr lang="cs-CZ" altLang="cs-CZ" sz="4000" b="1" dirty="0">
              <a:solidFill>
                <a:schemeClr val="accent5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533400" y="1828800"/>
            <a:ext cx="8153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500" b="1" dirty="0" err="1" smtClean="0">
                <a:latin typeface="Calibri" panose="020F0502020204030204" pitchFamily="34" charset="0"/>
              </a:rPr>
              <a:t>antidepressants</a:t>
            </a:r>
            <a:r>
              <a:rPr lang="cs-CZ" altLang="cs-CZ" sz="2500" b="1" dirty="0" smtClean="0">
                <a:latin typeface="Calibri" panose="020F0502020204030204" pitchFamily="34" charset="0"/>
              </a:rPr>
              <a:t> </a:t>
            </a:r>
            <a:r>
              <a:rPr lang="cs-CZ" altLang="cs-CZ" sz="2500" b="1" dirty="0">
                <a:latin typeface="Calibri" panose="020F0502020204030204" pitchFamily="34" charset="0"/>
              </a:rPr>
              <a:t>(fluoxetin, </a:t>
            </a:r>
            <a:r>
              <a:rPr lang="cs-CZ" altLang="cs-CZ" sz="2500" b="1" dirty="0" err="1">
                <a:latin typeface="Calibri" panose="020F0502020204030204" pitchFamily="34" charset="0"/>
              </a:rPr>
              <a:t>fluvoxamin</a:t>
            </a:r>
            <a:r>
              <a:rPr lang="cs-CZ" altLang="cs-CZ" sz="2500" b="1" dirty="0">
                <a:latin typeface="Calibri" panose="020F0502020204030204" pitchFamily="34" charset="0"/>
              </a:rPr>
              <a:t>, paroxetin)</a:t>
            </a:r>
          </a:p>
          <a:p>
            <a:pPr eaLnBrk="1" hangingPunct="1"/>
            <a:r>
              <a:rPr lang="cs-CZ" altLang="cs-CZ" sz="2500" b="1" dirty="0">
                <a:latin typeface="Calibri" panose="020F0502020204030204" pitchFamily="34" charset="0"/>
              </a:rPr>
              <a:t>chinin, chinidin</a:t>
            </a:r>
          </a:p>
          <a:p>
            <a:pPr eaLnBrk="1" hangingPunct="1"/>
            <a:r>
              <a:rPr lang="cs-CZ" altLang="cs-CZ" sz="2500" b="1" dirty="0" err="1" smtClean="0">
                <a:latin typeface="Calibri" panose="020F0502020204030204" pitchFamily="34" charset="0"/>
              </a:rPr>
              <a:t>chloramphenicol</a:t>
            </a:r>
            <a:r>
              <a:rPr lang="cs-CZ" altLang="cs-CZ" sz="2500" b="1" dirty="0">
                <a:latin typeface="Calibri" panose="020F0502020204030204" pitchFamily="34" charset="0"/>
              </a:rPr>
              <a:t>, </a:t>
            </a:r>
            <a:r>
              <a:rPr lang="cs-CZ" altLang="cs-CZ" sz="2500" b="1" dirty="0" smtClean="0">
                <a:latin typeface="Calibri" panose="020F0502020204030204" pitchFamily="34" charset="0"/>
              </a:rPr>
              <a:t>erytromycine</a:t>
            </a:r>
          </a:p>
          <a:p>
            <a:pPr eaLnBrk="1" hangingPunct="1"/>
            <a:r>
              <a:rPr lang="cs-CZ" altLang="cs-CZ" sz="2500" b="1" dirty="0" err="1" smtClean="0">
                <a:latin typeface="Calibri" panose="020F0502020204030204" pitchFamily="34" charset="0"/>
              </a:rPr>
              <a:t>ketokonazol</a:t>
            </a:r>
            <a:r>
              <a:rPr lang="cs-CZ" altLang="cs-CZ" sz="2500" b="1" dirty="0">
                <a:latin typeface="Calibri" panose="020F0502020204030204" pitchFamily="34" charset="0"/>
              </a:rPr>
              <a:t>, </a:t>
            </a:r>
            <a:r>
              <a:rPr lang="cs-CZ" altLang="cs-CZ" sz="2500" b="1" dirty="0" err="1">
                <a:latin typeface="Calibri" panose="020F0502020204030204" pitchFamily="34" charset="0"/>
              </a:rPr>
              <a:t>itrakonazol</a:t>
            </a:r>
            <a:endParaRPr lang="cs-CZ" altLang="cs-CZ" sz="2500" b="1" dirty="0"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500" b="1" dirty="0">
                <a:latin typeface="Calibri" panose="020F0502020204030204" pitchFamily="34" charset="0"/>
              </a:rPr>
              <a:t>g</a:t>
            </a:r>
            <a:r>
              <a:rPr lang="cs-CZ" altLang="cs-CZ" sz="2500" b="1" dirty="0" smtClean="0">
                <a:latin typeface="Calibri" panose="020F0502020204030204" pitchFamily="34" charset="0"/>
              </a:rPr>
              <a:t>rapefruit </a:t>
            </a:r>
            <a:r>
              <a:rPr lang="cs-CZ" altLang="cs-CZ" sz="2500" b="1" dirty="0" err="1" smtClean="0">
                <a:latin typeface="Calibri" panose="020F0502020204030204" pitchFamily="34" charset="0"/>
              </a:rPr>
              <a:t>juice</a:t>
            </a:r>
            <a:endParaRPr lang="cs-CZ" altLang="cs-CZ" sz="2500" b="1" dirty="0">
              <a:latin typeface="Calibri" panose="020F0502020204030204" pitchFamily="34" charset="0"/>
            </a:endParaRPr>
          </a:p>
          <a:p>
            <a:pPr eaLnBrk="1" hangingPunct="1"/>
            <a:endParaRPr lang="cs-CZ" altLang="cs-CZ" sz="2500" b="1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005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 smtClean="0">
                <a:solidFill>
                  <a:schemeClr val="accent5"/>
                </a:solidFill>
              </a:rPr>
              <a:t>Excretion</a:t>
            </a:r>
            <a:endParaRPr lang="cs-CZ" b="1" dirty="0">
              <a:solidFill>
                <a:schemeClr val="accent5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597209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None/>
            </a:pPr>
            <a:r>
              <a:rPr lang="cs-CZ" altLang="cs-CZ" b="1" dirty="0" err="1" smtClean="0">
                <a:solidFill>
                  <a:srgbClr val="CC0000"/>
                </a:solidFill>
                <a:latin typeface="Calibri" panose="020F0502020204030204" pitchFamily="34" charset="0"/>
              </a:rPr>
              <a:t>kidneys</a:t>
            </a:r>
            <a:endParaRPr lang="cs-CZ" altLang="cs-CZ" b="1" dirty="0">
              <a:solidFill>
                <a:srgbClr val="CC0000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cs-CZ" altLang="cs-CZ" b="1" dirty="0" err="1" smtClean="0">
                <a:solidFill>
                  <a:srgbClr val="CC0000"/>
                </a:solidFill>
                <a:latin typeface="Calibri" panose="020F0502020204030204" pitchFamily="34" charset="0"/>
              </a:rPr>
              <a:t>bile</a:t>
            </a:r>
            <a:endParaRPr lang="cs-CZ" altLang="cs-CZ" b="1" dirty="0">
              <a:solidFill>
                <a:srgbClr val="CC0000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cs-CZ" altLang="cs-CZ" b="1" dirty="0" err="1" smtClean="0">
                <a:solidFill>
                  <a:srgbClr val="CC0000"/>
                </a:solidFill>
                <a:latin typeface="Calibri" panose="020F0502020204030204" pitchFamily="34" charset="0"/>
              </a:rPr>
              <a:t>lungs</a:t>
            </a:r>
            <a:endParaRPr lang="cs-CZ" altLang="cs-CZ" b="1" dirty="0">
              <a:solidFill>
                <a:srgbClr val="CC0000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cs-CZ" altLang="cs-CZ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cs-CZ" altLang="cs-CZ" dirty="0" err="1" smtClean="0">
                <a:latin typeface="Calibri" panose="020F0502020204030204" pitchFamily="34" charset="0"/>
              </a:rPr>
              <a:t>Saliva</a:t>
            </a:r>
            <a:r>
              <a:rPr lang="cs-CZ" altLang="cs-CZ" dirty="0" smtClean="0">
                <a:latin typeface="Calibri" panose="020F0502020204030204" pitchFamily="34" charset="0"/>
              </a:rPr>
              <a:t>, skin, </a:t>
            </a:r>
            <a:r>
              <a:rPr lang="cs-CZ" altLang="cs-CZ" dirty="0" err="1" smtClean="0">
                <a:latin typeface="Calibri" panose="020F0502020204030204" pitchFamily="34" charset="0"/>
              </a:rPr>
              <a:t>hair</a:t>
            </a:r>
            <a:r>
              <a:rPr lang="cs-CZ" altLang="cs-CZ" dirty="0" smtClean="0">
                <a:latin typeface="Calibri" panose="020F0502020204030204" pitchFamily="34" charset="0"/>
              </a:rPr>
              <a:t>, </a:t>
            </a:r>
            <a:r>
              <a:rPr lang="cs-CZ" altLang="cs-CZ" dirty="0" err="1" smtClean="0">
                <a:latin typeface="Calibri" panose="020F0502020204030204" pitchFamily="34" charset="0"/>
              </a:rPr>
              <a:t>milk</a:t>
            </a:r>
            <a:r>
              <a:rPr lang="cs-CZ" altLang="cs-CZ" dirty="0" smtClean="0">
                <a:latin typeface="Calibri" panose="020F0502020204030204" pitchFamily="34" charset="0"/>
              </a:rPr>
              <a:t>…</a:t>
            </a:r>
          </a:p>
          <a:p>
            <a:pPr>
              <a:spcBef>
                <a:spcPct val="0"/>
              </a:spcBef>
              <a:buNone/>
            </a:pPr>
            <a:endParaRPr lang="cs-CZ" altLang="cs-CZ" b="1" dirty="0">
              <a:solidFill>
                <a:srgbClr val="CC0000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cs-CZ" altLang="cs-CZ" b="1" dirty="0">
              <a:solidFill>
                <a:srgbClr val="CC0000"/>
              </a:solidFill>
              <a:latin typeface="Calibri" panose="020F0502020204030204" pitchFamily="34" charset="0"/>
            </a:endParaRP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384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5"/>
                </a:solidFill>
              </a:rPr>
              <a:t>Excretion by k</a:t>
            </a:r>
            <a:r>
              <a:rPr lang="cs-CZ" b="1" dirty="0" err="1" smtClean="0">
                <a:solidFill>
                  <a:schemeClr val="accent5"/>
                </a:solidFill>
              </a:rPr>
              <a:t>idney</a:t>
            </a:r>
            <a:r>
              <a:rPr lang="cs-CZ" b="1" dirty="0" smtClean="0">
                <a:solidFill>
                  <a:schemeClr val="accent5"/>
                </a:solidFill>
              </a:rPr>
              <a:t> </a:t>
            </a:r>
            <a:endParaRPr lang="cs-CZ" b="1" dirty="0">
              <a:solidFill>
                <a:schemeClr val="accent5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628649" y="1690689"/>
            <a:ext cx="6398451" cy="4486274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sz="2700" dirty="0">
                <a:latin typeface="Calibri" panose="020F0502020204030204" pitchFamily="34" charset="0"/>
              </a:rPr>
              <a:t>MW </a:t>
            </a:r>
            <a:r>
              <a:rPr lang="en-US" altLang="cs-CZ" sz="2700" dirty="0">
                <a:latin typeface="Calibri" panose="020F0502020204030204" pitchFamily="34" charset="0"/>
              </a:rPr>
              <a:t>&lt;</a:t>
            </a:r>
            <a:r>
              <a:rPr lang="cs-CZ" altLang="cs-CZ" sz="2700" dirty="0">
                <a:latin typeface="Calibri" panose="020F0502020204030204" pitchFamily="34" charset="0"/>
              </a:rPr>
              <a:t> 60.000 D (</a:t>
            </a:r>
            <a:r>
              <a:rPr lang="cs-CZ" altLang="cs-CZ" sz="2700" dirty="0" smtClean="0">
                <a:latin typeface="Calibri" panose="020F0502020204030204" pitchFamily="34" charset="0"/>
              </a:rPr>
              <a:t>MW </a:t>
            </a:r>
            <a:r>
              <a:rPr lang="cs-CZ" altLang="cs-CZ" sz="2700" dirty="0" err="1" smtClean="0">
                <a:latin typeface="Calibri" panose="020F0502020204030204" pitchFamily="34" charset="0"/>
              </a:rPr>
              <a:t>of</a:t>
            </a:r>
            <a:r>
              <a:rPr lang="cs-CZ" altLang="cs-CZ" sz="2700" dirty="0" smtClean="0">
                <a:latin typeface="Calibri" panose="020F0502020204030204" pitchFamily="34" charset="0"/>
              </a:rPr>
              <a:t> albumin </a:t>
            </a:r>
            <a:r>
              <a:rPr lang="cs-CZ" altLang="cs-CZ" sz="2700" dirty="0">
                <a:latin typeface="Calibri" panose="020F0502020204030204" pitchFamily="34" charset="0"/>
              </a:rPr>
              <a:t>= 68.000 D</a:t>
            </a:r>
            <a:r>
              <a:rPr lang="cs-CZ" altLang="cs-CZ" sz="2700" dirty="0" smtClean="0">
                <a:latin typeface="Calibri" panose="020F0502020204030204" pitchFamily="34" charset="0"/>
              </a:rPr>
              <a:t>)</a:t>
            </a:r>
          </a:p>
          <a:p>
            <a:r>
              <a:rPr lang="cs-CZ" altLang="cs-CZ" sz="2700" dirty="0" err="1">
                <a:solidFill>
                  <a:schemeClr val="accent1"/>
                </a:solidFill>
                <a:latin typeface="Calibri" panose="020F0502020204030204" pitchFamily="34" charset="0"/>
              </a:rPr>
              <a:t>g</a:t>
            </a:r>
            <a:r>
              <a:rPr lang="cs-CZ" altLang="cs-CZ" sz="2700" dirty="0" err="1" smtClean="0">
                <a:solidFill>
                  <a:schemeClr val="accent1"/>
                </a:solidFill>
                <a:latin typeface="Calibri" panose="020F0502020204030204" pitchFamily="34" charset="0"/>
              </a:rPr>
              <a:t>lomerular</a:t>
            </a:r>
            <a:r>
              <a:rPr lang="cs-CZ" altLang="cs-CZ" sz="27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700" dirty="0" err="1" smtClean="0">
                <a:solidFill>
                  <a:schemeClr val="accent1"/>
                </a:solidFill>
                <a:latin typeface="Calibri" panose="020F0502020204030204" pitchFamily="34" charset="0"/>
              </a:rPr>
              <a:t>filtration</a:t>
            </a:r>
            <a:endParaRPr lang="cs-CZ" altLang="cs-CZ" sz="2700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r>
              <a:rPr lang="cs-CZ" altLang="cs-CZ" sz="2700" dirty="0" err="1">
                <a:solidFill>
                  <a:schemeClr val="accent1"/>
                </a:solidFill>
                <a:latin typeface="Calibri" panose="020F0502020204030204" pitchFamily="34" charset="0"/>
              </a:rPr>
              <a:t>t</a:t>
            </a:r>
            <a:r>
              <a:rPr lang="cs-CZ" altLang="cs-CZ" sz="2700" dirty="0" err="1" smtClean="0">
                <a:solidFill>
                  <a:schemeClr val="accent1"/>
                </a:solidFill>
                <a:latin typeface="Calibri" panose="020F0502020204030204" pitchFamily="34" charset="0"/>
              </a:rPr>
              <a:t>ubular</a:t>
            </a:r>
            <a:r>
              <a:rPr lang="cs-CZ" altLang="cs-CZ" sz="27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700" dirty="0" err="1" smtClean="0">
                <a:solidFill>
                  <a:schemeClr val="accent1"/>
                </a:solidFill>
                <a:latin typeface="Calibri" panose="020F0502020204030204" pitchFamily="34" charset="0"/>
              </a:rPr>
              <a:t>secretion</a:t>
            </a:r>
            <a:endParaRPr lang="cs-CZ" altLang="cs-CZ" sz="2700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lvl="1"/>
            <a:r>
              <a:rPr lang="cs-CZ" altLang="cs-CZ" dirty="0" err="1">
                <a:latin typeface="Calibri" panose="020F0502020204030204" pitchFamily="34" charset="0"/>
              </a:rPr>
              <a:t>o</a:t>
            </a:r>
            <a:r>
              <a:rPr lang="cs-CZ" altLang="cs-CZ" dirty="0" err="1" smtClean="0">
                <a:latin typeface="Calibri" panose="020F0502020204030204" pitchFamily="34" charset="0"/>
              </a:rPr>
              <a:t>rganic</a:t>
            </a:r>
            <a:r>
              <a:rPr lang="cs-CZ" altLang="cs-CZ" dirty="0" smtClean="0">
                <a:latin typeface="Calibri" panose="020F0502020204030204" pitchFamily="34" charset="0"/>
              </a:rPr>
              <a:t> </a:t>
            </a:r>
            <a:r>
              <a:rPr lang="cs-CZ" altLang="cs-CZ" dirty="0" err="1" smtClean="0">
                <a:latin typeface="Calibri" panose="020F0502020204030204" pitchFamily="34" charset="0"/>
              </a:rPr>
              <a:t>acids</a:t>
            </a:r>
            <a:endParaRPr lang="cs-CZ" altLang="cs-CZ" dirty="0">
              <a:latin typeface="Calibri" panose="020F0502020204030204" pitchFamily="34" charset="0"/>
            </a:endParaRPr>
          </a:p>
          <a:p>
            <a:pPr lvl="2"/>
            <a:r>
              <a:rPr lang="cs-CZ" altLang="cs-CZ" dirty="0" err="1" smtClean="0">
                <a:latin typeface="Calibri" panose="020F0502020204030204" pitchFamily="34" charset="0"/>
              </a:rPr>
              <a:t>furosemide</a:t>
            </a:r>
            <a:endParaRPr lang="cs-CZ" altLang="cs-CZ" dirty="0">
              <a:latin typeface="Calibri" panose="020F0502020204030204" pitchFamily="34" charset="0"/>
            </a:endParaRPr>
          </a:p>
          <a:p>
            <a:pPr lvl="2"/>
            <a:r>
              <a:rPr lang="cs-CZ" altLang="cs-CZ" dirty="0" err="1" smtClean="0">
                <a:latin typeface="Calibri" panose="020F0502020204030204" pitchFamily="34" charset="0"/>
              </a:rPr>
              <a:t>thiazide</a:t>
            </a:r>
            <a:r>
              <a:rPr lang="cs-CZ" altLang="cs-CZ" dirty="0" smtClean="0">
                <a:latin typeface="Calibri" panose="020F0502020204030204" pitchFamily="34" charset="0"/>
              </a:rPr>
              <a:t> </a:t>
            </a:r>
            <a:r>
              <a:rPr lang="cs-CZ" altLang="cs-CZ" dirty="0" err="1" smtClean="0">
                <a:latin typeface="Calibri" panose="020F0502020204030204" pitchFamily="34" charset="0"/>
              </a:rPr>
              <a:t>diuretics</a:t>
            </a:r>
            <a:endParaRPr lang="cs-CZ" altLang="cs-CZ" dirty="0">
              <a:latin typeface="Calibri" panose="020F0502020204030204" pitchFamily="34" charset="0"/>
            </a:endParaRPr>
          </a:p>
          <a:p>
            <a:pPr lvl="2"/>
            <a:r>
              <a:rPr lang="cs-CZ" altLang="cs-CZ" dirty="0" err="1" smtClean="0">
                <a:latin typeface="Calibri" panose="020F0502020204030204" pitchFamily="34" charset="0"/>
              </a:rPr>
              <a:t>penicilins</a:t>
            </a:r>
            <a:endParaRPr lang="cs-CZ" altLang="cs-CZ" dirty="0">
              <a:latin typeface="Calibri" panose="020F0502020204030204" pitchFamily="34" charset="0"/>
            </a:endParaRPr>
          </a:p>
          <a:p>
            <a:pPr lvl="2"/>
            <a:r>
              <a:rPr lang="cs-CZ" altLang="cs-CZ" dirty="0" err="1" smtClean="0">
                <a:latin typeface="Calibri" panose="020F0502020204030204" pitchFamily="34" charset="0"/>
              </a:rPr>
              <a:t>glukuronids</a:t>
            </a:r>
            <a:endParaRPr lang="cs-CZ" altLang="cs-CZ" dirty="0">
              <a:latin typeface="Calibri" panose="020F0502020204030204" pitchFamily="34" charset="0"/>
            </a:endParaRPr>
          </a:p>
          <a:p>
            <a:pPr lvl="1"/>
            <a:r>
              <a:rPr lang="cs-CZ" altLang="cs-CZ" dirty="0" err="1">
                <a:latin typeface="Calibri" panose="020F0502020204030204" pitchFamily="34" charset="0"/>
              </a:rPr>
              <a:t>o</a:t>
            </a:r>
            <a:r>
              <a:rPr lang="cs-CZ" altLang="cs-CZ" dirty="0" err="1" smtClean="0">
                <a:latin typeface="Calibri" panose="020F0502020204030204" pitchFamily="34" charset="0"/>
              </a:rPr>
              <a:t>rganic</a:t>
            </a:r>
            <a:r>
              <a:rPr lang="cs-CZ" altLang="cs-CZ" dirty="0" smtClean="0">
                <a:latin typeface="Calibri" panose="020F0502020204030204" pitchFamily="34" charset="0"/>
              </a:rPr>
              <a:t> </a:t>
            </a:r>
            <a:r>
              <a:rPr lang="cs-CZ" altLang="cs-CZ" dirty="0" err="1" smtClean="0">
                <a:latin typeface="Calibri" panose="020F0502020204030204" pitchFamily="34" charset="0"/>
              </a:rPr>
              <a:t>bases</a:t>
            </a:r>
            <a:endParaRPr lang="cs-CZ" altLang="cs-CZ" dirty="0">
              <a:latin typeface="Calibri" panose="020F0502020204030204" pitchFamily="34" charset="0"/>
            </a:endParaRPr>
          </a:p>
          <a:p>
            <a:pPr lvl="2"/>
            <a:r>
              <a:rPr lang="cs-CZ" altLang="cs-CZ" dirty="0">
                <a:latin typeface="Calibri" panose="020F0502020204030204" pitchFamily="34" charset="0"/>
              </a:rPr>
              <a:t>morfin</a:t>
            </a:r>
          </a:p>
          <a:p>
            <a:r>
              <a:rPr lang="cs-CZ" altLang="cs-CZ" sz="2700" dirty="0" err="1">
                <a:solidFill>
                  <a:schemeClr val="accent1"/>
                </a:solidFill>
                <a:latin typeface="Calibri" panose="020F0502020204030204" pitchFamily="34" charset="0"/>
              </a:rPr>
              <a:t>t</a:t>
            </a:r>
            <a:r>
              <a:rPr lang="cs-CZ" altLang="cs-CZ" sz="2700" dirty="0" err="1" smtClean="0">
                <a:solidFill>
                  <a:schemeClr val="accent1"/>
                </a:solidFill>
                <a:latin typeface="Calibri" panose="020F0502020204030204" pitchFamily="34" charset="0"/>
              </a:rPr>
              <a:t>ubular</a:t>
            </a:r>
            <a:r>
              <a:rPr lang="cs-CZ" altLang="cs-CZ" sz="27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700" dirty="0" err="1" smtClean="0">
                <a:solidFill>
                  <a:schemeClr val="accent1"/>
                </a:solidFill>
                <a:latin typeface="Calibri" panose="020F0502020204030204" pitchFamily="34" charset="0"/>
              </a:rPr>
              <a:t>reabsorption</a:t>
            </a:r>
            <a:endParaRPr lang="cs-CZ" altLang="cs-CZ" sz="2700" dirty="0" smtClean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lvl="2"/>
            <a:r>
              <a:rPr lang="cs-CZ" altLang="cs-CZ" sz="1900" dirty="0" smtClean="0">
                <a:latin typeface="Calibri" panose="020F0502020204030204" pitchFamily="34" charset="0"/>
              </a:rPr>
              <a:t>diazepam</a:t>
            </a:r>
            <a:endParaRPr lang="cs-CZ" altLang="cs-CZ" sz="1900" dirty="0">
              <a:latin typeface="Calibri" panose="020F0502020204030204" pitchFamily="34" charset="0"/>
            </a:endParaRPr>
          </a:p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4855071" y="2185809"/>
            <a:ext cx="4118243" cy="4351338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0"/>
              </a:spcBef>
              <a:buNone/>
            </a:pPr>
            <a:endParaRPr lang="cs-CZ" altLang="cs-CZ" sz="2400" dirty="0" smtClean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cs-CZ" altLang="cs-CZ" sz="240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cs-CZ" altLang="cs-CZ" sz="2400" dirty="0" smtClean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cs-CZ" altLang="cs-CZ" sz="240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cs-CZ" altLang="cs-CZ" sz="24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alkalization</a:t>
            </a:r>
            <a:endParaRPr lang="cs-CZ" altLang="cs-CZ" sz="24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lvl="1">
              <a:spcBef>
                <a:spcPct val="0"/>
              </a:spcBef>
              <a:buNone/>
            </a:pPr>
            <a:r>
              <a:rPr lang="cs-CZ" altLang="cs-CZ" dirty="0">
                <a:latin typeface="Calibri" panose="020F0502020204030204" pitchFamily="34" charset="0"/>
              </a:rPr>
              <a:t>n</a:t>
            </a:r>
            <a:r>
              <a:rPr lang="cs-CZ" altLang="cs-CZ" dirty="0" smtClean="0">
                <a:latin typeface="Calibri" panose="020F0502020204030204" pitchFamily="34" charset="0"/>
              </a:rPr>
              <a:t>atrium </a:t>
            </a:r>
            <a:r>
              <a:rPr lang="cs-CZ" altLang="cs-CZ" dirty="0" err="1" smtClean="0">
                <a:latin typeface="Calibri" panose="020F0502020204030204" pitchFamily="34" charset="0"/>
              </a:rPr>
              <a:t>hydrogencarbonate</a:t>
            </a:r>
            <a:endParaRPr lang="cs-CZ" altLang="cs-CZ" sz="220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cs-CZ" altLang="cs-CZ" sz="240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cs-CZ" altLang="cs-CZ" sz="24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acidification</a:t>
            </a:r>
            <a:endParaRPr lang="cs-CZ" altLang="cs-CZ" sz="24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lvl="1">
              <a:spcBef>
                <a:spcPct val="0"/>
              </a:spcBef>
              <a:buNone/>
            </a:pPr>
            <a:r>
              <a:rPr lang="cs-CZ" altLang="cs-CZ" dirty="0" err="1" smtClean="0">
                <a:latin typeface="Calibri" panose="020F0502020204030204" pitchFamily="34" charset="0"/>
              </a:rPr>
              <a:t>ammonium</a:t>
            </a:r>
            <a:r>
              <a:rPr lang="cs-CZ" altLang="cs-CZ" dirty="0" smtClean="0">
                <a:latin typeface="Calibri" panose="020F0502020204030204" pitchFamily="34" charset="0"/>
              </a:rPr>
              <a:t> chloride</a:t>
            </a:r>
          </a:p>
          <a:p>
            <a:pPr lvl="1">
              <a:spcBef>
                <a:spcPct val="0"/>
              </a:spcBef>
              <a:buNone/>
            </a:pPr>
            <a:endParaRPr lang="cs-CZ" altLang="cs-CZ" dirty="0">
              <a:latin typeface="Calibri" panose="020F0502020204030204" pitchFamily="34" charset="0"/>
            </a:endParaRP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436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49125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5"/>
                </a:solidFill>
              </a:rPr>
              <a:t>Excretion by </a:t>
            </a:r>
            <a:r>
              <a:rPr lang="en-US" b="1" dirty="0">
                <a:solidFill>
                  <a:schemeClr val="accent5"/>
                </a:solidFill>
              </a:rPr>
              <a:t>l</a:t>
            </a:r>
            <a:r>
              <a:rPr lang="cs-CZ" b="1" dirty="0" err="1" smtClean="0">
                <a:solidFill>
                  <a:schemeClr val="accent5"/>
                </a:solidFill>
              </a:rPr>
              <a:t>iver</a:t>
            </a:r>
            <a:endParaRPr lang="cs-CZ" b="1" dirty="0">
              <a:solidFill>
                <a:schemeClr val="accent5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28650" y="1374688"/>
            <a:ext cx="7886700" cy="4351338"/>
          </a:xfrm>
        </p:spPr>
        <p:txBody>
          <a:bodyPr>
            <a:normAutofit/>
          </a:bodyPr>
          <a:lstStyle/>
          <a:p>
            <a:r>
              <a:rPr lang="cs-CZ" sz="2400" dirty="0" smtClean="0"/>
              <a:t>Substance</a:t>
            </a:r>
            <a:r>
              <a:rPr lang="en-US" sz="2400" dirty="0" smtClean="0"/>
              <a:t>s</a:t>
            </a:r>
            <a:r>
              <a:rPr lang="cs-CZ" sz="2400" dirty="0" smtClean="0"/>
              <a:t> </a:t>
            </a:r>
            <a:r>
              <a:rPr lang="cs-CZ" sz="2400" dirty="0" err="1" smtClean="0"/>
              <a:t>permeate</a:t>
            </a:r>
            <a:r>
              <a:rPr lang="cs-CZ" sz="2400" dirty="0" smtClean="0"/>
              <a:t> </a:t>
            </a:r>
            <a:r>
              <a:rPr lang="cs-CZ" sz="2400" dirty="0" err="1" smtClean="0"/>
              <a:t>through</a:t>
            </a:r>
            <a:r>
              <a:rPr lang="cs-CZ" sz="2400" dirty="0" smtClean="0"/>
              <a:t> 2 </a:t>
            </a:r>
            <a:r>
              <a:rPr lang="cs-CZ" sz="2400" dirty="0" err="1" smtClean="0"/>
              <a:t>membranes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hepatocytes</a:t>
            </a:r>
            <a:r>
              <a:rPr lang="cs-CZ" sz="2400" dirty="0" smtClean="0"/>
              <a:t> – </a:t>
            </a:r>
            <a:r>
              <a:rPr lang="cs-CZ" sz="2400" dirty="0" err="1" smtClean="0"/>
              <a:t>basolateral</a:t>
            </a:r>
            <a:r>
              <a:rPr lang="cs-CZ" sz="2400" dirty="0" smtClean="0"/>
              <a:t> and </a:t>
            </a:r>
            <a:r>
              <a:rPr lang="cs-CZ" sz="2400" dirty="0" err="1" smtClean="0"/>
              <a:t>apical</a:t>
            </a:r>
            <a:r>
              <a:rPr lang="cs-CZ" sz="2400" dirty="0" smtClean="0"/>
              <a:t> (</a:t>
            </a:r>
            <a:r>
              <a:rPr lang="cs-CZ" sz="2400" dirty="0" err="1" smtClean="0"/>
              <a:t>canalicular</a:t>
            </a:r>
            <a:r>
              <a:rPr lang="cs-CZ" sz="2400" dirty="0" smtClean="0"/>
              <a:t>)</a:t>
            </a:r>
          </a:p>
          <a:p>
            <a:r>
              <a:rPr lang="cs-CZ" sz="2400" dirty="0" err="1" smtClean="0"/>
              <a:t>Metabolites</a:t>
            </a:r>
            <a:r>
              <a:rPr lang="cs-CZ" sz="2400" dirty="0" smtClean="0"/>
              <a:t> are </a:t>
            </a:r>
            <a:r>
              <a:rPr lang="cs-CZ" sz="2400" dirty="0" err="1" smtClean="0"/>
              <a:t>excreted</a:t>
            </a:r>
            <a:r>
              <a:rPr lang="cs-CZ" sz="2400" dirty="0" smtClean="0"/>
              <a:t> </a:t>
            </a:r>
            <a:r>
              <a:rPr lang="cs-CZ" sz="2400" dirty="0" err="1" smtClean="0"/>
              <a:t>primary</a:t>
            </a:r>
            <a:r>
              <a:rPr lang="cs-CZ" sz="2400" dirty="0" smtClean="0"/>
              <a:t> by </a:t>
            </a:r>
            <a:r>
              <a:rPr lang="cs-CZ" sz="2400" b="1" dirty="0" err="1" smtClean="0">
                <a:solidFill>
                  <a:srgbClr val="0070C0"/>
                </a:solidFill>
              </a:rPr>
              <a:t>pasive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b="1" dirty="0" err="1" smtClean="0">
                <a:solidFill>
                  <a:srgbClr val="0070C0"/>
                </a:solidFill>
              </a:rPr>
              <a:t>diffusion</a:t>
            </a:r>
            <a:r>
              <a:rPr lang="cs-CZ" sz="2400" dirty="0" smtClean="0"/>
              <a:t>, </a:t>
            </a:r>
            <a:r>
              <a:rPr lang="cs-CZ" sz="2400" dirty="0" err="1" smtClean="0"/>
              <a:t>further</a:t>
            </a:r>
            <a:r>
              <a:rPr lang="cs-CZ" sz="2400" dirty="0" smtClean="0"/>
              <a:t> by </a:t>
            </a:r>
            <a:r>
              <a:rPr lang="cs-CZ" sz="2400" b="1" dirty="0" err="1" smtClean="0">
                <a:solidFill>
                  <a:srgbClr val="0070C0"/>
                </a:solidFill>
              </a:rPr>
              <a:t>active</a:t>
            </a:r>
            <a:r>
              <a:rPr lang="cs-CZ" sz="2400" b="1" dirty="0" smtClean="0">
                <a:solidFill>
                  <a:srgbClr val="0070C0"/>
                </a:solidFill>
              </a:rPr>
              <a:t> transport </a:t>
            </a:r>
            <a:r>
              <a:rPr lang="cs-CZ" sz="2400" dirty="0" smtClean="0"/>
              <a:t>(</a:t>
            </a:r>
            <a:r>
              <a:rPr lang="cs-CZ" sz="2400" dirty="0" err="1" smtClean="0"/>
              <a:t>glucuronides</a:t>
            </a:r>
            <a:r>
              <a:rPr lang="cs-CZ" sz="2400" dirty="0" smtClean="0"/>
              <a:t>, </a:t>
            </a:r>
            <a:r>
              <a:rPr lang="cs-CZ" sz="2400" dirty="0" err="1" smtClean="0"/>
              <a:t>bile</a:t>
            </a:r>
            <a:r>
              <a:rPr lang="cs-CZ" sz="2400" dirty="0" smtClean="0"/>
              <a:t> </a:t>
            </a:r>
            <a:r>
              <a:rPr lang="cs-CZ" sz="2400" dirty="0" err="1" smtClean="0"/>
              <a:t>acids</a:t>
            </a:r>
            <a:r>
              <a:rPr lang="cs-CZ" sz="2400" dirty="0" smtClean="0"/>
              <a:t>, </a:t>
            </a:r>
            <a:r>
              <a:rPr lang="cs-CZ" sz="2400" dirty="0" err="1" smtClean="0"/>
              <a:t>penicillins</a:t>
            </a:r>
            <a:r>
              <a:rPr lang="cs-CZ" sz="2400" dirty="0" smtClean="0"/>
              <a:t>, </a:t>
            </a:r>
            <a:r>
              <a:rPr lang="cs-CZ" sz="2400" dirty="0" err="1" smtClean="0"/>
              <a:t>tetracyclines</a:t>
            </a:r>
            <a:r>
              <a:rPr lang="cs-CZ" sz="2400" dirty="0" smtClean="0"/>
              <a:t>, </a:t>
            </a:r>
            <a:r>
              <a:rPr lang="cs-CZ" sz="2400" dirty="0" err="1" smtClean="0"/>
              <a:t>etc</a:t>
            </a:r>
            <a:r>
              <a:rPr lang="cs-CZ" sz="2400" dirty="0" smtClean="0"/>
              <a:t>.) </a:t>
            </a:r>
          </a:p>
          <a:p>
            <a:r>
              <a:rPr lang="cs-CZ" sz="2400" dirty="0" err="1" smtClean="0"/>
              <a:t>Metabolites</a:t>
            </a:r>
            <a:r>
              <a:rPr lang="cs-CZ" sz="2400" dirty="0" smtClean="0"/>
              <a:t> </a:t>
            </a:r>
            <a:r>
              <a:rPr lang="cs-CZ" sz="2400" dirty="0" err="1" smtClean="0"/>
              <a:t>can</a:t>
            </a:r>
            <a:r>
              <a:rPr lang="cs-CZ" sz="2400" dirty="0" smtClean="0"/>
              <a:t> </a:t>
            </a:r>
            <a:r>
              <a:rPr lang="cs-CZ" sz="2400" dirty="0" err="1" smtClean="0"/>
              <a:t>be</a:t>
            </a:r>
            <a:r>
              <a:rPr lang="cs-CZ" sz="2400" dirty="0" smtClean="0"/>
              <a:t> </a:t>
            </a:r>
            <a:r>
              <a:rPr lang="cs-CZ" sz="2400" dirty="0" err="1" smtClean="0"/>
              <a:t>deconjugated</a:t>
            </a:r>
            <a:r>
              <a:rPr lang="cs-CZ" sz="2400" dirty="0" smtClean="0"/>
              <a:t> by </a:t>
            </a:r>
            <a:r>
              <a:rPr lang="cs-CZ" sz="2400" dirty="0" err="1" smtClean="0"/>
              <a:t>bacterial</a:t>
            </a:r>
            <a:r>
              <a:rPr lang="cs-CZ" sz="2400" dirty="0" smtClean="0"/>
              <a:t> </a:t>
            </a:r>
            <a:r>
              <a:rPr lang="cs-CZ" sz="2400" dirty="0" err="1" smtClean="0"/>
              <a:t>enzymes</a:t>
            </a:r>
            <a:r>
              <a:rPr lang="cs-CZ" sz="2400" dirty="0" smtClean="0"/>
              <a:t> in </a:t>
            </a:r>
            <a:r>
              <a:rPr lang="cs-CZ" sz="2400" dirty="0" err="1" smtClean="0"/>
              <a:t>intestine</a:t>
            </a:r>
            <a:r>
              <a:rPr lang="cs-CZ" sz="2400" dirty="0" smtClean="0"/>
              <a:t> </a:t>
            </a:r>
            <a:r>
              <a:rPr lang="cs-CZ" sz="2400" dirty="0" smtClean="0">
                <a:sym typeface="Wingdings" panose="05000000000000000000" pitchFamily="2" charset="2"/>
              </a:rPr>
              <a:t> </a:t>
            </a:r>
            <a:r>
              <a:rPr lang="cs-CZ" sz="2400" dirty="0" err="1" smtClean="0">
                <a:sym typeface="Wingdings" panose="05000000000000000000" pitchFamily="2" charset="2"/>
              </a:rPr>
              <a:t>release</a:t>
            </a:r>
            <a:r>
              <a:rPr lang="cs-CZ" sz="2400" dirty="0" smtClean="0">
                <a:sym typeface="Wingdings" panose="05000000000000000000" pitchFamily="2" charset="2"/>
              </a:rPr>
              <a:t> </a:t>
            </a:r>
            <a:r>
              <a:rPr lang="cs-CZ" sz="2400" dirty="0" err="1" smtClean="0">
                <a:sym typeface="Wingdings" panose="05000000000000000000" pitchFamily="2" charset="2"/>
              </a:rPr>
              <a:t>of</a:t>
            </a:r>
            <a:r>
              <a:rPr lang="cs-CZ" sz="2400" dirty="0" smtClean="0">
                <a:sym typeface="Wingdings" panose="05000000000000000000" pitchFamily="2" charset="2"/>
              </a:rPr>
              <a:t> </a:t>
            </a:r>
            <a:r>
              <a:rPr lang="cs-CZ" sz="2400" dirty="0" err="1" smtClean="0">
                <a:sym typeface="Wingdings" panose="05000000000000000000" pitchFamily="2" charset="2"/>
              </a:rPr>
              <a:t>lipophilic</a:t>
            </a:r>
            <a:r>
              <a:rPr lang="cs-CZ" sz="2400" dirty="0" smtClean="0">
                <a:sym typeface="Wingdings" panose="05000000000000000000" pitchFamily="2" charset="2"/>
              </a:rPr>
              <a:t> </a:t>
            </a:r>
            <a:r>
              <a:rPr lang="cs-CZ" sz="2400" dirty="0" err="1" smtClean="0">
                <a:sym typeface="Wingdings" panose="05000000000000000000" pitchFamily="2" charset="2"/>
              </a:rPr>
              <a:t>molecule</a:t>
            </a:r>
            <a:r>
              <a:rPr lang="cs-CZ" sz="2400" dirty="0" smtClean="0">
                <a:sym typeface="Wingdings" panose="05000000000000000000" pitchFamily="2" charset="2"/>
              </a:rPr>
              <a:t>  </a:t>
            </a:r>
            <a:r>
              <a:rPr lang="cs-CZ" sz="24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re-</a:t>
            </a:r>
            <a:r>
              <a:rPr lang="cs-CZ" sz="2400" b="1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absorption</a:t>
            </a:r>
            <a:endParaRPr lang="cs-CZ" sz="2400" b="1" dirty="0" smtClean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cs-CZ" sz="2400" dirty="0">
                <a:sym typeface="Wingdings" panose="05000000000000000000" pitchFamily="2" charset="2"/>
              </a:rPr>
              <a:t>	</a:t>
            </a:r>
            <a:r>
              <a:rPr lang="cs-CZ" sz="2400" dirty="0" smtClean="0">
                <a:sym typeface="Wingdings" panose="05000000000000000000" pitchFamily="2" charset="2"/>
              </a:rPr>
              <a:t>	</a:t>
            </a:r>
          </a:p>
          <a:p>
            <a:pPr marL="0" indent="0">
              <a:buNone/>
            </a:pPr>
            <a:r>
              <a:rPr lang="cs-CZ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= ENTEROHEPATIC CIRCULATION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634" y="4191109"/>
            <a:ext cx="2693096" cy="25253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201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7"/>
          <p:cNvSpPr>
            <a:spLocks noChangeArrowheads="1"/>
          </p:cNvSpPr>
          <p:nvPr/>
        </p:nvSpPr>
        <p:spPr bwMode="auto">
          <a:xfrm>
            <a:off x="3492500" y="1268413"/>
            <a:ext cx="4751388" cy="5040312"/>
          </a:xfrm>
          <a:prstGeom prst="rect">
            <a:avLst/>
          </a:prstGeom>
          <a:solidFill>
            <a:srgbClr val="FFFF99">
              <a:alpha val="50000"/>
            </a:srgbClr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k-SK" altLang="cs-CZ" sz="2400"/>
          </a:p>
        </p:txBody>
      </p:sp>
      <p:sp>
        <p:nvSpPr>
          <p:cNvPr id="36867" name="Rectangle 26"/>
          <p:cNvSpPr>
            <a:spLocks noChangeArrowheads="1"/>
          </p:cNvSpPr>
          <p:nvPr/>
        </p:nvSpPr>
        <p:spPr bwMode="auto">
          <a:xfrm>
            <a:off x="989013" y="1268413"/>
            <a:ext cx="2124075" cy="5040312"/>
          </a:xfrm>
          <a:prstGeom prst="rect">
            <a:avLst/>
          </a:prstGeom>
          <a:solidFill>
            <a:srgbClr val="FF7C80">
              <a:alpha val="82000"/>
            </a:srgbClr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k-SK" altLang="cs-CZ" sz="2400"/>
          </a:p>
        </p:txBody>
      </p:sp>
      <p:sp>
        <p:nvSpPr>
          <p:cNvPr id="36868" name="Line 2"/>
          <p:cNvSpPr>
            <a:spLocks noChangeShapeType="1"/>
          </p:cNvSpPr>
          <p:nvPr/>
        </p:nvSpPr>
        <p:spPr bwMode="auto">
          <a:xfrm>
            <a:off x="971550" y="1268413"/>
            <a:ext cx="0" cy="5040312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69" name="Line 3"/>
          <p:cNvSpPr>
            <a:spLocks noChangeShapeType="1"/>
          </p:cNvSpPr>
          <p:nvPr/>
        </p:nvSpPr>
        <p:spPr bwMode="auto">
          <a:xfrm>
            <a:off x="3132138" y="1268413"/>
            <a:ext cx="0" cy="5040312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70" name="Line 4"/>
          <p:cNvSpPr>
            <a:spLocks noChangeShapeType="1"/>
          </p:cNvSpPr>
          <p:nvPr/>
        </p:nvSpPr>
        <p:spPr bwMode="auto">
          <a:xfrm>
            <a:off x="3492500" y="1268413"/>
            <a:ext cx="0" cy="50403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71" name="Line 5"/>
          <p:cNvSpPr>
            <a:spLocks noChangeShapeType="1"/>
          </p:cNvSpPr>
          <p:nvPr/>
        </p:nvSpPr>
        <p:spPr bwMode="auto">
          <a:xfrm>
            <a:off x="8243888" y="1268413"/>
            <a:ext cx="0" cy="50403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72" name="Text Box 6"/>
          <p:cNvSpPr txBox="1">
            <a:spLocks noChangeArrowheads="1"/>
          </p:cNvSpPr>
          <p:nvPr/>
        </p:nvSpPr>
        <p:spPr bwMode="auto">
          <a:xfrm>
            <a:off x="971550" y="476250"/>
            <a:ext cx="24160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Glomerular</a:t>
            </a:r>
            <a:r>
              <a:rPr lang="cs-CZ" alt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capillary</a:t>
            </a:r>
            <a:endParaRPr lang="cs-CZ" alt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73" name="Text Box 7"/>
          <p:cNvSpPr txBox="1">
            <a:spLocks noChangeArrowheads="1"/>
          </p:cNvSpPr>
          <p:nvPr/>
        </p:nvSpPr>
        <p:spPr bwMode="auto">
          <a:xfrm>
            <a:off x="4643438" y="476250"/>
            <a:ext cx="20569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Proximal</a:t>
            </a:r>
            <a:r>
              <a:rPr lang="cs-CZ" alt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tubulus</a:t>
            </a:r>
            <a:endParaRPr lang="cs-CZ" alt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248" name="Text Box 8"/>
          <p:cNvSpPr txBox="1">
            <a:spLocks noChangeArrowheads="1"/>
          </p:cNvSpPr>
          <p:nvPr/>
        </p:nvSpPr>
        <p:spPr bwMode="auto">
          <a:xfrm>
            <a:off x="1116013" y="2205038"/>
            <a:ext cx="1460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cs-CZ" altLang="cs-CZ" sz="1800" baseline="3000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+A</a:t>
            </a:r>
            <a:r>
              <a:rPr lang="cs-CZ" altLang="cs-CZ" sz="1800" baseline="3000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 ↔ HA</a:t>
            </a:r>
            <a:endParaRPr lang="cs-CZ" altLang="cs-CZ" sz="1800" baseline="30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249" name="Text Box 9"/>
          <p:cNvSpPr txBox="1">
            <a:spLocks noChangeArrowheads="1"/>
          </p:cNvSpPr>
          <p:nvPr/>
        </p:nvSpPr>
        <p:spPr bwMode="auto">
          <a:xfrm>
            <a:off x="971550" y="4868863"/>
            <a:ext cx="1863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cs-CZ" altLang="cs-CZ" sz="1800" baseline="3000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+OH</a:t>
            </a:r>
            <a:r>
              <a:rPr lang="cs-CZ" altLang="cs-CZ" sz="1800" baseline="3000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↔ BOH</a:t>
            </a:r>
          </a:p>
        </p:txBody>
      </p:sp>
      <p:sp>
        <p:nvSpPr>
          <p:cNvPr id="36876" name="Line 10"/>
          <p:cNvSpPr>
            <a:spLocks noChangeShapeType="1"/>
          </p:cNvSpPr>
          <p:nvPr/>
        </p:nvSpPr>
        <p:spPr bwMode="auto">
          <a:xfrm>
            <a:off x="5724525" y="1196975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77" name="Text Box 11"/>
          <p:cNvSpPr txBox="1">
            <a:spLocks noChangeArrowheads="1"/>
          </p:cNvSpPr>
          <p:nvPr/>
        </p:nvSpPr>
        <p:spPr bwMode="auto">
          <a:xfrm>
            <a:off x="3995738" y="1268413"/>
            <a:ext cx="1106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  <a:cs typeface="Arial" panose="020B0604020202020204" pitchFamily="34" charset="0"/>
              </a:rPr>
              <a:t>pH </a:t>
            </a:r>
            <a:r>
              <a:rPr lang="en-US" altLang="cs-CZ" sz="2400" b="1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cs-CZ" altLang="cs-CZ" sz="2400" b="1"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  <a:endParaRPr lang="en-US" altLang="cs-CZ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78" name="Text Box 12"/>
          <p:cNvSpPr txBox="1">
            <a:spLocks noChangeArrowheads="1"/>
          </p:cNvSpPr>
          <p:nvPr/>
        </p:nvSpPr>
        <p:spPr bwMode="auto">
          <a:xfrm>
            <a:off x="6372225" y="1268413"/>
            <a:ext cx="1106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  <a:cs typeface="Arial" panose="020B0604020202020204" pitchFamily="34" charset="0"/>
              </a:rPr>
              <a:t>pH </a:t>
            </a:r>
            <a:r>
              <a:rPr lang="en-US" altLang="cs-CZ" sz="2400" b="1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cs-CZ" altLang="cs-CZ" sz="2400" b="1"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  <a:endParaRPr lang="en-US" altLang="cs-CZ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253" name="Text Box 13"/>
          <p:cNvSpPr txBox="1">
            <a:spLocks noChangeArrowheads="1"/>
          </p:cNvSpPr>
          <p:nvPr/>
        </p:nvSpPr>
        <p:spPr bwMode="auto">
          <a:xfrm>
            <a:off x="3779838" y="2924175"/>
            <a:ext cx="1782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cs-CZ" altLang="cs-CZ" sz="1800" baseline="3000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+A</a:t>
            </a:r>
            <a:r>
              <a:rPr lang="cs-CZ" altLang="cs-CZ" sz="1800" baseline="3000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→     HA</a:t>
            </a:r>
            <a:endParaRPr lang="en-US" altLang="cs-CZ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254" name="Line 14"/>
          <p:cNvSpPr>
            <a:spLocks noChangeShapeType="1"/>
          </p:cNvSpPr>
          <p:nvPr/>
        </p:nvSpPr>
        <p:spPr bwMode="auto">
          <a:xfrm flipV="1">
            <a:off x="2627313" y="2060575"/>
            <a:ext cx="3960812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8256" name="Text Box 16"/>
          <p:cNvSpPr txBox="1">
            <a:spLocks noChangeArrowheads="1"/>
          </p:cNvSpPr>
          <p:nvPr/>
        </p:nvSpPr>
        <p:spPr bwMode="auto">
          <a:xfrm>
            <a:off x="6443663" y="1700213"/>
            <a:ext cx="1704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HA  →   H</a:t>
            </a:r>
            <a:r>
              <a:rPr lang="cs-CZ" altLang="cs-CZ" sz="1800" baseline="3000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+A</a:t>
            </a:r>
            <a:r>
              <a:rPr lang="cs-CZ" altLang="cs-CZ" sz="1800" baseline="3000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altLang="cs-CZ" sz="1800" baseline="30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257" name="Line 17"/>
          <p:cNvSpPr>
            <a:spLocks noChangeShapeType="1"/>
          </p:cNvSpPr>
          <p:nvPr/>
        </p:nvSpPr>
        <p:spPr bwMode="auto">
          <a:xfrm>
            <a:off x="2843213" y="5013325"/>
            <a:ext cx="10080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8259" name="Rectangle 19"/>
          <p:cNvSpPr>
            <a:spLocks noChangeArrowheads="1"/>
          </p:cNvSpPr>
          <p:nvPr/>
        </p:nvSpPr>
        <p:spPr bwMode="auto">
          <a:xfrm>
            <a:off x="5651500" y="3716338"/>
            <a:ext cx="18018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cs-CZ" altLang="cs-CZ" sz="1800" baseline="3000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+OH</a:t>
            </a:r>
            <a:r>
              <a:rPr lang="cs-CZ" altLang="cs-CZ" sz="1800" baseline="3000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 →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	   BOH</a:t>
            </a:r>
          </a:p>
        </p:txBody>
      </p:sp>
      <p:sp>
        <p:nvSpPr>
          <p:cNvPr id="138260" name="Rectangle 20"/>
          <p:cNvSpPr>
            <a:spLocks noChangeArrowheads="1"/>
          </p:cNvSpPr>
          <p:nvPr/>
        </p:nvSpPr>
        <p:spPr bwMode="auto">
          <a:xfrm>
            <a:off x="3779838" y="5013325"/>
            <a:ext cx="19478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BOH</a:t>
            </a:r>
            <a:r>
              <a:rPr lang="en-US" altLang="cs-CZ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→   B</a:t>
            </a:r>
            <a:r>
              <a:rPr lang="cs-CZ" altLang="cs-CZ" sz="1800" baseline="3000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+OH</a:t>
            </a:r>
            <a:r>
              <a:rPr lang="cs-CZ" altLang="cs-CZ" sz="1800" baseline="3000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0" name="Elipsa 29"/>
          <p:cNvSpPr/>
          <p:nvPr/>
        </p:nvSpPr>
        <p:spPr>
          <a:xfrm>
            <a:off x="7235825" y="1628775"/>
            <a:ext cx="865188" cy="57626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sz="1800"/>
          </a:p>
        </p:txBody>
      </p:sp>
      <p:sp>
        <p:nvSpPr>
          <p:cNvPr id="31" name="Elipsa 30"/>
          <p:cNvSpPr/>
          <p:nvPr/>
        </p:nvSpPr>
        <p:spPr>
          <a:xfrm>
            <a:off x="6659563" y="3933825"/>
            <a:ext cx="865187" cy="57467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sz="1800"/>
          </a:p>
        </p:txBody>
      </p:sp>
      <p:sp>
        <p:nvSpPr>
          <p:cNvPr id="32" name="Elipsa 31"/>
          <p:cNvSpPr/>
          <p:nvPr/>
        </p:nvSpPr>
        <p:spPr>
          <a:xfrm>
            <a:off x="4859338" y="2852738"/>
            <a:ext cx="865187" cy="57626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sz="1800"/>
          </a:p>
        </p:txBody>
      </p:sp>
      <p:sp>
        <p:nvSpPr>
          <p:cNvPr id="33" name="Elipsa 32"/>
          <p:cNvSpPr/>
          <p:nvPr/>
        </p:nvSpPr>
        <p:spPr>
          <a:xfrm>
            <a:off x="4787900" y="4868863"/>
            <a:ext cx="936625" cy="6477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sz="1800"/>
          </a:p>
        </p:txBody>
      </p:sp>
      <p:sp>
        <p:nvSpPr>
          <p:cNvPr id="34" name="Šipka dolů 33"/>
          <p:cNvSpPr>
            <a:spLocks noChangeArrowheads="1"/>
          </p:cNvSpPr>
          <p:nvPr/>
        </p:nvSpPr>
        <p:spPr bwMode="auto">
          <a:xfrm>
            <a:off x="5076825" y="5589588"/>
            <a:ext cx="287338" cy="863600"/>
          </a:xfrm>
          <a:prstGeom prst="downArrow">
            <a:avLst>
              <a:gd name="adj1" fmla="val 50000"/>
              <a:gd name="adj2" fmla="val 54642"/>
            </a:avLst>
          </a:prstGeom>
          <a:solidFill>
            <a:srgbClr val="92D050"/>
          </a:solidFill>
          <a:ln w="25400" algn="ctr">
            <a:solidFill>
              <a:schemeClr val="accent2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cs-CZ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5" name="Šipka dolů 34"/>
          <p:cNvSpPr>
            <a:spLocks noChangeArrowheads="1"/>
          </p:cNvSpPr>
          <p:nvPr/>
        </p:nvSpPr>
        <p:spPr bwMode="auto">
          <a:xfrm>
            <a:off x="7524750" y="2276475"/>
            <a:ext cx="287338" cy="4176713"/>
          </a:xfrm>
          <a:prstGeom prst="downArrow">
            <a:avLst>
              <a:gd name="adj1" fmla="val 50000"/>
              <a:gd name="adj2" fmla="val 50135"/>
            </a:avLst>
          </a:prstGeom>
          <a:solidFill>
            <a:srgbClr val="92D050"/>
          </a:solidFill>
          <a:ln w="25400" algn="ctr">
            <a:solidFill>
              <a:schemeClr val="accent2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cs-CZ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7" name="Šipka doleva 36"/>
          <p:cNvSpPr>
            <a:spLocks noChangeArrowheads="1"/>
          </p:cNvSpPr>
          <p:nvPr/>
        </p:nvSpPr>
        <p:spPr bwMode="auto">
          <a:xfrm>
            <a:off x="2700338" y="4005263"/>
            <a:ext cx="3816350" cy="360362"/>
          </a:xfrm>
          <a:prstGeom prst="leftArrow">
            <a:avLst>
              <a:gd name="adj1" fmla="val 50000"/>
              <a:gd name="adj2" fmla="val 49961"/>
            </a:avLst>
          </a:prstGeom>
          <a:solidFill>
            <a:srgbClr val="800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cs-CZ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8" name="Šipka doleva 37"/>
          <p:cNvSpPr>
            <a:spLocks noChangeArrowheads="1"/>
          </p:cNvSpPr>
          <p:nvPr/>
        </p:nvSpPr>
        <p:spPr bwMode="auto">
          <a:xfrm>
            <a:off x="2700338" y="3213100"/>
            <a:ext cx="2159000" cy="360363"/>
          </a:xfrm>
          <a:prstGeom prst="leftArrow">
            <a:avLst>
              <a:gd name="adj1" fmla="val 50000"/>
              <a:gd name="adj2" fmla="val 49927"/>
            </a:avLst>
          </a:prstGeom>
          <a:solidFill>
            <a:srgbClr val="800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cs-CZ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9" name="Line 17"/>
          <p:cNvSpPr>
            <a:spLocks noChangeShapeType="1"/>
          </p:cNvSpPr>
          <p:nvPr/>
        </p:nvSpPr>
        <p:spPr bwMode="auto">
          <a:xfrm flipV="1">
            <a:off x="2843213" y="4437063"/>
            <a:ext cx="367347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" name="Line 17"/>
          <p:cNvSpPr>
            <a:spLocks noChangeShapeType="1"/>
          </p:cNvSpPr>
          <p:nvPr/>
        </p:nvSpPr>
        <p:spPr bwMode="auto">
          <a:xfrm>
            <a:off x="2627313" y="2420938"/>
            <a:ext cx="22320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89694" y="6473826"/>
            <a:ext cx="3008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http://icp.org.nz/icp_t11.html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846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8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8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8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8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8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8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8" grpId="0"/>
      <p:bldP spid="138249" grpId="0"/>
      <p:bldP spid="138253" grpId="0"/>
      <p:bldP spid="138254" grpId="0" animBg="1"/>
      <p:bldP spid="138257" grpId="0" animBg="1"/>
      <p:bldP spid="138259" grpId="0"/>
      <p:bldP spid="138260" grpId="0"/>
      <p:bldP spid="39" grpId="0" animBg="1"/>
      <p:bldP spid="4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accent5"/>
                </a:solidFill>
              </a:rPr>
              <a:t>Pharmacokinetic</a:t>
            </a:r>
            <a:r>
              <a:rPr lang="cs-CZ" b="1" dirty="0" smtClean="0">
                <a:solidFill>
                  <a:schemeClr val="accent5"/>
                </a:solidFill>
              </a:rPr>
              <a:t> </a:t>
            </a:r>
            <a:r>
              <a:rPr lang="cs-CZ" b="1" dirty="0" err="1" smtClean="0">
                <a:solidFill>
                  <a:schemeClr val="accent5"/>
                </a:solidFill>
              </a:rPr>
              <a:t>parameters</a:t>
            </a:r>
            <a:endParaRPr lang="cs-CZ" b="1" dirty="0">
              <a:solidFill>
                <a:schemeClr val="accent5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Mathematic</a:t>
            </a:r>
            <a:r>
              <a:rPr lang="cs-CZ" dirty="0" smtClean="0"/>
              <a:t> </a:t>
            </a:r>
            <a:r>
              <a:rPr lang="cs-CZ" dirty="0" err="1" smtClean="0"/>
              <a:t>description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pharmacokinetic</a:t>
            </a:r>
            <a:r>
              <a:rPr lang="cs-CZ" dirty="0" smtClean="0"/>
              <a:t> </a:t>
            </a:r>
            <a:r>
              <a:rPr lang="cs-CZ" dirty="0" err="1" smtClean="0"/>
              <a:t>processes</a:t>
            </a:r>
            <a:r>
              <a:rPr lang="cs-CZ" dirty="0" smtClean="0"/>
              <a:t> and </a:t>
            </a:r>
            <a:r>
              <a:rPr lang="cs-CZ" dirty="0" err="1" smtClean="0"/>
              <a:t>its</a:t>
            </a:r>
            <a:r>
              <a:rPr lang="cs-CZ" dirty="0" smtClean="0"/>
              <a:t> use in drug </a:t>
            </a:r>
            <a:r>
              <a:rPr lang="cs-CZ" dirty="0" err="1" smtClean="0"/>
              <a:t>dosage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55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opakovan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90800"/>
            <a:ext cx="4343400" cy="326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533400" y="609600"/>
            <a:ext cx="8077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cs-CZ" altLang="cs-CZ" sz="2800" dirty="0" err="1">
                <a:latin typeface="+mn-lt"/>
              </a:rPr>
              <a:t>The</a:t>
            </a:r>
            <a:r>
              <a:rPr lang="cs-CZ" altLang="cs-CZ" sz="2800" dirty="0">
                <a:latin typeface="+mn-lt"/>
              </a:rPr>
              <a:t> </a:t>
            </a:r>
            <a:r>
              <a:rPr lang="cs-CZ" altLang="cs-CZ" sz="2800" dirty="0" err="1">
                <a:latin typeface="+mn-lt"/>
              </a:rPr>
              <a:t>guide</a:t>
            </a:r>
            <a:r>
              <a:rPr lang="cs-CZ" altLang="cs-CZ" sz="2800" dirty="0">
                <a:latin typeface="+mn-lt"/>
              </a:rPr>
              <a:t> </a:t>
            </a:r>
            <a:r>
              <a:rPr lang="cs-CZ" altLang="cs-CZ" sz="2800" dirty="0" err="1">
                <a:latin typeface="+mn-lt"/>
              </a:rPr>
              <a:t>for</a:t>
            </a:r>
            <a:r>
              <a:rPr lang="cs-CZ" altLang="cs-CZ" sz="2800" dirty="0">
                <a:latin typeface="+mn-lt"/>
              </a:rPr>
              <a:t> </a:t>
            </a:r>
            <a:r>
              <a:rPr lang="cs-CZ" altLang="cs-CZ" sz="2800" dirty="0" err="1">
                <a:latin typeface="+mn-lt"/>
              </a:rPr>
              <a:t>evaluation</a:t>
            </a:r>
            <a:r>
              <a:rPr lang="cs-CZ" altLang="cs-CZ" sz="2800" dirty="0">
                <a:latin typeface="+mn-lt"/>
              </a:rPr>
              <a:t> </a:t>
            </a:r>
            <a:r>
              <a:rPr lang="cs-CZ" altLang="cs-CZ" sz="2800" dirty="0" err="1">
                <a:latin typeface="+mn-lt"/>
              </a:rPr>
              <a:t>of</a:t>
            </a:r>
            <a:r>
              <a:rPr lang="cs-CZ" altLang="cs-CZ" sz="2800" dirty="0">
                <a:latin typeface="+mn-lt"/>
              </a:rPr>
              <a:t> </a:t>
            </a:r>
            <a:r>
              <a:rPr lang="cs-CZ" altLang="cs-CZ" sz="2800" dirty="0" err="1">
                <a:latin typeface="+mn-lt"/>
              </a:rPr>
              <a:t>pharmacokinetics</a:t>
            </a:r>
            <a:r>
              <a:rPr lang="cs-CZ" altLang="cs-CZ" sz="2800" dirty="0">
                <a:latin typeface="+mn-lt"/>
              </a:rPr>
              <a:t> in </a:t>
            </a:r>
            <a:r>
              <a:rPr lang="cs-CZ" altLang="cs-CZ" sz="2800" dirty="0" err="1">
                <a:latin typeface="+mn-lt"/>
              </a:rPr>
              <a:t>clinical</a:t>
            </a:r>
            <a:r>
              <a:rPr lang="cs-CZ" altLang="cs-CZ" sz="2800" dirty="0">
                <a:latin typeface="+mn-lt"/>
              </a:rPr>
              <a:t> </a:t>
            </a:r>
            <a:r>
              <a:rPr lang="cs-CZ" altLang="cs-CZ" sz="2800" dirty="0" err="1">
                <a:latin typeface="+mn-lt"/>
              </a:rPr>
              <a:t>practise</a:t>
            </a:r>
            <a:r>
              <a:rPr lang="cs-CZ" altLang="cs-CZ" sz="2800" dirty="0">
                <a:latin typeface="+mn-lt"/>
              </a:rPr>
              <a:t> </a:t>
            </a:r>
            <a:r>
              <a:rPr lang="cs-CZ" altLang="cs-CZ" sz="2800" dirty="0" err="1">
                <a:latin typeface="+mn-lt"/>
              </a:rPr>
              <a:t>is</a:t>
            </a:r>
            <a:r>
              <a:rPr lang="cs-CZ" altLang="cs-CZ" sz="2800" dirty="0">
                <a:latin typeface="+mn-lt"/>
              </a:rPr>
              <a:t> </a:t>
            </a:r>
            <a:r>
              <a:rPr lang="cs-CZ" altLang="cs-CZ" sz="2800" b="1" dirty="0">
                <a:solidFill>
                  <a:srgbClr val="CC0000"/>
                </a:solidFill>
                <a:latin typeface="+mn-lt"/>
              </a:rPr>
              <a:t>plasma </a:t>
            </a:r>
            <a:r>
              <a:rPr lang="cs-CZ" altLang="cs-CZ" sz="2800" b="1" dirty="0" err="1">
                <a:solidFill>
                  <a:srgbClr val="CC0000"/>
                </a:solidFill>
                <a:latin typeface="+mn-lt"/>
              </a:rPr>
              <a:t>concentration</a:t>
            </a:r>
            <a:r>
              <a:rPr lang="cs-CZ" altLang="cs-CZ" sz="2800" b="1" dirty="0">
                <a:solidFill>
                  <a:srgbClr val="CC0000"/>
                </a:solidFill>
                <a:latin typeface="+mn-lt"/>
              </a:rPr>
              <a:t>/</a:t>
            </a:r>
            <a:r>
              <a:rPr lang="cs-CZ" altLang="cs-CZ" sz="2800" b="1" dirty="0" err="1">
                <a:solidFill>
                  <a:srgbClr val="CC0000"/>
                </a:solidFill>
                <a:latin typeface="+mn-lt"/>
              </a:rPr>
              <a:t>time</a:t>
            </a:r>
            <a:r>
              <a:rPr lang="cs-CZ" altLang="cs-CZ" sz="2800" b="1" dirty="0">
                <a:solidFill>
                  <a:srgbClr val="CC0000"/>
                </a:solidFill>
                <a:latin typeface="+mn-lt"/>
              </a:rPr>
              <a:t> </a:t>
            </a:r>
            <a:r>
              <a:rPr lang="cs-CZ" altLang="cs-CZ" sz="2800" b="1" dirty="0" err="1">
                <a:solidFill>
                  <a:srgbClr val="CC0000"/>
                </a:solidFill>
                <a:latin typeface="+mn-lt"/>
              </a:rPr>
              <a:t>curve</a:t>
            </a:r>
            <a:r>
              <a:rPr lang="cs-CZ" altLang="cs-CZ" sz="2800" b="1" dirty="0">
                <a:latin typeface="+mn-lt"/>
              </a:rPr>
              <a:t> </a:t>
            </a:r>
            <a:r>
              <a:rPr lang="cs-CZ" altLang="cs-CZ" sz="2800" dirty="0">
                <a:latin typeface="+mn-lt"/>
              </a:rPr>
              <a:t>– </a:t>
            </a:r>
            <a:r>
              <a:rPr lang="cs-CZ" altLang="cs-CZ" sz="2800" dirty="0" err="1">
                <a:latin typeface="+mn-lt"/>
              </a:rPr>
              <a:t>problems</a:t>
            </a:r>
            <a:r>
              <a:rPr lang="cs-CZ" altLang="cs-CZ" sz="2800" dirty="0">
                <a:latin typeface="+mn-lt"/>
              </a:rPr>
              <a:t> </a:t>
            </a:r>
            <a:r>
              <a:rPr lang="cs-CZ" altLang="cs-CZ" sz="2800" dirty="0" err="1">
                <a:latin typeface="+mn-lt"/>
              </a:rPr>
              <a:t>with</a:t>
            </a:r>
            <a:r>
              <a:rPr lang="cs-CZ" altLang="cs-CZ" sz="2800" dirty="0">
                <a:latin typeface="+mn-lt"/>
              </a:rPr>
              <a:t> </a:t>
            </a:r>
            <a:r>
              <a:rPr lang="cs-CZ" altLang="cs-CZ" sz="2800" dirty="0" err="1">
                <a:latin typeface="+mn-lt"/>
              </a:rPr>
              <a:t>measuring</a:t>
            </a:r>
            <a:r>
              <a:rPr lang="cs-CZ" altLang="cs-CZ" sz="2800" dirty="0">
                <a:latin typeface="+mn-lt"/>
              </a:rPr>
              <a:t> in </a:t>
            </a:r>
            <a:r>
              <a:rPr lang="cs-CZ" altLang="cs-CZ" sz="2800" dirty="0" err="1">
                <a:latin typeface="+mn-lt"/>
              </a:rPr>
              <a:t>vivo</a:t>
            </a:r>
            <a:endParaRPr lang="cs-CZ" altLang="cs-CZ" sz="2800" dirty="0">
              <a:latin typeface="+mn-lt"/>
            </a:endParaRPr>
          </a:p>
        </p:txBody>
      </p:sp>
      <p:pic>
        <p:nvPicPr>
          <p:cNvPr id="38916" name="Picture 4" descr="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24200"/>
            <a:ext cx="4152900" cy="251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749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228600" y="457200"/>
            <a:ext cx="8610600" cy="560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>
              <a:spcBef>
                <a:spcPct val="30000"/>
              </a:spcBef>
            </a:pPr>
            <a:r>
              <a:rPr lang="cs-CZ" altLang="cs-CZ" dirty="0" smtClean="0">
                <a:latin typeface="Calibri" panose="020F0502020204030204" pitchFamily="34" charset="0"/>
              </a:rPr>
              <a:t>In </a:t>
            </a:r>
            <a:r>
              <a:rPr lang="cs-CZ" altLang="cs-CZ" dirty="0" err="1" smtClean="0">
                <a:latin typeface="Calibri" panose="020F0502020204030204" pitchFamily="34" charset="0"/>
              </a:rPr>
              <a:t>accordance</a:t>
            </a:r>
            <a:r>
              <a:rPr lang="cs-CZ" altLang="cs-CZ" dirty="0" smtClean="0">
                <a:latin typeface="Calibri" panose="020F0502020204030204" pitchFamily="34" charset="0"/>
              </a:rPr>
              <a:t> </a:t>
            </a:r>
            <a:r>
              <a:rPr lang="cs-CZ" altLang="cs-CZ" dirty="0" err="1" smtClean="0">
                <a:latin typeface="Calibri" panose="020F0502020204030204" pitchFamily="34" charset="0"/>
              </a:rPr>
              <a:t>with</a:t>
            </a:r>
            <a:r>
              <a:rPr lang="cs-CZ" altLang="cs-CZ" dirty="0" smtClean="0">
                <a:latin typeface="Calibri" panose="020F0502020204030204" pitchFamily="34" charset="0"/>
              </a:rPr>
              <a:t> </a:t>
            </a:r>
            <a:r>
              <a:rPr lang="cs-CZ" altLang="cs-CZ" dirty="0" err="1" smtClean="0">
                <a:latin typeface="Calibri" panose="020F0502020204030204" pitchFamily="34" charset="0"/>
              </a:rPr>
              <a:t>concentration-time</a:t>
            </a:r>
            <a:r>
              <a:rPr lang="cs-CZ" altLang="cs-CZ" dirty="0" smtClean="0">
                <a:latin typeface="Calibri" panose="020F0502020204030204" pitchFamily="34" charset="0"/>
              </a:rPr>
              <a:t> </a:t>
            </a:r>
            <a:r>
              <a:rPr lang="cs-CZ" altLang="cs-CZ" dirty="0" err="1" smtClean="0">
                <a:latin typeface="Calibri" panose="020F0502020204030204" pitchFamily="34" charset="0"/>
              </a:rPr>
              <a:t>curves</a:t>
            </a:r>
            <a:r>
              <a:rPr lang="cs-CZ" altLang="cs-CZ" dirty="0" smtClean="0">
                <a:latin typeface="Calibri" panose="020F0502020204030204" pitchFamily="34" charset="0"/>
              </a:rPr>
              <a:t> </a:t>
            </a:r>
            <a:r>
              <a:rPr lang="cs-CZ" altLang="cs-CZ" dirty="0" err="1" smtClean="0">
                <a:latin typeface="Calibri" panose="020F0502020204030204" pitchFamily="34" charset="0"/>
              </a:rPr>
              <a:t>we</a:t>
            </a:r>
            <a:r>
              <a:rPr lang="cs-CZ" altLang="cs-CZ" dirty="0" smtClean="0">
                <a:latin typeface="Calibri" panose="020F0502020204030204" pitchFamily="34" charset="0"/>
              </a:rPr>
              <a:t> </a:t>
            </a:r>
            <a:r>
              <a:rPr lang="cs-CZ" altLang="cs-CZ" dirty="0" err="1" smtClean="0">
                <a:latin typeface="Calibri" panose="020F0502020204030204" pitchFamily="34" charset="0"/>
              </a:rPr>
              <a:t>determine</a:t>
            </a:r>
            <a:r>
              <a:rPr lang="cs-CZ" altLang="cs-CZ" dirty="0" smtClean="0">
                <a:latin typeface="Calibri" panose="020F0502020204030204" pitchFamily="34" charset="0"/>
              </a:rPr>
              <a:t> </a:t>
            </a:r>
            <a:r>
              <a:rPr lang="cs-CZ" altLang="cs-CZ" b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pharmacokinetic</a:t>
            </a:r>
            <a:r>
              <a:rPr lang="cs-CZ" altLang="cs-CZ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cs-CZ" altLang="cs-CZ" b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parameters</a:t>
            </a:r>
            <a:r>
              <a:rPr lang="cs-CZ" altLang="cs-CZ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cs-CZ" altLang="cs-CZ" dirty="0" smtClean="0">
                <a:latin typeface="Calibri" panose="020F0502020204030204" pitchFamily="34" charset="0"/>
              </a:rPr>
              <a:t>– model </a:t>
            </a:r>
            <a:r>
              <a:rPr lang="cs-CZ" altLang="cs-CZ" dirty="0" err="1" smtClean="0">
                <a:latin typeface="Calibri" panose="020F0502020204030204" pitchFamily="34" charset="0"/>
              </a:rPr>
              <a:t>values</a:t>
            </a:r>
            <a:r>
              <a:rPr lang="cs-CZ" altLang="cs-CZ" dirty="0" smtClean="0">
                <a:latin typeface="Calibri" panose="020F0502020204030204" pitchFamily="34" charset="0"/>
              </a:rPr>
              <a:t>, </a:t>
            </a:r>
            <a:r>
              <a:rPr lang="cs-CZ" altLang="cs-CZ" dirty="0" err="1" smtClean="0">
                <a:latin typeface="Calibri" panose="020F0502020204030204" pitchFamily="34" charset="0"/>
              </a:rPr>
              <a:t>which</a:t>
            </a:r>
            <a:r>
              <a:rPr lang="cs-CZ" altLang="cs-CZ" dirty="0" smtClean="0">
                <a:latin typeface="Calibri" panose="020F0502020204030204" pitchFamily="34" charset="0"/>
              </a:rPr>
              <a:t> </a:t>
            </a:r>
            <a:r>
              <a:rPr lang="cs-CZ" altLang="cs-CZ" dirty="0" err="1" smtClean="0">
                <a:latin typeface="Calibri" panose="020F0502020204030204" pitchFamily="34" charset="0"/>
              </a:rPr>
              <a:t>proviídes</a:t>
            </a:r>
            <a:r>
              <a:rPr lang="cs-CZ" altLang="cs-CZ" dirty="0" smtClean="0">
                <a:latin typeface="Calibri" panose="020F0502020204030204" pitchFamily="34" charset="0"/>
              </a:rPr>
              <a:t> </a:t>
            </a:r>
            <a:r>
              <a:rPr lang="cs-CZ" altLang="cs-CZ" dirty="0" err="1" smtClean="0">
                <a:latin typeface="Calibri" panose="020F0502020204030204" pitchFamily="34" charset="0"/>
              </a:rPr>
              <a:t>us</a:t>
            </a:r>
            <a:r>
              <a:rPr lang="cs-CZ" altLang="cs-CZ" dirty="0" smtClean="0">
                <a:latin typeface="Calibri" panose="020F0502020204030204" pitchFamily="34" charset="0"/>
              </a:rPr>
              <a:t> to </a:t>
            </a:r>
            <a:r>
              <a:rPr lang="cs-CZ" altLang="cs-CZ" dirty="0" err="1" smtClean="0">
                <a:latin typeface="Calibri" panose="020F0502020204030204" pitchFamily="34" charset="0"/>
              </a:rPr>
              <a:t>describe</a:t>
            </a:r>
            <a:r>
              <a:rPr lang="cs-CZ" altLang="cs-CZ" dirty="0" smtClean="0">
                <a:latin typeface="Calibri" panose="020F0502020204030204" pitchFamily="34" charset="0"/>
              </a:rPr>
              <a:t> P-</a:t>
            </a:r>
            <a:r>
              <a:rPr lang="cs-CZ" altLang="cs-CZ" dirty="0" err="1" smtClean="0">
                <a:latin typeface="Calibri" panose="020F0502020204030204" pitchFamily="34" charset="0"/>
              </a:rPr>
              <a:t>kinetic</a:t>
            </a:r>
            <a:r>
              <a:rPr lang="cs-CZ" altLang="cs-CZ" dirty="0" smtClean="0">
                <a:latin typeface="Calibri" panose="020F0502020204030204" pitchFamily="34" charset="0"/>
              </a:rPr>
              <a:t> </a:t>
            </a:r>
            <a:r>
              <a:rPr lang="cs-CZ" altLang="cs-CZ" dirty="0" err="1" smtClean="0">
                <a:latin typeface="Calibri" panose="020F0502020204030204" pitchFamily="34" charset="0"/>
              </a:rPr>
              <a:t>processes</a:t>
            </a:r>
            <a:endParaRPr lang="cs-CZ" altLang="cs-CZ" dirty="0" smtClean="0">
              <a:latin typeface="Calibri" panose="020F0502020204030204" pitchFamily="34" charset="0"/>
            </a:endParaRPr>
          </a:p>
          <a:p>
            <a:pPr marL="457200" indent="-457200">
              <a:spcBef>
                <a:spcPct val="30000"/>
              </a:spcBef>
            </a:pPr>
            <a:r>
              <a:rPr lang="cs-CZ" altLang="cs-CZ" dirty="0" err="1" smtClean="0">
                <a:latin typeface="Calibri" panose="020F0502020204030204" pitchFamily="34" charset="0"/>
              </a:rPr>
              <a:t>There</a:t>
            </a:r>
            <a:r>
              <a:rPr lang="cs-CZ" altLang="cs-CZ" dirty="0" smtClean="0">
                <a:latin typeface="Calibri" panose="020F0502020204030204" pitchFamily="34" charset="0"/>
              </a:rPr>
              <a:t> are </a:t>
            </a:r>
            <a:r>
              <a:rPr lang="cs-CZ" altLang="cs-CZ" dirty="0" err="1" smtClean="0">
                <a:latin typeface="Calibri" panose="020F0502020204030204" pitchFamily="34" charset="0"/>
              </a:rPr>
              <a:t>three</a:t>
            </a:r>
            <a:r>
              <a:rPr lang="cs-CZ" altLang="cs-CZ" dirty="0" smtClean="0">
                <a:latin typeface="Calibri" panose="020F0502020204030204" pitchFamily="34" charset="0"/>
              </a:rPr>
              <a:t> </a:t>
            </a:r>
            <a:r>
              <a:rPr lang="cs-CZ" altLang="cs-CZ" dirty="0" err="1" smtClean="0">
                <a:latin typeface="Calibri" panose="020F0502020204030204" pitchFamily="34" charset="0"/>
              </a:rPr>
              <a:t>possible</a:t>
            </a:r>
            <a:r>
              <a:rPr lang="cs-CZ" altLang="cs-CZ" dirty="0" smtClean="0">
                <a:latin typeface="Calibri" panose="020F0502020204030204" pitchFamily="34" charset="0"/>
              </a:rPr>
              <a:t> </a:t>
            </a:r>
            <a:r>
              <a:rPr lang="cs-CZ" altLang="cs-CZ" dirty="0" err="1" smtClean="0">
                <a:latin typeface="Calibri" panose="020F0502020204030204" pitchFamily="34" charset="0"/>
              </a:rPr>
              <a:t>manners</a:t>
            </a:r>
            <a:r>
              <a:rPr lang="cs-CZ" altLang="cs-CZ" dirty="0" smtClean="0">
                <a:latin typeface="Calibri" panose="020F0502020204030204" pitchFamily="34" charset="0"/>
              </a:rPr>
              <a:t> </a:t>
            </a:r>
            <a:r>
              <a:rPr lang="cs-CZ" altLang="cs-CZ" dirty="0" err="1" smtClean="0">
                <a:latin typeface="Calibri" panose="020F0502020204030204" pitchFamily="34" charset="0"/>
              </a:rPr>
              <a:t>of</a:t>
            </a:r>
            <a:r>
              <a:rPr lang="cs-CZ" altLang="cs-CZ" dirty="0" smtClean="0">
                <a:latin typeface="Calibri" panose="020F0502020204030204" pitchFamily="34" charset="0"/>
              </a:rPr>
              <a:t> drug </a:t>
            </a:r>
            <a:r>
              <a:rPr lang="cs-CZ" altLang="cs-CZ" dirty="0" err="1" smtClean="0">
                <a:latin typeface="Calibri" panose="020F0502020204030204" pitchFamily="34" charset="0"/>
              </a:rPr>
              <a:t>administration</a:t>
            </a:r>
            <a:r>
              <a:rPr lang="cs-CZ" altLang="cs-CZ" dirty="0" smtClean="0">
                <a:latin typeface="Calibri" panose="020F0502020204030204" pitchFamily="34" charset="0"/>
              </a:rPr>
              <a:t> </a:t>
            </a:r>
            <a:r>
              <a:rPr lang="cs-CZ" altLang="cs-CZ" dirty="0" err="1" smtClean="0">
                <a:latin typeface="Calibri" panose="020F0502020204030204" pitchFamily="34" charset="0"/>
              </a:rPr>
              <a:t>with</a:t>
            </a:r>
            <a:r>
              <a:rPr lang="cs-CZ" altLang="cs-CZ" dirty="0" smtClean="0">
                <a:latin typeface="Calibri" panose="020F0502020204030204" pitchFamily="34" charset="0"/>
              </a:rPr>
              <a:t> </a:t>
            </a:r>
            <a:r>
              <a:rPr lang="cs-CZ" altLang="cs-CZ" dirty="0" err="1" smtClean="0">
                <a:latin typeface="Calibri" panose="020F0502020204030204" pitchFamily="34" charset="0"/>
              </a:rPr>
              <a:t>regards</a:t>
            </a:r>
            <a:r>
              <a:rPr lang="cs-CZ" altLang="cs-CZ" dirty="0" smtClean="0">
                <a:latin typeface="Calibri" panose="020F0502020204030204" pitchFamily="34" charset="0"/>
              </a:rPr>
              <a:t> to </a:t>
            </a:r>
            <a:r>
              <a:rPr lang="cs-CZ" altLang="cs-CZ" dirty="0" err="1" smtClean="0">
                <a:latin typeface="Calibri" panose="020F0502020204030204" pitchFamily="34" charset="0"/>
              </a:rPr>
              <a:t>concentration-time</a:t>
            </a:r>
            <a:r>
              <a:rPr lang="cs-CZ" altLang="cs-CZ" dirty="0" smtClean="0">
                <a:latin typeface="Calibri" panose="020F0502020204030204" pitchFamily="34" charset="0"/>
              </a:rPr>
              <a:t> </a:t>
            </a:r>
            <a:r>
              <a:rPr lang="cs-CZ" altLang="cs-CZ" dirty="0" err="1" smtClean="0">
                <a:latin typeface="Calibri" panose="020F0502020204030204" pitchFamily="34" charset="0"/>
              </a:rPr>
              <a:t>curves</a:t>
            </a:r>
            <a:r>
              <a:rPr lang="cs-CZ" altLang="cs-CZ" dirty="0" smtClean="0">
                <a:latin typeface="Calibri" panose="020F0502020204030204" pitchFamily="34" charset="0"/>
              </a:rPr>
              <a:t>:</a:t>
            </a:r>
            <a:r>
              <a:rPr lang="cs-CZ" altLang="cs-CZ" b="1" dirty="0">
                <a:solidFill>
                  <a:srgbClr val="CC0000"/>
                </a:solidFill>
                <a:latin typeface="Calibri" panose="020F0502020204030204" pitchFamily="34" charset="0"/>
              </a:rPr>
              <a:t>		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cs-CZ" altLang="cs-CZ" b="1" dirty="0">
                <a:solidFill>
                  <a:srgbClr val="CC0000"/>
                </a:solidFill>
                <a:latin typeface="Calibri" panose="020F0502020204030204" pitchFamily="34" charset="0"/>
              </a:rPr>
              <a:t>		</a:t>
            </a:r>
            <a:r>
              <a:rPr lang="cs-CZ" altLang="cs-CZ" dirty="0" smtClean="0">
                <a:solidFill>
                  <a:srgbClr val="CC0000"/>
                </a:solidFill>
                <a:latin typeface="Calibri" panose="020F0502020204030204" pitchFamily="34" charset="0"/>
              </a:rPr>
              <a:t>single dose</a:t>
            </a:r>
            <a:endParaRPr lang="cs-CZ" altLang="cs-CZ" dirty="0">
              <a:solidFill>
                <a:srgbClr val="CC000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cs-CZ" altLang="cs-CZ" dirty="0">
                <a:solidFill>
                  <a:srgbClr val="CC0000"/>
                </a:solidFill>
                <a:latin typeface="Calibri" panose="020F0502020204030204" pitchFamily="34" charset="0"/>
              </a:rPr>
              <a:t>		</a:t>
            </a:r>
            <a:r>
              <a:rPr lang="cs-CZ" altLang="cs-CZ" dirty="0" err="1" smtClean="0">
                <a:solidFill>
                  <a:srgbClr val="CC0000"/>
                </a:solidFill>
                <a:latin typeface="Calibri" panose="020F0502020204030204" pitchFamily="34" charset="0"/>
              </a:rPr>
              <a:t>continuous</a:t>
            </a:r>
            <a:r>
              <a:rPr lang="cs-CZ" altLang="cs-CZ" dirty="0" smtClean="0">
                <a:solidFill>
                  <a:srgbClr val="CC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dirty="0" err="1" smtClean="0">
                <a:solidFill>
                  <a:srgbClr val="CC0000"/>
                </a:solidFill>
                <a:latin typeface="Calibri" panose="020F0502020204030204" pitchFamily="34" charset="0"/>
              </a:rPr>
              <a:t>administration</a:t>
            </a:r>
            <a:endParaRPr lang="cs-CZ" altLang="cs-CZ" dirty="0">
              <a:solidFill>
                <a:srgbClr val="CC000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cs-CZ" altLang="cs-CZ" dirty="0">
                <a:solidFill>
                  <a:srgbClr val="CC0000"/>
                </a:solidFill>
                <a:latin typeface="Calibri" panose="020F0502020204030204" pitchFamily="34" charset="0"/>
              </a:rPr>
              <a:t>	    	</a:t>
            </a:r>
            <a:r>
              <a:rPr lang="cs-CZ" altLang="cs-CZ" dirty="0" err="1" smtClean="0">
                <a:solidFill>
                  <a:srgbClr val="CC0000"/>
                </a:solidFill>
                <a:latin typeface="Calibri" panose="020F0502020204030204" pitchFamily="34" charset="0"/>
              </a:rPr>
              <a:t>repeated</a:t>
            </a:r>
            <a:r>
              <a:rPr lang="cs-CZ" altLang="cs-CZ" dirty="0" smtClean="0">
                <a:solidFill>
                  <a:srgbClr val="CC0000"/>
                </a:solidFill>
                <a:latin typeface="Calibri" panose="020F0502020204030204" pitchFamily="34" charset="0"/>
              </a:rPr>
              <a:t> dose</a:t>
            </a:r>
            <a:endParaRPr lang="cs-CZ" altLang="cs-CZ" dirty="0">
              <a:solidFill>
                <a:srgbClr val="CC0000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985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26" descr="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9" b="-2005"/>
          <a:stretch>
            <a:fillRect/>
          </a:stretch>
        </p:blipFill>
        <p:spPr bwMode="auto">
          <a:xfrm>
            <a:off x="609600" y="285750"/>
            <a:ext cx="7772400" cy="65706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1027"/>
          <p:cNvSpPr txBox="1">
            <a:spLocks noChangeArrowheads="1"/>
          </p:cNvSpPr>
          <p:nvPr/>
        </p:nvSpPr>
        <p:spPr bwMode="auto">
          <a:xfrm>
            <a:off x="611188" y="260350"/>
            <a:ext cx="3240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 dirty="0" err="1">
                <a:solidFill>
                  <a:srgbClr val="CC0000"/>
                </a:solidFill>
                <a:latin typeface="+mn-lt"/>
              </a:rPr>
              <a:t>Administration</a:t>
            </a:r>
            <a:r>
              <a:rPr lang="cs-CZ" altLang="cs-CZ" sz="2400" b="1" dirty="0">
                <a:solidFill>
                  <a:srgbClr val="CC0000"/>
                </a:solidFill>
                <a:latin typeface="+mn-lt"/>
              </a:rPr>
              <a:t> </a:t>
            </a:r>
            <a:r>
              <a:rPr lang="cs-CZ" altLang="cs-CZ" sz="2400" b="1" dirty="0" err="1">
                <a:solidFill>
                  <a:srgbClr val="CC0000"/>
                </a:solidFill>
                <a:latin typeface="+mn-lt"/>
              </a:rPr>
              <a:t>of</a:t>
            </a:r>
            <a:r>
              <a:rPr lang="cs-CZ" altLang="cs-CZ" sz="2400" b="1" dirty="0">
                <a:solidFill>
                  <a:srgbClr val="CC0000"/>
                </a:solidFill>
                <a:latin typeface="+mn-lt"/>
              </a:rPr>
              <a:t> drug</a:t>
            </a:r>
          </a:p>
        </p:txBody>
      </p:sp>
      <p:sp>
        <p:nvSpPr>
          <p:cNvPr id="6148" name="Line 1028"/>
          <p:cNvSpPr>
            <a:spLocks noChangeShapeType="1"/>
          </p:cNvSpPr>
          <p:nvPr/>
        </p:nvSpPr>
        <p:spPr bwMode="auto">
          <a:xfrm>
            <a:off x="3779838" y="549275"/>
            <a:ext cx="43180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49" name="Rectangle 1029"/>
          <p:cNvSpPr>
            <a:spLocks noChangeArrowheads="1"/>
          </p:cNvSpPr>
          <p:nvPr/>
        </p:nvSpPr>
        <p:spPr bwMode="auto">
          <a:xfrm>
            <a:off x="4284663" y="476250"/>
            <a:ext cx="1582737" cy="2889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 err="1">
                <a:latin typeface="+mn-lt"/>
              </a:rPr>
              <a:t>Absorption</a:t>
            </a:r>
            <a:endParaRPr lang="cs-CZ" altLang="cs-CZ" sz="2400" dirty="0">
              <a:latin typeface="+mn-lt"/>
            </a:endParaRPr>
          </a:p>
        </p:txBody>
      </p:sp>
      <p:sp>
        <p:nvSpPr>
          <p:cNvPr id="6150" name="Rectangle 1030"/>
          <p:cNvSpPr>
            <a:spLocks noChangeArrowheads="1"/>
          </p:cNvSpPr>
          <p:nvPr/>
        </p:nvSpPr>
        <p:spPr bwMode="auto">
          <a:xfrm>
            <a:off x="4427538" y="1196975"/>
            <a:ext cx="792162" cy="5032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+mn-lt"/>
              </a:rPr>
              <a:t>free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+mn-lt"/>
              </a:rPr>
              <a:t>drug</a:t>
            </a:r>
          </a:p>
        </p:txBody>
      </p:sp>
      <p:sp>
        <p:nvSpPr>
          <p:cNvPr id="6151" name="Rectangle 1031"/>
          <p:cNvSpPr>
            <a:spLocks noChangeArrowheads="1"/>
          </p:cNvSpPr>
          <p:nvPr/>
        </p:nvSpPr>
        <p:spPr bwMode="auto">
          <a:xfrm>
            <a:off x="6732588" y="1268413"/>
            <a:ext cx="792162" cy="5032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+mn-lt"/>
              </a:rPr>
              <a:t>free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+mn-lt"/>
              </a:rPr>
              <a:t>drug</a:t>
            </a:r>
          </a:p>
        </p:txBody>
      </p:sp>
      <p:sp>
        <p:nvSpPr>
          <p:cNvPr id="6152" name="Rectangle 1032"/>
          <p:cNvSpPr>
            <a:spLocks noChangeArrowheads="1"/>
          </p:cNvSpPr>
          <p:nvPr/>
        </p:nvSpPr>
        <p:spPr bwMode="auto">
          <a:xfrm>
            <a:off x="2411413" y="1268413"/>
            <a:ext cx="792162" cy="5032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+mn-lt"/>
              </a:rPr>
              <a:t>free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+mn-lt"/>
              </a:rPr>
              <a:t>drug</a:t>
            </a:r>
          </a:p>
        </p:txBody>
      </p:sp>
      <p:sp>
        <p:nvSpPr>
          <p:cNvPr id="6153" name="Rectangle 1033"/>
          <p:cNvSpPr>
            <a:spLocks noChangeArrowheads="1"/>
          </p:cNvSpPr>
          <p:nvPr/>
        </p:nvSpPr>
        <p:spPr bwMode="auto">
          <a:xfrm>
            <a:off x="3924300" y="2133600"/>
            <a:ext cx="2374900" cy="7921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+mn-lt"/>
              </a:rPr>
              <a:t>drug </a:t>
            </a:r>
            <a:r>
              <a:rPr lang="cs-CZ" altLang="cs-CZ" sz="1800" dirty="0" err="1">
                <a:latin typeface="+mn-lt"/>
              </a:rPr>
              <a:t>bound</a:t>
            </a:r>
            <a:r>
              <a:rPr lang="cs-CZ" altLang="cs-CZ" sz="1800" dirty="0">
                <a:latin typeface="+mn-lt"/>
              </a:rPr>
              <a:t> to </a:t>
            </a:r>
            <a:r>
              <a:rPr lang="cs-CZ" altLang="cs-CZ" sz="1800" dirty="0" err="1">
                <a:latin typeface="+mn-lt"/>
              </a:rPr>
              <a:t>proteins</a:t>
            </a:r>
            <a:r>
              <a:rPr lang="cs-CZ" altLang="cs-CZ" sz="1800" dirty="0">
                <a:latin typeface="+mn-lt"/>
              </a:rPr>
              <a:t> </a:t>
            </a:r>
            <a:r>
              <a:rPr lang="cs-CZ" altLang="cs-CZ" sz="1800" dirty="0" err="1">
                <a:latin typeface="+mn-lt"/>
              </a:rPr>
              <a:t>or</a:t>
            </a:r>
            <a:r>
              <a:rPr lang="cs-CZ" altLang="cs-CZ" sz="1800" dirty="0">
                <a:latin typeface="+mn-lt"/>
              </a:rPr>
              <a:t> </a:t>
            </a:r>
            <a:r>
              <a:rPr lang="cs-CZ" altLang="cs-CZ" sz="1800" dirty="0" err="1">
                <a:latin typeface="+mn-lt"/>
              </a:rPr>
              <a:t>blood</a:t>
            </a:r>
            <a:r>
              <a:rPr lang="cs-CZ" altLang="cs-CZ" sz="1800" dirty="0">
                <a:latin typeface="+mn-lt"/>
              </a:rPr>
              <a:t> </a:t>
            </a:r>
            <a:r>
              <a:rPr lang="cs-CZ" altLang="cs-CZ" sz="1800" dirty="0" err="1">
                <a:latin typeface="+mn-lt"/>
              </a:rPr>
              <a:t>cells</a:t>
            </a:r>
            <a:r>
              <a:rPr lang="cs-CZ" altLang="cs-CZ" sz="1800" dirty="0">
                <a:latin typeface="+mn-lt"/>
              </a:rPr>
              <a:t> </a:t>
            </a:r>
          </a:p>
        </p:txBody>
      </p:sp>
      <p:sp>
        <p:nvSpPr>
          <p:cNvPr id="6154" name="Rectangle 1034"/>
          <p:cNvSpPr>
            <a:spLocks noChangeArrowheads="1"/>
          </p:cNvSpPr>
          <p:nvPr/>
        </p:nvSpPr>
        <p:spPr bwMode="auto">
          <a:xfrm>
            <a:off x="3995738" y="4652963"/>
            <a:ext cx="2089150" cy="7191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+mn-lt"/>
              </a:rPr>
              <a:t>metabolite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+mn-lt"/>
              </a:rPr>
              <a:t>bound to protein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+mn-lt"/>
              </a:rPr>
              <a:t>or blood cell</a:t>
            </a:r>
          </a:p>
        </p:txBody>
      </p:sp>
      <p:sp>
        <p:nvSpPr>
          <p:cNvPr id="6155" name="Rectangle 1035"/>
          <p:cNvSpPr>
            <a:spLocks noChangeArrowheads="1"/>
          </p:cNvSpPr>
          <p:nvPr/>
        </p:nvSpPr>
        <p:spPr bwMode="auto">
          <a:xfrm>
            <a:off x="2195513" y="3789363"/>
            <a:ext cx="1081087" cy="3603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+mn-lt"/>
              </a:rPr>
              <a:t>metabolite</a:t>
            </a:r>
          </a:p>
        </p:txBody>
      </p:sp>
      <p:sp>
        <p:nvSpPr>
          <p:cNvPr id="6156" name="Rectangle 1036"/>
          <p:cNvSpPr>
            <a:spLocks noChangeArrowheads="1"/>
          </p:cNvSpPr>
          <p:nvPr/>
        </p:nvSpPr>
        <p:spPr bwMode="auto">
          <a:xfrm>
            <a:off x="827088" y="3357563"/>
            <a:ext cx="792162" cy="5032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+mn-lt"/>
              </a:rPr>
              <a:t>receptor</a:t>
            </a:r>
          </a:p>
        </p:txBody>
      </p:sp>
      <p:sp>
        <p:nvSpPr>
          <p:cNvPr id="6157" name="Rectangle 1037"/>
          <p:cNvSpPr>
            <a:spLocks noChangeArrowheads="1"/>
          </p:cNvSpPr>
          <p:nvPr/>
        </p:nvSpPr>
        <p:spPr bwMode="auto">
          <a:xfrm>
            <a:off x="755650" y="981075"/>
            <a:ext cx="936625" cy="3587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+mn-lt"/>
              </a:rPr>
              <a:t>receptor</a:t>
            </a:r>
          </a:p>
        </p:txBody>
      </p:sp>
      <p:sp>
        <p:nvSpPr>
          <p:cNvPr id="6158" name="Rectangle 1038"/>
          <p:cNvSpPr>
            <a:spLocks noChangeArrowheads="1"/>
          </p:cNvSpPr>
          <p:nvPr/>
        </p:nvSpPr>
        <p:spPr bwMode="auto">
          <a:xfrm>
            <a:off x="4427538" y="3716338"/>
            <a:ext cx="936625" cy="5032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+mn-lt"/>
              </a:rPr>
              <a:t>free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+mn-lt"/>
              </a:rPr>
              <a:t>metabolite</a:t>
            </a:r>
          </a:p>
        </p:txBody>
      </p:sp>
      <p:sp>
        <p:nvSpPr>
          <p:cNvPr id="6159" name="Rectangle 1039"/>
          <p:cNvSpPr>
            <a:spLocks noChangeArrowheads="1"/>
          </p:cNvSpPr>
          <p:nvPr/>
        </p:nvSpPr>
        <p:spPr bwMode="auto">
          <a:xfrm>
            <a:off x="6732588" y="3716338"/>
            <a:ext cx="1225550" cy="5032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+mn-lt"/>
              </a:rPr>
              <a:t>free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+mn-lt"/>
              </a:rPr>
              <a:t>metabolite</a:t>
            </a:r>
          </a:p>
        </p:txBody>
      </p:sp>
      <p:sp>
        <p:nvSpPr>
          <p:cNvPr id="6160" name="Rectangle 1040"/>
          <p:cNvSpPr>
            <a:spLocks noChangeArrowheads="1"/>
          </p:cNvSpPr>
          <p:nvPr/>
        </p:nvSpPr>
        <p:spPr bwMode="auto">
          <a:xfrm>
            <a:off x="1908175" y="2492375"/>
            <a:ext cx="1871663" cy="79216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+mn-lt"/>
              </a:rPr>
              <a:t>Biotransformation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+mn-lt"/>
              </a:rPr>
              <a:t>organs</a:t>
            </a:r>
          </a:p>
        </p:txBody>
      </p:sp>
      <p:sp>
        <p:nvSpPr>
          <p:cNvPr id="6161" name="Rectangle 1041"/>
          <p:cNvSpPr>
            <a:spLocks noChangeArrowheads="1"/>
          </p:cNvSpPr>
          <p:nvPr/>
        </p:nvSpPr>
        <p:spPr bwMode="auto">
          <a:xfrm>
            <a:off x="755650" y="4005263"/>
            <a:ext cx="792163" cy="5032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+mn-lt"/>
              </a:rPr>
              <a:t>depot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+mn-lt"/>
              </a:rPr>
              <a:t>binding</a:t>
            </a:r>
          </a:p>
        </p:txBody>
      </p:sp>
      <p:sp>
        <p:nvSpPr>
          <p:cNvPr id="6162" name="Rectangle 1042"/>
          <p:cNvSpPr>
            <a:spLocks noChangeArrowheads="1"/>
          </p:cNvSpPr>
          <p:nvPr/>
        </p:nvSpPr>
        <p:spPr bwMode="auto">
          <a:xfrm>
            <a:off x="827088" y="1628775"/>
            <a:ext cx="792162" cy="5032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+mn-lt"/>
              </a:rPr>
              <a:t>depot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err="1">
                <a:latin typeface="+mn-lt"/>
              </a:rPr>
              <a:t>binding</a:t>
            </a:r>
            <a:endParaRPr lang="cs-CZ" altLang="cs-CZ" sz="1800" dirty="0">
              <a:latin typeface="+mn-lt"/>
            </a:endParaRPr>
          </a:p>
        </p:txBody>
      </p:sp>
      <p:sp>
        <p:nvSpPr>
          <p:cNvPr id="6163" name="Rectangle 1047"/>
          <p:cNvSpPr>
            <a:spLocks noChangeArrowheads="1"/>
          </p:cNvSpPr>
          <p:nvPr/>
        </p:nvSpPr>
        <p:spPr bwMode="auto">
          <a:xfrm>
            <a:off x="1547813" y="5516563"/>
            <a:ext cx="1296987" cy="3603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+mn-lt"/>
              </a:rPr>
              <a:t>TISSUES</a:t>
            </a:r>
          </a:p>
        </p:txBody>
      </p:sp>
      <p:sp>
        <p:nvSpPr>
          <p:cNvPr id="6164" name="Rectangle 1048"/>
          <p:cNvSpPr>
            <a:spLocks noChangeArrowheads="1"/>
          </p:cNvSpPr>
          <p:nvPr/>
        </p:nvSpPr>
        <p:spPr bwMode="auto">
          <a:xfrm>
            <a:off x="3995738" y="5516563"/>
            <a:ext cx="2160587" cy="3603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+mn-lt"/>
              </a:rPr>
              <a:t>BLOOD CIRCULATION</a:t>
            </a:r>
          </a:p>
        </p:txBody>
      </p:sp>
      <p:sp>
        <p:nvSpPr>
          <p:cNvPr id="6165" name="Rectangle 1049"/>
          <p:cNvSpPr>
            <a:spLocks noChangeArrowheads="1"/>
          </p:cNvSpPr>
          <p:nvPr/>
        </p:nvSpPr>
        <p:spPr bwMode="auto">
          <a:xfrm>
            <a:off x="6372225" y="5516563"/>
            <a:ext cx="1944688" cy="4333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+mn-lt"/>
              </a:rPr>
              <a:t>ORGANS OF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+mn-lt"/>
              </a:rPr>
              <a:t>EXCRETION</a:t>
            </a:r>
          </a:p>
        </p:txBody>
      </p:sp>
      <p:sp>
        <p:nvSpPr>
          <p:cNvPr id="6166" name="Rectangle 1050"/>
          <p:cNvSpPr>
            <a:spLocks noChangeArrowheads="1"/>
          </p:cNvSpPr>
          <p:nvPr/>
        </p:nvSpPr>
        <p:spPr bwMode="auto">
          <a:xfrm>
            <a:off x="6732588" y="6381750"/>
            <a:ext cx="1511300" cy="3603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latin typeface="+mn-lt"/>
              </a:rPr>
              <a:t>EXCRETION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383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altLang="cs-CZ" b="1" dirty="0" smtClean="0">
                <a:solidFill>
                  <a:schemeClr val="accent5"/>
                </a:solidFill>
              </a:rPr>
              <a:t>Single dose</a:t>
            </a:r>
            <a:br>
              <a:rPr lang="cs-CZ" altLang="cs-CZ" b="1" dirty="0" smtClean="0">
                <a:solidFill>
                  <a:schemeClr val="accent5"/>
                </a:solidFill>
              </a:rPr>
            </a:br>
            <a:r>
              <a:rPr lang="cs-CZ" altLang="cs-CZ" b="1" dirty="0">
                <a:solidFill>
                  <a:srgbClr val="339933"/>
                </a:solidFill>
              </a:rPr>
              <a:t/>
            </a:r>
            <a:br>
              <a:rPr lang="cs-CZ" altLang="cs-CZ" b="1" dirty="0">
                <a:solidFill>
                  <a:srgbClr val="339933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859460"/>
            <a:ext cx="7886700" cy="4667652"/>
          </a:xfrm>
        </p:spPr>
        <p:txBody>
          <a:bodyPr/>
          <a:lstStyle/>
          <a:p>
            <a:pPr algn="ctr">
              <a:spcBef>
                <a:spcPct val="0"/>
              </a:spcBef>
              <a:buNone/>
            </a:pPr>
            <a:r>
              <a:rPr lang="cs-CZ" altLang="cs-CZ" b="1" dirty="0" err="1" smtClean="0">
                <a:solidFill>
                  <a:srgbClr val="0070C0"/>
                </a:solidFill>
              </a:rPr>
              <a:t>Invasion</a:t>
            </a:r>
            <a:r>
              <a:rPr lang="cs-CZ" altLang="cs-CZ" b="1" dirty="0" smtClean="0">
                <a:solidFill>
                  <a:srgbClr val="0070C0"/>
                </a:solidFill>
              </a:rPr>
              <a:t> </a:t>
            </a:r>
            <a:r>
              <a:rPr lang="cs-CZ" altLang="cs-CZ" b="1" dirty="0" err="1" smtClean="0">
                <a:solidFill>
                  <a:srgbClr val="0070C0"/>
                </a:solidFill>
              </a:rPr>
              <a:t>phase</a:t>
            </a:r>
            <a:endParaRPr lang="cs-CZ" altLang="cs-CZ" b="1" dirty="0" smtClean="0">
              <a:solidFill>
                <a:srgbClr val="0070C0"/>
              </a:solidFill>
            </a:endParaRPr>
          </a:p>
          <a:p>
            <a:pPr>
              <a:spcBef>
                <a:spcPct val="0"/>
              </a:spcBef>
              <a:buNone/>
            </a:pPr>
            <a:endParaRPr lang="cs-CZ" altLang="cs-CZ" b="1" dirty="0" smtClean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cs-CZ" altLang="cs-CZ" b="1" dirty="0" smtClean="0">
                <a:solidFill>
                  <a:srgbClr val="FF0000"/>
                </a:solidFill>
              </a:rPr>
              <a:t>C </a:t>
            </a:r>
            <a:r>
              <a:rPr lang="cs-CZ" altLang="cs-CZ" b="1" baseline="-25000" dirty="0" err="1" smtClean="0">
                <a:solidFill>
                  <a:srgbClr val="FF0000"/>
                </a:solidFill>
              </a:rPr>
              <a:t>max</a:t>
            </a:r>
            <a:endParaRPr lang="cs-CZ" altLang="cs-CZ" b="1" baseline="-25000" dirty="0" smtClean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None/>
            </a:pPr>
            <a:endParaRPr lang="cs-CZ" altLang="cs-CZ" b="1" baseline="-250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cs-CZ" altLang="cs-CZ" b="1" dirty="0" smtClean="0">
                <a:solidFill>
                  <a:srgbClr val="FF0000"/>
                </a:solidFill>
              </a:rPr>
              <a:t>T </a:t>
            </a:r>
            <a:r>
              <a:rPr lang="cs-CZ" altLang="cs-CZ" b="1" baseline="-25000" dirty="0" err="1" smtClean="0">
                <a:solidFill>
                  <a:srgbClr val="FF0000"/>
                </a:solidFill>
              </a:rPr>
              <a:t>max</a:t>
            </a:r>
            <a:endParaRPr lang="cs-CZ" altLang="cs-CZ" b="1" baseline="-250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None/>
            </a:pPr>
            <a:endParaRPr lang="cs-CZ" altLang="cs-CZ" b="1" dirty="0" smtClean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cs-CZ" altLang="cs-CZ" b="1" dirty="0" err="1" smtClean="0">
                <a:solidFill>
                  <a:srgbClr val="FF0000"/>
                </a:solidFill>
              </a:rPr>
              <a:t>Bioavailability</a:t>
            </a:r>
            <a:r>
              <a:rPr lang="cs-CZ" altLang="cs-CZ" b="1" dirty="0" smtClean="0">
                <a:solidFill>
                  <a:srgbClr val="FF0000"/>
                </a:solidFill>
              </a:rPr>
              <a:t> - </a:t>
            </a:r>
            <a:r>
              <a:rPr lang="cs-CZ" altLang="cs-CZ" b="1" dirty="0">
                <a:solidFill>
                  <a:srgbClr val="FF0000"/>
                </a:solidFill>
              </a:rPr>
              <a:t>F</a:t>
            </a:r>
          </a:p>
          <a:p>
            <a:pPr>
              <a:spcBef>
                <a:spcPct val="50000"/>
              </a:spcBef>
              <a:buNone/>
            </a:pPr>
            <a:endParaRPr lang="cs-CZ" altLang="cs-CZ" sz="2400" dirty="0"/>
          </a:p>
          <a:p>
            <a:pPr>
              <a:spcBef>
                <a:spcPct val="50000"/>
              </a:spcBef>
              <a:buNone/>
            </a:pPr>
            <a:endParaRPr lang="cs-CZ" altLang="cs-CZ" sz="2400" dirty="0" smtClean="0"/>
          </a:p>
          <a:p>
            <a:pPr algn="ctr">
              <a:spcBef>
                <a:spcPct val="0"/>
              </a:spcBef>
              <a:buNone/>
            </a:pPr>
            <a:endParaRPr lang="cs-CZ" altLang="cs-CZ" b="1" dirty="0" smtClean="0">
              <a:solidFill>
                <a:srgbClr val="0066CC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cs-CZ" altLang="cs-CZ" b="1" dirty="0" err="1" smtClean="0">
                <a:solidFill>
                  <a:srgbClr val="FF0000"/>
                </a:solidFill>
              </a:rPr>
              <a:t>Volume</a:t>
            </a:r>
            <a:r>
              <a:rPr lang="cs-CZ" altLang="cs-CZ" b="1" dirty="0" smtClean="0">
                <a:solidFill>
                  <a:srgbClr val="FF0000"/>
                </a:solidFill>
              </a:rPr>
              <a:t> </a:t>
            </a:r>
            <a:r>
              <a:rPr lang="cs-CZ" altLang="cs-CZ" b="1" dirty="0" err="1" smtClean="0">
                <a:solidFill>
                  <a:srgbClr val="FF0000"/>
                </a:solidFill>
              </a:rPr>
              <a:t>of</a:t>
            </a:r>
            <a:r>
              <a:rPr lang="cs-CZ" altLang="cs-CZ" b="1" dirty="0" smtClean="0">
                <a:solidFill>
                  <a:srgbClr val="FF0000"/>
                </a:solidFill>
              </a:rPr>
              <a:t> </a:t>
            </a:r>
            <a:r>
              <a:rPr lang="cs-CZ" altLang="cs-CZ" b="1" dirty="0" err="1" smtClean="0">
                <a:solidFill>
                  <a:srgbClr val="FF0000"/>
                </a:solidFill>
              </a:rPr>
              <a:t>distribution</a:t>
            </a:r>
            <a:r>
              <a:rPr lang="cs-CZ" altLang="cs-CZ" b="1" dirty="0" smtClean="0">
                <a:solidFill>
                  <a:srgbClr val="FF0000"/>
                </a:solidFill>
              </a:rPr>
              <a:t> - </a:t>
            </a:r>
            <a:r>
              <a:rPr lang="cs-CZ" altLang="cs-CZ" b="1" dirty="0" err="1" smtClean="0">
                <a:solidFill>
                  <a:srgbClr val="FF0000"/>
                </a:solidFill>
              </a:rPr>
              <a:t>Vd</a:t>
            </a:r>
            <a:endParaRPr lang="cs-CZ" altLang="cs-CZ" b="1" dirty="0">
              <a:solidFill>
                <a:srgbClr val="FF0000"/>
              </a:solidFill>
            </a:endParaRPr>
          </a:p>
          <a:p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3553246" y="3473391"/>
                <a:ext cx="1559145" cy="6939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cs-CZ" sz="2400" b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𝐀𝐔𝐂</m:t>
                          </m:r>
                          <m:r>
                            <a:rPr lang="cs-CZ" sz="2400" b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sz="2400" b="1" baseline="-2500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𝐩𝐨</m:t>
                          </m:r>
                        </m:num>
                        <m:den>
                          <m:r>
                            <a:rPr lang="cs-CZ" sz="2400" b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𝐀𝐔𝐂</m:t>
                          </m:r>
                          <m:r>
                            <a:rPr lang="cs-CZ" sz="2400" b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sz="2400" b="1" baseline="-2500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𝐢𝐯</m:t>
                          </m:r>
                        </m:den>
                      </m:f>
                    </m:oMath>
                  </m:oMathPara>
                </a14:m>
                <a:endParaRPr lang="cs-CZ" sz="2400" b="1" dirty="0">
                  <a:solidFill>
                    <a:srgbClr val="0066CC"/>
                  </a:solidFill>
                </a:endParaRPr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246" y="3473391"/>
                <a:ext cx="1559145" cy="693908"/>
              </a:xfrm>
              <a:prstGeom prst="rect">
                <a:avLst/>
              </a:prstGeom>
              <a:blipFill rotWithShape="0">
                <a:blip r:embed="rId3"/>
                <a:stretch>
                  <a:fillRect b="-877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3855746" y="5527112"/>
                <a:ext cx="1432508" cy="6914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𝐕𝐝</m:t>
                      </m:r>
                      <m:r>
                        <a:rPr lang="cs-CZ" sz="2400" b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𝐃</m:t>
                          </m:r>
                          <m:r>
                            <a:rPr lang="cs-CZ" sz="2400" b="1" i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cs-CZ" sz="2400" b="1" i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𝐅</m:t>
                          </m:r>
                        </m:num>
                        <m:den>
                          <m:r>
                            <a:rPr lang="cs-CZ" sz="2400" b="1" i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𝐂</m:t>
                          </m:r>
                          <m:r>
                            <a:rPr lang="cs-CZ" sz="2400" b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sz="2400" b="1" i="0" baseline="-2500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den>
                      </m:f>
                    </m:oMath>
                  </m:oMathPara>
                </a14:m>
                <a:endParaRPr lang="cs-CZ" sz="2400" b="1" dirty="0">
                  <a:solidFill>
                    <a:srgbClr val="0066CC"/>
                  </a:solidFill>
                </a:endParaRP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5746" y="5527112"/>
                <a:ext cx="1432508" cy="691408"/>
              </a:xfrm>
              <a:prstGeom prst="rect">
                <a:avLst/>
              </a:prstGeom>
              <a:blipFill rotWithShape="0">
                <a:blip r:embed="rId4"/>
                <a:stretch>
                  <a:fillRect b="-885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640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2771775" y="-9366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86019" name="AutoShape 3"/>
          <p:cNvSpPr>
            <a:spLocks noChangeAspect="1" noChangeArrowheads="1" noTextEdit="1"/>
          </p:cNvSpPr>
          <p:nvPr/>
        </p:nvSpPr>
        <p:spPr bwMode="auto">
          <a:xfrm>
            <a:off x="755650" y="765175"/>
            <a:ext cx="8064500" cy="572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6020" name="Line 4"/>
          <p:cNvSpPr>
            <a:spLocks noChangeShapeType="1"/>
          </p:cNvSpPr>
          <p:nvPr/>
        </p:nvSpPr>
        <p:spPr bwMode="auto">
          <a:xfrm flipV="1">
            <a:off x="684213" y="5724525"/>
            <a:ext cx="7491412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6022" name="Freeform 6"/>
          <p:cNvSpPr>
            <a:spLocks/>
          </p:cNvSpPr>
          <p:nvPr/>
        </p:nvSpPr>
        <p:spPr bwMode="auto">
          <a:xfrm>
            <a:off x="1077913" y="5153025"/>
            <a:ext cx="646112" cy="571500"/>
          </a:xfrm>
          <a:custGeom>
            <a:avLst/>
            <a:gdLst>
              <a:gd name="T0" fmla="*/ 0 w 720"/>
              <a:gd name="T1" fmla="*/ 2147483646 h 540"/>
              <a:gd name="T2" fmla="*/ 2147483646 w 720"/>
              <a:gd name="T3" fmla="*/ 2147483646 h 540"/>
              <a:gd name="T4" fmla="*/ 2147483646 w 720"/>
              <a:gd name="T5" fmla="*/ 0 h 540"/>
              <a:gd name="T6" fmla="*/ 0 60000 65536"/>
              <a:gd name="T7" fmla="*/ 0 60000 65536"/>
              <a:gd name="T8" fmla="*/ 0 60000 65536"/>
              <a:gd name="T9" fmla="*/ 0 w 720"/>
              <a:gd name="T10" fmla="*/ 0 h 540"/>
              <a:gd name="T11" fmla="*/ 720 w 720"/>
              <a:gd name="T12" fmla="*/ 540 h 5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0" h="540">
                <a:moveTo>
                  <a:pt x="0" y="540"/>
                </a:moveTo>
                <a:cubicBezTo>
                  <a:pt x="210" y="495"/>
                  <a:pt x="420" y="450"/>
                  <a:pt x="540" y="360"/>
                </a:cubicBezTo>
                <a:cubicBezTo>
                  <a:pt x="660" y="270"/>
                  <a:pt x="690" y="135"/>
                  <a:pt x="720" y="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6023" name="Freeform 7"/>
          <p:cNvSpPr>
            <a:spLocks/>
          </p:cNvSpPr>
          <p:nvPr/>
        </p:nvSpPr>
        <p:spPr bwMode="auto">
          <a:xfrm>
            <a:off x="1724025" y="2195513"/>
            <a:ext cx="1289050" cy="2957512"/>
          </a:xfrm>
          <a:custGeom>
            <a:avLst/>
            <a:gdLst>
              <a:gd name="T0" fmla="*/ 0 w 1440"/>
              <a:gd name="T1" fmla="*/ 2147483646 h 2790"/>
              <a:gd name="T2" fmla="*/ 2147483646 w 1440"/>
              <a:gd name="T3" fmla="*/ 2147483646 h 2790"/>
              <a:gd name="T4" fmla="*/ 2147483646 w 1440"/>
              <a:gd name="T5" fmla="*/ 2147483646 h 2790"/>
              <a:gd name="T6" fmla="*/ 0 60000 65536"/>
              <a:gd name="T7" fmla="*/ 0 60000 65536"/>
              <a:gd name="T8" fmla="*/ 0 60000 65536"/>
              <a:gd name="T9" fmla="*/ 0 w 1440"/>
              <a:gd name="T10" fmla="*/ 0 h 2790"/>
              <a:gd name="T11" fmla="*/ 1440 w 1440"/>
              <a:gd name="T12" fmla="*/ 2790 h 27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" h="2790">
                <a:moveTo>
                  <a:pt x="0" y="2790"/>
                </a:moveTo>
                <a:cubicBezTo>
                  <a:pt x="240" y="1665"/>
                  <a:pt x="480" y="540"/>
                  <a:pt x="720" y="270"/>
                </a:cubicBezTo>
                <a:cubicBezTo>
                  <a:pt x="960" y="0"/>
                  <a:pt x="1320" y="1020"/>
                  <a:pt x="1440" y="117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6024" name="Freeform 8"/>
          <p:cNvSpPr>
            <a:spLocks/>
          </p:cNvSpPr>
          <p:nvPr/>
        </p:nvSpPr>
        <p:spPr bwMode="auto">
          <a:xfrm>
            <a:off x="3013075" y="3435350"/>
            <a:ext cx="5484813" cy="2289175"/>
          </a:xfrm>
          <a:custGeom>
            <a:avLst/>
            <a:gdLst>
              <a:gd name="T0" fmla="*/ 0 w 6120"/>
              <a:gd name="T1" fmla="*/ 0 h 2160"/>
              <a:gd name="T2" fmla="*/ 2147483646 w 6120"/>
              <a:gd name="T3" fmla="*/ 2147483646 h 2160"/>
              <a:gd name="T4" fmla="*/ 2147483646 w 6120"/>
              <a:gd name="T5" fmla="*/ 2147483646 h 2160"/>
              <a:gd name="T6" fmla="*/ 2147483646 w 6120"/>
              <a:gd name="T7" fmla="*/ 2147483646 h 2160"/>
              <a:gd name="T8" fmla="*/ 2147483646 w 6120"/>
              <a:gd name="T9" fmla="*/ 2147483646 h 2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20"/>
              <a:gd name="T16" fmla="*/ 0 h 2160"/>
              <a:gd name="T17" fmla="*/ 6120 w 6120"/>
              <a:gd name="T18" fmla="*/ 2160 h 2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20" h="2160">
                <a:moveTo>
                  <a:pt x="0" y="0"/>
                </a:moveTo>
                <a:cubicBezTo>
                  <a:pt x="150" y="315"/>
                  <a:pt x="300" y="630"/>
                  <a:pt x="540" y="900"/>
                </a:cubicBezTo>
                <a:cubicBezTo>
                  <a:pt x="780" y="1170"/>
                  <a:pt x="960" y="1440"/>
                  <a:pt x="1440" y="1620"/>
                </a:cubicBezTo>
                <a:cubicBezTo>
                  <a:pt x="1920" y="1800"/>
                  <a:pt x="2640" y="1890"/>
                  <a:pt x="3420" y="1980"/>
                </a:cubicBezTo>
                <a:cubicBezTo>
                  <a:pt x="4200" y="2070"/>
                  <a:pt x="5640" y="2130"/>
                  <a:pt x="6120" y="216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6037" name="Rectangle 21"/>
          <p:cNvSpPr>
            <a:spLocks noChangeArrowheads="1"/>
          </p:cNvSpPr>
          <p:nvPr/>
        </p:nvSpPr>
        <p:spPr bwMode="auto">
          <a:xfrm>
            <a:off x="2771775" y="-9366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86038" name="Text Box 22"/>
          <p:cNvSpPr txBox="1">
            <a:spLocks noChangeArrowheads="1"/>
          </p:cNvSpPr>
          <p:nvPr/>
        </p:nvSpPr>
        <p:spPr bwMode="auto">
          <a:xfrm>
            <a:off x="755650" y="110233"/>
            <a:ext cx="79914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b="1" dirty="0" err="1" smtClean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Relationship</a:t>
            </a:r>
            <a:r>
              <a:rPr lang="cs-CZ" altLang="cs-CZ" b="1" dirty="0" smtClean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altLang="cs-CZ" b="1" dirty="0" err="1" smtClean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of</a:t>
            </a:r>
            <a:r>
              <a:rPr lang="cs-CZ" altLang="cs-CZ" b="1" dirty="0" smtClean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altLang="cs-CZ" b="1" dirty="0" err="1" smtClean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plasmatic</a:t>
            </a:r>
            <a:r>
              <a:rPr lang="cs-CZ" altLang="cs-CZ" b="1" dirty="0" smtClean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altLang="cs-CZ" b="1" dirty="0" err="1" smtClean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conc</a:t>
            </a:r>
            <a:r>
              <a:rPr lang="cs-CZ" altLang="cs-CZ" b="1" dirty="0" smtClean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. on </a:t>
            </a:r>
            <a:r>
              <a:rPr lang="cs-CZ" altLang="cs-CZ" b="1" dirty="0" err="1" smtClean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time</a:t>
            </a:r>
            <a:r>
              <a:rPr lang="cs-CZ" altLang="cs-CZ" b="1" dirty="0" smtClean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 </a:t>
            </a:r>
            <a:endParaRPr lang="cs-CZ" altLang="cs-CZ" b="1" dirty="0">
              <a:solidFill>
                <a:schemeClr val="accent5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6021" name="Line 5"/>
          <p:cNvSpPr>
            <a:spLocks noChangeShapeType="1"/>
          </p:cNvSpPr>
          <p:nvPr/>
        </p:nvSpPr>
        <p:spPr bwMode="auto">
          <a:xfrm flipV="1">
            <a:off x="684213" y="1342185"/>
            <a:ext cx="0" cy="43862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6025" name="Line 9"/>
          <p:cNvSpPr>
            <a:spLocks noChangeShapeType="1"/>
          </p:cNvSpPr>
          <p:nvPr/>
        </p:nvSpPr>
        <p:spPr bwMode="auto">
          <a:xfrm>
            <a:off x="2454571" y="1339010"/>
            <a:ext cx="0" cy="4386262"/>
          </a:xfrm>
          <a:prstGeom prst="line">
            <a:avLst/>
          </a:prstGeom>
          <a:noFill/>
          <a:ln w="12700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6026" name="Text Box 10"/>
          <p:cNvSpPr txBox="1">
            <a:spLocks noChangeArrowheads="1"/>
          </p:cNvSpPr>
          <p:nvPr/>
        </p:nvSpPr>
        <p:spPr bwMode="auto">
          <a:xfrm>
            <a:off x="2165856" y="5750687"/>
            <a:ext cx="128905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 err="1">
                <a:latin typeface="+mn-lt"/>
                <a:cs typeface="Times New Roman" panose="02020603050405020304" pitchFamily="18" charset="0"/>
              </a:rPr>
              <a:t>Tmax</a:t>
            </a:r>
            <a:endParaRPr lang="cs-CZ" altLang="cs-CZ" sz="2400" dirty="0">
              <a:latin typeface="+mn-lt"/>
            </a:endParaRPr>
          </a:p>
        </p:txBody>
      </p:sp>
      <p:sp>
        <p:nvSpPr>
          <p:cNvPr id="86027" name="Text Box 11"/>
          <p:cNvSpPr txBox="1">
            <a:spLocks noChangeArrowheads="1"/>
          </p:cNvSpPr>
          <p:nvPr/>
        </p:nvSpPr>
        <p:spPr bwMode="auto">
          <a:xfrm>
            <a:off x="672036" y="5764090"/>
            <a:ext cx="1290637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 err="1">
                <a:latin typeface="+mn-lt"/>
                <a:cs typeface="Times New Roman" panose="02020603050405020304" pitchFamily="18" charset="0"/>
              </a:rPr>
              <a:t>l</a:t>
            </a:r>
            <a:r>
              <a:rPr lang="cs-CZ" altLang="cs-CZ" sz="2400" dirty="0" err="1" smtClean="0">
                <a:latin typeface="+mn-lt"/>
                <a:cs typeface="Times New Roman" panose="02020603050405020304" pitchFamily="18" charset="0"/>
              </a:rPr>
              <a:t>ag</a:t>
            </a:r>
            <a:r>
              <a:rPr lang="cs-CZ" altLang="cs-CZ" sz="24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cs-CZ" altLang="cs-CZ" sz="2400" dirty="0" err="1" smtClean="0">
                <a:latin typeface="+mn-lt"/>
                <a:cs typeface="Times New Roman" panose="02020603050405020304" pitchFamily="18" charset="0"/>
              </a:rPr>
              <a:t>time</a:t>
            </a:r>
            <a:r>
              <a:rPr lang="cs-CZ" altLang="cs-CZ" sz="2400" dirty="0" smtClean="0">
                <a:latin typeface="+mn-lt"/>
                <a:cs typeface="Times New Roman" panose="02020603050405020304" pitchFamily="18" charset="0"/>
              </a:rPr>
              <a:t> </a:t>
            </a:r>
            <a:endParaRPr lang="cs-CZ" altLang="cs-CZ" sz="2400" dirty="0">
              <a:latin typeface="+mn-lt"/>
            </a:endParaRPr>
          </a:p>
        </p:txBody>
      </p:sp>
      <p:sp>
        <p:nvSpPr>
          <p:cNvPr id="86028" name="Line 12"/>
          <p:cNvSpPr>
            <a:spLocks noChangeShapeType="1"/>
          </p:cNvSpPr>
          <p:nvPr/>
        </p:nvSpPr>
        <p:spPr bwMode="auto">
          <a:xfrm flipH="1">
            <a:off x="1722437" y="5254132"/>
            <a:ext cx="1587" cy="475903"/>
          </a:xfrm>
          <a:prstGeom prst="line">
            <a:avLst/>
          </a:prstGeom>
          <a:noFill/>
          <a:ln w="12700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6030" name="Line 14"/>
          <p:cNvSpPr>
            <a:spLocks noChangeShapeType="1"/>
          </p:cNvSpPr>
          <p:nvPr/>
        </p:nvSpPr>
        <p:spPr bwMode="auto">
          <a:xfrm flipH="1">
            <a:off x="909097" y="1529510"/>
            <a:ext cx="4354512" cy="1587"/>
          </a:xfrm>
          <a:prstGeom prst="line">
            <a:avLst/>
          </a:prstGeom>
          <a:noFill/>
          <a:ln w="12700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6031" name="Text Box 15"/>
          <p:cNvSpPr txBox="1">
            <a:spLocks noChangeArrowheads="1"/>
          </p:cNvSpPr>
          <p:nvPr/>
        </p:nvSpPr>
        <p:spPr bwMode="auto">
          <a:xfrm>
            <a:off x="5404969" y="4729106"/>
            <a:ext cx="1290637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 err="1" smtClean="0">
                <a:latin typeface="+mn-lt"/>
                <a:cs typeface="Times New Roman" panose="02020603050405020304" pitchFamily="18" charset="0"/>
              </a:rPr>
              <a:t>Cmin</a:t>
            </a:r>
            <a:r>
              <a:rPr lang="cs-CZ" altLang="cs-CZ" sz="2400" baseline="-25000" dirty="0" err="1" smtClean="0">
                <a:latin typeface="+mn-lt"/>
                <a:cs typeface="Times New Roman" panose="02020603050405020304" pitchFamily="18" charset="0"/>
              </a:rPr>
              <a:t>ter</a:t>
            </a:r>
            <a:endParaRPr lang="cs-CZ" altLang="cs-CZ" sz="2400" baseline="-25000" dirty="0">
              <a:latin typeface="+mn-lt"/>
            </a:endParaRPr>
          </a:p>
        </p:txBody>
      </p:sp>
      <p:sp>
        <p:nvSpPr>
          <p:cNvPr id="86032" name="Text Box 16"/>
          <p:cNvSpPr txBox="1">
            <a:spLocks noChangeArrowheads="1"/>
          </p:cNvSpPr>
          <p:nvPr/>
        </p:nvSpPr>
        <p:spPr bwMode="auto">
          <a:xfrm>
            <a:off x="5267793" y="1246214"/>
            <a:ext cx="12906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 err="1" smtClean="0">
                <a:latin typeface="+mn-lt"/>
                <a:cs typeface="Times New Roman" panose="02020603050405020304" pitchFamily="18" charset="0"/>
              </a:rPr>
              <a:t>Cmax</a:t>
            </a:r>
            <a:r>
              <a:rPr lang="cs-CZ" altLang="cs-CZ" sz="2400" baseline="-25000" dirty="0" err="1" smtClean="0">
                <a:latin typeface="+mn-lt"/>
                <a:cs typeface="Times New Roman" panose="02020603050405020304" pitchFamily="18" charset="0"/>
              </a:rPr>
              <a:t>ter</a:t>
            </a:r>
            <a:endParaRPr lang="cs-CZ" altLang="cs-CZ" sz="2400" baseline="-25000" dirty="0">
              <a:latin typeface="+mn-lt"/>
            </a:endParaRPr>
          </a:p>
        </p:txBody>
      </p:sp>
      <p:sp>
        <p:nvSpPr>
          <p:cNvPr id="86033" name="Line 17"/>
          <p:cNvSpPr>
            <a:spLocks noChangeShapeType="1"/>
          </p:cNvSpPr>
          <p:nvPr/>
        </p:nvSpPr>
        <p:spPr bwMode="auto">
          <a:xfrm flipH="1">
            <a:off x="827088" y="5017595"/>
            <a:ext cx="4354512" cy="1588"/>
          </a:xfrm>
          <a:prstGeom prst="line">
            <a:avLst/>
          </a:prstGeom>
          <a:noFill/>
          <a:ln w="12700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6035" name="Text Box 19"/>
          <p:cNvSpPr txBox="1">
            <a:spLocks noChangeArrowheads="1"/>
          </p:cNvSpPr>
          <p:nvPr/>
        </p:nvSpPr>
        <p:spPr bwMode="auto">
          <a:xfrm>
            <a:off x="7529513" y="5725272"/>
            <a:ext cx="1290637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latin typeface="+mn-lt"/>
                <a:cs typeface="Times New Roman" panose="02020603050405020304" pitchFamily="18" charset="0"/>
              </a:rPr>
              <a:t>T </a:t>
            </a:r>
            <a:r>
              <a:rPr lang="en-US" altLang="cs-CZ" sz="2400" dirty="0">
                <a:latin typeface="+mn-lt"/>
                <a:cs typeface="Times New Roman" panose="02020603050405020304" pitchFamily="18" charset="0"/>
              </a:rPr>
              <a:t>[min]</a:t>
            </a:r>
            <a:endParaRPr lang="en-US" altLang="cs-CZ" sz="2400" dirty="0">
              <a:latin typeface="+mn-lt"/>
            </a:endParaRPr>
          </a:p>
        </p:txBody>
      </p:sp>
      <p:sp>
        <p:nvSpPr>
          <p:cNvPr id="86036" name="Text Box 20"/>
          <p:cNvSpPr txBox="1">
            <a:spLocks noChangeArrowheads="1"/>
          </p:cNvSpPr>
          <p:nvPr/>
        </p:nvSpPr>
        <p:spPr bwMode="auto">
          <a:xfrm>
            <a:off x="115275" y="1229852"/>
            <a:ext cx="1672756" cy="161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cs-CZ" altLang="cs-CZ" sz="2400" dirty="0">
                <a:latin typeface="+mn-lt"/>
                <a:cs typeface="Times New Roman" panose="02020603050405020304" pitchFamily="18" charset="0"/>
              </a:rPr>
              <a:t>C </a:t>
            </a:r>
            <a:r>
              <a:rPr lang="en-US" altLang="cs-CZ" sz="2400" dirty="0">
                <a:cs typeface="Times New Roman" panose="02020603050405020304" pitchFamily="18" charset="0"/>
              </a:rPr>
              <a:t>[</a:t>
            </a:r>
            <a:r>
              <a:rPr lang="en-US" altLang="cs-CZ" sz="2400" dirty="0">
                <a:latin typeface="+mn-lt"/>
                <a:cs typeface="Times New Roman" panose="02020603050405020304" pitchFamily="18" charset="0"/>
              </a:rPr>
              <a:t>mg/ml</a:t>
            </a:r>
            <a:r>
              <a:rPr lang="en-US" altLang="cs-CZ" sz="2400" dirty="0">
                <a:cs typeface="Times New Roman" panose="02020603050405020304" pitchFamily="18" charset="0"/>
              </a:rPr>
              <a:t>]</a:t>
            </a:r>
            <a:endParaRPr lang="en-US" altLang="cs-CZ" sz="24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 dirty="0">
              <a:latin typeface="+mn-lt"/>
            </a:endParaRPr>
          </a:p>
        </p:txBody>
      </p:sp>
      <p:sp>
        <p:nvSpPr>
          <p:cNvPr id="86039" name="AutoShape 23"/>
          <p:cNvSpPr>
            <a:spLocks/>
          </p:cNvSpPr>
          <p:nvPr/>
        </p:nvSpPr>
        <p:spPr bwMode="auto">
          <a:xfrm>
            <a:off x="6540174" y="1496063"/>
            <a:ext cx="358775" cy="3459510"/>
          </a:xfrm>
          <a:prstGeom prst="rightBrace">
            <a:avLst>
              <a:gd name="adj1" fmla="val 8528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86040" name="Text Box 24"/>
          <p:cNvSpPr txBox="1">
            <a:spLocks noChangeArrowheads="1"/>
          </p:cNvSpPr>
          <p:nvPr/>
        </p:nvSpPr>
        <p:spPr bwMode="auto">
          <a:xfrm>
            <a:off x="6846738" y="2721134"/>
            <a:ext cx="22526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400" dirty="0" smtClean="0">
                <a:solidFill>
                  <a:srgbClr val="FF0000"/>
                </a:solidFill>
                <a:latin typeface="+mn-lt"/>
              </a:rPr>
              <a:t>THERAPEUTICAL RANGE</a:t>
            </a:r>
            <a:endParaRPr lang="cs-CZ" altLang="cs-CZ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6041" name="Text Box 25"/>
          <p:cNvSpPr txBox="1">
            <a:spLocks noChangeArrowheads="1"/>
          </p:cNvSpPr>
          <p:nvPr/>
        </p:nvSpPr>
        <p:spPr bwMode="auto">
          <a:xfrm>
            <a:off x="-832970" y="6221413"/>
            <a:ext cx="739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400" dirty="0" smtClean="0">
                <a:solidFill>
                  <a:srgbClr val="FF0000"/>
                </a:solidFill>
                <a:latin typeface="+mn-lt"/>
              </a:rPr>
              <a:t>INVASION</a:t>
            </a:r>
            <a:r>
              <a:rPr lang="cs-CZ" altLang="cs-CZ" sz="2400" dirty="0">
                <a:solidFill>
                  <a:srgbClr val="CC0000"/>
                </a:solidFill>
                <a:latin typeface="+mn-lt"/>
              </a:rPr>
              <a:t>	</a:t>
            </a:r>
            <a:r>
              <a:rPr lang="cs-CZ" altLang="cs-CZ" sz="2400" dirty="0" smtClean="0">
                <a:solidFill>
                  <a:srgbClr val="FF0000"/>
                </a:solidFill>
                <a:latin typeface="+mn-lt"/>
              </a:rPr>
              <a:t>ELIMINATION</a:t>
            </a:r>
            <a:endParaRPr lang="cs-CZ" altLang="cs-CZ" sz="2400" dirty="0">
              <a:solidFill>
                <a:srgbClr val="FF0000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187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174" y="25033"/>
            <a:ext cx="7886700" cy="1325563"/>
          </a:xfrm>
        </p:spPr>
        <p:txBody>
          <a:bodyPr/>
          <a:lstStyle/>
          <a:p>
            <a:pPr algn="ctr"/>
            <a:r>
              <a:rPr lang="cs-CZ" altLang="cs-CZ" b="1" dirty="0" smtClean="0">
                <a:solidFill>
                  <a:schemeClr val="accent5"/>
                </a:solidFill>
              </a:rPr>
              <a:t>Single dose</a:t>
            </a:r>
            <a:endParaRPr lang="cs-CZ" b="1" dirty="0">
              <a:solidFill>
                <a:schemeClr val="accent5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1124" y="1084943"/>
            <a:ext cx="8686799" cy="485843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cs-CZ" sz="3300" b="1" dirty="0" err="1" smtClean="0">
                <a:solidFill>
                  <a:schemeClr val="accent5"/>
                </a:solidFill>
              </a:rPr>
              <a:t>Elimination</a:t>
            </a:r>
            <a:r>
              <a:rPr lang="cs-CZ" sz="3300" b="1" dirty="0" smtClean="0">
                <a:solidFill>
                  <a:schemeClr val="accent5"/>
                </a:solidFill>
              </a:rPr>
              <a:t> </a:t>
            </a:r>
            <a:r>
              <a:rPr lang="cs-CZ" sz="3300" b="1" dirty="0" err="1" smtClean="0">
                <a:solidFill>
                  <a:schemeClr val="accent5"/>
                </a:solidFill>
              </a:rPr>
              <a:t>phase</a:t>
            </a:r>
            <a:endParaRPr lang="cs-CZ" sz="3300" b="1" dirty="0" smtClean="0">
              <a:solidFill>
                <a:schemeClr val="accent5"/>
              </a:solidFill>
            </a:endParaRPr>
          </a:p>
          <a:p>
            <a:pPr>
              <a:spcBef>
                <a:spcPct val="50000"/>
              </a:spcBef>
            </a:pPr>
            <a:r>
              <a:rPr lang="cs-CZ" altLang="cs-CZ" dirty="0" smtClean="0">
                <a:latin typeface="Calibri" panose="020F0502020204030204" pitchFamily="34" charset="0"/>
              </a:rPr>
              <a:t>Drug </a:t>
            </a:r>
            <a:r>
              <a:rPr lang="cs-CZ" altLang="cs-CZ" dirty="0" err="1" smtClean="0">
                <a:latin typeface="Calibri" panose="020F0502020204030204" pitchFamily="34" charset="0"/>
              </a:rPr>
              <a:t>is</a:t>
            </a:r>
            <a:r>
              <a:rPr lang="cs-CZ" altLang="cs-CZ" dirty="0" smtClean="0">
                <a:latin typeface="Calibri" panose="020F0502020204030204" pitchFamily="34" charset="0"/>
              </a:rPr>
              <a:t> </a:t>
            </a:r>
            <a:r>
              <a:rPr lang="cs-CZ" altLang="cs-CZ" dirty="0" err="1" smtClean="0">
                <a:latin typeface="Calibri" panose="020F0502020204030204" pitchFamily="34" charset="0"/>
              </a:rPr>
              <a:t>eliminated</a:t>
            </a:r>
            <a:r>
              <a:rPr lang="cs-CZ" altLang="cs-CZ" dirty="0" smtClean="0">
                <a:latin typeface="Calibri" panose="020F0502020204030204" pitchFamily="34" charset="0"/>
              </a:rPr>
              <a:t> </a:t>
            </a:r>
            <a:r>
              <a:rPr lang="cs-CZ" altLang="cs-CZ" dirty="0" err="1" smtClean="0">
                <a:latin typeface="Calibri" panose="020F0502020204030204" pitchFamily="34" charset="0"/>
              </a:rPr>
              <a:t>from</a:t>
            </a:r>
            <a:r>
              <a:rPr lang="cs-CZ" altLang="cs-CZ" dirty="0" smtClean="0">
                <a:latin typeface="Calibri" panose="020F0502020204030204" pitchFamily="34" charset="0"/>
              </a:rPr>
              <a:t> </a:t>
            </a:r>
            <a:r>
              <a:rPr lang="cs-CZ" altLang="cs-CZ" dirty="0" err="1" smtClean="0">
                <a:latin typeface="Calibri" panose="020F0502020204030204" pitchFamily="34" charset="0"/>
              </a:rPr>
              <a:t>the</a:t>
            </a:r>
            <a:r>
              <a:rPr lang="cs-CZ" altLang="cs-CZ" dirty="0" smtClean="0">
                <a:latin typeface="Calibri" panose="020F0502020204030204" pitchFamily="34" charset="0"/>
              </a:rPr>
              <a:t> </a:t>
            </a:r>
            <a:r>
              <a:rPr lang="cs-CZ" altLang="cs-CZ" dirty="0" err="1" smtClean="0">
                <a:latin typeface="Calibri" panose="020F0502020204030204" pitchFamily="34" charset="0"/>
              </a:rPr>
              <a:t>organism</a:t>
            </a:r>
            <a:r>
              <a:rPr lang="cs-CZ" altLang="cs-CZ" dirty="0" smtClean="0">
                <a:latin typeface="Calibri" panose="020F0502020204030204" pitchFamily="34" charset="0"/>
              </a:rPr>
              <a:t> </a:t>
            </a:r>
            <a:r>
              <a:rPr lang="cs-CZ" altLang="cs-CZ" dirty="0" err="1" smtClean="0">
                <a:latin typeface="Calibri" panose="020F0502020204030204" pitchFamily="34" charset="0"/>
              </a:rPr>
              <a:t>with</a:t>
            </a:r>
            <a:r>
              <a:rPr lang="cs-CZ" altLang="cs-CZ" dirty="0" smtClean="0">
                <a:latin typeface="Calibri" panose="020F0502020204030204" pitchFamily="34" charset="0"/>
              </a:rPr>
              <a:t> speed </a:t>
            </a:r>
            <a:r>
              <a:rPr lang="cs-CZ" altLang="cs-CZ" dirty="0" err="1" smtClean="0">
                <a:latin typeface="Calibri" panose="020F0502020204030204" pitchFamily="34" charset="0"/>
              </a:rPr>
              <a:t>determined</a:t>
            </a:r>
            <a:r>
              <a:rPr lang="cs-CZ" altLang="cs-CZ" dirty="0" smtClean="0">
                <a:latin typeface="Calibri" panose="020F0502020204030204" pitchFamily="34" charset="0"/>
              </a:rPr>
              <a:t> by:</a:t>
            </a:r>
            <a:endParaRPr lang="cs-CZ" altLang="cs-CZ" dirty="0"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  <a:buNone/>
            </a:pPr>
            <a:endParaRPr lang="cs-CZ" altLang="cs-CZ" b="1" dirty="0" smtClean="0">
              <a:solidFill>
                <a:srgbClr val="CC0000"/>
              </a:solidFill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cs-CZ" altLang="cs-CZ" b="1" dirty="0" err="1" smtClean="0">
                <a:solidFill>
                  <a:srgbClr val="CC0000"/>
                </a:solidFill>
                <a:latin typeface="Calibri" panose="020F0502020204030204" pitchFamily="34" charset="0"/>
              </a:rPr>
              <a:t>Elimination</a:t>
            </a:r>
            <a:r>
              <a:rPr lang="cs-CZ" altLang="cs-CZ" b="1" dirty="0" smtClean="0">
                <a:solidFill>
                  <a:srgbClr val="CC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b="1" dirty="0" err="1" smtClean="0">
                <a:solidFill>
                  <a:srgbClr val="CC0000"/>
                </a:solidFill>
                <a:latin typeface="Calibri" panose="020F0502020204030204" pitchFamily="34" charset="0"/>
              </a:rPr>
              <a:t>rate</a:t>
            </a:r>
            <a:r>
              <a:rPr lang="cs-CZ" altLang="cs-CZ" b="1" dirty="0" smtClean="0">
                <a:solidFill>
                  <a:srgbClr val="CC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b="1" dirty="0" err="1" smtClean="0">
                <a:solidFill>
                  <a:srgbClr val="CC0000"/>
                </a:solidFill>
                <a:latin typeface="Calibri" panose="020F0502020204030204" pitchFamily="34" charset="0"/>
              </a:rPr>
              <a:t>constant</a:t>
            </a:r>
            <a:r>
              <a:rPr lang="cs-CZ" altLang="cs-CZ" b="1" dirty="0" smtClean="0">
                <a:solidFill>
                  <a:srgbClr val="CC0000"/>
                </a:solidFill>
                <a:latin typeface="Calibri" panose="020F0502020204030204" pitchFamily="34" charset="0"/>
              </a:rPr>
              <a:t>:</a:t>
            </a:r>
          </a:p>
          <a:p>
            <a:pPr>
              <a:spcBef>
                <a:spcPct val="50000"/>
              </a:spcBef>
              <a:buNone/>
            </a:pPr>
            <a:endParaRPr lang="cs-CZ" altLang="cs-CZ" b="1" dirty="0" smtClean="0">
              <a:solidFill>
                <a:srgbClr val="CC0000"/>
              </a:solidFill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  <a:buNone/>
            </a:pPr>
            <a:endParaRPr lang="cs-CZ" altLang="cs-CZ" b="1" dirty="0" smtClean="0">
              <a:solidFill>
                <a:srgbClr val="CC0000"/>
              </a:solidFill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cs-CZ" altLang="cs-CZ" b="1" dirty="0" err="1" smtClean="0">
                <a:solidFill>
                  <a:srgbClr val="CC0000"/>
                </a:solidFill>
                <a:latin typeface="Calibri" panose="020F0502020204030204" pitchFamily="34" charset="0"/>
              </a:rPr>
              <a:t>Biological</a:t>
            </a:r>
            <a:r>
              <a:rPr lang="cs-CZ" altLang="cs-CZ" b="1" dirty="0" smtClean="0">
                <a:solidFill>
                  <a:srgbClr val="CC0000"/>
                </a:solidFill>
                <a:latin typeface="Calibri" panose="020F0502020204030204" pitchFamily="34" charset="0"/>
              </a:rPr>
              <a:t> halftime </a:t>
            </a:r>
            <a:r>
              <a:rPr lang="cs-CZ" altLang="cs-CZ" dirty="0" smtClean="0">
                <a:latin typeface="Calibri" panose="020F0502020204030204" pitchFamily="34" charset="0"/>
              </a:rPr>
              <a:t>– drug </a:t>
            </a:r>
            <a:r>
              <a:rPr lang="cs-CZ" altLang="cs-CZ" dirty="0" err="1" smtClean="0">
                <a:latin typeface="Calibri" panose="020F0502020204030204" pitchFamily="34" charset="0"/>
              </a:rPr>
              <a:t>is</a:t>
            </a:r>
            <a:r>
              <a:rPr lang="cs-CZ" altLang="cs-CZ" dirty="0" smtClean="0">
                <a:latin typeface="Calibri" panose="020F0502020204030204" pitchFamily="34" charset="0"/>
              </a:rPr>
              <a:t> </a:t>
            </a:r>
            <a:r>
              <a:rPr lang="cs-CZ" altLang="cs-CZ" dirty="0" err="1" smtClean="0">
                <a:latin typeface="Calibri" panose="020F0502020204030204" pitchFamily="34" charset="0"/>
              </a:rPr>
              <a:t>totally</a:t>
            </a:r>
            <a:r>
              <a:rPr lang="cs-CZ" altLang="cs-CZ" dirty="0" smtClean="0">
                <a:latin typeface="Calibri" panose="020F0502020204030204" pitchFamily="34" charset="0"/>
              </a:rPr>
              <a:t> </a:t>
            </a:r>
            <a:r>
              <a:rPr lang="cs-CZ" altLang="cs-CZ" dirty="0" err="1" smtClean="0">
                <a:latin typeface="Calibri" panose="020F0502020204030204" pitchFamily="34" charset="0"/>
              </a:rPr>
              <a:t>eliminated</a:t>
            </a:r>
            <a:r>
              <a:rPr lang="cs-CZ" altLang="cs-CZ" dirty="0" smtClean="0">
                <a:latin typeface="Calibri" panose="020F0502020204030204" pitchFamily="34" charset="0"/>
              </a:rPr>
              <a:t> </a:t>
            </a:r>
            <a:r>
              <a:rPr lang="cs-CZ" altLang="cs-CZ" dirty="0" err="1" smtClean="0">
                <a:latin typeface="Calibri" panose="020F0502020204030204" pitchFamily="34" charset="0"/>
              </a:rPr>
              <a:t>after</a:t>
            </a:r>
            <a:r>
              <a:rPr lang="cs-CZ" altLang="cs-CZ" dirty="0" smtClean="0">
                <a:latin typeface="Calibri" panose="020F0502020204030204" pitchFamily="34" charset="0"/>
              </a:rPr>
              <a:t> 4-5 </a:t>
            </a:r>
            <a:r>
              <a:rPr lang="cs-CZ" altLang="cs-CZ" dirty="0" err="1" smtClean="0">
                <a:latin typeface="Calibri" panose="020F0502020204030204" pitchFamily="34" charset="0"/>
              </a:rPr>
              <a:t>halftimes</a:t>
            </a:r>
            <a:endParaRPr lang="cs-CZ" altLang="cs-CZ" dirty="0"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cs-CZ" altLang="cs-CZ" b="1" dirty="0">
                <a:solidFill>
                  <a:srgbClr val="0066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		</a:t>
            </a:r>
            <a:endParaRPr lang="cs-CZ" altLang="cs-CZ" b="1" dirty="0">
              <a:solidFill>
                <a:srgbClr val="CC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None/>
            </a:pPr>
            <a:endParaRPr lang="cs-CZ" altLang="cs-CZ" b="1" dirty="0">
              <a:solidFill>
                <a:srgbClr val="CC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cs-CZ" altLang="cs-CZ" b="1" dirty="0" err="1">
                <a:solidFill>
                  <a:srgbClr val="CC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cs-CZ" altLang="cs-CZ" b="1" dirty="0" err="1" smtClean="0">
                <a:solidFill>
                  <a:srgbClr val="CC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learance</a:t>
            </a:r>
            <a:r>
              <a:rPr lang="cs-CZ" altLang="cs-CZ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altLang="cs-CZ" dirty="0"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cs-CZ" altLang="cs-CZ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cs-CZ" altLang="cs-CZ" dirty="0" smtClean="0">
                <a:solidFill>
                  <a:srgbClr val="0066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altLang="cs-CZ" dirty="0">
                <a:solidFill>
                  <a:srgbClr val="0066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cs-CZ" altLang="cs-CZ" dirty="0">
                <a:latin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cs-CZ" altLang="cs-CZ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volume</a:t>
            </a:r>
            <a:r>
              <a:rPr lang="cs-CZ" altLang="cs-CZ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altLang="cs-CZ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altLang="cs-CZ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plasma, </a:t>
            </a:r>
            <a:r>
              <a:rPr lang="cs-CZ" altLang="cs-CZ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which</a:t>
            </a:r>
            <a:r>
              <a:rPr lang="cs-CZ" altLang="cs-CZ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altLang="cs-CZ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cs-CZ" altLang="cs-CZ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altLang="cs-CZ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fully</a:t>
            </a:r>
            <a:r>
              <a:rPr lang="cs-CZ" altLang="cs-CZ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altLang="cs-CZ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cleaned</a:t>
            </a:r>
            <a:r>
              <a:rPr lang="cs-CZ" altLang="cs-CZ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altLang="cs-CZ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cs-CZ" altLang="cs-CZ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drug </a:t>
            </a:r>
            <a:r>
              <a:rPr lang="cs-CZ" altLang="cs-CZ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at</a:t>
            </a:r>
            <a:r>
              <a:rPr lang="cs-CZ" altLang="cs-CZ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altLang="cs-CZ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time</a:t>
            </a:r>
            <a:r>
              <a:rPr lang="cs-CZ" altLang="cs-CZ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unit</a:t>
            </a:r>
            <a:r>
              <a:rPr lang="en-US" altLang="cs-CZ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[l </a:t>
            </a:r>
            <a:r>
              <a:rPr lang="en-US" altLang="cs-CZ" dirty="0">
                <a:latin typeface="Calibri" panose="020F0502020204030204" pitchFamily="34" charset="0"/>
                <a:cs typeface="Times New Roman" panose="02020603050405020304" pitchFamily="18" charset="0"/>
              </a:rPr>
              <a:t>. h</a:t>
            </a:r>
            <a:r>
              <a:rPr lang="en-US" altLang="cs-CZ" baseline="30000" dirty="0">
                <a:latin typeface="Calibri" panose="020F0502020204030204" pitchFamily="34" charset="0"/>
                <a:cs typeface="Times New Roman" panose="02020603050405020304" pitchFamily="18" charset="0"/>
              </a:rPr>
              <a:t>-1</a:t>
            </a:r>
            <a:r>
              <a:rPr lang="en-US" altLang="cs-CZ" dirty="0">
                <a:latin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cs-CZ" altLang="cs-CZ" dirty="0"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3534082" y="2570244"/>
                <a:ext cx="1822615" cy="526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𝐤</m:t>
                      </m:r>
                      <m:r>
                        <a:rPr lang="cs-CZ" b="1" i="0" baseline="-2500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𝐞</m:t>
                      </m:r>
                      <m:r>
                        <a:rPr lang="cs-CZ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cs-CZ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cs-CZ" b="1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r>
                                <a:rPr lang="cs-CZ" b="1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𝐜</m:t>
                              </m:r>
                              <m:r>
                                <a:rPr lang="cs-CZ" b="1" i="0" baseline="-2500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cs-CZ" b="1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func>
                                <m:funcPr>
                                  <m:ctrlPr>
                                    <a:rPr lang="cs-CZ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cs-CZ" b="1" i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𝐥𝐧</m:t>
                                  </m:r>
                                </m:fName>
                                <m:e>
                                  <m:r>
                                    <a:rPr lang="cs-CZ" b="1" i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𝐜</m:t>
                                  </m:r>
                                  <m:r>
                                    <a:rPr lang="cs-CZ" b="1" i="0" baseline="-2500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func>
                            </m:e>
                          </m:func>
                        </m:num>
                        <m:den>
                          <m:r>
                            <a:rPr lang="cs-CZ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𝐭</m:t>
                          </m:r>
                          <m:r>
                            <a:rPr lang="cs-CZ" b="1" i="0" baseline="-2500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cs-CZ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cs-CZ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𝐭𝟏</m:t>
                          </m:r>
                        </m:den>
                      </m:f>
                    </m:oMath>
                  </m:oMathPara>
                </a14:m>
                <a:endParaRPr lang="cs-CZ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082" y="2570244"/>
                <a:ext cx="1822615" cy="526106"/>
              </a:xfrm>
              <a:prstGeom prst="rect">
                <a:avLst/>
              </a:prstGeom>
              <a:blipFill>
                <a:blip r:embed="rId4"/>
                <a:stretch>
                  <a:fillRect b="-814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2891276" y="3998213"/>
                <a:ext cx="3108226" cy="5839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𝐭</m:t>
                          </m:r>
                        </m:e>
                        <m:sub>
                          <m:r>
                            <a:rPr lang="cs-CZ" sz="20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cs-CZ" sz="20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cs-CZ" sz="20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cs-CZ" sz="20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cs-CZ" sz="2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cs-CZ" sz="2000" b="1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r>
                                <a:rPr lang="cs-CZ" sz="2000" b="1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func>
                        </m:num>
                        <m:den>
                          <m:r>
                            <a:rPr lang="cs-CZ" sz="20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𝐤</m:t>
                          </m:r>
                          <m:r>
                            <a:rPr lang="cs-CZ" sz="2000" b="1" i="0" baseline="-2500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𝐞</m:t>
                          </m:r>
                        </m:den>
                      </m:f>
                      <m:r>
                        <a:rPr lang="cs-CZ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cs-CZ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cs-CZ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cs-CZ" sz="20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𝐤</m:t>
                          </m:r>
                          <m:r>
                            <a:rPr lang="cs-CZ" sz="2000" b="1" i="0" baseline="-2500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𝐞</m:t>
                          </m:r>
                        </m:den>
                      </m:f>
                    </m:oMath>
                  </m:oMathPara>
                </a14:m>
                <a:endParaRPr lang="cs-CZ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276" y="3998213"/>
                <a:ext cx="3108226" cy="583942"/>
              </a:xfrm>
              <a:prstGeom prst="rect">
                <a:avLst/>
              </a:prstGeom>
              <a:blipFill rotWithShape="0">
                <a:blip r:embed="rId5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2173695" y="5722646"/>
                <a:ext cx="5649685" cy="3988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𝐂𝐥</m:t>
                        </m:r>
                      </m:e>
                      <m:sub>
                        <m:r>
                          <a:rPr lang="cs-CZ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𝐓𝐎𝐓</m:t>
                        </m:r>
                      </m:sub>
                    </m:sSub>
                  </m:oMath>
                </a14:m>
                <a:r>
                  <a:rPr lang="cs-CZ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𝐃</m:t>
                        </m:r>
                      </m:num>
                      <m:den>
                        <m:r>
                          <a:rPr lang="cs-CZ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𝐀𝐔𝐂</m:t>
                        </m:r>
                      </m:den>
                    </m:f>
                    <m:r>
                      <a:rPr lang="cs-CZ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𝐤𝐞</m:t>
                    </m:r>
                    <m:r>
                      <a:rPr lang="cs-CZ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. </m:t>
                    </m:r>
                    <m:r>
                      <a:rPr lang="cs-CZ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𝐕𝐝</m:t>
                    </m:r>
                    <m:r>
                      <a:rPr lang="cs-CZ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𝐂𝐥</m:t>
                        </m:r>
                      </m:e>
                      <m:sub>
                        <m:r>
                          <a:rPr lang="cs-CZ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𝐑𝐄𝐍</m:t>
                        </m:r>
                      </m:sub>
                    </m:sSub>
                    <m:r>
                      <a:rPr lang="cs-CZ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𝐂𝐥</m:t>
                        </m:r>
                      </m:e>
                      <m:sub>
                        <m:r>
                          <a:rPr lang="cs-CZ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𝐇𝐄𝐏</m:t>
                        </m:r>
                      </m:sub>
                    </m:sSub>
                    <m:r>
                      <a:rPr lang="cs-CZ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+</m:t>
                    </m:r>
                    <m:sSub>
                      <m:sSubPr>
                        <m:ctrlPr>
                          <a:rPr lang="cs-CZ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𝐂𝐥</m:t>
                        </m:r>
                      </m:e>
                      <m:sub>
                        <m:r>
                          <a:rPr lang="cs-CZ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𝐏𝐔𝐋</m:t>
                        </m:r>
                        <m:r>
                          <a:rPr lang="cs-CZ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cs-CZ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 </m:t>
                    </m:r>
                  </m:oMath>
                </a14:m>
                <a:endParaRPr lang="cs-CZ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3695" y="5722646"/>
                <a:ext cx="5649685" cy="398827"/>
              </a:xfrm>
              <a:prstGeom prst="rect">
                <a:avLst/>
              </a:prstGeom>
              <a:blipFill rotWithShape="0">
                <a:blip r:embed="rId6"/>
                <a:stretch>
                  <a:fillRect l="-648" b="-1538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71237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389090" y="153716"/>
            <a:ext cx="85218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ELIMINACE léčiva můžeme popsat </a:t>
            </a:r>
          </a:p>
          <a:p>
            <a:pPr algn="ctr"/>
            <a:r>
              <a:rPr lang="cs-CZ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těmito parametry: </a:t>
            </a:r>
            <a:r>
              <a:rPr lang="cs-CZ" sz="3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622154" y="3220600"/>
            <a:ext cx="351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  <a:latin typeface="Calibri" panose="020F0502020204030204" pitchFamily="34" charset="0"/>
              </a:rPr>
              <a:t>Pro kinetiku 1. řádu platí:  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407626" y="1916861"/>
            <a:ext cx="7954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  <a:latin typeface="Calibri" panose="020F0502020204030204" pitchFamily="34" charset="0"/>
              </a:rPr>
              <a:t>Udává pokles koncentrace  za určitý čas.  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500128" y="692557"/>
            <a:ext cx="3755301" cy="52322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f</a:t>
            </a:r>
            <a:r>
              <a:rPr lang="cs-CZ" sz="2800" b="1" baseline="-25000" dirty="0" err="1">
                <a:solidFill>
                  <a:schemeClr val="bg1"/>
                </a:solidFill>
                <a:latin typeface="Calibri" panose="020F0502020204030204" pitchFamily="34" charset="0"/>
              </a:rPr>
              <a:t>U</a:t>
            </a:r>
            <a:r>
              <a:rPr lang="cs-CZ" sz="2800" b="1" baseline="-25000" dirty="0">
                <a:solidFill>
                  <a:schemeClr val="bg1"/>
                </a:solidFill>
                <a:latin typeface="Calibri" panose="020F0502020204030204" pitchFamily="34" charset="0"/>
              </a:rPr>
              <a:t>   </a:t>
            </a:r>
            <a:r>
              <a:rPr lang="cs-CZ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- </a:t>
            </a:r>
            <a:r>
              <a:rPr lang="cs-CZ" sz="28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fraction</a:t>
            </a:r>
            <a:r>
              <a:rPr lang="cs-CZ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  </a:t>
            </a:r>
            <a:r>
              <a:rPr lang="cs-CZ" sz="28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unchanged</a:t>
            </a:r>
            <a:endParaRPr lang="cs-CZ" sz="2800" b="1" baseline="-25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4458751" y="677118"/>
            <a:ext cx="4139578" cy="52322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f</a:t>
            </a:r>
            <a:r>
              <a:rPr lang="cs-CZ" sz="2800" b="1" baseline="-25000" dirty="0" err="1">
                <a:solidFill>
                  <a:schemeClr val="bg1"/>
                </a:solidFill>
                <a:latin typeface="Calibri" panose="020F0502020204030204" pitchFamily="34" charset="0"/>
              </a:rPr>
              <a:t>U</a:t>
            </a:r>
            <a:r>
              <a:rPr lang="cs-CZ" sz="2800" b="1" baseline="-25000" dirty="0">
                <a:solidFill>
                  <a:schemeClr val="bg1"/>
                </a:solidFill>
                <a:latin typeface="Calibri" panose="020F0502020204030204" pitchFamily="34" charset="0"/>
              </a:rPr>
              <a:t>   </a:t>
            </a:r>
            <a:r>
              <a:rPr lang="cs-CZ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= U / D  = CL</a:t>
            </a:r>
            <a:r>
              <a:rPr lang="cs-CZ" sz="2800" b="1" baseline="-25000" dirty="0">
                <a:solidFill>
                  <a:schemeClr val="bg1"/>
                </a:solidFill>
                <a:latin typeface="Calibri" panose="020F0502020204030204" pitchFamily="34" charset="0"/>
              </a:rPr>
              <a:t>REN</a:t>
            </a:r>
            <a:r>
              <a:rPr lang="cs-CZ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 /CL</a:t>
            </a:r>
            <a:r>
              <a:rPr lang="cs-CZ" sz="2800" b="1" baseline="-25000" dirty="0">
                <a:solidFill>
                  <a:schemeClr val="bg1"/>
                </a:solidFill>
                <a:latin typeface="Calibri" panose="020F0502020204030204" pitchFamily="34" charset="0"/>
              </a:rPr>
              <a:t>TOT</a:t>
            </a:r>
          </a:p>
        </p:txBody>
      </p:sp>
      <p:cxnSp>
        <p:nvCxnSpPr>
          <p:cNvPr id="27" name="Přímá spojnice se šipkou 26"/>
          <p:cNvCxnSpPr>
            <a:cxnSpLocks/>
          </p:cNvCxnSpPr>
          <p:nvPr/>
        </p:nvCxnSpPr>
        <p:spPr bwMode="auto">
          <a:xfrm flipH="1">
            <a:off x="5096108" y="1466358"/>
            <a:ext cx="203273" cy="345640"/>
          </a:xfrm>
          <a:prstGeom prst="straightConnector1">
            <a:avLst/>
          </a:prstGeom>
          <a:noFill/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TextovéPole 27"/>
          <p:cNvSpPr txBox="1"/>
          <p:nvPr/>
        </p:nvSpPr>
        <p:spPr>
          <a:xfrm>
            <a:off x="4346533" y="1982805"/>
            <a:ext cx="4564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>
                <a:latin typeface="Calibri" panose="020F0502020204030204" pitchFamily="34" charset="0"/>
              </a:rPr>
              <a:t>Amount</a:t>
            </a:r>
            <a:r>
              <a:rPr lang="cs-CZ" sz="2000" dirty="0" smtClean="0">
                <a:latin typeface="Calibri" panose="020F0502020204030204" pitchFamily="34" charset="0"/>
              </a:rPr>
              <a:t> </a:t>
            </a:r>
            <a:r>
              <a:rPr lang="cs-CZ" sz="2000" dirty="0" err="1" smtClean="0">
                <a:latin typeface="Calibri" panose="020F0502020204030204" pitchFamily="34" charset="0"/>
              </a:rPr>
              <a:t>of</a:t>
            </a:r>
            <a:r>
              <a:rPr lang="cs-CZ" sz="2000" dirty="0" smtClean="0">
                <a:latin typeface="Calibri" panose="020F0502020204030204" pitchFamily="34" charset="0"/>
              </a:rPr>
              <a:t> </a:t>
            </a:r>
            <a:r>
              <a:rPr lang="cs-CZ" sz="2000" dirty="0" err="1" smtClean="0">
                <a:latin typeface="Calibri" panose="020F0502020204030204" pitchFamily="34" charset="0"/>
              </a:rPr>
              <a:t>unchanged</a:t>
            </a:r>
            <a:r>
              <a:rPr lang="cs-CZ" sz="2000" dirty="0" smtClean="0">
                <a:latin typeface="Calibri" panose="020F0502020204030204" pitchFamily="34" charset="0"/>
              </a:rPr>
              <a:t> </a:t>
            </a:r>
            <a:r>
              <a:rPr lang="cs-CZ" sz="2000" dirty="0" err="1" smtClean="0">
                <a:latin typeface="Calibri" panose="020F0502020204030204" pitchFamily="34" charset="0"/>
              </a:rPr>
              <a:t>drug</a:t>
            </a:r>
            <a:r>
              <a:rPr lang="cs-CZ" sz="2000" dirty="0" smtClean="0">
                <a:latin typeface="Calibri" panose="020F0502020204030204" pitchFamily="34" charset="0"/>
              </a:rPr>
              <a:t> </a:t>
            </a:r>
            <a:r>
              <a:rPr lang="cs-CZ" sz="2000" dirty="0" err="1" smtClean="0">
                <a:latin typeface="Calibri" panose="020F0502020204030204" pitchFamily="34" charset="0"/>
              </a:rPr>
              <a:t>found</a:t>
            </a:r>
            <a:r>
              <a:rPr lang="cs-CZ" sz="2000" dirty="0" smtClean="0">
                <a:latin typeface="Calibri" panose="020F0502020204030204" pitchFamily="34" charset="0"/>
              </a:rPr>
              <a:t> in urine</a:t>
            </a:r>
            <a:endParaRPr lang="cs-CZ" sz="2000" dirty="0">
              <a:latin typeface="Calibri" panose="020F050202020403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00128" y="2125359"/>
            <a:ext cx="35254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>
                <a:latin typeface="Calibri" panose="020F0502020204030204" pitchFamily="34" charset="0"/>
              </a:rPr>
              <a:t>f</a:t>
            </a:r>
            <a:r>
              <a:rPr lang="cs-CZ" sz="2800" b="1" baseline="-25000" dirty="0" err="1">
                <a:latin typeface="Calibri" panose="020F0502020204030204" pitchFamily="34" charset="0"/>
              </a:rPr>
              <a:t>U</a:t>
            </a:r>
            <a:r>
              <a:rPr lang="cs-CZ" sz="2800" baseline="-25000" dirty="0">
                <a:latin typeface="Calibri" panose="020F0502020204030204" pitchFamily="34" charset="0"/>
              </a:rPr>
              <a:t> </a:t>
            </a:r>
            <a:r>
              <a:rPr lang="cs-CZ" sz="2800" dirty="0">
                <a:latin typeface="Calibri" panose="020F0502020204030204" pitchFamily="34" charset="0"/>
              </a:rPr>
              <a:t> paracetamol = 3%</a:t>
            </a:r>
          </a:p>
          <a:p>
            <a:r>
              <a:rPr lang="cs-CZ" sz="2800" b="1" dirty="0" err="1">
                <a:latin typeface="Calibri" panose="020F0502020204030204" pitchFamily="34" charset="0"/>
              </a:rPr>
              <a:t>f</a:t>
            </a:r>
            <a:r>
              <a:rPr lang="cs-CZ" sz="2800" b="1" baseline="-25000" dirty="0" err="1">
                <a:latin typeface="Calibri" panose="020F0502020204030204" pitchFamily="34" charset="0"/>
              </a:rPr>
              <a:t>U</a:t>
            </a:r>
            <a:r>
              <a:rPr lang="cs-CZ" sz="2800" baseline="-25000" dirty="0">
                <a:latin typeface="Calibri" panose="020F0502020204030204" pitchFamily="34" charset="0"/>
              </a:rPr>
              <a:t>  </a:t>
            </a:r>
            <a:r>
              <a:rPr lang="cs-CZ" sz="2800" dirty="0">
                <a:latin typeface="Calibri" panose="020F0502020204030204" pitchFamily="34" charset="0"/>
              </a:rPr>
              <a:t> </a:t>
            </a:r>
            <a:r>
              <a:rPr lang="cs-CZ" sz="2800" dirty="0" smtClean="0">
                <a:latin typeface="Calibri" panose="020F0502020204030204" pitchFamily="34" charset="0"/>
              </a:rPr>
              <a:t>gentamycine </a:t>
            </a:r>
            <a:r>
              <a:rPr lang="cs-CZ" sz="2800" dirty="0">
                <a:latin typeface="Calibri" panose="020F0502020204030204" pitchFamily="34" charset="0"/>
              </a:rPr>
              <a:t>= 98%</a:t>
            </a:r>
            <a:endParaRPr lang="cs-CZ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770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polocas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514350"/>
            <a:ext cx="7840663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4543425" y="1427163"/>
            <a:ext cx="3036888" cy="12001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600">
                <a:latin typeface="Calibri" panose="020F0502020204030204" pitchFamily="34" charset="0"/>
              </a:rPr>
              <a:t>c</a:t>
            </a:r>
            <a:r>
              <a:rPr lang="cs-CZ" altLang="cs-CZ" sz="3600" baseline="-25000">
                <a:latin typeface="Calibri" panose="020F0502020204030204" pitchFamily="34" charset="0"/>
              </a:rPr>
              <a:t>t</a:t>
            </a:r>
            <a:r>
              <a:rPr lang="cs-CZ" altLang="cs-CZ" sz="3600">
                <a:latin typeface="Calibri" panose="020F0502020204030204" pitchFamily="34" charset="0"/>
              </a:rPr>
              <a:t> = c</a:t>
            </a:r>
            <a:r>
              <a:rPr lang="cs-CZ" altLang="cs-CZ" sz="3600" baseline="-25000">
                <a:latin typeface="Calibri" panose="020F0502020204030204" pitchFamily="34" charset="0"/>
              </a:rPr>
              <a:t>0</a:t>
            </a:r>
            <a:r>
              <a:rPr lang="cs-CZ" altLang="cs-CZ" sz="3600">
                <a:latin typeface="Calibri" panose="020F0502020204030204" pitchFamily="34" charset="0"/>
              </a:rPr>
              <a:t> . e</a:t>
            </a:r>
            <a:r>
              <a:rPr lang="cs-CZ" altLang="cs-CZ" sz="3600" baseline="30000">
                <a:latin typeface="Calibri" panose="020F0502020204030204" pitchFamily="34" charset="0"/>
              </a:rPr>
              <a:t>(-k.t)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600">
                <a:latin typeface="Calibri" panose="020F0502020204030204" pitchFamily="34" charset="0"/>
              </a:rPr>
              <a:t>ln c</a:t>
            </a:r>
            <a:r>
              <a:rPr lang="cs-CZ" altLang="cs-CZ" sz="3600" baseline="-25000">
                <a:latin typeface="Calibri" panose="020F0502020204030204" pitchFamily="34" charset="0"/>
              </a:rPr>
              <a:t>t</a:t>
            </a:r>
            <a:r>
              <a:rPr lang="cs-CZ" altLang="cs-CZ" sz="3600">
                <a:latin typeface="Calibri" panose="020F0502020204030204" pitchFamily="34" charset="0"/>
              </a:rPr>
              <a:t> = lnc</a:t>
            </a:r>
            <a:r>
              <a:rPr lang="cs-CZ" altLang="cs-CZ" sz="3600" baseline="-25000">
                <a:latin typeface="Calibri" panose="020F0502020204030204" pitchFamily="34" charset="0"/>
              </a:rPr>
              <a:t>0</a:t>
            </a:r>
            <a:r>
              <a:rPr lang="cs-CZ" altLang="cs-CZ" sz="3600">
                <a:latin typeface="Calibri" panose="020F0502020204030204" pitchFamily="34" charset="0"/>
              </a:rPr>
              <a:t> - k</a:t>
            </a:r>
            <a:r>
              <a:rPr lang="cs-CZ" altLang="cs-CZ" sz="3600" baseline="-25000">
                <a:latin typeface="Calibri" panose="020F0502020204030204" pitchFamily="34" charset="0"/>
              </a:rPr>
              <a:t>e</a:t>
            </a:r>
            <a:r>
              <a:rPr lang="cs-CZ" altLang="cs-CZ" sz="3600">
                <a:latin typeface="Calibri" panose="020F0502020204030204" pitchFamily="34" charset="0"/>
              </a:rPr>
              <a:t>.t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330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179388" y="260350"/>
            <a:ext cx="87439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8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First-order</a:t>
            </a:r>
            <a:r>
              <a:rPr lang="cs-CZ" altLang="cs-CZ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8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kinetics</a:t>
            </a:r>
            <a:r>
              <a:rPr lang="cs-CZ" altLang="cs-CZ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– </a:t>
            </a:r>
            <a:r>
              <a:rPr lang="cs-CZ" altLang="cs-CZ" sz="28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semilogaritmic</a:t>
            </a:r>
            <a:r>
              <a:rPr lang="cs-CZ" altLang="cs-CZ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plot </a:t>
            </a:r>
            <a:r>
              <a:rPr lang="cs-CZ" altLang="cs-CZ" sz="2800" dirty="0">
                <a:solidFill>
                  <a:srgbClr val="FF0000"/>
                </a:solidFill>
                <a:latin typeface="Calibri" panose="020F0502020204030204" pitchFamily="34" charset="0"/>
              </a:rPr>
              <a:t>(</a:t>
            </a:r>
            <a:r>
              <a:rPr lang="cs-CZ" altLang="cs-CZ" sz="2800" dirty="0" err="1">
                <a:solidFill>
                  <a:srgbClr val="FF0000"/>
                </a:solidFill>
                <a:latin typeface="Calibri" panose="020F0502020204030204" pitchFamily="34" charset="0"/>
              </a:rPr>
              <a:t>i.v</a:t>
            </a:r>
            <a:r>
              <a:rPr lang="cs-CZ" altLang="cs-CZ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.)</a:t>
            </a:r>
            <a:endParaRPr lang="cs-CZ" altLang="cs-CZ" sz="28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5059" name="Oval 3"/>
          <p:cNvSpPr>
            <a:spLocks noChangeArrowheads="1"/>
          </p:cNvSpPr>
          <p:nvPr/>
        </p:nvSpPr>
        <p:spPr bwMode="auto">
          <a:xfrm>
            <a:off x="1112838" y="3192463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Calibri" panose="020F0502020204030204" pitchFamily="34" charset="0"/>
            </a:endParaRPr>
          </a:p>
        </p:txBody>
      </p:sp>
      <p:sp>
        <p:nvSpPr>
          <p:cNvPr id="45060" name="Oval 4"/>
          <p:cNvSpPr>
            <a:spLocks noChangeArrowheads="1"/>
          </p:cNvSpPr>
          <p:nvPr/>
        </p:nvSpPr>
        <p:spPr bwMode="auto">
          <a:xfrm>
            <a:off x="1646238" y="3802063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Calibri" panose="020F0502020204030204" pitchFamily="34" charset="0"/>
            </a:endParaRPr>
          </a:p>
        </p:txBody>
      </p:sp>
      <p:sp>
        <p:nvSpPr>
          <p:cNvPr id="45061" name="Oval 5"/>
          <p:cNvSpPr>
            <a:spLocks noChangeArrowheads="1"/>
          </p:cNvSpPr>
          <p:nvPr/>
        </p:nvSpPr>
        <p:spPr bwMode="auto">
          <a:xfrm>
            <a:off x="2179638" y="4411663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Calibri" panose="020F0502020204030204" pitchFamily="34" charset="0"/>
            </a:endParaRPr>
          </a:p>
        </p:txBody>
      </p:sp>
      <p:sp>
        <p:nvSpPr>
          <p:cNvPr id="45062" name="Oval 6"/>
          <p:cNvSpPr>
            <a:spLocks noChangeArrowheads="1"/>
          </p:cNvSpPr>
          <p:nvPr/>
        </p:nvSpPr>
        <p:spPr bwMode="auto">
          <a:xfrm>
            <a:off x="2865438" y="5021263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Calibri" panose="020F0502020204030204" pitchFamily="34" charset="0"/>
            </a:endParaRPr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>
            <a:off x="731838" y="2735263"/>
            <a:ext cx="220980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45064" name="Oval 8"/>
          <p:cNvSpPr>
            <a:spLocks noChangeArrowheads="1"/>
          </p:cNvSpPr>
          <p:nvPr/>
        </p:nvSpPr>
        <p:spPr bwMode="auto">
          <a:xfrm>
            <a:off x="655638" y="2659063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Calibri" panose="020F0502020204030204" pitchFamily="34" charset="0"/>
            </a:endParaRPr>
          </a:p>
        </p:txBody>
      </p:sp>
      <p:sp>
        <p:nvSpPr>
          <p:cNvPr id="45065" name="Line 9"/>
          <p:cNvSpPr>
            <a:spLocks noChangeShapeType="1"/>
          </p:cNvSpPr>
          <p:nvPr/>
        </p:nvSpPr>
        <p:spPr bwMode="auto">
          <a:xfrm>
            <a:off x="669925" y="2278063"/>
            <a:ext cx="1588" cy="3200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45066" name="Line 10"/>
          <p:cNvSpPr>
            <a:spLocks noChangeShapeType="1"/>
          </p:cNvSpPr>
          <p:nvPr/>
        </p:nvSpPr>
        <p:spPr bwMode="auto">
          <a:xfrm>
            <a:off x="655638" y="5478463"/>
            <a:ext cx="42672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296863" y="1844675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800" i="1">
                <a:latin typeface="Calibri" panose="020F0502020204030204" pitchFamily="34" charset="0"/>
              </a:rPr>
              <a:t>ln (</a:t>
            </a:r>
            <a:r>
              <a:rPr lang="en-US" altLang="cs-CZ" sz="2800" i="1">
                <a:latin typeface="Calibri" panose="020F0502020204030204" pitchFamily="34" charset="0"/>
              </a:rPr>
              <a:t>c</a:t>
            </a:r>
            <a:r>
              <a:rPr lang="cs-CZ" altLang="cs-CZ" sz="2800" i="1">
                <a:latin typeface="Calibri" panose="020F0502020204030204" pitchFamily="34" charset="0"/>
              </a:rPr>
              <a:t>) </a:t>
            </a:r>
            <a:endParaRPr lang="cs-CZ" altLang="cs-CZ" sz="2800">
              <a:latin typeface="Calibri" panose="020F0502020204030204" pitchFamily="34" charset="0"/>
            </a:endParaRPr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3779838" y="5707063"/>
            <a:ext cx="838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800" i="1" dirty="0" err="1" smtClean="0">
                <a:latin typeface="Calibri" panose="020F0502020204030204" pitchFamily="34" charset="0"/>
              </a:rPr>
              <a:t>time</a:t>
            </a:r>
            <a:endParaRPr lang="cs-CZ" altLang="cs-CZ" sz="2800" dirty="0">
              <a:latin typeface="Calibri" panose="020F0502020204030204" pitchFamily="34" charset="0"/>
            </a:endParaRPr>
          </a:p>
        </p:txBody>
      </p:sp>
      <p:sp>
        <p:nvSpPr>
          <p:cNvPr id="45069" name="Line 13"/>
          <p:cNvSpPr>
            <a:spLocks noChangeShapeType="1"/>
          </p:cNvSpPr>
          <p:nvPr/>
        </p:nvSpPr>
        <p:spPr bwMode="auto">
          <a:xfrm>
            <a:off x="579438" y="4945063"/>
            <a:ext cx="2286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45070" name="Line 14"/>
          <p:cNvSpPr>
            <a:spLocks noChangeShapeType="1"/>
          </p:cNvSpPr>
          <p:nvPr/>
        </p:nvSpPr>
        <p:spPr bwMode="auto">
          <a:xfrm>
            <a:off x="579438" y="4411663"/>
            <a:ext cx="2286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>
            <a:off x="611188" y="3789363"/>
            <a:ext cx="196850" cy="14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45072" name="Line 16"/>
          <p:cNvSpPr>
            <a:spLocks noChangeShapeType="1"/>
          </p:cNvSpPr>
          <p:nvPr/>
        </p:nvSpPr>
        <p:spPr bwMode="auto">
          <a:xfrm>
            <a:off x="579438" y="3268663"/>
            <a:ext cx="2286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45073" name="Line 17"/>
          <p:cNvSpPr>
            <a:spLocks noChangeShapeType="1"/>
          </p:cNvSpPr>
          <p:nvPr/>
        </p:nvSpPr>
        <p:spPr bwMode="auto">
          <a:xfrm>
            <a:off x="579438" y="2659063"/>
            <a:ext cx="2286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45074" name="Line 18"/>
          <p:cNvSpPr>
            <a:spLocks noChangeShapeType="1"/>
          </p:cNvSpPr>
          <p:nvPr/>
        </p:nvSpPr>
        <p:spPr bwMode="auto">
          <a:xfrm>
            <a:off x="1189038" y="5402263"/>
            <a:ext cx="1587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45075" name="Line 19"/>
          <p:cNvSpPr>
            <a:spLocks noChangeShapeType="1"/>
          </p:cNvSpPr>
          <p:nvPr/>
        </p:nvSpPr>
        <p:spPr bwMode="auto">
          <a:xfrm>
            <a:off x="1722438" y="5402263"/>
            <a:ext cx="1587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45076" name="Line 20"/>
          <p:cNvSpPr>
            <a:spLocks noChangeShapeType="1"/>
          </p:cNvSpPr>
          <p:nvPr/>
        </p:nvSpPr>
        <p:spPr bwMode="auto">
          <a:xfrm>
            <a:off x="2255838" y="5402263"/>
            <a:ext cx="1587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45077" name="Line 21"/>
          <p:cNvSpPr>
            <a:spLocks noChangeShapeType="1"/>
          </p:cNvSpPr>
          <p:nvPr/>
        </p:nvSpPr>
        <p:spPr bwMode="auto">
          <a:xfrm>
            <a:off x="2865438" y="5402263"/>
            <a:ext cx="1587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45078" name="Line 22"/>
          <p:cNvSpPr>
            <a:spLocks noChangeShapeType="1"/>
          </p:cNvSpPr>
          <p:nvPr/>
        </p:nvSpPr>
        <p:spPr bwMode="auto">
          <a:xfrm>
            <a:off x="3475038" y="5402263"/>
            <a:ext cx="1587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45079" name="Text Box 23"/>
          <p:cNvSpPr txBox="1">
            <a:spLocks noChangeArrowheads="1"/>
          </p:cNvSpPr>
          <p:nvPr/>
        </p:nvSpPr>
        <p:spPr bwMode="auto">
          <a:xfrm>
            <a:off x="1036638" y="5630863"/>
            <a:ext cx="2819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800">
                <a:latin typeface="Calibri" panose="020F0502020204030204" pitchFamily="34" charset="0"/>
              </a:rPr>
              <a:t>1    2    3    4     5</a:t>
            </a:r>
          </a:p>
        </p:txBody>
      </p:sp>
      <p:sp>
        <p:nvSpPr>
          <p:cNvPr id="45080" name="Text Box 24"/>
          <p:cNvSpPr txBox="1">
            <a:spLocks noChangeArrowheads="1"/>
          </p:cNvSpPr>
          <p:nvPr/>
        </p:nvSpPr>
        <p:spPr bwMode="auto">
          <a:xfrm>
            <a:off x="3783013" y="1571625"/>
            <a:ext cx="184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3600" baseline="30000"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3600">
              <a:latin typeface="Calibri" panose="020F0502020204030204" pitchFamily="34" charset="0"/>
            </a:endParaRPr>
          </a:p>
        </p:txBody>
      </p:sp>
      <p:grpSp>
        <p:nvGrpSpPr>
          <p:cNvPr id="45081" name="Group 25"/>
          <p:cNvGrpSpPr>
            <a:grpSpLocks/>
          </p:cNvGrpSpPr>
          <p:nvPr/>
        </p:nvGrpSpPr>
        <p:grpSpPr bwMode="auto">
          <a:xfrm>
            <a:off x="5130800" y="2366963"/>
            <a:ext cx="4343400" cy="3948112"/>
            <a:chOff x="432" y="1344"/>
            <a:chExt cx="2736" cy="2487"/>
          </a:xfrm>
        </p:grpSpPr>
        <p:sp>
          <p:nvSpPr>
            <p:cNvPr id="45105" name="Line 26"/>
            <p:cNvSpPr>
              <a:spLocks noChangeShapeType="1"/>
            </p:cNvSpPr>
            <p:nvPr/>
          </p:nvSpPr>
          <p:spPr bwMode="auto">
            <a:xfrm>
              <a:off x="489" y="1344"/>
              <a:ext cx="0" cy="20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cs-CZ"/>
            </a:p>
          </p:txBody>
        </p:sp>
        <p:sp>
          <p:nvSpPr>
            <p:cNvPr id="45106" name="Line 27"/>
            <p:cNvSpPr>
              <a:spLocks noChangeShapeType="1"/>
            </p:cNvSpPr>
            <p:nvPr/>
          </p:nvSpPr>
          <p:spPr bwMode="auto">
            <a:xfrm>
              <a:off x="480" y="3360"/>
              <a:ext cx="26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cs-CZ"/>
            </a:p>
          </p:txBody>
        </p:sp>
        <p:sp>
          <p:nvSpPr>
            <p:cNvPr id="45107" name="Text Box 28"/>
            <p:cNvSpPr txBox="1">
              <a:spLocks noChangeArrowheads="1"/>
            </p:cNvSpPr>
            <p:nvPr/>
          </p:nvSpPr>
          <p:spPr bwMode="auto">
            <a:xfrm>
              <a:off x="624" y="1392"/>
              <a:ext cx="2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cs-CZ" altLang="cs-CZ" sz="2800">
                <a:latin typeface="Calibri" panose="020F0502020204030204" pitchFamily="34" charset="0"/>
              </a:endParaRPr>
            </a:p>
          </p:txBody>
        </p:sp>
        <p:sp>
          <p:nvSpPr>
            <p:cNvPr id="45108" name="Text Box 29"/>
            <p:cNvSpPr txBox="1">
              <a:spLocks noChangeArrowheads="1"/>
            </p:cNvSpPr>
            <p:nvPr/>
          </p:nvSpPr>
          <p:spPr bwMode="auto">
            <a:xfrm>
              <a:off x="2448" y="3504"/>
              <a:ext cx="5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2800" i="1" dirty="0" err="1" smtClean="0">
                  <a:latin typeface="Calibri" panose="020F0502020204030204" pitchFamily="34" charset="0"/>
                </a:rPr>
                <a:t>time</a:t>
              </a:r>
              <a:endParaRPr lang="cs-CZ" altLang="cs-CZ" sz="2800" i="1" dirty="0">
                <a:latin typeface="Calibri" panose="020F0502020204030204" pitchFamily="34" charset="0"/>
              </a:endParaRPr>
            </a:p>
          </p:txBody>
        </p:sp>
        <p:sp>
          <p:nvSpPr>
            <p:cNvPr id="45109" name="Line 30"/>
            <p:cNvSpPr>
              <a:spLocks noChangeShapeType="1"/>
            </p:cNvSpPr>
            <p:nvPr/>
          </p:nvSpPr>
          <p:spPr bwMode="auto">
            <a:xfrm>
              <a:off x="432" y="3024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cs-CZ"/>
            </a:p>
          </p:txBody>
        </p:sp>
        <p:sp>
          <p:nvSpPr>
            <p:cNvPr id="45110" name="Line 31"/>
            <p:cNvSpPr>
              <a:spLocks noChangeShapeType="1"/>
            </p:cNvSpPr>
            <p:nvPr/>
          </p:nvSpPr>
          <p:spPr bwMode="auto">
            <a:xfrm>
              <a:off x="432" y="2688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cs-CZ"/>
            </a:p>
          </p:txBody>
        </p:sp>
        <p:sp>
          <p:nvSpPr>
            <p:cNvPr id="45111" name="Line 32"/>
            <p:cNvSpPr>
              <a:spLocks noChangeShapeType="1"/>
            </p:cNvSpPr>
            <p:nvPr/>
          </p:nvSpPr>
          <p:spPr bwMode="auto">
            <a:xfrm>
              <a:off x="432" y="2304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cs-CZ"/>
            </a:p>
          </p:txBody>
        </p:sp>
        <p:sp>
          <p:nvSpPr>
            <p:cNvPr id="45112" name="Line 33"/>
            <p:cNvSpPr>
              <a:spLocks noChangeShapeType="1"/>
            </p:cNvSpPr>
            <p:nvPr/>
          </p:nvSpPr>
          <p:spPr bwMode="auto">
            <a:xfrm>
              <a:off x="432" y="1968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cs-CZ"/>
            </a:p>
          </p:txBody>
        </p:sp>
        <p:sp>
          <p:nvSpPr>
            <p:cNvPr id="45113" name="Line 34"/>
            <p:cNvSpPr>
              <a:spLocks noChangeShapeType="1"/>
            </p:cNvSpPr>
            <p:nvPr/>
          </p:nvSpPr>
          <p:spPr bwMode="auto">
            <a:xfrm>
              <a:off x="432" y="1584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cs-CZ"/>
            </a:p>
          </p:txBody>
        </p:sp>
        <p:sp>
          <p:nvSpPr>
            <p:cNvPr id="45114" name="Line 35"/>
            <p:cNvSpPr>
              <a:spLocks noChangeShapeType="1"/>
            </p:cNvSpPr>
            <p:nvPr/>
          </p:nvSpPr>
          <p:spPr bwMode="auto">
            <a:xfrm>
              <a:off x="816" y="331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cs-CZ"/>
            </a:p>
          </p:txBody>
        </p:sp>
        <p:sp>
          <p:nvSpPr>
            <p:cNvPr id="45115" name="Line 36"/>
            <p:cNvSpPr>
              <a:spLocks noChangeShapeType="1"/>
            </p:cNvSpPr>
            <p:nvPr/>
          </p:nvSpPr>
          <p:spPr bwMode="auto">
            <a:xfrm>
              <a:off x="1152" y="331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cs-CZ"/>
            </a:p>
          </p:txBody>
        </p:sp>
        <p:sp>
          <p:nvSpPr>
            <p:cNvPr id="45116" name="Line 37"/>
            <p:cNvSpPr>
              <a:spLocks noChangeShapeType="1"/>
            </p:cNvSpPr>
            <p:nvPr/>
          </p:nvSpPr>
          <p:spPr bwMode="auto">
            <a:xfrm>
              <a:off x="1488" y="331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cs-CZ"/>
            </a:p>
          </p:txBody>
        </p:sp>
        <p:sp>
          <p:nvSpPr>
            <p:cNvPr id="45117" name="Line 38"/>
            <p:cNvSpPr>
              <a:spLocks noChangeShapeType="1"/>
            </p:cNvSpPr>
            <p:nvPr/>
          </p:nvSpPr>
          <p:spPr bwMode="auto">
            <a:xfrm>
              <a:off x="1872" y="331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cs-CZ"/>
            </a:p>
          </p:txBody>
        </p:sp>
        <p:sp>
          <p:nvSpPr>
            <p:cNvPr id="45118" name="Line 39"/>
            <p:cNvSpPr>
              <a:spLocks noChangeShapeType="1"/>
            </p:cNvSpPr>
            <p:nvPr/>
          </p:nvSpPr>
          <p:spPr bwMode="auto">
            <a:xfrm>
              <a:off x="2256" y="331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cs-CZ"/>
            </a:p>
          </p:txBody>
        </p:sp>
        <p:sp>
          <p:nvSpPr>
            <p:cNvPr id="45119" name="Text Box 40"/>
            <p:cNvSpPr txBox="1">
              <a:spLocks noChangeArrowheads="1"/>
            </p:cNvSpPr>
            <p:nvPr/>
          </p:nvSpPr>
          <p:spPr bwMode="auto">
            <a:xfrm>
              <a:off x="720" y="3456"/>
              <a:ext cx="177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2800">
                  <a:latin typeface="Calibri" panose="020F0502020204030204" pitchFamily="34" charset="0"/>
                </a:rPr>
                <a:t>1    2    3    4     5</a:t>
              </a:r>
            </a:p>
          </p:txBody>
        </p:sp>
      </p:grpSp>
      <p:sp>
        <p:nvSpPr>
          <p:cNvPr id="45082" name="Text Box 41"/>
          <p:cNvSpPr txBox="1">
            <a:spLocks noChangeArrowheads="1"/>
          </p:cNvSpPr>
          <p:nvPr/>
        </p:nvSpPr>
        <p:spPr bwMode="auto">
          <a:xfrm>
            <a:off x="4549775" y="25019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>
                <a:latin typeface="Calibri" panose="020F0502020204030204" pitchFamily="34" charset="0"/>
              </a:rPr>
              <a:t>10</a:t>
            </a:r>
            <a:endParaRPr lang="cs-CZ" altLang="cs-CZ" sz="2800">
              <a:latin typeface="Calibri" panose="020F0502020204030204" pitchFamily="34" charset="0"/>
            </a:endParaRPr>
          </a:p>
        </p:txBody>
      </p:sp>
      <p:sp>
        <p:nvSpPr>
          <p:cNvPr id="45083" name="Text Box 42"/>
          <p:cNvSpPr txBox="1">
            <a:spLocks noChangeArrowheads="1"/>
          </p:cNvSpPr>
          <p:nvPr/>
        </p:nvSpPr>
        <p:spPr bwMode="auto">
          <a:xfrm>
            <a:off x="4625975" y="3035300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800">
                <a:latin typeface="Calibri" panose="020F0502020204030204" pitchFamily="34" charset="0"/>
              </a:rPr>
              <a:t>8</a:t>
            </a:r>
          </a:p>
        </p:txBody>
      </p:sp>
      <p:sp>
        <p:nvSpPr>
          <p:cNvPr id="45084" name="Text Box 43"/>
          <p:cNvSpPr txBox="1">
            <a:spLocks noChangeArrowheads="1"/>
          </p:cNvSpPr>
          <p:nvPr/>
        </p:nvSpPr>
        <p:spPr bwMode="auto">
          <a:xfrm>
            <a:off x="4625975" y="3644900"/>
            <a:ext cx="30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800"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45085" name="Text Box 44"/>
          <p:cNvSpPr txBox="1">
            <a:spLocks noChangeArrowheads="1"/>
          </p:cNvSpPr>
          <p:nvPr/>
        </p:nvSpPr>
        <p:spPr bwMode="auto">
          <a:xfrm>
            <a:off x="4625975" y="425450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800"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45086" name="Text Box 45"/>
          <p:cNvSpPr txBox="1">
            <a:spLocks noChangeArrowheads="1"/>
          </p:cNvSpPr>
          <p:nvPr/>
        </p:nvSpPr>
        <p:spPr bwMode="auto">
          <a:xfrm>
            <a:off x="4625975" y="4787900"/>
            <a:ext cx="30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80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45087" name="Oval 46"/>
          <p:cNvSpPr>
            <a:spLocks noChangeArrowheads="1"/>
          </p:cNvSpPr>
          <p:nvPr/>
        </p:nvSpPr>
        <p:spPr bwMode="auto">
          <a:xfrm>
            <a:off x="5159375" y="2730500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Calibri" panose="020F0502020204030204" pitchFamily="34" charset="0"/>
            </a:endParaRPr>
          </a:p>
        </p:txBody>
      </p:sp>
      <p:sp>
        <p:nvSpPr>
          <p:cNvPr id="45088" name="Oval 47"/>
          <p:cNvSpPr>
            <a:spLocks noChangeArrowheads="1"/>
          </p:cNvSpPr>
          <p:nvPr/>
        </p:nvSpPr>
        <p:spPr bwMode="auto">
          <a:xfrm>
            <a:off x="5588000" y="41195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Calibri" panose="020F0502020204030204" pitchFamily="34" charset="0"/>
            </a:endParaRPr>
          </a:p>
        </p:txBody>
      </p:sp>
      <p:sp>
        <p:nvSpPr>
          <p:cNvPr id="45089" name="Oval 48"/>
          <p:cNvSpPr>
            <a:spLocks noChangeArrowheads="1"/>
          </p:cNvSpPr>
          <p:nvPr/>
        </p:nvSpPr>
        <p:spPr bwMode="auto">
          <a:xfrm>
            <a:off x="6121400" y="48053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Calibri" panose="020F0502020204030204" pitchFamily="34" charset="0"/>
            </a:endParaRPr>
          </a:p>
        </p:txBody>
      </p:sp>
      <p:sp>
        <p:nvSpPr>
          <p:cNvPr id="45090" name="Oval 49"/>
          <p:cNvSpPr>
            <a:spLocks noChangeArrowheads="1"/>
          </p:cNvSpPr>
          <p:nvPr/>
        </p:nvSpPr>
        <p:spPr bwMode="auto">
          <a:xfrm>
            <a:off x="6731000" y="51863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Calibri" panose="020F0502020204030204" pitchFamily="34" charset="0"/>
            </a:endParaRPr>
          </a:p>
        </p:txBody>
      </p:sp>
      <p:sp>
        <p:nvSpPr>
          <p:cNvPr id="45091" name="Oval 50"/>
          <p:cNvSpPr>
            <a:spLocks noChangeArrowheads="1"/>
          </p:cNvSpPr>
          <p:nvPr/>
        </p:nvSpPr>
        <p:spPr bwMode="auto">
          <a:xfrm>
            <a:off x="7340600" y="53387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Calibri" panose="020F0502020204030204" pitchFamily="34" charset="0"/>
            </a:endParaRPr>
          </a:p>
        </p:txBody>
      </p:sp>
      <p:sp>
        <p:nvSpPr>
          <p:cNvPr id="45092" name="Freeform 51"/>
          <p:cNvSpPr>
            <a:spLocks/>
          </p:cNvSpPr>
          <p:nvPr/>
        </p:nvSpPr>
        <p:spPr bwMode="auto">
          <a:xfrm>
            <a:off x="5207000" y="2824163"/>
            <a:ext cx="2590800" cy="2590800"/>
          </a:xfrm>
          <a:custGeom>
            <a:avLst/>
            <a:gdLst>
              <a:gd name="T0" fmla="*/ 0 w 1632"/>
              <a:gd name="T1" fmla="*/ 0 h 1632"/>
              <a:gd name="T2" fmla="*/ 2147483646 w 1632"/>
              <a:gd name="T3" fmla="*/ 2147483646 h 1632"/>
              <a:gd name="T4" fmla="*/ 2147483646 w 1632"/>
              <a:gd name="T5" fmla="*/ 2147483646 h 1632"/>
              <a:gd name="T6" fmla="*/ 2147483646 w 1632"/>
              <a:gd name="T7" fmla="*/ 2147483646 h 1632"/>
              <a:gd name="T8" fmla="*/ 2147483646 w 1632"/>
              <a:gd name="T9" fmla="*/ 2147483646 h 1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32"/>
              <a:gd name="T16" fmla="*/ 0 h 1632"/>
              <a:gd name="T17" fmla="*/ 1632 w 1632"/>
              <a:gd name="T18" fmla="*/ 1632 h 1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32" h="1632">
                <a:moveTo>
                  <a:pt x="0" y="0"/>
                </a:moveTo>
                <a:cubicBezTo>
                  <a:pt x="40" y="272"/>
                  <a:pt x="80" y="544"/>
                  <a:pt x="192" y="768"/>
                </a:cubicBezTo>
                <a:cubicBezTo>
                  <a:pt x="304" y="992"/>
                  <a:pt x="512" y="1216"/>
                  <a:pt x="672" y="1344"/>
                </a:cubicBezTo>
                <a:cubicBezTo>
                  <a:pt x="832" y="1472"/>
                  <a:pt x="992" y="1488"/>
                  <a:pt x="1152" y="1536"/>
                </a:cubicBezTo>
                <a:cubicBezTo>
                  <a:pt x="1312" y="1584"/>
                  <a:pt x="1472" y="1608"/>
                  <a:pt x="1632" y="1632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45093" name="Text Box 52"/>
          <p:cNvSpPr txBox="1">
            <a:spLocks noChangeArrowheads="1"/>
          </p:cNvSpPr>
          <p:nvPr/>
        </p:nvSpPr>
        <p:spPr bwMode="auto">
          <a:xfrm>
            <a:off x="5435600" y="3357563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800"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45094" name="Text Box 53"/>
          <p:cNvSpPr txBox="1">
            <a:spLocks noChangeArrowheads="1"/>
          </p:cNvSpPr>
          <p:nvPr/>
        </p:nvSpPr>
        <p:spPr bwMode="auto">
          <a:xfrm>
            <a:off x="5892800" y="4119563"/>
            <a:ext cx="76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800">
                <a:latin typeface="Calibri" panose="020F0502020204030204" pitchFamily="34" charset="0"/>
              </a:rPr>
              <a:t>2.5</a:t>
            </a:r>
          </a:p>
        </p:txBody>
      </p:sp>
      <p:sp>
        <p:nvSpPr>
          <p:cNvPr id="45095" name="Text Box 54"/>
          <p:cNvSpPr txBox="1">
            <a:spLocks noChangeArrowheads="1"/>
          </p:cNvSpPr>
          <p:nvPr/>
        </p:nvSpPr>
        <p:spPr bwMode="auto">
          <a:xfrm>
            <a:off x="6578600" y="4652963"/>
            <a:ext cx="1143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800">
                <a:latin typeface="Calibri" panose="020F0502020204030204" pitchFamily="34" charset="0"/>
              </a:rPr>
              <a:t>1.25</a:t>
            </a:r>
          </a:p>
        </p:txBody>
      </p:sp>
      <p:sp>
        <p:nvSpPr>
          <p:cNvPr id="45096" name="Rectangle 55"/>
          <p:cNvSpPr>
            <a:spLocks noChangeArrowheads="1"/>
          </p:cNvSpPr>
          <p:nvPr/>
        </p:nvSpPr>
        <p:spPr bwMode="auto">
          <a:xfrm>
            <a:off x="1860550" y="2286000"/>
            <a:ext cx="21621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Calibri" panose="020F0502020204030204" pitchFamily="34" charset="0"/>
              </a:rPr>
              <a:t>ln ct = lnc</a:t>
            </a:r>
            <a:r>
              <a:rPr lang="cs-CZ" altLang="cs-CZ" sz="2400" baseline="-25000">
                <a:latin typeface="Calibri" panose="020F0502020204030204" pitchFamily="34" charset="0"/>
              </a:rPr>
              <a:t>0</a:t>
            </a:r>
            <a:r>
              <a:rPr lang="cs-CZ" altLang="cs-CZ" sz="2400">
                <a:latin typeface="Calibri" panose="020F0502020204030204" pitchFamily="34" charset="0"/>
              </a:rPr>
              <a:t> - ke.t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Calibri" panose="020F0502020204030204" pitchFamily="34" charset="0"/>
              </a:rPr>
              <a:t>y = -ke . x +b</a:t>
            </a:r>
          </a:p>
        </p:txBody>
      </p:sp>
      <p:sp>
        <p:nvSpPr>
          <p:cNvPr id="45097" name="Rectangle 56"/>
          <p:cNvSpPr>
            <a:spLocks noChangeArrowheads="1"/>
          </p:cNvSpPr>
          <p:nvPr/>
        </p:nvSpPr>
        <p:spPr bwMode="auto">
          <a:xfrm>
            <a:off x="6126163" y="2016125"/>
            <a:ext cx="166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Calibri" panose="020F0502020204030204" pitchFamily="34" charset="0"/>
              </a:rPr>
              <a:t>c</a:t>
            </a:r>
            <a:r>
              <a:rPr lang="cs-CZ" altLang="cs-CZ" sz="2400" baseline="-25000">
                <a:latin typeface="Calibri" panose="020F0502020204030204" pitchFamily="34" charset="0"/>
              </a:rPr>
              <a:t>t</a:t>
            </a:r>
            <a:r>
              <a:rPr lang="cs-CZ" altLang="cs-CZ" sz="2400">
                <a:latin typeface="Calibri" panose="020F0502020204030204" pitchFamily="34" charset="0"/>
              </a:rPr>
              <a:t> = c</a:t>
            </a:r>
            <a:r>
              <a:rPr lang="cs-CZ" altLang="cs-CZ" sz="2400" baseline="-25000">
                <a:latin typeface="Calibri" panose="020F0502020204030204" pitchFamily="34" charset="0"/>
              </a:rPr>
              <a:t>0</a:t>
            </a:r>
            <a:r>
              <a:rPr lang="cs-CZ" altLang="cs-CZ" sz="2400">
                <a:latin typeface="Calibri" panose="020F0502020204030204" pitchFamily="34" charset="0"/>
              </a:rPr>
              <a:t> . e</a:t>
            </a:r>
            <a:r>
              <a:rPr lang="cs-CZ" altLang="cs-CZ" sz="2400" baseline="30000">
                <a:latin typeface="Calibri" panose="020F0502020204030204" pitchFamily="34" charset="0"/>
              </a:rPr>
              <a:t>(-k.t)</a:t>
            </a:r>
          </a:p>
        </p:txBody>
      </p:sp>
      <p:sp>
        <p:nvSpPr>
          <p:cNvPr id="45098" name="Text Box 11"/>
          <p:cNvSpPr txBox="1">
            <a:spLocks noChangeArrowheads="1"/>
          </p:cNvSpPr>
          <p:nvPr/>
        </p:nvSpPr>
        <p:spPr bwMode="auto">
          <a:xfrm>
            <a:off x="4716463" y="1989138"/>
            <a:ext cx="1447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cs-CZ" sz="2800" i="1">
                <a:latin typeface="Calibri" panose="020F0502020204030204" pitchFamily="34" charset="0"/>
              </a:rPr>
              <a:t>c</a:t>
            </a:r>
            <a:r>
              <a:rPr lang="cs-CZ" altLang="cs-CZ" sz="2800" i="1">
                <a:latin typeface="Calibri" panose="020F0502020204030204" pitchFamily="34" charset="0"/>
              </a:rPr>
              <a:t> </a:t>
            </a:r>
            <a:endParaRPr lang="cs-CZ" altLang="cs-CZ" sz="2800">
              <a:latin typeface="Calibri" panose="020F0502020204030204" pitchFamily="34" charset="0"/>
            </a:endParaRPr>
          </a:p>
        </p:txBody>
      </p:sp>
      <p:sp>
        <p:nvSpPr>
          <p:cNvPr id="45099" name="Text Box 41"/>
          <p:cNvSpPr txBox="1">
            <a:spLocks noChangeArrowheads="1"/>
          </p:cNvSpPr>
          <p:nvPr/>
        </p:nvSpPr>
        <p:spPr bwMode="auto">
          <a:xfrm>
            <a:off x="0" y="2420938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>
                <a:latin typeface="Calibri" panose="020F0502020204030204" pitchFamily="34" charset="0"/>
              </a:rPr>
              <a:t>10</a:t>
            </a:r>
            <a:endParaRPr lang="cs-CZ" altLang="cs-CZ" sz="2800">
              <a:latin typeface="Calibri" panose="020F0502020204030204" pitchFamily="34" charset="0"/>
            </a:endParaRPr>
          </a:p>
        </p:txBody>
      </p:sp>
      <p:sp>
        <p:nvSpPr>
          <p:cNvPr id="45100" name="Text Box 42"/>
          <p:cNvSpPr txBox="1">
            <a:spLocks noChangeArrowheads="1"/>
          </p:cNvSpPr>
          <p:nvPr/>
        </p:nvSpPr>
        <p:spPr bwMode="auto">
          <a:xfrm>
            <a:off x="76200" y="2954338"/>
            <a:ext cx="381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800">
                <a:latin typeface="Calibri" panose="020F0502020204030204" pitchFamily="34" charset="0"/>
              </a:rPr>
              <a:t>8</a:t>
            </a:r>
          </a:p>
        </p:txBody>
      </p:sp>
      <p:sp>
        <p:nvSpPr>
          <p:cNvPr id="45101" name="Text Box 43"/>
          <p:cNvSpPr txBox="1">
            <a:spLocks noChangeArrowheads="1"/>
          </p:cNvSpPr>
          <p:nvPr/>
        </p:nvSpPr>
        <p:spPr bwMode="auto">
          <a:xfrm>
            <a:off x="76200" y="3563938"/>
            <a:ext cx="304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800"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45102" name="Text Box 44"/>
          <p:cNvSpPr txBox="1">
            <a:spLocks noChangeArrowheads="1"/>
          </p:cNvSpPr>
          <p:nvPr/>
        </p:nvSpPr>
        <p:spPr bwMode="auto">
          <a:xfrm>
            <a:off x="76200" y="417353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800"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45103" name="Text Box 45"/>
          <p:cNvSpPr txBox="1">
            <a:spLocks noChangeArrowheads="1"/>
          </p:cNvSpPr>
          <p:nvPr/>
        </p:nvSpPr>
        <p:spPr bwMode="auto">
          <a:xfrm>
            <a:off x="76200" y="4706938"/>
            <a:ext cx="304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80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45104" name="Oval 46"/>
          <p:cNvSpPr>
            <a:spLocks noChangeArrowheads="1"/>
          </p:cNvSpPr>
          <p:nvPr/>
        </p:nvSpPr>
        <p:spPr bwMode="auto">
          <a:xfrm>
            <a:off x="609600" y="2649538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961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accent5"/>
                </a:solidFill>
              </a:rPr>
              <a:t>Compartment</a:t>
            </a:r>
            <a:r>
              <a:rPr lang="cs-CZ" b="1" dirty="0" smtClean="0">
                <a:solidFill>
                  <a:schemeClr val="accent5"/>
                </a:solidFill>
              </a:rPr>
              <a:t> </a:t>
            </a:r>
            <a:r>
              <a:rPr lang="cs-CZ" b="1" dirty="0" err="1" smtClean="0">
                <a:solidFill>
                  <a:schemeClr val="accent5"/>
                </a:solidFill>
              </a:rPr>
              <a:t>models</a:t>
            </a:r>
            <a:endParaRPr lang="cs-CZ" b="1" dirty="0">
              <a:solidFill>
                <a:schemeClr val="accent5"/>
              </a:solidFill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689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750435" y="1955870"/>
            <a:ext cx="12969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400" dirty="0" err="1">
                <a:latin typeface="Calibri" panose="020F0502020204030204" pitchFamily="34" charset="0"/>
              </a:rPr>
              <a:t>i.v</a:t>
            </a:r>
            <a:r>
              <a:rPr lang="cs-CZ" altLang="cs-CZ" sz="2400" dirty="0">
                <a:latin typeface="Calibri" panose="020F0502020204030204" pitchFamily="34" charset="0"/>
              </a:rPr>
              <a:t>. </a:t>
            </a:r>
            <a:r>
              <a:rPr lang="cs-CZ" altLang="cs-CZ" sz="2400" dirty="0" err="1" smtClean="0">
                <a:latin typeface="Calibri" panose="020F0502020204030204" pitchFamily="34" charset="0"/>
              </a:rPr>
              <a:t>intake</a:t>
            </a:r>
            <a:endParaRPr lang="cs-CZ" altLang="cs-CZ" sz="2400" dirty="0">
              <a:latin typeface="Calibri" panose="020F0502020204030204" pitchFamily="34" charset="0"/>
            </a:endParaRPr>
          </a:p>
        </p:txBody>
      </p:sp>
      <p:sp>
        <p:nvSpPr>
          <p:cNvPr id="47121" name="Line 17"/>
          <p:cNvSpPr>
            <a:spLocks noChangeShapeType="1"/>
          </p:cNvSpPr>
          <p:nvPr/>
        </p:nvSpPr>
        <p:spPr bwMode="auto">
          <a:xfrm>
            <a:off x="4440451" y="1171759"/>
            <a:ext cx="0" cy="5111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933806" y="210513"/>
            <a:ext cx="7416800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10000"/>
              </a:spcBef>
              <a:buFontTx/>
              <a:buNone/>
            </a:pPr>
            <a:r>
              <a:rPr lang="cs-CZ" altLang="cs-CZ" sz="2400" b="1" dirty="0" err="1" smtClean="0">
                <a:solidFill>
                  <a:schemeClr val="accent5"/>
                </a:solidFill>
                <a:latin typeface="Calibri" panose="020F0502020204030204" pitchFamily="34" charset="0"/>
              </a:rPr>
              <a:t>Compartment</a:t>
            </a:r>
            <a:r>
              <a:rPr lang="cs-CZ" altLang="cs-CZ" sz="2400" b="1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400" b="1" dirty="0" err="1" smtClean="0">
                <a:solidFill>
                  <a:schemeClr val="accent5"/>
                </a:solidFill>
                <a:latin typeface="Calibri" panose="020F0502020204030204" pitchFamily="34" charset="0"/>
              </a:rPr>
              <a:t>models</a:t>
            </a:r>
            <a:r>
              <a:rPr lang="cs-CZ" altLang="cs-CZ" sz="2400" b="1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– </a:t>
            </a:r>
            <a:r>
              <a:rPr lang="cs-CZ" altLang="cs-CZ" sz="2400" b="1" dirty="0" err="1" smtClean="0">
                <a:solidFill>
                  <a:schemeClr val="accent5"/>
                </a:solidFill>
                <a:latin typeface="Calibri" panose="020F0502020204030204" pitchFamily="34" charset="0"/>
              </a:rPr>
              <a:t>block</a:t>
            </a:r>
            <a:r>
              <a:rPr lang="cs-CZ" altLang="cs-CZ" sz="2400" b="1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400" b="1" dirty="0" err="1" smtClean="0">
                <a:solidFill>
                  <a:schemeClr val="accent5"/>
                </a:solidFill>
                <a:latin typeface="Calibri" panose="020F0502020204030204" pitchFamily="34" charset="0"/>
              </a:rPr>
              <a:t>schema</a:t>
            </a:r>
            <a:endParaRPr lang="cs-CZ" altLang="cs-CZ" sz="2400" b="1" dirty="0">
              <a:solidFill>
                <a:schemeClr val="accent5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10000"/>
              </a:spcBef>
              <a:buFontTx/>
              <a:buNone/>
            </a:pPr>
            <a:r>
              <a:rPr lang="cs-CZ" altLang="cs-CZ" sz="2400" b="1" dirty="0">
                <a:solidFill>
                  <a:schemeClr val="accent5"/>
                </a:solidFill>
                <a:latin typeface="Calibri" panose="020F0502020204030204" pitchFamily="34" charset="0"/>
              </a:rPr>
              <a:t>1</a:t>
            </a:r>
            <a:r>
              <a:rPr lang="cs-CZ" altLang="cs-CZ" sz="2400" b="1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- </a:t>
            </a:r>
            <a:r>
              <a:rPr lang="cs-CZ" altLang="cs-CZ" sz="2400" b="1" dirty="0" err="1" smtClean="0">
                <a:solidFill>
                  <a:schemeClr val="accent5"/>
                </a:solidFill>
                <a:latin typeface="Calibri" panose="020F0502020204030204" pitchFamily="34" charset="0"/>
              </a:rPr>
              <a:t>compartment</a:t>
            </a:r>
            <a:r>
              <a:rPr lang="cs-CZ" altLang="cs-CZ" sz="2400" b="1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400" b="1" dirty="0">
                <a:solidFill>
                  <a:schemeClr val="accent5"/>
                </a:solidFill>
                <a:latin typeface="Calibri" panose="020F0502020204030204" pitchFamily="34" charset="0"/>
              </a:rPr>
              <a:t>model</a:t>
            </a:r>
          </a:p>
        </p:txBody>
      </p:sp>
      <p:grpSp>
        <p:nvGrpSpPr>
          <p:cNvPr id="2" name="Skupina 1"/>
          <p:cNvGrpSpPr/>
          <p:nvPr/>
        </p:nvGrpSpPr>
        <p:grpSpPr>
          <a:xfrm>
            <a:off x="5454253" y="1447286"/>
            <a:ext cx="2020093" cy="4836223"/>
            <a:chOff x="4892675" y="1401065"/>
            <a:chExt cx="2020093" cy="4836223"/>
          </a:xfrm>
        </p:grpSpPr>
        <p:sp>
          <p:nvSpPr>
            <p:cNvPr id="47112" name="Rectangle 8"/>
            <p:cNvSpPr>
              <a:spLocks noChangeArrowheads="1"/>
            </p:cNvSpPr>
            <p:nvPr/>
          </p:nvSpPr>
          <p:spPr bwMode="auto">
            <a:xfrm>
              <a:off x="4892675" y="3284538"/>
              <a:ext cx="1803400" cy="1800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sz="2400">
                <a:latin typeface="Calibri" panose="020F0502020204030204" pitchFamily="34" charset="0"/>
              </a:endParaRPr>
            </a:p>
          </p:txBody>
        </p:sp>
        <p:sp>
          <p:nvSpPr>
            <p:cNvPr id="47113" name="AutoShape 9"/>
            <p:cNvSpPr>
              <a:spLocks noChangeArrowheads="1"/>
            </p:cNvSpPr>
            <p:nvPr/>
          </p:nvSpPr>
          <p:spPr bwMode="auto">
            <a:xfrm>
              <a:off x="5561803" y="1419648"/>
              <a:ext cx="358775" cy="647700"/>
            </a:xfrm>
            <a:prstGeom prst="downArrow">
              <a:avLst>
                <a:gd name="adj1" fmla="val 50000"/>
                <a:gd name="adj2" fmla="val 4513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sz="2400">
                <a:latin typeface="Calibri" panose="020F0502020204030204" pitchFamily="34" charset="0"/>
              </a:endParaRPr>
            </a:p>
          </p:txBody>
        </p:sp>
        <p:sp>
          <p:nvSpPr>
            <p:cNvPr id="47115" name="Text Box 11"/>
            <p:cNvSpPr txBox="1">
              <a:spLocks noChangeArrowheads="1"/>
            </p:cNvSpPr>
            <p:nvPr/>
          </p:nvSpPr>
          <p:spPr bwMode="auto">
            <a:xfrm>
              <a:off x="5020466" y="3994074"/>
              <a:ext cx="14414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2400" dirty="0" err="1">
                  <a:latin typeface="Calibri" panose="020F0502020204030204" pitchFamily="34" charset="0"/>
                </a:rPr>
                <a:t>Vd</a:t>
              </a:r>
              <a:endParaRPr lang="cs-CZ" altLang="cs-CZ" sz="2400" dirty="0">
                <a:latin typeface="Calibri" panose="020F0502020204030204" pitchFamily="34" charset="0"/>
              </a:endParaRPr>
            </a:p>
          </p:txBody>
        </p:sp>
        <p:sp>
          <p:nvSpPr>
            <p:cNvPr id="47116" name="Text Box 12"/>
            <p:cNvSpPr txBox="1">
              <a:spLocks noChangeArrowheads="1"/>
            </p:cNvSpPr>
            <p:nvPr/>
          </p:nvSpPr>
          <p:spPr bwMode="auto">
            <a:xfrm>
              <a:off x="5471318" y="5302250"/>
              <a:ext cx="14414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2400" dirty="0" smtClean="0">
                  <a:latin typeface="Calibri" panose="020F0502020204030204" pitchFamily="34" charset="0"/>
                </a:rPr>
                <a:t>k</a:t>
              </a:r>
              <a:r>
                <a:rPr lang="cs-CZ" altLang="cs-CZ" sz="2400" baseline="-25000" dirty="0" smtClean="0">
                  <a:latin typeface="Calibri" panose="020F0502020204030204" pitchFamily="34" charset="0"/>
                </a:rPr>
                <a:t>e</a:t>
              </a:r>
              <a:endParaRPr lang="cs-CZ" altLang="cs-CZ" sz="2400" baseline="-25000" dirty="0">
                <a:latin typeface="Calibri" panose="020F0502020204030204" pitchFamily="34" charset="0"/>
              </a:endParaRPr>
            </a:p>
          </p:txBody>
        </p:sp>
        <p:sp>
          <p:nvSpPr>
            <p:cNvPr id="47117" name="Rectangle 13"/>
            <p:cNvSpPr>
              <a:spLocks noChangeArrowheads="1"/>
            </p:cNvSpPr>
            <p:nvPr/>
          </p:nvSpPr>
          <p:spPr bwMode="auto">
            <a:xfrm>
              <a:off x="4892675" y="2082348"/>
              <a:ext cx="1785143" cy="6531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sz="2400">
                <a:latin typeface="Calibri" panose="020F0502020204030204" pitchFamily="34" charset="0"/>
              </a:endParaRPr>
            </a:p>
          </p:txBody>
        </p:sp>
        <p:sp>
          <p:nvSpPr>
            <p:cNvPr id="47118" name="AutoShape 14"/>
            <p:cNvSpPr>
              <a:spLocks noChangeArrowheads="1"/>
            </p:cNvSpPr>
            <p:nvPr/>
          </p:nvSpPr>
          <p:spPr bwMode="auto">
            <a:xfrm>
              <a:off x="5686425" y="2735510"/>
              <a:ext cx="109537" cy="519028"/>
            </a:xfrm>
            <a:prstGeom prst="downArrow">
              <a:avLst>
                <a:gd name="adj1" fmla="val 50000"/>
                <a:gd name="adj2" fmla="val 10083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sz="2400">
                <a:latin typeface="Calibri" panose="020F0502020204030204" pitchFamily="34" charset="0"/>
              </a:endParaRPr>
            </a:p>
          </p:txBody>
        </p:sp>
        <p:sp>
          <p:nvSpPr>
            <p:cNvPr id="47119" name="Text Box 15"/>
            <p:cNvSpPr txBox="1">
              <a:spLocks noChangeArrowheads="1"/>
            </p:cNvSpPr>
            <p:nvPr/>
          </p:nvSpPr>
          <p:spPr bwMode="auto">
            <a:xfrm>
              <a:off x="4896757" y="2184994"/>
              <a:ext cx="187166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2400" dirty="0">
                  <a:latin typeface="Calibri" panose="020F0502020204030204" pitchFamily="34" charset="0"/>
                </a:rPr>
                <a:t>A </a:t>
              </a:r>
              <a:r>
                <a:rPr lang="cs-CZ" altLang="cs-CZ" sz="1800" dirty="0" smtClean="0">
                  <a:latin typeface="Calibri" panose="020F0502020204030204" pitchFamily="34" charset="0"/>
                </a:rPr>
                <a:t>(GIT</a:t>
              </a:r>
              <a:r>
                <a:rPr lang="cs-CZ" altLang="cs-CZ" sz="1800" dirty="0">
                  <a:latin typeface="Calibri" panose="020F0502020204030204" pitchFamily="34" charset="0"/>
                </a:rPr>
                <a:t>)</a:t>
              </a:r>
            </a:p>
          </p:txBody>
        </p:sp>
        <p:sp>
          <p:nvSpPr>
            <p:cNvPr id="47120" name="Text Box 16"/>
            <p:cNvSpPr txBox="1">
              <a:spLocks noChangeArrowheads="1"/>
            </p:cNvSpPr>
            <p:nvPr/>
          </p:nvSpPr>
          <p:spPr bwMode="auto">
            <a:xfrm>
              <a:off x="5843077" y="2761717"/>
              <a:ext cx="7876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2400" dirty="0" err="1">
                  <a:latin typeface="Calibri" panose="020F0502020204030204" pitchFamily="34" charset="0"/>
                </a:rPr>
                <a:t>k</a:t>
              </a:r>
              <a:r>
                <a:rPr lang="cs-CZ" altLang="cs-CZ" sz="2400" baseline="-25000" dirty="0" err="1">
                  <a:latin typeface="Calibri" panose="020F0502020204030204" pitchFamily="34" charset="0"/>
                </a:rPr>
                <a:t>a</a:t>
              </a:r>
              <a:endParaRPr lang="cs-CZ" altLang="cs-CZ" sz="2400" baseline="-25000" dirty="0">
                <a:latin typeface="Calibri" panose="020F0502020204030204" pitchFamily="34" charset="0"/>
              </a:endParaRPr>
            </a:p>
          </p:txBody>
        </p:sp>
        <p:sp>
          <p:nvSpPr>
            <p:cNvPr id="47124" name="Text Box 20"/>
            <p:cNvSpPr txBox="1">
              <a:spLocks noChangeArrowheads="1"/>
            </p:cNvSpPr>
            <p:nvPr/>
          </p:nvSpPr>
          <p:spPr bwMode="auto">
            <a:xfrm>
              <a:off x="5688012" y="1401065"/>
              <a:ext cx="100806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2400" b="1" dirty="0">
                  <a:latin typeface="Calibri" panose="020F0502020204030204" pitchFamily="34" charset="0"/>
                </a:rPr>
                <a:t>D</a:t>
              </a:r>
            </a:p>
          </p:txBody>
        </p:sp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5669755" y="5084763"/>
              <a:ext cx="142875" cy="1152525"/>
            </a:xfrm>
            <a:prstGeom prst="downArrow">
              <a:avLst>
                <a:gd name="adj1" fmla="val 50000"/>
                <a:gd name="adj2" fmla="val 201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sz="2400">
                <a:latin typeface="Calibri" panose="020F0502020204030204" pitchFamily="34" charset="0"/>
              </a:endParaRPr>
            </a:p>
          </p:txBody>
        </p:sp>
      </p:grpSp>
      <p:grpSp>
        <p:nvGrpSpPr>
          <p:cNvPr id="3" name="Skupina 2"/>
          <p:cNvGrpSpPr/>
          <p:nvPr/>
        </p:nvGrpSpPr>
        <p:grpSpPr>
          <a:xfrm>
            <a:off x="1589682" y="2590404"/>
            <a:ext cx="1964531" cy="3646884"/>
            <a:chOff x="1619250" y="2591991"/>
            <a:chExt cx="1964531" cy="3646884"/>
          </a:xfrm>
        </p:grpSpPr>
        <p:sp>
          <p:nvSpPr>
            <p:cNvPr id="47106" name="Rectangle 2"/>
            <p:cNvSpPr>
              <a:spLocks noChangeArrowheads="1"/>
            </p:cNvSpPr>
            <p:nvPr/>
          </p:nvSpPr>
          <p:spPr bwMode="auto">
            <a:xfrm>
              <a:off x="1619250" y="3286125"/>
              <a:ext cx="1803400" cy="1800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sz="2400">
                <a:latin typeface="Calibri" panose="020F0502020204030204" pitchFamily="34" charset="0"/>
              </a:endParaRPr>
            </a:p>
          </p:txBody>
        </p:sp>
        <p:sp>
          <p:nvSpPr>
            <p:cNvPr id="47108" name="AutoShape 4"/>
            <p:cNvSpPr>
              <a:spLocks noChangeArrowheads="1"/>
            </p:cNvSpPr>
            <p:nvPr/>
          </p:nvSpPr>
          <p:spPr bwMode="auto">
            <a:xfrm>
              <a:off x="2339975" y="5086350"/>
              <a:ext cx="142875" cy="1152525"/>
            </a:xfrm>
            <a:prstGeom prst="downArrow">
              <a:avLst>
                <a:gd name="adj1" fmla="val 50000"/>
                <a:gd name="adj2" fmla="val 201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sz="2400">
                <a:latin typeface="Calibri" panose="020F0502020204030204" pitchFamily="34" charset="0"/>
              </a:endParaRPr>
            </a:p>
          </p:txBody>
        </p:sp>
        <p:sp>
          <p:nvSpPr>
            <p:cNvPr id="47110" name="Text Box 6"/>
            <p:cNvSpPr txBox="1">
              <a:spLocks noChangeArrowheads="1"/>
            </p:cNvSpPr>
            <p:nvPr/>
          </p:nvSpPr>
          <p:spPr bwMode="auto">
            <a:xfrm>
              <a:off x="1762125" y="3957637"/>
              <a:ext cx="14414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2400">
                  <a:latin typeface="Calibri" panose="020F0502020204030204" pitchFamily="34" charset="0"/>
                </a:rPr>
                <a:t>Vd</a:t>
              </a:r>
            </a:p>
          </p:txBody>
        </p:sp>
        <p:sp>
          <p:nvSpPr>
            <p:cNvPr id="47123" name="Text Box 19"/>
            <p:cNvSpPr txBox="1">
              <a:spLocks noChangeArrowheads="1"/>
            </p:cNvSpPr>
            <p:nvPr/>
          </p:nvSpPr>
          <p:spPr bwMode="auto">
            <a:xfrm>
              <a:off x="2359025" y="2591991"/>
              <a:ext cx="100806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2400" b="1" dirty="0">
                  <a:latin typeface="Calibri" panose="020F0502020204030204" pitchFamily="34" charset="0"/>
                </a:rPr>
                <a:t>D</a:t>
              </a:r>
            </a:p>
          </p:txBody>
        </p:sp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>
              <a:off x="2142331" y="5323284"/>
              <a:ext cx="14414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2400" dirty="0" smtClean="0">
                  <a:latin typeface="Calibri" panose="020F0502020204030204" pitchFamily="34" charset="0"/>
                </a:rPr>
                <a:t>k</a:t>
              </a:r>
              <a:r>
                <a:rPr lang="cs-CZ" altLang="cs-CZ" sz="2400" baseline="-25000" dirty="0" smtClean="0">
                  <a:latin typeface="Calibri" panose="020F0502020204030204" pitchFamily="34" charset="0"/>
                </a:rPr>
                <a:t>e</a:t>
              </a:r>
              <a:endParaRPr lang="cs-CZ" altLang="cs-CZ" sz="2400" baseline="-25000" dirty="0">
                <a:latin typeface="Calibri" panose="020F0502020204030204" pitchFamily="34" charset="0"/>
              </a:endParaRPr>
            </a:p>
          </p:txBody>
        </p:sp>
        <p:sp>
          <p:nvSpPr>
            <p:cNvPr id="23" name="AutoShape 9"/>
            <p:cNvSpPr>
              <a:spLocks noChangeArrowheads="1"/>
            </p:cNvSpPr>
            <p:nvPr/>
          </p:nvSpPr>
          <p:spPr bwMode="auto">
            <a:xfrm>
              <a:off x="2232024" y="2612528"/>
              <a:ext cx="358775" cy="647700"/>
            </a:xfrm>
            <a:prstGeom prst="downArrow">
              <a:avLst>
                <a:gd name="adj1" fmla="val 50000"/>
                <a:gd name="adj2" fmla="val 4513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sz="2400">
                <a:latin typeface="Calibri" panose="020F050202020403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972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/>
          <p:cNvGrpSpPr/>
          <p:nvPr/>
        </p:nvGrpSpPr>
        <p:grpSpPr>
          <a:xfrm>
            <a:off x="1859983" y="1578483"/>
            <a:ext cx="5879760" cy="4737953"/>
            <a:chOff x="537369" y="1643797"/>
            <a:chExt cx="5879760" cy="4737953"/>
          </a:xfrm>
        </p:grpSpPr>
        <p:sp>
          <p:nvSpPr>
            <p:cNvPr id="48130" name="Rectangle 2"/>
            <p:cNvSpPr>
              <a:spLocks noChangeArrowheads="1"/>
            </p:cNvSpPr>
            <p:nvPr/>
          </p:nvSpPr>
          <p:spPr bwMode="auto">
            <a:xfrm>
              <a:off x="1258888" y="2781300"/>
              <a:ext cx="1803400" cy="1800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sz="2400">
                <a:latin typeface="Calibri" panose="020F0502020204030204" pitchFamily="34" charset="0"/>
              </a:endParaRPr>
            </a:p>
          </p:txBody>
        </p:sp>
        <p:sp>
          <p:nvSpPr>
            <p:cNvPr id="48132" name="AutoShape 4"/>
            <p:cNvSpPr>
              <a:spLocks noChangeArrowheads="1"/>
            </p:cNvSpPr>
            <p:nvPr/>
          </p:nvSpPr>
          <p:spPr bwMode="auto">
            <a:xfrm>
              <a:off x="2092776" y="4581525"/>
              <a:ext cx="142875" cy="1800225"/>
            </a:xfrm>
            <a:prstGeom prst="downArrow">
              <a:avLst>
                <a:gd name="adj1" fmla="val 50000"/>
                <a:gd name="adj2" fmla="val 315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sz="2400">
                <a:latin typeface="Calibri" panose="020F0502020204030204" pitchFamily="34" charset="0"/>
              </a:endParaRPr>
            </a:p>
          </p:txBody>
        </p:sp>
        <p:sp>
          <p:nvSpPr>
            <p:cNvPr id="48133" name="Text Box 5"/>
            <p:cNvSpPr txBox="1">
              <a:spLocks noChangeArrowheads="1"/>
            </p:cNvSpPr>
            <p:nvPr/>
          </p:nvSpPr>
          <p:spPr bwMode="auto">
            <a:xfrm>
              <a:off x="537369" y="1643797"/>
              <a:ext cx="129698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2400" dirty="0" err="1">
                  <a:latin typeface="Calibri" panose="020F0502020204030204" pitchFamily="34" charset="0"/>
                </a:rPr>
                <a:t>i.v</a:t>
              </a:r>
              <a:r>
                <a:rPr lang="cs-CZ" altLang="cs-CZ" sz="2400" dirty="0">
                  <a:latin typeface="Calibri" panose="020F0502020204030204" pitchFamily="34" charset="0"/>
                </a:rPr>
                <a:t>. </a:t>
              </a:r>
              <a:r>
                <a:rPr lang="cs-CZ" altLang="cs-CZ" sz="2400" dirty="0" err="1" smtClean="0">
                  <a:latin typeface="Calibri" panose="020F0502020204030204" pitchFamily="34" charset="0"/>
                </a:rPr>
                <a:t>intake</a:t>
              </a:r>
              <a:endParaRPr lang="cs-CZ" altLang="cs-CZ" sz="2400" dirty="0">
                <a:latin typeface="Calibri" panose="020F0502020204030204" pitchFamily="34" charset="0"/>
              </a:endParaRPr>
            </a:p>
          </p:txBody>
        </p:sp>
        <p:sp>
          <p:nvSpPr>
            <p:cNvPr id="48134" name="Text Box 6"/>
            <p:cNvSpPr txBox="1">
              <a:spLocks noChangeArrowheads="1"/>
            </p:cNvSpPr>
            <p:nvPr/>
          </p:nvSpPr>
          <p:spPr bwMode="auto">
            <a:xfrm>
              <a:off x="1474788" y="3068638"/>
              <a:ext cx="14414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2400">
                  <a:latin typeface="Calibri" panose="020F0502020204030204" pitchFamily="34" charset="0"/>
                </a:rPr>
                <a:t>Vd</a:t>
              </a:r>
              <a:r>
                <a:rPr lang="cs-CZ" altLang="cs-CZ" sz="2400" baseline="-25000"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48135" name="Text Box 7"/>
            <p:cNvSpPr txBox="1">
              <a:spLocks noChangeArrowheads="1"/>
            </p:cNvSpPr>
            <p:nvPr/>
          </p:nvSpPr>
          <p:spPr bwMode="auto">
            <a:xfrm>
              <a:off x="1730600" y="5002401"/>
              <a:ext cx="14414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2400" dirty="0">
                  <a:latin typeface="Calibri" panose="020F0502020204030204" pitchFamily="34" charset="0"/>
                </a:rPr>
                <a:t>k</a:t>
              </a:r>
              <a:r>
                <a:rPr lang="cs-CZ" altLang="cs-CZ" sz="2400" baseline="-25000" dirty="0">
                  <a:latin typeface="Calibri" panose="020F0502020204030204" pitchFamily="34" charset="0"/>
                </a:rPr>
                <a:t>10</a:t>
              </a:r>
            </a:p>
          </p:txBody>
        </p:sp>
        <p:sp>
          <p:nvSpPr>
            <p:cNvPr id="48136" name="AutoShape 8"/>
            <p:cNvSpPr>
              <a:spLocks noChangeArrowheads="1"/>
            </p:cNvSpPr>
            <p:nvPr/>
          </p:nvSpPr>
          <p:spPr bwMode="auto">
            <a:xfrm>
              <a:off x="3099255" y="3412626"/>
              <a:ext cx="1202644" cy="108000"/>
            </a:xfrm>
            <a:prstGeom prst="rightArrow">
              <a:avLst>
                <a:gd name="adj1" fmla="val 50000"/>
                <a:gd name="adj2" fmla="val 44347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sz="2400">
                <a:latin typeface="Calibri" panose="020F0502020204030204" pitchFamily="34" charset="0"/>
              </a:endParaRPr>
            </a:p>
          </p:txBody>
        </p:sp>
        <p:sp>
          <p:nvSpPr>
            <p:cNvPr id="48137" name="AutoShape 9"/>
            <p:cNvSpPr>
              <a:spLocks noChangeArrowheads="1"/>
            </p:cNvSpPr>
            <p:nvPr/>
          </p:nvSpPr>
          <p:spPr bwMode="auto">
            <a:xfrm>
              <a:off x="3104697" y="3653862"/>
              <a:ext cx="1211716" cy="108000"/>
            </a:xfrm>
            <a:prstGeom prst="leftArrow">
              <a:avLst>
                <a:gd name="adj1" fmla="val 50000"/>
                <a:gd name="adj2" fmla="val 41902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sz="2400">
                <a:latin typeface="Calibri" panose="020F0502020204030204" pitchFamily="34" charset="0"/>
              </a:endParaRPr>
            </a:p>
          </p:txBody>
        </p:sp>
        <p:sp>
          <p:nvSpPr>
            <p:cNvPr id="48138" name="Rectangle 10"/>
            <p:cNvSpPr>
              <a:spLocks noChangeArrowheads="1"/>
            </p:cNvSpPr>
            <p:nvPr/>
          </p:nvSpPr>
          <p:spPr bwMode="auto">
            <a:xfrm>
              <a:off x="4330927" y="2781300"/>
              <a:ext cx="1803400" cy="1800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sz="2400">
                <a:latin typeface="Calibri" panose="020F0502020204030204" pitchFamily="34" charset="0"/>
              </a:endParaRPr>
            </a:p>
          </p:txBody>
        </p:sp>
        <p:sp>
          <p:nvSpPr>
            <p:cNvPr id="48139" name="Text Box 11"/>
            <p:cNvSpPr txBox="1">
              <a:spLocks noChangeArrowheads="1"/>
            </p:cNvSpPr>
            <p:nvPr/>
          </p:nvSpPr>
          <p:spPr bwMode="auto">
            <a:xfrm>
              <a:off x="4497388" y="3067844"/>
              <a:ext cx="14414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2400" dirty="0">
                  <a:latin typeface="Calibri" panose="020F0502020204030204" pitchFamily="34" charset="0"/>
                </a:rPr>
                <a:t>Vd</a:t>
              </a:r>
              <a:r>
                <a:rPr lang="cs-CZ" altLang="cs-CZ" sz="2400" baseline="-25000" dirty="0"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48140" name="Text Box 12"/>
            <p:cNvSpPr txBox="1">
              <a:spLocks noChangeArrowheads="1"/>
            </p:cNvSpPr>
            <p:nvPr/>
          </p:nvSpPr>
          <p:spPr bwMode="auto">
            <a:xfrm>
              <a:off x="3113088" y="2592834"/>
              <a:ext cx="122396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2400" dirty="0">
                  <a:latin typeface="Calibri" panose="020F0502020204030204" pitchFamily="34" charset="0"/>
                </a:rPr>
                <a:t>k</a:t>
              </a:r>
              <a:r>
                <a:rPr lang="cs-CZ" altLang="cs-CZ" sz="2400" baseline="-25000" dirty="0">
                  <a:latin typeface="Calibri" panose="020F0502020204030204" pitchFamily="34" charset="0"/>
                </a:rPr>
                <a:t>12</a:t>
              </a:r>
            </a:p>
          </p:txBody>
        </p:sp>
        <p:sp>
          <p:nvSpPr>
            <p:cNvPr id="48141" name="Text Box 13"/>
            <p:cNvSpPr txBox="1">
              <a:spLocks noChangeArrowheads="1"/>
            </p:cNvSpPr>
            <p:nvPr/>
          </p:nvSpPr>
          <p:spPr bwMode="auto">
            <a:xfrm>
              <a:off x="2978602" y="3853299"/>
              <a:ext cx="14414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2400" dirty="0">
                  <a:latin typeface="Calibri" panose="020F0502020204030204" pitchFamily="34" charset="0"/>
                </a:rPr>
                <a:t>k</a:t>
              </a:r>
              <a:r>
                <a:rPr lang="cs-CZ" altLang="cs-CZ" sz="2400" baseline="-25000" dirty="0">
                  <a:latin typeface="Calibri" panose="020F0502020204030204" pitchFamily="34" charset="0"/>
                </a:rPr>
                <a:t>21</a:t>
              </a:r>
            </a:p>
          </p:txBody>
        </p:sp>
        <p:sp>
          <p:nvSpPr>
            <p:cNvPr id="48142" name="Text Box 14"/>
            <p:cNvSpPr txBox="1">
              <a:spLocks noChangeArrowheads="1"/>
            </p:cNvSpPr>
            <p:nvPr/>
          </p:nvSpPr>
          <p:spPr bwMode="auto">
            <a:xfrm>
              <a:off x="1076325" y="3764896"/>
              <a:ext cx="223202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2000" dirty="0" err="1">
                  <a:latin typeface="Calibri" panose="020F0502020204030204" pitchFamily="34" charset="0"/>
                </a:rPr>
                <a:t>c</a:t>
              </a:r>
              <a:r>
                <a:rPr lang="cs-CZ" altLang="cs-CZ" sz="2000" dirty="0" err="1" smtClean="0">
                  <a:latin typeface="Calibri" panose="020F0502020204030204" pitchFamily="34" charset="0"/>
                </a:rPr>
                <a:t>entral</a:t>
              </a:r>
              <a:r>
                <a:rPr lang="cs-CZ" altLang="cs-CZ" sz="2000" dirty="0" smtClean="0">
                  <a:latin typeface="Calibri" panose="020F0502020204030204" pitchFamily="34" charset="0"/>
                </a:rPr>
                <a:t> </a:t>
              </a:r>
              <a:r>
                <a:rPr lang="cs-CZ" altLang="cs-CZ" sz="2000" dirty="0" err="1" smtClean="0">
                  <a:latin typeface="Calibri" panose="020F0502020204030204" pitchFamily="34" charset="0"/>
                </a:rPr>
                <a:t>compartment</a:t>
              </a:r>
              <a:endParaRPr lang="cs-CZ" altLang="cs-CZ" sz="2000" dirty="0">
                <a:latin typeface="Calibri" panose="020F0502020204030204" pitchFamily="34" charset="0"/>
              </a:endParaRPr>
            </a:p>
          </p:txBody>
        </p:sp>
        <p:sp>
          <p:nvSpPr>
            <p:cNvPr id="48143" name="Text Box 15"/>
            <p:cNvSpPr txBox="1">
              <a:spLocks noChangeArrowheads="1"/>
            </p:cNvSpPr>
            <p:nvPr/>
          </p:nvSpPr>
          <p:spPr bwMode="auto">
            <a:xfrm>
              <a:off x="3896176" y="3764103"/>
              <a:ext cx="252095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2000" dirty="0" err="1">
                  <a:latin typeface="Calibri" panose="020F0502020204030204" pitchFamily="34" charset="0"/>
                </a:rPr>
                <a:t>p</a:t>
              </a:r>
              <a:r>
                <a:rPr lang="cs-CZ" altLang="cs-CZ" sz="2000" dirty="0" err="1" smtClean="0">
                  <a:latin typeface="Calibri" panose="020F0502020204030204" pitchFamily="34" charset="0"/>
                </a:rPr>
                <a:t>eripheral</a:t>
              </a:r>
              <a:r>
                <a:rPr lang="cs-CZ" altLang="cs-CZ" sz="2000" dirty="0" smtClean="0">
                  <a:latin typeface="Calibri" panose="020F0502020204030204" pitchFamily="34" charset="0"/>
                </a:rPr>
                <a:t> </a:t>
              </a:r>
              <a:r>
                <a:rPr lang="cs-CZ" altLang="cs-CZ" sz="2000" dirty="0" err="1" smtClean="0">
                  <a:latin typeface="Calibri" panose="020F0502020204030204" pitchFamily="34" charset="0"/>
                </a:rPr>
                <a:t>compartment</a:t>
              </a:r>
              <a:endParaRPr lang="cs-CZ" altLang="cs-CZ" sz="2000" dirty="0">
                <a:latin typeface="Calibri" panose="020F0502020204030204" pitchFamily="34" charset="0"/>
              </a:endParaRPr>
            </a:p>
          </p:txBody>
        </p:sp>
        <p:sp>
          <p:nvSpPr>
            <p:cNvPr id="48145" name="Text Box 17"/>
            <p:cNvSpPr txBox="1">
              <a:spLocks noChangeArrowheads="1"/>
            </p:cNvSpPr>
            <p:nvPr/>
          </p:nvSpPr>
          <p:spPr bwMode="auto">
            <a:xfrm>
              <a:off x="2051050" y="2059781"/>
              <a:ext cx="100806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2400" b="1" dirty="0">
                  <a:latin typeface="Calibri" panose="020F0502020204030204" pitchFamily="34" charset="0"/>
                </a:rPr>
                <a:t>D</a:t>
              </a:r>
            </a:p>
          </p:txBody>
        </p:sp>
        <p:sp>
          <p:nvSpPr>
            <p:cNvPr id="25" name="AutoShape 9"/>
            <p:cNvSpPr>
              <a:spLocks noChangeArrowheads="1"/>
            </p:cNvSpPr>
            <p:nvPr/>
          </p:nvSpPr>
          <p:spPr bwMode="auto">
            <a:xfrm>
              <a:off x="1937656" y="2106613"/>
              <a:ext cx="358775" cy="647700"/>
            </a:xfrm>
            <a:prstGeom prst="downArrow">
              <a:avLst>
                <a:gd name="adj1" fmla="val 50000"/>
                <a:gd name="adj2" fmla="val 4513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sz="2400">
                <a:latin typeface="Calibri" panose="020F0502020204030204" pitchFamily="34" charset="0"/>
              </a:endParaRPr>
            </a:p>
          </p:txBody>
        </p:sp>
      </p:grp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922564" y="337770"/>
            <a:ext cx="7416800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10000"/>
              </a:spcBef>
              <a:buFontTx/>
              <a:buNone/>
            </a:pPr>
            <a:r>
              <a:rPr lang="cs-CZ" altLang="cs-CZ" sz="2400" b="1" dirty="0" err="1" smtClean="0">
                <a:solidFill>
                  <a:schemeClr val="accent5"/>
                </a:solidFill>
                <a:latin typeface="Calibri" panose="020F0502020204030204" pitchFamily="34" charset="0"/>
              </a:rPr>
              <a:t>Compartment</a:t>
            </a:r>
            <a:r>
              <a:rPr lang="cs-CZ" altLang="cs-CZ" sz="2400" b="1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400" b="1" dirty="0" err="1" smtClean="0">
                <a:solidFill>
                  <a:schemeClr val="accent5"/>
                </a:solidFill>
                <a:latin typeface="Calibri" panose="020F0502020204030204" pitchFamily="34" charset="0"/>
              </a:rPr>
              <a:t>models</a:t>
            </a:r>
            <a:r>
              <a:rPr lang="cs-CZ" altLang="cs-CZ" sz="2400" b="1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– </a:t>
            </a:r>
            <a:r>
              <a:rPr lang="cs-CZ" altLang="cs-CZ" sz="2400" b="1" dirty="0" err="1" smtClean="0">
                <a:solidFill>
                  <a:schemeClr val="accent5"/>
                </a:solidFill>
                <a:latin typeface="Calibri" panose="020F0502020204030204" pitchFamily="34" charset="0"/>
              </a:rPr>
              <a:t>block</a:t>
            </a:r>
            <a:r>
              <a:rPr lang="cs-CZ" altLang="cs-CZ" sz="2400" b="1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400" b="1" dirty="0" err="1" smtClean="0">
                <a:solidFill>
                  <a:schemeClr val="accent5"/>
                </a:solidFill>
                <a:latin typeface="Calibri" panose="020F0502020204030204" pitchFamily="34" charset="0"/>
              </a:rPr>
              <a:t>schema</a:t>
            </a:r>
            <a:endParaRPr lang="cs-CZ" altLang="cs-CZ" sz="2400" b="1" dirty="0">
              <a:solidFill>
                <a:schemeClr val="accent5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10000"/>
              </a:spcBef>
              <a:buFontTx/>
              <a:buNone/>
            </a:pPr>
            <a:r>
              <a:rPr lang="cs-CZ" altLang="cs-CZ" sz="2400" b="1" dirty="0">
                <a:solidFill>
                  <a:schemeClr val="accent5"/>
                </a:solidFill>
                <a:latin typeface="Calibri" panose="020F0502020204030204" pitchFamily="34" charset="0"/>
              </a:rPr>
              <a:t>2</a:t>
            </a:r>
            <a:r>
              <a:rPr lang="cs-CZ" altLang="cs-CZ" sz="2400" b="1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- </a:t>
            </a:r>
            <a:r>
              <a:rPr lang="cs-CZ" altLang="cs-CZ" sz="2400" b="1" dirty="0" err="1" smtClean="0">
                <a:solidFill>
                  <a:schemeClr val="accent5"/>
                </a:solidFill>
                <a:latin typeface="Calibri" panose="020F0502020204030204" pitchFamily="34" charset="0"/>
              </a:rPr>
              <a:t>compartment</a:t>
            </a:r>
            <a:r>
              <a:rPr lang="cs-CZ" altLang="cs-CZ" sz="2400" b="1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400" b="1" dirty="0">
                <a:solidFill>
                  <a:schemeClr val="accent5"/>
                </a:solidFill>
                <a:latin typeface="Calibri" panose="020F0502020204030204" pitchFamily="34" charset="0"/>
              </a:rPr>
              <a:t>model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340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027" descr="opakovan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4343400" cy="326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1441276" y="328781"/>
            <a:ext cx="647119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 dirty="0" err="1" smtClean="0">
                <a:solidFill>
                  <a:srgbClr val="339933"/>
                </a:solidFill>
                <a:latin typeface="Calibri" panose="020F0502020204030204" pitchFamily="34" charset="0"/>
              </a:rPr>
              <a:t>Continuous</a:t>
            </a:r>
            <a:r>
              <a:rPr lang="cs-CZ" altLang="cs-CZ" sz="2400" b="1" dirty="0" smtClean="0">
                <a:solidFill>
                  <a:srgbClr val="339933"/>
                </a:solidFill>
                <a:latin typeface="Calibri" panose="020F0502020204030204" pitchFamily="34" charset="0"/>
              </a:rPr>
              <a:t> and </a:t>
            </a:r>
            <a:r>
              <a:rPr lang="cs-CZ" altLang="cs-CZ" sz="2400" b="1" dirty="0" err="1" smtClean="0">
                <a:solidFill>
                  <a:srgbClr val="339933"/>
                </a:solidFill>
                <a:latin typeface="Calibri" panose="020F0502020204030204" pitchFamily="34" charset="0"/>
              </a:rPr>
              <a:t>repeated</a:t>
            </a:r>
            <a:r>
              <a:rPr lang="cs-CZ" altLang="cs-CZ" sz="2400" b="1" dirty="0" smtClean="0">
                <a:solidFill>
                  <a:srgbClr val="339933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400" b="1" dirty="0" err="1" smtClean="0">
                <a:solidFill>
                  <a:srgbClr val="339933"/>
                </a:solidFill>
                <a:latin typeface="Calibri" panose="020F0502020204030204" pitchFamily="34" charset="0"/>
              </a:rPr>
              <a:t>administration</a:t>
            </a:r>
            <a:r>
              <a:rPr lang="cs-CZ" altLang="cs-CZ" sz="2400" b="1" dirty="0" smtClean="0">
                <a:solidFill>
                  <a:srgbClr val="339933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400" b="1" dirty="0" err="1" smtClean="0">
                <a:solidFill>
                  <a:srgbClr val="339933"/>
                </a:solidFill>
                <a:latin typeface="Calibri" panose="020F0502020204030204" pitchFamily="34" charset="0"/>
              </a:rPr>
              <a:t>of</a:t>
            </a:r>
            <a:r>
              <a:rPr lang="cs-CZ" altLang="cs-CZ" sz="2400" b="1" dirty="0" smtClean="0">
                <a:solidFill>
                  <a:srgbClr val="339933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400" b="1" dirty="0" err="1" smtClean="0">
                <a:solidFill>
                  <a:srgbClr val="339933"/>
                </a:solidFill>
                <a:latin typeface="Calibri" panose="020F0502020204030204" pitchFamily="34" charset="0"/>
              </a:rPr>
              <a:t>drugs</a:t>
            </a:r>
            <a:endParaRPr lang="cs-CZ" altLang="cs-CZ" sz="2400" b="1" dirty="0" smtClean="0">
              <a:solidFill>
                <a:srgbClr val="339933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cs-CZ" altLang="cs-CZ" sz="2400" b="1" dirty="0">
              <a:solidFill>
                <a:srgbClr val="339933"/>
              </a:solidFill>
              <a:latin typeface="Calibri" panose="020F0502020204030204" pitchFamily="34" charset="0"/>
            </a:endParaRP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2628900"/>
            <a:ext cx="630555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70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885" y="23900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 smtClean="0">
                <a:solidFill>
                  <a:schemeClr val="accent5"/>
                </a:solidFill>
              </a:rPr>
              <a:t>General </a:t>
            </a:r>
            <a:r>
              <a:rPr lang="cs-CZ" sz="3200" b="1" dirty="0" err="1" smtClean="0">
                <a:solidFill>
                  <a:schemeClr val="accent5"/>
                </a:solidFill>
              </a:rPr>
              <a:t>rules</a:t>
            </a:r>
            <a:r>
              <a:rPr lang="cs-CZ" sz="3200" b="1" dirty="0" smtClean="0">
                <a:solidFill>
                  <a:schemeClr val="accent5"/>
                </a:solidFill>
              </a:rPr>
              <a:t> </a:t>
            </a:r>
            <a:r>
              <a:rPr lang="cs-CZ" sz="3200" b="1" dirty="0" err="1" smtClean="0">
                <a:solidFill>
                  <a:schemeClr val="accent5"/>
                </a:solidFill>
              </a:rPr>
              <a:t>for</a:t>
            </a:r>
            <a:r>
              <a:rPr lang="cs-CZ" sz="3200" b="1" dirty="0" smtClean="0">
                <a:solidFill>
                  <a:schemeClr val="accent5"/>
                </a:solidFill>
              </a:rPr>
              <a:t> drug </a:t>
            </a:r>
            <a:r>
              <a:rPr lang="cs-CZ" sz="3200" b="1" dirty="0" err="1" smtClean="0">
                <a:solidFill>
                  <a:schemeClr val="accent5"/>
                </a:solidFill>
              </a:rPr>
              <a:t>movement</a:t>
            </a:r>
            <a:endParaRPr lang="cs-CZ" sz="3200" b="1" dirty="0">
              <a:solidFill>
                <a:schemeClr val="accent5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23848"/>
            <a:ext cx="7886700" cy="4553115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b="1" dirty="0" err="1" smtClean="0">
                <a:solidFill>
                  <a:srgbClr val="FF0000"/>
                </a:solidFill>
              </a:rPr>
              <a:t>Physical-chemical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characteristic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of</a:t>
            </a:r>
            <a:r>
              <a:rPr lang="cs-CZ" b="1" dirty="0" smtClean="0">
                <a:solidFill>
                  <a:srgbClr val="FF0000"/>
                </a:solidFill>
              </a:rPr>
              <a:t> drug</a:t>
            </a:r>
          </a:p>
          <a:p>
            <a:pPr marL="457200" lvl="1" indent="0">
              <a:buNone/>
            </a:pPr>
            <a:r>
              <a:rPr lang="cs-CZ" dirty="0"/>
              <a:t>	</a:t>
            </a:r>
            <a:r>
              <a:rPr lang="cs-CZ" dirty="0" err="1" smtClean="0"/>
              <a:t>lipophilic</a:t>
            </a:r>
            <a:r>
              <a:rPr lang="cs-CZ" dirty="0" smtClean="0"/>
              <a:t> </a:t>
            </a:r>
            <a:r>
              <a:rPr lang="cs-CZ" dirty="0" err="1" smtClean="0"/>
              <a:t>vs</a:t>
            </a:r>
            <a:r>
              <a:rPr lang="cs-CZ" dirty="0" smtClean="0"/>
              <a:t> </a:t>
            </a:r>
            <a:r>
              <a:rPr lang="cs-CZ" dirty="0" err="1" smtClean="0"/>
              <a:t>hydrophilic</a:t>
            </a:r>
            <a:r>
              <a:rPr lang="cs-CZ" dirty="0" smtClean="0"/>
              <a:t>, </a:t>
            </a:r>
            <a:r>
              <a:rPr lang="cs-CZ" dirty="0" err="1" smtClean="0"/>
              <a:t>size</a:t>
            </a:r>
            <a:r>
              <a:rPr lang="cs-CZ" dirty="0" smtClean="0"/>
              <a:t>, </a:t>
            </a:r>
            <a:r>
              <a:rPr lang="cs-CZ" dirty="0" err="1" smtClean="0"/>
              <a:t>charge</a:t>
            </a:r>
            <a:r>
              <a:rPr lang="cs-CZ" dirty="0" smtClean="0"/>
              <a:t>, </a:t>
            </a:r>
            <a:r>
              <a:rPr lang="cs-CZ" dirty="0" err="1" smtClean="0"/>
              <a:t>pKa</a:t>
            </a:r>
            <a:r>
              <a:rPr lang="cs-CZ" dirty="0" smtClean="0"/>
              <a:t>, </a:t>
            </a:r>
            <a:r>
              <a:rPr lang="cs-CZ" dirty="0" err="1" smtClean="0"/>
              <a:t>solubility</a:t>
            </a: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>
                <a:solidFill>
                  <a:srgbClr val="FF0000"/>
                </a:solidFill>
              </a:rPr>
              <a:t>Drug </a:t>
            </a:r>
            <a:r>
              <a:rPr lang="cs-CZ" b="1" dirty="0" err="1" smtClean="0">
                <a:solidFill>
                  <a:srgbClr val="FF0000"/>
                </a:solidFill>
              </a:rPr>
              <a:t>transmission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through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biological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barriers</a:t>
            </a:r>
            <a:endParaRPr lang="cs-CZ" b="1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cs-CZ" dirty="0"/>
              <a:t>	</a:t>
            </a:r>
            <a:r>
              <a:rPr lang="cs-CZ" dirty="0" err="1" smtClean="0"/>
              <a:t>lipophilic</a:t>
            </a:r>
            <a:r>
              <a:rPr lang="cs-CZ" dirty="0" smtClean="0"/>
              <a:t> - </a:t>
            </a:r>
            <a:r>
              <a:rPr lang="cs-CZ" dirty="0" err="1" smtClean="0"/>
              <a:t>pasive</a:t>
            </a:r>
            <a:r>
              <a:rPr lang="cs-CZ" dirty="0" smtClean="0"/>
              <a:t> </a:t>
            </a:r>
            <a:r>
              <a:rPr lang="cs-CZ" dirty="0" err="1" smtClean="0"/>
              <a:t>diffusion</a:t>
            </a:r>
            <a:endParaRPr lang="cs-CZ" dirty="0"/>
          </a:p>
          <a:p>
            <a:pPr marL="457200" lvl="1" indent="0">
              <a:buNone/>
            </a:pPr>
            <a:r>
              <a:rPr lang="cs-CZ" dirty="0"/>
              <a:t>	</a:t>
            </a:r>
            <a:r>
              <a:rPr lang="cs-CZ" dirty="0" err="1" smtClean="0"/>
              <a:t>hydrophilic</a:t>
            </a:r>
            <a:r>
              <a:rPr lang="cs-CZ" dirty="0" smtClean="0"/>
              <a:t>- </a:t>
            </a:r>
            <a:r>
              <a:rPr lang="cs-CZ" dirty="0" err="1" smtClean="0"/>
              <a:t>pore</a:t>
            </a:r>
            <a:r>
              <a:rPr lang="cs-CZ" dirty="0" smtClean="0"/>
              <a:t> </a:t>
            </a:r>
            <a:r>
              <a:rPr lang="cs-CZ" dirty="0" err="1" smtClean="0"/>
              <a:t>transmission</a:t>
            </a:r>
            <a:endParaRPr lang="cs-CZ" dirty="0"/>
          </a:p>
          <a:p>
            <a:pPr marL="457200" lvl="1" indent="0">
              <a:buNone/>
            </a:pPr>
            <a:r>
              <a:rPr lang="cs-CZ" dirty="0"/>
              <a:t>	</a:t>
            </a:r>
            <a:r>
              <a:rPr lang="cs-CZ" dirty="0" err="1" smtClean="0"/>
              <a:t>active</a:t>
            </a:r>
            <a:r>
              <a:rPr lang="cs-CZ" dirty="0" smtClean="0"/>
              <a:t> transport</a:t>
            </a:r>
            <a:endParaRPr lang="cs-CZ" dirty="0"/>
          </a:p>
          <a:p>
            <a:pPr marL="457200" lvl="1" indent="0">
              <a:buNone/>
            </a:pPr>
            <a:r>
              <a:rPr lang="cs-CZ" dirty="0"/>
              <a:t>	</a:t>
            </a:r>
            <a:r>
              <a:rPr lang="cs-CZ" dirty="0" err="1" smtClean="0"/>
              <a:t>vesicular</a:t>
            </a:r>
            <a:r>
              <a:rPr lang="cs-CZ" dirty="0" smtClean="0"/>
              <a:t> transport </a:t>
            </a:r>
            <a:r>
              <a:rPr lang="cs-CZ" dirty="0"/>
              <a:t>– </a:t>
            </a:r>
            <a:r>
              <a:rPr lang="cs-CZ" dirty="0" err="1" smtClean="0"/>
              <a:t>pinocytosis</a:t>
            </a:r>
            <a:r>
              <a:rPr lang="cs-CZ" dirty="0" smtClean="0"/>
              <a:t>, </a:t>
            </a:r>
            <a:r>
              <a:rPr lang="cs-CZ" dirty="0" err="1" smtClean="0"/>
              <a:t>phagocytosis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>
                <a:solidFill>
                  <a:srgbClr val="FF0000"/>
                </a:solidFill>
              </a:rPr>
              <a:t>Drug </a:t>
            </a:r>
            <a:r>
              <a:rPr lang="cs-CZ" b="1" dirty="0" err="1" smtClean="0">
                <a:solidFill>
                  <a:srgbClr val="FF0000"/>
                </a:solidFill>
              </a:rPr>
              <a:t>binding</a:t>
            </a:r>
            <a:endParaRPr lang="cs-CZ" b="1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cs-CZ" dirty="0"/>
              <a:t>	</a:t>
            </a:r>
            <a:r>
              <a:rPr lang="cs-CZ" dirty="0" err="1" smtClean="0"/>
              <a:t>plasmatic</a:t>
            </a:r>
            <a:r>
              <a:rPr lang="cs-CZ" dirty="0" smtClean="0"/>
              <a:t> </a:t>
            </a:r>
            <a:r>
              <a:rPr lang="cs-CZ" dirty="0" err="1" smtClean="0"/>
              <a:t>proteins</a:t>
            </a:r>
            <a:endParaRPr lang="cs-CZ" dirty="0" smtClean="0"/>
          </a:p>
          <a:p>
            <a:pPr marL="457200" lvl="1" indent="0">
              <a:buNone/>
            </a:pPr>
            <a:r>
              <a:rPr lang="cs-CZ" dirty="0"/>
              <a:t>	</a:t>
            </a:r>
            <a:r>
              <a:rPr lang="cs-CZ" dirty="0" err="1" smtClean="0"/>
              <a:t>blood</a:t>
            </a:r>
            <a:r>
              <a:rPr lang="cs-CZ" dirty="0" smtClean="0"/>
              <a:t> </a:t>
            </a:r>
            <a:r>
              <a:rPr lang="cs-CZ" dirty="0" err="1" smtClean="0"/>
              <a:t>cells</a:t>
            </a:r>
            <a:endParaRPr lang="cs-CZ" dirty="0" smtClean="0"/>
          </a:p>
          <a:p>
            <a:pPr marL="457200" lvl="1" indent="0">
              <a:buNone/>
            </a:pPr>
            <a:r>
              <a:rPr lang="cs-CZ" dirty="0"/>
              <a:t>	</a:t>
            </a:r>
            <a:r>
              <a:rPr lang="cs-CZ" dirty="0" smtClean="0"/>
              <a:t>tissue </a:t>
            </a:r>
            <a:r>
              <a:rPr lang="cs-CZ" dirty="0" err="1" smtClean="0"/>
              <a:t>binding</a:t>
            </a:r>
            <a:endParaRPr lang="cs-CZ" dirty="0" smtClean="0"/>
          </a:p>
          <a:p>
            <a:pPr marL="457200" lvl="1" indent="0">
              <a:buNone/>
            </a:pPr>
            <a:r>
              <a:rPr lang="cs-CZ" dirty="0"/>
              <a:t>	</a:t>
            </a:r>
            <a:r>
              <a:rPr lang="cs-CZ" dirty="0" smtClean="0"/>
              <a:t>receptor </a:t>
            </a:r>
            <a:r>
              <a:rPr lang="cs-CZ" dirty="0" err="1" smtClean="0"/>
              <a:t>binding</a:t>
            </a: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>
                <a:solidFill>
                  <a:srgbClr val="FF0000"/>
                </a:solidFill>
              </a:rPr>
              <a:t>Tissue </a:t>
            </a:r>
            <a:r>
              <a:rPr lang="cs-CZ" b="1" dirty="0" err="1" smtClean="0">
                <a:solidFill>
                  <a:srgbClr val="FF0000"/>
                </a:solidFill>
              </a:rPr>
              <a:t>perfusion</a:t>
            </a:r>
            <a:endParaRPr lang="cs-CZ" b="1" dirty="0" smtClean="0">
              <a:solidFill>
                <a:srgbClr val="FF0000"/>
              </a:solidFill>
            </a:endParaRPr>
          </a:p>
          <a:p>
            <a:pPr marL="1428750" lvl="2" indent="-514350">
              <a:buFont typeface="+mj-lt"/>
              <a:buAutoNum type="alphaLcParenR"/>
            </a:pPr>
            <a:r>
              <a:rPr lang="cs-CZ" dirty="0"/>
              <a:t>b</a:t>
            </a:r>
            <a:r>
              <a:rPr lang="cs-CZ" dirty="0" smtClean="0"/>
              <a:t>rain, </a:t>
            </a:r>
            <a:r>
              <a:rPr lang="cs-CZ" dirty="0" err="1" smtClean="0"/>
              <a:t>heart</a:t>
            </a:r>
            <a:r>
              <a:rPr lang="cs-CZ" dirty="0" smtClean="0"/>
              <a:t>, liver and </a:t>
            </a:r>
            <a:r>
              <a:rPr lang="cs-CZ" dirty="0" err="1" smtClean="0"/>
              <a:t>kidney</a:t>
            </a:r>
            <a:endParaRPr lang="cs-CZ" dirty="0" smtClean="0"/>
          </a:p>
          <a:p>
            <a:pPr marL="1428750" lvl="2" indent="-514350">
              <a:buFont typeface="+mj-lt"/>
              <a:buAutoNum type="alphaLcParenR"/>
            </a:pPr>
            <a:r>
              <a:rPr lang="cs-CZ" dirty="0" err="1"/>
              <a:t>a</a:t>
            </a:r>
            <a:r>
              <a:rPr lang="cs-CZ" dirty="0" err="1" smtClean="0"/>
              <a:t>dipose</a:t>
            </a:r>
            <a:r>
              <a:rPr lang="cs-CZ" dirty="0" smtClean="0"/>
              <a:t> tissue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594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424544" y="1528591"/>
            <a:ext cx="8567056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>
              <a:spcBef>
                <a:spcPct val="50000"/>
              </a:spcBef>
            </a:pPr>
            <a:r>
              <a:rPr lang="cs-CZ" altLang="cs-CZ" sz="28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Intravenous</a:t>
            </a:r>
            <a:r>
              <a:rPr lang="cs-CZ" altLang="cs-CZ" sz="2800" dirty="0" smtClean="0">
                <a:latin typeface="Calibri" panose="020F0502020204030204" pitchFamily="34" charset="0"/>
              </a:rPr>
              <a:t> </a:t>
            </a:r>
            <a:r>
              <a:rPr lang="cs-CZ" altLang="cs-CZ" sz="2800" dirty="0" smtClean="0">
                <a:latin typeface="Calibri" panose="020F0502020204030204" pitchFamily="34" charset="0"/>
              </a:rPr>
              <a:t>(</a:t>
            </a:r>
            <a:r>
              <a:rPr lang="cs-CZ" altLang="cs-CZ" sz="2800" dirty="0" err="1" smtClean="0">
                <a:latin typeface="Calibri" panose="020F0502020204030204" pitchFamily="34" charset="0"/>
              </a:rPr>
              <a:t>e.g</a:t>
            </a:r>
            <a:r>
              <a:rPr lang="cs-CZ" altLang="cs-CZ" sz="2800" dirty="0" smtClean="0">
                <a:latin typeface="Calibri" panose="020F0502020204030204" pitchFamily="34" charset="0"/>
              </a:rPr>
              <a:t>. </a:t>
            </a:r>
            <a:r>
              <a:rPr lang="cs-CZ" altLang="cs-CZ" sz="2800" dirty="0">
                <a:latin typeface="Calibri" panose="020F0502020204030204" pitchFamily="34" charset="0"/>
              </a:rPr>
              <a:t>b</a:t>
            </a:r>
            <a:r>
              <a:rPr lang="cs-CZ" altLang="cs-CZ" sz="2800" dirty="0" smtClean="0">
                <a:latin typeface="Calibri" panose="020F0502020204030204" pitchFamily="34" charset="0"/>
              </a:rPr>
              <a:t>y </a:t>
            </a:r>
            <a:r>
              <a:rPr lang="cs-CZ" altLang="cs-CZ" sz="2800" dirty="0" err="1" smtClean="0">
                <a:latin typeface="Calibri" panose="020F0502020204030204" pitchFamily="34" charset="0"/>
              </a:rPr>
              <a:t>infusio</a:t>
            </a:r>
            <a:r>
              <a:rPr lang="cs-CZ" altLang="cs-CZ" sz="2800" dirty="0" smtClean="0">
                <a:latin typeface="Calibri" panose="020F0502020204030204" pitchFamily="34" charset="0"/>
              </a:rPr>
              <a:t> pump), </a:t>
            </a:r>
            <a:r>
              <a:rPr lang="cs-CZ" altLang="cs-CZ" sz="28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transdermal</a:t>
            </a:r>
            <a:r>
              <a:rPr lang="cs-CZ" altLang="cs-CZ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800" dirty="0" smtClean="0">
                <a:latin typeface="Calibri" panose="020F0502020204030204" pitchFamily="34" charset="0"/>
              </a:rPr>
              <a:t>(TTS), </a:t>
            </a:r>
            <a:r>
              <a:rPr lang="cs-CZ" altLang="cs-CZ" sz="28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implant</a:t>
            </a:r>
            <a:r>
              <a:rPr lang="cs-CZ" altLang="cs-CZ" sz="2800" b="1" dirty="0" smtClean="0">
                <a:solidFill>
                  <a:srgbClr val="CC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800" dirty="0"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cs-CZ" altLang="cs-CZ" sz="2800" dirty="0">
                <a:latin typeface="Calibri" panose="020F0502020204030204" pitchFamily="34" charset="0"/>
              </a:rPr>
              <a:t> </a:t>
            </a:r>
            <a:r>
              <a:rPr lang="cs-CZ" altLang="cs-CZ" sz="2800" dirty="0" err="1" smtClean="0">
                <a:latin typeface="Calibri" panose="020F0502020204030204" pitchFamily="34" charset="0"/>
              </a:rPr>
              <a:t>administration</a:t>
            </a:r>
            <a:r>
              <a:rPr lang="cs-CZ" altLang="cs-CZ" sz="2800" dirty="0" smtClean="0">
                <a:latin typeface="Calibri" panose="020F0502020204030204" pitchFamily="34" charset="0"/>
              </a:rPr>
              <a:t> </a:t>
            </a:r>
            <a:r>
              <a:rPr lang="cs-CZ" altLang="cs-CZ" sz="2800" dirty="0" err="1" smtClean="0">
                <a:latin typeface="Calibri" panose="020F0502020204030204" pitchFamily="34" charset="0"/>
              </a:rPr>
              <a:t>of</a:t>
            </a:r>
            <a:r>
              <a:rPr lang="cs-CZ" altLang="cs-CZ" sz="2800" dirty="0" smtClean="0">
                <a:latin typeface="Calibri" panose="020F0502020204030204" pitchFamily="34" charset="0"/>
              </a:rPr>
              <a:t> drug </a:t>
            </a:r>
            <a:r>
              <a:rPr lang="cs-CZ" altLang="cs-CZ" sz="2800" dirty="0" err="1" smtClean="0">
                <a:latin typeface="Calibri" panose="020F0502020204030204" pitchFamily="34" charset="0"/>
              </a:rPr>
              <a:t>with</a:t>
            </a:r>
            <a:r>
              <a:rPr lang="cs-CZ" altLang="cs-CZ" sz="2800" dirty="0" smtClean="0">
                <a:latin typeface="Calibri" panose="020F0502020204030204" pitchFamily="34" charset="0"/>
              </a:rPr>
              <a:t> </a:t>
            </a:r>
            <a:r>
              <a:rPr lang="cs-CZ" altLang="cs-CZ" sz="2800" dirty="0" err="1" smtClean="0">
                <a:latin typeface="Calibri" panose="020F0502020204030204" pitchFamily="34" charset="0"/>
              </a:rPr>
              <a:t>constant</a:t>
            </a:r>
            <a:r>
              <a:rPr lang="cs-CZ" altLang="cs-CZ" sz="2800" dirty="0" smtClean="0">
                <a:latin typeface="Calibri" panose="020F0502020204030204" pitchFamily="34" charset="0"/>
              </a:rPr>
              <a:t> speed (mg/min) </a:t>
            </a:r>
            <a:endParaRPr lang="cs-CZ" altLang="cs-CZ" sz="2800" dirty="0">
              <a:latin typeface="Calibri" panose="020F0502020204030204" pitchFamily="34" charset="0"/>
            </a:endParaRPr>
          </a:p>
          <a:p>
            <a:pPr marL="457200" indent="-457200">
              <a:spcBef>
                <a:spcPct val="50000"/>
              </a:spcBef>
            </a:pPr>
            <a:r>
              <a:rPr lang="cs-CZ" altLang="cs-CZ" sz="2800" dirty="0" err="1" smtClean="0">
                <a:latin typeface="Calibri" panose="020F0502020204030204" pitchFamily="34" charset="0"/>
              </a:rPr>
              <a:t>If</a:t>
            </a:r>
            <a:r>
              <a:rPr lang="cs-CZ" altLang="cs-CZ" sz="2800" dirty="0" smtClean="0">
                <a:latin typeface="Calibri" panose="020F0502020204030204" pitchFamily="34" charset="0"/>
              </a:rPr>
              <a:t> </a:t>
            </a:r>
            <a:r>
              <a:rPr lang="cs-CZ" altLang="cs-CZ" sz="2800" dirty="0" err="1" smtClean="0">
                <a:latin typeface="Calibri" panose="020F0502020204030204" pitchFamily="34" charset="0"/>
              </a:rPr>
              <a:t>duration</a:t>
            </a:r>
            <a:r>
              <a:rPr lang="cs-CZ" altLang="cs-CZ" sz="2800" dirty="0" smtClean="0">
                <a:latin typeface="Calibri" panose="020F0502020204030204" pitchFamily="34" charset="0"/>
              </a:rPr>
              <a:t> </a:t>
            </a:r>
            <a:r>
              <a:rPr lang="cs-CZ" altLang="cs-CZ" sz="2800" dirty="0" err="1" smtClean="0">
                <a:latin typeface="Calibri" panose="020F0502020204030204" pitchFamily="34" charset="0"/>
              </a:rPr>
              <a:t>of</a:t>
            </a:r>
            <a:r>
              <a:rPr lang="cs-CZ" altLang="cs-CZ" sz="2800" dirty="0" smtClean="0">
                <a:latin typeface="Calibri" panose="020F0502020204030204" pitchFamily="34" charset="0"/>
              </a:rPr>
              <a:t> </a:t>
            </a:r>
            <a:r>
              <a:rPr lang="cs-CZ" altLang="cs-CZ" sz="2800" dirty="0" err="1" smtClean="0">
                <a:latin typeface="Calibri" panose="020F0502020204030204" pitchFamily="34" charset="0"/>
              </a:rPr>
              <a:t>infusion</a:t>
            </a:r>
            <a:r>
              <a:rPr lang="cs-CZ" altLang="cs-CZ" sz="2800" dirty="0" smtClean="0">
                <a:latin typeface="Calibri" panose="020F0502020204030204" pitchFamily="34" charset="0"/>
              </a:rPr>
              <a:t> </a:t>
            </a:r>
            <a:r>
              <a:rPr lang="cs-CZ" altLang="cs-CZ" sz="2800" dirty="0" err="1" smtClean="0">
                <a:latin typeface="Calibri" panose="020F0502020204030204" pitchFamily="34" charset="0"/>
              </a:rPr>
              <a:t>is</a:t>
            </a:r>
            <a:r>
              <a:rPr lang="cs-CZ" altLang="cs-CZ" sz="2800" dirty="0" smtClean="0">
                <a:latin typeface="Calibri" panose="020F0502020204030204" pitchFamily="34" charset="0"/>
              </a:rPr>
              <a:t> long </a:t>
            </a:r>
            <a:r>
              <a:rPr lang="cs-CZ" altLang="cs-CZ" sz="2800" dirty="0" err="1" smtClean="0">
                <a:latin typeface="Calibri" panose="020F0502020204030204" pitchFamily="34" charset="0"/>
              </a:rPr>
              <a:t>enought</a:t>
            </a:r>
            <a:r>
              <a:rPr lang="cs-CZ" altLang="cs-CZ" sz="2800" dirty="0" smtClean="0">
                <a:latin typeface="Calibri" panose="020F0502020204030204" pitchFamily="34" charset="0"/>
              </a:rPr>
              <a:t>, </a:t>
            </a:r>
            <a:r>
              <a:rPr lang="cs-CZ" altLang="cs-CZ" sz="2800" dirty="0" err="1" smtClean="0">
                <a:latin typeface="Calibri" panose="020F0502020204030204" pitchFamily="34" charset="0"/>
              </a:rPr>
              <a:t>concentrations</a:t>
            </a:r>
            <a:r>
              <a:rPr lang="cs-CZ" altLang="cs-CZ" sz="2800" dirty="0" smtClean="0">
                <a:latin typeface="Calibri" panose="020F0502020204030204" pitchFamily="34" charset="0"/>
              </a:rPr>
              <a:t> are </a:t>
            </a:r>
            <a:r>
              <a:rPr lang="cs-CZ" altLang="cs-CZ" sz="2800" dirty="0" err="1" smtClean="0">
                <a:latin typeface="Calibri" panose="020F0502020204030204" pitchFamily="34" charset="0"/>
              </a:rPr>
              <a:t>increasing</a:t>
            </a:r>
            <a:r>
              <a:rPr lang="cs-CZ" altLang="cs-CZ" sz="2800" dirty="0" smtClean="0">
                <a:latin typeface="Calibri" panose="020F0502020204030204" pitchFamily="34" charset="0"/>
              </a:rPr>
              <a:t> </a:t>
            </a:r>
            <a:r>
              <a:rPr lang="cs-CZ" altLang="cs-CZ" sz="2800" dirty="0" err="1" smtClean="0">
                <a:latin typeface="Calibri" panose="020F0502020204030204" pitchFamily="34" charset="0"/>
              </a:rPr>
              <a:t>until</a:t>
            </a:r>
            <a:r>
              <a:rPr lang="cs-CZ" altLang="cs-CZ" sz="2800" dirty="0" smtClean="0">
                <a:latin typeface="Calibri" panose="020F0502020204030204" pitchFamily="34" charset="0"/>
              </a:rPr>
              <a:t> </a:t>
            </a:r>
            <a:r>
              <a:rPr lang="cs-CZ" altLang="cs-CZ" sz="2800" dirty="0" err="1" smtClean="0">
                <a:latin typeface="Calibri" panose="020F0502020204030204" pitchFamily="34" charset="0"/>
              </a:rPr>
              <a:t>the</a:t>
            </a:r>
            <a:r>
              <a:rPr lang="cs-CZ" altLang="cs-CZ" sz="2800" dirty="0" smtClean="0">
                <a:latin typeface="Calibri" panose="020F0502020204030204" pitchFamily="34" charset="0"/>
              </a:rPr>
              <a:t> speed </a:t>
            </a:r>
            <a:r>
              <a:rPr lang="cs-CZ" altLang="cs-CZ" sz="2800" dirty="0" err="1" smtClean="0">
                <a:latin typeface="Calibri" panose="020F0502020204030204" pitchFamily="34" charset="0"/>
              </a:rPr>
              <a:t>of</a:t>
            </a:r>
            <a:r>
              <a:rPr lang="cs-CZ" altLang="cs-CZ" sz="2800" dirty="0" smtClean="0">
                <a:latin typeface="Calibri" panose="020F0502020204030204" pitchFamily="34" charset="0"/>
              </a:rPr>
              <a:t> </a:t>
            </a:r>
            <a:r>
              <a:rPr lang="cs-CZ" altLang="cs-CZ" sz="2800" dirty="0" err="1" smtClean="0">
                <a:latin typeface="Calibri" panose="020F0502020204030204" pitchFamily="34" charset="0"/>
              </a:rPr>
              <a:t>elimination</a:t>
            </a:r>
            <a:r>
              <a:rPr lang="cs-CZ" altLang="cs-CZ" sz="2800" dirty="0" smtClean="0">
                <a:latin typeface="Calibri" panose="020F0502020204030204" pitchFamily="34" charset="0"/>
              </a:rPr>
              <a:t> and </a:t>
            </a:r>
            <a:r>
              <a:rPr lang="cs-CZ" altLang="cs-CZ" sz="2800" dirty="0" err="1" smtClean="0">
                <a:latin typeface="Calibri" panose="020F0502020204030204" pitchFamily="34" charset="0"/>
              </a:rPr>
              <a:t>inflow</a:t>
            </a:r>
            <a:r>
              <a:rPr lang="cs-CZ" altLang="cs-CZ" sz="2800" dirty="0" smtClean="0">
                <a:latin typeface="Calibri" panose="020F0502020204030204" pitchFamily="34" charset="0"/>
              </a:rPr>
              <a:t> are </a:t>
            </a:r>
            <a:r>
              <a:rPr lang="cs-CZ" altLang="cs-CZ" sz="2800" dirty="0" err="1" smtClean="0">
                <a:latin typeface="Calibri" panose="020F0502020204030204" pitchFamily="34" charset="0"/>
              </a:rPr>
              <a:t>the</a:t>
            </a:r>
            <a:r>
              <a:rPr lang="cs-CZ" altLang="cs-CZ" sz="2800" dirty="0" smtClean="0">
                <a:latin typeface="Calibri" panose="020F0502020204030204" pitchFamily="34" charset="0"/>
              </a:rPr>
              <a:t> </a:t>
            </a:r>
            <a:r>
              <a:rPr lang="cs-CZ" altLang="cs-CZ" sz="2800" dirty="0" err="1" smtClean="0">
                <a:latin typeface="Calibri" panose="020F0502020204030204" pitchFamily="34" charset="0"/>
              </a:rPr>
              <a:t>same</a:t>
            </a:r>
            <a:r>
              <a:rPr lang="cs-CZ" altLang="cs-CZ" sz="2800" dirty="0" smtClean="0">
                <a:latin typeface="Calibri" panose="020F0502020204030204" pitchFamily="34" charset="0"/>
              </a:rPr>
              <a:t> – plato </a:t>
            </a:r>
            <a:r>
              <a:rPr lang="cs-CZ" altLang="cs-CZ" sz="2800" dirty="0" err="1" smtClean="0">
                <a:latin typeface="Calibri" panose="020F0502020204030204" pitchFamily="34" charset="0"/>
              </a:rPr>
              <a:t>state</a:t>
            </a:r>
            <a:r>
              <a:rPr lang="cs-CZ" altLang="cs-CZ" sz="2800" dirty="0" smtClean="0">
                <a:latin typeface="Calibri" panose="020F0502020204030204" pitchFamily="34" charset="0"/>
              </a:rPr>
              <a:t> </a:t>
            </a:r>
            <a:r>
              <a:rPr lang="cs-CZ" altLang="cs-CZ" sz="2800" dirty="0" err="1" smtClean="0">
                <a:latin typeface="Calibri" panose="020F0502020204030204" pitchFamily="34" charset="0"/>
              </a:rPr>
              <a:t>is</a:t>
            </a:r>
            <a:r>
              <a:rPr lang="cs-CZ" altLang="cs-CZ" sz="2800" dirty="0" smtClean="0">
                <a:latin typeface="Calibri" panose="020F0502020204030204" pitchFamily="34" charset="0"/>
              </a:rPr>
              <a:t> </a:t>
            </a:r>
            <a:r>
              <a:rPr lang="cs-CZ" altLang="cs-CZ" sz="2800" dirty="0" err="1" smtClean="0">
                <a:latin typeface="Calibri" panose="020F0502020204030204" pitchFamily="34" charset="0"/>
              </a:rPr>
              <a:t>reached</a:t>
            </a:r>
            <a:r>
              <a:rPr lang="cs-CZ" altLang="cs-CZ" sz="2800" dirty="0" smtClean="0">
                <a:latin typeface="Calibri" panose="020F0502020204030204" pitchFamily="34" charset="0"/>
              </a:rPr>
              <a:t> (</a:t>
            </a:r>
            <a:r>
              <a:rPr lang="cs-CZ" altLang="cs-CZ" sz="2800" dirty="0" err="1" smtClean="0">
                <a:latin typeface="Calibri" panose="020F0502020204030204" pitchFamily="34" charset="0"/>
              </a:rPr>
              <a:t>concentration</a:t>
            </a:r>
            <a:r>
              <a:rPr lang="cs-CZ" altLang="cs-CZ" sz="2800" dirty="0" smtClean="0">
                <a:latin typeface="Calibri" panose="020F0502020204030204" pitchFamily="34" charset="0"/>
              </a:rPr>
              <a:t> </a:t>
            </a:r>
            <a:r>
              <a:rPr lang="cs-CZ" altLang="cs-CZ" sz="2800" dirty="0" err="1" smtClean="0">
                <a:latin typeface="Calibri" panose="020F0502020204030204" pitchFamily="34" charset="0"/>
              </a:rPr>
              <a:t>of</a:t>
            </a:r>
            <a:r>
              <a:rPr lang="cs-CZ" altLang="cs-CZ" sz="2800" dirty="0" smtClean="0">
                <a:latin typeface="Calibri" panose="020F0502020204030204" pitchFamily="34" charset="0"/>
              </a:rPr>
              <a:t> plato </a:t>
            </a:r>
            <a:r>
              <a:rPr lang="cs-CZ" altLang="cs-CZ" sz="2800" dirty="0" err="1" smtClean="0">
                <a:latin typeface="Calibri" panose="020F0502020204030204" pitchFamily="34" charset="0"/>
              </a:rPr>
              <a:t>is</a:t>
            </a:r>
            <a:r>
              <a:rPr lang="cs-CZ" altLang="cs-CZ" sz="2800" dirty="0" smtClean="0">
                <a:latin typeface="Calibri" panose="020F0502020204030204" pitchFamily="34" charset="0"/>
              </a:rPr>
              <a:t> </a:t>
            </a:r>
            <a:r>
              <a:rPr lang="cs-CZ" altLang="cs-CZ" sz="2800" dirty="0" err="1" smtClean="0">
                <a:latin typeface="Calibri" panose="020F0502020204030204" pitchFamily="34" charset="0"/>
              </a:rPr>
              <a:t>expressed</a:t>
            </a:r>
            <a:r>
              <a:rPr lang="cs-CZ" altLang="cs-CZ" sz="2800" dirty="0" smtClean="0">
                <a:latin typeface="Calibri" panose="020F0502020204030204" pitchFamily="34" charset="0"/>
              </a:rPr>
              <a:t> as </a:t>
            </a:r>
            <a:r>
              <a:rPr lang="cs-CZ" altLang="cs-CZ" sz="28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Css</a:t>
            </a:r>
            <a:r>
              <a:rPr lang="cs-CZ" altLang="cs-CZ" sz="2800" dirty="0" smtClean="0">
                <a:latin typeface="Calibri" panose="020F0502020204030204" pitchFamily="34" charset="0"/>
              </a:rPr>
              <a:t>)</a:t>
            </a:r>
            <a:endParaRPr lang="cs-CZ" altLang="cs-CZ" sz="2800" dirty="0">
              <a:latin typeface="Calibri" panose="020F0502020204030204" pitchFamily="34" charset="0"/>
            </a:endParaRP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2371438" y="240776"/>
            <a:ext cx="47175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b="1" dirty="0" err="1" smtClean="0">
                <a:solidFill>
                  <a:srgbClr val="339933"/>
                </a:solidFill>
                <a:latin typeface="Calibri" panose="020F0502020204030204" pitchFamily="34" charset="0"/>
              </a:rPr>
              <a:t>Continuous</a:t>
            </a:r>
            <a:r>
              <a:rPr lang="cs-CZ" altLang="cs-CZ" b="1" dirty="0" smtClean="0">
                <a:solidFill>
                  <a:srgbClr val="339933"/>
                </a:solidFill>
                <a:latin typeface="Calibri" panose="020F0502020204030204" pitchFamily="34" charset="0"/>
              </a:rPr>
              <a:t> </a:t>
            </a:r>
            <a:r>
              <a:rPr lang="cs-CZ" altLang="cs-CZ" b="1" dirty="0" err="1" smtClean="0">
                <a:solidFill>
                  <a:srgbClr val="339933"/>
                </a:solidFill>
                <a:latin typeface="Calibri" panose="020F0502020204030204" pitchFamily="34" charset="0"/>
              </a:rPr>
              <a:t>administration</a:t>
            </a:r>
            <a:endParaRPr lang="cs-CZ" altLang="cs-CZ" b="1" dirty="0">
              <a:solidFill>
                <a:srgbClr val="339933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137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2573929" y="210740"/>
            <a:ext cx="47175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cs-CZ" altLang="cs-CZ" b="1" dirty="0" err="1">
                <a:solidFill>
                  <a:srgbClr val="339933"/>
                </a:solidFill>
                <a:latin typeface="Calibri" panose="020F0502020204030204" pitchFamily="34" charset="0"/>
              </a:rPr>
              <a:t>Continuous</a:t>
            </a:r>
            <a:r>
              <a:rPr lang="cs-CZ" altLang="cs-CZ" b="1" dirty="0">
                <a:solidFill>
                  <a:srgbClr val="339933"/>
                </a:solidFill>
                <a:latin typeface="Calibri" panose="020F0502020204030204" pitchFamily="34" charset="0"/>
              </a:rPr>
              <a:t> </a:t>
            </a:r>
            <a:r>
              <a:rPr lang="cs-CZ" altLang="cs-CZ" b="1" dirty="0" err="1">
                <a:solidFill>
                  <a:srgbClr val="339933"/>
                </a:solidFill>
                <a:latin typeface="Calibri" panose="020F0502020204030204" pitchFamily="34" charset="0"/>
              </a:rPr>
              <a:t>administration</a:t>
            </a:r>
            <a:endParaRPr lang="cs-CZ" altLang="cs-CZ" b="1" dirty="0">
              <a:solidFill>
                <a:srgbClr val="339933"/>
              </a:solidFill>
              <a:latin typeface="Calibri" panose="020F0502020204030204" pitchFamily="34" charset="0"/>
            </a:endParaRPr>
          </a:p>
        </p:txBody>
      </p:sp>
      <p:grpSp>
        <p:nvGrpSpPr>
          <p:cNvPr id="19" name="Skupina 18"/>
          <p:cNvGrpSpPr/>
          <p:nvPr/>
        </p:nvGrpSpPr>
        <p:grpSpPr>
          <a:xfrm>
            <a:off x="271365" y="1274481"/>
            <a:ext cx="8675687" cy="5327650"/>
            <a:chOff x="468313" y="692150"/>
            <a:chExt cx="8675687" cy="5327650"/>
          </a:xfrm>
        </p:grpSpPr>
        <p:pic>
          <p:nvPicPr>
            <p:cNvPr id="20" name="Picture 2" descr="infuze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219200"/>
              <a:ext cx="8081963" cy="4435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" name="Skupina 20"/>
            <p:cNvGrpSpPr/>
            <p:nvPr/>
          </p:nvGrpSpPr>
          <p:grpSpPr>
            <a:xfrm>
              <a:off x="468313" y="692150"/>
              <a:ext cx="8675687" cy="5327650"/>
              <a:chOff x="468313" y="692150"/>
              <a:chExt cx="8675687" cy="5327650"/>
            </a:xfrm>
          </p:grpSpPr>
          <p:sp>
            <p:nvSpPr>
              <p:cNvPr id="22" name="Rectangle 4"/>
              <p:cNvSpPr>
                <a:spLocks noChangeArrowheads="1"/>
              </p:cNvSpPr>
              <p:nvPr/>
            </p:nvSpPr>
            <p:spPr bwMode="auto">
              <a:xfrm>
                <a:off x="5183188" y="2133600"/>
                <a:ext cx="3960812" cy="2873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2000">
                    <a:solidFill>
                      <a:srgbClr val="CC0000"/>
                    </a:solidFill>
                  </a:rPr>
                  <a:t>minimal toxic concentration</a:t>
                </a:r>
              </a:p>
            </p:txBody>
          </p:sp>
          <p:sp>
            <p:nvSpPr>
              <p:cNvPr id="23" name="Rectangle 5"/>
              <p:cNvSpPr>
                <a:spLocks noChangeArrowheads="1"/>
              </p:cNvSpPr>
              <p:nvPr/>
            </p:nvSpPr>
            <p:spPr bwMode="auto">
              <a:xfrm rot="16200000">
                <a:off x="-1978818" y="3139281"/>
                <a:ext cx="5327650" cy="4333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2400"/>
                  <a:t>Plasmatic concentration</a:t>
                </a:r>
              </a:p>
            </p:txBody>
          </p:sp>
          <p:sp>
            <p:nvSpPr>
              <p:cNvPr id="24" name="Rectangle 6"/>
              <p:cNvSpPr>
                <a:spLocks noChangeArrowheads="1"/>
              </p:cNvSpPr>
              <p:nvPr/>
            </p:nvSpPr>
            <p:spPr bwMode="auto">
              <a:xfrm>
                <a:off x="1258888" y="5302250"/>
                <a:ext cx="5327650" cy="4333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2400"/>
                  <a:t>Time</a:t>
                </a:r>
              </a:p>
            </p:txBody>
          </p:sp>
          <p:sp>
            <p:nvSpPr>
              <p:cNvPr id="25" name="Rectangle 7"/>
              <p:cNvSpPr>
                <a:spLocks noChangeArrowheads="1"/>
              </p:cNvSpPr>
              <p:nvPr/>
            </p:nvSpPr>
            <p:spPr bwMode="auto">
              <a:xfrm>
                <a:off x="4932363" y="3789363"/>
                <a:ext cx="3960812" cy="2873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2000">
                    <a:solidFill>
                      <a:srgbClr val="339933"/>
                    </a:solidFill>
                  </a:rPr>
                  <a:t>minimal therapeutic concentration</a:t>
                </a:r>
              </a:p>
            </p:txBody>
          </p:sp>
          <p:sp>
            <p:nvSpPr>
              <p:cNvPr id="26" name="Rectangle 8"/>
              <p:cNvSpPr>
                <a:spLocks noChangeArrowheads="1"/>
              </p:cNvSpPr>
              <p:nvPr/>
            </p:nvSpPr>
            <p:spPr bwMode="auto">
              <a:xfrm>
                <a:off x="5183188" y="3213100"/>
                <a:ext cx="3781425" cy="2873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2000" dirty="0" err="1"/>
                  <a:t>patient</a:t>
                </a:r>
                <a:r>
                  <a:rPr lang="cs-CZ" altLang="cs-CZ" sz="2000" dirty="0"/>
                  <a:t> A – </a:t>
                </a:r>
                <a:r>
                  <a:rPr lang="cs-CZ" altLang="cs-CZ" sz="2000" dirty="0" err="1"/>
                  <a:t>clearence</a:t>
                </a:r>
                <a:r>
                  <a:rPr lang="cs-CZ" altLang="cs-CZ" sz="2000" dirty="0"/>
                  <a:t> = 100ml/min</a:t>
                </a:r>
              </a:p>
            </p:txBody>
          </p:sp>
          <p:sp>
            <p:nvSpPr>
              <p:cNvPr id="27" name="Rectangle 9"/>
              <p:cNvSpPr>
                <a:spLocks noChangeArrowheads="1"/>
              </p:cNvSpPr>
              <p:nvPr/>
            </p:nvSpPr>
            <p:spPr bwMode="auto">
              <a:xfrm>
                <a:off x="5076825" y="1484313"/>
                <a:ext cx="3781425" cy="2873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2000" dirty="0" err="1"/>
                  <a:t>patient</a:t>
                </a:r>
                <a:r>
                  <a:rPr lang="cs-CZ" altLang="cs-CZ" sz="2000" dirty="0"/>
                  <a:t> B – </a:t>
                </a:r>
                <a:r>
                  <a:rPr lang="cs-CZ" altLang="cs-CZ" sz="2000" dirty="0" err="1"/>
                  <a:t>clearence</a:t>
                </a:r>
                <a:r>
                  <a:rPr lang="cs-CZ" altLang="cs-CZ" sz="2000" dirty="0"/>
                  <a:t> = 50ml/min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93679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109091" y="1543413"/>
            <a:ext cx="9103607" cy="320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700" dirty="0" smtClean="0">
                <a:latin typeface="Calibri" panose="020F0502020204030204" pitchFamily="34" charset="0"/>
              </a:rPr>
              <a:t>In plato:</a:t>
            </a:r>
            <a:endParaRPr lang="cs-CZ" altLang="cs-CZ" sz="2700" dirty="0">
              <a:latin typeface="Calibri" panose="020F0502020204030204" pitchFamily="34" charset="0"/>
            </a:endParaRPr>
          </a:p>
          <a:p>
            <a:pPr marL="457200" indent="-457200">
              <a:spcBef>
                <a:spcPct val="50000"/>
              </a:spcBef>
            </a:pPr>
            <a:r>
              <a:rPr lang="cs-CZ" altLang="cs-CZ" sz="2700" dirty="0" smtClean="0">
                <a:latin typeface="Calibri" panose="020F0502020204030204" pitchFamily="34" charset="0"/>
              </a:rPr>
              <a:t>Drug </a:t>
            </a:r>
            <a:r>
              <a:rPr lang="cs-CZ" altLang="cs-CZ" sz="2700" dirty="0" err="1" smtClean="0">
                <a:latin typeface="Calibri" panose="020F0502020204030204" pitchFamily="34" charset="0"/>
              </a:rPr>
              <a:t>is</a:t>
            </a:r>
            <a:r>
              <a:rPr lang="cs-CZ" altLang="cs-CZ" sz="2700" dirty="0" smtClean="0">
                <a:latin typeface="Calibri" panose="020F0502020204030204" pitchFamily="34" charset="0"/>
              </a:rPr>
              <a:t> </a:t>
            </a:r>
            <a:r>
              <a:rPr lang="cs-CZ" altLang="cs-CZ" sz="2700" dirty="0" err="1" smtClean="0">
                <a:latin typeface="Calibri" panose="020F0502020204030204" pitchFamily="34" charset="0"/>
              </a:rPr>
              <a:t>binded</a:t>
            </a:r>
            <a:r>
              <a:rPr lang="cs-CZ" altLang="cs-CZ" sz="2700" dirty="0" smtClean="0">
                <a:latin typeface="Calibri" panose="020F0502020204030204" pitchFamily="34" charset="0"/>
              </a:rPr>
              <a:t> to </a:t>
            </a:r>
            <a:r>
              <a:rPr lang="cs-CZ" altLang="cs-CZ" sz="2700" dirty="0" err="1" smtClean="0">
                <a:latin typeface="Calibri" panose="020F0502020204030204" pitchFamily="34" charset="0"/>
              </a:rPr>
              <a:t>all</a:t>
            </a:r>
            <a:r>
              <a:rPr lang="cs-CZ" altLang="cs-CZ" sz="2700" dirty="0" smtClean="0">
                <a:latin typeface="Calibri" panose="020F0502020204030204" pitchFamily="34" charset="0"/>
              </a:rPr>
              <a:t> </a:t>
            </a:r>
            <a:r>
              <a:rPr lang="cs-CZ" altLang="cs-CZ" sz="2700" dirty="0" err="1" smtClean="0">
                <a:latin typeface="Calibri" panose="020F0502020204030204" pitchFamily="34" charset="0"/>
              </a:rPr>
              <a:t>binding</a:t>
            </a:r>
            <a:r>
              <a:rPr lang="cs-CZ" altLang="cs-CZ" sz="2700" dirty="0" smtClean="0">
                <a:latin typeface="Calibri" panose="020F0502020204030204" pitchFamily="34" charset="0"/>
              </a:rPr>
              <a:t> </a:t>
            </a:r>
            <a:r>
              <a:rPr lang="cs-CZ" altLang="cs-CZ" sz="2700" dirty="0" err="1" smtClean="0">
                <a:latin typeface="Calibri" panose="020F0502020204030204" pitchFamily="34" charset="0"/>
              </a:rPr>
              <a:t>sites</a:t>
            </a:r>
            <a:r>
              <a:rPr lang="cs-CZ" altLang="cs-CZ" sz="2700" dirty="0" smtClean="0">
                <a:latin typeface="Calibri" panose="020F0502020204030204" pitchFamily="34" charset="0"/>
              </a:rPr>
              <a:t>, </a:t>
            </a:r>
            <a:r>
              <a:rPr lang="cs-CZ" altLang="cs-CZ" sz="2700" dirty="0" err="1" smtClean="0">
                <a:latin typeface="Calibri" panose="020F0502020204030204" pitchFamily="34" charset="0"/>
              </a:rPr>
              <a:t>which</a:t>
            </a:r>
            <a:r>
              <a:rPr lang="cs-CZ" altLang="cs-CZ" sz="2700" dirty="0" smtClean="0">
                <a:latin typeface="Calibri" panose="020F0502020204030204" pitchFamily="34" charset="0"/>
              </a:rPr>
              <a:t> </a:t>
            </a:r>
            <a:r>
              <a:rPr lang="cs-CZ" altLang="cs-CZ" sz="2700" dirty="0" err="1" smtClean="0">
                <a:latin typeface="Calibri" panose="020F0502020204030204" pitchFamily="34" charset="0"/>
              </a:rPr>
              <a:t>can</a:t>
            </a:r>
            <a:r>
              <a:rPr lang="cs-CZ" altLang="cs-CZ" sz="2700" dirty="0" smtClean="0">
                <a:latin typeface="Calibri" panose="020F0502020204030204" pitchFamily="34" charset="0"/>
              </a:rPr>
              <a:t> </a:t>
            </a:r>
            <a:r>
              <a:rPr lang="cs-CZ" altLang="cs-CZ" sz="2700" dirty="0" err="1" smtClean="0">
                <a:latin typeface="Calibri" panose="020F0502020204030204" pitchFamily="34" charset="0"/>
              </a:rPr>
              <a:t>be</a:t>
            </a:r>
            <a:r>
              <a:rPr lang="cs-CZ" altLang="cs-CZ" sz="2700" dirty="0" smtClean="0">
                <a:latin typeface="Calibri" panose="020F0502020204030204" pitchFamily="34" charset="0"/>
              </a:rPr>
              <a:t> </a:t>
            </a:r>
            <a:r>
              <a:rPr lang="cs-CZ" altLang="cs-CZ" sz="2700" dirty="0" err="1" smtClean="0">
                <a:latin typeface="Calibri" panose="020F0502020204030204" pitchFamily="34" charset="0"/>
              </a:rPr>
              <a:t>occupied</a:t>
            </a:r>
            <a:r>
              <a:rPr lang="cs-CZ" altLang="cs-CZ" sz="2700" dirty="0" smtClean="0">
                <a:latin typeface="Calibri" panose="020F0502020204030204" pitchFamily="34" charset="0"/>
              </a:rPr>
              <a:t> (</a:t>
            </a:r>
            <a:r>
              <a:rPr lang="cs-CZ" altLang="cs-CZ" sz="2700" dirty="0" err="1" smtClean="0">
                <a:latin typeface="Calibri" panose="020F0502020204030204" pitchFamily="34" charset="0"/>
              </a:rPr>
              <a:t>distribution</a:t>
            </a:r>
            <a:r>
              <a:rPr lang="cs-CZ" altLang="cs-CZ" sz="2700" dirty="0" smtClean="0">
                <a:latin typeface="Calibri" panose="020F0502020204030204" pitchFamily="34" charset="0"/>
              </a:rPr>
              <a:t> </a:t>
            </a:r>
            <a:r>
              <a:rPr lang="cs-CZ" altLang="cs-CZ" sz="2700" dirty="0" err="1" smtClean="0">
                <a:latin typeface="Calibri" panose="020F0502020204030204" pitchFamily="34" charset="0"/>
              </a:rPr>
              <a:t>is</a:t>
            </a:r>
            <a:r>
              <a:rPr lang="cs-CZ" altLang="cs-CZ" sz="2700" dirty="0" smtClean="0">
                <a:latin typeface="Calibri" panose="020F0502020204030204" pitchFamily="34" charset="0"/>
              </a:rPr>
              <a:t> </a:t>
            </a:r>
            <a:r>
              <a:rPr lang="cs-CZ" altLang="cs-CZ" sz="2700" dirty="0" err="1" smtClean="0">
                <a:latin typeface="Calibri" panose="020F0502020204030204" pitchFamily="34" charset="0"/>
              </a:rPr>
              <a:t>finished</a:t>
            </a:r>
            <a:r>
              <a:rPr lang="cs-CZ" altLang="cs-CZ" sz="2700" dirty="0" smtClean="0">
                <a:latin typeface="Calibri" panose="020F0502020204030204" pitchFamily="34" charset="0"/>
              </a:rPr>
              <a:t>)</a:t>
            </a:r>
          </a:p>
          <a:p>
            <a:pPr marL="457200" indent="-457200">
              <a:spcBef>
                <a:spcPct val="50000"/>
              </a:spcBef>
            </a:pPr>
            <a:r>
              <a:rPr lang="cs-CZ" altLang="cs-CZ" sz="2700" dirty="0" err="1" smtClean="0">
                <a:latin typeface="Calibri" panose="020F0502020204030204" pitchFamily="34" charset="0"/>
              </a:rPr>
              <a:t>constant</a:t>
            </a:r>
            <a:r>
              <a:rPr lang="cs-CZ" altLang="cs-CZ" sz="2700" dirty="0" smtClean="0">
                <a:latin typeface="Calibri" panose="020F0502020204030204" pitchFamily="34" charset="0"/>
              </a:rPr>
              <a:t> </a:t>
            </a:r>
            <a:r>
              <a:rPr lang="cs-CZ" altLang="cs-CZ" sz="2700" dirty="0" err="1" smtClean="0">
                <a:latin typeface="Calibri" panose="020F0502020204030204" pitchFamily="34" charset="0"/>
              </a:rPr>
              <a:t>infusion</a:t>
            </a:r>
            <a:r>
              <a:rPr lang="cs-CZ" altLang="cs-CZ" sz="2700" dirty="0" smtClean="0">
                <a:latin typeface="Calibri" panose="020F0502020204030204" pitchFamily="34" charset="0"/>
              </a:rPr>
              <a:t> speed </a:t>
            </a:r>
            <a:r>
              <a:rPr lang="cs-CZ" altLang="cs-CZ" sz="27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supplements</a:t>
            </a:r>
            <a:r>
              <a:rPr lang="cs-CZ" altLang="cs-CZ" sz="27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7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amount</a:t>
            </a:r>
            <a:r>
              <a:rPr lang="cs-CZ" altLang="cs-CZ" sz="27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, </a:t>
            </a:r>
            <a:r>
              <a:rPr lang="cs-CZ" altLang="cs-CZ" sz="27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which</a:t>
            </a:r>
            <a:r>
              <a:rPr lang="cs-CZ" altLang="cs-CZ" sz="27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7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is</a:t>
            </a:r>
            <a:r>
              <a:rPr lang="cs-CZ" altLang="cs-CZ" sz="27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7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eliminated</a:t>
            </a:r>
            <a:r>
              <a:rPr lang="cs-CZ" altLang="cs-CZ" sz="27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7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from</a:t>
            </a:r>
            <a:r>
              <a:rPr lang="cs-CZ" altLang="cs-CZ" sz="27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7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organism</a:t>
            </a:r>
            <a:r>
              <a:rPr lang="cs-CZ" altLang="cs-CZ" sz="27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in </a:t>
            </a:r>
            <a:r>
              <a:rPr lang="cs-CZ" altLang="cs-CZ" sz="27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same</a:t>
            </a:r>
            <a:endParaRPr lang="cs-CZ" altLang="cs-CZ" sz="27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0" indent="-457200">
              <a:spcBef>
                <a:spcPct val="50000"/>
              </a:spcBef>
            </a:pPr>
            <a:r>
              <a:rPr lang="cs-CZ" altLang="cs-CZ" sz="2700" b="1" dirty="0">
                <a:solidFill>
                  <a:srgbClr val="0066CC"/>
                </a:solidFill>
                <a:latin typeface="+mn-lt"/>
              </a:rPr>
              <a:t>speed </a:t>
            </a:r>
            <a:r>
              <a:rPr lang="cs-CZ" altLang="cs-CZ" sz="2700" b="1" dirty="0" err="1">
                <a:solidFill>
                  <a:srgbClr val="0066CC"/>
                </a:solidFill>
                <a:latin typeface="+mn-lt"/>
              </a:rPr>
              <a:t>of</a:t>
            </a:r>
            <a:r>
              <a:rPr lang="cs-CZ" altLang="cs-CZ" sz="2700" b="1" dirty="0">
                <a:solidFill>
                  <a:srgbClr val="0066CC"/>
                </a:solidFill>
                <a:latin typeface="+mn-lt"/>
              </a:rPr>
              <a:t> </a:t>
            </a:r>
            <a:r>
              <a:rPr lang="cs-CZ" altLang="cs-CZ" sz="2700" b="1" dirty="0" err="1">
                <a:solidFill>
                  <a:srgbClr val="0066CC"/>
                </a:solidFill>
                <a:latin typeface="+mn-lt"/>
              </a:rPr>
              <a:t>inflow</a:t>
            </a:r>
            <a:r>
              <a:rPr lang="cs-CZ" altLang="cs-CZ" sz="2700" b="1" dirty="0">
                <a:solidFill>
                  <a:srgbClr val="0066CC"/>
                </a:solidFill>
                <a:latin typeface="+mn-lt"/>
              </a:rPr>
              <a:t> [mg/min] = speed </a:t>
            </a:r>
            <a:r>
              <a:rPr lang="cs-CZ" altLang="cs-CZ" sz="2700" b="1" dirty="0" err="1">
                <a:solidFill>
                  <a:srgbClr val="0066CC"/>
                </a:solidFill>
                <a:latin typeface="+mn-lt"/>
              </a:rPr>
              <a:t>of</a:t>
            </a:r>
            <a:r>
              <a:rPr lang="cs-CZ" altLang="cs-CZ" sz="2700" b="1" dirty="0">
                <a:solidFill>
                  <a:srgbClr val="0066CC"/>
                </a:solidFill>
                <a:latin typeface="+mn-lt"/>
              </a:rPr>
              <a:t> </a:t>
            </a:r>
            <a:r>
              <a:rPr lang="cs-CZ" altLang="cs-CZ" sz="2700" b="1" dirty="0" err="1">
                <a:solidFill>
                  <a:srgbClr val="0066CC"/>
                </a:solidFill>
                <a:latin typeface="+mn-lt"/>
              </a:rPr>
              <a:t>elimination</a:t>
            </a:r>
            <a:r>
              <a:rPr lang="cs-CZ" altLang="cs-CZ" sz="2700" b="1" dirty="0">
                <a:solidFill>
                  <a:srgbClr val="0066CC"/>
                </a:solidFill>
                <a:latin typeface="+mn-lt"/>
              </a:rPr>
              <a:t> [mg/min]</a:t>
            </a: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2389867" y="189232"/>
            <a:ext cx="46732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cs-CZ" altLang="cs-CZ" b="1" dirty="0" err="1">
                <a:solidFill>
                  <a:srgbClr val="339933"/>
                </a:solidFill>
                <a:latin typeface="Calibri" panose="020F0502020204030204" pitchFamily="34" charset="0"/>
              </a:rPr>
              <a:t>Continuous</a:t>
            </a:r>
            <a:r>
              <a:rPr lang="cs-CZ" altLang="cs-CZ" b="1" dirty="0">
                <a:solidFill>
                  <a:srgbClr val="339933"/>
                </a:solidFill>
                <a:latin typeface="Calibri" panose="020F0502020204030204" pitchFamily="34" charset="0"/>
              </a:rPr>
              <a:t> </a:t>
            </a:r>
            <a:r>
              <a:rPr lang="cs-CZ" altLang="cs-CZ" b="1" dirty="0" err="1">
                <a:solidFill>
                  <a:srgbClr val="339933"/>
                </a:solidFill>
                <a:latin typeface="Calibri" panose="020F0502020204030204" pitchFamily="34" charset="0"/>
              </a:rPr>
              <a:t>administration</a:t>
            </a:r>
            <a:endParaRPr lang="cs-CZ" altLang="cs-CZ" b="1" dirty="0">
              <a:solidFill>
                <a:srgbClr val="339933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705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infuze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839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2387766" y="272915"/>
            <a:ext cx="46732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cs-CZ" altLang="cs-CZ" b="1" dirty="0" err="1">
                <a:solidFill>
                  <a:srgbClr val="339933"/>
                </a:solidFill>
                <a:latin typeface="Calibri" panose="020F0502020204030204" pitchFamily="34" charset="0"/>
              </a:rPr>
              <a:t>Continuous</a:t>
            </a:r>
            <a:r>
              <a:rPr lang="cs-CZ" altLang="cs-CZ" b="1" dirty="0">
                <a:solidFill>
                  <a:srgbClr val="339933"/>
                </a:solidFill>
                <a:latin typeface="Calibri" panose="020F0502020204030204" pitchFamily="34" charset="0"/>
              </a:rPr>
              <a:t> </a:t>
            </a:r>
            <a:r>
              <a:rPr lang="cs-CZ" altLang="cs-CZ" b="1" dirty="0" err="1">
                <a:solidFill>
                  <a:srgbClr val="339933"/>
                </a:solidFill>
                <a:latin typeface="Calibri" panose="020F0502020204030204" pitchFamily="34" charset="0"/>
              </a:rPr>
              <a:t>administration</a:t>
            </a:r>
            <a:endParaRPr lang="cs-CZ" altLang="cs-CZ" b="1" dirty="0">
              <a:solidFill>
                <a:srgbClr val="339933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747368" y="1139871"/>
            <a:ext cx="3692357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3600" b="1" dirty="0" smtClean="0"/>
              <a:t>End </a:t>
            </a:r>
            <a:r>
              <a:rPr lang="cs-CZ" sz="3600" b="1" dirty="0" err="1" smtClean="0"/>
              <a:t>of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i.v</a:t>
            </a:r>
            <a:r>
              <a:rPr lang="cs-CZ" sz="3600" b="1" dirty="0" smtClean="0"/>
              <a:t>. </a:t>
            </a:r>
            <a:r>
              <a:rPr lang="cs-CZ" sz="3600" b="1" dirty="0" err="1" smtClean="0"/>
              <a:t>infusion</a:t>
            </a:r>
            <a:endParaRPr lang="cs-CZ" sz="3600" b="1" dirty="0" smtClean="0"/>
          </a:p>
          <a:p>
            <a:endParaRPr lang="cs-CZ" sz="36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068877" y="5536690"/>
            <a:ext cx="573958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3600" b="1" dirty="0" err="1"/>
              <a:t>Time</a:t>
            </a:r>
            <a:r>
              <a:rPr lang="cs-CZ" sz="3600" b="1" dirty="0"/>
              <a:t> </a:t>
            </a:r>
            <a:r>
              <a:rPr lang="cs-CZ" sz="3600" b="1" dirty="0" smtClean="0"/>
              <a:t>(in </a:t>
            </a:r>
            <a:r>
              <a:rPr lang="cs-CZ" sz="3600" b="1" dirty="0" err="1" smtClean="0"/>
              <a:t>biological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halftimes</a:t>
            </a:r>
            <a:r>
              <a:rPr lang="cs-CZ" sz="3600" b="1" dirty="0" smtClean="0"/>
              <a:t>)</a:t>
            </a:r>
            <a:endParaRPr lang="cs-CZ" sz="3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391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468313" y="908050"/>
            <a:ext cx="8382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 dirty="0">
                <a:solidFill>
                  <a:srgbClr val="0066CC"/>
                </a:solidFill>
                <a:latin typeface="Calibri" panose="020F0502020204030204" pitchFamily="34" charset="0"/>
              </a:rPr>
              <a:t>intra-</a:t>
            </a:r>
            <a:r>
              <a:rPr lang="cs-CZ" altLang="cs-CZ" sz="2400" dirty="0">
                <a:latin typeface="Calibri" panose="020F0502020204030204" pitchFamily="34" charset="0"/>
              </a:rPr>
              <a:t> </a:t>
            </a:r>
            <a:r>
              <a:rPr lang="cs-CZ" altLang="cs-CZ" sz="2400" dirty="0" smtClean="0">
                <a:latin typeface="Calibri" panose="020F0502020204030204" pitchFamily="34" charset="0"/>
              </a:rPr>
              <a:t>(</a:t>
            </a:r>
            <a:r>
              <a:rPr lang="cs-CZ" altLang="cs-CZ" sz="2400" dirty="0" err="1" smtClean="0">
                <a:latin typeface="Calibri" panose="020F0502020204030204" pitchFamily="34" charset="0"/>
              </a:rPr>
              <a:t>repeated</a:t>
            </a:r>
            <a:r>
              <a:rPr lang="cs-CZ" altLang="cs-CZ" sz="2400" dirty="0" smtClean="0">
                <a:latin typeface="Calibri" panose="020F0502020204030204" pitchFamily="34" charset="0"/>
              </a:rPr>
              <a:t> </a:t>
            </a:r>
            <a:r>
              <a:rPr lang="cs-CZ" altLang="cs-CZ" sz="2400" dirty="0" err="1" smtClean="0">
                <a:latin typeface="Calibri" panose="020F0502020204030204" pitchFamily="34" charset="0"/>
              </a:rPr>
              <a:t>intravascular</a:t>
            </a:r>
            <a:r>
              <a:rPr lang="cs-CZ" altLang="cs-CZ" sz="2400" dirty="0" smtClean="0">
                <a:latin typeface="Calibri" panose="020F0502020204030204" pitchFamily="34" charset="0"/>
              </a:rPr>
              <a:t> </a:t>
            </a:r>
            <a:r>
              <a:rPr lang="cs-CZ" altLang="cs-CZ" sz="2400" dirty="0" err="1" smtClean="0">
                <a:latin typeface="Calibri" panose="020F0502020204030204" pitchFamily="34" charset="0"/>
              </a:rPr>
              <a:t>injection</a:t>
            </a:r>
            <a:r>
              <a:rPr lang="cs-CZ" altLang="cs-CZ" sz="2400" dirty="0" smtClean="0">
                <a:latin typeface="Calibri" panose="020F0502020204030204" pitchFamily="34" charset="0"/>
              </a:rPr>
              <a:t>) </a:t>
            </a:r>
            <a:r>
              <a:rPr lang="cs-CZ" altLang="cs-CZ" sz="2400" dirty="0" err="1" smtClean="0">
                <a:latin typeface="Calibri" panose="020F0502020204030204" pitchFamily="34" charset="0"/>
              </a:rPr>
              <a:t>or</a:t>
            </a:r>
            <a:r>
              <a:rPr lang="cs-CZ" altLang="cs-CZ" sz="2400" dirty="0" smtClean="0">
                <a:latin typeface="Calibri" panose="020F0502020204030204" pitchFamily="34" charset="0"/>
              </a:rPr>
              <a:t> </a:t>
            </a:r>
            <a:r>
              <a:rPr lang="cs-CZ" altLang="cs-CZ" sz="2400" b="1" dirty="0" err="1" smtClean="0">
                <a:solidFill>
                  <a:srgbClr val="0066CC"/>
                </a:solidFill>
                <a:latin typeface="Calibri" panose="020F0502020204030204" pitchFamily="34" charset="0"/>
              </a:rPr>
              <a:t>extravascular</a:t>
            </a:r>
            <a:r>
              <a:rPr lang="cs-CZ" altLang="cs-CZ" sz="2400" dirty="0" smtClean="0">
                <a:latin typeface="Calibri" panose="020F0502020204030204" pitchFamily="34" charset="0"/>
              </a:rPr>
              <a:t> (</a:t>
            </a:r>
            <a:r>
              <a:rPr lang="cs-CZ" altLang="cs-CZ" sz="2400" dirty="0" err="1" smtClean="0">
                <a:latin typeface="Calibri" panose="020F0502020204030204" pitchFamily="34" charset="0"/>
              </a:rPr>
              <a:t>i.e</a:t>
            </a:r>
            <a:r>
              <a:rPr lang="cs-CZ" altLang="cs-CZ" sz="2400" dirty="0" smtClean="0">
                <a:latin typeface="Calibri" panose="020F0502020204030204" pitchFamily="34" charset="0"/>
              </a:rPr>
              <a:t>. </a:t>
            </a:r>
            <a:r>
              <a:rPr lang="cs-CZ" altLang="cs-CZ" sz="2400" dirty="0">
                <a:latin typeface="Calibri" panose="020F0502020204030204" pitchFamily="34" charset="0"/>
              </a:rPr>
              <a:t>per os</a:t>
            </a:r>
            <a:r>
              <a:rPr lang="cs-CZ" altLang="cs-CZ" sz="2400" dirty="0" smtClean="0">
                <a:latin typeface="Calibri" panose="020F0502020204030204" pitchFamily="34" charset="0"/>
              </a:rPr>
              <a:t>) </a:t>
            </a:r>
            <a:endParaRPr lang="cs-CZ" altLang="cs-CZ" sz="24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 dirty="0">
                <a:solidFill>
                  <a:srgbClr val="0066CC"/>
                </a:solidFill>
                <a:latin typeface="Calibri" panose="020F0502020204030204" pitchFamily="34" charset="0"/>
              </a:rPr>
              <a:t>		rychlost přívodu [mg/min] = Cl x </a:t>
            </a:r>
            <a:r>
              <a:rPr lang="cs-CZ" altLang="cs-CZ" sz="2400" b="1" dirty="0" err="1">
                <a:solidFill>
                  <a:srgbClr val="0066CC"/>
                </a:solidFill>
                <a:latin typeface="Calibri" panose="020F0502020204030204" pitchFamily="34" charset="0"/>
              </a:rPr>
              <a:t>Css</a:t>
            </a:r>
            <a:endParaRPr lang="cs-CZ" altLang="cs-CZ" sz="2400" b="1" dirty="0">
              <a:solidFill>
                <a:srgbClr val="0066CC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2400" b="1" dirty="0">
              <a:solidFill>
                <a:srgbClr val="0066CC"/>
              </a:solidFill>
              <a:latin typeface="Calibri" panose="020F0502020204030204" pitchFamily="34" charset="0"/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2545556" y="114300"/>
            <a:ext cx="43955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b="1" dirty="0" err="1" smtClean="0">
                <a:solidFill>
                  <a:srgbClr val="339933"/>
                </a:solidFill>
                <a:latin typeface="Calibri" panose="020F0502020204030204" pitchFamily="34" charset="0"/>
              </a:rPr>
              <a:t>Repeated</a:t>
            </a:r>
            <a:r>
              <a:rPr lang="cs-CZ" altLang="cs-CZ" b="1" dirty="0" smtClean="0">
                <a:solidFill>
                  <a:srgbClr val="339933"/>
                </a:solidFill>
                <a:latin typeface="Calibri" panose="020F0502020204030204" pitchFamily="34" charset="0"/>
              </a:rPr>
              <a:t> </a:t>
            </a:r>
            <a:r>
              <a:rPr lang="cs-CZ" altLang="cs-CZ" b="1" dirty="0" err="1" smtClean="0">
                <a:solidFill>
                  <a:srgbClr val="339933"/>
                </a:solidFill>
                <a:latin typeface="Calibri" panose="020F0502020204030204" pitchFamily="34" charset="0"/>
              </a:rPr>
              <a:t>administration</a:t>
            </a:r>
            <a:endParaRPr lang="cs-CZ" altLang="cs-CZ" b="1" dirty="0">
              <a:solidFill>
                <a:srgbClr val="339933"/>
              </a:solidFill>
              <a:latin typeface="Calibri" panose="020F0502020204030204" pitchFamily="34" charset="0"/>
            </a:endParaRPr>
          </a:p>
        </p:txBody>
      </p:sp>
      <p:pic>
        <p:nvPicPr>
          <p:cNvPr id="5939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4292600"/>
            <a:ext cx="754697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916113"/>
            <a:ext cx="8259762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249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ChangeArrowheads="1"/>
          </p:cNvSpPr>
          <p:nvPr/>
        </p:nvSpPr>
        <p:spPr bwMode="auto">
          <a:xfrm>
            <a:off x="304261" y="1350499"/>
            <a:ext cx="8642791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288000">
              <a:spcBef>
                <a:spcPct val="50000"/>
              </a:spcBef>
              <a:defRPr/>
            </a:pPr>
            <a:r>
              <a:rPr lang="cs-CZ" altLang="cs-CZ" sz="2800" dirty="0" err="1" smtClean="0">
                <a:latin typeface="+mn-lt"/>
              </a:rPr>
              <a:t>If</a:t>
            </a:r>
            <a:r>
              <a:rPr lang="cs-CZ" altLang="cs-CZ" sz="2800" dirty="0" smtClean="0">
                <a:latin typeface="+mn-lt"/>
              </a:rPr>
              <a:t> </a:t>
            </a:r>
            <a:r>
              <a:rPr lang="cs-CZ" altLang="cs-CZ" sz="2800" dirty="0" err="1" smtClean="0">
                <a:latin typeface="+mn-lt"/>
              </a:rPr>
              <a:t>doses</a:t>
            </a:r>
            <a:r>
              <a:rPr lang="cs-CZ" altLang="cs-CZ" sz="2800" dirty="0" smtClean="0">
                <a:latin typeface="+mn-lt"/>
              </a:rPr>
              <a:t> are </a:t>
            </a:r>
            <a:r>
              <a:rPr lang="cs-CZ" altLang="cs-CZ" sz="2800" dirty="0" err="1" smtClean="0">
                <a:latin typeface="+mn-lt"/>
              </a:rPr>
              <a:t>administered</a:t>
            </a:r>
            <a:r>
              <a:rPr lang="cs-CZ" altLang="cs-CZ" sz="2800" dirty="0" smtClean="0">
                <a:latin typeface="+mn-lt"/>
              </a:rPr>
              <a:t> so </a:t>
            </a:r>
            <a:r>
              <a:rPr lang="cs-CZ" altLang="cs-CZ" sz="2800" dirty="0" err="1" smtClean="0">
                <a:latin typeface="+mn-lt"/>
              </a:rPr>
              <a:t>close</a:t>
            </a:r>
            <a:r>
              <a:rPr lang="cs-CZ" altLang="cs-CZ" sz="2800" dirty="0" smtClean="0">
                <a:latin typeface="+mn-lt"/>
              </a:rPr>
              <a:t> </a:t>
            </a:r>
            <a:r>
              <a:rPr lang="cs-CZ" altLang="cs-CZ" sz="2800" dirty="0" err="1" smtClean="0">
                <a:latin typeface="+mn-lt"/>
              </a:rPr>
              <a:t>that</a:t>
            </a:r>
            <a:r>
              <a:rPr lang="cs-CZ" altLang="cs-CZ" sz="2800" dirty="0" smtClean="0">
                <a:latin typeface="+mn-lt"/>
              </a:rPr>
              <a:t> </a:t>
            </a:r>
            <a:r>
              <a:rPr lang="cs-CZ" altLang="cs-CZ" sz="2800" dirty="0" err="1" smtClean="0">
                <a:latin typeface="+mn-lt"/>
              </a:rPr>
              <a:t>first</a:t>
            </a:r>
            <a:r>
              <a:rPr lang="cs-CZ" altLang="cs-CZ" sz="2800" dirty="0" smtClean="0">
                <a:latin typeface="+mn-lt"/>
              </a:rPr>
              <a:t> </a:t>
            </a:r>
            <a:r>
              <a:rPr lang="cs-CZ" altLang="cs-CZ" sz="2800" dirty="0" err="1" smtClean="0">
                <a:latin typeface="+mn-lt"/>
              </a:rPr>
              <a:t>of</a:t>
            </a:r>
            <a:r>
              <a:rPr lang="cs-CZ" altLang="cs-CZ" sz="2800" dirty="0" smtClean="0">
                <a:latin typeface="+mn-lt"/>
              </a:rPr>
              <a:t> </a:t>
            </a:r>
            <a:r>
              <a:rPr lang="cs-CZ" altLang="cs-CZ" sz="2800" dirty="0" err="1" smtClean="0">
                <a:latin typeface="+mn-lt"/>
              </a:rPr>
              <a:t>them</a:t>
            </a:r>
            <a:r>
              <a:rPr lang="cs-CZ" altLang="cs-CZ" sz="2800" dirty="0" smtClean="0">
                <a:latin typeface="+mn-lt"/>
              </a:rPr>
              <a:t> </a:t>
            </a:r>
            <a:r>
              <a:rPr lang="cs-CZ" altLang="cs-CZ" sz="2800" dirty="0" err="1" smtClean="0">
                <a:latin typeface="+mn-lt"/>
              </a:rPr>
              <a:t>is</a:t>
            </a:r>
            <a:r>
              <a:rPr lang="cs-CZ" altLang="cs-CZ" sz="2800" dirty="0" smtClean="0">
                <a:latin typeface="+mn-lt"/>
              </a:rPr>
              <a:t> not </a:t>
            </a:r>
            <a:r>
              <a:rPr lang="cs-CZ" altLang="cs-CZ" sz="2800" dirty="0" err="1" smtClean="0">
                <a:latin typeface="+mn-lt"/>
              </a:rPr>
              <a:t>fully</a:t>
            </a:r>
            <a:r>
              <a:rPr lang="cs-CZ" altLang="cs-CZ" sz="2800" dirty="0" smtClean="0">
                <a:latin typeface="+mn-lt"/>
              </a:rPr>
              <a:t> </a:t>
            </a:r>
            <a:r>
              <a:rPr lang="cs-CZ" altLang="cs-CZ" sz="2800" dirty="0" err="1" smtClean="0">
                <a:latin typeface="+mn-lt"/>
              </a:rPr>
              <a:t>eliminated</a:t>
            </a:r>
            <a:r>
              <a:rPr lang="cs-CZ" altLang="cs-CZ" sz="2800" dirty="0" smtClean="0">
                <a:latin typeface="+mn-lt"/>
              </a:rPr>
              <a:t>, </a:t>
            </a:r>
            <a:r>
              <a:rPr lang="cs-CZ" altLang="cs-CZ" sz="2800" b="1" dirty="0" err="1" smtClean="0">
                <a:solidFill>
                  <a:srgbClr val="FF0000"/>
                </a:solidFill>
                <a:latin typeface="+mn-lt"/>
              </a:rPr>
              <a:t>cumulation</a:t>
            </a:r>
            <a:r>
              <a:rPr lang="cs-CZ" altLang="cs-CZ" sz="2800" dirty="0" smtClean="0">
                <a:latin typeface="+mn-lt"/>
              </a:rPr>
              <a:t> </a:t>
            </a:r>
            <a:r>
              <a:rPr lang="cs-CZ" altLang="cs-CZ" sz="2800" dirty="0" err="1" smtClean="0">
                <a:latin typeface="+mn-lt"/>
              </a:rPr>
              <a:t>starts</a:t>
            </a:r>
            <a:r>
              <a:rPr lang="cs-CZ" altLang="cs-CZ" sz="2800" dirty="0" smtClean="0">
                <a:latin typeface="+mn-lt"/>
              </a:rPr>
              <a:t> </a:t>
            </a:r>
            <a:r>
              <a:rPr lang="cs-CZ" altLang="cs-CZ" sz="2800" dirty="0" err="1" smtClean="0">
                <a:latin typeface="+mn-lt"/>
              </a:rPr>
              <a:t>or</a:t>
            </a:r>
            <a:r>
              <a:rPr lang="cs-CZ" altLang="cs-CZ" sz="2800" dirty="0" smtClean="0">
                <a:latin typeface="+mn-lt"/>
              </a:rPr>
              <a:t> </a:t>
            </a:r>
            <a:r>
              <a:rPr lang="cs-CZ" altLang="cs-CZ" sz="2800" b="1" dirty="0" smtClean="0">
                <a:solidFill>
                  <a:srgbClr val="FF0000"/>
                </a:solidFill>
                <a:latin typeface="+mn-lt"/>
              </a:rPr>
              <a:t>plato</a:t>
            </a:r>
            <a:r>
              <a:rPr lang="cs-CZ" altLang="cs-CZ" sz="2800" dirty="0" smtClean="0">
                <a:latin typeface="+mn-lt"/>
              </a:rPr>
              <a:t> </a:t>
            </a:r>
            <a:r>
              <a:rPr lang="cs-CZ" altLang="cs-CZ" sz="2800" dirty="0" err="1" smtClean="0">
                <a:latin typeface="+mn-lt"/>
              </a:rPr>
              <a:t>is</a:t>
            </a:r>
            <a:r>
              <a:rPr lang="cs-CZ" altLang="cs-CZ" sz="2800" dirty="0" smtClean="0">
                <a:latin typeface="+mn-lt"/>
              </a:rPr>
              <a:t> </a:t>
            </a:r>
            <a:r>
              <a:rPr lang="cs-CZ" altLang="cs-CZ" sz="2800" dirty="0" err="1" smtClean="0">
                <a:latin typeface="+mn-lt"/>
              </a:rPr>
              <a:t>reached</a:t>
            </a:r>
            <a:r>
              <a:rPr lang="cs-CZ" altLang="cs-CZ" sz="2800" dirty="0" smtClean="0">
                <a:latin typeface="+mn-lt"/>
              </a:rPr>
              <a:t> </a:t>
            </a:r>
          </a:p>
          <a:p>
            <a:pPr marL="342900" indent="-288000" eaLnBrk="1" hangingPunct="1">
              <a:spcBef>
                <a:spcPct val="50000"/>
              </a:spcBef>
              <a:defRPr/>
            </a:pPr>
            <a:r>
              <a:rPr lang="cs-CZ" altLang="cs-CZ" sz="2800" dirty="0" err="1" smtClean="0">
                <a:latin typeface="+mn-lt"/>
              </a:rPr>
              <a:t>Instead</a:t>
            </a:r>
            <a:r>
              <a:rPr lang="cs-CZ" altLang="cs-CZ" sz="2800" dirty="0" smtClean="0">
                <a:latin typeface="+mn-lt"/>
              </a:rPr>
              <a:t> </a:t>
            </a:r>
            <a:r>
              <a:rPr lang="cs-CZ" altLang="cs-CZ" sz="2800" dirty="0" err="1" smtClean="0">
                <a:latin typeface="+mn-lt"/>
              </a:rPr>
              <a:t>of</a:t>
            </a:r>
            <a:r>
              <a:rPr lang="cs-CZ" altLang="cs-CZ" sz="2800" dirty="0" smtClean="0">
                <a:latin typeface="+mn-lt"/>
              </a:rPr>
              <a:t> </a:t>
            </a:r>
            <a:r>
              <a:rPr lang="cs-CZ" altLang="cs-CZ" sz="2800" dirty="0" err="1" smtClean="0">
                <a:latin typeface="+mn-lt"/>
              </a:rPr>
              <a:t>css</a:t>
            </a:r>
            <a:r>
              <a:rPr lang="cs-CZ" altLang="cs-CZ" sz="2800" dirty="0">
                <a:latin typeface="+mn-lt"/>
              </a:rPr>
              <a:t>,</a:t>
            </a:r>
            <a:r>
              <a:rPr lang="cs-CZ" altLang="cs-CZ" sz="2800" dirty="0" smtClean="0">
                <a:latin typeface="+mn-lt"/>
              </a:rPr>
              <a:t> </a:t>
            </a:r>
            <a:r>
              <a:rPr lang="cs-CZ" altLang="cs-CZ" sz="2800" b="1" dirty="0" err="1" smtClean="0">
                <a:solidFill>
                  <a:srgbClr val="0070C0"/>
                </a:solidFill>
                <a:latin typeface="+mn-lt"/>
              </a:rPr>
              <a:t>css</a:t>
            </a:r>
            <a:r>
              <a:rPr lang="cs-CZ" altLang="cs-CZ" sz="2800" b="1" baseline="-25000" dirty="0" err="1" smtClean="0">
                <a:solidFill>
                  <a:srgbClr val="0070C0"/>
                </a:solidFill>
                <a:latin typeface="+mn-lt"/>
              </a:rPr>
              <a:t>plato</a:t>
            </a:r>
            <a:r>
              <a:rPr lang="cs-CZ" altLang="cs-CZ" sz="2800" dirty="0" smtClean="0">
                <a:latin typeface="+mn-lt"/>
              </a:rPr>
              <a:t> </a:t>
            </a:r>
            <a:r>
              <a:rPr lang="cs-CZ" altLang="cs-CZ" sz="2800" dirty="0" err="1" smtClean="0">
                <a:latin typeface="+mn-lt"/>
              </a:rPr>
              <a:t>is</a:t>
            </a:r>
            <a:r>
              <a:rPr lang="cs-CZ" altLang="cs-CZ" sz="2800" dirty="0" smtClean="0">
                <a:latin typeface="+mn-lt"/>
              </a:rPr>
              <a:t> </a:t>
            </a:r>
            <a:r>
              <a:rPr lang="cs-CZ" altLang="cs-CZ" sz="2800" dirty="0" err="1" smtClean="0">
                <a:latin typeface="+mn-lt"/>
              </a:rPr>
              <a:t>described</a:t>
            </a:r>
            <a:r>
              <a:rPr lang="cs-CZ" altLang="cs-CZ" sz="2800" dirty="0" smtClean="0">
                <a:latin typeface="+mn-lt"/>
              </a:rPr>
              <a:t> and </a:t>
            </a:r>
            <a:r>
              <a:rPr lang="cs-CZ" altLang="cs-CZ" sz="2800" dirty="0" err="1" smtClean="0">
                <a:latin typeface="+mn-lt"/>
              </a:rPr>
              <a:t>it</a:t>
            </a:r>
            <a:r>
              <a:rPr lang="cs-CZ" altLang="cs-CZ" sz="2800" dirty="0" smtClean="0">
                <a:latin typeface="+mn-lt"/>
              </a:rPr>
              <a:t> </a:t>
            </a:r>
            <a:r>
              <a:rPr lang="cs-CZ" altLang="cs-CZ" sz="2800" dirty="0" err="1" smtClean="0">
                <a:latin typeface="+mn-lt"/>
              </a:rPr>
              <a:t>is</a:t>
            </a:r>
            <a:r>
              <a:rPr lang="cs-CZ" altLang="cs-CZ" sz="2800" dirty="0" smtClean="0">
                <a:latin typeface="+mn-lt"/>
              </a:rPr>
              <a:t> </a:t>
            </a:r>
            <a:r>
              <a:rPr lang="cs-CZ" altLang="cs-CZ" sz="2800" dirty="0" err="1" smtClean="0">
                <a:latin typeface="+mn-lt"/>
              </a:rPr>
              <a:t>an</a:t>
            </a:r>
            <a:r>
              <a:rPr lang="cs-CZ" altLang="cs-CZ" sz="2800" dirty="0" smtClean="0">
                <a:latin typeface="+mn-lt"/>
              </a:rPr>
              <a:t> </a:t>
            </a:r>
            <a:r>
              <a:rPr lang="cs-CZ" altLang="cs-CZ" sz="2800" dirty="0" err="1" smtClean="0">
                <a:latin typeface="+mn-lt"/>
              </a:rPr>
              <a:t>average</a:t>
            </a:r>
            <a:r>
              <a:rPr lang="cs-CZ" altLang="cs-CZ" sz="2800" dirty="0" smtClean="0">
                <a:latin typeface="+mn-lt"/>
              </a:rPr>
              <a:t> </a:t>
            </a:r>
            <a:r>
              <a:rPr lang="cs-CZ" altLang="cs-CZ" sz="2800" dirty="0" err="1" smtClean="0">
                <a:latin typeface="+mn-lt"/>
              </a:rPr>
              <a:t>concentration</a:t>
            </a:r>
            <a:r>
              <a:rPr lang="cs-CZ" altLang="cs-CZ" sz="2800" dirty="0" smtClean="0">
                <a:latin typeface="+mn-lt"/>
              </a:rPr>
              <a:t> </a:t>
            </a:r>
            <a:r>
              <a:rPr lang="cs-CZ" altLang="cs-CZ" sz="2800" dirty="0" err="1" smtClean="0">
                <a:latin typeface="+mn-lt"/>
              </a:rPr>
              <a:t>from</a:t>
            </a:r>
            <a:r>
              <a:rPr lang="cs-CZ" altLang="cs-CZ" sz="2800" dirty="0" smtClean="0">
                <a:latin typeface="+mn-lt"/>
              </a:rPr>
              <a:t> </a:t>
            </a:r>
            <a:r>
              <a:rPr lang="cs-CZ" altLang="cs-CZ" sz="2800" dirty="0" err="1" smtClean="0">
                <a:latin typeface="+mn-lt"/>
              </a:rPr>
              <a:t>all</a:t>
            </a:r>
            <a:r>
              <a:rPr lang="cs-CZ" altLang="cs-CZ" sz="2800" dirty="0" smtClean="0">
                <a:latin typeface="+mn-lt"/>
              </a:rPr>
              <a:t> </a:t>
            </a:r>
            <a:r>
              <a:rPr lang="cs-CZ" altLang="cs-CZ" sz="2800" dirty="0" err="1" smtClean="0">
                <a:latin typeface="+mn-lt"/>
              </a:rPr>
              <a:t>concentrations</a:t>
            </a:r>
            <a:r>
              <a:rPr lang="cs-CZ" altLang="cs-CZ" sz="2800" dirty="0" smtClean="0">
                <a:latin typeface="+mn-lt"/>
              </a:rPr>
              <a:t> </a:t>
            </a:r>
            <a:r>
              <a:rPr lang="cs-CZ" altLang="cs-CZ" sz="2800" dirty="0" err="1" smtClean="0">
                <a:latin typeface="+mn-lt"/>
              </a:rPr>
              <a:t>meaured</a:t>
            </a:r>
            <a:r>
              <a:rPr lang="cs-CZ" altLang="cs-CZ" sz="2800" dirty="0" smtClean="0">
                <a:latin typeface="+mn-lt"/>
              </a:rPr>
              <a:t> </a:t>
            </a:r>
            <a:r>
              <a:rPr lang="cs-CZ" altLang="cs-CZ" sz="2800" dirty="0" err="1" smtClean="0">
                <a:latin typeface="+mn-lt"/>
              </a:rPr>
              <a:t>during</a:t>
            </a:r>
            <a:r>
              <a:rPr lang="cs-CZ" altLang="cs-CZ" sz="2800" dirty="0" smtClean="0">
                <a:latin typeface="+mn-lt"/>
              </a:rPr>
              <a:t> </a:t>
            </a:r>
            <a:r>
              <a:rPr lang="cs-CZ" altLang="cs-CZ" sz="2800" dirty="0" err="1" smtClean="0">
                <a:latin typeface="+mn-lt"/>
              </a:rPr>
              <a:t>one</a:t>
            </a:r>
            <a:r>
              <a:rPr lang="cs-CZ" altLang="cs-CZ" sz="2800" dirty="0" smtClean="0">
                <a:latin typeface="+mn-lt"/>
              </a:rPr>
              <a:t> </a:t>
            </a:r>
            <a:r>
              <a:rPr lang="cs-CZ" altLang="cs-CZ" sz="2800" dirty="0" err="1" smtClean="0">
                <a:latin typeface="+mn-lt"/>
              </a:rPr>
              <a:t>dosage</a:t>
            </a:r>
            <a:r>
              <a:rPr lang="cs-CZ" altLang="cs-CZ" sz="2800" dirty="0" smtClean="0">
                <a:latin typeface="+mn-lt"/>
              </a:rPr>
              <a:t> interval</a:t>
            </a:r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2179637" y="289999"/>
            <a:ext cx="43955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b="1" dirty="0" err="1" smtClean="0">
                <a:solidFill>
                  <a:srgbClr val="339933"/>
                </a:solidFill>
                <a:latin typeface="+mn-lt"/>
              </a:rPr>
              <a:t>Repeated</a:t>
            </a:r>
            <a:r>
              <a:rPr lang="cs-CZ" altLang="cs-CZ" b="1" dirty="0" smtClean="0">
                <a:solidFill>
                  <a:srgbClr val="339933"/>
                </a:solidFill>
                <a:latin typeface="+mn-lt"/>
              </a:rPr>
              <a:t> </a:t>
            </a:r>
            <a:r>
              <a:rPr lang="cs-CZ" altLang="cs-CZ" b="1" dirty="0" err="1" smtClean="0">
                <a:solidFill>
                  <a:srgbClr val="339933"/>
                </a:solidFill>
                <a:latin typeface="+mn-lt"/>
              </a:rPr>
              <a:t>administration</a:t>
            </a:r>
            <a:endParaRPr lang="cs-CZ" altLang="cs-CZ" b="1" dirty="0">
              <a:solidFill>
                <a:srgbClr val="339933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069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0418" name="Rectangle 2"/>
              <p:cNvSpPr>
                <a:spLocks noChangeArrowheads="1"/>
              </p:cNvSpPr>
              <p:nvPr/>
            </p:nvSpPr>
            <p:spPr bwMode="auto">
              <a:xfrm>
                <a:off x="490250" y="1383733"/>
                <a:ext cx="8305800" cy="35394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cs-CZ" altLang="cs-CZ" sz="2800" b="1" dirty="0" smtClean="0">
                    <a:solidFill>
                      <a:srgbClr val="CC0000"/>
                    </a:solidFill>
                    <a:latin typeface="Calibri" panose="020F0502020204030204" pitchFamily="34" charset="0"/>
                  </a:rPr>
                  <a:t>1</a:t>
                </a:r>
                <a:r>
                  <a:rPr lang="cs-CZ" altLang="cs-CZ" sz="2800" b="1" dirty="0">
                    <a:solidFill>
                      <a:srgbClr val="CC0000"/>
                    </a:solidFill>
                    <a:latin typeface="Calibri" panose="020F0502020204030204" pitchFamily="34" charset="0"/>
                  </a:rPr>
                  <a:t>) F </a:t>
                </a:r>
                <a:r>
                  <a:rPr lang="cs-CZ" altLang="cs-CZ" sz="2800" b="1" dirty="0" smtClean="0">
                    <a:solidFill>
                      <a:srgbClr val="CC0000"/>
                    </a:solidFill>
                    <a:latin typeface="Calibri" panose="020F0502020204030204" pitchFamily="34" charset="0"/>
                  </a:rPr>
                  <a:t>– </a:t>
                </a:r>
                <a:r>
                  <a:rPr lang="cs-CZ" altLang="cs-CZ" sz="2800" b="1" dirty="0" err="1" smtClean="0">
                    <a:solidFill>
                      <a:srgbClr val="CC0000"/>
                    </a:solidFill>
                    <a:latin typeface="Calibri" panose="020F0502020204030204" pitchFamily="34" charset="0"/>
                  </a:rPr>
                  <a:t>bioavailability</a:t>
                </a:r>
                <a:r>
                  <a:rPr lang="cs-CZ" altLang="cs-CZ" sz="2800" b="1" dirty="0" smtClean="0">
                    <a:solidFill>
                      <a:srgbClr val="CC00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cs-CZ" altLang="cs-CZ" sz="2800" dirty="0" smtClean="0">
                    <a:latin typeface="Calibri" panose="020F0502020204030204" pitchFamily="34" charset="0"/>
                  </a:rPr>
                  <a:t>– </a:t>
                </a:r>
                <a:r>
                  <a:rPr lang="cs-CZ" altLang="cs-CZ" sz="2800" dirty="0" err="1" smtClean="0">
                    <a:latin typeface="Calibri" panose="020F0502020204030204" pitchFamily="34" charset="0"/>
                  </a:rPr>
                  <a:t>repeated</a:t>
                </a:r>
                <a:r>
                  <a:rPr lang="cs-CZ" altLang="cs-CZ" sz="2800" dirty="0" smtClean="0">
                    <a:latin typeface="Calibri" panose="020F0502020204030204" pitchFamily="34" charset="0"/>
                  </a:rPr>
                  <a:t> </a:t>
                </a:r>
                <a:r>
                  <a:rPr lang="cs-CZ" altLang="cs-CZ" sz="2800" dirty="0" err="1" smtClean="0">
                    <a:latin typeface="Calibri" panose="020F0502020204030204" pitchFamily="34" charset="0"/>
                  </a:rPr>
                  <a:t>administration</a:t>
                </a:r>
                <a:r>
                  <a:rPr lang="cs-CZ" altLang="cs-CZ" sz="2800" dirty="0" smtClean="0">
                    <a:latin typeface="Calibri" panose="020F0502020204030204" pitchFamily="34" charset="0"/>
                  </a:rPr>
                  <a:t> </a:t>
                </a:r>
                <a:r>
                  <a:rPr lang="cs-CZ" altLang="cs-CZ" sz="2800" dirty="0" err="1" smtClean="0">
                    <a:latin typeface="Calibri" panose="020F0502020204030204" pitchFamily="34" charset="0"/>
                  </a:rPr>
                  <a:t>is</a:t>
                </a:r>
                <a:r>
                  <a:rPr lang="cs-CZ" altLang="cs-CZ" sz="2800" dirty="0" smtClean="0">
                    <a:latin typeface="Calibri" panose="020F0502020204030204" pitchFamily="34" charset="0"/>
                  </a:rPr>
                  <a:t> </a:t>
                </a:r>
                <a:r>
                  <a:rPr lang="cs-CZ" altLang="cs-CZ" sz="2800" dirty="0" err="1" smtClean="0">
                    <a:latin typeface="Calibri" panose="020F0502020204030204" pitchFamily="34" charset="0"/>
                  </a:rPr>
                  <a:t>typical</a:t>
                </a:r>
                <a:r>
                  <a:rPr lang="cs-CZ" altLang="cs-CZ" sz="2800" dirty="0" smtClean="0">
                    <a:latin typeface="Calibri" panose="020F0502020204030204" pitchFamily="34" charset="0"/>
                  </a:rPr>
                  <a:t> </a:t>
                </a:r>
                <a:r>
                  <a:rPr lang="cs-CZ" altLang="cs-CZ" sz="2800" dirty="0" err="1" smtClean="0">
                    <a:latin typeface="Calibri" panose="020F0502020204030204" pitchFamily="34" charset="0"/>
                  </a:rPr>
                  <a:t>for</a:t>
                </a:r>
                <a:r>
                  <a:rPr lang="cs-CZ" altLang="cs-CZ" sz="2800" dirty="0" smtClean="0">
                    <a:latin typeface="Calibri" panose="020F0502020204030204" pitchFamily="34" charset="0"/>
                  </a:rPr>
                  <a:t> </a:t>
                </a:r>
                <a:r>
                  <a:rPr lang="cs-CZ" altLang="cs-CZ" sz="2800" dirty="0" err="1" smtClean="0">
                    <a:latin typeface="Calibri" panose="020F0502020204030204" pitchFamily="34" charset="0"/>
                  </a:rPr>
                  <a:t>p.o</a:t>
                </a:r>
                <a:r>
                  <a:rPr lang="cs-CZ" altLang="cs-CZ" sz="2800" dirty="0" smtClean="0">
                    <a:latin typeface="Calibri" panose="020F0502020204030204" pitchFamily="34" charset="0"/>
                  </a:rPr>
                  <a:t>. </a:t>
                </a:r>
                <a:r>
                  <a:rPr lang="cs-CZ" altLang="cs-CZ" sz="2800" dirty="0" err="1" smtClean="0">
                    <a:latin typeface="Calibri" panose="020F0502020204030204" pitchFamily="34" charset="0"/>
                  </a:rPr>
                  <a:t>administration</a:t>
                </a:r>
                <a:endParaRPr lang="cs-CZ" altLang="cs-CZ" sz="2800" dirty="0">
                  <a:latin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None/>
                </a:pPr>
                <a:r>
                  <a:rPr lang="cs-CZ" altLang="cs-CZ" sz="2800" b="1" dirty="0">
                    <a:solidFill>
                      <a:srgbClr val="CC0000"/>
                    </a:solidFill>
                    <a:latin typeface="Calibri" panose="020F0502020204030204" pitchFamily="34" charset="0"/>
                  </a:rPr>
                  <a:t>2) </a:t>
                </a:r>
                <a14:m>
                  <m:oMath xmlns:m="http://schemas.openxmlformats.org/officeDocument/2006/math">
                    <m:r>
                      <a:rPr lang="cs-CZ" sz="2800" b="1">
                        <a:solidFill>
                          <a:srgbClr val="CC0000"/>
                        </a:solidFill>
                        <a:latin typeface="Cambria Math"/>
                      </a:rPr>
                      <m:t>𝛕</m:t>
                    </m:r>
                  </m:oMath>
                </a14:m>
                <a:r>
                  <a:rPr lang="cs-CZ" altLang="cs-CZ" sz="2800" b="1" dirty="0">
                    <a:solidFill>
                      <a:srgbClr val="CC00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cs-CZ" altLang="cs-CZ" sz="2800" b="1" dirty="0" smtClean="0">
                    <a:solidFill>
                      <a:srgbClr val="CC0000"/>
                    </a:solidFill>
                    <a:latin typeface="Calibri" panose="020F0502020204030204" pitchFamily="34" charset="0"/>
                  </a:rPr>
                  <a:t>– dosage interval </a:t>
                </a:r>
                <a:r>
                  <a:rPr lang="cs-CZ" altLang="cs-CZ" sz="2800" dirty="0" smtClean="0">
                    <a:latin typeface="Calibri" panose="020F0502020204030204" pitchFamily="34" charset="0"/>
                  </a:rPr>
                  <a:t>– </a:t>
                </a:r>
                <a:r>
                  <a:rPr lang="cs-CZ" altLang="cs-CZ" sz="2800" dirty="0" err="1">
                    <a:latin typeface="+mn-lt"/>
                  </a:rPr>
                  <a:t>plasmatic</a:t>
                </a:r>
                <a:r>
                  <a:rPr lang="cs-CZ" altLang="cs-CZ" sz="2800" dirty="0">
                    <a:latin typeface="+mn-lt"/>
                  </a:rPr>
                  <a:t> </a:t>
                </a:r>
                <a:r>
                  <a:rPr lang="cs-CZ" altLang="cs-CZ" sz="2800" dirty="0" err="1">
                    <a:latin typeface="+mn-lt"/>
                  </a:rPr>
                  <a:t>concentrations</a:t>
                </a:r>
                <a:r>
                  <a:rPr lang="cs-CZ" altLang="cs-CZ" sz="2800" dirty="0">
                    <a:latin typeface="+mn-lt"/>
                  </a:rPr>
                  <a:t> are </a:t>
                </a:r>
                <a:r>
                  <a:rPr lang="cs-CZ" altLang="cs-CZ" sz="2800" dirty="0" err="1">
                    <a:latin typeface="+mn-lt"/>
                  </a:rPr>
                  <a:t>fluctuating</a:t>
                </a:r>
                <a:r>
                  <a:rPr lang="cs-CZ" altLang="cs-CZ" sz="2800" dirty="0">
                    <a:latin typeface="+mn-lt"/>
                  </a:rPr>
                  <a:t> </a:t>
                </a:r>
                <a:r>
                  <a:rPr lang="cs-CZ" altLang="cs-CZ" sz="2800" dirty="0" err="1">
                    <a:latin typeface="+mn-lt"/>
                  </a:rPr>
                  <a:t>among</a:t>
                </a:r>
                <a:r>
                  <a:rPr lang="cs-CZ" altLang="cs-CZ" sz="2800" dirty="0">
                    <a:latin typeface="+mn-lt"/>
                  </a:rPr>
                  <a:t> </a:t>
                </a:r>
                <a:r>
                  <a:rPr lang="cs-CZ" altLang="cs-CZ" sz="2800" dirty="0" err="1">
                    <a:latin typeface="+mn-lt"/>
                  </a:rPr>
                  <a:t>minimal</a:t>
                </a:r>
                <a:r>
                  <a:rPr lang="cs-CZ" altLang="cs-CZ" sz="2800" dirty="0">
                    <a:latin typeface="+mn-lt"/>
                  </a:rPr>
                  <a:t> and </a:t>
                </a:r>
                <a:r>
                  <a:rPr lang="cs-CZ" altLang="cs-CZ" sz="2800" dirty="0" err="1">
                    <a:latin typeface="+mn-lt"/>
                  </a:rPr>
                  <a:t>maximal</a:t>
                </a:r>
                <a:r>
                  <a:rPr lang="cs-CZ" altLang="cs-CZ" sz="2800" dirty="0">
                    <a:latin typeface="+mn-lt"/>
                  </a:rPr>
                  <a:t> </a:t>
                </a:r>
                <a:r>
                  <a:rPr lang="cs-CZ" altLang="cs-CZ" sz="2800" dirty="0" err="1">
                    <a:latin typeface="+mn-lt"/>
                  </a:rPr>
                  <a:t>numbers</a:t>
                </a:r>
                <a:r>
                  <a:rPr lang="cs-CZ" altLang="cs-CZ" sz="2800" dirty="0">
                    <a:latin typeface="+mn-lt"/>
                  </a:rPr>
                  <a:t> – </a:t>
                </a:r>
                <a:r>
                  <a:rPr lang="cs-CZ" altLang="cs-CZ" sz="2800" dirty="0" err="1">
                    <a:latin typeface="+mn-lt"/>
                  </a:rPr>
                  <a:t>after</a:t>
                </a:r>
                <a:r>
                  <a:rPr lang="cs-CZ" altLang="cs-CZ" sz="2800" dirty="0">
                    <a:latin typeface="+mn-lt"/>
                  </a:rPr>
                  <a:t> </a:t>
                </a:r>
                <a:r>
                  <a:rPr lang="cs-CZ" altLang="cs-CZ" sz="2800" dirty="0" err="1">
                    <a:latin typeface="+mn-lt"/>
                  </a:rPr>
                  <a:t>reaching</a:t>
                </a:r>
                <a:r>
                  <a:rPr lang="cs-CZ" altLang="cs-CZ" sz="2800" dirty="0">
                    <a:latin typeface="+mn-lt"/>
                  </a:rPr>
                  <a:t> </a:t>
                </a:r>
                <a:r>
                  <a:rPr lang="cs-CZ" altLang="cs-CZ" sz="2800" dirty="0" err="1">
                    <a:latin typeface="+mn-lt"/>
                  </a:rPr>
                  <a:t>steady</a:t>
                </a:r>
                <a:r>
                  <a:rPr lang="cs-CZ" altLang="cs-CZ" sz="2800" dirty="0">
                    <a:latin typeface="+mn-lt"/>
                  </a:rPr>
                  <a:t> </a:t>
                </a:r>
                <a:r>
                  <a:rPr lang="cs-CZ" altLang="cs-CZ" sz="2800" dirty="0" err="1">
                    <a:latin typeface="+mn-lt"/>
                  </a:rPr>
                  <a:t>state</a:t>
                </a:r>
                <a:r>
                  <a:rPr lang="cs-CZ" altLang="cs-CZ" sz="2800" dirty="0">
                    <a:latin typeface="+mn-lt"/>
                  </a:rPr>
                  <a:t> </a:t>
                </a:r>
                <a:r>
                  <a:rPr lang="cs-CZ" altLang="cs-CZ" sz="2800" dirty="0" err="1">
                    <a:latin typeface="+mn-lt"/>
                  </a:rPr>
                  <a:t>this</a:t>
                </a:r>
                <a:r>
                  <a:rPr lang="cs-CZ" altLang="cs-CZ" sz="2800" dirty="0">
                    <a:latin typeface="+mn-lt"/>
                  </a:rPr>
                  <a:t> </a:t>
                </a:r>
                <a:r>
                  <a:rPr lang="cs-CZ" altLang="cs-CZ" sz="2800" dirty="0" err="1">
                    <a:latin typeface="+mn-lt"/>
                  </a:rPr>
                  <a:t>fluctuation</a:t>
                </a:r>
                <a:r>
                  <a:rPr lang="cs-CZ" altLang="cs-CZ" sz="2800" dirty="0">
                    <a:latin typeface="+mn-lt"/>
                  </a:rPr>
                  <a:t> </a:t>
                </a:r>
                <a:r>
                  <a:rPr lang="cs-CZ" altLang="cs-CZ" sz="2800" dirty="0" err="1">
                    <a:latin typeface="+mn-lt"/>
                  </a:rPr>
                  <a:t>is</a:t>
                </a:r>
                <a:r>
                  <a:rPr lang="cs-CZ" altLang="cs-CZ" sz="2800" dirty="0">
                    <a:latin typeface="+mn-lt"/>
                  </a:rPr>
                  <a:t> </a:t>
                </a:r>
                <a:r>
                  <a:rPr lang="cs-CZ" altLang="cs-CZ" sz="2800" dirty="0" err="1">
                    <a:latin typeface="+mn-lt"/>
                  </a:rPr>
                  <a:t>stabilized</a:t>
                </a:r>
                <a:r>
                  <a:rPr lang="cs-CZ" altLang="cs-CZ" sz="2800" dirty="0">
                    <a:latin typeface="+mn-lt"/>
                  </a:rPr>
                  <a:t> </a:t>
                </a:r>
                <a:r>
                  <a:rPr lang="cs-CZ" altLang="cs-CZ" sz="2800" dirty="0" err="1">
                    <a:latin typeface="+mn-lt"/>
                  </a:rPr>
                  <a:t>between</a:t>
                </a:r>
                <a:r>
                  <a:rPr lang="cs-CZ" altLang="cs-CZ" sz="2800" dirty="0">
                    <a:latin typeface="+mn-lt"/>
                  </a:rPr>
                  <a:t> </a:t>
                </a:r>
                <a:r>
                  <a:rPr lang="cs-CZ" altLang="cs-CZ" sz="2800" b="1" dirty="0" err="1">
                    <a:solidFill>
                      <a:schemeClr val="accent6"/>
                    </a:solidFill>
                    <a:latin typeface="Calibri" panose="020F0502020204030204" pitchFamily="34" charset="0"/>
                  </a:rPr>
                  <a:t>Cmax</a:t>
                </a:r>
                <a:r>
                  <a:rPr lang="cs-CZ" altLang="cs-CZ" sz="2800" b="1" baseline="-25000" dirty="0" err="1">
                    <a:solidFill>
                      <a:schemeClr val="accent6"/>
                    </a:solidFill>
                    <a:latin typeface="Calibri" panose="020F0502020204030204" pitchFamily="34" charset="0"/>
                  </a:rPr>
                  <a:t>plato</a:t>
                </a:r>
                <a:r>
                  <a:rPr lang="cs-CZ" altLang="cs-CZ" sz="2800" dirty="0" smtClean="0">
                    <a:latin typeface="+mn-lt"/>
                  </a:rPr>
                  <a:t> </a:t>
                </a:r>
                <a:r>
                  <a:rPr lang="cs-CZ" altLang="cs-CZ" sz="2800" dirty="0">
                    <a:latin typeface="+mn-lt"/>
                  </a:rPr>
                  <a:t>and </a:t>
                </a:r>
                <a:r>
                  <a:rPr lang="cs-CZ" altLang="cs-CZ" sz="2800" b="1" dirty="0" err="1">
                    <a:solidFill>
                      <a:schemeClr val="accent6"/>
                    </a:solidFill>
                    <a:latin typeface="Calibri" panose="020F0502020204030204" pitchFamily="34" charset="0"/>
                  </a:rPr>
                  <a:t>Cmin</a:t>
                </a:r>
                <a:r>
                  <a:rPr lang="cs-CZ" altLang="cs-CZ" sz="2800" b="1" baseline="-25000" dirty="0" err="1">
                    <a:solidFill>
                      <a:schemeClr val="accent6"/>
                    </a:solidFill>
                    <a:latin typeface="Calibri" panose="020F0502020204030204" pitchFamily="34" charset="0"/>
                  </a:rPr>
                  <a:t>plato</a:t>
                </a:r>
                <a:r>
                  <a:rPr lang="cs-CZ" altLang="cs-CZ" sz="2800" dirty="0" smtClean="0">
                    <a:latin typeface="+mn-lt"/>
                  </a:rPr>
                  <a:t> </a:t>
                </a:r>
                <a:endParaRPr lang="cs-CZ" altLang="cs-CZ" sz="2800" b="1" dirty="0">
                  <a:solidFill>
                    <a:srgbClr val="CC0000"/>
                  </a:solidFill>
                  <a:latin typeface="+mn-lt"/>
                </a:endParaRPr>
              </a:p>
              <a:p>
                <a:pPr>
                  <a:spcBef>
                    <a:spcPct val="50000"/>
                  </a:spcBef>
                  <a:buNone/>
                </a:pPr>
                <a:endParaRPr lang="cs-CZ" altLang="cs-CZ" sz="2800" dirty="0" smtClean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0418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0250" y="1383733"/>
                <a:ext cx="8305800" cy="3539430"/>
              </a:xfrm>
              <a:prstGeom prst="rect">
                <a:avLst/>
              </a:prstGeom>
              <a:blipFill rotWithShape="0">
                <a:blip r:embed="rId3"/>
                <a:stretch>
                  <a:fillRect l="-1467" t="-1721" r="-12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2529393" y="302032"/>
            <a:ext cx="43955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b="1" dirty="0" err="1" smtClean="0">
                <a:solidFill>
                  <a:srgbClr val="339933"/>
                </a:solidFill>
                <a:latin typeface="Calibri" panose="020F0502020204030204" pitchFamily="34" charset="0"/>
              </a:rPr>
              <a:t>Repeated</a:t>
            </a:r>
            <a:r>
              <a:rPr lang="cs-CZ" altLang="cs-CZ" b="1" dirty="0" smtClean="0">
                <a:solidFill>
                  <a:srgbClr val="339933"/>
                </a:solidFill>
                <a:latin typeface="Calibri" panose="020F0502020204030204" pitchFamily="34" charset="0"/>
              </a:rPr>
              <a:t> </a:t>
            </a:r>
            <a:r>
              <a:rPr lang="cs-CZ" altLang="cs-CZ" b="1" dirty="0" err="1" smtClean="0">
                <a:solidFill>
                  <a:srgbClr val="339933"/>
                </a:solidFill>
                <a:latin typeface="Calibri" panose="020F0502020204030204" pitchFamily="34" charset="0"/>
              </a:rPr>
              <a:t>administration</a:t>
            </a:r>
            <a:endParaRPr lang="cs-CZ" altLang="cs-CZ" b="1" dirty="0">
              <a:solidFill>
                <a:srgbClr val="339933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273577" y="4923163"/>
                <a:ext cx="8739146" cy="8066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𝐃</m:t>
                          </m:r>
                          <m:r>
                            <a:rPr lang="cs-CZ" sz="28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cs-CZ" sz="28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𝐅</m:t>
                          </m:r>
                        </m:num>
                        <m:den>
                          <m:r>
                            <a:rPr lang="cs-CZ" sz="2800" b="1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𝛕</m:t>
                          </m:r>
                        </m:den>
                      </m:f>
                      <m:r>
                        <a:rPr lang="cs-CZ" sz="2800" b="1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28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𝐂𝐥</m:t>
                      </m:r>
                      <m:r>
                        <a:rPr lang="cs-CZ" sz="28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. </m:t>
                      </m:r>
                      <m:r>
                        <a:rPr lang="cs-CZ" sz="28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𝐜𝐬𝐬</m:t>
                      </m:r>
                      <m:r>
                        <a:rPr lang="cs-CZ" sz="2800" b="1" i="0" baseline="-2500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cs-CZ" sz="2800" b="1" i="0" baseline="-2500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𝐩𝐥𝐚𝐭𝐨</m:t>
                      </m:r>
                    </m:oMath>
                  </m:oMathPara>
                </a14:m>
                <a:endParaRPr lang="cs-CZ" sz="2800" b="1" baseline="-25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77" y="4923163"/>
                <a:ext cx="8739146" cy="8066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28657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8107" y="859727"/>
            <a:ext cx="7886700" cy="5835774"/>
          </a:xfrm>
          <a:solidFill>
            <a:schemeClr val="bg1"/>
          </a:solidFill>
        </p:spPr>
        <p:txBody>
          <a:bodyPr/>
          <a:lstStyle/>
          <a:p>
            <a:r>
              <a:rPr lang="cs-CZ" sz="2600" b="1" dirty="0" err="1" smtClean="0"/>
              <a:t>c</a:t>
            </a:r>
            <a:r>
              <a:rPr lang="cs-CZ" sz="2600" b="1" baseline="-25000" dirty="0" err="1" smtClean="0"/>
              <a:t>max</a:t>
            </a:r>
            <a:r>
              <a:rPr lang="cs-CZ" sz="2600" baseline="-25000" dirty="0" smtClean="0"/>
              <a:t> </a:t>
            </a:r>
            <a:r>
              <a:rPr lang="cs-CZ" sz="2600" dirty="0" smtClean="0"/>
              <a:t>= </a:t>
            </a:r>
            <a:r>
              <a:rPr lang="cs-CZ" sz="2600" dirty="0" err="1" smtClean="0"/>
              <a:t>maximal</a:t>
            </a:r>
            <a:r>
              <a:rPr lang="cs-CZ" sz="2600" dirty="0" smtClean="0"/>
              <a:t> </a:t>
            </a:r>
            <a:r>
              <a:rPr lang="cs-CZ" sz="2600" dirty="0" err="1" smtClean="0"/>
              <a:t>plasmatic</a:t>
            </a:r>
            <a:r>
              <a:rPr lang="cs-CZ" sz="2600" dirty="0" smtClean="0"/>
              <a:t> </a:t>
            </a:r>
            <a:r>
              <a:rPr lang="cs-CZ" sz="2600" dirty="0" err="1" smtClean="0"/>
              <a:t>concentration</a:t>
            </a:r>
            <a:endParaRPr lang="cs-CZ" sz="2600" baseline="-25000" dirty="0" smtClean="0"/>
          </a:p>
          <a:p>
            <a:r>
              <a:rPr lang="cs-CZ" sz="2600" b="1" dirty="0" err="1"/>
              <a:t>t</a:t>
            </a:r>
            <a:r>
              <a:rPr lang="cs-CZ" sz="2600" b="1" baseline="-25000" dirty="0" err="1" smtClean="0"/>
              <a:t>max</a:t>
            </a:r>
            <a:r>
              <a:rPr lang="cs-CZ" sz="2600" baseline="-25000" dirty="0" smtClean="0"/>
              <a:t> </a:t>
            </a:r>
            <a:r>
              <a:rPr lang="cs-CZ" sz="2600" dirty="0" smtClean="0"/>
              <a:t>=</a:t>
            </a:r>
            <a:r>
              <a:rPr lang="cs-CZ" sz="2600" baseline="-25000" dirty="0" smtClean="0"/>
              <a:t> </a:t>
            </a:r>
            <a:r>
              <a:rPr lang="cs-CZ" sz="2600" dirty="0" err="1" smtClean="0"/>
              <a:t>time</a:t>
            </a:r>
            <a:r>
              <a:rPr lang="cs-CZ" sz="2600" dirty="0" smtClean="0"/>
              <a:t> </a:t>
            </a:r>
            <a:r>
              <a:rPr lang="cs-CZ" sz="2600" dirty="0" err="1" smtClean="0"/>
              <a:t>when</a:t>
            </a:r>
            <a:r>
              <a:rPr lang="cs-CZ" sz="2600" dirty="0" smtClean="0"/>
              <a:t> </a:t>
            </a:r>
            <a:r>
              <a:rPr lang="cs-CZ" sz="2600" dirty="0" err="1" smtClean="0"/>
              <a:t>c</a:t>
            </a:r>
            <a:r>
              <a:rPr lang="cs-CZ" sz="2600" baseline="-25000" dirty="0" err="1" smtClean="0"/>
              <a:t>max</a:t>
            </a:r>
            <a:r>
              <a:rPr lang="cs-CZ" sz="2600" baseline="-25000" dirty="0" smtClean="0"/>
              <a:t> </a:t>
            </a:r>
            <a:r>
              <a:rPr lang="cs-CZ" sz="2600" dirty="0" err="1" smtClean="0"/>
              <a:t>is</a:t>
            </a:r>
            <a:r>
              <a:rPr lang="cs-CZ" sz="2600" dirty="0" smtClean="0"/>
              <a:t> </a:t>
            </a:r>
            <a:r>
              <a:rPr lang="cs-CZ" sz="2600" dirty="0" err="1" smtClean="0"/>
              <a:t>reached</a:t>
            </a:r>
            <a:endParaRPr lang="cs-CZ" sz="2600" dirty="0" smtClean="0"/>
          </a:p>
          <a:p>
            <a:r>
              <a:rPr lang="cs-CZ" sz="2600" b="1" dirty="0" err="1"/>
              <a:t>k</a:t>
            </a:r>
            <a:r>
              <a:rPr lang="cs-CZ" sz="2600" b="1" baseline="-25000" dirty="0" err="1" smtClean="0"/>
              <a:t>a</a:t>
            </a:r>
            <a:r>
              <a:rPr lang="cs-CZ" sz="2600" dirty="0" smtClean="0"/>
              <a:t> = </a:t>
            </a:r>
            <a:r>
              <a:rPr lang="cs-CZ" sz="2600" dirty="0" err="1" smtClean="0"/>
              <a:t>absorption</a:t>
            </a:r>
            <a:r>
              <a:rPr lang="cs-CZ" sz="2600" dirty="0" smtClean="0"/>
              <a:t> </a:t>
            </a:r>
            <a:r>
              <a:rPr lang="cs-CZ" sz="2600" dirty="0" err="1" smtClean="0"/>
              <a:t>rate</a:t>
            </a:r>
            <a:r>
              <a:rPr lang="cs-CZ" sz="2600" dirty="0" smtClean="0"/>
              <a:t> </a:t>
            </a:r>
            <a:r>
              <a:rPr lang="cs-CZ" sz="2600" dirty="0" err="1" smtClean="0"/>
              <a:t>constant</a:t>
            </a:r>
            <a:endParaRPr lang="cs-CZ" sz="2600" dirty="0" smtClean="0"/>
          </a:p>
          <a:p>
            <a:r>
              <a:rPr lang="cs-CZ" sz="2600" b="1" dirty="0"/>
              <a:t>k</a:t>
            </a:r>
            <a:r>
              <a:rPr lang="cs-CZ" sz="2600" b="1" baseline="-25000" dirty="0" smtClean="0"/>
              <a:t>e</a:t>
            </a:r>
            <a:r>
              <a:rPr lang="cs-CZ" sz="2600" dirty="0" smtClean="0"/>
              <a:t> = </a:t>
            </a:r>
            <a:r>
              <a:rPr lang="cs-CZ" sz="2600" dirty="0" err="1" smtClean="0"/>
              <a:t>elimination</a:t>
            </a:r>
            <a:r>
              <a:rPr lang="cs-CZ" sz="2600" dirty="0" smtClean="0"/>
              <a:t> </a:t>
            </a:r>
            <a:r>
              <a:rPr lang="cs-CZ" sz="2600" dirty="0" err="1" smtClean="0"/>
              <a:t>rate</a:t>
            </a:r>
            <a:r>
              <a:rPr lang="cs-CZ" sz="2600" dirty="0" smtClean="0"/>
              <a:t> </a:t>
            </a:r>
            <a:r>
              <a:rPr lang="cs-CZ" sz="2600" dirty="0" err="1" smtClean="0"/>
              <a:t>constant</a:t>
            </a:r>
            <a:endParaRPr lang="cs-CZ" sz="2600" dirty="0" smtClean="0"/>
          </a:p>
          <a:p>
            <a:pPr marL="0" indent="0">
              <a:lnSpc>
                <a:spcPct val="10000"/>
              </a:lnSpc>
              <a:buNone/>
            </a:pPr>
            <a:endParaRPr lang="cs-CZ" sz="2600" dirty="0"/>
          </a:p>
          <a:p>
            <a:r>
              <a:rPr lang="cs-CZ" sz="2600" baseline="-25000" dirty="0" smtClean="0"/>
              <a:t> </a:t>
            </a:r>
            <a:r>
              <a:rPr lang="cs-CZ" sz="2600" b="1" dirty="0" smtClean="0"/>
              <a:t>t</a:t>
            </a:r>
            <a:r>
              <a:rPr lang="cs-CZ" sz="2600" b="1" baseline="-25000" dirty="0" smtClean="0"/>
              <a:t>1/2</a:t>
            </a:r>
            <a:r>
              <a:rPr lang="cs-CZ" sz="2600" dirty="0" smtClean="0"/>
              <a:t> = </a:t>
            </a:r>
            <a:r>
              <a:rPr lang="cs-CZ" sz="2600" dirty="0" err="1" smtClean="0"/>
              <a:t>biological</a:t>
            </a:r>
            <a:r>
              <a:rPr lang="cs-CZ" sz="2600" dirty="0" smtClean="0"/>
              <a:t> halftime</a:t>
            </a:r>
            <a:endParaRPr lang="cs-CZ" sz="2600" baseline="-25000" dirty="0" smtClean="0"/>
          </a:p>
          <a:p>
            <a:pPr>
              <a:lnSpc>
                <a:spcPct val="10000"/>
              </a:lnSpc>
            </a:pPr>
            <a:endParaRPr lang="cs-CZ" sz="2600" baseline="-25000" dirty="0" smtClean="0"/>
          </a:p>
          <a:p>
            <a:pPr>
              <a:lnSpc>
                <a:spcPct val="10000"/>
              </a:lnSpc>
            </a:pPr>
            <a:endParaRPr lang="cs-CZ" sz="2600" dirty="0" smtClean="0"/>
          </a:p>
          <a:p>
            <a:pPr>
              <a:lnSpc>
                <a:spcPct val="10000"/>
              </a:lnSpc>
            </a:pPr>
            <a:r>
              <a:rPr lang="cs-CZ" sz="2600" b="1" dirty="0" err="1" smtClean="0"/>
              <a:t>Vd</a:t>
            </a:r>
            <a:r>
              <a:rPr lang="cs-CZ" sz="2600" dirty="0" smtClean="0"/>
              <a:t> = </a:t>
            </a:r>
            <a:r>
              <a:rPr lang="cs-CZ" sz="2600" dirty="0" err="1" smtClean="0"/>
              <a:t>volume</a:t>
            </a:r>
            <a:r>
              <a:rPr lang="cs-CZ" sz="2600" dirty="0" smtClean="0"/>
              <a:t> </a:t>
            </a:r>
            <a:r>
              <a:rPr lang="cs-CZ" sz="2600" dirty="0" err="1" smtClean="0"/>
              <a:t>of</a:t>
            </a:r>
            <a:r>
              <a:rPr lang="cs-CZ" sz="2600" dirty="0" smtClean="0"/>
              <a:t> </a:t>
            </a:r>
            <a:r>
              <a:rPr lang="cs-CZ" sz="2600" dirty="0" err="1" smtClean="0"/>
              <a:t>distribution</a:t>
            </a:r>
            <a:endParaRPr lang="cs-CZ" sz="2600" dirty="0" smtClean="0"/>
          </a:p>
          <a:p>
            <a:pPr>
              <a:lnSpc>
                <a:spcPct val="10000"/>
              </a:lnSpc>
            </a:pPr>
            <a:endParaRPr lang="cs-CZ" sz="2600" baseline="-25000" dirty="0" smtClean="0"/>
          </a:p>
          <a:p>
            <a:pPr>
              <a:lnSpc>
                <a:spcPct val="10000"/>
              </a:lnSpc>
            </a:pPr>
            <a:endParaRPr lang="cs-CZ" sz="2600" dirty="0" smtClean="0"/>
          </a:p>
          <a:p>
            <a:pPr>
              <a:lnSpc>
                <a:spcPct val="10000"/>
              </a:lnSpc>
            </a:pPr>
            <a:r>
              <a:rPr lang="cs-CZ" sz="2600" b="1" dirty="0" smtClean="0"/>
              <a:t>Cl</a:t>
            </a:r>
            <a:r>
              <a:rPr lang="cs-CZ" sz="2600" dirty="0" smtClean="0"/>
              <a:t> = </a:t>
            </a:r>
            <a:r>
              <a:rPr lang="cs-CZ" sz="2600" dirty="0" err="1" smtClean="0"/>
              <a:t>clearance</a:t>
            </a:r>
            <a:endParaRPr lang="cs-CZ" sz="2600" dirty="0" smtClean="0"/>
          </a:p>
          <a:p>
            <a:pPr>
              <a:lnSpc>
                <a:spcPct val="10000"/>
              </a:lnSpc>
            </a:pPr>
            <a:endParaRPr lang="cs-CZ" sz="2600" dirty="0"/>
          </a:p>
          <a:p>
            <a:pPr>
              <a:lnSpc>
                <a:spcPct val="10000"/>
              </a:lnSpc>
            </a:pPr>
            <a:endParaRPr lang="cs-CZ" sz="2600" dirty="0" smtClean="0"/>
          </a:p>
          <a:p>
            <a:pPr>
              <a:lnSpc>
                <a:spcPct val="10000"/>
              </a:lnSpc>
            </a:pPr>
            <a:endParaRPr lang="cs-CZ" sz="2600" dirty="0"/>
          </a:p>
          <a:p>
            <a:pPr>
              <a:lnSpc>
                <a:spcPct val="10000"/>
              </a:lnSpc>
            </a:pPr>
            <a:endParaRPr lang="cs-CZ" sz="2600" dirty="0" smtClean="0"/>
          </a:p>
          <a:p>
            <a:pPr>
              <a:lnSpc>
                <a:spcPct val="10000"/>
              </a:lnSpc>
            </a:pPr>
            <a:endParaRPr lang="cs-CZ" sz="2600" dirty="0"/>
          </a:p>
          <a:p>
            <a:pPr>
              <a:lnSpc>
                <a:spcPct val="10000"/>
              </a:lnSpc>
            </a:pPr>
            <a:endParaRPr lang="cs-CZ" sz="2600" dirty="0" smtClean="0"/>
          </a:p>
          <a:p>
            <a:pPr>
              <a:lnSpc>
                <a:spcPct val="10000"/>
              </a:lnSpc>
            </a:pPr>
            <a:r>
              <a:rPr lang="cs-CZ" sz="2600" b="1" dirty="0" smtClean="0"/>
              <a:t>AUC</a:t>
            </a:r>
            <a:r>
              <a:rPr lang="cs-CZ" sz="2600" dirty="0" smtClean="0"/>
              <a:t> = area </a:t>
            </a:r>
            <a:r>
              <a:rPr lang="cs-CZ" sz="2600" dirty="0" err="1" smtClean="0"/>
              <a:t>under</a:t>
            </a:r>
            <a:r>
              <a:rPr lang="cs-CZ" sz="2600" dirty="0" smtClean="0"/>
              <a:t> </a:t>
            </a:r>
            <a:r>
              <a:rPr lang="cs-CZ" sz="2600" dirty="0" err="1" smtClean="0"/>
              <a:t>the</a:t>
            </a:r>
            <a:r>
              <a:rPr lang="cs-CZ" sz="2600" dirty="0" smtClean="0"/>
              <a:t> </a:t>
            </a:r>
            <a:r>
              <a:rPr lang="cs-CZ" sz="2600" dirty="0" err="1" smtClean="0"/>
              <a:t>curve</a:t>
            </a:r>
            <a:endParaRPr lang="cs-CZ" sz="2600" dirty="0" smtClean="0"/>
          </a:p>
          <a:p>
            <a:pPr marL="0" indent="0">
              <a:buNone/>
            </a:pPr>
            <a:endParaRPr lang="cs-CZ" baseline="-25000" dirty="0" smtClean="0"/>
          </a:p>
        </p:txBody>
      </p:sp>
      <p:grpSp>
        <p:nvGrpSpPr>
          <p:cNvPr id="12" name="Skupina 11"/>
          <p:cNvGrpSpPr/>
          <p:nvPr/>
        </p:nvGrpSpPr>
        <p:grpSpPr>
          <a:xfrm>
            <a:off x="1456550" y="2241434"/>
            <a:ext cx="6449263" cy="4021041"/>
            <a:chOff x="1347368" y="2050365"/>
            <a:chExt cx="6449263" cy="40210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ovéPole 3"/>
                <p:cNvSpPr txBox="1"/>
                <p:nvPr/>
              </p:nvSpPr>
              <p:spPr>
                <a:xfrm>
                  <a:off x="5197244" y="2050365"/>
                  <a:ext cx="2304798" cy="44929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cs-CZ" sz="20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𝐤</m:t>
                      </m:r>
                      <m:r>
                        <a:rPr lang="cs-CZ" sz="2000" b="1" i="0" baseline="-2500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𝐞</m:t>
                      </m:r>
                      <m:r>
                        <a:rPr lang="cs-CZ" sz="20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cs-CZ" sz="2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cs-CZ" sz="2000" b="1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r>
                                <a:rPr lang="cs-CZ" sz="2000" b="1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𝐜</m:t>
                              </m:r>
                              <m:r>
                                <a:rPr lang="cs-CZ" sz="2000" b="1" i="0" baseline="-2500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cs-CZ" sz="2000" b="1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func>
                                <m:funcPr>
                                  <m:ctrlPr>
                                    <a:rPr lang="cs-CZ" sz="20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cs-CZ" sz="2000" b="1" i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𝐥𝐧</m:t>
                                  </m:r>
                                </m:fName>
                                <m:e>
                                  <m:r>
                                    <a:rPr lang="cs-CZ" sz="2000" b="1" i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𝐜</m:t>
                                  </m:r>
                                  <m:r>
                                    <a:rPr lang="cs-CZ" sz="2000" b="1" i="0" baseline="-2500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func>
                            </m:e>
                          </m:func>
                        </m:num>
                        <m:den>
                          <m:r>
                            <a:rPr lang="cs-CZ" sz="20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𝐭</m:t>
                          </m:r>
                          <m:r>
                            <a:rPr lang="cs-CZ" sz="2000" b="1" i="0" baseline="-2500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cs-CZ" sz="20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cs-CZ" sz="20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𝐭𝟏</m:t>
                          </m:r>
                        </m:den>
                      </m:f>
                    </m:oMath>
                  </a14:m>
                  <a:r>
                    <a:rPr lang="cs-CZ" sz="2000" b="1" dirty="0" smtClean="0">
                      <a:solidFill>
                        <a:srgbClr val="0070C0"/>
                      </a:solidFill>
                    </a:rPr>
                    <a:t>   </a:t>
                  </a:r>
                  <a14:m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cs-CZ" sz="20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cs-CZ" sz="20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000" b="1" i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𝐡</m:t>
                              </m:r>
                            </m:e>
                            <m:sup>
                              <m:r>
                                <a:rPr lang="cs-CZ" sz="20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s-CZ" sz="20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e>
                      </m:d>
                    </m:oMath>
                  </a14:m>
                  <a:endParaRPr lang="cs-CZ" sz="2000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ovéPole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7244" y="2050365"/>
                  <a:ext cx="2304798" cy="44929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2329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ovéPole 4"/>
                <p:cNvSpPr txBox="1"/>
                <p:nvPr/>
              </p:nvSpPr>
              <p:spPr>
                <a:xfrm>
                  <a:off x="4175793" y="2663843"/>
                  <a:ext cx="3108226" cy="52552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1" i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𝐭</m:t>
                            </m:r>
                          </m:e>
                          <m:sub>
                            <m:r>
                              <a:rPr lang="cs-CZ" b="1" i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cs-CZ" b="1" i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cs-CZ" b="1" i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cs-CZ" b="1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cs-CZ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cs-CZ" b="1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cs-CZ" b="1" i="0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𝐥𝐧</m:t>
                                </m:r>
                              </m:fName>
                              <m:e>
                                <m:r>
                                  <a:rPr lang="cs-CZ" b="1" i="0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func>
                          </m:num>
                          <m:den>
                            <m:r>
                              <a:rPr lang="cs-CZ" b="1" i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𝐤</m:t>
                            </m:r>
                            <m:r>
                              <a:rPr lang="cs-CZ" b="1" i="0" baseline="-2500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𝐞</m:t>
                            </m:r>
                          </m:den>
                        </m:f>
                        <m:r>
                          <a:rPr lang="cs-CZ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cs-CZ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cs-CZ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cs-CZ" b="1" i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𝐤</m:t>
                            </m:r>
                            <m:r>
                              <a:rPr lang="cs-CZ" b="1" i="0" baseline="-2500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𝐞</m:t>
                            </m:r>
                          </m:den>
                        </m:f>
                        <m:r>
                          <a:rPr lang="cs-CZ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cs-CZ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b="1" i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𝐡</m:t>
                            </m:r>
                          </m:e>
                        </m:d>
                      </m:oMath>
                    </m:oMathPara>
                  </a14:m>
                  <a:endParaRPr lang="cs-CZ" b="1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ovéPole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5793" y="2663843"/>
                  <a:ext cx="3108226" cy="52552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8046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ovéPole 6"/>
                <p:cNvSpPr txBox="1"/>
                <p:nvPr/>
              </p:nvSpPr>
              <p:spPr>
                <a:xfrm>
                  <a:off x="4812713" y="3327243"/>
                  <a:ext cx="2622193" cy="5186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1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𝐕𝐝</m:t>
                        </m:r>
                        <m:r>
                          <a:rPr lang="cs-CZ" b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cs-CZ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1" i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𝐃</m:t>
                            </m:r>
                            <m:r>
                              <a:rPr lang="cs-CZ" b="1" i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. </m:t>
                            </m:r>
                            <m:r>
                              <a:rPr lang="cs-CZ" b="1" i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𝐅</m:t>
                            </m:r>
                          </m:num>
                          <m:den>
                            <m:r>
                              <a:rPr lang="cs-CZ" b="1" i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𝐂</m:t>
                            </m:r>
                            <m:r>
                              <a:rPr lang="cs-CZ" b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cs-CZ" b="1" i="0" baseline="-2500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den>
                        </m:f>
                        <m:r>
                          <a:rPr lang="cs-CZ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</m:t>
                        </m:r>
                        <m:f>
                          <m:fPr>
                            <m:ctrlPr>
                              <a:rPr lang="cs-CZ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1" i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𝐅</m:t>
                            </m:r>
                            <m:r>
                              <a:rPr lang="cs-CZ" b="1" i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cs-CZ" b="1" i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𝐃</m:t>
                            </m:r>
                          </m:num>
                          <m:den>
                            <m:r>
                              <a:rPr lang="cs-CZ" b="1" i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𝐀𝐔𝐂</m:t>
                            </m:r>
                            <m:r>
                              <a:rPr lang="cs-CZ" b="1" i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. </m:t>
                            </m:r>
                            <m:r>
                              <a:rPr lang="cs-CZ" b="1" i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𝐤𝐞</m:t>
                            </m:r>
                          </m:den>
                        </m:f>
                        <m:r>
                          <a:rPr lang="cs-CZ" b="1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cs-CZ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b="1" i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𝐥</m:t>
                            </m:r>
                          </m:e>
                        </m:d>
                      </m:oMath>
                    </m:oMathPara>
                  </a14:m>
                  <a:endParaRPr lang="cs-CZ" b="1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ovéPole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2713" y="3327243"/>
                  <a:ext cx="2622193" cy="51860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9412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ovéPole 7"/>
                <p:cNvSpPr txBox="1"/>
                <p:nvPr/>
              </p:nvSpPr>
              <p:spPr>
                <a:xfrm>
                  <a:off x="1347368" y="4361793"/>
                  <a:ext cx="6449263" cy="44313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cs-CZ" sz="2000" b="1" dirty="0" smtClean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cs-CZ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𝐂𝐥</m:t>
                          </m:r>
                        </m:e>
                        <m:sub>
                          <m:r>
                            <a:rPr lang="cs-CZ" sz="20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𝐓𝐎𝐓</m:t>
                          </m:r>
                        </m:sub>
                      </m:sSub>
                    </m:oMath>
                  </a14:m>
                  <a:r>
                    <a:rPr lang="cs-CZ" sz="2000" b="1" dirty="0" smtClean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cs-CZ" sz="20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𝐃</m:t>
                          </m:r>
                        </m:num>
                        <m:den>
                          <m:r>
                            <a:rPr lang="cs-CZ" sz="20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𝐀𝐔𝐂</m:t>
                          </m:r>
                        </m:den>
                      </m:f>
                      <m:r>
                        <a:rPr lang="cs-CZ" sz="20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20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𝐤𝐞</m:t>
                      </m:r>
                      <m:r>
                        <a:rPr lang="cs-CZ" sz="20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. </m:t>
                      </m:r>
                      <m:r>
                        <a:rPr lang="cs-CZ" sz="20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𝐕𝐝</m:t>
                      </m:r>
                      <m:r>
                        <a:rPr lang="cs-CZ" sz="20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𝐂𝐥</m:t>
                          </m:r>
                        </m:e>
                        <m:sub>
                          <m:r>
                            <a:rPr lang="cs-CZ" sz="20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𝐑𝐄𝐍</m:t>
                          </m:r>
                        </m:sub>
                      </m:sSub>
                      <m:r>
                        <a:rPr lang="cs-CZ" sz="20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𝐂𝐥</m:t>
                          </m:r>
                        </m:e>
                        <m:sub>
                          <m:r>
                            <a:rPr lang="cs-CZ" sz="20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𝐇𝐄𝐏</m:t>
                          </m:r>
                        </m:sub>
                      </m:sSub>
                      <m:r>
                        <a:rPr lang="cs-CZ" sz="20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+</m:t>
                      </m:r>
                      <m:sSub>
                        <m:sSubPr>
                          <m:ctrlPr>
                            <a:rPr lang="cs-CZ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𝐂𝐥</m:t>
                          </m:r>
                        </m:e>
                        <m:sub>
                          <m:r>
                            <a:rPr lang="cs-CZ" sz="20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𝐏𝐔𝐋</m:t>
                          </m:r>
                          <m:r>
                            <a:rPr lang="cs-CZ" sz="20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cs-CZ" sz="20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  <m:d>
                        <m:dPr>
                          <m:begChr m:val="["/>
                          <m:endChr m:val="]"/>
                          <m:ctrlPr>
                            <a:rPr lang="cs-CZ" sz="20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000" b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𝐥</m:t>
                          </m:r>
                          <m:r>
                            <a:rPr lang="cs-CZ" sz="20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cs-CZ" sz="20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000" b="1" i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𝐡</m:t>
                              </m:r>
                            </m:e>
                            <m:sup>
                              <m:r>
                                <a:rPr lang="cs-CZ" sz="2000" b="1" i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s-CZ" sz="2000" b="1" i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e>
                      </m:d>
                    </m:oMath>
                  </a14:m>
                  <a:endParaRPr lang="cs-CZ" sz="2000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ovéPole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7368" y="4361793"/>
                  <a:ext cx="6449263" cy="44313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ovéPole 8"/>
                <p:cNvSpPr txBox="1"/>
                <p:nvPr/>
              </p:nvSpPr>
              <p:spPr>
                <a:xfrm>
                  <a:off x="1347368" y="5590312"/>
                  <a:ext cx="5649685" cy="4810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cs-CZ" b="1" dirty="0" smtClean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cs-CZ" sz="20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𝐀𝐔𝐂</m:t>
                      </m:r>
                    </m:oMath>
                  </a14:m>
                  <a:r>
                    <a:rPr lang="cs-CZ" sz="2000" b="1" dirty="0" smtClean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cs-CZ" sz="20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𝐃</m:t>
                          </m:r>
                        </m:num>
                        <m:den>
                          <m:r>
                            <a:rPr lang="cs-CZ" sz="20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𝐂𝐥</m:t>
                          </m:r>
                        </m:den>
                      </m:f>
                      <m:r>
                        <a:rPr lang="cs-CZ" sz="20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</m:t>
                          </m:r>
                          <m:r>
                            <a:rPr lang="cs-CZ" sz="2000" b="1" i="0" baseline="-2500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𝐨</m:t>
                          </m:r>
                        </m:num>
                        <m:den>
                          <m:sSub>
                            <m:sSubPr>
                              <m:ctrlPr>
                                <a:rPr lang="cs-CZ" sz="2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1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𝐤</m:t>
                              </m:r>
                            </m:e>
                            <m:sub>
                              <m:r>
                                <a:rPr lang="cs-CZ" sz="2000" b="1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𝐞</m:t>
                              </m:r>
                            </m:sub>
                          </m:sSub>
                        </m:den>
                      </m:f>
                      <m:r>
                        <a:rPr lang="cs-CZ" sz="2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𝐃</m:t>
                          </m:r>
                        </m:num>
                        <m:den>
                          <m:sSub>
                            <m:sSubPr>
                              <m:ctrlPr>
                                <a:rPr lang="cs-CZ" sz="2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1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𝐤</m:t>
                              </m:r>
                            </m:e>
                            <m:sub>
                              <m:r>
                                <a:rPr lang="cs-CZ" sz="2000" b="1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𝐞</m:t>
                              </m:r>
                            </m:sub>
                          </m:sSub>
                          <m:r>
                            <a:rPr lang="cs-CZ" sz="20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. </m:t>
                          </m:r>
                          <m:r>
                            <a:rPr lang="cs-CZ" sz="20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𝐕𝐝</m:t>
                          </m:r>
                        </m:den>
                      </m:f>
                      <m:r>
                        <a:rPr lang="cs-CZ" sz="20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d>
                        <m:dPr>
                          <m:begChr m:val="["/>
                          <m:endChr m:val="]"/>
                          <m:ctrlPr>
                            <a:rPr lang="cs-CZ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0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𝐦𝐠</m:t>
                          </m:r>
                          <m:r>
                            <a:rPr lang="cs-CZ" sz="20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. </m:t>
                          </m:r>
                          <m:sSup>
                            <m:sSupPr>
                              <m:ctrlPr>
                                <a:rPr lang="cs-CZ" sz="2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000" b="1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𝐥</m:t>
                              </m:r>
                            </m:e>
                            <m:sup>
                              <m:r>
                                <a:rPr lang="cs-CZ" sz="2000" b="1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s-CZ" sz="2000" b="1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cs-CZ" sz="2000" b="1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  <m:r>
                            <a:rPr lang="cs-CZ" sz="20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 </m:t>
                          </m:r>
                          <m:r>
                            <a:rPr lang="cs-CZ" sz="20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𝐡</m:t>
                          </m:r>
                        </m:e>
                      </m:d>
                    </m:oMath>
                  </a14:m>
                  <a:endParaRPr lang="cs-CZ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ovéPole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7368" y="5590312"/>
                  <a:ext cx="5649685" cy="48109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-55444" y="53119"/>
            <a:ext cx="9215438" cy="69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cs-CZ" sz="3200" b="1" dirty="0" smtClean="0">
                <a:solidFill>
                  <a:srgbClr val="339933"/>
                </a:solidFill>
                <a:latin typeface="Calibri" panose="020F0502020204030204" pitchFamily="34" charset="0"/>
                <a:ea typeface="+mn-ea"/>
                <a:cs typeface="+mn-cs"/>
              </a:rPr>
              <a:t>Basic </a:t>
            </a:r>
            <a:r>
              <a:rPr lang="cs-CZ" sz="3200" b="1" dirty="0" err="1" smtClean="0">
                <a:solidFill>
                  <a:srgbClr val="339933"/>
                </a:solidFill>
                <a:latin typeface="Calibri" panose="020F0502020204030204" pitchFamily="34" charset="0"/>
                <a:ea typeface="+mn-ea"/>
                <a:cs typeface="+mn-cs"/>
              </a:rPr>
              <a:t>pharmacokinetic</a:t>
            </a:r>
            <a:r>
              <a:rPr lang="cs-CZ" sz="3200" b="1" dirty="0" smtClean="0">
                <a:solidFill>
                  <a:srgbClr val="339933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cs-CZ" sz="3200" b="1" dirty="0" err="1" smtClean="0">
                <a:solidFill>
                  <a:srgbClr val="339933"/>
                </a:solidFill>
                <a:latin typeface="Calibri" panose="020F0502020204030204" pitchFamily="34" charset="0"/>
                <a:ea typeface="+mn-ea"/>
                <a:cs typeface="+mn-cs"/>
              </a:rPr>
              <a:t>parameters</a:t>
            </a:r>
            <a:r>
              <a:rPr lang="cs-CZ" sz="3200" b="1" dirty="0" smtClean="0">
                <a:solidFill>
                  <a:srgbClr val="339933"/>
                </a:solidFill>
                <a:latin typeface="Calibri" panose="020F0502020204030204" pitchFamily="34" charset="0"/>
                <a:ea typeface="+mn-ea"/>
                <a:cs typeface="+mn-cs"/>
              </a:rPr>
              <a:t> (+</a:t>
            </a:r>
            <a:r>
              <a:rPr lang="cs-CZ" sz="3200" b="1" dirty="0" err="1" smtClean="0">
                <a:solidFill>
                  <a:srgbClr val="339933"/>
                </a:solidFill>
                <a:latin typeface="Calibri" panose="020F0502020204030204" pitchFamily="34" charset="0"/>
                <a:ea typeface="+mn-ea"/>
                <a:cs typeface="+mn-cs"/>
              </a:rPr>
              <a:t>computations</a:t>
            </a:r>
            <a:r>
              <a:rPr lang="cs-CZ" sz="3200" b="1" dirty="0" smtClean="0">
                <a:solidFill>
                  <a:srgbClr val="339933"/>
                </a:solidFill>
                <a:latin typeface="Calibri" panose="020F0502020204030204" pitchFamily="34" charset="0"/>
                <a:ea typeface="+mn-ea"/>
                <a:cs typeface="+mn-cs"/>
              </a:rPr>
              <a:t>)</a:t>
            </a:r>
            <a:endParaRPr lang="cs-CZ" sz="3200" b="1" dirty="0">
              <a:solidFill>
                <a:srgbClr val="339933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782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2"/>
          <p:cNvSpPr>
            <a:spLocks noChangeShapeType="1"/>
          </p:cNvSpPr>
          <p:nvPr/>
        </p:nvSpPr>
        <p:spPr bwMode="auto">
          <a:xfrm>
            <a:off x="3348038" y="908050"/>
            <a:ext cx="0" cy="5329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auto">
          <a:xfrm>
            <a:off x="3779838" y="1052513"/>
            <a:ext cx="0" cy="4752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92138" y="423863"/>
            <a:ext cx="18517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err="1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Stomach</a:t>
            </a:r>
            <a:r>
              <a:rPr lang="cs-CZ" altLang="cs-CZ" sz="18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 1-2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903663" y="423863"/>
            <a:ext cx="4521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err="1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Parietal</a:t>
            </a:r>
            <a:r>
              <a:rPr lang="cs-CZ" altLang="cs-CZ" sz="18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cell+ </a:t>
            </a:r>
            <a:r>
              <a:rPr lang="cs-CZ" altLang="cs-CZ" sz="1800" dirty="0" err="1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vascular</a:t>
            </a:r>
            <a:r>
              <a:rPr lang="cs-CZ" altLang="cs-CZ" sz="18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dirty="0" err="1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endothelial</a:t>
            </a:r>
            <a:r>
              <a:rPr lang="cs-CZ" altLang="cs-CZ" sz="18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cell</a:t>
            </a:r>
            <a:endParaRPr lang="cs-CZ" altLang="cs-CZ" sz="18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 7.2-7.4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480247" y="2165131"/>
            <a:ext cx="17620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AH  &gt;&gt;&gt;  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cs-CZ" altLang="cs-CZ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+A</a:t>
            </a:r>
            <a:r>
              <a:rPr lang="cs-CZ" altLang="cs-CZ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altLang="cs-CZ" sz="1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8663" name="Rectangle 7"/>
          <p:cNvSpPr>
            <a:spLocks noChangeArrowheads="1"/>
          </p:cNvSpPr>
          <p:nvPr/>
        </p:nvSpPr>
        <p:spPr bwMode="auto">
          <a:xfrm>
            <a:off x="457200" y="3820894"/>
            <a:ext cx="228186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cs-CZ" alt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BH</a:t>
            </a:r>
            <a:r>
              <a:rPr lang="cs-CZ" altLang="cs-CZ" sz="1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cs-CZ" alt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&gt;&gt;&gt;  B + H</a:t>
            </a:r>
            <a:r>
              <a:rPr lang="cs-CZ" altLang="cs-CZ" sz="1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cs-CZ" alt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8666" name="Line 10"/>
          <p:cNvSpPr>
            <a:spLocks noChangeShapeType="1"/>
          </p:cNvSpPr>
          <p:nvPr/>
        </p:nvSpPr>
        <p:spPr bwMode="auto">
          <a:xfrm flipV="1">
            <a:off x="2771775" y="3933825"/>
            <a:ext cx="1944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8667" name="Line 11"/>
          <p:cNvSpPr>
            <a:spLocks noChangeShapeType="1"/>
          </p:cNvSpPr>
          <p:nvPr/>
        </p:nvSpPr>
        <p:spPr bwMode="auto">
          <a:xfrm>
            <a:off x="2484438" y="2276475"/>
            <a:ext cx="2159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8668" name="Text Box 12"/>
          <p:cNvSpPr txBox="1">
            <a:spLocks noChangeArrowheads="1"/>
          </p:cNvSpPr>
          <p:nvPr/>
        </p:nvSpPr>
        <p:spPr bwMode="auto">
          <a:xfrm>
            <a:off x="4842587" y="2117835"/>
            <a:ext cx="20281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cs-CZ" alt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AH   &lt;&lt;&lt;   A</a:t>
            </a:r>
            <a:r>
              <a:rPr lang="cs-CZ" altLang="cs-CZ" sz="1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cs-CZ" alt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+ H</a:t>
            </a:r>
            <a:r>
              <a:rPr lang="cs-CZ" altLang="cs-CZ" sz="1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altLang="cs-CZ" sz="1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8672" name="Line 16"/>
          <p:cNvSpPr>
            <a:spLocks noChangeShapeType="1"/>
          </p:cNvSpPr>
          <p:nvPr/>
        </p:nvSpPr>
        <p:spPr bwMode="auto">
          <a:xfrm flipH="1">
            <a:off x="2484438" y="2420938"/>
            <a:ext cx="20875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8673" name="Line 17"/>
          <p:cNvSpPr>
            <a:spLocks noChangeShapeType="1"/>
          </p:cNvSpPr>
          <p:nvPr/>
        </p:nvSpPr>
        <p:spPr bwMode="auto">
          <a:xfrm>
            <a:off x="2771775" y="4076700"/>
            <a:ext cx="1943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4919882" y="3799873"/>
            <a:ext cx="1928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cs-CZ" alt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BH</a:t>
            </a:r>
            <a:r>
              <a:rPr lang="cs-CZ" altLang="cs-CZ" sz="1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cs-CZ" alt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&lt;&lt;&lt;  B + H</a:t>
            </a:r>
            <a:r>
              <a:rPr lang="cs-CZ" altLang="cs-CZ" sz="1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cs-CZ" alt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6139752" y="6473826"/>
            <a:ext cx="3008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http://icp.org.nz/icp_t11.html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590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8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8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8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8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8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9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3" grpId="0"/>
      <p:bldP spid="198666" grpId="0" animBg="1"/>
      <p:bldP spid="198667" grpId="0" animBg="1"/>
      <p:bldP spid="198668" grpId="0"/>
      <p:bldP spid="198672" grpId="0" animBg="1"/>
      <p:bldP spid="198673" grpId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err="1" smtClean="0">
                <a:solidFill>
                  <a:srgbClr val="0070C0"/>
                </a:solidFill>
                <a:latin typeface="+mn-lt"/>
              </a:rPr>
              <a:t>Absorption</a:t>
            </a:r>
            <a:r>
              <a:rPr lang="cs-CZ" sz="3600" dirty="0" smtClean="0">
                <a:solidFill>
                  <a:srgbClr val="0070C0"/>
                </a:solidFill>
                <a:latin typeface="+mn-lt"/>
              </a:rPr>
              <a:t> – </a:t>
            </a:r>
            <a:r>
              <a:rPr lang="cs-CZ" sz="3600" dirty="0" err="1" smtClean="0">
                <a:solidFill>
                  <a:srgbClr val="0070C0"/>
                </a:solidFill>
                <a:latin typeface="+mn-lt"/>
              </a:rPr>
              <a:t>routes</a:t>
            </a:r>
            <a:r>
              <a:rPr lang="cs-CZ" sz="36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cs-CZ" sz="3600" dirty="0" err="1" smtClean="0">
                <a:solidFill>
                  <a:srgbClr val="0070C0"/>
                </a:solidFill>
                <a:latin typeface="+mn-lt"/>
              </a:rPr>
              <a:t>of</a:t>
            </a:r>
            <a:r>
              <a:rPr lang="cs-CZ" sz="36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cs-CZ" sz="3600" dirty="0" err="1" smtClean="0">
                <a:solidFill>
                  <a:srgbClr val="0070C0"/>
                </a:solidFill>
                <a:latin typeface="+mn-lt"/>
              </a:rPr>
              <a:t>administration</a:t>
            </a:r>
            <a:endParaRPr lang="cs-CZ" sz="36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836719"/>
          </a:xfrm>
        </p:spPr>
        <p:txBody>
          <a:bodyPr>
            <a:noAutofit/>
          </a:bodyPr>
          <a:lstStyle/>
          <a:p>
            <a:pPr marL="285750" indent="-285750">
              <a:spcBef>
                <a:spcPct val="50000"/>
              </a:spcBef>
              <a:defRPr/>
            </a:pPr>
            <a:r>
              <a:rPr lang="en-US" altLang="cs-CZ" sz="2100" dirty="0"/>
              <a:t>penetration of </a:t>
            </a:r>
            <a:r>
              <a:rPr lang="en-US" altLang="cs-CZ" sz="2100" dirty="0">
                <a:solidFill>
                  <a:srgbClr val="FF0000"/>
                </a:solidFill>
              </a:rPr>
              <a:t>dissolved</a:t>
            </a:r>
            <a:r>
              <a:rPr lang="en-US" altLang="cs-CZ" sz="2100" dirty="0"/>
              <a:t> drug from the  site of administration to blood (system</a:t>
            </a:r>
            <a:r>
              <a:rPr lang="cs-CZ" altLang="cs-CZ" sz="2100" dirty="0" err="1"/>
              <a:t>ic</a:t>
            </a:r>
            <a:r>
              <a:rPr lang="en-US" altLang="cs-CZ" sz="2100" dirty="0"/>
              <a:t> circulation) – necessary for </a:t>
            </a:r>
            <a:r>
              <a:rPr lang="en-US" altLang="cs-CZ" sz="2100" dirty="0">
                <a:solidFill>
                  <a:srgbClr val="FF0000"/>
                </a:solidFill>
              </a:rPr>
              <a:t>general effect</a:t>
            </a:r>
            <a:r>
              <a:rPr lang="en-US" altLang="cs-CZ" sz="2100" b="1" dirty="0">
                <a:solidFill>
                  <a:srgbClr val="FF0000"/>
                </a:solidFill>
              </a:rPr>
              <a:t>– systemic </a:t>
            </a:r>
            <a:r>
              <a:rPr lang="en-US" altLang="cs-CZ" sz="2400" b="1" dirty="0">
                <a:solidFill>
                  <a:srgbClr val="FF0000"/>
                </a:solidFill>
              </a:rPr>
              <a:t>effect</a:t>
            </a:r>
          </a:p>
          <a:p>
            <a:pPr>
              <a:spcBef>
                <a:spcPct val="50000"/>
              </a:spcBef>
              <a:defRPr/>
            </a:pPr>
            <a:r>
              <a:rPr lang="en-US" altLang="cs-CZ" sz="2100" b="1" dirty="0">
                <a:solidFill>
                  <a:srgbClr val="FF0000"/>
                </a:solidFill>
              </a:rPr>
              <a:t>Local effect</a:t>
            </a:r>
            <a:r>
              <a:rPr lang="cs-CZ" altLang="cs-CZ" sz="2100" b="1" dirty="0">
                <a:solidFill>
                  <a:srgbClr val="FF0000"/>
                </a:solidFill>
              </a:rPr>
              <a:t>:</a:t>
            </a:r>
            <a:r>
              <a:rPr lang="en-US" altLang="cs-CZ" sz="2100" b="1" dirty="0">
                <a:solidFill>
                  <a:srgbClr val="FF0000"/>
                </a:solidFill>
              </a:rPr>
              <a:t>  </a:t>
            </a:r>
            <a:endParaRPr lang="cs-CZ" altLang="cs-CZ" sz="2100" b="1" dirty="0">
              <a:solidFill>
                <a:srgbClr val="FF0000"/>
              </a:solidFill>
            </a:endParaRPr>
          </a:p>
          <a:p>
            <a:pPr lvl="1" indent="-14400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cs-CZ" sz="1900" dirty="0" smtClean="0"/>
              <a:t>on </a:t>
            </a:r>
            <a:r>
              <a:rPr lang="en-US" altLang="cs-CZ" sz="1900" dirty="0"/>
              <a:t>skin, </a:t>
            </a:r>
            <a:r>
              <a:rPr lang="en-US" altLang="cs-CZ" sz="1900" dirty="0" err="1"/>
              <a:t>mucosas</a:t>
            </a:r>
            <a:r>
              <a:rPr lang="en-US" altLang="cs-CZ" sz="1900" dirty="0"/>
              <a:t> or ventricles</a:t>
            </a:r>
            <a:endParaRPr lang="cs-CZ" altLang="cs-CZ" sz="1900" dirty="0"/>
          </a:p>
          <a:p>
            <a:pPr lvl="1" indent="-14400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cs-CZ" sz="1900" dirty="0" smtClean="0"/>
              <a:t>absorption </a:t>
            </a:r>
            <a:r>
              <a:rPr lang="en-US" altLang="cs-CZ" sz="1900" dirty="0"/>
              <a:t>is undesirable – possible AE </a:t>
            </a:r>
            <a:endParaRPr lang="cs-CZ" altLang="cs-CZ" sz="1900" dirty="0" smtClean="0"/>
          </a:p>
          <a:p>
            <a:pPr lvl="1" indent="-14400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cs-CZ" sz="1900" dirty="0" err="1" smtClean="0"/>
              <a:t>ie</a:t>
            </a:r>
            <a:r>
              <a:rPr lang="en-US" altLang="cs-CZ" sz="1900" dirty="0"/>
              <a:t>. local corticoids, </a:t>
            </a:r>
            <a:r>
              <a:rPr lang="cs-CZ" altLang="cs-CZ" sz="1900" dirty="0" err="1" smtClean="0"/>
              <a:t>local</a:t>
            </a:r>
            <a:r>
              <a:rPr lang="cs-CZ" altLang="cs-CZ" sz="1900" dirty="0" smtClean="0"/>
              <a:t> </a:t>
            </a:r>
            <a:r>
              <a:rPr lang="cs-CZ" altLang="cs-CZ" sz="1900" dirty="0" err="1" smtClean="0"/>
              <a:t>anesthetics</a:t>
            </a:r>
            <a:endParaRPr lang="en-US" altLang="cs-CZ" sz="1900" dirty="0"/>
          </a:p>
          <a:p>
            <a:pPr marL="0" indent="0">
              <a:spcBef>
                <a:spcPct val="50000"/>
              </a:spcBef>
              <a:buNone/>
              <a:defRPr/>
            </a:pPr>
            <a:endParaRPr lang="cs-CZ" altLang="cs-CZ" sz="2100" b="1" dirty="0" smtClean="0">
              <a:solidFill>
                <a:srgbClr val="0070C0"/>
              </a:solidFill>
            </a:endParaRP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en-US" altLang="cs-CZ" sz="2100" b="1" dirty="0" smtClean="0">
                <a:solidFill>
                  <a:srgbClr val="0070C0"/>
                </a:solidFill>
              </a:rPr>
              <a:t>Speed</a:t>
            </a:r>
            <a:r>
              <a:rPr lang="en-US" altLang="cs-CZ" sz="2100" dirty="0" smtClean="0"/>
              <a:t> </a:t>
            </a:r>
            <a:r>
              <a:rPr lang="en-US" altLang="cs-CZ" sz="2100" dirty="0"/>
              <a:t>and </a:t>
            </a:r>
            <a:r>
              <a:rPr lang="en-US" altLang="cs-CZ" sz="2100" b="1" dirty="0">
                <a:solidFill>
                  <a:srgbClr val="0070C0"/>
                </a:solidFill>
              </a:rPr>
              <a:t>extent</a:t>
            </a:r>
            <a:r>
              <a:rPr lang="en-US" altLang="cs-CZ" sz="2100" dirty="0"/>
              <a:t> of absorption are described by P-kinetic parameters: </a:t>
            </a:r>
            <a:endParaRPr lang="cs-CZ" altLang="cs-CZ" sz="2100" dirty="0"/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en-US" altLang="cs-CZ" sz="2400" b="1" dirty="0">
                <a:solidFill>
                  <a:srgbClr val="FF0000"/>
                </a:solidFill>
              </a:rPr>
              <a:t>C </a:t>
            </a:r>
            <a:r>
              <a:rPr lang="en-US" altLang="cs-CZ" sz="2400" b="1" baseline="-25000" dirty="0">
                <a:solidFill>
                  <a:srgbClr val="FF0000"/>
                </a:solidFill>
              </a:rPr>
              <a:t>max</a:t>
            </a:r>
            <a:r>
              <a:rPr lang="en-US" altLang="cs-CZ" sz="2100" dirty="0"/>
              <a:t>	</a:t>
            </a:r>
            <a:r>
              <a:rPr lang="en-US" altLang="cs-CZ" sz="2100" dirty="0" smtClean="0"/>
              <a:t>max</a:t>
            </a:r>
            <a:r>
              <a:rPr lang="en-US" altLang="cs-CZ" sz="2100" dirty="0"/>
              <a:t>. </a:t>
            </a:r>
            <a:r>
              <a:rPr lang="cs-CZ" altLang="cs-CZ" sz="2100" dirty="0" err="1"/>
              <a:t>concentration</a:t>
            </a:r>
            <a:r>
              <a:rPr lang="cs-CZ" altLang="cs-CZ" sz="2100" dirty="0"/>
              <a:t> </a:t>
            </a:r>
            <a:r>
              <a:rPr lang="cs-CZ" altLang="cs-CZ" sz="2100" dirty="0" err="1"/>
              <a:t>of</a:t>
            </a:r>
            <a:r>
              <a:rPr lang="cs-CZ" altLang="cs-CZ" sz="2100" dirty="0"/>
              <a:t> drug in plasma </a:t>
            </a:r>
            <a:r>
              <a:rPr lang="cs-CZ" altLang="cs-CZ" sz="2100" dirty="0" err="1"/>
              <a:t>after</a:t>
            </a:r>
            <a:r>
              <a:rPr lang="cs-CZ" altLang="cs-CZ" sz="2100" dirty="0"/>
              <a:t> single dose</a:t>
            </a:r>
            <a:r>
              <a:rPr lang="en-US" altLang="cs-CZ" sz="2100" dirty="0"/>
              <a:t> </a:t>
            </a:r>
            <a:endParaRPr lang="cs-CZ" altLang="cs-CZ" sz="2100" dirty="0"/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en-US" altLang="cs-CZ" sz="2400" b="1" dirty="0">
                <a:solidFill>
                  <a:srgbClr val="FF0000"/>
                </a:solidFill>
              </a:rPr>
              <a:t>T </a:t>
            </a:r>
            <a:r>
              <a:rPr lang="en-US" altLang="cs-CZ" sz="2400" b="1" baseline="-25000" dirty="0">
                <a:solidFill>
                  <a:srgbClr val="FF0000"/>
                </a:solidFill>
              </a:rPr>
              <a:t>max</a:t>
            </a:r>
            <a:r>
              <a:rPr lang="en-US" altLang="cs-CZ" sz="2100" dirty="0"/>
              <a:t>	</a:t>
            </a:r>
            <a:r>
              <a:rPr lang="cs-CZ" altLang="cs-CZ" sz="2100" dirty="0" err="1" smtClean="0"/>
              <a:t>time</a:t>
            </a:r>
            <a:r>
              <a:rPr lang="en-US" altLang="cs-CZ" sz="2100" dirty="0"/>
              <a:t>, </a:t>
            </a:r>
            <a:r>
              <a:rPr lang="cs-CZ" altLang="cs-CZ" sz="2100" dirty="0" err="1"/>
              <a:t>when</a:t>
            </a:r>
            <a:r>
              <a:rPr lang="cs-CZ" altLang="cs-CZ" sz="2100" dirty="0"/>
              <a:t> drug </a:t>
            </a:r>
            <a:r>
              <a:rPr lang="cs-CZ" altLang="cs-CZ" sz="2100" dirty="0" err="1"/>
              <a:t>reach</a:t>
            </a:r>
            <a:r>
              <a:rPr lang="cs-CZ" altLang="cs-CZ" sz="2100" dirty="0"/>
              <a:t> </a:t>
            </a:r>
            <a:r>
              <a:rPr lang="cs-CZ" altLang="cs-CZ" sz="2100" dirty="0" err="1"/>
              <a:t>c</a:t>
            </a:r>
            <a:r>
              <a:rPr lang="cs-CZ" altLang="cs-CZ" sz="2100" baseline="-25000" dirty="0" err="1"/>
              <a:t>max</a:t>
            </a:r>
            <a:r>
              <a:rPr lang="en-US" altLang="cs-CZ" sz="2100" dirty="0"/>
              <a:t> (</a:t>
            </a:r>
            <a:r>
              <a:rPr lang="cs-CZ" altLang="cs-CZ" sz="2100" dirty="0"/>
              <a:t>speed</a:t>
            </a:r>
            <a:r>
              <a:rPr lang="en-US" altLang="cs-CZ" sz="2100" dirty="0"/>
              <a:t>)</a:t>
            </a: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en-US" altLang="cs-CZ" sz="2400" b="1" dirty="0">
                <a:solidFill>
                  <a:srgbClr val="FF0000"/>
                </a:solidFill>
              </a:rPr>
              <a:t>F</a:t>
            </a:r>
            <a:r>
              <a:rPr lang="en-US" altLang="cs-CZ" sz="2100" dirty="0" smtClean="0"/>
              <a:t> </a:t>
            </a:r>
            <a:r>
              <a:rPr lang="cs-CZ" altLang="cs-CZ" sz="2100" dirty="0" smtClean="0"/>
              <a:t>	</a:t>
            </a:r>
            <a:r>
              <a:rPr lang="cs-CZ" altLang="cs-CZ" sz="2100" dirty="0" err="1" smtClean="0"/>
              <a:t>bioavailability</a:t>
            </a:r>
            <a:r>
              <a:rPr lang="en-US" altLang="cs-CZ" sz="2100" dirty="0" smtClean="0"/>
              <a:t> </a:t>
            </a:r>
            <a:r>
              <a:rPr lang="en-US" altLang="cs-CZ" sz="2100" dirty="0"/>
              <a:t>(</a:t>
            </a:r>
            <a:r>
              <a:rPr lang="cs-CZ" altLang="cs-CZ" sz="2100" dirty="0" err="1"/>
              <a:t>extent</a:t>
            </a:r>
            <a:r>
              <a:rPr lang="en-US" altLang="cs-CZ" sz="2100" dirty="0"/>
              <a:t>)</a:t>
            </a:r>
          </a:p>
          <a:p>
            <a:endParaRPr lang="cs-CZ" sz="2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461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obrazek lepsi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08050"/>
            <a:ext cx="8785225" cy="532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7235825" y="5876925"/>
            <a:ext cx="165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dirty="0" err="1" smtClean="0"/>
              <a:t>Time</a:t>
            </a:r>
            <a:r>
              <a:rPr lang="cs-CZ" altLang="cs-CZ" sz="2400" dirty="0" smtClean="0"/>
              <a:t> </a:t>
            </a:r>
            <a:endParaRPr lang="cs-CZ" altLang="cs-CZ" sz="2400" dirty="0"/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-1" y="476250"/>
            <a:ext cx="31565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dirty="0" err="1" smtClean="0"/>
              <a:t>Concentration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of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drug</a:t>
            </a:r>
            <a:endParaRPr lang="cs-CZ" altLang="cs-CZ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929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 smtClean="0">
                <a:solidFill>
                  <a:schemeClr val="accent5"/>
                </a:solidFill>
              </a:rPr>
              <a:t>Bioavailability</a:t>
            </a:r>
            <a:r>
              <a:rPr lang="cs-CZ" b="1" dirty="0" smtClean="0">
                <a:solidFill>
                  <a:schemeClr val="accent5"/>
                </a:solidFill>
              </a:rPr>
              <a:t>- F</a:t>
            </a:r>
            <a:endParaRPr lang="cs-CZ" b="1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4"/>
              <p:cNvSpPr>
                <a:spLocks noGrp="1"/>
              </p:cNvSpPr>
              <p:nvPr>
                <p:ph idx="1"/>
              </p:nvPr>
            </p:nvSpPr>
            <p:spPr>
              <a:xfrm>
                <a:off x="361950" y="1499076"/>
                <a:ext cx="8153400" cy="5682089"/>
              </a:xfrm>
            </p:spPr>
            <p:txBody>
              <a:bodyPr>
                <a:noAutofit/>
              </a:bodyPr>
              <a:lstStyle/>
              <a:p>
                <a:pPr>
                  <a:spcBef>
                    <a:spcPct val="50000"/>
                  </a:spcBef>
                  <a:buNone/>
                </a:pPr>
                <a:r>
                  <a:rPr lang="cs-CZ" altLang="cs-CZ" sz="2150" b="1" dirty="0" err="1">
                    <a:solidFill>
                      <a:srgbClr val="FF0000"/>
                    </a:solidFill>
                  </a:rPr>
                  <a:t>how</a:t>
                </a:r>
                <a:r>
                  <a:rPr lang="cs-CZ" altLang="cs-CZ" sz="2150" b="1" dirty="0">
                    <a:solidFill>
                      <a:srgbClr val="FF0000"/>
                    </a:solidFill>
                  </a:rPr>
                  <a:t> much </a:t>
                </a:r>
                <a:r>
                  <a:rPr lang="cs-CZ" altLang="cs-CZ" sz="2150" b="1" dirty="0" err="1">
                    <a:solidFill>
                      <a:srgbClr val="FF0000"/>
                    </a:solidFill>
                  </a:rPr>
                  <a:t>from</a:t>
                </a:r>
                <a:r>
                  <a:rPr lang="cs-CZ" altLang="cs-CZ" sz="2150" b="1" dirty="0">
                    <a:solidFill>
                      <a:srgbClr val="FF0000"/>
                    </a:solidFill>
                  </a:rPr>
                  <a:t> </a:t>
                </a:r>
                <a:r>
                  <a:rPr lang="cs-CZ" altLang="cs-CZ" sz="2150" b="1" dirty="0" err="1">
                    <a:solidFill>
                      <a:srgbClr val="FF0000"/>
                    </a:solidFill>
                  </a:rPr>
                  <a:t>the</a:t>
                </a:r>
                <a:r>
                  <a:rPr lang="cs-CZ" altLang="cs-CZ" sz="2150" b="1" dirty="0">
                    <a:solidFill>
                      <a:srgbClr val="FF0000"/>
                    </a:solidFill>
                  </a:rPr>
                  <a:t> </a:t>
                </a:r>
                <a:r>
                  <a:rPr lang="cs-CZ" altLang="cs-CZ" sz="2150" b="1" dirty="0" err="1">
                    <a:solidFill>
                      <a:srgbClr val="FF0000"/>
                    </a:solidFill>
                  </a:rPr>
                  <a:t>administered</a:t>
                </a:r>
                <a:r>
                  <a:rPr lang="cs-CZ" altLang="cs-CZ" sz="2150" b="1" dirty="0">
                    <a:solidFill>
                      <a:srgbClr val="FF0000"/>
                    </a:solidFill>
                  </a:rPr>
                  <a:t> dose </a:t>
                </a:r>
                <a:r>
                  <a:rPr lang="cs-CZ" altLang="cs-CZ" sz="2150" b="1" dirty="0" err="1">
                    <a:solidFill>
                      <a:srgbClr val="FF0000"/>
                    </a:solidFill>
                  </a:rPr>
                  <a:t>get</a:t>
                </a:r>
                <a:r>
                  <a:rPr lang="cs-CZ" altLang="cs-CZ" sz="2150" b="1" dirty="0">
                    <a:solidFill>
                      <a:srgbClr val="FF0000"/>
                    </a:solidFill>
                  </a:rPr>
                  <a:t> to </a:t>
                </a:r>
                <a:r>
                  <a:rPr lang="cs-CZ" altLang="cs-CZ" sz="2150" b="1" dirty="0" err="1">
                    <a:solidFill>
                      <a:srgbClr val="FF0000"/>
                    </a:solidFill>
                  </a:rPr>
                  <a:t>circulation</a:t>
                </a:r>
                <a:r>
                  <a:rPr lang="cs-CZ" altLang="cs-CZ" sz="2150" dirty="0">
                    <a:solidFill>
                      <a:srgbClr val="FF0000"/>
                    </a:solidFill>
                  </a:rPr>
                  <a:t> </a:t>
                </a:r>
                <a:endParaRPr lang="cs-CZ" altLang="cs-CZ" sz="2150" dirty="0" smtClean="0">
                  <a:latin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None/>
                </a:pPr>
                <a:r>
                  <a:rPr lang="cs-CZ" altLang="cs-CZ" sz="2150" dirty="0" err="1"/>
                  <a:t>extravascular</a:t>
                </a:r>
                <a:r>
                  <a:rPr lang="cs-CZ" altLang="cs-CZ" sz="2150" dirty="0"/>
                  <a:t> </a:t>
                </a:r>
                <a:r>
                  <a:rPr lang="cs-CZ" altLang="cs-CZ" sz="2150" dirty="0" err="1"/>
                  <a:t>administration</a:t>
                </a:r>
                <a:r>
                  <a:rPr lang="cs-CZ" altLang="cs-CZ" sz="2150" dirty="0"/>
                  <a:t> - 0-100% (resp. 0-1)</a:t>
                </a:r>
              </a:p>
              <a:p>
                <a:pPr>
                  <a:spcBef>
                    <a:spcPct val="50000"/>
                  </a:spcBef>
                  <a:buNone/>
                </a:pPr>
                <a:r>
                  <a:rPr lang="cs-CZ" altLang="cs-CZ" sz="2150" dirty="0" err="1"/>
                  <a:t>intravenous</a:t>
                </a:r>
                <a:r>
                  <a:rPr lang="cs-CZ" altLang="cs-CZ" sz="2150" dirty="0"/>
                  <a:t> (</a:t>
                </a:r>
                <a:r>
                  <a:rPr lang="cs-CZ" altLang="cs-CZ" sz="2150" dirty="0" err="1"/>
                  <a:t>intravascular</a:t>
                </a:r>
                <a:r>
                  <a:rPr lang="cs-CZ" altLang="cs-CZ" sz="2150" dirty="0"/>
                  <a:t>) - 100% = 1 </a:t>
                </a:r>
              </a:p>
              <a:p>
                <a:pPr>
                  <a:spcBef>
                    <a:spcPct val="50000"/>
                  </a:spcBef>
                  <a:buNone/>
                </a:pPr>
                <a:endParaRPr lang="cs-CZ" altLang="cs-CZ" sz="2150" dirty="0">
                  <a:latin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cs-CZ" altLang="cs-CZ" sz="2150" dirty="0" err="1"/>
                  <a:t>if</a:t>
                </a:r>
                <a:r>
                  <a:rPr lang="cs-CZ" altLang="cs-CZ" sz="2150" dirty="0"/>
                  <a:t> F </a:t>
                </a:r>
                <a:r>
                  <a:rPr lang="cs-CZ" altLang="cs-CZ" sz="2150" dirty="0" err="1"/>
                  <a:t>is</a:t>
                </a:r>
                <a:r>
                  <a:rPr lang="cs-CZ" altLang="cs-CZ" sz="2150" dirty="0"/>
                  <a:t>  </a:t>
                </a:r>
                <a:r>
                  <a:rPr lang="en-US" altLang="cs-CZ" sz="2150" dirty="0" smtClean="0">
                    <a:cs typeface="Times New Roman" panose="02020603050405020304" pitchFamily="18" charset="0"/>
                  </a:rPr>
                  <a:t>&lt;</a:t>
                </a:r>
                <a:r>
                  <a:rPr lang="cs-CZ" altLang="cs-CZ" sz="2150" dirty="0" smtClean="0">
                    <a:cs typeface="Times New Roman" panose="02020603050405020304" pitchFamily="18" charset="0"/>
                  </a:rPr>
                  <a:t> </a:t>
                </a:r>
                <a:r>
                  <a:rPr lang="cs-CZ" altLang="cs-CZ" sz="2150" dirty="0" smtClean="0"/>
                  <a:t>20 % </a:t>
                </a:r>
                <a:r>
                  <a:rPr lang="cs-CZ" altLang="cs-CZ" sz="2150" dirty="0"/>
                  <a:t>= </a:t>
                </a:r>
                <a:r>
                  <a:rPr lang="cs-CZ" altLang="cs-CZ" sz="2150" dirty="0" smtClean="0"/>
                  <a:t>0 - 0,2 </a:t>
                </a:r>
                <a:r>
                  <a:rPr lang="cs-CZ" altLang="cs-CZ" sz="2150" dirty="0"/>
                  <a:t>– </a:t>
                </a:r>
                <a:r>
                  <a:rPr lang="cs-CZ" altLang="cs-CZ" sz="2150" dirty="0" err="1"/>
                  <a:t>it</a:t>
                </a:r>
                <a:r>
                  <a:rPr lang="cs-CZ" altLang="cs-CZ" sz="2150" dirty="0"/>
                  <a:t> not </a:t>
                </a:r>
                <a:r>
                  <a:rPr lang="cs-CZ" altLang="cs-CZ" sz="2150" dirty="0" err="1"/>
                  <a:t>worth</a:t>
                </a:r>
                <a:r>
                  <a:rPr lang="cs-CZ" altLang="cs-CZ" sz="2150" dirty="0"/>
                  <a:t> to </a:t>
                </a:r>
                <a:r>
                  <a:rPr lang="cs-CZ" altLang="cs-CZ" sz="2150" dirty="0" err="1"/>
                  <a:t>administer</a:t>
                </a:r>
                <a:r>
                  <a:rPr lang="cs-CZ" altLang="cs-CZ" sz="2150" dirty="0"/>
                  <a:t> </a:t>
                </a:r>
                <a:r>
                  <a:rPr lang="cs-CZ" altLang="cs-CZ" sz="2150" dirty="0" err="1"/>
                  <a:t>the</a:t>
                </a:r>
                <a:r>
                  <a:rPr lang="cs-CZ" altLang="cs-CZ" sz="2150" dirty="0"/>
                  <a:t> drug by </a:t>
                </a:r>
                <a:r>
                  <a:rPr lang="cs-CZ" altLang="cs-CZ" sz="2150" dirty="0" err="1"/>
                  <a:t>this</a:t>
                </a:r>
                <a:r>
                  <a:rPr lang="cs-CZ" altLang="cs-CZ" sz="2150" dirty="0"/>
                  <a:t> </a:t>
                </a:r>
                <a:r>
                  <a:rPr lang="cs-CZ" altLang="cs-CZ" sz="2150" dirty="0" err="1"/>
                  <a:t>way</a:t>
                </a:r>
                <a:r>
                  <a:rPr lang="cs-CZ" altLang="cs-CZ" sz="2150" dirty="0"/>
                  <a:t> (</a:t>
                </a:r>
                <a:r>
                  <a:rPr lang="cs-CZ" altLang="cs-CZ" sz="2150" dirty="0" err="1"/>
                  <a:t>some</a:t>
                </a:r>
                <a:r>
                  <a:rPr lang="cs-CZ" altLang="cs-CZ" sz="2150" dirty="0"/>
                  <a:t> </a:t>
                </a:r>
                <a:r>
                  <a:rPr lang="cs-CZ" altLang="cs-CZ" sz="2150" dirty="0" err="1"/>
                  <a:t>of</a:t>
                </a:r>
                <a:r>
                  <a:rPr lang="cs-CZ" altLang="cs-CZ" sz="2150" dirty="0"/>
                  <a:t> </a:t>
                </a:r>
                <a:r>
                  <a:rPr lang="cs-CZ" altLang="cs-CZ" sz="2150" dirty="0" err="1"/>
                  <a:t>them</a:t>
                </a:r>
                <a:r>
                  <a:rPr lang="cs-CZ" altLang="cs-CZ" sz="2150" dirty="0"/>
                  <a:t> are </a:t>
                </a:r>
                <a:r>
                  <a:rPr lang="cs-CZ" altLang="cs-CZ" sz="2150" dirty="0" err="1"/>
                  <a:t>administered</a:t>
                </a:r>
                <a:r>
                  <a:rPr lang="cs-CZ" altLang="cs-CZ" sz="2150" dirty="0"/>
                  <a:t> </a:t>
                </a:r>
                <a:r>
                  <a:rPr lang="cs-CZ" altLang="cs-CZ" sz="2150" dirty="0" err="1"/>
                  <a:t>through</a:t>
                </a:r>
                <a:r>
                  <a:rPr lang="cs-CZ" altLang="cs-CZ" sz="2150" dirty="0"/>
                  <a:t> </a:t>
                </a:r>
                <a:r>
                  <a:rPr lang="cs-CZ" altLang="cs-CZ" sz="2150" dirty="0" err="1" smtClean="0"/>
                  <a:t>that</a:t>
                </a:r>
                <a:r>
                  <a:rPr lang="cs-CZ" altLang="cs-CZ" sz="2150" dirty="0" smtClean="0"/>
                  <a:t> -  </a:t>
                </a:r>
                <a:r>
                  <a:rPr lang="cs-CZ" altLang="cs-CZ" sz="2150" dirty="0"/>
                  <a:t>SET, </a:t>
                </a:r>
                <a:r>
                  <a:rPr lang="cs-CZ" altLang="cs-CZ" sz="2150" dirty="0" err="1"/>
                  <a:t>bisfosfonates</a:t>
                </a:r>
                <a:r>
                  <a:rPr lang="cs-CZ" altLang="cs-CZ" sz="2150" dirty="0" smtClean="0"/>
                  <a:t>)</a:t>
                </a:r>
                <a:endParaRPr lang="cs-CZ" altLang="cs-CZ" sz="2150" dirty="0"/>
              </a:p>
              <a:p>
                <a:pPr>
                  <a:spcBef>
                    <a:spcPct val="50000"/>
                  </a:spcBef>
                </a:pPr>
                <a:endParaRPr lang="cs-CZ" altLang="cs-CZ" sz="2150" dirty="0">
                  <a:latin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cs-CZ" altLang="cs-CZ" sz="2150" dirty="0" smtClean="0">
                    <a:latin typeface="Calibri" panose="020F0502020204030204" pitchFamily="34" charset="0"/>
                  </a:rPr>
                  <a:t>t</a:t>
                </a:r>
                <a:r>
                  <a:rPr lang="en-US" altLang="cs-CZ" sz="2150" dirty="0" smtClean="0">
                    <a:latin typeface="Calibri" panose="020F0502020204030204" pitchFamily="34" charset="0"/>
                  </a:rPr>
                  <a:t>he </a:t>
                </a:r>
                <a:r>
                  <a:rPr lang="en-US" altLang="cs-CZ" sz="2150" dirty="0">
                    <a:latin typeface="Calibri" panose="020F0502020204030204" pitchFamily="34" charset="0"/>
                  </a:rPr>
                  <a:t>measure of bioavailability is the </a:t>
                </a:r>
                <a:r>
                  <a:rPr lang="en-US" altLang="cs-CZ" sz="2150" b="1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area under </a:t>
                </a:r>
                <a:r>
                  <a:rPr lang="en-US" altLang="cs-CZ" sz="2150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the c</a:t>
                </a:r>
                <a:r>
                  <a:rPr lang="cs-CZ" altLang="cs-CZ" sz="2150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urve</a:t>
                </a:r>
                <a:r>
                  <a:rPr lang="en-US" altLang="cs-CZ" sz="2150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cs-CZ" altLang="cs-CZ" sz="2150" dirty="0" smtClean="0">
                    <a:latin typeface="Calibri" panose="020F0502020204030204" pitchFamily="34" charset="0"/>
                  </a:rPr>
                  <a:t>(AUC)</a:t>
                </a:r>
                <a:endParaRPr lang="cs-CZ" altLang="cs-CZ" sz="2150" dirty="0">
                  <a:latin typeface="Calibri" panose="020F0502020204030204" pitchFamily="34" charset="0"/>
                </a:endParaRPr>
              </a:p>
              <a:p>
                <a:pPr algn="ctr">
                  <a:spcBef>
                    <a:spcPct val="50000"/>
                  </a:spcBef>
                  <a:buNone/>
                </a:pPr>
                <a:endParaRPr lang="cs-CZ" altLang="cs-CZ" sz="2150" b="1" i="0" dirty="0" smtClean="0">
                  <a:solidFill>
                    <a:srgbClr val="0066CC"/>
                  </a:solidFill>
                  <a:latin typeface="Cambria Math" panose="02040503050406030204" pitchFamily="18" charset="0"/>
                </a:endParaRPr>
              </a:p>
              <a:p>
                <a:pPr algn="ctr">
                  <a:spcBef>
                    <a:spcPct val="50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150" b="1" i="0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cs-CZ" altLang="cs-CZ" sz="2150" b="1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cs-CZ" altLang="cs-CZ" sz="215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altLang="cs-CZ" sz="215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altLang="cs-CZ" sz="2150" b="1" i="0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𝐀𝐔𝐂</m:t>
                              </m:r>
                            </m:e>
                            <m:sub>
                              <m:r>
                                <a:rPr lang="cs-CZ" altLang="cs-CZ" sz="2150" b="1" i="0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𝐩𝐨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altLang="cs-CZ" sz="215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altLang="cs-CZ" sz="2150" b="1" i="0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𝐀𝐔𝐂</m:t>
                              </m:r>
                            </m:e>
                            <m:sub>
                              <m:r>
                                <a:rPr lang="cs-CZ" altLang="cs-CZ" sz="2150" b="1" i="0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𝐢𝐯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2150" dirty="0"/>
              </a:p>
            </p:txBody>
          </p:sp>
        </mc:Choice>
        <mc:Fallback xmlns="">
          <p:sp>
            <p:nvSpPr>
              <p:cNvPr id="5" name="Zástupný symbol pro obsah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1950" y="1499076"/>
                <a:ext cx="8153400" cy="5682089"/>
              </a:xfrm>
              <a:blipFill rotWithShape="0">
                <a:blip r:embed="rId4"/>
                <a:stretch>
                  <a:fillRect l="-897" t="-128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/>
          <p:cNvSpPr txBox="1"/>
          <p:nvPr/>
        </p:nvSpPr>
        <p:spPr>
          <a:xfrm>
            <a:off x="6147413" y="6534834"/>
            <a:ext cx="3117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/>
              <a:t>http://icp.org.nz/icp_t6.html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142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2a03002d-fbe4-4505-8fb8-dcf27da4b2b0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SLIDE_ISRESPONSED" val="1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SLIDE_ISRESPONSED" val="1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SLIDE_ISRESPONSED" val="1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SLIDE_ISRESPONSED" val="1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SLIDE_ISRESPONSED" val="1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SLIDE_ISRESPONSED" val="1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CHARTSHOWITEMTEXT" val="0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SLIDE_ISRESPONSED" val="1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SLIDE_ISRESPONSED" val="1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SLIDE_ISRESPONSED" val="1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SHOWITEMTEXT" val="0"/>
  <p:tag name="ARS_SLIDE_DUENO" val="30"/>
  <p:tag name="ARS_SLIDE_PARTICIPANTNUM" val="3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SLIDE_ISRESPONSED" val="1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3019</TotalTime>
  <Words>1592</Words>
  <Application>Microsoft Office PowerPoint</Application>
  <PresentationFormat>Předvádění na obrazovce (4:3)</PresentationFormat>
  <Paragraphs>493</Paragraphs>
  <Slides>57</Slides>
  <Notes>35</Notes>
  <HiddenSlides>2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57</vt:i4>
      </vt:variant>
    </vt:vector>
  </HeadingPairs>
  <TitlesOfParts>
    <vt:vector size="67" baseType="lpstr">
      <vt:lpstr>Arial</vt:lpstr>
      <vt:lpstr>Arial Black</vt:lpstr>
      <vt:lpstr>Calibri</vt:lpstr>
      <vt:lpstr>Calibri Light</vt:lpstr>
      <vt:lpstr>Cambria Math</vt:lpstr>
      <vt:lpstr>Comic Sans MS</vt:lpstr>
      <vt:lpstr>Times New Roman</vt:lpstr>
      <vt:lpstr>Wingdings</vt:lpstr>
      <vt:lpstr>Motiv Office</vt:lpstr>
      <vt:lpstr>Fotografie</vt:lpstr>
      <vt:lpstr>PHARMACOKINETICS </vt:lpstr>
      <vt:lpstr>Prezentace aplikace PowerPoint</vt:lpstr>
      <vt:lpstr>Prezentace aplikace PowerPoint</vt:lpstr>
      <vt:lpstr>Prezentace aplikace PowerPoint</vt:lpstr>
      <vt:lpstr>General rules for drug movement</vt:lpstr>
      <vt:lpstr>Prezentace aplikace PowerPoint</vt:lpstr>
      <vt:lpstr>Absorption – routes of administration</vt:lpstr>
      <vt:lpstr>Prezentace aplikace PowerPoint</vt:lpstr>
      <vt:lpstr>Bioavailability- F</vt:lpstr>
      <vt:lpstr>AUC – area under the curve</vt:lpstr>
      <vt:lpstr>Prezentace aplikace PowerPoint</vt:lpstr>
      <vt:lpstr>Bioavailability- F</vt:lpstr>
      <vt:lpstr>Prezentace aplikace PowerPoint</vt:lpstr>
      <vt:lpstr>Prezentace aplikace PowerPoint</vt:lpstr>
      <vt:lpstr>Prezentace aplikace PowerPoint</vt:lpstr>
      <vt:lpstr>Other factors influencing drug absorption</vt:lpstr>
      <vt:lpstr>Prezentace aplikace PowerPoint</vt:lpstr>
      <vt:lpstr>Distribution</vt:lpstr>
      <vt:lpstr>Prezentace aplikace PowerPoint</vt:lpstr>
      <vt:lpstr>Prezentace aplikace PowerPoint</vt:lpstr>
      <vt:lpstr>Prezentace aplikace PowerPoint</vt:lpstr>
      <vt:lpstr>Prezentace aplikace PowerPoint</vt:lpstr>
      <vt:lpstr>Distribution</vt:lpstr>
      <vt:lpstr>Distribution</vt:lpstr>
      <vt:lpstr>Elimination of drugs</vt:lpstr>
      <vt:lpstr>Prezentace aplikace PowerPoint</vt:lpstr>
      <vt:lpstr>Biotransformation - metabolism </vt:lpstr>
      <vt:lpstr>Biotransformation - metabolism </vt:lpstr>
      <vt:lpstr>Prezentace aplikace PowerPoint</vt:lpstr>
      <vt:lpstr>Prezentace aplikace PowerPoint</vt:lpstr>
      <vt:lpstr>Prezentace aplikace PowerPoint</vt:lpstr>
      <vt:lpstr>Prezentace aplikace PowerPoint</vt:lpstr>
      <vt:lpstr>Excretion</vt:lpstr>
      <vt:lpstr>Excretion by kidney </vt:lpstr>
      <vt:lpstr>Excretion by liver</vt:lpstr>
      <vt:lpstr>Prezentace aplikace PowerPoint</vt:lpstr>
      <vt:lpstr>Pharmacokinetic parameters</vt:lpstr>
      <vt:lpstr>Prezentace aplikace PowerPoint</vt:lpstr>
      <vt:lpstr>Prezentace aplikace PowerPoint</vt:lpstr>
      <vt:lpstr>Single dose  </vt:lpstr>
      <vt:lpstr>Prezentace aplikace PowerPoint</vt:lpstr>
      <vt:lpstr>Single dose</vt:lpstr>
      <vt:lpstr>Prezentace aplikace PowerPoint</vt:lpstr>
      <vt:lpstr>Prezentace aplikace PowerPoint</vt:lpstr>
      <vt:lpstr>Prezentace aplikace PowerPoint</vt:lpstr>
      <vt:lpstr>Compartment models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Farmakokinetika</dc:title>
  <dc:creator>Nosková</dc:creator>
  <cp:lastModifiedBy>Leoš Landa</cp:lastModifiedBy>
  <cp:revision>222</cp:revision>
  <cp:lastPrinted>2017-03-07T12:50:00Z</cp:lastPrinted>
  <dcterms:created xsi:type="dcterms:W3CDTF">2015-03-23T09:20:15Z</dcterms:created>
  <dcterms:modified xsi:type="dcterms:W3CDTF">2017-05-29T13:01:22Z</dcterms:modified>
</cp:coreProperties>
</file>