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rawings/drawing1.xml" ContentType="application/vnd.openxmlformats-officedocument.drawingml.chartshapes+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0" r:id="rId3"/>
    <p:sldId id="268" r:id="rId4"/>
    <p:sldId id="269" r:id="rId5"/>
    <p:sldId id="270" r:id="rId6"/>
    <p:sldId id="271" r:id="rId7"/>
    <p:sldId id="258" r:id="rId8"/>
    <p:sldId id="275" r:id="rId9"/>
    <p:sldId id="272" r:id="rId10"/>
  </p:sldIdLst>
  <p:sldSz cx="9144000" cy="6858000" type="screen4x3"/>
  <p:notesSz cx="6858000" cy="9144000"/>
  <p:custDataLst>
    <p:tags r:id="rId11"/>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62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Se&#353;it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50</c:v>
                </c:pt>
                <c:pt idx="1">
                  <c:v>50</c:v>
                </c:pt>
              </c:numCache>
            </c:numRef>
          </c:val>
          <c:extLst>
            <c:ext xmlns:c16="http://schemas.microsoft.com/office/drawing/2014/chart" uri="{C3380CC4-5D6E-409C-BE32-E72D297353CC}">
              <c16:uniqueId val="{00000000-AF49-4A06-8F4C-285A8F9BB62C}"/>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51.3</c:v>
                </c:pt>
                <c:pt idx="1">
                  <c:v>48.7</c:v>
                </c:pt>
              </c:numCache>
            </c:numRef>
          </c:val>
          <c:extLst>
            <c:ext xmlns:c16="http://schemas.microsoft.com/office/drawing/2014/chart" uri="{C3380CC4-5D6E-409C-BE32-E72D297353CC}">
              <c16:uniqueId val="{00000000-8DFD-469A-A9C0-4A701508DE2B}"/>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99.3</c:v>
                </c:pt>
                <c:pt idx="1">
                  <c:v>0.7</c:v>
                </c:pt>
              </c:numCache>
            </c:numRef>
          </c:val>
          <c:extLst>
            <c:ext xmlns:c16="http://schemas.microsoft.com/office/drawing/2014/chart" uri="{C3380CC4-5D6E-409C-BE32-E72D297353CC}">
              <c16:uniqueId val="{00000000-7468-42F1-966D-2B46A509A76C}"/>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51.3</c:v>
                </c:pt>
                <c:pt idx="1">
                  <c:v>48.7</c:v>
                </c:pt>
              </c:numCache>
            </c:numRef>
          </c:val>
          <c:extLst>
            <c:ext xmlns:c16="http://schemas.microsoft.com/office/drawing/2014/chart" uri="{C3380CC4-5D6E-409C-BE32-E72D297353CC}">
              <c16:uniqueId val="{00000000-A097-4044-A43B-FCCA8F31DC8F}"/>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99.3</c:v>
                </c:pt>
                <c:pt idx="1">
                  <c:v>0.7</c:v>
                </c:pt>
              </c:numCache>
            </c:numRef>
          </c:val>
          <c:extLst>
            <c:ext xmlns:c16="http://schemas.microsoft.com/office/drawing/2014/chart" uri="{C3380CC4-5D6E-409C-BE32-E72D297353CC}">
              <c16:uniqueId val="{00000000-1C22-4A73-8590-D58DFE229CCA}"/>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9.1</c:v>
                </c:pt>
                <c:pt idx="1">
                  <c:v>90.9</c:v>
                </c:pt>
              </c:numCache>
            </c:numRef>
          </c:val>
          <c:extLst>
            <c:ext xmlns:c16="http://schemas.microsoft.com/office/drawing/2014/chart" uri="{C3380CC4-5D6E-409C-BE32-E72D297353CC}">
              <c16:uniqueId val="{00000000-D6B1-48ED-B17B-C6C1E4A82CEE}"/>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51.3</c:v>
                </c:pt>
                <c:pt idx="1">
                  <c:v>48.7</c:v>
                </c:pt>
              </c:numCache>
            </c:numRef>
          </c:val>
          <c:extLst>
            <c:ext xmlns:c16="http://schemas.microsoft.com/office/drawing/2014/chart" uri="{C3380CC4-5D6E-409C-BE32-E72D297353CC}">
              <c16:uniqueId val="{00000000-1081-4F7D-80B4-3DC2EDDB35F2}"/>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50</c:v>
                </c:pt>
                <c:pt idx="1">
                  <c:v>50</c:v>
                </c:pt>
              </c:numCache>
            </c:numRef>
          </c:val>
          <c:extLst>
            <c:ext xmlns:c16="http://schemas.microsoft.com/office/drawing/2014/chart" uri="{C3380CC4-5D6E-409C-BE32-E72D297353CC}">
              <c16:uniqueId val="{00000000-1FB3-41F4-8629-9111D1C40E2C}"/>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99.3</c:v>
                </c:pt>
                <c:pt idx="1">
                  <c:v>0.7</c:v>
                </c:pt>
              </c:numCache>
            </c:numRef>
          </c:val>
          <c:extLst>
            <c:ext xmlns:c16="http://schemas.microsoft.com/office/drawing/2014/chart" uri="{C3380CC4-5D6E-409C-BE32-E72D297353CC}">
              <c16:uniqueId val="{00000000-5C5D-4A65-953D-E1E1133ACE7D}"/>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9.1</c:v>
                </c:pt>
                <c:pt idx="1">
                  <c:v>90.9</c:v>
                </c:pt>
              </c:numCache>
            </c:numRef>
          </c:val>
          <c:extLst>
            <c:ext xmlns:c16="http://schemas.microsoft.com/office/drawing/2014/chart" uri="{C3380CC4-5D6E-409C-BE32-E72D297353CC}">
              <c16:uniqueId val="{00000000-E648-4024-B31C-EE02A26482F8}"/>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cdr:x>
      <cdr:y>0.61198</cdr:y>
    </cdr:from>
    <cdr:to>
      <cdr:x>0.66102</cdr:x>
      <cdr:y>0.74633</cdr:y>
    </cdr:to>
    <cdr:sp macro="" textlink="">
      <cdr:nvSpPr>
        <cdr:cNvPr id="2" name="TextovéPole 4"/>
        <cdr:cNvSpPr txBox="1"/>
      </cdr:nvSpPr>
      <cdr:spPr>
        <a:xfrm xmlns:a="http://schemas.openxmlformats.org/drawingml/2006/main">
          <a:off x="1847696" y="1682355"/>
          <a:ext cx="595035"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cs-CZ" b="1" dirty="0" smtClean="0">
              <a:solidFill>
                <a:srgbClr val="FFFF00"/>
              </a:solidFill>
            </a:rPr>
            <a:t>90,9</a:t>
          </a:r>
          <a:endParaRPr lang="cs-CZ" b="1" dirty="0">
            <a:solidFill>
              <a:srgbClr val="FFFF00"/>
            </a:solidFill>
          </a:endParaRPr>
        </a:p>
      </cdr:txBody>
    </cdr:sp>
  </cdr:relSizeAnchor>
  <cdr:relSizeAnchor xmlns:cdr="http://schemas.openxmlformats.org/drawingml/2006/chartDrawing">
    <cdr:from>
      <cdr:x>0.44776</cdr:x>
      <cdr:y>0.14049</cdr:y>
    </cdr:from>
    <cdr:to>
      <cdr:x>0.57712</cdr:x>
      <cdr:y>0.27484</cdr:y>
    </cdr:to>
    <cdr:sp macro="" textlink="">
      <cdr:nvSpPr>
        <cdr:cNvPr id="3" name="TextovéPole 5"/>
        <cdr:cNvSpPr txBox="1"/>
      </cdr:nvSpPr>
      <cdr:spPr>
        <a:xfrm xmlns:a="http://schemas.openxmlformats.org/drawingml/2006/main">
          <a:off x="1654656" y="386211"/>
          <a:ext cx="478016"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cs-CZ" b="1" dirty="0" smtClean="0">
              <a:solidFill>
                <a:srgbClr val="FFFF00"/>
              </a:solidFill>
            </a:rPr>
            <a:t>9,1</a:t>
          </a:r>
          <a:endParaRPr lang="cs-CZ" b="1" dirty="0">
            <a:solidFill>
              <a:srgbClr val="FFFF00"/>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FB8FB0ED-59EA-4424-8B89-36A57ABA7C1B}" type="datetimeFigureOut">
              <a:rPr lang="cs-CZ" smtClean="0"/>
              <a:t>29.05.2017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D570BD-0FE2-44BF-9367-BB51C2464C1D}" type="slidenum">
              <a:rPr lang="cs-CZ" smtClean="0"/>
              <a:t>‹#›</a:t>
            </a:fld>
            <a:endParaRPr lang="cs-CZ"/>
          </a:p>
        </p:txBody>
      </p:sp>
    </p:spTree>
    <p:extLst>
      <p:ext uri="{BB962C8B-B14F-4D97-AF65-F5344CB8AC3E}">
        <p14:creationId xmlns:p14="http://schemas.microsoft.com/office/powerpoint/2010/main" val="2853042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B8FB0ED-59EA-4424-8B89-36A57ABA7C1B}" type="datetimeFigureOut">
              <a:rPr lang="cs-CZ" smtClean="0"/>
              <a:t>29.05.2017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D570BD-0FE2-44BF-9367-BB51C2464C1D}" type="slidenum">
              <a:rPr lang="cs-CZ" smtClean="0"/>
              <a:t>‹#›</a:t>
            </a:fld>
            <a:endParaRPr lang="cs-CZ"/>
          </a:p>
        </p:txBody>
      </p:sp>
    </p:spTree>
    <p:extLst>
      <p:ext uri="{BB962C8B-B14F-4D97-AF65-F5344CB8AC3E}">
        <p14:creationId xmlns:p14="http://schemas.microsoft.com/office/powerpoint/2010/main" val="3834702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B8FB0ED-59EA-4424-8B89-36A57ABA7C1B}" type="datetimeFigureOut">
              <a:rPr lang="cs-CZ" smtClean="0"/>
              <a:t>29.05.2017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D570BD-0FE2-44BF-9367-BB51C2464C1D}" type="slidenum">
              <a:rPr lang="cs-CZ" smtClean="0"/>
              <a:t>‹#›</a:t>
            </a:fld>
            <a:endParaRPr lang="cs-CZ"/>
          </a:p>
        </p:txBody>
      </p:sp>
    </p:spTree>
    <p:extLst>
      <p:ext uri="{BB962C8B-B14F-4D97-AF65-F5344CB8AC3E}">
        <p14:creationId xmlns:p14="http://schemas.microsoft.com/office/powerpoint/2010/main" val="1674977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B8FB0ED-59EA-4424-8B89-36A57ABA7C1B}" type="datetimeFigureOut">
              <a:rPr lang="cs-CZ" smtClean="0"/>
              <a:t>29.05.2017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D570BD-0FE2-44BF-9367-BB51C2464C1D}" type="slidenum">
              <a:rPr lang="cs-CZ" smtClean="0"/>
              <a:t>‹#›</a:t>
            </a:fld>
            <a:endParaRPr lang="cs-CZ"/>
          </a:p>
        </p:txBody>
      </p:sp>
    </p:spTree>
    <p:extLst>
      <p:ext uri="{BB962C8B-B14F-4D97-AF65-F5344CB8AC3E}">
        <p14:creationId xmlns:p14="http://schemas.microsoft.com/office/powerpoint/2010/main" val="1411599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FB8FB0ED-59EA-4424-8B89-36A57ABA7C1B}" type="datetimeFigureOut">
              <a:rPr lang="cs-CZ" smtClean="0"/>
              <a:t>29.05.2017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D570BD-0FE2-44BF-9367-BB51C2464C1D}" type="slidenum">
              <a:rPr lang="cs-CZ" smtClean="0"/>
              <a:t>‹#›</a:t>
            </a:fld>
            <a:endParaRPr lang="cs-CZ"/>
          </a:p>
        </p:txBody>
      </p:sp>
    </p:spTree>
    <p:extLst>
      <p:ext uri="{BB962C8B-B14F-4D97-AF65-F5344CB8AC3E}">
        <p14:creationId xmlns:p14="http://schemas.microsoft.com/office/powerpoint/2010/main" val="633873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B8FB0ED-59EA-4424-8B89-36A57ABA7C1B}" type="datetimeFigureOut">
              <a:rPr lang="cs-CZ" smtClean="0"/>
              <a:t>29.05.2017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2D570BD-0FE2-44BF-9367-BB51C2464C1D}" type="slidenum">
              <a:rPr lang="cs-CZ" smtClean="0"/>
              <a:t>‹#›</a:t>
            </a:fld>
            <a:endParaRPr lang="cs-CZ"/>
          </a:p>
        </p:txBody>
      </p:sp>
    </p:spTree>
    <p:extLst>
      <p:ext uri="{BB962C8B-B14F-4D97-AF65-F5344CB8AC3E}">
        <p14:creationId xmlns:p14="http://schemas.microsoft.com/office/powerpoint/2010/main" val="2008499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B8FB0ED-59EA-4424-8B89-36A57ABA7C1B}" type="datetimeFigureOut">
              <a:rPr lang="cs-CZ" smtClean="0"/>
              <a:t>29.05.2017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2D570BD-0FE2-44BF-9367-BB51C2464C1D}" type="slidenum">
              <a:rPr lang="cs-CZ" smtClean="0"/>
              <a:t>‹#›</a:t>
            </a:fld>
            <a:endParaRPr lang="cs-CZ"/>
          </a:p>
        </p:txBody>
      </p:sp>
    </p:spTree>
    <p:extLst>
      <p:ext uri="{BB962C8B-B14F-4D97-AF65-F5344CB8AC3E}">
        <p14:creationId xmlns:p14="http://schemas.microsoft.com/office/powerpoint/2010/main" val="1675436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B8FB0ED-59EA-4424-8B89-36A57ABA7C1B}" type="datetimeFigureOut">
              <a:rPr lang="cs-CZ" smtClean="0"/>
              <a:t>29.05.2017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2D570BD-0FE2-44BF-9367-BB51C2464C1D}" type="slidenum">
              <a:rPr lang="cs-CZ" smtClean="0"/>
              <a:t>‹#›</a:t>
            </a:fld>
            <a:endParaRPr lang="cs-CZ"/>
          </a:p>
        </p:txBody>
      </p:sp>
    </p:spTree>
    <p:extLst>
      <p:ext uri="{BB962C8B-B14F-4D97-AF65-F5344CB8AC3E}">
        <p14:creationId xmlns:p14="http://schemas.microsoft.com/office/powerpoint/2010/main" val="1106001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B8FB0ED-59EA-4424-8B89-36A57ABA7C1B}" type="datetimeFigureOut">
              <a:rPr lang="cs-CZ" smtClean="0"/>
              <a:t>29.05.2017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2D570BD-0FE2-44BF-9367-BB51C2464C1D}" type="slidenum">
              <a:rPr lang="cs-CZ" smtClean="0"/>
              <a:t>‹#›</a:t>
            </a:fld>
            <a:endParaRPr lang="cs-CZ"/>
          </a:p>
        </p:txBody>
      </p:sp>
    </p:spTree>
    <p:extLst>
      <p:ext uri="{BB962C8B-B14F-4D97-AF65-F5344CB8AC3E}">
        <p14:creationId xmlns:p14="http://schemas.microsoft.com/office/powerpoint/2010/main" val="100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B8FB0ED-59EA-4424-8B89-36A57ABA7C1B}" type="datetimeFigureOut">
              <a:rPr lang="cs-CZ" smtClean="0"/>
              <a:t>29.05.2017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2D570BD-0FE2-44BF-9367-BB51C2464C1D}" type="slidenum">
              <a:rPr lang="cs-CZ" smtClean="0"/>
              <a:t>‹#›</a:t>
            </a:fld>
            <a:endParaRPr lang="cs-CZ"/>
          </a:p>
        </p:txBody>
      </p:sp>
    </p:spTree>
    <p:extLst>
      <p:ext uri="{BB962C8B-B14F-4D97-AF65-F5344CB8AC3E}">
        <p14:creationId xmlns:p14="http://schemas.microsoft.com/office/powerpoint/2010/main" val="3217767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B8FB0ED-59EA-4424-8B89-36A57ABA7C1B}" type="datetimeFigureOut">
              <a:rPr lang="cs-CZ" smtClean="0"/>
              <a:t>29.05.2017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2D570BD-0FE2-44BF-9367-BB51C2464C1D}" type="slidenum">
              <a:rPr lang="cs-CZ" smtClean="0"/>
              <a:t>‹#›</a:t>
            </a:fld>
            <a:endParaRPr lang="cs-CZ"/>
          </a:p>
        </p:txBody>
      </p:sp>
    </p:spTree>
    <p:extLst>
      <p:ext uri="{BB962C8B-B14F-4D97-AF65-F5344CB8AC3E}">
        <p14:creationId xmlns:p14="http://schemas.microsoft.com/office/powerpoint/2010/main" val="107214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8FB0ED-59EA-4424-8B89-36A57ABA7C1B}" type="datetimeFigureOut">
              <a:rPr lang="cs-CZ" smtClean="0"/>
              <a:t>29.05.2017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D570BD-0FE2-44BF-9367-BB51C2464C1D}" type="slidenum">
              <a:rPr lang="cs-CZ" smtClean="0"/>
              <a:t>‹#›</a:t>
            </a:fld>
            <a:endParaRPr lang="cs-CZ"/>
          </a:p>
        </p:txBody>
      </p:sp>
    </p:spTree>
    <p:extLst>
      <p:ext uri="{BB962C8B-B14F-4D97-AF65-F5344CB8AC3E}">
        <p14:creationId xmlns:p14="http://schemas.microsoft.com/office/powerpoint/2010/main" val="2570421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otolog.com/desiintegratiion/44076466/" TargetMode="Externa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1.xml"/><Relationship Id="rId4" Type="http://schemas.openxmlformats.org/officeDocument/2006/relationships/chart" Target="../charts/char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83568" y="260648"/>
            <a:ext cx="8099590" cy="369332"/>
          </a:xfrm>
          <a:prstGeom prst="rect">
            <a:avLst/>
          </a:prstGeom>
          <a:noFill/>
        </p:spPr>
        <p:txBody>
          <a:bodyPr wrap="none" rtlCol="0">
            <a:spAutoFit/>
          </a:bodyPr>
          <a:lstStyle/>
          <a:p>
            <a:r>
              <a:rPr lang="en-GB" b="1" dirty="0" smtClean="0"/>
              <a:t>CLINICAL APPLICATION OF UNDERSTANDING MECHANISMS OF ACTION (EXAMPLE) </a:t>
            </a:r>
            <a:endParaRPr lang="en-GB" b="1" dirty="0"/>
          </a:p>
        </p:txBody>
      </p:sp>
      <p:sp>
        <p:nvSpPr>
          <p:cNvPr id="3" name="TextovéPole 2"/>
          <p:cNvSpPr txBox="1"/>
          <p:nvPr/>
        </p:nvSpPr>
        <p:spPr>
          <a:xfrm>
            <a:off x="453209" y="1772816"/>
            <a:ext cx="8187113" cy="923330"/>
          </a:xfrm>
          <a:prstGeom prst="rect">
            <a:avLst/>
          </a:prstGeom>
          <a:noFill/>
        </p:spPr>
        <p:txBody>
          <a:bodyPr wrap="none" rtlCol="0">
            <a:spAutoFit/>
          </a:bodyPr>
          <a:lstStyle/>
          <a:p>
            <a:pPr algn="ctr"/>
            <a:r>
              <a:rPr lang="en-GB" b="1" dirty="0" smtClean="0">
                <a:solidFill>
                  <a:srgbClr val="00B0F0"/>
                </a:solidFill>
              </a:rPr>
              <a:t>ELIMINTION OF HYPNOTIC DRUG PHENOBARBITAL (AND OTHER ACID SUBSTANCES) </a:t>
            </a:r>
          </a:p>
          <a:p>
            <a:pPr algn="ctr"/>
            <a:endParaRPr lang="en-GB" b="1" dirty="0" smtClean="0">
              <a:solidFill>
                <a:srgbClr val="00B0F0"/>
              </a:solidFill>
            </a:endParaRPr>
          </a:p>
          <a:p>
            <a:pPr algn="ctr"/>
            <a:r>
              <a:rPr lang="en-GB" b="1" dirty="0" smtClean="0">
                <a:solidFill>
                  <a:srgbClr val="00B0F0"/>
                </a:solidFill>
              </a:rPr>
              <a:t>FROM ORGANISM (E.G. OVERDOSING)</a:t>
            </a:r>
            <a:endParaRPr lang="en-GB" b="1" dirty="0">
              <a:solidFill>
                <a:srgbClr val="00B0F0"/>
              </a:solidFill>
            </a:endParaRPr>
          </a:p>
        </p:txBody>
      </p:sp>
      <p:pic>
        <p:nvPicPr>
          <p:cNvPr id="1026" name="Picture 2" descr="PRESO EN MI PROPIO HOGAR - POR RAZONES X VIVO ENCERRADO EN MI CASA NO LO SOPORTO LO PEOR ES QUE ES MI CULPA SIMPLEMENTE MI CULPA YO SOY CAUSANTO DE UN GRAN DOLOR Y DESILUCION HE HECHO COSAS FEAS HE DICHO COSAS MALAS QUE TIPO DE BASURA SOY BUENO CREO QUE EL PEOR QUISAS ME LLEGEN POST DICIENDO LO CONTRARIO PERO UT NO SABEN LAS ATROSIDADES QUE COMITE UNA MIERDA COMO YO SOLO TIENE UNA SALIDA suicidio sin dolor compren un frasco de insulina ,se la inyecta y caen en inconciencia muriendo a los pocos minutos,es irreversible. Si pueden ,morfina,es una muerte indolora rapida y segura,ademas de higienica. Si van a conectar la manguera del auto para asfixiarce ,les recomiendo beber ua gran cantidad de whisky u otro licor de alta graduacion,tambien es muy compatible el cloroformo.No sentiran absolutamente nada amigos. Otra manera muy eficaz es fenobarbital,y si quieren morir contentos tomen alcohol antes y luego una dosis abundante de este farmaco,les aseguro que no sabran ni sentiran nada. Espero haberles sido de ayuda con mi humilde aporte y saludos desde Chile,pais maravilloso. - Fotolo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3429000"/>
            <a:ext cx="2800350" cy="28575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860168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931641" y="3255367"/>
            <a:ext cx="3463833" cy="461665"/>
          </a:xfrm>
          <a:prstGeom prst="rect">
            <a:avLst/>
          </a:prstGeom>
          <a:noFill/>
        </p:spPr>
        <p:txBody>
          <a:bodyPr wrap="none" rtlCol="0">
            <a:spAutoFit/>
          </a:bodyPr>
          <a:lstStyle/>
          <a:p>
            <a:r>
              <a:rPr lang="cs-CZ" sz="2400" b="1" dirty="0" smtClean="0"/>
              <a:t>DISSOCIATION CONSTANT</a:t>
            </a:r>
            <a:endParaRPr lang="cs-CZ" sz="2400" b="1" dirty="0"/>
          </a:p>
        </p:txBody>
      </p:sp>
      <p:sp>
        <p:nvSpPr>
          <p:cNvPr id="3" name="TextovéPole 2"/>
          <p:cNvSpPr txBox="1"/>
          <p:nvPr/>
        </p:nvSpPr>
        <p:spPr>
          <a:xfrm>
            <a:off x="1967844" y="4183920"/>
            <a:ext cx="5247911" cy="1477328"/>
          </a:xfrm>
          <a:prstGeom prst="rect">
            <a:avLst/>
          </a:prstGeom>
          <a:noFill/>
        </p:spPr>
        <p:txBody>
          <a:bodyPr wrap="none" rtlCol="0">
            <a:spAutoFit/>
          </a:bodyPr>
          <a:lstStyle/>
          <a:p>
            <a:pPr marL="285750" indent="-285750" algn="ctr">
              <a:buFontTx/>
              <a:buChar char="-"/>
            </a:pPr>
            <a:r>
              <a:rPr lang="en-GB" b="1" dirty="0" smtClean="0">
                <a:solidFill>
                  <a:srgbClr val="FF0000"/>
                </a:solidFill>
              </a:rPr>
              <a:t>Constant for each drug</a:t>
            </a:r>
          </a:p>
          <a:p>
            <a:pPr marL="285750" indent="-285750" algn="ctr">
              <a:buFontTx/>
              <a:buChar char="-"/>
            </a:pPr>
            <a:endParaRPr lang="en-GB" b="1" dirty="0" smtClean="0">
              <a:solidFill>
                <a:srgbClr val="FF0000"/>
              </a:solidFill>
            </a:endParaRPr>
          </a:p>
          <a:p>
            <a:pPr marL="285750" indent="-285750" algn="ctr">
              <a:buFontTx/>
              <a:buChar char="-"/>
            </a:pPr>
            <a:r>
              <a:rPr lang="en-GB" b="1" dirty="0" smtClean="0">
                <a:solidFill>
                  <a:srgbClr val="FF0000"/>
                </a:solidFill>
              </a:rPr>
              <a:t>It is not changed owing to fact</a:t>
            </a:r>
            <a:r>
              <a:rPr lang="cs-CZ" b="1" dirty="0" smtClean="0">
                <a:solidFill>
                  <a:srgbClr val="FF0000"/>
                </a:solidFill>
              </a:rPr>
              <a:t>o</a:t>
            </a:r>
            <a:r>
              <a:rPr lang="en-GB" b="1" dirty="0" err="1" smtClean="0">
                <a:solidFill>
                  <a:srgbClr val="FF0000"/>
                </a:solidFill>
              </a:rPr>
              <a:t>rs</a:t>
            </a:r>
            <a:r>
              <a:rPr lang="en-GB" b="1" dirty="0" smtClean="0">
                <a:solidFill>
                  <a:srgbClr val="FF0000"/>
                </a:solidFill>
              </a:rPr>
              <a:t> of environment</a:t>
            </a:r>
          </a:p>
          <a:p>
            <a:pPr marL="285750" indent="-285750" algn="ctr">
              <a:buFontTx/>
              <a:buChar char="-"/>
            </a:pPr>
            <a:endParaRPr lang="en-GB" b="1" dirty="0" smtClean="0">
              <a:solidFill>
                <a:srgbClr val="FF0000"/>
              </a:solidFill>
            </a:endParaRPr>
          </a:p>
          <a:p>
            <a:pPr marL="285750" indent="-285750" algn="ctr">
              <a:buFontTx/>
              <a:buChar char="-"/>
            </a:pPr>
            <a:r>
              <a:rPr lang="en-GB" b="1" dirty="0" smtClean="0">
                <a:solidFill>
                  <a:srgbClr val="FF0000"/>
                </a:solidFill>
              </a:rPr>
              <a:t>Indicated with symbol </a:t>
            </a:r>
            <a:r>
              <a:rPr lang="en-GB" b="1" dirty="0" err="1" smtClean="0">
                <a:solidFill>
                  <a:srgbClr val="FF0000"/>
                </a:solidFill>
              </a:rPr>
              <a:t>pK</a:t>
            </a:r>
            <a:r>
              <a:rPr lang="en-GB" b="1" baseline="-25000" dirty="0" smtClean="0">
                <a:solidFill>
                  <a:srgbClr val="FF0000"/>
                </a:solidFill>
              </a:rPr>
              <a:t> </a:t>
            </a:r>
            <a:endParaRPr lang="en-GB" b="1" dirty="0">
              <a:solidFill>
                <a:srgbClr val="FF0000"/>
              </a:solidFill>
            </a:endParaRPr>
          </a:p>
        </p:txBody>
      </p:sp>
      <p:sp>
        <p:nvSpPr>
          <p:cNvPr id="4" name="TextovéPole 3"/>
          <p:cNvSpPr txBox="1"/>
          <p:nvPr/>
        </p:nvSpPr>
        <p:spPr>
          <a:xfrm>
            <a:off x="395536" y="836712"/>
            <a:ext cx="8289192" cy="1477328"/>
          </a:xfrm>
          <a:prstGeom prst="rect">
            <a:avLst/>
          </a:prstGeom>
          <a:noFill/>
        </p:spPr>
        <p:txBody>
          <a:bodyPr wrap="none" rtlCol="0">
            <a:spAutoFit/>
          </a:bodyPr>
          <a:lstStyle/>
          <a:p>
            <a:r>
              <a:rPr lang="en-GB" dirty="0" smtClean="0"/>
              <a:t>Diffusion of a drug across biological </a:t>
            </a:r>
            <a:r>
              <a:rPr lang="en-GB" dirty="0" err="1" smtClean="0"/>
              <a:t>membr</a:t>
            </a:r>
            <a:r>
              <a:rPr lang="cs-CZ" dirty="0" smtClean="0"/>
              <a:t>a</a:t>
            </a:r>
            <a:r>
              <a:rPr lang="en-GB" dirty="0" smtClean="0"/>
              <a:t>ne – the substance must be non-ionised.</a:t>
            </a:r>
          </a:p>
          <a:p>
            <a:endParaRPr lang="en-GB" dirty="0" smtClean="0"/>
          </a:p>
          <a:p>
            <a:r>
              <a:rPr lang="en-GB" dirty="0" smtClean="0"/>
              <a:t>Level of ionisation affect: </a:t>
            </a:r>
            <a:r>
              <a:rPr lang="en-GB" b="1" u="sng" dirty="0" smtClean="0"/>
              <a:t>dissociation constant of the drug</a:t>
            </a:r>
            <a:r>
              <a:rPr lang="en-GB" dirty="0" smtClean="0"/>
              <a:t> </a:t>
            </a:r>
          </a:p>
          <a:p>
            <a:endParaRPr lang="en-GB" dirty="0" smtClean="0"/>
          </a:p>
          <a:p>
            <a:r>
              <a:rPr lang="en-GB" dirty="0" smtClean="0"/>
              <a:t>                                              </a:t>
            </a:r>
            <a:r>
              <a:rPr lang="en-GB" b="1" u="sng" dirty="0" smtClean="0"/>
              <a:t>pH of environment</a:t>
            </a:r>
            <a:endParaRPr lang="en-GB" b="1" u="sng" dirty="0"/>
          </a:p>
        </p:txBody>
      </p:sp>
    </p:spTree>
    <p:extLst>
      <p:ext uri="{BB962C8B-B14F-4D97-AF65-F5344CB8AC3E}">
        <p14:creationId xmlns:p14="http://schemas.microsoft.com/office/powerpoint/2010/main" val="1860168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1589049" y="260648"/>
            <a:ext cx="5666295" cy="369332"/>
          </a:xfrm>
          <a:prstGeom prst="rect">
            <a:avLst/>
          </a:prstGeom>
          <a:noFill/>
        </p:spPr>
        <p:txBody>
          <a:bodyPr wrap="none" rtlCol="0">
            <a:spAutoFit/>
          </a:bodyPr>
          <a:lstStyle/>
          <a:p>
            <a:r>
              <a:rPr lang="en-GB" dirty="0" smtClean="0"/>
              <a:t>Barbiturate hypnotic drug phenobarbital has </a:t>
            </a:r>
            <a:r>
              <a:rPr lang="en-GB" dirty="0" err="1" smtClean="0"/>
              <a:t>pK</a:t>
            </a:r>
            <a:r>
              <a:rPr lang="en-GB" dirty="0" smtClean="0"/>
              <a:t> value = 7,5</a:t>
            </a:r>
            <a:endParaRPr lang="en-GB" dirty="0"/>
          </a:p>
        </p:txBody>
      </p:sp>
      <p:graphicFrame>
        <p:nvGraphicFramePr>
          <p:cNvPr id="6" name="Graf 5"/>
          <p:cNvGraphicFramePr>
            <a:graphicFrameLocks/>
          </p:cNvGraphicFramePr>
          <p:nvPr>
            <p:extLst>
              <p:ext uri="{D42A27DB-BD31-4B8C-83A1-F6EECF244321}">
                <p14:modId xmlns:p14="http://schemas.microsoft.com/office/powerpoint/2010/main" val="3044637716"/>
              </p:ext>
            </p:extLst>
          </p:nvPr>
        </p:nvGraphicFramePr>
        <p:xfrm>
          <a:off x="2270688" y="1052736"/>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ovéPole 6"/>
          <p:cNvSpPr txBox="1"/>
          <p:nvPr/>
        </p:nvSpPr>
        <p:spPr>
          <a:xfrm>
            <a:off x="35496" y="4293096"/>
            <a:ext cx="9111532" cy="646331"/>
          </a:xfrm>
          <a:prstGeom prst="rect">
            <a:avLst/>
          </a:prstGeom>
          <a:noFill/>
        </p:spPr>
        <p:txBody>
          <a:bodyPr wrap="none" rtlCol="0">
            <a:spAutoFit/>
          </a:bodyPr>
          <a:lstStyle/>
          <a:p>
            <a:pPr algn="ctr"/>
            <a:r>
              <a:rPr lang="en-GB" dirty="0" smtClean="0"/>
              <a:t>Hypnotic drug phenobarbital has </a:t>
            </a:r>
            <a:r>
              <a:rPr lang="en-GB" dirty="0" err="1" smtClean="0"/>
              <a:t>pK</a:t>
            </a:r>
            <a:r>
              <a:rPr lang="en-GB" dirty="0" smtClean="0"/>
              <a:t> = 7,5 this means that at pH = 7,5 we find 50 % of the </a:t>
            </a:r>
          </a:p>
          <a:p>
            <a:pPr algn="ctr"/>
            <a:r>
              <a:rPr lang="en-GB" dirty="0" smtClean="0"/>
              <a:t>substance in the form of ions – ionised (I) and 50 % in the form of molecules – non-ionised (NI).</a:t>
            </a:r>
            <a:endParaRPr lang="en-GB" dirty="0"/>
          </a:p>
        </p:txBody>
      </p:sp>
    </p:spTree>
    <p:extLst>
      <p:ext uri="{BB962C8B-B14F-4D97-AF65-F5344CB8AC3E}">
        <p14:creationId xmlns:p14="http://schemas.microsoft.com/office/powerpoint/2010/main" val="232335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73275" y="476672"/>
            <a:ext cx="3474477" cy="369332"/>
          </a:xfrm>
          <a:prstGeom prst="rect">
            <a:avLst/>
          </a:prstGeom>
          <a:noFill/>
        </p:spPr>
        <p:txBody>
          <a:bodyPr wrap="none" rtlCol="0">
            <a:spAutoFit/>
          </a:bodyPr>
          <a:lstStyle/>
          <a:p>
            <a:pPr algn="ctr"/>
            <a:r>
              <a:rPr lang="en-GB" dirty="0" smtClean="0"/>
              <a:t>Phenobarbital is a very weak acid.</a:t>
            </a:r>
            <a:endParaRPr lang="en-GB" dirty="0"/>
          </a:p>
        </p:txBody>
      </p:sp>
      <p:sp>
        <p:nvSpPr>
          <p:cNvPr id="3" name="TextovéPole 2"/>
          <p:cNvSpPr txBox="1"/>
          <p:nvPr/>
        </p:nvSpPr>
        <p:spPr>
          <a:xfrm>
            <a:off x="1199371" y="1115452"/>
            <a:ext cx="6842129" cy="369332"/>
          </a:xfrm>
          <a:prstGeom prst="rect">
            <a:avLst/>
          </a:prstGeom>
          <a:noFill/>
        </p:spPr>
        <p:txBody>
          <a:bodyPr wrap="none" rtlCol="0">
            <a:spAutoFit/>
          </a:bodyPr>
          <a:lstStyle/>
          <a:p>
            <a:pPr algn="ctr"/>
            <a:r>
              <a:rPr lang="en-GB" b="1" u="sng" dirty="0" smtClean="0">
                <a:solidFill>
                  <a:srgbClr val="00B0F0"/>
                </a:solidFill>
              </a:rPr>
              <a:t>The effect of different pH in organism on phenobarbital dissociation.</a:t>
            </a:r>
            <a:endParaRPr lang="en-GB" b="1" u="sng" dirty="0">
              <a:solidFill>
                <a:srgbClr val="00B0F0"/>
              </a:solidFill>
            </a:endParaRPr>
          </a:p>
        </p:txBody>
      </p:sp>
      <p:sp>
        <p:nvSpPr>
          <p:cNvPr id="4" name="TextovéPole 3"/>
          <p:cNvSpPr txBox="1"/>
          <p:nvPr/>
        </p:nvSpPr>
        <p:spPr>
          <a:xfrm>
            <a:off x="323528" y="1988840"/>
            <a:ext cx="1822678" cy="369332"/>
          </a:xfrm>
          <a:prstGeom prst="rect">
            <a:avLst/>
          </a:prstGeom>
          <a:noFill/>
        </p:spPr>
        <p:txBody>
          <a:bodyPr wrap="none" rtlCol="0">
            <a:spAutoFit/>
          </a:bodyPr>
          <a:lstStyle/>
          <a:p>
            <a:r>
              <a:rPr lang="cs-CZ" dirty="0" smtClean="0"/>
              <a:t>BLOOD (pH = 7,4)</a:t>
            </a:r>
            <a:endParaRPr lang="cs-CZ" dirty="0"/>
          </a:p>
        </p:txBody>
      </p:sp>
      <p:graphicFrame>
        <p:nvGraphicFramePr>
          <p:cNvPr id="5" name="Graf 4"/>
          <p:cNvGraphicFramePr>
            <a:graphicFrameLocks/>
          </p:cNvGraphicFramePr>
          <p:nvPr>
            <p:extLst>
              <p:ext uri="{D42A27DB-BD31-4B8C-83A1-F6EECF244321}">
                <p14:modId xmlns:p14="http://schemas.microsoft.com/office/powerpoint/2010/main" val="3892932476"/>
              </p:ext>
            </p:extLst>
          </p:nvPr>
        </p:nvGraphicFramePr>
        <p:xfrm>
          <a:off x="2334423" y="2636912"/>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ovéPole 5"/>
          <p:cNvSpPr txBox="1"/>
          <p:nvPr/>
        </p:nvSpPr>
        <p:spPr>
          <a:xfrm>
            <a:off x="4620423" y="3789040"/>
            <a:ext cx="593432" cy="369332"/>
          </a:xfrm>
          <a:prstGeom prst="rect">
            <a:avLst/>
          </a:prstGeom>
          <a:noFill/>
        </p:spPr>
        <p:txBody>
          <a:bodyPr wrap="none" rtlCol="0">
            <a:spAutoFit/>
          </a:bodyPr>
          <a:lstStyle/>
          <a:p>
            <a:r>
              <a:rPr lang="cs-CZ" b="1" dirty="0" smtClean="0">
                <a:solidFill>
                  <a:srgbClr val="FFFF00"/>
                </a:solidFill>
              </a:rPr>
              <a:t>51,3</a:t>
            </a:r>
            <a:endParaRPr lang="cs-CZ" b="1" dirty="0">
              <a:solidFill>
                <a:srgbClr val="FFFF00"/>
              </a:solidFill>
            </a:endParaRPr>
          </a:p>
        </p:txBody>
      </p:sp>
      <p:sp>
        <p:nvSpPr>
          <p:cNvPr id="7" name="TextovéPole 6"/>
          <p:cNvSpPr txBox="1"/>
          <p:nvPr/>
        </p:nvSpPr>
        <p:spPr>
          <a:xfrm>
            <a:off x="3618528" y="3779748"/>
            <a:ext cx="593432" cy="369332"/>
          </a:xfrm>
          <a:prstGeom prst="rect">
            <a:avLst/>
          </a:prstGeom>
          <a:noFill/>
        </p:spPr>
        <p:txBody>
          <a:bodyPr wrap="none" rtlCol="0">
            <a:spAutoFit/>
          </a:bodyPr>
          <a:lstStyle/>
          <a:p>
            <a:r>
              <a:rPr lang="cs-CZ" b="1" dirty="0" smtClean="0">
                <a:solidFill>
                  <a:srgbClr val="FFFF00"/>
                </a:solidFill>
              </a:rPr>
              <a:t>48,7</a:t>
            </a:r>
            <a:endParaRPr lang="cs-CZ" b="1" dirty="0">
              <a:solidFill>
                <a:srgbClr val="FFFF00"/>
              </a:solidFill>
            </a:endParaRPr>
          </a:p>
        </p:txBody>
      </p:sp>
    </p:spTree>
    <p:extLst>
      <p:ext uri="{BB962C8B-B14F-4D97-AF65-F5344CB8AC3E}">
        <p14:creationId xmlns:p14="http://schemas.microsoft.com/office/powerpoint/2010/main" val="733740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1196752"/>
            <a:ext cx="3635482" cy="369332"/>
          </a:xfrm>
          <a:prstGeom prst="rect">
            <a:avLst/>
          </a:prstGeom>
          <a:noFill/>
        </p:spPr>
        <p:txBody>
          <a:bodyPr wrap="none" rtlCol="0">
            <a:spAutoFit/>
          </a:bodyPr>
          <a:lstStyle/>
          <a:p>
            <a:r>
              <a:rPr lang="en-GB" dirty="0" smtClean="0"/>
              <a:t>Eliminated to acid</a:t>
            </a:r>
            <a:r>
              <a:rPr lang="cs-CZ" dirty="0" err="1" smtClean="0"/>
              <a:t>ic</a:t>
            </a:r>
            <a:r>
              <a:rPr lang="en-GB" dirty="0" smtClean="0"/>
              <a:t> URINE (pH = 5,0)</a:t>
            </a:r>
            <a:endParaRPr lang="en-GB" dirty="0"/>
          </a:p>
        </p:txBody>
      </p:sp>
      <p:graphicFrame>
        <p:nvGraphicFramePr>
          <p:cNvPr id="4" name="Graf 3"/>
          <p:cNvGraphicFramePr>
            <a:graphicFrameLocks/>
          </p:cNvGraphicFramePr>
          <p:nvPr>
            <p:extLst>
              <p:ext uri="{D42A27DB-BD31-4B8C-83A1-F6EECF244321}">
                <p14:modId xmlns:p14="http://schemas.microsoft.com/office/powerpoint/2010/main" val="1733034187"/>
              </p:ext>
            </p:extLst>
          </p:nvPr>
        </p:nvGraphicFramePr>
        <p:xfrm>
          <a:off x="2915816" y="2060848"/>
          <a:ext cx="3600400" cy="273338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ovéPole 4"/>
          <p:cNvSpPr txBox="1"/>
          <p:nvPr/>
        </p:nvSpPr>
        <p:spPr>
          <a:xfrm>
            <a:off x="4716016" y="3717032"/>
            <a:ext cx="595035" cy="369332"/>
          </a:xfrm>
          <a:prstGeom prst="rect">
            <a:avLst/>
          </a:prstGeom>
          <a:noFill/>
        </p:spPr>
        <p:txBody>
          <a:bodyPr wrap="none" rtlCol="0">
            <a:spAutoFit/>
          </a:bodyPr>
          <a:lstStyle/>
          <a:p>
            <a:r>
              <a:rPr lang="cs-CZ" b="1" dirty="0" smtClean="0">
                <a:solidFill>
                  <a:srgbClr val="FFFF00"/>
                </a:solidFill>
              </a:rPr>
              <a:t>99,3</a:t>
            </a:r>
            <a:endParaRPr lang="cs-CZ" b="1" dirty="0">
              <a:solidFill>
                <a:srgbClr val="FFFF00"/>
              </a:solidFill>
            </a:endParaRPr>
          </a:p>
        </p:txBody>
      </p:sp>
      <p:sp>
        <p:nvSpPr>
          <p:cNvPr id="6" name="TextovéPole 5"/>
          <p:cNvSpPr txBox="1"/>
          <p:nvPr/>
        </p:nvSpPr>
        <p:spPr>
          <a:xfrm>
            <a:off x="4238000" y="1844824"/>
            <a:ext cx="478016" cy="369332"/>
          </a:xfrm>
          <a:prstGeom prst="rect">
            <a:avLst/>
          </a:prstGeom>
          <a:noFill/>
        </p:spPr>
        <p:txBody>
          <a:bodyPr wrap="none" rtlCol="0">
            <a:spAutoFit/>
          </a:bodyPr>
          <a:lstStyle/>
          <a:p>
            <a:r>
              <a:rPr lang="cs-CZ" b="1" dirty="0" smtClean="0">
                <a:solidFill>
                  <a:srgbClr val="FF0000"/>
                </a:solidFill>
              </a:rPr>
              <a:t>0,7</a:t>
            </a:r>
            <a:endParaRPr lang="cs-CZ" b="1" dirty="0">
              <a:solidFill>
                <a:srgbClr val="FF0000"/>
              </a:solidFill>
            </a:endParaRPr>
          </a:p>
        </p:txBody>
      </p:sp>
      <p:sp>
        <p:nvSpPr>
          <p:cNvPr id="7" name="TextovéPole 6"/>
          <p:cNvSpPr txBox="1"/>
          <p:nvPr/>
        </p:nvSpPr>
        <p:spPr>
          <a:xfrm>
            <a:off x="1377839" y="5147900"/>
            <a:ext cx="6290505" cy="369332"/>
          </a:xfrm>
          <a:prstGeom prst="rect">
            <a:avLst/>
          </a:prstGeom>
          <a:noFill/>
        </p:spPr>
        <p:txBody>
          <a:bodyPr wrap="none" rtlCol="0">
            <a:spAutoFit/>
          </a:bodyPr>
          <a:lstStyle/>
          <a:p>
            <a:r>
              <a:rPr lang="en-GB" dirty="0" smtClean="0"/>
              <a:t>Acid</a:t>
            </a:r>
            <a:r>
              <a:rPr lang="cs-CZ" dirty="0" err="1" smtClean="0"/>
              <a:t>ic</a:t>
            </a:r>
            <a:r>
              <a:rPr lang="en-GB" dirty="0" smtClean="0"/>
              <a:t> substances are in acid so</a:t>
            </a:r>
            <a:r>
              <a:rPr lang="cs-CZ" dirty="0" smtClean="0"/>
              <a:t>l</a:t>
            </a:r>
            <a:r>
              <a:rPr lang="en-GB" dirty="0" err="1" smtClean="0"/>
              <a:t>ution</a:t>
            </a:r>
            <a:r>
              <a:rPr lang="en-GB" dirty="0" smtClean="0"/>
              <a:t> mainly in non-ionised form.</a:t>
            </a:r>
            <a:endParaRPr lang="en-GB" dirty="0"/>
          </a:p>
        </p:txBody>
      </p:sp>
      <p:sp>
        <p:nvSpPr>
          <p:cNvPr id="8" name="TextovéPole 7"/>
          <p:cNvSpPr txBox="1"/>
          <p:nvPr/>
        </p:nvSpPr>
        <p:spPr>
          <a:xfrm>
            <a:off x="1199371" y="188640"/>
            <a:ext cx="6842129" cy="369332"/>
          </a:xfrm>
          <a:prstGeom prst="rect">
            <a:avLst/>
          </a:prstGeom>
          <a:noFill/>
        </p:spPr>
        <p:txBody>
          <a:bodyPr wrap="none" rtlCol="0">
            <a:spAutoFit/>
          </a:bodyPr>
          <a:lstStyle/>
          <a:p>
            <a:pPr algn="ctr"/>
            <a:r>
              <a:rPr lang="en-GB" b="1" u="sng" dirty="0" smtClean="0">
                <a:solidFill>
                  <a:srgbClr val="00B0F0"/>
                </a:solidFill>
              </a:rPr>
              <a:t>The effect of different pH in organism on phenobarbital dissociation.</a:t>
            </a:r>
            <a:endParaRPr lang="en-GB" b="1" u="sng" dirty="0">
              <a:solidFill>
                <a:srgbClr val="00B0F0"/>
              </a:solidFill>
            </a:endParaRPr>
          </a:p>
        </p:txBody>
      </p:sp>
    </p:spTree>
    <p:extLst>
      <p:ext uri="{BB962C8B-B14F-4D97-AF65-F5344CB8AC3E}">
        <p14:creationId xmlns:p14="http://schemas.microsoft.com/office/powerpoint/2010/main" val="733740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1196752"/>
            <a:ext cx="8415317" cy="369332"/>
          </a:xfrm>
          <a:prstGeom prst="rect">
            <a:avLst/>
          </a:prstGeom>
          <a:noFill/>
        </p:spPr>
        <p:txBody>
          <a:bodyPr wrap="none" rtlCol="0">
            <a:spAutoFit/>
          </a:bodyPr>
          <a:lstStyle/>
          <a:p>
            <a:r>
              <a:rPr lang="en-GB" dirty="0" smtClean="0"/>
              <a:t>When eliminated to </a:t>
            </a:r>
            <a:r>
              <a:rPr lang="en-GB" dirty="0" err="1" smtClean="0"/>
              <a:t>alcali</a:t>
            </a:r>
            <a:r>
              <a:rPr lang="cs-CZ" dirty="0" smtClean="0"/>
              <a:t>ne</a:t>
            </a:r>
            <a:r>
              <a:rPr lang="en-GB" dirty="0" smtClean="0"/>
              <a:t> URINE – shift of urine pH by </a:t>
            </a:r>
            <a:r>
              <a:rPr lang="en-GB" dirty="0" err="1" smtClean="0"/>
              <a:t>alcalising</a:t>
            </a:r>
            <a:r>
              <a:rPr lang="en-GB" dirty="0" smtClean="0"/>
              <a:t> substances (pH = 8,5)</a:t>
            </a:r>
            <a:endParaRPr lang="en-GB" dirty="0"/>
          </a:p>
        </p:txBody>
      </p:sp>
      <p:graphicFrame>
        <p:nvGraphicFramePr>
          <p:cNvPr id="4" name="Graf 3"/>
          <p:cNvGraphicFramePr>
            <a:graphicFrameLocks/>
          </p:cNvGraphicFramePr>
          <p:nvPr>
            <p:extLst>
              <p:ext uri="{D42A27DB-BD31-4B8C-83A1-F6EECF244321}">
                <p14:modId xmlns:p14="http://schemas.microsoft.com/office/powerpoint/2010/main" val="2241139158"/>
              </p:ext>
            </p:extLst>
          </p:nvPr>
        </p:nvGraphicFramePr>
        <p:xfrm>
          <a:off x="2915816" y="2060848"/>
          <a:ext cx="3600400" cy="27333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ovéPole 6"/>
          <p:cNvSpPr txBox="1"/>
          <p:nvPr/>
        </p:nvSpPr>
        <p:spPr>
          <a:xfrm>
            <a:off x="1479599" y="5147900"/>
            <a:ext cx="6188745" cy="369332"/>
          </a:xfrm>
          <a:prstGeom prst="rect">
            <a:avLst/>
          </a:prstGeom>
          <a:noFill/>
        </p:spPr>
        <p:txBody>
          <a:bodyPr wrap="none" rtlCol="0">
            <a:spAutoFit/>
          </a:bodyPr>
          <a:lstStyle/>
          <a:p>
            <a:r>
              <a:rPr lang="en-GB" dirty="0" smtClean="0"/>
              <a:t>Acid</a:t>
            </a:r>
            <a:r>
              <a:rPr lang="cs-CZ" dirty="0" err="1" smtClean="0"/>
              <a:t>ic</a:t>
            </a:r>
            <a:r>
              <a:rPr lang="en-GB" dirty="0" smtClean="0"/>
              <a:t> substances are in alkaline solution mainly in ionised form.</a:t>
            </a:r>
            <a:endParaRPr lang="en-GB" dirty="0"/>
          </a:p>
        </p:txBody>
      </p:sp>
      <p:graphicFrame>
        <p:nvGraphicFramePr>
          <p:cNvPr id="8" name="Graf 7"/>
          <p:cNvGraphicFramePr>
            <a:graphicFrameLocks/>
          </p:cNvGraphicFramePr>
          <p:nvPr>
            <p:extLst>
              <p:ext uri="{D42A27DB-BD31-4B8C-83A1-F6EECF244321}">
                <p14:modId xmlns:p14="http://schemas.microsoft.com/office/powerpoint/2010/main" val="3202346477"/>
              </p:ext>
            </p:extLst>
          </p:nvPr>
        </p:nvGraphicFramePr>
        <p:xfrm>
          <a:off x="2629312" y="2250701"/>
          <a:ext cx="3695392" cy="2749044"/>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ovéPole 8"/>
          <p:cNvSpPr txBox="1"/>
          <p:nvPr/>
        </p:nvSpPr>
        <p:spPr>
          <a:xfrm>
            <a:off x="303470" y="5867980"/>
            <a:ext cx="8529323" cy="646331"/>
          </a:xfrm>
          <a:prstGeom prst="rect">
            <a:avLst/>
          </a:prstGeom>
          <a:noFill/>
        </p:spPr>
        <p:txBody>
          <a:bodyPr wrap="none" rtlCol="0">
            <a:spAutoFit/>
          </a:bodyPr>
          <a:lstStyle/>
          <a:p>
            <a:pPr algn="ctr"/>
            <a:r>
              <a:rPr lang="en-GB" b="1" dirty="0" smtClean="0"/>
              <a:t>Ionised part of the drug does not cross biological membranes by diffusion, b</a:t>
            </a:r>
            <a:r>
              <a:rPr lang="cs-CZ" b="1" dirty="0" smtClean="0"/>
              <a:t>e</a:t>
            </a:r>
            <a:r>
              <a:rPr lang="en-GB" b="1" dirty="0" smtClean="0"/>
              <a:t>cause it is </a:t>
            </a:r>
          </a:p>
          <a:p>
            <a:pPr algn="ctr"/>
            <a:r>
              <a:rPr lang="en-GB" b="1" dirty="0" smtClean="0"/>
              <a:t>not soluble in lipids.</a:t>
            </a:r>
            <a:endParaRPr lang="en-GB" b="1" dirty="0"/>
          </a:p>
        </p:txBody>
      </p:sp>
      <p:sp>
        <p:nvSpPr>
          <p:cNvPr id="10" name="TextovéPole 9"/>
          <p:cNvSpPr txBox="1"/>
          <p:nvPr/>
        </p:nvSpPr>
        <p:spPr>
          <a:xfrm>
            <a:off x="1199371" y="188640"/>
            <a:ext cx="6842129" cy="369332"/>
          </a:xfrm>
          <a:prstGeom prst="rect">
            <a:avLst/>
          </a:prstGeom>
          <a:noFill/>
        </p:spPr>
        <p:txBody>
          <a:bodyPr wrap="none" rtlCol="0">
            <a:spAutoFit/>
          </a:bodyPr>
          <a:lstStyle/>
          <a:p>
            <a:pPr algn="ctr"/>
            <a:r>
              <a:rPr lang="en-GB" b="1" u="sng" dirty="0" smtClean="0">
                <a:solidFill>
                  <a:srgbClr val="00B0F0"/>
                </a:solidFill>
              </a:rPr>
              <a:t>The effect of different pH in organism on phenobarbital dissociation.</a:t>
            </a:r>
            <a:endParaRPr lang="en-GB" b="1" u="sng" dirty="0">
              <a:solidFill>
                <a:srgbClr val="00B0F0"/>
              </a:solidFill>
            </a:endParaRPr>
          </a:p>
        </p:txBody>
      </p:sp>
    </p:spTree>
    <p:extLst>
      <p:ext uri="{BB962C8B-B14F-4D97-AF65-F5344CB8AC3E}">
        <p14:creationId xmlns:p14="http://schemas.microsoft.com/office/powerpoint/2010/main" val="384206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 4"/>
          <p:cNvGraphicFramePr>
            <a:graphicFrameLocks/>
          </p:cNvGraphicFramePr>
          <p:nvPr>
            <p:extLst>
              <p:ext uri="{D42A27DB-BD31-4B8C-83A1-F6EECF244321}">
                <p14:modId xmlns:p14="http://schemas.microsoft.com/office/powerpoint/2010/main" val="2016703140"/>
              </p:ext>
            </p:extLst>
          </p:nvPr>
        </p:nvGraphicFramePr>
        <p:xfrm>
          <a:off x="2915816" y="2132856"/>
          <a:ext cx="3150096" cy="20916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f 7"/>
          <p:cNvGraphicFramePr>
            <a:graphicFrameLocks/>
          </p:cNvGraphicFramePr>
          <p:nvPr>
            <p:extLst>
              <p:ext uri="{D42A27DB-BD31-4B8C-83A1-F6EECF244321}">
                <p14:modId xmlns:p14="http://schemas.microsoft.com/office/powerpoint/2010/main" val="1188399659"/>
              </p:ext>
            </p:extLst>
          </p:nvPr>
        </p:nvGraphicFramePr>
        <p:xfrm>
          <a:off x="2843808" y="188640"/>
          <a:ext cx="3312368" cy="20162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Graf 5"/>
          <p:cNvGraphicFramePr>
            <a:graphicFrameLocks/>
          </p:cNvGraphicFramePr>
          <p:nvPr>
            <p:extLst>
              <p:ext uri="{D42A27DB-BD31-4B8C-83A1-F6EECF244321}">
                <p14:modId xmlns:p14="http://schemas.microsoft.com/office/powerpoint/2010/main" val="1970302597"/>
              </p:ext>
            </p:extLst>
          </p:nvPr>
        </p:nvGraphicFramePr>
        <p:xfrm>
          <a:off x="683568" y="4293096"/>
          <a:ext cx="3096344" cy="2163688"/>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ovéPole 1"/>
          <p:cNvSpPr txBox="1"/>
          <p:nvPr/>
        </p:nvSpPr>
        <p:spPr>
          <a:xfrm>
            <a:off x="2987824" y="260648"/>
            <a:ext cx="795411" cy="369332"/>
          </a:xfrm>
          <a:prstGeom prst="rect">
            <a:avLst/>
          </a:prstGeom>
          <a:noFill/>
        </p:spPr>
        <p:txBody>
          <a:bodyPr wrap="none" rtlCol="0">
            <a:spAutoFit/>
          </a:bodyPr>
          <a:lstStyle/>
          <a:p>
            <a:r>
              <a:rPr lang="cs-CZ" dirty="0" smtClean="0"/>
              <a:t>pH 7,5</a:t>
            </a:r>
            <a:endParaRPr lang="cs-CZ" dirty="0"/>
          </a:p>
        </p:txBody>
      </p:sp>
      <p:sp>
        <p:nvSpPr>
          <p:cNvPr id="7" name="TextovéPole 6"/>
          <p:cNvSpPr txBox="1"/>
          <p:nvPr/>
        </p:nvSpPr>
        <p:spPr>
          <a:xfrm>
            <a:off x="1491465" y="2204864"/>
            <a:ext cx="2252540" cy="369332"/>
          </a:xfrm>
          <a:prstGeom prst="rect">
            <a:avLst/>
          </a:prstGeom>
          <a:noFill/>
        </p:spPr>
        <p:txBody>
          <a:bodyPr wrap="none" rtlCol="0">
            <a:spAutoFit/>
          </a:bodyPr>
          <a:lstStyle/>
          <a:p>
            <a:r>
              <a:rPr lang="cs-CZ" dirty="0" smtClean="0"/>
              <a:t>pH 7,4 (</a:t>
            </a:r>
            <a:r>
              <a:rPr lang="cs-CZ" dirty="0" err="1" smtClean="0"/>
              <a:t>blood</a:t>
            </a:r>
            <a:r>
              <a:rPr lang="cs-CZ" dirty="0" smtClean="0"/>
              <a:t> plasma)</a:t>
            </a:r>
            <a:endParaRPr lang="cs-CZ" dirty="0"/>
          </a:p>
        </p:txBody>
      </p:sp>
      <p:sp>
        <p:nvSpPr>
          <p:cNvPr id="9" name="TextovéPole 8"/>
          <p:cNvSpPr txBox="1"/>
          <p:nvPr/>
        </p:nvSpPr>
        <p:spPr>
          <a:xfrm>
            <a:off x="246550" y="4067780"/>
            <a:ext cx="2068195" cy="369332"/>
          </a:xfrm>
          <a:prstGeom prst="rect">
            <a:avLst/>
          </a:prstGeom>
          <a:noFill/>
        </p:spPr>
        <p:txBody>
          <a:bodyPr wrap="none" rtlCol="0">
            <a:spAutoFit/>
          </a:bodyPr>
          <a:lstStyle/>
          <a:p>
            <a:r>
              <a:rPr lang="cs-CZ" dirty="0" smtClean="0"/>
              <a:t>pH 5,0 (</a:t>
            </a:r>
            <a:r>
              <a:rPr lang="cs-CZ" dirty="0" err="1" smtClean="0"/>
              <a:t>acidic</a:t>
            </a:r>
            <a:r>
              <a:rPr lang="cs-CZ" dirty="0" smtClean="0"/>
              <a:t> urine)</a:t>
            </a:r>
            <a:endParaRPr lang="cs-CZ" dirty="0"/>
          </a:p>
        </p:txBody>
      </p:sp>
      <p:sp>
        <p:nvSpPr>
          <p:cNvPr id="11" name="TextovéPole 10"/>
          <p:cNvSpPr txBox="1"/>
          <p:nvPr/>
        </p:nvSpPr>
        <p:spPr>
          <a:xfrm>
            <a:off x="5367711" y="4067780"/>
            <a:ext cx="3623685" cy="369332"/>
          </a:xfrm>
          <a:prstGeom prst="rect">
            <a:avLst/>
          </a:prstGeom>
          <a:noFill/>
        </p:spPr>
        <p:txBody>
          <a:bodyPr wrap="none" rtlCol="0">
            <a:spAutoFit/>
          </a:bodyPr>
          <a:lstStyle/>
          <a:p>
            <a:pPr algn="ctr"/>
            <a:r>
              <a:rPr lang="en-GB" dirty="0" smtClean="0">
                <a:solidFill>
                  <a:srgbClr val="0070C0"/>
                </a:solidFill>
              </a:rPr>
              <a:t>Phenobarbital is eliminated via urine</a:t>
            </a:r>
            <a:endParaRPr lang="en-GB" dirty="0">
              <a:solidFill>
                <a:srgbClr val="0070C0"/>
              </a:solidFill>
            </a:endParaRPr>
          </a:p>
        </p:txBody>
      </p:sp>
      <p:sp>
        <p:nvSpPr>
          <p:cNvPr id="12" name="TextovéPole 11"/>
          <p:cNvSpPr txBox="1"/>
          <p:nvPr/>
        </p:nvSpPr>
        <p:spPr>
          <a:xfrm>
            <a:off x="6014811" y="4653136"/>
            <a:ext cx="2329484" cy="369332"/>
          </a:xfrm>
          <a:prstGeom prst="rect">
            <a:avLst/>
          </a:prstGeom>
          <a:noFill/>
        </p:spPr>
        <p:txBody>
          <a:bodyPr wrap="none" rtlCol="0">
            <a:spAutoFit/>
          </a:bodyPr>
          <a:lstStyle/>
          <a:p>
            <a:pPr algn="ctr"/>
            <a:r>
              <a:rPr lang="en-GB" dirty="0" smtClean="0">
                <a:solidFill>
                  <a:srgbClr val="0070C0"/>
                </a:solidFill>
              </a:rPr>
              <a:t>Usual pH of urine = 5,0</a:t>
            </a:r>
            <a:endParaRPr lang="en-GB" dirty="0">
              <a:solidFill>
                <a:srgbClr val="0070C0"/>
              </a:solidFill>
            </a:endParaRPr>
          </a:p>
        </p:txBody>
      </p:sp>
      <p:sp>
        <p:nvSpPr>
          <p:cNvPr id="13" name="TextovéPole 12"/>
          <p:cNvSpPr txBox="1"/>
          <p:nvPr/>
        </p:nvSpPr>
        <p:spPr>
          <a:xfrm>
            <a:off x="5367712" y="5805264"/>
            <a:ext cx="3623684" cy="923330"/>
          </a:xfrm>
          <a:prstGeom prst="rect">
            <a:avLst/>
          </a:prstGeom>
          <a:noFill/>
        </p:spPr>
        <p:txBody>
          <a:bodyPr wrap="square" rtlCol="0">
            <a:spAutoFit/>
          </a:bodyPr>
          <a:lstStyle/>
          <a:p>
            <a:pPr algn="ctr"/>
            <a:r>
              <a:rPr lang="en-GB" dirty="0" smtClean="0">
                <a:solidFill>
                  <a:srgbClr val="0070C0"/>
                </a:solidFill>
              </a:rPr>
              <a:t>Phenobarbital is immediately converted to almost non-ionised form in urine (99,3 % non-ionised)</a:t>
            </a:r>
            <a:endParaRPr lang="en-GB" dirty="0">
              <a:solidFill>
                <a:srgbClr val="0070C0"/>
              </a:solidFill>
            </a:endParaRPr>
          </a:p>
        </p:txBody>
      </p:sp>
      <p:sp>
        <p:nvSpPr>
          <p:cNvPr id="3" name="Šipka dolů 2"/>
          <p:cNvSpPr/>
          <p:nvPr/>
        </p:nvSpPr>
        <p:spPr>
          <a:xfrm>
            <a:off x="6980466" y="5131875"/>
            <a:ext cx="398171" cy="664108"/>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cs-CZ"/>
          </a:p>
        </p:txBody>
      </p:sp>
      <p:sp>
        <p:nvSpPr>
          <p:cNvPr id="4" name="Šipka doleva 3"/>
          <p:cNvSpPr/>
          <p:nvPr/>
        </p:nvSpPr>
        <p:spPr>
          <a:xfrm>
            <a:off x="2915816" y="5733256"/>
            <a:ext cx="2304256" cy="484632"/>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860168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2" presetClass="entr" presetSubtype="2"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1+#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265547" y="1076543"/>
            <a:ext cx="8695650" cy="1200329"/>
          </a:xfrm>
          <a:prstGeom prst="rect">
            <a:avLst/>
          </a:prstGeom>
          <a:noFill/>
        </p:spPr>
        <p:txBody>
          <a:bodyPr wrap="none" rtlCol="0">
            <a:spAutoFit/>
          </a:bodyPr>
          <a:lstStyle/>
          <a:p>
            <a:pPr algn="ctr"/>
            <a:r>
              <a:rPr lang="en-GB" dirty="0" smtClean="0"/>
              <a:t>Normally phenobarbital crosses biological membranes of kidneys back to t</a:t>
            </a:r>
            <a:r>
              <a:rPr lang="cs-CZ" dirty="0" smtClean="0"/>
              <a:t>h</a:t>
            </a:r>
            <a:r>
              <a:rPr lang="en-GB" dirty="0" smtClean="0"/>
              <a:t>e blood stream </a:t>
            </a:r>
          </a:p>
          <a:p>
            <a:pPr algn="ctr"/>
            <a:r>
              <a:rPr lang="en-GB" dirty="0" smtClean="0"/>
              <a:t>and to the brain</a:t>
            </a:r>
          </a:p>
          <a:p>
            <a:pPr algn="ctr"/>
            <a:endParaRPr lang="en-GB" dirty="0" smtClean="0"/>
          </a:p>
          <a:p>
            <a:pPr algn="ctr"/>
            <a:r>
              <a:rPr lang="en-GB" dirty="0" smtClean="0"/>
              <a:t>- </a:t>
            </a:r>
            <a:r>
              <a:rPr lang="cs-CZ" dirty="0" smtClean="0"/>
              <a:t>i</a:t>
            </a:r>
            <a:r>
              <a:rPr lang="en-GB" dirty="0" err="1" smtClean="0"/>
              <a:t>ts</a:t>
            </a:r>
            <a:r>
              <a:rPr lang="en-GB" dirty="0" smtClean="0"/>
              <a:t> </a:t>
            </a:r>
            <a:r>
              <a:rPr lang="en-GB" dirty="0" err="1" smtClean="0"/>
              <a:t>seda</a:t>
            </a:r>
            <a:r>
              <a:rPr lang="cs-CZ" dirty="0" smtClean="0"/>
              <a:t>t</a:t>
            </a:r>
            <a:r>
              <a:rPr lang="en-GB" dirty="0" err="1" smtClean="0"/>
              <a:t>ive</a:t>
            </a:r>
            <a:r>
              <a:rPr lang="en-GB" dirty="0" smtClean="0"/>
              <a:t> effects continues.  </a:t>
            </a:r>
            <a:endParaRPr lang="en-GB" dirty="0"/>
          </a:p>
        </p:txBody>
      </p:sp>
      <p:sp>
        <p:nvSpPr>
          <p:cNvPr id="6" name="TextovéPole 5"/>
          <p:cNvSpPr txBox="1"/>
          <p:nvPr/>
        </p:nvSpPr>
        <p:spPr>
          <a:xfrm>
            <a:off x="343649" y="3068960"/>
            <a:ext cx="8583632" cy="646331"/>
          </a:xfrm>
          <a:prstGeom prst="rect">
            <a:avLst/>
          </a:prstGeom>
          <a:noFill/>
        </p:spPr>
        <p:txBody>
          <a:bodyPr wrap="none" rtlCol="0">
            <a:spAutoFit/>
          </a:bodyPr>
          <a:lstStyle/>
          <a:p>
            <a:pPr algn="ctr"/>
            <a:r>
              <a:rPr lang="en-GB" b="1" dirty="0" err="1" smtClean="0">
                <a:solidFill>
                  <a:srgbClr val="FF0000"/>
                </a:solidFill>
              </a:rPr>
              <a:t>Th</a:t>
            </a:r>
            <a:r>
              <a:rPr lang="cs-CZ" b="1" dirty="0" smtClean="0">
                <a:solidFill>
                  <a:srgbClr val="FF0000"/>
                </a:solidFill>
              </a:rPr>
              <a:t>e</a:t>
            </a:r>
            <a:r>
              <a:rPr lang="en-GB" b="1" dirty="0" err="1" smtClean="0">
                <a:solidFill>
                  <a:srgbClr val="FF0000"/>
                </a:solidFill>
              </a:rPr>
              <a:t>rapy</a:t>
            </a:r>
            <a:r>
              <a:rPr lang="en-GB" b="1" dirty="0" smtClean="0">
                <a:solidFill>
                  <a:srgbClr val="FF0000"/>
                </a:solidFill>
              </a:rPr>
              <a:t>: acidic substances arte in alkaline environment </a:t>
            </a:r>
          </a:p>
          <a:p>
            <a:pPr algn="ctr"/>
            <a:r>
              <a:rPr lang="en-GB" b="1" dirty="0" smtClean="0">
                <a:solidFill>
                  <a:srgbClr val="FF0000"/>
                </a:solidFill>
              </a:rPr>
              <a:t>present mainly  in ionised form – they cross the membranes only to very limited extent. </a:t>
            </a:r>
            <a:endParaRPr lang="en-GB" b="1" dirty="0">
              <a:solidFill>
                <a:srgbClr val="FF0000"/>
              </a:solidFill>
            </a:endParaRPr>
          </a:p>
        </p:txBody>
      </p:sp>
    </p:spTree>
    <p:extLst>
      <p:ext uri="{BB962C8B-B14F-4D97-AF65-F5344CB8AC3E}">
        <p14:creationId xmlns:p14="http://schemas.microsoft.com/office/powerpoint/2010/main" val="41768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 3"/>
          <p:cNvGraphicFramePr>
            <a:graphicFrameLocks/>
          </p:cNvGraphicFramePr>
          <p:nvPr>
            <p:extLst>
              <p:ext uri="{D42A27DB-BD31-4B8C-83A1-F6EECF244321}">
                <p14:modId xmlns:p14="http://schemas.microsoft.com/office/powerpoint/2010/main" val="2364461274"/>
              </p:ext>
            </p:extLst>
          </p:nvPr>
        </p:nvGraphicFramePr>
        <p:xfrm>
          <a:off x="5436096" y="4293096"/>
          <a:ext cx="3240360" cy="21636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f 4"/>
          <p:cNvGraphicFramePr>
            <a:graphicFrameLocks/>
          </p:cNvGraphicFramePr>
          <p:nvPr>
            <p:extLst>
              <p:ext uri="{D42A27DB-BD31-4B8C-83A1-F6EECF244321}">
                <p14:modId xmlns:p14="http://schemas.microsoft.com/office/powerpoint/2010/main" val="2289492424"/>
              </p:ext>
            </p:extLst>
          </p:nvPr>
        </p:nvGraphicFramePr>
        <p:xfrm>
          <a:off x="2915816" y="2132856"/>
          <a:ext cx="3150096" cy="20916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Graf 5"/>
          <p:cNvGraphicFramePr>
            <a:graphicFrameLocks/>
          </p:cNvGraphicFramePr>
          <p:nvPr>
            <p:extLst>
              <p:ext uri="{D42A27DB-BD31-4B8C-83A1-F6EECF244321}">
                <p14:modId xmlns:p14="http://schemas.microsoft.com/office/powerpoint/2010/main" val="579240640"/>
              </p:ext>
            </p:extLst>
          </p:nvPr>
        </p:nvGraphicFramePr>
        <p:xfrm>
          <a:off x="683568" y="4293096"/>
          <a:ext cx="3096344" cy="2163688"/>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ovéPole 6"/>
          <p:cNvSpPr txBox="1"/>
          <p:nvPr/>
        </p:nvSpPr>
        <p:spPr>
          <a:xfrm>
            <a:off x="1491465" y="2204864"/>
            <a:ext cx="2252540" cy="369332"/>
          </a:xfrm>
          <a:prstGeom prst="rect">
            <a:avLst/>
          </a:prstGeom>
          <a:noFill/>
        </p:spPr>
        <p:txBody>
          <a:bodyPr wrap="none" rtlCol="0">
            <a:spAutoFit/>
          </a:bodyPr>
          <a:lstStyle/>
          <a:p>
            <a:r>
              <a:rPr lang="cs-CZ" dirty="0" smtClean="0"/>
              <a:t>pH 7,4 (</a:t>
            </a:r>
            <a:r>
              <a:rPr lang="cs-CZ" dirty="0" err="1" smtClean="0"/>
              <a:t>blood</a:t>
            </a:r>
            <a:r>
              <a:rPr lang="cs-CZ" dirty="0" smtClean="0"/>
              <a:t> plasma)</a:t>
            </a:r>
            <a:endParaRPr lang="cs-CZ" dirty="0"/>
          </a:p>
        </p:txBody>
      </p:sp>
      <p:sp>
        <p:nvSpPr>
          <p:cNvPr id="9" name="TextovéPole 8"/>
          <p:cNvSpPr txBox="1"/>
          <p:nvPr/>
        </p:nvSpPr>
        <p:spPr>
          <a:xfrm>
            <a:off x="246550" y="4067780"/>
            <a:ext cx="2068195" cy="369332"/>
          </a:xfrm>
          <a:prstGeom prst="rect">
            <a:avLst/>
          </a:prstGeom>
          <a:noFill/>
        </p:spPr>
        <p:txBody>
          <a:bodyPr wrap="none" rtlCol="0">
            <a:spAutoFit/>
          </a:bodyPr>
          <a:lstStyle/>
          <a:p>
            <a:r>
              <a:rPr lang="cs-CZ" dirty="0" smtClean="0"/>
              <a:t>pH 5,0 (</a:t>
            </a:r>
            <a:r>
              <a:rPr lang="cs-CZ" dirty="0" err="1" smtClean="0"/>
              <a:t>acidic</a:t>
            </a:r>
            <a:r>
              <a:rPr lang="cs-CZ" dirty="0" smtClean="0"/>
              <a:t> urine)</a:t>
            </a:r>
            <a:endParaRPr lang="cs-CZ" dirty="0"/>
          </a:p>
        </p:txBody>
      </p:sp>
      <p:sp>
        <p:nvSpPr>
          <p:cNvPr id="10" name="TextovéPole 9"/>
          <p:cNvSpPr txBox="1"/>
          <p:nvPr/>
        </p:nvSpPr>
        <p:spPr>
          <a:xfrm>
            <a:off x="6660232" y="4067780"/>
            <a:ext cx="2341538" cy="369332"/>
          </a:xfrm>
          <a:prstGeom prst="rect">
            <a:avLst/>
          </a:prstGeom>
          <a:noFill/>
        </p:spPr>
        <p:txBody>
          <a:bodyPr wrap="none" rtlCol="0">
            <a:spAutoFit/>
          </a:bodyPr>
          <a:lstStyle/>
          <a:p>
            <a:r>
              <a:rPr lang="cs-CZ" dirty="0" smtClean="0"/>
              <a:t>pH 8,5 (</a:t>
            </a:r>
            <a:r>
              <a:rPr lang="cs-CZ" dirty="0" err="1" smtClean="0"/>
              <a:t>alkalised</a:t>
            </a:r>
            <a:r>
              <a:rPr lang="cs-CZ" dirty="0" smtClean="0"/>
              <a:t> urine)</a:t>
            </a:r>
            <a:endParaRPr lang="cs-CZ" dirty="0"/>
          </a:p>
        </p:txBody>
      </p:sp>
      <p:sp>
        <p:nvSpPr>
          <p:cNvPr id="11" name="TextovéPole 10"/>
          <p:cNvSpPr txBox="1"/>
          <p:nvPr/>
        </p:nvSpPr>
        <p:spPr>
          <a:xfrm>
            <a:off x="467544" y="188640"/>
            <a:ext cx="8424936" cy="369332"/>
          </a:xfrm>
          <a:prstGeom prst="rect">
            <a:avLst/>
          </a:prstGeom>
          <a:noFill/>
        </p:spPr>
        <p:txBody>
          <a:bodyPr wrap="square" rtlCol="0">
            <a:spAutoFit/>
          </a:bodyPr>
          <a:lstStyle/>
          <a:p>
            <a:pPr algn="ctr"/>
            <a:r>
              <a:rPr lang="en-GB" b="1" dirty="0" smtClean="0">
                <a:solidFill>
                  <a:srgbClr val="0070C0"/>
                </a:solidFill>
              </a:rPr>
              <a:t>Use of alkalising substances suppresses reverse </a:t>
            </a:r>
            <a:r>
              <a:rPr lang="en-GB" b="1" dirty="0" err="1" smtClean="0">
                <a:solidFill>
                  <a:srgbClr val="0070C0"/>
                </a:solidFill>
              </a:rPr>
              <a:t>resorption</a:t>
            </a:r>
            <a:r>
              <a:rPr lang="en-GB" b="1" dirty="0" smtClean="0">
                <a:solidFill>
                  <a:srgbClr val="0070C0"/>
                </a:solidFill>
              </a:rPr>
              <a:t> in kidneys </a:t>
            </a:r>
            <a:endParaRPr lang="en-GB" b="1" dirty="0">
              <a:solidFill>
                <a:srgbClr val="0070C0"/>
              </a:solidFill>
            </a:endParaRPr>
          </a:p>
        </p:txBody>
      </p:sp>
      <p:sp>
        <p:nvSpPr>
          <p:cNvPr id="3" name="Šipka doprava 2"/>
          <p:cNvSpPr/>
          <p:nvPr/>
        </p:nvSpPr>
        <p:spPr>
          <a:xfrm>
            <a:off x="4211960" y="5085184"/>
            <a:ext cx="978408" cy="48463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cs-CZ">
              <a:solidFill>
                <a:srgbClr val="C00000"/>
              </a:solidFill>
            </a:endParaRPr>
          </a:p>
        </p:txBody>
      </p:sp>
      <p:sp>
        <p:nvSpPr>
          <p:cNvPr id="12" name="TextovéPole 11"/>
          <p:cNvSpPr txBox="1"/>
          <p:nvPr/>
        </p:nvSpPr>
        <p:spPr>
          <a:xfrm>
            <a:off x="1466479" y="1052736"/>
            <a:ext cx="6261842" cy="646331"/>
          </a:xfrm>
          <a:prstGeom prst="rect">
            <a:avLst/>
          </a:prstGeom>
          <a:noFill/>
        </p:spPr>
        <p:txBody>
          <a:bodyPr wrap="none" rtlCol="0">
            <a:spAutoFit/>
          </a:bodyPr>
          <a:lstStyle/>
          <a:p>
            <a:pPr algn="ctr"/>
            <a:r>
              <a:rPr lang="en-GB" dirty="0" smtClean="0"/>
              <a:t>Non-ionised part in urine = 9,1 %, ionised part = more than 90 % </a:t>
            </a:r>
          </a:p>
          <a:p>
            <a:pPr algn="ctr"/>
            <a:r>
              <a:rPr lang="en-GB" dirty="0" smtClean="0"/>
              <a:t>- significantly decreased reverse diffusion of phenobarbital. </a:t>
            </a:r>
            <a:endParaRPr lang="en-GB" dirty="0"/>
          </a:p>
        </p:txBody>
      </p:sp>
      <p:sp>
        <p:nvSpPr>
          <p:cNvPr id="13" name="TextovéPole 12"/>
          <p:cNvSpPr txBox="1"/>
          <p:nvPr/>
        </p:nvSpPr>
        <p:spPr>
          <a:xfrm>
            <a:off x="3833203" y="6165304"/>
            <a:ext cx="1402500" cy="369332"/>
          </a:xfrm>
          <a:prstGeom prst="rect">
            <a:avLst/>
          </a:prstGeom>
          <a:noFill/>
        </p:spPr>
        <p:txBody>
          <a:bodyPr wrap="none" rtlCol="0">
            <a:spAutoFit/>
          </a:bodyPr>
          <a:lstStyle/>
          <a:p>
            <a:r>
              <a:rPr lang="cs-CZ" b="1" dirty="0" err="1" smtClean="0"/>
              <a:t>E.g</a:t>
            </a:r>
            <a:r>
              <a:rPr lang="cs-CZ" b="1" dirty="0" smtClean="0"/>
              <a:t>. NaHCO</a:t>
            </a:r>
            <a:r>
              <a:rPr lang="cs-CZ" b="1" baseline="-25000" dirty="0" smtClean="0"/>
              <a:t>3</a:t>
            </a:r>
            <a:endParaRPr lang="cs-CZ" b="1" baseline="-25000" dirty="0"/>
          </a:p>
        </p:txBody>
      </p:sp>
    </p:spTree>
    <p:extLst>
      <p:ext uri="{BB962C8B-B14F-4D97-AF65-F5344CB8AC3E}">
        <p14:creationId xmlns:p14="http://schemas.microsoft.com/office/powerpoint/2010/main" val="2784197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0f0686d7-9992-4878-903b-2c332800ffd0.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407</Words>
  <Application>Microsoft Office PowerPoint</Application>
  <PresentationFormat>Předvádění na obrazovce (4:3)</PresentationFormat>
  <Paragraphs>54</Paragraphs>
  <Slides>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9</vt:i4>
      </vt:variant>
    </vt:vector>
  </HeadingPairs>
  <TitlesOfParts>
    <vt:vector size="12" baseType="lpstr">
      <vt:lpstr>Arial</vt:lpstr>
      <vt:lpstr>Calibri</vt: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Leos LANDA</dc:creator>
  <cp:lastModifiedBy>ucitel</cp:lastModifiedBy>
  <cp:revision>33</cp:revision>
  <dcterms:created xsi:type="dcterms:W3CDTF">2014-03-25T15:46:20Z</dcterms:created>
  <dcterms:modified xsi:type="dcterms:W3CDTF">2017-05-29T08:44:58Z</dcterms:modified>
</cp:coreProperties>
</file>