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7" r:id="rId3"/>
    <p:sldId id="276" r:id="rId4"/>
    <p:sldId id="324" r:id="rId5"/>
    <p:sldId id="322" r:id="rId6"/>
    <p:sldId id="323" r:id="rId7"/>
    <p:sldId id="325" r:id="rId8"/>
    <p:sldId id="292" r:id="rId9"/>
    <p:sldId id="257" r:id="rId10"/>
    <p:sldId id="293" r:id="rId11"/>
    <p:sldId id="295" r:id="rId12"/>
    <p:sldId id="298" r:id="rId13"/>
    <p:sldId id="303" r:id="rId14"/>
    <p:sldId id="294" r:id="rId15"/>
    <p:sldId id="297" r:id="rId16"/>
    <p:sldId id="282" r:id="rId17"/>
    <p:sldId id="268" r:id="rId18"/>
    <p:sldId id="267" r:id="rId19"/>
    <p:sldId id="269" r:id="rId20"/>
    <p:sldId id="296" r:id="rId21"/>
    <p:sldId id="301" r:id="rId22"/>
    <p:sldId id="272" r:id="rId23"/>
    <p:sldId id="299" r:id="rId24"/>
    <p:sldId id="302" r:id="rId25"/>
    <p:sldId id="300" r:id="rId26"/>
    <p:sldId id="304" r:id="rId27"/>
    <p:sldId id="305" r:id="rId28"/>
    <p:sldId id="309" r:id="rId29"/>
    <p:sldId id="310" r:id="rId30"/>
    <p:sldId id="306" r:id="rId31"/>
    <p:sldId id="307" r:id="rId32"/>
    <p:sldId id="311" r:id="rId33"/>
    <p:sldId id="308" r:id="rId34"/>
    <p:sldId id="312" r:id="rId35"/>
    <p:sldId id="314" r:id="rId36"/>
    <p:sldId id="313" r:id="rId37"/>
    <p:sldId id="319" r:id="rId38"/>
    <p:sldId id="317" r:id="rId39"/>
    <p:sldId id="318" r:id="rId40"/>
    <p:sldId id="321" r:id="rId41"/>
    <p:sldId id="315" r:id="rId42"/>
    <p:sldId id="316" r:id="rId43"/>
    <p:sldId id="320" r:id="rId44"/>
    <p:sldId id="28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2" autoAdjust="0"/>
    <p:restoredTop sz="94660"/>
  </p:normalViewPr>
  <p:slideViewPr>
    <p:cSldViewPr>
      <p:cViewPr>
        <p:scale>
          <a:sx n="75" d="100"/>
          <a:sy n="75" d="100"/>
        </p:scale>
        <p:origin x="-1022" y="-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AF025D-D1AE-492D-A7E3-1C9CDE5078EC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med.uth.tmc.edu/" TargetMode="External"/><Relationship Id="rId2" Type="http://schemas.openxmlformats.org/officeDocument/2006/relationships/hyperlink" Target="http://nba.uth.tmc.ed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6800" y="76200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en-US" dirty="0" smtClean="0"/>
              <a:t>CENTRAL REPRESENTATION OF THE TOUCH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19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1467" y="665018"/>
            <a:ext cx="5221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Nociceptors/</a:t>
            </a:r>
            <a:r>
              <a:rPr lang="en-US" sz="3600" dirty="0" err="1" smtClean="0"/>
              <a:t>nocisensors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1828800"/>
            <a:ext cx="89306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 err="1"/>
              <a:t>nocer</a:t>
            </a:r>
            <a:r>
              <a:rPr lang="en-US" sz="2400" dirty="0"/>
              <a:t> – to injure or to hurt in </a:t>
            </a:r>
            <a:r>
              <a:rPr lang="en-US" sz="2400" dirty="0" smtClean="0"/>
              <a:t>Latin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are activated by noxious mechanical, thermal or chemical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stimuli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detect </a:t>
            </a:r>
            <a:r>
              <a:rPr lang="en-US" sz="2400" dirty="0"/>
              <a:t>signals from damaged tissue or the threat of </a:t>
            </a:r>
            <a:r>
              <a:rPr lang="en-US" sz="2400" dirty="0" smtClean="0"/>
              <a:t>damage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free nerve </a:t>
            </a:r>
            <a:r>
              <a:rPr lang="en-US" sz="2400" dirty="0"/>
              <a:t>endings found in the skin, </a:t>
            </a:r>
            <a:r>
              <a:rPr lang="en-US" sz="2400" dirty="0" smtClean="0"/>
              <a:t>muscle</a:t>
            </a:r>
            <a:r>
              <a:rPr lang="cs-CZ" sz="2400" dirty="0" smtClean="0"/>
              <a:t>s</a:t>
            </a:r>
            <a:r>
              <a:rPr lang="en-US" sz="2400" dirty="0" smtClean="0"/>
              <a:t>, </a:t>
            </a:r>
            <a:r>
              <a:rPr lang="en-US" sz="2400" dirty="0"/>
              <a:t>joints, </a:t>
            </a:r>
            <a:r>
              <a:rPr lang="en-US" sz="2400" dirty="0" smtClean="0"/>
              <a:t>bone</a:t>
            </a:r>
            <a:r>
              <a:rPr lang="cs-CZ" sz="2400" dirty="0" smtClean="0"/>
              <a:t>s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smtClean="0"/>
              <a:t>viscera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0494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29000" y="743634"/>
            <a:ext cx="2624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Nociceptors</a:t>
            </a:r>
            <a:endParaRPr lang="en-US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87462" y="1981200"/>
            <a:ext cx="894571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nociceptors of A</a:t>
            </a:r>
            <a:r>
              <a:rPr lang="el-GR" sz="2400" dirty="0"/>
              <a:t>δ </a:t>
            </a:r>
            <a:r>
              <a:rPr lang="en-US" sz="2400" dirty="0" err="1" smtClean="0"/>
              <a:t>fibres</a:t>
            </a:r>
            <a:r>
              <a:rPr lang="cs-CZ" sz="2400" dirty="0" smtClean="0"/>
              <a:t> (5-40 </a:t>
            </a:r>
            <a:r>
              <a:rPr lang="cs-CZ" sz="2400" dirty="0" err="1"/>
              <a:t>meters</a:t>
            </a:r>
            <a:r>
              <a:rPr lang="cs-CZ" sz="2400" dirty="0"/>
              <a:t>/sec)</a:t>
            </a:r>
            <a:endParaRPr lang="en-US" sz="2400" dirty="0" smtClean="0"/>
          </a:p>
          <a:p>
            <a:pPr marL="800100" indent="-342900">
              <a:buFont typeface="Wingdings" panose="05000000000000000000" pitchFamily="2" charset="2"/>
              <a:buChar char="§"/>
            </a:pPr>
            <a:r>
              <a:rPr lang="en-US" sz="2400" dirty="0"/>
              <a:t>A</a:t>
            </a:r>
            <a:r>
              <a:rPr lang="el-GR" sz="2400" dirty="0"/>
              <a:t>δ </a:t>
            </a:r>
            <a:r>
              <a:rPr lang="en-US" sz="2400" dirty="0" smtClean="0"/>
              <a:t>mechanical nociceptors</a:t>
            </a:r>
          </a:p>
          <a:p>
            <a:pPr marL="803275" indent="-355600">
              <a:buFont typeface="Wingdings" panose="05000000000000000000" pitchFamily="2" charset="2"/>
              <a:buChar char="§"/>
            </a:pPr>
            <a:r>
              <a:rPr lang="en-US" sz="2400" dirty="0"/>
              <a:t>A</a:t>
            </a:r>
            <a:r>
              <a:rPr lang="el-GR" sz="2400" dirty="0"/>
              <a:t>δ </a:t>
            </a:r>
            <a:r>
              <a:rPr lang="en-US" sz="2400" dirty="0" smtClean="0"/>
              <a:t>thermal nociceptors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nociceptors of </a:t>
            </a:r>
            <a:r>
              <a:rPr lang="en-US" sz="2400" dirty="0" smtClean="0"/>
              <a:t>C</a:t>
            </a:r>
            <a:r>
              <a:rPr lang="el-GR" sz="2400" dirty="0" smtClean="0"/>
              <a:t> </a:t>
            </a:r>
            <a:r>
              <a:rPr lang="en-US" sz="2400" dirty="0" err="1" smtClean="0"/>
              <a:t>fibres</a:t>
            </a:r>
            <a:r>
              <a:rPr lang="cs-CZ" sz="2400" dirty="0" smtClean="0"/>
              <a:t> </a:t>
            </a:r>
            <a:r>
              <a:rPr lang="cs-CZ" sz="2400" dirty="0"/>
              <a:t>(0.5-2.0 </a:t>
            </a:r>
            <a:r>
              <a:rPr lang="cs-CZ" sz="2400" dirty="0" err="1"/>
              <a:t>meters</a:t>
            </a:r>
            <a:r>
              <a:rPr lang="cs-CZ" sz="2400" dirty="0"/>
              <a:t>/sec)</a:t>
            </a:r>
            <a:endParaRPr lang="en-US" sz="2400" dirty="0" smtClean="0"/>
          </a:p>
          <a:p>
            <a:pPr marL="803275" indent="-355600">
              <a:buFont typeface="Wingdings" panose="05000000000000000000" pitchFamily="2" charset="2"/>
              <a:buChar char="§"/>
            </a:pPr>
            <a:r>
              <a:rPr lang="en-US" sz="2400" dirty="0" smtClean="0"/>
              <a:t>C </a:t>
            </a:r>
            <a:r>
              <a:rPr lang="en-US" sz="2400" dirty="0" err="1"/>
              <a:t>polymodal</a:t>
            </a:r>
            <a:r>
              <a:rPr lang="en-US" sz="2400" dirty="0"/>
              <a:t> nociceptors – react to thermal, mechanical </a:t>
            </a:r>
            <a:endParaRPr lang="en-US" sz="2400" dirty="0" smtClean="0"/>
          </a:p>
          <a:p>
            <a:pPr marL="447675"/>
            <a:r>
              <a:rPr lang="en-US" sz="2400" dirty="0"/>
              <a:t> </a:t>
            </a:r>
            <a:r>
              <a:rPr lang="en-US" sz="2400" dirty="0" smtClean="0"/>
              <a:t>    and </a:t>
            </a:r>
            <a:r>
              <a:rPr lang="en-US" sz="2400" dirty="0"/>
              <a:t>chemical </a:t>
            </a:r>
            <a:r>
              <a:rPr lang="en-US" sz="2400" dirty="0" smtClean="0"/>
              <a:t>stimuli</a:t>
            </a:r>
            <a:endParaRPr lang="cs-CZ" sz="2400" dirty="0" smtClean="0"/>
          </a:p>
          <a:p>
            <a:pPr marL="447675" indent="-447675">
              <a:buFont typeface="Wingdings" panose="05000000000000000000" pitchFamily="2" charset="2"/>
              <a:buChar char="q"/>
            </a:pPr>
            <a:r>
              <a:rPr lang="cs-CZ" sz="2400" dirty="0" err="1" smtClean="0"/>
              <a:t>silent</a:t>
            </a:r>
            <a:r>
              <a:rPr lang="cs-CZ" sz="2400" dirty="0" smtClean="0"/>
              <a:t> </a:t>
            </a:r>
            <a:r>
              <a:rPr lang="cs-CZ" sz="2400" dirty="0" err="1" smtClean="0"/>
              <a:t>nociceptors</a:t>
            </a:r>
            <a:r>
              <a:rPr lang="cs-CZ" sz="2400" dirty="0" smtClean="0"/>
              <a:t> (MIA = </a:t>
            </a:r>
            <a:r>
              <a:rPr lang="cs-CZ" sz="2400" dirty="0" err="1" smtClean="0"/>
              <a:t>mechanically</a:t>
            </a:r>
            <a:r>
              <a:rPr lang="cs-CZ" sz="2400" dirty="0" smtClean="0"/>
              <a:t> </a:t>
            </a:r>
            <a:r>
              <a:rPr lang="cs-CZ" sz="2400" dirty="0" err="1" smtClean="0"/>
              <a:t>insensitive</a:t>
            </a:r>
            <a:r>
              <a:rPr lang="cs-CZ" sz="2400" dirty="0" smtClean="0"/>
              <a:t> </a:t>
            </a:r>
            <a:r>
              <a:rPr lang="cs-CZ" sz="2400" dirty="0" err="1" smtClean="0"/>
              <a:t>afferents</a:t>
            </a:r>
            <a:r>
              <a:rPr lang="cs-CZ" sz="2400" dirty="0" smtClean="0"/>
              <a:t>)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- </a:t>
            </a:r>
            <a:r>
              <a:rPr lang="cs-CZ" sz="2400" dirty="0" err="1" smtClean="0"/>
              <a:t>responsive</a:t>
            </a:r>
            <a:r>
              <a:rPr lang="cs-CZ" sz="2400" dirty="0" smtClean="0"/>
              <a:t> </a:t>
            </a:r>
            <a:r>
              <a:rPr lang="cs-CZ" sz="2400" dirty="0" err="1" smtClean="0"/>
              <a:t>after</a:t>
            </a:r>
            <a:r>
              <a:rPr lang="cs-CZ" sz="2400" dirty="0" smtClean="0"/>
              <a:t> </a:t>
            </a:r>
            <a:r>
              <a:rPr lang="en-US" sz="2400" dirty="0"/>
              <a:t>inflammation and </a:t>
            </a:r>
            <a:r>
              <a:rPr lang="en-US" sz="2400" dirty="0" smtClean="0"/>
              <a:t>tissue </a:t>
            </a:r>
            <a:r>
              <a:rPr lang="en-US" sz="2400" dirty="0"/>
              <a:t>injury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3958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1162622" y="1443948"/>
            <a:ext cx="6781800" cy="4876800"/>
            <a:chOff x="1938338" y="1519238"/>
            <a:chExt cx="5267325" cy="38195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338" y="1519238"/>
              <a:ext cx="5267325" cy="381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3578" y="1535748"/>
              <a:ext cx="12668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ovéPole 5"/>
          <p:cNvSpPr txBox="1"/>
          <p:nvPr/>
        </p:nvSpPr>
        <p:spPr>
          <a:xfrm>
            <a:off x="762000" y="457200"/>
            <a:ext cx="7313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/>
              <a:t>Factors</a:t>
            </a:r>
            <a:r>
              <a:rPr lang="cs-CZ" sz="3600" dirty="0"/>
              <a:t> </a:t>
            </a:r>
            <a:r>
              <a:rPr lang="cs-CZ" sz="3600" dirty="0" err="1"/>
              <a:t>that</a:t>
            </a:r>
            <a:r>
              <a:rPr lang="cs-CZ" sz="3600" dirty="0"/>
              <a:t> </a:t>
            </a:r>
            <a:r>
              <a:rPr lang="cs-CZ" sz="3600" dirty="0" err="1" smtClean="0"/>
              <a:t>activate</a:t>
            </a:r>
            <a:r>
              <a:rPr lang="cs-CZ" sz="3600" dirty="0" smtClean="0"/>
              <a:t> </a:t>
            </a:r>
            <a:r>
              <a:rPr lang="cs-CZ" sz="3600" dirty="0" err="1" smtClean="0"/>
              <a:t>nociceptors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200131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3400" y="1295400"/>
            <a:ext cx="814357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 smtClean="0"/>
              <a:t> </a:t>
            </a:r>
            <a:r>
              <a:rPr lang="cs-CZ" sz="2400" b="1" dirty="0" err="1" smtClean="0"/>
              <a:t>Peripheral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sensitization</a:t>
            </a:r>
            <a:endParaRPr lang="cs-CZ" sz="2400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 smtClean="0"/>
              <a:t> </a:t>
            </a:r>
            <a:r>
              <a:rPr lang="cs-CZ" sz="2400" b="1" dirty="0" err="1" smtClean="0"/>
              <a:t>Central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sensitization</a:t>
            </a:r>
            <a:r>
              <a:rPr lang="cs-CZ" sz="2400" b="1" dirty="0" smtClean="0"/>
              <a:t>  </a:t>
            </a:r>
            <a:r>
              <a:rPr lang="cs-CZ" sz="2400" dirty="0" smtClean="0"/>
              <a:t>= </a:t>
            </a:r>
            <a:r>
              <a:rPr lang="en-US" sz="2400" dirty="0" smtClean="0"/>
              <a:t>activity- </a:t>
            </a:r>
            <a:r>
              <a:rPr lang="en-US" sz="2400" dirty="0"/>
              <a:t>or use-dependent </a:t>
            </a:r>
            <a:endParaRPr lang="cs-CZ" sz="2400" dirty="0" smtClean="0"/>
          </a:p>
          <a:p>
            <a:r>
              <a:rPr lang="cs-CZ" sz="2400" dirty="0" smtClean="0"/>
              <a:t>     </a:t>
            </a:r>
            <a:r>
              <a:rPr lang="en-US" sz="2400" dirty="0" smtClean="0"/>
              <a:t>neuronal </a:t>
            </a:r>
            <a:r>
              <a:rPr lang="en-US" sz="2400" dirty="0"/>
              <a:t>plasticity </a:t>
            </a:r>
            <a:r>
              <a:rPr lang="en-US" sz="2400" dirty="0" smtClean="0"/>
              <a:t>in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/>
              <a:t>spinal</a:t>
            </a:r>
            <a:r>
              <a:rPr lang="cs-CZ" sz="2400" dirty="0"/>
              <a:t> </a:t>
            </a:r>
            <a:r>
              <a:rPr lang="cs-CZ" sz="2400" dirty="0" err="1" smtClean="0"/>
              <a:t>cord</a:t>
            </a:r>
            <a:endParaRPr lang="cs-CZ" sz="2400" dirty="0" smtClean="0"/>
          </a:p>
          <a:p>
            <a:pPr marL="720725" indent="-273050">
              <a:buFont typeface="Wingdings" panose="05000000000000000000" pitchFamily="2" charset="2"/>
              <a:buChar char="§"/>
            </a:pPr>
            <a:r>
              <a:rPr lang="cs-CZ" sz="2400" dirty="0" smtClean="0"/>
              <a:t>   </a:t>
            </a:r>
            <a:r>
              <a:rPr lang="en-US" sz="2400" b="1" dirty="0" smtClean="0"/>
              <a:t>hyperalgesia</a:t>
            </a:r>
            <a:r>
              <a:rPr lang="cs-CZ" sz="2400" dirty="0" smtClean="0"/>
              <a:t> - </a:t>
            </a:r>
            <a:r>
              <a:rPr lang="cs-CZ" sz="2400" dirty="0" err="1" smtClean="0"/>
              <a:t>exaggerated</a:t>
            </a:r>
            <a:r>
              <a:rPr lang="cs-CZ" sz="2400" dirty="0" smtClean="0"/>
              <a:t> </a:t>
            </a: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  <a:r>
              <a:rPr lang="en-US" sz="2400" dirty="0" smtClean="0"/>
              <a:t>prolong</a:t>
            </a:r>
            <a:r>
              <a:rPr lang="cs-CZ" sz="2400" dirty="0" err="1" smtClean="0"/>
              <a:t>ed</a:t>
            </a:r>
            <a:r>
              <a:rPr lang="en-US" sz="2400" dirty="0" smtClean="0"/>
              <a:t> response</a:t>
            </a:r>
            <a:endParaRPr lang="cs-CZ" sz="2400" dirty="0" smtClean="0"/>
          </a:p>
          <a:p>
            <a:pPr marL="447675"/>
            <a:r>
              <a:rPr lang="cs-CZ" sz="2400" dirty="0"/>
              <a:t> </a:t>
            </a:r>
            <a:r>
              <a:rPr lang="cs-CZ" sz="2400" dirty="0" smtClean="0"/>
              <a:t>    </a:t>
            </a:r>
            <a:r>
              <a:rPr lang="en-US" sz="2400" dirty="0" smtClean="0"/>
              <a:t> </a:t>
            </a:r>
            <a:r>
              <a:rPr lang="en-US" sz="2400" dirty="0"/>
              <a:t>to noxious inputs </a:t>
            </a:r>
            <a:endParaRPr lang="cs-CZ" sz="2400" dirty="0" smtClean="0"/>
          </a:p>
          <a:p>
            <a:pPr marL="790575" indent="-342900">
              <a:buFont typeface="Wingdings" panose="05000000000000000000" pitchFamily="2" charset="2"/>
              <a:buChar char="§"/>
            </a:pPr>
            <a:r>
              <a:rPr lang="cs-CZ" sz="2400" dirty="0" smtClean="0"/>
              <a:t>  </a:t>
            </a:r>
            <a:r>
              <a:rPr lang="cs-CZ" sz="2400" b="1" dirty="0" smtClean="0"/>
              <a:t>allodynia</a:t>
            </a:r>
            <a:r>
              <a:rPr lang="cs-CZ" sz="2400" dirty="0" smtClean="0"/>
              <a:t> - </a:t>
            </a:r>
            <a:r>
              <a:rPr lang="cs-CZ" sz="2400" dirty="0" err="1" smtClean="0"/>
              <a:t>pain</a:t>
            </a:r>
            <a:r>
              <a:rPr lang="en-US" sz="2400" dirty="0" smtClean="0"/>
              <a:t> </a:t>
            </a:r>
            <a:r>
              <a:rPr lang="cs-CZ" sz="2400" dirty="0" err="1" smtClean="0"/>
              <a:t>induced</a:t>
            </a:r>
            <a:r>
              <a:rPr lang="cs-CZ" sz="2400" dirty="0" smtClean="0"/>
              <a:t> by </a:t>
            </a:r>
            <a:r>
              <a:rPr lang="en-US" sz="2400" dirty="0" smtClean="0"/>
              <a:t>normally </a:t>
            </a:r>
            <a:r>
              <a:rPr lang="en-US" sz="2400" dirty="0"/>
              <a:t>innocuous </a:t>
            </a:r>
            <a:endParaRPr lang="cs-CZ" sz="2400" dirty="0" smtClean="0"/>
          </a:p>
          <a:p>
            <a:pPr marL="447675"/>
            <a:r>
              <a:rPr lang="cs-CZ" sz="2400" dirty="0"/>
              <a:t> </a:t>
            </a:r>
            <a:r>
              <a:rPr lang="cs-CZ" sz="2400" dirty="0" smtClean="0"/>
              <a:t>     </a:t>
            </a:r>
            <a:r>
              <a:rPr lang="en-US" sz="2400" dirty="0" smtClean="0"/>
              <a:t>inputs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31575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1845" y="1524000"/>
            <a:ext cx="52972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 A</a:t>
            </a:r>
            <a:r>
              <a:rPr lang="el-GR" sz="2400" dirty="0"/>
              <a:t>δ </a:t>
            </a:r>
            <a:r>
              <a:rPr lang="en-US" sz="2400" dirty="0" err="1"/>
              <a:t>fibres</a:t>
            </a:r>
            <a:r>
              <a:rPr lang="en-US" sz="2400" dirty="0"/>
              <a:t> – thin myelinated </a:t>
            </a:r>
            <a:r>
              <a:rPr lang="en-US" sz="2400" dirty="0" err="1"/>
              <a:t>fibres</a:t>
            </a:r>
            <a:r>
              <a:rPr lang="en-US" sz="2400" dirty="0"/>
              <a:t> </a:t>
            </a:r>
            <a:endParaRPr lang="en-US" sz="2400" dirty="0" smtClean="0"/>
          </a:p>
          <a:p>
            <a:pPr marL="630238" indent="-274638"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/>
              <a:t>sharp, </a:t>
            </a:r>
            <a:r>
              <a:rPr lang="en-US" sz="2400" dirty="0" smtClean="0"/>
              <a:t>localized </a:t>
            </a:r>
            <a:r>
              <a:rPr lang="en-US" sz="2400" dirty="0"/>
              <a:t>pain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C </a:t>
            </a:r>
            <a:r>
              <a:rPr lang="en-US" sz="2400" dirty="0"/>
              <a:t>non-myelinated </a:t>
            </a:r>
            <a:r>
              <a:rPr lang="en-US" sz="2400" dirty="0" err="1"/>
              <a:t>fibres</a:t>
            </a:r>
            <a:r>
              <a:rPr lang="en-US" sz="2400" dirty="0"/>
              <a:t> </a:t>
            </a:r>
            <a:endParaRPr lang="en-US" sz="2400" dirty="0" smtClean="0"/>
          </a:p>
          <a:p>
            <a:pPr marL="720725" indent="-365125">
              <a:buFont typeface="Wingdings" panose="05000000000000000000" pitchFamily="2" charset="2"/>
              <a:buChar char="§"/>
            </a:pPr>
            <a:r>
              <a:rPr lang="en-US" sz="2400" dirty="0" smtClean="0"/>
              <a:t>dull, non-localized pain</a:t>
            </a:r>
            <a:endParaRPr lang="en-US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057400" y="152400"/>
            <a:ext cx="4644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Nociceptive afferents</a:t>
            </a:r>
            <a:endParaRPr lang="en-US" sz="3600" dirty="0"/>
          </a:p>
        </p:txBody>
      </p:sp>
      <p:grpSp>
        <p:nvGrpSpPr>
          <p:cNvPr id="5" name="Skupina 4"/>
          <p:cNvGrpSpPr/>
          <p:nvPr/>
        </p:nvGrpSpPr>
        <p:grpSpPr>
          <a:xfrm>
            <a:off x="158345" y="3352800"/>
            <a:ext cx="8776510" cy="3048000"/>
            <a:chOff x="158345" y="3352800"/>
            <a:chExt cx="8776510" cy="3048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45" y="3352800"/>
              <a:ext cx="8776510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4074575" y="5881300"/>
              <a:ext cx="27432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1200" dirty="0" err="1" smtClean="0"/>
                <a:t>Spinoreticular</a:t>
              </a:r>
              <a:r>
                <a:rPr lang="cs-CZ" sz="1200" dirty="0" smtClean="0"/>
                <a:t> </a:t>
              </a:r>
              <a:r>
                <a:rPr lang="cs-CZ" sz="1200" dirty="0" err="1" smtClean="0"/>
                <a:t>tract</a:t>
              </a:r>
              <a:endParaRPr lang="cs-CZ" sz="1200" dirty="0"/>
            </a:p>
          </p:txBody>
        </p:sp>
      </p:grpSp>
      <p:pic>
        <p:nvPicPr>
          <p:cNvPr id="6146" name="Picture 2" descr="http://fce-study.netdna-ssl.com/images/upload-flashcards/931975/636704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42010"/>
            <a:ext cx="3200400" cy="23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219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6729232" cy="473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81000" y="381000"/>
            <a:ext cx="7738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noxious information from visceral organs and skin </a:t>
            </a:r>
            <a:endParaRPr lang="cs-CZ" sz="2400" dirty="0" smtClean="0"/>
          </a:p>
          <a:p>
            <a:r>
              <a:rPr lang="en-US" sz="2400" dirty="0" smtClean="0"/>
              <a:t>are </a:t>
            </a:r>
            <a:r>
              <a:rPr lang="en-US" sz="2400" dirty="0"/>
              <a:t>carried to the CNS in different pathways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9934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90600" y="506630"/>
            <a:ext cx="7600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Pain pathways from trunk and limbs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1513" y="1600200"/>
            <a:ext cx="454707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PALEOSPINOTHALAMIC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PATHWAY</a:t>
            </a:r>
            <a:endParaRPr lang="cs-CZ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tr. </a:t>
            </a:r>
            <a:r>
              <a:rPr lang="en-US" sz="2400" dirty="0" err="1" smtClean="0"/>
              <a:t>spino</a:t>
            </a:r>
            <a:r>
              <a:rPr lang="cs-CZ" sz="2400" dirty="0" smtClean="0"/>
              <a:t>-</a:t>
            </a:r>
            <a:r>
              <a:rPr lang="en-US" sz="2400" dirty="0" err="1" smtClean="0"/>
              <a:t>reticulo</a:t>
            </a:r>
            <a:r>
              <a:rPr lang="cs-CZ" sz="2400" dirty="0" smtClean="0"/>
              <a:t>-</a:t>
            </a:r>
            <a:r>
              <a:rPr lang="en-US" sz="2400" dirty="0" err="1" smtClean="0"/>
              <a:t>thalamicus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diffuse, non-localized </a:t>
            </a:r>
            <a:r>
              <a:rPr lang="en-US" sz="2400" dirty="0" smtClean="0"/>
              <a:t>pain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/>
              <a:t>autonom</a:t>
            </a:r>
            <a:r>
              <a:rPr lang="cs-CZ" sz="2400" dirty="0" err="1" smtClean="0"/>
              <a:t>ic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smtClean="0"/>
              <a:t>reflex</a:t>
            </a:r>
            <a:r>
              <a:rPr lang="cs-CZ" sz="2400" dirty="0" err="1" smtClean="0"/>
              <a:t>ive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response</a:t>
            </a:r>
            <a:r>
              <a:rPr lang="cs-CZ" sz="2400" dirty="0" smtClean="0"/>
              <a:t>s</a:t>
            </a:r>
            <a:r>
              <a:rPr lang="en-US" sz="2400" dirty="0" smtClean="0"/>
              <a:t> </a:t>
            </a:r>
            <a:r>
              <a:rPr lang="en-US" sz="2400" dirty="0"/>
              <a:t>to pain </a:t>
            </a:r>
            <a:r>
              <a:rPr lang="en-US" sz="2400" dirty="0" smtClean="0"/>
              <a:t>stimuli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emotional </a:t>
            </a:r>
            <a:r>
              <a:rPr lang="en-US" sz="2400" dirty="0"/>
              <a:t>and affective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reaction</a:t>
            </a:r>
            <a:r>
              <a:rPr lang="cs-CZ" sz="2400" dirty="0" smtClean="0"/>
              <a:t>s</a:t>
            </a:r>
            <a:r>
              <a:rPr lang="en-US" sz="2400" dirty="0" smtClean="0"/>
              <a:t> </a:t>
            </a:r>
            <a:r>
              <a:rPr lang="en-US" sz="2400" dirty="0"/>
              <a:t>to </a:t>
            </a:r>
            <a:r>
              <a:rPr lang="en-US" sz="2400" dirty="0" smtClean="0"/>
              <a:t>pain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/>
              <a:t>intralaminar</a:t>
            </a:r>
            <a:r>
              <a:rPr lang="cs-CZ" sz="2400" dirty="0"/>
              <a:t> </a:t>
            </a:r>
            <a:r>
              <a:rPr lang="cs-CZ" sz="2400" dirty="0" err="1"/>
              <a:t>nuclei</a:t>
            </a:r>
            <a:r>
              <a:rPr lang="cs-CZ" sz="2400" dirty="0"/>
              <a:t> of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   thalamus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/>
              <a:t>postcentral</a:t>
            </a:r>
            <a:r>
              <a:rPr lang="cs-CZ" sz="2400" dirty="0"/>
              <a:t> </a:t>
            </a:r>
            <a:r>
              <a:rPr lang="cs-CZ" sz="2400" dirty="0" err="1" smtClean="0"/>
              <a:t>gyrus</a:t>
            </a:r>
            <a:r>
              <a:rPr lang="cs-CZ" sz="2400" dirty="0" smtClean="0"/>
              <a:t>,</a:t>
            </a:r>
            <a:endParaRPr lang="en-US" sz="2400" dirty="0"/>
          </a:p>
          <a:p>
            <a:r>
              <a:rPr lang="cs-CZ" sz="2400" dirty="0" smtClean="0"/>
              <a:t>    </a:t>
            </a:r>
            <a:r>
              <a:rPr lang="cs-CZ" sz="2400" dirty="0" err="1" smtClean="0"/>
              <a:t>insula</a:t>
            </a:r>
            <a:r>
              <a:rPr lang="cs-CZ" sz="2400" dirty="0" smtClean="0"/>
              <a:t> and </a:t>
            </a:r>
            <a:r>
              <a:rPr lang="cs-CZ" sz="2400" dirty="0" err="1" smtClean="0"/>
              <a:t>cingulate</a:t>
            </a:r>
            <a:r>
              <a:rPr lang="cs-CZ" sz="2400" dirty="0" smtClean="0"/>
              <a:t> </a:t>
            </a:r>
            <a:r>
              <a:rPr lang="cs-CZ" sz="2400" dirty="0" err="1" smtClean="0"/>
              <a:t>gyrus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257800" y="1600200"/>
            <a:ext cx="393954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NEOSPINOTHALAMIC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PATHWAY</a:t>
            </a:r>
            <a:endParaRPr lang="cs-CZ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tr. </a:t>
            </a:r>
            <a:r>
              <a:rPr lang="en-US" sz="2400" dirty="0" err="1"/>
              <a:t>spino-thalamicus</a:t>
            </a:r>
            <a:r>
              <a:rPr lang="en-US" sz="2400" dirty="0"/>
              <a:t> lat</a:t>
            </a:r>
            <a:r>
              <a:rPr lang="en-US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sharp</a:t>
            </a:r>
            <a:r>
              <a:rPr lang="en-US" sz="2400" dirty="0"/>
              <a:t>, localized </a:t>
            </a:r>
            <a:r>
              <a:rPr lang="en-US" sz="2400" dirty="0" smtClean="0"/>
              <a:t>pain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/>
              <a:t>ventral</a:t>
            </a:r>
            <a:r>
              <a:rPr lang="cs-CZ" sz="2400" dirty="0"/>
              <a:t> </a:t>
            </a:r>
            <a:r>
              <a:rPr lang="cs-CZ" sz="2400" dirty="0" err="1"/>
              <a:t>posterolateral</a:t>
            </a:r>
            <a:r>
              <a:rPr lang="cs-CZ" sz="2400" dirty="0"/>
              <a:t> 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   (</a:t>
            </a:r>
            <a:r>
              <a:rPr lang="cs-CZ" sz="2400" dirty="0"/>
              <a:t>VPL) </a:t>
            </a:r>
            <a:r>
              <a:rPr lang="cs-CZ" sz="2400" dirty="0" smtClean="0"/>
              <a:t>and </a:t>
            </a:r>
            <a:r>
              <a:rPr lang="cs-CZ" sz="2400" dirty="0" err="1" smtClean="0"/>
              <a:t>posterior</a:t>
            </a:r>
            <a:r>
              <a:rPr lang="cs-CZ" sz="2400" dirty="0" smtClean="0"/>
              <a:t>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</a:t>
            </a:r>
            <a:r>
              <a:rPr lang="cs-CZ" sz="2400" dirty="0" err="1" smtClean="0"/>
              <a:t>nucleus</a:t>
            </a:r>
            <a:r>
              <a:rPr lang="cs-CZ" sz="2400" dirty="0" smtClean="0"/>
              <a:t> </a:t>
            </a:r>
            <a:r>
              <a:rPr lang="cs-CZ" sz="2400" dirty="0"/>
              <a:t>of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smtClean="0"/>
              <a:t>thalamus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postcentral</a:t>
            </a:r>
            <a:r>
              <a:rPr lang="cs-CZ" sz="2400" dirty="0" smtClean="0"/>
              <a:t> </a:t>
            </a:r>
            <a:r>
              <a:rPr lang="cs-CZ" sz="2400" dirty="0" err="1" smtClean="0"/>
              <a:t>gyrus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8648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044" y="5366"/>
            <a:ext cx="4280555" cy="687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0073" y="541327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Cortex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0073" y="1676399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Thalamus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70393" y="4947920"/>
            <a:ext cx="1715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Spinal</a:t>
            </a:r>
            <a:r>
              <a:rPr lang="cs-CZ" sz="2400" dirty="0" smtClean="0"/>
              <a:t> </a:t>
            </a:r>
            <a:r>
              <a:rPr lang="cs-CZ" sz="2400" dirty="0" err="1" smtClean="0"/>
              <a:t>cord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781800" y="1002992"/>
            <a:ext cx="176041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solidFill>
                  <a:srgbClr val="00B0F0"/>
                </a:solidFill>
              </a:rPr>
              <a:t>Paleospino</a:t>
            </a:r>
            <a:r>
              <a:rPr lang="cs-CZ" sz="2400" dirty="0" smtClean="0">
                <a:solidFill>
                  <a:srgbClr val="00B0F0"/>
                </a:solidFill>
              </a:rPr>
              <a:t>-</a:t>
            </a:r>
          </a:p>
          <a:p>
            <a:r>
              <a:rPr lang="cs-CZ" sz="2400" dirty="0" err="1" smtClean="0">
                <a:solidFill>
                  <a:srgbClr val="00B0F0"/>
                </a:solidFill>
              </a:rPr>
              <a:t>thalamic</a:t>
            </a:r>
            <a:r>
              <a:rPr lang="cs-CZ" sz="24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cs-CZ" sz="2400" dirty="0" err="1" smtClean="0">
                <a:solidFill>
                  <a:srgbClr val="00B0F0"/>
                </a:solidFill>
              </a:rPr>
              <a:t>pathway</a:t>
            </a:r>
            <a:endParaRPr lang="cs-CZ" sz="2400" dirty="0" smtClean="0">
              <a:solidFill>
                <a:srgbClr val="00B0F0"/>
              </a:solidFill>
            </a:endParaRPr>
          </a:p>
          <a:p>
            <a:endParaRPr lang="cs-CZ" sz="2400" dirty="0">
              <a:solidFill>
                <a:srgbClr val="00B0F0"/>
              </a:solidFill>
            </a:endParaRPr>
          </a:p>
          <a:p>
            <a:endParaRPr lang="cs-CZ" sz="2400" dirty="0" smtClean="0">
              <a:solidFill>
                <a:srgbClr val="00B0F0"/>
              </a:solidFill>
            </a:endParaRPr>
          </a:p>
          <a:p>
            <a:r>
              <a:rPr lang="cs-CZ" sz="2400" dirty="0" err="1" smtClean="0">
                <a:solidFill>
                  <a:srgbClr val="FF0000"/>
                </a:solidFill>
              </a:rPr>
              <a:t>Neospino</a:t>
            </a:r>
            <a:r>
              <a:rPr lang="cs-CZ" sz="2400" dirty="0" smtClean="0">
                <a:solidFill>
                  <a:srgbClr val="FF0000"/>
                </a:solidFill>
              </a:rPr>
              <a:t>-</a:t>
            </a:r>
          </a:p>
          <a:p>
            <a:r>
              <a:rPr lang="cs-CZ" sz="2400" dirty="0" err="1" smtClean="0">
                <a:solidFill>
                  <a:srgbClr val="FF0000"/>
                </a:solidFill>
              </a:rPr>
              <a:t>thalamic</a:t>
            </a:r>
            <a:endParaRPr lang="cs-CZ" sz="2400" dirty="0" smtClean="0">
              <a:solidFill>
                <a:srgbClr val="FF0000"/>
              </a:solidFill>
            </a:endParaRPr>
          </a:p>
          <a:p>
            <a:r>
              <a:rPr lang="cs-CZ" sz="2400" dirty="0" err="1" smtClean="0">
                <a:solidFill>
                  <a:srgbClr val="FF0000"/>
                </a:solidFill>
              </a:rPr>
              <a:t>pathway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26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52600" y="533400"/>
            <a:ext cx="5380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Pain</a:t>
            </a:r>
            <a:r>
              <a:rPr lang="cs-CZ" sz="3600" dirty="0" smtClean="0"/>
              <a:t> </a:t>
            </a:r>
            <a:r>
              <a:rPr lang="cs-CZ" sz="3600" dirty="0" err="1" smtClean="0"/>
              <a:t>pathways</a:t>
            </a:r>
            <a:r>
              <a:rPr lang="en-US" sz="3600" dirty="0" smtClean="0"/>
              <a:t> from head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04800" y="1752600"/>
            <a:ext cx="46258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TRACTUS </a:t>
            </a:r>
            <a:r>
              <a:rPr lang="en-US" sz="2400" dirty="0" smtClean="0">
                <a:solidFill>
                  <a:srgbClr val="FF0000"/>
                </a:solidFill>
              </a:rPr>
              <a:t>TRIGEMINO</a:t>
            </a:r>
            <a:r>
              <a:rPr lang="cs-CZ" sz="2400" dirty="0" smtClean="0">
                <a:solidFill>
                  <a:srgbClr val="FF0000"/>
                </a:solidFill>
              </a:rPr>
              <a:t>-</a:t>
            </a:r>
            <a:r>
              <a:rPr lang="en-US" sz="2400" dirty="0" smtClean="0">
                <a:solidFill>
                  <a:srgbClr val="FF0000"/>
                </a:solidFill>
              </a:rPr>
              <a:t>RETICULO-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THALAMICUS</a:t>
            </a:r>
            <a:endParaRPr lang="cs-CZ" sz="24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 diffuse</a:t>
            </a:r>
            <a:r>
              <a:rPr lang="en-US" sz="2400" dirty="0"/>
              <a:t>, non-localized pain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28259" y="1719470"/>
            <a:ext cx="34964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TRACTUS </a:t>
            </a:r>
            <a:r>
              <a:rPr lang="en-US" sz="2400" dirty="0" smtClean="0">
                <a:solidFill>
                  <a:srgbClr val="FF0000"/>
                </a:solidFill>
              </a:rPr>
              <a:t>TRIGEMINO-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THALAMICUS </a:t>
            </a:r>
            <a:r>
              <a:rPr lang="en-US" sz="2400" dirty="0">
                <a:solidFill>
                  <a:srgbClr val="FF0000"/>
                </a:solidFill>
              </a:rPr>
              <a:t>ANTERIOR</a:t>
            </a:r>
            <a:endParaRPr lang="cs-CZ" sz="24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sharp</a:t>
            </a:r>
            <a:r>
              <a:rPr lang="en-US" sz="2400" dirty="0"/>
              <a:t>, localized pain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75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325" y="152400"/>
            <a:ext cx="413328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909" y="609600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Cortex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909" y="1699567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Thalamus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88229" y="4872335"/>
            <a:ext cx="125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Medulla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29371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7198" y="76200"/>
            <a:ext cx="80369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Primary</a:t>
            </a:r>
            <a:r>
              <a:rPr lang="cs-CZ" sz="3600" dirty="0" smtClean="0"/>
              <a:t> </a:t>
            </a:r>
            <a:r>
              <a:rPr lang="cs-CZ" sz="3600" dirty="0" err="1" smtClean="0"/>
              <a:t>somatosensory</a:t>
            </a:r>
            <a:r>
              <a:rPr lang="cs-CZ" sz="3600" dirty="0" smtClean="0"/>
              <a:t> (</a:t>
            </a:r>
            <a:r>
              <a:rPr lang="cs-CZ" sz="3600" dirty="0" err="1" smtClean="0"/>
              <a:t>somesthetic</a:t>
            </a:r>
            <a:r>
              <a:rPr lang="cs-CZ" sz="3600" dirty="0" smtClean="0"/>
              <a:t>) </a:t>
            </a:r>
          </a:p>
          <a:p>
            <a:pPr algn="ctr"/>
            <a:r>
              <a:rPr lang="cs-CZ" sz="3600" dirty="0" err="1" smtClean="0"/>
              <a:t>cortex</a:t>
            </a:r>
            <a:r>
              <a:rPr lang="cs-CZ" sz="3600" dirty="0" smtClean="0"/>
              <a:t> (SI)</a:t>
            </a:r>
            <a:endParaRPr lang="cs-CZ" sz="3600" dirty="0"/>
          </a:p>
        </p:txBody>
      </p:sp>
      <p:pic>
        <p:nvPicPr>
          <p:cNvPr id="4" name="Picture 2" descr="http://www.ufrgs.br/imunovet/molecular_immunology/sensoryhomuncul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795" y="2057400"/>
            <a:ext cx="36671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classconnection.s3.amazonaws.com/632/flashcards/117632/png/screen_shot_2011-05-02_at_1.48.26_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8" y="2514600"/>
            <a:ext cx="4800600" cy="242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99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2400" y="990600"/>
            <a:ext cx="922560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phylogenetically</a:t>
            </a:r>
            <a:r>
              <a:rPr lang="cs-CZ" sz="2400" dirty="0"/>
              <a:t> </a:t>
            </a:r>
            <a:r>
              <a:rPr lang="cs-CZ" sz="2400" dirty="0" err="1"/>
              <a:t>old</a:t>
            </a:r>
            <a:r>
              <a:rPr lang="cs-CZ" sz="2400" dirty="0"/>
              <a:t>, </a:t>
            </a:r>
            <a:r>
              <a:rPr lang="cs-CZ" sz="2400" b="1" dirty="0" err="1" smtClean="0"/>
              <a:t>paleospinothalamic</a:t>
            </a:r>
            <a:r>
              <a:rPr lang="cs-CZ" sz="2400" b="1" dirty="0" smtClean="0"/>
              <a:t> and </a:t>
            </a:r>
            <a:r>
              <a:rPr lang="cs-CZ" sz="2400" b="1" dirty="0" err="1" smtClean="0"/>
              <a:t>trigemino</a:t>
            </a:r>
            <a:r>
              <a:rPr lang="cs-CZ" sz="2400" b="1" dirty="0" smtClean="0"/>
              <a:t>-</a:t>
            </a:r>
          </a:p>
          <a:p>
            <a:r>
              <a:rPr lang="cs-CZ" sz="2400" b="1" dirty="0" err="1" smtClean="0"/>
              <a:t>reticulothalamic</a:t>
            </a:r>
            <a:r>
              <a:rPr lang="cs-CZ" sz="2400" dirty="0" smtClean="0"/>
              <a:t>, </a:t>
            </a:r>
            <a:r>
              <a:rPr lang="cs-CZ" sz="2400" dirty="0" err="1" smtClean="0"/>
              <a:t>pathways</a:t>
            </a:r>
            <a:r>
              <a:rPr lang="cs-CZ" sz="2400" dirty="0" smtClean="0"/>
              <a:t> </a:t>
            </a:r>
            <a:r>
              <a:rPr lang="cs-CZ" sz="2400" dirty="0" err="1"/>
              <a:t>through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RF are </a:t>
            </a:r>
            <a:r>
              <a:rPr lang="cs-CZ" sz="2400" dirty="0" err="1"/>
              <a:t>concerned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endParaRPr lang="cs-CZ" sz="2400" dirty="0" smtClean="0"/>
          </a:p>
          <a:p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/>
              <a:t>arousal</a:t>
            </a:r>
            <a:r>
              <a:rPr lang="cs-CZ" sz="2400" dirty="0"/>
              <a:t> and </a:t>
            </a:r>
            <a:r>
              <a:rPr lang="cs-CZ" sz="2400" dirty="0" err="1" smtClean="0"/>
              <a:t>affective</a:t>
            </a:r>
            <a:r>
              <a:rPr lang="cs-CZ" sz="2400" dirty="0" smtClean="0"/>
              <a:t> (</a:t>
            </a:r>
            <a:r>
              <a:rPr lang="cs-CZ" sz="2400" dirty="0" err="1"/>
              <a:t>emotional</a:t>
            </a:r>
            <a:r>
              <a:rPr lang="cs-CZ" sz="2400" dirty="0"/>
              <a:t>) </a:t>
            </a:r>
            <a:r>
              <a:rPr lang="cs-CZ" sz="2400" dirty="0" err="1"/>
              <a:t>aspects</a:t>
            </a:r>
            <a:r>
              <a:rPr lang="cs-CZ" sz="2400" dirty="0"/>
              <a:t> of </a:t>
            </a:r>
            <a:r>
              <a:rPr lang="cs-CZ" sz="2400" dirty="0" err="1"/>
              <a:t>somatic</a:t>
            </a:r>
            <a:r>
              <a:rPr lang="cs-CZ" sz="2400" dirty="0"/>
              <a:t> sensory </a:t>
            </a:r>
            <a:endParaRPr lang="cs-CZ" sz="2400" dirty="0" smtClean="0"/>
          </a:p>
          <a:p>
            <a:r>
              <a:rPr lang="cs-CZ" sz="2400" dirty="0" err="1" smtClean="0"/>
              <a:t>stimuli</a:t>
            </a:r>
            <a:r>
              <a:rPr lang="cs-CZ" sz="2400" dirty="0"/>
              <a:t>. </a:t>
            </a:r>
            <a:endParaRPr lang="cs-CZ" sz="2400" dirty="0" smtClean="0"/>
          </a:p>
          <a:p>
            <a:r>
              <a:rPr lang="cs-CZ" sz="2400" dirty="0" smtClean="0"/>
              <a:t>In </a:t>
            </a:r>
            <a:r>
              <a:rPr lang="cs-CZ" sz="2400" dirty="0" err="1"/>
              <a:t>contrast</a:t>
            </a:r>
            <a:r>
              <a:rPr lang="cs-CZ" sz="2400" dirty="0"/>
              <a:t>, </a:t>
            </a:r>
            <a:r>
              <a:rPr lang="cs-CZ" sz="2400" dirty="0" err="1"/>
              <a:t>the</a:t>
            </a:r>
            <a:r>
              <a:rPr lang="cs-CZ" sz="2400" dirty="0"/>
              <a:t> direct, </a:t>
            </a:r>
            <a:r>
              <a:rPr lang="cs-CZ" sz="2400" b="1" dirty="0" err="1" smtClean="0"/>
              <a:t>neospinothalamic</a:t>
            </a:r>
            <a:r>
              <a:rPr lang="cs-CZ" sz="2400" b="1" dirty="0" smtClean="0"/>
              <a:t> and </a:t>
            </a:r>
            <a:r>
              <a:rPr lang="cs-CZ" sz="2400" b="1" dirty="0" err="1" smtClean="0"/>
              <a:t>anterior</a:t>
            </a:r>
            <a:r>
              <a:rPr lang="cs-CZ" sz="2400" b="1" dirty="0" smtClean="0"/>
              <a:t> </a:t>
            </a:r>
          </a:p>
          <a:p>
            <a:r>
              <a:rPr lang="cs-CZ" sz="2400" b="1" dirty="0" err="1" smtClean="0"/>
              <a:t>trigeminothalamic</a:t>
            </a:r>
            <a:r>
              <a:rPr lang="cs-CZ" sz="2400" b="1" dirty="0" smtClean="0"/>
              <a:t>, </a:t>
            </a:r>
            <a:r>
              <a:rPr lang="cs-CZ" sz="2400" dirty="0" err="1" smtClean="0"/>
              <a:t>pathways</a:t>
            </a:r>
            <a:r>
              <a:rPr lang="cs-CZ" sz="2400" dirty="0" smtClean="0"/>
              <a:t> are </a:t>
            </a:r>
            <a:r>
              <a:rPr lang="cs-CZ" sz="2400" dirty="0" err="1"/>
              <a:t>analytic</a:t>
            </a:r>
            <a:r>
              <a:rPr lang="cs-CZ" sz="2400" dirty="0"/>
              <a:t>, </a:t>
            </a:r>
            <a:r>
              <a:rPr lang="cs-CZ" sz="2400" dirty="0" err="1" smtClean="0"/>
              <a:t>encoding</a:t>
            </a:r>
            <a:r>
              <a:rPr lang="cs-CZ" sz="2400" dirty="0" smtClean="0"/>
              <a:t> </a:t>
            </a:r>
          </a:p>
          <a:p>
            <a:r>
              <a:rPr lang="cs-CZ" sz="2400" dirty="0" err="1" smtClean="0"/>
              <a:t>information</a:t>
            </a:r>
            <a:r>
              <a:rPr lang="cs-CZ" sz="2400" dirty="0" smtClean="0"/>
              <a:t> </a:t>
            </a:r>
            <a:r>
              <a:rPr lang="cs-CZ" sz="2400" dirty="0" err="1"/>
              <a:t>about</a:t>
            </a:r>
            <a:r>
              <a:rPr lang="cs-CZ" sz="2400" dirty="0"/>
              <a:t> modality, intensity, and </a:t>
            </a:r>
            <a:r>
              <a:rPr lang="cs-CZ" sz="2400" dirty="0" err="1"/>
              <a:t>location</a:t>
            </a:r>
            <a:r>
              <a:rPr lang="cs-CZ" sz="2400" dirty="0"/>
              <a:t>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36672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" y="1016000"/>
            <a:ext cx="42576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90600"/>
            <a:ext cx="42957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084562" y="203200"/>
            <a:ext cx="2996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Referred</a:t>
            </a:r>
            <a:r>
              <a:rPr lang="cs-CZ" sz="3600" dirty="0" smtClean="0"/>
              <a:t> </a:t>
            </a:r>
            <a:r>
              <a:rPr lang="cs-CZ" sz="3600" dirty="0" err="1" smtClean="0"/>
              <a:t>pain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687895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52600" y="331568"/>
            <a:ext cx="57854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MODULATING SYSTEMS</a:t>
            </a:r>
          </a:p>
          <a:p>
            <a:r>
              <a:rPr lang="en-US" sz="3600" dirty="0" smtClean="0"/>
              <a:t>OF NOCICEPTIVE PATHWAYS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838200" y="2362200"/>
            <a:ext cx="67601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/>
              <a:t>level</a:t>
            </a:r>
            <a:r>
              <a:rPr lang="cs-CZ" sz="2400" dirty="0" smtClean="0"/>
              <a:t> of </a:t>
            </a:r>
            <a:r>
              <a:rPr lang="cs-CZ" sz="2400" dirty="0" err="1" smtClean="0"/>
              <a:t>modulation</a:t>
            </a:r>
            <a:r>
              <a:rPr lang="cs-CZ" sz="2400" dirty="0" smtClean="0"/>
              <a:t> of </a:t>
            </a:r>
            <a:r>
              <a:rPr lang="cs-CZ" sz="2400" dirty="0" err="1" smtClean="0"/>
              <a:t>nociceptive</a:t>
            </a:r>
            <a:r>
              <a:rPr lang="cs-CZ" sz="2400" dirty="0" smtClean="0"/>
              <a:t> </a:t>
            </a:r>
            <a:r>
              <a:rPr lang="cs-CZ" sz="2400" dirty="0" err="1" smtClean="0"/>
              <a:t>pathways</a:t>
            </a:r>
            <a:endParaRPr lang="en-US" sz="2400" dirty="0" smtClean="0"/>
          </a:p>
          <a:p>
            <a:endParaRPr lang="cs-CZ" sz="2400" dirty="0" smtClean="0"/>
          </a:p>
          <a:p>
            <a:pPr marL="720725" indent="-27305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spinal</a:t>
            </a:r>
            <a:r>
              <a:rPr lang="cs-CZ" sz="2400" dirty="0" smtClean="0"/>
              <a:t> </a:t>
            </a:r>
            <a:r>
              <a:rPr lang="cs-CZ" sz="2400" dirty="0" err="1" smtClean="0"/>
              <a:t>cord</a:t>
            </a:r>
            <a:r>
              <a:rPr lang="cs-CZ" sz="2400" dirty="0" smtClean="0"/>
              <a:t> (</a:t>
            </a:r>
            <a:r>
              <a:rPr lang="en-US" sz="2400" dirty="0" smtClean="0"/>
              <a:t>“gate control theory”)</a:t>
            </a:r>
          </a:p>
          <a:p>
            <a:pPr marL="720725" indent="-273050">
              <a:buFont typeface="Wingdings" panose="05000000000000000000" pitchFamily="2" charset="2"/>
              <a:buChar char="§"/>
            </a:pPr>
            <a:r>
              <a:rPr lang="en-US" sz="2400" dirty="0" smtClean="0"/>
              <a:t>RF of brain stem</a:t>
            </a:r>
          </a:p>
          <a:p>
            <a:pPr marL="720725" indent="-273050">
              <a:buFont typeface="Wingdings" panose="05000000000000000000" pitchFamily="2" charset="2"/>
              <a:buChar char="§"/>
            </a:pPr>
            <a:r>
              <a:rPr lang="en-US" sz="2400" dirty="0" err="1" smtClean="0"/>
              <a:t>periaquaeductal</a:t>
            </a:r>
            <a:r>
              <a:rPr lang="en-US" sz="2400" dirty="0" smtClean="0"/>
              <a:t> gray matter (PAG)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80130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390650"/>
            <a:ext cx="58293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86878" y="304800"/>
            <a:ext cx="4754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“Gate control theory”</a:t>
            </a:r>
            <a:endParaRPr lang="cs-CZ" sz="3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5372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ccessphysiotherapy.mhmedical.com/data/Multimedia/grandRounds/somatosensorypathways/media/slideImages/Somatosensory%20Pathways%20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6934200" cy="520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182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27908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133600" y="228600"/>
            <a:ext cx="52517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Stress-induced analgesia</a:t>
            </a:r>
            <a:endParaRPr lang="cs-CZ" sz="36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3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1066800" y="762000"/>
            <a:ext cx="7175351" cy="1793167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cs-CZ" dirty="0" smtClean="0"/>
              <a:t>SOMATOMOTOR PATHWAYS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68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51081" y="457200"/>
            <a:ext cx="67665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Some </a:t>
            </a:r>
            <a:r>
              <a:rPr lang="cs-CZ" sz="3600" dirty="0" smtClean="0"/>
              <a:t>n</a:t>
            </a:r>
            <a:r>
              <a:rPr lang="en-US" sz="3600" dirty="0" err="1" smtClean="0"/>
              <a:t>ecessary</a:t>
            </a:r>
            <a:r>
              <a:rPr lang="en-US" sz="3600" dirty="0" smtClean="0"/>
              <a:t> </a:t>
            </a:r>
            <a:r>
              <a:rPr lang="cs-CZ" sz="3600" dirty="0" smtClean="0"/>
              <a:t>c</a:t>
            </a:r>
            <a:r>
              <a:rPr lang="en-US" sz="3600" dirty="0" err="1" smtClean="0"/>
              <a:t>omponents</a:t>
            </a:r>
            <a:r>
              <a:rPr lang="en-US" sz="3600" dirty="0" smtClean="0"/>
              <a:t> </a:t>
            </a:r>
            <a:r>
              <a:rPr lang="en-US" sz="3600" dirty="0"/>
              <a:t>of </a:t>
            </a:r>
            <a:endParaRPr lang="cs-CZ" sz="3600" dirty="0" smtClean="0"/>
          </a:p>
          <a:p>
            <a:pPr algn="ctr"/>
            <a:r>
              <a:rPr lang="cs-CZ" sz="3600" dirty="0" smtClean="0"/>
              <a:t>p</a:t>
            </a:r>
            <a:r>
              <a:rPr lang="en-US" sz="3600" dirty="0" smtClean="0"/>
              <a:t>roper </a:t>
            </a:r>
            <a:r>
              <a:rPr lang="cs-CZ" sz="3600" dirty="0" smtClean="0"/>
              <a:t>m</a:t>
            </a:r>
            <a:r>
              <a:rPr lang="en-US" sz="3600" dirty="0" err="1" smtClean="0"/>
              <a:t>otor</a:t>
            </a:r>
            <a:r>
              <a:rPr lang="en-US" sz="3600" dirty="0" smtClean="0"/>
              <a:t> </a:t>
            </a:r>
            <a:r>
              <a:rPr lang="cs-CZ" sz="3600" dirty="0" smtClean="0"/>
              <a:t>c</a:t>
            </a:r>
            <a:r>
              <a:rPr lang="en-US" sz="3600" dirty="0" err="1" smtClean="0"/>
              <a:t>ontrol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219200" y="2057400"/>
            <a:ext cx="720261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err="1" smtClean="0"/>
              <a:t>Volition</a:t>
            </a: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Coordination of signals to many muscle </a:t>
            </a:r>
            <a:r>
              <a:rPr lang="en-US" sz="2400" dirty="0" smtClean="0"/>
              <a:t>groups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err="1" smtClean="0"/>
              <a:t>Proprioception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err="1"/>
              <a:t>Postural</a:t>
            </a:r>
            <a:r>
              <a:rPr lang="cs-CZ" sz="2400" dirty="0"/>
              <a:t> </a:t>
            </a:r>
            <a:r>
              <a:rPr lang="cs-CZ" sz="2400" dirty="0" err="1" smtClean="0"/>
              <a:t>adjustments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Sensory </a:t>
            </a:r>
            <a:r>
              <a:rPr lang="cs-CZ" sz="2400" dirty="0" smtClean="0"/>
              <a:t>feedback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Compensation for the physical characteristics 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   </a:t>
            </a:r>
            <a:r>
              <a:rPr lang="en-US" sz="2400" dirty="0" smtClean="0"/>
              <a:t>of </a:t>
            </a:r>
            <a:r>
              <a:rPr lang="en-US" sz="2400" dirty="0"/>
              <a:t>the body and muscles</a:t>
            </a:r>
            <a:r>
              <a:rPr lang="cs-CZ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err="1"/>
              <a:t>Unconscious</a:t>
            </a:r>
            <a:r>
              <a:rPr lang="cs-CZ" sz="2400" dirty="0"/>
              <a:t> </a:t>
            </a:r>
            <a:r>
              <a:rPr lang="cs-CZ" sz="2400" dirty="0" err="1" smtClean="0"/>
              <a:t>processing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Adaptability</a:t>
            </a:r>
          </a:p>
        </p:txBody>
      </p:sp>
    </p:spTree>
    <p:extLst>
      <p:ext uri="{BB962C8B-B14F-4D97-AF65-F5344CB8AC3E}">
        <p14:creationId xmlns:p14="http://schemas.microsoft.com/office/powerpoint/2010/main" val="369917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08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08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08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08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08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08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08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08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08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08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08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08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"/>
                            </p:stCondLst>
                            <p:childTnLst>
                              <p:par>
                                <p:cTn id="4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08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08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08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08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08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08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95400" y="685800"/>
            <a:ext cx="6595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Levels</a:t>
            </a:r>
            <a:r>
              <a:rPr lang="cs-CZ" sz="3600" dirty="0" smtClean="0"/>
              <a:t> of </a:t>
            </a:r>
            <a:r>
              <a:rPr lang="cs-CZ" sz="3600" dirty="0" err="1" smtClean="0"/>
              <a:t>movement</a:t>
            </a:r>
            <a:r>
              <a:rPr lang="cs-CZ" sz="3600" dirty="0" smtClean="0"/>
              <a:t> </a:t>
            </a:r>
            <a:r>
              <a:rPr lang="cs-CZ" sz="3600" dirty="0" err="1" smtClean="0"/>
              <a:t>regulation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838200" y="2133600"/>
            <a:ext cx="21323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/>
              <a:t>spinal</a:t>
            </a:r>
            <a:r>
              <a:rPr lang="cs-CZ" sz="2400" dirty="0" smtClean="0"/>
              <a:t> </a:t>
            </a:r>
            <a:r>
              <a:rPr lang="cs-CZ" sz="2400" dirty="0" err="1" smtClean="0"/>
              <a:t>cord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brain stem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 smtClean="0"/>
              <a:t>cortex</a:t>
            </a:r>
            <a:endParaRPr lang="cs-CZ" sz="2400" dirty="0" smtClean="0"/>
          </a:p>
          <a:p>
            <a:endParaRPr lang="cs-CZ" sz="2400" dirty="0"/>
          </a:p>
          <a:p>
            <a:endParaRPr lang="cs-CZ" sz="24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990600" y="3810000"/>
            <a:ext cx="342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990600" y="4419600"/>
            <a:ext cx="24432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cerebellum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 </a:t>
            </a:r>
            <a:r>
              <a:rPr lang="cs-CZ" sz="2400" dirty="0" err="1" smtClean="0"/>
              <a:t>basal</a:t>
            </a:r>
            <a:r>
              <a:rPr lang="cs-CZ" sz="2400" dirty="0" smtClean="0"/>
              <a:t> ganglia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4068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404" y="1417320"/>
            <a:ext cx="44196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43000" y="162560"/>
            <a:ext cx="7292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Lower</a:t>
            </a:r>
            <a:r>
              <a:rPr lang="cs-CZ" sz="3600" dirty="0" smtClean="0"/>
              <a:t> motor </a:t>
            </a:r>
            <a:r>
              <a:rPr lang="cs-CZ" sz="3600" dirty="0" err="1" smtClean="0"/>
              <a:t>neurons</a:t>
            </a:r>
            <a:r>
              <a:rPr lang="cs-CZ" sz="3600" dirty="0" smtClean="0"/>
              <a:t> – </a:t>
            </a:r>
            <a:r>
              <a:rPr lang="cs-CZ" sz="3600" dirty="0" err="1" smtClean="0"/>
              <a:t>spinal</a:t>
            </a:r>
            <a:r>
              <a:rPr lang="cs-CZ" sz="3600" dirty="0" smtClean="0"/>
              <a:t> </a:t>
            </a:r>
            <a:r>
              <a:rPr lang="cs-CZ" sz="3600" dirty="0" err="1" smtClean="0"/>
              <a:t>cord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95241" y="1447800"/>
            <a:ext cx="498598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el-GR" sz="2400" dirty="0" smtClean="0"/>
              <a:t>α</a:t>
            </a:r>
            <a:r>
              <a:rPr lang="cs-CZ" sz="2400" dirty="0" smtClean="0"/>
              <a:t> </a:t>
            </a:r>
            <a:r>
              <a:rPr lang="cs-CZ" sz="2400" dirty="0" err="1" smtClean="0"/>
              <a:t>motoneurons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el-GR" sz="2400" dirty="0" smtClean="0"/>
              <a:t>γ</a:t>
            </a:r>
            <a:r>
              <a:rPr lang="cs-CZ" sz="2400" dirty="0" smtClean="0"/>
              <a:t> </a:t>
            </a:r>
            <a:r>
              <a:rPr lang="cs-CZ" sz="2400" dirty="0" err="1" smtClean="0"/>
              <a:t>motoneurons</a:t>
            </a:r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Somatotopic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organization</a:t>
            </a:r>
            <a:endParaRPr lang="cs-CZ" sz="2400" dirty="0" smtClean="0">
              <a:solidFill>
                <a:srgbClr val="C00000"/>
              </a:solidFill>
            </a:endParaRPr>
          </a:p>
          <a:p>
            <a:pPr marL="630238" indent="-366713">
              <a:buFont typeface="Wingdings" panose="05000000000000000000" pitchFamily="2" charset="2"/>
              <a:buChar char="§"/>
            </a:pPr>
            <a:r>
              <a:rPr lang="cs-CZ" sz="2400" dirty="0" err="1" smtClean="0"/>
              <a:t>medial</a:t>
            </a:r>
            <a:r>
              <a:rPr lang="cs-CZ" sz="2400" dirty="0" smtClean="0"/>
              <a:t> </a:t>
            </a:r>
            <a:r>
              <a:rPr lang="cs-CZ" sz="2400" dirty="0" err="1" smtClean="0"/>
              <a:t>column</a:t>
            </a:r>
            <a:r>
              <a:rPr lang="cs-CZ" sz="2400" dirty="0" smtClean="0"/>
              <a:t> – </a:t>
            </a:r>
            <a:r>
              <a:rPr lang="cs-CZ" sz="2400" dirty="0" err="1" smtClean="0"/>
              <a:t>axial</a:t>
            </a:r>
            <a:r>
              <a:rPr lang="cs-CZ" sz="2400" dirty="0" smtClean="0"/>
              <a:t> </a:t>
            </a:r>
            <a:r>
              <a:rPr lang="cs-CZ" sz="2400" dirty="0" err="1" smtClean="0"/>
              <a:t>muscles</a:t>
            </a:r>
            <a:endParaRPr lang="cs-CZ" sz="2400" dirty="0" smtClean="0"/>
          </a:p>
          <a:p>
            <a:pPr marL="630238" indent="-366713">
              <a:buFont typeface="Wingdings" panose="05000000000000000000" pitchFamily="2" charset="2"/>
              <a:buChar char="§"/>
            </a:pPr>
            <a:r>
              <a:rPr lang="cs-CZ" sz="2400" dirty="0" err="1" smtClean="0"/>
              <a:t>lateral</a:t>
            </a:r>
            <a:r>
              <a:rPr lang="cs-CZ" sz="2400" dirty="0" smtClean="0"/>
              <a:t> </a:t>
            </a:r>
            <a:r>
              <a:rPr lang="cs-CZ" sz="2400" dirty="0" err="1" smtClean="0"/>
              <a:t>column</a:t>
            </a:r>
            <a:r>
              <a:rPr lang="cs-CZ" sz="2400" dirty="0" smtClean="0"/>
              <a:t> – limb </a:t>
            </a:r>
            <a:r>
              <a:rPr lang="cs-CZ" sz="2400" dirty="0" err="1" smtClean="0"/>
              <a:t>muscles</a:t>
            </a:r>
            <a:endParaRPr lang="cs-CZ" sz="2400" dirty="0" smtClean="0"/>
          </a:p>
          <a:p>
            <a:pPr marL="630238" indent="-366713">
              <a:buFont typeface="Wingdings" panose="05000000000000000000" pitchFamily="2" charset="2"/>
              <a:buChar char="§"/>
            </a:pPr>
            <a:r>
              <a:rPr lang="cs-CZ" sz="2400" dirty="0" err="1" smtClean="0"/>
              <a:t>anteriorly</a:t>
            </a:r>
            <a:r>
              <a:rPr lang="cs-CZ" sz="2400" dirty="0" smtClean="0"/>
              <a:t> – </a:t>
            </a:r>
            <a:r>
              <a:rPr lang="cs-CZ" sz="2400" dirty="0" err="1" smtClean="0"/>
              <a:t>extensors</a:t>
            </a:r>
            <a:endParaRPr lang="cs-CZ" sz="2400" dirty="0" smtClean="0"/>
          </a:p>
          <a:p>
            <a:pPr marL="630238" indent="-366713">
              <a:buFont typeface="Wingdings" panose="05000000000000000000" pitchFamily="2" charset="2"/>
              <a:buChar char="§"/>
            </a:pPr>
            <a:r>
              <a:rPr lang="cs-CZ" sz="2400" dirty="0" err="1" smtClean="0"/>
              <a:t>posteriorly</a:t>
            </a:r>
            <a:r>
              <a:rPr lang="cs-CZ" sz="2400" dirty="0" smtClean="0"/>
              <a:t> - </a:t>
            </a:r>
            <a:r>
              <a:rPr lang="cs-CZ" sz="2400" dirty="0" err="1" smtClean="0"/>
              <a:t>flexors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326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2002"/>
            <a:ext cx="9178000" cy="52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76338" y="381000"/>
            <a:ext cx="6774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Somatosensory</a:t>
            </a:r>
            <a:r>
              <a:rPr lang="cs-CZ" sz="3600" dirty="0" smtClean="0"/>
              <a:t> </a:t>
            </a:r>
            <a:r>
              <a:rPr lang="cs-CZ" sz="3600" dirty="0" err="1" smtClean="0"/>
              <a:t>cortex</a:t>
            </a:r>
            <a:r>
              <a:rPr lang="cs-CZ" sz="3600" dirty="0" smtClean="0"/>
              <a:t> – a. 3,1,2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290694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4800" y="607090"/>
            <a:ext cx="835760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 smtClean="0"/>
              <a:t> M</a:t>
            </a:r>
            <a:r>
              <a:rPr lang="en-US" sz="2400" b="1" dirty="0" err="1" smtClean="0"/>
              <a:t>otor</a:t>
            </a:r>
            <a:r>
              <a:rPr lang="en-US" sz="2400" b="1" dirty="0" smtClean="0"/>
              <a:t> </a:t>
            </a:r>
            <a:r>
              <a:rPr lang="en-US" sz="2400" b="1" dirty="0"/>
              <a:t>neurons </a:t>
            </a:r>
            <a:r>
              <a:rPr lang="en-US" sz="2400" dirty="0"/>
              <a:t>have highly branched, elaborate 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    </a:t>
            </a:r>
            <a:r>
              <a:rPr lang="en-US" sz="2400" dirty="0" smtClean="0"/>
              <a:t>dendritic trees</a:t>
            </a:r>
            <a:r>
              <a:rPr lang="en-US" sz="2400" dirty="0"/>
              <a:t>, enabling them </a:t>
            </a:r>
            <a:r>
              <a:rPr lang="en-US" sz="2400" dirty="0" smtClean="0"/>
              <a:t>to </a:t>
            </a:r>
            <a:r>
              <a:rPr lang="en-US" sz="2400" dirty="0"/>
              <a:t>integrate the inputs </a:t>
            </a:r>
            <a:endParaRPr lang="cs-CZ" sz="2400" dirty="0" smtClean="0"/>
          </a:p>
          <a:p>
            <a:r>
              <a:rPr lang="cs-CZ" sz="2400" dirty="0" smtClean="0"/>
              <a:t>     </a:t>
            </a:r>
            <a:r>
              <a:rPr lang="en-US" sz="2400" dirty="0" smtClean="0"/>
              <a:t>from </a:t>
            </a:r>
            <a:r>
              <a:rPr lang="en-US" sz="2400" dirty="0"/>
              <a:t>large numbers of other neurons and to calculate </a:t>
            </a:r>
            <a:endParaRPr lang="cs-CZ" sz="2400" dirty="0" smtClean="0"/>
          </a:p>
          <a:p>
            <a:r>
              <a:rPr lang="cs-CZ" sz="2400" dirty="0" smtClean="0"/>
              <a:t>     </a:t>
            </a:r>
            <a:r>
              <a:rPr lang="en-US" sz="2400" dirty="0" smtClean="0"/>
              <a:t>proper </a:t>
            </a:r>
            <a:r>
              <a:rPr lang="en-US" sz="2400" dirty="0"/>
              <a:t>outputs</a:t>
            </a:r>
            <a:r>
              <a:rPr lang="en-US" sz="2400" dirty="0" smtClean="0"/>
              <a:t>.</a:t>
            </a:r>
            <a:endParaRPr lang="cs-CZ" sz="2400" dirty="0" smtClean="0"/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en-US" sz="2400" dirty="0"/>
              <a:t> The combination of an individual motor neuron and all 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     </a:t>
            </a:r>
            <a:r>
              <a:rPr lang="en-US" sz="2400" dirty="0" smtClean="0"/>
              <a:t>of </a:t>
            </a:r>
            <a:r>
              <a:rPr lang="en-US" sz="2400" dirty="0"/>
              <a:t>the muscle fibers that it innervates is called 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     </a:t>
            </a:r>
            <a:r>
              <a:rPr lang="en-US" sz="2400" dirty="0" smtClean="0"/>
              <a:t>a</a:t>
            </a:r>
            <a:r>
              <a:rPr lang="en-US" sz="2400" dirty="0"/>
              <a:t> </a:t>
            </a:r>
            <a:r>
              <a:rPr lang="en-US" sz="2400" b="1" dirty="0"/>
              <a:t>motor unit</a:t>
            </a:r>
            <a:r>
              <a:rPr lang="en-US" sz="2400" dirty="0"/>
              <a:t>.</a:t>
            </a:r>
            <a:endParaRPr lang="cs-CZ" sz="2400" dirty="0"/>
          </a:p>
        </p:txBody>
      </p:sp>
      <p:grpSp>
        <p:nvGrpSpPr>
          <p:cNvPr id="3" name="Skupina 2"/>
          <p:cNvGrpSpPr/>
          <p:nvPr/>
        </p:nvGrpSpPr>
        <p:grpSpPr>
          <a:xfrm>
            <a:off x="2053590" y="4114800"/>
            <a:ext cx="5067300" cy="2133600"/>
            <a:chOff x="2053590" y="4114800"/>
            <a:chExt cx="5067300" cy="21336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3590" y="4114800"/>
              <a:ext cx="50673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599" y="4119562"/>
              <a:ext cx="1805721" cy="75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517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57200" y="1066800"/>
            <a:ext cx="827983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size</a:t>
            </a:r>
            <a:r>
              <a:rPr lang="cs-CZ" sz="2400" dirty="0"/>
              <a:t> of motor </a:t>
            </a:r>
            <a:r>
              <a:rPr lang="cs-CZ" sz="2400" dirty="0" smtClean="0"/>
              <a:t>unit</a:t>
            </a:r>
          </a:p>
          <a:p>
            <a:endParaRPr lang="cs-CZ" sz="2400" dirty="0" smtClean="0"/>
          </a:p>
          <a:p>
            <a:pPr marL="538163" indent="-90488"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/>
              <a:t> </a:t>
            </a:r>
            <a:r>
              <a:rPr lang="en-US" sz="2400" dirty="0" smtClean="0"/>
              <a:t>small </a:t>
            </a:r>
            <a:r>
              <a:rPr lang="en-US" sz="2400" dirty="0"/>
              <a:t>motor unit – 1 </a:t>
            </a:r>
            <a:r>
              <a:rPr lang="en-US" sz="2400" dirty="0" err="1"/>
              <a:t>motoneuron</a:t>
            </a:r>
            <a:r>
              <a:rPr lang="en-US" sz="2400" dirty="0"/>
              <a:t> innervates several </a:t>
            </a:r>
            <a:endParaRPr lang="cs-CZ" sz="2400" dirty="0" smtClean="0"/>
          </a:p>
          <a:p>
            <a:r>
              <a:rPr lang="cs-CZ" sz="2400" dirty="0" smtClean="0"/>
              <a:t>        </a:t>
            </a:r>
            <a:r>
              <a:rPr lang="en-US" sz="2400" dirty="0" smtClean="0"/>
              <a:t>muscle fibers</a:t>
            </a:r>
            <a:r>
              <a:rPr lang="cs-CZ" sz="2400" dirty="0" smtClean="0"/>
              <a:t> (</a:t>
            </a:r>
            <a:r>
              <a:rPr lang="cs-CZ" sz="2400" dirty="0" err="1" smtClean="0"/>
              <a:t>extraocular</a:t>
            </a:r>
            <a:r>
              <a:rPr lang="cs-CZ" sz="2400" dirty="0" smtClean="0"/>
              <a:t> </a:t>
            </a:r>
            <a:r>
              <a:rPr lang="cs-CZ" sz="2400" dirty="0" err="1" smtClean="0"/>
              <a:t>muscles</a:t>
            </a:r>
            <a:r>
              <a:rPr lang="cs-CZ" sz="2400" dirty="0" smtClean="0"/>
              <a:t>, </a:t>
            </a:r>
            <a:r>
              <a:rPr lang="cs-CZ" sz="2400" dirty="0" err="1" smtClean="0"/>
              <a:t>muscles</a:t>
            </a:r>
            <a:r>
              <a:rPr lang="cs-CZ" sz="2400" dirty="0" smtClean="0"/>
              <a:t> of hand)</a:t>
            </a:r>
          </a:p>
          <a:p>
            <a:endParaRPr lang="cs-CZ" sz="2400" dirty="0"/>
          </a:p>
          <a:p>
            <a:pPr marL="803275" indent="-355600">
              <a:buFont typeface="Wingdings" panose="05000000000000000000" pitchFamily="2" charset="2"/>
              <a:buChar char="§"/>
            </a:pPr>
            <a:r>
              <a:rPr lang="en-US" sz="2400" dirty="0"/>
              <a:t>large motor unit – 1 </a:t>
            </a:r>
            <a:r>
              <a:rPr lang="en-US" sz="2400" dirty="0" err="1"/>
              <a:t>motoneuron</a:t>
            </a:r>
            <a:r>
              <a:rPr lang="en-US" sz="2400" dirty="0"/>
              <a:t> innervates </a:t>
            </a:r>
            <a:endParaRPr lang="cs-CZ" sz="2400" dirty="0" smtClean="0"/>
          </a:p>
          <a:p>
            <a:pPr marL="720725" indent="-720725"/>
            <a:r>
              <a:rPr lang="cs-CZ" sz="2400" dirty="0" smtClean="0"/>
              <a:t>         </a:t>
            </a:r>
            <a:r>
              <a:rPr lang="en-US" sz="2400" dirty="0" smtClean="0"/>
              <a:t>500 </a:t>
            </a:r>
            <a:r>
              <a:rPr lang="en-US" sz="2400" dirty="0"/>
              <a:t>– 1000 muscle </a:t>
            </a:r>
            <a:r>
              <a:rPr lang="en-US" sz="2400" dirty="0" smtClean="0"/>
              <a:t>fibers</a:t>
            </a:r>
            <a:r>
              <a:rPr lang="cs-CZ" sz="2400" dirty="0" smtClean="0"/>
              <a:t> (</a:t>
            </a:r>
            <a:r>
              <a:rPr lang="cs-CZ" sz="2400" dirty="0" err="1" smtClean="0"/>
              <a:t>back</a:t>
            </a:r>
            <a:r>
              <a:rPr lang="cs-CZ" sz="2400" dirty="0" smtClean="0"/>
              <a:t> </a:t>
            </a:r>
            <a:r>
              <a:rPr lang="cs-CZ" sz="2400" dirty="0" err="1" smtClean="0"/>
              <a:t>muscles</a:t>
            </a:r>
            <a:r>
              <a:rPr lang="cs-CZ" sz="2400" dirty="0" smtClean="0"/>
              <a:t>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084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1600200"/>
            <a:ext cx="47720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90600" y="347394"/>
            <a:ext cx="7239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/>
              <a:t>Lower</a:t>
            </a:r>
            <a:r>
              <a:rPr lang="cs-CZ" sz="3600" dirty="0"/>
              <a:t> </a:t>
            </a:r>
            <a:r>
              <a:rPr lang="cs-CZ" sz="3600" dirty="0" smtClean="0"/>
              <a:t>motor </a:t>
            </a:r>
            <a:r>
              <a:rPr lang="cs-CZ" sz="3600" dirty="0" err="1" smtClean="0"/>
              <a:t>neurons</a:t>
            </a:r>
            <a:r>
              <a:rPr lang="cs-CZ" sz="3600" dirty="0" smtClean="0"/>
              <a:t> </a:t>
            </a:r>
            <a:r>
              <a:rPr lang="cs-CZ" sz="3600" dirty="0"/>
              <a:t>– </a:t>
            </a:r>
            <a:r>
              <a:rPr lang="cs-CZ" sz="3600" dirty="0" smtClean="0"/>
              <a:t>brain stem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04800" y="1447800"/>
            <a:ext cx="35798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/>
              <a:t>Somatomotor</a:t>
            </a:r>
            <a:r>
              <a:rPr lang="cs-CZ" sz="2400" dirty="0" smtClean="0"/>
              <a:t> </a:t>
            </a:r>
            <a:r>
              <a:rPr lang="cs-CZ" sz="2400" dirty="0" err="1" smtClean="0"/>
              <a:t>nuclei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    CN III, IV, VI, XII</a:t>
            </a:r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/>
              <a:t>Branchiomotor</a:t>
            </a:r>
            <a:r>
              <a:rPr lang="cs-CZ" sz="2400" dirty="0" smtClean="0"/>
              <a:t> </a:t>
            </a:r>
            <a:r>
              <a:rPr lang="cs-CZ" sz="2400" dirty="0" err="1" smtClean="0"/>
              <a:t>nuclei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    CN V, VII, IX, X, XI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7694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9395" y="304800"/>
            <a:ext cx="8594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dirty="0" err="1" smtClean="0"/>
              <a:t>Supraspinal</a:t>
            </a:r>
            <a:r>
              <a:rPr lang="cs-CZ" sz="3600" dirty="0" smtClean="0"/>
              <a:t> </a:t>
            </a:r>
            <a:r>
              <a:rPr lang="cs-CZ" sz="3600" dirty="0" err="1" smtClean="0"/>
              <a:t>system</a:t>
            </a:r>
            <a:r>
              <a:rPr lang="cs-CZ" sz="3600" dirty="0" smtClean="0"/>
              <a:t> of </a:t>
            </a:r>
            <a:r>
              <a:rPr lang="cs-CZ" sz="3600" dirty="0" err="1" smtClean="0"/>
              <a:t>movement</a:t>
            </a:r>
            <a:r>
              <a:rPr lang="cs-CZ" sz="3600" dirty="0" smtClean="0"/>
              <a:t> </a:t>
            </a:r>
            <a:r>
              <a:rPr lang="cs-CZ" sz="3600" dirty="0" err="1" smtClean="0"/>
              <a:t>control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6840" y="1066800"/>
            <a:ext cx="9004388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/>
              <a:t>Medial</a:t>
            </a:r>
            <a:r>
              <a:rPr lang="cs-CZ" sz="2400" dirty="0" smtClean="0"/>
              <a:t> </a:t>
            </a:r>
            <a:r>
              <a:rPr lang="cs-CZ" sz="2400" dirty="0" err="1" smtClean="0"/>
              <a:t>system</a:t>
            </a:r>
            <a:endParaRPr lang="cs-CZ" sz="2400" dirty="0" smtClean="0"/>
          </a:p>
          <a:p>
            <a:pPr marL="720725" indent="-365125"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err="1" smtClean="0"/>
              <a:t>bilateral</a:t>
            </a:r>
            <a:endParaRPr lang="cs-CZ" sz="2400" dirty="0" smtClean="0"/>
          </a:p>
          <a:p>
            <a:pPr marL="803275" indent="-447675">
              <a:buFont typeface="Wingdings" panose="05000000000000000000" pitchFamily="2" charset="2"/>
              <a:buChar char="§"/>
            </a:pPr>
            <a:r>
              <a:rPr lang="cs-CZ" sz="2400" dirty="0" err="1" smtClean="0"/>
              <a:t>terminates</a:t>
            </a:r>
            <a:r>
              <a:rPr lang="cs-CZ" sz="2400" dirty="0" smtClean="0"/>
              <a:t> on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interneurons</a:t>
            </a:r>
            <a:r>
              <a:rPr lang="cs-CZ" sz="2400" dirty="0" smtClean="0"/>
              <a:t> </a:t>
            </a: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</a:p>
          <a:p>
            <a:pPr marL="355600"/>
            <a:r>
              <a:rPr lang="cs-CZ" sz="2400" dirty="0"/>
              <a:t> </a:t>
            </a:r>
            <a:r>
              <a:rPr lang="cs-CZ" sz="2400" dirty="0" smtClean="0"/>
              <a:t>   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medial</a:t>
            </a:r>
            <a:r>
              <a:rPr lang="cs-CZ" sz="2400" dirty="0" smtClean="0"/>
              <a:t> </a:t>
            </a:r>
            <a:r>
              <a:rPr lang="cs-CZ" sz="2400" dirty="0" err="1" smtClean="0"/>
              <a:t>column</a:t>
            </a:r>
            <a:r>
              <a:rPr lang="cs-CZ" sz="2400" dirty="0" smtClean="0"/>
              <a:t> of </a:t>
            </a:r>
            <a:r>
              <a:rPr lang="cs-CZ" sz="2400" dirty="0" err="1" smtClean="0"/>
              <a:t>lower</a:t>
            </a:r>
            <a:r>
              <a:rPr lang="cs-CZ" sz="2400" dirty="0" smtClean="0"/>
              <a:t> motor </a:t>
            </a:r>
            <a:r>
              <a:rPr lang="cs-CZ" sz="2400" dirty="0" err="1" smtClean="0"/>
              <a:t>neurons</a:t>
            </a:r>
            <a:endParaRPr lang="cs-CZ" sz="2400" dirty="0" smtClean="0"/>
          </a:p>
          <a:p>
            <a:pPr marL="803275" indent="-447675">
              <a:buFont typeface="Wingdings" panose="05000000000000000000" pitchFamily="2" charset="2"/>
              <a:buChar char="§"/>
            </a:pPr>
            <a:r>
              <a:rPr lang="cs-CZ" sz="2400" dirty="0" err="1" smtClean="0"/>
              <a:t>controls</a:t>
            </a:r>
            <a:r>
              <a:rPr lang="cs-CZ" sz="2400" dirty="0" smtClean="0"/>
              <a:t> </a:t>
            </a:r>
            <a:r>
              <a:rPr lang="cs-CZ" sz="2400" dirty="0" err="1" smtClean="0"/>
              <a:t>maintenance</a:t>
            </a:r>
            <a:r>
              <a:rPr lang="cs-CZ" sz="2400" dirty="0" smtClean="0"/>
              <a:t> of balance and </a:t>
            </a:r>
            <a:r>
              <a:rPr lang="cs-CZ" sz="2400" dirty="0" err="1" smtClean="0"/>
              <a:t>postural</a:t>
            </a:r>
            <a:r>
              <a:rPr lang="cs-CZ" sz="2400" dirty="0" smtClean="0"/>
              <a:t> </a:t>
            </a:r>
            <a:r>
              <a:rPr lang="cs-CZ" sz="2400" dirty="0" err="1" smtClean="0"/>
              <a:t>movements</a:t>
            </a:r>
            <a:endParaRPr lang="cs-CZ" sz="2400" dirty="0" smtClean="0"/>
          </a:p>
          <a:p>
            <a:pPr marL="803275" indent="-447675"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447675" indent="-447675">
              <a:buFont typeface="Wingdings" panose="05000000000000000000" pitchFamily="2" charset="2"/>
              <a:buChar char="q"/>
            </a:pPr>
            <a:r>
              <a:rPr lang="cs-CZ" sz="2400" dirty="0" err="1" smtClean="0"/>
              <a:t>Lateral</a:t>
            </a:r>
            <a:r>
              <a:rPr lang="cs-CZ" sz="2400" dirty="0" smtClean="0"/>
              <a:t> </a:t>
            </a:r>
            <a:r>
              <a:rPr lang="cs-CZ" sz="2400" dirty="0" err="1" smtClean="0"/>
              <a:t>system</a:t>
            </a:r>
            <a:endParaRPr lang="cs-CZ" sz="2400" dirty="0" smtClean="0"/>
          </a:p>
          <a:p>
            <a:pPr marL="803275" indent="-447675">
              <a:buFont typeface="Wingdings" panose="05000000000000000000" pitchFamily="2" charset="2"/>
              <a:buChar char="§"/>
            </a:pPr>
            <a:r>
              <a:rPr lang="cs-CZ" sz="2400" dirty="0" err="1" smtClean="0"/>
              <a:t>mostly</a:t>
            </a:r>
            <a:r>
              <a:rPr lang="cs-CZ" sz="2400" dirty="0" smtClean="0"/>
              <a:t> </a:t>
            </a:r>
            <a:r>
              <a:rPr lang="cs-CZ" sz="2400" dirty="0" err="1" smtClean="0"/>
              <a:t>cross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midline</a:t>
            </a:r>
            <a:r>
              <a:rPr lang="cs-CZ" sz="2400" dirty="0" smtClean="0"/>
              <a:t> and </a:t>
            </a:r>
            <a:r>
              <a:rPr lang="cs-CZ" sz="2400" dirty="0" err="1" smtClean="0"/>
              <a:t>descend</a:t>
            </a:r>
            <a:r>
              <a:rPr lang="cs-CZ" sz="2400" dirty="0" smtClean="0"/>
              <a:t> </a:t>
            </a:r>
            <a:r>
              <a:rPr lang="cs-CZ" sz="2400" dirty="0" err="1" smtClean="0"/>
              <a:t>contralaterally</a:t>
            </a:r>
            <a:endParaRPr lang="cs-CZ" sz="2400" dirty="0" smtClean="0"/>
          </a:p>
          <a:p>
            <a:pPr marL="803275" indent="-447675">
              <a:buFont typeface="Wingdings" panose="05000000000000000000" pitchFamily="2" charset="2"/>
              <a:buChar char="§"/>
            </a:pPr>
            <a:r>
              <a:rPr lang="cs-CZ" sz="2400" dirty="0" err="1"/>
              <a:t>terminates</a:t>
            </a:r>
            <a:r>
              <a:rPr lang="cs-CZ" sz="2400" dirty="0"/>
              <a:t> on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interneurons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</a:p>
          <a:p>
            <a:pPr marL="355600"/>
            <a:r>
              <a:rPr lang="cs-CZ" sz="2400" dirty="0"/>
              <a:t>    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 smtClean="0"/>
              <a:t>lateral</a:t>
            </a:r>
            <a:r>
              <a:rPr lang="cs-CZ" sz="2400" dirty="0" smtClean="0"/>
              <a:t> </a:t>
            </a:r>
            <a:r>
              <a:rPr lang="cs-CZ" sz="2400" dirty="0" err="1"/>
              <a:t>column</a:t>
            </a:r>
            <a:r>
              <a:rPr lang="cs-CZ" sz="2400" dirty="0"/>
              <a:t> of </a:t>
            </a:r>
            <a:r>
              <a:rPr lang="cs-CZ" sz="2400" dirty="0" err="1"/>
              <a:t>lower</a:t>
            </a:r>
            <a:r>
              <a:rPr lang="cs-CZ" sz="2400" dirty="0"/>
              <a:t> motor </a:t>
            </a:r>
            <a:r>
              <a:rPr lang="cs-CZ" sz="2400" dirty="0" err="1" smtClean="0"/>
              <a:t>neurons</a:t>
            </a:r>
            <a:endParaRPr lang="cs-CZ" sz="2400" dirty="0" smtClean="0"/>
          </a:p>
          <a:p>
            <a:pPr marL="698500" indent="-342900"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err="1" smtClean="0"/>
              <a:t>controls</a:t>
            </a:r>
            <a:r>
              <a:rPr lang="cs-CZ" sz="2400" dirty="0" smtClean="0"/>
              <a:t> fine </a:t>
            </a:r>
            <a:r>
              <a:rPr lang="cs-CZ" sz="2400" dirty="0" err="1" smtClean="0"/>
              <a:t>manipulative</a:t>
            </a:r>
            <a:r>
              <a:rPr lang="cs-CZ" sz="2400" dirty="0" smtClean="0"/>
              <a:t> </a:t>
            </a:r>
            <a:r>
              <a:rPr lang="cs-CZ" sz="2400" dirty="0" err="1" smtClean="0"/>
              <a:t>movements</a:t>
            </a:r>
            <a:r>
              <a:rPr lang="cs-CZ" sz="2400" dirty="0" smtClean="0"/>
              <a:t> of </a:t>
            </a:r>
            <a:r>
              <a:rPr lang="cs-CZ" sz="2400" dirty="0" err="1" smtClean="0"/>
              <a:t>the</a:t>
            </a:r>
            <a:r>
              <a:rPr lang="cs-CZ" sz="2400" dirty="0" smtClean="0"/>
              <a:t> hand and </a:t>
            </a:r>
          </a:p>
          <a:p>
            <a:pPr marL="355600"/>
            <a:r>
              <a:rPr lang="cs-CZ" sz="2400" dirty="0"/>
              <a:t> </a:t>
            </a:r>
            <a:r>
              <a:rPr lang="cs-CZ" sz="2400" dirty="0" smtClean="0"/>
              <a:t>    </a:t>
            </a:r>
            <a:r>
              <a:rPr lang="cs-CZ" sz="2400" dirty="0" err="1" smtClean="0"/>
              <a:t>fingers</a:t>
            </a:r>
            <a:endParaRPr lang="cs-CZ" sz="2400" dirty="0"/>
          </a:p>
          <a:p>
            <a:pPr marL="355600"/>
            <a:endParaRPr lang="cs-CZ" sz="2400" dirty="0" smtClean="0"/>
          </a:p>
          <a:p>
            <a:pPr marL="447675" indent="-447675">
              <a:buFont typeface="Wingdings" panose="05000000000000000000" pitchFamily="2" charset="2"/>
              <a:buChar char="q"/>
            </a:pP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en-US" sz="2400" dirty="0" smtClean="0"/>
              <a:t>“third” motor system</a:t>
            </a:r>
          </a:p>
          <a:p>
            <a:pPr marL="803275" indent="-447675"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err="1" smtClean="0"/>
              <a:t>aminergic</a:t>
            </a:r>
            <a:r>
              <a:rPr lang="en-US" sz="2400" dirty="0" smtClean="0"/>
              <a:t> pathways of the brain stem</a:t>
            </a:r>
            <a:endParaRPr lang="cs-CZ" sz="2400" dirty="0"/>
          </a:p>
          <a:p>
            <a:pPr marL="803275" indent="-447675">
              <a:buFont typeface="Wingdings" panose="05000000000000000000" pitchFamily="2" charset="2"/>
              <a:buChar char="§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2032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738188"/>
            <a:ext cx="477202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80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98731"/>
            <a:ext cx="29527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991453" y="152400"/>
            <a:ext cx="3089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Medial system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52400" y="1447800"/>
            <a:ext cx="777809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 Subcortical pathways</a:t>
            </a:r>
          </a:p>
          <a:p>
            <a:pPr marL="538163" indent="-274638"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b="1" dirty="0" smtClean="0"/>
              <a:t>Medial </a:t>
            </a:r>
            <a:r>
              <a:rPr lang="en-US" sz="2400" dirty="0" smtClean="0"/>
              <a:t>and</a:t>
            </a:r>
            <a:r>
              <a:rPr lang="en-US" sz="2400" b="1" dirty="0" smtClean="0"/>
              <a:t> lateral </a:t>
            </a:r>
            <a:r>
              <a:rPr lang="en-US" sz="2400" b="1" dirty="0" err="1" smtClean="0"/>
              <a:t>vestibulospinal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       tracts </a:t>
            </a:r>
            <a:r>
              <a:rPr lang="en-US" sz="2400" dirty="0" smtClean="0"/>
              <a:t>- control of balance and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postural movements</a:t>
            </a:r>
          </a:p>
          <a:p>
            <a:pPr marL="630238" indent="-366713">
              <a:buFont typeface="Wingdings" panose="05000000000000000000" pitchFamily="2" charset="2"/>
              <a:buChar char="§"/>
            </a:pPr>
            <a:r>
              <a:rPr lang="en-US" sz="2400" b="1" dirty="0" err="1" smtClean="0"/>
              <a:t>Tectospinal</a:t>
            </a:r>
            <a:r>
              <a:rPr lang="en-US" sz="2400" b="1" dirty="0" smtClean="0"/>
              <a:t> tract </a:t>
            </a:r>
            <a:r>
              <a:rPr lang="en-US" sz="2400" dirty="0" smtClean="0"/>
              <a:t>(sup. </a:t>
            </a:r>
            <a:r>
              <a:rPr lang="en-US" sz="2400" dirty="0" err="1" smtClean="0"/>
              <a:t>colliculus</a:t>
            </a:r>
            <a:r>
              <a:rPr lang="en-US" sz="2400" dirty="0" smtClean="0"/>
              <a:t>)</a:t>
            </a:r>
          </a:p>
          <a:p>
            <a:pPr marL="263525"/>
            <a:r>
              <a:rPr lang="en-US" sz="2400" dirty="0"/>
              <a:t> </a:t>
            </a:r>
            <a:r>
              <a:rPr lang="en-US" sz="2400" dirty="0" smtClean="0"/>
              <a:t>   –</a:t>
            </a:r>
            <a:r>
              <a:rPr lang="en-US" sz="2400" b="1" dirty="0" smtClean="0"/>
              <a:t> </a:t>
            </a:r>
            <a:r>
              <a:rPr lang="en-US" sz="2400" dirty="0" smtClean="0"/>
              <a:t>coordination of movements of </a:t>
            </a:r>
          </a:p>
          <a:p>
            <a:pPr marL="263525"/>
            <a:r>
              <a:rPr lang="en-US" sz="2400" dirty="0"/>
              <a:t> </a:t>
            </a:r>
            <a:r>
              <a:rPr lang="en-US" sz="2400" dirty="0" smtClean="0"/>
              <a:t>   the head and eyes during watching</a:t>
            </a:r>
          </a:p>
          <a:p>
            <a:pPr marL="630238" indent="-366713">
              <a:buFont typeface="Wingdings" panose="05000000000000000000" pitchFamily="2" charset="2"/>
              <a:buChar char="§"/>
            </a:pPr>
            <a:r>
              <a:rPr lang="en-US" sz="2400" b="1" dirty="0" smtClean="0"/>
              <a:t>Medial</a:t>
            </a:r>
            <a:r>
              <a:rPr lang="en-US" sz="2400" dirty="0" smtClean="0"/>
              <a:t> (</a:t>
            </a:r>
            <a:r>
              <a:rPr lang="en-US" sz="2400" dirty="0" err="1" smtClean="0"/>
              <a:t>pontine</a:t>
            </a:r>
            <a:r>
              <a:rPr lang="en-US" sz="2400" dirty="0" smtClean="0"/>
              <a:t>) and </a:t>
            </a:r>
            <a:r>
              <a:rPr lang="en-US" sz="2400" b="1" dirty="0" smtClean="0"/>
              <a:t>lateral</a:t>
            </a:r>
            <a:r>
              <a:rPr lang="en-US" sz="2400" dirty="0" smtClean="0"/>
              <a:t> </a:t>
            </a:r>
          </a:p>
          <a:p>
            <a:pPr marL="263525"/>
            <a:r>
              <a:rPr lang="en-US" sz="2400" dirty="0"/>
              <a:t> </a:t>
            </a:r>
            <a:r>
              <a:rPr lang="en-US" sz="2400" dirty="0" smtClean="0"/>
              <a:t>   (medullary) </a:t>
            </a:r>
            <a:r>
              <a:rPr lang="en-US" sz="2400" b="1" dirty="0" err="1" smtClean="0"/>
              <a:t>reticulospinal</a:t>
            </a:r>
            <a:r>
              <a:rPr lang="en-US" sz="2400" b="1" dirty="0" smtClean="0"/>
              <a:t> tracts </a:t>
            </a:r>
          </a:p>
          <a:p>
            <a:pPr marL="263525"/>
            <a:r>
              <a:rPr lang="en-US" sz="2400" dirty="0"/>
              <a:t> </a:t>
            </a:r>
            <a:r>
              <a:rPr lang="en-US" sz="2400" dirty="0" smtClean="0"/>
              <a:t>   - control of postural movements</a:t>
            </a:r>
          </a:p>
          <a:p>
            <a:pPr marL="263525"/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 Cortical pathways</a:t>
            </a:r>
          </a:p>
          <a:p>
            <a:pPr marL="630238" indent="-366713">
              <a:buFont typeface="Wingdings" panose="05000000000000000000" pitchFamily="2" charset="2"/>
              <a:buChar char="§"/>
            </a:pPr>
            <a:r>
              <a:rPr lang="en-US" sz="2400" b="1" dirty="0" smtClean="0"/>
              <a:t>Anterior </a:t>
            </a:r>
            <a:r>
              <a:rPr lang="en-US" sz="2400" b="1" dirty="0" err="1" smtClean="0"/>
              <a:t>corticospinal</a:t>
            </a:r>
            <a:r>
              <a:rPr lang="en-US" sz="2400" b="1" dirty="0" smtClean="0"/>
              <a:t> tract</a:t>
            </a:r>
          </a:p>
          <a:p>
            <a:pPr marL="263525"/>
            <a:r>
              <a:rPr lang="en-US" sz="2400" b="1" dirty="0"/>
              <a:t> </a:t>
            </a:r>
            <a:r>
              <a:rPr lang="en-US" sz="2400" b="1" dirty="0" smtClean="0"/>
              <a:t>   </a:t>
            </a:r>
            <a:r>
              <a:rPr lang="en-US" sz="2400" dirty="0" smtClean="0"/>
              <a:t>- bilateral, medial column of lower motor neurons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3380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02285"/>
            <a:ext cx="29718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743200" y="210234"/>
            <a:ext cx="3212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Lateral system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81000" y="1066800"/>
            <a:ext cx="544732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Subcortical pathways</a:t>
            </a:r>
          </a:p>
          <a:p>
            <a:pPr marL="538163" indent="-274638"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b="1" dirty="0" err="1" smtClean="0"/>
              <a:t>Rubrospinal</a:t>
            </a:r>
            <a:r>
              <a:rPr lang="en-US" sz="2400" b="1" dirty="0" smtClean="0"/>
              <a:t> tract </a:t>
            </a:r>
          </a:p>
          <a:p>
            <a:pPr marL="263525"/>
            <a:r>
              <a:rPr lang="en-US" sz="2400" b="1" dirty="0"/>
              <a:t> </a:t>
            </a:r>
            <a:r>
              <a:rPr lang="en-US" sz="2400" b="1" dirty="0" smtClean="0"/>
              <a:t>   </a:t>
            </a:r>
            <a:r>
              <a:rPr lang="en-US" sz="2400" dirty="0" smtClean="0"/>
              <a:t>- </a:t>
            </a:r>
            <a:r>
              <a:rPr lang="en-US" sz="2400" dirty="0" err="1" smtClean="0"/>
              <a:t>contralaterally</a:t>
            </a:r>
            <a:r>
              <a:rPr lang="en-US" sz="2400" dirty="0" smtClean="0"/>
              <a:t> descends to the </a:t>
            </a:r>
          </a:p>
          <a:p>
            <a:pPr marL="263525"/>
            <a:r>
              <a:rPr lang="en-US" sz="2400" dirty="0" smtClean="0"/>
              <a:t>    lateral column</a:t>
            </a:r>
            <a:endParaRPr lang="en-US" sz="2400" dirty="0"/>
          </a:p>
          <a:p>
            <a:pPr marL="263525"/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Cortical pathways</a:t>
            </a:r>
          </a:p>
          <a:p>
            <a:pPr marL="630238" indent="-366713">
              <a:buFont typeface="Wingdings" panose="05000000000000000000" pitchFamily="2" charset="2"/>
              <a:buChar char="§"/>
            </a:pPr>
            <a:r>
              <a:rPr lang="en-US" sz="2400" b="1" dirty="0" smtClean="0"/>
              <a:t>Lateral </a:t>
            </a:r>
            <a:r>
              <a:rPr lang="en-US" sz="2400" b="1" dirty="0" err="1"/>
              <a:t>corticospinal</a:t>
            </a:r>
            <a:r>
              <a:rPr lang="en-US" sz="2400" b="1" dirty="0"/>
              <a:t> tract</a:t>
            </a:r>
            <a:endParaRPr lang="cs-CZ" sz="2400" b="1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5739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06" y="990600"/>
            <a:ext cx="783367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04800" y="228600"/>
            <a:ext cx="8249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Corticospinal</a:t>
            </a:r>
            <a:r>
              <a:rPr lang="en-US" sz="3600" dirty="0" smtClean="0"/>
              <a:t> and </a:t>
            </a:r>
            <a:r>
              <a:rPr lang="en-US" sz="3600" dirty="0" err="1" smtClean="0"/>
              <a:t>corticonuclear</a:t>
            </a:r>
            <a:r>
              <a:rPr lang="en-US" sz="3600" dirty="0" smtClean="0"/>
              <a:t> tracts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4243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829" y="0"/>
            <a:ext cx="28703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47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078" y="-35168"/>
            <a:ext cx="5306923" cy="689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71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ybrainnotes.com/brain-primary-motor-cort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50570"/>
            <a:ext cx="6043448" cy="500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40222" y="457200"/>
            <a:ext cx="7114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Somatic sensory association area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1182665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67000" y="515034"/>
            <a:ext cx="3656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third system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838200" y="1905000"/>
            <a:ext cx="79335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 the oldest one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nuclei of RF – </a:t>
            </a:r>
            <a:r>
              <a:rPr lang="en-US" sz="2400" b="1" dirty="0" err="1" smtClean="0"/>
              <a:t>raphespinal</a:t>
            </a:r>
            <a:r>
              <a:rPr lang="en-US" sz="2400" dirty="0" smtClean="0"/>
              <a:t> and </a:t>
            </a:r>
            <a:r>
              <a:rPr lang="en-US" sz="2400" b="1" dirty="0" err="1" smtClean="0"/>
              <a:t>coeruleospinal</a:t>
            </a:r>
            <a:r>
              <a:rPr lang="en-US" sz="2400" b="1" dirty="0" smtClean="0"/>
              <a:t> tracts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control of involuntary emotional movements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290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47148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35242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048000" y="381000"/>
            <a:ext cx="2832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Motor </a:t>
            </a:r>
            <a:r>
              <a:rPr lang="cs-CZ" sz="3600" dirty="0" err="1" smtClean="0"/>
              <a:t>cortex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08309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816"/>
            <a:ext cx="9144000" cy="632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33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24" y="1065624"/>
            <a:ext cx="6928776" cy="575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874520" y="457200"/>
            <a:ext cx="5003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Planning of movements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0990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09600" y="990600"/>
            <a:ext cx="788389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2400" dirty="0" err="1">
                <a:solidFill>
                  <a:srgbClr val="000000"/>
                </a:solidFill>
                <a:latin typeface="Arial" charset="0"/>
                <a:ea typeface="SimSun" pitchFamily="2" charset="-122"/>
              </a:rPr>
              <a:t>Illustrations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  <a:ea typeface="SimSun" pitchFamily="2" charset="-122"/>
              </a:rPr>
              <a:t>were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  <a:ea typeface="SimSun" pitchFamily="2" charset="-122"/>
              </a:rPr>
              <a:t>copied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  <a:ea typeface="SimSun" pitchFamily="2" charset="-122"/>
              </a:rPr>
              <a:t>from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:</a:t>
            </a:r>
          </a:p>
          <a:p>
            <a:endParaRPr lang="cs-CZ" altLang="cs-CZ" sz="2400" dirty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  <a:p>
            <a:r>
              <a:rPr lang="en-US" sz="2400" b="1" dirty="0"/>
              <a:t>Neuroscience Online, the Open-Access Neuroscience </a:t>
            </a:r>
            <a:endParaRPr lang="cs-CZ" sz="2400" b="1" dirty="0"/>
          </a:p>
          <a:p>
            <a:r>
              <a:rPr lang="en-US" sz="2400" b="1" dirty="0"/>
              <a:t>Electronic </a:t>
            </a:r>
            <a:r>
              <a:rPr lang="en-US" sz="2400" b="1" dirty="0" smtClean="0"/>
              <a:t>Textbook</a:t>
            </a:r>
            <a:endParaRPr lang="cs-CZ" sz="2400" b="1" dirty="0" smtClean="0"/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2"/>
              </a:rPr>
              <a:t>Department of Neurobiology and Anatomy</a:t>
            </a:r>
            <a:endParaRPr lang="cs-CZ" sz="2400" dirty="0"/>
          </a:p>
          <a:p>
            <a:r>
              <a:rPr lang="en-US" sz="2400" dirty="0">
                <a:hlinkClick r:id="rId3"/>
              </a:rPr>
              <a:t>University of Texas Medical School at Houston</a:t>
            </a:r>
            <a:endParaRPr lang="cs-CZ" altLang="cs-CZ" sz="2400" dirty="0"/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28643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assconnection.s3.amazonaws.com/641/flashcards/2959641/jpg/sensorielfaisseauxdorsal_en1365528099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353" y="-6761"/>
            <a:ext cx="5982247" cy="688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592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436" y="2291789"/>
            <a:ext cx="4954901" cy="250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66800" y="609600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Secondary</a:t>
            </a:r>
            <a:r>
              <a:rPr lang="cs-CZ" sz="3600" dirty="0" smtClean="0"/>
              <a:t> </a:t>
            </a:r>
            <a:r>
              <a:rPr lang="cs-CZ" sz="3600" dirty="0" err="1" smtClean="0"/>
              <a:t>somatic</a:t>
            </a:r>
            <a:r>
              <a:rPr lang="cs-CZ" sz="3600" dirty="0" smtClean="0"/>
              <a:t> sensory area (SII)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326745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" y="1676400"/>
            <a:ext cx="8952952" cy="350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282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en-US" dirty="0" smtClean="0"/>
              <a:t>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472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038600" y="665018"/>
            <a:ext cx="1087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PAIN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18767" y="1981200"/>
            <a:ext cx="85266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/>
              <a:t>pain is a protective modality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International Association for the Study of Pain (IASP): </a:t>
            </a:r>
            <a:endParaRPr lang="en-US" sz="2400" dirty="0" smtClean="0"/>
          </a:p>
          <a:p>
            <a:r>
              <a:rPr lang="en-US" sz="2400" dirty="0" smtClean="0"/>
              <a:t>    „</a:t>
            </a:r>
            <a:r>
              <a:rPr lang="en-US" sz="2400" dirty="0"/>
              <a:t>Pain is an unpleasant sensory and emotional experience </a:t>
            </a:r>
            <a:endParaRPr lang="en-US" sz="2400" dirty="0" smtClean="0"/>
          </a:p>
          <a:p>
            <a:r>
              <a:rPr lang="en-US" sz="2400" dirty="0" smtClean="0"/>
              <a:t>    associated </a:t>
            </a:r>
            <a:r>
              <a:rPr lang="en-US" sz="2400" dirty="0"/>
              <a:t>with </a:t>
            </a:r>
            <a:r>
              <a:rPr lang="en-US" sz="2400" dirty="0" smtClean="0"/>
              <a:t>actual </a:t>
            </a:r>
            <a:r>
              <a:rPr lang="en-US" sz="2400" dirty="0"/>
              <a:t>or potential tissue damage,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or </a:t>
            </a:r>
            <a:r>
              <a:rPr lang="en-US" sz="2400" dirty="0"/>
              <a:t>described in terms of such damage“.</a:t>
            </a:r>
            <a:r>
              <a:rPr lang="en-US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pain threshold: individual and social influences</a:t>
            </a:r>
          </a:p>
        </p:txBody>
      </p:sp>
    </p:spTree>
    <p:extLst>
      <p:ext uri="{BB962C8B-B14F-4D97-AF65-F5344CB8AC3E}">
        <p14:creationId xmlns:p14="http://schemas.microsoft.com/office/powerpoint/2010/main" val="2058007057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k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3892</TotalTime>
  <Words>903</Words>
  <Application>Microsoft Office PowerPoint</Application>
  <PresentationFormat>Předvádění na obrazovce (4:3)</PresentationFormat>
  <Paragraphs>209</Paragraphs>
  <Slides>44</Slides>
  <Notes>0</Notes>
  <HiddenSlides>2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5" baseType="lpstr">
      <vt:lpstr>Aerodynamika</vt:lpstr>
      <vt:lpstr>CENTRAL REPRESENTATION OF THE TOUCH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PAIN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SOMATOSENSORY PATHWAYS</dc:title>
  <dc:creator>Ivana</dc:creator>
  <cp:lastModifiedBy>Svizenska</cp:lastModifiedBy>
  <cp:revision>136</cp:revision>
  <dcterms:created xsi:type="dcterms:W3CDTF">2016-03-11T17:01:52Z</dcterms:created>
  <dcterms:modified xsi:type="dcterms:W3CDTF">2016-04-08T14:17:35Z</dcterms:modified>
</cp:coreProperties>
</file>