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4"/>
  </p:notesMasterIdLst>
  <p:sldIdLst>
    <p:sldId id="256" r:id="rId2"/>
    <p:sldId id="357" r:id="rId3"/>
    <p:sldId id="322" r:id="rId4"/>
    <p:sldId id="351" r:id="rId5"/>
    <p:sldId id="358" r:id="rId6"/>
    <p:sldId id="360" r:id="rId7"/>
    <p:sldId id="359" r:id="rId8"/>
    <p:sldId id="324" r:id="rId9"/>
    <p:sldId id="362" r:id="rId10"/>
    <p:sldId id="370" r:id="rId11"/>
    <p:sldId id="353" r:id="rId12"/>
    <p:sldId id="361" r:id="rId13"/>
    <p:sldId id="375" r:id="rId14"/>
    <p:sldId id="371" r:id="rId15"/>
    <p:sldId id="372" r:id="rId16"/>
    <p:sldId id="373" r:id="rId17"/>
    <p:sldId id="374" r:id="rId18"/>
    <p:sldId id="282" r:id="rId19"/>
    <p:sldId id="354" r:id="rId20"/>
    <p:sldId id="325" r:id="rId21"/>
    <p:sldId id="368" r:id="rId22"/>
    <p:sldId id="355" r:id="rId23"/>
    <p:sldId id="330" r:id="rId24"/>
    <p:sldId id="369" r:id="rId25"/>
    <p:sldId id="267" r:id="rId26"/>
    <p:sldId id="356" r:id="rId27"/>
    <p:sldId id="364" r:id="rId28"/>
    <p:sldId id="365" r:id="rId29"/>
    <p:sldId id="366" r:id="rId30"/>
    <p:sldId id="376" r:id="rId31"/>
    <p:sldId id="367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4D762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2" autoAdjust="0"/>
    <p:restoredTop sz="94660"/>
  </p:normalViewPr>
  <p:slideViewPr>
    <p:cSldViewPr>
      <p:cViewPr varScale="1">
        <p:scale>
          <a:sx n="66" d="100"/>
          <a:sy n="66" d="100"/>
        </p:scale>
        <p:origin x="10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a Hradilová Svíženská" userId="63107673-1496-4c28-8b2e-c3f4865fae44" providerId="ADAL" clId="{C7461BA0-708C-440F-8EA7-BBFD57E5920D}"/>
    <pc:docChg chg="undo custSel addSld modSld">
      <pc:chgData name="Ivana Hradilová Svíženská" userId="63107673-1496-4c28-8b2e-c3f4865fae44" providerId="ADAL" clId="{C7461BA0-708C-440F-8EA7-BBFD57E5920D}" dt="2018-05-08T15:52:51.919" v="552" actId="1076"/>
      <pc:docMkLst>
        <pc:docMk/>
      </pc:docMkLst>
      <pc:sldChg chg="modSp">
        <pc:chgData name="Ivana Hradilová Svíženská" userId="63107673-1496-4c28-8b2e-c3f4865fae44" providerId="ADAL" clId="{C7461BA0-708C-440F-8EA7-BBFD57E5920D}" dt="2018-05-08T15:49:17.519" v="550" actId="113"/>
        <pc:sldMkLst>
          <pc:docMk/>
          <pc:sldMk cId="2140275091" sldId="267"/>
        </pc:sldMkLst>
        <pc:spChg chg="mod">
          <ac:chgData name="Ivana Hradilová Svíženská" userId="63107673-1496-4c28-8b2e-c3f4865fae44" providerId="ADAL" clId="{C7461BA0-708C-440F-8EA7-BBFD57E5920D}" dt="2018-05-08T15:49:17.519" v="550" actId="113"/>
          <ac:spMkLst>
            <pc:docMk/>
            <pc:sldMk cId="2140275091" sldId="267"/>
            <ac:spMk id="2" creationId="{00000000-0000-0000-0000-000000000000}"/>
          </ac:spMkLst>
        </pc:spChg>
      </pc:sldChg>
      <pc:sldChg chg="modSp">
        <pc:chgData name="Ivana Hradilová Svíženská" userId="63107673-1496-4c28-8b2e-c3f4865fae44" providerId="ADAL" clId="{C7461BA0-708C-440F-8EA7-BBFD57E5920D}" dt="2018-05-08T15:52:51.919" v="552" actId="1076"/>
        <pc:sldMkLst>
          <pc:docMk/>
          <pc:sldMk cId="698648797" sldId="282"/>
        </pc:sldMkLst>
        <pc:spChg chg="mod">
          <ac:chgData name="Ivana Hradilová Svíženská" userId="63107673-1496-4c28-8b2e-c3f4865fae44" providerId="ADAL" clId="{C7461BA0-708C-440F-8EA7-BBFD57E5920D}" dt="2018-05-08T15:52:51.919" v="552" actId="1076"/>
          <ac:spMkLst>
            <pc:docMk/>
            <pc:sldMk cId="698648797" sldId="282"/>
            <ac:spMk id="3" creationId="{00000000-0000-0000-0000-000000000000}"/>
          </ac:spMkLst>
        </pc:spChg>
      </pc:sldChg>
      <pc:sldChg chg="modSp">
        <pc:chgData name="Ivana Hradilová Svíženská" userId="63107673-1496-4c28-8b2e-c3f4865fae44" providerId="ADAL" clId="{C7461BA0-708C-440F-8EA7-BBFD57E5920D}" dt="2018-05-08T15:15:24.097" v="92" actId="1076"/>
        <pc:sldMkLst>
          <pc:docMk/>
          <pc:sldMk cId="1554961740" sldId="361"/>
        </pc:sldMkLst>
        <pc:spChg chg="mod">
          <ac:chgData name="Ivana Hradilová Svíženská" userId="63107673-1496-4c28-8b2e-c3f4865fae44" providerId="ADAL" clId="{C7461BA0-708C-440F-8EA7-BBFD57E5920D}" dt="2018-05-08T15:15:24.097" v="92" actId="1076"/>
          <ac:spMkLst>
            <pc:docMk/>
            <pc:sldMk cId="1554961740" sldId="361"/>
            <ac:spMk id="2" creationId="{00000000-0000-0000-0000-000000000000}"/>
          </ac:spMkLst>
        </pc:spChg>
      </pc:sldChg>
      <pc:sldChg chg="addSp delSp modSp add">
        <pc:chgData name="Ivana Hradilová Svíženská" userId="63107673-1496-4c28-8b2e-c3f4865fae44" providerId="ADAL" clId="{C7461BA0-708C-440F-8EA7-BBFD57E5920D}" dt="2018-05-08T15:12:39.430" v="85" actId="14100"/>
        <pc:sldMkLst>
          <pc:docMk/>
          <pc:sldMk cId="3688275797" sldId="371"/>
        </pc:sldMkLst>
        <pc:spChg chg="add del mod">
          <ac:chgData name="Ivana Hradilová Svíženská" userId="63107673-1496-4c28-8b2e-c3f4865fae44" providerId="ADAL" clId="{C7461BA0-708C-440F-8EA7-BBFD57E5920D}" dt="2018-05-08T15:01:03.995" v="3"/>
          <ac:spMkLst>
            <pc:docMk/>
            <pc:sldMk cId="3688275797" sldId="371"/>
            <ac:spMk id="2" creationId="{82E0CA51-851B-4751-AF86-74B0754D9451}"/>
          </ac:spMkLst>
        </pc:spChg>
        <pc:spChg chg="add mod">
          <ac:chgData name="Ivana Hradilová Svíženská" userId="63107673-1496-4c28-8b2e-c3f4865fae44" providerId="ADAL" clId="{C7461BA0-708C-440F-8EA7-BBFD57E5920D}" dt="2018-05-08T15:04:16.229" v="29" actId="1076"/>
          <ac:spMkLst>
            <pc:docMk/>
            <pc:sldMk cId="3688275797" sldId="371"/>
            <ac:spMk id="3" creationId="{564D3C37-8DBB-4797-AE51-BAD064061A0C}"/>
          </ac:spMkLst>
        </pc:spChg>
        <pc:spChg chg="add mod">
          <ac:chgData name="Ivana Hradilová Svíženská" userId="63107673-1496-4c28-8b2e-c3f4865fae44" providerId="ADAL" clId="{C7461BA0-708C-440F-8EA7-BBFD57E5920D}" dt="2018-05-08T15:04:27.174" v="32" actId="1076"/>
          <ac:spMkLst>
            <pc:docMk/>
            <pc:sldMk cId="3688275797" sldId="371"/>
            <ac:spMk id="4" creationId="{A3573020-D7B2-4A5A-8AD8-9038FBB8B58C}"/>
          </ac:spMkLst>
        </pc:spChg>
        <pc:spChg chg="add mod">
          <ac:chgData name="Ivana Hradilová Svíženská" userId="63107673-1496-4c28-8b2e-c3f4865fae44" providerId="ADAL" clId="{C7461BA0-708C-440F-8EA7-BBFD57E5920D}" dt="2018-05-08T15:05:25.464" v="37" actId="20577"/>
          <ac:spMkLst>
            <pc:docMk/>
            <pc:sldMk cId="3688275797" sldId="371"/>
            <ac:spMk id="5" creationId="{FFC6F257-799C-4B6E-8DBB-9A050C289772}"/>
          </ac:spMkLst>
        </pc:spChg>
        <pc:spChg chg="add mod">
          <ac:chgData name="Ivana Hradilová Svíženská" userId="63107673-1496-4c28-8b2e-c3f4865fae44" providerId="ADAL" clId="{C7461BA0-708C-440F-8EA7-BBFD57E5920D}" dt="2018-05-08T15:06:12.999" v="44" actId="20577"/>
          <ac:spMkLst>
            <pc:docMk/>
            <pc:sldMk cId="3688275797" sldId="371"/>
            <ac:spMk id="6" creationId="{007D15B5-0BE0-4C5B-80C2-CB7C5E47DA36}"/>
          </ac:spMkLst>
        </pc:spChg>
        <pc:spChg chg="add mod">
          <ac:chgData name="Ivana Hradilová Svíženská" userId="63107673-1496-4c28-8b2e-c3f4865fae44" providerId="ADAL" clId="{C7461BA0-708C-440F-8EA7-BBFD57E5920D}" dt="2018-05-08T15:10:40.200" v="69" actId="208"/>
          <ac:spMkLst>
            <pc:docMk/>
            <pc:sldMk cId="3688275797" sldId="371"/>
            <ac:spMk id="15" creationId="{C7CC9E6A-14F2-4221-8B7A-46D2E8C653C1}"/>
          </ac:spMkLst>
        </pc:spChg>
        <pc:spChg chg="add mod">
          <ac:chgData name="Ivana Hradilová Svíženská" userId="63107673-1496-4c28-8b2e-c3f4865fae44" providerId="ADAL" clId="{C7461BA0-708C-440F-8EA7-BBFD57E5920D}" dt="2018-05-08T15:11:10.975" v="77" actId="208"/>
          <ac:spMkLst>
            <pc:docMk/>
            <pc:sldMk cId="3688275797" sldId="371"/>
            <ac:spMk id="16" creationId="{74F6B50B-751E-4C94-9368-08C77DEF228C}"/>
          </ac:spMkLst>
        </pc:spChg>
        <pc:cxnChg chg="add mod">
          <ac:chgData name="Ivana Hradilová Svíženská" userId="63107673-1496-4c28-8b2e-c3f4865fae44" providerId="ADAL" clId="{C7461BA0-708C-440F-8EA7-BBFD57E5920D}" dt="2018-05-08T15:06:48.120" v="47" actId="1582"/>
          <ac:cxnSpMkLst>
            <pc:docMk/>
            <pc:sldMk cId="3688275797" sldId="371"/>
            <ac:cxnSpMk id="8" creationId="{83263E13-31EB-4557-8478-8E9F565A2A9C}"/>
          </ac:cxnSpMkLst>
        </pc:cxnChg>
        <pc:cxnChg chg="add mod">
          <ac:chgData name="Ivana Hradilová Svíženská" userId="63107673-1496-4c28-8b2e-c3f4865fae44" providerId="ADAL" clId="{C7461BA0-708C-440F-8EA7-BBFD57E5920D}" dt="2018-05-08T15:07:14.216" v="53" actId="14100"/>
          <ac:cxnSpMkLst>
            <pc:docMk/>
            <pc:sldMk cId="3688275797" sldId="371"/>
            <ac:cxnSpMk id="9" creationId="{19C33698-F20E-458B-962D-7910E3C62CFA}"/>
          </ac:cxnSpMkLst>
        </pc:cxnChg>
        <pc:cxnChg chg="add mod">
          <ac:chgData name="Ivana Hradilová Svíženská" userId="63107673-1496-4c28-8b2e-c3f4865fae44" providerId="ADAL" clId="{C7461BA0-708C-440F-8EA7-BBFD57E5920D}" dt="2018-05-08T15:07:04.569" v="51" actId="14100"/>
          <ac:cxnSpMkLst>
            <pc:docMk/>
            <pc:sldMk cId="3688275797" sldId="371"/>
            <ac:cxnSpMk id="10" creationId="{E835CB9E-7D0F-4908-A4B4-D13B3C526AAD}"/>
          </ac:cxnSpMkLst>
        </pc:cxnChg>
        <pc:cxnChg chg="add mod">
          <ac:chgData name="Ivana Hradilová Svíženská" userId="63107673-1496-4c28-8b2e-c3f4865fae44" providerId="ADAL" clId="{C7461BA0-708C-440F-8EA7-BBFD57E5920D}" dt="2018-05-08T15:12:39.430" v="85" actId="14100"/>
          <ac:cxnSpMkLst>
            <pc:docMk/>
            <pc:sldMk cId="3688275797" sldId="371"/>
            <ac:cxnSpMk id="18" creationId="{B7BC527E-B30A-4F6E-929C-F8564C74F698}"/>
          </ac:cxnSpMkLst>
        </pc:cxnChg>
        <pc:cxnChg chg="add mod">
          <ac:chgData name="Ivana Hradilová Svíženská" userId="63107673-1496-4c28-8b2e-c3f4865fae44" providerId="ADAL" clId="{C7461BA0-708C-440F-8EA7-BBFD57E5920D}" dt="2018-05-08T15:12:26.128" v="83" actId="1582"/>
          <ac:cxnSpMkLst>
            <pc:docMk/>
            <pc:sldMk cId="3688275797" sldId="371"/>
            <ac:cxnSpMk id="20" creationId="{25F09597-7E4F-416F-81B0-D3CAA07D4333}"/>
          </ac:cxnSpMkLst>
        </pc:cxnChg>
      </pc:sldChg>
      <pc:sldChg chg="addSp modSp add">
        <pc:chgData name="Ivana Hradilová Svíženská" userId="63107673-1496-4c28-8b2e-c3f4865fae44" providerId="ADAL" clId="{C7461BA0-708C-440F-8EA7-BBFD57E5920D}" dt="2018-05-08T15:26:46.892" v="175"/>
        <pc:sldMkLst>
          <pc:docMk/>
          <pc:sldMk cId="2509694179" sldId="372"/>
        </pc:sldMkLst>
        <pc:spChg chg="add mod">
          <ac:chgData name="Ivana Hradilová Svíženská" userId="63107673-1496-4c28-8b2e-c3f4865fae44" providerId="ADAL" clId="{C7461BA0-708C-440F-8EA7-BBFD57E5920D}" dt="2018-05-08T15:26:46.892" v="175"/>
          <ac:spMkLst>
            <pc:docMk/>
            <pc:sldMk cId="2509694179" sldId="372"/>
            <ac:spMk id="2" creationId="{A2A9993C-F626-4F6B-8CB2-A3E34485E79E}"/>
          </ac:spMkLst>
        </pc:spChg>
      </pc:sldChg>
      <pc:sldChg chg="addSp delSp modSp add">
        <pc:chgData name="Ivana Hradilová Svíženská" userId="63107673-1496-4c28-8b2e-c3f4865fae44" providerId="ADAL" clId="{C7461BA0-708C-440F-8EA7-BBFD57E5920D}" dt="2018-05-08T15:41:35.483" v="422" actId="20577"/>
        <pc:sldMkLst>
          <pc:docMk/>
          <pc:sldMk cId="3914668762" sldId="373"/>
        </pc:sldMkLst>
        <pc:spChg chg="add del mod">
          <ac:chgData name="Ivana Hradilová Svíženská" userId="63107673-1496-4c28-8b2e-c3f4865fae44" providerId="ADAL" clId="{C7461BA0-708C-440F-8EA7-BBFD57E5920D}" dt="2018-05-08T15:28:27.812" v="183"/>
          <ac:spMkLst>
            <pc:docMk/>
            <pc:sldMk cId="3914668762" sldId="373"/>
            <ac:spMk id="2" creationId="{60414DC2-7D8C-4496-9959-2C01CA6E93B4}"/>
          </ac:spMkLst>
        </pc:spChg>
        <pc:spChg chg="add mod">
          <ac:chgData name="Ivana Hradilová Svíženská" userId="63107673-1496-4c28-8b2e-c3f4865fae44" providerId="ADAL" clId="{C7461BA0-708C-440F-8EA7-BBFD57E5920D}" dt="2018-05-08T15:41:35.483" v="422" actId="20577"/>
          <ac:spMkLst>
            <pc:docMk/>
            <pc:sldMk cId="3914668762" sldId="373"/>
            <ac:spMk id="3" creationId="{98978528-23E7-41FA-8258-BB957D44591A}"/>
          </ac:spMkLst>
        </pc:spChg>
      </pc:sldChg>
      <pc:sldChg chg="addSp modSp add">
        <pc:chgData name="Ivana Hradilová Svíženská" userId="63107673-1496-4c28-8b2e-c3f4865fae44" providerId="ADAL" clId="{C7461BA0-708C-440F-8EA7-BBFD57E5920D}" dt="2018-05-08T15:46:02.726" v="549" actId="20577"/>
        <pc:sldMkLst>
          <pc:docMk/>
          <pc:sldMk cId="3451919701" sldId="374"/>
        </pc:sldMkLst>
        <pc:spChg chg="add mod">
          <ac:chgData name="Ivana Hradilová Svíženská" userId="63107673-1496-4c28-8b2e-c3f4865fae44" providerId="ADAL" clId="{C7461BA0-708C-440F-8EA7-BBFD57E5920D}" dt="2018-05-08T15:46:02.726" v="549" actId="20577"/>
          <ac:spMkLst>
            <pc:docMk/>
            <pc:sldMk cId="3451919701" sldId="374"/>
            <ac:spMk id="2" creationId="{DC74414F-4409-4DD8-9682-89D1A9BAD6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F988E-7F7D-4AC4-BDAF-1BC76C3CE998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99234-9426-42AB-A7FE-4E1D3966E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5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431818-C486-4078-AA4F-1EC46DB3FCB9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>
              <a:latin typeface="Arial" charset="0"/>
            </a:endParaRPr>
          </a:p>
        </p:txBody>
      </p:sp>
      <p:sp>
        <p:nvSpPr>
          <p:cNvPr id="51203" name="Text Box 1"/>
          <p:cNvSpPr txBox="1">
            <a:spLocks noChangeArrowheads="1"/>
          </p:cNvSpPr>
          <p:nvPr/>
        </p:nvSpPr>
        <p:spPr bwMode="auto">
          <a:xfrm>
            <a:off x="3884758" y="8686216"/>
            <a:ext cx="2973242" cy="457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39078EE-CBA3-41B5-89F3-C387D3772C72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cs-CZ" altLang="cs-CZ">
              <a:latin typeface="Arial" charset="0"/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925934" y="685947"/>
            <a:ext cx="5009336" cy="342973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51205" name="Text Box 3"/>
          <p:cNvSpPr>
            <a:spLocks noGrp="1" noChangeArrowheads="1"/>
          </p:cNvSpPr>
          <p:nvPr>
            <p:ph type="body"/>
          </p:nvPr>
        </p:nvSpPr>
        <p:spPr>
          <a:xfrm>
            <a:off x="261120" y="4343839"/>
            <a:ext cx="6265273" cy="411567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The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sympathetic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system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stimulates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those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activities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that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are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mobilized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by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the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organism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during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stress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situations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.</a:t>
            </a: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Increased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ac</a:t>
            </a:r>
            <a:r>
              <a:rPr lang="en-US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tivity</a:t>
            </a:r>
            <a:r>
              <a:rPr lang="en-US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of the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sympat</a:t>
            </a:r>
            <a:r>
              <a:rPr lang="en-US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hetic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a</a:t>
            </a:r>
            <a:r>
              <a:rPr lang="en-US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nd</a:t>
            </a:r>
            <a:r>
              <a:rPr lang="en-US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following release of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adrenerg</a:t>
            </a:r>
            <a:r>
              <a:rPr lang="en-US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ic</a:t>
            </a:r>
            <a:r>
              <a:rPr lang="en-US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neurotransmitters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p</a:t>
            </a:r>
            <a:r>
              <a:rPr lang="en-US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repares</a:t>
            </a:r>
            <a:r>
              <a:rPr lang="en-US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the</a:t>
            </a:r>
            <a:r>
              <a:rPr lang="cs-CZ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cs-CZ" altLang="cs-CZ" dirty="0" err="1">
                <a:latin typeface="Arial" charset="0"/>
                <a:ea typeface="Lucida Sans Unicode" pitchFamily="34" charset="0"/>
                <a:cs typeface="Lucida Sans Unicode" pitchFamily="34" charset="0"/>
              </a:rPr>
              <a:t>organism</a:t>
            </a:r>
            <a:r>
              <a:rPr lang="en-US" altLang="cs-CZ" dirty="0">
                <a:latin typeface="Arial" charset="0"/>
                <a:ea typeface="Lucida Sans Unicode" pitchFamily="34" charset="0"/>
                <a:cs typeface="Lucida Sans Unicode" pitchFamily="34" charset="0"/>
              </a:rPr>
              <a:t> for FFF.</a:t>
            </a:r>
            <a:endParaRPr lang="cs-CZ" altLang="cs-CZ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  <a:p>
            <a:pPr eaLnBrk="1" hangingPunct="1"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cs-CZ" altLang="cs-CZ" dirty="0">
              <a:latin typeface="Arial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2AF025D-D1AE-492D-A7E3-1C9CDE5078EC}" type="datetimeFigureOut">
              <a:rPr lang="en-US" smtClean="0"/>
              <a:t>5/11/2018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4C9B31-3256-460F-BF91-F24F010818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med.uth.tmc.edu/" TargetMode="External"/><Relationship Id="rId2" Type="http://schemas.openxmlformats.org/officeDocument/2006/relationships/hyperlink" Target="http://nba.uth.tmc.edu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66800" y="76200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cs-CZ" dirty="0"/>
              <a:t>AUTONOMIC NERVOUS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19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slideplayer.com/1/273836/slides/slide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2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568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21660"/>
            <a:ext cx="9258016" cy="406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7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589" y="1219200"/>
            <a:ext cx="660082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219200" y="381000"/>
            <a:ext cx="7164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Central</a:t>
            </a:r>
            <a:r>
              <a:rPr lang="cs-CZ" sz="3600" dirty="0"/>
              <a:t> </a:t>
            </a:r>
            <a:r>
              <a:rPr lang="cs-CZ" sz="3600" dirty="0" err="1"/>
              <a:t>autonomic</a:t>
            </a:r>
            <a:r>
              <a:rPr lang="cs-CZ" sz="3600" dirty="0"/>
              <a:t> network (CAN)</a:t>
            </a:r>
          </a:p>
        </p:txBody>
      </p:sp>
      <p:sp>
        <p:nvSpPr>
          <p:cNvPr id="4" name="Ovál 3"/>
          <p:cNvSpPr/>
          <p:nvPr/>
        </p:nvSpPr>
        <p:spPr>
          <a:xfrm>
            <a:off x="4343400" y="2895600"/>
            <a:ext cx="533400" cy="457200"/>
          </a:xfrm>
          <a:prstGeom prst="ellipse">
            <a:avLst/>
          </a:prstGeom>
          <a:noFill/>
          <a:ln w="38100">
            <a:solidFill>
              <a:srgbClr val="66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96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57881"/>
            <a:ext cx="6713823" cy="5655887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928102" y="381000"/>
            <a:ext cx="52877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 smtClean="0"/>
              <a:t>Paraventricular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nucleus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14627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64D3C37-8DBB-4797-AE51-BAD064061A0C}"/>
              </a:ext>
            </a:extLst>
          </p:cNvPr>
          <p:cNvSpPr txBox="1"/>
          <p:nvPr/>
        </p:nvSpPr>
        <p:spPr>
          <a:xfrm flipH="1">
            <a:off x="3429000" y="429208"/>
            <a:ext cx="1957253" cy="1200329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smtClean="0"/>
              <a:t>PVN in CAN</a:t>
            </a:r>
            <a:endParaRPr lang="cs-CZ" sz="3600" b="1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3573020-D7B2-4A5A-8AD8-9038FBB8B58C}"/>
              </a:ext>
            </a:extLst>
          </p:cNvPr>
          <p:cNvSpPr txBox="1"/>
          <p:nvPr/>
        </p:nvSpPr>
        <p:spPr>
          <a:xfrm flipH="1">
            <a:off x="609600" y="2452014"/>
            <a:ext cx="1957253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DN </a:t>
            </a:r>
            <a:r>
              <a:rPr lang="cs-CZ" sz="3600" b="1" dirty="0" err="1"/>
              <a:t>of</a:t>
            </a:r>
            <a:r>
              <a:rPr lang="cs-CZ" sz="3600" b="1" dirty="0"/>
              <a:t> CN X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FC6F257-799C-4B6E-8DBB-9A050C289772}"/>
              </a:ext>
            </a:extLst>
          </p:cNvPr>
          <p:cNvSpPr txBox="1"/>
          <p:nvPr/>
        </p:nvSpPr>
        <p:spPr>
          <a:xfrm flipH="1">
            <a:off x="3517173" y="2898084"/>
            <a:ext cx="18048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/>
              <a:t>rVLM</a:t>
            </a:r>
            <a:endParaRPr lang="cs-CZ" sz="36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007D15B5-0BE0-4C5B-80C2-CB7C5E47DA36}"/>
              </a:ext>
            </a:extLst>
          </p:cNvPr>
          <p:cNvSpPr txBox="1"/>
          <p:nvPr/>
        </p:nvSpPr>
        <p:spPr>
          <a:xfrm flipH="1">
            <a:off x="6096000" y="2782668"/>
            <a:ext cx="1957253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/>
              <a:t>sIMLN</a:t>
            </a:r>
            <a:endParaRPr lang="cs-CZ" sz="3600" b="1" dirty="0"/>
          </a:p>
        </p:txBody>
      </p: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83263E13-31EB-4557-8478-8E9F565A2A9C}"/>
              </a:ext>
            </a:extLst>
          </p:cNvPr>
          <p:cNvCxnSpPr/>
          <p:nvPr/>
        </p:nvCxnSpPr>
        <p:spPr>
          <a:xfrm flipH="1">
            <a:off x="1676400" y="1629537"/>
            <a:ext cx="1752600" cy="6564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19C33698-F20E-458B-962D-7910E3C62CFA}"/>
              </a:ext>
            </a:extLst>
          </p:cNvPr>
          <p:cNvCxnSpPr>
            <a:cxnSpLocks/>
            <a:stCxn id="3" idx="2"/>
          </p:cNvCxnSpPr>
          <p:nvPr/>
        </p:nvCxnSpPr>
        <p:spPr>
          <a:xfrm>
            <a:off x="4407626" y="1629537"/>
            <a:ext cx="11974" cy="10654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E835CB9E-7D0F-4908-A4B4-D13B3C526AAD}"/>
              </a:ext>
            </a:extLst>
          </p:cNvPr>
          <p:cNvCxnSpPr>
            <a:cxnSpLocks/>
          </p:cNvCxnSpPr>
          <p:nvPr/>
        </p:nvCxnSpPr>
        <p:spPr>
          <a:xfrm>
            <a:off x="5386253" y="1628912"/>
            <a:ext cx="1547947" cy="96188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7CC9E6A-14F2-4221-8B7A-46D2E8C653C1}"/>
              </a:ext>
            </a:extLst>
          </p:cNvPr>
          <p:cNvSpPr txBox="1"/>
          <p:nvPr/>
        </p:nvSpPr>
        <p:spPr>
          <a:xfrm flipH="1">
            <a:off x="1905000" y="4489799"/>
            <a:ext cx="1957253" cy="1200329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 err="1"/>
              <a:t>cSN</a:t>
            </a:r>
            <a:r>
              <a:rPr lang="cs-CZ" sz="3600" b="1" dirty="0"/>
              <a:t> </a:t>
            </a:r>
            <a:r>
              <a:rPr lang="cs-CZ" sz="3600" b="1" dirty="0" err="1"/>
              <a:t>of</a:t>
            </a:r>
            <a:r>
              <a:rPr lang="cs-CZ" sz="3600" b="1" dirty="0"/>
              <a:t> CN V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74F6B50B-751E-4C94-9368-08C77DEF228C}"/>
              </a:ext>
            </a:extLst>
          </p:cNvPr>
          <p:cNvSpPr txBox="1"/>
          <p:nvPr/>
        </p:nvSpPr>
        <p:spPr>
          <a:xfrm flipH="1">
            <a:off x="4962616" y="4812962"/>
            <a:ext cx="1957253" cy="646331"/>
          </a:xfrm>
          <a:prstGeom prst="rect">
            <a:avLst/>
          </a:prstGeom>
          <a:noFill/>
          <a:ln w="38100">
            <a:solidFill>
              <a:srgbClr val="66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/>
              <a:t>NTS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B7BC527E-B30A-4F6E-929C-F8564C74F698}"/>
              </a:ext>
            </a:extLst>
          </p:cNvPr>
          <p:cNvCxnSpPr>
            <a:cxnSpLocks/>
            <a:stCxn id="15" idx="0"/>
          </p:cNvCxnSpPr>
          <p:nvPr/>
        </p:nvCxnSpPr>
        <p:spPr>
          <a:xfrm flipV="1">
            <a:off x="2883626" y="1752600"/>
            <a:ext cx="978627" cy="2737199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25F09597-7E4F-416F-81B0-D3CAA07D4333}"/>
              </a:ext>
            </a:extLst>
          </p:cNvPr>
          <p:cNvCxnSpPr/>
          <p:nvPr/>
        </p:nvCxnSpPr>
        <p:spPr>
          <a:xfrm flipH="1" flipV="1">
            <a:off x="5029200" y="1752600"/>
            <a:ext cx="926373" cy="3060363"/>
          </a:xfrm>
          <a:prstGeom prst="straightConnector1">
            <a:avLst/>
          </a:prstGeom>
          <a:ln w="38100">
            <a:solidFill>
              <a:srgbClr val="66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27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A2A9993C-F626-4F6B-8CB2-A3E34485E79E}"/>
              </a:ext>
            </a:extLst>
          </p:cNvPr>
          <p:cNvSpPr txBox="1"/>
          <p:nvPr/>
        </p:nvSpPr>
        <p:spPr>
          <a:xfrm flipH="1">
            <a:off x="457200" y="3810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Other</a:t>
            </a:r>
            <a:r>
              <a:rPr lang="cs-CZ" sz="3600" dirty="0"/>
              <a:t> </a:t>
            </a:r>
            <a:r>
              <a:rPr lang="cs-CZ" sz="3600" dirty="0" err="1"/>
              <a:t>hypothalamic</a:t>
            </a:r>
            <a:r>
              <a:rPr lang="cs-CZ" sz="3600" dirty="0"/>
              <a:t> </a:t>
            </a:r>
            <a:r>
              <a:rPr lang="cs-CZ" sz="3600" dirty="0" err="1"/>
              <a:t>nuclei</a:t>
            </a:r>
            <a:r>
              <a:rPr lang="cs-CZ" sz="3600" dirty="0"/>
              <a:t> in CAN:</a:t>
            </a:r>
          </a:p>
          <a:p>
            <a:endParaRPr lang="cs-CZ" sz="3600" dirty="0"/>
          </a:p>
          <a:p>
            <a:r>
              <a:rPr lang="en-GB" sz="3600" dirty="0">
                <a:solidFill>
                  <a:srgbClr val="FF0000"/>
                </a:solidFill>
              </a:rPr>
              <a:t>Dorsomedial nucleus</a:t>
            </a:r>
          </a:p>
          <a:p>
            <a:r>
              <a:rPr lang="en-GB" sz="3600" dirty="0">
                <a:solidFill>
                  <a:srgbClr val="FF0000"/>
                </a:solidFill>
              </a:rPr>
              <a:t>Posterior hypothalamic nucleus </a:t>
            </a:r>
          </a:p>
          <a:p>
            <a:r>
              <a:rPr lang="en-GB" sz="3600" dirty="0">
                <a:solidFill>
                  <a:srgbClr val="FF0000"/>
                </a:solidFill>
              </a:rPr>
              <a:t>Mammillary nucleus</a:t>
            </a:r>
          </a:p>
          <a:p>
            <a:r>
              <a:rPr lang="en-GB" sz="3600" dirty="0">
                <a:solidFill>
                  <a:srgbClr val="FF0000"/>
                </a:solidFill>
              </a:rPr>
              <a:t>Lateral hypothalamic area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/>
              <a:t>-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2400" dirty="0" err="1"/>
              <a:t>cardiovascular</a:t>
            </a:r>
            <a:r>
              <a:rPr lang="cs-CZ" sz="2400" dirty="0"/>
              <a:t> </a:t>
            </a:r>
            <a:r>
              <a:rPr lang="cs-CZ" sz="2400" dirty="0" err="1"/>
              <a:t>control</a:t>
            </a:r>
            <a:r>
              <a:rPr lang="cs-CZ" sz="2400" dirty="0"/>
              <a:t>, </a:t>
            </a:r>
            <a:r>
              <a:rPr lang="en-US" sz="2400" dirty="0"/>
              <a:t>control of feeding, satiety and insulin release</a:t>
            </a:r>
            <a:r>
              <a:rPr lang="cs-CZ" sz="2400" dirty="0"/>
              <a:t> 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9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98978528-23E7-41FA-8258-BB957D44591A}"/>
              </a:ext>
            </a:extLst>
          </p:cNvPr>
          <p:cNvSpPr txBox="1"/>
          <p:nvPr/>
        </p:nvSpPr>
        <p:spPr>
          <a:xfrm>
            <a:off x="0" y="30480"/>
            <a:ext cx="9067800" cy="674030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cs-CZ" sz="3600" dirty="0" err="1"/>
              <a:t>Extrahypothalamic</a:t>
            </a:r>
            <a:r>
              <a:rPr lang="cs-CZ" sz="3600" dirty="0"/>
              <a:t> </a:t>
            </a:r>
            <a:r>
              <a:rPr lang="cs-CZ" sz="3600" dirty="0" err="1"/>
              <a:t>structures</a:t>
            </a:r>
            <a:r>
              <a:rPr lang="cs-CZ" sz="3600" dirty="0"/>
              <a:t> in CAN:</a:t>
            </a:r>
          </a:p>
          <a:p>
            <a:endParaRPr lang="cs-CZ" sz="3600" dirty="0"/>
          </a:p>
          <a:p>
            <a:r>
              <a:rPr lang="cs-CZ" sz="3600" dirty="0" err="1"/>
              <a:t>Control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symp</a:t>
            </a:r>
            <a:r>
              <a:rPr lang="cs-CZ" sz="3600" dirty="0"/>
              <a:t>. </a:t>
            </a:r>
            <a:r>
              <a:rPr lang="cs-CZ" sz="3600" dirty="0" err="1"/>
              <a:t>outflow</a:t>
            </a:r>
            <a:endParaRPr lang="cs-CZ" sz="3600" dirty="0"/>
          </a:p>
          <a:p>
            <a:r>
              <a:rPr lang="cs-CZ" sz="3600" dirty="0">
                <a:solidFill>
                  <a:srgbClr val="FF0000"/>
                </a:solidFill>
              </a:rPr>
              <a:t>	</a:t>
            </a:r>
            <a:r>
              <a:rPr lang="cs-CZ" sz="3600" dirty="0" err="1">
                <a:solidFill>
                  <a:srgbClr val="FF0000"/>
                </a:solidFill>
              </a:rPr>
              <a:t>Locus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coeruleus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>
                <a:solidFill>
                  <a:srgbClr val="FF0000"/>
                </a:solidFill>
              </a:rPr>
              <a:t>	</a:t>
            </a:r>
            <a:r>
              <a:rPr lang="cs-CZ" sz="3600" dirty="0" err="1">
                <a:solidFill>
                  <a:srgbClr val="FF0000"/>
                </a:solidFill>
              </a:rPr>
              <a:t>Rostral</a:t>
            </a:r>
            <a:r>
              <a:rPr lang="cs-CZ" sz="3600" dirty="0">
                <a:solidFill>
                  <a:srgbClr val="FF0000"/>
                </a:solidFill>
              </a:rPr>
              <a:t> and </a:t>
            </a:r>
            <a:r>
              <a:rPr lang="cs-CZ" sz="3600" dirty="0" err="1">
                <a:solidFill>
                  <a:srgbClr val="FF0000"/>
                </a:solidFill>
              </a:rPr>
              <a:t>caudal</a:t>
            </a:r>
            <a:r>
              <a:rPr lang="cs-CZ" sz="3600" dirty="0">
                <a:solidFill>
                  <a:srgbClr val="FF0000"/>
                </a:solidFill>
              </a:rPr>
              <a:t> VLM</a:t>
            </a:r>
          </a:p>
          <a:p>
            <a:r>
              <a:rPr lang="cs-CZ" sz="3600" dirty="0">
                <a:solidFill>
                  <a:srgbClr val="FF0000"/>
                </a:solidFill>
              </a:rPr>
              <a:t>	</a:t>
            </a:r>
            <a:r>
              <a:rPr lang="cs-CZ" sz="3600" dirty="0" err="1">
                <a:solidFill>
                  <a:srgbClr val="FF0000"/>
                </a:solidFill>
              </a:rPr>
              <a:t>Raphe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nuclei</a:t>
            </a:r>
            <a:r>
              <a:rPr lang="cs-CZ" sz="3600" dirty="0"/>
              <a:t> </a:t>
            </a:r>
          </a:p>
          <a:p>
            <a:r>
              <a:rPr lang="cs-CZ" sz="3600" dirty="0" err="1"/>
              <a:t>Control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parasymp</a:t>
            </a:r>
            <a:r>
              <a:rPr lang="cs-CZ" sz="3600" dirty="0"/>
              <a:t>. </a:t>
            </a:r>
            <a:r>
              <a:rPr lang="cs-CZ" sz="3600" dirty="0" err="1"/>
              <a:t>outflow</a:t>
            </a:r>
            <a:endParaRPr lang="cs-CZ" sz="3600" dirty="0"/>
          </a:p>
          <a:p>
            <a:r>
              <a:rPr lang="cs-CZ" sz="3600" dirty="0"/>
              <a:t>	</a:t>
            </a:r>
            <a:r>
              <a:rPr lang="cs-CZ" sz="3600" dirty="0" err="1">
                <a:solidFill>
                  <a:srgbClr val="FF0000"/>
                </a:solidFill>
              </a:rPr>
              <a:t>Central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ncl</a:t>
            </a:r>
            <a:r>
              <a:rPr lang="cs-CZ" sz="3600" dirty="0">
                <a:solidFill>
                  <a:srgbClr val="FF0000"/>
                </a:solidFill>
              </a:rPr>
              <a:t>.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amygdala</a:t>
            </a:r>
          </a:p>
          <a:p>
            <a:r>
              <a:rPr lang="cs-CZ" sz="3600" dirty="0">
                <a:solidFill>
                  <a:srgbClr val="FF0000"/>
                </a:solidFill>
              </a:rPr>
              <a:t>	</a:t>
            </a:r>
            <a:r>
              <a:rPr lang="cs-CZ" sz="3600" dirty="0" err="1">
                <a:solidFill>
                  <a:srgbClr val="FF0000"/>
                </a:solidFill>
              </a:rPr>
              <a:t>Dorsal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ncl</a:t>
            </a:r>
            <a:r>
              <a:rPr lang="cs-CZ" sz="3600" dirty="0">
                <a:solidFill>
                  <a:srgbClr val="FF0000"/>
                </a:solidFill>
              </a:rPr>
              <a:t>. </a:t>
            </a:r>
            <a:r>
              <a:rPr lang="cs-CZ" sz="3600" dirty="0" err="1">
                <a:solidFill>
                  <a:srgbClr val="FF0000"/>
                </a:solidFill>
              </a:rPr>
              <a:t>of</a:t>
            </a:r>
            <a:r>
              <a:rPr lang="cs-CZ" sz="3600" dirty="0">
                <a:solidFill>
                  <a:srgbClr val="FF0000"/>
                </a:solidFill>
              </a:rPr>
              <a:t> CN X</a:t>
            </a:r>
          </a:p>
          <a:p>
            <a:r>
              <a:rPr lang="cs-CZ" sz="3600" dirty="0">
                <a:solidFill>
                  <a:srgbClr val="FF0000"/>
                </a:solidFill>
              </a:rPr>
              <a:t>	</a:t>
            </a:r>
            <a:r>
              <a:rPr lang="cs-CZ" sz="3600" dirty="0" err="1">
                <a:solidFill>
                  <a:srgbClr val="FF0000"/>
                </a:solidFill>
              </a:rPr>
              <a:t>Raphe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nuclei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>
                <a:solidFill>
                  <a:srgbClr val="FF0000"/>
                </a:solidFill>
              </a:rPr>
              <a:t>	PAG</a:t>
            </a:r>
          </a:p>
          <a:p>
            <a:r>
              <a:rPr lang="cs-CZ" sz="3600" dirty="0">
                <a:solidFill>
                  <a:srgbClr val="FF0000"/>
                </a:solidFill>
              </a:rPr>
              <a:t>	</a:t>
            </a:r>
            <a:r>
              <a:rPr lang="cs-CZ" sz="3600" dirty="0" err="1">
                <a:solidFill>
                  <a:srgbClr val="FF0000"/>
                </a:solidFill>
              </a:rPr>
              <a:t>Parabrachial</a:t>
            </a:r>
            <a:r>
              <a:rPr lang="cs-CZ" sz="3600" dirty="0">
                <a:solidFill>
                  <a:srgbClr val="FF0000"/>
                </a:solidFill>
              </a:rPr>
              <a:t> </a:t>
            </a:r>
            <a:r>
              <a:rPr lang="cs-CZ" sz="3600" dirty="0" err="1">
                <a:solidFill>
                  <a:srgbClr val="FF0000"/>
                </a:solidFill>
              </a:rPr>
              <a:t>ncl</a:t>
            </a:r>
            <a:r>
              <a:rPr lang="cs-CZ" sz="3600" dirty="0">
                <a:solidFill>
                  <a:srgbClr val="FF0000"/>
                </a:solidFill>
              </a:rPr>
              <a:t>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914668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DC74414F-4409-4DD8-9682-89D1A9BAD677}"/>
              </a:ext>
            </a:extLst>
          </p:cNvPr>
          <p:cNvSpPr txBox="1"/>
          <p:nvPr/>
        </p:nvSpPr>
        <p:spPr>
          <a:xfrm>
            <a:off x="76200" y="2286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err="1"/>
              <a:t>Limbic</a:t>
            </a:r>
            <a:r>
              <a:rPr lang="cs-CZ" sz="3600" dirty="0"/>
              <a:t> </a:t>
            </a:r>
            <a:r>
              <a:rPr lang="cs-CZ" sz="3600" dirty="0" err="1"/>
              <a:t>cortex</a:t>
            </a:r>
            <a:r>
              <a:rPr lang="cs-CZ" sz="3600" dirty="0"/>
              <a:t> – </a:t>
            </a:r>
            <a:r>
              <a:rPr lang="cs-CZ" sz="3600" dirty="0" err="1"/>
              <a:t>control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both</a:t>
            </a:r>
            <a:r>
              <a:rPr lang="cs-CZ" sz="3600" dirty="0"/>
              <a:t> </a:t>
            </a:r>
            <a:r>
              <a:rPr lang="cs-CZ" sz="3600" dirty="0" err="1"/>
              <a:t>autonomic</a:t>
            </a:r>
            <a:r>
              <a:rPr lang="cs-CZ" sz="3600" dirty="0"/>
              <a:t> </a:t>
            </a:r>
            <a:r>
              <a:rPr lang="cs-CZ" sz="3600" dirty="0" err="1"/>
              <a:t>outflows</a:t>
            </a:r>
            <a:endParaRPr lang="cs-CZ" sz="3600" dirty="0"/>
          </a:p>
          <a:p>
            <a:endParaRPr lang="cs-CZ" sz="3600" dirty="0"/>
          </a:p>
          <a:p>
            <a:r>
              <a:rPr lang="cs-CZ" sz="3600" dirty="0" err="1">
                <a:solidFill>
                  <a:srgbClr val="FF0000"/>
                </a:solidFill>
              </a:rPr>
              <a:t>Cingulate</a:t>
            </a:r>
            <a:r>
              <a:rPr lang="cs-CZ" sz="3600" dirty="0">
                <a:solidFill>
                  <a:srgbClr val="FF0000"/>
                </a:solidFill>
              </a:rPr>
              <a:t> c.</a:t>
            </a:r>
          </a:p>
          <a:p>
            <a:r>
              <a:rPr lang="cs-CZ" sz="3600" dirty="0" err="1">
                <a:solidFill>
                  <a:srgbClr val="FF0000"/>
                </a:solidFill>
              </a:rPr>
              <a:t>Orbitofrontal</a:t>
            </a:r>
            <a:r>
              <a:rPr lang="cs-CZ" sz="3600" dirty="0">
                <a:solidFill>
                  <a:srgbClr val="FF0000"/>
                </a:solidFill>
              </a:rPr>
              <a:t> c.</a:t>
            </a:r>
          </a:p>
          <a:p>
            <a:r>
              <a:rPr lang="cs-CZ" sz="3600" dirty="0" err="1">
                <a:solidFill>
                  <a:srgbClr val="FF0000"/>
                </a:solidFill>
              </a:rPr>
              <a:t>Insula</a:t>
            </a:r>
            <a:endParaRPr lang="cs-CZ" sz="3600" dirty="0">
              <a:solidFill>
                <a:srgbClr val="FF0000"/>
              </a:solidFill>
            </a:endParaRPr>
          </a:p>
          <a:p>
            <a:r>
              <a:rPr lang="cs-CZ" sz="3600" dirty="0" err="1">
                <a:solidFill>
                  <a:srgbClr val="FF0000"/>
                </a:solidFill>
              </a:rPr>
              <a:t>Rhinal</a:t>
            </a:r>
            <a:r>
              <a:rPr lang="cs-CZ" sz="3600" dirty="0">
                <a:solidFill>
                  <a:srgbClr val="FF0000"/>
                </a:solidFill>
              </a:rPr>
              <a:t> c.</a:t>
            </a:r>
          </a:p>
          <a:p>
            <a:r>
              <a:rPr lang="cs-CZ" sz="3600" dirty="0">
                <a:solidFill>
                  <a:srgbClr val="FF0000"/>
                </a:solidFill>
              </a:rPr>
              <a:t>Hippocampus</a:t>
            </a:r>
          </a:p>
        </p:txBody>
      </p:sp>
    </p:spTree>
    <p:extLst>
      <p:ext uri="{BB962C8B-B14F-4D97-AF65-F5344CB8AC3E}">
        <p14:creationId xmlns:p14="http://schemas.microsoft.com/office/powerpoint/2010/main" val="34519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24645" y="5593"/>
            <a:ext cx="4086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Modulation of ANS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651924"/>
            <a:ext cx="91274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 from brain cortex</a:t>
            </a: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tr. </a:t>
            </a:r>
            <a:r>
              <a:rPr lang="en-US" sz="2400" dirty="0" err="1"/>
              <a:t>corticoreticularis</a:t>
            </a:r>
            <a:r>
              <a:rPr lang="en-US" sz="2400" dirty="0"/>
              <a:t> </a:t>
            </a:r>
            <a:r>
              <a:rPr lang="en-US" sz="2400" dirty="0">
                <a:latin typeface="Arial"/>
                <a:cs typeface="Arial"/>
              </a:rPr>
              <a:t>→ tr. </a:t>
            </a:r>
            <a:r>
              <a:rPr lang="en-US" sz="2400" dirty="0" err="1">
                <a:latin typeface="Arial"/>
                <a:cs typeface="Arial"/>
              </a:rPr>
              <a:t>reticulospinalis</a:t>
            </a:r>
            <a:r>
              <a:rPr lang="en-US" sz="2400" dirty="0">
                <a:latin typeface="Arial"/>
                <a:cs typeface="Arial"/>
              </a:rPr>
              <a:t> → preganglionic neurons</a:t>
            </a:r>
            <a:endParaRPr lang="cs-CZ" sz="2400" dirty="0"/>
          </a:p>
          <a:p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from hypothalamus</a:t>
            </a: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tr. </a:t>
            </a:r>
            <a:r>
              <a:rPr lang="en-US" sz="2400" dirty="0" err="1"/>
              <a:t>hypothalamotegmentalis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tr. </a:t>
            </a:r>
            <a:r>
              <a:rPr lang="en-US" sz="2400" dirty="0" err="1"/>
              <a:t>mammil</a:t>
            </a:r>
            <a:r>
              <a:rPr lang="cs-CZ" sz="2400" dirty="0"/>
              <a:t>l</a:t>
            </a:r>
            <a:r>
              <a:rPr lang="en-US" sz="2400" dirty="0" err="1"/>
              <a:t>otegmentalis</a:t>
            </a:r>
            <a:endParaRPr lang="cs-CZ" sz="2400" dirty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from hypothalamus and limbic forebrain</a:t>
            </a: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FLD</a:t>
            </a:r>
            <a:r>
              <a:rPr lang="cs-CZ" sz="2400" dirty="0"/>
              <a:t> </a:t>
            </a:r>
            <a:r>
              <a:rPr lang="en-US" sz="2400" dirty="0">
                <a:latin typeface="Arial"/>
                <a:cs typeface="Arial"/>
              </a:rPr>
              <a:t>→ dorsolateral tegmentum</a:t>
            </a:r>
            <a:endParaRPr lang="cs-CZ" sz="2400" dirty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FF0000"/>
                </a:solidFill>
              </a:rPr>
              <a:t>from </a:t>
            </a:r>
            <a:r>
              <a:rPr lang="en-US" sz="2400" b="1" dirty="0" err="1">
                <a:solidFill>
                  <a:srgbClr val="FF0000"/>
                </a:solidFill>
              </a:rPr>
              <a:t>amygdalar</a:t>
            </a:r>
            <a:r>
              <a:rPr lang="en-US" sz="2400" b="1" dirty="0">
                <a:solidFill>
                  <a:srgbClr val="FF0000"/>
                </a:solidFill>
              </a:rPr>
              <a:t> complex</a:t>
            </a:r>
            <a:endParaRPr lang="cs-CZ" sz="2400" b="1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→ hypothalamus</a:t>
            </a:r>
            <a:r>
              <a:rPr lang="cs-CZ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Arial"/>
                <a:cs typeface="Arial"/>
              </a:rPr>
              <a:t>→ PAG – coordination of somatic and autonomic response to </a:t>
            </a:r>
          </a:p>
          <a:p>
            <a:pPr marL="717550"/>
            <a:r>
              <a:rPr lang="en-US" sz="2400" dirty="0">
                <a:latin typeface="Arial"/>
                <a:cs typeface="Arial"/>
              </a:rPr>
              <a:t>behavior and defensive reaction → preganglionic neurons of </a:t>
            </a:r>
            <a:r>
              <a:rPr lang="cs-CZ" sz="2400" dirty="0">
                <a:latin typeface="Arial"/>
                <a:cs typeface="Arial"/>
              </a:rPr>
              <a:t>   </a:t>
            </a:r>
            <a:r>
              <a:rPr lang="en-US" sz="2400" dirty="0">
                <a:latin typeface="Arial"/>
                <a:cs typeface="Arial"/>
              </a:rPr>
              <a:t>S and PS divisions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8648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143000" y="343303"/>
            <a:ext cx="71513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Descendent </a:t>
            </a:r>
            <a:r>
              <a:rPr lang="cs-CZ" sz="3600" dirty="0" err="1"/>
              <a:t>modulatory</a:t>
            </a:r>
            <a:r>
              <a:rPr lang="cs-CZ" sz="3600" dirty="0"/>
              <a:t> </a:t>
            </a:r>
            <a:r>
              <a:rPr lang="cs-CZ" sz="3600" dirty="0" err="1"/>
              <a:t>pathways</a:t>
            </a: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990600" y="1981200"/>
            <a:ext cx="807785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fasciculus</a:t>
            </a:r>
            <a:r>
              <a:rPr lang="cs-CZ" sz="2400" dirty="0"/>
              <a:t> </a:t>
            </a:r>
            <a:r>
              <a:rPr lang="cs-CZ" sz="2400" dirty="0" err="1"/>
              <a:t>longitudinalis</a:t>
            </a:r>
            <a:r>
              <a:rPr lang="cs-CZ" sz="2400" dirty="0"/>
              <a:t> dorsalis (FLD)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fasciculus</a:t>
            </a:r>
            <a:r>
              <a:rPr lang="cs-CZ" sz="2400" dirty="0"/>
              <a:t> </a:t>
            </a:r>
            <a:r>
              <a:rPr lang="cs-CZ" sz="2400" dirty="0" err="1"/>
              <a:t>telencephalicus</a:t>
            </a:r>
            <a:r>
              <a:rPr lang="cs-CZ" sz="2400" dirty="0"/>
              <a:t> </a:t>
            </a:r>
            <a:r>
              <a:rPr lang="cs-CZ" sz="2400" dirty="0" err="1"/>
              <a:t>medialis</a:t>
            </a:r>
            <a:r>
              <a:rPr lang="en-US" sz="2400" dirty="0"/>
              <a:t> (medial forebrain </a:t>
            </a:r>
          </a:p>
          <a:p>
            <a:r>
              <a:rPr lang="en-US" sz="2400" dirty="0"/>
              <a:t>     bundle MFB)</a:t>
            </a:r>
            <a:r>
              <a:rPr lang="cs-CZ" sz="2400" dirty="0"/>
              <a:t> 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tr</a:t>
            </a:r>
            <a:r>
              <a:rPr lang="cs-CZ" sz="2400" dirty="0"/>
              <a:t>. </a:t>
            </a:r>
            <a:r>
              <a:rPr lang="cs-CZ" sz="2400" dirty="0" err="1"/>
              <a:t>mammillotegmentalis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8615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4" y="457201"/>
            <a:ext cx="9146413" cy="5976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olný tvar 1"/>
          <p:cNvSpPr/>
          <p:nvPr/>
        </p:nvSpPr>
        <p:spPr>
          <a:xfrm>
            <a:off x="6386286" y="3556000"/>
            <a:ext cx="2583569" cy="2525486"/>
          </a:xfrm>
          <a:custGeom>
            <a:avLst/>
            <a:gdLst>
              <a:gd name="connsiteX0" fmla="*/ 1538514 w 2583569"/>
              <a:gd name="connsiteY0" fmla="*/ 275771 h 2525486"/>
              <a:gd name="connsiteX1" fmla="*/ 1378857 w 2583569"/>
              <a:gd name="connsiteY1" fmla="*/ 246743 h 2525486"/>
              <a:gd name="connsiteX2" fmla="*/ 899885 w 2583569"/>
              <a:gd name="connsiteY2" fmla="*/ 261257 h 2525486"/>
              <a:gd name="connsiteX3" fmla="*/ 769257 w 2583569"/>
              <a:gd name="connsiteY3" fmla="*/ 304800 h 2525486"/>
              <a:gd name="connsiteX4" fmla="*/ 667657 w 2583569"/>
              <a:gd name="connsiteY4" fmla="*/ 333829 h 2525486"/>
              <a:gd name="connsiteX5" fmla="*/ 580571 w 2583569"/>
              <a:gd name="connsiteY5" fmla="*/ 377371 h 2525486"/>
              <a:gd name="connsiteX6" fmla="*/ 537028 w 2583569"/>
              <a:gd name="connsiteY6" fmla="*/ 420914 h 2525486"/>
              <a:gd name="connsiteX7" fmla="*/ 435428 w 2583569"/>
              <a:gd name="connsiteY7" fmla="*/ 493486 h 2525486"/>
              <a:gd name="connsiteX8" fmla="*/ 304800 w 2583569"/>
              <a:gd name="connsiteY8" fmla="*/ 566057 h 2525486"/>
              <a:gd name="connsiteX9" fmla="*/ 203200 w 2583569"/>
              <a:gd name="connsiteY9" fmla="*/ 653143 h 2525486"/>
              <a:gd name="connsiteX10" fmla="*/ 174171 w 2583569"/>
              <a:gd name="connsiteY10" fmla="*/ 696686 h 2525486"/>
              <a:gd name="connsiteX11" fmla="*/ 130628 w 2583569"/>
              <a:gd name="connsiteY11" fmla="*/ 740229 h 2525486"/>
              <a:gd name="connsiteX12" fmla="*/ 87085 w 2583569"/>
              <a:gd name="connsiteY12" fmla="*/ 827314 h 2525486"/>
              <a:gd name="connsiteX13" fmla="*/ 58057 w 2583569"/>
              <a:gd name="connsiteY13" fmla="*/ 870857 h 2525486"/>
              <a:gd name="connsiteX14" fmla="*/ 14514 w 2583569"/>
              <a:gd name="connsiteY14" fmla="*/ 1001486 h 2525486"/>
              <a:gd name="connsiteX15" fmla="*/ 0 w 2583569"/>
              <a:gd name="connsiteY15" fmla="*/ 1045029 h 2525486"/>
              <a:gd name="connsiteX16" fmla="*/ 14514 w 2583569"/>
              <a:gd name="connsiteY16" fmla="*/ 1509486 h 2525486"/>
              <a:gd name="connsiteX17" fmla="*/ 58057 w 2583569"/>
              <a:gd name="connsiteY17" fmla="*/ 1640114 h 2525486"/>
              <a:gd name="connsiteX18" fmla="*/ 87085 w 2583569"/>
              <a:gd name="connsiteY18" fmla="*/ 1756229 h 2525486"/>
              <a:gd name="connsiteX19" fmla="*/ 101600 w 2583569"/>
              <a:gd name="connsiteY19" fmla="*/ 1799771 h 2525486"/>
              <a:gd name="connsiteX20" fmla="*/ 130628 w 2583569"/>
              <a:gd name="connsiteY20" fmla="*/ 1843314 h 2525486"/>
              <a:gd name="connsiteX21" fmla="*/ 145143 w 2583569"/>
              <a:gd name="connsiteY21" fmla="*/ 1915886 h 2525486"/>
              <a:gd name="connsiteX22" fmla="*/ 174171 w 2583569"/>
              <a:gd name="connsiteY22" fmla="*/ 1959429 h 2525486"/>
              <a:gd name="connsiteX23" fmla="*/ 232228 w 2583569"/>
              <a:gd name="connsiteY23" fmla="*/ 2075543 h 2525486"/>
              <a:gd name="connsiteX24" fmla="*/ 290285 w 2583569"/>
              <a:gd name="connsiteY24" fmla="*/ 2162629 h 2525486"/>
              <a:gd name="connsiteX25" fmla="*/ 333828 w 2583569"/>
              <a:gd name="connsiteY25" fmla="*/ 2206171 h 2525486"/>
              <a:gd name="connsiteX26" fmla="*/ 493485 w 2583569"/>
              <a:gd name="connsiteY26" fmla="*/ 2351314 h 2525486"/>
              <a:gd name="connsiteX27" fmla="*/ 769257 w 2583569"/>
              <a:gd name="connsiteY27" fmla="*/ 2452914 h 2525486"/>
              <a:gd name="connsiteX28" fmla="*/ 841828 w 2583569"/>
              <a:gd name="connsiteY28" fmla="*/ 2467429 h 2525486"/>
              <a:gd name="connsiteX29" fmla="*/ 943428 w 2583569"/>
              <a:gd name="connsiteY29" fmla="*/ 2496457 h 2525486"/>
              <a:gd name="connsiteX30" fmla="*/ 986971 w 2583569"/>
              <a:gd name="connsiteY30" fmla="*/ 2510971 h 2525486"/>
              <a:gd name="connsiteX31" fmla="*/ 1204685 w 2583569"/>
              <a:gd name="connsiteY31" fmla="*/ 2525486 h 2525486"/>
              <a:gd name="connsiteX32" fmla="*/ 1959428 w 2583569"/>
              <a:gd name="connsiteY32" fmla="*/ 2510971 h 2525486"/>
              <a:gd name="connsiteX33" fmla="*/ 2002971 w 2583569"/>
              <a:gd name="connsiteY33" fmla="*/ 2496457 h 2525486"/>
              <a:gd name="connsiteX34" fmla="*/ 2148114 w 2583569"/>
              <a:gd name="connsiteY34" fmla="*/ 2423886 h 2525486"/>
              <a:gd name="connsiteX35" fmla="*/ 2191657 w 2583569"/>
              <a:gd name="connsiteY35" fmla="*/ 2409371 h 2525486"/>
              <a:gd name="connsiteX36" fmla="*/ 2322285 w 2583569"/>
              <a:gd name="connsiteY36" fmla="*/ 2322286 h 2525486"/>
              <a:gd name="connsiteX37" fmla="*/ 2452914 w 2583569"/>
              <a:gd name="connsiteY37" fmla="*/ 2206171 h 2525486"/>
              <a:gd name="connsiteX38" fmla="*/ 2510971 w 2583569"/>
              <a:gd name="connsiteY38" fmla="*/ 2090057 h 2525486"/>
              <a:gd name="connsiteX39" fmla="*/ 2554514 w 2583569"/>
              <a:gd name="connsiteY39" fmla="*/ 2017486 h 2525486"/>
              <a:gd name="connsiteX40" fmla="*/ 2583543 w 2583569"/>
              <a:gd name="connsiteY40" fmla="*/ 1727200 h 2525486"/>
              <a:gd name="connsiteX41" fmla="*/ 2569028 w 2583569"/>
              <a:gd name="connsiteY41" fmla="*/ 1132114 h 2525486"/>
              <a:gd name="connsiteX42" fmla="*/ 2525485 w 2583569"/>
              <a:gd name="connsiteY42" fmla="*/ 1001486 h 2525486"/>
              <a:gd name="connsiteX43" fmla="*/ 2467428 w 2583569"/>
              <a:gd name="connsiteY43" fmla="*/ 783771 h 2525486"/>
              <a:gd name="connsiteX44" fmla="*/ 2423885 w 2583569"/>
              <a:gd name="connsiteY44" fmla="*/ 725714 h 2525486"/>
              <a:gd name="connsiteX45" fmla="*/ 2409371 w 2583569"/>
              <a:gd name="connsiteY45" fmla="*/ 667657 h 2525486"/>
              <a:gd name="connsiteX46" fmla="*/ 2365828 w 2583569"/>
              <a:gd name="connsiteY46" fmla="*/ 624114 h 2525486"/>
              <a:gd name="connsiteX47" fmla="*/ 2336800 w 2583569"/>
              <a:gd name="connsiteY47" fmla="*/ 580571 h 2525486"/>
              <a:gd name="connsiteX48" fmla="*/ 2220685 w 2583569"/>
              <a:gd name="connsiteY48" fmla="*/ 464457 h 2525486"/>
              <a:gd name="connsiteX49" fmla="*/ 2162628 w 2583569"/>
              <a:gd name="connsiteY49" fmla="*/ 406400 h 2525486"/>
              <a:gd name="connsiteX50" fmla="*/ 1944914 w 2583569"/>
              <a:gd name="connsiteY50" fmla="*/ 275771 h 2525486"/>
              <a:gd name="connsiteX51" fmla="*/ 1872343 w 2583569"/>
              <a:gd name="connsiteY51" fmla="*/ 246743 h 2525486"/>
              <a:gd name="connsiteX52" fmla="*/ 1828800 w 2583569"/>
              <a:gd name="connsiteY52" fmla="*/ 232229 h 2525486"/>
              <a:gd name="connsiteX53" fmla="*/ 1770743 w 2583569"/>
              <a:gd name="connsiteY53" fmla="*/ 203200 h 2525486"/>
              <a:gd name="connsiteX54" fmla="*/ 1727200 w 2583569"/>
              <a:gd name="connsiteY54" fmla="*/ 188686 h 2525486"/>
              <a:gd name="connsiteX55" fmla="*/ 1625600 w 2583569"/>
              <a:gd name="connsiteY55" fmla="*/ 159657 h 2525486"/>
              <a:gd name="connsiteX56" fmla="*/ 1524000 w 2583569"/>
              <a:gd name="connsiteY56" fmla="*/ 130629 h 2525486"/>
              <a:gd name="connsiteX57" fmla="*/ 1030514 w 2583569"/>
              <a:gd name="connsiteY57" fmla="*/ 101600 h 2525486"/>
              <a:gd name="connsiteX58" fmla="*/ 899885 w 2583569"/>
              <a:gd name="connsiteY58" fmla="*/ 29029 h 2525486"/>
              <a:gd name="connsiteX59" fmla="*/ 812800 w 2583569"/>
              <a:gd name="connsiteY59" fmla="*/ 0 h 2525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2583569" h="2525486">
                <a:moveTo>
                  <a:pt x="1538514" y="275771"/>
                </a:moveTo>
                <a:cubicBezTo>
                  <a:pt x="1514918" y="271052"/>
                  <a:pt x="1397428" y="246743"/>
                  <a:pt x="1378857" y="246743"/>
                </a:cubicBezTo>
                <a:cubicBezTo>
                  <a:pt x="1219126" y="246743"/>
                  <a:pt x="1059542" y="256419"/>
                  <a:pt x="899885" y="261257"/>
                </a:cubicBezTo>
                <a:cubicBezTo>
                  <a:pt x="856342" y="275771"/>
                  <a:pt x="813785" y="293668"/>
                  <a:pt x="769257" y="304800"/>
                </a:cubicBezTo>
                <a:cubicBezTo>
                  <a:pt x="750649" y="309452"/>
                  <a:pt x="688484" y="323416"/>
                  <a:pt x="667657" y="333829"/>
                </a:cubicBezTo>
                <a:cubicBezTo>
                  <a:pt x="555119" y="390098"/>
                  <a:pt x="690011" y="340892"/>
                  <a:pt x="580571" y="377371"/>
                </a:cubicBezTo>
                <a:cubicBezTo>
                  <a:pt x="566057" y="391885"/>
                  <a:pt x="552613" y="407556"/>
                  <a:pt x="537028" y="420914"/>
                </a:cubicBezTo>
                <a:cubicBezTo>
                  <a:pt x="521453" y="434264"/>
                  <a:pt x="458400" y="480359"/>
                  <a:pt x="435428" y="493486"/>
                </a:cubicBezTo>
                <a:cubicBezTo>
                  <a:pt x="338588" y="548823"/>
                  <a:pt x="413592" y="493529"/>
                  <a:pt x="304800" y="566057"/>
                </a:cubicBezTo>
                <a:cubicBezTo>
                  <a:pt x="268762" y="590083"/>
                  <a:pt x="231231" y="619506"/>
                  <a:pt x="203200" y="653143"/>
                </a:cubicBezTo>
                <a:cubicBezTo>
                  <a:pt x="192033" y="666544"/>
                  <a:pt x="185338" y="683285"/>
                  <a:pt x="174171" y="696686"/>
                </a:cubicBezTo>
                <a:cubicBezTo>
                  <a:pt x="161030" y="712455"/>
                  <a:pt x="143769" y="724460"/>
                  <a:pt x="130628" y="740229"/>
                </a:cubicBezTo>
                <a:cubicBezTo>
                  <a:pt x="78637" y="802618"/>
                  <a:pt x="119813" y="761858"/>
                  <a:pt x="87085" y="827314"/>
                </a:cubicBezTo>
                <a:cubicBezTo>
                  <a:pt x="79284" y="842916"/>
                  <a:pt x="64766" y="854755"/>
                  <a:pt x="58057" y="870857"/>
                </a:cubicBezTo>
                <a:cubicBezTo>
                  <a:pt x="40404" y="913225"/>
                  <a:pt x="29028" y="957943"/>
                  <a:pt x="14514" y="1001486"/>
                </a:cubicBezTo>
                <a:lnTo>
                  <a:pt x="0" y="1045029"/>
                </a:lnTo>
                <a:cubicBezTo>
                  <a:pt x="4838" y="1199848"/>
                  <a:pt x="2323" y="1355072"/>
                  <a:pt x="14514" y="1509486"/>
                </a:cubicBezTo>
                <a:cubicBezTo>
                  <a:pt x="16188" y="1530691"/>
                  <a:pt x="49964" y="1607740"/>
                  <a:pt x="58057" y="1640114"/>
                </a:cubicBezTo>
                <a:cubicBezTo>
                  <a:pt x="67733" y="1678819"/>
                  <a:pt x="74468" y="1718380"/>
                  <a:pt x="87085" y="1756229"/>
                </a:cubicBezTo>
                <a:cubicBezTo>
                  <a:pt x="91923" y="1770743"/>
                  <a:pt x="94758" y="1786087"/>
                  <a:pt x="101600" y="1799771"/>
                </a:cubicBezTo>
                <a:cubicBezTo>
                  <a:pt x="109401" y="1815373"/>
                  <a:pt x="120952" y="1828800"/>
                  <a:pt x="130628" y="1843314"/>
                </a:cubicBezTo>
                <a:cubicBezTo>
                  <a:pt x="135466" y="1867505"/>
                  <a:pt x="136481" y="1892787"/>
                  <a:pt x="145143" y="1915886"/>
                </a:cubicBezTo>
                <a:cubicBezTo>
                  <a:pt x="151268" y="1932219"/>
                  <a:pt x="165818" y="1944115"/>
                  <a:pt x="174171" y="1959429"/>
                </a:cubicBezTo>
                <a:cubicBezTo>
                  <a:pt x="194892" y="1997418"/>
                  <a:pt x="208224" y="2039538"/>
                  <a:pt x="232228" y="2075543"/>
                </a:cubicBezTo>
                <a:cubicBezTo>
                  <a:pt x="251580" y="2104572"/>
                  <a:pt x="265615" y="2137960"/>
                  <a:pt x="290285" y="2162629"/>
                </a:cubicBezTo>
                <a:cubicBezTo>
                  <a:pt x="304799" y="2177143"/>
                  <a:pt x="320470" y="2190586"/>
                  <a:pt x="333828" y="2206171"/>
                </a:cubicBezTo>
                <a:cubicBezTo>
                  <a:pt x="404048" y="2288094"/>
                  <a:pt x="362721" y="2279394"/>
                  <a:pt x="493485" y="2351314"/>
                </a:cubicBezTo>
                <a:cubicBezTo>
                  <a:pt x="573863" y="2395522"/>
                  <a:pt x="677914" y="2430078"/>
                  <a:pt x="769257" y="2452914"/>
                </a:cubicBezTo>
                <a:cubicBezTo>
                  <a:pt x="793190" y="2458897"/>
                  <a:pt x="817895" y="2461446"/>
                  <a:pt x="841828" y="2467429"/>
                </a:cubicBezTo>
                <a:cubicBezTo>
                  <a:pt x="875998" y="2475972"/>
                  <a:pt x="909692" y="2486336"/>
                  <a:pt x="943428" y="2496457"/>
                </a:cubicBezTo>
                <a:cubicBezTo>
                  <a:pt x="958082" y="2500853"/>
                  <a:pt x="971765" y="2509281"/>
                  <a:pt x="986971" y="2510971"/>
                </a:cubicBezTo>
                <a:cubicBezTo>
                  <a:pt x="1059259" y="2519003"/>
                  <a:pt x="1132114" y="2520648"/>
                  <a:pt x="1204685" y="2525486"/>
                </a:cubicBezTo>
                <a:lnTo>
                  <a:pt x="1959428" y="2510971"/>
                </a:lnTo>
                <a:cubicBezTo>
                  <a:pt x="1974717" y="2510415"/>
                  <a:pt x="1988646" y="2501829"/>
                  <a:pt x="2002971" y="2496457"/>
                </a:cubicBezTo>
                <a:cubicBezTo>
                  <a:pt x="2152100" y="2440535"/>
                  <a:pt x="1998669" y="2498610"/>
                  <a:pt x="2148114" y="2423886"/>
                </a:cubicBezTo>
                <a:cubicBezTo>
                  <a:pt x="2161798" y="2417044"/>
                  <a:pt x="2177973" y="2416213"/>
                  <a:pt x="2191657" y="2409371"/>
                </a:cubicBezTo>
                <a:cubicBezTo>
                  <a:pt x="2257099" y="2376650"/>
                  <a:pt x="2265560" y="2362804"/>
                  <a:pt x="2322285" y="2322286"/>
                </a:cubicBezTo>
                <a:cubicBezTo>
                  <a:pt x="2377812" y="2282623"/>
                  <a:pt x="2405676" y="2277025"/>
                  <a:pt x="2452914" y="2206171"/>
                </a:cubicBezTo>
                <a:cubicBezTo>
                  <a:pt x="2520167" y="2105294"/>
                  <a:pt x="2439959" y="2232082"/>
                  <a:pt x="2510971" y="2090057"/>
                </a:cubicBezTo>
                <a:cubicBezTo>
                  <a:pt x="2523587" y="2064825"/>
                  <a:pt x="2540000" y="2041676"/>
                  <a:pt x="2554514" y="2017486"/>
                </a:cubicBezTo>
                <a:cubicBezTo>
                  <a:pt x="2577812" y="1900994"/>
                  <a:pt x="2583543" y="1888746"/>
                  <a:pt x="2583543" y="1727200"/>
                </a:cubicBezTo>
                <a:cubicBezTo>
                  <a:pt x="2583543" y="1528779"/>
                  <a:pt x="2584851" y="1329903"/>
                  <a:pt x="2569028" y="1132114"/>
                </a:cubicBezTo>
                <a:cubicBezTo>
                  <a:pt x="2565368" y="1086362"/>
                  <a:pt x="2537769" y="1045710"/>
                  <a:pt x="2525485" y="1001486"/>
                </a:cubicBezTo>
                <a:cubicBezTo>
                  <a:pt x="2521890" y="988543"/>
                  <a:pt x="2488562" y="811950"/>
                  <a:pt x="2467428" y="783771"/>
                </a:cubicBezTo>
                <a:lnTo>
                  <a:pt x="2423885" y="725714"/>
                </a:lnTo>
                <a:cubicBezTo>
                  <a:pt x="2419047" y="706362"/>
                  <a:pt x="2419268" y="684977"/>
                  <a:pt x="2409371" y="667657"/>
                </a:cubicBezTo>
                <a:cubicBezTo>
                  <a:pt x="2399187" y="649835"/>
                  <a:pt x="2378969" y="639883"/>
                  <a:pt x="2365828" y="624114"/>
                </a:cubicBezTo>
                <a:cubicBezTo>
                  <a:pt x="2354661" y="610713"/>
                  <a:pt x="2348534" y="593478"/>
                  <a:pt x="2336800" y="580571"/>
                </a:cubicBezTo>
                <a:cubicBezTo>
                  <a:pt x="2299980" y="540069"/>
                  <a:pt x="2259390" y="503162"/>
                  <a:pt x="2220685" y="464457"/>
                </a:cubicBezTo>
                <a:cubicBezTo>
                  <a:pt x="2201333" y="445105"/>
                  <a:pt x="2185718" y="421093"/>
                  <a:pt x="2162628" y="406400"/>
                </a:cubicBezTo>
                <a:cubicBezTo>
                  <a:pt x="2081345" y="354674"/>
                  <a:pt x="2026249" y="311920"/>
                  <a:pt x="1944914" y="275771"/>
                </a:cubicBezTo>
                <a:cubicBezTo>
                  <a:pt x="1921106" y="265190"/>
                  <a:pt x="1896738" y="255891"/>
                  <a:pt x="1872343" y="246743"/>
                </a:cubicBezTo>
                <a:cubicBezTo>
                  <a:pt x="1858018" y="241371"/>
                  <a:pt x="1842862" y="238256"/>
                  <a:pt x="1828800" y="232229"/>
                </a:cubicBezTo>
                <a:cubicBezTo>
                  <a:pt x="1808913" y="223706"/>
                  <a:pt x="1790630" y="211723"/>
                  <a:pt x="1770743" y="203200"/>
                </a:cubicBezTo>
                <a:cubicBezTo>
                  <a:pt x="1756681" y="197173"/>
                  <a:pt x="1741854" y="193082"/>
                  <a:pt x="1727200" y="188686"/>
                </a:cubicBezTo>
                <a:cubicBezTo>
                  <a:pt x="1693464" y="178565"/>
                  <a:pt x="1659336" y="169778"/>
                  <a:pt x="1625600" y="159657"/>
                </a:cubicBezTo>
                <a:cubicBezTo>
                  <a:pt x="1588005" y="148378"/>
                  <a:pt x="1564470" y="136411"/>
                  <a:pt x="1524000" y="130629"/>
                </a:cubicBezTo>
                <a:cubicBezTo>
                  <a:pt x="1373657" y="109151"/>
                  <a:pt x="1163472" y="107140"/>
                  <a:pt x="1030514" y="101600"/>
                </a:cubicBezTo>
                <a:cubicBezTo>
                  <a:pt x="959916" y="48651"/>
                  <a:pt x="985976" y="60335"/>
                  <a:pt x="899885" y="29029"/>
                </a:cubicBezTo>
                <a:cubicBezTo>
                  <a:pt x="871129" y="18572"/>
                  <a:pt x="812800" y="0"/>
                  <a:pt x="8128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06918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06358" y="304800"/>
            <a:ext cx="6893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Fasciculus</a:t>
            </a:r>
            <a:r>
              <a:rPr lang="cs-CZ" sz="3600" dirty="0"/>
              <a:t> </a:t>
            </a:r>
            <a:r>
              <a:rPr lang="cs-CZ" sz="3600" dirty="0" err="1"/>
              <a:t>longitudinalis</a:t>
            </a:r>
            <a:r>
              <a:rPr lang="cs-CZ" sz="3600" dirty="0"/>
              <a:t> dorsalis</a:t>
            </a:r>
            <a:endParaRPr lang="cs-CZ" sz="3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982" y="1025784"/>
            <a:ext cx="3433818" cy="5851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0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038873"/>
            <a:ext cx="5638799" cy="544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43174" y="304800"/>
            <a:ext cx="7513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Fasciculus</a:t>
            </a:r>
            <a:r>
              <a:rPr lang="cs-CZ" sz="3600" dirty="0"/>
              <a:t> </a:t>
            </a:r>
            <a:r>
              <a:rPr lang="cs-CZ" sz="3600" dirty="0" err="1"/>
              <a:t>telencephalicus</a:t>
            </a:r>
            <a:r>
              <a:rPr lang="cs-CZ" sz="3600" dirty="0"/>
              <a:t> </a:t>
            </a:r>
            <a:r>
              <a:rPr lang="cs-CZ" sz="3600" dirty="0" err="1"/>
              <a:t>medialis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41882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350" y="1448072"/>
            <a:ext cx="7097250" cy="514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63233" y="411826"/>
            <a:ext cx="62910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err="1"/>
              <a:t>Tractus</a:t>
            </a:r>
            <a:r>
              <a:rPr lang="cs-CZ" sz="3600" dirty="0"/>
              <a:t> </a:t>
            </a:r>
            <a:r>
              <a:rPr lang="cs-CZ" sz="3600" dirty="0" err="1"/>
              <a:t>mammillotegmentalis</a:t>
            </a:r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7465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482" y="150465"/>
            <a:ext cx="4517518" cy="6478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95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/>
          <p:cNvGrpSpPr/>
          <p:nvPr/>
        </p:nvGrpSpPr>
        <p:grpSpPr>
          <a:xfrm>
            <a:off x="457200" y="685800"/>
            <a:ext cx="8001000" cy="5486400"/>
            <a:chOff x="2219325" y="1971675"/>
            <a:chExt cx="4705350" cy="29146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25" y="1971675"/>
              <a:ext cx="4705350" cy="291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9325" y="1971675"/>
              <a:ext cx="646374" cy="311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151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43200" y="457200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/>
              <a:t>Hypothalamus</a:t>
            </a:r>
            <a:endParaRPr lang="cs-CZ" sz="36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04800" y="1752600"/>
            <a:ext cx="703590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Nuclei</a:t>
            </a:r>
            <a:r>
              <a:rPr lang="cs-CZ" sz="2400" dirty="0">
                <a:solidFill>
                  <a:srgbClr val="FF0000"/>
                </a:solidFill>
              </a:rPr>
              <a:t> of </a:t>
            </a:r>
            <a:r>
              <a:rPr lang="cs-CZ" sz="2400" dirty="0" err="1">
                <a:solidFill>
                  <a:srgbClr val="FF0000"/>
                </a:solidFill>
              </a:rPr>
              <a:t>the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anterior</a:t>
            </a:r>
            <a:r>
              <a:rPr lang="cs-CZ" sz="2400" dirty="0">
                <a:solidFill>
                  <a:srgbClr val="FF0000"/>
                </a:solidFill>
              </a:rPr>
              <a:t> part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cs-CZ" sz="2400" dirty="0" err="1"/>
              <a:t>ncl</a:t>
            </a:r>
            <a:r>
              <a:rPr lang="cs-CZ" sz="2400" dirty="0"/>
              <a:t>. </a:t>
            </a:r>
            <a:r>
              <a:rPr lang="cs-CZ" sz="2400" dirty="0" err="1"/>
              <a:t>paraventricularis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stimulation</a:t>
            </a:r>
            <a:r>
              <a:rPr lang="cs-CZ" sz="2400" dirty="0"/>
              <a:t> of </a:t>
            </a:r>
            <a:r>
              <a:rPr lang="cs-CZ" sz="2400" dirty="0" err="1"/>
              <a:t>parasympathetic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r>
              <a:rPr lang="cs-CZ" sz="2400" dirty="0" err="1">
                <a:solidFill>
                  <a:srgbClr val="FF0000"/>
                </a:solidFill>
              </a:rPr>
              <a:t>Stimulation</a:t>
            </a:r>
            <a:r>
              <a:rPr lang="cs-CZ" sz="2400" dirty="0">
                <a:solidFill>
                  <a:srgbClr val="FF0000"/>
                </a:solidFill>
              </a:rPr>
              <a:t> of </a:t>
            </a:r>
            <a:r>
              <a:rPr lang="cs-CZ" sz="2400" dirty="0" err="1">
                <a:solidFill>
                  <a:srgbClr val="FF0000"/>
                </a:solidFill>
              </a:rPr>
              <a:t>the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anterior</a:t>
            </a:r>
            <a:r>
              <a:rPr lang="cs-CZ" sz="2400" dirty="0">
                <a:solidFill>
                  <a:srgbClr val="FF0000"/>
                </a:solidFill>
              </a:rPr>
              <a:t> part of </a:t>
            </a:r>
            <a:r>
              <a:rPr lang="cs-CZ" sz="2400" dirty="0" err="1">
                <a:solidFill>
                  <a:srgbClr val="FF0000"/>
                </a:solidFill>
              </a:rPr>
              <a:t>hypothalamus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miosis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decrease</a:t>
            </a:r>
            <a:r>
              <a:rPr lang="cs-CZ" sz="2400" dirty="0"/>
              <a:t> in </a:t>
            </a:r>
            <a:r>
              <a:rPr lang="cs-CZ" sz="2400" dirty="0" err="1"/>
              <a:t>heart</a:t>
            </a:r>
            <a:r>
              <a:rPr lang="cs-CZ" sz="2400" dirty="0"/>
              <a:t> </a:t>
            </a:r>
            <a:r>
              <a:rPr lang="cs-CZ" sz="2400" dirty="0" err="1"/>
              <a:t>rate</a:t>
            </a:r>
            <a:r>
              <a:rPr lang="cs-CZ" sz="2400" dirty="0"/>
              <a:t> and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cs-CZ" sz="2400" dirty="0" err="1"/>
              <a:t>pressure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dilation</a:t>
            </a:r>
            <a:r>
              <a:rPr lang="cs-CZ" sz="2400" dirty="0"/>
              <a:t> of </a:t>
            </a:r>
            <a:r>
              <a:rPr lang="cs-CZ" sz="2400" dirty="0" err="1"/>
              <a:t>cutaneous</a:t>
            </a:r>
            <a:r>
              <a:rPr lang="cs-CZ" sz="2400" dirty="0"/>
              <a:t> </a:t>
            </a:r>
            <a:r>
              <a:rPr lang="cs-CZ" sz="2400" dirty="0" err="1"/>
              <a:t>arteries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increase</a:t>
            </a:r>
            <a:r>
              <a:rPr lang="cs-CZ" sz="2400" dirty="0"/>
              <a:t> in </a:t>
            </a:r>
            <a:r>
              <a:rPr lang="cs-CZ" sz="2400" dirty="0" err="1"/>
              <a:t>peristalsis</a:t>
            </a:r>
            <a:r>
              <a:rPr lang="cs-CZ" sz="2400" dirty="0"/>
              <a:t> and </a:t>
            </a:r>
            <a:r>
              <a:rPr lang="cs-CZ" sz="2400" dirty="0" err="1"/>
              <a:t>secretion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GIT</a:t>
            </a:r>
          </a:p>
        </p:txBody>
      </p:sp>
    </p:spTree>
    <p:extLst>
      <p:ext uri="{BB962C8B-B14F-4D97-AF65-F5344CB8AC3E}">
        <p14:creationId xmlns:p14="http://schemas.microsoft.com/office/powerpoint/2010/main" val="21402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90800" y="457200"/>
            <a:ext cx="3230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 err="1"/>
              <a:t>Hypothalamus</a:t>
            </a:r>
            <a:endParaRPr 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304800" y="1752600"/>
            <a:ext cx="71192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FF0000"/>
                </a:solidFill>
              </a:rPr>
              <a:t>Nuclei</a:t>
            </a:r>
            <a:r>
              <a:rPr lang="cs-CZ" sz="2400" dirty="0">
                <a:solidFill>
                  <a:srgbClr val="FF0000"/>
                </a:solidFill>
              </a:rPr>
              <a:t> of </a:t>
            </a:r>
            <a:r>
              <a:rPr lang="cs-CZ" sz="2400" dirty="0" err="1">
                <a:solidFill>
                  <a:srgbClr val="FF0000"/>
                </a:solidFill>
              </a:rPr>
              <a:t>the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posterior</a:t>
            </a:r>
            <a:r>
              <a:rPr lang="cs-CZ" sz="2400" dirty="0">
                <a:solidFill>
                  <a:srgbClr val="FF0000"/>
                </a:solidFill>
              </a:rPr>
              <a:t> part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 </a:t>
            </a:r>
            <a:r>
              <a:rPr lang="cs-CZ" sz="2400" dirty="0" err="1"/>
              <a:t>ncl</a:t>
            </a:r>
            <a:r>
              <a:rPr lang="cs-CZ" sz="2400" dirty="0"/>
              <a:t>. </a:t>
            </a:r>
            <a:r>
              <a:rPr lang="cs-CZ" sz="2400" dirty="0" err="1"/>
              <a:t>mammillaris</a:t>
            </a:r>
            <a:r>
              <a:rPr lang="cs-CZ" sz="2400" dirty="0"/>
              <a:t> and </a:t>
            </a:r>
            <a:r>
              <a:rPr lang="cs-CZ" sz="2400" dirty="0" err="1"/>
              <a:t>hypothalamicus</a:t>
            </a:r>
            <a:r>
              <a:rPr lang="cs-CZ" sz="2400" dirty="0"/>
              <a:t> post.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stimulation</a:t>
            </a:r>
            <a:r>
              <a:rPr lang="cs-CZ" sz="2400" dirty="0"/>
              <a:t> of </a:t>
            </a:r>
            <a:r>
              <a:rPr lang="cs-CZ" sz="2400" dirty="0" err="1"/>
              <a:t>sympathetic</a:t>
            </a:r>
            <a:r>
              <a:rPr lang="cs-CZ" sz="2400" dirty="0"/>
              <a:t> </a:t>
            </a:r>
            <a:r>
              <a:rPr lang="cs-CZ" sz="2400" dirty="0" err="1"/>
              <a:t>system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r>
              <a:rPr lang="cs-CZ" sz="2400" dirty="0" err="1">
                <a:solidFill>
                  <a:srgbClr val="FF0000"/>
                </a:solidFill>
              </a:rPr>
              <a:t>Stimulation</a:t>
            </a:r>
            <a:r>
              <a:rPr lang="cs-CZ" sz="2400" dirty="0">
                <a:solidFill>
                  <a:srgbClr val="FF0000"/>
                </a:solidFill>
              </a:rPr>
              <a:t> of </a:t>
            </a:r>
            <a:r>
              <a:rPr lang="cs-CZ" sz="2400" dirty="0" err="1">
                <a:solidFill>
                  <a:srgbClr val="FF0000"/>
                </a:solidFill>
              </a:rPr>
              <a:t>the</a:t>
            </a:r>
            <a:r>
              <a:rPr lang="cs-CZ" sz="2400" dirty="0">
                <a:solidFill>
                  <a:srgbClr val="FF0000"/>
                </a:solidFill>
              </a:rPr>
              <a:t> </a:t>
            </a:r>
            <a:r>
              <a:rPr lang="cs-CZ" sz="2400" dirty="0" err="1">
                <a:solidFill>
                  <a:srgbClr val="FF0000"/>
                </a:solidFill>
              </a:rPr>
              <a:t>posterior</a:t>
            </a:r>
            <a:r>
              <a:rPr lang="cs-CZ" sz="2400" dirty="0">
                <a:solidFill>
                  <a:srgbClr val="FF0000"/>
                </a:solidFill>
              </a:rPr>
              <a:t> part of </a:t>
            </a:r>
            <a:r>
              <a:rPr lang="cs-CZ" sz="2400" dirty="0" err="1">
                <a:solidFill>
                  <a:srgbClr val="FF0000"/>
                </a:solidFill>
              </a:rPr>
              <a:t>hypothalamus</a:t>
            </a:r>
            <a:endParaRPr lang="cs-CZ" sz="2400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mydriasis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increase</a:t>
            </a:r>
            <a:r>
              <a:rPr lang="cs-CZ" sz="2400" dirty="0"/>
              <a:t> in </a:t>
            </a:r>
            <a:r>
              <a:rPr lang="cs-CZ" sz="2400" dirty="0" err="1"/>
              <a:t>heart</a:t>
            </a:r>
            <a:r>
              <a:rPr lang="cs-CZ" sz="2400" dirty="0"/>
              <a:t> </a:t>
            </a:r>
            <a:r>
              <a:rPr lang="cs-CZ" sz="2400" dirty="0" err="1"/>
              <a:t>rate</a:t>
            </a:r>
            <a:r>
              <a:rPr lang="cs-CZ" sz="2400" dirty="0"/>
              <a:t> and </a:t>
            </a:r>
            <a:r>
              <a:rPr lang="cs-CZ" sz="2400" dirty="0" err="1"/>
              <a:t>blood</a:t>
            </a:r>
            <a:r>
              <a:rPr lang="cs-CZ" sz="2400" dirty="0"/>
              <a:t> </a:t>
            </a:r>
            <a:r>
              <a:rPr lang="cs-CZ" sz="2400" dirty="0" err="1"/>
              <a:t>pressure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constriction</a:t>
            </a:r>
            <a:r>
              <a:rPr lang="cs-CZ" sz="2400" dirty="0"/>
              <a:t> of </a:t>
            </a:r>
            <a:r>
              <a:rPr lang="cs-CZ" sz="2400" dirty="0" err="1"/>
              <a:t>cutaneous</a:t>
            </a:r>
            <a:r>
              <a:rPr lang="cs-CZ" sz="2400" dirty="0"/>
              <a:t> </a:t>
            </a:r>
            <a:r>
              <a:rPr lang="cs-CZ" sz="2400" dirty="0" err="1"/>
              <a:t>arteries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decrease</a:t>
            </a:r>
            <a:r>
              <a:rPr lang="cs-CZ" sz="2400" dirty="0"/>
              <a:t> in </a:t>
            </a:r>
            <a:r>
              <a:rPr lang="cs-CZ" sz="2400" dirty="0" err="1"/>
              <a:t>peristalsis</a:t>
            </a:r>
            <a:r>
              <a:rPr lang="cs-CZ" sz="2400" dirty="0"/>
              <a:t> and </a:t>
            </a:r>
            <a:r>
              <a:rPr lang="cs-CZ" sz="2400" dirty="0" err="1"/>
              <a:t>secretion</a:t>
            </a:r>
            <a:r>
              <a:rPr lang="cs-CZ" sz="2400" dirty="0"/>
              <a:t> in </a:t>
            </a:r>
            <a:r>
              <a:rPr lang="cs-CZ" sz="2400" dirty="0" err="1"/>
              <a:t>the</a:t>
            </a:r>
            <a:r>
              <a:rPr lang="cs-CZ" sz="2400" dirty="0"/>
              <a:t> GIT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err="1"/>
              <a:t>erection</a:t>
            </a:r>
            <a:r>
              <a:rPr lang="cs-CZ" sz="2400" dirty="0"/>
              <a:t> of </a:t>
            </a:r>
            <a:r>
              <a:rPr lang="cs-CZ" sz="2400" dirty="0" err="1"/>
              <a:t>hairs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85466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59" y="1412776"/>
            <a:ext cx="34194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835696" y="282106"/>
            <a:ext cx="54127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PUPILARY LIGHT REFLEX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386810"/>
            <a:ext cx="546335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a reflex </a:t>
            </a:r>
            <a:r>
              <a:rPr lang="cs-CZ" sz="2400" dirty="0" err="1"/>
              <a:t>that</a:t>
            </a:r>
            <a:r>
              <a:rPr lang="cs-CZ" sz="2400" dirty="0"/>
              <a:t> </a:t>
            </a:r>
            <a:r>
              <a:rPr lang="cs-CZ" sz="2400" dirty="0" err="1"/>
              <a:t>controls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diameter</a:t>
            </a:r>
            <a:endParaRPr lang="cs-CZ" sz="2400" dirty="0"/>
          </a:p>
          <a:p>
            <a:r>
              <a:rPr lang="cs-CZ" sz="2400" dirty="0"/>
              <a:t>     of </a:t>
            </a:r>
            <a:r>
              <a:rPr lang="cs-CZ" sz="2400" dirty="0" err="1"/>
              <a:t>the</a:t>
            </a:r>
            <a:r>
              <a:rPr lang="cs-CZ" sz="2400" dirty="0"/>
              <a:t> pupil, in response to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</a:p>
          <a:p>
            <a:r>
              <a:rPr lang="cs-CZ" sz="2400" dirty="0"/>
              <a:t>     intensity of </a:t>
            </a:r>
            <a:r>
              <a:rPr lang="cs-CZ" sz="2400" dirty="0" err="1"/>
              <a:t>light</a:t>
            </a:r>
            <a:r>
              <a:rPr lang="cs-CZ" sz="2400" dirty="0"/>
              <a:t> (</a:t>
            </a:r>
            <a:r>
              <a:rPr lang="cs-CZ" sz="2400" dirty="0" err="1"/>
              <a:t>luminance</a:t>
            </a:r>
            <a:r>
              <a:rPr lang="cs-CZ" sz="2400" dirty="0"/>
              <a:t>) </a:t>
            </a:r>
            <a:r>
              <a:rPr lang="cs-CZ" sz="2400" dirty="0" err="1"/>
              <a:t>that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cs-CZ" sz="2400" dirty="0" err="1"/>
              <a:t>falls</a:t>
            </a:r>
            <a:r>
              <a:rPr lang="cs-CZ" sz="2400" dirty="0"/>
              <a:t> on </a:t>
            </a:r>
            <a:r>
              <a:rPr lang="cs-CZ" sz="2400" dirty="0" err="1"/>
              <a:t>the</a:t>
            </a:r>
            <a:r>
              <a:rPr lang="cs-CZ" sz="2400" dirty="0"/>
              <a:t> retina of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eye</a:t>
            </a:r>
            <a:endParaRPr lang="cs-CZ" sz="2400" dirty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b="1" dirty="0" err="1"/>
              <a:t>mydriasis</a:t>
            </a:r>
            <a:r>
              <a:rPr lang="cs-CZ" sz="2400" b="1" dirty="0"/>
              <a:t>: </a:t>
            </a:r>
            <a:r>
              <a:rPr lang="cs-CZ" sz="2400" dirty="0" err="1"/>
              <a:t>dilation</a:t>
            </a:r>
            <a:r>
              <a:rPr lang="cs-CZ" sz="2400" dirty="0"/>
              <a:t> of </a:t>
            </a:r>
            <a:r>
              <a:rPr lang="cs-CZ" sz="2400" dirty="0" err="1"/>
              <a:t>the</a:t>
            </a:r>
            <a:r>
              <a:rPr lang="cs-CZ" sz="2400" dirty="0"/>
              <a:t> pupil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dirty="0"/>
              <a:t> </a:t>
            </a:r>
            <a:r>
              <a:rPr lang="cs-CZ" sz="2400" b="1" dirty="0" err="1"/>
              <a:t>miosis</a:t>
            </a:r>
            <a:r>
              <a:rPr lang="cs-CZ" sz="2400" b="1" dirty="0"/>
              <a:t>: </a:t>
            </a:r>
            <a:r>
              <a:rPr lang="cs-CZ" sz="2400" dirty="0" err="1"/>
              <a:t>constriction</a:t>
            </a:r>
            <a:r>
              <a:rPr lang="cs-CZ" sz="2400" dirty="0"/>
              <a:t> of </a:t>
            </a:r>
            <a:r>
              <a:rPr lang="cs-CZ" sz="2400" dirty="0" err="1"/>
              <a:t>the</a:t>
            </a:r>
            <a:r>
              <a:rPr lang="cs-CZ" sz="2400" dirty="0"/>
              <a:t> pupil</a:t>
            </a:r>
          </a:p>
        </p:txBody>
      </p:sp>
    </p:spTree>
    <p:extLst>
      <p:ext uri="{BB962C8B-B14F-4D97-AF65-F5344CB8AC3E}">
        <p14:creationId xmlns:p14="http://schemas.microsoft.com/office/powerpoint/2010/main" val="324412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cal.vet.upenn.edu/projects/giphys/review/pl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515"/>
            <a:ext cx="8664148" cy="681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2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626439" y="190381"/>
            <a:ext cx="396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ACCOMMODATION</a:t>
            </a:r>
          </a:p>
        </p:txBody>
      </p:sp>
      <p:pic>
        <p:nvPicPr>
          <p:cNvPr id="3078" name="Picture 6" descr="http://163.178.103.176/fisiologia/neurofisiologia/objetivo_3/Clayman91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332" y="980728"/>
            <a:ext cx="6652036" cy="6086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83" y="1143000"/>
            <a:ext cx="91655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61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encrypted-tbn1.gstatic.com/images?q=tbn:ANd9GcQlokIG-DzLqrSjAFdxazS4tcpxWs3_GRQV5YzFPXfVS9L7V9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590800"/>
            <a:ext cx="2691317" cy="346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://img.youtube.com/vi/RiLX-rbxBKA/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85800" y="304800"/>
            <a:ext cx="78486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err="1" smtClean="0"/>
              <a:t>Near</a:t>
            </a:r>
            <a:r>
              <a:rPr lang="cs-CZ" sz="2800" b="1" dirty="0" smtClean="0"/>
              <a:t> reflex </a:t>
            </a:r>
            <a:r>
              <a:rPr lang="cs-CZ" sz="2800" b="1" dirty="0" err="1" smtClean="0"/>
              <a:t>triad</a:t>
            </a:r>
            <a:r>
              <a:rPr lang="cs-CZ" sz="2800" b="1" dirty="0" smtClean="0"/>
              <a:t>: </a:t>
            </a:r>
            <a:r>
              <a:rPr lang="cs-CZ" sz="2800" b="1" dirty="0" err="1" smtClean="0"/>
              <a:t>convergence</a:t>
            </a:r>
            <a:endParaRPr lang="cs-CZ" sz="2800" b="1" dirty="0" smtClean="0"/>
          </a:p>
          <a:p>
            <a:r>
              <a:rPr lang="cs-CZ" sz="2800" b="1" dirty="0"/>
              <a:t> </a:t>
            </a:r>
            <a:r>
              <a:rPr lang="cs-CZ" sz="2800" b="1" dirty="0" smtClean="0"/>
              <a:t>                            </a:t>
            </a:r>
            <a:r>
              <a:rPr lang="cs-CZ" sz="2800" b="1" dirty="0" err="1" smtClean="0"/>
              <a:t>accommodation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of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lens</a:t>
            </a:r>
            <a:endParaRPr lang="cs-CZ" sz="2800" b="1" dirty="0" smtClean="0"/>
          </a:p>
          <a:p>
            <a:r>
              <a:rPr lang="cs-CZ" sz="2800" b="1" dirty="0"/>
              <a:t> </a:t>
            </a:r>
            <a:r>
              <a:rPr lang="cs-CZ" sz="2800" b="1" dirty="0" smtClean="0"/>
              <a:t>                            </a:t>
            </a:r>
            <a:r>
              <a:rPr lang="cs-CZ" sz="2800" b="1" dirty="0" err="1" smtClean="0"/>
              <a:t>pupillary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constriction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99082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image.slidesharecdn.com/refractorymediaofeyes4march10-100313063054-phpapp01/95/refractory-media-of-eye-s4-march-10-23-728.jpg?cb=12684619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9" y="0"/>
            <a:ext cx="9121011" cy="684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53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09600" y="990600"/>
            <a:ext cx="788389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Illustrations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were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copied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 </a:t>
            </a:r>
            <a:r>
              <a:rPr lang="cs-CZ" altLang="cs-CZ" sz="2400" dirty="0" err="1">
                <a:solidFill>
                  <a:srgbClr val="000000"/>
                </a:solidFill>
                <a:latin typeface="Arial" charset="0"/>
                <a:ea typeface="SimSun" pitchFamily="2" charset="-122"/>
              </a:rPr>
              <a:t>from</a:t>
            </a:r>
            <a:r>
              <a:rPr lang="cs-CZ" altLang="cs-CZ" sz="2400" dirty="0">
                <a:solidFill>
                  <a:srgbClr val="000000"/>
                </a:solidFill>
                <a:latin typeface="Arial" charset="0"/>
                <a:ea typeface="SimSun" pitchFamily="2" charset="-122"/>
              </a:rPr>
              <a:t>:</a:t>
            </a:r>
          </a:p>
          <a:p>
            <a:endParaRPr lang="cs-CZ" altLang="cs-CZ" sz="2400" dirty="0">
              <a:solidFill>
                <a:srgbClr val="000000"/>
              </a:solidFill>
              <a:latin typeface="Arial" charset="0"/>
              <a:ea typeface="SimSun" pitchFamily="2" charset="-122"/>
            </a:endParaRPr>
          </a:p>
          <a:p>
            <a:r>
              <a:rPr lang="en-US" sz="2400" b="1" dirty="0"/>
              <a:t>Neuroscience Online, the Open-Access Neuroscience </a:t>
            </a:r>
            <a:endParaRPr lang="cs-CZ" sz="2400" b="1" dirty="0"/>
          </a:p>
          <a:p>
            <a:r>
              <a:rPr lang="en-US" sz="2400" b="1" dirty="0"/>
              <a:t>Electronic Textbook</a:t>
            </a:r>
            <a:endParaRPr lang="cs-CZ" sz="2400" b="1" dirty="0"/>
          </a:p>
          <a:p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>
                <a:hlinkClick r:id="rId2"/>
              </a:rPr>
              <a:t>Department of Neurobiology and Anatomy</a:t>
            </a:r>
            <a:endParaRPr lang="cs-CZ" sz="2400" dirty="0"/>
          </a:p>
          <a:p>
            <a:r>
              <a:rPr lang="en-US" sz="2400" dirty="0">
                <a:hlinkClick r:id="rId3"/>
              </a:rPr>
              <a:t>University of Texas Medical School at Houston</a:t>
            </a:r>
            <a:endParaRPr lang="cs-CZ" altLang="cs-CZ" sz="2400" dirty="0"/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28643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3000" y="304800"/>
            <a:ext cx="667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AUTONOMIC NERVOUS SYSTEM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583" y="1302276"/>
            <a:ext cx="44196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1676400"/>
            <a:ext cx="465704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/>
              <a:t>Functions</a:t>
            </a:r>
            <a:r>
              <a:rPr lang="cs-CZ" sz="2400" b="1" dirty="0"/>
              <a:t>:</a:t>
            </a:r>
          </a:p>
          <a:p>
            <a:endParaRPr lang="cs-CZ" sz="2400" b="1" i="1" dirty="0"/>
          </a:p>
          <a:p>
            <a:r>
              <a:rPr lang="cs-CZ" sz="2400" b="1" i="1" dirty="0" err="1"/>
              <a:t>Contraction</a:t>
            </a:r>
            <a:r>
              <a:rPr lang="cs-CZ" sz="2400" b="1" i="1" dirty="0"/>
              <a:t> and </a:t>
            </a:r>
            <a:r>
              <a:rPr lang="cs-CZ" sz="2400" b="1" i="1" dirty="0" err="1"/>
              <a:t>relaxation</a:t>
            </a:r>
            <a:r>
              <a:rPr lang="cs-CZ" sz="2400" b="1" i="1" dirty="0"/>
              <a:t> of </a:t>
            </a:r>
          </a:p>
          <a:p>
            <a:r>
              <a:rPr lang="cs-CZ" sz="2400" b="1" i="1" dirty="0" err="1"/>
              <a:t>smooth</a:t>
            </a:r>
            <a:r>
              <a:rPr lang="cs-CZ" sz="2400" b="1" i="1" dirty="0"/>
              <a:t> </a:t>
            </a:r>
            <a:r>
              <a:rPr lang="cs-CZ" sz="2400" b="1" i="1" dirty="0" err="1"/>
              <a:t>muscles</a:t>
            </a:r>
            <a:endParaRPr lang="cs-CZ" sz="2400" b="1" i="1" dirty="0"/>
          </a:p>
          <a:p>
            <a:endParaRPr lang="cs-CZ" sz="2400" b="1" i="1" dirty="0"/>
          </a:p>
          <a:p>
            <a:r>
              <a:rPr lang="cs-CZ" sz="2400" b="1" i="1" dirty="0" err="1"/>
              <a:t>Function</a:t>
            </a:r>
            <a:r>
              <a:rPr lang="cs-CZ" sz="2400" b="1" i="1" dirty="0"/>
              <a:t> of </a:t>
            </a:r>
            <a:r>
              <a:rPr lang="cs-CZ" sz="2400" b="1" i="1" dirty="0" err="1"/>
              <a:t>all</a:t>
            </a:r>
            <a:r>
              <a:rPr lang="cs-CZ" sz="2400" b="1" i="1" dirty="0"/>
              <a:t> </a:t>
            </a:r>
            <a:r>
              <a:rPr lang="cs-CZ" sz="2400" b="1" i="1" dirty="0" err="1"/>
              <a:t>exocrine</a:t>
            </a:r>
            <a:r>
              <a:rPr lang="cs-CZ" sz="2400" b="1" i="1" dirty="0"/>
              <a:t> </a:t>
            </a:r>
            <a:r>
              <a:rPr lang="cs-CZ" sz="2400" b="1" i="1" dirty="0" err="1"/>
              <a:t>glands</a:t>
            </a:r>
            <a:endParaRPr lang="cs-CZ" sz="2400" b="1" i="1" dirty="0"/>
          </a:p>
          <a:p>
            <a:endParaRPr lang="cs-CZ" sz="2400" b="1" i="1" dirty="0"/>
          </a:p>
          <a:p>
            <a:r>
              <a:rPr lang="cs-CZ" sz="2400" b="1" i="1" dirty="0" err="1"/>
              <a:t>Heart</a:t>
            </a:r>
            <a:r>
              <a:rPr lang="cs-CZ" sz="2400" b="1" i="1" dirty="0"/>
              <a:t> </a:t>
            </a:r>
            <a:r>
              <a:rPr lang="cs-CZ" sz="2400" b="1" i="1" dirty="0" err="1"/>
              <a:t>rate</a:t>
            </a:r>
            <a:endParaRPr lang="cs-CZ" sz="2400" b="1" i="1" dirty="0"/>
          </a:p>
          <a:p>
            <a:endParaRPr lang="cs-CZ" sz="2400" b="1" i="1" dirty="0"/>
          </a:p>
          <a:p>
            <a:r>
              <a:rPr lang="cs-CZ" sz="2400" b="1" i="1" dirty="0" err="1"/>
              <a:t>Some</a:t>
            </a:r>
            <a:r>
              <a:rPr lang="cs-CZ" sz="2400" b="1" i="1" dirty="0"/>
              <a:t> </a:t>
            </a:r>
            <a:r>
              <a:rPr lang="cs-CZ" sz="2400" b="1" i="1" dirty="0" err="1"/>
              <a:t>metabolic</a:t>
            </a:r>
            <a:r>
              <a:rPr lang="cs-CZ" sz="2400" b="1" i="1" dirty="0"/>
              <a:t> </a:t>
            </a:r>
            <a:r>
              <a:rPr lang="cs-CZ" sz="2400" b="1" i="1" dirty="0" err="1"/>
              <a:t>processes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518897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0" y="22185"/>
            <a:ext cx="9017414" cy="6955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64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744" y="0"/>
            <a:ext cx="6702056" cy="686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7191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lassconnection.s3.amazonaws.com/360/flashcards/855360/png/untitled132676750836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399"/>
            <a:ext cx="9143999" cy="573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98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269869"/>
            <a:ext cx="667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/>
              <a:t>AUTONOMIC NERVOUS SYSTEM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1659835"/>
            <a:ext cx="486543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>
                <a:solidFill>
                  <a:srgbClr val="FF0000"/>
                </a:solidFill>
              </a:rPr>
              <a:t>sympathetic</a:t>
            </a:r>
            <a:r>
              <a:rPr lang="cs-CZ" sz="2400" b="1" dirty="0">
                <a:solidFill>
                  <a:srgbClr val="FF0000"/>
                </a:solidFill>
              </a:rPr>
              <a:t> NS</a:t>
            </a:r>
          </a:p>
          <a:p>
            <a:pPr marL="7112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ncl</a:t>
            </a:r>
            <a:r>
              <a:rPr lang="cs-CZ" sz="2400" dirty="0"/>
              <a:t>. </a:t>
            </a:r>
            <a:r>
              <a:rPr lang="cs-CZ" sz="2400" dirty="0" err="1"/>
              <a:t>intermediolateralis</a:t>
            </a:r>
            <a:r>
              <a:rPr lang="cs-CZ" sz="2400" dirty="0"/>
              <a:t> in </a:t>
            </a:r>
          </a:p>
          <a:p>
            <a:pPr marL="368300"/>
            <a:r>
              <a:rPr lang="cs-CZ" sz="2400" dirty="0"/>
              <a:t>T1 – L2 </a:t>
            </a:r>
            <a:r>
              <a:rPr lang="cs-CZ" sz="2400" dirty="0" err="1"/>
              <a:t>segments</a:t>
            </a:r>
            <a:r>
              <a:rPr lang="cs-CZ" sz="2400" dirty="0"/>
              <a:t> of </a:t>
            </a:r>
            <a:r>
              <a:rPr lang="cs-CZ" sz="2400" dirty="0" err="1"/>
              <a:t>spinal</a:t>
            </a:r>
            <a:r>
              <a:rPr lang="cs-CZ" sz="2400" dirty="0"/>
              <a:t> </a:t>
            </a:r>
            <a:r>
              <a:rPr lang="cs-CZ" sz="2400" dirty="0" err="1"/>
              <a:t>cord</a:t>
            </a:r>
            <a:endParaRPr lang="cs-CZ" sz="2400" dirty="0"/>
          </a:p>
          <a:p>
            <a:pPr marL="368300"/>
            <a:r>
              <a:rPr lang="cs-CZ" sz="2400" i="1" dirty="0"/>
              <a:t>= </a:t>
            </a:r>
            <a:r>
              <a:rPr lang="cs-CZ" sz="2400" i="1" dirty="0" err="1"/>
              <a:t>thoracolumbar</a:t>
            </a:r>
            <a:r>
              <a:rPr lang="cs-CZ" sz="2400" i="1" dirty="0"/>
              <a:t> </a:t>
            </a:r>
            <a:r>
              <a:rPr lang="cs-CZ" sz="2400" i="1" dirty="0" err="1"/>
              <a:t>system</a:t>
            </a:r>
            <a:endParaRPr lang="cs-CZ" sz="2400" i="1" dirty="0"/>
          </a:p>
          <a:p>
            <a:pPr marL="7112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paravertebral</a:t>
            </a:r>
            <a:r>
              <a:rPr lang="cs-CZ" sz="2400" dirty="0"/>
              <a:t> ganglia</a:t>
            </a:r>
          </a:p>
          <a:p>
            <a:pPr marL="368300"/>
            <a:r>
              <a:rPr lang="cs-CZ" sz="2400" dirty="0"/>
              <a:t>(</a:t>
            </a:r>
            <a:r>
              <a:rPr lang="cs-CZ" sz="2400" dirty="0" err="1"/>
              <a:t>tr</a:t>
            </a:r>
            <a:r>
              <a:rPr lang="cs-CZ" sz="2400" dirty="0"/>
              <a:t>. </a:t>
            </a:r>
            <a:r>
              <a:rPr lang="cs-CZ" sz="2400" dirty="0" err="1"/>
              <a:t>sympathicus</a:t>
            </a:r>
            <a:r>
              <a:rPr lang="cs-CZ" sz="2400" dirty="0"/>
              <a:t>) and</a:t>
            </a:r>
          </a:p>
          <a:p>
            <a:pPr marL="368300"/>
            <a:r>
              <a:rPr lang="cs-CZ" sz="2400" dirty="0" err="1"/>
              <a:t>prevertebral</a:t>
            </a:r>
            <a:r>
              <a:rPr lang="cs-CZ" sz="2400" dirty="0"/>
              <a:t> ganglia</a:t>
            </a:r>
          </a:p>
          <a:p>
            <a:pPr marL="711200" indent="-342900">
              <a:buFont typeface="Wingdings" panose="05000000000000000000" pitchFamily="2" charset="2"/>
              <a:buChar char="§"/>
            </a:pPr>
            <a:r>
              <a:rPr lang="cs-CZ" sz="2400" dirty="0" err="1"/>
              <a:t>neurotransmitters</a:t>
            </a:r>
            <a:endParaRPr lang="cs-CZ" sz="2400" dirty="0"/>
          </a:p>
          <a:p>
            <a:pPr marL="7112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pregangl</a:t>
            </a:r>
            <a:r>
              <a:rPr lang="cs-CZ" sz="2400" dirty="0"/>
              <a:t>. – acetylcholine</a:t>
            </a:r>
          </a:p>
          <a:p>
            <a:pPr marL="7112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postgangl</a:t>
            </a:r>
            <a:r>
              <a:rPr lang="cs-CZ" sz="2400" dirty="0"/>
              <a:t>. – nor</a:t>
            </a:r>
            <a:r>
              <a:rPr lang="en-US" sz="2400" dirty="0" err="1"/>
              <a:t>epinephrin</a:t>
            </a:r>
            <a:endParaRPr lang="cs-CZ" sz="2400" dirty="0"/>
          </a:p>
          <a:p>
            <a:pPr marL="368300"/>
            <a:r>
              <a:rPr lang="cs-CZ" sz="2400" dirty="0"/>
              <a:t>    (ex. </a:t>
            </a:r>
            <a:r>
              <a:rPr lang="cs-CZ" sz="2400" dirty="0" err="1"/>
              <a:t>sweat</a:t>
            </a:r>
            <a:r>
              <a:rPr lang="cs-CZ" sz="2400" dirty="0"/>
              <a:t> </a:t>
            </a:r>
            <a:r>
              <a:rPr lang="cs-CZ" sz="2400" dirty="0" err="1"/>
              <a:t>glands</a:t>
            </a:r>
            <a:r>
              <a:rPr lang="cs-CZ" sz="2400" dirty="0"/>
              <a:t> and</a:t>
            </a:r>
          </a:p>
          <a:p>
            <a:pPr marL="368300"/>
            <a:r>
              <a:rPr lang="cs-CZ" sz="2400" dirty="0"/>
              <a:t>     </a:t>
            </a:r>
            <a:r>
              <a:rPr lang="cs-CZ" sz="2400" dirty="0" err="1"/>
              <a:t>piloerector</a:t>
            </a:r>
            <a:r>
              <a:rPr lang="cs-CZ" sz="2400" dirty="0"/>
              <a:t> </a:t>
            </a:r>
            <a:r>
              <a:rPr lang="cs-CZ" sz="2400" dirty="0" err="1"/>
              <a:t>muscle</a:t>
            </a:r>
            <a:r>
              <a:rPr lang="cs-CZ" sz="2400" b="1" dirty="0"/>
              <a:t>)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780938" y="1659835"/>
            <a:ext cx="394851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cs-CZ" sz="2400" b="1" dirty="0" err="1">
                <a:solidFill>
                  <a:srgbClr val="FF0000"/>
                </a:solidFill>
              </a:rPr>
              <a:t>parasympathetic</a:t>
            </a:r>
            <a:r>
              <a:rPr lang="cs-CZ" sz="2400" b="1" dirty="0">
                <a:solidFill>
                  <a:srgbClr val="FF0000"/>
                </a:solidFill>
              </a:rPr>
              <a:t> NS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cs-CZ" sz="2400" b="1" dirty="0"/>
              <a:t> </a:t>
            </a:r>
            <a:r>
              <a:rPr lang="cs-CZ" sz="2400" dirty="0" err="1"/>
              <a:t>parasympathetic</a:t>
            </a:r>
            <a:r>
              <a:rPr lang="cs-CZ" sz="2400" dirty="0"/>
              <a:t> </a:t>
            </a:r>
            <a:r>
              <a:rPr lang="en-US" sz="2400" dirty="0"/>
              <a:t>nuclei </a:t>
            </a:r>
          </a:p>
          <a:p>
            <a:r>
              <a:rPr lang="en-US" sz="2400" dirty="0"/>
              <a:t>     of CN III, VII, IX, X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segments S2 – S4</a:t>
            </a:r>
          </a:p>
          <a:p>
            <a:r>
              <a:rPr lang="en-US" sz="2400" i="1" dirty="0"/>
              <a:t>     = craniosacral system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ganglia near the target </a:t>
            </a:r>
          </a:p>
          <a:p>
            <a:r>
              <a:rPr lang="en-US" sz="2400" dirty="0"/>
              <a:t>     organ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 neurotransmitter </a:t>
            </a:r>
          </a:p>
          <a:p>
            <a:r>
              <a:rPr lang="en-US" sz="2400" dirty="0"/>
              <a:t>     acetylcholine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610598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39838" y="188913"/>
            <a:ext cx="7451725" cy="20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39775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995363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260475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9383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3955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8527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3099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8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Sympathetic</a:t>
            </a:r>
            <a:r>
              <a:rPr lang="cs-CZ" altLang="cs-CZ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cs-CZ" altLang="cs-CZ" sz="28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system</a:t>
            </a:r>
            <a:endParaRPr lang="cs-CZ" altLang="cs-CZ" sz="28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eaLnBrk="1" hangingPunct="1">
              <a:spcBef>
                <a:spcPts val="175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2800" b="1" dirty="0" err="1">
                <a:latin typeface="Times New Roman" pitchFamily="18" charset="0"/>
              </a:rPr>
              <a:t>Catabolic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reaction</a:t>
            </a:r>
            <a:r>
              <a:rPr lang="cs-CZ" altLang="cs-CZ" sz="2800" b="1" dirty="0">
                <a:latin typeface="Times New Roman" pitchFamily="18" charset="0"/>
              </a:rPr>
              <a:t> (</a:t>
            </a:r>
            <a:r>
              <a:rPr lang="cs-CZ" altLang="cs-CZ" sz="2800" b="1" dirty="0" err="1">
                <a:latin typeface="Times New Roman" pitchFamily="18" charset="0"/>
              </a:rPr>
              <a:t>activities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that</a:t>
            </a:r>
            <a:r>
              <a:rPr lang="cs-CZ" altLang="cs-CZ" sz="2800" b="1" dirty="0">
                <a:latin typeface="Times New Roman" pitchFamily="18" charset="0"/>
              </a:rPr>
              <a:t> are </a:t>
            </a:r>
            <a:r>
              <a:rPr lang="cs-CZ" altLang="cs-CZ" sz="2800" b="1" dirty="0" err="1">
                <a:latin typeface="Times New Roman" pitchFamily="18" charset="0"/>
              </a:rPr>
              <a:t>mobilized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during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emergency</a:t>
            </a:r>
            <a:r>
              <a:rPr lang="cs-CZ" altLang="cs-CZ" sz="2800" b="1" dirty="0">
                <a:latin typeface="Times New Roman" pitchFamily="18" charset="0"/>
              </a:rPr>
              <a:t> and stress </a:t>
            </a:r>
            <a:r>
              <a:rPr lang="cs-CZ" altLang="cs-CZ" sz="2800" b="1" dirty="0" err="1">
                <a:latin typeface="Times New Roman" pitchFamily="18" charset="0"/>
              </a:rPr>
              <a:t>situations</a:t>
            </a:r>
            <a:r>
              <a:rPr lang="cs-CZ" altLang="cs-CZ" sz="2800" b="1" dirty="0">
                <a:latin typeface="Times New Roman" pitchFamily="18" charset="0"/>
              </a:rPr>
              <a:t>, </a:t>
            </a:r>
            <a:r>
              <a:rPr lang="en-US" altLang="cs-CZ" sz="2800" b="1" dirty="0">
                <a:latin typeface="Times New Roman" pitchFamily="18" charset="0"/>
              </a:rPr>
              <a:t>“fight, fright and flight” responses</a:t>
            </a:r>
            <a:r>
              <a:rPr lang="cs-CZ" altLang="cs-CZ" sz="2800" b="1" dirty="0">
                <a:latin typeface="Times New Roman" pitchFamily="18" charset="0"/>
              </a:rPr>
              <a:t>)</a:t>
            </a:r>
          </a:p>
        </p:txBody>
      </p:sp>
      <p:sp>
        <p:nvSpPr>
          <p:cNvPr id="13319" name="Text Box 6"/>
          <p:cNvSpPr txBox="1">
            <a:spLocks noChangeArrowheads="1"/>
          </p:cNvSpPr>
          <p:nvPr/>
        </p:nvSpPr>
        <p:spPr bwMode="auto">
          <a:xfrm rot="-360000">
            <a:off x="5867400" y="4654550"/>
            <a:ext cx="1511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700"/>
              </a:spcBef>
              <a:buClr>
                <a:schemeClr val="tx2"/>
              </a:buClr>
              <a:buSzPct val="95000"/>
              <a:buFont typeface="Wingdings" pitchFamily="2" charset="2"/>
              <a:buChar char="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000">
                <a:solidFill>
                  <a:schemeClr val="tx1"/>
                </a:solidFill>
                <a:latin typeface="Corbel" pitchFamily="34" charset="0"/>
              </a:defRPr>
            </a:lvl1pPr>
            <a:lvl2pPr marL="739775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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600">
                <a:solidFill>
                  <a:schemeClr val="tx1"/>
                </a:solidFill>
                <a:latin typeface="Corbel" pitchFamily="34" charset="0"/>
              </a:defRPr>
            </a:lvl2pPr>
            <a:lvl3pPr marL="995363" eaLnBrk="0" hangingPunct="0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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260475" eaLnBrk="0" hangingPunct="0">
              <a:spcBef>
                <a:spcPct val="20000"/>
              </a:spcBef>
              <a:buClr>
                <a:srgbClr val="FEB80A"/>
              </a:buClr>
              <a:buFont typeface="Wingdings 3" pitchFamily="18" charset="2"/>
              <a:buChar char="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200">
                <a:solidFill>
                  <a:schemeClr val="tx1"/>
                </a:solidFill>
                <a:latin typeface="Corbel" pitchFamily="34" charset="0"/>
              </a:defRPr>
            </a:lvl4pPr>
            <a:lvl5pPr marL="1481138" indent="-209550" eaLnBrk="0" hangingPunct="0">
              <a:spcBef>
                <a:spcPct val="20000"/>
              </a:spcBef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19383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3955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28527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30993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EB80A"/>
              </a:buClr>
              <a:buFont typeface="Wingdings 2" pitchFamily="18" charset="2"/>
              <a:buChar char="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cs-CZ" altLang="cs-CZ" sz="1800" b="1">
                <a:solidFill>
                  <a:srgbClr val="FFFFFF"/>
                </a:solidFill>
                <a:latin typeface="Monotype Corsiva" pitchFamily="66" charset="0"/>
              </a:rPr>
              <a:t>anatomy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57200" y="3052068"/>
            <a:ext cx="753424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cs-CZ" altLang="cs-CZ" sz="2800" b="1" dirty="0" err="1">
                <a:solidFill>
                  <a:srgbClr val="FF0000"/>
                </a:solidFill>
                <a:latin typeface="Arial" charset="0"/>
              </a:rPr>
              <a:t>Parasympathetic</a:t>
            </a:r>
            <a:r>
              <a:rPr lang="cs-CZ" altLang="cs-CZ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altLang="cs-CZ" sz="2800" b="1" dirty="0" err="1">
                <a:solidFill>
                  <a:srgbClr val="FF0000"/>
                </a:solidFill>
                <a:latin typeface="Arial" charset="0"/>
              </a:rPr>
              <a:t>system</a:t>
            </a:r>
            <a:r>
              <a:rPr lang="cs-CZ" altLang="cs-CZ" sz="2800" b="1" dirty="0">
                <a:solidFill>
                  <a:srgbClr val="FF0000"/>
                </a:solidFill>
                <a:latin typeface="Arial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cs-CZ" altLang="cs-CZ" sz="2800" b="1" dirty="0" err="1">
                <a:latin typeface="Times New Roman" pitchFamily="18" charset="0"/>
              </a:rPr>
              <a:t>Anabolic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reactions</a:t>
            </a:r>
            <a:r>
              <a:rPr lang="cs-CZ" altLang="cs-CZ" sz="2800" b="1" dirty="0">
                <a:latin typeface="Times New Roman" pitchFamily="18" charset="0"/>
              </a:rPr>
              <a:t> (</a:t>
            </a:r>
            <a:r>
              <a:rPr lang="cs-CZ" altLang="cs-CZ" sz="2800" b="1" dirty="0" err="1">
                <a:latin typeface="Times New Roman" pitchFamily="18" charset="0"/>
              </a:rPr>
              <a:t>activities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associated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  <a:r>
              <a:rPr lang="cs-CZ" altLang="cs-CZ" sz="2800" b="1" dirty="0" err="1">
                <a:latin typeface="Times New Roman" pitchFamily="18" charset="0"/>
              </a:rPr>
              <a:t>with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cs-CZ" altLang="cs-CZ" sz="2800" b="1" dirty="0" err="1">
                <a:latin typeface="Times New Roman" pitchFamily="18" charset="0"/>
              </a:rPr>
              <a:t>conservation</a:t>
            </a:r>
            <a:r>
              <a:rPr lang="cs-CZ" altLang="cs-CZ" sz="2800" b="1" dirty="0">
                <a:latin typeface="Times New Roman" pitchFamily="18" charset="0"/>
              </a:rPr>
              <a:t> and </a:t>
            </a:r>
            <a:r>
              <a:rPr lang="cs-CZ" altLang="cs-CZ" sz="2800" b="1" dirty="0" err="1">
                <a:latin typeface="Times New Roman" pitchFamily="18" charset="0"/>
              </a:rPr>
              <a:t>restoration</a:t>
            </a:r>
            <a:r>
              <a:rPr lang="cs-CZ" altLang="cs-CZ" sz="2800" b="1" dirty="0">
                <a:latin typeface="Times New Roman" pitchFamily="18" charset="0"/>
              </a:rPr>
              <a:t> of body </a:t>
            </a:r>
            <a:r>
              <a:rPr lang="cs-CZ" altLang="cs-CZ" sz="2800" b="1" dirty="0" err="1">
                <a:latin typeface="Times New Roman" pitchFamily="18" charset="0"/>
              </a:rPr>
              <a:t>resources</a:t>
            </a:r>
            <a:r>
              <a:rPr lang="en-US" altLang="cs-CZ" sz="2800" b="1" dirty="0">
                <a:latin typeface="Times New Roman" pitchFamily="18" charset="0"/>
              </a:rPr>
              <a:t>,</a:t>
            </a:r>
            <a:r>
              <a:rPr lang="cs-CZ" altLang="cs-CZ" sz="2800" b="1" dirty="0">
                <a:latin typeface="Times New Roman" pitchFamily="18" charset="0"/>
              </a:rPr>
              <a:t> </a:t>
            </a:r>
          </a:p>
          <a:p>
            <a:pPr>
              <a:spcBef>
                <a:spcPct val="0"/>
              </a:spcBef>
              <a:buClr>
                <a:srgbClr val="000000"/>
              </a:buClr>
              <a:buSzPct val="100000"/>
            </a:pPr>
            <a:r>
              <a:rPr lang="en-US" altLang="cs-CZ" sz="2800" b="1" dirty="0">
                <a:latin typeface="Times New Roman" pitchFamily="18" charset="0"/>
              </a:rPr>
              <a:t>“</a:t>
            </a:r>
            <a:r>
              <a:rPr lang="cs-CZ" altLang="cs-CZ" sz="2800" b="1" dirty="0">
                <a:latin typeface="Times New Roman" pitchFamily="18" charset="0"/>
              </a:rPr>
              <a:t>rest and </a:t>
            </a:r>
            <a:r>
              <a:rPr lang="cs-CZ" altLang="cs-CZ" sz="2800" b="1" dirty="0" err="1">
                <a:latin typeface="Times New Roman" pitchFamily="18" charset="0"/>
              </a:rPr>
              <a:t>diges</a:t>
            </a:r>
            <a:r>
              <a:rPr lang="en-US" altLang="cs-CZ" sz="2800" b="1" dirty="0">
                <a:latin typeface="Times New Roman" pitchFamily="18" charset="0"/>
              </a:rPr>
              <a:t>t” responses</a:t>
            </a:r>
            <a:r>
              <a:rPr lang="cs-CZ" altLang="cs-CZ" sz="2800" b="1" dirty="0">
                <a:latin typeface="Times New Roman" pitchFamily="18" charset="0"/>
              </a:rPr>
              <a:t>)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158939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erodynamika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6870</TotalTime>
  <Words>542</Words>
  <Application>Microsoft Office PowerPoint</Application>
  <PresentationFormat>Předvádění na obrazovce (4:3)</PresentationFormat>
  <Paragraphs>143</Paragraphs>
  <Slides>32</Slides>
  <Notes>1</Notes>
  <HiddenSlides>7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2" baseType="lpstr">
      <vt:lpstr>SimSun</vt:lpstr>
      <vt:lpstr>Arial</vt:lpstr>
      <vt:lpstr>Calibri</vt:lpstr>
      <vt:lpstr>Georgia</vt:lpstr>
      <vt:lpstr>Lucida Sans Unicode</vt:lpstr>
      <vt:lpstr>Monotype Corsiva</vt:lpstr>
      <vt:lpstr>Times New Roman</vt:lpstr>
      <vt:lpstr>Trebuchet MS</vt:lpstr>
      <vt:lpstr>Wingdings</vt:lpstr>
      <vt:lpstr>Aerodynamika</vt:lpstr>
      <vt:lpstr>AUTONOMIC NERVOUS SYSTEM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SOMATOSENSORY PATHWAYS</dc:title>
  <dc:creator>Ivana</dc:creator>
  <cp:lastModifiedBy>Ivana Hradilová Svíženská</cp:lastModifiedBy>
  <cp:revision>293</cp:revision>
  <dcterms:created xsi:type="dcterms:W3CDTF">2016-03-11T17:01:52Z</dcterms:created>
  <dcterms:modified xsi:type="dcterms:W3CDTF">2018-05-11T07:13:33Z</dcterms:modified>
</cp:coreProperties>
</file>