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88" r:id="rId34"/>
    <p:sldId id="289" r:id="rId35"/>
    <p:sldId id="291" r:id="rId36"/>
    <p:sldId id="292" r:id="rId37"/>
    <p:sldId id="293" r:id="rId38"/>
    <p:sldId id="334" r:id="rId39"/>
    <p:sldId id="335" r:id="rId40"/>
    <p:sldId id="294" r:id="rId41"/>
    <p:sldId id="387" r:id="rId42"/>
    <p:sldId id="297" r:id="rId43"/>
    <p:sldId id="298" r:id="rId44"/>
    <p:sldId id="299" r:id="rId45"/>
    <p:sldId id="300" r:id="rId46"/>
    <p:sldId id="303" r:id="rId47"/>
    <p:sldId id="302" r:id="rId48"/>
    <p:sldId id="386" r:id="rId49"/>
    <p:sldId id="304" r:id="rId50"/>
    <p:sldId id="305" r:id="rId51"/>
    <p:sldId id="307" r:id="rId52"/>
    <p:sldId id="330" r:id="rId53"/>
    <p:sldId id="331" r:id="rId54"/>
    <p:sldId id="332" r:id="rId55"/>
    <p:sldId id="333" r:id="rId56"/>
    <p:sldId id="336" r:id="rId57"/>
    <p:sldId id="337" r:id="rId58"/>
    <p:sldId id="338" r:id="rId59"/>
    <p:sldId id="339" r:id="rId60"/>
    <p:sldId id="340" r:id="rId61"/>
    <p:sldId id="343" r:id="rId62"/>
    <p:sldId id="341" r:id="rId63"/>
    <p:sldId id="342" r:id="rId64"/>
    <p:sldId id="377" r:id="rId65"/>
    <p:sldId id="345" r:id="rId66"/>
    <p:sldId id="344" r:id="rId67"/>
    <p:sldId id="378" r:id="rId68"/>
    <p:sldId id="346" r:id="rId69"/>
    <p:sldId id="348" r:id="rId70"/>
    <p:sldId id="379" r:id="rId71"/>
    <p:sldId id="380" r:id="rId72"/>
    <p:sldId id="383" r:id="rId73"/>
    <p:sldId id="382" r:id="rId74"/>
    <p:sldId id="384" r:id="rId75"/>
    <p:sldId id="381" r:id="rId76"/>
    <p:sldId id="385" r:id="rId77"/>
    <p:sldId id="347" r:id="rId78"/>
    <p:sldId id="349" r:id="rId79"/>
    <p:sldId id="350" r:id="rId80"/>
    <p:sldId id="356" r:id="rId81"/>
    <p:sldId id="352" r:id="rId82"/>
    <p:sldId id="354" r:id="rId83"/>
    <p:sldId id="355" r:id="rId84"/>
    <p:sldId id="351" r:id="rId85"/>
    <p:sldId id="353" r:id="rId86"/>
    <p:sldId id="357" r:id="rId87"/>
    <p:sldId id="358" r:id="rId88"/>
    <p:sldId id="295" r:id="rId89"/>
    <p:sldId id="311" r:id="rId90"/>
    <p:sldId id="310" r:id="rId91"/>
    <p:sldId id="320" r:id="rId92"/>
    <p:sldId id="321" r:id="rId93"/>
    <p:sldId id="323" r:id="rId94"/>
    <p:sldId id="322" r:id="rId95"/>
    <p:sldId id="326" r:id="rId96"/>
    <p:sldId id="327" r:id="rId97"/>
    <p:sldId id="328" r:id="rId98"/>
    <p:sldId id="329" r:id="rId99"/>
    <p:sldId id="324" r:id="rId100"/>
    <p:sldId id="325" r:id="rId101"/>
    <p:sldId id="312" r:id="rId102"/>
    <p:sldId id="313" r:id="rId103"/>
    <p:sldId id="314" r:id="rId104"/>
    <p:sldId id="315" r:id="rId105"/>
    <p:sldId id="316" r:id="rId106"/>
    <p:sldId id="317" r:id="rId107"/>
    <p:sldId id="318" r:id="rId108"/>
    <p:sldId id="359" r:id="rId109"/>
    <p:sldId id="360" r:id="rId110"/>
    <p:sldId id="361" r:id="rId111"/>
    <p:sldId id="362" r:id="rId112"/>
    <p:sldId id="363" r:id="rId113"/>
    <p:sldId id="364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290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74" autoAdjust="0"/>
  </p:normalViewPr>
  <p:slideViewPr>
    <p:cSldViewPr>
      <p:cViewPr varScale="1">
        <p:scale>
          <a:sx n="85" d="100"/>
          <a:sy n="85" d="100"/>
        </p:scale>
        <p:origin x="1331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88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7528-8757-4E9D-AB96-FF13C193579F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124E-4663-4D3F-9136-3F4CA39AA6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1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50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290135-DC0E-4CAA-8459-68997F0BA118}" type="slidenum">
              <a:rPr lang="cs-CZ"/>
              <a:pPr eaLnBrk="1" hangingPunct="1"/>
              <a:t>85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11200"/>
            <a:ext cx="4605338" cy="34544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40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124E-4663-4D3F-9136-3F4CA39AA68D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9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2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7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9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6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1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8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9521-00B7-46C6-B171-E81499D614F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F48A-12CB-4707-9BB9-4BCBDBC10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8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eku.edu/ritchisong/301notes4b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002060"/>
                </a:solidFill>
              </a:rPr>
              <a:t>Marcela Vlková</a:t>
            </a:r>
          </a:p>
          <a:p>
            <a:r>
              <a:rPr lang="cs-CZ" dirty="0">
                <a:solidFill>
                  <a:srgbClr val="002060"/>
                </a:solidFill>
              </a:rPr>
              <a:t>Ústav klinické imunologie a alergologie</a:t>
            </a:r>
          </a:p>
          <a:p>
            <a:r>
              <a:rPr lang="cs-CZ" dirty="0">
                <a:solidFill>
                  <a:srgbClr val="002060"/>
                </a:solidFill>
              </a:rPr>
              <a:t>LF MU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9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Složení lymfy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Složení lymfy v cévách proměnlivé </a:t>
            </a:r>
            <a:r>
              <a:rPr lang="cs-CZ" dirty="0">
                <a:solidFill>
                  <a:srgbClr val="002060"/>
                </a:solidFill>
              </a:rPr>
              <a:t>- závisí </a:t>
            </a:r>
            <a:r>
              <a:rPr lang="cs-CZ" dirty="0" smtClean="0">
                <a:solidFill>
                  <a:srgbClr val="002060"/>
                </a:solidFill>
              </a:rPr>
              <a:t>na jejich pozici.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Lymfa z horních končetin je </a:t>
            </a:r>
            <a:r>
              <a:rPr lang="cs-CZ" dirty="0">
                <a:solidFill>
                  <a:srgbClr val="002060"/>
                </a:solidFill>
              </a:rPr>
              <a:t>lymfa </a:t>
            </a:r>
            <a:r>
              <a:rPr lang="cs-CZ" dirty="0" smtClean="0">
                <a:solidFill>
                  <a:srgbClr val="002060"/>
                </a:solidFill>
              </a:rPr>
              <a:t>bohatá na </a:t>
            </a:r>
            <a:r>
              <a:rPr lang="cs-CZ" dirty="0">
                <a:solidFill>
                  <a:srgbClr val="002060"/>
                </a:solidFill>
              </a:rPr>
              <a:t>bílkoviny.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Lymfa </a:t>
            </a:r>
            <a:r>
              <a:rPr lang="cs-CZ" dirty="0">
                <a:solidFill>
                  <a:srgbClr val="002060"/>
                </a:solidFill>
              </a:rPr>
              <a:t>ve střevech – chylus (střevní míza) – je bohatá na tuky, které se vstřebaly ze střeva během trávení. Tato lymfa je mléčné barvy.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Klasická lymfa je vlastně světlá, téměř bezbarvá tekutina, již můžeme vidět například v puchýři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7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Indikace k vyšetření fagocytárních schopností granulocytů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080375" cy="4525963"/>
          </a:xfrm>
        </p:spPr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Především opakované hluboké abscesy, hnisavé lymfadenitidy, případně i první epizoda abscesu v neobvyklé lokalizaci (jaterní absces). Obtíže jsou vrozené, tj. objevují se obvykle od časného věku.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Výskyt solitárních, granulomů v časném věku.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Poruchy </a:t>
            </a:r>
            <a:r>
              <a:rPr lang="cs-CZ" dirty="0" err="1" smtClean="0">
                <a:solidFill>
                  <a:srgbClr val="002060"/>
                </a:solidFill>
              </a:rPr>
              <a:t>odhojování</a:t>
            </a:r>
            <a:r>
              <a:rPr lang="cs-CZ" dirty="0" smtClean="0">
                <a:solidFill>
                  <a:srgbClr val="002060"/>
                </a:solidFill>
              </a:rPr>
              <a:t> pupečníku spojené s poruchou hojení ran a výraznou leukocytózou (LAD syndrom). 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95288" y="0"/>
            <a:ext cx="8066087" cy="6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241376"/>
            <a:ext cx="7991475" cy="5139952"/>
          </a:xfrm>
        </p:spPr>
        <p:txBody>
          <a:bodyPr>
            <a:normAutofit fontScale="90000"/>
          </a:bodyPr>
          <a:lstStyle/>
          <a:p>
            <a:pPr algn="l" defTabSz="762000"/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-jsou morfologicky podobné  lymfocytům („velké granulární lymfocyty“, LGL), nefagocytují, nemají </a:t>
            </a:r>
            <a:r>
              <a:rPr lang="cs-CZ" sz="2400" dirty="0" err="1" smtClean="0">
                <a:solidFill>
                  <a:srgbClr val="002060"/>
                </a:solidFill>
              </a:rPr>
              <a:t>adherenční</a:t>
            </a:r>
            <a:r>
              <a:rPr lang="cs-CZ" sz="2400" dirty="0" smtClean="0">
                <a:solidFill>
                  <a:srgbClr val="002060"/>
                </a:solidFill>
              </a:rPr>
              <a:t> schopnosti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</a:t>
            </a:r>
            <a:r>
              <a:rPr lang="en-US" sz="2400" dirty="0" err="1" smtClean="0">
                <a:solidFill>
                  <a:srgbClr val="002060"/>
                </a:solidFill>
              </a:rPr>
              <a:t>speciali</a:t>
            </a:r>
            <a:r>
              <a:rPr lang="cs-CZ" sz="2400" dirty="0" smtClean="0">
                <a:solidFill>
                  <a:srgbClr val="002060"/>
                </a:solidFill>
              </a:rPr>
              <a:t>zují </a:t>
            </a:r>
            <a:r>
              <a:rPr lang="cs-CZ" sz="2400" dirty="0">
                <a:solidFill>
                  <a:srgbClr val="002060"/>
                </a:solidFill>
              </a:rPr>
              <a:t>se na zabíjení abnormálních vlastních buněk organismu nápadných nízkou expresí</a:t>
            </a:r>
            <a:r>
              <a:rPr lang="en-US" sz="2400" dirty="0">
                <a:solidFill>
                  <a:srgbClr val="002060"/>
                </a:solidFill>
              </a:rPr>
              <a:t> MHC mole</a:t>
            </a:r>
            <a:r>
              <a:rPr lang="cs-CZ" sz="2400" dirty="0">
                <a:solidFill>
                  <a:srgbClr val="002060"/>
                </a:solidFill>
              </a:rPr>
              <a:t>kul</a:t>
            </a:r>
            <a:r>
              <a:rPr lang="en-US" sz="2400" dirty="0">
                <a:solidFill>
                  <a:srgbClr val="002060"/>
                </a:solidFill>
              </a:rPr>
              <a:t> (</a:t>
            </a:r>
            <a:r>
              <a:rPr lang="cs-CZ" sz="2400" dirty="0">
                <a:solidFill>
                  <a:srgbClr val="002060"/>
                </a:solidFill>
              </a:rPr>
              <a:t>např. infikovaných viry</a:t>
            </a:r>
            <a:r>
              <a:rPr lang="cs-CZ" sz="2400" dirty="0" smtClean="0">
                <a:solidFill>
                  <a:srgbClr val="002060"/>
                </a:solidFill>
              </a:rPr>
              <a:t>, intracelulárními bakteriemi, nádorové buňky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-cytotoxické nástroje NK buněk – </a:t>
            </a:r>
            <a:r>
              <a:rPr lang="cs-CZ" sz="2400" dirty="0" err="1" smtClean="0">
                <a:solidFill>
                  <a:srgbClr val="002060"/>
                </a:solidFill>
              </a:rPr>
              <a:t>perforin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granzym</a:t>
            </a:r>
            <a:r>
              <a:rPr lang="cs-CZ" sz="2400" dirty="0" smtClean="0">
                <a:solidFill>
                  <a:srgbClr val="002060"/>
                </a:solidFill>
              </a:rPr>
              <a:t> – podobně jako u CD8+ cytotoxických buněk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/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-jejich cytotoxická aktivita je jednak přirozená, jednak může být zprostředkována protilátkami vázanými na </a:t>
            </a:r>
            <a:r>
              <a:rPr lang="cs-CZ" sz="2400" dirty="0" err="1" smtClean="0">
                <a:solidFill>
                  <a:srgbClr val="002060"/>
                </a:solidFill>
              </a:rPr>
              <a:t>FcR</a:t>
            </a:r>
            <a:r>
              <a:rPr lang="cs-CZ" sz="2400" dirty="0" smtClean="0">
                <a:solidFill>
                  <a:srgbClr val="002060"/>
                </a:solidFill>
              </a:rPr>
              <a:t> III (CD16), ADCC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>
                <a:solidFill>
                  <a:srgbClr val="002060"/>
                </a:solidFill>
              </a:rPr>
              <a:t/>
            </a:r>
            <a:br>
              <a:rPr lang="cs-CZ" sz="2400" dirty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-ovlivňují vrozenou i adaptivní imunitu svými </a:t>
            </a:r>
            <a:r>
              <a:rPr lang="cs-CZ" sz="2400" dirty="0" err="1" smtClean="0">
                <a:solidFill>
                  <a:srgbClr val="002060"/>
                </a:solidFill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</a:rPr>
              <a:t>, především IFN-</a:t>
            </a:r>
            <a:r>
              <a:rPr lang="el-GR" sz="2400" dirty="0" smtClean="0">
                <a:solidFill>
                  <a:srgbClr val="002060"/>
                </a:solidFill>
              </a:rPr>
              <a:t>γ</a:t>
            </a:r>
            <a:r>
              <a:rPr lang="cs-CZ" sz="2400" dirty="0" smtClean="0">
                <a:solidFill>
                  <a:srgbClr val="002060"/>
                </a:solidFill>
              </a:rPr>
              <a:t> a TNF-</a:t>
            </a:r>
            <a:r>
              <a:rPr lang="el-GR" sz="2400" dirty="0" smtClean="0">
                <a:solidFill>
                  <a:srgbClr val="002060"/>
                </a:solidFill>
              </a:rPr>
              <a:t>α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endParaRPr lang="en-US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33265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NK (Natural </a:t>
            </a:r>
            <a:r>
              <a:rPr lang="cs-CZ" sz="4400" dirty="0" err="1" smtClean="0">
                <a:solidFill>
                  <a:srgbClr val="FF0000"/>
                </a:solidFill>
              </a:rPr>
              <a:t>Killer</a:t>
            </a:r>
            <a:r>
              <a:rPr lang="cs-CZ" sz="4400" dirty="0">
                <a:solidFill>
                  <a:srgbClr val="FF0000"/>
                </a:solidFill>
              </a:rPr>
              <a:t>)</a:t>
            </a:r>
            <a:r>
              <a:rPr lang="cs-CZ" sz="4400" dirty="0" smtClean="0">
                <a:solidFill>
                  <a:srgbClr val="FF0000"/>
                </a:solidFill>
              </a:rPr>
              <a:t> buňky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7" y="1251873"/>
            <a:ext cx="8064896" cy="50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11660" y="482431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	Funkce NK buněk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875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Buňky NK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84784"/>
            <a:ext cx="7992888" cy="4895850"/>
          </a:xfrm>
        </p:spPr>
        <p:txBody>
          <a:bodyPr rtlCol="0">
            <a:normAutofit/>
          </a:bodyPr>
          <a:lstStyle/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Aktivace NK-buněk je regulována souhrou signálů, které vycházejí z aktivačních a inhibičních receptorů.</a:t>
            </a:r>
          </a:p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Inhibiční receptory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(KIR) se váží na molekuly MHC I, které jsou přítomny na  většině zdravých buněk.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Aktivační receptory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(KAR) poznávají heterogenní skupinu ligandů, které se objeví na buňkách v důsledku stresu, maligní konverse, virové infekce.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dirty="0">
                <a:solidFill>
                  <a:srgbClr val="002060"/>
                </a:solidFill>
                <a:latin typeface="+mj-lt"/>
              </a:rPr>
              <a:t>Ř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ada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genů, které ovlivňují  funkci NK, jsou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shluknuty 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na chromosomu 12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(„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natural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killer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gene </a:t>
            </a:r>
            <a:r>
              <a:rPr lang="cs-CZ" sz="2400" dirty="0" err="1">
                <a:solidFill>
                  <a:srgbClr val="002060"/>
                </a:solidFill>
                <a:latin typeface="+mj-lt"/>
              </a:rPr>
              <a:t>complex</a:t>
            </a:r>
            <a:r>
              <a:rPr lang="cs-CZ" sz="2400" dirty="0">
                <a:solidFill>
                  <a:srgbClr val="002060"/>
                </a:solidFill>
                <a:latin typeface="+mj-lt"/>
              </a:rPr>
              <a:t> – NKC“) </a:t>
            </a:r>
          </a:p>
          <a:p>
            <a:pPr marL="469900" indent="-46990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373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" y="957263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>
                <a:solidFill>
                  <a:srgbClr val="FF0000"/>
                </a:solidFill>
              </a:rPr>
              <a:t>Antibody dependent cellular cytotoxicity (ADCC)</a:t>
            </a:r>
            <a:endParaRPr lang="cs-CZ" altLang="cs-CZ" sz="3200" dirty="0" smtClean="0">
              <a:solidFill>
                <a:srgbClr val="FF0000"/>
              </a:solidFill>
            </a:endParaRPr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granzyne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730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40568" y="443150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Interferony (IFN)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775"/>
            <a:ext cx="853477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Existují dva typy interferonů: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Typ I: IFN-</a:t>
            </a:r>
            <a:r>
              <a:rPr lang="el-GR" altLang="cs-CZ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, IFN-</a:t>
            </a:r>
            <a:r>
              <a:rPr lang="el-GR" altLang="cs-CZ" sz="2800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 - jsou produkována některými buňkami infikovanými viry (hlavně fibroblasty, makrofágy). V cílové buňce inhibují virovou replikaci.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Typ II tzv. imunní -  IFN-</a:t>
            </a:r>
            <a:r>
              <a:rPr lang="el-GR" altLang="cs-CZ" sz="2800" dirty="0" smtClean="0">
                <a:solidFill>
                  <a:srgbClr val="002060"/>
                </a:solidFill>
              </a:rPr>
              <a:t>γ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: produkován </a:t>
            </a:r>
            <a:r>
              <a:rPr lang="cs-CZ" altLang="cs-CZ" sz="2800" dirty="0">
                <a:solidFill>
                  <a:srgbClr val="002060"/>
                </a:solidFill>
                <a:latin typeface="+mj-lt"/>
              </a:rPr>
              <a:t>NK 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buňkami, aktivovanými T</a:t>
            </a:r>
            <a:r>
              <a:rPr lang="cs-CZ" altLang="cs-CZ" sz="2800" baseline="-25000" dirty="0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1 a T</a:t>
            </a:r>
            <a:r>
              <a:rPr lang="cs-CZ" altLang="cs-CZ" sz="2800" baseline="-25000" dirty="0" smtClean="0">
                <a:solidFill>
                  <a:srgbClr val="002060"/>
                </a:solidFill>
                <a:latin typeface="+mj-lt"/>
              </a:rPr>
              <a:t>c</a:t>
            </a:r>
            <a:r>
              <a:rPr lang="cs-CZ" altLang="cs-CZ" sz="2800" dirty="0" smtClean="0">
                <a:solidFill>
                  <a:srgbClr val="002060"/>
                </a:solidFill>
                <a:latin typeface="+mj-lt"/>
              </a:rPr>
              <a:t>1 buňkami, způsobuje především aktivaci makrofágů. </a:t>
            </a:r>
            <a:endParaRPr lang="en-US" altLang="cs-CZ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6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Reakce NK buněk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134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Buňky NKT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Imunofenotypově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i funkčně podobné NK a T 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Přítomny  v periferní krvi, slezině, játrech, lymfatických uzlinách, kostní dřeni,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thymu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Aktivované migrují do míst infekce nebo zánětu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Receptor má charakter „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semi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-invariantního“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αβ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TCR (Va24/Ja18 – Vb11)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Poznávají glykolipidové nebo lipidové struktury presentované na nepolymorfní CD1 molekule (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lysofostatidylcholin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je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autoantigenem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pro lidské NKT).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cs-CZ" sz="2800" dirty="0" smtClean="0">
              <a:solidFill>
                <a:srgbClr val="A5002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Zánět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fylogeneticky </a:t>
            </a:r>
            <a:r>
              <a:rPr lang="cs-CZ" sz="2800" dirty="0" smtClean="0">
                <a:solidFill>
                  <a:srgbClr val="002060"/>
                </a:solidFill>
              </a:rPr>
              <a:t>stará </a:t>
            </a:r>
            <a:r>
              <a:rPr lang="cs-CZ" sz="2800" dirty="0">
                <a:solidFill>
                  <a:srgbClr val="002060"/>
                </a:solidFill>
              </a:rPr>
              <a:t>a </a:t>
            </a:r>
            <a:r>
              <a:rPr lang="cs-CZ" sz="2800" dirty="0" smtClean="0">
                <a:solidFill>
                  <a:srgbClr val="002060"/>
                </a:solidFill>
              </a:rPr>
              <a:t>monotónní obranná </a:t>
            </a:r>
            <a:r>
              <a:rPr lang="cs-CZ" sz="2800" dirty="0">
                <a:solidFill>
                  <a:srgbClr val="002060"/>
                </a:solidFill>
              </a:rPr>
              <a:t>reakce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efektorový </a:t>
            </a:r>
            <a:r>
              <a:rPr lang="cs-CZ" sz="2800" dirty="0">
                <a:solidFill>
                  <a:srgbClr val="002060"/>
                </a:solidFill>
              </a:rPr>
              <a:t>mechanismus nejen </a:t>
            </a:r>
            <a:r>
              <a:rPr lang="cs-CZ" sz="2800" dirty="0" smtClean="0">
                <a:solidFill>
                  <a:srgbClr val="002060"/>
                </a:solidFill>
              </a:rPr>
              <a:t>vrozené </a:t>
            </a:r>
            <a:r>
              <a:rPr lang="cs-CZ" sz="2800" dirty="0">
                <a:solidFill>
                  <a:srgbClr val="002060"/>
                </a:solidFill>
              </a:rPr>
              <a:t>, ale i </a:t>
            </a:r>
            <a:r>
              <a:rPr lang="cs-CZ" sz="2800" dirty="0" smtClean="0">
                <a:solidFill>
                  <a:srgbClr val="002060"/>
                </a:solidFill>
              </a:rPr>
              <a:t>adaptivní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imunity</a:t>
            </a:r>
            <a:endParaRPr 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rozvoj </a:t>
            </a:r>
            <a:r>
              <a:rPr lang="cs-CZ" sz="2800" dirty="0" smtClean="0">
                <a:solidFill>
                  <a:srgbClr val="002060"/>
                </a:solidFill>
              </a:rPr>
              <a:t>zánětu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002060"/>
                </a:solidFill>
              </a:rPr>
              <a:t>rozpoznání nebezpečného</a:t>
            </a: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podnětu</a:t>
            </a:r>
            <a:endParaRPr lang="pl-PL" dirty="0">
              <a:solidFill>
                <a:srgbClr val="002060"/>
              </a:solidFill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</a:rPr>
              <a:t>vyhodnocení charakterů podnětu a </a:t>
            </a:r>
            <a:r>
              <a:rPr lang="pl-PL" dirty="0">
                <a:solidFill>
                  <a:srgbClr val="002060"/>
                </a:solidFill>
              </a:rPr>
              <a:t>rizika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ylití granul, transkripce genů, ..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každý zánět má </a:t>
            </a:r>
            <a:r>
              <a:rPr lang="cs-CZ" sz="2800" dirty="0">
                <a:solidFill>
                  <a:srgbClr val="002060"/>
                </a:solidFill>
              </a:rPr>
              <a:t>imunopatologickou </a:t>
            </a:r>
            <a:r>
              <a:rPr lang="cs-CZ" sz="2800" dirty="0" smtClean="0">
                <a:solidFill>
                  <a:srgbClr val="002060"/>
                </a:solidFill>
              </a:rPr>
              <a:t>složku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1928813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Zánět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komplexní obranná reakce systému vrozené imunity 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5" y="2205038"/>
            <a:ext cx="8209037" cy="41767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600" dirty="0" smtClean="0"/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infekci bakteriální, virovou, parazitární,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poškození tkání fyzikálními a chemickými faktory  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na efektorové stadium adaptivní imunitní  reakce </a:t>
            </a:r>
          </a:p>
          <a:p>
            <a:pPr eaLnBrk="1" hangingPunct="1"/>
            <a:endParaRPr lang="cs-CZ" sz="28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b="1" dirty="0" smtClean="0"/>
              <a:t>          </a:t>
            </a:r>
            <a:r>
              <a:rPr lang="cs-CZ" sz="2600" b="1" dirty="0" smtClean="0">
                <a:solidFill>
                  <a:srgbClr val="002060"/>
                </a:solidFill>
              </a:rPr>
              <a:t>Směřuje k odstranění škodliviny a k obnově    </a:t>
            </a:r>
          </a:p>
          <a:p>
            <a:pPr eaLnBrk="1" hangingPunct="1"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poškozených struktur  a funkcí</a:t>
            </a:r>
            <a:endParaRPr lang="en-GB" sz="2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Cesty lymfocytů v těle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00200"/>
            <a:ext cx="8136904" cy="5257800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3923928" y="24928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Krevní oběh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572000" y="1844824"/>
            <a:ext cx="504056" cy="72008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Zánět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rgbClr val="002060"/>
                </a:solidFill>
              </a:rPr>
              <a:t>rychlá </a:t>
            </a:r>
            <a:r>
              <a:rPr lang="cs-CZ" altLang="cs-CZ" sz="2800" dirty="0">
                <a:solidFill>
                  <a:srgbClr val="002060"/>
                </a:solidFill>
              </a:rPr>
              <a:t>odpověď organismu na poškození </a:t>
            </a:r>
            <a:r>
              <a:rPr lang="cs-CZ" altLang="cs-CZ" sz="2800" dirty="0" smtClean="0">
                <a:solidFill>
                  <a:srgbClr val="002060"/>
                </a:solidFill>
              </a:rPr>
              <a:t>tkání, (neimunologický podnět)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nebo infekci (imunologický podnět)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vede </a:t>
            </a:r>
            <a:r>
              <a:rPr lang="cs-CZ" altLang="cs-CZ" sz="2800" dirty="0">
                <a:solidFill>
                  <a:srgbClr val="002060"/>
                </a:solidFill>
              </a:rPr>
              <a:t>k lokalizaci onemocnění </a:t>
            </a:r>
            <a:endParaRPr lang="cs-CZ" altLang="cs-CZ" sz="2800" dirty="0" smtClean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eliminace případné infekce</a:t>
            </a:r>
          </a:p>
          <a:p>
            <a:r>
              <a:rPr lang="cs-CZ" altLang="cs-CZ" sz="2800" dirty="0">
                <a:solidFill>
                  <a:srgbClr val="002060"/>
                </a:solidFill>
              </a:rPr>
              <a:t>z</a:t>
            </a:r>
            <a:r>
              <a:rPr lang="cs-CZ" altLang="cs-CZ" sz="2800" dirty="0" smtClean="0">
                <a:solidFill>
                  <a:srgbClr val="002060"/>
                </a:solidFill>
              </a:rPr>
              <a:t>ahojení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sz="2800" dirty="0">
                <a:solidFill>
                  <a:srgbClr val="002060"/>
                </a:solidFill>
              </a:rPr>
              <a:t>r</a:t>
            </a:r>
            <a:r>
              <a:rPr lang="cs-CZ" sz="2800" dirty="0" smtClean="0">
                <a:solidFill>
                  <a:srgbClr val="002060"/>
                </a:solidFill>
              </a:rPr>
              <a:t>eakce organismu může být místní nebo celková – závisí na rozsahu poškození a délce trvání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Dva druhy zánětu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Akutní zánět </a:t>
            </a:r>
            <a:r>
              <a:rPr lang="cs-CZ" dirty="0" smtClean="0">
                <a:solidFill>
                  <a:srgbClr val="002060"/>
                </a:solidFill>
              </a:rPr>
              <a:t>– fyziologický proces: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Odezní bez důsledků, dochází ke zhojení poškozené </a:t>
            </a:r>
            <a:r>
              <a:rPr lang="cs-CZ" dirty="0" smtClean="0">
                <a:solidFill>
                  <a:srgbClr val="002060"/>
                </a:solidFill>
              </a:rPr>
              <a:t>tkáně</a:t>
            </a:r>
          </a:p>
          <a:p>
            <a:pPr lvl="1"/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Chronický zá</a:t>
            </a:r>
            <a:r>
              <a:rPr lang="cs-CZ" dirty="0" smtClean="0">
                <a:solidFill>
                  <a:srgbClr val="002060"/>
                </a:solidFill>
              </a:rPr>
              <a:t>nět – patologická reakce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Patologický, dochází k destrukci tkáně, nahrazování vazivem a vede k trvalému poškození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14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Průběh zánětlivé reakce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Fagocyty a tkáňové žírné buňky – uvolnění obsahu granulí do okolí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Látky uvolněné z poškozených buněk 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Důsledek </a:t>
            </a:r>
            <a:r>
              <a:rPr lang="cs-CZ" dirty="0" smtClean="0">
                <a:solidFill>
                  <a:srgbClr val="002060"/>
                </a:solidFill>
              </a:rPr>
              <a:t>- zvýšení </a:t>
            </a:r>
            <a:r>
              <a:rPr lang="cs-CZ" dirty="0" err="1" smtClean="0">
                <a:solidFill>
                  <a:srgbClr val="002060"/>
                </a:solidFill>
              </a:rPr>
              <a:t>peremaibility</a:t>
            </a:r>
            <a:r>
              <a:rPr lang="cs-CZ" dirty="0" smtClean="0">
                <a:solidFill>
                  <a:srgbClr val="002060"/>
                </a:solidFill>
              </a:rPr>
              <a:t> cév – tzn. prostup plazmatické tekutiny do extravaskulárního prostoru a vzniká otok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Klasické známky zánětu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Bolest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Zarudnutí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Otok</a:t>
            </a:r>
          </a:p>
          <a:p>
            <a:r>
              <a:rPr lang="cs-CZ" dirty="0">
                <a:solidFill>
                  <a:srgbClr val="002060"/>
                </a:solidFill>
              </a:rPr>
              <a:t>H</a:t>
            </a:r>
            <a:r>
              <a:rPr lang="cs-CZ" dirty="0" smtClean="0">
                <a:solidFill>
                  <a:srgbClr val="002060"/>
                </a:solidFill>
              </a:rPr>
              <a:t>orečka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Zánět - průběh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Zvýšení </a:t>
            </a:r>
            <a:r>
              <a:rPr lang="cs-CZ" sz="2800" dirty="0" err="1" smtClean="0">
                <a:solidFill>
                  <a:srgbClr val="002060"/>
                </a:solidFill>
              </a:rPr>
              <a:t>adhezivity</a:t>
            </a:r>
            <a:r>
              <a:rPr lang="cs-CZ" sz="2800" dirty="0" smtClean="0">
                <a:solidFill>
                  <a:srgbClr val="002060"/>
                </a:solidFill>
              </a:rPr>
              <a:t> endotelií expresí adhezivních molekul – zachycení fagocytů a lymfocytů – jejich průnik do tkáně.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Altivace</a:t>
            </a:r>
            <a:r>
              <a:rPr lang="cs-CZ" sz="2800" dirty="0" smtClean="0">
                <a:solidFill>
                  <a:srgbClr val="002060"/>
                </a:solidFill>
              </a:rPr>
              <a:t> koagulačního, fibrinolytického, komplementového a kininového sytému.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Ovlivnění místních nervových zakončení (bolest).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Změny regulace teploty (některé mediátory působí jako pyrogeny).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Vliv prozánětlivých </a:t>
            </a:r>
            <a:r>
              <a:rPr lang="cs-CZ" dirty="0" err="1" smtClean="0">
                <a:solidFill>
                  <a:srgbClr val="FF0000"/>
                </a:solidFill>
              </a:rPr>
              <a:t>cytokinů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Uplatňuje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zejména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IL-1, IL-6 a TNF-</a:t>
            </a:r>
            <a:r>
              <a:rPr lang="el-GR" sz="24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Ovlivěním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hypotalamického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centra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termoregulace 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zvyšuje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tělesná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teplota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.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Aktivátor metabolických pochodů v buňkách IS: indukce exprese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heat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shock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protein (HSP) (pomoc při skládání nativních nově syntetizovaných proteinů do správných konformací)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Aktivace osy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hypothalamus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– hypofýza nadledvinky – mobilizace tkáňového metabolismu.</a:t>
            </a:r>
            <a:endParaRPr lang="en-GB" sz="2400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cs-CZ" sz="2400" dirty="0" err="1" smtClean="0">
                <a:solidFill>
                  <a:srgbClr val="002060"/>
                </a:solidFill>
                <a:latin typeface="+mj-lt"/>
              </a:rPr>
              <a:t>dostávájí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 do oběhu – stimulace sérových proteinů tzv.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“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proteinů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akutní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fáze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”.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Klesá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sérová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hladina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Fe a Zn.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Objevuje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 se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únavnost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400" dirty="0" smtClean="0">
                <a:solidFill>
                  <a:srgbClr val="002060"/>
                </a:solidFill>
                <a:latin typeface="+mj-lt"/>
              </a:rPr>
              <a:t>ospalost, </a:t>
            </a:r>
            <a:r>
              <a:rPr lang="en-GB" sz="2400" dirty="0" err="1" smtClean="0">
                <a:solidFill>
                  <a:srgbClr val="002060"/>
                </a:solidFill>
                <a:latin typeface="+mj-lt"/>
              </a:rPr>
              <a:t>nechutenství</a:t>
            </a:r>
            <a:r>
              <a:rPr lang="en-GB" sz="2400" dirty="0" smtClean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1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Hlavní události v místě zánětu</a:t>
            </a:r>
            <a:r>
              <a:rPr lang="en-GB" altLang="cs-CZ" i="1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rgbClr val="002060"/>
                </a:solidFill>
              </a:rPr>
              <a:t>Hlavní roli hrají složky nespecifické imunity</a:t>
            </a:r>
            <a:endParaRPr lang="en-GB" altLang="cs-CZ" sz="4000" b="1" dirty="0">
              <a:solidFill>
                <a:srgbClr val="002060"/>
              </a:solidFill>
            </a:endParaRPr>
          </a:p>
          <a:p>
            <a:pPr lvl="1"/>
            <a:r>
              <a:rPr lang="cs-CZ" altLang="cs-CZ" dirty="0" smtClean="0">
                <a:solidFill>
                  <a:srgbClr val="002060"/>
                </a:solidFill>
              </a:rPr>
              <a:t>Vznik </a:t>
            </a:r>
            <a:r>
              <a:rPr lang="cs-CZ" altLang="cs-CZ" dirty="0" err="1" smtClean="0">
                <a:solidFill>
                  <a:srgbClr val="002060"/>
                </a:solidFill>
              </a:rPr>
              <a:t>vazoaktivních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>
                <a:solidFill>
                  <a:srgbClr val="002060"/>
                </a:solidFill>
              </a:rPr>
              <a:t>a chemotaktických látek, často produktů aktivace komplementového systému.</a:t>
            </a: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Zvýšený přítok krve do místa zánětu.</a:t>
            </a:r>
            <a:endParaRPr lang="en-GB" altLang="cs-CZ" dirty="0">
              <a:solidFill>
                <a:srgbClr val="002060"/>
              </a:solidFill>
            </a:endParaRP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Příliv </a:t>
            </a:r>
            <a:r>
              <a:rPr lang="cs-CZ" altLang="cs-CZ" dirty="0" err="1">
                <a:solidFill>
                  <a:srgbClr val="002060"/>
                </a:solidFill>
              </a:rPr>
              <a:t>zánětotvorných</a:t>
            </a:r>
            <a:r>
              <a:rPr lang="cs-CZ" altLang="cs-CZ" dirty="0">
                <a:solidFill>
                  <a:srgbClr val="002060"/>
                </a:solidFill>
              </a:rPr>
              <a:t> buněk, zejména  granulocytů </a:t>
            </a:r>
            <a:br>
              <a:rPr lang="cs-CZ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a makrofágů.</a:t>
            </a:r>
            <a:endParaRPr lang="en-GB" altLang="cs-CZ" dirty="0">
              <a:solidFill>
                <a:srgbClr val="002060"/>
              </a:solidFill>
            </a:endParaRPr>
          </a:p>
          <a:p>
            <a:pPr lvl="1"/>
            <a:r>
              <a:rPr lang="cs-CZ" altLang="cs-CZ" dirty="0">
                <a:solidFill>
                  <a:srgbClr val="002060"/>
                </a:solidFill>
              </a:rPr>
              <a:t>Zvýšená cévní permeabilita vede k přechodu bílkovin do extravaskulárních prostorů.</a:t>
            </a:r>
            <a:endParaRPr lang="en-GB" alt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1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Iniciace zánětlivé odpovědi</a:t>
            </a:r>
            <a:endParaRPr lang="en-US" alt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inflam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3283"/>
            <a:ext cx="7920880" cy="481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97350" y="6491288"/>
            <a:ext cx="494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1" dirty="0">
                <a:hlinkClick r:id="rId3"/>
              </a:rPr>
              <a:t>people.eku.edu/</a:t>
            </a:r>
            <a:r>
              <a:rPr lang="en-US" altLang="cs-CZ" b="1" dirty="0" err="1">
                <a:hlinkClick r:id="rId3"/>
              </a:rPr>
              <a:t>ritchisong</a:t>
            </a:r>
            <a:r>
              <a:rPr lang="en-US" altLang="cs-CZ" b="1" dirty="0">
                <a:hlinkClick r:id="rId3"/>
              </a:rPr>
              <a:t>/301notes4b.html</a:t>
            </a:r>
            <a:r>
              <a:rPr lang="en-US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9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Laboratorní známky zánětu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dirty="0" err="1" smtClean="0">
                <a:solidFill>
                  <a:srgbClr val="002060"/>
                </a:solidFill>
              </a:rPr>
              <a:t>leukocyt</a:t>
            </a:r>
            <a:r>
              <a:rPr lang="cs-CZ" altLang="cs-CZ" dirty="0" err="1" smtClean="0">
                <a:solidFill>
                  <a:srgbClr val="002060"/>
                </a:solidFill>
              </a:rPr>
              <a:t>óza</a:t>
            </a:r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zvýšená FW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zvýšené </a:t>
            </a:r>
            <a:r>
              <a:rPr lang="cs-CZ" altLang="cs-CZ" dirty="0">
                <a:solidFill>
                  <a:srgbClr val="002060"/>
                </a:solidFill>
              </a:rPr>
              <a:t>hladiny reaktantů akutní </a:t>
            </a:r>
            <a:r>
              <a:rPr lang="cs-CZ" altLang="cs-CZ" dirty="0" smtClean="0">
                <a:solidFill>
                  <a:srgbClr val="002060"/>
                </a:solidFill>
              </a:rPr>
              <a:t>fáze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snížené </a:t>
            </a:r>
            <a:r>
              <a:rPr lang="cs-CZ" altLang="cs-CZ" dirty="0">
                <a:solidFill>
                  <a:srgbClr val="002060"/>
                </a:solidFill>
              </a:rPr>
              <a:t>hladiny železa a zinku v </a:t>
            </a:r>
            <a:r>
              <a:rPr lang="cs-CZ" altLang="cs-CZ" dirty="0" smtClean="0">
                <a:solidFill>
                  <a:srgbClr val="002060"/>
                </a:solidFill>
              </a:rPr>
              <a:t>plazmě</a:t>
            </a:r>
            <a:endParaRPr lang="en-GB" alt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Proteiny akutní fáze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Jejich hladina se zvyšuje v dob akutního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zánětu.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Jsou produkovány hlavně játry pod vlivem I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L-1, IL-6, </a:t>
            </a:r>
            <a:r>
              <a:rPr lang="en-GB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Nejznámější a diagnosticky nejčastěji využívaný: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C-rea</a:t>
            </a:r>
            <a:r>
              <a:rPr lang="cs-CZ" altLang="cs-CZ" dirty="0" err="1">
                <a:solidFill>
                  <a:srgbClr val="002060"/>
                </a:solidFill>
                <a:latin typeface="+mj-lt"/>
              </a:rPr>
              <a:t>ktivní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protein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 (CRP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).</a:t>
            </a:r>
            <a:endParaRPr lang="en-GB" altLang="cs-CZ" dirty="0">
              <a:solidFill>
                <a:srgbClr val="002060"/>
              </a:solidFill>
              <a:latin typeface="+mj-lt"/>
            </a:endParaRPr>
          </a:p>
          <a:p>
            <a:r>
              <a:rPr lang="cs-CZ" altLang="cs-CZ" dirty="0">
                <a:solidFill>
                  <a:srgbClr val="002060"/>
                </a:solidFill>
                <a:latin typeface="+mj-lt"/>
              </a:rPr>
              <a:t>Další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součásti komplementového systému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,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alfa-1-antitrypsin, sérový amyloid A, fibrinogen…</a:t>
            </a:r>
            <a:r>
              <a:rPr lang="en-GB" altLang="cs-CZ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endParaRPr lang="cs-CZ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1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High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endotelial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venules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Naivní T-lymfocyty: přestup do parenchymu uzlin nebo slizničního imunitního systému pomocí </a:t>
            </a:r>
            <a:r>
              <a:rPr lang="cs-CZ" dirty="0" err="1" smtClean="0">
                <a:solidFill>
                  <a:srgbClr val="002060"/>
                </a:solidFill>
              </a:rPr>
              <a:t>postkapilárních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venul</a:t>
            </a:r>
            <a:r>
              <a:rPr lang="cs-CZ" dirty="0" smtClean="0">
                <a:solidFill>
                  <a:srgbClr val="002060"/>
                </a:solidFill>
              </a:rPr>
              <a:t> s vysokým endotelem.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těchto </a:t>
            </a:r>
            <a:r>
              <a:rPr lang="cs-CZ" dirty="0" err="1" smtClean="0">
                <a:solidFill>
                  <a:srgbClr val="002060"/>
                </a:solidFill>
              </a:rPr>
              <a:t>venulách</a:t>
            </a:r>
            <a:r>
              <a:rPr lang="cs-CZ" dirty="0" smtClean="0">
                <a:solidFill>
                  <a:srgbClr val="002060"/>
                </a:solidFill>
              </a:rPr>
              <a:t> jsou přítomny adhezivní molekuly, které umožňují vazbu naivních nebo paměťových </a:t>
            </a:r>
            <a:r>
              <a:rPr lang="cs-CZ" dirty="0" err="1" smtClean="0">
                <a:solidFill>
                  <a:srgbClr val="002060"/>
                </a:solidFill>
              </a:rPr>
              <a:t>neaktivovatných</a:t>
            </a:r>
            <a:r>
              <a:rPr lang="cs-CZ" dirty="0" smtClean="0">
                <a:solidFill>
                  <a:srgbClr val="002060"/>
                </a:solidFill>
              </a:rPr>
              <a:t> T-lymfocytů.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Proteiny akutní fáze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Opsonizace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CRP – C-reaktivní protein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SAP – sérový amyloid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Složky komplementu C3, C4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CRP a SAP váží nukleoproteiny vzniklé při rozpadu tkání  a napomáhají jejich odstraňování fagocytózou.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CRP a SAP – iniciace komplementové kaskády.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Zvýšená syntéza: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sérových transportních proteinů: </a:t>
            </a:r>
            <a:r>
              <a:rPr lang="cs-CZ" dirty="0" err="1">
                <a:solidFill>
                  <a:srgbClr val="002060"/>
                </a:solidFill>
              </a:rPr>
              <a:t>c</a:t>
            </a:r>
            <a:r>
              <a:rPr lang="cs-CZ" dirty="0" err="1" smtClean="0">
                <a:solidFill>
                  <a:srgbClr val="002060"/>
                </a:solidFill>
              </a:rPr>
              <a:t>eruloplazmin</a:t>
            </a:r>
            <a:r>
              <a:rPr lang="cs-CZ" dirty="0" smtClean="0">
                <a:solidFill>
                  <a:srgbClr val="002060"/>
                </a:solidFill>
              </a:rPr>
              <a:t>, feritin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cs-CZ" dirty="0" err="1" smtClean="0">
                <a:solidFill>
                  <a:srgbClr val="002060"/>
                </a:solidFill>
              </a:rPr>
              <a:t>antimikrobiláních</a:t>
            </a:r>
            <a:r>
              <a:rPr lang="cs-CZ" dirty="0" smtClean="0">
                <a:solidFill>
                  <a:srgbClr val="002060"/>
                </a:solidFill>
              </a:rPr>
              <a:t> proteinů – </a:t>
            </a:r>
            <a:r>
              <a:rPr lang="cs-CZ" dirty="0" err="1" smtClean="0">
                <a:solidFill>
                  <a:srgbClr val="002060"/>
                </a:solidFill>
              </a:rPr>
              <a:t>hepcidin</a:t>
            </a:r>
            <a:endParaRPr lang="cs-CZ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Snižuje se tvorba albuminu, </a:t>
            </a:r>
            <a:r>
              <a:rPr lang="cs-CZ" dirty="0" err="1" smtClean="0">
                <a:solidFill>
                  <a:srgbClr val="002060"/>
                </a:solidFill>
              </a:rPr>
              <a:t>prealbuminu</a:t>
            </a:r>
            <a:r>
              <a:rPr lang="cs-CZ" dirty="0" smtClean="0">
                <a:solidFill>
                  <a:srgbClr val="002060"/>
                </a:solidFill>
              </a:rPr>
              <a:t>, transferinu.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6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Nejdůležitější léky využívané k tlumení zánětlivých procesů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solidFill>
                  <a:srgbClr val="002060"/>
                </a:solidFill>
              </a:rPr>
              <a:t>n</a:t>
            </a:r>
            <a:r>
              <a:rPr lang="cs-CZ" altLang="cs-CZ" sz="2800" dirty="0" smtClean="0">
                <a:solidFill>
                  <a:srgbClr val="002060"/>
                </a:solidFill>
              </a:rPr>
              <a:t>esteroidní </a:t>
            </a:r>
            <a:r>
              <a:rPr lang="cs-CZ" altLang="cs-CZ" sz="2800" dirty="0">
                <a:solidFill>
                  <a:srgbClr val="002060"/>
                </a:solidFill>
              </a:rPr>
              <a:t>antiflogistika (antirevmatika): kyselina </a:t>
            </a:r>
            <a:r>
              <a:rPr lang="cs-CZ" altLang="cs-CZ" sz="2800" dirty="0" err="1">
                <a:solidFill>
                  <a:srgbClr val="002060"/>
                </a:solidFill>
              </a:rPr>
              <a:t>acetylosalicylová</a:t>
            </a:r>
            <a:r>
              <a:rPr lang="cs-CZ" altLang="cs-CZ" sz="2800" dirty="0">
                <a:solidFill>
                  <a:srgbClr val="002060"/>
                </a:solidFill>
              </a:rPr>
              <a:t>, paracetamol…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glukokortikoidy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err="1">
                <a:solidFill>
                  <a:srgbClr val="002060"/>
                </a:solidFill>
              </a:rPr>
              <a:t>a</a:t>
            </a:r>
            <a:r>
              <a:rPr lang="en-GB" altLang="cs-CZ" sz="2800" dirty="0" err="1" smtClean="0">
                <a:solidFill>
                  <a:srgbClr val="002060"/>
                </a:solidFill>
              </a:rPr>
              <a:t>ntimalari</a:t>
            </a:r>
            <a:r>
              <a:rPr lang="cs-CZ" altLang="cs-CZ" sz="2800" dirty="0" err="1">
                <a:solidFill>
                  <a:srgbClr val="002060"/>
                </a:solidFill>
              </a:rPr>
              <a:t>ka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koloidní </a:t>
            </a:r>
            <a:r>
              <a:rPr lang="cs-CZ" altLang="cs-CZ" sz="2800" dirty="0">
                <a:solidFill>
                  <a:srgbClr val="002060"/>
                </a:solidFill>
              </a:rPr>
              <a:t>zlato</a:t>
            </a:r>
            <a:endParaRPr lang="en-GB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>
                <a:solidFill>
                  <a:srgbClr val="002060"/>
                </a:solidFill>
              </a:rPr>
              <a:t>m</a:t>
            </a:r>
            <a:r>
              <a:rPr lang="cs-CZ" altLang="cs-CZ" sz="2800" dirty="0" smtClean="0">
                <a:solidFill>
                  <a:srgbClr val="002060"/>
                </a:solidFill>
              </a:rPr>
              <a:t>onoklonální </a:t>
            </a:r>
            <a:r>
              <a:rPr lang="cs-CZ" altLang="cs-CZ" sz="2800" dirty="0">
                <a:solidFill>
                  <a:srgbClr val="002060"/>
                </a:solidFill>
              </a:rPr>
              <a:t>protilátky proti prozánětlivým </a:t>
            </a:r>
            <a:r>
              <a:rPr lang="cs-CZ" altLang="cs-CZ" sz="2800" dirty="0" err="1">
                <a:solidFill>
                  <a:srgbClr val="002060"/>
                </a:solidFill>
              </a:rPr>
              <a:t>cytokinům</a:t>
            </a:r>
            <a:r>
              <a:rPr lang="cs-CZ" altLang="cs-CZ" sz="2800" dirty="0">
                <a:solidFill>
                  <a:srgbClr val="002060"/>
                </a:solidFill>
              </a:rPr>
              <a:t> a adhezivním </a:t>
            </a:r>
            <a:r>
              <a:rPr lang="cs-CZ" altLang="cs-CZ" sz="2800" dirty="0" smtClean="0">
                <a:solidFill>
                  <a:srgbClr val="002060"/>
                </a:solidFill>
              </a:rPr>
              <a:t>molekulám</a:t>
            </a:r>
            <a:endParaRPr lang="en-GB" alt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Reparace poškozené tkáně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Eliminace poškozených buněk makrofágy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Aktivace </a:t>
            </a:r>
            <a:r>
              <a:rPr lang="cs-CZ" dirty="0" err="1" smtClean="0">
                <a:solidFill>
                  <a:srgbClr val="002060"/>
                </a:solidFill>
              </a:rPr>
              <a:t>fibroplastických</a:t>
            </a:r>
            <a:r>
              <a:rPr lang="cs-CZ" dirty="0" smtClean="0">
                <a:solidFill>
                  <a:srgbClr val="002060"/>
                </a:solidFill>
              </a:rPr>
              <a:t> mechanismů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Aktivace angiogeneze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Regenerace a </a:t>
            </a:r>
            <a:r>
              <a:rPr lang="cs-CZ" dirty="0" err="1" smtClean="0">
                <a:solidFill>
                  <a:srgbClr val="002060"/>
                </a:solidFill>
              </a:rPr>
              <a:t>remodelace</a:t>
            </a:r>
            <a:r>
              <a:rPr lang="cs-CZ" dirty="0" smtClean="0">
                <a:solidFill>
                  <a:srgbClr val="002060"/>
                </a:solidFill>
              </a:rPr>
              <a:t> tkání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Kontrolováno hormony enzymy a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U chronického zánětu zvýšená sekrece TGF beta – aktivace fibroblastů – vznik </a:t>
            </a:r>
            <a:r>
              <a:rPr lang="cs-CZ" dirty="0" err="1" smtClean="0">
                <a:solidFill>
                  <a:srgbClr val="002060"/>
                </a:solidFill>
              </a:rPr>
              <a:t>fibrotické</a:t>
            </a:r>
            <a:r>
              <a:rPr lang="cs-CZ" dirty="0" smtClean="0">
                <a:solidFill>
                  <a:srgbClr val="002060"/>
                </a:solidFill>
              </a:rPr>
              <a:t> tkáně</a:t>
            </a:r>
          </a:p>
        </p:txBody>
      </p:sp>
    </p:spTree>
    <p:extLst>
      <p:ext uri="{BB962C8B-B14F-4D97-AF65-F5344CB8AC3E}">
        <p14:creationId xmlns:p14="http://schemas.microsoft.com/office/powerpoint/2010/main" val="8872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Mediátory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zánětlivé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odpovědi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382000" cy="4400128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IL-1, IL-6, TNF-a 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celkové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zánětlivé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příznaky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IL-1, TNF-a, IL-18 -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lokální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aktivace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buněk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imunitního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systému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  <a:latin typeface="+mj-lt"/>
              </a:rPr>
              <a:t>IL-8,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leukotrieny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prostagladiny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C5a-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chemotaxe</a:t>
            </a:r>
            <a:endParaRPr lang="en-GB" dirty="0" smtClean="0">
              <a:solidFill>
                <a:srgbClr val="002060"/>
              </a:solidFill>
              <a:latin typeface="+mj-lt"/>
            </a:endParaRPr>
          </a:p>
          <a:p>
            <a:pPr eaLnBrk="1" hangingPunct="1"/>
            <a:r>
              <a:rPr lang="en-GB" dirty="0" err="1" smtClean="0">
                <a:solidFill>
                  <a:srgbClr val="002060"/>
                </a:solidFill>
                <a:latin typeface="+mj-lt"/>
              </a:rPr>
              <a:t>Histamin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serotonin,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metabolity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kys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arachidonové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-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vazodilace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ovlivnění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permeabil</a:t>
            </a:r>
            <a:r>
              <a:rPr lang="en-GB" sz="2800" dirty="0" smtClean="0">
                <a:solidFill>
                  <a:srgbClr val="002060"/>
                </a:solidFill>
                <a:latin typeface="+mj-lt"/>
              </a:rPr>
              <a:t>ity  </a:t>
            </a:r>
          </a:p>
        </p:txBody>
      </p:sp>
    </p:spTree>
    <p:extLst>
      <p:ext uri="{BB962C8B-B14F-4D97-AF65-F5344CB8AC3E}">
        <p14:creationId xmlns:p14="http://schemas.microsoft.com/office/powerpoint/2010/main" val="12738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Monitorování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akutního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zánětlivého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pro</a:t>
            </a:r>
            <a:r>
              <a:rPr lang="cs-CZ" dirty="0" smtClean="0">
                <a:solidFill>
                  <a:srgbClr val="FF0000"/>
                </a:solidFill>
              </a:rPr>
              <a:t>c</a:t>
            </a:r>
            <a:r>
              <a:rPr lang="en-GB" dirty="0" err="1" smtClean="0">
                <a:solidFill>
                  <a:srgbClr val="FF0000"/>
                </a:solidFill>
              </a:rPr>
              <a:t>esu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44824"/>
            <a:ext cx="8382000" cy="41148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Tělesná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teplota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Sedimentace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erytrocytů</a:t>
            </a:r>
            <a:r>
              <a:rPr lang="en-GB" dirty="0" smtClean="0">
                <a:solidFill>
                  <a:srgbClr val="002060"/>
                </a:solidFill>
              </a:rPr>
              <a:t> (FW)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Počet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leukocytů</a:t>
            </a:r>
            <a:r>
              <a:rPr lang="en-GB" dirty="0" smtClean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krvi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Změny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spektra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sérových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bílkovin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v </a:t>
            </a:r>
            <a:r>
              <a:rPr lang="en-GB" dirty="0" err="1" smtClean="0">
                <a:solidFill>
                  <a:srgbClr val="002060"/>
                </a:solidFill>
              </a:rPr>
              <a:t>elektroforéze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pokles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albuminu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vzestup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1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a </a:t>
            </a:r>
            <a:r>
              <a:rPr lang="en-GB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GB" dirty="0" smtClean="0">
                <a:solidFill>
                  <a:srgbClr val="002060"/>
                </a:solidFill>
              </a:rPr>
              <a:t>2 </a:t>
            </a:r>
            <a:r>
              <a:rPr lang="en-GB" dirty="0" err="1" smtClean="0">
                <a:solidFill>
                  <a:srgbClr val="002060"/>
                </a:solidFill>
              </a:rPr>
              <a:t>globulinů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Sledování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hladin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proteinů</a:t>
            </a:r>
            <a:r>
              <a:rPr lang="en-GB" dirty="0" smtClean="0">
                <a:solidFill>
                  <a:srgbClr val="002060"/>
                </a:solidFill>
              </a:rPr>
              <a:t> “</a:t>
            </a:r>
            <a:r>
              <a:rPr lang="en-GB" dirty="0" err="1" smtClean="0">
                <a:solidFill>
                  <a:srgbClr val="002060"/>
                </a:solidFill>
              </a:rPr>
              <a:t>akutní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fáze</a:t>
            </a:r>
            <a:r>
              <a:rPr lang="en-GB" dirty="0" smtClean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ate Immunity-                  First Line of DefenseCharacteristics:- rapid- does not generate immunologic memory- dep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44"/>
            <a:ext cx="8844473" cy="66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Cirkulace lymfocytů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S0241X-001-f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205831"/>
            <a:ext cx="7213600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Lymfatické orgány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525963"/>
          </a:xfrm>
        </p:spPr>
        <p:txBody>
          <a:bodyPr>
            <a:normAutofit/>
          </a:bodyPr>
          <a:lstStyle/>
          <a:p>
            <a:pPr marL="742950" lvl="2" indent="-342900"/>
            <a:r>
              <a:rPr lang="cs-CZ" sz="2800" b="1" dirty="0" smtClean="0">
                <a:solidFill>
                  <a:srgbClr val="002060"/>
                </a:solidFill>
              </a:rPr>
              <a:t>Primární: </a:t>
            </a:r>
            <a:r>
              <a:rPr lang="cs-CZ" sz="2800" dirty="0" smtClean="0">
                <a:solidFill>
                  <a:srgbClr val="002060"/>
                </a:solidFill>
              </a:rPr>
              <a:t>kostní dřeň, </a:t>
            </a:r>
            <a:r>
              <a:rPr lang="cs-CZ" sz="2800" dirty="0" err="1" smtClean="0">
                <a:solidFill>
                  <a:srgbClr val="002060"/>
                </a:solidFill>
              </a:rPr>
              <a:t>thymus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- vznik, diferenciace a zrání   	 			   imunokompetentních buněk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2060"/>
                </a:solidFill>
              </a:rPr>
              <a:t>Sekundární lymfatické orgány: </a:t>
            </a:r>
            <a:r>
              <a:rPr lang="cs-CZ" dirty="0" smtClean="0">
                <a:solidFill>
                  <a:srgbClr val="002060"/>
                </a:solidFill>
              </a:rPr>
              <a:t>slezina, 	lymfatické uzliny, MALT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- místo, kde probíhají specifické imunitní reakce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5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87624" y="260648"/>
            <a:ext cx="720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Primární </a:t>
            </a:r>
            <a:r>
              <a:rPr lang="cs-CZ" sz="3200" dirty="0">
                <a:solidFill>
                  <a:srgbClr val="FF0000"/>
                </a:solidFill>
              </a:rPr>
              <a:t>a </a:t>
            </a:r>
            <a:r>
              <a:rPr lang="cs-CZ" sz="3200" dirty="0" smtClean="0">
                <a:solidFill>
                  <a:srgbClr val="FF0000"/>
                </a:solidFill>
              </a:rPr>
              <a:t>sekundární lymfatické  orgány </a:t>
            </a:r>
            <a:endParaRPr lang="cs-CZ" sz="3200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5" y="957895"/>
            <a:ext cx="8065726" cy="5648057"/>
          </a:xfrm>
          <a:prstGeom prst="rect">
            <a:avLst/>
          </a:prstGeom>
        </p:spPr>
      </p:pic>
      <p:cxnSp>
        <p:nvCxnSpPr>
          <p:cNvPr id="5" name="Přímá spojovací šipka 20"/>
          <p:cNvCxnSpPr>
            <a:stCxn id="6" idx="2"/>
          </p:cNvCxnSpPr>
          <p:nvPr/>
        </p:nvCxnSpPr>
        <p:spPr>
          <a:xfrm>
            <a:off x="2682536" y="2540848"/>
            <a:ext cx="1313400" cy="45798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068559" y="2235468"/>
            <a:ext cx="1227953" cy="305380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err="1" smtClean="0"/>
              <a:t>Thymus</a:t>
            </a:r>
            <a:endParaRPr lang="cs-CZ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3615" y="1124744"/>
            <a:ext cx="3305811" cy="327309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 smtClean="0"/>
              <a:t>Primární lymfatické orkány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11961" y="1124742"/>
            <a:ext cx="4407380" cy="327309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 smtClean="0"/>
              <a:t>Sekundární lymfatické orgány</a:t>
            </a:r>
            <a:endParaRPr lang="cs-CZ" b="1" dirty="0"/>
          </a:p>
        </p:txBody>
      </p:sp>
      <p:cxnSp>
        <p:nvCxnSpPr>
          <p:cNvPr id="9" name="Přímá spojovací šipka 20"/>
          <p:cNvCxnSpPr>
            <a:stCxn id="10" idx="3"/>
          </p:cNvCxnSpPr>
          <p:nvPr/>
        </p:nvCxnSpPr>
        <p:spPr>
          <a:xfrm>
            <a:off x="2143747" y="3070731"/>
            <a:ext cx="1227953" cy="8758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915794" y="2918041"/>
            <a:ext cx="1227953" cy="305380"/>
          </a:xfrm>
          <a:prstGeom prst="rect">
            <a:avLst/>
          </a:prstGeom>
          <a:solidFill>
            <a:srgbClr val="8E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/>
              <a:t>Kostní dřeň</a:t>
            </a:r>
            <a:endParaRPr lang="cs-CZ" sz="1500" dirty="0"/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301130" y="1860402"/>
            <a:ext cx="792088" cy="518062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93218" y="1707712"/>
            <a:ext cx="3096344" cy="305380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err="1" smtClean="0">
                <a:solidFill>
                  <a:schemeClr val="tx1"/>
                </a:solidFill>
              </a:rPr>
              <a:t>Waldeyerův</a:t>
            </a:r>
            <a:r>
              <a:rPr lang="cs-CZ" sz="1500" dirty="0" smtClean="0">
                <a:solidFill>
                  <a:schemeClr val="tx1"/>
                </a:solidFill>
              </a:rPr>
              <a:t> okruh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7" idx="1"/>
          </p:cNvCxnSpPr>
          <p:nvPr/>
        </p:nvCxnSpPr>
        <p:spPr>
          <a:xfrm flipH="1">
            <a:off x="4301130" y="2525309"/>
            <a:ext cx="792088" cy="89507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20"/>
          <p:cNvCxnSpPr>
            <a:stCxn id="18" idx="1"/>
          </p:cNvCxnSpPr>
          <p:nvPr/>
        </p:nvCxnSpPr>
        <p:spPr>
          <a:xfrm flipH="1">
            <a:off x="4599654" y="2894094"/>
            <a:ext cx="1855026" cy="49414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20"/>
          <p:cNvCxnSpPr>
            <a:stCxn id="19" idx="1"/>
          </p:cNvCxnSpPr>
          <p:nvPr/>
        </p:nvCxnSpPr>
        <p:spPr>
          <a:xfrm flipH="1">
            <a:off x="4721087" y="3303212"/>
            <a:ext cx="1733593" cy="419436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20"/>
          <p:cNvCxnSpPr>
            <a:stCxn id="20" idx="1"/>
          </p:cNvCxnSpPr>
          <p:nvPr/>
        </p:nvCxnSpPr>
        <p:spPr>
          <a:xfrm flipH="1">
            <a:off x="4387104" y="3686182"/>
            <a:ext cx="2067576" cy="38097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093218" y="2377812"/>
            <a:ext cx="1853366" cy="294993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BALT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54680" y="2741404"/>
            <a:ext cx="1717719" cy="30538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bg1"/>
                </a:solidFill>
              </a:rPr>
              <a:t>Lymfatické uzliny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54680" y="3150522"/>
            <a:ext cx="1717719" cy="30538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bg1"/>
                </a:solidFill>
              </a:rPr>
              <a:t>Kostní dřeň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454680" y="3533492"/>
            <a:ext cx="1717719" cy="30538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bg1"/>
                </a:solidFill>
              </a:rPr>
              <a:t>Slezina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21" name="Přímá spojovací šipka 20"/>
          <p:cNvCxnSpPr>
            <a:stCxn id="22" idx="1"/>
          </p:cNvCxnSpPr>
          <p:nvPr/>
        </p:nvCxnSpPr>
        <p:spPr>
          <a:xfrm flipH="1">
            <a:off x="4211961" y="4133050"/>
            <a:ext cx="1846832" cy="44274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058793" y="3980360"/>
            <a:ext cx="2131456" cy="305380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err="1" smtClean="0">
                <a:solidFill>
                  <a:schemeClr val="tx1"/>
                </a:solidFill>
              </a:rPr>
              <a:t>Payerovy</a:t>
            </a:r>
            <a:r>
              <a:rPr lang="cs-CZ" sz="1500" dirty="0" smtClean="0">
                <a:solidFill>
                  <a:schemeClr val="tx1"/>
                </a:solidFill>
              </a:rPr>
              <a:t> pláty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23" name="Přímá spojovací šipka 20"/>
          <p:cNvCxnSpPr>
            <a:stCxn id="25" idx="1"/>
          </p:cNvCxnSpPr>
          <p:nvPr/>
        </p:nvCxnSpPr>
        <p:spPr>
          <a:xfrm flipH="1">
            <a:off x="4067945" y="4663440"/>
            <a:ext cx="2403898" cy="314194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0"/>
          <p:cNvCxnSpPr>
            <a:stCxn id="26" idx="1"/>
          </p:cNvCxnSpPr>
          <p:nvPr/>
        </p:nvCxnSpPr>
        <p:spPr>
          <a:xfrm flipH="1">
            <a:off x="4387104" y="5130324"/>
            <a:ext cx="2065954" cy="996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471843" y="4435152"/>
            <a:ext cx="1717719" cy="456576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err="1" smtClean="0">
                <a:solidFill>
                  <a:schemeClr val="bg1"/>
                </a:solidFill>
              </a:rPr>
              <a:t>Mesenterické</a:t>
            </a:r>
            <a:r>
              <a:rPr lang="cs-CZ" sz="1500" dirty="0" smtClean="0">
                <a:solidFill>
                  <a:schemeClr val="bg1"/>
                </a:solidFill>
              </a:rPr>
              <a:t> lymfatické uzliny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453058" y="4977634"/>
            <a:ext cx="1717719" cy="30538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bg1"/>
                </a:solidFill>
              </a:rPr>
              <a:t>Lamina propria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27" name="Přímá spojovací šipka 20"/>
          <p:cNvCxnSpPr>
            <a:stCxn id="28" idx="1"/>
          </p:cNvCxnSpPr>
          <p:nvPr/>
        </p:nvCxnSpPr>
        <p:spPr>
          <a:xfrm flipH="1" flipV="1">
            <a:off x="4067945" y="5517233"/>
            <a:ext cx="1601338" cy="6439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669283" y="5428936"/>
            <a:ext cx="2520279" cy="305380"/>
          </a:xfrm>
          <a:prstGeom prst="rect">
            <a:avLst/>
          </a:prstGeom>
          <a:solidFill>
            <a:srgbClr val="9CEA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Urogenitální MALT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29" name="Přímá spojovací šipka 20"/>
          <p:cNvCxnSpPr>
            <a:stCxn id="30" idx="1"/>
          </p:cNvCxnSpPr>
          <p:nvPr/>
        </p:nvCxnSpPr>
        <p:spPr>
          <a:xfrm flipH="1" flipV="1">
            <a:off x="3779912" y="5576433"/>
            <a:ext cx="2691931" cy="445435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6471843" y="5869178"/>
            <a:ext cx="1717719" cy="305380"/>
          </a:xfrm>
          <a:prstGeom prst="rect">
            <a:avLst/>
          </a:prstGeom>
          <a:solidFill>
            <a:srgbClr val="EE89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bg1"/>
                </a:solidFill>
              </a:rPr>
              <a:t>Lymfatické uzliny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4033118" y="1052736"/>
            <a:ext cx="34827" cy="547260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Kostní dřeň - </a:t>
            </a:r>
            <a:r>
              <a:rPr lang="cs-CZ" dirty="0" err="1" smtClean="0">
                <a:solidFill>
                  <a:srgbClr val="FF0000"/>
                </a:solidFill>
              </a:rPr>
              <a:t>hematopoeza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" y="1412776"/>
            <a:ext cx="7918648" cy="482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439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Propojení lymfatických orgánů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Lymfatické orgány – propojení s dalšími orgány těla pomocí lymfatických a krevních cév.</a:t>
            </a:r>
          </a:p>
          <a:p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ferentní lymfatické cévy – přivádějí do uzlin lymfu a s ní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a antigen prezentující buňky.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Eferentní lymfatické cévy – odvádějí lymfu a efektorové lymfocyty.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Prokrvení uzliny zajišťují: arterie – vstup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 			       vény – výstup.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Arterie přináší naivní lymfocyty do uzlin.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Lymfatická uzlina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 descr="Snímek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4904"/>
            <a:ext cx="864076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155679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Místo, kde probíhají specifické imunitní reakce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>
                <a:solidFill>
                  <a:srgbClr val="FF0000"/>
                </a:solidFill>
              </a:rPr>
              <a:t>Vyšetření lymfatických uzlin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</a:t>
            </a:r>
            <a:r>
              <a:rPr lang="cs-CZ" sz="2400" b="1" dirty="0" smtClean="0">
                <a:solidFill>
                  <a:srgbClr val="002060"/>
                </a:solidFill>
              </a:rPr>
              <a:t>Zvětšení lymfatických uzlin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v důsledku imunitní reakce na antigen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infiltrace zánětlivými buňkami (</a:t>
            </a:r>
            <a:r>
              <a:rPr lang="cs-CZ" sz="2400" dirty="0" err="1" smtClean="0">
                <a:solidFill>
                  <a:srgbClr val="002060"/>
                </a:solidFill>
              </a:rPr>
              <a:t>lymphadenitis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infiltrace a proliferace maligních buněk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    při imunologických (SLE, RA) a metabolických chorobách</a:t>
            </a:r>
          </a:p>
          <a:p>
            <a:pPr eaLnBrk="1" hangingPunct="1">
              <a:buFont typeface="Wingdings" pitchFamily="2" charset="2"/>
              <a:buNone/>
            </a:pPr>
            <a:endParaRPr lang="cs-CZ" sz="1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U zdravých dospělých osob bývají axilární a </a:t>
            </a:r>
            <a:r>
              <a:rPr lang="cs-CZ" sz="1800" dirty="0" err="1" smtClean="0">
                <a:solidFill>
                  <a:srgbClr val="002060"/>
                </a:solidFill>
              </a:rPr>
              <a:t>inguinální</a:t>
            </a:r>
            <a:r>
              <a:rPr lang="cs-CZ" sz="1800" dirty="0" smtClean="0">
                <a:solidFill>
                  <a:srgbClr val="002060"/>
                </a:solidFill>
              </a:rPr>
              <a:t> uzliny hmatné (v průměru 1 cm).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V dětství je reakce lymfatických uzlin běžná.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U dospělých do 30 let je asi 80% lymfadenopatií benigních, u osob nad 50 let jen asi 40%.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002060"/>
                </a:solidFill>
              </a:rPr>
              <a:t>Diagnostický význam při infekci HIV</a:t>
            </a:r>
          </a:p>
        </p:txBody>
      </p:sp>
    </p:spTree>
    <p:extLst>
      <p:ext uri="{BB962C8B-B14F-4D97-AF65-F5344CB8AC3E}">
        <p14:creationId xmlns:p14="http://schemas.microsoft.com/office/powerpoint/2010/main" val="6850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ZÁKLADNÍ POJMY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nímek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200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188" y="155679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Slezina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Slezina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Hlavní funkce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Odstraňování starých a poškozených buněk a partikulí (</a:t>
            </a:r>
            <a:r>
              <a:rPr lang="cs-CZ" dirty="0" err="1" smtClean="0">
                <a:solidFill>
                  <a:srgbClr val="002060"/>
                </a:solidFill>
              </a:rPr>
              <a:t>imunokomplexy</a:t>
            </a:r>
            <a:r>
              <a:rPr lang="cs-CZ" dirty="0" smtClean="0">
                <a:solidFill>
                  <a:srgbClr val="002060"/>
                </a:solidFill>
              </a:rPr>
              <a:t>) z cirkulace.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Iniciace adaptivní imunitní odpovědi na patogeny přenášené krví.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365104"/>
            <a:ext cx="3928619" cy="20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133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dirty="0" smtClean="0">
                <a:solidFill>
                  <a:srgbClr val="FF0000"/>
                </a:solidFill>
              </a:rPr>
              <a:t>Vyšetření sleziny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674"/>
            <a:ext cx="8001198" cy="48966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U zdravých osob slezinu nenahmatáme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 err="1" smtClean="0">
                <a:solidFill>
                  <a:srgbClr val="002060"/>
                </a:solidFill>
              </a:rPr>
              <a:t>Hyposplenismus</a:t>
            </a:r>
            <a:r>
              <a:rPr lang="cs-CZ" sz="2800" dirty="0" smtClean="0">
                <a:solidFill>
                  <a:srgbClr val="002060"/>
                </a:solidFill>
              </a:rPr>
              <a:t>: vrozená </a:t>
            </a:r>
            <a:r>
              <a:rPr lang="cs-CZ" sz="2800" dirty="0" err="1" smtClean="0">
                <a:solidFill>
                  <a:srgbClr val="002060"/>
                </a:solidFill>
              </a:rPr>
              <a:t>asplenie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 stavy po splenektomii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i="1" dirty="0" smtClean="0">
                <a:solidFill>
                  <a:srgbClr val="002060"/>
                </a:solidFill>
              </a:rPr>
              <a:t>          Význam vakcinace proti pneumokokům!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Splenomegalie</a:t>
            </a:r>
            <a:r>
              <a:rPr lang="cs-CZ" sz="2800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hyperplasie buněk imunitního systému (infekce)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porušení průtoku krve (cirhóza jater, trombózy)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maligní procesy (primární i sekundární)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autoimunitní procesy (RA-</a:t>
            </a:r>
            <a:r>
              <a:rPr lang="cs-CZ" sz="2800" dirty="0" err="1" smtClean="0">
                <a:solidFill>
                  <a:srgbClr val="002060"/>
                </a:solidFill>
              </a:rPr>
              <a:t>Felty</a:t>
            </a:r>
            <a:r>
              <a:rPr lang="cs-CZ" sz="2800" dirty="0" smtClean="0">
                <a:solidFill>
                  <a:srgbClr val="002060"/>
                </a:solidFill>
              </a:rPr>
              <a:t>, SLE, </a:t>
            </a:r>
            <a:r>
              <a:rPr lang="cs-CZ" sz="2800" dirty="0" err="1" smtClean="0">
                <a:solidFill>
                  <a:srgbClr val="002060"/>
                </a:solidFill>
              </a:rPr>
              <a:t>hematol</a:t>
            </a:r>
            <a:r>
              <a:rPr lang="cs-CZ" sz="2800" dirty="0" smtClean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</a:t>
            </a:r>
            <a:r>
              <a:rPr lang="cs-CZ" sz="2800" dirty="0" err="1" smtClean="0">
                <a:solidFill>
                  <a:srgbClr val="002060"/>
                </a:solidFill>
              </a:rPr>
              <a:t>extramedulární</a:t>
            </a:r>
            <a:r>
              <a:rPr lang="cs-CZ" sz="2800" dirty="0" smtClean="0">
                <a:solidFill>
                  <a:srgbClr val="002060"/>
                </a:solidFill>
              </a:rPr>
              <a:t> hematopoéza</a:t>
            </a:r>
          </a:p>
        </p:txBody>
      </p:sp>
    </p:spTree>
    <p:extLst>
      <p:ext uri="{BB962C8B-B14F-4D97-AF65-F5344CB8AC3E}">
        <p14:creationId xmlns:p14="http://schemas.microsoft.com/office/powerpoint/2010/main" val="1996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nímek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18864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Mucosa-associated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lymphoid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err="1" smtClean="0">
                <a:solidFill>
                  <a:srgbClr val="FF0000"/>
                </a:solidFill>
              </a:rPr>
              <a:t>tissues</a:t>
            </a:r>
            <a:r>
              <a:rPr lang="cs-CZ" sz="3200" dirty="0" smtClean="0">
                <a:solidFill>
                  <a:srgbClr val="FF0000"/>
                </a:solidFill>
              </a:rPr>
              <a:t> (MALT)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Imunita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Vrozená</a:t>
            </a:r>
            <a:r>
              <a:rPr lang="cs-CZ" dirty="0" smtClean="0">
                <a:solidFill>
                  <a:srgbClr val="002060"/>
                </a:solidFill>
              </a:rPr>
              <a:t> (přirozená, nespecifická, </a:t>
            </a:r>
            <a:r>
              <a:rPr lang="cs-CZ" dirty="0" err="1" smtClean="0">
                <a:solidFill>
                  <a:srgbClr val="002060"/>
                </a:solidFill>
              </a:rPr>
              <a:t>innate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immunity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u všech mnohobuněčných organismů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Adaptivní</a:t>
            </a:r>
            <a:r>
              <a:rPr lang="cs-CZ" dirty="0" smtClean="0">
                <a:solidFill>
                  <a:srgbClr val="002060"/>
                </a:solidFill>
              </a:rPr>
              <a:t> (získaná, specifická, </a:t>
            </a:r>
            <a:r>
              <a:rPr lang="cs-CZ" dirty="0" err="1" smtClean="0">
                <a:solidFill>
                  <a:srgbClr val="002060"/>
                </a:solidFill>
              </a:rPr>
              <a:t>adaptive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immunity</a:t>
            </a:r>
            <a:r>
              <a:rPr lang="cs-CZ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     až od obratlovců</a:t>
            </a:r>
          </a:p>
          <a:p>
            <a:pPr marL="0" indent="0"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………………………………………………………………………………………….</a:t>
            </a:r>
          </a:p>
          <a:p>
            <a:pPr marL="0" indent="0">
              <a:buNone/>
            </a:pPr>
            <a:endParaRPr lang="cs-CZ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		Adaptivní =  vzniklý adaptací</a:t>
            </a:r>
          </a:p>
          <a:p>
            <a:pPr marL="0" indent="0">
              <a:buNone/>
            </a:pPr>
            <a:r>
              <a:rPr lang="cs-CZ" sz="3000" i="1" dirty="0" smtClean="0">
                <a:solidFill>
                  <a:srgbClr val="0070C0"/>
                </a:solidFill>
              </a:rPr>
              <a:t>                    </a:t>
            </a:r>
          </a:p>
          <a:p>
            <a:pPr eaLnBrk="1" hangingPunct="1">
              <a:buFontTx/>
              <a:buNone/>
            </a:pPr>
            <a:endParaRPr lang="cs-CZ" sz="3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Antigen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Látka, kterou rozezná imunitní systém a která vyvolává imunitní reakci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Základní složení: </a:t>
            </a:r>
          </a:p>
          <a:p>
            <a:pPr lvl="2"/>
            <a:r>
              <a:rPr lang="cs-CZ" dirty="0" smtClean="0">
                <a:solidFill>
                  <a:srgbClr val="002060"/>
                </a:solidFill>
              </a:rPr>
              <a:t>nosičská část molekuly</a:t>
            </a:r>
          </a:p>
          <a:p>
            <a:pPr lvl="2"/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ntigenní determinanty – epitopy, tvořené 5-7 aminokyselinami </a:t>
            </a:r>
          </a:p>
        </p:txBody>
      </p:sp>
    </p:spTree>
    <p:extLst>
      <p:ext uri="{BB962C8B-B14F-4D97-AF65-F5344CB8AC3E}">
        <p14:creationId xmlns:p14="http://schemas.microsoft.com/office/powerpoint/2010/main" val="949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Vztah antigenu a epitopu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17-03_Epitope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16025"/>
            <a:ext cx="7416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2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Imnunogennost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Schopnost vyvolat imunitní reakci – musí: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být cizorodé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mít dostatečnou molekulovou hmotnost </a:t>
            </a:r>
            <a:r>
              <a:rPr lang="cs-CZ" altLang="cs-CZ" dirty="0" smtClean="0">
                <a:solidFill>
                  <a:srgbClr val="002060"/>
                </a:solidFill>
              </a:rPr>
              <a:t>(</a:t>
            </a:r>
            <a:r>
              <a:rPr lang="cs-CZ" altLang="cs-CZ" sz="3200" dirty="0" smtClean="0">
                <a:solidFill>
                  <a:srgbClr val="002060"/>
                </a:solidFill>
              </a:rPr>
              <a:t>&gt;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>
                <a:solidFill>
                  <a:srgbClr val="002060"/>
                </a:solidFill>
              </a:rPr>
              <a:t>6 </a:t>
            </a:r>
            <a:r>
              <a:rPr lang="cs-CZ" altLang="cs-CZ" dirty="0" err="1" smtClean="0">
                <a:solidFill>
                  <a:srgbClr val="002060"/>
                </a:solidFill>
              </a:rPr>
              <a:t>kDa</a:t>
            </a:r>
            <a:r>
              <a:rPr lang="cs-CZ" altLang="cs-CZ" dirty="0" smtClean="0">
                <a:solidFill>
                  <a:srgbClr val="002060"/>
                </a:solidFill>
              </a:rPr>
              <a:t>)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mít komplexní strukturu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Produkty imunitní reakce ( protilátky, T-lymfocyty) mají schopnost s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specificky reagovat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Chemické složení antigenů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Proteiny</a:t>
            </a:r>
            <a:r>
              <a:rPr lang="cs-CZ" altLang="cs-CZ" dirty="0">
                <a:solidFill>
                  <a:srgbClr val="002060"/>
                </a:solidFill>
              </a:rPr>
              <a:t> – obvykle výborné imunogeny.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Polysacharidy</a:t>
            </a:r>
            <a:r>
              <a:rPr lang="cs-CZ" altLang="cs-CZ" dirty="0">
                <a:solidFill>
                  <a:srgbClr val="002060"/>
                </a:solidFill>
              </a:rPr>
              <a:t>- jsou dobrými imunogeny zejména jako součást glykoproteinů.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Nukleové kyseliny</a:t>
            </a:r>
            <a:r>
              <a:rPr lang="cs-CZ" altLang="cs-CZ" dirty="0">
                <a:solidFill>
                  <a:srgbClr val="002060"/>
                </a:solidFill>
              </a:rPr>
              <a:t>- špatná </a:t>
            </a:r>
            <a:r>
              <a:rPr lang="cs-CZ" altLang="cs-CZ" dirty="0" err="1">
                <a:solidFill>
                  <a:srgbClr val="002060"/>
                </a:solidFill>
              </a:rPr>
              <a:t>imunogenicita</a:t>
            </a:r>
            <a:r>
              <a:rPr lang="cs-CZ" altLang="cs-CZ" dirty="0">
                <a:solidFill>
                  <a:srgbClr val="002060"/>
                </a:solidFill>
              </a:rPr>
              <a:t>, vázána zejména na komplexy nukleových kyselin a proteinů. 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Tuky</a:t>
            </a:r>
            <a:r>
              <a:rPr lang="cs-CZ" altLang="cs-CZ" dirty="0">
                <a:solidFill>
                  <a:srgbClr val="002060"/>
                </a:solidFill>
              </a:rPr>
              <a:t> – velmi zřídka se uplatňují jako imunogeny. Nejznámější jsou </a:t>
            </a:r>
            <a:r>
              <a:rPr lang="cs-CZ" altLang="cs-CZ" dirty="0" err="1">
                <a:solidFill>
                  <a:srgbClr val="002060"/>
                </a:solidFill>
              </a:rPr>
              <a:t>sfingolipidy</a:t>
            </a:r>
            <a:r>
              <a:rPr lang="cs-CZ" altLang="cs-CZ" dirty="0">
                <a:solidFill>
                  <a:srgbClr val="002060"/>
                </a:solidFill>
              </a:rPr>
              <a:t>.</a:t>
            </a:r>
            <a:endParaRPr lang="en-US" altLang="cs-CZ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Hapten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Nízkomolekulární látky které vyvolávají imunitní reakci po vazbě na jiné vysokomolekulární látky.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Mají schopnost s produkty imunitní reakce reagovat.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002060"/>
                </a:solidFill>
              </a:rPr>
              <a:t>Typickými hapteny jsou některé kovy, vyvolávají IV. (buněčný) typ přecitlivělosti, nebo léky způsobující I. (atopický) typ přecitlivělosti. </a:t>
            </a:r>
            <a:endParaRPr lang="en-US" alt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Imunitní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002060"/>
                </a:solidFill>
              </a:rPr>
              <a:t>Funkční charakteristika</a:t>
            </a:r>
            <a:r>
              <a:rPr lang="cs-CZ" dirty="0" smtClean="0">
                <a:solidFill>
                  <a:srgbClr val="002060"/>
                </a:solidFill>
              </a:rPr>
              <a:t>: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homeostáza, </a:t>
            </a:r>
            <a:r>
              <a:rPr lang="cs-CZ" dirty="0" err="1" smtClean="0">
                <a:solidFill>
                  <a:srgbClr val="002060"/>
                </a:solidFill>
              </a:rPr>
              <a:t>sebeudržování</a:t>
            </a:r>
            <a:r>
              <a:rPr lang="cs-CZ" dirty="0" smtClean="0">
                <a:solidFill>
                  <a:srgbClr val="002060"/>
                </a:solidFill>
              </a:rPr>
              <a:t> na úrovni           	molekulární výstavby organismu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schopnost rozpoznání a eliminace cizorodých a 	škodlivých látek z organismu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rgbClr val="002060"/>
                </a:solidFill>
              </a:rPr>
              <a:t>Morfologická charakteristika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lymfoidní, </a:t>
            </a:r>
            <a:r>
              <a:rPr lang="cs-CZ" dirty="0" err="1" smtClean="0">
                <a:solidFill>
                  <a:srgbClr val="002060"/>
                </a:solidFill>
              </a:rPr>
              <a:t>lymforetikulární</a:t>
            </a:r>
            <a:r>
              <a:rPr lang="cs-CZ" dirty="0" smtClean="0">
                <a:solidFill>
                  <a:srgbClr val="002060"/>
                </a:solidFill>
              </a:rPr>
              <a:t> systém</a:t>
            </a:r>
          </a:p>
          <a:p>
            <a:pPr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b="1" dirty="0" smtClean="0">
                <a:solidFill>
                  <a:srgbClr val="002060"/>
                </a:solidFill>
              </a:rPr>
              <a:t>Integrální součást organismu </a:t>
            </a:r>
          </a:p>
          <a:p>
            <a:pPr marL="0" indent="0"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         propojení s metabolismem, endokrinním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a nervovým</a:t>
            </a:r>
            <a:r>
              <a:rPr lang="en-US" dirty="0" smtClean="0">
                <a:solidFill>
                  <a:srgbClr val="002060"/>
                </a:solidFill>
              </a:rPr>
              <a:t> s</a:t>
            </a:r>
            <a:r>
              <a:rPr lang="cs-CZ" dirty="0" err="1" smtClean="0">
                <a:solidFill>
                  <a:srgbClr val="002060"/>
                </a:solidFill>
              </a:rPr>
              <a:t>ystémem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37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solidFill>
                  <a:srgbClr val="FF0000"/>
                </a:solidFill>
              </a:rPr>
              <a:t>Imunogenicita</a:t>
            </a:r>
            <a:r>
              <a:rPr lang="cs-CZ" altLang="cs-CZ" dirty="0" smtClean="0">
                <a:solidFill>
                  <a:srgbClr val="FF0000"/>
                </a:solidFill>
              </a:rPr>
              <a:t> haptenu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17-04_Haptens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95513"/>
            <a:ext cx="8893175" cy="3890962"/>
          </a:xfrm>
          <a:noFill/>
        </p:spPr>
      </p:pic>
    </p:spTree>
    <p:extLst>
      <p:ext uri="{BB962C8B-B14F-4D97-AF65-F5344CB8AC3E}">
        <p14:creationId xmlns:p14="http://schemas.microsoft.com/office/powerpoint/2010/main" val="1454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Zkřížená reaktivita antigenů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Při imunitní reakci může někdy dojít k reakci s jinou látkou, než tou, která reakci původně způsobila.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 to dáno imunologickou podobností obou látek, ale nemusí se jednat o podobnost chemickou.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Zkřížená reaktivita se uplatňuje zejména v patogenezi imunitních chorob.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 descr="schem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110287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Zkřížená reaktivita antigenů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51050" y="1268413"/>
            <a:ext cx="2233613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Vysoká afinita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19700" y="1268413"/>
            <a:ext cx="1800225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Nízká afinita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59113" y="5373688"/>
            <a:ext cx="720725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Ab</a:t>
            </a:r>
            <a:r>
              <a:rPr lang="cs-CZ" sz="2200" baseline="-25000" dirty="0"/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95513" y="2492375"/>
            <a:ext cx="720725" cy="431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Ag</a:t>
            </a:r>
            <a:r>
              <a:rPr lang="cs-CZ" sz="2200" baseline="-25000" dirty="0"/>
              <a:t>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84888" y="5373688"/>
            <a:ext cx="719137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Ab</a:t>
            </a:r>
            <a:r>
              <a:rPr lang="cs-CZ" sz="2200" baseline="-25000" dirty="0"/>
              <a:t>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19700" y="2420938"/>
            <a:ext cx="720725" cy="4302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Ag</a:t>
            </a:r>
            <a:r>
              <a:rPr lang="cs-CZ" sz="22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87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MUNE SYSTEMInfection of the humanbody by pathogenicmicroorganisms such asbacteria, viruses,parasites or fungi trigg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8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IMUNITA VROZENÁ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happens when the physical and   chemical barriers are breached?DR.T.V.RAO MD                          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9120809" cy="68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</a:t>
            </a:r>
          </a:p>
          <a:p>
            <a:pPr marL="469900" indent="-469900" eaLnBrk="1" hangingPunct="1">
              <a:buFontTx/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Fyzikální bariéry:</a:t>
            </a:r>
            <a:endParaRPr lang="cs-CZ" u="sng" dirty="0" smtClean="0">
              <a:solidFill>
                <a:srgbClr val="A50021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/>
              <a:t>   </a:t>
            </a:r>
            <a:r>
              <a:rPr lang="cs-CZ" dirty="0" smtClean="0">
                <a:solidFill>
                  <a:srgbClr val="000066"/>
                </a:solidFill>
              </a:rPr>
              <a:t>Kůže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Sliznice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Respirační trakt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0066"/>
                </a:solidFill>
              </a:rPr>
              <a:t>   Močový trakt</a:t>
            </a:r>
          </a:p>
        </p:txBody>
      </p:sp>
    </p:spTree>
    <p:extLst>
      <p:ext uri="{BB962C8B-B14F-4D97-AF65-F5344CB8AC3E}">
        <p14:creationId xmlns:p14="http://schemas.microsoft.com/office/powerpoint/2010/main" val="35923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569325" cy="426720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   </a:t>
            </a:r>
          </a:p>
          <a:p>
            <a:pPr marL="469900" indent="-469900" eaLnBrk="1" hangingPunct="1">
              <a:buFontTx/>
              <a:buNone/>
            </a:pP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smtClean="0">
                <a:solidFill>
                  <a:srgbClr val="002060"/>
                </a:solidFill>
              </a:rPr>
              <a:t>  Chemické bariéry: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pH (kůže 5,5, žaludek 1-3, vagina 4,5)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mikrobicidní substance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(lysozym, </a:t>
            </a:r>
            <a:r>
              <a:rPr lang="cs-CZ" dirty="0" err="1" smtClean="0">
                <a:solidFill>
                  <a:srgbClr val="002060"/>
                </a:solidFill>
              </a:rPr>
              <a:t>defensiny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cathelicidiny</a:t>
            </a:r>
            <a:r>
              <a:rPr lang="cs-CZ" dirty="0" smtClean="0">
                <a:solidFill>
                  <a:srgbClr val="002060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773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Antimikrobiální peptidy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496300" cy="5068888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Endogenní antibiotika.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Charakterizováno asi 20 různých proteinů.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Tvořeny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keratinocyty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mastocyty, buňkami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ekkrinních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žláz, ale též neutrofilními granulocyty a buňkami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NK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Spouštějí a koordinují aktivitu řady složek vrozeného a adaptivního imunitního systému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(„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alarminy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“).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zajišťují integritu a růst epitelu, podporují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angiogenézi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eaLnBrk="1" hangingPunct="1"/>
            <a:endParaRPr lang="cs-CZ" sz="280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  <a:latin typeface="+mn-lt"/>
              </a:rPr>
              <a:t>Antimikrobiální peptidy v </a:t>
            </a:r>
            <a:r>
              <a:rPr lang="cs-CZ" dirty="0" err="1" smtClean="0">
                <a:solidFill>
                  <a:srgbClr val="FF0000"/>
                </a:solidFill>
                <a:latin typeface="+mn-lt"/>
              </a:rPr>
              <a:t>residentních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 kožních buňkách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80920" cy="5112568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800" dirty="0" smtClean="0">
                <a:solidFill>
                  <a:srgbClr val="000066"/>
                </a:solidFill>
                <a:latin typeface="Symbol" pitchFamily="18" charset="2"/>
              </a:rPr>
              <a:t>    </a:t>
            </a:r>
            <a:endParaRPr lang="cs-CZ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u="sng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u="sng" dirty="0" smtClean="0">
              <a:solidFill>
                <a:srgbClr val="000066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cathelicidiny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(hCAP18/LL 37)     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keratinocyty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+mj-lt"/>
              </a:rPr>
              <a:t>b 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defensiny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(HBD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2, HBD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3)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keratinocyty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b="1" dirty="0" err="1" smtClean="0">
                <a:solidFill>
                  <a:srgbClr val="002060"/>
                </a:solidFill>
                <a:latin typeface="+mj-lt"/>
              </a:rPr>
              <a:t>dermcidiny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(DCD)              	               </a:t>
            </a:r>
            <a:r>
              <a:rPr lang="cs-CZ" dirty="0" err="1" smtClean="0">
                <a:solidFill>
                  <a:srgbClr val="002060"/>
                </a:solidFill>
                <a:latin typeface="+mj-lt"/>
              </a:rPr>
              <a:t>ekkrinní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potní žlázy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70000"/>
              </a:lnSpc>
              <a:buNone/>
            </a:pPr>
            <a:r>
              <a:rPr lang="cs-CZ" dirty="0" err="1" smtClean="0">
                <a:solidFill>
                  <a:srgbClr val="002060"/>
                </a:solidFill>
                <a:latin typeface="+mj-lt"/>
              </a:rPr>
              <a:t>Lysoszym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glykosidasa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která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má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baktericidní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účinky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a je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schopna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štěpit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polysacharidové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vazby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mezi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N-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acetylglukosaminovými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jednotkami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a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zbytku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N-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acetylmuramové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kyseliny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v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buněčné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stěně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grampozitivních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Gramnegativní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bakterie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nejsou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náchylné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k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enzymatickému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působení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lysozymu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protože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peptidoglykanová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vrstva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je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chráněná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vnější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+mj-lt"/>
              </a:rPr>
              <a:t>membránou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 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cs-CZ" sz="2800" i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88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Základ imunitního systému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Lymfatická tkáň a lymfatické </a:t>
            </a:r>
            <a:r>
              <a:rPr lang="cs-CZ" dirty="0" smtClean="0">
                <a:solidFill>
                  <a:srgbClr val="002060"/>
                </a:solidFill>
              </a:rPr>
              <a:t>orgány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Buňky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24615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Biologické bariéry</a:t>
            </a:r>
          </a:p>
          <a:p>
            <a:pPr marL="469900" indent="-469900"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Mikroorganismy fyziologické mikroflóry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(komensální mikroorganismy</a:t>
            </a:r>
            <a:r>
              <a:rPr lang="cs-CZ" dirty="0" smtClean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75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Nespecifická imunitní odpověď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Pokud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pronikne přes fyzikální, chemickou a mikrobiální bariéru – dochází k rozvoji nespecifické imunitní odpovědi.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Nespecifická imunitní odpověď se rozvíjí v řádu minut v po vazbě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na tzv. </a:t>
            </a:r>
            <a:r>
              <a:rPr lang="cs-CZ" dirty="0" err="1" smtClean="0">
                <a:solidFill>
                  <a:srgbClr val="002060"/>
                </a:solidFill>
              </a:rPr>
              <a:t>pattern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recognition</a:t>
            </a:r>
            <a:r>
              <a:rPr lang="cs-CZ" dirty="0" smtClean="0">
                <a:solidFill>
                  <a:srgbClr val="002060"/>
                </a:solidFill>
              </a:rPr>
              <a:t> receptory – PRR.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PRR jsou přítomny na buňkách přirozené imunity, ale můžou být i humorální.</a:t>
            </a:r>
          </a:p>
        </p:txBody>
      </p:sp>
    </p:spTree>
    <p:extLst>
      <p:ext uri="{BB962C8B-B14F-4D97-AF65-F5344CB8AC3E}">
        <p14:creationId xmlns:p14="http://schemas.microsoft.com/office/powerpoint/2010/main" val="1854661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Vrozená imunita: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charakteristické rysy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208714" cy="5184775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b="1" dirty="0" smtClean="0">
                <a:solidFill>
                  <a:srgbClr val="002060"/>
                </a:solidFill>
              </a:rPr>
              <a:t>PRR - Specifičnost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Jsou rozeznávány struktury, které jsou stejné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u řady cizorodých agens (u mikroorganismů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jsou to tzv. „</a:t>
            </a:r>
            <a:r>
              <a:rPr lang="cs-CZ" dirty="0" err="1" smtClean="0">
                <a:solidFill>
                  <a:srgbClr val="002060"/>
                </a:solidFill>
              </a:rPr>
              <a:t>pathogen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associated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molecular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pattern</a:t>
            </a:r>
            <a:r>
              <a:rPr lang="cs-CZ" dirty="0" smtClean="0">
                <a:solidFill>
                  <a:srgbClr val="002060"/>
                </a:solidFill>
              </a:rPr>
              <a:t>“, </a:t>
            </a:r>
            <a:r>
              <a:rPr lang="cs-CZ" b="1" dirty="0" smtClean="0">
                <a:solidFill>
                  <a:srgbClr val="002060"/>
                </a:solidFill>
              </a:rPr>
              <a:t>PAMP</a:t>
            </a:r>
            <a:r>
              <a:rPr lang="cs-CZ" dirty="0" smtClean="0">
                <a:solidFill>
                  <a:srgbClr val="002060"/>
                </a:solidFill>
              </a:rPr>
              <a:t>, např. v lipopolysacharidech 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nebo </a:t>
            </a:r>
            <a:r>
              <a:rPr lang="cs-CZ" dirty="0" err="1" smtClean="0">
                <a:solidFill>
                  <a:srgbClr val="002060"/>
                </a:solidFill>
              </a:rPr>
              <a:t>peptidoglykanech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</a:p>
          <a:p>
            <a:pPr marL="469900" indent="-469900">
              <a:buNone/>
            </a:pPr>
            <a:r>
              <a:rPr lang="cs-CZ" dirty="0">
                <a:solidFill>
                  <a:srgbClr val="002060"/>
                </a:solidFill>
              </a:rPr>
              <a:t>Adaptivní imunitní systém naproti tomu </a:t>
            </a:r>
          </a:p>
          <a:p>
            <a:pPr marL="469900" indent="-469900">
              <a:buNone/>
            </a:pPr>
            <a:r>
              <a:rPr lang="cs-CZ" dirty="0">
                <a:solidFill>
                  <a:srgbClr val="002060"/>
                </a:solidFill>
              </a:rPr>
              <a:t>poznává a odlišuje epitopy antigenů (T-, B-) </a:t>
            </a:r>
          </a:p>
          <a:p>
            <a:pPr marL="469900" indent="-469900" eaLnBrk="1" hangingPunct="1">
              <a:buFontTx/>
              <a:buNone/>
            </a:pP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PAMP „ </a:t>
            </a:r>
            <a:r>
              <a:rPr lang="cs-CZ" dirty="0" err="1" smtClean="0">
                <a:solidFill>
                  <a:srgbClr val="FF0000"/>
                </a:solidFill>
              </a:rPr>
              <a:t>Pathogen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Molecular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Pattern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Patogenem asociované molekulové vzory.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Vysoce konzervované struktury přítomny na rozsáhlých skupinách mikroorganismů, jsou esenciální pro jejich životní funkce.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Nevyskytují se na hostiteli.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Peptidoglykany</a:t>
            </a:r>
            <a:r>
              <a:rPr lang="cs-CZ" dirty="0" smtClean="0">
                <a:solidFill>
                  <a:srgbClr val="002060"/>
                </a:solidFill>
              </a:rPr>
              <a:t>, kyselina </a:t>
            </a:r>
            <a:r>
              <a:rPr lang="cs-CZ" dirty="0" err="1" smtClean="0">
                <a:solidFill>
                  <a:srgbClr val="002060"/>
                </a:solidFill>
              </a:rPr>
              <a:t>lipoteichová</a:t>
            </a:r>
            <a:r>
              <a:rPr lang="cs-CZ" dirty="0" smtClean="0">
                <a:solidFill>
                  <a:srgbClr val="002060"/>
                </a:solidFill>
              </a:rPr>
              <a:t>, lipopolysacharid bakteriální </a:t>
            </a:r>
            <a:r>
              <a:rPr lang="cs-CZ" dirty="0" err="1" smtClean="0">
                <a:solidFill>
                  <a:srgbClr val="002060"/>
                </a:solidFill>
              </a:rPr>
              <a:t>manany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glukany</a:t>
            </a:r>
            <a:r>
              <a:rPr lang="cs-CZ" dirty="0" smtClean="0">
                <a:solidFill>
                  <a:srgbClr val="002060"/>
                </a:solidFill>
              </a:rPr>
              <a:t>,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Bakteriální sekvence DNA tvořené cytosinem a </a:t>
            </a:r>
            <a:r>
              <a:rPr lang="cs-CZ" dirty="0" err="1" smtClean="0">
                <a:solidFill>
                  <a:srgbClr val="002060"/>
                </a:solidFill>
              </a:rPr>
              <a:t>quaninem</a:t>
            </a:r>
            <a:r>
              <a:rPr lang="cs-CZ" dirty="0" smtClean="0">
                <a:solidFill>
                  <a:srgbClr val="002060"/>
                </a:solidFill>
              </a:rPr>
              <a:t> (</a:t>
            </a:r>
            <a:r>
              <a:rPr lang="cs-CZ" dirty="0" err="1" smtClean="0">
                <a:solidFill>
                  <a:srgbClr val="002060"/>
                </a:solidFill>
              </a:rPr>
              <a:t>CpG</a:t>
            </a:r>
            <a:r>
              <a:rPr lang="cs-CZ" dirty="0" smtClean="0">
                <a:solidFill>
                  <a:srgbClr val="002060"/>
                </a:solidFill>
              </a:rPr>
              <a:t>) a dvoušroubovicovou DNA.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DAMP „</a:t>
            </a:r>
            <a:r>
              <a:rPr lang="cs-CZ" dirty="0" err="1" smtClean="0">
                <a:solidFill>
                  <a:srgbClr val="FF0000"/>
                </a:solidFill>
              </a:rPr>
              <a:t>Damage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Molecular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Patterns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Vznikají při poškození infekcí, zánětem, chemickými toxiny, trauma, snížené krevní zásobování.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Nesouvisí s buňkami v </a:t>
            </a:r>
            <a:r>
              <a:rPr lang="cs-CZ" dirty="0" err="1" smtClean="0">
                <a:solidFill>
                  <a:srgbClr val="002060"/>
                </a:solidFill>
              </a:rPr>
              <a:t>apoptóze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PAMPs</a:t>
            </a:r>
            <a:r>
              <a:rPr lang="cs-CZ" dirty="0" smtClean="0">
                <a:solidFill>
                  <a:srgbClr val="FF0000"/>
                </a:solidFill>
              </a:rPr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DAMPs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6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866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PRR- </a:t>
            </a:r>
            <a:r>
              <a:rPr lang="cs-CZ" dirty="0" err="1">
                <a:solidFill>
                  <a:srgbClr val="FF0000"/>
                </a:solidFill>
              </a:rPr>
              <a:t>Pattern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Recognition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Identifikace PAMP a solubilních složek imunity.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Exprese receptorů není klonální – receptory přítomné na stejném typu buněk mají stejnou identitu.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Připraveny okamžitě reagovat – není potřeba proliferace – rychlá odpověď.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Schopny diskriminace mezi patogenními a nepatogenními mikroorganismy.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Vrozená imunita: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charakteristické rysy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52600"/>
            <a:ext cx="8136582" cy="4845050"/>
          </a:xfrm>
        </p:spPr>
        <p:txBody>
          <a:bodyPr/>
          <a:lstStyle/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Rozsah repertoáru: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Poznávací schopnost PRR je omezená,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odhaduje se na cca 10</a:t>
            </a:r>
            <a:r>
              <a:rPr lang="cs-CZ" sz="2800" baseline="30000" dirty="0" smtClean="0">
                <a:solidFill>
                  <a:srgbClr val="002060"/>
                </a:solidFill>
              </a:rPr>
              <a:t>3 „</a:t>
            </a:r>
            <a:r>
              <a:rPr lang="cs-CZ" sz="2800" dirty="0" smtClean="0">
                <a:solidFill>
                  <a:srgbClr val="002060"/>
                </a:solidFill>
              </a:rPr>
              <a:t>molekulárních vzorců“,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zatímco adaptivní imunitní systém je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schopen odlišit (TCR, BCR lymfocytů) více než</a:t>
            </a:r>
            <a:r>
              <a:rPr lang="cs-CZ" sz="2800" baseline="300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>
                <a:solidFill>
                  <a:srgbClr val="002060"/>
                </a:solidFill>
              </a:rPr>
              <a:t>10</a:t>
            </a:r>
            <a:r>
              <a:rPr lang="cs-CZ" sz="2800" baseline="30000" dirty="0" smtClean="0">
                <a:solidFill>
                  <a:srgbClr val="002060"/>
                </a:solidFill>
              </a:rPr>
              <a:t> 7-8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epitopů antigenů.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Kromě součástí mikroorganismů poznává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vrozený imunitní systém také alterované buňky </a:t>
            </a: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hostitele (prostřednictvím např. </a:t>
            </a:r>
            <a:r>
              <a:rPr lang="cs-CZ" sz="2800" dirty="0" err="1" smtClean="0">
                <a:solidFill>
                  <a:srgbClr val="002060"/>
                </a:solidFill>
              </a:rPr>
              <a:t>heat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shock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algn="just" eaLnBrk="1" hangingPunct="1">
              <a:lnSpc>
                <a:spcPct val="7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proteinů, membránových fosfolipidů, MHC).</a:t>
            </a:r>
          </a:p>
        </p:txBody>
      </p:sp>
    </p:spTree>
    <p:extLst>
      <p:ext uri="{BB962C8B-B14F-4D97-AF65-F5344CB8AC3E}">
        <p14:creationId xmlns:p14="http://schemas.microsoft.com/office/powerpoint/2010/main" val="625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Receptory buněk přirozené imunity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</a:rPr>
              <a:t>Tři funkce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Receptory pro fagocytózu stimulují pohlcení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Chemotaktické receptory zajišťují postup fagocytujících buněk do místa zánětu.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Stimulují produkci efektorových molekul a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, které pomáhají rozvoji přirozené imunitní odpovědi a následně i adaptivní imunitní odpovědi.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3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PRR- </a:t>
            </a:r>
            <a:r>
              <a:rPr lang="cs-CZ" dirty="0" err="1">
                <a:solidFill>
                  <a:srgbClr val="FF0000"/>
                </a:solidFill>
              </a:rPr>
              <a:t>Pattern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Recognition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Receptors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5" y="1151050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48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</a:rPr>
              <a:t>Složky imunitního sytému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Periferní oblasti imunitního systému je možno rozdělit do několika funkčních oblastí jejichž imunitní odpověď má určité odlišné charakteristiky.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Základní složky </a:t>
            </a:r>
            <a:r>
              <a:rPr lang="cs-CZ" dirty="0">
                <a:solidFill>
                  <a:srgbClr val="002060"/>
                </a:solidFill>
              </a:rPr>
              <a:t>imunitního </a:t>
            </a:r>
            <a:r>
              <a:rPr lang="cs-CZ" dirty="0" smtClean="0">
                <a:solidFill>
                  <a:srgbClr val="002060"/>
                </a:solidFill>
              </a:rPr>
              <a:t>systému: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 – </a:t>
            </a:r>
            <a:r>
              <a:rPr lang="cs-CZ" sz="2800" dirty="0">
                <a:solidFill>
                  <a:srgbClr val="002060"/>
                </a:solidFill>
              </a:rPr>
              <a:t>K</a:t>
            </a:r>
            <a:r>
              <a:rPr lang="cs-CZ" sz="2800" dirty="0" smtClean="0">
                <a:solidFill>
                  <a:srgbClr val="002060"/>
                </a:solidFill>
              </a:rPr>
              <a:t>ostní dřeň, tymus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Lymfatické uzliny a slezina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Imunitní systém sliznic </a:t>
            </a:r>
            <a:endParaRPr lang="cs-CZ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Kožní </a:t>
            </a:r>
            <a:r>
              <a:rPr lang="cs-CZ" dirty="0">
                <a:solidFill>
                  <a:srgbClr val="002060"/>
                </a:solidFill>
              </a:rPr>
              <a:t>imunitní systém </a:t>
            </a:r>
            <a:endParaRPr lang="cs-CZ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Lymfatický cévní systém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815"/>
            <a:ext cx="8229600" cy="90290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Cell </a:t>
            </a:r>
            <a:r>
              <a:rPr lang="cs-CZ" dirty="0" err="1" smtClean="0">
                <a:solidFill>
                  <a:srgbClr val="FF0000"/>
                </a:solidFill>
              </a:rPr>
              <a:t>associated</a:t>
            </a:r>
            <a:r>
              <a:rPr lang="cs-CZ" dirty="0" smtClean="0">
                <a:solidFill>
                  <a:srgbClr val="FF0000"/>
                </a:solidFill>
              </a:rPr>
              <a:t> PRR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8225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4294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938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</a:rPr>
              <a:t>PRR- </a:t>
            </a:r>
            <a:r>
              <a:rPr lang="cs-CZ" sz="4000" dirty="0" err="1" smtClean="0">
                <a:solidFill>
                  <a:srgbClr val="FF0000"/>
                </a:solidFill>
              </a:rPr>
              <a:t>Pattern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Recognition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r>
              <a:rPr lang="cs-CZ" sz="4000" dirty="0" err="1" smtClean="0">
                <a:solidFill>
                  <a:srgbClr val="FF0000"/>
                </a:solidFill>
              </a:rPr>
              <a:t>Receptors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TLR (</a:t>
            </a:r>
            <a:r>
              <a:rPr lang="cs-CZ" sz="2800" dirty="0" err="1" smtClean="0">
                <a:solidFill>
                  <a:srgbClr val="002060"/>
                </a:solidFill>
              </a:rPr>
              <a:t>Toll-like</a:t>
            </a:r>
            <a:r>
              <a:rPr lang="cs-CZ" sz="2800" dirty="0" smtClean="0">
                <a:solidFill>
                  <a:srgbClr val="002060"/>
                </a:solidFill>
              </a:rPr>
              <a:t> receptor): TLR1 -11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v buněčné membráně (např. TLR2,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v </a:t>
            </a:r>
            <a:r>
              <a:rPr lang="cs-CZ" sz="2800" dirty="0" err="1" smtClean="0">
                <a:solidFill>
                  <a:srgbClr val="002060"/>
                </a:solidFill>
              </a:rPr>
              <a:t>endosomech</a:t>
            </a:r>
            <a:r>
              <a:rPr lang="cs-CZ" sz="2800" dirty="0" smtClean="0">
                <a:solidFill>
                  <a:srgbClr val="002060"/>
                </a:solidFill>
              </a:rPr>
              <a:t> ( TLR3, 7, 9)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RLR (RIG-I-</a:t>
            </a:r>
            <a:r>
              <a:rPr lang="cs-CZ" sz="2800" dirty="0" err="1" smtClean="0">
                <a:solidFill>
                  <a:srgbClr val="002060"/>
                </a:solidFill>
              </a:rPr>
              <a:t>like</a:t>
            </a:r>
            <a:r>
              <a:rPr lang="cs-CZ" sz="2800" dirty="0" smtClean="0">
                <a:solidFill>
                  <a:srgbClr val="002060"/>
                </a:solidFill>
              </a:rPr>
              <a:t> receptor):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intracelulární (reakce s viry, tvorba </a:t>
            </a:r>
            <a:r>
              <a:rPr lang="cs-CZ" sz="2800" dirty="0" err="1" smtClean="0">
                <a:solidFill>
                  <a:srgbClr val="002060"/>
                </a:solidFill>
              </a:rPr>
              <a:t>IFN</a:t>
            </a:r>
            <a:r>
              <a:rPr lang="cs-CZ" sz="2800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sz="2800" dirty="0" smtClean="0">
                <a:solidFill>
                  <a:srgbClr val="002060"/>
                </a:solidFill>
                <a:latin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NLR (Nod-</a:t>
            </a:r>
            <a:r>
              <a:rPr lang="cs-CZ" sz="2800" dirty="0" err="1" smtClean="0">
                <a:solidFill>
                  <a:srgbClr val="002060"/>
                </a:solidFill>
              </a:rPr>
              <a:t>like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receptors</a:t>
            </a:r>
            <a:r>
              <a:rPr lang="cs-CZ" sz="2800" dirty="0" smtClean="0">
                <a:solidFill>
                  <a:srgbClr val="002060"/>
                </a:solidFill>
              </a:rPr>
              <a:t>): např. NOD2,NALP3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v cytoplasmě, složky </a:t>
            </a:r>
            <a:r>
              <a:rPr lang="cs-CZ" sz="2800" dirty="0" err="1" smtClean="0">
                <a:solidFill>
                  <a:srgbClr val="002060"/>
                </a:solidFill>
              </a:rPr>
              <a:t>inflamasomů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CLR (C-type </a:t>
            </a:r>
            <a:r>
              <a:rPr lang="cs-CZ" sz="2800" dirty="0" err="1" smtClean="0">
                <a:solidFill>
                  <a:srgbClr val="002060"/>
                </a:solidFill>
              </a:rPr>
              <a:t>lectin</a:t>
            </a:r>
            <a:r>
              <a:rPr lang="cs-CZ" sz="2800" dirty="0" smtClean="0">
                <a:solidFill>
                  <a:srgbClr val="002060"/>
                </a:solidFill>
              </a:rPr>
              <a:t> receptor)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   poznávají nekrotické buňky, </a:t>
            </a:r>
            <a:r>
              <a:rPr lang="cs-CZ" sz="2800" dirty="0" err="1" smtClean="0">
                <a:solidFill>
                  <a:srgbClr val="002060"/>
                </a:solidFill>
              </a:rPr>
              <a:t>manosové</a:t>
            </a:r>
            <a:r>
              <a:rPr lang="cs-CZ" sz="2800" dirty="0" smtClean="0">
                <a:solidFill>
                  <a:srgbClr val="002060"/>
                </a:solidFill>
              </a:rPr>
              <a:t> zbytky</a:t>
            </a:r>
          </a:p>
        </p:txBody>
      </p:sp>
    </p:spTree>
    <p:extLst>
      <p:ext uri="{BB962C8B-B14F-4D97-AF65-F5344CB8AC3E}">
        <p14:creationId xmlns:p14="http://schemas.microsoft.com/office/powerpoint/2010/main" val="40831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569325" cy="4751387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Humorální složky: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Mikrobicidní faktory (lysozym,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defensiny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kathelicidiny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další)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Histamin,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eikosanoidy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Komplementový systém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Pentraxiny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(CRP, SAP, PTX3)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Kollektiny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(MBL, SP-A, SP-B),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Fikoliny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marL="469900" indent="-469900">
              <a:lnSpc>
                <a:spcPct val="90000"/>
              </a:lnSpc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(Interferony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TNF</a:t>
            </a:r>
            <a:r>
              <a:rPr lang="el-GR" sz="2800" dirty="0" smtClean="0">
                <a:solidFill>
                  <a:srgbClr val="002060"/>
                </a:solidFill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IL-1, IL-6,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chemokiny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Solubilní PRR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8" y="1412776"/>
            <a:ext cx="9172208" cy="53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294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33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268413"/>
            <a:ext cx="8569325" cy="5328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>
              <a:lnSpc>
                <a:spcPct val="90000"/>
              </a:lnSpc>
              <a:buFontTx/>
              <a:buNone/>
            </a:pPr>
            <a:r>
              <a:rPr lang="cs-CZ" sz="3000" b="1" dirty="0" smtClean="0">
                <a:solidFill>
                  <a:srgbClr val="002060"/>
                </a:solidFill>
              </a:rPr>
              <a:t>Humorální složky: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3000" dirty="0" smtClean="0">
              <a:solidFill>
                <a:srgbClr val="002060"/>
              </a:solidFill>
            </a:endParaRP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b="1" dirty="0" err="1" smtClean="0">
                <a:solidFill>
                  <a:srgbClr val="002060"/>
                </a:solidFill>
              </a:rPr>
              <a:t>Pentraxiny</a:t>
            </a:r>
            <a:r>
              <a:rPr lang="cs-CZ" sz="3000" b="1" dirty="0" smtClean="0">
                <a:solidFill>
                  <a:srgbClr val="002060"/>
                </a:solidFill>
              </a:rPr>
              <a:t> (CRP, SAP – sérový amyloid P, PTX3)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CRP a SAP – produkovány buňkami jater.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PTX3 - produkován dendritickými buňkami, makrofágy a             endotelem v odpovědi na vazbu na TLR a </a:t>
            </a:r>
            <a:r>
              <a:rPr lang="cs-CZ" sz="3000" dirty="0" err="1" smtClean="0">
                <a:solidFill>
                  <a:srgbClr val="002060"/>
                </a:solidFill>
              </a:rPr>
              <a:t>cytokiny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CRP a SAP  - se váží na různá místa buněčných stěn bakterií plísní a </a:t>
            </a:r>
            <a:r>
              <a:rPr lang="cs-CZ" sz="3000" dirty="0" err="1" smtClean="0">
                <a:solidFill>
                  <a:srgbClr val="002060"/>
                </a:solidFill>
              </a:rPr>
              <a:t>apoptotických</a:t>
            </a:r>
            <a:r>
              <a:rPr lang="cs-CZ" sz="3000" dirty="0" smtClean="0">
                <a:solidFill>
                  <a:srgbClr val="002060"/>
                </a:solidFill>
              </a:rPr>
              <a:t> buněk obsahujících </a:t>
            </a:r>
            <a:r>
              <a:rPr lang="cs-CZ" sz="3000" dirty="0" err="1" smtClean="0">
                <a:solidFill>
                  <a:srgbClr val="002060"/>
                </a:solidFill>
              </a:rPr>
              <a:t>fodatidylcholin</a:t>
            </a:r>
            <a:r>
              <a:rPr lang="cs-CZ" sz="3000" dirty="0" smtClean="0">
                <a:solidFill>
                  <a:srgbClr val="002060"/>
                </a:solidFill>
              </a:rPr>
              <a:t> a </a:t>
            </a:r>
            <a:r>
              <a:rPr lang="cs-CZ" sz="3000" dirty="0" err="1" smtClean="0">
                <a:solidFill>
                  <a:srgbClr val="002060"/>
                </a:solidFill>
              </a:rPr>
              <a:t>fosfatidylmetanolamin</a:t>
            </a:r>
            <a:r>
              <a:rPr lang="cs-CZ" sz="3000" dirty="0" smtClean="0">
                <a:solidFill>
                  <a:srgbClr val="002060"/>
                </a:solidFill>
              </a:rPr>
              <a:t>.</a:t>
            </a:r>
            <a:endParaRPr lang="cs-CZ" sz="3000" dirty="0">
              <a:solidFill>
                <a:srgbClr val="002060"/>
              </a:solidFill>
            </a:endParaRP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PTX – vazba na vybrané typy gram-positivních i negativních bakterií, viry a plísně, </a:t>
            </a:r>
            <a:r>
              <a:rPr lang="cs-CZ" sz="3000" dirty="0" err="1" smtClean="0">
                <a:solidFill>
                  <a:srgbClr val="002060"/>
                </a:solidFill>
              </a:rPr>
              <a:t>apoptotické</a:t>
            </a:r>
            <a:r>
              <a:rPr lang="cs-CZ" sz="3000" dirty="0" smtClean="0">
                <a:solidFill>
                  <a:srgbClr val="002060"/>
                </a:solidFill>
              </a:rPr>
              <a:t> buňky.</a:t>
            </a:r>
          </a:p>
          <a:p>
            <a:pPr marL="469900" indent="-469900">
              <a:lnSpc>
                <a:spcPct val="120000"/>
              </a:lnSpc>
              <a:buFontTx/>
              <a:buNone/>
            </a:pPr>
            <a:r>
              <a:rPr lang="cs-CZ" sz="3000" dirty="0" smtClean="0">
                <a:solidFill>
                  <a:srgbClr val="002060"/>
                </a:solidFill>
              </a:rPr>
              <a:t>Všechny tři aktivují komplement vazbou na složku C1q.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268413"/>
            <a:ext cx="8569325" cy="5184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69900">
              <a:lnSpc>
                <a:spcPct val="90000"/>
              </a:lnSpc>
              <a:buFontTx/>
              <a:buNone/>
            </a:pPr>
            <a:r>
              <a:rPr lang="cs-CZ" sz="3300" b="1" dirty="0" smtClean="0">
                <a:solidFill>
                  <a:srgbClr val="002060"/>
                </a:solidFill>
                <a:latin typeface="+mj-lt"/>
              </a:rPr>
              <a:t>Humorální složky: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b="1" dirty="0" smtClean="0">
              <a:solidFill>
                <a:srgbClr val="002060"/>
              </a:solidFill>
              <a:latin typeface="+mj-lt"/>
            </a:endParaRP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Kolektiny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(MBL, SP-A, SP-D)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MBL =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Mannose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B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inding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Lectin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- vazba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anozových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zbytků ve stěnách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bakteríí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SP-A, SP-D =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Surfactant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protein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A, </a:t>
            </a:r>
            <a:r>
              <a:rPr lang="cs-CZ" sz="2800" dirty="0" err="1">
                <a:solidFill>
                  <a:srgbClr val="002060"/>
                </a:solidFill>
                <a:latin typeface="+mj-lt"/>
              </a:rPr>
              <a:t>Surfactant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protein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D – opsoniny, nacházejí 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se v plicních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sklípcích. 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Funkce – inhibice růstu bakterií, spolupráce s alveolárními makrofágy. 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Fikoliny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– N-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acetylglukosoamin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lipoteichová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kyselina – součást buněčné stěny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grampozitivních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bakterií</a:t>
            </a:r>
          </a:p>
          <a:p>
            <a:pPr marL="469900" indent="-469900">
              <a:lnSpc>
                <a:spcPct val="110000"/>
              </a:lnSpc>
              <a:buFontTx/>
              <a:buNone/>
            </a:pP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Cytokiny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Interferony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TNF</a:t>
            </a:r>
            <a:r>
              <a:rPr lang="cs-CZ" sz="2800" dirty="0">
                <a:solidFill>
                  <a:srgbClr val="002060"/>
                </a:solidFill>
              </a:rPr>
              <a:t>-</a:t>
            </a:r>
            <a:r>
              <a:rPr lang="el-GR" sz="2800" dirty="0" smtClean="0">
                <a:solidFill>
                  <a:srgbClr val="002060"/>
                </a:solidFill>
              </a:rPr>
              <a:t>α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IL-1, IL-6,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chemokiny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469900" indent="-469900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98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Molekuly  buněčných interakcí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Interleukiny</a:t>
            </a:r>
            <a:r>
              <a:rPr lang="cs-CZ" dirty="0" smtClean="0">
                <a:solidFill>
                  <a:srgbClr val="002060"/>
                </a:solidFill>
              </a:rPr>
              <a:t> (IL-1 – IL-35), IFN, TNF, TGF, CSF</a:t>
            </a:r>
          </a:p>
          <a:p>
            <a:pPr eaLnBrk="1" hangingPunct="1">
              <a:buFontTx/>
              <a:buNone/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 (C, CC, CXC,CX3C)</a:t>
            </a:r>
          </a:p>
          <a:p>
            <a:pPr eaLnBrk="1" hangingPunct="1">
              <a:defRPr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002060"/>
                </a:solidFill>
              </a:rPr>
              <a:t>  Adhezivní molekuly: </a:t>
            </a:r>
            <a:r>
              <a:rPr lang="cs-CZ" dirty="0" err="1" smtClean="0">
                <a:solidFill>
                  <a:srgbClr val="002060"/>
                </a:solidFill>
              </a:rPr>
              <a:t>integriny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selektiny</a:t>
            </a:r>
            <a:r>
              <a:rPr lang="cs-CZ" dirty="0" smtClean="0">
                <a:solidFill>
                  <a:srgbClr val="002060"/>
                </a:solidFill>
              </a:rPr>
              <a:t>, 					</a:t>
            </a:r>
            <a:r>
              <a:rPr lang="cs-CZ" dirty="0" err="1" smtClean="0">
                <a:solidFill>
                  <a:srgbClr val="002060"/>
                </a:solidFill>
              </a:rPr>
              <a:t>adresiny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8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Hlavní regulátory imunitního systému, působící na krátkou vzdálenost prostřednictvím vazby na specifické receptory na povrchu buněk.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Jsou produkovány buňkami imunitního systému, mají krátký biologický poločas.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Účinek – </a:t>
            </a:r>
            <a:r>
              <a:rPr lang="cs-CZ" dirty="0" err="1" smtClean="0">
                <a:solidFill>
                  <a:srgbClr val="002060"/>
                </a:solidFill>
              </a:rPr>
              <a:t>autokrinní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parakrinní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endokrynní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7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7" descr="schemata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6327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9388" y="0"/>
            <a:ext cx="88566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FF0000"/>
                </a:solidFill>
              </a:rPr>
              <a:t>Schéma typů působení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cytokinů</a:t>
            </a:r>
            <a:r>
              <a:rPr lang="cs-CZ" altLang="cs-CZ" sz="3200" dirty="0" smtClean="0">
                <a:solidFill>
                  <a:srgbClr val="FF0000"/>
                </a:solidFill>
              </a:rPr>
              <a:t> na druhé buňky</a:t>
            </a:r>
            <a:endParaRPr lang="en-US" altLang="cs-CZ" sz="3200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8313" y="1773238"/>
            <a:ext cx="1690687" cy="3159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 err="1"/>
              <a:t>Autokrinní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59113" y="908050"/>
            <a:ext cx="936625" cy="2778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Receptor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8313" y="3536950"/>
            <a:ext cx="1690687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 err="1"/>
              <a:t>Parakrinní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68313" y="5300663"/>
            <a:ext cx="1690687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b="1" dirty="0"/>
              <a:t>Endokrinní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08175" y="1196975"/>
            <a:ext cx="935038" cy="280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Signál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92725" y="1844675"/>
            <a:ext cx="1655763" cy="280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Sekrece </a:t>
            </a:r>
            <a:r>
              <a:rPr lang="cs-CZ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cytokinu</a:t>
            </a:r>
            <a:endParaRPr lang="cs-CZ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Přímá spojovací šipka 16"/>
          <p:cNvCxnSpPr>
            <a:stCxn id="7" idx="2"/>
          </p:cNvCxnSpPr>
          <p:nvPr/>
        </p:nvCxnSpPr>
        <p:spPr>
          <a:xfrm>
            <a:off x="3527425" y="1185863"/>
            <a:ext cx="36513" cy="298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9"/>
          <p:cNvCxnSpPr/>
          <p:nvPr/>
        </p:nvCxnSpPr>
        <p:spPr>
          <a:xfrm>
            <a:off x="2447925" y="1477963"/>
            <a:ext cx="539750" cy="222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24"/>
          <p:cNvCxnSpPr/>
          <p:nvPr/>
        </p:nvCxnSpPr>
        <p:spPr>
          <a:xfrm flipH="1">
            <a:off x="4572000" y="1985963"/>
            <a:ext cx="792163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284663" y="4508500"/>
            <a:ext cx="1800225" cy="2778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Céva, krevní oběh </a:t>
            </a:r>
          </a:p>
        </p:txBody>
      </p:sp>
    </p:spTree>
    <p:extLst>
      <p:ext uri="{BB962C8B-B14F-4D97-AF65-F5344CB8AC3E}">
        <p14:creationId xmlns:p14="http://schemas.microsoft.com/office/powerpoint/2010/main" val="36580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Hlavním producentem je určitá skupina buněk  x mohou však být produkovány různými buňkami.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Vytvářejí funkční cytokinovou síť.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Jeden </a:t>
            </a:r>
            <a:r>
              <a:rPr lang="cs-CZ" dirty="0" err="1" smtClean="0">
                <a:solidFill>
                  <a:srgbClr val="002060"/>
                </a:solidFill>
              </a:rPr>
              <a:t>cytokin</a:t>
            </a:r>
            <a:r>
              <a:rPr lang="cs-CZ" dirty="0" smtClean="0">
                <a:solidFill>
                  <a:srgbClr val="002060"/>
                </a:solidFill>
              </a:rPr>
              <a:t> má často stimulační i tlumivý efekt.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Působí</a:t>
            </a:r>
            <a:r>
              <a:rPr lang="cs-CZ" dirty="0">
                <a:solidFill>
                  <a:srgbClr val="002060"/>
                </a:solidFill>
              </a:rPr>
              <a:t> na více oblastí, </a:t>
            </a:r>
            <a:r>
              <a:rPr lang="cs-CZ" dirty="0" smtClean="0">
                <a:solidFill>
                  <a:srgbClr val="002060"/>
                </a:solidFill>
              </a:rPr>
              <a:t>vlastností – tzv. </a:t>
            </a:r>
            <a:r>
              <a:rPr lang="cs-CZ" dirty="0" err="1" smtClean="0">
                <a:solidFill>
                  <a:srgbClr val="002060"/>
                </a:solidFill>
              </a:rPr>
              <a:t>pleiotropní</a:t>
            </a:r>
            <a:r>
              <a:rPr lang="cs-CZ" dirty="0" smtClean="0">
                <a:solidFill>
                  <a:srgbClr val="002060"/>
                </a:solidFill>
              </a:rPr>
              <a:t> efekt 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Mízní cévy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Jsou přítomny </a:t>
            </a:r>
            <a:r>
              <a:rPr lang="cs-CZ" dirty="0">
                <a:solidFill>
                  <a:srgbClr val="002060"/>
                </a:solidFill>
              </a:rPr>
              <a:t>téměř ve všech tkáních </a:t>
            </a:r>
            <a:r>
              <a:rPr lang="cs-CZ" dirty="0" smtClean="0">
                <a:solidFill>
                  <a:srgbClr val="002060"/>
                </a:solidFill>
              </a:rPr>
              <a:t>těla.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Nebyly </a:t>
            </a:r>
            <a:r>
              <a:rPr lang="cs-CZ" dirty="0">
                <a:solidFill>
                  <a:srgbClr val="002060"/>
                </a:solidFill>
              </a:rPr>
              <a:t>nalezeny v avaskulárních strukturách,  </a:t>
            </a:r>
            <a:r>
              <a:rPr lang="cs-CZ" dirty="0" smtClean="0">
                <a:solidFill>
                  <a:srgbClr val="002060"/>
                </a:solidFill>
              </a:rPr>
              <a:t>                 jako </a:t>
            </a:r>
            <a:r>
              <a:rPr lang="cs-CZ" dirty="0">
                <a:solidFill>
                  <a:srgbClr val="002060"/>
                </a:solidFill>
              </a:rPr>
              <a:t>jsou vlasy, nehty, epidermis, rohovka, sklivec a čočka a některé druhy chrupavky.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Dále </a:t>
            </a:r>
            <a:r>
              <a:rPr lang="cs-CZ" dirty="0">
                <a:solidFill>
                  <a:srgbClr val="002060"/>
                </a:solidFill>
              </a:rPr>
              <a:t>nebyly nalezeny v nervové tkáni, kostní dřeni a v nitru jaterního lalůčku.</a:t>
            </a:r>
            <a:endParaRPr lang="cs-CZ" b="1" dirty="0">
              <a:solidFill>
                <a:srgbClr val="00206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</a:t>
            </a:r>
            <a:r>
              <a:rPr lang="cs-CZ" dirty="0" err="1" smtClean="0">
                <a:solidFill>
                  <a:srgbClr val="FF0000"/>
                </a:solidFill>
              </a:rPr>
              <a:t>cytokinů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Stimulačn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í: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T- lymfocytů: IL-2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B-lymfocytů, produkce protilátek: IL-4, IL-5, IL-10, IL-21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makrofágů: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IFN-g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Stimulace granulocytů: IL-8,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chemokiny</a:t>
            </a:r>
            <a:endParaRPr lang="cs-CZ" dirty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Proliferace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progenitorových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 buněk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Prozánětlivé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: IL-1, IL-6, IL-18,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dirty="0">
                <a:solidFill>
                  <a:srgbClr val="002060"/>
                </a:solidFill>
              </a:rPr>
              <a:t> α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j-lt"/>
              </a:rPr>
              <a:t>Regulační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: IL-10, IL-13,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TGF-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β</a:t>
            </a:r>
            <a:endParaRPr lang="cs-CZ" altLang="cs-CZ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2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Cytokiny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Uplatňují se v patogenezi: 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atopických chorob (IL-4, IL-13 – stimulace tvorby </a:t>
            </a:r>
            <a:r>
              <a:rPr lang="cs-CZ" dirty="0" err="1">
                <a:solidFill>
                  <a:srgbClr val="002060"/>
                </a:solidFill>
                <a:latin typeface="+mj-lt"/>
              </a:rPr>
              <a:t>IgE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zánětlivé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choroby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TNF-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altLang="cs-CZ" dirty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>
                <a:solidFill>
                  <a:srgbClr val="002060"/>
                </a:solidFill>
                <a:latin typeface="+mj-lt"/>
              </a:rPr>
              <a:t>i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munodeficity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(defekt produkce 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dirty="0" smtClean="0">
                <a:solidFill>
                  <a:srgbClr val="002060"/>
                </a:solidFill>
                <a:latin typeface="+mj-lt"/>
              </a:rPr>
              <a:t>γ</a:t>
            </a:r>
            <a:r>
              <a:rPr lang="cs-CZ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dirty="0">
                <a:solidFill>
                  <a:srgbClr val="002060"/>
                </a:solidFill>
                <a:latin typeface="+mj-lt"/>
              </a:rPr>
              <a:t>IL-12)</a:t>
            </a:r>
          </a:p>
          <a:p>
            <a:r>
              <a:rPr lang="cs-CZ" dirty="0" smtClean="0">
                <a:solidFill>
                  <a:srgbClr val="002060"/>
                </a:solidFill>
                <a:latin typeface="+mj-lt"/>
              </a:rPr>
              <a:t>Ale lze je využít i terapeuticky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protinádorová léčba (IL-2,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sz="2400" dirty="0">
                <a:solidFill>
                  <a:srgbClr val="002060"/>
                </a:solidFill>
              </a:rPr>
              <a:t> </a:t>
            </a:r>
            <a:r>
              <a:rPr lang="el-GR" altLang="cs-CZ" sz="2400" dirty="0" smtClean="0">
                <a:solidFill>
                  <a:srgbClr val="002060"/>
                </a:solidFill>
              </a:rPr>
              <a:t>α</a:t>
            </a:r>
            <a:r>
              <a:rPr lang="cs-CZ" altLang="cs-CZ" sz="2400" dirty="0" smtClean="0">
                <a:solidFill>
                  <a:srgbClr val="002060"/>
                </a:solidFill>
              </a:rPr>
              <a:t>)</a:t>
            </a:r>
            <a:r>
              <a:rPr lang="el-GR" altLang="cs-CZ" sz="2400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léčba sklerózy multiplex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β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  <a:latin typeface="+mj-lt"/>
              </a:rPr>
              <a:t>léčba některých imunodeficitů (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γ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dirty="0" smtClean="0">
              <a:solidFill>
                <a:srgbClr val="002060"/>
              </a:solidFill>
              <a:latin typeface="+mj-lt"/>
            </a:endParaRPr>
          </a:p>
          <a:p>
            <a:pPr marL="457200" lvl="1" indent="0">
              <a:buNone/>
            </a:pPr>
            <a:endParaRPr lang="cs-CZ" altLang="cs-CZ" dirty="0" smtClean="0">
              <a:latin typeface="Symbol" pitchFamily="18" charset="2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Interferony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>
                <a:solidFill>
                  <a:srgbClr val="002060"/>
                </a:solidFill>
                <a:latin typeface="+mj-lt"/>
              </a:rPr>
              <a:t>Typ I: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, IFN-</a:t>
            </a:r>
            <a:r>
              <a:rPr lang="el-GR" altLang="cs-CZ" dirty="0" smtClean="0">
                <a:solidFill>
                  <a:srgbClr val="002060"/>
                </a:solidFill>
              </a:rPr>
              <a:t>β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: jsou produkovány některými buňkami infikovanými viry (hlavně fibroblasty, makrofágy). V cílové buňce inhibují virovou replikaci.</a:t>
            </a:r>
          </a:p>
          <a:p>
            <a:pPr marL="0" indent="0">
              <a:buNone/>
            </a:pPr>
            <a:endParaRPr lang="cs-CZ" altLang="cs-CZ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Typ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II „Imunní“: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IFN-</a:t>
            </a:r>
            <a:r>
              <a:rPr lang="el-GR" altLang="cs-CZ" dirty="0" smtClean="0">
                <a:solidFill>
                  <a:srgbClr val="002060"/>
                </a:solidFill>
              </a:rPr>
              <a:t>γ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produkován aktivovanými T</a:t>
            </a:r>
            <a:r>
              <a:rPr lang="cs-CZ" altLang="cs-CZ" baseline="-25000" dirty="0">
                <a:solidFill>
                  <a:srgbClr val="002060"/>
                </a:solidFill>
                <a:latin typeface="+mj-lt"/>
              </a:rPr>
              <a:t>H</a:t>
            </a:r>
            <a:r>
              <a:rPr lang="cs-CZ" altLang="cs-CZ" dirty="0">
                <a:solidFill>
                  <a:srgbClr val="002060"/>
                </a:solidFill>
                <a:latin typeface="+mj-lt"/>
              </a:rPr>
              <a:t>1 buňkami, způsobuje aktivaci makrofágů. </a:t>
            </a:r>
            <a:endParaRPr lang="en-US" altLang="cs-CZ" dirty="0">
              <a:solidFill>
                <a:srgbClr val="002060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4" y="1241376"/>
            <a:ext cx="78658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1963" y="-79375"/>
            <a:ext cx="8026892" cy="1174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Mechanismus účinku interferonu (IFN)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176408" y="1556544"/>
            <a:ext cx="566792" cy="18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203326" y="1398588"/>
            <a:ext cx="973082" cy="31591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Virus</a:t>
            </a:r>
          </a:p>
        </p:txBody>
      </p:sp>
      <p:cxnSp>
        <p:nvCxnSpPr>
          <p:cNvPr id="8" name="Přímá spojovací šipka 20"/>
          <p:cNvCxnSpPr>
            <a:stCxn id="9" idx="1"/>
          </p:cNvCxnSpPr>
          <p:nvPr/>
        </p:nvCxnSpPr>
        <p:spPr>
          <a:xfrm flipH="1">
            <a:off x="3032127" y="1335088"/>
            <a:ext cx="328612" cy="24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60739" y="1095375"/>
            <a:ext cx="1194675" cy="47942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Viral</a:t>
            </a:r>
            <a:r>
              <a:rPr lang="cs-CZ" sz="1600" dirty="0"/>
              <a:t> </a:t>
            </a:r>
            <a:r>
              <a:rPr lang="cs-CZ" sz="1600" dirty="0" err="1"/>
              <a:t>nucleic</a:t>
            </a:r>
            <a:r>
              <a:rPr lang="cs-CZ" sz="1600" dirty="0"/>
              <a:t> acid</a:t>
            </a:r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>
            <a:off x="5305426" y="1476375"/>
            <a:ext cx="261938" cy="373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567364" y="1317625"/>
            <a:ext cx="1193299" cy="3175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New </a:t>
            </a:r>
            <a:r>
              <a:rPr lang="cs-CZ" sz="1600" dirty="0" err="1"/>
              <a:t>viruses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3" idx="1"/>
          </p:cNvCxnSpPr>
          <p:nvPr/>
        </p:nvCxnSpPr>
        <p:spPr>
          <a:xfrm flipH="1">
            <a:off x="6926265" y="2228057"/>
            <a:ext cx="344486" cy="297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270751" y="1989138"/>
            <a:ext cx="2169133" cy="4778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 err="1"/>
              <a:t>Antiviral</a:t>
            </a:r>
            <a:r>
              <a:rPr lang="cs-CZ" sz="1600" dirty="0"/>
              <a:t> </a:t>
            </a:r>
            <a:r>
              <a:rPr lang="cs-CZ" sz="1600" dirty="0" err="1"/>
              <a:t>proteins</a:t>
            </a:r>
            <a:r>
              <a:rPr lang="cs-CZ" sz="1600" dirty="0"/>
              <a:t> </a:t>
            </a:r>
            <a:r>
              <a:rPr lang="cs-CZ" sz="1600" dirty="0" err="1"/>
              <a:t>block</a:t>
            </a:r>
            <a:r>
              <a:rPr lang="cs-CZ" sz="1600" dirty="0"/>
              <a:t> </a:t>
            </a:r>
            <a:r>
              <a:rPr lang="cs-CZ" sz="1600" dirty="0" err="1"/>
              <a:t>viral</a:t>
            </a:r>
            <a:r>
              <a:rPr lang="cs-CZ" sz="1600" dirty="0"/>
              <a:t> </a:t>
            </a:r>
            <a:r>
              <a:rPr lang="cs-CZ" sz="1600" dirty="0" err="1"/>
              <a:t>reproduction</a:t>
            </a:r>
            <a:endParaRPr lang="cs-CZ" sz="1600" dirty="0"/>
          </a:p>
        </p:txBody>
      </p:sp>
      <p:cxnSp>
        <p:nvCxnSpPr>
          <p:cNvPr id="14" name="Přímá spojovací šipka 20"/>
          <p:cNvCxnSpPr>
            <a:stCxn id="15" idx="3"/>
          </p:cNvCxnSpPr>
          <p:nvPr/>
        </p:nvCxnSpPr>
        <p:spPr>
          <a:xfrm>
            <a:off x="2276648" y="4830563"/>
            <a:ext cx="787227" cy="3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25452" y="4505325"/>
            <a:ext cx="1851196" cy="650475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Interferon </a:t>
            </a:r>
            <a:r>
              <a:rPr lang="cs-CZ" sz="1600" dirty="0" err="1"/>
              <a:t>molecules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6115052" y="4820444"/>
            <a:ext cx="957262" cy="32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072314" y="4495800"/>
            <a:ext cx="2396230" cy="649288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600" dirty="0"/>
              <a:t>Interferon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simulates</a:t>
            </a:r>
            <a:r>
              <a:rPr lang="cs-CZ" sz="1600" dirty="0"/>
              <a:t> cell to </a:t>
            </a:r>
            <a:r>
              <a:rPr lang="cs-CZ" sz="1600" dirty="0" err="1"/>
              <a:t>turn</a:t>
            </a:r>
            <a:r>
              <a:rPr lang="cs-CZ" sz="1600" dirty="0"/>
              <a:t> on </a:t>
            </a:r>
            <a:r>
              <a:rPr lang="cs-CZ" sz="1600" dirty="0" err="1"/>
              <a:t>genes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antiviral</a:t>
            </a:r>
            <a:r>
              <a:rPr lang="cs-CZ" sz="1600" dirty="0"/>
              <a:t> </a:t>
            </a:r>
            <a:r>
              <a:rPr lang="cs-CZ" sz="1600" dirty="0" err="1"/>
              <a:t>proteins</a:t>
            </a:r>
            <a:endParaRPr lang="cs-CZ" sz="1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09626" y="5373688"/>
            <a:ext cx="2668749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Host cell 1</a:t>
            </a:r>
            <a:endParaRPr lang="en-GB" sz="1600" b="1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Infected</a:t>
            </a:r>
            <a:r>
              <a:rPr lang="cs-CZ" sz="1400" dirty="0">
                <a:solidFill>
                  <a:schemeClr val="tx1"/>
                </a:solidFill>
              </a:rPr>
              <a:t> by virus</a:t>
            </a: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Makes</a:t>
            </a:r>
            <a:r>
              <a:rPr lang="cs-CZ" sz="1400" dirty="0">
                <a:solidFill>
                  <a:schemeClr val="tx1"/>
                </a:solidFill>
              </a:rPr>
              <a:t> interferon</a:t>
            </a: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Is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kiled</a:t>
            </a:r>
            <a:r>
              <a:rPr lang="cs-CZ" sz="1400" dirty="0">
                <a:solidFill>
                  <a:schemeClr val="tx1"/>
                </a:solidFill>
              </a:rPr>
              <a:t> by virus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872163" y="5373688"/>
            <a:ext cx="3121569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Host cell 2</a:t>
            </a:r>
            <a:endParaRPr lang="en-GB" sz="1600" b="1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 err="1">
                <a:solidFill>
                  <a:schemeClr val="tx1"/>
                </a:solidFill>
              </a:rPr>
              <a:t>Entered</a:t>
            </a:r>
            <a:r>
              <a:rPr lang="cs-CZ" sz="1400" dirty="0">
                <a:solidFill>
                  <a:schemeClr val="tx1"/>
                </a:solidFill>
              </a:rPr>
              <a:t> by interferon </a:t>
            </a:r>
            <a:r>
              <a:rPr lang="cs-CZ" sz="1400" dirty="0" err="1">
                <a:solidFill>
                  <a:schemeClr val="tx1"/>
                </a:solidFill>
              </a:rPr>
              <a:t>from</a:t>
            </a:r>
            <a:r>
              <a:rPr lang="cs-CZ" sz="1400" dirty="0">
                <a:solidFill>
                  <a:schemeClr val="tx1"/>
                </a:solidFill>
              </a:rPr>
              <a:t> cell 1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  <a:endParaRPr lang="cs-CZ" sz="1400" dirty="0">
              <a:solidFill>
                <a:schemeClr val="tx1"/>
              </a:solidFill>
            </a:endParaRPr>
          </a:p>
          <a:p>
            <a:pPr marL="180975" indent="-180975">
              <a:buFontTx/>
              <a:buChar char="•"/>
              <a:defRPr/>
            </a:pPr>
            <a:r>
              <a:rPr lang="cs-CZ" sz="1400" dirty="0">
                <a:solidFill>
                  <a:schemeClr val="tx1"/>
                </a:solidFill>
              </a:rPr>
              <a:t>Interferon </a:t>
            </a:r>
            <a:r>
              <a:rPr lang="cs-CZ" sz="1400" dirty="0" err="1">
                <a:solidFill>
                  <a:schemeClr val="tx1"/>
                </a:solidFill>
              </a:rPr>
              <a:t>induces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that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protect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it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Komplementový systém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Soustava 30 proteinů nacházejících se v tělních tekutinách nebo jsou vyjádřeny na povrchu buněk.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Nejdůležitější humorální součást imunity.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Podílí se na identifikaci nebezpečných vzorů mikroorganismů.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 některé z nich se vážou složky komplementu.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Označené mikroby jsou pak identifikovány povrchovými receptory buněk imunitního systému, např. fagocyty.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Plně aktivovaný komplement je schopen usmrcovat především Gram-negativní bakterie, neutralizovat viry a </a:t>
            </a:r>
            <a:r>
              <a:rPr lang="cs-CZ" dirty="0" err="1" smtClean="0">
                <a:solidFill>
                  <a:srgbClr val="002060"/>
                </a:solidFill>
              </a:rPr>
              <a:t>opsonizovat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Vztah k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557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340768"/>
            <a:ext cx="7772400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Soustava asi 30 sérových a membránových proteinů, některé z nich jsou </a:t>
            </a:r>
            <a:r>
              <a:rPr lang="cs-CZ" altLang="cs-CZ" sz="2400" dirty="0">
                <a:solidFill>
                  <a:srgbClr val="002060"/>
                </a:solidFill>
              </a:rPr>
              <a:t>latentní </a:t>
            </a:r>
            <a:r>
              <a:rPr lang="cs-CZ" altLang="cs-CZ" sz="2400" dirty="0" smtClean="0">
                <a:solidFill>
                  <a:srgbClr val="002060"/>
                </a:solidFill>
              </a:rPr>
              <a:t>enzymy.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Po zakotvení některých složek na povrchu buňky dochází ke štěpení navázaných složek  a získání enzymatické aktivity –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konvertázy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Kaskádovitě štěpí další složky a posouvají reakci k vtvoření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membranolytického</a:t>
            </a:r>
            <a:r>
              <a:rPr lang="cs-CZ" altLang="cs-CZ" sz="2400" dirty="0" smtClean="0">
                <a:solidFill>
                  <a:srgbClr val="002060"/>
                </a:solidFill>
              </a:rPr>
              <a:t> komplexu.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Odštěpené části složek, které nemají enzymatickou aktivitu, slouží především k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opsonizaci</a:t>
            </a:r>
            <a:r>
              <a:rPr lang="cs-CZ" altLang="cs-CZ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Hlavní složky 9 sérových proteinů C1-C9.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C3 ústřední složka, C3b vazba na mikrobiální povrch.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>
                <a:solidFill>
                  <a:srgbClr val="002060"/>
                </a:solidFill>
              </a:rPr>
              <a:t>Terminální produkt komplementové kaskády C5b, C6, C7, C8 a C9 (MAC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membrane</a:t>
            </a:r>
            <a:r>
              <a:rPr lang="cs-CZ" alt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attack</a:t>
            </a:r>
            <a:r>
              <a:rPr lang="cs-CZ" alt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complex</a:t>
            </a:r>
            <a:r>
              <a:rPr lang="cs-CZ" altLang="cs-CZ" sz="2400" dirty="0" smtClean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0825" y="-27384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FF0000"/>
                </a:solidFill>
                <a:latin typeface="Verdana" pitchFamily="34" charset="0"/>
              </a:rPr>
              <a:t>Komplementový systém</a:t>
            </a:r>
          </a:p>
        </p:txBody>
      </p:sp>
    </p:spTree>
    <p:extLst>
      <p:ext uri="{BB962C8B-B14F-4D97-AF65-F5344CB8AC3E}">
        <p14:creationId xmlns:p14="http://schemas.microsoft.com/office/powerpoint/2010/main" val="1656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Komplementový systém - funkce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Proteolytickým štěpením dochází k aktivaci komplementové kaskády – vznik molekul s různými biologickými účinky: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Označení nebezpečných vzorů mikroorganismů - </a:t>
            </a:r>
            <a:r>
              <a:rPr lang="cs-CZ" altLang="cs-CZ" dirty="0" err="1" smtClean="0">
                <a:solidFill>
                  <a:srgbClr val="002060"/>
                </a:solidFill>
              </a:rPr>
              <a:t>opsonizace</a:t>
            </a:r>
            <a:r>
              <a:rPr lang="cs-CZ" altLang="cs-CZ" dirty="0" smtClean="0">
                <a:solidFill>
                  <a:srgbClr val="002060"/>
                </a:solidFill>
              </a:rPr>
              <a:t> </a:t>
            </a:r>
            <a:r>
              <a:rPr lang="cs-CZ" altLang="cs-CZ" dirty="0">
                <a:solidFill>
                  <a:srgbClr val="002060"/>
                </a:solidFill>
              </a:rPr>
              <a:t>(</a:t>
            </a:r>
            <a:r>
              <a:rPr lang="cs-CZ" altLang="cs-CZ" dirty="0" smtClean="0">
                <a:solidFill>
                  <a:srgbClr val="002060"/>
                </a:solidFill>
              </a:rPr>
              <a:t>C3b, C4b)</a:t>
            </a:r>
            <a:endParaRPr lang="cs-CZ" altLang="cs-CZ" dirty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Chemotaxe </a:t>
            </a:r>
            <a:r>
              <a:rPr lang="cs-CZ" altLang="cs-CZ" dirty="0">
                <a:solidFill>
                  <a:srgbClr val="002060"/>
                </a:solidFill>
              </a:rPr>
              <a:t>(C3a, </a:t>
            </a:r>
            <a:r>
              <a:rPr lang="cs-CZ" altLang="cs-CZ" dirty="0" smtClean="0">
                <a:solidFill>
                  <a:srgbClr val="002060"/>
                </a:solidFill>
              </a:rPr>
              <a:t>C5a, komplex C567) </a:t>
            </a:r>
          </a:p>
          <a:p>
            <a:r>
              <a:rPr lang="cs-CZ" altLang="cs-CZ" dirty="0" smtClean="0">
                <a:solidFill>
                  <a:srgbClr val="002060"/>
                </a:solidFill>
              </a:rPr>
              <a:t>Tvorba </a:t>
            </a:r>
            <a:r>
              <a:rPr lang="cs-CZ" altLang="cs-CZ" dirty="0" err="1" smtClean="0">
                <a:solidFill>
                  <a:srgbClr val="002060"/>
                </a:solidFill>
              </a:rPr>
              <a:t>anafylatoxinů</a:t>
            </a:r>
            <a:r>
              <a:rPr lang="cs-CZ" altLang="cs-CZ" dirty="0" smtClean="0">
                <a:solidFill>
                  <a:srgbClr val="002060"/>
                </a:solidFill>
              </a:rPr>
              <a:t> (C3a, C4a, C5a</a:t>
            </a:r>
            <a:endParaRPr lang="cs-CZ" altLang="cs-CZ" dirty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Osmotická </a:t>
            </a:r>
            <a:r>
              <a:rPr lang="cs-CZ" altLang="cs-CZ" dirty="0" err="1">
                <a:solidFill>
                  <a:srgbClr val="002060"/>
                </a:solidFill>
              </a:rPr>
              <a:t>lýza</a:t>
            </a:r>
            <a:r>
              <a:rPr lang="cs-CZ" altLang="cs-CZ" dirty="0">
                <a:solidFill>
                  <a:srgbClr val="002060"/>
                </a:solidFill>
              </a:rPr>
              <a:t> (komplex C5b-C9)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Aktivace komplementového systému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Do úrovně složky C5b probíhá cestou enzymatické kaskády.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Od aktivované složky C5b dochází k neenzymatickému sestavení  komplexu napadajícího membránu - MAC = </a:t>
            </a:r>
            <a:r>
              <a:rPr lang="cs-CZ" u="sng" dirty="0" err="1">
                <a:solidFill>
                  <a:srgbClr val="002060"/>
                </a:solidFill>
              </a:rPr>
              <a:t>M</a:t>
            </a:r>
            <a:r>
              <a:rPr lang="cs-CZ" dirty="0" err="1" smtClean="0">
                <a:solidFill>
                  <a:srgbClr val="002060"/>
                </a:solidFill>
              </a:rPr>
              <a:t>embrane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u="sng" dirty="0" err="1" smtClean="0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ttact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u="sng" dirty="0" err="1" smtClean="0">
                <a:solidFill>
                  <a:srgbClr val="002060"/>
                </a:solidFill>
              </a:rPr>
              <a:t>C</a:t>
            </a:r>
            <a:r>
              <a:rPr lang="cs-CZ" dirty="0" err="1" smtClean="0">
                <a:solidFill>
                  <a:srgbClr val="002060"/>
                </a:solidFill>
              </a:rPr>
              <a:t>omplex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Výsledkem je </a:t>
            </a:r>
            <a:r>
              <a:rPr lang="cs-CZ" dirty="0" err="1" smtClean="0">
                <a:solidFill>
                  <a:srgbClr val="002060"/>
                </a:solidFill>
              </a:rPr>
              <a:t>lýza</a:t>
            </a:r>
            <a:r>
              <a:rPr lang="cs-CZ" dirty="0" smtClean="0">
                <a:solidFill>
                  <a:srgbClr val="002060"/>
                </a:solidFill>
              </a:rPr>
              <a:t> buňky.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1628800"/>
            <a:ext cx="8195320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Klasická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- spouštěna vazbou C1q na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Fc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úsek molekuly 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IgG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nebo 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IgM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nebo C-reaktivní protein.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Alternativní 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spouštěna bakteriálními produkty nebo 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jako následek spontánní hydrolýzy C3 složky komplementu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regulačními faktory I a H.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Lektinová</a:t>
            </a:r>
            <a:r>
              <a:rPr lang="cs-CZ" altLang="cs-CZ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na C1q a na protilátce nezávislá,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spouštěna vazbou MBL-</a:t>
            </a:r>
            <a:r>
              <a:rPr lang="cs-CZ" altLang="cs-CZ" sz="2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mannan</a:t>
            </a:r>
            <a:r>
              <a:rPr lang="cs-CZ" altLang="cs-CZ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endParaRPr lang="cs-CZ" altLang="cs-CZ" sz="24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Různorodost aktivačních drah je výsledkem evolučního procesu.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Zajištění obranného potenciálu komplementového sytému na přítomnost biologicky rozmanitých mikroorganismů.</a:t>
            </a:r>
          </a:p>
          <a:p>
            <a:pPr>
              <a:buClr>
                <a:srgbClr val="FF0000"/>
              </a:buClr>
              <a:buFont typeface="Monotype Sorts" pitchFamily="2" charset="2"/>
              <a:buNone/>
            </a:pPr>
            <a:endParaRPr lang="cs-CZ" altLang="cs-CZ" sz="2400" dirty="0" smtClean="0">
              <a:latin typeface="+mj-lt"/>
            </a:endParaRPr>
          </a:p>
          <a:p>
            <a:endParaRPr lang="cs-CZ" altLang="cs-CZ" dirty="0">
              <a:latin typeface="+mj-lt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0825" y="277813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  <a:latin typeface="+mn-lt"/>
              </a:rPr>
              <a:t>Aktivace aneb cesty komplementového systému</a:t>
            </a:r>
          </a:p>
        </p:txBody>
      </p:sp>
    </p:spTree>
    <p:extLst>
      <p:ext uri="{BB962C8B-B14F-4D97-AF65-F5344CB8AC3E}">
        <p14:creationId xmlns:p14="http://schemas.microsoft.com/office/powerpoint/2010/main" val="1751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889125" y="498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403648" y="203855"/>
            <a:ext cx="6864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2800" dirty="0">
                <a:solidFill>
                  <a:srgbClr val="FF0000"/>
                </a:solidFill>
                <a:latin typeface="+mj-lt"/>
              </a:rPr>
              <a:t>Aktivace </a:t>
            </a:r>
            <a:r>
              <a:rPr lang="cs-CZ" altLang="cs-CZ" sz="2800" dirty="0" smtClean="0">
                <a:solidFill>
                  <a:srgbClr val="FF0000"/>
                </a:solidFill>
                <a:latin typeface="+mj-lt"/>
              </a:rPr>
              <a:t>komplementového systému</a:t>
            </a:r>
            <a:endParaRPr lang="cs-CZ" alt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979613" y="5373688"/>
            <a:ext cx="3402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200">
                <a:solidFill>
                  <a:schemeClr val="tx1"/>
                </a:solidFill>
                <a:latin typeface="Arial" charset="0"/>
              </a:rPr>
              <a:t>membranolytický komplex</a:t>
            </a:r>
            <a:endParaRPr lang="cs-CZ" altLang="cs-CZ" sz="2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51820"/>
            <a:ext cx="8549010" cy="58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576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Míza, lymfa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2060"/>
                </a:solidFill>
              </a:rPr>
              <a:t>Lymfa (míza)  </a:t>
            </a:r>
            <a:r>
              <a:rPr lang="cs-CZ" sz="2400" dirty="0" smtClean="0">
                <a:solidFill>
                  <a:srgbClr val="002060"/>
                </a:solidFill>
              </a:rPr>
              <a:t>-  nažloutlá tekutina kolující v lymfatickém systému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Podobné </a:t>
            </a:r>
            <a:r>
              <a:rPr lang="cs-CZ" sz="2400" dirty="0">
                <a:solidFill>
                  <a:srgbClr val="002060"/>
                </a:solidFill>
              </a:rPr>
              <a:t>složení jako </a:t>
            </a:r>
            <a:r>
              <a:rPr lang="cs-CZ" sz="2400" dirty="0" smtClean="0">
                <a:solidFill>
                  <a:srgbClr val="002060"/>
                </a:solidFill>
              </a:rPr>
              <a:t>krevní plazma. </a:t>
            </a:r>
            <a:r>
              <a:rPr lang="cs-CZ" sz="2400" dirty="0">
                <a:solidFill>
                  <a:srgbClr val="002060"/>
                </a:solidFill>
              </a:rPr>
              <a:t>Lidské tělo obsahuje asi l</a:t>
            </a:r>
            <a:r>
              <a:rPr lang="cs-CZ" sz="2400" dirty="0" smtClean="0">
                <a:solidFill>
                  <a:srgbClr val="002060"/>
                </a:solidFill>
              </a:rPr>
              <a:t>itr lymfy.</a:t>
            </a:r>
          </a:p>
          <a:p>
            <a:r>
              <a:rPr lang="cs-CZ" sz="2400" dirty="0">
                <a:solidFill>
                  <a:srgbClr val="002060"/>
                </a:solidFill>
              </a:rPr>
              <a:t>Lymfa vzniká </a:t>
            </a:r>
            <a:r>
              <a:rPr lang="cs-CZ" sz="2400" dirty="0" smtClean="0">
                <a:solidFill>
                  <a:srgbClr val="002060"/>
                </a:solidFill>
              </a:rPr>
              <a:t>v prostotu mezi buňkami z tkáňového moku.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</a:rPr>
              <a:t>Sbírá se do </a:t>
            </a:r>
            <a:r>
              <a:rPr lang="cs-CZ" sz="2400" dirty="0" smtClean="0">
                <a:solidFill>
                  <a:srgbClr val="002060"/>
                </a:solidFill>
              </a:rPr>
              <a:t>mízních vlásečnic tzv. lymfatických kapilár. Tyto kapiláry sbírají lymfu se všech částí těla, spojují se dohromady a postupně vytvářejí větší lymfatické cévy. Potom </a:t>
            </a:r>
            <a:r>
              <a:rPr lang="cs-CZ" sz="2400" dirty="0">
                <a:solidFill>
                  <a:srgbClr val="002060"/>
                </a:solidFill>
              </a:rPr>
              <a:t>pokračuje dál širšími </a:t>
            </a:r>
            <a:r>
              <a:rPr lang="cs-CZ" sz="2400" dirty="0" smtClean="0">
                <a:solidFill>
                  <a:srgbClr val="002060"/>
                </a:solidFill>
              </a:rPr>
              <a:t> lymfatickými cévami, </a:t>
            </a:r>
            <a:r>
              <a:rPr lang="cs-CZ" sz="2400" dirty="0">
                <a:solidFill>
                  <a:srgbClr val="002060"/>
                </a:solidFill>
              </a:rPr>
              <a:t>kde se pak </a:t>
            </a:r>
            <a:r>
              <a:rPr lang="cs-CZ" sz="2400" dirty="0" smtClean="0">
                <a:solidFill>
                  <a:srgbClr val="002060"/>
                </a:solidFill>
              </a:rPr>
              <a:t>ústí do lymfatických uzlin, </a:t>
            </a:r>
            <a:r>
              <a:rPr lang="cs-CZ" sz="2400" dirty="0">
                <a:solidFill>
                  <a:srgbClr val="002060"/>
                </a:solidFill>
              </a:rPr>
              <a:t>které lymfu filtrují. Lymfatické cévy se postupně spojují do </a:t>
            </a:r>
            <a:r>
              <a:rPr lang="cs-CZ" sz="2400" dirty="0" smtClean="0">
                <a:solidFill>
                  <a:srgbClr val="002060"/>
                </a:solidFill>
              </a:rPr>
              <a:t>velkých lymfatických cév  - mízovodů, kterými vtéká lymfa do krčních žil krevního oběhu.</a:t>
            </a:r>
            <a:endParaRPr lang="cs-C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Alternativní dráha KS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Fylogeneticky nejstarší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Aktivována složka B komplementu</a:t>
            </a:r>
          </a:p>
          <a:p>
            <a:r>
              <a:rPr lang="cs-CZ" dirty="0">
                <a:solidFill>
                  <a:srgbClr val="002060"/>
                </a:solidFill>
              </a:rPr>
              <a:t>Aktivace na základě přítomnosti molekul na povrchu mikroorganismu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err="1">
                <a:solidFill>
                  <a:srgbClr val="002060"/>
                </a:solidFill>
              </a:rPr>
              <a:t>Lipopolysacharid</a:t>
            </a:r>
            <a:r>
              <a:rPr lang="en-GB" altLang="en-US" sz="2400" dirty="0">
                <a:solidFill>
                  <a:srgbClr val="002060"/>
                </a:solidFill>
              </a:rPr>
              <a:t>  G- </a:t>
            </a:r>
            <a:r>
              <a:rPr lang="en-GB" altLang="en-US" sz="2400" dirty="0" err="1">
                <a:solidFill>
                  <a:srgbClr val="002060"/>
                </a:solidFill>
              </a:rPr>
              <a:t>bacteri</a:t>
            </a:r>
            <a:r>
              <a:rPr lang="cs-CZ" altLang="en-US" sz="2400" dirty="0">
                <a:solidFill>
                  <a:srgbClr val="002060"/>
                </a:solidFill>
              </a:rPr>
              <a:t>í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en-US" sz="2400" dirty="0">
                <a:solidFill>
                  <a:srgbClr val="002060"/>
                </a:solidFill>
              </a:rPr>
              <a:t>Buněčná stěna některých bakterií</a:t>
            </a:r>
            <a:endParaRPr lang="en-GB" altLang="en-US" sz="24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en-US" sz="2400" dirty="0">
                <a:solidFill>
                  <a:srgbClr val="002060"/>
                </a:solidFill>
              </a:rPr>
              <a:t>Buněčná stěna kvasinek</a:t>
            </a:r>
            <a:r>
              <a:rPr lang="en-GB" altLang="en-US" sz="2400" dirty="0">
                <a:solidFill>
                  <a:srgbClr val="002060"/>
                </a:solidFill>
              </a:rPr>
              <a:t> (</a:t>
            </a:r>
            <a:r>
              <a:rPr lang="en-GB" altLang="en-US" sz="2400" dirty="0" err="1">
                <a:solidFill>
                  <a:srgbClr val="002060"/>
                </a:solidFill>
              </a:rPr>
              <a:t>zymozan</a:t>
            </a:r>
            <a:r>
              <a:rPr lang="en-GB" altLang="en-US" sz="2400" dirty="0">
                <a:solidFill>
                  <a:srgbClr val="00206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err="1">
                <a:solidFill>
                  <a:srgbClr val="002060"/>
                </a:solidFill>
              </a:rPr>
              <a:t>Agreg</a:t>
            </a:r>
            <a:r>
              <a:rPr lang="cs-CZ" altLang="en-US" sz="2400" dirty="0" err="1">
                <a:solidFill>
                  <a:srgbClr val="002060"/>
                </a:solidFill>
              </a:rPr>
              <a:t>ovaný</a:t>
            </a:r>
            <a:r>
              <a:rPr lang="cs-CZ" altLang="en-US" sz="2400" dirty="0">
                <a:solidFill>
                  <a:srgbClr val="002060"/>
                </a:solidFill>
              </a:rPr>
              <a:t> </a:t>
            </a:r>
            <a:r>
              <a:rPr lang="cs-CZ" altLang="en-US" sz="2400" dirty="0" err="1">
                <a:solidFill>
                  <a:srgbClr val="002060"/>
                </a:solidFill>
              </a:rPr>
              <a:t>IgA</a:t>
            </a:r>
            <a:endParaRPr lang="cs-CZ" altLang="en-US" sz="2400" dirty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Stabilizace </a:t>
            </a:r>
            <a:r>
              <a:rPr lang="cs-CZ" altLang="en-US" dirty="0">
                <a:solidFill>
                  <a:srgbClr val="002060"/>
                </a:solidFill>
              </a:rPr>
              <a:t>komplexu se účastní složky D a P (properdin)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Vzniká alternativní C3 </a:t>
            </a:r>
            <a:r>
              <a:rPr lang="cs-CZ" altLang="en-US" dirty="0" err="1">
                <a:solidFill>
                  <a:srgbClr val="002060"/>
                </a:solidFill>
              </a:rPr>
              <a:t>konvertáza</a:t>
            </a:r>
            <a:r>
              <a:rPr lang="cs-CZ" altLang="en-US" dirty="0">
                <a:solidFill>
                  <a:srgbClr val="002060"/>
                </a:solidFill>
              </a:rPr>
              <a:t> (C3bBb) </a:t>
            </a:r>
          </a:p>
          <a:p>
            <a:endParaRPr lang="cs-CZ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cs-CZ" altLang="en-US" sz="24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663038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Aktivace alternativní dráhy komplementového systému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23555" name="Skupina 22"/>
          <p:cNvGrpSpPr>
            <a:grpSpLocks/>
          </p:cNvGrpSpPr>
          <p:nvPr/>
        </p:nvGrpSpPr>
        <p:grpSpPr bwMode="auto">
          <a:xfrm>
            <a:off x="293512" y="1916114"/>
            <a:ext cx="8527345" cy="3959225"/>
            <a:chOff x="293391" y="1916832"/>
            <a:chExt cx="8527081" cy="3959002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91" y="1916832"/>
              <a:ext cx="8527081" cy="3959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972115" y="3356613"/>
              <a:ext cx="410620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652625" y="2210502"/>
              <a:ext cx="41062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430124" y="2210502"/>
              <a:ext cx="51786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821577" y="2210502"/>
              <a:ext cx="517861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708174" y="2204153"/>
              <a:ext cx="306202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B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571747" y="2204153"/>
              <a:ext cx="413443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Ba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39878" y="5013870"/>
              <a:ext cx="2120322" cy="61551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 err="1"/>
                <a:t>Activating</a:t>
              </a:r>
              <a:endParaRPr lang="cs-CZ" sz="1700" b="1" dirty="0"/>
            </a:p>
            <a:p>
              <a:pPr algn="ctr">
                <a:defRPr/>
              </a:pPr>
              <a:r>
                <a:rPr lang="cs-CZ" sz="1700" b="1" dirty="0" err="1"/>
                <a:t>surfaces</a:t>
              </a:r>
              <a:r>
                <a:rPr lang="cs-CZ" sz="1700" b="1" dirty="0"/>
                <a:t> + </a:t>
              </a:r>
              <a:r>
                <a:rPr lang="cs-CZ" sz="1700" b="1" dirty="0" err="1"/>
                <a:t>proteolysis</a:t>
              </a:r>
              <a:endParaRPr lang="cs-CZ" sz="17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85040" y="4796395"/>
              <a:ext cx="539028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D, P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99261" y="3356613"/>
              <a:ext cx="527739" cy="35399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C3b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329044" y="4869416"/>
              <a:ext cx="1523953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 </a:t>
              </a:r>
              <a:r>
                <a:rPr lang="cs-CZ" sz="1700" b="1" dirty="0" err="1"/>
                <a:t>Convertase</a:t>
              </a:r>
              <a:endParaRPr lang="cs-CZ" sz="1700" b="1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5649" y="4869416"/>
              <a:ext cx="1523953" cy="3539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 </a:t>
              </a:r>
              <a:r>
                <a:rPr lang="cs-CZ" sz="1700" b="1" dirty="0" err="1"/>
                <a:t>Convertase</a:t>
              </a:r>
              <a:endParaRPr lang="cs-CZ" sz="1700" b="1" dirty="0"/>
            </a:p>
          </p:txBody>
        </p:sp>
        <p:grpSp>
          <p:nvGrpSpPr>
            <p:cNvPr id="23568" name="Skupina 20"/>
            <p:cNvGrpSpPr>
              <a:grpSpLocks/>
            </p:cNvGrpSpPr>
            <p:nvPr/>
          </p:nvGrpSpPr>
          <p:grpSpPr bwMode="auto">
            <a:xfrm>
              <a:off x="6707323" y="4221088"/>
              <a:ext cx="1371032" cy="353943"/>
              <a:chOff x="3322947" y="1268760"/>
              <a:chExt cx="1371032" cy="353943"/>
            </a:xfrm>
          </p:grpSpPr>
          <p:sp>
            <p:nvSpPr>
              <p:cNvPr id="15" name="TextovéPole 14"/>
              <p:cNvSpPr txBox="1"/>
              <p:nvPr/>
            </p:nvSpPr>
            <p:spPr>
              <a:xfrm>
                <a:off x="3322317" y="1269424"/>
                <a:ext cx="1371557" cy="3539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cs-CZ" sz="1700" b="1" dirty="0"/>
                  <a:t>C3b, </a:t>
                </a:r>
                <a:r>
                  <a:rPr lang="cs-CZ" sz="1700" b="1" dirty="0" err="1"/>
                  <a:t>Bb</a:t>
                </a:r>
                <a:r>
                  <a:rPr lang="cs-CZ" sz="1700" b="1" dirty="0"/>
                  <a:t>, C3b</a:t>
                </a:r>
              </a:p>
            </p:txBody>
          </p:sp>
          <p:cxnSp>
            <p:nvCxnSpPr>
              <p:cNvPr id="18" name="Přímá spojovací čára 17"/>
              <p:cNvCxnSpPr/>
              <p:nvPr/>
            </p:nvCxnSpPr>
            <p:spPr>
              <a:xfrm>
                <a:off x="3563609" y="1340857"/>
                <a:ext cx="100891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69" name="Skupina 21"/>
            <p:cNvGrpSpPr>
              <a:grpSpLocks/>
            </p:cNvGrpSpPr>
            <p:nvPr/>
          </p:nvGrpSpPr>
          <p:grpSpPr bwMode="auto">
            <a:xfrm>
              <a:off x="4631915" y="4221088"/>
              <a:ext cx="896543" cy="353943"/>
              <a:chOff x="2039627" y="1268760"/>
              <a:chExt cx="896543" cy="353943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2040135" y="1269424"/>
                <a:ext cx="896027" cy="353992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cs-CZ" sz="1700" b="1" dirty="0"/>
                  <a:t>C3b, </a:t>
                </a:r>
                <a:r>
                  <a:rPr lang="cs-CZ" sz="1700" b="1" dirty="0" err="1"/>
                  <a:t>Bb</a:t>
                </a:r>
                <a:endParaRPr lang="cs-CZ" sz="1700" b="1" dirty="0"/>
              </a:p>
            </p:txBody>
          </p:sp>
          <p:cxnSp>
            <p:nvCxnSpPr>
              <p:cNvPr id="20" name="Přímá spojovací čára 19"/>
              <p:cNvCxnSpPr/>
              <p:nvPr/>
            </p:nvCxnSpPr>
            <p:spPr>
              <a:xfrm>
                <a:off x="2268728" y="1340857"/>
                <a:ext cx="5037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75239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Klasická dráha aktivace komplementu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37" y="1600200"/>
            <a:ext cx="4753525" cy="4525963"/>
          </a:xfrm>
        </p:spPr>
      </p:pic>
    </p:spTree>
    <p:extLst>
      <p:ext uri="{BB962C8B-B14F-4D97-AF65-F5344CB8AC3E}">
        <p14:creationId xmlns:p14="http://schemas.microsoft.com/office/powerpoint/2010/main" val="34294414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Klasická dráha komplementového systému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Fylogeneticky nejmladší – závislá na působení protilátek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Zahrnuje působení složek C1, C2, C4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Vazba C1Q části molekuly na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řetězec protilátek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Na podjednotku C1q jsou </a:t>
            </a:r>
            <a:r>
              <a:rPr lang="cs-CZ" dirty="0" err="1" smtClean="0">
                <a:solidFill>
                  <a:srgbClr val="002060"/>
                </a:solidFill>
              </a:rPr>
              <a:t>navázany</a:t>
            </a:r>
            <a:r>
              <a:rPr lang="cs-CZ" dirty="0" smtClean="0">
                <a:solidFill>
                  <a:srgbClr val="002060"/>
                </a:solidFill>
              </a:rPr>
              <a:t>  C1s a C1r, které se po vazbě C1q na molekulu protilátky aktivují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C1r štěpí C1s, a tato pak štěpí složky C2 a C4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08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Jednotka C1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99431"/>
            <a:ext cx="7162800" cy="4127500"/>
          </a:xfrm>
        </p:spPr>
      </p:pic>
    </p:spTree>
    <p:extLst>
      <p:ext uri="{BB962C8B-B14F-4D97-AF65-F5344CB8AC3E}">
        <p14:creationId xmlns:p14="http://schemas.microsoft.com/office/powerpoint/2010/main" val="7848878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25"/>
          <p:cNvGrpSpPr>
            <a:grpSpLocks/>
          </p:cNvGrpSpPr>
          <p:nvPr/>
        </p:nvGrpSpPr>
        <p:grpSpPr bwMode="auto">
          <a:xfrm>
            <a:off x="481190" y="1611314"/>
            <a:ext cx="8137877" cy="5811837"/>
            <a:chOff x="467544" y="980728"/>
            <a:chExt cx="8136904" cy="5812075"/>
          </a:xfrm>
        </p:grpSpPr>
        <p:pic>
          <p:nvPicPr>
            <p:cNvPr id="204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80728"/>
              <a:ext cx="8136904" cy="581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704582" y="2133300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123990" y="1850714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980074" y="3074726"/>
              <a:ext cx="410584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C4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57149" y="4082830"/>
              <a:ext cx="886072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C2aC4b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152567" y="1917391"/>
              <a:ext cx="411995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636520" y="1052168"/>
              <a:ext cx="517815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924353" y="3717690"/>
              <a:ext cx="527692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C3b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305307" y="1917391"/>
              <a:ext cx="410584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075682" y="1131546"/>
              <a:ext cx="517815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C5a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4931766" y="3501781"/>
              <a:ext cx="527692" cy="35243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C5b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951876" y="3644662"/>
              <a:ext cx="941099" cy="6159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C5b, C6,</a:t>
              </a:r>
            </a:p>
            <a:p>
              <a:pPr algn="ctr">
                <a:defRPr/>
              </a:pPr>
              <a:r>
                <a:rPr lang="cs-CZ" sz="1700" b="1" dirty="0"/>
                <a:t>C7, C8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 rot="20736867">
              <a:off x="1074249" y="4051079"/>
              <a:ext cx="884660" cy="35402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Antigen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67544" y="3506543"/>
              <a:ext cx="483953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 err="1"/>
                <a:t>IgG</a:t>
              </a:r>
              <a:endParaRPr lang="cs-CZ" sz="17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7640775" y="3938361"/>
              <a:ext cx="410584" cy="35402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cs-CZ" sz="1700" b="1" dirty="0"/>
                <a:t>C9</a:t>
              </a:r>
            </a:p>
          </p:txBody>
        </p:sp>
        <p:sp>
          <p:nvSpPr>
            <p:cNvPr id="27" name="Pravá složená závorka 26"/>
            <p:cNvSpPr/>
            <p:nvPr/>
          </p:nvSpPr>
          <p:spPr>
            <a:xfrm rot="5400000">
              <a:off x="7728236" y="3393190"/>
              <a:ext cx="215909" cy="86490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0483" name="Nadpis 19"/>
          <p:cNvSpPr>
            <a:spLocks noGrp="1"/>
          </p:cNvSpPr>
          <p:nvPr>
            <p:ph type="title"/>
          </p:nvPr>
        </p:nvSpPr>
        <p:spPr>
          <a:xfrm>
            <a:off x="0" y="274638"/>
            <a:ext cx="8988778" cy="1143000"/>
          </a:xfrm>
        </p:spPr>
        <p:txBody>
          <a:bodyPr>
            <a:noAutofit/>
          </a:bodyPr>
          <a:lstStyle/>
          <a:p>
            <a:r>
              <a:rPr lang="cs-CZ" altLang="en-US" dirty="0" smtClean="0">
                <a:solidFill>
                  <a:srgbClr val="FF0000"/>
                </a:solidFill>
              </a:rPr>
              <a:t>Aktivace klasické cesty </a:t>
            </a:r>
            <a:r>
              <a:rPr lang="cs-CZ" altLang="en-US" dirty="0" err="1" smtClean="0">
                <a:solidFill>
                  <a:srgbClr val="FF0000"/>
                </a:solidFill>
              </a:rPr>
              <a:t>komplemntového</a:t>
            </a:r>
            <a:r>
              <a:rPr lang="cs-CZ" altLang="en-US" dirty="0" smtClean="0">
                <a:solidFill>
                  <a:srgbClr val="FF0000"/>
                </a:solidFill>
              </a:rPr>
              <a:t> systému</a:t>
            </a:r>
          </a:p>
        </p:txBody>
      </p:sp>
    </p:spTree>
    <p:extLst>
      <p:ext uri="{BB962C8B-B14F-4D97-AF65-F5344CB8AC3E}">
        <p14:creationId xmlns:p14="http://schemas.microsoft.com/office/powerpoint/2010/main" val="3932767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72816"/>
            <a:ext cx="7162800" cy="494548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Membranolytický</a:t>
            </a:r>
            <a:r>
              <a:rPr lang="cs-CZ" dirty="0" smtClean="0">
                <a:solidFill>
                  <a:srgbClr val="FF0000"/>
                </a:solidFill>
              </a:rPr>
              <a:t> komplex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738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934"/>
            <a:ext cx="925252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0825" y="-27384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Aktivace komplementového systému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860" y="6577607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88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84168" y="5013344"/>
            <a:ext cx="2520000" cy="1512000"/>
          </a:xfrm>
          <a:prstGeom prst="rect">
            <a:avLst/>
          </a:prstGeom>
          <a:solidFill>
            <a:srgbClr val="6F972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79200" rtlCol="0" anchor="t" anchorCtr="0">
            <a:noAutofit/>
          </a:bodyPr>
          <a:lstStyle/>
          <a:p>
            <a:pPr algn="ctr"/>
            <a:r>
              <a:rPr lang="cs-CZ" b="1" dirty="0" smtClean="0"/>
              <a:t>anafylaxe</a:t>
            </a:r>
          </a:p>
          <a:p>
            <a:pPr algn="ctr"/>
            <a:r>
              <a:rPr lang="cs-CZ" sz="1400" b="1" i="1" dirty="0" smtClean="0"/>
              <a:t>zánět, </a:t>
            </a:r>
            <a:br>
              <a:rPr lang="cs-CZ" sz="1400" b="1" i="1" dirty="0" smtClean="0"/>
            </a:br>
            <a:r>
              <a:rPr lang="cs-CZ" sz="1400" b="1" i="1" dirty="0" smtClean="0"/>
              <a:t>přitahování  fagocytů</a:t>
            </a:r>
          </a:p>
          <a:p>
            <a:pPr algn="ctr"/>
            <a:endParaRPr lang="cs-CZ" sz="1600" dirty="0" smtClean="0"/>
          </a:p>
          <a:p>
            <a:pPr algn="ctr"/>
            <a:r>
              <a:rPr lang="cs-CZ" sz="1600" dirty="0" smtClean="0"/>
              <a:t>C4a, C3a, C5a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5013344"/>
            <a:ext cx="2520000" cy="1512000"/>
          </a:xfrm>
          <a:prstGeom prst="rect">
            <a:avLst/>
          </a:prstGeom>
          <a:solidFill>
            <a:srgbClr val="957DB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79200" rtlCol="0" anchor="t" anchorCtr="0">
            <a:noAutofit/>
          </a:bodyPr>
          <a:lstStyle/>
          <a:p>
            <a:pPr algn="ctr"/>
            <a:r>
              <a:rPr lang="cs-CZ" b="1" dirty="0" smtClean="0"/>
              <a:t>Lytická cesta</a:t>
            </a:r>
          </a:p>
          <a:p>
            <a:pPr algn="ctr"/>
            <a:r>
              <a:rPr lang="cs-CZ" sz="1400" b="1" i="1" dirty="0" smtClean="0"/>
              <a:t>Formace komplexu atakujícího membránu, </a:t>
            </a:r>
          </a:p>
          <a:p>
            <a:pPr algn="ctr"/>
            <a:r>
              <a:rPr lang="cs-CZ" sz="1400" b="1" i="1" dirty="0" err="1" smtClean="0"/>
              <a:t>lýza</a:t>
            </a:r>
            <a:r>
              <a:rPr lang="cs-CZ" sz="1400" b="1" i="1" dirty="0" smtClean="0"/>
              <a:t> patogenu</a:t>
            </a:r>
          </a:p>
          <a:p>
            <a:pPr algn="ctr"/>
            <a:endParaRPr lang="cs-CZ" sz="1600" dirty="0" smtClean="0"/>
          </a:p>
          <a:p>
            <a:pPr algn="ctr"/>
            <a:r>
              <a:rPr lang="cs-CZ" sz="1600" dirty="0" smtClean="0"/>
              <a:t>C5b, C6, C7, C8, C9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76136" y="5013344"/>
            <a:ext cx="2520000" cy="15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79200" rtlCol="0" anchor="t" anchorCtr="0">
            <a:noAutofit/>
          </a:bodyPr>
          <a:lstStyle/>
          <a:p>
            <a:pPr algn="ctr"/>
            <a:r>
              <a:rPr lang="cs-CZ" b="1" dirty="0" err="1" smtClean="0"/>
              <a:t>opsonizace</a:t>
            </a:r>
            <a:endParaRPr lang="cs-CZ" b="1" dirty="0" smtClean="0"/>
          </a:p>
          <a:p>
            <a:pPr algn="ctr"/>
            <a:r>
              <a:rPr lang="cs-CZ" sz="1400" b="1" i="1" dirty="0" smtClean="0"/>
              <a:t>fagocytóza</a:t>
            </a:r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r>
              <a:rPr lang="cs-CZ" sz="1600" dirty="0" smtClean="0"/>
              <a:t>C3b</a:t>
            </a:r>
          </a:p>
        </p:txBody>
      </p:sp>
      <p:grpSp>
        <p:nvGrpSpPr>
          <p:cNvPr id="5" name="Skupina 33"/>
          <p:cNvGrpSpPr/>
          <p:nvPr/>
        </p:nvGrpSpPr>
        <p:grpSpPr>
          <a:xfrm>
            <a:off x="467544" y="692696"/>
            <a:ext cx="2520000" cy="2592000"/>
            <a:chOff x="467544" y="692696"/>
            <a:chExt cx="2520000" cy="1800000"/>
          </a:xfrm>
        </p:grpSpPr>
        <p:sp>
          <p:nvSpPr>
            <p:cNvPr id="6" name="TextovéPole 5"/>
            <p:cNvSpPr txBox="1"/>
            <p:nvPr/>
          </p:nvSpPr>
          <p:spPr>
            <a:xfrm>
              <a:off x="467544" y="692696"/>
              <a:ext cx="2520000" cy="1800000"/>
            </a:xfrm>
            <a:prstGeom prst="downArrowCallout">
              <a:avLst>
                <a:gd name="adj1" fmla="val 50000"/>
                <a:gd name="adj2" fmla="val 40551"/>
                <a:gd name="adj3" fmla="val 21230"/>
                <a:gd name="adj4" fmla="val 73224"/>
              </a:avLst>
            </a:prstGeom>
            <a:solidFill>
              <a:srgbClr val="F2B8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tIns="79200" rtlCol="0" anchor="t" anchorCtr="0">
              <a:noAutofit/>
            </a:bodyPr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Alternativní cesta</a:t>
              </a:r>
            </a:p>
            <a:p>
              <a:pPr algn="ctr"/>
              <a:r>
                <a:rPr lang="cs-CZ" sz="1400" b="1" i="1" dirty="0" smtClean="0">
                  <a:solidFill>
                    <a:schemeClr val="tx1"/>
                  </a:solidFill>
                </a:rPr>
                <a:t>Spontánní aktivace</a:t>
              </a:r>
            </a:p>
            <a:p>
              <a:pPr algn="ctr"/>
              <a:endParaRPr lang="cs-CZ" sz="16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30000"/>
                </a:lnSpc>
              </a:pPr>
              <a:r>
                <a:rPr lang="cs-CZ" sz="1600" dirty="0" smtClean="0">
                  <a:solidFill>
                    <a:schemeClr val="tx1"/>
                  </a:solidFill>
                </a:rPr>
                <a:t>C3	  C3b</a:t>
              </a:r>
            </a:p>
            <a:p>
              <a:pPr algn="ctr">
                <a:lnSpc>
                  <a:spcPct val="130000"/>
                </a:lnSpc>
              </a:pPr>
              <a:r>
                <a:rPr lang="cs-CZ" sz="1600" dirty="0" err="1" smtClean="0">
                  <a:solidFill>
                    <a:schemeClr val="tx1"/>
                  </a:solidFill>
                </a:rPr>
                <a:t>Bf</a:t>
              </a:r>
              <a:r>
                <a:rPr lang="cs-CZ" sz="1600" dirty="0" smtClean="0">
                  <a:solidFill>
                    <a:schemeClr val="tx1"/>
                  </a:solidFill>
                </a:rPr>
                <a:t>     </a:t>
              </a:r>
              <a:r>
                <a:rPr lang="cs-CZ" sz="1600" baseline="30000" dirty="0" smtClean="0">
                  <a:solidFill>
                    <a:schemeClr val="tx1"/>
                  </a:solidFill>
                </a:rPr>
                <a:t>Factor D</a:t>
              </a:r>
              <a:r>
                <a:rPr lang="cs-CZ" sz="1600" dirty="0" smtClean="0">
                  <a:solidFill>
                    <a:schemeClr val="tx1"/>
                  </a:solidFill>
                </a:rPr>
                <a:t>    </a:t>
              </a:r>
              <a:r>
                <a:rPr lang="cs-CZ" sz="1600" dirty="0" err="1" smtClean="0">
                  <a:solidFill>
                    <a:schemeClr val="tx1"/>
                  </a:solidFill>
                </a:rPr>
                <a:t>Bb</a:t>
              </a:r>
              <a:endParaRPr lang="cs-CZ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" name="Přímá spojovací šipka 23"/>
            <p:cNvCxnSpPr/>
            <p:nvPr/>
          </p:nvCxnSpPr>
          <p:spPr>
            <a:xfrm>
              <a:off x="1475656" y="1382772"/>
              <a:ext cx="50405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šipka 25"/>
            <p:cNvCxnSpPr/>
            <p:nvPr/>
          </p:nvCxnSpPr>
          <p:spPr>
            <a:xfrm>
              <a:off x="1475656" y="1642802"/>
              <a:ext cx="50405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32"/>
          <p:cNvGrpSpPr/>
          <p:nvPr/>
        </p:nvGrpSpPr>
        <p:grpSpPr>
          <a:xfrm>
            <a:off x="3276136" y="692696"/>
            <a:ext cx="2520000" cy="2592000"/>
            <a:chOff x="3276136" y="692696"/>
            <a:chExt cx="2520000" cy="1800000"/>
          </a:xfrm>
        </p:grpSpPr>
        <p:sp>
          <p:nvSpPr>
            <p:cNvPr id="10" name="TextovéPole 9"/>
            <p:cNvSpPr txBox="1"/>
            <p:nvPr/>
          </p:nvSpPr>
          <p:spPr>
            <a:xfrm>
              <a:off x="3276136" y="692696"/>
              <a:ext cx="2520000" cy="1800000"/>
            </a:xfrm>
            <a:prstGeom prst="downArrowCallout">
              <a:avLst>
                <a:gd name="adj1" fmla="val 50000"/>
                <a:gd name="adj2" fmla="val 39609"/>
                <a:gd name="adj3" fmla="val 21701"/>
                <a:gd name="adj4" fmla="val 72766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tIns="79200" rtlCol="0" anchor="t" anchorCtr="0">
              <a:noAutofit/>
            </a:bodyPr>
            <a:lstStyle/>
            <a:p>
              <a:pPr algn="ctr"/>
              <a:r>
                <a:rPr lang="cs-CZ" b="1" dirty="0" err="1" smtClean="0">
                  <a:solidFill>
                    <a:schemeClr val="tx1"/>
                  </a:solidFill>
                </a:rPr>
                <a:t>Lektinová</a:t>
              </a:r>
              <a:r>
                <a:rPr lang="cs-CZ" b="1" dirty="0" smtClean="0">
                  <a:solidFill>
                    <a:schemeClr val="tx1"/>
                  </a:solidFill>
                </a:rPr>
                <a:t> cesta</a:t>
              </a:r>
            </a:p>
            <a:p>
              <a:pPr algn="ctr"/>
              <a:r>
                <a:rPr lang="cs-CZ" sz="1400" b="1" i="1" dirty="0" smtClean="0">
                  <a:solidFill>
                    <a:schemeClr val="tx1"/>
                  </a:solidFill>
                </a:rPr>
                <a:t>Vazba manózy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MBL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MASP-1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MASP-2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C4/C2	        C4b/C2b</a:t>
              </a:r>
            </a:p>
          </p:txBody>
        </p:sp>
        <p:cxnSp>
          <p:nvCxnSpPr>
            <p:cNvPr id="11" name="Přímá spojovací šipka 27"/>
            <p:cNvCxnSpPr/>
            <p:nvPr/>
          </p:nvCxnSpPr>
          <p:spPr>
            <a:xfrm>
              <a:off x="4140232" y="1692807"/>
              <a:ext cx="576064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31"/>
          <p:cNvGrpSpPr/>
          <p:nvPr/>
        </p:nvGrpSpPr>
        <p:grpSpPr>
          <a:xfrm>
            <a:off x="6084448" y="692896"/>
            <a:ext cx="2520000" cy="2592000"/>
            <a:chOff x="6084448" y="692696"/>
            <a:chExt cx="2520000" cy="1800000"/>
          </a:xfrm>
        </p:grpSpPr>
        <p:sp>
          <p:nvSpPr>
            <p:cNvPr id="13" name="TextovéPole 12"/>
            <p:cNvSpPr txBox="1"/>
            <p:nvPr/>
          </p:nvSpPr>
          <p:spPr>
            <a:xfrm>
              <a:off x="6084448" y="692696"/>
              <a:ext cx="2520000" cy="1800000"/>
            </a:xfrm>
            <a:prstGeom prst="downArrowCallout">
              <a:avLst>
                <a:gd name="adj1" fmla="val 49058"/>
                <a:gd name="adj2" fmla="val 37724"/>
                <a:gd name="adj3" fmla="val 21701"/>
                <a:gd name="adj4" fmla="val 72766"/>
              </a:avLst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tIns="79200" rtlCol="0" anchor="t" anchorCtr="0">
              <a:noAutofit/>
            </a:bodyPr>
            <a:lstStyle/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K</a:t>
              </a:r>
              <a:r>
                <a:rPr lang="cs-CZ" b="1" dirty="0" smtClean="0">
                  <a:solidFill>
                    <a:schemeClr val="tx1"/>
                  </a:solidFill>
                </a:rPr>
                <a:t>lasická cesta</a:t>
              </a:r>
            </a:p>
            <a:p>
              <a:pPr algn="ctr"/>
              <a:r>
                <a:rPr lang="cs-CZ" sz="1400" b="1" dirty="0" smtClean="0">
                  <a:solidFill>
                    <a:schemeClr val="tx1"/>
                  </a:solidFill>
                </a:rPr>
                <a:t>Vazba protilátek</a:t>
              </a:r>
            </a:p>
            <a:p>
              <a:pPr algn="ctr"/>
              <a:endParaRPr lang="cs-CZ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C1q/r</a:t>
              </a:r>
              <a:r>
                <a:rPr lang="cs-CZ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cs-CZ" sz="1600" dirty="0" smtClean="0">
                  <a:solidFill>
                    <a:schemeClr val="tx1"/>
                  </a:solidFill>
                </a:rPr>
                <a:t>/s</a:t>
              </a:r>
              <a:r>
                <a:rPr lang="cs-CZ" sz="1600" baseline="-25000" dirty="0" smtClean="0">
                  <a:solidFill>
                    <a:schemeClr val="tx1"/>
                  </a:solidFill>
                </a:rPr>
                <a:t>2</a:t>
              </a:r>
              <a:endParaRPr lang="cs-CZ" sz="1600" dirty="0" smtClean="0">
                <a:solidFill>
                  <a:schemeClr val="tx1"/>
                </a:solidFill>
              </a:endParaRPr>
            </a:p>
            <a:p>
              <a:pPr algn="ctr"/>
              <a:endParaRPr lang="cs-CZ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C4/C2 	          C4b/C2b</a:t>
              </a:r>
            </a:p>
          </p:txBody>
        </p:sp>
        <p:cxnSp>
          <p:nvCxnSpPr>
            <p:cNvPr id="14" name="Přímá spojovací šipka 30"/>
            <p:cNvCxnSpPr/>
            <p:nvPr/>
          </p:nvCxnSpPr>
          <p:spPr>
            <a:xfrm>
              <a:off x="6948264" y="1692668"/>
              <a:ext cx="576064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39"/>
          <p:cNvGrpSpPr/>
          <p:nvPr/>
        </p:nvGrpSpPr>
        <p:grpSpPr>
          <a:xfrm>
            <a:off x="539552" y="3393072"/>
            <a:ext cx="8064896" cy="684000"/>
            <a:chOff x="3276136" y="3573056"/>
            <a:chExt cx="2520000" cy="684000"/>
          </a:xfrm>
        </p:grpSpPr>
        <p:sp>
          <p:nvSpPr>
            <p:cNvPr id="16" name="TextovéPole 15"/>
            <p:cNvSpPr txBox="1"/>
            <p:nvPr/>
          </p:nvSpPr>
          <p:spPr>
            <a:xfrm>
              <a:off x="3276136" y="3573056"/>
              <a:ext cx="2520000" cy="68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tIns="7920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cs-CZ" sz="1600" b="1" dirty="0" smtClean="0">
                  <a:solidFill>
                    <a:schemeClr val="tx1"/>
                  </a:solidFill>
                </a:rPr>
                <a:t>C3 </a:t>
              </a:r>
              <a:r>
                <a:rPr lang="cs-CZ" sz="1600" b="1" dirty="0" err="1" smtClean="0">
                  <a:solidFill>
                    <a:schemeClr val="tx1"/>
                  </a:solidFill>
                </a:rPr>
                <a:t>convertáza</a:t>
              </a:r>
              <a:endParaRPr lang="cs-CZ" sz="1600" b="1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10000"/>
                </a:lnSpc>
              </a:pPr>
              <a:r>
                <a:rPr lang="cs-CZ" sz="1600" dirty="0" smtClean="0">
                  <a:solidFill>
                    <a:schemeClr val="tx1"/>
                  </a:solidFill>
                </a:rPr>
                <a:t>C3	C3a + C3b</a:t>
              </a:r>
            </a:p>
          </p:txBody>
        </p:sp>
        <p:cxnSp>
          <p:nvCxnSpPr>
            <p:cNvPr id="17" name="Přímá spojovací šipka 34"/>
            <p:cNvCxnSpPr/>
            <p:nvPr/>
          </p:nvCxnSpPr>
          <p:spPr>
            <a:xfrm>
              <a:off x="4355936" y="4077072"/>
              <a:ext cx="180200" cy="4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Šipka dolů 17"/>
          <p:cNvSpPr/>
          <p:nvPr/>
        </p:nvSpPr>
        <p:spPr>
          <a:xfrm>
            <a:off x="1763688" y="4149080"/>
            <a:ext cx="1440160" cy="792088"/>
          </a:xfrm>
          <a:prstGeom prst="downArrow">
            <a:avLst>
              <a:gd name="adj1" fmla="val 50000"/>
              <a:gd name="adj2" fmla="val 77678"/>
            </a:avLst>
          </a:prstGeom>
          <a:solidFill>
            <a:srgbClr val="957DB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3851920" y="4149080"/>
            <a:ext cx="1440160" cy="792088"/>
          </a:xfrm>
          <a:prstGeom prst="downArrow">
            <a:avLst>
              <a:gd name="adj1" fmla="val 50000"/>
              <a:gd name="adj2" fmla="val 77678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5796136" y="4149080"/>
            <a:ext cx="1512168" cy="792088"/>
          </a:xfrm>
          <a:prstGeom prst="downArrow">
            <a:avLst>
              <a:gd name="adj1" fmla="val 50000"/>
              <a:gd name="adj2" fmla="val 77678"/>
            </a:avLst>
          </a:prstGeom>
          <a:solidFill>
            <a:srgbClr val="6F972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1259632" y="269962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C3b/</a:t>
            </a:r>
            <a:r>
              <a:rPr lang="cs-CZ" b="1" dirty="0" err="1" smtClean="0"/>
              <a:t>Bb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049941" y="270892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C4b/C2b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804248" y="270892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C4b/C2b</a:t>
            </a:r>
            <a:endParaRPr lang="cs-CZ" b="1" dirty="0"/>
          </a:p>
        </p:txBody>
      </p:sp>
      <p:grpSp>
        <p:nvGrpSpPr>
          <p:cNvPr id="24" name="Skupina 54"/>
          <p:cNvGrpSpPr/>
          <p:nvPr/>
        </p:nvGrpSpPr>
        <p:grpSpPr>
          <a:xfrm>
            <a:off x="475902" y="4284385"/>
            <a:ext cx="1431802" cy="584775"/>
            <a:chOff x="7923796" y="4150821"/>
            <a:chExt cx="1431802" cy="584775"/>
          </a:xfrm>
        </p:grpSpPr>
        <p:sp>
          <p:nvSpPr>
            <p:cNvPr id="25" name="TextovéPole 24"/>
            <p:cNvSpPr txBox="1"/>
            <p:nvPr/>
          </p:nvSpPr>
          <p:spPr>
            <a:xfrm>
              <a:off x="7923796" y="4150821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600" b="1" dirty="0" smtClean="0"/>
                <a:t>C5 </a:t>
              </a:r>
              <a:r>
                <a:rPr lang="cs-CZ" sz="1600" b="1" dirty="0" err="1" smtClean="0"/>
                <a:t>convertase</a:t>
              </a:r>
              <a:endParaRPr lang="cs-CZ" sz="1600" b="1" dirty="0" smtClean="0"/>
            </a:p>
            <a:p>
              <a:pPr algn="ctr"/>
              <a:r>
                <a:rPr lang="cs-CZ" sz="1600" b="1" dirty="0" smtClean="0"/>
                <a:t>C5	C5b</a:t>
              </a:r>
              <a:endParaRPr lang="cs-CZ" sz="1600" b="1" dirty="0"/>
            </a:p>
          </p:txBody>
        </p:sp>
        <p:cxnSp>
          <p:nvCxnSpPr>
            <p:cNvPr id="26" name="Přímá spojovací šipka 52"/>
            <p:cNvCxnSpPr/>
            <p:nvPr/>
          </p:nvCxnSpPr>
          <p:spPr>
            <a:xfrm>
              <a:off x="8316416" y="4581128"/>
              <a:ext cx="504696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Nadpis 28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Komplementový systém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+mn-lt"/>
              </a:rPr>
              <a:t>Biologicky aktivní produkty aktivace C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88840"/>
            <a:ext cx="864235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C2b, C2a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C3a, C3b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C4a, C4b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C5a, C5b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C5b679(n)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Ba,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Bb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adhese, chemotaxe, aktivace buněk,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lýza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buněk,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odstraňování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imunokomplexů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 buněčných odpadů,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modulace aktivity APC, B - i T-lymfocytů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Míza, lymfa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000" dirty="0">
                <a:solidFill>
                  <a:srgbClr val="002060"/>
                </a:solidFill>
              </a:rPr>
              <a:t>Pravý </a:t>
            </a:r>
            <a:r>
              <a:rPr lang="cs-CZ" sz="3000" dirty="0" smtClean="0">
                <a:solidFill>
                  <a:srgbClr val="002060"/>
                </a:solidFill>
              </a:rPr>
              <a:t>mízovod -  </a:t>
            </a:r>
            <a:r>
              <a:rPr lang="cs-CZ" sz="3000" dirty="0" err="1">
                <a:solidFill>
                  <a:srgbClr val="002060"/>
                </a:solidFill>
              </a:rPr>
              <a:t>ductus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lymfatikus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</a:rPr>
              <a:t>dexter</a:t>
            </a:r>
            <a:r>
              <a:rPr lang="cs-CZ" sz="3000" dirty="0" smtClean="0">
                <a:solidFill>
                  <a:srgbClr val="002060"/>
                </a:solidFill>
              </a:rPr>
              <a:t> -přivádí </a:t>
            </a:r>
            <a:r>
              <a:rPr lang="cs-CZ" sz="3000" dirty="0">
                <a:solidFill>
                  <a:srgbClr val="002060"/>
                </a:solidFill>
              </a:rPr>
              <a:t>lymfu z horní poloviny pravé strany </a:t>
            </a:r>
            <a:r>
              <a:rPr lang="cs-CZ" sz="3000" dirty="0" smtClean="0">
                <a:solidFill>
                  <a:srgbClr val="002060"/>
                </a:solidFill>
              </a:rPr>
              <a:t>těla. </a:t>
            </a:r>
            <a:endParaRPr lang="cs-CZ" sz="3000" dirty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000" dirty="0" smtClean="0">
                <a:solidFill>
                  <a:srgbClr val="002060"/>
                </a:solidFill>
              </a:rPr>
              <a:t>Hrudní </a:t>
            </a:r>
            <a:r>
              <a:rPr lang="cs-CZ" sz="3000" dirty="0">
                <a:solidFill>
                  <a:srgbClr val="002060"/>
                </a:solidFill>
              </a:rPr>
              <a:t>mízovod tzv.  </a:t>
            </a:r>
            <a:r>
              <a:rPr lang="cs-CZ" sz="3000" dirty="0" err="1">
                <a:solidFill>
                  <a:srgbClr val="002060"/>
                </a:solidFill>
              </a:rPr>
              <a:t>ductus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err="1">
                <a:solidFill>
                  <a:srgbClr val="002060"/>
                </a:solidFill>
              </a:rPr>
              <a:t>thracicus</a:t>
            </a:r>
            <a:r>
              <a:rPr lang="cs-CZ" sz="3000" dirty="0">
                <a:solidFill>
                  <a:srgbClr val="002060"/>
                </a:solidFill>
              </a:rPr>
              <a:t> </a:t>
            </a:r>
            <a:r>
              <a:rPr lang="cs-CZ" sz="3000" dirty="0" smtClean="0">
                <a:solidFill>
                  <a:srgbClr val="002060"/>
                </a:solidFill>
              </a:rPr>
              <a:t>přivádí </a:t>
            </a:r>
            <a:r>
              <a:rPr lang="cs-CZ" sz="3000" dirty="0">
                <a:solidFill>
                  <a:srgbClr val="002060"/>
                </a:solidFill>
              </a:rPr>
              <a:t>lymfu ze zbývajících částí těla. Toku krve do lymfatického systému zabraňují chlopně v ústích mízovodů.</a:t>
            </a:r>
          </a:p>
          <a:p>
            <a:r>
              <a:rPr lang="cs-CZ" sz="3000" dirty="0">
                <a:solidFill>
                  <a:srgbClr val="002060"/>
                </a:solidFill>
              </a:rPr>
              <a:t>Hrudním mízovodem proteče do žil každou minutu </a:t>
            </a:r>
            <a:r>
              <a:rPr lang="cs-CZ" sz="3000" dirty="0" smtClean="0">
                <a:solidFill>
                  <a:srgbClr val="002060"/>
                </a:solidFill>
              </a:rPr>
              <a:t> 4-10 </a:t>
            </a:r>
            <a:r>
              <a:rPr lang="cs-CZ" sz="3000" dirty="0">
                <a:solidFill>
                  <a:srgbClr val="002060"/>
                </a:solidFill>
              </a:rPr>
              <a:t>ml lymfy; během jednoho dne 60% objemu plazmy a 50% všech </a:t>
            </a:r>
            <a:r>
              <a:rPr lang="cs-CZ" sz="3000" dirty="0" smtClean="0">
                <a:solidFill>
                  <a:srgbClr val="002060"/>
                </a:solidFill>
              </a:rPr>
              <a:t>bílkovin.</a:t>
            </a:r>
          </a:p>
          <a:p>
            <a:r>
              <a:rPr lang="cs-CZ" sz="3000" dirty="0" smtClean="0">
                <a:solidFill>
                  <a:srgbClr val="002060"/>
                </a:solidFill>
              </a:rPr>
              <a:t>Lymfa pomáhá při </a:t>
            </a:r>
            <a:r>
              <a:rPr lang="cs-CZ" sz="3000" dirty="0">
                <a:solidFill>
                  <a:srgbClr val="002060"/>
                </a:solidFill>
              </a:rPr>
              <a:t>přenosu živin do těla. Ve střevech je obrovský počet lymfatických cév, které sbírají malé kuličky tuku a odevzdávají je do krve cestou hrudního mízovodu.</a:t>
            </a:r>
            <a:endParaRPr lang="cs-CZ" sz="3000" b="1" dirty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C1-INH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64696" cy="40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73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Základní indikace vyšetření složek komplementového systému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134350" cy="46881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Podezření na deficit některé složky aktivačních drah: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Funkční vyšetření klasické (CH 50)  nebo alternativní (AH 50) dráhy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V případě patologického nálezu vyšetření hladiny jednotlivých složek komplementu.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Monitorování zánětlivého procesu: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Složky komplementu se chovají jako proteiny akutní fáze.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Při silné aktivaci komplementu při </a:t>
            </a:r>
            <a:r>
              <a:rPr lang="cs-CZ" sz="2400" dirty="0" err="1" smtClean="0">
                <a:solidFill>
                  <a:srgbClr val="002060"/>
                </a:solidFill>
              </a:rPr>
              <a:t>imunokomplexových</a:t>
            </a:r>
            <a:r>
              <a:rPr lang="cs-CZ" sz="2400" dirty="0" smtClean="0">
                <a:solidFill>
                  <a:srgbClr val="002060"/>
                </a:solidFill>
              </a:rPr>
              <a:t> chorobách ale dochází k výrazné konsumpci.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Podezření na poruchu regulačních složek </a:t>
            </a:r>
            <a:r>
              <a:rPr lang="cs-CZ" sz="2400" dirty="0" smtClean="0">
                <a:solidFill>
                  <a:srgbClr val="002060"/>
                </a:solidFill>
              </a:rPr>
              <a:t>komplementové       	kaskády (hereditární </a:t>
            </a:r>
            <a:r>
              <a:rPr lang="cs-CZ" sz="2400" dirty="0" err="1" smtClean="0">
                <a:solidFill>
                  <a:srgbClr val="002060"/>
                </a:solidFill>
              </a:rPr>
              <a:t>angioedém</a:t>
            </a:r>
            <a:r>
              <a:rPr lang="cs-CZ" sz="2400" dirty="0" smtClean="0">
                <a:solidFill>
                  <a:srgbClr val="002060"/>
                </a:solidFill>
              </a:rPr>
              <a:t>):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solidFill>
                  <a:srgbClr val="002060"/>
                </a:solidFill>
              </a:rPr>
              <a:t>Vyšetření C1 INH a hladiny složek C3 a C4.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69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4000" dirty="0" smtClean="0">
                <a:solidFill>
                  <a:srgbClr val="FF0000"/>
                </a:solidFill>
              </a:rPr>
              <a:t>Imunochemické vyšetření jednotlivých složek komplementového systému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C3</a:t>
            </a:r>
            <a:r>
              <a:rPr lang="cs-CZ" dirty="0" smtClean="0">
                <a:solidFill>
                  <a:srgbClr val="002060"/>
                </a:solidFill>
              </a:rPr>
              <a:t> (0,7 – 1,5 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C4</a:t>
            </a:r>
            <a:r>
              <a:rPr lang="cs-CZ" dirty="0" smtClean="0">
                <a:solidFill>
                  <a:srgbClr val="002060"/>
                </a:solidFill>
              </a:rPr>
              <a:t> (0,1 – 0,4 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C1-INH</a:t>
            </a:r>
            <a:r>
              <a:rPr lang="cs-CZ" dirty="0" smtClean="0">
                <a:solidFill>
                  <a:srgbClr val="002060"/>
                </a:solidFill>
              </a:rPr>
              <a:t> (210-390 mg/L); + funkční test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C1q</a:t>
            </a:r>
            <a:r>
              <a:rPr lang="cs-CZ" dirty="0" smtClean="0">
                <a:solidFill>
                  <a:srgbClr val="002060"/>
                </a:solidFill>
              </a:rPr>
              <a:t> (100-250 mg/L), </a:t>
            </a:r>
            <a:r>
              <a:rPr lang="cs-CZ" b="1" dirty="0" smtClean="0">
                <a:solidFill>
                  <a:srgbClr val="002060"/>
                </a:solidFill>
              </a:rPr>
              <a:t>C2</a:t>
            </a:r>
            <a:r>
              <a:rPr lang="cs-CZ" dirty="0" smtClean="0">
                <a:solidFill>
                  <a:srgbClr val="002060"/>
                </a:solidFill>
              </a:rPr>
              <a:t> (10 – 30 mg/L), </a:t>
            </a:r>
            <a:r>
              <a:rPr lang="cs-CZ" b="1" dirty="0" smtClean="0">
                <a:solidFill>
                  <a:srgbClr val="002060"/>
                </a:solidFill>
              </a:rPr>
              <a:t>C5</a:t>
            </a:r>
            <a:r>
              <a:rPr lang="cs-CZ" dirty="0" smtClean="0">
                <a:solidFill>
                  <a:srgbClr val="002060"/>
                </a:solidFill>
              </a:rPr>
              <a:t> (80 – 170 mg/L)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</a:rPr>
              <a:t>MBL</a:t>
            </a:r>
            <a:r>
              <a:rPr lang="cs-CZ" dirty="0" smtClean="0">
                <a:solidFill>
                  <a:srgbClr val="002060"/>
                </a:solidFill>
              </a:rPr>
              <a:t> (0,3 – 3,5 mg/L)</a:t>
            </a:r>
          </a:p>
        </p:txBody>
      </p:sp>
    </p:spTree>
    <p:extLst>
      <p:ext uri="{BB962C8B-B14F-4D97-AF65-F5344CB8AC3E}">
        <p14:creationId xmlns:p14="http://schemas.microsoft.com/office/powerpoint/2010/main" val="2947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en-GB" dirty="0" err="1" smtClean="0">
                <a:solidFill>
                  <a:srgbClr val="FF0000"/>
                </a:solidFill>
              </a:rPr>
              <a:t>ektin</a:t>
            </a:r>
            <a:r>
              <a:rPr lang="cs-CZ" dirty="0" smtClean="0">
                <a:solidFill>
                  <a:srgbClr val="FF0000"/>
                </a:solidFill>
              </a:rPr>
              <a:t> vázající m</a:t>
            </a:r>
            <a:r>
              <a:rPr lang="en-GB" dirty="0" err="1" smtClean="0">
                <a:solidFill>
                  <a:srgbClr val="FF0000"/>
                </a:solidFill>
              </a:rPr>
              <a:t>anózu</a:t>
            </a:r>
            <a:r>
              <a:rPr lang="cs-CZ" dirty="0" smtClean="0">
                <a:solidFill>
                  <a:srgbClr val="FF0000"/>
                </a:solidFill>
              </a:rPr>
              <a:t> (MBL)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 vazbě na </a:t>
            </a:r>
            <a:r>
              <a:rPr lang="cs-CZ" dirty="0" err="1" smtClean="0">
                <a:solidFill>
                  <a:srgbClr val="002060"/>
                </a:solidFill>
              </a:rPr>
              <a:t>manózové</a:t>
            </a:r>
            <a:r>
              <a:rPr lang="cs-CZ" dirty="0" smtClean="0">
                <a:solidFill>
                  <a:srgbClr val="002060"/>
                </a:solidFill>
              </a:rPr>
              <a:t> zbytky na povrchu baktérií aktivuje C2 a C4.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Asi u 25% populace lze prokázat </a:t>
            </a:r>
            <a:r>
              <a:rPr lang="cs-CZ" dirty="0" err="1" smtClean="0">
                <a:solidFill>
                  <a:srgbClr val="002060"/>
                </a:solidFill>
              </a:rPr>
              <a:t>heterozygótní</a:t>
            </a:r>
            <a:r>
              <a:rPr lang="cs-CZ" dirty="0" smtClean="0">
                <a:solidFill>
                  <a:srgbClr val="002060"/>
                </a:solidFill>
              </a:rPr>
              <a:t> deficit.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Deficit MBP je asociován s vyšší frekvencí banálních infekcí a komplikací při cytostatické léčbě. </a:t>
            </a:r>
          </a:p>
        </p:txBody>
      </p:sp>
    </p:spTree>
    <p:extLst>
      <p:ext uri="{BB962C8B-B14F-4D97-AF65-F5344CB8AC3E}">
        <p14:creationId xmlns:p14="http://schemas.microsoft.com/office/powerpoint/2010/main" val="26461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85800"/>
            <a:ext cx="8135937" cy="1176338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Deficience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err="1" smtClean="0">
                <a:solidFill>
                  <a:srgbClr val="FF0000"/>
                </a:solidFill>
              </a:rPr>
              <a:t>komplementového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systému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5038"/>
            <a:ext cx="7924800" cy="4652962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C1-C4 : častý vývoj systémových </a:t>
            </a:r>
            <a:r>
              <a:rPr lang="cs-CZ" dirty="0" err="1" smtClean="0">
                <a:solidFill>
                  <a:srgbClr val="002060"/>
                </a:solidFill>
              </a:rPr>
              <a:t>imunokoplexových</a:t>
            </a:r>
            <a:r>
              <a:rPr lang="cs-CZ" dirty="0" smtClean="0">
                <a:solidFill>
                  <a:srgbClr val="002060"/>
                </a:solidFill>
              </a:rPr>
              <a:t> chorob (SLE-</a:t>
            </a:r>
            <a:r>
              <a:rPr lang="cs-CZ" dirty="0" err="1" smtClean="0">
                <a:solidFill>
                  <a:srgbClr val="002060"/>
                </a:solidFill>
              </a:rPr>
              <a:t>like</a:t>
            </a:r>
            <a:r>
              <a:rPr lang="cs-CZ" dirty="0" smtClean="0">
                <a:solidFill>
                  <a:srgbClr val="002060"/>
                </a:solidFill>
              </a:rPr>
              <a:t>), náchylnost k pyogenním infekcím.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C3-C9: zejména náchylnost k pyogenním infekcím. U deficitu C9 jsou typické opakované </a:t>
            </a:r>
            <a:r>
              <a:rPr lang="cs-CZ" dirty="0" err="1" smtClean="0">
                <a:solidFill>
                  <a:srgbClr val="002060"/>
                </a:solidFill>
              </a:rPr>
              <a:t>meningokové</a:t>
            </a:r>
            <a:r>
              <a:rPr lang="cs-CZ" dirty="0" smtClean="0">
                <a:solidFill>
                  <a:srgbClr val="002060"/>
                </a:solidFill>
              </a:rPr>
              <a:t> meningitidy.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C1 INH: hereditární </a:t>
            </a:r>
            <a:r>
              <a:rPr lang="cs-CZ" dirty="0" err="1" smtClean="0">
                <a:solidFill>
                  <a:srgbClr val="002060"/>
                </a:solidFill>
              </a:rPr>
              <a:t>angioedém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Funkční vyšetření klasické dráhy 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 smtClean="0">
              <a:solidFill>
                <a:schemeClr val="accent2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0" y="1524000"/>
            <a:ext cx="95250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800" b="1" dirty="0" smtClean="0"/>
              <a:t>Hemolytický test CH50</a:t>
            </a:r>
            <a:endParaRPr lang="cs-CZ" sz="2800" dirty="0" smtClean="0"/>
          </a:p>
          <a:p>
            <a:pPr eaLnBrk="1" hangingPunct="1">
              <a:buFontTx/>
              <a:buNone/>
            </a:pPr>
            <a:r>
              <a:rPr lang="cs-CZ" sz="1800" dirty="0" smtClean="0">
                <a:solidFill>
                  <a:srgbClr val="A50021"/>
                </a:solidFill>
              </a:rPr>
              <a:t>               !</a:t>
            </a:r>
            <a:r>
              <a:rPr lang="cs-CZ" sz="1800" b="1" dirty="0" smtClean="0">
                <a:solidFill>
                  <a:srgbClr val="A50021"/>
                </a:solidFill>
              </a:rPr>
              <a:t>Odběr sražené krve do skleněné zkumavky, nutno zpracovat do 1 hodiny!</a:t>
            </a:r>
          </a:p>
          <a:p>
            <a:pPr eaLnBrk="1" hangingPunct="1">
              <a:buFontTx/>
              <a:buNone/>
            </a:pPr>
            <a:endParaRPr lang="cs-CZ" sz="1800" b="1" dirty="0" smtClean="0">
              <a:solidFill>
                <a:srgbClr val="A50021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smtClean="0">
                <a:solidFill>
                  <a:srgbClr val="002060"/>
                </a:solidFill>
              </a:rPr>
              <a:t>erytrocyty po inkubaci s protilátkami (</a:t>
            </a:r>
            <a:r>
              <a:rPr lang="cs-CZ" sz="2600" dirty="0" err="1" smtClean="0">
                <a:solidFill>
                  <a:srgbClr val="002060"/>
                </a:solidFill>
              </a:rPr>
              <a:t>amboceptorem</a:t>
            </a:r>
            <a:r>
              <a:rPr lang="cs-CZ" sz="2600" dirty="0" smtClean="0">
                <a:solidFill>
                  <a:srgbClr val="002060"/>
                </a:solidFill>
              </a:rPr>
              <a:t>)    vytvoří komplex antigen – protilátka</a:t>
            </a:r>
          </a:p>
          <a:p>
            <a:pPr lvl="2" eaLnBrk="1" hangingPunct="1">
              <a:buFont typeface="Symbol" pitchFamily="18" charset="2"/>
              <a:buChar char="·"/>
            </a:pPr>
            <a:endParaRPr lang="cs-CZ" sz="1800" dirty="0" smtClean="0">
              <a:solidFill>
                <a:srgbClr val="002060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smtClean="0">
                <a:solidFill>
                  <a:srgbClr val="002060"/>
                </a:solidFill>
              </a:rPr>
              <a:t>přidání vyšetřovaného séra (obsahuje komplement)</a:t>
            </a:r>
          </a:p>
          <a:p>
            <a:pPr lvl="2" eaLnBrk="1" hangingPunct="1">
              <a:buFont typeface="Symbol" pitchFamily="18" charset="2"/>
              <a:buNone/>
            </a:pPr>
            <a:endParaRPr lang="cs-CZ" sz="1800" dirty="0" smtClean="0">
              <a:solidFill>
                <a:srgbClr val="002060"/>
              </a:solidFill>
            </a:endParaRPr>
          </a:p>
          <a:p>
            <a:pPr lvl="2" eaLnBrk="1" hangingPunct="1">
              <a:buFont typeface="Symbol" pitchFamily="18" charset="2"/>
              <a:buChar char="·"/>
            </a:pPr>
            <a:r>
              <a:rPr lang="cs-CZ" sz="2600" dirty="0" err="1" smtClean="0">
                <a:solidFill>
                  <a:srgbClr val="002060"/>
                </a:solidFill>
              </a:rPr>
              <a:t>lýza</a:t>
            </a:r>
            <a:r>
              <a:rPr lang="cs-CZ" sz="2600" dirty="0" smtClean="0">
                <a:solidFill>
                  <a:srgbClr val="002060"/>
                </a:solidFill>
              </a:rPr>
              <a:t> erytrocytů se projeví uvolněním hemoglobinu; detegujeme spektrofotometricky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835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911975" cy="1176338"/>
          </a:xfrm>
        </p:spPr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FF0000"/>
                </a:solidFill>
              </a:rPr>
              <a:t>Hereditární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angioedém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79904" cy="520256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Způsoben deficitem C1 INH, dominantně dědičný.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Při traumatech, stomatologických výkonech, infekcích, menstruaci dochází k nekontrolované aktivaci komplementového systému. </a:t>
            </a:r>
          </a:p>
          <a:p>
            <a:pPr eaLnBrk="1" hangingPunct="1"/>
            <a:r>
              <a:rPr lang="cs-CZ" sz="2800" dirty="0" err="1" smtClean="0">
                <a:solidFill>
                  <a:srgbClr val="002060"/>
                </a:solidFill>
              </a:rPr>
              <a:t>Vazoaktivní</a:t>
            </a:r>
            <a:r>
              <a:rPr lang="cs-CZ" sz="2800" dirty="0" smtClean="0">
                <a:solidFill>
                  <a:srgbClr val="002060"/>
                </a:solidFill>
              </a:rPr>
              <a:t> peptidy způsobují zvýšenou vaskulární permeabilitu se vznikem edémem; terčem terapie může být bradykinin.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Klinické příznaky- nesvědivé kožní otoky, dechové obtíže, průjmy, křeče v břiše.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edovec v moř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7725"/>
            <a:ext cx="9144000" cy="601980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FF0000"/>
                </a:solidFill>
                <a:latin typeface="Verdana" pitchFamily="34" charset="0"/>
              </a:rPr>
              <a:t>Komplementový systém je pilířem imunity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3850" y="1366838"/>
            <a:ext cx="33845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mikrobicidní účinky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3971925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zánětotvorné působení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4598988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regulace adaptivní imunity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3850" y="4508500"/>
            <a:ext cx="64198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600">
                <a:latin typeface="Verdana" pitchFamily="34" charset="0"/>
              </a:rPr>
              <a:t>ovlivňování buněk, orgánů a systémů</a:t>
            </a:r>
          </a:p>
        </p:txBody>
      </p:sp>
      <p:graphicFrame>
        <p:nvGraphicFramePr>
          <p:cNvPr id="47112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23850" y="908050"/>
          <a:ext cx="10001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Fotografie" r:id="rId4" imgW="1000000" imgH="276117" progId="MSPhotoEd.3">
                  <p:embed/>
                </p:oleObj>
              </mc:Choice>
              <mc:Fallback>
                <p:oleObj name="Fotografie" r:id="rId4" imgW="1000000" imgH="27611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10001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Vrozená imunita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844824"/>
            <a:ext cx="8785225" cy="4556125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Celulární složky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Epitelové a endotelové buňky, erytrocyty, destičky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Mastocyty, </a:t>
            </a:r>
            <a:r>
              <a:rPr lang="cs-CZ" sz="2800" dirty="0" err="1" smtClean="0">
                <a:solidFill>
                  <a:srgbClr val="002060"/>
                </a:solidFill>
              </a:rPr>
              <a:t>eosinofily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basofily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>
              <a:lnSpc>
                <a:spcPct val="90000"/>
              </a:lnSpc>
              <a:buNone/>
            </a:pPr>
            <a:r>
              <a:rPr lang="cs-CZ" sz="2800" dirty="0">
                <a:solidFill>
                  <a:srgbClr val="002060"/>
                </a:solidFill>
              </a:rPr>
              <a:t>NK buňky (natural </a:t>
            </a:r>
            <a:r>
              <a:rPr lang="cs-CZ" sz="2800" dirty="0" err="1">
                <a:solidFill>
                  <a:srgbClr val="002060"/>
                </a:solidFill>
              </a:rPr>
              <a:t>killer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err="1">
                <a:solidFill>
                  <a:srgbClr val="002060"/>
                </a:solidFill>
              </a:rPr>
              <a:t>cells</a:t>
            </a:r>
            <a:r>
              <a:rPr lang="cs-CZ" sz="2800" dirty="0">
                <a:solidFill>
                  <a:srgbClr val="002060"/>
                </a:solidFill>
              </a:rPr>
              <a:t>) 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Profesionální fagocyty (neutrofilní  leukocyty – „mikrofágy“, mononukleární fagocyty – „makrofágy“)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Dendritické buňky (buňky presentující antigeny)</a:t>
            </a:r>
          </a:p>
        </p:txBody>
      </p:sp>
    </p:spTree>
    <p:extLst>
      <p:ext uri="{BB962C8B-B14F-4D97-AF65-F5344CB8AC3E}">
        <p14:creationId xmlns:p14="http://schemas.microsoft.com/office/powerpoint/2010/main" val="3630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95736" y="1484784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Neutralizace </a:t>
            </a:r>
            <a:r>
              <a:rPr lang="cs-CZ" dirty="0" err="1" smtClean="0">
                <a:solidFill>
                  <a:srgbClr val="002060"/>
                </a:solidFill>
              </a:rPr>
              <a:t>chemokinů</a:t>
            </a:r>
            <a:r>
              <a:rPr lang="cs-CZ" dirty="0" smtClean="0">
                <a:solidFill>
                  <a:srgbClr val="002060"/>
                </a:solidFill>
              </a:rPr>
              <a:t>, odstraňování komplexů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-Ab, zpomalení pohybu leukocytů v kapilárách zvyšují adhezi na endotel, krevní skupiny, </a:t>
            </a:r>
            <a:r>
              <a:rPr lang="cs-CZ" dirty="0" err="1" smtClean="0">
                <a:solidFill>
                  <a:srgbClr val="002060"/>
                </a:solidFill>
              </a:rPr>
              <a:t>Rh</a:t>
            </a:r>
            <a:r>
              <a:rPr lang="cs-CZ" dirty="0">
                <a:solidFill>
                  <a:srgbClr val="002060"/>
                </a:solidFill>
              </a:rPr>
              <a:t>-</a:t>
            </a:r>
            <a:r>
              <a:rPr lang="cs-CZ" dirty="0" smtClean="0">
                <a:solidFill>
                  <a:srgbClr val="002060"/>
                </a:solidFill>
              </a:rPr>
              <a:t> faktor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Obsahují </a:t>
            </a:r>
            <a:r>
              <a:rPr lang="cs-CZ" dirty="0" err="1" smtClean="0">
                <a:solidFill>
                  <a:srgbClr val="002060"/>
                </a:solidFill>
              </a:rPr>
              <a:t>denzní</a:t>
            </a:r>
            <a:r>
              <a:rPr lang="cs-CZ" dirty="0" smtClean="0">
                <a:solidFill>
                  <a:srgbClr val="002060"/>
                </a:solidFill>
              </a:rPr>
              <a:t> tělíska (ADP, serotonin, histamin) a alfa granule (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chemokinů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růst.faktorů</a:t>
            </a:r>
            <a:r>
              <a:rPr lang="cs-CZ" dirty="0" smtClean="0">
                <a:solidFill>
                  <a:srgbClr val="002060"/>
                </a:solidFill>
              </a:rPr>
              <a:t>) - modulace zánětové odpovědi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Krátce žijící buňky, v cytoplazmě četná granula obsahující histamin, proteoglykany, </a:t>
            </a:r>
            <a:r>
              <a:rPr lang="cs-CZ" dirty="0" err="1" smtClean="0">
                <a:solidFill>
                  <a:srgbClr val="002060"/>
                </a:solidFill>
              </a:rPr>
              <a:t>interleukiny</a:t>
            </a:r>
            <a:r>
              <a:rPr lang="cs-CZ" dirty="0" smtClean="0">
                <a:solidFill>
                  <a:srgbClr val="002060"/>
                </a:solidFill>
              </a:rPr>
              <a:t> (IL-4, IL-13) – časná fáze zánětové reakce,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Váží 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degranulace</a:t>
            </a:r>
            <a:r>
              <a:rPr lang="cs-CZ" dirty="0" smtClean="0">
                <a:solidFill>
                  <a:srgbClr val="002060"/>
                </a:solidFill>
              </a:rPr>
              <a:t>  - rozvoj zánětu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Krátce žijící </a:t>
            </a:r>
            <a:r>
              <a:rPr lang="cs-CZ" dirty="0" smtClean="0">
                <a:solidFill>
                  <a:srgbClr val="002060"/>
                </a:solidFill>
              </a:rPr>
              <a:t>buňky 10-20h – v periferní krvi, delší životnost v tkáních  - sliznice dýchacího, trávicího a močopohlavního ústrojí;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Receptory pro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složky komplementu…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 </a:t>
            </a:r>
            <a:r>
              <a:rPr lang="cs-CZ" dirty="0">
                <a:solidFill>
                  <a:srgbClr val="002060"/>
                </a:solidFill>
              </a:rPr>
              <a:t>cytoplazmě četná granula </a:t>
            </a:r>
            <a:r>
              <a:rPr lang="cs-CZ" dirty="0" smtClean="0">
                <a:solidFill>
                  <a:srgbClr val="002060"/>
                </a:solidFill>
              </a:rPr>
              <a:t>obsahující kationické proteiny (ECP),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 (IL-3,IL-5, TNF-alfa…)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, úloha v časné fázi zánětu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6405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9" y="2460501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49" y="3540621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7" y="490877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Celulární složky vrozené imunity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Složení lymfy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Je do určité míry podobné složení krevní plazmy, má 50- 70% bílkovin plasmy, obsahuje tuky a cholesterol, vitamíny rozpustné v tucích, které se vstřebávají v okolí trávicí soustavy. Dále obsahuje steroidní hormony, železo, </a:t>
            </a:r>
            <a:r>
              <a:rPr lang="cs-CZ" sz="4000" dirty="0" smtClean="0">
                <a:solidFill>
                  <a:srgbClr val="002060"/>
                </a:solidFill>
              </a:rPr>
              <a:t>měď a </a:t>
            </a:r>
            <a:r>
              <a:rPr lang="cs-CZ" sz="4000" dirty="0">
                <a:solidFill>
                  <a:srgbClr val="002060"/>
                </a:solidFill>
              </a:rPr>
              <a:t>kalcium.</a:t>
            </a:r>
          </a:p>
          <a:p>
            <a:r>
              <a:rPr lang="cs-CZ" sz="4000" dirty="0">
                <a:solidFill>
                  <a:srgbClr val="002060"/>
                </a:solidFill>
              </a:rPr>
              <a:t>Lymfa v kapilárách neobsahuje </a:t>
            </a:r>
            <a:r>
              <a:rPr lang="cs-CZ" sz="4000" dirty="0" smtClean="0">
                <a:solidFill>
                  <a:srgbClr val="002060"/>
                </a:solidFill>
              </a:rPr>
              <a:t>buňky; </a:t>
            </a:r>
            <a:r>
              <a:rPr lang="cs-CZ" sz="4000" dirty="0">
                <a:solidFill>
                  <a:srgbClr val="002060"/>
                </a:solidFill>
              </a:rPr>
              <a:t>ty se do ní dostávají až po průchodu některou lymfatickou uzlinou. V </a:t>
            </a:r>
            <a:r>
              <a:rPr lang="cs-CZ" sz="4000" dirty="0" err="1">
                <a:solidFill>
                  <a:srgbClr val="002060"/>
                </a:solidFill>
              </a:rPr>
              <a:t>ductus</a:t>
            </a:r>
            <a:r>
              <a:rPr lang="cs-CZ" sz="4000" dirty="0">
                <a:solidFill>
                  <a:srgbClr val="002060"/>
                </a:solidFill>
              </a:rPr>
              <a:t> </a:t>
            </a:r>
            <a:r>
              <a:rPr lang="cs-CZ" sz="4000" dirty="0" err="1">
                <a:solidFill>
                  <a:srgbClr val="002060"/>
                </a:solidFill>
              </a:rPr>
              <a:t>thoracicus</a:t>
            </a:r>
            <a:r>
              <a:rPr lang="cs-CZ" sz="4000" dirty="0">
                <a:solidFill>
                  <a:srgbClr val="002060"/>
                </a:solidFill>
              </a:rPr>
              <a:t> má lymfa narůžovělou barvu, je kalná a obsahuje mnoho buněk. </a:t>
            </a:r>
            <a:endParaRPr lang="cs-CZ" sz="4000" dirty="0" smtClean="0">
              <a:solidFill>
                <a:srgbClr val="002060"/>
              </a:solidFill>
            </a:endParaRPr>
          </a:p>
          <a:p>
            <a:r>
              <a:rPr lang="cs-CZ" sz="4000" dirty="0" smtClean="0">
                <a:solidFill>
                  <a:srgbClr val="002060"/>
                </a:solidFill>
              </a:rPr>
              <a:t>Má schopnost</a:t>
            </a:r>
            <a:r>
              <a:rPr lang="cs-CZ" sz="4000" dirty="0">
                <a:solidFill>
                  <a:srgbClr val="002060"/>
                </a:solidFill>
              </a:rPr>
              <a:t> </a:t>
            </a:r>
            <a:r>
              <a:rPr lang="cs-CZ" sz="4000" dirty="0" smtClean="0">
                <a:solidFill>
                  <a:srgbClr val="002060"/>
                </a:solidFill>
              </a:rPr>
              <a:t> srážet </a:t>
            </a:r>
            <a:r>
              <a:rPr lang="cs-CZ" sz="4000" dirty="0">
                <a:solidFill>
                  <a:srgbClr val="002060"/>
                </a:solidFill>
              </a:rPr>
              <a:t> se, podobně jako krev. </a:t>
            </a:r>
            <a:endParaRPr lang="cs-CZ" sz="4000" dirty="0" smtClean="0">
              <a:solidFill>
                <a:srgbClr val="002060"/>
              </a:solidFill>
            </a:endParaRPr>
          </a:p>
          <a:p>
            <a:r>
              <a:rPr lang="cs-CZ" sz="4000" dirty="0" smtClean="0">
                <a:solidFill>
                  <a:srgbClr val="002060"/>
                </a:solidFill>
              </a:rPr>
              <a:t>99</a:t>
            </a:r>
            <a:r>
              <a:rPr lang="cs-CZ" sz="4000" dirty="0">
                <a:solidFill>
                  <a:srgbClr val="002060"/>
                </a:solidFill>
              </a:rPr>
              <a:t> % jejích buněk </a:t>
            </a:r>
            <a:r>
              <a:rPr lang="cs-CZ" sz="4000" dirty="0" smtClean="0">
                <a:solidFill>
                  <a:srgbClr val="002060"/>
                </a:solidFill>
              </a:rPr>
              <a:t>tvoří lymfocyty - 95</a:t>
            </a:r>
            <a:r>
              <a:rPr lang="cs-CZ" sz="4000" dirty="0">
                <a:solidFill>
                  <a:srgbClr val="002060"/>
                </a:solidFill>
              </a:rPr>
              <a:t> % </a:t>
            </a:r>
            <a:r>
              <a:rPr lang="cs-CZ" sz="4000" dirty="0" smtClean="0">
                <a:solidFill>
                  <a:srgbClr val="002060"/>
                </a:solidFill>
              </a:rPr>
              <a:t>tvoří efektorové lymfocyty. </a:t>
            </a:r>
            <a:r>
              <a:rPr lang="cs-CZ" sz="4000" dirty="0">
                <a:solidFill>
                  <a:srgbClr val="002060"/>
                </a:solidFill>
              </a:rPr>
              <a:t>Ostatní buňky jsou v lymfě </a:t>
            </a:r>
            <a:r>
              <a:rPr lang="cs-CZ" sz="4000" dirty="0" smtClean="0">
                <a:solidFill>
                  <a:srgbClr val="002060"/>
                </a:solidFill>
              </a:rPr>
              <a:t>ojedinělé.</a:t>
            </a:r>
            <a:endParaRPr lang="cs-CZ" sz="40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6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 Mastocyty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Lokalizovány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perivaskulárně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a v blízkosti neuronů.</a:t>
            </a:r>
          </a:p>
          <a:p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Dlouhožijící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buňky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Jsou aktivovány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IgE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a antigeny, 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imunokomplexy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anafylatoxiny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hormony, neurotransmitery.</a:t>
            </a:r>
          </a:p>
          <a:p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Sekretují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řadu vasodilatačních a prozánětlivých mediátorů – preformovaných (histamin, kininy,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proteasy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) i nově syntetizovaných (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leukotrieny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prostaglandiny, NO,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cytokiny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–zejm.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TNFa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).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Důsledek – akumulace buněk přirozené imunity (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neutrofily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rgbClr val="000066"/>
                </a:solidFill>
                <a:latin typeface="+mj-lt"/>
              </a:rPr>
              <a:t>eosinofily</a:t>
            </a: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, monocyty-makrofágy a lymfocyty.</a:t>
            </a:r>
          </a:p>
          <a:p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Účast v reparačních  procesech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66"/>
              </a:solidFill>
              <a:latin typeface="+mj-lt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66"/>
                </a:solidFill>
                <a:latin typeface="+mj-lt"/>
              </a:rPr>
              <a:t>    </a:t>
            </a:r>
            <a:r>
              <a:rPr lang="cs-CZ" sz="2400" b="1" dirty="0" smtClean="0">
                <a:solidFill>
                  <a:srgbClr val="000066"/>
                </a:solidFill>
                <a:latin typeface="+mj-lt"/>
              </a:rPr>
              <a:t>Jsou jednou z nejvýznamnějších součástí vrozených obranných imunitních mechanismů. </a:t>
            </a: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23938" y="836613"/>
            <a:ext cx="6788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4400" dirty="0" smtClean="0">
                <a:solidFill>
                  <a:srgbClr val="FF0000"/>
                </a:solidFill>
                <a:latin typeface="+mj-lt"/>
              </a:rPr>
              <a:t>Profesionální fagocyty</a:t>
            </a:r>
            <a:endParaRPr lang="cs-CZ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23938" y="2060575"/>
            <a:ext cx="52471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err="1">
                <a:solidFill>
                  <a:srgbClr val="002060"/>
                </a:solidFill>
                <a:latin typeface="+mj-lt"/>
              </a:rPr>
              <a:t>Polymorfonukleární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 leukocyty 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(neutrofilní granulocyty) 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„mikrofágy“ (I. </a:t>
            </a:r>
            <a:r>
              <a:rPr lang="cs-CZ" sz="3200" dirty="0" err="1">
                <a:solidFill>
                  <a:srgbClr val="002060"/>
                </a:solidFill>
                <a:latin typeface="+mj-lt"/>
              </a:rPr>
              <a:t>Mečnikov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23938" y="4437063"/>
            <a:ext cx="4544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Mononukleární fagocyty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(v krvi i ve tkáních)</a:t>
            </a:r>
          </a:p>
          <a:p>
            <a:pPr eaLnBrk="1" hangingPunct="1"/>
            <a:r>
              <a:rPr lang="cs-CZ" sz="3200" dirty="0">
                <a:solidFill>
                  <a:srgbClr val="002060"/>
                </a:solidFill>
                <a:latin typeface="+mj-lt"/>
              </a:rPr>
              <a:t>„makrofágy“ (I. </a:t>
            </a:r>
            <a:r>
              <a:rPr lang="cs-CZ" sz="3200" dirty="0" err="1">
                <a:solidFill>
                  <a:srgbClr val="002060"/>
                </a:solidFill>
                <a:latin typeface="+mj-lt"/>
              </a:rPr>
              <a:t>Mečnikov</a:t>
            </a:r>
            <a:r>
              <a:rPr lang="cs-CZ" sz="32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51"/>
          <p:cNvSpPr txBox="1">
            <a:spLocks noChangeArrowheads="1"/>
          </p:cNvSpPr>
          <p:nvPr/>
        </p:nvSpPr>
        <p:spPr>
          <a:xfrm>
            <a:off x="1066800" y="1484784"/>
            <a:ext cx="75438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 smtClean="0">
                <a:solidFill>
                  <a:srgbClr val="002060"/>
                </a:solidFill>
              </a:rPr>
              <a:t>Neutrofilní granulocyty a eosinofilní granulocyty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Monocyty a makrofágy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Fyziologická funkce: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1. pohlcení - ingesce  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2. nitrobuněčné zabití -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cidie</a:t>
            </a:r>
            <a:r>
              <a:rPr lang="cs-CZ" altLang="cs-CZ" sz="2800" dirty="0" smtClean="0">
                <a:solidFill>
                  <a:srgbClr val="002060"/>
                </a:solidFill>
              </a:rPr>
              <a:t>                           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3. odstranění - eliminace  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Antimikrobiální systémy: 	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1. závislý na kyslíku</a:t>
            </a:r>
          </a:p>
          <a:p>
            <a:pPr marL="1828800" lvl="4" indent="0">
              <a:buNone/>
            </a:pPr>
            <a:r>
              <a:rPr lang="cs-CZ" altLang="cs-CZ" sz="2800" dirty="0" smtClean="0">
                <a:solidFill>
                  <a:srgbClr val="002060"/>
                </a:solidFill>
              </a:rPr>
              <a:t>2. nezávislý na kyslíku</a:t>
            </a:r>
          </a:p>
          <a:p>
            <a:endParaRPr lang="cs-CZ" altLang="cs-CZ" sz="2800" dirty="0" smtClean="0">
              <a:solidFill>
                <a:srgbClr val="002060"/>
              </a:solidFill>
            </a:endParaRPr>
          </a:p>
          <a:p>
            <a:endParaRPr lang="cs-CZ" altLang="cs-CZ" sz="2000" dirty="0" smtClean="0"/>
          </a:p>
          <a:p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1547664" y="47667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Fagocytóza</a:t>
            </a:r>
          </a:p>
        </p:txBody>
      </p:sp>
    </p:spTree>
    <p:extLst>
      <p:ext uri="{BB962C8B-B14F-4D97-AF65-F5344CB8AC3E}">
        <p14:creationId xmlns:p14="http://schemas.microsoft.com/office/powerpoint/2010/main" val="8102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6847" y="355303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	Fagocytóza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271463"/>
            <a:ext cx="7413625" cy="1176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Zabíjecí mechanismy fagocytujících buněk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52600"/>
            <a:ext cx="8027988" cy="4484688"/>
          </a:xfrm>
        </p:spPr>
        <p:txBody>
          <a:bodyPr>
            <a:normAutofit lnSpcReduction="10000"/>
          </a:bodyPr>
          <a:lstStyle/>
          <a:p>
            <a:pPr marL="342900" lvl="4" indent="-342900">
              <a:buNone/>
            </a:pPr>
            <a:r>
              <a:rPr lang="cs-CZ" altLang="cs-CZ" sz="2600" b="1" dirty="0">
                <a:solidFill>
                  <a:srgbClr val="002060"/>
                </a:solidFill>
              </a:rPr>
              <a:t>1. závislý na </a:t>
            </a:r>
            <a:r>
              <a:rPr lang="cs-CZ" altLang="cs-CZ" sz="2600" b="1" dirty="0" smtClean="0">
                <a:solidFill>
                  <a:srgbClr val="002060"/>
                </a:solidFill>
              </a:rPr>
              <a:t>kyslíku</a:t>
            </a:r>
            <a:endParaRPr lang="cs-CZ" sz="26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Reaktivní metabolity kyslíku</a:t>
            </a:r>
            <a:r>
              <a:rPr lang="en-GB" sz="2600" dirty="0" smtClean="0">
                <a:solidFill>
                  <a:srgbClr val="002060"/>
                </a:solidFill>
              </a:rPr>
              <a:t> (H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O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,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cs-CZ" sz="2600" dirty="0" err="1" smtClean="0">
                <a:solidFill>
                  <a:srgbClr val="002060"/>
                </a:solidFill>
              </a:rPr>
              <a:t>HOCl</a:t>
            </a:r>
            <a:r>
              <a:rPr lang="cs-CZ" sz="2600" baseline="30000" dirty="0" smtClean="0">
                <a:solidFill>
                  <a:srgbClr val="002060"/>
                </a:solidFill>
              </a:rPr>
              <a:t>-</a:t>
            </a:r>
            <a:r>
              <a:rPr lang="cs-CZ" sz="2600" dirty="0" smtClean="0">
                <a:solidFill>
                  <a:srgbClr val="002060"/>
                </a:solidFill>
              </a:rPr>
              <a:t>,</a:t>
            </a:r>
            <a:r>
              <a:rPr lang="en-GB" sz="2600" dirty="0" smtClean="0">
                <a:solidFill>
                  <a:srgbClr val="002060"/>
                </a:solidFill>
              </a:rPr>
              <a:t> hydroxyl</a:t>
            </a:r>
            <a:r>
              <a:rPr lang="cs-CZ" sz="2600" dirty="0" err="1" smtClean="0">
                <a:solidFill>
                  <a:srgbClr val="002060"/>
                </a:solidFill>
              </a:rPr>
              <a:t>ový</a:t>
            </a:r>
            <a:r>
              <a:rPr lang="cs-CZ" sz="2600" dirty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radi</a:t>
            </a:r>
            <a:r>
              <a:rPr lang="cs-CZ" sz="2600" dirty="0" smtClean="0">
                <a:solidFill>
                  <a:srgbClr val="002060"/>
                </a:solidFill>
              </a:rPr>
              <a:t>kál</a:t>
            </a:r>
            <a:r>
              <a:rPr lang="en-GB" sz="2600" dirty="0" smtClean="0">
                <a:solidFill>
                  <a:srgbClr val="002060"/>
                </a:solidFill>
              </a:rPr>
              <a:t>, </a:t>
            </a:r>
            <a:r>
              <a:rPr lang="en-GB" sz="2600" dirty="0" err="1" smtClean="0">
                <a:solidFill>
                  <a:srgbClr val="002060"/>
                </a:solidFill>
              </a:rPr>
              <a:t>superoxid</a:t>
            </a:r>
            <a:r>
              <a:rPr lang="cs-CZ" sz="2600" dirty="0" err="1" smtClean="0">
                <a:solidFill>
                  <a:srgbClr val="002060"/>
                </a:solidFill>
              </a:rPr>
              <a:t>ový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</a:rPr>
              <a:t>aniont</a:t>
            </a:r>
            <a:r>
              <a:rPr lang="en-GB" sz="2600" dirty="0" smtClean="0">
                <a:solidFill>
                  <a:srgbClr val="002060"/>
                </a:solidFill>
              </a:rPr>
              <a:t>, </a:t>
            </a:r>
            <a:r>
              <a:rPr lang="cs-CZ" sz="2600" dirty="0" smtClean="0">
                <a:solidFill>
                  <a:srgbClr val="002060"/>
                </a:solidFill>
              </a:rPr>
              <a:t>singletový kyslík</a:t>
            </a:r>
            <a:r>
              <a:rPr lang="en-GB" sz="2600" dirty="0" smtClean="0">
                <a:solidFill>
                  <a:srgbClr val="002060"/>
                </a:solidFill>
              </a:rPr>
              <a:t>(O</a:t>
            </a:r>
            <a:r>
              <a:rPr lang="en-GB" sz="2600" baseline="-25000" dirty="0" smtClean="0">
                <a:solidFill>
                  <a:srgbClr val="002060"/>
                </a:solidFill>
              </a:rPr>
              <a:t>2</a:t>
            </a:r>
            <a:r>
              <a:rPr lang="en-GB" sz="26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Reaktivní dusíkové metabolity (NO, NO</a:t>
            </a:r>
            <a:r>
              <a:rPr lang="cs-CZ" sz="2600" baseline="-25000" dirty="0" smtClean="0">
                <a:solidFill>
                  <a:srgbClr val="002060"/>
                </a:solidFill>
              </a:rPr>
              <a:t>2</a:t>
            </a:r>
            <a:r>
              <a:rPr lang="cs-CZ" sz="26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GB" sz="2600" dirty="0" err="1" smtClean="0">
                <a:solidFill>
                  <a:srgbClr val="002060"/>
                </a:solidFill>
              </a:rPr>
              <a:t>Hydrol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: </a:t>
            </a:r>
            <a:r>
              <a:rPr lang="en-GB" sz="2600" dirty="0" err="1" smtClean="0">
                <a:solidFill>
                  <a:srgbClr val="002060"/>
                </a:solidFill>
              </a:rPr>
              <a:t>prote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,</a:t>
            </a:r>
            <a:r>
              <a:rPr lang="cs-CZ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smtClean="0">
                <a:solidFill>
                  <a:srgbClr val="002060"/>
                </a:solidFill>
              </a:rPr>
              <a:t>lip</a:t>
            </a:r>
            <a:r>
              <a:rPr lang="cs-CZ" sz="2600" dirty="0" err="1" smtClean="0">
                <a:solidFill>
                  <a:srgbClr val="002060"/>
                </a:solidFill>
              </a:rPr>
              <a:t>ázy</a:t>
            </a:r>
            <a:r>
              <a:rPr lang="en-GB" sz="2600" dirty="0" smtClean="0">
                <a:solidFill>
                  <a:srgbClr val="002060"/>
                </a:solidFill>
              </a:rPr>
              <a:t>, DNAs</a:t>
            </a:r>
            <a:r>
              <a:rPr lang="cs-CZ" sz="2600" dirty="0" smtClean="0">
                <a:solidFill>
                  <a:srgbClr val="002060"/>
                </a:solidFill>
              </a:rPr>
              <a:t>y, </a:t>
            </a:r>
            <a:r>
              <a:rPr lang="cs-CZ" sz="2600" dirty="0" err="1" smtClean="0">
                <a:solidFill>
                  <a:srgbClr val="002060"/>
                </a:solidFill>
              </a:rPr>
              <a:t>RNAsy</a:t>
            </a:r>
            <a:endParaRPr lang="en-GB" sz="2600" dirty="0" smtClean="0">
              <a:solidFill>
                <a:srgbClr val="002060"/>
              </a:solidFill>
            </a:endParaRPr>
          </a:p>
          <a:p>
            <a:pPr marL="342900" lvl="4" indent="-342900">
              <a:buNone/>
            </a:pPr>
            <a:r>
              <a:rPr lang="cs-CZ" altLang="cs-CZ" sz="2600" b="1" dirty="0" smtClean="0">
                <a:solidFill>
                  <a:srgbClr val="002060"/>
                </a:solidFill>
              </a:rPr>
              <a:t>2. nezávislý </a:t>
            </a:r>
            <a:r>
              <a:rPr lang="cs-CZ" altLang="cs-CZ" sz="2600" b="1" dirty="0">
                <a:solidFill>
                  <a:srgbClr val="002060"/>
                </a:solidFill>
              </a:rPr>
              <a:t>na </a:t>
            </a:r>
            <a:r>
              <a:rPr lang="cs-CZ" altLang="cs-CZ" sz="2600" b="1" dirty="0" smtClean="0">
                <a:solidFill>
                  <a:srgbClr val="002060"/>
                </a:solidFill>
              </a:rPr>
              <a:t>kyslíku</a:t>
            </a:r>
            <a:endParaRPr lang="cs-CZ" sz="26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Nízké</a:t>
            </a:r>
            <a:r>
              <a:rPr lang="en-GB" sz="2600" dirty="0" smtClean="0">
                <a:solidFill>
                  <a:srgbClr val="002060"/>
                </a:solidFill>
              </a:rPr>
              <a:t> pH</a:t>
            </a:r>
          </a:p>
          <a:p>
            <a:pPr eaLnBrk="1" hangingPunct="1">
              <a:buFontTx/>
              <a:buNone/>
            </a:pPr>
            <a:r>
              <a:rPr lang="en-GB" sz="2600" dirty="0" err="1" smtClean="0">
                <a:solidFill>
                  <a:srgbClr val="002060"/>
                </a:solidFill>
              </a:rPr>
              <a:t>Lysozym</a:t>
            </a:r>
            <a:endParaRPr lang="en-GB" sz="26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Lactoferin</a:t>
            </a:r>
            <a:endParaRPr lang="cs-CZ" sz="26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Defenziny</a:t>
            </a:r>
            <a:r>
              <a:rPr lang="cs-CZ" sz="2600" dirty="0" smtClean="0">
                <a:solidFill>
                  <a:srgbClr val="002060"/>
                </a:solidFill>
              </a:rPr>
              <a:t> – antimikrobiální polypeptidy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69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45367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>
                <a:solidFill>
                  <a:srgbClr val="002060"/>
                </a:solidFill>
              </a:rPr>
              <a:t>Příčinou syndromu je porucha syntézy CD18, nevytváří se komplex CD11/CD18 – </a:t>
            </a:r>
            <a:r>
              <a:rPr lang="cs-CZ" altLang="cs-CZ" sz="2800" dirty="0" err="1">
                <a:solidFill>
                  <a:srgbClr val="002060"/>
                </a:solidFill>
              </a:rPr>
              <a:t>integriny</a:t>
            </a:r>
            <a:r>
              <a:rPr lang="cs-CZ" altLang="cs-CZ" sz="2800" dirty="0">
                <a:solidFill>
                  <a:srgbClr val="002060"/>
                </a:solidFill>
              </a:rPr>
              <a:t> nutné k přechodu cév do místa </a:t>
            </a:r>
            <a:r>
              <a:rPr lang="cs-CZ" altLang="cs-CZ" sz="2800" dirty="0" smtClean="0">
                <a:solidFill>
                  <a:srgbClr val="002060"/>
                </a:solidFill>
              </a:rPr>
              <a:t>zánětu.</a:t>
            </a:r>
            <a:endParaRPr lang="cs-CZ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Opožděné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odhojování</a:t>
            </a:r>
            <a:r>
              <a:rPr lang="cs-CZ" altLang="cs-CZ" sz="2800" dirty="0" smtClean="0">
                <a:solidFill>
                  <a:srgbClr val="002060"/>
                </a:solidFill>
              </a:rPr>
              <a:t> pupečníku s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omfalitidou</a:t>
            </a:r>
            <a:r>
              <a:rPr lang="cs-CZ" altLang="cs-CZ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Abscesy s malou tvorbou hnisu.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Často postižena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altLang="cs-CZ" sz="2800" dirty="0" smtClean="0">
                <a:solidFill>
                  <a:srgbClr val="002060"/>
                </a:solidFill>
              </a:rPr>
              <a:t> oblast, objevují se gingivitidy, lymfadenitidy, kožní infekce.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 Porucha hojení ran.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dirty="0" smtClean="0">
                <a:solidFill>
                  <a:srgbClr val="FF0000"/>
                </a:solidFill>
              </a:rPr>
              <a:t>Deficit </a:t>
            </a:r>
            <a:r>
              <a:rPr lang="cs-CZ" altLang="cs-CZ" dirty="0" err="1" smtClean="0">
                <a:solidFill>
                  <a:srgbClr val="FF0000"/>
                </a:solidFill>
              </a:rPr>
              <a:t>leukocytárních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err="1" smtClean="0">
                <a:solidFill>
                  <a:srgbClr val="FF0000"/>
                </a:solidFill>
              </a:rPr>
              <a:t>integrinů</a:t>
            </a:r>
            <a:r>
              <a:rPr lang="cs-CZ" altLang="cs-CZ" dirty="0" smtClean="0">
                <a:solidFill>
                  <a:srgbClr val="FF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29848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7720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4400" dirty="0" smtClean="0">
                <a:solidFill>
                  <a:srgbClr val="FF0000"/>
                </a:solidFill>
              </a:rPr>
              <a:t>Cesta leukocytů do místa zánětu</a:t>
            </a:r>
            <a:endParaRPr lang="cs-CZ" altLang="cs-CZ" sz="4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721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Chronická </a:t>
            </a:r>
            <a:r>
              <a:rPr lang="cs-CZ" dirty="0" err="1" smtClean="0">
                <a:solidFill>
                  <a:srgbClr val="FF0000"/>
                </a:solidFill>
              </a:rPr>
              <a:t>granulomatózní</a:t>
            </a:r>
            <a:r>
              <a:rPr lang="cs-CZ" dirty="0" smtClean="0">
                <a:solidFill>
                  <a:srgbClr val="FF0000"/>
                </a:solidFill>
              </a:rPr>
              <a:t>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338318" cy="41814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Opakované abscesy nejčastěji postihující játra, </a:t>
            </a:r>
            <a:r>
              <a:rPr 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sz="2800" dirty="0" smtClean="0">
                <a:solidFill>
                  <a:srgbClr val="002060"/>
                </a:solidFill>
              </a:rPr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Granulomy mohou působit útlak, například žlučovodů.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Příčinou je 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31438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09600" y="1600200"/>
          <a:ext cx="8001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3" imgW="9783541" imgH="5649114" progId="MSPhotoEd.3">
                  <p:embed/>
                </p:oleObj>
              </mc:Choice>
              <mc:Fallback>
                <p:oleObj name="Photo Editor Photo" r:id="rId3" imgW="9783541" imgH="56491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8001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3568" y="381000"/>
            <a:ext cx="7992888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4400" dirty="0" err="1">
                <a:solidFill>
                  <a:srgbClr val="FF0000"/>
                </a:solidFill>
                <a:latin typeface="+mj-lt"/>
              </a:rPr>
              <a:t>Chronic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Granulomatous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Disease</a:t>
            </a:r>
            <a:endParaRPr lang="cs-CZ" sz="440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4400" dirty="0">
                <a:solidFill>
                  <a:srgbClr val="FF0000"/>
                </a:solidFill>
                <a:latin typeface="+mj-lt"/>
              </a:rPr>
              <a:t>(X-</a:t>
            </a:r>
            <a:r>
              <a:rPr lang="cs-CZ" sz="4400" dirty="0" err="1">
                <a:solidFill>
                  <a:srgbClr val="FF0000"/>
                </a:solidFill>
                <a:latin typeface="+mj-lt"/>
              </a:rPr>
              <a:t>linked</a:t>
            </a:r>
            <a:r>
              <a:rPr lang="cs-CZ" sz="44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9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Možnosti vyšetření fagocytárních funkcí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Chemotaxe: vyšetření chemotaxe pod </a:t>
            </a:r>
            <a:r>
              <a:rPr lang="cs-CZ" dirty="0" err="1" smtClean="0">
                <a:solidFill>
                  <a:srgbClr val="002060"/>
                </a:solidFill>
              </a:rPr>
              <a:t>agarózou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Ingesce: </a:t>
            </a:r>
            <a:r>
              <a:rPr lang="cs-CZ" dirty="0" err="1" smtClean="0">
                <a:solidFill>
                  <a:srgbClr val="002060"/>
                </a:solidFill>
              </a:rPr>
              <a:t>ingresce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metakrylávých</a:t>
            </a:r>
            <a:r>
              <a:rPr lang="cs-CZ" dirty="0" smtClean="0">
                <a:solidFill>
                  <a:srgbClr val="002060"/>
                </a:solidFill>
              </a:rPr>
              <a:t> partikulí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Tvorba reaktivních metabolitů kyslíku: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   NBT test, chemiluminiscence, redukce </a:t>
            </a:r>
            <a:r>
              <a:rPr lang="cs-CZ" dirty="0" err="1" smtClean="0">
                <a:solidFill>
                  <a:srgbClr val="002060"/>
                </a:solidFill>
              </a:rPr>
              <a:t>tetrarhodamidu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Vyšetření exprese </a:t>
            </a:r>
            <a:r>
              <a:rPr lang="cs-CZ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dirty="0" smtClean="0">
                <a:solidFill>
                  <a:srgbClr val="002060"/>
                </a:solidFill>
              </a:rPr>
              <a:t>2-integrinů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>
                <a:solidFill>
                  <a:srgbClr val="002060"/>
                </a:solidFill>
              </a:rPr>
              <a:t>Komplexní vyšetření: </a:t>
            </a:r>
            <a:r>
              <a:rPr lang="cs-CZ" dirty="0" err="1" smtClean="0">
                <a:solidFill>
                  <a:srgbClr val="002060"/>
                </a:solidFill>
              </a:rPr>
              <a:t>mikrobicidie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4593</Words>
  <Application>Microsoft Office PowerPoint</Application>
  <PresentationFormat>Předvádění na obrazovce (4:3)</PresentationFormat>
  <Paragraphs>779</Paragraphs>
  <Slides>125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125</vt:i4>
      </vt:variant>
    </vt:vector>
  </HeadingPairs>
  <TitlesOfParts>
    <vt:vector size="136" baseType="lpstr">
      <vt:lpstr>Arial</vt:lpstr>
      <vt:lpstr>Calibri</vt:lpstr>
      <vt:lpstr>Monotype Sorts</vt:lpstr>
      <vt:lpstr>Symbol</vt:lpstr>
      <vt:lpstr>Tahoma</vt:lpstr>
      <vt:lpstr>Times New Roman</vt:lpstr>
      <vt:lpstr>Verdana</vt:lpstr>
      <vt:lpstr>Wingdings</vt:lpstr>
      <vt:lpstr>Motiv systému Office</vt:lpstr>
      <vt:lpstr>Fotografie</vt:lpstr>
      <vt:lpstr>Photo Editor Photo</vt:lpstr>
      <vt:lpstr>Vrozená imunita</vt:lpstr>
      <vt:lpstr>       ZÁKLADNÍ POJMY</vt:lpstr>
      <vt:lpstr>Imunitní systém</vt:lpstr>
      <vt:lpstr>Základ imunitního systému</vt:lpstr>
      <vt:lpstr>Složky imunitního sytému</vt:lpstr>
      <vt:lpstr>Mízní cévy</vt:lpstr>
      <vt:lpstr>Míza, lymfa</vt:lpstr>
      <vt:lpstr>Míza, lymfa</vt:lpstr>
      <vt:lpstr>Složení lymfy</vt:lpstr>
      <vt:lpstr>Složení lymfy</vt:lpstr>
      <vt:lpstr>Cesty lymfocytů v těle</vt:lpstr>
      <vt:lpstr>High endotelial venules</vt:lpstr>
      <vt:lpstr>Cirkulace lymfocytů</vt:lpstr>
      <vt:lpstr>Lymfatické orgány</vt:lpstr>
      <vt:lpstr>Prezentace aplikace PowerPoint</vt:lpstr>
      <vt:lpstr>Kostní dřeň - hematopoeza</vt:lpstr>
      <vt:lpstr>Propojení lymfatických orgánů</vt:lpstr>
      <vt:lpstr>Lymfatická uzlina</vt:lpstr>
      <vt:lpstr>Vyšetření lymfatických uzlin</vt:lpstr>
      <vt:lpstr>Prezentace aplikace PowerPoint</vt:lpstr>
      <vt:lpstr>Slezina</vt:lpstr>
      <vt:lpstr>Vyšetření sleziny</vt:lpstr>
      <vt:lpstr>Prezentace aplikace PowerPoint</vt:lpstr>
      <vt:lpstr>Imunita</vt:lpstr>
      <vt:lpstr>Antigen</vt:lpstr>
      <vt:lpstr>Prezentace aplikace PowerPoint</vt:lpstr>
      <vt:lpstr>Imnunogennost</vt:lpstr>
      <vt:lpstr>Chemické složení antigenů</vt:lpstr>
      <vt:lpstr>Hapten</vt:lpstr>
      <vt:lpstr>Imunogenicita haptenu</vt:lpstr>
      <vt:lpstr>Zkřížená reaktivita antigenů</vt:lpstr>
      <vt:lpstr>Prezentace aplikace PowerPoint</vt:lpstr>
      <vt:lpstr>Prezentace aplikace PowerPoint</vt:lpstr>
      <vt:lpstr>IMUNITA VROZENÁ</vt:lpstr>
      <vt:lpstr>Prezentace aplikace PowerPoint</vt:lpstr>
      <vt:lpstr>Vrozená imunita</vt:lpstr>
      <vt:lpstr>Vrozená imunita</vt:lpstr>
      <vt:lpstr>Antimikrobiální peptidy</vt:lpstr>
      <vt:lpstr>Antimikrobiální peptidy v residentních kožních buňkách </vt:lpstr>
      <vt:lpstr>Vrozená imunita</vt:lpstr>
      <vt:lpstr>Nespecifická imunitní odpověď</vt:lpstr>
      <vt:lpstr>Vrozená imunita:  charakteristické rysy</vt:lpstr>
      <vt:lpstr>PAMP „ Pathogen Associated Molecular Pattern“</vt:lpstr>
      <vt:lpstr>DAMP „Damage Associated Molecular Patterns“</vt:lpstr>
      <vt:lpstr>PAMPs and DAMPs</vt:lpstr>
      <vt:lpstr>PRR- Pattern Recognition Receptors </vt:lpstr>
      <vt:lpstr>Vrozená imunita:  charakteristické rysy</vt:lpstr>
      <vt:lpstr>Receptory buněk přirozené imunity</vt:lpstr>
      <vt:lpstr>PRR- Pattern Recognition Receptors </vt:lpstr>
      <vt:lpstr>Cell associated PRR</vt:lpstr>
      <vt:lpstr>PRR- Pattern Recognition Receptors </vt:lpstr>
      <vt:lpstr>Vrozená imunita</vt:lpstr>
      <vt:lpstr>Solubilní PRR</vt:lpstr>
      <vt:lpstr>Prezentace aplikace PowerPoint</vt:lpstr>
      <vt:lpstr>Prezentace aplikace PowerPoint</vt:lpstr>
      <vt:lpstr>Molekuly  buněčných interakcí</vt:lpstr>
      <vt:lpstr>Cytokiny</vt:lpstr>
      <vt:lpstr>Prezentace aplikace PowerPoint</vt:lpstr>
      <vt:lpstr>Cytokiny</vt:lpstr>
      <vt:lpstr>Funkce cytokinů</vt:lpstr>
      <vt:lpstr>Cytokiny</vt:lpstr>
      <vt:lpstr>Interferony</vt:lpstr>
      <vt:lpstr>Mechanismus účinku interferonu (IFN)</vt:lpstr>
      <vt:lpstr>Komplementový systém</vt:lpstr>
      <vt:lpstr>Prezentace aplikace PowerPoint</vt:lpstr>
      <vt:lpstr>Komplementový systém - funkce</vt:lpstr>
      <vt:lpstr> Aktivace komplementového systému</vt:lpstr>
      <vt:lpstr>Prezentace aplikace PowerPoint</vt:lpstr>
      <vt:lpstr>Prezentace aplikace PowerPoint</vt:lpstr>
      <vt:lpstr>Alternativní dráha KS</vt:lpstr>
      <vt:lpstr>Aktivace alternativní dráhy komplementového systému</vt:lpstr>
      <vt:lpstr>Klasická dráha aktivace komplementu</vt:lpstr>
      <vt:lpstr>Klasická dráha komplementového systému</vt:lpstr>
      <vt:lpstr>Jednotka C1</vt:lpstr>
      <vt:lpstr>Aktivace klasické cesty komplemntového systému</vt:lpstr>
      <vt:lpstr>Membranolytický komplex</vt:lpstr>
      <vt:lpstr>Prezentace aplikace PowerPoint</vt:lpstr>
      <vt:lpstr>Prezentace aplikace PowerPoint</vt:lpstr>
      <vt:lpstr>Biologicky aktivní produkty aktivace C</vt:lpstr>
      <vt:lpstr>Funkce C1-INH</vt:lpstr>
      <vt:lpstr>Základní indikace vyšetření složek komplementového systému</vt:lpstr>
      <vt:lpstr>Imunochemické vyšetření jednotlivých složek komplementového systému</vt:lpstr>
      <vt:lpstr>Lektin vázající manózu (MBL)</vt:lpstr>
      <vt:lpstr>Deficience  komplementového systému</vt:lpstr>
      <vt:lpstr>Funkční vyšetření klasické dráhy  </vt:lpstr>
      <vt:lpstr>Hereditární angioedém</vt:lpstr>
      <vt:lpstr>Prezentace aplikace PowerPoint</vt:lpstr>
      <vt:lpstr>Vrozená imunita</vt:lpstr>
      <vt:lpstr>Prezentace aplikace PowerPoint</vt:lpstr>
      <vt:lpstr> Mastocyty </vt:lpstr>
      <vt:lpstr>Prezentace aplikace PowerPoint</vt:lpstr>
      <vt:lpstr>Prezentace aplikace PowerPoint</vt:lpstr>
      <vt:lpstr>Prezentace aplikace PowerPoint</vt:lpstr>
      <vt:lpstr>Zabíjecí mechanismy fagocytujících buněk</vt:lpstr>
      <vt:lpstr>Prezentace aplikace PowerPoint</vt:lpstr>
      <vt:lpstr>Prezentace aplikace PowerPoint</vt:lpstr>
      <vt:lpstr>Chronická granulomatózní choroba</vt:lpstr>
      <vt:lpstr>Prezentace aplikace PowerPoint</vt:lpstr>
      <vt:lpstr>Možnosti vyšetření fagocytárních funkcí</vt:lpstr>
      <vt:lpstr>Indikace k vyšetření fagocytárních schopností granulocytů</vt:lpstr>
      <vt:lpstr>  -jsou morfologicky podobné  lymfocytům („velké granulární lymfocyty“, LGL), nefagocytují, nemají adherenční schopnosti  -specializují se na zabíjení abnormálních vlastních buněk organismu nápadných nízkou expresí MHC molekul (např. infikovaných viry, intracelulárními bakteriemi, nádorové buňky)  -cytotoxické nástroje NK buněk – perforin a granzym – podobně jako u CD8+ cytotoxických buněk  -jejich cytotoxická aktivita je jednak přirozená, jednak může být zprostředkována protilátkami vázanými na FcR III (CD16), ADCC  -ovlivňují vrozenou i adaptivní imunitu svými cytokiny, především IFN-γ a TNF-α  </vt:lpstr>
      <vt:lpstr>Prezentace aplikace PowerPoint</vt:lpstr>
      <vt:lpstr>Buňky NK</vt:lpstr>
      <vt:lpstr>Prezentace aplikace PowerPoint</vt:lpstr>
      <vt:lpstr>Prezentace aplikace PowerPoint</vt:lpstr>
      <vt:lpstr>Reakce NK buněk</vt:lpstr>
      <vt:lpstr>Buňky NKT</vt:lpstr>
      <vt:lpstr>Zánět</vt:lpstr>
      <vt:lpstr>Zánět-  komplexní obranná reakce systému vrozené imunity </vt:lpstr>
      <vt:lpstr>Zánět</vt:lpstr>
      <vt:lpstr>Dva druhy zánětu</vt:lpstr>
      <vt:lpstr>Průběh zánětlivé reakce</vt:lpstr>
      <vt:lpstr>Klasické známky zánětu</vt:lpstr>
      <vt:lpstr>Zánět - průběh</vt:lpstr>
      <vt:lpstr>Vliv prozánětlivých cytokinů</vt:lpstr>
      <vt:lpstr>Hlavní události v místě zánětu </vt:lpstr>
      <vt:lpstr>Iniciace zánětlivé odpovědi</vt:lpstr>
      <vt:lpstr>Laboratorní známky zánětu</vt:lpstr>
      <vt:lpstr>Proteiny akutní fáze</vt:lpstr>
      <vt:lpstr>Proteiny akutní fáze</vt:lpstr>
      <vt:lpstr>Nejdůležitější léky využívané k tlumení zánětlivých procesů</vt:lpstr>
      <vt:lpstr>Reparace poškozené tkáně</vt:lpstr>
      <vt:lpstr>Mediátory zánětlivé odpovědi</vt:lpstr>
      <vt:lpstr>Monitorování  akutního  zánětlivého  procesu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Vrozená imunita</dc:title>
  <dc:creator>uziv</dc:creator>
  <cp:lastModifiedBy>Uživatel systému Windows</cp:lastModifiedBy>
  <cp:revision>37</cp:revision>
  <dcterms:created xsi:type="dcterms:W3CDTF">2016-01-13T09:11:24Z</dcterms:created>
  <dcterms:modified xsi:type="dcterms:W3CDTF">2019-02-28T07:24:48Z</dcterms:modified>
</cp:coreProperties>
</file>