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7"/>
  </p:notesMasterIdLst>
  <p:sldIdLst>
    <p:sldId id="256" r:id="rId2"/>
    <p:sldId id="393" r:id="rId3"/>
    <p:sldId id="396" r:id="rId4"/>
    <p:sldId id="257" r:id="rId5"/>
    <p:sldId id="384" r:id="rId6"/>
    <p:sldId id="258" r:id="rId7"/>
    <p:sldId id="263" r:id="rId8"/>
    <p:sldId id="397" r:id="rId9"/>
    <p:sldId id="398" r:id="rId10"/>
    <p:sldId id="406" r:id="rId11"/>
    <p:sldId id="400" r:id="rId12"/>
    <p:sldId id="266" r:id="rId13"/>
    <p:sldId id="267" r:id="rId14"/>
    <p:sldId id="273" r:id="rId15"/>
    <p:sldId id="277" r:id="rId16"/>
    <p:sldId id="274" r:id="rId17"/>
    <p:sldId id="276" r:id="rId18"/>
    <p:sldId id="278" r:id="rId19"/>
    <p:sldId id="279" r:id="rId20"/>
    <p:sldId id="280" r:id="rId21"/>
    <p:sldId id="408" r:id="rId22"/>
    <p:sldId id="295" r:id="rId23"/>
    <p:sldId id="285" r:id="rId24"/>
    <p:sldId id="287" r:id="rId25"/>
    <p:sldId id="288" r:id="rId26"/>
    <p:sldId id="290" r:id="rId27"/>
    <p:sldId id="289" r:id="rId28"/>
    <p:sldId id="294" r:id="rId29"/>
    <p:sldId id="284" r:id="rId30"/>
    <p:sldId id="292" r:id="rId31"/>
    <p:sldId id="293" r:id="rId32"/>
    <p:sldId id="297" r:id="rId33"/>
    <p:sldId id="296" r:id="rId34"/>
    <p:sldId id="368" r:id="rId35"/>
    <p:sldId id="298" r:id="rId36"/>
    <p:sldId id="299" r:id="rId37"/>
    <p:sldId id="300" r:id="rId38"/>
    <p:sldId id="301" r:id="rId39"/>
    <p:sldId id="302" r:id="rId40"/>
    <p:sldId id="304" r:id="rId41"/>
    <p:sldId id="303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312" r:id="rId50"/>
    <p:sldId id="313" r:id="rId51"/>
    <p:sldId id="314" r:id="rId52"/>
    <p:sldId id="315" r:id="rId53"/>
    <p:sldId id="316" r:id="rId54"/>
    <p:sldId id="317" r:id="rId55"/>
    <p:sldId id="318" r:id="rId56"/>
    <p:sldId id="319" r:id="rId57"/>
    <p:sldId id="320" r:id="rId58"/>
    <p:sldId id="321" r:id="rId59"/>
    <p:sldId id="322" r:id="rId60"/>
    <p:sldId id="323" r:id="rId61"/>
    <p:sldId id="324" r:id="rId62"/>
    <p:sldId id="325" r:id="rId63"/>
    <p:sldId id="326" r:id="rId64"/>
    <p:sldId id="327" r:id="rId65"/>
    <p:sldId id="328" r:id="rId66"/>
    <p:sldId id="329" r:id="rId67"/>
    <p:sldId id="330" r:id="rId68"/>
    <p:sldId id="331" r:id="rId69"/>
    <p:sldId id="332" r:id="rId70"/>
    <p:sldId id="333" r:id="rId71"/>
    <p:sldId id="407" r:id="rId72"/>
    <p:sldId id="334" r:id="rId73"/>
    <p:sldId id="335" r:id="rId74"/>
    <p:sldId id="336" r:id="rId75"/>
    <p:sldId id="337" r:id="rId76"/>
    <p:sldId id="338" r:id="rId77"/>
    <p:sldId id="340" r:id="rId78"/>
    <p:sldId id="339" r:id="rId79"/>
    <p:sldId id="341" r:id="rId80"/>
    <p:sldId id="291" r:id="rId81"/>
    <p:sldId id="342" r:id="rId82"/>
    <p:sldId id="343" r:id="rId83"/>
    <p:sldId id="344" r:id="rId84"/>
    <p:sldId id="345" r:id="rId85"/>
    <p:sldId id="346" r:id="rId86"/>
    <p:sldId id="347" r:id="rId87"/>
    <p:sldId id="348" r:id="rId88"/>
    <p:sldId id="349" r:id="rId89"/>
    <p:sldId id="350" r:id="rId90"/>
    <p:sldId id="351" r:id="rId91"/>
    <p:sldId id="352" r:id="rId92"/>
    <p:sldId id="353" r:id="rId93"/>
    <p:sldId id="354" r:id="rId94"/>
    <p:sldId id="355" r:id="rId95"/>
    <p:sldId id="356" r:id="rId96"/>
    <p:sldId id="357" r:id="rId97"/>
    <p:sldId id="358" r:id="rId98"/>
    <p:sldId id="359" r:id="rId99"/>
    <p:sldId id="361" r:id="rId100"/>
    <p:sldId id="362" r:id="rId101"/>
    <p:sldId id="363" r:id="rId102"/>
    <p:sldId id="364" r:id="rId103"/>
    <p:sldId id="365" r:id="rId104"/>
    <p:sldId id="366" r:id="rId105"/>
    <p:sldId id="369" r:id="rId106"/>
    <p:sldId id="367" r:id="rId107"/>
    <p:sldId id="374" r:id="rId108"/>
    <p:sldId id="375" r:id="rId109"/>
    <p:sldId id="376" r:id="rId110"/>
    <p:sldId id="377" r:id="rId111"/>
    <p:sldId id="378" r:id="rId112"/>
    <p:sldId id="379" r:id="rId113"/>
    <p:sldId id="380" r:id="rId114"/>
    <p:sldId id="381" r:id="rId115"/>
    <p:sldId id="382" r:id="rId116"/>
    <p:sldId id="383" r:id="rId117"/>
    <p:sldId id="387" r:id="rId118"/>
    <p:sldId id="388" r:id="rId119"/>
    <p:sldId id="389" r:id="rId120"/>
    <p:sldId id="390" r:id="rId121"/>
    <p:sldId id="391" r:id="rId122"/>
    <p:sldId id="370" r:id="rId123"/>
    <p:sldId id="371" r:id="rId124"/>
    <p:sldId id="372" r:id="rId125"/>
    <p:sldId id="373" r:id="rId1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68" autoAdjust="0"/>
  </p:normalViewPr>
  <p:slideViewPr>
    <p:cSldViewPr>
      <p:cViewPr varScale="1">
        <p:scale>
          <a:sx n="94" d="100"/>
          <a:sy n="94" d="100"/>
        </p:scale>
        <p:origin x="1570" y="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767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73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4CA0B5-9C42-4D83-B759-204AAB672B7F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4F72C-A73B-4C8C-9B81-3785F3E102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069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18293-F9B4-4B43-AF93-3736BF89F6EA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9468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D128F6-7560-419C-A82E-A0FAE1414323}" type="slidenum">
              <a:rPr lang="cs-CZ"/>
              <a:pPr/>
              <a:t>93</a:t>
            </a:fld>
            <a:endParaRPr lang="cs-CZ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7868BC-CDE8-444C-80BC-F250214E5DAD}" type="slidenum">
              <a:rPr lang="cs-CZ"/>
              <a:pPr/>
              <a:t>94</a:t>
            </a:fld>
            <a:endParaRPr lang="cs-CZ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EBF558-439A-4588-B4A5-F47FF53E4CD4}" type="slidenum">
              <a:rPr lang="cs-CZ"/>
              <a:pPr/>
              <a:t>105</a:t>
            </a:fld>
            <a:endParaRPr lang="cs-CZ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F0F0-60D3-4A9C-B8F5-344B02398E9A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1C23F-125B-472A-A1B9-71846DB61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085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F0F0-60D3-4A9C-B8F5-344B02398E9A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1C23F-125B-472A-A1B9-71846DB61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0231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F0F0-60D3-4A9C-B8F5-344B02398E9A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1C23F-125B-472A-A1B9-71846DB61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790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F0F0-60D3-4A9C-B8F5-344B02398E9A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1C23F-125B-472A-A1B9-71846DB61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050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F0F0-60D3-4A9C-B8F5-344B02398E9A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1C23F-125B-472A-A1B9-71846DB61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1544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F0F0-60D3-4A9C-B8F5-344B02398E9A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1C23F-125B-472A-A1B9-71846DB61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60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F0F0-60D3-4A9C-B8F5-344B02398E9A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1C23F-125B-472A-A1B9-71846DB61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831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F0F0-60D3-4A9C-B8F5-344B02398E9A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1C23F-125B-472A-A1B9-71846DB61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195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F0F0-60D3-4A9C-B8F5-344B02398E9A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1C23F-125B-472A-A1B9-71846DB61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659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F0F0-60D3-4A9C-B8F5-344B02398E9A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1C23F-125B-472A-A1B9-71846DB61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381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F0F0-60D3-4A9C-B8F5-344B02398E9A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1C23F-125B-472A-A1B9-71846DB61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201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BF0F0-60D3-4A9C-B8F5-344B02398E9A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1C23F-125B-472A-A1B9-71846DB61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757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Adaptivní imunita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2060"/>
                </a:solidFill>
              </a:rPr>
              <a:t>Marcela Vlková</a:t>
            </a:r>
            <a:endParaRPr lang="en-GB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205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Endogenní (tělu vlastní) </a:t>
            </a:r>
            <a:r>
              <a:rPr lang="cs-CZ" dirty="0" err="1" smtClean="0">
                <a:solidFill>
                  <a:srgbClr val="C00000"/>
                </a:solidFill>
              </a:rPr>
              <a:t>Ag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608" y="1628800"/>
            <a:ext cx="6912768" cy="4525963"/>
          </a:xfrm>
        </p:spPr>
        <p:txBody>
          <a:bodyPr/>
          <a:lstStyle/>
          <a:p>
            <a:endParaRPr lang="cs-CZ" dirty="0" smtClean="0">
              <a:solidFill>
                <a:srgbClr val="002060"/>
              </a:solidFill>
            </a:endParaRPr>
          </a:p>
          <a:p>
            <a:r>
              <a:rPr lang="en-GB" dirty="0" err="1" smtClean="0">
                <a:solidFill>
                  <a:srgbClr val="002060"/>
                </a:solidFill>
              </a:rPr>
              <a:t>normální</a:t>
            </a:r>
            <a:r>
              <a:rPr lang="en-GB" dirty="0" smtClean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produkt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 smtClean="0">
                <a:solidFill>
                  <a:srgbClr val="002060"/>
                </a:solidFill>
              </a:rPr>
              <a:t>bu</a:t>
            </a:r>
            <a:r>
              <a:rPr lang="cs-CZ" dirty="0" err="1" smtClean="0">
                <a:solidFill>
                  <a:srgbClr val="002060"/>
                </a:solidFill>
              </a:rPr>
              <a:t>něč</a:t>
            </a:r>
            <a:r>
              <a:rPr lang="en-GB" dirty="0" smtClean="0">
                <a:solidFill>
                  <a:srgbClr val="002060"/>
                </a:solidFill>
              </a:rPr>
              <a:t>né </a:t>
            </a:r>
            <a:r>
              <a:rPr lang="en-GB" dirty="0" err="1">
                <a:solidFill>
                  <a:srgbClr val="002060"/>
                </a:solidFill>
              </a:rPr>
              <a:t>proteosyntézy</a:t>
            </a:r>
            <a:r>
              <a:rPr lang="en-GB" dirty="0">
                <a:solidFill>
                  <a:srgbClr val="002060"/>
                </a:solidFill>
              </a:rPr>
              <a:t> 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en-GB" dirty="0" err="1" smtClean="0">
                <a:solidFill>
                  <a:srgbClr val="002060"/>
                </a:solidFill>
              </a:rPr>
              <a:t>cizorodý</a:t>
            </a:r>
            <a:r>
              <a:rPr lang="en-GB" dirty="0" smtClean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produkt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syntetizovaný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podle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virové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genetické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informace</a:t>
            </a:r>
            <a:r>
              <a:rPr lang="en-GB" dirty="0">
                <a:solidFill>
                  <a:srgbClr val="002060"/>
                </a:solidFill>
              </a:rPr>
              <a:t> 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en-GB" dirty="0" err="1" smtClean="0">
                <a:solidFill>
                  <a:srgbClr val="002060"/>
                </a:solidFill>
              </a:rPr>
              <a:t>produkt</a:t>
            </a:r>
            <a:r>
              <a:rPr lang="en-GB" dirty="0" smtClean="0">
                <a:solidFill>
                  <a:srgbClr val="002060"/>
                </a:solidFill>
              </a:rPr>
              <a:t> </a:t>
            </a:r>
            <a:r>
              <a:rPr lang="en-GB" dirty="0" err="1" smtClean="0">
                <a:solidFill>
                  <a:srgbClr val="002060"/>
                </a:solidFill>
              </a:rPr>
              <a:t>nádorov</a:t>
            </a:r>
            <a:r>
              <a:rPr lang="cs-CZ" dirty="0">
                <a:solidFill>
                  <a:srgbClr val="002060"/>
                </a:solidFill>
              </a:rPr>
              <a:t>ě</a:t>
            </a:r>
            <a:r>
              <a:rPr lang="en-GB" dirty="0" smtClean="0">
                <a:solidFill>
                  <a:srgbClr val="002060"/>
                </a:solidFill>
              </a:rPr>
              <a:t> </a:t>
            </a:r>
            <a:r>
              <a:rPr lang="en-GB" dirty="0" err="1" smtClean="0">
                <a:solidFill>
                  <a:srgbClr val="002060"/>
                </a:solidFill>
              </a:rPr>
              <a:t>zm</a:t>
            </a:r>
            <a:r>
              <a:rPr lang="cs-CZ" dirty="0" smtClean="0">
                <a:solidFill>
                  <a:srgbClr val="002060"/>
                </a:solidFill>
              </a:rPr>
              <a:t>ě</a:t>
            </a:r>
            <a:r>
              <a:rPr lang="en-GB" dirty="0" smtClean="0">
                <a:solidFill>
                  <a:srgbClr val="002060"/>
                </a:solidFill>
              </a:rPr>
              <a:t>n</a:t>
            </a:r>
            <a:r>
              <a:rPr lang="cs-CZ" dirty="0" err="1" smtClean="0">
                <a:solidFill>
                  <a:srgbClr val="002060"/>
                </a:solidFill>
              </a:rPr>
              <a:t>ě</a:t>
            </a:r>
            <a:r>
              <a:rPr lang="en-GB" dirty="0" smtClean="0">
                <a:solidFill>
                  <a:srgbClr val="002060"/>
                </a:solidFill>
              </a:rPr>
              <a:t>né </a:t>
            </a:r>
            <a:r>
              <a:rPr lang="en-GB" dirty="0" err="1" smtClean="0">
                <a:solidFill>
                  <a:srgbClr val="002060"/>
                </a:solidFill>
              </a:rPr>
              <a:t>bu</a:t>
            </a:r>
            <a:r>
              <a:rPr lang="cs-CZ" dirty="0" smtClean="0">
                <a:solidFill>
                  <a:srgbClr val="002060"/>
                </a:solidFill>
              </a:rPr>
              <a:t>ň</a:t>
            </a:r>
            <a:r>
              <a:rPr lang="en-GB" dirty="0" err="1" smtClean="0">
                <a:solidFill>
                  <a:srgbClr val="002060"/>
                </a:solidFill>
              </a:rPr>
              <a:t>ky</a:t>
            </a:r>
            <a:r>
              <a:rPr lang="en-GB" dirty="0" smtClean="0">
                <a:solidFill>
                  <a:srgbClr val="002060"/>
                </a:solidFill>
              </a:rPr>
              <a:t> </a:t>
            </a:r>
            <a:endParaRPr lang="en-GB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77941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B-buněčná aktivace a produkce </a:t>
            </a:r>
            <a:r>
              <a:rPr lang="cs-CZ" dirty="0" err="1" smtClean="0">
                <a:solidFill>
                  <a:srgbClr val="C00000"/>
                </a:solidFill>
              </a:rPr>
              <a:t>Ig</a:t>
            </a:r>
            <a:r>
              <a:rPr lang="cs-CZ" dirty="0" smtClean="0">
                <a:solidFill>
                  <a:srgbClr val="C00000"/>
                </a:solidFill>
              </a:rPr>
              <a:t> u B2 lymfocytů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628800"/>
            <a:ext cx="8791575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87296207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ntibodies &lt;ul&gt;&lt;li&gt;agglutination and precipitation &lt;/li&gt;&lt;/ul&gt;&lt;ul&gt;&lt;ul&gt;&lt;li&gt;enhances phagocytosis by gathering antigens into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6934200" cy="52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05062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Efektorové funkce protilátek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3" y="1268761"/>
            <a:ext cx="8951405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52752428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2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53975" y="6092825"/>
            <a:ext cx="9036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/>
              <a:t>Tucker W. LeBien and Thomas F. Tedder. Blood 2008; 112: 1570-1580</a:t>
            </a:r>
          </a:p>
        </p:txBody>
      </p:sp>
    </p:spTree>
    <p:extLst>
      <p:ext uri="{BB962C8B-B14F-4D97-AF65-F5344CB8AC3E}">
        <p14:creationId xmlns:p14="http://schemas.microsoft.com/office/powerpoint/2010/main" val="30215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Adaptivní imunita: </a:t>
            </a:r>
            <a:r>
              <a:rPr lang="cs-CZ" i="1" dirty="0" smtClean="0">
                <a:solidFill>
                  <a:srgbClr val="C00000"/>
                </a:solidFill>
              </a:rPr>
              <a:t>paměť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95536" y="1844824"/>
            <a:ext cx="86928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2060"/>
                </a:solidFill>
              </a:rPr>
              <a:t>Zvýšení imunitní reakce po opakovaném setkání </a:t>
            </a:r>
          </a:p>
          <a:p>
            <a:r>
              <a:rPr lang="cs-CZ" sz="3200" dirty="0" smtClean="0">
                <a:solidFill>
                  <a:srgbClr val="002060"/>
                </a:solidFill>
              </a:rPr>
              <a:t>s původním antigenem.</a:t>
            </a:r>
          </a:p>
          <a:p>
            <a:endParaRPr lang="cs-CZ" sz="3200" dirty="0">
              <a:solidFill>
                <a:srgbClr val="002060"/>
              </a:solidFill>
            </a:endParaRPr>
          </a:p>
          <a:p>
            <a:r>
              <a:rPr lang="cs-CZ" sz="3200" dirty="0" smtClean="0">
                <a:solidFill>
                  <a:srgbClr val="002060"/>
                </a:solidFill>
              </a:rPr>
              <a:t>Klonální selekce – klonální expanze</a:t>
            </a:r>
          </a:p>
          <a:p>
            <a:r>
              <a:rPr lang="cs-CZ" sz="3200" dirty="0" smtClean="0">
                <a:solidFill>
                  <a:srgbClr val="002060"/>
                </a:solidFill>
              </a:rPr>
              <a:t>Diferenciace: terminální efektorové buňky</a:t>
            </a:r>
          </a:p>
          <a:p>
            <a:r>
              <a:rPr lang="cs-CZ" sz="3200" dirty="0">
                <a:solidFill>
                  <a:srgbClr val="002060"/>
                </a:solidFill>
              </a:rPr>
              <a:t> </a:t>
            </a:r>
            <a:r>
              <a:rPr lang="cs-CZ" sz="3200" dirty="0" smtClean="0">
                <a:solidFill>
                  <a:srgbClr val="002060"/>
                </a:solidFill>
              </a:rPr>
              <a:t>                        dlouze žijící paměťové buňky</a:t>
            </a:r>
          </a:p>
          <a:p>
            <a:r>
              <a:rPr lang="cs-CZ" sz="3200" dirty="0" smtClean="0">
                <a:solidFill>
                  <a:srgbClr val="002060"/>
                </a:solidFill>
              </a:rPr>
              <a:t>Imunitní reakce </a:t>
            </a:r>
          </a:p>
          <a:p>
            <a:r>
              <a:rPr lang="cs-CZ" sz="3200" dirty="0">
                <a:solidFill>
                  <a:srgbClr val="002060"/>
                </a:solidFill>
              </a:rPr>
              <a:t> </a:t>
            </a:r>
            <a:r>
              <a:rPr lang="cs-CZ" sz="3200" dirty="0" smtClean="0">
                <a:solidFill>
                  <a:srgbClr val="002060"/>
                </a:solidFill>
              </a:rPr>
              <a:t>               primární </a:t>
            </a:r>
            <a:endParaRPr lang="cs-CZ" sz="3200" dirty="0">
              <a:solidFill>
                <a:srgbClr val="002060"/>
              </a:solidFill>
            </a:endParaRPr>
          </a:p>
          <a:p>
            <a:r>
              <a:rPr lang="cs-CZ" sz="3200" dirty="0" smtClean="0">
                <a:solidFill>
                  <a:srgbClr val="002060"/>
                </a:solidFill>
              </a:rPr>
              <a:t>                sekundární (</a:t>
            </a:r>
            <a:r>
              <a:rPr lang="cs-CZ" sz="3200" dirty="0" err="1" smtClean="0">
                <a:solidFill>
                  <a:srgbClr val="002060"/>
                </a:solidFill>
              </a:rPr>
              <a:t>anamnestická,“booster</a:t>
            </a:r>
            <a:r>
              <a:rPr lang="cs-CZ" sz="3200" dirty="0" smtClean="0">
                <a:solidFill>
                  <a:srgbClr val="002060"/>
                </a:solidFill>
              </a:rPr>
              <a:t>“)</a:t>
            </a:r>
            <a:endParaRPr lang="cs-CZ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07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S0241X-001-f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8" y="1055688"/>
            <a:ext cx="6018212" cy="4762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5" name="Text Box 3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endParaRPr lang="cs-CZ" sz="800"/>
          </a:p>
        </p:txBody>
      </p:sp>
      <p:sp>
        <p:nvSpPr>
          <p:cNvPr id="110596" name="Text Box 4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700" i="1"/>
              <a:t>Downloaded from: StudentConsult (on 15 July 2006 09:09 AM)</a:t>
            </a:r>
          </a:p>
        </p:txBody>
      </p:sp>
      <p:sp>
        <p:nvSpPr>
          <p:cNvPr id="110597" name="Text Box 5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700" i="1"/>
              <a:t>© 2005 Elsevier </a:t>
            </a:r>
          </a:p>
        </p:txBody>
      </p:sp>
      <p:pic>
        <p:nvPicPr>
          <p:cNvPr id="110598" name="Picture 6" descr="top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525"/>
            <a:ext cx="301942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61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Imunitní protilátková odpověď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91" y="1412776"/>
            <a:ext cx="8123533" cy="5135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07123430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755650" y="220503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dirty="0" smtClean="0">
                <a:solidFill>
                  <a:srgbClr val="C00000"/>
                </a:solidFill>
              </a:rPr>
              <a:t>Regulace v imunitním systému </a:t>
            </a:r>
            <a:endParaRPr lang="en-US" altLang="cs-CZ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64303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složitost im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909663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68313" y="333375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dirty="0" smtClean="0">
                <a:solidFill>
                  <a:srgbClr val="C00000"/>
                </a:solidFill>
              </a:rPr>
              <a:t>Regulace imunitní odpovědi</a:t>
            </a:r>
            <a:endParaRPr lang="en-US" altLang="cs-CZ" dirty="0" smtClean="0">
              <a:solidFill>
                <a:srgbClr val="C00000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68313" y="1844675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dirty="0" smtClean="0">
                <a:solidFill>
                  <a:srgbClr val="002060"/>
                </a:solidFill>
              </a:rPr>
              <a:t>Uskutečňuje se:</a:t>
            </a:r>
          </a:p>
          <a:p>
            <a:pPr lvl="1"/>
            <a:r>
              <a:rPr lang="cs-CZ" altLang="cs-CZ" sz="3200" dirty="0" smtClean="0">
                <a:solidFill>
                  <a:srgbClr val="002060"/>
                </a:solidFill>
              </a:rPr>
              <a:t>Interakcí složek imunitního systému.</a:t>
            </a:r>
          </a:p>
          <a:p>
            <a:pPr lvl="1"/>
            <a:r>
              <a:rPr lang="cs-CZ" altLang="cs-CZ" sz="3200" dirty="0" smtClean="0">
                <a:solidFill>
                  <a:srgbClr val="002060"/>
                </a:solidFill>
              </a:rPr>
              <a:t>Vlastnostmi a kvantitou antigenu a dalších vnějších aktivačních signálů (PAMP).</a:t>
            </a:r>
          </a:p>
          <a:p>
            <a:pPr lvl="1"/>
            <a:r>
              <a:rPr lang="cs-CZ" altLang="cs-CZ" sz="3200" dirty="0" smtClean="0">
                <a:solidFill>
                  <a:srgbClr val="002060"/>
                </a:solidFill>
              </a:rPr>
              <a:t>Prostřednictvím neuroendokrinních vlivů: inervace orgánů imunitního systému, vlivem hormonů na funkci imunitního systému.</a:t>
            </a:r>
            <a:endParaRPr lang="en-US" altLang="cs-CZ" sz="32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27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686800" cy="1143000"/>
          </a:xfrm>
        </p:spPr>
        <p:txBody>
          <a:bodyPr/>
          <a:lstStyle/>
          <a:p>
            <a:r>
              <a:rPr lang="cs-CZ" altLang="en-US" dirty="0">
                <a:solidFill>
                  <a:srgbClr val="C00000"/>
                </a:solidFill>
              </a:rPr>
              <a:t>Endogenní cesta prezentace antigenu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15816" y="1676400"/>
            <a:ext cx="5694784" cy="4114800"/>
          </a:xfrm>
        </p:spPr>
        <p:txBody>
          <a:bodyPr/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en-US" sz="2400" dirty="0">
                <a:solidFill>
                  <a:srgbClr val="002060"/>
                </a:solidFill>
                <a:latin typeface="+mj-lt"/>
              </a:rPr>
              <a:t>HLA antigeny I. třídy jsou exprimovány na všech jaderných buňkách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en-US" sz="2400" dirty="0">
                <a:solidFill>
                  <a:srgbClr val="002060"/>
                </a:solidFill>
                <a:latin typeface="+mj-lt"/>
              </a:rPr>
              <a:t>komplex HLA I. třídy a antigenu se skládá z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en-US" sz="2400" dirty="0">
                <a:solidFill>
                  <a:srgbClr val="002060"/>
                </a:solidFill>
                <a:latin typeface="Symbol" pitchFamily="18" charset="2"/>
              </a:rPr>
              <a:t>a</a:t>
            </a:r>
            <a:r>
              <a:rPr lang="cs-CZ" altLang="en-US" sz="2400" dirty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cs-CZ" altLang="en-US" sz="2400" dirty="0">
                <a:solidFill>
                  <a:srgbClr val="002060"/>
                </a:solidFill>
                <a:latin typeface="+mj-lt"/>
              </a:rPr>
              <a:t>řetězce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en-US" sz="2400" dirty="0">
                <a:solidFill>
                  <a:srgbClr val="002060"/>
                </a:solidFill>
                <a:latin typeface="Symbol" pitchFamily="18" charset="2"/>
              </a:rPr>
              <a:t>b</a:t>
            </a:r>
            <a:r>
              <a:rPr lang="cs-CZ" altLang="en-US" sz="2400" dirty="0">
                <a:solidFill>
                  <a:srgbClr val="002060"/>
                </a:solidFill>
                <a:latin typeface="+mj-lt"/>
              </a:rPr>
              <a:t>2mikroglobulinu</a:t>
            </a:r>
          </a:p>
          <a:p>
            <a:pPr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cs-CZ" altLang="en-US" sz="2400" dirty="0">
                <a:solidFill>
                  <a:srgbClr val="002060"/>
                </a:solidFill>
                <a:latin typeface="+mj-lt"/>
              </a:rPr>
              <a:t>	endogenního antigenu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en-US" sz="2400" dirty="0">
                <a:solidFill>
                  <a:srgbClr val="002060"/>
                </a:solidFill>
                <a:latin typeface="+mj-lt"/>
              </a:rPr>
              <a:t>na povrchu buňky se setkává s CD8+lymfocytem 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endParaRPr lang="cs-CZ" altLang="en-US" sz="1800" dirty="0"/>
          </a:p>
          <a:p>
            <a:endParaRPr lang="cs-CZ" altLang="en-US" sz="1800" dirty="0"/>
          </a:p>
        </p:txBody>
      </p:sp>
      <p:sp>
        <p:nvSpPr>
          <p:cNvPr id="18437" name="Freeform 5"/>
          <p:cNvSpPr>
            <a:spLocks/>
          </p:cNvSpPr>
          <p:nvPr/>
        </p:nvSpPr>
        <p:spPr bwMode="auto">
          <a:xfrm>
            <a:off x="210256" y="2095500"/>
            <a:ext cx="2295877" cy="3957638"/>
          </a:xfrm>
          <a:custGeom>
            <a:avLst/>
            <a:gdLst>
              <a:gd name="T0" fmla="*/ 1032 w 1447"/>
              <a:gd name="T1" fmla="*/ 840 h 2493"/>
              <a:gd name="T2" fmla="*/ 984 w 1447"/>
              <a:gd name="T3" fmla="*/ 132 h 2493"/>
              <a:gd name="T4" fmla="*/ 972 w 1447"/>
              <a:gd name="T5" fmla="*/ 60 h 2493"/>
              <a:gd name="T6" fmla="*/ 852 w 1447"/>
              <a:gd name="T7" fmla="*/ 12 h 2493"/>
              <a:gd name="T8" fmla="*/ 612 w 1447"/>
              <a:gd name="T9" fmla="*/ 84 h 2493"/>
              <a:gd name="T10" fmla="*/ 564 w 1447"/>
              <a:gd name="T11" fmla="*/ 204 h 2493"/>
              <a:gd name="T12" fmla="*/ 516 w 1447"/>
              <a:gd name="T13" fmla="*/ 276 h 2493"/>
              <a:gd name="T14" fmla="*/ 492 w 1447"/>
              <a:gd name="T15" fmla="*/ 312 h 2493"/>
              <a:gd name="T16" fmla="*/ 456 w 1447"/>
              <a:gd name="T17" fmla="*/ 444 h 2493"/>
              <a:gd name="T18" fmla="*/ 360 w 1447"/>
              <a:gd name="T19" fmla="*/ 552 h 2493"/>
              <a:gd name="T20" fmla="*/ 288 w 1447"/>
              <a:gd name="T21" fmla="*/ 672 h 2493"/>
              <a:gd name="T22" fmla="*/ 132 w 1447"/>
              <a:gd name="T23" fmla="*/ 948 h 2493"/>
              <a:gd name="T24" fmla="*/ 96 w 1447"/>
              <a:gd name="T25" fmla="*/ 1104 h 2493"/>
              <a:gd name="T26" fmla="*/ 48 w 1447"/>
              <a:gd name="T27" fmla="*/ 1296 h 2493"/>
              <a:gd name="T28" fmla="*/ 36 w 1447"/>
              <a:gd name="T29" fmla="*/ 1488 h 2493"/>
              <a:gd name="T30" fmla="*/ 0 w 1447"/>
              <a:gd name="T31" fmla="*/ 1596 h 2493"/>
              <a:gd name="T32" fmla="*/ 12 w 1447"/>
              <a:gd name="T33" fmla="*/ 1788 h 2493"/>
              <a:gd name="T34" fmla="*/ 72 w 1447"/>
              <a:gd name="T35" fmla="*/ 1860 h 2493"/>
              <a:gd name="T36" fmla="*/ 132 w 1447"/>
              <a:gd name="T37" fmla="*/ 1944 h 2493"/>
              <a:gd name="T38" fmla="*/ 252 w 1447"/>
              <a:gd name="T39" fmla="*/ 2052 h 2493"/>
              <a:gd name="T40" fmla="*/ 312 w 1447"/>
              <a:gd name="T41" fmla="*/ 2172 h 2493"/>
              <a:gd name="T42" fmla="*/ 360 w 1447"/>
              <a:gd name="T43" fmla="*/ 2196 h 2493"/>
              <a:gd name="T44" fmla="*/ 564 w 1447"/>
              <a:gd name="T45" fmla="*/ 2364 h 2493"/>
              <a:gd name="T46" fmla="*/ 708 w 1447"/>
              <a:gd name="T47" fmla="*/ 2412 h 2493"/>
              <a:gd name="T48" fmla="*/ 744 w 1447"/>
              <a:gd name="T49" fmla="*/ 2436 h 2493"/>
              <a:gd name="T50" fmla="*/ 1296 w 1447"/>
              <a:gd name="T51" fmla="*/ 2484 h 2493"/>
              <a:gd name="T52" fmla="*/ 1404 w 1447"/>
              <a:gd name="T53" fmla="*/ 2472 h 2493"/>
              <a:gd name="T54" fmla="*/ 1416 w 1447"/>
              <a:gd name="T55" fmla="*/ 2400 h 2493"/>
              <a:gd name="T56" fmla="*/ 1320 w 1447"/>
              <a:gd name="T57" fmla="*/ 1692 h 2493"/>
              <a:gd name="T58" fmla="*/ 1260 w 1447"/>
              <a:gd name="T59" fmla="*/ 1560 h 2493"/>
              <a:gd name="T60" fmla="*/ 1128 w 1447"/>
              <a:gd name="T61" fmla="*/ 1212 h 2493"/>
              <a:gd name="T62" fmla="*/ 1068 w 1447"/>
              <a:gd name="T63" fmla="*/ 1116 h 2493"/>
              <a:gd name="T64" fmla="*/ 1044 w 1447"/>
              <a:gd name="T65" fmla="*/ 876 h 2493"/>
              <a:gd name="T66" fmla="*/ 1032 w 1447"/>
              <a:gd name="T67" fmla="*/ 840 h 24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47" h="2493">
                <a:moveTo>
                  <a:pt x="1032" y="840"/>
                </a:moveTo>
                <a:cubicBezTo>
                  <a:pt x="1026" y="589"/>
                  <a:pt x="1043" y="367"/>
                  <a:pt x="984" y="132"/>
                </a:cubicBezTo>
                <a:cubicBezTo>
                  <a:pt x="978" y="108"/>
                  <a:pt x="983" y="82"/>
                  <a:pt x="972" y="60"/>
                </a:cubicBezTo>
                <a:cubicBezTo>
                  <a:pt x="959" y="33"/>
                  <a:pt x="855" y="13"/>
                  <a:pt x="852" y="12"/>
                </a:cubicBezTo>
                <a:cubicBezTo>
                  <a:pt x="701" y="23"/>
                  <a:pt x="696" y="0"/>
                  <a:pt x="612" y="84"/>
                </a:cubicBezTo>
                <a:cubicBezTo>
                  <a:pt x="599" y="123"/>
                  <a:pt x="584" y="168"/>
                  <a:pt x="564" y="204"/>
                </a:cubicBezTo>
                <a:cubicBezTo>
                  <a:pt x="550" y="229"/>
                  <a:pt x="532" y="252"/>
                  <a:pt x="516" y="276"/>
                </a:cubicBezTo>
                <a:cubicBezTo>
                  <a:pt x="508" y="288"/>
                  <a:pt x="492" y="312"/>
                  <a:pt x="492" y="312"/>
                </a:cubicBezTo>
                <a:cubicBezTo>
                  <a:pt x="481" y="356"/>
                  <a:pt x="476" y="403"/>
                  <a:pt x="456" y="444"/>
                </a:cubicBezTo>
                <a:cubicBezTo>
                  <a:pt x="435" y="487"/>
                  <a:pt x="392" y="520"/>
                  <a:pt x="360" y="552"/>
                </a:cubicBezTo>
                <a:cubicBezTo>
                  <a:pt x="331" y="581"/>
                  <a:pt x="307" y="634"/>
                  <a:pt x="288" y="672"/>
                </a:cubicBezTo>
                <a:cubicBezTo>
                  <a:pt x="265" y="811"/>
                  <a:pt x="205" y="838"/>
                  <a:pt x="132" y="948"/>
                </a:cubicBezTo>
                <a:cubicBezTo>
                  <a:pt x="111" y="1072"/>
                  <a:pt x="131" y="968"/>
                  <a:pt x="96" y="1104"/>
                </a:cubicBezTo>
                <a:cubicBezTo>
                  <a:pt x="79" y="1168"/>
                  <a:pt x="48" y="1296"/>
                  <a:pt x="48" y="1296"/>
                </a:cubicBezTo>
                <a:cubicBezTo>
                  <a:pt x="44" y="1360"/>
                  <a:pt x="46" y="1425"/>
                  <a:pt x="36" y="1488"/>
                </a:cubicBezTo>
                <a:cubicBezTo>
                  <a:pt x="30" y="1526"/>
                  <a:pt x="7" y="1559"/>
                  <a:pt x="0" y="1596"/>
                </a:cubicBezTo>
                <a:cubicBezTo>
                  <a:pt x="4" y="1660"/>
                  <a:pt x="2" y="1725"/>
                  <a:pt x="12" y="1788"/>
                </a:cubicBezTo>
                <a:cubicBezTo>
                  <a:pt x="15" y="1810"/>
                  <a:pt x="61" y="1847"/>
                  <a:pt x="72" y="1860"/>
                </a:cubicBezTo>
                <a:cubicBezTo>
                  <a:pt x="106" y="1901"/>
                  <a:pt x="89" y="1901"/>
                  <a:pt x="132" y="1944"/>
                </a:cubicBezTo>
                <a:cubicBezTo>
                  <a:pt x="170" y="1982"/>
                  <a:pt x="214" y="2014"/>
                  <a:pt x="252" y="2052"/>
                </a:cubicBezTo>
                <a:cubicBezTo>
                  <a:pt x="268" y="2100"/>
                  <a:pt x="272" y="2138"/>
                  <a:pt x="312" y="2172"/>
                </a:cubicBezTo>
                <a:cubicBezTo>
                  <a:pt x="326" y="2184"/>
                  <a:pt x="346" y="2185"/>
                  <a:pt x="360" y="2196"/>
                </a:cubicBezTo>
                <a:cubicBezTo>
                  <a:pt x="424" y="2249"/>
                  <a:pt x="483" y="2332"/>
                  <a:pt x="564" y="2364"/>
                </a:cubicBezTo>
                <a:cubicBezTo>
                  <a:pt x="611" y="2383"/>
                  <a:pt x="660" y="2396"/>
                  <a:pt x="708" y="2412"/>
                </a:cubicBezTo>
                <a:cubicBezTo>
                  <a:pt x="722" y="2417"/>
                  <a:pt x="730" y="2433"/>
                  <a:pt x="744" y="2436"/>
                </a:cubicBezTo>
                <a:cubicBezTo>
                  <a:pt x="921" y="2473"/>
                  <a:pt x="1117" y="2476"/>
                  <a:pt x="1296" y="2484"/>
                </a:cubicBezTo>
                <a:cubicBezTo>
                  <a:pt x="1332" y="2480"/>
                  <a:pt x="1374" y="2493"/>
                  <a:pt x="1404" y="2472"/>
                </a:cubicBezTo>
                <a:cubicBezTo>
                  <a:pt x="1424" y="2458"/>
                  <a:pt x="1416" y="2424"/>
                  <a:pt x="1416" y="2400"/>
                </a:cubicBezTo>
                <a:cubicBezTo>
                  <a:pt x="1416" y="2327"/>
                  <a:pt x="1447" y="1819"/>
                  <a:pt x="1320" y="1692"/>
                </a:cubicBezTo>
                <a:cubicBezTo>
                  <a:pt x="1307" y="1641"/>
                  <a:pt x="1284" y="1607"/>
                  <a:pt x="1260" y="1560"/>
                </a:cubicBezTo>
                <a:cubicBezTo>
                  <a:pt x="1246" y="1476"/>
                  <a:pt x="1182" y="1284"/>
                  <a:pt x="1128" y="1212"/>
                </a:cubicBezTo>
                <a:cubicBezTo>
                  <a:pt x="1081" y="1150"/>
                  <a:pt x="1101" y="1182"/>
                  <a:pt x="1068" y="1116"/>
                </a:cubicBezTo>
                <a:cubicBezTo>
                  <a:pt x="1059" y="1036"/>
                  <a:pt x="1055" y="956"/>
                  <a:pt x="1044" y="876"/>
                </a:cubicBezTo>
                <a:cubicBezTo>
                  <a:pt x="1042" y="863"/>
                  <a:pt x="1032" y="840"/>
                  <a:pt x="1032" y="84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8438" name="Freeform 6"/>
          <p:cNvSpPr>
            <a:spLocks/>
          </p:cNvSpPr>
          <p:nvPr/>
        </p:nvSpPr>
        <p:spPr bwMode="auto">
          <a:xfrm>
            <a:off x="625123" y="4491038"/>
            <a:ext cx="1147233" cy="1014412"/>
          </a:xfrm>
          <a:custGeom>
            <a:avLst/>
            <a:gdLst>
              <a:gd name="T0" fmla="*/ 158 w 722"/>
              <a:gd name="T1" fmla="*/ 15 h 639"/>
              <a:gd name="T2" fmla="*/ 98 w 722"/>
              <a:gd name="T3" fmla="*/ 339 h 639"/>
              <a:gd name="T4" fmla="*/ 338 w 722"/>
              <a:gd name="T5" fmla="*/ 555 h 639"/>
              <a:gd name="T6" fmla="*/ 530 w 722"/>
              <a:gd name="T7" fmla="*/ 639 h 639"/>
              <a:gd name="T8" fmla="*/ 650 w 722"/>
              <a:gd name="T9" fmla="*/ 615 h 639"/>
              <a:gd name="T10" fmla="*/ 722 w 722"/>
              <a:gd name="T11" fmla="*/ 519 h 639"/>
              <a:gd name="T12" fmla="*/ 710 w 722"/>
              <a:gd name="T13" fmla="*/ 351 h 639"/>
              <a:gd name="T14" fmla="*/ 638 w 722"/>
              <a:gd name="T15" fmla="*/ 243 h 639"/>
              <a:gd name="T16" fmla="*/ 374 w 722"/>
              <a:gd name="T17" fmla="*/ 27 h 639"/>
              <a:gd name="T18" fmla="*/ 338 w 722"/>
              <a:gd name="T19" fmla="*/ 3 h 639"/>
              <a:gd name="T20" fmla="*/ 158 w 722"/>
              <a:gd name="T21" fmla="*/ 15 h 6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22" h="639">
                <a:moveTo>
                  <a:pt x="158" y="15"/>
                </a:moveTo>
                <a:cubicBezTo>
                  <a:pt x="0" y="47"/>
                  <a:pt x="68" y="155"/>
                  <a:pt x="98" y="339"/>
                </a:cubicBezTo>
                <a:cubicBezTo>
                  <a:pt x="126" y="510"/>
                  <a:pt x="213" y="507"/>
                  <a:pt x="338" y="555"/>
                </a:cubicBezTo>
                <a:cubicBezTo>
                  <a:pt x="396" y="577"/>
                  <a:pt x="474" y="611"/>
                  <a:pt x="530" y="639"/>
                </a:cubicBezTo>
                <a:cubicBezTo>
                  <a:pt x="570" y="629"/>
                  <a:pt x="614" y="633"/>
                  <a:pt x="650" y="615"/>
                </a:cubicBezTo>
                <a:cubicBezTo>
                  <a:pt x="690" y="595"/>
                  <a:pt x="704" y="555"/>
                  <a:pt x="722" y="519"/>
                </a:cubicBezTo>
                <a:cubicBezTo>
                  <a:pt x="718" y="463"/>
                  <a:pt x="720" y="406"/>
                  <a:pt x="710" y="351"/>
                </a:cubicBezTo>
                <a:cubicBezTo>
                  <a:pt x="705" y="322"/>
                  <a:pt x="656" y="264"/>
                  <a:pt x="638" y="243"/>
                </a:cubicBezTo>
                <a:cubicBezTo>
                  <a:pt x="560" y="149"/>
                  <a:pt x="501" y="59"/>
                  <a:pt x="374" y="27"/>
                </a:cubicBezTo>
                <a:cubicBezTo>
                  <a:pt x="362" y="19"/>
                  <a:pt x="352" y="4"/>
                  <a:pt x="338" y="3"/>
                </a:cubicBezTo>
                <a:cubicBezTo>
                  <a:pt x="278" y="0"/>
                  <a:pt x="98" y="15"/>
                  <a:pt x="158" y="15"/>
                </a:cubicBezTo>
                <a:close/>
              </a:path>
            </a:pathLst>
          </a:custGeom>
          <a:solidFill>
            <a:schemeClr val="hlink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8439" name="Oval 7"/>
          <p:cNvSpPr>
            <a:spLocks noChangeArrowheads="1"/>
          </p:cNvSpPr>
          <p:nvPr/>
        </p:nvSpPr>
        <p:spPr bwMode="auto">
          <a:xfrm>
            <a:off x="685800" y="3276600"/>
            <a:ext cx="4572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8440" name="Oval 8"/>
          <p:cNvSpPr>
            <a:spLocks noChangeArrowheads="1"/>
          </p:cNvSpPr>
          <p:nvPr/>
        </p:nvSpPr>
        <p:spPr bwMode="auto">
          <a:xfrm>
            <a:off x="533400" y="3810000"/>
            <a:ext cx="762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8441" name="Oval 9"/>
          <p:cNvSpPr>
            <a:spLocks noChangeArrowheads="1"/>
          </p:cNvSpPr>
          <p:nvPr/>
        </p:nvSpPr>
        <p:spPr bwMode="auto">
          <a:xfrm>
            <a:off x="609600" y="4191000"/>
            <a:ext cx="762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762000" y="3962400"/>
            <a:ext cx="762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8443" name="Oval 11"/>
          <p:cNvSpPr>
            <a:spLocks noChangeArrowheads="1"/>
          </p:cNvSpPr>
          <p:nvPr/>
        </p:nvSpPr>
        <p:spPr bwMode="auto">
          <a:xfrm>
            <a:off x="1066800" y="4038600"/>
            <a:ext cx="762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18447" name="Group 15"/>
          <p:cNvGrpSpPr>
            <a:grpSpLocks/>
          </p:cNvGrpSpPr>
          <p:nvPr/>
        </p:nvGrpSpPr>
        <p:grpSpPr bwMode="auto">
          <a:xfrm>
            <a:off x="591256" y="5715001"/>
            <a:ext cx="450144" cy="682625"/>
            <a:chOff x="372" y="3600"/>
            <a:chExt cx="284" cy="430"/>
          </a:xfrm>
        </p:grpSpPr>
        <p:sp>
          <p:nvSpPr>
            <p:cNvPr id="18444" name="Freeform 12"/>
            <p:cNvSpPr>
              <a:spLocks/>
            </p:cNvSpPr>
            <p:nvPr/>
          </p:nvSpPr>
          <p:spPr bwMode="auto">
            <a:xfrm>
              <a:off x="372" y="3646"/>
              <a:ext cx="284" cy="384"/>
            </a:xfrm>
            <a:custGeom>
              <a:avLst/>
              <a:gdLst>
                <a:gd name="T0" fmla="*/ 12 w 284"/>
                <a:gd name="T1" fmla="*/ 230 h 384"/>
                <a:gd name="T2" fmla="*/ 0 w 284"/>
                <a:gd name="T3" fmla="*/ 266 h 384"/>
                <a:gd name="T4" fmla="*/ 48 w 284"/>
                <a:gd name="T5" fmla="*/ 278 h 384"/>
                <a:gd name="T6" fmla="*/ 96 w 284"/>
                <a:gd name="T7" fmla="*/ 230 h 384"/>
                <a:gd name="T8" fmla="*/ 132 w 284"/>
                <a:gd name="T9" fmla="*/ 206 h 384"/>
                <a:gd name="T10" fmla="*/ 120 w 284"/>
                <a:gd name="T11" fmla="*/ 326 h 384"/>
                <a:gd name="T12" fmla="*/ 132 w 284"/>
                <a:gd name="T13" fmla="*/ 362 h 384"/>
                <a:gd name="T14" fmla="*/ 204 w 284"/>
                <a:gd name="T15" fmla="*/ 278 h 384"/>
                <a:gd name="T16" fmla="*/ 252 w 284"/>
                <a:gd name="T17" fmla="*/ 206 h 384"/>
                <a:gd name="T18" fmla="*/ 276 w 284"/>
                <a:gd name="T19" fmla="*/ 134 h 384"/>
                <a:gd name="T20" fmla="*/ 264 w 284"/>
                <a:gd name="T21" fmla="*/ 14 h 384"/>
                <a:gd name="T22" fmla="*/ 216 w 284"/>
                <a:gd name="T23" fmla="*/ 26 h 384"/>
                <a:gd name="T24" fmla="*/ 204 w 284"/>
                <a:gd name="T25" fmla="*/ 182 h 384"/>
                <a:gd name="T26" fmla="*/ 156 w 284"/>
                <a:gd name="T27" fmla="*/ 170 h 384"/>
                <a:gd name="T28" fmla="*/ 120 w 284"/>
                <a:gd name="T29" fmla="*/ 134 h 384"/>
                <a:gd name="T30" fmla="*/ 48 w 284"/>
                <a:gd name="T31" fmla="*/ 146 h 384"/>
                <a:gd name="T32" fmla="*/ 12 w 284"/>
                <a:gd name="T33" fmla="*/ 23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4" h="384">
                  <a:moveTo>
                    <a:pt x="12" y="230"/>
                  </a:moveTo>
                  <a:cubicBezTo>
                    <a:pt x="12" y="230"/>
                    <a:pt x="0" y="266"/>
                    <a:pt x="0" y="266"/>
                  </a:cubicBezTo>
                  <a:cubicBezTo>
                    <a:pt x="16" y="270"/>
                    <a:pt x="32" y="278"/>
                    <a:pt x="48" y="278"/>
                  </a:cubicBezTo>
                  <a:cubicBezTo>
                    <a:pt x="106" y="278"/>
                    <a:pt x="70" y="262"/>
                    <a:pt x="96" y="230"/>
                  </a:cubicBezTo>
                  <a:cubicBezTo>
                    <a:pt x="105" y="219"/>
                    <a:pt x="120" y="214"/>
                    <a:pt x="132" y="206"/>
                  </a:cubicBezTo>
                  <a:cubicBezTo>
                    <a:pt x="149" y="258"/>
                    <a:pt x="133" y="273"/>
                    <a:pt x="120" y="326"/>
                  </a:cubicBezTo>
                  <a:cubicBezTo>
                    <a:pt x="124" y="338"/>
                    <a:pt x="121" y="356"/>
                    <a:pt x="132" y="362"/>
                  </a:cubicBezTo>
                  <a:cubicBezTo>
                    <a:pt x="175" y="384"/>
                    <a:pt x="194" y="296"/>
                    <a:pt x="204" y="278"/>
                  </a:cubicBezTo>
                  <a:cubicBezTo>
                    <a:pt x="218" y="253"/>
                    <a:pt x="243" y="233"/>
                    <a:pt x="252" y="206"/>
                  </a:cubicBezTo>
                  <a:cubicBezTo>
                    <a:pt x="260" y="182"/>
                    <a:pt x="276" y="134"/>
                    <a:pt x="276" y="134"/>
                  </a:cubicBezTo>
                  <a:cubicBezTo>
                    <a:pt x="272" y="94"/>
                    <a:pt x="284" y="49"/>
                    <a:pt x="264" y="14"/>
                  </a:cubicBezTo>
                  <a:cubicBezTo>
                    <a:pt x="256" y="0"/>
                    <a:pt x="222" y="10"/>
                    <a:pt x="216" y="26"/>
                  </a:cubicBezTo>
                  <a:cubicBezTo>
                    <a:pt x="198" y="75"/>
                    <a:pt x="208" y="130"/>
                    <a:pt x="204" y="182"/>
                  </a:cubicBezTo>
                  <a:cubicBezTo>
                    <a:pt x="188" y="178"/>
                    <a:pt x="170" y="178"/>
                    <a:pt x="156" y="170"/>
                  </a:cubicBezTo>
                  <a:cubicBezTo>
                    <a:pt x="141" y="162"/>
                    <a:pt x="137" y="138"/>
                    <a:pt x="120" y="134"/>
                  </a:cubicBezTo>
                  <a:cubicBezTo>
                    <a:pt x="96" y="129"/>
                    <a:pt x="72" y="142"/>
                    <a:pt x="48" y="146"/>
                  </a:cubicBezTo>
                  <a:lnTo>
                    <a:pt x="12" y="230"/>
                  </a:lnTo>
                  <a:close/>
                </a:path>
              </a:pathLst>
            </a:custGeom>
            <a:solidFill>
              <a:srgbClr val="33CCCC"/>
            </a:solidFill>
            <a:ln w="9525" cap="flat" cmpd="sng">
              <a:solidFill>
                <a:srgbClr val="33CCCC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45" name="Oval 13"/>
            <p:cNvSpPr>
              <a:spLocks noChangeArrowheads="1"/>
            </p:cNvSpPr>
            <p:nvPr/>
          </p:nvSpPr>
          <p:spPr bwMode="auto">
            <a:xfrm>
              <a:off x="480" y="3600"/>
              <a:ext cx="96" cy="144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rgbClr val="33CC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46" name="Oval 14"/>
            <p:cNvSpPr>
              <a:spLocks noChangeArrowheads="1"/>
            </p:cNvSpPr>
            <p:nvPr/>
          </p:nvSpPr>
          <p:spPr bwMode="auto">
            <a:xfrm>
              <a:off x="432" y="384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8448" name="Group 16"/>
          <p:cNvGrpSpPr>
            <a:grpSpLocks/>
          </p:cNvGrpSpPr>
          <p:nvPr/>
        </p:nvGrpSpPr>
        <p:grpSpPr bwMode="auto">
          <a:xfrm rot="-9672090">
            <a:off x="1752600" y="1905001"/>
            <a:ext cx="451556" cy="682625"/>
            <a:chOff x="372" y="3600"/>
            <a:chExt cx="284" cy="430"/>
          </a:xfrm>
        </p:grpSpPr>
        <p:sp>
          <p:nvSpPr>
            <p:cNvPr id="18449" name="Freeform 17"/>
            <p:cNvSpPr>
              <a:spLocks/>
            </p:cNvSpPr>
            <p:nvPr/>
          </p:nvSpPr>
          <p:spPr bwMode="auto">
            <a:xfrm>
              <a:off x="372" y="3646"/>
              <a:ext cx="284" cy="384"/>
            </a:xfrm>
            <a:custGeom>
              <a:avLst/>
              <a:gdLst>
                <a:gd name="T0" fmla="*/ 12 w 284"/>
                <a:gd name="T1" fmla="*/ 230 h 384"/>
                <a:gd name="T2" fmla="*/ 0 w 284"/>
                <a:gd name="T3" fmla="*/ 266 h 384"/>
                <a:gd name="T4" fmla="*/ 48 w 284"/>
                <a:gd name="T5" fmla="*/ 278 h 384"/>
                <a:gd name="T6" fmla="*/ 96 w 284"/>
                <a:gd name="T7" fmla="*/ 230 h 384"/>
                <a:gd name="T8" fmla="*/ 132 w 284"/>
                <a:gd name="T9" fmla="*/ 206 h 384"/>
                <a:gd name="T10" fmla="*/ 120 w 284"/>
                <a:gd name="T11" fmla="*/ 326 h 384"/>
                <a:gd name="T12" fmla="*/ 132 w 284"/>
                <a:gd name="T13" fmla="*/ 362 h 384"/>
                <a:gd name="T14" fmla="*/ 204 w 284"/>
                <a:gd name="T15" fmla="*/ 278 h 384"/>
                <a:gd name="T16" fmla="*/ 252 w 284"/>
                <a:gd name="T17" fmla="*/ 206 h 384"/>
                <a:gd name="T18" fmla="*/ 276 w 284"/>
                <a:gd name="T19" fmla="*/ 134 h 384"/>
                <a:gd name="T20" fmla="*/ 264 w 284"/>
                <a:gd name="T21" fmla="*/ 14 h 384"/>
                <a:gd name="T22" fmla="*/ 216 w 284"/>
                <a:gd name="T23" fmla="*/ 26 h 384"/>
                <a:gd name="T24" fmla="*/ 204 w 284"/>
                <a:gd name="T25" fmla="*/ 182 h 384"/>
                <a:gd name="T26" fmla="*/ 156 w 284"/>
                <a:gd name="T27" fmla="*/ 170 h 384"/>
                <a:gd name="T28" fmla="*/ 120 w 284"/>
                <a:gd name="T29" fmla="*/ 134 h 384"/>
                <a:gd name="T30" fmla="*/ 48 w 284"/>
                <a:gd name="T31" fmla="*/ 146 h 384"/>
                <a:gd name="T32" fmla="*/ 12 w 284"/>
                <a:gd name="T33" fmla="*/ 23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4" h="384">
                  <a:moveTo>
                    <a:pt x="12" y="230"/>
                  </a:moveTo>
                  <a:cubicBezTo>
                    <a:pt x="12" y="230"/>
                    <a:pt x="0" y="266"/>
                    <a:pt x="0" y="266"/>
                  </a:cubicBezTo>
                  <a:cubicBezTo>
                    <a:pt x="16" y="270"/>
                    <a:pt x="32" y="278"/>
                    <a:pt x="48" y="278"/>
                  </a:cubicBezTo>
                  <a:cubicBezTo>
                    <a:pt x="106" y="278"/>
                    <a:pt x="70" y="262"/>
                    <a:pt x="96" y="230"/>
                  </a:cubicBezTo>
                  <a:cubicBezTo>
                    <a:pt x="105" y="219"/>
                    <a:pt x="120" y="214"/>
                    <a:pt x="132" y="206"/>
                  </a:cubicBezTo>
                  <a:cubicBezTo>
                    <a:pt x="149" y="258"/>
                    <a:pt x="133" y="273"/>
                    <a:pt x="120" y="326"/>
                  </a:cubicBezTo>
                  <a:cubicBezTo>
                    <a:pt x="124" y="338"/>
                    <a:pt x="121" y="356"/>
                    <a:pt x="132" y="362"/>
                  </a:cubicBezTo>
                  <a:cubicBezTo>
                    <a:pt x="175" y="384"/>
                    <a:pt x="194" y="296"/>
                    <a:pt x="204" y="278"/>
                  </a:cubicBezTo>
                  <a:cubicBezTo>
                    <a:pt x="218" y="253"/>
                    <a:pt x="243" y="233"/>
                    <a:pt x="252" y="206"/>
                  </a:cubicBezTo>
                  <a:cubicBezTo>
                    <a:pt x="260" y="182"/>
                    <a:pt x="276" y="134"/>
                    <a:pt x="276" y="134"/>
                  </a:cubicBezTo>
                  <a:cubicBezTo>
                    <a:pt x="272" y="94"/>
                    <a:pt x="284" y="49"/>
                    <a:pt x="264" y="14"/>
                  </a:cubicBezTo>
                  <a:cubicBezTo>
                    <a:pt x="256" y="0"/>
                    <a:pt x="222" y="10"/>
                    <a:pt x="216" y="26"/>
                  </a:cubicBezTo>
                  <a:cubicBezTo>
                    <a:pt x="198" y="75"/>
                    <a:pt x="208" y="130"/>
                    <a:pt x="204" y="182"/>
                  </a:cubicBezTo>
                  <a:cubicBezTo>
                    <a:pt x="188" y="178"/>
                    <a:pt x="170" y="178"/>
                    <a:pt x="156" y="170"/>
                  </a:cubicBezTo>
                  <a:cubicBezTo>
                    <a:pt x="141" y="162"/>
                    <a:pt x="137" y="138"/>
                    <a:pt x="120" y="134"/>
                  </a:cubicBezTo>
                  <a:cubicBezTo>
                    <a:pt x="96" y="129"/>
                    <a:pt x="72" y="142"/>
                    <a:pt x="48" y="146"/>
                  </a:cubicBezTo>
                  <a:lnTo>
                    <a:pt x="12" y="230"/>
                  </a:lnTo>
                  <a:close/>
                </a:path>
              </a:pathLst>
            </a:custGeom>
            <a:solidFill>
              <a:srgbClr val="33CCCC"/>
            </a:solidFill>
            <a:ln w="9525" cap="flat" cmpd="sng">
              <a:solidFill>
                <a:srgbClr val="33CCCC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50" name="Oval 18"/>
            <p:cNvSpPr>
              <a:spLocks noChangeArrowheads="1"/>
            </p:cNvSpPr>
            <p:nvPr/>
          </p:nvSpPr>
          <p:spPr bwMode="auto">
            <a:xfrm>
              <a:off x="480" y="3600"/>
              <a:ext cx="96" cy="144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rgbClr val="33CC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51" name="Oval 19"/>
            <p:cNvSpPr>
              <a:spLocks noChangeArrowheads="1"/>
            </p:cNvSpPr>
            <p:nvPr/>
          </p:nvSpPr>
          <p:spPr bwMode="auto">
            <a:xfrm>
              <a:off x="432" y="384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8452" name="Group 20"/>
          <p:cNvGrpSpPr>
            <a:grpSpLocks/>
          </p:cNvGrpSpPr>
          <p:nvPr/>
        </p:nvGrpSpPr>
        <p:grpSpPr bwMode="auto">
          <a:xfrm rot="-15072090">
            <a:off x="497064" y="2169936"/>
            <a:ext cx="450850" cy="682978"/>
            <a:chOff x="372" y="3600"/>
            <a:chExt cx="284" cy="430"/>
          </a:xfrm>
        </p:grpSpPr>
        <p:sp>
          <p:nvSpPr>
            <p:cNvPr id="18453" name="Freeform 21"/>
            <p:cNvSpPr>
              <a:spLocks/>
            </p:cNvSpPr>
            <p:nvPr/>
          </p:nvSpPr>
          <p:spPr bwMode="auto">
            <a:xfrm>
              <a:off x="372" y="3646"/>
              <a:ext cx="284" cy="384"/>
            </a:xfrm>
            <a:custGeom>
              <a:avLst/>
              <a:gdLst>
                <a:gd name="T0" fmla="*/ 12 w 284"/>
                <a:gd name="T1" fmla="*/ 230 h 384"/>
                <a:gd name="T2" fmla="*/ 0 w 284"/>
                <a:gd name="T3" fmla="*/ 266 h 384"/>
                <a:gd name="T4" fmla="*/ 48 w 284"/>
                <a:gd name="T5" fmla="*/ 278 h 384"/>
                <a:gd name="T6" fmla="*/ 96 w 284"/>
                <a:gd name="T7" fmla="*/ 230 h 384"/>
                <a:gd name="T8" fmla="*/ 132 w 284"/>
                <a:gd name="T9" fmla="*/ 206 h 384"/>
                <a:gd name="T10" fmla="*/ 120 w 284"/>
                <a:gd name="T11" fmla="*/ 326 h 384"/>
                <a:gd name="T12" fmla="*/ 132 w 284"/>
                <a:gd name="T13" fmla="*/ 362 h 384"/>
                <a:gd name="T14" fmla="*/ 204 w 284"/>
                <a:gd name="T15" fmla="*/ 278 h 384"/>
                <a:gd name="T16" fmla="*/ 252 w 284"/>
                <a:gd name="T17" fmla="*/ 206 h 384"/>
                <a:gd name="T18" fmla="*/ 276 w 284"/>
                <a:gd name="T19" fmla="*/ 134 h 384"/>
                <a:gd name="T20" fmla="*/ 264 w 284"/>
                <a:gd name="T21" fmla="*/ 14 h 384"/>
                <a:gd name="T22" fmla="*/ 216 w 284"/>
                <a:gd name="T23" fmla="*/ 26 h 384"/>
                <a:gd name="T24" fmla="*/ 204 w 284"/>
                <a:gd name="T25" fmla="*/ 182 h 384"/>
                <a:gd name="T26" fmla="*/ 156 w 284"/>
                <a:gd name="T27" fmla="*/ 170 h 384"/>
                <a:gd name="T28" fmla="*/ 120 w 284"/>
                <a:gd name="T29" fmla="*/ 134 h 384"/>
                <a:gd name="T30" fmla="*/ 48 w 284"/>
                <a:gd name="T31" fmla="*/ 146 h 384"/>
                <a:gd name="T32" fmla="*/ 12 w 284"/>
                <a:gd name="T33" fmla="*/ 23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4" h="384">
                  <a:moveTo>
                    <a:pt x="12" y="230"/>
                  </a:moveTo>
                  <a:cubicBezTo>
                    <a:pt x="12" y="230"/>
                    <a:pt x="0" y="266"/>
                    <a:pt x="0" y="266"/>
                  </a:cubicBezTo>
                  <a:cubicBezTo>
                    <a:pt x="16" y="270"/>
                    <a:pt x="32" y="278"/>
                    <a:pt x="48" y="278"/>
                  </a:cubicBezTo>
                  <a:cubicBezTo>
                    <a:pt x="106" y="278"/>
                    <a:pt x="70" y="262"/>
                    <a:pt x="96" y="230"/>
                  </a:cubicBezTo>
                  <a:cubicBezTo>
                    <a:pt x="105" y="219"/>
                    <a:pt x="120" y="214"/>
                    <a:pt x="132" y="206"/>
                  </a:cubicBezTo>
                  <a:cubicBezTo>
                    <a:pt x="149" y="258"/>
                    <a:pt x="133" y="273"/>
                    <a:pt x="120" y="326"/>
                  </a:cubicBezTo>
                  <a:cubicBezTo>
                    <a:pt x="124" y="338"/>
                    <a:pt x="121" y="356"/>
                    <a:pt x="132" y="362"/>
                  </a:cubicBezTo>
                  <a:cubicBezTo>
                    <a:pt x="175" y="384"/>
                    <a:pt x="194" y="296"/>
                    <a:pt x="204" y="278"/>
                  </a:cubicBezTo>
                  <a:cubicBezTo>
                    <a:pt x="218" y="253"/>
                    <a:pt x="243" y="233"/>
                    <a:pt x="252" y="206"/>
                  </a:cubicBezTo>
                  <a:cubicBezTo>
                    <a:pt x="260" y="182"/>
                    <a:pt x="276" y="134"/>
                    <a:pt x="276" y="134"/>
                  </a:cubicBezTo>
                  <a:cubicBezTo>
                    <a:pt x="272" y="94"/>
                    <a:pt x="284" y="49"/>
                    <a:pt x="264" y="14"/>
                  </a:cubicBezTo>
                  <a:cubicBezTo>
                    <a:pt x="256" y="0"/>
                    <a:pt x="222" y="10"/>
                    <a:pt x="216" y="26"/>
                  </a:cubicBezTo>
                  <a:cubicBezTo>
                    <a:pt x="198" y="75"/>
                    <a:pt x="208" y="130"/>
                    <a:pt x="204" y="182"/>
                  </a:cubicBezTo>
                  <a:cubicBezTo>
                    <a:pt x="188" y="178"/>
                    <a:pt x="170" y="178"/>
                    <a:pt x="156" y="170"/>
                  </a:cubicBezTo>
                  <a:cubicBezTo>
                    <a:pt x="141" y="162"/>
                    <a:pt x="137" y="138"/>
                    <a:pt x="120" y="134"/>
                  </a:cubicBezTo>
                  <a:cubicBezTo>
                    <a:pt x="96" y="129"/>
                    <a:pt x="72" y="142"/>
                    <a:pt x="48" y="146"/>
                  </a:cubicBezTo>
                  <a:lnTo>
                    <a:pt x="12" y="230"/>
                  </a:lnTo>
                  <a:close/>
                </a:path>
              </a:pathLst>
            </a:custGeom>
            <a:solidFill>
              <a:srgbClr val="33CCCC"/>
            </a:solidFill>
            <a:ln w="9525" cap="flat" cmpd="sng">
              <a:solidFill>
                <a:srgbClr val="33CCCC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54" name="Oval 22"/>
            <p:cNvSpPr>
              <a:spLocks noChangeArrowheads="1"/>
            </p:cNvSpPr>
            <p:nvPr/>
          </p:nvSpPr>
          <p:spPr bwMode="auto">
            <a:xfrm>
              <a:off x="480" y="3600"/>
              <a:ext cx="96" cy="144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rgbClr val="33CC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55" name="Oval 23"/>
            <p:cNvSpPr>
              <a:spLocks noChangeArrowheads="1"/>
            </p:cNvSpPr>
            <p:nvPr/>
          </p:nvSpPr>
          <p:spPr bwMode="auto">
            <a:xfrm>
              <a:off x="432" y="384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8456" name="Group 24"/>
          <p:cNvGrpSpPr>
            <a:grpSpLocks/>
          </p:cNvGrpSpPr>
          <p:nvPr/>
        </p:nvGrpSpPr>
        <p:grpSpPr bwMode="auto">
          <a:xfrm rot="-2261899">
            <a:off x="1600200" y="5943601"/>
            <a:ext cx="451556" cy="682625"/>
            <a:chOff x="372" y="3600"/>
            <a:chExt cx="284" cy="430"/>
          </a:xfrm>
        </p:grpSpPr>
        <p:sp>
          <p:nvSpPr>
            <p:cNvPr id="18457" name="Freeform 25"/>
            <p:cNvSpPr>
              <a:spLocks/>
            </p:cNvSpPr>
            <p:nvPr/>
          </p:nvSpPr>
          <p:spPr bwMode="auto">
            <a:xfrm>
              <a:off x="372" y="3646"/>
              <a:ext cx="284" cy="384"/>
            </a:xfrm>
            <a:custGeom>
              <a:avLst/>
              <a:gdLst>
                <a:gd name="T0" fmla="*/ 12 w 284"/>
                <a:gd name="T1" fmla="*/ 230 h 384"/>
                <a:gd name="T2" fmla="*/ 0 w 284"/>
                <a:gd name="T3" fmla="*/ 266 h 384"/>
                <a:gd name="T4" fmla="*/ 48 w 284"/>
                <a:gd name="T5" fmla="*/ 278 h 384"/>
                <a:gd name="T6" fmla="*/ 96 w 284"/>
                <a:gd name="T7" fmla="*/ 230 h 384"/>
                <a:gd name="T8" fmla="*/ 132 w 284"/>
                <a:gd name="T9" fmla="*/ 206 h 384"/>
                <a:gd name="T10" fmla="*/ 120 w 284"/>
                <a:gd name="T11" fmla="*/ 326 h 384"/>
                <a:gd name="T12" fmla="*/ 132 w 284"/>
                <a:gd name="T13" fmla="*/ 362 h 384"/>
                <a:gd name="T14" fmla="*/ 204 w 284"/>
                <a:gd name="T15" fmla="*/ 278 h 384"/>
                <a:gd name="T16" fmla="*/ 252 w 284"/>
                <a:gd name="T17" fmla="*/ 206 h 384"/>
                <a:gd name="T18" fmla="*/ 276 w 284"/>
                <a:gd name="T19" fmla="*/ 134 h 384"/>
                <a:gd name="T20" fmla="*/ 264 w 284"/>
                <a:gd name="T21" fmla="*/ 14 h 384"/>
                <a:gd name="T22" fmla="*/ 216 w 284"/>
                <a:gd name="T23" fmla="*/ 26 h 384"/>
                <a:gd name="T24" fmla="*/ 204 w 284"/>
                <a:gd name="T25" fmla="*/ 182 h 384"/>
                <a:gd name="T26" fmla="*/ 156 w 284"/>
                <a:gd name="T27" fmla="*/ 170 h 384"/>
                <a:gd name="T28" fmla="*/ 120 w 284"/>
                <a:gd name="T29" fmla="*/ 134 h 384"/>
                <a:gd name="T30" fmla="*/ 48 w 284"/>
                <a:gd name="T31" fmla="*/ 146 h 384"/>
                <a:gd name="T32" fmla="*/ 12 w 284"/>
                <a:gd name="T33" fmla="*/ 23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4" h="384">
                  <a:moveTo>
                    <a:pt x="12" y="230"/>
                  </a:moveTo>
                  <a:cubicBezTo>
                    <a:pt x="12" y="230"/>
                    <a:pt x="0" y="266"/>
                    <a:pt x="0" y="266"/>
                  </a:cubicBezTo>
                  <a:cubicBezTo>
                    <a:pt x="16" y="270"/>
                    <a:pt x="32" y="278"/>
                    <a:pt x="48" y="278"/>
                  </a:cubicBezTo>
                  <a:cubicBezTo>
                    <a:pt x="106" y="278"/>
                    <a:pt x="70" y="262"/>
                    <a:pt x="96" y="230"/>
                  </a:cubicBezTo>
                  <a:cubicBezTo>
                    <a:pt x="105" y="219"/>
                    <a:pt x="120" y="214"/>
                    <a:pt x="132" y="206"/>
                  </a:cubicBezTo>
                  <a:cubicBezTo>
                    <a:pt x="149" y="258"/>
                    <a:pt x="133" y="273"/>
                    <a:pt x="120" y="326"/>
                  </a:cubicBezTo>
                  <a:cubicBezTo>
                    <a:pt x="124" y="338"/>
                    <a:pt x="121" y="356"/>
                    <a:pt x="132" y="362"/>
                  </a:cubicBezTo>
                  <a:cubicBezTo>
                    <a:pt x="175" y="384"/>
                    <a:pt x="194" y="296"/>
                    <a:pt x="204" y="278"/>
                  </a:cubicBezTo>
                  <a:cubicBezTo>
                    <a:pt x="218" y="253"/>
                    <a:pt x="243" y="233"/>
                    <a:pt x="252" y="206"/>
                  </a:cubicBezTo>
                  <a:cubicBezTo>
                    <a:pt x="260" y="182"/>
                    <a:pt x="276" y="134"/>
                    <a:pt x="276" y="134"/>
                  </a:cubicBezTo>
                  <a:cubicBezTo>
                    <a:pt x="272" y="94"/>
                    <a:pt x="284" y="49"/>
                    <a:pt x="264" y="14"/>
                  </a:cubicBezTo>
                  <a:cubicBezTo>
                    <a:pt x="256" y="0"/>
                    <a:pt x="222" y="10"/>
                    <a:pt x="216" y="26"/>
                  </a:cubicBezTo>
                  <a:cubicBezTo>
                    <a:pt x="198" y="75"/>
                    <a:pt x="208" y="130"/>
                    <a:pt x="204" y="182"/>
                  </a:cubicBezTo>
                  <a:cubicBezTo>
                    <a:pt x="188" y="178"/>
                    <a:pt x="170" y="178"/>
                    <a:pt x="156" y="170"/>
                  </a:cubicBezTo>
                  <a:cubicBezTo>
                    <a:pt x="141" y="162"/>
                    <a:pt x="137" y="138"/>
                    <a:pt x="120" y="134"/>
                  </a:cubicBezTo>
                  <a:cubicBezTo>
                    <a:pt x="96" y="129"/>
                    <a:pt x="72" y="142"/>
                    <a:pt x="48" y="146"/>
                  </a:cubicBezTo>
                  <a:lnTo>
                    <a:pt x="12" y="230"/>
                  </a:lnTo>
                  <a:close/>
                </a:path>
              </a:pathLst>
            </a:custGeom>
            <a:solidFill>
              <a:srgbClr val="33CCCC"/>
            </a:solidFill>
            <a:ln w="9525" cap="flat" cmpd="sng">
              <a:solidFill>
                <a:srgbClr val="33CCCC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58" name="Oval 26"/>
            <p:cNvSpPr>
              <a:spLocks noChangeArrowheads="1"/>
            </p:cNvSpPr>
            <p:nvPr/>
          </p:nvSpPr>
          <p:spPr bwMode="auto">
            <a:xfrm>
              <a:off x="480" y="3600"/>
              <a:ext cx="96" cy="144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rgbClr val="33CC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59" name="Oval 27"/>
            <p:cNvSpPr>
              <a:spLocks noChangeArrowheads="1"/>
            </p:cNvSpPr>
            <p:nvPr/>
          </p:nvSpPr>
          <p:spPr bwMode="auto">
            <a:xfrm>
              <a:off x="432" y="384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3327725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539750" y="47625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000" dirty="0" smtClean="0">
                <a:solidFill>
                  <a:srgbClr val="C00000"/>
                </a:solidFill>
              </a:rPr>
              <a:t>Regulace uvnitř imunitního systému</a:t>
            </a:r>
            <a:endParaRPr lang="en-US" altLang="cs-CZ" sz="4000" dirty="0" smtClean="0">
              <a:solidFill>
                <a:srgbClr val="C00000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95288" y="1772816"/>
            <a:ext cx="8229600" cy="508518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dirty="0" smtClean="0">
                <a:solidFill>
                  <a:srgbClr val="002060"/>
                </a:solidFill>
              </a:rPr>
              <a:t>Uskutečňuje se především</a:t>
            </a:r>
          </a:p>
          <a:p>
            <a:pPr lvl="1"/>
            <a:r>
              <a:rPr lang="cs-CZ" altLang="cs-CZ" sz="3200" dirty="0" smtClean="0">
                <a:solidFill>
                  <a:srgbClr val="002060"/>
                </a:solidFill>
              </a:rPr>
              <a:t>Fyzikálními mezibuněčnými interakcemi – účastní se řada aktivačních povrchových molekul přenášejících pozitivní nebo negativní signál.</a:t>
            </a:r>
          </a:p>
          <a:p>
            <a:pPr lvl="1"/>
            <a:r>
              <a:rPr lang="cs-CZ" altLang="cs-CZ" sz="3200" dirty="0" smtClean="0">
                <a:solidFill>
                  <a:srgbClr val="002060"/>
                </a:solidFill>
              </a:rPr>
              <a:t>Prostřednictvím produkce řady </a:t>
            </a:r>
            <a:r>
              <a:rPr lang="cs-CZ" altLang="cs-CZ" sz="3200" dirty="0" err="1" smtClean="0">
                <a:solidFill>
                  <a:srgbClr val="002060"/>
                </a:solidFill>
              </a:rPr>
              <a:t>cytokinů</a:t>
            </a:r>
            <a:r>
              <a:rPr lang="cs-CZ" altLang="cs-CZ" sz="3200" dirty="0" smtClean="0">
                <a:solidFill>
                  <a:srgbClr val="002060"/>
                </a:solidFill>
              </a:rPr>
              <a:t>.</a:t>
            </a:r>
            <a:endParaRPr lang="en-US" altLang="cs-CZ" sz="32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0490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981075"/>
            <a:ext cx="80200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53975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dirty="0" err="1" smtClean="0">
                <a:solidFill>
                  <a:srgbClr val="C00000"/>
                </a:solidFill>
              </a:rPr>
              <a:t>Kostimulační</a:t>
            </a:r>
            <a:r>
              <a:rPr lang="cs-CZ" altLang="cs-CZ" sz="3200" dirty="0" smtClean="0">
                <a:solidFill>
                  <a:srgbClr val="C00000"/>
                </a:solidFill>
              </a:rPr>
              <a:t> molekuly při aktivaci</a:t>
            </a:r>
            <a:br>
              <a:rPr lang="cs-CZ" altLang="cs-CZ" sz="3200" dirty="0" smtClean="0">
                <a:solidFill>
                  <a:srgbClr val="C00000"/>
                </a:solidFill>
              </a:rPr>
            </a:br>
            <a:r>
              <a:rPr lang="cs-CZ" altLang="cs-CZ" sz="3200" dirty="0" smtClean="0">
                <a:solidFill>
                  <a:srgbClr val="C00000"/>
                </a:solidFill>
              </a:rPr>
              <a:t> a inhibici T-lymfocytů</a:t>
            </a:r>
          </a:p>
        </p:txBody>
      </p:sp>
      <p:sp>
        <p:nvSpPr>
          <p:cNvPr id="4" name="TextovéPole 11"/>
          <p:cNvSpPr txBox="1"/>
          <p:nvPr/>
        </p:nvSpPr>
        <p:spPr>
          <a:xfrm>
            <a:off x="457200" y="5876925"/>
            <a:ext cx="1406525" cy="293688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  <a:defRPr/>
            </a:pPr>
            <a:r>
              <a:rPr lang="en-US" sz="1400" dirty="0"/>
              <a:t>APC</a:t>
            </a:r>
            <a:endParaRPr lang="cs-CZ" sz="1500" dirty="0"/>
          </a:p>
        </p:txBody>
      </p:sp>
      <p:sp>
        <p:nvSpPr>
          <p:cNvPr id="5" name="TextovéPole 11"/>
          <p:cNvSpPr txBox="1"/>
          <p:nvPr/>
        </p:nvSpPr>
        <p:spPr>
          <a:xfrm>
            <a:off x="457200" y="1341438"/>
            <a:ext cx="1406525" cy="293687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  <a:defRPr/>
            </a:pPr>
            <a:r>
              <a:rPr lang="en-US" sz="1400" dirty="0"/>
              <a:t>T-lymphocyte</a:t>
            </a:r>
            <a:endParaRPr lang="cs-CZ" sz="1500" dirty="0"/>
          </a:p>
        </p:txBody>
      </p:sp>
    </p:spTree>
    <p:extLst>
      <p:ext uri="{BB962C8B-B14F-4D97-AF65-F5344CB8AC3E}">
        <p14:creationId xmlns:p14="http://schemas.microsoft.com/office/powerpoint/2010/main" val="406110146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dirty="0" smtClean="0">
                <a:solidFill>
                  <a:srgbClr val="C00000"/>
                </a:solidFill>
              </a:rPr>
              <a:t>Regulace T-lymfocyty</a:t>
            </a:r>
            <a:endParaRPr lang="en-US" altLang="cs-CZ" dirty="0" smtClean="0">
              <a:solidFill>
                <a:srgbClr val="C00000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51520" y="1772816"/>
            <a:ext cx="8229600" cy="45259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3600" dirty="0" smtClean="0">
                <a:solidFill>
                  <a:srgbClr val="002060"/>
                </a:solidFill>
              </a:rPr>
              <a:t>Antagonistický vztah Th1 a Th2 lymfocytů.</a:t>
            </a:r>
          </a:p>
          <a:p>
            <a:r>
              <a:rPr lang="cs-CZ" altLang="cs-CZ" sz="3600" dirty="0" smtClean="0">
                <a:solidFill>
                  <a:srgbClr val="002060"/>
                </a:solidFill>
              </a:rPr>
              <a:t>Různé typy regulačních T-lymfocytů inhibují imunitní reakci, jsou zodpovědné za vrozenou i  získanou toleranci. </a:t>
            </a:r>
            <a:endParaRPr lang="en-US" altLang="cs-CZ" sz="36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4939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47813" y="1412875"/>
            <a:ext cx="6489700" cy="4673600"/>
            <a:chOff x="384" y="96"/>
            <a:chExt cx="5360" cy="4252"/>
          </a:xfrm>
        </p:grpSpPr>
        <p:sp>
          <p:nvSpPr>
            <p:cNvPr id="3" name="AutoShape 4"/>
            <p:cNvSpPr>
              <a:spLocks noChangeArrowheads="1"/>
            </p:cNvSpPr>
            <p:nvPr/>
          </p:nvSpPr>
          <p:spPr bwMode="auto">
            <a:xfrm rot="9100274">
              <a:off x="1248" y="1104"/>
              <a:ext cx="2448" cy="144"/>
            </a:xfrm>
            <a:prstGeom prst="leftArrow">
              <a:avLst>
                <a:gd name="adj1" fmla="val 50000"/>
                <a:gd name="adj2" fmla="val 4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 flipH="1" flipV="1">
              <a:off x="3879" y="1104"/>
              <a:ext cx="288" cy="3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50 w 21600"/>
                <a:gd name="T13" fmla="*/ 2925 h 21600"/>
                <a:gd name="T14" fmla="*/ 18225 w 21600"/>
                <a:gd name="T15" fmla="*/ 922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5" name="Group 6"/>
            <p:cNvGrpSpPr>
              <a:grpSpLocks/>
            </p:cNvGrpSpPr>
            <p:nvPr/>
          </p:nvGrpSpPr>
          <p:grpSpPr bwMode="auto">
            <a:xfrm>
              <a:off x="624" y="96"/>
              <a:ext cx="912" cy="912"/>
              <a:chOff x="4848" y="1344"/>
              <a:chExt cx="912" cy="912"/>
            </a:xfrm>
          </p:grpSpPr>
          <p:sp>
            <p:nvSpPr>
              <p:cNvPr id="118" name="Oval 7"/>
              <p:cNvSpPr>
                <a:spLocks noChangeArrowheads="1"/>
              </p:cNvSpPr>
              <p:nvPr/>
            </p:nvSpPr>
            <p:spPr bwMode="auto">
              <a:xfrm>
                <a:off x="4848" y="1344"/>
                <a:ext cx="912" cy="912"/>
              </a:xfrm>
              <a:prstGeom prst="ellipse">
                <a:avLst/>
              </a:prstGeom>
              <a:gradFill rotWithShape="0">
                <a:gsLst>
                  <a:gs pos="0">
                    <a:srgbClr val="00FFFF"/>
                  </a:gs>
                  <a:gs pos="100000">
                    <a:srgbClr val="00767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  <p:sp>
            <p:nvSpPr>
              <p:cNvPr id="119" name="Oval 8"/>
              <p:cNvSpPr>
                <a:spLocks noChangeArrowheads="1"/>
              </p:cNvSpPr>
              <p:nvPr/>
            </p:nvSpPr>
            <p:spPr bwMode="auto">
              <a:xfrm>
                <a:off x="4944" y="1488"/>
                <a:ext cx="720" cy="72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cs-CZ" sz="2000" b="1">
                    <a:latin typeface="Arial Narrow" pitchFamily="34" charset="0"/>
                  </a:rPr>
                  <a:t>Th1</a:t>
                </a:r>
              </a:p>
              <a:p>
                <a:r>
                  <a:rPr lang="en-US" altLang="cs-CZ" b="1">
                    <a:latin typeface="Arial Narrow" pitchFamily="34" charset="0"/>
                  </a:rPr>
                  <a:t>cell</a:t>
                </a:r>
              </a:p>
            </p:txBody>
          </p:sp>
        </p:grpSp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3648" y="96"/>
              <a:ext cx="912" cy="912"/>
              <a:chOff x="4848" y="1344"/>
              <a:chExt cx="912" cy="912"/>
            </a:xfrm>
          </p:grpSpPr>
          <p:sp>
            <p:nvSpPr>
              <p:cNvPr id="116" name="Oval 10"/>
              <p:cNvSpPr>
                <a:spLocks noChangeArrowheads="1"/>
              </p:cNvSpPr>
              <p:nvPr/>
            </p:nvSpPr>
            <p:spPr bwMode="auto">
              <a:xfrm>
                <a:off x="4848" y="1344"/>
                <a:ext cx="912" cy="912"/>
              </a:xfrm>
              <a:prstGeom prst="ellipse">
                <a:avLst/>
              </a:prstGeom>
              <a:gradFill rotWithShape="0">
                <a:gsLst>
                  <a:gs pos="0">
                    <a:srgbClr val="00FFFF"/>
                  </a:gs>
                  <a:gs pos="100000">
                    <a:srgbClr val="00767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  <p:sp>
            <p:nvSpPr>
              <p:cNvPr id="117" name="Oval 11"/>
              <p:cNvSpPr>
                <a:spLocks noChangeArrowheads="1"/>
              </p:cNvSpPr>
              <p:nvPr/>
            </p:nvSpPr>
            <p:spPr bwMode="auto">
              <a:xfrm>
                <a:off x="4944" y="1488"/>
                <a:ext cx="720" cy="72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cs-CZ" sz="2000" b="1">
                    <a:latin typeface="Arial Narrow" pitchFamily="34" charset="0"/>
                  </a:rPr>
                  <a:t>Th2</a:t>
                </a:r>
              </a:p>
              <a:p>
                <a:r>
                  <a:rPr lang="en-US" altLang="cs-CZ" b="1">
                    <a:latin typeface="Arial Narrow" pitchFamily="34" charset="0"/>
                  </a:rPr>
                  <a:t>cell</a:t>
                </a:r>
              </a:p>
            </p:txBody>
          </p:sp>
        </p:grpSp>
        <p:grpSp>
          <p:nvGrpSpPr>
            <p:cNvPr id="7" name="Group 12"/>
            <p:cNvGrpSpPr>
              <a:grpSpLocks/>
            </p:cNvGrpSpPr>
            <p:nvPr/>
          </p:nvGrpSpPr>
          <p:grpSpPr bwMode="auto">
            <a:xfrm>
              <a:off x="384" y="2448"/>
              <a:ext cx="1453" cy="768"/>
              <a:chOff x="2112" y="2706"/>
              <a:chExt cx="1453" cy="768"/>
            </a:xfrm>
          </p:grpSpPr>
          <p:grpSp>
            <p:nvGrpSpPr>
              <p:cNvPr id="103" name="Group 13"/>
              <p:cNvGrpSpPr>
                <a:grpSpLocks/>
              </p:cNvGrpSpPr>
              <p:nvPr/>
            </p:nvGrpSpPr>
            <p:grpSpPr bwMode="auto">
              <a:xfrm>
                <a:off x="2112" y="2706"/>
                <a:ext cx="1392" cy="768"/>
                <a:chOff x="96" y="3072"/>
                <a:chExt cx="1392" cy="768"/>
              </a:xfrm>
            </p:grpSpPr>
            <p:sp>
              <p:nvSpPr>
                <p:cNvPr id="105" name="Cloud"/>
                <p:cNvSpPr>
                  <a:spLocks noChangeAspect="1" noEditPoints="1" noChangeArrowheads="1"/>
                </p:cNvSpPr>
                <p:nvPr/>
              </p:nvSpPr>
              <p:spPr bwMode="auto">
                <a:xfrm rot="-10384744">
                  <a:off x="96" y="3072"/>
                  <a:ext cx="1392" cy="76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2979 w 21600"/>
                    <a:gd name="T13" fmla="*/ 3263 h 21600"/>
                    <a:gd name="T14" fmla="*/ 17084 w 21600"/>
                    <a:gd name="T15" fmla="*/ 17325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 extrusionOk="0">
                      <a:moveTo>
                        <a:pt x="1949" y="7180"/>
                      </a:moveTo>
                      <a:cubicBezTo>
                        <a:pt x="841" y="7336"/>
                        <a:pt x="0" y="8613"/>
                        <a:pt x="0" y="10137"/>
                      </a:cubicBezTo>
                      <a:cubicBezTo>
                        <a:pt x="-1" y="11192"/>
                        <a:pt x="409" y="12169"/>
                        <a:pt x="1074" y="12702"/>
                      </a:cubicBezTo>
                      <a:lnTo>
                        <a:pt x="1063" y="12668"/>
                      </a:lnTo>
                      <a:cubicBezTo>
                        <a:pt x="685" y="13217"/>
                        <a:pt x="475" y="13940"/>
                        <a:pt x="475" y="14690"/>
                      </a:cubicBezTo>
                      <a:cubicBezTo>
                        <a:pt x="475" y="16325"/>
                        <a:pt x="1451" y="17650"/>
                        <a:pt x="2655" y="17650"/>
                      </a:cubicBezTo>
                      <a:cubicBezTo>
                        <a:pt x="2739" y="17650"/>
                        <a:pt x="2824" y="17643"/>
                        <a:pt x="2909" y="17629"/>
                      </a:cubicBezTo>
                      <a:lnTo>
                        <a:pt x="2897" y="17649"/>
                      </a:lnTo>
                      <a:cubicBezTo>
                        <a:pt x="3585" y="19288"/>
                        <a:pt x="4863" y="20300"/>
                        <a:pt x="6247" y="20300"/>
                      </a:cubicBezTo>
                      <a:cubicBezTo>
                        <a:pt x="6947" y="20299"/>
                        <a:pt x="7635" y="20039"/>
                        <a:pt x="8235" y="19546"/>
                      </a:cubicBezTo>
                      <a:lnTo>
                        <a:pt x="8229" y="19550"/>
                      </a:lnTo>
                      <a:cubicBezTo>
                        <a:pt x="8855" y="20829"/>
                        <a:pt x="9908" y="21597"/>
                        <a:pt x="11036" y="21597"/>
                      </a:cubicBezTo>
                      <a:cubicBezTo>
                        <a:pt x="12523" y="21596"/>
                        <a:pt x="13836" y="20267"/>
                        <a:pt x="14267" y="18324"/>
                      </a:cubicBezTo>
                      <a:lnTo>
                        <a:pt x="14270" y="18350"/>
                      </a:lnTo>
                      <a:cubicBezTo>
                        <a:pt x="14730" y="18740"/>
                        <a:pt x="15260" y="18947"/>
                        <a:pt x="15802" y="18947"/>
                      </a:cubicBezTo>
                      <a:cubicBezTo>
                        <a:pt x="17390" y="18946"/>
                        <a:pt x="18682" y="17205"/>
                        <a:pt x="18694" y="15045"/>
                      </a:cubicBezTo>
                      <a:lnTo>
                        <a:pt x="18689" y="15035"/>
                      </a:lnTo>
                      <a:cubicBezTo>
                        <a:pt x="20357" y="14710"/>
                        <a:pt x="21597" y="12765"/>
                        <a:pt x="21597" y="10472"/>
                      </a:cubicBezTo>
                      <a:cubicBezTo>
                        <a:pt x="21597" y="9456"/>
                        <a:pt x="21350" y="8469"/>
                        <a:pt x="20896" y="7663"/>
                      </a:cubicBezTo>
                      <a:lnTo>
                        <a:pt x="20889" y="7661"/>
                      </a:lnTo>
                      <a:cubicBezTo>
                        <a:pt x="21031" y="7208"/>
                        <a:pt x="21105" y="6721"/>
                        <a:pt x="21105" y="6228"/>
                      </a:cubicBezTo>
                      <a:cubicBezTo>
                        <a:pt x="21105" y="4588"/>
                        <a:pt x="20299" y="3150"/>
                        <a:pt x="19139" y="2719"/>
                      </a:cubicBezTo>
                      <a:lnTo>
                        <a:pt x="19148" y="2712"/>
                      </a:lnTo>
                      <a:cubicBezTo>
                        <a:pt x="18940" y="1142"/>
                        <a:pt x="17933" y="0"/>
                        <a:pt x="16758" y="0"/>
                      </a:cubicBezTo>
                      <a:cubicBezTo>
                        <a:pt x="16044" y="-1"/>
                        <a:pt x="15367" y="426"/>
                        <a:pt x="14905" y="1165"/>
                      </a:cubicBezTo>
                      <a:lnTo>
                        <a:pt x="14909" y="1170"/>
                      </a:lnTo>
                      <a:cubicBezTo>
                        <a:pt x="14497" y="432"/>
                        <a:pt x="13855" y="0"/>
                        <a:pt x="13174" y="0"/>
                      </a:cubicBezTo>
                      <a:cubicBezTo>
                        <a:pt x="12347" y="-1"/>
                        <a:pt x="11590" y="637"/>
                        <a:pt x="11221" y="1645"/>
                      </a:cubicBezTo>
                      <a:lnTo>
                        <a:pt x="11229" y="1694"/>
                      </a:lnTo>
                      <a:cubicBezTo>
                        <a:pt x="10730" y="1024"/>
                        <a:pt x="10058" y="650"/>
                        <a:pt x="9358" y="650"/>
                      </a:cubicBezTo>
                      <a:cubicBezTo>
                        <a:pt x="8372" y="649"/>
                        <a:pt x="7466" y="1391"/>
                        <a:pt x="7003" y="2578"/>
                      </a:cubicBezTo>
                      <a:lnTo>
                        <a:pt x="6995" y="2602"/>
                      </a:lnTo>
                      <a:cubicBezTo>
                        <a:pt x="6477" y="2189"/>
                        <a:pt x="5888" y="1972"/>
                        <a:pt x="5288" y="1972"/>
                      </a:cubicBezTo>
                      <a:cubicBezTo>
                        <a:pt x="3423" y="1972"/>
                        <a:pt x="1912" y="4029"/>
                        <a:pt x="1912" y="6567"/>
                      </a:cubicBezTo>
                      <a:cubicBezTo>
                        <a:pt x="1911" y="6774"/>
                        <a:pt x="1922" y="6981"/>
                        <a:pt x="1942" y="7186"/>
                      </a:cubicBezTo>
                      <a:lnTo>
                        <a:pt x="1949" y="7180"/>
                      </a:lnTo>
                      <a:close/>
                    </a:path>
                    <a:path w="21600" h="21600" fill="none" extrusionOk="0">
                      <a:moveTo>
                        <a:pt x="1074" y="12702"/>
                      </a:moveTo>
                      <a:cubicBezTo>
                        <a:pt x="1407" y="12969"/>
                        <a:pt x="1786" y="13110"/>
                        <a:pt x="2172" y="13110"/>
                      </a:cubicBezTo>
                      <a:cubicBezTo>
                        <a:pt x="2228" y="13109"/>
                        <a:pt x="2285" y="13107"/>
                        <a:pt x="2341" y="13101"/>
                      </a:cubicBezTo>
                    </a:path>
                    <a:path w="21600" h="21600" fill="none" extrusionOk="0">
                      <a:moveTo>
                        <a:pt x="2909" y="17629"/>
                      </a:moveTo>
                      <a:cubicBezTo>
                        <a:pt x="3099" y="17599"/>
                        <a:pt x="3285" y="17535"/>
                        <a:pt x="3463" y="17439"/>
                      </a:cubicBezTo>
                    </a:path>
                    <a:path w="21600" h="21600" fill="none" extrusionOk="0">
                      <a:moveTo>
                        <a:pt x="7895" y="18680"/>
                      </a:moveTo>
                      <a:cubicBezTo>
                        <a:pt x="7983" y="18985"/>
                        <a:pt x="8095" y="19277"/>
                        <a:pt x="8229" y="19550"/>
                      </a:cubicBezTo>
                    </a:path>
                    <a:path w="21600" h="21600" fill="none" extrusionOk="0">
                      <a:moveTo>
                        <a:pt x="14267" y="18324"/>
                      </a:moveTo>
                      <a:cubicBezTo>
                        <a:pt x="14336" y="18013"/>
                        <a:pt x="14380" y="17693"/>
                        <a:pt x="14400" y="17370"/>
                      </a:cubicBezTo>
                    </a:path>
                    <a:path w="21600" h="21600" fill="none" extrusionOk="0">
                      <a:moveTo>
                        <a:pt x="18694" y="15045"/>
                      </a:moveTo>
                      <a:cubicBezTo>
                        <a:pt x="18694" y="15034"/>
                        <a:pt x="18695" y="15024"/>
                        <a:pt x="18695" y="15013"/>
                      </a:cubicBezTo>
                      <a:cubicBezTo>
                        <a:pt x="18695" y="13508"/>
                        <a:pt x="18063" y="12136"/>
                        <a:pt x="17069" y="11477"/>
                      </a:cubicBezTo>
                    </a:path>
                    <a:path w="21600" h="21600" fill="none" extrusionOk="0">
                      <a:moveTo>
                        <a:pt x="20165" y="8999"/>
                      </a:moveTo>
                      <a:cubicBezTo>
                        <a:pt x="20479" y="8635"/>
                        <a:pt x="20726" y="8177"/>
                        <a:pt x="20889" y="7661"/>
                      </a:cubicBezTo>
                    </a:path>
                    <a:path w="21600" h="21600" fill="none" extrusionOk="0">
                      <a:moveTo>
                        <a:pt x="19186" y="3344"/>
                      </a:moveTo>
                      <a:cubicBezTo>
                        <a:pt x="19186" y="3328"/>
                        <a:pt x="19187" y="3313"/>
                        <a:pt x="19187" y="3297"/>
                      </a:cubicBezTo>
                      <a:cubicBezTo>
                        <a:pt x="19187" y="3101"/>
                        <a:pt x="19174" y="2905"/>
                        <a:pt x="19148" y="2712"/>
                      </a:cubicBezTo>
                    </a:path>
                    <a:path w="21600" h="21600" fill="none" extrusionOk="0">
                      <a:moveTo>
                        <a:pt x="14905" y="1165"/>
                      </a:moveTo>
                      <a:cubicBezTo>
                        <a:pt x="14754" y="1408"/>
                        <a:pt x="14629" y="1679"/>
                        <a:pt x="14535" y="1971"/>
                      </a:cubicBezTo>
                    </a:path>
                    <a:path w="21600" h="21600" fill="none" extrusionOk="0">
                      <a:moveTo>
                        <a:pt x="11221" y="1645"/>
                      </a:moveTo>
                      <a:cubicBezTo>
                        <a:pt x="11140" y="1866"/>
                        <a:pt x="11080" y="2099"/>
                        <a:pt x="11041" y="2340"/>
                      </a:cubicBezTo>
                    </a:path>
                    <a:path w="21600" h="21600" fill="none" extrusionOk="0">
                      <a:moveTo>
                        <a:pt x="7645" y="3276"/>
                      </a:moveTo>
                      <a:cubicBezTo>
                        <a:pt x="7449" y="3016"/>
                        <a:pt x="7231" y="2790"/>
                        <a:pt x="6995" y="2602"/>
                      </a:cubicBezTo>
                    </a:path>
                    <a:path w="21600" h="21600" fill="none" extrusionOk="0">
                      <a:moveTo>
                        <a:pt x="1942" y="7186"/>
                      </a:moveTo>
                      <a:cubicBezTo>
                        <a:pt x="1966" y="7426"/>
                        <a:pt x="2004" y="7663"/>
                        <a:pt x="2056" y="7895"/>
                      </a:cubicBezTo>
                    </a:path>
                  </a:pathLst>
                </a:custGeom>
                <a:gradFill rotWithShape="0">
                  <a:gsLst>
                    <a:gs pos="0">
                      <a:srgbClr val="9933FF"/>
                    </a:gs>
                    <a:gs pos="100000">
                      <a:srgbClr val="471876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06" name="Freeform 15"/>
                <p:cNvSpPr>
                  <a:spLocks/>
                </p:cNvSpPr>
                <p:nvPr/>
              </p:nvSpPr>
              <p:spPr bwMode="auto">
                <a:xfrm>
                  <a:off x="471" y="3186"/>
                  <a:ext cx="576" cy="527"/>
                </a:xfrm>
                <a:custGeom>
                  <a:avLst/>
                  <a:gdLst>
                    <a:gd name="T0" fmla="*/ 167 w 716"/>
                    <a:gd name="T1" fmla="*/ 7 h 795"/>
                    <a:gd name="T2" fmla="*/ 105 w 716"/>
                    <a:gd name="T3" fmla="*/ 21 h 795"/>
                    <a:gd name="T4" fmla="*/ 73 w 716"/>
                    <a:gd name="T5" fmla="*/ 35 h 795"/>
                    <a:gd name="T6" fmla="*/ 61 w 716"/>
                    <a:gd name="T7" fmla="*/ 53 h 795"/>
                    <a:gd name="T8" fmla="*/ 38 w 716"/>
                    <a:gd name="T9" fmla="*/ 60 h 795"/>
                    <a:gd name="T10" fmla="*/ 26 w 716"/>
                    <a:gd name="T11" fmla="*/ 64 h 795"/>
                    <a:gd name="T12" fmla="*/ 14 w 716"/>
                    <a:gd name="T13" fmla="*/ 88 h 795"/>
                    <a:gd name="T14" fmla="*/ 30 w 716"/>
                    <a:gd name="T15" fmla="*/ 89 h 795"/>
                    <a:gd name="T16" fmla="*/ 38 w 716"/>
                    <a:gd name="T17" fmla="*/ 114 h 795"/>
                    <a:gd name="T18" fmla="*/ 30 w 716"/>
                    <a:gd name="T19" fmla="*/ 125 h 795"/>
                    <a:gd name="T20" fmla="*/ 34 w 716"/>
                    <a:gd name="T21" fmla="*/ 146 h 795"/>
                    <a:gd name="T22" fmla="*/ 76 w 716"/>
                    <a:gd name="T23" fmla="*/ 153 h 795"/>
                    <a:gd name="T24" fmla="*/ 105 w 716"/>
                    <a:gd name="T25" fmla="*/ 141 h 795"/>
                    <a:gd name="T26" fmla="*/ 84 w 716"/>
                    <a:gd name="T27" fmla="*/ 119 h 795"/>
                    <a:gd name="T28" fmla="*/ 76 w 716"/>
                    <a:gd name="T29" fmla="*/ 109 h 795"/>
                    <a:gd name="T30" fmla="*/ 80 w 716"/>
                    <a:gd name="T31" fmla="*/ 103 h 795"/>
                    <a:gd name="T32" fmla="*/ 96 w 716"/>
                    <a:gd name="T33" fmla="*/ 93 h 795"/>
                    <a:gd name="T34" fmla="*/ 92 w 716"/>
                    <a:gd name="T35" fmla="*/ 88 h 795"/>
                    <a:gd name="T36" fmla="*/ 68 w 716"/>
                    <a:gd name="T37" fmla="*/ 93 h 795"/>
                    <a:gd name="T38" fmla="*/ 80 w 716"/>
                    <a:gd name="T39" fmla="*/ 66 h 795"/>
                    <a:gd name="T40" fmla="*/ 84 w 716"/>
                    <a:gd name="T41" fmla="*/ 58 h 795"/>
                    <a:gd name="T42" fmla="*/ 116 w 716"/>
                    <a:gd name="T43" fmla="*/ 55 h 795"/>
                    <a:gd name="T44" fmla="*/ 142 w 716"/>
                    <a:gd name="T45" fmla="*/ 57 h 795"/>
                    <a:gd name="T46" fmla="*/ 171 w 716"/>
                    <a:gd name="T47" fmla="*/ 73 h 795"/>
                    <a:gd name="T48" fmla="*/ 201 w 716"/>
                    <a:gd name="T49" fmla="*/ 76 h 795"/>
                    <a:gd name="T50" fmla="*/ 237 w 716"/>
                    <a:gd name="T51" fmla="*/ 75 h 795"/>
                    <a:gd name="T52" fmla="*/ 248 w 716"/>
                    <a:gd name="T53" fmla="*/ 70 h 795"/>
                    <a:gd name="T54" fmla="*/ 260 w 716"/>
                    <a:gd name="T55" fmla="*/ 68 h 795"/>
                    <a:gd name="T56" fmla="*/ 290 w 716"/>
                    <a:gd name="T57" fmla="*/ 52 h 795"/>
                    <a:gd name="T58" fmla="*/ 298 w 716"/>
                    <a:gd name="T59" fmla="*/ 40 h 795"/>
                    <a:gd name="T60" fmla="*/ 290 w 716"/>
                    <a:gd name="T61" fmla="*/ 27 h 795"/>
                    <a:gd name="T62" fmla="*/ 243 w 716"/>
                    <a:gd name="T63" fmla="*/ 12 h 795"/>
                    <a:gd name="T64" fmla="*/ 216 w 716"/>
                    <a:gd name="T65" fmla="*/ 5 h 795"/>
                    <a:gd name="T66" fmla="*/ 194 w 716"/>
                    <a:gd name="T67" fmla="*/ 1 h 795"/>
                    <a:gd name="T68" fmla="*/ 167 w 716"/>
                    <a:gd name="T69" fmla="*/ 9 h 795"/>
                    <a:gd name="T70" fmla="*/ 167 w 716"/>
                    <a:gd name="T71" fmla="*/ 7 h 795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716"/>
                    <a:gd name="T109" fmla="*/ 0 h 795"/>
                    <a:gd name="T110" fmla="*/ 716 w 716"/>
                    <a:gd name="T111" fmla="*/ 795 h 795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716" h="795">
                      <a:moveTo>
                        <a:pt x="397" y="34"/>
                      </a:moveTo>
                      <a:cubicBezTo>
                        <a:pt x="426" y="126"/>
                        <a:pt x="311" y="103"/>
                        <a:pt x="248" y="108"/>
                      </a:cubicBezTo>
                      <a:cubicBezTo>
                        <a:pt x="221" y="135"/>
                        <a:pt x="195" y="150"/>
                        <a:pt x="174" y="182"/>
                      </a:cubicBezTo>
                      <a:cubicBezTo>
                        <a:pt x="169" y="212"/>
                        <a:pt x="172" y="252"/>
                        <a:pt x="146" y="275"/>
                      </a:cubicBezTo>
                      <a:cubicBezTo>
                        <a:pt x="129" y="290"/>
                        <a:pt x="109" y="300"/>
                        <a:pt x="90" y="312"/>
                      </a:cubicBezTo>
                      <a:cubicBezTo>
                        <a:pt x="81" y="318"/>
                        <a:pt x="62" y="331"/>
                        <a:pt x="62" y="331"/>
                      </a:cubicBezTo>
                      <a:cubicBezTo>
                        <a:pt x="35" y="372"/>
                        <a:pt x="0" y="398"/>
                        <a:pt x="34" y="452"/>
                      </a:cubicBezTo>
                      <a:cubicBezTo>
                        <a:pt x="41" y="463"/>
                        <a:pt x="59" y="458"/>
                        <a:pt x="71" y="461"/>
                      </a:cubicBezTo>
                      <a:cubicBezTo>
                        <a:pt x="101" y="505"/>
                        <a:pt x="103" y="538"/>
                        <a:pt x="90" y="591"/>
                      </a:cubicBezTo>
                      <a:cubicBezTo>
                        <a:pt x="85" y="610"/>
                        <a:pt x="71" y="647"/>
                        <a:pt x="71" y="647"/>
                      </a:cubicBezTo>
                      <a:cubicBezTo>
                        <a:pt x="74" y="684"/>
                        <a:pt x="71" y="722"/>
                        <a:pt x="81" y="758"/>
                      </a:cubicBezTo>
                      <a:cubicBezTo>
                        <a:pt x="91" y="793"/>
                        <a:pt x="183" y="795"/>
                        <a:pt x="183" y="795"/>
                      </a:cubicBezTo>
                      <a:cubicBezTo>
                        <a:pt x="248" y="782"/>
                        <a:pt x="230" y="787"/>
                        <a:pt x="248" y="730"/>
                      </a:cubicBezTo>
                      <a:cubicBezTo>
                        <a:pt x="237" y="675"/>
                        <a:pt x="220" y="668"/>
                        <a:pt x="201" y="619"/>
                      </a:cubicBezTo>
                      <a:cubicBezTo>
                        <a:pt x="194" y="601"/>
                        <a:pt x="183" y="563"/>
                        <a:pt x="183" y="563"/>
                      </a:cubicBezTo>
                      <a:cubicBezTo>
                        <a:pt x="186" y="554"/>
                        <a:pt x="187" y="544"/>
                        <a:pt x="192" y="535"/>
                      </a:cubicBezTo>
                      <a:cubicBezTo>
                        <a:pt x="203" y="516"/>
                        <a:pt x="229" y="480"/>
                        <a:pt x="229" y="480"/>
                      </a:cubicBezTo>
                      <a:cubicBezTo>
                        <a:pt x="226" y="471"/>
                        <a:pt x="229" y="456"/>
                        <a:pt x="220" y="452"/>
                      </a:cubicBezTo>
                      <a:cubicBezTo>
                        <a:pt x="208" y="446"/>
                        <a:pt x="169" y="477"/>
                        <a:pt x="164" y="480"/>
                      </a:cubicBezTo>
                      <a:cubicBezTo>
                        <a:pt x="176" y="377"/>
                        <a:pt x="165" y="423"/>
                        <a:pt x="192" y="340"/>
                      </a:cubicBezTo>
                      <a:cubicBezTo>
                        <a:pt x="196" y="328"/>
                        <a:pt x="190" y="310"/>
                        <a:pt x="201" y="303"/>
                      </a:cubicBezTo>
                      <a:cubicBezTo>
                        <a:pt x="223" y="289"/>
                        <a:pt x="276" y="285"/>
                        <a:pt x="276" y="285"/>
                      </a:cubicBezTo>
                      <a:cubicBezTo>
                        <a:pt x="298" y="288"/>
                        <a:pt x="323" y="282"/>
                        <a:pt x="341" y="294"/>
                      </a:cubicBezTo>
                      <a:cubicBezTo>
                        <a:pt x="410" y="338"/>
                        <a:pt x="348" y="348"/>
                        <a:pt x="406" y="377"/>
                      </a:cubicBezTo>
                      <a:cubicBezTo>
                        <a:pt x="429" y="388"/>
                        <a:pt x="456" y="388"/>
                        <a:pt x="480" y="396"/>
                      </a:cubicBezTo>
                      <a:cubicBezTo>
                        <a:pt x="508" y="393"/>
                        <a:pt x="537" y="396"/>
                        <a:pt x="564" y="387"/>
                      </a:cubicBezTo>
                      <a:cubicBezTo>
                        <a:pt x="577" y="383"/>
                        <a:pt x="581" y="366"/>
                        <a:pt x="592" y="359"/>
                      </a:cubicBezTo>
                      <a:cubicBezTo>
                        <a:pt x="600" y="354"/>
                        <a:pt x="611" y="353"/>
                        <a:pt x="620" y="350"/>
                      </a:cubicBezTo>
                      <a:cubicBezTo>
                        <a:pt x="683" y="286"/>
                        <a:pt x="660" y="316"/>
                        <a:pt x="694" y="266"/>
                      </a:cubicBezTo>
                      <a:cubicBezTo>
                        <a:pt x="700" y="247"/>
                        <a:pt x="716" y="229"/>
                        <a:pt x="712" y="210"/>
                      </a:cubicBezTo>
                      <a:cubicBezTo>
                        <a:pt x="711" y="204"/>
                        <a:pt x="702" y="148"/>
                        <a:pt x="694" y="136"/>
                      </a:cubicBezTo>
                      <a:cubicBezTo>
                        <a:pt x="668" y="97"/>
                        <a:pt x="620" y="84"/>
                        <a:pt x="582" y="62"/>
                      </a:cubicBezTo>
                      <a:cubicBezTo>
                        <a:pt x="560" y="50"/>
                        <a:pt x="540" y="34"/>
                        <a:pt x="517" y="24"/>
                      </a:cubicBezTo>
                      <a:cubicBezTo>
                        <a:pt x="499" y="16"/>
                        <a:pt x="462" y="6"/>
                        <a:pt x="462" y="6"/>
                      </a:cubicBezTo>
                      <a:cubicBezTo>
                        <a:pt x="386" y="24"/>
                        <a:pt x="459" y="0"/>
                        <a:pt x="397" y="43"/>
                      </a:cubicBezTo>
                      <a:cubicBezTo>
                        <a:pt x="395" y="45"/>
                        <a:pt x="397" y="37"/>
                        <a:pt x="397" y="3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07" name="Oval 16"/>
                <p:cNvSpPr>
                  <a:spLocks noChangeArrowheads="1"/>
                </p:cNvSpPr>
                <p:nvPr/>
              </p:nvSpPr>
              <p:spPr bwMode="auto">
                <a:xfrm>
                  <a:off x="355" y="3504"/>
                  <a:ext cx="77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08" name="Oval 17"/>
                <p:cNvSpPr>
                  <a:spLocks noChangeArrowheads="1"/>
                </p:cNvSpPr>
                <p:nvPr/>
              </p:nvSpPr>
              <p:spPr bwMode="auto">
                <a:xfrm>
                  <a:off x="471" y="3250"/>
                  <a:ext cx="77" cy="63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09" name="Oval 18"/>
                <p:cNvSpPr>
                  <a:spLocks noChangeArrowheads="1"/>
                </p:cNvSpPr>
                <p:nvPr/>
              </p:nvSpPr>
              <p:spPr bwMode="auto">
                <a:xfrm>
                  <a:off x="1089" y="3345"/>
                  <a:ext cx="78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10" name="Oval 19"/>
                <p:cNvSpPr>
                  <a:spLocks noChangeArrowheads="1"/>
                </p:cNvSpPr>
                <p:nvPr/>
              </p:nvSpPr>
              <p:spPr bwMode="auto">
                <a:xfrm>
                  <a:off x="780" y="3504"/>
                  <a:ext cx="77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11" name="Oval 20"/>
                <p:cNvSpPr>
                  <a:spLocks noChangeArrowheads="1"/>
                </p:cNvSpPr>
                <p:nvPr/>
              </p:nvSpPr>
              <p:spPr bwMode="auto">
                <a:xfrm>
                  <a:off x="1051" y="3504"/>
                  <a:ext cx="77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12" name="Oval 21"/>
                <p:cNvSpPr>
                  <a:spLocks noChangeArrowheads="1"/>
                </p:cNvSpPr>
                <p:nvPr/>
              </p:nvSpPr>
              <p:spPr bwMode="auto">
                <a:xfrm>
                  <a:off x="393" y="3664"/>
                  <a:ext cx="78" cy="63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13" name="Oval 22"/>
                <p:cNvSpPr>
                  <a:spLocks noChangeArrowheads="1"/>
                </p:cNvSpPr>
                <p:nvPr/>
              </p:nvSpPr>
              <p:spPr bwMode="auto">
                <a:xfrm>
                  <a:off x="239" y="3377"/>
                  <a:ext cx="77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14" name="Oval 23"/>
                <p:cNvSpPr>
                  <a:spLocks noChangeArrowheads="1"/>
                </p:cNvSpPr>
                <p:nvPr/>
              </p:nvSpPr>
              <p:spPr bwMode="auto">
                <a:xfrm>
                  <a:off x="1101" y="3677"/>
                  <a:ext cx="78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15" name="Oval 24"/>
                <p:cNvSpPr>
                  <a:spLocks noChangeArrowheads="1"/>
                </p:cNvSpPr>
                <p:nvPr/>
              </p:nvSpPr>
              <p:spPr bwMode="auto">
                <a:xfrm>
                  <a:off x="857" y="3664"/>
                  <a:ext cx="78" cy="63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</p:grpSp>
          <p:sp>
            <p:nvSpPr>
              <p:cNvPr id="104" name="Text Box 25"/>
              <p:cNvSpPr txBox="1">
                <a:spLocks noChangeArrowheads="1"/>
              </p:cNvSpPr>
              <p:nvPr/>
            </p:nvSpPr>
            <p:spPr bwMode="auto">
              <a:xfrm>
                <a:off x="2400" y="2994"/>
                <a:ext cx="1162" cy="3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2"/>
                </a:outerShdw>
              </a:effectLst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2000" b="1">
                    <a:solidFill>
                      <a:schemeClr val="bg1"/>
                    </a:solidFill>
                    <a:latin typeface="Arial Narrow" pitchFamily="34" charset="0"/>
                  </a:rPr>
                  <a:t>Macrophage</a:t>
                </a:r>
              </a:p>
            </p:txBody>
          </p:sp>
        </p:grpSp>
        <p:grpSp>
          <p:nvGrpSpPr>
            <p:cNvPr id="8" name="Group 26"/>
            <p:cNvGrpSpPr>
              <a:grpSpLocks/>
            </p:cNvGrpSpPr>
            <p:nvPr/>
          </p:nvGrpSpPr>
          <p:grpSpPr bwMode="auto">
            <a:xfrm>
              <a:off x="2736" y="2496"/>
              <a:ext cx="720" cy="1008"/>
              <a:chOff x="3504" y="1632"/>
              <a:chExt cx="864" cy="1203"/>
            </a:xfrm>
          </p:grpSpPr>
          <p:sp>
            <p:nvSpPr>
              <p:cNvPr id="93" name="Freeform 27"/>
              <p:cNvSpPr>
                <a:spLocks/>
              </p:cNvSpPr>
              <p:nvPr/>
            </p:nvSpPr>
            <p:spPr bwMode="auto">
              <a:xfrm>
                <a:off x="3504" y="1632"/>
                <a:ext cx="864" cy="1203"/>
              </a:xfrm>
              <a:custGeom>
                <a:avLst/>
                <a:gdLst>
                  <a:gd name="T0" fmla="*/ 1101 w 699"/>
                  <a:gd name="T1" fmla="*/ 13 h 1203"/>
                  <a:gd name="T2" fmla="*/ 859 w 699"/>
                  <a:gd name="T3" fmla="*/ 32 h 1203"/>
                  <a:gd name="T4" fmla="*/ 726 w 699"/>
                  <a:gd name="T5" fmla="*/ 117 h 1203"/>
                  <a:gd name="T6" fmla="*/ 616 w 699"/>
                  <a:gd name="T7" fmla="*/ 344 h 1203"/>
                  <a:gd name="T8" fmla="*/ 506 w 699"/>
                  <a:gd name="T9" fmla="*/ 429 h 1203"/>
                  <a:gd name="T10" fmla="*/ 464 w 699"/>
                  <a:gd name="T11" fmla="*/ 457 h 1203"/>
                  <a:gd name="T12" fmla="*/ 354 w 699"/>
                  <a:gd name="T13" fmla="*/ 542 h 1203"/>
                  <a:gd name="T14" fmla="*/ 307 w 699"/>
                  <a:gd name="T15" fmla="*/ 570 h 1203"/>
                  <a:gd name="T16" fmla="*/ 155 w 699"/>
                  <a:gd name="T17" fmla="*/ 702 h 1203"/>
                  <a:gd name="T18" fmla="*/ 110 w 699"/>
                  <a:gd name="T19" fmla="*/ 731 h 1203"/>
                  <a:gd name="T20" fmla="*/ 0 w 699"/>
                  <a:gd name="T21" fmla="*/ 863 h 1203"/>
                  <a:gd name="T22" fmla="*/ 397 w 699"/>
                  <a:gd name="T23" fmla="*/ 1156 h 1203"/>
                  <a:gd name="T24" fmla="*/ 574 w 699"/>
                  <a:gd name="T25" fmla="*/ 1146 h 1203"/>
                  <a:gd name="T26" fmla="*/ 506 w 699"/>
                  <a:gd name="T27" fmla="*/ 1014 h 1203"/>
                  <a:gd name="T28" fmla="*/ 726 w 699"/>
                  <a:gd name="T29" fmla="*/ 976 h 1203"/>
                  <a:gd name="T30" fmla="*/ 881 w 699"/>
                  <a:gd name="T31" fmla="*/ 1033 h 1203"/>
                  <a:gd name="T32" fmla="*/ 815 w 699"/>
                  <a:gd name="T33" fmla="*/ 1118 h 1203"/>
                  <a:gd name="T34" fmla="*/ 1014 w 699"/>
                  <a:gd name="T35" fmla="*/ 1203 h 1203"/>
                  <a:gd name="T36" fmla="*/ 1345 w 699"/>
                  <a:gd name="T37" fmla="*/ 1146 h 1203"/>
                  <a:gd name="T38" fmla="*/ 1279 w 699"/>
                  <a:gd name="T39" fmla="*/ 1071 h 1203"/>
                  <a:gd name="T40" fmla="*/ 1167 w 699"/>
                  <a:gd name="T41" fmla="*/ 1014 h 1203"/>
                  <a:gd name="T42" fmla="*/ 1235 w 699"/>
                  <a:gd name="T43" fmla="*/ 920 h 1203"/>
                  <a:gd name="T44" fmla="*/ 1455 w 699"/>
                  <a:gd name="T45" fmla="*/ 1042 h 1203"/>
                  <a:gd name="T46" fmla="*/ 1632 w 699"/>
                  <a:gd name="T47" fmla="*/ 986 h 1203"/>
                  <a:gd name="T48" fmla="*/ 1455 w 699"/>
                  <a:gd name="T49" fmla="*/ 655 h 1203"/>
                  <a:gd name="T50" fmla="*/ 1321 w 699"/>
                  <a:gd name="T51" fmla="*/ 438 h 1203"/>
                  <a:gd name="T52" fmla="*/ 1101 w 699"/>
                  <a:gd name="T53" fmla="*/ 13 h 120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99"/>
                  <a:gd name="T82" fmla="*/ 0 h 1203"/>
                  <a:gd name="T83" fmla="*/ 699 w 699"/>
                  <a:gd name="T84" fmla="*/ 1203 h 1203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99" h="1203">
                    <a:moveTo>
                      <a:pt x="472" y="13"/>
                    </a:moveTo>
                    <a:cubicBezTo>
                      <a:pt x="430" y="0"/>
                      <a:pt x="404" y="8"/>
                      <a:pt x="368" y="32"/>
                    </a:cubicBezTo>
                    <a:cubicBezTo>
                      <a:pt x="357" y="68"/>
                      <a:pt x="332" y="86"/>
                      <a:pt x="311" y="117"/>
                    </a:cubicBezTo>
                    <a:cubicBezTo>
                      <a:pt x="287" y="193"/>
                      <a:pt x="289" y="269"/>
                      <a:pt x="264" y="344"/>
                    </a:cubicBezTo>
                    <a:cubicBezTo>
                      <a:pt x="247" y="395"/>
                      <a:pt x="262" y="362"/>
                      <a:pt x="217" y="429"/>
                    </a:cubicBezTo>
                    <a:cubicBezTo>
                      <a:pt x="211" y="438"/>
                      <a:pt x="198" y="457"/>
                      <a:pt x="198" y="457"/>
                    </a:cubicBezTo>
                    <a:cubicBezTo>
                      <a:pt x="182" y="506"/>
                      <a:pt x="194" y="478"/>
                      <a:pt x="151" y="542"/>
                    </a:cubicBezTo>
                    <a:cubicBezTo>
                      <a:pt x="145" y="551"/>
                      <a:pt x="132" y="570"/>
                      <a:pt x="132" y="570"/>
                    </a:cubicBezTo>
                    <a:cubicBezTo>
                      <a:pt x="119" y="624"/>
                      <a:pt x="97" y="655"/>
                      <a:pt x="66" y="702"/>
                    </a:cubicBezTo>
                    <a:cubicBezTo>
                      <a:pt x="60" y="712"/>
                      <a:pt x="47" y="731"/>
                      <a:pt x="47" y="731"/>
                    </a:cubicBezTo>
                    <a:cubicBezTo>
                      <a:pt x="33" y="776"/>
                      <a:pt x="14" y="818"/>
                      <a:pt x="0" y="863"/>
                    </a:cubicBezTo>
                    <a:cubicBezTo>
                      <a:pt x="13" y="989"/>
                      <a:pt x="37" y="1108"/>
                      <a:pt x="170" y="1156"/>
                    </a:cubicBezTo>
                    <a:cubicBezTo>
                      <a:pt x="195" y="1153"/>
                      <a:pt x="222" y="1155"/>
                      <a:pt x="245" y="1146"/>
                    </a:cubicBezTo>
                    <a:cubicBezTo>
                      <a:pt x="298" y="1125"/>
                      <a:pt x="233" y="1037"/>
                      <a:pt x="217" y="1014"/>
                    </a:cubicBezTo>
                    <a:cubicBezTo>
                      <a:pt x="235" y="959"/>
                      <a:pt x="256" y="967"/>
                      <a:pt x="311" y="976"/>
                    </a:cubicBezTo>
                    <a:cubicBezTo>
                      <a:pt x="348" y="989"/>
                      <a:pt x="365" y="995"/>
                      <a:pt x="378" y="1033"/>
                    </a:cubicBezTo>
                    <a:cubicBezTo>
                      <a:pt x="368" y="1061"/>
                      <a:pt x="349" y="1118"/>
                      <a:pt x="349" y="1118"/>
                    </a:cubicBezTo>
                    <a:cubicBezTo>
                      <a:pt x="371" y="1178"/>
                      <a:pt x="386" y="1170"/>
                      <a:pt x="434" y="1203"/>
                    </a:cubicBezTo>
                    <a:cubicBezTo>
                      <a:pt x="544" y="1190"/>
                      <a:pt x="503" y="1196"/>
                      <a:pt x="576" y="1146"/>
                    </a:cubicBezTo>
                    <a:cubicBezTo>
                      <a:pt x="592" y="1095"/>
                      <a:pt x="585" y="1101"/>
                      <a:pt x="548" y="1071"/>
                    </a:cubicBezTo>
                    <a:cubicBezTo>
                      <a:pt x="521" y="1049"/>
                      <a:pt x="518" y="1041"/>
                      <a:pt x="500" y="1014"/>
                    </a:cubicBezTo>
                    <a:cubicBezTo>
                      <a:pt x="485" y="967"/>
                      <a:pt x="474" y="937"/>
                      <a:pt x="529" y="920"/>
                    </a:cubicBezTo>
                    <a:cubicBezTo>
                      <a:pt x="592" y="940"/>
                      <a:pt x="590" y="994"/>
                      <a:pt x="623" y="1042"/>
                    </a:cubicBezTo>
                    <a:cubicBezTo>
                      <a:pt x="660" y="1030"/>
                      <a:pt x="677" y="1019"/>
                      <a:pt x="699" y="986"/>
                    </a:cubicBezTo>
                    <a:cubicBezTo>
                      <a:pt x="692" y="878"/>
                      <a:pt x="687" y="749"/>
                      <a:pt x="623" y="655"/>
                    </a:cubicBezTo>
                    <a:cubicBezTo>
                      <a:pt x="600" y="584"/>
                      <a:pt x="579" y="512"/>
                      <a:pt x="566" y="438"/>
                    </a:cubicBezTo>
                    <a:cubicBezTo>
                      <a:pt x="559" y="162"/>
                      <a:pt x="647" y="96"/>
                      <a:pt x="472" y="1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767600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" name="Freeform 28"/>
              <p:cNvSpPr>
                <a:spLocks/>
              </p:cNvSpPr>
              <p:nvPr/>
            </p:nvSpPr>
            <p:spPr bwMode="auto">
              <a:xfrm>
                <a:off x="3744" y="2145"/>
                <a:ext cx="441" cy="255"/>
              </a:xfrm>
              <a:custGeom>
                <a:avLst/>
                <a:gdLst>
                  <a:gd name="T0" fmla="*/ 176 w 441"/>
                  <a:gd name="T1" fmla="*/ 0 h 255"/>
                  <a:gd name="T2" fmla="*/ 110 w 441"/>
                  <a:gd name="T3" fmla="*/ 19 h 255"/>
                  <a:gd name="T4" fmla="*/ 54 w 441"/>
                  <a:gd name="T5" fmla="*/ 47 h 255"/>
                  <a:gd name="T6" fmla="*/ 35 w 441"/>
                  <a:gd name="T7" fmla="*/ 217 h 255"/>
                  <a:gd name="T8" fmla="*/ 186 w 441"/>
                  <a:gd name="T9" fmla="*/ 180 h 255"/>
                  <a:gd name="T10" fmla="*/ 290 w 441"/>
                  <a:gd name="T11" fmla="*/ 227 h 255"/>
                  <a:gd name="T12" fmla="*/ 375 w 441"/>
                  <a:gd name="T13" fmla="*/ 255 h 255"/>
                  <a:gd name="T14" fmla="*/ 441 w 441"/>
                  <a:gd name="T15" fmla="*/ 170 h 255"/>
                  <a:gd name="T16" fmla="*/ 431 w 441"/>
                  <a:gd name="T17" fmla="*/ 95 h 255"/>
                  <a:gd name="T18" fmla="*/ 375 w 441"/>
                  <a:gd name="T19" fmla="*/ 66 h 255"/>
                  <a:gd name="T20" fmla="*/ 176 w 441"/>
                  <a:gd name="T21" fmla="*/ 0 h 2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41"/>
                  <a:gd name="T34" fmla="*/ 0 h 255"/>
                  <a:gd name="T35" fmla="*/ 441 w 441"/>
                  <a:gd name="T36" fmla="*/ 255 h 2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41" h="255">
                    <a:moveTo>
                      <a:pt x="176" y="0"/>
                    </a:moveTo>
                    <a:cubicBezTo>
                      <a:pt x="172" y="1"/>
                      <a:pt x="117" y="15"/>
                      <a:pt x="110" y="19"/>
                    </a:cubicBezTo>
                    <a:cubicBezTo>
                      <a:pt x="34" y="56"/>
                      <a:pt x="127" y="23"/>
                      <a:pt x="54" y="47"/>
                    </a:cubicBezTo>
                    <a:cubicBezTo>
                      <a:pt x="5" y="121"/>
                      <a:pt x="0" y="119"/>
                      <a:pt x="35" y="217"/>
                    </a:cubicBezTo>
                    <a:cubicBezTo>
                      <a:pt x="106" y="210"/>
                      <a:pt x="128" y="208"/>
                      <a:pt x="186" y="180"/>
                    </a:cubicBezTo>
                    <a:cubicBezTo>
                      <a:pt x="255" y="193"/>
                      <a:pt x="220" y="180"/>
                      <a:pt x="290" y="227"/>
                    </a:cubicBezTo>
                    <a:cubicBezTo>
                      <a:pt x="311" y="241"/>
                      <a:pt x="351" y="248"/>
                      <a:pt x="375" y="255"/>
                    </a:cubicBezTo>
                    <a:cubicBezTo>
                      <a:pt x="411" y="231"/>
                      <a:pt x="422" y="209"/>
                      <a:pt x="441" y="170"/>
                    </a:cubicBezTo>
                    <a:cubicBezTo>
                      <a:pt x="438" y="145"/>
                      <a:pt x="440" y="118"/>
                      <a:pt x="431" y="95"/>
                    </a:cubicBezTo>
                    <a:cubicBezTo>
                      <a:pt x="426" y="82"/>
                      <a:pt x="387" y="70"/>
                      <a:pt x="375" y="66"/>
                    </a:cubicBezTo>
                    <a:cubicBezTo>
                      <a:pt x="309" y="44"/>
                      <a:pt x="242" y="23"/>
                      <a:pt x="176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CC"/>
                  </a:gs>
                  <a:gs pos="100000">
                    <a:srgbClr val="76765E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5" name="Oval 29"/>
              <p:cNvSpPr>
                <a:spLocks noChangeArrowheads="1"/>
              </p:cNvSpPr>
              <p:nvPr/>
            </p:nvSpPr>
            <p:spPr bwMode="auto">
              <a:xfrm>
                <a:off x="3937" y="1681"/>
                <a:ext cx="192" cy="143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96" name="Oval 30"/>
              <p:cNvSpPr>
                <a:spLocks noChangeArrowheads="1"/>
              </p:cNvSpPr>
              <p:nvPr/>
            </p:nvSpPr>
            <p:spPr bwMode="auto">
              <a:xfrm>
                <a:off x="3841" y="2448"/>
                <a:ext cx="192" cy="148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97" name="Oval 31"/>
              <p:cNvSpPr>
                <a:spLocks noChangeArrowheads="1"/>
              </p:cNvSpPr>
              <p:nvPr/>
            </p:nvSpPr>
            <p:spPr bwMode="auto">
              <a:xfrm>
                <a:off x="3600" y="2353"/>
                <a:ext cx="192" cy="143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 sz="1600" b="1">
                  <a:latin typeface="Arial Narrow" pitchFamily="34" charset="0"/>
                </a:endParaRPr>
              </a:p>
            </p:txBody>
          </p:sp>
          <p:sp>
            <p:nvSpPr>
              <p:cNvPr id="98" name="Oval 32"/>
              <p:cNvSpPr>
                <a:spLocks noChangeArrowheads="1"/>
              </p:cNvSpPr>
              <p:nvPr/>
            </p:nvSpPr>
            <p:spPr bwMode="auto">
              <a:xfrm>
                <a:off x="3600" y="2544"/>
                <a:ext cx="192" cy="145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99" name="Oval 33"/>
              <p:cNvSpPr>
                <a:spLocks noChangeArrowheads="1"/>
              </p:cNvSpPr>
              <p:nvPr/>
            </p:nvSpPr>
            <p:spPr bwMode="auto">
              <a:xfrm>
                <a:off x="4033" y="1777"/>
                <a:ext cx="192" cy="143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00" name="Oval 34"/>
              <p:cNvSpPr>
                <a:spLocks noChangeArrowheads="1"/>
              </p:cNvSpPr>
              <p:nvPr/>
            </p:nvSpPr>
            <p:spPr bwMode="auto">
              <a:xfrm>
                <a:off x="3984" y="2017"/>
                <a:ext cx="192" cy="143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01" name="Oval 35"/>
              <p:cNvSpPr>
                <a:spLocks noChangeArrowheads="1"/>
              </p:cNvSpPr>
              <p:nvPr/>
            </p:nvSpPr>
            <p:spPr bwMode="auto">
              <a:xfrm>
                <a:off x="3888" y="1872"/>
                <a:ext cx="192" cy="145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02" name="Oval 36"/>
              <p:cNvSpPr>
                <a:spLocks noChangeArrowheads="1"/>
              </p:cNvSpPr>
              <p:nvPr/>
            </p:nvSpPr>
            <p:spPr bwMode="auto">
              <a:xfrm>
                <a:off x="4080" y="2401"/>
                <a:ext cx="192" cy="143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</p:grpSp>
        <p:grpSp>
          <p:nvGrpSpPr>
            <p:cNvPr id="9" name="Group 37"/>
            <p:cNvGrpSpPr>
              <a:grpSpLocks/>
            </p:cNvGrpSpPr>
            <p:nvPr/>
          </p:nvGrpSpPr>
          <p:grpSpPr bwMode="auto">
            <a:xfrm>
              <a:off x="3696" y="2448"/>
              <a:ext cx="912" cy="912"/>
              <a:chOff x="4848" y="2304"/>
              <a:chExt cx="912" cy="912"/>
            </a:xfrm>
          </p:grpSpPr>
          <p:sp>
            <p:nvSpPr>
              <p:cNvPr id="91" name="Oval 38"/>
              <p:cNvSpPr>
                <a:spLocks noChangeArrowheads="1"/>
              </p:cNvSpPr>
              <p:nvPr/>
            </p:nvSpPr>
            <p:spPr bwMode="auto">
              <a:xfrm>
                <a:off x="4848" y="2304"/>
                <a:ext cx="912" cy="912"/>
              </a:xfrm>
              <a:prstGeom prst="ellipse">
                <a:avLst/>
              </a:prstGeom>
              <a:gradFill rotWithShape="0">
                <a:gsLst>
                  <a:gs pos="0">
                    <a:srgbClr val="00FFFF"/>
                  </a:gs>
                  <a:gs pos="100000">
                    <a:srgbClr val="00767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  <p:sp>
            <p:nvSpPr>
              <p:cNvPr id="92" name="Oval 39"/>
              <p:cNvSpPr>
                <a:spLocks noChangeArrowheads="1"/>
              </p:cNvSpPr>
              <p:nvPr/>
            </p:nvSpPr>
            <p:spPr bwMode="auto">
              <a:xfrm>
                <a:off x="4944" y="2448"/>
                <a:ext cx="720" cy="72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cs-CZ" sz="2000" b="1">
                    <a:latin typeface="Arial Narrow" pitchFamily="34" charset="0"/>
                  </a:rPr>
                  <a:t>B cell</a:t>
                </a:r>
              </a:p>
            </p:txBody>
          </p:sp>
        </p:grpSp>
        <p:grpSp>
          <p:nvGrpSpPr>
            <p:cNvPr id="10" name="Group 40"/>
            <p:cNvGrpSpPr>
              <a:grpSpLocks/>
            </p:cNvGrpSpPr>
            <p:nvPr/>
          </p:nvGrpSpPr>
          <p:grpSpPr bwMode="auto">
            <a:xfrm>
              <a:off x="4704" y="2507"/>
              <a:ext cx="902" cy="901"/>
              <a:chOff x="240" y="1728"/>
              <a:chExt cx="902" cy="901"/>
            </a:xfrm>
          </p:grpSpPr>
          <p:grpSp>
            <p:nvGrpSpPr>
              <p:cNvPr id="27" name="Group 41"/>
              <p:cNvGrpSpPr>
                <a:grpSpLocks/>
              </p:cNvGrpSpPr>
              <p:nvPr/>
            </p:nvGrpSpPr>
            <p:grpSpPr bwMode="auto">
              <a:xfrm>
                <a:off x="240" y="1728"/>
                <a:ext cx="902" cy="901"/>
                <a:chOff x="4032" y="2544"/>
                <a:chExt cx="902" cy="901"/>
              </a:xfrm>
            </p:grpSpPr>
            <p:sp>
              <p:nvSpPr>
                <p:cNvPr id="29" name="Freeform 42"/>
                <p:cNvSpPr>
                  <a:spLocks/>
                </p:cNvSpPr>
                <p:nvPr/>
              </p:nvSpPr>
              <p:spPr bwMode="auto">
                <a:xfrm>
                  <a:off x="4828" y="2814"/>
                  <a:ext cx="38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8"/>
                      </a:lnTo>
                      <a:lnTo>
                        <a:pt x="86" y="9"/>
                      </a:lnTo>
                      <a:lnTo>
                        <a:pt x="72" y="3"/>
                      </a:lnTo>
                      <a:lnTo>
                        <a:pt x="57" y="0"/>
                      </a:lnTo>
                      <a:lnTo>
                        <a:pt x="42" y="3"/>
                      </a:lnTo>
                      <a:lnTo>
                        <a:pt x="28" y="9"/>
                      </a:lnTo>
                      <a:lnTo>
                        <a:pt x="16" y="18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9"/>
                      </a:lnTo>
                      <a:lnTo>
                        <a:pt x="28" y="108"/>
                      </a:lnTo>
                      <a:lnTo>
                        <a:pt x="42" y="114"/>
                      </a:lnTo>
                      <a:lnTo>
                        <a:pt x="57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8" y="99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0" name="Freeform 43"/>
                <p:cNvSpPr>
                  <a:spLocks/>
                </p:cNvSpPr>
                <p:nvPr/>
              </p:nvSpPr>
              <p:spPr bwMode="auto">
                <a:xfrm>
                  <a:off x="4240" y="2726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7" y="16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7"/>
                      </a:lnTo>
                      <a:lnTo>
                        <a:pt x="29" y="106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2" y="112"/>
                      </a:lnTo>
                      <a:lnTo>
                        <a:pt x="86" y="106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1" name="Freeform 44"/>
                <p:cNvSpPr>
                  <a:spLocks/>
                </p:cNvSpPr>
                <p:nvPr/>
              </p:nvSpPr>
              <p:spPr bwMode="auto">
                <a:xfrm>
                  <a:off x="4032" y="2544"/>
                  <a:ext cx="902" cy="901"/>
                </a:xfrm>
                <a:custGeom>
                  <a:avLst/>
                  <a:gdLst>
                    <a:gd name="T0" fmla="*/ 33 w 2706"/>
                    <a:gd name="T1" fmla="*/ 17 h 2704"/>
                    <a:gd name="T2" fmla="*/ 33 w 2706"/>
                    <a:gd name="T3" fmla="*/ 12 h 2704"/>
                    <a:gd name="T4" fmla="*/ 31 w 2706"/>
                    <a:gd name="T5" fmla="*/ 8 h 2704"/>
                    <a:gd name="T6" fmla="*/ 29 w 2706"/>
                    <a:gd name="T7" fmla="*/ 5 h 2704"/>
                    <a:gd name="T8" fmla="*/ 25 w 2706"/>
                    <a:gd name="T9" fmla="*/ 2 h 2704"/>
                    <a:gd name="T10" fmla="*/ 21 w 2706"/>
                    <a:gd name="T11" fmla="*/ 1 h 2704"/>
                    <a:gd name="T12" fmla="*/ 17 w 2706"/>
                    <a:gd name="T13" fmla="*/ 0 h 2704"/>
                    <a:gd name="T14" fmla="*/ 12 w 2706"/>
                    <a:gd name="T15" fmla="*/ 1 h 2704"/>
                    <a:gd name="T16" fmla="*/ 8 w 2706"/>
                    <a:gd name="T17" fmla="*/ 2 h 2704"/>
                    <a:gd name="T18" fmla="*/ 5 w 2706"/>
                    <a:gd name="T19" fmla="*/ 5 h 2704"/>
                    <a:gd name="T20" fmla="*/ 2 w 2706"/>
                    <a:gd name="T21" fmla="*/ 8 h 2704"/>
                    <a:gd name="T22" fmla="*/ 1 w 2706"/>
                    <a:gd name="T23" fmla="*/ 12 h 2704"/>
                    <a:gd name="T24" fmla="*/ 0 w 2706"/>
                    <a:gd name="T25" fmla="*/ 17 h 2704"/>
                    <a:gd name="T26" fmla="*/ 1 w 2706"/>
                    <a:gd name="T27" fmla="*/ 21 h 2704"/>
                    <a:gd name="T28" fmla="*/ 2 w 2706"/>
                    <a:gd name="T29" fmla="*/ 25 h 2704"/>
                    <a:gd name="T30" fmla="*/ 5 w 2706"/>
                    <a:gd name="T31" fmla="*/ 28 h 2704"/>
                    <a:gd name="T32" fmla="*/ 8 w 2706"/>
                    <a:gd name="T33" fmla="*/ 31 h 2704"/>
                    <a:gd name="T34" fmla="*/ 12 w 2706"/>
                    <a:gd name="T35" fmla="*/ 33 h 2704"/>
                    <a:gd name="T36" fmla="*/ 17 w 2706"/>
                    <a:gd name="T37" fmla="*/ 33 h 2704"/>
                    <a:gd name="T38" fmla="*/ 21 w 2706"/>
                    <a:gd name="T39" fmla="*/ 33 h 2704"/>
                    <a:gd name="T40" fmla="*/ 25 w 2706"/>
                    <a:gd name="T41" fmla="*/ 31 h 2704"/>
                    <a:gd name="T42" fmla="*/ 29 w 2706"/>
                    <a:gd name="T43" fmla="*/ 28 h 2704"/>
                    <a:gd name="T44" fmla="*/ 31 w 2706"/>
                    <a:gd name="T45" fmla="*/ 25 h 2704"/>
                    <a:gd name="T46" fmla="*/ 33 w 2706"/>
                    <a:gd name="T47" fmla="*/ 21 h 2704"/>
                    <a:gd name="T48" fmla="*/ 33 w 2706"/>
                    <a:gd name="T49" fmla="*/ 17 h 270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706"/>
                    <a:gd name="T76" fmla="*/ 0 h 2704"/>
                    <a:gd name="T77" fmla="*/ 2706 w 2706"/>
                    <a:gd name="T78" fmla="*/ 2704 h 270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706" h="2704">
                      <a:moveTo>
                        <a:pt x="2706" y="1352"/>
                      </a:moveTo>
                      <a:lnTo>
                        <a:pt x="2660" y="1002"/>
                      </a:lnTo>
                      <a:lnTo>
                        <a:pt x="2525" y="675"/>
                      </a:lnTo>
                      <a:lnTo>
                        <a:pt x="2309" y="396"/>
                      </a:lnTo>
                      <a:lnTo>
                        <a:pt x="2029" y="181"/>
                      </a:lnTo>
                      <a:lnTo>
                        <a:pt x="1703" y="45"/>
                      </a:lnTo>
                      <a:lnTo>
                        <a:pt x="1354" y="0"/>
                      </a:lnTo>
                      <a:lnTo>
                        <a:pt x="1003" y="45"/>
                      </a:lnTo>
                      <a:lnTo>
                        <a:pt x="677" y="181"/>
                      </a:lnTo>
                      <a:lnTo>
                        <a:pt x="397" y="396"/>
                      </a:lnTo>
                      <a:lnTo>
                        <a:pt x="181" y="675"/>
                      </a:lnTo>
                      <a:lnTo>
                        <a:pt x="47" y="1002"/>
                      </a:lnTo>
                      <a:lnTo>
                        <a:pt x="0" y="1352"/>
                      </a:lnTo>
                      <a:lnTo>
                        <a:pt x="47" y="1703"/>
                      </a:lnTo>
                      <a:lnTo>
                        <a:pt x="181" y="2029"/>
                      </a:lnTo>
                      <a:lnTo>
                        <a:pt x="397" y="2308"/>
                      </a:lnTo>
                      <a:lnTo>
                        <a:pt x="677" y="2523"/>
                      </a:lnTo>
                      <a:lnTo>
                        <a:pt x="1003" y="2659"/>
                      </a:lnTo>
                      <a:lnTo>
                        <a:pt x="1354" y="2704"/>
                      </a:lnTo>
                      <a:lnTo>
                        <a:pt x="1703" y="2659"/>
                      </a:lnTo>
                      <a:lnTo>
                        <a:pt x="2029" y="2523"/>
                      </a:lnTo>
                      <a:lnTo>
                        <a:pt x="2309" y="2308"/>
                      </a:lnTo>
                      <a:lnTo>
                        <a:pt x="2525" y="2029"/>
                      </a:lnTo>
                      <a:lnTo>
                        <a:pt x="2660" y="1703"/>
                      </a:lnTo>
                      <a:lnTo>
                        <a:pt x="2706" y="1352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7FFF7F"/>
                    </a:gs>
                    <a:gs pos="100000">
                      <a:srgbClr val="3B763B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2" name="Freeform 45"/>
                <p:cNvSpPr>
                  <a:spLocks/>
                </p:cNvSpPr>
                <p:nvPr/>
              </p:nvSpPr>
              <p:spPr bwMode="auto">
                <a:xfrm>
                  <a:off x="4317" y="2700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2"/>
                      </a:lnTo>
                      <a:lnTo>
                        <a:pt x="108" y="28"/>
                      </a:lnTo>
                      <a:lnTo>
                        <a:pt x="98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7" y="16"/>
                      </a:lnTo>
                      <a:lnTo>
                        <a:pt x="8" y="28"/>
                      </a:lnTo>
                      <a:lnTo>
                        <a:pt x="2" y="42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3" y="112"/>
                      </a:lnTo>
                      <a:lnTo>
                        <a:pt x="87" y="107"/>
                      </a:lnTo>
                      <a:lnTo>
                        <a:pt x="98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3" name="Freeform 46"/>
                <p:cNvSpPr>
                  <a:spLocks/>
                </p:cNvSpPr>
                <p:nvPr/>
              </p:nvSpPr>
              <p:spPr bwMode="auto">
                <a:xfrm>
                  <a:off x="4341" y="2637"/>
                  <a:ext cx="38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8"/>
                      </a:lnTo>
                      <a:lnTo>
                        <a:pt x="29" y="108"/>
                      </a:lnTo>
                      <a:lnTo>
                        <a:pt x="43" y="113"/>
                      </a:lnTo>
                      <a:lnTo>
                        <a:pt x="58" y="116"/>
                      </a:lnTo>
                      <a:lnTo>
                        <a:pt x="73" y="113"/>
                      </a:lnTo>
                      <a:lnTo>
                        <a:pt x="87" y="108"/>
                      </a:lnTo>
                      <a:lnTo>
                        <a:pt x="98" y="98"/>
                      </a:lnTo>
                      <a:lnTo>
                        <a:pt x="108" y="87"/>
                      </a:lnTo>
                      <a:lnTo>
                        <a:pt x="113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4" name="Freeform 47"/>
                <p:cNvSpPr>
                  <a:spLocks/>
                </p:cNvSpPr>
                <p:nvPr/>
              </p:nvSpPr>
              <p:spPr bwMode="auto">
                <a:xfrm>
                  <a:off x="4418" y="2654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2" y="43"/>
                      </a:lnTo>
                      <a:lnTo>
                        <a:pt x="107" y="29"/>
                      </a:lnTo>
                      <a:lnTo>
                        <a:pt x="97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2" y="1"/>
                      </a:lnTo>
                      <a:lnTo>
                        <a:pt x="28" y="7"/>
                      </a:lnTo>
                      <a:lnTo>
                        <a:pt x="16" y="16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7"/>
                      </a:lnTo>
                      <a:lnTo>
                        <a:pt x="28" y="107"/>
                      </a:lnTo>
                      <a:lnTo>
                        <a:pt x="42" y="112"/>
                      </a:lnTo>
                      <a:lnTo>
                        <a:pt x="57" y="115"/>
                      </a:lnTo>
                      <a:lnTo>
                        <a:pt x="72" y="112"/>
                      </a:lnTo>
                      <a:lnTo>
                        <a:pt x="86" y="107"/>
                      </a:lnTo>
                      <a:lnTo>
                        <a:pt x="97" y="97"/>
                      </a:lnTo>
                      <a:lnTo>
                        <a:pt x="107" y="86"/>
                      </a:lnTo>
                      <a:lnTo>
                        <a:pt x="112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5" name="Freeform 48"/>
                <p:cNvSpPr>
                  <a:spLocks/>
                </p:cNvSpPr>
                <p:nvPr/>
              </p:nvSpPr>
              <p:spPr bwMode="auto">
                <a:xfrm>
                  <a:off x="4432" y="2580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2" y="42"/>
                      </a:lnTo>
                      <a:lnTo>
                        <a:pt x="106" y="28"/>
                      </a:lnTo>
                      <a:lnTo>
                        <a:pt x="97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6" y="16"/>
                      </a:lnTo>
                      <a:lnTo>
                        <a:pt x="7" y="28"/>
                      </a:lnTo>
                      <a:lnTo>
                        <a:pt x="1" y="42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7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7" y="97"/>
                      </a:lnTo>
                      <a:lnTo>
                        <a:pt x="106" y="86"/>
                      </a:lnTo>
                      <a:lnTo>
                        <a:pt x="112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6" name="Freeform 49"/>
                <p:cNvSpPr>
                  <a:spLocks/>
                </p:cNvSpPr>
                <p:nvPr/>
              </p:nvSpPr>
              <p:spPr bwMode="auto">
                <a:xfrm>
                  <a:off x="4264" y="2635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2" y="43"/>
                      </a:lnTo>
                      <a:lnTo>
                        <a:pt x="107" y="29"/>
                      </a:lnTo>
                      <a:lnTo>
                        <a:pt x="97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8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7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7" y="98"/>
                      </a:lnTo>
                      <a:lnTo>
                        <a:pt x="107" y="87"/>
                      </a:lnTo>
                      <a:lnTo>
                        <a:pt x="112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7" name="Freeform 50"/>
                <p:cNvSpPr>
                  <a:spLocks/>
                </p:cNvSpPr>
                <p:nvPr/>
              </p:nvSpPr>
              <p:spPr bwMode="auto">
                <a:xfrm>
                  <a:off x="4156" y="2714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7" y="16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7"/>
                      </a:lnTo>
                      <a:lnTo>
                        <a:pt x="29" y="106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2" y="112"/>
                      </a:lnTo>
                      <a:lnTo>
                        <a:pt x="86" y="106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8" name="Freeform 51"/>
                <p:cNvSpPr>
                  <a:spLocks/>
                </p:cNvSpPr>
                <p:nvPr/>
              </p:nvSpPr>
              <p:spPr bwMode="auto">
                <a:xfrm>
                  <a:off x="4161" y="2783"/>
                  <a:ext cx="38" cy="39"/>
                </a:xfrm>
                <a:custGeom>
                  <a:avLst/>
                  <a:gdLst>
                    <a:gd name="T0" fmla="*/ 1 w 116"/>
                    <a:gd name="T1" fmla="*/ 1 h 116"/>
                    <a:gd name="T2" fmla="*/ 1 w 116"/>
                    <a:gd name="T3" fmla="*/ 1 h 116"/>
                    <a:gd name="T4" fmla="*/ 1 w 116"/>
                    <a:gd name="T5" fmla="*/ 0 h 116"/>
                    <a:gd name="T6" fmla="*/ 1 w 116"/>
                    <a:gd name="T7" fmla="*/ 0 h 116"/>
                    <a:gd name="T8" fmla="*/ 1 w 116"/>
                    <a:gd name="T9" fmla="*/ 0 h 116"/>
                    <a:gd name="T10" fmla="*/ 1 w 116"/>
                    <a:gd name="T11" fmla="*/ 0 h 116"/>
                    <a:gd name="T12" fmla="*/ 1 w 116"/>
                    <a:gd name="T13" fmla="*/ 0 h 116"/>
                    <a:gd name="T14" fmla="*/ 1 w 116"/>
                    <a:gd name="T15" fmla="*/ 0 h 116"/>
                    <a:gd name="T16" fmla="*/ 0 w 116"/>
                    <a:gd name="T17" fmla="*/ 0 h 116"/>
                    <a:gd name="T18" fmla="*/ 0 w 116"/>
                    <a:gd name="T19" fmla="*/ 0 h 116"/>
                    <a:gd name="T20" fmla="*/ 0 w 116"/>
                    <a:gd name="T21" fmla="*/ 0 h 116"/>
                    <a:gd name="T22" fmla="*/ 0 w 116"/>
                    <a:gd name="T23" fmla="*/ 1 h 116"/>
                    <a:gd name="T24" fmla="*/ 0 w 116"/>
                    <a:gd name="T25" fmla="*/ 1 h 116"/>
                    <a:gd name="T26" fmla="*/ 0 w 116"/>
                    <a:gd name="T27" fmla="*/ 1 h 116"/>
                    <a:gd name="T28" fmla="*/ 0 w 116"/>
                    <a:gd name="T29" fmla="*/ 1 h 116"/>
                    <a:gd name="T30" fmla="*/ 0 w 116"/>
                    <a:gd name="T31" fmla="*/ 1 h 116"/>
                    <a:gd name="T32" fmla="*/ 0 w 116"/>
                    <a:gd name="T33" fmla="*/ 1 h 116"/>
                    <a:gd name="T34" fmla="*/ 1 w 116"/>
                    <a:gd name="T35" fmla="*/ 1 h 116"/>
                    <a:gd name="T36" fmla="*/ 1 w 116"/>
                    <a:gd name="T37" fmla="*/ 1 h 116"/>
                    <a:gd name="T38" fmla="*/ 1 w 116"/>
                    <a:gd name="T39" fmla="*/ 1 h 116"/>
                    <a:gd name="T40" fmla="*/ 1 w 116"/>
                    <a:gd name="T41" fmla="*/ 1 h 116"/>
                    <a:gd name="T42" fmla="*/ 1 w 116"/>
                    <a:gd name="T43" fmla="*/ 1 h 116"/>
                    <a:gd name="T44" fmla="*/ 1 w 116"/>
                    <a:gd name="T45" fmla="*/ 1 h 116"/>
                    <a:gd name="T46" fmla="*/ 1 w 116"/>
                    <a:gd name="T47" fmla="*/ 1 h 116"/>
                    <a:gd name="T48" fmla="*/ 1 w 116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6"/>
                    <a:gd name="T77" fmla="*/ 116 w 116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6">
                      <a:moveTo>
                        <a:pt x="116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8"/>
                      </a:lnTo>
                      <a:lnTo>
                        <a:pt x="87" y="9"/>
                      </a:lnTo>
                      <a:lnTo>
                        <a:pt x="73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9"/>
                      </a:lnTo>
                      <a:lnTo>
                        <a:pt x="17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4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6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4"/>
                      </a:lnTo>
                      <a:lnTo>
                        <a:pt x="116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9" name="Freeform 52"/>
                <p:cNvSpPr>
                  <a:spLocks/>
                </p:cNvSpPr>
                <p:nvPr/>
              </p:nvSpPr>
              <p:spPr bwMode="auto">
                <a:xfrm>
                  <a:off x="4096" y="2819"/>
                  <a:ext cx="38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8"/>
                      </a:lnTo>
                      <a:lnTo>
                        <a:pt x="86" y="8"/>
                      </a:lnTo>
                      <a:lnTo>
                        <a:pt x="72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8"/>
                      </a:lnTo>
                      <a:lnTo>
                        <a:pt x="18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8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6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0" name="Freeform 53"/>
                <p:cNvSpPr>
                  <a:spLocks/>
                </p:cNvSpPr>
                <p:nvPr/>
              </p:nvSpPr>
              <p:spPr bwMode="auto">
                <a:xfrm>
                  <a:off x="4108" y="2877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8"/>
                      </a:lnTo>
                      <a:lnTo>
                        <a:pt x="86" y="8"/>
                      </a:lnTo>
                      <a:lnTo>
                        <a:pt x="72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8"/>
                      </a:lnTo>
                      <a:lnTo>
                        <a:pt x="17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1" name="Freeform 54"/>
                <p:cNvSpPr>
                  <a:spLocks/>
                </p:cNvSpPr>
                <p:nvPr/>
              </p:nvSpPr>
              <p:spPr bwMode="auto">
                <a:xfrm>
                  <a:off x="4046" y="2920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7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2" name="Freeform 55"/>
                <p:cNvSpPr>
                  <a:spLocks/>
                </p:cNvSpPr>
                <p:nvPr/>
              </p:nvSpPr>
              <p:spPr bwMode="auto">
                <a:xfrm>
                  <a:off x="4098" y="2963"/>
                  <a:ext cx="39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6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3" name="Freeform 56"/>
                <p:cNvSpPr>
                  <a:spLocks/>
                </p:cNvSpPr>
                <p:nvPr/>
              </p:nvSpPr>
              <p:spPr bwMode="auto">
                <a:xfrm>
                  <a:off x="4053" y="3018"/>
                  <a:ext cx="38" cy="39"/>
                </a:xfrm>
                <a:custGeom>
                  <a:avLst/>
                  <a:gdLst>
                    <a:gd name="T0" fmla="*/ 1 w 116"/>
                    <a:gd name="T1" fmla="*/ 1 h 115"/>
                    <a:gd name="T2" fmla="*/ 1 w 116"/>
                    <a:gd name="T3" fmla="*/ 1 h 115"/>
                    <a:gd name="T4" fmla="*/ 1 w 116"/>
                    <a:gd name="T5" fmla="*/ 0 h 115"/>
                    <a:gd name="T6" fmla="*/ 1 w 116"/>
                    <a:gd name="T7" fmla="*/ 0 h 115"/>
                    <a:gd name="T8" fmla="*/ 1 w 116"/>
                    <a:gd name="T9" fmla="*/ 0 h 115"/>
                    <a:gd name="T10" fmla="*/ 1 w 116"/>
                    <a:gd name="T11" fmla="*/ 0 h 115"/>
                    <a:gd name="T12" fmla="*/ 1 w 116"/>
                    <a:gd name="T13" fmla="*/ 0 h 115"/>
                    <a:gd name="T14" fmla="*/ 1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1 h 115"/>
                    <a:gd name="T24" fmla="*/ 0 w 116"/>
                    <a:gd name="T25" fmla="*/ 1 h 115"/>
                    <a:gd name="T26" fmla="*/ 0 w 116"/>
                    <a:gd name="T27" fmla="*/ 1 h 115"/>
                    <a:gd name="T28" fmla="*/ 0 w 116"/>
                    <a:gd name="T29" fmla="*/ 1 h 115"/>
                    <a:gd name="T30" fmla="*/ 0 w 116"/>
                    <a:gd name="T31" fmla="*/ 1 h 115"/>
                    <a:gd name="T32" fmla="*/ 0 w 116"/>
                    <a:gd name="T33" fmla="*/ 1 h 115"/>
                    <a:gd name="T34" fmla="*/ 1 w 116"/>
                    <a:gd name="T35" fmla="*/ 1 h 115"/>
                    <a:gd name="T36" fmla="*/ 1 w 116"/>
                    <a:gd name="T37" fmla="*/ 1 h 115"/>
                    <a:gd name="T38" fmla="*/ 1 w 116"/>
                    <a:gd name="T39" fmla="*/ 1 h 115"/>
                    <a:gd name="T40" fmla="*/ 1 w 116"/>
                    <a:gd name="T41" fmla="*/ 1 h 115"/>
                    <a:gd name="T42" fmla="*/ 1 w 116"/>
                    <a:gd name="T43" fmla="*/ 1 h 115"/>
                    <a:gd name="T44" fmla="*/ 1 w 116"/>
                    <a:gd name="T45" fmla="*/ 1 h 115"/>
                    <a:gd name="T46" fmla="*/ 1 w 116"/>
                    <a:gd name="T47" fmla="*/ 1 h 115"/>
                    <a:gd name="T48" fmla="*/ 1 w 116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5"/>
                    <a:gd name="T77" fmla="*/ 116 w 116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5">
                      <a:moveTo>
                        <a:pt x="116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7" y="16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3" y="113"/>
                      </a:lnTo>
                      <a:lnTo>
                        <a:pt x="87" y="107"/>
                      </a:lnTo>
                      <a:lnTo>
                        <a:pt x="99" y="98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6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4" name="Freeform 57"/>
                <p:cNvSpPr>
                  <a:spLocks/>
                </p:cNvSpPr>
                <p:nvPr/>
              </p:nvSpPr>
              <p:spPr bwMode="auto">
                <a:xfrm>
                  <a:off x="4110" y="3047"/>
                  <a:ext cx="39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5" name="Freeform 58"/>
                <p:cNvSpPr>
                  <a:spLocks/>
                </p:cNvSpPr>
                <p:nvPr/>
              </p:nvSpPr>
              <p:spPr bwMode="auto">
                <a:xfrm>
                  <a:off x="4070" y="3102"/>
                  <a:ext cx="38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6" y="16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7" y="115"/>
                      </a:lnTo>
                      <a:lnTo>
                        <a:pt x="72" y="112"/>
                      </a:lnTo>
                      <a:lnTo>
                        <a:pt x="86" y="107"/>
                      </a:lnTo>
                      <a:lnTo>
                        <a:pt x="98" y="97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" name="Freeform 59"/>
                <p:cNvSpPr>
                  <a:spLocks/>
                </p:cNvSpPr>
                <p:nvPr/>
              </p:nvSpPr>
              <p:spPr bwMode="auto">
                <a:xfrm>
                  <a:off x="4132" y="3129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8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9" y="98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7" name="Freeform 60"/>
                <p:cNvSpPr>
                  <a:spLocks/>
                </p:cNvSpPr>
                <p:nvPr/>
              </p:nvSpPr>
              <p:spPr bwMode="auto">
                <a:xfrm>
                  <a:off x="4103" y="3189"/>
                  <a:ext cx="39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2" y="2"/>
                      </a:lnTo>
                      <a:lnTo>
                        <a:pt x="28" y="8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8"/>
                      </a:lnTo>
                      <a:lnTo>
                        <a:pt x="28" y="108"/>
                      </a:lnTo>
                      <a:lnTo>
                        <a:pt x="42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8"/>
                      </a:lnTo>
                      <a:lnTo>
                        <a:pt x="98" y="98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8" name="Freeform 61"/>
                <p:cNvSpPr>
                  <a:spLocks/>
                </p:cNvSpPr>
                <p:nvPr/>
              </p:nvSpPr>
              <p:spPr bwMode="auto">
                <a:xfrm>
                  <a:off x="4178" y="3205"/>
                  <a:ext cx="38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7" y="116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7" y="87"/>
                      </a:lnTo>
                      <a:lnTo>
                        <a:pt x="113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9" name="Freeform 62"/>
                <p:cNvSpPr>
                  <a:spLocks/>
                </p:cNvSpPr>
                <p:nvPr/>
              </p:nvSpPr>
              <p:spPr bwMode="auto">
                <a:xfrm>
                  <a:off x="4158" y="3263"/>
                  <a:ext cx="39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9"/>
                      </a:moveTo>
                      <a:lnTo>
                        <a:pt x="114" y="43"/>
                      </a:lnTo>
                      <a:lnTo>
                        <a:pt x="108" y="30"/>
                      </a:lnTo>
                      <a:lnTo>
                        <a:pt x="99" y="18"/>
                      </a:lnTo>
                      <a:lnTo>
                        <a:pt x="87" y="9"/>
                      </a:lnTo>
                      <a:lnTo>
                        <a:pt x="73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9"/>
                      </a:lnTo>
                      <a:lnTo>
                        <a:pt x="17" y="18"/>
                      </a:lnTo>
                      <a:lnTo>
                        <a:pt x="8" y="30"/>
                      </a:lnTo>
                      <a:lnTo>
                        <a:pt x="2" y="43"/>
                      </a:lnTo>
                      <a:lnTo>
                        <a:pt x="0" y="59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9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0" name="Freeform 63"/>
                <p:cNvSpPr>
                  <a:spLocks/>
                </p:cNvSpPr>
                <p:nvPr/>
              </p:nvSpPr>
              <p:spPr bwMode="auto">
                <a:xfrm>
                  <a:off x="4230" y="3273"/>
                  <a:ext cx="39" cy="38"/>
                </a:xfrm>
                <a:custGeom>
                  <a:avLst/>
                  <a:gdLst>
                    <a:gd name="T0" fmla="*/ 1 w 115"/>
                    <a:gd name="T1" fmla="*/ 1 h 114"/>
                    <a:gd name="T2" fmla="*/ 1 w 115"/>
                    <a:gd name="T3" fmla="*/ 1 h 114"/>
                    <a:gd name="T4" fmla="*/ 1 w 115"/>
                    <a:gd name="T5" fmla="*/ 0 h 114"/>
                    <a:gd name="T6" fmla="*/ 1 w 115"/>
                    <a:gd name="T7" fmla="*/ 0 h 114"/>
                    <a:gd name="T8" fmla="*/ 1 w 115"/>
                    <a:gd name="T9" fmla="*/ 0 h 114"/>
                    <a:gd name="T10" fmla="*/ 1 w 115"/>
                    <a:gd name="T11" fmla="*/ 0 h 114"/>
                    <a:gd name="T12" fmla="*/ 1 w 115"/>
                    <a:gd name="T13" fmla="*/ 0 h 114"/>
                    <a:gd name="T14" fmla="*/ 1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1 h 114"/>
                    <a:gd name="T24" fmla="*/ 0 w 115"/>
                    <a:gd name="T25" fmla="*/ 1 h 114"/>
                    <a:gd name="T26" fmla="*/ 0 w 115"/>
                    <a:gd name="T27" fmla="*/ 1 h 114"/>
                    <a:gd name="T28" fmla="*/ 0 w 115"/>
                    <a:gd name="T29" fmla="*/ 1 h 114"/>
                    <a:gd name="T30" fmla="*/ 0 w 115"/>
                    <a:gd name="T31" fmla="*/ 1 h 114"/>
                    <a:gd name="T32" fmla="*/ 0 w 115"/>
                    <a:gd name="T33" fmla="*/ 1 h 114"/>
                    <a:gd name="T34" fmla="*/ 1 w 115"/>
                    <a:gd name="T35" fmla="*/ 1 h 114"/>
                    <a:gd name="T36" fmla="*/ 1 w 115"/>
                    <a:gd name="T37" fmla="*/ 1 h 114"/>
                    <a:gd name="T38" fmla="*/ 1 w 115"/>
                    <a:gd name="T39" fmla="*/ 1 h 114"/>
                    <a:gd name="T40" fmla="*/ 1 w 115"/>
                    <a:gd name="T41" fmla="*/ 1 h 114"/>
                    <a:gd name="T42" fmla="*/ 1 w 115"/>
                    <a:gd name="T43" fmla="*/ 1 h 114"/>
                    <a:gd name="T44" fmla="*/ 1 w 115"/>
                    <a:gd name="T45" fmla="*/ 1 h 114"/>
                    <a:gd name="T46" fmla="*/ 1 w 115"/>
                    <a:gd name="T47" fmla="*/ 1 h 114"/>
                    <a:gd name="T48" fmla="*/ 1 w 115"/>
                    <a:gd name="T49" fmla="*/ 1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4"/>
                    <a:gd name="T77" fmla="*/ 115 w 115"/>
                    <a:gd name="T78" fmla="*/ 114 h 11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4">
                      <a:moveTo>
                        <a:pt x="115" y="56"/>
                      </a:moveTo>
                      <a:lnTo>
                        <a:pt x="114" y="42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6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6"/>
                      </a:lnTo>
                      <a:lnTo>
                        <a:pt x="17" y="16"/>
                      </a:lnTo>
                      <a:lnTo>
                        <a:pt x="8" y="29"/>
                      </a:lnTo>
                      <a:lnTo>
                        <a:pt x="2" y="42"/>
                      </a:lnTo>
                      <a:lnTo>
                        <a:pt x="0" y="56"/>
                      </a:lnTo>
                      <a:lnTo>
                        <a:pt x="2" y="71"/>
                      </a:lnTo>
                      <a:lnTo>
                        <a:pt x="8" y="85"/>
                      </a:lnTo>
                      <a:lnTo>
                        <a:pt x="17" y="97"/>
                      </a:lnTo>
                      <a:lnTo>
                        <a:pt x="29" y="106"/>
                      </a:lnTo>
                      <a:lnTo>
                        <a:pt x="43" y="112"/>
                      </a:lnTo>
                      <a:lnTo>
                        <a:pt x="58" y="114"/>
                      </a:lnTo>
                      <a:lnTo>
                        <a:pt x="73" y="112"/>
                      </a:lnTo>
                      <a:lnTo>
                        <a:pt x="87" y="106"/>
                      </a:lnTo>
                      <a:lnTo>
                        <a:pt x="99" y="97"/>
                      </a:lnTo>
                      <a:lnTo>
                        <a:pt x="108" y="85"/>
                      </a:lnTo>
                      <a:lnTo>
                        <a:pt x="114" y="71"/>
                      </a:lnTo>
                      <a:lnTo>
                        <a:pt x="115" y="5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1" name="Freeform 64"/>
                <p:cNvSpPr>
                  <a:spLocks/>
                </p:cNvSpPr>
                <p:nvPr/>
              </p:nvSpPr>
              <p:spPr bwMode="auto">
                <a:xfrm>
                  <a:off x="4235" y="3330"/>
                  <a:ext cx="39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2"/>
                      </a:lnTo>
                      <a:lnTo>
                        <a:pt x="107" y="28"/>
                      </a:lnTo>
                      <a:lnTo>
                        <a:pt x="98" y="17"/>
                      </a:lnTo>
                      <a:lnTo>
                        <a:pt x="86" y="7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2" y="2"/>
                      </a:lnTo>
                      <a:lnTo>
                        <a:pt x="28" y="7"/>
                      </a:lnTo>
                      <a:lnTo>
                        <a:pt x="16" y="17"/>
                      </a:lnTo>
                      <a:lnTo>
                        <a:pt x="7" y="28"/>
                      </a:lnTo>
                      <a:lnTo>
                        <a:pt x="1" y="42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8"/>
                      </a:lnTo>
                      <a:lnTo>
                        <a:pt x="28" y="107"/>
                      </a:lnTo>
                      <a:lnTo>
                        <a:pt x="42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2" name="Freeform 65"/>
                <p:cNvSpPr>
                  <a:spLocks/>
                </p:cNvSpPr>
                <p:nvPr/>
              </p:nvSpPr>
              <p:spPr bwMode="auto">
                <a:xfrm>
                  <a:off x="4300" y="3289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2" y="43"/>
                      </a:lnTo>
                      <a:lnTo>
                        <a:pt x="107" y="29"/>
                      </a:lnTo>
                      <a:lnTo>
                        <a:pt x="97" y="18"/>
                      </a:lnTo>
                      <a:lnTo>
                        <a:pt x="86" y="9"/>
                      </a:lnTo>
                      <a:lnTo>
                        <a:pt x="72" y="3"/>
                      </a:lnTo>
                      <a:lnTo>
                        <a:pt x="57" y="0"/>
                      </a:lnTo>
                      <a:lnTo>
                        <a:pt x="43" y="3"/>
                      </a:lnTo>
                      <a:lnTo>
                        <a:pt x="29" y="9"/>
                      </a:lnTo>
                      <a:lnTo>
                        <a:pt x="16" y="18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4"/>
                      </a:lnTo>
                      <a:lnTo>
                        <a:pt x="7" y="87"/>
                      </a:lnTo>
                      <a:lnTo>
                        <a:pt x="16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7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7" y="99"/>
                      </a:lnTo>
                      <a:lnTo>
                        <a:pt x="107" y="87"/>
                      </a:lnTo>
                      <a:lnTo>
                        <a:pt x="112" y="74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3" name="Freeform 66"/>
                <p:cNvSpPr>
                  <a:spLocks/>
                </p:cNvSpPr>
                <p:nvPr/>
              </p:nvSpPr>
              <p:spPr bwMode="auto">
                <a:xfrm>
                  <a:off x="4317" y="3359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8" y="18"/>
                      </a:lnTo>
                      <a:lnTo>
                        <a:pt x="87" y="8"/>
                      </a:lnTo>
                      <a:lnTo>
                        <a:pt x="73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8"/>
                      </a:lnTo>
                      <a:lnTo>
                        <a:pt x="17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8" y="99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4" name="Freeform 67"/>
                <p:cNvSpPr>
                  <a:spLocks/>
                </p:cNvSpPr>
                <p:nvPr/>
              </p:nvSpPr>
              <p:spPr bwMode="auto">
                <a:xfrm>
                  <a:off x="4389" y="3296"/>
                  <a:ext cx="38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7"/>
                      </a:lnTo>
                      <a:lnTo>
                        <a:pt x="87" y="7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7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3" y="113"/>
                      </a:lnTo>
                      <a:lnTo>
                        <a:pt x="87" y="107"/>
                      </a:lnTo>
                      <a:lnTo>
                        <a:pt x="98" y="98"/>
                      </a:lnTo>
                      <a:lnTo>
                        <a:pt x="108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5" name="Freeform 68"/>
                <p:cNvSpPr>
                  <a:spLocks/>
                </p:cNvSpPr>
                <p:nvPr/>
              </p:nvSpPr>
              <p:spPr bwMode="auto">
                <a:xfrm>
                  <a:off x="4415" y="3385"/>
                  <a:ext cx="39" cy="38"/>
                </a:xfrm>
                <a:custGeom>
                  <a:avLst/>
                  <a:gdLst>
                    <a:gd name="T0" fmla="*/ 1 w 116"/>
                    <a:gd name="T1" fmla="*/ 1 h 115"/>
                    <a:gd name="T2" fmla="*/ 1 w 116"/>
                    <a:gd name="T3" fmla="*/ 1 h 115"/>
                    <a:gd name="T4" fmla="*/ 1 w 116"/>
                    <a:gd name="T5" fmla="*/ 0 h 115"/>
                    <a:gd name="T6" fmla="*/ 1 w 116"/>
                    <a:gd name="T7" fmla="*/ 0 h 115"/>
                    <a:gd name="T8" fmla="*/ 1 w 116"/>
                    <a:gd name="T9" fmla="*/ 0 h 115"/>
                    <a:gd name="T10" fmla="*/ 1 w 116"/>
                    <a:gd name="T11" fmla="*/ 0 h 115"/>
                    <a:gd name="T12" fmla="*/ 1 w 116"/>
                    <a:gd name="T13" fmla="*/ 0 h 115"/>
                    <a:gd name="T14" fmla="*/ 1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1 h 115"/>
                    <a:gd name="T24" fmla="*/ 0 w 116"/>
                    <a:gd name="T25" fmla="*/ 1 h 115"/>
                    <a:gd name="T26" fmla="*/ 0 w 116"/>
                    <a:gd name="T27" fmla="*/ 1 h 115"/>
                    <a:gd name="T28" fmla="*/ 0 w 116"/>
                    <a:gd name="T29" fmla="*/ 1 h 115"/>
                    <a:gd name="T30" fmla="*/ 0 w 116"/>
                    <a:gd name="T31" fmla="*/ 1 h 115"/>
                    <a:gd name="T32" fmla="*/ 0 w 116"/>
                    <a:gd name="T33" fmla="*/ 1 h 115"/>
                    <a:gd name="T34" fmla="*/ 1 w 116"/>
                    <a:gd name="T35" fmla="*/ 1 h 115"/>
                    <a:gd name="T36" fmla="*/ 1 w 116"/>
                    <a:gd name="T37" fmla="*/ 1 h 115"/>
                    <a:gd name="T38" fmla="*/ 1 w 116"/>
                    <a:gd name="T39" fmla="*/ 1 h 115"/>
                    <a:gd name="T40" fmla="*/ 1 w 116"/>
                    <a:gd name="T41" fmla="*/ 1 h 115"/>
                    <a:gd name="T42" fmla="*/ 1 w 116"/>
                    <a:gd name="T43" fmla="*/ 1 h 115"/>
                    <a:gd name="T44" fmla="*/ 1 w 116"/>
                    <a:gd name="T45" fmla="*/ 1 h 115"/>
                    <a:gd name="T46" fmla="*/ 1 w 116"/>
                    <a:gd name="T47" fmla="*/ 1 h 115"/>
                    <a:gd name="T48" fmla="*/ 1 w 116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5"/>
                    <a:gd name="T77" fmla="*/ 116 w 116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5">
                      <a:moveTo>
                        <a:pt x="116" y="58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8"/>
                      </a:lnTo>
                      <a:lnTo>
                        <a:pt x="87" y="8"/>
                      </a:lnTo>
                      <a:lnTo>
                        <a:pt x="73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8"/>
                      </a:lnTo>
                      <a:lnTo>
                        <a:pt x="17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8" y="99"/>
                      </a:lnTo>
                      <a:lnTo>
                        <a:pt x="108" y="87"/>
                      </a:lnTo>
                      <a:lnTo>
                        <a:pt x="113" y="73"/>
                      </a:lnTo>
                      <a:lnTo>
                        <a:pt x="116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6" name="Freeform 69"/>
                <p:cNvSpPr>
                  <a:spLocks/>
                </p:cNvSpPr>
                <p:nvPr/>
              </p:nvSpPr>
              <p:spPr bwMode="auto">
                <a:xfrm>
                  <a:off x="4482" y="3282"/>
                  <a:ext cx="39" cy="38"/>
                </a:xfrm>
                <a:custGeom>
                  <a:avLst/>
                  <a:gdLst>
                    <a:gd name="T0" fmla="*/ 1 w 115"/>
                    <a:gd name="T1" fmla="*/ 1 h 114"/>
                    <a:gd name="T2" fmla="*/ 1 w 115"/>
                    <a:gd name="T3" fmla="*/ 1 h 114"/>
                    <a:gd name="T4" fmla="*/ 1 w 115"/>
                    <a:gd name="T5" fmla="*/ 0 h 114"/>
                    <a:gd name="T6" fmla="*/ 1 w 115"/>
                    <a:gd name="T7" fmla="*/ 0 h 114"/>
                    <a:gd name="T8" fmla="*/ 1 w 115"/>
                    <a:gd name="T9" fmla="*/ 0 h 114"/>
                    <a:gd name="T10" fmla="*/ 1 w 115"/>
                    <a:gd name="T11" fmla="*/ 0 h 114"/>
                    <a:gd name="T12" fmla="*/ 1 w 115"/>
                    <a:gd name="T13" fmla="*/ 0 h 114"/>
                    <a:gd name="T14" fmla="*/ 1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1 h 114"/>
                    <a:gd name="T24" fmla="*/ 0 w 115"/>
                    <a:gd name="T25" fmla="*/ 1 h 114"/>
                    <a:gd name="T26" fmla="*/ 0 w 115"/>
                    <a:gd name="T27" fmla="*/ 1 h 114"/>
                    <a:gd name="T28" fmla="*/ 0 w 115"/>
                    <a:gd name="T29" fmla="*/ 1 h 114"/>
                    <a:gd name="T30" fmla="*/ 0 w 115"/>
                    <a:gd name="T31" fmla="*/ 1 h 114"/>
                    <a:gd name="T32" fmla="*/ 0 w 115"/>
                    <a:gd name="T33" fmla="*/ 1 h 114"/>
                    <a:gd name="T34" fmla="*/ 1 w 115"/>
                    <a:gd name="T35" fmla="*/ 1 h 114"/>
                    <a:gd name="T36" fmla="*/ 1 w 115"/>
                    <a:gd name="T37" fmla="*/ 1 h 114"/>
                    <a:gd name="T38" fmla="*/ 1 w 115"/>
                    <a:gd name="T39" fmla="*/ 1 h 114"/>
                    <a:gd name="T40" fmla="*/ 1 w 115"/>
                    <a:gd name="T41" fmla="*/ 1 h 114"/>
                    <a:gd name="T42" fmla="*/ 1 w 115"/>
                    <a:gd name="T43" fmla="*/ 1 h 114"/>
                    <a:gd name="T44" fmla="*/ 1 w 115"/>
                    <a:gd name="T45" fmla="*/ 1 h 114"/>
                    <a:gd name="T46" fmla="*/ 1 w 115"/>
                    <a:gd name="T47" fmla="*/ 1 h 114"/>
                    <a:gd name="T48" fmla="*/ 1 w 115"/>
                    <a:gd name="T49" fmla="*/ 1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4"/>
                    <a:gd name="T77" fmla="*/ 115 w 115"/>
                    <a:gd name="T78" fmla="*/ 114 h 11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4">
                      <a:moveTo>
                        <a:pt x="115" y="56"/>
                      </a:moveTo>
                      <a:lnTo>
                        <a:pt x="113" y="41"/>
                      </a:lnTo>
                      <a:lnTo>
                        <a:pt x="108" y="27"/>
                      </a:lnTo>
                      <a:lnTo>
                        <a:pt x="98" y="16"/>
                      </a:lnTo>
                      <a:lnTo>
                        <a:pt x="85" y="6"/>
                      </a:lnTo>
                      <a:lnTo>
                        <a:pt x="72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6"/>
                      </a:lnTo>
                      <a:lnTo>
                        <a:pt x="17" y="16"/>
                      </a:lnTo>
                      <a:lnTo>
                        <a:pt x="8" y="27"/>
                      </a:lnTo>
                      <a:lnTo>
                        <a:pt x="2" y="41"/>
                      </a:lnTo>
                      <a:lnTo>
                        <a:pt x="0" y="56"/>
                      </a:lnTo>
                      <a:lnTo>
                        <a:pt x="2" y="71"/>
                      </a:lnTo>
                      <a:lnTo>
                        <a:pt x="8" y="85"/>
                      </a:lnTo>
                      <a:lnTo>
                        <a:pt x="17" y="97"/>
                      </a:lnTo>
                      <a:lnTo>
                        <a:pt x="29" y="106"/>
                      </a:lnTo>
                      <a:lnTo>
                        <a:pt x="43" y="112"/>
                      </a:lnTo>
                      <a:lnTo>
                        <a:pt x="58" y="114"/>
                      </a:lnTo>
                      <a:lnTo>
                        <a:pt x="72" y="112"/>
                      </a:lnTo>
                      <a:lnTo>
                        <a:pt x="85" y="106"/>
                      </a:lnTo>
                      <a:lnTo>
                        <a:pt x="98" y="97"/>
                      </a:lnTo>
                      <a:lnTo>
                        <a:pt x="108" y="85"/>
                      </a:lnTo>
                      <a:lnTo>
                        <a:pt x="113" y="71"/>
                      </a:lnTo>
                      <a:lnTo>
                        <a:pt x="115" y="5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7" name="Freeform 70"/>
                <p:cNvSpPr>
                  <a:spLocks/>
                </p:cNvSpPr>
                <p:nvPr/>
              </p:nvSpPr>
              <p:spPr bwMode="auto">
                <a:xfrm>
                  <a:off x="4509" y="3371"/>
                  <a:ext cx="38" cy="38"/>
                </a:xfrm>
                <a:custGeom>
                  <a:avLst/>
                  <a:gdLst>
                    <a:gd name="T0" fmla="*/ 1 w 114"/>
                    <a:gd name="T1" fmla="*/ 1 h 115"/>
                    <a:gd name="T2" fmla="*/ 1 w 114"/>
                    <a:gd name="T3" fmla="*/ 1 h 115"/>
                    <a:gd name="T4" fmla="*/ 1 w 114"/>
                    <a:gd name="T5" fmla="*/ 0 h 115"/>
                    <a:gd name="T6" fmla="*/ 1 w 114"/>
                    <a:gd name="T7" fmla="*/ 0 h 115"/>
                    <a:gd name="T8" fmla="*/ 1 w 114"/>
                    <a:gd name="T9" fmla="*/ 0 h 115"/>
                    <a:gd name="T10" fmla="*/ 1 w 114"/>
                    <a:gd name="T11" fmla="*/ 0 h 115"/>
                    <a:gd name="T12" fmla="*/ 1 w 114"/>
                    <a:gd name="T13" fmla="*/ 0 h 115"/>
                    <a:gd name="T14" fmla="*/ 1 w 114"/>
                    <a:gd name="T15" fmla="*/ 0 h 115"/>
                    <a:gd name="T16" fmla="*/ 0 w 114"/>
                    <a:gd name="T17" fmla="*/ 0 h 115"/>
                    <a:gd name="T18" fmla="*/ 0 w 114"/>
                    <a:gd name="T19" fmla="*/ 0 h 115"/>
                    <a:gd name="T20" fmla="*/ 0 w 114"/>
                    <a:gd name="T21" fmla="*/ 0 h 115"/>
                    <a:gd name="T22" fmla="*/ 0 w 114"/>
                    <a:gd name="T23" fmla="*/ 1 h 115"/>
                    <a:gd name="T24" fmla="*/ 0 w 114"/>
                    <a:gd name="T25" fmla="*/ 1 h 115"/>
                    <a:gd name="T26" fmla="*/ 0 w 114"/>
                    <a:gd name="T27" fmla="*/ 1 h 115"/>
                    <a:gd name="T28" fmla="*/ 0 w 114"/>
                    <a:gd name="T29" fmla="*/ 1 h 115"/>
                    <a:gd name="T30" fmla="*/ 0 w 114"/>
                    <a:gd name="T31" fmla="*/ 1 h 115"/>
                    <a:gd name="T32" fmla="*/ 0 w 114"/>
                    <a:gd name="T33" fmla="*/ 1 h 115"/>
                    <a:gd name="T34" fmla="*/ 1 w 114"/>
                    <a:gd name="T35" fmla="*/ 1 h 115"/>
                    <a:gd name="T36" fmla="*/ 1 w 114"/>
                    <a:gd name="T37" fmla="*/ 1 h 115"/>
                    <a:gd name="T38" fmla="*/ 1 w 114"/>
                    <a:gd name="T39" fmla="*/ 1 h 115"/>
                    <a:gd name="T40" fmla="*/ 1 w 114"/>
                    <a:gd name="T41" fmla="*/ 1 h 115"/>
                    <a:gd name="T42" fmla="*/ 1 w 114"/>
                    <a:gd name="T43" fmla="*/ 1 h 115"/>
                    <a:gd name="T44" fmla="*/ 1 w 114"/>
                    <a:gd name="T45" fmla="*/ 1 h 115"/>
                    <a:gd name="T46" fmla="*/ 1 w 114"/>
                    <a:gd name="T47" fmla="*/ 1 h 115"/>
                    <a:gd name="T48" fmla="*/ 1 w 114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4"/>
                    <a:gd name="T76" fmla="*/ 0 h 115"/>
                    <a:gd name="T77" fmla="*/ 114 w 114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4" h="115">
                      <a:moveTo>
                        <a:pt x="114" y="58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8"/>
                      </a:lnTo>
                      <a:lnTo>
                        <a:pt x="87" y="8"/>
                      </a:lnTo>
                      <a:lnTo>
                        <a:pt x="73" y="3"/>
                      </a:lnTo>
                      <a:lnTo>
                        <a:pt x="58" y="0"/>
                      </a:lnTo>
                      <a:lnTo>
                        <a:pt x="42" y="3"/>
                      </a:lnTo>
                      <a:lnTo>
                        <a:pt x="29" y="8"/>
                      </a:lnTo>
                      <a:lnTo>
                        <a:pt x="17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2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8" y="99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8" name="Freeform 71"/>
                <p:cNvSpPr>
                  <a:spLocks/>
                </p:cNvSpPr>
                <p:nvPr/>
              </p:nvSpPr>
              <p:spPr bwMode="auto">
                <a:xfrm>
                  <a:off x="4566" y="3249"/>
                  <a:ext cx="38" cy="38"/>
                </a:xfrm>
                <a:custGeom>
                  <a:avLst/>
                  <a:gdLst>
                    <a:gd name="T0" fmla="*/ 1 w 115"/>
                    <a:gd name="T1" fmla="*/ 1 h 114"/>
                    <a:gd name="T2" fmla="*/ 1 w 115"/>
                    <a:gd name="T3" fmla="*/ 1 h 114"/>
                    <a:gd name="T4" fmla="*/ 1 w 115"/>
                    <a:gd name="T5" fmla="*/ 0 h 114"/>
                    <a:gd name="T6" fmla="*/ 1 w 115"/>
                    <a:gd name="T7" fmla="*/ 0 h 114"/>
                    <a:gd name="T8" fmla="*/ 1 w 115"/>
                    <a:gd name="T9" fmla="*/ 0 h 114"/>
                    <a:gd name="T10" fmla="*/ 1 w 115"/>
                    <a:gd name="T11" fmla="*/ 0 h 114"/>
                    <a:gd name="T12" fmla="*/ 1 w 115"/>
                    <a:gd name="T13" fmla="*/ 0 h 114"/>
                    <a:gd name="T14" fmla="*/ 1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1 h 114"/>
                    <a:gd name="T24" fmla="*/ 0 w 115"/>
                    <a:gd name="T25" fmla="*/ 1 h 114"/>
                    <a:gd name="T26" fmla="*/ 0 w 115"/>
                    <a:gd name="T27" fmla="*/ 1 h 114"/>
                    <a:gd name="T28" fmla="*/ 0 w 115"/>
                    <a:gd name="T29" fmla="*/ 1 h 114"/>
                    <a:gd name="T30" fmla="*/ 0 w 115"/>
                    <a:gd name="T31" fmla="*/ 1 h 114"/>
                    <a:gd name="T32" fmla="*/ 0 w 115"/>
                    <a:gd name="T33" fmla="*/ 1 h 114"/>
                    <a:gd name="T34" fmla="*/ 1 w 115"/>
                    <a:gd name="T35" fmla="*/ 1 h 114"/>
                    <a:gd name="T36" fmla="*/ 1 w 115"/>
                    <a:gd name="T37" fmla="*/ 1 h 114"/>
                    <a:gd name="T38" fmla="*/ 1 w 115"/>
                    <a:gd name="T39" fmla="*/ 1 h 114"/>
                    <a:gd name="T40" fmla="*/ 1 w 115"/>
                    <a:gd name="T41" fmla="*/ 1 h 114"/>
                    <a:gd name="T42" fmla="*/ 1 w 115"/>
                    <a:gd name="T43" fmla="*/ 1 h 114"/>
                    <a:gd name="T44" fmla="*/ 1 w 115"/>
                    <a:gd name="T45" fmla="*/ 1 h 114"/>
                    <a:gd name="T46" fmla="*/ 1 w 115"/>
                    <a:gd name="T47" fmla="*/ 1 h 114"/>
                    <a:gd name="T48" fmla="*/ 1 w 115"/>
                    <a:gd name="T49" fmla="*/ 1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4"/>
                    <a:gd name="T77" fmla="*/ 115 w 115"/>
                    <a:gd name="T78" fmla="*/ 114 h 11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4">
                      <a:moveTo>
                        <a:pt x="115" y="56"/>
                      </a:moveTo>
                      <a:lnTo>
                        <a:pt x="114" y="42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9" y="0"/>
                      </a:lnTo>
                      <a:lnTo>
                        <a:pt x="43" y="1"/>
                      </a:lnTo>
                      <a:lnTo>
                        <a:pt x="30" y="7"/>
                      </a:lnTo>
                      <a:lnTo>
                        <a:pt x="18" y="16"/>
                      </a:lnTo>
                      <a:lnTo>
                        <a:pt x="9" y="29"/>
                      </a:lnTo>
                      <a:lnTo>
                        <a:pt x="3" y="42"/>
                      </a:lnTo>
                      <a:lnTo>
                        <a:pt x="0" y="56"/>
                      </a:lnTo>
                      <a:lnTo>
                        <a:pt x="3" y="72"/>
                      </a:lnTo>
                      <a:lnTo>
                        <a:pt x="9" y="85"/>
                      </a:lnTo>
                      <a:lnTo>
                        <a:pt x="18" y="97"/>
                      </a:lnTo>
                      <a:lnTo>
                        <a:pt x="30" y="106"/>
                      </a:lnTo>
                      <a:lnTo>
                        <a:pt x="43" y="112"/>
                      </a:lnTo>
                      <a:lnTo>
                        <a:pt x="59" y="114"/>
                      </a:lnTo>
                      <a:lnTo>
                        <a:pt x="72" y="112"/>
                      </a:lnTo>
                      <a:lnTo>
                        <a:pt x="86" y="106"/>
                      </a:lnTo>
                      <a:lnTo>
                        <a:pt x="99" y="97"/>
                      </a:lnTo>
                      <a:lnTo>
                        <a:pt x="108" y="85"/>
                      </a:lnTo>
                      <a:lnTo>
                        <a:pt x="114" y="72"/>
                      </a:lnTo>
                      <a:lnTo>
                        <a:pt x="115" y="5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9" name="Freeform 72"/>
                <p:cNvSpPr>
                  <a:spLocks/>
                </p:cNvSpPr>
                <p:nvPr/>
              </p:nvSpPr>
              <p:spPr bwMode="auto">
                <a:xfrm>
                  <a:off x="4610" y="3349"/>
                  <a:ext cx="38" cy="38"/>
                </a:xfrm>
                <a:custGeom>
                  <a:avLst/>
                  <a:gdLst>
                    <a:gd name="T0" fmla="*/ 1 w 114"/>
                    <a:gd name="T1" fmla="*/ 1 h 115"/>
                    <a:gd name="T2" fmla="*/ 1 w 114"/>
                    <a:gd name="T3" fmla="*/ 1 h 115"/>
                    <a:gd name="T4" fmla="*/ 1 w 114"/>
                    <a:gd name="T5" fmla="*/ 0 h 115"/>
                    <a:gd name="T6" fmla="*/ 1 w 114"/>
                    <a:gd name="T7" fmla="*/ 0 h 115"/>
                    <a:gd name="T8" fmla="*/ 1 w 114"/>
                    <a:gd name="T9" fmla="*/ 0 h 115"/>
                    <a:gd name="T10" fmla="*/ 1 w 114"/>
                    <a:gd name="T11" fmla="*/ 0 h 115"/>
                    <a:gd name="T12" fmla="*/ 1 w 114"/>
                    <a:gd name="T13" fmla="*/ 0 h 115"/>
                    <a:gd name="T14" fmla="*/ 1 w 114"/>
                    <a:gd name="T15" fmla="*/ 0 h 115"/>
                    <a:gd name="T16" fmla="*/ 0 w 114"/>
                    <a:gd name="T17" fmla="*/ 0 h 115"/>
                    <a:gd name="T18" fmla="*/ 0 w 114"/>
                    <a:gd name="T19" fmla="*/ 0 h 115"/>
                    <a:gd name="T20" fmla="*/ 0 w 114"/>
                    <a:gd name="T21" fmla="*/ 0 h 115"/>
                    <a:gd name="T22" fmla="*/ 0 w 114"/>
                    <a:gd name="T23" fmla="*/ 1 h 115"/>
                    <a:gd name="T24" fmla="*/ 0 w 114"/>
                    <a:gd name="T25" fmla="*/ 1 h 115"/>
                    <a:gd name="T26" fmla="*/ 0 w 114"/>
                    <a:gd name="T27" fmla="*/ 1 h 115"/>
                    <a:gd name="T28" fmla="*/ 0 w 114"/>
                    <a:gd name="T29" fmla="*/ 1 h 115"/>
                    <a:gd name="T30" fmla="*/ 0 w 114"/>
                    <a:gd name="T31" fmla="*/ 1 h 115"/>
                    <a:gd name="T32" fmla="*/ 0 w 114"/>
                    <a:gd name="T33" fmla="*/ 1 h 115"/>
                    <a:gd name="T34" fmla="*/ 1 w 114"/>
                    <a:gd name="T35" fmla="*/ 1 h 115"/>
                    <a:gd name="T36" fmla="*/ 1 w 114"/>
                    <a:gd name="T37" fmla="*/ 1 h 115"/>
                    <a:gd name="T38" fmla="*/ 1 w 114"/>
                    <a:gd name="T39" fmla="*/ 1 h 115"/>
                    <a:gd name="T40" fmla="*/ 1 w 114"/>
                    <a:gd name="T41" fmla="*/ 1 h 115"/>
                    <a:gd name="T42" fmla="*/ 1 w 114"/>
                    <a:gd name="T43" fmla="*/ 1 h 115"/>
                    <a:gd name="T44" fmla="*/ 1 w 114"/>
                    <a:gd name="T45" fmla="*/ 1 h 115"/>
                    <a:gd name="T46" fmla="*/ 1 w 114"/>
                    <a:gd name="T47" fmla="*/ 1 h 115"/>
                    <a:gd name="T48" fmla="*/ 1 w 114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4"/>
                    <a:gd name="T76" fmla="*/ 0 h 115"/>
                    <a:gd name="T77" fmla="*/ 114 w 114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4" h="115">
                      <a:moveTo>
                        <a:pt x="114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8"/>
                      </a:lnTo>
                      <a:lnTo>
                        <a:pt x="85" y="8"/>
                      </a:lnTo>
                      <a:lnTo>
                        <a:pt x="71" y="3"/>
                      </a:lnTo>
                      <a:lnTo>
                        <a:pt x="56" y="0"/>
                      </a:lnTo>
                      <a:lnTo>
                        <a:pt x="41" y="3"/>
                      </a:lnTo>
                      <a:lnTo>
                        <a:pt x="27" y="8"/>
                      </a:lnTo>
                      <a:lnTo>
                        <a:pt x="16" y="18"/>
                      </a:lnTo>
                      <a:lnTo>
                        <a:pt x="6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6" y="87"/>
                      </a:lnTo>
                      <a:lnTo>
                        <a:pt x="16" y="99"/>
                      </a:lnTo>
                      <a:lnTo>
                        <a:pt x="27" y="108"/>
                      </a:lnTo>
                      <a:lnTo>
                        <a:pt x="41" y="114"/>
                      </a:lnTo>
                      <a:lnTo>
                        <a:pt x="56" y="115"/>
                      </a:lnTo>
                      <a:lnTo>
                        <a:pt x="71" y="114"/>
                      </a:lnTo>
                      <a:lnTo>
                        <a:pt x="85" y="108"/>
                      </a:lnTo>
                      <a:lnTo>
                        <a:pt x="97" y="99"/>
                      </a:lnTo>
                      <a:lnTo>
                        <a:pt x="106" y="87"/>
                      </a:lnTo>
                      <a:lnTo>
                        <a:pt x="112" y="73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0" name="Freeform 73"/>
                <p:cNvSpPr>
                  <a:spLocks/>
                </p:cNvSpPr>
                <p:nvPr/>
              </p:nvSpPr>
              <p:spPr bwMode="auto">
                <a:xfrm>
                  <a:off x="4640" y="3265"/>
                  <a:ext cx="39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8"/>
                      </a:lnTo>
                      <a:lnTo>
                        <a:pt x="87" y="9"/>
                      </a:lnTo>
                      <a:lnTo>
                        <a:pt x="74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9"/>
                      </a:lnTo>
                      <a:lnTo>
                        <a:pt x="18" y="18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4"/>
                      </a:lnTo>
                      <a:lnTo>
                        <a:pt x="8" y="87"/>
                      </a:lnTo>
                      <a:lnTo>
                        <a:pt x="18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4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4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1" name="Freeform 74"/>
                <p:cNvSpPr>
                  <a:spLocks/>
                </p:cNvSpPr>
                <p:nvPr/>
              </p:nvSpPr>
              <p:spPr bwMode="auto">
                <a:xfrm>
                  <a:off x="4643" y="3162"/>
                  <a:ext cx="38" cy="39"/>
                </a:xfrm>
                <a:custGeom>
                  <a:avLst/>
                  <a:gdLst>
                    <a:gd name="T0" fmla="*/ 1 w 116"/>
                    <a:gd name="T1" fmla="*/ 1 h 115"/>
                    <a:gd name="T2" fmla="*/ 1 w 116"/>
                    <a:gd name="T3" fmla="*/ 1 h 115"/>
                    <a:gd name="T4" fmla="*/ 1 w 116"/>
                    <a:gd name="T5" fmla="*/ 0 h 115"/>
                    <a:gd name="T6" fmla="*/ 1 w 116"/>
                    <a:gd name="T7" fmla="*/ 0 h 115"/>
                    <a:gd name="T8" fmla="*/ 1 w 116"/>
                    <a:gd name="T9" fmla="*/ 0 h 115"/>
                    <a:gd name="T10" fmla="*/ 1 w 116"/>
                    <a:gd name="T11" fmla="*/ 0 h 115"/>
                    <a:gd name="T12" fmla="*/ 1 w 116"/>
                    <a:gd name="T13" fmla="*/ 0 h 115"/>
                    <a:gd name="T14" fmla="*/ 1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1 h 115"/>
                    <a:gd name="T24" fmla="*/ 0 w 116"/>
                    <a:gd name="T25" fmla="*/ 1 h 115"/>
                    <a:gd name="T26" fmla="*/ 0 w 116"/>
                    <a:gd name="T27" fmla="*/ 1 h 115"/>
                    <a:gd name="T28" fmla="*/ 0 w 116"/>
                    <a:gd name="T29" fmla="*/ 1 h 115"/>
                    <a:gd name="T30" fmla="*/ 0 w 116"/>
                    <a:gd name="T31" fmla="*/ 1 h 115"/>
                    <a:gd name="T32" fmla="*/ 0 w 116"/>
                    <a:gd name="T33" fmla="*/ 1 h 115"/>
                    <a:gd name="T34" fmla="*/ 1 w 116"/>
                    <a:gd name="T35" fmla="*/ 1 h 115"/>
                    <a:gd name="T36" fmla="*/ 1 w 116"/>
                    <a:gd name="T37" fmla="*/ 1 h 115"/>
                    <a:gd name="T38" fmla="*/ 1 w 116"/>
                    <a:gd name="T39" fmla="*/ 1 h 115"/>
                    <a:gd name="T40" fmla="*/ 1 w 116"/>
                    <a:gd name="T41" fmla="*/ 1 h 115"/>
                    <a:gd name="T42" fmla="*/ 1 w 116"/>
                    <a:gd name="T43" fmla="*/ 1 h 115"/>
                    <a:gd name="T44" fmla="*/ 1 w 116"/>
                    <a:gd name="T45" fmla="*/ 1 h 115"/>
                    <a:gd name="T46" fmla="*/ 1 w 116"/>
                    <a:gd name="T47" fmla="*/ 1 h 115"/>
                    <a:gd name="T48" fmla="*/ 1 w 116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5"/>
                    <a:gd name="T77" fmla="*/ 116 w 116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5">
                      <a:moveTo>
                        <a:pt x="116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8" y="86"/>
                      </a:lnTo>
                      <a:lnTo>
                        <a:pt x="18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3" y="112"/>
                      </a:lnTo>
                      <a:lnTo>
                        <a:pt x="87" y="107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6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2" name="Freeform 75"/>
                <p:cNvSpPr>
                  <a:spLocks/>
                </p:cNvSpPr>
                <p:nvPr/>
              </p:nvSpPr>
              <p:spPr bwMode="auto">
                <a:xfrm>
                  <a:off x="4732" y="3270"/>
                  <a:ext cx="38" cy="38"/>
                </a:xfrm>
                <a:custGeom>
                  <a:avLst/>
                  <a:gdLst>
                    <a:gd name="T0" fmla="*/ 1 w 115"/>
                    <a:gd name="T1" fmla="*/ 1 h 114"/>
                    <a:gd name="T2" fmla="*/ 1 w 115"/>
                    <a:gd name="T3" fmla="*/ 1 h 114"/>
                    <a:gd name="T4" fmla="*/ 1 w 115"/>
                    <a:gd name="T5" fmla="*/ 0 h 114"/>
                    <a:gd name="T6" fmla="*/ 1 w 115"/>
                    <a:gd name="T7" fmla="*/ 0 h 114"/>
                    <a:gd name="T8" fmla="*/ 1 w 115"/>
                    <a:gd name="T9" fmla="*/ 0 h 114"/>
                    <a:gd name="T10" fmla="*/ 1 w 115"/>
                    <a:gd name="T11" fmla="*/ 0 h 114"/>
                    <a:gd name="T12" fmla="*/ 1 w 115"/>
                    <a:gd name="T13" fmla="*/ 0 h 114"/>
                    <a:gd name="T14" fmla="*/ 1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1 h 114"/>
                    <a:gd name="T24" fmla="*/ 0 w 115"/>
                    <a:gd name="T25" fmla="*/ 1 h 114"/>
                    <a:gd name="T26" fmla="*/ 0 w 115"/>
                    <a:gd name="T27" fmla="*/ 1 h 114"/>
                    <a:gd name="T28" fmla="*/ 0 w 115"/>
                    <a:gd name="T29" fmla="*/ 1 h 114"/>
                    <a:gd name="T30" fmla="*/ 0 w 115"/>
                    <a:gd name="T31" fmla="*/ 1 h 114"/>
                    <a:gd name="T32" fmla="*/ 0 w 115"/>
                    <a:gd name="T33" fmla="*/ 1 h 114"/>
                    <a:gd name="T34" fmla="*/ 1 w 115"/>
                    <a:gd name="T35" fmla="*/ 1 h 114"/>
                    <a:gd name="T36" fmla="*/ 1 w 115"/>
                    <a:gd name="T37" fmla="*/ 1 h 114"/>
                    <a:gd name="T38" fmla="*/ 1 w 115"/>
                    <a:gd name="T39" fmla="*/ 1 h 114"/>
                    <a:gd name="T40" fmla="*/ 1 w 115"/>
                    <a:gd name="T41" fmla="*/ 1 h 114"/>
                    <a:gd name="T42" fmla="*/ 1 w 115"/>
                    <a:gd name="T43" fmla="*/ 1 h 114"/>
                    <a:gd name="T44" fmla="*/ 1 w 115"/>
                    <a:gd name="T45" fmla="*/ 1 h 114"/>
                    <a:gd name="T46" fmla="*/ 1 w 115"/>
                    <a:gd name="T47" fmla="*/ 1 h 114"/>
                    <a:gd name="T48" fmla="*/ 1 w 115"/>
                    <a:gd name="T49" fmla="*/ 1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4"/>
                    <a:gd name="T77" fmla="*/ 115 w 115"/>
                    <a:gd name="T78" fmla="*/ 114 h 11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4">
                      <a:moveTo>
                        <a:pt x="115" y="56"/>
                      </a:moveTo>
                      <a:lnTo>
                        <a:pt x="113" y="41"/>
                      </a:lnTo>
                      <a:lnTo>
                        <a:pt x="107" y="27"/>
                      </a:lnTo>
                      <a:lnTo>
                        <a:pt x="98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2" y="1"/>
                      </a:lnTo>
                      <a:lnTo>
                        <a:pt x="28" y="7"/>
                      </a:lnTo>
                      <a:lnTo>
                        <a:pt x="17" y="16"/>
                      </a:lnTo>
                      <a:lnTo>
                        <a:pt x="7" y="27"/>
                      </a:lnTo>
                      <a:lnTo>
                        <a:pt x="1" y="41"/>
                      </a:lnTo>
                      <a:lnTo>
                        <a:pt x="0" y="56"/>
                      </a:lnTo>
                      <a:lnTo>
                        <a:pt x="1" y="71"/>
                      </a:lnTo>
                      <a:lnTo>
                        <a:pt x="7" y="85"/>
                      </a:lnTo>
                      <a:lnTo>
                        <a:pt x="17" y="97"/>
                      </a:lnTo>
                      <a:lnTo>
                        <a:pt x="28" y="106"/>
                      </a:lnTo>
                      <a:lnTo>
                        <a:pt x="42" y="112"/>
                      </a:lnTo>
                      <a:lnTo>
                        <a:pt x="57" y="114"/>
                      </a:lnTo>
                      <a:lnTo>
                        <a:pt x="72" y="112"/>
                      </a:lnTo>
                      <a:lnTo>
                        <a:pt x="86" y="106"/>
                      </a:lnTo>
                      <a:lnTo>
                        <a:pt x="98" y="97"/>
                      </a:lnTo>
                      <a:lnTo>
                        <a:pt x="107" y="85"/>
                      </a:lnTo>
                      <a:lnTo>
                        <a:pt x="113" y="71"/>
                      </a:lnTo>
                      <a:lnTo>
                        <a:pt x="115" y="5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3" name="Freeform 76"/>
                <p:cNvSpPr>
                  <a:spLocks/>
                </p:cNvSpPr>
                <p:nvPr/>
              </p:nvSpPr>
              <p:spPr bwMode="auto">
                <a:xfrm>
                  <a:off x="4727" y="3162"/>
                  <a:ext cx="38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8" y="86"/>
                      </a:lnTo>
                      <a:lnTo>
                        <a:pt x="18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3" y="112"/>
                      </a:lnTo>
                      <a:lnTo>
                        <a:pt x="87" y="107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4" name="Freeform 77"/>
                <p:cNvSpPr>
                  <a:spLocks/>
                </p:cNvSpPr>
                <p:nvPr/>
              </p:nvSpPr>
              <p:spPr bwMode="auto">
                <a:xfrm>
                  <a:off x="4562" y="3157"/>
                  <a:ext cx="38" cy="39"/>
                </a:xfrm>
                <a:custGeom>
                  <a:avLst/>
                  <a:gdLst>
                    <a:gd name="T0" fmla="*/ 1 w 114"/>
                    <a:gd name="T1" fmla="*/ 1 h 116"/>
                    <a:gd name="T2" fmla="*/ 1 w 114"/>
                    <a:gd name="T3" fmla="*/ 1 h 116"/>
                    <a:gd name="T4" fmla="*/ 1 w 114"/>
                    <a:gd name="T5" fmla="*/ 0 h 116"/>
                    <a:gd name="T6" fmla="*/ 1 w 114"/>
                    <a:gd name="T7" fmla="*/ 0 h 116"/>
                    <a:gd name="T8" fmla="*/ 1 w 114"/>
                    <a:gd name="T9" fmla="*/ 0 h 116"/>
                    <a:gd name="T10" fmla="*/ 1 w 114"/>
                    <a:gd name="T11" fmla="*/ 0 h 116"/>
                    <a:gd name="T12" fmla="*/ 1 w 114"/>
                    <a:gd name="T13" fmla="*/ 0 h 116"/>
                    <a:gd name="T14" fmla="*/ 1 w 114"/>
                    <a:gd name="T15" fmla="*/ 0 h 116"/>
                    <a:gd name="T16" fmla="*/ 0 w 114"/>
                    <a:gd name="T17" fmla="*/ 0 h 116"/>
                    <a:gd name="T18" fmla="*/ 0 w 114"/>
                    <a:gd name="T19" fmla="*/ 0 h 116"/>
                    <a:gd name="T20" fmla="*/ 0 w 114"/>
                    <a:gd name="T21" fmla="*/ 0 h 116"/>
                    <a:gd name="T22" fmla="*/ 0 w 114"/>
                    <a:gd name="T23" fmla="*/ 1 h 116"/>
                    <a:gd name="T24" fmla="*/ 0 w 114"/>
                    <a:gd name="T25" fmla="*/ 1 h 116"/>
                    <a:gd name="T26" fmla="*/ 0 w 114"/>
                    <a:gd name="T27" fmla="*/ 1 h 116"/>
                    <a:gd name="T28" fmla="*/ 0 w 114"/>
                    <a:gd name="T29" fmla="*/ 1 h 116"/>
                    <a:gd name="T30" fmla="*/ 0 w 114"/>
                    <a:gd name="T31" fmla="*/ 1 h 116"/>
                    <a:gd name="T32" fmla="*/ 0 w 114"/>
                    <a:gd name="T33" fmla="*/ 1 h 116"/>
                    <a:gd name="T34" fmla="*/ 1 w 114"/>
                    <a:gd name="T35" fmla="*/ 1 h 116"/>
                    <a:gd name="T36" fmla="*/ 1 w 114"/>
                    <a:gd name="T37" fmla="*/ 1 h 116"/>
                    <a:gd name="T38" fmla="*/ 1 w 114"/>
                    <a:gd name="T39" fmla="*/ 1 h 116"/>
                    <a:gd name="T40" fmla="*/ 1 w 114"/>
                    <a:gd name="T41" fmla="*/ 1 h 116"/>
                    <a:gd name="T42" fmla="*/ 1 w 114"/>
                    <a:gd name="T43" fmla="*/ 1 h 116"/>
                    <a:gd name="T44" fmla="*/ 1 w 114"/>
                    <a:gd name="T45" fmla="*/ 1 h 116"/>
                    <a:gd name="T46" fmla="*/ 1 w 114"/>
                    <a:gd name="T47" fmla="*/ 1 h 116"/>
                    <a:gd name="T48" fmla="*/ 1 w 114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4"/>
                    <a:gd name="T76" fmla="*/ 0 h 116"/>
                    <a:gd name="T77" fmla="*/ 114 w 114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4" h="116">
                      <a:moveTo>
                        <a:pt x="114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7"/>
                      </a:lnTo>
                      <a:lnTo>
                        <a:pt x="85" y="8"/>
                      </a:lnTo>
                      <a:lnTo>
                        <a:pt x="72" y="2"/>
                      </a:lnTo>
                      <a:lnTo>
                        <a:pt x="56" y="0"/>
                      </a:lnTo>
                      <a:lnTo>
                        <a:pt x="41" y="2"/>
                      </a:lnTo>
                      <a:lnTo>
                        <a:pt x="27" y="8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8"/>
                      </a:lnTo>
                      <a:lnTo>
                        <a:pt x="27" y="108"/>
                      </a:lnTo>
                      <a:lnTo>
                        <a:pt x="41" y="113"/>
                      </a:lnTo>
                      <a:lnTo>
                        <a:pt x="56" y="116"/>
                      </a:lnTo>
                      <a:lnTo>
                        <a:pt x="72" y="113"/>
                      </a:lnTo>
                      <a:lnTo>
                        <a:pt x="85" y="108"/>
                      </a:lnTo>
                      <a:lnTo>
                        <a:pt x="97" y="98"/>
                      </a:lnTo>
                      <a:lnTo>
                        <a:pt x="106" y="87"/>
                      </a:lnTo>
                      <a:lnTo>
                        <a:pt x="112" y="73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5" name="Freeform 78"/>
                <p:cNvSpPr>
                  <a:spLocks/>
                </p:cNvSpPr>
                <p:nvPr/>
              </p:nvSpPr>
              <p:spPr bwMode="auto">
                <a:xfrm>
                  <a:off x="4502" y="3069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1" y="2"/>
                      </a:lnTo>
                      <a:lnTo>
                        <a:pt x="27" y="8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9"/>
                      </a:lnTo>
                      <a:lnTo>
                        <a:pt x="27" y="108"/>
                      </a:lnTo>
                      <a:lnTo>
                        <a:pt x="41" y="114"/>
                      </a:lnTo>
                      <a:lnTo>
                        <a:pt x="57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7" y="99"/>
                      </a:lnTo>
                      <a:lnTo>
                        <a:pt x="106" y="86"/>
                      </a:lnTo>
                      <a:lnTo>
                        <a:pt x="112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6" name="Freeform 79"/>
                <p:cNvSpPr>
                  <a:spLocks/>
                </p:cNvSpPr>
                <p:nvPr/>
              </p:nvSpPr>
              <p:spPr bwMode="auto">
                <a:xfrm>
                  <a:off x="4418" y="3052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2" y="42"/>
                      </a:lnTo>
                      <a:lnTo>
                        <a:pt x="107" y="28"/>
                      </a:lnTo>
                      <a:lnTo>
                        <a:pt x="97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2" y="1"/>
                      </a:lnTo>
                      <a:lnTo>
                        <a:pt x="28" y="7"/>
                      </a:lnTo>
                      <a:lnTo>
                        <a:pt x="16" y="16"/>
                      </a:lnTo>
                      <a:lnTo>
                        <a:pt x="7" y="28"/>
                      </a:lnTo>
                      <a:lnTo>
                        <a:pt x="1" y="42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7"/>
                      </a:lnTo>
                      <a:lnTo>
                        <a:pt x="28" y="107"/>
                      </a:lnTo>
                      <a:lnTo>
                        <a:pt x="42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7" y="97"/>
                      </a:lnTo>
                      <a:lnTo>
                        <a:pt x="107" y="86"/>
                      </a:lnTo>
                      <a:lnTo>
                        <a:pt x="112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7" name="Freeform 80"/>
                <p:cNvSpPr>
                  <a:spLocks/>
                </p:cNvSpPr>
                <p:nvPr/>
              </p:nvSpPr>
              <p:spPr bwMode="auto">
                <a:xfrm>
                  <a:off x="4341" y="3061"/>
                  <a:ext cx="38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6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8" y="99"/>
                      </a:lnTo>
                      <a:lnTo>
                        <a:pt x="108" y="87"/>
                      </a:lnTo>
                      <a:lnTo>
                        <a:pt x="113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8" name="Freeform 81"/>
                <p:cNvSpPr>
                  <a:spLocks/>
                </p:cNvSpPr>
                <p:nvPr/>
              </p:nvSpPr>
              <p:spPr bwMode="auto">
                <a:xfrm>
                  <a:off x="4374" y="2994"/>
                  <a:ext cx="39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8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9" name="Freeform 82"/>
                <p:cNvSpPr>
                  <a:spLocks/>
                </p:cNvSpPr>
                <p:nvPr/>
              </p:nvSpPr>
              <p:spPr bwMode="auto">
                <a:xfrm>
                  <a:off x="4418" y="2915"/>
                  <a:ext cx="38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2" y="43"/>
                      </a:lnTo>
                      <a:lnTo>
                        <a:pt x="107" y="29"/>
                      </a:lnTo>
                      <a:lnTo>
                        <a:pt x="97" y="18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2" y="2"/>
                      </a:lnTo>
                      <a:lnTo>
                        <a:pt x="28" y="8"/>
                      </a:lnTo>
                      <a:lnTo>
                        <a:pt x="16" y="18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9"/>
                      </a:lnTo>
                      <a:lnTo>
                        <a:pt x="28" y="108"/>
                      </a:lnTo>
                      <a:lnTo>
                        <a:pt x="42" y="114"/>
                      </a:lnTo>
                      <a:lnTo>
                        <a:pt x="57" y="116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7" y="99"/>
                      </a:lnTo>
                      <a:lnTo>
                        <a:pt x="107" y="87"/>
                      </a:lnTo>
                      <a:lnTo>
                        <a:pt x="112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0" name="Freeform 83"/>
                <p:cNvSpPr>
                  <a:spLocks/>
                </p:cNvSpPr>
                <p:nvPr/>
              </p:nvSpPr>
              <p:spPr bwMode="auto">
                <a:xfrm>
                  <a:off x="4432" y="2836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7"/>
                      </a:lnTo>
                      <a:lnTo>
                        <a:pt x="86" y="7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3" y="2"/>
                      </a:lnTo>
                      <a:lnTo>
                        <a:pt x="29" y="7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7" y="98"/>
                      </a:lnTo>
                      <a:lnTo>
                        <a:pt x="106" y="86"/>
                      </a:lnTo>
                      <a:lnTo>
                        <a:pt x="112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1" name="Freeform 84"/>
                <p:cNvSpPr>
                  <a:spLocks/>
                </p:cNvSpPr>
                <p:nvPr/>
              </p:nvSpPr>
              <p:spPr bwMode="auto">
                <a:xfrm>
                  <a:off x="4504" y="2973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8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6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6" y="18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6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7" y="99"/>
                      </a:lnTo>
                      <a:lnTo>
                        <a:pt x="106" y="87"/>
                      </a:lnTo>
                      <a:lnTo>
                        <a:pt x="112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2" name="Freeform 85"/>
                <p:cNvSpPr>
                  <a:spLocks/>
                </p:cNvSpPr>
                <p:nvPr/>
              </p:nvSpPr>
              <p:spPr bwMode="auto">
                <a:xfrm>
                  <a:off x="4574" y="2951"/>
                  <a:ext cx="38" cy="39"/>
                </a:xfrm>
                <a:custGeom>
                  <a:avLst/>
                  <a:gdLst>
                    <a:gd name="T0" fmla="*/ 1 w 114"/>
                    <a:gd name="T1" fmla="*/ 1 h 116"/>
                    <a:gd name="T2" fmla="*/ 1 w 114"/>
                    <a:gd name="T3" fmla="*/ 1 h 116"/>
                    <a:gd name="T4" fmla="*/ 1 w 114"/>
                    <a:gd name="T5" fmla="*/ 0 h 116"/>
                    <a:gd name="T6" fmla="*/ 1 w 114"/>
                    <a:gd name="T7" fmla="*/ 0 h 116"/>
                    <a:gd name="T8" fmla="*/ 1 w 114"/>
                    <a:gd name="T9" fmla="*/ 0 h 116"/>
                    <a:gd name="T10" fmla="*/ 1 w 114"/>
                    <a:gd name="T11" fmla="*/ 0 h 116"/>
                    <a:gd name="T12" fmla="*/ 1 w 114"/>
                    <a:gd name="T13" fmla="*/ 0 h 116"/>
                    <a:gd name="T14" fmla="*/ 1 w 114"/>
                    <a:gd name="T15" fmla="*/ 0 h 116"/>
                    <a:gd name="T16" fmla="*/ 0 w 114"/>
                    <a:gd name="T17" fmla="*/ 0 h 116"/>
                    <a:gd name="T18" fmla="*/ 0 w 114"/>
                    <a:gd name="T19" fmla="*/ 0 h 116"/>
                    <a:gd name="T20" fmla="*/ 0 w 114"/>
                    <a:gd name="T21" fmla="*/ 0 h 116"/>
                    <a:gd name="T22" fmla="*/ 0 w 114"/>
                    <a:gd name="T23" fmla="*/ 1 h 116"/>
                    <a:gd name="T24" fmla="*/ 0 w 114"/>
                    <a:gd name="T25" fmla="*/ 1 h 116"/>
                    <a:gd name="T26" fmla="*/ 0 w 114"/>
                    <a:gd name="T27" fmla="*/ 1 h 116"/>
                    <a:gd name="T28" fmla="*/ 0 w 114"/>
                    <a:gd name="T29" fmla="*/ 1 h 116"/>
                    <a:gd name="T30" fmla="*/ 0 w 114"/>
                    <a:gd name="T31" fmla="*/ 1 h 116"/>
                    <a:gd name="T32" fmla="*/ 0 w 114"/>
                    <a:gd name="T33" fmla="*/ 1 h 116"/>
                    <a:gd name="T34" fmla="*/ 1 w 114"/>
                    <a:gd name="T35" fmla="*/ 1 h 116"/>
                    <a:gd name="T36" fmla="*/ 1 w 114"/>
                    <a:gd name="T37" fmla="*/ 1 h 116"/>
                    <a:gd name="T38" fmla="*/ 1 w 114"/>
                    <a:gd name="T39" fmla="*/ 1 h 116"/>
                    <a:gd name="T40" fmla="*/ 1 w 114"/>
                    <a:gd name="T41" fmla="*/ 1 h 116"/>
                    <a:gd name="T42" fmla="*/ 1 w 114"/>
                    <a:gd name="T43" fmla="*/ 1 h 116"/>
                    <a:gd name="T44" fmla="*/ 1 w 114"/>
                    <a:gd name="T45" fmla="*/ 1 h 116"/>
                    <a:gd name="T46" fmla="*/ 1 w 114"/>
                    <a:gd name="T47" fmla="*/ 1 h 116"/>
                    <a:gd name="T48" fmla="*/ 1 w 114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4"/>
                    <a:gd name="T76" fmla="*/ 0 h 116"/>
                    <a:gd name="T77" fmla="*/ 114 w 114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4" h="116">
                      <a:moveTo>
                        <a:pt x="114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8"/>
                      </a:lnTo>
                      <a:lnTo>
                        <a:pt x="85" y="8"/>
                      </a:lnTo>
                      <a:lnTo>
                        <a:pt x="72" y="2"/>
                      </a:lnTo>
                      <a:lnTo>
                        <a:pt x="56" y="0"/>
                      </a:lnTo>
                      <a:lnTo>
                        <a:pt x="41" y="2"/>
                      </a:lnTo>
                      <a:lnTo>
                        <a:pt x="27" y="8"/>
                      </a:lnTo>
                      <a:lnTo>
                        <a:pt x="16" y="18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9"/>
                      </a:lnTo>
                      <a:lnTo>
                        <a:pt x="27" y="108"/>
                      </a:lnTo>
                      <a:lnTo>
                        <a:pt x="41" y="114"/>
                      </a:lnTo>
                      <a:lnTo>
                        <a:pt x="56" y="116"/>
                      </a:lnTo>
                      <a:lnTo>
                        <a:pt x="72" y="114"/>
                      </a:lnTo>
                      <a:lnTo>
                        <a:pt x="85" y="108"/>
                      </a:lnTo>
                      <a:lnTo>
                        <a:pt x="97" y="99"/>
                      </a:lnTo>
                      <a:lnTo>
                        <a:pt x="106" y="87"/>
                      </a:lnTo>
                      <a:lnTo>
                        <a:pt x="112" y="73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3" name="Freeform 86"/>
                <p:cNvSpPr>
                  <a:spLocks/>
                </p:cNvSpPr>
                <p:nvPr/>
              </p:nvSpPr>
              <p:spPr bwMode="auto">
                <a:xfrm>
                  <a:off x="4578" y="3023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9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9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9" y="87"/>
                      </a:lnTo>
                      <a:lnTo>
                        <a:pt x="18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9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4" name="Freeform 87"/>
                <p:cNvSpPr>
                  <a:spLocks/>
                </p:cNvSpPr>
                <p:nvPr/>
              </p:nvSpPr>
              <p:spPr bwMode="auto">
                <a:xfrm>
                  <a:off x="4626" y="3078"/>
                  <a:ext cx="38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9" y="29"/>
                      </a:lnTo>
                      <a:lnTo>
                        <a:pt x="3" y="43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9" y="86"/>
                      </a:lnTo>
                      <a:lnTo>
                        <a:pt x="18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2" y="112"/>
                      </a:lnTo>
                      <a:lnTo>
                        <a:pt x="86" y="107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5" name="Freeform 88"/>
                <p:cNvSpPr>
                  <a:spLocks/>
                </p:cNvSpPr>
                <p:nvPr/>
              </p:nvSpPr>
              <p:spPr bwMode="auto">
                <a:xfrm>
                  <a:off x="4655" y="2968"/>
                  <a:ext cx="38" cy="38"/>
                </a:xfrm>
                <a:custGeom>
                  <a:avLst/>
                  <a:gdLst>
                    <a:gd name="T0" fmla="*/ 1 w 116"/>
                    <a:gd name="T1" fmla="*/ 1 h 115"/>
                    <a:gd name="T2" fmla="*/ 1 w 116"/>
                    <a:gd name="T3" fmla="*/ 1 h 115"/>
                    <a:gd name="T4" fmla="*/ 1 w 116"/>
                    <a:gd name="T5" fmla="*/ 0 h 115"/>
                    <a:gd name="T6" fmla="*/ 1 w 116"/>
                    <a:gd name="T7" fmla="*/ 0 h 115"/>
                    <a:gd name="T8" fmla="*/ 1 w 116"/>
                    <a:gd name="T9" fmla="*/ 0 h 115"/>
                    <a:gd name="T10" fmla="*/ 1 w 116"/>
                    <a:gd name="T11" fmla="*/ 0 h 115"/>
                    <a:gd name="T12" fmla="*/ 1 w 116"/>
                    <a:gd name="T13" fmla="*/ 0 h 115"/>
                    <a:gd name="T14" fmla="*/ 1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1 h 115"/>
                    <a:gd name="T24" fmla="*/ 0 w 116"/>
                    <a:gd name="T25" fmla="*/ 1 h 115"/>
                    <a:gd name="T26" fmla="*/ 0 w 116"/>
                    <a:gd name="T27" fmla="*/ 1 h 115"/>
                    <a:gd name="T28" fmla="*/ 0 w 116"/>
                    <a:gd name="T29" fmla="*/ 1 h 115"/>
                    <a:gd name="T30" fmla="*/ 0 w 116"/>
                    <a:gd name="T31" fmla="*/ 1 h 115"/>
                    <a:gd name="T32" fmla="*/ 0 w 116"/>
                    <a:gd name="T33" fmla="*/ 1 h 115"/>
                    <a:gd name="T34" fmla="*/ 1 w 116"/>
                    <a:gd name="T35" fmla="*/ 1 h 115"/>
                    <a:gd name="T36" fmla="*/ 1 w 116"/>
                    <a:gd name="T37" fmla="*/ 1 h 115"/>
                    <a:gd name="T38" fmla="*/ 1 w 116"/>
                    <a:gd name="T39" fmla="*/ 1 h 115"/>
                    <a:gd name="T40" fmla="*/ 1 w 116"/>
                    <a:gd name="T41" fmla="*/ 1 h 115"/>
                    <a:gd name="T42" fmla="*/ 1 w 116"/>
                    <a:gd name="T43" fmla="*/ 1 h 115"/>
                    <a:gd name="T44" fmla="*/ 1 w 116"/>
                    <a:gd name="T45" fmla="*/ 1 h 115"/>
                    <a:gd name="T46" fmla="*/ 1 w 116"/>
                    <a:gd name="T47" fmla="*/ 1 h 115"/>
                    <a:gd name="T48" fmla="*/ 1 w 116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5"/>
                    <a:gd name="T77" fmla="*/ 116 w 116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5">
                      <a:moveTo>
                        <a:pt x="116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8" y="86"/>
                      </a:lnTo>
                      <a:lnTo>
                        <a:pt x="18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3" y="113"/>
                      </a:lnTo>
                      <a:lnTo>
                        <a:pt x="87" y="107"/>
                      </a:lnTo>
                      <a:lnTo>
                        <a:pt x="99" y="98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6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6" name="Freeform 89"/>
                <p:cNvSpPr>
                  <a:spLocks/>
                </p:cNvSpPr>
                <p:nvPr/>
              </p:nvSpPr>
              <p:spPr bwMode="auto">
                <a:xfrm>
                  <a:off x="4715" y="3054"/>
                  <a:ext cx="38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8" y="86"/>
                      </a:lnTo>
                      <a:lnTo>
                        <a:pt x="18" y="97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3" y="113"/>
                      </a:lnTo>
                      <a:lnTo>
                        <a:pt x="87" y="107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7" name="Freeform 90"/>
                <p:cNvSpPr>
                  <a:spLocks/>
                </p:cNvSpPr>
                <p:nvPr/>
              </p:nvSpPr>
              <p:spPr bwMode="auto">
                <a:xfrm>
                  <a:off x="4741" y="2954"/>
                  <a:ext cx="39" cy="38"/>
                </a:xfrm>
                <a:custGeom>
                  <a:avLst/>
                  <a:gdLst>
                    <a:gd name="T0" fmla="*/ 1 w 116"/>
                    <a:gd name="T1" fmla="*/ 1 h 115"/>
                    <a:gd name="T2" fmla="*/ 1 w 116"/>
                    <a:gd name="T3" fmla="*/ 1 h 115"/>
                    <a:gd name="T4" fmla="*/ 1 w 116"/>
                    <a:gd name="T5" fmla="*/ 0 h 115"/>
                    <a:gd name="T6" fmla="*/ 1 w 116"/>
                    <a:gd name="T7" fmla="*/ 0 h 115"/>
                    <a:gd name="T8" fmla="*/ 1 w 116"/>
                    <a:gd name="T9" fmla="*/ 0 h 115"/>
                    <a:gd name="T10" fmla="*/ 1 w 116"/>
                    <a:gd name="T11" fmla="*/ 0 h 115"/>
                    <a:gd name="T12" fmla="*/ 1 w 116"/>
                    <a:gd name="T13" fmla="*/ 0 h 115"/>
                    <a:gd name="T14" fmla="*/ 1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1 h 115"/>
                    <a:gd name="T24" fmla="*/ 0 w 116"/>
                    <a:gd name="T25" fmla="*/ 1 h 115"/>
                    <a:gd name="T26" fmla="*/ 0 w 116"/>
                    <a:gd name="T27" fmla="*/ 1 h 115"/>
                    <a:gd name="T28" fmla="*/ 0 w 116"/>
                    <a:gd name="T29" fmla="*/ 1 h 115"/>
                    <a:gd name="T30" fmla="*/ 0 w 116"/>
                    <a:gd name="T31" fmla="*/ 1 h 115"/>
                    <a:gd name="T32" fmla="*/ 0 w 116"/>
                    <a:gd name="T33" fmla="*/ 1 h 115"/>
                    <a:gd name="T34" fmla="*/ 1 w 116"/>
                    <a:gd name="T35" fmla="*/ 1 h 115"/>
                    <a:gd name="T36" fmla="*/ 1 w 116"/>
                    <a:gd name="T37" fmla="*/ 1 h 115"/>
                    <a:gd name="T38" fmla="*/ 1 w 116"/>
                    <a:gd name="T39" fmla="*/ 1 h 115"/>
                    <a:gd name="T40" fmla="*/ 1 w 116"/>
                    <a:gd name="T41" fmla="*/ 1 h 115"/>
                    <a:gd name="T42" fmla="*/ 1 w 116"/>
                    <a:gd name="T43" fmla="*/ 1 h 115"/>
                    <a:gd name="T44" fmla="*/ 1 w 116"/>
                    <a:gd name="T45" fmla="*/ 1 h 115"/>
                    <a:gd name="T46" fmla="*/ 1 w 116"/>
                    <a:gd name="T47" fmla="*/ 1 h 115"/>
                    <a:gd name="T48" fmla="*/ 1 w 116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5"/>
                    <a:gd name="T77" fmla="*/ 116 w 116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5">
                      <a:moveTo>
                        <a:pt x="116" y="57"/>
                      </a:moveTo>
                      <a:lnTo>
                        <a:pt x="114" y="42"/>
                      </a:lnTo>
                      <a:lnTo>
                        <a:pt x="108" y="28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8"/>
                      </a:lnTo>
                      <a:lnTo>
                        <a:pt x="3" y="42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8" y="86"/>
                      </a:lnTo>
                      <a:lnTo>
                        <a:pt x="18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3" y="113"/>
                      </a:lnTo>
                      <a:lnTo>
                        <a:pt x="87" y="107"/>
                      </a:lnTo>
                      <a:lnTo>
                        <a:pt x="99" y="98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6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8" name="Freeform 91"/>
                <p:cNvSpPr>
                  <a:spLocks/>
                </p:cNvSpPr>
                <p:nvPr/>
              </p:nvSpPr>
              <p:spPr bwMode="auto">
                <a:xfrm>
                  <a:off x="4756" y="2846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2"/>
                      </a:lnTo>
                      <a:lnTo>
                        <a:pt x="107" y="28"/>
                      </a:lnTo>
                      <a:lnTo>
                        <a:pt x="98" y="17"/>
                      </a:lnTo>
                      <a:lnTo>
                        <a:pt x="86" y="7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2" y="2"/>
                      </a:lnTo>
                      <a:lnTo>
                        <a:pt x="28" y="7"/>
                      </a:lnTo>
                      <a:lnTo>
                        <a:pt x="17" y="17"/>
                      </a:lnTo>
                      <a:lnTo>
                        <a:pt x="7" y="28"/>
                      </a:lnTo>
                      <a:lnTo>
                        <a:pt x="1" y="42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7" y="98"/>
                      </a:lnTo>
                      <a:lnTo>
                        <a:pt x="28" y="107"/>
                      </a:lnTo>
                      <a:lnTo>
                        <a:pt x="42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9" name="Freeform 92"/>
                <p:cNvSpPr>
                  <a:spLocks/>
                </p:cNvSpPr>
                <p:nvPr/>
              </p:nvSpPr>
              <p:spPr bwMode="auto">
                <a:xfrm>
                  <a:off x="4811" y="3021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8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0" name="Freeform 93"/>
                <p:cNvSpPr>
                  <a:spLocks/>
                </p:cNvSpPr>
                <p:nvPr/>
              </p:nvSpPr>
              <p:spPr bwMode="auto">
                <a:xfrm>
                  <a:off x="4799" y="3112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2"/>
                      </a:lnTo>
                      <a:lnTo>
                        <a:pt x="108" y="28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8"/>
                      </a:lnTo>
                      <a:lnTo>
                        <a:pt x="2" y="42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8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3" y="112"/>
                      </a:lnTo>
                      <a:lnTo>
                        <a:pt x="87" y="107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1" name="Freeform 94"/>
                <p:cNvSpPr>
                  <a:spLocks/>
                </p:cNvSpPr>
                <p:nvPr/>
              </p:nvSpPr>
              <p:spPr bwMode="auto">
                <a:xfrm>
                  <a:off x="4691" y="3215"/>
                  <a:ext cx="38" cy="38"/>
                </a:xfrm>
                <a:custGeom>
                  <a:avLst/>
                  <a:gdLst>
                    <a:gd name="T0" fmla="*/ 1 w 115"/>
                    <a:gd name="T1" fmla="*/ 1 h 114"/>
                    <a:gd name="T2" fmla="*/ 1 w 115"/>
                    <a:gd name="T3" fmla="*/ 1 h 114"/>
                    <a:gd name="T4" fmla="*/ 1 w 115"/>
                    <a:gd name="T5" fmla="*/ 0 h 114"/>
                    <a:gd name="T6" fmla="*/ 1 w 115"/>
                    <a:gd name="T7" fmla="*/ 0 h 114"/>
                    <a:gd name="T8" fmla="*/ 1 w 115"/>
                    <a:gd name="T9" fmla="*/ 0 h 114"/>
                    <a:gd name="T10" fmla="*/ 1 w 115"/>
                    <a:gd name="T11" fmla="*/ 0 h 114"/>
                    <a:gd name="T12" fmla="*/ 1 w 115"/>
                    <a:gd name="T13" fmla="*/ 0 h 114"/>
                    <a:gd name="T14" fmla="*/ 1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1 h 114"/>
                    <a:gd name="T24" fmla="*/ 0 w 115"/>
                    <a:gd name="T25" fmla="*/ 1 h 114"/>
                    <a:gd name="T26" fmla="*/ 0 w 115"/>
                    <a:gd name="T27" fmla="*/ 1 h 114"/>
                    <a:gd name="T28" fmla="*/ 0 w 115"/>
                    <a:gd name="T29" fmla="*/ 1 h 114"/>
                    <a:gd name="T30" fmla="*/ 0 w 115"/>
                    <a:gd name="T31" fmla="*/ 1 h 114"/>
                    <a:gd name="T32" fmla="*/ 0 w 115"/>
                    <a:gd name="T33" fmla="*/ 1 h 114"/>
                    <a:gd name="T34" fmla="*/ 1 w 115"/>
                    <a:gd name="T35" fmla="*/ 1 h 114"/>
                    <a:gd name="T36" fmla="*/ 1 w 115"/>
                    <a:gd name="T37" fmla="*/ 1 h 114"/>
                    <a:gd name="T38" fmla="*/ 1 w 115"/>
                    <a:gd name="T39" fmla="*/ 1 h 114"/>
                    <a:gd name="T40" fmla="*/ 1 w 115"/>
                    <a:gd name="T41" fmla="*/ 1 h 114"/>
                    <a:gd name="T42" fmla="*/ 1 w 115"/>
                    <a:gd name="T43" fmla="*/ 1 h 114"/>
                    <a:gd name="T44" fmla="*/ 1 w 115"/>
                    <a:gd name="T45" fmla="*/ 1 h 114"/>
                    <a:gd name="T46" fmla="*/ 1 w 115"/>
                    <a:gd name="T47" fmla="*/ 1 h 114"/>
                    <a:gd name="T48" fmla="*/ 1 w 115"/>
                    <a:gd name="T49" fmla="*/ 1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4"/>
                    <a:gd name="T77" fmla="*/ 115 w 115"/>
                    <a:gd name="T78" fmla="*/ 114 h 11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4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8" y="87"/>
                      </a:lnTo>
                      <a:lnTo>
                        <a:pt x="18" y="98"/>
                      </a:lnTo>
                      <a:lnTo>
                        <a:pt x="29" y="108"/>
                      </a:lnTo>
                      <a:lnTo>
                        <a:pt x="43" y="113"/>
                      </a:lnTo>
                      <a:lnTo>
                        <a:pt x="58" y="114"/>
                      </a:lnTo>
                      <a:lnTo>
                        <a:pt x="73" y="113"/>
                      </a:lnTo>
                      <a:lnTo>
                        <a:pt x="87" y="108"/>
                      </a:lnTo>
                      <a:lnTo>
                        <a:pt x="99" y="98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2" name="Freeform 95"/>
                <p:cNvSpPr>
                  <a:spLocks/>
                </p:cNvSpPr>
                <p:nvPr/>
              </p:nvSpPr>
              <p:spPr bwMode="auto">
                <a:xfrm>
                  <a:off x="4842" y="2918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2"/>
                      </a:lnTo>
                      <a:lnTo>
                        <a:pt x="107" y="28"/>
                      </a:lnTo>
                      <a:lnTo>
                        <a:pt x="98" y="17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6" y="17"/>
                      </a:lnTo>
                      <a:lnTo>
                        <a:pt x="7" y="28"/>
                      </a:lnTo>
                      <a:lnTo>
                        <a:pt x="1" y="42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3" name="Freeform 96"/>
                <p:cNvSpPr>
                  <a:spLocks/>
                </p:cNvSpPr>
                <p:nvPr/>
              </p:nvSpPr>
              <p:spPr bwMode="auto">
                <a:xfrm>
                  <a:off x="4748" y="2745"/>
                  <a:ext cx="39" cy="38"/>
                </a:xfrm>
                <a:custGeom>
                  <a:avLst/>
                  <a:gdLst>
                    <a:gd name="T0" fmla="*/ 1 w 115"/>
                    <a:gd name="T1" fmla="*/ 1 h 114"/>
                    <a:gd name="T2" fmla="*/ 1 w 115"/>
                    <a:gd name="T3" fmla="*/ 1 h 114"/>
                    <a:gd name="T4" fmla="*/ 1 w 115"/>
                    <a:gd name="T5" fmla="*/ 0 h 114"/>
                    <a:gd name="T6" fmla="*/ 1 w 115"/>
                    <a:gd name="T7" fmla="*/ 0 h 114"/>
                    <a:gd name="T8" fmla="*/ 1 w 115"/>
                    <a:gd name="T9" fmla="*/ 0 h 114"/>
                    <a:gd name="T10" fmla="*/ 1 w 115"/>
                    <a:gd name="T11" fmla="*/ 0 h 114"/>
                    <a:gd name="T12" fmla="*/ 1 w 115"/>
                    <a:gd name="T13" fmla="*/ 0 h 114"/>
                    <a:gd name="T14" fmla="*/ 1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1 h 114"/>
                    <a:gd name="T24" fmla="*/ 0 w 115"/>
                    <a:gd name="T25" fmla="*/ 1 h 114"/>
                    <a:gd name="T26" fmla="*/ 0 w 115"/>
                    <a:gd name="T27" fmla="*/ 1 h 114"/>
                    <a:gd name="T28" fmla="*/ 0 w 115"/>
                    <a:gd name="T29" fmla="*/ 1 h 114"/>
                    <a:gd name="T30" fmla="*/ 0 w 115"/>
                    <a:gd name="T31" fmla="*/ 1 h 114"/>
                    <a:gd name="T32" fmla="*/ 0 w 115"/>
                    <a:gd name="T33" fmla="*/ 1 h 114"/>
                    <a:gd name="T34" fmla="*/ 1 w 115"/>
                    <a:gd name="T35" fmla="*/ 1 h 114"/>
                    <a:gd name="T36" fmla="*/ 1 w 115"/>
                    <a:gd name="T37" fmla="*/ 1 h 114"/>
                    <a:gd name="T38" fmla="*/ 1 w 115"/>
                    <a:gd name="T39" fmla="*/ 1 h 114"/>
                    <a:gd name="T40" fmla="*/ 1 w 115"/>
                    <a:gd name="T41" fmla="*/ 1 h 114"/>
                    <a:gd name="T42" fmla="*/ 1 w 115"/>
                    <a:gd name="T43" fmla="*/ 1 h 114"/>
                    <a:gd name="T44" fmla="*/ 1 w 115"/>
                    <a:gd name="T45" fmla="*/ 1 h 114"/>
                    <a:gd name="T46" fmla="*/ 1 w 115"/>
                    <a:gd name="T47" fmla="*/ 1 h 114"/>
                    <a:gd name="T48" fmla="*/ 1 w 115"/>
                    <a:gd name="T49" fmla="*/ 1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4"/>
                    <a:gd name="T77" fmla="*/ 115 w 115"/>
                    <a:gd name="T78" fmla="*/ 114 h 11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4">
                      <a:moveTo>
                        <a:pt x="115" y="58"/>
                      </a:moveTo>
                      <a:lnTo>
                        <a:pt x="114" y="42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8" y="29"/>
                      </a:lnTo>
                      <a:lnTo>
                        <a:pt x="3" y="42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8" y="87"/>
                      </a:lnTo>
                      <a:lnTo>
                        <a:pt x="18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4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9" y="98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4" name="Freeform 97"/>
                <p:cNvSpPr>
                  <a:spLocks/>
                </p:cNvSpPr>
                <p:nvPr/>
              </p:nvSpPr>
              <p:spPr bwMode="auto">
                <a:xfrm>
                  <a:off x="4691" y="2649"/>
                  <a:ext cx="38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8" y="87"/>
                      </a:lnTo>
                      <a:lnTo>
                        <a:pt x="18" y="98"/>
                      </a:lnTo>
                      <a:lnTo>
                        <a:pt x="29" y="108"/>
                      </a:lnTo>
                      <a:lnTo>
                        <a:pt x="43" y="113"/>
                      </a:lnTo>
                      <a:lnTo>
                        <a:pt x="58" y="116"/>
                      </a:lnTo>
                      <a:lnTo>
                        <a:pt x="73" y="113"/>
                      </a:lnTo>
                      <a:lnTo>
                        <a:pt x="87" y="108"/>
                      </a:lnTo>
                      <a:lnTo>
                        <a:pt x="99" y="98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5" name="Freeform 98"/>
                <p:cNvSpPr>
                  <a:spLocks/>
                </p:cNvSpPr>
                <p:nvPr/>
              </p:nvSpPr>
              <p:spPr bwMode="auto">
                <a:xfrm>
                  <a:off x="4600" y="2604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2"/>
                      </a:lnTo>
                      <a:lnTo>
                        <a:pt x="107" y="28"/>
                      </a:lnTo>
                      <a:lnTo>
                        <a:pt x="98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3" y="1"/>
                      </a:lnTo>
                      <a:lnTo>
                        <a:pt x="30" y="7"/>
                      </a:lnTo>
                      <a:lnTo>
                        <a:pt x="17" y="16"/>
                      </a:lnTo>
                      <a:lnTo>
                        <a:pt x="7" y="28"/>
                      </a:lnTo>
                      <a:lnTo>
                        <a:pt x="2" y="42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7" y="86"/>
                      </a:lnTo>
                      <a:lnTo>
                        <a:pt x="17" y="97"/>
                      </a:lnTo>
                      <a:lnTo>
                        <a:pt x="30" y="107"/>
                      </a:lnTo>
                      <a:lnTo>
                        <a:pt x="43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7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6" name="Freeform 99"/>
                <p:cNvSpPr>
                  <a:spLocks/>
                </p:cNvSpPr>
                <p:nvPr/>
              </p:nvSpPr>
              <p:spPr bwMode="auto">
                <a:xfrm>
                  <a:off x="4506" y="2572"/>
                  <a:ext cx="38" cy="39"/>
                </a:xfrm>
                <a:custGeom>
                  <a:avLst/>
                  <a:gdLst>
                    <a:gd name="T0" fmla="*/ 1 w 114"/>
                    <a:gd name="T1" fmla="*/ 1 h 115"/>
                    <a:gd name="T2" fmla="*/ 1 w 114"/>
                    <a:gd name="T3" fmla="*/ 1 h 115"/>
                    <a:gd name="T4" fmla="*/ 1 w 114"/>
                    <a:gd name="T5" fmla="*/ 0 h 115"/>
                    <a:gd name="T6" fmla="*/ 1 w 114"/>
                    <a:gd name="T7" fmla="*/ 0 h 115"/>
                    <a:gd name="T8" fmla="*/ 1 w 114"/>
                    <a:gd name="T9" fmla="*/ 0 h 115"/>
                    <a:gd name="T10" fmla="*/ 1 w 114"/>
                    <a:gd name="T11" fmla="*/ 0 h 115"/>
                    <a:gd name="T12" fmla="*/ 1 w 114"/>
                    <a:gd name="T13" fmla="*/ 0 h 115"/>
                    <a:gd name="T14" fmla="*/ 1 w 114"/>
                    <a:gd name="T15" fmla="*/ 0 h 115"/>
                    <a:gd name="T16" fmla="*/ 0 w 114"/>
                    <a:gd name="T17" fmla="*/ 0 h 115"/>
                    <a:gd name="T18" fmla="*/ 0 w 114"/>
                    <a:gd name="T19" fmla="*/ 0 h 115"/>
                    <a:gd name="T20" fmla="*/ 0 w 114"/>
                    <a:gd name="T21" fmla="*/ 0 h 115"/>
                    <a:gd name="T22" fmla="*/ 0 w 114"/>
                    <a:gd name="T23" fmla="*/ 1 h 115"/>
                    <a:gd name="T24" fmla="*/ 0 w 114"/>
                    <a:gd name="T25" fmla="*/ 1 h 115"/>
                    <a:gd name="T26" fmla="*/ 0 w 114"/>
                    <a:gd name="T27" fmla="*/ 1 h 115"/>
                    <a:gd name="T28" fmla="*/ 0 w 114"/>
                    <a:gd name="T29" fmla="*/ 1 h 115"/>
                    <a:gd name="T30" fmla="*/ 0 w 114"/>
                    <a:gd name="T31" fmla="*/ 1 h 115"/>
                    <a:gd name="T32" fmla="*/ 0 w 114"/>
                    <a:gd name="T33" fmla="*/ 1 h 115"/>
                    <a:gd name="T34" fmla="*/ 1 w 114"/>
                    <a:gd name="T35" fmla="*/ 1 h 115"/>
                    <a:gd name="T36" fmla="*/ 1 w 114"/>
                    <a:gd name="T37" fmla="*/ 1 h 115"/>
                    <a:gd name="T38" fmla="*/ 1 w 114"/>
                    <a:gd name="T39" fmla="*/ 1 h 115"/>
                    <a:gd name="T40" fmla="*/ 1 w 114"/>
                    <a:gd name="T41" fmla="*/ 1 h 115"/>
                    <a:gd name="T42" fmla="*/ 1 w 114"/>
                    <a:gd name="T43" fmla="*/ 1 h 115"/>
                    <a:gd name="T44" fmla="*/ 1 w 114"/>
                    <a:gd name="T45" fmla="*/ 1 h 115"/>
                    <a:gd name="T46" fmla="*/ 1 w 114"/>
                    <a:gd name="T47" fmla="*/ 1 h 115"/>
                    <a:gd name="T48" fmla="*/ 1 w 114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4"/>
                    <a:gd name="T76" fmla="*/ 0 h 115"/>
                    <a:gd name="T77" fmla="*/ 114 w 114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4" h="115">
                      <a:moveTo>
                        <a:pt x="114" y="58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7"/>
                      </a:lnTo>
                      <a:lnTo>
                        <a:pt x="85" y="8"/>
                      </a:lnTo>
                      <a:lnTo>
                        <a:pt x="72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2" y="114"/>
                      </a:lnTo>
                      <a:lnTo>
                        <a:pt x="85" y="108"/>
                      </a:lnTo>
                      <a:lnTo>
                        <a:pt x="98" y="99"/>
                      </a:lnTo>
                      <a:lnTo>
                        <a:pt x="108" y="86"/>
                      </a:lnTo>
                      <a:lnTo>
                        <a:pt x="113" y="72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7" name="Freeform 100"/>
                <p:cNvSpPr>
                  <a:spLocks/>
                </p:cNvSpPr>
                <p:nvPr/>
              </p:nvSpPr>
              <p:spPr bwMode="auto">
                <a:xfrm>
                  <a:off x="4540" y="2647"/>
                  <a:ext cx="38" cy="38"/>
                </a:xfrm>
                <a:custGeom>
                  <a:avLst/>
                  <a:gdLst>
                    <a:gd name="T0" fmla="*/ 1 w 114"/>
                    <a:gd name="T1" fmla="*/ 1 h 115"/>
                    <a:gd name="T2" fmla="*/ 1 w 114"/>
                    <a:gd name="T3" fmla="*/ 1 h 115"/>
                    <a:gd name="T4" fmla="*/ 1 w 114"/>
                    <a:gd name="T5" fmla="*/ 0 h 115"/>
                    <a:gd name="T6" fmla="*/ 1 w 114"/>
                    <a:gd name="T7" fmla="*/ 0 h 115"/>
                    <a:gd name="T8" fmla="*/ 1 w 114"/>
                    <a:gd name="T9" fmla="*/ 0 h 115"/>
                    <a:gd name="T10" fmla="*/ 1 w 114"/>
                    <a:gd name="T11" fmla="*/ 0 h 115"/>
                    <a:gd name="T12" fmla="*/ 1 w 114"/>
                    <a:gd name="T13" fmla="*/ 0 h 115"/>
                    <a:gd name="T14" fmla="*/ 1 w 114"/>
                    <a:gd name="T15" fmla="*/ 0 h 115"/>
                    <a:gd name="T16" fmla="*/ 0 w 114"/>
                    <a:gd name="T17" fmla="*/ 0 h 115"/>
                    <a:gd name="T18" fmla="*/ 0 w 114"/>
                    <a:gd name="T19" fmla="*/ 0 h 115"/>
                    <a:gd name="T20" fmla="*/ 0 w 114"/>
                    <a:gd name="T21" fmla="*/ 0 h 115"/>
                    <a:gd name="T22" fmla="*/ 0 w 114"/>
                    <a:gd name="T23" fmla="*/ 1 h 115"/>
                    <a:gd name="T24" fmla="*/ 0 w 114"/>
                    <a:gd name="T25" fmla="*/ 1 h 115"/>
                    <a:gd name="T26" fmla="*/ 0 w 114"/>
                    <a:gd name="T27" fmla="*/ 1 h 115"/>
                    <a:gd name="T28" fmla="*/ 0 w 114"/>
                    <a:gd name="T29" fmla="*/ 1 h 115"/>
                    <a:gd name="T30" fmla="*/ 0 w 114"/>
                    <a:gd name="T31" fmla="*/ 1 h 115"/>
                    <a:gd name="T32" fmla="*/ 0 w 114"/>
                    <a:gd name="T33" fmla="*/ 1 h 115"/>
                    <a:gd name="T34" fmla="*/ 1 w 114"/>
                    <a:gd name="T35" fmla="*/ 1 h 115"/>
                    <a:gd name="T36" fmla="*/ 1 w 114"/>
                    <a:gd name="T37" fmla="*/ 1 h 115"/>
                    <a:gd name="T38" fmla="*/ 1 w 114"/>
                    <a:gd name="T39" fmla="*/ 1 h 115"/>
                    <a:gd name="T40" fmla="*/ 1 w 114"/>
                    <a:gd name="T41" fmla="*/ 1 h 115"/>
                    <a:gd name="T42" fmla="*/ 1 w 114"/>
                    <a:gd name="T43" fmla="*/ 1 h 115"/>
                    <a:gd name="T44" fmla="*/ 1 w 114"/>
                    <a:gd name="T45" fmla="*/ 1 h 115"/>
                    <a:gd name="T46" fmla="*/ 1 w 114"/>
                    <a:gd name="T47" fmla="*/ 1 h 115"/>
                    <a:gd name="T48" fmla="*/ 1 w 114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4"/>
                    <a:gd name="T76" fmla="*/ 0 h 115"/>
                    <a:gd name="T77" fmla="*/ 114 w 114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4" h="115">
                      <a:moveTo>
                        <a:pt x="114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7"/>
                      </a:lnTo>
                      <a:lnTo>
                        <a:pt x="85" y="8"/>
                      </a:lnTo>
                      <a:lnTo>
                        <a:pt x="72" y="2"/>
                      </a:lnTo>
                      <a:lnTo>
                        <a:pt x="56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8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6" y="115"/>
                      </a:lnTo>
                      <a:lnTo>
                        <a:pt x="72" y="114"/>
                      </a:lnTo>
                      <a:lnTo>
                        <a:pt x="85" y="108"/>
                      </a:lnTo>
                      <a:lnTo>
                        <a:pt x="97" y="98"/>
                      </a:lnTo>
                      <a:lnTo>
                        <a:pt x="106" y="87"/>
                      </a:lnTo>
                      <a:lnTo>
                        <a:pt x="112" y="73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8" name="Freeform 101"/>
                <p:cNvSpPr>
                  <a:spLocks/>
                </p:cNvSpPr>
                <p:nvPr/>
              </p:nvSpPr>
              <p:spPr bwMode="auto">
                <a:xfrm>
                  <a:off x="4628" y="2673"/>
                  <a:ext cx="39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4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9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9" y="87"/>
                      </a:lnTo>
                      <a:lnTo>
                        <a:pt x="18" y="98"/>
                      </a:lnTo>
                      <a:lnTo>
                        <a:pt x="29" y="108"/>
                      </a:lnTo>
                      <a:lnTo>
                        <a:pt x="43" y="113"/>
                      </a:lnTo>
                      <a:lnTo>
                        <a:pt x="58" y="116"/>
                      </a:lnTo>
                      <a:lnTo>
                        <a:pt x="74" y="113"/>
                      </a:lnTo>
                      <a:lnTo>
                        <a:pt x="87" y="108"/>
                      </a:lnTo>
                      <a:lnTo>
                        <a:pt x="99" y="98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9" name="Freeform 102"/>
                <p:cNvSpPr>
                  <a:spLocks/>
                </p:cNvSpPr>
                <p:nvPr/>
              </p:nvSpPr>
              <p:spPr bwMode="auto">
                <a:xfrm>
                  <a:off x="4700" y="2709"/>
                  <a:ext cx="39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8" y="87"/>
                      </a:lnTo>
                      <a:lnTo>
                        <a:pt x="18" y="98"/>
                      </a:lnTo>
                      <a:lnTo>
                        <a:pt x="29" y="108"/>
                      </a:lnTo>
                      <a:lnTo>
                        <a:pt x="43" y="113"/>
                      </a:lnTo>
                      <a:lnTo>
                        <a:pt x="58" y="116"/>
                      </a:lnTo>
                      <a:lnTo>
                        <a:pt x="72" y="113"/>
                      </a:lnTo>
                      <a:lnTo>
                        <a:pt x="86" y="108"/>
                      </a:lnTo>
                      <a:lnTo>
                        <a:pt x="99" y="98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90" name="Freeform 103"/>
                <p:cNvSpPr>
                  <a:spLocks/>
                </p:cNvSpPr>
                <p:nvPr/>
              </p:nvSpPr>
              <p:spPr bwMode="auto">
                <a:xfrm>
                  <a:off x="4801" y="3186"/>
                  <a:ext cx="39" cy="39"/>
                </a:xfrm>
                <a:custGeom>
                  <a:avLst/>
                  <a:gdLst>
                    <a:gd name="T0" fmla="*/ 1 w 116"/>
                    <a:gd name="T1" fmla="*/ 1 h 115"/>
                    <a:gd name="T2" fmla="*/ 1 w 116"/>
                    <a:gd name="T3" fmla="*/ 1 h 115"/>
                    <a:gd name="T4" fmla="*/ 1 w 116"/>
                    <a:gd name="T5" fmla="*/ 0 h 115"/>
                    <a:gd name="T6" fmla="*/ 1 w 116"/>
                    <a:gd name="T7" fmla="*/ 0 h 115"/>
                    <a:gd name="T8" fmla="*/ 1 w 116"/>
                    <a:gd name="T9" fmla="*/ 0 h 115"/>
                    <a:gd name="T10" fmla="*/ 1 w 116"/>
                    <a:gd name="T11" fmla="*/ 0 h 115"/>
                    <a:gd name="T12" fmla="*/ 1 w 116"/>
                    <a:gd name="T13" fmla="*/ 0 h 115"/>
                    <a:gd name="T14" fmla="*/ 1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1 h 115"/>
                    <a:gd name="T24" fmla="*/ 0 w 116"/>
                    <a:gd name="T25" fmla="*/ 1 h 115"/>
                    <a:gd name="T26" fmla="*/ 0 w 116"/>
                    <a:gd name="T27" fmla="*/ 1 h 115"/>
                    <a:gd name="T28" fmla="*/ 0 w 116"/>
                    <a:gd name="T29" fmla="*/ 1 h 115"/>
                    <a:gd name="T30" fmla="*/ 0 w 116"/>
                    <a:gd name="T31" fmla="*/ 1 h 115"/>
                    <a:gd name="T32" fmla="*/ 0 w 116"/>
                    <a:gd name="T33" fmla="*/ 1 h 115"/>
                    <a:gd name="T34" fmla="*/ 1 w 116"/>
                    <a:gd name="T35" fmla="*/ 1 h 115"/>
                    <a:gd name="T36" fmla="*/ 1 w 116"/>
                    <a:gd name="T37" fmla="*/ 1 h 115"/>
                    <a:gd name="T38" fmla="*/ 1 w 116"/>
                    <a:gd name="T39" fmla="*/ 1 h 115"/>
                    <a:gd name="T40" fmla="*/ 1 w 116"/>
                    <a:gd name="T41" fmla="*/ 1 h 115"/>
                    <a:gd name="T42" fmla="*/ 1 w 116"/>
                    <a:gd name="T43" fmla="*/ 1 h 115"/>
                    <a:gd name="T44" fmla="*/ 1 w 116"/>
                    <a:gd name="T45" fmla="*/ 1 h 115"/>
                    <a:gd name="T46" fmla="*/ 1 w 116"/>
                    <a:gd name="T47" fmla="*/ 1 h 115"/>
                    <a:gd name="T48" fmla="*/ 1 w 116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5"/>
                    <a:gd name="T77" fmla="*/ 116 w 116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5">
                      <a:moveTo>
                        <a:pt x="116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8" y="97"/>
                      </a:lnTo>
                      <a:lnTo>
                        <a:pt x="29" y="106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3" y="112"/>
                      </a:lnTo>
                      <a:lnTo>
                        <a:pt x="87" y="106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6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28" name="Freeform 104"/>
              <p:cNvSpPr>
                <a:spLocks/>
              </p:cNvSpPr>
              <p:nvPr/>
            </p:nvSpPr>
            <p:spPr bwMode="auto">
              <a:xfrm>
                <a:off x="360" y="1872"/>
                <a:ext cx="623" cy="589"/>
              </a:xfrm>
              <a:custGeom>
                <a:avLst/>
                <a:gdLst>
                  <a:gd name="T0" fmla="*/ 352 w 623"/>
                  <a:gd name="T1" fmla="*/ 13 h 589"/>
                  <a:gd name="T2" fmla="*/ 258 w 623"/>
                  <a:gd name="T3" fmla="*/ 22 h 589"/>
                  <a:gd name="T4" fmla="*/ 229 w 623"/>
                  <a:gd name="T5" fmla="*/ 41 h 589"/>
                  <a:gd name="T6" fmla="*/ 248 w 623"/>
                  <a:gd name="T7" fmla="*/ 107 h 589"/>
                  <a:gd name="T8" fmla="*/ 163 w 623"/>
                  <a:gd name="T9" fmla="*/ 98 h 589"/>
                  <a:gd name="T10" fmla="*/ 135 w 623"/>
                  <a:gd name="T11" fmla="*/ 107 h 589"/>
                  <a:gd name="T12" fmla="*/ 173 w 623"/>
                  <a:gd name="T13" fmla="*/ 164 h 589"/>
                  <a:gd name="T14" fmla="*/ 182 w 623"/>
                  <a:gd name="T15" fmla="*/ 192 h 589"/>
                  <a:gd name="T16" fmla="*/ 154 w 623"/>
                  <a:gd name="T17" fmla="*/ 201 h 589"/>
                  <a:gd name="T18" fmla="*/ 59 w 623"/>
                  <a:gd name="T19" fmla="*/ 220 h 589"/>
                  <a:gd name="T20" fmla="*/ 12 w 623"/>
                  <a:gd name="T21" fmla="*/ 268 h 589"/>
                  <a:gd name="T22" fmla="*/ 41 w 623"/>
                  <a:gd name="T23" fmla="*/ 286 h 589"/>
                  <a:gd name="T24" fmla="*/ 107 w 623"/>
                  <a:gd name="T25" fmla="*/ 286 h 589"/>
                  <a:gd name="T26" fmla="*/ 88 w 623"/>
                  <a:gd name="T27" fmla="*/ 343 h 589"/>
                  <a:gd name="T28" fmla="*/ 59 w 623"/>
                  <a:gd name="T29" fmla="*/ 353 h 589"/>
                  <a:gd name="T30" fmla="*/ 31 w 623"/>
                  <a:gd name="T31" fmla="*/ 371 h 589"/>
                  <a:gd name="T32" fmla="*/ 50 w 623"/>
                  <a:gd name="T33" fmla="*/ 466 h 589"/>
                  <a:gd name="T34" fmla="*/ 78 w 623"/>
                  <a:gd name="T35" fmla="*/ 447 h 589"/>
                  <a:gd name="T36" fmla="*/ 116 w 623"/>
                  <a:gd name="T37" fmla="*/ 409 h 589"/>
                  <a:gd name="T38" fmla="*/ 173 w 623"/>
                  <a:gd name="T39" fmla="*/ 570 h 589"/>
                  <a:gd name="T40" fmla="*/ 201 w 623"/>
                  <a:gd name="T41" fmla="*/ 560 h 589"/>
                  <a:gd name="T42" fmla="*/ 210 w 623"/>
                  <a:gd name="T43" fmla="*/ 532 h 589"/>
                  <a:gd name="T44" fmla="*/ 248 w 623"/>
                  <a:gd name="T45" fmla="*/ 589 h 589"/>
                  <a:gd name="T46" fmla="*/ 305 w 623"/>
                  <a:gd name="T47" fmla="*/ 570 h 589"/>
                  <a:gd name="T48" fmla="*/ 362 w 623"/>
                  <a:gd name="T49" fmla="*/ 532 h 589"/>
                  <a:gd name="T50" fmla="*/ 343 w 623"/>
                  <a:gd name="T51" fmla="*/ 475 h 589"/>
                  <a:gd name="T52" fmla="*/ 314 w 623"/>
                  <a:gd name="T53" fmla="*/ 504 h 589"/>
                  <a:gd name="T54" fmla="*/ 286 w 623"/>
                  <a:gd name="T55" fmla="*/ 513 h 589"/>
                  <a:gd name="T56" fmla="*/ 192 w 623"/>
                  <a:gd name="T57" fmla="*/ 456 h 589"/>
                  <a:gd name="T58" fmla="*/ 163 w 623"/>
                  <a:gd name="T59" fmla="*/ 362 h 589"/>
                  <a:gd name="T60" fmla="*/ 144 w 623"/>
                  <a:gd name="T61" fmla="*/ 305 h 589"/>
                  <a:gd name="T62" fmla="*/ 192 w 623"/>
                  <a:gd name="T63" fmla="*/ 268 h 589"/>
                  <a:gd name="T64" fmla="*/ 248 w 623"/>
                  <a:gd name="T65" fmla="*/ 249 h 589"/>
                  <a:gd name="T66" fmla="*/ 324 w 623"/>
                  <a:gd name="T67" fmla="*/ 145 h 589"/>
                  <a:gd name="T68" fmla="*/ 380 w 623"/>
                  <a:gd name="T69" fmla="*/ 239 h 589"/>
                  <a:gd name="T70" fmla="*/ 447 w 623"/>
                  <a:gd name="T71" fmla="*/ 230 h 589"/>
                  <a:gd name="T72" fmla="*/ 428 w 623"/>
                  <a:gd name="T73" fmla="*/ 201 h 589"/>
                  <a:gd name="T74" fmla="*/ 456 w 623"/>
                  <a:gd name="T75" fmla="*/ 183 h 589"/>
                  <a:gd name="T76" fmla="*/ 522 w 623"/>
                  <a:gd name="T77" fmla="*/ 192 h 589"/>
                  <a:gd name="T78" fmla="*/ 532 w 623"/>
                  <a:gd name="T79" fmla="*/ 220 h 589"/>
                  <a:gd name="T80" fmla="*/ 560 w 623"/>
                  <a:gd name="T81" fmla="*/ 230 h 589"/>
                  <a:gd name="T82" fmla="*/ 560 w 623"/>
                  <a:gd name="T83" fmla="*/ 135 h 589"/>
                  <a:gd name="T84" fmla="*/ 428 w 623"/>
                  <a:gd name="T85" fmla="*/ 107 h 589"/>
                  <a:gd name="T86" fmla="*/ 447 w 623"/>
                  <a:gd name="T87" fmla="*/ 50 h 589"/>
                  <a:gd name="T88" fmla="*/ 352 w 623"/>
                  <a:gd name="T89" fmla="*/ 13 h 58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623"/>
                  <a:gd name="T136" fmla="*/ 0 h 589"/>
                  <a:gd name="T137" fmla="*/ 623 w 623"/>
                  <a:gd name="T138" fmla="*/ 589 h 58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623" h="589">
                    <a:moveTo>
                      <a:pt x="352" y="13"/>
                    </a:moveTo>
                    <a:cubicBezTo>
                      <a:pt x="315" y="0"/>
                      <a:pt x="294" y="10"/>
                      <a:pt x="258" y="22"/>
                    </a:cubicBezTo>
                    <a:cubicBezTo>
                      <a:pt x="248" y="28"/>
                      <a:pt x="233" y="30"/>
                      <a:pt x="229" y="41"/>
                    </a:cubicBezTo>
                    <a:cubicBezTo>
                      <a:pt x="228" y="45"/>
                      <a:pt x="245" y="99"/>
                      <a:pt x="248" y="107"/>
                    </a:cubicBezTo>
                    <a:cubicBezTo>
                      <a:pt x="201" y="139"/>
                      <a:pt x="213" y="113"/>
                      <a:pt x="163" y="98"/>
                    </a:cubicBezTo>
                    <a:cubicBezTo>
                      <a:pt x="154" y="101"/>
                      <a:pt x="139" y="98"/>
                      <a:pt x="135" y="107"/>
                    </a:cubicBezTo>
                    <a:cubicBezTo>
                      <a:pt x="122" y="140"/>
                      <a:pt x="155" y="152"/>
                      <a:pt x="173" y="164"/>
                    </a:cubicBezTo>
                    <a:cubicBezTo>
                      <a:pt x="176" y="173"/>
                      <a:pt x="186" y="183"/>
                      <a:pt x="182" y="192"/>
                    </a:cubicBezTo>
                    <a:cubicBezTo>
                      <a:pt x="178" y="201"/>
                      <a:pt x="164" y="199"/>
                      <a:pt x="154" y="201"/>
                    </a:cubicBezTo>
                    <a:cubicBezTo>
                      <a:pt x="130" y="207"/>
                      <a:pt x="83" y="215"/>
                      <a:pt x="59" y="220"/>
                    </a:cubicBezTo>
                    <a:cubicBezTo>
                      <a:pt x="50" y="226"/>
                      <a:pt x="8" y="249"/>
                      <a:pt x="12" y="268"/>
                    </a:cubicBezTo>
                    <a:cubicBezTo>
                      <a:pt x="14" y="279"/>
                      <a:pt x="31" y="280"/>
                      <a:pt x="41" y="286"/>
                    </a:cubicBezTo>
                    <a:cubicBezTo>
                      <a:pt x="66" y="280"/>
                      <a:pt x="104" y="266"/>
                      <a:pt x="107" y="286"/>
                    </a:cubicBezTo>
                    <a:cubicBezTo>
                      <a:pt x="110" y="306"/>
                      <a:pt x="94" y="324"/>
                      <a:pt x="88" y="343"/>
                    </a:cubicBezTo>
                    <a:cubicBezTo>
                      <a:pt x="85" y="353"/>
                      <a:pt x="68" y="348"/>
                      <a:pt x="59" y="353"/>
                    </a:cubicBezTo>
                    <a:cubicBezTo>
                      <a:pt x="49" y="358"/>
                      <a:pt x="40" y="365"/>
                      <a:pt x="31" y="371"/>
                    </a:cubicBezTo>
                    <a:cubicBezTo>
                      <a:pt x="0" y="418"/>
                      <a:pt x="4" y="435"/>
                      <a:pt x="50" y="466"/>
                    </a:cubicBezTo>
                    <a:cubicBezTo>
                      <a:pt x="59" y="460"/>
                      <a:pt x="71" y="456"/>
                      <a:pt x="78" y="447"/>
                    </a:cubicBezTo>
                    <a:cubicBezTo>
                      <a:pt x="115" y="401"/>
                      <a:pt x="55" y="431"/>
                      <a:pt x="116" y="409"/>
                    </a:cubicBezTo>
                    <a:cubicBezTo>
                      <a:pt x="159" y="474"/>
                      <a:pt x="95" y="543"/>
                      <a:pt x="173" y="570"/>
                    </a:cubicBezTo>
                    <a:cubicBezTo>
                      <a:pt x="182" y="567"/>
                      <a:pt x="194" y="567"/>
                      <a:pt x="201" y="560"/>
                    </a:cubicBezTo>
                    <a:cubicBezTo>
                      <a:pt x="208" y="553"/>
                      <a:pt x="202" y="527"/>
                      <a:pt x="210" y="532"/>
                    </a:cubicBezTo>
                    <a:cubicBezTo>
                      <a:pt x="229" y="544"/>
                      <a:pt x="248" y="589"/>
                      <a:pt x="248" y="589"/>
                    </a:cubicBezTo>
                    <a:cubicBezTo>
                      <a:pt x="267" y="583"/>
                      <a:pt x="286" y="576"/>
                      <a:pt x="305" y="570"/>
                    </a:cubicBezTo>
                    <a:cubicBezTo>
                      <a:pt x="327" y="563"/>
                      <a:pt x="362" y="532"/>
                      <a:pt x="362" y="532"/>
                    </a:cubicBezTo>
                    <a:cubicBezTo>
                      <a:pt x="367" y="518"/>
                      <a:pt x="389" y="475"/>
                      <a:pt x="343" y="475"/>
                    </a:cubicBezTo>
                    <a:cubicBezTo>
                      <a:pt x="329" y="475"/>
                      <a:pt x="325" y="496"/>
                      <a:pt x="314" y="504"/>
                    </a:cubicBezTo>
                    <a:cubicBezTo>
                      <a:pt x="306" y="509"/>
                      <a:pt x="295" y="510"/>
                      <a:pt x="286" y="513"/>
                    </a:cubicBezTo>
                    <a:cubicBezTo>
                      <a:pt x="271" y="466"/>
                      <a:pt x="238" y="466"/>
                      <a:pt x="192" y="456"/>
                    </a:cubicBezTo>
                    <a:cubicBezTo>
                      <a:pt x="181" y="425"/>
                      <a:pt x="173" y="394"/>
                      <a:pt x="163" y="362"/>
                    </a:cubicBezTo>
                    <a:cubicBezTo>
                      <a:pt x="157" y="343"/>
                      <a:pt x="144" y="305"/>
                      <a:pt x="144" y="305"/>
                    </a:cubicBezTo>
                    <a:cubicBezTo>
                      <a:pt x="169" y="268"/>
                      <a:pt x="152" y="281"/>
                      <a:pt x="192" y="268"/>
                    </a:cubicBezTo>
                    <a:cubicBezTo>
                      <a:pt x="211" y="262"/>
                      <a:pt x="248" y="249"/>
                      <a:pt x="248" y="249"/>
                    </a:cubicBezTo>
                    <a:cubicBezTo>
                      <a:pt x="278" y="203"/>
                      <a:pt x="267" y="163"/>
                      <a:pt x="324" y="145"/>
                    </a:cubicBezTo>
                    <a:cubicBezTo>
                      <a:pt x="353" y="188"/>
                      <a:pt x="336" y="209"/>
                      <a:pt x="380" y="239"/>
                    </a:cubicBezTo>
                    <a:cubicBezTo>
                      <a:pt x="402" y="236"/>
                      <a:pt x="429" y="244"/>
                      <a:pt x="447" y="230"/>
                    </a:cubicBezTo>
                    <a:cubicBezTo>
                      <a:pt x="456" y="223"/>
                      <a:pt x="426" y="212"/>
                      <a:pt x="428" y="201"/>
                    </a:cubicBezTo>
                    <a:cubicBezTo>
                      <a:pt x="430" y="190"/>
                      <a:pt x="447" y="189"/>
                      <a:pt x="456" y="183"/>
                    </a:cubicBezTo>
                    <a:cubicBezTo>
                      <a:pt x="478" y="186"/>
                      <a:pt x="502" y="182"/>
                      <a:pt x="522" y="192"/>
                    </a:cubicBezTo>
                    <a:cubicBezTo>
                      <a:pt x="531" y="196"/>
                      <a:pt x="525" y="213"/>
                      <a:pt x="532" y="220"/>
                    </a:cubicBezTo>
                    <a:cubicBezTo>
                      <a:pt x="539" y="227"/>
                      <a:pt x="551" y="227"/>
                      <a:pt x="560" y="230"/>
                    </a:cubicBezTo>
                    <a:cubicBezTo>
                      <a:pt x="603" y="201"/>
                      <a:pt x="623" y="158"/>
                      <a:pt x="560" y="135"/>
                    </a:cubicBezTo>
                    <a:cubicBezTo>
                      <a:pt x="509" y="146"/>
                      <a:pt x="449" y="173"/>
                      <a:pt x="428" y="107"/>
                    </a:cubicBezTo>
                    <a:cubicBezTo>
                      <a:pt x="434" y="88"/>
                      <a:pt x="464" y="61"/>
                      <a:pt x="447" y="50"/>
                    </a:cubicBezTo>
                    <a:cubicBezTo>
                      <a:pt x="379" y="6"/>
                      <a:pt x="413" y="13"/>
                      <a:pt x="352" y="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11" name="Text Box 105"/>
            <p:cNvSpPr txBox="1">
              <a:spLocks noChangeArrowheads="1"/>
            </p:cNvSpPr>
            <p:nvPr/>
          </p:nvSpPr>
          <p:spPr bwMode="auto">
            <a:xfrm>
              <a:off x="880" y="1634"/>
              <a:ext cx="608" cy="425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2400" b="1">
                  <a:latin typeface="Arial Narrow" pitchFamily="34" charset="0"/>
                </a:rPr>
                <a:t>IFNγ</a:t>
              </a:r>
            </a:p>
          </p:txBody>
        </p:sp>
        <p:sp>
          <p:nvSpPr>
            <p:cNvPr id="12" name="AutoShape 106"/>
            <p:cNvSpPr>
              <a:spLocks noChangeArrowheads="1"/>
            </p:cNvSpPr>
            <p:nvPr/>
          </p:nvSpPr>
          <p:spPr bwMode="auto">
            <a:xfrm>
              <a:off x="1008" y="1104"/>
              <a:ext cx="192" cy="480"/>
            </a:xfrm>
            <a:prstGeom prst="downArrow">
              <a:avLst>
                <a:gd name="adj1" fmla="val 50000"/>
                <a:gd name="adj2" fmla="val 62500"/>
              </a:avLst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3" name="AutoShape 107"/>
            <p:cNvSpPr>
              <a:spLocks noChangeArrowheads="1"/>
            </p:cNvSpPr>
            <p:nvPr/>
          </p:nvSpPr>
          <p:spPr bwMode="auto">
            <a:xfrm>
              <a:off x="768" y="1968"/>
              <a:ext cx="672" cy="432"/>
            </a:xfrm>
            <a:prstGeom prst="downArrowCallout">
              <a:avLst>
                <a:gd name="adj1" fmla="val 11883"/>
                <a:gd name="adj2" fmla="val 38889"/>
                <a:gd name="adj3" fmla="val 19963"/>
                <a:gd name="adj4" fmla="val 66667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2000">
                  <a:latin typeface="Arial Narrow" pitchFamily="34" charset="0"/>
                </a:rPr>
                <a:t>Activates</a:t>
              </a:r>
            </a:p>
          </p:txBody>
        </p:sp>
        <p:sp>
          <p:nvSpPr>
            <p:cNvPr id="14" name="AutoShape 108"/>
            <p:cNvSpPr>
              <a:spLocks noChangeArrowheads="1"/>
            </p:cNvSpPr>
            <p:nvPr/>
          </p:nvSpPr>
          <p:spPr bwMode="auto">
            <a:xfrm>
              <a:off x="4032" y="1104"/>
              <a:ext cx="192" cy="480"/>
            </a:xfrm>
            <a:prstGeom prst="downArrow">
              <a:avLst>
                <a:gd name="adj1" fmla="val 50000"/>
                <a:gd name="adj2" fmla="val 62500"/>
              </a:avLst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5" name="Text Box 109"/>
            <p:cNvSpPr txBox="1">
              <a:spLocks noChangeArrowheads="1"/>
            </p:cNvSpPr>
            <p:nvPr/>
          </p:nvSpPr>
          <p:spPr bwMode="auto">
            <a:xfrm>
              <a:off x="3783" y="1624"/>
              <a:ext cx="951" cy="425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2400" b="1">
                  <a:latin typeface="Arial Narrow" pitchFamily="34" charset="0"/>
                </a:rPr>
                <a:t>IL-4 IL-5</a:t>
              </a:r>
            </a:p>
          </p:txBody>
        </p:sp>
        <p:sp>
          <p:nvSpPr>
            <p:cNvPr id="16" name="Text Box 110"/>
            <p:cNvSpPr txBox="1">
              <a:spLocks noChangeArrowheads="1"/>
            </p:cNvSpPr>
            <p:nvPr/>
          </p:nvSpPr>
          <p:spPr bwMode="auto">
            <a:xfrm>
              <a:off x="3349" y="1175"/>
              <a:ext cx="642" cy="425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2400" b="1">
                  <a:latin typeface="Arial Narrow" pitchFamily="34" charset="0"/>
                </a:rPr>
                <a:t>IL-10</a:t>
              </a:r>
            </a:p>
          </p:txBody>
        </p:sp>
        <p:sp>
          <p:nvSpPr>
            <p:cNvPr id="17" name="AutoShape 111"/>
            <p:cNvSpPr>
              <a:spLocks noChangeArrowheads="1"/>
            </p:cNvSpPr>
            <p:nvPr/>
          </p:nvSpPr>
          <p:spPr bwMode="auto">
            <a:xfrm>
              <a:off x="3840" y="1968"/>
              <a:ext cx="672" cy="432"/>
            </a:xfrm>
            <a:prstGeom prst="downArrowCallout">
              <a:avLst>
                <a:gd name="adj1" fmla="val 11883"/>
                <a:gd name="adj2" fmla="val 38889"/>
                <a:gd name="adj3" fmla="val 19963"/>
                <a:gd name="adj4" fmla="val 66667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2000">
                  <a:latin typeface="Arial Narrow" pitchFamily="34" charset="0"/>
                </a:rPr>
                <a:t>Activates</a:t>
              </a:r>
            </a:p>
          </p:txBody>
        </p:sp>
        <p:sp>
          <p:nvSpPr>
            <p:cNvPr id="18" name="AutoShape 112"/>
            <p:cNvSpPr>
              <a:spLocks noChangeArrowheads="1"/>
            </p:cNvSpPr>
            <p:nvPr/>
          </p:nvSpPr>
          <p:spPr bwMode="auto">
            <a:xfrm rot="5400000" flipV="1">
              <a:off x="3216" y="1824"/>
              <a:ext cx="336" cy="9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07 w 21600"/>
                <a:gd name="T13" fmla="*/ 4666 h 21600"/>
                <a:gd name="T14" fmla="*/ 20121 w 21600"/>
                <a:gd name="T15" fmla="*/ 748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07" y="0"/>
                  </a:lnTo>
                  <a:lnTo>
                    <a:pt x="15107" y="4665"/>
                  </a:lnTo>
                  <a:lnTo>
                    <a:pt x="12427" y="4665"/>
                  </a:lnTo>
                  <a:cubicBezTo>
                    <a:pt x="5564" y="4665"/>
                    <a:pt x="0" y="8020"/>
                    <a:pt x="0" y="12158"/>
                  </a:cubicBezTo>
                  <a:lnTo>
                    <a:pt x="0" y="21600"/>
                  </a:lnTo>
                  <a:lnTo>
                    <a:pt x="2891" y="21600"/>
                  </a:lnTo>
                  <a:lnTo>
                    <a:pt x="2891" y="12158"/>
                  </a:lnTo>
                  <a:cubicBezTo>
                    <a:pt x="2891" y="9582"/>
                    <a:pt x="7160" y="7493"/>
                    <a:pt x="12427" y="7493"/>
                  </a:cubicBezTo>
                  <a:lnTo>
                    <a:pt x="15107" y="7493"/>
                  </a:lnTo>
                  <a:lnTo>
                    <a:pt x="15107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9" name="AutoShape 113"/>
            <p:cNvSpPr>
              <a:spLocks noChangeArrowheads="1"/>
            </p:cNvSpPr>
            <p:nvPr/>
          </p:nvSpPr>
          <p:spPr bwMode="auto">
            <a:xfrm rot="-5400000" flipH="1" flipV="1">
              <a:off x="4800" y="1824"/>
              <a:ext cx="336" cy="9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07 w 21600"/>
                <a:gd name="T13" fmla="*/ 4666 h 21600"/>
                <a:gd name="T14" fmla="*/ 20121 w 21600"/>
                <a:gd name="T15" fmla="*/ 748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07" y="0"/>
                  </a:lnTo>
                  <a:lnTo>
                    <a:pt x="15107" y="4665"/>
                  </a:lnTo>
                  <a:lnTo>
                    <a:pt x="12427" y="4665"/>
                  </a:lnTo>
                  <a:cubicBezTo>
                    <a:pt x="5564" y="4665"/>
                    <a:pt x="0" y="8020"/>
                    <a:pt x="0" y="12158"/>
                  </a:cubicBezTo>
                  <a:lnTo>
                    <a:pt x="0" y="21600"/>
                  </a:lnTo>
                  <a:lnTo>
                    <a:pt x="2891" y="21600"/>
                  </a:lnTo>
                  <a:lnTo>
                    <a:pt x="2891" y="12158"/>
                  </a:lnTo>
                  <a:cubicBezTo>
                    <a:pt x="2891" y="9582"/>
                    <a:pt x="7160" y="7493"/>
                    <a:pt x="12427" y="7493"/>
                  </a:cubicBezTo>
                  <a:lnTo>
                    <a:pt x="15107" y="7493"/>
                  </a:lnTo>
                  <a:lnTo>
                    <a:pt x="15107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" name="AutoShape 114"/>
            <p:cNvSpPr>
              <a:spLocks noChangeArrowheads="1"/>
            </p:cNvSpPr>
            <p:nvPr/>
          </p:nvSpPr>
          <p:spPr bwMode="auto">
            <a:xfrm>
              <a:off x="1248" y="1248"/>
              <a:ext cx="1911" cy="144"/>
            </a:xfrm>
            <a:prstGeom prst="leftArrow">
              <a:avLst>
                <a:gd name="adj1" fmla="val 50000"/>
                <a:gd name="adj2" fmla="val 331771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1" name="Text Box 115"/>
            <p:cNvSpPr txBox="1">
              <a:spLocks noChangeArrowheads="1"/>
            </p:cNvSpPr>
            <p:nvPr/>
          </p:nvSpPr>
          <p:spPr bwMode="auto">
            <a:xfrm>
              <a:off x="2049" y="1668"/>
              <a:ext cx="1395" cy="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1600" b="1">
                  <a:latin typeface="Arial Narrow" pitchFamily="34" charset="0"/>
                </a:rPr>
                <a:t>Inhibits production</a:t>
              </a:r>
            </a:p>
          </p:txBody>
        </p:sp>
        <p:sp>
          <p:nvSpPr>
            <p:cNvPr id="22" name="Text Box 116"/>
            <p:cNvSpPr txBox="1">
              <a:spLocks noChangeArrowheads="1"/>
            </p:cNvSpPr>
            <p:nvPr/>
          </p:nvSpPr>
          <p:spPr bwMode="auto">
            <a:xfrm rot="-1899575">
              <a:off x="1988" y="705"/>
              <a:ext cx="1479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1600" b="1">
                  <a:latin typeface="Arial Narrow" pitchFamily="34" charset="0"/>
                </a:rPr>
                <a:t>Inhibits proliferation</a:t>
              </a:r>
            </a:p>
          </p:txBody>
        </p:sp>
        <p:sp>
          <p:nvSpPr>
            <p:cNvPr id="23" name="Text Box 117"/>
            <p:cNvSpPr txBox="1">
              <a:spLocks noChangeArrowheads="1"/>
            </p:cNvSpPr>
            <p:nvPr/>
          </p:nvSpPr>
          <p:spPr bwMode="auto">
            <a:xfrm>
              <a:off x="2793" y="2927"/>
              <a:ext cx="809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latin typeface="Arial Narrow" pitchFamily="34" charset="0"/>
                </a:rPr>
                <a:t>Mast cell</a:t>
              </a:r>
            </a:p>
          </p:txBody>
        </p:sp>
        <p:sp>
          <p:nvSpPr>
            <p:cNvPr id="24" name="Text Box 118"/>
            <p:cNvSpPr txBox="1">
              <a:spLocks noChangeArrowheads="1"/>
            </p:cNvSpPr>
            <p:nvPr/>
          </p:nvSpPr>
          <p:spPr bwMode="auto">
            <a:xfrm>
              <a:off x="4800" y="2831"/>
              <a:ext cx="944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solidFill>
                    <a:schemeClr val="bg1"/>
                  </a:solidFill>
                  <a:latin typeface="Arial Narrow" pitchFamily="34" charset="0"/>
                </a:rPr>
                <a:t>Eosinophil</a:t>
              </a:r>
            </a:p>
          </p:txBody>
        </p:sp>
        <p:sp>
          <p:nvSpPr>
            <p:cNvPr id="25" name="AutoShape 119"/>
            <p:cNvSpPr>
              <a:spLocks noChangeArrowheads="1"/>
            </p:cNvSpPr>
            <p:nvPr/>
          </p:nvSpPr>
          <p:spPr bwMode="auto">
            <a:xfrm>
              <a:off x="4080" y="3456"/>
              <a:ext cx="192" cy="480"/>
            </a:xfrm>
            <a:prstGeom prst="downArrow">
              <a:avLst>
                <a:gd name="adj1" fmla="val 50000"/>
                <a:gd name="adj2" fmla="val 62500"/>
              </a:avLst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6" name="Text Box 120"/>
            <p:cNvSpPr txBox="1">
              <a:spLocks noChangeArrowheads="1"/>
            </p:cNvSpPr>
            <p:nvPr/>
          </p:nvSpPr>
          <p:spPr bwMode="auto">
            <a:xfrm>
              <a:off x="3410" y="4006"/>
              <a:ext cx="2078" cy="342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b="1">
                  <a:latin typeface="Arial Narrow" pitchFamily="34" charset="0"/>
                </a:rPr>
                <a:t>Antibodies (including IgE)</a:t>
              </a:r>
            </a:p>
          </p:txBody>
        </p:sp>
      </p:grpSp>
      <p:sp>
        <p:nvSpPr>
          <p:cNvPr id="120" name="Text Box 121"/>
          <p:cNvSpPr txBox="1">
            <a:spLocks noChangeArrowheads="1"/>
          </p:cNvSpPr>
          <p:nvPr/>
        </p:nvSpPr>
        <p:spPr bwMode="auto">
          <a:xfrm>
            <a:off x="5867400" y="6308725"/>
            <a:ext cx="292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Zdroj: </a:t>
            </a:r>
            <a:r>
              <a:rPr lang="en-US" altLang="cs-CZ" sz="1400"/>
              <a:t>http://pathmicro.med.sc.edu/</a:t>
            </a:r>
          </a:p>
        </p:txBody>
      </p:sp>
      <p:sp>
        <p:nvSpPr>
          <p:cNvPr id="121" name="Rectangle 2"/>
          <p:cNvSpPr txBox="1">
            <a:spLocks noChangeArrowheads="1"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cs-CZ" sz="4800" dirty="0" err="1" smtClean="0">
                <a:solidFill>
                  <a:srgbClr val="C00000"/>
                </a:solidFill>
              </a:rPr>
              <a:t>Funkce</a:t>
            </a:r>
            <a:r>
              <a:rPr lang="en-US" altLang="cs-CZ" sz="4800" dirty="0" smtClean="0">
                <a:solidFill>
                  <a:srgbClr val="C00000"/>
                </a:solidFill>
              </a:rPr>
              <a:t> Th1 and Th2 </a:t>
            </a:r>
            <a:r>
              <a:rPr lang="en-US" altLang="cs-CZ" sz="4800" dirty="0" err="1" smtClean="0">
                <a:solidFill>
                  <a:srgbClr val="C00000"/>
                </a:solidFill>
              </a:rPr>
              <a:t>lymfocytů</a:t>
            </a:r>
            <a:endParaRPr lang="en-US" altLang="cs-CZ" sz="4800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73288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dirty="0" smtClean="0">
                <a:solidFill>
                  <a:srgbClr val="C00000"/>
                </a:solidFill>
              </a:rPr>
              <a:t>Regulace protilátkami</a:t>
            </a:r>
            <a:endParaRPr lang="en-US" altLang="cs-CZ" dirty="0" smtClean="0">
              <a:solidFill>
                <a:srgbClr val="C00000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57200" y="1124744"/>
            <a:ext cx="8435975" cy="500141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dirty="0" err="1" smtClean="0">
                <a:solidFill>
                  <a:srgbClr val="002060"/>
                </a:solidFill>
                <a:latin typeface="+mj-lt"/>
              </a:rPr>
              <a:t>Idiotyp-antiidiotypové</a:t>
            </a:r>
            <a:r>
              <a:rPr lang="cs-CZ" altLang="cs-CZ" dirty="0" smtClean="0">
                <a:solidFill>
                  <a:srgbClr val="002060"/>
                </a:solidFill>
                <a:latin typeface="+mj-lt"/>
              </a:rPr>
              <a:t> interakce.</a:t>
            </a:r>
          </a:p>
          <a:p>
            <a:r>
              <a:rPr lang="cs-CZ" altLang="cs-CZ" dirty="0" smtClean="0">
                <a:solidFill>
                  <a:srgbClr val="002060"/>
                </a:solidFill>
                <a:latin typeface="+mj-lt"/>
              </a:rPr>
              <a:t>Negativní regulace po vazbě protilátky na </a:t>
            </a:r>
            <a:r>
              <a:rPr lang="cs-CZ" altLang="cs-CZ" dirty="0" err="1" smtClean="0">
                <a:solidFill>
                  <a:srgbClr val="002060"/>
                </a:solidFill>
                <a:latin typeface="+mj-lt"/>
              </a:rPr>
              <a:t>FcgRII</a:t>
            </a:r>
            <a:r>
              <a:rPr lang="cs-CZ" altLang="cs-CZ" dirty="0" smtClean="0">
                <a:solidFill>
                  <a:srgbClr val="002060"/>
                </a:solidFill>
                <a:latin typeface="+mj-lt"/>
              </a:rPr>
              <a:t>.</a:t>
            </a:r>
          </a:p>
          <a:p>
            <a:r>
              <a:rPr lang="cs-CZ" altLang="cs-CZ" dirty="0" smtClean="0">
                <a:solidFill>
                  <a:srgbClr val="002060"/>
                </a:solidFill>
                <a:latin typeface="+mj-lt"/>
              </a:rPr>
              <a:t>Vazba imunitního komplexu při prezentaci antigenů dendritickými folikulárními buňkami </a:t>
            </a:r>
            <a:br>
              <a:rPr lang="cs-CZ" altLang="cs-CZ" dirty="0" smtClean="0">
                <a:solidFill>
                  <a:srgbClr val="002060"/>
                </a:solidFill>
                <a:latin typeface="+mj-lt"/>
              </a:rPr>
            </a:br>
            <a:r>
              <a:rPr lang="cs-CZ" altLang="cs-CZ" dirty="0" smtClean="0">
                <a:solidFill>
                  <a:srgbClr val="002060"/>
                </a:solidFill>
                <a:latin typeface="+mj-lt"/>
              </a:rPr>
              <a:t>v zárodečných centrech výrazně zvyšuje </a:t>
            </a:r>
            <a:r>
              <a:rPr lang="cs-CZ" altLang="cs-CZ" dirty="0" err="1" smtClean="0">
                <a:solidFill>
                  <a:srgbClr val="002060"/>
                </a:solidFill>
                <a:latin typeface="+mj-lt"/>
              </a:rPr>
              <a:t>imunogenicitu</a:t>
            </a:r>
            <a:r>
              <a:rPr lang="cs-CZ" altLang="cs-CZ" dirty="0" smtClean="0">
                <a:solidFill>
                  <a:srgbClr val="002060"/>
                </a:solidFill>
                <a:latin typeface="+mj-lt"/>
              </a:rPr>
              <a:t>.</a:t>
            </a:r>
          </a:p>
          <a:p>
            <a:r>
              <a:rPr lang="cs-CZ" altLang="cs-CZ" dirty="0" smtClean="0">
                <a:solidFill>
                  <a:srgbClr val="002060"/>
                </a:solidFill>
                <a:latin typeface="+mj-lt"/>
              </a:rPr>
              <a:t>C3dg (štěpný produkt C3) vázaný na antigen vazbou na receptor CD21 má pozitivní stimulační efekt na B-lymfocyty.</a:t>
            </a:r>
            <a:endParaRPr lang="en-US" altLang="cs-CZ" dirty="0" smtClean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5100813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81075"/>
            <a:ext cx="8021637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dpis 2"/>
          <p:cNvSpPr txBox="1">
            <a:spLocks/>
          </p:cNvSpPr>
          <p:nvPr/>
        </p:nvSpPr>
        <p:spPr>
          <a:xfrm>
            <a:off x="457200" y="19208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dirty="0" smtClean="0">
                <a:solidFill>
                  <a:srgbClr val="C00000"/>
                </a:solidFill>
              </a:rPr>
              <a:t>Interakce </a:t>
            </a:r>
            <a:r>
              <a:rPr lang="cs-CZ" altLang="cs-CZ" dirty="0" err="1" smtClean="0">
                <a:solidFill>
                  <a:srgbClr val="C00000"/>
                </a:solidFill>
              </a:rPr>
              <a:t>idiotyp-antiidiotyp</a:t>
            </a:r>
            <a:endParaRPr lang="cs-CZ" altLang="cs-CZ" dirty="0" smtClean="0">
              <a:solidFill>
                <a:srgbClr val="C0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476375" y="1916113"/>
            <a:ext cx="1404938" cy="30638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500" dirty="0"/>
              <a:t>antigen</a:t>
            </a:r>
          </a:p>
        </p:txBody>
      </p:sp>
      <p:cxnSp>
        <p:nvCxnSpPr>
          <p:cNvPr id="5" name="Přímá spojovací šipka 20"/>
          <p:cNvCxnSpPr>
            <a:stCxn id="6" idx="2"/>
          </p:cNvCxnSpPr>
          <p:nvPr/>
        </p:nvCxnSpPr>
        <p:spPr>
          <a:xfrm>
            <a:off x="6643688" y="3733800"/>
            <a:ext cx="231775" cy="8477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5940425" y="3429000"/>
            <a:ext cx="1406525" cy="3048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500" dirty="0" err="1"/>
              <a:t>Antiidiotyp</a:t>
            </a:r>
            <a:endParaRPr lang="cs-CZ" sz="1500" dirty="0"/>
          </a:p>
        </p:txBody>
      </p:sp>
      <p:cxnSp>
        <p:nvCxnSpPr>
          <p:cNvPr id="7" name="Přímá spojovací šipka 20"/>
          <p:cNvCxnSpPr>
            <a:stCxn id="8" idx="2"/>
          </p:cNvCxnSpPr>
          <p:nvPr/>
        </p:nvCxnSpPr>
        <p:spPr>
          <a:xfrm flipH="1">
            <a:off x="7235825" y="4167188"/>
            <a:ext cx="487363" cy="6302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7019925" y="3860800"/>
            <a:ext cx="1406525" cy="306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500" dirty="0" err="1"/>
              <a:t>idiotyp</a:t>
            </a:r>
            <a:endParaRPr lang="cs-CZ" sz="15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3503613" y="4149725"/>
            <a:ext cx="1068387" cy="48895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600" dirty="0" err="1">
                <a:solidFill>
                  <a:schemeClr val="tx1"/>
                </a:solidFill>
              </a:rPr>
              <a:t>Antibody</a:t>
            </a:r>
            <a:endParaRPr lang="cs-CZ" sz="1600" dirty="0">
              <a:solidFill>
                <a:schemeClr val="tx1"/>
              </a:solidFill>
            </a:endParaRPr>
          </a:p>
          <a:p>
            <a:pPr algn="ctr">
              <a:lnSpc>
                <a:spcPct val="70000"/>
              </a:lnSpc>
              <a:defRPr/>
            </a:pPr>
            <a:r>
              <a:rPr lang="cs-CZ" sz="1600" dirty="0">
                <a:solidFill>
                  <a:schemeClr val="tx1"/>
                </a:solidFill>
              </a:rPr>
              <a:t>Ab 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932363" y="4797425"/>
            <a:ext cx="1068387" cy="48895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600" dirty="0" err="1">
                <a:solidFill>
                  <a:schemeClr val="tx1"/>
                </a:solidFill>
              </a:rPr>
              <a:t>Antibody</a:t>
            </a:r>
            <a:endParaRPr lang="cs-CZ" sz="1600" dirty="0">
              <a:solidFill>
                <a:schemeClr val="tx1"/>
              </a:solidFill>
            </a:endParaRPr>
          </a:p>
          <a:p>
            <a:pPr algn="ctr">
              <a:lnSpc>
                <a:spcPct val="70000"/>
              </a:lnSpc>
              <a:defRPr/>
            </a:pPr>
            <a:r>
              <a:rPr lang="cs-CZ" sz="1600" dirty="0">
                <a:solidFill>
                  <a:schemeClr val="tx1"/>
                </a:solidFill>
              </a:rPr>
              <a:t>Ab 2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7392988" y="5748338"/>
            <a:ext cx="1066800" cy="48895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600" dirty="0" err="1">
                <a:solidFill>
                  <a:schemeClr val="tx1"/>
                </a:solidFill>
              </a:rPr>
              <a:t>Antibody</a:t>
            </a:r>
            <a:endParaRPr lang="cs-CZ" sz="1600" dirty="0">
              <a:solidFill>
                <a:schemeClr val="tx1"/>
              </a:solidFill>
            </a:endParaRPr>
          </a:p>
          <a:p>
            <a:pPr algn="ctr">
              <a:lnSpc>
                <a:spcPct val="70000"/>
              </a:lnSpc>
              <a:defRPr/>
            </a:pPr>
            <a:r>
              <a:rPr lang="cs-CZ" sz="1600" dirty="0">
                <a:solidFill>
                  <a:schemeClr val="tx1"/>
                </a:solidFill>
              </a:rPr>
              <a:t>Ab 3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588125" y="1773238"/>
            <a:ext cx="1406525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500" dirty="0" err="1"/>
              <a:t>Paratop</a:t>
            </a:r>
            <a:endParaRPr lang="cs-CZ" sz="1500" dirty="0"/>
          </a:p>
        </p:txBody>
      </p:sp>
      <p:cxnSp>
        <p:nvCxnSpPr>
          <p:cNvPr id="13" name="Přímá spojovací šipka 20"/>
          <p:cNvCxnSpPr>
            <a:stCxn id="12" idx="1"/>
          </p:cNvCxnSpPr>
          <p:nvPr/>
        </p:nvCxnSpPr>
        <p:spPr>
          <a:xfrm flipH="1">
            <a:off x="5508625" y="1925638"/>
            <a:ext cx="1079500" cy="134937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6588125" y="1341438"/>
            <a:ext cx="1406525" cy="3048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500" dirty="0" err="1"/>
              <a:t>Epitop</a:t>
            </a:r>
            <a:endParaRPr lang="cs-CZ" sz="1500" dirty="0"/>
          </a:p>
        </p:txBody>
      </p:sp>
      <p:cxnSp>
        <p:nvCxnSpPr>
          <p:cNvPr id="15" name="Přímá spojovací šipka 20"/>
          <p:cNvCxnSpPr>
            <a:stCxn id="14" idx="1"/>
          </p:cNvCxnSpPr>
          <p:nvPr/>
        </p:nvCxnSpPr>
        <p:spPr>
          <a:xfrm flipH="1">
            <a:off x="5076825" y="1493838"/>
            <a:ext cx="1511300" cy="206375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468101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51520" y="217652"/>
            <a:ext cx="84176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3600" u="none" dirty="0">
                <a:solidFill>
                  <a:srgbClr val="C00000"/>
                </a:solidFill>
              </a:rPr>
              <a:t>Inhibiční vliv </a:t>
            </a:r>
            <a:r>
              <a:rPr lang="cs-CZ" altLang="cs-CZ" sz="3600" u="none" dirty="0" err="1">
                <a:solidFill>
                  <a:srgbClr val="C00000"/>
                </a:solidFill>
              </a:rPr>
              <a:t>IgG</a:t>
            </a:r>
            <a:r>
              <a:rPr lang="cs-CZ" altLang="cs-CZ" sz="3600" u="none" dirty="0">
                <a:solidFill>
                  <a:srgbClr val="C00000"/>
                </a:solidFill>
              </a:rPr>
              <a:t> na aktivaci B-lymfocytů</a:t>
            </a:r>
            <a:endParaRPr lang="en-US" altLang="cs-CZ" sz="3600" u="none" dirty="0">
              <a:solidFill>
                <a:srgbClr val="C00000"/>
              </a:solidFill>
            </a:endParaRPr>
          </a:p>
        </p:txBody>
      </p:sp>
      <p:pic>
        <p:nvPicPr>
          <p:cNvPr id="3" name="Picture 5" descr="Fc-receptory_inhibice_BC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0450"/>
            <a:ext cx="9144000" cy="57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520950" y="6491288"/>
            <a:ext cx="6623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cs-CZ" u="none"/>
              <a:t>Hořejší, Bartůňková</a:t>
            </a:r>
            <a:r>
              <a:rPr lang="cs-CZ" altLang="cs-CZ" u="none"/>
              <a:t>:</a:t>
            </a:r>
            <a:r>
              <a:rPr lang="en-US" altLang="cs-CZ" u="none"/>
              <a:t>Základy imunologie</a:t>
            </a:r>
            <a:r>
              <a:rPr lang="cs-CZ" altLang="cs-CZ" u="none"/>
              <a:t>, </a:t>
            </a:r>
            <a:r>
              <a:rPr lang="en-US" altLang="cs-CZ" u="none"/>
              <a:t>3. vydání</a:t>
            </a:r>
            <a:r>
              <a:rPr lang="cs-CZ" altLang="cs-CZ" u="none"/>
              <a:t>,</a:t>
            </a:r>
            <a:r>
              <a:rPr lang="en-US" altLang="cs-CZ" u="none"/>
              <a:t>Triton,  2005</a:t>
            </a:r>
          </a:p>
        </p:txBody>
      </p:sp>
    </p:spTree>
    <p:extLst>
      <p:ext uri="{BB962C8B-B14F-4D97-AF65-F5344CB8AC3E}">
        <p14:creationId xmlns:p14="http://schemas.microsoft.com/office/powerpoint/2010/main" val="77989231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27" y="980729"/>
            <a:ext cx="8020836" cy="5616622"/>
          </a:xfrm>
          <a:prstGeom prst="rect">
            <a:avLst/>
          </a:prstGeom>
        </p:spPr>
      </p:pic>
      <p:cxnSp>
        <p:nvCxnSpPr>
          <p:cNvPr id="3" name="Přímá spojovací šipka 20"/>
          <p:cNvCxnSpPr>
            <a:stCxn id="4" idx="2"/>
          </p:cNvCxnSpPr>
          <p:nvPr/>
        </p:nvCxnSpPr>
        <p:spPr>
          <a:xfrm flipH="1">
            <a:off x="1979712" y="1569458"/>
            <a:ext cx="2016224" cy="4193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11"/>
          <p:cNvSpPr txBox="1"/>
          <p:nvPr/>
        </p:nvSpPr>
        <p:spPr>
          <a:xfrm>
            <a:off x="1835696" y="1124744"/>
            <a:ext cx="4320480" cy="444714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cs-CZ" sz="1400" dirty="0" smtClean="0"/>
              <a:t>Adherence fagocytované </a:t>
            </a:r>
            <a:r>
              <a:rPr lang="cs-CZ" sz="1400" dirty="0" err="1" smtClean="0"/>
              <a:t>čáetice</a:t>
            </a:r>
            <a:r>
              <a:rPr lang="cs-CZ" sz="1400" dirty="0" smtClean="0"/>
              <a:t> k membráně fagocytující buňky</a:t>
            </a:r>
            <a:endParaRPr lang="cs-CZ" sz="1500" dirty="0"/>
          </a:p>
        </p:txBody>
      </p:sp>
      <p:cxnSp>
        <p:nvCxnSpPr>
          <p:cNvPr id="5" name="Přímá spojovací šipka 20"/>
          <p:cNvCxnSpPr>
            <a:stCxn id="6" idx="1"/>
          </p:cNvCxnSpPr>
          <p:nvPr/>
        </p:nvCxnSpPr>
        <p:spPr>
          <a:xfrm flipH="1">
            <a:off x="2284222" y="2063784"/>
            <a:ext cx="631594" cy="34824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11"/>
          <p:cNvSpPr txBox="1"/>
          <p:nvPr/>
        </p:nvSpPr>
        <p:spPr>
          <a:xfrm>
            <a:off x="2915816" y="1916832"/>
            <a:ext cx="5516475" cy="293903"/>
          </a:xfrm>
          <a:prstGeom prst="rect">
            <a:avLst/>
          </a:prstGeom>
          <a:solidFill>
            <a:schemeClr val="accent6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cs-CZ" sz="1400" dirty="0" smtClean="0">
                <a:solidFill>
                  <a:schemeClr val="tx1"/>
                </a:solidFill>
              </a:rPr>
              <a:t>Tvorba </a:t>
            </a:r>
            <a:r>
              <a:rPr lang="cs-CZ" sz="1400" dirty="0" err="1" smtClean="0">
                <a:solidFill>
                  <a:schemeClr val="tx1"/>
                </a:solidFill>
              </a:rPr>
              <a:t>psudopodií</a:t>
            </a:r>
            <a:r>
              <a:rPr lang="cs-CZ" sz="1400" dirty="0" smtClean="0">
                <a:solidFill>
                  <a:schemeClr val="tx1"/>
                </a:solidFill>
              </a:rPr>
              <a:t>, které postupně obalují fagocytovanou částici</a:t>
            </a:r>
          </a:p>
        </p:txBody>
      </p:sp>
      <p:cxnSp>
        <p:nvCxnSpPr>
          <p:cNvPr id="7" name="Přímá spojovací šipka 20"/>
          <p:cNvCxnSpPr>
            <a:stCxn id="8" idx="1"/>
          </p:cNvCxnSpPr>
          <p:nvPr/>
        </p:nvCxnSpPr>
        <p:spPr>
          <a:xfrm flipH="1">
            <a:off x="3170327" y="2645586"/>
            <a:ext cx="825608" cy="4233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11"/>
          <p:cNvSpPr txBox="1"/>
          <p:nvPr/>
        </p:nvSpPr>
        <p:spPr>
          <a:xfrm>
            <a:off x="3995935" y="2492896"/>
            <a:ext cx="4690863" cy="305380"/>
          </a:xfrm>
          <a:prstGeom prst="rect">
            <a:avLst/>
          </a:prstGeom>
          <a:solidFill>
            <a:schemeClr val="accent6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cs-CZ" sz="1500" dirty="0" smtClean="0">
                <a:solidFill>
                  <a:schemeClr val="tx1"/>
                </a:solidFill>
              </a:rPr>
              <a:t>Tvorba </a:t>
            </a:r>
            <a:r>
              <a:rPr lang="cs-CZ" sz="1500" dirty="0" err="1" smtClean="0">
                <a:solidFill>
                  <a:schemeClr val="tx1"/>
                </a:solidFill>
              </a:rPr>
              <a:t>fagosomu</a:t>
            </a:r>
            <a:endParaRPr lang="cs-CZ" sz="1500" dirty="0">
              <a:solidFill>
                <a:schemeClr val="tx1"/>
              </a:solidFill>
            </a:endParaRPr>
          </a:p>
        </p:txBody>
      </p:sp>
      <p:cxnSp>
        <p:nvCxnSpPr>
          <p:cNvPr id="9" name="Přímá spojovací šipka 20"/>
          <p:cNvCxnSpPr>
            <a:stCxn id="10" idx="1"/>
          </p:cNvCxnSpPr>
          <p:nvPr/>
        </p:nvCxnSpPr>
        <p:spPr>
          <a:xfrm flipH="1">
            <a:off x="3779912" y="3310542"/>
            <a:ext cx="792088" cy="69265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11"/>
          <p:cNvSpPr txBox="1"/>
          <p:nvPr/>
        </p:nvSpPr>
        <p:spPr>
          <a:xfrm>
            <a:off x="4572000" y="3168431"/>
            <a:ext cx="4114798" cy="284221"/>
          </a:xfrm>
          <a:prstGeom prst="rect">
            <a:avLst/>
          </a:prstGeom>
          <a:solidFill>
            <a:schemeClr val="accent6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cs-CZ" sz="1400" dirty="0" smtClean="0">
                <a:solidFill>
                  <a:schemeClr val="tx1"/>
                </a:solidFill>
              </a:rPr>
              <a:t>Splynutím </a:t>
            </a:r>
            <a:r>
              <a:rPr lang="cs-CZ" sz="1400" dirty="0" err="1" smtClean="0">
                <a:solidFill>
                  <a:schemeClr val="tx1"/>
                </a:solidFill>
              </a:rPr>
              <a:t>fagosomu</a:t>
            </a:r>
            <a:r>
              <a:rPr lang="cs-CZ" sz="1400" dirty="0" smtClean="0">
                <a:solidFill>
                  <a:schemeClr val="tx1"/>
                </a:solidFill>
              </a:rPr>
              <a:t> a lysozomu vzniká </a:t>
            </a:r>
            <a:r>
              <a:rPr lang="cs-CZ" sz="1400" dirty="0" err="1" smtClean="0">
                <a:solidFill>
                  <a:schemeClr val="tx1"/>
                </a:solidFill>
              </a:rPr>
              <a:t>fagolysosom</a:t>
            </a:r>
            <a:endParaRPr lang="cs-CZ" sz="1500" dirty="0">
              <a:solidFill>
                <a:schemeClr val="tx1"/>
              </a:solidFill>
            </a:endParaRPr>
          </a:p>
        </p:txBody>
      </p:sp>
      <p:cxnSp>
        <p:nvCxnSpPr>
          <p:cNvPr id="11" name="Přímá spojovací šipka 20"/>
          <p:cNvCxnSpPr>
            <a:stCxn id="12" idx="1"/>
          </p:cNvCxnSpPr>
          <p:nvPr/>
        </p:nvCxnSpPr>
        <p:spPr>
          <a:xfrm flipH="1">
            <a:off x="4572000" y="4480236"/>
            <a:ext cx="504056" cy="16925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5076056" y="4257879"/>
            <a:ext cx="3610742" cy="444714"/>
          </a:xfrm>
          <a:prstGeom prst="rect">
            <a:avLst/>
          </a:prstGeom>
          <a:solidFill>
            <a:schemeClr val="accent6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cs-CZ" sz="1400" dirty="0" smtClean="0">
                <a:solidFill>
                  <a:schemeClr val="tx1"/>
                </a:solidFill>
              </a:rPr>
              <a:t>Uvnitř </a:t>
            </a:r>
            <a:r>
              <a:rPr lang="cs-CZ" sz="1400" dirty="0" err="1" smtClean="0">
                <a:solidFill>
                  <a:schemeClr val="tx1"/>
                </a:solidFill>
              </a:rPr>
              <a:t>fagolysosomu</a:t>
            </a:r>
            <a:r>
              <a:rPr lang="cs-CZ" sz="1400" dirty="0" smtClean="0">
                <a:solidFill>
                  <a:schemeClr val="tx1"/>
                </a:solidFill>
              </a:rPr>
              <a:t> dochází k usmrcení </a:t>
            </a:r>
            <a:br>
              <a:rPr lang="cs-CZ" sz="1400" dirty="0" smtClean="0">
                <a:solidFill>
                  <a:schemeClr val="tx1"/>
                </a:solidFill>
              </a:rPr>
            </a:br>
            <a:r>
              <a:rPr lang="cs-CZ" sz="1400" dirty="0" smtClean="0">
                <a:solidFill>
                  <a:schemeClr val="tx1"/>
                </a:solidFill>
              </a:rPr>
              <a:t>a degradaci fagocytovaného materiálu</a:t>
            </a:r>
            <a:endParaRPr lang="cs-CZ" sz="1400" dirty="0">
              <a:solidFill>
                <a:schemeClr val="tx1"/>
              </a:solidFill>
            </a:endParaRPr>
          </a:p>
        </p:txBody>
      </p:sp>
      <p:cxnSp>
        <p:nvCxnSpPr>
          <p:cNvPr id="13" name="Přímá spojovací šipka 20"/>
          <p:cNvCxnSpPr>
            <a:stCxn id="14" idx="1"/>
          </p:cNvCxnSpPr>
          <p:nvPr/>
        </p:nvCxnSpPr>
        <p:spPr>
          <a:xfrm flipH="1">
            <a:off x="6012160" y="5042057"/>
            <a:ext cx="504056" cy="16925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1"/>
          <p:cNvSpPr txBox="1"/>
          <p:nvPr/>
        </p:nvSpPr>
        <p:spPr>
          <a:xfrm>
            <a:off x="6516216" y="4819700"/>
            <a:ext cx="2170582" cy="444714"/>
          </a:xfrm>
          <a:prstGeom prst="rect">
            <a:avLst/>
          </a:prstGeom>
          <a:solidFill>
            <a:schemeClr val="accent6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cs-CZ" sz="1400" dirty="0" smtClean="0">
                <a:solidFill>
                  <a:schemeClr val="tx1"/>
                </a:solidFill>
              </a:rPr>
              <a:t>Nedegradovatelný materiál je uvolněn z buňky</a:t>
            </a:r>
            <a:endParaRPr lang="cs-CZ" sz="1400" dirty="0">
              <a:solidFill>
                <a:schemeClr val="tx1"/>
              </a:solidFill>
            </a:endParaRPr>
          </a:p>
        </p:txBody>
      </p:sp>
      <p:cxnSp>
        <p:nvCxnSpPr>
          <p:cNvPr id="15" name="Přímá spojovací šipka 20"/>
          <p:cNvCxnSpPr>
            <a:stCxn id="16" idx="2"/>
          </p:cNvCxnSpPr>
          <p:nvPr/>
        </p:nvCxnSpPr>
        <p:spPr>
          <a:xfrm>
            <a:off x="1324489" y="3719408"/>
            <a:ext cx="727231" cy="3472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1"/>
          <p:cNvSpPr txBox="1"/>
          <p:nvPr/>
        </p:nvSpPr>
        <p:spPr>
          <a:xfrm>
            <a:off x="457200" y="3425505"/>
            <a:ext cx="1734577" cy="293903"/>
          </a:xfrm>
          <a:prstGeom prst="rect">
            <a:avLst/>
          </a:prstGeom>
          <a:solidFill>
            <a:schemeClr val="accent6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cs-CZ" sz="1400" dirty="0" err="1" smtClean="0">
                <a:solidFill>
                  <a:schemeClr val="tx1"/>
                </a:solidFill>
              </a:rPr>
              <a:t>Lysosom</a:t>
            </a:r>
            <a:endParaRPr lang="cs-CZ" sz="1400" dirty="0">
              <a:solidFill>
                <a:schemeClr val="tx1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1259632" y="260648"/>
            <a:ext cx="51125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 smtClean="0">
                <a:solidFill>
                  <a:srgbClr val="C00000"/>
                </a:solidFill>
              </a:rPr>
              <a:t>Fagocytóza</a:t>
            </a:r>
            <a:endParaRPr lang="cs-CZ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09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7934"/>
            <a:ext cx="9144000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250825" y="-27384"/>
            <a:ext cx="86423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 smtClean="0">
                <a:solidFill>
                  <a:srgbClr val="A50021"/>
                </a:solidFill>
              </a:rPr>
              <a:t>Aktivace komplementového systému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89381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Th1, Th2 a Th17 lymfocyty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8748464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493651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accent2"/>
                </a:solidFill>
              </a:rPr>
              <a:t>Vztah antigenů HLA k chorobám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sz="2400" dirty="0">
                <a:solidFill>
                  <a:srgbClr val="002060"/>
                </a:solidFill>
                <a:latin typeface="+mj-lt"/>
              </a:rPr>
              <a:t>Choroby s imunologickou patogenezí (např. autoimunitní, jako revmatoidní </a:t>
            </a:r>
            <a:r>
              <a:rPr lang="cs-CZ" sz="2400" dirty="0" err="1">
                <a:solidFill>
                  <a:srgbClr val="002060"/>
                </a:solidFill>
                <a:latin typeface="+mj-lt"/>
              </a:rPr>
              <a:t>arthritida</a:t>
            </a:r>
            <a:r>
              <a:rPr lang="cs-CZ" sz="2400" dirty="0">
                <a:solidFill>
                  <a:srgbClr val="002060"/>
                </a:solidFill>
                <a:latin typeface="+mj-lt"/>
              </a:rPr>
              <a:t>, juvenilní diabetes, </a:t>
            </a:r>
            <a:r>
              <a:rPr lang="cs-CZ" sz="2400" dirty="0" err="1">
                <a:solidFill>
                  <a:srgbClr val="002060"/>
                </a:solidFill>
                <a:latin typeface="+mj-lt"/>
              </a:rPr>
              <a:t>celiakie</a:t>
            </a:r>
            <a:r>
              <a:rPr lang="cs-CZ" sz="2400" dirty="0" smtClean="0">
                <a:solidFill>
                  <a:srgbClr val="002060"/>
                </a:solidFill>
                <a:latin typeface="+mj-lt"/>
              </a:rPr>
              <a:t>..).</a:t>
            </a:r>
            <a:endParaRPr lang="cs-CZ" sz="2400" dirty="0">
              <a:solidFill>
                <a:srgbClr val="002060"/>
              </a:solidFill>
              <a:latin typeface="+mj-lt"/>
            </a:endParaRPr>
          </a:p>
          <a:p>
            <a:r>
              <a:rPr lang="cs-CZ" sz="2400" dirty="0">
                <a:solidFill>
                  <a:srgbClr val="002060"/>
                </a:solidFill>
                <a:latin typeface="+mj-lt"/>
              </a:rPr>
              <a:t>Choroby s etiopatogenezí nejasnou (psoriasis </a:t>
            </a:r>
            <a:r>
              <a:rPr lang="cs-CZ" sz="2400" dirty="0" err="1">
                <a:solidFill>
                  <a:srgbClr val="002060"/>
                </a:solidFill>
                <a:latin typeface="+mj-lt"/>
              </a:rPr>
              <a:t>vulgaris</a:t>
            </a:r>
            <a:r>
              <a:rPr lang="cs-CZ" sz="2400" dirty="0">
                <a:solidFill>
                  <a:srgbClr val="002060"/>
                </a:solidFill>
                <a:latin typeface="+mj-lt"/>
              </a:rPr>
              <a:t>, m. </a:t>
            </a:r>
            <a:r>
              <a:rPr lang="cs-CZ" sz="2400" dirty="0" err="1">
                <a:solidFill>
                  <a:srgbClr val="002060"/>
                </a:solidFill>
                <a:latin typeface="+mj-lt"/>
              </a:rPr>
              <a:t>Bechterev</a:t>
            </a:r>
            <a:r>
              <a:rPr lang="cs-CZ" sz="2400" dirty="0" smtClean="0">
                <a:solidFill>
                  <a:srgbClr val="002060"/>
                </a:solidFill>
                <a:latin typeface="+mj-lt"/>
              </a:rPr>
              <a:t>).</a:t>
            </a:r>
            <a:endParaRPr lang="cs-CZ" sz="2400" dirty="0">
              <a:solidFill>
                <a:srgbClr val="002060"/>
              </a:solidFill>
              <a:latin typeface="+mj-lt"/>
            </a:endParaRPr>
          </a:p>
          <a:p>
            <a:r>
              <a:rPr lang="cs-CZ" sz="2400" dirty="0">
                <a:solidFill>
                  <a:srgbClr val="002060"/>
                </a:solidFill>
                <a:latin typeface="+mj-lt"/>
              </a:rPr>
              <a:t>Choroby, u nichž se </a:t>
            </a:r>
            <a:r>
              <a:rPr lang="cs-CZ" sz="2400" dirty="0" err="1">
                <a:solidFill>
                  <a:srgbClr val="002060"/>
                </a:solidFill>
                <a:latin typeface="+mj-lt"/>
              </a:rPr>
              <a:t>imunopatogenetický</a:t>
            </a:r>
            <a:r>
              <a:rPr lang="cs-CZ" sz="2400" dirty="0">
                <a:solidFill>
                  <a:srgbClr val="002060"/>
                </a:solidFill>
                <a:latin typeface="+mj-lt"/>
              </a:rPr>
              <a:t> mechanismus neuplatňuje (narkolepsie, idiopatická hemochromatóza, </a:t>
            </a:r>
            <a:r>
              <a:rPr lang="cs-CZ" sz="2400" dirty="0" err="1">
                <a:solidFill>
                  <a:srgbClr val="002060"/>
                </a:solidFill>
                <a:latin typeface="+mj-lt"/>
              </a:rPr>
              <a:t>adrenogenitální</a:t>
            </a:r>
            <a:r>
              <a:rPr lang="cs-CZ" sz="2400" dirty="0">
                <a:solidFill>
                  <a:srgbClr val="002060"/>
                </a:solidFill>
                <a:latin typeface="+mj-lt"/>
              </a:rPr>
              <a:t> syndrom</a:t>
            </a:r>
            <a:r>
              <a:rPr lang="cs-CZ" sz="2400" dirty="0" smtClean="0">
                <a:solidFill>
                  <a:srgbClr val="002060"/>
                </a:solidFill>
                <a:latin typeface="+mj-lt"/>
              </a:rPr>
              <a:t>).</a:t>
            </a:r>
            <a:endParaRPr lang="cs-CZ" sz="2400" dirty="0">
              <a:solidFill>
                <a:srgbClr val="002060"/>
              </a:solidFill>
              <a:latin typeface="+mj-lt"/>
            </a:endParaRPr>
          </a:p>
          <a:p>
            <a:endParaRPr lang="cs-CZ" sz="2400" dirty="0">
              <a:solidFill>
                <a:srgbClr val="002060"/>
              </a:solidFill>
              <a:latin typeface="+mj-lt"/>
            </a:endParaRPr>
          </a:p>
          <a:p>
            <a:pPr>
              <a:buFontTx/>
              <a:buNone/>
            </a:pPr>
            <a:r>
              <a:rPr lang="cs-CZ" sz="2400" dirty="0">
                <a:solidFill>
                  <a:srgbClr val="002060"/>
                </a:solidFill>
                <a:latin typeface="+mj-lt"/>
              </a:rPr>
              <a:t>Možné příčiny: HLA antigen je znakem přítomnosti </a:t>
            </a:r>
            <a:r>
              <a:rPr lang="cs-CZ" sz="2400" dirty="0" err="1">
                <a:solidFill>
                  <a:srgbClr val="002060"/>
                </a:solidFill>
                <a:latin typeface="+mj-lt"/>
              </a:rPr>
              <a:t>patognostického</a:t>
            </a:r>
            <a:r>
              <a:rPr lang="cs-CZ" sz="2400" dirty="0">
                <a:solidFill>
                  <a:srgbClr val="002060"/>
                </a:solidFill>
                <a:latin typeface="+mj-lt"/>
              </a:rPr>
              <a:t> genu, HLA antigeny jsou receptory pro mikroby, </a:t>
            </a:r>
            <a:r>
              <a:rPr lang="cs-CZ" sz="2400" dirty="0" err="1">
                <a:solidFill>
                  <a:srgbClr val="002060"/>
                </a:solidFill>
                <a:latin typeface="+mj-lt"/>
              </a:rPr>
              <a:t>fenomen</a:t>
            </a:r>
            <a:r>
              <a:rPr lang="cs-CZ" sz="2400" dirty="0">
                <a:solidFill>
                  <a:srgbClr val="002060"/>
                </a:solidFill>
                <a:latin typeface="+mj-lt"/>
              </a:rPr>
              <a:t> molekulárního mimikry a zkřížená </a:t>
            </a:r>
            <a:r>
              <a:rPr lang="cs-CZ" sz="2400" dirty="0" smtClean="0">
                <a:solidFill>
                  <a:srgbClr val="002060"/>
                </a:solidFill>
                <a:latin typeface="+mj-lt"/>
              </a:rPr>
              <a:t>reaktivita.</a:t>
            </a:r>
            <a:endParaRPr lang="cs-CZ" sz="24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638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4000" dirty="0" smtClean="0">
                <a:solidFill>
                  <a:srgbClr val="C00000"/>
                </a:solidFill>
              </a:rPr>
              <a:t>Základní typy regulačních T-lymfocytů</a:t>
            </a:r>
            <a:endParaRPr lang="en-US" sz="4000" dirty="0" smtClean="0">
              <a:solidFill>
                <a:srgbClr val="C00000"/>
              </a:solidFill>
            </a:endParaRPr>
          </a:p>
        </p:txBody>
      </p:sp>
      <p:pic>
        <p:nvPicPr>
          <p:cNvPr id="5" name="Picture 4" descr="Regulační T-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600200"/>
            <a:ext cx="5476875" cy="4910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228713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Efektorové funkce protilátek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3" y="1268761"/>
            <a:ext cx="8951405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71463632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Adaptivní imunita: </a:t>
            </a:r>
            <a:r>
              <a:rPr lang="cs-CZ" i="1" dirty="0" err="1" smtClean="0">
                <a:solidFill>
                  <a:srgbClr val="C00000"/>
                </a:solidFill>
              </a:rPr>
              <a:t>autotolerance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67544" y="1844824"/>
            <a:ext cx="8157682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>
                <a:solidFill>
                  <a:srgbClr val="002060"/>
                </a:solidFill>
              </a:rPr>
              <a:t>Lymfocyty, které by poznávaly „vlastní“ antigeny</a:t>
            </a:r>
          </a:p>
          <a:p>
            <a:r>
              <a:rPr lang="cs-CZ" sz="3200" dirty="0" smtClean="0">
                <a:solidFill>
                  <a:srgbClr val="002060"/>
                </a:solidFill>
              </a:rPr>
              <a:t>jsou buď odstraněny nebo inaktivovány.</a:t>
            </a:r>
          </a:p>
          <a:p>
            <a:endParaRPr lang="cs-CZ" sz="3200" dirty="0" smtClean="0">
              <a:solidFill>
                <a:srgbClr val="002060"/>
              </a:solidFill>
            </a:endParaRPr>
          </a:p>
          <a:p>
            <a:r>
              <a:rPr lang="cs-CZ" sz="3200" dirty="0" smtClean="0">
                <a:solidFill>
                  <a:srgbClr val="002060"/>
                </a:solidFill>
              </a:rPr>
              <a:t>Imunologická tolerance centrální.</a:t>
            </a:r>
          </a:p>
          <a:p>
            <a:r>
              <a:rPr lang="cs-CZ" sz="3200" dirty="0" smtClean="0">
                <a:solidFill>
                  <a:srgbClr val="002060"/>
                </a:solidFill>
              </a:rPr>
              <a:t>Imunologická tolerance periferní.</a:t>
            </a:r>
          </a:p>
          <a:p>
            <a:endParaRPr lang="cs-CZ" sz="3200" dirty="0">
              <a:solidFill>
                <a:srgbClr val="002060"/>
              </a:solidFill>
            </a:endParaRPr>
          </a:p>
          <a:p>
            <a:r>
              <a:rPr lang="cs-CZ" sz="3200" dirty="0" smtClean="0">
                <a:solidFill>
                  <a:srgbClr val="002060"/>
                </a:solidFill>
              </a:rPr>
              <a:t>Prolomení tolerance – </a:t>
            </a:r>
            <a:r>
              <a:rPr lang="cs-CZ" sz="3200" dirty="0" err="1" smtClean="0">
                <a:solidFill>
                  <a:srgbClr val="002060"/>
                </a:solidFill>
              </a:rPr>
              <a:t>autoimunizace</a:t>
            </a:r>
            <a:r>
              <a:rPr lang="cs-CZ" sz="3200" dirty="0" smtClean="0"/>
              <a:t>.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4094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850900"/>
          </a:xfrm>
        </p:spPr>
        <p:txBody>
          <a:bodyPr anchor="b"/>
          <a:lstStyle/>
          <a:p>
            <a:r>
              <a:rPr lang="cs-CZ" sz="4000" dirty="0">
                <a:solidFill>
                  <a:srgbClr val="C00000"/>
                </a:solidFill>
              </a:rPr>
              <a:t>IMUNOLOGICKÁ TOLERANCE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2492375"/>
            <a:ext cx="4033838" cy="3633788"/>
          </a:xfrm>
        </p:spPr>
        <p:txBody>
          <a:bodyPr/>
          <a:lstStyle/>
          <a:p>
            <a:pPr>
              <a:buFontTx/>
              <a:buNone/>
            </a:pPr>
            <a:r>
              <a:rPr lang="cs-CZ" sz="2800" b="1" dirty="0">
                <a:solidFill>
                  <a:srgbClr val="800000"/>
                </a:solidFill>
              </a:rPr>
              <a:t>CENTRÁLNÍ</a:t>
            </a:r>
          </a:p>
          <a:p>
            <a:pPr lvl="1"/>
            <a:r>
              <a:rPr lang="cs-CZ" sz="2400" dirty="0">
                <a:solidFill>
                  <a:srgbClr val="002060"/>
                </a:solidFill>
              </a:rPr>
              <a:t>T lymfocyty</a:t>
            </a:r>
          </a:p>
          <a:p>
            <a:pPr lvl="2"/>
            <a:r>
              <a:rPr lang="cs-CZ" dirty="0" err="1">
                <a:solidFill>
                  <a:srgbClr val="002060"/>
                </a:solidFill>
              </a:rPr>
              <a:t>thymus</a:t>
            </a:r>
            <a:endParaRPr lang="cs-CZ" dirty="0">
              <a:solidFill>
                <a:srgbClr val="002060"/>
              </a:solidFill>
            </a:endParaRPr>
          </a:p>
          <a:p>
            <a:pPr lvl="3"/>
            <a:r>
              <a:rPr lang="cs-CZ" sz="2400" dirty="0">
                <a:solidFill>
                  <a:srgbClr val="002060"/>
                </a:solidFill>
              </a:rPr>
              <a:t>negativní selekce</a:t>
            </a:r>
          </a:p>
          <a:p>
            <a:pPr lvl="1"/>
            <a:r>
              <a:rPr lang="cs-CZ" sz="2400" dirty="0">
                <a:solidFill>
                  <a:srgbClr val="002060"/>
                </a:solidFill>
              </a:rPr>
              <a:t>B lymfocyty</a:t>
            </a:r>
          </a:p>
          <a:p>
            <a:pPr lvl="2"/>
            <a:r>
              <a:rPr lang="cs-CZ" dirty="0">
                <a:solidFill>
                  <a:srgbClr val="002060"/>
                </a:solidFill>
              </a:rPr>
              <a:t>kostní dřeň</a:t>
            </a:r>
          </a:p>
          <a:p>
            <a:pPr lvl="3"/>
            <a:r>
              <a:rPr lang="cs-CZ" sz="2400" dirty="0">
                <a:solidFill>
                  <a:srgbClr val="002060"/>
                </a:solidFill>
              </a:rPr>
              <a:t>negativní selekce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716463" y="2492375"/>
            <a:ext cx="4248150" cy="4105275"/>
          </a:xfrm>
        </p:spPr>
        <p:txBody>
          <a:bodyPr/>
          <a:lstStyle/>
          <a:p>
            <a:pPr>
              <a:buFontTx/>
              <a:buNone/>
            </a:pPr>
            <a:r>
              <a:rPr lang="cs-CZ" sz="2800" b="1" dirty="0">
                <a:solidFill>
                  <a:srgbClr val="800000"/>
                </a:solidFill>
              </a:rPr>
              <a:t>PERIFERNÍ  (T- i B-)</a:t>
            </a:r>
          </a:p>
          <a:p>
            <a:pPr lvl="1">
              <a:buFontTx/>
              <a:buNone/>
            </a:pPr>
            <a:r>
              <a:rPr lang="cs-CZ" sz="2400" dirty="0">
                <a:solidFill>
                  <a:srgbClr val="002060"/>
                </a:solidFill>
              </a:rPr>
              <a:t>Anergie</a:t>
            </a:r>
          </a:p>
          <a:p>
            <a:pPr lvl="1">
              <a:buFontTx/>
              <a:buNone/>
            </a:pPr>
            <a:r>
              <a:rPr lang="cs-CZ" sz="2400" dirty="0">
                <a:solidFill>
                  <a:srgbClr val="002060"/>
                </a:solidFill>
              </a:rPr>
              <a:t>   k úplné aktivaci lymfocytů chybí druhé, </a:t>
            </a:r>
            <a:r>
              <a:rPr lang="cs-CZ" sz="2400" dirty="0" err="1">
                <a:solidFill>
                  <a:srgbClr val="002060"/>
                </a:solidFill>
              </a:rPr>
              <a:t>kostimulační</a:t>
            </a:r>
            <a:r>
              <a:rPr lang="cs-CZ" sz="2400" dirty="0">
                <a:solidFill>
                  <a:srgbClr val="002060"/>
                </a:solidFill>
              </a:rPr>
              <a:t> signály</a:t>
            </a:r>
          </a:p>
          <a:p>
            <a:pPr lvl="1">
              <a:buFontTx/>
              <a:buNone/>
            </a:pPr>
            <a:r>
              <a:rPr lang="cs-CZ" sz="2400" dirty="0" err="1">
                <a:solidFill>
                  <a:srgbClr val="002060"/>
                </a:solidFill>
              </a:rPr>
              <a:t>Suprese</a:t>
            </a:r>
            <a:endParaRPr lang="cs-CZ" sz="2400" dirty="0">
              <a:solidFill>
                <a:srgbClr val="002060"/>
              </a:solidFill>
            </a:endParaRPr>
          </a:p>
          <a:p>
            <a:pPr lvl="1">
              <a:buFontTx/>
              <a:buNone/>
            </a:pPr>
            <a:r>
              <a:rPr lang="cs-CZ" sz="2400" dirty="0">
                <a:solidFill>
                  <a:srgbClr val="002060"/>
                </a:solidFill>
              </a:rPr>
              <a:t>   reaktivita lymfocytů </a:t>
            </a:r>
            <a:r>
              <a:rPr lang="cs-CZ" sz="2400" dirty="0" smtClean="0">
                <a:solidFill>
                  <a:srgbClr val="002060"/>
                </a:solidFill>
              </a:rPr>
              <a:t>je tlumena </a:t>
            </a:r>
            <a:r>
              <a:rPr lang="cs-CZ" sz="2400" dirty="0">
                <a:solidFill>
                  <a:srgbClr val="002060"/>
                </a:solidFill>
              </a:rPr>
              <a:t>tzv. </a:t>
            </a:r>
            <a:r>
              <a:rPr lang="cs-CZ" sz="2400" dirty="0" err="1">
                <a:solidFill>
                  <a:srgbClr val="002060"/>
                </a:solidFill>
              </a:rPr>
              <a:t>Treg</a:t>
            </a:r>
            <a:endParaRPr lang="cs-CZ" sz="2400" dirty="0">
              <a:solidFill>
                <a:srgbClr val="002060"/>
              </a:solidFill>
            </a:endParaRPr>
          </a:p>
          <a:p>
            <a:pPr lvl="1">
              <a:buFontTx/>
              <a:buNone/>
            </a:pPr>
            <a:endParaRPr lang="cs-CZ" sz="2400" dirty="0"/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900113" y="1196975"/>
            <a:ext cx="7416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sz="2400" dirty="0">
                <a:solidFill>
                  <a:srgbClr val="002060"/>
                </a:solidFill>
                <a:latin typeface="+mj-lt"/>
              </a:rPr>
              <a:t>Destrukce nebo inaktivace lymfocytů s BCR nebo TCR, </a:t>
            </a:r>
          </a:p>
          <a:p>
            <a:pPr algn="ctr"/>
            <a:r>
              <a:rPr lang="cs-CZ" sz="2400" dirty="0">
                <a:solidFill>
                  <a:srgbClr val="002060"/>
                </a:solidFill>
                <a:latin typeface="+mj-lt"/>
              </a:rPr>
              <a:t>které poznávají a váží  epitopy vlastních antigenů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1835696" y="1181099"/>
            <a:ext cx="3476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sz="18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03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8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333375"/>
            <a:ext cx="7772400" cy="5471889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cs-CZ" sz="3500" dirty="0">
                <a:solidFill>
                  <a:srgbClr val="800000"/>
                </a:solidFill>
              </a:rPr>
              <a:t> </a:t>
            </a:r>
            <a:r>
              <a:rPr lang="cs-CZ" sz="3500" dirty="0">
                <a:solidFill>
                  <a:srgbClr val="C00000"/>
                </a:solidFill>
              </a:rPr>
              <a:t>Lymfocyty T i B primárně neodlišují vlastní </a:t>
            </a:r>
            <a:endParaRPr lang="cs-CZ" sz="3500" dirty="0" smtClean="0">
              <a:solidFill>
                <a:srgbClr val="C00000"/>
              </a:solidFill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cs-CZ" sz="3500" dirty="0" smtClean="0">
                <a:solidFill>
                  <a:srgbClr val="C00000"/>
                </a:solidFill>
              </a:rPr>
              <a:t>a </a:t>
            </a:r>
            <a:r>
              <a:rPr lang="cs-CZ" sz="3500" dirty="0">
                <a:solidFill>
                  <a:srgbClr val="C00000"/>
                </a:solidFill>
              </a:rPr>
              <a:t>cizí</a:t>
            </a:r>
          </a:p>
          <a:p>
            <a:pPr algn="ctr">
              <a:lnSpc>
                <a:spcPct val="90000"/>
              </a:lnSpc>
              <a:buFont typeface="Wingdings" pitchFamily="2" charset="2"/>
              <a:buChar char="â"/>
            </a:pPr>
            <a:r>
              <a:rPr lang="cs-CZ" dirty="0">
                <a:solidFill>
                  <a:schemeClr val="bg2"/>
                </a:solidFill>
                <a:sym typeface="Wingdings" pitchFamily="2" charset="2"/>
              </a:rPr>
              <a:t>                           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cs-CZ" sz="2800" dirty="0" err="1">
                <a:solidFill>
                  <a:srgbClr val="002060"/>
                </a:solidFill>
              </a:rPr>
              <a:t>thymus</a:t>
            </a:r>
            <a:r>
              <a:rPr lang="cs-CZ" sz="2800" dirty="0">
                <a:solidFill>
                  <a:srgbClr val="002060"/>
                </a:solidFill>
              </a:rPr>
              <a:t> 		kostní dřeň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cs-CZ" sz="2800" dirty="0">
                <a:solidFill>
                  <a:srgbClr val="002060"/>
                </a:solidFill>
              </a:rPr>
              <a:t>lymfocyty namířené  proti vlastním antigenům jsou odstraněny při „negativní selekci“ </a:t>
            </a:r>
            <a:r>
              <a:rPr lang="cs-CZ" sz="2800" dirty="0" err="1">
                <a:solidFill>
                  <a:srgbClr val="002060"/>
                </a:solidFill>
              </a:rPr>
              <a:t>apoptózou</a:t>
            </a:r>
            <a:endParaRPr lang="cs-CZ" sz="2800" dirty="0">
              <a:solidFill>
                <a:srgbClr val="002060"/>
              </a:solidFill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cs-CZ" sz="2800" dirty="0">
                <a:solidFill>
                  <a:srgbClr val="002060"/>
                </a:solidFill>
                <a:sym typeface="Wingdings" pitchFamily="2" charset="2"/>
              </a:rPr>
              <a:t>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cs-CZ" sz="3000" dirty="0">
                <a:solidFill>
                  <a:srgbClr val="FF0066"/>
                </a:solidFill>
              </a:rPr>
              <a:t>centrální tolerance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cs-CZ" sz="2400" b="1" u="sng" dirty="0">
              <a:solidFill>
                <a:srgbClr val="002060"/>
              </a:solidFill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cs-CZ" sz="2800" dirty="0">
                <a:solidFill>
                  <a:srgbClr val="002060"/>
                </a:solidFill>
              </a:rPr>
              <a:t>lymfocyty namířené proti vlastním antigenům proniknuvší do periferie jsou utlumeny (anergie, </a:t>
            </a:r>
            <a:r>
              <a:rPr lang="cs-CZ" sz="2800" dirty="0" err="1">
                <a:solidFill>
                  <a:srgbClr val="002060"/>
                </a:solidFill>
              </a:rPr>
              <a:t>suprese</a:t>
            </a:r>
            <a:r>
              <a:rPr lang="cs-CZ" sz="2800" dirty="0">
                <a:solidFill>
                  <a:srgbClr val="002060"/>
                </a:solidFill>
              </a:rPr>
              <a:t>)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cs-CZ" dirty="0" smtClean="0">
                <a:solidFill>
                  <a:srgbClr val="002060"/>
                </a:solidFill>
                <a:sym typeface="Wingdings" pitchFamily="2" charset="2"/>
              </a:rPr>
              <a:t></a:t>
            </a:r>
            <a:endParaRPr lang="cs-CZ" dirty="0">
              <a:solidFill>
                <a:srgbClr val="002060"/>
              </a:solidFill>
              <a:sym typeface="Wingdings" pitchFamily="2" charset="2"/>
            </a:endParaRP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cs-CZ" sz="3000" dirty="0">
                <a:solidFill>
                  <a:srgbClr val="FF0066"/>
                </a:solidFill>
              </a:rPr>
              <a:t>periferní tolerance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sz="2000" dirty="0"/>
          </a:p>
        </p:txBody>
      </p:sp>
      <p:sp>
        <p:nvSpPr>
          <p:cNvPr id="8196" name="Line 9"/>
          <p:cNvSpPr>
            <a:spLocks noChangeShapeType="1"/>
          </p:cNvSpPr>
          <p:nvPr/>
        </p:nvSpPr>
        <p:spPr bwMode="auto">
          <a:xfrm flipH="1">
            <a:off x="4427538" y="6165850"/>
            <a:ext cx="449262" cy="2889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197" name="Line 10"/>
          <p:cNvSpPr>
            <a:spLocks noChangeShapeType="1"/>
          </p:cNvSpPr>
          <p:nvPr/>
        </p:nvSpPr>
        <p:spPr bwMode="auto">
          <a:xfrm>
            <a:off x="4427538" y="6165850"/>
            <a:ext cx="431800" cy="2889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281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333375"/>
            <a:ext cx="8062912" cy="5762625"/>
          </a:xfrm>
        </p:spPr>
        <p:txBody>
          <a:bodyPr/>
          <a:lstStyle/>
          <a:p>
            <a:pPr algn="ctr">
              <a:buFontTx/>
              <a:buNone/>
            </a:pPr>
            <a:r>
              <a:rPr lang="cs-CZ" sz="3600" dirty="0">
                <a:solidFill>
                  <a:schemeClr val="accent2"/>
                </a:solidFill>
              </a:rPr>
              <a:t>prolomení  tolerance</a:t>
            </a:r>
          </a:p>
          <a:p>
            <a:pPr algn="ctr">
              <a:buFont typeface="Wingdings" pitchFamily="2" charset="2"/>
              <a:buChar char="â"/>
            </a:pPr>
            <a:r>
              <a:rPr lang="cs-CZ" dirty="0">
                <a:solidFill>
                  <a:schemeClr val="bg2"/>
                </a:solidFill>
                <a:sym typeface="Wingdings" pitchFamily="2" charset="2"/>
              </a:rPr>
              <a:t>                     </a:t>
            </a:r>
            <a:r>
              <a:rPr lang="cs-CZ" dirty="0" smtClean="0">
                <a:solidFill>
                  <a:schemeClr val="bg2"/>
                </a:solidFill>
                <a:sym typeface="Wingdings" pitchFamily="2" charset="2"/>
              </a:rPr>
              <a:t></a:t>
            </a:r>
          </a:p>
          <a:p>
            <a:pPr marL="0" indent="0" algn="ctr">
              <a:buNone/>
            </a:pPr>
            <a:r>
              <a:rPr lang="cs-CZ" sz="2400" dirty="0" smtClean="0">
                <a:solidFill>
                  <a:srgbClr val="00CCFF"/>
                </a:solidFill>
              </a:rPr>
              <a:t>  </a:t>
            </a:r>
            <a:r>
              <a:rPr lang="cs-CZ" sz="2800" dirty="0">
                <a:solidFill>
                  <a:srgbClr val="FF0066"/>
                </a:solidFill>
              </a:rPr>
              <a:t>nevhodné geny                      nevhodné prostředí</a:t>
            </a:r>
          </a:p>
          <a:p>
            <a:pPr>
              <a:buFont typeface="Wingdings" pitchFamily="2" charset="2"/>
              <a:buNone/>
            </a:pPr>
            <a:r>
              <a:rPr lang="cs-CZ" sz="2800" dirty="0">
                <a:solidFill>
                  <a:srgbClr val="002060"/>
                </a:solidFill>
              </a:rPr>
              <a:t>determinující specifickou 	</a:t>
            </a:r>
            <a:r>
              <a:rPr lang="cs-CZ" sz="2800" dirty="0" smtClean="0">
                <a:solidFill>
                  <a:srgbClr val="002060"/>
                </a:solidFill>
              </a:rPr>
              <a:t>zevní </a:t>
            </a:r>
            <a:r>
              <a:rPr lang="cs-CZ" sz="2800" dirty="0">
                <a:solidFill>
                  <a:srgbClr val="002060"/>
                </a:solidFill>
              </a:rPr>
              <a:t>i vnitřní </a:t>
            </a:r>
          </a:p>
          <a:p>
            <a:pPr>
              <a:buFont typeface="Wingdings" pitchFamily="2" charset="2"/>
              <a:buNone/>
            </a:pPr>
            <a:r>
              <a:rPr lang="cs-CZ" sz="2800" dirty="0">
                <a:solidFill>
                  <a:srgbClr val="002060"/>
                </a:solidFill>
              </a:rPr>
              <a:t>reaktivitu na </a:t>
            </a:r>
            <a:r>
              <a:rPr lang="cs-CZ" sz="2800" dirty="0" err="1">
                <a:solidFill>
                  <a:srgbClr val="002060"/>
                </a:solidFill>
              </a:rPr>
              <a:t>autoantigeny</a:t>
            </a:r>
            <a:r>
              <a:rPr lang="cs-CZ" sz="2800" dirty="0">
                <a:solidFill>
                  <a:srgbClr val="002060"/>
                </a:solidFill>
              </a:rPr>
              <a:t> 		</a:t>
            </a:r>
          </a:p>
          <a:p>
            <a:pPr>
              <a:buFont typeface="Wingdings" pitchFamily="2" charset="2"/>
              <a:buNone/>
            </a:pPr>
            <a:r>
              <a:rPr lang="cs-CZ" sz="2800" dirty="0">
                <a:solidFill>
                  <a:srgbClr val="002060"/>
                </a:solidFill>
              </a:rPr>
              <a:t>i obecnou vnímavost </a:t>
            </a:r>
          </a:p>
          <a:p>
            <a:pPr>
              <a:buFont typeface="Wingdings" pitchFamily="2" charset="2"/>
              <a:buNone/>
            </a:pPr>
            <a:r>
              <a:rPr lang="cs-CZ" sz="2800" dirty="0">
                <a:solidFill>
                  <a:srgbClr val="002060"/>
                </a:solidFill>
              </a:rPr>
              <a:t>k autoimunitním reakcím</a:t>
            </a:r>
          </a:p>
          <a:p>
            <a:pPr>
              <a:buFont typeface="Wingdings" pitchFamily="2" charset="2"/>
              <a:buNone/>
            </a:pPr>
            <a:r>
              <a:rPr lang="cs-CZ" sz="2800" dirty="0"/>
              <a:t>					</a:t>
            </a:r>
          </a:p>
          <a:p>
            <a:pPr algn="ctr">
              <a:buFont typeface="Wingdings" pitchFamily="2" charset="2"/>
              <a:buChar char="â"/>
            </a:pPr>
            <a:r>
              <a:rPr lang="cs-CZ" dirty="0">
                <a:solidFill>
                  <a:schemeClr val="bg2"/>
                </a:solidFill>
                <a:sym typeface="Wingdings" pitchFamily="2" charset="2"/>
              </a:rPr>
              <a:t></a:t>
            </a:r>
          </a:p>
          <a:p>
            <a:pPr algn="ctr">
              <a:buFont typeface="Wingdings" pitchFamily="2" charset="2"/>
              <a:buNone/>
            </a:pPr>
            <a:r>
              <a:rPr lang="cs-CZ" sz="3600" b="1" dirty="0">
                <a:solidFill>
                  <a:srgbClr val="C45C1C"/>
                </a:solidFill>
              </a:rPr>
              <a:t>AUTOIMUNITNÍ CHOROBA</a:t>
            </a:r>
          </a:p>
          <a:p>
            <a:pPr>
              <a:buFontTx/>
              <a:buNone/>
            </a:pPr>
            <a:endParaRPr lang="cs-CZ" sz="3600" b="1" u="sng" dirty="0">
              <a:solidFill>
                <a:srgbClr val="C45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27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8447088" cy="1368425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accent2"/>
                </a:solidFill>
              </a:rPr>
              <a:t>Vztah antigenů HLA k chorobám</a:t>
            </a:r>
            <a:r>
              <a:rPr lang="cs-CZ" sz="3200" dirty="0">
                <a:solidFill>
                  <a:schemeClr val="accent2"/>
                </a:solidFill>
                <a:latin typeface="Verdana" pitchFamily="34" charset="0"/>
              </a:rPr>
              <a:t/>
            </a:r>
            <a:br>
              <a:rPr lang="cs-CZ" sz="3200" dirty="0">
                <a:solidFill>
                  <a:schemeClr val="accent2"/>
                </a:solidFill>
                <a:latin typeface="Verdana" pitchFamily="34" charset="0"/>
              </a:rPr>
            </a:br>
            <a:endParaRPr lang="cs-CZ" sz="3200" dirty="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rgbClr val="002060"/>
                </a:solidFill>
                <a:latin typeface="+mj-lt"/>
              </a:rPr>
              <a:t>Narkolepsie:   </a:t>
            </a:r>
            <a:r>
              <a:rPr lang="cs-CZ" dirty="0" smtClean="0">
                <a:solidFill>
                  <a:srgbClr val="002060"/>
                </a:solidFill>
                <a:latin typeface="+mj-lt"/>
              </a:rPr>
              <a:t>HLA-DQ6</a:t>
            </a:r>
            <a:endParaRPr lang="cs-CZ" dirty="0">
              <a:solidFill>
                <a:srgbClr val="002060"/>
              </a:solidFill>
              <a:latin typeface="+mj-lt"/>
            </a:endParaRPr>
          </a:p>
          <a:p>
            <a:r>
              <a:rPr lang="cs-CZ" dirty="0">
                <a:solidFill>
                  <a:srgbClr val="002060"/>
                </a:solidFill>
                <a:latin typeface="+mj-lt"/>
              </a:rPr>
              <a:t>M. </a:t>
            </a:r>
            <a:r>
              <a:rPr lang="cs-CZ" dirty="0" err="1">
                <a:solidFill>
                  <a:srgbClr val="002060"/>
                </a:solidFill>
                <a:latin typeface="+mj-lt"/>
              </a:rPr>
              <a:t>Bechterev</a:t>
            </a:r>
            <a:r>
              <a:rPr lang="cs-CZ" dirty="0">
                <a:solidFill>
                  <a:srgbClr val="002060"/>
                </a:solidFill>
                <a:latin typeface="+mj-lt"/>
              </a:rPr>
              <a:t>: </a:t>
            </a:r>
            <a:r>
              <a:rPr lang="cs-CZ" dirty="0" smtClean="0">
                <a:solidFill>
                  <a:srgbClr val="002060"/>
                </a:solidFill>
                <a:latin typeface="+mj-lt"/>
              </a:rPr>
              <a:t>HLA-B27</a:t>
            </a:r>
            <a:endParaRPr lang="cs-CZ" dirty="0">
              <a:solidFill>
                <a:srgbClr val="002060"/>
              </a:solidFill>
              <a:latin typeface="+mj-lt"/>
            </a:endParaRPr>
          </a:p>
          <a:p>
            <a:r>
              <a:rPr lang="cs-CZ" dirty="0" err="1">
                <a:solidFill>
                  <a:srgbClr val="002060"/>
                </a:solidFill>
                <a:latin typeface="+mj-lt"/>
              </a:rPr>
              <a:t>Celiakie</a:t>
            </a:r>
            <a:r>
              <a:rPr lang="cs-CZ" dirty="0">
                <a:solidFill>
                  <a:srgbClr val="002060"/>
                </a:solidFill>
                <a:latin typeface="+mj-lt"/>
              </a:rPr>
              <a:t>: HLA-DR7/DR3  </a:t>
            </a:r>
            <a:r>
              <a:rPr lang="cs-CZ" dirty="0" smtClean="0">
                <a:solidFill>
                  <a:srgbClr val="002060"/>
                </a:solidFill>
                <a:latin typeface="+mj-lt"/>
              </a:rPr>
              <a:t>a HLA-DQ2</a:t>
            </a:r>
            <a:endParaRPr lang="cs-CZ" dirty="0">
              <a:solidFill>
                <a:srgbClr val="002060"/>
              </a:solidFill>
              <a:latin typeface="+mj-lt"/>
            </a:endParaRPr>
          </a:p>
          <a:p>
            <a:endParaRPr lang="cs-CZ" dirty="0">
              <a:solidFill>
                <a:srgbClr val="002060"/>
              </a:solidFill>
              <a:latin typeface="+mj-lt"/>
            </a:endParaRPr>
          </a:p>
          <a:p>
            <a:r>
              <a:rPr lang="cs-CZ" dirty="0">
                <a:solidFill>
                  <a:srgbClr val="002060"/>
                </a:solidFill>
                <a:latin typeface="+mj-lt"/>
              </a:rPr>
              <a:t>Juvenilní diabetes </a:t>
            </a:r>
            <a:r>
              <a:rPr lang="cs-CZ" dirty="0" err="1">
                <a:solidFill>
                  <a:srgbClr val="002060"/>
                </a:solidFill>
                <a:latin typeface="+mj-lt"/>
              </a:rPr>
              <a:t>mellitus</a:t>
            </a:r>
            <a:r>
              <a:rPr lang="cs-CZ" dirty="0">
                <a:solidFill>
                  <a:srgbClr val="002060"/>
                </a:solidFill>
                <a:latin typeface="+mj-lt"/>
              </a:rPr>
              <a:t>: HLA-DR3/4 </a:t>
            </a:r>
            <a:endParaRPr lang="cs-CZ" dirty="0" smtClean="0">
              <a:solidFill>
                <a:srgbClr val="002060"/>
              </a:solidFill>
              <a:latin typeface="+mj-lt"/>
            </a:endParaRPr>
          </a:p>
          <a:p>
            <a:r>
              <a:rPr lang="cs-CZ" dirty="0" smtClean="0">
                <a:solidFill>
                  <a:srgbClr val="002060"/>
                </a:solidFill>
                <a:latin typeface="+mj-lt"/>
              </a:rPr>
              <a:t>Revmatoidní </a:t>
            </a:r>
            <a:r>
              <a:rPr lang="cs-CZ" dirty="0" err="1">
                <a:solidFill>
                  <a:srgbClr val="002060"/>
                </a:solidFill>
                <a:latin typeface="+mj-lt"/>
              </a:rPr>
              <a:t>arthritida</a:t>
            </a:r>
            <a:r>
              <a:rPr lang="cs-CZ" dirty="0">
                <a:solidFill>
                  <a:srgbClr val="002060"/>
                </a:solidFill>
                <a:latin typeface="+mj-lt"/>
              </a:rPr>
              <a:t>:  </a:t>
            </a:r>
            <a:r>
              <a:rPr lang="cs-CZ" dirty="0" smtClean="0">
                <a:solidFill>
                  <a:srgbClr val="002060"/>
                </a:solidFill>
                <a:latin typeface="+mj-lt"/>
              </a:rPr>
              <a:t>HLA-DR4</a:t>
            </a:r>
            <a:endParaRPr lang="cs-CZ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051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Antigen prezentující buňky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2060"/>
                </a:solidFill>
              </a:rPr>
              <a:t>Konstitutivní:</a:t>
            </a:r>
          </a:p>
          <a:p>
            <a:pPr lvl="1"/>
            <a:r>
              <a:rPr lang="cs-CZ" sz="3200" dirty="0" smtClean="0">
                <a:solidFill>
                  <a:srgbClr val="002060"/>
                </a:solidFill>
              </a:rPr>
              <a:t>Dendritické buňky</a:t>
            </a:r>
          </a:p>
          <a:p>
            <a:pPr lvl="1"/>
            <a:r>
              <a:rPr lang="cs-CZ" sz="3200" dirty="0" smtClean="0">
                <a:solidFill>
                  <a:srgbClr val="002060"/>
                </a:solidFill>
              </a:rPr>
              <a:t>Monocyty, makrofágy</a:t>
            </a:r>
          </a:p>
          <a:p>
            <a:pPr lvl="1"/>
            <a:r>
              <a:rPr lang="cs-CZ" sz="3200" dirty="0" smtClean="0">
                <a:solidFill>
                  <a:srgbClr val="002060"/>
                </a:solidFill>
              </a:rPr>
              <a:t>B-lymfocyty</a:t>
            </a:r>
          </a:p>
          <a:p>
            <a:r>
              <a:rPr lang="cs-CZ" b="1" dirty="0" err="1" smtClean="0">
                <a:solidFill>
                  <a:srgbClr val="002060"/>
                </a:solidFill>
              </a:rPr>
              <a:t>Inducibilní</a:t>
            </a:r>
            <a:r>
              <a:rPr lang="cs-CZ" dirty="0" smtClean="0">
                <a:solidFill>
                  <a:srgbClr val="002060"/>
                </a:solidFill>
              </a:rPr>
              <a:t>:</a:t>
            </a:r>
          </a:p>
          <a:p>
            <a:pPr lvl="1"/>
            <a:r>
              <a:rPr lang="cs-CZ" sz="3200" dirty="0" smtClean="0">
                <a:solidFill>
                  <a:srgbClr val="002060"/>
                </a:solidFill>
              </a:rPr>
              <a:t>Vaskulární endotelové buňky</a:t>
            </a:r>
          </a:p>
          <a:p>
            <a:pPr lvl="1"/>
            <a:r>
              <a:rPr lang="cs-CZ" sz="3200" dirty="0" smtClean="0">
                <a:solidFill>
                  <a:srgbClr val="002060"/>
                </a:solidFill>
              </a:rPr>
              <a:t>Epitelové a mezenchymální buňky</a:t>
            </a:r>
          </a:p>
          <a:p>
            <a:pPr lvl="1"/>
            <a:endParaRPr lang="cs-CZ" dirty="0" smtClean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704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" y="1"/>
            <a:ext cx="913413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2860" y="6649615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7445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Dendritické buňky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2060"/>
                </a:solidFill>
              </a:rPr>
              <a:t>Jsou mostem mezi přirozenou a adaptivní imunitou.</a:t>
            </a:r>
          </a:p>
          <a:p>
            <a:r>
              <a:rPr lang="cs-CZ" dirty="0">
                <a:solidFill>
                  <a:srgbClr val="002060"/>
                </a:solidFill>
              </a:rPr>
              <a:t>P</a:t>
            </a:r>
            <a:r>
              <a:rPr lang="cs-CZ" dirty="0" smtClean="0">
                <a:solidFill>
                  <a:srgbClr val="002060"/>
                </a:solidFill>
              </a:rPr>
              <a:t>resentace </a:t>
            </a:r>
            <a:r>
              <a:rPr lang="cs-CZ" dirty="0">
                <a:solidFill>
                  <a:srgbClr val="002060"/>
                </a:solidFill>
              </a:rPr>
              <a:t>antigenů  T lymfocytům – adaptivní imunitní </a:t>
            </a:r>
            <a:r>
              <a:rPr lang="cs-CZ" dirty="0" smtClean="0">
                <a:solidFill>
                  <a:srgbClr val="002060"/>
                </a:solidFill>
              </a:rPr>
              <a:t>reakce.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Zdroj </a:t>
            </a:r>
            <a:r>
              <a:rPr lang="cs-CZ" dirty="0" err="1" smtClean="0">
                <a:solidFill>
                  <a:srgbClr val="002060"/>
                </a:solidFill>
              </a:rPr>
              <a:t>kostimulačních</a:t>
            </a:r>
            <a:r>
              <a:rPr lang="cs-CZ" dirty="0" smtClean="0">
                <a:solidFill>
                  <a:srgbClr val="002060"/>
                </a:solidFill>
              </a:rPr>
              <a:t> signálů.</a:t>
            </a:r>
          </a:p>
          <a:p>
            <a:r>
              <a:rPr lang="cs-CZ" dirty="0">
                <a:solidFill>
                  <a:srgbClr val="002060"/>
                </a:solidFill>
              </a:rPr>
              <a:t>P</a:t>
            </a:r>
            <a:r>
              <a:rPr lang="cs-CZ" dirty="0" smtClean="0">
                <a:solidFill>
                  <a:srgbClr val="002060"/>
                </a:solidFill>
              </a:rPr>
              <a:t>odpora </a:t>
            </a:r>
            <a:r>
              <a:rPr lang="cs-CZ" dirty="0">
                <a:solidFill>
                  <a:srgbClr val="002060"/>
                </a:solidFill>
              </a:rPr>
              <a:t>vrozené imunity (interakce s NK, </a:t>
            </a:r>
            <a:r>
              <a:rPr lang="cs-CZ" dirty="0" smtClean="0">
                <a:solidFill>
                  <a:srgbClr val="002060"/>
                </a:solidFill>
              </a:rPr>
              <a:t>          NK-T, T-lymfocyty </a:t>
            </a:r>
            <a:r>
              <a:rPr lang="el-GR" dirty="0" smtClean="0">
                <a:solidFill>
                  <a:srgbClr val="002060"/>
                </a:solidFill>
              </a:rPr>
              <a:t>γδ</a:t>
            </a:r>
            <a:r>
              <a:rPr lang="cs-CZ" dirty="0" smtClean="0">
                <a:solidFill>
                  <a:srgbClr val="002060"/>
                </a:solidFill>
              </a:rPr>
              <a:t>).</a:t>
            </a:r>
            <a:endParaRPr lang="cs-CZ" dirty="0">
              <a:solidFill>
                <a:srgbClr val="002060"/>
              </a:solidFill>
            </a:endParaRP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072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APC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496943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74757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274638"/>
            <a:ext cx="8642350" cy="1143000"/>
          </a:xfrm>
        </p:spPr>
        <p:txBody>
          <a:bodyPr>
            <a:noAutofit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/>
            </a:r>
            <a:br>
              <a:rPr lang="cs-CZ" dirty="0" smtClean="0">
                <a:solidFill>
                  <a:srgbClr val="C00000"/>
                </a:solidFill>
              </a:rPr>
            </a:br>
            <a:r>
              <a:rPr lang="cs-CZ" dirty="0" smtClean="0">
                <a:solidFill>
                  <a:srgbClr val="C00000"/>
                </a:solidFill>
              </a:rPr>
              <a:t>Populace lidských dendritických buněk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528" y="1789112"/>
            <a:ext cx="8229600" cy="5068888"/>
          </a:xfrm>
        </p:spPr>
        <p:txBody>
          <a:bodyPr/>
          <a:lstStyle/>
          <a:p>
            <a:endParaRPr lang="cs-CZ" sz="2800" u="sng" dirty="0" smtClean="0">
              <a:solidFill>
                <a:srgbClr val="000066"/>
              </a:solidFill>
              <a:latin typeface="Tahoma" pitchFamily="34" charset="0"/>
            </a:endParaRPr>
          </a:p>
          <a:p>
            <a:r>
              <a:rPr lang="cs-CZ" sz="2800" dirty="0" smtClean="0">
                <a:solidFill>
                  <a:srgbClr val="002060"/>
                </a:solidFill>
                <a:latin typeface="Tahoma" pitchFamily="34" charset="0"/>
              </a:rPr>
              <a:t>Myeloidní  (dermis, dýchací cesty, střevo, </a:t>
            </a:r>
            <a:r>
              <a:rPr lang="cs-CZ" sz="2800" dirty="0" err="1" smtClean="0">
                <a:solidFill>
                  <a:srgbClr val="002060"/>
                </a:solidFill>
                <a:latin typeface="Tahoma" pitchFamily="34" charset="0"/>
              </a:rPr>
              <a:t>thymus</a:t>
            </a:r>
            <a:r>
              <a:rPr lang="cs-CZ" sz="2800" dirty="0" smtClean="0">
                <a:solidFill>
                  <a:srgbClr val="002060"/>
                </a:solidFill>
                <a:latin typeface="Tahoma" pitchFamily="34" charset="0"/>
              </a:rPr>
              <a:t>, slezina, játra, lymfoidní tkáně)</a:t>
            </a:r>
          </a:p>
          <a:p>
            <a:r>
              <a:rPr lang="cs-CZ" sz="2800" dirty="0" err="1" smtClean="0">
                <a:solidFill>
                  <a:srgbClr val="002060"/>
                </a:solidFill>
                <a:latin typeface="Tahoma" pitchFamily="34" charset="0"/>
              </a:rPr>
              <a:t>Plasmacytoidní</a:t>
            </a:r>
            <a:r>
              <a:rPr lang="cs-CZ" sz="2800" dirty="0" smtClean="0">
                <a:solidFill>
                  <a:srgbClr val="002060"/>
                </a:solidFill>
                <a:latin typeface="Tahoma" pitchFamily="34" charset="0"/>
              </a:rPr>
              <a:t> (lymfoidní orgány, játra, plíce, kůže)</a:t>
            </a:r>
          </a:p>
          <a:p>
            <a:r>
              <a:rPr lang="cs-CZ" sz="2800" dirty="0" smtClean="0">
                <a:solidFill>
                  <a:srgbClr val="002060"/>
                </a:solidFill>
                <a:latin typeface="Tahoma" pitchFamily="34" charset="0"/>
              </a:rPr>
              <a:t>Langerhansovy  (epidermis, slizniční epitel</a:t>
            </a:r>
            <a:r>
              <a:rPr lang="cs-CZ" sz="2800" dirty="0" smtClean="0">
                <a:solidFill>
                  <a:srgbClr val="000066"/>
                </a:solidFill>
                <a:latin typeface="Tahoma" pitchFamily="34" charset="0"/>
              </a:rPr>
              <a:t>)</a:t>
            </a:r>
          </a:p>
          <a:p>
            <a:pPr marL="0" indent="0">
              <a:buNone/>
            </a:pPr>
            <a:endParaRPr lang="cs-CZ" sz="2800" i="1" dirty="0" smtClean="0">
              <a:solidFill>
                <a:schemeClr val="accent2"/>
              </a:solidFill>
              <a:latin typeface="Tahoma" pitchFamily="34" charset="0"/>
            </a:endParaRPr>
          </a:p>
          <a:p>
            <a:pPr>
              <a:buFontTx/>
              <a:buNone/>
            </a:pPr>
            <a:r>
              <a:rPr lang="cs-CZ" sz="2400" i="1" dirty="0" smtClean="0">
                <a:solidFill>
                  <a:schemeClr val="accent2"/>
                </a:solidFill>
                <a:latin typeface="Tahom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897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59"/>
            <a:ext cx="9144000" cy="575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11560" y="44624"/>
            <a:ext cx="7704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 smtClean="0">
                <a:solidFill>
                  <a:srgbClr val="C00000"/>
                </a:solidFill>
              </a:rPr>
              <a:t>Dendritická buňka jako antigen prezentující buňka</a:t>
            </a:r>
            <a:endParaRPr lang="cs-CZ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Prezentace </a:t>
            </a:r>
            <a:r>
              <a:rPr lang="cs-CZ" dirty="0" err="1" smtClean="0">
                <a:solidFill>
                  <a:srgbClr val="C00000"/>
                </a:solidFill>
              </a:rPr>
              <a:t>Ag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en-US" sz="3300" dirty="0">
                <a:solidFill>
                  <a:srgbClr val="002060"/>
                </a:solidFill>
                <a:latin typeface="+mj-lt"/>
              </a:rPr>
              <a:t>Antigeny jsou molekuly, které vyvolají imunitní odpověď.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en-US" sz="3300" dirty="0">
                <a:solidFill>
                  <a:srgbClr val="002060"/>
                </a:solidFill>
                <a:latin typeface="+mj-lt"/>
              </a:rPr>
              <a:t>Antigeny jsou většinou proteiny či glykoproteiny, nebo polysacharidy. 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en-US" sz="3300" dirty="0">
                <a:solidFill>
                  <a:srgbClr val="002060"/>
                </a:solidFill>
                <a:latin typeface="+mj-lt"/>
              </a:rPr>
              <a:t>Antigeny pocházející z vnějšího prostředí se do organismu dostanou přes gastrointestinální trakt, respirační trakt, kůži nebo </a:t>
            </a:r>
            <a:r>
              <a:rPr lang="cs-CZ" altLang="en-US" sz="3300" dirty="0" err="1">
                <a:solidFill>
                  <a:srgbClr val="002060"/>
                </a:solidFill>
                <a:latin typeface="+mj-lt"/>
              </a:rPr>
              <a:t>arteficiálně</a:t>
            </a:r>
            <a:r>
              <a:rPr lang="cs-CZ" altLang="en-US" sz="3300" dirty="0">
                <a:solidFill>
                  <a:srgbClr val="002060"/>
                </a:solidFill>
                <a:latin typeface="+mj-lt"/>
              </a:rPr>
              <a:t> např. injekčně. 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en-US" sz="3300" dirty="0">
                <a:solidFill>
                  <a:srgbClr val="002060"/>
                </a:solidFill>
                <a:latin typeface="+mj-lt"/>
              </a:rPr>
              <a:t>Antigeny vnitřní se nacházejí přímo v buňkách, může se jednat např. o proteiny kódované virovými geny nebo proteiny kódované mutovanými geny v nádorově změněných buňkách.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5816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784976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037290" y="116632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>
                <a:solidFill>
                  <a:srgbClr val="C00000"/>
                </a:solidFill>
              </a:rPr>
              <a:t>Cesty antigenů</a:t>
            </a:r>
            <a:endParaRPr lang="cs-CZ" sz="4000" dirty="0">
              <a:solidFill>
                <a:srgbClr val="C0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86301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Adaptivní imunita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2060"/>
                </a:solidFill>
              </a:rPr>
              <a:t>Celulární</a:t>
            </a:r>
            <a:r>
              <a:rPr lang="cs-CZ" dirty="0" smtClean="0">
                <a:solidFill>
                  <a:srgbClr val="002060"/>
                </a:solidFill>
              </a:rPr>
              <a:t>: </a:t>
            </a:r>
          </a:p>
          <a:p>
            <a:pPr lvl="1"/>
            <a:r>
              <a:rPr lang="cs-CZ" sz="3200" dirty="0" smtClean="0">
                <a:solidFill>
                  <a:srgbClr val="002060"/>
                </a:solidFill>
              </a:rPr>
              <a:t>T-lymfocyty</a:t>
            </a:r>
          </a:p>
          <a:p>
            <a:pPr lvl="1"/>
            <a:r>
              <a:rPr lang="cs-CZ" sz="3200" dirty="0" smtClean="0">
                <a:solidFill>
                  <a:srgbClr val="002060"/>
                </a:solidFill>
              </a:rPr>
              <a:t>B-lymfocyty</a:t>
            </a:r>
          </a:p>
          <a:p>
            <a:r>
              <a:rPr lang="cs-CZ" b="1" dirty="0" smtClean="0">
                <a:solidFill>
                  <a:srgbClr val="002060"/>
                </a:solidFill>
              </a:rPr>
              <a:t>Humorální</a:t>
            </a:r>
            <a:r>
              <a:rPr lang="cs-CZ" dirty="0" smtClean="0">
                <a:solidFill>
                  <a:srgbClr val="002060"/>
                </a:solidFill>
              </a:rPr>
              <a:t>:</a:t>
            </a:r>
          </a:p>
          <a:p>
            <a:pPr lvl="1"/>
            <a:r>
              <a:rPr lang="cs-CZ" sz="3200" dirty="0" smtClean="0">
                <a:solidFill>
                  <a:srgbClr val="002060"/>
                </a:solidFill>
              </a:rPr>
              <a:t> </a:t>
            </a:r>
            <a:r>
              <a:rPr lang="cs-CZ" sz="3200" dirty="0" err="1" smtClean="0">
                <a:solidFill>
                  <a:srgbClr val="002060"/>
                </a:solidFill>
              </a:rPr>
              <a:t>Cytokiny</a:t>
            </a:r>
            <a:endParaRPr lang="cs-CZ" sz="3200" dirty="0" smtClean="0">
              <a:solidFill>
                <a:srgbClr val="002060"/>
              </a:solidFill>
            </a:endParaRPr>
          </a:p>
          <a:p>
            <a:pPr lvl="1"/>
            <a:r>
              <a:rPr lang="cs-CZ" sz="3200" dirty="0" smtClean="0">
                <a:solidFill>
                  <a:srgbClr val="002060"/>
                </a:solidFill>
              </a:rPr>
              <a:t> Imunoglobuliny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70444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0241X-001-f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268413"/>
            <a:ext cx="4903788" cy="5256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3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cs-CZ" altLang="cs-CZ" sz="800">
              <a:solidFill>
                <a:schemeClr val="tx1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cs-CZ" sz="700" i="1">
                <a:solidFill>
                  <a:schemeClr val="tx1"/>
                </a:solidFill>
              </a:rPr>
              <a:t>Downloaded from: StudentConsult (on 15 July 2006 09:09 AM)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cs-CZ" sz="700" i="1">
                <a:solidFill>
                  <a:schemeClr val="tx1"/>
                </a:solidFill>
              </a:rPr>
              <a:t>© 2005 Elsevier </a:t>
            </a:r>
          </a:p>
        </p:txBody>
      </p:sp>
      <p:pic>
        <p:nvPicPr>
          <p:cNvPr id="8" name="Picture 6" descr="top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525"/>
            <a:ext cx="30194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331913" y="404813"/>
            <a:ext cx="609897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4000" dirty="0">
                <a:solidFill>
                  <a:srgbClr val="C00000"/>
                </a:solidFill>
                <a:latin typeface="+mj-lt"/>
              </a:rPr>
              <a:t>Dvě větve adaptivní imunity </a:t>
            </a:r>
            <a:endParaRPr lang="en-US" altLang="cs-CZ" sz="4000" dirty="0">
              <a:solidFill>
                <a:srgbClr val="C00000"/>
              </a:solidFill>
              <a:latin typeface="+mj-lt"/>
            </a:endParaRPr>
          </a:p>
        </p:txBody>
      </p:sp>
      <p:cxnSp>
        <p:nvCxnSpPr>
          <p:cNvPr id="3" name="Přímá spojnice se šipkou 2"/>
          <p:cNvCxnSpPr/>
          <p:nvPr/>
        </p:nvCxnSpPr>
        <p:spPr>
          <a:xfrm flipH="1">
            <a:off x="4644008" y="3789040"/>
            <a:ext cx="2664296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7020272" y="3429000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Produkce </a:t>
            </a:r>
            <a:r>
              <a:rPr lang="cs-CZ" dirty="0" err="1" smtClean="0"/>
              <a:t>cytokinů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71818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Charakteristika  adaptivní imunity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899592" y="1916832"/>
            <a:ext cx="7380931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 smtClean="0">
                <a:solidFill>
                  <a:srgbClr val="002060"/>
                </a:solidFill>
              </a:rPr>
              <a:t>Specifičnost</a:t>
            </a:r>
          </a:p>
          <a:p>
            <a:r>
              <a:rPr lang="cs-CZ" sz="4000" dirty="0" smtClean="0">
                <a:solidFill>
                  <a:srgbClr val="002060"/>
                </a:solidFill>
              </a:rPr>
              <a:t>Repertoár</a:t>
            </a:r>
          </a:p>
          <a:p>
            <a:r>
              <a:rPr lang="cs-CZ" sz="4000" dirty="0" err="1" smtClean="0">
                <a:solidFill>
                  <a:srgbClr val="002060"/>
                </a:solidFill>
              </a:rPr>
              <a:t>Autotolerance</a:t>
            </a:r>
            <a:endParaRPr lang="cs-CZ" sz="4000" dirty="0" smtClean="0">
              <a:solidFill>
                <a:srgbClr val="002060"/>
              </a:solidFill>
            </a:endParaRPr>
          </a:p>
          <a:p>
            <a:r>
              <a:rPr lang="cs-CZ" sz="4000" dirty="0" smtClean="0">
                <a:solidFill>
                  <a:srgbClr val="002060"/>
                </a:solidFill>
              </a:rPr>
              <a:t>Paměť</a:t>
            </a:r>
          </a:p>
          <a:p>
            <a:r>
              <a:rPr lang="cs-CZ" sz="4000" dirty="0" smtClean="0">
                <a:solidFill>
                  <a:srgbClr val="002060"/>
                </a:solidFill>
              </a:rPr>
              <a:t>Přiléhavé efektorové mechanismy</a:t>
            </a:r>
          </a:p>
          <a:p>
            <a:endParaRPr lang="cs-CZ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5589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8229600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dirty="0" smtClean="0">
                <a:solidFill>
                  <a:srgbClr val="A50021"/>
                </a:solidFill>
              </a:rPr>
              <a:t>Adaptivní imunita: </a:t>
            </a:r>
            <a:br>
              <a:rPr lang="cs-CZ" dirty="0" smtClean="0">
                <a:solidFill>
                  <a:srgbClr val="A50021"/>
                </a:solidFill>
              </a:rPr>
            </a:br>
            <a:r>
              <a:rPr lang="cs-CZ" dirty="0" smtClean="0">
                <a:solidFill>
                  <a:srgbClr val="A50021"/>
                </a:solidFill>
              </a:rPr>
              <a:t>charakteristické rysy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484313"/>
            <a:ext cx="8208590" cy="5184775"/>
          </a:xfrm>
        </p:spPr>
        <p:txBody>
          <a:bodyPr>
            <a:normAutofit/>
          </a:bodyPr>
          <a:lstStyle/>
          <a:p>
            <a:pPr marL="469900" indent="-469900">
              <a:buNone/>
            </a:pPr>
            <a:endParaRPr lang="cs-CZ" dirty="0" smtClean="0">
              <a:solidFill>
                <a:srgbClr val="A50021"/>
              </a:solidFill>
            </a:endParaRPr>
          </a:p>
          <a:p>
            <a:pPr marL="469900" indent="-469900">
              <a:buNone/>
            </a:pPr>
            <a:r>
              <a:rPr lang="cs-CZ" dirty="0" smtClean="0">
                <a:solidFill>
                  <a:srgbClr val="A50021"/>
                </a:solidFill>
              </a:rPr>
              <a:t>Specifičnost: </a:t>
            </a:r>
            <a:r>
              <a:rPr lang="cs-CZ" dirty="0"/>
              <a:t> </a:t>
            </a:r>
            <a:endParaRPr lang="cs-CZ" dirty="0" smtClean="0"/>
          </a:p>
          <a:p>
            <a:pPr marL="469900" indent="-469900">
              <a:buNone/>
            </a:pPr>
            <a:r>
              <a:rPr lang="cs-CZ" dirty="0" smtClean="0">
                <a:solidFill>
                  <a:srgbClr val="002060"/>
                </a:solidFill>
              </a:rPr>
              <a:t>Přirozená imunita: Jsou </a:t>
            </a:r>
            <a:r>
              <a:rPr lang="cs-CZ" dirty="0">
                <a:solidFill>
                  <a:srgbClr val="002060"/>
                </a:solidFill>
              </a:rPr>
              <a:t>rozeznávány </a:t>
            </a:r>
            <a:r>
              <a:rPr lang="cs-CZ" dirty="0" smtClean="0">
                <a:solidFill>
                  <a:srgbClr val="002060"/>
                </a:solidFill>
              </a:rPr>
              <a:t>struktury, které jsou stejné u </a:t>
            </a:r>
            <a:r>
              <a:rPr lang="cs-CZ" dirty="0">
                <a:solidFill>
                  <a:srgbClr val="002060"/>
                </a:solidFill>
              </a:rPr>
              <a:t>řady cizorodých agens </a:t>
            </a:r>
            <a:r>
              <a:rPr lang="cs-CZ" dirty="0" smtClean="0">
                <a:solidFill>
                  <a:srgbClr val="002060"/>
                </a:solidFill>
              </a:rPr>
              <a:t>(PAMP).</a:t>
            </a:r>
          </a:p>
          <a:p>
            <a:pPr marL="469900" indent="-469900">
              <a:buNone/>
            </a:pPr>
            <a:r>
              <a:rPr lang="cs-CZ" dirty="0" smtClean="0">
                <a:solidFill>
                  <a:srgbClr val="002060"/>
                </a:solidFill>
              </a:rPr>
              <a:t>Adaptivní </a:t>
            </a:r>
            <a:r>
              <a:rPr lang="cs-CZ" dirty="0">
                <a:solidFill>
                  <a:srgbClr val="002060"/>
                </a:solidFill>
              </a:rPr>
              <a:t>imunitní systém naproti tomu </a:t>
            </a:r>
          </a:p>
          <a:p>
            <a:pPr marL="469900" indent="-469900">
              <a:buNone/>
            </a:pPr>
            <a:r>
              <a:rPr lang="cs-CZ" dirty="0">
                <a:solidFill>
                  <a:srgbClr val="002060"/>
                </a:solidFill>
              </a:rPr>
              <a:t>poznává a odlišuje </a:t>
            </a:r>
            <a:r>
              <a:rPr lang="cs-CZ" dirty="0" smtClean="0">
                <a:solidFill>
                  <a:srgbClr val="002060"/>
                </a:solidFill>
              </a:rPr>
              <a:t>různé epitopy antigenů</a:t>
            </a:r>
          </a:p>
          <a:p>
            <a:pPr marL="469900" indent="-469900">
              <a:buNone/>
            </a:pPr>
            <a:r>
              <a:rPr lang="cs-CZ" dirty="0" smtClean="0">
                <a:solidFill>
                  <a:srgbClr val="002060"/>
                </a:solidFill>
              </a:rPr>
              <a:t>(</a:t>
            </a:r>
            <a:r>
              <a:rPr lang="cs-CZ" dirty="0">
                <a:solidFill>
                  <a:srgbClr val="002060"/>
                </a:solidFill>
              </a:rPr>
              <a:t>T-, B-</a:t>
            </a:r>
            <a:r>
              <a:rPr lang="cs-CZ" dirty="0" smtClean="0">
                <a:solidFill>
                  <a:srgbClr val="002060"/>
                </a:solidFill>
              </a:rPr>
              <a:t>). </a:t>
            </a:r>
            <a:endParaRPr lang="cs-CZ" dirty="0">
              <a:solidFill>
                <a:srgbClr val="002060"/>
              </a:solidFill>
            </a:endParaRPr>
          </a:p>
          <a:p>
            <a:pPr marL="469900" indent="-469900" eaLnBrk="1" hangingPunct="1">
              <a:buFontTx/>
              <a:buNone/>
            </a:pPr>
            <a:endParaRPr lang="cs-CZ" dirty="0" smtClean="0">
              <a:solidFill>
                <a:srgbClr val="A50021"/>
              </a:solidFill>
            </a:endParaRPr>
          </a:p>
          <a:p>
            <a:pPr marL="469900" indent="-469900" eaLnBrk="1" hangingPunct="1">
              <a:buFontTx/>
              <a:buNone/>
            </a:pPr>
            <a:endParaRPr lang="cs-CZ" i="1" dirty="0" smtClean="0"/>
          </a:p>
        </p:txBody>
      </p:sp>
    </p:spTree>
    <p:extLst>
      <p:ext uri="{BB962C8B-B14F-4D97-AF65-F5344CB8AC3E}">
        <p14:creationId xmlns:p14="http://schemas.microsoft.com/office/powerpoint/2010/main" val="259140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Adaptivní imunita: </a:t>
            </a:r>
            <a:r>
              <a:rPr lang="cs-CZ" i="1" dirty="0">
                <a:solidFill>
                  <a:srgbClr val="C00000"/>
                </a:solidFill>
              </a:rPr>
              <a:t>s</a:t>
            </a:r>
            <a:r>
              <a:rPr lang="cs-CZ" i="1" dirty="0" smtClean="0">
                <a:solidFill>
                  <a:srgbClr val="C00000"/>
                </a:solidFill>
              </a:rPr>
              <a:t>pecifičnost</a:t>
            </a:r>
            <a:endParaRPr lang="cs-CZ" i="1" dirty="0">
              <a:solidFill>
                <a:srgbClr val="C0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67545" y="1988840"/>
            <a:ext cx="842493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2060"/>
                </a:solidFill>
              </a:rPr>
              <a:t>Všechny fáze adaptivní imunitní reakce  (poznání antigenu, aktivace lymfocytu, efektorové mechanismy) jsou zaměřeny na konkrétní  antigenní determinantu (epitop). </a:t>
            </a:r>
          </a:p>
          <a:p>
            <a:endParaRPr lang="cs-CZ" sz="3200" dirty="0">
              <a:solidFill>
                <a:srgbClr val="002060"/>
              </a:solidFill>
            </a:endParaRPr>
          </a:p>
          <a:p>
            <a:r>
              <a:rPr lang="cs-CZ" sz="3200" dirty="0" smtClean="0">
                <a:solidFill>
                  <a:srgbClr val="002060"/>
                </a:solidFill>
              </a:rPr>
              <a:t>Lymfocyt má genetickou informaci pro jeden „antigenní receptor“ zajišťující tvorbu tisíce identických kopií tohoto receptoru.</a:t>
            </a:r>
            <a:endParaRPr lang="cs-CZ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85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cs-CZ" sz="4000" dirty="0" smtClean="0">
                <a:solidFill>
                  <a:srgbClr val="A50021"/>
                </a:solidFill>
              </a:rPr>
              <a:t>Adaptivní imunita: </a:t>
            </a:r>
            <a:br>
              <a:rPr lang="cs-CZ" sz="4000" dirty="0" smtClean="0">
                <a:solidFill>
                  <a:srgbClr val="A50021"/>
                </a:solidFill>
              </a:rPr>
            </a:br>
            <a:r>
              <a:rPr lang="cs-CZ" sz="4000" dirty="0" smtClean="0">
                <a:solidFill>
                  <a:srgbClr val="A50021"/>
                </a:solidFill>
              </a:rPr>
              <a:t>charakteristické rysy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52600"/>
            <a:ext cx="8569325" cy="4845050"/>
          </a:xfrm>
        </p:spPr>
        <p:txBody>
          <a:bodyPr>
            <a:normAutofit/>
          </a:bodyPr>
          <a:lstStyle/>
          <a:p>
            <a:pPr marL="469900" indent="-469900" eaLnBrk="1" hangingPunct="1">
              <a:lnSpc>
                <a:spcPct val="70000"/>
              </a:lnSpc>
              <a:buFontTx/>
              <a:buNone/>
            </a:pPr>
            <a:endParaRPr lang="cs-CZ" sz="2800" dirty="0" smtClean="0">
              <a:solidFill>
                <a:srgbClr val="A50021"/>
              </a:solidFill>
            </a:endParaRPr>
          </a:p>
          <a:p>
            <a:pPr marL="469900" indent="-469900" eaLnBrk="1" hangingPunct="1">
              <a:lnSpc>
                <a:spcPct val="70000"/>
              </a:lnSpc>
              <a:buFontTx/>
              <a:buNone/>
            </a:pPr>
            <a:r>
              <a:rPr lang="cs-CZ" sz="2800" dirty="0" smtClean="0">
                <a:solidFill>
                  <a:srgbClr val="A50021"/>
                </a:solidFill>
              </a:rPr>
              <a:t>Rozsah repertoáru:  </a:t>
            </a:r>
            <a:r>
              <a:rPr lang="cs-CZ" sz="2800" dirty="0" smtClean="0">
                <a:solidFill>
                  <a:schemeClr val="tx2"/>
                </a:solidFill>
              </a:rPr>
              <a:t>adaptivní imunitní systém je </a:t>
            </a:r>
          </a:p>
          <a:p>
            <a:pPr marL="469900" indent="-469900" eaLnBrk="1" hangingPunct="1">
              <a:lnSpc>
                <a:spcPct val="70000"/>
              </a:lnSpc>
              <a:buFontTx/>
              <a:buNone/>
            </a:pPr>
            <a:r>
              <a:rPr lang="cs-CZ" sz="2800" dirty="0" smtClean="0">
                <a:solidFill>
                  <a:schemeClr val="tx2"/>
                </a:solidFill>
              </a:rPr>
              <a:t>schopen odlišit (TCR, BCR lymfocytů) více než</a:t>
            </a:r>
            <a:r>
              <a:rPr lang="cs-CZ" sz="2800" baseline="30000" dirty="0" smtClean="0">
                <a:solidFill>
                  <a:schemeClr val="tx2"/>
                </a:solidFill>
              </a:rPr>
              <a:t>  </a:t>
            </a:r>
            <a:r>
              <a:rPr lang="cs-CZ" sz="2800" dirty="0" smtClean="0">
                <a:solidFill>
                  <a:schemeClr val="tx2"/>
                </a:solidFill>
              </a:rPr>
              <a:t>10</a:t>
            </a:r>
            <a:r>
              <a:rPr lang="cs-CZ" sz="2800" baseline="30000" dirty="0" smtClean="0">
                <a:solidFill>
                  <a:schemeClr val="tx2"/>
                </a:solidFill>
              </a:rPr>
              <a:t> 7-8</a:t>
            </a:r>
            <a:r>
              <a:rPr lang="cs-CZ" sz="2800" dirty="0" smtClean="0">
                <a:solidFill>
                  <a:schemeClr val="tx2"/>
                </a:solidFill>
              </a:rPr>
              <a:t> </a:t>
            </a:r>
          </a:p>
          <a:p>
            <a:pPr marL="469900" indent="-469900" eaLnBrk="1" hangingPunct="1">
              <a:lnSpc>
                <a:spcPct val="70000"/>
              </a:lnSpc>
              <a:buFontTx/>
              <a:buNone/>
            </a:pPr>
            <a:r>
              <a:rPr lang="cs-CZ" sz="2800" dirty="0" smtClean="0">
                <a:solidFill>
                  <a:schemeClr val="tx2"/>
                </a:solidFill>
              </a:rPr>
              <a:t>epitopů antigenů.</a:t>
            </a:r>
          </a:p>
          <a:p>
            <a:r>
              <a:rPr lang="cs-CZ" sz="2800" dirty="0"/>
              <a:t>Schopnost poznat různé antigeny je </a:t>
            </a:r>
            <a:r>
              <a:rPr lang="cs-CZ" sz="2800" dirty="0" smtClean="0"/>
              <a:t>takřka neomezená</a:t>
            </a:r>
            <a:r>
              <a:rPr lang="cs-CZ" sz="2800" dirty="0"/>
              <a:t>.  Odhaduje se, že adaptivní imunitní systém dokáže odlišit cca 10</a:t>
            </a:r>
            <a:r>
              <a:rPr lang="cs-CZ" sz="2800" baseline="30000" dirty="0"/>
              <a:t>12 -15</a:t>
            </a:r>
            <a:r>
              <a:rPr lang="cs-CZ" sz="2800" dirty="0"/>
              <a:t> epitopů.</a:t>
            </a:r>
          </a:p>
          <a:p>
            <a:r>
              <a:rPr lang="cs-CZ" sz="2800" dirty="0" smtClean="0"/>
              <a:t>Příčiny diverzity: Somatické </a:t>
            </a:r>
            <a:r>
              <a:rPr lang="cs-CZ" sz="2800" dirty="0"/>
              <a:t>rekombinace (somatické přeskupování genů).</a:t>
            </a:r>
          </a:p>
          <a:p>
            <a:pPr lvl="1"/>
            <a:r>
              <a:rPr lang="cs-CZ" sz="2400" dirty="0"/>
              <a:t>Mutační mechanismy.</a:t>
            </a:r>
          </a:p>
          <a:p>
            <a:pPr marL="469900" indent="-469900" eaLnBrk="1" hangingPunct="1">
              <a:lnSpc>
                <a:spcPct val="70000"/>
              </a:lnSpc>
              <a:buFontTx/>
              <a:buNone/>
            </a:pPr>
            <a:endParaRPr lang="cs-CZ" sz="2800" b="1" i="1" dirty="0" smtClean="0">
              <a:solidFill>
                <a:schemeClr val="tx2"/>
              </a:solidFill>
            </a:endParaRPr>
          </a:p>
          <a:p>
            <a:pPr marL="469900" indent="-469900" eaLnBrk="1" hangingPunct="1">
              <a:lnSpc>
                <a:spcPct val="70000"/>
              </a:lnSpc>
              <a:buFontTx/>
              <a:buNone/>
            </a:pPr>
            <a:endParaRPr lang="cs-CZ" sz="2800" i="1" dirty="0" smtClean="0"/>
          </a:p>
        </p:txBody>
      </p:sp>
    </p:spTree>
    <p:extLst>
      <p:ext uri="{BB962C8B-B14F-4D97-AF65-F5344CB8AC3E}">
        <p14:creationId xmlns:p14="http://schemas.microsoft.com/office/powerpoint/2010/main" val="13621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cs-CZ" dirty="0" smtClean="0">
                <a:solidFill>
                  <a:srgbClr val="A50021"/>
                </a:solidFill>
              </a:rPr>
              <a:t>Adaptivní imunita: </a:t>
            </a:r>
            <a:br>
              <a:rPr lang="cs-CZ" dirty="0" smtClean="0">
                <a:solidFill>
                  <a:srgbClr val="A50021"/>
                </a:solidFill>
              </a:rPr>
            </a:br>
            <a:r>
              <a:rPr lang="cs-CZ" dirty="0" smtClean="0">
                <a:solidFill>
                  <a:srgbClr val="A50021"/>
                </a:solidFill>
              </a:rPr>
              <a:t>charakteristické rysy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773238"/>
            <a:ext cx="8208714" cy="4845050"/>
          </a:xfrm>
        </p:spPr>
        <p:txBody>
          <a:bodyPr>
            <a:normAutofit/>
          </a:bodyPr>
          <a:lstStyle/>
          <a:p>
            <a:pPr marL="469900" indent="-469900">
              <a:lnSpc>
                <a:spcPct val="80000"/>
              </a:lnSpc>
              <a:buNone/>
            </a:pPr>
            <a:r>
              <a:rPr lang="cs-CZ" sz="3000" dirty="0" smtClean="0">
                <a:solidFill>
                  <a:srgbClr val="A50021"/>
                </a:solidFill>
              </a:rPr>
              <a:t>Receptory: </a:t>
            </a:r>
          </a:p>
          <a:p>
            <a:pPr marL="469900" indent="-469900">
              <a:lnSpc>
                <a:spcPct val="80000"/>
              </a:lnSpc>
              <a:buNone/>
            </a:pPr>
            <a:r>
              <a:rPr lang="cs-CZ" sz="3000" dirty="0" smtClean="0">
                <a:solidFill>
                  <a:schemeClr val="tx2"/>
                </a:solidFill>
              </a:rPr>
              <a:t>U adaptivní imunity receptory  lymfocytů T a B</a:t>
            </a:r>
          </a:p>
          <a:p>
            <a:pPr marL="469900" indent="-469900">
              <a:lnSpc>
                <a:spcPct val="80000"/>
              </a:lnSpc>
              <a:buNone/>
            </a:pPr>
            <a:r>
              <a:rPr lang="cs-CZ" sz="3000" dirty="0" smtClean="0">
                <a:solidFill>
                  <a:schemeClr val="tx2"/>
                </a:solidFill>
              </a:rPr>
              <a:t>vznikají somatickým  přeskupováním genů.   </a:t>
            </a:r>
          </a:p>
          <a:p>
            <a:pPr marL="469900" indent="-469900">
              <a:lnSpc>
                <a:spcPct val="80000"/>
              </a:lnSpc>
              <a:buNone/>
            </a:pPr>
            <a:endParaRPr lang="cs-CZ" sz="3000" b="1" dirty="0" smtClean="0">
              <a:solidFill>
                <a:schemeClr val="tx2"/>
              </a:solidFill>
            </a:endParaRPr>
          </a:p>
          <a:p>
            <a:pPr marL="469900" indent="-469900" eaLnBrk="1" hangingPunct="1">
              <a:lnSpc>
                <a:spcPct val="80000"/>
              </a:lnSpc>
              <a:buFontTx/>
              <a:buNone/>
            </a:pPr>
            <a:endParaRPr lang="cs-CZ" sz="3000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91" y="3532085"/>
            <a:ext cx="4680520" cy="302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532084"/>
            <a:ext cx="3240360" cy="302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259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dirty="0" smtClean="0">
                <a:solidFill>
                  <a:srgbClr val="A50021"/>
                </a:solidFill>
              </a:rPr>
              <a:t>Vrozená imunita: </a:t>
            </a:r>
            <a:br>
              <a:rPr lang="cs-CZ" dirty="0" smtClean="0">
                <a:solidFill>
                  <a:srgbClr val="A50021"/>
                </a:solidFill>
              </a:rPr>
            </a:br>
            <a:r>
              <a:rPr lang="cs-CZ" dirty="0" smtClean="0">
                <a:solidFill>
                  <a:srgbClr val="A50021"/>
                </a:solidFill>
              </a:rPr>
              <a:t>charakteristické rysy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916832"/>
            <a:ext cx="8496300" cy="4680818"/>
          </a:xfrm>
        </p:spPr>
        <p:txBody>
          <a:bodyPr/>
          <a:lstStyle/>
          <a:p>
            <a:pPr marL="469900" indent="-469900" eaLnBrk="1" hangingPunct="1">
              <a:lnSpc>
                <a:spcPct val="90000"/>
              </a:lnSpc>
              <a:buFontTx/>
              <a:buNone/>
            </a:pPr>
            <a:endParaRPr lang="cs-CZ" sz="2800" b="1" dirty="0" smtClean="0">
              <a:solidFill>
                <a:srgbClr val="002060"/>
              </a:solidFill>
            </a:endParaRP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b="1" dirty="0" err="1" smtClean="0">
                <a:solidFill>
                  <a:srgbClr val="002060"/>
                </a:solidFill>
              </a:rPr>
              <a:t>Autoreaktivita</a:t>
            </a:r>
            <a:r>
              <a:rPr lang="cs-CZ" sz="2800" dirty="0" smtClean="0">
                <a:solidFill>
                  <a:srgbClr val="002060"/>
                </a:solidFill>
              </a:rPr>
              <a:t>: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dirty="0" smtClean="0">
                <a:solidFill>
                  <a:srgbClr val="002060"/>
                </a:solidFill>
              </a:rPr>
              <a:t>Adaptivní imunita se vytvořila k poznávání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dirty="0" smtClean="0">
                <a:solidFill>
                  <a:srgbClr val="002060"/>
                </a:solidFill>
              </a:rPr>
              <a:t>„cizích “, mikroorganismů, ale také vlastních 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dirty="0" smtClean="0">
                <a:solidFill>
                  <a:srgbClr val="002060"/>
                </a:solidFill>
              </a:rPr>
              <a:t>molekul.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b="1" dirty="0" smtClean="0">
                <a:solidFill>
                  <a:srgbClr val="002060"/>
                </a:solidFill>
              </a:rPr>
              <a:t>Paměť: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dirty="0" smtClean="0">
                <a:solidFill>
                  <a:srgbClr val="002060"/>
                </a:solidFill>
              </a:rPr>
              <a:t>Vytvoření imunologické  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dirty="0" smtClean="0">
                <a:solidFill>
                  <a:srgbClr val="002060"/>
                </a:solidFill>
              </a:rPr>
              <a:t>paměti je pro adaptivní imunitu příznačné  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dirty="0" smtClean="0">
                <a:solidFill>
                  <a:srgbClr val="002060"/>
                </a:solidFill>
              </a:rPr>
              <a:t>– primární a sekundární reakce, „booster“.</a:t>
            </a:r>
          </a:p>
        </p:txBody>
      </p:sp>
    </p:spTree>
    <p:extLst>
      <p:ext uri="{BB962C8B-B14F-4D97-AF65-F5344CB8AC3E}">
        <p14:creationId xmlns:p14="http://schemas.microsoft.com/office/powerpoint/2010/main" val="148680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hangingPunct="1"/>
            <a:r>
              <a:rPr lang="cs-CZ" sz="4000" dirty="0" smtClean="0">
                <a:solidFill>
                  <a:srgbClr val="C00000"/>
                </a:solidFill>
              </a:rPr>
              <a:t/>
            </a:r>
            <a:br>
              <a:rPr lang="cs-CZ" sz="4000" dirty="0" smtClean="0">
                <a:solidFill>
                  <a:srgbClr val="C00000"/>
                </a:solidFill>
              </a:rPr>
            </a:br>
            <a:r>
              <a:rPr lang="cs-CZ" sz="4000" dirty="0" smtClean="0">
                <a:solidFill>
                  <a:srgbClr val="C00000"/>
                </a:solidFill>
              </a:rPr>
              <a:t>Lymfocyty T a B jsou základními operačními jednotkami adaptivní imunity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T-lymfocyty jsou zaměřeny na intracelulární antigeny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T-lymfocyty ovlivňují další buňky především působením </a:t>
            </a:r>
            <a:r>
              <a:rPr lang="cs-CZ" dirty="0" err="1" smtClean="0">
                <a:solidFill>
                  <a:srgbClr val="002060"/>
                </a:solidFill>
              </a:rPr>
              <a:t>cytokinů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B-lymfocyty na extracelulární antigeny</a:t>
            </a:r>
          </a:p>
          <a:p>
            <a:r>
              <a:rPr lang="cs-CZ" dirty="0">
                <a:solidFill>
                  <a:srgbClr val="002060"/>
                </a:solidFill>
              </a:rPr>
              <a:t>B</a:t>
            </a:r>
            <a:r>
              <a:rPr lang="cs-CZ" dirty="0" smtClean="0">
                <a:solidFill>
                  <a:srgbClr val="002060"/>
                </a:solidFill>
              </a:rPr>
              <a:t>-lymfocyty produkují imunoglobuliny</a:t>
            </a:r>
            <a:endParaRPr lang="en-GB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72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cs-CZ" altLang="en-US" dirty="0">
                <a:solidFill>
                  <a:srgbClr val="C00000"/>
                </a:solidFill>
              </a:rPr>
              <a:t>Antigen prezentující buňky a T lymfocyty 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752600"/>
            <a:ext cx="4724400" cy="4526756"/>
          </a:xfrm>
        </p:spPr>
        <p:txBody>
          <a:bodyPr>
            <a:norm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endParaRPr lang="cs-CZ" altLang="en-US" sz="2000" dirty="0" smtClean="0">
              <a:solidFill>
                <a:srgbClr val="002060"/>
              </a:solidFill>
              <a:latin typeface="+mj-lt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en-US" sz="2000" dirty="0" smtClean="0">
                <a:solidFill>
                  <a:srgbClr val="002060"/>
                </a:solidFill>
                <a:latin typeface="+mj-lt"/>
              </a:rPr>
              <a:t>K </a:t>
            </a:r>
            <a:r>
              <a:rPr lang="cs-CZ" altLang="en-US" sz="2000" dirty="0">
                <a:solidFill>
                  <a:srgbClr val="002060"/>
                </a:solidFill>
                <a:latin typeface="+mj-lt"/>
              </a:rPr>
              <a:t>iniciaci imunitní odpovědi je nutné rozpoznání antigenu T lymfocyty </a:t>
            </a:r>
            <a:r>
              <a:rPr lang="cs-CZ" altLang="en-US" sz="2000" dirty="0" smtClean="0">
                <a:solidFill>
                  <a:srgbClr val="002060"/>
                </a:solidFill>
                <a:latin typeface="+mj-lt"/>
              </a:rPr>
              <a:t>pomocí antigen </a:t>
            </a:r>
            <a:r>
              <a:rPr lang="cs-CZ" altLang="en-US" sz="2000" dirty="0">
                <a:solidFill>
                  <a:srgbClr val="002060"/>
                </a:solidFill>
                <a:latin typeface="+mj-lt"/>
              </a:rPr>
              <a:t>p</a:t>
            </a:r>
            <a:r>
              <a:rPr lang="cs-CZ" altLang="en-US" sz="2000" dirty="0" smtClean="0">
                <a:solidFill>
                  <a:srgbClr val="002060"/>
                </a:solidFill>
                <a:latin typeface="+mj-lt"/>
              </a:rPr>
              <a:t>rezentujících buněk – APC.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en-US" sz="2000" dirty="0" smtClean="0">
                <a:solidFill>
                  <a:srgbClr val="002060"/>
                </a:solidFill>
                <a:latin typeface="+mj-lt"/>
              </a:rPr>
              <a:t>APC prezentují </a:t>
            </a:r>
            <a:r>
              <a:rPr lang="cs-CZ" altLang="en-US" sz="2000" dirty="0" err="1" smtClean="0">
                <a:solidFill>
                  <a:srgbClr val="002060"/>
                </a:solidFill>
                <a:latin typeface="+mj-lt"/>
              </a:rPr>
              <a:t>Ag</a:t>
            </a:r>
            <a:r>
              <a:rPr lang="cs-CZ" altLang="en-US" sz="2000" dirty="0" smtClean="0">
                <a:solidFill>
                  <a:srgbClr val="002060"/>
                </a:solidFill>
                <a:latin typeface="+mj-lt"/>
              </a:rPr>
              <a:t> pomocí HLA systému.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en-US" sz="2000" dirty="0" smtClean="0">
                <a:solidFill>
                  <a:srgbClr val="002060"/>
                </a:solidFill>
                <a:latin typeface="+mj-lt"/>
              </a:rPr>
              <a:t>Povaha </a:t>
            </a:r>
            <a:r>
              <a:rPr lang="cs-CZ" altLang="en-US" sz="2000" dirty="0">
                <a:solidFill>
                  <a:srgbClr val="002060"/>
                </a:solidFill>
                <a:latin typeface="+mj-lt"/>
              </a:rPr>
              <a:t>imunitní odpovědi je určována druhem prezentovaného antigenu.</a:t>
            </a:r>
          </a:p>
          <a:p>
            <a:pPr>
              <a:spcBef>
                <a:spcPts val="500"/>
              </a:spcBef>
              <a:spcAft>
                <a:spcPts val="500"/>
              </a:spcAft>
              <a:buFontTx/>
              <a:buNone/>
            </a:pPr>
            <a:endParaRPr lang="cs-CZ" altLang="en-US" sz="2000" dirty="0">
              <a:solidFill>
                <a:srgbClr val="002060"/>
              </a:solidFill>
              <a:latin typeface="+mj-lt"/>
            </a:endParaRPr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cs-CZ" altLang="en-US" sz="2000" dirty="0">
                <a:solidFill>
                  <a:srgbClr val="002060"/>
                </a:solidFill>
                <a:latin typeface="+mj-lt"/>
              </a:rPr>
              <a:t>prezentace endogenního </a:t>
            </a:r>
            <a:r>
              <a:rPr lang="cs-CZ" altLang="en-US" sz="2000" dirty="0" smtClean="0">
                <a:solidFill>
                  <a:srgbClr val="002060"/>
                </a:solidFill>
                <a:latin typeface="+mj-lt"/>
              </a:rPr>
              <a:t>(tělu vlastního) antigenu</a:t>
            </a:r>
            <a:endParaRPr lang="cs-CZ" altLang="en-US" sz="20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49187" name="Group 35"/>
          <p:cNvGrpSpPr>
            <a:grpSpLocks/>
          </p:cNvGrpSpPr>
          <p:nvPr/>
        </p:nvGrpSpPr>
        <p:grpSpPr bwMode="auto">
          <a:xfrm>
            <a:off x="5600701" y="1504950"/>
            <a:ext cx="3207455" cy="5162550"/>
            <a:chOff x="3528" y="948"/>
            <a:chExt cx="2020" cy="3252"/>
          </a:xfrm>
        </p:grpSpPr>
        <p:sp>
          <p:nvSpPr>
            <p:cNvPr id="49185" name="Freeform 33"/>
            <p:cNvSpPr>
              <a:spLocks/>
            </p:cNvSpPr>
            <p:nvPr/>
          </p:nvSpPr>
          <p:spPr bwMode="auto">
            <a:xfrm>
              <a:off x="3528" y="948"/>
              <a:ext cx="2020" cy="1560"/>
            </a:xfrm>
            <a:custGeom>
              <a:avLst/>
              <a:gdLst>
                <a:gd name="T0" fmla="*/ 168 w 2020"/>
                <a:gd name="T1" fmla="*/ 264 h 1560"/>
                <a:gd name="T2" fmla="*/ 60 w 2020"/>
                <a:gd name="T3" fmla="*/ 444 h 1560"/>
                <a:gd name="T4" fmla="*/ 48 w 2020"/>
                <a:gd name="T5" fmla="*/ 1020 h 1560"/>
                <a:gd name="T6" fmla="*/ 72 w 2020"/>
                <a:gd name="T7" fmla="*/ 1140 h 1560"/>
                <a:gd name="T8" fmla="*/ 144 w 2020"/>
                <a:gd name="T9" fmla="*/ 1236 h 1560"/>
                <a:gd name="T10" fmla="*/ 600 w 2020"/>
                <a:gd name="T11" fmla="*/ 1404 h 1560"/>
                <a:gd name="T12" fmla="*/ 708 w 2020"/>
                <a:gd name="T13" fmla="*/ 1464 h 1560"/>
                <a:gd name="T14" fmla="*/ 996 w 2020"/>
                <a:gd name="T15" fmla="*/ 1560 h 1560"/>
                <a:gd name="T16" fmla="*/ 1116 w 2020"/>
                <a:gd name="T17" fmla="*/ 1536 h 1560"/>
                <a:gd name="T18" fmla="*/ 1152 w 2020"/>
                <a:gd name="T19" fmla="*/ 1500 h 1560"/>
                <a:gd name="T20" fmla="*/ 1188 w 2020"/>
                <a:gd name="T21" fmla="*/ 1488 h 1560"/>
                <a:gd name="T22" fmla="*/ 1368 w 2020"/>
                <a:gd name="T23" fmla="*/ 1416 h 1560"/>
                <a:gd name="T24" fmla="*/ 1572 w 2020"/>
                <a:gd name="T25" fmla="*/ 1320 h 1560"/>
                <a:gd name="T26" fmla="*/ 1656 w 2020"/>
                <a:gd name="T27" fmla="*/ 1284 h 1560"/>
                <a:gd name="T28" fmla="*/ 1728 w 2020"/>
                <a:gd name="T29" fmla="*/ 1236 h 1560"/>
                <a:gd name="T30" fmla="*/ 1800 w 2020"/>
                <a:gd name="T31" fmla="*/ 1164 h 1560"/>
                <a:gd name="T32" fmla="*/ 1848 w 2020"/>
                <a:gd name="T33" fmla="*/ 1092 h 1560"/>
                <a:gd name="T34" fmla="*/ 1932 w 2020"/>
                <a:gd name="T35" fmla="*/ 948 h 1560"/>
                <a:gd name="T36" fmla="*/ 1716 w 2020"/>
                <a:gd name="T37" fmla="*/ 204 h 1560"/>
                <a:gd name="T38" fmla="*/ 1608 w 2020"/>
                <a:gd name="T39" fmla="*/ 156 h 1560"/>
                <a:gd name="T40" fmla="*/ 1488 w 2020"/>
                <a:gd name="T41" fmla="*/ 108 h 1560"/>
                <a:gd name="T42" fmla="*/ 1296 w 2020"/>
                <a:gd name="T43" fmla="*/ 60 h 1560"/>
                <a:gd name="T44" fmla="*/ 1224 w 2020"/>
                <a:gd name="T45" fmla="*/ 48 h 1560"/>
                <a:gd name="T46" fmla="*/ 1104 w 2020"/>
                <a:gd name="T47" fmla="*/ 12 h 1560"/>
                <a:gd name="T48" fmla="*/ 1068 w 2020"/>
                <a:gd name="T49" fmla="*/ 0 h 1560"/>
                <a:gd name="T50" fmla="*/ 540 w 2020"/>
                <a:gd name="T51" fmla="*/ 48 h 1560"/>
                <a:gd name="T52" fmla="*/ 324 w 2020"/>
                <a:gd name="T53" fmla="*/ 156 h 1560"/>
                <a:gd name="T54" fmla="*/ 180 w 2020"/>
                <a:gd name="T55" fmla="*/ 252 h 1560"/>
                <a:gd name="T56" fmla="*/ 168 w 2020"/>
                <a:gd name="T57" fmla="*/ 264 h 1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20" h="1560">
                  <a:moveTo>
                    <a:pt x="168" y="264"/>
                  </a:moveTo>
                  <a:cubicBezTo>
                    <a:pt x="98" y="311"/>
                    <a:pt x="104" y="377"/>
                    <a:pt x="60" y="444"/>
                  </a:cubicBezTo>
                  <a:cubicBezTo>
                    <a:pt x="0" y="683"/>
                    <a:pt x="21" y="565"/>
                    <a:pt x="48" y="1020"/>
                  </a:cubicBezTo>
                  <a:cubicBezTo>
                    <a:pt x="50" y="1061"/>
                    <a:pt x="48" y="1107"/>
                    <a:pt x="72" y="1140"/>
                  </a:cubicBezTo>
                  <a:cubicBezTo>
                    <a:pt x="96" y="1172"/>
                    <a:pt x="106" y="1223"/>
                    <a:pt x="144" y="1236"/>
                  </a:cubicBezTo>
                  <a:cubicBezTo>
                    <a:pt x="298" y="1287"/>
                    <a:pt x="438" y="1384"/>
                    <a:pt x="600" y="1404"/>
                  </a:cubicBezTo>
                  <a:cubicBezTo>
                    <a:pt x="639" y="1417"/>
                    <a:pt x="669" y="1451"/>
                    <a:pt x="708" y="1464"/>
                  </a:cubicBezTo>
                  <a:cubicBezTo>
                    <a:pt x="797" y="1494"/>
                    <a:pt x="921" y="1510"/>
                    <a:pt x="996" y="1560"/>
                  </a:cubicBezTo>
                  <a:cubicBezTo>
                    <a:pt x="1003" y="1559"/>
                    <a:pt x="1093" y="1551"/>
                    <a:pt x="1116" y="1536"/>
                  </a:cubicBezTo>
                  <a:cubicBezTo>
                    <a:pt x="1130" y="1527"/>
                    <a:pt x="1138" y="1509"/>
                    <a:pt x="1152" y="1500"/>
                  </a:cubicBezTo>
                  <a:cubicBezTo>
                    <a:pt x="1163" y="1493"/>
                    <a:pt x="1177" y="1494"/>
                    <a:pt x="1188" y="1488"/>
                  </a:cubicBezTo>
                  <a:cubicBezTo>
                    <a:pt x="1257" y="1454"/>
                    <a:pt x="1287" y="1429"/>
                    <a:pt x="1368" y="1416"/>
                  </a:cubicBezTo>
                  <a:cubicBezTo>
                    <a:pt x="1436" y="1382"/>
                    <a:pt x="1503" y="1350"/>
                    <a:pt x="1572" y="1320"/>
                  </a:cubicBezTo>
                  <a:cubicBezTo>
                    <a:pt x="1630" y="1295"/>
                    <a:pt x="1590" y="1324"/>
                    <a:pt x="1656" y="1284"/>
                  </a:cubicBezTo>
                  <a:cubicBezTo>
                    <a:pt x="1681" y="1269"/>
                    <a:pt x="1704" y="1252"/>
                    <a:pt x="1728" y="1236"/>
                  </a:cubicBezTo>
                  <a:cubicBezTo>
                    <a:pt x="1756" y="1217"/>
                    <a:pt x="1800" y="1164"/>
                    <a:pt x="1800" y="1164"/>
                  </a:cubicBezTo>
                  <a:cubicBezTo>
                    <a:pt x="1823" y="1095"/>
                    <a:pt x="1796" y="1159"/>
                    <a:pt x="1848" y="1092"/>
                  </a:cubicBezTo>
                  <a:cubicBezTo>
                    <a:pt x="1887" y="1041"/>
                    <a:pt x="1898" y="999"/>
                    <a:pt x="1932" y="948"/>
                  </a:cubicBezTo>
                  <a:cubicBezTo>
                    <a:pt x="2020" y="596"/>
                    <a:pt x="1981" y="381"/>
                    <a:pt x="1716" y="204"/>
                  </a:cubicBezTo>
                  <a:cubicBezTo>
                    <a:pt x="1627" y="145"/>
                    <a:pt x="1748" y="179"/>
                    <a:pt x="1608" y="156"/>
                  </a:cubicBezTo>
                  <a:cubicBezTo>
                    <a:pt x="1532" y="99"/>
                    <a:pt x="1590" y="131"/>
                    <a:pt x="1488" y="108"/>
                  </a:cubicBezTo>
                  <a:cubicBezTo>
                    <a:pt x="1424" y="93"/>
                    <a:pt x="1361" y="71"/>
                    <a:pt x="1296" y="60"/>
                  </a:cubicBezTo>
                  <a:cubicBezTo>
                    <a:pt x="1272" y="56"/>
                    <a:pt x="1248" y="53"/>
                    <a:pt x="1224" y="48"/>
                  </a:cubicBezTo>
                  <a:cubicBezTo>
                    <a:pt x="1179" y="39"/>
                    <a:pt x="1150" y="27"/>
                    <a:pt x="1104" y="12"/>
                  </a:cubicBezTo>
                  <a:cubicBezTo>
                    <a:pt x="1092" y="8"/>
                    <a:pt x="1068" y="0"/>
                    <a:pt x="1068" y="0"/>
                  </a:cubicBezTo>
                  <a:cubicBezTo>
                    <a:pt x="859" y="7"/>
                    <a:pt x="723" y="2"/>
                    <a:pt x="540" y="48"/>
                  </a:cubicBezTo>
                  <a:cubicBezTo>
                    <a:pt x="473" y="93"/>
                    <a:pt x="394" y="117"/>
                    <a:pt x="324" y="156"/>
                  </a:cubicBezTo>
                  <a:cubicBezTo>
                    <a:pt x="272" y="185"/>
                    <a:pt x="234" y="234"/>
                    <a:pt x="180" y="252"/>
                  </a:cubicBezTo>
                  <a:cubicBezTo>
                    <a:pt x="169" y="263"/>
                    <a:pt x="110" y="322"/>
                    <a:pt x="168" y="26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49186" name="Group 34"/>
            <p:cNvGrpSpPr>
              <a:grpSpLocks/>
            </p:cNvGrpSpPr>
            <p:nvPr/>
          </p:nvGrpSpPr>
          <p:grpSpPr bwMode="auto">
            <a:xfrm>
              <a:off x="3542" y="1462"/>
              <a:ext cx="1875" cy="2738"/>
              <a:chOff x="3542" y="1462"/>
              <a:chExt cx="1875" cy="2738"/>
            </a:xfrm>
          </p:grpSpPr>
          <p:sp>
            <p:nvSpPr>
              <p:cNvPr id="49158" name="Freeform 6"/>
              <p:cNvSpPr>
                <a:spLocks/>
              </p:cNvSpPr>
              <p:nvPr/>
            </p:nvSpPr>
            <p:spPr bwMode="auto">
              <a:xfrm>
                <a:off x="3874" y="1684"/>
                <a:ext cx="593" cy="460"/>
              </a:xfrm>
              <a:custGeom>
                <a:avLst/>
                <a:gdLst>
                  <a:gd name="T0" fmla="*/ 315 w 593"/>
                  <a:gd name="T1" fmla="*/ 5 h 460"/>
                  <a:gd name="T2" fmla="*/ 104 w 593"/>
                  <a:gd name="T3" fmla="*/ 27 h 460"/>
                  <a:gd name="T4" fmla="*/ 60 w 593"/>
                  <a:gd name="T5" fmla="*/ 71 h 460"/>
                  <a:gd name="T6" fmla="*/ 149 w 593"/>
                  <a:gd name="T7" fmla="*/ 460 h 460"/>
                  <a:gd name="T8" fmla="*/ 515 w 593"/>
                  <a:gd name="T9" fmla="*/ 405 h 460"/>
                  <a:gd name="T10" fmla="*/ 593 w 593"/>
                  <a:gd name="T11" fmla="*/ 316 h 460"/>
                  <a:gd name="T12" fmla="*/ 560 w 593"/>
                  <a:gd name="T13" fmla="*/ 183 h 460"/>
                  <a:gd name="T14" fmla="*/ 471 w 593"/>
                  <a:gd name="T15" fmla="*/ 116 h 460"/>
                  <a:gd name="T16" fmla="*/ 327 w 593"/>
                  <a:gd name="T17" fmla="*/ 5 h 460"/>
                  <a:gd name="T18" fmla="*/ 315 w 593"/>
                  <a:gd name="T19" fmla="*/ 5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93" h="460">
                    <a:moveTo>
                      <a:pt x="315" y="5"/>
                    </a:moveTo>
                    <a:cubicBezTo>
                      <a:pt x="245" y="11"/>
                      <a:pt x="169" y="0"/>
                      <a:pt x="104" y="27"/>
                    </a:cubicBezTo>
                    <a:cubicBezTo>
                      <a:pt x="85" y="35"/>
                      <a:pt x="75" y="56"/>
                      <a:pt x="60" y="71"/>
                    </a:cubicBezTo>
                    <a:cubicBezTo>
                      <a:pt x="30" y="193"/>
                      <a:pt x="0" y="412"/>
                      <a:pt x="149" y="460"/>
                    </a:cubicBezTo>
                    <a:cubicBezTo>
                      <a:pt x="280" y="448"/>
                      <a:pt x="385" y="415"/>
                      <a:pt x="515" y="405"/>
                    </a:cubicBezTo>
                    <a:cubicBezTo>
                      <a:pt x="569" y="388"/>
                      <a:pt x="568" y="366"/>
                      <a:pt x="593" y="316"/>
                    </a:cubicBezTo>
                    <a:cubicBezTo>
                      <a:pt x="585" y="249"/>
                      <a:pt x="593" y="233"/>
                      <a:pt x="560" y="183"/>
                    </a:cubicBezTo>
                    <a:cubicBezTo>
                      <a:pt x="540" y="152"/>
                      <a:pt x="471" y="116"/>
                      <a:pt x="471" y="116"/>
                    </a:cubicBezTo>
                    <a:cubicBezTo>
                      <a:pt x="435" y="61"/>
                      <a:pt x="389" y="26"/>
                      <a:pt x="327" y="5"/>
                    </a:cubicBezTo>
                    <a:cubicBezTo>
                      <a:pt x="285" y="19"/>
                      <a:pt x="282" y="21"/>
                      <a:pt x="315" y="5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9162" name="Freeform 10"/>
              <p:cNvSpPr>
                <a:spLocks/>
              </p:cNvSpPr>
              <p:nvPr/>
            </p:nvSpPr>
            <p:spPr bwMode="auto">
              <a:xfrm>
                <a:off x="4545" y="1700"/>
                <a:ext cx="355" cy="378"/>
              </a:xfrm>
              <a:custGeom>
                <a:avLst/>
                <a:gdLst>
                  <a:gd name="T0" fmla="*/ 211 w 355"/>
                  <a:gd name="T1" fmla="*/ 111 h 378"/>
                  <a:gd name="T2" fmla="*/ 178 w 355"/>
                  <a:gd name="T3" fmla="*/ 44 h 378"/>
                  <a:gd name="T4" fmla="*/ 111 w 355"/>
                  <a:gd name="T5" fmla="*/ 0 h 378"/>
                  <a:gd name="T6" fmla="*/ 0 w 355"/>
                  <a:gd name="T7" fmla="*/ 67 h 378"/>
                  <a:gd name="T8" fmla="*/ 78 w 355"/>
                  <a:gd name="T9" fmla="*/ 289 h 378"/>
                  <a:gd name="T10" fmla="*/ 100 w 355"/>
                  <a:gd name="T11" fmla="*/ 322 h 378"/>
                  <a:gd name="T12" fmla="*/ 156 w 355"/>
                  <a:gd name="T13" fmla="*/ 378 h 378"/>
                  <a:gd name="T14" fmla="*/ 322 w 355"/>
                  <a:gd name="T15" fmla="*/ 366 h 378"/>
                  <a:gd name="T16" fmla="*/ 345 w 355"/>
                  <a:gd name="T17" fmla="*/ 344 h 378"/>
                  <a:gd name="T18" fmla="*/ 278 w 355"/>
                  <a:gd name="T19" fmla="*/ 144 h 378"/>
                  <a:gd name="T20" fmla="*/ 189 w 355"/>
                  <a:gd name="T21" fmla="*/ 78 h 378"/>
                  <a:gd name="T22" fmla="*/ 211 w 355"/>
                  <a:gd name="T23" fmla="*/ 111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78">
                    <a:moveTo>
                      <a:pt x="211" y="111"/>
                    </a:moveTo>
                    <a:cubicBezTo>
                      <a:pt x="203" y="88"/>
                      <a:pt x="197" y="61"/>
                      <a:pt x="178" y="44"/>
                    </a:cubicBezTo>
                    <a:cubicBezTo>
                      <a:pt x="158" y="26"/>
                      <a:pt x="111" y="0"/>
                      <a:pt x="111" y="0"/>
                    </a:cubicBezTo>
                    <a:cubicBezTo>
                      <a:pt x="49" y="10"/>
                      <a:pt x="20" y="6"/>
                      <a:pt x="0" y="67"/>
                    </a:cubicBezTo>
                    <a:cubicBezTo>
                      <a:pt x="13" y="209"/>
                      <a:pt x="0" y="196"/>
                      <a:pt x="78" y="289"/>
                    </a:cubicBezTo>
                    <a:cubicBezTo>
                      <a:pt x="86" y="299"/>
                      <a:pt x="91" y="312"/>
                      <a:pt x="100" y="322"/>
                    </a:cubicBezTo>
                    <a:cubicBezTo>
                      <a:pt x="117" y="342"/>
                      <a:pt x="156" y="378"/>
                      <a:pt x="156" y="378"/>
                    </a:cubicBezTo>
                    <a:cubicBezTo>
                      <a:pt x="211" y="374"/>
                      <a:pt x="267" y="376"/>
                      <a:pt x="322" y="366"/>
                    </a:cubicBezTo>
                    <a:cubicBezTo>
                      <a:pt x="332" y="364"/>
                      <a:pt x="344" y="355"/>
                      <a:pt x="345" y="344"/>
                    </a:cubicBezTo>
                    <a:cubicBezTo>
                      <a:pt x="352" y="245"/>
                      <a:pt x="355" y="196"/>
                      <a:pt x="278" y="144"/>
                    </a:cubicBezTo>
                    <a:cubicBezTo>
                      <a:pt x="272" y="140"/>
                      <a:pt x="190" y="77"/>
                      <a:pt x="189" y="78"/>
                    </a:cubicBezTo>
                    <a:cubicBezTo>
                      <a:pt x="180" y="87"/>
                      <a:pt x="204" y="100"/>
                      <a:pt x="211" y="111"/>
                    </a:cubicBezTo>
                    <a:close/>
                  </a:path>
                </a:pathLst>
              </a:custGeom>
              <a:solidFill>
                <a:srgbClr val="96969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9163" name="Oval 11"/>
              <p:cNvSpPr>
                <a:spLocks noChangeArrowheads="1"/>
              </p:cNvSpPr>
              <p:nvPr/>
            </p:nvSpPr>
            <p:spPr bwMode="auto">
              <a:xfrm>
                <a:off x="4704" y="18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9166" name="Oval 14"/>
              <p:cNvSpPr>
                <a:spLocks noChangeArrowheads="1"/>
              </p:cNvSpPr>
              <p:nvPr/>
            </p:nvSpPr>
            <p:spPr bwMode="auto">
              <a:xfrm>
                <a:off x="4512" y="2688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9167" name="Freeform 15"/>
              <p:cNvSpPr>
                <a:spLocks/>
              </p:cNvSpPr>
              <p:nvPr/>
            </p:nvSpPr>
            <p:spPr bwMode="auto">
              <a:xfrm>
                <a:off x="3623" y="3011"/>
                <a:ext cx="1724" cy="1189"/>
              </a:xfrm>
              <a:custGeom>
                <a:avLst/>
                <a:gdLst>
                  <a:gd name="T0" fmla="*/ 400 w 1724"/>
                  <a:gd name="T1" fmla="*/ 89 h 1189"/>
                  <a:gd name="T2" fmla="*/ 211 w 1724"/>
                  <a:gd name="T3" fmla="*/ 133 h 1189"/>
                  <a:gd name="T4" fmla="*/ 122 w 1724"/>
                  <a:gd name="T5" fmla="*/ 167 h 1189"/>
                  <a:gd name="T6" fmla="*/ 100 w 1724"/>
                  <a:gd name="T7" fmla="*/ 233 h 1189"/>
                  <a:gd name="T8" fmla="*/ 66 w 1724"/>
                  <a:gd name="T9" fmla="*/ 278 h 1189"/>
                  <a:gd name="T10" fmla="*/ 0 w 1724"/>
                  <a:gd name="T11" fmla="*/ 566 h 1189"/>
                  <a:gd name="T12" fmla="*/ 122 w 1724"/>
                  <a:gd name="T13" fmla="*/ 922 h 1189"/>
                  <a:gd name="T14" fmla="*/ 255 w 1724"/>
                  <a:gd name="T15" fmla="*/ 1066 h 1189"/>
                  <a:gd name="T16" fmla="*/ 322 w 1724"/>
                  <a:gd name="T17" fmla="*/ 1111 h 1189"/>
                  <a:gd name="T18" fmla="*/ 533 w 1724"/>
                  <a:gd name="T19" fmla="*/ 1133 h 1189"/>
                  <a:gd name="T20" fmla="*/ 933 w 1724"/>
                  <a:gd name="T21" fmla="*/ 1189 h 1189"/>
                  <a:gd name="T22" fmla="*/ 1333 w 1724"/>
                  <a:gd name="T23" fmla="*/ 1178 h 1189"/>
                  <a:gd name="T24" fmla="*/ 1533 w 1724"/>
                  <a:gd name="T25" fmla="*/ 1133 h 1189"/>
                  <a:gd name="T26" fmla="*/ 1711 w 1724"/>
                  <a:gd name="T27" fmla="*/ 689 h 1189"/>
                  <a:gd name="T28" fmla="*/ 1722 w 1724"/>
                  <a:gd name="T29" fmla="*/ 555 h 1189"/>
                  <a:gd name="T30" fmla="*/ 1711 w 1724"/>
                  <a:gd name="T31" fmla="*/ 189 h 1189"/>
                  <a:gd name="T32" fmla="*/ 1644 w 1724"/>
                  <a:gd name="T33" fmla="*/ 144 h 1189"/>
                  <a:gd name="T34" fmla="*/ 1433 w 1724"/>
                  <a:gd name="T35" fmla="*/ 111 h 1189"/>
                  <a:gd name="T36" fmla="*/ 766 w 1724"/>
                  <a:gd name="T37" fmla="*/ 0 h 1189"/>
                  <a:gd name="T38" fmla="*/ 511 w 1724"/>
                  <a:gd name="T39" fmla="*/ 44 h 1189"/>
                  <a:gd name="T40" fmla="*/ 444 w 1724"/>
                  <a:gd name="T41" fmla="*/ 67 h 1189"/>
                  <a:gd name="T42" fmla="*/ 411 w 1724"/>
                  <a:gd name="T43" fmla="*/ 89 h 1189"/>
                  <a:gd name="T44" fmla="*/ 378 w 1724"/>
                  <a:gd name="T45" fmla="*/ 100 h 1189"/>
                  <a:gd name="T46" fmla="*/ 400 w 1724"/>
                  <a:gd name="T47" fmla="*/ 89 h 1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24" h="1189">
                    <a:moveTo>
                      <a:pt x="400" y="89"/>
                    </a:moveTo>
                    <a:cubicBezTo>
                      <a:pt x="331" y="99"/>
                      <a:pt x="280" y="122"/>
                      <a:pt x="211" y="133"/>
                    </a:cubicBezTo>
                    <a:cubicBezTo>
                      <a:pt x="181" y="144"/>
                      <a:pt x="146" y="146"/>
                      <a:pt x="122" y="167"/>
                    </a:cubicBezTo>
                    <a:cubicBezTo>
                      <a:pt x="105" y="183"/>
                      <a:pt x="110" y="212"/>
                      <a:pt x="100" y="233"/>
                    </a:cubicBezTo>
                    <a:cubicBezTo>
                      <a:pt x="92" y="250"/>
                      <a:pt x="77" y="263"/>
                      <a:pt x="66" y="278"/>
                    </a:cubicBezTo>
                    <a:cubicBezTo>
                      <a:pt x="42" y="374"/>
                      <a:pt x="24" y="470"/>
                      <a:pt x="0" y="566"/>
                    </a:cubicBezTo>
                    <a:cubicBezTo>
                      <a:pt x="11" y="738"/>
                      <a:pt x="3" y="803"/>
                      <a:pt x="122" y="922"/>
                    </a:cubicBezTo>
                    <a:cubicBezTo>
                      <a:pt x="154" y="1019"/>
                      <a:pt x="176" y="1013"/>
                      <a:pt x="255" y="1066"/>
                    </a:cubicBezTo>
                    <a:cubicBezTo>
                      <a:pt x="301" y="1097"/>
                      <a:pt x="251" y="1090"/>
                      <a:pt x="322" y="1111"/>
                    </a:cubicBezTo>
                    <a:cubicBezTo>
                      <a:pt x="368" y="1125"/>
                      <a:pt x="513" y="1131"/>
                      <a:pt x="533" y="1133"/>
                    </a:cubicBezTo>
                    <a:cubicBezTo>
                      <a:pt x="663" y="1165"/>
                      <a:pt x="800" y="1176"/>
                      <a:pt x="933" y="1189"/>
                    </a:cubicBezTo>
                    <a:cubicBezTo>
                      <a:pt x="1066" y="1185"/>
                      <a:pt x="1200" y="1185"/>
                      <a:pt x="1333" y="1178"/>
                    </a:cubicBezTo>
                    <a:cubicBezTo>
                      <a:pt x="1401" y="1175"/>
                      <a:pt x="1466" y="1144"/>
                      <a:pt x="1533" y="1133"/>
                    </a:cubicBezTo>
                    <a:cubicBezTo>
                      <a:pt x="1656" y="1014"/>
                      <a:pt x="1684" y="853"/>
                      <a:pt x="1711" y="689"/>
                    </a:cubicBezTo>
                    <a:cubicBezTo>
                      <a:pt x="1715" y="644"/>
                      <a:pt x="1722" y="600"/>
                      <a:pt x="1722" y="555"/>
                    </a:cubicBezTo>
                    <a:cubicBezTo>
                      <a:pt x="1722" y="433"/>
                      <a:pt x="1724" y="310"/>
                      <a:pt x="1711" y="189"/>
                    </a:cubicBezTo>
                    <a:cubicBezTo>
                      <a:pt x="1708" y="160"/>
                      <a:pt x="1664" y="150"/>
                      <a:pt x="1644" y="144"/>
                    </a:cubicBezTo>
                    <a:cubicBezTo>
                      <a:pt x="1574" y="124"/>
                      <a:pt x="1506" y="118"/>
                      <a:pt x="1433" y="111"/>
                    </a:cubicBezTo>
                    <a:cubicBezTo>
                      <a:pt x="1216" y="39"/>
                      <a:pt x="991" y="28"/>
                      <a:pt x="766" y="0"/>
                    </a:cubicBezTo>
                    <a:cubicBezTo>
                      <a:pt x="654" y="8"/>
                      <a:pt x="604" y="6"/>
                      <a:pt x="511" y="44"/>
                    </a:cubicBezTo>
                    <a:cubicBezTo>
                      <a:pt x="489" y="53"/>
                      <a:pt x="464" y="54"/>
                      <a:pt x="444" y="67"/>
                    </a:cubicBezTo>
                    <a:cubicBezTo>
                      <a:pt x="433" y="74"/>
                      <a:pt x="423" y="83"/>
                      <a:pt x="411" y="89"/>
                    </a:cubicBezTo>
                    <a:cubicBezTo>
                      <a:pt x="401" y="94"/>
                      <a:pt x="390" y="100"/>
                      <a:pt x="378" y="100"/>
                    </a:cubicBezTo>
                    <a:cubicBezTo>
                      <a:pt x="370" y="100"/>
                      <a:pt x="393" y="93"/>
                      <a:pt x="400" y="89"/>
                    </a:cubicBezTo>
                    <a:close/>
                  </a:path>
                </a:pathLst>
              </a:custGeom>
              <a:solidFill>
                <a:srgbClr val="000066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9168" name="Freeform 16"/>
              <p:cNvSpPr>
                <a:spLocks/>
              </p:cNvSpPr>
              <p:nvPr/>
            </p:nvSpPr>
            <p:spPr bwMode="auto">
              <a:xfrm>
                <a:off x="4044" y="3255"/>
                <a:ext cx="834" cy="668"/>
              </a:xfrm>
              <a:custGeom>
                <a:avLst/>
                <a:gdLst>
                  <a:gd name="T0" fmla="*/ 212 w 834"/>
                  <a:gd name="T1" fmla="*/ 222 h 668"/>
                  <a:gd name="T2" fmla="*/ 57 w 834"/>
                  <a:gd name="T3" fmla="*/ 234 h 668"/>
                  <a:gd name="T4" fmla="*/ 1 w 834"/>
                  <a:gd name="T5" fmla="*/ 322 h 668"/>
                  <a:gd name="T6" fmla="*/ 12 w 834"/>
                  <a:gd name="T7" fmla="*/ 456 h 668"/>
                  <a:gd name="T8" fmla="*/ 123 w 834"/>
                  <a:gd name="T9" fmla="*/ 567 h 668"/>
                  <a:gd name="T10" fmla="*/ 234 w 834"/>
                  <a:gd name="T11" fmla="*/ 622 h 668"/>
                  <a:gd name="T12" fmla="*/ 468 w 834"/>
                  <a:gd name="T13" fmla="*/ 667 h 668"/>
                  <a:gd name="T14" fmla="*/ 679 w 834"/>
                  <a:gd name="T15" fmla="*/ 656 h 668"/>
                  <a:gd name="T16" fmla="*/ 723 w 834"/>
                  <a:gd name="T17" fmla="*/ 622 h 668"/>
                  <a:gd name="T18" fmla="*/ 834 w 834"/>
                  <a:gd name="T19" fmla="*/ 400 h 668"/>
                  <a:gd name="T20" fmla="*/ 812 w 834"/>
                  <a:gd name="T21" fmla="*/ 222 h 668"/>
                  <a:gd name="T22" fmla="*/ 801 w 834"/>
                  <a:gd name="T23" fmla="*/ 156 h 668"/>
                  <a:gd name="T24" fmla="*/ 545 w 834"/>
                  <a:gd name="T25" fmla="*/ 45 h 668"/>
                  <a:gd name="T26" fmla="*/ 368 w 834"/>
                  <a:gd name="T27" fmla="*/ 0 h 668"/>
                  <a:gd name="T28" fmla="*/ 323 w 834"/>
                  <a:gd name="T29" fmla="*/ 11 h 668"/>
                  <a:gd name="T30" fmla="*/ 234 w 834"/>
                  <a:gd name="T31" fmla="*/ 156 h 668"/>
                  <a:gd name="T32" fmla="*/ 168 w 834"/>
                  <a:gd name="T33" fmla="*/ 200 h 668"/>
                  <a:gd name="T34" fmla="*/ 134 w 834"/>
                  <a:gd name="T35" fmla="*/ 211 h 668"/>
                  <a:gd name="T36" fmla="*/ 134 w 834"/>
                  <a:gd name="T37" fmla="*/ 245 h 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34" h="668">
                    <a:moveTo>
                      <a:pt x="212" y="222"/>
                    </a:moveTo>
                    <a:cubicBezTo>
                      <a:pt x="160" y="226"/>
                      <a:pt x="108" y="225"/>
                      <a:pt x="57" y="234"/>
                    </a:cubicBezTo>
                    <a:cubicBezTo>
                      <a:pt x="23" y="240"/>
                      <a:pt x="1" y="322"/>
                      <a:pt x="1" y="322"/>
                    </a:cubicBezTo>
                    <a:cubicBezTo>
                      <a:pt x="5" y="367"/>
                      <a:pt x="0" y="413"/>
                      <a:pt x="12" y="456"/>
                    </a:cubicBezTo>
                    <a:cubicBezTo>
                      <a:pt x="28" y="513"/>
                      <a:pt x="78" y="542"/>
                      <a:pt x="123" y="567"/>
                    </a:cubicBezTo>
                    <a:cubicBezTo>
                      <a:pt x="159" y="587"/>
                      <a:pt x="192" y="613"/>
                      <a:pt x="234" y="622"/>
                    </a:cubicBezTo>
                    <a:cubicBezTo>
                      <a:pt x="312" y="638"/>
                      <a:pt x="392" y="642"/>
                      <a:pt x="468" y="667"/>
                    </a:cubicBezTo>
                    <a:cubicBezTo>
                      <a:pt x="538" y="663"/>
                      <a:pt x="610" y="668"/>
                      <a:pt x="679" y="656"/>
                    </a:cubicBezTo>
                    <a:cubicBezTo>
                      <a:pt x="697" y="653"/>
                      <a:pt x="711" y="636"/>
                      <a:pt x="723" y="622"/>
                    </a:cubicBezTo>
                    <a:cubicBezTo>
                      <a:pt x="777" y="561"/>
                      <a:pt x="815" y="477"/>
                      <a:pt x="834" y="400"/>
                    </a:cubicBezTo>
                    <a:cubicBezTo>
                      <a:pt x="827" y="341"/>
                      <a:pt x="820" y="281"/>
                      <a:pt x="812" y="222"/>
                    </a:cubicBezTo>
                    <a:cubicBezTo>
                      <a:pt x="809" y="200"/>
                      <a:pt x="812" y="175"/>
                      <a:pt x="801" y="156"/>
                    </a:cubicBezTo>
                    <a:cubicBezTo>
                      <a:pt x="744" y="59"/>
                      <a:pt x="643" y="61"/>
                      <a:pt x="545" y="45"/>
                    </a:cubicBezTo>
                    <a:cubicBezTo>
                      <a:pt x="483" y="13"/>
                      <a:pt x="440" y="9"/>
                      <a:pt x="368" y="0"/>
                    </a:cubicBezTo>
                    <a:cubicBezTo>
                      <a:pt x="353" y="4"/>
                      <a:pt x="337" y="4"/>
                      <a:pt x="323" y="11"/>
                    </a:cubicBezTo>
                    <a:cubicBezTo>
                      <a:pt x="266" y="40"/>
                      <a:pt x="283" y="120"/>
                      <a:pt x="234" y="156"/>
                    </a:cubicBezTo>
                    <a:cubicBezTo>
                      <a:pt x="213" y="172"/>
                      <a:pt x="190" y="185"/>
                      <a:pt x="168" y="200"/>
                    </a:cubicBezTo>
                    <a:cubicBezTo>
                      <a:pt x="158" y="207"/>
                      <a:pt x="141" y="201"/>
                      <a:pt x="134" y="211"/>
                    </a:cubicBezTo>
                    <a:cubicBezTo>
                      <a:pt x="127" y="220"/>
                      <a:pt x="134" y="234"/>
                      <a:pt x="134" y="245"/>
                    </a:cubicBezTo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9169" name="Freeform 17"/>
              <p:cNvSpPr>
                <a:spLocks/>
              </p:cNvSpPr>
              <p:nvPr/>
            </p:nvSpPr>
            <p:spPr bwMode="auto">
              <a:xfrm>
                <a:off x="4432" y="2744"/>
                <a:ext cx="261" cy="346"/>
              </a:xfrm>
              <a:custGeom>
                <a:avLst/>
                <a:gdLst>
                  <a:gd name="T0" fmla="*/ 102 w 261"/>
                  <a:gd name="T1" fmla="*/ 278 h 346"/>
                  <a:gd name="T2" fmla="*/ 91 w 261"/>
                  <a:gd name="T3" fmla="*/ 89 h 346"/>
                  <a:gd name="T4" fmla="*/ 2 w 261"/>
                  <a:gd name="T5" fmla="*/ 34 h 346"/>
                  <a:gd name="T6" fmla="*/ 13 w 261"/>
                  <a:gd name="T7" fmla="*/ 289 h 346"/>
                  <a:gd name="T8" fmla="*/ 113 w 261"/>
                  <a:gd name="T9" fmla="*/ 345 h 346"/>
                  <a:gd name="T10" fmla="*/ 191 w 261"/>
                  <a:gd name="T11" fmla="*/ 311 h 346"/>
                  <a:gd name="T12" fmla="*/ 235 w 261"/>
                  <a:gd name="T13" fmla="*/ 245 h 346"/>
                  <a:gd name="T14" fmla="*/ 224 w 261"/>
                  <a:gd name="T15" fmla="*/ 0 h 346"/>
                  <a:gd name="T16" fmla="*/ 191 w 261"/>
                  <a:gd name="T17" fmla="*/ 22 h 346"/>
                  <a:gd name="T18" fmla="*/ 180 w 261"/>
                  <a:gd name="T19" fmla="*/ 56 h 346"/>
                  <a:gd name="T20" fmla="*/ 135 w 261"/>
                  <a:gd name="T21" fmla="*/ 67 h 346"/>
                  <a:gd name="T22" fmla="*/ 124 w 261"/>
                  <a:gd name="T23" fmla="*/ 134 h 346"/>
                  <a:gd name="T24" fmla="*/ 102 w 261"/>
                  <a:gd name="T25" fmla="*/ 200 h 346"/>
                  <a:gd name="T26" fmla="*/ 113 w 261"/>
                  <a:gd name="T27" fmla="*/ 289 h 346"/>
                  <a:gd name="T28" fmla="*/ 80 w 261"/>
                  <a:gd name="T29" fmla="*/ 267 h 346"/>
                  <a:gd name="T30" fmla="*/ 102 w 261"/>
                  <a:gd name="T31" fmla="*/ 278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1" h="346">
                    <a:moveTo>
                      <a:pt x="102" y="278"/>
                    </a:moveTo>
                    <a:cubicBezTo>
                      <a:pt x="98" y="215"/>
                      <a:pt x="100" y="151"/>
                      <a:pt x="91" y="89"/>
                    </a:cubicBezTo>
                    <a:cubicBezTo>
                      <a:pt x="86" y="55"/>
                      <a:pt x="2" y="34"/>
                      <a:pt x="2" y="34"/>
                    </a:cubicBezTo>
                    <a:cubicBezTo>
                      <a:pt x="6" y="119"/>
                      <a:pt x="0" y="205"/>
                      <a:pt x="13" y="289"/>
                    </a:cubicBezTo>
                    <a:cubicBezTo>
                      <a:pt x="19" y="327"/>
                      <a:pt x="113" y="345"/>
                      <a:pt x="113" y="345"/>
                    </a:cubicBezTo>
                    <a:cubicBezTo>
                      <a:pt x="163" y="335"/>
                      <a:pt x="165" y="346"/>
                      <a:pt x="191" y="311"/>
                    </a:cubicBezTo>
                    <a:cubicBezTo>
                      <a:pt x="207" y="290"/>
                      <a:pt x="235" y="245"/>
                      <a:pt x="235" y="245"/>
                    </a:cubicBezTo>
                    <a:cubicBezTo>
                      <a:pt x="261" y="165"/>
                      <a:pt x="244" y="80"/>
                      <a:pt x="224" y="0"/>
                    </a:cubicBezTo>
                    <a:cubicBezTo>
                      <a:pt x="213" y="7"/>
                      <a:pt x="199" y="12"/>
                      <a:pt x="191" y="22"/>
                    </a:cubicBezTo>
                    <a:cubicBezTo>
                      <a:pt x="184" y="31"/>
                      <a:pt x="189" y="49"/>
                      <a:pt x="180" y="56"/>
                    </a:cubicBezTo>
                    <a:cubicBezTo>
                      <a:pt x="168" y="66"/>
                      <a:pt x="150" y="63"/>
                      <a:pt x="135" y="67"/>
                    </a:cubicBezTo>
                    <a:cubicBezTo>
                      <a:pt x="131" y="89"/>
                      <a:pt x="129" y="112"/>
                      <a:pt x="124" y="134"/>
                    </a:cubicBezTo>
                    <a:cubicBezTo>
                      <a:pt x="118" y="157"/>
                      <a:pt x="102" y="200"/>
                      <a:pt x="102" y="200"/>
                    </a:cubicBezTo>
                    <a:cubicBezTo>
                      <a:pt x="116" y="222"/>
                      <a:pt x="152" y="260"/>
                      <a:pt x="113" y="289"/>
                    </a:cubicBezTo>
                    <a:cubicBezTo>
                      <a:pt x="102" y="297"/>
                      <a:pt x="89" y="276"/>
                      <a:pt x="80" y="267"/>
                    </a:cubicBezTo>
                    <a:cubicBezTo>
                      <a:pt x="74" y="261"/>
                      <a:pt x="95" y="274"/>
                      <a:pt x="102" y="278"/>
                    </a:cubicBezTo>
                    <a:close/>
                  </a:path>
                </a:pathLst>
              </a:custGeom>
              <a:solidFill>
                <a:srgbClr val="0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9171" name="Text Box 19"/>
              <p:cNvSpPr txBox="1">
                <a:spLocks noChangeArrowheads="1"/>
              </p:cNvSpPr>
              <p:nvPr/>
            </p:nvSpPr>
            <p:spPr bwMode="auto">
              <a:xfrm>
                <a:off x="4742" y="2470"/>
                <a:ext cx="675" cy="5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cs-CZ" altLang="en-US" sz="1800">
                    <a:latin typeface="Arial Narrow" pitchFamily="34" charset="0"/>
                  </a:rPr>
                  <a:t>HLA I.třídy</a:t>
                </a:r>
              </a:p>
              <a:p>
                <a:pPr algn="l"/>
                <a:r>
                  <a:rPr lang="cs-CZ" altLang="en-US" sz="1800">
                    <a:latin typeface="Arial Narrow" pitchFamily="34" charset="0"/>
                  </a:rPr>
                  <a:t>antigen</a:t>
                </a:r>
              </a:p>
              <a:p>
                <a:pPr algn="l"/>
                <a:r>
                  <a:rPr lang="cs-CZ" altLang="en-US" sz="1800">
                    <a:latin typeface="Arial Narrow" pitchFamily="34" charset="0"/>
                  </a:rPr>
                  <a:t>TCR</a:t>
                </a:r>
                <a:endParaRPr lang="cs-CZ" altLang="en-US"/>
              </a:p>
            </p:txBody>
          </p:sp>
          <p:sp>
            <p:nvSpPr>
              <p:cNvPr id="49172" name="Text Box 20"/>
              <p:cNvSpPr txBox="1">
                <a:spLocks noChangeArrowheads="1"/>
              </p:cNvSpPr>
              <p:nvPr/>
            </p:nvSpPr>
            <p:spPr bwMode="auto">
              <a:xfrm>
                <a:off x="3888" y="2688"/>
                <a:ext cx="35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cs-CZ" altLang="en-US" sz="1800">
                    <a:latin typeface="Arial Narrow" pitchFamily="34" charset="0"/>
                  </a:rPr>
                  <a:t>CD8</a:t>
                </a:r>
              </a:p>
            </p:txBody>
          </p:sp>
          <p:sp>
            <p:nvSpPr>
              <p:cNvPr id="49173" name="Text Box 21"/>
              <p:cNvSpPr txBox="1">
                <a:spLocks noChangeArrowheads="1"/>
              </p:cNvSpPr>
              <p:nvPr/>
            </p:nvSpPr>
            <p:spPr bwMode="auto">
              <a:xfrm>
                <a:off x="4176" y="3840"/>
                <a:ext cx="65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cs-CZ" altLang="en-US" sz="1800">
                    <a:latin typeface="Arial Narrow" pitchFamily="34" charset="0"/>
                  </a:rPr>
                  <a:t>T lymfocyt</a:t>
                </a:r>
                <a:endParaRPr lang="cs-CZ" altLang="en-US"/>
              </a:p>
            </p:txBody>
          </p:sp>
          <p:sp>
            <p:nvSpPr>
              <p:cNvPr id="49174" name="Text Box 22"/>
              <p:cNvSpPr txBox="1">
                <a:spLocks noChangeArrowheads="1"/>
              </p:cNvSpPr>
              <p:nvPr/>
            </p:nvSpPr>
            <p:spPr bwMode="auto">
              <a:xfrm>
                <a:off x="3542" y="1462"/>
                <a:ext cx="359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cs-CZ" altLang="en-US" sz="1800">
                    <a:latin typeface="Arial Narrow" pitchFamily="34" charset="0"/>
                  </a:rPr>
                  <a:t>APC</a:t>
                </a:r>
                <a:endParaRPr lang="cs-CZ" altLang="en-US"/>
              </a:p>
            </p:txBody>
          </p:sp>
          <p:sp>
            <p:nvSpPr>
              <p:cNvPr id="49176" name="Text Box 24"/>
              <p:cNvSpPr txBox="1">
                <a:spLocks noChangeArrowheads="1"/>
              </p:cNvSpPr>
              <p:nvPr/>
            </p:nvSpPr>
            <p:spPr bwMode="auto">
              <a:xfrm>
                <a:off x="4790" y="1606"/>
                <a:ext cx="62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cs-CZ" altLang="en-US" sz="1800">
                    <a:latin typeface="Arial Narrow" pitchFamily="34" charset="0"/>
                  </a:rPr>
                  <a:t>ER, Golgi</a:t>
                </a:r>
                <a:endParaRPr lang="cs-CZ" altLang="en-US"/>
              </a:p>
            </p:txBody>
          </p:sp>
        </p:grpSp>
        <p:sp>
          <p:nvSpPr>
            <p:cNvPr id="49177" name="Freeform 25"/>
            <p:cNvSpPr>
              <a:spLocks/>
            </p:cNvSpPr>
            <p:nvPr/>
          </p:nvSpPr>
          <p:spPr bwMode="auto">
            <a:xfrm>
              <a:off x="4614" y="1866"/>
              <a:ext cx="240" cy="174"/>
            </a:xfrm>
            <a:custGeom>
              <a:avLst/>
              <a:gdLst>
                <a:gd name="T0" fmla="*/ 198 w 240"/>
                <a:gd name="T1" fmla="*/ 54 h 174"/>
                <a:gd name="T2" fmla="*/ 234 w 240"/>
                <a:gd name="T3" fmla="*/ 66 h 174"/>
                <a:gd name="T4" fmla="*/ 222 w 240"/>
                <a:gd name="T5" fmla="*/ 114 h 174"/>
                <a:gd name="T6" fmla="*/ 114 w 240"/>
                <a:gd name="T7" fmla="*/ 90 h 174"/>
                <a:gd name="T8" fmla="*/ 42 w 240"/>
                <a:gd name="T9" fmla="*/ 174 h 174"/>
                <a:gd name="T10" fmla="*/ 66 w 240"/>
                <a:gd name="T11" fmla="*/ 78 h 174"/>
                <a:gd name="T12" fmla="*/ 90 w 240"/>
                <a:gd name="T13" fmla="*/ 42 h 174"/>
                <a:gd name="T14" fmla="*/ 102 w 240"/>
                <a:gd name="T15" fmla="*/ 6 h 174"/>
                <a:gd name="T16" fmla="*/ 114 w 240"/>
                <a:gd name="T17" fmla="*/ 54 h 174"/>
                <a:gd name="T18" fmla="*/ 150 w 240"/>
                <a:gd name="T19" fmla="*/ 66 h 174"/>
                <a:gd name="T20" fmla="*/ 186 w 240"/>
                <a:gd name="T21" fmla="*/ 42 h 174"/>
                <a:gd name="T22" fmla="*/ 198 w 240"/>
                <a:gd name="T23" fmla="*/ 5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0" h="174">
                  <a:moveTo>
                    <a:pt x="198" y="54"/>
                  </a:moveTo>
                  <a:cubicBezTo>
                    <a:pt x="210" y="58"/>
                    <a:pt x="229" y="54"/>
                    <a:pt x="234" y="66"/>
                  </a:cubicBezTo>
                  <a:cubicBezTo>
                    <a:pt x="240" y="81"/>
                    <a:pt x="237" y="108"/>
                    <a:pt x="222" y="114"/>
                  </a:cubicBezTo>
                  <a:cubicBezTo>
                    <a:pt x="204" y="122"/>
                    <a:pt x="139" y="98"/>
                    <a:pt x="114" y="90"/>
                  </a:cubicBezTo>
                  <a:cubicBezTo>
                    <a:pt x="80" y="141"/>
                    <a:pt x="100" y="155"/>
                    <a:pt x="42" y="174"/>
                  </a:cubicBezTo>
                  <a:cubicBezTo>
                    <a:pt x="8" y="122"/>
                    <a:pt x="0" y="100"/>
                    <a:pt x="66" y="78"/>
                  </a:cubicBezTo>
                  <a:cubicBezTo>
                    <a:pt x="74" y="66"/>
                    <a:pt x="84" y="55"/>
                    <a:pt x="90" y="42"/>
                  </a:cubicBezTo>
                  <a:cubicBezTo>
                    <a:pt x="96" y="31"/>
                    <a:pt x="91" y="0"/>
                    <a:pt x="102" y="6"/>
                  </a:cubicBezTo>
                  <a:cubicBezTo>
                    <a:pt x="117" y="13"/>
                    <a:pt x="104" y="41"/>
                    <a:pt x="114" y="54"/>
                  </a:cubicBezTo>
                  <a:cubicBezTo>
                    <a:pt x="122" y="64"/>
                    <a:pt x="138" y="62"/>
                    <a:pt x="150" y="66"/>
                  </a:cubicBezTo>
                  <a:cubicBezTo>
                    <a:pt x="162" y="58"/>
                    <a:pt x="172" y="39"/>
                    <a:pt x="186" y="42"/>
                  </a:cubicBezTo>
                  <a:cubicBezTo>
                    <a:pt x="201" y="46"/>
                    <a:pt x="198" y="116"/>
                    <a:pt x="198" y="54"/>
                  </a:cubicBezTo>
                  <a:close/>
                </a:path>
              </a:pathLst>
            </a:custGeom>
            <a:solidFill>
              <a:srgbClr val="33CCCC"/>
            </a:solidFill>
            <a:ln w="9525" cap="flat" cmpd="sng">
              <a:solidFill>
                <a:srgbClr val="33CCCC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9178" name="Oval 26"/>
            <p:cNvSpPr>
              <a:spLocks noChangeArrowheads="1"/>
            </p:cNvSpPr>
            <p:nvPr/>
          </p:nvSpPr>
          <p:spPr bwMode="auto">
            <a:xfrm>
              <a:off x="4752" y="1968"/>
              <a:ext cx="48" cy="96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rgbClr val="0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9179" name="Oval 27"/>
            <p:cNvSpPr>
              <a:spLocks noChangeArrowheads="1"/>
            </p:cNvSpPr>
            <p:nvPr/>
          </p:nvSpPr>
          <p:spPr bwMode="auto">
            <a:xfrm>
              <a:off x="4320" y="1392"/>
              <a:ext cx="48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9180" name="Oval 28"/>
            <p:cNvSpPr>
              <a:spLocks noChangeArrowheads="1"/>
            </p:cNvSpPr>
            <p:nvPr/>
          </p:nvSpPr>
          <p:spPr bwMode="auto">
            <a:xfrm>
              <a:off x="4416" y="1536"/>
              <a:ext cx="48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9181" name="Oval 29"/>
            <p:cNvSpPr>
              <a:spLocks noChangeArrowheads="1"/>
            </p:cNvSpPr>
            <p:nvPr/>
          </p:nvSpPr>
          <p:spPr bwMode="auto">
            <a:xfrm>
              <a:off x="4176" y="1488"/>
              <a:ext cx="48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9182" name="Freeform 30"/>
            <p:cNvSpPr>
              <a:spLocks/>
            </p:cNvSpPr>
            <p:nvPr/>
          </p:nvSpPr>
          <p:spPr bwMode="auto">
            <a:xfrm>
              <a:off x="4401" y="2474"/>
              <a:ext cx="343" cy="286"/>
            </a:xfrm>
            <a:custGeom>
              <a:avLst/>
              <a:gdLst>
                <a:gd name="T0" fmla="*/ 99 w 343"/>
                <a:gd name="T1" fmla="*/ 82 h 286"/>
                <a:gd name="T2" fmla="*/ 87 w 343"/>
                <a:gd name="T3" fmla="*/ 10 h 286"/>
                <a:gd name="T4" fmla="*/ 51 w 343"/>
                <a:gd name="T5" fmla="*/ 22 h 286"/>
                <a:gd name="T6" fmla="*/ 27 w 343"/>
                <a:gd name="T7" fmla="*/ 58 h 286"/>
                <a:gd name="T8" fmla="*/ 27 w 343"/>
                <a:gd name="T9" fmla="*/ 262 h 286"/>
                <a:gd name="T10" fmla="*/ 63 w 343"/>
                <a:gd name="T11" fmla="*/ 250 h 286"/>
                <a:gd name="T12" fmla="*/ 255 w 343"/>
                <a:gd name="T13" fmla="*/ 202 h 286"/>
                <a:gd name="T14" fmla="*/ 315 w 343"/>
                <a:gd name="T15" fmla="*/ 262 h 286"/>
                <a:gd name="T16" fmla="*/ 243 w 343"/>
                <a:gd name="T17" fmla="*/ 154 h 286"/>
                <a:gd name="T18" fmla="*/ 111 w 343"/>
                <a:gd name="T19" fmla="*/ 106 h 286"/>
                <a:gd name="T20" fmla="*/ 99 w 343"/>
                <a:gd name="T21" fmla="*/ 82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3" h="286">
                  <a:moveTo>
                    <a:pt x="99" y="82"/>
                  </a:moveTo>
                  <a:cubicBezTo>
                    <a:pt x="95" y="58"/>
                    <a:pt x="102" y="29"/>
                    <a:pt x="87" y="10"/>
                  </a:cubicBezTo>
                  <a:cubicBezTo>
                    <a:pt x="79" y="0"/>
                    <a:pt x="61" y="14"/>
                    <a:pt x="51" y="22"/>
                  </a:cubicBezTo>
                  <a:cubicBezTo>
                    <a:pt x="40" y="31"/>
                    <a:pt x="35" y="46"/>
                    <a:pt x="27" y="58"/>
                  </a:cubicBezTo>
                  <a:cubicBezTo>
                    <a:pt x="18" y="121"/>
                    <a:pt x="0" y="201"/>
                    <a:pt x="27" y="262"/>
                  </a:cubicBezTo>
                  <a:cubicBezTo>
                    <a:pt x="32" y="274"/>
                    <a:pt x="51" y="254"/>
                    <a:pt x="63" y="250"/>
                  </a:cubicBezTo>
                  <a:cubicBezTo>
                    <a:pt x="119" y="166"/>
                    <a:pt x="139" y="191"/>
                    <a:pt x="255" y="202"/>
                  </a:cubicBezTo>
                  <a:cubicBezTo>
                    <a:pt x="283" y="286"/>
                    <a:pt x="255" y="282"/>
                    <a:pt x="315" y="262"/>
                  </a:cubicBezTo>
                  <a:cubicBezTo>
                    <a:pt x="343" y="179"/>
                    <a:pt x="304" y="185"/>
                    <a:pt x="243" y="154"/>
                  </a:cubicBezTo>
                  <a:cubicBezTo>
                    <a:pt x="187" y="126"/>
                    <a:pt x="177" y="119"/>
                    <a:pt x="111" y="106"/>
                  </a:cubicBezTo>
                  <a:cubicBezTo>
                    <a:pt x="98" y="66"/>
                    <a:pt x="99" y="57"/>
                    <a:pt x="99" y="82"/>
                  </a:cubicBezTo>
                  <a:close/>
                </a:path>
              </a:pathLst>
            </a:custGeom>
            <a:solidFill>
              <a:srgbClr val="33CCCC"/>
            </a:solidFill>
            <a:ln w="9525" cap="flat" cmpd="sng">
              <a:solidFill>
                <a:srgbClr val="33CCCC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9183" name="Oval 31"/>
            <p:cNvSpPr>
              <a:spLocks noChangeArrowheads="1"/>
            </p:cNvSpPr>
            <p:nvPr/>
          </p:nvSpPr>
          <p:spPr bwMode="auto">
            <a:xfrm>
              <a:off x="4560" y="2496"/>
              <a:ext cx="48" cy="96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rgbClr val="33CC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9184" name="Freeform 32"/>
            <p:cNvSpPr>
              <a:spLocks/>
            </p:cNvSpPr>
            <p:nvPr/>
          </p:nvSpPr>
          <p:spPr bwMode="auto">
            <a:xfrm>
              <a:off x="4200" y="2561"/>
              <a:ext cx="228" cy="559"/>
            </a:xfrm>
            <a:custGeom>
              <a:avLst/>
              <a:gdLst>
                <a:gd name="T0" fmla="*/ 132 w 228"/>
                <a:gd name="T1" fmla="*/ 127 h 559"/>
                <a:gd name="T2" fmla="*/ 228 w 228"/>
                <a:gd name="T3" fmla="*/ 43 h 559"/>
                <a:gd name="T4" fmla="*/ 204 w 228"/>
                <a:gd name="T5" fmla="*/ 7 h 559"/>
                <a:gd name="T6" fmla="*/ 84 w 228"/>
                <a:gd name="T7" fmla="*/ 31 h 559"/>
                <a:gd name="T8" fmla="*/ 36 w 228"/>
                <a:gd name="T9" fmla="*/ 139 h 559"/>
                <a:gd name="T10" fmla="*/ 0 w 228"/>
                <a:gd name="T11" fmla="*/ 379 h 559"/>
                <a:gd name="T12" fmla="*/ 60 w 228"/>
                <a:gd name="T13" fmla="*/ 559 h 559"/>
                <a:gd name="T14" fmla="*/ 96 w 228"/>
                <a:gd name="T15" fmla="*/ 547 h 559"/>
                <a:gd name="T16" fmla="*/ 84 w 228"/>
                <a:gd name="T17" fmla="*/ 439 h 559"/>
                <a:gd name="T18" fmla="*/ 60 w 228"/>
                <a:gd name="T19" fmla="*/ 355 h 559"/>
                <a:gd name="T20" fmla="*/ 96 w 228"/>
                <a:gd name="T21" fmla="*/ 163 h 559"/>
                <a:gd name="T22" fmla="*/ 132 w 228"/>
                <a:gd name="T23" fmla="*/ 151 h 559"/>
                <a:gd name="T24" fmla="*/ 132 w 228"/>
                <a:gd name="T25" fmla="*/ 127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8" h="559">
                  <a:moveTo>
                    <a:pt x="132" y="127"/>
                  </a:moveTo>
                  <a:cubicBezTo>
                    <a:pt x="209" y="112"/>
                    <a:pt x="204" y="114"/>
                    <a:pt x="228" y="43"/>
                  </a:cubicBezTo>
                  <a:cubicBezTo>
                    <a:pt x="220" y="31"/>
                    <a:pt x="218" y="10"/>
                    <a:pt x="204" y="7"/>
                  </a:cubicBezTo>
                  <a:cubicBezTo>
                    <a:pt x="171" y="0"/>
                    <a:pt x="118" y="20"/>
                    <a:pt x="84" y="31"/>
                  </a:cubicBezTo>
                  <a:cubicBezTo>
                    <a:pt x="71" y="70"/>
                    <a:pt x="45" y="99"/>
                    <a:pt x="36" y="139"/>
                  </a:cubicBezTo>
                  <a:cubicBezTo>
                    <a:pt x="18" y="218"/>
                    <a:pt x="9" y="299"/>
                    <a:pt x="0" y="379"/>
                  </a:cubicBezTo>
                  <a:cubicBezTo>
                    <a:pt x="10" y="472"/>
                    <a:pt x="0" y="499"/>
                    <a:pt x="60" y="559"/>
                  </a:cubicBezTo>
                  <a:cubicBezTo>
                    <a:pt x="72" y="555"/>
                    <a:pt x="86" y="555"/>
                    <a:pt x="96" y="547"/>
                  </a:cubicBezTo>
                  <a:cubicBezTo>
                    <a:pt x="145" y="508"/>
                    <a:pt x="103" y="477"/>
                    <a:pt x="84" y="439"/>
                  </a:cubicBezTo>
                  <a:cubicBezTo>
                    <a:pt x="75" y="422"/>
                    <a:pt x="64" y="370"/>
                    <a:pt x="60" y="355"/>
                  </a:cubicBezTo>
                  <a:cubicBezTo>
                    <a:pt x="75" y="210"/>
                    <a:pt x="59" y="273"/>
                    <a:pt x="96" y="163"/>
                  </a:cubicBezTo>
                  <a:cubicBezTo>
                    <a:pt x="100" y="151"/>
                    <a:pt x="123" y="160"/>
                    <a:pt x="132" y="151"/>
                  </a:cubicBezTo>
                  <a:cubicBezTo>
                    <a:pt x="138" y="145"/>
                    <a:pt x="132" y="135"/>
                    <a:pt x="132" y="127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1674466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dirty="0">
                <a:solidFill>
                  <a:schemeClr val="accent2"/>
                </a:solidFill>
              </a:rPr>
              <a:t>Postuláty klonální selekční teorie</a:t>
            </a:r>
            <a:br>
              <a:rPr lang="cs-CZ" sz="4000" dirty="0">
                <a:solidFill>
                  <a:schemeClr val="accent2"/>
                </a:solidFill>
              </a:rPr>
            </a:br>
            <a:r>
              <a:rPr lang="cs-CZ" sz="4000" dirty="0">
                <a:solidFill>
                  <a:schemeClr val="accent2"/>
                </a:solidFill>
              </a:rPr>
              <a:t>(</a:t>
            </a:r>
            <a:r>
              <a:rPr lang="cs-CZ" sz="4000" i="1" dirty="0" err="1">
                <a:solidFill>
                  <a:schemeClr val="accent2"/>
                </a:solidFill>
              </a:rPr>
              <a:t>Macfarlane</a:t>
            </a:r>
            <a:r>
              <a:rPr lang="cs-CZ" sz="4000" i="1" dirty="0">
                <a:solidFill>
                  <a:schemeClr val="accent2"/>
                </a:solidFill>
              </a:rPr>
              <a:t> </a:t>
            </a:r>
            <a:r>
              <a:rPr lang="cs-CZ" sz="4000" i="1" dirty="0" err="1">
                <a:solidFill>
                  <a:schemeClr val="accent2"/>
                </a:solidFill>
              </a:rPr>
              <a:t>Burnet</a:t>
            </a:r>
            <a:r>
              <a:rPr lang="cs-CZ" sz="4000" i="1" dirty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sz="2800" dirty="0">
                <a:solidFill>
                  <a:srgbClr val="002060"/>
                </a:solidFill>
                <a:latin typeface="+mj-lt"/>
              </a:rPr>
              <a:t>Každý lymfocyt má jeden typ receptoru s jedinečnou </a:t>
            </a:r>
            <a:r>
              <a:rPr lang="cs-CZ" sz="2800" dirty="0" smtClean="0">
                <a:solidFill>
                  <a:srgbClr val="002060"/>
                </a:solidFill>
                <a:latin typeface="+mj-lt"/>
              </a:rPr>
              <a:t>specificitou.</a:t>
            </a:r>
            <a:endParaRPr lang="cs-CZ" sz="2800" dirty="0">
              <a:solidFill>
                <a:srgbClr val="002060"/>
              </a:solidFill>
              <a:latin typeface="+mj-lt"/>
            </a:endParaRPr>
          </a:p>
          <a:p>
            <a:r>
              <a:rPr lang="cs-CZ" sz="2800" dirty="0">
                <a:solidFill>
                  <a:srgbClr val="002060"/>
                </a:solidFill>
                <a:latin typeface="+mj-lt"/>
              </a:rPr>
              <a:t>Interakce mezi </a:t>
            </a:r>
            <a:r>
              <a:rPr lang="cs-CZ" sz="2800" dirty="0" smtClean="0">
                <a:solidFill>
                  <a:srgbClr val="002060"/>
                </a:solidFill>
                <a:latin typeface="+mj-lt"/>
              </a:rPr>
              <a:t>epitopem antigenu a </a:t>
            </a:r>
            <a:r>
              <a:rPr lang="cs-CZ" sz="2800" dirty="0">
                <a:solidFill>
                  <a:srgbClr val="002060"/>
                </a:solidFill>
                <a:latin typeface="+mj-lt"/>
              </a:rPr>
              <a:t>receptorem schopným ji vázat vede k aktivaci </a:t>
            </a:r>
            <a:r>
              <a:rPr lang="cs-CZ" sz="2800" dirty="0" smtClean="0">
                <a:solidFill>
                  <a:srgbClr val="002060"/>
                </a:solidFill>
                <a:latin typeface="+mj-lt"/>
              </a:rPr>
              <a:t>lymfocytu.</a:t>
            </a:r>
            <a:endParaRPr lang="cs-CZ" sz="2800" dirty="0">
              <a:solidFill>
                <a:srgbClr val="002060"/>
              </a:solidFill>
              <a:latin typeface="+mj-lt"/>
            </a:endParaRPr>
          </a:p>
          <a:p>
            <a:r>
              <a:rPr lang="cs-CZ" sz="2800" dirty="0">
                <a:solidFill>
                  <a:srgbClr val="002060"/>
                </a:solidFill>
                <a:latin typeface="+mj-lt"/>
              </a:rPr>
              <a:t>Buňky, které vznikly z aktivovaných lymfocytů proliferací a diferenciací mají receptory stejné specificity.</a:t>
            </a:r>
          </a:p>
          <a:p>
            <a:r>
              <a:rPr lang="cs-CZ" sz="2800" dirty="0">
                <a:solidFill>
                  <a:srgbClr val="002060"/>
                </a:solidFill>
                <a:latin typeface="+mj-lt"/>
              </a:rPr>
              <a:t>Lymfocyty, které mají receptory pro tělu vlastní antigeny jsou v časném stadiu vývoje lymfoidních buněk odstraněny a tudíž v repertoáru zralých lymfocytů chybí („</a:t>
            </a:r>
            <a:r>
              <a:rPr lang="cs-CZ" sz="2800" dirty="0" err="1">
                <a:solidFill>
                  <a:srgbClr val="002060"/>
                </a:solidFill>
                <a:latin typeface="+mj-lt"/>
              </a:rPr>
              <a:t>forbidden</a:t>
            </a:r>
            <a:r>
              <a:rPr lang="cs-CZ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cs-CZ" sz="2800" dirty="0" err="1">
                <a:solidFill>
                  <a:srgbClr val="002060"/>
                </a:solidFill>
                <a:latin typeface="+mj-lt"/>
              </a:rPr>
              <a:t>clones</a:t>
            </a:r>
            <a:r>
              <a:rPr lang="cs-CZ" sz="2800" dirty="0" smtClean="0">
                <a:solidFill>
                  <a:srgbClr val="002060"/>
                </a:solidFill>
                <a:latin typeface="+mj-lt"/>
              </a:rPr>
              <a:t>“).</a:t>
            </a:r>
            <a:endParaRPr lang="cs-CZ" sz="28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2977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schema3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877869"/>
            <a:ext cx="8064896" cy="5647475"/>
          </a:xfrm>
          <a:prstGeom prst="rect">
            <a:avLst/>
          </a:prstGeo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467544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>
                <a:solidFill>
                  <a:srgbClr val="C00000"/>
                </a:solidFill>
              </a:rPr>
              <a:t>Klonálně selekční teorie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308304" y="4653136"/>
            <a:ext cx="1224136" cy="467338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792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600" dirty="0" smtClean="0"/>
              <a:t>efektorové </a:t>
            </a:r>
          </a:p>
          <a:p>
            <a:pPr algn="ctr">
              <a:lnSpc>
                <a:spcPct val="70000"/>
              </a:lnSpc>
            </a:pPr>
            <a:r>
              <a:rPr lang="cs-CZ" sz="1600" dirty="0" smtClean="0"/>
              <a:t>buňky</a:t>
            </a:r>
            <a:endParaRPr lang="cs-CZ" sz="16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4716016" y="1916832"/>
            <a:ext cx="864096" cy="309523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792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600" dirty="0" smtClean="0"/>
              <a:t>antigen</a:t>
            </a:r>
            <a:endParaRPr lang="cs-CZ" sz="16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7452320" y="620688"/>
            <a:ext cx="1224136" cy="481878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600" dirty="0" smtClean="0"/>
              <a:t>paměťové </a:t>
            </a:r>
          </a:p>
          <a:p>
            <a:pPr algn="ctr">
              <a:lnSpc>
                <a:spcPct val="70000"/>
              </a:lnSpc>
            </a:pPr>
            <a:r>
              <a:rPr lang="cs-CZ" sz="1600" dirty="0" smtClean="0"/>
              <a:t>buňky</a:t>
            </a:r>
            <a:endParaRPr lang="cs-CZ" sz="16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2339752" y="1052736"/>
            <a:ext cx="1296144" cy="576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Eliminace </a:t>
            </a:r>
            <a:r>
              <a:rPr lang="cs-CZ" sz="13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autoreaktivních</a:t>
            </a:r>
            <a:r>
              <a:rPr lang="cs-CZ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klonů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779912" y="1124744"/>
            <a:ext cx="1224136" cy="256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Krev a periferie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012160" y="1196752"/>
            <a:ext cx="1008112" cy="256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expanze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8172400" y="3717032"/>
            <a:ext cx="648072" cy="416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Smrt buňky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8172400" y="2996952"/>
            <a:ext cx="648072" cy="416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Smrt buňky</a:t>
            </a:r>
          </a:p>
        </p:txBody>
      </p:sp>
    </p:spTree>
    <p:extLst>
      <p:ext uri="{BB962C8B-B14F-4D97-AF65-F5344CB8AC3E}">
        <p14:creationId xmlns:p14="http://schemas.microsoft.com/office/powerpoint/2010/main" val="145068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T-lymfocyty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33590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04864"/>
            <a:ext cx="6238875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99592" y="1124745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C00000"/>
                </a:solidFill>
              </a:rPr>
              <a:t>Receptor lymfocytů T (</a:t>
            </a:r>
            <a:r>
              <a:rPr lang="cs-CZ" sz="3600" dirty="0" err="1" smtClean="0">
                <a:solidFill>
                  <a:srgbClr val="C00000"/>
                </a:solidFill>
              </a:rPr>
              <a:t>TCR</a:t>
            </a:r>
            <a:r>
              <a:rPr lang="cs-CZ" sz="3600" dirty="0" err="1" smtClean="0">
                <a:solidFill>
                  <a:srgbClr val="C00000"/>
                </a:solidFill>
                <a:latin typeface="Symbol" pitchFamily="18" charset="2"/>
              </a:rPr>
              <a:t>ab</a:t>
            </a:r>
            <a:r>
              <a:rPr lang="cs-CZ" sz="3600" dirty="0" smtClean="0">
                <a:solidFill>
                  <a:srgbClr val="C00000"/>
                </a:solidFill>
                <a:latin typeface="Symbol" pitchFamily="18" charset="2"/>
              </a:rPr>
              <a:t>, </a:t>
            </a:r>
            <a:r>
              <a:rPr lang="cs-CZ" sz="3600" dirty="0" err="1" smtClean="0">
                <a:solidFill>
                  <a:srgbClr val="C00000"/>
                </a:solidFill>
              </a:rPr>
              <a:t>TCR</a:t>
            </a:r>
            <a:r>
              <a:rPr lang="cs-CZ" sz="3600" dirty="0" err="1" smtClean="0">
                <a:solidFill>
                  <a:srgbClr val="C00000"/>
                </a:solidFill>
                <a:latin typeface="Symbol" pitchFamily="18" charset="2"/>
              </a:rPr>
              <a:t>gd</a:t>
            </a:r>
            <a:r>
              <a:rPr lang="cs-CZ" sz="3600" dirty="0" smtClean="0">
                <a:solidFill>
                  <a:srgbClr val="C00000"/>
                </a:solidFill>
                <a:latin typeface="Symbol" pitchFamily="18" charset="2"/>
              </a:rPr>
              <a:t>)</a:t>
            </a:r>
            <a:endParaRPr lang="cs-CZ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89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dirty="0" smtClean="0">
                <a:solidFill>
                  <a:srgbClr val="C00000"/>
                </a:solidFill>
              </a:rPr>
              <a:t>Základní subpopulace T-lymfocytů</a:t>
            </a:r>
            <a:endParaRPr lang="en-US" sz="4000" dirty="0" smtClean="0">
              <a:solidFill>
                <a:srgbClr val="C000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dirty="0" smtClean="0">
                <a:solidFill>
                  <a:srgbClr val="002060"/>
                </a:solidFill>
              </a:rPr>
              <a:t>Cytotoxické T-lymfocyty (CD8+): zabíjejí cílové buňky. Rozeznávají komplex HLA-I-antigenní polypeptid. </a:t>
            </a:r>
          </a:p>
          <a:p>
            <a:pPr eaLnBrk="1" hangingPunct="1">
              <a:lnSpc>
                <a:spcPct val="90000"/>
              </a:lnSpc>
            </a:pPr>
            <a:r>
              <a:rPr lang="cs-CZ" dirty="0" smtClean="0">
                <a:solidFill>
                  <a:srgbClr val="002060"/>
                </a:solidFill>
              </a:rPr>
              <a:t>Pomocné T-lymfocyty (CD4+): produkcí pomocných signálů umožňují aktivaci a diferenciaci B- lymfocytů a aktivaci makrofágů. Rozeznávají komplex HLA-II-antigenní polypeptid.</a:t>
            </a:r>
          </a:p>
          <a:p>
            <a:pPr eaLnBrk="1" hangingPunct="1">
              <a:lnSpc>
                <a:spcPct val="90000"/>
              </a:lnSpc>
            </a:pPr>
            <a:r>
              <a:rPr lang="cs-CZ" dirty="0" smtClean="0">
                <a:solidFill>
                  <a:srgbClr val="002060"/>
                </a:solidFill>
              </a:rPr>
              <a:t>Regulační T-lymfocyty (CD4+): účastní se udržování imunitní tolerance.</a:t>
            </a:r>
            <a:endParaRPr lang="en-US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4081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Vývoj T a B lymfocytů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3"/>
            <a:ext cx="9180512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79512" y="6448066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2086367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Vývoj T-lymfocytů</a:t>
            </a:r>
            <a:endParaRPr lang="cs-CZ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8964488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83710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Molekulárně genetická podstata specifičnosti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002060"/>
                </a:solidFill>
              </a:rPr>
              <a:t>Geny  pro TCR (BCR) větší počet genových segmentů, které se při vývoji T- nebo B-lymfocytů přeskupují.</a:t>
            </a:r>
          </a:p>
          <a:p>
            <a:r>
              <a:rPr lang="cs-CZ" sz="2400" dirty="0" smtClean="0">
                <a:solidFill>
                  <a:srgbClr val="002060"/>
                </a:solidFill>
              </a:rPr>
              <a:t>Jsou složeny z </a:t>
            </a:r>
            <a:r>
              <a:rPr lang="cs-CZ" sz="2400" b="1" u="sng" dirty="0" err="1" smtClean="0">
                <a:solidFill>
                  <a:srgbClr val="002060"/>
                </a:solidFill>
              </a:rPr>
              <a:t>V</a:t>
            </a:r>
            <a:r>
              <a:rPr lang="cs-CZ" sz="2400" dirty="0" err="1" smtClean="0">
                <a:solidFill>
                  <a:srgbClr val="002060"/>
                </a:solidFill>
              </a:rPr>
              <a:t>aribilních</a:t>
            </a:r>
            <a:r>
              <a:rPr lang="cs-CZ" sz="2400" dirty="0" smtClean="0">
                <a:solidFill>
                  <a:srgbClr val="002060"/>
                </a:solidFill>
              </a:rPr>
              <a:t> segmentů, </a:t>
            </a:r>
            <a:r>
              <a:rPr lang="cs-CZ" sz="2400" b="1" u="sng" dirty="0" err="1" smtClean="0">
                <a:solidFill>
                  <a:srgbClr val="002060"/>
                </a:solidFill>
              </a:rPr>
              <a:t>D</a:t>
            </a:r>
            <a:r>
              <a:rPr lang="cs-CZ" sz="2400" dirty="0" err="1" smtClean="0">
                <a:solidFill>
                  <a:srgbClr val="002060"/>
                </a:solidFill>
              </a:rPr>
              <a:t>iversitních</a:t>
            </a:r>
            <a:r>
              <a:rPr lang="cs-CZ" sz="2400" dirty="0" smtClean="0">
                <a:solidFill>
                  <a:srgbClr val="002060"/>
                </a:solidFill>
              </a:rPr>
              <a:t> segmentů a </a:t>
            </a:r>
            <a:r>
              <a:rPr lang="cs-CZ" sz="2400" b="1" u="sng" dirty="0" smtClean="0">
                <a:solidFill>
                  <a:srgbClr val="002060"/>
                </a:solidFill>
              </a:rPr>
              <a:t>K</a:t>
            </a:r>
            <a:r>
              <a:rPr lang="cs-CZ" sz="2400" dirty="0" smtClean="0">
                <a:solidFill>
                  <a:srgbClr val="002060"/>
                </a:solidFill>
              </a:rPr>
              <a:t>onstantních segmentů.</a:t>
            </a:r>
          </a:p>
          <a:p>
            <a:r>
              <a:rPr lang="cs-CZ" sz="2400" dirty="0" smtClean="0">
                <a:solidFill>
                  <a:srgbClr val="002060"/>
                </a:solidFill>
              </a:rPr>
              <a:t>Na koncích V, D a J jsou krátké sekvence nukleotidů, které jsou rozeznávány </a:t>
            </a:r>
            <a:r>
              <a:rPr lang="cs-CZ" sz="2400" dirty="0" err="1" smtClean="0">
                <a:solidFill>
                  <a:srgbClr val="002060"/>
                </a:solidFill>
              </a:rPr>
              <a:t>Rekombinázami</a:t>
            </a:r>
            <a:r>
              <a:rPr lang="cs-CZ" sz="2400" dirty="0" smtClean="0">
                <a:solidFill>
                  <a:srgbClr val="002060"/>
                </a:solidFill>
              </a:rPr>
              <a:t> RAG1 a RAG2, probíhá </a:t>
            </a:r>
            <a:r>
              <a:rPr lang="cs-CZ" sz="2400" dirty="0" err="1" smtClean="0">
                <a:solidFill>
                  <a:srgbClr val="002060"/>
                </a:solidFill>
              </a:rPr>
              <a:t>vyštěpení</a:t>
            </a:r>
            <a:r>
              <a:rPr lang="cs-CZ" sz="2400" dirty="0" smtClean="0">
                <a:solidFill>
                  <a:srgbClr val="002060"/>
                </a:solidFill>
              </a:rPr>
              <a:t> segmentů mezi vybranými D a J segmenty a poté dochází ke spojení  odstřižených konců D a J nově syntetizovaným úsekem N působením terminální transferázy a dalších enzymů.</a:t>
            </a:r>
          </a:p>
          <a:p>
            <a:pPr algn="just"/>
            <a:r>
              <a:rPr lang="cs-CZ" sz="2400" dirty="0" smtClean="0">
                <a:solidFill>
                  <a:srgbClr val="002060"/>
                </a:solidFill>
              </a:rPr>
              <a:t>Nejprve dochází k D-J přeskupení, poté následuje V-D přeskupení.</a:t>
            </a:r>
            <a:endParaRPr lang="cs-CZ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1736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931863"/>
            <a:ext cx="8066088" cy="564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cs-CZ" sz="3200" dirty="0" smtClean="0">
                <a:solidFill>
                  <a:srgbClr val="C00000"/>
                </a:solidFill>
              </a:rPr>
              <a:t>VDJ rekombinace při vzniku variabilního místa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39725" y="1701800"/>
            <a:ext cx="2076450" cy="306388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500" dirty="0" err="1"/>
              <a:t>Germline</a:t>
            </a:r>
            <a:r>
              <a:rPr lang="cs-CZ" sz="1500" dirty="0"/>
              <a:t> </a:t>
            </a:r>
            <a:r>
              <a:rPr lang="cs-CZ" sz="1500" dirty="0" err="1"/>
              <a:t>configuration</a:t>
            </a:r>
            <a:endParaRPr lang="cs-CZ" sz="15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323850" y="2546350"/>
            <a:ext cx="2092325" cy="295275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500" dirty="0"/>
              <a:t>D to J </a:t>
            </a:r>
            <a:r>
              <a:rPr lang="cs-CZ" sz="1500" dirty="0" err="1"/>
              <a:t>recombination</a:t>
            </a:r>
            <a:endParaRPr lang="cs-CZ" sz="15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323850" y="3509963"/>
            <a:ext cx="2092325" cy="293687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500" dirty="0"/>
              <a:t>V to DJ </a:t>
            </a:r>
            <a:r>
              <a:rPr lang="cs-CZ" sz="1500" dirty="0" err="1"/>
              <a:t>recombination</a:t>
            </a:r>
            <a:endParaRPr lang="cs-CZ" sz="15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323850" y="4408488"/>
            <a:ext cx="2092325" cy="295275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500" dirty="0" err="1"/>
              <a:t>transcription</a:t>
            </a:r>
            <a:r>
              <a:rPr lang="cs-CZ" sz="1500" dirty="0"/>
              <a:t>, </a:t>
            </a:r>
            <a:r>
              <a:rPr lang="cs-CZ" sz="1500" dirty="0" err="1"/>
              <a:t>splicing</a:t>
            </a:r>
            <a:endParaRPr lang="cs-CZ" sz="15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774950" y="1744663"/>
            <a:ext cx="936625" cy="263525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dirty="0">
                <a:solidFill>
                  <a:schemeClr val="tx1"/>
                </a:solidFill>
              </a:rPr>
              <a:t>V </a:t>
            </a:r>
            <a:r>
              <a:rPr lang="cs-CZ" sz="1200" dirty="0" err="1">
                <a:solidFill>
                  <a:schemeClr val="tx1"/>
                </a:solidFill>
              </a:rPr>
              <a:t>segments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070350" y="1744663"/>
            <a:ext cx="936625" cy="263525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dirty="0">
                <a:solidFill>
                  <a:schemeClr val="tx1"/>
                </a:solidFill>
              </a:rPr>
              <a:t>D </a:t>
            </a:r>
            <a:r>
              <a:rPr lang="cs-CZ" sz="1200" dirty="0" err="1">
                <a:solidFill>
                  <a:schemeClr val="tx1"/>
                </a:solidFill>
              </a:rPr>
              <a:t>segments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122863" y="1744663"/>
            <a:ext cx="936625" cy="271462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dirty="0">
                <a:solidFill>
                  <a:schemeClr val="tx1"/>
                </a:solidFill>
              </a:rPr>
              <a:t>J </a:t>
            </a:r>
            <a:r>
              <a:rPr lang="cs-CZ" sz="1200" dirty="0" err="1">
                <a:solidFill>
                  <a:schemeClr val="tx1"/>
                </a:solidFill>
              </a:rPr>
              <a:t>segments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169025" y="1744663"/>
            <a:ext cx="1582738" cy="263525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dirty="0" err="1">
                <a:solidFill>
                  <a:schemeClr val="tx1"/>
                </a:solidFill>
              </a:rPr>
              <a:t>Constant</a:t>
            </a:r>
            <a:r>
              <a:rPr lang="cs-CZ" sz="1200" dirty="0">
                <a:solidFill>
                  <a:schemeClr val="tx1"/>
                </a:solidFill>
              </a:rPr>
              <a:t> region </a:t>
            </a:r>
            <a:r>
              <a:rPr lang="cs-CZ" sz="1200" dirty="0" err="1">
                <a:solidFill>
                  <a:schemeClr val="tx1"/>
                </a:solidFill>
              </a:rPr>
              <a:t>exons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787900" y="6084888"/>
            <a:ext cx="2197100" cy="261937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dirty="0" err="1">
                <a:solidFill>
                  <a:schemeClr val="tx1"/>
                </a:solidFill>
              </a:rPr>
              <a:t>Adapted</a:t>
            </a:r>
            <a:r>
              <a:rPr lang="cs-CZ" sz="1200" dirty="0">
                <a:solidFill>
                  <a:schemeClr val="tx1"/>
                </a:solidFill>
              </a:rPr>
              <a:t> </a:t>
            </a:r>
            <a:r>
              <a:rPr lang="cs-CZ" sz="1200" dirty="0" err="1">
                <a:solidFill>
                  <a:schemeClr val="tx1"/>
                </a:solidFill>
              </a:rPr>
              <a:t>from</a:t>
            </a:r>
            <a:r>
              <a:rPr lang="cs-CZ" sz="1200" dirty="0">
                <a:solidFill>
                  <a:schemeClr val="tx1"/>
                </a:solidFill>
              </a:rPr>
              <a:t> </a:t>
            </a:r>
            <a:r>
              <a:rPr lang="cs-CZ" sz="1200" dirty="0" err="1">
                <a:solidFill>
                  <a:schemeClr val="tx1"/>
                </a:solidFill>
              </a:rPr>
              <a:t>Janeway</a:t>
            </a:r>
            <a:r>
              <a:rPr lang="cs-CZ" sz="1200" dirty="0">
                <a:solidFill>
                  <a:schemeClr val="tx1"/>
                </a:solidFill>
              </a:rPr>
              <a:t> 2001</a:t>
            </a:r>
          </a:p>
        </p:txBody>
      </p:sp>
    </p:spTree>
    <p:extLst>
      <p:ext uri="{BB962C8B-B14F-4D97-AF65-F5344CB8AC3E}">
        <p14:creationId xmlns:p14="http://schemas.microsoft.com/office/powerpoint/2010/main" val="9317837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Co zvyšuje variabilitu specifických vazebných míst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Pro jednotlivé řetězce </a:t>
            </a:r>
            <a:r>
              <a:rPr lang="cs-CZ" dirty="0" err="1" smtClean="0">
                <a:solidFill>
                  <a:srgbClr val="002060"/>
                </a:solidFill>
              </a:rPr>
              <a:t>TcR</a:t>
            </a:r>
            <a:r>
              <a:rPr lang="cs-CZ" dirty="0" smtClean="0">
                <a:solidFill>
                  <a:srgbClr val="002060"/>
                </a:solidFill>
              </a:rPr>
              <a:t> je různý počet kombinací VDJ genových segmentů.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Spojovací variabilita: po </a:t>
            </a:r>
            <a:r>
              <a:rPr lang="cs-CZ" dirty="0" err="1" smtClean="0">
                <a:solidFill>
                  <a:srgbClr val="002060"/>
                </a:solidFill>
              </a:rPr>
              <a:t>vyštěpení</a:t>
            </a:r>
            <a:r>
              <a:rPr lang="cs-CZ" dirty="0" smtClean="0">
                <a:solidFill>
                  <a:srgbClr val="002060"/>
                </a:solidFill>
              </a:rPr>
              <a:t>  genových úseků během DJ a VD přeskupení – zbývající konce nejsou odstřiženy přesně a spojují se nově syntetizovaným úsekem N s náhodnou sekvencí nukleotidů.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Vznik </a:t>
            </a:r>
            <a:r>
              <a:rPr lang="cs-CZ" dirty="0" err="1" smtClean="0">
                <a:solidFill>
                  <a:srgbClr val="002060"/>
                </a:solidFill>
              </a:rPr>
              <a:t>TcR</a:t>
            </a:r>
            <a:r>
              <a:rPr lang="cs-CZ" dirty="0" smtClean="0">
                <a:solidFill>
                  <a:srgbClr val="002060"/>
                </a:solidFill>
              </a:rPr>
              <a:t> řetězců s odlišnou sekvencí aminokyselin ve vazebném místě pro antigenní fragment prezentovaný v kontextu HLA molekul.</a:t>
            </a:r>
          </a:p>
        </p:txBody>
      </p:sp>
    </p:spTree>
    <p:extLst>
      <p:ext uri="{BB962C8B-B14F-4D97-AF65-F5344CB8AC3E}">
        <p14:creationId xmlns:p14="http://schemas.microsoft.com/office/powerpoint/2010/main" val="2989434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552" y="404664"/>
            <a:ext cx="7772400" cy="40322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sz="3600" dirty="0" smtClean="0">
                <a:solidFill>
                  <a:srgbClr val="990033"/>
                </a:solidFill>
              </a:rPr>
              <a:t/>
            </a:r>
            <a:br>
              <a:rPr lang="cs-CZ" sz="3600" dirty="0" smtClean="0">
                <a:solidFill>
                  <a:srgbClr val="990033"/>
                </a:solidFill>
              </a:rPr>
            </a:br>
            <a:r>
              <a:rPr lang="cs-CZ" sz="3600" dirty="0">
                <a:solidFill>
                  <a:srgbClr val="990033"/>
                </a:solidFill>
              </a:rPr>
              <a:t/>
            </a:r>
            <a:br>
              <a:rPr lang="cs-CZ" sz="3600" dirty="0">
                <a:solidFill>
                  <a:srgbClr val="990033"/>
                </a:solidFill>
              </a:rPr>
            </a:br>
            <a:r>
              <a:rPr lang="cs-CZ" dirty="0" smtClean="0">
                <a:solidFill>
                  <a:srgbClr val="990033"/>
                </a:solidFill>
              </a:rPr>
              <a:t>Major </a:t>
            </a:r>
            <a:r>
              <a:rPr lang="cs-CZ" dirty="0" err="1" smtClean="0">
                <a:solidFill>
                  <a:srgbClr val="990033"/>
                </a:solidFill>
              </a:rPr>
              <a:t>histocompatibility</a:t>
            </a:r>
            <a:r>
              <a:rPr lang="cs-CZ" dirty="0" smtClean="0">
                <a:solidFill>
                  <a:srgbClr val="990033"/>
                </a:solidFill>
              </a:rPr>
              <a:t> </a:t>
            </a:r>
            <a:r>
              <a:rPr lang="cs-CZ" dirty="0" err="1" smtClean="0">
                <a:solidFill>
                  <a:srgbClr val="990033"/>
                </a:solidFill>
              </a:rPr>
              <a:t>complex</a:t>
            </a:r>
            <a:r>
              <a:rPr lang="cs-CZ" dirty="0" smtClean="0">
                <a:solidFill>
                  <a:srgbClr val="990033"/>
                </a:solidFill>
              </a:rPr>
              <a:t> (MHC</a:t>
            </a:r>
            <a:r>
              <a:rPr lang="cs-CZ" sz="3600" dirty="0" smtClean="0">
                <a:solidFill>
                  <a:srgbClr val="990033"/>
                </a:solidFill>
              </a:rPr>
              <a:t>)</a:t>
            </a:r>
            <a:br>
              <a:rPr lang="cs-CZ" sz="3600" dirty="0" smtClean="0">
                <a:solidFill>
                  <a:srgbClr val="990033"/>
                </a:solidFill>
              </a:rPr>
            </a:b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 err="1" smtClean="0">
                <a:solidFill>
                  <a:srgbClr val="002060"/>
                </a:solidFill>
              </a:rPr>
              <a:t>Human</a:t>
            </a:r>
            <a:r>
              <a:rPr lang="cs-CZ" sz="3600" dirty="0" smtClean="0">
                <a:solidFill>
                  <a:srgbClr val="002060"/>
                </a:solidFill>
              </a:rPr>
              <a:t> leukocyte </a:t>
            </a:r>
            <a:r>
              <a:rPr lang="cs-CZ" sz="3600" dirty="0" err="1" smtClean="0">
                <a:solidFill>
                  <a:srgbClr val="002060"/>
                </a:solidFill>
              </a:rPr>
              <a:t>antigens</a:t>
            </a:r>
            <a:r>
              <a:rPr lang="cs-CZ" sz="3600" dirty="0" smtClean="0">
                <a:solidFill>
                  <a:srgbClr val="002060"/>
                </a:solidFill>
              </a:rPr>
              <a:t> </a:t>
            </a:r>
            <a:br>
              <a:rPr lang="cs-CZ" sz="3600" dirty="0" smtClean="0">
                <a:solidFill>
                  <a:srgbClr val="002060"/>
                </a:solidFill>
              </a:rPr>
            </a:br>
            <a:r>
              <a:rPr lang="cs-CZ" sz="3600" dirty="0" smtClean="0">
                <a:solidFill>
                  <a:srgbClr val="002060"/>
                </a:solidFill>
              </a:rPr>
              <a:t>(HLA)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76375" y="4797425"/>
            <a:ext cx="6400800" cy="1752600"/>
          </a:xfrm>
        </p:spPr>
        <p:txBody>
          <a:bodyPr/>
          <a:lstStyle/>
          <a:p>
            <a:pPr eaLnBrk="1" hangingPunct="1"/>
            <a:r>
              <a:rPr lang="cs-CZ" sz="18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174046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Vývoj T lymfocytů v </a:t>
            </a:r>
            <a:r>
              <a:rPr lang="cs-CZ" dirty="0" err="1" smtClean="0">
                <a:solidFill>
                  <a:srgbClr val="C00000"/>
                </a:solidFill>
              </a:rPr>
              <a:t>thymu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>
                <a:solidFill>
                  <a:srgbClr val="C00000"/>
                </a:solidFill>
              </a:rPr>
              <a:t>αβ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556792"/>
            <a:ext cx="8496944" cy="4929411"/>
          </a:xfrm>
        </p:spPr>
        <p:txBody>
          <a:bodyPr>
            <a:normAutofit lnSpcReduction="10000"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Dvojitě negativní pro-T lymfocyty</a:t>
            </a:r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(CD4-CD8-) přeskupují genové segmenty pro řetězce</a:t>
            </a:r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 err="1" smtClean="0">
                <a:solidFill>
                  <a:srgbClr val="002060"/>
                </a:solidFill>
              </a:rPr>
              <a:t>γδ</a:t>
            </a:r>
            <a:r>
              <a:rPr lang="cs-CZ" dirty="0" smtClean="0">
                <a:solidFill>
                  <a:srgbClr val="002060"/>
                </a:solidFill>
              </a:rPr>
              <a:t> a pro řetězec β a </a:t>
            </a:r>
            <a:r>
              <a:rPr lang="cs-CZ" dirty="0" err="1" smtClean="0">
                <a:solidFill>
                  <a:srgbClr val="002060"/>
                </a:solidFill>
              </a:rPr>
              <a:t>pre</a:t>
            </a:r>
            <a:r>
              <a:rPr lang="cs-CZ" dirty="0" smtClean="0">
                <a:solidFill>
                  <a:srgbClr val="002060"/>
                </a:solidFill>
              </a:rPr>
              <a:t>-Tα </a:t>
            </a:r>
            <a:r>
              <a:rPr lang="cs-CZ" dirty="0" smtClean="0">
                <a:solidFill>
                  <a:srgbClr val="002060"/>
                </a:solidFill>
              </a:rPr>
              <a:t>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Vznik 2 </a:t>
            </a:r>
            <a:r>
              <a:rPr lang="cs-CZ" dirty="0" err="1" smtClean="0">
                <a:solidFill>
                  <a:srgbClr val="002060"/>
                </a:solidFill>
              </a:rPr>
              <a:t>heterodimerů</a:t>
            </a:r>
            <a:r>
              <a:rPr lang="cs-CZ" dirty="0" smtClean="0">
                <a:solidFill>
                  <a:srgbClr val="002060"/>
                </a:solidFill>
              </a:rPr>
              <a:t> na povrchu</a:t>
            </a:r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 err="1">
                <a:solidFill>
                  <a:srgbClr val="002060"/>
                </a:solidFill>
              </a:rPr>
              <a:t>γδ</a:t>
            </a:r>
            <a:r>
              <a:rPr lang="cs-CZ" dirty="0">
                <a:solidFill>
                  <a:srgbClr val="002060"/>
                </a:solidFill>
              </a:rPr>
              <a:t> a β </a:t>
            </a:r>
            <a:r>
              <a:rPr lang="cs-CZ" dirty="0" err="1" smtClean="0">
                <a:solidFill>
                  <a:srgbClr val="002060"/>
                </a:solidFill>
              </a:rPr>
              <a:t>pre</a:t>
            </a:r>
            <a:r>
              <a:rPr lang="cs-CZ" dirty="0" smtClean="0">
                <a:solidFill>
                  <a:srgbClr val="002060"/>
                </a:solidFill>
              </a:rPr>
              <a:t>-Tα</a:t>
            </a:r>
            <a:r>
              <a:rPr lang="cs-CZ" dirty="0" smtClean="0">
                <a:solidFill>
                  <a:srgbClr val="002060"/>
                </a:solidFill>
              </a:rPr>
              <a:t>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Reakce s β </a:t>
            </a:r>
            <a:r>
              <a:rPr lang="cs-CZ" dirty="0" err="1" smtClean="0">
                <a:solidFill>
                  <a:srgbClr val="002060"/>
                </a:solidFill>
              </a:rPr>
              <a:t>pre</a:t>
            </a:r>
            <a:r>
              <a:rPr lang="cs-CZ" dirty="0" smtClean="0">
                <a:solidFill>
                  <a:srgbClr val="002060"/>
                </a:solidFill>
              </a:rPr>
              <a:t>-Tα </a:t>
            </a:r>
            <a:r>
              <a:rPr lang="cs-CZ" dirty="0" smtClean="0">
                <a:solidFill>
                  <a:srgbClr val="002060"/>
                </a:solidFill>
              </a:rPr>
              <a:t>vypnutí genu pro TCR γδ, přeskupení genů pro TCRα . 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další maturace  - vznik </a:t>
            </a:r>
            <a:r>
              <a:rPr lang="cs-CZ" dirty="0" err="1" smtClean="0">
                <a:solidFill>
                  <a:srgbClr val="002060"/>
                </a:solidFill>
              </a:rPr>
              <a:t>TcR</a:t>
            </a:r>
            <a:r>
              <a:rPr lang="cs-CZ" dirty="0" smtClean="0">
                <a:solidFill>
                  <a:srgbClr val="002060"/>
                </a:solidFill>
              </a:rPr>
              <a:t> αβ.</a:t>
            </a:r>
          </a:p>
          <a:p>
            <a:r>
              <a:rPr lang="cs-CZ" dirty="0">
                <a:solidFill>
                  <a:srgbClr val="002060"/>
                </a:solidFill>
              </a:rPr>
              <a:t>Počátek exprese </a:t>
            </a:r>
            <a:r>
              <a:rPr lang="cs-CZ" dirty="0" smtClean="0">
                <a:solidFill>
                  <a:srgbClr val="002060"/>
                </a:solidFill>
              </a:rPr>
              <a:t>CD3.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Dvojitě pozitivní </a:t>
            </a:r>
            <a:r>
              <a:rPr lang="cs-CZ" dirty="0" err="1" smtClean="0">
                <a:solidFill>
                  <a:srgbClr val="002060"/>
                </a:solidFill>
              </a:rPr>
              <a:t>pre</a:t>
            </a:r>
            <a:r>
              <a:rPr lang="cs-CZ" dirty="0" smtClean="0">
                <a:solidFill>
                  <a:srgbClr val="002060"/>
                </a:solidFill>
              </a:rPr>
              <a:t>-T lymfocyty (CD4+CD8+).</a:t>
            </a:r>
          </a:p>
        </p:txBody>
      </p:sp>
    </p:spTree>
    <p:extLst>
      <p:ext uri="{BB962C8B-B14F-4D97-AF65-F5344CB8AC3E}">
        <p14:creationId xmlns:p14="http://schemas.microsoft.com/office/powerpoint/2010/main" val="38472274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solidFill>
                  <a:srgbClr val="C00000"/>
                </a:solidFill>
              </a:rPr>
              <a:t>Vývoj lymfocytů v </a:t>
            </a:r>
            <a:r>
              <a:rPr lang="cs-CZ" altLang="cs-CZ" dirty="0" err="1" smtClean="0">
                <a:solidFill>
                  <a:srgbClr val="C00000"/>
                </a:solidFill>
              </a:rPr>
              <a:t>thymu</a:t>
            </a:r>
            <a:endParaRPr lang="en-US" altLang="cs-CZ" dirty="0" smtClean="0">
              <a:solidFill>
                <a:srgbClr val="C00000"/>
              </a:solidFill>
            </a:endParaRPr>
          </a:p>
        </p:txBody>
      </p:sp>
      <p:pic>
        <p:nvPicPr>
          <p:cNvPr id="8" name="Picture 4" descr="vývoj v Thym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241425"/>
            <a:ext cx="7920038" cy="5338763"/>
          </a:xfrm>
          <a:noFill/>
        </p:spPr>
      </p:pic>
    </p:spTree>
    <p:extLst>
      <p:ext uri="{BB962C8B-B14F-4D97-AF65-F5344CB8AC3E}">
        <p14:creationId xmlns:p14="http://schemas.microsoft.com/office/powerpoint/2010/main" val="22280052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dirty="0" err="1" smtClean="0">
                <a:solidFill>
                  <a:srgbClr val="C00000"/>
                </a:solidFill>
              </a:rPr>
              <a:t>Thymová</a:t>
            </a:r>
            <a:r>
              <a:rPr lang="cs-CZ" altLang="cs-CZ" dirty="0" smtClean="0">
                <a:solidFill>
                  <a:srgbClr val="C00000"/>
                </a:solidFill>
              </a:rPr>
              <a:t> výchova T-lymfocytů</a:t>
            </a:r>
            <a:endParaRPr lang="en-US" altLang="cs-CZ" dirty="0" smtClean="0">
              <a:solidFill>
                <a:srgbClr val="C0000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cs-CZ" altLang="cs-CZ" sz="2800" b="1" dirty="0" smtClean="0">
                <a:solidFill>
                  <a:srgbClr val="002060"/>
                </a:solidFill>
              </a:rPr>
              <a:t>Pozitivní selekce </a:t>
            </a:r>
            <a:r>
              <a:rPr lang="cs-CZ" altLang="cs-CZ" sz="2800" dirty="0" smtClean="0">
                <a:solidFill>
                  <a:srgbClr val="002060"/>
                </a:solidFill>
              </a:rPr>
              <a:t>buněk reagujících s nízkou afinitou s HLA antigeny na povrchu antigen- prezentujících buněk. Probíhá v kortikální oblasti. Zajišťuje přežití jen těch </a:t>
            </a:r>
            <a:r>
              <a:rPr lang="cs-CZ" altLang="cs-CZ" sz="2800" dirty="0" err="1" smtClean="0">
                <a:solidFill>
                  <a:srgbClr val="002060"/>
                </a:solidFill>
              </a:rPr>
              <a:t>thymocytů</a:t>
            </a:r>
            <a:r>
              <a:rPr lang="cs-CZ" altLang="cs-CZ" sz="2800" dirty="0" smtClean="0">
                <a:solidFill>
                  <a:srgbClr val="002060"/>
                </a:solidFill>
              </a:rPr>
              <a:t>, které později rozpoznají komplex antigen-HLA.</a:t>
            </a:r>
          </a:p>
          <a:p>
            <a:pPr>
              <a:lnSpc>
                <a:spcPct val="80000"/>
              </a:lnSpc>
            </a:pPr>
            <a:r>
              <a:rPr lang="cs-CZ" altLang="cs-CZ" sz="2800" b="1" dirty="0" smtClean="0">
                <a:solidFill>
                  <a:srgbClr val="002060"/>
                </a:solidFill>
              </a:rPr>
              <a:t>Negativní selekce </a:t>
            </a:r>
            <a:r>
              <a:rPr lang="cs-CZ" altLang="cs-CZ" sz="2800" dirty="0" smtClean="0">
                <a:solidFill>
                  <a:srgbClr val="002060"/>
                </a:solidFill>
              </a:rPr>
              <a:t>– </a:t>
            </a:r>
            <a:r>
              <a:rPr lang="cs-CZ" altLang="cs-CZ" sz="2800" dirty="0" err="1" smtClean="0">
                <a:solidFill>
                  <a:srgbClr val="002060"/>
                </a:solidFill>
              </a:rPr>
              <a:t>apoptózou</a:t>
            </a:r>
            <a:r>
              <a:rPr lang="cs-CZ" altLang="cs-CZ" sz="2800" dirty="0" smtClean="0">
                <a:solidFill>
                  <a:srgbClr val="002060"/>
                </a:solidFill>
              </a:rPr>
              <a:t> hynou </a:t>
            </a:r>
            <a:r>
              <a:rPr lang="cs-CZ" altLang="cs-CZ" sz="2800" dirty="0" err="1" smtClean="0">
                <a:solidFill>
                  <a:srgbClr val="002060"/>
                </a:solidFill>
              </a:rPr>
              <a:t>thymocyty</a:t>
            </a:r>
            <a:r>
              <a:rPr lang="cs-CZ" altLang="cs-CZ" sz="2800" dirty="0" smtClean="0">
                <a:solidFill>
                  <a:srgbClr val="002060"/>
                </a:solidFill>
              </a:rPr>
              <a:t> reagující s vysokou afinitou s komplexy HLA-</a:t>
            </a:r>
            <a:r>
              <a:rPr lang="cs-CZ" altLang="cs-CZ" sz="2800" dirty="0" err="1" smtClean="0">
                <a:solidFill>
                  <a:srgbClr val="002060"/>
                </a:solidFill>
              </a:rPr>
              <a:t>autoantigeny</a:t>
            </a:r>
            <a:r>
              <a:rPr lang="cs-CZ" altLang="cs-CZ" sz="2800" dirty="0" smtClean="0">
                <a:solidFill>
                  <a:srgbClr val="002060"/>
                </a:solidFill>
              </a:rPr>
              <a:t>. Probíhá zejména v subkortikální oblasti </a:t>
            </a:r>
            <a:r>
              <a:rPr lang="cs-CZ" altLang="cs-CZ" sz="2800" dirty="0" err="1" smtClean="0">
                <a:solidFill>
                  <a:srgbClr val="002060"/>
                </a:solidFill>
              </a:rPr>
              <a:t>thymu</a:t>
            </a:r>
            <a:r>
              <a:rPr lang="cs-CZ" altLang="cs-CZ" sz="2800" dirty="0" smtClean="0">
                <a:solidFill>
                  <a:srgbClr val="002060"/>
                </a:solidFill>
              </a:rPr>
              <a:t>. Zajišťuje odstranění </a:t>
            </a:r>
            <a:r>
              <a:rPr lang="cs-CZ" altLang="cs-CZ" sz="2800" dirty="0" err="1" smtClean="0">
                <a:solidFill>
                  <a:srgbClr val="002060"/>
                </a:solidFill>
              </a:rPr>
              <a:t>autorektivních</a:t>
            </a:r>
            <a:r>
              <a:rPr lang="cs-CZ" altLang="cs-CZ" sz="2800" dirty="0" smtClean="0">
                <a:solidFill>
                  <a:srgbClr val="002060"/>
                </a:solidFill>
              </a:rPr>
              <a:t> klonů.</a:t>
            </a:r>
          </a:p>
          <a:p>
            <a:pPr>
              <a:lnSpc>
                <a:spcPct val="80000"/>
              </a:lnSpc>
            </a:pPr>
            <a:r>
              <a:rPr lang="cs-CZ" altLang="cs-CZ" sz="2800" dirty="0" smtClean="0">
                <a:solidFill>
                  <a:srgbClr val="002060"/>
                </a:solidFill>
              </a:rPr>
              <a:t>V průběhu obou procesů hyne více než 85% </a:t>
            </a:r>
            <a:r>
              <a:rPr lang="cs-CZ" altLang="cs-CZ" sz="2800" dirty="0" err="1" smtClean="0">
                <a:solidFill>
                  <a:srgbClr val="002060"/>
                </a:solidFill>
              </a:rPr>
              <a:t>thymocytů</a:t>
            </a:r>
            <a:r>
              <a:rPr lang="cs-CZ" altLang="cs-CZ" sz="2800" dirty="0" smtClean="0">
                <a:solidFill>
                  <a:srgbClr val="002060"/>
                </a:solidFill>
              </a:rPr>
              <a:t>. </a:t>
            </a:r>
            <a:endParaRPr lang="en-US" altLang="cs-CZ" sz="28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4728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rgbClr val="C00000"/>
                </a:solidFill>
              </a:rPr>
              <a:t>Vývoj T lymfocytů v </a:t>
            </a:r>
            <a:r>
              <a:rPr lang="cs-CZ" dirty="0" err="1">
                <a:solidFill>
                  <a:srgbClr val="C00000"/>
                </a:solidFill>
              </a:rPr>
              <a:t>thymu</a:t>
            </a:r>
            <a:r>
              <a:rPr lang="cs-CZ" dirty="0">
                <a:solidFill>
                  <a:srgbClr val="C00000"/>
                </a:solidFill>
              </a:rPr>
              <a:t> αβ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>
                <a:solidFill>
                  <a:srgbClr val="002060"/>
                </a:solidFill>
              </a:rPr>
              <a:t>Dvojitě pozitivní </a:t>
            </a:r>
            <a:r>
              <a:rPr lang="cs-CZ" dirty="0" err="1">
                <a:solidFill>
                  <a:srgbClr val="002060"/>
                </a:solidFill>
              </a:rPr>
              <a:t>pre</a:t>
            </a:r>
            <a:r>
              <a:rPr lang="cs-CZ" dirty="0">
                <a:solidFill>
                  <a:srgbClr val="002060"/>
                </a:solidFill>
              </a:rPr>
              <a:t>-T lymfocyty (CD4+CD8</a:t>
            </a:r>
            <a:r>
              <a:rPr lang="cs-CZ" dirty="0" smtClean="0">
                <a:solidFill>
                  <a:srgbClr val="002060"/>
                </a:solidFill>
              </a:rPr>
              <a:t>+).</a:t>
            </a:r>
            <a:endParaRPr lang="cs-CZ" dirty="0">
              <a:solidFill>
                <a:srgbClr val="002060"/>
              </a:solidFill>
            </a:endParaRPr>
          </a:p>
          <a:p>
            <a:r>
              <a:rPr lang="cs-CZ" dirty="0">
                <a:solidFill>
                  <a:srgbClr val="002060"/>
                </a:solidFill>
              </a:rPr>
              <a:t>Pozitivní selekce – interakce s HLA kortikálních buněk </a:t>
            </a:r>
            <a:r>
              <a:rPr lang="cs-CZ" dirty="0" err="1" smtClean="0">
                <a:solidFill>
                  <a:srgbClr val="002060"/>
                </a:solidFill>
              </a:rPr>
              <a:t>thymu</a:t>
            </a:r>
            <a:r>
              <a:rPr lang="cs-CZ" dirty="0" smtClean="0">
                <a:solidFill>
                  <a:srgbClr val="002060"/>
                </a:solidFill>
              </a:rPr>
              <a:t>.</a:t>
            </a:r>
            <a:endParaRPr lang="cs-CZ" dirty="0">
              <a:solidFill>
                <a:srgbClr val="002060"/>
              </a:solidFill>
            </a:endParaRPr>
          </a:p>
          <a:p>
            <a:r>
              <a:rPr lang="cs-CZ" dirty="0">
                <a:solidFill>
                  <a:srgbClr val="002060"/>
                </a:solidFill>
              </a:rPr>
              <a:t>Negativní selekce – rozpoznání komplexů </a:t>
            </a:r>
            <a:r>
              <a:rPr lang="cs-CZ" dirty="0" err="1">
                <a:solidFill>
                  <a:srgbClr val="002060"/>
                </a:solidFill>
              </a:rPr>
              <a:t>Ag</a:t>
            </a:r>
            <a:r>
              <a:rPr lang="cs-CZ" dirty="0">
                <a:solidFill>
                  <a:srgbClr val="002060"/>
                </a:solidFill>
              </a:rPr>
              <a:t>-HLA </a:t>
            </a:r>
            <a:r>
              <a:rPr lang="cs-CZ" dirty="0" err="1">
                <a:solidFill>
                  <a:srgbClr val="002060"/>
                </a:solidFill>
              </a:rPr>
              <a:t>I.třídy</a:t>
            </a:r>
            <a:r>
              <a:rPr lang="cs-CZ" dirty="0">
                <a:solidFill>
                  <a:srgbClr val="002060"/>
                </a:solidFill>
              </a:rPr>
              <a:t>  (nebo II) prezentovaných </a:t>
            </a:r>
            <a:r>
              <a:rPr lang="cs-CZ" dirty="0" err="1">
                <a:solidFill>
                  <a:srgbClr val="002060"/>
                </a:solidFill>
              </a:rPr>
              <a:t>dendr</a:t>
            </a:r>
            <a:r>
              <a:rPr lang="cs-CZ" dirty="0">
                <a:solidFill>
                  <a:srgbClr val="002060"/>
                </a:solidFill>
              </a:rPr>
              <a:t>. b., makrofágy. </a:t>
            </a:r>
          </a:p>
          <a:p>
            <a:r>
              <a:rPr lang="cs-CZ" dirty="0" err="1">
                <a:solidFill>
                  <a:srgbClr val="002060"/>
                </a:solidFill>
              </a:rPr>
              <a:t>Pre</a:t>
            </a:r>
            <a:r>
              <a:rPr lang="cs-CZ" dirty="0">
                <a:solidFill>
                  <a:srgbClr val="002060"/>
                </a:solidFill>
              </a:rPr>
              <a:t> -T lymfocyty, které reagují s molekulami HLA </a:t>
            </a:r>
            <a:r>
              <a:rPr lang="cs-CZ" dirty="0" err="1">
                <a:solidFill>
                  <a:srgbClr val="002060"/>
                </a:solidFill>
              </a:rPr>
              <a:t>I.třídy</a:t>
            </a:r>
            <a:r>
              <a:rPr lang="cs-CZ" dirty="0">
                <a:solidFill>
                  <a:srgbClr val="002060"/>
                </a:solidFill>
              </a:rPr>
              <a:t> postupně snižují expresi CD4 a ponechávají si CD8+ se stávají CD8+ T </a:t>
            </a:r>
            <a:r>
              <a:rPr lang="cs-CZ" dirty="0" smtClean="0">
                <a:solidFill>
                  <a:srgbClr val="002060"/>
                </a:solidFill>
              </a:rPr>
              <a:t>lymfocyty.</a:t>
            </a:r>
            <a:endParaRPr lang="cs-CZ" dirty="0">
              <a:solidFill>
                <a:srgbClr val="002060"/>
              </a:solidFill>
            </a:endParaRPr>
          </a:p>
          <a:p>
            <a:r>
              <a:rPr lang="cs-CZ" dirty="0" err="1">
                <a:solidFill>
                  <a:srgbClr val="002060"/>
                </a:solidFill>
              </a:rPr>
              <a:t>Pre</a:t>
            </a:r>
            <a:r>
              <a:rPr lang="cs-CZ" dirty="0">
                <a:solidFill>
                  <a:srgbClr val="002060"/>
                </a:solidFill>
              </a:rPr>
              <a:t> -T lymfocyty, které reagují s molekulami HLA </a:t>
            </a:r>
            <a:r>
              <a:rPr lang="cs-CZ" dirty="0" err="1">
                <a:solidFill>
                  <a:srgbClr val="002060"/>
                </a:solidFill>
              </a:rPr>
              <a:t>II.třídy</a:t>
            </a:r>
            <a:r>
              <a:rPr lang="cs-CZ" dirty="0">
                <a:solidFill>
                  <a:srgbClr val="002060"/>
                </a:solidFill>
              </a:rPr>
              <a:t> postupně snižují expresi CD8 a ponechávají si CD4+ se stávají CD4+ T </a:t>
            </a:r>
            <a:r>
              <a:rPr lang="cs-CZ" dirty="0" smtClean="0">
                <a:solidFill>
                  <a:srgbClr val="002060"/>
                </a:solidFill>
              </a:rPr>
              <a:t>lymfocyty.</a:t>
            </a:r>
            <a:endParaRPr lang="cs-CZ" dirty="0">
              <a:solidFill>
                <a:srgbClr val="00206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73173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TCR receptor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44000" cy="5396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72162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9807263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Alelická exkluze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002060"/>
                </a:solidFill>
              </a:rPr>
              <a:t>T lymfocyt, který prodělal přeskupení  - všechny </a:t>
            </a:r>
            <a:r>
              <a:rPr lang="cs-CZ" dirty="0" err="1">
                <a:solidFill>
                  <a:srgbClr val="002060"/>
                </a:solidFill>
              </a:rPr>
              <a:t>TcR</a:t>
            </a:r>
            <a:r>
              <a:rPr lang="cs-CZ" dirty="0">
                <a:solidFill>
                  <a:srgbClr val="002060"/>
                </a:solidFill>
              </a:rPr>
              <a:t> na jeho povrchu </a:t>
            </a:r>
            <a:r>
              <a:rPr lang="cs-CZ" dirty="0" smtClean="0">
                <a:solidFill>
                  <a:srgbClr val="002060"/>
                </a:solidFill>
              </a:rPr>
              <a:t>rozpoznává jediný </a:t>
            </a:r>
            <a:r>
              <a:rPr lang="cs-CZ" dirty="0" err="1">
                <a:solidFill>
                  <a:srgbClr val="002060"/>
                </a:solidFill>
              </a:rPr>
              <a:t>Ag</a:t>
            </a:r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fragment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U heterozygotních jedinců přeskupení genových segmentů pouze na 1 chromosomu, na druhém se přeskupovat nemůže</a:t>
            </a:r>
            <a:endParaRPr lang="cs-CZ" dirty="0">
              <a:solidFill>
                <a:srgbClr val="00206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93844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Aktivace T lymfocytů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6" y="1268760"/>
            <a:ext cx="9143999" cy="5265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05599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0721166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>
                <a:solidFill>
                  <a:srgbClr val="C00000"/>
                </a:solidFill>
              </a:rPr>
              <a:t>Aktivace T-lymfocytů</a:t>
            </a:r>
            <a:endParaRPr lang="en-US" dirty="0" smtClean="0">
              <a:solidFill>
                <a:srgbClr val="C000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2332038"/>
            <a:ext cx="8229600" cy="4525962"/>
          </a:xfrm>
        </p:spPr>
        <p:txBody>
          <a:bodyPr/>
          <a:lstStyle/>
          <a:p>
            <a:pPr eaLnBrk="1" hangingPunct="1"/>
            <a:r>
              <a:rPr lang="cs-CZ" dirty="0" smtClean="0">
                <a:solidFill>
                  <a:srgbClr val="002060"/>
                </a:solidFill>
              </a:rPr>
              <a:t>T-lymfocyty mohou být stimulován pouze komplexy antigen-HLA. </a:t>
            </a:r>
          </a:p>
          <a:p>
            <a:pPr eaLnBrk="1" hangingPunct="1"/>
            <a:r>
              <a:rPr lang="cs-CZ" dirty="0" smtClean="0">
                <a:solidFill>
                  <a:srgbClr val="002060"/>
                </a:solidFill>
              </a:rPr>
              <a:t>HLA antigeny musí být stejné, jaké má příslušný konkrétní jedinec =</a:t>
            </a:r>
            <a:r>
              <a:rPr lang="cs-CZ" b="1" dirty="0" smtClean="0">
                <a:solidFill>
                  <a:srgbClr val="002060"/>
                </a:solidFill>
              </a:rPr>
              <a:t> fenomén HLA restrikce (</a:t>
            </a:r>
            <a:r>
              <a:rPr lang="cs-CZ" b="1" dirty="0" err="1" smtClean="0">
                <a:solidFill>
                  <a:srgbClr val="002060"/>
                </a:solidFill>
              </a:rPr>
              <a:t>syngenní</a:t>
            </a:r>
            <a:r>
              <a:rPr lang="cs-CZ" b="1" dirty="0" smtClean="0">
                <a:solidFill>
                  <a:srgbClr val="002060"/>
                </a:solidFill>
              </a:rPr>
              <a:t> preference).</a:t>
            </a:r>
            <a:endParaRPr lang="en-US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0105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rgbClr val="C00000"/>
                </a:solidFill>
              </a:rPr>
              <a:t>Presentace antigenů lymfocytům T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cs-CZ" sz="2400" dirty="0">
                <a:solidFill>
                  <a:srgbClr val="002060"/>
                </a:solidFill>
                <a:latin typeface="+mj-lt"/>
              </a:rPr>
              <a:t>T-lymfocyty poznávají antigeny pouze ve formě </a:t>
            </a:r>
            <a:r>
              <a:rPr lang="cs-CZ" sz="2400" b="1" dirty="0">
                <a:solidFill>
                  <a:srgbClr val="002060"/>
                </a:solidFill>
                <a:latin typeface="+mj-lt"/>
              </a:rPr>
              <a:t>peptidových</a:t>
            </a:r>
            <a:r>
              <a:rPr lang="cs-CZ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cs-CZ" sz="2400" b="1" dirty="0">
                <a:solidFill>
                  <a:srgbClr val="002060"/>
                </a:solidFill>
                <a:latin typeface="+mj-lt"/>
              </a:rPr>
              <a:t>fragmentů vázaných na MHC I nebo II</a:t>
            </a:r>
            <a:r>
              <a:rPr lang="cs-CZ" sz="2400" dirty="0">
                <a:solidFill>
                  <a:srgbClr val="002060"/>
                </a:solidFill>
                <a:latin typeface="+mj-lt"/>
              </a:rPr>
              <a:t>. (</a:t>
            </a:r>
            <a:r>
              <a:rPr lang="cs-CZ" sz="2400" dirty="0" err="1">
                <a:solidFill>
                  <a:srgbClr val="002060"/>
                </a:solidFill>
                <a:latin typeface="+mj-lt"/>
              </a:rPr>
              <a:t>Fenomen</a:t>
            </a:r>
            <a:r>
              <a:rPr lang="cs-CZ" sz="2400" dirty="0">
                <a:solidFill>
                  <a:srgbClr val="002060"/>
                </a:solidFill>
                <a:latin typeface="+mj-lt"/>
              </a:rPr>
              <a:t> MHC-restrikce).</a:t>
            </a:r>
          </a:p>
          <a:p>
            <a:pPr>
              <a:lnSpc>
                <a:spcPct val="80000"/>
              </a:lnSpc>
            </a:pPr>
            <a:r>
              <a:rPr lang="cs-CZ" sz="2400" dirty="0" smtClean="0">
                <a:solidFill>
                  <a:srgbClr val="002060"/>
                </a:solidFill>
                <a:latin typeface="+mj-lt"/>
              </a:rPr>
              <a:t>Antigen </a:t>
            </a:r>
            <a:r>
              <a:rPr lang="cs-CZ" sz="2400" dirty="0">
                <a:solidFill>
                  <a:srgbClr val="002060"/>
                </a:solidFill>
                <a:latin typeface="+mj-lt"/>
              </a:rPr>
              <a:t>musí být nejdříve v buňkách „zpracován“ (</a:t>
            </a:r>
            <a:r>
              <a:rPr lang="cs-CZ" sz="2400" dirty="0" err="1">
                <a:solidFill>
                  <a:srgbClr val="002060"/>
                </a:solidFill>
                <a:latin typeface="+mj-lt"/>
              </a:rPr>
              <a:t>processing</a:t>
            </a:r>
            <a:r>
              <a:rPr lang="cs-CZ" sz="2400" dirty="0">
                <a:solidFill>
                  <a:srgbClr val="002060"/>
                </a:solidFill>
                <a:latin typeface="+mj-lt"/>
              </a:rPr>
              <a:t>)- nativní protein je proteolyticky degradován na peptidy, které se (intracelulárně) váží na molekuly MHC. Tento komplex se dostává na buněčnou membránu, kde je schopen reagovat s TCR.</a:t>
            </a:r>
          </a:p>
          <a:p>
            <a:pPr>
              <a:lnSpc>
                <a:spcPct val="80000"/>
              </a:lnSpc>
            </a:pPr>
            <a:r>
              <a:rPr lang="cs-CZ" sz="2400" dirty="0" smtClean="0">
                <a:solidFill>
                  <a:srgbClr val="002060"/>
                </a:solidFill>
                <a:latin typeface="+mj-lt"/>
              </a:rPr>
              <a:t>T-lymfocyty </a:t>
            </a:r>
            <a:r>
              <a:rPr lang="cs-CZ" sz="2400" dirty="0">
                <a:solidFill>
                  <a:srgbClr val="002060"/>
                </a:solidFill>
                <a:latin typeface="+mj-lt"/>
              </a:rPr>
              <a:t>jsou schopny poznávat i lipidové a glykolipidové struktury: je to populace NK-T, která poznává tyto antigeny „neklasickými molekulami MHC“ – </a:t>
            </a:r>
            <a:r>
              <a:rPr lang="cs-CZ" sz="2400" dirty="0" smtClean="0">
                <a:solidFill>
                  <a:srgbClr val="002060"/>
                </a:solidFill>
                <a:latin typeface="+mj-lt"/>
              </a:rPr>
              <a:t>CD1.</a:t>
            </a:r>
            <a:endParaRPr lang="cs-CZ" sz="2400" dirty="0">
              <a:solidFill>
                <a:srgbClr val="002060"/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cs-CZ" sz="2400" dirty="0" err="1" smtClean="0">
                <a:solidFill>
                  <a:srgbClr val="002060"/>
                </a:solidFill>
                <a:latin typeface="+mj-lt"/>
              </a:rPr>
              <a:t>Imunogennost</a:t>
            </a:r>
            <a:r>
              <a:rPr lang="cs-CZ" sz="2400" dirty="0" smtClean="0">
                <a:solidFill>
                  <a:srgbClr val="002060"/>
                </a:solidFill>
                <a:latin typeface="+mj-lt"/>
              </a:rPr>
              <a:t>  </a:t>
            </a:r>
            <a:r>
              <a:rPr lang="cs-CZ" sz="2400" dirty="0">
                <a:solidFill>
                  <a:srgbClr val="002060"/>
                </a:solidFill>
                <a:latin typeface="+mj-lt"/>
              </a:rPr>
              <a:t>proteinových antigenů je určena  schopností buněk  </a:t>
            </a:r>
            <a:r>
              <a:rPr lang="cs-CZ" sz="2400" dirty="0" err="1">
                <a:solidFill>
                  <a:srgbClr val="002060"/>
                </a:solidFill>
                <a:latin typeface="+mj-lt"/>
              </a:rPr>
              <a:t>předkládajích</a:t>
            </a:r>
            <a:r>
              <a:rPr lang="cs-CZ" sz="2400" dirty="0">
                <a:solidFill>
                  <a:srgbClr val="002060"/>
                </a:solidFill>
                <a:latin typeface="+mj-lt"/>
              </a:rPr>
              <a:t> antigen vytvořit peptidy, které se budou vázat na vlastní  molekuly MHC.  </a:t>
            </a:r>
          </a:p>
        </p:txBody>
      </p:sp>
    </p:spTree>
    <p:extLst>
      <p:ext uri="{BB962C8B-B14F-4D97-AF65-F5344CB8AC3E}">
        <p14:creationId xmlns:p14="http://schemas.microsoft.com/office/powerpoint/2010/main" val="261879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Aktivace T lymfocytů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Naivní T lymfocyt putuje krevním řečištěm do sekundárních lymfatických orgánů.</a:t>
            </a:r>
            <a:endParaRPr lang="cs-CZ" dirty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Reakce TCR s HLA Antigen prezentující buňky.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+ další </a:t>
            </a:r>
            <a:r>
              <a:rPr lang="cs-CZ" dirty="0" err="1" smtClean="0">
                <a:solidFill>
                  <a:srgbClr val="002060"/>
                </a:solidFill>
              </a:rPr>
              <a:t>kostimulační</a:t>
            </a:r>
            <a:r>
              <a:rPr lang="cs-CZ" dirty="0" smtClean="0">
                <a:solidFill>
                  <a:srgbClr val="002060"/>
                </a:solidFill>
              </a:rPr>
              <a:t> signály – vedou k aktivaci T lymfocytu, k jeho proliferaci a vzniku efektorových buněk .</a:t>
            </a:r>
          </a:p>
          <a:p>
            <a:r>
              <a:rPr lang="cs-CZ" dirty="0" err="1" smtClean="0">
                <a:solidFill>
                  <a:srgbClr val="002060"/>
                </a:solidFill>
              </a:rPr>
              <a:t>Ef</a:t>
            </a:r>
            <a:r>
              <a:rPr lang="cs-CZ" dirty="0" smtClean="0">
                <a:solidFill>
                  <a:srgbClr val="002060"/>
                </a:solidFill>
              </a:rPr>
              <a:t> T lymfocyty putují do místa infekce kde pak reagují s dalšími APC prezentujícími </a:t>
            </a:r>
            <a:r>
              <a:rPr lang="cs-CZ" dirty="0" err="1" smtClean="0">
                <a:solidFill>
                  <a:srgbClr val="002060"/>
                </a:solidFill>
              </a:rPr>
              <a:t>Ag</a:t>
            </a:r>
            <a:r>
              <a:rPr lang="cs-CZ" dirty="0" smtClean="0">
                <a:solidFill>
                  <a:srgbClr val="002060"/>
                </a:solidFill>
              </a:rPr>
              <a:t>, kterým byly aktivovány.</a:t>
            </a:r>
          </a:p>
        </p:txBody>
      </p:sp>
    </p:spTree>
    <p:extLst>
      <p:ext uri="{BB962C8B-B14F-4D97-AF65-F5344CB8AC3E}">
        <p14:creationId xmlns:p14="http://schemas.microsoft.com/office/powerpoint/2010/main" val="3696414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MHC</a:t>
            </a:r>
            <a:br>
              <a:rPr lang="cs-CZ" dirty="0" smtClean="0">
                <a:solidFill>
                  <a:srgbClr val="C00000"/>
                </a:solidFill>
              </a:rPr>
            </a:br>
            <a:r>
              <a:rPr lang="cs-CZ" dirty="0" smtClean="0">
                <a:solidFill>
                  <a:srgbClr val="002060"/>
                </a:solidFill>
              </a:rPr>
              <a:t>HLA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Autofit/>
          </a:bodyPr>
          <a:lstStyle/>
          <a:p>
            <a:r>
              <a:rPr lang="cs-CZ" sz="2800" dirty="0" smtClean="0">
                <a:solidFill>
                  <a:srgbClr val="002060"/>
                </a:solidFill>
                <a:latin typeface="+mj-lt"/>
              </a:rPr>
              <a:t>Jsou odpovědné za </a:t>
            </a:r>
            <a:r>
              <a:rPr lang="cs-CZ" sz="2800" dirty="0" err="1" smtClean="0">
                <a:solidFill>
                  <a:srgbClr val="002060"/>
                </a:solidFill>
                <a:latin typeface="+mj-lt"/>
              </a:rPr>
              <a:t>histokompatibilitu</a:t>
            </a:r>
            <a:r>
              <a:rPr lang="cs-CZ" sz="2800" dirty="0" smtClean="0">
                <a:solidFill>
                  <a:srgbClr val="002060"/>
                </a:solidFill>
                <a:latin typeface="+mj-lt"/>
              </a:rPr>
              <a:t> – tzn. slučitelnost tkání.</a:t>
            </a:r>
          </a:p>
          <a:p>
            <a:r>
              <a:rPr lang="cs-CZ" sz="2800" dirty="0" smtClean="0">
                <a:solidFill>
                  <a:srgbClr val="002060"/>
                </a:solidFill>
                <a:latin typeface="+mj-lt"/>
              </a:rPr>
              <a:t>Jsou unikátní pro každého jedince, jediný případ shody jsou jednovaječná dvojčata.</a:t>
            </a:r>
          </a:p>
          <a:p>
            <a:r>
              <a:rPr lang="cs-CZ" sz="2800" dirty="0" smtClean="0">
                <a:solidFill>
                  <a:srgbClr val="002060"/>
                </a:solidFill>
                <a:latin typeface="+mj-lt"/>
              </a:rPr>
              <a:t>Receptory tvořené glykoproteiny.</a:t>
            </a:r>
          </a:p>
          <a:p>
            <a:r>
              <a:rPr lang="cs-CZ" sz="2800" dirty="0" smtClean="0">
                <a:solidFill>
                  <a:srgbClr val="002060"/>
                </a:solidFill>
                <a:latin typeface="+mj-lt"/>
              </a:rPr>
              <a:t>Jsou exprimovány na povrchu všech jaderných buněk.</a:t>
            </a:r>
          </a:p>
          <a:p>
            <a:r>
              <a:rPr lang="cs-CZ" sz="2800" dirty="0" smtClean="0">
                <a:solidFill>
                  <a:srgbClr val="002060"/>
                </a:solidFill>
                <a:latin typeface="+mj-lt"/>
              </a:rPr>
              <a:t>Slouží k rozpoznání „vlastního a cizího“ pro T, B a NK lymfocyty.</a:t>
            </a:r>
          </a:p>
          <a:p>
            <a:r>
              <a:rPr lang="cs-CZ" sz="2800" dirty="0" smtClean="0">
                <a:solidFill>
                  <a:srgbClr val="002060"/>
                </a:solidFill>
                <a:latin typeface="+mj-lt"/>
              </a:rPr>
              <a:t>Hlavní funkce – nabídka zpracovaných peptidových fragmentů pro T-lymfocyty.</a:t>
            </a:r>
          </a:p>
          <a:p>
            <a:r>
              <a:rPr lang="cs-CZ" sz="2800" dirty="0" smtClean="0">
                <a:solidFill>
                  <a:srgbClr val="002060"/>
                </a:solidFill>
                <a:latin typeface="+mj-lt"/>
              </a:rPr>
              <a:t>Jsou odpovědné za odvržení transplantátu.</a:t>
            </a:r>
            <a:endParaRPr lang="en-GB" sz="28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064470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0241X-003-f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8640763" cy="4846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3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cs-CZ" altLang="cs-CZ" sz="800">
              <a:solidFill>
                <a:schemeClr val="tx1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cs-CZ" sz="700" i="1">
                <a:solidFill>
                  <a:schemeClr val="tx1"/>
                </a:solidFill>
              </a:rPr>
              <a:t>Downloaded from: StudentConsult (on 18 July 2006 08:13 AM)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cs-CZ" sz="700" i="1">
                <a:solidFill>
                  <a:schemeClr val="tx1"/>
                </a:solidFill>
              </a:rPr>
              <a:t>© 2005 Elsevier </a:t>
            </a:r>
          </a:p>
        </p:txBody>
      </p:sp>
      <p:pic>
        <p:nvPicPr>
          <p:cNvPr id="8" name="Picture 6" descr="top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525"/>
            <a:ext cx="30194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331913" y="404813"/>
            <a:ext cx="75981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3600" dirty="0">
                <a:solidFill>
                  <a:srgbClr val="C00000"/>
                </a:solidFill>
                <a:latin typeface="+mj-lt"/>
              </a:rPr>
              <a:t>Interakce TCR-polypeptid-HLA molekula</a:t>
            </a:r>
            <a:endParaRPr lang="en-US" altLang="cs-CZ" sz="36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215458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9" descr="schema_2_1-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08050"/>
            <a:ext cx="806450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539750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600" dirty="0" smtClean="0">
                <a:solidFill>
                  <a:srgbClr val="C00000"/>
                </a:solidFill>
              </a:rPr>
              <a:t>Aktivace TCR antigenem a </a:t>
            </a:r>
            <a:r>
              <a:rPr lang="cs-CZ" altLang="cs-CZ" sz="3600" dirty="0" err="1" smtClean="0">
                <a:solidFill>
                  <a:srgbClr val="C00000"/>
                </a:solidFill>
              </a:rPr>
              <a:t>superantigenem</a:t>
            </a:r>
            <a:endParaRPr lang="en-US" altLang="cs-CZ" sz="3600" dirty="0" smtClean="0">
              <a:solidFill>
                <a:srgbClr val="C0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156325" y="2708275"/>
            <a:ext cx="1295400" cy="306388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/>
              <a:t>MHC </a:t>
            </a:r>
            <a:r>
              <a:rPr lang="cs-CZ" sz="1600" dirty="0" err="1"/>
              <a:t>class</a:t>
            </a:r>
            <a:r>
              <a:rPr lang="cs-CZ" sz="1600" dirty="0"/>
              <a:t> II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356100" y="5445125"/>
            <a:ext cx="1439863" cy="48895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/>
              <a:t>Aktivační signál</a:t>
            </a:r>
          </a:p>
        </p:txBody>
      </p:sp>
      <p:cxnSp>
        <p:nvCxnSpPr>
          <p:cNvPr id="8" name="Přímá spojovací šipka 43"/>
          <p:cNvCxnSpPr>
            <a:stCxn id="9" idx="1"/>
          </p:cNvCxnSpPr>
          <p:nvPr/>
        </p:nvCxnSpPr>
        <p:spPr>
          <a:xfrm flipH="1" flipV="1">
            <a:off x="5508625" y="3429000"/>
            <a:ext cx="647700" cy="142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6156325" y="3284538"/>
            <a:ext cx="1547813" cy="3175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 err="1"/>
              <a:t>Superantigen</a:t>
            </a:r>
            <a:endParaRPr lang="cs-CZ" sz="16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779838" y="4581525"/>
            <a:ext cx="863600" cy="280988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</a:t>
            </a:r>
            <a:r>
              <a:rPr lang="cs-CZ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cell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851275" y="2205038"/>
            <a:ext cx="865188" cy="2809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APC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156325" y="3860800"/>
            <a:ext cx="792163" cy="3175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 smtClean="0"/>
              <a:t>TCR</a:t>
            </a:r>
            <a:endParaRPr lang="cs-CZ" sz="16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2700338" y="5445125"/>
            <a:ext cx="1439862" cy="48895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/>
              <a:t>Aktivační signál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3708400" y="2852738"/>
            <a:ext cx="287338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α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2987675" y="2852738"/>
            <a:ext cx="288925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β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059113" y="3789363"/>
            <a:ext cx="288925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α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635375" y="3789363"/>
            <a:ext cx="288925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β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219700" y="2852738"/>
            <a:ext cx="288925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α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4500563" y="2852738"/>
            <a:ext cx="287337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β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4572000" y="3789363"/>
            <a:ext cx="287338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α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5148263" y="3789363"/>
            <a:ext cx="287337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β</a:t>
            </a:r>
            <a:endParaRPr lang="cs-CZ" sz="1500" dirty="0">
              <a:solidFill>
                <a:schemeClr val="tx1"/>
              </a:solidFill>
            </a:endParaRPr>
          </a:p>
        </p:txBody>
      </p:sp>
      <p:cxnSp>
        <p:nvCxnSpPr>
          <p:cNvPr id="22" name="Přímá spojovací šipka 20"/>
          <p:cNvCxnSpPr/>
          <p:nvPr/>
        </p:nvCxnSpPr>
        <p:spPr>
          <a:xfrm>
            <a:off x="2484438" y="3429000"/>
            <a:ext cx="8636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ovéPole 22"/>
          <p:cNvSpPr txBox="1"/>
          <p:nvPr/>
        </p:nvSpPr>
        <p:spPr>
          <a:xfrm>
            <a:off x="1152525" y="3284538"/>
            <a:ext cx="1547813" cy="3175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/>
              <a:t>Antigen</a:t>
            </a:r>
          </a:p>
        </p:txBody>
      </p:sp>
    </p:spTree>
    <p:extLst>
      <p:ext uri="{BB962C8B-B14F-4D97-AF65-F5344CB8AC3E}">
        <p14:creationId xmlns:p14="http://schemas.microsoft.com/office/powerpoint/2010/main" val="23043706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1642194"/>
          </a:xfrm>
        </p:spPr>
        <p:txBody>
          <a:bodyPr>
            <a:normAutofit/>
          </a:bodyPr>
          <a:lstStyle/>
          <a:p>
            <a:r>
              <a:rPr lang="cs-CZ" dirty="0" err="1" smtClean="0">
                <a:solidFill>
                  <a:srgbClr val="C00000"/>
                </a:solidFill>
              </a:rPr>
              <a:t>Kostimulační</a:t>
            </a:r>
            <a:r>
              <a:rPr lang="cs-CZ" dirty="0" smtClean="0">
                <a:solidFill>
                  <a:srgbClr val="C00000"/>
                </a:solidFill>
              </a:rPr>
              <a:t> signály nutné pro aktivaci T lymfocytu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44825"/>
            <a:ext cx="8229600" cy="428133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44825"/>
            <a:ext cx="9144001" cy="460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9144160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Vazba CD40 – CD40L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1292994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Role IL-2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8424936" cy="4673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80723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Změny povrchových molekul během aktivace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9143999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3759611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401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973893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Vývoj CD4+ lymfocytárních populací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002060"/>
                </a:solidFill>
              </a:rPr>
              <a:t>Dendritické buňky předkládají </a:t>
            </a:r>
            <a:r>
              <a:rPr lang="cs-CZ" sz="3600" dirty="0" err="1" smtClean="0">
                <a:solidFill>
                  <a:srgbClr val="002060"/>
                </a:solidFill>
              </a:rPr>
              <a:t>Ag</a:t>
            </a:r>
            <a:r>
              <a:rPr lang="cs-CZ" sz="3600" dirty="0" smtClean="0">
                <a:solidFill>
                  <a:srgbClr val="002060"/>
                </a:solidFill>
              </a:rPr>
              <a:t>  a zároveň produkují </a:t>
            </a:r>
            <a:r>
              <a:rPr lang="cs-CZ" sz="3600" dirty="0" err="1" smtClean="0">
                <a:solidFill>
                  <a:srgbClr val="002060"/>
                </a:solidFill>
              </a:rPr>
              <a:t>cytokiny</a:t>
            </a:r>
            <a:endParaRPr lang="cs-CZ" sz="3600" dirty="0" smtClean="0">
              <a:solidFill>
                <a:srgbClr val="002060"/>
              </a:solidFill>
            </a:endParaRPr>
          </a:p>
          <a:p>
            <a:r>
              <a:rPr lang="cs-CZ" sz="3600" dirty="0" smtClean="0">
                <a:solidFill>
                  <a:srgbClr val="002060"/>
                </a:solidFill>
              </a:rPr>
              <a:t>Různé mikroorganismy mohou stimulovat DB k produkci různých </a:t>
            </a:r>
            <a:r>
              <a:rPr lang="cs-CZ" sz="3600" dirty="0" err="1" smtClean="0">
                <a:solidFill>
                  <a:srgbClr val="002060"/>
                </a:solidFill>
              </a:rPr>
              <a:t>cytokinů</a:t>
            </a:r>
            <a:endParaRPr lang="cs-CZ" sz="3600" dirty="0" smtClean="0">
              <a:solidFill>
                <a:srgbClr val="002060"/>
              </a:solidFill>
            </a:endParaRPr>
          </a:p>
          <a:p>
            <a:r>
              <a:rPr lang="cs-CZ" sz="3600" dirty="0" smtClean="0">
                <a:solidFill>
                  <a:srgbClr val="002060"/>
                </a:solidFill>
              </a:rPr>
              <a:t>Další </a:t>
            </a:r>
            <a:r>
              <a:rPr lang="cs-CZ" sz="3600" dirty="0" err="1" smtClean="0">
                <a:solidFill>
                  <a:srgbClr val="002060"/>
                </a:solidFill>
              </a:rPr>
              <a:t>cytokiny</a:t>
            </a:r>
            <a:r>
              <a:rPr lang="cs-CZ" sz="3600" dirty="0" smtClean="0">
                <a:solidFill>
                  <a:srgbClr val="002060"/>
                </a:solidFill>
              </a:rPr>
              <a:t> produkují NK buňky a žírné buňky</a:t>
            </a:r>
            <a:endParaRPr lang="cs-CZ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0324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Efektorové CD4+ T lymfocyty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Efektorové CD4+ </a:t>
            </a:r>
            <a:r>
              <a:rPr lang="cs-CZ" dirty="0" err="1" smtClean="0">
                <a:solidFill>
                  <a:srgbClr val="002060"/>
                </a:solidFill>
              </a:rPr>
              <a:t>Th</a:t>
            </a:r>
            <a:r>
              <a:rPr lang="cs-CZ" dirty="0" smtClean="0">
                <a:solidFill>
                  <a:srgbClr val="002060"/>
                </a:solidFill>
              </a:rPr>
              <a:t> lymfocyty jsou rozděleny do několika subpopulací na základě svého cytokinového profilu a funkcí</a:t>
            </a:r>
          </a:p>
          <a:p>
            <a:pPr marL="0" indent="0"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9644872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84313"/>
            <a:ext cx="762000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2"/>
          <p:cNvSpPr txBox="1">
            <a:spLocks noChangeArrowheads="1"/>
          </p:cNvSpPr>
          <p:nvPr/>
        </p:nvSpPr>
        <p:spPr bwMode="auto">
          <a:xfrm>
            <a:off x="264832" y="260350"/>
            <a:ext cx="786074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sz="4000" dirty="0">
                <a:solidFill>
                  <a:srgbClr val="C00000"/>
                </a:solidFill>
                <a:latin typeface="+mj-lt"/>
              </a:rPr>
              <a:t>O </a:t>
            </a:r>
            <a:r>
              <a:rPr lang="cs-CZ" altLang="cs-CZ" sz="4000" dirty="0" smtClean="0">
                <a:solidFill>
                  <a:srgbClr val="C00000"/>
                </a:solidFill>
                <a:latin typeface="+mj-lt"/>
              </a:rPr>
              <a:t>vývoji efektorových </a:t>
            </a:r>
            <a:r>
              <a:rPr lang="cs-CZ" altLang="cs-CZ" sz="4000" dirty="0" err="1" smtClean="0">
                <a:solidFill>
                  <a:srgbClr val="C00000"/>
                </a:solidFill>
                <a:latin typeface="+mj-lt"/>
              </a:rPr>
              <a:t>Th</a:t>
            </a:r>
            <a:r>
              <a:rPr lang="cs-CZ" altLang="cs-CZ" sz="4000" dirty="0" smtClean="0">
                <a:solidFill>
                  <a:srgbClr val="C00000"/>
                </a:solidFill>
                <a:latin typeface="+mj-lt"/>
              </a:rPr>
              <a:t>.. lymfocytů </a:t>
            </a:r>
            <a:r>
              <a:rPr lang="cs-CZ" altLang="cs-CZ" sz="4000" dirty="0">
                <a:solidFill>
                  <a:srgbClr val="C00000"/>
                </a:solidFill>
                <a:latin typeface="+mj-lt"/>
              </a:rPr>
              <a:t/>
            </a:r>
            <a:br>
              <a:rPr lang="cs-CZ" altLang="cs-CZ" sz="4000" dirty="0">
                <a:solidFill>
                  <a:srgbClr val="C00000"/>
                </a:solidFill>
                <a:latin typeface="+mj-lt"/>
              </a:rPr>
            </a:br>
            <a:r>
              <a:rPr lang="cs-CZ" altLang="cs-CZ" sz="4000" dirty="0">
                <a:solidFill>
                  <a:srgbClr val="C00000"/>
                </a:solidFill>
                <a:latin typeface="+mj-lt"/>
              </a:rPr>
              <a:t>rozhoduje cytokinové prostředí</a:t>
            </a:r>
          </a:p>
        </p:txBody>
      </p:sp>
      <p:sp>
        <p:nvSpPr>
          <p:cNvPr id="6" name="Obdélník 5"/>
          <p:cNvSpPr/>
          <p:nvPr/>
        </p:nvSpPr>
        <p:spPr>
          <a:xfrm>
            <a:off x="7308304" y="2060848"/>
            <a:ext cx="1080120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ovéPole 2"/>
          <p:cNvSpPr txBox="1"/>
          <p:nvPr/>
        </p:nvSpPr>
        <p:spPr>
          <a:xfrm>
            <a:off x="7380312" y="1988840"/>
            <a:ext cx="936104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IFN-</a:t>
            </a:r>
            <a:r>
              <a:rPr lang="el-GR" dirty="0" smtClean="0"/>
              <a:t>γ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7152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74638"/>
            <a:ext cx="864096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sz="4000" dirty="0" smtClean="0">
                <a:solidFill>
                  <a:schemeClr val="accent2"/>
                </a:solidFill>
              </a:rPr>
              <a:t>Charakteristika molekul (antigenů) MHC </a:t>
            </a:r>
            <a:r>
              <a:rPr lang="cs-CZ" sz="3200" b="1" u="sng" dirty="0" smtClean="0">
                <a:solidFill>
                  <a:schemeClr val="accent2"/>
                </a:solidFill>
                <a:latin typeface="Verdana" pitchFamily="34" charset="0"/>
              </a:rPr>
              <a:t/>
            </a:r>
            <a:br>
              <a:rPr lang="cs-CZ" sz="3200" b="1" u="sng" dirty="0" smtClean="0">
                <a:solidFill>
                  <a:schemeClr val="accent2"/>
                </a:solidFill>
                <a:latin typeface="Verdana" pitchFamily="34" charset="0"/>
              </a:rPr>
            </a:br>
            <a:endParaRPr lang="cs-CZ" sz="3200" b="1" u="sng" dirty="0" smtClean="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2776"/>
            <a:ext cx="8229600" cy="5256584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cs-CZ" sz="2800" dirty="0" smtClean="0">
                <a:solidFill>
                  <a:srgbClr val="002060"/>
                </a:solidFill>
                <a:latin typeface="+mj-lt"/>
              </a:rPr>
              <a:t>Molekuly MHC I třídy jsou přítomny na všech jaderných buňkách  (tedy ne na erytrocytech!).</a:t>
            </a:r>
          </a:p>
          <a:p>
            <a:pPr eaLnBrk="1" hangingPunct="1"/>
            <a:r>
              <a:rPr lang="cs-CZ" sz="2800" dirty="0" smtClean="0">
                <a:solidFill>
                  <a:srgbClr val="002060"/>
                </a:solidFill>
                <a:latin typeface="+mj-lt"/>
              </a:rPr>
              <a:t>Molekuly MHC II třídy jsou přítomny na buňkách imunitního systému (buňky předkládající antigen – dendritické buňky, makrofágy, B-lymfocyty), dále na buňkách endotelových a na epitelu </a:t>
            </a:r>
            <a:r>
              <a:rPr lang="cs-CZ" sz="2800" dirty="0" err="1" smtClean="0">
                <a:solidFill>
                  <a:srgbClr val="002060"/>
                </a:solidFill>
                <a:latin typeface="+mj-lt"/>
              </a:rPr>
              <a:t>thymu</a:t>
            </a:r>
            <a:r>
              <a:rPr lang="cs-CZ" sz="2800" dirty="0" smtClean="0">
                <a:solidFill>
                  <a:srgbClr val="002060"/>
                </a:solidFill>
                <a:latin typeface="+mj-lt"/>
              </a:rPr>
              <a:t>.</a:t>
            </a:r>
          </a:p>
          <a:p>
            <a:pPr marL="0" indent="0" eaLnBrk="1" hangingPunct="1">
              <a:buNone/>
            </a:pPr>
            <a:r>
              <a:rPr lang="cs-CZ" sz="2800" dirty="0" smtClean="0">
                <a:solidFill>
                  <a:srgbClr val="002060"/>
                </a:solidFill>
                <a:latin typeface="+mj-lt"/>
              </a:rPr>
              <a:t> </a:t>
            </a:r>
          </a:p>
          <a:p>
            <a:pPr eaLnBrk="1" hangingPunct="1"/>
            <a:r>
              <a:rPr lang="cs-CZ" sz="2800" dirty="0" smtClean="0">
                <a:solidFill>
                  <a:srgbClr val="002060"/>
                </a:solidFill>
                <a:latin typeface="+mj-lt"/>
              </a:rPr>
              <a:t>Exprese molekul MHC I je na většině buněk zvýšena působením IFN, TNF, LT (tedy při vrozených imunitních reakcích).</a:t>
            </a:r>
          </a:p>
          <a:p>
            <a:pPr eaLnBrk="1" hangingPunct="1"/>
            <a:r>
              <a:rPr lang="cs-CZ" sz="2800" dirty="0" smtClean="0">
                <a:solidFill>
                  <a:srgbClr val="002060"/>
                </a:solidFill>
                <a:latin typeface="+mj-lt"/>
              </a:rPr>
              <a:t>Expresi molekul MHC II  na buňkách presentujících antigen, vaskulárních endotelových buňkách, ale i na jiných buňkách (ne však na neuronech) zvyšuje </a:t>
            </a:r>
            <a:r>
              <a:rPr lang="cs-CZ" sz="2800" dirty="0" smtClean="0">
                <a:solidFill>
                  <a:srgbClr val="002060"/>
                </a:solidFill>
                <a:latin typeface="+mj-lt"/>
              </a:rPr>
              <a:t>IFN-</a:t>
            </a:r>
            <a:r>
              <a:rPr lang="cs-CZ" sz="2400" dirty="0" smtClean="0">
                <a:latin typeface="Symbol" pitchFamily="18" charset="2"/>
              </a:rPr>
              <a:t>g</a:t>
            </a:r>
            <a:r>
              <a:rPr lang="cs-CZ" sz="2400" dirty="0" smtClean="0">
                <a:latin typeface="Symbol" pitchFamily="18" charset="2"/>
              </a:rPr>
              <a:t>.</a:t>
            </a:r>
            <a:r>
              <a:rPr lang="cs-CZ" sz="2400" dirty="0" smtClean="0">
                <a:latin typeface="Tahom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01458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Th1, Th2 a Th17 lymfocyty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8748464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8051223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Vývoj Th1, Th2 a </a:t>
            </a:r>
            <a:r>
              <a:rPr lang="cs-CZ" dirty="0" err="1" smtClean="0">
                <a:solidFill>
                  <a:srgbClr val="C00000"/>
                </a:solidFill>
              </a:rPr>
              <a:t>Th</a:t>
            </a:r>
            <a:r>
              <a:rPr lang="cs-CZ" dirty="0" smtClean="0">
                <a:solidFill>
                  <a:srgbClr val="C00000"/>
                </a:solidFill>
              </a:rPr>
              <a:t> 17 lymfocytů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43600" y="1600200"/>
            <a:ext cx="3348880" cy="4637112"/>
          </a:xfrm>
        </p:spPr>
        <p:txBody>
          <a:bodyPr>
            <a:normAutofit/>
          </a:bodyPr>
          <a:lstStyle/>
          <a:p>
            <a:r>
              <a:rPr lang="cs-CZ" sz="2000" dirty="0" smtClean="0">
                <a:solidFill>
                  <a:srgbClr val="002060"/>
                </a:solidFill>
              </a:rPr>
              <a:t>Aktivace transkripčních faktorů stimulujících produkci </a:t>
            </a:r>
            <a:r>
              <a:rPr lang="cs-CZ" sz="2000" dirty="0" err="1" smtClean="0">
                <a:solidFill>
                  <a:srgbClr val="002060"/>
                </a:solidFill>
              </a:rPr>
              <a:t>cytokinů</a:t>
            </a:r>
            <a:r>
              <a:rPr lang="cs-CZ" sz="2000" dirty="0" smtClean="0">
                <a:solidFill>
                  <a:srgbClr val="002060"/>
                </a:solidFill>
              </a:rPr>
              <a:t> pro daný </a:t>
            </a:r>
            <a:r>
              <a:rPr lang="cs-CZ" sz="2000" dirty="0" err="1" smtClean="0">
                <a:solidFill>
                  <a:srgbClr val="002060"/>
                </a:solidFill>
              </a:rPr>
              <a:t>subset</a:t>
            </a:r>
            <a:r>
              <a:rPr lang="cs-CZ" sz="2000" dirty="0" smtClean="0">
                <a:solidFill>
                  <a:srgbClr val="002060"/>
                </a:solidFill>
              </a:rPr>
              <a:t>.</a:t>
            </a:r>
          </a:p>
          <a:p>
            <a:r>
              <a:rPr lang="cs-CZ" sz="2000" dirty="0" smtClean="0">
                <a:solidFill>
                  <a:srgbClr val="002060"/>
                </a:solidFill>
              </a:rPr>
              <a:t>Tyto produkované </a:t>
            </a:r>
            <a:r>
              <a:rPr lang="cs-CZ" sz="2000" dirty="0" err="1" smtClean="0">
                <a:solidFill>
                  <a:srgbClr val="002060"/>
                </a:solidFill>
              </a:rPr>
              <a:t>cytokiny</a:t>
            </a:r>
            <a:r>
              <a:rPr lang="cs-CZ" sz="2000" dirty="0" smtClean="0">
                <a:solidFill>
                  <a:srgbClr val="002060"/>
                </a:solidFill>
              </a:rPr>
              <a:t> pak ovlivňují další produkci </a:t>
            </a:r>
            <a:r>
              <a:rPr lang="cs-CZ" sz="2000" dirty="0" err="1" smtClean="0">
                <a:solidFill>
                  <a:srgbClr val="002060"/>
                </a:solidFill>
              </a:rPr>
              <a:t>cytokinů</a:t>
            </a:r>
            <a:r>
              <a:rPr lang="cs-CZ" sz="2000" dirty="0" smtClean="0">
                <a:solidFill>
                  <a:srgbClr val="002060"/>
                </a:solidFill>
              </a:rPr>
              <a:t> stejného druhu a podporují vývoj pouze těchto buněk.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O</a:t>
            </a:r>
            <a:r>
              <a:rPr lang="cs-CZ" sz="2000" dirty="0" smtClean="0">
                <a:solidFill>
                  <a:srgbClr val="002060"/>
                </a:solidFill>
              </a:rPr>
              <a:t>statní  </a:t>
            </a:r>
            <a:r>
              <a:rPr lang="cs-CZ" sz="2000" dirty="0" err="1" smtClean="0">
                <a:solidFill>
                  <a:srgbClr val="002060"/>
                </a:solidFill>
              </a:rPr>
              <a:t>Th</a:t>
            </a:r>
            <a:r>
              <a:rPr lang="cs-CZ" sz="2000" dirty="0" smtClean="0">
                <a:solidFill>
                  <a:srgbClr val="002060"/>
                </a:solidFill>
              </a:rPr>
              <a:t> subpopulace  lymfocyty jsou </a:t>
            </a:r>
            <a:r>
              <a:rPr lang="cs-CZ" sz="2000" dirty="0" err="1" smtClean="0">
                <a:solidFill>
                  <a:srgbClr val="002060"/>
                </a:solidFill>
              </a:rPr>
              <a:t>suprimovány</a:t>
            </a:r>
            <a:r>
              <a:rPr lang="cs-CZ" sz="2000" dirty="0" smtClean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5076056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9915410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Th1 odpověď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3"/>
            <a:ext cx="9144000" cy="4916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7969832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Th1 lymfocyty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CD4+ Th1 lymfocyty rozeznávají </a:t>
            </a:r>
            <a:r>
              <a:rPr lang="cs-CZ" dirty="0" err="1" smtClean="0">
                <a:solidFill>
                  <a:srgbClr val="002060"/>
                </a:solidFill>
              </a:rPr>
              <a:t>Ag</a:t>
            </a:r>
            <a:r>
              <a:rPr lang="cs-CZ" dirty="0" smtClean="0">
                <a:solidFill>
                  <a:srgbClr val="002060"/>
                </a:solidFill>
              </a:rPr>
              <a:t>  zpracované fagocytujícími buňkami.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Aktivují makrofágy k zabití mikrobů.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Aktivace makrofágů je zprostředkována IFN-</a:t>
            </a:r>
            <a:r>
              <a:rPr lang="el-GR" dirty="0" smtClean="0">
                <a:solidFill>
                  <a:srgbClr val="002060"/>
                </a:solidFill>
              </a:rPr>
              <a:t>γ</a:t>
            </a:r>
            <a:r>
              <a:rPr lang="cs-CZ" dirty="0" smtClean="0">
                <a:solidFill>
                  <a:srgbClr val="002060"/>
                </a:solidFill>
              </a:rPr>
              <a:t> a CD40L – CD40 interakcí.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Aktivované makrofágy </a:t>
            </a:r>
          </a:p>
          <a:p>
            <a:pPr lvl="1"/>
            <a:r>
              <a:rPr lang="cs-CZ" dirty="0" smtClean="0">
                <a:solidFill>
                  <a:srgbClr val="002060"/>
                </a:solidFill>
              </a:rPr>
              <a:t>zabíjejí fagocytované mikroby za pomocí reaktivního kyslíku, dusíku a enzymů</a:t>
            </a:r>
          </a:p>
          <a:p>
            <a:pPr lvl="1"/>
            <a:r>
              <a:rPr lang="cs-CZ" dirty="0" smtClean="0">
                <a:solidFill>
                  <a:srgbClr val="002060"/>
                </a:solidFill>
              </a:rPr>
              <a:t>Stimulují zánět a mohou poškozovat tkáně</a:t>
            </a:r>
            <a:endParaRPr lang="cs-CZ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200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947738" y="609600"/>
            <a:ext cx="6911975" cy="1176338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cs-CZ" dirty="0" smtClean="0">
                <a:solidFill>
                  <a:srgbClr val="C00000"/>
                </a:solidFill>
              </a:rPr>
              <a:t>T</a:t>
            </a:r>
            <a:r>
              <a:rPr lang="en-GB" altLang="cs-CZ" baseline="-25000" dirty="0" smtClean="0">
                <a:solidFill>
                  <a:srgbClr val="C00000"/>
                </a:solidFill>
              </a:rPr>
              <a:t>h</a:t>
            </a:r>
            <a:r>
              <a:rPr lang="en-GB" altLang="cs-CZ" dirty="0" smtClean="0">
                <a:solidFill>
                  <a:srgbClr val="C00000"/>
                </a:solidFill>
              </a:rPr>
              <a:t>1 </a:t>
            </a:r>
            <a:r>
              <a:rPr lang="en-GB" altLang="cs-CZ" dirty="0" err="1" smtClean="0">
                <a:solidFill>
                  <a:srgbClr val="C00000"/>
                </a:solidFill>
              </a:rPr>
              <a:t>lymfocyty</a:t>
            </a:r>
            <a:endParaRPr lang="en-GB" altLang="cs-CZ" dirty="0" smtClean="0">
              <a:solidFill>
                <a:srgbClr val="C00000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23850" y="1981200"/>
            <a:ext cx="8482013" cy="41814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dirty="0" smtClean="0">
                <a:solidFill>
                  <a:srgbClr val="002060"/>
                </a:solidFill>
                <a:latin typeface="+mj-lt"/>
              </a:rPr>
              <a:t>Produkují zejména </a:t>
            </a:r>
            <a:r>
              <a:rPr lang="cs-CZ" altLang="cs-CZ" dirty="0" smtClean="0">
                <a:solidFill>
                  <a:srgbClr val="002060"/>
                </a:solidFill>
                <a:latin typeface="+mj-lt"/>
              </a:rPr>
              <a:t>IFN-</a:t>
            </a:r>
            <a:r>
              <a:rPr lang="el-GR" altLang="cs-CZ" dirty="0" smtClean="0">
                <a:solidFill>
                  <a:srgbClr val="002060"/>
                </a:solidFill>
                <a:latin typeface="+mj-lt"/>
              </a:rPr>
              <a:t>γ</a:t>
            </a:r>
            <a:r>
              <a:rPr lang="cs-CZ" altLang="cs-CZ" dirty="0" smtClean="0">
                <a:solidFill>
                  <a:srgbClr val="002060"/>
                </a:solidFill>
                <a:latin typeface="+mj-lt"/>
              </a:rPr>
              <a:t>, </a:t>
            </a:r>
            <a:r>
              <a:rPr lang="cs-CZ" altLang="cs-CZ" dirty="0" smtClean="0">
                <a:solidFill>
                  <a:srgbClr val="002060"/>
                </a:solidFill>
                <a:latin typeface="+mj-lt"/>
              </a:rPr>
              <a:t>IL-2, IL-3.</a:t>
            </a:r>
          </a:p>
          <a:p>
            <a:r>
              <a:rPr lang="cs-CZ" altLang="cs-CZ" dirty="0" smtClean="0">
                <a:solidFill>
                  <a:srgbClr val="002060"/>
                </a:solidFill>
                <a:latin typeface="+mj-lt"/>
              </a:rPr>
              <a:t>Diferencují se pod vlivem IL-12, IL-18, </a:t>
            </a:r>
            <a:r>
              <a:rPr lang="cs-CZ" altLang="cs-CZ" dirty="0" smtClean="0">
                <a:solidFill>
                  <a:srgbClr val="002060"/>
                </a:solidFill>
                <a:latin typeface="+mj-lt"/>
              </a:rPr>
              <a:t>IFN-</a:t>
            </a:r>
            <a:r>
              <a:rPr lang="el-GR" altLang="cs-CZ" dirty="0" smtClean="0">
                <a:solidFill>
                  <a:srgbClr val="002060"/>
                </a:solidFill>
                <a:latin typeface="+mj-lt"/>
              </a:rPr>
              <a:t>γ</a:t>
            </a:r>
            <a:r>
              <a:rPr lang="cs-CZ" altLang="cs-CZ" dirty="0" smtClean="0">
                <a:solidFill>
                  <a:srgbClr val="002060"/>
                </a:solidFill>
                <a:latin typeface="+mj-lt"/>
              </a:rPr>
              <a:t>.</a:t>
            </a:r>
            <a:endParaRPr lang="cs-CZ" altLang="cs-CZ" dirty="0" smtClean="0">
              <a:solidFill>
                <a:srgbClr val="002060"/>
              </a:solidFill>
              <a:latin typeface="+mj-lt"/>
            </a:endParaRPr>
          </a:p>
          <a:p>
            <a:r>
              <a:rPr lang="cs-CZ" altLang="cs-CZ" dirty="0" smtClean="0">
                <a:solidFill>
                  <a:srgbClr val="002060"/>
                </a:solidFill>
                <a:latin typeface="+mj-lt"/>
              </a:rPr>
              <a:t>Působí </a:t>
            </a:r>
            <a:r>
              <a:rPr lang="cs-CZ" altLang="cs-CZ" dirty="0" err="1" smtClean="0">
                <a:solidFill>
                  <a:srgbClr val="002060"/>
                </a:solidFill>
                <a:latin typeface="+mj-lt"/>
              </a:rPr>
              <a:t>prozánětlivě</a:t>
            </a:r>
            <a:r>
              <a:rPr lang="cs-CZ" altLang="cs-CZ" dirty="0" smtClean="0">
                <a:solidFill>
                  <a:srgbClr val="002060"/>
                </a:solidFill>
                <a:latin typeface="+mj-lt"/>
              </a:rPr>
              <a:t>, stimulují funkci makrofágů.</a:t>
            </a:r>
          </a:p>
          <a:p>
            <a:r>
              <a:rPr lang="cs-CZ" altLang="cs-CZ" dirty="0" smtClean="0">
                <a:solidFill>
                  <a:srgbClr val="002060"/>
                </a:solidFill>
                <a:latin typeface="+mj-lt"/>
              </a:rPr>
              <a:t>Snad se spolupodílejí se na patogenezi autoimunitní </a:t>
            </a:r>
            <a:r>
              <a:rPr lang="cs-CZ" altLang="cs-CZ" dirty="0" err="1" smtClean="0">
                <a:solidFill>
                  <a:srgbClr val="002060"/>
                </a:solidFill>
                <a:latin typeface="+mj-lt"/>
              </a:rPr>
              <a:t>thyreoiditidy</a:t>
            </a:r>
            <a:r>
              <a:rPr lang="cs-CZ" altLang="cs-CZ" dirty="0" smtClean="0">
                <a:solidFill>
                  <a:srgbClr val="002060"/>
                </a:solidFill>
                <a:latin typeface="+mj-lt"/>
              </a:rPr>
              <a:t>, roztroušené mozkomíšní sklerózy.</a:t>
            </a:r>
          </a:p>
          <a:p>
            <a:r>
              <a:rPr lang="cs-CZ" altLang="cs-CZ" dirty="0" smtClean="0">
                <a:solidFill>
                  <a:srgbClr val="002060"/>
                </a:solidFill>
                <a:latin typeface="+mj-lt"/>
              </a:rPr>
              <a:t>Produkcí </a:t>
            </a:r>
            <a:r>
              <a:rPr lang="cs-CZ" altLang="cs-CZ" dirty="0" smtClean="0">
                <a:solidFill>
                  <a:srgbClr val="002060"/>
                </a:solidFill>
                <a:latin typeface="+mj-lt"/>
              </a:rPr>
              <a:t>IFN-</a:t>
            </a:r>
            <a:r>
              <a:rPr lang="el-GR" altLang="cs-CZ" dirty="0" smtClean="0">
                <a:solidFill>
                  <a:srgbClr val="002060"/>
                </a:solidFill>
                <a:latin typeface="+mj-lt"/>
              </a:rPr>
              <a:t>γ</a:t>
            </a:r>
            <a:r>
              <a:rPr lang="cs-CZ" altLang="cs-CZ" dirty="0" smtClean="0">
                <a:solidFill>
                  <a:srgbClr val="002060"/>
                </a:solidFill>
                <a:latin typeface="+mj-lt"/>
              </a:rPr>
              <a:t>, </a:t>
            </a:r>
            <a:r>
              <a:rPr lang="cs-CZ" altLang="cs-CZ" dirty="0" smtClean="0">
                <a:solidFill>
                  <a:srgbClr val="002060"/>
                </a:solidFill>
                <a:latin typeface="+mj-lt"/>
              </a:rPr>
              <a:t>tlumí funkci T</a:t>
            </a:r>
            <a:r>
              <a:rPr lang="cs-CZ" altLang="cs-CZ" baseline="-25000" dirty="0" smtClean="0">
                <a:solidFill>
                  <a:srgbClr val="002060"/>
                </a:solidFill>
                <a:latin typeface="+mj-lt"/>
              </a:rPr>
              <a:t>h</a:t>
            </a:r>
            <a:r>
              <a:rPr lang="cs-CZ" altLang="cs-CZ" dirty="0" smtClean="0">
                <a:solidFill>
                  <a:srgbClr val="002060"/>
                </a:solidFill>
                <a:latin typeface="+mj-lt"/>
              </a:rPr>
              <a:t>2 lymfocytů.</a:t>
            </a:r>
          </a:p>
          <a:p>
            <a:r>
              <a:rPr lang="cs-CZ" altLang="cs-CZ" dirty="0" smtClean="0">
                <a:solidFill>
                  <a:srgbClr val="002060"/>
                </a:solidFill>
                <a:latin typeface="+mj-lt"/>
              </a:rPr>
              <a:t>Hrají důležitou roli v akutní rekci štěpu.</a:t>
            </a:r>
          </a:p>
        </p:txBody>
      </p:sp>
    </p:spTree>
    <p:extLst>
      <p:ext uri="{BB962C8B-B14F-4D97-AF65-F5344CB8AC3E}">
        <p14:creationId xmlns:p14="http://schemas.microsoft.com/office/powerpoint/2010/main" val="7161194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Th2 odpověď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4124835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Th2 lymfocyty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556792"/>
            <a:ext cx="8568952" cy="4752528"/>
          </a:xfrm>
        </p:spPr>
        <p:txBody>
          <a:bodyPr>
            <a:noAutofit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Rozeznávají antigeny produkované parazity a další mikroby a alergeny. 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IL-4 </a:t>
            </a:r>
            <a:r>
              <a:rPr lang="cs-CZ" dirty="0" err="1" smtClean="0">
                <a:solidFill>
                  <a:srgbClr val="002060"/>
                </a:solidFill>
              </a:rPr>
              <a:t>sekretovaný</a:t>
            </a:r>
            <a:r>
              <a:rPr lang="cs-CZ" dirty="0" smtClean="0">
                <a:solidFill>
                  <a:srgbClr val="002060"/>
                </a:solidFill>
              </a:rPr>
              <a:t> aktivovanými Th2 lymfocyty </a:t>
            </a:r>
          </a:p>
          <a:p>
            <a:pPr lvl="1"/>
            <a:r>
              <a:rPr lang="cs-CZ" sz="3200" dirty="0" smtClean="0">
                <a:solidFill>
                  <a:srgbClr val="002060"/>
                </a:solidFill>
              </a:rPr>
              <a:t>podporují </a:t>
            </a:r>
            <a:r>
              <a:rPr lang="cs-CZ" sz="3200" dirty="0" err="1" smtClean="0">
                <a:solidFill>
                  <a:srgbClr val="002060"/>
                </a:solidFill>
              </a:rPr>
              <a:t>Izotypové</a:t>
            </a:r>
            <a:r>
              <a:rPr lang="cs-CZ" sz="3200" dirty="0" smtClean="0">
                <a:solidFill>
                  <a:srgbClr val="002060"/>
                </a:solidFill>
              </a:rPr>
              <a:t> přepnutí B-lymfocytů a produkci </a:t>
            </a:r>
            <a:r>
              <a:rPr lang="cs-CZ" sz="3200" dirty="0" err="1" smtClean="0">
                <a:solidFill>
                  <a:srgbClr val="002060"/>
                </a:solidFill>
              </a:rPr>
              <a:t>IgE</a:t>
            </a:r>
            <a:r>
              <a:rPr lang="cs-CZ" sz="3200" dirty="0" smtClean="0">
                <a:solidFill>
                  <a:srgbClr val="002060"/>
                </a:solidFill>
              </a:rPr>
              <a:t>, které může pokrýt parazity</a:t>
            </a:r>
          </a:p>
          <a:p>
            <a:pPr lvl="1"/>
            <a:r>
              <a:rPr lang="cs-CZ" sz="3200" dirty="0" smtClean="0">
                <a:solidFill>
                  <a:srgbClr val="002060"/>
                </a:solidFill>
              </a:rPr>
              <a:t>Ovlivňuje </a:t>
            </a:r>
            <a:r>
              <a:rPr lang="cs-CZ" sz="3200" dirty="0" err="1" smtClean="0">
                <a:solidFill>
                  <a:srgbClr val="002060"/>
                </a:solidFill>
              </a:rPr>
              <a:t>degranulaci</a:t>
            </a:r>
            <a:r>
              <a:rPr lang="cs-CZ" sz="3200" dirty="0" smtClean="0">
                <a:solidFill>
                  <a:srgbClr val="002060"/>
                </a:solidFill>
              </a:rPr>
              <a:t> žírných buněk a zánět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IL-5 aktivuje </a:t>
            </a:r>
            <a:r>
              <a:rPr lang="cs-CZ" dirty="0" err="1" smtClean="0">
                <a:solidFill>
                  <a:srgbClr val="002060"/>
                </a:solidFill>
              </a:rPr>
              <a:t>eosinofily</a:t>
            </a:r>
            <a:r>
              <a:rPr lang="cs-CZ" dirty="0" smtClean="0">
                <a:solidFill>
                  <a:srgbClr val="002060"/>
                </a:solidFill>
              </a:rPr>
              <a:t> k uvolnění obsahu granulí ke zničení parazitů.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IL-4 a IL-13 stimulují ochranu epitelové bariery.</a:t>
            </a:r>
            <a:endParaRPr lang="cs-CZ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5345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143" y="332656"/>
            <a:ext cx="6911975" cy="1347197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cs-CZ" dirty="0" smtClean="0">
                <a:solidFill>
                  <a:srgbClr val="C00000"/>
                </a:solidFill>
              </a:rPr>
              <a:t>T</a:t>
            </a:r>
            <a:r>
              <a:rPr lang="en-GB" altLang="cs-CZ" baseline="-25000" dirty="0" smtClean="0">
                <a:solidFill>
                  <a:srgbClr val="C00000"/>
                </a:solidFill>
              </a:rPr>
              <a:t>h</a:t>
            </a:r>
            <a:r>
              <a:rPr lang="en-GB" altLang="cs-CZ" dirty="0" smtClean="0">
                <a:solidFill>
                  <a:srgbClr val="C00000"/>
                </a:solidFill>
              </a:rPr>
              <a:t>2 </a:t>
            </a:r>
            <a:r>
              <a:rPr lang="en-GB" altLang="cs-CZ" dirty="0" err="1" smtClean="0">
                <a:solidFill>
                  <a:srgbClr val="C00000"/>
                </a:solidFill>
              </a:rPr>
              <a:t>lymfocyty</a:t>
            </a:r>
            <a:endParaRPr lang="en-GB" altLang="cs-CZ" dirty="0" smtClean="0">
              <a:solidFill>
                <a:srgbClr val="C00000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39552" y="1772816"/>
            <a:ext cx="8424936" cy="4912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dirty="0" smtClean="0">
                <a:solidFill>
                  <a:srgbClr val="002060"/>
                </a:solidFill>
              </a:rPr>
              <a:t>Produkují zejména IL-3, IL-4, IL-5, IL-10.</a:t>
            </a:r>
          </a:p>
          <a:p>
            <a:r>
              <a:rPr lang="cs-CZ" altLang="cs-CZ" dirty="0" smtClean="0">
                <a:solidFill>
                  <a:srgbClr val="002060"/>
                </a:solidFill>
              </a:rPr>
              <a:t>Diferencují se pod vlivem IL-4.</a:t>
            </a:r>
          </a:p>
          <a:p>
            <a:r>
              <a:rPr lang="cs-CZ" altLang="cs-CZ" dirty="0" smtClean="0">
                <a:solidFill>
                  <a:srgbClr val="002060"/>
                </a:solidFill>
              </a:rPr>
              <a:t>Stimulují tvorbu protilátek.</a:t>
            </a:r>
          </a:p>
          <a:p>
            <a:r>
              <a:rPr lang="cs-CZ" altLang="cs-CZ" dirty="0" smtClean="0">
                <a:solidFill>
                  <a:srgbClr val="002060"/>
                </a:solidFill>
              </a:rPr>
              <a:t>Spolupodílejí se na patogenezi atopických chorob.</a:t>
            </a:r>
          </a:p>
          <a:p>
            <a:r>
              <a:rPr lang="cs-CZ" altLang="cs-CZ" dirty="0" smtClean="0">
                <a:solidFill>
                  <a:srgbClr val="002060"/>
                </a:solidFill>
              </a:rPr>
              <a:t>Jejich predominance se objevuje během těhotenství.</a:t>
            </a:r>
          </a:p>
          <a:p>
            <a:r>
              <a:rPr lang="cs-CZ" altLang="cs-CZ" dirty="0" smtClean="0">
                <a:solidFill>
                  <a:srgbClr val="002060"/>
                </a:solidFill>
              </a:rPr>
              <a:t>Produkcí IL-10 a IL-4 tlumí funkci T</a:t>
            </a:r>
            <a:r>
              <a:rPr lang="cs-CZ" altLang="cs-CZ" baseline="-25000" dirty="0" smtClean="0">
                <a:solidFill>
                  <a:srgbClr val="002060"/>
                </a:solidFill>
              </a:rPr>
              <a:t>h</a:t>
            </a:r>
            <a:r>
              <a:rPr lang="cs-CZ" altLang="cs-CZ" dirty="0" smtClean="0">
                <a:solidFill>
                  <a:srgbClr val="002060"/>
                </a:solidFill>
              </a:rPr>
              <a:t>1 lymfocytů</a:t>
            </a:r>
            <a:r>
              <a:rPr lang="cs-CZ" altLang="cs-CZ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35287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Th17 odpověď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52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6279228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solidFill>
                  <a:srgbClr val="C00000"/>
                </a:solidFill>
              </a:rPr>
              <a:t>T</a:t>
            </a:r>
            <a:r>
              <a:rPr lang="cs-CZ" altLang="cs-CZ" baseline="-25000" dirty="0" smtClean="0">
                <a:solidFill>
                  <a:srgbClr val="C00000"/>
                </a:solidFill>
              </a:rPr>
              <a:t>h</a:t>
            </a:r>
            <a:r>
              <a:rPr lang="cs-CZ" altLang="cs-CZ" dirty="0" smtClean="0">
                <a:solidFill>
                  <a:srgbClr val="C00000"/>
                </a:solidFill>
              </a:rPr>
              <a:t>17 </a:t>
            </a:r>
            <a:r>
              <a:rPr lang="cs-CZ" altLang="cs-CZ" dirty="0" err="1" smtClean="0">
                <a:solidFill>
                  <a:srgbClr val="C00000"/>
                </a:solidFill>
              </a:rPr>
              <a:t>lymfoycyty</a:t>
            </a:r>
            <a:r>
              <a:rPr lang="cs-CZ" altLang="cs-CZ" dirty="0" smtClean="0">
                <a:solidFill>
                  <a:srgbClr val="C00000"/>
                </a:solidFill>
              </a:rPr>
              <a:t> </a:t>
            </a:r>
            <a:endParaRPr lang="en-US" altLang="cs-CZ" dirty="0" smtClean="0">
              <a:solidFill>
                <a:srgbClr val="C00000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50825" y="1628799"/>
            <a:ext cx="8424863" cy="42386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cs-CZ" altLang="cs-CZ" dirty="0" smtClean="0">
                <a:solidFill>
                  <a:srgbClr val="002060"/>
                </a:solidFill>
                <a:latin typeface="+mj-lt"/>
              </a:rPr>
              <a:t>Vznikají z antigenem-stimulovaných T-lymfocytů v prostředí  </a:t>
            </a:r>
            <a:r>
              <a:rPr lang="cs-CZ" altLang="cs-CZ" dirty="0" smtClean="0">
                <a:solidFill>
                  <a:srgbClr val="002060"/>
                </a:solidFill>
                <a:latin typeface="+mj-lt"/>
              </a:rPr>
              <a:t>TGF-</a:t>
            </a:r>
            <a:r>
              <a:rPr lang="el-GR" altLang="cs-CZ" dirty="0" smtClean="0">
                <a:solidFill>
                  <a:srgbClr val="002060"/>
                </a:solidFill>
                <a:latin typeface="+mj-lt"/>
              </a:rPr>
              <a:t>β</a:t>
            </a:r>
            <a:r>
              <a:rPr lang="cs-CZ" altLang="cs-CZ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cs-CZ" altLang="cs-CZ" dirty="0" smtClean="0">
                <a:solidFill>
                  <a:srgbClr val="002060"/>
                </a:solidFill>
                <a:latin typeface="+mj-lt"/>
              </a:rPr>
              <a:t>a IL-6.</a:t>
            </a:r>
          </a:p>
          <a:p>
            <a:pPr>
              <a:lnSpc>
                <a:spcPct val="90000"/>
              </a:lnSpc>
            </a:pPr>
            <a:r>
              <a:rPr lang="cs-CZ" altLang="cs-CZ" dirty="0" smtClean="0">
                <a:solidFill>
                  <a:srgbClr val="002060"/>
                </a:solidFill>
                <a:latin typeface="+mj-lt"/>
              </a:rPr>
              <a:t>Produkuji IL-17A , IL-17F a IL-23.</a:t>
            </a:r>
          </a:p>
          <a:p>
            <a:pPr>
              <a:lnSpc>
                <a:spcPct val="90000"/>
              </a:lnSpc>
            </a:pPr>
            <a:r>
              <a:rPr lang="cs-CZ" altLang="cs-CZ" dirty="0" smtClean="0">
                <a:solidFill>
                  <a:srgbClr val="002060"/>
                </a:solidFill>
                <a:latin typeface="+mj-lt"/>
              </a:rPr>
              <a:t>Mají význam v obraně proti extracelulárním patogenům.</a:t>
            </a:r>
          </a:p>
          <a:p>
            <a:pPr>
              <a:lnSpc>
                <a:spcPct val="90000"/>
              </a:lnSpc>
            </a:pPr>
            <a:r>
              <a:rPr lang="cs-CZ" altLang="cs-CZ" dirty="0" smtClean="0">
                <a:solidFill>
                  <a:srgbClr val="002060"/>
                </a:solidFill>
                <a:latin typeface="+mj-lt"/>
              </a:rPr>
              <a:t>Patogeneticky se uplatňují při chronických zánětlivých procesech a vzniku některých autoimunitních chorob jako je Crohnova choroba</a:t>
            </a:r>
            <a:r>
              <a:rPr lang="cs-CZ" altLang="cs-CZ" dirty="0">
                <a:solidFill>
                  <a:srgbClr val="002060"/>
                </a:solidFill>
                <a:latin typeface="+mj-lt"/>
              </a:rPr>
              <a:t> </a:t>
            </a:r>
            <a:r>
              <a:rPr lang="cs-CZ" altLang="cs-CZ" dirty="0" smtClean="0">
                <a:solidFill>
                  <a:srgbClr val="002060"/>
                </a:solidFill>
                <a:latin typeface="+mj-lt"/>
              </a:rPr>
              <a:t>nebo revmatoidní artritida.</a:t>
            </a:r>
            <a:endParaRPr lang="en-US" altLang="cs-CZ" dirty="0" smtClean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32949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692696"/>
            <a:ext cx="8642350" cy="724942"/>
          </a:xfrm>
        </p:spPr>
        <p:txBody>
          <a:bodyPr>
            <a:noAutofit/>
          </a:bodyPr>
          <a:lstStyle/>
          <a:p>
            <a:r>
              <a:rPr lang="cs-CZ" sz="4000" dirty="0">
                <a:solidFill>
                  <a:schemeClr val="accent2"/>
                </a:solidFill>
              </a:rPr>
              <a:t>Charakteristika interakcí mezi MHC </a:t>
            </a:r>
            <a:r>
              <a:rPr lang="cs-CZ" sz="4000" dirty="0" smtClean="0">
                <a:solidFill>
                  <a:schemeClr val="accent2"/>
                </a:solidFill>
              </a:rPr>
              <a:t/>
            </a:r>
            <a:br>
              <a:rPr lang="cs-CZ" sz="4000" dirty="0" smtClean="0">
                <a:solidFill>
                  <a:schemeClr val="accent2"/>
                </a:solidFill>
              </a:rPr>
            </a:br>
            <a:r>
              <a:rPr lang="cs-CZ" sz="4000" dirty="0" smtClean="0">
                <a:solidFill>
                  <a:schemeClr val="accent2"/>
                </a:solidFill>
              </a:rPr>
              <a:t>a </a:t>
            </a:r>
            <a:r>
              <a:rPr lang="cs-CZ" sz="4000" dirty="0">
                <a:solidFill>
                  <a:schemeClr val="accent2"/>
                </a:solidFill>
              </a:rPr>
              <a:t>peptidy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z="2400" dirty="0">
              <a:latin typeface="Tahoma" pitchFamily="34" charset="0"/>
            </a:endParaRPr>
          </a:p>
          <a:p>
            <a:r>
              <a:rPr lang="cs-CZ" sz="2800" dirty="0">
                <a:solidFill>
                  <a:srgbClr val="002060"/>
                </a:solidFill>
                <a:latin typeface="+mj-lt"/>
              </a:rPr>
              <a:t>MHC molekuly neodlišují peptidy vlastní a </a:t>
            </a:r>
            <a:r>
              <a:rPr lang="cs-CZ" sz="2800" dirty="0" smtClean="0">
                <a:solidFill>
                  <a:srgbClr val="002060"/>
                </a:solidFill>
                <a:latin typeface="+mj-lt"/>
              </a:rPr>
              <a:t>cizí.</a:t>
            </a:r>
            <a:endParaRPr lang="cs-CZ" sz="2800" dirty="0">
              <a:solidFill>
                <a:srgbClr val="002060"/>
              </a:solidFill>
              <a:latin typeface="+mj-lt"/>
            </a:endParaRPr>
          </a:p>
          <a:p>
            <a:pPr>
              <a:buFontTx/>
              <a:buNone/>
            </a:pPr>
            <a:endParaRPr lang="cs-CZ" sz="2800" dirty="0">
              <a:solidFill>
                <a:srgbClr val="002060"/>
              </a:solidFill>
              <a:latin typeface="+mj-lt"/>
            </a:endParaRPr>
          </a:p>
          <a:p>
            <a:r>
              <a:rPr lang="cs-CZ" sz="2800" dirty="0">
                <a:solidFill>
                  <a:srgbClr val="002060"/>
                </a:solidFill>
                <a:latin typeface="+mj-lt"/>
              </a:rPr>
              <a:t>MHC molekuly vážou řadu strukturálně podobných peptidů (</a:t>
            </a:r>
            <a:r>
              <a:rPr lang="cs-CZ" sz="2800" b="1" dirty="0">
                <a:solidFill>
                  <a:srgbClr val="002060"/>
                </a:solidFill>
                <a:latin typeface="+mj-lt"/>
              </a:rPr>
              <a:t>x</a:t>
            </a:r>
            <a:r>
              <a:rPr lang="cs-CZ" sz="2800" dirty="0">
                <a:solidFill>
                  <a:srgbClr val="002060"/>
                </a:solidFill>
                <a:latin typeface="+mj-lt"/>
              </a:rPr>
              <a:t> TCR-epitop</a:t>
            </a:r>
            <a:r>
              <a:rPr lang="cs-CZ" sz="2800" dirty="0" smtClean="0">
                <a:solidFill>
                  <a:srgbClr val="002060"/>
                </a:solidFill>
                <a:latin typeface="+mj-lt"/>
              </a:rPr>
              <a:t>).</a:t>
            </a:r>
            <a:endParaRPr lang="cs-CZ" sz="2800" dirty="0">
              <a:solidFill>
                <a:srgbClr val="002060"/>
              </a:solidFill>
              <a:latin typeface="+mj-lt"/>
            </a:endParaRPr>
          </a:p>
          <a:p>
            <a:endParaRPr lang="cs-CZ" sz="2800" dirty="0">
              <a:solidFill>
                <a:srgbClr val="002060"/>
              </a:solidFill>
              <a:latin typeface="+mj-lt"/>
            </a:endParaRPr>
          </a:p>
          <a:p>
            <a:r>
              <a:rPr lang="cs-CZ" sz="2800" dirty="0">
                <a:solidFill>
                  <a:srgbClr val="002060"/>
                </a:solidFill>
                <a:latin typeface="+mj-lt"/>
              </a:rPr>
              <a:t>Vazba je nekovalentní, ligand pro MHC I sestává z 8-11 aminokyselin, pro MHC II cca z </a:t>
            </a:r>
            <a:r>
              <a:rPr lang="cs-CZ" sz="2800" dirty="0" smtClean="0">
                <a:solidFill>
                  <a:srgbClr val="002060"/>
                </a:solidFill>
                <a:latin typeface="+mj-lt"/>
              </a:rPr>
              <a:t>10-30.</a:t>
            </a:r>
            <a:endParaRPr lang="cs-CZ" sz="2800" dirty="0">
              <a:solidFill>
                <a:srgbClr val="002060"/>
              </a:solidFill>
              <a:latin typeface="+mj-lt"/>
            </a:endParaRPr>
          </a:p>
          <a:p>
            <a:endParaRPr lang="cs-CZ" sz="2800" dirty="0">
              <a:solidFill>
                <a:srgbClr val="002060"/>
              </a:solidFill>
              <a:latin typeface="+mj-lt"/>
            </a:endParaRPr>
          </a:p>
          <a:p>
            <a:endParaRPr lang="cs-CZ" sz="28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5410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Th17 T lymfocyty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Stimulují zánětlivou odpověď bohatou na </a:t>
            </a:r>
            <a:r>
              <a:rPr lang="cs-CZ" dirty="0" err="1" smtClean="0">
                <a:solidFill>
                  <a:srgbClr val="002060"/>
                </a:solidFill>
              </a:rPr>
              <a:t>neutrofily</a:t>
            </a:r>
            <a:r>
              <a:rPr lang="cs-CZ" dirty="0" smtClean="0">
                <a:solidFill>
                  <a:srgbClr val="002060"/>
                </a:solidFill>
              </a:rPr>
              <a:t> ničící extracelulární bakterie a houby.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Může </a:t>
            </a:r>
            <a:r>
              <a:rPr lang="cs-CZ" dirty="0">
                <a:solidFill>
                  <a:srgbClr val="002060"/>
                </a:solidFill>
              </a:rPr>
              <a:t>b</a:t>
            </a:r>
            <a:r>
              <a:rPr lang="cs-CZ" dirty="0" smtClean="0">
                <a:solidFill>
                  <a:srgbClr val="002060"/>
                </a:solidFill>
              </a:rPr>
              <a:t>ýt důležitá u poškození tkání u autoimunitních chorob.</a:t>
            </a:r>
            <a:endParaRPr lang="cs-CZ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5854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en-US" dirty="0"/>
          </a:p>
        </p:txBody>
      </p:sp>
      <p:pic>
        <p:nvPicPr>
          <p:cNvPr id="57348" name="Picture 4" descr="http://images.medscape.com/images/564/395/art-coa564395.fig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58069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dirty="0" smtClean="0">
                <a:solidFill>
                  <a:srgbClr val="C00000"/>
                </a:solidFill>
              </a:rPr>
              <a:t>Základní typy regulačních </a:t>
            </a:r>
            <a:br>
              <a:rPr lang="cs-CZ" dirty="0" smtClean="0">
                <a:solidFill>
                  <a:srgbClr val="C00000"/>
                </a:solidFill>
              </a:rPr>
            </a:br>
            <a:r>
              <a:rPr lang="cs-CZ" dirty="0" smtClean="0">
                <a:solidFill>
                  <a:srgbClr val="C00000"/>
                </a:solidFill>
              </a:rPr>
              <a:t>T-lymfocytů</a:t>
            </a:r>
            <a:endParaRPr lang="en-US" dirty="0" smtClean="0">
              <a:solidFill>
                <a:srgbClr val="C00000"/>
              </a:solidFill>
            </a:endParaRPr>
          </a:p>
        </p:txBody>
      </p:sp>
      <p:pic>
        <p:nvPicPr>
          <p:cNvPr id="5" name="Picture 4" descr="Regulační T-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600200"/>
            <a:ext cx="5476875" cy="4910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98222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dirty="0" err="1" smtClean="0">
                <a:solidFill>
                  <a:srgbClr val="C00000"/>
                </a:solidFill>
              </a:rPr>
              <a:t>T</a:t>
            </a:r>
            <a:r>
              <a:rPr lang="cs-CZ" altLang="cs-CZ" baseline="-25000" dirty="0" err="1" smtClean="0">
                <a:solidFill>
                  <a:srgbClr val="C00000"/>
                </a:solidFill>
              </a:rPr>
              <a:t>reg</a:t>
            </a:r>
            <a:r>
              <a:rPr lang="cs-CZ" altLang="cs-CZ" baseline="-25000" dirty="0" smtClean="0">
                <a:solidFill>
                  <a:srgbClr val="C00000"/>
                </a:solidFill>
              </a:rPr>
              <a:t> </a:t>
            </a:r>
            <a:r>
              <a:rPr lang="cs-CZ" altLang="cs-CZ" dirty="0" smtClean="0">
                <a:solidFill>
                  <a:srgbClr val="C00000"/>
                </a:solidFill>
              </a:rPr>
              <a:t>lymfocyty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755576" y="1700809"/>
            <a:ext cx="8178874" cy="43967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cs-CZ" altLang="cs-CZ" dirty="0" smtClean="0">
                <a:solidFill>
                  <a:srgbClr val="002060"/>
                </a:solidFill>
                <a:latin typeface="+mj-lt"/>
              </a:rPr>
              <a:t>Samostatná subpopulace přirozeně regulačních buněk.</a:t>
            </a:r>
          </a:p>
          <a:p>
            <a:pPr>
              <a:lnSpc>
                <a:spcPct val="90000"/>
              </a:lnSpc>
            </a:pPr>
            <a:r>
              <a:rPr lang="cs-CZ" altLang="cs-CZ" dirty="0" smtClean="0">
                <a:solidFill>
                  <a:srgbClr val="002060"/>
                </a:solidFill>
                <a:latin typeface="+mj-lt"/>
              </a:rPr>
              <a:t>Vývoj v </a:t>
            </a:r>
            <a:r>
              <a:rPr lang="cs-CZ" altLang="cs-CZ" dirty="0" err="1" smtClean="0">
                <a:solidFill>
                  <a:srgbClr val="002060"/>
                </a:solidFill>
                <a:latin typeface="+mj-lt"/>
              </a:rPr>
              <a:t>thymu</a:t>
            </a:r>
            <a:r>
              <a:rPr lang="cs-CZ" altLang="cs-CZ" dirty="0" smtClean="0">
                <a:solidFill>
                  <a:srgbClr val="002060"/>
                </a:solidFill>
                <a:latin typeface="+mj-lt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cs-CZ" altLang="cs-CZ" dirty="0" smtClean="0">
                <a:solidFill>
                  <a:srgbClr val="002060"/>
                </a:solidFill>
                <a:latin typeface="+mj-lt"/>
              </a:rPr>
              <a:t>Jsou CD4+CD25+.</a:t>
            </a:r>
          </a:p>
          <a:p>
            <a:pPr>
              <a:lnSpc>
                <a:spcPct val="90000"/>
              </a:lnSpc>
            </a:pPr>
            <a:r>
              <a:rPr lang="cs-CZ" altLang="cs-CZ" dirty="0" smtClean="0">
                <a:solidFill>
                  <a:srgbClr val="002060"/>
                </a:solidFill>
                <a:latin typeface="+mj-lt"/>
              </a:rPr>
              <a:t>Přímo působí na jiné T-lymfocyty prostřednictvím molekuly CTLA-4 a snad </a:t>
            </a:r>
            <a:br>
              <a:rPr lang="cs-CZ" altLang="cs-CZ" dirty="0" smtClean="0">
                <a:solidFill>
                  <a:srgbClr val="002060"/>
                </a:solidFill>
                <a:latin typeface="+mj-lt"/>
              </a:rPr>
            </a:br>
            <a:r>
              <a:rPr lang="cs-CZ" altLang="cs-CZ" dirty="0" smtClean="0">
                <a:solidFill>
                  <a:srgbClr val="002060"/>
                </a:solidFill>
                <a:latin typeface="+mj-lt"/>
              </a:rPr>
              <a:t>i membránovou formou </a:t>
            </a:r>
            <a:r>
              <a:rPr lang="cs-CZ" altLang="cs-CZ" dirty="0" smtClean="0">
                <a:solidFill>
                  <a:srgbClr val="002060"/>
                </a:solidFill>
                <a:latin typeface="+mj-lt"/>
              </a:rPr>
              <a:t>TGF-</a:t>
            </a:r>
            <a:r>
              <a:rPr lang="el-GR" altLang="cs-CZ" dirty="0" smtClean="0">
                <a:solidFill>
                  <a:srgbClr val="002060"/>
                </a:solidFill>
                <a:latin typeface="+mj-lt"/>
              </a:rPr>
              <a:t>β</a:t>
            </a:r>
            <a:r>
              <a:rPr lang="cs-CZ" altLang="cs-CZ" dirty="0" smtClean="0">
                <a:solidFill>
                  <a:srgbClr val="002060"/>
                </a:solidFill>
                <a:latin typeface="+mj-lt"/>
              </a:rPr>
              <a:t>.</a:t>
            </a:r>
            <a:endParaRPr lang="cs-CZ" altLang="cs-CZ" dirty="0" smtClean="0">
              <a:solidFill>
                <a:srgbClr val="002060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cs-CZ" altLang="cs-CZ" dirty="0" smtClean="0">
                <a:solidFill>
                  <a:srgbClr val="002060"/>
                </a:solidFill>
                <a:latin typeface="+mj-lt"/>
              </a:rPr>
              <a:t>Tvoří asi 5-10% CD4+ lymfocytů.</a:t>
            </a:r>
          </a:p>
          <a:p>
            <a:pPr>
              <a:lnSpc>
                <a:spcPct val="90000"/>
              </a:lnSpc>
            </a:pPr>
            <a:r>
              <a:rPr lang="cs-CZ" altLang="cs-CZ" dirty="0" smtClean="0">
                <a:solidFill>
                  <a:srgbClr val="002060"/>
                </a:solidFill>
                <a:latin typeface="+mj-lt"/>
              </a:rPr>
              <a:t>Je možná i indukce těchto buněk na periferii.</a:t>
            </a:r>
          </a:p>
          <a:p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250728451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solidFill>
                  <a:srgbClr val="C00000"/>
                </a:solidFill>
              </a:rPr>
              <a:t>TR-1 lymfocyty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68313" y="1700808"/>
            <a:ext cx="7761287" cy="4614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cs-CZ" altLang="cs-CZ" dirty="0" smtClean="0">
                <a:solidFill>
                  <a:srgbClr val="002060"/>
                </a:solidFill>
                <a:latin typeface="+mj-lt"/>
              </a:rPr>
              <a:t>Jedná se o indukované regulační CD4+ buňky.</a:t>
            </a:r>
          </a:p>
          <a:p>
            <a:pPr>
              <a:lnSpc>
                <a:spcPct val="90000"/>
              </a:lnSpc>
            </a:pPr>
            <a:r>
              <a:rPr lang="cs-CZ" altLang="cs-CZ" dirty="0" smtClean="0">
                <a:solidFill>
                  <a:srgbClr val="002060"/>
                </a:solidFill>
                <a:latin typeface="+mj-lt"/>
              </a:rPr>
              <a:t>Vznikají  z aktivovaných T-lymfocytů působením IL-10.</a:t>
            </a:r>
          </a:p>
          <a:p>
            <a:pPr>
              <a:lnSpc>
                <a:spcPct val="90000"/>
              </a:lnSpc>
            </a:pPr>
            <a:r>
              <a:rPr lang="cs-CZ" altLang="cs-CZ" dirty="0" smtClean="0">
                <a:solidFill>
                  <a:srgbClr val="002060"/>
                </a:solidFill>
                <a:latin typeface="+mj-lt"/>
              </a:rPr>
              <a:t>Produkují vysoké hladiny IL-10, </a:t>
            </a:r>
            <a:r>
              <a:rPr lang="cs-CZ" altLang="cs-CZ" dirty="0" smtClean="0">
                <a:solidFill>
                  <a:srgbClr val="002060"/>
                </a:solidFill>
                <a:latin typeface="+mj-lt"/>
              </a:rPr>
              <a:t>IFN-</a:t>
            </a:r>
            <a:r>
              <a:rPr lang="el-GR" altLang="cs-CZ" dirty="0" smtClean="0">
                <a:solidFill>
                  <a:srgbClr val="002060"/>
                </a:solidFill>
                <a:latin typeface="+mj-lt"/>
              </a:rPr>
              <a:t>γβ</a:t>
            </a:r>
            <a:r>
              <a:rPr lang="cs-CZ" altLang="cs-CZ" dirty="0" smtClean="0">
                <a:solidFill>
                  <a:srgbClr val="002060"/>
                </a:solidFill>
                <a:latin typeface="+mj-lt"/>
              </a:rPr>
              <a:t>,     TGF-</a:t>
            </a:r>
            <a:r>
              <a:rPr lang="el-GR" altLang="cs-CZ" dirty="0" smtClean="0">
                <a:solidFill>
                  <a:srgbClr val="002060"/>
                </a:solidFill>
              </a:rPr>
              <a:t>β</a:t>
            </a:r>
            <a:r>
              <a:rPr lang="cs-CZ" altLang="cs-CZ" dirty="0" smtClean="0">
                <a:solidFill>
                  <a:srgbClr val="002060"/>
                </a:solidFill>
                <a:latin typeface="+mj-lt"/>
              </a:rPr>
              <a:t>, </a:t>
            </a:r>
            <a:r>
              <a:rPr lang="cs-CZ" altLang="cs-CZ" dirty="0" smtClean="0">
                <a:solidFill>
                  <a:srgbClr val="002060"/>
                </a:solidFill>
                <a:latin typeface="+mj-lt"/>
              </a:rPr>
              <a:t>ne však IL-2. </a:t>
            </a:r>
          </a:p>
          <a:p>
            <a:pPr>
              <a:lnSpc>
                <a:spcPct val="90000"/>
              </a:lnSpc>
            </a:pPr>
            <a:r>
              <a:rPr lang="cs-CZ" altLang="cs-CZ" dirty="0" smtClean="0">
                <a:solidFill>
                  <a:srgbClr val="002060"/>
                </a:solidFill>
                <a:latin typeface="+mj-lt"/>
              </a:rPr>
              <a:t>Není jasný vztah k obdobným tzv. Th3 buňkám.</a:t>
            </a:r>
          </a:p>
        </p:txBody>
      </p:sp>
    </p:spTree>
    <p:extLst>
      <p:ext uri="{BB962C8B-B14F-4D97-AF65-F5344CB8AC3E}">
        <p14:creationId xmlns:p14="http://schemas.microsoft.com/office/powerpoint/2010/main" val="216180535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dirty="0" smtClean="0">
                <a:solidFill>
                  <a:srgbClr val="C00000"/>
                </a:solidFill>
              </a:rPr>
              <a:t>Cytotoxické T-lymfocyty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dirty="0" smtClean="0">
                <a:solidFill>
                  <a:srgbClr val="002060"/>
                </a:solidFill>
              </a:rPr>
              <a:t>Jsou  CD8+</a:t>
            </a:r>
          </a:p>
          <a:p>
            <a:r>
              <a:rPr lang="cs-CZ" altLang="cs-CZ" dirty="0" smtClean="0">
                <a:solidFill>
                  <a:srgbClr val="002060"/>
                </a:solidFill>
              </a:rPr>
              <a:t>Rozeznávají cizorodý antigen prezentovaný na HLA-I antigenech.</a:t>
            </a:r>
          </a:p>
          <a:p>
            <a:r>
              <a:rPr lang="cs-CZ" altLang="cs-CZ" dirty="0" smtClean="0">
                <a:solidFill>
                  <a:srgbClr val="002060"/>
                </a:solidFill>
              </a:rPr>
              <a:t>Cytotoxicky působí </a:t>
            </a:r>
            <a:r>
              <a:rPr lang="cs-CZ" altLang="cs-CZ" dirty="0" err="1" smtClean="0">
                <a:solidFill>
                  <a:srgbClr val="002060"/>
                </a:solidFill>
              </a:rPr>
              <a:t>perforin</a:t>
            </a:r>
            <a:r>
              <a:rPr lang="cs-CZ" altLang="cs-CZ" dirty="0" smtClean="0">
                <a:solidFill>
                  <a:srgbClr val="002060"/>
                </a:solidFill>
              </a:rPr>
              <a:t>, dále různé mechanismy indikující </a:t>
            </a:r>
            <a:r>
              <a:rPr lang="cs-CZ" altLang="cs-CZ" dirty="0" err="1" smtClean="0">
                <a:solidFill>
                  <a:srgbClr val="002060"/>
                </a:solidFill>
              </a:rPr>
              <a:t>apoptózu</a:t>
            </a:r>
            <a:r>
              <a:rPr lang="cs-CZ" altLang="cs-CZ" dirty="0" smtClean="0">
                <a:solidFill>
                  <a:srgbClr val="002060"/>
                </a:solidFill>
              </a:rPr>
              <a:t> cílové buňky (</a:t>
            </a:r>
            <a:r>
              <a:rPr lang="cs-CZ" altLang="cs-CZ" dirty="0" err="1" smtClean="0">
                <a:solidFill>
                  <a:srgbClr val="002060"/>
                </a:solidFill>
              </a:rPr>
              <a:t>granzymy</a:t>
            </a:r>
            <a:r>
              <a:rPr lang="cs-CZ" altLang="cs-CZ" dirty="0" smtClean="0">
                <a:solidFill>
                  <a:srgbClr val="002060"/>
                </a:solidFill>
              </a:rPr>
              <a:t>, </a:t>
            </a:r>
            <a:r>
              <a:rPr lang="cs-CZ" altLang="cs-CZ" dirty="0" err="1" smtClean="0">
                <a:solidFill>
                  <a:srgbClr val="002060"/>
                </a:solidFill>
              </a:rPr>
              <a:t>FasL</a:t>
            </a:r>
            <a:r>
              <a:rPr lang="cs-CZ" altLang="cs-CZ" dirty="0" smtClean="0">
                <a:solidFill>
                  <a:srgbClr val="002060"/>
                </a:solidFill>
              </a:rPr>
              <a:t>, </a:t>
            </a:r>
            <a:r>
              <a:rPr lang="cs-CZ" altLang="cs-CZ" dirty="0" err="1" smtClean="0">
                <a:solidFill>
                  <a:srgbClr val="002060"/>
                </a:solidFill>
              </a:rPr>
              <a:t>lymfotoxin</a:t>
            </a:r>
            <a:r>
              <a:rPr lang="cs-CZ" altLang="cs-CZ" dirty="0" smtClean="0">
                <a:solidFill>
                  <a:srgbClr val="002060"/>
                </a:solidFill>
              </a:rPr>
              <a:t>).</a:t>
            </a:r>
          </a:p>
          <a:p>
            <a:r>
              <a:rPr lang="cs-CZ" altLang="cs-CZ" dirty="0" smtClean="0">
                <a:solidFill>
                  <a:srgbClr val="002060"/>
                </a:solidFill>
              </a:rPr>
              <a:t>Jsou i důležitými producenty </a:t>
            </a:r>
            <a:r>
              <a:rPr lang="cs-CZ" altLang="cs-CZ" dirty="0" err="1" smtClean="0">
                <a:solidFill>
                  <a:srgbClr val="002060"/>
                </a:solidFill>
              </a:rPr>
              <a:t>cytokinů</a:t>
            </a:r>
            <a:r>
              <a:rPr lang="cs-CZ" altLang="cs-CZ" dirty="0" smtClean="0">
                <a:solidFill>
                  <a:srgbClr val="002060"/>
                </a:solidFill>
              </a:rPr>
              <a:t> (Tc1 a Tc2 buňky).</a:t>
            </a:r>
          </a:p>
          <a:p>
            <a:endParaRPr lang="cs-CZ" altLang="cs-CZ" dirty="0" smtClean="0"/>
          </a:p>
          <a:p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154579830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Diferenciace efektorových cytotoxických T lymfocytů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556792"/>
            <a:ext cx="906415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61106246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Cytotoxické CD8+ T lymfocyty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Zabíjejí buňky </a:t>
            </a:r>
            <a:r>
              <a:rPr lang="cs-CZ" dirty="0" err="1" smtClean="0">
                <a:solidFill>
                  <a:srgbClr val="002060"/>
                </a:solidFill>
              </a:rPr>
              <a:t>exprimující</a:t>
            </a:r>
            <a:r>
              <a:rPr lang="cs-CZ" dirty="0" smtClean="0">
                <a:solidFill>
                  <a:srgbClr val="002060"/>
                </a:solidFill>
              </a:rPr>
              <a:t> peptidy  virových antigenů, které jsou asociovány s molekulami MHC I. </a:t>
            </a:r>
            <a:r>
              <a:rPr lang="cs-CZ" dirty="0">
                <a:solidFill>
                  <a:srgbClr val="002060"/>
                </a:solidFill>
              </a:rPr>
              <a:t>t</a:t>
            </a:r>
            <a:r>
              <a:rPr lang="cs-CZ" dirty="0" smtClean="0">
                <a:solidFill>
                  <a:srgbClr val="002060"/>
                </a:solidFill>
              </a:rPr>
              <a:t>řídy.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Zabíjeno je pomocí granulí, které obsahují </a:t>
            </a:r>
            <a:r>
              <a:rPr lang="cs-CZ" dirty="0" err="1" smtClean="0">
                <a:solidFill>
                  <a:srgbClr val="002060"/>
                </a:solidFill>
              </a:rPr>
              <a:t>granzym</a:t>
            </a:r>
            <a:r>
              <a:rPr lang="cs-CZ" dirty="0" smtClean="0">
                <a:solidFill>
                  <a:srgbClr val="002060"/>
                </a:solidFill>
              </a:rPr>
              <a:t> a </a:t>
            </a:r>
            <a:r>
              <a:rPr lang="cs-CZ" dirty="0" err="1" smtClean="0">
                <a:solidFill>
                  <a:srgbClr val="002060"/>
                </a:solidFill>
              </a:rPr>
              <a:t>perforin</a:t>
            </a:r>
            <a:r>
              <a:rPr lang="cs-CZ" dirty="0" smtClean="0">
                <a:solidFill>
                  <a:srgbClr val="002060"/>
                </a:solidFill>
              </a:rPr>
              <a:t>.</a:t>
            </a:r>
          </a:p>
          <a:p>
            <a:r>
              <a:rPr lang="cs-CZ" dirty="0" err="1" smtClean="0">
                <a:solidFill>
                  <a:srgbClr val="002060"/>
                </a:solidFill>
              </a:rPr>
              <a:t>Perforin</a:t>
            </a:r>
            <a:r>
              <a:rPr lang="cs-CZ" dirty="0" smtClean="0">
                <a:solidFill>
                  <a:srgbClr val="002060"/>
                </a:solidFill>
              </a:rPr>
              <a:t> usnadňuje </a:t>
            </a:r>
            <a:r>
              <a:rPr lang="cs-CZ" dirty="0" err="1" smtClean="0">
                <a:solidFill>
                  <a:srgbClr val="002060"/>
                </a:solidFill>
              </a:rPr>
              <a:t>granzymu</a:t>
            </a:r>
            <a:r>
              <a:rPr lang="cs-CZ" dirty="0" smtClean="0">
                <a:solidFill>
                  <a:srgbClr val="002060"/>
                </a:solidFill>
              </a:rPr>
              <a:t> vstup do cytoplasmy cílové buňky a </a:t>
            </a:r>
            <a:r>
              <a:rPr lang="cs-CZ" dirty="0" err="1" smtClean="0">
                <a:solidFill>
                  <a:srgbClr val="002060"/>
                </a:solidFill>
              </a:rPr>
              <a:t>granzym</a:t>
            </a:r>
            <a:r>
              <a:rPr lang="cs-CZ" dirty="0" smtClean="0">
                <a:solidFill>
                  <a:srgbClr val="002060"/>
                </a:solidFill>
              </a:rPr>
              <a:t> iniciuje několik cest </a:t>
            </a:r>
            <a:r>
              <a:rPr lang="cs-CZ" dirty="0" err="1" smtClean="0">
                <a:solidFill>
                  <a:srgbClr val="002060"/>
                </a:solidFill>
              </a:rPr>
              <a:t>apoptózy</a:t>
            </a:r>
            <a:r>
              <a:rPr lang="cs-CZ" dirty="0" smtClean="0">
                <a:solidFill>
                  <a:srgbClr val="002060"/>
                </a:solidFill>
              </a:rPr>
              <a:t>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CD8+ dále </a:t>
            </a:r>
            <a:r>
              <a:rPr lang="cs-CZ" dirty="0" err="1" smtClean="0">
                <a:solidFill>
                  <a:srgbClr val="002060"/>
                </a:solidFill>
              </a:rPr>
              <a:t>sekretuje</a:t>
            </a:r>
            <a:r>
              <a:rPr lang="cs-CZ" dirty="0" smtClean="0">
                <a:solidFill>
                  <a:srgbClr val="00206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IFN-</a:t>
            </a:r>
            <a:r>
              <a:rPr lang="el-GR" dirty="0" smtClean="0">
                <a:solidFill>
                  <a:srgbClr val="002060"/>
                </a:solidFill>
              </a:rPr>
              <a:t>γ</a:t>
            </a:r>
            <a:r>
              <a:rPr lang="cs-CZ" dirty="0" smtClean="0">
                <a:solidFill>
                  <a:srgbClr val="002060"/>
                </a:solidFill>
              </a:rPr>
              <a:t>.</a:t>
            </a:r>
            <a:endParaRPr lang="cs-CZ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85915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Mechanismy „zabíjení“ cytotoxických </a:t>
            </a:r>
            <a:br>
              <a:rPr lang="cs-CZ" dirty="0" smtClean="0">
                <a:solidFill>
                  <a:srgbClr val="C00000"/>
                </a:solidFill>
              </a:rPr>
            </a:br>
            <a:r>
              <a:rPr lang="cs-CZ" dirty="0" smtClean="0">
                <a:solidFill>
                  <a:srgbClr val="C00000"/>
                </a:solidFill>
              </a:rPr>
              <a:t>T lymfocytů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3"/>
            <a:ext cx="9144000" cy="4752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29838199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Gama delta T lymfocyty a NKT buňky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Malé populace lymfocytů (5% periferní krev), častější výskyt mezi </a:t>
            </a:r>
            <a:r>
              <a:rPr lang="cs-CZ" dirty="0" err="1" smtClean="0">
                <a:solidFill>
                  <a:srgbClr val="002060"/>
                </a:solidFill>
              </a:rPr>
              <a:t>epteliemi</a:t>
            </a:r>
            <a:r>
              <a:rPr lang="cs-CZ" dirty="0" smtClean="0">
                <a:solidFill>
                  <a:srgbClr val="002060"/>
                </a:solidFill>
              </a:rPr>
              <a:t>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Nerozeznávají MHC asociované peptidové </a:t>
            </a:r>
            <a:r>
              <a:rPr lang="cs-CZ" dirty="0" err="1" smtClean="0">
                <a:solidFill>
                  <a:srgbClr val="002060"/>
                </a:solidFill>
              </a:rPr>
              <a:t>Ag</a:t>
            </a:r>
            <a:r>
              <a:rPr lang="cs-CZ" dirty="0" smtClean="0">
                <a:solidFill>
                  <a:srgbClr val="002060"/>
                </a:solidFill>
              </a:rPr>
              <a:t>.</a:t>
            </a:r>
          </a:p>
          <a:p>
            <a:r>
              <a:rPr lang="cs-CZ" dirty="0">
                <a:solidFill>
                  <a:srgbClr val="002060"/>
                </a:solidFill>
              </a:rPr>
              <a:t>R</a:t>
            </a:r>
            <a:r>
              <a:rPr lang="cs-CZ" dirty="0" smtClean="0">
                <a:solidFill>
                  <a:srgbClr val="002060"/>
                </a:solidFill>
              </a:rPr>
              <a:t>ozeznávající širokou škálu </a:t>
            </a:r>
            <a:r>
              <a:rPr lang="cs-CZ" dirty="0" err="1" smtClean="0">
                <a:solidFill>
                  <a:srgbClr val="002060"/>
                </a:solidFill>
              </a:rPr>
              <a:t>Ag</a:t>
            </a:r>
            <a:r>
              <a:rPr lang="cs-CZ" dirty="0" smtClean="0">
                <a:solidFill>
                  <a:srgbClr val="002060"/>
                </a:solidFill>
              </a:rPr>
              <a:t> zahrnující peptidy i nebílkovinné antigeny: malé </a:t>
            </a:r>
            <a:r>
              <a:rPr lang="cs-CZ" dirty="0" err="1" smtClean="0">
                <a:solidFill>
                  <a:srgbClr val="002060"/>
                </a:solidFill>
              </a:rPr>
              <a:t>fosforylované</a:t>
            </a:r>
            <a:r>
              <a:rPr lang="cs-CZ" dirty="0" smtClean="0">
                <a:solidFill>
                  <a:srgbClr val="002060"/>
                </a:solidFill>
              </a:rPr>
              <a:t> molekuly, alkyl aminy, stresové proteiny a lipidy.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Část těchto buněk je přítomno v kůži  a ve sliznicích.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Určeny k obraně proti konzervovaným </a:t>
            </a:r>
            <a:r>
              <a:rPr lang="cs-CZ" dirty="0" err="1" smtClean="0">
                <a:solidFill>
                  <a:srgbClr val="002060"/>
                </a:solidFill>
              </a:rPr>
              <a:t>Ag</a:t>
            </a:r>
            <a:r>
              <a:rPr lang="cs-CZ" dirty="0" smtClean="0">
                <a:solidFill>
                  <a:srgbClr val="002060"/>
                </a:solidFill>
              </a:rPr>
              <a:t> strukturám (např. </a:t>
            </a:r>
            <a:r>
              <a:rPr lang="cs-CZ" dirty="0">
                <a:solidFill>
                  <a:srgbClr val="002060"/>
                </a:solidFill>
              </a:rPr>
              <a:t>u</a:t>
            </a:r>
            <a:r>
              <a:rPr lang="cs-CZ" dirty="0" smtClean="0">
                <a:solidFill>
                  <a:srgbClr val="002060"/>
                </a:solidFill>
              </a:rPr>
              <a:t> mykobakterií).</a:t>
            </a:r>
            <a:endParaRPr lang="cs-CZ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848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17900" y="332656"/>
            <a:ext cx="8229600" cy="1143000"/>
          </a:xfrm>
        </p:spPr>
        <p:txBody>
          <a:bodyPr/>
          <a:lstStyle/>
          <a:p>
            <a:r>
              <a:rPr lang="cs-CZ" altLang="en-US" dirty="0">
                <a:solidFill>
                  <a:srgbClr val="C00000"/>
                </a:solidFill>
              </a:rPr>
              <a:t>Exogenní </a:t>
            </a:r>
            <a:r>
              <a:rPr lang="cs-CZ" altLang="en-US" dirty="0" smtClean="0">
                <a:solidFill>
                  <a:srgbClr val="C00000"/>
                </a:solidFill>
              </a:rPr>
              <a:t>(cizorodé) antigeny</a:t>
            </a:r>
            <a:endParaRPr lang="cs-CZ" altLang="en-US" sz="4000" b="1" dirty="0">
              <a:solidFill>
                <a:srgbClr val="C00000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7772400" cy="4114800"/>
          </a:xfrm>
        </p:spPr>
        <p:txBody>
          <a:bodyPr>
            <a:normAutofit lnSpcReduction="10000"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en-US" sz="2800" dirty="0">
                <a:solidFill>
                  <a:srgbClr val="002060"/>
                </a:solidFill>
                <a:latin typeface="+mj-lt"/>
              </a:rPr>
              <a:t>Exogenní antigeny jsou zpracovány profesionálními antigen prezentujícími buňkami.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en-US" sz="2800" dirty="0">
                <a:solidFill>
                  <a:srgbClr val="002060"/>
                </a:solidFill>
                <a:latin typeface="+mj-lt"/>
              </a:rPr>
              <a:t>Mezi tyto buňky patří </a:t>
            </a:r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cs-CZ" altLang="en-US" dirty="0">
                <a:solidFill>
                  <a:srgbClr val="002060"/>
                </a:solidFill>
                <a:latin typeface="+mj-lt"/>
              </a:rPr>
              <a:t>fagocytující buňky - makrofágy, dendritické buňky</a:t>
            </a:r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cs-CZ" altLang="en-US" dirty="0">
                <a:solidFill>
                  <a:srgbClr val="002060"/>
                </a:solidFill>
                <a:latin typeface="+mj-lt"/>
              </a:rPr>
              <a:t>B lymfocyty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en-US" sz="2800" dirty="0">
                <a:solidFill>
                  <a:srgbClr val="002060"/>
                </a:solidFill>
                <a:latin typeface="+mj-lt"/>
              </a:rPr>
              <a:t>Všechny tyto buňky exprimují HLA II. třídy. </a:t>
            </a:r>
            <a:endParaRPr lang="cs-CZ" altLang="en-US" sz="2800" dirty="0" smtClean="0">
              <a:solidFill>
                <a:srgbClr val="002060"/>
              </a:solidFill>
              <a:latin typeface="+mj-lt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en-US" sz="2800" dirty="0" smtClean="0">
                <a:solidFill>
                  <a:srgbClr val="002060"/>
                </a:solidFill>
                <a:latin typeface="+mj-lt"/>
              </a:rPr>
              <a:t>Předkládají </a:t>
            </a:r>
            <a:r>
              <a:rPr lang="cs-CZ" altLang="en-US" sz="2800" dirty="0" err="1" smtClean="0">
                <a:solidFill>
                  <a:srgbClr val="002060"/>
                </a:solidFill>
                <a:latin typeface="+mj-lt"/>
              </a:rPr>
              <a:t>Ag</a:t>
            </a:r>
            <a:r>
              <a:rPr lang="cs-CZ" altLang="en-US" sz="2800" dirty="0" smtClean="0">
                <a:solidFill>
                  <a:srgbClr val="002060"/>
                </a:solidFill>
                <a:latin typeface="+mj-lt"/>
              </a:rPr>
              <a:t> CD4</a:t>
            </a:r>
            <a:r>
              <a:rPr lang="cs-CZ" altLang="en-US" sz="2800" baseline="30000" dirty="0" smtClean="0">
                <a:solidFill>
                  <a:srgbClr val="002060"/>
                </a:solidFill>
                <a:latin typeface="+mj-lt"/>
              </a:rPr>
              <a:t>+ </a:t>
            </a:r>
            <a:r>
              <a:rPr lang="cs-CZ" altLang="en-US" sz="2800" dirty="0" smtClean="0">
                <a:solidFill>
                  <a:srgbClr val="002060"/>
                </a:solidFill>
                <a:latin typeface="+mj-lt"/>
              </a:rPr>
              <a:t>T-lymfocytům</a:t>
            </a:r>
            <a:endParaRPr lang="cs-CZ" altLang="en-US" sz="2800" dirty="0">
              <a:solidFill>
                <a:srgbClr val="002060"/>
              </a:solidFill>
              <a:latin typeface="+mj-lt"/>
            </a:endParaRPr>
          </a:p>
          <a:p>
            <a:pPr>
              <a:spcBef>
                <a:spcPts val="500"/>
              </a:spcBef>
              <a:spcAft>
                <a:spcPts val="500"/>
              </a:spcAft>
              <a:buFont typeface="Symbol" pitchFamily="18" charset="2"/>
              <a:buChar char="·"/>
            </a:pPr>
            <a:endParaRPr lang="cs-CZ" altLang="en-US" sz="2000" dirty="0"/>
          </a:p>
          <a:p>
            <a:endParaRPr lang="cs-CZ" altLang="en-US" sz="2000" dirty="0"/>
          </a:p>
        </p:txBody>
      </p:sp>
      <p:sp>
        <p:nvSpPr>
          <p:cNvPr id="16388" name="Freeform 4"/>
          <p:cNvSpPr>
            <a:spLocks/>
          </p:cNvSpPr>
          <p:nvPr/>
        </p:nvSpPr>
        <p:spPr bwMode="auto">
          <a:xfrm>
            <a:off x="5744501" y="2588419"/>
            <a:ext cx="3246966" cy="3838575"/>
          </a:xfrm>
          <a:custGeom>
            <a:avLst/>
            <a:gdLst>
              <a:gd name="T0" fmla="*/ 1457 w 2046"/>
              <a:gd name="T1" fmla="*/ 369 h 2418"/>
              <a:gd name="T2" fmla="*/ 1446 w 2046"/>
              <a:gd name="T3" fmla="*/ 458 h 2418"/>
              <a:gd name="T4" fmla="*/ 1369 w 2046"/>
              <a:gd name="T5" fmla="*/ 469 h 2418"/>
              <a:gd name="T6" fmla="*/ 1146 w 2046"/>
              <a:gd name="T7" fmla="*/ 414 h 2418"/>
              <a:gd name="T8" fmla="*/ 1035 w 2046"/>
              <a:gd name="T9" fmla="*/ 358 h 2418"/>
              <a:gd name="T10" fmla="*/ 902 w 2046"/>
              <a:gd name="T11" fmla="*/ 269 h 2418"/>
              <a:gd name="T12" fmla="*/ 846 w 2046"/>
              <a:gd name="T13" fmla="*/ 425 h 2418"/>
              <a:gd name="T14" fmla="*/ 935 w 2046"/>
              <a:gd name="T15" fmla="*/ 447 h 2418"/>
              <a:gd name="T16" fmla="*/ 1180 w 2046"/>
              <a:gd name="T17" fmla="*/ 480 h 2418"/>
              <a:gd name="T18" fmla="*/ 1168 w 2046"/>
              <a:gd name="T19" fmla="*/ 658 h 2418"/>
              <a:gd name="T20" fmla="*/ 691 w 2046"/>
              <a:gd name="T21" fmla="*/ 747 h 2418"/>
              <a:gd name="T22" fmla="*/ 602 w 2046"/>
              <a:gd name="T23" fmla="*/ 758 h 2418"/>
              <a:gd name="T24" fmla="*/ 468 w 2046"/>
              <a:gd name="T25" fmla="*/ 780 h 2418"/>
              <a:gd name="T26" fmla="*/ 357 w 2046"/>
              <a:gd name="T27" fmla="*/ 858 h 2418"/>
              <a:gd name="T28" fmla="*/ 335 w 2046"/>
              <a:gd name="T29" fmla="*/ 936 h 2418"/>
              <a:gd name="T30" fmla="*/ 657 w 2046"/>
              <a:gd name="T31" fmla="*/ 1036 h 2418"/>
              <a:gd name="T32" fmla="*/ 791 w 2046"/>
              <a:gd name="T33" fmla="*/ 1047 h 2418"/>
              <a:gd name="T34" fmla="*/ 891 w 2046"/>
              <a:gd name="T35" fmla="*/ 1247 h 2418"/>
              <a:gd name="T36" fmla="*/ 635 w 2046"/>
              <a:gd name="T37" fmla="*/ 1891 h 2418"/>
              <a:gd name="T38" fmla="*/ 524 w 2046"/>
              <a:gd name="T39" fmla="*/ 1913 h 2418"/>
              <a:gd name="T40" fmla="*/ 413 w 2046"/>
              <a:gd name="T41" fmla="*/ 1980 h 2418"/>
              <a:gd name="T42" fmla="*/ 324 w 2046"/>
              <a:gd name="T43" fmla="*/ 2047 h 2418"/>
              <a:gd name="T44" fmla="*/ 57 w 2046"/>
              <a:gd name="T45" fmla="*/ 2113 h 2418"/>
              <a:gd name="T46" fmla="*/ 2 w 2046"/>
              <a:gd name="T47" fmla="*/ 2202 h 2418"/>
              <a:gd name="T48" fmla="*/ 13 w 2046"/>
              <a:gd name="T49" fmla="*/ 2291 h 2418"/>
              <a:gd name="T50" fmla="*/ 179 w 2046"/>
              <a:gd name="T51" fmla="*/ 2380 h 2418"/>
              <a:gd name="T52" fmla="*/ 557 w 2046"/>
              <a:gd name="T53" fmla="*/ 2347 h 2418"/>
              <a:gd name="T54" fmla="*/ 635 w 2046"/>
              <a:gd name="T55" fmla="*/ 2302 h 2418"/>
              <a:gd name="T56" fmla="*/ 768 w 2046"/>
              <a:gd name="T57" fmla="*/ 2258 h 2418"/>
              <a:gd name="T58" fmla="*/ 980 w 2046"/>
              <a:gd name="T59" fmla="*/ 2069 h 2418"/>
              <a:gd name="T60" fmla="*/ 1091 w 2046"/>
              <a:gd name="T61" fmla="*/ 2158 h 2418"/>
              <a:gd name="T62" fmla="*/ 1202 w 2046"/>
              <a:gd name="T63" fmla="*/ 2225 h 2418"/>
              <a:gd name="T64" fmla="*/ 1235 w 2046"/>
              <a:gd name="T65" fmla="*/ 2258 h 2418"/>
              <a:gd name="T66" fmla="*/ 1535 w 2046"/>
              <a:gd name="T67" fmla="*/ 2325 h 2418"/>
              <a:gd name="T68" fmla="*/ 1746 w 2046"/>
              <a:gd name="T69" fmla="*/ 2058 h 2418"/>
              <a:gd name="T70" fmla="*/ 1902 w 2046"/>
              <a:gd name="T71" fmla="*/ 2025 h 2418"/>
              <a:gd name="T72" fmla="*/ 1969 w 2046"/>
              <a:gd name="T73" fmla="*/ 2013 h 2418"/>
              <a:gd name="T74" fmla="*/ 2013 w 2046"/>
              <a:gd name="T75" fmla="*/ 1947 h 2418"/>
              <a:gd name="T76" fmla="*/ 2013 w 2046"/>
              <a:gd name="T77" fmla="*/ 1769 h 2418"/>
              <a:gd name="T78" fmla="*/ 1969 w 2046"/>
              <a:gd name="T79" fmla="*/ 1680 h 2418"/>
              <a:gd name="T80" fmla="*/ 1946 w 2046"/>
              <a:gd name="T81" fmla="*/ 1636 h 2418"/>
              <a:gd name="T82" fmla="*/ 1835 w 2046"/>
              <a:gd name="T83" fmla="*/ 1191 h 2418"/>
              <a:gd name="T84" fmla="*/ 1846 w 2046"/>
              <a:gd name="T85" fmla="*/ 791 h 2418"/>
              <a:gd name="T86" fmla="*/ 1969 w 2046"/>
              <a:gd name="T87" fmla="*/ 658 h 2418"/>
              <a:gd name="T88" fmla="*/ 2013 w 2046"/>
              <a:gd name="T89" fmla="*/ 591 h 2418"/>
              <a:gd name="T90" fmla="*/ 2024 w 2046"/>
              <a:gd name="T91" fmla="*/ 502 h 2418"/>
              <a:gd name="T92" fmla="*/ 2046 w 2046"/>
              <a:gd name="T93" fmla="*/ 369 h 2418"/>
              <a:gd name="T94" fmla="*/ 2035 w 2046"/>
              <a:gd name="T95" fmla="*/ 169 h 2418"/>
              <a:gd name="T96" fmla="*/ 1702 w 2046"/>
              <a:gd name="T97" fmla="*/ 3 h 2418"/>
              <a:gd name="T98" fmla="*/ 1635 w 2046"/>
              <a:gd name="T99" fmla="*/ 114 h 2418"/>
              <a:gd name="T100" fmla="*/ 1624 w 2046"/>
              <a:gd name="T101" fmla="*/ 303 h 2418"/>
              <a:gd name="T102" fmla="*/ 1535 w 2046"/>
              <a:gd name="T103" fmla="*/ 358 h 2418"/>
              <a:gd name="T104" fmla="*/ 1502 w 2046"/>
              <a:gd name="T105" fmla="*/ 336 h 2418"/>
              <a:gd name="T106" fmla="*/ 1480 w 2046"/>
              <a:gd name="T107" fmla="*/ 369 h 2418"/>
              <a:gd name="T108" fmla="*/ 1457 w 2046"/>
              <a:gd name="T109" fmla="*/ 369 h 2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046" h="2418">
                <a:moveTo>
                  <a:pt x="1457" y="369"/>
                </a:moveTo>
                <a:cubicBezTo>
                  <a:pt x="1453" y="399"/>
                  <a:pt x="1457" y="430"/>
                  <a:pt x="1446" y="458"/>
                </a:cubicBezTo>
                <a:cubicBezTo>
                  <a:pt x="1431" y="495"/>
                  <a:pt x="1390" y="476"/>
                  <a:pt x="1369" y="469"/>
                </a:cubicBezTo>
                <a:cubicBezTo>
                  <a:pt x="1190" y="414"/>
                  <a:pt x="1292" y="432"/>
                  <a:pt x="1146" y="414"/>
                </a:cubicBezTo>
                <a:cubicBezTo>
                  <a:pt x="1044" y="343"/>
                  <a:pt x="1221" y="463"/>
                  <a:pt x="1035" y="358"/>
                </a:cubicBezTo>
                <a:cubicBezTo>
                  <a:pt x="987" y="331"/>
                  <a:pt x="953" y="286"/>
                  <a:pt x="902" y="269"/>
                </a:cubicBezTo>
                <a:cubicBezTo>
                  <a:pt x="833" y="286"/>
                  <a:pt x="769" y="333"/>
                  <a:pt x="846" y="425"/>
                </a:cubicBezTo>
                <a:cubicBezTo>
                  <a:pt x="866" y="448"/>
                  <a:pt x="905" y="441"/>
                  <a:pt x="935" y="447"/>
                </a:cubicBezTo>
                <a:cubicBezTo>
                  <a:pt x="1049" y="470"/>
                  <a:pt x="1070" y="469"/>
                  <a:pt x="1180" y="480"/>
                </a:cubicBezTo>
                <a:cubicBezTo>
                  <a:pt x="1258" y="506"/>
                  <a:pt x="1231" y="624"/>
                  <a:pt x="1168" y="658"/>
                </a:cubicBezTo>
                <a:cubicBezTo>
                  <a:pt x="1026" y="735"/>
                  <a:pt x="846" y="733"/>
                  <a:pt x="691" y="747"/>
                </a:cubicBezTo>
                <a:cubicBezTo>
                  <a:pt x="661" y="750"/>
                  <a:pt x="632" y="754"/>
                  <a:pt x="602" y="758"/>
                </a:cubicBezTo>
                <a:cubicBezTo>
                  <a:pt x="557" y="765"/>
                  <a:pt x="468" y="780"/>
                  <a:pt x="468" y="780"/>
                </a:cubicBezTo>
                <a:cubicBezTo>
                  <a:pt x="424" y="802"/>
                  <a:pt x="397" y="828"/>
                  <a:pt x="357" y="858"/>
                </a:cubicBezTo>
                <a:cubicBezTo>
                  <a:pt x="352" y="872"/>
                  <a:pt x="334" y="924"/>
                  <a:pt x="335" y="936"/>
                </a:cubicBezTo>
                <a:cubicBezTo>
                  <a:pt x="349" y="1097"/>
                  <a:pt x="524" y="1029"/>
                  <a:pt x="657" y="1036"/>
                </a:cubicBezTo>
                <a:cubicBezTo>
                  <a:pt x="702" y="1038"/>
                  <a:pt x="746" y="1043"/>
                  <a:pt x="791" y="1047"/>
                </a:cubicBezTo>
                <a:cubicBezTo>
                  <a:pt x="880" y="1077"/>
                  <a:pt x="870" y="1166"/>
                  <a:pt x="891" y="1247"/>
                </a:cubicBezTo>
                <a:cubicBezTo>
                  <a:pt x="880" y="1491"/>
                  <a:pt x="886" y="1766"/>
                  <a:pt x="635" y="1891"/>
                </a:cubicBezTo>
                <a:cubicBezTo>
                  <a:pt x="601" y="1908"/>
                  <a:pt x="561" y="1906"/>
                  <a:pt x="524" y="1913"/>
                </a:cubicBezTo>
                <a:cubicBezTo>
                  <a:pt x="487" y="1935"/>
                  <a:pt x="449" y="1956"/>
                  <a:pt x="413" y="1980"/>
                </a:cubicBezTo>
                <a:cubicBezTo>
                  <a:pt x="382" y="2001"/>
                  <a:pt x="358" y="2032"/>
                  <a:pt x="324" y="2047"/>
                </a:cubicBezTo>
                <a:cubicBezTo>
                  <a:pt x="256" y="2077"/>
                  <a:pt x="135" y="2087"/>
                  <a:pt x="57" y="2113"/>
                </a:cubicBezTo>
                <a:cubicBezTo>
                  <a:pt x="30" y="2141"/>
                  <a:pt x="14" y="2165"/>
                  <a:pt x="2" y="2202"/>
                </a:cubicBezTo>
                <a:cubicBezTo>
                  <a:pt x="6" y="2232"/>
                  <a:pt x="0" y="2264"/>
                  <a:pt x="13" y="2291"/>
                </a:cubicBezTo>
                <a:cubicBezTo>
                  <a:pt x="50" y="2367"/>
                  <a:pt x="108" y="2368"/>
                  <a:pt x="179" y="2380"/>
                </a:cubicBezTo>
                <a:cubicBezTo>
                  <a:pt x="436" y="2372"/>
                  <a:pt x="427" y="2418"/>
                  <a:pt x="557" y="2347"/>
                </a:cubicBezTo>
                <a:cubicBezTo>
                  <a:pt x="583" y="2333"/>
                  <a:pt x="607" y="2314"/>
                  <a:pt x="635" y="2302"/>
                </a:cubicBezTo>
                <a:cubicBezTo>
                  <a:pt x="678" y="2284"/>
                  <a:pt x="768" y="2258"/>
                  <a:pt x="768" y="2258"/>
                </a:cubicBezTo>
                <a:cubicBezTo>
                  <a:pt x="825" y="2201"/>
                  <a:pt x="897" y="2096"/>
                  <a:pt x="980" y="2069"/>
                </a:cubicBezTo>
                <a:cubicBezTo>
                  <a:pt x="1018" y="2098"/>
                  <a:pt x="1051" y="2133"/>
                  <a:pt x="1091" y="2158"/>
                </a:cubicBezTo>
                <a:cubicBezTo>
                  <a:pt x="1107" y="2168"/>
                  <a:pt x="1177" y="2204"/>
                  <a:pt x="1202" y="2225"/>
                </a:cubicBezTo>
                <a:cubicBezTo>
                  <a:pt x="1214" y="2235"/>
                  <a:pt x="1222" y="2249"/>
                  <a:pt x="1235" y="2258"/>
                </a:cubicBezTo>
                <a:cubicBezTo>
                  <a:pt x="1294" y="2297"/>
                  <a:pt x="1458" y="2311"/>
                  <a:pt x="1535" y="2325"/>
                </a:cubicBezTo>
                <a:cubicBezTo>
                  <a:pt x="1817" y="2308"/>
                  <a:pt x="1761" y="2348"/>
                  <a:pt x="1746" y="2058"/>
                </a:cubicBezTo>
                <a:cubicBezTo>
                  <a:pt x="1771" y="1982"/>
                  <a:pt x="1825" y="2017"/>
                  <a:pt x="1902" y="2025"/>
                </a:cubicBezTo>
                <a:cubicBezTo>
                  <a:pt x="1924" y="2021"/>
                  <a:pt x="1950" y="2026"/>
                  <a:pt x="1969" y="2013"/>
                </a:cubicBezTo>
                <a:cubicBezTo>
                  <a:pt x="1991" y="1998"/>
                  <a:pt x="2013" y="1947"/>
                  <a:pt x="2013" y="1947"/>
                </a:cubicBezTo>
                <a:cubicBezTo>
                  <a:pt x="2035" y="1878"/>
                  <a:pt x="2039" y="1880"/>
                  <a:pt x="2013" y="1769"/>
                </a:cubicBezTo>
                <a:cubicBezTo>
                  <a:pt x="2005" y="1737"/>
                  <a:pt x="1984" y="1710"/>
                  <a:pt x="1969" y="1680"/>
                </a:cubicBezTo>
                <a:cubicBezTo>
                  <a:pt x="1962" y="1665"/>
                  <a:pt x="1946" y="1636"/>
                  <a:pt x="1946" y="1636"/>
                </a:cubicBezTo>
                <a:cubicBezTo>
                  <a:pt x="1910" y="1488"/>
                  <a:pt x="1860" y="1342"/>
                  <a:pt x="1835" y="1191"/>
                </a:cubicBezTo>
                <a:cubicBezTo>
                  <a:pt x="1839" y="1058"/>
                  <a:pt x="1824" y="923"/>
                  <a:pt x="1846" y="791"/>
                </a:cubicBezTo>
                <a:cubicBezTo>
                  <a:pt x="1847" y="787"/>
                  <a:pt x="1952" y="682"/>
                  <a:pt x="1969" y="658"/>
                </a:cubicBezTo>
                <a:cubicBezTo>
                  <a:pt x="1984" y="636"/>
                  <a:pt x="2013" y="591"/>
                  <a:pt x="2013" y="591"/>
                </a:cubicBezTo>
                <a:cubicBezTo>
                  <a:pt x="2017" y="561"/>
                  <a:pt x="2020" y="532"/>
                  <a:pt x="2024" y="502"/>
                </a:cubicBezTo>
                <a:cubicBezTo>
                  <a:pt x="2031" y="458"/>
                  <a:pt x="2046" y="369"/>
                  <a:pt x="2046" y="369"/>
                </a:cubicBezTo>
                <a:cubicBezTo>
                  <a:pt x="2042" y="302"/>
                  <a:pt x="2043" y="235"/>
                  <a:pt x="2035" y="169"/>
                </a:cubicBezTo>
                <a:cubicBezTo>
                  <a:pt x="2014" y="0"/>
                  <a:pt x="1831" y="24"/>
                  <a:pt x="1702" y="3"/>
                </a:cubicBezTo>
                <a:cubicBezTo>
                  <a:pt x="1646" y="40"/>
                  <a:pt x="1647" y="41"/>
                  <a:pt x="1635" y="114"/>
                </a:cubicBezTo>
                <a:cubicBezTo>
                  <a:pt x="1631" y="177"/>
                  <a:pt x="1633" y="241"/>
                  <a:pt x="1624" y="303"/>
                </a:cubicBezTo>
                <a:cubicBezTo>
                  <a:pt x="1619" y="337"/>
                  <a:pt x="1535" y="358"/>
                  <a:pt x="1535" y="358"/>
                </a:cubicBezTo>
                <a:cubicBezTo>
                  <a:pt x="1524" y="351"/>
                  <a:pt x="1515" y="333"/>
                  <a:pt x="1502" y="336"/>
                </a:cubicBezTo>
                <a:cubicBezTo>
                  <a:pt x="1489" y="339"/>
                  <a:pt x="1491" y="361"/>
                  <a:pt x="1480" y="369"/>
                </a:cubicBezTo>
                <a:cubicBezTo>
                  <a:pt x="1474" y="374"/>
                  <a:pt x="1465" y="369"/>
                  <a:pt x="1457" y="369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89" name="Freeform 5"/>
          <p:cNvSpPr>
            <a:spLocks/>
          </p:cNvSpPr>
          <p:nvPr/>
        </p:nvSpPr>
        <p:spPr bwMode="auto">
          <a:xfrm>
            <a:off x="7058378" y="3898901"/>
            <a:ext cx="835378" cy="1217613"/>
          </a:xfrm>
          <a:custGeom>
            <a:avLst/>
            <a:gdLst>
              <a:gd name="T0" fmla="*/ 77 w 526"/>
              <a:gd name="T1" fmla="*/ 99 h 767"/>
              <a:gd name="T2" fmla="*/ 88 w 526"/>
              <a:gd name="T3" fmla="*/ 633 h 767"/>
              <a:gd name="T4" fmla="*/ 99 w 526"/>
              <a:gd name="T5" fmla="*/ 710 h 767"/>
              <a:gd name="T6" fmla="*/ 210 w 526"/>
              <a:gd name="T7" fmla="*/ 755 h 767"/>
              <a:gd name="T8" fmla="*/ 477 w 526"/>
              <a:gd name="T9" fmla="*/ 677 h 767"/>
              <a:gd name="T10" fmla="*/ 488 w 526"/>
              <a:gd name="T11" fmla="*/ 244 h 767"/>
              <a:gd name="T12" fmla="*/ 444 w 526"/>
              <a:gd name="T13" fmla="*/ 155 h 767"/>
              <a:gd name="T14" fmla="*/ 432 w 526"/>
              <a:gd name="T15" fmla="*/ 88 h 767"/>
              <a:gd name="T16" fmla="*/ 221 w 526"/>
              <a:gd name="T17" fmla="*/ 10 h 767"/>
              <a:gd name="T18" fmla="*/ 32 w 526"/>
              <a:gd name="T19" fmla="*/ 22 h 767"/>
              <a:gd name="T20" fmla="*/ 77 w 526"/>
              <a:gd name="T21" fmla="*/ 99 h 7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26" h="767">
                <a:moveTo>
                  <a:pt x="77" y="99"/>
                </a:moveTo>
                <a:cubicBezTo>
                  <a:pt x="81" y="277"/>
                  <a:pt x="82" y="455"/>
                  <a:pt x="88" y="633"/>
                </a:cubicBezTo>
                <a:cubicBezTo>
                  <a:pt x="89" y="659"/>
                  <a:pt x="87" y="687"/>
                  <a:pt x="99" y="710"/>
                </a:cubicBezTo>
                <a:cubicBezTo>
                  <a:pt x="118" y="745"/>
                  <a:pt x="210" y="755"/>
                  <a:pt x="210" y="755"/>
                </a:cubicBezTo>
                <a:cubicBezTo>
                  <a:pt x="331" y="731"/>
                  <a:pt x="387" y="767"/>
                  <a:pt x="477" y="677"/>
                </a:cubicBezTo>
                <a:cubicBezTo>
                  <a:pt x="526" y="505"/>
                  <a:pt x="524" y="539"/>
                  <a:pt x="488" y="244"/>
                </a:cubicBezTo>
                <a:cubicBezTo>
                  <a:pt x="484" y="211"/>
                  <a:pt x="444" y="155"/>
                  <a:pt x="444" y="155"/>
                </a:cubicBezTo>
                <a:cubicBezTo>
                  <a:pt x="440" y="133"/>
                  <a:pt x="441" y="109"/>
                  <a:pt x="432" y="88"/>
                </a:cubicBezTo>
                <a:cubicBezTo>
                  <a:pt x="401" y="19"/>
                  <a:pt x="281" y="18"/>
                  <a:pt x="221" y="10"/>
                </a:cubicBezTo>
                <a:cubicBezTo>
                  <a:pt x="158" y="14"/>
                  <a:pt x="91" y="0"/>
                  <a:pt x="32" y="22"/>
                </a:cubicBezTo>
                <a:cubicBezTo>
                  <a:pt x="0" y="34"/>
                  <a:pt x="117" y="183"/>
                  <a:pt x="77" y="99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90" name="Freeform 6"/>
          <p:cNvSpPr>
            <a:spLocks/>
          </p:cNvSpPr>
          <p:nvPr/>
        </p:nvSpPr>
        <p:spPr bwMode="auto">
          <a:xfrm>
            <a:off x="6210300" y="5018089"/>
            <a:ext cx="440267" cy="460375"/>
          </a:xfrm>
          <a:custGeom>
            <a:avLst/>
            <a:gdLst>
              <a:gd name="T0" fmla="*/ 0 w 277"/>
              <a:gd name="T1" fmla="*/ 172 h 290"/>
              <a:gd name="T2" fmla="*/ 89 w 277"/>
              <a:gd name="T3" fmla="*/ 283 h 290"/>
              <a:gd name="T4" fmla="*/ 233 w 277"/>
              <a:gd name="T5" fmla="*/ 250 h 290"/>
              <a:gd name="T6" fmla="*/ 277 w 277"/>
              <a:gd name="T7" fmla="*/ 150 h 290"/>
              <a:gd name="T8" fmla="*/ 211 w 277"/>
              <a:gd name="T9" fmla="*/ 28 h 290"/>
              <a:gd name="T10" fmla="*/ 177 w 277"/>
              <a:gd name="T11" fmla="*/ 150 h 290"/>
              <a:gd name="T12" fmla="*/ 133 w 277"/>
              <a:gd name="T13" fmla="*/ 139 h 290"/>
              <a:gd name="T14" fmla="*/ 77 w 277"/>
              <a:gd name="T15" fmla="*/ 50 h 290"/>
              <a:gd name="T16" fmla="*/ 11 w 277"/>
              <a:gd name="T17" fmla="*/ 139 h 290"/>
              <a:gd name="T18" fmla="*/ 0 w 277"/>
              <a:gd name="T19" fmla="*/ 172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77" h="290">
                <a:moveTo>
                  <a:pt x="0" y="172"/>
                </a:moveTo>
                <a:cubicBezTo>
                  <a:pt x="16" y="219"/>
                  <a:pt x="47" y="256"/>
                  <a:pt x="89" y="283"/>
                </a:cubicBezTo>
                <a:cubicBezTo>
                  <a:pt x="144" y="278"/>
                  <a:pt x="194" y="290"/>
                  <a:pt x="233" y="250"/>
                </a:cubicBezTo>
                <a:cubicBezTo>
                  <a:pt x="259" y="224"/>
                  <a:pt x="277" y="150"/>
                  <a:pt x="277" y="150"/>
                </a:cubicBezTo>
                <a:cubicBezTo>
                  <a:pt x="268" y="83"/>
                  <a:pt x="275" y="49"/>
                  <a:pt x="211" y="28"/>
                </a:cubicBezTo>
                <a:cubicBezTo>
                  <a:pt x="183" y="112"/>
                  <a:pt x="194" y="71"/>
                  <a:pt x="177" y="150"/>
                </a:cubicBezTo>
                <a:cubicBezTo>
                  <a:pt x="162" y="146"/>
                  <a:pt x="143" y="151"/>
                  <a:pt x="133" y="139"/>
                </a:cubicBezTo>
                <a:cubicBezTo>
                  <a:pt x="15" y="0"/>
                  <a:pt x="183" y="119"/>
                  <a:pt x="77" y="50"/>
                </a:cubicBezTo>
                <a:cubicBezTo>
                  <a:pt x="39" y="75"/>
                  <a:pt x="31" y="98"/>
                  <a:pt x="11" y="139"/>
                </a:cubicBezTo>
                <a:cubicBezTo>
                  <a:pt x="6" y="149"/>
                  <a:pt x="0" y="172"/>
                  <a:pt x="0" y="172"/>
                </a:cubicBezTo>
                <a:close/>
              </a:path>
            </a:pathLst>
          </a:cu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91" name="Oval 7"/>
          <p:cNvSpPr>
            <a:spLocks noChangeArrowheads="1"/>
          </p:cNvSpPr>
          <p:nvPr/>
        </p:nvSpPr>
        <p:spPr bwMode="auto">
          <a:xfrm>
            <a:off x="6400800" y="5105400"/>
            <a:ext cx="76200" cy="152400"/>
          </a:xfrm>
          <a:prstGeom prst="ellipse">
            <a:avLst/>
          </a:prstGeom>
          <a:solidFill>
            <a:srgbClr val="FF33CC"/>
          </a:solidFill>
          <a:ln w="9525">
            <a:solidFill>
              <a:srgbClr val="FF33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16394" name="Group 10"/>
          <p:cNvGrpSpPr>
            <a:grpSpLocks/>
          </p:cNvGrpSpPr>
          <p:nvPr/>
        </p:nvGrpSpPr>
        <p:grpSpPr bwMode="auto">
          <a:xfrm rot="-9337273">
            <a:off x="6705601" y="5638800"/>
            <a:ext cx="478367" cy="393700"/>
            <a:chOff x="1374" y="3456"/>
            <a:chExt cx="301" cy="248"/>
          </a:xfrm>
        </p:grpSpPr>
        <p:sp>
          <p:nvSpPr>
            <p:cNvPr id="16392" name="Freeform 8"/>
            <p:cNvSpPr>
              <a:spLocks/>
            </p:cNvSpPr>
            <p:nvPr/>
          </p:nvSpPr>
          <p:spPr bwMode="auto">
            <a:xfrm>
              <a:off x="1374" y="3466"/>
              <a:ext cx="301" cy="238"/>
            </a:xfrm>
            <a:custGeom>
              <a:avLst/>
              <a:gdLst>
                <a:gd name="T0" fmla="*/ 137 w 301"/>
                <a:gd name="T1" fmla="*/ 100 h 238"/>
                <a:gd name="T2" fmla="*/ 82 w 301"/>
                <a:gd name="T3" fmla="*/ 11 h 238"/>
                <a:gd name="T4" fmla="*/ 26 w 301"/>
                <a:gd name="T5" fmla="*/ 23 h 238"/>
                <a:gd name="T6" fmla="*/ 93 w 301"/>
                <a:gd name="T7" fmla="*/ 223 h 238"/>
                <a:gd name="T8" fmla="*/ 293 w 301"/>
                <a:gd name="T9" fmla="*/ 167 h 238"/>
                <a:gd name="T10" fmla="*/ 204 w 301"/>
                <a:gd name="T11" fmla="*/ 0 h 238"/>
                <a:gd name="T12" fmla="*/ 171 w 301"/>
                <a:gd name="T13" fmla="*/ 23 h 238"/>
                <a:gd name="T14" fmla="*/ 137 w 301"/>
                <a:gd name="T15" fmla="*/ 10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1" h="238">
                  <a:moveTo>
                    <a:pt x="137" y="100"/>
                  </a:moveTo>
                  <a:cubicBezTo>
                    <a:pt x="125" y="63"/>
                    <a:pt x="109" y="39"/>
                    <a:pt x="82" y="11"/>
                  </a:cubicBezTo>
                  <a:cubicBezTo>
                    <a:pt x="63" y="15"/>
                    <a:pt x="33" y="5"/>
                    <a:pt x="26" y="23"/>
                  </a:cubicBezTo>
                  <a:cubicBezTo>
                    <a:pt x="0" y="93"/>
                    <a:pt x="47" y="175"/>
                    <a:pt x="93" y="223"/>
                  </a:cubicBezTo>
                  <a:cubicBezTo>
                    <a:pt x="184" y="215"/>
                    <a:pt x="246" y="238"/>
                    <a:pt x="293" y="167"/>
                  </a:cubicBezTo>
                  <a:cubicBezTo>
                    <a:pt x="282" y="70"/>
                    <a:pt x="301" y="24"/>
                    <a:pt x="204" y="0"/>
                  </a:cubicBezTo>
                  <a:cubicBezTo>
                    <a:pt x="193" y="8"/>
                    <a:pt x="178" y="12"/>
                    <a:pt x="171" y="23"/>
                  </a:cubicBezTo>
                  <a:cubicBezTo>
                    <a:pt x="93" y="148"/>
                    <a:pt x="176" y="61"/>
                    <a:pt x="137" y="100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393" name="Oval 9"/>
            <p:cNvSpPr>
              <a:spLocks noChangeArrowheads="1"/>
            </p:cNvSpPr>
            <p:nvPr/>
          </p:nvSpPr>
          <p:spPr bwMode="auto">
            <a:xfrm>
              <a:off x="1440" y="3456"/>
              <a:ext cx="96" cy="48"/>
            </a:xfrm>
            <a:prstGeom prst="ellipse">
              <a:avLst/>
            </a:prstGeom>
            <a:solidFill>
              <a:srgbClr val="FF33CC"/>
            </a:solidFill>
            <a:ln w="9525">
              <a:solidFill>
                <a:srgbClr val="FF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6395" name="Group 11"/>
          <p:cNvGrpSpPr>
            <a:grpSpLocks/>
          </p:cNvGrpSpPr>
          <p:nvPr/>
        </p:nvGrpSpPr>
        <p:grpSpPr bwMode="auto">
          <a:xfrm rot="-1639898">
            <a:off x="5715001" y="5410200"/>
            <a:ext cx="478367" cy="393700"/>
            <a:chOff x="1374" y="3456"/>
            <a:chExt cx="301" cy="248"/>
          </a:xfrm>
        </p:grpSpPr>
        <p:sp>
          <p:nvSpPr>
            <p:cNvPr id="16396" name="Freeform 12"/>
            <p:cNvSpPr>
              <a:spLocks/>
            </p:cNvSpPr>
            <p:nvPr/>
          </p:nvSpPr>
          <p:spPr bwMode="auto">
            <a:xfrm>
              <a:off x="1374" y="3466"/>
              <a:ext cx="301" cy="238"/>
            </a:xfrm>
            <a:custGeom>
              <a:avLst/>
              <a:gdLst>
                <a:gd name="T0" fmla="*/ 137 w 301"/>
                <a:gd name="T1" fmla="*/ 100 h 238"/>
                <a:gd name="T2" fmla="*/ 82 w 301"/>
                <a:gd name="T3" fmla="*/ 11 h 238"/>
                <a:gd name="T4" fmla="*/ 26 w 301"/>
                <a:gd name="T5" fmla="*/ 23 h 238"/>
                <a:gd name="T6" fmla="*/ 93 w 301"/>
                <a:gd name="T7" fmla="*/ 223 h 238"/>
                <a:gd name="T8" fmla="*/ 293 w 301"/>
                <a:gd name="T9" fmla="*/ 167 h 238"/>
                <a:gd name="T10" fmla="*/ 204 w 301"/>
                <a:gd name="T11" fmla="*/ 0 h 238"/>
                <a:gd name="T12" fmla="*/ 171 w 301"/>
                <a:gd name="T13" fmla="*/ 23 h 238"/>
                <a:gd name="T14" fmla="*/ 137 w 301"/>
                <a:gd name="T15" fmla="*/ 10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1" h="238">
                  <a:moveTo>
                    <a:pt x="137" y="100"/>
                  </a:moveTo>
                  <a:cubicBezTo>
                    <a:pt x="125" y="63"/>
                    <a:pt x="109" y="39"/>
                    <a:pt x="82" y="11"/>
                  </a:cubicBezTo>
                  <a:cubicBezTo>
                    <a:pt x="63" y="15"/>
                    <a:pt x="33" y="5"/>
                    <a:pt x="26" y="23"/>
                  </a:cubicBezTo>
                  <a:cubicBezTo>
                    <a:pt x="0" y="93"/>
                    <a:pt x="47" y="175"/>
                    <a:pt x="93" y="223"/>
                  </a:cubicBezTo>
                  <a:cubicBezTo>
                    <a:pt x="184" y="215"/>
                    <a:pt x="246" y="238"/>
                    <a:pt x="293" y="167"/>
                  </a:cubicBezTo>
                  <a:cubicBezTo>
                    <a:pt x="282" y="70"/>
                    <a:pt x="301" y="24"/>
                    <a:pt x="204" y="0"/>
                  </a:cubicBezTo>
                  <a:cubicBezTo>
                    <a:pt x="193" y="8"/>
                    <a:pt x="178" y="12"/>
                    <a:pt x="171" y="23"/>
                  </a:cubicBezTo>
                  <a:cubicBezTo>
                    <a:pt x="93" y="148"/>
                    <a:pt x="176" y="61"/>
                    <a:pt x="137" y="100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397" name="Oval 13"/>
            <p:cNvSpPr>
              <a:spLocks noChangeArrowheads="1"/>
            </p:cNvSpPr>
            <p:nvPr/>
          </p:nvSpPr>
          <p:spPr bwMode="auto">
            <a:xfrm>
              <a:off x="1440" y="3456"/>
              <a:ext cx="96" cy="48"/>
            </a:xfrm>
            <a:prstGeom prst="ellipse">
              <a:avLst/>
            </a:prstGeom>
            <a:solidFill>
              <a:srgbClr val="FF33CC"/>
            </a:solidFill>
            <a:ln w="9525">
              <a:solidFill>
                <a:srgbClr val="FF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6398" name="Group 14"/>
          <p:cNvGrpSpPr>
            <a:grpSpLocks/>
          </p:cNvGrpSpPr>
          <p:nvPr/>
        </p:nvGrpSpPr>
        <p:grpSpPr bwMode="auto">
          <a:xfrm rot="4405545">
            <a:off x="8153666" y="5028407"/>
            <a:ext cx="477837" cy="393700"/>
            <a:chOff x="1374" y="3456"/>
            <a:chExt cx="301" cy="248"/>
          </a:xfrm>
        </p:grpSpPr>
        <p:sp>
          <p:nvSpPr>
            <p:cNvPr id="16399" name="Freeform 15"/>
            <p:cNvSpPr>
              <a:spLocks/>
            </p:cNvSpPr>
            <p:nvPr/>
          </p:nvSpPr>
          <p:spPr bwMode="auto">
            <a:xfrm>
              <a:off x="1374" y="3466"/>
              <a:ext cx="301" cy="238"/>
            </a:xfrm>
            <a:custGeom>
              <a:avLst/>
              <a:gdLst>
                <a:gd name="T0" fmla="*/ 137 w 301"/>
                <a:gd name="T1" fmla="*/ 100 h 238"/>
                <a:gd name="T2" fmla="*/ 82 w 301"/>
                <a:gd name="T3" fmla="*/ 11 h 238"/>
                <a:gd name="T4" fmla="*/ 26 w 301"/>
                <a:gd name="T5" fmla="*/ 23 h 238"/>
                <a:gd name="T6" fmla="*/ 93 w 301"/>
                <a:gd name="T7" fmla="*/ 223 h 238"/>
                <a:gd name="T8" fmla="*/ 293 w 301"/>
                <a:gd name="T9" fmla="*/ 167 h 238"/>
                <a:gd name="T10" fmla="*/ 204 w 301"/>
                <a:gd name="T11" fmla="*/ 0 h 238"/>
                <a:gd name="T12" fmla="*/ 171 w 301"/>
                <a:gd name="T13" fmla="*/ 23 h 238"/>
                <a:gd name="T14" fmla="*/ 137 w 301"/>
                <a:gd name="T15" fmla="*/ 10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1" h="238">
                  <a:moveTo>
                    <a:pt x="137" y="100"/>
                  </a:moveTo>
                  <a:cubicBezTo>
                    <a:pt x="125" y="63"/>
                    <a:pt x="109" y="39"/>
                    <a:pt x="82" y="11"/>
                  </a:cubicBezTo>
                  <a:cubicBezTo>
                    <a:pt x="63" y="15"/>
                    <a:pt x="33" y="5"/>
                    <a:pt x="26" y="23"/>
                  </a:cubicBezTo>
                  <a:cubicBezTo>
                    <a:pt x="0" y="93"/>
                    <a:pt x="47" y="175"/>
                    <a:pt x="93" y="223"/>
                  </a:cubicBezTo>
                  <a:cubicBezTo>
                    <a:pt x="184" y="215"/>
                    <a:pt x="246" y="238"/>
                    <a:pt x="293" y="167"/>
                  </a:cubicBezTo>
                  <a:cubicBezTo>
                    <a:pt x="282" y="70"/>
                    <a:pt x="301" y="24"/>
                    <a:pt x="204" y="0"/>
                  </a:cubicBezTo>
                  <a:cubicBezTo>
                    <a:pt x="193" y="8"/>
                    <a:pt x="178" y="12"/>
                    <a:pt x="171" y="23"/>
                  </a:cubicBezTo>
                  <a:cubicBezTo>
                    <a:pt x="93" y="148"/>
                    <a:pt x="176" y="61"/>
                    <a:pt x="137" y="100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400" name="Oval 16"/>
            <p:cNvSpPr>
              <a:spLocks noChangeArrowheads="1"/>
            </p:cNvSpPr>
            <p:nvPr/>
          </p:nvSpPr>
          <p:spPr bwMode="auto">
            <a:xfrm>
              <a:off x="1440" y="3456"/>
              <a:ext cx="96" cy="48"/>
            </a:xfrm>
            <a:prstGeom prst="ellipse">
              <a:avLst/>
            </a:prstGeom>
            <a:solidFill>
              <a:srgbClr val="FF33CC"/>
            </a:solidFill>
            <a:ln w="9525">
              <a:solidFill>
                <a:srgbClr val="FF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6401" name="Group 17"/>
          <p:cNvGrpSpPr>
            <a:grpSpLocks/>
          </p:cNvGrpSpPr>
          <p:nvPr/>
        </p:nvGrpSpPr>
        <p:grpSpPr bwMode="auto">
          <a:xfrm>
            <a:off x="7315201" y="2895600"/>
            <a:ext cx="478367" cy="393700"/>
            <a:chOff x="1374" y="3456"/>
            <a:chExt cx="301" cy="248"/>
          </a:xfrm>
        </p:grpSpPr>
        <p:sp>
          <p:nvSpPr>
            <p:cNvPr id="16402" name="Freeform 18"/>
            <p:cNvSpPr>
              <a:spLocks/>
            </p:cNvSpPr>
            <p:nvPr/>
          </p:nvSpPr>
          <p:spPr bwMode="auto">
            <a:xfrm>
              <a:off x="1374" y="3466"/>
              <a:ext cx="301" cy="238"/>
            </a:xfrm>
            <a:custGeom>
              <a:avLst/>
              <a:gdLst>
                <a:gd name="T0" fmla="*/ 137 w 301"/>
                <a:gd name="T1" fmla="*/ 100 h 238"/>
                <a:gd name="T2" fmla="*/ 82 w 301"/>
                <a:gd name="T3" fmla="*/ 11 h 238"/>
                <a:gd name="T4" fmla="*/ 26 w 301"/>
                <a:gd name="T5" fmla="*/ 23 h 238"/>
                <a:gd name="T6" fmla="*/ 93 w 301"/>
                <a:gd name="T7" fmla="*/ 223 h 238"/>
                <a:gd name="T8" fmla="*/ 293 w 301"/>
                <a:gd name="T9" fmla="*/ 167 h 238"/>
                <a:gd name="T10" fmla="*/ 204 w 301"/>
                <a:gd name="T11" fmla="*/ 0 h 238"/>
                <a:gd name="T12" fmla="*/ 171 w 301"/>
                <a:gd name="T13" fmla="*/ 23 h 238"/>
                <a:gd name="T14" fmla="*/ 137 w 301"/>
                <a:gd name="T15" fmla="*/ 10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1" h="238">
                  <a:moveTo>
                    <a:pt x="137" y="100"/>
                  </a:moveTo>
                  <a:cubicBezTo>
                    <a:pt x="125" y="63"/>
                    <a:pt x="109" y="39"/>
                    <a:pt x="82" y="11"/>
                  </a:cubicBezTo>
                  <a:cubicBezTo>
                    <a:pt x="63" y="15"/>
                    <a:pt x="33" y="5"/>
                    <a:pt x="26" y="23"/>
                  </a:cubicBezTo>
                  <a:cubicBezTo>
                    <a:pt x="0" y="93"/>
                    <a:pt x="47" y="175"/>
                    <a:pt x="93" y="223"/>
                  </a:cubicBezTo>
                  <a:cubicBezTo>
                    <a:pt x="184" y="215"/>
                    <a:pt x="246" y="238"/>
                    <a:pt x="293" y="167"/>
                  </a:cubicBezTo>
                  <a:cubicBezTo>
                    <a:pt x="282" y="70"/>
                    <a:pt x="301" y="24"/>
                    <a:pt x="204" y="0"/>
                  </a:cubicBezTo>
                  <a:cubicBezTo>
                    <a:pt x="193" y="8"/>
                    <a:pt x="178" y="12"/>
                    <a:pt x="171" y="23"/>
                  </a:cubicBezTo>
                  <a:cubicBezTo>
                    <a:pt x="93" y="148"/>
                    <a:pt x="176" y="61"/>
                    <a:pt x="137" y="100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403" name="Oval 19"/>
            <p:cNvSpPr>
              <a:spLocks noChangeArrowheads="1"/>
            </p:cNvSpPr>
            <p:nvPr/>
          </p:nvSpPr>
          <p:spPr bwMode="auto">
            <a:xfrm>
              <a:off x="1440" y="3456"/>
              <a:ext cx="96" cy="48"/>
            </a:xfrm>
            <a:prstGeom prst="ellipse">
              <a:avLst/>
            </a:prstGeom>
            <a:solidFill>
              <a:srgbClr val="FF33CC"/>
            </a:solidFill>
            <a:ln w="9525">
              <a:solidFill>
                <a:srgbClr val="FF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30066804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73016"/>
            <a:ext cx="2857500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899592" y="620688"/>
            <a:ext cx="7200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cs-CZ" sz="3200" dirty="0">
                <a:solidFill>
                  <a:srgbClr val="C00000"/>
                </a:solidFill>
                <a:latin typeface="+mj-lt"/>
              </a:rPr>
              <a:t>Lymfocyty </a:t>
            </a:r>
            <a:r>
              <a:rPr lang="cs-CZ" sz="3200" dirty="0" smtClean="0">
                <a:solidFill>
                  <a:srgbClr val="C00000"/>
                </a:solidFill>
                <a:latin typeface="+mj-lt"/>
              </a:rPr>
              <a:t>B </a:t>
            </a:r>
            <a:r>
              <a:rPr lang="cs-CZ" sz="3200" dirty="0">
                <a:solidFill>
                  <a:srgbClr val="C00000"/>
                </a:solidFill>
                <a:latin typeface="+mj-lt"/>
              </a:rPr>
              <a:t>a </a:t>
            </a:r>
            <a:r>
              <a:rPr lang="cs-CZ" sz="3200" dirty="0" smtClean="0">
                <a:solidFill>
                  <a:srgbClr val="C00000"/>
                </a:solidFill>
                <a:latin typeface="+mj-lt"/>
              </a:rPr>
              <a:t>T </a:t>
            </a:r>
            <a:r>
              <a:rPr lang="cs-CZ" sz="3200" dirty="0">
                <a:solidFill>
                  <a:srgbClr val="C00000"/>
                </a:solidFill>
                <a:latin typeface="+mj-lt"/>
              </a:rPr>
              <a:t>poznávají odlišné epitopy antigenních molekul </a:t>
            </a:r>
            <a:endParaRPr lang="cs-CZ" sz="3200" dirty="0" smtClean="0">
              <a:solidFill>
                <a:srgbClr val="C00000"/>
              </a:solidFill>
              <a:latin typeface="+mj-lt"/>
            </a:endParaRPr>
          </a:p>
          <a:p>
            <a:pPr algn="ctr" eaLnBrk="1" hangingPunct="1"/>
            <a:endParaRPr lang="cs-CZ" sz="3200" dirty="0" smtClean="0">
              <a:solidFill>
                <a:srgbClr val="C00000"/>
              </a:solidFill>
              <a:latin typeface="+mj-lt"/>
            </a:endParaRPr>
          </a:p>
          <a:p>
            <a:pPr eaLnBrk="1" hangingPunct="1"/>
            <a:r>
              <a:rPr lang="cs-CZ" sz="2400" u="sng" dirty="0" smtClean="0">
                <a:solidFill>
                  <a:srgbClr val="002060"/>
                </a:solidFill>
                <a:latin typeface="+mj-lt"/>
              </a:rPr>
              <a:t>epitopy B lymfocytu: </a:t>
            </a:r>
            <a:r>
              <a:rPr lang="cs-CZ" sz="24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cs-CZ" sz="2400" dirty="0">
                <a:solidFill>
                  <a:srgbClr val="002060"/>
                </a:solidFill>
                <a:latin typeface="+mj-lt"/>
              </a:rPr>
              <a:t>sekvenční i konformační na </a:t>
            </a:r>
            <a:r>
              <a:rPr lang="cs-CZ" sz="2400" i="1" dirty="0">
                <a:solidFill>
                  <a:srgbClr val="002060"/>
                </a:solidFill>
                <a:latin typeface="+mj-lt"/>
              </a:rPr>
              <a:t>nativní</a:t>
            </a:r>
            <a:r>
              <a:rPr lang="cs-CZ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cs-CZ" sz="2400" dirty="0" smtClean="0">
                <a:solidFill>
                  <a:srgbClr val="002060"/>
                </a:solidFill>
                <a:latin typeface="+mj-lt"/>
              </a:rPr>
              <a:t>molekule</a:t>
            </a:r>
          </a:p>
          <a:p>
            <a:pPr eaLnBrk="1" hangingPunct="1"/>
            <a:r>
              <a:rPr lang="cs-CZ" sz="2400" u="sng" dirty="0" smtClean="0">
                <a:solidFill>
                  <a:srgbClr val="002060"/>
                </a:solidFill>
                <a:latin typeface="+mj-lt"/>
              </a:rPr>
              <a:t>epitopy T lymfocytu: </a:t>
            </a:r>
            <a:r>
              <a:rPr lang="cs-CZ" sz="2400" dirty="0">
                <a:solidFill>
                  <a:srgbClr val="002060"/>
                </a:solidFill>
                <a:latin typeface="+mj-lt"/>
              </a:rPr>
              <a:t>většinou lineární peptidy tvořené intracelulárně při přípravě antigenu k presentaci) </a:t>
            </a:r>
          </a:p>
          <a:p>
            <a:pPr eaLnBrk="1" hangingPunct="1"/>
            <a:r>
              <a:rPr lang="cs-CZ" sz="2400" dirty="0" err="1" smtClean="0">
                <a:solidFill>
                  <a:srgbClr val="002060"/>
                </a:solidFill>
                <a:latin typeface="+mj-lt"/>
              </a:rPr>
              <a:t>Imunodominantní</a:t>
            </a:r>
            <a:r>
              <a:rPr lang="cs-CZ" sz="24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cs-CZ" sz="2400" dirty="0">
                <a:solidFill>
                  <a:srgbClr val="002060"/>
                </a:solidFill>
                <a:latin typeface="+mj-lt"/>
              </a:rPr>
              <a:t>epitopy</a:t>
            </a:r>
          </a:p>
        </p:txBody>
      </p:sp>
    </p:spTree>
    <p:extLst>
      <p:ext uri="{BB962C8B-B14F-4D97-AF65-F5344CB8AC3E}">
        <p14:creationId xmlns:p14="http://schemas.microsoft.com/office/powerpoint/2010/main" val="184777182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143" y="2492896"/>
            <a:ext cx="3028950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187624" y="1052736"/>
            <a:ext cx="66319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>
                <a:solidFill>
                  <a:srgbClr val="C00000"/>
                </a:solidFill>
              </a:rPr>
              <a:t>Receptor lymfocytů B (BCR)</a:t>
            </a:r>
          </a:p>
          <a:p>
            <a:r>
              <a:rPr lang="cs-CZ" sz="4000" i="1" dirty="0" smtClean="0">
                <a:solidFill>
                  <a:srgbClr val="C00000"/>
                </a:solidFill>
              </a:rPr>
              <a:t>                    (</a:t>
            </a:r>
            <a:r>
              <a:rPr lang="cs-CZ" sz="4000" i="1" dirty="0" err="1" smtClean="0">
                <a:solidFill>
                  <a:srgbClr val="C00000"/>
                </a:solidFill>
              </a:rPr>
              <a:t>IgM</a:t>
            </a:r>
            <a:r>
              <a:rPr lang="cs-CZ" sz="4000" i="1" dirty="0" smtClean="0">
                <a:solidFill>
                  <a:srgbClr val="C00000"/>
                </a:solidFill>
              </a:rPr>
              <a:t>, </a:t>
            </a:r>
            <a:r>
              <a:rPr lang="cs-CZ" sz="4000" i="1" dirty="0" err="1" smtClean="0">
                <a:solidFill>
                  <a:srgbClr val="C00000"/>
                </a:solidFill>
              </a:rPr>
              <a:t>IgD</a:t>
            </a:r>
            <a:r>
              <a:rPr lang="cs-CZ" sz="4000" i="1" dirty="0" smtClean="0">
                <a:solidFill>
                  <a:srgbClr val="C00000"/>
                </a:solidFill>
              </a:rPr>
              <a:t>)</a:t>
            </a:r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6846932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B lymfocyty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solidFill>
                  <a:srgbClr val="002060"/>
                </a:solidFill>
              </a:rPr>
              <a:t>základními buňkami specifické humorální imunity </a:t>
            </a:r>
          </a:p>
          <a:p>
            <a:r>
              <a:rPr lang="cs-CZ" dirty="0">
                <a:solidFill>
                  <a:srgbClr val="002060"/>
                </a:solidFill>
              </a:rPr>
              <a:t>primární funkce - produkce protilátek – imunoglobulinů (</a:t>
            </a:r>
            <a:r>
              <a:rPr lang="cs-CZ" dirty="0" err="1">
                <a:solidFill>
                  <a:srgbClr val="002060"/>
                </a:solidFill>
              </a:rPr>
              <a:t>Ig</a:t>
            </a:r>
            <a:r>
              <a:rPr lang="cs-CZ" dirty="0">
                <a:solidFill>
                  <a:srgbClr val="002060"/>
                </a:solidFill>
              </a:rPr>
              <a:t>)</a:t>
            </a:r>
          </a:p>
          <a:p>
            <a:r>
              <a:rPr lang="cs-CZ" dirty="0" err="1">
                <a:solidFill>
                  <a:srgbClr val="002060"/>
                </a:solidFill>
              </a:rPr>
              <a:t>Ig</a:t>
            </a:r>
            <a:r>
              <a:rPr lang="cs-CZ" dirty="0">
                <a:solidFill>
                  <a:srgbClr val="002060"/>
                </a:solidFill>
              </a:rPr>
              <a:t>- zaměřeny proti mikroorganismům nebo jejich toxinům působících v tělních tekutinách či dutinách tj. mimo buňky </a:t>
            </a:r>
          </a:p>
        </p:txBody>
      </p:sp>
    </p:spTree>
    <p:extLst>
      <p:ext uri="{BB962C8B-B14F-4D97-AF65-F5344CB8AC3E}">
        <p14:creationId xmlns:p14="http://schemas.microsoft.com/office/powerpoint/2010/main" val="40500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BCR receptor</a:t>
            </a:r>
          </a:p>
        </p:txBody>
      </p:sp>
      <p:grpSp>
        <p:nvGrpSpPr>
          <p:cNvPr id="2092" name="Group 44"/>
          <p:cNvGrpSpPr>
            <a:grpSpLocks/>
          </p:cNvGrpSpPr>
          <p:nvPr/>
        </p:nvGrpSpPr>
        <p:grpSpPr bwMode="auto">
          <a:xfrm>
            <a:off x="8027988" y="260350"/>
            <a:ext cx="825500" cy="744538"/>
            <a:chOff x="4921" y="2931"/>
            <a:chExt cx="520" cy="469"/>
          </a:xfrm>
        </p:grpSpPr>
        <p:grpSp>
          <p:nvGrpSpPr>
            <p:cNvPr id="2074" name="Group 26"/>
            <p:cNvGrpSpPr>
              <a:grpSpLocks noChangeAspect="1"/>
            </p:cNvGrpSpPr>
            <p:nvPr/>
          </p:nvGrpSpPr>
          <p:grpSpPr bwMode="auto">
            <a:xfrm rot="4961711">
              <a:off x="5264" y="2996"/>
              <a:ext cx="197" cy="157"/>
              <a:chOff x="4384" y="3143"/>
              <a:chExt cx="246" cy="196"/>
            </a:xfrm>
          </p:grpSpPr>
          <p:grpSp>
            <p:nvGrpSpPr>
              <p:cNvPr id="2075" name="Group 27"/>
              <p:cNvGrpSpPr>
                <a:grpSpLocks noChangeAspect="1"/>
              </p:cNvGrpSpPr>
              <p:nvPr/>
            </p:nvGrpSpPr>
            <p:grpSpPr bwMode="auto">
              <a:xfrm rot="-1843650">
                <a:off x="4407" y="3145"/>
                <a:ext cx="223" cy="194"/>
                <a:chOff x="4930" y="2736"/>
                <a:chExt cx="290" cy="252"/>
              </a:xfrm>
            </p:grpSpPr>
            <p:sp>
              <p:nvSpPr>
                <p:cNvPr id="2076" name="Freeform 28"/>
                <p:cNvSpPr>
                  <a:spLocks noChangeAspect="1"/>
                </p:cNvSpPr>
                <p:nvPr/>
              </p:nvSpPr>
              <p:spPr bwMode="auto">
                <a:xfrm flipH="1">
                  <a:off x="5094" y="2736"/>
                  <a:ext cx="126" cy="252"/>
                </a:xfrm>
                <a:custGeom>
                  <a:avLst/>
                  <a:gdLst>
                    <a:gd name="T0" fmla="*/ 0 w 139"/>
                    <a:gd name="T1" fmla="*/ 0 h 320"/>
                    <a:gd name="T2" fmla="*/ 139 w 139"/>
                    <a:gd name="T3" fmla="*/ 75 h 320"/>
                    <a:gd name="T4" fmla="*/ 139 w 139"/>
                    <a:gd name="T5" fmla="*/ 320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320">
                      <a:moveTo>
                        <a:pt x="0" y="0"/>
                      </a:moveTo>
                      <a:lnTo>
                        <a:pt x="139" y="75"/>
                      </a:lnTo>
                      <a:lnTo>
                        <a:pt x="139" y="320"/>
                      </a:lnTo>
                    </a:path>
                  </a:pathLst>
                </a:custGeom>
                <a:noFill/>
                <a:ln w="28575" cap="flat" cmpd="sng">
                  <a:solidFill>
                    <a:srgbClr val="1C1C1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077" name="Freeform 29"/>
                <p:cNvSpPr>
                  <a:spLocks noChangeAspect="1"/>
                </p:cNvSpPr>
                <p:nvPr/>
              </p:nvSpPr>
              <p:spPr bwMode="auto">
                <a:xfrm>
                  <a:off x="4930" y="2736"/>
                  <a:ext cx="125" cy="252"/>
                </a:xfrm>
                <a:custGeom>
                  <a:avLst/>
                  <a:gdLst>
                    <a:gd name="T0" fmla="*/ 0 w 139"/>
                    <a:gd name="T1" fmla="*/ 0 h 320"/>
                    <a:gd name="T2" fmla="*/ 139 w 139"/>
                    <a:gd name="T3" fmla="*/ 75 h 320"/>
                    <a:gd name="T4" fmla="*/ 139 w 139"/>
                    <a:gd name="T5" fmla="*/ 320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320">
                      <a:moveTo>
                        <a:pt x="0" y="0"/>
                      </a:moveTo>
                      <a:lnTo>
                        <a:pt x="139" y="75"/>
                      </a:lnTo>
                      <a:lnTo>
                        <a:pt x="139" y="320"/>
                      </a:lnTo>
                    </a:path>
                  </a:pathLst>
                </a:custGeom>
                <a:noFill/>
                <a:ln w="28575" cap="flat" cmpd="sng">
                  <a:solidFill>
                    <a:srgbClr val="1C1C1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2078" name="Line 30"/>
              <p:cNvSpPr>
                <a:spLocks noChangeAspect="1" noChangeShapeType="1"/>
              </p:cNvSpPr>
              <p:nvPr/>
            </p:nvSpPr>
            <p:spPr bwMode="auto">
              <a:xfrm rot="-1843650">
                <a:off x="4384" y="3218"/>
                <a:ext cx="89" cy="37"/>
              </a:xfrm>
              <a:prstGeom prst="line">
                <a:avLst/>
              </a:prstGeom>
              <a:noFill/>
              <a:ln w="28575">
                <a:solidFill>
                  <a:srgbClr val="1C1C1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79" name="Line 31"/>
              <p:cNvSpPr>
                <a:spLocks noChangeAspect="1" noChangeShapeType="1"/>
              </p:cNvSpPr>
              <p:nvPr/>
            </p:nvSpPr>
            <p:spPr bwMode="auto">
              <a:xfrm rot="19756350" flipH="1">
                <a:off x="4511" y="3143"/>
                <a:ext cx="89" cy="37"/>
              </a:xfrm>
              <a:prstGeom prst="line">
                <a:avLst/>
              </a:prstGeom>
              <a:noFill/>
              <a:ln w="28575">
                <a:solidFill>
                  <a:srgbClr val="1C1C1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2080" name="Group 32"/>
            <p:cNvGrpSpPr>
              <a:grpSpLocks noChangeAspect="1"/>
            </p:cNvGrpSpPr>
            <p:nvPr/>
          </p:nvGrpSpPr>
          <p:grpSpPr bwMode="auto">
            <a:xfrm rot="14035536">
              <a:off x="4901" y="2951"/>
              <a:ext cx="197" cy="157"/>
              <a:chOff x="4384" y="3143"/>
              <a:chExt cx="246" cy="196"/>
            </a:xfrm>
          </p:grpSpPr>
          <p:grpSp>
            <p:nvGrpSpPr>
              <p:cNvPr id="2081" name="Group 33"/>
              <p:cNvGrpSpPr>
                <a:grpSpLocks noChangeAspect="1"/>
              </p:cNvGrpSpPr>
              <p:nvPr/>
            </p:nvGrpSpPr>
            <p:grpSpPr bwMode="auto">
              <a:xfrm rot="-1843650">
                <a:off x="4407" y="3145"/>
                <a:ext cx="223" cy="194"/>
                <a:chOff x="4930" y="2736"/>
                <a:chExt cx="290" cy="252"/>
              </a:xfrm>
            </p:grpSpPr>
            <p:sp>
              <p:nvSpPr>
                <p:cNvPr id="2082" name="Freeform 34"/>
                <p:cNvSpPr>
                  <a:spLocks noChangeAspect="1"/>
                </p:cNvSpPr>
                <p:nvPr/>
              </p:nvSpPr>
              <p:spPr bwMode="auto">
                <a:xfrm flipH="1">
                  <a:off x="5094" y="2736"/>
                  <a:ext cx="126" cy="252"/>
                </a:xfrm>
                <a:custGeom>
                  <a:avLst/>
                  <a:gdLst>
                    <a:gd name="T0" fmla="*/ 0 w 139"/>
                    <a:gd name="T1" fmla="*/ 0 h 320"/>
                    <a:gd name="T2" fmla="*/ 139 w 139"/>
                    <a:gd name="T3" fmla="*/ 75 h 320"/>
                    <a:gd name="T4" fmla="*/ 139 w 139"/>
                    <a:gd name="T5" fmla="*/ 320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320">
                      <a:moveTo>
                        <a:pt x="0" y="0"/>
                      </a:moveTo>
                      <a:lnTo>
                        <a:pt x="139" y="75"/>
                      </a:lnTo>
                      <a:lnTo>
                        <a:pt x="139" y="320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083" name="Freeform 35"/>
                <p:cNvSpPr>
                  <a:spLocks noChangeAspect="1"/>
                </p:cNvSpPr>
                <p:nvPr/>
              </p:nvSpPr>
              <p:spPr bwMode="auto">
                <a:xfrm>
                  <a:off x="4930" y="2736"/>
                  <a:ext cx="125" cy="252"/>
                </a:xfrm>
                <a:custGeom>
                  <a:avLst/>
                  <a:gdLst>
                    <a:gd name="T0" fmla="*/ 0 w 139"/>
                    <a:gd name="T1" fmla="*/ 0 h 320"/>
                    <a:gd name="T2" fmla="*/ 139 w 139"/>
                    <a:gd name="T3" fmla="*/ 75 h 320"/>
                    <a:gd name="T4" fmla="*/ 139 w 139"/>
                    <a:gd name="T5" fmla="*/ 320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320">
                      <a:moveTo>
                        <a:pt x="0" y="0"/>
                      </a:moveTo>
                      <a:lnTo>
                        <a:pt x="139" y="75"/>
                      </a:lnTo>
                      <a:lnTo>
                        <a:pt x="139" y="320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2084" name="Line 36"/>
              <p:cNvSpPr>
                <a:spLocks noChangeAspect="1" noChangeShapeType="1"/>
              </p:cNvSpPr>
              <p:nvPr/>
            </p:nvSpPr>
            <p:spPr bwMode="auto">
              <a:xfrm rot="-1843650">
                <a:off x="4384" y="3218"/>
                <a:ext cx="89" cy="37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85" name="Line 37"/>
              <p:cNvSpPr>
                <a:spLocks noChangeAspect="1" noChangeShapeType="1"/>
              </p:cNvSpPr>
              <p:nvPr/>
            </p:nvSpPr>
            <p:spPr bwMode="auto">
              <a:xfrm rot="19756350" flipH="1">
                <a:off x="4511" y="3143"/>
                <a:ext cx="89" cy="37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2086" name="Group 38"/>
            <p:cNvGrpSpPr>
              <a:grpSpLocks noChangeAspect="1"/>
            </p:cNvGrpSpPr>
            <p:nvPr/>
          </p:nvGrpSpPr>
          <p:grpSpPr bwMode="auto">
            <a:xfrm rot="14917551">
              <a:off x="5083" y="3223"/>
              <a:ext cx="197" cy="157"/>
              <a:chOff x="4384" y="3143"/>
              <a:chExt cx="246" cy="196"/>
            </a:xfrm>
          </p:grpSpPr>
          <p:grpSp>
            <p:nvGrpSpPr>
              <p:cNvPr id="2087" name="Group 39"/>
              <p:cNvGrpSpPr>
                <a:grpSpLocks noChangeAspect="1"/>
              </p:cNvGrpSpPr>
              <p:nvPr/>
            </p:nvGrpSpPr>
            <p:grpSpPr bwMode="auto">
              <a:xfrm rot="-1843650">
                <a:off x="4407" y="3145"/>
                <a:ext cx="223" cy="194"/>
                <a:chOff x="4930" y="2736"/>
                <a:chExt cx="290" cy="252"/>
              </a:xfrm>
            </p:grpSpPr>
            <p:sp>
              <p:nvSpPr>
                <p:cNvPr id="2088" name="Freeform 40"/>
                <p:cNvSpPr>
                  <a:spLocks noChangeAspect="1"/>
                </p:cNvSpPr>
                <p:nvPr/>
              </p:nvSpPr>
              <p:spPr bwMode="auto">
                <a:xfrm flipH="1">
                  <a:off x="5094" y="2736"/>
                  <a:ext cx="126" cy="252"/>
                </a:xfrm>
                <a:custGeom>
                  <a:avLst/>
                  <a:gdLst>
                    <a:gd name="T0" fmla="*/ 0 w 139"/>
                    <a:gd name="T1" fmla="*/ 0 h 320"/>
                    <a:gd name="T2" fmla="*/ 139 w 139"/>
                    <a:gd name="T3" fmla="*/ 75 h 320"/>
                    <a:gd name="T4" fmla="*/ 139 w 139"/>
                    <a:gd name="T5" fmla="*/ 320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320">
                      <a:moveTo>
                        <a:pt x="0" y="0"/>
                      </a:moveTo>
                      <a:lnTo>
                        <a:pt x="139" y="75"/>
                      </a:lnTo>
                      <a:lnTo>
                        <a:pt x="139" y="320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089" name="Freeform 41"/>
                <p:cNvSpPr>
                  <a:spLocks noChangeAspect="1"/>
                </p:cNvSpPr>
                <p:nvPr/>
              </p:nvSpPr>
              <p:spPr bwMode="auto">
                <a:xfrm>
                  <a:off x="4930" y="2736"/>
                  <a:ext cx="125" cy="252"/>
                </a:xfrm>
                <a:custGeom>
                  <a:avLst/>
                  <a:gdLst>
                    <a:gd name="T0" fmla="*/ 0 w 139"/>
                    <a:gd name="T1" fmla="*/ 0 h 320"/>
                    <a:gd name="T2" fmla="*/ 139 w 139"/>
                    <a:gd name="T3" fmla="*/ 75 h 320"/>
                    <a:gd name="T4" fmla="*/ 139 w 139"/>
                    <a:gd name="T5" fmla="*/ 320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320">
                      <a:moveTo>
                        <a:pt x="0" y="0"/>
                      </a:moveTo>
                      <a:lnTo>
                        <a:pt x="139" y="75"/>
                      </a:lnTo>
                      <a:lnTo>
                        <a:pt x="139" y="320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2090" name="Line 42"/>
              <p:cNvSpPr>
                <a:spLocks noChangeAspect="1" noChangeShapeType="1"/>
              </p:cNvSpPr>
              <p:nvPr/>
            </p:nvSpPr>
            <p:spPr bwMode="auto">
              <a:xfrm rot="-1843650">
                <a:off x="4384" y="3218"/>
                <a:ext cx="89" cy="3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91" name="Line 43"/>
              <p:cNvSpPr>
                <a:spLocks noChangeAspect="1" noChangeShapeType="1"/>
              </p:cNvSpPr>
              <p:nvPr/>
            </p:nvSpPr>
            <p:spPr bwMode="auto">
              <a:xfrm rot="19756350" flipH="1">
                <a:off x="4511" y="3143"/>
                <a:ext cx="89" cy="3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148065" y="1600200"/>
            <a:ext cx="3765890" cy="4525963"/>
          </a:xfrm>
        </p:spPr>
        <p:txBody>
          <a:bodyPr/>
          <a:lstStyle/>
          <a:p>
            <a:r>
              <a:rPr lang="cs-CZ" dirty="0" smtClean="0">
                <a:solidFill>
                  <a:srgbClr val="002060"/>
                </a:solidFill>
              </a:rPr>
              <a:t>Skládá se ze dvou identických těžkých řetězců a dvou identických lehkých řetězců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Na každém řetězci jsou variabilní a konstantní oblasti</a:t>
            </a:r>
            <a:endParaRPr lang="cs-CZ" dirty="0">
              <a:solidFill>
                <a:srgbClr val="002060"/>
              </a:solidFill>
            </a:endParaRPr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4680520" cy="4447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ovéPole 23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1906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Protilátky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 </a:t>
            </a:r>
            <a:r>
              <a:rPr lang="cs-CZ" dirty="0" err="1" smtClean="0">
                <a:solidFill>
                  <a:srgbClr val="002060"/>
                </a:solidFill>
              </a:rPr>
              <a:t>Ig</a:t>
            </a:r>
            <a:r>
              <a:rPr lang="cs-CZ" dirty="0" smtClean="0">
                <a:solidFill>
                  <a:srgbClr val="002060"/>
                </a:solidFill>
              </a:rPr>
              <a:t> existují ve dvou formách: </a:t>
            </a:r>
          </a:p>
          <a:p>
            <a:pPr lvl="1"/>
            <a:r>
              <a:rPr lang="cs-CZ" dirty="0" smtClean="0">
                <a:solidFill>
                  <a:srgbClr val="002060"/>
                </a:solidFill>
              </a:rPr>
              <a:t>membránově vázané na povrchu B-lymfocytu , kde fungují jako receptor pro antigen</a:t>
            </a:r>
          </a:p>
          <a:p>
            <a:pPr lvl="1"/>
            <a:r>
              <a:rPr lang="cs-CZ" dirty="0" err="1" smtClean="0">
                <a:solidFill>
                  <a:srgbClr val="002060"/>
                </a:solidFill>
              </a:rPr>
              <a:t>sekretované</a:t>
            </a:r>
            <a:r>
              <a:rPr lang="cs-CZ" dirty="0" smtClean="0">
                <a:solidFill>
                  <a:srgbClr val="002060"/>
                </a:solidFill>
              </a:rPr>
              <a:t> , které jsou v cirkulaci, tkáních, </a:t>
            </a:r>
            <a:r>
              <a:rPr lang="cs-CZ" dirty="0" err="1" smtClean="0">
                <a:solidFill>
                  <a:srgbClr val="002060"/>
                </a:solidFill>
              </a:rPr>
              <a:t>mukóze</a:t>
            </a:r>
            <a:endParaRPr lang="cs-CZ" dirty="0" smtClean="0">
              <a:solidFill>
                <a:srgbClr val="002060"/>
              </a:solidFill>
            </a:endParaRPr>
          </a:p>
          <a:p>
            <a:pPr lvl="1"/>
            <a:r>
              <a:rPr lang="cs-CZ" dirty="0">
                <a:solidFill>
                  <a:srgbClr val="002060"/>
                </a:solidFill>
              </a:rPr>
              <a:t>j</a:t>
            </a:r>
            <a:r>
              <a:rPr lang="cs-CZ" dirty="0" smtClean="0">
                <a:solidFill>
                  <a:srgbClr val="002060"/>
                </a:solidFill>
              </a:rPr>
              <a:t>sou </a:t>
            </a:r>
            <a:r>
              <a:rPr lang="cs-CZ" dirty="0" err="1" smtClean="0">
                <a:solidFill>
                  <a:srgbClr val="002060"/>
                </a:solidFill>
              </a:rPr>
              <a:t>sekretovány</a:t>
            </a:r>
            <a:r>
              <a:rPr lang="cs-CZ" dirty="0" smtClean="0">
                <a:solidFill>
                  <a:srgbClr val="002060"/>
                </a:solidFill>
              </a:rPr>
              <a:t> plazmatickými buňkami, které vznikají z B-lymfocytu po jeho aktivaci  a další diferenciaci</a:t>
            </a:r>
          </a:p>
          <a:p>
            <a:pPr lvl="1"/>
            <a:r>
              <a:rPr lang="cs-CZ" dirty="0" smtClean="0">
                <a:solidFill>
                  <a:srgbClr val="002060"/>
                </a:solidFill>
              </a:rPr>
              <a:t>Vážou se na </a:t>
            </a:r>
            <a:r>
              <a:rPr lang="cs-CZ" dirty="0" err="1" smtClean="0">
                <a:solidFill>
                  <a:srgbClr val="002060"/>
                </a:solidFill>
              </a:rPr>
              <a:t>Ag</a:t>
            </a:r>
            <a:r>
              <a:rPr lang="cs-CZ" dirty="0" smtClean="0">
                <a:solidFill>
                  <a:srgbClr val="002060"/>
                </a:solidFill>
              </a:rPr>
              <a:t> a aktivují efektorové mechanismy vedoucí k eliminaci </a:t>
            </a:r>
            <a:r>
              <a:rPr lang="cs-CZ" dirty="0" err="1" smtClean="0">
                <a:solidFill>
                  <a:srgbClr val="002060"/>
                </a:solidFill>
              </a:rPr>
              <a:t>Ag</a:t>
            </a:r>
            <a:endParaRPr lang="cs-CZ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18235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Vývoj B lymfocytů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27390391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Diferenciace subpopulací B lymfocytů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0" y="1628800"/>
            <a:ext cx="9109720" cy="4926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76292854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Antigeny aktivující lymfocyty B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51520" y="1556792"/>
            <a:ext cx="879138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u="sng" dirty="0" err="1" smtClean="0">
                <a:solidFill>
                  <a:srgbClr val="002060"/>
                </a:solidFill>
              </a:rPr>
              <a:t>Thymus-independentní</a:t>
            </a:r>
            <a:r>
              <a:rPr lang="cs-CZ" sz="2800" u="sng" dirty="0" smtClean="0">
                <a:solidFill>
                  <a:srgbClr val="002060"/>
                </a:solidFill>
              </a:rPr>
              <a:t>, typ 1 a 2</a:t>
            </a:r>
          </a:p>
          <a:p>
            <a:r>
              <a:rPr lang="cs-CZ" sz="2800" dirty="0">
                <a:solidFill>
                  <a:srgbClr val="002060"/>
                </a:solidFill>
              </a:rPr>
              <a:t> </a:t>
            </a:r>
            <a:r>
              <a:rPr lang="cs-CZ" sz="2800" dirty="0" smtClean="0">
                <a:solidFill>
                  <a:srgbClr val="002060"/>
                </a:solidFill>
              </a:rPr>
              <a:t>Typ 1: </a:t>
            </a:r>
            <a:r>
              <a:rPr lang="cs-CZ" sz="2800" dirty="0" err="1" smtClean="0">
                <a:solidFill>
                  <a:srgbClr val="002060"/>
                </a:solidFill>
              </a:rPr>
              <a:t>polyklonální</a:t>
            </a:r>
            <a:r>
              <a:rPr lang="cs-CZ" sz="2800" dirty="0" smtClean="0">
                <a:solidFill>
                  <a:srgbClr val="002060"/>
                </a:solidFill>
              </a:rPr>
              <a:t> aktivátory, mitogeny,   </a:t>
            </a:r>
          </a:p>
          <a:p>
            <a:r>
              <a:rPr lang="cs-CZ" sz="2800" dirty="0">
                <a:solidFill>
                  <a:srgbClr val="002060"/>
                </a:solidFill>
              </a:rPr>
              <a:t> </a:t>
            </a:r>
            <a:r>
              <a:rPr lang="cs-CZ" sz="2800" dirty="0" smtClean="0">
                <a:solidFill>
                  <a:srgbClr val="002060"/>
                </a:solidFill>
              </a:rPr>
              <a:t>              stimulují B-</a:t>
            </a:r>
            <a:r>
              <a:rPr lang="cs-CZ" sz="2800" dirty="0" err="1" smtClean="0">
                <a:solidFill>
                  <a:srgbClr val="002060"/>
                </a:solidFill>
              </a:rPr>
              <a:t>bb</a:t>
            </a:r>
            <a:r>
              <a:rPr lang="cs-CZ" sz="2800" dirty="0">
                <a:solidFill>
                  <a:srgbClr val="002060"/>
                </a:solidFill>
              </a:rPr>
              <a:t> </a:t>
            </a:r>
            <a:r>
              <a:rPr lang="cs-CZ" sz="2800" dirty="0" smtClean="0">
                <a:solidFill>
                  <a:srgbClr val="002060"/>
                </a:solidFill>
              </a:rPr>
              <a:t>nezávisle na jejich specificitě (LPS)</a:t>
            </a:r>
          </a:p>
          <a:p>
            <a:r>
              <a:rPr lang="cs-CZ" sz="2800" dirty="0" smtClean="0">
                <a:solidFill>
                  <a:srgbClr val="002060"/>
                </a:solidFill>
              </a:rPr>
              <a:t>Typ 2: polysacharidy bakterií, jsou schopny účinně přemosťovat BCR receptory B-lymfocytů – generování dostatečně silného signálu pro aktivaci ,aktivace je </a:t>
            </a:r>
          </a:p>
          <a:p>
            <a:r>
              <a:rPr lang="cs-CZ" sz="2800" dirty="0" smtClean="0">
                <a:solidFill>
                  <a:srgbClr val="002060"/>
                </a:solidFill>
              </a:rPr>
              <a:t>               specifická</a:t>
            </a:r>
          </a:p>
          <a:p>
            <a:r>
              <a:rPr lang="cs-CZ" sz="2800" dirty="0">
                <a:solidFill>
                  <a:srgbClr val="002060"/>
                </a:solidFill>
              </a:rPr>
              <a:t> </a:t>
            </a:r>
            <a:r>
              <a:rPr lang="cs-CZ" sz="2800" dirty="0" smtClean="0">
                <a:solidFill>
                  <a:srgbClr val="002060"/>
                </a:solidFill>
              </a:rPr>
              <a:t>   </a:t>
            </a:r>
            <a:r>
              <a:rPr lang="cs-CZ" sz="2800" i="1" dirty="0" smtClean="0">
                <a:solidFill>
                  <a:srgbClr val="002060"/>
                </a:solidFill>
              </a:rPr>
              <a:t>(především </a:t>
            </a:r>
            <a:r>
              <a:rPr lang="cs-CZ" sz="2800" i="1" dirty="0" err="1" smtClean="0">
                <a:solidFill>
                  <a:srgbClr val="002060"/>
                </a:solidFill>
              </a:rPr>
              <a:t>IgM</a:t>
            </a:r>
            <a:r>
              <a:rPr lang="cs-CZ" sz="2800" i="1" dirty="0" smtClean="0">
                <a:solidFill>
                  <a:srgbClr val="002060"/>
                </a:solidFill>
              </a:rPr>
              <a:t>, nízká afinita, krátká paměť)</a:t>
            </a:r>
          </a:p>
          <a:p>
            <a:r>
              <a:rPr lang="cs-CZ" sz="2800" u="sng" dirty="0" err="1" smtClean="0">
                <a:solidFill>
                  <a:srgbClr val="002060"/>
                </a:solidFill>
              </a:rPr>
              <a:t>Thymus</a:t>
            </a:r>
            <a:r>
              <a:rPr lang="cs-CZ" sz="2800" u="sng" dirty="0" smtClean="0">
                <a:solidFill>
                  <a:srgbClr val="002060"/>
                </a:solidFill>
              </a:rPr>
              <a:t>-dependentní</a:t>
            </a:r>
          </a:p>
          <a:p>
            <a:r>
              <a:rPr lang="cs-CZ" sz="2800" dirty="0" smtClean="0">
                <a:solidFill>
                  <a:srgbClr val="002060"/>
                </a:solidFill>
              </a:rPr>
              <a:t>    Proteiny, glykoproteiny. Vyžadují kooperaci T-B.</a:t>
            </a:r>
          </a:p>
          <a:p>
            <a:r>
              <a:rPr lang="cs-CZ" sz="2800" i="1" dirty="0">
                <a:solidFill>
                  <a:srgbClr val="002060"/>
                </a:solidFill>
              </a:rPr>
              <a:t> </a:t>
            </a:r>
            <a:r>
              <a:rPr lang="cs-CZ" sz="2800" i="1" dirty="0" smtClean="0">
                <a:solidFill>
                  <a:srgbClr val="002060"/>
                </a:solidFill>
              </a:rPr>
              <a:t>   (</a:t>
            </a:r>
            <a:r>
              <a:rPr lang="cs-CZ" sz="2800" i="1" dirty="0" err="1" smtClean="0">
                <a:solidFill>
                  <a:srgbClr val="002060"/>
                </a:solidFill>
              </a:rPr>
              <a:t>IgM</a:t>
            </a:r>
            <a:r>
              <a:rPr lang="cs-CZ" sz="2800" i="1" dirty="0" smtClean="0">
                <a:solidFill>
                  <a:srgbClr val="002060"/>
                </a:solidFill>
              </a:rPr>
              <a:t>, </a:t>
            </a:r>
            <a:r>
              <a:rPr lang="cs-CZ" sz="2800" i="1" dirty="0" err="1" smtClean="0">
                <a:solidFill>
                  <a:srgbClr val="002060"/>
                </a:solidFill>
              </a:rPr>
              <a:t>IgG</a:t>
            </a:r>
            <a:r>
              <a:rPr lang="cs-CZ" sz="2800" i="1" dirty="0" smtClean="0">
                <a:solidFill>
                  <a:srgbClr val="002060"/>
                </a:solidFill>
              </a:rPr>
              <a:t>, </a:t>
            </a:r>
            <a:r>
              <a:rPr lang="cs-CZ" sz="2800" i="1" dirty="0" err="1" smtClean="0">
                <a:solidFill>
                  <a:srgbClr val="002060"/>
                </a:solidFill>
              </a:rPr>
              <a:t>IgA</a:t>
            </a:r>
            <a:r>
              <a:rPr lang="cs-CZ" sz="2800" i="1" dirty="0" smtClean="0">
                <a:solidFill>
                  <a:srgbClr val="002060"/>
                </a:solidFill>
              </a:rPr>
              <a:t>, vysoká afinita, dlouhodobá paměť)</a:t>
            </a:r>
            <a:r>
              <a:rPr lang="cs-CZ" sz="2800" dirty="0" smtClean="0">
                <a:solidFill>
                  <a:srgbClr val="002060"/>
                </a:solidFill>
              </a:rPr>
              <a:t> </a:t>
            </a:r>
            <a:endParaRPr lang="cs-CZ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23963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Aktivace B lymfocytů a produkce </a:t>
            </a:r>
            <a:r>
              <a:rPr lang="cs-CZ" dirty="0" err="1" smtClean="0">
                <a:solidFill>
                  <a:srgbClr val="C00000"/>
                </a:solidFill>
              </a:rPr>
              <a:t>Ig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err="1" smtClean="0">
                <a:solidFill>
                  <a:srgbClr val="002060"/>
                </a:solidFill>
              </a:rPr>
              <a:t>Ag</a:t>
            </a:r>
            <a:r>
              <a:rPr lang="cs-CZ" dirty="0" smtClean="0">
                <a:solidFill>
                  <a:srgbClr val="002060"/>
                </a:solidFill>
              </a:rPr>
              <a:t> se váže na membránový </a:t>
            </a:r>
            <a:r>
              <a:rPr lang="cs-CZ" dirty="0" err="1" smtClean="0">
                <a:solidFill>
                  <a:srgbClr val="002060"/>
                </a:solidFill>
              </a:rPr>
              <a:t>IgM</a:t>
            </a:r>
            <a:r>
              <a:rPr lang="cs-CZ" dirty="0" smtClean="0">
                <a:solidFill>
                  <a:srgbClr val="002060"/>
                </a:solidFill>
              </a:rPr>
              <a:t> a </a:t>
            </a:r>
            <a:r>
              <a:rPr lang="cs-CZ" dirty="0" err="1" smtClean="0">
                <a:solidFill>
                  <a:srgbClr val="002060"/>
                </a:solidFill>
              </a:rPr>
              <a:t>IgD</a:t>
            </a:r>
            <a:r>
              <a:rPr lang="cs-CZ" dirty="0" smtClean="0">
                <a:solidFill>
                  <a:srgbClr val="002060"/>
                </a:solidFill>
              </a:rPr>
              <a:t> receptor zralého naivního B-lymfocytu – aktivace buňky.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Aktivace vede k proliferaci </a:t>
            </a:r>
            <a:r>
              <a:rPr lang="cs-CZ" dirty="0" err="1" smtClean="0">
                <a:solidFill>
                  <a:srgbClr val="002060"/>
                </a:solidFill>
              </a:rPr>
              <a:t>Ag</a:t>
            </a:r>
            <a:r>
              <a:rPr lang="cs-CZ" dirty="0" smtClean="0">
                <a:solidFill>
                  <a:srgbClr val="002060"/>
                </a:solidFill>
              </a:rPr>
              <a:t> specifických B-lymfocytů, k jejich diferenciaci a vzniku paměťových a plazmatických buněk.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Jediná buňka během jednoho týdne může vyprodukovat více než 5000 plazmatických buněk, které </a:t>
            </a:r>
            <a:r>
              <a:rPr lang="cs-CZ" dirty="0" err="1" smtClean="0">
                <a:solidFill>
                  <a:srgbClr val="002060"/>
                </a:solidFill>
              </a:rPr>
              <a:t>sekretují</a:t>
            </a:r>
            <a:r>
              <a:rPr lang="cs-CZ" dirty="0" smtClean="0">
                <a:solidFill>
                  <a:srgbClr val="002060"/>
                </a:solidFill>
              </a:rPr>
              <a:t> více než 10</a:t>
            </a:r>
            <a:r>
              <a:rPr lang="cs-CZ" baseline="30000" dirty="0" smtClean="0">
                <a:solidFill>
                  <a:srgbClr val="002060"/>
                </a:solidFill>
              </a:rPr>
              <a:t>12</a:t>
            </a:r>
            <a:r>
              <a:rPr lang="cs-CZ" dirty="0" smtClean="0">
                <a:solidFill>
                  <a:srgbClr val="002060"/>
                </a:solidFill>
              </a:rPr>
              <a:t> molekul </a:t>
            </a:r>
            <a:r>
              <a:rPr lang="cs-CZ" dirty="0" err="1" smtClean="0">
                <a:solidFill>
                  <a:srgbClr val="002060"/>
                </a:solidFill>
              </a:rPr>
              <a:t>Ig</a:t>
            </a:r>
            <a:r>
              <a:rPr lang="cs-CZ" dirty="0" smtClean="0">
                <a:solidFill>
                  <a:srgbClr val="002060"/>
                </a:solidFill>
              </a:rPr>
              <a:t> za den.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477928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Aktivace B lymfocytu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28092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05599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630129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7772400" cy="1143000"/>
          </a:xfrm>
        </p:spPr>
        <p:txBody>
          <a:bodyPr/>
          <a:lstStyle/>
          <a:p>
            <a:r>
              <a:rPr lang="cs-CZ" altLang="en-US" dirty="0">
                <a:solidFill>
                  <a:srgbClr val="C00000"/>
                </a:solidFill>
              </a:rPr>
              <a:t>Zpracování exogenních antigenů 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828800"/>
            <a:ext cx="8375848" cy="4624536"/>
          </a:xfrm>
        </p:spPr>
        <p:txBody>
          <a:bodyPr>
            <a:normAutofit lnSpcReduction="10000"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endParaRPr lang="cs-CZ" altLang="en-US" sz="2800" dirty="0" smtClean="0">
              <a:solidFill>
                <a:srgbClr val="002060"/>
              </a:solidFill>
              <a:latin typeface="+mj-lt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en-US" sz="2800" dirty="0" smtClean="0">
                <a:solidFill>
                  <a:srgbClr val="002060"/>
                </a:solidFill>
                <a:latin typeface="+mj-lt"/>
              </a:rPr>
              <a:t>Antigen </a:t>
            </a:r>
            <a:r>
              <a:rPr lang="cs-CZ" altLang="en-US" sz="2800" dirty="0">
                <a:solidFill>
                  <a:srgbClr val="002060"/>
                </a:solidFill>
                <a:latin typeface="+mj-lt"/>
              </a:rPr>
              <a:t>se do buňky dostává </a:t>
            </a:r>
            <a:r>
              <a:rPr lang="cs-CZ" altLang="en-US" sz="2800" dirty="0" smtClean="0">
                <a:solidFill>
                  <a:srgbClr val="002060"/>
                </a:solidFill>
                <a:latin typeface="+mj-lt"/>
              </a:rPr>
              <a:t>endocytózou.</a:t>
            </a:r>
            <a:endParaRPr lang="cs-CZ" altLang="en-US" sz="2800" dirty="0">
              <a:solidFill>
                <a:srgbClr val="002060"/>
              </a:solidFill>
              <a:latin typeface="+mj-lt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en-US" sz="2800" dirty="0">
                <a:solidFill>
                  <a:srgbClr val="002060"/>
                </a:solidFill>
                <a:latin typeface="+mj-lt"/>
              </a:rPr>
              <a:t>J</a:t>
            </a:r>
            <a:r>
              <a:rPr lang="cs-CZ" altLang="en-US" sz="2800" dirty="0" smtClean="0">
                <a:solidFill>
                  <a:srgbClr val="002060"/>
                </a:solidFill>
                <a:latin typeface="+mj-lt"/>
              </a:rPr>
              <a:t>e </a:t>
            </a:r>
            <a:r>
              <a:rPr lang="cs-CZ" altLang="en-US" sz="2800" dirty="0">
                <a:solidFill>
                  <a:srgbClr val="002060"/>
                </a:solidFill>
                <a:latin typeface="+mj-lt"/>
              </a:rPr>
              <a:t>zpracován v </a:t>
            </a:r>
            <a:r>
              <a:rPr lang="cs-CZ" altLang="en-US" sz="2800" dirty="0" err="1">
                <a:solidFill>
                  <a:srgbClr val="002060"/>
                </a:solidFill>
                <a:latin typeface="+mj-lt"/>
              </a:rPr>
              <a:t>endocytárním</a:t>
            </a:r>
            <a:r>
              <a:rPr lang="cs-CZ" alt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cs-CZ" altLang="en-US" sz="2800" dirty="0" err="1">
                <a:solidFill>
                  <a:srgbClr val="002060"/>
                </a:solidFill>
                <a:latin typeface="+mj-lt"/>
              </a:rPr>
              <a:t>kompartementu</a:t>
            </a:r>
            <a:r>
              <a:rPr lang="cs-CZ" alt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cs-CZ" altLang="en-US" sz="2800" dirty="0" smtClean="0">
                <a:solidFill>
                  <a:srgbClr val="002060"/>
                </a:solidFill>
                <a:latin typeface="+mj-lt"/>
              </a:rPr>
              <a:t>buňky.</a:t>
            </a:r>
            <a:endParaRPr lang="cs-CZ" altLang="en-US" sz="2800" dirty="0">
              <a:solidFill>
                <a:srgbClr val="002060"/>
              </a:solidFill>
              <a:latin typeface="+mj-lt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en-US" sz="2800" dirty="0" smtClean="0">
                <a:solidFill>
                  <a:srgbClr val="002060"/>
                </a:solidFill>
                <a:latin typeface="+mj-lt"/>
              </a:rPr>
              <a:t>Zde </a:t>
            </a:r>
            <a:r>
              <a:rPr lang="cs-CZ" altLang="en-US" sz="2800" dirty="0">
                <a:solidFill>
                  <a:srgbClr val="002060"/>
                </a:solidFill>
                <a:latin typeface="+mj-lt"/>
              </a:rPr>
              <a:t>je degradován na fragmenty </a:t>
            </a:r>
            <a:r>
              <a:rPr lang="cs-CZ" altLang="en-US" sz="2800" dirty="0" smtClean="0">
                <a:solidFill>
                  <a:srgbClr val="002060"/>
                </a:solidFill>
                <a:latin typeface="+mj-lt"/>
              </a:rPr>
              <a:t>.</a:t>
            </a:r>
            <a:endParaRPr lang="cs-CZ" altLang="en-US" sz="2800" dirty="0">
              <a:solidFill>
                <a:srgbClr val="002060"/>
              </a:solidFill>
              <a:latin typeface="+mj-lt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en-US" sz="2800" dirty="0" smtClean="0">
                <a:solidFill>
                  <a:srgbClr val="002060"/>
                </a:solidFill>
                <a:latin typeface="+mj-lt"/>
              </a:rPr>
              <a:t>Ve </a:t>
            </a:r>
            <a:r>
              <a:rPr lang="cs-CZ" altLang="en-US" sz="2800" dirty="0">
                <a:solidFill>
                  <a:srgbClr val="002060"/>
                </a:solidFill>
                <a:latin typeface="+mj-lt"/>
              </a:rPr>
              <a:t>stejném </a:t>
            </a:r>
            <a:r>
              <a:rPr lang="cs-CZ" altLang="en-US" sz="2800" dirty="0" err="1">
                <a:solidFill>
                  <a:srgbClr val="002060"/>
                </a:solidFill>
                <a:latin typeface="+mj-lt"/>
              </a:rPr>
              <a:t>kompartmentu</a:t>
            </a:r>
            <a:r>
              <a:rPr lang="cs-CZ" altLang="en-US" sz="2800" dirty="0">
                <a:solidFill>
                  <a:srgbClr val="002060"/>
                </a:solidFill>
                <a:latin typeface="+mj-lt"/>
              </a:rPr>
              <a:t> je navázán na HLA molekulu II. t</a:t>
            </a:r>
            <a:r>
              <a:rPr lang="cs-CZ" altLang="en-US" sz="2800" dirty="0" smtClean="0">
                <a:solidFill>
                  <a:srgbClr val="002060"/>
                </a:solidFill>
                <a:latin typeface="+mj-lt"/>
              </a:rPr>
              <a:t>řídy.</a:t>
            </a:r>
            <a:endParaRPr lang="cs-CZ" altLang="en-US" sz="2800" dirty="0">
              <a:solidFill>
                <a:srgbClr val="002060"/>
              </a:solidFill>
              <a:latin typeface="+mj-lt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en-US" sz="2800" dirty="0">
                <a:solidFill>
                  <a:srgbClr val="002060"/>
                </a:solidFill>
                <a:latin typeface="+mj-lt"/>
              </a:rPr>
              <a:t>J</a:t>
            </a:r>
            <a:r>
              <a:rPr lang="cs-CZ" altLang="en-US" sz="2800" dirty="0" smtClean="0">
                <a:solidFill>
                  <a:srgbClr val="002060"/>
                </a:solidFill>
                <a:latin typeface="+mj-lt"/>
              </a:rPr>
              <a:t>ako </a:t>
            </a:r>
            <a:r>
              <a:rPr lang="cs-CZ" altLang="en-US" sz="2800" dirty="0">
                <a:solidFill>
                  <a:srgbClr val="002060"/>
                </a:solidFill>
                <a:latin typeface="+mj-lt"/>
              </a:rPr>
              <a:t>komplex je vystaven na povrchu </a:t>
            </a:r>
            <a:r>
              <a:rPr lang="cs-CZ" altLang="en-US" sz="2800" dirty="0" smtClean="0">
                <a:solidFill>
                  <a:srgbClr val="002060"/>
                </a:solidFill>
                <a:latin typeface="+mj-lt"/>
              </a:rPr>
              <a:t>buňky.</a:t>
            </a:r>
            <a:endParaRPr lang="cs-CZ" altLang="en-US" sz="2800" dirty="0">
              <a:solidFill>
                <a:srgbClr val="002060"/>
              </a:solidFill>
              <a:latin typeface="+mj-lt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en-US" sz="2800" dirty="0">
                <a:solidFill>
                  <a:srgbClr val="002060"/>
                </a:solidFill>
                <a:latin typeface="+mj-lt"/>
              </a:rPr>
              <a:t>K</a:t>
            </a:r>
            <a:r>
              <a:rPr lang="cs-CZ" altLang="en-US" sz="2800" dirty="0" smtClean="0">
                <a:solidFill>
                  <a:srgbClr val="002060"/>
                </a:solidFill>
                <a:latin typeface="+mj-lt"/>
              </a:rPr>
              <a:t>omplex </a:t>
            </a:r>
            <a:r>
              <a:rPr lang="cs-CZ" altLang="en-US" sz="2800" dirty="0">
                <a:solidFill>
                  <a:srgbClr val="002060"/>
                </a:solidFill>
                <a:latin typeface="+mj-lt"/>
              </a:rPr>
              <a:t>HLA II. třídy a antigenu je </a:t>
            </a:r>
            <a:r>
              <a:rPr lang="cs-CZ" altLang="en-US" sz="2800" dirty="0" smtClean="0">
                <a:solidFill>
                  <a:srgbClr val="002060"/>
                </a:solidFill>
                <a:latin typeface="+mj-lt"/>
              </a:rPr>
              <a:t>rozpoznán </a:t>
            </a:r>
            <a:r>
              <a:rPr lang="cs-CZ" altLang="en-US" sz="2800" dirty="0">
                <a:solidFill>
                  <a:srgbClr val="002060"/>
                </a:solidFill>
                <a:latin typeface="+mj-lt"/>
              </a:rPr>
              <a:t>CD4+ </a:t>
            </a:r>
            <a:r>
              <a:rPr lang="cs-CZ" altLang="en-US" sz="2800" dirty="0" smtClean="0">
                <a:solidFill>
                  <a:srgbClr val="002060"/>
                </a:solidFill>
                <a:latin typeface="+mj-lt"/>
              </a:rPr>
              <a:t>lymfocyty.</a:t>
            </a:r>
            <a:endParaRPr lang="cs-CZ" altLang="en-US" sz="2800" dirty="0">
              <a:solidFill>
                <a:srgbClr val="002060"/>
              </a:solidFill>
              <a:latin typeface="+mj-lt"/>
            </a:endParaRPr>
          </a:p>
          <a:p>
            <a:endParaRPr lang="cs-CZ" altLang="en-US" dirty="0"/>
          </a:p>
        </p:txBody>
      </p:sp>
    </p:spTree>
    <p:extLst>
      <p:ext uri="{BB962C8B-B14F-4D97-AF65-F5344CB8AC3E}">
        <p14:creationId xmlns:p14="http://schemas.microsoft.com/office/powerpoint/2010/main" val="104847724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B-lymfocytární subpopulac</a:t>
            </a:r>
            <a:r>
              <a:rPr lang="cs-CZ" dirty="0" smtClean="0"/>
              <a:t>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60" y="1340769"/>
            <a:ext cx="9144000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05599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23010627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B lymfocyt jako APC  a jeho stimulace T lymfocytem</a:t>
            </a:r>
            <a:endParaRPr lang="cs-CZ" dirty="0">
              <a:solidFill>
                <a:srgbClr val="C00000"/>
              </a:solidFill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1"/>
            <a:ext cx="2286000" cy="495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239" b="30746"/>
          <a:stretch/>
        </p:blipFill>
        <p:spPr bwMode="auto">
          <a:xfrm>
            <a:off x="4277469" y="-720000"/>
            <a:ext cx="4857750" cy="73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62284097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Protilátková odpověď – T dependentní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57" y="1556793"/>
            <a:ext cx="9176657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74152076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S0241X-001-f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1062038"/>
            <a:ext cx="6350000" cy="4748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endParaRPr lang="cs-CZ" sz="800"/>
          </a:p>
        </p:txBody>
      </p:sp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700" i="1"/>
              <a:t>Downloaded from: StudentConsult (on 15 July 2006 09:09 AM)</a:t>
            </a:r>
          </a:p>
        </p:txBody>
      </p:sp>
      <p:sp>
        <p:nvSpPr>
          <p:cNvPr id="114693" name="Text Box 5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700" i="1"/>
              <a:t>© 2005 Elsevier </a:t>
            </a:r>
          </a:p>
        </p:txBody>
      </p:sp>
      <p:pic>
        <p:nvPicPr>
          <p:cNvPr id="114694" name="Picture 6" descr="top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525"/>
            <a:ext cx="301942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88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0241X-005-f003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60438"/>
            <a:ext cx="8569325" cy="5219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endParaRPr lang="en-US" sz="800"/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700" i="1"/>
              <a:t>Downloaded from: StudentConsult (on 20 July 2006 09:34 AM)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700" i="1"/>
              <a:t>© 2005 Elsevier </a:t>
            </a:r>
          </a:p>
        </p:txBody>
      </p:sp>
      <p:pic>
        <p:nvPicPr>
          <p:cNvPr id="31750" name="Picture 6" descr="top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525"/>
            <a:ext cx="301942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08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Vazba </a:t>
            </a:r>
            <a:r>
              <a:rPr lang="cs-CZ" dirty="0" err="1" smtClean="0"/>
              <a:t>Ag</a:t>
            </a:r>
            <a:r>
              <a:rPr lang="cs-CZ" dirty="0" smtClean="0"/>
              <a:t> na BCR receptor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44000" cy="5101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155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07588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Somatická </a:t>
            </a:r>
            <a:r>
              <a:rPr lang="cs-CZ" dirty="0" err="1" smtClean="0">
                <a:solidFill>
                  <a:srgbClr val="C00000"/>
                </a:solidFill>
              </a:rPr>
              <a:t>hypermutace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8424936" cy="4218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5446585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8640"/>
            <a:ext cx="8534400" cy="644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965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C00000"/>
                </a:solidFill>
              </a:rPr>
              <a:t>Germinální</a:t>
            </a:r>
            <a:r>
              <a:rPr lang="cs-CZ" dirty="0" smtClean="0">
                <a:solidFill>
                  <a:srgbClr val="C00000"/>
                </a:solidFill>
              </a:rPr>
              <a:t> centrum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208912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36345906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>
                <a:solidFill>
                  <a:srgbClr val="C00000"/>
                </a:solidFill>
              </a:rPr>
              <a:t>Izotypový</a:t>
            </a:r>
            <a:r>
              <a:rPr lang="cs-CZ" dirty="0" smtClean="0">
                <a:solidFill>
                  <a:srgbClr val="C00000"/>
                </a:solidFill>
              </a:rPr>
              <a:t> přesmyk a funkce jednotlivých </a:t>
            </a:r>
            <a:r>
              <a:rPr lang="cs-CZ" dirty="0" err="1" smtClean="0">
                <a:solidFill>
                  <a:srgbClr val="C00000"/>
                </a:solidFill>
              </a:rPr>
              <a:t>Ig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07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05599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29258303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961</TotalTime>
  <Words>3808</Words>
  <Application>Microsoft Office PowerPoint</Application>
  <PresentationFormat>Předvádění na obrazovce (4:3)</PresentationFormat>
  <Paragraphs>560</Paragraphs>
  <Slides>125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125</vt:i4>
      </vt:variant>
    </vt:vector>
  </HeadingPairs>
  <TitlesOfParts>
    <vt:vector size="133" baseType="lpstr">
      <vt:lpstr>Arial</vt:lpstr>
      <vt:lpstr>Arial Narrow</vt:lpstr>
      <vt:lpstr>Calibri</vt:lpstr>
      <vt:lpstr>Symbol</vt:lpstr>
      <vt:lpstr>Tahoma</vt:lpstr>
      <vt:lpstr>Verdana</vt:lpstr>
      <vt:lpstr>Wingdings</vt:lpstr>
      <vt:lpstr>Motiv systému Office</vt:lpstr>
      <vt:lpstr>Adaptivní imunita</vt:lpstr>
      <vt:lpstr>Prezentace Ag</vt:lpstr>
      <vt:lpstr>Antigen prezentující buňky a T lymfocyty </vt:lpstr>
      <vt:lpstr>  Major histocompatibility complex (MHC)  Human leukocyte antigens  (HLA)</vt:lpstr>
      <vt:lpstr>MHC HLA</vt:lpstr>
      <vt:lpstr>Charakteristika molekul (antigenů) MHC  </vt:lpstr>
      <vt:lpstr>Charakteristika interakcí mezi MHC  a peptidy</vt:lpstr>
      <vt:lpstr>Exogenní (cizorodé) antigeny</vt:lpstr>
      <vt:lpstr>Zpracování exogenních antigenů </vt:lpstr>
      <vt:lpstr>Endogenní (tělu vlastní) Ag</vt:lpstr>
      <vt:lpstr>Endogenní cesta prezentace antigenu</vt:lpstr>
      <vt:lpstr>Vztah antigenů HLA k chorobám</vt:lpstr>
      <vt:lpstr>Vztah antigenů HLA k chorobám </vt:lpstr>
      <vt:lpstr>Antigen prezentující buňky</vt:lpstr>
      <vt:lpstr>Prezentace aplikace PowerPoint</vt:lpstr>
      <vt:lpstr>Dendritické buňky</vt:lpstr>
      <vt:lpstr>APC</vt:lpstr>
      <vt:lpstr> Populace lidských dendritických buněk</vt:lpstr>
      <vt:lpstr>Prezentace aplikace PowerPoint</vt:lpstr>
      <vt:lpstr>Prezentace aplikace PowerPoint</vt:lpstr>
      <vt:lpstr>Adaptivní imunita</vt:lpstr>
      <vt:lpstr>Prezentace aplikace PowerPoint</vt:lpstr>
      <vt:lpstr>Charakteristika  adaptivní imunity</vt:lpstr>
      <vt:lpstr>Adaptivní imunita:  charakteristické rysy</vt:lpstr>
      <vt:lpstr>Adaptivní imunita: specifičnost</vt:lpstr>
      <vt:lpstr>Adaptivní imunita:  charakteristické rysy</vt:lpstr>
      <vt:lpstr>Adaptivní imunita:  charakteristické rysy</vt:lpstr>
      <vt:lpstr>Vrozená imunita:  charakteristické rysy</vt:lpstr>
      <vt:lpstr> Lymfocyty T a B jsou základními operačními jednotkami adaptivní imunity</vt:lpstr>
      <vt:lpstr>Postuláty klonální selekční teorie (Macfarlane Burnet)</vt:lpstr>
      <vt:lpstr>Prezentace aplikace PowerPoint</vt:lpstr>
      <vt:lpstr>T-lymfocyty</vt:lpstr>
      <vt:lpstr>Prezentace aplikace PowerPoint</vt:lpstr>
      <vt:lpstr>Základní subpopulace T-lymfocytů</vt:lpstr>
      <vt:lpstr>Vývoj T a B lymfocytů</vt:lpstr>
      <vt:lpstr>Vývoj T-lymfocytů</vt:lpstr>
      <vt:lpstr>Molekulárně genetická podstata specifičnosti</vt:lpstr>
      <vt:lpstr>VDJ rekombinace při vzniku variabilního místa</vt:lpstr>
      <vt:lpstr>Co zvyšuje variabilitu specifických vazebných míst</vt:lpstr>
      <vt:lpstr>Vývoj T lymfocytů v thymu αβ</vt:lpstr>
      <vt:lpstr>Vývoj lymfocytů v thymu</vt:lpstr>
      <vt:lpstr>Prezentace aplikace PowerPoint</vt:lpstr>
      <vt:lpstr>Vývoj T lymfocytů v thymu αβ</vt:lpstr>
      <vt:lpstr>TCR receptor</vt:lpstr>
      <vt:lpstr>Alelická exkluze</vt:lpstr>
      <vt:lpstr>Aktivace T lymfocytů</vt:lpstr>
      <vt:lpstr>Aktivace T-lymfocytů</vt:lpstr>
      <vt:lpstr>Presentace antigenů lymfocytům T</vt:lpstr>
      <vt:lpstr>Aktivace T lymfocytů</vt:lpstr>
      <vt:lpstr>Prezentace aplikace PowerPoint</vt:lpstr>
      <vt:lpstr>Aktivace TCR antigenem a superantigenem</vt:lpstr>
      <vt:lpstr>Kostimulační signály nutné pro aktivaci T lymfocytu</vt:lpstr>
      <vt:lpstr>Vazba CD40 – CD40L</vt:lpstr>
      <vt:lpstr>Role IL-2</vt:lpstr>
      <vt:lpstr>Změny povrchových molekul během aktivace</vt:lpstr>
      <vt:lpstr>Prezentace aplikace PowerPoint</vt:lpstr>
      <vt:lpstr>Vývoj CD4+ lymfocytárních populací</vt:lpstr>
      <vt:lpstr>Efektorové CD4+ T lymfocyty</vt:lpstr>
      <vt:lpstr>Prezentace aplikace PowerPoint</vt:lpstr>
      <vt:lpstr>Th1, Th2 a Th17 lymfocyty</vt:lpstr>
      <vt:lpstr>Vývoj Th1, Th2 a Th 17 lymfocytů</vt:lpstr>
      <vt:lpstr>Th1 odpověď</vt:lpstr>
      <vt:lpstr>Th1 lymfocyty</vt:lpstr>
      <vt:lpstr>Th1 lymfocyty</vt:lpstr>
      <vt:lpstr>Th2 odpověď</vt:lpstr>
      <vt:lpstr>Th2 lymfocyty</vt:lpstr>
      <vt:lpstr>Th2 lymfocyty</vt:lpstr>
      <vt:lpstr>Th17 odpověď</vt:lpstr>
      <vt:lpstr>Th17 lymfoycyty </vt:lpstr>
      <vt:lpstr>Th17 T lymfocyty</vt:lpstr>
      <vt:lpstr>Prezentace aplikace PowerPoint</vt:lpstr>
      <vt:lpstr>Základní typy regulačních  T-lymfocytů</vt:lpstr>
      <vt:lpstr>Treg lymfocyty</vt:lpstr>
      <vt:lpstr>TR-1 lymfocyty</vt:lpstr>
      <vt:lpstr>Prezentace aplikace PowerPoint</vt:lpstr>
      <vt:lpstr>Diferenciace efektorových cytotoxických T lymfocytů</vt:lpstr>
      <vt:lpstr>Cytotoxické CD8+ T lymfocyty</vt:lpstr>
      <vt:lpstr>Mechanismy „zabíjení“ cytotoxických  T lymfocytů</vt:lpstr>
      <vt:lpstr>Gama delta T lymfocyty a NKT buňky</vt:lpstr>
      <vt:lpstr>Prezentace aplikace PowerPoint</vt:lpstr>
      <vt:lpstr>Prezentace aplikace PowerPoint</vt:lpstr>
      <vt:lpstr>B lymfocyty</vt:lpstr>
      <vt:lpstr>BCR receptor</vt:lpstr>
      <vt:lpstr>Protilátky</vt:lpstr>
      <vt:lpstr>Vývoj B lymfocytů</vt:lpstr>
      <vt:lpstr>Diferenciace subpopulací B lymfocytů</vt:lpstr>
      <vt:lpstr>Antigeny aktivující lymfocyty B</vt:lpstr>
      <vt:lpstr>Aktivace B lymfocytů a produkce Ig</vt:lpstr>
      <vt:lpstr>Aktivace B lymfocytu</vt:lpstr>
      <vt:lpstr>B-lymfocytární subpopulace</vt:lpstr>
      <vt:lpstr>B lymfocyt jako APC  a jeho stimulace T lymfocytem</vt:lpstr>
      <vt:lpstr>Protilátková odpověď – T dependentní</vt:lpstr>
      <vt:lpstr>Prezentace aplikace PowerPoint</vt:lpstr>
      <vt:lpstr>Prezentace aplikace PowerPoint</vt:lpstr>
      <vt:lpstr>Vazba Ag na BCR receptor</vt:lpstr>
      <vt:lpstr>Somatická hypermutace</vt:lpstr>
      <vt:lpstr>Prezentace aplikace PowerPoint</vt:lpstr>
      <vt:lpstr>Germinální centrum</vt:lpstr>
      <vt:lpstr>Izotypový přesmyk a funkce jednotlivých Ig</vt:lpstr>
      <vt:lpstr>B-buněčná aktivace a produkce Ig u B2 lymfocytů</vt:lpstr>
      <vt:lpstr>Prezentace aplikace PowerPoint</vt:lpstr>
      <vt:lpstr>Efektorové funkce protilátek</vt:lpstr>
      <vt:lpstr>Prezentace aplikace PowerPoint</vt:lpstr>
      <vt:lpstr>Adaptivní imunita: paměť</vt:lpstr>
      <vt:lpstr>Prezentace aplikace PowerPoint</vt:lpstr>
      <vt:lpstr>Imunitní protilátková odpověď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Th1, Th2 a Th17 lymfocyty</vt:lpstr>
      <vt:lpstr>Základní typy regulačních T-lymfocytů</vt:lpstr>
      <vt:lpstr>Efektorové funkce protilátek</vt:lpstr>
      <vt:lpstr>Adaptivní imunita: autotolerance</vt:lpstr>
      <vt:lpstr>IMUNOLOGICKÁ TOLERANCE</vt:lpstr>
      <vt:lpstr>Prezentace aplikace PowerPoint</vt:lpstr>
      <vt:lpstr>Prezentace aplikace PowerPoint</vt:lpstr>
    </vt:vector>
  </TitlesOfParts>
  <Company>Fakultní nemocnice u sv. Anny v Brně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Adaptivní imunita</dc:title>
  <dc:creator>uziv</dc:creator>
  <cp:lastModifiedBy>Uživatel systému Windows</cp:lastModifiedBy>
  <cp:revision>48</cp:revision>
  <dcterms:created xsi:type="dcterms:W3CDTF">2016-01-13T09:13:43Z</dcterms:created>
  <dcterms:modified xsi:type="dcterms:W3CDTF">2018-08-29T12:01:58Z</dcterms:modified>
</cp:coreProperties>
</file>