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71" r:id="rId2"/>
    <p:sldId id="274" r:id="rId3"/>
    <p:sldId id="344" r:id="rId4"/>
    <p:sldId id="273" r:id="rId5"/>
    <p:sldId id="360" r:id="rId6"/>
    <p:sldId id="275" r:id="rId7"/>
    <p:sldId id="277" r:id="rId8"/>
    <p:sldId id="307" r:id="rId9"/>
    <p:sldId id="278" r:id="rId10"/>
    <p:sldId id="303" r:id="rId11"/>
    <p:sldId id="342" r:id="rId12"/>
    <p:sldId id="343" r:id="rId13"/>
    <p:sldId id="364" r:id="rId14"/>
    <p:sldId id="308" r:id="rId15"/>
    <p:sldId id="365" r:id="rId16"/>
    <p:sldId id="359" r:id="rId17"/>
    <p:sldId id="361" r:id="rId18"/>
    <p:sldId id="367" r:id="rId19"/>
    <p:sldId id="279" r:id="rId20"/>
    <p:sldId id="280" r:id="rId21"/>
    <p:sldId id="311" r:id="rId22"/>
    <p:sldId id="312" r:id="rId23"/>
    <p:sldId id="358" r:id="rId24"/>
    <p:sldId id="281" r:id="rId25"/>
    <p:sldId id="313" r:id="rId26"/>
    <p:sldId id="309" r:id="rId27"/>
    <p:sldId id="283" r:id="rId28"/>
    <p:sldId id="287" r:id="rId29"/>
    <p:sldId id="285" r:id="rId30"/>
    <p:sldId id="284" r:id="rId31"/>
    <p:sldId id="282" r:id="rId32"/>
    <p:sldId id="345" r:id="rId33"/>
    <p:sldId id="341" r:id="rId34"/>
    <p:sldId id="288" r:id="rId35"/>
    <p:sldId id="295" r:id="rId36"/>
    <p:sldId id="337" r:id="rId37"/>
    <p:sldId id="336" r:id="rId38"/>
    <p:sldId id="314" r:id="rId39"/>
    <p:sldId id="289" r:id="rId40"/>
    <p:sldId id="286" r:id="rId41"/>
    <p:sldId id="315" r:id="rId42"/>
    <p:sldId id="316" r:id="rId43"/>
    <p:sldId id="290" r:id="rId44"/>
    <p:sldId id="292" r:id="rId45"/>
    <p:sldId id="291" r:id="rId46"/>
    <p:sldId id="294" r:id="rId47"/>
    <p:sldId id="317" r:id="rId48"/>
    <p:sldId id="299" r:id="rId49"/>
    <p:sldId id="338" r:id="rId50"/>
    <p:sldId id="300" r:id="rId51"/>
    <p:sldId id="340" r:id="rId52"/>
    <p:sldId id="304" r:id="rId53"/>
    <p:sldId id="362" r:id="rId54"/>
    <p:sldId id="324" r:id="rId55"/>
    <p:sldId id="323" r:id="rId56"/>
    <p:sldId id="306" r:id="rId57"/>
    <p:sldId id="328" r:id="rId58"/>
    <p:sldId id="326" r:id="rId59"/>
    <p:sldId id="325" r:id="rId60"/>
    <p:sldId id="346" r:id="rId61"/>
    <p:sldId id="327" r:id="rId62"/>
    <p:sldId id="329" r:id="rId63"/>
    <p:sldId id="305" r:id="rId64"/>
    <p:sldId id="330" r:id="rId65"/>
    <p:sldId id="335" r:id="rId66"/>
    <p:sldId id="363" r:id="rId67"/>
    <p:sldId id="257" r:id="rId68"/>
    <p:sldId id="258" r:id="rId69"/>
    <p:sldId id="259" r:id="rId70"/>
    <p:sldId id="260" r:id="rId71"/>
    <p:sldId id="261" r:id="rId72"/>
    <p:sldId id="318" r:id="rId73"/>
    <p:sldId id="263" r:id="rId74"/>
    <p:sldId id="264" r:id="rId75"/>
    <p:sldId id="319" r:id="rId76"/>
    <p:sldId id="320" r:id="rId77"/>
    <p:sldId id="321" r:id="rId78"/>
    <p:sldId id="322" r:id="rId79"/>
    <p:sldId id="350" r:id="rId80"/>
    <p:sldId id="334" r:id="rId81"/>
    <p:sldId id="331" r:id="rId82"/>
    <p:sldId id="349" r:id="rId83"/>
    <p:sldId id="265" r:id="rId84"/>
    <p:sldId id="347" r:id="rId85"/>
    <p:sldId id="348" r:id="rId86"/>
    <p:sldId id="266" r:id="rId87"/>
    <p:sldId id="351" r:id="rId88"/>
    <p:sldId id="268" r:id="rId89"/>
    <p:sldId id="269" r:id="rId90"/>
    <p:sldId id="357" r:id="rId91"/>
    <p:sldId id="353" r:id="rId92"/>
    <p:sldId id="352" r:id="rId93"/>
    <p:sldId id="354" r:id="rId94"/>
    <p:sldId id="355" r:id="rId95"/>
    <p:sldId id="356" r:id="rId96"/>
    <p:sldId id="339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6336-B219-460D-8B26-7D1F4BAD1B77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0F1-8032-49AB-816C-536D3671C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70F1-8032-49AB-816C-536D3671C1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2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70F1-8032-49AB-816C-536D3671C16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7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70F1-8032-49AB-816C-536D3671C164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4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88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89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668-2CEC-49D3-A1AD-353C62907F8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Slizniční a kožní imunita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Marcela Vlková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Komensální</a:t>
            </a:r>
            <a:r>
              <a:rPr lang="en-US" sz="3600" dirty="0">
                <a:solidFill>
                  <a:srgbClr val="C00000"/>
                </a:solidFill>
              </a:rPr>
              <a:t> (</a:t>
            </a:r>
            <a:r>
              <a:rPr lang="en-US" sz="3600" dirty="0" err="1">
                <a:solidFill>
                  <a:srgbClr val="C00000"/>
                </a:solidFill>
              </a:rPr>
              <a:t>normální</a:t>
            </a:r>
            <a:r>
              <a:rPr lang="en-US" sz="3600" dirty="0">
                <a:solidFill>
                  <a:srgbClr val="C00000"/>
                </a:solidFill>
              </a:rPr>
              <a:t>) </a:t>
            </a:r>
            <a:r>
              <a:rPr lang="en-US" sz="3600" dirty="0" err="1" smtClean="0">
                <a:solidFill>
                  <a:srgbClr val="C00000"/>
                </a:solidFill>
              </a:rPr>
              <a:t>mikroflora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err="1" smtClean="0">
                <a:solidFill>
                  <a:srgbClr val="C00000"/>
                </a:solidFill>
              </a:rPr>
              <a:t>mikrobiota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~ 10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bakterií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~ 1000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druhů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~ 50%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nekultivovatelných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složitý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ekosystém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součást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přirozené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imunity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sliznic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kůže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vzájemné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interakce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mikroorganismů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kompetice-kolonizační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resistence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“quorum sensing”,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produkce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bakteriocinů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…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interakce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makroorganismem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symbio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komensalismus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pathogenita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účast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v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metabolismu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hostitele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fysiologické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funkce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	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modulace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imunity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81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Složení bakteriálních populací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ve střevě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Složení hlavních bakteriálních populací se vyvíjí, kojené děti mají převahu zdraví prospěšných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laktobacilů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bifidobakterií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po přechodu na pevnou stravu se mění složení mikroflóry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 takovému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které je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dospělosti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(převaha anaerobních bakterií rodu </a:t>
            </a:r>
            <a:r>
              <a:rPr lang="cs-CZ" i="1" dirty="0" err="1" smtClean="0">
                <a:solidFill>
                  <a:schemeClr val="accent1">
                    <a:lumMod val="50000"/>
                  </a:schemeClr>
                </a:solidFill>
              </a:rPr>
              <a:t>Bacteroides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cs-CZ" i="1" dirty="0" err="1" smtClean="0">
                <a:solidFill>
                  <a:schemeClr val="accent1">
                    <a:lumMod val="50000"/>
                  </a:schemeClr>
                </a:solidFill>
              </a:rPr>
              <a:t>Firmicutes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), mikroflóra se stabilizuje až po prvních 2 až 3 letech života. 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dospělosti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její složení zůstává, pokud se týká hlavních bakteriálních populací, překvapivě stabilní,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 stáří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pak klesá podíl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laktobacilů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bifidobakterií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Jeden z výkladů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tzv. hygienické hypotézy popisující nárůst výskytu chronických,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multigenních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chorob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ekonomicky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vyvinutých zemích, jako důsledek nedostatku infekčních podnětů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časném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dětství, spočívá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nálezech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nízké diverzity střevní mikroflóry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postnatálním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období dětí žijících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hygienicky a ekonomicky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vyspělých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oblastech.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Probiotika</a:t>
            </a:r>
            <a:r>
              <a:rPr lang="cs-CZ" dirty="0" smtClean="0">
                <a:solidFill>
                  <a:srgbClr val="C00000"/>
                </a:solidFill>
              </a:rPr>
              <a:t> a </a:t>
            </a:r>
            <a:r>
              <a:rPr lang="cs-CZ" dirty="0" err="1" smtClean="0">
                <a:solidFill>
                  <a:srgbClr val="C00000"/>
                </a:solidFill>
              </a:rPr>
              <a:t>prebiotika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Poznání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významu mikroflóry vedlo ke snaze ovlivnit ji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její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působení podáváním zdraví prospěšných bakterií –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probiotik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 Probiotické bakterie požíváme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potravinách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(jogurty, sýry atd.),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 specializovaných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potravinových doplňcích nebo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 lékové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podobě. Jako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probiotika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slouží především zdraví prospěšné bakterie mléčného kvašení (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laktobacily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bifidobakterie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), ale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 jiné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druhy bakterií (enterokoky, některé kmeny 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E. coli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kvasinky.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Prebiotika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jsou látky, které podporují množení zdraví prospěšných bakterií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 střevě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patří mezi ně některé oligosacharidy, např. inulin. Efekty podávání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probiotik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prebiotik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se, podobně jako efekty mikroflóry,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ve světě i u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nás intenzivně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zkoumají.</a:t>
            </a:r>
          </a:p>
          <a:p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buněčných kulturách nebo na zvířecích modelech prokazujeme protizánětlivé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imunomodulační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účinky různých kmenů probiotických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mikroorganismů.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2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Hygienická hypotéza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" y="1484784"/>
            <a:ext cx="9144500" cy="53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Slizniční imunitní systém gastrointestinálního traktu GALT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Difúzně rozptýlené lymfoidní buňky střevní sliznice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Agregáty lymfoidních buněk v mukózní vrstvě</a:t>
            </a:r>
          </a:p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Peyerovy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pláty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Apendix</a:t>
            </a:r>
          </a:p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Mezenterické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lymfatické uzliny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Játra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2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4313"/>
            <a:ext cx="8836471" cy="1462087"/>
          </a:xfrm>
        </p:spPr>
        <p:txBody>
          <a:bodyPr/>
          <a:lstStyle/>
          <a:p>
            <a:pPr eaLnBrk="1" hangingPunct="1"/>
            <a:r>
              <a:rPr lang="cs-CZ" altLang="cs-CZ" sz="4000" dirty="0" err="1" smtClean="0">
                <a:solidFill>
                  <a:srgbClr val="C00000"/>
                </a:solidFill>
              </a:rPr>
              <a:t>Galt</a:t>
            </a:r>
            <a:r>
              <a:rPr lang="cs-CZ" altLang="cs-CZ" sz="4000" dirty="0" smtClean="0">
                <a:solidFill>
                  <a:srgbClr val="C00000"/>
                </a:solidFill>
              </a:rPr>
              <a:t/>
            </a:r>
            <a:br>
              <a:rPr lang="cs-CZ" altLang="cs-CZ" sz="4000" dirty="0" smtClean="0">
                <a:solidFill>
                  <a:srgbClr val="C00000"/>
                </a:solidFill>
              </a:rPr>
            </a:br>
            <a:r>
              <a:rPr lang="cs-CZ" altLang="cs-CZ" sz="4000" dirty="0" smtClean="0">
                <a:solidFill>
                  <a:srgbClr val="C00000"/>
                </a:solidFill>
              </a:rPr>
              <a:t>(Gut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Associated</a:t>
            </a:r>
            <a:r>
              <a:rPr lang="cs-CZ" altLang="cs-CZ" sz="4000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Lymphatic</a:t>
            </a:r>
            <a:r>
              <a:rPr lang="cs-CZ" altLang="cs-CZ" sz="4000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Tissue</a:t>
            </a:r>
            <a:r>
              <a:rPr lang="cs-CZ" altLang="cs-CZ" sz="40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Ústní dutina až </a:t>
            </a:r>
            <a:r>
              <a:rPr lang="cs-CZ" altLang="cs-CZ" dirty="0" err="1" smtClean="0">
                <a:solidFill>
                  <a:schemeClr val="accent1">
                    <a:lumMod val="50000"/>
                  </a:schemeClr>
                </a:solidFill>
              </a:rPr>
              <a:t>rectum</a:t>
            </a:r>
            <a:endParaRPr lang="cs-CZ" alt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Mikrobiální fyziologická flora 10</a:t>
            </a:r>
            <a:r>
              <a:rPr lang="cs-CZ" altLang="cs-CZ" baseline="30000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</a:p>
          <a:p>
            <a:pPr eaLnBrk="1" hangingPunct="1"/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Epitelové buňky a slizniční imunitní systém</a:t>
            </a:r>
          </a:p>
          <a:p>
            <a:pPr eaLnBrk="1" hangingPunct="1"/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Ochrana před mikroorganismy a pH</a:t>
            </a:r>
          </a:p>
          <a:p>
            <a:pPr eaLnBrk="1" hangingPunct="1"/>
            <a:r>
              <a:rPr lang="cs-CZ" altLang="cs-CZ" dirty="0" err="1" smtClean="0">
                <a:solidFill>
                  <a:schemeClr val="accent1">
                    <a:lumMod val="50000"/>
                  </a:schemeClr>
                </a:solidFill>
              </a:rPr>
              <a:t>Apoptóza</a:t>
            </a:r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 epiteliálních buněk a transport  antigenů do podslizniční vrstvy</a:t>
            </a:r>
          </a:p>
        </p:txBody>
      </p:sp>
    </p:spTree>
    <p:extLst>
      <p:ext uri="{BB962C8B-B14F-4D97-AF65-F5344CB8AC3E}">
        <p14:creationId xmlns:p14="http://schemas.microsoft.com/office/powerpoint/2010/main" val="16752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2" y="-71524"/>
            <a:ext cx="9127246" cy="69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Gastrointestinální imunitní systém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699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735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600" dirty="0" smtClean="0">
                <a:solidFill>
                  <a:srgbClr val="C00000"/>
                </a:solidFill>
              </a:rPr>
              <a:t>Indukce imunitní odpovědi na střevní sliznici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accent1">
                    <a:lumMod val="50000"/>
                  </a:schemeClr>
                </a:solidFill>
              </a:rPr>
              <a:t>Antigen je transportován M buňkami do lamina propria, kde je zachycen  antigen-prezentujícími buňkami. Po zpracování je předložen  v komplexu s molekulami HLA T lymfocytům. Součinnost T a B lymfocytů vede ke klonální expanzi B lymfocytů a produkci sekrečních imunoglobulinů. Ty jsou pak transportovány na povrch sliznic. </a:t>
            </a:r>
          </a:p>
        </p:txBody>
      </p:sp>
    </p:spTree>
    <p:extLst>
      <p:ext uri="{BB962C8B-B14F-4D97-AF65-F5344CB8AC3E}">
        <p14:creationId xmlns:p14="http://schemas.microsoft.com/office/powerpoint/2010/main" val="4664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cs-CZ" sz="3600" dirty="0" smtClean="0">
                <a:solidFill>
                  <a:srgbClr val="C00000"/>
                </a:solidFill>
              </a:rPr>
              <a:t>Buňky střevního  epitelu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63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Vznikají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dieferenciací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multipotentní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kmenové buňky: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4 typy buněk: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Enterocyty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</a:rPr>
              <a:t>kolonocyty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 v tlustém střevě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rychlá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obměna - 18 h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Pohárkové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buňky - granula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mucinu produkují hlen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</a:rPr>
              <a:t>Panethovy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 buňky - na dně krypt tenkého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střeva,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sekreční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granula - </a:t>
            </a: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</a:rPr>
              <a:t>defensiny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, žijí 20 dní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M- buňky - v epitelu kryjícím lymfatické folikuly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50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Slizniční povrchy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Oddělení vnějšího prostředí od vnitřního prostředí člověka.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Slizniční povrchy jsou zodpovědné za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resorbci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živin, výměnu plynů x obrovské množství podnětů (složky potravy, fyziologická mikroflóra, indiferentní mikroflóra,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enviromentální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podněty) – nesmí dojít ke vzniku imunitní odpovědi.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X patogenní mikroby – nutná imunitní reakce – eliminaci patogenů – reparace poškození.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Buňky střevního epitelu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Epitelové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Součást fyziologických barier:  pevné spojení epitel.   buněk, tvorba hlenu, rychlá obnova slizniční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Krátce žijící, 3-5 dní, rychlá obměna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Mikrob, který pronikl do epitelové buňky, nemůže </a:t>
            </a:r>
            <a:r>
              <a:rPr lang="cs-CZ" sz="3000" dirty="0" err="1" smtClean="0">
                <a:solidFill>
                  <a:schemeClr val="accent1">
                    <a:lumMod val="50000"/>
                  </a:schemeClr>
                </a:solidFill>
              </a:rPr>
              <a:t>invadovat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 do podslizniční vrstvy díky rychlému odlučování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Udržování střevní homeostázy regulací absorpce vody, elektrolytů a živin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Povrch buněk chráněn a muciny - tvorba hlenu</a:t>
            </a:r>
            <a:r>
              <a:rPr lang="cs-CZ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cs-CZ" sz="3000" dirty="0" err="1" smtClean="0">
                <a:solidFill>
                  <a:schemeClr val="accent1">
                    <a:lumMod val="50000"/>
                  </a:schemeClr>
                </a:solidFill>
              </a:rPr>
              <a:t>glykosaminoglykany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cs-CZ" sz="3000" dirty="0" err="1" smtClean="0">
                <a:solidFill>
                  <a:schemeClr val="accent1">
                    <a:lumMod val="50000"/>
                  </a:schemeClr>
                </a:solidFill>
              </a:rPr>
              <a:t>glykokalyx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, obojí produkováno každých 6 -12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Schopny </a:t>
            </a:r>
            <a:r>
              <a:rPr lang="cs-CZ" sz="3000" dirty="0">
                <a:solidFill>
                  <a:schemeClr val="accent1">
                    <a:lumMod val="50000"/>
                  </a:schemeClr>
                </a:solidFill>
              </a:rPr>
              <a:t>diskriminace mezi patogenní a nepatogenními mikroorganismy – zajištěno 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intracelulární </a:t>
            </a:r>
            <a:r>
              <a:rPr lang="cs-CZ" sz="3000" dirty="0">
                <a:solidFill>
                  <a:schemeClr val="accent1">
                    <a:lumMod val="50000"/>
                  </a:schemeClr>
                </a:solidFill>
              </a:rPr>
              <a:t>lokalizací PAMP 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receptorů (TLR2,4,5,6,7,9; NLR receptory pro </a:t>
            </a:r>
            <a:r>
              <a:rPr lang="cs-CZ" sz="3000" dirty="0" err="1" smtClean="0">
                <a:solidFill>
                  <a:schemeClr val="accent1">
                    <a:lumMod val="50000"/>
                  </a:schemeClr>
                </a:solidFill>
              </a:rPr>
              <a:t>flagelin</a:t>
            </a:r>
            <a:r>
              <a:rPr lang="cs-CZ" sz="3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cs-CZ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6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Buňky střevního epitelu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Obměna je regulována mírou expozice potravním faktorům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Podvýživa či absence potravinových podnětů vede k atrofii epitelové vrstvy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Stimulace proliferace epitelových buněk působením mikrobiálních podnětů – výrazně omezena u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bezmikrobních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zvířat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3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Úloha epitelových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Přímá ochrana před vniknutím mikroorganismů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Kooperace s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intraepitelovými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T-lymfocyty pomocí adhezivních interakcí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Produkce humorálních složek regulujících aktivitu epitelových buněk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1" y="8439"/>
            <a:ext cx="9170381" cy="68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Epitelové buňky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Bez aktivace nízká exprese TLR2 a TLR4.</a:t>
            </a: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Po aktivaci produkce prozánětlivých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cytokinů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: TNF alfa, GM-CSF, IL-8, zvyšování exprese TLR4.</a:t>
            </a: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Přítomny receptory pro IL-2, a další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cytokiny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Po aktivaci zvýšení exprese HLA-II, působením IFN-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– produkován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intraepitelovými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T-lymfocyty, zvyšuje se schopnost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ep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. buněk prezentovat </a:t>
            </a:r>
            <a:r>
              <a:rPr lang="cs-CZ" sz="2800" dirty="0" err="1" smtClean="0">
                <a:solidFill>
                  <a:schemeClr val="accent1">
                    <a:lumMod val="50000"/>
                  </a:schemeClr>
                </a:solidFill>
              </a:rPr>
              <a:t>Ag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Konstitutivně přítomna molekula CD1d – předkládání antigenů ne-proteinové povahy – např. lipopolysacharidů.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0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Epitelové buňky střeva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Na svém povrchu mají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Fc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receptory: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Fc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RII a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Fc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RIII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 dál neonatální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FcRn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eonatální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FcRn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– přenos mateřských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gG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utero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 dospělých přenos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imunokomplexů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IgG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ciz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Ag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do podslizniční vrstvy – pro zpracování dendritickými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bb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3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Pohárkové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Vytváří ve velkém množství muciny  - hydratované gely skládající se z různých </a:t>
            </a:r>
            <a:r>
              <a:rPr lang="cs-CZ" dirty="0" smtClean="0">
                <a:solidFill>
                  <a:srgbClr val="002060"/>
                </a:solidFill>
              </a:rPr>
              <a:t>glykoproteinů.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Funkce mucinů: lubrikace a ochrana střevních </a:t>
            </a:r>
            <a:r>
              <a:rPr lang="cs-CZ" dirty="0" smtClean="0">
                <a:solidFill>
                  <a:srgbClr val="002060"/>
                </a:solidFill>
              </a:rPr>
              <a:t>klků.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Interakce s lysozymem a sekrečními </a:t>
            </a:r>
            <a:r>
              <a:rPr lang="cs-CZ" dirty="0" smtClean="0">
                <a:solidFill>
                  <a:srgbClr val="002060"/>
                </a:solidFill>
              </a:rPr>
              <a:t>imunoglobuliny.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Hlen chrání epitelové buňky před přichycením </a:t>
            </a:r>
            <a:r>
              <a:rPr lang="cs-CZ" dirty="0" smtClean="0">
                <a:solidFill>
                  <a:srgbClr val="002060"/>
                </a:solidFill>
              </a:rPr>
              <a:t>mikroorganismů.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5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Panethovy</a:t>
            </a:r>
            <a:r>
              <a:rPr lang="cs-CZ" dirty="0" smtClean="0">
                <a:solidFill>
                  <a:srgbClr val="C00000"/>
                </a:solidFill>
              </a:rPr>
              <a:t> buňky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Sekreční epitelové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Produkce lysozymu, fosfolipázy A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Produkce </a:t>
            </a:r>
            <a:r>
              <a:rPr lang="cs-CZ" dirty="0" err="1" smtClean="0">
                <a:solidFill>
                  <a:srgbClr val="002060"/>
                </a:solidFill>
              </a:rPr>
              <a:t>defenzínů</a:t>
            </a:r>
            <a:r>
              <a:rPr lang="cs-CZ" dirty="0" smtClean="0">
                <a:solidFill>
                  <a:srgbClr val="002060"/>
                </a:solidFill>
              </a:rPr>
              <a:t> – vazba na mikrobiální membrány s velkým obsahem záporně nabitých </a:t>
            </a:r>
            <a:r>
              <a:rPr lang="cs-CZ" dirty="0" err="1" smtClean="0">
                <a:solidFill>
                  <a:srgbClr val="002060"/>
                </a:solidFill>
              </a:rPr>
              <a:t>fosolipidů</a:t>
            </a:r>
            <a:r>
              <a:rPr lang="cs-CZ" dirty="0" smtClean="0">
                <a:solidFill>
                  <a:srgbClr val="002060"/>
                </a:solidFill>
              </a:rPr>
              <a:t> a působí mikrobicidně (</a:t>
            </a:r>
            <a:r>
              <a:rPr lang="cs-CZ" dirty="0" err="1" smtClean="0">
                <a:solidFill>
                  <a:srgbClr val="002060"/>
                </a:solidFill>
              </a:rPr>
              <a:t>Listeria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Esherichia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Salmonella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Candida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Albicans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Lokalizovány v blízkosti </a:t>
            </a:r>
            <a:r>
              <a:rPr lang="cs-CZ" dirty="0" err="1" smtClean="0">
                <a:solidFill>
                  <a:srgbClr val="002060"/>
                </a:solidFill>
              </a:rPr>
              <a:t>proliferujících</a:t>
            </a:r>
            <a:r>
              <a:rPr lang="cs-CZ" dirty="0" smtClean="0">
                <a:solidFill>
                  <a:srgbClr val="002060"/>
                </a:solidFill>
              </a:rPr>
              <a:t> kmenových buněk, které chrání před mikrobiálním </a:t>
            </a:r>
            <a:r>
              <a:rPr lang="cs-CZ" dirty="0" smtClean="0">
                <a:solidFill>
                  <a:srgbClr val="002060"/>
                </a:solidFill>
              </a:rPr>
              <a:t>poškozením.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5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Intraepteliální</a:t>
            </a:r>
            <a:r>
              <a:rPr lang="cs-CZ" dirty="0" smtClean="0">
                <a:solidFill>
                  <a:srgbClr val="C00000"/>
                </a:solidFill>
              </a:rPr>
              <a:t> T lymfocyty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Lokalizovány zejména v klcích tenkého střeva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lymfocyty (CD3+8+), </a:t>
            </a:r>
            <a:r>
              <a:rPr lang="cs-CZ" dirty="0" smtClean="0">
                <a:solidFill>
                  <a:srgbClr val="002060"/>
                </a:solidFill>
              </a:rPr>
              <a:t>působí </a:t>
            </a:r>
            <a:r>
              <a:rPr lang="cs-CZ" dirty="0" smtClean="0">
                <a:solidFill>
                  <a:srgbClr val="002060"/>
                </a:solidFill>
              </a:rPr>
              <a:t>cytotoxicky – </a:t>
            </a:r>
            <a:r>
              <a:rPr lang="cs-CZ" dirty="0" err="1" smtClean="0">
                <a:solidFill>
                  <a:srgbClr val="002060"/>
                </a:solidFill>
              </a:rPr>
              <a:t>granzym</a:t>
            </a:r>
            <a:r>
              <a:rPr lang="cs-CZ" dirty="0" smtClean="0">
                <a:solidFill>
                  <a:srgbClr val="002060"/>
                </a:solidFill>
              </a:rPr>
              <a:t> nebo vazbou přes Fas-</a:t>
            </a:r>
            <a:r>
              <a:rPr lang="cs-CZ" dirty="0" err="1" smtClean="0">
                <a:solidFill>
                  <a:srgbClr val="002060"/>
                </a:solidFill>
              </a:rPr>
              <a:t>FasL</a:t>
            </a:r>
            <a:r>
              <a:rPr lang="cs-CZ" dirty="0" smtClean="0">
                <a:solidFill>
                  <a:srgbClr val="002060"/>
                </a:solidFill>
              </a:rPr>
              <a:t> na infikované nebo nádorově změněné epiteliální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75% exprimuje receptor </a:t>
            </a:r>
            <a:r>
              <a:rPr lang="en-GB" dirty="0" smtClean="0">
                <a:solidFill>
                  <a:srgbClr val="002060"/>
                </a:solidFill>
              </a:rPr>
              <a:t>αβ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oligoklonálního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charakteru.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Regulace nežádoucích reakcí proti potravinovým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25% exprimuje receptor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γδ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sekrece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důležitých při hojení </a:t>
            </a:r>
            <a:r>
              <a:rPr lang="cs-CZ" dirty="0" err="1" smtClean="0">
                <a:solidFill>
                  <a:srgbClr val="002060"/>
                </a:solidFill>
              </a:rPr>
              <a:t>epitelií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cs-CZ" sz="4000" dirty="0" smtClean="0">
                <a:solidFill>
                  <a:srgbClr val="C00000"/>
                </a:solidFill>
              </a:rPr>
              <a:t> - 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buňky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cs-CZ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v </a:t>
            </a:r>
            <a:r>
              <a:rPr lang="en-US" sz="4000" dirty="0" err="1" smtClean="0">
                <a:solidFill>
                  <a:srgbClr val="C00000"/>
                </a:solidFill>
              </a:rPr>
              <a:t>epitelu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kryjícím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lymfatické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folikuly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88840"/>
            <a:ext cx="8136904" cy="4724400"/>
          </a:xfrm>
        </p:spPr>
        <p:txBody>
          <a:bodyPr/>
          <a:lstStyle/>
          <a:p>
            <a:pPr algn="l">
              <a:lnSpc>
                <a:spcPct val="60000"/>
              </a:lnSpc>
            </a:pPr>
            <a:endParaRPr lang="en-US" sz="2400" b="1" dirty="0">
              <a:solidFill>
                <a:srgbClr val="002060"/>
              </a:solidFill>
            </a:endParaRPr>
          </a:p>
          <a:p>
            <a:pPr algn="l"/>
            <a:r>
              <a:rPr lang="en-US" sz="2800" dirty="0" err="1">
                <a:solidFill>
                  <a:srgbClr val="002060"/>
                </a:solidFill>
              </a:rPr>
              <a:t>Epitelové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err="1">
                <a:solidFill>
                  <a:srgbClr val="002060"/>
                </a:solidFill>
              </a:rPr>
              <a:t>buňky</a:t>
            </a:r>
            <a:r>
              <a:rPr lang="en-US" sz="2800" dirty="0">
                <a:solidFill>
                  <a:srgbClr val="002060"/>
                </a:solidFill>
              </a:rPr>
              <a:t>  s  </a:t>
            </a:r>
            <a:r>
              <a:rPr lang="en-US" sz="2800" dirty="0" err="1">
                <a:solidFill>
                  <a:srgbClr val="002060"/>
                </a:solidFill>
              </a:rPr>
              <a:t>nízkým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err="1">
                <a:solidFill>
                  <a:srgbClr val="002060"/>
                </a:solidFill>
              </a:rPr>
              <a:t>nebo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chybějícím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kartáčkovým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l</a:t>
            </a:r>
            <a:r>
              <a:rPr lang="en-US" sz="2800" dirty="0" err="1" smtClean="0">
                <a:solidFill>
                  <a:srgbClr val="002060"/>
                </a:solidFill>
              </a:rPr>
              <a:t>emem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minimální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glykokalyx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bez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lysozomálních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struktur,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basolaterálně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výběžky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Funkce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cs-CZ" sz="2800" dirty="0" smtClean="0">
                <a:solidFill>
                  <a:srgbClr val="002060"/>
                </a:solidFill>
              </a:rPr>
              <a:t> transport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antigenů</a:t>
            </a:r>
            <a:r>
              <a:rPr lang="cs-CZ" sz="2800" dirty="0" smtClean="0">
                <a:solidFill>
                  <a:srgbClr val="002060"/>
                </a:solidFill>
              </a:rPr>
              <a:t> do lymfatického folikulu</a:t>
            </a:r>
            <a:endParaRPr lang="en-US" sz="2800" dirty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         </a:t>
            </a:r>
            <a:endParaRPr lang="cs-CZ" sz="2800" dirty="0" smtClean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Počet</a:t>
            </a:r>
            <a:r>
              <a:rPr lang="en-US" sz="2800" dirty="0">
                <a:solidFill>
                  <a:srgbClr val="002060"/>
                </a:solidFill>
              </a:rPr>
              <a:t>:  1/100 - 1/1000 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konvenčních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enterocytů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Úkoly slizniční imunity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Ochrana před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patogenními mikroby (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anti-infekční imunity). 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Bariera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proti penetraci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infekčních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 imunogenních složek do cirkulace (bariérová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funkce). 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Nízká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reaktivita vůči neškodným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antigenů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(orální neboli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slizniční tolerance) 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Udržování slizniční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homeostázy (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immuno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-regulační funkce).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00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Lymfoidní folikuly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Organizovaný lymfoidní systém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epiteliální vrstvě sliznic nebo těsně pod touto vrstvou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Peyerovy</a:t>
            </a:r>
            <a:r>
              <a:rPr lang="cs-CZ" dirty="0" smtClean="0">
                <a:solidFill>
                  <a:srgbClr val="002060"/>
                </a:solidFill>
              </a:rPr>
              <a:t> plaky – tvořeny více než 100 folikulů s centrální zónou složenou z lymfocytů B a menším počtem lymfocytů 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Uprostřed jsou folikulární dendritické buňky, dendritické buňky a </a:t>
            </a:r>
            <a:r>
              <a:rPr lang="cs-CZ" dirty="0" smtClean="0">
                <a:solidFill>
                  <a:srgbClr val="002060"/>
                </a:solidFill>
              </a:rPr>
              <a:t>makrofágy.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 </a:t>
            </a:r>
            <a:r>
              <a:rPr lang="cs-CZ" dirty="0" err="1" smtClean="0">
                <a:solidFill>
                  <a:srgbClr val="002060"/>
                </a:solidFill>
              </a:rPr>
              <a:t>interfolikulární</a:t>
            </a:r>
            <a:r>
              <a:rPr lang="cs-CZ" dirty="0" smtClean="0">
                <a:solidFill>
                  <a:srgbClr val="002060"/>
                </a:solidFill>
              </a:rPr>
              <a:t> oblasti se nacházejí </a:t>
            </a:r>
            <a:r>
              <a:rPr lang="cs-CZ" dirty="0" err="1" smtClean="0">
                <a:solidFill>
                  <a:srgbClr val="002060"/>
                </a:solidFill>
              </a:rPr>
              <a:t>venuly</a:t>
            </a:r>
            <a:r>
              <a:rPr lang="cs-CZ" dirty="0" smtClean="0">
                <a:solidFill>
                  <a:srgbClr val="002060"/>
                </a:solidFill>
              </a:rPr>
              <a:t> s vysokým epitelem – exprese adhezivních molekul – zachycení lymfocytů z </a:t>
            </a:r>
            <a:r>
              <a:rPr lang="cs-CZ" dirty="0" smtClean="0">
                <a:solidFill>
                  <a:srgbClr val="002060"/>
                </a:solidFill>
              </a:rPr>
              <a:t>oběhu.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72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Gastrointestinální imunitní systém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699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1147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Antibakteriální mechanismy sliznice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Residentní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mikroflora</a:t>
            </a:r>
            <a:r>
              <a:rPr lang="cs-CZ" dirty="0">
                <a:solidFill>
                  <a:srgbClr val="002060"/>
                </a:solidFill>
              </a:rPr>
              <a:t> – </a:t>
            </a:r>
            <a:r>
              <a:rPr lang="cs-CZ" dirty="0" err="1">
                <a:solidFill>
                  <a:srgbClr val="002060"/>
                </a:solidFill>
              </a:rPr>
              <a:t>kompetice</a:t>
            </a:r>
            <a:r>
              <a:rPr lang="cs-CZ" dirty="0">
                <a:solidFill>
                  <a:srgbClr val="002060"/>
                </a:solidFill>
              </a:rPr>
              <a:t> s exogenními bakteriemi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>
                <a:solidFill>
                  <a:srgbClr val="002060"/>
                </a:solidFill>
              </a:rPr>
              <a:t>Hlen - lepkavý materiál – „vychytává</a:t>
            </a:r>
            <a:r>
              <a:rPr lang="cs-CZ" dirty="0" smtClean="0">
                <a:solidFill>
                  <a:srgbClr val="002060"/>
                </a:solidFill>
              </a:rPr>
              <a:t>“ bakterie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>
                <a:solidFill>
                  <a:srgbClr val="002060"/>
                </a:solidFill>
              </a:rPr>
              <a:t>Lysozym – </a:t>
            </a:r>
            <a:r>
              <a:rPr lang="cs-CZ" dirty="0" smtClean="0">
                <a:solidFill>
                  <a:srgbClr val="002060"/>
                </a:solidFill>
              </a:rPr>
              <a:t>štěpí stěnu </a:t>
            </a:r>
            <a:r>
              <a:rPr lang="cs-CZ" dirty="0">
                <a:solidFill>
                  <a:srgbClr val="002060"/>
                </a:solidFill>
              </a:rPr>
              <a:t>bakterií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 err="1" smtClean="0">
                <a:solidFill>
                  <a:srgbClr val="002060"/>
                </a:solidFill>
              </a:rPr>
              <a:t>Lactoferrin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– váže železo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 err="1">
                <a:solidFill>
                  <a:srgbClr val="002060"/>
                </a:solidFill>
              </a:rPr>
              <a:t>Lactoperoxidasa</a:t>
            </a:r>
            <a:r>
              <a:rPr lang="cs-CZ" dirty="0">
                <a:solidFill>
                  <a:srgbClr val="002060"/>
                </a:solidFill>
              </a:rPr>
              <a:t> – volné radiály zabíjí bakterie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>
                <a:solidFill>
                  <a:srgbClr val="002060"/>
                </a:solidFill>
              </a:rPr>
              <a:t>Antibakteriální peptidy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 err="1">
                <a:solidFill>
                  <a:srgbClr val="002060"/>
                </a:solidFill>
              </a:rPr>
              <a:t>Cilie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epithelií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• </a:t>
            </a:r>
            <a:r>
              <a:rPr lang="cs-CZ" dirty="0" err="1">
                <a:solidFill>
                  <a:srgbClr val="002060"/>
                </a:solidFill>
              </a:rPr>
              <a:t>Tight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junction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epitelií</a:t>
            </a:r>
            <a:r>
              <a:rPr lang="cs-CZ" dirty="0">
                <a:solidFill>
                  <a:srgbClr val="002060"/>
                </a:solidFill>
              </a:rPr>
              <a:t> – ochrana </a:t>
            </a:r>
            <a:r>
              <a:rPr lang="cs-CZ" dirty="0" smtClean="0">
                <a:solidFill>
                  <a:srgbClr val="002060"/>
                </a:solidFill>
              </a:rPr>
              <a:t>před </a:t>
            </a:r>
            <a:r>
              <a:rPr lang="cs-CZ" dirty="0">
                <a:solidFill>
                  <a:srgbClr val="002060"/>
                </a:solidFill>
              </a:rPr>
              <a:t>invazí</a:t>
            </a:r>
          </a:p>
        </p:txBody>
      </p:sp>
    </p:spTree>
    <p:extLst>
      <p:ext uri="{BB962C8B-B14F-4D97-AF65-F5344CB8AC3E}">
        <p14:creationId xmlns:p14="http://schemas.microsoft.com/office/powerpoint/2010/main" val="29010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Cesty lymfocytů v těle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Imunitní reakce, které jsou následkem stimulace sliznic, nevedou jen </a:t>
            </a:r>
            <a:r>
              <a:rPr lang="cs-CZ" dirty="0" smtClean="0">
                <a:solidFill>
                  <a:srgbClr val="002060"/>
                </a:solidFill>
              </a:rPr>
              <a:t>k odpovědi v místě </a:t>
            </a:r>
            <a:r>
              <a:rPr lang="cs-CZ" dirty="0">
                <a:solidFill>
                  <a:srgbClr val="002060"/>
                </a:solidFill>
              </a:rPr>
              <a:t>imunizace </a:t>
            </a:r>
            <a:r>
              <a:rPr lang="cs-CZ" dirty="0" smtClean="0">
                <a:solidFill>
                  <a:srgbClr val="002060"/>
                </a:solidFill>
              </a:rPr>
              <a:t>a na </a:t>
            </a:r>
            <a:r>
              <a:rPr lang="cs-CZ" dirty="0">
                <a:solidFill>
                  <a:srgbClr val="002060"/>
                </a:solidFill>
              </a:rPr>
              <a:t>vzdálených místech. Imunitní buňky zorganizované lymfatické tkáně sliznic jsou aktivovány </a:t>
            </a:r>
            <a:r>
              <a:rPr lang="cs-CZ" dirty="0" smtClean="0">
                <a:solidFill>
                  <a:srgbClr val="002060"/>
                </a:solidFill>
              </a:rPr>
              <a:t>a migrují </a:t>
            </a:r>
            <a:r>
              <a:rPr lang="cs-CZ" dirty="0">
                <a:solidFill>
                  <a:srgbClr val="002060"/>
                </a:solidFill>
              </a:rPr>
              <a:t>nejprve lymfatickou </a:t>
            </a:r>
            <a:r>
              <a:rPr lang="cs-CZ" dirty="0" smtClean="0">
                <a:solidFill>
                  <a:srgbClr val="002060"/>
                </a:solidFill>
              </a:rPr>
              <a:t>a potom </a:t>
            </a:r>
            <a:r>
              <a:rPr lang="cs-CZ" dirty="0">
                <a:solidFill>
                  <a:srgbClr val="002060"/>
                </a:solidFill>
              </a:rPr>
              <a:t>krevní cestou, vracejí se na slizniční povrchy </a:t>
            </a:r>
            <a:r>
              <a:rPr lang="cs-CZ" dirty="0" smtClean="0">
                <a:solidFill>
                  <a:srgbClr val="002060"/>
                </a:solidFill>
              </a:rPr>
              <a:t>a do </a:t>
            </a:r>
            <a:r>
              <a:rPr lang="cs-CZ" dirty="0">
                <a:solidFill>
                  <a:srgbClr val="002060"/>
                </a:solidFill>
              </a:rPr>
              <a:t>exokrinních žláz („</a:t>
            </a:r>
            <a:r>
              <a:rPr lang="cs-CZ" dirty="0" err="1">
                <a:solidFill>
                  <a:srgbClr val="002060"/>
                </a:solidFill>
              </a:rPr>
              <a:t>homing</a:t>
            </a:r>
            <a:r>
              <a:rPr lang="cs-CZ" dirty="0">
                <a:solidFill>
                  <a:srgbClr val="002060"/>
                </a:solidFill>
              </a:rPr>
              <a:t>“). Migrace slizničních lymfocytů </a:t>
            </a:r>
            <a:r>
              <a:rPr lang="cs-CZ" dirty="0" smtClean="0">
                <a:solidFill>
                  <a:srgbClr val="002060"/>
                </a:solidFill>
              </a:rPr>
              <a:t>a jejich </a:t>
            </a:r>
            <a:r>
              <a:rPr lang="cs-CZ" dirty="0" err="1">
                <a:solidFill>
                  <a:srgbClr val="002060"/>
                </a:solidFill>
              </a:rPr>
              <a:t>usidlování</a:t>
            </a:r>
            <a:r>
              <a:rPr lang="cs-CZ" dirty="0">
                <a:solidFill>
                  <a:srgbClr val="002060"/>
                </a:solidFill>
              </a:rPr>
              <a:t> na základě adhezivních interakcí se slizničním endotelem je podkladem tzv. společného slizničního systému. Tímto mechanismem je např. zajištěno, že kojenec dostává </a:t>
            </a:r>
            <a:r>
              <a:rPr lang="cs-CZ" dirty="0" smtClean="0">
                <a:solidFill>
                  <a:srgbClr val="002060"/>
                </a:solidFill>
              </a:rPr>
              <a:t>v mateřském </a:t>
            </a:r>
            <a:r>
              <a:rPr lang="cs-CZ" dirty="0">
                <a:solidFill>
                  <a:srgbClr val="002060"/>
                </a:solidFill>
              </a:rPr>
              <a:t>mléce protilátky </a:t>
            </a:r>
            <a:r>
              <a:rPr lang="cs-CZ" dirty="0" smtClean="0">
                <a:solidFill>
                  <a:srgbClr val="002060"/>
                </a:solidFill>
              </a:rPr>
              <a:t>a buňky </a:t>
            </a:r>
            <a:r>
              <a:rPr lang="cs-CZ" dirty="0">
                <a:solidFill>
                  <a:srgbClr val="002060"/>
                </a:solidFill>
              </a:rPr>
              <a:t>namířené proti antigenům přítomným </a:t>
            </a:r>
            <a:r>
              <a:rPr lang="cs-CZ" dirty="0" smtClean="0">
                <a:solidFill>
                  <a:srgbClr val="002060"/>
                </a:solidFill>
              </a:rPr>
              <a:t>ve střevě </a:t>
            </a:r>
            <a:r>
              <a:rPr lang="cs-CZ" dirty="0">
                <a:solidFill>
                  <a:srgbClr val="002060"/>
                </a:solidFill>
              </a:rPr>
              <a:t>matky (např. antigeny mikroflóry), se kterými se novorozenec také setkává </a:t>
            </a:r>
            <a:r>
              <a:rPr lang="cs-CZ" dirty="0" smtClean="0">
                <a:solidFill>
                  <a:srgbClr val="002060"/>
                </a:solidFill>
              </a:rPr>
              <a:t>v prvních </a:t>
            </a:r>
            <a:r>
              <a:rPr lang="cs-CZ" dirty="0">
                <a:solidFill>
                  <a:srgbClr val="002060"/>
                </a:solidFill>
              </a:rPr>
              <a:t>dnech po narození („</a:t>
            </a:r>
            <a:r>
              <a:rPr lang="cs-CZ" dirty="0" err="1">
                <a:solidFill>
                  <a:srgbClr val="002060"/>
                </a:solidFill>
              </a:rPr>
              <a:t>enteromamární</a:t>
            </a:r>
            <a:r>
              <a:rPr lang="cs-CZ" dirty="0">
                <a:solidFill>
                  <a:srgbClr val="002060"/>
                </a:solidFill>
              </a:rPr>
              <a:t> osa“).</a:t>
            </a:r>
          </a:p>
        </p:txBody>
      </p:sp>
    </p:spTree>
    <p:extLst>
      <p:ext uri="{BB962C8B-B14F-4D97-AF65-F5344CB8AC3E}">
        <p14:creationId xmlns:p14="http://schemas.microsoft.com/office/powerpoint/2010/main" val="9286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Homing</a:t>
            </a:r>
            <a:r>
              <a:rPr lang="cs-CZ" dirty="0" smtClean="0">
                <a:solidFill>
                  <a:srgbClr val="C00000"/>
                </a:solidFill>
              </a:rPr>
              <a:t>“ </a:t>
            </a:r>
            <a:r>
              <a:rPr lang="cs-CZ" dirty="0">
                <a:solidFill>
                  <a:srgbClr val="C00000"/>
                </a:solidFill>
              </a:rPr>
              <a:t>lymfocytů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Řízená migrace a usazování se lymfocytů </a:t>
            </a:r>
            <a:r>
              <a:rPr lang="cs-CZ" dirty="0" smtClean="0">
                <a:solidFill>
                  <a:srgbClr val="002060"/>
                </a:solidFill>
              </a:rPr>
              <a:t>u </a:t>
            </a:r>
            <a:r>
              <a:rPr lang="cs-CZ" dirty="0">
                <a:solidFill>
                  <a:srgbClr val="002060"/>
                </a:solidFill>
              </a:rPr>
              <a:t>určitých tkáních imunitního systému. </a:t>
            </a:r>
          </a:p>
          <a:p>
            <a:r>
              <a:rPr lang="cs-CZ" dirty="0">
                <a:solidFill>
                  <a:srgbClr val="002060"/>
                </a:solidFill>
              </a:rPr>
              <a:t>Je závislá na expresi adhezívních molekul označovaných  jako </a:t>
            </a:r>
            <a:r>
              <a:rPr lang="cs-CZ" b="1" dirty="0" err="1">
                <a:solidFill>
                  <a:srgbClr val="002060"/>
                </a:solidFill>
              </a:rPr>
              <a:t>homingové</a:t>
            </a:r>
            <a:r>
              <a:rPr lang="cs-CZ" b="1" dirty="0">
                <a:solidFill>
                  <a:srgbClr val="002060"/>
                </a:solidFill>
              </a:rPr>
              <a:t> receptory</a:t>
            </a:r>
            <a:r>
              <a:rPr lang="cs-CZ" dirty="0">
                <a:solidFill>
                  <a:srgbClr val="002060"/>
                </a:solidFill>
              </a:rPr>
              <a:t> na lymfocytech. </a:t>
            </a:r>
          </a:p>
          <a:p>
            <a:r>
              <a:rPr lang="cs-CZ" dirty="0">
                <a:solidFill>
                  <a:srgbClr val="002060"/>
                </a:solidFill>
              </a:rPr>
              <a:t>Na endoteliích cílových tkání jsou exprimovány příslušné ligandy pro  tyto receptory, označované jako </a:t>
            </a:r>
            <a:r>
              <a:rPr lang="cs-CZ" b="1" dirty="0" err="1">
                <a:solidFill>
                  <a:srgbClr val="002060"/>
                </a:solidFill>
              </a:rPr>
              <a:t>adresiny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99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Venuly</a:t>
            </a:r>
            <a:r>
              <a:rPr lang="cs-CZ" dirty="0" smtClean="0">
                <a:solidFill>
                  <a:srgbClr val="C00000"/>
                </a:solidFill>
              </a:rPr>
              <a:t> s vysokým endotelem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(</a:t>
            </a:r>
            <a:r>
              <a:rPr lang="cs-CZ" sz="3600" dirty="0" err="1" smtClean="0">
                <a:solidFill>
                  <a:srgbClr val="C00000"/>
                </a:solidFill>
              </a:rPr>
              <a:t>High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err="1">
                <a:solidFill>
                  <a:srgbClr val="C00000"/>
                </a:solidFill>
              </a:rPr>
              <a:t>endotelial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r>
              <a:rPr lang="cs-CZ" sz="3600" dirty="0" err="1" smtClean="0">
                <a:solidFill>
                  <a:srgbClr val="C00000"/>
                </a:solidFill>
              </a:rPr>
              <a:t>venules</a:t>
            </a:r>
            <a:r>
              <a:rPr lang="cs-CZ" sz="3600" i="1" dirty="0" smtClean="0"/>
              <a:t>)</a:t>
            </a:r>
            <a:endParaRPr lang="en-US" sz="3600" i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Specializované </a:t>
            </a:r>
            <a:r>
              <a:rPr lang="cs-CZ" dirty="0" err="1">
                <a:solidFill>
                  <a:srgbClr val="002060"/>
                </a:solidFill>
              </a:rPr>
              <a:t>venuly</a:t>
            </a:r>
            <a:r>
              <a:rPr lang="cs-CZ" dirty="0">
                <a:solidFill>
                  <a:srgbClr val="002060"/>
                </a:solidFill>
              </a:rPr>
              <a:t>, místem kde lymfocyty pronikají z krevního oběhu do </a:t>
            </a:r>
            <a:r>
              <a:rPr lang="cs-CZ" dirty="0" err="1">
                <a:solidFill>
                  <a:srgbClr val="002060"/>
                </a:solidFill>
              </a:rPr>
              <a:t>stromatu</a:t>
            </a:r>
            <a:r>
              <a:rPr lang="cs-CZ" dirty="0">
                <a:solidFill>
                  <a:srgbClr val="002060"/>
                </a:solidFill>
              </a:rPr>
              <a:t> lymfatických uzlin nebo do  slizničního imunitního systému. </a:t>
            </a:r>
          </a:p>
          <a:p>
            <a:r>
              <a:rPr lang="cs-CZ" dirty="0">
                <a:solidFill>
                  <a:srgbClr val="002060"/>
                </a:solidFill>
              </a:rPr>
              <a:t>Jsou na nich adhezivní molekuly umožňující vazbu zejména „naivních“ (panenských) T- lymfocytů.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65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Cesty T-lymfocytů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49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Cesty lymfocytů v těle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00200"/>
            <a:ext cx="8136904" cy="5257800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3923928" y="24928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Krevní oběh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572000" y="1844824"/>
            <a:ext cx="504056" cy="72008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Indukce imunitní odpovědi na střevní sliznici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M-buňky lokalizovány v tenkém střevě, v oblasti zvané </a:t>
            </a:r>
            <a:r>
              <a:rPr lang="cs-CZ" dirty="0" err="1" smtClean="0">
                <a:solidFill>
                  <a:srgbClr val="002060"/>
                </a:solidFill>
              </a:rPr>
              <a:t>Peyerovy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plaky.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Před M- buňky prostupují, makromolekuly </a:t>
            </a:r>
            <a:r>
              <a:rPr lang="cs-CZ" dirty="0" smtClean="0">
                <a:solidFill>
                  <a:srgbClr val="002060"/>
                </a:solidFill>
              </a:rPr>
              <a:t>částice, </a:t>
            </a:r>
            <a:r>
              <a:rPr lang="cs-CZ" dirty="0" smtClean="0">
                <a:solidFill>
                  <a:srgbClr val="002060"/>
                </a:solidFill>
              </a:rPr>
              <a:t>mikroorganismy.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Pod nimi se nachází lymfoidní folikul tvořený velkými lymfocyty a </a:t>
            </a:r>
            <a:r>
              <a:rPr lang="cs-CZ" dirty="0" smtClean="0">
                <a:solidFill>
                  <a:srgbClr val="002060"/>
                </a:solidFill>
              </a:rPr>
              <a:t>APC.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Dále velký počet paměťových B-lymfocytů stimulovaných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Gastrointestinální imunitní systém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9009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5988" y="53975"/>
            <a:ext cx="895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4400" b="1" baseline="-25000">
                <a:latin typeface="Arial" pitchFamily="34" charset="0"/>
              </a:rPr>
              <a:t>       </a:t>
            </a:r>
            <a:endParaRPr lang="cs-CZ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ln w="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cs-CZ" sz="4000" b="1" baseline="-25000">
                <a:solidFill>
                  <a:schemeClr val="hlink"/>
                </a:solidFill>
                <a:latin typeface="Arial" pitchFamily="34" charset="0"/>
              </a:rPr>
              <a:t>SPOLEČNÝ IMUNITNÍ SYSTÉM SLIZNIC</a:t>
            </a:r>
            <a:endParaRPr lang="cs-CZ" sz="2400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" y="8439"/>
            <a:ext cx="9127246" cy="68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04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Epteliální</a:t>
            </a:r>
            <a:r>
              <a:rPr lang="cs-CZ" dirty="0" smtClean="0">
                <a:solidFill>
                  <a:srgbClr val="C00000"/>
                </a:solidFill>
              </a:rPr>
              <a:t> M buňky – transport </a:t>
            </a:r>
            <a:r>
              <a:rPr lang="cs-CZ" dirty="0" err="1" smtClean="0">
                <a:solidFill>
                  <a:srgbClr val="C00000"/>
                </a:solidFill>
              </a:rPr>
              <a:t>Ag</a:t>
            </a:r>
            <a:r>
              <a:rPr lang="cs-CZ" dirty="0" smtClean="0">
                <a:solidFill>
                  <a:srgbClr val="C00000"/>
                </a:solidFill>
              </a:rPr>
              <a:t> přes slizniční povrch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67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09612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Indukce imunitní odpovědi 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na </a:t>
            </a:r>
            <a:r>
              <a:rPr lang="cs-CZ" dirty="0">
                <a:solidFill>
                  <a:srgbClr val="C00000"/>
                </a:solidFill>
              </a:rPr>
              <a:t>střevní sliznici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Mino folikuly jsou v lamina propria rozptýleny: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CD4+T-lymfocyty, které  sousedí s </a:t>
            </a:r>
            <a:r>
              <a:rPr lang="cs-CZ" dirty="0" err="1" smtClean="0">
                <a:solidFill>
                  <a:srgbClr val="002060"/>
                </a:solidFill>
              </a:rPr>
              <a:t>venulemi</a:t>
            </a:r>
            <a:r>
              <a:rPr lang="cs-CZ" dirty="0" smtClean="0">
                <a:solidFill>
                  <a:srgbClr val="002060"/>
                </a:solidFill>
              </a:rPr>
              <a:t> tvořenými vysokým endotelem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Fibroblasty – podílejí se na diferenciaci epitel.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Makrofágy a dendritické buňky – zdroj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Den. </a:t>
            </a:r>
            <a:r>
              <a:rPr lang="cs-CZ" dirty="0" err="1">
                <a:solidFill>
                  <a:srgbClr val="002060"/>
                </a:solidFill>
              </a:rPr>
              <a:t>b</a:t>
            </a:r>
            <a:r>
              <a:rPr lang="cs-CZ" dirty="0" err="1" smtClean="0">
                <a:solidFill>
                  <a:srgbClr val="002060"/>
                </a:solidFill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. nejsou plně vyzrálé, po stimulaci dozrávání a přenos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do příslušných  lymfatických uzlin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82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Dendritické buňky sliznic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Rozdělení do dvou </a:t>
            </a:r>
            <a:r>
              <a:rPr lang="cs-CZ" dirty="0" err="1" smtClean="0">
                <a:solidFill>
                  <a:srgbClr val="002060"/>
                </a:solidFill>
              </a:rPr>
              <a:t>subsetů</a:t>
            </a:r>
            <a:r>
              <a:rPr lang="cs-CZ" dirty="0" smtClean="0">
                <a:solidFill>
                  <a:srgbClr val="002060"/>
                </a:solidFill>
              </a:rPr>
              <a:t> DC-1 a DC-2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DC-1 -stimulace infekčním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ve vysoké koncentraci – aktivace T-lymfocytů do Th1 (IFN-</a:t>
            </a:r>
            <a:r>
              <a:rPr lang="el-GR" dirty="0" smtClean="0">
                <a:solidFill>
                  <a:srgbClr val="002060"/>
                </a:solidFill>
              </a:rPr>
              <a:t>γ</a:t>
            </a:r>
            <a:r>
              <a:rPr lang="cs-CZ" dirty="0" smtClean="0">
                <a:solidFill>
                  <a:srgbClr val="002060"/>
                </a:solidFill>
              </a:rPr>
              <a:t> a cytotoxické mechanismy)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DC-2 –stimulace nízkými dávkami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za fyziologických podmínek – aktivace lymfocytů do Th2 (IL-2,4 a 13 ) a </a:t>
            </a:r>
            <a:r>
              <a:rPr lang="cs-CZ" dirty="0" err="1" smtClean="0">
                <a:solidFill>
                  <a:srgbClr val="002060"/>
                </a:solidFill>
              </a:rPr>
              <a:t>Tr</a:t>
            </a:r>
            <a:r>
              <a:rPr lang="cs-CZ" dirty="0" smtClean="0">
                <a:solidFill>
                  <a:srgbClr val="002060"/>
                </a:solidFill>
              </a:rPr>
              <a:t> – produkce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IL-10 a TGF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Výsledek aktivace B-lymfocytů k produkci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85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Humorální mechanismy slizničního imunitního systému – role </a:t>
            </a:r>
            <a:r>
              <a:rPr lang="cs-CZ" dirty="0" err="1" smtClean="0">
                <a:solidFill>
                  <a:srgbClr val="C00000"/>
                </a:solidFill>
              </a:rPr>
              <a:t>IgA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Produkován B-lymfocyty a plazmatickými buňkami v </a:t>
            </a:r>
            <a:r>
              <a:rPr lang="cs-CZ" dirty="0" err="1" smtClean="0">
                <a:solidFill>
                  <a:srgbClr val="002060"/>
                </a:solidFill>
              </a:rPr>
              <a:t>submokózních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vrstvách.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Transport přes </a:t>
            </a:r>
            <a:r>
              <a:rPr lang="cs-CZ" dirty="0" err="1" smtClean="0">
                <a:solidFill>
                  <a:srgbClr val="002060"/>
                </a:solidFill>
              </a:rPr>
              <a:t>epteliální</a:t>
            </a:r>
            <a:r>
              <a:rPr lang="cs-CZ" dirty="0" smtClean="0">
                <a:solidFill>
                  <a:srgbClr val="002060"/>
                </a:solidFill>
              </a:rPr>
              <a:t> buňku na slizniční povrch </a:t>
            </a:r>
            <a:r>
              <a:rPr lang="cs-CZ" dirty="0" smtClean="0">
                <a:solidFill>
                  <a:srgbClr val="002060"/>
                </a:solidFill>
              </a:rPr>
              <a:t>– </a:t>
            </a:r>
            <a:r>
              <a:rPr lang="cs-CZ" b="1" dirty="0" err="1" smtClean="0">
                <a:solidFill>
                  <a:srgbClr val="002060"/>
                </a:solidFill>
              </a:rPr>
              <a:t>transcytóza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Váže se na transportní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-receptor </a:t>
            </a:r>
            <a:r>
              <a:rPr lang="en-GB" dirty="0" smtClean="0">
                <a:solidFill>
                  <a:srgbClr val="002060"/>
                </a:solidFill>
              </a:rPr>
              <a:t>→</a:t>
            </a:r>
            <a:r>
              <a:rPr lang="cs-CZ" dirty="0" smtClean="0">
                <a:solidFill>
                  <a:srgbClr val="002060"/>
                </a:solidFill>
              </a:rPr>
              <a:t> endocytóza a přenesení na </a:t>
            </a:r>
            <a:r>
              <a:rPr lang="cs-CZ" dirty="0" err="1" smtClean="0">
                <a:solidFill>
                  <a:srgbClr val="002060"/>
                </a:solidFill>
              </a:rPr>
              <a:t>luminární</a:t>
            </a:r>
            <a:r>
              <a:rPr lang="cs-CZ" dirty="0" smtClean="0">
                <a:solidFill>
                  <a:srgbClr val="002060"/>
                </a:solidFill>
              </a:rPr>
              <a:t> stranu buňky, tam fúzuje s membránou a část receptorové molekuly  ( tzv. sekreční komponenta) spolu s navázaným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se </a:t>
            </a:r>
            <a:r>
              <a:rPr lang="cs-CZ" dirty="0" smtClean="0">
                <a:solidFill>
                  <a:srgbClr val="002060"/>
                </a:solidFill>
              </a:rPr>
              <a:t>odštěpí.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Přenos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do mateřského mléka a do zažívacího traktu </a:t>
            </a:r>
            <a:r>
              <a:rPr lang="cs-CZ" dirty="0" smtClean="0">
                <a:solidFill>
                  <a:srgbClr val="002060"/>
                </a:solidFill>
              </a:rPr>
              <a:t>novorozence.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05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rHe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2325" y="192088"/>
            <a:ext cx="6998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      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Struktura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molekuly</a:t>
            </a:r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 sekrečního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IgA</a:t>
            </a:r>
          </a:p>
        </p:txBody>
      </p:sp>
    </p:spTree>
    <p:extLst>
      <p:ext uri="{BB962C8B-B14F-4D97-AF65-F5344CB8AC3E}">
        <p14:creationId xmlns:p14="http://schemas.microsoft.com/office/powerpoint/2010/main" val="959456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Transcytóza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001000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9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dirty="0" err="1">
                <a:solidFill>
                  <a:srgbClr val="C00000"/>
                </a:solidFill>
              </a:rPr>
              <a:t>Vlastnosti</a:t>
            </a:r>
            <a:r>
              <a:rPr lang="en-US" sz="3200" dirty="0">
                <a:solidFill>
                  <a:srgbClr val="C00000"/>
                </a:solidFill>
              </a:rPr>
              <a:t> a </a:t>
            </a:r>
            <a:r>
              <a:rPr lang="en-US" sz="3200" dirty="0" err="1">
                <a:solidFill>
                  <a:srgbClr val="C00000"/>
                </a:solidFill>
              </a:rPr>
              <a:t>funkce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sekrečního</a:t>
            </a:r>
            <a:r>
              <a:rPr lang="en-US" sz="3200" dirty="0">
                <a:solidFill>
                  <a:srgbClr val="C00000"/>
                </a:solidFill>
              </a:rPr>
              <a:t> IgA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326108"/>
            <a:ext cx="8153400" cy="552216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Produkováno v největším množství -3-5g denně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Odolnost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vůči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proteolytickým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enzymům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Neutralizace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toxinů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virů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enzymů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en-US" dirty="0" err="1" smtClean="0">
                <a:solidFill>
                  <a:srgbClr val="002060"/>
                </a:solidFill>
              </a:rPr>
              <a:t>nhibice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adherence </a:t>
            </a:r>
            <a:r>
              <a:rPr lang="en-US" dirty="0" err="1">
                <a:solidFill>
                  <a:srgbClr val="002060"/>
                </a:solidFill>
              </a:rPr>
              <a:t>mikroorganismů</a:t>
            </a:r>
            <a:r>
              <a:rPr lang="en-US" dirty="0">
                <a:solidFill>
                  <a:srgbClr val="002060"/>
                </a:solidFill>
              </a:rPr>
              <a:t> k </a:t>
            </a:r>
            <a:r>
              <a:rPr lang="en-US" dirty="0" err="1">
                <a:solidFill>
                  <a:srgbClr val="002060"/>
                </a:solidFill>
              </a:rPr>
              <a:t>epiteliím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Zábrana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průniku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antigenu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mikrobů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Opsonizační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efekt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Protilátkami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mediovaná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cytotoxicita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Intracelulární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neutralizace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virů</a:t>
            </a:r>
            <a:r>
              <a:rPr lang="en-US" dirty="0">
                <a:solidFill>
                  <a:srgbClr val="002060"/>
                </a:solidFill>
              </a:rPr>
              <a:t> v </a:t>
            </a:r>
            <a:r>
              <a:rPr lang="en-US" dirty="0" err="1">
                <a:solidFill>
                  <a:srgbClr val="002060"/>
                </a:solidFill>
              </a:rPr>
              <a:t>epitelových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buňkách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transportu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fúze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vesiklů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obsahujících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sIgA</a:t>
            </a:r>
            <a:r>
              <a:rPr lang="en-US" dirty="0">
                <a:solidFill>
                  <a:srgbClr val="002060"/>
                </a:solidFill>
              </a:rPr>
              <a:t> s </a:t>
            </a:r>
            <a:r>
              <a:rPr lang="en-US" dirty="0" err="1">
                <a:solidFill>
                  <a:srgbClr val="002060"/>
                </a:solidFill>
              </a:rPr>
              <a:t>endosomy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obsahujícími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antigen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Protizánětlivá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aktivita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kompetitivní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vazbou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antigen (</a:t>
            </a:r>
            <a:r>
              <a:rPr lang="en-US" dirty="0" err="1" smtClean="0">
                <a:solidFill>
                  <a:srgbClr val="002060"/>
                </a:solidFill>
              </a:rPr>
              <a:t>blokace</a:t>
            </a:r>
            <a:r>
              <a:rPr lang="en-US" dirty="0" smtClean="0">
                <a:solidFill>
                  <a:srgbClr val="002060"/>
                </a:solidFill>
              </a:rPr>
              <a:t> IgG a </a:t>
            </a:r>
            <a:r>
              <a:rPr lang="en-US" dirty="0" err="1" smtClean="0">
                <a:solidFill>
                  <a:srgbClr val="002060"/>
                </a:solidFill>
              </a:rPr>
              <a:t>IgE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mediovaných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reakcí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6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Sekreční imunoglobuliny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– největší strukturní heterogenita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Monomer, polymer a sekreční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zažívacím traktu IgA2, v dýchacích cestách IgA1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 sekrečních  výhoda polyvalence – 4 -8 vazebných míst pro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vysoká </a:t>
            </a:r>
            <a:r>
              <a:rPr lang="cs-CZ" dirty="0" err="1" smtClean="0">
                <a:solidFill>
                  <a:srgbClr val="002060"/>
                </a:solidFill>
              </a:rPr>
              <a:t>avidita</a:t>
            </a:r>
            <a:r>
              <a:rPr lang="cs-CZ" dirty="0" smtClean="0">
                <a:solidFill>
                  <a:srgbClr val="002060"/>
                </a:solidFill>
              </a:rPr>
              <a:t> x nízká afinita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Kromě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také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Význam v raném dětství a u selektivního deficitu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Náchylnější k proteolytickému rozkladu v </a:t>
            </a:r>
            <a:r>
              <a:rPr lang="cs-CZ" dirty="0">
                <a:solidFill>
                  <a:srgbClr val="002060"/>
                </a:solidFill>
              </a:rPr>
              <a:t>l</a:t>
            </a:r>
            <a:r>
              <a:rPr lang="cs-CZ" dirty="0" smtClean="0">
                <a:solidFill>
                  <a:srgbClr val="002060"/>
                </a:solidFill>
              </a:rPr>
              <a:t>umen střeva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9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Antimikrobní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mechani</a:t>
            </a:r>
            <a:r>
              <a:rPr lang="cs-CZ" sz="3200" dirty="0">
                <a:solidFill>
                  <a:srgbClr val="C00000"/>
                </a:solidFill>
              </a:rPr>
              <a:t>s</a:t>
            </a:r>
            <a:r>
              <a:rPr lang="en-US" sz="3200" dirty="0">
                <a:solidFill>
                  <a:srgbClr val="C00000"/>
                </a:solidFill>
              </a:rPr>
              <a:t>my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 err="1">
                <a:solidFill>
                  <a:srgbClr val="C00000"/>
                </a:solidFill>
              </a:rPr>
              <a:t>na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sliznicích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84784"/>
            <a:ext cx="8610600" cy="4763616"/>
          </a:xfrm>
        </p:spPr>
        <p:txBody>
          <a:bodyPr>
            <a:normAutofit lnSpcReduction="10000"/>
          </a:bodyPr>
          <a:lstStyle/>
          <a:p>
            <a:pPr algn="just"/>
            <a:endParaRPr lang="en-US" sz="2200" b="1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Faktor</a:t>
            </a:r>
            <a:r>
              <a:rPr lang="en-US" sz="2200" dirty="0">
                <a:solidFill>
                  <a:srgbClr val="002060"/>
                </a:solidFill>
              </a:rPr>
              <a:t>			           </a:t>
            </a:r>
            <a:r>
              <a:rPr lang="en-US" sz="2200" dirty="0" err="1">
                <a:solidFill>
                  <a:srgbClr val="002060"/>
                </a:solidFill>
              </a:rPr>
              <a:t>Mechani</a:t>
            </a:r>
            <a:r>
              <a:rPr lang="cs-CZ" sz="2200" dirty="0">
                <a:solidFill>
                  <a:srgbClr val="002060"/>
                </a:solidFill>
              </a:rPr>
              <a:t>s</a:t>
            </a:r>
            <a:r>
              <a:rPr lang="en-US" sz="2200" dirty="0" err="1">
                <a:solidFill>
                  <a:srgbClr val="002060"/>
                </a:solidFill>
              </a:rPr>
              <a:t>mus</a:t>
            </a:r>
            <a:endParaRPr lang="en-US" sz="2200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rgbClr val="002060"/>
                </a:solidFill>
              </a:rPr>
              <a:t>komensální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bakterie</a:t>
            </a: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cs-CZ" sz="2200" dirty="0" smtClean="0">
                <a:solidFill>
                  <a:srgbClr val="002060"/>
                </a:solidFill>
              </a:rPr>
              <a:t>              </a:t>
            </a:r>
            <a:r>
              <a:rPr lang="en-US" sz="2200" dirty="0" err="1" smtClean="0">
                <a:solidFill>
                  <a:srgbClr val="002060"/>
                </a:solidFill>
              </a:rPr>
              <a:t>kompetice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s </a:t>
            </a:r>
            <a:r>
              <a:rPr lang="en-US" sz="2200" dirty="0" err="1">
                <a:solidFill>
                  <a:srgbClr val="002060"/>
                </a:solidFill>
              </a:rPr>
              <a:t>exogenními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mikroby</a:t>
            </a:r>
            <a:r>
              <a:rPr lang="en-US" sz="2200" dirty="0">
                <a:solidFill>
                  <a:srgbClr val="002060"/>
                </a:solidFill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</a:rPr>
              <a:t>                                    	</a:t>
            </a:r>
            <a:r>
              <a:rPr lang="cs-CZ" sz="2200" dirty="0" smtClean="0">
                <a:solidFill>
                  <a:srgbClr val="002060"/>
                </a:solidFill>
              </a:rPr>
              <a:t>              </a:t>
            </a:r>
            <a:r>
              <a:rPr lang="en-US" sz="2200" dirty="0" err="1" smtClean="0">
                <a:solidFill>
                  <a:srgbClr val="002060"/>
                </a:solidFill>
              </a:rPr>
              <a:t>produkce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protizánětlivých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látek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těsné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spoje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epitelu</a:t>
            </a:r>
            <a:r>
              <a:rPr lang="en-US" sz="2200" dirty="0">
                <a:solidFill>
                  <a:srgbClr val="002060"/>
                </a:solidFill>
              </a:rPr>
              <a:t> 	 	</a:t>
            </a:r>
            <a:r>
              <a:rPr lang="en-US" sz="2200" dirty="0" err="1">
                <a:solidFill>
                  <a:srgbClr val="002060"/>
                </a:solidFill>
              </a:rPr>
              <a:t>brání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průniku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bakterií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řasinky</a:t>
            </a:r>
            <a:r>
              <a:rPr lang="en-US" sz="2200" dirty="0">
                <a:solidFill>
                  <a:srgbClr val="002060"/>
                </a:solidFill>
              </a:rPr>
              <a:t>			</a:t>
            </a:r>
            <a:r>
              <a:rPr lang="cs-CZ" sz="2200" dirty="0" smtClean="0">
                <a:solidFill>
                  <a:srgbClr val="002060"/>
                </a:solidFill>
              </a:rPr>
              <a:t>              </a:t>
            </a:r>
            <a:r>
              <a:rPr lang="en-US" sz="2200" dirty="0" err="1" smtClean="0">
                <a:solidFill>
                  <a:srgbClr val="002060"/>
                </a:solidFill>
              </a:rPr>
              <a:t>zachytávají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mikroby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mucin</a:t>
            </a:r>
            <a:r>
              <a:rPr lang="en-US" sz="2200" dirty="0">
                <a:solidFill>
                  <a:srgbClr val="002060"/>
                </a:solidFill>
              </a:rPr>
              <a:t>		       		</a:t>
            </a:r>
            <a:r>
              <a:rPr lang="en-US" sz="2200" dirty="0" err="1">
                <a:solidFill>
                  <a:srgbClr val="002060"/>
                </a:solidFill>
              </a:rPr>
              <a:t>zachytává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bakterie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lysozym</a:t>
            </a:r>
            <a:r>
              <a:rPr lang="en-US" sz="2200" dirty="0">
                <a:solidFill>
                  <a:srgbClr val="002060"/>
                </a:solidFill>
              </a:rPr>
              <a:t>		       	</a:t>
            </a:r>
            <a:r>
              <a:rPr lang="cs-CZ" sz="2200" dirty="0" smtClean="0">
                <a:solidFill>
                  <a:srgbClr val="002060"/>
                </a:solidFill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</a:rPr>
              <a:t>zabíjí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G+ </a:t>
            </a:r>
            <a:r>
              <a:rPr lang="en-US" sz="2200" dirty="0" err="1">
                <a:solidFill>
                  <a:srgbClr val="002060"/>
                </a:solidFill>
              </a:rPr>
              <a:t>bakterie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stěny</a:t>
            </a:r>
            <a:r>
              <a:rPr lang="en-US" sz="2200" dirty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laktoferin</a:t>
            </a:r>
            <a:r>
              <a:rPr lang="en-US" sz="2200" dirty="0">
                <a:solidFill>
                  <a:srgbClr val="002060"/>
                </a:solidFill>
              </a:rPr>
              <a:t>	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      </a:t>
            </a:r>
            <a:r>
              <a:rPr lang="en-US" sz="2200" dirty="0" err="1" smtClean="0">
                <a:solidFill>
                  <a:srgbClr val="002060"/>
                </a:solidFill>
              </a:rPr>
              <a:t>váže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železo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inhibice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růstu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mikrobů</a:t>
            </a:r>
            <a:r>
              <a:rPr lang="en-US" sz="2200" dirty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laktoperoxidasa</a:t>
            </a:r>
            <a:r>
              <a:rPr lang="en-US" sz="2200" dirty="0">
                <a:solidFill>
                  <a:srgbClr val="002060"/>
                </a:solidFill>
              </a:rPr>
              <a:t>	       	</a:t>
            </a:r>
            <a:r>
              <a:rPr lang="cs-CZ" sz="2200" dirty="0" smtClean="0">
                <a:solidFill>
                  <a:srgbClr val="002060"/>
                </a:solidFill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</a:rPr>
              <a:t>usmrcuje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bakterie</a:t>
            </a:r>
            <a:r>
              <a:rPr lang="en-US" sz="2200" dirty="0">
                <a:solidFill>
                  <a:srgbClr val="002060"/>
                </a:solidFill>
              </a:rPr>
              <a:t> (</a:t>
            </a:r>
            <a:r>
              <a:rPr lang="en-US" sz="2200" dirty="0" err="1">
                <a:solidFill>
                  <a:srgbClr val="002060"/>
                </a:solidFill>
              </a:rPr>
              <a:t>volné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radikály</a:t>
            </a:r>
            <a:r>
              <a:rPr lang="en-US" sz="2200" dirty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antibiot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peptidy</a:t>
            </a:r>
            <a:r>
              <a:rPr lang="en-US" sz="2200" dirty="0">
                <a:solidFill>
                  <a:srgbClr val="002060"/>
                </a:solidFill>
              </a:rPr>
              <a:t>	       	</a:t>
            </a:r>
            <a:r>
              <a:rPr lang="en-US" sz="2200" dirty="0" err="1">
                <a:solidFill>
                  <a:srgbClr val="002060"/>
                </a:solidFill>
              </a:rPr>
              <a:t>usmrcují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bakterie</a:t>
            </a:r>
            <a:endParaRPr lang="en-US" sz="2200" dirty="0">
              <a:solidFill>
                <a:srgbClr val="002060"/>
              </a:solidFill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</a:rPr>
              <a:t>sekreční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Ig</a:t>
            </a:r>
            <a:r>
              <a:rPr lang="en-US" sz="2200" dirty="0">
                <a:solidFill>
                  <a:srgbClr val="002060"/>
                </a:solidFill>
              </a:rPr>
              <a:t>                 	</a:t>
            </a:r>
            <a:r>
              <a:rPr lang="cs-CZ" sz="2200" dirty="0" smtClean="0">
                <a:solidFill>
                  <a:srgbClr val="002060"/>
                </a:solidFill>
              </a:rPr>
              <a:t>               </a:t>
            </a:r>
            <a:r>
              <a:rPr lang="en-US" sz="2200" dirty="0" err="1" smtClean="0">
                <a:solidFill>
                  <a:srgbClr val="002060"/>
                </a:solidFill>
              </a:rPr>
              <a:t>blokují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adherenci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bakterií</a:t>
            </a:r>
            <a:r>
              <a:rPr lang="en-US" sz="2200" dirty="0">
                <a:solidFill>
                  <a:srgbClr val="002060"/>
                </a:solidFill>
              </a:rPr>
              <a:t> k </a:t>
            </a:r>
            <a:r>
              <a:rPr lang="en-US" sz="2200" dirty="0" err="1">
                <a:solidFill>
                  <a:srgbClr val="002060"/>
                </a:solidFill>
              </a:rPr>
              <a:t>epitelu</a:t>
            </a:r>
            <a:r>
              <a:rPr lang="en-US" sz="20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1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Funkce </a:t>
            </a:r>
            <a:r>
              <a:rPr lang="cs-CZ" dirty="0" err="1" smtClean="0">
                <a:solidFill>
                  <a:srgbClr val="C00000"/>
                </a:solidFill>
              </a:rPr>
              <a:t>defensinů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518432" cy="4525963"/>
          </a:xfrm>
        </p:spPr>
      </p:pic>
    </p:spTree>
    <p:extLst>
      <p:ext uri="{BB962C8B-B14F-4D97-AF65-F5344CB8AC3E}">
        <p14:creationId xmlns:p14="http://schemas.microsoft.com/office/powerpoint/2010/main" val="514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30" y="-32473"/>
            <a:ext cx="9282530" cy="6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1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endParaRPr lang="cs-CZ" sz="2400" b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sz="2400" b="1" dirty="0" err="1" smtClean="0">
                <a:solidFill>
                  <a:srgbClr val="002060"/>
                </a:solidFill>
              </a:rPr>
              <a:t>Cathelicidiny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kationické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peptidy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endParaRPr lang="cs-CZ" sz="2400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</a:rPr>
              <a:t>           </a:t>
            </a:r>
            <a:r>
              <a:rPr lang="cs-CZ" sz="2400" dirty="0" smtClean="0">
                <a:solidFill>
                  <a:srgbClr val="002060"/>
                </a:solidFill>
              </a:rPr>
              <a:t>      neutrofilní leukocyty, některé epitelové 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buňky, mastocyty, 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            účinkují </a:t>
            </a:r>
            <a:r>
              <a:rPr lang="cs-CZ" sz="2400" dirty="0">
                <a:solidFill>
                  <a:srgbClr val="002060"/>
                </a:solidFill>
              </a:rPr>
              <a:t>jako </a:t>
            </a:r>
            <a:r>
              <a:rPr lang="cs-CZ" sz="2400" dirty="0" smtClean="0">
                <a:solidFill>
                  <a:srgbClr val="002060"/>
                </a:solidFill>
              </a:rPr>
              <a:t>přirozená mikrobicidní  antibiotika</a:t>
            </a:r>
          </a:p>
          <a:p>
            <a:pPr algn="l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 </a:t>
            </a:r>
            <a:endParaRPr lang="cs-CZ" sz="2400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b="1" dirty="0" err="1">
                <a:solidFill>
                  <a:srgbClr val="002060"/>
                </a:solidFill>
              </a:rPr>
              <a:t>Defensiny</a:t>
            </a:r>
            <a:r>
              <a:rPr lang="en-US" sz="2400" dirty="0">
                <a:solidFill>
                  <a:srgbClr val="002060"/>
                </a:solidFill>
              </a:rPr>
              <a:t> - </a:t>
            </a:r>
            <a:r>
              <a:rPr lang="en-US" sz="2400" dirty="0" err="1">
                <a:solidFill>
                  <a:srgbClr val="002060"/>
                </a:solidFill>
              </a:rPr>
              <a:t>kationické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peptidy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α-</a:t>
            </a:r>
            <a:r>
              <a:rPr lang="en-US" sz="2400" dirty="0" err="1" smtClean="0">
                <a:solidFill>
                  <a:srgbClr val="002060"/>
                </a:solidFill>
              </a:rPr>
              <a:t>defensiny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– </a:t>
            </a:r>
            <a:r>
              <a:rPr lang="en-US" sz="2400" dirty="0" err="1">
                <a:solidFill>
                  <a:srgbClr val="002060"/>
                </a:solidFill>
              </a:rPr>
              <a:t>neutrofily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Panet</a:t>
            </a:r>
            <a:r>
              <a:rPr lang="cs-CZ" sz="2400" dirty="0">
                <a:solidFill>
                  <a:srgbClr val="002060"/>
                </a:solidFill>
              </a:rPr>
              <a:t>h</a:t>
            </a:r>
            <a:r>
              <a:rPr lang="en-US" sz="2400" dirty="0" err="1">
                <a:solidFill>
                  <a:srgbClr val="002060"/>
                </a:solidFill>
              </a:rPr>
              <a:t>ovy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buňky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tenkého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</a:rPr>
              <a:t>             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střeva</a:t>
            </a:r>
            <a:r>
              <a:rPr lang="cs-CZ" sz="2400" dirty="0">
                <a:solidFill>
                  <a:srgbClr val="002060"/>
                </a:solidFill>
              </a:rPr>
              <a:t>,mají významnou roli při zánětu,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</a:rPr>
              <a:t>             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r>
              <a:rPr lang="cs-CZ" sz="2400" dirty="0">
                <a:solidFill>
                  <a:srgbClr val="002060"/>
                </a:solidFill>
              </a:rPr>
              <a:t>hojení ran a zasahují i do imunity získané 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β-</a:t>
            </a:r>
            <a:r>
              <a:rPr lang="en-US" sz="2400" dirty="0" err="1" smtClean="0">
                <a:solidFill>
                  <a:srgbClr val="002060"/>
                </a:solidFill>
              </a:rPr>
              <a:t>defensiny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epitelové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buňky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ústní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sliznice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bronchů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urogenitálního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		</a:t>
            </a:r>
            <a:r>
              <a:rPr lang="en-US" sz="2400" dirty="0" err="1" smtClean="0">
                <a:solidFill>
                  <a:srgbClr val="002060"/>
                </a:solidFill>
              </a:rPr>
              <a:t>traktu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ep</a:t>
            </a:r>
            <a:r>
              <a:rPr lang="en-US" sz="2400" dirty="0" err="1" smtClean="0">
                <a:solidFill>
                  <a:srgbClr val="002060"/>
                </a:solidFill>
              </a:rPr>
              <a:t>idermis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002060"/>
                </a:solidFill>
              </a:rPr>
              <a:t>jejich </a:t>
            </a:r>
            <a:r>
              <a:rPr lang="en-US" sz="2400" dirty="0" err="1">
                <a:solidFill>
                  <a:srgbClr val="002060"/>
                </a:solidFill>
              </a:rPr>
              <a:t>vazba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fosfolipidové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membrány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mikrobů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vede 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porušení</a:t>
            </a:r>
            <a:r>
              <a:rPr lang="cs-CZ" sz="2400" dirty="0">
                <a:solidFill>
                  <a:srgbClr val="002060"/>
                </a:solidFill>
              </a:rPr>
              <a:t> její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integrity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>
                <a:solidFill>
                  <a:srgbClr val="002060"/>
                </a:solidFill>
              </a:rPr>
              <a:t>k zabití </a:t>
            </a:r>
            <a:r>
              <a:rPr lang="cs-CZ" sz="2400" dirty="0" smtClean="0">
                <a:solidFill>
                  <a:srgbClr val="002060"/>
                </a:solidFill>
              </a:rPr>
              <a:t>mikroba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                      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81400" y="6172200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+mj-lt"/>
              </a:rPr>
              <a:t>Antimikrobní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peptidy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349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Orální tolerance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(</a:t>
            </a:r>
            <a:r>
              <a:rPr lang="cs-CZ" dirty="0">
                <a:solidFill>
                  <a:srgbClr val="002060"/>
                </a:solidFill>
              </a:rPr>
              <a:t>1 až 2 %) potravinových </a:t>
            </a:r>
            <a:r>
              <a:rPr lang="cs-CZ" dirty="0" smtClean="0">
                <a:solidFill>
                  <a:srgbClr val="002060"/>
                </a:solidFill>
              </a:rPr>
              <a:t>a jiných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smtClean="0">
                <a:solidFill>
                  <a:srgbClr val="002060"/>
                </a:solidFill>
              </a:rPr>
              <a:t>v lumen </a:t>
            </a:r>
            <a:r>
              <a:rPr lang="cs-CZ" dirty="0">
                <a:solidFill>
                  <a:srgbClr val="002060"/>
                </a:solidFill>
              </a:rPr>
              <a:t>přítomných antigenů proniká „zdravou“ střevní sliznicí do krevního oběhu </a:t>
            </a:r>
            <a:r>
              <a:rPr lang="cs-CZ" dirty="0" smtClean="0">
                <a:solidFill>
                  <a:srgbClr val="002060"/>
                </a:solidFill>
              </a:rPr>
              <a:t>v intaktní</a:t>
            </a:r>
            <a:r>
              <a:rPr lang="cs-CZ" dirty="0">
                <a:solidFill>
                  <a:srgbClr val="002060"/>
                </a:solidFill>
              </a:rPr>
              <a:t>, imunogenní podobě. </a:t>
            </a:r>
            <a:r>
              <a:rPr lang="cs-CZ" dirty="0" smtClean="0">
                <a:solidFill>
                  <a:srgbClr val="002060"/>
                </a:solidFill>
              </a:rPr>
              <a:t>U zdravých </a:t>
            </a:r>
            <a:r>
              <a:rPr lang="cs-CZ" dirty="0">
                <a:solidFill>
                  <a:srgbClr val="002060"/>
                </a:solidFill>
              </a:rPr>
              <a:t>jedinců jsou tyto antigeny tolerovány (tzv. orální tolerance), tj. nevyvolávají výraznou systémovou odpověď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>
                <a:solidFill>
                  <a:srgbClr val="002060"/>
                </a:solidFill>
              </a:rPr>
              <a:t>Mechanismus vzniku této slizniční tolerance, jejíž působení zabraňuje zánětlivým procesům </a:t>
            </a:r>
            <a:r>
              <a:rPr lang="cs-CZ" dirty="0" smtClean="0">
                <a:solidFill>
                  <a:srgbClr val="002060"/>
                </a:solidFill>
              </a:rPr>
              <a:t>ve střevě</a:t>
            </a:r>
            <a:r>
              <a:rPr lang="cs-CZ" dirty="0">
                <a:solidFill>
                  <a:srgbClr val="002060"/>
                </a:solidFill>
              </a:rPr>
              <a:t>, je dosud nejasný. Významná je funkce dendritických buněk, vlastní mechanismus vzniku orální tolerance je pak </a:t>
            </a:r>
            <a:r>
              <a:rPr lang="cs-CZ" dirty="0" smtClean="0">
                <a:solidFill>
                  <a:srgbClr val="002060"/>
                </a:solidFill>
              </a:rPr>
              <a:t>realizován, </a:t>
            </a:r>
            <a:r>
              <a:rPr lang="cs-CZ" dirty="0">
                <a:solidFill>
                  <a:srgbClr val="002060"/>
                </a:solidFill>
              </a:rPr>
              <a:t>především TGF </a:t>
            </a:r>
            <a:r>
              <a:rPr lang="el-GR" dirty="0">
                <a:solidFill>
                  <a:srgbClr val="002060"/>
                </a:solidFill>
              </a:rPr>
              <a:t>β </a:t>
            </a:r>
            <a:r>
              <a:rPr lang="cs-CZ" dirty="0">
                <a:solidFill>
                  <a:srgbClr val="002060"/>
                </a:solidFill>
              </a:rPr>
              <a:t>aIL-10 produkovanými </a:t>
            </a:r>
            <a:r>
              <a:rPr lang="cs-CZ" dirty="0" err="1" smtClean="0">
                <a:solidFill>
                  <a:srgbClr val="002060"/>
                </a:solidFill>
              </a:rPr>
              <a:t>Treg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lymfocyty. Snadnost indukce tolerance perorální cestou vedla </a:t>
            </a:r>
            <a:r>
              <a:rPr lang="cs-CZ" dirty="0" smtClean="0">
                <a:solidFill>
                  <a:srgbClr val="002060"/>
                </a:solidFill>
              </a:rPr>
              <a:t>k pokusům </a:t>
            </a:r>
            <a:r>
              <a:rPr lang="cs-CZ" dirty="0">
                <a:solidFill>
                  <a:srgbClr val="002060"/>
                </a:solidFill>
              </a:rPr>
              <a:t>využít tuto formu tolerance </a:t>
            </a:r>
            <a:r>
              <a:rPr lang="cs-CZ" dirty="0" smtClean="0">
                <a:solidFill>
                  <a:srgbClr val="002060"/>
                </a:solidFill>
              </a:rPr>
              <a:t>v léčbě </a:t>
            </a:r>
            <a:r>
              <a:rPr lang="cs-CZ" dirty="0">
                <a:solidFill>
                  <a:srgbClr val="002060"/>
                </a:solidFill>
              </a:rPr>
              <a:t>imunopatologických stavů, především autoimunitních chorob.</a:t>
            </a:r>
          </a:p>
        </p:txBody>
      </p:sp>
    </p:spTree>
    <p:extLst>
      <p:ext uri="{BB962C8B-B14F-4D97-AF65-F5344CB8AC3E}">
        <p14:creationId xmlns:p14="http://schemas.microsoft.com/office/powerpoint/2010/main" val="536594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cs-CZ" sz="3200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cs-CZ" sz="3600" dirty="0">
                <a:solidFill>
                  <a:srgbClr val="C00000"/>
                </a:solidFill>
              </a:rPr>
              <a:t>Kůže jako imunologický orgán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751387"/>
          </a:xfrm>
          <a:solidFill>
            <a:schemeClr val="bg1"/>
          </a:solidFill>
        </p:spPr>
        <p:txBody>
          <a:bodyPr/>
          <a:lstStyle/>
          <a:p>
            <a:r>
              <a:rPr lang="cs-CZ" sz="2800" dirty="0">
                <a:solidFill>
                  <a:srgbClr val="A50021"/>
                </a:solidFill>
                <a:latin typeface="+mj-lt"/>
              </a:rPr>
              <a:t>Kůže má funkci primárního lymfoidního orgánu</a:t>
            </a:r>
          </a:p>
          <a:p>
            <a:pPr>
              <a:buFontTx/>
              <a:buNone/>
            </a:pPr>
            <a:r>
              <a:rPr lang="cs-CZ" sz="2800" i="1" dirty="0">
                <a:solidFill>
                  <a:srgbClr val="000066"/>
                </a:solidFill>
                <a:latin typeface="+mj-lt"/>
              </a:rPr>
              <a:t>   ( 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Fichtelius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 KE et al.: 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Int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Arch 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Allergy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1970</a:t>
            </a:r>
            <a:r>
              <a:rPr lang="en-US" sz="2800" i="1" dirty="0">
                <a:solidFill>
                  <a:srgbClr val="000066"/>
                </a:solidFill>
                <a:latin typeface="+mj-lt"/>
              </a:rPr>
              <a:t>;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37:607 )</a:t>
            </a:r>
          </a:p>
          <a:p>
            <a:pPr>
              <a:buFontTx/>
              <a:buNone/>
            </a:pPr>
            <a:endParaRPr lang="cs-CZ" sz="2800" i="1" dirty="0">
              <a:solidFill>
                <a:srgbClr val="000066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A50021"/>
                </a:solidFill>
                <a:latin typeface="+mj-lt"/>
              </a:rPr>
              <a:t>SALT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 (skin </a:t>
            </a:r>
            <a:r>
              <a:rPr lang="cs-CZ" sz="2800" dirty="0" err="1">
                <a:solidFill>
                  <a:srgbClr val="A50021"/>
                </a:solidFill>
                <a:latin typeface="+mj-lt"/>
              </a:rPr>
              <a:t>associated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 </a:t>
            </a:r>
            <a:r>
              <a:rPr lang="cs-CZ" sz="2800" dirty="0" err="1">
                <a:solidFill>
                  <a:srgbClr val="A50021"/>
                </a:solidFill>
                <a:latin typeface="+mj-lt"/>
              </a:rPr>
              <a:t>lymphoid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 </a:t>
            </a:r>
            <a:r>
              <a:rPr lang="cs-CZ" sz="2800" dirty="0" err="1">
                <a:solidFill>
                  <a:srgbClr val="A50021"/>
                </a:solidFill>
                <a:latin typeface="+mj-lt"/>
              </a:rPr>
              <a:t>tissues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)</a:t>
            </a:r>
          </a:p>
          <a:p>
            <a:pPr>
              <a:buFontTx/>
              <a:buNone/>
            </a:pPr>
            <a:r>
              <a:rPr lang="cs-CZ" sz="2800" i="1" dirty="0">
                <a:solidFill>
                  <a:srgbClr val="000066"/>
                </a:solidFill>
                <a:latin typeface="+mj-lt"/>
              </a:rPr>
              <a:t>    (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Streilein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JW: J Invest 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Dermatol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 1978</a:t>
            </a:r>
            <a:r>
              <a:rPr lang="en-US" sz="2800" i="1" dirty="0">
                <a:solidFill>
                  <a:srgbClr val="000066"/>
                </a:solidFill>
                <a:latin typeface="+mj-lt"/>
              </a:rPr>
              <a:t>;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71:167-171)</a:t>
            </a:r>
          </a:p>
          <a:p>
            <a:pPr>
              <a:buFontTx/>
              <a:buNone/>
            </a:pPr>
            <a:endParaRPr lang="cs-CZ" sz="2800" i="1" dirty="0">
              <a:solidFill>
                <a:srgbClr val="000066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A50021"/>
                </a:solidFill>
                <a:latin typeface="+mj-lt"/>
              </a:rPr>
              <a:t>SIS  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(skin </a:t>
            </a:r>
            <a:r>
              <a:rPr lang="cs-CZ" sz="2800" dirty="0" err="1">
                <a:solidFill>
                  <a:srgbClr val="A50021"/>
                </a:solidFill>
                <a:latin typeface="+mj-lt"/>
              </a:rPr>
              <a:t>immune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 </a:t>
            </a:r>
            <a:r>
              <a:rPr lang="cs-CZ" sz="2800" dirty="0" err="1">
                <a:solidFill>
                  <a:srgbClr val="A50021"/>
                </a:solidFill>
                <a:latin typeface="+mj-lt"/>
              </a:rPr>
              <a:t>system</a:t>
            </a:r>
            <a:r>
              <a:rPr lang="cs-CZ" sz="2800" dirty="0">
                <a:solidFill>
                  <a:srgbClr val="A50021"/>
                </a:solidFill>
                <a:latin typeface="+mj-lt"/>
              </a:rPr>
              <a:t>)</a:t>
            </a:r>
          </a:p>
          <a:p>
            <a:pPr>
              <a:buFontTx/>
              <a:buNone/>
            </a:pPr>
            <a:r>
              <a:rPr lang="cs-CZ" sz="2800" i="1" dirty="0">
                <a:solidFill>
                  <a:srgbClr val="000066"/>
                </a:solidFill>
                <a:latin typeface="+mj-lt"/>
              </a:rPr>
              <a:t>    (Bos JD et al.: J Invest </a:t>
            </a:r>
            <a:r>
              <a:rPr lang="cs-CZ" sz="2800" i="1" dirty="0" err="1">
                <a:solidFill>
                  <a:srgbClr val="000066"/>
                </a:solidFill>
                <a:latin typeface="+mj-lt"/>
              </a:rPr>
              <a:t>Dermatol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 1987</a:t>
            </a:r>
            <a:r>
              <a:rPr lang="en-US" sz="2800" i="1" dirty="0">
                <a:solidFill>
                  <a:srgbClr val="000066"/>
                </a:solidFill>
                <a:latin typeface="+mj-lt"/>
              </a:rPr>
              <a:t>;</a:t>
            </a:r>
            <a:r>
              <a:rPr lang="cs-CZ" sz="2800" i="1" dirty="0">
                <a:solidFill>
                  <a:srgbClr val="000066"/>
                </a:solidFill>
                <a:latin typeface="+mj-lt"/>
              </a:rPr>
              <a:t>88:569-573)</a:t>
            </a:r>
          </a:p>
          <a:p>
            <a:pPr>
              <a:buFontTx/>
              <a:buNone/>
            </a:pPr>
            <a:endParaRPr lang="cs-CZ" sz="24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sz="2400" i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1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4" y="30006"/>
            <a:ext cx="9179008" cy="67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8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Fyziologické obranné bariéry kůže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2060"/>
                </a:solidFill>
              </a:rPr>
              <a:t>Epidermis – </a:t>
            </a:r>
            <a:r>
              <a:rPr lang="cs-CZ" altLang="en-US" dirty="0" err="1">
                <a:solidFill>
                  <a:srgbClr val="002060"/>
                </a:solidFill>
              </a:rPr>
              <a:t>vícevrstevnost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Odumírání 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Přítomnost látek tukové povahy a jejich </a:t>
            </a:r>
            <a:r>
              <a:rPr lang="cs-CZ" altLang="en-US" dirty="0" err="1">
                <a:solidFill>
                  <a:srgbClr val="002060"/>
                </a:solidFill>
              </a:rPr>
              <a:t>cidní</a:t>
            </a:r>
            <a:r>
              <a:rPr lang="cs-CZ" altLang="en-US" dirty="0">
                <a:solidFill>
                  <a:srgbClr val="002060"/>
                </a:solidFill>
              </a:rPr>
              <a:t> působení na mikroorganismy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pH – nízké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Fyziologická mikrobiální  flóra kůže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G </a:t>
            </a:r>
            <a:r>
              <a:rPr lang="cs-CZ" altLang="en-US" dirty="0" err="1">
                <a:solidFill>
                  <a:srgbClr val="002060"/>
                </a:solidFill>
              </a:rPr>
              <a:t>pozit</a:t>
            </a:r>
            <a:r>
              <a:rPr lang="cs-CZ" altLang="en-US" dirty="0">
                <a:solidFill>
                  <a:srgbClr val="002060"/>
                </a:solidFill>
              </a:rPr>
              <a:t>.(</a:t>
            </a:r>
            <a:r>
              <a:rPr lang="cs-CZ" altLang="en-US" dirty="0" err="1">
                <a:solidFill>
                  <a:srgbClr val="002060"/>
                </a:solidFill>
              </a:rPr>
              <a:t>corynebacterium</a:t>
            </a:r>
            <a:r>
              <a:rPr lang="cs-CZ" altLang="en-US" dirty="0">
                <a:solidFill>
                  <a:srgbClr val="002060"/>
                </a:solidFill>
              </a:rPr>
              <a:t>, stafylokoky, mikrokoky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15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Fyziologické obranné bariéry kůže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7869560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Prostup infekcí – nejčastěji kožní žlázy a vlasové váčky, nebo mechanickým narušením </a:t>
            </a:r>
            <a:r>
              <a:rPr lang="cs-CZ" dirty="0" smtClean="0">
                <a:solidFill>
                  <a:srgbClr val="002060"/>
                </a:solidFill>
              </a:rPr>
              <a:t>struktury.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Cizorodé organismy zachycovány pomocí Langerhansových buněk v epidermis i </a:t>
            </a:r>
            <a:r>
              <a:rPr lang="cs-CZ" dirty="0" smtClean="0">
                <a:solidFill>
                  <a:srgbClr val="002060"/>
                </a:solidFill>
              </a:rPr>
              <a:t>dermis.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71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Buňky v kožním imunitním systému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Keratinocyty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 – produkce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cytokinů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: (IL-1,6,10, TGF-</a:t>
            </a:r>
            <a:r>
              <a:rPr lang="el-GR" sz="2000" dirty="0" smtClean="0">
                <a:solidFill>
                  <a:srgbClr val="000066"/>
                </a:solidFill>
                <a:latin typeface="+mj-lt"/>
              </a:rPr>
              <a:t>β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, TNF), exprese MHC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II.třídy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 – možnost prezentace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Ag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Melanocyty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Langerhansovy buňky v 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epidermis - APC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Dendritické buňky v dermis </a:t>
            </a:r>
            <a:endParaRPr lang="cs-CZ" sz="2000" dirty="0" smtClean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Fibroblasty – produkce kolagenu,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odstaňování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apoptotických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+mj-lt"/>
              </a:rPr>
              <a:t>bb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.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Monocyty a makrofágy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Granulocyty (neutrofilní, ojediněle basofilní a eosinofilní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)-dermis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Mastocyty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Endotelové buňky lymfatických a krevních cév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Buňky NK (ojedinělé)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Buňky 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NKT- dermis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Lymfocyty T (cca 90% a/b a 10% g/d</a:t>
            </a:r>
            <a:r>
              <a:rPr lang="cs-CZ" sz="2000" dirty="0" smtClean="0">
                <a:solidFill>
                  <a:srgbClr val="000066"/>
                </a:solidFill>
                <a:latin typeface="+mj-lt"/>
              </a:rPr>
              <a:t>)</a:t>
            </a:r>
            <a:endParaRPr lang="cs-CZ" sz="2000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     v dermis     CD3+,CD4+, CD8+</a:t>
            </a:r>
            <a:r>
              <a:rPr lang="en-US" sz="2000" dirty="0">
                <a:solidFill>
                  <a:srgbClr val="000066"/>
                </a:solidFill>
                <a:latin typeface="+mj-lt"/>
              </a:rPr>
              <a:t>;</a:t>
            </a:r>
            <a:r>
              <a:rPr lang="cs-CZ" sz="2000" dirty="0">
                <a:solidFill>
                  <a:srgbClr val="000066"/>
                </a:solidFill>
                <a:latin typeface="+mj-lt"/>
              </a:rPr>
              <a:t> DR+, CD25+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+mj-lt"/>
              </a:rPr>
              <a:t>     v epidermis CD3+,CD8+ </a:t>
            </a:r>
          </a:p>
        </p:txBody>
      </p:sp>
    </p:spTree>
    <p:extLst>
      <p:ext uri="{BB962C8B-B14F-4D97-AF65-F5344CB8AC3E}">
        <p14:creationId xmlns:p14="http://schemas.microsoft.com/office/powerpoint/2010/main" val="424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Keratinocyty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Hlavní složka epidermis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Diferenciace </a:t>
            </a:r>
            <a:r>
              <a:rPr lang="cs-CZ" altLang="en-US" dirty="0">
                <a:solidFill>
                  <a:srgbClr val="002060"/>
                </a:solidFill>
              </a:rPr>
              <a:t>z kmenových buněk pod vlivem </a:t>
            </a:r>
            <a:r>
              <a:rPr lang="cs-CZ" altLang="en-US" dirty="0" err="1">
                <a:solidFill>
                  <a:srgbClr val="002060"/>
                </a:solidFill>
              </a:rPr>
              <a:t>cytokinů</a:t>
            </a:r>
            <a:endParaRPr lang="cs-CZ" altLang="en-US" dirty="0">
              <a:solidFill>
                <a:srgbClr val="002060"/>
              </a:solidFill>
            </a:endParaRPr>
          </a:p>
          <a:p>
            <a:r>
              <a:rPr lang="cs-CZ" altLang="en-US" dirty="0">
                <a:solidFill>
                  <a:srgbClr val="002060"/>
                </a:solidFill>
              </a:rPr>
              <a:t>Zdroj regulačních a efektorových  </a:t>
            </a:r>
            <a:r>
              <a:rPr lang="cs-CZ" altLang="en-US" dirty="0" err="1">
                <a:solidFill>
                  <a:srgbClr val="002060"/>
                </a:solidFill>
              </a:rPr>
              <a:t>cytokinů</a:t>
            </a:r>
            <a:endParaRPr lang="cs-CZ" altLang="en-US" dirty="0">
              <a:solidFill>
                <a:srgbClr val="002060"/>
              </a:solidFill>
            </a:endParaRPr>
          </a:p>
          <a:p>
            <a:r>
              <a:rPr lang="cs-CZ" altLang="en-US" dirty="0">
                <a:solidFill>
                  <a:srgbClr val="002060"/>
                </a:solidFill>
              </a:rPr>
              <a:t>Regulace procesu krvetvorby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72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Dendritické buňky v kůži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Langerhansovy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Kožní dendritické buňky – vyzrávají z myeloidních dendritických buněk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nacházejí </a:t>
            </a:r>
            <a:r>
              <a:rPr lang="cs-CZ" dirty="0" smtClean="0">
                <a:solidFill>
                  <a:srgbClr val="002060"/>
                </a:solidFill>
              </a:rPr>
              <a:t>se v dermis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f</a:t>
            </a:r>
            <a:r>
              <a:rPr lang="cs-CZ" dirty="0" smtClean="0">
                <a:solidFill>
                  <a:srgbClr val="002060"/>
                </a:solidFill>
              </a:rPr>
              <a:t>unkce </a:t>
            </a:r>
            <a:r>
              <a:rPr lang="cs-CZ" dirty="0" smtClean="0">
                <a:solidFill>
                  <a:srgbClr val="002060"/>
                </a:solidFill>
              </a:rPr>
              <a:t>– prezentace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T- lymfocytům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65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Funkce </a:t>
            </a:r>
            <a:r>
              <a:rPr lang="cs-CZ" altLang="en-US" dirty="0" smtClean="0">
                <a:solidFill>
                  <a:srgbClr val="C00000"/>
                </a:solidFill>
              </a:rPr>
              <a:t>Langerhansových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Exprese CD1a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Antigeny </a:t>
            </a:r>
            <a:r>
              <a:rPr lang="cs-CZ" altLang="en-US" dirty="0">
                <a:solidFill>
                  <a:srgbClr val="002060"/>
                </a:solidFill>
              </a:rPr>
              <a:t>pronikající epidermální vrstvou jsou vychytávány  Langerhansovými buňkami, které poté cíleně migrují do spádové regionální uzliny. Přitom dozrávají a zpracovávají antigenní materiál. Dendritické </a:t>
            </a:r>
            <a:r>
              <a:rPr lang="cs-CZ" altLang="en-US" dirty="0" smtClean="0">
                <a:solidFill>
                  <a:srgbClr val="002060"/>
                </a:solidFill>
              </a:rPr>
              <a:t>buňky  </a:t>
            </a:r>
            <a:r>
              <a:rPr lang="cs-CZ" altLang="en-US" dirty="0">
                <a:solidFill>
                  <a:srgbClr val="002060"/>
                </a:solidFill>
              </a:rPr>
              <a:t>stimulují primární imunitní reakci s klonální expanzí  specifických T a B lymfocytů.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Regionalizace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8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7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5"/>
            <a:ext cx="9165817" cy="68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7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Kůže  - poškození nebo průnik infekce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Dendritické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 – zachycují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Prezentace </a:t>
            </a:r>
            <a:r>
              <a:rPr lang="cs-CZ" dirty="0" smtClean="0">
                <a:solidFill>
                  <a:srgbClr val="002060"/>
                </a:solidFill>
              </a:rPr>
              <a:t>T-lymfocytům v lymfatické uzlině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 efektorových a paměťových T-lymfocytů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Putování do místa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91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en-US" sz="3200" dirty="0" smtClean="0">
                <a:solidFill>
                  <a:srgbClr val="C00000"/>
                </a:solidFill>
              </a:rPr>
              <a:t>Klinické imunopatologické stavy spojené </a:t>
            </a:r>
            <a:br>
              <a:rPr lang="cs-CZ" altLang="en-US" sz="3200" dirty="0" smtClean="0">
                <a:solidFill>
                  <a:srgbClr val="C00000"/>
                </a:solidFill>
              </a:rPr>
            </a:br>
            <a:r>
              <a:rPr lang="cs-CZ" altLang="en-US" sz="3200" dirty="0" smtClean="0">
                <a:solidFill>
                  <a:srgbClr val="C00000"/>
                </a:solidFill>
              </a:rPr>
              <a:t>s poruchou imunitní funkce kůže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Puchýřnatá </a:t>
            </a:r>
            <a:r>
              <a:rPr lang="cs-CZ" altLang="en-US" dirty="0" smtClean="0">
                <a:solidFill>
                  <a:srgbClr val="002060"/>
                </a:solidFill>
              </a:rPr>
              <a:t>onemocnění kůže – </a:t>
            </a:r>
            <a:r>
              <a:rPr lang="cs-CZ" altLang="en-US" dirty="0" err="1" smtClean="0">
                <a:solidFill>
                  <a:srgbClr val="002060"/>
                </a:solidFill>
              </a:rPr>
              <a:t>pemphigus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vulgaris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pemphigoid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Psoriasis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Atopická dermatitida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UV světlo</a:t>
            </a:r>
          </a:p>
        </p:txBody>
      </p:sp>
    </p:spTree>
    <p:extLst>
      <p:ext uri="{BB962C8B-B14F-4D97-AF65-F5344CB8AC3E}">
        <p14:creationId xmlns:p14="http://schemas.microsoft.com/office/powerpoint/2010/main" val="39632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C00000"/>
                </a:solidFill>
              </a:rPr>
              <a:t>Humorální faktory v kožním imunitním systému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200"/>
            <a:ext cx="8425061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Antimikrobiální peptidy -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defensiny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cathelicidiny,dermcidiny</a:t>
            </a:r>
            <a:endParaRPr lang="cs-CZ" sz="2400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Lysozym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Složky komplementového systému (C3,fB,fH</a:t>
            </a:r>
            <a:r>
              <a:rPr lang="en-US" sz="2400" dirty="0">
                <a:solidFill>
                  <a:srgbClr val="000066"/>
                </a:solidFill>
                <a:latin typeface="+mj-lt"/>
              </a:rPr>
              <a:t>;  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CD59 /DAF/, CD46 /MCP/, CD59</a:t>
            </a:r>
            <a:r>
              <a:rPr lang="en-US" sz="2400" dirty="0">
                <a:solidFill>
                  <a:srgbClr val="000066"/>
                </a:solidFill>
                <a:latin typeface="+mj-lt"/>
              </a:rPr>
              <a:t>;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  CR1, CR2)</a:t>
            </a:r>
          </a:p>
          <a:p>
            <a:pPr>
              <a:buFontTx/>
              <a:buNone/>
            </a:pPr>
            <a:r>
              <a:rPr lang="cs-CZ" sz="2400" dirty="0" err="1">
                <a:solidFill>
                  <a:srgbClr val="000066"/>
                </a:solidFill>
                <a:latin typeface="+mj-lt"/>
              </a:rPr>
              <a:t>Cytokiny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 (IL-1, TNF-a , … interferony, 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chemokiny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…)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Imunoglobuliny (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IgG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IgA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 vč. </a:t>
            </a:r>
            <a:r>
              <a:rPr lang="cs-CZ" sz="2400" dirty="0" err="1">
                <a:solidFill>
                  <a:srgbClr val="000066"/>
                </a:solidFill>
                <a:latin typeface="+mj-lt"/>
              </a:rPr>
              <a:t>SIgA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)</a:t>
            </a:r>
          </a:p>
          <a:p>
            <a:pPr>
              <a:buFontTx/>
              <a:buNone/>
            </a:pPr>
            <a:r>
              <a:rPr lang="cs-CZ" sz="2400" dirty="0" err="1">
                <a:solidFill>
                  <a:srgbClr val="000066"/>
                </a:solidFill>
                <a:latin typeface="+mj-lt"/>
              </a:rPr>
              <a:t>Fibrinolysiny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 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Produkty koagulační kaskády</a:t>
            </a:r>
          </a:p>
          <a:p>
            <a:pPr>
              <a:buFontTx/>
              <a:buNone/>
            </a:pPr>
            <a:r>
              <a:rPr lang="cs-CZ" sz="2400" dirty="0" err="1">
                <a:solidFill>
                  <a:srgbClr val="000066"/>
                </a:solidFill>
                <a:latin typeface="+mj-lt"/>
              </a:rPr>
              <a:t>Eikosanoidy</a:t>
            </a:r>
            <a:r>
              <a:rPr lang="cs-CZ" sz="2400" dirty="0">
                <a:solidFill>
                  <a:srgbClr val="000066"/>
                </a:solidFill>
                <a:latin typeface="+mj-lt"/>
              </a:rPr>
              <a:t> a prostaglandiny</a:t>
            </a:r>
          </a:p>
          <a:p>
            <a:pPr>
              <a:buFontTx/>
              <a:buNone/>
            </a:pPr>
            <a:r>
              <a:rPr lang="cs-CZ" sz="2400" dirty="0">
                <a:solidFill>
                  <a:srgbClr val="000066"/>
                </a:solidFill>
                <a:latin typeface="+mj-lt"/>
              </a:rPr>
              <a:t>Neuropeptidy</a:t>
            </a:r>
          </a:p>
        </p:txBody>
      </p:sp>
    </p:spTree>
    <p:extLst>
      <p:ext uri="{BB962C8B-B14F-4D97-AF65-F5344CB8AC3E}">
        <p14:creationId xmlns:p14="http://schemas.microsoft.com/office/powerpoint/2010/main" val="2580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dirty="0" smtClean="0"/>
              <a:t>   </a:t>
            </a:r>
            <a:r>
              <a:rPr lang="cs-CZ" altLang="en-US" sz="3600" dirty="0" smtClean="0">
                <a:solidFill>
                  <a:srgbClr val="C00000"/>
                </a:solidFill>
              </a:rPr>
              <a:t>Kůže – UV světlo   </a:t>
            </a:r>
            <a:br>
              <a:rPr lang="cs-CZ" altLang="en-US" sz="3600" dirty="0" smtClean="0">
                <a:solidFill>
                  <a:srgbClr val="C00000"/>
                </a:solidFill>
              </a:rPr>
            </a:br>
            <a:r>
              <a:rPr lang="cs-CZ" altLang="en-US" sz="3600" dirty="0" smtClean="0">
                <a:solidFill>
                  <a:srgbClr val="C00000"/>
                </a:solidFill>
              </a:rPr>
              <a:t>   </a:t>
            </a:r>
            <a:r>
              <a:rPr lang="cs-CZ" altLang="en-US" sz="3600" dirty="0" err="1" smtClean="0">
                <a:solidFill>
                  <a:srgbClr val="C00000"/>
                </a:solidFill>
              </a:rPr>
              <a:t>imunomodulační</a:t>
            </a:r>
            <a:r>
              <a:rPr lang="cs-CZ" altLang="en-US" sz="3600" dirty="0" smtClean="0">
                <a:solidFill>
                  <a:srgbClr val="C00000"/>
                </a:solidFill>
              </a:rPr>
              <a:t> působení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UV  </a:t>
            </a:r>
            <a:r>
              <a:rPr lang="cs-CZ" altLang="en-US" dirty="0" smtClean="0">
                <a:solidFill>
                  <a:srgbClr val="002060"/>
                </a:solidFill>
              </a:rPr>
              <a:t>200- 400 </a:t>
            </a:r>
            <a:r>
              <a:rPr lang="cs-CZ" altLang="en-US" dirty="0" err="1" smtClean="0">
                <a:solidFill>
                  <a:srgbClr val="002060"/>
                </a:solidFill>
              </a:rPr>
              <a:t>nm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Vede k postižení genetického aparátu </a:t>
            </a:r>
            <a:r>
              <a:rPr lang="cs-CZ" altLang="en-US" dirty="0" smtClean="0">
                <a:solidFill>
                  <a:srgbClr val="002060"/>
                </a:solidFill>
              </a:rPr>
              <a:t>kůže.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Na UV reagují melanocyty – tvoří tmavé </a:t>
            </a:r>
            <a:r>
              <a:rPr lang="cs-CZ" altLang="en-US" dirty="0" smtClean="0">
                <a:solidFill>
                  <a:srgbClr val="002060"/>
                </a:solidFill>
              </a:rPr>
              <a:t>pigmenty.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Jsou poškozovány epidermální buňky – už za 2 hod po vystavení se </a:t>
            </a:r>
            <a:r>
              <a:rPr lang="cs-CZ" altLang="en-US" dirty="0" smtClean="0">
                <a:solidFill>
                  <a:srgbClr val="002060"/>
                </a:solidFill>
              </a:rPr>
              <a:t>slunci.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Dále jsou poškozeny </a:t>
            </a:r>
            <a:r>
              <a:rPr lang="cs-CZ" altLang="en-US" dirty="0" err="1" smtClean="0">
                <a:solidFill>
                  <a:srgbClr val="002060"/>
                </a:solidFill>
              </a:rPr>
              <a:t>keratinocyty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Lasngerhansovy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</a:rPr>
              <a:t>buňky.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Modulace imunity – celková a lokální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Indukce zánětlivé reakce - akumulace </a:t>
            </a:r>
            <a:r>
              <a:rPr lang="cs-CZ" altLang="en-US" dirty="0" err="1" smtClean="0">
                <a:solidFill>
                  <a:srgbClr val="002060"/>
                </a:solidFill>
              </a:rPr>
              <a:t>neutrofilů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degranulace</a:t>
            </a:r>
            <a:r>
              <a:rPr lang="cs-CZ" altLang="en-US" dirty="0" smtClean="0">
                <a:solidFill>
                  <a:srgbClr val="002060"/>
                </a:solidFill>
              </a:rPr>
              <a:t> mastocytů, </a:t>
            </a:r>
            <a:r>
              <a:rPr lang="cs-CZ" altLang="en-US" dirty="0" err="1" smtClean="0">
                <a:solidFill>
                  <a:srgbClr val="002060"/>
                </a:solidFill>
              </a:rPr>
              <a:t>apoptóza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keratinocytů</a:t>
            </a:r>
            <a:r>
              <a:rPr lang="cs-CZ" altLang="en-US" dirty="0" smtClean="0">
                <a:solidFill>
                  <a:srgbClr val="002060"/>
                </a:solidFill>
              </a:rPr>
              <a:t>, proliferace </a:t>
            </a:r>
            <a:r>
              <a:rPr lang="cs-CZ" altLang="en-US" dirty="0" err="1" smtClean="0">
                <a:solidFill>
                  <a:srgbClr val="002060"/>
                </a:solidFill>
              </a:rPr>
              <a:t>keratinocytů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Převládá Th2 </a:t>
            </a:r>
            <a:r>
              <a:rPr lang="cs-CZ" altLang="en-US" dirty="0" smtClean="0">
                <a:solidFill>
                  <a:srgbClr val="002060"/>
                </a:solidFill>
              </a:rPr>
              <a:t>odpověď.</a:t>
            </a:r>
            <a:endParaRPr lang="cs-CZ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Imunitní reakce v kůži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9" y="1628800"/>
            <a:ext cx="496183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502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62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98" y="-39009"/>
            <a:ext cx="9239396" cy="69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6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Reprodukční  imunologie </a:t>
            </a:r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846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67287" y="1065213"/>
            <a:ext cx="627607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Reprodukční  imunologie </a:t>
            </a:r>
          </a:p>
          <a:p>
            <a:pPr algn="ctr"/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se zabývá studiem funkce imunitní soustavy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v reprodukčních orgánech.</a:t>
            </a:r>
          </a:p>
          <a:p>
            <a:pPr algn="ctr"/>
            <a:endParaRPr lang="cs-CZ" sz="1800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Imunologie / imunopatologie: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- mužského (</a:t>
            </a:r>
            <a:r>
              <a:rPr lang="cs-CZ" dirty="0" err="1">
                <a:solidFill>
                  <a:srgbClr val="002060"/>
                </a:solidFill>
                <a:latin typeface="Arial" pitchFamily="34" charset="0"/>
              </a:rPr>
              <a:t>uro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)genitálního traktu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- ženského genitálního traktu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- fertilizace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- nidace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76138" y="1066800"/>
            <a:ext cx="7390164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Imunitní soustava dozrává perinatálně, tehdy je také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uzavírána "inventura" vlastních antigenů </a:t>
            </a:r>
          </a:p>
          <a:p>
            <a:pPr algn="ctr"/>
            <a:endParaRPr lang="cs-CZ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cs-CZ" sz="2800" dirty="0">
                <a:solidFill>
                  <a:srgbClr val="002060"/>
                </a:solidFill>
                <a:latin typeface="Arial" pitchFamily="34" charset="0"/>
              </a:rPr>
              <a:t>ALE !!</a:t>
            </a:r>
          </a:p>
          <a:p>
            <a:pPr algn="ctr"/>
            <a:endParaRPr lang="cs-CZ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zralé gamety, jejich přídatné tkáně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a endokrinně aktivní buňky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se objevují až v období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puberty</a:t>
            </a:r>
            <a:endParaRPr lang="cs-CZ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cs-CZ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j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ejich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orgánově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specifické antigenní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znaky </a:t>
            </a:r>
            <a:endParaRPr lang="cs-CZ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jsou proto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vnímány jako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cizí</a:t>
            </a:r>
            <a:endParaRPr lang="cs-CZ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Každý  regionální imunní systém 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lastní unikátní anatomii zahrnující sekundární lymfoidní tkáně.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Zahrnuje speciální typy buněk a molekul, které se zřídka vyskytují v jiných  místech (Langerhansovy buňky v kůži, M buňky ve střevě,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Tg,d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 epitelu, B lymfocyty produkující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IgA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v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mukóze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Vlastní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imunoregulační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mechanismy.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4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87624" y="620688"/>
            <a:ext cx="6025945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Podmínkou přežití gamet je dobře fungující soubor </a:t>
            </a:r>
          </a:p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pasivních a aktivních ochranných mechanismů, </a:t>
            </a:r>
          </a:p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specifických pro orgány rozplozovací soustavy </a:t>
            </a:r>
          </a:p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(např. </a:t>
            </a:r>
            <a:r>
              <a:rPr lang="cs-CZ" sz="2200" dirty="0" err="1">
                <a:solidFill>
                  <a:srgbClr val="002060"/>
                </a:solidFill>
                <a:latin typeface="+mj-lt"/>
              </a:rPr>
              <a:t>hematotestikulární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"bariéra"). </a:t>
            </a:r>
          </a:p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Speciální ochranu vyžaduje také </a:t>
            </a:r>
          </a:p>
          <a:p>
            <a:r>
              <a:rPr lang="cs-CZ" sz="2200" dirty="0" err="1">
                <a:solidFill>
                  <a:srgbClr val="002060"/>
                </a:solidFill>
                <a:latin typeface="+mj-lt"/>
              </a:rPr>
              <a:t>semialogenní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plod, rostoucí v děloze matky.</a:t>
            </a:r>
          </a:p>
          <a:p>
            <a:pPr algn="ctr"/>
            <a:endParaRPr lang="cs-CZ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cs-CZ" dirty="0" smtClean="0">
                <a:solidFill>
                  <a:srgbClr val="002060"/>
                </a:solidFill>
                <a:latin typeface="+mj-lt"/>
              </a:rPr>
              <a:t>Imunitní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soustava v rozplozovacích orgánech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+mj-lt"/>
              </a:rPr>
              <a:t>má tudíž dvě protichůdné povinnosti: 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chránit vnitřní stálost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- umožnit existenci "cizorodých" gamet </a:t>
            </a:r>
          </a:p>
          <a:p>
            <a:pPr algn="ctr"/>
            <a:r>
              <a:rPr lang="cs-CZ" dirty="0">
                <a:solidFill>
                  <a:srgbClr val="002060"/>
                </a:solidFill>
                <a:latin typeface="+mj-lt"/>
              </a:rPr>
              <a:t>  a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semialogenního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plodu</a:t>
            </a:r>
            <a:endParaRPr lang="cs-CZ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76814" y="457200"/>
            <a:ext cx="5504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dirty="0">
                <a:solidFill>
                  <a:srgbClr val="C00000"/>
                </a:solidFill>
                <a:latin typeface="+mj-lt"/>
              </a:rPr>
              <a:t>Imunita v reprodukčním traktu </a:t>
            </a:r>
            <a:r>
              <a:rPr lang="cs-CZ" sz="2800" dirty="0" smtClean="0">
                <a:solidFill>
                  <a:srgbClr val="C00000"/>
                </a:solidFill>
                <a:latin typeface="+mj-lt"/>
              </a:rPr>
              <a:t>muže</a:t>
            </a:r>
            <a:endParaRPr lang="cs-CZ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831951" y="1219200"/>
            <a:ext cx="3126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Co a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jak 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119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a) ochránit před infekcí, vadnými buňkami atd</a:t>
            </a:r>
            <a:r>
              <a:rPr lang="cs-CZ" b="1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6219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Obranné mechanismy slizniční imunity, t.j.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makrofágy / fagocyty, NK a LAK buňky, specifické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6615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Arial" pitchFamily="34" charset="0"/>
              </a:rPr>
              <a:t>b) </a:t>
            </a:r>
            <a:r>
              <a:rPr lang="cs-CZ" b="1" dirty="0">
                <a:solidFill>
                  <a:srgbClr val="002060"/>
                </a:solidFill>
                <a:latin typeface="+mj-lt"/>
              </a:rPr>
              <a:t>umožnit dozrání relativně „cizorodých“ spermií,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aniž by byly napadeny vlastní 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imunitní reakcí. </a:t>
            </a:r>
            <a:endParaRPr lang="cs-CZ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7125" y="4383088"/>
            <a:ext cx="65358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zabezpečující imunologickou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toleranci k spermiím: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nízká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antigenicita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spermií a jejich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prekurzorů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převaha tlumivých buněk (Th2) </a:t>
            </a:r>
          </a:p>
        </p:txBody>
      </p:sp>
    </p:spTree>
    <p:extLst>
      <p:ext uri="{BB962C8B-B14F-4D97-AF65-F5344CB8AC3E}">
        <p14:creationId xmlns:p14="http://schemas.microsoft.com/office/powerpoint/2010/main" val="2994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</a:rPr>
              <a:t>S</a:t>
            </a:r>
            <a:r>
              <a:rPr lang="en-GB" sz="2400" dirty="0" err="1" smtClean="0">
                <a:solidFill>
                  <a:srgbClr val="002060"/>
                </a:solidFill>
              </a:rPr>
              <a:t>pecializovaná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buněčná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bariéra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mezi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krví</a:t>
            </a:r>
            <a:r>
              <a:rPr lang="en-GB" sz="2400" dirty="0">
                <a:solidFill>
                  <a:srgbClr val="002060"/>
                </a:solidFill>
              </a:rPr>
              <a:t> a </a:t>
            </a:r>
            <a:r>
              <a:rPr lang="en-GB" sz="2400" dirty="0" err="1">
                <a:solidFill>
                  <a:srgbClr val="002060"/>
                </a:solidFill>
              </a:rPr>
              <a:t>vyvíjejícími</a:t>
            </a:r>
            <a:r>
              <a:rPr lang="en-GB" sz="2400" dirty="0">
                <a:solidFill>
                  <a:srgbClr val="002060"/>
                </a:solidFill>
              </a:rPr>
              <a:t> se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spermiogenními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buňkami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semenotvorných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kanálcích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varlat.</a:t>
            </a:r>
            <a:endParaRPr lang="cs-CZ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 err="1">
                <a:solidFill>
                  <a:srgbClr val="002060"/>
                </a:solidFill>
              </a:rPr>
              <a:t>T</a:t>
            </a:r>
            <a:r>
              <a:rPr lang="en-GB" sz="2400" dirty="0" err="1" smtClean="0">
                <a:solidFill>
                  <a:srgbClr val="002060"/>
                </a:solidFill>
              </a:rPr>
              <a:t>vořena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pevnými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spojeními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oblasti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baze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Sertoliho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buněk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 err="1">
                <a:solidFill>
                  <a:srgbClr val="002060"/>
                </a:solidFill>
              </a:rPr>
              <a:t>C</a:t>
            </a:r>
            <a:r>
              <a:rPr lang="en-GB" sz="2400" dirty="0" err="1" smtClean="0">
                <a:solidFill>
                  <a:srgbClr val="002060"/>
                </a:solidFill>
              </a:rPr>
              <a:t>hrání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zárodečné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před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toxickými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látkami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o</a:t>
            </a:r>
            <a:r>
              <a:rPr lang="en-GB" sz="2400" dirty="0" err="1" smtClean="0">
                <a:solidFill>
                  <a:srgbClr val="002060"/>
                </a:solidFill>
              </a:rPr>
              <a:t>bsaženými</a:t>
            </a:r>
            <a:r>
              <a:rPr lang="en-GB" sz="2400" dirty="0" smtClean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krvi</a:t>
            </a:r>
            <a:r>
              <a:rPr lang="en-GB" sz="2400" dirty="0">
                <a:solidFill>
                  <a:srgbClr val="002060"/>
                </a:solidFill>
              </a:rPr>
              <a:t> a </a:t>
            </a:r>
            <a:r>
              <a:rPr lang="en-GB" sz="2400" dirty="0" err="1">
                <a:solidFill>
                  <a:srgbClr val="002060"/>
                </a:solidFill>
              </a:rPr>
              <a:t>zároveň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vytváří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imunologickou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bariéru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 -   </a:t>
            </a:r>
            <a:r>
              <a:rPr lang="cs-CZ" sz="2400" dirty="0" smtClean="0">
                <a:solidFill>
                  <a:srgbClr val="002060"/>
                </a:solidFill>
              </a:rPr>
              <a:t>D</a:t>
            </a:r>
            <a:r>
              <a:rPr lang="en-GB" sz="2400" dirty="0" err="1" smtClean="0">
                <a:solidFill>
                  <a:srgbClr val="002060"/>
                </a:solidFill>
              </a:rPr>
              <a:t>iferenciace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spermatogonií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začíná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až</a:t>
            </a:r>
            <a:r>
              <a:rPr lang="en-GB" sz="2400" dirty="0">
                <a:solidFill>
                  <a:srgbClr val="002060"/>
                </a:solidFill>
              </a:rPr>
              <a:t> v </a:t>
            </a:r>
            <a:r>
              <a:rPr lang="en-GB" sz="2400" dirty="0" err="1">
                <a:solidFill>
                  <a:srgbClr val="002060"/>
                </a:solidFill>
              </a:rPr>
              <a:t>období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puberty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-   </a:t>
            </a:r>
            <a:r>
              <a:rPr lang="cs-CZ" sz="2400" dirty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rganismus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vytvořeny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imunokompetentní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buňky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které</a:t>
            </a:r>
            <a:r>
              <a:rPr lang="en-GB" sz="2400" dirty="0">
                <a:solidFill>
                  <a:srgbClr val="002060"/>
                </a:solidFill>
              </a:rPr>
              <a:t> by </a:t>
            </a:r>
            <a:r>
              <a:rPr lang="cs-CZ" sz="2400" dirty="0" smtClean="0">
                <a:solidFill>
                  <a:srgbClr val="002060"/>
                </a:solidFill>
              </a:rPr>
              <a:t>       	</a:t>
            </a:r>
            <a:r>
              <a:rPr lang="en-GB" sz="2400" dirty="0" err="1" smtClean="0">
                <a:solidFill>
                  <a:srgbClr val="002060"/>
                </a:solidFill>
              </a:rPr>
              <a:t>mohly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nově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vzniklé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spermie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identifikovat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jako</a:t>
            </a:r>
            <a:r>
              <a:rPr lang="en-GB" sz="2400" dirty="0">
                <a:solidFill>
                  <a:srgbClr val="002060"/>
                </a:solidFill>
              </a:rPr>
              <a:t> "</a:t>
            </a:r>
            <a:r>
              <a:rPr lang="en-GB" sz="2400" dirty="0" err="1" smtClean="0">
                <a:solidFill>
                  <a:srgbClr val="002060"/>
                </a:solidFill>
              </a:rPr>
              <a:t>cizí</a:t>
            </a:r>
            <a:r>
              <a:rPr lang="en-GB" sz="2400" dirty="0" smtClean="0">
                <a:solidFill>
                  <a:srgbClr val="002060"/>
                </a:solidFill>
              </a:rPr>
              <a:t>„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- </a:t>
            </a:r>
            <a:r>
              <a:rPr lang="cs-CZ" sz="2400" dirty="0" smtClean="0">
                <a:solidFill>
                  <a:srgbClr val="002060"/>
                </a:solidFill>
              </a:rPr>
              <a:t>  </a:t>
            </a:r>
            <a:r>
              <a:rPr lang="cs-CZ" sz="2400" dirty="0" smtClean="0">
                <a:solidFill>
                  <a:srgbClr val="002060"/>
                </a:solidFill>
              </a:rPr>
              <a:t>B</a:t>
            </a:r>
            <a:r>
              <a:rPr lang="en-GB" sz="2400" dirty="0" err="1" smtClean="0">
                <a:solidFill>
                  <a:srgbClr val="002060"/>
                </a:solidFill>
              </a:rPr>
              <a:t>rání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kontaktu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imunitního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systému</a:t>
            </a:r>
            <a:r>
              <a:rPr lang="en-GB" sz="2400" dirty="0">
                <a:solidFill>
                  <a:srgbClr val="002060"/>
                </a:solidFill>
              </a:rPr>
              <a:t> s </a:t>
            </a:r>
            <a:r>
              <a:rPr lang="en-GB" sz="2400" dirty="0" err="1">
                <a:solidFill>
                  <a:srgbClr val="002060"/>
                </a:solidFill>
              </a:rPr>
              <a:t>diferencujícími</a:t>
            </a:r>
            <a:r>
              <a:rPr lang="en-GB" sz="2400" dirty="0">
                <a:solidFill>
                  <a:srgbClr val="002060"/>
                </a:solidFill>
              </a:rPr>
              <a:t> se </a:t>
            </a:r>
            <a:r>
              <a:rPr lang="cs-CZ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err="1" smtClean="0">
                <a:solidFill>
                  <a:srgbClr val="002060"/>
                </a:solidFill>
              </a:rPr>
              <a:t>spermiemi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a </a:t>
            </a:r>
            <a:r>
              <a:rPr lang="en-GB" sz="2400" dirty="0" err="1">
                <a:solidFill>
                  <a:srgbClr val="002060"/>
                </a:solidFill>
              </a:rPr>
              <a:t>zabraňuje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tak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autoimunitní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odpovědi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Hematotestikulární</a:t>
            </a:r>
            <a:r>
              <a:rPr lang="cs-CZ" dirty="0" smtClean="0">
                <a:solidFill>
                  <a:srgbClr val="C00000"/>
                </a:solidFill>
              </a:rPr>
              <a:t> bariera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251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47623" y="481013"/>
            <a:ext cx="6396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dirty="0">
                <a:solidFill>
                  <a:srgbClr val="C00000"/>
                </a:solidFill>
                <a:latin typeface="+mj-lt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991449" y="1219200"/>
            <a:ext cx="3126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dirty="0">
                <a:solidFill>
                  <a:srgbClr val="002060"/>
                </a:solidFill>
                <a:latin typeface="Arial" pitchFamily="34" charset="0"/>
              </a:rPr>
              <a:t>Co a jak musí vyřešit: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119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a) ochránit před infekcí, vadnými buňkami atd</a:t>
            </a:r>
            <a:r>
              <a:rPr lang="cs-CZ" b="1" dirty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56807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Obranné mechanismy slizniční imunity, t.j.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fagocyty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, NK a LAK buňky, specifické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mechanismy humorální a buněčné imunity.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6415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b) umožnit dozrání relativně „cizorodých“ vajíček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a přídavných tkání 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65339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nízká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antigenicita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povrchu</a:t>
            </a:r>
          </a:p>
          <a:p>
            <a:r>
              <a:rPr lang="cs-CZ" dirty="0" err="1">
                <a:solidFill>
                  <a:srgbClr val="002060"/>
                </a:solidFill>
                <a:latin typeface="+mj-lt"/>
              </a:rPr>
              <a:t>zona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pelucida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a buněk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cumulus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oophorus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převaha tlumivých buněk (Th2) ve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stromatu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ovaria,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folikulární tekutině a tubách </a:t>
            </a:r>
          </a:p>
        </p:txBody>
      </p:sp>
    </p:spTree>
    <p:extLst>
      <p:ext uri="{BB962C8B-B14F-4D97-AF65-F5344CB8AC3E}">
        <p14:creationId xmlns:p14="http://schemas.microsoft.com/office/powerpoint/2010/main" val="13420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680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c) ochránit spermie v době ovulace před napadením</a:t>
            </a:r>
          </a:p>
          <a:p>
            <a:r>
              <a:rPr lang="cs-CZ" b="1" dirty="0">
                <a:solidFill>
                  <a:srgbClr val="002060"/>
                </a:solidFill>
                <a:latin typeface="+mj-lt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67188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pasivní ochrana – potlačení imunogenních HLA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znaků na povrchu spermií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aktivní mechanismy – zejm. změny v imunologických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vlastnostech cervikálního hlenu v době ovulace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ze strany muže – přítomnost imunosupresivních</a:t>
            </a:r>
          </a:p>
          <a:p>
            <a:r>
              <a:rPr lang="cs-CZ" dirty="0">
                <a:solidFill>
                  <a:srgbClr val="002060"/>
                </a:solidFill>
                <a:latin typeface="+mj-lt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363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002060"/>
                </a:solidFill>
                <a:latin typeface="+mj-lt"/>
              </a:rPr>
              <a:t>d) tolerovat „</a:t>
            </a:r>
            <a:r>
              <a:rPr lang="cs-CZ" b="1" dirty="0" err="1">
                <a:solidFill>
                  <a:srgbClr val="002060"/>
                </a:solidFill>
                <a:latin typeface="+mj-lt"/>
              </a:rPr>
              <a:t>semialogenní</a:t>
            </a:r>
            <a:r>
              <a:rPr lang="cs-CZ" b="1" dirty="0">
                <a:solidFill>
                  <a:srgbClr val="002060"/>
                </a:solidFill>
                <a:latin typeface="+mj-lt"/>
              </a:rPr>
              <a:t>“ plod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28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dirty="0">
                <a:solidFill>
                  <a:srgbClr val="002060"/>
                </a:solidFill>
                <a:latin typeface="+mj-lt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0475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Zona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pelucida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glykoproteinový obal vajíčka savců – produkován samotným vajíčkem v průběh</a:t>
            </a:r>
            <a:r>
              <a:rPr lang="cs-CZ" dirty="0">
                <a:solidFill>
                  <a:srgbClr val="002060"/>
                </a:solidFill>
              </a:rPr>
              <a:t>u oogeneze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Funkce: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selekce spermií (nepoškozené spermie)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cs-CZ" dirty="0" smtClean="0">
                <a:solidFill>
                  <a:srgbClr val="002060"/>
                </a:solidFill>
              </a:rPr>
              <a:t>abránění </a:t>
            </a:r>
            <a:r>
              <a:rPr lang="cs-CZ" dirty="0" smtClean="0">
                <a:solidFill>
                  <a:srgbClr val="002060"/>
                </a:solidFill>
              </a:rPr>
              <a:t>polyspermie – vajíčko je oplozeno více než jednou spermií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12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Cumulus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Oophorus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Obal </a:t>
            </a:r>
            <a:r>
              <a:rPr lang="cs-CZ" dirty="0" smtClean="0">
                <a:solidFill>
                  <a:srgbClr val="002060"/>
                </a:solidFill>
              </a:rPr>
              <a:t>z folikulárních buněk  vaječníkového folikulu v závěrečném stádiu před ovulací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Koordinuje dozrávání vajíčka, zvyšuje fertilizaci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895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Imunologické bariéry reprodukčních orgánů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Nejsilnější ochrana v děložním krčku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Zde působí makrofágy – možnost ovlivnění </a:t>
            </a:r>
            <a:r>
              <a:rPr lang="cs-CZ" dirty="0" smtClean="0">
                <a:solidFill>
                  <a:srgbClr val="002060"/>
                </a:solidFill>
              </a:rPr>
              <a:t>spermií.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Imunita v urogenitálním traktu je tlumena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 - TGF –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Imunita je ovlivněna mikroflórou, věkem údobím menstruačního cyklu, těhotenstvím a přítomností </a:t>
            </a:r>
            <a:r>
              <a:rPr lang="cs-CZ" dirty="0" smtClean="0">
                <a:solidFill>
                  <a:srgbClr val="002060"/>
                </a:solidFill>
              </a:rPr>
              <a:t>infekce.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318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Imunologické bariéry reprodukčních orgánů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Přirozenou </a:t>
            </a:r>
            <a:r>
              <a:rPr lang="cs-CZ" dirty="0" smtClean="0">
                <a:solidFill>
                  <a:srgbClr val="002060"/>
                </a:solidFill>
              </a:rPr>
              <a:t>složkou mikroflóry – Gram-pozitivní tyčky z rodu </a:t>
            </a:r>
            <a:r>
              <a:rPr lang="cs-CZ" dirty="0" err="1" smtClean="0">
                <a:solidFill>
                  <a:srgbClr val="002060"/>
                </a:solidFill>
              </a:rPr>
              <a:t>Lactobacillus</a:t>
            </a:r>
            <a:r>
              <a:rPr lang="cs-CZ" dirty="0" smtClean="0">
                <a:solidFill>
                  <a:srgbClr val="002060"/>
                </a:solidFill>
              </a:rPr>
              <a:t> – k </a:t>
            </a:r>
            <a:r>
              <a:rPr lang="cs-CZ" dirty="0" err="1" smtClean="0">
                <a:solidFill>
                  <a:srgbClr val="002060"/>
                </a:solidFill>
              </a:rPr>
              <a:t>osídelní</a:t>
            </a:r>
            <a:r>
              <a:rPr lang="cs-CZ" dirty="0" smtClean="0">
                <a:solidFill>
                  <a:srgbClr val="002060"/>
                </a:solidFill>
              </a:rPr>
              <a:t> dochází v pubertě (10</a:t>
            </a:r>
            <a:r>
              <a:rPr lang="cs-CZ" baseline="30000" dirty="0" smtClean="0">
                <a:solidFill>
                  <a:srgbClr val="002060"/>
                </a:solidFill>
              </a:rPr>
              <a:t>8</a:t>
            </a:r>
            <a:r>
              <a:rPr lang="cs-CZ" dirty="0" smtClean="0">
                <a:solidFill>
                  <a:srgbClr val="002060"/>
                </a:solidFill>
              </a:rPr>
              <a:t> organismů/gram vaginální tekutiny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Nízké pH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Tvorba peroxidu vodíku- </a:t>
            </a:r>
            <a:r>
              <a:rPr lang="cs-CZ" dirty="0" err="1" smtClean="0">
                <a:solidFill>
                  <a:srgbClr val="002060"/>
                </a:solidFill>
              </a:rPr>
              <a:t>laktobacily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0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" y="55887"/>
            <a:ext cx="8946082" cy="67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cs-CZ" sz="2800" dirty="0" smtClean="0">
                <a:solidFill>
                  <a:srgbClr val="C00000"/>
                </a:solidFill>
              </a:rPr>
              <a:t>Sliznice a kůže (epitelem kryté povrchy)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Povrch sliznic zažívacího traktu..……. 200 m</a:t>
            </a:r>
            <a:r>
              <a:rPr lang="cs-CZ" sz="28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Povrch dýchacího traktu……………… 80 m</a:t>
            </a:r>
            <a:r>
              <a:rPr lang="cs-CZ" sz="28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Povrch kůže …………………………… 2 m</a:t>
            </a:r>
            <a:r>
              <a:rPr lang="cs-CZ" sz="28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Podněty: potrava ……………………..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tuny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mikro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biota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………………….. 10</a:t>
            </a:r>
            <a:r>
              <a:rPr lang="cs-CZ" sz="2800" baseline="30000" dirty="0">
                <a:solidFill>
                  <a:schemeClr val="accent1">
                    <a:lumMod val="50000"/>
                  </a:schemeClr>
                </a:solidFill>
              </a:rPr>
              <a:t>14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bakterií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         antigeny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ve vzduchu</a:t>
            </a:r>
            <a:endParaRPr lang="cs-CZ" sz="28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Obměna epitel. buněk střeva  ………. 10</a:t>
            </a:r>
            <a:r>
              <a:rPr lang="cs-CZ" sz="2800" baseline="30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Produkce </a:t>
            </a: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</a:rPr>
              <a:t>IgA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 (převyšuje ostatní </a:t>
            </a:r>
            <a:r>
              <a:rPr lang="cs-CZ" sz="2800" dirty="0" err="1">
                <a:solidFill>
                  <a:schemeClr val="accent1">
                    <a:lumMod val="50000"/>
                  </a:schemeClr>
                </a:solidFill>
              </a:rPr>
              <a:t>isotypy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)... 5-9g/den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90% infekčních agens vstupuje sliznicemi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80% imunologicky aktivních buněk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organismu je ve  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         sliznicích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020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Imunologie reprodukce – negativní </a:t>
            </a:r>
            <a:r>
              <a:rPr lang="cs-CZ" dirty="0" smtClean="0">
                <a:solidFill>
                  <a:srgbClr val="C00000"/>
                </a:solidFill>
              </a:rPr>
              <a:t>mechanismy - ženy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Zvýšená </a:t>
            </a:r>
            <a:r>
              <a:rPr lang="cs-CZ" dirty="0" smtClean="0">
                <a:solidFill>
                  <a:srgbClr val="002060"/>
                </a:solidFill>
              </a:rPr>
              <a:t>přítomnost protilátek proti spermiím u chronických infekcí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Pohyb spermií je ovlivněn navázáním protilátek – navázání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nebo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na bičík neovlivňuje schopnost pronikat hlenem děložního </a:t>
            </a:r>
            <a:r>
              <a:rPr lang="cs-CZ" dirty="0" smtClean="0">
                <a:solidFill>
                  <a:srgbClr val="002060"/>
                </a:solidFill>
              </a:rPr>
              <a:t>hrdla.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N</a:t>
            </a:r>
            <a:r>
              <a:rPr lang="cs-CZ" dirty="0" smtClean="0">
                <a:solidFill>
                  <a:srgbClr val="002060"/>
                </a:solidFill>
              </a:rPr>
              <a:t>avázáním </a:t>
            </a:r>
            <a:r>
              <a:rPr lang="cs-CZ" dirty="0" smtClean="0">
                <a:solidFill>
                  <a:srgbClr val="002060"/>
                </a:solidFill>
              </a:rPr>
              <a:t>protilátek zejména třídy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nebo kombinace </a:t>
            </a:r>
            <a:r>
              <a:rPr lang="cs-CZ" dirty="0" err="1" smtClean="0">
                <a:solidFill>
                  <a:srgbClr val="002060"/>
                </a:solidFill>
              </a:rPr>
              <a:t>IgGa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na </a:t>
            </a:r>
            <a:r>
              <a:rPr lang="cs-CZ" dirty="0">
                <a:solidFill>
                  <a:srgbClr val="002060"/>
                </a:solidFill>
              </a:rPr>
              <a:t>hlavičku </a:t>
            </a:r>
            <a:r>
              <a:rPr lang="cs-CZ" dirty="0" smtClean="0">
                <a:solidFill>
                  <a:srgbClr val="002060"/>
                </a:solidFill>
              </a:rPr>
              <a:t> spermie – výrazně omezuje </a:t>
            </a:r>
            <a:r>
              <a:rPr lang="cs-CZ" dirty="0" smtClean="0">
                <a:solidFill>
                  <a:srgbClr val="002060"/>
                </a:solidFill>
              </a:rPr>
              <a:t>pohyb.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možnost aktivace komplementu x spermie mají na  svém povrchu CD46 – brání aktivaci komplementového </a:t>
            </a:r>
            <a:r>
              <a:rPr lang="cs-CZ" dirty="0" smtClean="0">
                <a:solidFill>
                  <a:srgbClr val="002060"/>
                </a:solidFill>
              </a:rPr>
              <a:t>systému.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50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Imunologie reprodukce – negativní mechanismy - muži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Přítomnost protilátek proti spermiím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Důvody vzniku – narušená </a:t>
            </a:r>
            <a:r>
              <a:rPr lang="cs-CZ" dirty="0" err="1">
                <a:solidFill>
                  <a:srgbClr val="002060"/>
                </a:solidFill>
              </a:rPr>
              <a:t>h</a:t>
            </a:r>
            <a:r>
              <a:rPr lang="cs-CZ" dirty="0" err="1" smtClean="0">
                <a:solidFill>
                  <a:srgbClr val="002060"/>
                </a:solidFill>
              </a:rPr>
              <a:t>ematotestikulární</a:t>
            </a:r>
            <a:r>
              <a:rPr lang="cs-CZ" dirty="0" smtClean="0">
                <a:solidFill>
                  <a:srgbClr val="002060"/>
                </a:solidFill>
              </a:rPr>
              <a:t> bariera z důvodů poranění, po vasektomii, chronické infekce urogenitálního traktu, častější u homosexuálních </a:t>
            </a:r>
            <a:r>
              <a:rPr lang="cs-CZ" dirty="0" smtClean="0">
                <a:solidFill>
                  <a:srgbClr val="002060"/>
                </a:solidFill>
              </a:rPr>
              <a:t>mužů.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 ejakulátu se pak nacházejí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třídy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Ve spermatu infertilních mužů často zvýšený počet leukocytů  - vznik reaktivních kyslíkových radikálů – perforace cytoplazmatické membrány spermií – zabránění fúze s plazmatickou membránou </a:t>
            </a:r>
            <a:r>
              <a:rPr lang="cs-CZ" dirty="0" smtClean="0">
                <a:solidFill>
                  <a:srgbClr val="002060"/>
                </a:solidFill>
              </a:rPr>
              <a:t>vajíčka.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03"/>
            <a:ext cx="8833662" cy="66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43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</a:rPr>
              <a:t>Imunologie  </a:t>
            </a:r>
            <a:r>
              <a:rPr lang="cs-CZ" sz="3600" dirty="0" smtClean="0">
                <a:solidFill>
                  <a:srgbClr val="C00000"/>
                </a:solidFill>
              </a:rPr>
              <a:t>těhotenství</a:t>
            </a:r>
            <a:endParaRPr lang="cs-CZ" sz="3600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</a:t>
            </a:r>
            <a:r>
              <a:rPr lang="cs-CZ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52542" cy="65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88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5" y="225411"/>
            <a:ext cx="9033753" cy="66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20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C00000"/>
                </a:solidFill>
                <a:latin typeface="+mj-lt"/>
              </a:rPr>
              <a:t>        Embryonální ochranné mechanismy :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pasivní: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velmi nízká exprese klasických HLA znaků A,B,C na buňkách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cytotrofoblastu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(chybějí antigeny HLA-DR a DQ, které jsou nutné pro aktivaci imunitní odpovědi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).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aktivní: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produkce nespecifických tlumivých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působků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(alfa-fetoprotein,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hCG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 a indukce Th2 buněk v mateřské deciduální tkáni - klíčovou funkci má produkt embryonálního HLA-G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genu.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2" y="-8815"/>
            <a:ext cx="9179008" cy="6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52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FF3399"/>
                </a:solidFill>
              </a:rPr>
              <a:t>       </a:t>
            </a:r>
            <a:r>
              <a:rPr lang="cs-CZ" dirty="0" err="1" smtClean="0">
                <a:solidFill>
                  <a:srgbClr val="C00000"/>
                </a:solidFill>
              </a:rPr>
              <a:t>Transplacentární</a:t>
            </a:r>
            <a:r>
              <a:rPr lang="cs-CZ" dirty="0" smtClean="0">
                <a:solidFill>
                  <a:srgbClr val="C00000"/>
                </a:solidFill>
              </a:rPr>
              <a:t> přenos faktorů imunity  </a:t>
            </a: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400" b="1" dirty="0">
                <a:solidFill>
                  <a:srgbClr val="002060"/>
                </a:solidFill>
              </a:rPr>
              <a:t>do mateřského </a:t>
            </a:r>
            <a:r>
              <a:rPr lang="cs-CZ" sz="2400" b="1" dirty="0" smtClean="0">
                <a:solidFill>
                  <a:srgbClr val="002060"/>
                </a:solidFill>
              </a:rPr>
              <a:t>oběhu </a:t>
            </a:r>
            <a:r>
              <a:rPr lang="cs-CZ" sz="2400" dirty="0" smtClean="0">
                <a:solidFill>
                  <a:srgbClr val="002060"/>
                </a:solidFill>
              </a:rPr>
              <a:t>cca  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200 000    buněk denně - zejména buňky trofoblastu</a:t>
            </a:r>
          </a:p>
          <a:p>
            <a:pPr marL="0" indent="0">
              <a:buNone/>
              <a:defRPr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</a:rPr>
              <a:t>do oběhu plodu  </a:t>
            </a:r>
            <a:r>
              <a:rPr lang="cs-CZ" sz="2400" dirty="0" smtClean="0">
                <a:solidFill>
                  <a:srgbClr val="002060"/>
                </a:solidFill>
              </a:rPr>
              <a:t>pronikají </a:t>
            </a:r>
            <a:r>
              <a:rPr lang="cs-CZ" sz="2400" dirty="0" err="1" smtClean="0">
                <a:solidFill>
                  <a:srgbClr val="002060"/>
                </a:solidFill>
              </a:rPr>
              <a:t>transplacentárně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002060"/>
                </a:solidFill>
              </a:rPr>
              <a:t>m</a:t>
            </a:r>
            <a:r>
              <a:rPr lang="cs-CZ" sz="2800" dirty="0" smtClean="0">
                <a:solidFill>
                  <a:srgbClr val="002060"/>
                </a:solidFill>
              </a:rPr>
              <a:t>ateřské lymfocyty      („</a:t>
            </a:r>
            <a:r>
              <a:rPr lang="cs-CZ" sz="2800" dirty="0" err="1" smtClean="0">
                <a:solidFill>
                  <a:srgbClr val="002060"/>
                </a:solidFill>
              </a:rPr>
              <a:t>mikrochimerismus</a:t>
            </a:r>
            <a:r>
              <a:rPr lang="cs-CZ" sz="2800" dirty="0" smtClean="0">
                <a:solidFill>
                  <a:srgbClr val="002060"/>
                </a:solidFill>
              </a:rPr>
              <a:t>“)</a:t>
            </a:r>
          </a:p>
          <a:p>
            <a:pPr eaLnBrk="1" hangingPunct="1"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imunoglobuliny </a:t>
            </a:r>
            <a:r>
              <a:rPr lang="cs-CZ" sz="2800" dirty="0" smtClean="0">
                <a:solidFill>
                  <a:srgbClr val="002060"/>
                </a:solidFill>
              </a:rPr>
              <a:t>(</a:t>
            </a:r>
            <a:r>
              <a:rPr lang="cs-CZ" sz="2800" dirty="0" err="1" smtClean="0">
                <a:solidFill>
                  <a:srgbClr val="002060"/>
                </a:solidFill>
              </a:rPr>
              <a:t>IgG</a:t>
            </a:r>
            <a:r>
              <a:rPr lang="cs-CZ" sz="2800" dirty="0" smtClean="0">
                <a:solidFill>
                  <a:srgbClr val="002060"/>
                </a:solidFill>
              </a:rPr>
              <a:t>)   (úloha </a:t>
            </a:r>
            <a:r>
              <a:rPr lang="cs-CZ" sz="2800" dirty="0" err="1" smtClean="0">
                <a:solidFill>
                  <a:srgbClr val="002060"/>
                </a:solidFill>
              </a:rPr>
              <a:t>FcRn</a:t>
            </a:r>
            <a:r>
              <a:rPr lang="cs-CZ" sz="2800" dirty="0" smtClean="0">
                <a:solidFill>
                  <a:srgbClr val="002060"/>
                </a:solidFill>
              </a:rPr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Hlavním imunoglobulinem v mateřském mléku je sekreční </a:t>
            </a:r>
            <a:r>
              <a:rPr lang="cs-CZ" sz="2800" dirty="0" err="1" smtClean="0">
                <a:solidFill>
                  <a:srgbClr val="002060"/>
                </a:solidFill>
              </a:rPr>
              <a:t>IgA</a:t>
            </a:r>
            <a:r>
              <a:rPr lang="cs-CZ" sz="2800" dirty="0" smtClean="0">
                <a:solidFill>
                  <a:srgbClr val="002060"/>
                </a:solidFill>
              </a:rPr>
              <a:t>: neutralizuje viry, je baktericidní, agreguje antigeny, </a:t>
            </a:r>
            <a:r>
              <a:rPr lang="cs-CZ" sz="2800" dirty="0">
                <a:solidFill>
                  <a:srgbClr val="002060"/>
                </a:solidFill>
              </a:rPr>
              <a:t>b</a:t>
            </a:r>
            <a:r>
              <a:rPr lang="cs-CZ" sz="2800" dirty="0" smtClean="0">
                <a:solidFill>
                  <a:srgbClr val="002060"/>
                </a:solidFill>
              </a:rPr>
              <a:t>rání adherenci bakterií na  povrch epitelových buněk, dále </a:t>
            </a:r>
            <a:r>
              <a:rPr lang="cs-CZ" sz="2800" dirty="0" err="1">
                <a:solidFill>
                  <a:srgbClr val="002060"/>
                </a:solidFill>
              </a:rPr>
              <a:t>I</a:t>
            </a:r>
            <a:r>
              <a:rPr lang="cs-CZ" sz="2800" dirty="0" err="1" smtClean="0">
                <a:solidFill>
                  <a:srgbClr val="002060"/>
                </a:solidFill>
              </a:rPr>
              <a:t>gG</a:t>
            </a:r>
            <a:r>
              <a:rPr lang="cs-CZ" sz="2800" dirty="0" smtClean="0">
                <a:solidFill>
                  <a:srgbClr val="002060"/>
                </a:solidFill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</a:rPr>
              <a:t>IgM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TGF-</a:t>
            </a:r>
            <a:r>
              <a:rPr lang="el-GR" sz="2800" dirty="0" smtClean="0">
                <a:solidFill>
                  <a:srgbClr val="002060"/>
                </a:solidFill>
              </a:rPr>
              <a:t>β</a:t>
            </a:r>
            <a:r>
              <a:rPr lang="cs-CZ" sz="2800" dirty="0" smtClean="0">
                <a:solidFill>
                  <a:srgbClr val="002060"/>
                </a:solidFill>
              </a:rPr>
              <a:t>, IFN-</a:t>
            </a:r>
            <a:r>
              <a:rPr lang="el-GR" sz="2800" dirty="0" smtClean="0">
                <a:solidFill>
                  <a:srgbClr val="002060"/>
                </a:solidFill>
              </a:rPr>
              <a:t>γ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laktoferin</a:t>
            </a:r>
            <a:r>
              <a:rPr lang="cs-CZ" sz="2800" dirty="0" smtClean="0">
                <a:solidFill>
                  <a:srgbClr val="002060"/>
                </a:solidFill>
              </a:rPr>
              <a:t>, lysozym, </a:t>
            </a:r>
            <a:r>
              <a:rPr lang="cs-CZ" sz="2800" dirty="0" err="1" smtClean="0">
                <a:solidFill>
                  <a:srgbClr val="002060"/>
                </a:solidFill>
              </a:rPr>
              <a:t>defenziny</a:t>
            </a:r>
            <a:r>
              <a:rPr lang="cs-CZ" sz="2800" dirty="0" smtClean="0">
                <a:solidFill>
                  <a:srgbClr val="002060"/>
                </a:solidFill>
              </a:rPr>
              <a:t>, komplement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Buňky </a:t>
            </a:r>
            <a:r>
              <a:rPr lang="cs-CZ" sz="2800" dirty="0" smtClean="0">
                <a:solidFill>
                  <a:srgbClr val="002060"/>
                </a:solidFill>
              </a:rPr>
              <a:t>v mateřském mléku : </a:t>
            </a:r>
          </a:p>
          <a:p>
            <a:pPr marL="0" indent="0" eaLnBrk="1" hangingPunct="1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800" dirty="0" smtClean="0">
                <a:solidFill>
                  <a:srgbClr val="002060"/>
                </a:solidFill>
              </a:rPr>
              <a:t>fagocyty</a:t>
            </a:r>
            <a:r>
              <a:rPr lang="cs-CZ" sz="2800" dirty="0" smtClean="0">
                <a:solidFill>
                  <a:srgbClr val="002060"/>
                </a:solidFill>
              </a:rPr>
              <a:t>, především makrofágy(60%), </a:t>
            </a:r>
            <a:r>
              <a:rPr lang="cs-CZ" sz="2800" dirty="0" err="1" smtClean="0">
                <a:solidFill>
                  <a:srgbClr val="002060"/>
                </a:solidFill>
              </a:rPr>
              <a:t>neutrofily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800" dirty="0" smtClean="0">
                <a:solidFill>
                  <a:srgbClr val="002060"/>
                </a:solidFill>
              </a:rPr>
              <a:t>30% lymfocyty</a:t>
            </a:r>
            <a:r>
              <a:rPr lang="cs-CZ" sz="2800" dirty="0" smtClean="0">
                <a:solidFill>
                  <a:srgbClr val="002060"/>
                </a:solidFill>
              </a:rPr>
              <a:t>, (8%) především CD4, </a:t>
            </a:r>
            <a:r>
              <a:rPr lang="cs-CZ" sz="2800" dirty="0" err="1" smtClean="0">
                <a:solidFill>
                  <a:srgbClr val="002060"/>
                </a:solidFill>
              </a:rPr>
              <a:t>eosinofily</a:t>
            </a:r>
            <a:r>
              <a:rPr lang="cs-CZ" sz="2800" dirty="0" smtClean="0">
                <a:solidFill>
                  <a:srgbClr val="002060"/>
                </a:solidFill>
              </a:rPr>
              <a:t>, epitelové     </a:t>
            </a:r>
            <a:r>
              <a:rPr lang="cs-CZ" sz="2800" dirty="0" smtClean="0">
                <a:solidFill>
                  <a:srgbClr val="002060"/>
                </a:solidFill>
              </a:rPr>
              <a:t>                          	buňky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Hlavním zdrojem je kolostrum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Kolonizace mikroorganismy – kojené děti 80% G+ bakterií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Modulace imunitní odpovědi, přechod od Th2 a do Th1,</a:t>
            </a:r>
          </a:p>
          <a:p>
            <a:pPr eaLnBrk="1" hangingPunct="1"/>
            <a:r>
              <a:rPr lang="cs-CZ" sz="2800" dirty="0">
                <a:solidFill>
                  <a:srgbClr val="002060"/>
                </a:solidFill>
              </a:rPr>
              <a:t>S</a:t>
            </a:r>
            <a:r>
              <a:rPr lang="cs-CZ" sz="2800" dirty="0" smtClean="0">
                <a:solidFill>
                  <a:srgbClr val="002060"/>
                </a:solidFill>
              </a:rPr>
              <a:t>nižuje </a:t>
            </a:r>
            <a:r>
              <a:rPr lang="cs-CZ" sz="2800" dirty="0" smtClean="0">
                <a:solidFill>
                  <a:srgbClr val="002060"/>
                </a:solidFill>
              </a:rPr>
              <a:t>výskyt infekcí, i autoimunitních </a:t>
            </a:r>
            <a:r>
              <a:rPr lang="cs-CZ" sz="2800" dirty="0" err="1" smtClean="0">
                <a:solidFill>
                  <a:srgbClr val="002060"/>
                </a:solidFill>
              </a:rPr>
              <a:t>chrob</a:t>
            </a:r>
            <a:endParaRPr lang="cs-CZ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Imunita gastrointestinálního systému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2 základní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chrakteristiky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Mukóza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tenkého a tlustého střeva – větší než 200m</a:t>
            </a:r>
            <a:r>
              <a:rPr lang="cs-CZ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(velikost tenisového kurtu)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500 různých druhů bakterií – dohromady 10</a:t>
            </a:r>
            <a:r>
              <a:rPr lang="cs-CZ" baseline="30000" dirty="0" smtClean="0">
                <a:solidFill>
                  <a:schemeClr val="accent1">
                    <a:lumMod val="50000"/>
                  </a:schemeClr>
                </a:solidFill>
              </a:rPr>
              <a:t>14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buněk – 10x více než buněk člověka</a:t>
            </a:r>
          </a:p>
          <a:p>
            <a:pPr marL="457200" lvl="1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Soustředěno okolo 80% imunokompetentních buněk těla – největší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lymfytický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orgán spolu s kůží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8466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18" y="-34695"/>
            <a:ext cx="9187635" cy="6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03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46" y="11642"/>
            <a:ext cx="9334292" cy="69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04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153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56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58" y="17066"/>
            <a:ext cx="9213515" cy="68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04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1" y="-34695"/>
            <a:ext cx="9196262" cy="6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26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58" y="-188"/>
            <a:ext cx="9213515" cy="6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53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Alergenová imunoterapie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Alergeny stimulují dendritické buňky </a:t>
            </a:r>
            <a:r>
              <a:rPr lang="cs-CZ" dirty="0" err="1" smtClean="0">
                <a:solidFill>
                  <a:srgbClr val="002060"/>
                </a:solidFill>
              </a:rPr>
              <a:t>sublungvální</a:t>
            </a:r>
            <a:r>
              <a:rPr lang="cs-CZ" dirty="0" smtClean="0">
                <a:solidFill>
                  <a:srgbClr val="002060"/>
                </a:solidFill>
              </a:rPr>
              <a:t> sliznice nebo </a:t>
            </a:r>
            <a:r>
              <a:rPr lang="cs-CZ" dirty="0" smtClean="0">
                <a:solidFill>
                  <a:srgbClr val="002060"/>
                </a:solidFill>
              </a:rPr>
              <a:t>kůže.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Vázaný na adjuvans, chemicky modifikovaný  (tzv. </a:t>
            </a:r>
            <a:r>
              <a:rPr lang="cs-CZ" dirty="0" err="1" smtClean="0">
                <a:solidFill>
                  <a:srgbClr val="002060"/>
                </a:solidFill>
              </a:rPr>
              <a:t>alergoid</a:t>
            </a:r>
            <a:r>
              <a:rPr lang="cs-CZ" dirty="0" smtClean="0">
                <a:solidFill>
                  <a:srgbClr val="002060"/>
                </a:solidFill>
              </a:rPr>
              <a:t>)– vyvolání DAMP signálů – rozvoj </a:t>
            </a:r>
            <a:r>
              <a:rPr lang="cs-CZ" dirty="0" smtClean="0">
                <a:solidFill>
                  <a:srgbClr val="002060"/>
                </a:solidFill>
              </a:rPr>
              <a:t>zánětu.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Alergoid</a:t>
            </a:r>
            <a:r>
              <a:rPr lang="cs-CZ" dirty="0" smtClean="0">
                <a:solidFill>
                  <a:srgbClr val="002060"/>
                </a:solidFill>
              </a:rPr>
              <a:t> – nižší </a:t>
            </a:r>
            <a:r>
              <a:rPr lang="cs-CZ" dirty="0" err="1" smtClean="0">
                <a:solidFill>
                  <a:srgbClr val="002060"/>
                </a:solidFill>
              </a:rPr>
              <a:t>alergicita</a:t>
            </a:r>
            <a:r>
              <a:rPr lang="cs-CZ" dirty="0" smtClean="0">
                <a:solidFill>
                  <a:srgbClr val="002060"/>
                </a:solidFill>
              </a:rPr>
              <a:t>, nižší rozvoj nežádoucích </a:t>
            </a:r>
            <a:r>
              <a:rPr lang="cs-CZ" dirty="0" smtClean="0">
                <a:solidFill>
                  <a:srgbClr val="002060"/>
                </a:solidFill>
              </a:rPr>
              <a:t>účinků.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Stimulace buněk do Th1 a </a:t>
            </a:r>
            <a:r>
              <a:rPr lang="cs-CZ" dirty="0" err="1" smtClean="0">
                <a:solidFill>
                  <a:srgbClr val="002060"/>
                </a:solidFill>
              </a:rPr>
              <a:t>Treg</a:t>
            </a:r>
            <a:r>
              <a:rPr lang="cs-CZ" dirty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Výsledek – snížení tvorby 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, zvýšení tvorby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a IgG4 – vede k </a:t>
            </a:r>
            <a:r>
              <a:rPr lang="cs-CZ" smtClean="0">
                <a:solidFill>
                  <a:srgbClr val="002060"/>
                </a:solidFill>
              </a:rPr>
              <a:t>potlačení </a:t>
            </a:r>
            <a:r>
              <a:rPr lang="cs-CZ" smtClean="0">
                <a:solidFill>
                  <a:srgbClr val="002060"/>
                </a:solidFill>
              </a:rPr>
              <a:t>zánětu.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28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3293</Words>
  <Application>Microsoft Office PowerPoint</Application>
  <PresentationFormat>Předvádění na obrazovce (4:3)</PresentationFormat>
  <Paragraphs>489</Paragraphs>
  <Slides>96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97" baseType="lpstr">
      <vt:lpstr>Motiv systému Office</vt:lpstr>
      <vt:lpstr>   Slizniční a kožní imunita   Marcela Vlková</vt:lpstr>
      <vt:lpstr>Slizniční povrchy</vt:lpstr>
      <vt:lpstr>Úkoly slizniční imunity</vt:lpstr>
      <vt:lpstr>Prezentace aplikace PowerPoint</vt:lpstr>
      <vt:lpstr>Prezentace aplikace PowerPoint</vt:lpstr>
      <vt:lpstr>Regionalizace imunitního systému</vt:lpstr>
      <vt:lpstr>Každý  regionální imunní systém má</vt:lpstr>
      <vt:lpstr>Sliznice a kůže (epitelem kryté povrchy)</vt:lpstr>
      <vt:lpstr>Imunita gastrointestinálního systému</vt:lpstr>
      <vt:lpstr>Komensální (normální) mikroflora mikrobiota</vt:lpstr>
      <vt:lpstr>Složení bakteriálních populací  ve střevě</vt:lpstr>
      <vt:lpstr>Probiotika a prebiotika</vt:lpstr>
      <vt:lpstr>Hygienická hypotéza</vt:lpstr>
      <vt:lpstr>Slizniční imunitní systém gastrointestinálního traktu GALT</vt:lpstr>
      <vt:lpstr>Galt (Gut Associated Lymphatic Tissue)</vt:lpstr>
      <vt:lpstr>Prezentace aplikace PowerPoint</vt:lpstr>
      <vt:lpstr>Gastrointestinální imunitní systém</vt:lpstr>
      <vt:lpstr>Indukce imunitní odpovědi na střevní sliznici</vt:lpstr>
      <vt:lpstr>Buňky střevního  epitelu</vt:lpstr>
      <vt:lpstr>Buňky střevního epitelu</vt:lpstr>
      <vt:lpstr>Buňky střevního epitelu</vt:lpstr>
      <vt:lpstr>Úloha epitelových buněk</vt:lpstr>
      <vt:lpstr>Prezentace aplikace PowerPoint</vt:lpstr>
      <vt:lpstr>Epitelové buňky</vt:lpstr>
      <vt:lpstr>Epitelové buňky střeva</vt:lpstr>
      <vt:lpstr>Pohárkové buňky</vt:lpstr>
      <vt:lpstr>Panethovy buňky</vt:lpstr>
      <vt:lpstr>Intraepteliální T lymfocyty</vt:lpstr>
      <vt:lpstr>M -  buňky  v epitelu kryjícím lymfatické folikuly </vt:lpstr>
      <vt:lpstr>Lymfoidní folikuly</vt:lpstr>
      <vt:lpstr>Gastrointestinální imunitní systém</vt:lpstr>
      <vt:lpstr>Antibakteriální mechanismy sliznice</vt:lpstr>
      <vt:lpstr>Cesty lymfocytů v těle</vt:lpstr>
      <vt:lpstr>„Homing“ lymfocytů</vt:lpstr>
      <vt:lpstr>Venuly s vysokým endotelem  (High endotelial venules)</vt:lpstr>
      <vt:lpstr>Cesty T-lymfocytů</vt:lpstr>
      <vt:lpstr>Cesty lymfocytů v těle</vt:lpstr>
      <vt:lpstr>Indukce imunitní odpovědi na střevní sliznici</vt:lpstr>
      <vt:lpstr>Gastrointestinální imunitní systém</vt:lpstr>
      <vt:lpstr>Epteliální M buňky – transport Ag přes slizniční povrch</vt:lpstr>
      <vt:lpstr>Indukce imunitní odpovědi  na střevní sliznici</vt:lpstr>
      <vt:lpstr>Dendritické buňky sliznic</vt:lpstr>
      <vt:lpstr>Humorální mechanismy slizničního imunitního systému – role IgA</vt:lpstr>
      <vt:lpstr>Prezentace aplikace PowerPoint</vt:lpstr>
      <vt:lpstr>Transcytóza</vt:lpstr>
      <vt:lpstr>Vlastnosti a funkce sekrečního IgA</vt:lpstr>
      <vt:lpstr>Sekreční imunoglobuliny</vt:lpstr>
      <vt:lpstr>Antimikrobní mechanismy  na sliznicích</vt:lpstr>
      <vt:lpstr>Funkce defensinů</vt:lpstr>
      <vt:lpstr> </vt:lpstr>
      <vt:lpstr>Orální tolerance</vt:lpstr>
      <vt:lpstr> Kůže jako imunologický orgán</vt:lpstr>
      <vt:lpstr>Prezentace aplikace PowerPoint</vt:lpstr>
      <vt:lpstr>Fyziologické obranné bariéry kůže</vt:lpstr>
      <vt:lpstr>Fyziologické obranné bariéry kůže</vt:lpstr>
      <vt:lpstr>Buňky v kožním imunitním systému </vt:lpstr>
      <vt:lpstr>Keratinocyty</vt:lpstr>
      <vt:lpstr>Dendritické buňky v kůži</vt:lpstr>
      <vt:lpstr>Funkce Langerhansových buněk</vt:lpstr>
      <vt:lpstr>Prezentace aplikace PowerPoint</vt:lpstr>
      <vt:lpstr>Kůže  - poškození nebo průnik infekce</vt:lpstr>
      <vt:lpstr>Klinické imunopatologické stavy spojené  s poruchou imunitní funkce kůže</vt:lpstr>
      <vt:lpstr>Humorální faktory v kožním imunitním systému</vt:lpstr>
      <vt:lpstr>   Kůže – UV světlo       imunomodulační působení</vt:lpstr>
      <vt:lpstr>Imunitní reakce v kůži</vt:lpstr>
      <vt:lpstr>Prezentace aplikace PowerPoint</vt:lpstr>
      <vt:lpstr>Reprodukční  imunologie  </vt:lpstr>
      <vt:lpstr>Prezentace aplikace PowerPoint</vt:lpstr>
      <vt:lpstr>Prezentace aplikace PowerPoint</vt:lpstr>
      <vt:lpstr>Prezentace aplikace PowerPoint</vt:lpstr>
      <vt:lpstr>Prezentace aplikace PowerPoint</vt:lpstr>
      <vt:lpstr>Hematotestikulární bariera</vt:lpstr>
      <vt:lpstr>Prezentace aplikace PowerPoint</vt:lpstr>
      <vt:lpstr>Prezentace aplikace PowerPoint</vt:lpstr>
      <vt:lpstr>Zona pelucida</vt:lpstr>
      <vt:lpstr>Cumulus Oophorus</vt:lpstr>
      <vt:lpstr>Imunologické bariéry reprodukčních orgánů ženy</vt:lpstr>
      <vt:lpstr>Imunologické bariéry reprodukčních orgánů ženy</vt:lpstr>
      <vt:lpstr>Prezentace aplikace PowerPoint</vt:lpstr>
      <vt:lpstr>Imunologie reprodukce – negativní mechanismy - ženy</vt:lpstr>
      <vt:lpstr>Imunologie reprodukce – negativní mechanismy - muži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Alergenová imunoterapie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Slizniční a kožní imunita</dc:title>
  <dc:creator>uziv</dc:creator>
  <cp:lastModifiedBy>Helena</cp:lastModifiedBy>
  <cp:revision>54</cp:revision>
  <dcterms:created xsi:type="dcterms:W3CDTF">2016-03-30T17:28:47Z</dcterms:created>
  <dcterms:modified xsi:type="dcterms:W3CDTF">2018-10-11T12:48:27Z</dcterms:modified>
</cp:coreProperties>
</file>