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86" r:id="rId11"/>
    <p:sldId id="289" r:id="rId12"/>
    <p:sldId id="264" r:id="rId13"/>
    <p:sldId id="271" r:id="rId14"/>
    <p:sldId id="365" r:id="rId15"/>
    <p:sldId id="265" r:id="rId16"/>
    <p:sldId id="268" r:id="rId17"/>
    <p:sldId id="282" r:id="rId18"/>
    <p:sldId id="283" r:id="rId19"/>
    <p:sldId id="284" r:id="rId20"/>
    <p:sldId id="285" r:id="rId21"/>
    <p:sldId id="366" r:id="rId22"/>
    <p:sldId id="367" r:id="rId23"/>
    <p:sldId id="368" r:id="rId24"/>
    <p:sldId id="267" r:id="rId25"/>
    <p:sldId id="280" r:id="rId26"/>
    <p:sldId id="266" r:id="rId27"/>
    <p:sldId id="269" r:id="rId28"/>
    <p:sldId id="470" r:id="rId29"/>
    <p:sldId id="471" r:id="rId30"/>
    <p:sldId id="472" r:id="rId31"/>
    <p:sldId id="473" r:id="rId32"/>
    <p:sldId id="270" r:id="rId33"/>
    <p:sldId id="465" r:id="rId34"/>
    <p:sldId id="466" r:id="rId35"/>
    <p:sldId id="467" r:id="rId36"/>
    <p:sldId id="468" r:id="rId37"/>
    <p:sldId id="469" r:id="rId38"/>
    <p:sldId id="279" r:id="rId39"/>
    <p:sldId id="272" r:id="rId40"/>
    <p:sldId id="273" r:id="rId41"/>
    <p:sldId id="274" r:id="rId42"/>
    <p:sldId id="275" r:id="rId43"/>
    <p:sldId id="276" r:id="rId44"/>
    <p:sldId id="281" r:id="rId45"/>
    <p:sldId id="386" r:id="rId46"/>
    <p:sldId id="396" r:id="rId47"/>
    <p:sldId id="387" r:id="rId48"/>
    <p:sldId id="474" r:id="rId49"/>
    <p:sldId id="476" r:id="rId50"/>
    <p:sldId id="388" r:id="rId51"/>
    <p:sldId id="475" r:id="rId52"/>
    <p:sldId id="389" r:id="rId53"/>
    <p:sldId id="494" r:id="rId54"/>
    <p:sldId id="477" r:id="rId55"/>
    <p:sldId id="478" r:id="rId56"/>
    <p:sldId id="479" r:id="rId57"/>
    <p:sldId id="392" r:id="rId58"/>
    <p:sldId id="393" r:id="rId59"/>
    <p:sldId id="390" r:id="rId60"/>
    <p:sldId id="482" r:id="rId61"/>
    <p:sldId id="395" r:id="rId62"/>
    <p:sldId id="394" r:id="rId63"/>
    <p:sldId id="397" r:id="rId64"/>
    <p:sldId id="398" r:id="rId65"/>
    <p:sldId id="422" r:id="rId66"/>
    <p:sldId id="423" r:id="rId67"/>
    <p:sldId id="424" r:id="rId68"/>
    <p:sldId id="425" r:id="rId69"/>
    <p:sldId id="418" r:id="rId70"/>
    <p:sldId id="419" r:id="rId71"/>
    <p:sldId id="399" r:id="rId72"/>
    <p:sldId id="408" r:id="rId73"/>
    <p:sldId id="409" r:id="rId74"/>
    <p:sldId id="400" r:id="rId75"/>
    <p:sldId id="410" r:id="rId76"/>
    <p:sldId id="404" r:id="rId77"/>
    <p:sldId id="412" r:id="rId78"/>
    <p:sldId id="411" r:id="rId79"/>
    <p:sldId id="413" r:id="rId80"/>
    <p:sldId id="414" r:id="rId81"/>
    <p:sldId id="415" r:id="rId82"/>
    <p:sldId id="416" r:id="rId83"/>
    <p:sldId id="417" r:id="rId84"/>
    <p:sldId id="427" r:id="rId85"/>
    <p:sldId id="498" r:id="rId86"/>
    <p:sldId id="499" r:id="rId87"/>
    <p:sldId id="500" r:id="rId88"/>
    <p:sldId id="501" r:id="rId89"/>
    <p:sldId id="496" r:id="rId90"/>
    <p:sldId id="497" r:id="rId91"/>
    <p:sldId id="495" r:id="rId92"/>
    <p:sldId id="401" r:id="rId93"/>
    <p:sldId id="402" r:id="rId94"/>
    <p:sldId id="403" r:id="rId95"/>
    <p:sldId id="405" r:id="rId96"/>
    <p:sldId id="406" r:id="rId97"/>
    <p:sldId id="429" r:id="rId98"/>
    <p:sldId id="430" r:id="rId99"/>
    <p:sldId id="432" r:id="rId100"/>
    <p:sldId id="512" r:id="rId101"/>
    <p:sldId id="513" r:id="rId102"/>
    <p:sldId id="514" r:id="rId103"/>
    <p:sldId id="433" r:id="rId104"/>
    <p:sldId id="431" r:id="rId105"/>
    <p:sldId id="435" r:id="rId106"/>
    <p:sldId id="434" r:id="rId107"/>
    <p:sldId id="439" r:id="rId108"/>
    <p:sldId id="504" r:id="rId109"/>
    <p:sldId id="488" r:id="rId110"/>
    <p:sldId id="436" r:id="rId111"/>
    <p:sldId id="515" r:id="rId112"/>
    <p:sldId id="437" r:id="rId113"/>
    <p:sldId id="438" r:id="rId114"/>
    <p:sldId id="516" r:id="rId115"/>
    <p:sldId id="517" r:id="rId116"/>
    <p:sldId id="518" r:id="rId117"/>
    <p:sldId id="440" r:id="rId118"/>
    <p:sldId id="508" r:id="rId119"/>
    <p:sldId id="489" r:id="rId120"/>
    <p:sldId id="509" r:id="rId121"/>
    <p:sldId id="490" r:id="rId122"/>
    <p:sldId id="510" r:id="rId123"/>
    <p:sldId id="491" r:id="rId124"/>
    <p:sldId id="492" r:id="rId125"/>
    <p:sldId id="511" r:id="rId126"/>
    <p:sldId id="442" r:id="rId127"/>
    <p:sldId id="443" r:id="rId128"/>
    <p:sldId id="444" r:id="rId129"/>
    <p:sldId id="445" r:id="rId130"/>
    <p:sldId id="446" r:id="rId131"/>
    <p:sldId id="450" r:id="rId132"/>
    <p:sldId id="451" r:id="rId133"/>
    <p:sldId id="452" r:id="rId134"/>
    <p:sldId id="453" r:id="rId135"/>
    <p:sldId id="454" r:id="rId136"/>
    <p:sldId id="455" r:id="rId137"/>
    <p:sldId id="456" r:id="rId138"/>
    <p:sldId id="457" r:id="rId139"/>
    <p:sldId id="458" r:id="rId140"/>
    <p:sldId id="493" r:id="rId141"/>
    <p:sldId id="459" r:id="rId142"/>
    <p:sldId id="460" r:id="rId143"/>
    <p:sldId id="461" r:id="rId144"/>
    <p:sldId id="447" r:id="rId145"/>
    <p:sldId id="449" r:id="rId146"/>
    <p:sldId id="448" r:id="rId147"/>
    <p:sldId id="462" r:id="rId148"/>
    <p:sldId id="463" r:id="rId149"/>
    <p:sldId id="464" r:id="rId150"/>
    <p:sldId id="332" r:id="rId151"/>
    <p:sldId id="333" r:id="rId152"/>
    <p:sldId id="334" r:id="rId153"/>
    <p:sldId id="335" r:id="rId154"/>
    <p:sldId id="336" r:id="rId155"/>
    <p:sldId id="338" r:id="rId156"/>
    <p:sldId id="339" r:id="rId157"/>
    <p:sldId id="340" r:id="rId158"/>
    <p:sldId id="341" r:id="rId159"/>
    <p:sldId id="342" r:id="rId160"/>
    <p:sldId id="343" r:id="rId161"/>
    <p:sldId id="344" r:id="rId162"/>
    <p:sldId id="345" r:id="rId163"/>
    <p:sldId id="346" r:id="rId164"/>
    <p:sldId id="347" r:id="rId165"/>
    <p:sldId id="348" r:id="rId166"/>
    <p:sldId id="349" r:id="rId167"/>
    <p:sldId id="350" r:id="rId168"/>
    <p:sldId id="351" r:id="rId169"/>
    <p:sldId id="352" r:id="rId170"/>
    <p:sldId id="353" r:id="rId171"/>
    <p:sldId id="354" r:id="rId172"/>
    <p:sldId id="355" r:id="rId173"/>
    <p:sldId id="356" r:id="rId174"/>
    <p:sldId id="357" r:id="rId175"/>
    <p:sldId id="358" r:id="rId176"/>
    <p:sldId id="359" r:id="rId177"/>
    <p:sldId id="360" r:id="rId178"/>
    <p:sldId id="361" r:id="rId1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22" autoAdjust="0"/>
  </p:normalViewPr>
  <p:slideViewPr>
    <p:cSldViewPr>
      <p:cViewPr varScale="1">
        <p:scale>
          <a:sx n="100" d="100"/>
          <a:sy n="100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D397-F372-4BAE-ADE6-83241D6F2F2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CB47-AA9C-434D-8968-DA9F3233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4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68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Udává se, že ročně onemocní rakovinou na světě asi 8 milionů lidí. Úloha imunitního systému u nádorových chorob není zatím zcela jasná. I když se připouští mechanismus „imunologické </a:t>
            </a:r>
            <a:r>
              <a:rPr lang="cs-CZ" dirty="0" err="1" smtClean="0"/>
              <a:t>surveillance</a:t>
            </a:r>
            <a:r>
              <a:rPr lang="cs-CZ" dirty="0" smtClean="0"/>
              <a:t>“ a nádor představuje pro organismus nebezpečí, imunitní systém nedokáže promptně eliminovat všechny nádory a v některých případech nedochází k obranné imunitní odpovědi, ale k navození tolerance.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20E4-AAF7-40A5-99B4-B3E19271C1A9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Rous </a:t>
            </a:r>
            <a:r>
              <a:rPr lang="cs-CZ" dirty="0" err="1" smtClean="0"/>
              <a:t>sarcoma</a:t>
            </a:r>
            <a:r>
              <a:rPr lang="cs-CZ" dirty="0" smtClean="0"/>
              <a:t> virus: v-</a:t>
            </a:r>
            <a:r>
              <a:rPr lang="cs-CZ" dirty="0" err="1" smtClean="0"/>
              <a:t>src</a:t>
            </a:r>
            <a:r>
              <a:rPr lang="cs-CZ" dirty="0" smtClean="0"/>
              <a:t>, c-</a:t>
            </a:r>
            <a:r>
              <a:rPr lang="cs-CZ" dirty="0" err="1" smtClean="0"/>
              <a:t>src</a:t>
            </a:r>
            <a:r>
              <a:rPr lang="cs-CZ" dirty="0" smtClean="0"/>
              <a:t> (</a:t>
            </a:r>
            <a:r>
              <a:rPr lang="cs-CZ" dirty="0" err="1" smtClean="0"/>
              <a:t>tyrosin</a:t>
            </a:r>
            <a:r>
              <a:rPr lang="cs-CZ" dirty="0" smtClean="0"/>
              <a:t> kináza)</a:t>
            </a:r>
          </a:p>
          <a:p>
            <a:r>
              <a:rPr lang="cs-CZ" dirty="0" smtClean="0"/>
              <a:t>Erb-b: receptor pro epidermální růstový faktor</a:t>
            </a:r>
          </a:p>
          <a:p>
            <a:r>
              <a:rPr lang="cs-CZ" dirty="0" err="1" smtClean="0"/>
              <a:t>Myc</a:t>
            </a:r>
            <a:r>
              <a:rPr lang="cs-CZ" dirty="0" smtClean="0"/>
              <a:t>: DNA-</a:t>
            </a:r>
            <a:r>
              <a:rPr lang="cs-CZ" dirty="0" err="1" smtClean="0"/>
              <a:t>binding</a:t>
            </a:r>
            <a:r>
              <a:rPr lang="cs-CZ" dirty="0" smtClean="0"/>
              <a:t> protein</a:t>
            </a:r>
          </a:p>
          <a:p>
            <a:r>
              <a:rPr lang="cs-CZ" dirty="0" err="1" smtClean="0"/>
              <a:t>Bcl</a:t>
            </a:r>
            <a:r>
              <a:rPr lang="cs-CZ" dirty="0" smtClean="0"/>
              <a:t>-2: inhibitor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err="1" smtClean="0"/>
              <a:t>Bax</a:t>
            </a:r>
            <a:r>
              <a:rPr lang="cs-CZ" dirty="0" smtClean="0"/>
              <a:t>: stimulátor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P-53: </a:t>
            </a:r>
            <a:r>
              <a:rPr lang="cs-CZ" dirty="0" err="1" smtClean="0"/>
              <a:t>nuklární</a:t>
            </a:r>
            <a:r>
              <a:rPr lang="cs-CZ" dirty="0" smtClean="0"/>
              <a:t> protein tlumící růst nádoru.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20E4-AAF7-40A5-99B4-B3E19271C1A9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Rous </a:t>
            </a:r>
            <a:r>
              <a:rPr lang="cs-CZ" dirty="0" err="1" smtClean="0"/>
              <a:t>sarcoma</a:t>
            </a:r>
            <a:r>
              <a:rPr lang="cs-CZ" dirty="0" smtClean="0"/>
              <a:t> virus: v-</a:t>
            </a:r>
            <a:r>
              <a:rPr lang="cs-CZ" dirty="0" err="1" smtClean="0"/>
              <a:t>src</a:t>
            </a:r>
            <a:r>
              <a:rPr lang="cs-CZ" dirty="0" smtClean="0"/>
              <a:t>, c-</a:t>
            </a:r>
            <a:r>
              <a:rPr lang="cs-CZ" dirty="0" err="1" smtClean="0"/>
              <a:t>src</a:t>
            </a:r>
            <a:r>
              <a:rPr lang="cs-CZ" dirty="0" smtClean="0"/>
              <a:t> (</a:t>
            </a:r>
            <a:r>
              <a:rPr lang="cs-CZ" dirty="0" err="1" smtClean="0"/>
              <a:t>tyrosin</a:t>
            </a:r>
            <a:r>
              <a:rPr lang="cs-CZ" dirty="0" smtClean="0"/>
              <a:t> kináza)</a:t>
            </a:r>
          </a:p>
          <a:p>
            <a:r>
              <a:rPr lang="cs-CZ" dirty="0" smtClean="0"/>
              <a:t>Erb-b: receptor pro epidermální růstový faktor</a:t>
            </a:r>
          </a:p>
          <a:p>
            <a:r>
              <a:rPr lang="cs-CZ" dirty="0" err="1" smtClean="0"/>
              <a:t>Myc</a:t>
            </a:r>
            <a:r>
              <a:rPr lang="cs-CZ" dirty="0" smtClean="0"/>
              <a:t>: DNA-</a:t>
            </a:r>
            <a:r>
              <a:rPr lang="cs-CZ" dirty="0" err="1" smtClean="0"/>
              <a:t>binding</a:t>
            </a:r>
            <a:r>
              <a:rPr lang="cs-CZ" dirty="0" smtClean="0"/>
              <a:t> protein</a:t>
            </a:r>
          </a:p>
          <a:p>
            <a:r>
              <a:rPr lang="cs-CZ" dirty="0" err="1" smtClean="0"/>
              <a:t>Bcl</a:t>
            </a:r>
            <a:r>
              <a:rPr lang="cs-CZ" dirty="0" smtClean="0"/>
              <a:t>-2: inhibitor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err="1" smtClean="0"/>
              <a:t>Bax</a:t>
            </a:r>
            <a:r>
              <a:rPr lang="cs-CZ" dirty="0" smtClean="0"/>
              <a:t>: stimulátor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P-53: </a:t>
            </a:r>
            <a:r>
              <a:rPr lang="cs-CZ" dirty="0" err="1" smtClean="0"/>
              <a:t>nuklární</a:t>
            </a:r>
            <a:r>
              <a:rPr lang="cs-CZ" dirty="0" smtClean="0"/>
              <a:t> protein tlumící růst nádoru.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20E4-AAF7-40A5-99B4-B3E19271C1A9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20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73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8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24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7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91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40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3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417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25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49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54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21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03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97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5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15</a:t>
            </a:fld>
            <a:endParaRPr lang="cs-CZ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In 1798, Jenner introduced 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vaccination (</a:t>
            </a:r>
            <a:r>
              <a:rPr lang="en-US" altLang="en-US" sz="1400" i="1" smtClean="0"/>
              <a:t>vacca</a:t>
            </a:r>
            <a:r>
              <a:rPr lang="en-US" altLang="en-US" sz="1400" smtClean="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6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Transplantace neboli přenosy tkání nebo orgánů představují terapeutické zákroky, které mají za cíl nahradit nefunkční tkáň nebo orgán příjemce zdravým ekvivalentem.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Nejčastějším druhem transplantace v klinické praxi jsou krevní transfuze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Orgánové transplantace – ledviny, srdce, játra, rohovka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Transplantace kostní dřeně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Nedostatek vhodných dárců → </a:t>
            </a:r>
            <a:r>
              <a:rPr lang="cs-CZ" altLang="en-US" b="1" dirty="0" smtClean="0"/>
              <a:t>xenogenní orgány – prase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Značné množství přirozených protilátek → </a:t>
            </a:r>
            <a:r>
              <a:rPr lang="cs-CZ" altLang="en-US" dirty="0" err="1" smtClean="0"/>
              <a:t>hyperakutní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odhojování</a:t>
            </a:r>
            <a:r>
              <a:rPr lang="cs-CZ" altLang="en-US" dirty="0" smtClean="0"/>
              <a:t> → vývoj transgenních prasat – </a:t>
            </a:r>
            <a:r>
              <a:rPr lang="cs-CZ" altLang="en-US" dirty="0" err="1" smtClean="0"/>
              <a:t>bb</a:t>
            </a:r>
            <a:r>
              <a:rPr lang="cs-CZ" altLang="en-US" dirty="0" smtClean="0"/>
              <a:t> by nesly méně antigenů rozeznávaných lidskými přirozenými protilátkami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0C4D-7D7E-4D3B-ABDF-D22192470A0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Cross-match</a:t>
            </a:r>
            <a:r>
              <a:rPr lang="cs-CZ" altLang="en-US" dirty="0" smtClean="0"/>
              <a:t> – sérum příjemce se smíchá s lymfocyty dárce v přítomnosti komplementu… Pokud jsou v séru přítomné cytotoxické protilátky - aloantigeny, dojde k lýze dárcových leukocytů → kontraindikace transplantace → </a:t>
            </a:r>
            <a:r>
              <a:rPr lang="cs-CZ" altLang="en-US" dirty="0" err="1" smtClean="0"/>
              <a:t>hyperakutní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rejekce</a:t>
            </a:r>
            <a:endParaRPr lang="cs-CZ" altLang="en-US" dirty="0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A1DFA-1D97-41DC-96B2-C713DF2CF76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2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19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83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46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BD566-CEFF-418A-9D76-0CC76B00F83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Imunitní reakce protilátkového typu – způsobená protilátkami buď přirozenými nebo vytvořenými v důsledku předchozích imunizací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Akutní – jedná se o primární imunitní reakci proti štěpu, přerušení imunosuprese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Chronická – ischemie tkání, poškození cév – transplantační vaskulární skleróza – nahrazování funkční tkáně vazivem, poškození endotelu a vaskularizace s následnou obliterací cév → poruchy prokrvení štěpu a postupná ztráta funkce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7D6-08A9-4B79-A99A-321899A8BCA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3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484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To je příčinou hlavních problémů transplantací... Což je: </a:t>
            </a:r>
            <a:r>
              <a:rPr lang="cs-CZ" altLang="en-US" dirty="0" err="1" smtClean="0"/>
              <a:t>Rejekce</a:t>
            </a:r>
            <a:r>
              <a:rPr lang="cs-CZ" altLang="en-US" dirty="0" smtClean="0"/>
              <a:t> a reakce proti štěpu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Hlavními antigeny zodpovědnými za tuto reaktivitu jsou MHC a vedlejší...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MHC </a:t>
            </a:r>
            <a:r>
              <a:rPr lang="cs-CZ" altLang="en-US" dirty="0" err="1" smtClean="0"/>
              <a:t>gp</a:t>
            </a:r>
            <a:r>
              <a:rPr lang="cs-CZ" altLang="en-US" dirty="0" smtClean="0"/>
              <a:t> – jejich funkcí je vázat peptidové fragmenty proteinů produkovaných (pohlcených) buňkou a vystavovat je na svém povrchu tak, aby byly rozeznatelné T-lymfocyty. Většina MHC </a:t>
            </a:r>
            <a:r>
              <a:rPr lang="cs-CZ" altLang="en-US" dirty="0" err="1" smtClean="0"/>
              <a:t>gp</a:t>
            </a:r>
            <a:r>
              <a:rPr lang="cs-CZ" altLang="en-US" dirty="0" smtClean="0"/>
              <a:t> se vyznačuje extrémním polymorfismem, což právě způsobuje komplikace při transplantacích. 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Aloimunitní</a:t>
            </a:r>
            <a:r>
              <a:rPr lang="cs-CZ" altLang="en-US" dirty="0" smtClean="0"/>
              <a:t> reakce vznikají na základě: </a:t>
            </a:r>
            <a:r>
              <a:rPr lang="cs-CZ" altLang="en-US" dirty="0" err="1" smtClean="0"/>
              <a:t>alorektivity</a:t>
            </a:r>
            <a:r>
              <a:rPr lang="cs-CZ" altLang="en-US" dirty="0" smtClean="0"/>
              <a:t> …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Aloreaktivita</a:t>
            </a:r>
            <a:r>
              <a:rPr lang="cs-CZ" altLang="en-US" dirty="0" smtClean="0"/>
              <a:t> T-lymfocytů: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T-lymfocyty příjemce jsou schopny rozeznávat jako cizorodé: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odlišné alelické formy MHC </a:t>
            </a:r>
            <a:r>
              <a:rPr lang="cs-CZ" altLang="en-US" dirty="0" err="1" smtClean="0"/>
              <a:t>gp</a:t>
            </a:r>
            <a:r>
              <a:rPr lang="cs-CZ" altLang="en-US" dirty="0" smtClean="0"/>
              <a:t> – vážou jiné peptidové fragmenty normálních buněčných proteinů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odlišné alelické formy vedlejších </a:t>
            </a:r>
            <a:r>
              <a:rPr lang="cs-CZ" altLang="en-US" dirty="0" err="1" smtClean="0"/>
              <a:t>histokompatibilních</a:t>
            </a:r>
            <a:r>
              <a:rPr lang="cs-CZ" altLang="en-US" dirty="0" smtClean="0"/>
              <a:t> antigenů (MHC dárce a příjemce geneticky shodné) – méně intenzivní </a:t>
            </a:r>
            <a:r>
              <a:rPr lang="cs-CZ" altLang="en-US" dirty="0" err="1" smtClean="0"/>
              <a:t>aloreaktivita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Tvorba protilátek proti aloantigenům: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Aloantigeny mohou v příjemci transplantátu vyvolávat tvorbu protilátek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Přítomné již před transplantací (krevní transfuze, opakované těhotenství)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Kontraindikace transplantace → </a:t>
            </a:r>
            <a:r>
              <a:rPr lang="cs-CZ" altLang="en-US" dirty="0" err="1" smtClean="0"/>
              <a:t>hyperakutní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rejekce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7D240-BEE0-46E2-AFDE-5A224073E47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 smtClean="0">
                <a:latin typeface="Calibri" pitchFamily="34" charset="0"/>
              </a:rPr>
              <a:t>Morbidita</a:t>
            </a:r>
            <a:r>
              <a:rPr lang="cs-CZ" altLang="en-US" baseline="0" dirty="0" smtClean="0">
                <a:latin typeface="Calibri" pitchFamily="34" charset="0"/>
              </a:rPr>
              <a:t> - nemocnost</a:t>
            </a:r>
            <a:endParaRPr lang="cs-CZ" altLang="en-US" dirty="0" smtClean="0"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 err="1" smtClean="0">
                <a:latin typeface="Calibri" pitchFamily="34" charset="0"/>
              </a:rPr>
              <a:t>Latelity</a:t>
            </a:r>
            <a:r>
              <a:rPr lang="cs-CZ" altLang="en-US" dirty="0" smtClean="0">
                <a:latin typeface="Calibri" pitchFamily="34" charset="0"/>
              </a:rPr>
              <a:t> - úmrtnost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2F15A-F78C-4638-A462-D33713AFD80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127</a:t>
            </a:fld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177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Myeloablace</a:t>
            </a:r>
            <a:r>
              <a:rPr lang="cs-CZ" altLang="en-US" dirty="0" smtClean="0"/>
              <a:t> – je potřeba uvolnit prostor v kostní dřeni, ozářením nebo farmakologicky, od doby </a:t>
            </a:r>
            <a:r>
              <a:rPr lang="cs-CZ" altLang="en-US" dirty="0" err="1" smtClean="0"/>
              <a:t>myeloablace</a:t>
            </a:r>
            <a:r>
              <a:rPr lang="cs-CZ" altLang="en-US" dirty="0" smtClean="0"/>
              <a:t> do doby přihojení nemá pacient prakticky žádné periferní leukocyty, je ohrožen infekcemi, proto je nutné dodržovat sterilní podmínky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Samostatná transplantace kostní dřeně je technicky jednoduchá – suspenze směsi dřeňových buněk do periferní žíly příjemce a kmenové buňky si najdou cestu do kostní dřeně a usídlí se tam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erytro</a:t>
            </a:r>
            <a:r>
              <a:rPr lang="cs-CZ" altLang="en-US" dirty="0" smtClean="0"/>
              <a:t> → granulo → trombo →lymfo-</a:t>
            </a:r>
            <a:r>
              <a:rPr lang="cs-CZ" altLang="en-US" dirty="0" err="1" smtClean="0"/>
              <a:t>cyty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Přihojení – ve chvíli, kdy je detekována krvetvorba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C1B29-5482-4C31-9849-A33BA4DBADF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129</a:t>
            </a:fld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58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50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29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25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9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3794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016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48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b="1" dirty="0" smtClean="0"/>
              <a:t>T-lymfocyty ve štěpu </a:t>
            </a:r>
            <a:r>
              <a:rPr lang="cs-CZ" altLang="en-US" dirty="0" smtClean="0"/>
              <a:t>přenesené společně s kmenovými buňkami </a:t>
            </a:r>
            <a:r>
              <a:rPr lang="cs-CZ" altLang="en-US" b="1" dirty="0" smtClean="0"/>
              <a:t>rozeznávají tkáňové antigeny příjemce jako cizorodé (</a:t>
            </a:r>
            <a:r>
              <a:rPr lang="cs-CZ" altLang="en-US" b="1" dirty="0" err="1" smtClean="0"/>
              <a:t>aloreaktivita</a:t>
            </a:r>
            <a:r>
              <a:rPr lang="cs-CZ" altLang="en-US" b="1" dirty="0" smtClean="0"/>
              <a:t>) a reagují proti nim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b="1" dirty="0" smtClean="0"/>
              <a:t>T-lymfocyty ve štěpu </a:t>
            </a:r>
            <a:r>
              <a:rPr lang="cs-CZ" altLang="en-US" dirty="0" smtClean="0"/>
              <a:t>přenesené společně s kmenovými buňkami </a:t>
            </a:r>
            <a:r>
              <a:rPr lang="cs-CZ" altLang="en-US" b="1" dirty="0" smtClean="0"/>
              <a:t>reagují vůči zbytkovým leukemickým buňkám příjemce 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Specifická tolerance → aplikace kmenových buněk bez T-lymfocytů, a až po přihojení kostní dřeně aplikovat intravenózně malé dávky periferních T-lymfocytů dárce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B0EB7-7C6F-48C2-BB7B-C862ACA91CF7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141</a:t>
            </a:fld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567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Už toho mám hodně, stačí!!!!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81966-BA64-4204-8603-422BDCC193C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143</a:t>
            </a:fld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530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3705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503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727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6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175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475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090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935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D46E05-5650-4A70-9383-50182E8516AE}" type="slidenum">
              <a:rPr lang="cs-CZ" sz="1200"/>
              <a:pPr eaLnBrk="1" hangingPunct="1"/>
              <a:t>174</a:t>
            </a:fld>
            <a:endParaRPr lang="cs-CZ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E30F78-CB8E-4691-89EA-3213D849F0DD}" type="slidenum">
              <a:rPr lang="cs-CZ" sz="1200"/>
              <a:pPr eaLnBrk="1" hangingPunct="1"/>
              <a:t>175</a:t>
            </a:fld>
            <a:endParaRPr lang="cs-CZ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9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5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4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8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7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87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6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1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9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18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5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9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1B5C-4067-47C0-AD6C-88BC13685DA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0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Imunizace, nádorová imunologie, transplantace, reprodukční imunologie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Marcela </a:t>
            </a:r>
            <a:r>
              <a:rPr lang="cs-CZ" dirty="0" smtClean="0">
                <a:solidFill>
                  <a:srgbClr val="002060"/>
                </a:solidFill>
              </a:rPr>
              <a:t>Vlková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9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400" dirty="0">
                <a:solidFill>
                  <a:srgbClr val="C00000"/>
                </a:solidFill>
              </a:rPr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Identifikace a kvantifikace antigenů (mikrobiologie, hematologie, </a:t>
            </a:r>
            <a:r>
              <a:rPr lang="cs-CZ" sz="2800" dirty="0" err="1">
                <a:solidFill>
                  <a:srgbClr val="002060"/>
                </a:solidFill>
              </a:rPr>
              <a:t>transplantologie</a:t>
            </a:r>
            <a:r>
              <a:rPr lang="cs-CZ" sz="2800" dirty="0">
                <a:solidFill>
                  <a:srgbClr val="002060"/>
                </a:solidFill>
              </a:rPr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Imunoterapie a </a:t>
            </a:r>
            <a:r>
              <a:rPr lang="cs-CZ" sz="2800" dirty="0" err="1" smtClean="0">
                <a:solidFill>
                  <a:srgbClr val="002060"/>
                </a:solidFill>
              </a:rPr>
              <a:t>imunoprofylaxe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endParaRPr lang="cs-CZ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(klasická pasivní imunizace, terapie nádorů, </a:t>
            </a:r>
            <a:r>
              <a:rPr lang="cs-CZ" sz="2800" dirty="0" err="1">
                <a:solidFill>
                  <a:srgbClr val="002060"/>
                </a:solidFill>
              </a:rPr>
              <a:t>imunomodulace</a:t>
            </a:r>
            <a:r>
              <a:rPr lang="cs-CZ" sz="2800" dirty="0">
                <a:solidFill>
                  <a:srgbClr val="00206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7760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Hlavní </a:t>
            </a:r>
            <a:r>
              <a:rPr lang="cs-CZ" dirty="0" err="1" smtClean="0">
                <a:solidFill>
                  <a:srgbClr val="C00000"/>
                </a:solidFill>
              </a:rPr>
              <a:t>histokompatibilitní</a:t>
            </a:r>
            <a:r>
              <a:rPr lang="cs-CZ" dirty="0" smtClean="0">
                <a:solidFill>
                  <a:srgbClr val="C00000"/>
                </a:solidFill>
              </a:rPr>
              <a:t> komplex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>
                <a:solidFill>
                  <a:srgbClr val="002060"/>
                </a:solidFill>
              </a:rPr>
              <a:t>Jedná</a:t>
            </a:r>
            <a:r>
              <a:rPr lang="en-GB" sz="2800" dirty="0">
                <a:solidFill>
                  <a:srgbClr val="002060"/>
                </a:solidFill>
              </a:rPr>
              <a:t> se o </a:t>
            </a:r>
            <a:r>
              <a:rPr lang="en-GB" sz="2800" dirty="0" err="1">
                <a:solidFill>
                  <a:srgbClr val="002060"/>
                </a:solidFill>
              </a:rPr>
              <a:t>genetický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systém</a:t>
            </a:r>
            <a:r>
              <a:rPr lang="en-GB" sz="2800" dirty="0">
                <a:solidFill>
                  <a:srgbClr val="002060"/>
                </a:solidFill>
              </a:rPr>
              <a:t>, </a:t>
            </a:r>
            <a:r>
              <a:rPr lang="en-GB" sz="2800" dirty="0" err="1">
                <a:solidFill>
                  <a:srgbClr val="002060"/>
                </a:solidFill>
              </a:rPr>
              <a:t>který</a:t>
            </a:r>
            <a:r>
              <a:rPr lang="en-GB" sz="2800" dirty="0">
                <a:solidFill>
                  <a:srgbClr val="002060"/>
                </a:solidFill>
              </a:rPr>
              <a:t> je </a:t>
            </a:r>
            <a:r>
              <a:rPr lang="en-GB" sz="2800" dirty="0" err="1">
                <a:solidFill>
                  <a:srgbClr val="002060"/>
                </a:solidFill>
              </a:rPr>
              <a:t>primárně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zodpovědný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za</a:t>
            </a:r>
            <a:r>
              <a:rPr lang="en-GB" sz="2800" dirty="0">
                <a:solidFill>
                  <a:srgbClr val="002060"/>
                </a:solidFill>
              </a:rPr>
              <a:t> </a:t>
            </a:r>
            <a:r>
              <a:rPr lang="en-GB" sz="2800" b="1" dirty="0" err="1">
                <a:solidFill>
                  <a:srgbClr val="002060"/>
                </a:solidFill>
              </a:rPr>
              <a:t>rozeznávání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vlastního</a:t>
            </a:r>
            <a:r>
              <a:rPr lang="en-GB" sz="2800" b="1" dirty="0">
                <a:solidFill>
                  <a:srgbClr val="002060"/>
                </a:solidFill>
              </a:rPr>
              <a:t> od </a:t>
            </a:r>
            <a:r>
              <a:rPr lang="en-GB" sz="2800" b="1" dirty="0" err="1">
                <a:solidFill>
                  <a:srgbClr val="002060"/>
                </a:solidFill>
              </a:rPr>
              <a:t>cizorodého</a:t>
            </a:r>
            <a:r>
              <a:rPr lang="en-GB" sz="2800" dirty="0">
                <a:solidFill>
                  <a:srgbClr val="002060"/>
                </a:solidFill>
              </a:rPr>
              <a:t> (</a:t>
            </a:r>
            <a:r>
              <a:rPr lang="en-GB" sz="2800" b="1" dirty="0">
                <a:solidFill>
                  <a:srgbClr val="002060"/>
                </a:solidFill>
              </a:rPr>
              <a:t>M</a:t>
            </a:r>
            <a:r>
              <a:rPr lang="en-GB" sz="2800" dirty="0">
                <a:solidFill>
                  <a:srgbClr val="002060"/>
                </a:solidFill>
              </a:rPr>
              <a:t>ajor </a:t>
            </a:r>
            <a:r>
              <a:rPr lang="en-GB" sz="2800" b="1" dirty="0">
                <a:solidFill>
                  <a:srgbClr val="002060"/>
                </a:solidFill>
              </a:rPr>
              <a:t>H</a:t>
            </a:r>
            <a:r>
              <a:rPr lang="en-GB" sz="2800" dirty="0">
                <a:solidFill>
                  <a:srgbClr val="002060"/>
                </a:solidFill>
              </a:rPr>
              <a:t>istocompatibility </a:t>
            </a:r>
            <a:r>
              <a:rPr lang="en-GB" sz="2800" b="1" dirty="0">
                <a:solidFill>
                  <a:srgbClr val="002060"/>
                </a:solidFill>
              </a:rPr>
              <a:t>C</a:t>
            </a:r>
            <a:r>
              <a:rPr lang="en-GB" sz="2800" dirty="0">
                <a:solidFill>
                  <a:srgbClr val="002060"/>
                </a:solidFill>
              </a:rPr>
              <a:t>omplex). U </a:t>
            </a:r>
            <a:r>
              <a:rPr lang="en-GB" sz="2800" dirty="0" err="1">
                <a:solidFill>
                  <a:srgbClr val="002060"/>
                </a:solidFill>
              </a:rPr>
              <a:t>člověka</a:t>
            </a:r>
            <a:r>
              <a:rPr lang="en-GB" sz="2800" dirty="0">
                <a:solidFill>
                  <a:srgbClr val="002060"/>
                </a:solidFill>
              </a:rPr>
              <a:t> je </a:t>
            </a:r>
            <a:r>
              <a:rPr lang="en-GB" sz="2800" dirty="0" err="1">
                <a:solidFill>
                  <a:srgbClr val="002060"/>
                </a:solidFill>
              </a:rPr>
              <a:t>hlavním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histokompatibilním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systémem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komplex  </a:t>
            </a:r>
            <a:r>
              <a:rPr lang="en-GB" sz="2800" b="1" dirty="0" smtClean="0">
                <a:solidFill>
                  <a:srgbClr val="002060"/>
                </a:solidFill>
              </a:rPr>
              <a:t>HLA</a:t>
            </a:r>
            <a:r>
              <a:rPr lang="en-GB" sz="2800" dirty="0">
                <a:solidFill>
                  <a:srgbClr val="002060"/>
                </a:solidFill>
              </a:rPr>
              <a:t> (</a:t>
            </a:r>
            <a:r>
              <a:rPr lang="en-GB" sz="2800" b="1" dirty="0">
                <a:solidFill>
                  <a:srgbClr val="002060"/>
                </a:solidFill>
              </a:rPr>
              <a:t>H</a:t>
            </a:r>
            <a:r>
              <a:rPr lang="en-GB" sz="2800" dirty="0">
                <a:solidFill>
                  <a:srgbClr val="002060"/>
                </a:solidFill>
              </a:rPr>
              <a:t>uman </a:t>
            </a:r>
            <a:r>
              <a:rPr lang="en-GB" sz="2800" b="1" dirty="0">
                <a:solidFill>
                  <a:srgbClr val="002060"/>
                </a:solidFill>
              </a:rPr>
              <a:t>L</a:t>
            </a:r>
            <a:r>
              <a:rPr lang="en-GB" sz="2800" dirty="0">
                <a:solidFill>
                  <a:srgbClr val="002060"/>
                </a:solidFill>
              </a:rPr>
              <a:t>eucocyte </a:t>
            </a:r>
            <a:r>
              <a:rPr lang="en-GB" sz="2800" b="1" dirty="0">
                <a:solidFill>
                  <a:srgbClr val="002060"/>
                </a:solidFill>
              </a:rPr>
              <a:t>A</a:t>
            </a:r>
            <a:r>
              <a:rPr lang="en-GB" sz="2800" dirty="0">
                <a:solidFill>
                  <a:srgbClr val="002060"/>
                </a:solidFill>
              </a:rPr>
              <a:t>ntigen) – </a:t>
            </a:r>
            <a:r>
              <a:rPr lang="en-GB" sz="2800" dirty="0" err="1">
                <a:solidFill>
                  <a:srgbClr val="002060"/>
                </a:solidFill>
              </a:rPr>
              <a:t>rozsáhlý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komplex</a:t>
            </a:r>
            <a:r>
              <a:rPr lang="en-GB" sz="2800" dirty="0">
                <a:solidFill>
                  <a:srgbClr val="002060"/>
                </a:solidFill>
              </a:rPr>
              <a:t> </a:t>
            </a:r>
            <a:r>
              <a:rPr lang="cs-CZ" sz="2800" dirty="0" smtClean="0">
                <a:solidFill>
                  <a:srgbClr val="002060"/>
                </a:solidFill>
              </a:rPr>
              <a:t> genů,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které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determinují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povrchové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molekuly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(</a:t>
            </a:r>
            <a:r>
              <a:rPr lang="cs-CZ" sz="2800" dirty="0" err="1" smtClean="0">
                <a:solidFill>
                  <a:srgbClr val="002060"/>
                </a:solidFill>
              </a:rPr>
              <a:t>Ag</a:t>
            </a:r>
            <a:r>
              <a:rPr lang="en-GB" sz="2800" dirty="0" smtClean="0">
                <a:solidFill>
                  <a:srgbClr val="002060"/>
                </a:solidFill>
              </a:rPr>
              <a:t>) </a:t>
            </a:r>
            <a:r>
              <a:rPr lang="en-GB" sz="2800" dirty="0" err="1">
                <a:solidFill>
                  <a:srgbClr val="002060"/>
                </a:solidFill>
              </a:rPr>
              <a:t>umístěné</a:t>
            </a:r>
            <a:r>
              <a:rPr lang="en-GB" sz="2800" dirty="0">
                <a:solidFill>
                  <a:srgbClr val="002060"/>
                </a:solidFill>
              </a:rPr>
              <a:t> v </a:t>
            </a:r>
            <a:r>
              <a:rPr lang="en-GB" sz="2800" dirty="0" err="1">
                <a:solidFill>
                  <a:srgbClr val="002060"/>
                </a:solidFill>
              </a:rPr>
              <a:t>plazmatické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membráně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buněk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0008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HLA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>
                <a:solidFill>
                  <a:srgbClr val="002060"/>
                </a:solidFill>
              </a:rPr>
              <a:t>Antigeny </a:t>
            </a:r>
            <a:r>
              <a:rPr lang="en-GB" sz="3000" dirty="0" smtClean="0">
                <a:solidFill>
                  <a:srgbClr val="002060"/>
                </a:solidFill>
              </a:rPr>
              <a:t>se </a:t>
            </a:r>
            <a:r>
              <a:rPr lang="en-GB" sz="3000" dirty="0" err="1">
                <a:solidFill>
                  <a:srgbClr val="002060"/>
                </a:solidFill>
              </a:rPr>
              <a:t>chovají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jako</a:t>
            </a:r>
            <a:r>
              <a:rPr lang="en-GB" sz="3000" dirty="0">
                <a:solidFill>
                  <a:srgbClr val="002060"/>
                </a:solidFill>
              </a:rPr>
              <a:t> </a:t>
            </a:r>
            <a:r>
              <a:rPr lang="en-GB" sz="3000" b="1" dirty="0" err="1">
                <a:solidFill>
                  <a:srgbClr val="002060"/>
                </a:solidFill>
              </a:rPr>
              <a:t>transplantační</a:t>
            </a:r>
            <a:r>
              <a:rPr lang="en-GB" sz="3000" dirty="0">
                <a:solidFill>
                  <a:srgbClr val="002060"/>
                </a:solidFill>
              </a:rPr>
              <a:t>, </a:t>
            </a:r>
            <a:r>
              <a:rPr lang="en-GB" sz="3000" dirty="0" err="1">
                <a:solidFill>
                  <a:srgbClr val="002060"/>
                </a:solidFill>
              </a:rPr>
              <a:t>tzn</a:t>
            </a:r>
            <a:r>
              <a:rPr lang="en-GB" sz="3000" dirty="0">
                <a:solidFill>
                  <a:srgbClr val="002060"/>
                </a:solidFill>
              </a:rPr>
              <a:t>. </a:t>
            </a:r>
            <a:r>
              <a:rPr lang="en-GB" sz="3000" dirty="0" err="1">
                <a:solidFill>
                  <a:srgbClr val="002060"/>
                </a:solidFill>
              </a:rPr>
              <a:t>že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jsou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příčinou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odhojení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tkáně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při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inkompatibilních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 smtClean="0">
                <a:solidFill>
                  <a:srgbClr val="002060"/>
                </a:solidFill>
              </a:rPr>
              <a:t>transplantacích</a:t>
            </a:r>
            <a:r>
              <a:rPr lang="cs-CZ" sz="3000" dirty="0" smtClean="0">
                <a:solidFill>
                  <a:srgbClr val="002060"/>
                </a:solidFill>
              </a:rPr>
              <a:t>.</a:t>
            </a:r>
            <a:endParaRPr lang="en-GB" sz="3000" dirty="0">
              <a:solidFill>
                <a:srgbClr val="002060"/>
              </a:solidFill>
            </a:endParaRPr>
          </a:p>
          <a:p>
            <a:r>
              <a:rPr lang="en-GB" sz="3000" dirty="0">
                <a:solidFill>
                  <a:srgbClr val="002060"/>
                </a:solidFill>
              </a:rPr>
              <a:t>HLA </a:t>
            </a:r>
            <a:r>
              <a:rPr lang="en-GB" sz="3000" dirty="0" err="1">
                <a:solidFill>
                  <a:srgbClr val="002060"/>
                </a:solidFill>
              </a:rPr>
              <a:t>systém</a:t>
            </a:r>
            <a:r>
              <a:rPr lang="en-GB" sz="3000" dirty="0">
                <a:solidFill>
                  <a:srgbClr val="002060"/>
                </a:solidFill>
              </a:rPr>
              <a:t> je </a:t>
            </a:r>
            <a:r>
              <a:rPr lang="en-GB" sz="3000" dirty="0" err="1">
                <a:solidFill>
                  <a:srgbClr val="002060"/>
                </a:solidFill>
              </a:rPr>
              <a:t>homologický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smtClean="0">
                <a:solidFill>
                  <a:srgbClr val="002060"/>
                </a:solidFill>
              </a:rPr>
              <a:t>s</a:t>
            </a:r>
            <a:r>
              <a:rPr lang="cs-CZ" sz="3000" dirty="0" smtClean="0">
                <a:solidFill>
                  <a:srgbClr val="002060"/>
                </a:solidFill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</a:rPr>
              <a:t>lokusem</a:t>
            </a:r>
            <a:r>
              <a:rPr lang="en-GB" sz="3000" dirty="0">
                <a:solidFill>
                  <a:srgbClr val="002060"/>
                </a:solidFill>
              </a:rPr>
              <a:t> H-2 u </a:t>
            </a:r>
            <a:r>
              <a:rPr lang="en-GB" sz="3000" dirty="0" err="1">
                <a:solidFill>
                  <a:srgbClr val="002060"/>
                </a:solidFill>
              </a:rPr>
              <a:t>myši</a:t>
            </a:r>
            <a:r>
              <a:rPr lang="en-GB" sz="3000" dirty="0">
                <a:solidFill>
                  <a:srgbClr val="002060"/>
                </a:solidFill>
              </a:rPr>
              <a:t> (</a:t>
            </a:r>
            <a:r>
              <a:rPr lang="en-GB" sz="3000" dirty="0" err="1">
                <a:solidFill>
                  <a:srgbClr val="002060"/>
                </a:solidFill>
              </a:rPr>
              <a:t>systém</a:t>
            </a:r>
            <a:r>
              <a:rPr lang="en-GB" sz="3000" dirty="0">
                <a:solidFill>
                  <a:srgbClr val="002060"/>
                </a:solidFill>
              </a:rPr>
              <a:t>, </a:t>
            </a:r>
            <a:r>
              <a:rPr lang="en-GB" sz="3000" dirty="0" err="1">
                <a:solidFill>
                  <a:srgbClr val="002060"/>
                </a:solidFill>
              </a:rPr>
              <a:t>na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kterém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byl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poprvé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objeven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princip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histokompatibility</a:t>
            </a:r>
            <a:r>
              <a:rPr lang="en-GB" sz="3000" dirty="0">
                <a:solidFill>
                  <a:srgbClr val="002060"/>
                </a:solidFill>
              </a:rPr>
              <a:t>) a je </a:t>
            </a:r>
            <a:r>
              <a:rPr lang="en-GB" sz="3000" dirty="0" err="1">
                <a:solidFill>
                  <a:srgbClr val="002060"/>
                </a:solidFill>
              </a:rPr>
              <a:t>lokalizovaný</a:t>
            </a:r>
            <a:r>
              <a:rPr lang="en-GB" sz="3000" dirty="0">
                <a:solidFill>
                  <a:srgbClr val="002060"/>
                </a:solidFill>
              </a:rPr>
              <a:t> v </a:t>
            </a:r>
            <a:r>
              <a:rPr lang="en-GB" sz="3000" dirty="0" err="1">
                <a:solidFill>
                  <a:srgbClr val="002060"/>
                </a:solidFill>
              </a:rPr>
              <a:t>určitém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úseku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krátkého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raménka</a:t>
            </a:r>
            <a:r>
              <a:rPr lang="en-GB" sz="3000" dirty="0">
                <a:solidFill>
                  <a:srgbClr val="002060"/>
                </a:solidFill>
              </a:rPr>
              <a:t> </a:t>
            </a:r>
            <a:r>
              <a:rPr lang="cs-CZ" sz="3000" dirty="0" smtClean="0">
                <a:solidFill>
                  <a:srgbClr val="002060"/>
                </a:solidFill>
              </a:rPr>
              <a:t> chromosomu </a:t>
            </a:r>
            <a:r>
              <a:rPr lang="en-GB" sz="3000" dirty="0" smtClean="0">
                <a:solidFill>
                  <a:srgbClr val="002060"/>
                </a:solidFill>
              </a:rPr>
              <a:t>6</a:t>
            </a:r>
            <a:r>
              <a:rPr lang="cs-CZ" sz="3000" dirty="0" smtClean="0">
                <a:solidFill>
                  <a:srgbClr val="002060"/>
                </a:solidFill>
              </a:rPr>
              <a:t>.</a:t>
            </a:r>
            <a:endParaRPr lang="en-GB" sz="3000" dirty="0">
              <a:solidFill>
                <a:srgbClr val="002060"/>
              </a:solidFill>
            </a:endParaRPr>
          </a:p>
          <a:p>
            <a:r>
              <a:rPr lang="cs-CZ" sz="3000" dirty="0" err="1">
                <a:solidFill>
                  <a:srgbClr val="002060"/>
                </a:solidFill>
              </a:rPr>
              <a:t>O</a:t>
            </a:r>
            <a:r>
              <a:rPr lang="en-GB" sz="3000" dirty="0" err="1" smtClean="0">
                <a:solidFill>
                  <a:srgbClr val="002060"/>
                </a:solidFill>
              </a:rPr>
              <a:t>bsahuje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geny</a:t>
            </a:r>
            <a:r>
              <a:rPr lang="en-GB" sz="3000" dirty="0">
                <a:solidFill>
                  <a:srgbClr val="002060"/>
                </a:solidFill>
              </a:rPr>
              <a:t> pro </a:t>
            </a:r>
            <a:r>
              <a:rPr lang="en-GB" sz="3000" dirty="0" err="1">
                <a:solidFill>
                  <a:srgbClr val="002060"/>
                </a:solidFill>
              </a:rPr>
              <a:t>histokompatibilní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antigeny</a:t>
            </a:r>
            <a:r>
              <a:rPr lang="en-GB" sz="3000" dirty="0">
                <a:solidFill>
                  <a:srgbClr val="002060"/>
                </a:solidFill>
              </a:rPr>
              <a:t>, </a:t>
            </a:r>
            <a:r>
              <a:rPr lang="en-GB" sz="3000" dirty="0" err="1" smtClean="0">
                <a:solidFill>
                  <a:srgbClr val="002060"/>
                </a:solidFill>
              </a:rPr>
              <a:t>složky</a:t>
            </a:r>
            <a:r>
              <a:rPr lang="cs-CZ" sz="3000" dirty="0" smtClean="0">
                <a:solidFill>
                  <a:srgbClr val="002060"/>
                </a:solidFill>
              </a:rPr>
              <a:t> komplementu</a:t>
            </a:r>
            <a:r>
              <a:rPr lang="en-GB" sz="3000" dirty="0">
                <a:solidFill>
                  <a:srgbClr val="002060"/>
                </a:solidFill>
              </a:rPr>
              <a:t> a </a:t>
            </a:r>
            <a:r>
              <a:rPr lang="en-GB" sz="3000" dirty="0" err="1">
                <a:solidFill>
                  <a:srgbClr val="002060"/>
                </a:solidFill>
              </a:rPr>
              <a:t>pravděpodobně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i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Ir-geny</a:t>
            </a:r>
            <a:r>
              <a:rPr lang="en-GB" sz="3000" dirty="0">
                <a:solidFill>
                  <a:srgbClr val="002060"/>
                </a:solidFill>
              </a:rPr>
              <a:t> (immune response genes, </a:t>
            </a:r>
            <a:r>
              <a:rPr lang="en-GB" sz="3000" dirty="0" err="1">
                <a:solidFill>
                  <a:srgbClr val="002060"/>
                </a:solidFill>
              </a:rPr>
              <a:t>geny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zodpovědné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za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intenzitu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imunitní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odpovědi</a:t>
            </a:r>
            <a:r>
              <a:rPr lang="en-GB" sz="3000" dirty="0" smtClean="0">
                <a:solidFill>
                  <a:srgbClr val="002060"/>
                </a:solidFill>
              </a:rPr>
              <a:t>)</a:t>
            </a:r>
            <a:r>
              <a:rPr lang="cs-CZ" sz="3000" dirty="0" smtClean="0">
                <a:solidFill>
                  <a:srgbClr val="002060"/>
                </a:solidFill>
              </a:rPr>
              <a:t>.</a:t>
            </a:r>
            <a:endParaRPr lang="en-GB" sz="30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2736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Funkce HLA-systému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solidFill>
                  <a:srgbClr val="002060"/>
                </a:solidFill>
              </a:rPr>
              <a:t>H</a:t>
            </a:r>
            <a:r>
              <a:rPr lang="en-GB" sz="2800" dirty="0" err="1" smtClean="0">
                <a:solidFill>
                  <a:srgbClr val="002060"/>
                </a:solidFill>
              </a:rPr>
              <a:t>lavní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fyziologickou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funkcí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molekul</a:t>
            </a:r>
            <a:r>
              <a:rPr lang="en-GB" sz="2800" dirty="0">
                <a:solidFill>
                  <a:srgbClr val="002060"/>
                </a:solidFill>
              </a:rPr>
              <a:t> MHC je </a:t>
            </a:r>
            <a:r>
              <a:rPr lang="en-GB" sz="2800" dirty="0" err="1">
                <a:solidFill>
                  <a:srgbClr val="002060"/>
                </a:solidFill>
              </a:rPr>
              <a:t>předkládat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antigeny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nebo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jejich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fragmenty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buňkám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imunitního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systému</a:t>
            </a:r>
            <a:r>
              <a:rPr lang="en-GB" sz="2800" dirty="0">
                <a:solidFill>
                  <a:srgbClr val="002060"/>
                </a:solidFill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</a:rPr>
              <a:t>především</a:t>
            </a:r>
            <a:r>
              <a:rPr lang="cs-CZ" sz="2800" dirty="0" smtClean="0">
                <a:solidFill>
                  <a:srgbClr val="002060"/>
                </a:solidFill>
              </a:rPr>
              <a:t> T-lymfocytům 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 err="1">
                <a:solidFill>
                  <a:srgbClr val="002060"/>
                </a:solidFill>
              </a:rPr>
              <a:t>P</a:t>
            </a:r>
            <a:r>
              <a:rPr lang="en-GB" sz="2800" dirty="0" err="1" smtClean="0">
                <a:solidFill>
                  <a:srgbClr val="002060"/>
                </a:solidFill>
              </a:rPr>
              <a:t>rezentace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antigenu</a:t>
            </a:r>
            <a:r>
              <a:rPr lang="en-GB" sz="2800" dirty="0">
                <a:solidFill>
                  <a:srgbClr val="002060"/>
                </a:solidFill>
              </a:rPr>
              <a:t> je </a:t>
            </a:r>
            <a:r>
              <a:rPr lang="en-GB" sz="2800" dirty="0" err="1">
                <a:solidFill>
                  <a:srgbClr val="002060"/>
                </a:solidFill>
              </a:rPr>
              <a:t>prvním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předpokladem</a:t>
            </a:r>
            <a:r>
              <a:rPr lang="en-GB" sz="2800" dirty="0">
                <a:solidFill>
                  <a:srgbClr val="002060"/>
                </a:solidFill>
              </a:rPr>
              <a:t> pro </a:t>
            </a:r>
            <a:r>
              <a:rPr lang="en-GB" sz="2800" dirty="0" err="1">
                <a:solidFill>
                  <a:srgbClr val="002060"/>
                </a:solidFill>
              </a:rPr>
              <a:t>rozvoj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imunitní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reakce</a:t>
            </a:r>
            <a:r>
              <a:rPr lang="en-GB" sz="2800" dirty="0">
                <a:solidFill>
                  <a:srgbClr val="002060"/>
                </a:solidFill>
              </a:rPr>
              <a:t> a </a:t>
            </a:r>
            <a:r>
              <a:rPr lang="en-GB" sz="2800" dirty="0" err="1">
                <a:solidFill>
                  <a:srgbClr val="002060"/>
                </a:solidFill>
              </a:rPr>
              <a:t>tím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obrany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proti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napadení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mikroorganismy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39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C00000"/>
                </a:solidFill>
              </a:rPr>
              <a:t>Orgánové transplantace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326760" cy="4286250"/>
          </a:xfrm>
        </p:spPr>
        <p:txBody>
          <a:bodyPr>
            <a:normAutofit fontScale="92500" lnSpcReduction="10000"/>
          </a:bodyPr>
          <a:lstStyle/>
          <a:p>
            <a:r>
              <a:rPr lang="cs-CZ" altLang="en-US" dirty="0" err="1" smtClean="0">
                <a:solidFill>
                  <a:srgbClr val="002060"/>
                </a:solidFill>
              </a:rPr>
              <a:t>Ortotopická</a:t>
            </a:r>
            <a:r>
              <a:rPr lang="cs-CZ" altLang="en-US" dirty="0" smtClean="0">
                <a:solidFill>
                  <a:srgbClr val="002060"/>
                </a:solidFill>
              </a:rPr>
              <a:t> transplantace – na stejné místo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Ektopická transplantace – na jiné místo organismu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Transplantované orgány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Ledviny- celosvětově přes 39 000 ročně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Srdce  - 5 000 ročně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Játra </a:t>
            </a:r>
            <a:r>
              <a:rPr lang="cs-CZ" dirty="0" smtClean="0">
                <a:solidFill>
                  <a:srgbClr val="002060"/>
                </a:solidFill>
              </a:rPr>
              <a:t> - 15 </a:t>
            </a:r>
            <a:r>
              <a:rPr lang="cs-CZ" dirty="0">
                <a:solidFill>
                  <a:srgbClr val="002060"/>
                </a:solidFill>
              </a:rPr>
              <a:t>000 </a:t>
            </a:r>
            <a:r>
              <a:rPr lang="cs-CZ" dirty="0" smtClean="0">
                <a:solidFill>
                  <a:srgbClr val="002060"/>
                </a:solidFill>
              </a:rPr>
              <a:t>ročně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Plíce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Pankreat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Velké klouby</a:t>
            </a:r>
          </a:p>
          <a:p>
            <a:endParaRPr lang="cs-CZ" altLang="en-US" dirty="0" smtClean="0"/>
          </a:p>
          <a:p>
            <a:endParaRPr lang="cs-CZ" altLang="en-US" dirty="0" smtClean="0"/>
          </a:p>
          <a:p>
            <a:pPr marL="0" indent="0">
              <a:buNone/>
            </a:pPr>
            <a:endParaRPr lang="cs-CZ" altLang="en-US" dirty="0" smtClean="0"/>
          </a:p>
          <a:p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7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Transplantace orgánů, tkání, buněk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32276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Dárce (donor)…. Štěp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Příjemce ( recipient) …..            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Přihojení štěpu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Odhojení štěpu  - </a:t>
            </a:r>
            <a:r>
              <a:rPr lang="cs-CZ" sz="2800" dirty="0" err="1" smtClean="0">
                <a:solidFill>
                  <a:srgbClr val="002060"/>
                </a:solidFill>
              </a:rPr>
              <a:t>rejekce</a:t>
            </a:r>
            <a:r>
              <a:rPr lang="cs-CZ" sz="2800" dirty="0" smtClean="0">
                <a:solidFill>
                  <a:srgbClr val="002060"/>
                </a:solidFill>
              </a:rPr>
              <a:t>  nejčastěji jako důsledek </a:t>
            </a:r>
            <a:r>
              <a:rPr lang="cs-CZ" sz="2800" dirty="0" err="1" smtClean="0">
                <a:solidFill>
                  <a:srgbClr val="002060"/>
                </a:solidFill>
              </a:rPr>
              <a:t>histoinkompatibility</a:t>
            </a:r>
            <a:endParaRPr lang="cs-CZ" sz="2800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Dárce - reakce </a:t>
            </a:r>
            <a:r>
              <a:rPr lang="cs-CZ" sz="2800" dirty="0">
                <a:solidFill>
                  <a:srgbClr val="002060"/>
                </a:solidFill>
              </a:rPr>
              <a:t>štěpu proti hostiteli (</a:t>
            </a:r>
            <a:r>
              <a:rPr lang="cs-CZ" sz="2800" dirty="0" err="1">
                <a:solidFill>
                  <a:srgbClr val="002060"/>
                </a:solidFill>
              </a:rPr>
              <a:t>graft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versus host </a:t>
            </a:r>
            <a:r>
              <a:rPr lang="cs-CZ" sz="2800" dirty="0" err="1" smtClean="0">
                <a:solidFill>
                  <a:srgbClr val="002060"/>
                </a:solidFill>
              </a:rPr>
              <a:t>reaction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–</a:t>
            </a:r>
            <a:r>
              <a:rPr lang="cs-CZ" sz="2800" dirty="0" err="1" smtClean="0">
                <a:solidFill>
                  <a:srgbClr val="002060"/>
                </a:solidFill>
              </a:rPr>
              <a:t>GvHR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  <a:endParaRPr lang="cs-CZ" sz="2800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61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Kritéria výběru pro transplantace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Genetický rozdíl (MHC)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Druhy tkáně – závisí na obsahu buněk, které mají schopnost prezentovat </a:t>
            </a:r>
            <a:r>
              <a:rPr lang="cs-CZ" sz="2800" dirty="0" err="1" smtClean="0">
                <a:solidFill>
                  <a:srgbClr val="002060"/>
                </a:solidFill>
              </a:rPr>
              <a:t>Ag</a:t>
            </a:r>
            <a:r>
              <a:rPr lang="cs-CZ" sz="2800" dirty="0" smtClean="0">
                <a:solidFill>
                  <a:srgbClr val="002060"/>
                </a:solidFill>
              </a:rPr>
              <a:t> (např. kůže)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Imunologicky privilegovaná místa:  </a:t>
            </a:r>
          </a:p>
          <a:p>
            <a:pPr lvl="1"/>
            <a:r>
              <a:rPr lang="cs-CZ" dirty="0" err="1" smtClean="0">
                <a:solidFill>
                  <a:srgbClr val="002060"/>
                </a:solidFill>
              </a:rPr>
              <a:t>Např</a:t>
            </a:r>
            <a:r>
              <a:rPr lang="cs-CZ" dirty="0" smtClean="0">
                <a:solidFill>
                  <a:srgbClr val="002060"/>
                </a:solidFill>
              </a:rPr>
              <a:t> oko – přední komora-rohovka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Aktivita imunitního systému příjemce – úprava imunosupresí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Stav transplantovaného orgánu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Transplantace – vyšetření příjemce štěpu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69900" indent="-469900"/>
            <a:r>
              <a:rPr lang="cs-CZ" sz="2400" dirty="0">
                <a:solidFill>
                  <a:srgbClr val="002060"/>
                </a:solidFill>
              </a:rPr>
              <a:t>Určení krevní skupiny AB0 (transplantace orgánů)</a:t>
            </a:r>
          </a:p>
          <a:p>
            <a:pPr marL="469900" indent="-469900"/>
            <a:r>
              <a:rPr lang="cs-CZ" sz="2400" dirty="0">
                <a:solidFill>
                  <a:srgbClr val="002060"/>
                </a:solidFill>
              </a:rPr>
              <a:t>Typizace HLA I (A, B, C)</a:t>
            </a:r>
          </a:p>
          <a:p>
            <a:pPr marL="469900" indent="-469900"/>
            <a:r>
              <a:rPr lang="cs-CZ" sz="2400" dirty="0">
                <a:solidFill>
                  <a:srgbClr val="002060"/>
                </a:solidFill>
              </a:rPr>
              <a:t>Typizace HLA II (DR,DQ)</a:t>
            </a:r>
          </a:p>
          <a:p>
            <a:pPr marL="469900" indent="-469900"/>
            <a:r>
              <a:rPr lang="cs-CZ" sz="2400" dirty="0">
                <a:solidFill>
                  <a:srgbClr val="002060"/>
                </a:solidFill>
              </a:rPr>
              <a:t>Přítomnost autoprotilátek</a:t>
            </a:r>
          </a:p>
          <a:p>
            <a:pPr marL="469900" indent="-469900"/>
            <a:r>
              <a:rPr lang="cs-CZ" sz="2400" dirty="0" smtClean="0">
                <a:solidFill>
                  <a:srgbClr val="002060"/>
                </a:solidFill>
              </a:rPr>
              <a:t>Přítomnost preformovaných </a:t>
            </a:r>
            <a:r>
              <a:rPr lang="cs-CZ" sz="2400" dirty="0" err="1" smtClean="0">
                <a:solidFill>
                  <a:srgbClr val="002060"/>
                </a:solidFill>
              </a:rPr>
              <a:t>aloprotilátek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(panel </a:t>
            </a:r>
            <a:r>
              <a:rPr lang="cs-CZ" sz="2400" dirty="0" err="1">
                <a:solidFill>
                  <a:srgbClr val="002060"/>
                </a:solidFill>
              </a:rPr>
              <a:t>reactive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antibody</a:t>
            </a:r>
            <a:r>
              <a:rPr lang="cs-CZ" sz="2400" dirty="0">
                <a:solidFill>
                  <a:srgbClr val="002060"/>
                </a:solidFill>
              </a:rPr>
              <a:t>)</a:t>
            </a:r>
          </a:p>
          <a:p>
            <a:pPr marL="469900" indent="-469900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Crossmatching</a:t>
            </a:r>
            <a:r>
              <a:rPr lang="cs-CZ" sz="2400" dirty="0" smtClean="0">
                <a:solidFill>
                  <a:srgbClr val="002060"/>
                </a:solidFill>
              </a:rPr>
              <a:t>“ – přítomnost preformovaných protilátek specifických pro potenciálního donora</a:t>
            </a:r>
          </a:p>
          <a:p>
            <a:pPr marL="469900" indent="-469900"/>
            <a:r>
              <a:rPr lang="cs-CZ" sz="2400" dirty="0" smtClean="0">
                <a:solidFill>
                  <a:srgbClr val="002060"/>
                </a:solidFill>
              </a:rPr>
              <a:t>Přítomnost </a:t>
            </a:r>
            <a:r>
              <a:rPr lang="cs-CZ" sz="2400" dirty="0" err="1" smtClean="0">
                <a:solidFill>
                  <a:srgbClr val="002060"/>
                </a:solidFill>
              </a:rPr>
              <a:t>aloreaktivních</a:t>
            </a:r>
            <a:r>
              <a:rPr lang="cs-CZ" sz="2400" dirty="0" smtClean="0">
                <a:solidFill>
                  <a:srgbClr val="002060"/>
                </a:solidFill>
              </a:rPr>
              <a:t> T-lymfocytů: Kultivace </a:t>
            </a:r>
            <a:r>
              <a:rPr lang="cs-CZ" sz="2400" dirty="0">
                <a:solidFill>
                  <a:srgbClr val="002060"/>
                </a:solidFill>
              </a:rPr>
              <a:t>směsi lymfocytů (</a:t>
            </a:r>
            <a:r>
              <a:rPr lang="cs-CZ" sz="2400" dirty="0" err="1">
                <a:solidFill>
                  <a:srgbClr val="002060"/>
                </a:solidFill>
              </a:rPr>
              <a:t>mixed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lymphocyte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culture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assay</a:t>
            </a:r>
            <a:r>
              <a:rPr lang="cs-CZ" sz="2400" dirty="0">
                <a:solidFill>
                  <a:srgbClr val="002060"/>
                </a:solidFill>
              </a:rPr>
              <a:t>) – shoda v oblasti </a:t>
            </a:r>
            <a:r>
              <a:rPr lang="cs-CZ" sz="2400" dirty="0" smtClean="0">
                <a:solidFill>
                  <a:srgbClr val="002060"/>
                </a:solidFill>
              </a:rPr>
              <a:t>HLA-D</a:t>
            </a:r>
            <a:r>
              <a:rPr lang="cs-CZ" sz="2400" dirty="0">
                <a:solidFill>
                  <a:srgbClr val="002060"/>
                </a:solidFill>
              </a:rPr>
              <a:t>. 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469900" indent="-469900"/>
            <a:endParaRPr lang="cs-CZ" sz="2400" dirty="0" smtClean="0"/>
          </a:p>
          <a:p>
            <a:pPr marL="469900" indent="-46990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537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>
                <a:solidFill>
                  <a:srgbClr val="C00000"/>
                </a:solidFill>
              </a:rPr>
              <a:t>Cross-match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Sérum </a:t>
            </a:r>
            <a:r>
              <a:rPr lang="cs-CZ" altLang="en-US" dirty="0">
                <a:solidFill>
                  <a:srgbClr val="002060"/>
                </a:solidFill>
              </a:rPr>
              <a:t>příjemce se smíchá s lymfocyty dárce v přítomnosti komplementu… 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Pokud </a:t>
            </a:r>
            <a:r>
              <a:rPr lang="cs-CZ" altLang="en-US" dirty="0">
                <a:solidFill>
                  <a:srgbClr val="002060"/>
                </a:solidFill>
              </a:rPr>
              <a:t>jsou v séru přítomné cytotoxické protilátky - aloantigeny, dojde k lýze dárcových leukocytů </a:t>
            </a:r>
            <a:r>
              <a:rPr lang="cs-CZ" altLang="en-US" dirty="0" smtClean="0">
                <a:solidFill>
                  <a:srgbClr val="002060"/>
                </a:solidFill>
              </a:rPr>
              <a:t>za účasti komplementového systému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Aloimunitní</a:t>
            </a:r>
            <a:r>
              <a:rPr lang="cs-CZ" dirty="0" smtClean="0">
                <a:solidFill>
                  <a:srgbClr val="C00000"/>
                </a:solidFill>
              </a:rPr>
              <a:t> reakce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Buňky jednoho jedince reagují s tkáňovými </a:t>
            </a:r>
            <a:r>
              <a:rPr lang="cs-CZ" sz="2800" dirty="0" err="1" smtClean="0">
                <a:solidFill>
                  <a:srgbClr val="002060"/>
                </a:solidFill>
              </a:rPr>
              <a:t>Ag</a:t>
            </a:r>
            <a:r>
              <a:rPr lang="cs-CZ" sz="2800" dirty="0" smtClean="0">
                <a:solidFill>
                  <a:srgbClr val="002060"/>
                </a:solidFill>
              </a:rPr>
              <a:t> druhého jedince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Je způsobena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HLA systémem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Vedlejšími </a:t>
            </a:r>
            <a:r>
              <a:rPr lang="cs-CZ" dirty="0" err="1" smtClean="0">
                <a:solidFill>
                  <a:srgbClr val="002060"/>
                </a:solidFill>
              </a:rPr>
              <a:t>histokompatibilitními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Vznikají:</a:t>
            </a:r>
          </a:p>
          <a:p>
            <a:pPr lvl="1"/>
            <a:r>
              <a:rPr lang="cs-CZ" dirty="0" err="1" smtClean="0">
                <a:solidFill>
                  <a:srgbClr val="002060"/>
                </a:solidFill>
              </a:rPr>
              <a:t>Aloreaktivitou</a:t>
            </a:r>
            <a:r>
              <a:rPr lang="cs-CZ" dirty="0" smtClean="0">
                <a:solidFill>
                  <a:srgbClr val="002060"/>
                </a:solidFill>
              </a:rPr>
              <a:t> T-lymfocytů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Tvorba protilátek proti alo-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5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Prezentace HLA </a:t>
            </a:r>
            <a:r>
              <a:rPr lang="cs-CZ" dirty="0" err="1" smtClean="0">
                <a:solidFill>
                  <a:srgbClr val="C00000"/>
                </a:solidFill>
              </a:rPr>
              <a:t>Ag</a:t>
            </a:r>
            <a:r>
              <a:rPr lang="cs-CZ" dirty="0" smtClean="0">
                <a:solidFill>
                  <a:srgbClr val="C00000"/>
                </a:solidFill>
              </a:rPr>
              <a:t> dárcem a příjemcem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8304"/>
            <a:ext cx="7920880" cy="53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Imunoregulace</a:t>
            </a: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Léčba infekčních chorob </a:t>
            </a:r>
            <a:r>
              <a:rPr lang="cs-CZ" dirty="0" smtClean="0">
                <a:solidFill>
                  <a:srgbClr val="002060"/>
                </a:solidFill>
              </a:rPr>
              <a:t>–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substituce i </a:t>
            </a:r>
            <a:r>
              <a:rPr lang="cs-CZ" dirty="0" err="1" smtClean="0">
                <a:solidFill>
                  <a:srgbClr val="002060"/>
                </a:solidFill>
              </a:rPr>
              <a:t>imunoregulace</a:t>
            </a:r>
            <a:endParaRPr lang="cs-CZ" dirty="0" smtClean="0">
              <a:solidFill>
                <a:srgbClr val="002060"/>
              </a:solidFill>
            </a:endParaRPr>
          </a:p>
          <a:p>
            <a:pPr marL="342900" indent="-342900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482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en-US" dirty="0" err="1">
                <a:solidFill>
                  <a:srgbClr val="C00000"/>
                </a:solidFill>
              </a:rPr>
              <a:t>Aloreaktivita</a:t>
            </a:r>
            <a:r>
              <a:rPr lang="cs-CZ" altLang="en-US" dirty="0">
                <a:solidFill>
                  <a:srgbClr val="C00000"/>
                </a:solidFill>
              </a:rPr>
              <a:t> </a:t>
            </a:r>
            <a:r>
              <a:rPr lang="cs-CZ" altLang="en-US" dirty="0" smtClean="0">
                <a:solidFill>
                  <a:srgbClr val="C00000"/>
                </a:solidFill>
              </a:rPr>
              <a:t>T-lymfocytů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3" y="1340768"/>
            <a:ext cx="7972061" cy="532859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cs-CZ" sz="2000" dirty="0">
                <a:solidFill>
                  <a:srgbClr val="002060"/>
                </a:solidFill>
              </a:rPr>
              <a:t>Genetický polymorfismus → Imunokompetentní buňky jednoho jedince reagují s antigeny tkání jiného </a:t>
            </a:r>
            <a:r>
              <a:rPr lang="cs-CZ" sz="2000" dirty="0" smtClean="0">
                <a:solidFill>
                  <a:srgbClr val="002060"/>
                </a:solidFill>
              </a:rPr>
              <a:t>jedince</a:t>
            </a:r>
            <a:endParaRPr lang="cs-CZ" altLang="en-US" sz="20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en-US" sz="2000" dirty="0" smtClean="0">
                <a:solidFill>
                  <a:srgbClr val="002060"/>
                </a:solidFill>
              </a:rPr>
              <a:t>Vznikají </a:t>
            </a:r>
            <a:r>
              <a:rPr lang="cs-CZ" altLang="en-US" sz="2000" dirty="0">
                <a:solidFill>
                  <a:srgbClr val="002060"/>
                </a:solidFill>
              </a:rPr>
              <a:t>na základě: </a:t>
            </a:r>
            <a:r>
              <a:rPr lang="cs-CZ" altLang="en-US" sz="2000" dirty="0" err="1" smtClean="0">
                <a:solidFill>
                  <a:srgbClr val="002060"/>
                </a:solidFill>
              </a:rPr>
              <a:t>aloreaktivity</a:t>
            </a:r>
            <a:r>
              <a:rPr lang="cs-CZ" altLang="en-US" sz="2000" dirty="0" smtClean="0">
                <a:solidFill>
                  <a:srgbClr val="002060"/>
                </a:solidFill>
              </a:rPr>
              <a:t> </a:t>
            </a:r>
            <a:r>
              <a:rPr lang="cs-CZ" altLang="en-US" sz="2000" dirty="0">
                <a:solidFill>
                  <a:srgbClr val="002060"/>
                </a:solidFill>
              </a:rPr>
              <a:t>…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en-US" sz="2000" b="1" dirty="0" smtClean="0">
                <a:solidFill>
                  <a:srgbClr val="002060"/>
                </a:solidFill>
              </a:rPr>
              <a:t> - přímé rozpoznání antigenů</a:t>
            </a:r>
            <a:endParaRPr lang="cs-CZ" altLang="en-US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en-US" sz="2000" dirty="0">
                <a:solidFill>
                  <a:srgbClr val="002060"/>
                </a:solidFill>
              </a:rPr>
              <a:t>T-lymfocyty příjemce jsou schopny rozeznávat jako </a:t>
            </a:r>
            <a:r>
              <a:rPr lang="cs-CZ" altLang="en-US" sz="2000" b="1" dirty="0">
                <a:solidFill>
                  <a:srgbClr val="002060"/>
                </a:solidFill>
              </a:rPr>
              <a:t>cizorodé</a:t>
            </a:r>
            <a:r>
              <a:rPr lang="cs-CZ" altLang="en-US" sz="2000" dirty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r>
              <a:rPr lang="cs-CZ" altLang="en-US" sz="2000" dirty="0">
                <a:solidFill>
                  <a:srgbClr val="002060"/>
                </a:solidFill>
              </a:rPr>
              <a:t>odlišné alelické formy MHC </a:t>
            </a:r>
            <a:r>
              <a:rPr lang="cs-CZ" altLang="en-US" sz="2000" dirty="0" err="1">
                <a:solidFill>
                  <a:srgbClr val="002060"/>
                </a:solidFill>
              </a:rPr>
              <a:t>gp</a:t>
            </a:r>
            <a:r>
              <a:rPr lang="cs-CZ" altLang="en-US" sz="2000" dirty="0">
                <a:solidFill>
                  <a:srgbClr val="002060"/>
                </a:solidFill>
              </a:rPr>
              <a:t> – vážou </a:t>
            </a:r>
            <a:r>
              <a:rPr lang="cs-CZ" altLang="en-US" sz="2000" dirty="0" smtClean="0">
                <a:solidFill>
                  <a:srgbClr val="002060"/>
                </a:solidFill>
              </a:rPr>
              <a:t>různé peptidové </a:t>
            </a:r>
            <a:r>
              <a:rPr lang="cs-CZ" altLang="en-US" sz="2000" dirty="0">
                <a:solidFill>
                  <a:srgbClr val="002060"/>
                </a:solidFill>
              </a:rPr>
              <a:t>fragmenty normálních buněčných </a:t>
            </a:r>
            <a:r>
              <a:rPr lang="cs-CZ" altLang="en-US" sz="2000" dirty="0" smtClean="0">
                <a:solidFill>
                  <a:srgbClr val="002060"/>
                </a:solidFill>
              </a:rPr>
              <a:t>proteinů</a:t>
            </a:r>
          </a:p>
          <a:p>
            <a:pPr>
              <a:spcBef>
                <a:spcPct val="0"/>
              </a:spcBef>
            </a:pPr>
            <a:r>
              <a:rPr lang="cs-CZ" altLang="en-US" sz="2000" dirty="0" smtClean="0">
                <a:solidFill>
                  <a:srgbClr val="002060"/>
                </a:solidFill>
              </a:rPr>
              <a:t>T-lymfocyty příjemce náhodně váží na tyto mnohočetné struktury MHC s peptidy, se kterými se nemohly setkat během vývoje a není vůči nim ustanovena tolerance</a:t>
            </a:r>
          </a:p>
          <a:p>
            <a:pPr>
              <a:spcBef>
                <a:spcPct val="0"/>
              </a:spcBef>
            </a:pPr>
            <a:r>
              <a:rPr lang="cs-CZ" altLang="en-US" sz="2000" dirty="0" smtClean="0">
                <a:solidFill>
                  <a:srgbClr val="002060"/>
                </a:solidFill>
              </a:rPr>
              <a:t>Alogenní buňky dárce se imunitnímu systému příjemce jeví jako např. napadané virem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-</a:t>
            </a:r>
            <a:r>
              <a:rPr lang="cs-CZ" altLang="en-US" sz="2000" b="1" dirty="0" smtClean="0">
                <a:solidFill>
                  <a:srgbClr val="002060"/>
                </a:solidFill>
              </a:rPr>
              <a:t> nepřímé </a:t>
            </a:r>
            <a:r>
              <a:rPr lang="cs-CZ" altLang="en-US" sz="2000" b="1" dirty="0">
                <a:solidFill>
                  <a:srgbClr val="002060"/>
                </a:solidFill>
              </a:rPr>
              <a:t>rozpoznání </a:t>
            </a:r>
            <a:r>
              <a:rPr lang="cs-CZ" altLang="en-US" sz="2000" b="1" dirty="0" smtClean="0">
                <a:solidFill>
                  <a:srgbClr val="002060"/>
                </a:solidFill>
              </a:rPr>
              <a:t>antigenů</a:t>
            </a:r>
            <a:r>
              <a:rPr lang="cs-CZ" altLang="en-US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altLang="en-US" sz="2000" dirty="0" smtClean="0">
                <a:solidFill>
                  <a:srgbClr val="002060"/>
                </a:solidFill>
              </a:rPr>
              <a:t>Odlišné </a:t>
            </a:r>
            <a:r>
              <a:rPr lang="cs-CZ" altLang="en-US" sz="2000" dirty="0">
                <a:solidFill>
                  <a:srgbClr val="002060"/>
                </a:solidFill>
              </a:rPr>
              <a:t>MHC </a:t>
            </a:r>
            <a:r>
              <a:rPr lang="cs-CZ" altLang="en-US" sz="2000" dirty="0" err="1">
                <a:solidFill>
                  <a:srgbClr val="002060"/>
                </a:solidFill>
              </a:rPr>
              <a:t>gp</a:t>
            </a:r>
            <a:r>
              <a:rPr lang="cs-CZ" altLang="en-US" sz="2000" dirty="0">
                <a:solidFill>
                  <a:srgbClr val="002060"/>
                </a:solidFill>
              </a:rPr>
              <a:t>  dárce jsou zpracovávány APC příjemce  a jejich štěpy jsou předkládány T-lymfocytům jako cizorodé </a:t>
            </a:r>
            <a:r>
              <a:rPr lang="cs-CZ" altLang="en-US" sz="2000" dirty="0" err="1">
                <a:solidFill>
                  <a:srgbClr val="002060"/>
                </a:solidFill>
              </a:rPr>
              <a:t>Ag</a:t>
            </a:r>
            <a:endParaRPr lang="cs-CZ" altLang="en-US" sz="20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endParaRPr lang="cs-CZ" altLang="en-US" sz="2000" dirty="0" smtClean="0"/>
          </a:p>
          <a:p>
            <a:pPr>
              <a:spcBef>
                <a:spcPct val="0"/>
              </a:spcBef>
            </a:pP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196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Přímá a nepřímá cesta rozpoznávání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992888" cy="51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Dárce</a:t>
            </a:r>
            <a:endParaRPr lang="en-GB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Dárce</a:t>
            </a:r>
            <a:endParaRPr lang="en-GB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51720" y="33569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Příjemce</a:t>
            </a:r>
            <a:endParaRPr lang="en-GB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92280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Příjemce</a:t>
            </a:r>
            <a:endParaRPr lang="en-GB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56376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Příjemce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967911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/>
            </a:r>
            <a:br>
              <a:rPr lang="cs-CZ" altLang="en-US" dirty="0" smtClean="0">
                <a:solidFill>
                  <a:srgbClr val="C00000"/>
                </a:solidFill>
              </a:rPr>
            </a:br>
            <a:r>
              <a:rPr lang="cs-CZ" altLang="en-US" dirty="0" smtClean="0">
                <a:solidFill>
                  <a:srgbClr val="C00000"/>
                </a:solidFill>
              </a:rPr>
              <a:t>Průkaz </a:t>
            </a:r>
            <a:r>
              <a:rPr lang="cs-CZ" altLang="en-US" dirty="0" err="1" smtClean="0">
                <a:solidFill>
                  <a:srgbClr val="C00000"/>
                </a:solidFill>
              </a:rPr>
              <a:t>aloreaktivity</a:t>
            </a:r>
            <a:r>
              <a:rPr lang="cs-CZ" altLang="en-US" dirty="0" smtClean="0">
                <a:solidFill>
                  <a:srgbClr val="C00000"/>
                </a:solidFill>
              </a:rPr>
              <a:t> T-lymfocytů</a:t>
            </a:r>
            <a:br>
              <a:rPr lang="cs-CZ" altLang="en-US" dirty="0" smtClean="0">
                <a:solidFill>
                  <a:srgbClr val="C00000"/>
                </a:solidFill>
              </a:rPr>
            </a:br>
            <a:r>
              <a:rPr lang="cs-CZ" altLang="en-US" dirty="0" smtClean="0">
                <a:solidFill>
                  <a:srgbClr val="C00000"/>
                </a:solidFill>
              </a:rPr>
              <a:t>(MLR)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en-US" sz="2400" dirty="0" smtClean="0">
                <a:solidFill>
                  <a:srgbClr val="002060"/>
                </a:solidFill>
              </a:rPr>
              <a:t>Směsná </a:t>
            </a:r>
            <a:r>
              <a:rPr lang="cs-CZ" altLang="en-US" sz="2400" dirty="0" smtClean="0">
                <a:solidFill>
                  <a:srgbClr val="002060"/>
                </a:solidFill>
              </a:rPr>
              <a:t>lymfocytární reakce (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mixed</a:t>
            </a:r>
            <a:r>
              <a:rPr lang="cs-CZ" altLang="en-US" sz="2400" dirty="0" smtClean="0">
                <a:solidFill>
                  <a:srgbClr val="002060"/>
                </a:solidFill>
              </a:rPr>
              <a:t>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lymphocyte</a:t>
            </a:r>
            <a:r>
              <a:rPr lang="cs-CZ" altLang="en-US" sz="2400" dirty="0" smtClean="0">
                <a:solidFill>
                  <a:srgbClr val="002060"/>
                </a:solidFill>
              </a:rPr>
              <a:t>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reaction</a:t>
            </a:r>
            <a:r>
              <a:rPr lang="cs-CZ" altLang="en-US" sz="2400" dirty="0" smtClean="0">
                <a:solidFill>
                  <a:srgbClr val="002060"/>
                </a:solidFill>
              </a:rPr>
              <a:t> - MLR)</a:t>
            </a:r>
          </a:p>
          <a:p>
            <a:pPr lvl="1">
              <a:spcBef>
                <a:spcPct val="0"/>
              </a:spcBef>
            </a:pPr>
            <a:r>
              <a:rPr lang="cs-CZ" altLang="en-US" sz="2000" dirty="0" smtClean="0">
                <a:solidFill>
                  <a:srgbClr val="002060"/>
                </a:solidFill>
              </a:rPr>
              <a:t>V kultuře smícháme lymfocyty s příměsí monocytů dvou geneticky </a:t>
            </a:r>
            <a:r>
              <a:rPr lang="cs-CZ" altLang="en-US" sz="2000" dirty="0" smtClean="0">
                <a:solidFill>
                  <a:srgbClr val="002060"/>
                </a:solidFill>
              </a:rPr>
              <a:t>	odlišných </a:t>
            </a:r>
            <a:r>
              <a:rPr lang="cs-CZ" altLang="en-US" sz="2000" dirty="0" smtClean="0">
                <a:solidFill>
                  <a:srgbClr val="002060"/>
                </a:solidFill>
              </a:rPr>
              <a:t>jedinců</a:t>
            </a:r>
          </a:p>
          <a:p>
            <a:pPr lvl="1">
              <a:spcBef>
                <a:spcPct val="0"/>
              </a:spcBef>
            </a:pPr>
            <a:r>
              <a:rPr lang="cs-CZ" altLang="en-US" sz="2000" dirty="0" smtClean="0">
                <a:solidFill>
                  <a:srgbClr val="002060"/>
                </a:solidFill>
              </a:rPr>
              <a:t>T lymfocyty reagují na alogenní komplexy MHC – nastává aktivace a </a:t>
            </a:r>
            <a:r>
              <a:rPr lang="cs-CZ" altLang="en-US" sz="2000" dirty="0" smtClean="0">
                <a:solidFill>
                  <a:srgbClr val="002060"/>
                </a:solidFill>
              </a:rPr>
              <a:t>	buněčná </a:t>
            </a:r>
            <a:r>
              <a:rPr lang="cs-CZ" altLang="en-US" sz="2000" dirty="0" smtClean="0">
                <a:solidFill>
                  <a:srgbClr val="002060"/>
                </a:solidFill>
              </a:rPr>
              <a:t>proliferace</a:t>
            </a:r>
          </a:p>
          <a:p>
            <a:pPr lvl="1">
              <a:spcBef>
                <a:spcPct val="0"/>
              </a:spcBef>
            </a:pPr>
            <a:r>
              <a:rPr lang="cs-CZ" altLang="en-US" sz="2000" dirty="0" smtClean="0">
                <a:solidFill>
                  <a:srgbClr val="002060"/>
                </a:solidFill>
              </a:rPr>
              <a:t>Reagují buňky příjemce na buňky dárce? – jednosměrná MLR reakce – buňky dárce se ozáří nebo se vystaví cytostatikům – </a:t>
            </a:r>
            <a:r>
              <a:rPr lang="cs-CZ" altLang="en-US" sz="2000" dirty="0" err="1" smtClean="0">
                <a:solidFill>
                  <a:srgbClr val="002060"/>
                </a:solidFill>
              </a:rPr>
              <a:t>mitomycinu</a:t>
            </a:r>
            <a:r>
              <a:rPr lang="cs-CZ" altLang="en-US" sz="2000" dirty="0" smtClean="0">
                <a:solidFill>
                  <a:srgbClr val="002060"/>
                </a:solidFill>
              </a:rPr>
              <a:t> C – nemůžou se dělit. Další aktivace a proliferace buněk je pak dána </a:t>
            </a:r>
            <a:r>
              <a:rPr lang="cs-CZ" altLang="en-US" sz="2000" dirty="0" smtClean="0">
                <a:solidFill>
                  <a:srgbClr val="002060"/>
                </a:solidFill>
              </a:rPr>
              <a:t>	reakcí </a:t>
            </a:r>
            <a:r>
              <a:rPr lang="cs-CZ" altLang="en-US" sz="2000" dirty="0" smtClean="0">
                <a:solidFill>
                  <a:srgbClr val="002060"/>
                </a:solidFill>
              </a:rPr>
              <a:t>příjemce</a:t>
            </a:r>
          </a:p>
        </p:txBody>
      </p:sp>
    </p:spTree>
    <p:extLst>
      <p:ext uri="{BB962C8B-B14F-4D97-AF65-F5344CB8AC3E}">
        <p14:creationId xmlns:p14="http://schemas.microsoft.com/office/powerpoint/2010/main" val="35244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err="1">
                <a:solidFill>
                  <a:srgbClr val="C00000"/>
                </a:solidFill>
              </a:rPr>
              <a:t>Aloimunitní</a:t>
            </a:r>
            <a:r>
              <a:rPr lang="cs-CZ" altLang="en-US" dirty="0">
                <a:solidFill>
                  <a:srgbClr val="C00000"/>
                </a:solidFill>
              </a:rPr>
              <a:t> </a:t>
            </a:r>
            <a:r>
              <a:rPr lang="cs-CZ" altLang="en-US" dirty="0" smtClean="0">
                <a:solidFill>
                  <a:srgbClr val="C00000"/>
                </a:solidFill>
              </a:rPr>
              <a:t>reakce – tvorba protilátek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en-US" sz="2400" dirty="0">
                <a:solidFill>
                  <a:srgbClr val="002060"/>
                </a:solidFill>
              </a:rPr>
              <a:t>V</a:t>
            </a:r>
            <a:r>
              <a:rPr lang="cs-CZ" altLang="en-US" sz="2400" dirty="0" smtClean="0">
                <a:solidFill>
                  <a:srgbClr val="002060"/>
                </a:solidFill>
              </a:rPr>
              <a:t>znikají </a:t>
            </a:r>
            <a:r>
              <a:rPr lang="cs-CZ" altLang="en-US" sz="2400" dirty="0">
                <a:solidFill>
                  <a:srgbClr val="002060"/>
                </a:solidFill>
              </a:rPr>
              <a:t>na základě: </a:t>
            </a:r>
            <a:r>
              <a:rPr lang="cs-CZ" altLang="en-US" sz="2400" dirty="0" err="1">
                <a:solidFill>
                  <a:srgbClr val="002060"/>
                </a:solidFill>
              </a:rPr>
              <a:t>alorektivity</a:t>
            </a:r>
            <a:r>
              <a:rPr lang="cs-CZ" altLang="en-US" sz="2400" dirty="0">
                <a:solidFill>
                  <a:srgbClr val="002060"/>
                </a:solidFill>
              </a:rPr>
              <a:t> …</a:t>
            </a:r>
          </a:p>
          <a:p>
            <a:pPr>
              <a:spcBef>
                <a:spcPct val="0"/>
              </a:spcBef>
            </a:pPr>
            <a:r>
              <a:rPr lang="cs-CZ" altLang="en-US" sz="2400" dirty="0">
                <a:solidFill>
                  <a:srgbClr val="002060"/>
                </a:solidFill>
              </a:rPr>
              <a:t>O</a:t>
            </a:r>
            <a:r>
              <a:rPr lang="cs-CZ" altLang="en-US" sz="2400" dirty="0" smtClean="0">
                <a:solidFill>
                  <a:srgbClr val="002060"/>
                </a:solidFill>
              </a:rPr>
              <a:t>dlišné </a:t>
            </a:r>
            <a:r>
              <a:rPr lang="cs-CZ" altLang="en-US" sz="2400" dirty="0">
                <a:solidFill>
                  <a:srgbClr val="002060"/>
                </a:solidFill>
              </a:rPr>
              <a:t>alelické formy vedlejších </a:t>
            </a:r>
            <a:r>
              <a:rPr lang="cs-CZ" altLang="en-US" sz="2400" dirty="0" err="1">
                <a:solidFill>
                  <a:srgbClr val="002060"/>
                </a:solidFill>
              </a:rPr>
              <a:t>histokompatibilních</a:t>
            </a:r>
            <a:r>
              <a:rPr lang="cs-CZ" altLang="en-US" sz="2400" dirty="0">
                <a:solidFill>
                  <a:srgbClr val="002060"/>
                </a:solidFill>
              </a:rPr>
              <a:t> antigenů (MHC dárce a příjemce geneticky shodné) – méně intenzivní </a:t>
            </a:r>
            <a:r>
              <a:rPr lang="cs-CZ" altLang="en-US" sz="2400" dirty="0" err="1">
                <a:solidFill>
                  <a:srgbClr val="002060"/>
                </a:solidFill>
              </a:rPr>
              <a:t>aloreaktivita</a:t>
            </a:r>
            <a:endParaRPr lang="cs-CZ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en-US" sz="2400" dirty="0" smtClean="0">
                <a:solidFill>
                  <a:srgbClr val="002060"/>
                </a:solidFill>
              </a:rPr>
              <a:t>Aloantigeny </a:t>
            </a:r>
            <a:r>
              <a:rPr lang="cs-CZ" altLang="en-US" sz="2400" dirty="0">
                <a:solidFill>
                  <a:srgbClr val="002060"/>
                </a:solidFill>
              </a:rPr>
              <a:t>mohou v příjemci transplantátu vyvolávat tvorbu </a:t>
            </a:r>
            <a:r>
              <a:rPr lang="cs-CZ" altLang="en-US" sz="2400" dirty="0" smtClean="0">
                <a:solidFill>
                  <a:srgbClr val="002060"/>
                </a:solidFill>
              </a:rPr>
              <a:t>protilátek.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en-US" sz="2400" dirty="0" smtClean="0">
                <a:solidFill>
                  <a:srgbClr val="002060"/>
                </a:solidFill>
              </a:rPr>
              <a:t>Tvorba </a:t>
            </a:r>
            <a:r>
              <a:rPr lang="cs-CZ" altLang="en-US" sz="2400" dirty="0">
                <a:solidFill>
                  <a:srgbClr val="002060"/>
                </a:solidFill>
              </a:rPr>
              <a:t>protilátek proti aloantigenům – mohou vznikat stejně jako při aktivaci </a:t>
            </a:r>
            <a:r>
              <a:rPr lang="cs-CZ" altLang="en-US" sz="2400" dirty="0" smtClean="0">
                <a:solidFill>
                  <a:srgbClr val="002060"/>
                </a:solidFill>
              </a:rPr>
              <a:t>T-lymfocytů.</a:t>
            </a:r>
            <a:endParaRPr lang="cs-CZ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en-US" sz="2400" dirty="0" smtClean="0">
                <a:solidFill>
                  <a:srgbClr val="002060"/>
                </a:solidFill>
              </a:rPr>
              <a:t>Nebo mohou být přítomné </a:t>
            </a:r>
            <a:r>
              <a:rPr lang="cs-CZ" altLang="en-US" sz="2400" dirty="0">
                <a:solidFill>
                  <a:srgbClr val="002060"/>
                </a:solidFill>
              </a:rPr>
              <a:t>již před transplantací (krevní transfuze, opakované těhotenství</a:t>
            </a:r>
            <a:r>
              <a:rPr lang="cs-CZ" altLang="en-US" sz="2400" dirty="0" smtClean="0">
                <a:solidFill>
                  <a:srgbClr val="002060"/>
                </a:solidFill>
              </a:rPr>
              <a:t>).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en-US" sz="2400" dirty="0" smtClean="0">
                <a:solidFill>
                  <a:srgbClr val="002060"/>
                </a:solidFill>
              </a:rPr>
              <a:t>Nebezpečné protilátky proti štěpu jsou takové, které aktivují </a:t>
            </a:r>
            <a:r>
              <a:rPr lang="cs-CZ" altLang="en-US" sz="2400" dirty="0" smtClean="0">
                <a:solidFill>
                  <a:srgbClr val="002060"/>
                </a:solidFill>
              </a:rPr>
              <a:t>komplement.</a:t>
            </a:r>
            <a:endParaRPr lang="cs-CZ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en-US" sz="2400" dirty="0" smtClean="0">
                <a:solidFill>
                  <a:srgbClr val="002060"/>
                </a:solidFill>
              </a:rPr>
              <a:t>Přítomnost těchto protilátek = kontraindikace </a:t>
            </a:r>
            <a:r>
              <a:rPr lang="cs-CZ" altLang="en-US" sz="2400" dirty="0">
                <a:solidFill>
                  <a:srgbClr val="002060"/>
                </a:solidFill>
              </a:rPr>
              <a:t>transplantace → </a:t>
            </a:r>
            <a:r>
              <a:rPr lang="cs-CZ" altLang="en-US" sz="2400" dirty="0" err="1">
                <a:solidFill>
                  <a:srgbClr val="002060"/>
                </a:solidFill>
              </a:rPr>
              <a:t>hyperakutní</a:t>
            </a:r>
            <a:r>
              <a:rPr lang="cs-CZ" altLang="en-US" sz="2400" dirty="0">
                <a:solidFill>
                  <a:srgbClr val="002060"/>
                </a:solidFill>
              </a:rPr>
              <a:t> </a:t>
            </a:r>
            <a:r>
              <a:rPr lang="cs-CZ" altLang="en-US" sz="2400" dirty="0" err="1">
                <a:solidFill>
                  <a:srgbClr val="002060"/>
                </a:solidFill>
              </a:rPr>
              <a:t>rejekce</a:t>
            </a:r>
            <a:endParaRPr lang="cs-CZ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Úloha protilátek při transplantaci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13995"/>
          </a:xfr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rgbClr val="002060"/>
                </a:solidFill>
              </a:rPr>
              <a:t>Protilátky jsou namířeny proti HLA </a:t>
            </a:r>
            <a:r>
              <a:rPr lang="cs-CZ" sz="1800" dirty="0" err="1" smtClean="0">
                <a:solidFill>
                  <a:srgbClr val="002060"/>
                </a:solidFill>
              </a:rPr>
              <a:t>Ag</a:t>
            </a:r>
            <a:r>
              <a:rPr lang="cs-CZ" sz="1800" dirty="0" smtClean="0">
                <a:solidFill>
                  <a:srgbClr val="002060"/>
                </a:solidFill>
              </a:rPr>
              <a:t> transplantátu – Donor </a:t>
            </a:r>
            <a:r>
              <a:rPr lang="cs-CZ" sz="1800" dirty="0" err="1" smtClean="0">
                <a:solidFill>
                  <a:srgbClr val="002060"/>
                </a:solidFill>
              </a:rPr>
              <a:t>specific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anibodies</a:t>
            </a:r>
            <a:r>
              <a:rPr lang="cs-CZ" sz="1800" dirty="0" smtClean="0">
                <a:solidFill>
                  <a:srgbClr val="002060"/>
                </a:solidFill>
              </a:rPr>
              <a:t> (DSA)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Klinicky nejvýznamnější jsou ve třídě </a:t>
            </a:r>
            <a:r>
              <a:rPr lang="cs-CZ" sz="1800" dirty="0" err="1" smtClean="0">
                <a:solidFill>
                  <a:srgbClr val="002060"/>
                </a:solidFill>
              </a:rPr>
              <a:t>IgG</a:t>
            </a:r>
            <a:r>
              <a:rPr lang="cs-CZ" sz="1800" dirty="0" smtClean="0">
                <a:solidFill>
                  <a:srgbClr val="002060"/>
                </a:solidFill>
              </a:rPr>
              <a:t> – namířeny proti HLA I. a II. třídy a také proti molekulám MICA a MICB (=non HLA- antigeny MHC </a:t>
            </a:r>
            <a:r>
              <a:rPr lang="cs-CZ" sz="1800" dirty="0" err="1" smtClean="0">
                <a:solidFill>
                  <a:srgbClr val="002060"/>
                </a:solidFill>
              </a:rPr>
              <a:t>class</a:t>
            </a:r>
            <a:r>
              <a:rPr lang="cs-CZ" sz="1800" dirty="0" smtClean="0">
                <a:solidFill>
                  <a:srgbClr val="002060"/>
                </a:solidFill>
              </a:rPr>
              <a:t> I </a:t>
            </a:r>
            <a:r>
              <a:rPr lang="cs-CZ" sz="1800" dirty="0" err="1" smtClean="0">
                <a:solidFill>
                  <a:srgbClr val="002060"/>
                </a:solidFill>
              </a:rPr>
              <a:t>Chain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related</a:t>
            </a:r>
            <a:r>
              <a:rPr lang="cs-CZ" sz="1800" dirty="0" smtClean="0">
                <a:solidFill>
                  <a:srgbClr val="002060"/>
                </a:solidFill>
              </a:rPr>
              <a:t> A, </a:t>
            </a:r>
            <a:r>
              <a:rPr lang="cs-CZ" sz="1800" dirty="0">
                <a:solidFill>
                  <a:srgbClr val="002060"/>
                </a:solidFill>
              </a:rPr>
              <a:t>MHC </a:t>
            </a:r>
            <a:r>
              <a:rPr lang="cs-CZ" sz="1800" dirty="0" err="1">
                <a:solidFill>
                  <a:srgbClr val="002060"/>
                </a:solidFill>
              </a:rPr>
              <a:t>class</a:t>
            </a:r>
            <a:r>
              <a:rPr lang="cs-CZ" sz="1800" dirty="0">
                <a:solidFill>
                  <a:srgbClr val="002060"/>
                </a:solidFill>
              </a:rPr>
              <a:t> I </a:t>
            </a:r>
            <a:r>
              <a:rPr lang="cs-CZ" sz="1800" dirty="0" err="1">
                <a:solidFill>
                  <a:srgbClr val="002060"/>
                </a:solidFill>
              </a:rPr>
              <a:t>Chain</a:t>
            </a:r>
            <a:r>
              <a:rPr lang="cs-CZ" sz="1800" dirty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related</a:t>
            </a:r>
            <a:r>
              <a:rPr lang="cs-CZ" sz="1800" dirty="0" smtClean="0">
                <a:solidFill>
                  <a:srgbClr val="002060"/>
                </a:solidFill>
              </a:rPr>
              <a:t> B)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Váží se na své </a:t>
            </a:r>
            <a:r>
              <a:rPr lang="cs-CZ" sz="1800" dirty="0" err="1" smtClean="0">
                <a:solidFill>
                  <a:srgbClr val="002060"/>
                </a:solidFill>
              </a:rPr>
              <a:t>Ag</a:t>
            </a:r>
            <a:r>
              <a:rPr lang="cs-CZ" sz="1800" dirty="0" smtClean="0">
                <a:solidFill>
                  <a:srgbClr val="002060"/>
                </a:solidFill>
              </a:rPr>
              <a:t> cíle na endotelové výstelce transplantátu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Po vazbě aktivují komplement – dochází k rozvoji zánětu, který poškozuje endotelové buňky a aktivaci koagulační kaskády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Protilátky poškozují štěp mechanismem ADCC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Účastní se všech typů </a:t>
            </a:r>
            <a:r>
              <a:rPr lang="cs-CZ" sz="1800" dirty="0" err="1" smtClean="0">
                <a:solidFill>
                  <a:srgbClr val="002060"/>
                </a:solidFill>
              </a:rPr>
              <a:t>rejekce</a:t>
            </a:r>
            <a:r>
              <a:rPr lang="cs-CZ" sz="1800" dirty="0" smtClean="0">
                <a:solidFill>
                  <a:srgbClr val="002060"/>
                </a:solidFill>
              </a:rPr>
              <a:t>, dominují u </a:t>
            </a:r>
            <a:r>
              <a:rPr lang="cs-CZ" sz="1800" dirty="0" err="1" smtClean="0">
                <a:solidFill>
                  <a:srgbClr val="002060"/>
                </a:solidFill>
              </a:rPr>
              <a:t>hyperakutní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rejekci</a:t>
            </a:r>
            <a:endParaRPr lang="cs-CZ" sz="1800" dirty="0" smtClean="0">
              <a:solidFill>
                <a:srgbClr val="002060"/>
              </a:solidFill>
            </a:endParaRPr>
          </a:p>
          <a:p>
            <a:r>
              <a:rPr lang="cs-CZ" sz="1800" dirty="0" smtClean="0">
                <a:solidFill>
                  <a:srgbClr val="002060"/>
                </a:solidFill>
              </a:rPr>
              <a:t>Přítomnost </a:t>
            </a:r>
            <a:r>
              <a:rPr lang="cs-CZ" sz="1800" dirty="0">
                <a:solidFill>
                  <a:srgbClr val="002060"/>
                </a:solidFill>
              </a:rPr>
              <a:t>d</a:t>
            </a:r>
            <a:r>
              <a:rPr lang="cs-CZ" sz="1800" dirty="0" smtClean="0">
                <a:solidFill>
                  <a:srgbClr val="002060"/>
                </a:solidFill>
              </a:rPr>
              <a:t>onor specifických protilátek u příjemce – nepříznivý faktor ovlivňující prognózu přežití transplantovaného orgánu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Hladina protilátek koreluje s rizikem </a:t>
            </a:r>
            <a:r>
              <a:rPr lang="cs-CZ" sz="1800" dirty="0" err="1" smtClean="0">
                <a:solidFill>
                  <a:srgbClr val="002060"/>
                </a:solidFill>
              </a:rPr>
              <a:t>rejekčních</a:t>
            </a:r>
            <a:r>
              <a:rPr lang="cs-CZ" sz="1800" dirty="0" smtClean="0">
                <a:solidFill>
                  <a:srgbClr val="002060"/>
                </a:solidFill>
              </a:rPr>
              <a:t> příhod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Nález </a:t>
            </a:r>
            <a:r>
              <a:rPr lang="cs-CZ" sz="1800" dirty="0" err="1" smtClean="0">
                <a:solidFill>
                  <a:srgbClr val="002060"/>
                </a:solidFill>
              </a:rPr>
              <a:t>IgG</a:t>
            </a:r>
            <a:r>
              <a:rPr lang="cs-CZ" sz="1800" dirty="0" smtClean="0">
                <a:solidFill>
                  <a:srgbClr val="002060"/>
                </a:solidFill>
              </a:rPr>
              <a:t> protilátek proti antigenům HLA- I. třídy – kontraindikace k transplantaci</a:t>
            </a:r>
          </a:p>
          <a:p>
            <a:r>
              <a:rPr lang="cs-CZ" sz="1800" dirty="0">
                <a:solidFill>
                  <a:srgbClr val="002060"/>
                </a:solidFill>
              </a:rPr>
              <a:t>Nález </a:t>
            </a:r>
            <a:r>
              <a:rPr lang="cs-CZ" sz="1800" dirty="0" err="1">
                <a:solidFill>
                  <a:srgbClr val="002060"/>
                </a:solidFill>
              </a:rPr>
              <a:t>IgG</a:t>
            </a:r>
            <a:r>
              <a:rPr lang="cs-CZ" sz="1800" dirty="0">
                <a:solidFill>
                  <a:srgbClr val="002060"/>
                </a:solidFill>
              </a:rPr>
              <a:t> protilátek proti antigenům HLA- </a:t>
            </a:r>
            <a:r>
              <a:rPr lang="cs-CZ" sz="1800" dirty="0" smtClean="0">
                <a:solidFill>
                  <a:srgbClr val="002060"/>
                </a:solidFill>
              </a:rPr>
              <a:t>II. </a:t>
            </a:r>
            <a:r>
              <a:rPr lang="cs-CZ" sz="1800" dirty="0">
                <a:solidFill>
                  <a:srgbClr val="002060"/>
                </a:solidFill>
              </a:rPr>
              <a:t>třídy – kontraindikace k </a:t>
            </a:r>
            <a:r>
              <a:rPr lang="cs-CZ" sz="1800" dirty="0" smtClean="0">
                <a:solidFill>
                  <a:srgbClr val="002060"/>
                </a:solidFill>
              </a:rPr>
              <a:t>retransplantaci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Odstranění </a:t>
            </a:r>
            <a:r>
              <a:rPr lang="cs-CZ" sz="1800" dirty="0" smtClean="0">
                <a:solidFill>
                  <a:srgbClr val="002060"/>
                </a:solidFill>
              </a:rPr>
              <a:t>protilátek - </a:t>
            </a:r>
            <a:r>
              <a:rPr lang="cs-CZ" sz="1800" dirty="0" err="1" smtClean="0">
                <a:solidFill>
                  <a:srgbClr val="002060"/>
                </a:solidFill>
              </a:rPr>
              <a:t>plasmaferézou</a:t>
            </a:r>
            <a:endParaRPr lang="cs-CZ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4078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Protilátková </a:t>
            </a:r>
            <a:r>
              <a:rPr lang="cs-CZ" dirty="0" err="1" smtClean="0">
                <a:solidFill>
                  <a:srgbClr val="C00000"/>
                </a:solidFill>
              </a:rPr>
              <a:t>rejekce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8519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30963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6997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Ovlivnění </a:t>
            </a:r>
            <a:r>
              <a:rPr lang="cs-CZ" dirty="0" smtClean="0">
                <a:solidFill>
                  <a:srgbClr val="C00000"/>
                </a:solidFill>
              </a:rPr>
              <a:t>transplantátu přirozenou reaktivitou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endParaRPr lang="cs-CZ" sz="5100" dirty="0" smtClean="0">
              <a:solidFill>
                <a:srgbClr val="002060"/>
              </a:solidFill>
            </a:endParaRPr>
          </a:p>
          <a:p>
            <a:r>
              <a:rPr lang="cs-CZ" sz="5100" dirty="0" smtClean="0">
                <a:solidFill>
                  <a:srgbClr val="002060"/>
                </a:solidFill>
              </a:rPr>
              <a:t>Podpora </a:t>
            </a:r>
            <a:r>
              <a:rPr lang="cs-CZ" sz="5100" dirty="0" smtClean="0">
                <a:solidFill>
                  <a:srgbClr val="002060"/>
                </a:solidFill>
              </a:rPr>
              <a:t>exprese adhezních molekul na stěnách endotelu, zvyšování prostupnosti pro zejména dendritické buňky migrující z transplantované tkáně do lymfatických uzlin příjemce a naopak podpora průniku efektorových buněk do transplantované </a:t>
            </a:r>
            <a:r>
              <a:rPr lang="cs-CZ" sz="5100" dirty="0" smtClean="0">
                <a:solidFill>
                  <a:srgbClr val="002060"/>
                </a:solidFill>
              </a:rPr>
              <a:t>tkáně.</a:t>
            </a:r>
            <a:endParaRPr lang="cs-CZ" sz="5100" dirty="0" smtClean="0">
              <a:solidFill>
                <a:srgbClr val="002060"/>
              </a:solidFill>
            </a:endParaRPr>
          </a:p>
          <a:p>
            <a:r>
              <a:rPr lang="cs-CZ" sz="5100" dirty="0" smtClean="0">
                <a:solidFill>
                  <a:srgbClr val="002060"/>
                </a:solidFill>
              </a:rPr>
              <a:t>Podpora rozvoje zánětu především na endotelové výstelce cév transplantovaných </a:t>
            </a:r>
            <a:r>
              <a:rPr lang="cs-CZ" sz="5100" dirty="0" smtClean="0">
                <a:solidFill>
                  <a:srgbClr val="002060"/>
                </a:solidFill>
              </a:rPr>
              <a:t>orgánů.</a:t>
            </a:r>
            <a:endParaRPr lang="cs-CZ" sz="5100" dirty="0" smtClean="0">
              <a:solidFill>
                <a:srgbClr val="002060"/>
              </a:solidFill>
            </a:endParaRPr>
          </a:p>
          <a:p>
            <a:r>
              <a:rPr lang="cs-CZ" sz="5100" dirty="0" smtClean="0">
                <a:solidFill>
                  <a:srgbClr val="002060"/>
                </a:solidFill>
              </a:rPr>
              <a:t>Jedná se o nespecifickou odpověď na předoperační a perioperační poškození transplantovaného orgánu a není závislá na HLA dárce a </a:t>
            </a:r>
            <a:r>
              <a:rPr lang="cs-CZ" sz="5100" dirty="0" smtClean="0">
                <a:solidFill>
                  <a:srgbClr val="002060"/>
                </a:solidFill>
              </a:rPr>
              <a:t>příjemce.</a:t>
            </a:r>
            <a:endParaRPr lang="cs-CZ" sz="5100" dirty="0" smtClean="0">
              <a:solidFill>
                <a:srgbClr val="002060"/>
              </a:solidFill>
            </a:endParaRPr>
          </a:p>
          <a:p>
            <a:r>
              <a:rPr lang="cs-CZ" sz="5100" dirty="0" smtClean="0">
                <a:solidFill>
                  <a:srgbClr val="002060"/>
                </a:solidFill>
              </a:rPr>
              <a:t>Sama o sobě není schopna vyvolat </a:t>
            </a:r>
            <a:r>
              <a:rPr lang="cs-CZ" sz="5100" dirty="0" err="1" smtClean="0">
                <a:solidFill>
                  <a:srgbClr val="002060"/>
                </a:solidFill>
              </a:rPr>
              <a:t>rejekci</a:t>
            </a:r>
            <a:r>
              <a:rPr lang="cs-CZ" sz="5100" dirty="0" smtClean="0">
                <a:solidFill>
                  <a:srgbClr val="002060"/>
                </a:solidFill>
              </a:rPr>
              <a:t>.</a:t>
            </a:r>
            <a:endParaRPr lang="cs-CZ" sz="5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30157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err="1" smtClean="0">
                <a:solidFill>
                  <a:srgbClr val="C00000"/>
                </a:solidFill>
              </a:rPr>
              <a:t>Rejekce</a:t>
            </a:r>
            <a:r>
              <a:rPr lang="cs-CZ" sz="4000" dirty="0" smtClean="0">
                <a:solidFill>
                  <a:srgbClr val="C00000"/>
                </a:solidFill>
              </a:rPr>
              <a:t> transplantátu 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en-US" sz="3100" b="1" dirty="0" smtClean="0">
                <a:solidFill>
                  <a:srgbClr val="002060"/>
                </a:solidFill>
              </a:rPr>
              <a:t>Ovlivňující faktory: </a:t>
            </a:r>
          </a:p>
          <a:p>
            <a:r>
              <a:rPr lang="cs-CZ" altLang="en-US" sz="3100" dirty="0" smtClean="0">
                <a:solidFill>
                  <a:srgbClr val="002060"/>
                </a:solidFill>
              </a:rPr>
              <a:t>Genetický rozdíl dárce a příjemce v genech kódujících MHC</a:t>
            </a:r>
          </a:p>
          <a:p>
            <a:r>
              <a:rPr lang="cs-CZ" altLang="en-US" sz="3100" dirty="0" smtClean="0">
                <a:solidFill>
                  <a:srgbClr val="002060"/>
                </a:solidFill>
              </a:rPr>
              <a:t>Druh tkáně- nejsilnější reakce vznikají proti </a:t>
            </a:r>
            <a:r>
              <a:rPr lang="cs-CZ" altLang="en-US" sz="3100" dirty="0" err="1" smtClean="0">
                <a:solidFill>
                  <a:srgbClr val="002060"/>
                </a:solidFill>
              </a:rPr>
              <a:t>vaskularizovaným</a:t>
            </a:r>
            <a:r>
              <a:rPr lang="cs-CZ" altLang="en-US" sz="3100" dirty="0" smtClean="0">
                <a:solidFill>
                  <a:srgbClr val="002060"/>
                </a:solidFill>
              </a:rPr>
              <a:t> tkáním obsahujícím hodně </a:t>
            </a:r>
            <a:r>
              <a:rPr lang="cs-CZ" altLang="en-US" sz="3100" dirty="0" err="1" smtClean="0">
                <a:solidFill>
                  <a:srgbClr val="002060"/>
                </a:solidFill>
              </a:rPr>
              <a:t>bb</a:t>
            </a:r>
            <a:r>
              <a:rPr lang="cs-CZ" altLang="en-US" sz="3100" dirty="0" smtClean="0">
                <a:solidFill>
                  <a:srgbClr val="002060"/>
                </a:solidFill>
              </a:rPr>
              <a:t> prezentujících antigen</a:t>
            </a:r>
          </a:p>
          <a:p>
            <a:r>
              <a:rPr lang="cs-CZ" altLang="en-US" sz="3100" dirty="0" smtClean="0">
                <a:solidFill>
                  <a:srgbClr val="002060"/>
                </a:solidFill>
              </a:rPr>
              <a:t>Aktivita imunitního systému příjemce- imunodeficientní příjemci vyvíjí menší </a:t>
            </a:r>
            <a:r>
              <a:rPr lang="cs-CZ" altLang="en-US" sz="3100" dirty="0" err="1" smtClean="0">
                <a:solidFill>
                  <a:srgbClr val="002060"/>
                </a:solidFill>
              </a:rPr>
              <a:t>odhojovací</a:t>
            </a:r>
            <a:r>
              <a:rPr lang="cs-CZ" altLang="en-US" sz="3100" dirty="0" smtClean="0">
                <a:solidFill>
                  <a:srgbClr val="002060"/>
                </a:solidFill>
              </a:rPr>
              <a:t> reakci, imunosuprese</a:t>
            </a:r>
          </a:p>
          <a:p>
            <a:r>
              <a:rPr lang="cs-CZ" altLang="en-US" sz="3100" dirty="0" smtClean="0">
                <a:solidFill>
                  <a:srgbClr val="002060"/>
                </a:solidFill>
              </a:rPr>
              <a:t>Stav transplantovaného orgánu- délka ischemie, způsob uchování, traumatizace orgánu při odběru a samotné transplantaci → vaskulární (popř. chronická) </a:t>
            </a:r>
            <a:r>
              <a:rPr lang="cs-CZ" altLang="en-US" sz="3100" dirty="0" err="1" smtClean="0">
                <a:solidFill>
                  <a:srgbClr val="002060"/>
                </a:solidFill>
              </a:rPr>
              <a:t>rejekce</a:t>
            </a:r>
            <a:endParaRPr lang="cs-CZ" altLang="en-US" sz="3100" dirty="0" smtClean="0">
              <a:solidFill>
                <a:srgbClr val="002060"/>
              </a:solidFill>
            </a:endParaRPr>
          </a:p>
          <a:p>
            <a:r>
              <a:rPr lang="cs-CZ" altLang="en-US" sz="3100" dirty="0" smtClean="0">
                <a:solidFill>
                  <a:srgbClr val="002060"/>
                </a:solidFill>
              </a:rPr>
              <a:t>Farmakologická imunosuprese – imunosupresivní léčba – celkový útlum imunitních reakcí</a:t>
            </a:r>
          </a:p>
          <a:p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99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Druhy </a:t>
            </a:r>
            <a:r>
              <a:rPr lang="cs-CZ" sz="4000" dirty="0" err="1" smtClean="0">
                <a:solidFill>
                  <a:srgbClr val="C00000"/>
                </a:solidFill>
              </a:rPr>
              <a:t>rejekce</a:t>
            </a:r>
            <a:endParaRPr lang="cs-CZ" sz="4000" dirty="0" smtClean="0">
              <a:solidFill>
                <a:srgbClr val="C00000"/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3607" y="1196752"/>
            <a:ext cx="8105871" cy="5159474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en-US" b="1" dirty="0" smtClean="0">
                <a:solidFill>
                  <a:srgbClr val="002060"/>
                </a:solidFill>
              </a:rPr>
              <a:t>Imunitní reakce protilátkového typu: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způsobená </a:t>
            </a:r>
            <a:r>
              <a:rPr lang="cs-CZ" altLang="en-US" dirty="0">
                <a:solidFill>
                  <a:srgbClr val="002060"/>
                </a:solidFill>
              </a:rPr>
              <a:t>protilátkami buď přirozenými nebo vytvořenými v důsledku předchozích imunizací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err="1" smtClean="0">
                <a:solidFill>
                  <a:srgbClr val="002060"/>
                </a:solidFill>
              </a:rPr>
              <a:t>Hyperakutní</a:t>
            </a:r>
            <a:r>
              <a:rPr lang="cs-CZ" altLang="en-US" dirty="0" smtClean="0">
                <a:solidFill>
                  <a:srgbClr val="002060"/>
                </a:solidFill>
              </a:rPr>
              <a:t> (min. – hod.)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Akcelerovaná (3 – 5 dnů po transplantaci)</a:t>
            </a:r>
          </a:p>
          <a:p>
            <a:pPr>
              <a:buNone/>
            </a:pPr>
            <a:endParaRPr lang="cs-CZ" altLang="en-US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cs-CZ" altLang="en-US" b="1" dirty="0" smtClean="0">
                <a:solidFill>
                  <a:srgbClr val="002060"/>
                </a:solidFill>
              </a:rPr>
              <a:t>Imunitní reakce buněčného typu proti štěpu: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Akutní </a:t>
            </a:r>
            <a:r>
              <a:rPr lang="cs-CZ" altLang="en-US" dirty="0" err="1" smtClean="0">
                <a:solidFill>
                  <a:srgbClr val="002060"/>
                </a:solidFill>
              </a:rPr>
              <a:t>odhojování</a:t>
            </a:r>
            <a:r>
              <a:rPr lang="cs-CZ" altLang="en-US" dirty="0" smtClean="0">
                <a:solidFill>
                  <a:srgbClr val="002060"/>
                </a:solidFill>
              </a:rPr>
              <a:t> (dny – týdny) 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Chronická (2 měsíce po transplantaci)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8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Hyperakutní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rejekce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Minuty až hodiny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Imunitní reakce protilátkového typu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 krvi příjemce již před transplantací přítomny preformované nebo přirozené </a:t>
            </a:r>
            <a:r>
              <a:rPr lang="cs-CZ" dirty="0" smtClean="0">
                <a:solidFill>
                  <a:srgbClr val="002060"/>
                </a:solidFill>
              </a:rPr>
              <a:t>protilátky.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Vazba protilátek na tkáň transplantovaného orgánu vede k aktivaci komplementu a lýze </a:t>
            </a:r>
            <a:r>
              <a:rPr lang="cs-CZ" dirty="0" smtClean="0">
                <a:solidFill>
                  <a:srgbClr val="002060"/>
                </a:solidFill>
              </a:rPr>
              <a:t>buněk.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Aktivace koagulačních faktorů a destiček, vznik trombů, akumulace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Prevence – </a:t>
            </a:r>
            <a:r>
              <a:rPr lang="cs-CZ" dirty="0" err="1" smtClean="0">
                <a:solidFill>
                  <a:srgbClr val="002060"/>
                </a:solidFill>
              </a:rPr>
              <a:t>negat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Cross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match</a:t>
            </a:r>
            <a:r>
              <a:rPr lang="cs-CZ" dirty="0" smtClean="0">
                <a:solidFill>
                  <a:srgbClr val="002060"/>
                </a:solidFill>
              </a:rPr>
              <a:t> před </a:t>
            </a:r>
            <a:r>
              <a:rPr lang="cs-CZ" dirty="0" err="1" smtClean="0">
                <a:solidFill>
                  <a:srgbClr val="002060"/>
                </a:solidFill>
              </a:rPr>
              <a:t>Tx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b="1" dirty="0" smtClean="0">
                <a:solidFill>
                  <a:srgbClr val="002060"/>
                </a:solidFill>
              </a:rPr>
              <a:t>ABO </a:t>
            </a:r>
            <a:r>
              <a:rPr lang="cs-CZ" dirty="0" smtClean="0">
                <a:solidFill>
                  <a:srgbClr val="002060"/>
                </a:solidFill>
              </a:rPr>
              <a:t>kompatibilita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chemeClr val="accent2"/>
                </a:solidFill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dirty="0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36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Hyperakutní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rejekce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" y="2204864"/>
            <a:ext cx="91630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732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Akcelerovaná </a:t>
            </a:r>
            <a:r>
              <a:rPr lang="cs-CZ" dirty="0" err="1" smtClean="0">
                <a:solidFill>
                  <a:srgbClr val="C00000"/>
                </a:solidFill>
              </a:rPr>
              <a:t>rejekce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3-5 dní po transplantaci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Spuštěna Ab, které neaktivují komplement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Vazba Ab na </a:t>
            </a: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receptory fagocytů a NK buněk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Typická pro </a:t>
            </a:r>
            <a:r>
              <a:rPr lang="cs-CZ" dirty="0" err="1" smtClean="0">
                <a:solidFill>
                  <a:srgbClr val="002060"/>
                </a:solidFill>
              </a:rPr>
              <a:t>xenotransplantáty</a:t>
            </a:r>
            <a:r>
              <a:rPr lang="cs-CZ" dirty="0" smtClean="0">
                <a:solidFill>
                  <a:srgbClr val="002060"/>
                </a:solidFill>
              </a:rPr>
              <a:t>, při transfuzi krve při neshodě v AB0 systému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Přítomna i u orgánových transplantací, pokud jsou u příjemce preformované Ab proti tkáňovým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dárce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 praxi pouze </a:t>
            </a:r>
            <a:r>
              <a:rPr lang="cs-CZ" dirty="0" smtClean="0">
                <a:solidFill>
                  <a:srgbClr val="002060"/>
                </a:solidFill>
              </a:rPr>
              <a:t>ojedinělý </a:t>
            </a:r>
            <a:r>
              <a:rPr lang="cs-CZ" dirty="0" smtClean="0">
                <a:solidFill>
                  <a:srgbClr val="002060"/>
                </a:solidFill>
              </a:rPr>
              <a:t>výskyt: před transfuzí se vyšetřuje krevní skupina i přítomnost cytotoxických Ab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Akcelerovaná </a:t>
            </a:r>
            <a:r>
              <a:rPr lang="cs-CZ" dirty="0" err="1" smtClean="0">
                <a:solidFill>
                  <a:srgbClr val="C00000"/>
                </a:solidFill>
              </a:rPr>
              <a:t>rejekce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912768" cy="42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5860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Akutní </a:t>
            </a:r>
            <a:r>
              <a:rPr lang="cs-CZ" dirty="0" err="1" smtClean="0">
                <a:solidFill>
                  <a:srgbClr val="C00000"/>
                </a:solidFill>
              </a:rPr>
              <a:t>rejekce</a:t>
            </a:r>
            <a:r>
              <a:rPr lang="cs-CZ" dirty="0" smtClean="0">
                <a:solidFill>
                  <a:srgbClr val="C00000"/>
                </a:solidFill>
              </a:rPr>
              <a:t> způsobená buňkami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Dny až týdny po transplantaci nebo při přerušení imunosupresivní léčby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Th1 a Tc1 reakce namířená proti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tkáně štěpu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Infiltrace okolí a malých cév lymfocyty, monocyty, granulocyty – vede k destrukci transplantované tkáně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Chronická </a:t>
            </a:r>
            <a:r>
              <a:rPr lang="cs-CZ" dirty="0" err="1" smtClean="0">
                <a:solidFill>
                  <a:srgbClr val="C00000"/>
                </a:solidFill>
              </a:rPr>
              <a:t>rejekce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Od 3. měsíce po transplantaci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Nejčastější příčina selhání </a:t>
            </a:r>
            <a:r>
              <a:rPr lang="cs-CZ" dirty="0" smtClean="0">
                <a:solidFill>
                  <a:srgbClr val="002060"/>
                </a:solidFill>
              </a:rPr>
              <a:t>štěpu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Nejasný mechanismus: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Th2 reakce s produkcí </a:t>
            </a:r>
            <a:r>
              <a:rPr lang="cs-CZ" dirty="0" err="1" smtClean="0">
                <a:solidFill>
                  <a:srgbClr val="002060"/>
                </a:solidFill>
              </a:rPr>
              <a:t>aloprotilátek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Patogenetická úloha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 a růstových faktorů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Neimunologické faktory – ischemie tkání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Výsledek – nahrazování funkční tkáně vazivem, poškození endotelu vede k poruše prokrvení štěpu a postupná ztrátě jeho </a:t>
            </a:r>
            <a:r>
              <a:rPr lang="cs-CZ" dirty="0" smtClean="0">
                <a:solidFill>
                  <a:srgbClr val="002060"/>
                </a:solidFill>
              </a:rPr>
              <a:t>funkcí.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Nejčastější nález: poškození cév – transplantační vaskulární skleróza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Chronická </a:t>
            </a:r>
            <a:r>
              <a:rPr lang="cs-CZ" dirty="0" err="1" smtClean="0">
                <a:solidFill>
                  <a:srgbClr val="C00000"/>
                </a:solidFill>
              </a:rPr>
              <a:t>rejekce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07055"/>
            <a:ext cx="6516216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3907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140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4847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/>
            </a:r>
            <a:br>
              <a:rPr lang="cs-CZ" sz="4000" dirty="0" smtClean="0">
                <a:solidFill>
                  <a:srgbClr val="C00000"/>
                </a:solidFill>
              </a:rPr>
            </a:br>
            <a:r>
              <a:rPr lang="cs-CZ" sz="4000" dirty="0" smtClean="0">
                <a:solidFill>
                  <a:srgbClr val="C00000"/>
                </a:solidFill>
              </a:rPr>
              <a:t>Možnost potlačení </a:t>
            </a:r>
            <a:r>
              <a:rPr lang="cs-CZ" sz="4000" dirty="0" err="1" smtClean="0">
                <a:solidFill>
                  <a:srgbClr val="C00000"/>
                </a:solidFill>
              </a:rPr>
              <a:t>rejekcí</a:t>
            </a:r>
            <a:endParaRPr lang="cs-CZ" sz="4000" dirty="0" smtClean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124745"/>
            <a:ext cx="7848872" cy="511256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b="1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 smtClean="0">
                <a:solidFill>
                  <a:srgbClr val="002060"/>
                </a:solidFill>
              </a:rPr>
              <a:t>Geneticky </a:t>
            </a:r>
            <a:r>
              <a:rPr lang="cs-CZ" dirty="0" smtClean="0">
                <a:solidFill>
                  <a:srgbClr val="002060"/>
                </a:solidFill>
              </a:rPr>
              <a:t>shodní dárci na základě HLA – </a:t>
            </a:r>
            <a:r>
              <a:rPr lang="cs-CZ" dirty="0" smtClean="0">
                <a:solidFill>
                  <a:srgbClr val="002060"/>
                </a:solidFill>
              </a:rPr>
              <a:t>	typizace</a:t>
            </a:r>
            <a:endParaRPr lang="cs-CZ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 smtClean="0">
                <a:solidFill>
                  <a:srgbClr val="002060"/>
                </a:solidFill>
              </a:rPr>
              <a:t> Trvalá </a:t>
            </a:r>
            <a:r>
              <a:rPr lang="cs-CZ" dirty="0" smtClean="0">
                <a:solidFill>
                  <a:srgbClr val="002060"/>
                </a:solidFill>
              </a:rPr>
              <a:t>imunosuprese po transplantaci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 smtClean="0">
                <a:solidFill>
                  <a:srgbClr val="002060"/>
                </a:solidFill>
              </a:rPr>
              <a:t> X </a:t>
            </a:r>
            <a:r>
              <a:rPr lang="cs-CZ" dirty="0" smtClean="0">
                <a:solidFill>
                  <a:srgbClr val="002060"/>
                </a:solidFill>
              </a:rPr>
              <a:t>zvýšené nebezpečí infekcí a sekundárních </a:t>
            </a:r>
            <a:r>
              <a:rPr lang="cs-CZ" dirty="0" smtClean="0">
                <a:solidFill>
                  <a:srgbClr val="002060"/>
                </a:solidFill>
              </a:rPr>
              <a:t>    	malignit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72500" cy="1944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rgbClr val="C00000"/>
                </a:solidFill>
              </a:rPr>
              <a:t>Transplantace </a:t>
            </a:r>
            <a:r>
              <a:rPr lang="cs-CZ" sz="4800" dirty="0" smtClean="0">
                <a:solidFill>
                  <a:srgbClr val="C00000"/>
                </a:solidFill>
              </a:rPr>
              <a:t>hematopoetických kmenových buněk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8352928" cy="4608512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= </a:t>
            </a:r>
            <a:r>
              <a:rPr lang="cs-CZ" altLang="en-US" dirty="0" smtClean="0">
                <a:solidFill>
                  <a:srgbClr val="002060"/>
                </a:solidFill>
              </a:rPr>
              <a:t>transplantace kostní </a:t>
            </a:r>
            <a:r>
              <a:rPr lang="cs-CZ" altLang="en-US" dirty="0" smtClean="0">
                <a:solidFill>
                  <a:srgbClr val="002060"/>
                </a:solidFill>
              </a:rPr>
              <a:t>dřeně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b="1" dirty="0" smtClean="0">
                <a:solidFill>
                  <a:srgbClr val="002060"/>
                </a:solidFill>
              </a:rPr>
              <a:t>Cíl:</a:t>
            </a:r>
            <a:r>
              <a:rPr lang="cs-CZ" altLang="en-US" dirty="0" smtClean="0">
                <a:solidFill>
                  <a:srgbClr val="002060"/>
                </a:solidFill>
              </a:rPr>
              <a:t> osídlení dřeně příjemce kmenovými buňkami dárce </a:t>
            </a:r>
            <a:r>
              <a:rPr lang="cs-CZ" altLang="en-US" dirty="0" smtClean="0">
                <a:solidFill>
                  <a:srgbClr val="002060"/>
                </a:solidFill>
                <a:latin typeface="Calibri" pitchFamily="34" charset="0"/>
              </a:rPr>
              <a:t>→ vznik celé krvetvorby</a:t>
            </a:r>
          </a:p>
          <a:p>
            <a:r>
              <a:rPr lang="cs-CZ" altLang="en-US" dirty="0" smtClean="0">
                <a:solidFill>
                  <a:srgbClr val="002060"/>
                </a:solidFill>
                <a:latin typeface="Calibri" pitchFamily="34" charset="0"/>
              </a:rPr>
              <a:t>Kmenové buňky z kostní dřeně, pupečníkové krve, z periferní krve dárce po stimulaci růstovými </a:t>
            </a:r>
            <a:r>
              <a:rPr lang="cs-CZ" altLang="en-US" dirty="0" smtClean="0">
                <a:solidFill>
                  <a:srgbClr val="002060"/>
                </a:solidFill>
                <a:latin typeface="Calibri" pitchFamily="34" charset="0"/>
              </a:rPr>
              <a:t>faktory.</a:t>
            </a:r>
            <a:endParaRPr lang="cs-CZ" altLang="en-US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cs-CZ" altLang="en-US" dirty="0" smtClean="0">
                <a:solidFill>
                  <a:srgbClr val="002060"/>
                </a:solidFill>
                <a:latin typeface="Calibri" pitchFamily="34" charset="0"/>
              </a:rPr>
              <a:t>Poruchy krvetvorby, imunodeficience, vrozené metabolické vady, leukemie, léčba ozáření, těžce probíhající autoimunitní </a:t>
            </a:r>
            <a:r>
              <a:rPr lang="cs-CZ" altLang="en-US" dirty="0" smtClean="0">
                <a:solidFill>
                  <a:srgbClr val="002060"/>
                </a:solidFill>
                <a:latin typeface="Calibri" pitchFamily="34" charset="0"/>
              </a:rPr>
              <a:t>choroby.</a:t>
            </a:r>
            <a:endParaRPr lang="cs-CZ" altLang="en-US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cs-CZ" altLang="en-US" dirty="0" smtClean="0">
                <a:solidFill>
                  <a:srgbClr val="002060"/>
                </a:solidFill>
                <a:latin typeface="Calibri" pitchFamily="34" charset="0"/>
              </a:rPr>
              <a:t>Vždy se jedná o rizikovou proceduru zatíženou velkou mírou morbidity a </a:t>
            </a:r>
            <a:r>
              <a:rPr lang="cs-CZ" altLang="en-US" dirty="0" err="1" smtClean="0">
                <a:solidFill>
                  <a:srgbClr val="002060"/>
                </a:solidFill>
                <a:latin typeface="Calibri" pitchFamily="34" charset="0"/>
              </a:rPr>
              <a:t>latelity</a:t>
            </a:r>
            <a:r>
              <a:rPr lang="cs-CZ" altLang="en-US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7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Transplantace </a:t>
            </a:r>
            <a:r>
              <a:rPr lang="cs-CZ" sz="3600" dirty="0" err="1" smtClean="0">
                <a:solidFill>
                  <a:srgbClr val="C00000"/>
                </a:solidFill>
              </a:rPr>
              <a:t>hemopoetických</a:t>
            </a:r>
            <a:r>
              <a:rPr lang="cs-CZ" sz="3600" dirty="0" smtClean="0">
                <a:solidFill>
                  <a:srgbClr val="C00000"/>
                </a:solidFill>
              </a:rPr>
              <a:t> kmenových buněk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Zdroj: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kostní dřeň  (odběr z lopaty kosti kyčelní) 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periferní </a:t>
            </a:r>
            <a:r>
              <a:rPr lang="cs-CZ" sz="2800" dirty="0" smtClean="0">
                <a:solidFill>
                  <a:srgbClr val="002060"/>
                </a:solidFill>
              </a:rPr>
              <a:t>krev (dárce „stimulován“ růstovými faktory </a:t>
            </a:r>
            <a:r>
              <a:rPr lang="cs-CZ" sz="2800" dirty="0" smtClean="0">
                <a:solidFill>
                  <a:srgbClr val="002060"/>
                </a:solidFill>
              </a:rPr>
              <a:t>ke  	zvýšení </a:t>
            </a:r>
            <a:r>
              <a:rPr lang="cs-CZ" sz="2800" dirty="0" smtClean="0">
                <a:solidFill>
                  <a:srgbClr val="002060"/>
                </a:solidFill>
              </a:rPr>
              <a:t>tvorby kmenových buněk) 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pupečníková </a:t>
            </a:r>
            <a:r>
              <a:rPr lang="cs-CZ" sz="2800" dirty="0" smtClean="0">
                <a:solidFill>
                  <a:srgbClr val="002060"/>
                </a:solidFill>
              </a:rPr>
              <a:t>krev (zdroj nezralých kmenových buněk </a:t>
            </a:r>
            <a:r>
              <a:rPr lang="cs-CZ" sz="2800" dirty="0" smtClean="0">
                <a:solidFill>
                  <a:srgbClr val="002060"/>
                </a:solidFill>
              </a:rPr>
              <a:t>	omezené </a:t>
            </a:r>
            <a:r>
              <a:rPr lang="cs-CZ" sz="2800" dirty="0" err="1" smtClean="0">
                <a:solidFill>
                  <a:srgbClr val="002060"/>
                </a:solidFill>
              </a:rPr>
              <a:t>imunogennosti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Typy transplantace: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a</a:t>
            </a:r>
            <a:r>
              <a:rPr lang="cs-CZ" sz="2800" dirty="0" smtClean="0">
                <a:solidFill>
                  <a:srgbClr val="002060"/>
                </a:solidFill>
              </a:rPr>
              <a:t>utologní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alogenní</a:t>
            </a: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Průběh transplantace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64295"/>
            <a:ext cx="8568952" cy="527707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err="1" smtClean="0">
                <a:solidFill>
                  <a:srgbClr val="002060"/>
                </a:solidFill>
              </a:rPr>
              <a:t>Myeloablace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– zničení vadných kmenových buněk příjemce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altLang="en-US" dirty="0">
                <a:solidFill>
                  <a:srgbClr val="002060"/>
                </a:solidFill>
              </a:rPr>
              <a:t>	</a:t>
            </a:r>
            <a:r>
              <a:rPr lang="cs-CZ" altLang="en-US" dirty="0" smtClean="0">
                <a:solidFill>
                  <a:srgbClr val="002060"/>
                </a:solidFill>
              </a:rPr>
              <a:t>je </a:t>
            </a:r>
            <a:r>
              <a:rPr lang="cs-CZ" altLang="en-US" dirty="0">
                <a:solidFill>
                  <a:srgbClr val="002060"/>
                </a:solidFill>
              </a:rPr>
              <a:t>potřeba uvolnit prostor v kostní dřeni, ozářením nebo </a:t>
            </a:r>
            <a:r>
              <a:rPr lang="cs-CZ" altLang="en-US" dirty="0" smtClean="0">
                <a:solidFill>
                  <a:srgbClr val="002060"/>
                </a:solidFill>
              </a:rPr>
              <a:t>	farmakologicky</a:t>
            </a:r>
            <a:r>
              <a:rPr lang="cs-CZ" altLang="en-US" dirty="0">
                <a:solidFill>
                  <a:srgbClr val="002060"/>
                </a:solidFill>
              </a:rPr>
              <a:t>, od doby </a:t>
            </a:r>
            <a:r>
              <a:rPr lang="cs-CZ" altLang="en-US" dirty="0" err="1">
                <a:solidFill>
                  <a:srgbClr val="002060"/>
                </a:solidFill>
              </a:rPr>
              <a:t>myeloablace</a:t>
            </a:r>
            <a:r>
              <a:rPr lang="cs-CZ" altLang="en-US" dirty="0">
                <a:solidFill>
                  <a:srgbClr val="002060"/>
                </a:solidFill>
              </a:rPr>
              <a:t> do doby přihojení nemá </a:t>
            </a:r>
            <a:r>
              <a:rPr lang="cs-CZ" altLang="en-US" dirty="0" smtClean="0">
                <a:solidFill>
                  <a:srgbClr val="002060"/>
                </a:solidFill>
              </a:rPr>
              <a:t>	pacient </a:t>
            </a:r>
            <a:r>
              <a:rPr lang="cs-CZ" altLang="en-US" dirty="0">
                <a:solidFill>
                  <a:srgbClr val="002060"/>
                </a:solidFill>
              </a:rPr>
              <a:t>prakticky žádné periferní leukocyty, je ohrožen infekcemi, </a:t>
            </a:r>
            <a:r>
              <a:rPr lang="cs-CZ" altLang="en-US" dirty="0" smtClean="0">
                <a:solidFill>
                  <a:srgbClr val="002060"/>
                </a:solidFill>
              </a:rPr>
              <a:t>	proto </a:t>
            </a:r>
            <a:r>
              <a:rPr lang="cs-CZ" altLang="en-US" dirty="0">
                <a:solidFill>
                  <a:srgbClr val="002060"/>
                </a:solidFill>
              </a:rPr>
              <a:t>je nutné dodržovat sterilní podmínky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Suspenze směsi dřeňových buněk do periferní žíly- </a:t>
            </a:r>
            <a:r>
              <a:rPr lang="cs-CZ" altLang="en-US" dirty="0">
                <a:solidFill>
                  <a:srgbClr val="002060"/>
                </a:solidFill>
              </a:rPr>
              <a:t>kmenové buňky si </a:t>
            </a:r>
            <a:r>
              <a:rPr lang="cs-CZ" altLang="en-US" dirty="0" smtClean="0">
                <a:solidFill>
                  <a:srgbClr val="002060"/>
                </a:solidFill>
              </a:rPr>
              <a:t>	najdou </a:t>
            </a:r>
            <a:r>
              <a:rPr lang="cs-CZ" altLang="en-US" dirty="0">
                <a:solidFill>
                  <a:srgbClr val="002060"/>
                </a:solidFill>
              </a:rPr>
              <a:t>cestu do kostní dřeně a usídlí se </a:t>
            </a:r>
            <a:r>
              <a:rPr lang="cs-CZ" altLang="en-US" dirty="0" smtClean="0">
                <a:solidFill>
                  <a:srgbClr val="002060"/>
                </a:solidFill>
              </a:rPr>
              <a:t>tam ( předepsaný počet </a:t>
            </a:r>
            <a:r>
              <a:rPr lang="cs-CZ" altLang="en-US" dirty="0" smtClean="0">
                <a:solidFill>
                  <a:srgbClr val="002060"/>
                </a:solidFill>
              </a:rPr>
              <a:t>	buněk </a:t>
            </a:r>
            <a:r>
              <a:rPr lang="cs-CZ" altLang="en-US" dirty="0" smtClean="0">
                <a:solidFill>
                  <a:srgbClr val="002060"/>
                </a:solidFill>
              </a:rPr>
              <a:t>na kg)</a:t>
            </a:r>
            <a:endParaRPr lang="cs-CZ" altLang="en-US" dirty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b="1" dirty="0" smtClean="0">
              <a:solidFill>
                <a:srgbClr val="00206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err="1" smtClean="0">
                <a:solidFill>
                  <a:srgbClr val="002060"/>
                </a:solidFill>
              </a:rPr>
              <a:t>Engraftment</a:t>
            </a:r>
            <a:r>
              <a:rPr lang="cs-CZ" b="1" dirty="0" smtClean="0">
                <a:solidFill>
                  <a:srgbClr val="002060"/>
                </a:solidFill>
              </a:rPr>
              <a:t> – přihojení-</a:t>
            </a:r>
            <a:r>
              <a:rPr lang="cs-CZ" altLang="en-US" dirty="0">
                <a:solidFill>
                  <a:srgbClr val="002060"/>
                </a:solidFill>
              </a:rPr>
              <a:t> ve chvíli, kdy je detekována krvetvorba: </a:t>
            </a:r>
            <a:r>
              <a:rPr lang="cs-CZ" altLang="en-US" dirty="0" err="1">
                <a:solidFill>
                  <a:srgbClr val="002060"/>
                </a:solidFill>
              </a:rPr>
              <a:t>erytro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</a:rPr>
              <a:t>	→ </a:t>
            </a:r>
            <a:r>
              <a:rPr lang="cs-CZ" altLang="en-US" dirty="0">
                <a:solidFill>
                  <a:srgbClr val="002060"/>
                </a:solidFill>
              </a:rPr>
              <a:t>granulo → trombo →</a:t>
            </a:r>
            <a:r>
              <a:rPr lang="cs-CZ" altLang="en-US" dirty="0" smtClean="0">
                <a:solidFill>
                  <a:srgbClr val="002060"/>
                </a:solidFill>
              </a:rPr>
              <a:t>lymfocyty</a:t>
            </a:r>
            <a:endParaRPr lang="cs-CZ" altLang="en-US" dirty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>
                <a:solidFill>
                  <a:srgbClr val="002060"/>
                </a:solidFill>
              </a:rPr>
              <a:t>Odvržení </a:t>
            </a:r>
            <a:r>
              <a:rPr lang="cs-CZ" dirty="0" err="1" smtClean="0">
                <a:solidFill>
                  <a:srgbClr val="002060"/>
                </a:solidFill>
              </a:rPr>
              <a:t>stěpu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rejekce</a:t>
            </a:r>
            <a:r>
              <a:rPr lang="cs-CZ" dirty="0" smtClean="0">
                <a:solidFill>
                  <a:srgbClr val="002060"/>
                </a:solidFill>
              </a:rPr>
              <a:t> – zástava krvetvorby pocházející od dárce, </a:t>
            </a:r>
            <a:r>
              <a:rPr lang="cs-CZ" dirty="0" smtClean="0">
                <a:solidFill>
                  <a:srgbClr val="002060"/>
                </a:solidFill>
              </a:rPr>
              <a:t>	obnova </a:t>
            </a:r>
            <a:r>
              <a:rPr lang="cs-CZ" dirty="0" smtClean="0">
                <a:solidFill>
                  <a:srgbClr val="002060"/>
                </a:solidFill>
              </a:rPr>
              <a:t>krvetvorby příjemce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>
                <a:solidFill>
                  <a:srgbClr val="002060"/>
                </a:solidFill>
              </a:rPr>
              <a:t>Reakce štepu proti hostiteli 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76250"/>
            <a:ext cx="8280920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pohledu  jako jeden z nejefektivnějších </a:t>
            </a:r>
            <a:r>
              <a:rPr lang="cs-CZ" sz="2600" b="1" dirty="0" smtClean="0">
                <a:solidFill>
                  <a:srgbClr val="002060"/>
                </a:solidFill>
              </a:rPr>
              <a:t>způsobů prevence </a:t>
            </a:r>
            <a:endParaRPr lang="cs-CZ" sz="26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vzniku a šíření </a:t>
            </a: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infekčních  chorob</a:t>
            </a:r>
            <a:r>
              <a:rPr lang="cs-CZ" sz="26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Na individuální úrovni chrání 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Na populační úrovni 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proočkovaností</a:t>
            </a:r>
            <a:r>
              <a:rPr lang="cs-CZ" sz="2600" dirty="0" smtClean="0">
                <a:solidFill>
                  <a:srgbClr val="002060"/>
                </a:solidFill>
              </a:rPr>
              <a:t> populace) brání šíření infekčních agens 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ochrání i neočkované  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5158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Pluripotentní</a:t>
            </a:r>
            <a:r>
              <a:rPr lang="cs-CZ" dirty="0" smtClean="0">
                <a:solidFill>
                  <a:srgbClr val="C00000"/>
                </a:solidFill>
              </a:rPr>
              <a:t> kmenové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Exprese znaku CD34 a CD45, CD117, CD133 a další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Nízký podíl – méně než 1%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 transplantaci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 je nutné získat pro štěp dostatečný počet kmenových </a:t>
            </a:r>
            <a:r>
              <a:rPr lang="cs-CZ" dirty="0" smtClean="0">
                <a:solidFill>
                  <a:srgbClr val="002060"/>
                </a:solidFill>
              </a:rPr>
              <a:t>buněk.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U autologní transplantace, nebývá imunologický problém, ale je problém se získáním vzorku dřeně před započetím nemocí, jinak nutnost zbavit dřeň nádorových </a:t>
            </a:r>
            <a:r>
              <a:rPr lang="cs-CZ" dirty="0" smtClean="0">
                <a:solidFill>
                  <a:srgbClr val="002060"/>
                </a:solidFill>
              </a:rPr>
              <a:t>buněk.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Transplantace kmenových buněk pupečníkové krve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Vysoký </a:t>
            </a:r>
            <a:r>
              <a:rPr lang="cs-CZ" sz="2800" dirty="0" smtClean="0">
                <a:solidFill>
                  <a:srgbClr val="002060"/>
                </a:solidFill>
              </a:rPr>
              <a:t>obsah CD34+ - více něž 1%z jaderných elementů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Po porodu zůstává v placentárních cévách až 150ml fetální krve, možno získat </a:t>
            </a:r>
            <a:r>
              <a:rPr lang="cs-CZ" sz="2800" dirty="0" smtClean="0">
                <a:solidFill>
                  <a:srgbClr val="002060"/>
                </a:solidFill>
              </a:rPr>
              <a:t>80-100ml.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Obsah </a:t>
            </a:r>
            <a:r>
              <a:rPr lang="cs-CZ" sz="2800" dirty="0" smtClean="0">
                <a:solidFill>
                  <a:srgbClr val="002060"/>
                </a:solidFill>
              </a:rPr>
              <a:t>kmenových buněk v této krvi postačuje na úplnou transplantaci u dětí nebo dospělých s nízkou </a:t>
            </a:r>
            <a:r>
              <a:rPr lang="cs-CZ" sz="2800" dirty="0" smtClean="0">
                <a:solidFill>
                  <a:srgbClr val="002060"/>
                </a:solidFill>
              </a:rPr>
              <a:t>hmotností.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Stoupá procento využití v </a:t>
            </a:r>
            <a:r>
              <a:rPr lang="cs-CZ" sz="2800" dirty="0" smtClean="0">
                <a:solidFill>
                  <a:srgbClr val="002060"/>
                </a:solidFill>
              </a:rPr>
              <a:t>budoucnosti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Složení pupečníkové krve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Vysoký počet leukocytů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Snížen celkový počet T-lymfocytů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T-lymfocyty mají nižší známky aktivace (nižší exprese CD25 a HLA-DR</a:t>
            </a:r>
            <a:r>
              <a:rPr lang="cs-CZ" sz="2800" dirty="0" smtClean="0">
                <a:solidFill>
                  <a:srgbClr val="002060"/>
                </a:solidFill>
              </a:rPr>
              <a:t>).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Vyšší </a:t>
            </a:r>
            <a:r>
              <a:rPr lang="cs-CZ" sz="2800" dirty="0" smtClean="0">
                <a:solidFill>
                  <a:srgbClr val="002060"/>
                </a:solidFill>
              </a:rPr>
              <a:t>zastoupení NK buněk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Jiné zastoupení </a:t>
            </a:r>
            <a:r>
              <a:rPr lang="cs-CZ" sz="2800" dirty="0" err="1" smtClean="0">
                <a:solidFill>
                  <a:srgbClr val="002060"/>
                </a:solidFill>
              </a:rPr>
              <a:t>pluripotentních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prekurzorových</a:t>
            </a:r>
            <a:r>
              <a:rPr lang="cs-CZ" sz="2800" dirty="0" smtClean="0">
                <a:solidFill>
                  <a:srgbClr val="002060"/>
                </a:solidFill>
              </a:rPr>
              <a:t> buněk krvetvorby (erytrocyty, monocyty, </a:t>
            </a:r>
            <a:r>
              <a:rPr lang="cs-CZ" sz="2800" dirty="0" smtClean="0">
                <a:solidFill>
                  <a:srgbClr val="002060"/>
                </a:solidFill>
              </a:rPr>
              <a:t>megakaryocyty.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Zastoupení </a:t>
            </a:r>
            <a:r>
              <a:rPr lang="cs-CZ" sz="2800" dirty="0" err="1" smtClean="0">
                <a:solidFill>
                  <a:srgbClr val="002060"/>
                </a:solidFill>
              </a:rPr>
              <a:t>prekurzorových</a:t>
            </a:r>
            <a:r>
              <a:rPr lang="cs-CZ" sz="2800" dirty="0" smtClean="0">
                <a:solidFill>
                  <a:srgbClr val="002060"/>
                </a:solidFill>
              </a:rPr>
              <a:t> buněk je podobné jako v kostní </a:t>
            </a:r>
            <a:r>
              <a:rPr lang="cs-CZ" sz="2800" dirty="0" smtClean="0">
                <a:solidFill>
                  <a:srgbClr val="002060"/>
                </a:solidFill>
              </a:rPr>
              <a:t>dřeni.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T-lymfocyty v pupečníkové krvi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solidFill>
                  <a:srgbClr val="002060"/>
                </a:solidFill>
              </a:rPr>
              <a:t>Nejen nižší počet, ale i trvale snížená </a:t>
            </a:r>
            <a:r>
              <a:rPr lang="cs-CZ" dirty="0" err="1">
                <a:solidFill>
                  <a:srgbClr val="002060"/>
                </a:solidFill>
              </a:rPr>
              <a:t>odpovídavost</a:t>
            </a:r>
            <a:r>
              <a:rPr lang="cs-CZ" dirty="0">
                <a:solidFill>
                  <a:srgbClr val="002060"/>
                </a:solidFill>
              </a:rPr>
              <a:t> na alogenní </a:t>
            </a:r>
            <a:r>
              <a:rPr lang="cs-CZ" dirty="0" smtClean="0">
                <a:solidFill>
                  <a:srgbClr val="002060"/>
                </a:solidFill>
              </a:rPr>
              <a:t>podněty.</a:t>
            </a:r>
            <a:endParaRPr lang="cs-CZ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002060"/>
                </a:solidFill>
              </a:rPr>
              <a:t>Navíc </a:t>
            </a:r>
            <a:r>
              <a:rPr lang="cs-CZ" dirty="0" smtClean="0">
                <a:solidFill>
                  <a:srgbClr val="002060"/>
                </a:solidFill>
              </a:rPr>
              <a:t>nízká </a:t>
            </a:r>
            <a:r>
              <a:rPr lang="cs-CZ" dirty="0">
                <a:solidFill>
                  <a:srgbClr val="002060"/>
                </a:solidFill>
              </a:rPr>
              <a:t>produkce IL-12 </a:t>
            </a:r>
            <a:r>
              <a:rPr lang="cs-CZ" dirty="0" smtClean="0">
                <a:solidFill>
                  <a:srgbClr val="002060"/>
                </a:solidFill>
              </a:rPr>
              <a:t>přítomnými </a:t>
            </a:r>
            <a:r>
              <a:rPr lang="cs-CZ" dirty="0" smtClean="0">
                <a:solidFill>
                  <a:srgbClr val="002060"/>
                </a:solidFill>
              </a:rPr>
              <a:t>APC.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002060"/>
                </a:solidFill>
              </a:rPr>
              <a:t>Snížení výskytu reakce štěpu proti </a:t>
            </a:r>
            <a:r>
              <a:rPr lang="cs-CZ" dirty="0" smtClean="0">
                <a:solidFill>
                  <a:srgbClr val="002060"/>
                </a:solidFill>
              </a:rPr>
              <a:t>hostiteli.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002060"/>
                </a:solidFill>
              </a:rPr>
              <a:t>Využití při léčbě krevních malignit – akutní myeloblastické leukémie, chronické myeloidní leukémie, ale i </a:t>
            </a:r>
            <a:r>
              <a:rPr lang="cs-CZ" dirty="0" smtClean="0">
                <a:solidFill>
                  <a:srgbClr val="002060"/>
                </a:solidFill>
              </a:rPr>
              <a:t>neuroblastomu.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002060"/>
                </a:solidFill>
              </a:rPr>
              <a:t>Dále nenádorová onemocnění např. </a:t>
            </a:r>
            <a:r>
              <a:rPr lang="cs-CZ" dirty="0" err="1">
                <a:solidFill>
                  <a:srgbClr val="002060"/>
                </a:solidFill>
              </a:rPr>
              <a:t>i</a:t>
            </a:r>
            <a:r>
              <a:rPr lang="cs-CZ" dirty="0" err="1" smtClean="0">
                <a:solidFill>
                  <a:srgbClr val="002060"/>
                </a:solidFill>
              </a:rPr>
              <a:t>dipopatická</a:t>
            </a:r>
            <a:r>
              <a:rPr lang="cs-CZ" dirty="0" smtClean="0">
                <a:solidFill>
                  <a:srgbClr val="002060"/>
                </a:solidFill>
              </a:rPr>
              <a:t> aplastická anémie, srpkovitá anémie, různé typy SCID a </a:t>
            </a:r>
            <a:r>
              <a:rPr lang="cs-CZ" dirty="0" smtClean="0">
                <a:solidFill>
                  <a:srgbClr val="002060"/>
                </a:solidFill>
              </a:rPr>
              <a:t>další.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Výhody transplantace pupečníkové krve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Buňky je možné zamrazit na dlouho dobu v tekutém dusíku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Využití v případě onemocnění daného jedince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Použití pro alogenní transplantace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Minimální riziko přenosu infekčních </a:t>
            </a:r>
            <a:r>
              <a:rPr lang="cs-CZ" dirty="0" err="1" smtClean="0">
                <a:solidFill>
                  <a:srgbClr val="002060"/>
                </a:solidFill>
              </a:rPr>
              <a:t>agents</a:t>
            </a:r>
            <a:r>
              <a:rPr lang="cs-CZ" dirty="0" smtClean="0">
                <a:solidFill>
                  <a:srgbClr val="002060"/>
                </a:solidFill>
              </a:rPr>
              <a:t>, včetně CMV a EBV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 možné tyto buňky využít pro genové manipulace – např. vnesení intaktních genů pro vyléčení geneticky podmíněných nemocí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Nevýhody: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u relapse maligních onemocnění není reakce štěpu proti hostiteli, ve které by T-lymfocyty dárce napadaly maligně transformované buňky příjemce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Není známo jestli dárce trpí geneticky přenosnou chorobou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Obnova imunitního systému po transplantaci kmenových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Postupně dochází k úpravě počtu jednotlivých druhů </a:t>
            </a:r>
            <a:r>
              <a:rPr lang="cs-CZ" sz="2800" dirty="0" smtClean="0">
                <a:solidFill>
                  <a:srgbClr val="002060"/>
                </a:solidFill>
              </a:rPr>
              <a:t>leukocytů.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>
                <a:solidFill>
                  <a:srgbClr val="002060"/>
                </a:solidFill>
              </a:rPr>
              <a:t>O</a:t>
            </a:r>
            <a:r>
              <a:rPr lang="cs-CZ" sz="2800" dirty="0" smtClean="0">
                <a:solidFill>
                  <a:srgbClr val="002060"/>
                </a:solidFill>
              </a:rPr>
              <a:t>bnova funkcí těchto buněk může trvat měsíce až </a:t>
            </a:r>
            <a:r>
              <a:rPr lang="cs-CZ" sz="2800" dirty="0" smtClean="0">
                <a:solidFill>
                  <a:srgbClr val="002060"/>
                </a:solidFill>
              </a:rPr>
              <a:t>roky.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V podstatě nikdy úplně nedojde k úplné restauraci všech složek imunity do optimálních fyziologických </a:t>
            </a:r>
            <a:r>
              <a:rPr lang="cs-CZ" sz="2800" dirty="0" smtClean="0">
                <a:solidFill>
                  <a:srgbClr val="002060"/>
                </a:solidFill>
              </a:rPr>
              <a:t>hodnot.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Nejrychleji se obnovují NK-buňky – po pěti měsících je dosaženo normálních hodnot i </a:t>
            </a:r>
            <a:r>
              <a:rPr lang="cs-CZ" sz="2800" dirty="0" smtClean="0">
                <a:solidFill>
                  <a:srgbClr val="002060"/>
                </a:solidFill>
              </a:rPr>
              <a:t>funkčnost.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Obnova </a:t>
            </a:r>
            <a:r>
              <a:rPr lang="cs-CZ" dirty="0" smtClean="0">
                <a:solidFill>
                  <a:srgbClr val="C00000"/>
                </a:solidFill>
              </a:rPr>
              <a:t>T-lymfocytů po </a:t>
            </a:r>
            <a:r>
              <a:rPr lang="cs-CZ" dirty="0">
                <a:solidFill>
                  <a:srgbClr val="C00000"/>
                </a:solidFill>
              </a:rPr>
              <a:t>transplantaci kmenových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T-lymfocyty normálně dozrávají v </a:t>
            </a:r>
            <a:r>
              <a:rPr lang="cs-CZ" dirty="0" err="1" smtClean="0">
                <a:solidFill>
                  <a:srgbClr val="002060"/>
                </a:solidFill>
              </a:rPr>
              <a:t>thymu</a:t>
            </a:r>
            <a:r>
              <a:rPr lang="cs-CZ" dirty="0" smtClean="0">
                <a:solidFill>
                  <a:srgbClr val="002060"/>
                </a:solidFill>
              </a:rPr>
              <a:t> – ve věku nad 40let je to ale nefunkční </a:t>
            </a:r>
            <a:r>
              <a:rPr lang="cs-CZ" dirty="0" smtClean="0">
                <a:solidFill>
                  <a:srgbClr val="002060"/>
                </a:solidFill>
              </a:rPr>
              <a:t>tkáň.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Extrathymová</a:t>
            </a:r>
            <a:r>
              <a:rPr lang="cs-CZ" dirty="0" smtClean="0">
                <a:solidFill>
                  <a:srgbClr val="002060"/>
                </a:solidFill>
              </a:rPr>
              <a:t> diferenciace – zpravidla v gastrointestinálním traktu a v </a:t>
            </a:r>
            <a:r>
              <a:rPr lang="cs-CZ" dirty="0" smtClean="0">
                <a:solidFill>
                  <a:srgbClr val="002060"/>
                </a:solidFill>
              </a:rPr>
              <a:t>játrech.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Rychleji se zvyšuje počet CD8+ T-lymfocytů a to až nad fyziologickou mez, podíl CD4+ T-lymfo je dlouhodobě snížen ( CD8+ T-lymfocyty mají i větší </a:t>
            </a:r>
            <a:r>
              <a:rPr lang="cs-CZ" dirty="0" err="1" smtClean="0">
                <a:solidFill>
                  <a:srgbClr val="002060"/>
                </a:solidFill>
              </a:rPr>
              <a:t>radiorezistenci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Obnova funkcí u CD8+ T-lymfocytů – zhruba po třech měsících u CD4+ T-lymfo to trvá </a:t>
            </a:r>
            <a:r>
              <a:rPr lang="cs-CZ" dirty="0" smtClean="0">
                <a:solidFill>
                  <a:srgbClr val="002060"/>
                </a:solidFill>
              </a:rPr>
              <a:t>déle.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Mají sníženou proliferační aktivitu, tvoří méně </a:t>
            </a:r>
            <a:r>
              <a:rPr lang="cs-CZ" dirty="0" smtClean="0">
                <a:solidFill>
                  <a:srgbClr val="002060"/>
                </a:solidFill>
              </a:rPr>
              <a:t>IL-2.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Zdrojem T-lymfocytů mohou být také prekurzory T-lymfocytů příjemce, které přežily přípravný </a:t>
            </a:r>
            <a:r>
              <a:rPr lang="cs-CZ" dirty="0" smtClean="0">
                <a:solidFill>
                  <a:srgbClr val="002060"/>
                </a:solidFill>
              </a:rPr>
              <a:t>režim.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Prekurzory T-lymfocytů dárce v transplantovaném </a:t>
            </a:r>
            <a:r>
              <a:rPr lang="cs-CZ" dirty="0" smtClean="0">
                <a:solidFill>
                  <a:srgbClr val="002060"/>
                </a:solidFill>
              </a:rPr>
              <a:t>štěpu.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Byl zaznamenán přenos imunity vůči konkrétnímu virovému </a:t>
            </a:r>
            <a:r>
              <a:rPr lang="cs-CZ" dirty="0" err="1" smtClean="0">
                <a:solidFill>
                  <a:srgbClr val="002060"/>
                </a:solidFill>
              </a:rPr>
              <a:t>agnes</a:t>
            </a:r>
            <a:r>
              <a:rPr lang="cs-CZ" dirty="0" smtClean="0">
                <a:solidFill>
                  <a:srgbClr val="002060"/>
                </a:solidFill>
              </a:rPr>
              <a:t> z </a:t>
            </a:r>
            <a:r>
              <a:rPr lang="cs-CZ" dirty="0" smtClean="0">
                <a:solidFill>
                  <a:srgbClr val="002060"/>
                </a:solidFill>
              </a:rPr>
              <a:t>dárce.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Obnova </a:t>
            </a:r>
            <a:r>
              <a:rPr lang="cs-CZ" dirty="0" smtClean="0">
                <a:solidFill>
                  <a:srgbClr val="C00000"/>
                </a:solidFill>
              </a:rPr>
              <a:t>B-lymfocytů </a:t>
            </a:r>
            <a:r>
              <a:rPr lang="cs-CZ" dirty="0">
                <a:solidFill>
                  <a:srgbClr val="C00000"/>
                </a:solidFill>
              </a:rPr>
              <a:t>po transplantaci kmenových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Podíl </a:t>
            </a:r>
            <a:r>
              <a:rPr lang="cs-CZ" dirty="0" smtClean="0">
                <a:solidFill>
                  <a:srgbClr val="002060"/>
                </a:solidFill>
              </a:rPr>
              <a:t>B-lymfocytů je výrazně snížen po dobu prvních 9-ti měsíců pro </a:t>
            </a:r>
            <a:r>
              <a:rPr lang="cs-CZ" dirty="0" smtClean="0">
                <a:solidFill>
                  <a:srgbClr val="002060"/>
                </a:solidFill>
              </a:rPr>
              <a:t>transplantaci.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 tuto dobu nesou B-lymfocyty znaky nevyzrálých buněk např</a:t>
            </a:r>
            <a:r>
              <a:rPr lang="cs-CZ" dirty="0">
                <a:solidFill>
                  <a:srgbClr val="002060"/>
                </a:solidFill>
              </a:rPr>
              <a:t>. </a:t>
            </a:r>
            <a:r>
              <a:rPr lang="cs-CZ" dirty="0" smtClean="0">
                <a:solidFill>
                  <a:srgbClr val="002060"/>
                </a:solidFill>
              </a:rPr>
              <a:t>CD10, tzv. transientní B </a:t>
            </a:r>
            <a:r>
              <a:rPr lang="cs-CZ" dirty="0" smtClean="0">
                <a:solidFill>
                  <a:srgbClr val="002060"/>
                </a:solidFill>
              </a:rPr>
              <a:t>lymfocyty.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Zdrojem B-lymfocytů – kmenové buňky ve štěpu nebo rezidující kmenové buňky v příjemci, dále B-lymfocyty v kostní dřeni, lymfatických uzlinách a ve </a:t>
            </a:r>
            <a:r>
              <a:rPr lang="cs-CZ" dirty="0" smtClean="0">
                <a:solidFill>
                  <a:srgbClr val="002060"/>
                </a:solidFill>
              </a:rPr>
              <a:t>slezině.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Jsou přítomny i ve </a:t>
            </a:r>
            <a:r>
              <a:rPr lang="cs-CZ" dirty="0" smtClean="0">
                <a:solidFill>
                  <a:srgbClr val="002060"/>
                </a:solidFill>
              </a:rPr>
              <a:t>štěpu.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Byl prokázán i přenos specifické humorální imunity z dárce na </a:t>
            </a:r>
            <a:r>
              <a:rPr lang="cs-CZ" dirty="0" smtClean="0">
                <a:solidFill>
                  <a:srgbClr val="002060"/>
                </a:solidFill>
              </a:rPr>
              <a:t>příjemce.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Dynamika tvorby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 je podobná jako u </a:t>
            </a:r>
            <a:r>
              <a:rPr lang="cs-CZ" dirty="0" smtClean="0">
                <a:solidFill>
                  <a:srgbClr val="002060"/>
                </a:solidFill>
              </a:rPr>
              <a:t>dětí.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Reakce štěpu proti hostiteli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Začíná už před vlastní transplantací – ozáření, cytostatika – rozsáhlé poškození buněk příjemce ( játra a slizniční imunitní systém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Uvolnění značného množství prozánětlivých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chemoků</a:t>
            </a:r>
            <a:r>
              <a:rPr lang="cs-CZ" dirty="0" smtClean="0">
                <a:solidFill>
                  <a:srgbClr val="002060"/>
                </a:solidFill>
              </a:rPr>
              <a:t> (IL-1</a:t>
            </a:r>
            <a:r>
              <a:rPr lang="el-GR" dirty="0">
                <a:solidFill>
                  <a:srgbClr val="002060"/>
                </a:solidFill>
              </a:rPr>
              <a:t>β</a:t>
            </a:r>
            <a:r>
              <a:rPr lang="cs-CZ" dirty="0" smtClean="0">
                <a:solidFill>
                  <a:srgbClr val="002060"/>
                </a:solidFill>
              </a:rPr>
              <a:t>, TNF-</a:t>
            </a:r>
            <a:r>
              <a:rPr lang="el-GR" dirty="0">
                <a:solidFill>
                  <a:srgbClr val="002060"/>
                </a:solidFill>
              </a:rPr>
              <a:t>α</a:t>
            </a:r>
            <a:r>
              <a:rPr lang="cs-CZ" dirty="0" smtClean="0">
                <a:solidFill>
                  <a:srgbClr val="002060"/>
                </a:solidFill>
              </a:rPr>
              <a:t>, GM-CSF, IFN-</a:t>
            </a:r>
            <a:r>
              <a:rPr lang="el-GR" dirty="0" smtClean="0">
                <a:solidFill>
                  <a:srgbClr val="002060"/>
                </a:solidFill>
              </a:rPr>
              <a:t>γ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Dlouhodobý důsledek zvýšená exprese HLA I. a II. třídy na buňkách </a:t>
            </a:r>
            <a:r>
              <a:rPr lang="cs-CZ" dirty="0" smtClean="0">
                <a:solidFill>
                  <a:srgbClr val="002060"/>
                </a:solidFill>
              </a:rPr>
              <a:t>příjemce.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 infuzi štěpu jsou jako první napadány endotelové buňky cévního </a:t>
            </a:r>
            <a:r>
              <a:rPr lang="cs-CZ" dirty="0" smtClean="0">
                <a:solidFill>
                  <a:srgbClr val="002060"/>
                </a:solidFill>
              </a:rPr>
              <a:t>řečiště.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T-lymfocyty ve štěpu rozeznávají tkáňové antigeny příjemce jako cizorodé (</a:t>
            </a:r>
            <a:r>
              <a:rPr lang="cs-CZ" dirty="0" err="1">
                <a:solidFill>
                  <a:srgbClr val="002060"/>
                </a:solidFill>
              </a:rPr>
              <a:t>aloreaktivita</a:t>
            </a:r>
            <a:r>
              <a:rPr lang="cs-CZ" dirty="0">
                <a:solidFill>
                  <a:srgbClr val="002060"/>
                </a:solidFill>
              </a:rPr>
              <a:t>) a reagují proti </a:t>
            </a:r>
            <a:r>
              <a:rPr lang="cs-CZ" dirty="0" smtClean="0">
                <a:solidFill>
                  <a:srgbClr val="002060"/>
                </a:solidFill>
              </a:rPr>
              <a:t>nim.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2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Reakce štěpu proti hostiteli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T-lymfocyty ve štěpu rozeznávají tkáňové antigeny příjemce jako cizorodé (</a:t>
            </a:r>
            <a:r>
              <a:rPr lang="cs-CZ" b="1" dirty="0" err="1">
                <a:solidFill>
                  <a:srgbClr val="002060"/>
                </a:solidFill>
              </a:rPr>
              <a:t>aloreaktivita</a:t>
            </a:r>
            <a:r>
              <a:rPr lang="cs-CZ" b="1" dirty="0">
                <a:solidFill>
                  <a:srgbClr val="002060"/>
                </a:solidFill>
              </a:rPr>
              <a:t>) a reagují proti nim </a:t>
            </a:r>
            <a:endParaRPr lang="cs-CZ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solidFill>
                  <a:srgbClr val="002060"/>
                </a:solidFill>
              </a:rPr>
              <a:t>Akutní </a:t>
            </a:r>
            <a:r>
              <a:rPr lang="cs-CZ" dirty="0" err="1" smtClean="0">
                <a:solidFill>
                  <a:srgbClr val="002060"/>
                </a:solidFill>
              </a:rPr>
              <a:t>GvH</a:t>
            </a:r>
            <a:r>
              <a:rPr lang="cs-CZ" dirty="0" smtClean="0">
                <a:solidFill>
                  <a:srgbClr val="002060"/>
                </a:solidFill>
              </a:rPr>
              <a:t> – dochází k poškození jater, kůže a střevní sliznice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 smtClean="0">
                <a:solidFill>
                  <a:srgbClr val="002060"/>
                </a:solidFill>
              </a:rPr>
              <a:t>Prevence: </a:t>
            </a:r>
          </a:p>
          <a:p>
            <a:pPr marL="857250" lvl="1" indent="-4572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cs-CZ" sz="3200" dirty="0" smtClean="0">
                <a:solidFill>
                  <a:srgbClr val="002060"/>
                </a:solidFill>
              </a:rPr>
              <a:t>co </a:t>
            </a:r>
            <a:r>
              <a:rPr lang="cs-CZ" sz="3200" dirty="0" smtClean="0">
                <a:solidFill>
                  <a:srgbClr val="002060"/>
                </a:solidFill>
              </a:rPr>
              <a:t>nejbližší gen. příbuzný dárce, </a:t>
            </a:r>
          </a:p>
          <a:p>
            <a:pPr marL="857250" lvl="1" indent="-4572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cs-CZ" sz="3200" dirty="0" smtClean="0">
                <a:solidFill>
                  <a:srgbClr val="002060"/>
                </a:solidFill>
              </a:rPr>
              <a:t>odstranění T-lymfocytů </a:t>
            </a:r>
          </a:p>
          <a:p>
            <a:pPr marL="857250" lvl="1" indent="-4572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cs-CZ" sz="3200" dirty="0" smtClean="0">
                <a:solidFill>
                  <a:srgbClr val="002060"/>
                </a:solidFill>
              </a:rPr>
              <a:t>imunosuprese</a:t>
            </a:r>
            <a:endParaRPr lang="cs-CZ" sz="3200" dirty="0">
              <a:solidFill>
                <a:srgbClr val="002060"/>
              </a:solidFill>
            </a:endParaRPr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0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Aktivní </a:t>
            </a:r>
            <a:r>
              <a:rPr lang="cs-CZ" dirty="0" smtClean="0">
                <a:solidFill>
                  <a:srgbClr val="C00000"/>
                </a:solidFill>
              </a:rPr>
              <a:t>imunizace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Použití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k vyvolání imunitní reakce, která později chrání před patogenem nesoucí tento nebo podobný </a:t>
            </a:r>
            <a:r>
              <a:rPr lang="cs-CZ" dirty="0" smtClean="0">
                <a:solidFill>
                  <a:srgbClr val="002060"/>
                </a:solidFill>
              </a:rPr>
              <a:t>antigen.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Zakladatel E. </a:t>
            </a:r>
            <a:r>
              <a:rPr lang="cs-CZ" dirty="0" err="1" smtClean="0">
                <a:solidFill>
                  <a:srgbClr val="002060"/>
                </a:solidFill>
              </a:rPr>
              <a:t>Jenner</a:t>
            </a:r>
            <a:r>
              <a:rPr lang="cs-CZ" dirty="0" smtClean="0">
                <a:solidFill>
                  <a:srgbClr val="002060"/>
                </a:solidFill>
              </a:rPr>
              <a:t> – jako první v roce 1798 naočkoval virus kravských </a:t>
            </a:r>
            <a:r>
              <a:rPr lang="cs-CZ" dirty="0" smtClean="0">
                <a:solidFill>
                  <a:srgbClr val="002060"/>
                </a:solidFill>
              </a:rPr>
              <a:t>neštovic.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Vyvolání je mírného onemocnění a především ochrana před pravými </a:t>
            </a:r>
            <a:r>
              <a:rPr lang="cs-CZ" dirty="0" smtClean="0">
                <a:solidFill>
                  <a:srgbClr val="002060"/>
                </a:solidFill>
              </a:rPr>
              <a:t>neštovicemi.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805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Chronická </a:t>
            </a:r>
            <a:r>
              <a:rPr lang="cs-CZ" dirty="0" err="1" smtClean="0">
                <a:solidFill>
                  <a:srgbClr val="C00000"/>
                </a:solidFill>
              </a:rPr>
              <a:t>Gvh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dirty="0" smtClean="0">
                <a:solidFill>
                  <a:srgbClr val="002060"/>
                </a:solidFill>
              </a:rPr>
              <a:t>Měsíce až roky</a:t>
            </a:r>
          </a:p>
          <a:p>
            <a:r>
              <a:rPr lang="cs-CZ" sz="3000" dirty="0" smtClean="0">
                <a:solidFill>
                  <a:srgbClr val="002060"/>
                </a:solidFill>
              </a:rPr>
              <a:t>Tvorba </a:t>
            </a:r>
            <a:r>
              <a:rPr lang="cs-CZ" sz="3000" dirty="0">
                <a:solidFill>
                  <a:srgbClr val="002060"/>
                </a:solidFill>
              </a:rPr>
              <a:t>Th2, </a:t>
            </a:r>
            <a:r>
              <a:rPr lang="cs-CZ" sz="3000" dirty="0" err="1">
                <a:solidFill>
                  <a:srgbClr val="002060"/>
                </a:solidFill>
              </a:rPr>
              <a:t>aloprotilátek</a:t>
            </a:r>
            <a:r>
              <a:rPr lang="cs-CZ" sz="3000" dirty="0">
                <a:solidFill>
                  <a:srgbClr val="002060"/>
                </a:solidFill>
              </a:rPr>
              <a:t>, produkce </a:t>
            </a:r>
            <a:r>
              <a:rPr lang="cs-CZ" sz="3000" dirty="0" err="1">
                <a:solidFill>
                  <a:srgbClr val="002060"/>
                </a:solidFill>
              </a:rPr>
              <a:t>cytokinů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endParaRPr lang="cs-CZ" sz="3000" dirty="0" smtClean="0">
              <a:solidFill>
                <a:srgbClr val="002060"/>
              </a:solidFill>
            </a:endParaRPr>
          </a:p>
          <a:p>
            <a:r>
              <a:rPr lang="cs-CZ" sz="3000" dirty="0" smtClean="0">
                <a:solidFill>
                  <a:srgbClr val="002060"/>
                </a:solidFill>
              </a:rPr>
              <a:t>Infiltrace tkání – </a:t>
            </a:r>
            <a:r>
              <a:rPr lang="cs-CZ" sz="3000" dirty="0">
                <a:solidFill>
                  <a:srgbClr val="002060"/>
                </a:solidFill>
              </a:rPr>
              <a:t>vede k </a:t>
            </a:r>
            <a:r>
              <a:rPr lang="cs-CZ" sz="3000" dirty="0" err="1">
                <a:solidFill>
                  <a:srgbClr val="002060"/>
                </a:solidFill>
              </a:rPr>
              <a:t>fibrotizaci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smtClean="0">
                <a:solidFill>
                  <a:srgbClr val="002060"/>
                </a:solidFill>
              </a:rPr>
              <a:t>tkání</a:t>
            </a:r>
          </a:p>
          <a:p>
            <a:r>
              <a:rPr lang="cs-CZ" sz="3000" dirty="0" smtClean="0">
                <a:solidFill>
                  <a:srgbClr val="002060"/>
                </a:solidFill>
              </a:rPr>
              <a:t>Chronický zánět cév, kůže, vnitřních orgánů nebo žláz</a:t>
            </a:r>
          </a:p>
          <a:p>
            <a:r>
              <a:rPr lang="cs-CZ" sz="3000" dirty="0" smtClean="0">
                <a:solidFill>
                  <a:srgbClr val="002060"/>
                </a:solidFill>
              </a:rPr>
              <a:t>Náhrada funkční tkáně vazivem</a:t>
            </a:r>
          </a:p>
          <a:p>
            <a:r>
              <a:rPr lang="cs-CZ" sz="3000" dirty="0" smtClean="0">
                <a:solidFill>
                  <a:srgbClr val="002060"/>
                </a:solidFill>
              </a:rPr>
              <a:t>Porucha prokrvení</a:t>
            </a:r>
          </a:p>
          <a:p>
            <a:r>
              <a:rPr lang="cs-CZ" sz="3000" dirty="0" smtClean="0">
                <a:solidFill>
                  <a:srgbClr val="002060"/>
                </a:solidFill>
              </a:rPr>
              <a:t>Ztráta funkce příslušných orgánů a tkání</a:t>
            </a:r>
          </a:p>
          <a:p>
            <a:r>
              <a:rPr lang="cs-CZ" sz="3000" dirty="0" smtClean="0">
                <a:solidFill>
                  <a:srgbClr val="002060"/>
                </a:solidFill>
              </a:rPr>
              <a:t>Průběh připomíná autoimunitní onemocnění</a:t>
            </a:r>
            <a:endParaRPr lang="cs-CZ" sz="30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Reakce štěpu proti leukemickým buňkám (</a:t>
            </a:r>
            <a:r>
              <a:rPr lang="cs-CZ" dirty="0" err="1">
                <a:solidFill>
                  <a:srgbClr val="C00000"/>
                </a:solidFill>
              </a:rPr>
              <a:t>GvL</a:t>
            </a:r>
            <a:r>
              <a:rPr lang="cs-CZ" dirty="0">
                <a:solidFill>
                  <a:srgbClr val="C00000"/>
                </a:solidFill>
              </a:rPr>
              <a:t>)</a:t>
            </a:r>
            <a:r>
              <a:rPr lang="cs-CZ" u="sng" dirty="0">
                <a:solidFill>
                  <a:srgbClr val="C00000"/>
                </a:solidFill>
              </a:rPr>
              <a:t/>
            </a:r>
            <a:br>
              <a:rPr lang="cs-CZ" u="sng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4400" dirty="0">
                <a:solidFill>
                  <a:srgbClr val="002060"/>
                </a:solidFill>
              </a:rPr>
              <a:t> </a:t>
            </a:r>
            <a:r>
              <a:rPr lang="cs-CZ" sz="4400" dirty="0" smtClean="0">
                <a:solidFill>
                  <a:srgbClr val="002060"/>
                </a:solidFill>
              </a:rPr>
              <a:t>   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4400" dirty="0" err="1" smtClean="0">
                <a:solidFill>
                  <a:srgbClr val="002060"/>
                </a:solidFill>
              </a:rPr>
              <a:t>Garft</a:t>
            </a:r>
            <a:r>
              <a:rPr lang="cs-CZ" sz="4400" dirty="0" smtClean="0">
                <a:solidFill>
                  <a:srgbClr val="002060"/>
                </a:solidFill>
              </a:rPr>
              <a:t> </a:t>
            </a:r>
            <a:r>
              <a:rPr lang="cs-CZ" sz="4400" dirty="0" smtClean="0">
                <a:solidFill>
                  <a:srgbClr val="002060"/>
                </a:solidFill>
              </a:rPr>
              <a:t>– versus - </a:t>
            </a:r>
            <a:r>
              <a:rPr lang="cs-CZ" sz="4400" dirty="0" err="1" smtClean="0">
                <a:solidFill>
                  <a:srgbClr val="002060"/>
                </a:solidFill>
              </a:rPr>
              <a:t>leukemia</a:t>
            </a:r>
            <a:endParaRPr lang="cs-CZ" sz="4400" b="1" dirty="0" smtClean="0">
              <a:solidFill>
                <a:srgbClr val="002060"/>
              </a:solidFill>
            </a:endParaRPr>
          </a:p>
          <a:p>
            <a:pPr>
              <a:buClr>
                <a:schemeClr val="accent3"/>
              </a:buClr>
              <a:defRPr/>
            </a:pPr>
            <a:r>
              <a:rPr lang="cs-CZ" sz="4400" b="1" dirty="0" smtClean="0">
                <a:solidFill>
                  <a:srgbClr val="002060"/>
                </a:solidFill>
              </a:rPr>
              <a:t>T-lymfocyty ve štěpu reagují vůči zbytkovým leukemickým buňkám příjemce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4400" b="1" dirty="0" err="1" smtClean="0">
                <a:solidFill>
                  <a:srgbClr val="002060"/>
                </a:solidFill>
              </a:rPr>
              <a:t>Schodný</a:t>
            </a:r>
            <a:r>
              <a:rPr lang="cs-CZ" sz="4400" b="1" dirty="0" smtClean="0">
                <a:solidFill>
                  <a:srgbClr val="002060"/>
                </a:solidFill>
              </a:rPr>
              <a:t> s akutní </a:t>
            </a:r>
            <a:r>
              <a:rPr lang="cs-CZ" sz="4400" b="1" dirty="0" err="1" smtClean="0">
                <a:solidFill>
                  <a:srgbClr val="002060"/>
                </a:solidFill>
              </a:rPr>
              <a:t>GvH</a:t>
            </a:r>
            <a:endParaRPr lang="cs-CZ" sz="4400" b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44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4400" dirty="0" err="1" smtClean="0">
                <a:solidFill>
                  <a:srgbClr val="002060"/>
                </a:solidFill>
              </a:rPr>
              <a:t>GvH</a:t>
            </a:r>
            <a:r>
              <a:rPr lang="cs-CZ" sz="4400" dirty="0" smtClean="0">
                <a:solidFill>
                  <a:srgbClr val="002060"/>
                </a:solidFill>
              </a:rPr>
              <a:t> – nežádoucí reakce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4400" dirty="0" err="1" smtClean="0">
                <a:solidFill>
                  <a:srgbClr val="002060"/>
                </a:solidFill>
              </a:rPr>
              <a:t>GvL</a:t>
            </a:r>
            <a:r>
              <a:rPr lang="cs-CZ" sz="4400" dirty="0" smtClean="0">
                <a:solidFill>
                  <a:srgbClr val="002060"/>
                </a:solidFill>
              </a:rPr>
              <a:t> – žádoucí reakce</a:t>
            </a:r>
          </a:p>
          <a:p>
            <a:pPr>
              <a:buClr>
                <a:schemeClr val="accent3"/>
              </a:buClr>
              <a:defRPr/>
            </a:pPr>
            <a:r>
              <a:rPr lang="cs-CZ" sz="4400" dirty="0" smtClean="0">
                <a:solidFill>
                  <a:srgbClr val="002060"/>
                </a:solidFill>
              </a:rPr>
              <a:t>Řešení - T-lymfocytů </a:t>
            </a:r>
            <a:r>
              <a:rPr lang="cs-CZ" sz="4400" dirty="0">
                <a:solidFill>
                  <a:srgbClr val="002060"/>
                </a:solidFill>
              </a:rPr>
              <a:t>ze štěpu + imunosuprese → omezení rizika </a:t>
            </a:r>
            <a:r>
              <a:rPr lang="cs-CZ" sz="4400" dirty="0" err="1">
                <a:solidFill>
                  <a:srgbClr val="002060"/>
                </a:solidFill>
              </a:rPr>
              <a:t>GvH</a:t>
            </a:r>
            <a:r>
              <a:rPr lang="cs-CZ" sz="4400" dirty="0">
                <a:solidFill>
                  <a:srgbClr val="002060"/>
                </a:solidFill>
              </a:rPr>
              <a:t> reakce X riziko návratu onemocnění! → po přihojení kostní dřeně aplikovat malé dávky periferních T-lymfocytů dárce – navození specifické tolerance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4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4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908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Reakce </a:t>
            </a:r>
            <a:r>
              <a:rPr lang="cs-CZ" sz="3600" dirty="0">
                <a:solidFill>
                  <a:srgbClr val="C00000"/>
                </a:solidFill>
              </a:rPr>
              <a:t>štěpu proti hostiteli</a:t>
            </a: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dirty="0">
                <a:solidFill>
                  <a:srgbClr val="C00000"/>
                </a:solidFill>
              </a:rPr>
              <a:t>(</a:t>
            </a:r>
            <a:r>
              <a:rPr lang="cs-CZ" sz="3600" dirty="0" err="1">
                <a:solidFill>
                  <a:srgbClr val="C00000"/>
                </a:solidFill>
              </a:rPr>
              <a:t>graft</a:t>
            </a:r>
            <a:r>
              <a:rPr lang="cs-CZ" sz="3600" dirty="0">
                <a:solidFill>
                  <a:srgbClr val="C00000"/>
                </a:solidFill>
              </a:rPr>
              <a:t> versus host </a:t>
            </a:r>
            <a:r>
              <a:rPr lang="cs-CZ" sz="3600" dirty="0" err="1">
                <a:solidFill>
                  <a:srgbClr val="C00000"/>
                </a:solidFill>
              </a:rPr>
              <a:t>reaction</a:t>
            </a:r>
            <a:r>
              <a:rPr lang="cs-CZ" sz="3600" dirty="0">
                <a:solidFill>
                  <a:srgbClr val="C00000"/>
                </a:solidFill>
              </a:rPr>
              <a:t>, </a:t>
            </a:r>
            <a:r>
              <a:rPr lang="cs-CZ" sz="3600" dirty="0" err="1">
                <a:solidFill>
                  <a:srgbClr val="C00000"/>
                </a:solidFill>
              </a:rPr>
              <a:t>GvHR</a:t>
            </a:r>
            <a:r>
              <a:rPr lang="cs-CZ" sz="36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/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/>
            <a:r>
              <a:rPr lang="cs-CZ" sz="2800" dirty="0" err="1" smtClean="0">
                <a:solidFill>
                  <a:srgbClr val="002060"/>
                </a:solidFill>
              </a:rPr>
              <a:t>Makulopapulární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exantém</a:t>
            </a:r>
            <a:r>
              <a:rPr lang="cs-CZ" sz="2800" dirty="0">
                <a:solidFill>
                  <a:srgbClr val="002060"/>
                </a:solidFill>
              </a:rPr>
              <a:t>  </a:t>
            </a:r>
          </a:p>
          <a:p>
            <a:pPr marL="469900" indent="-469900"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   </a:t>
            </a:r>
            <a:r>
              <a:rPr lang="cs-CZ" sz="2800" dirty="0" smtClean="0">
                <a:solidFill>
                  <a:srgbClr val="002060"/>
                </a:solidFill>
              </a:rPr>
              <a:t>   generalizovaná </a:t>
            </a:r>
            <a:r>
              <a:rPr lang="cs-CZ" sz="2800" dirty="0" err="1">
                <a:solidFill>
                  <a:srgbClr val="002060"/>
                </a:solidFill>
              </a:rPr>
              <a:t>erytrodermie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</a:p>
          <a:p>
            <a:pPr marL="469900" indent="-469900"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   </a:t>
            </a:r>
            <a:r>
              <a:rPr lang="cs-CZ" sz="2800" dirty="0" smtClean="0">
                <a:solidFill>
                  <a:srgbClr val="002060"/>
                </a:solidFill>
              </a:rPr>
              <a:t>   puchýře</a:t>
            </a:r>
            <a:r>
              <a:rPr lang="cs-CZ" sz="2800" dirty="0">
                <a:solidFill>
                  <a:srgbClr val="002060"/>
                </a:solidFill>
              </a:rPr>
              <a:t>, </a:t>
            </a:r>
            <a:r>
              <a:rPr lang="cs-CZ" sz="2800" dirty="0" smtClean="0">
                <a:solidFill>
                  <a:srgbClr val="002060"/>
                </a:solidFill>
              </a:rPr>
              <a:t>deskvamace</a:t>
            </a:r>
            <a:endParaRPr lang="cs-CZ" sz="2800" dirty="0">
              <a:solidFill>
                <a:srgbClr val="002060"/>
              </a:solidFill>
            </a:endParaRPr>
          </a:p>
          <a:p>
            <a:pPr marL="469900" indent="-469900"/>
            <a:r>
              <a:rPr lang="cs-CZ" sz="2800" dirty="0">
                <a:solidFill>
                  <a:srgbClr val="002060"/>
                </a:solidFill>
              </a:rPr>
              <a:t>Zvýšení koncentrace bilirubinu v séru</a:t>
            </a:r>
          </a:p>
          <a:p>
            <a:pPr marL="469900" indent="-469900"/>
            <a:r>
              <a:rPr lang="cs-CZ" sz="2800" dirty="0" smtClean="0">
                <a:solidFill>
                  <a:srgbClr val="002060"/>
                </a:solidFill>
              </a:rPr>
              <a:t>Průjem</a:t>
            </a:r>
            <a:r>
              <a:rPr lang="cs-CZ" sz="2800" dirty="0">
                <a:solidFill>
                  <a:srgbClr val="002060"/>
                </a:solidFill>
              </a:rPr>
              <a:t>, velké bolesti břicha, ileus</a:t>
            </a:r>
          </a:p>
        </p:txBody>
      </p:sp>
    </p:spTree>
    <p:extLst>
      <p:ext uri="{BB962C8B-B14F-4D97-AF65-F5344CB8AC3E}">
        <p14:creationId xmlns:p14="http://schemas.microsoft.com/office/powerpoint/2010/main" val="1961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561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Možnosti potlačení transplantačních </a:t>
            </a:r>
            <a:r>
              <a:rPr lang="cs-CZ" sz="4000" dirty="0" err="1" smtClean="0">
                <a:solidFill>
                  <a:srgbClr val="C00000"/>
                </a:solidFill>
              </a:rPr>
              <a:t>rejekcí</a:t>
            </a:r>
            <a:r>
              <a:rPr lang="cs-CZ" sz="4000" dirty="0" smtClean="0">
                <a:solidFill>
                  <a:srgbClr val="C00000"/>
                </a:solidFill>
              </a:rPr>
              <a:t> a reakce proti štěpu hostiteli</a:t>
            </a: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7500"/>
            <a:ext cx="8686800" cy="3571875"/>
          </a:xfrm>
        </p:spPr>
        <p:txBody>
          <a:bodyPr>
            <a:normAutofit/>
          </a:bodyPr>
          <a:lstStyle/>
          <a:p>
            <a:r>
              <a:rPr lang="cs-CZ" altLang="en-US" sz="2800" dirty="0" smtClean="0">
                <a:solidFill>
                  <a:srgbClr val="002060"/>
                </a:solidFill>
              </a:rPr>
              <a:t>Výběr dárců geneticky blízkých příjemců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Použití imunosupresivních léků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Procedury odstraňující T-lymfocyty dárce ze štěpu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Purifikace kmenových buněk z periferní krve</a:t>
            </a:r>
          </a:p>
        </p:txBody>
      </p:sp>
    </p:spTree>
    <p:extLst>
      <p:ext uri="{BB962C8B-B14F-4D97-AF65-F5344CB8AC3E}">
        <p14:creationId xmlns:p14="http://schemas.microsoft.com/office/powerpoint/2010/main" val="12883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Autologní transplantace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Poškození krvetvorby u osob trpících nádorovým </a:t>
            </a:r>
            <a:r>
              <a:rPr lang="cs-CZ" dirty="0" smtClean="0">
                <a:solidFill>
                  <a:srgbClr val="002060"/>
                </a:solidFill>
              </a:rPr>
              <a:t>onemocněním.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Neselekční působení chemoterapie a radiační terapie na buňky kostní </a:t>
            </a:r>
            <a:r>
              <a:rPr lang="cs-CZ" dirty="0" smtClean="0">
                <a:solidFill>
                  <a:srgbClr val="002060"/>
                </a:solidFill>
              </a:rPr>
              <a:t>dřeně.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Nutná podpora </a:t>
            </a:r>
            <a:r>
              <a:rPr lang="cs-CZ" dirty="0" smtClean="0">
                <a:solidFill>
                  <a:srgbClr val="002060"/>
                </a:solidFill>
              </a:rPr>
              <a:t>krvetvorby.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Aplikace rekombinantních růstových faktorů: G-CSF, GM – CSF – řešení </a:t>
            </a:r>
            <a:r>
              <a:rPr lang="cs-CZ" dirty="0" err="1" smtClean="0">
                <a:solidFill>
                  <a:srgbClr val="002060"/>
                </a:solidFill>
              </a:rPr>
              <a:t>neutropenie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Neřeší se trombocytopenie – důsledek: krvácivé </a:t>
            </a:r>
            <a:r>
              <a:rPr lang="cs-CZ" dirty="0" smtClean="0">
                <a:solidFill>
                  <a:srgbClr val="002060"/>
                </a:solidFill>
              </a:rPr>
              <a:t>projevy.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Autologní transplantace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. kostní dřeně nebo kmenových buněk </a:t>
            </a:r>
            <a:r>
              <a:rPr lang="cs-CZ" dirty="0" smtClean="0">
                <a:solidFill>
                  <a:srgbClr val="002060"/>
                </a:solidFill>
              </a:rPr>
              <a:t>krvetvorby.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Provedení autologní transplantace  </a:t>
            </a:r>
            <a:r>
              <a:rPr lang="cs-CZ" dirty="0">
                <a:solidFill>
                  <a:srgbClr val="C00000"/>
                </a:solidFill>
              </a:rPr>
              <a:t>kmenových buněk periferní krve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Pacient je uveden do remise běžným terapeutickým </a:t>
            </a:r>
            <a:r>
              <a:rPr lang="cs-CZ" dirty="0" smtClean="0">
                <a:solidFill>
                  <a:srgbClr val="002060"/>
                </a:solidFill>
              </a:rPr>
              <a:t>postupem.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 dosažení požadované leukopenie v periferní krvi se začnou podávat růstové faktory, nejčastěji </a:t>
            </a:r>
            <a:r>
              <a:rPr lang="cs-CZ" dirty="0" smtClean="0">
                <a:solidFill>
                  <a:srgbClr val="002060"/>
                </a:solidFill>
              </a:rPr>
              <a:t>G-CSF.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Prudká stimulace krvetvorby, </a:t>
            </a:r>
            <a:r>
              <a:rPr lang="cs-CZ" dirty="0" err="1" smtClean="0">
                <a:solidFill>
                  <a:srgbClr val="002060"/>
                </a:solidFill>
              </a:rPr>
              <a:t>pluripotentní</a:t>
            </a:r>
            <a:r>
              <a:rPr lang="cs-CZ" dirty="0" smtClean="0">
                <a:solidFill>
                  <a:srgbClr val="002060"/>
                </a:solidFill>
              </a:rPr>
              <a:t> kmenové buňky jsou častěji uvolňovány do </a:t>
            </a:r>
            <a:r>
              <a:rPr lang="cs-CZ" dirty="0" smtClean="0">
                <a:solidFill>
                  <a:srgbClr val="002060"/>
                </a:solidFill>
              </a:rPr>
              <a:t>periferie.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 ní se získávají </a:t>
            </a:r>
            <a:r>
              <a:rPr lang="cs-CZ" dirty="0" err="1" smtClean="0">
                <a:solidFill>
                  <a:srgbClr val="002060"/>
                </a:solidFill>
              </a:rPr>
              <a:t>leukafarézou</a:t>
            </a:r>
            <a:r>
              <a:rPr lang="cs-CZ" dirty="0" smtClean="0">
                <a:solidFill>
                  <a:srgbClr val="002060"/>
                </a:solidFill>
              </a:rPr>
              <a:t> – oddělení leukocytů a </a:t>
            </a:r>
            <a:r>
              <a:rPr lang="cs-CZ" dirty="0" smtClean="0">
                <a:solidFill>
                  <a:srgbClr val="002060"/>
                </a:solidFill>
              </a:rPr>
              <a:t>plasmy.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 takto získaných buněk se magneticky </a:t>
            </a:r>
            <a:r>
              <a:rPr lang="cs-CZ" dirty="0" smtClean="0">
                <a:solidFill>
                  <a:srgbClr val="002060"/>
                </a:solidFill>
              </a:rPr>
              <a:t>separují.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Štěp by měl dosahovat 5x10*6 CD34+buněk na kilogram </a:t>
            </a:r>
            <a:r>
              <a:rPr lang="cs-CZ" dirty="0" smtClean="0">
                <a:solidFill>
                  <a:srgbClr val="002060"/>
                </a:solidFill>
              </a:rPr>
              <a:t>příjemce.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Poté následuje léčba nádoru </a:t>
            </a:r>
            <a:r>
              <a:rPr lang="cs-CZ" dirty="0" err="1" smtClean="0">
                <a:solidFill>
                  <a:srgbClr val="002060"/>
                </a:solidFill>
              </a:rPr>
              <a:t>vysokodávkovými</a:t>
            </a:r>
            <a:r>
              <a:rPr lang="cs-CZ" dirty="0" smtClean="0">
                <a:solidFill>
                  <a:srgbClr val="002060"/>
                </a:solidFill>
              </a:rPr>
              <a:t> režimy – vede k útlumu </a:t>
            </a:r>
            <a:r>
              <a:rPr lang="cs-CZ" dirty="0" smtClean="0">
                <a:solidFill>
                  <a:srgbClr val="002060"/>
                </a:solidFill>
              </a:rPr>
              <a:t>krvetvorby.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Poté se podávají kmenové </a:t>
            </a:r>
            <a:r>
              <a:rPr lang="cs-CZ" dirty="0" smtClean="0">
                <a:solidFill>
                  <a:srgbClr val="002060"/>
                </a:solidFill>
              </a:rPr>
              <a:t>buňky.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2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Autologní </a:t>
            </a:r>
            <a:r>
              <a:rPr lang="cs-CZ" dirty="0" smtClean="0">
                <a:solidFill>
                  <a:srgbClr val="C00000"/>
                </a:solidFill>
              </a:rPr>
              <a:t>transplantace kmenových buněk periferní krve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Umožňuje </a:t>
            </a:r>
            <a:r>
              <a:rPr lang="cs-CZ" sz="2800" dirty="0" err="1" smtClean="0">
                <a:solidFill>
                  <a:srgbClr val="002060"/>
                </a:solidFill>
              </a:rPr>
              <a:t>vysokodávkovou</a:t>
            </a:r>
            <a:r>
              <a:rPr lang="cs-CZ" sz="2800" dirty="0" smtClean="0">
                <a:solidFill>
                  <a:srgbClr val="002060"/>
                </a:solidFill>
              </a:rPr>
              <a:t> chemoterapii nádoru, která by bez kmenových buněk nebyla </a:t>
            </a:r>
            <a:r>
              <a:rPr lang="cs-CZ" sz="2800" dirty="0" smtClean="0">
                <a:solidFill>
                  <a:srgbClr val="002060"/>
                </a:solidFill>
              </a:rPr>
              <a:t>možná.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Časté použití při léčbě non-</a:t>
            </a:r>
            <a:r>
              <a:rPr lang="cs-CZ" sz="2800" dirty="0" err="1" smtClean="0">
                <a:solidFill>
                  <a:srgbClr val="002060"/>
                </a:solidFill>
              </a:rPr>
              <a:t>Hodgkinských</a:t>
            </a:r>
            <a:r>
              <a:rPr lang="cs-CZ" sz="2800" dirty="0" smtClean="0">
                <a:solidFill>
                  <a:srgbClr val="002060"/>
                </a:solidFill>
              </a:rPr>
              <a:t> lymfomů v relapsu, mnohočetného myelomu, akutní myeloblastické </a:t>
            </a:r>
            <a:r>
              <a:rPr lang="cs-CZ" sz="2800" dirty="0" smtClean="0">
                <a:solidFill>
                  <a:srgbClr val="002060"/>
                </a:solidFill>
              </a:rPr>
              <a:t>leukémie.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Někdy se používá i při léčbě solidních nádorů a autoimunitních chorob (RA, SLE, SM</a:t>
            </a:r>
            <a:r>
              <a:rPr lang="cs-CZ" sz="2800" dirty="0" smtClean="0">
                <a:solidFill>
                  <a:srgbClr val="002060"/>
                </a:solidFill>
              </a:rPr>
              <a:t>).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24936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Imunosupresivní léčba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1025" cy="489743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Indikována především u autoimunitních chorob, vaskulitid, a u pacientů po transplantacích.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Výjimečně </a:t>
            </a:r>
            <a:r>
              <a:rPr lang="cs-CZ" sz="2800" dirty="0">
                <a:solidFill>
                  <a:srgbClr val="002060"/>
                </a:solidFill>
              </a:rPr>
              <a:t>používána u těžkých alergických chorob nebo u onemocnění způsobených nadměrnou aktivací T-lymfocytů (psoriáza).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Léčba vždy vede k </a:t>
            </a:r>
            <a:r>
              <a:rPr lang="cs-CZ" sz="2800" dirty="0" smtClean="0">
                <a:solidFill>
                  <a:srgbClr val="002060"/>
                </a:solidFill>
              </a:rPr>
              <a:t>sekundární imunodeficienci </a:t>
            </a:r>
            <a:r>
              <a:rPr lang="cs-CZ" sz="2800" dirty="0">
                <a:solidFill>
                  <a:srgbClr val="002060"/>
                </a:solidFill>
              </a:rPr>
              <a:t>- náchylnosti k </a:t>
            </a:r>
            <a:r>
              <a:rPr lang="cs-CZ" sz="2800" dirty="0" smtClean="0">
                <a:solidFill>
                  <a:srgbClr val="002060"/>
                </a:solidFill>
              </a:rPr>
              <a:t>infekcím, častější výskyt </a:t>
            </a:r>
            <a:r>
              <a:rPr lang="cs-CZ" sz="2800" dirty="0">
                <a:solidFill>
                  <a:srgbClr val="002060"/>
                </a:solidFill>
              </a:rPr>
              <a:t>malignit, zejména lymfatického systému.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Ke snížení výskytu vedlejších reakcí se obvykle používá kombinovaná léčba.</a:t>
            </a:r>
          </a:p>
        </p:txBody>
      </p:sp>
    </p:spTree>
    <p:extLst>
      <p:ext uri="{BB962C8B-B14F-4D97-AF65-F5344CB8AC3E}">
        <p14:creationId xmlns:p14="http://schemas.microsoft.com/office/powerpoint/2010/main" val="33326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Imunusupresiva</a:t>
            </a:r>
            <a:r>
              <a:rPr lang="cs-CZ" dirty="0">
                <a:solidFill>
                  <a:srgbClr val="C00000"/>
                </a:solidFill>
              </a:rPr>
              <a:t> zasahující do metabolismu IL-2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 err="1" smtClean="0">
                <a:solidFill>
                  <a:srgbClr val="002060"/>
                </a:solidFill>
              </a:rPr>
              <a:t>Kalcineurinové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inhibitory: Blokují funkci </a:t>
            </a:r>
            <a:r>
              <a:rPr lang="cs-CZ" sz="2400" dirty="0" smtClean="0">
                <a:solidFill>
                  <a:srgbClr val="002060"/>
                </a:solidFill>
              </a:rPr>
              <a:t>Ca </a:t>
            </a:r>
            <a:r>
              <a:rPr lang="cs-CZ" sz="2400" baseline="30000" dirty="0">
                <a:solidFill>
                  <a:srgbClr val="002060"/>
                </a:solidFill>
              </a:rPr>
              <a:t>2+</a:t>
            </a:r>
            <a:r>
              <a:rPr lang="cs-CZ" sz="2400" dirty="0">
                <a:solidFill>
                  <a:srgbClr val="002060"/>
                </a:solidFill>
              </a:rPr>
              <a:t>-dependentního </a:t>
            </a:r>
            <a:r>
              <a:rPr lang="cs-CZ" sz="2400" dirty="0" err="1">
                <a:solidFill>
                  <a:srgbClr val="002060"/>
                </a:solidFill>
              </a:rPr>
              <a:t>kalcineurinu</a:t>
            </a:r>
            <a:r>
              <a:rPr lang="cs-CZ" sz="2400" dirty="0">
                <a:solidFill>
                  <a:srgbClr val="002060"/>
                </a:solidFill>
              </a:rPr>
              <a:t>, tím blokují aktivaci NFAT. Nedojde k </a:t>
            </a:r>
            <a:r>
              <a:rPr lang="cs-CZ" sz="2400" dirty="0" err="1">
                <a:solidFill>
                  <a:srgbClr val="002060"/>
                </a:solidFill>
              </a:rPr>
              <a:t>derepresi</a:t>
            </a:r>
            <a:r>
              <a:rPr lang="cs-CZ" sz="2400" dirty="0">
                <a:solidFill>
                  <a:srgbClr val="002060"/>
                </a:solidFill>
              </a:rPr>
              <a:t> genu pro </a:t>
            </a:r>
            <a:r>
              <a:rPr lang="cs-CZ" sz="2400" dirty="0" smtClean="0">
                <a:solidFill>
                  <a:srgbClr val="002060"/>
                </a:solidFill>
              </a:rPr>
              <a:t>IL-2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sz="2400" u="sng" dirty="0">
                <a:solidFill>
                  <a:srgbClr val="002060"/>
                </a:solidFill>
              </a:rPr>
              <a:t>Cyklosporin A</a:t>
            </a:r>
            <a:r>
              <a:rPr lang="cs-CZ" sz="2400" dirty="0">
                <a:solidFill>
                  <a:srgbClr val="002060"/>
                </a:solidFill>
              </a:rPr>
              <a:t>- vazba na </a:t>
            </a:r>
            <a:r>
              <a:rPr lang="cs-CZ" sz="2400" dirty="0" err="1">
                <a:solidFill>
                  <a:srgbClr val="002060"/>
                </a:solidFill>
              </a:rPr>
              <a:t>cyklofilin</a:t>
            </a:r>
            <a:endParaRPr lang="cs-CZ" sz="2400" dirty="0">
              <a:solidFill>
                <a:srgbClr val="002060"/>
              </a:solidFill>
            </a:endParaRPr>
          </a:p>
          <a:p>
            <a:pPr lvl="1"/>
            <a:r>
              <a:rPr lang="cs-CZ" sz="2400" u="sng" dirty="0" err="1">
                <a:solidFill>
                  <a:srgbClr val="002060"/>
                </a:solidFill>
              </a:rPr>
              <a:t>Tacrolimus</a:t>
            </a:r>
            <a:r>
              <a:rPr lang="cs-CZ" sz="2400" u="sng" dirty="0">
                <a:solidFill>
                  <a:srgbClr val="002060"/>
                </a:solidFill>
              </a:rPr>
              <a:t> (FK 506)</a:t>
            </a:r>
            <a:r>
              <a:rPr lang="cs-CZ" sz="2400" dirty="0">
                <a:solidFill>
                  <a:srgbClr val="002060"/>
                </a:solidFill>
              </a:rPr>
              <a:t> vazba na FKBP</a:t>
            </a:r>
          </a:p>
          <a:p>
            <a:r>
              <a:rPr lang="cs-CZ" sz="2400" u="sng" dirty="0" err="1">
                <a:solidFill>
                  <a:srgbClr val="002060"/>
                </a:solidFill>
              </a:rPr>
              <a:t>Sirolimus</a:t>
            </a:r>
            <a:r>
              <a:rPr lang="cs-CZ" sz="2400" u="sng" dirty="0">
                <a:solidFill>
                  <a:srgbClr val="002060"/>
                </a:solidFill>
              </a:rPr>
              <a:t> (</a:t>
            </a:r>
            <a:r>
              <a:rPr lang="cs-CZ" sz="2400" u="sng" dirty="0" err="1">
                <a:solidFill>
                  <a:srgbClr val="002060"/>
                </a:solidFill>
              </a:rPr>
              <a:t>Rapamycin</a:t>
            </a:r>
            <a:r>
              <a:rPr lang="cs-CZ" sz="2400" dirty="0">
                <a:solidFill>
                  <a:srgbClr val="002060"/>
                </a:solidFill>
              </a:rPr>
              <a:t>) - blokuje přenos signálu z IL-2, též se váže na FKBP.</a:t>
            </a:r>
          </a:p>
          <a:p>
            <a:pPr>
              <a:buFontTx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cs-CZ" sz="2400" u="sng" dirty="0" smtClean="0">
                <a:solidFill>
                  <a:srgbClr val="002060"/>
                </a:solidFill>
              </a:rPr>
              <a:t>NFAT</a:t>
            </a:r>
            <a:r>
              <a:rPr lang="cs-CZ" sz="2400" dirty="0">
                <a:solidFill>
                  <a:srgbClr val="002060"/>
                </a:solidFill>
              </a:rPr>
              <a:t>: </a:t>
            </a:r>
            <a:r>
              <a:rPr lang="cs-CZ" sz="2400" dirty="0" err="1">
                <a:solidFill>
                  <a:srgbClr val="002060"/>
                </a:solidFill>
              </a:rPr>
              <a:t>Nuclear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Factor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of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Activated</a:t>
            </a:r>
            <a:r>
              <a:rPr lang="cs-CZ" sz="2400" dirty="0">
                <a:solidFill>
                  <a:srgbClr val="002060"/>
                </a:solidFill>
              </a:rPr>
              <a:t> T </a:t>
            </a:r>
            <a:r>
              <a:rPr lang="cs-CZ" sz="2400" dirty="0" err="1">
                <a:solidFill>
                  <a:srgbClr val="002060"/>
                </a:solidFill>
              </a:rPr>
              <a:t>cells</a:t>
            </a:r>
            <a:r>
              <a:rPr lang="cs-CZ" sz="2400" dirty="0">
                <a:solidFill>
                  <a:srgbClr val="002060"/>
                </a:solidFill>
              </a:rPr>
              <a:t>    </a:t>
            </a:r>
            <a:r>
              <a:rPr lang="cs-CZ" sz="2400" u="sng" dirty="0">
                <a:solidFill>
                  <a:srgbClr val="002060"/>
                </a:solidFill>
              </a:rPr>
              <a:t>FKBT</a:t>
            </a:r>
            <a:r>
              <a:rPr lang="cs-CZ" sz="2400" dirty="0">
                <a:solidFill>
                  <a:srgbClr val="002060"/>
                </a:solidFill>
              </a:rPr>
              <a:t>: FK- </a:t>
            </a:r>
            <a:r>
              <a:rPr lang="cs-CZ" sz="2400" dirty="0" err="1">
                <a:solidFill>
                  <a:srgbClr val="002060"/>
                </a:solidFill>
              </a:rPr>
              <a:t>Binding</a:t>
            </a:r>
            <a:r>
              <a:rPr lang="cs-CZ" sz="2400" dirty="0">
                <a:solidFill>
                  <a:srgbClr val="002060"/>
                </a:solidFill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22877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271463"/>
            <a:ext cx="7924800" cy="1176337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Glukokortikoidy </a:t>
            </a:r>
            <a:r>
              <a:rPr lang="cs-CZ" sz="3600" dirty="0">
                <a:solidFill>
                  <a:srgbClr val="C00000"/>
                </a:solidFill>
              </a:rPr>
              <a:t>jako </a:t>
            </a:r>
            <a:r>
              <a:rPr lang="cs-CZ" sz="3600" dirty="0" err="1">
                <a:solidFill>
                  <a:srgbClr val="C00000"/>
                </a:solidFill>
              </a:rPr>
              <a:t>imunosupresiva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268760"/>
            <a:ext cx="7344816" cy="51125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Imunosupresivně 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působí především dávky 0,5-1 mg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Prednisonu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/kg/den, udržovací dávka bývá u dospělých 5-10 mg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Prednisonu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/den.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Mechanismy účinky: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Snížená produkce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cytokinů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(IL-1, TNF-a, IL-2)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Snížení exprese adhezivních molekul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Inhibice exprese HLA-II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Inhibice fosfolipázy A2 v granulocytech - blok tvorby metabolitů kyseliny arachidonové.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Vedlejší činky: redistribuce tuku, vznik vředové choroby, steroidní diabetes, hypertenze, poruchy růstu dětí,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hypokalémie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, osteoporóza, katarakta, psychózy....</a:t>
            </a:r>
          </a:p>
        </p:txBody>
      </p:sp>
    </p:spTree>
    <p:extLst>
      <p:ext uri="{BB962C8B-B14F-4D97-AF65-F5344CB8AC3E}">
        <p14:creationId xmlns:p14="http://schemas.microsoft.com/office/powerpoint/2010/main" val="13155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</a:t>
            </a:r>
            <a:r>
              <a:rPr lang="en-US" altLang="en-US" sz="2800" dirty="0" smtClean="0">
                <a:latin typeface="Arial" charset="0"/>
              </a:rPr>
              <a:t>vaccine</a:t>
            </a:r>
            <a:r>
              <a:rPr lang="cs-CZ" altLang="en-US" sz="2800" dirty="0" smtClean="0">
                <a:latin typeface="Arial" charset="0"/>
              </a:rPr>
              <a:t> (1798)</a:t>
            </a:r>
          </a:p>
        </p:txBody>
      </p:sp>
    </p:spTree>
    <p:extLst>
      <p:ext uri="{BB962C8B-B14F-4D97-AF65-F5344CB8AC3E}">
        <p14:creationId xmlns:p14="http://schemas.microsoft.com/office/powerpoint/2010/main" val="12415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2132856"/>
            <a:ext cx="6550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   </a:t>
            </a:r>
            <a:r>
              <a:rPr lang="cs-CZ" sz="4000" dirty="0" smtClean="0">
                <a:solidFill>
                  <a:srgbClr val="C00000"/>
                </a:solidFill>
              </a:rPr>
              <a:t>Imunologické aspekty     </a:t>
            </a:r>
          </a:p>
          <a:p>
            <a:r>
              <a:rPr lang="cs-CZ" sz="4000" dirty="0" smtClean="0">
                <a:solidFill>
                  <a:srgbClr val="C00000"/>
                </a:solidFill>
              </a:rPr>
              <a:t>          transfuze krve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601075" cy="117633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Polysacharidové antigeny krevních skupin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685925"/>
            <a:ext cx="8466137" cy="4181475"/>
          </a:xfrm>
        </p:spPr>
        <p:txBody>
          <a:bodyPr/>
          <a:lstStyle/>
          <a:p>
            <a:r>
              <a:rPr lang="cs-CZ" sz="2800" dirty="0">
                <a:solidFill>
                  <a:srgbClr val="002060"/>
                </a:solidFill>
              </a:rPr>
              <a:t>Nejdůležitější je systém ABO.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Antigeny mohou být přítomny i v sekretech a na mnoha epiteliálních a endoteliálních  buňkách.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„Základní strukturou“ ABO antigenů je substance H. Velmi řídce se vyskytuje „bombajský fenotyp“ </a:t>
            </a:r>
            <a:r>
              <a:rPr lang="cs-CZ" sz="2800" dirty="0" err="1">
                <a:solidFill>
                  <a:srgbClr val="002060"/>
                </a:solidFill>
              </a:rPr>
              <a:t>tj</a:t>
            </a:r>
            <a:r>
              <a:rPr lang="cs-CZ" sz="2800" dirty="0">
                <a:solidFill>
                  <a:srgbClr val="002060"/>
                </a:solidFill>
              </a:rPr>
              <a:t> nepřítomnost H-substance.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Protilátky jsou </a:t>
            </a:r>
            <a:r>
              <a:rPr lang="cs-CZ" sz="2800" dirty="0" err="1">
                <a:solidFill>
                  <a:srgbClr val="002060"/>
                </a:solidFill>
              </a:rPr>
              <a:t>IgM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isotypu</a:t>
            </a:r>
            <a:r>
              <a:rPr lang="cs-CZ" sz="2800" dirty="0">
                <a:solidFill>
                  <a:srgbClr val="002060"/>
                </a:solidFill>
              </a:rPr>
              <a:t>, vyskytují se  přirozeně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Mezi </a:t>
            </a:r>
            <a:r>
              <a:rPr lang="cs-CZ" sz="2800" dirty="0">
                <a:solidFill>
                  <a:srgbClr val="002060"/>
                </a:solidFill>
              </a:rPr>
              <a:t>malé krevní skupiny patří systémy MN a </a:t>
            </a:r>
            <a:r>
              <a:rPr lang="cs-CZ" sz="2800" dirty="0" err="1" smtClean="0">
                <a:solidFill>
                  <a:srgbClr val="002060"/>
                </a:solidFill>
              </a:rPr>
              <a:t>Ss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700" dirty="0">
                <a:solidFill>
                  <a:srgbClr val="C00000"/>
                </a:solidFill>
              </a:rPr>
              <a:t>Transfuse krve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99" y="1557338"/>
            <a:ext cx="7777113" cy="4538662"/>
          </a:xfrm>
        </p:spPr>
        <p:txBody>
          <a:bodyPr/>
          <a:lstStyle/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u="sng" dirty="0">
                <a:solidFill>
                  <a:srgbClr val="002060"/>
                </a:solidFill>
              </a:rPr>
              <a:t>Systém krevních skupin „AB0“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u="sng" dirty="0">
                <a:solidFill>
                  <a:srgbClr val="002060"/>
                </a:solidFill>
              </a:rPr>
              <a:t> 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    0:  </a:t>
            </a:r>
            <a:r>
              <a:rPr lang="cs-CZ" sz="1800" dirty="0" err="1">
                <a:solidFill>
                  <a:srgbClr val="002060"/>
                </a:solidFill>
              </a:rPr>
              <a:t>ceramid</a:t>
            </a:r>
            <a:r>
              <a:rPr lang="cs-CZ" sz="1800" dirty="0">
                <a:solidFill>
                  <a:srgbClr val="002060"/>
                </a:solidFill>
              </a:rPr>
              <a:t>-</a:t>
            </a:r>
            <a:r>
              <a:rPr lang="cs-CZ" sz="1800" dirty="0" err="1">
                <a:solidFill>
                  <a:srgbClr val="002060"/>
                </a:solidFill>
              </a:rPr>
              <a:t>Glu</a:t>
            </a:r>
            <a:r>
              <a:rPr lang="cs-CZ" sz="1800" dirty="0">
                <a:solidFill>
                  <a:srgbClr val="002060"/>
                </a:solidFill>
              </a:rPr>
              <a:t>-Gal-</a:t>
            </a:r>
            <a:r>
              <a:rPr lang="cs-CZ" sz="1800" dirty="0" err="1">
                <a:solidFill>
                  <a:srgbClr val="002060"/>
                </a:solidFill>
              </a:rPr>
              <a:t>GalNAc</a:t>
            </a:r>
            <a:r>
              <a:rPr lang="cs-CZ" sz="1800" dirty="0">
                <a:solidFill>
                  <a:srgbClr val="002060"/>
                </a:solidFill>
              </a:rPr>
              <a:t>-Gal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2060"/>
                </a:solidFill>
              </a:rPr>
              <a:t>                                                  l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2060"/>
                </a:solidFill>
              </a:rPr>
              <a:t>                                                 </a:t>
            </a:r>
            <a:r>
              <a:rPr lang="cs-CZ" sz="1800" dirty="0" err="1">
                <a:solidFill>
                  <a:srgbClr val="002060"/>
                </a:solidFill>
              </a:rPr>
              <a:t>Fuc</a:t>
            </a:r>
            <a:endParaRPr lang="cs-CZ" sz="18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2060"/>
                </a:solidFill>
              </a:rPr>
              <a:t>      </a:t>
            </a:r>
            <a:r>
              <a:rPr lang="cs-CZ" sz="2800" dirty="0">
                <a:solidFill>
                  <a:srgbClr val="002060"/>
                </a:solidFill>
              </a:rPr>
              <a:t>A:</a:t>
            </a:r>
            <a:r>
              <a:rPr lang="cs-CZ" sz="1800" dirty="0">
                <a:solidFill>
                  <a:srgbClr val="002060"/>
                </a:solidFill>
              </a:rPr>
              <a:t>   </a:t>
            </a:r>
            <a:r>
              <a:rPr lang="cs-CZ" sz="1800" dirty="0" err="1">
                <a:solidFill>
                  <a:srgbClr val="002060"/>
                </a:solidFill>
              </a:rPr>
              <a:t>ceramid</a:t>
            </a:r>
            <a:r>
              <a:rPr lang="cs-CZ" sz="1800" dirty="0">
                <a:solidFill>
                  <a:srgbClr val="002060"/>
                </a:solidFill>
              </a:rPr>
              <a:t>-</a:t>
            </a:r>
            <a:r>
              <a:rPr lang="cs-CZ" sz="1800" dirty="0" err="1">
                <a:solidFill>
                  <a:srgbClr val="002060"/>
                </a:solidFill>
              </a:rPr>
              <a:t>Glu</a:t>
            </a:r>
            <a:r>
              <a:rPr lang="cs-CZ" sz="1800" dirty="0">
                <a:solidFill>
                  <a:srgbClr val="002060"/>
                </a:solidFill>
              </a:rPr>
              <a:t>-Gal-</a:t>
            </a:r>
            <a:r>
              <a:rPr lang="cs-CZ" sz="1800" dirty="0" err="1">
                <a:solidFill>
                  <a:srgbClr val="002060"/>
                </a:solidFill>
              </a:rPr>
              <a:t>GalNAc</a:t>
            </a:r>
            <a:r>
              <a:rPr lang="cs-CZ" sz="1800" dirty="0">
                <a:solidFill>
                  <a:srgbClr val="002060"/>
                </a:solidFill>
              </a:rPr>
              <a:t>-Gal-</a:t>
            </a:r>
            <a:r>
              <a:rPr lang="cs-CZ" sz="1800" b="1" dirty="0" err="1">
                <a:solidFill>
                  <a:srgbClr val="002060"/>
                </a:solidFill>
              </a:rPr>
              <a:t>GalNAc</a:t>
            </a:r>
            <a:endParaRPr lang="cs-CZ" sz="1800" b="1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2060"/>
                </a:solidFill>
              </a:rPr>
              <a:t>                                                   l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2060"/>
                </a:solidFill>
              </a:rPr>
              <a:t>                                                  </a:t>
            </a:r>
            <a:r>
              <a:rPr lang="cs-CZ" sz="1800" dirty="0" err="1">
                <a:solidFill>
                  <a:srgbClr val="002060"/>
                </a:solidFill>
              </a:rPr>
              <a:t>Fuc</a:t>
            </a:r>
            <a:endParaRPr lang="cs-CZ" sz="18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2060"/>
                </a:solidFill>
              </a:rPr>
              <a:t>      </a:t>
            </a:r>
            <a:r>
              <a:rPr lang="cs-CZ" sz="2800" dirty="0">
                <a:solidFill>
                  <a:srgbClr val="002060"/>
                </a:solidFill>
              </a:rPr>
              <a:t>B:  </a:t>
            </a:r>
            <a:r>
              <a:rPr lang="cs-CZ" sz="1800" dirty="0" err="1">
                <a:solidFill>
                  <a:srgbClr val="002060"/>
                </a:solidFill>
              </a:rPr>
              <a:t>ceramid</a:t>
            </a:r>
            <a:r>
              <a:rPr lang="cs-CZ" sz="1800" dirty="0">
                <a:solidFill>
                  <a:srgbClr val="002060"/>
                </a:solidFill>
              </a:rPr>
              <a:t>-</a:t>
            </a:r>
            <a:r>
              <a:rPr lang="cs-CZ" sz="1800" dirty="0" err="1">
                <a:solidFill>
                  <a:srgbClr val="002060"/>
                </a:solidFill>
              </a:rPr>
              <a:t>Glu</a:t>
            </a:r>
            <a:r>
              <a:rPr lang="cs-CZ" sz="1800" dirty="0">
                <a:solidFill>
                  <a:srgbClr val="002060"/>
                </a:solidFill>
              </a:rPr>
              <a:t>-Gal-</a:t>
            </a:r>
            <a:r>
              <a:rPr lang="cs-CZ" sz="1800" dirty="0" err="1">
                <a:solidFill>
                  <a:srgbClr val="002060"/>
                </a:solidFill>
              </a:rPr>
              <a:t>GalNAc</a:t>
            </a:r>
            <a:r>
              <a:rPr lang="cs-CZ" sz="1800" dirty="0">
                <a:solidFill>
                  <a:srgbClr val="002060"/>
                </a:solidFill>
              </a:rPr>
              <a:t>-Gal-</a:t>
            </a:r>
            <a:r>
              <a:rPr lang="cs-CZ" sz="1800" b="1" dirty="0">
                <a:solidFill>
                  <a:srgbClr val="002060"/>
                </a:solidFill>
              </a:rPr>
              <a:t>Gal 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2060"/>
                </a:solidFill>
              </a:rPr>
              <a:t>                                                   l 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2060"/>
                </a:solidFill>
              </a:rPr>
              <a:t>                                                 </a:t>
            </a:r>
            <a:r>
              <a:rPr lang="cs-CZ" sz="1800" dirty="0" err="1">
                <a:solidFill>
                  <a:srgbClr val="002060"/>
                </a:solidFill>
              </a:rPr>
              <a:t>Fuc</a:t>
            </a:r>
            <a:endParaRPr lang="cs-CZ" sz="18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2800" u="sng" dirty="0"/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2800" u="sng" dirty="0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3635375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5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Přirozené </a:t>
            </a:r>
            <a:r>
              <a:rPr lang="cs-CZ" dirty="0" err="1">
                <a:solidFill>
                  <a:srgbClr val="C00000"/>
                </a:solidFill>
              </a:rPr>
              <a:t>isohemaglutininy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7796857" cy="5085184"/>
          </a:xfrm>
        </p:spPr>
        <p:txBody>
          <a:bodyPr>
            <a:normAutofit/>
          </a:bodyPr>
          <a:lstStyle/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Krevní skupina A: </a:t>
            </a:r>
            <a:r>
              <a:rPr lang="cs-CZ" sz="2800" dirty="0" err="1">
                <a:solidFill>
                  <a:srgbClr val="002060"/>
                </a:solidFill>
              </a:rPr>
              <a:t>isohemaglutininy</a:t>
            </a:r>
            <a:r>
              <a:rPr lang="cs-CZ" sz="2800" dirty="0">
                <a:solidFill>
                  <a:srgbClr val="002060"/>
                </a:solidFill>
              </a:rPr>
              <a:t> anti-B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Krevní skupina B: </a:t>
            </a:r>
            <a:r>
              <a:rPr lang="cs-CZ" sz="2800" dirty="0" err="1">
                <a:solidFill>
                  <a:srgbClr val="002060"/>
                </a:solidFill>
              </a:rPr>
              <a:t>isohemaglutininy</a:t>
            </a:r>
            <a:r>
              <a:rPr lang="cs-CZ" sz="2800" dirty="0">
                <a:solidFill>
                  <a:srgbClr val="002060"/>
                </a:solidFill>
              </a:rPr>
              <a:t> anti-A,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Krevní skupina 0: </a:t>
            </a:r>
            <a:r>
              <a:rPr lang="cs-CZ" sz="2800" dirty="0" err="1">
                <a:solidFill>
                  <a:srgbClr val="002060"/>
                </a:solidFill>
              </a:rPr>
              <a:t>isohemaglutininy</a:t>
            </a:r>
            <a:r>
              <a:rPr lang="cs-CZ" sz="2800" dirty="0">
                <a:solidFill>
                  <a:srgbClr val="002060"/>
                </a:solidFill>
              </a:rPr>
              <a:t> anti-A, anti-B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Krevní skupina AB: </a:t>
            </a:r>
            <a:r>
              <a:rPr lang="cs-CZ" sz="2800" dirty="0" err="1">
                <a:solidFill>
                  <a:srgbClr val="002060"/>
                </a:solidFill>
              </a:rPr>
              <a:t>isohemaglutininy</a:t>
            </a:r>
            <a:r>
              <a:rPr lang="cs-CZ" sz="2800" dirty="0">
                <a:solidFill>
                  <a:srgbClr val="002060"/>
                </a:solidFill>
              </a:rPr>
              <a:t> anti-A ani 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	</a:t>
            </a:r>
            <a:r>
              <a:rPr lang="cs-CZ" sz="2800" dirty="0" smtClean="0">
                <a:solidFill>
                  <a:srgbClr val="002060"/>
                </a:solidFill>
              </a:rPr>
              <a:t>			</a:t>
            </a:r>
            <a:r>
              <a:rPr lang="cs-CZ" sz="2800" dirty="0" smtClean="0">
                <a:solidFill>
                  <a:srgbClr val="002060"/>
                </a:solidFill>
              </a:rPr>
              <a:t>anti-B </a:t>
            </a:r>
            <a:r>
              <a:rPr lang="cs-CZ" sz="2800" dirty="0">
                <a:solidFill>
                  <a:srgbClr val="002060"/>
                </a:solidFill>
              </a:rPr>
              <a:t>nejsou přítomny</a:t>
            </a:r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2400" dirty="0"/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2400" dirty="0"/>
          </a:p>
          <a:p>
            <a:pPr marL="469900" indent="-469900">
              <a:lnSpc>
                <a:spcPct val="80000"/>
              </a:lnSpc>
              <a:buFontTx/>
              <a:buNone/>
            </a:pPr>
            <a:endParaRPr lang="cs-CZ" sz="2800" dirty="0"/>
          </a:p>
          <a:p>
            <a:pPr marL="469900" indent="-469900">
              <a:lnSpc>
                <a:spcPct val="80000"/>
              </a:lnSpc>
              <a:buFontTx/>
              <a:buNone/>
            </a:pPr>
            <a:r>
              <a:rPr lang="cs-CZ" sz="28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378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457200"/>
            <a:ext cx="7858125" cy="117633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Bílkovinné antigeny krevních skupin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2362200"/>
            <a:ext cx="6899275" cy="41814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>
                <a:solidFill>
                  <a:srgbClr val="002060"/>
                </a:solidFill>
              </a:rPr>
              <a:t>Nejdůležitější je systém </a:t>
            </a:r>
            <a:r>
              <a:rPr lang="cs-CZ" dirty="0" err="1">
                <a:solidFill>
                  <a:srgbClr val="002060"/>
                </a:solidFill>
              </a:rPr>
              <a:t>Rh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rgbClr val="002060"/>
                </a:solidFill>
              </a:rPr>
              <a:t>Protilátky jsou </a:t>
            </a:r>
            <a:r>
              <a:rPr lang="cs-CZ" dirty="0" err="1">
                <a:solidFill>
                  <a:srgbClr val="002060"/>
                </a:solidFill>
              </a:rPr>
              <a:t>IgG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isotypu</a:t>
            </a:r>
            <a:r>
              <a:rPr lang="cs-CZ" dirty="0">
                <a:solidFill>
                  <a:srgbClr val="002060"/>
                </a:solidFill>
              </a:rPr>
              <a:t>, objevují se pouze po antigenním stimulu.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rgbClr val="002060"/>
                </a:solidFill>
              </a:rPr>
              <a:t>Mezi malé krevní skupiny patří  systémy </a:t>
            </a:r>
            <a:r>
              <a:rPr lang="cs-CZ" dirty="0" err="1">
                <a:solidFill>
                  <a:srgbClr val="002060"/>
                </a:solidFill>
              </a:rPr>
              <a:t>Kelly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Lewis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Duffy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74496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/>
            </a:r>
            <a:br>
              <a:rPr lang="cs-CZ" sz="4000" dirty="0" smtClean="0">
                <a:solidFill>
                  <a:srgbClr val="C00000"/>
                </a:solidFill>
              </a:rPr>
            </a:br>
            <a:r>
              <a:rPr lang="cs-CZ" sz="4000" dirty="0" smtClean="0">
                <a:solidFill>
                  <a:srgbClr val="C00000"/>
                </a:solidFill>
              </a:rPr>
              <a:t>Inkompatibilita </a:t>
            </a:r>
            <a:r>
              <a:rPr lang="cs-CZ" sz="4000" dirty="0">
                <a:solidFill>
                  <a:srgbClr val="C00000"/>
                </a:solidFill>
              </a:rPr>
              <a:t>v </a:t>
            </a:r>
            <a:r>
              <a:rPr lang="cs-CZ" sz="4000" dirty="0" err="1">
                <a:solidFill>
                  <a:srgbClr val="C00000"/>
                </a:solidFill>
              </a:rPr>
              <a:t>Rh</a:t>
            </a:r>
            <a:r>
              <a:rPr lang="cs-CZ" sz="4000" dirty="0">
                <a:solidFill>
                  <a:srgbClr val="C00000"/>
                </a:solidFill>
              </a:rPr>
              <a:t> systému</a:t>
            </a:r>
            <a:br>
              <a:rPr lang="cs-CZ" sz="4000" dirty="0">
                <a:solidFill>
                  <a:srgbClr val="C00000"/>
                </a:solidFill>
              </a:rPr>
            </a:br>
            <a:r>
              <a:rPr lang="cs-CZ" sz="4000" dirty="0">
                <a:solidFill>
                  <a:srgbClr val="C00000"/>
                </a:solidFill>
              </a:rPr>
              <a:t>    mezi matkou a plodem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7560840" cy="4525963"/>
          </a:xfrm>
        </p:spPr>
        <p:txBody>
          <a:bodyPr>
            <a:normAutofit lnSpcReduction="10000"/>
          </a:bodyPr>
          <a:lstStyle/>
          <a:p>
            <a:pPr marL="469900" indent="-469900">
              <a:buFontTx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Protilátky </a:t>
            </a:r>
            <a:r>
              <a:rPr lang="cs-CZ" sz="2800" dirty="0">
                <a:solidFill>
                  <a:srgbClr val="002060"/>
                </a:solidFill>
              </a:rPr>
              <a:t>proti </a:t>
            </a:r>
            <a:r>
              <a:rPr lang="cs-CZ" sz="2800" dirty="0" err="1">
                <a:solidFill>
                  <a:srgbClr val="002060"/>
                </a:solidFill>
              </a:rPr>
              <a:t>Rh</a:t>
            </a:r>
            <a:r>
              <a:rPr lang="cs-CZ" sz="2800" dirty="0">
                <a:solidFill>
                  <a:srgbClr val="002060"/>
                </a:solidFill>
              </a:rPr>
              <a:t> = </a:t>
            </a:r>
            <a:r>
              <a:rPr lang="cs-CZ" sz="2800" dirty="0" err="1">
                <a:solidFill>
                  <a:srgbClr val="002060"/>
                </a:solidFill>
              </a:rPr>
              <a:t>IgG</a:t>
            </a:r>
            <a:endParaRPr lang="cs-CZ" sz="2800" dirty="0">
              <a:solidFill>
                <a:srgbClr val="002060"/>
              </a:solidFill>
            </a:endParaRPr>
          </a:p>
          <a:p>
            <a:pPr marL="469900" indent="-469900">
              <a:buFontTx/>
              <a:buNone/>
            </a:pPr>
            <a:r>
              <a:rPr lang="cs-CZ" sz="2800" dirty="0" err="1">
                <a:solidFill>
                  <a:srgbClr val="002060"/>
                </a:solidFill>
              </a:rPr>
              <a:t>Transplacentární</a:t>
            </a:r>
            <a:r>
              <a:rPr lang="cs-CZ" sz="2800" dirty="0">
                <a:solidFill>
                  <a:srgbClr val="002060"/>
                </a:solidFill>
              </a:rPr>
              <a:t> přenos</a:t>
            </a:r>
          </a:p>
          <a:p>
            <a:pPr marL="469900" indent="-469900"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Hemolytický účinek (+ C-systém, </a:t>
            </a:r>
            <a:r>
              <a:rPr lang="cs-CZ" sz="2800" dirty="0" err="1">
                <a:solidFill>
                  <a:srgbClr val="002060"/>
                </a:solidFill>
              </a:rPr>
              <a:t>fagocyty,buňky</a:t>
            </a:r>
            <a:r>
              <a:rPr lang="cs-CZ" sz="2800" dirty="0">
                <a:solidFill>
                  <a:srgbClr val="002060"/>
                </a:solidFill>
              </a:rPr>
              <a:t> K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pPr marL="469900" indent="-469900">
              <a:buFontTx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469900" indent="-469900">
              <a:buFontTx/>
              <a:buNone/>
            </a:pPr>
            <a:r>
              <a:rPr lang="cs-CZ" sz="2800" dirty="0" err="1">
                <a:solidFill>
                  <a:srgbClr val="002060"/>
                </a:solidFill>
              </a:rPr>
              <a:t>Coombsův</a:t>
            </a:r>
            <a:r>
              <a:rPr lang="cs-CZ" sz="2800" dirty="0">
                <a:solidFill>
                  <a:srgbClr val="002060"/>
                </a:solidFill>
              </a:rPr>
              <a:t> antiglobulinový test (přímý, </a:t>
            </a:r>
            <a:r>
              <a:rPr lang="cs-CZ" sz="2800" dirty="0" smtClean="0">
                <a:solidFill>
                  <a:srgbClr val="002060"/>
                </a:solidFill>
              </a:rPr>
              <a:t>nepřímý)</a:t>
            </a:r>
          </a:p>
          <a:p>
            <a:pPr marL="469900" indent="-469900">
              <a:buFontTx/>
              <a:buNone/>
            </a:pPr>
            <a:r>
              <a:rPr lang="cs-CZ" sz="2800" dirty="0" err="1" smtClean="0">
                <a:solidFill>
                  <a:srgbClr val="002060"/>
                </a:solidFill>
              </a:rPr>
              <a:t>Cave</a:t>
            </a:r>
            <a:r>
              <a:rPr lang="cs-CZ" sz="2800" dirty="0" smtClean="0">
                <a:solidFill>
                  <a:srgbClr val="002060"/>
                </a:solidFill>
              </a:rPr>
              <a:t>: Mater </a:t>
            </a:r>
            <a:r>
              <a:rPr lang="cs-CZ" sz="2800" dirty="0" err="1" smtClean="0">
                <a:solidFill>
                  <a:srgbClr val="002060"/>
                </a:solidFill>
              </a:rPr>
              <a:t>certa</a:t>
            </a:r>
            <a:r>
              <a:rPr lang="cs-CZ" sz="2800" dirty="0" smtClean="0">
                <a:solidFill>
                  <a:srgbClr val="002060"/>
                </a:solidFill>
              </a:rPr>
              <a:t>, pater </a:t>
            </a:r>
            <a:r>
              <a:rPr lang="cs-CZ" sz="2800" dirty="0" err="1" smtClean="0">
                <a:solidFill>
                  <a:srgbClr val="002060"/>
                </a:solidFill>
              </a:rPr>
              <a:t>semper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incertus</a:t>
            </a:r>
            <a:r>
              <a:rPr lang="cs-CZ" sz="2800" dirty="0" smtClean="0">
                <a:solidFill>
                  <a:srgbClr val="002060"/>
                </a:solidFill>
              </a:rPr>
              <a:t>! </a:t>
            </a:r>
            <a:endParaRPr lang="cs-CZ" sz="2800" dirty="0">
              <a:solidFill>
                <a:srgbClr val="002060"/>
              </a:solidFill>
            </a:endParaRPr>
          </a:p>
          <a:p>
            <a:pPr marL="469900" indent="-469900">
              <a:buFontTx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469900" indent="-469900"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Profylaxe: anti </a:t>
            </a:r>
            <a:r>
              <a:rPr lang="cs-CZ" sz="2800" dirty="0" err="1">
                <a:solidFill>
                  <a:srgbClr val="002060"/>
                </a:solidFill>
              </a:rPr>
              <a:t>Rh</a:t>
            </a:r>
            <a:r>
              <a:rPr lang="cs-CZ" sz="2800" dirty="0">
                <a:solidFill>
                  <a:srgbClr val="002060"/>
                </a:solidFill>
              </a:rPr>
              <a:t> sérum po porodu</a:t>
            </a:r>
          </a:p>
        </p:txBody>
      </p:sp>
    </p:spTree>
    <p:extLst>
      <p:ext uri="{BB962C8B-B14F-4D97-AF65-F5344CB8AC3E}">
        <p14:creationId xmlns:p14="http://schemas.microsoft.com/office/powerpoint/2010/main" val="95121582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Reprodukční  imunologie </a:t>
            </a:r>
            <a:br>
              <a:rPr lang="cs-CZ" dirty="0" smtClean="0">
                <a:solidFill>
                  <a:srgbClr val="C00000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82778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71600" y="1065213"/>
            <a:ext cx="6984776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C00000"/>
                </a:solidFill>
                <a:latin typeface="+mj-lt"/>
              </a:rPr>
              <a:t>Reprodukční  imunologie </a:t>
            </a:r>
          </a:p>
          <a:p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se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zabývá studiem funkce imunitní soustavy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v reprodukčních orgánech.</a:t>
            </a:r>
          </a:p>
          <a:p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Imunologie / imunopatologie: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- mužského (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uro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)genitálního traktu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- ženského genitálního traktu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- fertilizace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- nidace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- těhotenství</a:t>
            </a:r>
          </a:p>
          <a:p>
            <a:pPr algn="ctr"/>
            <a:endParaRPr lang="cs-CZ" sz="2200" dirty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1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46043" y="1066800"/>
            <a:ext cx="785035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Imunitní soustava dozrává perinatálně, tehdy je také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uzavírána "inventura" vlastních antigenů </a:t>
            </a:r>
          </a:p>
          <a:p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ALE !!</a:t>
            </a:r>
          </a:p>
          <a:p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r>
              <a:rPr lang="cs-CZ" sz="2800" dirty="0">
                <a:solidFill>
                  <a:srgbClr val="C00000"/>
                </a:solidFill>
                <a:latin typeface="+mj-lt"/>
              </a:rPr>
              <a:t>zralé gamety, jejich přídatné tkáně </a:t>
            </a:r>
          </a:p>
          <a:p>
            <a:r>
              <a:rPr lang="cs-CZ" sz="2800" dirty="0">
                <a:solidFill>
                  <a:srgbClr val="C00000"/>
                </a:solidFill>
                <a:latin typeface="+mj-lt"/>
              </a:rPr>
              <a:t>a endokrinně aktivní buňky</a:t>
            </a:r>
          </a:p>
          <a:p>
            <a:r>
              <a:rPr lang="cs-CZ" sz="2800" dirty="0">
                <a:solidFill>
                  <a:srgbClr val="C00000"/>
                </a:solidFill>
                <a:latin typeface="+mj-lt"/>
              </a:rPr>
              <a:t>se objevují až v období </a:t>
            </a:r>
            <a:r>
              <a:rPr lang="cs-CZ" sz="2800" dirty="0" smtClean="0">
                <a:solidFill>
                  <a:srgbClr val="C00000"/>
                </a:solidFill>
                <a:latin typeface="+mj-lt"/>
              </a:rPr>
              <a:t>puberty</a:t>
            </a:r>
            <a:endParaRPr lang="cs-CZ" sz="2800" dirty="0">
              <a:solidFill>
                <a:srgbClr val="C00000"/>
              </a:solidFill>
              <a:latin typeface="+mj-lt"/>
            </a:endParaRPr>
          </a:p>
          <a:p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j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ejich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orgánově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specifické antigenní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znaky 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jsou proto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vnímány jako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cizí</a:t>
            </a: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6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77763" y="709613"/>
            <a:ext cx="768267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Podmínkou přežití gamet je dobře fungující soubor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pasivních a aktivních ochranných mechanismů,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specifických pro orgány rozplozovací soustavy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(např.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hematotestikulární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"bariéra").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Speciální ochranu vyžaduje také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semialogenní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plod, rostoucí v děloze matky.</a:t>
            </a:r>
          </a:p>
          <a:p>
            <a:endParaRPr lang="cs-CZ" sz="2800" dirty="0">
              <a:solidFill>
                <a:srgbClr val="C00000"/>
              </a:solidFill>
              <a:latin typeface="+mj-lt"/>
            </a:endParaRPr>
          </a:p>
          <a:p>
            <a:r>
              <a:rPr lang="cs-CZ" sz="2800" dirty="0">
                <a:solidFill>
                  <a:srgbClr val="C00000"/>
                </a:solidFill>
                <a:latin typeface="+mj-lt"/>
              </a:rPr>
              <a:t>Imunitní soustava v rozplozovacích orgánech </a:t>
            </a:r>
          </a:p>
          <a:p>
            <a:r>
              <a:rPr lang="cs-CZ" sz="2800" dirty="0">
                <a:solidFill>
                  <a:srgbClr val="C00000"/>
                </a:solidFill>
                <a:latin typeface="+mj-lt"/>
              </a:rPr>
              <a:t>má tudíž dvě protichůdné povinnosti: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- chránit vnitřní stálost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- umožnit existenci "cizorodých" gamet </a:t>
            </a:r>
          </a:p>
          <a:p>
            <a:r>
              <a:rPr lang="cs-CZ" sz="2800" dirty="0">
                <a:solidFill>
                  <a:srgbClr val="002060"/>
                </a:solidFill>
                <a:latin typeface="+mj-lt"/>
              </a:rPr>
              <a:t>  a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semialogenního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plodu</a:t>
            </a: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dirty="0" smtClean="0">
                <a:solidFill>
                  <a:srgbClr val="C00000"/>
                </a:solidFill>
              </a:rPr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37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2173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2060"/>
                </a:solidFill>
              </a:rPr>
              <a:t>S</a:t>
            </a:r>
            <a:r>
              <a:rPr lang="en-GB" sz="2400" dirty="0" err="1" smtClean="0">
                <a:solidFill>
                  <a:srgbClr val="002060"/>
                </a:solidFill>
              </a:rPr>
              <a:t>pecializovaná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buněčná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bariéra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mezi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krví</a:t>
            </a:r>
            <a:r>
              <a:rPr lang="en-GB" sz="2400" dirty="0">
                <a:solidFill>
                  <a:srgbClr val="002060"/>
                </a:solidFill>
              </a:rPr>
              <a:t> a </a:t>
            </a:r>
            <a:r>
              <a:rPr lang="en-GB" sz="2400" dirty="0" err="1">
                <a:solidFill>
                  <a:srgbClr val="002060"/>
                </a:solidFill>
              </a:rPr>
              <a:t>vyvíjejícími</a:t>
            </a:r>
            <a:r>
              <a:rPr lang="en-GB" sz="2400" dirty="0">
                <a:solidFill>
                  <a:srgbClr val="002060"/>
                </a:solidFill>
              </a:rPr>
              <a:t> se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spermiogenními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buňkami</a:t>
            </a:r>
            <a:r>
              <a:rPr lang="en-GB" sz="2400" dirty="0">
                <a:solidFill>
                  <a:srgbClr val="002060"/>
                </a:solidFill>
              </a:rPr>
              <a:t> v </a:t>
            </a:r>
            <a:r>
              <a:rPr lang="en-GB" sz="2400" dirty="0" err="1">
                <a:solidFill>
                  <a:srgbClr val="002060"/>
                </a:solidFill>
              </a:rPr>
              <a:t>semenotvorných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kanálcích</a:t>
            </a:r>
            <a:r>
              <a:rPr lang="en-GB" sz="2400" dirty="0" smtClean="0">
                <a:solidFill>
                  <a:srgbClr val="002060"/>
                </a:solidFill>
              </a:rPr>
              <a:t> </a:t>
            </a:r>
            <a:r>
              <a:rPr lang="cs-CZ" sz="2400" dirty="0" smtClean="0">
                <a:solidFill>
                  <a:srgbClr val="002060"/>
                </a:solidFill>
              </a:rPr>
              <a:t>varlat.</a:t>
            </a:r>
            <a:endParaRPr lang="cs-CZ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2060"/>
                </a:solidFill>
              </a:rPr>
              <a:t>T</a:t>
            </a:r>
            <a:r>
              <a:rPr lang="en-GB" sz="2400" dirty="0" err="1" smtClean="0">
                <a:solidFill>
                  <a:srgbClr val="002060"/>
                </a:solidFill>
              </a:rPr>
              <a:t>vořena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pevnými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spojeními</a:t>
            </a:r>
            <a:r>
              <a:rPr lang="en-GB" sz="2400" dirty="0">
                <a:solidFill>
                  <a:srgbClr val="002060"/>
                </a:solidFill>
              </a:rPr>
              <a:t> v </a:t>
            </a:r>
            <a:r>
              <a:rPr lang="en-GB" sz="2400" dirty="0" err="1">
                <a:solidFill>
                  <a:srgbClr val="002060"/>
                </a:solidFill>
              </a:rPr>
              <a:t>oblasti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baze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Sertoliho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buněk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C</a:t>
            </a:r>
            <a:r>
              <a:rPr lang="en-GB" sz="2400" dirty="0" err="1" smtClean="0">
                <a:solidFill>
                  <a:srgbClr val="002060"/>
                </a:solidFill>
              </a:rPr>
              <a:t>hrání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zárodečné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buňky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před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toxickými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látkami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obsaženými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v </a:t>
            </a:r>
            <a:r>
              <a:rPr lang="en-GB" sz="2400" dirty="0" err="1">
                <a:solidFill>
                  <a:srgbClr val="002060"/>
                </a:solidFill>
              </a:rPr>
              <a:t>krvi</a:t>
            </a:r>
            <a:r>
              <a:rPr lang="en-GB" sz="2400" dirty="0">
                <a:solidFill>
                  <a:srgbClr val="002060"/>
                </a:solidFill>
              </a:rPr>
              <a:t> a </a:t>
            </a:r>
            <a:r>
              <a:rPr lang="en-GB" sz="2400" dirty="0" err="1">
                <a:solidFill>
                  <a:srgbClr val="002060"/>
                </a:solidFill>
              </a:rPr>
              <a:t>zároveň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vytváří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imunologickou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bariéru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D</a:t>
            </a:r>
            <a:r>
              <a:rPr lang="en-GB" sz="2400" dirty="0" err="1" smtClean="0">
                <a:solidFill>
                  <a:srgbClr val="002060"/>
                </a:solidFill>
              </a:rPr>
              <a:t>iferenciace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spermatogonií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začíná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až</a:t>
            </a:r>
            <a:r>
              <a:rPr lang="en-GB" sz="2400" dirty="0">
                <a:solidFill>
                  <a:srgbClr val="002060"/>
                </a:solidFill>
              </a:rPr>
              <a:t> v </a:t>
            </a:r>
            <a:r>
              <a:rPr lang="en-GB" sz="2400" dirty="0" err="1">
                <a:solidFill>
                  <a:srgbClr val="002060"/>
                </a:solidFill>
              </a:rPr>
              <a:t>období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puberty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O</a:t>
            </a:r>
            <a:r>
              <a:rPr lang="en-GB" sz="2400" dirty="0" err="1" smtClean="0">
                <a:solidFill>
                  <a:srgbClr val="002060"/>
                </a:solidFill>
              </a:rPr>
              <a:t>rganismus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vytvořeny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imunokompetentní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buňky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které</a:t>
            </a:r>
            <a:r>
              <a:rPr lang="en-GB" sz="2400" dirty="0">
                <a:solidFill>
                  <a:srgbClr val="002060"/>
                </a:solidFill>
              </a:rPr>
              <a:t> by </a:t>
            </a:r>
            <a:r>
              <a:rPr lang="cs-CZ" sz="2400" dirty="0" smtClean="0">
                <a:solidFill>
                  <a:srgbClr val="002060"/>
                </a:solidFill>
              </a:rPr>
              <a:t>  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mohly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nově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vzniklé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spermie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identifikovat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jako</a:t>
            </a:r>
            <a:r>
              <a:rPr lang="en-GB" sz="2400" dirty="0">
                <a:solidFill>
                  <a:srgbClr val="002060"/>
                </a:solidFill>
              </a:rPr>
              <a:t> "</a:t>
            </a:r>
            <a:r>
              <a:rPr lang="en-GB" sz="2400" dirty="0" err="1" smtClean="0">
                <a:solidFill>
                  <a:srgbClr val="002060"/>
                </a:solidFill>
              </a:rPr>
              <a:t>cizí</a:t>
            </a:r>
            <a:r>
              <a:rPr lang="en-GB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B</a:t>
            </a:r>
            <a:r>
              <a:rPr lang="en-GB" sz="2400" dirty="0" err="1" smtClean="0">
                <a:solidFill>
                  <a:srgbClr val="002060"/>
                </a:solidFill>
              </a:rPr>
              <a:t>rání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kontaktu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imunitního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systému</a:t>
            </a:r>
            <a:r>
              <a:rPr lang="en-GB" sz="2400" dirty="0">
                <a:solidFill>
                  <a:srgbClr val="002060"/>
                </a:solidFill>
              </a:rPr>
              <a:t> s </a:t>
            </a:r>
            <a:r>
              <a:rPr lang="en-GB" sz="2400" dirty="0" err="1">
                <a:solidFill>
                  <a:srgbClr val="002060"/>
                </a:solidFill>
              </a:rPr>
              <a:t>diferencujícími</a:t>
            </a:r>
            <a:r>
              <a:rPr lang="en-GB" sz="2400" dirty="0">
                <a:solidFill>
                  <a:srgbClr val="002060"/>
                </a:solidFill>
              </a:rPr>
              <a:t> se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spermiemi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a </a:t>
            </a:r>
            <a:r>
              <a:rPr lang="en-GB" sz="2400" dirty="0" err="1">
                <a:solidFill>
                  <a:srgbClr val="002060"/>
                </a:solidFill>
              </a:rPr>
              <a:t>zabraňuje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tak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autoimunitní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odpovědi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Hematotestikulární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bariéra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6333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22024" y="457200"/>
            <a:ext cx="7014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600" dirty="0">
                <a:solidFill>
                  <a:srgbClr val="C00000"/>
                </a:solidFill>
                <a:latin typeface="+mj-lt"/>
              </a:rPr>
              <a:t>Imunita v reprodukčním traktu muže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962288" y="1219200"/>
            <a:ext cx="2879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2060"/>
                </a:solidFill>
                <a:latin typeface="+mj-lt"/>
              </a:rPr>
              <a:t>Co a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+mj-lt"/>
              </a:rPr>
              <a:t>jak musí vyřešit: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6116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a) ochránit před infekcí, vadnými buňkami atd.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99592" y="2362200"/>
            <a:ext cx="8272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Obranné mechanismy slizniční imunity, t.j.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makrofágy / fagocyty, NK a LAK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(lymfokiny aktivované NK buňky),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specifické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mechanismy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humorální a buněčné imunity.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65710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b) umožnit dozrání relativně „cizorodých“ spermií,</a:t>
            </a:r>
          </a:p>
          <a:p>
            <a:r>
              <a:rPr lang="cs-CZ" b="1" dirty="0">
                <a:solidFill>
                  <a:srgbClr val="002060"/>
                </a:solidFill>
                <a:latin typeface="+mj-lt"/>
              </a:rPr>
              <a:t>    aniž by byly napadeny vlastní 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imunitní reakcí. </a:t>
            </a:r>
            <a:endParaRPr lang="cs-CZ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71600" y="4463628"/>
            <a:ext cx="66955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Mechanismy zabezpečující imunologickou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toleranci k spermiím: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pasivní ochrana – nízká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antigenicita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spermií a jejich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prekurzorů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převaha tlumivých buněk (Th2) </a:t>
            </a:r>
          </a:p>
        </p:txBody>
      </p:sp>
    </p:spTree>
    <p:extLst>
      <p:ext uri="{BB962C8B-B14F-4D97-AF65-F5344CB8AC3E}">
        <p14:creationId xmlns:p14="http://schemas.microsoft.com/office/powerpoint/2010/main" val="30061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Patologická imunitní reakce proti mužským gonádám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Získané </a:t>
            </a:r>
            <a:r>
              <a:rPr lang="cs-CZ" sz="2800" dirty="0">
                <a:solidFill>
                  <a:srgbClr val="002060"/>
                </a:solidFill>
              </a:rPr>
              <a:t>poruch imunity v urogenitálním traktu, typicky záněty, poruchy prokrvení, ale i punkce a biopsie varlat, anální sex u bisexuálů, ale </a:t>
            </a:r>
            <a:r>
              <a:rPr lang="cs-CZ" sz="2800" dirty="0" smtClean="0">
                <a:solidFill>
                  <a:srgbClr val="002060"/>
                </a:solidFill>
              </a:rPr>
              <a:t>někdy </a:t>
            </a:r>
            <a:r>
              <a:rPr lang="cs-CZ" sz="2800" dirty="0">
                <a:solidFill>
                  <a:srgbClr val="002060"/>
                </a:solidFill>
              </a:rPr>
              <a:t>ji vyvolá i vrozená porucha </a:t>
            </a:r>
            <a:r>
              <a:rPr lang="cs-CZ" sz="2800" dirty="0" smtClean="0">
                <a:solidFill>
                  <a:srgbClr val="002060"/>
                </a:solidFill>
              </a:rPr>
              <a:t>imunity.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Způsobuje poškození </a:t>
            </a:r>
            <a:r>
              <a:rPr lang="cs-CZ" sz="2800" dirty="0">
                <a:solidFill>
                  <a:srgbClr val="002060"/>
                </a:solidFill>
              </a:rPr>
              <a:t>spermií během jejich vývoje, zejména kvůli buňkami zprostředkované imunitě, dále například blokádu spermií </a:t>
            </a:r>
            <a:r>
              <a:rPr lang="cs-CZ" sz="2800" dirty="0" smtClean="0">
                <a:solidFill>
                  <a:srgbClr val="002060"/>
                </a:solidFill>
              </a:rPr>
              <a:t>protilátkami.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0320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49721" y="481013"/>
            <a:ext cx="8378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600" dirty="0">
                <a:solidFill>
                  <a:srgbClr val="C00000"/>
                </a:solidFill>
                <a:latin typeface="+mj-lt"/>
              </a:rPr>
              <a:t>Imunita v reprodukčním traktu zdravé ženy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14688" y="1219200"/>
            <a:ext cx="2879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2060"/>
                </a:solidFill>
                <a:latin typeface="+mj-lt"/>
              </a:rPr>
              <a:t>Co a jak musí vyřešit: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125" y="2022475"/>
            <a:ext cx="6116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a) ochránit před infekcí, vadnými buňkami atd.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56807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Obranné mechanismy slizniční imunity, t.j.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fagocyty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, NK a LAK buňky, specifické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mechanismy humorální a buněčné imunity.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64159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b) umožnit dozrání relativně „cizorodých“ vajíček</a:t>
            </a:r>
          </a:p>
          <a:p>
            <a:r>
              <a:rPr lang="cs-CZ" b="1" dirty="0">
                <a:solidFill>
                  <a:srgbClr val="002060"/>
                </a:solidFill>
                <a:latin typeface="+mj-lt"/>
              </a:rPr>
              <a:t>    a přídavných tkání 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65339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pasivní ochrana – nízká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antigenicita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povrchu</a:t>
            </a:r>
          </a:p>
          <a:p>
            <a:r>
              <a:rPr lang="cs-CZ" dirty="0" err="1">
                <a:solidFill>
                  <a:srgbClr val="002060"/>
                </a:solidFill>
                <a:latin typeface="+mj-lt"/>
              </a:rPr>
              <a:t>zona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pelucida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a buněk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cumulus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oophorus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převaha tlumivých buněk (Th2) ve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stromatu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ovaria,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folikulární tekutině a tubách </a:t>
            </a:r>
          </a:p>
        </p:txBody>
      </p:sp>
    </p:spTree>
    <p:extLst>
      <p:ext uri="{BB962C8B-B14F-4D97-AF65-F5344CB8AC3E}">
        <p14:creationId xmlns:p14="http://schemas.microsoft.com/office/powerpoint/2010/main" val="40546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72240" y="522937"/>
            <a:ext cx="8378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600" dirty="0">
                <a:solidFill>
                  <a:srgbClr val="C00000"/>
                </a:solidFill>
                <a:latin typeface="+mn-lt"/>
              </a:rPr>
              <a:t>Imunita v reprodukčním traktu zdravé ženy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14688" y="1219200"/>
            <a:ext cx="2879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2060"/>
                </a:solidFill>
                <a:latin typeface="+mj-lt"/>
              </a:rPr>
              <a:t>Co a jak musí vyřešit: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125" y="2022475"/>
            <a:ext cx="6119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a) ochránit před infekcí, vadnými buňkami atd.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57027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Obranné mechanismy slizniční imunity, t.j.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fagocyty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, NK a LAK buňky, specifické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mechanismy humorální a buněčné imunity</a:t>
            </a:r>
            <a:r>
              <a:rPr lang="cs-CZ" b="1" dirty="0">
                <a:latin typeface="Arial" pitchFamily="34" charset="0"/>
              </a:rPr>
              <a:t>.</a:t>
            </a:r>
            <a:endParaRPr lang="cs-CZ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64159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b) umožnit dozrání relativně „cizorodých“ vajíček</a:t>
            </a:r>
          </a:p>
          <a:p>
            <a:r>
              <a:rPr lang="cs-CZ" b="1" dirty="0">
                <a:solidFill>
                  <a:srgbClr val="002060"/>
                </a:solidFill>
                <a:latin typeface="+mj-lt"/>
              </a:rPr>
              <a:t>    a přídavných tkání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66970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pasivní ochrana – nízká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antigenicita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povrchu</a:t>
            </a:r>
          </a:p>
          <a:p>
            <a:r>
              <a:rPr lang="cs-CZ" dirty="0" err="1">
                <a:solidFill>
                  <a:srgbClr val="002060"/>
                </a:solidFill>
                <a:latin typeface="+mj-lt"/>
              </a:rPr>
              <a:t>zona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pelucida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a buněk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cumulus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oophorus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převaha tlumivých buněk (Th2) ve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stromatu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ovaria,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folikulární tekutině a tubách </a:t>
            </a:r>
          </a:p>
        </p:txBody>
      </p:sp>
    </p:spTree>
    <p:extLst>
      <p:ext uri="{BB962C8B-B14F-4D97-AF65-F5344CB8AC3E}">
        <p14:creationId xmlns:p14="http://schemas.microsoft.com/office/powerpoint/2010/main" val="9208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Zona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pelucida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060"/>
                </a:solidFill>
              </a:rPr>
              <a:t>G</a:t>
            </a:r>
            <a:r>
              <a:rPr lang="cs-CZ" dirty="0" err="1" smtClean="0">
                <a:solidFill>
                  <a:srgbClr val="002060"/>
                </a:solidFill>
              </a:rPr>
              <a:t>lykoproetinový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obal vajíčka savců – produkován samotným vajíčkem v průběh</a:t>
            </a:r>
            <a:r>
              <a:rPr lang="cs-CZ" dirty="0">
                <a:solidFill>
                  <a:srgbClr val="002060"/>
                </a:solidFill>
              </a:rPr>
              <a:t>u oogeneze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Funkce: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selekce spermií ( nepoškozené spermie)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Zabránění polyspermie – vajíčko je oplozeno více než jednou spermií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4938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Cumulus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Oophorus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Obal </a:t>
            </a:r>
            <a:r>
              <a:rPr lang="cs-CZ" dirty="0" smtClean="0">
                <a:solidFill>
                  <a:srgbClr val="002060"/>
                </a:solidFill>
              </a:rPr>
              <a:t>z folikulárních buněk  vaječníkového folikulu v závěrečném stádiu před ovulací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Koordinuje dozrávání vajíčka, zvyšuje fertilizaci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25004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Imunologické </a:t>
            </a:r>
            <a:r>
              <a:rPr lang="cs-CZ" dirty="0" smtClean="0">
                <a:solidFill>
                  <a:srgbClr val="C00000"/>
                </a:solidFill>
              </a:rPr>
              <a:t>bariéry reprodukčních orgánů ženy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Nejsilnější </a:t>
            </a:r>
            <a:r>
              <a:rPr lang="cs-CZ" sz="2800" dirty="0" smtClean="0">
                <a:solidFill>
                  <a:srgbClr val="002060"/>
                </a:solidFill>
              </a:rPr>
              <a:t>ochrana v děložním krčku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Zde působí makrofágy – možnost ovlivnění spermií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Imunita v urogenitálním traktu je tlumena </a:t>
            </a:r>
            <a:r>
              <a:rPr lang="cs-CZ" sz="2800" dirty="0" err="1" smtClean="0">
                <a:solidFill>
                  <a:srgbClr val="002060"/>
                </a:solidFill>
              </a:rPr>
              <a:t>cytokiny</a:t>
            </a:r>
            <a:r>
              <a:rPr lang="cs-CZ" sz="2800" dirty="0" smtClean="0">
                <a:solidFill>
                  <a:srgbClr val="002060"/>
                </a:solidFill>
              </a:rPr>
              <a:t>  - TGF –</a:t>
            </a:r>
            <a:r>
              <a:rPr lang="el-GR" sz="2800" dirty="0" smtClean="0">
                <a:solidFill>
                  <a:srgbClr val="002060"/>
                </a:solidFill>
              </a:rPr>
              <a:t>β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Imunita je ovlivněna mikroflórou, věkem údobím menstruačního cyklu, těhotenstvím a přítomností infekce</a:t>
            </a:r>
          </a:p>
        </p:txBody>
      </p:sp>
    </p:spTree>
    <p:extLst>
      <p:ext uri="{BB962C8B-B14F-4D97-AF65-F5344CB8AC3E}">
        <p14:creationId xmlns:p14="http://schemas.microsoft.com/office/powerpoint/2010/main" val="384548703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Imunologické </a:t>
            </a:r>
            <a:r>
              <a:rPr lang="cs-CZ" dirty="0">
                <a:solidFill>
                  <a:srgbClr val="C00000"/>
                </a:solidFill>
              </a:rPr>
              <a:t>bariéry reprodukčních orgánů ženy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Přirozenou </a:t>
            </a:r>
            <a:r>
              <a:rPr lang="cs-CZ" sz="2800" dirty="0" smtClean="0">
                <a:solidFill>
                  <a:srgbClr val="002060"/>
                </a:solidFill>
              </a:rPr>
              <a:t>složkou mikroflóry – Gram-pozitivní tyčky z rodu </a:t>
            </a:r>
            <a:r>
              <a:rPr lang="cs-CZ" sz="2800" dirty="0" err="1" smtClean="0">
                <a:solidFill>
                  <a:srgbClr val="002060"/>
                </a:solidFill>
              </a:rPr>
              <a:t>Lactobacillus</a:t>
            </a:r>
            <a:r>
              <a:rPr lang="cs-CZ" sz="2800" dirty="0" smtClean="0">
                <a:solidFill>
                  <a:srgbClr val="002060"/>
                </a:solidFill>
              </a:rPr>
              <a:t> – k </a:t>
            </a:r>
            <a:r>
              <a:rPr lang="cs-CZ" sz="2800" dirty="0" err="1" smtClean="0">
                <a:solidFill>
                  <a:srgbClr val="002060"/>
                </a:solidFill>
              </a:rPr>
              <a:t>osídelní</a:t>
            </a:r>
            <a:r>
              <a:rPr lang="cs-CZ" sz="2800" dirty="0" smtClean="0">
                <a:solidFill>
                  <a:srgbClr val="002060"/>
                </a:solidFill>
              </a:rPr>
              <a:t> dochází v pubertě (10</a:t>
            </a:r>
            <a:r>
              <a:rPr lang="cs-CZ" sz="2800" baseline="30000" dirty="0" smtClean="0">
                <a:solidFill>
                  <a:srgbClr val="002060"/>
                </a:solidFill>
              </a:rPr>
              <a:t>8</a:t>
            </a:r>
            <a:r>
              <a:rPr lang="cs-CZ" sz="2800" dirty="0" smtClean="0">
                <a:solidFill>
                  <a:srgbClr val="002060"/>
                </a:solidFill>
              </a:rPr>
              <a:t> organismů/gram vaginální tekutiny)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Nízké pH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Tvorba peroxidu vodíku- </a:t>
            </a:r>
            <a:r>
              <a:rPr lang="cs-CZ" sz="2800" dirty="0" err="1" smtClean="0">
                <a:solidFill>
                  <a:srgbClr val="002060"/>
                </a:solidFill>
              </a:rPr>
              <a:t>laktobacily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6957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680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c) ochránit spermie v době ovulace před napadením</a:t>
            </a:r>
          </a:p>
          <a:p>
            <a:r>
              <a:rPr lang="cs-CZ" b="1" dirty="0">
                <a:solidFill>
                  <a:srgbClr val="002060"/>
                </a:solidFill>
                <a:latin typeface="+mj-lt"/>
              </a:rPr>
              <a:t>    imunitním systémem ženy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68789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pasivní ochrana – potlačení imunogenních HLA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znaků na povrchu spermií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aktivní mechanismy – zejm. změny v imunologických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vlastnostech cervikálního hlenu v době ovulace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ze strany muže – přítomnost imunosupresivních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faktorů v seminální plazmě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4363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d) tolerovat „</a:t>
            </a:r>
            <a:r>
              <a:rPr lang="cs-CZ" b="1" dirty="0" err="1">
                <a:solidFill>
                  <a:srgbClr val="002060"/>
                </a:solidFill>
                <a:latin typeface="+mj-lt"/>
              </a:rPr>
              <a:t>semialogenní</a:t>
            </a:r>
            <a:r>
              <a:rPr lang="cs-CZ" b="1" dirty="0">
                <a:solidFill>
                  <a:srgbClr val="002060"/>
                </a:solidFill>
                <a:latin typeface="+mj-lt"/>
              </a:rPr>
              <a:t>“ plod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4188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imunologie nidace a těhotenství</a:t>
            </a:r>
          </a:p>
        </p:txBody>
      </p:sp>
    </p:spTree>
    <p:extLst>
      <p:ext uri="{BB962C8B-B14F-4D97-AF65-F5344CB8AC3E}">
        <p14:creationId xmlns:p14="http://schemas.microsoft.com/office/powerpoint/2010/main" val="41503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Anorganické </a:t>
            </a:r>
            <a:r>
              <a:rPr lang="cs-CZ" sz="2800" dirty="0">
                <a:solidFill>
                  <a:srgbClr val="002060"/>
                </a:solidFill>
              </a:rPr>
              <a:t>či organické chemické látky, makromolekuly nebo celé buňky některých usmrcených bakterií, které nespecificky zesilují imunitní reakci na podaný </a:t>
            </a:r>
            <a:r>
              <a:rPr lang="cs-CZ" sz="2800" dirty="0" smtClean="0">
                <a:solidFill>
                  <a:srgbClr val="002060"/>
                </a:solidFill>
              </a:rPr>
              <a:t>antigen.</a:t>
            </a:r>
            <a:endParaRPr lang="cs-CZ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Váže </a:t>
            </a:r>
            <a:r>
              <a:rPr lang="cs-CZ" sz="2800" dirty="0">
                <a:solidFill>
                  <a:srgbClr val="002060"/>
                </a:solidFill>
              </a:rPr>
              <a:t>antigen, zabraňuje jeho rychlému uvolnění z místa aplikace a jeho </a:t>
            </a:r>
            <a:r>
              <a:rPr lang="cs-CZ" sz="2800" dirty="0" smtClean="0">
                <a:solidFill>
                  <a:srgbClr val="002060"/>
                </a:solidFill>
              </a:rPr>
              <a:t>degradaci.</a:t>
            </a:r>
            <a:endParaRPr lang="cs-CZ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Mohou </a:t>
            </a:r>
            <a:r>
              <a:rPr lang="cs-CZ" sz="2800" dirty="0">
                <a:solidFill>
                  <a:srgbClr val="002060"/>
                </a:solidFill>
              </a:rPr>
              <a:t>antigen prezentující buňky antigen lépe fagocytovat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Může </a:t>
            </a:r>
            <a:r>
              <a:rPr lang="cs-CZ" sz="2800" dirty="0">
                <a:solidFill>
                  <a:srgbClr val="002060"/>
                </a:solidFill>
              </a:rPr>
              <a:t>aktivovat monocyty a makrofágy, nebo podporovat produkci </a:t>
            </a:r>
            <a:r>
              <a:rPr lang="cs-CZ" sz="2800" dirty="0" err="1" smtClean="0">
                <a:solidFill>
                  <a:srgbClr val="002060"/>
                </a:solidFill>
              </a:rPr>
              <a:t>cytokinů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  <a:endParaRPr lang="cs-CZ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71550" y="1052513"/>
            <a:ext cx="70564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600" dirty="0">
                <a:solidFill>
                  <a:srgbClr val="C00000"/>
                </a:solidFill>
              </a:rPr>
              <a:t>Imunologie  </a:t>
            </a:r>
            <a:r>
              <a:rPr lang="cs-CZ" sz="3600" dirty="0" smtClean="0">
                <a:solidFill>
                  <a:srgbClr val="C00000"/>
                </a:solidFill>
              </a:rPr>
              <a:t>těhotenství</a:t>
            </a:r>
            <a:endParaRPr lang="cs-CZ" sz="3600" dirty="0">
              <a:solidFill>
                <a:srgbClr val="C00000"/>
              </a:solidFill>
            </a:endParaRPr>
          </a:p>
          <a:p>
            <a:pPr algn="ctr"/>
            <a:endParaRPr lang="cs-CZ" sz="3600" b="1" dirty="0"/>
          </a:p>
          <a:p>
            <a:pPr algn="ctr"/>
            <a:r>
              <a:rPr lang="cs-CZ" sz="3600" dirty="0">
                <a:solidFill>
                  <a:srgbClr val="002060"/>
                </a:solidFill>
              </a:rPr>
              <a:t>Oplozené vejce, </a:t>
            </a:r>
          </a:p>
          <a:p>
            <a:pPr algn="ctr"/>
            <a:r>
              <a:rPr lang="cs-CZ" sz="3600" dirty="0">
                <a:solidFill>
                  <a:srgbClr val="002060"/>
                </a:solidFill>
              </a:rPr>
              <a:t>pak embryo a další přídatné tkáně </a:t>
            </a:r>
          </a:p>
          <a:p>
            <a:pPr algn="ctr"/>
            <a:r>
              <a:rPr lang="cs-CZ" sz="3600" dirty="0">
                <a:solidFill>
                  <a:srgbClr val="002060"/>
                </a:solidFill>
              </a:rPr>
              <a:t>představují pro matku cizorodý, "</a:t>
            </a:r>
            <a:r>
              <a:rPr lang="cs-CZ" sz="3600" dirty="0" err="1">
                <a:solidFill>
                  <a:srgbClr val="002060"/>
                </a:solidFill>
              </a:rPr>
              <a:t>semialogenní</a:t>
            </a:r>
            <a:r>
              <a:rPr lang="cs-CZ" sz="3600" dirty="0">
                <a:solidFill>
                  <a:srgbClr val="002060"/>
                </a:solidFill>
              </a:rPr>
              <a:t>" štěp</a:t>
            </a:r>
            <a:r>
              <a:rPr lang="cs-CZ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4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Imunitní </a:t>
            </a:r>
            <a:r>
              <a:rPr lang="cs-CZ" dirty="0" smtClean="0">
                <a:solidFill>
                  <a:srgbClr val="C00000"/>
                </a:solidFill>
              </a:rPr>
              <a:t>buňky v urogenitálním traktu ženy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solidFill>
                <a:srgbClr val="002060"/>
              </a:solidFill>
            </a:endParaRPr>
          </a:p>
          <a:p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Slizniční </a:t>
            </a:r>
            <a:r>
              <a:rPr lang="cs-CZ" sz="2800" dirty="0" smtClean="0">
                <a:solidFill>
                  <a:srgbClr val="002060"/>
                </a:solidFill>
              </a:rPr>
              <a:t>výstelka dělohy – přeměna v deciduální tkáň – vstup a vývoj lymfocytů – 70% je tvořeno populací CD56+NK buněk, malá frakce T-lymfocytů – typu Th2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Převaha </a:t>
            </a:r>
            <a:r>
              <a:rPr lang="cs-CZ" sz="2800" dirty="0" err="1" smtClean="0">
                <a:solidFill>
                  <a:srgbClr val="002060"/>
                </a:solidFill>
              </a:rPr>
              <a:t>Nk</a:t>
            </a:r>
            <a:r>
              <a:rPr lang="cs-CZ" sz="2800" dirty="0" smtClean="0">
                <a:solidFill>
                  <a:srgbClr val="002060"/>
                </a:solidFill>
              </a:rPr>
              <a:t> buněk  v první polovině těhotenství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1200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7772400" cy="5832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  <a:latin typeface="+mj-lt"/>
              </a:rPr>
              <a:t>embryonální ochranné mechanismy :</a:t>
            </a:r>
          </a:p>
          <a:p>
            <a:pPr eaLnBrk="1" hangingPunct="1">
              <a:lnSpc>
                <a:spcPct val="90000"/>
              </a:lnSpc>
            </a:pPr>
            <a:endParaRPr lang="cs-CZ" sz="2800" b="1" i="1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002060"/>
                </a:solidFill>
                <a:latin typeface="+mj-lt"/>
              </a:rPr>
              <a:t>pasivní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: velmi nízká exprese klasických HLA znaků A,B,C </a:t>
            </a: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	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	 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na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buňkách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cytotrofoblastu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           (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chybějí antigeny HLA-DR a DQ, které jsou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nutné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           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pro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aktivaci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imunitní odpovědi)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002060"/>
                </a:solidFill>
                <a:latin typeface="+mj-lt"/>
              </a:rPr>
              <a:t>aktivní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: produkce nespecifických tlumivých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působků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(alfa-	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     	fetoprotein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, 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hCG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) a indukce Th2 buněk v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mateřské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	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	deciduální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tkáni - klíčovou funkci má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produkt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	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	embryonálního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HLA-G genu – HLA-G je ligandem </a:t>
            </a: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	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pro inhibiční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receptory NK buněk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561" y="609600"/>
            <a:ext cx="7992888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cs-CZ" sz="2800" b="1" dirty="0">
              <a:solidFill>
                <a:schemeClr val="tx2"/>
              </a:solidFill>
              <a:latin typeface="Arial" pitchFamily="34" charset="0"/>
            </a:endParaRPr>
          </a:p>
          <a:p>
            <a:pPr algn="ctr" eaLnBrk="0" hangingPunct="0"/>
            <a:r>
              <a:rPr lang="cs-CZ" sz="2200" b="1" dirty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cs-CZ" sz="3600" dirty="0">
                <a:solidFill>
                  <a:srgbClr val="C00000"/>
                </a:solidFill>
                <a:latin typeface="+mj-lt"/>
              </a:rPr>
              <a:t>mateřské ochranné mechanismy </a:t>
            </a:r>
            <a:endParaRPr lang="cs-CZ" sz="3600" dirty="0" smtClean="0">
              <a:solidFill>
                <a:srgbClr val="C00000"/>
              </a:solidFill>
              <a:latin typeface="+mj-lt"/>
            </a:endParaRPr>
          </a:p>
          <a:p>
            <a:pPr algn="ctr" eaLnBrk="0" hangingPunct="0"/>
            <a:endParaRPr lang="cs-CZ" sz="3600" dirty="0">
              <a:solidFill>
                <a:srgbClr val="C00000"/>
              </a:solidFill>
              <a:latin typeface="+mj-lt"/>
            </a:endParaRPr>
          </a:p>
          <a:p>
            <a:pPr eaLnBrk="0" hangingPunct="0"/>
            <a:r>
              <a:rPr lang="cs-CZ" sz="2200" dirty="0">
                <a:solidFill>
                  <a:srgbClr val="002060"/>
                </a:solidFill>
                <a:latin typeface="+mj-lt"/>
              </a:rPr>
              <a:t>jsou spouštěny embryonálními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faktory (produkty 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HLA-G, </a:t>
            </a:r>
            <a:r>
              <a:rPr lang="cs-CZ" sz="2200" dirty="0" err="1">
                <a:solidFill>
                  <a:srgbClr val="002060"/>
                </a:solidFill>
                <a:latin typeface="+mj-lt"/>
              </a:rPr>
              <a:t>hCG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, AFP)</a:t>
            </a:r>
          </a:p>
          <a:p>
            <a:pPr eaLnBrk="0" hangingPunct="0"/>
            <a:endParaRPr lang="cs-CZ" sz="2200" dirty="0">
              <a:solidFill>
                <a:srgbClr val="002060"/>
              </a:solidFill>
              <a:latin typeface="+mj-lt"/>
            </a:endParaRPr>
          </a:p>
          <a:p>
            <a:pPr eaLnBrk="0" hangingPunct="0"/>
            <a:r>
              <a:rPr lang="cs-CZ" sz="2200" dirty="0">
                <a:solidFill>
                  <a:srgbClr val="002060"/>
                </a:solidFill>
                <a:latin typeface="+mj-lt"/>
              </a:rPr>
              <a:t>- snížení koncentrace "toxických" </a:t>
            </a:r>
            <a:r>
              <a:rPr lang="cs-CZ" sz="2200" dirty="0" err="1">
                <a:solidFill>
                  <a:srgbClr val="002060"/>
                </a:solidFill>
                <a:latin typeface="+mj-lt"/>
              </a:rPr>
              <a:t>Tc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 lymfocytů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v </a:t>
            </a:r>
            <a:r>
              <a:rPr lang="cs-CZ" sz="2200" dirty="0" err="1">
                <a:solidFill>
                  <a:srgbClr val="002060"/>
                </a:solidFill>
                <a:latin typeface="+mj-lt"/>
              </a:rPr>
              <a:t>periimplantační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	zóně 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i v oběhu;</a:t>
            </a:r>
          </a:p>
          <a:p>
            <a:pPr eaLnBrk="0" hangingPunct="0"/>
            <a:r>
              <a:rPr lang="cs-CZ" sz="2200" dirty="0">
                <a:solidFill>
                  <a:srgbClr val="002060"/>
                </a:solidFill>
                <a:latin typeface="+mj-lt"/>
              </a:rPr>
              <a:t>- převaha </a:t>
            </a:r>
            <a:r>
              <a:rPr lang="cs-CZ" sz="2200" dirty="0" err="1">
                <a:solidFill>
                  <a:srgbClr val="002060"/>
                </a:solidFill>
                <a:latin typeface="+mj-lt"/>
              </a:rPr>
              <a:t>Th</a:t>
            </a:r>
            <a:r>
              <a:rPr lang="cs-CZ" sz="2200" baseline="-25000" dirty="0">
                <a:solidFill>
                  <a:srgbClr val="002060"/>
                </a:solidFill>
                <a:latin typeface="+mj-lt"/>
              </a:rPr>
              <a:t> 2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 nad Th</a:t>
            </a:r>
            <a:r>
              <a:rPr lang="cs-CZ" sz="2200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, CD8 nad CD4;</a:t>
            </a:r>
          </a:p>
          <a:p>
            <a:pPr eaLnBrk="0" hangingPunct="0"/>
            <a:r>
              <a:rPr lang="cs-CZ" sz="2200" dirty="0">
                <a:solidFill>
                  <a:srgbClr val="002060"/>
                </a:solidFill>
                <a:latin typeface="+mj-lt"/>
              </a:rPr>
              <a:t>- deciduální makrofágy a monocyty mají sníženou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fagocytární 	schopnost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, navíc produkují </a:t>
            </a:r>
            <a:r>
              <a:rPr lang="cs-CZ" sz="2200" dirty="0" err="1" smtClean="0">
                <a:solidFill>
                  <a:srgbClr val="002060"/>
                </a:solidFill>
                <a:latin typeface="+mj-lt"/>
              </a:rPr>
              <a:t>embryoprotektivní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faktory;</a:t>
            </a:r>
          </a:p>
          <a:p>
            <a:pPr eaLnBrk="0" hangingPunct="0"/>
            <a:r>
              <a:rPr lang="cs-CZ" sz="2200" dirty="0">
                <a:solidFill>
                  <a:srgbClr val="002060"/>
                </a:solidFill>
                <a:latin typeface="+mj-lt"/>
              </a:rPr>
              <a:t>- snižuje se produkce IL-2 i exprese rIL-2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na 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lymfocytech v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cs-CZ" sz="2200" dirty="0" err="1" smtClean="0">
                <a:solidFill>
                  <a:srgbClr val="002060"/>
                </a:solidFill>
                <a:latin typeface="+mj-lt"/>
              </a:rPr>
              <a:t>periimplantační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zóně i v oběhu</a:t>
            </a:r>
          </a:p>
          <a:p>
            <a:pPr eaLnBrk="0" hangingPunct="0"/>
            <a:endParaRPr lang="cs-CZ" sz="2200" dirty="0">
              <a:latin typeface="Tahoma" pitchFamily="34" charset="0"/>
            </a:endParaRPr>
          </a:p>
          <a:p>
            <a:pPr eaLnBrk="0" hangingPunct="0"/>
            <a:endParaRPr lang="cs-CZ" sz="28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8062913" cy="619283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cs-CZ" sz="3800" dirty="0" smtClean="0">
                <a:solidFill>
                  <a:srgbClr val="FF3399"/>
                </a:solidFill>
              </a:rPr>
              <a:t> </a:t>
            </a:r>
            <a:r>
              <a:rPr lang="cs-CZ" sz="3800" dirty="0" smtClean="0">
                <a:solidFill>
                  <a:srgbClr val="FF3399"/>
                </a:solidFill>
              </a:rPr>
              <a:t>      </a:t>
            </a:r>
            <a:r>
              <a:rPr lang="cs-CZ" sz="3800" dirty="0" err="1" smtClean="0">
                <a:solidFill>
                  <a:srgbClr val="C00000"/>
                </a:solidFill>
              </a:rPr>
              <a:t>Transplacentární</a:t>
            </a:r>
            <a:r>
              <a:rPr lang="cs-CZ" sz="3800" dirty="0" smtClean="0">
                <a:solidFill>
                  <a:srgbClr val="C00000"/>
                </a:solidFill>
              </a:rPr>
              <a:t> přenos faktorů </a:t>
            </a:r>
            <a:r>
              <a:rPr lang="cs-CZ" sz="3800" dirty="0" smtClean="0">
                <a:solidFill>
                  <a:srgbClr val="C00000"/>
                </a:solidFill>
              </a:rPr>
              <a:t>            imunity  </a:t>
            </a:r>
            <a:endParaRPr lang="cs-CZ" sz="3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  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sz="2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v 3. trimestru se dostává z plodu </a:t>
            </a:r>
            <a:r>
              <a:rPr lang="cs-CZ" sz="2800" u="sng" dirty="0">
                <a:solidFill>
                  <a:srgbClr val="002060"/>
                </a:solidFill>
              </a:rPr>
              <a:t>do mateřského </a:t>
            </a:r>
            <a:r>
              <a:rPr lang="cs-CZ" sz="2800" u="sng" dirty="0" smtClean="0">
                <a:solidFill>
                  <a:srgbClr val="002060"/>
                </a:solidFill>
              </a:rPr>
              <a:t>oběhu </a:t>
            </a:r>
            <a:r>
              <a:rPr lang="cs-CZ" sz="2800" dirty="0" smtClean="0">
                <a:solidFill>
                  <a:srgbClr val="002060"/>
                </a:solidFill>
              </a:rPr>
              <a:t>cca  </a:t>
            </a:r>
            <a:r>
              <a:rPr lang="cs-CZ" sz="2800" dirty="0" smtClean="0">
                <a:solidFill>
                  <a:srgbClr val="002060"/>
                </a:solidFill>
              </a:rPr>
              <a:t>200 </a:t>
            </a:r>
            <a:r>
              <a:rPr lang="cs-CZ" sz="2800" dirty="0" smtClean="0">
                <a:solidFill>
                  <a:srgbClr val="002060"/>
                </a:solidFill>
              </a:rPr>
              <a:t>000    buněk denně - zejména buňky trofoblastu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</a:t>
            </a:r>
            <a:r>
              <a:rPr lang="cs-CZ" sz="2800" u="sng" dirty="0" smtClean="0">
                <a:solidFill>
                  <a:srgbClr val="002060"/>
                </a:solidFill>
              </a:rPr>
              <a:t>do oběhu plodu  </a:t>
            </a:r>
            <a:r>
              <a:rPr lang="cs-CZ" sz="2800" dirty="0" smtClean="0">
                <a:solidFill>
                  <a:srgbClr val="002060"/>
                </a:solidFill>
              </a:rPr>
              <a:t>pronikají </a:t>
            </a:r>
            <a:r>
              <a:rPr lang="cs-CZ" sz="2800" dirty="0" err="1" smtClean="0">
                <a:solidFill>
                  <a:srgbClr val="002060"/>
                </a:solidFill>
              </a:rPr>
              <a:t>transplacentárně</a:t>
            </a:r>
            <a:endParaRPr lang="cs-CZ" sz="2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mateřské </a:t>
            </a:r>
            <a:r>
              <a:rPr lang="cs-CZ" sz="2800" dirty="0" smtClean="0">
                <a:solidFill>
                  <a:srgbClr val="002060"/>
                </a:solidFill>
              </a:rPr>
              <a:t>lymfocyty      („</a:t>
            </a:r>
            <a:r>
              <a:rPr lang="cs-CZ" sz="2800" dirty="0" err="1" smtClean="0">
                <a:solidFill>
                  <a:srgbClr val="002060"/>
                </a:solidFill>
              </a:rPr>
              <a:t>mikrochimerismus</a:t>
            </a:r>
            <a:r>
              <a:rPr lang="cs-CZ" sz="2800" dirty="0" smtClean="0">
                <a:solidFill>
                  <a:srgbClr val="002060"/>
                </a:solidFill>
              </a:rPr>
              <a:t>“)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imunoglobuliny (</a:t>
            </a:r>
            <a:r>
              <a:rPr lang="cs-CZ" sz="2800" dirty="0" err="1" smtClean="0">
                <a:solidFill>
                  <a:srgbClr val="002060"/>
                </a:solidFill>
              </a:rPr>
              <a:t>IgG</a:t>
            </a:r>
            <a:r>
              <a:rPr lang="cs-CZ" sz="2800" dirty="0" smtClean="0">
                <a:solidFill>
                  <a:srgbClr val="002060"/>
                </a:solidFill>
              </a:rPr>
              <a:t>)   (úloha </a:t>
            </a:r>
            <a:r>
              <a:rPr lang="cs-CZ" sz="2800" dirty="0" err="1" smtClean="0">
                <a:solidFill>
                  <a:srgbClr val="002060"/>
                </a:solidFill>
              </a:rPr>
              <a:t>FcRn</a:t>
            </a:r>
            <a:r>
              <a:rPr lang="cs-CZ" sz="2800" dirty="0" smtClean="0">
                <a:solidFill>
                  <a:srgbClr val="002060"/>
                </a:solidFill>
              </a:rPr>
              <a:t>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b="1" dirty="0" smtClean="0"/>
              <a:t>     </a:t>
            </a:r>
            <a:endParaRPr lang="cs-CZ" sz="28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Význam kojení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Hlavním imunoglobulinem v mateřském mléku je sekreční </a:t>
            </a:r>
            <a:r>
              <a:rPr lang="cs-CZ" sz="2800" dirty="0" err="1" smtClean="0">
                <a:solidFill>
                  <a:srgbClr val="002060"/>
                </a:solidFill>
              </a:rPr>
              <a:t>IgA</a:t>
            </a:r>
            <a:r>
              <a:rPr lang="cs-CZ" sz="2800" dirty="0" smtClean="0">
                <a:solidFill>
                  <a:srgbClr val="002060"/>
                </a:solidFill>
              </a:rPr>
              <a:t>: neutralizuje viry, je baktericidní, agreguje antigeny, </a:t>
            </a:r>
            <a:r>
              <a:rPr lang="cs-CZ" sz="2800" dirty="0">
                <a:solidFill>
                  <a:srgbClr val="002060"/>
                </a:solidFill>
              </a:rPr>
              <a:t>b</a:t>
            </a:r>
            <a:r>
              <a:rPr lang="cs-CZ" sz="2800" dirty="0" smtClean="0">
                <a:solidFill>
                  <a:srgbClr val="002060"/>
                </a:solidFill>
              </a:rPr>
              <a:t>rání adherenci bakterií na  povrch epitelových buněk</a:t>
            </a:r>
          </a:p>
          <a:p>
            <a:pPr eaLnBrk="1" hangingPunct="1"/>
            <a:r>
              <a:rPr lang="cs-CZ" sz="2800" dirty="0">
                <a:solidFill>
                  <a:srgbClr val="002060"/>
                </a:solidFill>
              </a:rPr>
              <a:t>B</a:t>
            </a:r>
            <a:r>
              <a:rPr lang="cs-CZ" sz="2800" dirty="0" smtClean="0">
                <a:solidFill>
                  <a:srgbClr val="002060"/>
                </a:solidFill>
              </a:rPr>
              <a:t>uňky </a:t>
            </a:r>
            <a:r>
              <a:rPr lang="cs-CZ" sz="2800" dirty="0" smtClean="0">
                <a:solidFill>
                  <a:srgbClr val="002060"/>
                </a:solidFill>
              </a:rPr>
              <a:t>v mateřském mléku : </a:t>
            </a:r>
          </a:p>
          <a:p>
            <a:pPr marL="0" indent="0" eaLnBrk="1" hangingPunct="1"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     fagocyty, především makrofágy</a:t>
            </a:r>
          </a:p>
          <a:p>
            <a:pPr marL="0" indent="0" eaLnBrk="1" hangingPunct="1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  lymfocyty, především CD4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Hlavním zdrojem je kolostrum</a:t>
            </a:r>
          </a:p>
        </p:txBody>
      </p:sp>
    </p:spTree>
    <p:extLst>
      <p:ext uri="{BB962C8B-B14F-4D97-AF65-F5344CB8AC3E}">
        <p14:creationId xmlns:p14="http://schemas.microsoft.com/office/powerpoint/2010/main" val="37971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80" name="Picture 4" descr="hladiny_imunoglobulinu_novoroz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304800"/>
            <a:ext cx="864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2800" dirty="0">
                <a:solidFill>
                  <a:schemeClr val="bg2"/>
                </a:solidFill>
                <a:latin typeface="Tahoma" pitchFamily="34" charset="0"/>
              </a:rPr>
              <a:t>  </a:t>
            </a:r>
            <a:r>
              <a:rPr lang="en-GB" sz="2800" dirty="0" err="1">
                <a:solidFill>
                  <a:srgbClr val="C00000"/>
                </a:solidFill>
                <a:latin typeface="Tahoma" pitchFamily="34" charset="0"/>
              </a:rPr>
              <a:t>Hladiny</a:t>
            </a:r>
            <a:r>
              <a:rPr lang="en-GB" sz="2800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ahoma" pitchFamily="34" charset="0"/>
              </a:rPr>
              <a:t>imunoglobulinů</a:t>
            </a:r>
            <a:r>
              <a:rPr lang="en-GB" sz="2800" dirty="0">
                <a:solidFill>
                  <a:srgbClr val="C00000"/>
                </a:solidFill>
                <a:latin typeface="Tahoma" pitchFamily="34" charset="0"/>
              </a:rPr>
              <a:t> v </a:t>
            </a:r>
            <a:r>
              <a:rPr lang="en-GB" sz="2800" dirty="0" err="1">
                <a:solidFill>
                  <a:srgbClr val="C00000"/>
                </a:solidFill>
                <a:latin typeface="Tahoma" pitchFamily="34" charset="0"/>
              </a:rPr>
              <a:t>séru</a:t>
            </a:r>
            <a:r>
              <a:rPr lang="en-GB" sz="2800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ahoma" pitchFamily="34" charset="0"/>
              </a:rPr>
              <a:t>před</a:t>
            </a:r>
            <a:r>
              <a:rPr lang="en-GB" sz="2800" dirty="0">
                <a:solidFill>
                  <a:srgbClr val="C00000"/>
                </a:solidFill>
                <a:latin typeface="Tahoma" pitchFamily="34" charset="0"/>
              </a:rPr>
              <a:t> a </a:t>
            </a:r>
            <a:r>
              <a:rPr lang="en-GB" sz="2800" dirty="0" err="1">
                <a:solidFill>
                  <a:srgbClr val="C00000"/>
                </a:solidFill>
                <a:latin typeface="Tahoma" pitchFamily="34" charset="0"/>
              </a:rPr>
              <a:t>po</a:t>
            </a:r>
            <a:r>
              <a:rPr lang="en-GB" sz="2800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ahoma" pitchFamily="34" charset="0"/>
              </a:rPr>
              <a:t>narození</a:t>
            </a:r>
            <a:endParaRPr lang="en-GB" sz="28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Imunologie reprodukce – negativní mechanismy - muži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Přítomnost protilátek proti </a:t>
            </a:r>
            <a:r>
              <a:rPr lang="cs-CZ" dirty="0" smtClean="0">
                <a:solidFill>
                  <a:srgbClr val="002060"/>
                </a:solidFill>
              </a:rPr>
              <a:t>spermiím.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Důvody vzniku – narušená </a:t>
            </a:r>
            <a:r>
              <a:rPr lang="cs-CZ" dirty="0" err="1">
                <a:solidFill>
                  <a:srgbClr val="002060"/>
                </a:solidFill>
              </a:rPr>
              <a:t>h</a:t>
            </a:r>
            <a:r>
              <a:rPr lang="cs-CZ" dirty="0" err="1" smtClean="0">
                <a:solidFill>
                  <a:srgbClr val="002060"/>
                </a:solidFill>
              </a:rPr>
              <a:t>ematotestikulární</a:t>
            </a:r>
            <a:r>
              <a:rPr lang="cs-CZ" dirty="0" smtClean="0">
                <a:solidFill>
                  <a:srgbClr val="002060"/>
                </a:solidFill>
              </a:rPr>
              <a:t> bariera z důvodů poranění, po vasektomii, chronické infekce urogenitálního traktu, častější u homosexuálních </a:t>
            </a:r>
            <a:r>
              <a:rPr lang="cs-CZ" dirty="0" smtClean="0">
                <a:solidFill>
                  <a:srgbClr val="002060"/>
                </a:solidFill>
              </a:rPr>
              <a:t>mužů.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 ejakulátu se pak nacházejí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 třídy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Ve spermatu infertilních mužů často zvýšený počet leukocytů  - vznik reaktivních kyslíkových radikálů – perforace cytoplazmatické membrány spermií – zabránění fúze s plazmatickou membránou </a:t>
            </a:r>
            <a:r>
              <a:rPr lang="cs-CZ" dirty="0" smtClean="0">
                <a:solidFill>
                  <a:srgbClr val="002060"/>
                </a:solidFill>
              </a:rPr>
              <a:t>vajíčka.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611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Imunologie reprodukce – negativní </a:t>
            </a:r>
            <a:r>
              <a:rPr lang="cs-CZ" dirty="0" smtClean="0">
                <a:solidFill>
                  <a:srgbClr val="C00000"/>
                </a:solidFill>
              </a:rPr>
              <a:t>mechanismy - ženy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cs-CZ" dirty="0" smtClean="0">
                <a:solidFill>
                  <a:srgbClr val="002060"/>
                </a:solidFill>
              </a:rPr>
              <a:t>výšená </a:t>
            </a:r>
            <a:r>
              <a:rPr lang="cs-CZ" dirty="0" smtClean="0">
                <a:solidFill>
                  <a:srgbClr val="002060"/>
                </a:solidFill>
              </a:rPr>
              <a:t>přítomnost protilátek proti spermiím u chronických </a:t>
            </a:r>
            <a:r>
              <a:rPr lang="cs-CZ" dirty="0" smtClean="0">
                <a:solidFill>
                  <a:srgbClr val="002060"/>
                </a:solidFill>
              </a:rPr>
              <a:t>infekcí.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Pohyb spermií je ovlivněn navázáním protilátek – navázání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nebo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na bičík neovlivňuje schopnost pronikat hlenem děložního </a:t>
            </a:r>
            <a:r>
              <a:rPr lang="cs-CZ" dirty="0" smtClean="0">
                <a:solidFill>
                  <a:srgbClr val="002060"/>
                </a:solidFill>
              </a:rPr>
              <a:t>hrdla.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N</a:t>
            </a:r>
            <a:r>
              <a:rPr lang="cs-CZ" dirty="0" smtClean="0">
                <a:solidFill>
                  <a:srgbClr val="002060"/>
                </a:solidFill>
              </a:rPr>
              <a:t>avázáním </a:t>
            </a:r>
            <a:r>
              <a:rPr lang="cs-CZ" dirty="0" smtClean="0">
                <a:solidFill>
                  <a:srgbClr val="002060"/>
                </a:solidFill>
              </a:rPr>
              <a:t>protilátek zejména třídy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nebo kombinace </a:t>
            </a:r>
            <a:r>
              <a:rPr lang="cs-CZ" dirty="0" err="1" smtClean="0">
                <a:solidFill>
                  <a:srgbClr val="002060"/>
                </a:solidFill>
              </a:rPr>
              <a:t>IgGa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na </a:t>
            </a:r>
            <a:r>
              <a:rPr lang="cs-CZ" dirty="0">
                <a:solidFill>
                  <a:srgbClr val="002060"/>
                </a:solidFill>
              </a:rPr>
              <a:t>hlavičku </a:t>
            </a:r>
            <a:r>
              <a:rPr lang="cs-CZ" dirty="0" smtClean="0">
                <a:solidFill>
                  <a:srgbClr val="002060"/>
                </a:solidFill>
              </a:rPr>
              <a:t> spermie – výrazně omezuje </a:t>
            </a:r>
            <a:r>
              <a:rPr lang="cs-CZ" dirty="0" smtClean="0">
                <a:solidFill>
                  <a:srgbClr val="002060"/>
                </a:solidFill>
              </a:rPr>
              <a:t>pohyb.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možnost aktivace komplementu x spermie mají na  svém povrchu CD46 – brání aktivaci komplementového </a:t>
            </a:r>
            <a:r>
              <a:rPr lang="cs-CZ" dirty="0" smtClean="0">
                <a:solidFill>
                  <a:srgbClr val="002060"/>
                </a:solidFill>
              </a:rPr>
              <a:t>systému.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4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Adjuvans 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Zesiluje a udržuje </a:t>
            </a:r>
            <a:r>
              <a:rPr lang="cs-CZ" sz="2800" dirty="0" err="1">
                <a:solidFill>
                  <a:srgbClr val="002060"/>
                </a:solidFill>
              </a:rPr>
              <a:t>imunogennost</a:t>
            </a:r>
            <a:r>
              <a:rPr lang="cs-CZ" sz="2800" dirty="0">
                <a:solidFill>
                  <a:srgbClr val="002060"/>
                </a:solidFill>
              </a:rPr>
              <a:t> antigenu.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Účinně moduluje imunitní reakci.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Redukuje potřebné množství antigenu 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nutnost opakovaného podání.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Zlepšuje účinnost </a:t>
            </a:r>
            <a:r>
              <a:rPr lang="cs-CZ" sz="2800" dirty="0" smtClean="0">
                <a:solidFill>
                  <a:srgbClr val="002060"/>
                </a:solidFill>
              </a:rPr>
              <a:t>vakcín </a:t>
            </a:r>
            <a:r>
              <a:rPr lang="cs-CZ" sz="2800" dirty="0">
                <a:solidFill>
                  <a:srgbClr val="002060"/>
                </a:solidFill>
              </a:rPr>
              <a:t>u novorozenců,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starých osob i nemocných s podlomenou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imunitou.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Jejich význam je zvlášť důležitý u strukturálně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jednoduchých preparátů.  </a:t>
            </a:r>
          </a:p>
        </p:txBody>
      </p:sp>
    </p:spTree>
    <p:extLst>
      <p:ext uri="{BB962C8B-B14F-4D97-AF65-F5344CB8AC3E}">
        <p14:creationId xmlns:p14="http://schemas.microsoft.com/office/powerpoint/2010/main" val="34314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C00000"/>
                </a:solidFill>
              </a:rPr>
              <a:t>Adjuvans: </a:t>
            </a:r>
            <a:br>
              <a:rPr lang="cs-CZ" sz="4000" dirty="0">
                <a:solidFill>
                  <a:srgbClr val="C00000"/>
                </a:solidFill>
              </a:rPr>
            </a:br>
            <a:r>
              <a:rPr lang="cs-CZ" sz="4000" dirty="0">
                <a:solidFill>
                  <a:srgbClr val="C00000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„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Doručení“ antigenu buňkám a orgánům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imunitního systému </a:t>
            </a: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liposomy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virosomy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biodegradovatelné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polymerní mikrosféry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ISCOM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immune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stimulating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complexes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Imunostimulace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aktivace buněk vrozené imunity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ligandy TLR,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, saponiny, bakteriální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exotoxiny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Budoucnost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mají komplexní adjuvantní systémy (integrovaná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	adjuvancia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); je nutno vzít v úvahu zvláštnosti patogeneze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	i rozdílné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imunogenní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vlastnosti</a:t>
            </a:r>
            <a:endParaRPr lang="cs-CZ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2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 dirty="0" smtClean="0">
                <a:solidFill>
                  <a:schemeClr val="accent2"/>
                </a:solidFill>
              </a:rPr>
              <a:t>Záměrné a cílené ovlivnění imunity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5" y="1628775"/>
            <a:ext cx="736480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Imunizace    </a:t>
            </a:r>
            <a:r>
              <a:rPr lang="cs-CZ" altLang="en-US" sz="2000" dirty="0" smtClean="0">
                <a:solidFill>
                  <a:srgbClr val="002060"/>
                </a:solidFill>
                <a:latin typeface="+mj-lt"/>
              </a:rPr>
              <a:t>aktivní </a:t>
            </a:r>
            <a:r>
              <a:rPr lang="cs-CZ" altLang="en-US" sz="2000" dirty="0" smtClean="0">
                <a:solidFill>
                  <a:srgbClr val="002060"/>
                </a:solidFill>
                <a:latin typeface="+mj-lt"/>
              </a:rPr>
              <a:t>(vakcinace) 	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 smtClean="0">
                <a:solidFill>
                  <a:srgbClr val="002060"/>
                </a:solidFill>
                <a:latin typeface="+mj-lt"/>
              </a:rPr>
              <a:t>                                     pasivní („hyperimunní“ antiséra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Imunosubstituce</a:t>
            </a:r>
            <a:endParaRPr lang="cs-CZ" altLang="en-US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                         </a:t>
            </a:r>
            <a:r>
              <a:rPr lang="cs-CZ" altLang="en-US" sz="2000" dirty="0" smtClean="0">
                <a:solidFill>
                  <a:srgbClr val="002060"/>
                </a:solidFill>
                <a:latin typeface="+mj-lt"/>
              </a:rPr>
              <a:t>„normální“ gamaglobulin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Imunomodulace</a:t>
            </a:r>
            <a:endParaRPr lang="cs-CZ" altLang="en-US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                          </a:t>
            </a:r>
            <a:r>
              <a:rPr lang="cs-CZ" altLang="en-US" sz="2000" dirty="0" smtClean="0">
                <a:solidFill>
                  <a:srgbClr val="002060"/>
                </a:solidFill>
                <a:latin typeface="+mj-lt"/>
              </a:rPr>
              <a:t>imunosuprese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 smtClean="0">
                <a:solidFill>
                  <a:srgbClr val="002060"/>
                </a:solidFill>
                <a:latin typeface="+mj-lt"/>
              </a:rPr>
              <a:t>                                      </a:t>
            </a:r>
            <a:r>
              <a:rPr lang="cs-CZ" altLang="en-US" sz="2000" dirty="0" err="1" smtClean="0">
                <a:solidFill>
                  <a:srgbClr val="002060"/>
                </a:solidFill>
                <a:latin typeface="+mj-lt"/>
              </a:rPr>
              <a:t>imunostimulace</a:t>
            </a:r>
            <a:endParaRPr lang="cs-CZ" altLang="en-US" sz="20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 smtClean="0">
                <a:solidFill>
                  <a:srgbClr val="002060"/>
                </a:solidFill>
                <a:latin typeface="+mj-lt"/>
              </a:rPr>
              <a:t>                                      </a:t>
            </a:r>
            <a:r>
              <a:rPr lang="cs-CZ" altLang="en-US" sz="2000" dirty="0" err="1" smtClean="0">
                <a:solidFill>
                  <a:srgbClr val="002060"/>
                </a:solidFill>
                <a:latin typeface="+mj-lt"/>
              </a:rPr>
              <a:t>plasmaferéza</a:t>
            </a:r>
            <a:r>
              <a:rPr lang="cs-CZ" altLang="en-US" sz="2000" dirty="0" smtClean="0">
                <a:solidFill>
                  <a:srgbClr val="002060"/>
                </a:solidFill>
                <a:latin typeface="+mj-lt"/>
              </a:rPr>
              <a:t> a </a:t>
            </a:r>
            <a:r>
              <a:rPr lang="cs-CZ" altLang="en-US" sz="2000" dirty="0" err="1" smtClean="0">
                <a:solidFill>
                  <a:srgbClr val="002060"/>
                </a:solidFill>
                <a:latin typeface="+mj-lt"/>
              </a:rPr>
              <a:t>imunoadsorpce</a:t>
            </a:r>
            <a:endParaRPr lang="cs-CZ" altLang="en-US" sz="20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0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80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</a:rPr>
              <a:t>  </a:t>
            </a:r>
            <a:r>
              <a:rPr lang="cs-CZ" sz="4000" dirty="0">
                <a:solidFill>
                  <a:srgbClr val="C00000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990033"/>
                </a:solidFill>
              </a:rPr>
              <a:t>Význam „fylogeneticky konservovaných“ struktur </a:t>
            </a:r>
            <a:r>
              <a:rPr lang="cs-CZ" sz="2400" dirty="0" smtClean="0">
                <a:solidFill>
                  <a:srgbClr val="990033"/>
                </a:solidFill>
              </a:rPr>
              <a:t>mikrobů</a:t>
            </a:r>
            <a:r>
              <a:rPr lang="cs-CZ" sz="2400" dirty="0">
                <a:solidFill>
                  <a:srgbClr val="990033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333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Freudovo adjuvans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vořeno </a:t>
            </a:r>
            <a:r>
              <a:rPr lang="cs-CZ" dirty="0">
                <a:solidFill>
                  <a:srgbClr val="002060"/>
                </a:solidFill>
              </a:rPr>
              <a:t>směsí minerálních olejů, vosků a inaktivovaných </a:t>
            </a:r>
            <a:r>
              <a:rPr lang="cs-CZ" dirty="0" err="1">
                <a:solidFill>
                  <a:srgbClr val="002060"/>
                </a:solidFill>
              </a:rPr>
              <a:t>Mycobacterium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tuberculosis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Nekompletní </a:t>
            </a:r>
            <a:r>
              <a:rPr lang="cs-CZ" dirty="0">
                <a:solidFill>
                  <a:srgbClr val="002060"/>
                </a:solidFill>
              </a:rPr>
              <a:t>adjuvans pak obsahuje pouze olejovou </a:t>
            </a:r>
            <a:r>
              <a:rPr lang="cs-CZ" dirty="0" smtClean="0">
                <a:solidFill>
                  <a:srgbClr val="002060"/>
                </a:solidFill>
              </a:rPr>
              <a:t>emulzi.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oužívá </a:t>
            </a:r>
            <a:r>
              <a:rPr lang="cs-CZ" dirty="0" smtClean="0">
                <a:solidFill>
                  <a:srgbClr val="002060"/>
                </a:solidFill>
              </a:rPr>
              <a:t>se ve </a:t>
            </a:r>
            <a:r>
              <a:rPr lang="cs-CZ" dirty="0">
                <a:solidFill>
                  <a:srgbClr val="002060"/>
                </a:solidFill>
              </a:rPr>
              <a:t>veterinárním </a:t>
            </a:r>
            <a:r>
              <a:rPr lang="cs-CZ" dirty="0" smtClean="0">
                <a:solidFill>
                  <a:srgbClr val="002060"/>
                </a:solidFill>
              </a:rPr>
              <a:t>lékařství.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4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Adjuvans v humánní medicíně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hydroxid hlinitý </a:t>
            </a:r>
            <a:endParaRPr lang="cs-CZ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>
                <a:solidFill>
                  <a:srgbClr val="002060"/>
                </a:solidFill>
              </a:rPr>
              <a:t>, </a:t>
            </a:r>
            <a:endParaRPr lang="cs-CZ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samostatné </a:t>
            </a:r>
            <a:r>
              <a:rPr lang="cs-CZ" dirty="0">
                <a:solidFill>
                  <a:srgbClr val="002060"/>
                </a:solidFill>
              </a:rPr>
              <a:t>očkování tetanickým </a:t>
            </a:r>
            <a:r>
              <a:rPr lang="cs-CZ" dirty="0" smtClean="0">
                <a:solidFill>
                  <a:srgbClr val="002060"/>
                </a:solidFill>
              </a:rPr>
              <a:t>toxoidem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fosforečnan </a:t>
            </a:r>
            <a:r>
              <a:rPr lang="cs-CZ" dirty="0">
                <a:solidFill>
                  <a:srgbClr val="002060"/>
                </a:solidFill>
              </a:rPr>
              <a:t>hlinitý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očkování </a:t>
            </a:r>
            <a:r>
              <a:rPr lang="cs-CZ" dirty="0">
                <a:solidFill>
                  <a:srgbClr val="002060"/>
                </a:solidFill>
              </a:rPr>
              <a:t>proti </a:t>
            </a:r>
            <a:r>
              <a:rPr lang="cs-CZ" dirty="0" err="1">
                <a:solidFill>
                  <a:srgbClr val="002060"/>
                </a:solidFill>
              </a:rPr>
              <a:t>hepatitídě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B </a:t>
            </a:r>
            <a:r>
              <a:rPr lang="cs-CZ" dirty="0">
                <a:solidFill>
                  <a:srgbClr val="002060"/>
                </a:solidFill>
              </a:rPr>
              <a:t> 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fosforečnan </a:t>
            </a:r>
            <a:r>
              <a:rPr lang="cs-CZ" dirty="0">
                <a:solidFill>
                  <a:srgbClr val="002060"/>
                </a:solidFill>
              </a:rPr>
              <a:t>vápenatý </a:t>
            </a:r>
            <a:endParaRPr lang="cs-CZ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alergenové vakcíny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62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Moderní adjuvans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akcína </a:t>
            </a:r>
            <a:r>
              <a:rPr lang="cs-CZ" dirty="0">
                <a:solidFill>
                  <a:srgbClr val="002060"/>
                </a:solidFill>
              </a:rPr>
              <a:t>proti rakovině děložního čípku obsahující AS04 (</a:t>
            </a:r>
            <a:r>
              <a:rPr lang="cs-CZ" dirty="0" err="1">
                <a:solidFill>
                  <a:srgbClr val="002060"/>
                </a:solidFill>
              </a:rPr>
              <a:t>deacylovaný</a:t>
            </a:r>
            <a:r>
              <a:rPr lang="cs-CZ" dirty="0">
                <a:solidFill>
                  <a:srgbClr val="002060"/>
                </a:solidFill>
              </a:rPr>
              <a:t> lipopolysacharid adsorbovaný na hydroxidu hlinitém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Indukuje </a:t>
            </a:r>
            <a:r>
              <a:rPr lang="cs-CZ" dirty="0">
                <a:solidFill>
                  <a:srgbClr val="002060"/>
                </a:solidFill>
              </a:rPr>
              <a:t>vyšší a delší protilátkovou odpověď, ale také mnohem silnější specifickou imunitní paměť ve srovnání s hodnotami pozorovanými po vakcinaci pouze s aluminiovou solí. </a:t>
            </a:r>
            <a:endParaRPr lang="en-GB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33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 smtClean="0">
                <a:latin typeface="Arial Unicode MS" pitchFamily="34" charset="-128"/>
              </a:rPr>
              <a:t>Autran B., et al.: </a:t>
            </a:r>
            <a:r>
              <a:rPr lang="cs-CZ" altLang="en-US" sz="1600" i="1" smtClean="0">
                <a:latin typeface="Arial Unicode MS" pitchFamily="34" charset="-128"/>
              </a:rPr>
              <a:t>Science</a:t>
            </a:r>
            <a:r>
              <a:rPr lang="cs-CZ" altLang="en-US" sz="1600" smtClean="0">
                <a:latin typeface="Arial Unicode MS" pitchFamily="34" charset="-128"/>
              </a:rPr>
              <a:t> 2004</a:t>
            </a:r>
            <a:r>
              <a:rPr lang="en-US" altLang="en-US" sz="1600" smtClean="0">
                <a:latin typeface="Arial Unicode MS" pitchFamily="34" charset="-128"/>
              </a:rPr>
              <a:t>;</a:t>
            </a:r>
            <a:r>
              <a:rPr lang="cs-CZ" altLang="en-US" sz="1600" smtClean="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C00000"/>
                </a:solidFill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201306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 smtClean="0">
                <a:solidFill>
                  <a:srgbClr val="C00000"/>
                </a:solidFill>
              </a:rPr>
              <a:t>Primární a sekundární imunitní odpověď</a:t>
            </a:r>
            <a:endParaRPr lang="en-US" altLang="en-US" sz="4000" dirty="0" smtClean="0">
              <a:solidFill>
                <a:srgbClr val="C00000"/>
              </a:solidFill>
            </a:endParaRPr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85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en-US" b="1" dirty="0" err="1" smtClean="0">
                <a:solidFill>
                  <a:srgbClr val="002060"/>
                </a:solidFill>
              </a:rPr>
              <a:t>Atenuované</a:t>
            </a:r>
            <a:r>
              <a:rPr lang="cs-CZ" altLang="en-US" b="1" dirty="0" smtClean="0">
                <a:solidFill>
                  <a:srgbClr val="002060"/>
                </a:solidFill>
              </a:rPr>
              <a:t> mikroby</a:t>
            </a:r>
            <a:r>
              <a:rPr lang="cs-CZ" altLang="en-US" dirty="0" smtClean="0">
                <a:solidFill>
                  <a:srgbClr val="002060"/>
                </a:solidFill>
              </a:rPr>
              <a:t>: </a:t>
            </a:r>
            <a:r>
              <a:rPr lang="cs-CZ" altLang="en-US" u="sng" dirty="0" smtClean="0">
                <a:solidFill>
                  <a:srgbClr val="002060"/>
                </a:solidFill>
              </a:rPr>
              <a:t>spalničky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zarděnky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příušnice,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rotaviry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varicella</a:t>
            </a:r>
            <a:r>
              <a:rPr lang="cs-CZ" altLang="en-US" u="sng" dirty="0" smtClean="0">
                <a:solidFill>
                  <a:srgbClr val="002060"/>
                </a:solidFill>
              </a:rPr>
              <a:t>, </a:t>
            </a:r>
            <a:r>
              <a:rPr lang="cs-CZ" altLang="en-US" dirty="0" smtClean="0">
                <a:solidFill>
                  <a:srgbClr val="002060"/>
                </a:solidFill>
              </a:rPr>
              <a:t>BCG (proti TBC), poliomyelitis ( dětská obrna) (Sabinova), cholera, žlutá zimnice </a:t>
            </a:r>
          </a:p>
          <a:p>
            <a:pPr eaLnBrk="1" hangingPunct="1"/>
            <a:r>
              <a:rPr lang="cs-CZ" altLang="en-US" b="1" dirty="0" smtClean="0">
                <a:solidFill>
                  <a:srgbClr val="002060"/>
                </a:solidFill>
              </a:rPr>
              <a:t>Inaktivované mikroorganismy</a:t>
            </a:r>
            <a:r>
              <a:rPr lang="cs-CZ" altLang="en-US" dirty="0" smtClean="0">
                <a:solidFill>
                  <a:srgbClr val="002060"/>
                </a:solidFill>
              </a:rPr>
              <a:t>:</a:t>
            </a:r>
            <a:r>
              <a:rPr lang="cs-CZ" altLang="en-US" u="sng" dirty="0" smtClean="0">
                <a:solidFill>
                  <a:srgbClr val="002060"/>
                </a:solidFill>
              </a:rPr>
              <a:t> poliomyelitis </a:t>
            </a:r>
            <a:r>
              <a:rPr lang="cs-CZ" altLang="en-US" dirty="0" smtClean="0">
                <a:solidFill>
                  <a:srgbClr val="002060"/>
                </a:solidFill>
              </a:rPr>
              <a:t>(</a:t>
            </a:r>
            <a:r>
              <a:rPr lang="cs-CZ" altLang="en-US" dirty="0" err="1" smtClean="0">
                <a:solidFill>
                  <a:srgbClr val="002060"/>
                </a:solidFill>
              </a:rPr>
              <a:t>Salkova</a:t>
            </a:r>
            <a:r>
              <a:rPr lang="cs-CZ" altLang="en-US" dirty="0" smtClean="0">
                <a:solidFill>
                  <a:srgbClr val="002060"/>
                </a:solidFill>
              </a:rPr>
              <a:t>), vzteklina, hepatitis A, klíšťová encefalitida, </a:t>
            </a:r>
            <a:r>
              <a:rPr lang="cs-CZ" altLang="en-US" dirty="0" err="1" smtClean="0">
                <a:solidFill>
                  <a:srgbClr val="002060"/>
                </a:solidFill>
              </a:rPr>
              <a:t>cholera,mor</a:t>
            </a:r>
            <a:r>
              <a:rPr lang="cs-CZ" altLang="en-US" dirty="0" smtClean="0">
                <a:solidFill>
                  <a:srgbClr val="002060"/>
                </a:solidFill>
              </a:rPr>
              <a:t>, dříve </a:t>
            </a:r>
            <a:r>
              <a:rPr lang="cs-CZ" altLang="en-US" dirty="0" err="1" smtClean="0">
                <a:solidFill>
                  <a:srgbClr val="002060"/>
                </a:solidFill>
              </a:rPr>
              <a:t>pertusse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b="1" dirty="0" smtClean="0">
                <a:solidFill>
                  <a:srgbClr val="002060"/>
                </a:solidFill>
              </a:rPr>
              <a:t>Toxoidy </a:t>
            </a:r>
            <a:r>
              <a:rPr lang="cs-CZ" altLang="en-US" dirty="0" smtClean="0">
                <a:solidFill>
                  <a:srgbClr val="002060"/>
                </a:solidFill>
              </a:rPr>
              <a:t>(chemicky modifikované, inaktivované): </a:t>
            </a:r>
            <a:r>
              <a:rPr lang="cs-CZ" altLang="en-US" u="sng" dirty="0" smtClean="0">
                <a:solidFill>
                  <a:srgbClr val="002060"/>
                </a:solidFill>
              </a:rPr>
              <a:t>tetanus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záškrt  </a:t>
            </a:r>
            <a:endParaRPr lang="cs-CZ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Atenuované</a:t>
            </a:r>
            <a:r>
              <a:rPr lang="cs-CZ" dirty="0">
                <a:solidFill>
                  <a:srgbClr val="C00000"/>
                </a:solidFill>
              </a:rPr>
              <a:t> virové a bakteriální </a:t>
            </a:r>
            <a:r>
              <a:rPr lang="cs-CZ" dirty="0" smtClean="0">
                <a:solidFill>
                  <a:srgbClr val="C00000"/>
                </a:solidFill>
              </a:rPr>
              <a:t>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err="1">
                <a:solidFill>
                  <a:srgbClr val="002060"/>
                </a:solidFill>
              </a:rPr>
              <a:t>Atenuace</a:t>
            </a:r>
            <a:r>
              <a:rPr lang="cs-CZ" sz="3400" dirty="0">
                <a:solidFill>
                  <a:srgbClr val="002060"/>
                </a:solidFill>
              </a:rPr>
              <a:t> mikrobů znamená ztrátu patogenity, avšak uchování schopnosti omezeného růstu v hostiteli. 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err="1" smtClean="0">
                <a:solidFill>
                  <a:srgbClr val="002060"/>
                </a:solidFill>
              </a:rPr>
              <a:t>Atenuace</a:t>
            </a:r>
            <a:r>
              <a:rPr lang="cs-CZ" sz="3400" dirty="0" smtClean="0">
                <a:solidFill>
                  <a:srgbClr val="002060"/>
                </a:solidFill>
              </a:rPr>
              <a:t> </a:t>
            </a:r>
            <a:r>
              <a:rPr lang="cs-CZ" sz="3400" dirty="0">
                <a:solidFill>
                  <a:srgbClr val="002060"/>
                </a:solidFill>
              </a:rPr>
              <a:t>bývá, dosaženo kultivací patogenních </a:t>
            </a:r>
            <a:r>
              <a:rPr lang="cs-CZ" sz="3400" dirty="0" smtClean="0">
                <a:solidFill>
                  <a:srgbClr val="002060"/>
                </a:solidFill>
              </a:rPr>
              <a:t>kmenů bakterií </a:t>
            </a:r>
            <a:r>
              <a:rPr lang="cs-CZ" sz="3400" dirty="0">
                <a:solidFill>
                  <a:srgbClr val="002060"/>
                </a:solidFill>
              </a:rPr>
              <a:t>nebo virů v abnormálních kultivačních podmínkách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sz="3400" dirty="0" smtClean="0">
                <a:solidFill>
                  <a:srgbClr val="002060"/>
                </a:solidFill>
              </a:rPr>
              <a:t> </a:t>
            </a:r>
            <a:r>
              <a:rPr lang="cs-CZ" sz="3400" dirty="0">
                <a:solidFill>
                  <a:srgbClr val="002060"/>
                </a:solidFill>
              </a:rPr>
              <a:t>Dlouhodobá kultivace v těchto podmínkách vede k selekci mutant, které jsou lépe přizpůsobeny k </a:t>
            </a:r>
            <a:r>
              <a:rPr lang="cs-CZ" sz="3400" dirty="0" smtClean="0">
                <a:solidFill>
                  <a:srgbClr val="002060"/>
                </a:solidFill>
              </a:rPr>
              <a:t>růstu </a:t>
            </a:r>
            <a:r>
              <a:rPr lang="cs-CZ" sz="3400" dirty="0">
                <a:solidFill>
                  <a:srgbClr val="002060"/>
                </a:solidFill>
              </a:rPr>
              <a:t>v abnormálních podmínkách a proto špatně rostou v přírodním hostiteli. </a:t>
            </a:r>
            <a:endParaRPr lang="en-GB" sz="3400" dirty="0">
              <a:solidFill>
                <a:srgbClr val="002060"/>
              </a:solidFill>
            </a:endParaRPr>
          </a:p>
          <a:p>
            <a:r>
              <a:rPr lang="cs-CZ" sz="3400" dirty="0" err="1" smtClean="0">
                <a:solidFill>
                  <a:srgbClr val="002060"/>
                </a:solidFill>
              </a:rPr>
              <a:t>Např</a:t>
            </a:r>
            <a:r>
              <a:rPr lang="cs-CZ" sz="3400" dirty="0">
                <a:solidFill>
                  <a:srgbClr val="002060"/>
                </a:solidFill>
              </a:rPr>
              <a:t>: </a:t>
            </a:r>
            <a:r>
              <a:rPr lang="cs-CZ" sz="3400" dirty="0" err="1">
                <a:solidFill>
                  <a:srgbClr val="002060"/>
                </a:solidFill>
              </a:rPr>
              <a:t>atenuovaný</a:t>
            </a:r>
            <a:r>
              <a:rPr lang="cs-CZ" sz="3400" dirty="0">
                <a:solidFill>
                  <a:srgbClr val="002060"/>
                </a:solidFill>
              </a:rPr>
              <a:t> kmen </a:t>
            </a:r>
            <a:r>
              <a:rPr lang="cs-CZ" sz="3400" i="1" dirty="0" err="1">
                <a:solidFill>
                  <a:srgbClr val="002060"/>
                </a:solidFill>
              </a:rPr>
              <a:t>Mycobakterium</a:t>
            </a:r>
            <a:r>
              <a:rPr lang="cs-CZ" sz="3400" i="1" dirty="0">
                <a:solidFill>
                  <a:srgbClr val="002060"/>
                </a:solidFill>
              </a:rPr>
              <a:t> </a:t>
            </a:r>
            <a:r>
              <a:rPr lang="cs-CZ" sz="3400" i="1" dirty="0" err="1">
                <a:solidFill>
                  <a:srgbClr val="002060"/>
                </a:solidFill>
              </a:rPr>
              <a:t>bovis</a:t>
            </a:r>
            <a:r>
              <a:rPr lang="cs-CZ" sz="3400" i="1" dirty="0">
                <a:solidFill>
                  <a:srgbClr val="002060"/>
                </a:solidFill>
              </a:rPr>
              <a:t> </a:t>
            </a:r>
            <a:r>
              <a:rPr lang="cs-CZ" sz="3400" dirty="0">
                <a:solidFill>
                  <a:srgbClr val="002060"/>
                </a:solidFill>
              </a:rPr>
              <a:t>zvaný </a:t>
            </a:r>
            <a:r>
              <a:rPr lang="cs-CZ" sz="3400" dirty="0" err="1">
                <a:solidFill>
                  <a:srgbClr val="002060"/>
                </a:solidFill>
              </a:rPr>
              <a:t>Bacillus</a:t>
            </a:r>
            <a:r>
              <a:rPr lang="cs-CZ" sz="3400" dirty="0">
                <a:solidFill>
                  <a:srgbClr val="002060"/>
                </a:solidFill>
              </a:rPr>
              <a:t> </a:t>
            </a:r>
            <a:r>
              <a:rPr lang="cs-CZ" sz="3400" dirty="0" err="1">
                <a:solidFill>
                  <a:srgbClr val="002060"/>
                </a:solidFill>
              </a:rPr>
              <a:t>Calmette-Guerin</a:t>
            </a:r>
            <a:r>
              <a:rPr lang="cs-CZ" sz="3400" dirty="0">
                <a:solidFill>
                  <a:srgbClr val="002060"/>
                </a:solidFill>
              </a:rPr>
              <a:t> (IBCG) byl získán kultivací </a:t>
            </a:r>
            <a:r>
              <a:rPr lang="cs-CZ" sz="3400" i="1" dirty="0">
                <a:solidFill>
                  <a:srgbClr val="002060"/>
                </a:solidFill>
              </a:rPr>
              <a:t>M. </a:t>
            </a:r>
            <a:r>
              <a:rPr lang="cs-CZ" sz="3400" i="1" dirty="0" err="1">
                <a:solidFill>
                  <a:srgbClr val="002060"/>
                </a:solidFill>
              </a:rPr>
              <a:t>bovis</a:t>
            </a:r>
            <a:r>
              <a:rPr lang="cs-CZ" sz="3400" i="1" dirty="0">
                <a:solidFill>
                  <a:srgbClr val="002060"/>
                </a:solidFill>
              </a:rPr>
              <a:t> </a:t>
            </a:r>
            <a:r>
              <a:rPr lang="cs-CZ" sz="3400" dirty="0">
                <a:solidFill>
                  <a:srgbClr val="002060"/>
                </a:solidFill>
              </a:rPr>
              <a:t>v mediu obsahujícím zvýšenou koncentraci žluči. 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smtClean="0">
                <a:solidFill>
                  <a:srgbClr val="002060"/>
                </a:solidFill>
              </a:rPr>
              <a:t>Po </a:t>
            </a:r>
            <a:r>
              <a:rPr lang="cs-CZ" sz="3400" dirty="0">
                <a:solidFill>
                  <a:srgbClr val="002060"/>
                </a:solidFill>
              </a:rPr>
              <a:t>13 letech se bakterie adaptovaly na toto medium a staly se </a:t>
            </a:r>
            <a:r>
              <a:rPr lang="cs-CZ" sz="3400" dirty="0" err="1">
                <a:solidFill>
                  <a:srgbClr val="002060"/>
                </a:solidFill>
              </a:rPr>
              <a:t>atenuovanými</a:t>
            </a:r>
            <a:r>
              <a:rPr lang="cs-CZ" sz="3400" dirty="0">
                <a:solidFill>
                  <a:srgbClr val="002060"/>
                </a:solidFill>
              </a:rPr>
              <a:t>, takže mohly být užity jako vakcína proti tuberkulóze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cs-CZ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126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Atenuované</a:t>
            </a:r>
            <a:r>
              <a:rPr lang="cs-CZ" dirty="0">
                <a:solidFill>
                  <a:srgbClr val="C00000"/>
                </a:solidFill>
              </a:rPr>
              <a:t> virové a bakteriální </a:t>
            </a:r>
            <a:r>
              <a:rPr lang="cs-CZ" dirty="0" smtClean="0">
                <a:solidFill>
                  <a:srgbClr val="C00000"/>
                </a:solidFill>
              </a:rPr>
              <a:t>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>
                <a:solidFill>
                  <a:srgbClr val="002060"/>
                </a:solidFill>
              </a:rPr>
              <a:t>Poliovirus</a:t>
            </a:r>
            <a:r>
              <a:rPr lang="cs-CZ" dirty="0">
                <a:solidFill>
                  <a:srgbClr val="002060"/>
                </a:solidFill>
              </a:rPr>
              <a:t> užitý v </a:t>
            </a:r>
            <a:r>
              <a:rPr lang="cs-CZ" b="1" dirty="0">
                <a:solidFill>
                  <a:srgbClr val="002060"/>
                </a:solidFill>
              </a:rPr>
              <a:t>Sabinově vakcíně</a:t>
            </a:r>
            <a:r>
              <a:rPr lang="cs-CZ" b="1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byl získán </a:t>
            </a:r>
            <a:r>
              <a:rPr lang="cs-CZ" dirty="0" err="1">
                <a:solidFill>
                  <a:srgbClr val="002060"/>
                </a:solidFill>
              </a:rPr>
              <a:t>pasážováním</a:t>
            </a:r>
            <a:r>
              <a:rPr lang="cs-CZ" dirty="0">
                <a:solidFill>
                  <a:srgbClr val="002060"/>
                </a:solidFill>
              </a:rPr>
              <a:t> v buňkách </a:t>
            </a:r>
            <a:r>
              <a:rPr lang="cs-CZ" b="1" dirty="0">
                <a:solidFill>
                  <a:srgbClr val="002060"/>
                </a:solidFill>
              </a:rPr>
              <a:t>opičích ledvin.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Výhodou </a:t>
            </a:r>
            <a:r>
              <a:rPr lang="cs-CZ" dirty="0" err="1">
                <a:solidFill>
                  <a:srgbClr val="002060"/>
                </a:solidFill>
              </a:rPr>
              <a:t>atenuovaných</a:t>
            </a:r>
            <a:r>
              <a:rPr lang="cs-CZ" dirty="0">
                <a:solidFill>
                  <a:srgbClr val="002060"/>
                </a:solidFill>
              </a:rPr>
              <a:t> vakcín je, že díky určité perzistenci v organismu nevyžaduji opakovanou imunizaci a jsou zvláště vhodné pro indukci buněčné imunity(obr.2).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Hlavní </a:t>
            </a:r>
            <a:r>
              <a:rPr lang="cs-CZ" dirty="0">
                <a:solidFill>
                  <a:srgbClr val="002060"/>
                </a:solidFill>
              </a:rPr>
              <a:t>nevýhodou </a:t>
            </a:r>
            <a:r>
              <a:rPr lang="cs-CZ" dirty="0" err="1">
                <a:solidFill>
                  <a:srgbClr val="002060"/>
                </a:solidFill>
              </a:rPr>
              <a:t>atenuovaných</a:t>
            </a:r>
            <a:r>
              <a:rPr lang="cs-CZ" dirty="0">
                <a:solidFill>
                  <a:srgbClr val="002060"/>
                </a:solidFill>
              </a:rPr>
              <a:t> vakcín je možnost jejich reverze na virulentní formu. Např. u Sabinovy </a:t>
            </a:r>
            <a:r>
              <a:rPr lang="cs-CZ" b="1" dirty="0" err="1">
                <a:solidFill>
                  <a:srgbClr val="002060"/>
                </a:solidFill>
              </a:rPr>
              <a:t>vakciny</a:t>
            </a:r>
            <a:r>
              <a:rPr lang="cs-CZ" b="1" dirty="0">
                <a:solidFill>
                  <a:srgbClr val="002060"/>
                </a:solidFill>
              </a:rPr>
              <a:t>, </a:t>
            </a:r>
            <a:r>
              <a:rPr lang="cs-CZ" dirty="0">
                <a:solidFill>
                  <a:srgbClr val="002060"/>
                </a:solidFill>
              </a:rPr>
              <a:t>je frekvence této reverze </a:t>
            </a:r>
            <a:r>
              <a:rPr lang="cs-CZ" b="1" dirty="0">
                <a:solidFill>
                  <a:srgbClr val="002060"/>
                </a:solidFill>
              </a:rPr>
              <a:t>4 z miliónu.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Techniky </a:t>
            </a:r>
            <a:r>
              <a:rPr lang="cs-CZ" dirty="0">
                <a:solidFill>
                  <a:srgbClr val="002060"/>
                </a:solidFill>
              </a:rPr>
              <a:t>genového inženýrství poskytují možnosti </a:t>
            </a:r>
            <a:r>
              <a:rPr lang="cs-CZ" b="1" dirty="0">
                <a:solidFill>
                  <a:srgbClr val="002060"/>
                </a:solidFill>
              </a:rPr>
              <a:t>selektivního odstranění genů virulence</a:t>
            </a:r>
            <a:r>
              <a:rPr lang="cs-CZ" dirty="0">
                <a:solidFill>
                  <a:srgbClr val="002060"/>
                </a:solidFill>
              </a:rPr>
              <a:t>, což vylučuje reverzi na virulentní kmeny.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8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Imunizace  aktivní  a  pasivní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54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Inaktivované virové a bakteriální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Příprava tepelnou </a:t>
            </a:r>
            <a:r>
              <a:rPr lang="cs-CZ" dirty="0">
                <a:solidFill>
                  <a:srgbClr val="002060"/>
                </a:solidFill>
              </a:rPr>
              <a:t>nebo chemickou inaktivací </a:t>
            </a:r>
            <a:r>
              <a:rPr lang="cs-CZ" dirty="0" err="1">
                <a:solidFill>
                  <a:srgbClr val="002060"/>
                </a:solidFill>
              </a:rPr>
              <a:t>patogena</a:t>
            </a:r>
            <a:r>
              <a:rPr lang="cs-CZ" dirty="0">
                <a:solidFill>
                  <a:srgbClr val="002060"/>
                </a:solidFill>
              </a:rPr>
              <a:t> tak, aby nebyl schopen se replikovat v hostiteli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Je důležité, aby se při inaktivaci udržela struktura povrchových epitopů.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Tepelná </a:t>
            </a:r>
            <a:r>
              <a:rPr lang="cs-CZ" dirty="0">
                <a:solidFill>
                  <a:srgbClr val="002060"/>
                </a:solidFill>
              </a:rPr>
              <a:t>inaktivace často vede k denaturaci proteinů, lepší je chemická inaktivace </a:t>
            </a:r>
            <a:r>
              <a:rPr lang="cs-CZ" b="1" dirty="0">
                <a:solidFill>
                  <a:srgbClr val="002060"/>
                </a:solidFill>
              </a:rPr>
              <a:t>formalínem </a:t>
            </a:r>
            <a:r>
              <a:rPr lang="cs-CZ" dirty="0">
                <a:solidFill>
                  <a:srgbClr val="002060"/>
                </a:solidFill>
              </a:rPr>
              <a:t>nebo </a:t>
            </a:r>
            <a:r>
              <a:rPr lang="cs-CZ" b="1" dirty="0">
                <a:solidFill>
                  <a:srgbClr val="002060"/>
                </a:solidFill>
              </a:rPr>
              <a:t>alkylačními látkami</a:t>
            </a:r>
            <a:r>
              <a:rPr lang="cs-CZ" dirty="0">
                <a:solidFill>
                  <a:srgbClr val="002060"/>
                </a:solidFill>
              </a:rPr>
              <a:t>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Mrtvé </a:t>
            </a:r>
            <a:r>
              <a:rPr lang="cs-CZ" dirty="0">
                <a:solidFill>
                  <a:srgbClr val="002060"/>
                </a:solidFill>
              </a:rPr>
              <a:t>vakcíny vyžadují opakování imunizace, aby se udržel imunní stav jedince.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Kromě </a:t>
            </a:r>
            <a:r>
              <a:rPr lang="cs-CZ" dirty="0">
                <a:solidFill>
                  <a:srgbClr val="002060"/>
                </a:solidFill>
              </a:rPr>
              <a:t>toho tyto vakcíny indukují převážně </a:t>
            </a:r>
            <a:r>
              <a:rPr lang="cs-CZ" b="1" dirty="0">
                <a:solidFill>
                  <a:srgbClr val="002060"/>
                </a:solidFill>
              </a:rPr>
              <a:t>humorální imunitu.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192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Purifikované </a:t>
            </a:r>
            <a:r>
              <a:rPr lang="cs-CZ" dirty="0">
                <a:solidFill>
                  <a:srgbClr val="C00000"/>
                </a:solidFill>
              </a:rPr>
              <a:t>makromolekuly jako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Některé </a:t>
            </a:r>
            <a:r>
              <a:rPr lang="cs-CZ" dirty="0">
                <a:solidFill>
                  <a:srgbClr val="002060"/>
                </a:solidFill>
              </a:rPr>
              <a:t>nevýhody předchozích typů vakcín mohou být vyřešeny užitím </a:t>
            </a:r>
            <a:r>
              <a:rPr lang="cs-CZ" dirty="0" smtClean="0">
                <a:solidFill>
                  <a:srgbClr val="002060"/>
                </a:solidFill>
              </a:rPr>
              <a:t>vyčištěných </a:t>
            </a:r>
            <a:r>
              <a:rPr lang="cs-CZ" dirty="0">
                <a:solidFill>
                  <a:srgbClr val="002060"/>
                </a:solidFill>
              </a:rPr>
              <a:t>makromolekul k imunizaci.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Polysacharidové </a:t>
            </a:r>
            <a:r>
              <a:rPr lang="cs-CZ" dirty="0" err="1">
                <a:solidFill>
                  <a:srgbClr val="002060"/>
                </a:solidFill>
              </a:rPr>
              <a:t>vakciny</a:t>
            </a:r>
            <a:r>
              <a:rPr lang="cs-CZ" dirty="0">
                <a:solidFill>
                  <a:srgbClr val="002060"/>
                </a:solidFill>
              </a:rPr>
              <a:t> jsou limitovány jejich neschopností aktivovat T</a:t>
            </a:r>
            <a:r>
              <a:rPr lang="cs-CZ" baseline="-25000" dirty="0">
                <a:solidFill>
                  <a:srgbClr val="002060"/>
                </a:solidFill>
              </a:rPr>
              <a:t>H</a:t>
            </a:r>
            <a:r>
              <a:rPr lang="cs-CZ" dirty="0">
                <a:solidFill>
                  <a:srgbClr val="002060"/>
                </a:solidFill>
              </a:rPr>
              <a:t> buňky. Aktivují B buňky pouze k produkci </a:t>
            </a:r>
            <a:r>
              <a:rPr lang="cs-CZ" dirty="0" err="1">
                <a:solidFill>
                  <a:srgbClr val="002060"/>
                </a:solidFill>
              </a:rPr>
              <a:t>IgM</a:t>
            </a:r>
            <a:r>
              <a:rPr lang="cs-CZ" dirty="0">
                <a:solidFill>
                  <a:srgbClr val="002060"/>
                </a:solidFill>
              </a:rPr>
              <a:t> protilátek.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Tato </a:t>
            </a:r>
            <a:r>
              <a:rPr lang="cs-CZ" dirty="0">
                <a:solidFill>
                  <a:srgbClr val="002060"/>
                </a:solidFill>
              </a:rPr>
              <a:t>nevýhoda se obchází konjugací polysacharidu  k proteinovému nosiči. Např. u </a:t>
            </a:r>
            <a:r>
              <a:rPr lang="cs-CZ" dirty="0" smtClean="0">
                <a:solidFill>
                  <a:srgbClr val="002060"/>
                </a:solidFill>
              </a:rPr>
              <a:t>vakcíny </a:t>
            </a:r>
            <a:r>
              <a:rPr lang="cs-CZ" dirty="0">
                <a:solidFill>
                  <a:srgbClr val="002060"/>
                </a:solidFill>
              </a:rPr>
              <a:t>proti </a:t>
            </a:r>
            <a:r>
              <a:rPr lang="cs-CZ" i="1" dirty="0" err="1">
                <a:solidFill>
                  <a:srgbClr val="002060"/>
                </a:solidFill>
              </a:rPr>
              <a:t>Haemophilus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influenzae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je </a:t>
            </a:r>
            <a:r>
              <a:rPr lang="cs-CZ" b="1" dirty="0">
                <a:solidFill>
                  <a:srgbClr val="002060"/>
                </a:solidFill>
              </a:rPr>
              <a:t>kapsulární polysacharid</a:t>
            </a:r>
            <a:r>
              <a:rPr lang="cs-CZ" dirty="0">
                <a:solidFill>
                  <a:srgbClr val="002060"/>
                </a:solidFill>
              </a:rPr>
              <a:t> kovalentně navázán na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tetanický </a:t>
            </a:r>
            <a:r>
              <a:rPr lang="cs-CZ" dirty="0">
                <a:solidFill>
                  <a:srgbClr val="002060"/>
                </a:solidFill>
              </a:rPr>
              <a:t>toxoid.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Získaný </a:t>
            </a:r>
            <a:r>
              <a:rPr lang="cs-CZ" dirty="0">
                <a:solidFill>
                  <a:srgbClr val="002060"/>
                </a:solidFill>
              </a:rPr>
              <a:t>konjugát je </a:t>
            </a:r>
            <a:r>
              <a:rPr lang="cs-CZ" dirty="0" err="1" smtClean="0">
                <a:solidFill>
                  <a:srgbClr val="002060"/>
                </a:solidFill>
              </a:rPr>
              <a:t>imunogennější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než samotný polysacharid a aktivuje TH buňky.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932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2656"/>
            <a:ext cx="6910387" cy="1368152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   „Moderní“ vakcíny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824"/>
            <a:ext cx="7778750" cy="469885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en-US" sz="2400" b="1" dirty="0" err="1" smtClean="0">
                <a:solidFill>
                  <a:srgbClr val="002060"/>
                </a:solidFill>
                <a:latin typeface="+mj-lt"/>
              </a:rPr>
              <a:t>Podjednotkové</a:t>
            </a:r>
            <a:r>
              <a:rPr lang="cs-CZ" altLang="en-US" sz="24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(izolované složky mikroorganismů):</a:t>
            </a:r>
            <a:r>
              <a:rPr lang="cs-CZ" alt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chřipková, </a:t>
            </a:r>
            <a:r>
              <a:rPr lang="cs-CZ" altLang="en-US" sz="2400" u="sng" dirty="0" err="1" smtClean="0">
                <a:solidFill>
                  <a:srgbClr val="002060"/>
                </a:solidFill>
                <a:latin typeface="+mj-lt"/>
              </a:rPr>
              <a:t>pertusse</a:t>
            </a:r>
            <a:endParaRPr lang="cs-CZ" altLang="en-US" sz="2400" u="sng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10000"/>
              </a:lnSpc>
            </a:pPr>
            <a:r>
              <a:rPr lang="cs-CZ" altLang="en-US" sz="2400" b="1" dirty="0" smtClean="0">
                <a:solidFill>
                  <a:srgbClr val="002060"/>
                </a:solidFill>
                <a:latin typeface="+mj-lt"/>
              </a:rPr>
              <a:t>Polysacharidové 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(polysacharidová pouzdra): </a:t>
            </a:r>
            <a:r>
              <a:rPr lang="cs-CZ" altLang="en-US" sz="2400" u="sng" dirty="0" err="1" smtClean="0">
                <a:solidFill>
                  <a:srgbClr val="002060"/>
                </a:solidFill>
                <a:latin typeface="+mj-lt"/>
              </a:rPr>
              <a:t>Heamophilus</a:t>
            </a:r>
            <a:r>
              <a:rPr lang="cs-CZ" altLang="en-US" sz="2400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u="sng" dirty="0" err="1" smtClean="0">
                <a:solidFill>
                  <a:srgbClr val="002060"/>
                </a:solidFill>
                <a:latin typeface="+mj-lt"/>
              </a:rPr>
              <a:t>influenzae</a:t>
            </a:r>
            <a:r>
              <a:rPr lang="cs-CZ" altLang="en-US" sz="2400" u="sng" dirty="0" smtClean="0">
                <a:solidFill>
                  <a:srgbClr val="002060"/>
                </a:solidFill>
                <a:latin typeface="+mj-lt"/>
              </a:rPr>
              <a:t> B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 (konjugovaná), </a:t>
            </a:r>
            <a:r>
              <a:rPr lang="cs-CZ" altLang="en-US" sz="2400" dirty="0" err="1" smtClean="0">
                <a:solidFill>
                  <a:srgbClr val="002060"/>
                </a:solidFill>
                <a:latin typeface="+mj-lt"/>
              </a:rPr>
              <a:t>Meningococcus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 (skupina A </a:t>
            </a:r>
            <a:r>
              <a:rPr lang="cs-CZ" altLang="en-US" sz="2400" dirty="0" err="1" smtClean="0">
                <a:solidFill>
                  <a:srgbClr val="002060"/>
                </a:solidFill>
                <a:latin typeface="+mj-lt"/>
              </a:rPr>
              <a:t>a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 C, konjugované i nekonjugované ), </a:t>
            </a:r>
            <a:r>
              <a:rPr lang="cs-CZ" altLang="en-US" sz="2400" dirty="0" err="1" smtClean="0">
                <a:solidFill>
                  <a:srgbClr val="002060"/>
                </a:solidFill>
                <a:latin typeface="+mj-lt"/>
              </a:rPr>
              <a:t>Pneumococcus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 (konjugovaná i nekonjugovaná)</a:t>
            </a:r>
          </a:p>
          <a:p>
            <a:pPr>
              <a:lnSpc>
                <a:spcPct val="110000"/>
              </a:lnSpc>
            </a:pPr>
            <a:r>
              <a:rPr lang="cs-CZ" altLang="en-US" sz="2400" b="1" dirty="0" smtClean="0">
                <a:solidFill>
                  <a:srgbClr val="002060"/>
                </a:solidFill>
                <a:latin typeface="+mj-lt"/>
              </a:rPr>
              <a:t>Rekombinantní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konkrétní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gen z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viru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baktérie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či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parazita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který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je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kóduje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vznik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specifického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antigenu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Tento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gen se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inkorporuje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do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jiného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organismu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jež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poté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produkuje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specifický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antigen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u="sng" dirty="0" smtClean="0">
                <a:solidFill>
                  <a:srgbClr val="002060"/>
                </a:solidFill>
                <a:latin typeface="+mj-lt"/>
              </a:rPr>
              <a:t>hepatitis B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400" b="1" dirty="0" smtClean="0">
                <a:solidFill>
                  <a:srgbClr val="002060"/>
                </a:solidFill>
                <a:latin typeface="+mj-lt"/>
              </a:rPr>
              <a:t>Virus-</a:t>
            </a:r>
            <a:r>
              <a:rPr lang="cs-CZ" altLang="en-US" sz="2400" b="1" dirty="0" err="1" smtClean="0">
                <a:solidFill>
                  <a:srgbClr val="002060"/>
                </a:solidFill>
                <a:latin typeface="+mj-lt"/>
              </a:rPr>
              <a:t>like</a:t>
            </a:r>
            <a:r>
              <a:rPr lang="cs-CZ" alt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b="1" dirty="0" err="1" smtClean="0">
                <a:solidFill>
                  <a:srgbClr val="002060"/>
                </a:solidFill>
                <a:latin typeface="+mj-lt"/>
              </a:rPr>
              <a:t>particles</a:t>
            </a:r>
            <a:r>
              <a:rPr lang="cs-CZ" alt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dirty="0" smtClean="0">
                <a:solidFill>
                  <a:srgbClr val="002060"/>
                </a:solidFill>
                <a:latin typeface="+mj-lt"/>
              </a:rPr>
              <a:t>(neobsahují DNA): </a:t>
            </a:r>
            <a:r>
              <a:rPr lang="cs-CZ" altLang="en-US" sz="2400" dirty="0" err="1" smtClean="0">
                <a:solidFill>
                  <a:srgbClr val="002060"/>
                </a:solidFill>
                <a:latin typeface="+mj-lt"/>
              </a:rPr>
              <a:t>papilomaviry</a:t>
            </a:r>
            <a:endParaRPr lang="cs-CZ" altLang="en-US" sz="24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20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Rekombinantní </a:t>
            </a:r>
            <a:r>
              <a:rPr lang="cs-CZ" dirty="0" smtClean="0">
                <a:solidFill>
                  <a:srgbClr val="C00000"/>
                </a:solidFill>
              </a:rPr>
              <a:t>vakcíny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Řada </a:t>
            </a:r>
            <a:r>
              <a:rPr lang="cs-CZ" dirty="0">
                <a:solidFill>
                  <a:srgbClr val="002060"/>
                </a:solidFill>
              </a:rPr>
              <a:t>genů virových, bakteriálních a </a:t>
            </a:r>
            <a:r>
              <a:rPr lang="cs-CZ" dirty="0" err="1">
                <a:solidFill>
                  <a:srgbClr val="002060"/>
                </a:solidFill>
              </a:rPr>
              <a:t>protozoálních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patogenů </a:t>
            </a:r>
            <a:r>
              <a:rPr lang="cs-CZ" dirty="0">
                <a:solidFill>
                  <a:srgbClr val="002060"/>
                </a:solidFill>
              </a:rPr>
              <a:t>byla úspěšně </a:t>
            </a:r>
            <a:r>
              <a:rPr lang="cs-CZ" b="1" dirty="0">
                <a:solidFill>
                  <a:srgbClr val="002060"/>
                </a:solidFill>
              </a:rPr>
              <a:t>klonována </a:t>
            </a:r>
            <a:r>
              <a:rPr lang="cs-CZ" dirty="0">
                <a:solidFill>
                  <a:srgbClr val="002060"/>
                </a:solidFill>
              </a:rPr>
              <a:t>a použita k vývoji vakcín.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První </a:t>
            </a:r>
            <a:r>
              <a:rPr lang="cs-CZ" dirty="0">
                <a:solidFill>
                  <a:srgbClr val="002060"/>
                </a:solidFill>
              </a:rPr>
              <a:t>rekombinantní vakcína vyzkoušená u lidi byla vakcína proti hepatitidě B.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Základem </a:t>
            </a:r>
            <a:r>
              <a:rPr lang="cs-CZ" dirty="0">
                <a:solidFill>
                  <a:srgbClr val="002060"/>
                </a:solidFill>
              </a:rPr>
              <a:t>vakcíny byl vyklonovaný gen pro hlavní povrchový antigen viru (</a:t>
            </a:r>
            <a:r>
              <a:rPr lang="cs-CZ" dirty="0" err="1">
                <a:solidFill>
                  <a:srgbClr val="002060"/>
                </a:solidFill>
              </a:rPr>
              <a:t>HBsAg</a:t>
            </a:r>
            <a:r>
              <a:rPr lang="cs-CZ" dirty="0">
                <a:solidFill>
                  <a:srgbClr val="002060"/>
                </a:solidFill>
              </a:rPr>
              <a:t>) </a:t>
            </a:r>
            <a:r>
              <a:rPr lang="cs-CZ" dirty="0" smtClean="0">
                <a:solidFill>
                  <a:srgbClr val="002060"/>
                </a:solidFill>
              </a:rPr>
              <a:t>v </a:t>
            </a:r>
            <a:r>
              <a:rPr lang="cs-CZ" dirty="0">
                <a:solidFill>
                  <a:srgbClr val="002060"/>
                </a:solidFill>
              </a:rPr>
              <a:t>kvasinkových buňkách.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Další </a:t>
            </a:r>
            <a:r>
              <a:rPr lang="cs-CZ" dirty="0">
                <a:solidFill>
                  <a:srgbClr val="002060"/>
                </a:solidFill>
              </a:rPr>
              <a:t>rekombinantní </a:t>
            </a:r>
            <a:r>
              <a:rPr lang="cs-CZ" dirty="0" err="1">
                <a:solidFill>
                  <a:srgbClr val="002060"/>
                </a:solidFill>
              </a:rPr>
              <a:t>vakciny</a:t>
            </a:r>
            <a:r>
              <a:rPr lang="cs-CZ" dirty="0">
                <a:solidFill>
                  <a:srgbClr val="002060"/>
                </a:solidFill>
              </a:rPr>
              <a:t> zahrnují beta subjednotku cholerového toxinu, </a:t>
            </a:r>
            <a:r>
              <a:rPr lang="cs-CZ" dirty="0" err="1">
                <a:solidFill>
                  <a:srgbClr val="002060"/>
                </a:solidFill>
              </a:rPr>
              <a:t>cirkumsporozoitový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Plasmodium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malaríae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a glykoproteinový membránový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EB viru.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Nevýhodou </a:t>
            </a:r>
            <a:r>
              <a:rPr lang="cs-CZ" dirty="0">
                <a:solidFill>
                  <a:srgbClr val="002060"/>
                </a:solidFill>
              </a:rPr>
              <a:t>takto získaných proteinových nebo glykoproteinových vakcín je to, že jsou zpracovávány </a:t>
            </a:r>
            <a:r>
              <a:rPr lang="cs-CZ" b="1" dirty="0">
                <a:solidFill>
                  <a:srgbClr val="002060"/>
                </a:solidFill>
              </a:rPr>
              <a:t>jako exogenní antigeny </a:t>
            </a:r>
            <a:r>
              <a:rPr lang="cs-CZ" dirty="0">
                <a:solidFill>
                  <a:srgbClr val="002060"/>
                </a:solidFill>
              </a:rPr>
              <a:t>a proto</a:t>
            </a:r>
            <a:r>
              <a:rPr lang="cs-CZ" b="1" dirty="0">
                <a:solidFill>
                  <a:srgbClr val="002060"/>
                </a:solidFill>
              </a:rPr>
              <a:t> neaktivují T</a:t>
            </a:r>
            <a:r>
              <a:rPr lang="cs-CZ" b="1" baseline="-25000" dirty="0">
                <a:solidFill>
                  <a:srgbClr val="002060"/>
                </a:solidFill>
              </a:rPr>
              <a:t>C</a:t>
            </a:r>
            <a:r>
              <a:rPr lang="cs-CZ" b="1" dirty="0">
                <a:solidFill>
                  <a:srgbClr val="002060"/>
                </a:solidFill>
              </a:rPr>
              <a:t> buňky. 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20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Rekombinantní vektorové </a:t>
            </a:r>
            <a:r>
              <a:rPr lang="cs-CZ" dirty="0" smtClean="0">
                <a:solidFill>
                  <a:srgbClr val="C00000"/>
                </a:solidFill>
              </a:rPr>
              <a:t>vakcíny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Využívají </a:t>
            </a:r>
            <a:r>
              <a:rPr lang="cs-CZ" dirty="0">
                <a:solidFill>
                  <a:srgbClr val="002060"/>
                </a:solidFill>
              </a:rPr>
              <a:t>možnosti vložit geny pro hlavní antigeny virulentních patogenů do </a:t>
            </a:r>
            <a:r>
              <a:rPr lang="cs-CZ" dirty="0" err="1">
                <a:solidFill>
                  <a:srgbClr val="002060"/>
                </a:solidFill>
              </a:rPr>
              <a:t>atenuovaných</a:t>
            </a:r>
            <a:r>
              <a:rPr lang="cs-CZ" dirty="0">
                <a:solidFill>
                  <a:srgbClr val="002060"/>
                </a:solidFill>
              </a:rPr>
              <a:t> virů či bakterií</a:t>
            </a:r>
            <a:r>
              <a:rPr lang="cs-CZ" b="1" dirty="0">
                <a:solidFill>
                  <a:srgbClr val="002060"/>
                </a:solidFill>
              </a:rPr>
              <a:t>. </a:t>
            </a:r>
            <a:endParaRPr lang="cs-CZ" b="1" dirty="0" smtClean="0">
              <a:solidFill>
                <a:srgbClr val="002060"/>
              </a:solidFill>
            </a:endParaRPr>
          </a:p>
          <a:p>
            <a:r>
              <a:rPr lang="cs-CZ" b="1" dirty="0" err="1" smtClean="0">
                <a:solidFill>
                  <a:srgbClr val="002060"/>
                </a:solidFill>
              </a:rPr>
              <a:t>Atenuovaný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>
                <a:solidFill>
                  <a:srgbClr val="002060"/>
                </a:solidFill>
              </a:rPr>
              <a:t>mikroorganismus slouží jako vektor, </a:t>
            </a:r>
            <a:r>
              <a:rPr lang="cs-CZ" dirty="0">
                <a:solidFill>
                  <a:srgbClr val="002060"/>
                </a:solidFill>
              </a:rPr>
              <a:t>který se replikuje v hostiteli a exprimuje genové produkty </a:t>
            </a:r>
            <a:r>
              <a:rPr lang="cs-CZ" dirty="0" err="1">
                <a:solidFill>
                  <a:srgbClr val="002060"/>
                </a:solidFill>
              </a:rPr>
              <a:t>patogena</a:t>
            </a:r>
            <a:r>
              <a:rPr lang="cs-CZ" dirty="0">
                <a:solidFill>
                  <a:srgbClr val="002060"/>
                </a:solidFill>
              </a:rPr>
              <a:t>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Jako </a:t>
            </a:r>
            <a:r>
              <a:rPr lang="cs-CZ" dirty="0">
                <a:solidFill>
                  <a:srgbClr val="002060"/>
                </a:solidFill>
              </a:rPr>
              <a:t>vektory slouží virus </a:t>
            </a:r>
            <a:r>
              <a:rPr lang="cs-CZ" dirty="0" err="1">
                <a:solidFill>
                  <a:srgbClr val="002060"/>
                </a:solidFill>
              </a:rPr>
              <a:t>vakcinie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atenuovaný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poliovirus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atenuované</a:t>
            </a:r>
            <a:r>
              <a:rPr lang="cs-CZ" dirty="0">
                <a:solidFill>
                  <a:srgbClr val="002060"/>
                </a:solidFill>
              </a:rPr>
              <a:t> kmeny salmonel nebo BCG.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Např</a:t>
            </a:r>
            <a:r>
              <a:rPr lang="cs-CZ" dirty="0">
                <a:solidFill>
                  <a:srgbClr val="002060"/>
                </a:solidFill>
              </a:rPr>
              <a:t>. virus </a:t>
            </a:r>
            <a:r>
              <a:rPr lang="cs-CZ" dirty="0" err="1">
                <a:solidFill>
                  <a:srgbClr val="002060"/>
                </a:solidFill>
              </a:rPr>
              <a:t>vakcinie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( variola) obsahující </a:t>
            </a:r>
            <a:r>
              <a:rPr lang="cs-CZ" dirty="0">
                <a:solidFill>
                  <a:srgbClr val="002060"/>
                </a:solidFill>
              </a:rPr>
              <a:t>asi 200 genů, může nést několik tuctů cizích genů aniž by ztratil schopnost infikovat hostitelské buňky a množit se v nich.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Jestliže </a:t>
            </a:r>
            <a:r>
              <a:rPr lang="cs-CZ" dirty="0">
                <a:solidFill>
                  <a:srgbClr val="002060"/>
                </a:solidFill>
              </a:rPr>
              <a:t>je cizí genový produkt </a:t>
            </a:r>
            <a:r>
              <a:rPr lang="cs-CZ" dirty="0" smtClean="0">
                <a:solidFill>
                  <a:srgbClr val="002060"/>
                </a:solidFill>
              </a:rPr>
              <a:t>exprimovaný </a:t>
            </a:r>
            <a:r>
              <a:rPr lang="cs-CZ" dirty="0" err="1">
                <a:solidFill>
                  <a:srgbClr val="002060"/>
                </a:solidFill>
              </a:rPr>
              <a:t>vakcinií</a:t>
            </a:r>
            <a:r>
              <a:rPr lang="cs-CZ" dirty="0">
                <a:solidFill>
                  <a:srgbClr val="002060"/>
                </a:solidFill>
              </a:rPr>
              <a:t> virový obalový protein, je vložen do membrány infikované buňky a indukuje jak T buněčnou, tak humorální imunitu(obr.3).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Rekombinantní </a:t>
            </a:r>
            <a:r>
              <a:rPr lang="cs-CZ" dirty="0">
                <a:solidFill>
                  <a:srgbClr val="002060"/>
                </a:solidFill>
              </a:rPr>
              <a:t>vakcína, ve které byly geny </a:t>
            </a:r>
            <a:r>
              <a:rPr lang="cs-CZ" i="1" dirty="0">
                <a:solidFill>
                  <a:srgbClr val="002060"/>
                </a:solidFill>
              </a:rPr>
              <a:t>Vibrio </a:t>
            </a:r>
            <a:r>
              <a:rPr lang="cs-CZ" i="1" dirty="0" err="1">
                <a:solidFill>
                  <a:srgbClr val="002060"/>
                </a:solidFill>
              </a:rPr>
              <a:t>cholerae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vloženy do </a:t>
            </a:r>
            <a:r>
              <a:rPr lang="cs-CZ" dirty="0" err="1">
                <a:solidFill>
                  <a:srgbClr val="002060"/>
                </a:solidFill>
              </a:rPr>
              <a:t>vektora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Salmonella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typhimuriurn</a:t>
            </a:r>
            <a:r>
              <a:rPr lang="cs-CZ" i="1" dirty="0">
                <a:solidFill>
                  <a:srgbClr val="002060"/>
                </a:solidFill>
              </a:rPr>
              <a:t>  </a:t>
            </a:r>
            <a:r>
              <a:rPr lang="cs-CZ" dirty="0">
                <a:solidFill>
                  <a:srgbClr val="002060"/>
                </a:solidFill>
              </a:rPr>
              <a:t>využívá toho, že salmonela infikuje mukózní povrchy a indukuje produkci sekrečního </a:t>
            </a:r>
            <a:r>
              <a:rPr lang="cs-CZ" dirty="0" err="1">
                <a:solidFill>
                  <a:srgbClr val="002060"/>
                </a:solidFill>
              </a:rPr>
              <a:t>IgA</a:t>
            </a:r>
            <a:r>
              <a:rPr lang="cs-CZ" dirty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631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Syntetické peptidové </a:t>
            </a:r>
            <a:r>
              <a:rPr lang="cs-CZ" dirty="0" smtClean="0">
                <a:solidFill>
                  <a:srgbClr val="C00000"/>
                </a:solidFill>
              </a:rPr>
              <a:t>vakcíny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B </a:t>
            </a:r>
            <a:r>
              <a:rPr lang="cs-CZ" dirty="0">
                <a:solidFill>
                  <a:srgbClr val="002060"/>
                </a:solidFill>
              </a:rPr>
              <a:t>epitopy většinou tvořeny terciární konfigurací proteinu, ukázalo se, že není vyloučeno užití lineárních peptidů jako vakcín.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Jednou </a:t>
            </a:r>
            <a:r>
              <a:rPr lang="cs-CZ" dirty="0">
                <a:solidFill>
                  <a:srgbClr val="002060"/>
                </a:solidFill>
              </a:rPr>
              <a:t>z metod hledání </a:t>
            </a:r>
            <a:r>
              <a:rPr lang="cs-CZ" dirty="0" err="1">
                <a:solidFill>
                  <a:srgbClr val="002060"/>
                </a:solidFill>
              </a:rPr>
              <a:t>imuodominantních</a:t>
            </a:r>
            <a:r>
              <a:rPr lang="cs-CZ" dirty="0">
                <a:solidFill>
                  <a:srgbClr val="002060"/>
                </a:solidFill>
              </a:rPr>
              <a:t> epitopů bylo testování různých peptidů odvozených z primární struktury antigenu na reaktivitu s protilátkami jedinců imunních proti </a:t>
            </a:r>
            <a:r>
              <a:rPr lang="cs-CZ" dirty="0" smtClean="0">
                <a:solidFill>
                  <a:srgbClr val="002060"/>
                </a:solidFill>
              </a:rPr>
              <a:t>danému </a:t>
            </a:r>
            <a:r>
              <a:rPr lang="cs-CZ" dirty="0">
                <a:solidFill>
                  <a:srgbClr val="002060"/>
                </a:solidFill>
              </a:rPr>
              <a:t>patogenu.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Peptidy </a:t>
            </a:r>
            <a:r>
              <a:rPr lang="cs-CZ" dirty="0">
                <a:solidFill>
                  <a:srgbClr val="002060"/>
                </a:solidFill>
              </a:rPr>
              <a:t>byly nalezeny např. u viru hepatitidy B.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I</a:t>
            </a:r>
            <a:r>
              <a:rPr lang="cs-CZ" dirty="0" err="1" smtClean="0">
                <a:solidFill>
                  <a:srgbClr val="002060"/>
                </a:solidFill>
              </a:rPr>
              <a:t>munodominantní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T epitopy představují vnitřní </a:t>
            </a:r>
            <a:r>
              <a:rPr lang="cs-CZ" dirty="0" smtClean="0">
                <a:solidFill>
                  <a:srgbClr val="002060"/>
                </a:solidFill>
              </a:rPr>
              <a:t>membránové lineární </a:t>
            </a:r>
            <a:r>
              <a:rPr lang="cs-CZ" dirty="0">
                <a:solidFill>
                  <a:srgbClr val="002060"/>
                </a:solidFill>
              </a:rPr>
              <a:t>peptidy.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002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Multivalentní </a:t>
            </a:r>
            <a:r>
              <a:rPr lang="cs-CZ" dirty="0" err="1" smtClean="0">
                <a:solidFill>
                  <a:srgbClr val="C00000"/>
                </a:solidFill>
              </a:rPr>
              <a:t>subjednotkové</a:t>
            </a:r>
            <a:r>
              <a:rPr lang="cs-CZ" dirty="0" smtClean="0">
                <a:solidFill>
                  <a:srgbClr val="C00000"/>
                </a:solidFill>
              </a:rPr>
              <a:t>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Nevýhodou syntetických a rekombinantních vakcín je to, že jsou málo imunogenní a indukuji většinou pouze humorální odpověď.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Snaha připravit vakcíny obsahující </a:t>
            </a:r>
            <a:r>
              <a:rPr lang="cs-CZ" dirty="0" err="1" smtClean="0">
                <a:solidFill>
                  <a:srgbClr val="002060"/>
                </a:solidFill>
              </a:rPr>
              <a:t>imunodominantní</a:t>
            </a:r>
            <a:r>
              <a:rPr lang="cs-CZ" dirty="0" smtClean="0">
                <a:solidFill>
                  <a:srgbClr val="002060"/>
                </a:solidFill>
              </a:rPr>
              <a:t> B i T epitopy.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Jedním z přístupů je příprava </a:t>
            </a:r>
            <a:r>
              <a:rPr lang="cs-CZ" b="1" dirty="0" smtClean="0">
                <a:solidFill>
                  <a:srgbClr val="002060"/>
                </a:solidFill>
              </a:rPr>
              <a:t>komplexů, </a:t>
            </a:r>
            <a:r>
              <a:rPr lang="cs-CZ" dirty="0" smtClean="0">
                <a:solidFill>
                  <a:srgbClr val="002060"/>
                </a:solidFill>
              </a:rPr>
              <a:t>ve kterých je antigen navázán na protilátku vázanou na pevný nosič. Volbou vhodných monoklonálních Ab je možno navázat do komplexu T i B </a:t>
            </a:r>
            <a:r>
              <a:rPr lang="cs-CZ" dirty="0" err="1" smtClean="0">
                <a:solidFill>
                  <a:srgbClr val="002060"/>
                </a:solidFill>
              </a:rPr>
              <a:t>imunodominantní</a:t>
            </a:r>
            <a:r>
              <a:rPr lang="cs-CZ" dirty="0" smtClean="0">
                <a:solidFill>
                  <a:srgbClr val="002060"/>
                </a:solidFill>
              </a:rPr>
              <a:t> epitopy.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Jiným přístupem je užití detergentu k inkorporaci proteinových nebo peptidových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do lipidických.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45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Multivalentní </a:t>
            </a:r>
            <a:r>
              <a:rPr lang="cs-CZ" dirty="0" err="1">
                <a:solidFill>
                  <a:srgbClr val="C00000"/>
                </a:solidFill>
              </a:rPr>
              <a:t>subjednotkové</a:t>
            </a:r>
            <a:r>
              <a:rPr lang="cs-CZ" dirty="0">
                <a:solidFill>
                  <a:srgbClr val="C00000"/>
                </a:solidFill>
              </a:rPr>
              <a:t>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Jiným přístupem je užití detergentu k inkorporaci proteinových nebo peptidových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do lipidických </a:t>
            </a:r>
            <a:r>
              <a:rPr lang="cs-CZ" dirty="0" smtClean="0">
                <a:solidFill>
                  <a:srgbClr val="002060"/>
                </a:solidFill>
              </a:rPr>
              <a:t>měchýřků </a:t>
            </a:r>
            <a:r>
              <a:rPr lang="cs-CZ" dirty="0">
                <a:solidFill>
                  <a:srgbClr val="002060"/>
                </a:solidFill>
              </a:rPr>
              <a:t>(</a:t>
            </a:r>
            <a:r>
              <a:rPr lang="cs-CZ" dirty="0" err="1">
                <a:solidFill>
                  <a:srgbClr val="002060"/>
                </a:solidFill>
              </a:rPr>
              <a:t>liposomů</a:t>
            </a:r>
            <a:r>
              <a:rPr lang="cs-CZ" dirty="0">
                <a:solidFill>
                  <a:srgbClr val="002060"/>
                </a:solidFill>
              </a:rPr>
              <a:t>), </a:t>
            </a:r>
            <a:r>
              <a:rPr lang="cs-CZ" dirty="0" err="1">
                <a:solidFill>
                  <a:srgbClr val="002060"/>
                </a:solidFill>
              </a:rPr>
              <a:t>imunostimulujících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komplexů </a:t>
            </a:r>
            <a:r>
              <a:rPr lang="cs-CZ" dirty="0">
                <a:solidFill>
                  <a:srgbClr val="002060"/>
                </a:solidFill>
              </a:rPr>
              <a:t>(ISCOM) nebo proteinových micel.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Micely </a:t>
            </a:r>
            <a:r>
              <a:rPr lang="cs-CZ" dirty="0">
                <a:solidFill>
                  <a:srgbClr val="002060"/>
                </a:solidFill>
              </a:rPr>
              <a:t>jsou tvořeny smícháním proteinů v detergentu a následným odstraněním detergentu. </a:t>
            </a:r>
            <a:r>
              <a:rPr lang="cs-CZ" dirty="0" smtClean="0">
                <a:solidFill>
                  <a:srgbClr val="002060"/>
                </a:solidFill>
              </a:rPr>
              <a:t>J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ednotlivé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proteiny se orientují svými hydrofilními zbytky směrem k vodnému prostředí a hydrofobními dovnitř. </a:t>
            </a:r>
            <a:r>
              <a:rPr lang="cs-CZ" dirty="0" err="1">
                <a:solidFill>
                  <a:srgbClr val="002060"/>
                </a:solidFill>
              </a:rPr>
              <a:t>Liposomy</a:t>
            </a:r>
            <a:r>
              <a:rPr lang="cs-CZ" dirty="0">
                <a:solidFill>
                  <a:srgbClr val="002060"/>
                </a:solidFill>
              </a:rPr>
              <a:t> obsahující proteinové antigeny se připravují smícháním proteinů se suspenzí fosfolipidů. Proteiny jsou inkorporovány do </a:t>
            </a:r>
            <a:r>
              <a:rPr lang="cs-CZ" dirty="0" err="1">
                <a:solidFill>
                  <a:srgbClr val="002060"/>
                </a:solidFill>
              </a:rPr>
              <a:t>fosfolipidové</a:t>
            </a:r>
            <a:r>
              <a:rPr lang="cs-CZ" dirty="0">
                <a:solidFill>
                  <a:srgbClr val="002060"/>
                </a:solidFill>
              </a:rPr>
              <a:t> dvojvrstvy hydrofilními zbytky ven.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ISCOM </a:t>
            </a:r>
            <a:r>
              <a:rPr lang="cs-CZ" dirty="0">
                <a:solidFill>
                  <a:srgbClr val="002060"/>
                </a:solidFill>
              </a:rPr>
              <a:t>se připravují smícháním proteinu s </a:t>
            </a:r>
            <a:r>
              <a:rPr lang="cs-CZ" dirty="0" err="1">
                <a:solidFill>
                  <a:srgbClr val="002060"/>
                </a:solidFill>
              </a:rPr>
              <a:t>detergenten</a:t>
            </a:r>
            <a:r>
              <a:rPr lang="cs-CZ" dirty="0">
                <a:solidFill>
                  <a:srgbClr val="002060"/>
                </a:solidFill>
              </a:rPr>
              <a:t> a glykosidem zvaným Qui1 A, který tvoří micely interagující s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. Protein nebo peptid je pak exprimován jako multivalentní komplex na povrchu micel.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Kromě </a:t>
            </a:r>
            <a:r>
              <a:rPr lang="cs-CZ" dirty="0">
                <a:solidFill>
                  <a:srgbClr val="002060"/>
                </a:solidFill>
              </a:rPr>
              <a:t>zvýšené </a:t>
            </a:r>
            <a:r>
              <a:rPr lang="cs-CZ" dirty="0" err="1">
                <a:solidFill>
                  <a:srgbClr val="002060"/>
                </a:solidFill>
              </a:rPr>
              <a:t>imunogenity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liposomi</a:t>
            </a:r>
            <a:r>
              <a:rPr lang="cs-CZ" dirty="0">
                <a:solidFill>
                  <a:srgbClr val="002060"/>
                </a:solidFill>
              </a:rPr>
              <a:t> a ISCOM vnášejí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do buněk a proto mohou indukovat buněčnou imunitu.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77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rgbClr val="C00000"/>
                </a:solidFill>
              </a:rPr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Antibiotika</a:t>
            </a:r>
            <a:r>
              <a:rPr lang="cs-CZ" sz="2600" dirty="0" smtClean="0">
                <a:solidFill>
                  <a:srgbClr val="002060"/>
                </a:solidFill>
              </a:rPr>
              <a:t> (</a:t>
            </a:r>
            <a:r>
              <a:rPr lang="cs-CZ" sz="2600" dirty="0" err="1" smtClean="0">
                <a:solidFill>
                  <a:srgbClr val="002060"/>
                </a:solidFill>
              </a:rPr>
              <a:t>kanamycin</a:t>
            </a:r>
            <a:r>
              <a:rPr lang="cs-CZ" sz="2600" dirty="0" smtClean="0">
                <a:solidFill>
                  <a:srgbClr val="002060"/>
                </a:solidFill>
              </a:rPr>
              <a:t>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Konservační prostředky</a:t>
            </a:r>
            <a:r>
              <a:rPr lang="cs-CZ" sz="2600" dirty="0" smtClean="0">
                <a:solidFill>
                  <a:srgbClr val="002060"/>
                </a:solidFill>
              </a:rPr>
              <a:t> (</a:t>
            </a:r>
            <a:r>
              <a:rPr lang="cs-CZ" sz="2600" dirty="0" err="1" smtClean="0">
                <a:solidFill>
                  <a:srgbClr val="002060"/>
                </a:solidFill>
              </a:rPr>
              <a:t>thiomersal</a:t>
            </a:r>
            <a:r>
              <a:rPr lang="cs-CZ" sz="26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Stabilizátory</a:t>
            </a:r>
            <a:r>
              <a:rPr lang="cs-CZ" sz="2600" dirty="0" smtClean="0">
                <a:solidFill>
                  <a:srgbClr val="002060"/>
                </a:solidFill>
              </a:rPr>
              <a:t>: struktura a konformační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integrita epitopů je ovlivněna především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teplotou 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Chlorid hořečnatý, humánní albumin, </a:t>
            </a:r>
            <a:endParaRPr lang="cs-CZ" sz="26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laktóza</a:t>
            </a:r>
            <a:r>
              <a:rPr lang="cs-CZ" sz="2600" dirty="0" smtClean="0">
                <a:solidFill>
                  <a:srgbClr val="002060"/>
                </a:solidFill>
              </a:rPr>
              <a:t>, sorbitol,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Látky z technologického  procesu</a:t>
            </a:r>
            <a:r>
              <a:rPr lang="cs-CZ" sz="2600" dirty="0" smtClean="0">
                <a:solidFill>
                  <a:srgbClr val="002060"/>
                </a:solidFill>
              </a:rPr>
              <a:t> (např. OVA)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dirty="0" smtClean="0">
                <a:solidFill>
                  <a:srgbClr val="C00000"/>
                </a:solidFill>
              </a:rPr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dirty="0" smtClean="0">
                <a:solidFill>
                  <a:srgbClr val="C00000"/>
                </a:solidFill>
              </a:rPr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dirty="0" smtClean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 smtClean="0">
                <a:solidFill>
                  <a:srgbClr val="002060"/>
                </a:solidFill>
              </a:rPr>
              <a:t>Novela: Sbírka zákonů č. 299/2010 (zejména BCG)</a:t>
            </a:r>
            <a:endParaRPr lang="cs-CZ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5400" dirty="0" smtClean="0">
                <a:solidFill>
                  <a:srgbClr val="C00000"/>
                </a:solidFill>
              </a:rPr>
              <a:t>Imunizace</a:t>
            </a:r>
            <a:endParaRPr lang="en-US" alt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28527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4800" dirty="0" smtClean="0">
                <a:solidFill>
                  <a:srgbClr val="002060"/>
                </a:solidFill>
              </a:rPr>
              <a:t>Aktivní</a:t>
            </a:r>
          </a:p>
          <a:p>
            <a:pPr eaLnBrk="1" hangingPunct="1"/>
            <a:r>
              <a:rPr lang="cs-CZ" altLang="en-US" sz="4800" dirty="0" smtClean="0">
                <a:solidFill>
                  <a:srgbClr val="002060"/>
                </a:solidFill>
              </a:rPr>
              <a:t>Pasivní</a:t>
            </a:r>
            <a:endParaRPr lang="en-US" altLang="en-US" sz="4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Pravidelné očkování v ČR 2011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(Vyhláška  537/2006, novela 299/2010 Sb.)</a:t>
            </a:r>
            <a:endParaRPr lang="cs-CZ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52600"/>
            <a:ext cx="8496944" cy="48450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povinné plošné očkování </a:t>
            </a:r>
            <a:r>
              <a:rPr lang="cs-CZ" sz="2600" dirty="0" smtClean="0">
                <a:solidFill>
                  <a:srgbClr val="002060"/>
                </a:solidFill>
              </a:rPr>
              <a:t>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záškrtu, tetanu, černému kašli, </a:t>
            </a:r>
            <a:r>
              <a:rPr lang="cs-CZ" sz="2600" dirty="0" err="1" smtClean="0">
                <a:solidFill>
                  <a:srgbClr val="002060"/>
                </a:solidFill>
              </a:rPr>
              <a:t>hemofilové</a:t>
            </a:r>
            <a:r>
              <a:rPr lang="cs-CZ" sz="2600" dirty="0" smtClean="0">
                <a:solidFill>
                  <a:srgbClr val="002060"/>
                </a:solidFill>
              </a:rPr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u</a:t>
            </a:r>
            <a:r>
              <a:rPr lang="cs-CZ" sz="2600" dirty="0" smtClean="0">
                <a:solidFill>
                  <a:srgbClr val="002060"/>
                </a:solidFill>
              </a:rPr>
              <a:t>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klíšťové encefalitidě,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 smtClean="0">
                <a:solidFill>
                  <a:srgbClr val="002060"/>
                </a:solidFill>
              </a:rPr>
              <a:t>virové hepatitidě A, planým neštovicím, </a:t>
            </a:r>
          </a:p>
          <a:p>
            <a:pPr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infekci lidskými </a:t>
            </a:r>
            <a:r>
              <a:rPr lang="cs-CZ" sz="2600" dirty="0" err="1" smtClean="0">
                <a:solidFill>
                  <a:srgbClr val="002060"/>
                </a:solidFill>
              </a:rPr>
              <a:t>papilomaviry</a:t>
            </a:r>
            <a:r>
              <a:rPr lang="cs-CZ" sz="2600" dirty="0">
                <a:solidFill>
                  <a:srgbClr val="002060"/>
                </a:solidFill>
              </a:rPr>
              <a:t>, </a:t>
            </a:r>
            <a:r>
              <a:rPr lang="cs-CZ" sz="2600" dirty="0" smtClean="0">
                <a:solidFill>
                  <a:srgbClr val="002060"/>
                </a:solidFill>
              </a:rPr>
              <a:t>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3067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Povinné očkování - vymahatelnost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>
                <a:solidFill>
                  <a:srgbClr val="002060"/>
                </a:solidFill>
              </a:rPr>
              <a:t>Rozhodnutí  Ústavního soudu (únor 2011):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V obecné rovině je povinné očkování </a:t>
            </a:r>
            <a:r>
              <a:rPr lang="cs-CZ" dirty="0" err="1" smtClean="0">
                <a:solidFill>
                  <a:srgbClr val="002060"/>
                </a:solidFill>
              </a:rPr>
              <a:t>ospravedl</a:t>
            </a:r>
            <a:r>
              <a:rPr lang="cs-CZ" dirty="0" smtClean="0">
                <a:solidFill>
                  <a:srgbClr val="002060"/>
                </a:solidFill>
              </a:rPr>
              <a:t>- </a:t>
            </a:r>
            <a:r>
              <a:rPr lang="cs-CZ" dirty="0" err="1" smtClean="0">
                <a:solidFill>
                  <a:srgbClr val="002060"/>
                </a:solidFill>
              </a:rPr>
              <a:t>nitelné</a:t>
            </a:r>
            <a:r>
              <a:rPr lang="cs-CZ" dirty="0" smtClean="0">
                <a:solidFill>
                  <a:srgbClr val="002060"/>
                </a:solidFill>
              </a:rPr>
              <a:t> nejen ve vztahu k Úmluvě na ochranu lid-</a:t>
            </a:r>
            <a:r>
              <a:rPr lang="cs-CZ" dirty="0" err="1" smtClean="0">
                <a:solidFill>
                  <a:srgbClr val="002060"/>
                </a:solidFill>
              </a:rPr>
              <a:t>ských</a:t>
            </a:r>
            <a:r>
              <a:rPr lang="cs-CZ" dirty="0" smtClean="0">
                <a:solidFill>
                  <a:srgbClr val="002060"/>
                </a:solidFill>
              </a:rPr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dirty="0" err="1" smtClean="0">
                <a:solidFill>
                  <a:srgbClr val="002060"/>
                </a:solidFill>
              </a:rPr>
              <a:t>bezpečnosti,zdraví</a:t>
            </a:r>
            <a:r>
              <a:rPr lang="cs-CZ" dirty="0" smtClean="0">
                <a:solidFill>
                  <a:srgbClr val="002060"/>
                </a:solidFill>
              </a:rPr>
              <a:t> a práv a svobod druhých.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Hexavakcína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Záškrt, tetanus, pertuse, virová hepatitida B, dětská obrna, infekce způsobené H. </a:t>
            </a:r>
            <a:r>
              <a:rPr lang="cs-CZ" dirty="0" err="1" smtClean="0">
                <a:solidFill>
                  <a:srgbClr val="002060"/>
                </a:solidFill>
              </a:rPr>
              <a:t>influenzae</a:t>
            </a:r>
            <a:r>
              <a:rPr lang="cs-CZ" dirty="0" smtClean="0">
                <a:solidFill>
                  <a:srgbClr val="002060"/>
                </a:solidFill>
              </a:rPr>
              <a:t> b.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Ukončení do 18 měsíců věku,  přeočkování.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4400" dirty="0" smtClean="0">
                <a:solidFill>
                  <a:srgbClr val="002060"/>
                </a:solidFill>
              </a:rPr>
              <a:t>     Spalničky, zarděnky, příušnice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Od 15. měsíce, přeočkování za 6-10 měsíců  („</a:t>
            </a:r>
            <a:r>
              <a:rPr lang="cs-CZ" dirty="0" err="1" smtClean="0">
                <a:solidFill>
                  <a:srgbClr val="002060"/>
                </a:solidFill>
              </a:rPr>
              <a:t>vychytávací</a:t>
            </a:r>
            <a:r>
              <a:rPr lang="cs-CZ" dirty="0" smtClean="0">
                <a:solidFill>
                  <a:srgbClr val="002060"/>
                </a:solidFill>
              </a:rPr>
              <a:t>“,  „</a:t>
            </a:r>
            <a:r>
              <a:rPr lang="cs-CZ" dirty="0" err="1" smtClean="0">
                <a:solidFill>
                  <a:srgbClr val="002060"/>
                </a:solidFill>
              </a:rPr>
              <a:t>catch</a:t>
            </a:r>
            <a:r>
              <a:rPr lang="cs-CZ" dirty="0" smtClean="0">
                <a:solidFill>
                  <a:srgbClr val="002060"/>
                </a:solidFill>
              </a:rPr>
              <a:t> up“ dávka)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Očkovací kalendář ČR 2011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2. měsíc (od 9. týdne)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(1.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3. měsíc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(2. </a:t>
            </a:r>
            <a:r>
              <a:rPr lang="cs-CZ" dirty="0">
                <a:solidFill>
                  <a:srgbClr val="002060"/>
                </a:solidFill>
              </a:rPr>
              <a:t>dávka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4. měsíc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(3. </a:t>
            </a:r>
            <a:r>
              <a:rPr lang="cs-CZ" dirty="0">
                <a:solidFill>
                  <a:srgbClr val="002060"/>
                </a:solidFill>
              </a:rPr>
              <a:t>dávka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15. měsíc                           spalničky, zarděnky,    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                                příušnice (1.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Do 18 měsíce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(4.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21.-25.měsíc                     spal.,</a:t>
            </a:r>
            <a:r>
              <a:rPr lang="cs-CZ" dirty="0" err="1" smtClean="0">
                <a:solidFill>
                  <a:srgbClr val="002060"/>
                </a:solidFill>
              </a:rPr>
              <a:t>zard</a:t>
            </a:r>
            <a:r>
              <a:rPr lang="cs-CZ" dirty="0" smtClean="0">
                <a:solidFill>
                  <a:srgbClr val="002060"/>
                </a:solidFill>
              </a:rPr>
              <a:t>.,</a:t>
            </a:r>
            <a:r>
              <a:rPr lang="cs-CZ" dirty="0" err="1" smtClean="0">
                <a:solidFill>
                  <a:srgbClr val="002060"/>
                </a:solidFill>
              </a:rPr>
              <a:t>příuš</a:t>
            </a:r>
            <a:r>
              <a:rPr lang="cs-CZ" dirty="0" smtClean="0">
                <a:solidFill>
                  <a:srgbClr val="002060"/>
                </a:solidFill>
              </a:rPr>
              <a:t>. (2. d.)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5.-6. rok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záškrt,tetanus,pertuse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10.-11. rok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záškrt,tetanus,pertuse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                                dětská obrna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C00000"/>
                </a:solidFill>
              </a:rPr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Individuální přístup k očkovanému.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Dodržování absolutních a relativních kontraindikací.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Dodržování správné očkovací techniky.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Použití vhodné vakcíny podle věku.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Vybrání vhodného místa aplikace.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Desinfekce místa vpichu (alkohol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682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2060"/>
                </a:solidFill>
              </a:rPr>
              <a:t>        </a:t>
            </a:r>
            <a:r>
              <a:rPr lang="cs-CZ" dirty="0" smtClean="0">
                <a:solidFill>
                  <a:srgbClr val="C00000"/>
                </a:solidFill>
              </a:rPr>
              <a:t>Imunologie v onkologii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5292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Nádorová imunologie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Vztah mezi imunitním systémem a nádorem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Role IS v obraně proti nádoru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Zvyšování obranyschopnosti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Imunodiagnostika</a:t>
            </a:r>
            <a:r>
              <a:rPr lang="cs-CZ" dirty="0" smtClean="0">
                <a:solidFill>
                  <a:srgbClr val="002060"/>
                </a:solidFill>
              </a:rPr>
              <a:t> nádorů</a:t>
            </a:r>
          </a:p>
          <a:p>
            <a:r>
              <a:rPr lang="cs-CZ" dirty="0">
                <a:solidFill>
                  <a:srgbClr val="002060"/>
                </a:solidFill>
              </a:rPr>
              <a:t>S</a:t>
            </a:r>
            <a:r>
              <a:rPr lang="cs-CZ" dirty="0" smtClean="0">
                <a:solidFill>
                  <a:srgbClr val="002060"/>
                </a:solidFill>
              </a:rPr>
              <a:t>ouvislosti mezi poruchami IS a nádorovými onemocněními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3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Způsoby maligní transformace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Maligní zvrat - transformace buněk jako důsledek selhání regulace buněčného dělení a sociálního chování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Mutace v onkogenech nebo anti-onkogenech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Nekontrolované dělení - proliferace, únik z normální tkáňové lokalizace, diseminace do jiných tkání a agresivního růstu v </a:t>
            </a:r>
            <a:r>
              <a:rPr lang="cs-CZ" dirty="0" smtClean="0">
                <a:solidFill>
                  <a:srgbClr val="002060"/>
                </a:solidFill>
              </a:rPr>
              <a:t>nich.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Onkogeny, anti-onkogeny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Kódují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normální signalizační proteiny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transkripční faktory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proteiny regulující </a:t>
            </a:r>
            <a:r>
              <a:rPr lang="cs-CZ" dirty="0" err="1" smtClean="0">
                <a:solidFill>
                  <a:srgbClr val="002060"/>
                </a:solidFill>
              </a:rPr>
              <a:t>adhezivitu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roteiny regulující </a:t>
            </a:r>
            <a:r>
              <a:rPr lang="cs-CZ" dirty="0" err="1" smtClean="0">
                <a:solidFill>
                  <a:srgbClr val="002060"/>
                </a:solidFill>
              </a:rPr>
              <a:t>apoptózu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Vyskytují se v normálních buňkách a jsou aktivní v určitém čase vývoje či aktivace buňky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Mutantní formy: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Abnormálně zvýšena aktivita = produkty onkogenů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bnormálně snížená aktivita = produkty anti-onkogenů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3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Protoonkogeny</a:t>
            </a:r>
            <a:r>
              <a:rPr lang="cs-CZ" dirty="0" smtClean="0">
                <a:solidFill>
                  <a:srgbClr val="C00000"/>
                </a:solidFill>
              </a:rPr>
              <a:t> – aktivace  = </a:t>
            </a:r>
            <a:r>
              <a:rPr lang="cs-CZ" dirty="0" err="1" smtClean="0">
                <a:solidFill>
                  <a:srgbClr val="C00000"/>
                </a:solidFill>
              </a:rPr>
              <a:t>onokogeny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cs-CZ" altLang="en-US" sz="3600" dirty="0">
                <a:solidFill>
                  <a:srgbClr val="002060"/>
                </a:solidFill>
              </a:rPr>
              <a:t>Aktivace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	Bodová </a:t>
            </a:r>
            <a:r>
              <a:rPr lang="cs-CZ" altLang="en-US" dirty="0">
                <a:solidFill>
                  <a:srgbClr val="002060"/>
                </a:solidFill>
              </a:rPr>
              <a:t>mutace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	Amplifikace </a:t>
            </a:r>
            <a:r>
              <a:rPr lang="cs-CZ" altLang="en-US" dirty="0">
                <a:solidFill>
                  <a:srgbClr val="002060"/>
                </a:solidFill>
              </a:rPr>
              <a:t>(zmnožení) genu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	Delece </a:t>
            </a:r>
            <a:r>
              <a:rPr lang="cs-CZ" altLang="en-US" dirty="0">
                <a:solidFill>
                  <a:srgbClr val="002060"/>
                </a:solidFill>
              </a:rPr>
              <a:t>(ztráta části sekvence DNA) genu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	Přestavba </a:t>
            </a:r>
            <a:r>
              <a:rPr lang="cs-CZ" altLang="en-US" dirty="0">
                <a:solidFill>
                  <a:srgbClr val="002060"/>
                </a:solidFill>
              </a:rPr>
              <a:t>chromozomu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	Inzerční </a:t>
            </a:r>
            <a:r>
              <a:rPr lang="cs-CZ" altLang="en-US" dirty="0">
                <a:solidFill>
                  <a:srgbClr val="002060"/>
                </a:solidFill>
              </a:rPr>
              <a:t>mutageneze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Mutantní </a:t>
            </a:r>
            <a:r>
              <a:rPr lang="cs-CZ" dirty="0">
                <a:solidFill>
                  <a:srgbClr val="002060"/>
                </a:solidFill>
              </a:rPr>
              <a:t>formy: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Abnormálně zvýšena aktivita = produkty onkogenů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Abnormálně snížená aktivita = produkty anti-onkogenů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0681"/>
              </p:ext>
            </p:extLst>
          </p:nvPr>
        </p:nvGraphicFramePr>
        <p:xfrm>
          <a:off x="251520" y="1268760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Onkogeny, anti-onkogeny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Akumulace genetických poruch, které aktivují buněčné </a:t>
            </a:r>
            <a:r>
              <a:rPr lang="cs-CZ" dirty="0" err="1" smtClean="0">
                <a:solidFill>
                  <a:srgbClr val="002060"/>
                </a:solidFill>
              </a:rPr>
              <a:t>protookogeny</a:t>
            </a:r>
            <a:r>
              <a:rPr lang="cs-CZ" dirty="0" smtClean="0">
                <a:solidFill>
                  <a:srgbClr val="002060"/>
                </a:solidFill>
              </a:rPr>
              <a:t> a inaktivují </a:t>
            </a:r>
            <a:r>
              <a:rPr lang="cs-CZ" dirty="0" err="1" smtClean="0">
                <a:solidFill>
                  <a:srgbClr val="002060"/>
                </a:solidFill>
              </a:rPr>
              <a:t>antionkogeny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Protoonkogeny</a:t>
            </a:r>
            <a:r>
              <a:rPr lang="cs-CZ" dirty="0" smtClean="0">
                <a:solidFill>
                  <a:srgbClr val="002060"/>
                </a:solidFill>
              </a:rPr>
              <a:t> – kódují bílkoviny pro přenos růstových a diferenciačních signálů do nitra buňky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Anti-onkogeny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- </a:t>
            </a:r>
            <a:r>
              <a:rPr lang="cs-CZ" dirty="0" smtClean="0">
                <a:solidFill>
                  <a:srgbClr val="002060"/>
                </a:solidFill>
              </a:rPr>
              <a:t>kontrola přenosu </a:t>
            </a:r>
            <a:r>
              <a:rPr lang="cs-CZ" dirty="0">
                <a:solidFill>
                  <a:srgbClr val="002060"/>
                </a:solidFill>
              </a:rPr>
              <a:t>růstových a diferenciačních signálů do </a:t>
            </a:r>
            <a:r>
              <a:rPr lang="cs-CZ" dirty="0" smtClean="0">
                <a:solidFill>
                  <a:srgbClr val="002060"/>
                </a:solidFill>
              </a:rPr>
              <a:t>  	nitra </a:t>
            </a:r>
            <a:r>
              <a:rPr lang="cs-CZ" dirty="0" smtClean="0">
                <a:solidFill>
                  <a:srgbClr val="002060"/>
                </a:solidFill>
              </a:rPr>
              <a:t>buňky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- </a:t>
            </a:r>
            <a:r>
              <a:rPr lang="cs-CZ" dirty="0" smtClean="0">
                <a:solidFill>
                  <a:srgbClr val="002060"/>
                </a:solidFill>
              </a:rPr>
              <a:t>inaktivace nebo dysfunkce vede k nekontrolovanému </a:t>
            </a:r>
            <a:r>
              <a:rPr lang="cs-CZ" dirty="0" smtClean="0">
                <a:solidFill>
                  <a:srgbClr val="002060"/>
                </a:solidFill>
              </a:rPr>
              <a:t>	buněčnému </a:t>
            </a:r>
            <a:r>
              <a:rPr lang="cs-CZ" dirty="0" smtClean="0">
                <a:solidFill>
                  <a:srgbClr val="002060"/>
                </a:solidFill>
              </a:rPr>
              <a:t>dělení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Výsledek - dochází k úniku těchto buněk z normální tkáňové lokalizace a prostupu do jiných tkání a růstu v nich (metastáze)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Onkogeny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3600" dirty="0">
                <a:solidFill>
                  <a:srgbClr val="002060"/>
                </a:solidFill>
              </a:rPr>
              <a:t>Virové onkogeny (v-</a:t>
            </a:r>
            <a:r>
              <a:rPr lang="cs-CZ" altLang="en-US" sz="3600" dirty="0" err="1">
                <a:solidFill>
                  <a:srgbClr val="002060"/>
                </a:solidFill>
              </a:rPr>
              <a:t>onc</a:t>
            </a:r>
            <a:r>
              <a:rPr lang="cs-CZ" altLang="en-US" sz="3600" dirty="0">
                <a:solidFill>
                  <a:srgbClr val="002060"/>
                </a:solidFill>
              </a:rPr>
              <a:t>) </a:t>
            </a:r>
            <a:r>
              <a:rPr lang="cs-CZ" altLang="en-US" i="1" dirty="0">
                <a:solidFill>
                  <a:srgbClr val="002060"/>
                </a:solidFill>
              </a:rPr>
              <a:t>– </a:t>
            </a:r>
            <a:r>
              <a:rPr lang="cs-CZ" altLang="en-US" dirty="0">
                <a:solidFill>
                  <a:srgbClr val="002060"/>
                </a:solidFill>
              </a:rPr>
              <a:t>geny retrovirů zodpovědné za maligní transformaci</a:t>
            </a:r>
            <a:r>
              <a:rPr lang="cs-CZ" altLang="en-US" sz="3600" dirty="0">
                <a:solidFill>
                  <a:srgbClr val="002060"/>
                </a:solidFill>
              </a:rPr>
              <a:t> </a:t>
            </a:r>
            <a:endParaRPr lang="cs-CZ" altLang="en-US" sz="3600" dirty="0" smtClean="0">
              <a:solidFill>
                <a:srgbClr val="002060"/>
              </a:solidFill>
            </a:endParaRPr>
          </a:p>
          <a:p>
            <a:pPr lvl="1"/>
            <a:r>
              <a:rPr lang="cs-CZ" altLang="en-US" dirty="0" smtClean="0">
                <a:solidFill>
                  <a:srgbClr val="002060"/>
                </a:solidFill>
              </a:rPr>
              <a:t>Akutně transformující viry</a:t>
            </a:r>
          </a:p>
          <a:p>
            <a:pPr lvl="1"/>
            <a:r>
              <a:rPr lang="cs-CZ" altLang="en-US" dirty="0" smtClean="0">
                <a:solidFill>
                  <a:srgbClr val="002060"/>
                </a:solidFill>
              </a:rPr>
              <a:t>Pomalu transformující viry</a:t>
            </a:r>
            <a:endParaRPr lang="cs-CZ" altLang="en-US" dirty="0">
              <a:solidFill>
                <a:srgbClr val="002060"/>
              </a:solidFill>
            </a:endParaRPr>
          </a:p>
          <a:p>
            <a:r>
              <a:rPr lang="cs-CZ" altLang="en-US" sz="3600" dirty="0">
                <a:solidFill>
                  <a:srgbClr val="002060"/>
                </a:solidFill>
              </a:rPr>
              <a:t>Celulární onkogeny (c-</a:t>
            </a:r>
            <a:r>
              <a:rPr lang="cs-CZ" altLang="en-US" sz="3600" dirty="0" err="1">
                <a:solidFill>
                  <a:srgbClr val="002060"/>
                </a:solidFill>
              </a:rPr>
              <a:t>onc</a:t>
            </a:r>
            <a:r>
              <a:rPr lang="cs-CZ" altLang="en-US" sz="3600" dirty="0">
                <a:solidFill>
                  <a:srgbClr val="002060"/>
                </a:solidFill>
              </a:rPr>
              <a:t>) </a:t>
            </a:r>
            <a:r>
              <a:rPr lang="cs-CZ" altLang="en-US" dirty="0">
                <a:solidFill>
                  <a:srgbClr val="002060"/>
                </a:solidFill>
              </a:rPr>
              <a:t>– geny vznikající aktivací </a:t>
            </a:r>
            <a:r>
              <a:rPr lang="cs-CZ" altLang="en-US" dirty="0" err="1">
                <a:solidFill>
                  <a:srgbClr val="002060"/>
                </a:solidFill>
              </a:rPr>
              <a:t>protoonkogenů</a:t>
            </a:r>
            <a:endParaRPr lang="cs-CZ" altLang="en-US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1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Onkogeny a </a:t>
            </a:r>
            <a:r>
              <a:rPr lang="cs-CZ" dirty="0" err="1" smtClean="0">
                <a:solidFill>
                  <a:srgbClr val="C00000"/>
                </a:solidFill>
              </a:rPr>
              <a:t>antionkogeny</a:t>
            </a:r>
            <a:r>
              <a:rPr lang="cs-CZ" dirty="0" smtClean="0">
                <a:solidFill>
                  <a:srgbClr val="C00000"/>
                </a:solidFill>
              </a:rPr>
              <a:t> – kontrola růstu a buněčného dělení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859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</a:rPr>
              <a:t>Růstové faktory: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	PDFG (</a:t>
            </a:r>
            <a:r>
              <a:rPr lang="cs-CZ" dirty="0" err="1" smtClean="0">
                <a:solidFill>
                  <a:srgbClr val="002060"/>
                </a:solidFill>
              </a:rPr>
              <a:t>platelet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derivated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growth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factor</a:t>
            </a:r>
            <a:r>
              <a:rPr lang="cs-CZ" dirty="0" smtClean="0">
                <a:solidFill>
                  <a:srgbClr val="002060"/>
                </a:solidFill>
              </a:rPr>
              <a:t>),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EgF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(</a:t>
            </a:r>
            <a:r>
              <a:rPr lang="cs-CZ" dirty="0" err="1" smtClean="0">
                <a:solidFill>
                  <a:srgbClr val="002060"/>
                </a:solidFill>
              </a:rPr>
              <a:t>epidermal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growth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factor</a:t>
            </a:r>
            <a:r>
              <a:rPr lang="cs-CZ" dirty="0" smtClean="0">
                <a:solidFill>
                  <a:srgbClr val="002060"/>
                </a:solidFill>
              </a:rPr>
              <a:t>),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FgF</a:t>
            </a:r>
            <a:r>
              <a:rPr lang="cs-CZ" dirty="0" smtClean="0">
                <a:solidFill>
                  <a:srgbClr val="002060"/>
                </a:solidFill>
              </a:rPr>
              <a:t> (Fibroblast </a:t>
            </a:r>
            <a:r>
              <a:rPr lang="cs-CZ" dirty="0" err="1" smtClean="0">
                <a:solidFill>
                  <a:srgbClr val="002060"/>
                </a:solidFill>
              </a:rPr>
              <a:t>growth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factor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</a:rPr>
              <a:t>Receptory růstových faktorů: </a:t>
            </a:r>
          </a:p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erb-b receptor pro epidermální růstový faktor</a:t>
            </a: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</a:rPr>
              <a:t>Signální transduktory: </a:t>
            </a:r>
            <a:r>
              <a:rPr lang="cs-CZ" dirty="0" smtClean="0">
                <a:solidFill>
                  <a:srgbClr val="002060"/>
                </a:solidFill>
              </a:rPr>
              <a:t>proteiny signálních kaskád: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src</a:t>
            </a:r>
            <a:r>
              <a:rPr lang="cs-CZ" dirty="0" smtClean="0">
                <a:solidFill>
                  <a:srgbClr val="002060"/>
                </a:solidFill>
              </a:rPr>
              <a:t> – intracelulární </a:t>
            </a:r>
            <a:r>
              <a:rPr lang="cs-CZ" dirty="0" err="1" smtClean="0">
                <a:solidFill>
                  <a:srgbClr val="002060"/>
                </a:solidFill>
              </a:rPr>
              <a:t>proteinkináza</a:t>
            </a:r>
            <a:r>
              <a:rPr lang="cs-CZ" dirty="0" smtClean="0">
                <a:solidFill>
                  <a:srgbClr val="002060"/>
                </a:solidFill>
              </a:rPr>
              <a:t> – aberace vede k vyšší 	 kinázové aktivitě stimulující nádorový růst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  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podobně u kinázy ras, G proteiny</a:t>
            </a:r>
          </a:p>
          <a:p>
            <a:pPr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7070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Onkogeny a </a:t>
            </a:r>
            <a:r>
              <a:rPr lang="cs-CZ" dirty="0" err="1">
                <a:solidFill>
                  <a:srgbClr val="C00000"/>
                </a:solidFill>
              </a:rPr>
              <a:t>antionkogeny</a:t>
            </a:r>
            <a:r>
              <a:rPr lang="cs-CZ" dirty="0">
                <a:solidFill>
                  <a:srgbClr val="C00000"/>
                </a:solidFill>
              </a:rPr>
              <a:t> – kontrola růstu a buněčného 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908" y="1700808"/>
            <a:ext cx="861358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Transkripční faktory:  </a:t>
            </a:r>
            <a:endParaRPr lang="cs-CZ" b="1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myc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– klíčový gen pro kontrolu proliferace a diferenciace – 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	aberantní exprese c-</a:t>
            </a:r>
            <a:r>
              <a:rPr lang="cs-CZ" dirty="0" err="1" smtClean="0">
                <a:solidFill>
                  <a:srgbClr val="002060"/>
                </a:solidFill>
              </a:rPr>
              <a:t>myc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– jeden z hlavních mechanismů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onkogenního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zvratu</a:t>
            </a:r>
          </a:p>
          <a:p>
            <a:r>
              <a:rPr lang="cs-CZ" dirty="0">
                <a:solidFill>
                  <a:srgbClr val="002060"/>
                </a:solidFill>
              </a:rPr>
              <a:t>	další </a:t>
            </a:r>
            <a:r>
              <a:rPr lang="cs-CZ" dirty="0" smtClean="0">
                <a:solidFill>
                  <a:srgbClr val="002060"/>
                </a:solidFill>
              </a:rPr>
              <a:t>geny: </a:t>
            </a:r>
            <a:r>
              <a:rPr lang="cs-CZ" dirty="0" err="1" smtClean="0">
                <a:solidFill>
                  <a:srgbClr val="002060"/>
                </a:solidFill>
              </a:rPr>
              <a:t>jun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myb</a:t>
            </a:r>
            <a:r>
              <a:rPr lang="cs-CZ" dirty="0">
                <a:solidFill>
                  <a:srgbClr val="002060"/>
                </a:solidFill>
              </a:rPr>
              <a:t>,  </a:t>
            </a:r>
            <a:r>
              <a:rPr lang="cs-CZ" dirty="0" err="1">
                <a:solidFill>
                  <a:srgbClr val="002060"/>
                </a:solidFill>
              </a:rPr>
              <a:t>fos</a:t>
            </a:r>
            <a:r>
              <a:rPr lang="cs-CZ" dirty="0">
                <a:solidFill>
                  <a:srgbClr val="002060"/>
                </a:solidFill>
              </a:rPr>
              <a:t> – aktivovány chromosomálními </a:t>
            </a:r>
            <a:r>
              <a:rPr lang="cs-CZ" dirty="0" smtClean="0">
                <a:solidFill>
                  <a:srgbClr val="002060"/>
                </a:solidFill>
              </a:rPr>
              <a:t>	translokacemi </a:t>
            </a:r>
            <a:r>
              <a:rPr lang="cs-CZ" dirty="0">
                <a:solidFill>
                  <a:srgbClr val="002060"/>
                </a:solidFill>
              </a:rPr>
              <a:t>u hematologických malignit</a:t>
            </a:r>
          </a:p>
          <a:p>
            <a:pPr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Regulátory buněčné smrti:      </a:t>
            </a:r>
            <a:r>
              <a:rPr lang="cs-CZ" dirty="0">
                <a:solidFill>
                  <a:srgbClr val="002060"/>
                </a:solidFill>
              </a:rPr>
              <a:t>Bcl-2 – inhibitor </a:t>
            </a:r>
            <a:r>
              <a:rPr lang="cs-CZ" dirty="0" err="1">
                <a:solidFill>
                  <a:srgbClr val="002060"/>
                </a:solidFill>
              </a:rPr>
              <a:t>apoptózy</a:t>
            </a:r>
            <a:r>
              <a:rPr lang="cs-CZ" dirty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cs-CZ" dirty="0">
                <a:solidFill>
                  <a:srgbClr val="002060"/>
                </a:solidFill>
              </a:rPr>
              <a:t>				 </a:t>
            </a:r>
            <a:r>
              <a:rPr lang="cs-CZ" dirty="0" smtClean="0">
                <a:solidFill>
                  <a:srgbClr val="002060"/>
                </a:solidFill>
              </a:rPr>
              <a:t>          </a:t>
            </a:r>
            <a:r>
              <a:rPr lang="cs-CZ" dirty="0" err="1" smtClean="0">
                <a:solidFill>
                  <a:srgbClr val="002060"/>
                </a:solidFill>
              </a:rPr>
              <a:t>Bax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– regulátor </a:t>
            </a:r>
            <a:r>
              <a:rPr lang="cs-CZ" dirty="0" err="1">
                <a:solidFill>
                  <a:srgbClr val="002060"/>
                </a:solidFill>
              </a:rPr>
              <a:t>apoptózy</a:t>
            </a:r>
            <a:endParaRPr lang="cs-CZ" dirty="0">
              <a:solidFill>
                <a:srgbClr val="002060"/>
              </a:solidFill>
            </a:endParaRPr>
          </a:p>
          <a:p>
            <a:pPr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Geny tlumící nádorový růst: </a:t>
            </a:r>
            <a:r>
              <a:rPr lang="cs-CZ" dirty="0">
                <a:solidFill>
                  <a:srgbClr val="002060"/>
                </a:solidFill>
              </a:rPr>
              <a:t>p-53 nukleární protein tlumící </a:t>
            </a:r>
            <a:r>
              <a:rPr lang="cs-CZ" dirty="0" smtClean="0">
                <a:solidFill>
                  <a:srgbClr val="002060"/>
                </a:solidFill>
              </a:rPr>
              <a:t>růst </a:t>
            </a:r>
            <a:r>
              <a:rPr lang="cs-CZ" dirty="0">
                <a:solidFill>
                  <a:srgbClr val="002060"/>
                </a:solidFill>
              </a:rPr>
              <a:t>nádoru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Regulátory buněčné </a:t>
            </a:r>
            <a:r>
              <a:rPr lang="cs-CZ" dirty="0" smtClean="0">
                <a:solidFill>
                  <a:srgbClr val="C00000"/>
                </a:solidFill>
              </a:rPr>
              <a:t>smrti     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600" b="1" dirty="0"/>
              <a:t>	</a:t>
            </a:r>
            <a:r>
              <a:rPr lang="cs-CZ" sz="3600" dirty="0" smtClean="0">
                <a:solidFill>
                  <a:srgbClr val="002060"/>
                </a:solidFill>
              </a:rPr>
              <a:t>Bcl-2 </a:t>
            </a:r>
            <a:r>
              <a:rPr lang="cs-CZ" sz="3600" dirty="0">
                <a:solidFill>
                  <a:srgbClr val="002060"/>
                </a:solidFill>
              </a:rPr>
              <a:t>– inhibitor </a:t>
            </a:r>
            <a:r>
              <a:rPr lang="cs-CZ" sz="3600" dirty="0" err="1">
                <a:solidFill>
                  <a:srgbClr val="002060"/>
                </a:solidFill>
              </a:rPr>
              <a:t>apoptózy</a:t>
            </a:r>
            <a:r>
              <a:rPr lang="cs-CZ" sz="3600" dirty="0">
                <a:solidFill>
                  <a:srgbClr val="002060"/>
                </a:solidFill>
              </a:rPr>
              <a:t>, 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Rodina </a:t>
            </a:r>
            <a:r>
              <a:rPr lang="cs-CZ" altLang="en-US" sz="2800" dirty="0">
                <a:solidFill>
                  <a:srgbClr val="002060"/>
                </a:solidFill>
              </a:rPr>
              <a:t>BCL-2</a:t>
            </a:r>
          </a:p>
          <a:p>
            <a:pPr>
              <a:buClr>
                <a:srgbClr val="FF0000"/>
              </a:buClr>
            </a:pPr>
            <a:r>
              <a:rPr lang="cs-CZ" altLang="en-US" sz="2800" dirty="0">
                <a:solidFill>
                  <a:srgbClr val="002060"/>
                </a:solidFill>
              </a:rPr>
              <a:t>Chrání buňky před </a:t>
            </a:r>
            <a:r>
              <a:rPr lang="cs-CZ" altLang="en-US" sz="2800" dirty="0" err="1">
                <a:solidFill>
                  <a:srgbClr val="002060"/>
                </a:solidFill>
              </a:rPr>
              <a:t>apoptózou</a:t>
            </a:r>
            <a:r>
              <a:rPr lang="cs-CZ" altLang="en-US" sz="2800" dirty="0">
                <a:solidFill>
                  <a:srgbClr val="002060"/>
                </a:solidFill>
              </a:rPr>
              <a:t> a tím podporují vývoj nádoru či způsobují selhání terapie</a:t>
            </a:r>
            <a:r>
              <a:rPr lang="cs-CZ" altLang="en-US" sz="2800" dirty="0" smtClean="0">
                <a:solidFill>
                  <a:srgbClr val="002060"/>
                </a:solidFill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cs-CZ" altLang="en-US" sz="2800" dirty="0" smtClean="0">
                <a:solidFill>
                  <a:srgbClr val="002060"/>
                </a:solidFill>
              </a:rPr>
              <a:t>Vyskytují se u:</a:t>
            </a:r>
            <a:endParaRPr lang="cs-CZ" altLang="en-US" sz="2800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Folikulární </a:t>
            </a:r>
            <a:r>
              <a:rPr lang="cs-CZ" altLang="en-US" sz="2800" dirty="0">
                <a:solidFill>
                  <a:srgbClr val="002060"/>
                </a:solidFill>
              </a:rPr>
              <a:t>lymfomy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Hormonálně </a:t>
            </a:r>
            <a:r>
              <a:rPr lang="cs-CZ" altLang="en-US" sz="2800" dirty="0">
                <a:solidFill>
                  <a:srgbClr val="002060"/>
                </a:solidFill>
              </a:rPr>
              <a:t>dependentní nádory (karcinomy mléčné </a:t>
            </a:r>
            <a:r>
              <a:rPr lang="cs-CZ" altLang="en-US" sz="2800" dirty="0" smtClean="0">
                <a:solidFill>
                  <a:srgbClr val="002060"/>
                </a:solidFill>
              </a:rPr>
              <a:t>	žlázy</a:t>
            </a:r>
            <a:r>
              <a:rPr lang="cs-CZ" altLang="en-US" sz="2800" dirty="0">
                <a:solidFill>
                  <a:srgbClr val="002060"/>
                </a:solidFill>
              </a:rPr>
              <a:t>, prostaty, </a:t>
            </a:r>
            <a:r>
              <a:rPr lang="cs-CZ" altLang="en-US" sz="2800" dirty="0" smtClean="0">
                <a:solidFill>
                  <a:srgbClr val="002060"/>
                </a:solidFill>
              </a:rPr>
              <a:t>vaječníku)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cs-CZ" sz="2800" dirty="0" err="1" smtClean="0">
                <a:solidFill>
                  <a:srgbClr val="002060"/>
                </a:solidFill>
              </a:rPr>
              <a:t>Bax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– regulátor </a:t>
            </a:r>
            <a:r>
              <a:rPr lang="cs-CZ" sz="2800" dirty="0" err="1">
                <a:solidFill>
                  <a:srgbClr val="002060"/>
                </a:solidFill>
              </a:rPr>
              <a:t>apoptózy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Nádorové supresory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800" dirty="0">
                <a:solidFill>
                  <a:srgbClr val="002060"/>
                </a:solidFill>
              </a:rPr>
              <a:t>„pojistky“ buněčného  cyklu</a:t>
            </a:r>
          </a:p>
          <a:p>
            <a:r>
              <a:rPr lang="cs-CZ" altLang="en-US" sz="2800" dirty="0">
                <a:solidFill>
                  <a:srgbClr val="002060"/>
                </a:solidFill>
              </a:rPr>
              <a:t>Zabraňují abnormální proliferaci a přenosu poškozené genetické </a:t>
            </a:r>
            <a:r>
              <a:rPr lang="cs-CZ" altLang="en-US" sz="2800" dirty="0" smtClean="0">
                <a:solidFill>
                  <a:srgbClr val="002060"/>
                </a:solidFill>
              </a:rPr>
              <a:t>informace.</a:t>
            </a:r>
            <a:endParaRPr lang="cs-CZ" altLang="en-US" sz="2800" dirty="0">
              <a:solidFill>
                <a:srgbClr val="002060"/>
              </a:solidFill>
            </a:endParaRPr>
          </a:p>
          <a:p>
            <a:r>
              <a:rPr lang="cs-CZ" altLang="en-US" sz="2800" dirty="0">
                <a:solidFill>
                  <a:srgbClr val="002060"/>
                </a:solidFill>
              </a:rPr>
              <a:t>Inaktivace nádorového supresoru – ztráta kontrolního </a:t>
            </a:r>
            <a:r>
              <a:rPr lang="cs-CZ" altLang="en-US" sz="2800" dirty="0" smtClean="0">
                <a:solidFill>
                  <a:srgbClr val="002060"/>
                </a:solidFill>
              </a:rPr>
              <a:t>mechanizmu.</a:t>
            </a:r>
            <a:endParaRPr lang="cs-CZ" altLang="en-US" sz="2800" dirty="0">
              <a:solidFill>
                <a:srgbClr val="002060"/>
              </a:solidFill>
            </a:endParaRPr>
          </a:p>
          <a:p>
            <a:r>
              <a:rPr lang="cs-CZ" altLang="en-US" sz="2800" dirty="0">
                <a:solidFill>
                  <a:srgbClr val="002060"/>
                </a:solidFill>
              </a:rPr>
              <a:t>Nádorové supresory mají recesivní charakter – nutný defekt obou </a:t>
            </a:r>
            <a:r>
              <a:rPr lang="cs-CZ" altLang="en-US" sz="2800" dirty="0" smtClean="0">
                <a:solidFill>
                  <a:srgbClr val="002060"/>
                </a:solidFill>
              </a:rPr>
              <a:t>alel.</a:t>
            </a:r>
            <a:endParaRPr lang="cs-CZ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Nádorové supresory - přehled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p53</a:t>
            </a:r>
          </a:p>
          <a:p>
            <a:pPr>
              <a:lnSpc>
                <a:spcPct val="90000"/>
              </a:lnSpc>
            </a:pPr>
            <a:r>
              <a:rPr lang="cs-CZ" altLang="en-US" sz="2800" dirty="0" err="1">
                <a:solidFill>
                  <a:srgbClr val="002060"/>
                </a:solidFill>
              </a:rPr>
              <a:t>pRb</a:t>
            </a:r>
            <a:endParaRPr lang="cs-CZ" altLang="en-US" sz="28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NF-1</a:t>
            </a:r>
          </a:p>
          <a:p>
            <a:pPr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NF-2</a:t>
            </a:r>
          </a:p>
          <a:p>
            <a:pPr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APC</a:t>
            </a:r>
          </a:p>
          <a:p>
            <a:pPr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WT-1</a:t>
            </a:r>
          </a:p>
          <a:p>
            <a:pPr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PTEN</a:t>
            </a:r>
          </a:p>
          <a:p>
            <a:pPr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BRCA 1,2</a:t>
            </a:r>
          </a:p>
          <a:p>
            <a:pPr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p16 </a:t>
            </a:r>
            <a:r>
              <a:rPr lang="cs-CZ" altLang="en-US" sz="2800" baseline="30000" dirty="0">
                <a:solidFill>
                  <a:srgbClr val="002060"/>
                </a:solidFill>
              </a:rPr>
              <a:t>INK4</a:t>
            </a:r>
          </a:p>
          <a:p>
            <a:pPr>
              <a:lnSpc>
                <a:spcPct val="90000"/>
              </a:lnSpc>
            </a:pPr>
            <a:endParaRPr lang="cs-CZ" altLang="en-US" sz="2800" baseline="30000" dirty="0"/>
          </a:p>
          <a:p>
            <a:pPr>
              <a:lnSpc>
                <a:spcPct val="90000"/>
              </a:lnSpc>
            </a:pPr>
            <a:endParaRPr lang="cs-CZ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78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Antionkogen</a:t>
            </a:r>
            <a:r>
              <a:rPr lang="cs-CZ" dirty="0" smtClean="0">
                <a:solidFill>
                  <a:srgbClr val="C00000"/>
                </a:solidFill>
              </a:rPr>
              <a:t> p53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1904"/>
            <a:ext cx="8229600" cy="52034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Krátké </a:t>
            </a:r>
            <a:r>
              <a:rPr lang="cs-CZ" dirty="0" smtClean="0">
                <a:solidFill>
                  <a:srgbClr val="002060"/>
                </a:solidFill>
              </a:rPr>
              <a:t>raménko 17. Ch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– fosfoprotein – </a:t>
            </a:r>
            <a:r>
              <a:rPr lang="cs-CZ" dirty="0" err="1" smtClean="0">
                <a:solidFill>
                  <a:srgbClr val="002060"/>
                </a:solidFill>
              </a:rPr>
              <a:t>homotetramery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     </a:t>
            </a:r>
            <a:r>
              <a:rPr lang="cs-CZ" dirty="0">
                <a:solidFill>
                  <a:srgbClr val="002060"/>
                </a:solidFill>
              </a:rPr>
              <a:t>– sekvenčně </a:t>
            </a:r>
            <a:r>
              <a:rPr lang="cs-CZ" dirty="0" smtClean="0">
                <a:solidFill>
                  <a:srgbClr val="002060"/>
                </a:solidFill>
              </a:rPr>
              <a:t>specifická vazba DNA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– transkripční faktor – brzda vstupu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 do S-fáze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– zástava buněčného cyklu v G1 fázi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– umožňuje přestávku nutnou k opravám DNA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Nefunkčnost – smrt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 nebo genetická nestabilita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Mutace p53 – nejčastější genetická změna v lidských nádorech (50%)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Trojí význam	 - kontrola buněčného cyklu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                	 - </a:t>
            </a:r>
            <a:r>
              <a:rPr lang="cs-CZ" dirty="0" err="1" smtClean="0">
                <a:solidFill>
                  <a:srgbClr val="002060"/>
                </a:solidFill>
              </a:rPr>
              <a:t>apoptóza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	 - udržení genetické stability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Aktivita se zvyšuje: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při </a:t>
            </a:r>
            <a:r>
              <a:rPr lang="cs-CZ" dirty="0" smtClean="0">
                <a:solidFill>
                  <a:srgbClr val="002060"/>
                </a:solidFill>
              </a:rPr>
              <a:t>oxidačním stresu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po UV záření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při zvýšené expresi onkogenů Ras a </a:t>
            </a:r>
            <a:r>
              <a:rPr lang="cs-CZ" dirty="0" err="1" smtClean="0">
                <a:solidFill>
                  <a:srgbClr val="002060"/>
                </a:solidFill>
              </a:rPr>
              <a:t>Myc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Nefunkční p53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</a:t>
            </a:r>
            <a:r>
              <a:rPr lang="en-GB" dirty="0" err="1" smtClean="0">
                <a:solidFill>
                  <a:srgbClr val="002060"/>
                </a:solidFill>
              </a:rPr>
              <a:t>oškozené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mutované</a:t>
            </a:r>
            <a:r>
              <a:rPr lang="en-GB" dirty="0">
                <a:solidFill>
                  <a:srgbClr val="002060"/>
                </a:solidFill>
              </a:rPr>
              <a:t> bb </a:t>
            </a:r>
            <a:r>
              <a:rPr lang="en-GB" dirty="0" err="1">
                <a:solidFill>
                  <a:srgbClr val="002060"/>
                </a:solidFill>
              </a:rPr>
              <a:t>pokračují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buněčném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cyklu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</a:t>
            </a:r>
            <a:r>
              <a:rPr lang="en-GB" dirty="0" err="1" smtClean="0">
                <a:solidFill>
                  <a:srgbClr val="002060"/>
                </a:solidFill>
              </a:rPr>
              <a:t>ožní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poškozeným</a:t>
            </a:r>
            <a:r>
              <a:rPr lang="en-GB" dirty="0">
                <a:solidFill>
                  <a:srgbClr val="002060"/>
                </a:solidFill>
              </a:rPr>
              <a:t> bb </a:t>
            </a:r>
            <a:r>
              <a:rPr lang="en-GB" dirty="0" err="1">
                <a:solidFill>
                  <a:srgbClr val="002060"/>
                </a:solidFill>
              </a:rPr>
              <a:t>vyhnout</a:t>
            </a:r>
            <a:r>
              <a:rPr lang="en-GB" dirty="0">
                <a:solidFill>
                  <a:srgbClr val="002060"/>
                </a:solidFill>
              </a:rPr>
              <a:t> se </a:t>
            </a:r>
            <a:r>
              <a:rPr lang="en-GB" dirty="0" err="1" smtClean="0">
                <a:solidFill>
                  <a:srgbClr val="002060"/>
                </a:solidFill>
              </a:rPr>
              <a:t>apoptóze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>
                <a:solidFill>
                  <a:srgbClr val="002060"/>
                </a:solidFill>
              </a:rPr>
              <a:t>V</a:t>
            </a:r>
            <a:r>
              <a:rPr lang="en-GB" dirty="0" err="1" smtClean="0">
                <a:solidFill>
                  <a:srgbClr val="002060"/>
                </a:solidFill>
              </a:rPr>
              <a:t>znik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genetické</a:t>
            </a:r>
            <a:r>
              <a:rPr lang="en-GB" dirty="0">
                <a:solidFill>
                  <a:srgbClr val="002060"/>
                </a:solidFill>
              </a:rPr>
              <a:t> instability, </a:t>
            </a:r>
            <a:r>
              <a:rPr lang="en-GB" dirty="0" err="1">
                <a:solidFill>
                  <a:srgbClr val="002060"/>
                </a:solidFill>
              </a:rPr>
              <a:t>umožňující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akumulaci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mutací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Antionkogeny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664" y="1268760"/>
            <a:ext cx="8688336" cy="568863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Protein Rb1 </a:t>
            </a:r>
            <a:r>
              <a:rPr lang="cs-CZ" sz="2000" dirty="0" smtClean="0">
                <a:solidFill>
                  <a:srgbClr val="002060"/>
                </a:solidFill>
              </a:rPr>
              <a:t>- fosfoprotein o </a:t>
            </a:r>
            <a:r>
              <a:rPr lang="cs-CZ" sz="2000" dirty="0" err="1" smtClean="0">
                <a:solidFill>
                  <a:srgbClr val="002060"/>
                </a:solidFill>
              </a:rPr>
              <a:t>Mr</a:t>
            </a:r>
            <a:r>
              <a:rPr lang="cs-CZ" sz="2000" dirty="0" smtClean="0">
                <a:solidFill>
                  <a:srgbClr val="002060"/>
                </a:solidFill>
              </a:rPr>
              <a:t>=110kDa 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v jádrech všech </a:t>
            </a:r>
            <a:r>
              <a:rPr lang="cs-CZ" sz="2000" dirty="0" err="1" smtClean="0">
                <a:solidFill>
                  <a:srgbClr val="002060"/>
                </a:solidFill>
              </a:rPr>
              <a:t>bb</a:t>
            </a:r>
            <a:r>
              <a:rPr lang="cs-CZ" sz="2000" dirty="0" smtClean="0">
                <a:solidFill>
                  <a:srgbClr val="002060"/>
                </a:solidFill>
              </a:rPr>
              <a:t>, zajišťuje regulaci buněčného cyklu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stupeň </a:t>
            </a:r>
            <a:r>
              <a:rPr lang="cs-CZ" sz="2000" dirty="0" smtClean="0">
                <a:solidFill>
                  <a:srgbClr val="002060"/>
                </a:solidFill>
              </a:rPr>
              <a:t>fosforylace závisí na fázi buněčného cyklu (začíná G1/S, vrcholí G2/M)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</a:t>
            </a:r>
            <a:r>
              <a:rPr lang="cs-CZ" sz="2000" dirty="0" smtClean="0">
                <a:solidFill>
                  <a:srgbClr val="002060"/>
                </a:solidFill>
              </a:rPr>
              <a:t>osforylace </a:t>
            </a:r>
            <a:r>
              <a:rPr lang="cs-CZ" sz="2000" dirty="0" smtClean="0">
                <a:solidFill>
                  <a:srgbClr val="002060"/>
                </a:solidFill>
              </a:rPr>
              <a:t>inaktivuje – regulace buněčného cyklu  - </a:t>
            </a:r>
            <a:r>
              <a:rPr lang="cs-CZ" altLang="en-US" sz="2000" dirty="0" smtClean="0">
                <a:solidFill>
                  <a:srgbClr val="002060"/>
                </a:solidFill>
              </a:rPr>
              <a:t>blokuje přestup z G1 do S </a:t>
            </a:r>
            <a:r>
              <a:rPr lang="cs-CZ" altLang="en-US" sz="2000" dirty="0" smtClean="0">
                <a:solidFill>
                  <a:srgbClr val="002060"/>
                </a:solidFill>
              </a:rPr>
              <a:t>	fáze</a:t>
            </a:r>
            <a:endParaRPr lang="cs-CZ" altLang="en-US" sz="2000" dirty="0" smtClean="0">
              <a:solidFill>
                <a:srgbClr val="002060"/>
              </a:solidFill>
            </a:endParaRPr>
          </a:p>
          <a:p>
            <a:r>
              <a:rPr lang="cs-CZ" altLang="en-US" sz="2000" dirty="0" err="1" smtClean="0">
                <a:solidFill>
                  <a:srgbClr val="002060"/>
                </a:solidFill>
              </a:rPr>
              <a:t>Fosforylovaná</a:t>
            </a:r>
            <a:r>
              <a:rPr lang="cs-CZ" altLang="en-US" sz="2000" dirty="0" smtClean="0">
                <a:solidFill>
                  <a:srgbClr val="002060"/>
                </a:solidFill>
              </a:rPr>
              <a:t> nebo </a:t>
            </a:r>
            <a:r>
              <a:rPr lang="cs-CZ" altLang="en-US" sz="2000" dirty="0" err="1" smtClean="0">
                <a:solidFill>
                  <a:srgbClr val="002060"/>
                </a:solidFill>
              </a:rPr>
              <a:t>hyperfosforylovaná</a:t>
            </a:r>
            <a:r>
              <a:rPr lang="cs-CZ" altLang="en-US" sz="2000" dirty="0" smtClean="0">
                <a:solidFill>
                  <a:srgbClr val="002060"/>
                </a:solidFill>
              </a:rPr>
              <a:t> forma </a:t>
            </a:r>
            <a:r>
              <a:rPr lang="cs-CZ" altLang="en-US" sz="2000" dirty="0" err="1" smtClean="0">
                <a:solidFill>
                  <a:srgbClr val="002060"/>
                </a:solidFill>
              </a:rPr>
              <a:t>pRB</a:t>
            </a:r>
            <a:r>
              <a:rPr lang="cs-CZ" altLang="en-US" sz="2000" dirty="0" smtClean="0">
                <a:solidFill>
                  <a:srgbClr val="002060"/>
                </a:solidFill>
              </a:rPr>
              <a:t> – neaktivní – spuštění </a:t>
            </a:r>
            <a:r>
              <a:rPr lang="cs-CZ" altLang="en-US" sz="2000" dirty="0" smtClean="0">
                <a:solidFill>
                  <a:srgbClr val="002060"/>
                </a:solidFill>
              </a:rPr>
              <a:t>	proliferace </a:t>
            </a:r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b="1" dirty="0" smtClean="0">
                <a:solidFill>
                  <a:srgbClr val="002060"/>
                </a:solidFill>
              </a:rPr>
              <a:t>Retinoblastom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druhým </a:t>
            </a:r>
            <a:r>
              <a:rPr lang="cs-CZ" sz="2000" dirty="0" smtClean="0">
                <a:solidFill>
                  <a:srgbClr val="002060"/>
                </a:solidFill>
              </a:rPr>
              <a:t>nejrozšířenějším zhoubným nádorem oka, může </a:t>
            </a:r>
            <a:r>
              <a:rPr lang="cs-CZ" sz="2000" dirty="0" smtClean="0">
                <a:solidFill>
                  <a:srgbClr val="002060"/>
                </a:solidFill>
              </a:rPr>
              <a:t>	metastázovat </a:t>
            </a:r>
            <a:r>
              <a:rPr lang="cs-CZ" sz="2000" dirty="0" smtClean="0">
                <a:solidFill>
                  <a:srgbClr val="002060"/>
                </a:solidFill>
              </a:rPr>
              <a:t>až do mozku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2 </a:t>
            </a:r>
            <a:r>
              <a:rPr lang="cs-CZ" sz="2000" dirty="0" smtClean="0">
                <a:solidFill>
                  <a:srgbClr val="002060"/>
                </a:solidFill>
              </a:rPr>
              <a:t>formy: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        - dědičná </a:t>
            </a:r>
            <a:r>
              <a:rPr lang="cs-CZ" sz="2000" dirty="0" smtClean="0">
                <a:solidFill>
                  <a:srgbClr val="002060"/>
                </a:solidFill>
              </a:rPr>
              <a:t>forma heterozygoti – stačí 1 další mutace) (výskyt 1:20 000) </a:t>
            </a:r>
            <a:r>
              <a:rPr lang="cs-CZ" sz="2000" dirty="0" smtClean="0">
                <a:solidFill>
                  <a:srgbClr val="002060"/>
                </a:solidFill>
              </a:rPr>
              <a:t>	              	postiženy </a:t>
            </a:r>
            <a:r>
              <a:rPr lang="cs-CZ" sz="2000" dirty="0" smtClean="0">
                <a:solidFill>
                  <a:srgbClr val="002060"/>
                </a:solidFill>
              </a:rPr>
              <a:t>obě oči, více ložisek  - rozvoj onemocnění - už při </a:t>
            </a:r>
            <a:r>
              <a:rPr lang="cs-CZ" sz="2000" dirty="0" smtClean="0">
                <a:solidFill>
                  <a:srgbClr val="002060"/>
                </a:solidFill>
              </a:rPr>
              <a:t>narození</a:t>
            </a:r>
          </a:p>
          <a:p>
            <a:pPr marL="457200" lvl="1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- n</a:t>
            </a:r>
            <a:r>
              <a:rPr lang="cs-CZ" sz="2000" dirty="0" smtClean="0">
                <a:solidFill>
                  <a:srgbClr val="002060"/>
                </a:solidFill>
              </a:rPr>
              <a:t>edědičná forma – vzácnější vyžaduje 2 mutace (na každém homolog.ch.) 	postiženo jen 1 oko 1 nádorem-rozvoj onemocnění-do dvou let života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Vyskytuje </a:t>
            </a:r>
            <a:r>
              <a:rPr lang="cs-CZ" sz="2000" dirty="0" smtClean="0">
                <a:solidFill>
                  <a:srgbClr val="002060"/>
                </a:solidFill>
              </a:rPr>
              <a:t>se i u nádorů plic, močového měchýře prostaty, prsu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Pasivní imunizace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Účinek je „okamžitý“ ale krátkodobý.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Nedochází ke vzniku specifické imunitní paměti.  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RNA , DNA </a:t>
            </a:r>
            <a:r>
              <a:rPr lang="cs-CZ" dirty="0" err="1" smtClean="0">
                <a:solidFill>
                  <a:srgbClr val="C00000"/>
                </a:solidFill>
              </a:rPr>
              <a:t>onkoviry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Retroviry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Akutně transformující </a:t>
            </a:r>
            <a:r>
              <a:rPr lang="cs-CZ" dirty="0" smtClean="0">
                <a:solidFill>
                  <a:srgbClr val="002060"/>
                </a:solidFill>
              </a:rPr>
              <a:t>– nádory vznikající během několika dní po injekci vnímavému </a:t>
            </a:r>
            <a:r>
              <a:rPr lang="cs-CZ" dirty="0" smtClean="0">
                <a:solidFill>
                  <a:srgbClr val="002060"/>
                </a:solidFill>
              </a:rPr>
              <a:t>zvířeti.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Chronické </a:t>
            </a:r>
            <a:r>
              <a:rPr lang="cs-CZ" dirty="0" smtClean="0">
                <a:solidFill>
                  <a:srgbClr val="002060"/>
                </a:solidFill>
              </a:rPr>
              <a:t>– pomalu transformující – po měsících, netransformující buňky v kulturách – nemají onkogen – inzerční mutageneze – leukemické </a:t>
            </a:r>
            <a:r>
              <a:rPr lang="cs-CZ" dirty="0" smtClean="0">
                <a:solidFill>
                  <a:srgbClr val="002060"/>
                </a:solidFill>
              </a:rPr>
              <a:t>viry.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en-GB" dirty="0" err="1" smtClean="0">
                <a:solidFill>
                  <a:srgbClr val="002060"/>
                </a:solidFill>
              </a:rPr>
              <a:t>nzerce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v </a:t>
            </a:r>
            <a:r>
              <a:rPr lang="en-GB" dirty="0" err="1">
                <a:solidFill>
                  <a:srgbClr val="002060"/>
                </a:solidFill>
              </a:rPr>
              <a:t>blízkosti</a:t>
            </a:r>
            <a:r>
              <a:rPr lang="en-GB" dirty="0">
                <a:solidFill>
                  <a:srgbClr val="002060"/>
                </a:solidFill>
              </a:rPr>
              <a:t> proto-</a:t>
            </a:r>
            <a:r>
              <a:rPr lang="en-GB" dirty="0" err="1">
                <a:solidFill>
                  <a:srgbClr val="002060"/>
                </a:solidFill>
              </a:rPr>
              <a:t>onkogenu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cs-CZ" dirty="0" smtClean="0">
                <a:solidFill>
                  <a:srgbClr val="002060"/>
                </a:solidFill>
              </a:rPr>
              <a:t>tím dochází k jeho </a:t>
            </a:r>
            <a:r>
              <a:rPr lang="en-GB" dirty="0" err="1" smtClean="0">
                <a:solidFill>
                  <a:srgbClr val="002060"/>
                </a:solidFill>
              </a:rPr>
              <a:t>aktivace</a:t>
            </a:r>
            <a:r>
              <a:rPr lang="en-GB" dirty="0" smtClean="0">
                <a:solidFill>
                  <a:srgbClr val="002060"/>
                </a:solidFill>
              </a:rPr>
              <a:t>- </a:t>
            </a:r>
            <a:r>
              <a:rPr lang="en-GB" dirty="0" err="1">
                <a:solidFill>
                  <a:srgbClr val="002060"/>
                </a:solidFill>
              </a:rPr>
              <a:t>přepis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díky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virovému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promotoru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Vede ke </a:t>
            </a:r>
            <a:r>
              <a:rPr lang="en-GB" dirty="0" err="1">
                <a:solidFill>
                  <a:srgbClr val="002060"/>
                </a:solidFill>
              </a:rPr>
              <a:t>konstitutivní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produkci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normálního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proteinu</a:t>
            </a:r>
            <a:r>
              <a:rPr lang="en-GB" dirty="0">
                <a:solidFill>
                  <a:srgbClr val="002060"/>
                </a:solidFill>
              </a:rPr>
              <a:t> (over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en-GB" dirty="0" err="1">
                <a:solidFill>
                  <a:srgbClr val="002060"/>
                </a:solidFill>
              </a:rPr>
              <a:t>expresi</a:t>
            </a:r>
            <a:r>
              <a:rPr lang="en-GB" dirty="0">
                <a:solidFill>
                  <a:srgbClr val="002060"/>
                </a:solidFill>
              </a:rPr>
              <a:t>) – </a:t>
            </a:r>
            <a:r>
              <a:rPr lang="en-GB" dirty="0" err="1">
                <a:solidFill>
                  <a:srgbClr val="002060"/>
                </a:solidFill>
              </a:rPr>
              <a:t>pokud</a:t>
            </a:r>
            <a:r>
              <a:rPr lang="en-GB" dirty="0">
                <a:solidFill>
                  <a:srgbClr val="002060"/>
                </a:solidFill>
              </a:rPr>
              <a:t> se </a:t>
            </a:r>
            <a:r>
              <a:rPr lang="en-GB" dirty="0" err="1">
                <a:solidFill>
                  <a:srgbClr val="002060"/>
                </a:solidFill>
              </a:rPr>
              <a:t>začlení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vedle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protoonkogenu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např</a:t>
            </a:r>
            <a:r>
              <a:rPr lang="en-GB" dirty="0">
                <a:solidFill>
                  <a:srgbClr val="002060"/>
                </a:solidFill>
              </a:rPr>
              <a:t>. c-</a:t>
            </a:r>
            <a:r>
              <a:rPr lang="en-GB" dirty="0" err="1">
                <a:solidFill>
                  <a:srgbClr val="002060"/>
                </a:solidFill>
              </a:rPr>
              <a:t>myc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c-</a:t>
            </a:r>
            <a:r>
              <a:rPr lang="en-GB" dirty="0" err="1">
                <a:solidFill>
                  <a:srgbClr val="002060"/>
                </a:solidFill>
              </a:rPr>
              <a:t>erbB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en-GB" dirty="0" err="1">
                <a:solidFill>
                  <a:srgbClr val="002060"/>
                </a:solidFill>
              </a:rPr>
              <a:t>znik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nesmrtelné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buněčné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linie</a:t>
            </a:r>
            <a:r>
              <a:rPr lang="cs-CZ" dirty="0">
                <a:solidFill>
                  <a:srgbClr val="002060"/>
                </a:solidFill>
              </a:rPr>
              <a:t> x </a:t>
            </a:r>
            <a:r>
              <a:rPr lang="en-GB" dirty="0" err="1">
                <a:solidFill>
                  <a:srgbClr val="002060"/>
                </a:solidFill>
              </a:rPr>
              <a:t>nestačí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zahájení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kompletní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maligní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transformace</a:t>
            </a:r>
            <a:r>
              <a:rPr lang="en-GB" dirty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RNA, DNA - </a:t>
            </a:r>
            <a:r>
              <a:rPr lang="cs-CZ" dirty="0" err="1" smtClean="0">
                <a:solidFill>
                  <a:srgbClr val="C00000"/>
                </a:solidFill>
              </a:rPr>
              <a:t>onkoviry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DNA nádorové viry (</a:t>
            </a:r>
            <a:r>
              <a:rPr lang="cs-CZ" dirty="0" err="1" smtClean="0">
                <a:solidFill>
                  <a:srgbClr val="002060"/>
                </a:solidFill>
              </a:rPr>
              <a:t>onkodnaviry</a:t>
            </a:r>
            <a:r>
              <a:rPr lang="cs-CZ" dirty="0" smtClean="0">
                <a:solidFill>
                  <a:srgbClr val="002060"/>
                </a:solidFill>
              </a:rPr>
              <a:t>) – nestejnorodý soubor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Buď proběhne v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 replikace viru, která vede k zániku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 – nevede k transformaci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- </a:t>
            </a:r>
            <a:r>
              <a:rPr lang="cs-CZ" b="1" dirty="0" smtClean="0">
                <a:solidFill>
                  <a:srgbClr val="002060"/>
                </a:solidFill>
              </a:rPr>
              <a:t>permisívní </a:t>
            </a:r>
            <a:r>
              <a:rPr lang="cs-CZ" b="1" dirty="0" err="1" smtClean="0">
                <a:solidFill>
                  <a:srgbClr val="002060"/>
                </a:solidFill>
              </a:rPr>
              <a:t>bb</a:t>
            </a:r>
            <a:r>
              <a:rPr lang="cs-CZ" b="1" dirty="0" smtClean="0">
                <a:solidFill>
                  <a:srgbClr val="002060"/>
                </a:solidFill>
              </a:rPr>
              <a:t>. </a:t>
            </a:r>
            <a:endParaRPr lang="cs-CZ" b="1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Nebo se virus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 přizpůsobí a replikuje se společně s jejím genomem - </a:t>
            </a:r>
            <a:r>
              <a:rPr lang="cs-CZ" b="1" dirty="0" err="1" smtClean="0">
                <a:solidFill>
                  <a:srgbClr val="002060"/>
                </a:solidFill>
              </a:rPr>
              <a:t>nepermisívní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bb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Cílem </a:t>
            </a:r>
            <a:r>
              <a:rPr lang="cs-CZ" dirty="0" smtClean="0">
                <a:solidFill>
                  <a:srgbClr val="002060"/>
                </a:solidFill>
              </a:rPr>
              <a:t>viru není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 zahubit, ale řídí svou i její replikaci a v tom může nastat </a:t>
            </a:r>
            <a:r>
              <a:rPr lang="cs-CZ" dirty="0" smtClean="0">
                <a:solidFill>
                  <a:srgbClr val="002060"/>
                </a:solidFill>
              </a:rPr>
              <a:t>chyba. 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Onkoviry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 fontScale="70000" lnSpcReduction="20000"/>
          </a:bodyPr>
          <a:lstStyle/>
          <a:p>
            <a:r>
              <a:rPr lang="cs-CZ" sz="3400" b="1" dirty="0" smtClean="0">
                <a:solidFill>
                  <a:srgbClr val="002060"/>
                </a:solidFill>
              </a:rPr>
              <a:t>Lidský </a:t>
            </a:r>
            <a:r>
              <a:rPr lang="cs-CZ" sz="3400" b="1" dirty="0" err="1" smtClean="0">
                <a:solidFill>
                  <a:srgbClr val="002060"/>
                </a:solidFill>
              </a:rPr>
              <a:t>papilomavirus</a:t>
            </a:r>
            <a:r>
              <a:rPr lang="cs-CZ" sz="3400" b="1" dirty="0" smtClean="0">
                <a:solidFill>
                  <a:srgbClr val="002060"/>
                </a:solidFill>
              </a:rPr>
              <a:t> </a:t>
            </a:r>
            <a:r>
              <a:rPr lang="cs-CZ" sz="3400" dirty="0" smtClean="0">
                <a:solidFill>
                  <a:srgbClr val="002060"/>
                </a:solidFill>
              </a:rPr>
              <a:t>– karcinom děložního čípku</a:t>
            </a:r>
          </a:p>
          <a:p>
            <a:r>
              <a:rPr lang="cs-CZ" sz="3400" b="1" dirty="0" smtClean="0">
                <a:solidFill>
                  <a:srgbClr val="002060"/>
                </a:solidFill>
              </a:rPr>
              <a:t>EBV viry </a:t>
            </a:r>
            <a:r>
              <a:rPr lang="cs-CZ" sz="3400" dirty="0" smtClean="0">
                <a:solidFill>
                  <a:srgbClr val="002060"/>
                </a:solidFill>
              </a:rPr>
              <a:t>– </a:t>
            </a:r>
            <a:r>
              <a:rPr lang="cs-CZ" sz="3400" dirty="0" err="1" smtClean="0">
                <a:solidFill>
                  <a:srgbClr val="002060"/>
                </a:solidFill>
              </a:rPr>
              <a:t>Burkitův</a:t>
            </a:r>
            <a:r>
              <a:rPr lang="cs-CZ" sz="3400" dirty="0" smtClean="0">
                <a:solidFill>
                  <a:srgbClr val="002060"/>
                </a:solidFill>
              </a:rPr>
              <a:t> lymfom, </a:t>
            </a:r>
            <a:r>
              <a:rPr lang="cs-CZ" sz="3400" dirty="0" err="1" smtClean="0">
                <a:solidFill>
                  <a:srgbClr val="002060"/>
                </a:solidFill>
              </a:rPr>
              <a:t>Hodgkinovy</a:t>
            </a:r>
            <a:r>
              <a:rPr lang="cs-CZ" sz="3400" dirty="0" smtClean="0">
                <a:solidFill>
                  <a:srgbClr val="002060"/>
                </a:solidFill>
              </a:rPr>
              <a:t> a </a:t>
            </a:r>
            <a:r>
              <a:rPr lang="cs-CZ" sz="3400" dirty="0" err="1" smtClean="0">
                <a:solidFill>
                  <a:srgbClr val="002060"/>
                </a:solidFill>
              </a:rPr>
              <a:t>nehodgkinovy</a:t>
            </a:r>
            <a:r>
              <a:rPr lang="cs-CZ" sz="3400" dirty="0" smtClean="0">
                <a:solidFill>
                  <a:srgbClr val="002060"/>
                </a:solidFill>
              </a:rPr>
              <a:t> </a:t>
            </a:r>
            <a:r>
              <a:rPr lang="cs-CZ" sz="3400" dirty="0" smtClean="0">
                <a:solidFill>
                  <a:srgbClr val="002060"/>
                </a:solidFill>
              </a:rPr>
              <a:t>  	           nádory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b="1" dirty="0" smtClean="0">
                <a:solidFill>
                  <a:srgbClr val="002060"/>
                </a:solidFill>
              </a:rPr>
              <a:t>Virus hepatitidy C </a:t>
            </a:r>
            <a:r>
              <a:rPr lang="cs-CZ" sz="3400" dirty="0" smtClean="0">
                <a:solidFill>
                  <a:srgbClr val="002060"/>
                </a:solidFill>
              </a:rPr>
              <a:t>– karcinom jater</a:t>
            </a:r>
          </a:p>
          <a:p>
            <a:r>
              <a:rPr lang="cs-CZ" sz="3400" b="1" dirty="0" smtClean="0">
                <a:solidFill>
                  <a:srgbClr val="002060"/>
                </a:solidFill>
              </a:rPr>
              <a:t>L</a:t>
            </a:r>
            <a:r>
              <a:rPr lang="en-GB" sz="3400" b="1" dirty="0" err="1" smtClean="0">
                <a:solidFill>
                  <a:srgbClr val="002060"/>
                </a:solidFill>
              </a:rPr>
              <a:t>idský</a:t>
            </a:r>
            <a:r>
              <a:rPr lang="en-GB" sz="3400" b="1" dirty="0" smtClean="0">
                <a:solidFill>
                  <a:srgbClr val="002060"/>
                </a:solidFill>
              </a:rPr>
              <a:t> </a:t>
            </a:r>
            <a:r>
              <a:rPr lang="en-GB" sz="3400" b="1" dirty="0" err="1">
                <a:solidFill>
                  <a:srgbClr val="002060"/>
                </a:solidFill>
              </a:rPr>
              <a:t>lymfotropní</a:t>
            </a:r>
            <a:r>
              <a:rPr lang="en-GB" sz="3400" b="1" dirty="0">
                <a:solidFill>
                  <a:srgbClr val="002060"/>
                </a:solidFill>
              </a:rPr>
              <a:t> virus </a:t>
            </a:r>
            <a:r>
              <a:rPr lang="en-GB" sz="3400" b="1" dirty="0" err="1">
                <a:solidFill>
                  <a:srgbClr val="002060"/>
                </a:solidFill>
              </a:rPr>
              <a:t>typu</a:t>
            </a:r>
            <a:r>
              <a:rPr lang="en-GB" sz="3400" b="1" dirty="0">
                <a:solidFill>
                  <a:srgbClr val="002060"/>
                </a:solidFill>
              </a:rPr>
              <a:t> I (</a:t>
            </a:r>
            <a:r>
              <a:rPr lang="en-GB" sz="3400" b="1" dirty="0" smtClean="0">
                <a:solidFill>
                  <a:srgbClr val="002060"/>
                </a:solidFill>
              </a:rPr>
              <a:t>HTLV-1</a:t>
            </a:r>
            <a:r>
              <a:rPr lang="cs-CZ" sz="3400" b="1" dirty="0" smtClean="0">
                <a:solidFill>
                  <a:srgbClr val="002060"/>
                </a:solidFill>
              </a:rPr>
              <a:t>, HTLV-2)</a:t>
            </a:r>
            <a:r>
              <a:rPr lang="en-GB" sz="3400" b="1" dirty="0" smtClean="0">
                <a:solidFill>
                  <a:srgbClr val="002060"/>
                </a:solidFill>
              </a:rPr>
              <a:t>) </a:t>
            </a:r>
            <a:endParaRPr lang="cs-CZ" sz="3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400" dirty="0">
                <a:solidFill>
                  <a:srgbClr val="002060"/>
                </a:solidFill>
              </a:rPr>
              <a:t>	</a:t>
            </a:r>
            <a:r>
              <a:rPr lang="en-GB" sz="3400" dirty="0" smtClean="0">
                <a:solidFill>
                  <a:srgbClr val="002060"/>
                </a:solidFill>
              </a:rPr>
              <a:t>- T-</a:t>
            </a:r>
            <a:r>
              <a:rPr lang="en-GB" sz="3400" dirty="0" err="1" smtClean="0">
                <a:solidFill>
                  <a:srgbClr val="002060"/>
                </a:solidFill>
              </a:rPr>
              <a:t>leukemie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>
                <a:solidFill>
                  <a:srgbClr val="002060"/>
                </a:solidFill>
              </a:rPr>
              <a:t>(</a:t>
            </a:r>
            <a:r>
              <a:rPr lang="en-GB" sz="3400" dirty="0" err="1">
                <a:solidFill>
                  <a:srgbClr val="002060"/>
                </a:solidFill>
              </a:rPr>
              <a:t>lymfom</a:t>
            </a:r>
            <a:r>
              <a:rPr lang="en-GB" sz="3400" dirty="0">
                <a:solidFill>
                  <a:srgbClr val="002060"/>
                </a:solidFill>
              </a:rPr>
              <a:t>) </a:t>
            </a:r>
            <a:r>
              <a:rPr lang="en-GB" sz="3400" dirty="0" err="1">
                <a:solidFill>
                  <a:srgbClr val="002060"/>
                </a:solidFill>
              </a:rPr>
              <a:t>dospělých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cs-CZ" sz="3400" dirty="0" smtClean="0">
                <a:solidFill>
                  <a:srgbClr val="002060"/>
                </a:solidFill>
              </a:rPr>
              <a:t> (HTLV-1)</a:t>
            </a:r>
            <a:r>
              <a:rPr lang="en-GB" sz="3400" dirty="0" smtClean="0">
                <a:solidFill>
                  <a:srgbClr val="002060"/>
                </a:solidFill>
              </a:rPr>
              <a:t>(ATTL</a:t>
            </a:r>
            <a:r>
              <a:rPr lang="en-GB" sz="3400" dirty="0">
                <a:solidFill>
                  <a:srgbClr val="002060"/>
                </a:solidFill>
              </a:rPr>
              <a:t>), </a:t>
            </a:r>
            <a:r>
              <a:rPr lang="cs-CZ" sz="3400" dirty="0" smtClean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3400" dirty="0">
                <a:solidFill>
                  <a:srgbClr val="002060"/>
                </a:solidFill>
              </a:rPr>
              <a:t>	</a:t>
            </a:r>
            <a:r>
              <a:rPr lang="cs-CZ" sz="3400" dirty="0" smtClean="0">
                <a:solidFill>
                  <a:srgbClr val="002060"/>
                </a:solidFill>
              </a:rPr>
              <a:t>- </a:t>
            </a:r>
            <a:r>
              <a:rPr lang="en-GB" sz="3400" dirty="0" err="1" smtClean="0">
                <a:solidFill>
                  <a:srgbClr val="002060"/>
                </a:solidFill>
              </a:rPr>
              <a:t>doba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latence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asi</a:t>
            </a:r>
            <a:r>
              <a:rPr lang="en-GB" sz="3400" dirty="0">
                <a:solidFill>
                  <a:srgbClr val="002060"/>
                </a:solidFill>
              </a:rPr>
              <a:t> 30 let, </a:t>
            </a:r>
            <a:endParaRPr lang="cs-CZ" sz="3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400" dirty="0">
                <a:solidFill>
                  <a:srgbClr val="002060"/>
                </a:solidFill>
              </a:rPr>
              <a:t>	</a:t>
            </a:r>
            <a:r>
              <a:rPr lang="cs-CZ" sz="3400" dirty="0" smtClean="0">
                <a:solidFill>
                  <a:srgbClr val="002060"/>
                </a:solidFill>
              </a:rPr>
              <a:t>- </a:t>
            </a:r>
            <a:r>
              <a:rPr lang="en-GB" sz="3400" dirty="0" err="1" smtClean="0">
                <a:solidFill>
                  <a:srgbClr val="002060"/>
                </a:solidFill>
              </a:rPr>
              <a:t>vysoká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proliferační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aktivita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napadených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smtClean="0">
                <a:solidFill>
                  <a:srgbClr val="002060"/>
                </a:solidFill>
              </a:rPr>
              <a:t>bb</a:t>
            </a:r>
            <a:r>
              <a:rPr lang="cs-CZ" sz="3400" dirty="0" smtClean="0">
                <a:solidFill>
                  <a:srgbClr val="002060"/>
                </a:solidFill>
              </a:rPr>
              <a:t>	- </a:t>
            </a:r>
            <a:r>
              <a:rPr lang="en-GB" sz="3400" dirty="0" err="1" smtClean="0">
                <a:solidFill>
                  <a:srgbClr val="002060"/>
                </a:solidFill>
              </a:rPr>
              <a:t>větší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cs-CZ" sz="3400" dirty="0" smtClean="0">
                <a:solidFill>
                  <a:srgbClr val="002060"/>
                </a:solidFill>
              </a:rPr>
              <a:t>	 	   </a:t>
            </a:r>
            <a:r>
              <a:rPr lang="en-GB" sz="3400" dirty="0" err="1" smtClean="0">
                <a:solidFill>
                  <a:srgbClr val="002060"/>
                </a:solidFill>
              </a:rPr>
              <a:t>pravděpodobnost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mutací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endParaRPr lang="cs-CZ" sz="3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en-GB" sz="3400" dirty="0" err="1" smtClean="0">
                <a:solidFill>
                  <a:srgbClr val="002060"/>
                </a:solidFill>
              </a:rPr>
              <a:t>Viry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>
                <a:solidFill>
                  <a:srgbClr val="002060"/>
                </a:solidFill>
              </a:rPr>
              <a:t>HIV-1 a HIV-2 </a:t>
            </a:r>
            <a:r>
              <a:rPr lang="cs-CZ" sz="3400" dirty="0" smtClean="0">
                <a:solidFill>
                  <a:srgbClr val="002060"/>
                </a:solidFill>
              </a:rPr>
              <a:t> - možná nemá přímý </a:t>
            </a:r>
            <a:r>
              <a:rPr lang="cs-CZ" sz="3400" dirty="0" err="1" smtClean="0">
                <a:solidFill>
                  <a:srgbClr val="002060"/>
                </a:solidFill>
              </a:rPr>
              <a:t>onkogenní</a:t>
            </a:r>
            <a:r>
              <a:rPr lang="cs-CZ" sz="3400" dirty="0" smtClean="0">
                <a:solidFill>
                  <a:srgbClr val="002060"/>
                </a:solidFill>
              </a:rPr>
              <a:t> potenciál, </a:t>
            </a:r>
            <a:r>
              <a:rPr lang="cs-CZ" sz="3400" dirty="0" smtClean="0">
                <a:solidFill>
                  <a:srgbClr val="002060"/>
                </a:solidFill>
              </a:rPr>
              <a:t>	ale </a:t>
            </a:r>
            <a:r>
              <a:rPr lang="cs-CZ" sz="3400" dirty="0" smtClean="0">
                <a:solidFill>
                  <a:srgbClr val="002060"/>
                </a:solidFill>
              </a:rPr>
              <a:t>navozením imunodeficitu „ usnadňuje“ práci dalším </a:t>
            </a:r>
            <a:r>
              <a:rPr lang="cs-CZ" sz="3400" dirty="0" smtClean="0">
                <a:solidFill>
                  <a:srgbClr val="002060"/>
                </a:solidFill>
              </a:rPr>
              <a:t>	virům</a:t>
            </a:r>
            <a:endParaRPr lang="cs-CZ" sz="3400" dirty="0" smtClean="0">
              <a:solidFill>
                <a:srgbClr val="002060"/>
              </a:solidFill>
            </a:endParaRPr>
          </a:p>
          <a:p>
            <a:pPr lvl="1"/>
            <a:r>
              <a:rPr lang="en-GB" sz="3400" dirty="0" err="1" smtClean="0">
                <a:solidFill>
                  <a:srgbClr val="002060"/>
                </a:solidFill>
              </a:rPr>
              <a:t>primární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mozkový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lymfom</a:t>
            </a:r>
            <a:r>
              <a:rPr lang="cs-CZ" sz="3400" dirty="0">
                <a:solidFill>
                  <a:srgbClr val="002060"/>
                </a:solidFill>
              </a:rPr>
              <a:t> </a:t>
            </a:r>
            <a:r>
              <a:rPr lang="cs-CZ" sz="3400" dirty="0" smtClean="0">
                <a:solidFill>
                  <a:srgbClr val="002060"/>
                </a:solidFill>
              </a:rPr>
              <a:t>– asi EBV</a:t>
            </a:r>
          </a:p>
          <a:p>
            <a:pPr lvl="1"/>
            <a:r>
              <a:rPr lang="en-GB" sz="3400" dirty="0" err="1" smtClean="0">
                <a:solidFill>
                  <a:srgbClr val="002060"/>
                </a:solidFill>
              </a:rPr>
              <a:t>Kaposiho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sarkom</a:t>
            </a:r>
            <a:r>
              <a:rPr lang="cs-CZ" sz="3400" dirty="0" smtClean="0">
                <a:solidFill>
                  <a:srgbClr val="002060"/>
                </a:solidFill>
              </a:rPr>
              <a:t> – lidský herpes virus 8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0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Typy nádorů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Karcinomy – epiteliální buňky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Sarkomy – mezenchym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Lymfomy – solidní nádory </a:t>
            </a:r>
            <a:r>
              <a:rPr lang="cs-CZ" dirty="0" err="1" smtClean="0">
                <a:solidFill>
                  <a:srgbClr val="002060"/>
                </a:solidFill>
              </a:rPr>
              <a:t>lymfytických</a:t>
            </a:r>
            <a:r>
              <a:rPr lang="cs-CZ" dirty="0" smtClean="0">
                <a:solidFill>
                  <a:srgbClr val="002060"/>
                </a:solidFill>
              </a:rPr>
              <a:t> tkání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Leukémie – nádory lymfocytů a ostatních </a:t>
            </a:r>
            <a:r>
              <a:rPr lang="cs-CZ" dirty="0" err="1" smtClean="0">
                <a:solidFill>
                  <a:srgbClr val="002060"/>
                </a:solidFill>
              </a:rPr>
              <a:t>hemopoetických</a:t>
            </a:r>
            <a:r>
              <a:rPr lang="cs-CZ" dirty="0" smtClean="0">
                <a:solidFill>
                  <a:srgbClr val="002060"/>
                </a:solidFill>
              </a:rPr>
              <a:t> buněk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</a:rPr>
              <a:t>Relativní výskyt maligních nádorů </a:t>
            </a:r>
            <a:r>
              <a:rPr lang="cs-CZ" sz="3200" b="1" dirty="0" smtClean="0">
                <a:solidFill>
                  <a:srgbClr val="002060"/>
                </a:solidFill>
              </a:rPr>
              <a:t/>
            </a:r>
            <a:br>
              <a:rPr lang="cs-CZ" sz="3200" b="1" dirty="0" smtClean="0">
                <a:solidFill>
                  <a:srgbClr val="002060"/>
                </a:solidFill>
              </a:rPr>
            </a:br>
            <a:r>
              <a:rPr lang="cs-CZ" sz="2400" b="1" i="1" dirty="0" smtClean="0">
                <a:solidFill>
                  <a:srgbClr val="002060"/>
                </a:solidFill>
              </a:rPr>
              <a:t>(Mak a </a:t>
            </a:r>
            <a:r>
              <a:rPr lang="cs-CZ" sz="2400" b="1" i="1" dirty="0" err="1" smtClean="0">
                <a:solidFill>
                  <a:srgbClr val="002060"/>
                </a:solidFill>
              </a:rPr>
              <a:t>Saunders</a:t>
            </a:r>
            <a:r>
              <a:rPr lang="cs-CZ" sz="2400" b="1" i="1" dirty="0" smtClean="0">
                <a:solidFill>
                  <a:srgbClr val="002060"/>
                </a:solidFill>
              </a:rPr>
              <a:t>, 2008)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„Hematopoetické“  (</a:t>
            </a:r>
            <a:r>
              <a:rPr lang="cs-CZ" u="sng" dirty="0" smtClean="0">
                <a:solidFill>
                  <a:srgbClr val="002060"/>
                </a:solidFill>
              </a:rPr>
              <a:t>8-10%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Lymfomy (57%)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Leukemie (29%)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</a:t>
            </a:r>
            <a:r>
              <a:rPr lang="cs-CZ" dirty="0" err="1" smtClean="0">
                <a:solidFill>
                  <a:srgbClr val="002060"/>
                </a:solidFill>
              </a:rPr>
              <a:t>Plazmacytomy</a:t>
            </a:r>
            <a:r>
              <a:rPr lang="cs-CZ" dirty="0" smtClean="0">
                <a:solidFill>
                  <a:srgbClr val="002060"/>
                </a:solidFill>
              </a:rPr>
              <a:t> (myelomy) (14%)</a:t>
            </a:r>
          </a:p>
          <a:p>
            <a:pPr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Ostatní   (</a:t>
            </a:r>
            <a:r>
              <a:rPr lang="cs-CZ" u="sng" dirty="0" smtClean="0">
                <a:solidFill>
                  <a:srgbClr val="002060"/>
                </a:solidFill>
              </a:rPr>
              <a:t>90-92%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Karcinomy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Sarkomy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Lymfomy</a:t>
            </a: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(tvoří asi 57% všech </a:t>
            </a:r>
            <a:r>
              <a:rPr lang="cs-CZ" sz="2800" b="1" dirty="0" err="1" smtClean="0">
                <a:solidFill>
                  <a:srgbClr val="002060"/>
                </a:solidFill>
              </a:rPr>
              <a:t>hematopetických</a:t>
            </a:r>
            <a:r>
              <a:rPr lang="cs-CZ" sz="2800" b="1" dirty="0" smtClean="0">
                <a:solidFill>
                  <a:srgbClr val="002060"/>
                </a:solidFill>
              </a:rPr>
              <a:t> malignit)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2060"/>
                </a:solidFill>
              </a:rPr>
              <a:t>Solidní </a:t>
            </a:r>
            <a:r>
              <a:rPr lang="cs-CZ" dirty="0" smtClean="0">
                <a:solidFill>
                  <a:srgbClr val="002060"/>
                </a:solidFill>
              </a:rPr>
              <a:t>nádory vycházející z maligní transformace jednoho lymfocytu. Lokalizovány většinou v </a:t>
            </a:r>
            <a:r>
              <a:rPr lang="cs-CZ" dirty="0" err="1" smtClean="0">
                <a:solidFill>
                  <a:srgbClr val="002060"/>
                </a:solidFill>
              </a:rPr>
              <a:t>lym</a:t>
            </a:r>
            <a:r>
              <a:rPr lang="cs-CZ" dirty="0" smtClean="0">
                <a:solidFill>
                  <a:srgbClr val="002060"/>
                </a:solidFill>
              </a:rPr>
              <a:t>-fatických uzlinách, též ve slezině nebo </a:t>
            </a:r>
            <a:r>
              <a:rPr lang="cs-CZ" dirty="0" err="1" smtClean="0">
                <a:solidFill>
                  <a:srgbClr val="002060"/>
                </a:solidFill>
              </a:rPr>
              <a:t>thymu</a:t>
            </a:r>
            <a:r>
              <a:rPr lang="cs-CZ" dirty="0" smtClean="0">
                <a:solidFill>
                  <a:srgbClr val="002060"/>
                </a:solidFill>
              </a:rPr>
              <a:t>. Mohou být i v difusních lymfatických tkáních, např. v GALT, pak se nazývají </a:t>
            </a:r>
            <a:r>
              <a:rPr lang="cs-CZ" dirty="0" err="1" smtClean="0">
                <a:solidFill>
                  <a:srgbClr val="002060"/>
                </a:solidFill>
              </a:rPr>
              <a:t>extranodální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</a:t>
            </a:r>
            <a:r>
              <a:rPr lang="cs-CZ" b="1" dirty="0" err="1" smtClean="0">
                <a:solidFill>
                  <a:srgbClr val="002060"/>
                </a:solidFill>
              </a:rPr>
              <a:t>Hodgkinský</a:t>
            </a:r>
            <a:r>
              <a:rPr lang="cs-CZ" b="1" dirty="0" smtClean="0">
                <a:solidFill>
                  <a:srgbClr val="002060"/>
                </a:solidFill>
              </a:rPr>
              <a:t> lymfom (HL, cca 12,5%)</a:t>
            </a:r>
          </a:p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   Non- </a:t>
            </a:r>
            <a:r>
              <a:rPr lang="cs-CZ" b="1" dirty="0" err="1" smtClean="0">
                <a:solidFill>
                  <a:srgbClr val="002060"/>
                </a:solidFill>
              </a:rPr>
              <a:t>Hodgkinský</a:t>
            </a:r>
            <a:r>
              <a:rPr lang="cs-CZ" b="1" dirty="0" smtClean="0">
                <a:solidFill>
                  <a:srgbClr val="002060"/>
                </a:solidFill>
              </a:rPr>
              <a:t> lymfom (NHL, cca 44,5%)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0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Hodgkinský</a:t>
            </a:r>
            <a:r>
              <a:rPr lang="cs-CZ" dirty="0" smtClean="0">
                <a:solidFill>
                  <a:srgbClr val="C00000"/>
                </a:solidFill>
              </a:rPr>
              <a:t> lymfom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</a:t>
            </a:r>
            <a:r>
              <a:rPr lang="cs-CZ" sz="2800" dirty="0" smtClean="0">
                <a:solidFill>
                  <a:srgbClr val="002060"/>
                </a:solidFill>
              </a:rPr>
              <a:t>  </a:t>
            </a:r>
            <a:r>
              <a:rPr lang="cs-CZ" sz="2800" dirty="0" smtClean="0">
                <a:solidFill>
                  <a:srgbClr val="002060"/>
                </a:solidFill>
              </a:rPr>
              <a:t>V lymfatické uzlině je několik velkých mnoho- jaderných buněk (</a:t>
            </a:r>
            <a:r>
              <a:rPr lang="cs-CZ" sz="2800" i="1" dirty="0" smtClean="0">
                <a:solidFill>
                  <a:srgbClr val="002060"/>
                </a:solidFill>
              </a:rPr>
              <a:t>buňky </a:t>
            </a:r>
            <a:r>
              <a:rPr lang="cs-CZ" sz="2800" i="1" dirty="0" err="1" smtClean="0">
                <a:solidFill>
                  <a:srgbClr val="002060"/>
                </a:solidFill>
              </a:rPr>
              <a:t>Reed-Sternbergovy</a:t>
            </a:r>
            <a:r>
              <a:rPr lang="cs-CZ" sz="2800" dirty="0" smtClean="0">
                <a:solidFill>
                  <a:srgbClr val="002060"/>
                </a:solidFill>
              </a:rPr>
              <a:t>), které jsou maligně transformované lymfocyty B, zbytek tumorové masy je tvořen tzv. reaktivním infiltrátem z netransformovaných lymfocytů, fibroblastů a jiných buněčných elementů.</a:t>
            </a:r>
          </a:p>
          <a:p>
            <a:pPr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Postihuje především mladé pacienty (15-35 let), zvl. mužského pohlaví  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Nehodgkinské</a:t>
            </a:r>
            <a:r>
              <a:rPr lang="cs-CZ" dirty="0" smtClean="0">
                <a:solidFill>
                  <a:srgbClr val="C00000"/>
                </a:solidFill>
              </a:rPr>
              <a:t> lymfomy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00200"/>
            <a:ext cx="8175282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Skupina heterogenních nádorů (</a:t>
            </a:r>
            <a:r>
              <a:rPr lang="cs-CZ" sz="2800" dirty="0" err="1" smtClean="0">
                <a:solidFill>
                  <a:srgbClr val="002060"/>
                </a:solidFill>
              </a:rPr>
              <a:t>subtypy</a:t>
            </a:r>
            <a:r>
              <a:rPr lang="cs-CZ" sz="2800" dirty="0" smtClean="0">
                <a:solidFill>
                  <a:srgbClr val="002060"/>
                </a:solidFill>
              </a:rPr>
              <a:t> z B- i T-buněk).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Nádorová masa je tvořena prakticky výhradně  maligními lymfoidními buňkami.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Vyskytuje se především u starších osob (65 let) ale  významný počet je i u osob mezi 30-40 lety). 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Burkittův</a:t>
            </a:r>
            <a:r>
              <a:rPr lang="cs-CZ" sz="2800" dirty="0" smtClean="0">
                <a:solidFill>
                  <a:srgbClr val="002060"/>
                </a:solidFill>
              </a:rPr>
              <a:t> lymfom je vázán na EBV, je u dětí.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Leukemie</a:t>
            </a: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(tvoří asi 29% všech hematopoetických malignit)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„Tekuté nádory“ krve, pocházejí z maligně transformovaných </a:t>
            </a:r>
            <a:r>
              <a:rPr lang="cs-CZ" sz="2800" dirty="0" err="1" smtClean="0">
                <a:solidFill>
                  <a:srgbClr val="002060"/>
                </a:solidFill>
              </a:rPr>
              <a:t>prekursorů</a:t>
            </a:r>
            <a:r>
              <a:rPr lang="cs-CZ" sz="2800" dirty="0" smtClean="0">
                <a:solidFill>
                  <a:srgbClr val="002060"/>
                </a:solidFill>
              </a:rPr>
              <a:t> hematopoetických  </a:t>
            </a:r>
            <a:r>
              <a:rPr lang="cs-CZ" sz="2800" dirty="0" err="1" smtClean="0">
                <a:solidFill>
                  <a:srgbClr val="002060"/>
                </a:solidFill>
              </a:rPr>
              <a:t>prekursorů</a:t>
            </a:r>
            <a:r>
              <a:rPr lang="cs-CZ" sz="2800" dirty="0" smtClean="0">
                <a:solidFill>
                  <a:srgbClr val="002060"/>
                </a:solidFill>
              </a:rPr>
              <a:t> v kostní dřeni nebo zralých </a:t>
            </a:r>
            <a:r>
              <a:rPr lang="cs-CZ" sz="2800" dirty="0" err="1" smtClean="0">
                <a:solidFill>
                  <a:srgbClr val="002060"/>
                </a:solidFill>
              </a:rPr>
              <a:t>hemato</a:t>
            </a:r>
            <a:r>
              <a:rPr lang="cs-CZ" sz="2800" dirty="0" smtClean="0">
                <a:solidFill>
                  <a:srgbClr val="002060"/>
                </a:solidFill>
              </a:rPr>
              <a:t>-poetických buněk v krvi. Mohou být lymfoidní, myeloidní, akutní, chronické.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V dětském věku je nejčastější akutní </a:t>
            </a:r>
            <a:r>
              <a:rPr lang="cs-CZ" sz="2800" dirty="0" err="1" smtClean="0">
                <a:solidFill>
                  <a:srgbClr val="002060"/>
                </a:solidFill>
              </a:rPr>
              <a:t>lymfoblastická</a:t>
            </a:r>
            <a:r>
              <a:rPr lang="cs-CZ" sz="2800" dirty="0" smtClean="0">
                <a:solidFill>
                  <a:srgbClr val="002060"/>
                </a:solidFill>
              </a:rPr>
              <a:t> (75%) a myeloidní (20%) leukemie.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U dospělých se nejčastěji vyskytuje chronická lymfatická leukemie (35%).  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642918"/>
            <a:ext cx="9038808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400" dirty="0" smtClean="0">
                <a:solidFill>
                  <a:srgbClr val="002060"/>
                </a:solidFill>
                <a:latin typeface="+mj-lt"/>
              </a:rPr>
              <a:t>       </a:t>
            </a:r>
            <a:r>
              <a:rPr lang="cs-CZ" sz="4400" dirty="0" smtClean="0">
                <a:solidFill>
                  <a:srgbClr val="C00000"/>
                </a:solidFill>
                <a:latin typeface="+mj-lt"/>
              </a:rPr>
              <a:t>Monoklonální </a:t>
            </a:r>
            <a:r>
              <a:rPr lang="cs-CZ" sz="4400" dirty="0" err="1" smtClean="0">
                <a:solidFill>
                  <a:srgbClr val="C00000"/>
                </a:solidFill>
                <a:latin typeface="+mj-lt"/>
              </a:rPr>
              <a:t>gamapatie</a:t>
            </a:r>
            <a:endParaRPr lang="cs-CZ" sz="4400" dirty="0" smtClean="0">
              <a:solidFill>
                <a:srgbClr val="C00000"/>
              </a:solidFill>
              <a:latin typeface="+mj-lt"/>
            </a:endParaRPr>
          </a:p>
          <a:p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Důsledek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neregulované proliferace jednoho klonu plasmatických buněk tvořících homogenní imunoglobulinové molekuly – „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paraprotein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“.</a:t>
            </a:r>
          </a:p>
          <a:p>
            <a:pPr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    </a:t>
            </a:r>
          </a:p>
          <a:p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„Benigní“: MGUS -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 monoklonální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gamapatie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nejasného významu.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Maligní: myelom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plasmacytom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(tvoří asi 14% všech hematopoetických malignit)</a:t>
            </a:r>
          </a:p>
        </p:txBody>
      </p:sp>
    </p:spTree>
    <p:extLst>
      <p:ext uri="{BB962C8B-B14F-4D97-AF65-F5344CB8AC3E}">
        <p14:creationId xmlns:p14="http://schemas.microsoft.com/office/powerpoint/2010/main" val="34470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31200" cy="148478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4000" dirty="0" smtClean="0">
                <a:solidFill>
                  <a:srgbClr val="C00000"/>
                </a:solidFill>
              </a:rPr>
              <a:t/>
            </a:r>
            <a:br>
              <a:rPr lang="cs-CZ" altLang="en-US" sz="4000" dirty="0" smtClean="0">
                <a:solidFill>
                  <a:srgbClr val="C00000"/>
                </a:solidFill>
              </a:rPr>
            </a:br>
            <a:r>
              <a:rPr lang="en-GB" altLang="en-US" sz="4000" dirty="0" err="1" smtClean="0">
                <a:solidFill>
                  <a:srgbClr val="C00000"/>
                </a:solidFill>
              </a:rPr>
              <a:t>Antiséra</a:t>
            </a:r>
            <a:r>
              <a:rPr lang="en-GB" altLang="en-US" sz="4000" dirty="0" smtClean="0">
                <a:solidFill>
                  <a:srgbClr val="C00000"/>
                </a:solidFill>
              </a:rPr>
              <a:t>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používaná</a:t>
            </a:r>
            <a:r>
              <a:rPr lang="en-GB" altLang="en-US" sz="4000" dirty="0" smtClean="0">
                <a:solidFill>
                  <a:srgbClr val="C00000"/>
                </a:solidFill>
              </a:rPr>
              <a:t> v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lidské</a:t>
            </a:r>
            <a:r>
              <a:rPr lang="en-GB" altLang="en-US" sz="4000" dirty="0" smtClean="0">
                <a:solidFill>
                  <a:srgbClr val="C00000"/>
                </a:solidFill>
              </a:rPr>
              <a:t>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medicíně</a:t>
            </a:r>
            <a:endParaRPr lang="en-GB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66137" cy="4181475"/>
          </a:xfrm>
        </p:spPr>
        <p:txBody>
          <a:bodyPr>
            <a:normAutofit lnSpcReduction="10000"/>
          </a:bodyPr>
          <a:lstStyle/>
          <a:p>
            <a:pPr eaLnBrk="1" hangingPunct="1"/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Antibakteriální</a:t>
            </a:r>
            <a:r>
              <a:rPr lang="en-GB" altLang="en-US" sz="2800" dirty="0" smtClean="0">
                <a:solidFill>
                  <a:srgbClr val="002060"/>
                </a:solidFill>
              </a:rPr>
              <a:t>: tetanus (li</a:t>
            </a:r>
            <a:r>
              <a:rPr lang="cs-CZ" altLang="en-US" sz="2800" dirty="0" smtClean="0">
                <a:solidFill>
                  <a:srgbClr val="002060"/>
                </a:solidFill>
              </a:rPr>
              <a:t>d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botulismus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antigangrenózní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záškrt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 </a:t>
            </a:r>
          </a:p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Protivirová</a:t>
            </a:r>
            <a:r>
              <a:rPr lang="en-GB" altLang="en-US" sz="2800" dirty="0" smtClean="0">
                <a:solidFill>
                  <a:srgbClr val="002060"/>
                </a:solidFill>
              </a:rPr>
              <a:t>: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hepatitida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B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vzteklina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varicella-zoster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CMV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klíšťová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encefalitida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hepatitida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A,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spalničky</a:t>
            </a:r>
            <a:r>
              <a:rPr lang="en-GB" altLang="en-US" sz="2800" dirty="0" smtClean="0">
                <a:solidFill>
                  <a:srgbClr val="002060"/>
                </a:solidFill>
              </a:rPr>
              <a:t> a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jiné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virózy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nespecifický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lidský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imunoglobulin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Proti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hadím</a:t>
            </a:r>
            <a:r>
              <a:rPr lang="en-GB" altLang="en-US" sz="2800" dirty="0" smtClean="0">
                <a:solidFill>
                  <a:srgbClr val="002060"/>
                </a:solidFill>
              </a:rPr>
              <a:t> a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pavoučím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jedům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koňská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en-US" sz="2800" dirty="0" smtClean="0">
                <a:solidFill>
                  <a:srgbClr val="002060"/>
                </a:solidFill>
              </a:rPr>
              <a:t>Anti Rh 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34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C00000"/>
                </a:solidFill>
              </a:rPr>
              <a:t>Definice monoklonální </a:t>
            </a:r>
            <a:r>
              <a:rPr lang="cs-CZ" dirty="0" err="1" smtClean="0">
                <a:solidFill>
                  <a:srgbClr val="C00000"/>
                </a:solidFill>
              </a:rPr>
              <a:t>gamapatie</a:t>
            </a:r>
            <a:endParaRPr lang="cs-CZ" dirty="0" smtClean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Biochemická definice:</a:t>
            </a:r>
            <a:r>
              <a:rPr lang="cs-CZ" sz="2400" dirty="0" smtClean="0">
                <a:solidFill>
                  <a:srgbClr val="002060"/>
                </a:solidFill>
              </a:rPr>
              <a:t>  přítomnost monoklonálního imunoglobulinu  v séru a v moči (M-</a:t>
            </a:r>
            <a:r>
              <a:rPr lang="cs-CZ" sz="2400" dirty="0" err="1" smtClean="0">
                <a:solidFill>
                  <a:srgbClr val="002060"/>
                </a:solidFill>
              </a:rPr>
              <a:t>Ig</a:t>
            </a:r>
            <a:r>
              <a:rPr lang="cs-CZ" sz="24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Klinická definice: 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patofyziologicky související s klonální proliferací lymfoidní řady B diferencujících se v </a:t>
            </a:r>
            <a:r>
              <a:rPr lang="cs-CZ" sz="2400" dirty="0" err="1" smtClean="0">
                <a:solidFill>
                  <a:srgbClr val="002060"/>
                </a:solidFill>
              </a:rPr>
              <a:t>plazmocyty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přítomností monoklonálního  </a:t>
            </a:r>
            <a:r>
              <a:rPr lang="cs-CZ" sz="2400" dirty="0" err="1" smtClean="0">
                <a:solidFill>
                  <a:srgbClr val="002060"/>
                </a:solidFill>
              </a:rPr>
              <a:t>Ig</a:t>
            </a:r>
            <a:r>
              <a:rPr lang="cs-CZ" sz="2400" dirty="0" smtClean="0">
                <a:solidFill>
                  <a:srgbClr val="002060"/>
                </a:solidFill>
              </a:rPr>
              <a:t> v séru 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patologickými </a:t>
            </a:r>
            <a:r>
              <a:rPr lang="cs-CZ" sz="2400" dirty="0" err="1" smtClean="0">
                <a:solidFill>
                  <a:srgbClr val="002060"/>
                </a:solidFill>
              </a:rPr>
              <a:t>lezemi</a:t>
            </a:r>
            <a:r>
              <a:rPr lang="cs-CZ" sz="2400" dirty="0" smtClean="0">
                <a:solidFill>
                  <a:srgbClr val="002060"/>
                </a:solidFill>
              </a:rPr>
              <a:t> především ve skeletu</a:t>
            </a:r>
          </a:p>
          <a:p>
            <a:pPr>
              <a:lnSpc>
                <a:spcPct val="90000"/>
              </a:lnSpc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b="1" dirty="0" err="1">
                <a:solidFill>
                  <a:srgbClr val="002060"/>
                </a:solidFill>
              </a:rPr>
              <a:t>Waldenströmova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makroglobulinemie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dle </a:t>
            </a:r>
            <a:r>
              <a:rPr lang="cs-CZ" sz="2400" b="1" dirty="0">
                <a:solidFill>
                  <a:srgbClr val="002060"/>
                </a:solidFill>
              </a:rPr>
              <a:t>WHO klasifikace </a:t>
            </a:r>
            <a:r>
              <a:rPr lang="cs-CZ" sz="2400" b="1" dirty="0" err="1" smtClean="0">
                <a:solidFill>
                  <a:srgbClr val="002060"/>
                </a:solidFill>
              </a:rPr>
              <a:t>lymfoplazmocytoidní</a:t>
            </a:r>
            <a:r>
              <a:rPr lang="cs-CZ" sz="2400" b="1" dirty="0" smtClean="0">
                <a:solidFill>
                  <a:srgbClr val="002060"/>
                </a:solidFill>
              </a:rPr>
              <a:t> lymfom</a:t>
            </a:r>
            <a:endParaRPr lang="cs-CZ" sz="2400" b="1" dirty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Přítomnost monoklonálního imunoglobulinu třídy </a:t>
            </a:r>
            <a:r>
              <a:rPr lang="cs-CZ" sz="2400" b="1" dirty="0" err="1">
                <a:solidFill>
                  <a:srgbClr val="002060"/>
                </a:solidFill>
              </a:rPr>
              <a:t>Ig</a:t>
            </a:r>
            <a:r>
              <a:rPr lang="cs-CZ" sz="2400" b="1" dirty="0">
                <a:solidFill>
                  <a:srgbClr val="002060"/>
                </a:solidFill>
              </a:rPr>
              <a:t>-M</a:t>
            </a:r>
          </a:p>
          <a:p>
            <a:pPr>
              <a:lnSpc>
                <a:spcPct val="9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078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Karcinogenese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00200"/>
            <a:ext cx="8136904" cy="4525963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Karcinogeny (chemické, radioaktivní, mikrobiální)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Iniciace – vytvoření </a:t>
            </a:r>
            <a:r>
              <a:rPr lang="cs-CZ" dirty="0" err="1" smtClean="0">
                <a:solidFill>
                  <a:srgbClr val="002060"/>
                </a:solidFill>
              </a:rPr>
              <a:t>preneoplastického</a:t>
            </a:r>
            <a:r>
              <a:rPr lang="cs-CZ" dirty="0" smtClean="0">
                <a:solidFill>
                  <a:srgbClr val="002060"/>
                </a:solidFill>
              </a:rPr>
              <a:t> klonu -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vytvoření a progrese </a:t>
            </a:r>
            <a:r>
              <a:rPr lang="cs-CZ" dirty="0" err="1" smtClean="0">
                <a:solidFill>
                  <a:srgbClr val="002060"/>
                </a:solidFill>
              </a:rPr>
              <a:t>neoplastického</a:t>
            </a:r>
            <a:r>
              <a:rPr lang="cs-CZ" dirty="0" smtClean="0">
                <a:solidFill>
                  <a:srgbClr val="002060"/>
                </a:solidFill>
              </a:rPr>
              <a:t> klonu –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vytvoření  maligního </a:t>
            </a:r>
            <a:r>
              <a:rPr lang="cs-CZ" dirty="0" smtClean="0">
                <a:solidFill>
                  <a:srgbClr val="002060"/>
                </a:solidFill>
              </a:rPr>
              <a:t>klonu.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Další mutace podmiňující schopnost </a:t>
            </a:r>
            <a:r>
              <a:rPr lang="cs-CZ" dirty="0" smtClean="0">
                <a:solidFill>
                  <a:srgbClr val="002060"/>
                </a:solidFill>
              </a:rPr>
              <a:t>metastazovat.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Význam nádorových kmenových </a:t>
            </a:r>
            <a:r>
              <a:rPr lang="cs-CZ" dirty="0" smtClean="0">
                <a:solidFill>
                  <a:srgbClr val="002060"/>
                </a:solidFill>
              </a:rPr>
              <a:t>buněk.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4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C00000"/>
                </a:solidFill>
              </a:rPr>
              <a:t>Imunitní systém a maligní </a:t>
            </a:r>
            <a:r>
              <a:rPr lang="cs-CZ" sz="4000" dirty="0" smtClean="0">
                <a:solidFill>
                  <a:srgbClr val="C00000"/>
                </a:solidFill>
              </a:rPr>
              <a:t>nádor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1" y="1844675"/>
            <a:ext cx="7776864" cy="4824685"/>
          </a:xfrm>
        </p:spPr>
        <p:txBody>
          <a:bodyPr>
            <a:normAutofit fontScale="62500" lnSpcReduction="20000"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cs-CZ" sz="3800" b="1" dirty="0">
                <a:solidFill>
                  <a:srgbClr val="002060"/>
                </a:solidFill>
              </a:rPr>
              <a:t>Imunologická úprava nádoru (</a:t>
            </a:r>
            <a:r>
              <a:rPr lang="cs-CZ" sz="3800" b="1" dirty="0" err="1">
                <a:solidFill>
                  <a:srgbClr val="002060"/>
                </a:solidFill>
              </a:rPr>
              <a:t>cancer</a:t>
            </a:r>
            <a:r>
              <a:rPr lang="cs-CZ" sz="3800" b="1" dirty="0">
                <a:solidFill>
                  <a:srgbClr val="002060"/>
                </a:solidFill>
              </a:rPr>
              <a:t> </a:t>
            </a:r>
            <a:r>
              <a:rPr lang="cs-CZ" sz="3800" b="1" dirty="0" err="1">
                <a:solidFill>
                  <a:srgbClr val="002060"/>
                </a:solidFill>
              </a:rPr>
              <a:t>immunoediting</a:t>
            </a:r>
            <a:r>
              <a:rPr lang="cs-CZ" sz="3800" b="1" dirty="0">
                <a:solidFill>
                  <a:srgbClr val="002060"/>
                </a:solidFill>
              </a:rPr>
              <a:t>):</a:t>
            </a:r>
          </a:p>
          <a:p>
            <a:pPr marL="342900" indent="-342900" algn="ctr">
              <a:buFont typeface="Wingdings" pitchFamily="2" charset="2"/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3400" dirty="0" smtClean="0">
                <a:solidFill>
                  <a:srgbClr val="002060"/>
                </a:solidFill>
              </a:rPr>
              <a:t>Stadium imunitního dozoru </a:t>
            </a:r>
            <a:r>
              <a:rPr lang="cs-CZ" sz="3400" dirty="0">
                <a:solidFill>
                  <a:srgbClr val="002060"/>
                </a:solidFill>
              </a:rPr>
              <a:t>(</a:t>
            </a:r>
            <a:r>
              <a:rPr lang="cs-CZ" sz="3400" dirty="0" err="1">
                <a:solidFill>
                  <a:srgbClr val="002060"/>
                </a:solidFill>
              </a:rPr>
              <a:t>immunological</a:t>
            </a:r>
            <a:r>
              <a:rPr lang="cs-CZ" sz="3400" dirty="0">
                <a:solidFill>
                  <a:srgbClr val="002060"/>
                </a:solidFill>
              </a:rPr>
              <a:t> </a:t>
            </a:r>
            <a:r>
              <a:rPr lang="cs-CZ" sz="3400" dirty="0" err="1">
                <a:solidFill>
                  <a:srgbClr val="002060"/>
                </a:solidFill>
              </a:rPr>
              <a:t>surveillance</a:t>
            </a:r>
            <a:r>
              <a:rPr lang="cs-CZ" sz="3400" dirty="0">
                <a:solidFill>
                  <a:srgbClr val="002060"/>
                </a:solidFill>
              </a:rPr>
              <a:t>) – eliminace maligně transformovaných buněk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endParaRPr lang="cs-CZ" sz="34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cs-CZ" sz="34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3400" dirty="0">
                <a:solidFill>
                  <a:srgbClr val="002060"/>
                </a:solidFill>
              </a:rPr>
              <a:t>Vytvoření rovnováhy mezi imunitním systémem a nádorem, selekce rezistentních </a:t>
            </a:r>
            <a:r>
              <a:rPr lang="cs-CZ" sz="3400" dirty="0" smtClean="0">
                <a:solidFill>
                  <a:srgbClr val="002060"/>
                </a:solidFill>
              </a:rPr>
              <a:t>mutantů – populace nádorových buněk konstantní, pod úrovní klinické </a:t>
            </a:r>
            <a:r>
              <a:rPr lang="cs-CZ" sz="3400" dirty="0" err="1" smtClean="0">
                <a:solidFill>
                  <a:srgbClr val="002060"/>
                </a:solidFill>
              </a:rPr>
              <a:t>detekovatelnosti</a:t>
            </a:r>
            <a:endParaRPr lang="cs-CZ" sz="3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3400" dirty="0" smtClean="0">
                <a:solidFill>
                  <a:srgbClr val="002060"/>
                </a:solidFill>
              </a:rPr>
              <a:t>Imunitní systém není schopen buňky eliminovat, může trvat až 10 </a:t>
            </a:r>
            <a:r>
              <a:rPr lang="cs-CZ" sz="3400" dirty="0" smtClean="0">
                <a:solidFill>
                  <a:srgbClr val="002060"/>
                </a:solidFill>
              </a:rPr>
              <a:t>let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sz="3400" dirty="0" smtClean="0">
                <a:solidFill>
                  <a:srgbClr val="002060"/>
                </a:solidFill>
              </a:rPr>
              <a:t>	(melanom</a:t>
            </a:r>
            <a:r>
              <a:rPr lang="cs-CZ" sz="3400" dirty="0" smtClean="0">
                <a:solidFill>
                  <a:srgbClr val="002060"/>
                </a:solidFill>
              </a:rPr>
              <a:t>, </a:t>
            </a:r>
            <a:r>
              <a:rPr lang="cs-CZ" sz="3400" dirty="0">
                <a:solidFill>
                  <a:srgbClr val="002060"/>
                </a:solidFill>
              </a:rPr>
              <a:t>n</a:t>
            </a:r>
            <a:r>
              <a:rPr lang="cs-CZ" sz="3400" dirty="0" smtClean="0">
                <a:solidFill>
                  <a:srgbClr val="002060"/>
                </a:solidFill>
              </a:rPr>
              <a:t>ádor prsu)</a:t>
            </a:r>
            <a:endParaRPr lang="cs-CZ" sz="34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cs-CZ" sz="34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3400" dirty="0">
                <a:solidFill>
                  <a:srgbClr val="002060"/>
                </a:solidFill>
              </a:rPr>
              <a:t>Únik maligních buněk před imunitními </a:t>
            </a:r>
            <a:r>
              <a:rPr lang="cs-CZ" sz="3400" dirty="0" smtClean="0">
                <a:solidFill>
                  <a:srgbClr val="002060"/>
                </a:solidFill>
              </a:rPr>
              <a:t>reakcemi – klinicky detekovatelné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sz="3400" dirty="0" smtClean="0">
                <a:solidFill>
                  <a:srgbClr val="002060"/>
                </a:solidFill>
              </a:rPr>
              <a:t>Klonálně expandující nádorové buňky jsou geneticky značně nestabilní a snadno u nich dochází k chromosomálním aberacím</a:t>
            </a:r>
            <a:endParaRPr lang="cs-CZ" sz="3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hD2005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7225"/>
            <a:ext cx="8135938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42988" y="4868863"/>
            <a:ext cx="748945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sz="2000" b="1" dirty="0"/>
              <a:t>                     </a:t>
            </a:r>
            <a:r>
              <a:rPr lang="cs-CZ" sz="2000" b="1" dirty="0" smtClean="0"/>
              <a:t>               </a:t>
            </a:r>
            <a:r>
              <a:rPr lang="cs-CZ" sz="2800" b="1" dirty="0" err="1" smtClean="0">
                <a:solidFill>
                  <a:srgbClr val="002060"/>
                </a:solidFill>
              </a:rPr>
              <a:t>Cancer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immunoedition</a:t>
            </a:r>
            <a:endParaRPr lang="cs-CZ" sz="2800" b="1" dirty="0">
              <a:solidFill>
                <a:srgbClr val="002060"/>
              </a:solidFill>
            </a:endParaRPr>
          </a:p>
          <a:p>
            <a:pPr eaLnBrk="0" hangingPunct="0"/>
            <a:r>
              <a:rPr lang="cs-CZ" sz="2000" b="1" dirty="0">
                <a:solidFill>
                  <a:srgbClr val="002060"/>
                </a:solidFill>
              </a:rPr>
              <a:t>                  </a:t>
            </a:r>
            <a:r>
              <a:rPr lang="cs-CZ" sz="2000" b="1" dirty="0" smtClean="0">
                <a:solidFill>
                  <a:srgbClr val="002060"/>
                </a:solidFill>
              </a:rPr>
              <a:t>  </a:t>
            </a:r>
            <a:r>
              <a:rPr lang="cs-CZ" sz="2000" dirty="0" err="1" smtClean="0">
                <a:solidFill>
                  <a:srgbClr val="002060"/>
                </a:solidFill>
              </a:rPr>
              <a:t>Dunn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GV, </a:t>
            </a:r>
            <a:r>
              <a:rPr lang="cs-CZ" sz="2000" dirty="0" err="1">
                <a:solidFill>
                  <a:srgbClr val="002060"/>
                </a:solidFill>
              </a:rPr>
              <a:t>Bruce</a:t>
            </a:r>
            <a:r>
              <a:rPr lang="cs-CZ" sz="2000" dirty="0">
                <a:solidFill>
                  <a:srgbClr val="002060"/>
                </a:solidFill>
              </a:rPr>
              <a:t> AT, </a:t>
            </a:r>
            <a:r>
              <a:rPr lang="cs-CZ" sz="2000" dirty="0" err="1">
                <a:solidFill>
                  <a:srgbClr val="002060"/>
                </a:solidFill>
              </a:rPr>
              <a:t>Ikeda</a:t>
            </a:r>
            <a:r>
              <a:rPr lang="cs-CZ" sz="2000" dirty="0">
                <a:solidFill>
                  <a:srgbClr val="002060"/>
                </a:solidFill>
              </a:rPr>
              <a:t> H, </a:t>
            </a:r>
            <a:r>
              <a:rPr lang="cs-CZ" sz="2000" dirty="0" err="1">
                <a:solidFill>
                  <a:srgbClr val="002060"/>
                </a:solidFill>
              </a:rPr>
              <a:t>Old</a:t>
            </a:r>
            <a:r>
              <a:rPr lang="cs-CZ" sz="2000" dirty="0">
                <a:solidFill>
                  <a:srgbClr val="002060"/>
                </a:solidFill>
              </a:rPr>
              <a:t> LJ, Schreiber RD:        </a:t>
            </a:r>
          </a:p>
          <a:p>
            <a:pPr eaLnBrk="0" hangingPunct="0"/>
            <a:r>
              <a:rPr lang="cs-CZ" sz="2000" dirty="0">
                <a:solidFill>
                  <a:srgbClr val="002060"/>
                </a:solidFill>
              </a:rPr>
              <a:t>                               </a:t>
            </a:r>
            <a:r>
              <a:rPr lang="cs-CZ" sz="2000" dirty="0" smtClean="0">
                <a:solidFill>
                  <a:srgbClr val="002060"/>
                </a:solidFill>
              </a:rPr>
              <a:t>  </a:t>
            </a:r>
            <a:r>
              <a:rPr lang="cs-CZ" sz="2000" dirty="0" err="1" smtClean="0">
                <a:solidFill>
                  <a:srgbClr val="002060"/>
                </a:solidFill>
              </a:rPr>
              <a:t>Nature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Immunology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2002; </a:t>
            </a:r>
            <a:r>
              <a:rPr lang="cs-CZ" sz="2000" dirty="0" smtClean="0">
                <a:solidFill>
                  <a:srgbClr val="002060"/>
                </a:solidFill>
              </a:rPr>
              <a:t>3:991-998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Imunitní reakce na nádorové buňky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525963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Akutní zánět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  <a:latin typeface="+mj-lt"/>
              </a:rPr>
              <a:t>    DAMP nádoru –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prozánětlivé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, ROI, RNI destrukce nádorových buněk, útlum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angiogenese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a metastatické schopnosti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Buňky NK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Buňky NKT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T-lymfocyty g/d, a/b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Lymfocyty B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12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Buněčná imunita proti nádorům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nádorových buněk zachyceny APC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Prezentace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na komplexech </a:t>
            </a:r>
            <a:r>
              <a:rPr lang="cs-CZ" dirty="0" smtClean="0">
                <a:solidFill>
                  <a:srgbClr val="002060"/>
                </a:solidFill>
              </a:rPr>
              <a:t>MHC-</a:t>
            </a:r>
            <a:r>
              <a:rPr lang="cs-CZ" dirty="0" err="1" smtClean="0">
                <a:solidFill>
                  <a:srgbClr val="002060"/>
                </a:solidFill>
              </a:rPr>
              <a:t>II.třídy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Komplex MHC </a:t>
            </a:r>
            <a:r>
              <a:rPr lang="cs-CZ" dirty="0" err="1" smtClean="0">
                <a:solidFill>
                  <a:srgbClr val="002060"/>
                </a:solidFill>
              </a:rPr>
              <a:t>II.třídy</a:t>
            </a:r>
            <a:r>
              <a:rPr lang="cs-CZ" dirty="0" smtClean="0">
                <a:solidFill>
                  <a:srgbClr val="002060"/>
                </a:solidFill>
              </a:rPr>
              <a:t> a peptid – rozpoznán CD4+ </a:t>
            </a:r>
            <a:r>
              <a:rPr lang="cs-CZ" dirty="0" smtClean="0">
                <a:solidFill>
                  <a:srgbClr val="002060"/>
                </a:solidFill>
              </a:rPr>
              <a:t>T-lymfocyty.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Aktivované T-lymfocyty – produkce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, které jsou 2.signálem pro konečnou diferenciaci cytotoxických CD8+ </a:t>
            </a:r>
            <a:r>
              <a:rPr lang="cs-CZ" dirty="0" smtClean="0">
                <a:solidFill>
                  <a:srgbClr val="002060"/>
                </a:solidFill>
              </a:rPr>
              <a:t>T-lymfocytů.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Reakce imunitního systému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s nádorovými buňkami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Existence nádorově specifických povrchových antigenů – dvě skupiny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Antigeny specifické pro nádory (TSA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– Tumor </a:t>
            </a:r>
            <a:r>
              <a:rPr lang="cs-CZ" dirty="0" err="1" smtClean="0">
                <a:solidFill>
                  <a:srgbClr val="002060"/>
                </a:solidFill>
              </a:rPr>
              <a:t>specific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antigens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Antigeny asociované s nádory (TAA – Tumor –</a:t>
            </a:r>
            <a:r>
              <a:rPr lang="cs-CZ" dirty="0" err="1">
                <a:solidFill>
                  <a:srgbClr val="002060"/>
                </a:solidFill>
              </a:rPr>
              <a:t>associated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antigens</a:t>
            </a:r>
            <a:r>
              <a:rPr lang="cs-CZ" dirty="0">
                <a:solidFill>
                  <a:srgbClr val="00206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GB" dirty="0" err="1">
                <a:solidFill>
                  <a:srgbClr val="002060"/>
                </a:solidFill>
              </a:rPr>
              <a:t>produkty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mutovaných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genů</a:t>
            </a:r>
            <a:r>
              <a:rPr lang="cs-CZ" dirty="0">
                <a:solidFill>
                  <a:srgbClr val="002060"/>
                </a:solidFill>
              </a:rPr>
              <a:t> (nové proteiny, cukry..)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dirty="0" err="1">
                <a:solidFill>
                  <a:srgbClr val="002060"/>
                </a:solidFill>
              </a:rPr>
              <a:t>idiotypy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myelom</a:t>
            </a:r>
            <a:r>
              <a:rPr lang="cs-CZ" dirty="0">
                <a:solidFill>
                  <a:srgbClr val="002060"/>
                </a:solidFill>
              </a:rPr>
              <a:t>ů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lymfomů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Jsou selektivně exprimovány pouze na nádorových buňkách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Jsou rozpoznávány T- i B-lymfocyty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2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Buněčná imunita proti nádoru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APC </a:t>
            </a:r>
            <a:r>
              <a:rPr lang="en-GB" dirty="0">
                <a:solidFill>
                  <a:srgbClr val="002060"/>
                </a:solidFill>
              </a:rPr>
              <a:t>+ </a:t>
            </a:r>
            <a:r>
              <a:rPr lang="en-GB" dirty="0" err="1">
                <a:solidFill>
                  <a:srgbClr val="002060"/>
                </a:solidFill>
              </a:rPr>
              <a:t>nádorové</a:t>
            </a:r>
            <a:r>
              <a:rPr lang="en-GB" dirty="0">
                <a:solidFill>
                  <a:srgbClr val="002060"/>
                </a:solidFill>
              </a:rPr>
              <a:t> Ag – </a:t>
            </a:r>
            <a:r>
              <a:rPr lang="en-GB" dirty="0" err="1">
                <a:solidFill>
                  <a:srgbClr val="002060"/>
                </a:solidFill>
              </a:rPr>
              <a:t>aktivace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nádorově-specifických</a:t>
            </a:r>
            <a:r>
              <a:rPr lang="en-GB" dirty="0">
                <a:solidFill>
                  <a:srgbClr val="002060"/>
                </a:solidFill>
              </a:rPr>
              <a:t> CD4+ </a:t>
            </a:r>
            <a:r>
              <a:rPr lang="en-GB" dirty="0" err="1">
                <a:solidFill>
                  <a:srgbClr val="002060"/>
                </a:solidFill>
              </a:rPr>
              <a:t>pomocných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T-</a:t>
            </a:r>
            <a:r>
              <a:rPr lang="en-GB" dirty="0" err="1" smtClean="0">
                <a:solidFill>
                  <a:srgbClr val="002060"/>
                </a:solidFill>
              </a:rPr>
              <a:t>ly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Jeden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typ</a:t>
            </a:r>
            <a:r>
              <a:rPr lang="en-GB" dirty="0">
                <a:solidFill>
                  <a:srgbClr val="002060"/>
                </a:solidFill>
              </a:rPr>
              <a:t> b. (APC) </a:t>
            </a:r>
            <a:r>
              <a:rPr lang="en-GB" dirty="0" err="1">
                <a:solidFill>
                  <a:srgbClr val="002060"/>
                </a:solidFill>
              </a:rPr>
              <a:t>může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senzitizovat</a:t>
            </a:r>
            <a:r>
              <a:rPr lang="en-GB" dirty="0">
                <a:solidFill>
                  <a:srgbClr val="002060"/>
                </a:solidFill>
              </a:rPr>
              <a:t> T-</a:t>
            </a:r>
            <a:r>
              <a:rPr lang="en-GB" dirty="0" err="1">
                <a:solidFill>
                  <a:srgbClr val="002060"/>
                </a:solidFill>
              </a:rPr>
              <a:t>ly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Ag,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se </a:t>
            </a:r>
            <a:r>
              <a:rPr lang="en-GB" dirty="0" err="1">
                <a:solidFill>
                  <a:srgbClr val="002060"/>
                </a:solidFill>
              </a:rPr>
              <a:t>vyskytují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jiné</a:t>
            </a:r>
            <a:r>
              <a:rPr lang="en-GB" dirty="0">
                <a:solidFill>
                  <a:srgbClr val="002060"/>
                </a:solidFill>
              </a:rPr>
              <a:t> b. (</a:t>
            </a:r>
            <a:r>
              <a:rPr lang="en-GB" dirty="0" err="1">
                <a:solidFill>
                  <a:srgbClr val="002060"/>
                </a:solidFill>
              </a:rPr>
              <a:t>nádorové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Vzniklé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efektorové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cytotoxické</a:t>
            </a:r>
            <a:r>
              <a:rPr lang="en-GB" dirty="0">
                <a:solidFill>
                  <a:srgbClr val="002060"/>
                </a:solidFill>
              </a:rPr>
              <a:t> T-</a:t>
            </a:r>
            <a:r>
              <a:rPr lang="en-GB" dirty="0" err="1">
                <a:solidFill>
                  <a:srgbClr val="002060"/>
                </a:solidFill>
              </a:rPr>
              <a:t>ly</a:t>
            </a:r>
            <a:r>
              <a:rPr lang="en-GB" dirty="0">
                <a:solidFill>
                  <a:srgbClr val="002060"/>
                </a:solidFill>
              </a:rPr>
              <a:t> (CTL) </a:t>
            </a:r>
            <a:r>
              <a:rPr lang="en-GB" dirty="0" err="1">
                <a:solidFill>
                  <a:srgbClr val="002060"/>
                </a:solidFill>
              </a:rPr>
              <a:t>rozpoznávají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zabíjejí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nádorové</a:t>
            </a:r>
            <a:r>
              <a:rPr lang="en-GB" dirty="0">
                <a:solidFill>
                  <a:srgbClr val="002060"/>
                </a:solidFill>
              </a:rPr>
              <a:t> b. bez </a:t>
            </a:r>
            <a:r>
              <a:rPr lang="en-GB" dirty="0" err="1">
                <a:solidFill>
                  <a:srgbClr val="002060"/>
                </a:solidFill>
              </a:rPr>
              <a:t>další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kostimulace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Obrana proti nádorům – T-lymfocyty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CD4+ </a:t>
            </a:r>
            <a:r>
              <a:rPr lang="cs-CZ" b="1" dirty="0" err="1" smtClean="0">
                <a:solidFill>
                  <a:srgbClr val="002060"/>
                </a:solidFill>
              </a:rPr>
              <a:t>Th</a:t>
            </a:r>
            <a:r>
              <a:rPr lang="cs-CZ" b="1" dirty="0" smtClean="0">
                <a:solidFill>
                  <a:srgbClr val="002060"/>
                </a:solidFill>
              </a:rPr>
              <a:t>-lymfocyty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Sekrece IFN-</a:t>
            </a:r>
            <a:r>
              <a:rPr lang="el-GR" dirty="0" smtClean="0">
                <a:solidFill>
                  <a:srgbClr val="002060"/>
                </a:solidFill>
              </a:rPr>
              <a:t>γ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– aktivace makrofágů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   TNF-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cs-CZ" dirty="0" smtClean="0">
                <a:solidFill>
                  <a:srgbClr val="002060"/>
                </a:solidFill>
              </a:rPr>
              <a:t> – po vazbě na buňku způsobují její </a:t>
            </a:r>
            <a:r>
              <a:rPr lang="cs-CZ" dirty="0" err="1" smtClean="0">
                <a:solidFill>
                  <a:srgbClr val="002060"/>
                </a:solidFill>
              </a:rPr>
              <a:t>apoptózu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Zvýšení exprese MHC </a:t>
            </a:r>
            <a:r>
              <a:rPr lang="cs-CZ" dirty="0" err="1" smtClean="0">
                <a:solidFill>
                  <a:srgbClr val="002060"/>
                </a:solidFill>
              </a:rPr>
              <a:t>I.třídy</a:t>
            </a:r>
            <a:r>
              <a:rPr lang="cs-CZ" dirty="0" smtClean="0">
                <a:solidFill>
                  <a:srgbClr val="002060"/>
                </a:solidFill>
              </a:rPr>
              <a:t> – zvýšení citlivosti k lýze cytotoxickými lymfocyty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CD8+ </a:t>
            </a:r>
            <a:r>
              <a:rPr lang="cs-CZ" b="1" dirty="0" err="1" smtClean="0">
                <a:solidFill>
                  <a:srgbClr val="002060"/>
                </a:solidFill>
              </a:rPr>
              <a:t>Tc</a:t>
            </a:r>
            <a:r>
              <a:rPr lang="cs-CZ" b="1" dirty="0" smtClean="0">
                <a:solidFill>
                  <a:srgbClr val="002060"/>
                </a:solidFill>
              </a:rPr>
              <a:t>-lymfocyty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Rozpoznání a zabití potenciálně maligních buněk </a:t>
            </a:r>
            <a:r>
              <a:rPr lang="cs-CZ" dirty="0" err="1" smtClean="0">
                <a:solidFill>
                  <a:srgbClr val="002060"/>
                </a:solidFill>
              </a:rPr>
              <a:t>exprimujících</a:t>
            </a:r>
            <a:r>
              <a:rPr lang="cs-CZ" dirty="0" smtClean="0">
                <a:solidFill>
                  <a:srgbClr val="002060"/>
                </a:solidFill>
              </a:rPr>
              <a:t> peptidy: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cs-CZ" dirty="0" smtClean="0">
                <a:solidFill>
                  <a:srgbClr val="002060"/>
                </a:solidFill>
              </a:rPr>
              <a:t> mutovaných buněčných proteinů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Z proteinů </a:t>
            </a:r>
            <a:r>
              <a:rPr lang="cs-CZ" dirty="0" err="1" smtClean="0">
                <a:solidFill>
                  <a:srgbClr val="002060"/>
                </a:solidFill>
              </a:rPr>
              <a:t>onokogenních</a:t>
            </a:r>
            <a:r>
              <a:rPr lang="cs-CZ" dirty="0" smtClean="0">
                <a:solidFill>
                  <a:srgbClr val="002060"/>
                </a:solidFill>
              </a:rPr>
              <a:t> virů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v komplexu s MHC </a:t>
            </a:r>
            <a:r>
              <a:rPr lang="cs-CZ" dirty="0" err="1" smtClean="0">
                <a:solidFill>
                  <a:srgbClr val="002060"/>
                </a:solidFill>
              </a:rPr>
              <a:t>I.třídy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Protilátky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Namířeny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nádorovým</a:t>
            </a:r>
            <a:r>
              <a:rPr lang="en-GB" dirty="0">
                <a:solidFill>
                  <a:srgbClr val="002060"/>
                </a:solidFill>
              </a:rPr>
              <a:t> Ag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EBV </a:t>
            </a:r>
            <a:r>
              <a:rPr lang="en-GB" dirty="0">
                <a:solidFill>
                  <a:srgbClr val="002060"/>
                </a:solidFill>
              </a:rPr>
              <a:t>–</a:t>
            </a:r>
            <a:r>
              <a:rPr lang="en-GB" dirty="0" err="1">
                <a:solidFill>
                  <a:srgbClr val="002060"/>
                </a:solidFill>
              </a:rPr>
              <a:t>indukovaný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Ly</a:t>
            </a:r>
            <a:r>
              <a:rPr lang="cs-CZ" dirty="0" err="1" smtClean="0">
                <a:solidFill>
                  <a:srgbClr val="002060"/>
                </a:solidFill>
              </a:rPr>
              <a:t>mfom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cs-CZ" dirty="0" smtClean="0">
                <a:solidFill>
                  <a:srgbClr val="002060"/>
                </a:solidFill>
              </a:rPr>
              <a:t>Ab </a:t>
            </a:r>
            <a:r>
              <a:rPr lang="en-GB" dirty="0" err="1" smtClean="0">
                <a:solidFill>
                  <a:srgbClr val="002060"/>
                </a:solidFill>
              </a:rPr>
              <a:t>proti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EBV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</a:t>
            </a:r>
            <a:r>
              <a:rPr lang="en-GB" dirty="0" err="1" smtClean="0">
                <a:solidFill>
                  <a:srgbClr val="002060"/>
                </a:solidFill>
              </a:rPr>
              <a:t>ktivace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komplementu,ADCC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(</a:t>
            </a:r>
            <a:r>
              <a:rPr lang="en-GB" dirty="0">
                <a:solidFill>
                  <a:srgbClr val="002060"/>
                </a:solidFill>
              </a:rPr>
              <a:t>Ab-dependent cell cytotoxicity) 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 smtClean="0">
                <a:solidFill>
                  <a:srgbClr val="C00000"/>
                </a:solidFill>
              </a:rPr>
              <a:t>Nespecifické imunoglobulinové preparáty</a:t>
            </a:r>
            <a:endParaRPr lang="en-US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Podávají se u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imunosuprimovaných</a:t>
            </a:r>
            <a:r>
              <a:rPr lang="cs-CZ" altLang="en-US" sz="2800" dirty="0" smtClean="0">
                <a:solidFill>
                  <a:srgbClr val="002060"/>
                </a:solidFill>
              </a:rPr>
              <a:t> </a:t>
            </a:r>
            <a:r>
              <a:rPr lang="cs-CZ" altLang="en-US" sz="2800" dirty="0" smtClean="0">
                <a:solidFill>
                  <a:srgbClr val="002060"/>
                </a:solidFill>
              </a:rPr>
              <a:t>jedinců.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Extrakcí etanolem je možno ze séra získat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imunoglobulinou</a:t>
            </a:r>
            <a:r>
              <a:rPr lang="cs-CZ" altLang="en-US" sz="2800" dirty="0" smtClean="0">
                <a:solidFill>
                  <a:srgbClr val="002060"/>
                </a:solidFill>
              </a:rPr>
              <a:t> frakci – 16% roztok je používán jako „normální imunoglobulin“. Obsahuje zejména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IgG</a:t>
            </a:r>
            <a:r>
              <a:rPr lang="cs-CZ" altLang="en-US" sz="2800" dirty="0" smtClean="0">
                <a:solidFill>
                  <a:srgbClr val="002060"/>
                </a:solidFill>
              </a:rPr>
              <a:t>, stopy dalších  tříd jsou terapeuticky zanedbatelné.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Další manipulací (odstranění polymerů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IgG</a:t>
            </a:r>
            <a:r>
              <a:rPr lang="cs-CZ" altLang="en-US" sz="2800" dirty="0" smtClean="0">
                <a:solidFill>
                  <a:srgbClr val="002060"/>
                </a:solidFill>
              </a:rPr>
              <a:t>, které by se vázaly 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Fc</a:t>
            </a:r>
            <a:r>
              <a:rPr lang="cs-CZ" altLang="en-US" sz="2800" dirty="0" smtClean="0">
                <a:solidFill>
                  <a:srgbClr val="002060"/>
                </a:solidFill>
              </a:rPr>
              <a:t> receptory a aktivovaly komplement) je možno získat deriváty k intravenóznímu </a:t>
            </a:r>
            <a:r>
              <a:rPr lang="cs-CZ" altLang="en-US" sz="2800" dirty="0" smtClean="0">
                <a:solidFill>
                  <a:srgbClr val="002060"/>
                </a:solidFill>
              </a:rPr>
              <a:t>podání.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Nově jsou používány i imunoglobuliny pro subkutánní léčbu. 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NK -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NK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 (natural killers, </a:t>
            </a:r>
            <a:r>
              <a:rPr lang="en-GB" dirty="0" err="1">
                <a:solidFill>
                  <a:srgbClr val="002060"/>
                </a:solidFill>
              </a:rPr>
              <a:t>přirození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zabíječi</a:t>
            </a:r>
            <a:r>
              <a:rPr lang="en-GB" dirty="0">
                <a:solidFill>
                  <a:srgbClr val="002060"/>
                </a:solidFill>
              </a:rPr>
              <a:t>)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 </a:t>
            </a:r>
            <a:r>
              <a:rPr lang="en-GB" dirty="0">
                <a:solidFill>
                  <a:srgbClr val="002060"/>
                </a:solidFill>
              </a:rPr>
              <a:t>vitro : </a:t>
            </a:r>
            <a:r>
              <a:rPr lang="en-GB" dirty="0" err="1">
                <a:solidFill>
                  <a:srgbClr val="002060"/>
                </a:solidFill>
              </a:rPr>
              <a:t>lýza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napadených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viry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nádorových</a:t>
            </a:r>
            <a:r>
              <a:rPr lang="en-GB" dirty="0">
                <a:solidFill>
                  <a:srgbClr val="002060"/>
                </a:solidFill>
              </a:rPr>
              <a:t> b. 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Cíl</a:t>
            </a:r>
            <a:r>
              <a:rPr lang="en-GB" dirty="0">
                <a:solidFill>
                  <a:srgbClr val="002060"/>
                </a:solidFill>
              </a:rPr>
              <a:t>: 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B</a:t>
            </a:r>
            <a:r>
              <a:rPr lang="cs-CZ" dirty="0" err="1" smtClean="0">
                <a:solidFill>
                  <a:srgbClr val="002060"/>
                </a:solidFill>
              </a:rPr>
              <a:t>uňky</a:t>
            </a:r>
            <a:r>
              <a:rPr lang="cs-CZ" dirty="0" smtClean="0">
                <a:solidFill>
                  <a:srgbClr val="002060"/>
                </a:solidFill>
              </a:rPr>
              <a:t>,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neexprimují</a:t>
            </a:r>
            <a:r>
              <a:rPr lang="en-GB" dirty="0">
                <a:solidFill>
                  <a:srgbClr val="002060"/>
                </a:solidFill>
              </a:rPr>
              <a:t> MHC </a:t>
            </a:r>
            <a:r>
              <a:rPr lang="en-GB" dirty="0" err="1">
                <a:solidFill>
                  <a:srgbClr val="002060"/>
                </a:solidFill>
              </a:rPr>
              <a:t>I.třídy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buňky, </a:t>
            </a:r>
            <a:r>
              <a:rPr lang="en-GB" dirty="0" err="1" smtClean="0">
                <a:solidFill>
                  <a:srgbClr val="002060"/>
                </a:solidFill>
              </a:rPr>
              <a:t>které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jsou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obaleny</a:t>
            </a:r>
            <a:r>
              <a:rPr lang="en-GB" dirty="0">
                <a:solidFill>
                  <a:srgbClr val="002060"/>
                </a:solidFill>
              </a:rPr>
              <a:t> IgG </a:t>
            </a:r>
            <a:r>
              <a:rPr lang="en-GB" dirty="0" err="1">
                <a:solidFill>
                  <a:srgbClr val="002060"/>
                </a:solidFill>
              </a:rPr>
              <a:t>protilátkami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Aktivitu </a:t>
            </a:r>
            <a:r>
              <a:rPr lang="it-IT" dirty="0">
                <a:solidFill>
                  <a:srgbClr val="002060"/>
                </a:solidFill>
              </a:rPr>
              <a:t>NK buněk zvyšují IL-2 a </a:t>
            </a:r>
            <a:r>
              <a:rPr lang="it-IT" dirty="0" smtClean="0">
                <a:solidFill>
                  <a:srgbClr val="002060"/>
                </a:solidFill>
              </a:rPr>
              <a:t>IL-12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9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Makrofágy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2060"/>
                </a:solidFill>
              </a:rPr>
              <a:t>Lýza</a:t>
            </a:r>
            <a:r>
              <a:rPr lang="cs-CZ" dirty="0" smtClean="0">
                <a:solidFill>
                  <a:srgbClr val="002060"/>
                </a:solidFill>
              </a:rPr>
              <a:t> nádorových buněk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Produkce TNF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Přímé působení – vazbou na receptory způsobují </a:t>
            </a:r>
            <a:r>
              <a:rPr lang="cs-CZ" dirty="0" err="1" smtClean="0">
                <a:solidFill>
                  <a:srgbClr val="002060"/>
                </a:solidFill>
              </a:rPr>
              <a:t>apoptózu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Nepřímé působení – trombóza v cévním zásobení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34" y="533400"/>
            <a:ext cx="8278989" cy="1176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Nejdůležitější obranné mechanismy nádorů proti útoku imunitního systému</a:t>
            </a:r>
            <a:endParaRPr lang="cs-CZ" dirty="0" smtClean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00240"/>
            <a:ext cx="7776864" cy="4741127"/>
          </a:xfrm>
        </p:spPr>
        <p:txBody>
          <a:bodyPr>
            <a:normAutofit fontScale="92500"/>
          </a:bodyPr>
          <a:lstStyle/>
          <a:p>
            <a:r>
              <a:rPr lang="en-GB" sz="2800" dirty="0" err="1" smtClean="0">
                <a:solidFill>
                  <a:srgbClr val="002060"/>
                </a:solidFill>
              </a:rPr>
              <a:t>Antigenní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variabilita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(ztráta nebo alterace TSA a TAA)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Zvýšená exprese  neklasických MHC I (blok NK- buněk)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Nízká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exprese</a:t>
            </a:r>
            <a:r>
              <a:rPr lang="en-GB" sz="2800" dirty="0" smtClean="0">
                <a:solidFill>
                  <a:srgbClr val="002060"/>
                </a:solidFill>
              </a:rPr>
              <a:t> HLA-I </a:t>
            </a:r>
            <a:r>
              <a:rPr lang="en-GB" sz="2800" dirty="0" err="1" smtClean="0">
                <a:solidFill>
                  <a:srgbClr val="002060"/>
                </a:solidFill>
              </a:rPr>
              <a:t>antigenů</a:t>
            </a:r>
            <a:r>
              <a:rPr lang="cs-CZ" sz="2800" dirty="0" smtClean="0">
                <a:solidFill>
                  <a:srgbClr val="002060"/>
                </a:solidFill>
              </a:rPr>
              <a:t> (blokáda CTL)</a:t>
            </a:r>
          </a:p>
          <a:p>
            <a:r>
              <a:rPr lang="en-GB" sz="2800" dirty="0" err="1" smtClean="0">
                <a:solidFill>
                  <a:srgbClr val="002060"/>
                </a:solidFill>
              </a:rPr>
              <a:t>Exprese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FasL</a:t>
            </a:r>
            <a:r>
              <a:rPr lang="en-GB" sz="2800" dirty="0" smtClean="0">
                <a:solidFill>
                  <a:srgbClr val="002060"/>
                </a:solidFill>
              </a:rPr>
              <a:t> - </a:t>
            </a:r>
            <a:r>
              <a:rPr lang="en-GB" sz="2800" dirty="0" err="1" smtClean="0">
                <a:solidFill>
                  <a:srgbClr val="002060"/>
                </a:solidFill>
              </a:rPr>
              <a:t>indukce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apoptózy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Tc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buněk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err="1" smtClean="0">
                <a:solidFill>
                  <a:srgbClr val="002060"/>
                </a:solidFill>
              </a:rPr>
              <a:t>Inhibice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funkce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dendritických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buněk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T-</a:t>
            </a:r>
            <a:r>
              <a:rPr lang="cs-CZ" sz="2800" dirty="0" err="1" smtClean="0">
                <a:solidFill>
                  <a:srgbClr val="002060"/>
                </a:solidFill>
              </a:rPr>
              <a:t>reg</a:t>
            </a:r>
            <a:r>
              <a:rPr lang="cs-CZ" sz="2800" dirty="0" smtClean="0">
                <a:solidFill>
                  <a:srgbClr val="002060"/>
                </a:solidFill>
              </a:rPr>
              <a:t> inhibice </a:t>
            </a:r>
            <a:r>
              <a:rPr lang="cs-CZ" sz="2800" dirty="0" err="1" smtClean="0">
                <a:solidFill>
                  <a:srgbClr val="002060"/>
                </a:solidFill>
              </a:rPr>
              <a:t>protinádorové</a:t>
            </a:r>
            <a:r>
              <a:rPr lang="cs-CZ" sz="2800" dirty="0" smtClean="0">
                <a:solidFill>
                  <a:srgbClr val="002060"/>
                </a:solidFill>
              </a:rPr>
              <a:t> reakce T-lymfocytů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Produkce imunosupresivních </a:t>
            </a:r>
            <a:r>
              <a:rPr lang="cs-CZ" sz="2800" dirty="0" err="1" smtClean="0">
                <a:solidFill>
                  <a:srgbClr val="002060"/>
                </a:solidFill>
              </a:rPr>
              <a:t>cytokinů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 (TGF-</a:t>
            </a:r>
            <a:r>
              <a:rPr lang="en-GB" sz="2800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en-GB" sz="2800" dirty="0" smtClean="0">
                <a:solidFill>
                  <a:srgbClr val="002060"/>
                </a:solidFill>
              </a:rPr>
              <a:t>, IL-10) 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“Enhancement” </a:t>
            </a:r>
            <a:r>
              <a:rPr lang="en-GB" sz="2800" dirty="0" err="1" smtClean="0">
                <a:solidFill>
                  <a:srgbClr val="002060"/>
                </a:solidFill>
              </a:rPr>
              <a:t>efekt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protinádorových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protilátek</a:t>
            </a:r>
            <a:endParaRPr lang="en-GB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Jak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nádory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unikají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před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reakcí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hostitele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>
                <a:solidFill>
                  <a:srgbClr val="002060"/>
                </a:solidFill>
              </a:rPr>
              <a:t>Aktivně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potlačují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expresi</a:t>
            </a:r>
            <a:r>
              <a:rPr lang="en-GB" sz="2800" dirty="0">
                <a:solidFill>
                  <a:srgbClr val="002060"/>
                </a:solidFill>
              </a:rPr>
              <a:t> MHC </a:t>
            </a:r>
            <a:r>
              <a:rPr lang="en-GB" sz="2800" dirty="0" err="1">
                <a:solidFill>
                  <a:srgbClr val="002060"/>
                </a:solidFill>
              </a:rPr>
              <a:t>I.třídy</a:t>
            </a:r>
            <a:r>
              <a:rPr lang="en-GB" sz="2800" dirty="0">
                <a:solidFill>
                  <a:srgbClr val="002060"/>
                </a:solidFill>
              </a:rPr>
              <a:t> – </a:t>
            </a:r>
            <a:r>
              <a:rPr lang="en-GB" sz="2800" dirty="0" err="1">
                <a:solidFill>
                  <a:srgbClr val="002060"/>
                </a:solidFill>
              </a:rPr>
              <a:t>unikají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pozornosti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spec.cytotoxických</a:t>
            </a:r>
            <a:r>
              <a:rPr lang="en-GB" sz="2800" dirty="0">
                <a:solidFill>
                  <a:srgbClr val="002060"/>
                </a:solidFill>
              </a:rPr>
              <a:t> T </a:t>
            </a:r>
            <a:r>
              <a:rPr lang="en-GB" sz="2800" dirty="0" err="1" smtClean="0">
                <a:solidFill>
                  <a:srgbClr val="002060"/>
                </a:solidFill>
              </a:rPr>
              <a:t>ly</a:t>
            </a:r>
            <a:r>
              <a:rPr lang="cs-CZ" sz="2800" dirty="0">
                <a:solidFill>
                  <a:srgbClr val="002060"/>
                </a:solidFill>
              </a:rPr>
              <a:t>.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err="1" smtClean="0">
                <a:solidFill>
                  <a:srgbClr val="002060"/>
                </a:solidFill>
              </a:rPr>
              <a:t>Zbavují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se Ag, </a:t>
            </a:r>
            <a:r>
              <a:rPr lang="en-GB" sz="2800" dirty="0" err="1">
                <a:solidFill>
                  <a:srgbClr val="002060"/>
                </a:solidFill>
              </a:rPr>
              <a:t>které</a:t>
            </a:r>
            <a:r>
              <a:rPr lang="en-GB" sz="2800" dirty="0">
                <a:solidFill>
                  <a:srgbClr val="002060"/>
                </a:solidFill>
              </a:rPr>
              <a:t> by </a:t>
            </a:r>
            <a:r>
              <a:rPr lang="en-GB" sz="2800" dirty="0" err="1">
                <a:solidFill>
                  <a:srgbClr val="002060"/>
                </a:solidFill>
              </a:rPr>
              <a:t>mohly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vyvolat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imunitní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odezvu</a:t>
            </a:r>
            <a:r>
              <a:rPr lang="en-GB" sz="2800" dirty="0">
                <a:solidFill>
                  <a:srgbClr val="002060"/>
                </a:solidFill>
              </a:rPr>
              <a:t> (</a:t>
            </a:r>
            <a:r>
              <a:rPr lang="en-GB" sz="2800" dirty="0" err="1">
                <a:solidFill>
                  <a:srgbClr val="002060"/>
                </a:solidFill>
              </a:rPr>
              <a:t>rychle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rostoucí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nádory</a:t>
            </a:r>
            <a:r>
              <a:rPr lang="en-GB" sz="2800" dirty="0" smtClean="0">
                <a:solidFill>
                  <a:srgbClr val="002060"/>
                </a:solidFill>
              </a:rPr>
              <a:t>)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err="1" smtClean="0">
                <a:solidFill>
                  <a:srgbClr val="002060"/>
                </a:solidFill>
              </a:rPr>
              <a:t>Neexprimují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kostimulátory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nebo</a:t>
            </a:r>
            <a:r>
              <a:rPr lang="en-GB" sz="2800" dirty="0">
                <a:solidFill>
                  <a:srgbClr val="002060"/>
                </a:solidFill>
              </a:rPr>
              <a:t> MHC </a:t>
            </a:r>
            <a:r>
              <a:rPr lang="en-GB" sz="2800" dirty="0" err="1">
                <a:solidFill>
                  <a:srgbClr val="002060"/>
                </a:solidFill>
              </a:rPr>
              <a:t>II.třídy</a:t>
            </a:r>
            <a:r>
              <a:rPr lang="en-GB" sz="2800" dirty="0">
                <a:solidFill>
                  <a:srgbClr val="002060"/>
                </a:solidFill>
              </a:rPr>
              <a:t> (</a:t>
            </a:r>
            <a:r>
              <a:rPr lang="en-GB" sz="2800" dirty="0" err="1">
                <a:solidFill>
                  <a:srgbClr val="002060"/>
                </a:solidFill>
              </a:rPr>
              <a:t>nenavodí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stimulaci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cytotoxických</a:t>
            </a:r>
            <a:r>
              <a:rPr lang="en-GB" sz="2800" dirty="0">
                <a:solidFill>
                  <a:srgbClr val="002060"/>
                </a:solidFill>
              </a:rPr>
              <a:t> T </a:t>
            </a:r>
            <a:r>
              <a:rPr lang="en-GB" sz="2800" dirty="0" err="1">
                <a:solidFill>
                  <a:srgbClr val="002060"/>
                </a:solidFill>
              </a:rPr>
              <a:t>ly</a:t>
            </a:r>
            <a:r>
              <a:rPr lang="en-GB" sz="2800" dirty="0" smtClean="0">
                <a:solidFill>
                  <a:srgbClr val="002060"/>
                </a:solidFill>
              </a:rPr>
              <a:t>)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err="1" smtClean="0">
                <a:solidFill>
                  <a:srgbClr val="002060"/>
                </a:solidFill>
              </a:rPr>
              <a:t>Nádorové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Ag </a:t>
            </a:r>
            <a:r>
              <a:rPr lang="en-GB" sz="2800" dirty="0" err="1">
                <a:solidFill>
                  <a:srgbClr val="002060"/>
                </a:solidFill>
              </a:rPr>
              <a:t>mohou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navodit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specifickou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imunologickou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toleranci</a:t>
            </a:r>
            <a:r>
              <a:rPr lang="en-GB" sz="2800" dirty="0">
                <a:solidFill>
                  <a:srgbClr val="002060"/>
                </a:solidFill>
              </a:rPr>
              <a:t>- </a:t>
            </a:r>
            <a:r>
              <a:rPr lang="en-GB" sz="2800" dirty="0" err="1">
                <a:solidFill>
                  <a:srgbClr val="002060"/>
                </a:solidFill>
              </a:rPr>
              <a:t>obal</a:t>
            </a:r>
            <a:r>
              <a:rPr lang="en-GB" sz="2800" dirty="0">
                <a:solidFill>
                  <a:srgbClr val="002060"/>
                </a:solidFill>
              </a:rPr>
              <a:t> z </a:t>
            </a:r>
            <a:r>
              <a:rPr lang="en-GB" sz="2800" dirty="0" err="1">
                <a:solidFill>
                  <a:srgbClr val="002060"/>
                </a:solidFill>
              </a:rPr>
              <a:t>glykokalixových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molekul</a:t>
            </a:r>
            <a:r>
              <a:rPr lang="en-GB" sz="2800" dirty="0">
                <a:solidFill>
                  <a:srgbClr val="002060"/>
                </a:solidFill>
              </a:rPr>
              <a:t> (</a:t>
            </a:r>
            <a:r>
              <a:rPr lang="en-GB" sz="2800" dirty="0" err="1">
                <a:solidFill>
                  <a:srgbClr val="002060"/>
                </a:solidFill>
              </a:rPr>
              <a:t>mukopolysacharidy</a:t>
            </a:r>
            <a:r>
              <a:rPr lang="en-GB" sz="2800" dirty="0">
                <a:solidFill>
                  <a:srgbClr val="002060"/>
                </a:solidFill>
              </a:rPr>
              <a:t>), </a:t>
            </a:r>
            <a:r>
              <a:rPr lang="en-GB" sz="2800" dirty="0" err="1">
                <a:solidFill>
                  <a:srgbClr val="002060"/>
                </a:solidFill>
              </a:rPr>
              <a:t>obal</a:t>
            </a:r>
            <a:r>
              <a:rPr lang="en-GB" sz="2800" dirty="0">
                <a:solidFill>
                  <a:srgbClr val="002060"/>
                </a:solidFill>
              </a:rPr>
              <a:t> z </a:t>
            </a:r>
            <a:r>
              <a:rPr lang="en-GB" sz="2800" dirty="0" err="1" smtClean="0">
                <a:solidFill>
                  <a:srgbClr val="002060"/>
                </a:solidFill>
              </a:rPr>
              <a:t>fibrinu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endParaRPr lang="en-GB" sz="28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Imunoterapie nádorů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Specifická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léčba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- chirurgické </a:t>
            </a:r>
            <a:r>
              <a:rPr lang="cs-CZ" b="1" dirty="0" err="1" smtClean="0">
                <a:solidFill>
                  <a:srgbClr val="002060"/>
                </a:solidFill>
              </a:rPr>
              <a:t>odstanění</a:t>
            </a:r>
            <a:r>
              <a:rPr lang="cs-CZ" b="1" dirty="0" smtClean="0">
                <a:solidFill>
                  <a:srgbClr val="002060"/>
                </a:solidFill>
              </a:rPr>
              <a:t>, ozáření, cytostatika</a:t>
            </a:r>
          </a:p>
          <a:p>
            <a:pPr lvl="1"/>
            <a:r>
              <a:rPr lang="en-GB" dirty="0" err="1" smtClean="0">
                <a:solidFill>
                  <a:srgbClr val="002060"/>
                </a:solidFill>
              </a:rPr>
              <a:t>cytostatika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zabíjejí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poškozují</a:t>
            </a:r>
            <a:r>
              <a:rPr lang="en-GB" dirty="0">
                <a:solidFill>
                  <a:srgbClr val="002060"/>
                </a:solidFill>
              </a:rPr>
              <a:t>) </a:t>
            </a:r>
            <a:r>
              <a:rPr lang="en-GB" dirty="0" err="1">
                <a:solidFill>
                  <a:srgbClr val="002060"/>
                </a:solidFill>
              </a:rPr>
              <a:t>všechny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dělící</a:t>
            </a:r>
            <a:r>
              <a:rPr lang="en-GB" dirty="0">
                <a:solidFill>
                  <a:srgbClr val="002060"/>
                </a:solidFill>
              </a:rPr>
              <a:t> se b., </a:t>
            </a:r>
            <a:r>
              <a:rPr lang="en-GB" dirty="0" err="1">
                <a:solidFill>
                  <a:srgbClr val="002060"/>
                </a:solidFill>
              </a:rPr>
              <a:t>především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</a:t>
            </a:r>
            <a:r>
              <a:rPr lang="en-GB" dirty="0" smtClean="0">
                <a:solidFill>
                  <a:srgbClr val="002060"/>
                </a:solidFill>
              </a:rPr>
              <a:t>b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imunitního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systému</a:t>
            </a:r>
            <a:r>
              <a:rPr lang="cs-CZ" dirty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 smtClean="0">
                <a:solidFill>
                  <a:srgbClr val="002060"/>
                </a:solidFill>
              </a:rPr>
              <a:t>Stimulace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aktivní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imunitní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protinádorové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reakce</a:t>
            </a:r>
            <a:r>
              <a:rPr lang="en-GB" b="1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a) </a:t>
            </a:r>
            <a:r>
              <a:rPr lang="en-GB" dirty="0" err="1">
                <a:solidFill>
                  <a:srgbClr val="002060"/>
                </a:solidFill>
              </a:rPr>
              <a:t>vakcinace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nádorovými</a:t>
            </a:r>
            <a:r>
              <a:rPr lang="en-GB" dirty="0">
                <a:solidFill>
                  <a:srgbClr val="002060"/>
                </a:solidFill>
              </a:rPr>
              <a:t> b.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Ag – </a:t>
            </a:r>
            <a:r>
              <a:rPr lang="en-GB" dirty="0" err="1">
                <a:solidFill>
                  <a:srgbClr val="002060"/>
                </a:solidFill>
              </a:rPr>
              <a:t>podávání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vlastních</a:t>
            </a:r>
            <a:r>
              <a:rPr lang="en-GB" dirty="0">
                <a:solidFill>
                  <a:srgbClr val="002060"/>
                </a:solidFill>
              </a:rPr>
              <a:t> APC (</a:t>
            </a:r>
            <a:r>
              <a:rPr lang="en-GB" dirty="0" err="1">
                <a:solidFill>
                  <a:srgbClr val="002060"/>
                </a:solidFill>
              </a:rPr>
              <a:t>dendritické</a:t>
            </a:r>
            <a:r>
              <a:rPr lang="en-GB" dirty="0">
                <a:solidFill>
                  <a:srgbClr val="002060"/>
                </a:solidFill>
              </a:rPr>
              <a:t> b.) </a:t>
            </a:r>
            <a:r>
              <a:rPr lang="en-GB" dirty="0" err="1">
                <a:solidFill>
                  <a:srgbClr val="002060"/>
                </a:solidFill>
              </a:rPr>
              <a:t>po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jejich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inkubaci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nádorovými</a:t>
            </a:r>
            <a:r>
              <a:rPr lang="en-GB" dirty="0">
                <a:solidFill>
                  <a:srgbClr val="002060"/>
                </a:solidFill>
              </a:rPr>
              <a:t> Ag „in vitro</a:t>
            </a:r>
            <a:r>
              <a:rPr lang="en-GB" dirty="0" smtClean="0">
                <a:solidFill>
                  <a:srgbClr val="002060"/>
                </a:solidFill>
              </a:rPr>
              <a:t>“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b) </a:t>
            </a:r>
            <a:r>
              <a:rPr lang="en-GB" dirty="0" err="1">
                <a:solidFill>
                  <a:srgbClr val="002060"/>
                </a:solidFill>
              </a:rPr>
              <a:t>stimulace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hostitelské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reakce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cytokiny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kostimulátory</a:t>
            </a:r>
            <a:r>
              <a:rPr lang="en-GB" dirty="0">
                <a:solidFill>
                  <a:srgbClr val="002060"/>
                </a:solidFill>
              </a:rPr>
              <a:t> : </a:t>
            </a:r>
            <a:r>
              <a:rPr lang="en-GB" dirty="0" err="1">
                <a:solidFill>
                  <a:srgbClr val="002060"/>
                </a:solidFill>
              </a:rPr>
              <a:t>systémové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podání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cytokinů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smtClean="0">
                <a:solidFill>
                  <a:srgbClr val="002060"/>
                </a:solidFill>
              </a:rPr>
              <a:t>I</a:t>
            </a:r>
            <a:r>
              <a:rPr lang="cs-CZ" dirty="0" smtClean="0">
                <a:solidFill>
                  <a:srgbClr val="002060"/>
                </a:solidFill>
              </a:rPr>
              <a:t>L-</a:t>
            </a:r>
            <a:r>
              <a:rPr lang="en-GB" dirty="0" smtClean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) </a:t>
            </a:r>
            <a:r>
              <a:rPr lang="en-GB" dirty="0" err="1">
                <a:solidFill>
                  <a:srgbClr val="002060"/>
                </a:solidFill>
              </a:rPr>
              <a:t>stimuluje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proliferaci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aktivitu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NK</a:t>
            </a:r>
            <a:r>
              <a:rPr lang="cs-CZ" dirty="0" smtClean="0">
                <a:solidFill>
                  <a:srgbClr val="002060"/>
                </a:solidFill>
              </a:rPr>
              <a:t> buněk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cytotoxických</a:t>
            </a:r>
            <a:r>
              <a:rPr lang="en-GB" dirty="0">
                <a:solidFill>
                  <a:srgbClr val="002060"/>
                </a:solidFill>
              </a:rPr>
              <a:t> T </a:t>
            </a:r>
            <a:r>
              <a:rPr lang="en-GB" dirty="0" err="1">
                <a:solidFill>
                  <a:srgbClr val="002060"/>
                </a:solidFill>
              </a:rPr>
              <a:t>ly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toxické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projevy-horečka,plicní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edem</a:t>
            </a:r>
            <a:r>
              <a:rPr lang="en-GB" dirty="0">
                <a:solidFill>
                  <a:srgbClr val="002060"/>
                </a:solidFill>
              </a:rPr>
              <a:t>), IFN alfa (</a:t>
            </a:r>
            <a:r>
              <a:rPr lang="en-GB" dirty="0" err="1">
                <a:solidFill>
                  <a:srgbClr val="002060"/>
                </a:solidFill>
              </a:rPr>
              <a:t>současně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chemoterapií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c)</a:t>
            </a:r>
            <a:r>
              <a:rPr lang="cs-CZ" dirty="0" smtClean="0">
                <a:solidFill>
                  <a:srgbClr val="002060"/>
                </a:solidFill>
              </a:rPr>
              <a:t> n</a:t>
            </a:r>
            <a:r>
              <a:rPr lang="en-GB" dirty="0" err="1" smtClean="0">
                <a:solidFill>
                  <a:srgbClr val="002060"/>
                </a:solidFill>
              </a:rPr>
              <a:t>especifická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stimulace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systému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en-GB" dirty="0" err="1" smtClean="0">
                <a:solidFill>
                  <a:srgbClr val="002060"/>
                </a:solidFill>
              </a:rPr>
              <a:t>lokální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podávání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látek,kte</a:t>
            </a:r>
            <a:r>
              <a:rPr lang="cs-CZ" dirty="0" smtClean="0">
                <a:solidFill>
                  <a:srgbClr val="002060"/>
                </a:solidFill>
              </a:rPr>
              <a:t>r</a:t>
            </a:r>
            <a:r>
              <a:rPr lang="en-GB" dirty="0" smtClean="0">
                <a:solidFill>
                  <a:srgbClr val="002060"/>
                </a:solidFill>
              </a:rPr>
              <a:t>é </a:t>
            </a:r>
            <a:r>
              <a:rPr lang="en-GB" dirty="0" err="1">
                <a:solidFill>
                  <a:srgbClr val="002060"/>
                </a:solidFill>
              </a:rPr>
              <a:t>stimulují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zánět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79695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solidFill>
                  <a:srgbClr val="C00000"/>
                </a:solidFill>
              </a:rPr>
              <a:t>V</a:t>
            </a:r>
            <a:r>
              <a:rPr lang="en-GB" sz="2800" dirty="0" err="1" smtClean="0">
                <a:solidFill>
                  <a:srgbClr val="C00000"/>
                </a:solidFill>
              </a:rPr>
              <a:t>akcinace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nádorovými</a:t>
            </a:r>
            <a:r>
              <a:rPr lang="en-GB" sz="2800" dirty="0">
                <a:solidFill>
                  <a:srgbClr val="C00000"/>
                </a:solidFill>
              </a:rPr>
              <a:t> b. </a:t>
            </a:r>
            <a:r>
              <a:rPr lang="en-GB" sz="2800" dirty="0" err="1">
                <a:solidFill>
                  <a:srgbClr val="C00000"/>
                </a:solidFill>
              </a:rPr>
              <a:t>nebo</a:t>
            </a:r>
            <a:r>
              <a:rPr lang="en-GB" sz="2800" dirty="0">
                <a:solidFill>
                  <a:srgbClr val="C00000"/>
                </a:solidFill>
              </a:rPr>
              <a:t> Ag </a:t>
            </a:r>
            <a:r>
              <a:rPr lang="cs-CZ" sz="2800" dirty="0" smtClean="0">
                <a:solidFill>
                  <a:srgbClr val="C00000"/>
                </a:solidFill>
              </a:rPr>
              <a:t/>
            </a:r>
            <a:br>
              <a:rPr lang="cs-CZ" sz="2800" dirty="0" smtClean="0">
                <a:solidFill>
                  <a:srgbClr val="C00000"/>
                </a:solidFill>
              </a:rPr>
            </a:br>
            <a:r>
              <a:rPr lang="en-GB" sz="2800" dirty="0" smtClean="0">
                <a:solidFill>
                  <a:srgbClr val="C00000"/>
                </a:solidFill>
              </a:rPr>
              <a:t>– </a:t>
            </a:r>
            <a:r>
              <a:rPr lang="en-GB" sz="2800" dirty="0" err="1">
                <a:solidFill>
                  <a:srgbClr val="C00000"/>
                </a:solidFill>
              </a:rPr>
              <a:t>podávání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vlastních</a:t>
            </a:r>
            <a:r>
              <a:rPr lang="en-GB" sz="2800" dirty="0">
                <a:solidFill>
                  <a:srgbClr val="C00000"/>
                </a:solidFill>
              </a:rPr>
              <a:t> APC (</a:t>
            </a:r>
            <a:r>
              <a:rPr lang="en-GB" sz="2800" dirty="0" err="1">
                <a:solidFill>
                  <a:srgbClr val="C00000"/>
                </a:solidFill>
              </a:rPr>
              <a:t>dendritické</a:t>
            </a:r>
            <a:r>
              <a:rPr lang="en-GB" sz="2800" dirty="0">
                <a:solidFill>
                  <a:srgbClr val="C00000"/>
                </a:solidFill>
              </a:rPr>
              <a:t> b.) </a:t>
            </a:r>
            <a:r>
              <a:rPr lang="en-GB" sz="2800" dirty="0" err="1">
                <a:solidFill>
                  <a:srgbClr val="C00000"/>
                </a:solidFill>
              </a:rPr>
              <a:t>po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jejich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inkubaci</a:t>
            </a:r>
            <a:r>
              <a:rPr lang="en-GB" sz="2800" dirty="0">
                <a:solidFill>
                  <a:srgbClr val="C00000"/>
                </a:solidFill>
              </a:rPr>
              <a:t> s </a:t>
            </a:r>
            <a:r>
              <a:rPr lang="en-GB" sz="2800" dirty="0" err="1">
                <a:solidFill>
                  <a:srgbClr val="C00000"/>
                </a:solidFill>
              </a:rPr>
              <a:t>nádorovými</a:t>
            </a:r>
            <a:r>
              <a:rPr lang="en-GB" sz="2800" dirty="0">
                <a:solidFill>
                  <a:srgbClr val="C00000"/>
                </a:solidFill>
              </a:rPr>
              <a:t> Ag „in vitro“ </a:t>
            </a:r>
            <a:r>
              <a:rPr lang="cs-CZ" sz="2800" dirty="0">
                <a:solidFill>
                  <a:srgbClr val="C00000"/>
                </a:solidFill>
              </a:rPr>
              <a:t/>
            </a:r>
            <a:br>
              <a:rPr lang="cs-CZ" sz="2800" dirty="0">
                <a:solidFill>
                  <a:srgbClr val="C00000"/>
                </a:solidFill>
              </a:rPr>
            </a:b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00200"/>
            <a:ext cx="8496944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Adoptivní T-buněčná terapie – TIL buňky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Ex –</a:t>
            </a:r>
            <a:r>
              <a:rPr lang="cs-CZ" dirty="0" err="1" smtClean="0">
                <a:solidFill>
                  <a:srgbClr val="002060"/>
                </a:solidFill>
              </a:rPr>
              <a:t>vivo</a:t>
            </a:r>
            <a:r>
              <a:rPr lang="cs-CZ" dirty="0" smtClean="0">
                <a:solidFill>
                  <a:srgbClr val="002060"/>
                </a:solidFill>
              </a:rPr>
              <a:t> namnožení pacientských T-lymfocytů získaných z nádorů – TIL buňky (tumor </a:t>
            </a:r>
            <a:r>
              <a:rPr lang="cs-CZ" dirty="0" err="1" smtClean="0">
                <a:solidFill>
                  <a:srgbClr val="002060"/>
                </a:solidFill>
              </a:rPr>
              <a:t>infiltrating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lymphocytes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618856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Adoptivní T-buněčná </a:t>
            </a:r>
            <a:r>
              <a:rPr lang="cs-CZ" dirty="0" smtClean="0">
                <a:solidFill>
                  <a:srgbClr val="C00000"/>
                </a:solidFill>
              </a:rPr>
              <a:t>terapie – LAK buňky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LAK buňky - </a:t>
            </a:r>
            <a:r>
              <a:rPr lang="cs-CZ" dirty="0">
                <a:solidFill>
                  <a:srgbClr val="002060"/>
                </a:solidFill>
              </a:rPr>
              <a:t>Ex –</a:t>
            </a:r>
            <a:r>
              <a:rPr lang="cs-CZ" dirty="0" err="1">
                <a:solidFill>
                  <a:srgbClr val="002060"/>
                </a:solidFill>
              </a:rPr>
              <a:t>vivo</a:t>
            </a:r>
            <a:r>
              <a:rPr lang="cs-CZ" dirty="0">
                <a:solidFill>
                  <a:srgbClr val="002060"/>
                </a:solidFill>
              </a:rPr>
              <a:t> namnožení pacientských T-lymfocytů získaných z </a:t>
            </a:r>
            <a:r>
              <a:rPr lang="cs-CZ" dirty="0" smtClean="0">
                <a:solidFill>
                  <a:srgbClr val="002060"/>
                </a:solidFill>
              </a:rPr>
              <a:t>krve – LA </a:t>
            </a:r>
            <a:r>
              <a:rPr lang="cs-CZ" dirty="0">
                <a:solidFill>
                  <a:srgbClr val="002060"/>
                </a:solidFill>
              </a:rPr>
              <a:t>buňky </a:t>
            </a:r>
            <a:r>
              <a:rPr lang="cs-CZ" dirty="0" smtClean="0">
                <a:solidFill>
                  <a:srgbClr val="002060"/>
                </a:solidFill>
              </a:rPr>
              <a:t>(</a:t>
            </a:r>
            <a:r>
              <a:rPr lang="cs-CZ" dirty="0" err="1" smtClean="0">
                <a:solidFill>
                  <a:srgbClr val="002060"/>
                </a:solidFill>
              </a:rPr>
              <a:t>Lymphokine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ctivate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K</a:t>
            </a:r>
            <a:r>
              <a:rPr lang="cs-CZ" dirty="0" err="1" smtClean="0">
                <a:solidFill>
                  <a:srgbClr val="002060"/>
                </a:solidFill>
              </a:rPr>
              <a:t>illers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176132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Adoptivní T-buněčná terapie – </a:t>
            </a:r>
            <a:r>
              <a:rPr lang="cs-CZ" dirty="0" smtClean="0">
                <a:solidFill>
                  <a:srgbClr val="C00000"/>
                </a:solidFill>
              </a:rPr>
              <a:t>CAR </a:t>
            </a:r>
            <a:r>
              <a:rPr lang="cs-CZ" dirty="0">
                <a:solidFill>
                  <a:srgbClr val="C00000"/>
                </a:solidFill>
              </a:rPr>
              <a:t>buňky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8391" y="1600198"/>
            <a:ext cx="3250704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In vitro geneticky modifikované buňky s </a:t>
            </a:r>
            <a:r>
              <a:rPr lang="cs-CZ" dirty="0" err="1" smtClean="0">
                <a:solidFill>
                  <a:srgbClr val="002060"/>
                </a:solidFill>
              </a:rPr>
              <a:t>chimerickým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receptorem – do buňky je pomocí </a:t>
            </a:r>
            <a:r>
              <a:rPr lang="cs-CZ" dirty="0" err="1" smtClean="0">
                <a:solidFill>
                  <a:srgbClr val="002060"/>
                </a:solidFill>
              </a:rPr>
              <a:t>retoviru</a:t>
            </a:r>
            <a:r>
              <a:rPr lang="cs-CZ" dirty="0" smtClean="0">
                <a:solidFill>
                  <a:srgbClr val="002060"/>
                </a:solidFill>
              </a:rPr>
              <a:t> vložen konstrukt obsahující extracelulární část = PL  a intracelulární doménu zajišťující aktivaci T lymfocytu nebo NK buňky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97041"/>
            <a:ext cx="5503954" cy="41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4" y="1341807"/>
            <a:ext cx="7309320" cy="53285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Imunoterapie </a:t>
            </a:r>
            <a:r>
              <a:rPr lang="cs-CZ" dirty="0" smtClean="0">
                <a:solidFill>
                  <a:srgbClr val="C00000"/>
                </a:solidFill>
              </a:rPr>
              <a:t>nádorů </a:t>
            </a:r>
            <a:r>
              <a:rPr lang="cs-CZ" dirty="0">
                <a:solidFill>
                  <a:srgbClr val="C00000"/>
                </a:solidFill>
              </a:rPr>
              <a:t>pomocí humanizovaných monoklonálních protilátek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6056" y="1600198"/>
            <a:ext cx="3898776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	zaměřeny </a:t>
            </a:r>
            <a:r>
              <a:rPr lang="cs-CZ" dirty="0">
                <a:solidFill>
                  <a:srgbClr val="002060"/>
                </a:solidFill>
              </a:rPr>
              <a:t>proti </a:t>
            </a:r>
            <a:r>
              <a:rPr lang="cs-CZ" dirty="0" smtClean="0">
                <a:solidFill>
                  <a:srgbClr val="002060"/>
                </a:solidFill>
              </a:rPr>
              <a:t>	nádorovým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(TAA) </a:t>
            </a:r>
            <a:r>
              <a:rPr lang="cs-CZ" dirty="0" smtClean="0">
                <a:solidFill>
                  <a:srgbClr val="002060"/>
                </a:solidFill>
              </a:rPr>
              <a:t>	– </a:t>
            </a:r>
            <a:r>
              <a:rPr lang="cs-CZ" dirty="0">
                <a:solidFill>
                  <a:srgbClr val="002060"/>
                </a:solidFill>
              </a:rPr>
              <a:t>po </a:t>
            </a:r>
            <a:r>
              <a:rPr lang="cs-CZ" dirty="0" smtClean="0">
                <a:solidFill>
                  <a:srgbClr val="002060"/>
                </a:solidFill>
              </a:rPr>
              <a:t>vazbě na </a:t>
            </a:r>
            <a:r>
              <a:rPr lang="cs-CZ" dirty="0" smtClean="0">
                <a:solidFill>
                  <a:srgbClr val="002060"/>
                </a:solidFill>
              </a:rPr>
              <a:t>	nádorový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je </a:t>
            </a:r>
            <a:r>
              <a:rPr lang="cs-CZ" dirty="0" smtClean="0">
                <a:solidFill>
                  <a:srgbClr val="002060"/>
                </a:solidFill>
              </a:rPr>
              <a:t>	vyvolána </a:t>
            </a:r>
            <a:r>
              <a:rPr lang="cs-CZ" dirty="0" err="1">
                <a:solidFill>
                  <a:srgbClr val="002060"/>
                </a:solidFill>
              </a:rPr>
              <a:t>apoptóza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nád.bb </a:t>
            </a:r>
            <a:r>
              <a:rPr lang="cs-CZ" dirty="0" smtClean="0">
                <a:solidFill>
                  <a:srgbClr val="002060"/>
                </a:solidFill>
              </a:rPr>
              <a:t>nebo </a:t>
            </a:r>
            <a:r>
              <a:rPr lang="cs-CZ" dirty="0">
                <a:solidFill>
                  <a:srgbClr val="002060"/>
                </a:solidFill>
              </a:rPr>
              <a:t>se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opsonizací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aktivují  </a:t>
            </a:r>
            <a:r>
              <a:rPr lang="cs-CZ" dirty="0" smtClean="0">
                <a:solidFill>
                  <a:srgbClr val="002060"/>
                </a:solidFill>
              </a:rPr>
              <a:t>	ADCC </a:t>
            </a:r>
            <a:r>
              <a:rPr lang="cs-CZ" dirty="0">
                <a:solidFill>
                  <a:srgbClr val="002060"/>
                </a:solidFill>
              </a:rPr>
              <a:t>a fagocytóza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a) </a:t>
            </a:r>
            <a:r>
              <a:rPr lang="en-GB" dirty="0" err="1">
                <a:solidFill>
                  <a:srgbClr val="002060"/>
                </a:solidFill>
              </a:rPr>
              <a:t>adaptivní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terapie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>
                <a:solidFill>
                  <a:srgbClr val="002060"/>
                </a:solidFill>
              </a:rPr>
              <a:t>pacientovi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podávány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kultivované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</a:t>
            </a:r>
            <a:r>
              <a:rPr lang="en-GB" dirty="0">
                <a:solidFill>
                  <a:srgbClr val="002060"/>
                </a:solidFill>
              </a:rPr>
              <a:t> b. s </a:t>
            </a:r>
            <a:r>
              <a:rPr lang="en-GB" dirty="0" err="1">
                <a:solidFill>
                  <a:srgbClr val="002060"/>
                </a:solidFill>
              </a:rPr>
              <a:t>protinádorovou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aktivitou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b) </a:t>
            </a:r>
            <a:r>
              <a:rPr lang="en-GB" dirty="0" err="1">
                <a:solidFill>
                  <a:srgbClr val="002060"/>
                </a:solidFill>
              </a:rPr>
              <a:t>podání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protilátek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protinádorovou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aktivitou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2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dirty="0" smtClean="0">
                <a:solidFill>
                  <a:srgbClr val="C00000"/>
                </a:solidFill>
              </a:rPr>
              <a:t>Nespecifické  imunoglobulinové  deriváty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dirty="0" smtClean="0">
                <a:solidFill>
                  <a:srgbClr val="002060"/>
                </a:solidFill>
              </a:rPr>
              <a:t>(příprava z plasmy 15 000-60 000 zdravých dárců krve)</a:t>
            </a:r>
            <a:endParaRPr lang="cs-CZ" sz="3200" b="1" dirty="0" smtClean="0">
              <a:solidFill>
                <a:srgbClr val="00206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Intravenózní 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7S - intaktní molekula </a:t>
            </a:r>
            <a:r>
              <a:rPr lang="cs-CZ" sz="2400" dirty="0" err="1" smtClean="0">
                <a:solidFill>
                  <a:srgbClr val="002060"/>
                </a:solidFill>
              </a:rPr>
              <a:t>IgG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5S - molekula </a:t>
            </a:r>
            <a:r>
              <a:rPr lang="cs-CZ" sz="2400" dirty="0" err="1" smtClean="0">
                <a:solidFill>
                  <a:srgbClr val="002060"/>
                </a:solidFill>
              </a:rPr>
              <a:t>IgG</a:t>
            </a:r>
            <a:r>
              <a:rPr lang="cs-CZ" sz="2400" dirty="0" smtClean="0">
                <a:solidFill>
                  <a:srgbClr val="002060"/>
                </a:solidFill>
              </a:rPr>
              <a:t> rozštěpena v pantové oblasti na  fragmenty Fab</a:t>
            </a:r>
            <a:r>
              <a:rPr lang="cs-CZ" sz="2400" baseline="-25000" dirty="0" smtClean="0">
                <a:solidFill>
                  <a:srgbClr val="002060"/>
                </a:solidFill>
              </a:rPr>
              <a:t>2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</a:rPr>
              <a:t>Fc</a:t>
            </a:r>
            <a:r>
              <a:rPr lang="cs-CZ" sz="2400" dirty="0" smtClean="0">
                <a:solidFill>
                  <a:srgbClr val="002060"/>
                </a:solidFill>
              </a:rPr>
              <a:t> (Gama-</a:t>
            </a:r>
            <a:r>
              <a:rPr lang="cs-CZ" sz="2400" dirty="0" err="1" smtClean="0">
                <a:solidFill>
                  <a:srgbClr val="002060"/>
                </a:solidFill>
              </a:rPr>
              <a:t>Venin</a:t>
            </a:r>
            <a:r>
              <a:rPr lang="cs-CZ" sz="2400" dirty="0" smtClean="0">
                <a:solidFill>
                  <a:srgbClr val="002060"/>
                </a:solidFill>
              </a:rPr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err="1" smtClean="0">
                <a:solidFill>
                  <a:srgbClr val="002060"/>
                </a:solidFill>
              </a:rPr>
              <a:t>IgM</a:t>
            </a:r>
            <a:r>
              <a:rPr lang="cs-CZ" sz="2400" dirty="0" smtClean="0">
                <a:solidFill>
                  <a:srgbClr val="002060"/>
                </a:solidFill>
              </a:rPr>
              <a:t>, obohacené preparáty (</a:t>
            </a:r>
            <a:r>
              <a:rPr lang="cs-CZ" sz="2400" dirty="0" err="1" smtClean="0">
                <a:solidFill>
                  <a:srgbClr val="002060"/>
                </a:solidFill>
              </a:rPr>
              <a:t>Pentaglobin</a:t>
            </a:r>
            <a:r>
              <a:rPr lang="cs-CZ" sz="24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Intramuskulární 16% roztok převážně </a:t>
            </a:r>
            <a:r>
              <a:rPr lang="cs-CZ" sz="2400" dirty="0" err="1" smtClean="0">
                <a:solidFill>
                  <a:srgbClr val="002060"/>
                </a:solidFill>
              </a:rPr>
              <a:t>IgG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Subkutánní - jedná se v podstatě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322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Imunoterapie </a:t>
            </a:r>
            <a:r>
              <a:rPr lang="cs-CZ" dirty="0" smtClean="0">
                <a:solidFill>
                  <a:srgbClr val="C00000"/>
                </a:solidFill>
              </a:rPr>
              <a:t>nádorů – použití inhibičních protilátek na T-lymfocytech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79524" y="1600200"/>
            <a:ext cx="2784964" cy="50691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CTLA4</a:t>
            </a:r>
            <a:r>
              <a:rPr lang="cs-CZ" dirty="0">
                <a:solidFill>
                  <a:srgbClr val="002060"/>
                </a:solidFill>
              </a:rPr>
              <a:t>, PD-1 – nádorové </a:t>
            </a:r>
            <a:r>
              <a:rPr lang="cs-CZ" dirty="0" err="1">
                <a:solidFill>
                  <a:srgbClr val="002060"/>
                </a:solidFill>
              </a:rPr>
              <a:t>bb</a:t>
            </a:r>
            <a:r>
              <a:rPr lang="cs-CZ" dirty="0">
                <a:solidFill>
                  <a:srgbClr val="002060"/>
                </a:solidFill>
              </a:rPr>
              <a:t>. Mohou exprimovat ligandy těchto receptorů a tím aktivně potlačovat T-buněčnou reakci.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Podáním </a:t>
            </a:r>
            <a:r>
              <a:rPr lang="cs-CZ" dirty="0">
                <a:solidFill>
                  <a:srgbClr val="002060"/>
                </a:solidFill>
              </a:rPr>
              <a:t>MPL proto CTLA4 a PD-1 – zrušení inhibiční signalizace a odblokování </a:t>
            </a:r>
            <a:r>
              <a:rPr lang="cs-CZ" dirty="0" smtClean="0">
                <a:solidFill>
                  <a:srgbClr val="002060"/>
                </a:solidFill>
              </a:rPr>
              <a:t>T-lymfocytů.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AutoShape 2" descr="Výsledek obrázku pro nivolumab mechanism of 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722324" cy="48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Imunoterapie </a:t>
            </a:r>
            <a:r>
              <a:rPr lang="cs-CZ" dirty="0" smtClean="0">
                <a:solidFill>
                  <a:srgbClr val="C00000"/>
                </a:solidFill>
              </a:rPr>
              <a:t>nádorů – použití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b-specifických protilátek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1 </a:t>
            </a:r>
            <a:r>
              <a:rPr lang="cs-CZ" dirty="0" smtClean="0">
                <a:solidFill>
                  <a:srgbClr val="002060"/>
                </a:solidFill>
              </a:rPr>
              <a:t>vazebné místo reaguje  s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nádoru </a:t>
            </a:r>
            <a:r>
              <a:rPr lang="cs-CZ" dirty="0" smtClean="0">
                <a:solidFill>
                  <a:srgbClr val="002060"/>
                </a:solidFill>
              </a:rPr>
              <a:t>a druhé se váže na povrch t-lymfocytů nebo NK </a:t>
            </a:r>
            <a:r>
              <a:rPr lang="cs-CZ" dirty="0" smtClean="0">
                <a:solidFill>
                  <a:srgbClr val="002060"/>
                </a:solidFill>
              </a:rPr>
              <a:t>buněk.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Aktivované </a:t>
            </a:r>
            <a:r>
              <a:rPr lang="cs-CZ" dirty="0" smtClean="0">
                <a:solidFill>
                  <a:srgbClr val="002060"/>
                </a:solidFill>
              </a:rPr>
              <a:t>lymfocyty </a:t>
            </a:r>
            <a:r>
              <a:rPr lang="cs-CZ" dirty="0" smtClean="0">
                <a:solidFill>
                  <a:srgbClr val="002060"/>
                </a:solidFill>
              </a:rPr>
              <a:t>pak mohou leukemickou buňku </a:t>
            </a:r>
            <a:r>
              <a:rPr lang="cs-CZ" dirty="0" err="1" smtClean="0">
                <a:solidFill>
                  <a:srgbClr val="002060"/>
                </a:solidFill>
              </a:rPr>
              <a:t>lyzovat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blinatumomab</a:t>
            </a:r>
            <a:r>
              <a:rPr lang="cs-CZ" dirty="0" smtClean="0">
                <a:solidFill>
                  <a:srgbClr val="002060"/>
                </a:solidFill>
              </a:rPr>
              <a:t>  - anti CD3 and anti CD19 na </a:t>
            </a:r>
            <a:r>
              <a:rPr lang="cs-CZ" dirty="0" err="1" smtClean="0">
                <a:solidFill>
                  <a:srgbClr val="002060"/>
                </a:solidFill>
              </a:rPr>
              <a:t>blastech</a:t>
            </a:r>
            <a:r>
              <a:rPr lang="cs-CZ" dirty="0" smtClean="0">
                <a:solidFill>
                  <a:srgbClr val="002060"/>
                </a:solidFill>
              </a:rPr>
              <a:t> akutní </a:t>
            </a:r>
            <a:r>
              <a:rPr lang="cs-CZ" dirty="0" err="1" smtClean="0">
                <a:solidFill>
                  <a:srgbClr val="002060"/>
                </a:solidFill>
              </a:rPr>
              <a:t>leulémie</a:t>
            </a:r>
            <a:r>
              <a:rPr lang="cs-CZ" dirty="0" smtClean="0">
                <a:solidFill>
                  <a:srgbClr val="002060"/>
                </a:solidFill>
              </a:rPr>
              <a:t> z B-buněk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38598"/>
            <a:ext cx="3182828" cy="39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Stimulace imunitní odpovědi u nádorů vede 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Zničení klonů nádorových buněk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Odstranění nádoru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X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Nádorové buňky vznikají z vlastních buněk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Malá exprese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Slabá </a:t>
            </a:r>
            <a:r>
              <a:rPr lang="cs-CZ" dirty="0" err="1" smtClean="0">
                <a:solidFill>
                  <a:srgbClr val="002060"/>
                </a:solidFill>
              </a:rPr>
              <a:t>imunogennost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Silná imunitní odpověď vzniká pouze u </a:t>
            </a:r>
            <a:r>
              <a:rPr lang="cs-CZ" dirty="0" err="1" smtClean="0">
                <a:solidFill>
                  <a:srgbClr val="002060"/>
                </a:solidFill>
              </a:rPr>
              <a:t>onkogenních</a:t>
            </a:r>
            <a:r>
              <a:rPr lang="cs-CZ" dirty="0" smtClean="0">
                <a:solidFill>
                  <a:srgbClr val="002060"/>
                </a:solidFill>
              </a:rPr>
              <a:t> virů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Nádorové antigeny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Změněné exprese normálních buněčných </a:t>
            </a:r>
            <a:r>
              <a:rPr lang="cs-CZ" dirty="0" smtClean="0">
                <a:solidFill>
                  <a:srgbClr val="002060"/>
                </a:solidFill>
              </a:rPr>
              <a:t>proteinů.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Exprese se zvyšuje </a:t>
            </a:r>
            <a:r>
              <a:rPr lang="cs-CZ" dirty="0" err="1" smtClean="0">
                <a:solidFill>
                  <a:srgbClr val="002060"/>
                </a:solidFill>
              </a:rPr>
              <a:t>malignancí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Nesprávná exprese normálních genů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e </a:t>
            </a:r>
            <a:r>
              <a:rPr lang="cs-CZ" dirty="0" smtClean="0">
                <a:solidFill>
                  <a:srgbClr val="002060"/>
                </a:solidFill>
              </a:rPr>
              <a:t>špatné tkáni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e </a:t>
            </a:r>
            <a:r>
              <a:rPr lang="cs-CZ" dirty="0" smtClean="0">
                <a:solidFill>
                  <a:srgbClr val="002060"/>
                </a:solidFill>
              </a:rPr>
              <a:t>špatném čase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Nádorové antigeny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Produkty mutovaných onkogenů a supresorové geny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Nacházejí se v cytoplazmě nebo na povrchu buněk v komplexech s MHC </a:t>
            </a:r>
            <a:r>
              <a:rPr lang="cs-CZ" dirty="0" err="1" smtClean="0">
                <a:solidFill>
                  <a:srgbClr val="002060"/>
                </a:solidFill>
              </a:rPr>
              <a:t>I.třídy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 smrti nádorové buňky mohou být fagocytovány APC buňkou, zpracovány  a nabízeny pomocí MHC </a:t>
            </a:r>
            <a:r>
              <a:rPr lang="cs-CZ" dirty="0" err="1" smtClean="0">
                <a:solidFill>
                  <a:srgbClr val="002060"/>
                </a:solidFill>
              </a:rPr>
              <a:t>II.třídy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NÁDOROVÉ ANTIGENY specifické 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pro nádory - TSA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85313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cs-CZ" sz="2400" dirty="0" smtClean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Komplexy </a:t>
            </a:r>
            <a:r>
              <a:rPr lang="cs-CZ" sz="2400" dirty="0" smtClean="0">
                <a:solidFill>
                  <a:srgbClr val="002060"/>
                </a:solidFill>
              </a:rPr>
              <a:t>MHC s abnormálními fragmenty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a) buněčných proteinů  </a:t>
            </a:r>
          </a:p>
          <a:p>
            <a:pPr lvl="2">
              <a:lnSpc>
                <a:spcPct val="80000"/>
              </a:lnSpc>
            </a:pPr>
            <a:r>
              <a:rPr lang="cs-CZ" dirty="0" smtClean="0">
                <a:solidFill>
                  <a:srgbClr val="002060"/>
                </a:solidFill>
              </a:rPr>
              <a:t>produkty abnormálního štěpení v normálních proteinů v nádorové buňce</a:t>
            </a:r>
          </a:p>
          <a:p>
            <a:pPr lvl="2">
              <a:lnSpc>
                <a:spcPct val="80000"/>
              </a:lnSpc>
            </a:pPr>
            <a:r>
              <a:rPr lang="cs-CZ" dirty="0" smtClean="0">
                <a:solidFill>
                  <a:srgbClr val="002060"/>
                </a:solidFill>
              </a:rPr>
              <a:t>produkce specifického abnormálního proteinu (nádory a leukémie s chromozomálními aberacemi)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b</a:t>
            </a:r>
            <a:r>
              <a:rPr lang="cs-CZ" sz="2400" dirty="0" smtClean="0">
                <a:solidFill>
                  <a:srgbClr val="002060"/>
                </a:solidFill>
              </a:rPr>
              <a:t>) fragmenty proteinů </a:t>
            </a:r>
            <a:r>
              <a:rPr lang="cs-CZ" sz="2400" dirty="0" err="1" smtClean="0">
                <a:solidFill>
                  <a:srgbClr val="002060"/>
                </a:solidFill>
              </a:rPr>
              <a:t>onkogenních</a:t>
            </a:r>
            <a:r>
              <a:rPr lang="cs-CZ" sz="2400" dirty="0" smtClean="0">
                <a:solidFill>
                  <a:srgbClr val="002060"/>
                </a:solidFill>
              </a:rPr>
              <a:t> virů</a:t>
            </a:r>
          </a:p>
          <a:p>
            <a:pPr lvl="2">
              <a:lnSpc>
                <a:spcPct val="80000"/>
              </a:lnSpc>
            </a:pPr>
            <a:r>
              <a:rPr lang="cs-CZ" dirty="0" err="1" smtClean="0">
                <a:solidFill>
                  <a:srgbClr val="002060"/>
                </a:solidFill>
              </a:rPr>
              <a:t>Polyoma</a:t>
            </a:r>
            <a:r>
              <a:rPr lang="cs-CZ" dirty="0" smtClean="0">
                <a:solidFill>
                  <a:srgbClr val="002060"/>
                </a:solidFill>
              </a:rPr>
              <a:t> virus, EBV (B-lymfomy, </a:t>
            </a:r>
            <a:r>
              <a:rPr lang="cs-CZ" dirty="0" err="1" smtClean="0">
                <a:solidFill>
                  <a:srgbClr val="002060"/>
                </a:solidFill>
              </a:rPr>
              <a:t>nasofaryngeální</a:t>
            </a:r>
            <a:r>
              <a:rPr lang="cs-CZ" dirty="0" smtClean="0">
                <a:solidFill>
                  <a:srgbClr val="002060"/>
                </a:solidFill>
              </a:rPr>
              <a:t> karcinom)</a:t>
            </a:r>
          </a:p>
          <a:p>
            <a:pPr lvl="2">
              <a:lnSpc>
                <a:spcPct val="80000"/>
              </a:lnSpc>
            </a:pPr>
            <a:r>
              <a:rPr lang="cs-CZ" dirty="0" smtClean="0">
                <a:solidFill>
                  <a:srgbClr val="002060"/>
                </a:solidFill>
              </a:rPr>
              <a:t>HPV (ca čípku)</a:t>
            </a:r>
          </a:p>
          <a:p>
            <a:pPr lvl="2">
              <a:lnSpc>
                <a:spcPct val="8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produkty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mutovaných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genů</a:t>
            </a:r>
            <a:r>
              <a:rPr lang="cs-CZ" dirty="0" smtClean="0">
                <a:solidFill>
                  <a:srgbClr val="002060"/>
                </a:solidFill>
              </a:rPr>
              <a:t> (nové proteiny, cukry..)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c) abnormální typy glykoproteinů</a:t>
            </a:r>
            <a:endParaRPr lang="cs-CZ" sz="24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d) </a:t>
            </a:r>
            <a:r>
              <a:rPr lang="cs-CZ" sz="2400" dirty="0" smtClean="0">
                <a:solidFill>
                  <a:srgbClr val="002060"/>
                </a:solidFill>
              </a:rPr>
              <a:t>i</a:t>
            </a:r>
            <a:r>
              <a:rPr lang="en-GB" sz="2400" dirty="0" err="1" smtClean="0">
                <a:solidFill>
                  <a:srgbClr val="002060"/>
                </a:solidFill>
              </a:rPr>
              <a:t>diotypy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myelom</a:t>
            </a:r>
            <a:r>
              <a:rPr lang="cs-CZ" sz="2400" dirty="0" smtClean="0">
                <a:solidFill>
                  <a:srgbClr val="002060"/>
                </a:solidFill>
              </a:rPr>
              <a:t>ů</a:t>
            </a:r>
            <a:r>
              <a:rPr lang="en-GB" sz="2400" dirty="0" smtClean="0">
                <a:solidFill>
                  <a:srgbClr val="002060"/>
                </a:solidFill>
              </a:rPr>
              <a:t> a </a:t>
            </a:r>
            <a:r>
              <a:rPr lang="en-GB" sz="2400" dirty="0" err="1" smtClean="0">
                <a:solidFill>
                  <a:srgbClr val="002060"/>
                </a:solidFill>
              </a:rPr>
              <a:t>lymfomů</a:t>
            </a:r>
            <a:r>
              <a:rPr lang="cs-CZ" sz="2400" dirty="0" smtClean="0">
                <a:solidFill>
                  <a:srgbClr val="002060"/>
                </a:solidFill>
              </a:rPr>
              <a:t> – nádory odvozené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     od B a T-lymfocytů – vazebná místa jsou unikátní antigenní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     struktury</a:t>
            </a:r>
            <a:endParaRPr lang="en-GB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Nádorové antigeny typu TAA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6048672"/>
          </a:xfrm>
        </p:spPr>
        <p:txBody>
          <a:bodyPr>
            <a:normAutofit fontScale="32500" lnSpcReduction="20000"/>
          </a:bodyPr>
          <a:lstStyle/>
          <a:p>
            <a:r>
              <a:rPr lang="cs-CZ" sz="7400" dirty="0" smtClean="0">
                <a:solidFill>
                  <a:srgbClr val="002060"/>
                </a:solidFill>
              </a:rPr>
              <a:t>Antigeny asociované s nádory</a:t>
            </a:r>
          </a:p>
          <a:p>
            <a:r>
              <a:rPr lang="cs-CZ" sz="7400" dirty="0" smtClean="0">
                <a:solidFill>
                  <a:srgbClr val="002060"/>
                </a:solidFill>
              </a:rPr>
              <a:t>Nejsou výlučně specifické pro nádorové buňky, liší se od normálních buněk kvalitou exprese, nebo v abnormální časové nebo místní expresi</a:t>
            </a:r>
          </a:p>
          <a:p>
            <a:r>
              <a:rPr lang="cs-CZ" sz="7400" dirty="0" smtClean="0">
                <a:solidFill>
                  <a:srgbClr val="002060"/>
                </a:solidFill>
              </a:rPr>
              <a:t>Patří mezi pomocné diagnostické </a:t>
            </a:r>
            <a:r>
              <a:rPr lang="cs-CZ" sz="7400" dirty="0" err="1" smtClean="0">
                <a:solidFill>
                  <a:srgbClr val="002060"/>
                </a:solidFill>
              </a:rPr>
              <a:t>markery</a:t>
            </a:r>
            <a:endParaRPr lang="cs-CZ" sz="7400" dirty="0" smtClean="0">
              <a:solidFill>
                <a:srgbClr val="002060"/>
              </a:solidFill>
            </a:endParaRPr>
          </a:p>
          <a:p>
            <a:r>
              <a:rPr lang="cs-CZ" sz="7400" dirty="0" smtClean="0">
                <a:solidFill>
                  <a:srgbClr val="002060"/>
                </a:solidFill>
              </a:rPr>
              <a:t>U nádorových buněk se objevují ve vysokých koncentracích</a:t>
            </a:r>
          </a:p>
          <a:p>
            <a:r>
              <a:rPr lang="cs-CZ" sz="7400" dirty="0" smtClean="0">
                <a:solidFill>
                  <a:srgbClr val="002060"/>
                </a:solidFill>
              </a:rPr>
              <a:t>Dají se detekovat i v solubilní formě</a:t>
            </a:r>
          </a:p>
          <a:p>
            <a:pPr marL="0" indent="0">
              <a:buNone/>
            </a:pPr>
            <a:r>
              <a:rPr lang="cs-CZ" sz="7400" dirty="0">
                <a:solidFill>
                  <a:srgbClr val="002060"/>
                </a:solidFill>
              </a:rPr>
              <a:t> </a:t>
            </a:r>
            <a:r>
              <a:rPr lang="cs-CZ" sz="7400" dirty="0" smtClean="0">
                <a:solidFill>
                  <a:srgbClr val="002060"/>
                </a:solidFill>
              </a:rPr>
              <a:t>    </a:t>
            </a:r>
          </a:p>
          <a:p>
            <a:r>
              <a:rPr lang="cs-CZ" sz="7400" dirty="0" smtClean="0">
                <a:solidFill>
                  <a:srgbClr val="002060"/>
                </a:solidFill>
              </a:rPr>
              <a:t>  </a:t>
            </a:r>
            <a:r>
              <a:rPr lang="cs-CZ" sz="7400" dirty="0" err="1" smtClean="0">
                <a:solidFill>
                  <a:srgbClr val="002060"/>
                </a:solidFill>
              </a:rPr>
              <a:t>Onkofetální</a:t>
            </a:r>
            <a:r>
              <a:rPr lang="cs-CZ" sz="7400" dirty="0" smtClean="0">
                <a:solidFill>
                  <a:srgbClr val="002060"/>
                </a:solidFill>
              </a:rPr>
              <a:t> </a:t>
            </a:r>
            <a:r>
              <a:rPr lang="cs-CZ" sz="7400" dirty="0" err="1" smtClean="0">
                <a:solidFill>
                  <a:srgbClr val="002060"/>
                </a:solidFill>
              </a:rPr>
              <a:t>Ag</a:t>
            </a:r>
            <a:r>
              <a:rPr lang="cs-CZ" sz="7400" dirty="0">
                <a:solidFill>
                  <a:srgbClr val="002060"/>
                </a:solidFill>
              </a:rPr>
              <a:t> </a:t>
            </a:r>
            <a:r>
              <a:rPr lang="cs-CZ" sz="7400" dirty="0" smtClean="0">
                <a:solidFill>
                  <a:srgbClr val="002060"/>
                </a:solidFill>
              </a:rPr>
              <a:t>-  výskyt v normálních  embryonálních buňkách	</a:t>
            </a:r>
          </a:p>
          <a:p>
            <a:pPr lvl="1"/>
            <a:r>
              <a:rPr lang="cs-CZ" sz="7400" dirty="0" smtClean="0">
                <a:solidFill>
                  <a:srgbClr val="002060"/>
                </a:solidFill>
              </a:rPr>
              <a:t>AFP (alfa-fetoprotein) –  fetální sérum, karcinom jater, žaludku,  pankreatu</a:t>
            </a:r>
            <a:endParaRPr lang="cs-CZ" sz="7400" dirty="0">
              <a:solidFill>
                <a:srgbClr val="002060"/>
              </a:solidFill>
            </a:endParaRPr>
          </a:p>
          <a:p>
            <a:pPr lvl="1"/>
            <a:r>
              <a:rPr lang="cs-CZ" sz="7400" dirty="0" smtClean="0">
                <a:solidFill>
                  <a:srgbClr val="002060"/>
                </a:solidFill>
              </a:rPr>
              <a:t>CEA (</a:t>
            </a:r>
            <a:r>
              <a:rPr lang="cs-CZ" sz="7400" dirty="0" err="1" smtClean="0">
                <a:solidFill>
                  <a:srgbClr val="002060"/>
                </a:solidFill>
              </a:rPr>
              <a:t>karcinoembryonální</a:t>
            </a:r>
            <a:r>
              <a:rPr lang="cs-CZ" sz="7400" dirty="0" smtClean="0">
                <a:solidFill>
                  <a:srgbClr val="002060"/>
                </a:solidFill>
              </a:rPr>
              <a:t> </a:t>
            </a:r>
            <a:r>
              <a:rPr lang="cs-CZ" sz="7400" dirty="0" err="1" smtClean="0">
                <a:solidFill>
                  <a:srgbClr val="002060"/>
                </a:solidFill>
              </a:rPr>
              <a:t>Ag</a:t>
            </a:r>
            <a:r>
              <a:rPr lang="cs-CZ" sz="7400" dirty="0" smtClean="0">
                <a:solidFill>
                  <a:srgbClr val="002060"/>
                </a:solidFill>
              </a:rPr>
              <a:t>)– fetální játra, kolorektální karcinom, </a:t>
            </a:r>
            <a:r>
              <a:rPr lang="cs-CZ" sz="7400" dirty="0" smtClean="0">
                <a:solidFill>
                  <a:srgbClr val="002060"/>
                </a:solidFill>
              </a:rPr>
              <a:t>žaludku</a:t>
            </a:r>
            <a:r>
              <a:rPr lang="cs-CZ" sz="7400" dirty="0" smtClean="0">
                <a:solidFill>
                  <a:srgbClr val="002060"/>
                </a:solidFill>
              </a:rPr>
              <a:t>, prsa</a:t>
            </a:r>
          </a:p>
          <a:p>
            <a:pPr marL="0" indent="0">
              <a:buNone/>
            </a:pPr>
            <a:endParaRPr lang="cs-CZ" sz="6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6000" dirty="0" smtClean="0">
                <a:solidFill>
                  <a:srgbClr val="002060"/>
                </a:solidFill>
              </a:rPr>
              <a:t>Oba se monitorují při metastázích</a:t>
            </a:r>
          </a:p>
          <a:p>
            <a:pPr>
              <a:buNone/>
            </a:pPr>
            <a:r>
              <a:rPr lang="cs-CZ" sz="5100" u="sng" dirty="0" smtClean="0">
                <a:solidFill>
                  <a:srgbClr val="00206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432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Transplantační imunologie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                 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900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rgbClr val="C00000"/>
                </a:solidFill>
              </a:rPr>
              <a:t>Transplantace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96975"/>
            <a:ext cx="8352928" cy="5429250"/>
          </a:xfrm>
        </p:spPr>
        <p:txBody>
          <a:bodyPr>
            <a:normAutofit fontScale="85000" lnSpcReduction="20000"/>
          </a:bodyPr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Přenosy tkání nebo orgánů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Cíl: náhrada nefunkční tkáně nebo orgánu příjemce zdravým ekvivalentem (štěp) od dárce</a:t>
            </a:r>
          </a:p>
          <a:p>
            <a:pPr>
              <a:buFont typeface="Wingdings 2" pitchFamily="18" charset="2"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	Štěpy</a:t>
            </a:r>
            <a:r>
              <a:rPr lang="cs-CZ" altLang="en-US" dirty="0" smtClean="0">
                <a:solidFill>
                  <a:srgbClr val="002060"/>
                </a:solidFill>
              </a:rPr>
              <a:t>:</a:t>
            </a:r>
          </a:p>
          <a:p>
            <a:r>
              <a:rPr lang="cs-CZ" altLang="en-US" dirty="0" err="1" smtClean="0">
                <a:solidFill>
                  <a:srgbClr val="002060"/>
                </a:solidFill>
              </a:rPr>
              <a:t>Syngenní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sz="2000" dirty="0" smtClean="0">
                <a:solidFill>
                  <a:srgbClr val="002060"/>
                </a:solidFill>
              </a:rPr>
              <a:t>– </a:t>
            </a:r>
            <a:r>
              <a:rPr lang="cs-CZ" altLang="en-US" sz="2100" dirty="0" smtClean="0">
                <a:solidFill>
                  <a:srgbClr val="002060"/>
                </a:solidFill>
              </a:rPr>
              <a:t>dárce geneticky identický s příjemcem (identická dvojčata) </a:t>
            </a:r>
            <a:r>
              <a:rPr lang="cs-CZ" altLang="en-US" sz="2100" dirty="0" smtClean="0">
                <a:solidFill>
                  <a:srgbClr val="002060"/>
                </a:solidFill>
              </a:rPr>
              <a:t>  	(</a:t>
            </a:r>
            <a:r>
              <a:rPr lang="cs-CZ" altLang="en-US" sz="2100" dirty="0" smtClean="0">
                <a:solidFill>
                  <a:srgbClr val="002060"/>
                </a:solidFill>
              </a:rPr>
              <a:t>ISOGRAFT)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Alogenní </a:t>
            </a:r>
            <a:r>
              <a:rPr lang="cs-CZ" altLang="en-US" sz="2100" dirty="0" smtClean="0">
                <a:solidFill>
                  <a:srgbClr val="002060"/>
                </a:solidFill>
              </a:rPr>
              <a:t>– geneticky odlišní dárci stejného živočišného druhu (ALLOGRAFT)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Xenogenní </a:t>
            </a:r>
            <a:r>
              <a:rPr lang="cs-CZ" altLang="en-US" sz="2000" dirty="0" smtClean="0">
                <a:solidFill>
                  <a:srgbClr val="002060"/>
                </a:solidFill>
              </a:rPr>
              <a:t>– </a:t>
            </a:r>
            <a:r>
              <a:rPr lang="cs-CZ" altLang="en-US" sz="2200" dirty="0" smtClean="0">
                <a:solidFill>
                  <a:srgbClr val="002060"/>
                </a:solidFill>
              </a:rPr>
              <a:t>dárce z jiného živočišného druhu (prase) (XENOGRAFT)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cs-CZ" altLang="en-US" sz="2200" dirty="0">
                <a:solidFill>
                  <a:srgbClr val="002060"/>
                </a:solidFill>
              </a:rPr>
              <a:t>	</a:t>
            </a:r>
            <a:r>
              <a:rPr lang="cs-CZ" altLang="en-US" sz="2200" dirty="0" smtClean="0">
                <a:solidFill>
                  <a:srgbClr val="002060"/>
                </a:solidFill>
              </a:rPr>
              <a:t>Nedostatek </a:t>
            </a:r>
            <a:r>
              <a:rPr lang="cs-CZ" altLang="en-US" sz="2200" dirty="0">
                <a:solidFill>
                  <a:srgbClr val="002060"/>
                </a:solidFill>
              </a:rPr>
              <a:t>vhodných dárců </a:t>
            </a:r>
            <a:r>
              <a:rPr lang="cs-CZ" altLang="en-US" sz="2200" dirty="0" smtClean="0">
                <a:solidFill>
                  <a:srgbClr val="002060"/>
                </a:solidFill>
              </a:rPr>
              <a:t> - značné </a:t>
            </a:r>
            <a:r>
              <a:rPr lang="cs-CZ" altLang="en-US" sz="2200" dirty="0">
                <a:solidFill>
                  <a:srgbClr val="002060"/>
                </a:solidFill>
              </a:rPr>
              <a:t>množství přirozených protilátek → </a:t>
            </a:r>
            <a:r>
              <a:rPr lang="cs-CZ" altLang="en-US" sz="2200" dirty="0" smtClean="0">
                <a:solidFill>
                  <a:srgbClr val="002060"/>
                </a:solidFill>
              </a:rPr>
              <a:t>	</a:t>
            </a:r>
            <a:r>
              <a:rPr lang="cs-CZ" altLang="en-US" sz="2200" dirty="0" err="1" smtClean="0">
                <a:solidFill>
                  <a:srgbClr val="002060"/>
                </a:solidFill>
              </a:rPr>
              <a:t>hyperakutní</a:t>
            </a:r>
            <a:r>
              <a:rPr lang="cs-CZ" altLang="en-US" sz="2200" dirty="0" smtClean="0">
                <a:solidFill>
                  <a:srgbClr val="002060"/>
                </a:solidFill>
              </a:rPr>
              <a:t> </a:t>
            </a:r>
            <a:r>
              <a:rPr lang="cs-CZ" altLang="en-US" sz="2200" dirty="0" err="1">
                <a:solidFill>
                  <a:srgbClr val="002060"/>
                </a:solidFill>
              </a:rPr>
              <a:t>odhojování</a:t>
            </a:r>
            <a:r>
              <a:rPr lang="cs-CZ" altLang="en-US" sz="2200" dirty="0">
                <a:solidFill>
                  <a:srgbClr val="002060"/>
                </a:solidFill>
              </a:rPr>
              <a:t> → vývoj transgenních prasat – </a:t>
            </a:r>
            <a:r>
              <a:rPr lang="cs-CZ" altLang="en-US" sz="2200" dirty="0" err="1">
                <a:solidFill>
                  <a:srgbClr val="002060"/>
                </a:solidFill>
              </a:rPr>
              <a:t>bb</a:t>
            </a:r>
            <a:r>
              <a:rPr lang="cs-CZ" altLang="en-US" sz="2200" dirty="0">
                <a:solidFill>
                  <a:srgbClr val="002060"/>
                </a:solidFill>
              </a:rPr>
              <a:t> by nesly méně </a:t>
            </a:r>
            <a:r>
              <a:rPr lang="cs-CZ" altLang="en-US" sz="2200" dirty="0" smtClean="0">
                <a:solidFill>
                  <a:srgbClr val="002060"/>
                </a:solidFill>
              </a:rPr>
              <a:t>	antigenů </a:t>
            </a:r>
            <a:r>
              <a:rPr lang="cs-CZ" altLang="en-US" sz="2200" dirty="0">
                <a:solidFill>
                  <a:srgbClr val="002060"/>
                </a:solidFill>
              </a:rPr>
              <a:t>rozeznávaných lidskými přirozenými </a:t>
            </a:r>
            <a:r>
              <a:rPr lang="cs-CZ" altLang="en-US" sz="2200" dirty="0" smtClean="0">
                <a:solidFill>
                  <a:srgbClr val="002060"/>
                </a:solidFill>
              </a:rPr>
              <a:t>protilátkami</a:t>
            </a:r>
          </a:p>
          <a:p>
            <a:endParaRPr lang="cs-CZ" altLang="en-US" sz="2400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Autologní transplantace </a:t>
            </a:r>
            <a:r>
              <a:rPr lang="cs-CZ" altLang="en-US" sz="2000" dirty="0" smtClean="0">
                <a:solidFill>
                  <a:srgbClr val="002060"/>
                </a:solidFill>
              </a:rPr>
              <a:t>– přenos tkání jedince na jiné místo jeho </a:t>
            </a:r>
            <a:r>
              <a:rPr lang="cs-CZ" altLang="en-US" sz="2000" dirty="0" smtClean="0">
                <a:solidFill>
                  <a:srgbClr val="002060"/>
                </a:solidFill>
              </a:rPr>
              <a:t>	organismu </a:t>
            </a:r>
            <a:r>
              <a:rPr lang="cs-CZ" altLang="en-US" sz="2000" dirty="0" smtClean="0">
                <a:solidFill>
                  <a:srgbClr val="002060"/>
                </a:solidFill>
              </a:rPr>
              <a:t>(AUTOGRAFT)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Implantace </a:t>
            </a:r>
            <a:r>
              <a:rPr lang="cs-CZ" altLang="en-US" sz="2000" dirty="0" smtClean="0">
                <a:solidFill>
                  <a:srgbClr val="002060"/>
                </a:solidFill>
              </a:rPr>
              <a:t>– umělé (syntetické) náhrady tkání</a:t>
            </a:r>
            <a:endParaRPr lang="cs-CZ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Druhy transplantace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altLang="en-US" sz="2800" dirty="0">
                <a:solidFill>
                  <a:srgbClr val="002060"/>
                </a:solidFill>
              </a:rPr>
              <a:t>Nejčastějším druhem transplantace v klinické praxi jsou krevní transfuze </a:t>
            </a:r>
          </a:p>
          <a:p>
            <a:pPr>
              <a:spcBef>
                <a:spcPct val="0"/>
              </a:spcBef>
            </a:pPr>
            <a:r>
              <a:rPr lang="cs-CZ" altLang="en-US" sz="2800" dirty="0">
                <a:solidFill>
                  <a:srgbClr val="002060"/>
                </a:solidFill>
              </a:rPr>
              <a:t>Orgánové transplantace – ledviny, srdce, játra, rohovka</a:t>
            </a:r>
          </a:p>
          <a:p>
            <a:pPr>
              <a:spcBef>
                <a:spcPct val="0"/>
              </a:spcBef>
            </a:pPr>
            <a:r>
              <a:rPr lang="cs-CZ" altLang="en-US" sz="2800" dirty="0">
                <a:solidFill>
                  <a:srgbClr val="002060"/>
                </a:solidFill>
              </a:rPr>
              <a:t>Transplantace kostní dřeně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1817</TotalTime>
  <Words>8522</Words>
  <Application>Microsoft Office PowerPoint</Application>
  <PresentationFormat>Předvádění na obrazovce (4:3)</PresentationFormat>
  <Paragraphs>1321</Paragraphs>
  <Slides>178</Slides>
  <Notes>64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178</vt:i4>
      </vt:variant>
    </vt:vector>
  </HeadingPairs>
  <TitlesOfParts>
    <vt:vector size="181" baseType="lpstr">
      <vt:lpstr>Motiv systému Office</vt:lpstr>
      <vt:lpstr>Dokument</vt:lpstr>
      <vt:lpstr>Image</vt:lpstr>
      <vt:lpstr>Imunizace, nádorová imunologie, transplantace, reprodukční imunologie</vt:lpstr>
      <vt:lpstr>Záměrné a cílené ovlivnění imunity</vt:lpstr>
      <vt:lpstr>Imunizace  aktivní  a  pasivní</vt:lpstr>
      <vt:lpstr>Imunizace</vt:lpstr>
      <vt:lpstr>Prezentace aplikace PowerPoint</vt:lpstr>
      <vt:lpstr>Pasivní imunizace</vt:lpstr>
      <vt:lpstr> Antiséra používaná v lidské medicíně</vt:lpstr>
      <vt:lpstr>Nespecifické imunoglobulinové preparáty</vt:lpstr>
      <vt:lpstr>Nespecifické  imunoglobulinové  deriváty (příprava z plasmy 15 000-60 000 zdravých dárců krve)</vt:lpstr>
      <vt:lpstr>Využití imunoglobulinových preparátů</vt:lpstr>
      <vt:lpstr>Indikační skupiny imunoglobulinové léčby</vt:lpstr>
      <vt:lpstr>Aktivní imunizace</vt:lpstr>
      <vt:lpstr>Prezentace aplikace PowerPoint</vt:lpstr>
      <vt:lpstr>Aktivní imunizace</vt:lpstr>
      <vt:lpstr>Edward Jenner</vt:lpstr>
      <vt:lpstr>Vliv očkování na výskyt infekčních onemocnění v USA</vt:lpstr>
      <vt:lpstr>Imunologické adjuvans</vt:lpstr>
      <vt:lpstr>Adjuvans </vt:lpstr>
      <vt:lpstr>Adjuvans:  základní mechanismy účinku</vt:lpstr>
      <vt:lpstr>  Adjuvans aktivuje dendritické buňky</vt:lpstr>
      <vt:lpstr>Freudovo adjuvans</vt:lpstr>
      <vt:lpstr>Adjuvans v humánní medicíně</vt:lpstr>
      <vt:lpstr>Moderní adjuvans</vt:lpstr>
      <vt:lpstr>Prezentace aplikace PowerPoint</vt:lpstr>
      <vt:lpstr>Imunologická paměť a vakcinace</vt:lpstr>
      <vt:lpstr>Primární a sekundární imunitní odpověď</vt:lpstr>
      <vt:lpstr>„Klasické“ vakcíny</vt:lpstr>
      <vt:lpstr>Atenuované virové a bakteriální vakcíny</vt:lpstr>
      <vt:lpstr>Atenuované virové a bakteriální vakcíny</vt:lpstr>
      <vt:lpstr>Inaktivované virové a bakteriální vakcíny</vt:lpstr>
      <vt:lpstr>Purifikované makromolekuly jako vakcíny</vt:lpstr>
      <vt:lpstr>   „Moderní“ vakcíny</vt:lpstr>
      <vt:lpstr>Rekombinantní vakcíny </vt:lpstr>
      <vt:lpstr>Rekombinantní vektorové vakcíny </vt:lpstr>
      <vt:lpstr>Syntetické peptidové vakcíny </vt:lpstr>
      <vt:lpstr>Multivalentní subjednotkové vakcíny</vt:lpstr>
      <vt:lpstr>Multivalentní subjednotkové vakcíny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2011</vt:lpstr>
      <vt:lpstr>Principy správné vakcinace</vt:lpstr>
      <vt:lpstr>        Imunologie v onkologii</vt:lpstr>
      <vt:lpstr>Nádorová imunologie</vt:lpstr>
      <vt:lpstr>Způsoby maligní transformace buněk</vt:lpstr>
      <vt:lpstr>Onkogeny, anti-onkogeny</vt:lpstr>
      <vt:lpstr>Protoonkogeny – aktivace  = onokogeny</vt:lpstr>
      <vt:lpstr>Onkogeny, anti-onkogeny</vt:lpstr>
      <vt:lpstr>Onkogeny</vt:lpstr>
      <vt:lpstr>Onkogeny a antionkogeny – kontrola růstu a buněčného dělení</vt:lpstr>
      <vt:lpstr>Onkogeny a antionkogeny – kontrola růstu a buněčného dělení</vt:lpstr>
      <vt:lpstr>Regulátory buněčné smrti      </vt:lpstr>
      <vt:lpstr>Nádorové supresory</vt:lpstr>
      <vt:lpstr>Nádorové supresory - přehled</vt:lpstr>
      <vt:lpstr>Antionkogen p53</vt:lpstr>
      <vt:lpstr>Nefunkční p53</vt:lpstr>
      <vt:lpstr>Antionkogeny</vt:lpstr>
      <vt:lpstr>RNA , DNA onkoviry</vt:lpstr>
      <vt:lpstr>RNA, DNA - onkoviry</vt:lpstr>
      <vt:lpstr>Onkoviry</vt:lpstr>
      <vt:lpstr>Typy nádorů</vt:lpstr>
      <vt:lpstr>Relativní výskyt maligních nádorů  (Mak a Saunders, 2008)</vt:lpstr>
      <vt:lpstr>Lymfomy (tvoří asi 57% všech hematopetických malignit)</vt:lpstr>
      <vt:lpstr>Hodgkinský lymfom</vt:lpstr>
      <vt:lpstr>Nehodgkinské lymfomy</vt:lpstr>
      <vt:lpstr>Leukemie (tvoří asi 29% všech hematopoetických malignit)</vt:lpstr>
      <vt:lpstr>Prezentace aplikace PowerPoint</vt:lpstr>
      <vt:lpstr>Definice monoklonální gamapatie</vt:lpstr>
      <vt:lpstr>Karcinogenese</vt:lpstr>
      <vt:lpstr>Imunitní systém a maligní nádor</vt:lpstr>
      <vt:lpstr>Prezentace aplikace PowerPoint</vt:lpstr>
      <vt:lpstr>Imunitní reakce na nádorové buňky</vt:lpstr>
      <vt:lpstr>Buněčná imunita proti nádorům</vt:lpstr>
      <vt:lpstr>Reakce imunitního systému  s nádorovými buňkami</vt:lpstr>
      <vt:lpstr>Buněčná imunita proti nádoru</vt:lpstr>
      <vt:lpstr>Obrana proti nádorům – T-lymfocyty</vt:lpstr>
      <vt:lpstr>Protilátky</vt:lpstr>
      <vt:lpstr>NK - buňky</vt:lpstr>
      <vt:lpstr>Makrofágy</vt:lpstr>
      <vt:lpstr>Nejdůležitější obranné mechanismy nádorů proti útoku imunitního systému</vt:lpstr>
      <vt:lpstr>Jak nádory unikají před imunitní reakcí hostitele </vt:lpstr>
      <vt:lpstr>Imunoterapie nádorů</vt:lpstr>
      <vt:lpstr>Vakcinace nádorovými b. nebo Ag  – podávání vlastních APC (dendritické b.) po jejich inkubaci s nádorovými Ag „in vitro“  </vt:lpstr>
      <vt:lpstr>Adoptivní T-buněčná terapie – TIL buňky</vt:lpstr>
      <vt:lpstr>Adoptivní T-buněčná terapie – LAK buňky</vt:lpstr>
      <vt:lpstr>Adoptivní T-buněčná terapie – CAR buňky</vt:lpstr>
      <vt:lpstr>Imunoterapie nádorů pomocí humanizovaných monoklonálních protilátek </vt:lpstr>
      <vt:lpstr>Imunoterapie nádorů – použití inhibičních protilátek na T-lymfocytech</vt:lpstr>
      <vt:lpstr>Imunoterapie nádorů – použití  b-specifických protilátek</vt:lpstr>
      <vt:lpstr>Stimulace imunitní odpovědi u nádorů vede k</vt:lpstr>
      <vt:lpstr>Nádorové antigeny</vt:lpstr>
      <vt:lpstr>Nádorové antigeny</vt:lpstr>
      <vt:lpstr>NÁDOROVÉ ANTIGENY specifické  pro nádory - TSA</vt:lpstr>
      <vt:lpstr>Nádorové antigeny typu TAA</vt:lpstr>
      <vt:lpstr> Transplantační imunologie </vt:lpstr>
      <vt:lpstr>Transplantace</vt:lpstr>
      <vt:lpstr>Druhy transplantace</vt:lpstr>
      <vt:lpstr>Hlavní histokompatibilitní komplex</vt:lpstr>
      <vt:lpstr>HLA</vt:lpstr>
      <vt:lpstr>Funkce HLA-systému</vt:lpstr>
      <vt:lpstr>Orgánové transplantace</vt:lpstr>
      <vt:lpstr>Transplantace orgánů, tkání, buněk</vt:lpstr>
      <vt:lpstr>Kritéria výběru pro transplantace</vt:lpstr>
      <vt:lpstr>Transplantace – vyšetření příjemce štěpu</vt:lpstr>
      <vt:lpstr>Cross-match</vt:lpstr>
      <vt:lpstr>Aloimunitní reakce</vt:lpstr>
      <vt:lpstr>Prezentace HLA Ag dárcem a příjemcem</vt:lpstr>
      <vt:lpstr>Aloreaktivita T-lymfocytů</vt:lpstr>
      <vt:lpstr>Přímá a nepřímá cesta rozpoznávání</vt:lpstr>
      <vt:lpstr> Průkaz aloreaktivity T-lymfocytů (MLR)</vt:lpstr>
      <vt:lpstr>Aloimunitní reakce – tvorba protilátek</vt:lpstr>
      <vt:lpstr>Úloha protilátek při transplantaci</vt:lpstr>
      <vt:lpstr>Protilátková rejekce</vt:lpstr>
      <vt:lpstr> Ovlivnění transplantátu přirozenou reaktivitou</vt:lpstr>
      <vt:lpstr>Rejekce transplantátu </vt:lpstr>
      <vt:lpstr>Druhy rejekce</vt:lpstr>
      <vt:lpstr>Hyperakutní rejekce</vt:lpstr>
      <vt:lpstr>Hyperakutní rejekce</vt:lpstr>
      <vt:lpstr>Akcelerovaná rejekce</vt:lpstr>
      <vt:lpstr>Akcelerovaná rejekce</vt:lpstr>
      <vt:lpstr>Akutní rejekce způsobená buňkami</vt:lpstr>
      <vt:lpstr>Chronická rejekce</vt:lpstr>
      <vt:lpstr>Chronická rejekce</vt:lpstr>
      <vt:lpstr> Možnost potlačení rejekcí</vt:lpstr>
      <vt:lpstr>Transplantace hematopoetických kmenových buněk</vt:lpstr>
      <vt:lpstr> Transplantace hemopoetických kmenových buněk</vt:lpstr>
      <vt:lpstr>Průběh transplantace</vt:lpstr>
      <vt:lpstr>Pluripotentní kmenové buňky</vt:lpstr>
      <vt:lpstr>Transplantace kmenových buněk pupečníkové krve</vt:lpstr>
      <vt:lpstr>Složení pupečníkové krve</vt:lpstr>
      <vt:lpstr>T-lymfocyty v pupečníkové krvi</vt:lpstr>
      <vt:lpstr>Výhody transplantace pupečníkové krve</vt:lpstr>
      <vt:lpstr>Obnova imunitního systému po transplantaci kmenových buněk</vt:lpstr>
      <vt:lpstr>Obnova T-lymfocytů po transplantaci kmenových buněk</vt:lpstr>
      <vt:lpstr>Obnova B-lymfocytů po transplantaci kmenových buněk</vt:lpstr>
      <vt:lpstr>Reakce štěpu proti hostiteli</vt:lpstr>
      <vt:lpstr>Reakce štěpu proti hostiteli</vt:lpstr>
      <vt:lpstr>Chronická Gvh</vt:lpstr>
      <vt:lpstr> Reakce štěpu proti leukemickým buňkám (GvL) </vt:lpstr>
      <vt:lpstr> Reakce štěpu proti hostiteli (graft versus host reaction, GvHR)</vt:lpstr>
      <vt:lpstr>Možnosti potlačení transplantačních rejekcí a reakce proti štěpu hostiteli </vt:lpstr>
      <vt:lpstr>Autologní transplantace</vt:lpstr>
      <vt:lpstr>Provedení autologní transplantace  kmenových buněk periferní krve</vt:lpstr>
      <vt:lpstr> Autologní transplantace kmenových buněk periferní krve</vt:lpstr>
      <vt:lpstr>Imunosupresivní léčba</vt:lpstr>
      <vt:lpstr>Imunusupresiva zasahující do metabolismu IL-2</vt:lpstr>
      <vt:lpstr> Glukokortikoidy jako imunosupresiva </vt:lpstr>
      <vt:lpstr>Prezentace aplikace PowerPoint</vt:lpstr>
      <vt:lpstr>Polysacharidové antigeny krevních skupin</vt:lpstr>
      <vt:lpstr>Transfuse krve</vt:lpstr>
      <vt:lpstr>Přirozené isohemaglutininy </vt:lpstr>
      <vt:lpstr>Bílkovinné antigeny krevních skupin</vt:lpstr>
      <vt:lpstr> Inkompatibilita v Rh systému     mezi matkou a plodem</vt:lpstr>
      <vt:lpstr>Reprodukční  imunologie  </vt:lpstr>
      <vt:lpstr>Prezentace aplikace PowerPoint</vt:lpstr>
      <vt:lpstr>Prezentace aplikace PowerPoint</vt:lpstr>
      <vt:lpstr>Prezentace aplikace PowerPoint</vt:lpstr>
      <vt:lpstr>Hematotestikulární bariéra</vt:lpstr>
      <vt:lpstr>Prezentace aplikace PowerPoint</vt:lpstr>
      <vt:lpstr>Patologická imunitní reakce proti mužským gonádám</vt:lpstr>
      <vt:lpstr>Prezentace aplikace PowerPoint</vt:lpstr>
      <vt:lpstr>Prezentace aplikace PowerPoint</vt:lpstr>
      <vt:lpstr>Zona pelucida</vt:lpstr>
      <vt:lpstr>Cumulus Oophorus</vt:lpstr>
      <vt:lpstr> Imunologické bariéry reprodukčních orgánů ženy</vt:lpstr>
      <vt:lpstr> Imunologické bariéry reprodukčních orgánů ženy</vt:lpstr>
      <vt:lpstr>Prezentace aplikace PowerPoint</vt:lpstr>
      <vt:lpstr>Prezentace aplikace PowerPoint</vt:lpstr>
      <vt:lpstr> Imunitní buňky v urogenitálním traktu ženy</vt:lpstr>
      <vt:lpstr>Prezentace aplikace PowerPoint</vt:lpstr>
      <vt:lpstr>Prezentace aplikace PowerPoint</vt:lpstr>
      <vt:lpstr>Prezentace aplikace PowerPoint</vt:lpstr>
      <vt:lpstr>Význam kojení</vt:lpstr>
      <vt:lpstr>Prezentace aplikace PowerPoint</vt:lpstr>
      <vt:lpstr>Imunologie reprodukce – negativní mechanismy - muži</vt:lpstr>
      <vt:lpstr>Imunologie reprodukce – negativní mechanismy - ženy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Imunizace, nádorová imunologie, transplantace, reprodukční imunologie</dc:title>
  <dc:creator>uziv</dc:creator>
  <cp:lastModifiedBy>Helena</cp:lastModifiedBy>
  <cp:revision>114</cp:revision>
  <dcterms:created xsi:type="dcterms:W3CDTF">2016-01-14T19:07:07Z</dcterms:created>
  <dcterms:modified xsi:type="dcterms:W3CDTF">2018-10-15T15:19:10Z</dcterms:modified>
</cp:coreProperties>
</file>