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7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411" r:id="rId15"/>
    <p:sldId id="412" r:id="rId16"/>
    <p:sldId id="279" r:id="rId17"/>
    <p:sldId id="413" r:id="rId18"/>
    <p:sldId id="414" r:id="rId19"/>
    <p:sldId id="280" r:id="rId20"/>
    <p:sldId id="272" r:id="rId21"/>
    <p:sldId id="273" r:id="rId22"/>
    <p:sldId id="274" r:id="rId23"/>
    <p:sldId id="277" r:id="rId24"/>
    <p:sldId id="275" r:id="rId25"/>
    <p:sldId id="276" r:id="rId26"/>
    <p:sldId id="271" r:id="rId27"/>
    <p:sldId id="408" r:id="rId28"/>
    <p:sldId id="285" r:id="rId29"/>
    <p:sldId id="409" r:id="rId30"/>
    <p:sldId id="278" r:id="rId31"/>
    <p:sldId id="286" r:id="rId32"/>
    <p:sldId id="287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410" r:id="rId41"/>
    <p:sldId id="288" r:id="rId42"/>
    <p:sldId id="289" r:id="rId43"/>
    <p:sldId id="290" r:id="rId44"/>
    <p:sldId id="281" r:id="rId45"/>
    <p:sldId id="282" r:id="rId46"/>
    <p:sldId id="283" r:id="rId47"/>
    <p:sldId id="284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5" r:id="rId63"/>
    <p:sldId id="312" r:id="rId64"/>
    <p:sldId id="313" r:id="rId65"/>
    <p:sldId id="314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53" r:id="rId88"/>
    <p:sldId id="354" r:id="rId89"/>
    <p:sldId id="355" r:id="rId90"/>
    <p:sldId id="356" r:id="rId91"/>
    <p:sldId id="357" r:id="rId92"/>
    <p:sldId id="358" r:id="rId93"/>
    <p:sldId id="359" r:id="rId94"/>
    <p:sldId id="360" r:id="rId95"/>
    <p:sldId id="361" r:id="rId96"/>
    <p:sldId id="423" r:id="rId97"/>
    <p:sldId id="362" r:id="rId98"/>
    <p:sldId id="416" r:id="rId99"/>
    <p:sldId id="417" r:id="rId100"/>
    <p:sldId id="418" r:id="rId101"/>
    <p:sldId id="419" r:id="rId102"/>
    <p:sldId id="420" r:id="rId103"/>
    <p:sldId id="422" r:id="rId104"/>
    <p:sldId id="365" r:id="rId105"/>
    <p:sldId id="339" r:id="rId106"/>
    <p:sldId id="340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2" r:id="rId122"/>
    <p:sldId id="383" r:id="rId123"/>
    <p:sldId id="385" r:id="rId124"/>
    <p:sldId id="386" r:id="rId125"/>
    <p:sldId id="387" r:id="rId126"/>
    <p:sldId id="388" r:id="rId127"/>
    <p:sldId id="389" r:id="rId128"/>
    <p:sldId id="390" r:id="rId129"/>
    <p:sldId id="391" r:id="rId130"/>
    <p:sldId id="392" r:id="rId131"/>
    <p:sldId id="393" r:id="rId132"/>
    <p:sldId id="394" r:id="rId133"/>
    <p:sldId id="395" r:id="rId134"/>
    <p:sldId id="396" r:id="rId135"/>
    <p:sldId id="397" r:id="rId136"/>
    <p:sldId id="398" r:id="rId137"/>
    <p:sldId id="399" r:id="rId138"/>
    <p:sldId id="400" r:id="rId139"/>
    <p:sldId id="401" r:id="rId140"/>
    <p:sldId id="402" r:id="rId141"/>
    <p:sldId id="403" r:id="rId142"/>
    <p:sldId id="404" r:id="rId143"/>
    <p:sldId id="405" r:id="rId144"/>
    <p:sldId id="406" r:id="rId145"/>
    <p:sldId id="407" r:id="rId1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05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presProps" Target="presProps.xml"/><Relationship Id="rId15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A2C16-4A2F-4954-BA98-A68119BFFA6E}" type="datetimeFigureOut">
              <a:rPr lang="en-GB" smtClean="0"/>
              <a:t>23/10/2018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E103F-9E88-4529-9122-86957B21B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1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8D07D29D-320C-4B04-91AB-014921E996BF}" type="slidenum">
              <a:rPr lang="cs-CZ" altLang="en-US" sz="1200" b="0">
                <a:solidFill>
                  <a:schemeClr val="tx1"/>
                </a:solidFill>
              </a:rPr>
              <a:pPr/>
              <a:t>9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3CD95AEC-C9E2-43DF-A5CD-09089102D07F}" type="slidenum">
              <a:rPr lang="cs-CZ" altLang="en-US" sz="1200" b="0">
                <a:solidFill>
                  <a:schemeClr val="tx1"/>
                </a:solidFill>
              </a:rPr>
              <a:pPr/>
              <a:t>75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8A932D32-2BAB-4ECD-A15F-F26692153BA5}" type="slidenum">
              <a:rPr lang="cs-CZ" altLang="en-US" sz="1200" b="0">
                <a:solidFill>
                  <a:schemeClr val="tx1"/>
                </a:solidFill>
              </a:rPr>
              <a:pPr/>
              <a:t>76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A09DD1A2-FDD2-443E-9881-DC9547A2D250}" type="slidenum">
              <a:rPr lang="cs-CZ" altLang="en-US" sz="1200" b="0">
                <a:solidFill>
                  <a:schemeClr val="tx1"/>
                </a:solidFill>
              </a:rPr>
              <a:pPr/>
              <a:t>80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5C51DC85-54BB-4C79-A683-8DFAB2731862}" type="slidenum">
              <a:rPr lang="cs-CZ" altLang="en-US" sz="1200" b="0">
                <a:solidFill>
                  <a:schemeClr val="tx1"/>
                </a:solidFill>
              </a:rPr>
              <a:pPr/>
              <a:t>81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BF31F6B6-B637-4173-8964-84CD8F6748A3}" type="slidenum">
              <a:rPr lang="cs-CZ" altLang="en-US" sz="1200" b="0">
                <a:solidFill>
                  <a:schemeClr val="tx1"/>
                </a:solidFill>
              </a:rPr>
              <a:pPr/>
              <a:t>82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356AAA44-B6C6-40FD-BA26-C91D500DE94C}" type="slidenum">
              <a:rPr lang="cs-CZ" altLang="en-US" sz="1200" b="0">
                <a:solidFill>
                  <a:schemeClr val="tx1"/>
                </a:solidFill>
              </a:rPr>
              <a:pPr/>
              <a:t>83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FFD494FB-0CE1-406E-B49B-20ECCC7BE665}" type="slidenum">
              <a:rPr lang="cs-CZ" altLang="en-US" sz="1200" b="0">
                <a:solidFill>
                  <a:schemeClr val="tx1"/>
                </a:solidFill>
              </a:rPr>
              <a:pPr/>
              <a:t>84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C111A418-D65D-48EC-BEE1-661B9E9D1F77}" type="slidenum">
              <a:rPr lang="cs-CZ" altLang="en-US" sz="1200" b="0">
                <a:solidFill>
                  <a:schemeClr val="tx1"/>
                </a:solidFill>
              </a:rPr>
              <a:pPr/>
              <a:t>85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3A90F35D-2B99-475D-9FC9-F553F301857A}" type="slidenum">
              <a:rPr lang="cs-CZ" altLang="en-US" sz="1200" b="0">
                <a:solidFill>
                  <a:schemeClr val="tx1"/>
                </a:solidFill>
              </a:rPr>
              <a:pPr/>
              <a:t>86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E103F-9E88-4529-9122-86957B21BC00}" type="slidenum">
              <a:rPr lang="en-GB" smtClean="0"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906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0EAAEB3E-1E71-4308-A432-378EAFF163D4}" type="slidenum">
              <a:rPr lang="cs-CZ" altLang="en-US" sz="1200" b="0">
                <a:solidFill>
                  <a:schemeClr val="tx1"/>
                </a:solidFill>
              </a:rPr>
              <a:pPr/>
              <a:t>22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03EE52-21FA-4DD4-90E2-3908BD606B03}" type="slidenum">
              <a:rPr lang="cs-CZ" smtClean="0"/>
              <a:pPr eaLnBrk="1" hangingPunct="1"/>
              <a:t>106</a:t>
            </a:fld>
            <a:endParaRPr lang="cs-CZ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03EE52-21FA-4DD4-90E2-3908BD606B03}" type="slidenum">
              <a:rPr lang="cs-CZ" smtClean="0"/>
              <a:pPr eaLnBrk="1" hangingPunct="1"/>
              <a:t>108</a:t>
            </a:fld>
            <a:endParaRPr lang="cs-CZ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8FF437-A5A0-4C48-B475-870211D83874}" type="slidenum">
              <a:rPr lang="cs-CZ" smtClean="0"/>
              <a:pPr eaLnBrk="1" hangingPunct="1"/>
              <a:t>109</a:t>
            </a:fld>
            <a:endParaRPr lang="cs-CZ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58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6386" name="Shape 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cs-CZ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08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912D35-ED86-4ED0-9CFF-4F213E487EA2}" type="slidenum">
              <a:rPr lang="cs-CZ" altLang="cs-CZ" smtClean="0">
                <a:cs typeface="Arial" charset="0"/>
              </a:rPr>
              <a:pPr eaLnBrk="1" hangingPunct="1">
                <a:spcBef>
                  <a:spcPct val="0"/>
                </a:spcBef>
              </a:pPr>
              <a:t>122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28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DD686F-BFE0-4D98-902C-6DBC520585C5}" type="slidenum">
              <a:rPr lang="cs-CZ" altLang="cs-CZ" smtClean="0">
                <a:cs typeface="Arial" charset="0"/>
              </a:rPr>
              <a:pPr eaLnBrk="1" hangingPunct="1">
                <a:spcBef>
                  <a:spcPct val="0"/>
                </a:spcBef>
              </a:pPr>
              <a:t>133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3908" name="Zástupný symbol pro číslo snímku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2" tIns="46081" rIns="92162" bIns="46081" anchor="b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17CC77-7901-4ACE-842D-951752C2F99B}" type="slidenum">
              <a:rPr lang="cs-CZ" altLang="cs-CZ"/>
              <a:pPr algn="r" eaLnBrk="1" hangingPunct="1">
                <a:spcBef>
                  <a:spcPct val="0"/>
                </a:spcBef>
              </a:pPr>
              <a:t>140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4932" name="Zástupný symbol pro číslo snímku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2" tIns="46081" rIns="92162" bIns="46081" anchor="b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0C51A57-C453-44DE-AE5C-F35DCB91F354}" type="slidenum">
              <a:rPr lang="cs-CZ" altLang="cs-CZ"/>
              <a:pPr algn="r" eaLnBrk="1" hangingPunct="1">
                <a:spcBef>
                  <a:spcPct val="0"/>
                </a:spcBef>
              </a:pPr>
              <a:t>141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5956" name="Zástupný symbol pro číslo snímku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2" tIns="46081" rIns="92162" bIns="46081" anchor="b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0EDB3-9701-4886-AEFF-74C11CCAD39C}" type="slidenum">
              <a:rPr lang="cs-CZ" altLang="cs-CZ"/>
              <a:pPr algn="r" eaLnBrk="1" hangingPunct="1">
                <a:spcBef>
                  <a:spcPct val="0"/>
                </a:spcBef>
              </a:pPr>
              <a:t>142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6980" name="Zástupný symbol pro číslo snímku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2" tIns="46081" rIns="92162" bIns="46081" anchor="b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72FCCFB-9CB8-43E7-A9C5-BC0232262A16}" type="slidenum">
              <a:rPr lang="cs-CZ" altLang="cs-CZ"/>
              <a:pPr algn="r" eaLnBrk="1" hangingPunct="1">
                <a:spcBef>
                  <a:spcPct val="0"/>
                </a:spcBef>
              </a:pPr>
              <a:t>143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E103F-9E88-4529-9122-86957B21BC0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537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BD0F16E8-B3CA-4E89-9FCC-CF46FA1C93DE}" type="slidenum">
              <a:rPr lang="cs-CZ" altLang="en-US" sz="1200" b="0">
                <a:solidFill>
                  <a:schemeClr val="tx1"/>
                </a:solidFill>
              </a:rPr>
              <a:pPr/>
              <a:t>44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EE700E29-ED11-4412-99E4-A33A1156A522}" type="slidenum">
              <a:rPr lang="cs-CZ" altLang="en-US" sz="1200" b="0">
                <a:solidFill>
                  <a:schemeClr val="tx1"/>
                </a:solidFill>
              </a:rPr>
              <a:pPr/>
              <a:t>47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5A854D-1466-4051-8E28-D699FB3C2F18}" type="slidenum">
              <a:rPr lang="cs-CZ" smtClean="0"/>
              <a:pPr eaLnBrk="1" hangingPunct="1"/>
              <a:t>51</a:t>
            </a:fld>
            <a:endParaRPr lang="cs-CZ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8CD299DF-F487-4458-8B47-E57A33328C46}" type="slidenum">
              <a:rPr lang="cs-CZ" altLang="en-US" sz="1200" b="0">
                <a:solidFill>
                  <a:schemeClr val="tx1"/>
                </a:solidFill>
              </a:rPr>
              <a:pPr/>
              <a:t>53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1F07234B-B0D6-4483-993B-032A55B0B54E}" type="slidenum">
              <a:rPr lang="cs-CZ" altLang="en-US" sz="1200" b="0">
                <a:solidFill>
                  <a:schemeClr val="tx1"/>
                </a:solidFill>
              </a:rPr>
              <a:pPr/>
              <a:t>54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6F64F-A8AD-417F-B0AA-2837BC10CE51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571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23/10/2018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77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23/10/2018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5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23/10/2018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83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B08D0AC-9465-4378-A903-FC50A67FEA3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38828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CE1BB-AB5B-47D0-8BAA-F9EC04C0A7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492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"/>
          <p:cNvSpPr>
            <a:spLocks noChangeArrowheads="1"/>
          </p:cNvSpPr>
          <p:nvPr/>
        </p:nvSpPr>
        <p:spPr bwMode="auto">
          <a:xfrm>
            <a:off x="371475" y="1550988"/>
            <a:ext cx="8401050" cy="5170487"/>
          </a:xfrm>
          <a:prstGeom prst="roundRect">
            <a:avLst>
              <a:gd name="adj" fmla="val 2972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cs-CZ" altLang="en-US"/>
          </a:p>
        </p:txBody>
      </p:sp>
      <p:sp>
        <p:nvSpPr>
          <p:cNvPr id="5" name="Shape 14"/>
          <p:cNvSpPr/>
          <p:nvPr/>
        </p:nvSpPr>
        <p:spPr>
          <a:xfrm rot="10800000" flipH="1">
            <a:off x="371475" y="0"/>
            <a:ext cx="8401050" cy="1400175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>
                <a:solidFill>
                  <a:schemeClr val="dk2"/>
                </a:solidFill>
              </a:defRPr>
            </a:lvl1pPr>
            <a:lvl2pPr rtl="0">
              <a:defRPr>
                <a:solidFill>
                  <a:schemeClr val="dk2"/>
                </a:solidFill>
              </a:defRPr>
            </a:lvl2pPr>
            <a:lvl3pPr rtl="0">
              <a:defRPr>
                <a:solidFill>
                  <a:schemeClr val="dk2"/>
                </a:solidFill>
              </a:defRPr>
            </a:lvl3pPr>
            <a:lvl4pPr rtl="0">
              <a:defRPr>
                <a:solidFill>
                  <a:schemeClr val="dk2"/>
                </a:solidFill>
              </a:defRPr>
            </a:lvl4pPr>
            <a:lvl5pPr rtl="0">
              <a:defRPr>
                <a:solidFill>
                  <a:schemeClr val="dk2"/>
                </a:solidFill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014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23/10/2018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06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23/10/2018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50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23/10/2018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65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23/10/2018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85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23/10/2018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06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23/10/2018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91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23/10/2018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43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23/10/2018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91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0DC4D-24FE-4F73-9E8C-7584A83A574B}" type="datetimeFigureOut">
              <a:rPr lang="en-GB" smtClean="0"/>
              <a:t>23/10/2018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5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id.org/" TargetMode="Externa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0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34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Imunodeficience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Marcela Vlková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1216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400" dirty="0" smtClean="0">
                <a:solidFill>
                  <a:srgbClr val="A50021"/>
                </a:solidFill>
              </a:rPr>
              <a:t>Evropská databáze pacientů </a:t>
            </a:r>
            <a:br>
              <a:rPr lang="cs-CZ" sz="3400" dirty="0" smtClean="0">
                <a:solidFill>
                  <a:srgbClr val="A50021"/>
                </a:solidFill>
              </a:rPr>
            </a:br>
            <a:r>
              <a:rPr lang="cs-CZ" sz="3400" dirty="0" smtClean="0">
                <a:solidFill>
                  <a:srgbClr val="A50021"/>
                </a:solidFill>
              </a:rPr>
              <a:t>s primárními imunodeficiencemi</a:t>
            </a:r>
            <a:r>
              <a:rPr lang="cs-CZ" sz="3400" dirty="0" smtClean="0">
                <a:solidFill>
                  <a:schemeClr val="folHlink"/>
                </a:solidFill>
              </a:rPr>
              <a:t/>
            </a:r>
            <a:br>
              <a:rPr lang="cs-CZ" sz="3400" dirty="0" smtClean="0">
                <a:solidFill>
                  <a:schemeClr val="folHlink"/>
                </a:solidFill>
              </a:rPr>
            </a:br>
            <a:r>
              <a:rPr lang="cs-CZ" sz="3400" dirty="0" smtClean="0">
                <a:solidFill>
                  <a:srgbClr val="002060"/>
                </a:solidFill>
              </a:rPr>
              <a:t>(</a:t>
            </a:r>
            <a:r>
              <a:rPr lang="cs-CZ" sz="3400" dirty="0" smtClean="0">
                <a:solidFill>
                  <a:srgbClr val="002060"/>
                </a:solidFill>
                <a:hlinkClick r:id="rId2"/>
              </a:rPr>
              <a:t>www.esid.org</a:t>
            </a:r>
            <a:r>
              <a:rPr lang="cs-CZ" sz="3400" dirty="0" smtClean="0">
                <a:solidFill>
                  <a:srgbClr val="002060"/>
                </a:solidFill>
              </a:rPr>
              <a:t> 2008)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u="sng" dirty="0" smtClean="0">
                <a:solidFill>
                  <a:srgbClr val="002060"/>
                </a:solidFill>
              </a:rPr>
              <a:t>Celkový počet evidovaných pacientů</a:t>
            </a:r>
            <a:r>
              <a:rPr lang="cs-CZ" sz="2600" dirty="0" smtClean="0">
                <a:solidFill>
                  <a:srgbClr val="002060"/>
                </a:solidFill>
              </a:rPr>
              <a:t>:      		 </a:t>
            </a:r>
            <a:r>
              <a:rPr lang="cs-CZ" sz="2600" b="1" dirty="0" smtClean="0">
                <a:solidFill>
                  <a:srgbClr val="002060"/>
                </a:solidFill>
              </a:rPr>
              <a:t>6323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b="1" dirty="0" smtClean="0">
                <a:solidFill>
                  <a:srgbClr val="002060"/>
                </a:solidFill>
              </a:rPr>
              <a:t>    </a:t>
            </a:r>
            <a:r>
              <a:rPr lang="cs-CZ" sz="2200" dirty="0" smtClean="0">
                <a:solidFill>
                  <a:srgbClr val="002060"/>
                </a:solidFill>
              </a:rPr>
              <a:t>(</a:t>
            </a:r>
            <a:r>
              <a:rPr lang="cs-CZ" sz="2200" dirty="0" smtClean="0">
                <a:solidFill>
                  <a:srgbClr val="002060"/>
                </a:solidFill>
              </a:rPr>
              <a:t>tč. cca 8000)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Deficience převážně protilátkové			54,8%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Deficience převážně T-buněk 	 		7,78%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Poruchy fagocytózy    				12,97%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Deficience komplementového systému 		1,80%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Další dobře definované imunodeficience 		18,0 %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Syndromy autoimunitní a </a:t>
            </a:r>
            <a:r>
              <a:rPr lang="cs-CZ" sz="2600" dirty="0" err="1" smtClean="0">
                <a:solidFill>
                  <a:srgbClr val="002060"/>
                </a:solidFill>
              </a:rPr>
              <a:t>dysregulační</a:t>
            </a:r>
            <a:r>
              <a:rPr lang="cs-CZ" sz="2600" dirty="0" smtClean="0">
                <a:solidFill>
                  <a:srgbClr val="002060"/>
                </a:solidFill>
              </a:rPr>
              <a:t>   		1,15%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err="1" smtClean="0">
                <a:solidFill>
                  <a:srgbClr val="002060"/>
                </a:solidFill>
              </a:rPr>
              <a:t>Autoinflamatorní</a:t>
            </a:r>
            <a:r>
              <a:rPr lang="cs-CZ" sz="2600" dirty="0" smtClean="0">
                <a:solidFill>
                  <a:srgbClr val="002060"/>
                </a:solidFill>
              </a:rPr>
              <a:t> syndromy			1,08%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Neklasifikované PID 					2,34%</a:t>
            </a:r>
          </a:p>
        </p:txBody>
      </p:sp>
    </p:spTree>
    <p:extLst>
      <p:ext uri="{BB962C8B-B14F-4D97-AF65-F5344CB8AC3E}">
        <p14:creationId xmlns:p14="http://schemas.microsoft.com/office/powerpoint/2010/main" val="21431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C00000"/>
                </a:solidFill>
              </a:rPr>
              <a:t>Imunodeficience po splenektomii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Způsobena poruchou fagocytózy ve slezině i na periferii (deficit </a:t>
            </a:r>
            <a:r>
              <a:rPr lang="cs-CZ" dirty="0" err="1" smtClean="0">
                <a:solidFill>
                  <a:srgbClr val="002060"/>
                </a:solidFill>
              </a:rPr>
              <a:t>tuftsinu</a:t>
            </a:r>
            <a:r>
              <a:rPr lang="cs-CZ" dirty="0" smtClean="0">
                <a:solidFill>
                  <a:srgbClr val="002060"/>
                </a:solidFill>
              </a:rPr>
              <a:t>), snížená tvorba </a:t>
            </a:r>
            <a:r>
              <a:rPr lang="cs-CZ" dirty="0" err="1" smtClean="0">
                <a:solidFill>
                  <a:srgbClr val="002060"/>
                </a:solidFill>
              </a:rPr>
              <a:t>antipolysacharidových</a:t>
            </a:r>
            <a:r>
              <a:rPr lang="cs-CZ" dirty="0" smtClean="0">
                <a:solidFill>
                  <a:srgbClr val="002060"/>
                </a:solidFill>
              </a:rPr>
              <a:t> protilátek.</a:t>
            </a: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Nejzávažnější komplikací je rozvoj </a:t>
            </a:r>
            <a:r>
              <a:rPr lang="cs-CZ" dirty="0" err="1" smtClean="0">
                <a:solidFill>
                  <a:srgbClr val="002060"/>
                </a:solidFill>
              </a:rPr>
              <a:t>hyperakutní</a:t>
            </a:r>
            <a:r>
              <a:rPr lang="cs-CZ" dirty="0" smtClean="0">
                <a:solidFill>
                  <a:srgbClr val="002060"/>
                </a:solidFill>
              </a:rPr>
              <a:t>  </a:t>
            </a:r>
            <a:r>
              <a:rPr lang="cs-CZ" dirty="0" err="1" smtClean="0">
                <a:solidFill>
                  <a:srgbClr val="002060"/>
                </a:solidFill>
              </a:rPr>
              <a:t>pneumokové</a:t>
            </a:r>
            <a:r>
              <a:rPr lang="cs-CZ" dirty="0" smtClean="0">
                <a:solidFill>
                  <a:srgbClr val="002060"/>
                </a:solidFill>
              </a:rPr>
              <a:t> sepse.</a:t>
            </a: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Prevence: očkování proti </a:t>
            </a:r>
            <a:r>
              <a:rPr lang="cs-CZ" dirty="0" err="1" smtClean="0">
                <a:solidFill>
                  <a:srgbClr val="002060"/>
                </a:solidFill>
              </a:rPr>
              <a:t>pneumokokům,meningokokům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Haemophilus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influenzae</a:t>
            </a:r>
            <a:r>
              <a:rPr lang="cs-CZ" dirty="0" smtClean="0">
                <a:solidFill>
                  <a:srgbClr val="002060"/>
                </a:solidFill>
              </a:rPr>
              <a:t> b, profylaktické podávání PNC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089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Imunodeficience při periferních poruchách lymfocytů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Lymfopenie </a:t>
            </a:r>
            <a:r>
              <a:rPr lang="cs-CZ" dirty="0" smtClean="0">
                <a:solidFill>
                  <a:srgbClr val="002060"/>
                </a:solidFill>
              </a:rPr>
              <a:t>při autoimunitních systémových onemocněních (např. SLE)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Lymfopenie při imunosupresivní léčbě (cyklosporin, anti-T-lymfocytární monoklonální protilátky)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Lymfopenie při virových onemocněních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Častější  výskyt herpetických a respiračních onemocnění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Zvýšená spontánní stimulace x snížená proliferace po stimulaci PHA, snížená produkce IL-2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7702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Imunodeficience při sekundárních protilátkových poruchách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Poruchy </a:t>
            </a:r>
            <a:r>
              <a:rPr lang="cs-CZ" dirty="0" smtClean="0">
                <a:solidFill>
                  <a:srgbClr val="002060"/>
                </a:solidFill>
              </a:rPr>
              <a:t>tvorby </a:t>
            </a:r>
            <a:r>
              <a:rPr lang="cs-CZ" dirty="0" err="1" smtClean="0">
                <a:solidFill>
                  <a:srgbClr val="002060"/>
                </a:solidFill>
              </a:rPr>
              <a:t>Ig</a:t>
            </a:r>
            <a:r>
              <a:rPr lang="cs-CZ" dirty="0" smtClean="0">
                <a:solidFill>
                  <a:srgbClr val="002060"/>
                </a:solidFill>
              </a:rPr>
              <a:t> – imunosupresivní léčba, nádorové onemocnění B-lymfocytů, ztráty imunoglobulinů – nefrotický syndrom, závažná střevní onemocnění, střevní </a:t>
            </a:r>
            <a:r>
              <a:rPr lang="cs-CZ" dirty="0" err="1" smtClean="0">
                <a:solidFill>
                  <a:srgbClr val="002060"/>
                </a:solidFill>
              </a:rPr>
              <a:t>lamfangiektázie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Porucha </a:t>
            </a:r>
            <a:r>
              <a:rPr lang="cs-CZ" dirty="0" err="1" smtClean="0">
                <a:solidFill>
                  <a:srgbClr val="002060"/>
                </a:solidFill>
              </a:rPr>
              <a:t>opsonizační</a:t>
            </a:r>
            <a:r>
              <a:rPr lang="cs-CZ" dirty="0" smtClean="0">
                <a:solidFill>
                  <a:srgbClr val="002060"/>
                </a:solidFill>
              </a:rPr>
              <a:t> a neutralizační funkce </a:t>
            </a:r>
            <a:r>
              <a:rPr lang="cs-CZ" dirty="0" err="1" smtClean="0">
                <a:solidFill>
                  <a:srgbClr val="002060"/>
                </a:solidFill>
              </a:rPr>
              <a:t>Ig</a:t>
            </a:r>
            <a:r>
              <a:rPr lang="cs-CZ" dirty="0" smtClean="0">
                <a:solidFill>
                  <a:srgbClr val="002060"/>
                </a:solidFill>
              </a:rPr>
              <a:t>, není porušena tvorba specifických protilátek na nové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Zvýšená náchylnost k infekcím opouzdřenými mikroorganismy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4285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74638"/>
            <a:ext cx="821055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err="1" smtClean="0">
                <a:solidFill>
                  <a:srgbClr val="C00000"/>
                </a:solidFill>
              </a:rPr>
              <a:t>Sekundární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hypogamaglobulinémie</a:t>
            </a:r>
            <a:endParaRPr lang="en-GB" dirty="0" smtClean="0">
              <a:solidFill>
                <a:srgbClr val="C000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4263" y="1828800"/>
            <a:ext cx="6899275" cy="41814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dirty="0" err="1" smtClean="0">
                <a:solidFill>
                  <a:srgbClr val="002060"/>
                </a:solidFill>
              </a:rPr>
              <a:t>Poruchy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tvorby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protilátek</a:t>
            </a:r>
            <a:endParaRPr lang="en-GB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dirty="0" err="1" smtClean="0">
                <a:solidFill>
                  <a:srgbClr val="002060"/>
                </a:solidFill>
              </a:rPr>
              <a:t>Chronická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lymfatická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leukémie</a:t>
            </a:r>
            <a:endParaRPr lang="en-GB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dirty="0" err="1" smtClean="0">
                <a:solidFill>
                  <a:srgbClr val="002060"/>
                </a:solidFill>
              </a:rPr>
              <a:t>Lymfomy</a:t>
            </a:r>
            <a:endParaRPr lang="en-GB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dirty="0" err="1" smtClean="0">
                <a:solidFill>
                  <a:srgbClr val="002060"/>
                </a:solidFill>
              </a:rPr>
              <a:t>Plasmacytomy</a:t>
            </a:r>
            <a:endParaRPr lang="cs-CZ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GB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dirty="0" err="1" smtClean="0">
                <a:solidFill>
                  <a:srgbClr val="002060"/>
                </a:solidFill>
              </a:rPr>
              <a:t>Zvýšené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ztráty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imunoglobulinů</a:t>
            </a:r>
            <a:endParaRPr lang="en-GB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dirty="0" err="1" smtClean="0">
                <a:solidFill>
                  <a:srgbClr val="002060"/>
                </a:solidFill>
              </a:rPr>
              <a:t>Nefrotický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syndrom</a:t>
            </a:r>
            <a:endParaRPr lang="en-GB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dirty="0" err="1" smtClean="0">
                <a:solidFill>
                  <a:srgbClr val="002060"/>
                </a:solidFill>
              </a:rPr>
              <a:t>Exudativní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enteropatie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err="1" smtClean="0">
                <a:solidFill>
                  <a:srgbClr val="002060"/>
                </a:solidFill>
              </a:rPr>
              <a:t>Střevní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lymfangiektázie</a:t>
            </a:r>
            <a:endParaRPr lang="en-GB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Sekundární buněčné imunodeficience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Syndrom získané imunodeficience – AIDS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Infekce virem HIV-1 nebo HIV-2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Vazba na receptor CD4 nebo na receptory pro </a:t>
            </a:r>
            <a:r>
              <a:rPr lang="cs-CZ" dirty="0" err="1" smtClean="0">
                <a:solidFill>
                  <a:srgbClr val="002060"/>
                </a:solidFill>
              </a:rPr>
              <a:t>chemokiny</a:t>
            </a:r>
            <a:r>
              <a:rPr lang="cs-CZ" dirty="0" smtClean="0">
                <a:solidFill>
                  <a:srgbClr val="002060"/>
                </a:solidFill>
              </a:rPr>
              <a:t> (CCR5, CXCR4)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Přenos krví, pohlavním stykem, </a:t>
            </a:r>
            <a:r>
              <a:rPr lang="cs-CZ" dirty="0" err="1" smtClean="0">
                <a:solidFill>
                  <a:srgbClr val="002060"/>
                </a:solidFill>
              </a:rPr>
              <a:t>transplacentárně</a:t>
            </a:r>
            <a:r>
              <a:rPr lang="cs-CZ" dirty="0" smtClean="0">
                <a:solidFill>
                  <a:srgbClr val="002060"/>
                </a:solidFill>
              </a:rPr>
              <a:t> a  mateřským mlékem</a:t>
            </a:r>
          </a:p>
        </p:txBody>
      </p:sp>
    </p:spTree>
    <p:extLst>
      <p:ext uri="{BB962C8B-B14F-4D97-AF65-F5344CB8AC3E}">
        <p14:creationId xmlns:p14="http://schemas.microsoft.com/office/powerpoint/2010/main" val="158296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l" eaLnBrk="1" hangingPunct="1"/>
            <a:r>
              <a:rPr lang="cs-CZ" sz="3600" dirty="0" smtClean="0"/>
              <a:t>       </a:t>
            </a:r>
            <a:r>
              <a:rPr lang="cs-CZ" sz="3600" dirty="0" smtClean="0">
                <a:solidFill>
                  <a:srgbClr val="C00000"/>
                </a:solidFill>
              </a:rPr>
              <a:t>Virus HIV</a:t>
            </a:r>
          </a:p>
        </p:txBody>
      </p:sp>
      <p:pic>
        <p:nvPicPr>
          <p:cNvPr id="49155" name="Picture 3" descr="HIV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90600"/>
            <a:ext cx="5246688" cy="525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78475" y="1484313"/>
            <a:ext cx="3565525" cy="4752975"/>
          </a:xfrm>
        </p:spPr>
        <p:txBody>
          <a:bodyPr/>
          <a:lstStyle/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dirty="0" err="1" smtClean="0">
                <a:solidFill>
                  <a:srgbClr val="002060"/>
                </a:solidFill>
              </a:rPr>
              <a:t>Fosfolipidová</a:t>
            </a:r>
            <a:r>
              <a:rPr lang="cs-CZ" sz="2000" dirty="0" smtClean="0">
                <a:solidFill>
                  <a:srgbClr val="002060"/>
                </a:solidFill>
              </a:rPr>
              <a:t> membrána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dirty="0" smtClean="0">
                <a:solidFill>
                  <a:srgbClr val="002060"/>
                </a:solidFill>
              </a:rPr>
              <a:t>gp120 povrchový GP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u="sng" dirty="0" smtClean="0">
                <a:solidFill>
                  <a:srgbClr val="002060"/>
                </a:solidFill>
              </a:rPr>
              <a:t>gp41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</a:rPr>
              <a:t>transmembránový</a:t>
            </a:r>
            <a:r>
              <a:rPr lang="cs-CZ" sz="2000" dirty="0" smtClean="0">
                <a:solidFill>
                  <a:srgbClr val="002060"/>
                </a:solidFill>
              </a:rPr>
              <a:t> GP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dirty="0" smtClean="0">
                <a:solidFill>
                  <a:srgbClr val="002060"/>
                </a:solidFill>
              </a:rPr>
              <a:t>p17M </a:t>
            </a:r>
            <a:r>
              <a:rPr lang="cs-CZ" sz="2000" dirty="0" err="1" smtClean="0">
                <a:solidFill>
                  <a:srgbClr val="002060"/>
                </a:solidFill>
              </a:rPr>
              <a:t>myristilovaný</a:t>
            </a:r>
            <a:r>
              <a:rPr lang="cs-CZ" sz="2000" dirty="0" smtClean="0">
                <a:solidFill>
                  <a:srgbClr val="002060"/>
                </a:solidFill>
              </a:rPr>
              <a:t> protein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u="sng" dirty="0" smtClean="0">
                <a:solidFill>
                  <a:srgbClr val="002060"/>
                </a:solidFill>
              </a:rPr>
              <a:t>p24</a:t>
            </a:r>
            <a:r>
              <a:rPr lang="cs-CZ" sz="2000" dirty="0" smtClean="0">
                <a:solidFill>
                  <a:srgbClr val="002060"/>
                </a:solidFill>
              </a:rPr>
              <a:t> protein tvořící kapsidu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dirty="0" smtClean="0">
                <a:solidFill>
                  <a:srgbClr val="002060"/>
                </a:solidFill>
              </a:rPr>
              <a:t>RNA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dirty="0" smtClean="0">
                <a:solidFill>
                  <a:srgbClr val="002060"/>
                </a:solidFill>
              </a:rPr>
              <a:t>p51 reverzní transkriptáza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dirty="0" smtClean="0">
                <a:solidFill>
                  <a:srgbClr val="002060"/>
                </a:solidFill>
              </a:rPr>
              <a:t>p7 	bílkoviny navazující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dirty="0" smtClean="0">
                <a:solidFill>
                  <a:srgbClr val="002060"/>
                </a:solidFill>
              </a:rPr>
              <a:t>p9		na nukleové kyseliny</a:t>
            </a:r>
          </a:p>
        </p:txBody>
      </p:sp>
      <p:sp>
        <p:nvSpPr>
          <p:cNvPr id="49157" name="AutoShape 5"/>
          <p:cNvSpPr>
            <a:spLocks/>
          </p:cNvSpPr>
          <p:nvPr/>
        </p:nvSpPr>
        <p:spPr bwMode="auto">
          <a:xfrm>
            <a:off x="6084888" y="4724400"/>
            <a:ext cx="215900" cy="865188"/>
          </a:xfrm>
          <a:prstGeom prst="rightBrace">
            <a:avLst>
              <a:gd name="adj1" fmla="val 3339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5364163" y="5229225"/>
            <a:ext cx="28733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5364163" y="4797425"/>
            <a:ext cx="28733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5292725" y="4149725"/>
            <a:ext cx="4318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flipV="1">
            <a:off x="5364163" y="38608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 flipV="1">
            <a:off x="5364163" y="3287713"/>
            <a:ext cx="287337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5364163" y="4437063"/>
            <a:ext cx="2873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V="1">
            <a:off x="5364163" y="2852738"/>
            <a:ext cx="2873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V="1">
            <a:off x="5364163" y="2420938"/>
            <a:ext cx="2873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 flipV="1">
            <a:off x="5364163" y="1916113"/>
            <a:ext cx="2873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0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0241X-012-f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1055688"/>
            <a:ext cx="5848350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cs-CZ" sz="80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Downloaded from: StudentConsult (on 19 July 2006 06:18 AM)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© 2005 Elsevier </a:t>
            </a:r>
          </a:p>
        </p:txBody>
      </p:sp>
      <p:pic>
        <p:nvPicPr>
          <p:cNvPr id="51206" name="Picture 6" descr="to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95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675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Virus HIV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55576" y="1196752"/>
            <a:ext cx="8388424" cy="5832648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b="1" dirty="0">
                <a:solidFill>
                  <a:srgbClr val="002060"/>
                </a:solidFill>
                <a:latin typeface="+mj-lt"/>
                <a:cs typeface="Arial" charset="0"/>
              </a:rPr>
              <a:t>R</a:t>
            </a:r>
            <a:r>
              <a:rPr lang="en-US" altLang="en-US" b="1" dirty="0" err="1" smtClean="0">
                <a:solidFill>
                  <a:srgbClr val="002060"/>
                </a:solidFill>
                <a:latin typeface="+mj-lt"/>
                <a:cs typeface="Arial" charset="0"/>
              </a:rPr>
              <a:t>etrovirus</a:t>
            </a: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(RNA virus) z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čeledi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+mj-lt"/>
                <a:cs typeface="Arial" charset="0"/>
              </a:rPr>
              <a:t>Retroviridae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, rod </a:t>
            </a:r>
            <a:r>
              <a:rPr lang="en-US" altLang="en-US" i="1" dirty="0" err="1" smtClean="0">
                <a:solidFill>
                  <a:srgbClr val="002060"/>
                </a:solidFill>
                <a:latin typeface="+mj-lt"/>
                <a:cs typeface="Arial" charset="0"/>
              </a:rPr>
              <a:t>Lentiviridae</a:t>
            </a:r>
            <a:endParaRPr lang="cs-CZ" altLang="en-US" i="1" dirty="0" smtClean="0">
              <a:solidFill>
                <a:srgbClr val="002060"/>
              </a:solidFill>
              <a:latin typeface="+mj-lt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endParaRPr lang="en-US" altLang="en-US" i="1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b="1" dirty="0" smtClean="0">
                <a:solidFill>
                  <a:srgbClr val="002060"/>
                </a:solidFill>
                <a:latin typeface="+mj-lt"/>
                <a:cs typeface="Arial" charset="0"/>
              </a:rPr>
              <a:t>R</a:t>
            </a:r>
            <a:r>
              <a:rPr lang="en-US" altLang="en-US" b="1" dirty="0" err="1" smtClean="0">
                <a:solidFill>
                  <a:srgbClr val="002060"/>
                </a:solidFill>
                <a:latin typeface="+mj-lt"/>
                <a:cs typeface="Arial" charset="0"/>
              </a:rPr>
              <a:t>everzní</a:t>
            </a:r>
            <a:r>
              <a:rPr lang="en-US" altLang="en-US" b="1" dirty="0" smtClean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  <a:cs typeface="Arial" charset="0"/>
              </a:rPr>
              <a:t>transkriptáza</a:t>
            </a:r>
            <a:r>
              <a:rPr lang="en-US" altLang="en-US" b="1" dirty="0">
                <a:solidFill>
                  <a:srgbClr val="002060"/>
                </a:solidFill>
                <a:latin typeface="+mj-lt"/>
                <a:cs typeface="Arial" charset="0"/>
              </a:rPr>
              <a:t> -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umožňuje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přepis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genetické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informace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viru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z RNA do DNA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přepis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genetické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informace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viru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z RNA do DNA, </a:t>
            </a: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b="1" dirty="0" smtClean="0">
                <a:solidFill>
                  <a:srgbClr val="002060"/>
                </a:solidFill>
                <a:latin typeface="+mj-lt"/>
                <a:cs typeface="Arial" charset="0"/>
              </a:rPr>
              <a:t>I</a:t>
            </a:r>
            <a:r>
              <a:rPr lang="en-US" altLang="en-US" b="1" dirty="0" err="1" smtClean="0">
                <a:solidFill>
                  <a:srgbClr val="002060"/>
                </a:solidFill>
                <a:latin typeface="+mj-lt"/>
                <a:cs typeface="Arial" charset="0"/>
              </a:rPr>
              <a:t>ntegráza</a:t>
            </a: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umožňuje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integraci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takto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vzniklé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DNA do DNA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hostitelské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buňky</a:t>
            </a:r>
            <a:endParaRPr lang="en-US" altLang="en-US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endParaRPr lang="cs-CZ" altLang="en-US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b="1" dirty="0" smtClean="0">
                <a:solidFill>
                  <a:srgbClr val="002060"/>
                </a:solidFill>
                <a:latin typeface="+mj-lt"/>
                <a:cs typeface="Arial" charset="0"/>
              </a:rPr>
              <a:t>Fa</a:t>
            </a:r>
            <a:r>
              <a:rPr lang="en-US" altLang="en-US" b="1" dirty="0" err="1" smtClean="0">
                <a:solidFill>
                  <a:srgbClr val="002060"/>
                </a:solidFill>
                <a:latin typeface="+mj-lt"/>
                <a:cs typeface="Arial" charset="0"/>
              </a:rPr>
              <a:t>ktory</a:t>
            </a:r>
            <a:r>
              <a:rPr lang="en-US" altLang="en-US" b="1" dirty="0" smtClean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  <a:cs typeface="Arial" charset="0"/>
              </a:rPr>
              <a:t>patogenity</a:t>
            </a:r>
            <a:r>
              <a:rPr lang="en-US" altLang="en-US" b="1" dirty="0">
                <a:solidFill>
                  <a:srgbClr val="002060"/>
                </a:solidFill>
                <a:latin typeface="+mj-lt"/>
                <a:cs typeface="Arial" charset="0"/>
              </a:rPr>
              <a:t>:</a:t>
            </a: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dirty="0">
                <a:solidFill>
                  <a:srgbClr val="002060"/>
                </a:solidFill>
                <a:latin typeface="+mj-lt"/>
                <a:cs typeface="Arial" charset="0"/>
              </a:rPr>
              <a:t>		-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vysoká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reprodukční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schopnost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-109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až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1012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virionů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cs-CZ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		</a:t>
            </a:r>
            <a:r>
              <a:rPr lang="cs-CZ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	</a:t>
            </a:r>
            <a:r>
              <a:rPr lang="en-US" altLang="en-US" dirty="0" err="1" smtClean="0">
                <a:solidFill>
                  <a:srgbClr val="002060"/>
                </a:solidFill>
                <a:latin typeface="+mj-lt"/>
                <a:cs typeface="Arial" charset="0"/>
              </a:rPr>
              <a:t>za</a:t>
            </a: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hodinu</a:t>
            </a:r>
            <a:endParaRPr lang="en-US" altLang="en-US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dirty="0">
                <a:solidFill>
                  <a:srgbClr val="002060"/>
                </a:solidFill>
                <a:latin typeface="+mj-lt"/>
                <a:cs typeface="Arial" charset="0"/>
              </a:rPr>
              <a:t>		-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životnost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jednoho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virionu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je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asi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6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hodin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životnost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T-</a:t>
            </a:r>
            <a:r>
              <a:rPr lang="cs-CZ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		</a:t>
            </a:r>
            <a:r>
              <a:rPr lang="en-US" altLang="en-US" dirty="0" err="1" smtClean="0">
                <a:solidFill>
                  <a:srgbClr val="002060"/>
                </a:solidFill>
                <a:latin typeface="+mj-lt"/>
                <a:cs typeface="Arial" charset="0"/>
              </a:rPr>
              <a:t>buněk</a:t>
            </a: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v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krvi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je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asi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2,5 </a:t>
            </a:r>
            <a:r>
              <a:rPr lang="en-US" altLang="en-US" dirty="0" err="1" smtClean="0">
                <a:solidFill>
                  <a:srgbClr val="002060"/>
                </a:solidFill>
                <a:latin typeface="+mj-lt"/>
                <a:cs typeface="Arial" charset="0"/>
              </a:rPr>
              <a:t>dne</a:t>
            </a: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endParaRPr lang="cs-CZ" altLang="en-US" dirty="0" smtClean="0">
              <a:solidFill>
                <a:srgbClr val="002060"/>
              </a:solidFill>
              <a:latin typeface="+mj-lt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dirty="0">
                <a:solidFill>
                  <a:srgbClr val="002060"/>
                </a:solidFill>
                <a:latin typeface="+mj-lt"/>
                <a:cs typeface="Arial" charset="0"/>
              </a:rPr>
              <a:t>		</a:t>
            </a:r>
            <a:r>
              <a:rPr lang="cs-CZ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- ve</a:t>
            </a: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+mj-lt"/>
                <a:cs typeface="Arial" charset="0"/>
              </a:rPr>
              <a:t>snaze</a:t>
            </a:r>
            <a:r>
              <a:rPr lang="cs-CZ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+mj-lt"/>
                <a:cs typeface="Arial" charset="0"/>
              </a:rPr>
              <a:t>vyrovnat</a:t>
            </a: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úbytek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T-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ly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dojde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k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vyčerpání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cs-CZ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			</a:t>
            </a:r>
            <a:r>
              <a:rPr lang="en-US" altLang="en-US" dirty="0" err="1" smtClean="0">
                <a:solidFill>
                  <a:srgbClr val="002060"/>
                </a:solidFill>
                <a:latin typeface="+mj-lt"/>
                <a:cs typeface="Arial" charset="0"/>
              </a:rPr>
              <a:t>organismu</a:t>
            </a:r>
            <a:endParaRPr lang="cs-CZ" altLang="en-US" dirty="0" smtClean="0">
              <a:solidFill>
                <a:srgbClr val="002060"/>
              </a:solidFill>
              <a:latin typeface="+mj-lt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endParaRPr lang="en-US" altLang="en-US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b="1" dirty="0" smtClean="0">
                <a:solidFill>
                  <a:srgbClr val="002060"/>
                </a:solidFill>
                <a:latin typeface="+mj-lt"/>
                <a:cs typeface="Arial" charset="0"/>
              </a:rPr>
              <a:t>V</a:t>
            </a:r>
            <a:r>
              <a:rPr lang="en-US" altLang="en-US" b="1" dirty="0" err="1" smtClean="0">
                <a:solidFill>
                  <a:srgbClr val="002060"/>
                </a:solidFill>
                <a:latin typeface="+mj-lt"/>
                <a:cs typeface="Arial" charset="0"/>
              </a:rPr>
              <a:t>elká</a:t>
            </a:r>
            <a:r>
              <a:rPr lang="en-US" altLang="en-US" b="1" dirty="0" smtClean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  <a:cs typeface="Arial" charset="0"/>
              </a:rPr>
              <a:t>antigenní</a:t>
            </a:r>
            <a:r>
              <a:rPr lang="en-US" altLang="en-US" b="1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  <a:cs typeface="Arial" charset="0"/>
              </a:rPr>
              <a:t>variabilita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která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je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důsledkem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rychlého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množení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a </a:t>
            </a:r>
            <a:r>
              <a:rPr lang="en-US" altLang="en-US" dirty="0" err="1">
                <a:solidFill>
                  <a:srgbClr val="002060"/>
                </a:solidFill>
                <a:latin typeface="Arial" charset="0"/>
                <a:cs typeface="Arial" charset="0"/>
              </a:rPr>
              <a:t>vyšší</a:t>
            </a:r>
            <a:r>
              <a:rPr lang="en-US" altLang="en-US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" charset="0"/>
                <a:cs typeface="Arial" charset="0"/>
              </a:rPr>
              <a:t>pravděpodobnosti</a:t>
            </a:r>
            <a:r>
              <a:rPr lang="en-US" altLang="en-US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" charset="0"/>
                <a:cs typeface="Arial" charset="0"/>
              </a:rPr>
              <a:t>chyb</a:t>
            </a:r>
            <a:r>
              <a:rPr lang="en-US" altLang="en-US" dirty="0">
                <a:solidFill>
                  <a:srgbClr val="002060"/>
                </a:solidFill>
                <a:latin typeface="Arial" charset="0"/>
                <a:cs typeface="Arial" charset="0"/>
              </a:rPr>
              <a:t> (</a:t>
            </a:r>
            <a:r>
              <a:rPr lang="en-US" altLang="en-US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mutcí</a:t>
            </a:r>
            <a:r>
              <a:rPr lang="en-US" altLang="en-US" dirty="0">
                <a:solidFill>
                  <a:srgbClr val="002060"/>
                </a:solidFill>
                <a:latin typeface="Arial" charset="0"/>
                <a:cs typeface="Arial" charset="0"/>
              </a:rPr>
              <a:t>) </a:t>
            </a:r>
            <a:r>
              <a:rPr lang="en-US" altLang="en-US" dirty="0" err="1">
                <a:solidFill>
                  <a:srgbClr val="002060"/>
                </a:solidFill>
                <a:latin typeface="Arial" charset="0"/>
                <a:cs typeface="Arial" charset="0"/>
              </a:rPr>
              <a:t>při</a:t>
            </a:r>
            <a:r>
              <a:rPr lang="en-US" altLang="en-US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" charset="0"/>
                <a:cs typeface="Arial" charset="0"/>
              </a:rPr>
              <a:t>kopírování</a:t>
            </a:r>
            <a:r>
              <a:rPr lang="en-US" altLang="en-US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" charset="0"/>
                <a:cs typeface="Arial" charset="0"/>
              </a:rPr>
              <a:t>nukleové</a:t>
            </a:r>
            <a:r>
              <a:rPr lang="en-US" altLang="en-US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" charset="0"/>
                <a:cs typeface="Arial" charset="0"/>
              </a:rPr>
              <a:t>kyseliny</a:t>
            </a:r>
            <a:r>
              <a:rPr lang="en-US" altLang="en-US" dirty="0"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0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0241X-012-f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1055688"/>
            <a:ext cx="5848350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cs-CZ" sz="80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Downloaded from: StudentConsult (on 19 July 2006 06:18 AM)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© 2005 Elsevier </a:t>
            </a:r>
          </a:p>
        </p:txBody>
      </p:sp>
      <p:pic>
        <p:nvPicPr>
          <p:cNvPr id="51206" name="Picture 6" descr="to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16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S0241X-012-f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463675"/>
            <a:ext cx="6350000" cy="394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cs-CZ" sz="800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Downloaded from: StudentConsult (on 19 July 2006 06:18 AM)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© 2005 Elsevier </a:t>
            </a:r>
          </a:p>
        </p:txBody>
      </p:sp>
      <p:pic>
        <p:nvPicPr>
          <p:cNvPr id="54278" name="Picture 6" descr="to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8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en-US" sz="4000" dirty="0" smtClean="0">
                <a:solidFill>
                  <a:srgbClr val="C00000"/>
                </a:solidFill>
              </a:rPr>
              <a:t>Vyšetřované parametry </a:t>
            </a:r>
            <a:br>
              <a:rPr lang="cs-CZ" altLang="en-US" sz="4000" dirty="0" smtClean="0">
                <a:solidFill>
                  <a:srgbClr val="C00000"/>
                </a:solidFill>
              </a:rPr>
            </a:br>
            <a:r>
              <a:rPr lang="cs-CZ" altLang="en-US" sz="4000" dirty="0" smtClean="0">
                <a:solidFill>
                  <a:srgbClr val="C00000"/>
                </a:solidFill>
              </a:rPr>
              <a:t>v imunologické laboratoři</a:t>
            </a:r>
          </a:p>
        </p:txBody>
      </p:sp>
      <p:sp>
        <p:nvSpPr>
          <p:cNvPr id="5123" name="TextovéPole 2"/>
          <p:cNvSpPr txBox="1">
            <a:spLocks noChangeArrowheads="1"/>
          </p:cNvSpPr>
          <p:nvPr/>
        </p:nvSpPr>
        <p:spPr bwMode="auto">
          <a:xfrm>
            <a:off x="323528" y="1988840"/>
            <a:ext cx="8496944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>
                <a:solidFill>
                  <a:srgbClr val="002060"/>
                </a:solidFill>
                <a:latin typeface="+mj-lt"/>
              </a:rPr>
              <a:t>Hladiny </a:t>
            </a:r>
            <a:r>
              <a:rPr lang="cs-CZ" altLang="en-US" sz="3200" b="0" dirty="0" smtClean="0">
                <a:solidFill>
                  <a:srgbClr val="002060"/>
                </a:solidFill>
                <a:latin typeface="+mj-lt"/>
              </a:rPr>
              <a:t>imunoglobulinů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>
                <a:solidFill>
                  <a:srgbClr val="002060"/>
                </a:solidFill>
                <a:latin typeface="+mj-lt"/>
              </a:rPr>
              <a:t>Zastoupení lymfocytárních </a:t>
            </a:r>
            <a:r>
              <a:rPr lang="cs-CZ" altLang="en-US" sz="3200" b="0" dirty="0" smtClean="0">
                <a:solidFill>
                  <a:srgbClr val="002060"/>
                </a:solidFill>
                <a:latin typeface="+mj-lt"/>
              </a:rPr>
              <a:t>subpopulací</a:t>
            </a:r>
            <a:endParaRPr lang="cs-CZ" altLang="en-US" sz="3200" b="0" dirty="0">
              <a:solidFill>
                <a:srgbClr val="002060"/>
              </a:solidFill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>
                <a:solidFill>
                  <a:srgbClr val="002060"/>
                </a:solidFill>
                <a:latin typeface="+mj-lt"/>
              </a:rPr>
              <a:t>Hladiny C3, C4 složek komplementu v </a:t>
            </a:r>
            <a:r>
              <a:rPr lang="cs-CZ" altLang="en-US" sz="3200" b="0" dirty="0" smtClean="0">
                <a:solidFill>
                  <a:srgbClr val="002060"/>
                </a:solidFill>
                <a:latin typeface="+mj-lt"/>
              </a:rPr>
              <a:t>séru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 smtClean="0">
                <a:solidFill>
                  <a:srgbClr val="002060"/>
                </a:solidFill>
                <a:latin typeface="+mj-lt"/>
              </a:rPr>
              <a:t>Aktivace komplementu klasickou a alternativní cestou</a:t>
            </a:r>
            <a:endParaRPr lang="cs-CZ" altLang="en-US" sz="3200" b="0" dirty="0">
              <a:solidFill>
                <a:srgbClr val="002060"/>
              </a:solidFill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 smtClean="0">
                <a:solidFill>
                  <a:srgbClr val="002060"/>
                </a:solidFill>
                <a:latin typeface="+mj-lt"/>
              </a:rPr>
              <a:t>Proliferační schopnosti, produkce </a:t>
            </a:r>
            <a:r>
              <a:rPr lang="cs-CZ" altLang="en-US" sz="3200" b="0" dirty="0" err="1" smtClean="0">
                <a:solidFill>
                  <a:srgbClr val="002060"/>
                </a:solidFill>
                <a:latin typeface="+mj-lt"/>
              </a:rPr>
              <a:t>cytokinů</a:t>
            </a:r>
            <a:endParaRPr lang="cs-CZ" altLang="en-US" sz="3200" b="0" dirty="0">
              <a:solidFill>
                <a:srgbClr val="002060"/>
              </a:solidFill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 err="1">
                <a:solidFill>
                  <a:srgbClr val="002060"/>
                </a:solidFill>
                <a:latin typeface="+mj-lt"/>
              </a:rPr>
              <a:t>Burst</a:t>
            </a:r>
            <a:r>
              <a:rPr lang="cs-CZ" altLang="en-US" sz="3200" b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cs-CZ" altLang="en-US" sz="3200" b="0" dirty="0" smtClean="0">
                <a:solidFill>
                  <a:srgbClr val="002060"/>
                </a:solidFill>
                <a:latin typeface="+mj-lt"/>
              </a:rPr>
              <a:t>test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 err="1">
                <a:solidFill>
                  <a:srgbClr val="002060"/>
                </a:solidFill>
                <a:latin typeface="+mj-lt"/>
              </a:rPr>
              <a:t>M</a:t>
            </a:r>
            <a:r>
              <a:rPr lang="cs-CZ" altLang="en-US" sz="3200" b="0" dirty="0" err="1" smtClean="0">
                <a:solidFill>
                  <a:srgbClr val="002060"/>
                </a:solidFill>
                <a:latin typeface="+mj-lt"/>
              </a:rPr>
              <a:t>yeloperoxidáza</a:t>
            </a:r>
            <a:endParaRPr lang="cs-CZ" altLang="en-US" sz="3200" b="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398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55"/>
          <p:cNvSpPr txBox="1">
            <a:spLocks noGrp="1"/>
          </p:cNvSpPr>
          <p:nvPr>
            <p:ph type="title"/>
          </p:nvPr>
        </p:nvSpPr>
        <p:spPr>
          <a:xfrm>
            <a:off x="457200" y="434072"/>
            <a:ext cx="8229600" cy="646331"/>
          </a:xfrm>
        </p:spPr>
        <p:txBody>
          <a:bodyPr>
            <a:spAutoFit/>
          </a:bodyPr>
          <a:lstStyle/>
          <a:p>
            <a:pPr indent="228600" eaLnBrk="1" hangingPunct="1">
              <a:buClr>
                <a:srgbClr val="800000"/>
              </a:buClr>
            </a:pPr>
            <a:r>
              <a:rPr lang="cs-CZ" altLang="en-US" sz="3600" dirty="0" smtClean="0">
                <a:solidFill>
                  <a:srgbClr val="C00000"/>
                </a:solidFill>
                <a:cs typeface="Arial" charset="0"/>
              </a:rPr>
              <a:t>Fáze HIV</a:t>
            </a:r>
            <a:endParaRPr lang="en-US" altLang="en-US" sz="3600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buClr>
                <a:srgbClr val="333333"/>
              </a:buClr>
              <a:buSzPct val="167000"/>
            </a:pP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HIV 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se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váže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na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receptor CD4+ (T-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pomocné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lymfocyty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)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jako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koreceptor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používá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používá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receptor pro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chemokiny</a:t>
            </a:r>
            <a:endParaRPr lang="en-US" altLang="en-US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>
              <a:spcBef>
                <a:spcPts val="600"/>
              </a:spcBef>
              <a:buClr>
                <a:srgbClr val="333333"/>
              </a:buClr>
              <a:buSzPct val="167000"/>
            </a:pPr>
            <a:r>
              <a:rPr lang="en-US" altLang="en-US" dirty="0" err="1" smtClean="0">
                <a:solidFill>
                  <a:srgbClr val="002060"/>
                </a:solidFill>
                <a:latin typeface="+mj-lt"/>
                <a:cs typeface="Arial" charset="0"/>
              </a:rPr>
              <a:t>pomocí</a:t>
            </a: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reverzní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transkriptázy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a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integrázy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se RNA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přepíše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do DNA a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včlení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se do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genomu</a:t>
            </a:r>
            <a:endParaRPr lang="cs-CZ" altLang="en-US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>
              <a:spcBef>
                <a:spcPts val="600"/>
              </a:spcBef>
              <a:buClr>
                <a:srgbClr val="333333"/>
              </a:buClr>
              <a:buSzPct val="167000"/>
            </a:pPr>
            <a:r>
              <a:rPr lang="en-US" altLang="en-US" dirty="0" err="1" smtClean="0">
                <a:solidFill>
                  <a:srgbClr val="002060"/>
                </a:solidFill>
                <a:latin typeface="+mj-lt"/>
                <a:cs typeface="Arial" charset="0"/>
              </a:rPr>
              <a:t>infikovaná</a:t>
            </a: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buňka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může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produkovat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velká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množství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virových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částic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sama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potom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zaniká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(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lymfocytopenie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) a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další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infikuje</a:t>
            </a:r>
            <a:endParaRPr lang="cs-CZ" altLang="en-US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endParaRPr lang="cs-CZ" altLang="en-US" b="1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+mj-lt"/>
                <a:cs typeface="Arial" charset="0"/>
              </a:rPr>
              <a:t>Fáze</a:t>
            </a:r>
            <a:r>
              <a:rPr lang="en-US" altLang="en-US" b="1" dirty="0">
                <a:solidFill>
                  <a:srgbClr val="002060"/>
                </a:solidFill>
                <a:latin typeface="+mj-lt"/>
                <a:cs typeface="Arial" charset="0"/>
              </a:rPr>
              <a:t>:</a:t>
            </a: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+mj-lt"/>
                <a:cs typeface="Arial" charset="0"/>
              </a:rPr>
              <a:t>Akutní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	- </a:t>
            </a:r>
            <a:r>
              <a:rPr lang="cs-CZ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horečka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a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zduření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uzlin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(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podobné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chřipce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)</a:t>
            </a:r>
          </a:p>
          <a:p>
            <a:pPr marL="0" indent="0">
              <a:lnSpc>
                <a:spcPct val="170000"/>
              </a:lnSpc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	</a:t>
            </a:r>
            <a:r>
              <a:rPr lang="cs-CZ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- </a:t>
            </a: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velké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množství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virových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částic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v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krvi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probíhá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intenzivní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cs-CZ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      </a:t>
            </a:r>
            <a:r>
              <a:rPr lang="en-US" altLang="en-US" dirty="0" err="1" smtClean="0">
                <a:solidFill>
                  <a:srgbClr val="002060"/>
                </a:solidFill>
                <a:latin typeface="+mj-lt"/>
                <a:cs typeface="Arial" charset="0"/>
              </a:rPr>
              <a:t>imunitní</a:t>
            </a: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reakce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(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přechodný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pokles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CD4+</a:t>
            </a:r>
            <a:r>
              <a:rPr lang="cs-CZ" altLang="en-US" dirty="0">
                <a:solidFill>
                  <a:srgbClr val="002060"/>
                </a:solidFill>
                <a:latin typeface="+mj-lt"/>
                <a:cs typeface="Arial" charset="0"/>
              </a:rPr>
              <a:t>,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poté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cs-CZ" altLang="en-US" dirty="0">
                <a:solidFill>
                  <a:srgbClr val="002060"/>
                </a:solidFill>
                <a:latin typeface="+mj-lt"/>
                <a:cs typeface="Arial" charset="0"/>
              </a:rPr>
              <a:t>	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pokles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virových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částic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a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tvorba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anti-HIV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protilátek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a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virově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specifických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klonů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T-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lymfocytů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)</a:t>
            </a:r>
            <a:endParaRPr lang="cs-CZ" altLang="en-US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marL="0" indent="0">
              <a:lnSpc>
                <a:spcPct val="170000"/>
              </a:lnSpc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endParaRPr lang="cs-CZ" altLang="en-US" dirty="0">
              <a:solidFill>
                <a:srgbClr val="333333"/>
              </a:solidFill>
              <a:latin typeface="Arial" charset="0"/>
              <a:cs typeface="Arial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5524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Fáze HIV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+mj-lt"/>
                <a:cs typeface="Arial" charset="0"/>
              </a:rPr>
              <a:t>Asymptomatická</a:t>
            </a:r>
            <a:r>
              <a:rPr lang="en-US" altLang="en-US" b="1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	</a:t>
            </a:r>
            <a:endParaRPr lang="cs-CZ" altLang="en-US" dirty="0" smtClean="0">
              <a:solidFill>
                <a:srgbClr val="002060"/>
              </a:solidFill>
              <a:latin typeface="+mj-lt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-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trvá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několik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let bez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projevů</a:t>
            </a:r>
            <a:endParaRPr lang="en-US" altLang="en-US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-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napadení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dalších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CD4+,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které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hynou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(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nahrazeny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nově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vzniklými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z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thymu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až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cs-CZ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	</a:t>
            </a: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do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vyčerpání</a:t>
            </a:r>
            <a:r>
              <a:rPr lang="cs-CZ" altLang="en-US" dirty="0">
                <a:solidFill>
                  <a:srgbClr val="002060"/>
                </a:solidFill>
                <a:latin typeface="+mj-lt"/>
                <a:cs typeface="Arial" charset="0"/>
              </a:rPr>
              <a:t>)</a:t>
            </a:r>
            <a:endParaRPr lang="en-US" altLang="en-US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-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zároveň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probíhá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destrukce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makrofágů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a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jiných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antigen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prezentujících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buněk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cs-CZ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	</a:t>
            </a:r>
            <a:r>
              <a:rPr lang="en-US" altLang="en-US" dirty="0" err="1" smtClean="0">
                <a:solidFill>
                  <a:srgbClr val="002060"/>
                </a:solidFill>
                <a:latin typeface="+mj-lt"/>
                <a:cs typeface="Arial" charset="0"/>
              </a:rPr>
              <a:t>infik</a:t>
            </a:r>
            <a:r>
              <a:rPr lang="cs-CZ" altLang="en-US" dirty="0" err="1" smtClean="0">
                <a:solidFill>
                  <a:srgbClr val="002060"/>
                </a:solidFill>
                <a:latin typeface="+mj-lt"/>
                <a:cs typeface="Arial" charset="0"/>
              </a:rPr>
              <a:t>ovaných</a:t>
            </a: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HIV</a:t>
            </a: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endParaRPr lang="cs-CZ" altLang="en-US" b="1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+mj-lt"/>
                <a:cs typeface="Arial" charset="0"/>
              </a:rPr>
              <a:t>Symptomatická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	</a:t>
            </a:r>
            <a:endParaRPr lang="cs-CZ" altLang="en-US" dirty="0" smtClean="0">
              <a:solidFill>
                <a:srgbClr val="002060"/>
              </a:solidFill>
              <a:latin typeface="+mj-lt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-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začíná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se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projevovat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porucha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imunity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-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propukají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různá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infekční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onemocnění</a:t>
            </a:r>
            <a:endParaRPr lang="en-US" altLang="en-US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-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klesá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počet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CD4+ (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až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k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nule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) a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klesá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i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množství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antivirových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protilátek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a </a:t>
            </a:r>
            <a:r>
              <a:rPr lang="cs-CZ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	</a:t>
            </a:r>
            <a:r>
              <a:rPr lang="en-US" altLang="en-US" dirty="0" err="1" smtClean="0">
                <a:solidFill>
                  <a:srgbClr val="002060"/>
                </a:solidFill>
                <a:latin typeface="+mj-lt"/>
                <a:cs typeface="Arial" charset="0"/>
              </a:rPr>
              <a:t>antivirových</a:t>
            </a: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T-</a:t>
            </a:r>
            <a:r>
              <a:rPr lang="en-US" altLang="en-US" dirty="0" err="1" smtClean="0">
                <a:solidFill>
                  <a:srgbClr val="002060"/>
                </a:solidFill>
                <a:latin typeface="+mj-lt"/>
                <a:cs typeface="Arial" charset="0"/>
              </a:rPr>
              <a:t>lymfocytů</a:t>
            </a:r>
            <a:endParaRPr lang="en-US" altLang="en-US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-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selhání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imunity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-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zvýšená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incidence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alergií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nádorových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a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autoimunitních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cs-CZ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	</a:t>
            </a:r>
            <a:r>
              <a:rPr lang="en-US" altLang="en-US" dirty="0" err="1" smtClean="0">
                <a:solidFill>
                  <a:srgbClr val="002060"/>
                </a:solidFill>
                <a:latin typeface="+mj-lt"/>
                <a:cs typeface="Arial" charset="0"/>
              </a:rPr>
              <a:t>onemocnění</a:t>
            </a: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endParaRPr lang="en-US" altLang="en-US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-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postižení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umírají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nejčastěji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na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opotunní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infekce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(TBC,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pneumocystová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cs-CZ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	</a:t>
            </a:r>
            <a:r>
              <a:rPr lang="en-US" altLang="en-US" dirty="0" err="1" smtClean="0">
                <a:solidFill>
                  <a:srgbClr val="002060"/>
                </a:solidFill>
                <a:latin typeface="+mj-lt"/>
                <a:cs typeface="Arial" charset="0"/>
              </a:rPr>
              <a:t>pneumonie</a:t>
            </a:r>
            <a:r>
              <a:rPr lang="cs-CZ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, </a:t>
            </a:r>
            <a:r>
              <a:rPr lang="en-US" altLang="en-US" dirty="0" err="1" smtClean="0">
                <a:solidFill>
                  <a:srgbClr val="002060"/>
                </a:solidFill>
                <a:latin typeface="+mj-lt"/>
                <a:cs typeface="Arial" charset="0"/>
              </a:rPr>
              <a:t>encefalitida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kandidóza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, impetigo)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2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550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0" y="381000"/>
            <a:ext cx="8820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sz="2400" dirty="0">
                <a:solidFill>
                  <a:srgbClr val="C00000"/>
                </a:solidFill>
                <a:latin typeface="+mj-lt"/>
              </a:rPr>
              <a:t>CD4+ </a:t>
            </a:r>
            <a:r>
              <a:rPr lang="en-GB" sz="2400" dirty="0" err="1">
                <a:solidFill>
                  <a:srgbClr val="C00000"/>
                </a:solidFill>
                <a:latin typeface="+mj-lt"/>
              </a:rPr>
              <a:t>lymfocyt</a:t>
            </a:r>
            <a:r>
              <a:rPr lang="cs-CZ" sz="2400" dirty="0">
                <a:solidFill>
                  <a:srgbClr val="C00000"/>
                </a:solidFill>
                <a:latin typeface="+mj-lt"/>
              </a:rPr>
              <a:t>y T </a:t>
            </a:r>
            <a:r>
              <a:rPr lang="en-GB" sz="2400" dirty="0">
                <a:solidFill>
                  <a:srgbClr val="C00000"/>
                </a:solidFill>
                <a:latin typeface="+mj-lt"/>
              </a:rPr>
              <a:t>a  </a:t>
            </a:r>
            <a:r>
              <a:rPr lang="en-GB" sz="2400" dirty="0" err="1">
                <a:solidFill>
                  <a:srgbClr val="C00000"/>
                </a:solidFill>
                <a:latin typeface="+mj-lt"/>
              </a:rPr>
              <a:t>sympto</a:t>
            </a:r>
            <a:r>
              <a:rPr lang="cs-CZ" sz="2400" dirty="0">
                <a:solidFill>
                  <a:srgbClr val="C00000"/>
                </a:solidFill>
                <a:latin typeface="+mj-lt"/>
              </a:rPr>
              <a:t>m</a:t>
            </a:r>
            <a:r>
              <a:rPr lang="en-GB" sz="2400" dirty="0" err="1">
                <a:solidFill>
                  <a:srgbClr val="C00000"/>
                </a:solidFill>
                <a:latin typeface="+mj-lt"/>
              </a:rPr>
              <a:t>atologi</a:t>
            </a:r>
            <a:r>
              <a:rPr lang="cs-CZ" sz="2400" dirty="0">
                <a:solidFill>
                  <a:srgbClr val="C00000"/>
                </a:solidFill>
                <a:latin typeface="+mj-lt"/>
              </a:rPr>
              <a:t>e</a:t>
            </a:r>
            <a:r>
              <a:rPr lang="en-GB" sz="2400" dirty="0">
                <a:solidFill>
                  <a:srgbClr val="C00000"/>
                </a:solidFill>
                <a:latin typeface="+mj-lt"/>
              </a:rPr>
              <a:t> HIV </a:t>
            </a:r>
            <a:r>
              <a:rPr lang="en-GB" sz="2400" dirty="0" err="1">
                <a:solidFill>
                  <a:srgbClr val="C00000"/>
                </a:solidFill>
                <a:latin typeface="+mj-lt"/>
              </a:rPr>
              <a:t>infekce</a:t>
            </a:r>
            <a:endParaRPr lang="en-GB" sz="24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867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762000" y="1208088"/>
            <a:ext cx="18415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sz="3200">
              <a:solidFill>
                <a:srgbClr val="FFFF00"/>
              </a:solidFill>
              <a:latin typeface="Tahoma" pitchFamily="34" charset="0"/>
            </a:endParaRPr>
          </a:p>
          <a:p>
            <a:endParaRPr lang="cs-CZ" sz="3200">
              <a:solidFill>
                <a:srgbClr val="FFFF00"/>
              </a:solidFill>
              <a:latin typeface="Tahoma" pitchFamily="34" charset="0"/>
            </a:endParaRPr>
          </a:p>
          <a:p>
            <a:endParaRPr lang="cs-CZ" sz="32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dirty="0" smtClean="0">
                <a:solidFill>
                  <a:srgbClr val="C00000"/>
                </a:solidFill>
              </a:rPr>
              <a:t> HIV/AIDS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u="sng" dirty="0" smtClean="0">
                <a:solidFill>
                  <a:srgbClr val="002060"/>
                </a:solidFill>
                <a:latin typeface="+mj-lt"/>
              </a:rPr>
              <a:t>Klinické kategorie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 A) akutní infekce za 3-6 týdnů od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nákazy,fáze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asymptomatického průběhu, generalizovaná lymfadenopatie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 B) nespecifické příznaky trvající déle než měsíc, horečka nad 38,5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st.C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, průjmy, „malé“ oportunní infekce, periferní neuropatie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 C) „velké“ oportunní infekce, nádory i jiné stavy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dirty="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4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dirty="0" smtClean="0">
                <a:solidFill>
                  <a:srgbClr val="C00000"/>
                </a:solidFill>
              </a:rPr>
              <a:t>HIV/AIDS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4403725"/>
          </a:xfrm>
        </p:spPr>
        <p:txBody>
          <a:bodyPr/>
          <a:lstStyle/>
          <a:p>
            <a:pPr marL="1371600" lvl="2" indent="-457200" eaLnBrk="1" hangingPunct="1">
              <a:buFontTx/>
              <a:buNone/>
            </a:pPr>
            <a:r>
              <a:rPr lang="cs-CZ" sz="3200" u="sng" dirty="0" smtClean="0">
                <a:solidFill>
                  <a:srgbClr val="002060"/>
                </a:solidFill>
                <a:latin typeface="+mj-lt"/>
              </a:rPr>
              <a:t>Laboratorní kategorie</a:t>
            </a:r>
          </a:p>
          <a:p>
            <a:pPr marL="1371600" lvl="2" indent="-457200" eaLnBrk="1" hangingPunct="1">
              <a:buFontTx/>
              <a:buAutoNum type="arabicParenR"/>
            </a:pPr>
            <a:endParaRPr lang="cs-CZ" sz="2800" dirty="0" smtClean="0">
              <a:solidFill>
                <a:srgbClr val="002060"/>
              </a:solidFill>
              <a:latin typeface="+mj-lt"/>
            </a:endParaRPr>
          </a:p>
          <a:p>
            <a:pPr marL="1371600" lvl="2" indent="-457200" eaLnBrk="1" hangingPunct="1">
              <a:buFontTx/>
              <a:buAutoNum type="arabicParenR"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T-lymfocyty CD4+ 500/ </a:t>
            </a:r>
            <a:r>
              <a:rPr lang="el-GR" sz="2800" dirty="0" smtClean="0">
                <a:solidFill>
                  <a:srgbClr val="002060"/>
                </a:solidFill>
                <a:latin typeface="+mj-lt"/>
              </a:rPr>
              <a:t>μ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L (28%)</a:t>
            </a:r>
          </a:p>
          <a:p>
            <a:pPr marL="1371600" lvl="2" indent="-457200" eaLnBrk="1" hangingPunct="1">
              <a:buFontTx/>
              <a:buAutoNum type="arabicParenR"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T-lymfocyty CD4+ 200-500/ </a:t>
            </a:r>
            <a:r>
              <a:rPr lang="el-GR" sz="2800" dirty="0" smtClean="0">
                <a:solidFill>
                  <a:srgbClr val="002060"/>
                </a:solidFill>
                <a:latin typeface="+mj-lt"/>
              </a:rPr>
              <a:t>μ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L (14-28%)</a:t>
            </a:r>
          </a:p>
          <a:p>
            <a:pPr marL="1371600" lvl="2" indent="-457200" eaLnBrk="1" hangingPunct="1">
              <a:buFontTx/>
              <a:buAutoNum type="arabicParenR"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T-lymfocyty CD4+ 200/ </a:t>
            </a:r>
            <a:r>
              <a:rPr lang="el-GR" sz="2800" dirty="0" smtClean="0">
                <a:solidFill>
                  <a:srgbClr val="002060"/>
                </a:solidFill>
                <a:latin typeface="+mj-lt"/>
              </a:rPr>
              <a:t>μ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L (14%) </a:t>
            </a:r>
            <a:endParaRPr lang="el-GR" sz="2800" dirty="0" smtClean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17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1143000"/>
          </a:xfrm>
        </p:spPr>
        <p:txBody>
          <a:bodyPr/>
          <a:lstStyle/>
          <a:p>
            <a:pPr eaLnBrk="1" hangingPunct="1"/>
            <a:r>
              <a:rPr lang="cs-CZ" sz="3200" dirty="0" smtClean="0">
                <a:solidFill>
                  <a:srgbClr val="C00000"/>
                </a:solidFill>
              </a:rPr>
              <a:t>AIDS - syndrom získané imunodeficience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4675"/>
            <a:ext cx="7772400" cy="3794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Je definován jako soubor klinických forem onemocnění, především oportunních infekcí a malignit, které se rozvinou v důsledku destrukce funkcí imunitního systému virem HIV.</a:t>
            </a:r>
          </a:p>
          <a:p>
            <a:pPr eaLnBrk="1" hangingPunct="1">
              <a:buFontTx/>
              <a:buNone/>
            </a:pP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Virus přetrvává v organismu od jeho získání nepřetržitě, infekce probíhá s neúprosnou progresí a končí smrtí.</a:t>
            </a:r>
          </a:p>
          <a:p>
            <a:pPr eaLnBrk="1" hangingPunct="1">
              <a:buFontTx/>
              <a:buNone/>
            </a:pP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Klinické známky onemocnění se vyvíjejí tak, že lze postupně rozlišovat různá vývojová stádia, která jsou v současnosti formulována v mezinárodně uznávané klasifikaci.</a:t>
            </a:r>
          </a:p>
        </p:txBody>
      </p:sp>
    </p:spTree>
    <p:extLst>
      <p:ext uri="{BB962C8B-B14F-4D97-AF65-F5344CB8AC3E}">
        <p14:creationId xmlns:p14="http://schemas.microsoft.com/office/powerpoint/2010/main" val="36740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C00000"/>
                </a:solidFill>
              </a:rPr>
              <a:t>Klinická kategorie 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2676525"/>
            <a:ext cx="6900863" cy="4181475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rgbClr val="002060"/>
                </a:solidFill>
                <a:latin typeface="+mj-lt"/>
              </a:rPr>
              <a:t>asymptomatická HIV infekce</a:t>
            </a: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  <a:latin typeface="+mj-lt"/>
              </a:rPr>
              <a:t>perzistující generalizovaná lymfadenopatie</a:t>
            </a: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  <a:latin typeface="+mj-lt"/>
              </a:rPr>
              <a:t>akutní (primární) HIV infekce</a:t>
            </a:r>
          </a:p>
        </p:txBody>
      </p:sp>
    </p:spTree>
    <p:extLst>
      <p:ext uri="{BB962C8B-B14F-4D97-AF65-F5344CB8AC3E}">
        <p14:creationId xmlns:p14="http://schemas.microsoft.com/office/powerpoint/2010/main" val="93751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381000"/>
            <a:ext cx="7772400" cy="1371600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rgbClr val="C00000"/>
                </a:solidFill>
              </a:rPr>
              <a:t>Klinická kategorie B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dirty="0" smtClean="0">
                <a:solidFill>
                  <a:srgbClr val="002060"/>
                </a:solidFill>
                <a:latin typeface="+mj-lt"/>
              </a:rPr>
              <a:t>horečka &gt;38,5 </a:t>
            </a:r>
            <a:r>
              <a:rPr lang="cs-CZ" dirty="0" err="1" smtClean="0">
                <a:solidFill>
                  <a:srgbClr val="002060"/>
                </a:solidFill>
                <a:latin typeface="+mj-lt"/>
              </a:rPr>
              <a:t>st.C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 déle než měsíc</a:t>
            </a: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  <a:latin typeface="+mj-lt"/>
              </a:rPr>
              <a:t>průjem déle než měsíc</a:t>
            </a:r>
          </a:p>
          <a:p>
            <a:pPr eaLnBrk="1" hangingPunct="1"/>
            <a:r>
              <a:rPr lang="cs-CZ" dirty="0" err="1" smtClean="0">
                <a:solidFill>
                  <a:srgbClr val="002060"/>
                </a:solidFill>
                <a:latin typeface="+mj-lt"/>
              </a:rPr>
              <a:t>orofaryngeální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 kandidová infekce</a:t>
            </a:r>
          </a:p>
          <a:p>
            <a:pPr eaLnBrk="1" hangingPunct="1"/>
            <a:r>
              <a:rPr lang="cs-CZ" dirty="0" err="1" smtClean="0">
                <a:solidFill>
                  <a:srgbClr val="002060"/>
                </a:solidFill>
                <a:latin typeface="+mj-lt"/>
              </a:rPr>
              <a:t>vulvovaginální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 kandidová infekce</a:t>
            </a:r>
          </a:p>
          <a:p>
            <a:pPr eaLnBrk="1" hangingPunct="1">
              <a:buFontTx/>
              <a:buNone/>
            </a:pPr>
            <a:r>
              <a:rPr lang="cs-CZ" dirty="0" smtClean="0">
                <a:solidFill>
                  <a:srgbClr val="002060"/>
                </a:solidFill>
                <a:latin typeface="+mj-lt"/>
              </a:rPr>
              <a:t>   (chronická nebo obtížně léčitelná)</a:t>
            </a: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  <a:latin typeface="+mj-lt"/>
              </a:rPr>
              <a:t>herpes </a:t>
            </a:r>
            <a:r>
              <a:rPr lang="cs-CZ" dirty="0" err="1" smtClean="0">
                <a:solidFill>
                  <a:srgbClr val="002060"/>
                </a:solidFill>
                <a:latin typeface="+mj-lt"/>
              </a:rPr>
              <a:t>zoster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 recidivující nebo postihující více dermatomů </a:t>
            </a: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  <a:latin typeface="+mj-lt"/>
              </a:rPr>
              <a:t>orální „vlasatá“ leukoplakie</a:t>
            </a:r>
          </a:p>
        </p:txBody>
      </p:sp>
    </p:spTree>
    <p:extLst>
      <p:ext uri="{BB962C8B-B14F-4D97-AF65-F5344CB8AC3E}">
        <p14:creationId xmlns:p14="http://schemas.microsoft.com/office/powerpoint/2010/main" val="5679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7772400" cy="1326976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cs-CZ" dirty="0" smtClean="0">
                <a:solidFill>
                  <a:srgbClr val="C00000"/>
                </a:solidFill>
              </a:rPr>
              <a:t/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Klinická kategorie C </a:t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( AIDS 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7772400" cy="4607966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cs-CZ" sz="2400" dirty="0" smtClean="0">
              <a:solidFill>
                <a:srgbClr val="002060"/>
              </a:solidFill>
              <a:latin typeface="+mj-lt"/>
            </a:endParaRPr>
          </a:p>
          <a:p>
            <a:pPr eaLnBrk="1" hangingPunct="1"/>
            <a:endParaRPr lang="cs-CZ" sz="2400" dirty="0" smtClean="0">
              <a:solidFill>
                <a:srgbClr val="002060"/>
              </a:solidFill>
              <a:latin typeface="+mj-lt"/>
            </a:endParaRPr>
          </a:p>
          <a:p>
            <a:pPr eaLnBrk="1" hangingPunct="1"/>
            <a:endParaRPr lang="cs-CZ" sz="2400" dirty="0" smtClean="0">
              <a:solidFill>
                <a:srgbClr val="002060"/>
              </a:solidFill>
              <a:latin typeface="+mj-lt"/>
            </a:endParaRPr>
          </a:p>
          <a:p>
            <a:pPr eaLnBrk="1" hangingPunct="1"/>
            <a:r>
              <a:rPr lang="cs-CZ" sz="2400" dirty="0" err="1" smtClean="0">
                <a:solidFill>
                  <a:srgbClr val="002060"/>
                </a:solidFill>
                <a:latin typeface="+mj-lt"/>
              </a:rPr>
              <a:t>pneumocystová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pneumonie</a:t>
            </a:r>
          </a:p>
          <a:p>
            <a:pPr eaLnBrk="1" hangingPunct="1"/>
            <a:r>
              <a:rPr lang="cs-CZ" sz="2400" dirty="0" err="1" smtClean="0">
                <a:solidFill>
                  <a:srgbClr val="002060"/>
                </a:solidFill>
                <a:latin typeface="+mj-lt"/>
              </a:rPr>
              <a:t>toxoplazmová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 encefalitida</a:t>
            </a:r>
          </a:p>
          <a:p>
            <a:pPr eaLnBrk="1" hangingPunct="1"/>
            <a:r>
              <a:rPr lang="cs-CZ" sz="2400" dirty="0" err="1" smtClean="0">
                <a:solidFill>
                  <a:srgbClr val="002060"/>
                </a:solidFill>
                <a:latin typeface="+mj-lt"/>
              </a:rPr>
              <a:t>ezofageální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, tracheální, bronchiální nebo plicní kandidóza</a:t>
            </a:r>
          </a:p>
          <a:p>
            <a:pPr eaLnBrk="1" hangingPunct="1"/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chronický anální herpes simplex nebo herpetická bronchitida, pneumonie nebo ezofagitida</a:t>
            </a:r>
          </a:p>
          <a:p>
            <a:pPr eaLnBrk="1" hangingPunct="1"/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CMV retinitida, generalizovaná CMV infekce  </a:t>
            </a:r>
          </a:p>
          <a:p>
            <a:pPr eaLnBrk="1" hangingPunct="1"/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progresivní multifokální </a:t>
            </a:r>
            <a:r>
              <a:rPr lang="cs-CZ" sz="2400" dirty="0" err="1" smtClean="0">
                <a:solidFill>
                  <a:srgbClr val="002060"/>
                </a:solidFill>
                <a:latin typeface="+mj-lt"/>
              </a:rPr>
              <a:t>leukoencefalopatie</a:t>
            </a:r>
            <a:endParaRPr lang="cs-CZ" sz="2400" dirty="0" smtClean="0">
              <a:solidFill>
                <a:srgbClr val="002060"/>
              </a:solidFill>
              <a:latin typeface="+mj-lt"/>
            </a:endParaRPr>
          </a:p>
          <a:p>
            <a:pPr eaLnBrk="1" hangingPunct="1"/>
            <a:r>
              <a:rPr lang="cs-CZ" sz="2400" dirty="0" err="1" smtClean="0">
                <a:solidFill>
                  <a:srgbClr val="002060"/>
                </a:solidFill>
                <a:latin typeface="+mj-lt"/>
              </a:rPr>
              <a:t>mykobakteriální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 infekce     </a:t>
            </a:r>
          </a:p>
          <a:p>
            <a:pPr eaLnBrk="1" hangingPunct="1">
              <a:buFontTx/>
              <a:buNone/>
            </a:pPr>
            <a:r>
              <a:rPr lang="cs-CZ" sz="2400" dirty="0" smtClean="0">
                <a:solidFill>
                  <a:srgbClr val="FFFFFF"/>
                </a:solidFill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205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dirty="0" smtClean="0">
                <a:solidFill>
                  <a:srgbClr val="C00000"/>
                </a:solidFill>
              </a:rPr>
              <a:t/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Klinická </a:t>
            </a:r>
            <a:r>
              <a:rPr lang="cs-CZ" dirty="0" smtClean="0">
                <a:solidFill>
                  <a:srgbClr val="C00000"/>
                </a:solidFill>
              </a:rPr>
              <a:t>kategorie C </a:t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( AIDS </a:t>
            </a:r>
            <a:r>
              <a:rPr lang="cs-CZ" b="1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2060848"/>
            <a:ext cx="6899275" cy="4181475"/>
          </a:xfrm>
        </p:spPr>
        <p:txBody>
          <a:bodyPr/>
          <a:lstStyle/>
          <a:p>
            <a:pPr eaLnBrk="1" hangingPunct="1"/>
            <a:endParaRPr lang="cs-CZ" dirty="0" smtClean="0">
              <a:solidFill>
                <a:srgbClr val="002060"/>
              </a:solidFill>
              <a:latin typeface="+mj-lt"/>
            </a:endParaRPr>
          </a:p>
          <a:p>
            <a:pPr eaLnBrk="1" hangingPunct="1"/>
            <a:r>
              <a:rPr lang="cs-CZ" dirty="0" err="1" smtClean="0">
                <a:solidFill>
                  <a:srgbClr val="002060"/>
                </a:solidFill>
                <a:latin typeface="+mj-lt"/>
              </a:rPr>
              <a:t>Kaposiho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sarkom</a:t>
            </a: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  <a:latin typeface="+mj-lt"/>
              </a:rPr>
              <a:t>Maligní 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lymfomy (</a:t>
            </a:r>
            <a:r>
              <a:rPr lang="cs-CZ" dirty="0" err="1" smtClean="0">
                <a:solidFill>
                  <a:srgbClr val="002060"/>
                </a:solidFill>
                <a:latin typeface="+mj-lt"/>
              </a:rPr>
              <a:t>Burkittův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cs-CZ" dirty="0" err="1" smtClean="0">
                <a:solidFill>
                  <a:srgbClr val="002060"/>
                </a:solidFill>
                <a:latin typeface="+mj-lt"/>
              </a:rPr>
              <a:t>imunoblastický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 a primární cerebrální lymfom)</a:t>
            </a:r>
          </a:p>
        </p:txBody>
      </p:sp>
    </p:spTree>
    <p:extLst>
      <p:ext uri="{BB962C8B-B14F-4D97-AF65-F5344CB8AC3E}">
        <p14:creationId xmlns:p14="http://schemas.microsoft.com/office/powerpoint/2010/main" val="14428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/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Poruchy </a:t>
            </a:r>
            <a:r>
              <a:rPr lang="cs-CZ" dirty="0" smtClean="0">
                <a:solidFill>
                  <a:srgbClr val="C00000"/>
                </a:solidFill>
              </a:rPr>
              <a:t>buněčně zprostředkované imunity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Rozdělení</a:t>
            </a:r>
            <a:r>
              <a:rPr lang="cs-CZ" dirty="0" smtClean="0">
                <a:solidFill>
                  <a:srgbClr val="002060"/>
                </a:solidFill>
              </a:rPr>
              <a:t>: 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těžké kombinované imunodeficity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funkční poruchy T-lymfocytů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76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 smtClean="0">
                <a:solidFill>
                  <a:srgbClr val="C00000"/>
                </a:solidFill>
              </a:rPr>
              <a:t>Diagnostika</a:t>
            </a:r>
            <a:r>
              <a:rPr lang="en-GB" dirty="0" smtClean="0">
                <a:solidFill>
                  <a:srgbClr val="C00000"/>
                </a:solidFill>
              </a:rPr>
              <a:t> HIV </a:t>
            </a:r>
            <a:r>
              <a:rPr lang="en-GB" dirty="0" err="1" smtClean="0">
                <a:solidFill>
                  <a:srgbClr val="C00000"/>
                </a:solidFill>
              </a:rPr>
              <a:t>infekce</a:t>
            </a:r>
            <a:endParaRPr lang="en-GB" dirty="0" smtClean="0">
              <a:solidFill>
                <a:srgbClr val="C00000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P</a:t>
            </a:r>
            <a:r>
              <a:rPr lang="cs-CZ" dirty="0" smtClean="0">
                <a:solidFill>
                  <a:srgbClr val="002060"/>
                </a:solidFill>
              </a:rPr>
              <a:t>r</a:t>
            </a:r>
            <a:r>
              <a:rPr lang="en-GB" dirty="0" err="1" smtClean="0">
                <a:solidFill>
                  <a:srgbClr val="002060"/>
                </a:solidFill>
              </a:rPr>
              <a:t>ůkaz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protilátek</a:t>
            </a:r>
            <a:r>
              <a:rPr lang="en-GB" dirty="0" smtClean="0">
                <a:solidFill>
                  <a:srgbClr val="002060"/>
                </a:solidFill>
              </a:rPr>
              <a:t>  </a:t>
            </a:r>
          </a:p>
          <a:p>
            <a:pPr lvl="1" eaLnBrk="1" hangingPunct="1"/>
            <a:r>
              <a:rPr lang="en-GB" sz="3200" dirty="0" smtClean="0">
                <a:solidFill>
                  <a:srgbClr val="002060"/>
                </a:solidFill>
              </a:rPr>
              <a:t> ELISA</a:t>
            </a:r>
          </a:p>
          <a:p>
            <a:pPr lvl="1" eaLnBrk="1" hangingPunct="1"/>
            <a:r>
              <a:rPr lang="cs-CZ" sz="3200" dirty="0" smtClean="0">
                <a:solidFill>
                  <a:srgbClr val="002060"/>
                </a:solidFill>
              </a:rPr>
              <a:t> </a:t>
            </a:r>
            <a:r>
              <a:rPr lang="en-GB" sz="3200" dirty="0" smtClean="0">
                <a:solidFill>
                  <a:srgbClr val="002060"/>
                </a:solidFill>
              </a:rPr>
              <a:t>Western </a:t>
            </a:r>
            <a:r>
              <a:rPr lang="en-GB" sz="3200" dirty="0" err="1" smtClean="0">
                <a:solidFill>
                  <a:srgbClr val="002060"/>
                </a:solidFill>
              </a:rPr>
              <a:t>blott</a:t>
            </a:r>
            <a:endParaRPr lang="en-GB" sz="3200" dirty="0" smtClean="0">
              <a:solidFill>
                <a:srgbClr val="002060"/>
              </a:solidFill>
            </a:endParaRPr>
          </a:p>
          <a:p>
            <a:pPr eaLnBrk="1" hangingPunct="1"/>
            <a:endParaRPr lang="en-GB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GB" dirty="0" err="1" smtClean="0">
                <a:solidFill>
                  <a:srgbClr val="002060"/>
                </a:solidFill>
              </a:rPr>
              <a:t>Průkaz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antigenu</a:t>
            </a:r>
            <a:r>
              <a:rPr lang="en-GB" dirty="0" smtClean="0">
                <a:solidFill>
                  <a:srgbClr val="002060"/>
                </a:solidFill>
              </a:rPr>
              <a:t> p 24</a:t>
            </a:r>
          </a:p>
        </p:txBody>
      </p:sp>
    </p:spTree>
    <p:extLst>
      <p:ext uri="{BB962C8B-B14F-4D97-AF65-F5344CB8AC3E}">
        <p14:creationId xmlns:p14="http://schemas.microsoft.com/office/powerpoint/2010/main" val="3610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Diagnostika</a:t>
            </a: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002060"/>
                </a:solidFill>
              </a:rPr>
              <a:t>ELISA – sérum, přítomnost protilátek proti virovým antigenům p24, gp120 (ELISA)</a:t>
            </a:r>
          </a:p>
          <a:p>
            <a:endParaRPr lang="cs-CZ" altLang="cs-CZ" dirty="0" smtClean="0">
              <a:solidFill>
                <a:srgbClr val="002060"/>
              </a:solidFill>
            </a:endParaRPr>
          </a:p>
          <a:p>
            <a:r>
              <a:rPr lang="cs-CZ" altLang="cs-CZ" dirty="0" smtClean="0">
                <a:solidFill>
                  <a:srgbClr val="002060"/>
                </a:solidFill>
              </a:rPr>
              <a:t>Western </a:t>
            </a:r>
            <a:r>
              <a:rPr lang="cs-CZ" altLang="cs-CZ" dirty="0" err="1" smtClean="0">
                <a:solidFill>
                  <a:srgbClr val="002060"/>
                </a:solidFill>
              </a:rPr>
              <a:t>blot</a:t>
            </a:r>
            <a:r>
              <a:rPr lang="cs-CZ" altLang="cs-CZ" dirty="0" smtClean="0">
                <a:solidFill>
                  <a:srgbClr val="002060"/>
                </a:solidFill>
              </a:rPr>
              <a:t> – detekuje přítomnost protilátek proti proteinům viru (</a:t>
            </a:r>
            <a:r>
              <a:rPr lang="cs-CZ" altLang="cs-CZ" dirty="0" err="1" smtClean="0">
                <a:solidFill>
                  <a:srgbClr val="002060"/>
                </a:solidFill>
              </a:rPr>
              <a:t>core</a:t>
            </a:r>
            <a:r>
              <a:rPr lang="cs-CZ" altLang="cs-CZ" dirty="0" smtClean="0">
                <a:solidFill>
                  <a:srgbClr val="002060"/>
                </a:solidFill>
              </a:rPr>
              <a:t>-proteiny, polymerázy, </a:t>
            </a:r>
            <a:r>
              <a:rPr lang="cs-CZ" altLang="cs-CZ" dirty="0" err="1" smtClean="0">
                <a:solidFill>
                  <a:srgbClr val="002060"/>
                </a:solidFill>
              </a:rPr>
              <a:t>envelope</a:t>
            </a:r>
            <a:r>
              <a:rPr lang="cs-CZ" altLang="cs-CZ" dirty="0" smtClean="0">
                <a:solidFill>
                  <a:srgbClr val="002060"/>
                </a:solidFill>
              </a:rPr>
              <a:t>-proteiny)</a:t>
            </a:r>
          </a:p>
          <a:p>
            <a:endParaRPr lang="cs-CZ" altLang="cs-CZ" dirty="0" smtClean="0">
              <a:solidFill>
                <a:srgbClr val="002060"/>
              </a:solidFill>
            </a:endParaRPr>
          </a:p>
          <a:p>
            <a:r>
              <a:rPr lang="cs-CZ" altLang="cs-CZ" dirty="0" smtClean="0">
                <a:solidFill>
                  <a:srgbClr val="002060"/>
                </a:solidFill>
              </a:rPr>
              <a:t>Oba pozitivní, je zahájena léčba</a:t>
            </a:r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47809759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03200"/>
            <a:ext cx="8318698" cy="113756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200" dirty="0" smtClean="0">
                <a:solidFill>
                  <a:srgbClr val="C00000"/>
                </a:solidFill>
              </a:rPr>
              <a:t/>
            </a:r>
            <a:br>
              <a:rPr lang="cs-CZ" sz="3200" dirty="0" smtClean="0">
                <a:solidFill>
                  <a:srgbClr val="C00000"/>
                </a:solidFill>
              </a:rPr>
            </a:br>
            <a:r>
              <a:rPr lang="cs-CZ" sz="3600" dirty="0" smtClean="0">
                <a:solidFill>
                  <a:srgbClr val="C00000"/>
                </a:solidFill>
              </a:rPr>
              <a:t>Metody nepřímé diagnostiky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214438"/>
            <a:ext cx="7859216" cy="48053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Průkaz specifických protilátek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1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</a:pPr>
            <a:r>
              <a:rPr lang="cs-CZ" altLang="cs-CZ" b="1" dirty="0" smtClean="0">
                <a:solidFill>
                  <a:srgbClr val="002060"/>
                </a:solidFill>
                <a:latin typeface="+mj-lt"/>
                <a:cs typeface="Arial" charset="0"/>
              </a:rPr>
              <a:t>anti-HIV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  <a:cs typeface="Arial" charset="0"/>
              </a:rPr>
              <a:t> -  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  <a:cs typeface="Arial" charset="0"/>
              </a:rPr>
              <a:t>specifické protilátky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</a:pPr>
            <a:r>
              <a:rPr lang="cs-CZ" altLang="cs-CZ" dirty="0" smtClean="0">
                <a:solidFill>
                  <a:srgbClr val="002060"/>
                </a:solidFill>
                <a:latin typeface="+mj-lt"/>
                <a:cs typeface="Arial" charset="0"/>
              </a:rPr>
              <a:t>               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  <a:cs typeface="Arial" charset="0"/>
              </a:rPr>
              <a:t>     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  <a:cs typeface="Arial" charset="0"/>
              </a:rPr>
              <a:t>proti </a:t>
            </a:r>
            <a:r>
              <a:rPr lang="cs-CZ" altLang="cs-CZ" dirty="0" err="1" smtClean="0">
                <a:solidFill>
                  <a:srgbClr val="002060"/>
                </a:solidFill>
                <a:latin typeface="+mj-lt"/>
                <a:cs typeface="Arial" charset="0"/>
              </a:rPr>
              <a:t>transmembránovému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  <a:cs typeface="Arial" charset="0"/>
              </a:rPr>
              <a:t>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dirty="0" smtClean="0">
                <a:solidFill>
                  <a:srgbClr val="002060"/>
                </a:solidFill>
                <a:latin typeface="+mj-lt"/>
                <a:cs typeface="Arial" charset="0"/>
              </a:rPr>
              <a:t>                 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  <a:cs typeface="Arial" charset="0"/>
              </a:rPr>
              <a:t>   glykoproteinu 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  <a:cs typeface="Arial" charset="0"/>
              </a:rPr>
              <a:t>v zevním obalu viru</a:t>
            </a:r>
          </a:p>
          <a:p>
            <a:pPr lvl="2" eaLnBrk="1" hangingPunct="1">
              <a:lnSpc>
                <a:spcPct val="90000"/>
              </a:lnSpc>
              <a:buClr>
                <a:srgbClr val="9D3232"/>
              </a:buClr>
            </a:pPr>
            <a:r>
              <a:rPr lang="cs-CZ" altLang="cs-CZ" sz="3200" dirty="0" smtClean="0">
                <a:solidFill>
                  <a:srgbClr val="002060"/>
                </a:solidFill>
                <a:latin typeface="+mj-lt"/>
                <a:cs typeface="Arial" charset="0"/>
              </a:rPr>
              <a:t>ELISA</a:t>
            </a:r>
            <a:endParaRPr lang="cs-CZ" altLang="cs-CZ" sz="3200" dirty="0" smtClean="0">
              <a:solidFill>
                <a:srgbClr val="002060"/>
              </a:solidFill>
              <a:latin typeface="+mj-lt"/>
              <a:cs typeface="Arial" charset="0"/>
            </a:endParaRPr>
          </a:p>
          <a:p>
            <a:pPr lvl="2" eaLnBrk="1" hangingPunct="1">
              <a:lnSpc>
                <a:spcPct val="90000"/>
              </a:lnSpc>
              <a:buClr>
                <a:srgbClr val="9D3232"/>
              </a:buClr>
            </a:pPr>
            <a:r>
              <a:rPr lang="cs-CZ" altLang="cs-CZ" sz="3200" dirty="0" smtClean="0">
                <a:solidFill>
                  <a:srgbClr val="002060"/>
                </a:solidFill>
                <a:latin typeface="+mj-lt"/>
                <a:cs typeface="Arial" charset="0"/>
              </a:rPr>
              <a:t>Western </a:t>
            </a:r>
            <a:r>
              <a:rPr lang="cs-CZ" altLang="cs-CZ" sz="3200" dirty="0" err="1" smtClean="0">
                <a:solidFill>
                  <a:srgbClr val="002060"/>
                </a:solidFill>
                <a:latin typeface="+mj-lt"/>
                <a:cs typeface="Arial" charset="0"/>
              </a:rPr>
              <a:t>blot</a:t>
            </a:r>
            <a:r>
              <a:rPr lang="cs-CZ" altLang="cs-CZ" sz="3200" dirty="0" smtClean="0">
                <a:solidFill>
                  <a:srgbClr val="002060"/>
                </a:solidFill>
                <a:latin typeface="+mj-lt"/>
                <a:cs typeface="Arial" charset="0"/>
              </a:rPr>
              <a:t> (WB) – specifičtější, </a:t>
            </a:r>
          </a:p>
          <a:p>
            <a:pPr lvl="2" eaLnBrk="1" hangingPunct="1">
              <a:lnSpc>
                <a:spcPct val="90000"/>
              </a:lnSpc>
              <a:buClr>
                <a:srgbClr val="4F1919"/>
              </a:buClr>
              <a:buFont typeface="Wingdings 2" pitchFamily="18" charset="2"/>
              <a:buNone/>
            </a:pPr>
            <a:r>
              <a:rPr lang="cs-CZ" altLang="cs-CZ" sz="3200" dirty="0" smtClean="0">
                <a:solidFill>
                  <a:srgbClr val="002060"/>
                </a:solidFill>
                <a:latin typeface="+mj-lt"/>
                <a:cs typeface="Arial" charset="0"/>
              </a:rPr>
              <a:t>                                   </a:t>
            </a:r>
            <a:r>
              <a:rPr lang="cs-CZ" altLang="cs-CZ" sz="3200" dirty="0" smtClean="0">
                <a:solidFill>
                  <a:srgbClr val="002060"/>
                </a:solidFill>
                <a:latin typeface="+mj-lt"/>
                <a:cs typeface="Arial" charset="0"/>
              </a:rPr>
              <a:t>     </a:t>
            </a:r>
            <a:r>
              <a:rPr lang="cs-CZ" altLang="cs-CZ" sz="3200" dirty="0" smtClean="0">
                <a:solidFill>
                  <a:srgbClr val="002060"/>
                </a:solidFill>
                <a:latin typeface="+mj-lt"/>
                <a:cs typeface="Arial" charset="0"/>
              </a:rPr>
              <a:t>méně senzitivní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dirty="0" smtClean="0">
                <a:solidFill>
                  <a:srgbClr val="002060"/>
                </a:solidFill>
                <a:latin typeface="+mj-lt"/>
                <a:cs typeface="Arial" charset="0"/>
              </a:rPr>
              <a:t>                                   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</a:pPr>
            <a:r>
              <a:rPr lang="cs-CZ" altLang="cs-CZ" b="1" dirty="0" smtClean="0">
                <a:solidFill>
                  <a:srgbClr val="002060"/>
                </a:solidFill>
                <a:latin typeface="+mj-lt"/>
                <a:cs typeface="Arial" charset="0"/>
              </a:rPr>
              <a:t>anti-p24 </a:t>
            </a:r>
            <a:r>
              <a:rPr lang="cs-CZ" altLang="cs-CZ" b="1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  <a:cs typeface="Arial" charset="0"/>
              </a:rPr>
              <a:t>-</a:t>
            </a:r>
            <a:r>
              <a:rPr lang="cs-CZ" altLang="cs-CZ" b="1" dirty="0" smtClean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  <a:cs typeface="Arial" charset="0"/>
              </a:rPr>
              <a:t>proti 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  <a:cs typeface="Arial" charset="0"/>
              </a:rPr>
              <a:t>antigenu p24 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b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13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 smtClean="0">
                <a:solidFill>
                  <a:srgbClr val="C00000"/>
                </a:solidFill>
              </a:rPr>
              <a:t>Markery</a:t>
            </a:r>
            <a:r>
              <a:rPr lang="cs-CZ" altLang="cs-CZ" dirty="0" smtClean="0">
                <a:solidFill>
                  <a:srgbClr val="C00000"/>
                </a:solidFill>
              </a:rPr>
              <a:t> v plazmě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(Obrázek s výskytem markerů v plazmě)</a:t>
            </a:r>
          </a:p>
        </p:txBody>
      </p:sp>
      <p:pic>
        <p:nvPicPr>
          <p:cNvPr id="76804" name="Picture 4" descr="markerya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8763000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94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Metody testování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 smtClean="0">
                <a:solidFill>
                  <a:srgbClr val="002060"/>
                </a:solidFill>
              </a:rPr>
              <a:t>A) </a:t>
            </a:r>
            <a:r>
              <a:rPr lang="cs-CZ" altLang="cs-CZ" sz="2800" b="1" dirty="0" smtClean="0">
                <a:solidFill>
                  <a:srgbClr val="002060"/>
                </a:solidFill>
              </a:rPr>
              <a:t>Screeningové testy</a:t>
            </a:r>
          </a:p>
          <a:p>
            <a:pPr marL="0" indent="0">
              <a:buNone/>
            </a:pPr>
            <a:r>
              <a:rPr lang="cs-CZ" altLang="cs-CZ" sz="2800" dirty="0" smtClean="0">
                <a:solidFill>
                  <a:srgbClr val="002060"/>
                </a:solidFill>
              </a:rPr>
              <a:t>-ELISA (4 generace), rapid test (částicová aglutinace, </a:t>
            </a:r>
            <a:r>
              <a:rPr lang="cs-CZ" altLang="cs-CZ" sz="2800" dirty="0" smtClean="0">
                <a:solidFill>
                  <a:srgbClr val="002060"/>
                </a:solidFill>
              </a:rPr>
              <a:t>   </a:t>
            </a:r>
            <a:r>
              <a:rPr lang="cs-CZ" altLang="cs-CZ" sz="2800" dirty="0" err="1" smtClean="0">
                <a:solidFill>
                  <a:srgbClr val="002060"/>
                </a:solidFill>
              </a:rPr>
              <a:t>imunodot</a:t>
            </a:r>
            <a:r>
              <a:rPr lang="cs-CZ" altLang="cs-CZ" sz="2800" dirty="0" smtClean="0">
                <a:solidFill>
                  <a:srgbClr val="002060"/>
                </a:solidFill>
              </a:rPr>
              <a:t>, </a:t>
            </a:r>
            <a:r>
              <a:rPr lang="cs-CZ" altLang="cs-CZ" sz="2800" dirty="0" err="1" smtClean="0">
                <a:solidFill>
                  <a:srgbClr val="002060"/>
                </a:solidFill>
              </a:rPr>
              <a:t>imunofiltrace</a:t>
            </a:r>
            <a:r>
              <a:rPr lang="cs-CZ" altLang="cs-CZ" sz="2800" dirty="0" smtClean="0">
                <a:solidFill>
                  <a:srgbClr val="002060"/>
                </a:solidFill>
              </a:rPr>
              <a:t>, </a:t>
            </a:r>
            <a:r>
              <a:rPr lang="cs-CZ" altLang="cs-CZ" sz="2800" dirty="0" err="1" smtClean="0">
                <a:solidFill>
                  <a:srgbClr val="002060"/>
                </a:solidFill>
              </a:rPr>
              <a:t>imunochromatografie</a:t>
            </a:r>
            <a:r>
              <a:rPr lang="cs-CZ" altLang="cs-CZ" sz="2800" dirty="0" smtClean="0">
                <a:solidFill>
                  <a:srgbClr val="002060"/>
                </a:solidFill>
              </a:rPr>
              <a:t>)</a:t>
            </a:r>
          </a:p>
          <a:p>
            <a:endParaRPr lang="cs-CZ" altLang="cs-CZ" sz="2800" dirty="0" smtClean="0">
              <a:solidFill>
                <a:srgbClr val="002060"/>
              </a:solidFill>
            </a:endParaRP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B)</a:t>
            </a:r>
            <a:r>
              <a:rPr lang="cs-CZ" altLang="cs-CZ" sz="2800" b="1" dirty="0" smtClean="0">
                <a:solidFill>
                  <a:srgbClr val="002060"/>
                </a:solidFill>
              </a:rPr>
              <a:t> Konfirmační testy</a:t>
            </a:r>
          </a:p>
          <a:p>
            <a:pPr marL="0" indent="0">
              <a:buNone/>
            </a:pPr>
            <a:r>
              <a:rPr lang="cs-CZ" altLang="cs-CZ" sz="2800" dirty="0" smtClean="0">
                <a:solidFill>
                  <a:srgbClr val="002060"/>
                </a:solidFill>
              </a:rPr>
              <a:t>-pokud je </a:t>
            </a:r>
            <a:r>
              <a:rPr lang="cs-CZ" altLang="cs-CZ" sz="2800" dirty="0" err="1" smtClean="0">
                <a:solidFill>
                  <a:srgbClr val="002060"/>
                </a:solidFill>
              </a:rPr>
              <a:t>scr.test</a:t>
            </a:r>
            <a:r>
              <a:rPr lang="cs-CZ" altLang="cs-CZ" sz="2800" dirty="0" smtClean="0">
                <a:solidFill>
                  <a:srgbClr val="002060"/>
                </a:solidFill>
              </a:rPr>
              <a:t> + pro potvrzení diagnózy</a:t>
            </a:r>
          </a:p>
          <a:p>
            <a:pPr marL="0" indent="0">
              <a:buNone/>
            </a:pPr>
            <a:r>
              <a:rPr lang="cs-CZ" altLang="cs-CZ" sz="2800" dirty="0" smtClean="0">
                <a:solidFill>
                  <a:srgbClr val="002060"/>
                </a:solidFill>
              </a:rPr>
              <a:t>-WB, LIA (line </a:t>
            </a:r>
            <a:r>
              <a:rPr lang="cs-CZ" altLang="cs-CZ" sz="2800" dirty="0" err="1" smtClean="0">
                <a:solidFill>
                  <a:srgbClr val="002060"/>
                </a:solidFill>
              </a:rPr>
              <a:t>immune</a:t>
            </a:r>
            <a:r>
              <a:rPr lang="cs-CZ" altLang="cs-CZ" sz="2800" dirty="0" smtClean="0">
                <a:solidFill>
                  <a:srgbClr val="002060"/>
                </a:solidFill>
              </a:rPr>
              <a:t> </a:t>
            </a:r>
            <a:r>
              <a:rPr lang="cs-CZ" altLang="cs-CZ" sz="2800" dirty="0" err="1" smtClean="0">
                <a:solidFill>
                  <a:srgbClr val="002060"/>
                </a:solidFill>
              </a:rPr>
              <a:t>assays</a:t>
            </a:r>
            <a:r>
              <a:rPr lang="cs-CZ" altLang="cs-CZ" sz="2800" dirty="0" smtClean="0">
                <a:solidFill>
                  <a:srgbClr val="002060"/>
                </a:solidFill>
              </a:rPr>
              <a:t> – rekombinantní </a:t>
            </a:r>
            <a:r>
              <a:rPr lang="cs-CZ" altLang="cs-CZ" sz="2800" dirty="0" smtClean="0">
                <a:solidFill>
                  <a:srgbClr val="002060"/>
                </a:solidFill>
              </a:rPr>
              <a:t>         proteiny</a:t>
            </a:r>
            <a:r>
              <a:rPr lang="cs-CZ" altLang="cs-CZ" sz="2800" dirty="0" smtClean="0">
                <a:solidFill>
                  <a:srgbClr val="002060"/>
                </a:solidFill>
              </a:rPr>
              <a:t>), detekce RNA (PCR)</a:t>
            </a:r>
          </a:p>
        </p:txBody>
      </p:sp>
    </p:spTree>
    <p:extLst>
      <p:ext uri="{BB962C8B-B14F-4D97-AF65-F5344CB8AC3E}">
        <p14:creationId xmlns:p14="http://schemas.microsoft.com/office/powerpoint/2010/main" val="5233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707188" cy="1143000"/>
          </a:xfrm>
        </p:spPr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některé pojmy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2800" dirty="0" smtClean="0">
                <a:solidFill>
                  <a:srgbClr val="002060"/>
                </a:solidFill>
              </a:rPr>
              <a:t>   </a:t>
            </a:r>
          </a:p>
          <a:p>
            <a:pPr>
              <a:buFontTx/>
              <a:buNone/>
            </a:pPr>
            <a:r>
              <a:rPr lang="cs-CZ" altLang="cs-CZ" sz="2800" b="1" dirty="0" smtClean="0">
                <a:solidFill>
                  <a:srgbClr val="002060"/>
                </a:solidFill>
              </a:rPr>
              <a:t>   Diagnostické okno </a:t>
            </a:r>
            <a:r>
              <a:rPr lang="cs-CZ" altLang="cs-CZ" sz="2800" dirty="0" smtClean="0">
                <a:solidFill>
                  <a:srgbClr val="002060"/>
                </a:solidFill>
              </a:rPr>
              <a:t>(</a:t>
            </a:r>
            <a:r>
              <a:rPr lang="cs-CZ" altLang="cs-CZ" sz="2800" dirty="0" err="1" smtClean="0">
                <a:solidFill>
                  <a:srgbClr val="002060"/>
                </a:solidFill>
              </a:rPr>
              <a:t>window</a:t>
            </a:r>
            <a:r>
              <a:rPr lang="cs-CZ" altLang="cs-CZ" sz="2800" dirty="0" smtClean="0">
                <a:solidFill>
                  <a:srgbClr val="002060"/>
                </a:solidFill>
              </a:rPr>
              <a:t> period) </a:t>
            </a:r>
          </a:p>
          <a:p>
            <a:pPr>
              <a:buFontTx/>
              <a:buNone/>
            </a:pPr>
            <a:r>
              <a:rPr lang="cs-CZ" altLang="cs-CZ" sz="2800" dirty="0" smtClean="0">
                <a:solidFill>
                  <a:srgbClr val="002060"/>
                </a:solidFill>
              </a:rPr>
              <a:t>   = období, kdy nejsou detekovatelné specifické anti-HIV protilátky (časná infekce) </a:t>
            </a:r>
          </a:p>
          <a:p>
            <a:pPr>
              <a:buFontTx/>
              <a:buNone/>
            </a:pPr>
            <a:r>
              <a:rPr lang="cs-CZ" altLang="cs-CZ" sz="2800" b="1" dirty="0" smtClean="0">
                <a:solidFill>
                  <a:srgbClr val="002060"/>
                </a:solidFill>
              </a:rPr>
              <a:t>   Set-point </a:t>
            </a:r>
          </a:p>
          <a:p>
            <a:pPr>
              <a:buFontTx/>
              <a:buNone/>
            </a:pPr>
            <a:r>
              <a:rPr lang="cs-CZ" altLang="cs-CZ" sz="2800" dirty="0" smtClean="0">
                <a:solidFill>
                  <a:srgbClr val="002060"/>
                </a:solidFill>
              </a:rPr>
              <a:t>   = hladina RNA udržovaná aktivitou IS</a:t>
            </a:r>
          </a:p>
          <a:p>
            <a:pPr>
              <a:buFontTx/>
              <a:buNone/>
            </a:pPr>
            <a:r>
              <a:rPr lang="cs-CZ" altLang="cs-CZ" sz="2800" dirty="0" smtClean="0">
                <a:solidFill>
                  <a:srgbClr val="002060"/>
                </a:solidFill>
              </a:rPr>
              <a:t>   </a:t>
            </a:r>
            <a:r>
              <a:rPr lang="cs-CZ" altLang="cs-CZ" sz="2800" b="1" dirty="0" err="1" smtClean="0">
                <a:solidFill>
                  <a:srgbClr val="002060"/>
                </a:solidFill>
              </a:rPr>
              <a:t>Viral</a:t>
            </a:r>
            <a:r>
              <a:rPr lang="cs-CZ" altLang="cs-CZ" sz="28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800" b="1" dirty="0" err="1" smtClean="0">
                <a:solidFill>
                  <a:srgbClr val="002060"/>
                </a:solidFill>
              </a:rPr>
              <a:t>load</a:t>
            </a:r>
            <a:r>
              <a:rPr lang="cs-CZ" altLang="cs-CZ" sz="28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FontTx/>
              <a:buNone/>
            </a:pPr>
            <a:r>
              <a:rPr lang="cs-CZ" altLang="cs-CZ" sz="2800" dirty="0" smtClean="0">
                <a:solidFill>
                  <a:srgbClr val="002060"/>
                </a:solidFill>
              </a:rPr>
              <a:t>   = koncentrace virové RNA v plazmě (kvantitativní test</a:t>
            </a:r>
            <a:r>
              <a:rPr lang="cs-CZ" altLang="cs-CZ" sz="2800" dirty="0" smtClean="0"/>
              <a:t>)</a:t>
            </a:r>
          </a:p>
        </p:txBody>
      </p:sp>
      <p:pic>
        <p:nvPicPr>
          <p:cNvPr id="788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4813"/>
            <a:ext cx="24669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37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ELISA (</a:t>
            </a:r>
            <a:r>
              <a:rPr lang="cs-CZ" altLang="cs-CZ" dirty="0" err="1" smtClean="0">
                <a:solidFill>
                  <a:srgbClr val="C00000"/>
                </a:solidFill>
              </a:rPr>
              <a:t>eia</a:t>
            </a:r>
            <a:r>
              <a:rPr lang="cs-CZ" altLang="cs-CZ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 smtClean="0">
                <a:solidFill>
                  <a:srgbClr val="002060"/>
                </a:solidFill>
              </a:rPr>
              <a:t>1985 </a:t>
            </a:r>
            <a:r>
              <a:rPr lang="cs-CZ" altLang="cs-CZ" sz="2400" dirty="0" err="1" smtClean="0">
                <a:solidFill>
                  <a:srgbClr val="002060"/>
                </a:solidFill>
              </a:rPr>
              <a:t>I.generace</a:t>
            </a:r>
            <a:r>
              <a:rPr lang="cs-CZ" altLang="cs-CZ" sz="2400" dirty="0" smtClean="0">
                <a:solidFill>
                  <a:srgbClr val="002060"/>
                </a:solidFill>
              </a:rPr>
              <a:t>: senzitivní, málo specifická, Ab 40 dní po infekci, virový </a:t>
            </a:r>
            <a:r>
              <a:rPr lang="cs-CZ" altLang="cs-CZ" sz="2400" dirty="0" err="1" smtClean="0">
                <a:solidFill>
                  <a:srgbClr val="002060"/>
                </a:solidFill>
              </a:rPr>
              <a:t>lyzát</a:t>
            </a:r>
            <a:endParaRPr lang="cs-CZ" altLang="cs-CZ" sz="24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400" dirty="0" smtClean="0">
                <a:solidFill>
                  <a:srgbClr val="002060"/>
                </a:solidFill>
              </a:rPr>
              <a:t>1987 </a:t>
            </a:r>
            <a:r>
              <a:rPr lang="cs-CZ" altLang="cs-CZ" sz="2400" dirty="0" err="1" smtClean="0">
                <a:solidFill>
                  <a:srgbClr val="002060"/>
                </a:solidFill>
              </a:rPr>
              <a:t>II.generace</a:t>
            </a:r>
            <a:r>
              <a:rPr lang="cs-CZ" altLang="cs-CZ" sz="2400" dirty="0" smtClean="0">
                <a:solidFill>
                  <a:srgbClr val="002060"/>
                </a:solidFill>
              </a:rPr>
              <a:t>: rekombinantní proteiny a HIV </a:t>
            </a:r>
            <a:r>
              <a:rPr lang="cs-CZ" altLang="cs-CZ" sz="2400" dirty="0" err="1" smtClean="0">
                <a:solidFill>
                  <a:srgbClr val="002060"/>
                </a:solidFill>
              </a:rPr>
              <a:t>Ag</a:t>
            </a:r>
            <a:r>
              <a:rPr lang="cs-CZ" altLang="cs-CZ" sz="2400" dirty="0" smtClean="0">
                <a:solidFill>
                  <a:srgbClr val="002060"/>
                </a:solidFill>
              </a:rPr>
              <a:t>, Ab cca 33dní po </a:t>
            </a:r>
            <a:r>
              <a:rPr lang="cs-CZ" altLang="cs-CZ" sz="2400" dirty="0" err="1" smtClean="0">
                <a:solidFill>
                  <a:srgbClr val="002060"/>
                </a:solidFill>
              </a:rPr>
              <a:t>inf</a:t>
            </a:r>
            <a:r>
              <a:rPr lang="cs-CZ" altLang="cs-CZ" sz="2400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>
                <a:solidFill>
                  <a:srgbClr val="002060"/>
                </a:solidFill>
              </a:rPr>
              <a:t>1990 – rostoucí variabilita HIV (HIV-1, HIV-2, </a:t>
            </a:r>
            <a:r>
              <a:rPr lang="cs-CZ" altLang="cs-CZ" sz="2400" dirty="0" err="1" smtClean="0">
                <a:solidFill>
                  <a:srgbClr val="002060"/>
                </a:solidFill>
              </a:rPr>
              <a:t>Ag</a:t>
            </a:r>
            <a:r>
              <a:rPr lang="cs-CZ" altLang="cs-CZ" sz="2400" dirty="0" smtClean="0">
                <a:solidFill>
                  <a:srgbClr val="002060"/>
                </a:solidFill>
              </a:rPr>
              <a:t> M,N,O…antigenový konjugát k průkazu </a:t>
            </a:r>
            <a:r>
              <a:rPr lang="cs-CZ" altLang="cs-CZ" sz="2400" dirty="0" err="1" smtClean="0">
                <a:solidFill>
                  <a:srgbClr val="002060"/>
                </a:solidFill>
              </a:rPr>
              <a:t>imunokomplexu</a:t>
            </a:r>
            <a:r>
              <a:rPr lang="cs-CZ" altLang="cs-CZ" sz="2400" dirty="0" smtClean="0">
                <a:solidFill>
                  <a:srgbClr val="002060"/>
                </a:solidFill>
              </a:rPr>
              <a:t>, Ab 22 dní po </a:t>
            </a:r>
            <a:r>
              <a:rPr lang="cs-CZ" altLang="cs-CZ" sz="2400" dirty="0" err="1" smtClean="0">
                <a:solidFill>
                  <a:srgbClr val="002060"/>
                </a:solidFill>
              </a:rPr>
              <a:t>inf</a:t>
            </a:r>
            <a:r>
              <a:rPr lang="cs-CZ" altLang="cs-CZ" sz="2400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 smtClean="0">
                <a:solidFill>
                  <a:srgbClr val="002060"/>
                </a:solidFill>
              </a:rPr>
              <a:t>IV.generace</a:t>
            </a:r>
            <a:r>
              <a:rPr lang="cs-CZ" altLang="cs-CZ" sz="2400" dirty="0" smtClean="0">
                <a:solidFill>
                  <a:srgbClr val="002060"/>
                </a:solidFill>
              </a:rPr>
              <a:t>…technicky náročnější a drahá, detekce </a:t>
            </a:r>
            <a:r>
              <a:rPr lang="cs-CZ" altLang="cs-CZ" sz="2400" dirty="0" err="1" smtClean="0">
                <a:solidFill>
                  <a:srgbClr val="002060"/>
                </a:solidFill>
              </a:rPr>
              <a:t>Ag</a:t>
            </a:r>
            <a:r>
              <a:rPr lang="cs-CZ" altLang="cs-CZ" sz="2400" dirty="0" smtClean="0">
                <a:solidFill>
                  <a:srgbClr val="002060"/>
                </a:solidFill>
              </a:rPr>
              <a:t> p24 i Ab anti-p24  zkracuje </a:t>
            </a:r>
            <a:r>
              <a:rPr lang="cs-CZ" altLang="cs-CZ" sz="2400" dirty="0" err="1" smtClean="0">
                <a:solidFill>
                  <a:srgbClr val="002060"/>
                </a:solidFill>
              </a:rPr>
              <a:t>window</a:t>
            </a:r>
            <a:r>
              <a:rPr lang="cs-CZ" altLang="cs-CZ" sz="2400" dirty="0" smtClean="0">
                <a:solidFill>
                  <a:srgbClr val="002060"/>
                </a:solidFill>
              </a:rPr>
              <a:t> period na úroveň </a:t>
            </a:r>
            <a:r>
              <a:rPr lang="cs-CZ" altLang="cs-CZ" sz="2400" dirty="0" err="1" smtClean="0">
                <a:solidFill>
                  <a:srgbClr val="002060"/>
                </a:solidFill>
              </a:rPr>
              <a:t>detekovatelnosti</a:t>
            </a:r>
            <a:r>
              <a:rPr lang="cs-CZ" altLang="cs-CZ" sz="2400" dirty="0" smtClean="0">
                <a:solidFill>
                  <a:srgbClr val="002060"/>
                </a:solidFill>
              </a:rPr>
              <a:t> RNA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>
                <a:solidFill>
                  <a:srgbClr val="002060"/>
                </a:solidFill>
              </a:rPr>
              <a:t>Riziko 2. diagnostického okna (p24 pokles před </a:t>
            </a:r>
            <a:r>
              <a:rPr lang="cs-CZ" altLang="cs-CZ" sz="2400" dirty="0" err="1" smtClean="0">
                <a:solidFill>
                  <a:srgbClr val="002060"/>
                </a:solidFill>
              </a:rPr>
              <a:t>detekovatelností</a:t>
            </a:r>
            <a:r>
              <a:rPr lang="cs-CZ" altLang="cs-CZ" sz="2400" dirty="0" smtClean="0">
                <a:solidFill>
                  <a:srgbClr val="002060"/>
                </a:solidFill>
              </a:rPr>
              <a:t> Ab)</a:t>
            </a:r>
          </a:p>
          <a:p>
            <a:pPr>
              <a:lnSpc>
                <a:spcPct val="90000"/>
              </a:lnSpc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17195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ELISA – zkrácení </a:t>
            </a:r>
            <a:r>
              <a:rPr lang="cs-CZ" altLang="cs-CZ" dirty="0" err="1" smtClean="0">
                <a:solidFill>
                  <a:srgbClr val="C00000"/>
                </a:solidFill>
              </a:rPr>
              <a:t>diagn.okna</a:t>
            </a:r>
            <a:endParaRPr lang="cs-CZ" altLang="cs-CZ" dirty="0" smtClean="0">
              <a:solidFill>
                <a:srgbClr val="C00000"/>
              </a:solidFill>
            </a:endParaRPr>
          </a:p>
        </p:txBody>
      </p:sp>
      <p:pic>
        <p:nvPicPr>
          <p:cNvPr id="80899" name="Picture 5" descr="elisa aid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6700" y="1620838"/>
            <a:ext cx="6070600" cy="44831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15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Rapid testy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800" dirty="0" smtClean="0">
                <a:solidFill>
                  <a:srgbClr val="002060"/>
                </a:solidFill>
              </a:rPr>
              <a:t>Stále ve vývoji</a:t>
            </a:r>
          </a:p>
          <a:p>
            <a:pPr>
              <a:lnSpc>
                <a:spcPct val="80000"/>
              </a:lnSpc>
            </a:pPr>
            <a:r>
              <a:rPr lang="cs-CZ" altLang="cs-CZ" sz="2800" dirty="0" smtClean="0">
                <a:solidFill>
                  <a:srgbClr val="002060"/>
                </a:solidFill>
              </a:rPr>
              <a:t>Výsledek za 15 min</a:t>
            </a:r>
          </a:p>
          <a:p>
            <a:pPr>
              <a:lnSpc>
                <a:spcPct val="80000"/>
              </a:lnSpc>
            </a:pPr>
            <a:r>
              <a:rPr lang="cs-CZ" altLang="cs-CZ" sz="2800" dirty="0" smtClean="0">
                <a:solidFill>
                  <a:srgbClr val="002060"/>
                </a:solidFill>
              </a:rPr>
              <a:t>Krev, sliny, moč</a:t>
            </a:r>
          </a:p>
          <a:p>
            <a:pPr>
              <a:lnSpc>
                <a:spcPct val="80000"/>
              </a:lnSpc>
            </a:pPr>
            <a:r>
              <a:rPr lang="cs-CZ" altLang="cs-CZ" sz="2800" dirty="0" smtClean="0">
                <a:solidFill>
                  <a:srgbClr val="002060"/>
                </a:solidFill>
              </a:rPr>
              <a:t>Většinou </a:t>
            </a:r>
            <a:r>
              <a:rPr lang="cs-CZ" altLang="cs-CZ" sz="2800" dirty="0" err="1" smtClean="0">
                <a:solidFill>
                  <a:srgbClr val="002060"/>
                </a:solidFill>
              </a:rPr>
              <a:t>II.gen</a:t>
            </a:r>
            <a:r>
              <a:rPr lang="cs-CZ" altLang="cs-CZ" sz="2800" dirty="0" smtClean="0">
                <a:solidFill>
                  <a:srgbClr val="002060"/>
                </a:solidFill>
              </a:rPr>
              <a:t> EIA (rekombinantní proteiny), </a:t>
            </a:r>
            <a:r>
              <a:rPr lang="cs-CZ" altLang="cs-CZ" sz="2800" dirty="0" err="1" smtClean="0">
                <a:solidFill>
                  <a:srgbClr val="002060"/>
                </a:solidFill>
              </a:rPr>
              <a:t>imunodot</a:t>
            </a:r>
            <a:r>
              <a:rPr lang="cs-CZ" altLang="cs-CZ" sz="2800" dirty="0" smtClean="0">
                <a:solidFill>
                  <a:srgbClr val="002060"/>
                </a:solidFill>
              </a:rPr>
              <a:t>, </a:t>
            </a:r>
            <a:r>
              <a:rPr lang="cs-CZ" altLang="cs-CZ" sz="2800" dirty="0" err="1" smtClean="0">
                <a:solidFill>
                  <a:srgbClr val="002060"/>
                </a:solidFill>
              </a:rPr>
              <a:t>imunochromatografie</a:t>
            </a:r>
            <a:r>
              <a:rPr lang="cs-CZ" altLang="cs-CZ" sz="2800" dirty="0" smtClean="0">
                <a:solidFill>
                  <a:srgbClr val="002060"/>
                </a:solidFill>
              </a:rPr>
              <a:t>, částicová aglutinace)</a:t>
            </a:r>
          </a:p>
          <a:p>
            <a:pPr>
              <a:lnSpc>
                <a:spcPct val="80000"/>
              </a:lnSpc>
            </a:pPr>
            <a:r>
              <a:rPr lang="cs-CZ" altLang="cs-CZ" sz="2800" dirty="0" smtClean="0">
                <a:solidFill>
                  <a:srgbClr val="002060"/>
                </a:solidFill>
              </a:rPr>
              <a:t>- nepřesnost, chyby personálu, špatné vyhodnocení doma, nevhodné v </a:t>
            </a:r>
            <a:r>
              <a:rPr lang="cs-CZ" altLang="cs-CZ" sz="2800" dirty="0" err="1" smtClean="0">
                <a:solidFill>
                  <a:srgbClr val="002060"/>
                </a:solidFill>
              </a:rPr>
              <a:t>obl.s</a:t>
            </a:r>
            <a:r>
              <a:rPr lang="cs-CZ" altLang="cs-CZ" sz="2800" dirty="0" smtClean="0">
                <a:solidFill>
                  <a:srgbClr val="002060"/>
                </a:solidFill>
              </a:rPr>
              <a:t> vysokou incidencí a prevalencí nemoci, testy různých firem různě spolehlivé</a:t>
            </a:r>
          </a:p>
          <a:p>
            <a:pPr>
              <a:lnSpc>
                <a:spcPct val="80000"/>
              </a:lnSpc>
            </a:pPr>
            <a:r>
              <a:rPr lang="cs-CZ" altLang="cs-CZ" sz="2800" dirty="0" smtClean="0">
                <a:solidFill>
                  <a:srgbClr val="002060"/>
                </a:solidFill>
              </a:rPr>
              <a:t>+ snadné, nenáročné na vybavení a čas</a:t>
            </a:r>
          </a:p>
        </p:txBody>
      </p:sp>
    </p:spTree>
    <p:extLst>
      <p:ext uri="{BB962C8B-B14F-4D97-AF65-F5344CB8AC3E}">
        <p14:creationId xmlns:p14="http://schemas.microsoft.com/office/powerpoint/2010/main" val="19354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Zařízení pro testování ze slin</a:t>
            </a:r>
          </a:p>
        </p:txBody>
      </p:sp>
      <p:pic>
        <p:nvPicPr>
          <p:cNvPr id="829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557338"/>
            <a:ext cx="4475162" cy="4519612"/>
          </a:xfrm>
        </p:spPr>
      </p:pic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5795963" y="1628775"/>
            <a:ext cx="25923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>
                <a:solidFill>
                  <a:srgbClr val="002060"/>
                </a:solidFill>
                <a:latin typeface="+mj-lt"/>
              </a:rPr>
              <a:t>Principem je </a:t>
            </a:r>
            <a:r>
              <a:rPr lang="cs-CZ" altLang="cs-CZ" sz="1800" dirty="0" err="1">
                <a:solidFill>
                  <a:srgbClr val="002060"/>
                </a:solidFill>
                <a:latin typeface="+mj-lt"/>
              </a:rPr>
              <a:t>imunochromatografie</a:t>
            </a:r>
            <a:r>
              <a:rPr lang="cs-CZ" altLang="cs-CZ" sz="1800" dirty="0">
                <a:solidFill>
                  <a:srgbClr val="002060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766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68761"/>
            <a:ext cx="7772400" cy="23316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dirty="0" smtClean="0">
                <a:solidFill>
                  <a:srgbClr val="C00000"/>
                </a:solidFill>
              </a:rPr>
              <a:t>Těžká </a:t>
            </a:r>
            <a:r>
              <a:rPr lang="cs-CZ" dirty="0" err="1" smtClean="0">
                <a:solidFill>
                  <a:srgbClr val="C00000"/>
                </a:solidFill>
              </a:rPr>
              <a:t>kombinovananá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imunodefcience</a:t>
            </a:r>
            <a:r>
              <a:rPr lang="cs-CZ" dirty="0" smtClean="0">
                <a:solidFill>
                  <a:srgbClr val="C00000"/>
                </a:solidFill>
              </a:rPr>
              <a:t> (SCID)</a:t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S</a:t>
            </a:r>
            <a:r>
              <a:rPr lang="cs-CZ" dirty="0" smtClean="0">
                <a:solidFill>
                  <a:srgbClr val="C00000"/>
                </a:solidFill>
              </a:rPr>
              <a:t>evere </a:t>
            </a:r>
            <a:r>
              <a:rPr lang="cs-CZ" b="1" dirty="0" err="1" smtClean="0">
                <a:solidFill>
                  <a:srgbClr val="C00000"/>
                </a:solidFill>
              </a:rPr>
              <a:t>C</a:t>
            </a:r>
            <a:r>
              <a:rPr lang="cs-CZ" dirty="0" err="1" smtClean="0">
                <a:solidFill>
                  <a:srgbClr val="C00000"/>
                </a:solidFill>
              </a:rPr>
              <a:t>ombined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I</a:t>
            </a:r>
            <a:r>
              <a:rPr lang="cs-CZ" dirty="0" err="1" smtClean="0">
                <a:solidFill>
                  <a:srgbClr val="C00000"/>
                </a:solidFill>
              </a:rPr>
              <a:t>mmunodeficiency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Deficit T- i B-lymfocytů Geneticky různorodá skupina poruch</a:t>
            </a:r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90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15888"/>
            <a:ext cx="3233737" cy="6597650"/>
          </a:xfrm>
          <a:noFill/>
        </p:spPr>
      </p:pic>
      <p:pic>
        <p:nvPicPr>
          <p:cNvPr id="839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65175"/>
            <a:ext cx="4392613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29000"/>
            <a:ext cx="316865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74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Western </a:t>
            </a:r>
            <a:r>
              <a:rPr lang="cs-CZ" altLang="cs-CZ" dirty="0" err="1" smtClean="0">
                <a:solidFill>
                  <a:srgbClr val="C00000"/>
                </a:solidFill>
              </a:rPr>
              <a:t>blot</a:t>
            </a:r>
            <a:endParaRPr lang="cs-CZ" altLang="cs-CZ" dirty="0" smtClean="0">
              <a:solidFill>
                <a:srgbClr val="C00000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 dirty="0" err="1" smtClean="0">
                <a:solidFill>
                  <a:srgbClr val="002060"/>
                </a:solidFill>
              </a:rPr>
              <a:t>Atigeny</a:t>
            </a:r>
            <a:r>
              <a:rPr lang="cs-CZ" altLang="cs-CZ" sz="2800" dirty="0" smtClean="0">
                <a:solidFill>
                  <a:srgbClr val="002060"/>
                </a:solidFill>
              </a:rPr>
              <a:t> HIV-1 i HIV-2</a:t>
            </a: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Protilátky se váží na odpovídající virové proteiny nanesené v proužcích (</a:t>
            </a:r>
            <a:r>
              <a:rPr lang="cs-CZ" altLang="cs-CZ" sz="2800" dirty="0" err="1" smtClean="0">
                <a:solidFill>
                  <a:srgbClr val="002060"/>
                </a:solidFill>
              </a:rPr>
              <a:t>Env</a:t>
            </a:r>
            <a:r>
              <a:rPr lang="cs-CZ" altLang="cs-CZ" sz="2800" dirty="0" smtClean="0">
                <a:solidFill>
                  <a:srgbClr val="002060"/>
                </a:solidFill>
              </a:rPr>
              <a:t> </a:t>
            </a:r>
            <a:r>
              <a:rPr lang="cs-CZ" altLang="cs-CZ" sz="2800" dirty="0" err="1" smtClean="0">
                <a:solidFill>
                  <a:srgbClr val="002060"/>
                </a:solidFill>
              </a:rPr>
              <a:t>gp</a:t>
            </a:r>
            <a:r>
              <a:rPr lang="cs-CZ" altLang="cs-CZ" sz="2800" dirty="0" smtClean="0">
                <a:solidFill>
                  <a:srgbClr val="002060"/>
                </a:solidFill>
              </a:rPr>
              <a:t> 41,160,120, Gag p17,p24,p55 a </a:t>
            </a:r>
            <a:r>
              <a:rPr lang="cs-CZ" altLang="cs-CZ" sz="2800" dirty="0" err="1" smtClean="0">
                <a:solidFill>
                  <a:srgbClr val="002060"/>
                </a:solidFill>
              </a:rPr>
              <a:t>Pol</a:t>
            </a:r>
            <a:r>
              <a:rPr lang="cs-CZ" altLang="cs-CZ" sz="2800" dirty="0" smtClean="0">
                <a:solidFill>
                  <a:srgbClr val="002060"/>
                </a:solidFill>
              </a:rPr>
              <a:t> p34,  p40, p52, p60).</a:t>
            </a: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1.elektroforéza </a:t>
            </a:r>
            <a:r>
              <a:rPr lang="cs-CZ" altLang="cs-CZ" sz="2800" dirty="0" err="1" smtClean="0">
                <a:solidFill>
                  <a:srgbClr val="002060"/>
                </a:solidFill>
              </a:rPr>
              <a:t>Ag</a:t>
            </a:r>
            <a:r>
              <a:rPr lang="cs-CZ" altLang="cs-CZ" sz="2800" dirty="0" smtClean="0">
                <a:solidFill>
                  <a:srgbClr val="002060"/>
                </a:solidFill>
              </a:rPr>
              <a:t>, přenesení na folii, rozstříhání na proužky, inkubace sérem</a:t>
            </a: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Výsledek +, -, nejistý (</a:t>
            </a:r>
            <a:r>
              <a:rPr lang="cs-CZ" altLang="cs-CZ" sz="2800" dirty="0" err="1" smtClean="0">
                <a:solidFill>
                  <a:srgbClr val="002060"/>
                </a:solidFill>
              </a:rPr>
              <a:t>indeterminate</a:t>
            </a:r>
            <a:r>
              <a:rPr lang="cs-CZ" altLang="cs-CZ" sz="28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+ test </a:t>
            </a:r>
            <a:r>
              <a:rPr lang="cs-CZ" altLang="cs-CZ" sz="2800" dirty="0" err="1" smtClean="0">
                <a:solidFill>
                  <a:srgbClr val="002060"/>
                </a:solidFill>
              </a:rPr>
              <a:t>Centers</a:t>
            </a:r>
            <a:r>
              <a:rPr lang="cs-CZ" altLang="cs-CZ" sz="2800" dirty="0" smtClean="0">
                <a:solidFill>
                  <a:srgbClr val="002060"/>
                </a:solidFill>
              </a:rPr>
              <a:t> </a:t>
            </a:r>
            <a:r>
              <a:rPr lang="cs-CZ" altLang="cs-CZ" sz="2800" dirty="0" err="1" smtClean="0">
                <a:solidFill>
                  <a:srgbClr val="002060"/>
                </a:solidFill>
              </a:rPr>
              <a:t>for</a:t>
            </a:r>
            <a:r>
              <a:rPr lang="cs-CZ" altLang="cs-CZ" sz="2800" dirty="0" smtClean="0">
                <a:solidFill>
                  <a:srgbClr val="002060"/>
                </a:solidFill>
              </a:rPr>
              <a:t> </a:t>
            </a:r>
            <a:r>
              <a:rPr lang="cs-CZ" altLang="cs-CZ" sz="2800" dirty="0" err="1" smtClean="0">
                <a:solidFill>
                  <a:srgbClr val="002060"/>
                </a:solidFill>
              </a:rPr>
              <a:t>Disease</a:t>
            </a:r>
            <a:r>
              <a:rPr lang="cs-CZ" altLang="cs-CZ" sz="2800" dirty="0" smtClean="0">
                <a:solidFill>
                  <a:srgbClr val="002060"/>
                </a:solidFill>
              </a:rPr>
              <a:t> </a:t>
            </a:r>
            <a:r>
              <a:rPr lang="cs-CZ" altLang="cs-CZ" sz="2800" dirty="0" err="1" smtClean="0">
                <a:solidFill>
                  <a:srgbClr val="002060"/>
                </a:solidFill>
              </a:rPr>
              <a:t>Control</a:t>
            </a:r>
            <a:r>
              <a:rPr lang="cs-CZ" altLang="cs-CZ" sz="2800" dirty="0" smtClean="0">
                <a:solidFill>
                  <a:srgbClr val="002060"/>
                </a:solidFill>
              </a:rPr>
              <a:t>, WHO 2 </a:t>
            </a:r>
            <a:r>
              <a:rPr lang="cs-CZ" altLang="cs-CZ" sz="2800" dirty="0" err="1" smtClean="0">
                <a:solidFill>
                  <a:srgbClr val="002060"/>
                </a:solidFill>
              </a:rPr>
              <a:t>Env</a:t>
            </a:r>
            <a:r>
              <a:rPr lang="cs-CZ" altLang="cs-CZ" sz="2800" dirty="0" smtClean="0">
                <a:solidFill>
                  <a:srgbClr val="002060"/>
                </a:solidFill>
              </a:rPr>
              <a:t>, </a:t>
            </a:r>
            <a:r>
              <a:rPr lang="cs-CZ" altLang="cs-CZ" sz="2800" dirty="0" err="1" smtClean="0">
                <a:solidFill>
                  <a:srgbClr val="002060"/>
                </a:solidFill>
              </a:rPr>
              <a:t>American</a:t>
            </a:r>
            <a:r>
              <a:rPr lang="cs-CZ" altLang="cs-CZ" sz="2800" dirty="0" smtClean="0">
                <a:solidFill>
                  <a:srgbClr val="002060"/>
                </a:solidFill>
              </a:rPr>
              <a:t> </a:t>
            </a:r>
            <a:r>
              <a:rPr lang="cs-CZ" altLang="cs-CZ" sz="2800" dirty="0" err="1" smtClean="0">
                <a:solidFill>
                  <a:srgbClr val="002060"/>
                </a:solidFill>
              </a:rPr>
              <a:t>Red</a:t>
            </a:r>
            <a:r>
              <a:rPr lang="cs-CZ" altLang="cs-CZ" sz="2800" dirty="0" smtClean="0">
                <a:solidFill>
                  <a:srgbClr val="002060"/>
                </a:solidFill>
              </a:rPr>
              <a:t> </a:t>
            </a:r>
            <a:r>
              <a:rPr lang="cs-CZ" altLang="cs-CZ" sz="2800" dirty="0" err="1" smtClean="0">
                <a:solidFill>
                  <a:srgbClr val="002060"/>
                </a:solidFill>
              </a:rPr>
              <a:t>Cross</a:t>
            </a:r>
            <a:r>
              <a:rPr lang="cs-CZ" altLang="cs-CZ" sz="2800" dirty="0" smtClean="0">
                <a:solidFill>
                  <a:srgbClr val="002060"/>
                </a:solidFill>
              </a:rPr>
              <a:t> 3 proužky </a:t>
            </a:r>
          </a:p>
          <a:p>
            <a:endParaRPr lang="cs-CZ" altLang="cs-CZ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Western </a:t>
            </a:r>
            <a:r>
              <a:rPr lang="cs-CZ" altLang="cs-CZ" dirty="0" err="1" smtClean="0">
                <a:solidFill>
                  <a:srgbClr val="C00000"/>
                </a:solidFill>
              </a:rPr>
              <a:t>blotting</a:t>
            </a:r>
            <a:endParaRPr lang="cs-CZ" altLang="cs-CZ" dirty="0" smtClean="0">
              <a:solidFill>
                <a:srgbClr val="C00000"/>
              </a:solidFill>
            </a:endParaRP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557338"/>
            <a:ext cx="7210425" cy="4283075"/>
          </a:xfrm>
        </p:spPr>
      </p:pic>
    </p:spTree>
    <p:extLst>
      <p:ext uri="{BB962C8B-B14F-4D97-AF65-F5344CB8AC3E}">
        <p14:creationId xmlns:p14="http://schemas.microsoft.com/office/powerpoint/2010/main" val="367251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0" y="203200"/>
            <a:ext cx="7772400" cy="582613"/>
          </a:xfrm>
        </p:spPr>
        <p:txBody>
          <a:bodyPr>
            <a:normAutofit fontScale="90000"/>
          </a:bodyPr>
          <a:lstStyle/>
          <a:p>
            <a:r>
              <a:rPr lang="cs-CZ" altLang="en-US" sz="3200" dirty="0" smtClean="0">
                <a:solidFill>
                  <a:srgbClr val="C00000"/>
                </a:solidFill>
                <a:cs typeface="Arial" charset="0"/>
              </a:rPr>
              <a:t/>
            </a:r>
            <a:br>
              <a:rPr lang="cs-CZ" altLang="en-US" sz="3200" dirty="0" smtClean="0">
                <a:solidFill>
                  <a:srgbClr val="C00000"/>
                </a:solidFill>
                <a:cs typeface="Arial" charset="0"/>
              </a:rPr>
            </a:br>
            <a:r>
              <a:rPr lang="cs-CZ" altLang="en-US" sz="3200" dirty="0" smtClean="0">
                <a:solidFill>
                  <a:srgbClr val="C00000"/>
                </a:solidFill>
                <a:cs typeface="Arial" charset="0"/>
              </a:rPr>
              <a:t>Diagnóza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214438"/>
            <a:ext cx="8258175" cy="48053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70000"/>
              </a:lnSpc>
              <a:buClr>
                <a:srgbClr val="9D3232"/>
              </a:buClr>
              <a:defRPr/>
            </a:pPr>
            <a:endParaRPr lang="cs-CZ" sz="2600" b="1" dirty="0" smtClean="0">
              <a:solidFill>
                <a:srgbClr val="002060"/>
              </a:solidFill>
              <a:latin typeface="+mj-lt"/>
              <a:cs typeface="Arial" charset="0"/>
            </a:endParaRPr>
          </a:p>
          <a:p>
            <a:pPr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b="1" dirty="0" smtClean="0">
                <a:solidFill>
                  <a:srgbClr val="002060"/>
                </a:solidFill>
                <a:latin typeface="+mj-lt"/>
                <a:cs typeface="Arial" charset="0"/>
              </a:rPr>
              <a:t>Anti-HIV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dirty="0" smtClean="0">
                <a:solidFill>
                  <a:srgbClr val="002060"/>
                </a:solidFill>
                <a:latin typeface="+mj-lt"/>
                <a:cs typeface="Arial" charset="0"/>
              </a:rPr>
              <a:t>Primární dg. HIV+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defRPr/>
            </a:pPr>
            <a:endParaRPr lang="cs-CZ" sz="2800" dirty="0" smtClean="0">
              <a:solidFill>
                <a:srgbClr val="002060"/>
              </a:solidFill>
              <a:latin typeface="+mj-lt"/>
              <a:cs typeface="Arial" charset="0"/>
            </a:endParaRPr>
          </a:p>
          <a:p>
            <a:pPr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b="1" dirty="0" smtClean="0">
                <a:solidFill>
                  <a:srgbClr val="002060"/>
                </a:solidFill>
                <a:latin typeface="+mj-lt"/>
                <a:cs typeface="Arial" charset="0"/>
              </a:rPr>
              <a:t>Počet replik virových kopií RNA HIV-1 (VL)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dirty="0" smtClean="0">
                <a:solidFill>
                  <a:srgbClr val="002060"/>
                </a:solidFill>
                <a:latin typeface="+mj-lt"/>
                <a:cs typeface="Arial" charset="0"/>
              </a:rPr>
              <a:t>Aktivita infekce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dirty="0" smtClean="0">
                <a:solidFill>
                  <a:srgbClr val="002060"/>
                </a:solidFill>
                <a:latin typeface="+mj-lt"/>
                <a:cs typeface="Arial" charset="0"/>
              </a:rPr>
              <a:t>Monitorování průběhu léčby</a:t>
            </a:r>
          </a:p>
          <a:p>
            <a:pPr eaLnBrk="1" hangingPunct="1">
              <a:lnSpc>
                <a:spcPct val="70000"/>
              </a:lnSpc>
              <a:buClr>
                <a:srgbClr val="9D3232"/>
              </a:buClr>
              <a:defRPr/>
            </a:pPr>
            <a:endParaRPr lang="cs-CZ" sz="2800" b="1" dirty="0" smtClean="0">
              <a:solidFill>
                <a:srgbClr val="002060"/>
              </a:solidFill>
              <a:latin typeface="+mj-lt"/>
              <a:cs typeface="Arial" charset="0"/>
            </a:endParaRPr>
          </a:p>
          <a:p>
            <a:pPr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b="1" dirty="0" smtClean="0">
                <a:solidFill>
                  <a:srgbClr val="002060"/>
                </a:solidFill>
                <a:latin typeface="+mj-lt"/>
                <a:cs typeface="Arial" charset="0"/>
              </a:rPr>
              <a:t>Antigen p24</a:t>
            </a:r>
            <a:r>
              <a:rPr lang="cs-CZ" sz="2800" dirty="0" smtClean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dirty="0" smtClean="0">
                <a:solidFill>
                  <a:srgbClr val="002060"/>
                </a:solidFill>
                <a:latin typeface="+mj-lt"/>
                <a:cs typeface="Arial" charset="0"/>
              </a:rPr>
              <a:t>Aktivita infekce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defRPr/>
            </a:pPr>
            <a:endParaRPr lang="cs-CZ" sz="2800" dirty="0" smtClean="0">
              <a:solidFill>
                <a:srgbClr val="002060"/>
              </a:solidFill>
              <a:latin typeface="+mj-lt"/>
              <a:cs typeface="Arial" charset="0"/>
            </a:endParaRPr>
          </a:p>
          <a:p>
            <a:pPr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b="1" dirty="0" smtClean="0">
                <a:solidFill>
                  <a:srgbClr val="002060"/>
                </a:solidFill>
                <a:latin typeface="+mj-lt"/>
                <a:cs typeface="Arial" charset="0"/>
              </a:rPr>
              <a:t>Absolutní počet CD4+ lymfocytů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dirty="0" smtClean="0">
                <a:solidFill>
                  <a:srgbClr val="002060"/>
                </a:solidFill>
                <a:latin typeface="+mj-lt"/>
                <a:cs typeface="Arial" charset="0"/>
              </a:rPr>
              <a:t>Základní imunologický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  <a:cs typeface="Arial" charset="0"/>
              </a:rPr>
              <a:t>marker</a:t>
            </a:r>
            <a:endParaRPr lang="cs-CZ" sz="2800" dirty="0" smtClean="0">
              <a:solidFill>
                <a:srgbClr val="002060"/>
              </a:solidFill>
              <a:latin typeface="+mj-lt"/>
              <a:cs typeface="Arial" charset="0"/>
            </a:endParaRPr>
          </a:p>
          <a:p>
            <a:pPr eaLnBrk="1" hangingPunct="1">
              <a:lnSpc>
                <a:spcPct val="70000"/>
              </a:lnSpc>
              <a:buClr>
                <a:srgbClr val="9D3232"/>
              </a:buClr>
              <a:buFont typeface="Wingdings 2" pitchFamily="18" charset="2"/>
              <a:buNone/>
              <a:defRPr/>
            </a:pPr>
            <a:r>
              <a:rPr lang="cs-CZ" sz="2600" dirty="0" smtClean="0">
                <a:latin typeface="Arial" charset="0"/>
                <a:cs typeface="Arial" charset="0"/>
              </a:rPr>
              <a:t>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000" b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16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Léčba</a:t>
            </a:r>
          </a:p>
        </p:txBody>
      </p:sp>
      <p:sp>
        <p:nvSpPr>
          <p:cNvPr id="880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002060"/>
                </a:solidFill>
              </a:rPr>
              <a:t>Účinná léčba vedoucí k odstranění viru z těla infikovaného jedince neexistuje.</a:t>
            </a:r>
          </a:p>
          <a:p>
            <a:endParaRPr lang="cs-CZ" altLang="cs-CZ" dirty="0" smtClean="0">
              <a:solidFill>
                <a:srgbClr val="002060"/>
              </a:solidFill>
            </a:endParaRPr>
          </a:p>
          <a:p>
            <a:r>
              <a:rPr lang="cs-CZ" altLang="cs-CZ" dirty="0" smtClean="0">
                <a:solidFill>
                  <a:srgbClr val="002060"/>
                </a:solidFill>
              </a:rPr>
              <a:t>HIV dovedeme sice léčit, ale ne vyléčit.</a:t>
            </a:r>
          </a:p>
          <a:p>
            <a:endParaRPr lang="cs-CZ" altLang="cs-CZ" dirty="0" smtClean="0">
              <a:solidFill>
                <a:srgbClr val="002060"/>
              </a:solidFill>
            </a:endParaRPr>
          </a:p>
          <a:p>
            <a:r>
              <a:rPr lang="cs-CZ" altLang="cs-CZ" dirty="0" smtClean="0">
                <a:solidFill>
                  <a:srgbClr val="002060"/>
                </a:solidFill>
              </a:rPr>
              <a:t>Výchova a preventivní programy prioritou.</a:t>
            </a:r>
          </a:p>
        </p:txBody>
      </p:sp>
    </p:spTree>
    <p:extLst>
      <p:ext uri="{BB962C8B-B14F-4D97-AF65-F5344CB8AC3E}">
        <p14:creationId xmlns:p14="http://schemas.microsoft.com/office/powerpoint/2010/main" val="418341195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550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0" y="381000"/>
            <a:ext cx="8820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b="1" dirty="0">
                <a:latin typeface="Times New Roman" pitchFamily="18" charset="0"/>
              </a:rPr>
              <a:t> </a:t>
            </a:r>
            <a:r>
              <a:rPr lang="en-GB" altLang="en-US" sz="2400" dirty="0">
                <a:solidFill>
                  <a:srgbClr val="C00000"/>
                </a:solidFill>
                <a:latin typeface="+mj-lt"/>
              </a:rPr>
              <a:t>CD4+ </a:t>
            </a:r>
            <a:r>
              <a:rPr lang="en-GB" altLang="en-US" sz="2400" dirty="0" err="1">
                <a:solidFill>
                  <a:srgbClr val="C00000"/>
                </a:solidFill>
                <a:latin typeface="+mj-lt"/>
              </a:rPr>
              <a:t>lymfocyt</a:t>
            </a:r>
            <a:r>
              <a:rPr lang="cs-CZ" altLang="en-US" sz="2400" dirty="0">
                <a:solidFill>
                  <a:srgbClr val="C00000"/>
                </a:solidFill>
                <a:latin typeface="+mj-lt"/>
              </a:rPr>
              <a:t>y T </a:t>
            </a:r>
            <a:r>
              <a:rPr lang="en-GB" altLang="en-US" sz="2400" dirty="0">
                <a:solidFill>
                  <a:srgbClr val="C00000"/>
                </a:solidFill>
                <a:latin typeface="+mj-lt"/>
              </a:rPr>
              <a:t>a  </a:t>
            </a:r>
            <a:r>
              <a:rPr lang="en-GB" altLang="en-US" sz="2400" dirty="0" err="1">
                <a:solidFill>
                  <a:srgbClr val="C00000"/>
                </a:solidFill>
                <a:latin typeface="+mj-lt"/>
              </a:rPr>
              <a:t>sympto</a:t>
            </a:r>
            <a:r>
              <a:rPr lang="cs-CZ" altLang="en-US" sz="2400" dirty="0">
                <a:solidFill>
                  <a:srgbClr val="C00000"/>
                </a:solidFill>
                <a:latin typeface="+mj-lt"/>
              </a:rPr>
              <a:t>m</a:t>
            </a:r>
            <a:r>
              <a:rPr lang="en-GB" altLang="en-US" sz="2400" dirty="0" err="1">
                <a:solidFill>
                  <a:srgbClr val="C00000"/>
                </a:solidFill>
                <a:latin typeface="+mj-lt"/>
              </a:rPr>
              <a:t>atologi</a:t>
            </a:r>
            <a:r>
              <a:rPr lang="cs-CZ" altLang="en-US" sz="2400" dirty="0">
                <a:solidFill>
                  <a:srgbClr val="C00000"/>
                </a:solidFill>
                <a:latin typeface="+mj-lt"/>
              </a:rPr>
              <a:t>e</a:t>
            </a:r>
            <a:r>
              <a:rPr lang="en-GB" altLang="en-US" sz="2400" dirty="0">
                <a:solidFill>
                  <a:srgbClr val="C00000"/>
                </a:solidFill>
                <a:latin typeface="+mj-lt"/>
              </a:rPr>
              <a:t> HIV </a:t>
            </a:r>
            <a:r>
              <a:rPr lang="en-GB" altLang="en-US" sz="2400" dirty="0" err="1">
                <a:solidFill>
                  <a:srgbClr val="C00000"/>
                </a:solidFill>
                <a:latin typeface="+mj-lt"/>
              </a:rPr>
              <a:t>infekce</a:t>
            </a:r>
            <a:endParaRPr lang="en-GB" altLang="en-US" sz="24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990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3600" dirty="0" smtClean="0">
                <a:solidFill>
                  <a:srgbClr val="C00000"/>
                </a:solidFill>
              </a:rPr>
              <a:t>HIV/AIDS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4403725"/>
          </a:xfrm>
        </p:spPr>
        <p:txBody>
          <a:bodyPr/>
          <a:lstStyle/>
          <a:p>
            <a:pPr marL="1371600" lvl="2" indent="-457200" eaLnBrk="1" hangingPunct="1">
              <a:buFontTx/>
              <a:buNone/>
            </a:pPr>
            <a:r>
              <a:rPr lang="cs-CZ" altLang="en-US" sz="3200" b="1" dirty="0" smtClean="0">
                <a:solidFill>
                  <a:srgbClr val="002060"/>
                </a:solidFill>
                <a:latin typeface="+mj-lt"/>
              </a:rPr>
              <a:t>Laboratorní kategorie</a:t>
            </a:r>
          </a:p>
          <a:p>
            <a:pPr marL="914400" lvl="2" indent="0" eaLnBrk="1" hangingPunct="1">
              <a:buNone/>
            </a:pPr>
            <a:endParaRPr lang="cs-CZ" altLang="en-US" sz="2800" dirty="0" smtClean="0">
              <a:solidFill>
                <a:srgbClr val="002060"/>
              </a:solidFill>
              <a:latin typeface="+mj-lt"/>
            </a:endParaRPr>
          </a:p>
          <a:p>
            <a:pPr marL="1371600" lvl="2" indent="-457200" eaLnBrk="1" hangingPunct="1">
              <a:buFontTx/>
              <a:buAutoNum type="arabicParenR"/>
            </a:pPr>
            <a:r>
              <a:rPr lang="cs-CZ" altLang="en-US" sz="2800" dirty="0" smtClean="0">
                <a:solidFill>
                  <a:srgbClr val="002060"/>
                </a:solidFill>
                <a:latin typeface="+mj-lt"/>
              </a:rPr>
              <a:t>T-lymfocyty CD4+ 500/ </a:t>
            </a:r>
            <a:r>
              <a:rPr lang="el-GR" altLang="en-US" sz="2800" dirty="0" smtClean="0">
                <a:solidFill>
                  <a:srgbClr val="002060"/>
                </a:solidFill>
                <a:latin typeface="+mj-lt"/>
              </a:rPr>
              <a:t>μ</a:t>
            </a:r>
            <a:r>
              <a:rPr lang="cs-CZ" altLang="en-US" sz="2800" dirty="0" smtClean="0">
                <a:solidFill>
                  <a:srgbClr val="002060"/>
                </a:solidFill>
                <a:latin typeface="+mj-lt"/>
              </a:rPr>
              <a:t>L (28%)</a:t>
            </a:r>
          </a:p>
          <a:p>
            <a:pPr marL="1371600" lvl="2" indent="-457200" eaLnBrk="1" hangingPunct="1">
              <a:buFontTx/>
              <a:buAutoNum type="arabicParenR"/>
            </a:pPr>
            <a:r>
              <a:rPr lang="cs-CZ" altLang="en-US" sz="2800" dirty="0" smtClean="0">
                <a:solidFill>
                  <a:srgbClr val="002060"/>
                </a:solidFill>
                <a:latin typeface="+mj-lt"/>
              </a:rPr>
              <a:t>T-lymfocyty CD4+ 200-500/ </a:t>
            </a:r>
            <a:r>
              <a:rPr lang="el-GR" altLang="en-US" sz="2800" dirty="0" smtClean="0">
                <a:solidFill>
                  <a:srgbClr val="002060"/>
                </a:solidFill>
                <a:latin typeface="+mj-lt"/>
              </a:rPr>
              <a:t>μ</a:t>
            </a:r>
            <a:r>
              <a:rPr lang="cs-CZ" altLang="en-US" sz="2800" dirty="0" smtClean="0">
                <a:solidFill>
                  <a:srgbClr val="002060"/>
                </a:solidFill>
                <a:latin typeface="+mj-lt"/>
              </a:rPr>
              <a:t>L (14-28%)</a:t>
            </a:r>
          </a:p>
          <a:p>
            <a:pPr marL="1371600" lvl="2" indent="-457200" eaLnBrk="1" hangingPunct="1">
              <a:buFontTx/>
              <a:buAutoNum type="arabicParenR"/>
            </a:pPr>
            <a:r>
              <a:rPr lang="cs-CZ" altLang="en-US" sz="2800" dirty="0" smtClean="0">
                <a:solidFill>
                  <a:srgbClr val="002060"/>
                </a:solidFill>
                <a:latin typeface="+mj-lt"/>
              </a:rPr>
              <a:t>T-lymfocyty CD4+ 200/ </a:t>
            </a:r>
            <a:r>
              <a:rPr lang="el-GR" altLang="en-US" sz="2800" dirty="0" smtClean="0">
                <a:solidFill>
                  <a:srgbClr val="002060"/>
                </a:solidFill>
                <a:latin typeface="+mj-lt"/>
              </a:rPr>
              <a:t>μ</a:t>
            </a:r>
            <a:r>
              <a:rPr lang="cs-CZ" altLang="en-US" sz="2800" dirty="0" smtClean="0">
                <a:solidFill>
                  <a:srgbClr val="002060"/>
                </a:solidFill>
                <a:latin typeface="+mj-lt"/>
              </a:rPr>
              <a:t>L (14%) </a:t>
            </a:r>
            <a:endParaRPr lang="el-GR" altLang="en-US" sz="2800" dirty="0" smtClean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794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Léčba</a:t>
            </a:r>
          </a:p>
        </p:txBody>
      </p:sp>
      <p:sp>
        <p:nvSpPr>
          <p:cNvPr id="911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002060"/>
                </a:solidFill>
              </a:rPr>
              <a:t>Komplexní – </a:t>
            </a:r>
            <a:r>
              <a:rPr lang="cs-CZ" altLang="cs-CZ" dirty="0" err="1" smtClean="0">
                <a:solidFill>
                  <a:srgbClr val="002060"/>
                </a:solidFill>
              </a:rPr>
              <a:t>antiretroviry</a:t>
            </a:r>
            <a:r>
              <a:rPr lang="cs-CZ" altLang="cs-CZ" dirty="0" smtClean="0">
                <a:solidFill>
                  <a:srgbClr val="002060"/>
                </a:solidFill>
              </a:rPr>
              <a:t>, </a:t>
            </a:r>
            <a:r>
              <a:rPr lang="cs-CZ" altLang="cs-CZ" dirty="0" err="1" smtClean="0">
                <a:solidFill>
                  <a:srgbClr val="002060"/>
                </a:solidFill>
              </a:rPr>
              <a:t>antivirotika</a:t>
            </a:r>
            <a:r>
              <a:rPr lang="cs-CZ" altLang="cs-CZ" dirty="0" smtClean="0">
                <a:solidFill>
                  <a:srgbClr val="002060"/>
                </a:solidFill>
              </a:rPr>
              <a:t>, antimykotika</a:t>
            </a:r>
          </a:p>
          <a:p>
            <a:endParaRPr lang="cs-CZ" altLang="cs-CZ" dirty="0" smtClean="0">
              <a:solidFill>
                <a:srgbClr val="002060"/>
              </a:solidFill>
            </a:endParaRPr>
          </a:p>
          <a:p>
            <a:r>
              <a:rPr lang="cs-CZ" altLang="cs-CZ" dirty="0" smtClean="0">
                <a:solidFill>
                  <a:srgbClr val="002060"/>
                </a:solidFill>
              </a:rPr>
              <a:t>Inhibitory: </a:t>
            </a:r>
          </a:p>
          <a:p>
            <a:pPr lvl="1"/>
            <a:r>
              <a:rPr lang="cs-CZ" altLang="cs-CZ" dirty="0" smtClean="0">
                <a:solidFill>
                  <a:srgbClr val="002060"/>
                </a:solidFill>
              </a:rPr>
              <a:t>reverzní transkriptázy</a:t>
            </a:r>
          </a:p>
          <a:p>
            <a:pPr lvl="1"/>
            <a:r>
              <a:rPr lang="cs-CZ" altLang="cs-CZ" dirty="0" smtClean="0">
                <a:solidFill>
                  <a:srgbClr val="002060"/>
                </a:solidFill>
              </a:rPr>
              <a:t>proteolytických enzymů</a:t>
            </a:r>
          </a:p>
          <a:p>
            <a:pPr lvl="1"/>
            <a:r>
              <a:rPr lang="cs-CZ" altLang="cs-CZ" dirty="0" smtClean="0">
                <a:solidFill>
                  <a:srgbClr val="002060"/>
                </a:solidFill>
              </a:rPr>
              <a:t>Vstupu HIV do T - lymfocytů </a:t>
            </a:r>
          </a:p>
        </p:txBody>
      </p:sp>
    </p:spTree>
    <p:extLst>
      <p:ext uri="{BB962C8B-B14F-4D97-AF65-F5344CB8AC3E}">
        <p14:creationId xmlns:p14="http://schemas.microsoft.com/office/powerpoint/2010/main" val="23052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 smtClean="0">
                <a:solidFill>
                  <a:srgbClr val="C00000"/>
                </a:solidFill>
              </a:rPr>
              <a:t>Terapie AIDS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447800"/>
            <a:ext cx="8397875" cy="4181475"/>
          </a:xfrm>
        </p:spPr>
        <p:txBody>
          <a:bodyPr/>
          <a:lstStyle/>
          <a:p>
            <a:pPr eaLnBrk="1" hangingPunct="1"/>
            <a:endParaRPr lang="cs-CZ" altLang="en-US" sz="24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cs-CZ" altLang="en-US" sz="2400" dirty="0" err="1" smtClean="0">
                <a:solidFill>
                  <a:srgbClr val="002060"/>
                </a:solidFill>
              </a:rPr>
              <a:t>Antiretrovirová</a:t>
            </a:r>
            <a:endParaRPr lang="cs-CZ" altLang="en-US" sz="2400" dirty="0" smtClean="0">
              <a:solidFill>
                <a:srgbClr val="002060"/>
              </a:solidFill>
            </a:endParaRPr>
          </a:p>
          <a:p>
            <a:pPr lvl="1" eaLnBrk="1" hangingPunct="1"/>
            <a:r>
              <a:rPr lang="cs-CZ" altLang="en-US" sz="2400" dirty="0" smtClean="0">
                <a:solidFill>
                  <a:srgbClr val="002060"/>
                </a:solidFill>
              </a:rPr>
              <a:t>Nukleosidové inhibitory reverzní transkriptázy: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azidothymdin</a:t>
            </a:r>
            <a:r>
              <a:rPr lang="cs-CZ" altLang="en-US" sz="2400" dirty="0" smtClean="0">
                <a:solidFill>
                  <a:srgbClr val="002060"/>
                </a:solidFill>
              </a:rPr>
              <a:t> (syn.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zidovudin</a:t>
            </a:r>
            <a:r>
              <a:rPr lang="cs-CZ" altLang="en-US" sz="2400" dirty="0" smtClean="0">
                <a:solidFill>
                  <a:srgbClr val="002060"/>
                </a:solidFill>
              </a:rPr>
              <a:t>),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didanosin</a:t>
            </a:r>
            <a:r>
              <a:rPr lang="cs-CZ" altLang="en-US" sz="2400" dirty="0" smtClean="0">
                <a:solidFill>
                  <a:srgbClr val="002060"/>
                </a:solidFill>
              </a:rPr>
              <a:t>,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zalcitabin</a:t>
            </a:r>
            <a:r>
              <a:rPr lang="cs-CZ" altLang="en-US" sz="2400" dirty="0" smtClean="0">
                <a:solidFill>
                  <a:srgbClr val="002060"/>
                </a:solidFill>
              </a:rPr>
              <a:t>,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stavudin</a:t>
            </a:r>
            <a:r>
              <a:rPr lang="cs-CZ" altLang="en-US" sz="2400" dirty="0" smtClean="0">
                <a:solidFill>
                  <a:srgbClr val="002060"/>
                </a:solidFill>
              </a:rPr>
              <a:t>,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lamivudin</a:t>
            </a:r>
            <a:endParaRPr lang="cs-CZ" altLang="en-US" sz="2400" dirty="0" smtClean="0">
              <a:solidFill>
                <a:srgbClr val="002060"/>
              </a:solidFill>
            </a:endParaRPr>
          </a:p>
          <a:p>
            <a:pPr lvl="1" eaLnBrk="1" hangingPunct="1"/>
            <a:r>
              <a:rPr lang="cs-CZ" altLang="en-US" sz="2400" dirty="0" err="1" smtClean="0">
                <a:solidFill>
                  <a:srgbClr val="002060"/>
                </a:solidFill>
              </a:rPr>
              <a:t>Nenukleosidové</a:t>
            </a:r>
            <a:r>
              <a:rPr lang="cs-CZ" altLang="en-US" sz="2400" dirty="0" smtClean="0">
                <a:solidFill>
                  <a:srgbClr val="002060"/>
                </a:solidFill>
              </a:rPr>
              <a:t> inhibitory reverzní transkriptázy: 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Nevirapin</a:t>
            </a:r>
            <a:r>
              <a:rPr lang="cs-CZ" altLang="en-US" sz="2400" dirty="0" smtClean="0">
                <a:solidFill>
                  <a:srgbClr val="002060"/>
                </a:solidFill>
              </a:rPr>
              <a:t>,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delavirdin</a:t>
            </a:r>
            <a:r>
              <a:rPr lang="cs-CZ" altLang="en-US" sz="2400" dirty="0" smtClean="0">
                <a:solidFill>
                  <a:srgbClr val="002060"/>
                </a:solidFill>
              </a:rPr>
              <a:t>,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efavirenz</a:t>
            </a:r>
            <a:endParaRPr lang="cs-CZ" altLang="en-US" sz="2400" dirty="0" smtClean="0">
              <a:solidFill>
                <a:srgbClr val="002060"/>
              </a:solidFill>
            </a:endParaRPr>
          </a:p>
          <a:p>
            <a:pPr lvl="1" eaLnBrk="1" hangingPunct="1"/>
            <a:r>
              <a:rPr lang="cs-CZ" altLang="en-US" sz="2400" dirty="0" smtClean="0">
                <a:solidFill>
                  <a:srgbClr val="002060"/>
                </a:solidFill>
              </a:rPr>
              <a:t>Inhibitory HIV proteinázy: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Saquinavir</a:t>
            </a:r>
            <a:r>
              <a:rPr lang="cs-CZ" altLang="en-US" sz="2400" dirty="0" smtClean="0">
                <a:solidFill>
                  <a:srgbClr val="002060"/>
                </a:solidFill>
              </a:rPr>
              <a:t>,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ritonavir</a:t>
            </a:r>
            <a:r>
              <a:rPr lang="cs-CZ" altLang="en-US" sz="2400" dirty="0" smtClean="0">
                <a:solidFill>
                  <a:srgbClr val="002060"/>
                </a:solidFill>
              </a:rPr>
              <a:t>,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indinavir</a:t>
            </a:r>
            <a:endParaRPr lang="cs-CZ" altLang="en-US" sz="24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cs-CZ" altLang="en-US" sz="2400" dirty="0" smtClean="0">
                <a:solidFill>
                  <a:srgbClr val="002060"/>
                </a:solidFill>
              </a:rPr>
              <a:t>Profylaxe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pneumocystové</a:t>
            </a:r>
            <a:r>
              <a:rPr lang="cs-CZ" altLang="en-US" sz="2400" dirty="0" smtClean="0">
                <a:solidFill>
                  <a:srgbClr val="002060"/>
                </a:solidFill>
              </a:rPr>
              <a:t> pneumonie (co-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trimoxazol</a:t>
            </a:r>
            <a:r>
              <a:rPr lang="cs-CZ" altLang="en-US" sz="2400" dirty="0" smtClean="0">
                <a:solidFill>
                  <a:srgbClr val="002060"/>
                </a:solidFill>
              </a:rPr>
              <a:t>),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antivirotika</a:t>
            </a:r>
            <a:r>
              <a:rPr lang="cs-CZ" altLang="en-US" sz="2400" dirty="0" smtClean="0">
                <a:solidFill>
                  <a:srgbClr val="002060"/>
                </a:solidFill>
              </a:rPr>
              <a:t>, antimykotická antibiotika</a:t>
            </a:r>
          </a:p>
        </p:txBody>
      </p:sp>
    </p:spTree>
    <p:extLst>
      <p:ext uri="{BB962C8B-B14F-4D97-AF65-F5344CB8AC3E}">
        <p14:creationId xmlns:p14="http://schemas.microsoft.com/office/powerpoint/2010/main" val="311035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 smtClean="0">
                <a:solidFill>
                  <a:srgbClr val="C00000"/>
                </a:solidFill>
              </a:rPr>
              <a:t>Strategie  léčby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en-US" dirty="0" smtClean="0">
                <a:solidFill>
                  <a:srgbClr val="002060"/>
                </a:solidFill>
              </a:rPr>
              <a:t>HAART -   </a:t>
            </a:r>
            <a:r>
              <a:rPr lang="cs-CZ" altLang="en-US" dirty="0" err="1" smtClean="0">
                <a:solidFill>
                  <a:srgbClr val="002060"/>
                </a:solidFill>
              </a:rPr>
              <a:t>Highly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cs-CZ" altLang="en-US" dirty="0" smtClean="0">
                <a:solidFill>
                  <a:srgbClr val="002060"/>
                </a:solidFill>
              </a:rPr>
              <a:t>                     </a:t>
            </a:r>
            <a:r>
              <a:rPr lang="cs-CZ" altLang="en-US" dirty="0" err="1" smtClean="0">
                <a:solidFill>
                  <a:srgbClr val="002060"/>
                </a:solidFill>
              </a:rPr>
              <a:t>Active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cs-CZ" altLang="en-US" dirty="0" smtClean="0">
                <a:solidFill>
                  <a:srgbClr val="002060"/>
                </a:solidFill>
              </a:rPr>
              <a:t>                     Anti</a:t>
            </a:r>
          </a:p>
          <a:p>
            <a:pPr eaLnBrk="1" hangingPunct="1">
              <a:buFontTx/>
              <a:buNone/>
            </a:pPr>
            <a:r>
              <a:rPr lang="cs-CZ" altLang="en-US" dirty="0" smtClean="0">
                <a:solidFill>
                  <a:srgbClr val="002060"/>
                </a:solidFill>
              </a:rPr>
              <a:t>                     </a:t>
            </a:r>
            <a:r>
              <a:rPr lang="cs-CZ" altLang="en-US" dirty="0" err="1" smtClean="0">
                <a:solidFill>
                  <a:srgbClr val="002060"/>
                </a:solidFill>
              </a:rPr>
              <a:t>Retroviral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cs-CZ" altLang="en-US" dirty="0" smtClean="0">
                <a:solidFill>
                  <a:srgbClr val="002060"/>
                </a:solidFill>
              </a:rPr>
              <a:t>                     </a:t>
            </a:r>
            <a:r>
              <a:rPr lang="cs-CZ" altLang="en-US" dirty="0" err="1" smtClean="0">
                <a:solidFill>
                  <a:srgbClr val="002060"/>
                </a:solidFill>
              </a:rPr>
              <a:t>Therapy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pPr eaLnBrk="1" hangingPunct="1"/>
            <a:endParaRPr lang="cs-CZ" altLang="en-US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cs-CZ" altLang="en-US" dirty="0" err="1" smtClean="0">
                <a:solidFill>
                  <a:srgbClr val="002060"/>
                </a:solidFill>
              </a:rPr>
              <a:t>Mega</a:t>
            </a:r>
            <a:r>
              <a:rPr lang="cs-CZ" altLang="en-US" dirty="0" smtClean="0">
                <a:solidFill>
                  <a:srgbClr val="002060"/>
                </a:solidFill>
              </a:rPr>
              <a:t>-HAART</a:t>
            </a:r>
          </a:p>
        </p:txBody>
      </p:sp>
    </p:spTree>
    <p:extLst>
      <p:ext uri="{BB962C8B-B14F-4D97-AF65-F5344CB8AC3E}">
        <p14:creationId xmlns:p14="http://schemas.microsoft.com/office/powerpoint/2010/main" val="282972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0" y="-13128"/>
            <a:ext cx="9118620" cy="688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8102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 idx="4294967295"/>
          </p:nvPr>
        </p:nvSpPr>
        <p:spPr>
          <a:xfrm>
            <a:off x="1085850" y="203200"/>
            <a:ext cx="8058150" cy="99355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900" dirty="0" smtClean="0">
                <a:solidFill>
                  <a:srgbClr val="C00000"/>
                </a:solidFill>
                <a:cs typeface="Arial" charset="0"/>
              </a:rPr>
              <a:t/>
            </a:r>
            <a:br>
              <a:rPr lang="cs-CZ" altLang="cs-CZ" sz="2900" dirty="0" smtClean="0">
                <a:solidFill>
                  <a:srgbClr val="C00000"/>
                </a:solidFill>
                <a:cs typeface="Arial" charset="0"/>
              </a:rPr>
            </a:br>
            <a:r>
              <a:rPr lang="cs-CZ" altLang="cs-CZ" sz="2900" dirty="0" smtClean="0">
                <a:solidFill>
                  <a:srgbClr val="C00000"/>
                </a:solidFill>
                <a:cs typeface="Arial" charset="0"/>
              </a:rPr>
              <a:t>HAART éra</a:t>
            </a:r>
            <a:r>
              <a:rPr lang="cs-CZ" altLang="cs-CZ" sz="2900" dirty="0" smtClean="0">
                <a:solidFill>
                  <a:srgbClr val="002060"/>
                </a:solidFill>
                <a:cs typeface="Arial" charset="0"/>
              </a:rPr>
              <a:t> (od r. 1996) = troj a </a:t>
            </a:r>
            <a:r>
              <a:rPr lang="cs-CZ" altLang="cs-CZ" sz="2900" dirty="0" err="1" smtClean="0">
                <a:solidFill>
                  <a:srgbClr val="002060"/>
                </a:solidFill>
                <a:cs typeface="Arial" charset="0"/>
              </a:rPr>
              <a:t>vícekombinace</a:t>
            </a:r>
            <a:endParaRPr lang="cs-CZ" altLang="cs-CZ" sz="2900" b="1" dirty="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33894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28688" y="1214438"/>
            <a:ext cx="7758112" cy="5429250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endParaRPr lang="cs-CZ" sz="2800" b="1" dirty="0" smtClean="0">
              <a:solidFill>
                <a:srgbClr val="002060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endParaRPr lang="cs-CZ" sz="2800" b="1" dirty="0" smtClean="0">
              <a:solidFill>
                <a:srgbClr val="002060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HAART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</a:p>
          <a:p>
            <a:pPr lvl="1">
              <a:buClr>
                <a:schemeClr val="accent6">
                  <a:lumMod val="75000"/>
                </a:schemeClr>
              </a:buClr>
              <a:buFontTx/>
              <a:buChar char="•"/>
              <a:defRPr/>
            </a:pP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H</a:t>
            </a:r>
            <a:r>
              <a:rPr lang="cs-CZ" dirty="0" err="1" smtClean="0">
                <a:solidFill>
                  <a:srgbClr val="002060"/>
                </a:solidFill>
              </a:rPr>
              <a:t>ighly</a:t>
            </a:r>
            <a:r>
              <a:rPr lang="cs-CZ" dirty="0" smtClean="0">
                <a:solidFill>
                  <a:srgbClr val="002060"/>
                </a:solidFill>
              </a:rPr>
              <a:t>  </a:t>
            </a:r>
            <a:r>
              <a:rPr lang="cs-CZ" b="1" dirty="0" err="1" smtClean="0">
                <a:solidFill>
                  <a:srgbClr val="002060"/>
                </a:solidFill>
              </a:rPr>
              <a:t>A</a:t>
            </a:r>
            <a:r>
              <a:rPr lang="cs-CZ" dirty="0" err="1" smtClean="0">
                <a:solidFill>
                  <a:srgbClr val="002060"/>
                </a:solidFill>
              </a:rPr>
              <a:t>ctive</a:t>
            </a:r>
            <a:r>
              <a:rPr lang="cs-CZ" dirty="0" smtClean="0">
                <a:solidFill>
                  <a:srgbClr val="002060"/>
                </a:solidFill>
              </a:rPr>
              <a:t>  </a:t>
            </a:r>
            <a:r>
              <a:rPr lang="cs-CZ" b="1" dirty="0" err="1" smtClean="0">
                <a:solidFill>
                  <a:srgbClr val="002060"/>
                </a:solidFill>
              </a:rPr>
              <a:t>A</a:t>
            </a:r>
            <a:r>
              <a:rPr lang="cs-CZ" dirty="0" err="1" smtClean="0">
                <a:solidFill>
                  <a:srgbClr val="002060"/>
                </a:solidFill>
              </a:rPr>
              <a:t>nti</a:t>
            </a:r>
            <a:r>
              <a:rPr lang="cs-CZ" b="1" dirty="0" err="1" smtClean="0">
                <a:solidFill>
                  <a:srgbClr val="002060"/>
                </a:solidFill>
              </a:rPr>
              <a:t>R</a:t>
            </a:r>
            <a:r>
              <a:rPr lang="cs-CZ" dirty="0" err="1" smtClean="0">
                <a:solidFill>
                  <a:srgbClr val="002060"/>
                </a:solidFill>
              </a:rPr>
              <a:t>etroviral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T</a:t>
            </a:r>
            <a:r>
              <a:rPr lang="cs-CZ" dirty="0" err="1" smtClean="0">
                <a:solidFill>
                  <a:srgbClr val="002060"/>
                </a:solidFill>
              </a:rPr>
              <a:t>herapy</a:t>
            </a:r>
            <a:endParaRPr lang="cs-CZ" dirty="0" smtClean="0">
              <a:solidFill>
                <a:srgbClr val="002060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CART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endParaRPr lang="cs-CZ" sz="2800" dirty="0" smtClean="0">
              <a:solidFill>
                <a:srgbClr val="002060"/>
              </a:solidFill>
            </a:endParaRPr>
          </a:p>
          <a:p>
            <a:pPr lvl="1">
              <a:buClr>
                <a:schemeClr val="accent6">
                  <a:lumMod val="50000"/>
                </a:schemeClr>
              </a:buClr>
              <a:buFontTx/>
              <a:buChar char="•"/>
              <a:defRPr/>
            </a:pP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C</a:t>
            </a:r>
            <a:r>
              <a:rPr lang="cs-CZ" dirty="0" err="1" smtClean="0">
                <a:solidFill>
                  <a:srgbClr val="002060"/>
                </a:solidFill>
              </a:rPr>
              <a:t>ombination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A</a:t>
            </a:r>
            <a:r>
              <a:rPr lang="cs-CZ" dirty="0" err="1" smtClean="0">
                <a:solidFill>
                  <a:srgbClr val="002060"/>
                </a:solidFill>
              </a:rPr>
              <a:t>nti</a:t>
            </a:r>
            <a:r>
              <a:rPr lang="cs-CZ" b="1" dirty="0" err="1" smtClean="0">
                <a:solidFill>
                  <a:srgbClr val="002060"/>
                </a:solidFill>
              </a:rPr>
              <a:t>R</a:t>
            </a:r>
            <a:r>
              <a:rPr lang="cs-CZ" dirty="0" err="1" smtClean="0">
                <a:solidFill>
                  <a:srgbClr val="002060"/>
                </a:solidFill>
              </a:rPr>
              <a:t>etroviral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T</a:t>
            </a:r>
            <a:r>
              <a:rPr lang="cs-CZ" dirty="0" err="1" smtClean="0">
                <a:solidFill>
                  <a:srgbClr val="002060"/>
                </a:solidFill>
              </a:rPr>
              <a:t>herapy</a:t>
            </a:r>
            <a:endParaRPr lang="cs-CZ" dirty="0" smtClean="0">
              <a:solidFill>
                <a:srgbClr val="002060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OBT</a:t>
            </a:r>
            <a:r>
              <a:rPr lang="cs-CZ" sz="2800" dirty="0" smtClean="0">
                <a:solidFill>
                  <a:srgbClr val="002060"/>
                </a:solidFill>
              </a:rPr>
              <a:t>       </a:t>
            </a:r>
          </a:p>
          <a:p>
            <a:pPr lvl="1">
              <a:buClr>
                <a:schemeClr val="accent6">
                  <a:lumMod val="50000"/>
                </a:schemeClr>
              </a:buClr>
              <a:buFontTx/>
              <a:buChar char="•"/>
              <a:defRPr/>
            </a:pP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O</a:t>
            </a:r>
            <a:r>
              <a:rPr lang="cs-CZ" dirty="0" err="1" smtClean="0">
                <a:solidFill>
                  <a:srgbClr val="002060"/>
                </a:solidFill>
              </a:rPr>
              <a:t>ptimalising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b="1" dirty="0" smtClean="0">
                <a:solidFill>
                  <a:srgbClr val="002060"/>
                </a:solidFill>
              </a:rPr>
              <a:t>B</a:t>
            </a:r>
            <a:r>
              <a:rPr lang="cs-CZ" dirty="0" smtClean="0">
                <a:solidFill>
                  <a:srgbClr val="002060"/>
                </a:solidFill>
              </a:rPr>
              <a:t>asic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T</a:t>
            </a:r>
            <a:r>
              <a:rPr lang="cs-CZ" dirty="0" err="1" smtClean="0">
                <a:solidFill>
                  <a:srgbClr val="002060"/>
                </a:solidFill>
              </a:rPr>
              <a:t>reatment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endParaRPr lang="cs-CZ" dirty="0" smtClean="0">
              <a:solidFill>
                <a:srgbClr val="002060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cs-CZ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3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 idx="4294967295"/>
          </p:nvPr>
        </p:nvSpPr>
        <p:spPr>
          <a:xfrm>
            <a:off x="1085850" y="203200"/>
            <a:ext cx="6078438" cy="84953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dirty="0" smtClean="0">
                <a:solidFill>
                  <a:srgbClr val="C00000"/>
                </a:solidFill>
                <a:cs typeface="Arial" charset="0"/>
              </a:rPr>
              <a:t>Vznik rezistence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28688" y="1214438"/>
            <a:ext cx="7758112" cy="5429250"/>
          </a:xfrm>
        </p:spPr>
        <p:txBody>
          <a:bodyPr/>
          <a:lstStyle/>
          <a:p>
            <a:pPr marL="609600" indent="-609600" eaLnBrk="1" hangingPunct="1">
              <a:buClr>
                <a:srgbClr val="C00000"/>
              </a:buClr>
              <a:buFont typeface="Times New Roman" pitchFamily="18" charset="0"/>
              <a:buNone/>
            </a:pPr>
            <a:endParaRPr lang="cs-CZ" altLang="cs-CZ" sz="1000" b="1" dirty="0" smtClean="0">
              <a:solidFill>
                <a:srgbClr val="002060"/>
              </a:solidFill>
            </a:endParaRPr>
          </a:p>
          <a:p>
            <a:pPr marL="609600" indent="-609600" eaLnBrk="1" hangingPunct="1">
              <a:buClr>
                <a:srgbClr val="C00000"/>
              </a:buClr>
              <a:buFont typeface="Times New Roman" pitchFamily="18" charset="0"/>
              <a:buNone/>
            </a:pPr>
            <a:r>
              <a:rPr lang="cs-CZ" altLang="cs-CZ" sz="2800" b="1" dirty="0" smtClean="0">
                <a:solidFill>
                  <a:srgbClr val="002060"/>
                </a:solidFill>
              </a:rPr>
              <a:t>Součást obranné a evoluční strategie viru</a:t>
            </a:r>
          </a:p>
          <a:p>
            <a:pPr marL="609600" indent="-609600">
              <a:buClr>
                <a:srgbClr val="9D3232"/>
              </a:buClr>
            </a:pPr>
            <a:r>
              <a:rPr lang="cs-CZ" altLang="cs-CZ" sz="2800" dirty="0" smtClean="0">
                <a:solidFill>
                  <a:srgbClr val="002060"/>
                </a:solidFill>
              </a:rPr>
              <a:t>chyby při replikaci RNA do DNA</a:t>
            </a:r>
          </a:p>
          <a:p>
            <a:pPr marL="609600" indent="-609600">
              <a:buClr>
                <a:srgbClr val="9D3232"/>
              </a:buClr>
            </a:pPr>
            <a:r>
              <a:rPr lang="cs-CZ" altLang="cs-CZ" sz="2800" dirty="0" smtClean="0">
                <a:solidFill>
                  <a:srgbClr val="002060"/>
                </a:solidFill>
              </a:rPr>
              <a:t>1 chyba / 10000 bází</a:t>
            </a:r>
          </a:p>
          <a:p>
            <a:pPr marL="609600" indent="-609600">
              <a:buClr>
                <a:srgbClr val="9D3232"/>
              </a:buClr>
            </a:pPr>
            <a:r>
              <a:rPr lang="cs-CZ" altLang="cs-CZ" sz="2800" dirty="0" smtClean="0">
                <a:solidFill>
                  <a:srgbClr val="002060"/>
                </a:solidFill>
              </a:rPr>
              <a:t>každá nově vzniklá RNA = 1 chyba</a:t>
            </a:r>
          </a:p>
          <a:p>
            <a:pPr marL="609600" indent="-609600">
              <a:buClr>
                <a:srgbClr val="9D3232"/>
              </a:buClr>
            </a:pPr>
            <a:r>
              <a:rPr lang="cs-CZ" altLang="cs-CZ" sz="2800" dirty="0" smtClean="0">
                <a:solidFill>
                  <a:srgbClr val="002060"/>
                </a:solidFill>
              </a:rPr>
              <a:t>rychlost replikace HIV</a:t>
            </a:r>
          </a:p>
          <a:p>
            <a:pPr marL="609600" indent="-609600">
              <a:buFont typeface="Wingdings" pitchFamily="2" charset="2"/>
              <a:buNone/>
            </a:pPr>
            <a:r>
              <a:rPr lang="cs-CZ" altLang="cs-CZ" sz="2800" dirty="0" smtClean="0">
                <a:solidFill>
                  <a:srgbClr val="002060"/>
                </a:solidFill>
              </a:rPr>
              <a:t>         = </a:t>
            </a:r>
            <a:r>
              <a:rPr lang="cs-CZ" altLang="cs-CZ" sz="2800" b="1" dirty="0" smtClean="0">
                <a:solidFill>
                  <a:srgbClr val="002060"/>
                </a:solidFill>
              </a:rPr>
              <a:t>1 mil. </a:t>
            </a:r>
            <a:r>
              <a:rPr lang="en-US" altLang="cs-CZ" sz="2800" b="1" dirty="0" smtClean="0">
                <a:solidFill>
                  <a:srgbClr val="002060"/>
                </a:solidFill>
                <a:cs typeface="Times New Roman" pitchFamily="18" charset="0"/>
              </a:rPr>
              <a:t>×</a:t>
            </a:r>
            <a:r>
              <a:rPr lang="cs-CZ" altLang="cs-CZ" sz="2800" b="1" dirty="0" smtClean="0">
                <a:solidFill>
                  <a:srgbClr val="002060"/>
                </a:solidFill>
              </a:rPr>
              <a:t> vyšší evoluční rychlost</a:t>
            </a:r>
          </a:p>
          <a:p>
            <a:pPr marL="609600" indent="-609600">
              <a:buFont typeface="Wingdings" pitchFamily="2" charset="2"/>
              <a:buNone/>
            </a:pPr>
            <a:r>
              <a:rPr lang="cs-CZ" altLang="cs-CZ" sz="2800" b="1" dirty="0" smtClean="0">
                <a:solidFill>
                  <a:srgbClr val="002060"/>
                </a:solidFill>
              </a:rPr>
              <a:t>             než hostitelský organizmus</a:t>
            </a:r>
          </a:p>
          <a:p>
            <a:pPr marL="609600" indent="-609600">
              <a:buClr>
                <a:srgbClr val="9D3232"/>
              </a:buClr>
            </a:pPr>
            <a:r>
              <a:rPr lang="cs-CZ" altLang="cs-CZ" sz="2800" dirty="0" smtClean="0">
                <a:solidFill>
                  <a:srgbClr val="002060"/>
                </a:solidFill>
              </a:rPr>
              <a:t>uvnitř jednoho pacienta milióny různých</a:t>
            </a:r>
          </a:p>
          <a:p>
            <a:pPr marL="609600" indent="-609600">
              <a:buFont typeface="Wingdings" pitchFamily="2" charset="2"/>
              <a:buNone/>
            </a:pPr>
            <a:r>
              <a:rPr lang="cs-CZ" altLang="cs-CZ" sz="2800" dirty="0" smtClean="0">
                <a:solidFill>
                  <a:srgbClr val="002060"/>
                </a:solidFill>
              </a:rPr>
              <a:t>         variant viru </a:t>
            </a:r>
          </a:p>
          <a:p>
            <a:pPr marL="609600" indent="-609600" eaLnBrk="1" hangingPunct="1">
              <a:buFont typeface="Wingdings 2" pitchFamily="18" charset="2"/>
              <a:buNone/>
            </a:pPr>
            <a:endParaRPr lang="cs-CZ" altLang="cs-CZ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0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 idx="4294967295"/>
          </p:nvPr>
        </p:nvSpPr>
        <p:spPr>
          <a:xfrm>
            <a:off x="1085850" y="203200"/>
            <a:ext cx="6438478" cy="156961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900" dirty="0" smtClean="0">
                <a:solidFill>
                  <a:srgbClr val="C00000"/>
                </a:solidFill>
                <a:cs typeface="Arial" charset="0"/>
              </a:rPr>
              <a:t>r</a:t>
            </a:r>
            <a:r>
              <a:rPr lang="cs-CZ" altLang="cs-CZ" sz="2900" dirty="0" smtClean="0">
                <a:solidFill>
                  <a:srgbClr val="C00000"/>
                </a:solidFill>
                <a:cs typeface="Arial" charset="0"/>
              </a:rPr>
              <a:t>. 1996 – účinná AR terapie</a:t>
            </a:r>
          </a:p>
        </p:txBody>
      </p:sp>
      <p:sp>
        <p:nvSpPr>
          <p:cNvPr id="33894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28688" y="1214438"/>
            <a:ext cx="7758112" cy="5429250"/>
          </a:xfrm>
        </p:spPr>
        <p:txBody>
          <a:bodyPr/>
          <a:lstStyle/>
          <a:p>
            <a:pPr eaLnBrk="1" hangingPunct="1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endParaRPr lang="cs-CZ" sz="2800" dirty="0" smtClean="0"/>
          </a:p>
          <a:p>
            <a:pPr eaLnBrk="1" hangingPunct="1">
              <a:buClr>
                <a:schemeClr val="accent6">
                  <a:lumMod val="50000"/>
                </a:schemeClr>
              </a:buClr>
              <a:buFont typeface="Wingdings 2" pitchFamily="18" charset="2"/>
              <a:buNone/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HAART (cART, OBT)</a:t>
            </a:r>
          </a:p>
          <a:p>
            <a:pPr lvl="1" eaLnBrk="1" hangingPunct="1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002060"/>
                </a:solidFill>
              </a:rPr>
              <a:t>Standardní léčebný postup</a:t>
            </a:r>
          </a:p>
          <a:p>
            <a:pPr lvl="1" eaLnBrk="1" hangingPunct="1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002060"/>
                </a:solidFill>
              </a:rPr>
              <a:t>Modifikace přirozeného průběhu nemoci</a:t>
            </a:r>
          </a:p>
          <a:p>
            <a:pPr lvl="1" eaLnBrk="1" hangingPunct="1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002060"/>
                </a:solidFill>
              </a:rPr>
              <a:t>Původně fatální onemocnění</a:t>
            </a:r>
          </a:p>
          <a:p>
            <a:pPr lvl="1" eaLnBrk="1" hangingPunct="1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002060"/>
                </a:solidFill>
              </a:rPr>
              <a:t>Chronická choroba s mnohaletým průběhem</a:t>
            </a:r>
          </a:p>
          <a:p>
            <a:pPr eaLnBrk="1" hangingPunct="1">
              <a:buClr>
                <a:srgbClr val="C00000"/>
              </a:buClr>
              <a:buFont typeface="Times New Roman" pitchFamily="18" charset="0"/>
              <a:buChar char="●"/>
              <a:defRPr/>
            </a:pPr>
            <a:endParaRPr lang="cs-CZ" b="1" dirty="0" smtClean="0">
              <a:solidFill>
                <a:srgbClr val="002060"/>
              </a:solidFill>
            </a:endParaRPr>
          </a:p>
          <a:p>
            <a:pPr eaLnBrk="1" hangingPunct="1">
              <a:buClr>
                <a:schemeClr val="accent6">
                  <a:lumMod val="50000"/>
                </a:schemeClr>
              </a:buClr>
              <a:buFont typeface="Wingdings 2" pitchFamily="18" charset="2"/>
              <a:buNone/>
              <a:defRPr/>
            </a:pPr>
            <a:r>
              <a:rPr lang="cs-CZ" b="1" dirty="0" smtClean="0">
                <a:solidFill>
                  <a:srgbClr val="002060"/>
                </a:solidFill>
              </a:rPr>
              <a:t>Medián přežití léčených </a:t>
            </a:r>
            <a:r>
              <a:rPr lang="cs-CZ" b="1" dirty="0" smtClean="0">
                <a:solidFill>
                  <a:srgbClr val="002060"/>
                </a:solidFill>
                <a:sym typeface="Symbol" pitchFamily="18" charset="2"/>
              </a:rPr>
              <a:t></a:t>
            </a:r>
            <a:r>
              <a:rPr lang="cs-CZ" b="1" dirty="0" smtClean="0">
                <a:solidFill>
                  <a:srgbClr val="002060"/>
                </a:solidFill>
              </a:rPr>
              <a:t> 35 let</a:t>
            </a:r>
            <a:endParaRPr lang="cs-CZ" dirty="0" smtClean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 idx="4294967295"/>
          </p:nvPr>
        </p:nvSpPr>
        <p:spPr>
          <a:xfrm>
            <a:off x="1085850" y="203200"/>
            <a:ext cx="8058150" cy="92154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900" dirty="0" smtClean="0">
                <a:solidFill>
                  <a:srgbClr val="C00000"/>
                </a:solidFill>
                <a:cs typeface="Arial" charset="0"/>
              </a:rPr>
              <a:t/>
            </a:r>
            <a:br>
              <a:rPr lang="cs-CZ" altLang="cs-CZ" sz="2900" dirty="0" smtClean="0">
                <a:solidFill>
                  <a:srgbClr val="C00000"/>
                </a:solidFill>
                <a:cs typeface="Arial" charset="0"/>
              </a:rPr>
            </a:br>
            <a:r>
              <a:rPr lang="cs-CZ" altLang="cs-CZ" sz="3600" dirty="0" smtClean="0">
                <a:solidFill>
                  <a:srgbClr val="C00000"/>
                </a:solidFill>
                <a:cs typeface="Arial" charset="0"/>
              </a:rPr>
              <a:t>Nežádoucí </a:t>
            </a:r>
            <a:r>
              <a:rPr lang="cs-CZ" altLang="cs-CZ" sz="3600" dirty="0" smtClean="0">
                <a:solidFill>
                  <a:srgbClr val="C00000"/>
                </a:solidFill>
                <a:cs typeface="Arial" charset="0"/>
              </a:rPr>
              <a:t>jevy u HIV a </a:t>
            </a:r>
            <a:r>
              <a:rPr lang="cs-CZ" altLang="cs-CZ" sz="3600" dirty="0" err="1" smtClean="0">
                <a:solidFill>
                  <a:srgbClr val="C00000"/>
                </a:solidFill>
                <a:cs typeface="Arial" charset="0"/>
              </a:rPr>
              <a:t>cART</a:t>
            </a:r>
            <a:endParaRPr lang="cs-CZ" altLang="cs-CZ" sz="3600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3894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28688" y="1412776"/>
            <a:ext cx="7758112" cy="5184576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Metabolizmus tuků, cukrů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Laktátová acidóza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Faktory krevního srážení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Onemocnění ledvin - HIV nefropatie…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Onemocnění jater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Endokrinní žlázy – štítná žláza, nadledviny...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Neurologické poruchy – polyneuropatie…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Metabolizmus kostí – úbytek kostní tkáně, aseptická nekróza kostí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Onkologická onemocnění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…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endParaRPr lang="cs-CZ" sz="2800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cs-CZ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62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C00000"/>
                </a:solidFill>
              </a:rPr>
              <a:t>Význam stravy</a:t>
            </a:r>
          </a:p>
        </p:txBody>
      </p:sp>
      <p:sp>
        <p:nvSpPr>
          <p:cNvPr id="983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cs-CZ" altLang="cs-CZ" dirty="0" smtClean="0"/>
          </a:p>
          <a:p>
            <a:pPr eaLnBrk="1" hangingPunct="1"/>
            <a:r>
              <a:rPr lang="cs-CZ" altLang="cs-CZ" dirty="0" smtClean="0">
                <a:solidFill>
                  <a:srgbClr val="002060"/>
                </a:solidFill>
              </a:rPr>
              <a:t>Proteinově kalorická podvýživa</a:t>
            </a:r>
          </a:p>
          <a:p>
            <a:pPr eaLnBrk="1" hangingPunct="1"/>
            <a:r>
              <a:rPr lang="cs-CZ" altLang="cs-CZ" dirty="0" smtClean="0">
                <a:solidFill>
                  <a:srgbClr val="002060"/>
                </a:solidFill>
              </a:rPr>
              <a:t>Vitamin A, beta-karoten, vitamin B₆, B₁₂, vitamin C, vitamin E</a:t>
            </a:r>
          </a:p>
          <a:p>
            <a:pPr eaLnBrk="1" hangingPunct="1"/>
            <a:r>
              <a:rPr lang="cs-CZ" altLang="cs-CZ" dirty="0" smtClean="0">
                <a:solidFill>
                  <a:srgbClr val="002060"/>
                </a:solidFill>
              </a:rPr>
              <a:t>Železo, selen, zinek</a:t>
            </a:r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94132162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Seznam použité literatury</a:t>
            </a:r>
          </a:p>
        </p:txBody>
      </p:sp>
      <p:sp>
        <p:nvSpPr>
          <p:cNvPr id="993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002060"/>
                </a:solidFill>
              </a:rPr>
              <a:t>Ferenčík, M., Rovenský J., </a:t>
            </a:r>
            <a:r>
              <a:rPr lang="cs-CZ" altLang="cs-CZ" dirty="0" err="1" smtClean="0">
                <a:solidFill>
                  <a:srgbClr val="002060"/>
                </a:solidFill>
              </a:rPr>
              <a:t>Shoenfeld</a:t>
            </a:r>
            <a:r>
              <a:rPr lang="cs-CZ" altLang="cs-CZ" dirty="0" smtClean="0">
                <a:solidFill>
                  <a:srgbClr val="002060"/>
                </a:solidFill>
              </a:rPr>
              <a:t> Y., </a:t>
            </a:r>
          </a:p>
          <a:p>
            <a:pPr>
              <a:buFont typeface="Arial" charset="0"/>
              <a:buNone/>
            </a:pPr>
            <a:r>
              <a:rPr lang="cs-CZ" altLang="cs-CZ" dirty="0" smtClean="0">
                <a:solidFill>
                  <a:srgbClr val="002060"/>
                </a:solidFill>
              </a:rPr>
              <a:t>    </a:t>
            </a:r>
            <a:r>
              <a:rPr lang="cs-CZ" altLang="cs-CZ" dirty="0" err="1" smtClean="0">
                <a:solidFill>
                  <a:srgbClr val="002060"/>
                </a:solidFill>
              </a:rPr>
              <a:t>Maťha</a:t>
            </a:r>
            <a:r>
              <a:rPr lang="cs-CZ" altLang="cs-CZ" dirty="0" smtClean="0">
                <a:solidFill>
                  <a:srgbClr val="002060"/>
                </a:solidFill>
              </a:rPr>
              <a:t> V.  </a:t>
            </a:r>
            <a:r>
              <a:rPr lang="cs-CZ" altLang="cs-CZ" b="1" i="1" dirty="0" smtClean="0">
                <a:solidFill>
                  <a:srgbClr val="002060"/>
                </a:solidFill>
              </a:rPr>
              <a:t>Imunitní systém</a:t>
            </a:r>
            <a:r>
              <a:rPr lang="cs-CZ" altLang="cs-CZ" dirty="0" smtClean="0">
                <a:solidFill>
                  <a:srgbClr val="002060"/>
                </a:solidFill>
              </a:rPr>
              <a:t>. 1. vyd., Praha: </a:t>
            </a:r>
            <a:r>
              <a:rPr lang="cs-CZ" altLang="cs-CZ" dirty="0" err="1" smtClean="0">
                <a:solidFill>
                  <a:srgbClr val="002060"/>
                </a:solidFill>
              </a:rPr>
              <a:t>Grada</a:t>
            </a:r>
            <a:r>
              <a:rPr lang="cs-CZ" altLang="cs-CZ" dirty="0" smtClean="0">
                <a:solidFill>
                  <a:srgbClr val="002060"/>
                </a:solidFill>
              </a:rPr>
              <a:t> </a:t>
            </a:r>
            <a:r>
              <a:rPr lang="cs-CZ" altLang="cs-CZ" dirty="0" err="1" smtClean="0">
                <a:solidFill>
                  <a:srgbClr val="002060"/>
                </a:solidFill>
              </a:rPr>
              <a:t>Publishing</a:t>
            </a:r>
            <a:r>
              <a:rPr lang="cs-CZ" altLang="cs-CZ" dirty="0" smtClean="0">
                <a:solidFill>
                  <a:srgbClr val="002060"/>
                </a:solidFill>
              </a:rPr>
              <a:t>, a.s. 2005. 236 s. </a:t>
            </a:r>
          </a:p>
          <a:p>
            <a:pPr>
              <a:buFont typeface="Arial" charset="0"/>
              <a:buNone/>
            </a:pPr>
            <a:r>
              <a:rPr lang="cs-CZ" altLang="cs-CZ" dirty="0" smtClean="0">
                <a:solidFill>
                  <a:srgbClr val="002060"/>
                </a:solidFill>
              </a:rPr>
              <a:t>    ISBN 80-247-1196-6</a:t>
            </a:r>
          </a:p>
          <a:p>
            <a:r>
              <a:rPr lang="cs-CZ" altLang="cs-CZ" dirty="0" smtClean="0">
                <a:solidFill>
                  <a:srgbClr val="002060"/>
                </a:solidFill>
              </a:rPr>
              <a:t>Hořejší, Václav - Bartůňková, Jiřina. </a:t>
            </a:r>
          </a:p>
          <a:p>
            <a:pPr>
              <a:buFont typeface="Arial" charset="0"/>
              <a:buNone/>
            </a:pPr>
            <a:r>
              <a:rPr lang="cs-CZ" altLang="cs-CZ" dirty="0" smtClean="0">
                <a:solidFill>
                  <a:srgbClr val="002060"/>
                </a:solidFill>
              </a:rPr>
              <a:t>    </a:t>
            </a:r>
            <a:r>
              <a:rPr lang="cs-CZ" altLang="cs-CZ" b="1" i="1" dirty="0" smtClean="0">
                <a:solidFill>
                  <a:srgbClr val="002060"/>
                </a:solidFill>
              </a:rPr>
              <a:t>Základy imunologie</a:t>
            </a:r>
            <a:r>
              <a:rPr lang="cs-CZ" altLang="cs-CZ" dirty="0" smtClean="0">
                <a:solidFill>
                  <a:srgbClr val="002060"/>
                </a:solidFill>
              </a:rPr>
              <a:t>. 4. vyd. Praha : Triton, 2009. 316 s. ISBN 978-80-7387-280.</a:t>
            </a:r>
          </a:p>
          <a:p>
            <a:r>
              <a:rPr lang="cs-CZ" altLang="cs-CZ" dirty="0" smtClean="0">
                <a:solidFill>
                  <a:srgbClr val="002060"/>
                </a:solidFill>
              </a:rPr>
              <a:t>www.wikipedia.org</a:t>
            </a:r>
          </a:p>
          <a:p>
            <a:pPr>
              <a:buFont typeface="Arial" charset="0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470775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411" y="275873"/>
            <a:ext cx="5383177" cy="630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17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Molekulární podstata SCID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Je </a:t>
            </a:r>
            <a:r>
              <a:rPr lang="cs-CZ" dirty="0" smtClean="0">
                <a:solidFill>
                  <a:srgbClr val="002060"/>
                </a:solidFill>
              </a:rPr>
              <a:t>heterogenní, počet poruch </a:t>
            </a:r>
            <a:r>
              <a:rPr lang="cs-CZ" dirty="0" smtClean="0">
                <a:solidFill>
                  <a:srgbClr val="002060"/>
                </a:solidFill>
              </a:rPr>
              <a:t>narůstá.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b="1" dirty="0" smtClean="0">
                <a:solidFill>
                  <a:srgbClr val="002060"/>
                </a:solidFill>
              </a:rPr>
              <a:t>SCID T-B-NK+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Dědí se autozomálně </a:t>
            </a:r>
            <a:r>
              <a:rPr lang="cs-CZ" dirty="0" smtClean="0">
                <a:solidFill>
                  <a:srgbClr val="002060"/>
                </a:solidFill>
              </a:rPr>
              <a:t>recesivně.</a:t>
            </a:r>
            <a:endParaRPr lang="cs-CZ" dirty="0">
              <a:solidFill>
                <a:srgbClr val="002060"/>
              </a:solidFill>
            </a:endParaRP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Zachovány NK </a:t>
            </a:r>
            <a:r>
              <a:rPr lang="cs-CZ" dirty="0" smtClean="0">
                <a:solidFill>
                  <a:srgbClr val="002060"/>
                </a:solidFill>
              </a:rPr>
              <a:t>buňky.</a:t>
            </a:r>
            <a:endParaRPr lang="cs-CZ" dirty="0" smtClean="0">
              <a:solidFill>
                <a:srgbClr val="002060"/>
              </a:solidFill>
            </a:endParaRP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Často deficit </a:t>
            </a:r>
            <a:r>
              <a:rPr lang="cs-CZ" dirty="0" err="1" smtClean="0">
                <a:solidFill>
                  <a:srgbClr val="002060"/>
                </a:solidFill>
              </a:rPr>
              <a:t>rekombinázy</a:t>
            </a:r>
            <a:r>
              <a:rPr lang="cs-CZ" dirty="0" smtClean="0">
                <a:solidFill>
                  <a:srgbClr val="002060"/>
                </a:solidFill>
              </a:rPr>
              <a:t> RAG-2 </a:t>
            </a:r>
            <a:r>
              <a:rPr lang="cs-CZ" dirty="0" smtClean="0">
                <a:solidFill>
                  <a:srgbClr val="002060"/>
                </a:solidFill>
              </a:rPr>
              <a:t>enzymu, </a:t>
            </a:r>
            <a:r>
              <a:rPr lang="cs-CZ" dirty="0" smtClean="0">
                <a:solidFill>
                  <a:srgbClr val="002060"/>
                </a:solidFill>
              </a:rPr>
              <a:t>nutný pro rekombinační seskupení genů kódujících TCR a </a:t>
            </a:r>
            <a:r>
              <a:rPr lang="cs-CZ" dirty="0" smtClean="0">
                <a:solidFill>
                  <a:srgbClr val="002060"/>
                </a:solidFill>
              </a:rPr>
              <a:t>BCR.</a:t>
            </a:r>
            <a:endParaRPr lang="cs-CZ" dirty="0" smtClean="0">
              <a:solidFill>
                <a:srgbClr val="002060"/>
              </a:solidFill>
            </a:endParaRP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Porucha v expresi receptoru pro IL-7 (CD127 – </a:t>
            </a:r>
            <a:r>
              <a:rPr lang="el-GR" dirty="0" smtClean="0">
                <a:solidFill>
                  <a:srgbClr val="002060"/>
                </a:solidFill>
              </a:rPr>
              <a:t>α</a:t>
            </a:r>
            <a:r>
              <a:rPr lang="cs-CZ" dirty="0" smtClean="0">
                <a:solidFill>
                  <a:srgbClr val="002060"/>
                </a:solidFill>
              </a:rPr>
              <a:t> podjednotka receptoru</a:t>
            </a:r>
            <a:r>
              <a:rPr lang="cs-CZ" dirty="0" smtClean="0">
                <a:solidFill>
                  <a:srgbClr val="002060"/>
                </a:solidFill>
              </a:rPr>
              <a:t>).</a:t>
            </a:r>
            <a:endParaRPr lang="cs-CZ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23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Molekulární podstata SCID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SCID </a:t>
            </a:r>
            <a:r>
              <a:rPr lang="cs-CZ" b="1" dirty="0" smtClean="0">
                <a:solidFill>
                  <a:srgbClr val="002060"/>
                </a:solidFill>
              </a:rPr>
              <a:t>T-B+NK-</a:t>
            </a:r>
            <a:endParaRPr lang="cs-CZ" b="1" dirty="0">
              <a:solidFill>
                <a:srgbClr val="002060"/>
              </a:solidFill>
            </a:endParaRPr>
          </a:p>
          <a:p>
            <a:pPr lvl="1"/>
            <a:r>
              <a:rPr lang="cs-CZ" dirty="0">
                <a:solidFill>
                  <a:srgbClr val="002060"/>
                </a:solidFill>
              </a:rPr>
              <a:t>Absence T lymfocytů a NK </a:t>
            </a:r>
            <a:r>
              <a:rPr lang="cs-CZ" dirty="0" smtClean="0">
                <a:solidFill>
                  <a:srgbClr val="002060"/>
                </a:solidFill>
              </a:rPr>
              <a:t>buněk.</a:t>
            </a:r>
            <a:endParaRPr lang="cs-CZ" dirty="0">
              <a:solidFill>
                <a:srgbClr val="002060"/>
              </a:solidFill>
            </a:endParaRPr>
          </a:p>
          <a:p>
            <a:pPr lvl="1"/>
            <a:r>
              <a:rPr lang="cs-CZ" dirty="0">
                <a:solidFill>
                  <a:srgbClr val="002060"/>
                </a:solidFill>
              </a:rPr>
              <a:t>Představuje zhruba 60% všech onemocnění </a:t>
            </a:r>
            <a:r>
              <a:rPr lang="cs-CZ" dirty="0" smtClean="0">
                <a:solidFill>
                  <a:srgbClr val="002060"/>
                </a:solidFill>
              </a:rPr>
              <a:t>SCID.</a:t>
            </a:r>
            <a:endParaRPr lang="cs-CZ" dirty="0">
              <a:solidFill>
                <a:srgbClr val="002060"/>
              </a:solidFill>
            </a:endParaRPr>
          </a:p>
          <a:p>
            <a:pPr lvl="1"/>
            <a:r>
              <a:rPr lang="cs-CZ" dirty="0">
                <a:solidFill>
                  <a:srgbClr val="002060"/>
                </a:solidFill>
              </a:rPr>
              <a:t>V 70% vázána na chromozom X – mutace v genu pro </a:t>
            </a:r>
            <a:r>
              <a:rPr lang="el-GR" dirty="0">
                <a:solidFill>
                  <a:srgbClr val="002060"/>
                </a:solidFill>
              </a:rPr>
              <a:t>γ</a:t>
            </a:r>
            <a:r>
              <a:rPr lang="cs-CZ" dirty="0">
                <a:solidFill>
                  <a:srgbClr val="002060"/>
                </a:solidFill>
              </a:rPr>
              <a:t>-řetězec receptoru,  který je společný pro receptory </a:t>
            </a:r>
            <a:r>
              <a:rPr lang="cs-CZ" dirty="0" err="1">
                <a:solidFill>
                  <a:srgbClr val="002060"/>
                </a:solidFill>
              </a:rPr>
              <a:t>cytokinů</a:t>
            </a:r>
            <a:r>
              <a:rPr lang="cs-CZ" dirty="0">
                <a:solidFill>
                  <a:srgbClr val="002060"/>
                </a:solidFill>
              </a:rPr>
              <a:t> IL-2, IL-4, IL-7, IL-9 a </a:t>
            </a:r>
            <a:r>
              <a:rPr lang="cs-CZ" dirty="0" smtClean="0">
                <a:solidFill>
                  <a:srgbClr val="002060"/>
                </a:solidFill>
              </a:rPr>
              <a:t>IL-15.</a:t>
            </a:r>
            <a:endParaRPr lang="cs-CZ" dirty="0">
              <a:solidFill>
                <a:srgbClr val="002060"/>
              </a:solidFill>
            </a:endParaRPr>
          </a:p>
          <a:p>
            <a:pPr lvl="1"/>
            <a:r>
              <a:rPr lang="cs-CZ" dirty="0">
                <a:solidFill>
                  <a:srgbClr val="002060"/>
                </a:solidFill>
              </a:rPr>
              <a:t>Ve 30% autozomálně recesivní porucha kinázy </a:t>
            </a:r>
            <a:r>
              <a:rPr lang="cs-CZ" dirty="0" smtClean="0">
                <a:solidFill>
                  <a:srgbClr val="002060"/>
                </a:solidFill>
              </a:rPr>
              <a:t>Jak3</a:t>
            </a:r>
            <a:r>
              <a:rPr lang="cs-CZ" dirty="0">
                <a:solidFill>
                  <a:srgbClr val="002060"/>
                </a:solidFill>
              </a:rPr>
              <a:t>.</a:t>
            </a:r>
            <a:endParaRPr lang="cs-CZ" dirty="0">
              <a:solidFill>
                <a:srgbClr val="002060"/>
              </a:solidFill>
            </a:endParaRPr>
          </a:p>
          <a:p>
            <a:pPr lvl="1"/>
            <a:r>
              <a:rPr lang="cs-CZ" dirty="0">
                <a:solidFill>
                  <a:srgbClr val="002060"/>
                </a:solidFill>
              </a:rPr>
              <a:t>D</a:t>
            </a:r>
            <a:r>
              <a:rPr lang="cs-CZ" dirty="0" smtClean="0">
                <a:solidFill>
                  <a:srgbClr val="002060"/>
                </a:solidFill>
              </a:rPr>
              <a:t>eficit </a:t>
            </a:r>
            <a:r>
              <a:rPr lang="cs-CZ" dirty="0">
                <a:solidFill>
                  <a:srgbClr val="002060"/>
                </a:solidFill>
              </a:rPr>
              <a:t>některé podjednotky komplexu CD3 </a:t>
            </a:r>
            <a:r>
              <a:rPr lang="cs-CZ" altLang="cs-CZ" dirty="0">
                <a:solidFill>
                  <a:srgbClr val="002060"/>
                </a:solidFill>
              </a:rPr>
              <a:t>(</a:t>
            </a:r>
            <a:r>
              <a:rPr lang="el-GR" altLang="cs-CZ" dirty="0">
                <a:solidFill>
                  <a:srgbClr val="002060"/>
                </a:solidFill>
              </a:rPr>
              <a:t>δ</a:t>
            </a:r>
            <a:r>
              <a:rPr lang="cs-CZ" altLang="cs-CZ" dirty="0">
                <a:solidFill>
                  <a:srgbClr val="002060"/>
                </a:solidFill>
              </a:rPr>
              <a:t>,</a:t>
            </a:r>
            <a:r>
              <a:rPr lang="el-GR" altLang="cs-CZ" dirty="0">
                <a:solidFill>
                  <a:srgbClr val="002060"/>
                </a:solidFill>
              </a:rPr>
              <a:t>ε</a:t>
            </a:r>
            <a:r>
              <a:rPr lang="cs-CZ" altLang="cs-CZ" dirty="0">
                <a:solidFill>
                  <a:srgbClr val="002060"/>
                </a:solidFill>
              </a:rPr>
              <a:t>, </a:t>
            </a:r>
            <a:r>
              <a:rPr lang="el-GR" altLang="cs-CZ" dirty="0">
                <a:solidFill>
                  <a:srgbClr val="002060"/>
                </a:solidFill>
              </a:rPr>
              <a:t>ζ</a:t>
            </a:r>
            <a:r>
              <a:rPr lang="cs-CZ" altLang="cs-CZ" dirty="0" smtClean="0">
                <a:solidFill>
                  <a:srgbClr val="002060"/>
                </a:solidFill>
              </a:rPr>
              <a:t>).</a:t>
            </a:r>
            <a:endParaRPr lang="cs-CZ" altLang="cs-CZ" dirty="0">
              <a:solidFill>
                <a:srgbClr val="002060"/>
              </a:solidFill>
            </a:endParaRPr>
          </a:p>
          <a:p>
            <a:pPr lvl="1"/>
            <a:r>
              <a:rPr lang="cs-CZ" dirty="0">
                <a:solidFill>
                  <a:srgbClr val="002060"/>
                </a:solidFill>
              </a:rPr>
              <a:t>U všech nízké hladiny </a:t>
            </a:r>
            <a:r>
              <a:rPr lang="cs-CZ" dirty="0" err="1" smtClean="0">
                <a:solidFill>
                  <a:srgbClr val="002060"/>
                </a:solidFill>
              </a:rPr>
              <a:t>Ig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endParaRPr lang="cs-CZ" dirty="0">
              <a:solidFill>
                <a:srgbClr val="00206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280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Molekulární podstata SCID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Syndrom retikulární dysgeneze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Postižení kmenové </a:t>
            </a:r>
            <a:r>
              <a:rPr lang="cs-CZ" dirty="0" smtClean="0">
                <a:solidFill>
                  <a:srgbClr val="002060"/>
                </a:solidFill>
              </a:rPr>
              <a:t>buňky.</a:t>
            </a:r>
            <a:endParaRPr lang="cs-CZ" dirty="0">
              <a:solidFill>
                <a:srgbClr val="002060"/>
              </a:solidFill>
            </a:endParaRPr>
          </a:p>
          <a:p>
            <a:pPr lvl="1"/>
            <a:r>
              <a:rPr lang="cs-CZ" dirty="0">
                <a:solidFill>
                  <a:srgbClr val="002060"/>
                </a:solidFill>
              </a:rPr>
              <a:t>Je blokován vývoj myeloidních buněk a </a:t>
            </a:r>
            <a:r>
              <a:rPr lang="cs-CZ" dirty="0" smtClean="0">
                <a:solidFill>
                  <a:srgbClr val="002060"/>
                </a:solidFill>
              </a:rPr>
              <a:t>lymfocytů.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b="1" dirty="0">
                <a:solidFill>
                  <a:srgbClr val="002060"/>
                </a:solidFill>
              </a:rPr>
              <a:t>Porucha adenosin deaminázy – (ADA)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Dědí se autozomálně </a:t>
            </a:r>
            <a:r>
              <a:rPr lang="cs-CZ" dirty="0" smtClean="0">
                <a:solidFill>
                  <a:srgbClr val="002060"/>
                </a:solidFill>
              </a:rPr>
              <a:t>recesivně.</a:t>
            </a:r>
            <a:endParaRPr lang="cs-CZ" dirty="0">
              <a:solidFill>
                <a:srgbClr val="002060"/>
              </a:solidFill>
            </a:endParaRPr>
          </a:p>
          <a:p>
            <a:pPr lvl="1"/>
            <a:r>
              <a:rPr lang="cs-CZ" dirty="0">
                <a:solidFill>
                  <a:srgbClr val="002060"/>
                </a:solidFill>
              </a:rPr>
              <a:t>Porucha nebo absence enzymu vede k akumulaci produktů metabolismu purinů, které jsou toxické pro časné T-lymfocyty = výsledek těžká T-lymfopenie, p</a:t>
            </a:r>
            <a:r>
              <a:rPr lang="cs-CZ" altLang="cs-CZ" dirty="0">
                <a:solidFill>
                  <a:srgbClr val="002060"/>
                </a:solidFill>
              </a:rPr>
              <a:t>očty lymfocytů jsou obvykle normální při narození, ale se velice rychle snižují, T-lymfocyty nejsou schopny </a:t>
            </a:r>
            <a:r>
              <a:rPr lang="cs-CZ" altLang="cs-CZ" dirty="0" err="1">
                <a:solidFill>
                  <a:srgbClr val="002060"/>
                </a:solidFill>
              </a:rPr>
              <a:t>proliferovat</a:t>
            </a:r>
            <a:r>
              <a:rPr lang="cs-CZ" altLang="cs-CZ" dirty="0">
                <a:solidFill>
                  <a:srgbClr val="002060"/>
                </a:solidFill>
              </a:rPr>
              <a:t> po antigenní </a:t>
            </a:r>
            <a:r>
              <a:rPr lang="cs-CZ" altLang="cs-CZ" dirty="0" smtClean="0">
                <a:solidFill>
                  <a:srgbClr val="002060"/>
                </a:solidFill>
              </a:rPr>
              <a:t>stimulaci.</a:t>
            </a:r>
            <a:endParaRPr lang="cs-CZ" alt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80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Molekulární podstata SCID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58" y="1484784"/>
            <a:ext cx="6573883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Poruchy imunity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Rozpoznávání vlastního od cizího – při poruše </a:t>
            </a:r>
            <a:r>
              <a:rPr lang="cs-CZ" dirty="0" err="1" smtClean="0">
                <a:solidFill>
                  <a:srgbClr val="002060"/>
                </a:solidFill>
              </a:rPr>
              <a:t>autotolerance</a:t>
            </a:r>
            <a:r>
              <a:rPr lang="cs-CZ" dirty="0" smtClean="0">
                <a:solidFill>
                  <a:srgbClr val="002060"/>
                </a:solidFill>
              </a:rPr>
              <a:t> = </a:t>
            </a:r>
            <a:r>
              <a:rPr lang="cs-CZ" b="1" dirty="0" smtClean="0">
                <a:solidFill>
                  <a:srgbClr val="002060"/>
                </a:solidFill>
              </a:rPr>
              <a:t>autoimunitní onemocnění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Rozpoznávání pozměněných buněk – při poruše imunitního dohledu = </a:t>
            </a:r>
            <a:r>
              <a:rPr lang="cs-CZ" b="1" dirty="0" smtClean="0">
                <a:solidFill>
                  <a:srgbClr val="002060"/>
                </a:solidFill>
              </a:rPr>
              <a:t>nádorová onemocnění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Rozpoznávání škodlivého a neškodného – při poruše </a:t>
            </a:r>
            <a:r>
              <a:rPr lang="cs-CZ" dirty="0" smtClean="0">
                <a:solidFill>
                  <a:srgbClr val="002060"/>
                </a:solidFill>
              </a:rPr>
              <a:t>obranyschopnosti </a:t>
            </a:r>
            <a:r>
              <a:rPr lang="cs-CZ" dirty="0" smtClean="0">
                <a:solidFill>
                  <a:srgbClr val="002060"/>
                </a:solidFill>
              </a:rPr>
              <a:t>= atopie, alergie, imunosuprese, </a:t>
            </a:r>
            <a:r>
              <a:rPr lang="cs-CZ" b="1" dirty="0" smtClean="0">
                <a:solidFill>
                  <a:srgbClr val="002060"/>
                </a:solidFill>
              </a:rPr>
              <a:t>imunodeficience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dirty="0" smtClean="0">
                <a:solidFill>
                  <a:srgbClr val="C00000"/>
                </a:solidFill>
              </a:rPr>
              <a:t>SCID </a:t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nejčastější klinické příznaky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0"/>
            <a:ext cx="8194675" cy="469540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cs-CZ" sz="28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Velmi </a:t>
            </a:r>
            <a:r>
              <a:rPr lang="cs-CZ" sz="2800" dirty="0" smtClean="0">
                <a:solidFill>
                  <a:srgbClr val="002060"/>
                </a:solidFill>
              </a:rPr>
              <a:t>časný nástup obtíží - první měsíce života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Závažné a obtížně léčitelné infekce zejména  bronchopulmonální, pokašlávání neodpovídající na běžnou antibiotickou </a:t>
            </a:r>
            <a:r>
              <a:rPr lang="cs-CZ" sz="2800" dirty="0" smtClean="0">
                <a:solidFill>
                  <a:srgbClr val="002060"/>
                </a:solidFill>
              </a:rPr>
              <a:t>léčbu.</a:t>
            </a:r>
            <a:endParaRPr lang="cs-CZ" sz="28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Chronické průjmy, ne vždy lze prokázat etiologické agens.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Kožní infekce, </a:t>
            </a:r>
            <a:r>
              <a:rPr lang="cs-CZ" sz="2800" dirty="0" err="1" smtClean="0">
                <a:solidFill>
                  <a:srgbClr val="002060"/>
                </a:solidFill>
              </a:rPr>
              <a:t>exantémy</a:t>
            </a:r>
            <a:endParaRPr lang="cs-CZ" sz="28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Neprospívání i při nepřítomnosti průjmů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Komplikace po vakcinaci BCG</a:t>
            </a:r>
          </a:p>
          <a:p>
            <a:r>
              <a:rPr lang="cs-CZ" altLang="en-US" sz="2800" dirty="0">
                <a:solidFill>
                  <a:srgbClr val="002060"/>
                </a:solidFill>
              </a:rPr>
              <a:t>Příznaky </a:t>
            </a:r>
            <a:r>
              <a:rPr lang="cs-CZ" altLang="en-US" sz="2800" dirty="0" err="1">
                <a:solidFill>
                  <a:srgbClr val="002060"/>
                </a:solidFill>
              </a:rPr>
              <a:t>maternofetálního</a:t>
            </a:r>
            <a:r>
              <a:rPr lang="cs-CZ" altLang="en-US" sz="2800" dirty="0">
                <a:solidFill>
                  <a:srgbClr val="002060"/>
                </a:solidFill>
              </a:rPr>
              <a:t>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engraftmentu</a:t>
            </a:r>
            <a:endParaRPr lang="cs-CZ" altLang="en-US" sz="2800" dirty="0" smtClean="0">
              <a:solidFill>
                <a:srgbClr val="002060"/>
              </a:solidFill>
            </a:endParaRPr>
          </a:p>
          <a:p>
            <a:r>
              <a:rPr lang="cs-CZ" altLang="en-US" sz="2800" dirty="0" smtClean="0">
                <a:solidFill>
                  <a:srgbClr val="002060"/>
                </a:solidFill>
              </a:rPr>
              <a:t>Bez léčby děti umírají zpravidla do 1 roku od </a:t>
            </a:r>
            <a:r>
              <a:rPr lang="cs-CZ" altLang="en-US" sz="2800" dirty="0" smtClean="0">
                <a:solidFill>
                  <a:srgbClr val="002060"/>
                </a:solidFill>
              </a:rPr>
              <a:t>narození.</a:t>
            </a:r>
            <a:endParaRPr lang="cs-CZ" altLang="en-US" sz="2800" dirty="0">
              <a:solidFill>
                <a:srgbClr val="002060"/>
              </a:solidFill>
            </a:endParaRPr>
          </a:p>
          <a:p>
            <a:pPr eaLnBrk="1" hangingPunct="1"/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0002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dirty="0" smtClean="0">
                <a:solidFill>
                  <a:srgbClr val="C00000"/>
                </a:solidFill>
              </a:rPr>
              <a:t>SCID </a:t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 nejdůležitější laboratorní nálezy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924800" cy="41814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en-US" dirty="0" smtClean="0">
                <a:solidFill>
                  <a:srgbClr val="002060"/>
                </a:solidFill>
              </a:rPr>
              <a:t>Typický </a:t>
            </a:r>
            <a:r>
              <a:rPr lang="cs-CZ" altLang="en-US" dirty="0">
                <a:solidFill>
                  <a:srgbClr val="002060"/>
                </a:solidFill>
              </a:rPr>
              <a:t>laboratorní rys je </a:t>
            </a:r>
            <a:r>
              <a:rPr lang="cs-CZ" altLang="en-US" dirty="0" smtClean="0">
                <a:solidFill>
                  <a:srgbClr val="002060"/>
                </a:solidFill>
              </a:rPr>
              <a:t>lymfopenie.  </a:t>
            </a:r>
            <a:endParaRPr lang="cs-CZ" altLang="en-US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en-US" dirty="0">
                <a:solidFill>
                  <a:srgbClr val="002060"/>
                </a:solidFill>
              </a:rPr>
              <a:t>U dětí ve věku přibližně 6 měsíců je nutné absolutní počty nižší než 4x10</a:t>
            </a:r>
            <a:r>
              <a:rPr lang="cs-CZ" altLang="en-US" baseline="30000" dirty="0">
                <a:solidFill>
                  <a:srgbClr val="002060"/>
                </a:solidFill>
              </a:rPr>
              <a:t>9</a:t>
            </a:r>
            <a:r>
              <a:rPr lang="cs-CZ" altLang="en-US" dirty="0">
                <a:solidFill>
                  <a:srgbClr val="002060"/>
                </a:solidFill>
              </a:rPr>
              <a:t>/l nutné </a:t>
            </a:r>
            <a:r>
              <a:rPr lang="cs-CZ" altLang="en-US" dirty="0" err="1" smtClean="0">
                <a:solidFill>
                  <a:srgbClr val="002060"/>
                </a:solidFill>
              </a:rPr>
              <a:t>dovyšetřit</a:t>
            </a:r>
            <a:r>
              <a:rPr lang="cs-CZ" altLang="en-US" dirty="0" smtClean="0">
                <a:solidFill>
                  <a:srgbClr val="002060"/>
                </a:solidFill>
              </a:rPr>
              <a:t>!</a:t>
            </a:r>
            <a:endParaRPr lang="cs-CZ" altLang="en-US" dirty="0">
              <a:solidFill>
                <a:srgbClr val="002060"/>
              </a:solidFill>
            </a:endParaRP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Opakovaně nalezená lymfopenie.</a:t>
            </a: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Porušená </a:t>
            </a:r>
            <a:r>
              <a:rPr lang="cs-CZ" dirty="0" err="1" smtClean="0">
                <a:solidFill>
                  <a:srgbClr val="002060"/>
                </a:solidFill>
              </a:rPr>
              <a:t>proliferativní</a:t>
            </a:r>
            <a:r>
              <a:rPr lang="cs-CZ" dirty="0" smtClean="0">
                <a:solidFill>
                  <a:srgbClr val="002060"/>
                </a:solidFill>
              </a:rPr>
              <a:t> odpověď po stimulaci mitogeny.</a:t>
            </a: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Obvykle nízké hladiny </a:t>
            </a:r>
            <a:r>
              <a:rPr lang="cs-CZ" dirty="0" err="1" smtClean="0">
                <a:solidFill>
                  <a:srgbClr val="002060"/>
                </a:solidFill>
              </a:rPr>
              <a:t>IgM</a:t>
            </a:r>
            <a:r>
              <a:rPr lang="cs-CZ" dirty="0" smtClean="0">
                <a:solidFill>
                  <a:srgbClr val="002060"/>
                </a:solidFill>
              </a:rPr>
              <a:t> a </a:t>
            </a:r>
            <a:r>
              <a:rPr lang="cs-CZ" dirty="0" err="1" smtClean="0">
                <a:solidFill>
                  <a:srgbClr val="002060"/>
                </a:solidFill>
              </a:rPr>
              <a:t>IgA</a:t>
            </a:r>
            <a:r>
              <a:rPr lang="cs-CZ" dirty="0" smtClean="0">
                <a:solidFill>
                  <a:srgbClr val="002060"/>
                </a:solidFill>
              </a:rPr>
              <a:t>, hladiny  </a:t>
            </a:r>
            <a:r>
              <a:rPr lang="cs-CZ" dirty="0" err="1" smtClean="0">
                <a:solidFill>
                  <a:srgbClr val="002060"/>
                </a:solidFill>
              </a:rPr>
              <a:t>IgG</a:t>
            </a:r>
            <a:r>
              <a:rPr lang="cs-CZ" dirty="0" smtClean="0">
                <a:solidFill>
                  <a:srgbClr val="002060"/>
                </a:solidFill>
              </a:rPr>
              <a:t> nestoupají.</a:t>
            </a: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287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cs-CZ" altLang="en-US" dirty="0" err="1" smtClean="0">
                <a:solidFill>
                  <a:srgbClr val="C00000"/>
                </a:solidFill>
              </a:rPr>
              <a:t>Maternofetální</a:t>
            </a:r>
            <a:r>
              <a:rPr lang="cs-CZ" altLang="en-US" dirty="0" smtClean="0">
                <a:solidFill>
                  <a:srgbClr val="C00000"/>
                </a:solidFill>
              </a:rPr>
              <a:t> </a:t>
            </a:r>
            <a:r>
              <a:rPr lang="cs-CZ" altLang="en-US" dirty="0" err="1" smtClean="0">
                <a:solidFill>
                  <a:srgbClr val="C00000"/>
                </a:solidFill>
              </a:rPr>
              <a:t>engraftment</a:t>
            </a:r>
            <a:endParaRPr lang="cs-CZ" altLang="en-US" dirty="0" smtClean="0">
              <a:solidFill>
                <a:srgbClr val="C0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060848"/>
            <a:ext cx="8061325" cy="4181475"/>
          </a:xfrm>
        </p:spPr>
        <p:txBody>
          <a:bodyPr>
            <a:normAutofit fontScale="92500" lnSpcReduction="20000"/>
          </a:bodyPr>
          <a:lstStyle/>
          <a:p>
            <a:r>
              <a:rPr lang="cs-CZ" altLang="en-US" dirty="0" smtClean="0">
                <a:solidFill>
                  <a:srgbClr val="002060"/>
                </a:solidFill>
              </a:rPr>
              <a:t>Asi u 50% pacientů se SCID lze prokázat mateřské lymfocyty, u 30-40% z nich lze prokázat klinické příznaky </a:t>
            </a:r>
            <a:r>
              <a:rPr lang="cs-CZ" altLang="en-US" dirty="0" err="1" smtClean="0">
                <a:solidFill>
                  <a:srgbClr val="002060"/>
                </a:solidFill>
              </a:rPr>
              <a:t>engraftmentu</a:t>
            </a:r>
            <a:r>
              <a:rPr lang="cs-CZ" altLang="en-US" dirty="0" smtClean="0">
                <a:solidFill>
                  <a:srgbClr val="002060"/>
                </a:solidFill>
              </a:rPr>
              <a:t>.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Kožní </a:t>
            </a:r>
            <a:r>
              <a:rPr lang="cs-CZ" altLang="en-US" dirty="0" err="1" smtClean="0">
                <a:solidFill>
                  <a:srgbClr val="002060"/>
                </a:solidFill>
              </a:rPr>
              <a:t>exantém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r>
              <a:rPr lang="cs-CZ" altLang="en-US" dirty="0" smtClean="0">
                <a:solidFill>
                  <a:srgbClr val="002060"/>
                </a:solidFill>
              </a:rPr>
              <a:t>Zvýšení jaterních testů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Eozinofilie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Infiltrace kůže T-lymfocyty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T-lymfocyty jsou  často aktivovány, jsou CD45RO+ = mateřské</a:t>
            </a:r>
          </a:p>
          <a:p>
            <a:pPr marL="0" indent="0">
              <a:buNone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979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271463"/>
            <a:ext cx="8331200" cy="1176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600" dirty="0" smtClean="0">
                <a:solidFill>
                  <a:srgbClr val="C00000"/>
                </a:solidFill>
              </a:rPr>
              <a:t>SCID </a:t>
            </a:r>
            <a:br>
              <a:rPr lang="cs-CZ" sz="3600" dirty="0" smtClean="0">
                <a:solidFill>
                  <a:srgbClr val="C00000"/>
                </a:solidFill>
              </a:rPr>
            </a:br>
            <a:r>
              <a:rPr lang="cs-CZ" sz="3600" dirty="0" smtClean="0">
                <a:solidFill>
                  <a:srgbClr val="C00000"/>
                </a:solidFill>
              </a:rPr>
              <a:t>infekce způsobené atypickými patogeny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0938" y="2209800"/>
            <a:ext cx="6900862" cy="4181475"/>
          </a:xfrm>
        </p:spPr>
        <p:txBody>
          <a:bodyPr/>
          <a:lstStyle/>
          <a:p>
            <a:pPr eaLnBrk="1" hangingPunct="1"/>
            <a:r>
              <a:rPr lang="cs-CZ" dirty="0" err="1" smtClean="0">
                <a:solidFill>
                  <a:srgbClr val="002060"/>
                </a:solidFill>
              </a:rPr>
              <a:t>Pneumocystová</a:t>
            </a:r>
            <a:r>
              <a:rPr lang="cs-CZ" dirty="0" smtClean="0">
                <a:solidFill>
                  <a:srgbClr val="002060"/>
                </a:solidFill>
              </a:rPr>
              <a:t> pneumonie</a:t>
            </a:r>
          </a:p>
          <a:p>
            <a:pPr eaLnBrk="1" hangingPunct="1"/>
            <a:r>
              <a:rPr lang="cs-CZ" dirty="0" err="1" smtClean="0">
                <a:solidFill>
                  <a:srgbClr val="002060"/>
                </a:solidFill>
              </a:rPr>
              <a:t>Cytomegalovirová</a:t>
            </a:r>
            <a:r>
              <a:rPr lang="cs-CZ" dirty="0" smtClean="0">
                <a:solidFill>
                  <a:srgbClr val="002060"/>
                </a:solidFill>
              </a:rPr>
              <a:t> pneumonitida</a:t>
            </a: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Diseminovaná BCG-</a:t>
            </a:r>
            <a:r>
              <a:rPr lang="cs-CZ" dirty="0" err="1" smtClean="0">
                <a:solidFill>
                  <a:srgbClr val="002060"/>
                </a:solidFill>
              </a:rPr>
              <a:t>óza</a:t>
            </a:r>
            <a:endParaRPr lang="cs-CZ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Atypické </a:t>
            </a:r>
            <a:r>
              <a:rPr lang="cs-CZ" dirty="0" err="1" smtClean="0">
                <a:solidFill>
                  <a:srgbClr val="002060"/>
                </a:solidFill>
              </a:rPr>
              <a:t>mykobakteriózy</a:t>
            </a:r>
            <a:endParaRPr lang="cs-CZ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cs-CZ" dirty="0" err="1" smtClean="0">
                <a:solidFill>
                  <a:srgbClr val="002060"/>
                </a:solidFill>
              </a:rPr>
              <a:t>Kandidiáza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orofaryngu</a:t>
            </a:r>
            <a:r>
              <a:rPr lang="cs-CZ" dirty="0" smtClean="0">
                <a:solidFill>
                  <a:srgbClr val="002060"/>
                </a:solidFill>
              </a:rPr>
              <a:t>, kůže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511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cs-CZ" altLang="en-US" dirty="0" smtClean="0">
                <a:solidFill>
                  <a:srgbClr val="C00000"/>
                </a:solidFill>
              </a:rPr>
              <a:t>Zdravá osoba</a:t>
            </a:r>
            <a:endParaRPr lang="cs-CZ" altLang="en-US" dirty="0">
              <a:solidFill>
                <a:srgbClr val="C00000"/>
              </a:solidFill>
            </a:endParaRP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3200400" cy="2557264"/>
          </a:xfrm>
        </p:spPr>
      </p:pic>
      <p:pic>
        <p:nvPicPr>
          <p:cNvPr id="1434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447800"/>
            <a:ext cx="3200400" cy="2413248"/>
          </a:xfrm>
        </p:spPr>
      </p:pic>
      <p:pic>
        <p:nvPicPr>
          <p:cNvPr id="1434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8600"/>
            <a:ext cx="3200400" cy="2819400"/>
          </a:xfrm>
        </p:spPr>
      </p:pic>
      <p:pic>
        <p:nvPicPr>
          <p:cNvPr id="14342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038600"/>
            <a:ext cx="3200400" cy="2819400"/>
          </a:xfrm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276600" y="1295400"/>
            <a:ext cx="23622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en-US" b="1">
                <a:solidFill>
                  <a:schemeClr val="accent2"/>
                </a:solidFill>
              </a:rPr>
              <a:t>   T LYMFOCYTY</a:t>
            </a:r>
            <a:endParaRPr lang="cs-CZ" altLang="en-US" b="1"/>
          </a:p>
          <a:p>
            <a:pPr algn="ctr">
              <a:buFontTx/>
              <a:buChar char="•"/>
            </a:pPr>
            <a:r>
              <a:rPr lang="cs-CZ" altLang="en-US" b="1"/>
              <a:t>   CD3+      : 71%</a:t>
            </a:r>
          </a:p>
          <a:p>
            <a:pPr algn="ctr">
              <a:buFontTx/>
              <a:buChar char="•"/>
            </a:pPr>
            <a:r>
              <a:rPr lang="cs-CZ" altLang="en-US" b="1"/>
              <a:t>  CD3+4+  : 46%</a:t>
            </a:r>
          </a:p>
          <a:p>
            <a:pPr algn="ctr">
              <a:buFontTx/>
              <a:buChar char="•"/>
            </a:pPr>
            <a:r>
              <a:rPr lang="cs-CZ" altLang="en-US" b="1"/>
              <a:t>  CD3+8+  : 21%</a:t>
            </a:r>
          </a:p>
          <a:p>
            <a:pPr algn="ctr"/>
            <a:endParaRPr lang="cs-CZ" altLang="en-US" b="1"/>
          </a:p>
          <a:p>
            <a:pPr algn="ctr"/>
            <a:r>
              <a:rPr lang="cs-CZ" altLang="en-US" b="1"/>
              <a:t>  </a:t>
            </a:r>
            <a:r>
              <a:rPr lang="cs-CZ" altLang="en-US" b="1">
                <a:solidFill>
                  <a:schemeClr val="accent2"/>
                </a:solidFill>
              </a:rPr>
              <a:t>B LYMFOCYTY</a:t>
            </a:r>
            <a:endParaRPr lang="cs-CZ" altLang="en-US" b="1"/>
          </a:p>
          <a:p>
            <a:pPr algn="ctr">
              <a:buFontTx/>
              <a:buChar char="•"/>
            </a:pPr>
            <a:r>
              <a:rPr lang="cs-CZ" altLang="en-US" b="1"/>
              <a:t>   CD19+     : 11%</a:t>
            </a:r>
          </a:p>
          <a:p>
            <a:pPr algn="ctr"/>
            <a:endParaRPr lang="cs-CZ" altLang="en-US" b="1"/>
          </a:p>
          <a:p>
            <a:pPr algn="ctr"/>
            <a:r>
              <a:rPr lang="cs-CZ" altLang="en-US" b="1"/>
              <a:t> </a:t>
            </a:r>
            <a:r>
              <a:rPr lang="cs-CZ" altLang="en-US" b="1">
                <a:solidFill>
                  <a:schemeClr val="accent2"/>
                </a:solidFill>
              </a:rPr>
              <a:t>NK  LYMFOCYTY</a:t>
            </a:r>
            <a:endParaRPr lang="cs-CZ" altLang="en-US" b="1"/>
          </a:p>
          <a:p>
            <a:pPr algn="ctr">
              <a:buFontTx/>
              <a:buChar char="•"/>
            </a:pPr>
            <a:r>
              <a:rPr lang="cs-CZ" altLang="en-US" b="1"/>
              <a:t> CD16,56+ :  16%</a:t>
            </a:r>
          </a:p>
          <a:p>
            <a:pPr algn="ctr"/>
            <a:endParaRPr lang="cs-CZ" altLang="en-US" b="1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854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cs-CZ" altLang="en-US" dirty="0">
                <a:solidFill>
                  <a:schemeClr val="accent2"/>
                </a:solidFill>
              </a:rPr>
              <a:t>SCID</a:t>
            </a:r>
            <a:endParaRPr lang="cs-CZ" altLang="en-US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2656"/>
            <a:ext cx="3200400" cy="3096344"/>
          </a:xfrm>
        </p:spPr>
      </p:pic>
      <p:pic>
        <p:nvPicPr>
          <p:cNvPr id="1229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04664"/>
            <a:ext cx="3200400" cy="3024336"/>
          </a:xfrm>
        </p:spPr>
      </p:pic>
      <p:pic>
        <p:nvPicPr>
          <p:cNvPr id="1229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" y="3789040"/>
            <a:ext cx="3200400" cy="2819400"/>
          </a:xfrm>
        </p:spPr>
      </p:pic>
      <p:pic>
        <p:nvPicPr>
          <p:cNvPr id="12294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038600"/>
            <a:ext cx="3200400" cy="2702768"/>
          </a:xfrm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276600" y="1295400"/>
            <a:ext cx="23622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b="1">
                <a:latin typeface="Arial Narrow" pitchFamily="34" charset="0"/>
              </a:rPr>
              <a:t>   </a:t>
            </a:r>
            <a:r>
              <a:rPr lang="cs-CZ" altLang="en-US" b="1">
                <a:solidFill>
                  <a:schemeClr val="accent2"/>
                </a:solidFill>
              </a:rPr>
              <a:t>T LYMFOCYTY</a:t>
            </a:r>
            <a:endParaRPr lang="cs-CZ" altLang="en-US" b="1"/>
          </a:p>
          <a:p>
            <a:pPr>
              <a:buFontTx/>
              <a:buChar char="•"/>
            </a:pPr>
            <a:r>
              <a:rPr lang="cs-CZ" altLang="en-US" b="1"/>
              <a:t>   CD3+       : 14%</a:t>
            </a:r>
          </a:p>
          <a:p>
            <a:pPr>
              <a:buFontTx/>
              <a:buChar char="•"/>
            </a:pPr>
            <a:r>
              <a:rPr lang="cs-CZ" altLang="en-US" b="1"/>
              <a:t>   CD3+ 4+  :  8%</a:t>
            </a:r>
          </a:p>
          <a:p>
            <a:pPr>
              <a:buFontTx/>
              <a:buChar char="•"/>
            </a:pPr>
            <a:r>
              <a:rPr lang="cs-CZ" altLang="en-US" b="1"/>
              <a:t>   CD3+ 8+  :  2%</a:t>
            </a:r>
          </a:p>
          <a:p>
            <a:endParaRPr lang="cs-CZ" altLang="en-US" b="1"/>
          </a:p>
          <a:p>
            <a:r>
              <a:rPr lang="cs-CZ" altLang="en-US" b="1"/>
              <a:t>   </a:t>
            </a:r>
            <a:r>
              <a:rPr lang="cs-CZ" altLang="en-US" b="1">
                <a:solidFill>
                  <a:schemeClr val="accent2"/>
                </a:solidFill>
              </a:rPr>
              <a:t>B LYMFOCYTY</a:t>
            </a:r>
            <a:endParaRPr lang="cs-CZ" altLang="en-US" b="1"/>
          </a:p>
          <a:p>
            <a:pPr>
              <a:buFontTx/>
              <a:buChar char="•"/>
            </a:pPr>
            <a:r>
              <a:rPr lang="cs-CZ" altLang="en-US" b="1"/>
              <a:t>   CD19+    :  71%</a:t>
            </a:r>
          </a:p>
          <a:p>
            <a:endParaRPr lang="cs-CZ" altLang="en-US" b="1"/>
          </a:p>
          <a:p>
            <a:r>
              <a:rPr lang="cs-CZ" altLang="en-US" b="1"/>
              <a:t> </a:t>
            </a:r>
            <a:r>
              <a:rPr lang="cs-CZ" altLang="en-US" b="1">
                <a:solidFill>
                  <a:schemeClr val="accent2"/>
                </a:solidFill>
              </a:rPr>
              <a:t>NK  LYMFOCYTY</a:t>
            </a:r>
            <a:endParaRPr lang="cs-CZ" altLang="en-US" b="1"/>
          </a:p>
          <a:p>
            <a:pPr>
              <a:buFontTx/>
              <a:buChar char="•"/>
            </a:pPr>
            <a:r>
              <a:rPr lang="cs-CZ" altLang="en-US" b="1"/>
              <a:t>  CD16,56+ : 13%</a:t>
            </a:r>
            <a:endParaRPr lang="cs-CZ" altLang="en-US" b="1">
              <a:latin typeface="Arial Narrow" pitchFamily="34" charset="0"/>
            </a:endParaRPr>
          </a:p>
          <a:p>
            <a:endParaRPr lang="cs-CZ" altLang="en-US" b="1">
              <a:solidFill>
                <a:srgbClr val="00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595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88"/>
            <a:ext cx="9144000" cy="662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C00000"/>
                </a:solidFill>
              </a:rPr>
              <a:t>Léčba pacientů se SCID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cs-CZ" altLang="cs-CZ" dirty="0" smtClean="0"/>
          </a:p>
          <a:p>
            <a:pPr eaLnBrk="1" hangingPunct="1">
              <a:buFont typeface="Arial" charset="0"/>
              <a:buNone/>
            </a:pPr>
            <a:r>
              <a:rPr lang="cs-CZ" altLang="cs-CZ" dirty="0" smtClean="0">
                <a:solidFill>
                  <a:srgbClr val="002060"/>
                </a:solidFill>
              </a:rPr>
              <a:t>SCID se dá léčit genovou terapií (náhrada chybného genu) nebo transplantací kostní dřeně nejlépe do tří měsíců věku (za předpokladu </a:t>
            </a:r>
            <a:r>
              <a:rPr lang="cs-CZ" altLang="cs-CZ" dirty="0" err="1" smtClean="0">
                <a:solidFill>
                  <a:srgbClr val="002060"/>
                </a:solidFill>
              </a:rPr>
              <a:t>haploidentické</a:t>
            </a:r>
            <a:r>
              <a:rPr lang="cs-CZ" altLang="cs-CZ" dirty="0" smtClean="0">
                <a:solidFill>
                  <a:srgbClr val="002060"/>
                </a:solidFill>
              </a:rPr>
              <a:t> shody v HLA- antigenech).</a:t>
            </a:r>
          </a:p>
        </p:txBody>
      </p:sp>
    </p:spTree>
    <p:extLst>
      <p:ext uri="{BB962C8B-B14F-4D97-AF65-F5344CB8AC3E}">
        <p14:creationId xmlns:p14="http://schemas.microsoft.com/office/powerpoint/2010/main" val="788353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</a:t>
            </a:r>
            <a:r>
              <a:rPr lang="cs-CZ" dirty="0" smtClean="0">
                <a:solidFill>
                  <a:srgbClr val="C00000"/>
                </a:solidFill>
              </a:rPr>
              <a:t>oruchy T-lymfocytů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Normální nebo snížený počet T-lymfocytů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Poruchy v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 prezentaci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Skupina aktivačních poruch T-lymfocytů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2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Funkční poruchy T-lymfocytů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00200"/>
            <a:ext cx="8352928" cy="5072510"/>
          </a:xfrm>
        </p:spPr>
      </p:pic>
    </p:spTree>
    <p:extLst>
      <p:ext uri="{BB962C8B-B14F-4D97-AF65-F5344CB8AC3E}">
        <p14:creationId xmlns:p14="http://schemas.microsoft.com/office/powerpoint/2010/main" val="11054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solidFill>
                  <a:srgbClr val="C00000"/>
                </a:solidFill>
              </a:rPr>
              <a:t>Imunosuprese</a:t>
            </a:r>
            <a:r>
              <a:rPr lang="en-GB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err="1" smtClean="0">
                <a:solidFill>
                  <a:srgbClr val="002060"/>
                </a:solidFill>
              </a:rPr>
              <a:t>Přechodné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snížení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aktivity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imunitního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systému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vyvolané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   	</a:t>
            </a:r>
            <a:r>
              <a:rPr lang="en-GB" dirty="0" err="1" smtClean="0">
                <a:solidFill>
                  <a:srgbClr val="002060"/>
                </a:solidFill>
              </a:rPr>
              <a:t>vnějšími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faktory</a:t>
            </a:r>
            <a:r>
              <a:rPr lang="en-GB" dirty="0" smtClean="0">
                <a:solidFill>
                  <a:srgbClr val="002060"/>
                </a:solidFill>
              </a:rPr>
              <a:t>.</a:t>
            </a: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 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•</a:t>
            </a:r>
            <a:r>
              <a:rPr lang="en-GB" b="1" dirty="0" err="1">
                <a:solidFill>
                  <a:srgbClr val="002060"/>
                </a:solidFill>
              </a:rPr>
              <a:t>Nežádoucí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smtClean="0">
                <a:solidFill>
                  <a:srgbClr val="002060"/>
                </a:solidFill>
              </a:rPr>
              <a:t>–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p</a:t>
            </a:r>
            <a:r>
              <a:rPr lang="en-GB" dirty="0" smtClean="0">
                <a:solidFill>
                  <a:srgbClr val="002060"/>
                </a:solidFill>
              </a:rPr>
              <a:t>o </a:t>
            </a:r>
            <a:r>
              <a:rPr lang="en-GB" dirty="0" err="1">
                <a:solidFill>
                  <a:srgbClr val="002060"/>
                </a:solidFill>
              </a:rPr>
              <a:t>ozáření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podání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některých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léků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xenobiotik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nebo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	   </a:t>
            </a:r>
            <a:r>
              <a:rPr lang="en-GB" dirty="0" err="1" smtClean="0">
                <a:solidFill>
                  <a:srgbClr val="002060"/>
                </a:solidFill>
              </a:rPr>
              <a:t>bakteriálních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toxinů</a:t>
            </a:r>
            <a:r>
              <a:rPr lang="en-GB" dirty="0">
                <a:solidFill>
                  <a:srgbClr val="002060"/>
                </a:solidFill>
              </a:rPr>
              <a:t> </a:t>
            </a: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•</a:t>
            </a:r>
            <a:r>
              <a:rPr lang="en-GB" b="1" dirty="0" err="1">
                <a:solidFill>
                  <a:srgbClr val="002060"/>
                </a:solidFill>
              </a:rPr>
              <a:t>Cílená</a:t>
            </a:r>
            <a:r>
              <a:rPr lang="en-GB" b="1" dirty="0">
                <a:solidFill>
                  <a:srgbClr val="002060"/>
                </a:solidFill>
              </a:rPr>
              <a:t> (</a:t>
            </a:r>
            <a:r>
              <a:rPr lang="en-GB" b="1" dirty="0" err="1">
                <a:solidFill>
                  <a:srgbClr val="002060"/>
                </a:solidFill>
              </a:rPr>
              <a:t>indukovaná</a:t>
            </a:r>
            <a:r>
              <a:rPr lang="en-GB" b="1" dirty="0">
                <a:solidFill>
                  <a:srgbClr val="002060"/>
                </a:solidFill>
              </a:rPr>
              <a:t>) 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smtClean="0">
                <a:solidFill>
                  <a:srgbClr val="002060"/>
                </a:solidFill>
              </a:rPr>
              <a:t>–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z</a:t>
            </a:r>
            <a:r>
              <a:rPr lang="en-GB" dirty="0" err="1" smtClean="0">
                <a:solidFill>
                  <a:srgbClr val="002060"/>
                </a:solidFill>
              </a:rPr>
              <a:t>áměrně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vyvolané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potlačení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imunitní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odpovědi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	  	    </a:t>
            </a:r>
            <a:r>
              <a:rPr lang="en-GB" dirty="0" err="1" smtClean="0">
                <a:solidFill>
                  <a:srgbClr val="002060"/>
                </a:solidFill>
              </a:rPr>
              <a:t>využívané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při</a:t>
            </a:r>
            <a:r>
              <a:rPr lang="en-GB" dirty="0">
                <a:solidFill>
                  <a:srgbClr val="002060"/>
                </a:solidFill>
              </a:rPr>
              <a:t>: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	</a:t>
            </a:r>
            <a:r>
              <a:rPr lang="en-GB" dirty="0" smtClean="0">
                <a:solidFill>
                  <a:srgbClr val="002060"/>
                </a:solidFill>
              </a:rPr>
              <a:t>•</a:t>
            </a:r>
            <a:r>
              <a:rPr lang="cs-CZ" dirty="0" err="1">
                <a:solidFill>
                  <a:srgbClr val="002060"/>
                </a:solidFill>
              </a:rPr>
              <a:t>t</a:t>
            </a:r>
            <a:r>
              <a:rPr lang="en-GB" dirty="0" err="1" smtClean="0">
                <a:solidFill>
                  <a:srgbClr val="002060"/>
                </a:solidFill>
              </a:rPr>
              <a:t>ransplantaci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orgánů</a:t>
            </a:r>
            <a:r>
              <a:rPr lang="en-GB" dirty="0">
                <a:solidFill>
                  <a:srgbClr val="002060"/>
                </a:solidFill>
              </a:rPr>
              <a:t> a </a:t>
            </a:r>
            <a:r>
              <a:rPr lang="en-GB" dirty="0" err="1">
                <a:solidFill>
                  <a:srgbClr val="002060"/>
                </a:solidFill>
              </a:rPr>
              <a:t>tkání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	</a:t>
            </a:r>
            <a:r>
              <a:rPr lang="en-GB" dirty="0" smtClean="0">
                <a:solidFill>
                  <a:srgbClr val="002060"/>
                </a:solidFill>
              </a:rPr>
              <a:t>•</a:t>
            </a:r>
            <a:r>
              <a:rPr lang="cs-CZ" dirty="0" smtClean="0">
                <a:solidFill>
                  <a:srgbClr val="002060"/>
                </a:solidFill>
              </a:rPr>
              <a:t>l</a:t>
            </a:r>
            <a:r>
              <a:rPr lang="en-GB" dirty="0" err="1" smtClean="0">
                <a:solidFill>
                  <a:srgbClr val="002060"/>
                </a:solidFill>
              </a:rPr>
              <a:t>éčbě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některých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autoimunitních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onemocnění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0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Deficity způsobené poruchami aktivace T- a B-lymfocytů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98" y="1600200"/>
            <a:ext cx="6264003" cy="4525963"/>
          </a:xfrm>
        </p:spPr>
      </p:pic>
    </p:spTree>
    <p:extLst>
      <p:ext uri="{BB962C8B-B14F-4D97-AF65-F5344CB8AC3E}">
        <p14:creationId xmlns:p14="http://schemas.microsoft.com/office/powerpoint/2010/main" val="78248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Poruchy v antigenní prezentaci </a:t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u T-lymfocytů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002060"/>
                </a:solidFill>
              </a:rPr>
              <a:t>D</a:t>
            </a:r>
            <a:r>
              <a:rPr lang="cs-CZ" dirty="0" smtClean="0">
                <a:solidFill>
                  <a:srgbClr val="002060"/>
                </a:solidFill>
              </a:rPr>
              <a:t>efekty v expresi HLA I. nebo HLA II. </a:t>
            </a:r>
            <a:r>
              <a:rPr lang="cs-CZ" dirty="0" smtClean="0">
                <a:solidFill>
                  <a:srgbClr val="002060"/>
                </a:solidFill>
              </a:rPr>
              <a:t>třídy </a:t>
            </a:r>
            <a:r>
              <a:rPr lang="cs-CZ" dirty="0" smtClean="0">
                <a:solidFill>
                  <a:srgbClr val="002060"/>
                </a:solidFill>
              </a:rPr>
              <a:t>– defekt nebo dysfunkce CD8+ nebo CD4+ </a:t>
            </a:r>
            <a:r>
              <a:rPr lang="cs-CZ" dirty="0" smtClean="0">
                <a:solidFill>
                  <a:srgbClr val="002060"/>
                </a:solidFill>
              </a:rPr>
              <a:t>T-lymfocytů.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Označení také jako „ Syndrom holých T-lymfocytů</a:t>
            </a:r>
            <a:r>
              <a:rPr lang="cs-CZ" dirty="0" smtClean="0">
                <a:solidFill>
                  <a:srgbClr val="002060"/>
                </a:solidFill>
              </a:rPr>
              <a:t>“.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Chybění CD8+ </a:t>
            </a:r>
            <a:r>
              <a:rPr lang="cs-CZ" dirty="0" smtClean="0">
                <a:solidFill>
                  <a:srgbClr val="002060"/>
                </a:solidFill>
              </a:rPr>
              <a:t>příčiny </a:t>
            </a:r>
            <a:r>
              <a:rPr lang="cs-CZ" dirty="0" smtClean="0">
                <a:solidFill>
                  <a:srgbClr val="002060"/>
                </a:solidFill>
              </a:rPr>
              <a:t>v genech faktorů, regulujících expresi MHC I – defekt v genech kódujících podjednotky peptidové pumpy </a:t>
            </a:r>
            <a:r>
              <a:rPr lang="cs-CZ" dirty="0" smtClean="0">
                <a:solidFill>
                  <a:srgbClr val="002060"/>
                </a:solidFill>
              </a:rPr>
              <a:t>TAP.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Chybění CD4+ defekt transkripčních faktorů regulujících expresi HLA </a:t>
            </a:r>
            <a:r>
              <a:rPr lang="cs-CZ" dirty="0" err="1" smtClean="0">
                <a:solidFill>
                  <a:srgbClr val="002060"/>
                </a:solidFill>
              </a:rPr>
              <a:t>II.třídy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endParaRPr lang="cs-CZ" dirty="0" smtClean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7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Aktivační poruchy T-lymfocytů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Hyper </a:t>
            </a:r>
            <a:r>
              <a:rPr lang="cs-CZ" dirty="0" err="1" smtClean="0">
                <a:solidFill>
                  <a:srgbClr val="002060"/>
                </a:solidFill>
              </a:rPr>
              <a:t>IgM</a:t>
            </a:r>
            <a:r>
              <a:rPr lang="cs-CZ" dirty="0" smtClean="0">
                <a:solidFill>
                  <a:srgbClr val="002060"/>
                </a:solidFill>
              </a:rPr>
              <a:t>- syndrom</a:t>
            </a:r>
          </a:p>
          <a:p>
            <a:r>
              <a:rPr lang="cs-CZ" dirty="0" err="1" smtClean="0">
                <a:solidFill>
                  <a:srgbClr val="002060"/>
                </a:solidFill>
              </a:rPr>
              <a:t>Chédiakův</a:t>
            </a:r>
            <a:r>
              <a:rPr lang="cs-CZ" dirty="0" smtClean="0">
                <a:solidFill>
                  <a:srgbClr val="002060"/>
                </a:solidFill>
              </a:rPr>
              <a:t> – </a:t>
            </a:r>
            <a:r>
              <a:rPr lang="cs-CZ" dirty="0" err="1" smtClean="0">
                <a:solidFill>
                  <a:srgbClr val="002060"/>
                </a:solidFill>
              </a:rPr>
              <a:t>Higashiho</a:t>
            </a:r>
            <a:r>
              <a:rPr lang="cs-CZ" dirty="0" smtClean="0">
                <a:solidFill>
                  <a:srgbClr val="002060"/>
                </a:solidFill>
              </a:rPr>
              <a:t> syndrom</a:t>
            </a:r>
          </a:p>
          <a:p>
            <a:r>
              <a:rPr lang="cs-CZ" dirty="0" err="1" smtClean="0">
                <a:solidFill>
                  <a:srgbClr val="002060"/>
                </a:solidFill>
              </a:rPr>
              <a:t>Omennův</a:t>
            </a:r>
            <a:r>
              <a:rPr lang="cs-CZ" dirty="0" smtClean="0">
                <a:solidFill>
                  <a:srgbClr val="002060"/>
                </a:solidFill>
              </a:rPr>
              <a:t> syndrom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Familiární </a:t>
            </a:r>
            <a:r>
              <a:rPr lang="cs-CZ" dirty="0" err="1" smtClean="0">
                <a:solidFill>
                  <a:srgbClr val="002060"/>
                </a:solidFill>
              </a:rPr>
              <a:t>hemofagocytující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lymfohistióza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err="1" smtClean="0">
                <a:solidFill>
                  <a:srgbClr val="002060"/>
                </a:solidFill>
              </a:rPr>
              <a:t>Lymfoproliferativní</a:t>
            </a:r>
            <a:r>
              <a:rPr lang="cs-CZ" dirty="0" smtClean="0">
                <a:solidFill>
                  <a:srgbClr val="002060"/>
                </a:solidFill>
              </a:rPr>
              <a:t> syndrom vázány na chromosom X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Familiární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lymfoproliferativní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syndrom </a:t>
            </a:r>
            <a:r>
              <a:rPr lang="cs-CZ" dirty="0" smtClean="0">
                <a:solidFill>
                  <a:srgbClr val="002060"/>
                </a:solidFill>
              </a:rPr>
              <a:t>s autoimunitu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1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Hyper </a:t>
            </a:r>
            <a:r>
              <a:rPr lang="cs-CZ" dirty="0" err="1" smtClean="0">
                <a:solidFill>
                  <a:srgbClr val="C00000"/>
                </a:solidFill>
              </a:rPr>
              <a:t>IgM</a:t>
            </a:r>
            <a:r>
              <a:rPr lang="cs-CZ" dirty="0" smtClean="0">
                <a:solidFill>
                  <a:srgbClr val="C00000"/>
                </a:solidFill>
              </a:rPr>
              <a:t> syndrom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02027"/>
          </a:xfrm>
        </p:spPr>
        <p:txBody>
          <a:bodyPr>
            <a:normAutofit fontScale="70000" lnSpcReduction="20000"/>
          </a:bodyPr>
          <a:lstStyle/>
          <a:p>
            <a:endParaRPr lang="en-GB" sz="3400" dirty="0">
              <a:solidFill>
                <a:srgbClr val="002060"/>
              </a:solidFill>
            </a:endParaRPr>
          </a:p>
          <a:p>
            <a:r>
              <a:rPr lang="en-GB" sz="3400" dirty="0" err="1">
                <a:solidFill>
                  <a:srgbClr val="002060"/>
                </a:solidFill>
              </a:rPr>
              <a:t>Porucha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na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úrovni</a:t>
            </a:r>
            <a:r>
              <a:rPr lang="en-GB" sz="3400" dirty="0">
                <a:solidFill>
                  <a:srgbClr val="002060"/>
                </a:solidFill>
              </a:rPr>
              <a:t> T </a:t>
            </a:r>
            <a:r>
              <a:rPr lang="en-GB" sz="3400" dirty="0" err="1">
                <a:solidFill>
                  <a:srgbClr val="002060"/>
                </a:solidFill>
              </a:rPr>
              <a:t>nebo</a:t>
            </a:r>
            <a:r>
              <a:rPr lang="en-GB" sz="3400" dirty="0">
                <a:solidFill>
                  <a:srgbClr val="002060"/>
                </a:solidFill>
              </a:rPr>
              <a:t> B </a:t>
            </a:r>
            <a:r>
              <a:rPr lang="en-GB" sz="3400" dirty="0" err="1" smtClean="0">
                <a:solidFill>
                  <a:srgbClr val="002060"/>
                </a:solidFill>
              </a:rPr>
              <a:t>lymfocytů</a:t>
            </a:r>
            <a:r>
              <a:rPr lang="cs-CZ" sz="3400" dirty="0">
                <a:solidFill>
                  <a:srgbClr val="002060"/>
                </a:solidFill>
              </a:rPr>
              <a:t>.</a:t>
            </a:r>
            <a:r>
              <a:rPr lang="en-GB" sz="3400" dirty="0" smtClean="0">
                <a:solidFill>
                  <a:srgbClr val="002060"/>
                </a:solidFill>
              </a:rPr>
              <a:t> </a:t>
            </a:r>
            <a:endParaRPr lang="cs-CZ" sz="3400" dirty="0" smtClean="0">
              <a:solidFill>
                <a:srgbClr val="002060"/>
              </a:solidFill>
            </a:endParaRPr>
          </a:p>
          <a:p>
            <a:r>
              <a:rPr lang="cs-CZ" sz="3400" dirty="0" err="1">
                <a:solidFill>
                  <a:srgbClr val="002060"/>
                </a:solidFill>
              </a:rPr>
              <a:t>S</a:t>
            </a:r>
            <a:r>
              <a:rPr lang="en-GB" sz="3400" dirty="0" err="1" smtClean="0">
                <a:solidFill>
                  <a:srgbClr val="002060"/>
                </a:solidFill>
              </a:rPr>
              <a:t>kupina</a:t>
            </a:r>
            <a:r>
              <a:rPr lang="en-GB" sz="3400" dirty="0" smtClean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chorob</a:t>
            </a:r>
            <a:r>
              <a:rPr lang="en-GB" sz="3400" dirty="0">
                <a:solidFill>
                  <a:srgbClr val="002060"/>
                </a:solidFill>
              </a:rPr>
              <a:t> s </a:t>
            </a:r>
            <a:r>
              <a:rPr lang="en-GB" sz="3400" dirty="0" err="1">
                <a:solidFill>
                  <a:srgbClr val="002060"/>
                </a:solidFill>
              </a:rPr>
              <a:t>geneticky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definovaným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podkladem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poruch</a:t>
            </a:r>
            <a:r>
              <a:rPr lang="en-GB" sz="3400" dirty="0">
                <a:solidFill>
                  <a:srgbClr val="002060"/>
                </a:solidFill>
              </a:rPr>
              <a:t> v </a:t>
            </a:r>
            <a:r>
              <a:rPr lang="en-GB" sz="3400" dirty="0" err="1">
                <a:solidFill>
                  <a:srgbClr val="002060"/>
                </a:solidFill>
              </a:rPr>
              <a:t>signalizační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cestě</a:t>
            </a:r>
            <a:r>
              <a:rPr lang="en-GB" sz="3400" dirty="0">
                <a:solidFill>
                  <a:srgbClr val="002060"/>
                </a:solidFill>
              </a:rPr>
              <a:t> CD40L – </a:t>
            </a:r>
            <a:r>
              <a:rPr lang="en-GB" sz="3400" dirty="0" smtClean="0">
                <a:solidFill>
                  <a:srgbClr val="002060"/>
                </a:solidFill>
              </a:rPr>
              <a:t>CD40</a:t>
            </a:r>
            <a:r>
              <a:rPr lang="cs-CZ" sz="3400" dirty="0" smtClean="0">
                <a:solidFill>
                  <a:srgbClr val="002060"/>
                </a:solidFill>
              </a:rPr>
              <a:t>.</a:t>
            </a:r>
            <a:r>
              <a:rPr lang="en-GB" sz="3400" dirty="0" smtClean="0">
                <a:solidFill>
                  <a:srgbClr val="002060"/>
                </a:solidFill>
              </a:rPr>
              <a:t> </a:t>
            </a:r>
            <a:endParaRPr lang="cs-CZ" sz="3400" dirty="0" smtClean="0">
              <a:solidFill>
                <a:srgbClr val="002060"/>
              </a:solidFill>
            </a:endParaRPr>
          </a:p>
          <a:p>
            <a:r>
              <a:rPr lang="cs-CZ" sz="3400" dirty="0" smtClean="0">
                <a:solidFill>
                  <a:srgbClr val="002060"/>
                </a:solidFill>
              </a:rPr>
              <a:t>Nutné pro </a:t>
            </a:r>
            <a:r>
              <a:rPr lang="cs-CZ" sz="3400" dirty="0" err="1" smtClean="0">
                <a:solidFill>
                  <a:srgbClr val="002060"/>
                </a:solidFill>
              </a:rPr>
              <a:t>izotypový</a:t>
            </a:r>
            <a:r>
              <a:rPr lang="cs-CZ" sz="3400" dirty="0" smtClean="0">
                <a:solidFill>
                  <a:srgbClr val="002060"/>
                </a:solidFill>
              </a:rPr>
              <a:t> přesmyk</a:t>
            </a:r>
            <a:r>
              <a:rPr lang="en-GB" sz="3400" dirty="0" smtClean="0">
                <a:solidFill>
                  <a:srgbClr val="002060"/>
                </a:solidFill>
              </a:rPr>
              <a:t> </a:t>
            </a:r>
            <a:r>
              <a:rPr lang="en-GB" sz="3400" dirty="0">
                <a:solidFill>
                  <a:srgbClr val="002060"/>
                </a:solidFill>
              </a:rPr>
              <a:t>+ </a:t>
            </a:r>
            <a:r>
              <a:rPr lang="en-GB" sz="3400" dirty="0" err="1">
                <a:solidFill>
                  <a:srgbClr val="002060"/>
                </a:solidFill>
              </a:rPr>
              <a:t>somatická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 smtClean="0">
                <a:solidFill>
                  <a:srgbClr val="002060"/>
                </a:solidFill>
              </a:rPr>
              <a:t>hypermutace</a:t>
            </a:r>
            <a:r>
              <a:rPr lang="cs-CZ" sz="3400" dirty="0" smtClean="0">
                <a:solidFill>
                  <a:srgbClr val="002060"/>
                </a:solidFill>
              </a:rPr>
              <a:t>.</a:t>
            </a:r>
            <a:endParaRPr lang="cs-CZ" sz="3400" dirty="0" smtClean="0">
              <a:solidFill>
                <a:srgbClr val="002060"/>
              </a:solidFill>
            </a:endParaRPr>
          </a:p>
          <a:p>
            <a:r>
              <a:rPr lang="en-GB" sz="3400" dirty="0" err="1" smtClean="0">
                <a:solidFill>
                  <a:srgbClr val="002060"/>
                </a:solidFill>
              </a:rPr>
              <a:t>Při</a:t>
            </a:r>
            <a:r>
              <a:rPr lang="en-GB" sz="3400" dirty="0" smtClean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poruše</a:t>
            </a:r>
            <a:r>
              <a:rPr lang="en-GB" sz="3400" dirty="0">
                <a:solidFill>
                  <a:srgbClr val="002060"/>
                </a:solidFill>
              </a:rPr>
              <a:t> T-</a:t>
            </a:r>
            <a:r>
              <a:rPr lang="en-GB" sz="3400" dirty="0" err="1">
                <a:solidFill>
                  <a:srgbClr val="002060"/>
                </a:solidFill>
              </a:rPr>
              <a:t>lymfocytů</a:t>
            </a:r>
            <a:r>
              <a:rPr lang="en-GB" sz="3400" dirty="0">
                <a:solidFill>
                  <a:srgbClr val="002060"/>
                </a:solidFill>
              </a:rPr>
              <a:t> (CD40L </a:t>
            </a:r>
            <a:r>
              <a:rPr lang="en-GB" sz="3400" dirty="0" err="1">
                <a:solidFill>
                  <a:srgbClr val="002060"/>
                </a:solidFill>
              </a:rPr>
              <a:t>deficience</a:t>
            </a:r>
            <a:r>
              <a:rPr lang="en-GB" sz="3400" dirty="0">
                <a:solidFill>
                  <a:srgbClr val="002060"/>
                </a:solidFill>
              </a:rPr>
              <a:t>) </a:t>
            </a:r>
            <a:r>
              <a:rPr lang="en-GB" sz="3400" dirty="0" err="1">
                <a:solidFill>
                  <a:srgbClr val="002060"/>
                </a:solidFill>
              </a:rPr>
              <a:t>také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 smtClean="0">
                <a:solidFill>
                  <a:srgbClr val="002060"/>
                </a:solidFill>
              </a:rPr>
              <a:t>zvýšená</a:t>
            </a:r>
            <a:r>
              <a:rPr lang="en-GB" sz="3400" dirty="0" smtClean="0">
                <a:solidFill>
                  <a:srgbClr val="002060"/>
                </a:solidFill>
              </a:rPr>
              <a:t> </a:t>
            </a:r>
            <a:r>
              <a:rPr lang="en-GB" sz="3400" dirty="0" err="1" smtClean="0">
                <a:solidFill>
                  <a:srgbClr val="002060"/>
                </a:solidFill>
              </a:rPr>
              <a:t>citlivost</a:t>
            </a:r>
            <a:r>
              <a:rPr lang="en-GB" sz="3400" dirty="0" smtClean="0">
                <a:solidFill>
                  <a:srgbClr val="002060"/>
                </a:solidFill>
              </a:rPr>
              <a:t> </a:t>
            </a:r>
            <a:r>
              <a:rPr lang="en-GB" sz="3400" dirty="0">
                <a:solidFill>
                  <a:srgbClr val="002060"/>
                </a:solidFill>
              </a:rPr>
              <a:t>k </a:t>
            </a:r>
            <a:r>
              <a:rPr lang="en-GB" sz="3400" dirty="0" err="1">
                <a:solidFill>
                  <a:srgbClr val="002060"/>
                </a:solidFill>
              </a:rPr>
              <a:t>mykobakteriálním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infekcím</a:t>
            </a:r>
            <a:r>
              <a:rPr lang="en-GB" sz="3400" dirty="0">
                <a:solidFill>
                  <a:srgbClr val="002060"/>
                </a:solidFill>
              </a:rPr>
              <a:t> → CD40L </a:t>
            </a:r>
            <a:r>
              <a:rPr lang="en-GB" sz="3400" dirty="0" err="1">
                <a:solidFill>
                  <a:srgbClr val="002060"/>
                </a:solidFill>
              </a:rPr>
              <a:t>zapojena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také</a:t>
            </a:r>
            <a:r>
              <a:rPr lang="en-GB" sz="3400" dirty="0">
                <a:solidFill>
                  <a:srgbClr val="002060"/>
                </a:solidFill>
              </a:rPr>
              <a:t> do </a:t>
            </a:r>
            <a:r>
              <a:rPr lang="en-GB" sz="3400" dirty="0" err="1">
                <a:solidFill>
                  <a:srgbClr val="002060"/>
                </a:solidFill>
              </a:rPr>
              <a:t>stimulace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makrofágů</a:t>
            </a:r>
            <a:r>
              <a:rPr lang="en-GB" sz="3400" dirty="0">
                <a:solidFill>
                  <a:srgbClr val="002060"/>
                </a:solidFill>
              </a:rPr>
              <a:t> a IL-12 – INF</a:t>
            </a:r>
            <a:r>
              <a:rPr lang="el-GR" sz="3400" dirty="0">
                <a:solidFill>
                  <a:srgbClr val="002060"/>
                </a:solidFill>
              </a:rPr>
              <a:t>γ </a:t>
            </a:r>
            <a:r>
              <a:rPr lang="en-GB" sz="3400" dirty="0" err="1" smtClean="0">
                <a:solidFill>
                  <a:srgbClr val="002060"/>
                </a:solidFill>
              </a:rPr>
              <a:t>cesty</a:t>
            </a:r>
            <a:r>
              <a:rPr lang="cs-CZ" sz="3400" dirty="0" smtClean="0">
                <a:solidFill>
                  <a:srgbClr val="002060"/>
                </a:solidFill>
              </a:rPr>
              <a:t>.</a:t>
            </a:r>
            <a:endParaRPr lang="cs-CZ" sz="3400" dirty="0">
              <a:solidFill>
                <a:srgbClr val="002060"/>
              </a:solidFill>
            </a:endParaRPr>
          </a:p>
          <a:p>
            <a:r>
              <a:rPr lang="cs-CZ" sz="3400" dirty="0" smtClean="0">
                <a:solidFill>
                  <a:srgbClr val="002060"/>
                </a:solidFill>
              </a:rPr>
              <a:t>Při poruše B-lymfocytů defekt enzymu AID, který je rovněž nutný pro </a:t>
            </a:r>
            <a:r>
              <a:rPr lang="cs-CZ" sz="3400" dirty="0" err="1">
                <a:solidFill>
                  <a:srgbClr val="002060"/>
                </a:solidFill>
              </a:rPr>
              <a:t>izotypový</a:t>
            </a:r>
            <a:r>
              <a:rPr lang="cs-CZ" sz="3400" dirty="0">
                <a:solidFill>
                  <a:srgbClr val="002060"/>
                </a:solidFill>
              </a:rPr>
              <a:t> přesmyk</a:t>
            </a:r>
            <a:r>
              <a:rPr lang="en-GB" sz="3400" dirty="0">
                <a:solidFill>
                  <a:srgbClr val="002060"/>
                </a:solidFill>
              </a:rPr>
              <a:t> + </a:t>
            </a:r>
            <a:r>
              <a:rPr lang="en-GB" sz="3400" dirty="0" err="1">
                <a:solidFill>
                  <a:srgbClr val="002060"/>
                </a:solidFill>
              </a:rPr>
              <a:t>somatická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 smtClean="0">
                <a:solidFill>
                  <a:srgbClr val="002060"/>
                </a:solidFill>
              </a:rPr>
              <a:t>hypermutace</a:t>
            </a:r>
            <a:r>
              <a:rPr lang="cs-CZ" sz="3400" dirty="0" smtClean="0">
                <a:solidFill>
                  <a:srgbClr val="002060"/>
                </a:solidFill>
              </a:rPr>
              <a:t>.</a:t>
            </a:r>
            <a:r>
              <a:rPr lang="en-GB" sz="3400" dirty="0" smtClean="0">
                <a:solidFill>
                  <a:srgbClr val="002060"/>
                </a:solidFill>
              </a:rPr>
              <a:t> </a:t>
            </a:r>
            <a:endParaRPr lang="cs-CZ" sz="3400" dirty="0" smtClean="0">
              <a:solidFill>
                <a:srgbClr val="002060"/>
              </a:solidFill>
            </a:endParaRPr>
          </a:p>
          <a:p>
            <a:r>
              <a:rPr lang="cs-CZ" sz="3400" dirty="0" smtClean="0">
                <a:solidFill>
                  <a:srgbClr val="002060"/>
                </a:solidFill>
              </a:rPr>
              <a:t>Zvýšená náchylnost k </a:t>
            </a:r>
            <a:r>
              <a:rPr lang="cs-CZ" sz="3400" dirty="0" smtClean="0">
                <a:solidFill>
                  <a:srgbClr val="002060"/>
                </a:solidFill>
              </a:rPr>
              <a:t>infekcím.</a:t>
            </a:r>
            <a:endParaRPr lang="cs-CZ" sz="3400" dirty="0" smtClean="0">
              <a:solidFill>
                <a:srgbClr val="002060"/>
              </a:solidFill>
            </a:endParaRPr>
          </a:p>
          <a:p>
            <a:r>
              <a:rPr lang="cs-CZ" sz="3400" dirty="0" smtClean="0">
                <a:solidFill>
                  <a:srgbClr val="002060"/>
                </a:solidFill>
              </a:rPr>
              <a:t>U </a:t>
            </a:r>
            <a:r>
              <a:rPr lang="en-GB" sz="3400" dirty="0" err="1" smtClean="0">
                <a:solidFill>
                  <a:srgbClr val="002060"/>
                </a:solidFill>
              </a:rPr>
              <a:t>některých</a:t>
            </a:r>
            <a:r>
              <a:rPr lang="en-GB" sz="3400" dirty="0" smtClean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typů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obrovská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germinální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centra</a:t>
            </a:r>
            <a:r>
              <a:rPr lang="en-GB" sz="3400" dirty="0">
                <a:solidFill>
                  <a:srgbClr val="002060"/>
                </a:solidFill>
              </a:rPr>
              <a:t> v </a:t>
            </a:r>
            <a:r>
              <a:rPr lang="en-GB" sz="3400" dirty="0" err="1">
                <a:solidFill>
                  <a:srgbClr val="002060"/>
                </a:solidFill>
              </a:rPr>
              <a:t>mízních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 smtClean="0">
                <a:solidFill>
                  <a:srgbClr val="002060"/>
                </a:solidFill>
              </a:rPr>
              <a:t>uzlinách</a:t>
            </a:r>
            <a:r>
              <a:rPr lang="cs-CZ" sz="3400" dirty="0" smtClean="0">
                <a:solidFill>
                  <a:srgbClr val="002060"/>
                </a:solidFill>
              </a:rPr>
              <a:t>.</a:t>
            </a:r>
            <a:endParaRPr lang="cs-CZ" sz="3400" dirty="0">
              <a:solidFill>
                <a:srgbClr val="002060"/>
              </a:solidFill>
            </a:endParaRPr>
          </a:p>
          <a:p>
            <a:r>
              <a:rPr lang="en-GB" sz="3400" dirty="0" smtClean="0">
                <a:solidFill>
                  <a:srgbClr val="002060"/>
                </a:solidFill>
              </a:rPr>
              <a:t>U </a:t>
            </a:r>
            <a:r>
              <a:rPr lang="en-GB" sz="3400" dirty="0" err="1">
                <a:solidFill>
                  <a:srgbClr val="002060"/>
                </a:solidFill>
              </a:rPr>
              <a:t>některých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typů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zvýšená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frekvence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 smtClean="0">
                <a:solidFill>
                  <a:srgbClr val="002060"/>
                </a:solidFill>
              </a:rPr>
              <a:t>autoimunit</a:t>
            </a:r>
            <a:r>
              <a:rPr lang="cs-CZ" sz="3400" dirty="0">
                <a:solidFill>
                  <a:srgbClr val="002060"/>
                </a:solidFill>
              </a:rPr>
              <a:t>.</a:t>
            </a:r>
            <a:r>
              <a:rPr lang="en-GB" dirty="0"/>
              <a:t>	</a:t>
            </a:r>
          </a:p>
          <a:p>
            <a:endParaRPr lang="cs-CZ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97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Omennův</a:t>
            </a:r>
            <a:r>
              <a:rPr lang="cs-CZ" dirty="0" smtClean="0">
                <a:solidFill>
                  <a:srgbClr val="C00000"/>
                </a:solidFill>
              </a:rPr>
              <a:t> syndrom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925144"/>
          </a:xfrm>
        </p:spPr>
        <p:txBody>
          <a:bodyPr>
            <a:noAutofit/>
          </a:bodyPr>
          <a:lstStyle/>
          <a:p>
            <a:r>
              <a:rPr lang="en-GB" sz="2400" dirty="0" err="1" smtClean="0">
                <a:solidFill>
                  <a:srgbClr val="002060"/>
                </a:solidFill>
              </a:rPr>
              <a:t>Těžká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kombinovaná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imunodeficience</a:t>
            </a:r>
            <a:r>
              <a:rPr lang="en-GB" sz="2400" dirty="0">
                <a:solidFill>
                  <a:srgbClr val="002060"/>
                </a:solidFill>
              </a:rPr>
              <a:t> s </a:t>
            </a:r>
            <a:r>
              <a:rPr lang="en-GB" sz="2400" dirty="0" err="1" smtClean="0">
                <a:solidFill>
                  <a:srgbClr val="002060"/>
                </a:solidFill>
              </a:rPr>
              <a:t>hypereosinofilií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endParaRPr lang="cs-CZ" sz="2400" dirty="0" smtClean="0">
              <a:solidFill>
                <a:srgbClr val="002060"/>
              </a:solidFill>
            </a:endParaRPr>
          </a:p>
          <a:p>
            <a:r>
              <a:rPr lang="cs-CZ" sz="2400" dirty="0" smtClean="0">
                <a:solidFill>
                  <a:srgbClr val="002060"/>
                </a:solidFill>
              </a:rPr>
              <a:t>Dědičnost: Autosomálně recesivní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endParaRPr lang="cs-CZ" sz="2400" dirty="0">
              <a:solidFill>
                <a:srgbClr val="002060"/>
              </a:solidFill>
            </a:endParaRPr>
          </a:p>
          <a:p>
            <a:r>
              <a:rPr lang="cs-CZ" sz="2400" dirty="0" smtClean="0">
                <a:solidFill>
                  <a:srgbClr val="002060"/>
                </a:solidFill>
              </a:rPr>
              <a:t>Mutace genu </a:t>
            </a:r>
            <a:r>
              <a:rPr lang="en-GB" sz="2400" b="1" dirty="0" smtClean="0">
                <a:solidFill>
                  <a:srgbClr val="002060"/>
                </a:solidFill>
              </a:rPr>
              <a:t>RAG1</a:t>
            </a:r>
            <a:r>
              <a:rPr lang="cs-CZ" sz="2400" dirty="0" smtClean="0">
                <a:solidFill>
                  <a:srgbClr val="002060"/>
                </a:solidFill>
              </a:rPr>
              <a:t>,</a:t>
            </a:r>
            <a:r>
              <a:rPr lang="en-GB" sz="2400" dirty="0">
                <a:solidFill>
                  <a:srgbClr val="002060"/>
                </a:solidFill>
              </a:rPr>
              <a:t> </a:t>
            </a:r>
            <a:r>
              <a:rPr lang="en-GB" sz="2400" b="1" dirty="0" smtClean="0">
                <a:solidFill>
                  <a:srgbClr val="002060"/>
                </a:solidFill>
              </a:rPr>
              <a:t>RAG2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aktivace Th2 lymfocytů</a:t>
            </a:r>
          </a:p>
          <a:p>
            <a:r>
              <a:rPr lang="en-GB" sz="2400" dirty="0" err="1" smtClean="0">
                <a:solidFill>
                  <a:srgbClr val="002060"/>
                </a:solidFill>
              </a:rPr>
              <a:t>Syndrom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>
                <a:solidFill>
                  <a:srgbClr val="002060"/>
                </a:solidFill>
              </a:rPr>
              <a:t>je </a:t>
            </a:r>
            <a:r>
              <a:rPr lang="en-GB" sz="2400" dirty="0" err="1">
                <a:solidFill>
                  <a:srgbClr val="002060"/>
                </a:solidFill>
              </a:rPr>
              <a:t>charakterizován</a:t>
            </a:r>
            <a:r>
              <a:rPr lang="en-GB" sz="2400" dirty="0">
                <a:solidFill>
                  <a:srgbClr val="002060"/>
                </a:solidFill>
              </a:rPr>
              <a:t> </a:t>
            </a:r>
            <a:r>
              <a:rPr lang="en-GB" sz="2400" b="1" dirty="0" err="1">
                <a:solidFill>
                  <a:srgbClr val="002060"/>
                </a:solidFill>
              </a:rPr>
              <a:t>infiltrací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kůže</a:t>
            </a:r>
            <a:r>
              <a:rPr lang="en-GB" sz="2400" dirty="0">
                <a:solidFill>
                  <a:srgbClr val="002060"/>
                </a:solidFill>
              </a:rPr>
              <a:t> a </a:t>
            </a:r>
            <a:r>
              <a:rPr lang="en-GB" sz="2400" dirty="0" err="1">
                <a:solidFill>
                  <a:srgbClr val="002060"/>
                </a:solidFill>
              </a:rPr>
              <a:t>střevní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sliznice</a:t>
            </a:r>
            <a:r>
              <a:rPr lang="en-GB" sz="2400" dirty="0">
                <a:solidFill>
                  <a:srgbClr val="002060"/>
                </a:solidFill>
              </a:rPr>
              <a:t> (</a:t>
            </a:r>
            <a:r>
              <a:rPr lang="en-GB" sz="2400" dirty="0" err="1">
                <a:solidFill>
                  <a:srgbClr val="002060"/>
                </a:solidFill>
              </a:rPr>
              <a:t>endotelu</a:t>
            </a:r>
            <a:r>
              <a:rPr lang="en-GB" sz="2400" dirty="0">
                <a:solidFill>
                  <a:srgbClr val="002060"/>
                </a:solidFill>
              </a:rPr>
              <a:t>) </a:t>
            </a:r>
            <a:r>
              <a:rPr lang="en-GB" sz="2400" dirty="0" err="1">
                <a:solidFill>
                  <a:srgbClr val="002060"/>
                </a:solidFill>
              </a:rPr>
              <a:t>aktivovanými</a:t>
            </a:r>
            <a:r>
              <a:rPr lang="en-GB" sz="2400" dirty="0">
                <a:solidFill>
                  <a:srgbClr val="002060"/>
                </a:solidFill>
              </a:rPr>
              <a:t> </a:t>
            </a:r>
            <a:r>
              <a:rPr lang="cs-CZ" sz="2400" dirty="0" smtClean="0">
                <a:solidFill>
                  <a:srgbClr val="002060"/>
                </a:solidFill>
              </a:rPr>
              <a:t> T-lymfocyty </a:t>
            </a:r>
            <a:r>
              <a:rPr lang="en-GB" sz="2400" dirty="0" err="1" smtClean="0">
                <a:solidFill>
                  <a:srgbClr val="002060"/>
                </a:solidFill>
              </a:rPr>
              <a:t>oligoklonálního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charakteru</a:t>
            </a:r>
            <a:r>
              <a:rPr lang="en-GB" sz="2400" dirty="0">
                <a:solidFill>
                  <a:srgbClr val="002060"/>
                </a:solidFill>
              </a:rPr>
              <a:t>. </a:t>
            </a:r>
            <a:endParaRPr lang="cs-CZ" sz="2400" dirty="0" smtClean="0">
              <a:solidFill>
                <a:srgbClr val="002060"/>
              </a:solidFill>
            </a:endParaRPr>
          </a:p>
          <a:p>
            <a:r>
              <a:rPr lang="cs-CZ" sz="2400" b="1" dirty="0">
                <a:solidFill>
                  <a:srgbClr val="002060"/>
                </a:solidFill>
              </a:rPr>
              <a:t>E</a:t>
            </a:r>
            <a:r>
              <a:rPr lang="en-GB" sz="2400" b="1" dirty="0" err="1" smtClean="0">
                <a:solidFill>
                  <a:srgbClr val="002060"/>
                </a:solidFill>
              </a:rPr>
              <a:t>osinofili</a:t>
            </a:r>
            <a:r>
              <a:rPr lang="cs-CZ" sz="2400" b="1" dirty="0" smtClean="0">
                <a:solidFill>
                  <a:srgbClr val="002060"/>
                </a:solidFill>
              </a:rPr>
              <a:t>e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způsobená</a:t>
            </a:r>
            <a:r>
              <a:rPr lang="en-GB" sz="2400" dirty="0" smtClean="0">
                <a:solidFill>
                  <a:srgbClr val="002060"/>
                </a:solidFill>
              </a:rPr>
              <a:t> T</a:t>
            </a:r>
            <a:r>
              <a:rPr lang="cs-CZ" sz="2400" dirty="0" smtClean="0">
                <a:solidFill>
                  <a:srgbClr val="002060"/>
                </a:solidFill>
              </a:rPr>
              <a:t>h2</a:t>
            </a:r>
            <a:r>
              <a:rPr lang="en-GB" sz="2400" dirty="0" smtClean="0">
                <a:solidFill>
                  <a:srgbClr val="002060"/>
                </a:solidFill>
              </a:rPr>
              <a:t>-</a:t>
            </a:r>
            <a:r>
              <a:rPr lang="en-GB" sz="2400" dirty="0" err="1" smtClean="0">
                <a:solidFill>
                  <a:srgbClr val="002060"/>
                </a:solidFill>
              </a:rPr>
              <a:t>lymfocyty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>
                <a:solidFill>
                  <a:srgbClr val="002060"/>
                </a:solidFill>
              </a:rPr>
              <a:t>(</a:t>
            </a:r>
            <a:r>
              <a:rPr lang="en-GB" sz="2400" dirty="0" smtClean="0">
                <a:solidFill>
                  <a:srgbClr val="002060"/>
                </a:solidFill>
              </a:rPr>
              <a:t>IL-4 </a:t>
            </a:r>
            <a:r>
              <a:rPr lang="en-GB" sz="2400" dirty="0">
                <a:solidFill>
                  <a:srgbClr val="002060"/>
                </a:solidFill>
              </a:rPr>
              <a:t>a </a:t>
            </a:r>
            <a:r>
              <a:rPr lang="en-GB" sz="2400" dirty="0" smtClean="0">
                <a:solidFill>
                  <a:srgbClr val="002060"/>
                </a:solidFill>
              </a:rPr>
              <a:t>IL-5</a:t>
            </a:r>
            <a:r>
              <a:rPr lang="cs-CZ" sz="2400" dirty="0" smtClean="0">
                <a:solidFill>
                  <a:srgbClr val="002060"/>
                </a:solidFill>
              </a:rPr>
              <a:t>) </a:t>
            </a:r>
            <a:endParaRPr lang="cs-CZ" sz="2400" dirty="0">
              <a:solidFill>
                <a:srgbClr val="002060"/>
              </a:solidFill>
            </a:endParaRPr>
          </a:p>
          <a:p>
            <a:r>
              <a:rPr lang="cs-CZ" sz="2400" dirty="0" smtClean="0">
                <a:solidFill>
                  <a:srgbClr val="002060"/>
                </a:solidFill>
              </a:rPr>
              <a:t>N</a:t>
            </a:r>
            <a:r>
              <a:rPr lang="en-GB" sz="2400" dirty="0" err="1" smtClean="0">
                <a:solidFill>
                  <a:srgbClr val="002060"/>
                </a:solidFill>
              </a:rPr>
              <a:t>emocn</a:t>
            </a:r>
            <a:r>
              <a:rPr lang="cs-CZ" sz="2400" dirty="0" smtClean="0">
                <a:solidFill>
                  <a:srgbClr val="002060"/>
                </a:solidFill>
              </a:rPr>
              <a:t>í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mají </a:t>
            </a:r>
            <a:r>
              <a:rPr lang="en-GB" sz="2400" dirty="0" err="1" smtClean="0">
                <a:solidFill>
                  <a:srgbClr val="002060"/>
                </a:solidFill>
              </a:rPr>
              <a:t>různě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</a:rPr>
              <a:t>rozsáhlé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postižení kůže, </a:t>
            </a:r>
            <a:r>
              <a:rPr lang="cs-CZ" sz="2400" dirty="0" err="1" smtClean="0">
                <a:solidFill>
                  <a:srgbClr val="002060"/>
                </a:solidFill>
              </a:rPr>
              <a:t>hepatosplenomagálii</a:t>
            </a:r>
            <a:r>
              <a:rPr lang="cs-CZ" sz="2400" dirty="0" smtClean="0">
                <a:solidFill>
                  <a:srgbClr val="002060"/>
                </a:solidFill>
              </a:rPr>
              <a:t> a </a:t>
            </a:r>
            <a:r>
              <a:rPr lang="en-GB" sz="2400" dirty="0" err="1" smtClean="0">
                <a:solidFill>
                  <a:srgbClr val="002060"/>
                </a:solidFill>
              </a:rPr>
              <a:t>urputné</a:t>
            </a:r>
            <a:r>
              <a:rPr lang="en-GB" sz="2400" dirty="0">
                <a:solidFill>
                  <a:srgbClr val="002060"/>
                </a:solidFill>
              </a:rPr>
              <a:t> </a:t>
            </a:r>
            <a:r>
              <a:rPr lang="en-GB" sz="2400" b="1" dirty="0" err="1" smtClean="0">
                <a:solidFill>
                  <a:srgbClr val="002060"/>
                </a:solidFill>
              </a:rPr>
              <a:t>průjmy</a:t>
            </a:r>
            <a:endParaRPr lang="cs-CZ" sz="2400" dirty="0">
              <a:solidFill>
                <a:srgbClr val="002060"/>
              </a:solidFill>
            </a:endParaRPr>
          </a:p>
          <a:p>
            <a:r>
              <a:rPr lang="cs-CZ" sz="2400" dirty="0" smtClean="0">
                <a:solidFill>
                  <a:srgbClr val="002060"/>
                </a:solidFill>
              </a:rPr>
              <a:t>Aktivované T-lymfocyty lze prokázat v krvi, v periferních lymfatických orgánech je počet značně redukován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Chédiakův</a:t>
            </a:r>
            <a:r>
              <a:rPr lang="cs-CZ" dirty="0" smtClean="0">
                <a:solidFill>
                  <a:srgbClr val="C00000"/>
                </a:solidFill>
              </a:rPr>
              <a:t> – </a:t>
            </a:r>
            <a:r>
              <a:rPr lang="cs-CZ" dirty="0" err="1" smtClean="0">
                <a:solidFill>
                  <a:srgbClr val="C00000"/>
                </a:solidFill>
              </a:rPr>
              <a:t>Higashiho</a:t>
            </a:r>
            <a:r>
              <a:rPr lang="cs-CZ" dirty="0" smtClean="0">
                <a:solidFill>
                  <a:srgbClr val="C00000"/>
                </a:solidFill>
              </a:rPr>
              <a:t> syndrom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Laboratorně prokazatelný defekt CD8+ cytotoxických lymfocytů a NK buněk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U </a:t>
            </a:r>
            <a:r>
              <a:rPr lang="en-GB" dirty="0" err="1">
                <a:solidFill>
                  <a:srgbClr val="002060"/>
                </a:solidFill>
              </a:rPr>
              <a:t>rozvinutého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syndromu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může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dojít</a:t>
            </a:r>
            <a:r>
              <a:rPr lang="en-GB" dirty="0">
                <a:solidFill>
                  <a:srgbClr val="002060"/>
                </a:solidFill>
              </a:rPr>
              <a:t> k </a:t>
            </a:r>
            <a:r>
              <a:rPr lang="en-GB" dirty="0" err="1">
                <a:solidFill>
                  <a:srgbClr val="002060"/>
                </a:solidFill>
              </a:rPr>
              <a:t>infiltraci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tkání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následkem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lymfoproliferace</a:t>
            </a:r>
            <a:r>
              <a:rPr lang="en-GB" dirty="0">
                <a:solidFill>
                  <a:srgbClr val="002060"/>
                </a:solidFill>
              </a:rPr>
              <a:t>.</a:t>
            </a:r>
          </a:p>
          <a:p>
            <a:r>
              <a:rPr lang="cs-CZ" dirty="0" err="1" smtClean="0">
                <a:solidFill>
                  <a:srgbClr val="002060"/>
                </a:solidFill>
              </a:rPr>
              <a:t>Dě</a:t>
            </a:r>
            <a:r>
              <a:rPr lang="en-GB" dirty="0" err="1" smtClean="0">
                <a:solidFill>
                  <a:srgbClr val="002060"/>
                </a:solidFill>
              </a:rPr>
              <a:t>dičné</a:t>
            </a:r>
            <a:r>
              <a:rPr lang="en-GB" dirty="0" smtClean="0">
                <a:solidFill>
                  <a:srgbClr val="002060"/>
                </a:solidFill>
              </a:rPr>
              <a:t>  </a:t>
            </a:r>
            <a:r>
              <a:rPr lang="en-GB" dirty="0" err="1">
                <a:solidFill>
                  <a:srgbClr val="002060"/>
                </a:solidFill>
              </a:rPr>
              <a:t>onemocnění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způsobené</a:t>
            </a:r>
            <a:r>
              <a:rPr lang="cs-CZ" dirty="0" smtClean="0">
                <a:solidFill>
                  <a:srgbClr val="002060"/>
                </a:solidFill>
              </a:rPr>
              <a:t> mutací genu </a:t>
            </a:r>
            <a:r>
              <a:rPr lang="en-GB" b="1" dirty="0" smtClean="0">
                <a:solidFill>
                  <a:srgbClr val="002060"/>
                </a:solidFill>
              </a:rPr>
              <a:t>LYST</a:t>
            </a:r>
            <a:r>
              <a:rPr lang="en-GB" dirty="0">
                <a:solidFill>
                  <a:srgbClr val="002060"/>
                </a:solidFill>
              </a:rPr>
              <a:t> (</a:t>
            </a:r>
            <a:r>
              <a:rPr lang="en-GB" b="1" dirty="0">
                <a:solidFill>
                  <a:srgbClr val="002060"/>
                </a:solidFill>
              </a:rPr>
              <a:t>lys</a:t>
            </a:r>
            <a:r>
              <a:rPr lang="en-GB" dirty="0">
                <a:solidFill>
                  <a:srgbClr val="002060"/>
                </a:solidFill>
              </a:rPr>
              <a:t>osomal </a:t>
            </a:r>
            <a:r>
              <a:rPr lang="en-GB" b="1" dirty="0">
                <a:solidFill>
                  <a:srgbClr val="002060"/>
                </a:solidFill>
              </a:rPr>
              <a:t>t</a:t>
            </a:r>
            <a:r>
              <a:rPr lang="en-GB" dirty="0">
                <a:solidFill>
                  <a:srgbClr val="002060"/>
                </a:solidFill>
              </a:rPr>
              <a:t>rafficking regulator, </a:t>
            </a:r>
            <a:r>
              <a:rPr lang="en-GB" dirty="0" err="1">
                <a:solidFill>
                  <a:srgbClr val="002060"/>
                </a:solidFill>
              </a:rPr>
              <a:t>lokalizace</a:t>
            </a:r>
            <a:r>
              <a:rPr lang="en-GB" dirty="0">
                <a:solidFill>
                  <a:srgbClr val="002060"/>
                </a:solidFill>
              </a:rPr>
              <a:t> 1q42.1–q42.2). 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P</a:t>
            </a:r>
            <a:r>
              <a:rPr lang="en-GB" dirty="0" err="1" smtClean="0">
                <a:solidFill>
                  <a:srgbClr val="002060"/>
                </a:solidFill>
              </a:rPr>
              <a:t>rodukt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toho</a:t>
            </a:r>
            <a:r>
              <a:rPr lang="cs-CZ" dirty="0" smtClean="0">
                <a:solidFill>
                  <a:srgbClr val="002060"/>
                </a:solidFill>
              </a:rPr>
              <a:t>to genu</a:t>
            </a:r>
            <a:r>
              <a:rPr lang="en-GB" dirty="0">
                <a:solidFill>
                  <a:srgbClr val="002060"/>
                </a:solidFill>
              </a:rPr>
              <a:t> se </a:t>
            </a:r>
            <a:r>
              <a:rPr lang="en-GB" dirty="0" err="1">
                <a:solidFill>
                  <a:srgbClr val="002060"/>
                </a:solidFill>
              </a:rPr>
              <a:t>účastní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formování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lyzosomů</a:t>
            </a:r>
            <a:r>
              <a:rPr lang="en-GB" dirty="0">
                <a:solidFill>
                  <a:srgbClr val="002060"/>
                </a:solidFill>
              </a:rPr>
              <a:t> </a:t>
            </a:r>
            <a:r>
              <a:rPr lang="en-GB" dirty="0" err="1" smtClean="0">
                <a:solidFill>
                  <a:srgbClr val="002060"/>
                </a:solidFill>
              </a:rPr>
              <a:t>především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ovlivňuje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složení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jejich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obsahu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V případě defektu jsou </a:t>
            </a:r>
            <a:r>
              <a:rPr lang="cs-CZ" dirty="0" err="1" smtClean="0">
                <a:solidFill>
                  <a:srgbClr val="002060"/>
                </a:solidFill>
              </a:rPr>
              <a:t>lyzosomy</a:t>
            </a:r>
            <a:r>
              <a:rPr lang="cs-CZ" dirty="0" smtClean="0">
                <a:solidFill>
                  <a:srgbClr val="002060"/>
                </a:solidFill>
              </a:rPr>
              <a:t> i </a:t>
            </a:r>
            <a:r>
              <a:rPr lang="cs-CZ" dirty="0" err="1" smtClean="0">
                <a:solidFill>
                  <a:srgbClr val="002060"/>
                </a:solidFill>
              </a:rPr>
              <a:t>melanosomy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zvětšené</a:t>
            </a:r>
            <a:r>
              <a:rPr lang="en-GB" dirty="0">
                <a:solidFill>
                  <a:srgbClr val="002060"/>
                </a:solidFill>
              </a:rPr>
              <a:t> (</a:t>
            </a:r>
            <a:r>
              <a:rPr lang="en-GB" dirty="0" err="1">
                <a:solidFill>
                  <a:srgbClr val="002060"/>
                </a:solidFill>
              </a:rPr>
              <a:t>někdy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až</a:t>
            </a:r>
            <a:r>
              <a:rPr lang="en-GB" dirty="0">
                <a:solidFill>
                  <a:srgbClr val="002060"/>
                </a:solidFill>
              </a:rPr>
              <a:t> do </a:t>
            </a:r>
            <a:r>
              <a:rPr lang="en-GB" dirty="0" err="1">
                <a:solidFill>
                  <a:srgbClr val="002060"/>
                </a:solidFill>
              </a:rPr>
              <a:t>obřích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rozměrů</a:t>
            </a:r>
            <a:r>
              <a:rPr lang="en-GB" dirty="0">
                <a:solidFill>
                  <a:srgbClr val="002060"/>
                </a:solidFill>
              </a:rPr>
              <a:t>) a </a:t>
            </a:r>
            <a:r>
              <a:rPr lang="en-GB" b="1" dirty="0" err="1">
                <a:solidFill>
                  <a:srgbClr val="002060"/>
                </a:solidFill>
              </a:rPr>
              <a:t>dysmorfické</a:t>
            </a:r>
            <a:r>
              <a:rPr lang="en-GB" dirty="0">
                <a:solidFill>
                  <a:srgbClr val="002060"/>
                </a:solidFill>
              </a:rPr>
              <a:t>.</a:t>
            </a:r>
          </a:p>
          <a:p>
            <a:r>
              <a:rPr lang="en-GB" dirty="0" err="1">
                <a:solidFill>
                  <a:srgbClr val="002060"/>
                </a:solidFill>
              </a:rPr>
              <a:t>Defektní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složení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granul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neutrofilů</a:t>
            </a:r>
            <a:r>
              <a:rPr lang="en-GB" dirty="0">
                <a:solidFill>
                  <a:srgbClr val="002060"/>
                </a:solidFill>
              </a:rPr>
              <a:t> </a:t>
            </a:r>
            <a:r>
              <a:rPr lang="en-GB" dirty="0" err="1">
                <a:solidFill>
                  <a:srgbClr val="002060"/>
                </a:solidFill>
              </a:rPr>
              <a:t>způsobuje</a:t>
            </a:r>
            <a:r>
              <a:rPr lang="en-GB" dirty="0">
                <a:solidFill>
                  <a:srgbClr val="002060"/>
                </a:solidFill>
              </a:rPr>
              <a:t> </a:t>
            </a:r>
            <a:r>
              <a:rPr lang="en-GB" b="1" dirty="0" err="1" smtClean="0">
                <a:solidFill>
                  <a:srgbClr val="002060"/>
                </a:solidFill>
              </a:rPr>
              <a:t>neúčinnost</a:t>
            </a:r>
            <a:r>
              <a:rPr lang="cs-CZ" b="1" dirty="0" smtClean="0">
                <a:solidFill>
                  <a:srgbClr val="002060"/>
                </a:solidFill>
              </a:rPr>
              <a:t> fagocytózy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Výsledkem je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zvýše</a:t>
            </a:r>
            <a:r>
              <a:rPr lang="cs-CZ" dirty="0" err="1" smtClean="0">
                <a:solidFill>
                  <a:srgbClr val="002060"/>
                </a:solidFill>
              </a:rPr>
              <a:t>ná</a:t>
            </a:r>
            <a:r>
              <a:rPr lang="en-GB" dirty="0">
                <a:solidFill>
                  <a:srgbClr val="002060"/>
                </a:solidFill>
              </a:rPr>
              <a:t> </a:t>
            </a:r>
            <a:r>
              <a:rPr lang="en-GB" b="1" dirty="0" err="1">
                <a:solidFill>
                  <a:srgbClr val="002060"/>
                </a:solidFill>
              </a:rPr>
              <a:t>vnímavost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vůči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určitým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infekcím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především</a:t>
            </a:r>
            <a:r>
              <a:rPr lang="en-GB" dirty="0">
                <a:solidFill>
                  <a:srgbClr val="002060"/>
                </a:solidFill>
              </a:rPr>
              <a:t> </a:t>
            </a:r>
            <a:r>
              <a:rPr lang="en-GB" b="1" dirty="0" err="1">
                <a:solidFill>
                  <a:srgbClr val="002060"/>
                </a:solidFill>
              </a:rPr>
              <a:t>bakteriálním</a:t>
            </a:r>
            <a:r>
              <a:rPr lang="en-GB" b="1" dirty="0">
                <a:solidFill>
                  <a:srgbClr val="002060"/>
                </a:solidFill>
              </a:rPr>
              <a:t> (</a:t>
            </a:r>
            <a:r>
              <a:rPr lang="en-GB" b="1" dirty="0" err="1">
                <a:solidFill>
                  <a:srgbClr val="002060"/>
                </a:solidFill>
              </a:rPr>
              <a:t>hlavně</a:t>
            </a:r>
            <a:r>
              <a:rPr lang="en-GB" b="1" dirty="0">
                <a:solidFill>
                  <a:srgbClr val="002060"/>
                </a:solidFill>
              </a:rPr>
              <a:t> </a:t>
            </a:r>
            <a:r>
              <a:rPr lang="en-GB" b="1" i="1" dirty="0" err="1">
                <a:solidFill>
                  <a:srgbClr val="002060"/>
                </a:solidFill>
              </a:rPr>
              <a:t>Staphyloccocus</a:t>
            </a:r>
            <a:r>
              <a:rPr lang="en-GB" b="1" i="1" dirty="0">
                <a:solidFill>
                  <a:srgbClr val="002060"/>
                </a:solidFill>
              </a:rPr>
              <a:t> aureus</a:t>
            </a:r>
            <a:r>
              <a:rPr lang="en-GB" b="1" dirty="0">
                <a:solidFill>
                  <a:srgbClr val="002060"/>
                </a:solidFill>
              </a:rPr>
              <a:t>) a </a:t>
            </a:r>
            <a:r>
              <a:rPr lang="en-GB" b="1" dirty="0" err="1" smtClean="0">
                <a:solidFill>
                  <a:srgbClr val="002060"/>
                </a:solidFill>
              </a:rPr>
              <a:t>mykotickým</a:t>
            </a:r>
            <a:r>
              <a:rPr lang="en-GB" dirty="0" smtClean="0">
                <a:solidFill>
                  <a:srgbClr val="002060"/>
                </a:solidFill>
              </a:rPr>
              <a:t>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en-GB" dirty="0" err="1" smtClean="0">
                <a:solidFill>
                  <a:srgbClr val="002060"/>
                </a:solidFill>
              </a:rPr>
              <a:t>Postižení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jedinci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mají</a:t>
            </a:r>
            <a:r>
              <a:rPr lang="en-GB" dirty="0">
                <a:solidFill>
                  <a:srgbClr val="002060"/>
                </a:solidFill>
              </a:rPr>
              <a:t> </a:t>
            </a:r>
            <a:r>
              <a:rPr lang="en-GB" b="1" dirty="0" err="1">
                <a:solidFill>
                  <a:srgbClr val="002060"/>
                </a:solidFill>
              </a:rPr>
              <a:t>sníženou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pigmentaci</a:t>
            </a:r>
            <a:r>
              <a:rPr lang="en-GB" dirty="0">
                <a:solidFill>
                  <a:srgbClr val="002060"/>
                </a:solidFill>
              </a:rPr>
              <a:t> – </a:t>
            </a:r>
            <a:r>
              <a:rPr lang="en-GB" dirty="0" err="1" smtClean="0">
                <a:solidFill>
                  <a:srgbClr val="002060"/>
                </a:solidFill>
              </a:rPr>
              <a:t>světl</a:t>
            </a:r>
            <a:r>
              <a:rPr lang="cs-CZ" dirty="0" smtClean="0">
                <a:solidFill>
                  <a:srgbClr val="002060"/>
                </a:solidFill>
              </a:rPr>
              <a:t>ou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a </a:t>
            </a:r>
            <a:r>
              <a:rPr lang="en-GB" dirty="0" err="1">
                <a:solidFill>
                  <a:srgbClr val="002060"/>
                </a:solidFill>
              </a:rPr>
              <a:t>vlasy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mají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světlý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až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stříbrný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nádech</a:t>
            </a:r>
            <a:r>
              <a:rPr lang="en-GB" dirty="0">
                <a:solidFill>
                  <a:srgbClr val="002060"/>
                </a:solidFill>
              </a:rPr>
              <a:t>. </a:t>
            </a:r>
            <a:r>
              <a:rPr lang="en-GB" dirty="0" err="1">
                <a:solidFill>
                  <a:srgbClr val="002060"/>
                </a:solidFill>
              </a:rPr>
              <a:t>Přítomná</a:t>
            </a:r>
            <a:r>
              <a:rPr lang="en-GB" dirty="0">
                <a:solidFill>
                  <a:srgbClr val="002060"/>
                </a:solidFill>
              </a:rPr>
              <a:t> je </a:t>
            </a:r>
            <a:r>
              <a:rPr lang="en-GB" b="1" dirty="0" err="1">
                <a:solidFill>
                  <a:srgbClr val="002060"/>
                </a:solidFill>
              </a:rPr>
              <a:t>fotofobie</a:t>
            </a:r>
            <a:r>
              <a:rPr lang="en-GB" dirty="0">
                <a:solidFill>
                  <a:srgbClr val="002060"/>
                </a:solidFill>
              </a:rPr>
              <a:t> a </a:t>
            </a:r>
            <a:r>
              <a:rPr lang="en-GB" dirty="0" err="1">
                <a:solidFill>
                  <a:srgbClr val="002060"/>
                </a:solidFill>
              </a:rPr>
              <a:t>zvýšená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citlivost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sluneční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záření</a:t>
            </a:r>
            <a:r>
              <a:rPr lang="en-GB" dirty="0">
                <a:solidFill>
                  <a:srgbClr val="002060"/>
                </a:solidFill>
              </a:rPr>
              <a:t>. </a:t>
            </a:r>
            <a:r>
              <a:rPr lang="en-GB" dirty="0" err="1">
                <a:solidFill>
                  <a:srgbClr val="002060"/>
                </a:solidFill>
              </a:rPr>
              <a:t>Příčinou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jsou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defektní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granula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melanocytů</a:t>
            </a:r>
            <a:r>
              <a:rPr lang="en-GB" dirty="0" smtClean="0">
                <a:solidFill>
                  <a:srgbClr val="002060"/>
                </a:solidFill>
              </a:rPr>
              <a:t>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Onemocnění bez léčby končí nekontrolovatelnou aktivací a proliferací T-lymfocytů a makrofágů, které pohlcují vlastní krevní elementy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1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Familiární </a:t>
            </a:r>
            <a:r>
              <a:rPr lang="cs-CZ" dirty="0" err="1">
                <a:solidFill>
                  <a:srgbClr val="C00000"/>
                </a:solidFill>
              </a:rPr>
              <a:t>hemofagocytující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lymfohisticytoza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Hlavní </a:t>
            </a:r>
            <a:r>
              <a:rPr lang="cs-CZ" dirty="0" smtClean="0">
                <a:solidFill>
                  <a:srgbClr val="002060"/>
                </a:solidFill>
              </a:rPr>
              <a:t>znak  </a:t>
            </a:r>
            <a:r>
              <a:rPr lang="cs-CZ" dirty="0">
                <a:solidFill>
                  <a:srgbClr val="002060"/>
                </a:solidFill>
              </a:rPr>
              <a:t>aktivace a </a:t>
            </a:r>
            <a:r>
              <a:rPr lang="cs-CZ" dirty="0" smtClean="0">
                <a:solidFill>
                  <a:srgbClr val="002060"/>
                </a:solidFill>
              </a:rPr>
              <a:t>maligní proliferace </a:t>
            </a:r>
            <a:r>
              <a:rPr lang="cs-CZ" dirty="0">
                <a:solidFill>
                  <a:srgbClr val="002060"/>
                </a:solidFill>
              </a:rPr>
              <a:t>T-lymfocytů a makrofágů provázená masivní produkcí </a:t>
            </a:r>
            <a:r>
              <a:rPr lang="cs-CZ" dirty="0" err="1">
                <a:solidFill>
                  <a:srgbClr val="002060"/>
                </a:solidFill>
              </a:rPr>
              <a:t>cytokinů</a:t>
            </a:r>
            <a:r>
              <a:rPr lang="cs-CZ" dirty="0">
                <a:solidFill>
                  <a:srgbClr val="002060"/>
                </a:solidFill>
              </a:rPr>
              <a:t> a </a:t>
            </a:r>
            <a:r>
              <a:rPr lang="cs-CZ" dirty="0" err="1">
                <a:solidFill>
                  <a:srgbClr val="002060"/>
                </a:solidFill>
              </a:rPr>
              <a:t>hemofagocytární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(</a:t>
            </a:r>
            <a:r>
              <a:rPr lang="cs-CZ" dirty="0">
                <a:solidFill>
                  <a:srgbClr val="002060"/>
                </a:solidFill>
              </a:rPr>
              <a:t>fagocytóza krevních </a:t>
            </a:r>
            <a:r>
              <a:rPr lang="cs-CZ" dirty="0" smtClean="0">
                <a:solidFill>
                  <a:srgbClr val="002060"/>
                </a:solidFill>
              </a:rPr>
              <a:t>elementů) aktivitou </a:t>
            </a:r>
            <a:r>
              <a:rPr lang="cs-CZ" dirty="0">
                <a:solidFill>
                  <a:srgbClr val="002060"/>
                </a:solidFill>
              </a:rPr>
              <a:t>makrofágů v </a:t>
            </a:r>
            <a:r>
              <a:rPr lang="cs-CZ" dirty="0" err="1">
                <a:solidFill>
                  <a:srgbClr val="002060"/>
                </a:solidFill>
              </a:rPr>
              <a:t>lymforetikulárním</a:t>
            </a:r>
            <a:r>
              <a:rPr lang="cs-CZ" dirty="0">
                <a:solidFill>
                  <a:srgbClr val="002060"/>
                </a:solidFill>
              </a:rPr>
              <a:t> systému a CNS.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Autozomálně recesivní </a:t>
            </a:r>
            <a:r>
              <a:rPr lang="cs-CZ" dirty="0" smtClean="0">
                <a:solidFill>
                  <a:srgbClr val="002060"/>
                </a:solidFill>
              </a:rPr>
              <a:t>onemocnění.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Příčiny onemocnění jsou heterogenní – např. vrozená deficience </a:t>
            </a:r>
            <a:r>
              <a:rPr lang="cs-CZ" dirty="0" err="1" smtClean="0">
                <a:solidFill>
                  <a:srgbClr val="002060"/>
                </a:solidFill>
              </a:rPr>
              <a:t>perforinu</a:t>
            </a:r>
            <a:r>
              <a:rPr lang="cs-CZ" dirty="0" smtClean="0">
                <a:solidFill>
                  <a:srgbClr val="002060"/>
                </a:solidFill>
              </a:rPr>
              <a:t> v cytotoxických T-lymfocytech a NK </a:t>
            </a:r>
            <a:r>
              <a:rPr lang="cs-CZ" dirty="0" smtClean="0">
                <a:solidFill>
                  <a:srgbClr val="002060"/>
                </a:solidFill>
              </a:rPr>
              <a:t>buňkách.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75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Mikroskopický obraz </a:t>
            </a:r>
            <a:r>
              <a:rPr lang="cs-CZ" dirty="0" err="1" smtClean="0">
                <a:solidFill>
                  <a:srgbClr val="C00000"/>
                </a:solidFill>
              </a:rPr>
              <a:t>hemofagocytující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lymfohistiózy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2048669"/>
            <a:ext cx="55816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7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>
                <a:solidFill>
                  <a:srgbClr val="C00000"/>
                </a:solidFill>
              </a:rPr>
              <a:t>Lymfoproliferativní</a:t>
            </a:r>
            <a:r>
              <a:rPr lang="cs-CZ" dirty="0">
                <a:solidFill>
                  <a:srgbClr val="C00000"/>
                </a:solidFill>
              </a:rPr>
              <a:t> syndrom vázány na chromosom </a:t>
            </a:r>
            <a:r>
              <a:rPr lang="cs-CZ" dirty="0" smtClean="0">
                <a:solidFill>
                  <a:srgbClr val="C00000"/>
                </a:solidFill>
              </a:rPr>
              <a:t>X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 fontScale="92500" lnSpcReduction="10000"/>
          </a:bodyPr>
          <a:lstStyle/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Maligní </a:t>
            </a:r>
            <a:r>
              <a:rPr lang="cs-CZ" dirty="0" err="1" smtClean="0">
                <a:solidFill>
                  <a:srgbClr val="002060"/>
                </a:solidFill>
              </a:rPr>
              <a:t>l</a:t>
            </a:r>
            <a:r>
              <a:rPr lang="cs-CZ" dirty="0" err="1">
                <a:solidFill>
                  <a:srgbClr val="002060"/>
                </a:solidFill>
              </a:rPr>
              <a:t>ymfoproliferace</a:t>
            </a:r>
            <a:r>
              <a:rPr lang="cs-CZ" dirty="0" smtClean="0">
                <a:solidFill>
                  <a:srgbClr val="002060"/>
                </a:solidFill>
              </a:rPr>
              <a:t> a </a:t>
            </a:r>
            <a:r>
              <a:rPr lang="cs-CZ" dirty="0" err="1" smtClean="0">
                <a:solidFill>
                  <a:srgbClr val="002060"/>
                </a:solidFill>
              </a:rPr>
              <a:t>hemofagocytóza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hypogamaglobulinémie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Nemoc se spouští infekcí EBV virem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Příčina mutace adaptorové molekuly SAP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SAP je asociován a aktivačními nebo adhezivními receptory CD150, CD244, CD229 a tlumí jejich aktivaci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Při absenci SAP dochází k hyperreaktivitě těchto receptorů a nekontrolovatelné proliferace B- lymfocytů navozené EBV virem</a:t>
            </a:r>
            <a:endParaRPr lang="cs-CZ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0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>
                <a:solidFill>
                  <a:srgbClr val="C00000"/>
                </a:solidFill>
              </a:rPr>
              <a:t>Familiární </a:t>
            </a:r>
            <a:r>
              <a:rPr lang="cs-CZ" dirty="0" err="1">
                <a:solidFill>
                  <a:srgbClr val="C00000"/>
                </a:solidFill>
              </a:rPr>
              <a:t>lymfoproliferativní</a:t>
            </a:r>
            <a:r>
              <a:rPr lang="cs-CZ" dirty="0">
                <a:solidFill>
                  <a:srgbClr val="C00000"/>
                </a:solidFill>
              </a:rPr>
              <a:t> syndrom s autoimunitu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Porucha </a:t>
            </a:r>
            <a:r>
              <a:rPr lang="cs-CZ" dirty="0" smtClean="0">
                <a:solidFill>
                  <a:srgbClr val="002060"/>
                </a:solidFill>
              </a:rPr>
              <a:t>v mechanismu </a:t>
            </a:r>
            <a:r>
              <a:rPr lang="cs-CZ" dirty="0" err="1" smtClean="0">
                <a:solidFill>
                  <a:srgbClr val="002060"/>
                </a:solidFill>
              </a:rPr>
              <a:t>apoptózy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Vede ke zvýšené </a:t>
            </a:r>
            <a:r>
              <a:rPr lang="cs-CZ" dirty="0" err="1" smtClean="0">
                <a:solidFill>
                  <a:srgbClr val="002060"/>
                </a:solidFill>
              </a:rPr>
              <a:t>lymfoproliferaci</a:t>
            </a:r>
            <a:r>
              <a:rPr lang="cs-CZ" dirty="0" smtClean="0">
                <a:solidFill>
                  <a:srgbClr val="002060"/>
                </a:solidFill>
              </a:rPr>
              <a:t> spojené s autoimunitou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Dysfunkce receptoru Fas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Dysfunkce Fas ligandu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Deficit </a:t>
            </a:r>
            <a:r>
              <a:rPr lang="cs-CZ" dirty="0" err="1" smtClean="0">
                <a:solidFill>
                  <a:srgbClr val="002060"/>
                </a:solidFill>
              </a:rPr>
              <a:t>kaspázy</a:t>
            </a:r>
            <a:r>
              <a:rPr lang="cs-CZ" dirty="0" smtClean="0">
                <a:solidFill>
                  <a:srgbClr val="002060"/>
                </a:solidFill>
              </a:rPr>
              <a:t> 3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7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Imunodeficience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b="1" dirty="0" err="1">
                <a:solidFill>
                  <a:srgbClr val="002060"/>
                </a:solidFill>
              </a:rPr>
              <a:t>Fyziologická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endParaRPr 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3300" dirty="0">
                <a:solidFill>
                  <a:srgbClr val="002060"/>
                </a:solidFill>
              </a:rPr>
              <a:t> </a:t>
            </a:r>
            <a:r>
              <a:rPr lang="cs-CZ" sz="3300" dirty="0" smtClean="0">
                <a:solidFill>
                  <a:srgbClr val="002060"/>
                </a:solidFill>
              </a:rPr>
              <a:t>          o</a:t>
            </a:r>
            <a:r>
              <a:rPr lang="pt-BR" sz="3300" dirty="0" smtClean="0">
                <a:solidFill>
                  <a:srgbClr val="002060"/>
                </a:solidFill>
              </a:rPr>
              <a:t>bjevuje </a:t>
            </a:r>
            <a:r>
              <a:rPr lang="pt-BR" sz="3300" dirty="0">
                <a:solidFill>
                  <a:srgbClr val="002060"/>
                </a:solidFill>
              </a:rPr>
              <a:t>se koncem 6. měsíce </a:t>
            </a:r>
            <a:r>
              <a:rPr lang="pt-BR" sz="3300" dirty="0" smtClean="0">
                <a:solidFill>
                  <a:srgbClr val="002060"/>
                </a:solidFill>
              </a:rPr>
              <a:t>života</a:t>
            </a:r>
            <a:r>
              <a:rPr lang="cs-CZ" sz="3300" dirty="0" smtClean="0">
                <a:solidFill>
                  <a:srgbClr val="002060"/>
                </a:solidFill>
              </a:rPr>
              <a:t>.</a:t>
            </a:r>
            <a:r>
              <a:rPr lang="pt-BR" sz="3300" dirty="0" smtClean="0">
                <a:solidFill>
                  <a:srgbClr val="002060"/>
                </a:solidFill>
              </a:rPr>
              <a:t> </a:t>
            </a:r>
            <a:endParaRPr lang="pt-BR" sz="33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err="1" smtClean="0">
                <a:solidFill>
                  <a:srgbClr val="002060"/>
                </a:solidFill>
              </a:rPr>
              <a:t>Přestávají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působit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ochranné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faktory</a:t>
            </a:r>
            <a:r>
              <a:rPr lang="en-GB" dirty="0">
                <a:solidFill>
                  <a:srgbClr val="002060"/>
                </a:solidFill>
              </a:rPr>
              <a:t> od </a:t>
            </a:r>
            <a:r>
              <a:rPr lang="en-GB" dirty="0" err="1">
                <a:solidFill>
                  <a:srgbClr val="002060"/>
                </a:solidFill>
              </a:rPr>
              <a:t>matky</a:t>
            </a:r>
            <a:r>
              <a:rPr lang="en-GB" dirty="0">
                <a:solidFill>
                  <a:srgbClr val="002060"/>
                </a:solidFill>
              </a:rPr>
              <a:t> a </a:t>
            </a: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err="1" smtClean="0">
                <a:solidFill>
                  <a:srgbClr val="002060"/>
                </a:solidFill>
              </a:rPr>
              <a:t>dítě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ještě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nemá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plně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vyvinut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vlastní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imunitní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err="1" smtClean="0">
                <a:solidFill>
                  <a:srgbClr val="002060"/>
                </a:solidFill>
              </a:rPr>
              <a:t>systém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b="1" dirty="0" err="1" smtClean="0">
                <a:solidFill>
                  <a:srgbClr val="002060"/>
                </a:solidFill>
              </a:rPr>
              <a:t>Patologická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   </a:t>
            </a:r>
            <a:r>
              <a:rPr lang="cs-CZ" dirty="0" smtClean="0">
                <a:solidFill>
                  <a:srgbClr val="002060"/>
                </a:solidFill>
              </a:rPr>
              <a:t>        p</a:t>
            </a:r>
            <a:r>
              <a:rPr lang="en-GB" dirty="0" err="1" smtClean="0">
                <a:solidFill>
                  <a:srgbClr val="002060"/>
                </a:solidFill>
              </a:rPr>
              <a:t>řetrvávající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porucha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jedné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nebo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více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složek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err="1" smtClean="0">
                <a:solidFill>
                  <a:srgbClr val="002060"/>
                </a:solidFill>
              </a:rPr>
              <a:t>imunitního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systému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podmíněná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geneticky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nebo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err="1" smtClean="0">
                <a:solidFill>
                  <a:srgbClr val="002060"/>
                </a:solidFill>
              </a:rPr>
              <a:t>získaná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v </a:t>
            </a:r>
            <a:r>
              <a:rPr lang="en-GB" dirty="0" err="1">
                <a:solidFill>
                  <a:srgbClr val="002060"/>
                </a:solidFill>
              </a:rPr>
              <a:t>průběhu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života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která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vede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snížení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err="1" smtClean="0">
                <a:solidFill>
                  <a:srgbClr val="002060"/>
                </a:solidFill>
              </a:rPr>
              <a:t>obranyschopnosti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organi</a:t>
            </a:r>
            <a:r>
              <a:rPr lang="cs-CZ" dirty="0" smtClean="0">
                <a:solidFill>
                  <a:srgbClr val="002060"/>
                </a:solidFill>
              </a:rPr>
              <a:t>s</a:t>
            </a:r>
            <a:r>
              <a:rPr lang="en-GB" dirty="0" smtClean="0">
                <a:solidFill>
                  <a:srgbClr val="002060"/>
                </a:solidFill>
              </a:rPr>
              <a:t>mu</a:t>
            </a:r>
            <a:r>
              <a:rPr lang="en-GB" dirty="0">
                <a:solidFill>
                  <a:srgbClr val="002060"/>
                </a:solidFill>
              </a:rPr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1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Kombinované vrozené imunodeficience spojené se syndromy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Kongenitální trombocytopenie: </a:t>
            </a:r>
            <a:r>
              <a:rPr lang="cs-CZ" dirty="0" err="1" smtClean="0">
                <a:solidFill>
                  <a:srgbClr val="002060"/>
                </a:solidFill>
              </a:rPr>
              <a:t>Wiskott-Aldrich</a:t>
            </a:r>
            <a:r>
              <a:rPr lang="cs-CZ" dirty="0" smtClean="0">
                <a:solidFill>
                  <a:srgbClr val="002060"/>
                </a:solidFill>
              </a:rPr>
              <a:t> syndrom: </a:t>
            </a:r>
            <a:r>
              <a:rPr lang="cs-CZ" dirty="0" smtClean="0">
                <a:solidFill>
                  <a:srgbClr val="002060"/>
                </a:solidFill>
                <a:latin typeface="Calibri"/>
              </a:rPr>
              <a:t>↓ T-lymfo, normální B-lymfo </a:t>
            </a:r>
            <a:r>
              <a:rPr lang="cs-CZ" dirty="0">
                <a:solidFill>
                  <a:srgbClr val="002060"/>
                </a:solidFill>
              </a:rPr>
              <a:t>↓ </a:t>
            </a:r>
            <a:r>
              <a:rPr lang="cs-CZ" dirty="0" err="1" smtClean="0">
                <a:solidFill>
                  <a:srgbClr val="002060"/>
                </a:solidFill>
              </a:rPr>
              <a:t>IgM</a:t>
            </a:r>
            <a:r>
              <a:rPr lang="cs-CZ" dirty="0" smtClean="0">
                <a:solidFill>
                  <a:srgbClr val="002060"/>
                </a:solidFill>
              </a:rPr>
              <a:t>, ↑</a:t>
            </a:r>
            <a:r>
              <a:rPr lang="cs-CZ" dirty="0" err="1" smtClean="0">
                <a:solidFill>
                  <a:srgbClr val="002060"/>
                </a:solidFill>
              </a:rPr>
              <a:t>IgE</a:t>
            </a:r>
            <a:r>
              <a:rPr lang="cs-CZ" dirty="0" smtClean="0">
                <a:solidFill>
                  <a:srgbClr val="002060"/>
                </a:solidFill>
              </a:rPr>
              <a:t>, autoimunita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Poruchy v reparačních mechanismech DNA – </a:t>
            </a:r>
            <a:r>
              <a:rPr lang="cs-CZ" dirty="0" err="1" smtClean="0">
                <a:solidFill>
                  <a:srgbClr val="002060"/>
                </a:solidFill>
              </a:rPr>
              <a:t>ataxia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teleangiectasia</a:t>
            </a:r>
            <a:r>
              <a:rPr lang="cs-CZ" dirty="0" smtClean="0">
                <a:solidFill>
                  <a:srgbClr val="002060"/>
                </a:solidFill>
              </a:rPr>
              <a:t>: </a:t>
            </a:r>
            <a:r>
              <a:rPr lang="cs-CZ" dirty="0">
                <a:solidFill>
                  <a:srgbClr val="002060"/>
                </a:solidFill>
              </a:rPr>
              <a:t>↓ </a:t>
            </a:r>
            <a:r>
              <a:rPr lang="cs-CZ" dirty="0" smtClean="0">
                <a:solidFill>
                  <a:srgbClr val="002060"/>
                </a:solidFill>
              </a:rPr>
              <a:t>T-lymfo</a:t>
            </a:r>
            <a:r>
              <a:rPr lang="cs-CZ" dirty="0">
                <a:solidFill>
                  <a:srgbClr val="002060"/>
                </a:solidFill>
              </a:rPr>
              <a:t>, normální B-lymfo ↓ </a:t>
            </a:r>
            <a:r>
              <a:rPr lang="cs-CZ" dirty="0" err="1" smtClean="0">
                <a:solidFill>
                  <a:srgbClr val="002060"/>
                </a:solidFill>
              </a:rPr>
              <a:t>IgG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IgA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>
                <a:solidFill>
                  <a:srgbClr val="002060"/>
                </a:solidFill>
              </a:rPr>
              <a:t>↑</a:t>
            </a:r>
            <a:r>
              <a:rPr lang="cs-CZ" dirty="0" err="1" smtClean="0">
                <a:solidFill>
                  <a:srgbClr val="002060"/>
                </a:solidFill>
              </a:rPr>
              <a:t>IgM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Defekty </a:t>
            </a:r>
            <a:r>
              <a:rPr lang="cs-CZ" dirty="0" err="1" smtClean="0">
                <a:solidFill>
                  <a:srgbClr val="002060"/>
                </a:solidFill>
              </a:rPr>
              <a:t>thymu</a:t>
            </a:r>
            <a:r>
              <a:rPr lang="cs-CZ" dirty="0" smtClean="0">
                <a:solidFill>
                  <a:srgbClr val="002060"/>
                </a:solidFill>
              </a:rPr>
              <a:t> s dalšími vrozenými anomáliemi: </a:t>
            </a:r>
            <a:r>
              <a:rPr lang="cs-CZ" dirty="0" err="1" smtClean="0">
                <a:solidFill>
                  <a:srgbClr val="002060"/>
                </a:solidFill>
              </a:rPr>
              <a:t>DiGeorge</a:t>
            </a:r>
            <a:r>
              <a:rPr lang="cs-CZ" dirty="0" smtClean="0">
                <a:solidFill>
                  <a:srgbClr val="002060"/>
                </a:solidFill>
              </a:rPr>
              <a:t> Syndrom:</a:t>
            </a:r>
            <a:r>
              <a:rPr lang="cs-CZ" dirty="0">
                <a:solidFill>
                  <a:srgbClr val="002060"/>
                </a:solidFill>
              </a:rPr>
              <a:t> ↓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T-lymfo, normální B-lymfo </a:t>
            </a:r>
            <a:r>
              <a:rPr lang="cs-CZ" dirty="0" smtClean="0">
                <a:solidFill>
                  <a:srgbClr val="002060"/>
                </a:solidFill>
              </a:rPr>
              <a:t>, normální nebo ↓ </a:t>
            </a:r>
            <a:r>
              <a:rPr lang="cs-CZ" dirty="0" err="1" smtClean="0">
                <a:solidFill>
                  <a:srgbClr val="002060"/>
                </a:solidFill>
              </a:rPr>
              <a:t>Ig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Hyper </a:t>
            </a:r>
            <a:r>
              <a:rPr lang="cs-CZ" dirty="0" err="1" smtClean="0">
                <a:solidFill>
                  <a:srgbClr val="002060"/>
                </a:solidFill>
              </a:rPr>
              <a:t>IgE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syndomy</a:t>
            </a:r>
            <a:r>
              <a:rPr lang="cs-CZ" dirty="0" smtClean="0">
                <a:solidFill>
                  <a:srgbClr val="002060"/>
                </a:solidFill>
              </a:rPr>
              <a:t> (HIES): Jobův syndrome: mutace transkripčního faktoru STAT3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normální T-lymfo </a:t>
            </a:r>
            <a:r>
              <a:rPr lang="cs-CZ" dirty="0">
                <a:solidFill>
                  <a:srgbClr val="002060"/>
                </a:solidFill>
              </a:rPr>
              <a:t>↓ </a:t>
            </a:r>
            <a:r>
              <a:rPr lang="cs-CZ" dirty="0" smtClean="0">
                <a:solidFill>
                  <a:srgbClr val="002060"/>
                </a:solidFill>
              </a:rPr>
              <a:t>Th17,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↓B-lymfo, ↓ BAFF </a:t>
            </a:r>
            <a:r>
              <a:rPr lang="cs-CZ" dirty="0">
                <a:solidFill>
                  <a:srgbClr val="002060"/>
                </a:solidFill>
              </a:rPr>
              <a:t>↑</a:t>
            </a:r>
            <a:r>
              <a:rPr lang="cs-CZ" dirty="0" err="1" smtClean="0">
                <a:solidFill>
                  <a:srgbClr val="002060"/>
                </a:solidFill>
              </a:rPr>
              <a:t>IgE</a:t>
            </a: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Vnímavost ke S. aureus, kandidám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Vývojové vady v obličeji</a:t>
            </a:r>
            <a:endParaRPr lang="cs-CZ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68046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solidFill>
                  <a:srgbClr val="C00000"/>
                </a:solidFill>
              </a:rPr>
              <a:t>Wiskot</a:t>
            </a:r>
            <a:r>
              <a:rPr lang="cs-CZ" dirty="0" smtClean="0">
                <a:solidFill>
                  <a:srgbClr val="C00000"/>
                </a:solidFill>
              </a:rPr>
              <a:t> – </a:t>
            </a:r>
            <a:r>
              <a:rPr lang="cs-CZ" dirty="0" err="1" smtClean="0">
                <a:solidFill>
                  <a:srgbClr val="C00000"/>
                </a:solidFill>
              </a:rPr>
              <a:t>Aldrichův</a:t>
            </a:r>
            <a:r>
              <a:rPr lang="cs-CZ" dirty="0" smtClean="0">
                <a:solidFill>
                  <a:srgbClr val="C00000"/>
                </a:solidFill>
              </a:rPr>
              <a:t> syndrom (WAS)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err="1" smtClean="0">
                <a:solidFill>
                  <a:srgbClr val="002060"/>
                </a:solidFill>
              </a:rPr>
              <a:t>Vzácná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recesivně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dědičná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imunodeficience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vázaná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chromozom</a:t>
            </a:r>
            <a:r>
              <a:rPr lang="en-GB" dirty="0">
                <a:solidFill>
                  <a:srgbClr val="002060"/>
                </a:solidFill>
              </a:rPr>
              <a:t> X, </a:t>
            </a:r>
            <a:r>
              <a:rPr lang="en-GB" dirty="0" err="1">
                <a:solidFill>
                  <a:srgbClr val="002060"/>
                </a:solidFill>
              </a:rPr>
              <a:t>popsaná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poprvé</a:t>
            </a:r>
            <a:r>
              <a:rPr lang="en-GB" dirty="0">
                <a:solidFill>
                  <a:srgbClr val="002060"/>
                </a:solidFill>
              </a:rPr>
              <a:t> v </a:t>
            </a:r>
            <a:r>
              <a:rPr lang="en-GB" dirty="0" err="1">
                <a:solidFill>
                  <a:srgbClr val="002060"/>
                </a:solidFill>
              </a:rPr>
              <a:t>roce</a:t>
            </a:r>
            <a:r>
              <a:rPr lang="en-GB" dirty="0">
                <a:solidFill>
                  <a:srgbClr val="002060"/>
                </a:solidFill>
              </a:rPr>
              <a:t> 1937 </a:t>
            </a:r>
            <a:r>
              <a:rPr lang="en-GB" dirty="0" err="1">
                <a:solidFill>
                  <a:srgbClr val="002060"/>
                </a:solidFill>
              </a:rPr>
              <a:t>Wiskottem</a:t>
            </a:r>
            <a:r>
              <a:rPr lang="en-GB" dirty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•Incidence 1:4 000 000 </a:t>
            </a:r>
            <a:r>
              <a:rPr lang="en-GB" dirty="0" err="1">
                <a:solidFill>
                  <a:srgbClr val="002060"/>
                </a:solidFill>
              </a:rPr>
              <a:t>narozených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dětí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•</a:t>
            </a:r>
            <a:r>
              <a:rPr lang="en-GB" dirty="0" err="1">
                <a:solidFill>
                  <a:srgbClr val="002060"/>
                </a:solidFill>
              </a:rPr>
              <a:t>Příčinou</a:t>
            </a:r>
            <a:r>
              <a:rPr lang="en-GB" dirty="0">
                <a:solidFill>
                  <a:srgbClr val="002060"/>
                </a:solidFill>
              </a:rPr>
              <a:t> je </a:t>
            </a:r>
            <a:r>
              <a:rPr lang="en-GB" dirty="0" err="1">
                <a:solidFill>
                  <a:srgbClr val="002060"/>
                </a:solidFill>
              </a:rPr>
              <a:t>mutace</a:t>
            </a:r>
            <a:r>
              <a:rPr lang="en-GB" dirty="0">
                <a:solidFill>
                  <a:srgbClr val="002060"/>
                </a:solidFill>
              </a:rPr>
              <a:t> genu WAS pro </a:t>
            </a:r>
            <a:r>
              <a:rPr lang="en-GB" dirty="0" err="1">
                <a:solidFill>
                  <a:srgbClr val="002060"/>
                </a:solidFill>
              </a:rPr>
              <a:t>syntézu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regulačního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proteinu</a:t>
            </a:r>
            <a:r>
              <a:rPr lang="en-GB" dirty="0">
                <a:solidFill>
                  <a:srgbClr val="002060"/>
                </a:solidFill>
              </a:rPr>
              <a:t> WASP </a:t>
            </a: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WASP </a:t>
            </a:r>
            <a:r>
              <a:rPr lang="en-GB" dirty="0" err="1">
                <a:solidFill>
                  <a:srgbClr val="002060"/>
                </a:solidFill>
              </a:rPr>
              <a:t>hraje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klíčovou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úlohu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při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polymerizaci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aktinu</a:t>
            </a:r>
            <a:r>
              <a:rPr lang="en-GB" dirty="0">
                <a:solidFill>
                  <a:srgbClr val="002060"/>
                </a:solidFill>
              </a:rPr>
              <a:t> v </a:t>
            </a:r>
            <a:r>
              <a:rPr lang="en-GB" dirty="0" err="1">
                <a:solidFill>
                  <a:srgbClr val="002060"/>
                </a:solidFill>
              </a:rPr>
              <a:t>hematopoetických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buňkách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To </a:t>
            </a:r>
            <a:r>
              <a:rPr lang="en-GB" dirty="0" err="1">
                <a:solidFill>
                  <a:srgbClr val="002060"/>
                </a:solidFill>
              </a:rPr>
              <a:t>vede</a:t>
            </a:r>
            <a:r>
              <a:rPr lang="en-GB" dirty="0">
                <a:solidFill>
                  <a:srgbClr val="002060"/>
                </a:solidFill>
              </a:rPr>
              <a:t> k </a:t>
            </a:r>
            <a:r>
              <a:rPr lang="en-GB" dirty="0" err="1">
                <a:solidFill>
                  <a:srgbClr val="002060"/>
                </a:solidFill>
              </a:rPr>
              <a:t>poruchám</a:t>
            </a:r>
            <a:r>
              <a:rPr lang="en-GB" dirty="0">
                <a:solidFill>
                  <a:srgbClr val="002060"/>
                </a:solidFill>
              </a:rPr>
              <a:t> v </a:t>
            </a:r>
            <a:r>
              <a:rPr lang="en-GB" dirty="0" err="1">
                <a:solidFill>
                  <a:srgbClr val="002060"/>
                </a:solidFill>
              </a:rPr>
              <a:t>oblasti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smtClean="0">
                <a:solidFill>
                  <a:srgbClr val="002060"/>
                </a:solidFill>
              </a:rPr>
              <a:t>•</a:t>
            </a:r>
            <a:r>
              <a:rPr lang="en-GB" dirty="0" err="1">
                <a:solidFill>
                  <a:srgbClr val="002060"/>
                </a:solidFill>
              </a:rPr>
              <a:t>Signalizace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smtClean="0">
                <a:solidFill>
                  <a:srgbClr val="002060"/>
                </a:solidFill>
              </a:rPr>
              <a:t>•</a:t>
            </a:r>
            <a:r>
              <a:rPr lang="en-GB" dirty="0" err="1">
                <a:solidFill>
                  <a:srgbClr val="002060"/>
                </a:solidFill>
              </a:rPr>
              <a:t>Lokomoce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smtClean="0">
                <a:solidFill>
                  <a:srgbClr val="002060"/>
                </a:solidFill>
              </a:rPr>
              <a:t>•</a:t>
            </a:r>
            <a:r>
              <a:rPr lang="en-GB" dirty="0" err="1">
                <a:solidFill>
                  <a:srgbClr val="002060"/>
                </a:solidFill>
              </a:rPr>
              <a:t>Formace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imunologických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spojů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 err="1" smtClean="0">
                <a:solidFill>
                  <a:srgbClr val="002060"/>
                </a:solidFill>
              </a:rPr>
              <a:t>Důsledkem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těchto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poruch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jsou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dysfunkce</a:t>
            </a:r>
            <a:r>
              <a:rPr lang="en-GB" dirty="0">
                <a:solidFill>
                  <a:srgbClr val="002060"/>
                </a:solidFill>
              </a:rPr>
              <a:t> T a B </a:t>
            </a:r>
            <a:r>
              <a:rPr lang="en-GB" dirty="0" err="1">
                <a:solidFill>
                  <a:srgbClr val="002060"/>
                </a:solidFill>
              </a:rPr>
              <a:t>lymfocytů</a:t>
            </a:r>
            <a:r>
              <a:rPr lang="en-GB" dirty="0">
                <a:solidFill>
                  <a:srgbClr val="002060"/>
                </a:solidFill>
              </a:rPr>
              <a:t> a NK </a:t>
            </a:r>
            <a:r>
              <a:rPr lang="en-GB" dirty="0" err="1">
                <a:solidFill>
                  <a:srgbClr val="002060"/>
                </a:solidFill>
              </a:rPr>
              <a:t>buněk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WAS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err="1" smtClean="0">
                <a:solidFill>
                  <a:srgbClr val="002060"/>
                </a:solidFill>
              </a:rPr>
              <a:t>Různorodost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klinických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příznaků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související</a:t>
            </a:r>
            <a:r>
              <a:rPr lang="en-GB" dirty="0">
                <a:solidFill>
                  <a:srgbClr val="002060"/>
                </a:solidFill>
              </a:rPr>
              <a:t> s </a:t>
            </a:r>
            <a:r>
              <a:rPr lang="en-GB" dirty="0" err="1">
                <a:solidFill>
                  <a:srgbClr val="002060"/>
                </a:solidFill>
              </a:rPr>
              <a:t>typem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mutace</a:t>
            </a:r>
            <a:r>
              <a:rPr lang="en-GB" dirty="0">
                <a:solidFill>
                  <a:srgbClr val="002060"/>
                </a:solidFill>
              </a:rPr>
              <a:t> genu WASP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     J</a:t>
            </a:r>
            <a:r>
              <a:rPr lang="en-GB" dirty="0" err="1" smtClean="0">
                <a:solidFill>
                  <a:srgbClr val="002060"/>
                </a:solidFill>
              </a:rPr>
              <a:t>sou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známy</a:t>
            </a:r>
            <a:r>
              <a:rPr lang="en-GB" dirty="0">
                <a:solidFill>
                  <a:srgbClr val="002060"/>
                </a:solidFill>
              </a:rPr>
              <a:t> 3 </a:t>
            </a:r>
            <a:r>
              <a:rPr lang="en-GB" dirty="0" err="1">
                <a:solidFill>
                  <a:srgbClr val="002060"/>
                </a:solidFill>
              </a:rPr>
              <a:t>hlavní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klinické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fenotypy</a:t>
            </a:r>
            <a:r>
              <a:rPr lang="en-GB" dirty="0">
                <a:solidFill>
                  <a:srgbClr val="002060"/>
                </a:solidFill>
              </a:rPr>
              <a:t>: 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err="1" smtClean="0">
                <a:solidFill>
                  <a:srgbClr val="002060"/>
                </a:solidFill>
              </a:rPr>
              <a:t>Klasický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WAS </a:t>
            </a: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</a:rPr>
              <a:t>	</a:t>
            </a:r>
            <a:r>
              <a:rPr lang="pl-PL" dirty="0" smtClean="0">
                <a:solidFill>
                  <a:srgbClr val="002060"/>
                </a:solidFill>
              </a:rPr>
              <a:t>	Na </a:t>
            </a:r>
            <a:r>
              <a:rPr lang="pl-PL" dirty="0">
                <a:solidFill>
                  <a:srgbClr val="002060"/>
                </a:solidFill>
              </a:rPr>
              <a:t>chromozom X vázaná trombocytopenie 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smtClean="0">
                <a:solidFill>
                  <a:srgbClr val="002060"/>
                </a:solidFill>
              </a:rPr>
              <a:t>Na </a:t>
            </a:r>
            <a:r>
              <a:rPr lang="en-GB" dirty="0" err="1">
                <a:solidFill>
                  <a:srgbClr val="002060"/>
                </a:solidFill>
              </a:rPr>
              <a:t>chromozom</a:t>
            </a:r>
            <a:r>
              <a:rPr lang="en-GB" dirty="0">
                <a:solidFill>
                  <a:srgbClr val="002060"/>
                </a:solidFill>
              </a:rPr>
              <a:t> X </a:t>
            </a:r>
            <a:r>
              <a:rPr lang="en-GB" dirty="0" err="1">
                <a:solidFill>
                  <a:srgbClr val="002060"/>
                </a:solidFill>
              </a:rPr>
              <a:t>vázaná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neutropenie</a:t>
            </a:r>
            <a:r>
              <a:rPr lang="en-GB" dirty="0">
                <a:solidFill>
                  <a:srgbClr val="002060"/>
                </a:solidFill>
              </a:rPr>
              <a:t> </a:t>
            </a: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•</a:t>
            </a:r>
            <a:r>
              <a:rPr lang="en-GB" dirty="0" err="1">
                <a:solidFill>
                  <a:srgbClr val="002060"/>
                </a:solidFill>
              </a:rPr>
              <a:t>Nejčastější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klinické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příznaky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	</a:t>
            </a:r>
            <a:r>
              <a:rPr lang="en-GB" dirty="0" err="1" smtClean="0">
                <a:solidFill>
                  <a:srgbClr val="002060"/>
                </a:solidFill>
              </a:rPr>
              <a:t>Rekurentní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infekce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err="1" smtClean="0">
                <a:solidFill>
                  <a:srgbClr val="002060"/>
                </a:solidFill>
              </a:rPr>
              <a:t>Ekzémy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err="1" smtClean="0">
                <a:solidFill>
                  <a:srgbClr val="002060"/>
                </a:solidFill>
              </a:rPr>
              <a:t>Zvýšené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riziko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rozvoje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autoimunitních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		             </a:t>
            </a:r>
            <a:r>
              <a:rPr lang="en-GB" dirty="0" err="1" smtClean="0">
                <a:solidFill>
                  <a:srgbClr val="002060"/>
                </a:solidFill>
              </a:rPr>
              <a:t>onemocnění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a </a:t>
            </a:r>
            <a:r>
              <a:rPr lang="en-GB" dirty="0" err="1">
                <a:solidFill>
                  <a:srgbClr val="002060"/>
                </a:solidFill>
              </a:rPr>
              <a:t>malignit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088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WAS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052736"/>
            <a:ext cx="8532440" cy="5805264"/>
          </a:xfrm>
        </p:spPr>
        <p:txBody>
          <a:bodyPr>
            <a:normAutofit fontScale="40000" lnSpcReduction="20000"/>
          </a:bodyPr>
          <a:lstStyle/>
          <a:p>
            <a:r>
              <a:rPr lang="cs-CZ" sz="5100" b="1" dirty="0" smtClean="0">
                <a:solidFill>
                  <a:srgbClr val="002060"/>
                </a:solidFill>
              </a:rPr>
              <a:t>Diagnostika</a:t>
            </a:r>
          </a:p>
          <a:p>
            <a:pPr lvl="1"/>
            <a:r>
              <a:rPr lang="en-GB" sz="5100" dirty="0" smtClean="0">
                <a:solidFill>
                  <a:srgbClr val="002060"/>
                </a:solidFill>
              </a:rPr>
              <a:t>KO </a:t>
            </a:r>
            <a:r>
              <a:rPr lang="en-GB" sz="5100" dirty="0">
                <a:solidFill>
                  <a:srgbClr val="002060"/>
                </a:solidFill>
              </a:rPr>
              <a:t>+ </a:t>
            </a:r>
            <a:r>
              <a:rPr lang="en-GB" sz="5100" dirty="0" err="1">
                <a:solidFill>
                  <a:srgbClr val="002060"/>
                </a:solidFill>
              </a:rPr>
              <a:t>diferenciál</a:t>
            </a:r>
            <a:r>
              <a:rPr lang="en-GB" sz="5100" dirty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en-GB" sz="5100" dirty="0" err="1" smtClean="0">
                <a:solidFill>
                  <a:srgbClr val="002060"/>
                </a:solidFill>
              </a:rPr>
              <a:t>počet</a:t>
            </a:r>
            <a:r>
              <a:rPr lang="en-GB" sz="5100" dirty="0" smtClean="0">
                <a:solidFill>
                  <a:srgbClr val="002060"/>
                </a:solidFill>
              </a:rPr>
              <a:t> </a:t>
            </a:r>
            <a:r>
              <a:rPr lang="en-GB" sz="5100" dirty="0" err="1">
                <a:solidFill>
                  <a:srgbClr val="002060"/>
                </a:solidFill>
              </a:rPr>
              <a:t>lymfocytů</a:t>
            </a:r>
            <a:r>
              <a:rPr lang="en-GB" sz="5100" dirty="0">
                <a:solidFill>
                  <a:srgbClr val="002060"/>
                </a:solidFill>
              </a:rPr>
              <a:t> B </a:t>
            </a:r>
            <a:r>
              <a:rPr lang="en-GB" sz="5100" dirty="0" err="1">
                <a:solidFill>
                  <a:srgbClr val="002060"/>
                </a:solidFill>
              </a:rPr>
              <a:t>normální</a:t>
            </a:r>
            <a:r>
              <a:rPr lang="en-GB" sz="5100" dirty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en-GB" sz="5100" dirty="0" err="1" smtClean="0">
                <a:solidFill>
                  <a:srgbClr val="002060"/>
                </a:solidFill>
              </a:rPr>
              <a:t>výrazně</a:t>
            </a:r>
            <a:r>
              <a:rPr lang="en-GB" sz="5100" dirty="0" smtClean="0">
                <a:solidFill>
                  <a:srgbClr val="002060"/>
                </a:solidFill>
              </a:rPr>
              <a:t> </a:t>
            </a:r>
            <a:r>
              <a:rPr lang="en-GB" sz="5100" dirty="0" err="1">
                <a:solidFill>
                  <a:srgbClr val="002060"/>
                </a:solidFill>
              </a:rPr>
              <a:t>snížená</a:t>
            </a:r>
            <a:r>
              <a:rPr lang="en-GB" sz="5100" dirty="0">
                <a:solidFill>
                  <a:srgbClr val="002060"/>
                </a:solidFill>
              </a:rPr>
              <a:t> </a:t>
            </a:r>
            <a:r>
              <a:rPr lang="en-GB" sz="5100" dirty="0" err="1">
                <a:solidFill>
                  <a:srgbClr val="002060"/>
                </a:solidFill>
              </a:rPr>
              <a:t>hladiny</a:t>
            </a:r>
            <a:r>
              <a:rPr lang="en-GB" sz="5100" dirty="0">
                <a:solidFill>
                  <a:srgbClr val="002060"/>
                </a:solidFill>
              </a:rPr>
              <a:t> IgM (IgA, </a:t>
            </a:r>
            <a:r>
              <a:rPr lang="en-GB" sz="5100" dirty="0" err="1">
                <a:solidFill>
                  <a:srgbClr val="002060"/>
                </a:solidFill>
              </a:rPr>
              <a:t>IgE</a:t>
            </a:r>
            <a:r>
              <a:rPr lang="en-GB" sz="5100" dirty="0">
                <a:solidFill>
                  <a:srgbClr val="002060"/>
                </a:solidFill>
              </a:rPr>
              <a:t> a IgG </a:t>
            </a:r>
            <a:r>
              <a:rPr lang="en-GB" sz="5100" dirty="0" err="1">
                <a:solidFill>
                  <a:srgbClr val="002060"/>
                </a:solidFill>
              </a:rPr>
              <a:t>obvykle</a:t>
            </a:r>
            <a:r>
              <a:rPr lang="en-GB" sz="5100" dirty="0">
                <a:solidFill>
                  <a:srgbClr val="002060"/>
                </a:solidFill>
              </a:rPr>
              <a:t> v </a:t>
            </a:r>
            <a:r>
              <a:rPr lang="en-GB" sz="5100" dirty="0" err="1">
                <a:solidFill>
                  <a:srgbClr val="002060"/>
                </a:solidFill>
              </a:rPr>
              <a:t>normě</a:t>
            </a:r>
            <a:r>
              <a:rPr lang="en-GB" sz="5100" dirty="0">
                <a:solidFill>
                  <a:srgbClr val="002060"/>
                </a:solidFill>
              </a:rPr>
              <a:t>), </a:t>
            </a:r>
          </a:p>
          <a:p>
            <a:pPr lvl="1"/>
            <a:r>
              <a:rPr lang="en-GB" sz="5100" dirty="0" err="1" smtClean="0">
                <a:solidFill>
                  <a:srgbClr val="002060"/>
                </a:solidFill>
              </a:rPr>
              <a:t>průkaz</a:t>
            </a:r>
            <a:r>
              <a:rPr lang="en-GB" sz="5100" dirty="0" smtClean="0">
                <a:solidFill>
                  <a:srgbClr val="002060"/>
                </a:solidFill>
              </a:rPr>
              <a:t> </a:t>
            </a:r>
            <a:r>
              <a:rPr lang="en-GB" sz="5100" dirty="0" err="1">
                <a:solidFill>
                  <a:srgbClr val="002060"/>
                </a:solidFill>
              </a:rPr>
              <a:t>nepřítomnosti</a:t>
            </a:r>
            <a:r>
              <a:rPr lang="en-GB" sz="5100" dirty="0">
                <a:solidFill>
                  <a:srgbClr val="002060"/>
                </a:solidFill>
              </a:rPr>
              <a:t> </a:t>
            </a:r>
            <a:r>
              <a:rPr lang="en-GB" sz="5100" dirty="0" err="1">
                <a:solidFill>
                  <a:srgbClr val="002060"/>
                </a:solidFill>
              </a:rPr>
              <a:t>proteinu</a:t>
            </a:r>
            <a:r>
              <a:rPr lang="en-GB" sz="5100" dirty="0">
                <a:solidFill>
                  <a:srgbClr val="002060"/>
                </a:solidFill>
              </a:rPr>
              <a:t> WAS </a:t>
            </a:r>
          </a:p>
          <a:p>
            <a:pPr lvl="1"/>
            <a:r>
              <a:rPr lang="en-GB" sz="5100" dirty="0" err="1" smtClean="0">
                <a:solidFill>
                  <a:srgbClr val="002060"/>
                </a:solidFill>
              </a:rPr>
              <a:t>průkaz</a:t>
            </a:r>
            <a:r>
              <a:rPr lang="en-GB" sz="5100" dirty="0" smtClean="0">
                <a:solidFill>
                  <a:srgbClr val="002060"/>
                </a:solidFill>
              </a:rPr>
              <a:t> </a:t>
            </a:r>
            <a:r>
              <a:rPr lang="en-GB" sz="5100" dirty="0" err="1">
                <a:solidFill>
                  <a:srgbClr val="002060"/>
                </a:solidFill>
              </a:rPr>
              <a:t>mutací</a:t>
            </a:r>
            <a:r>
              <a:rPr lang="en-GB" sz="5100" dirty="0">
                <a:solidFill>
                  <a:srgbClr val="002060"/>
                </a:solidFill>
              </a:rPr>
              <a:t> v genu WASP </a:t>
            </a:r>
            <a:endParaRPr lang="cs-CZ" sz="51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5100" dirty="0">
              <a:solidFill>
                <a:srgbClr val="002060"/>
              </a:solidFill>
            </a:endParaRPr>
          </a:p>
          <a:p>
            <a:r>
              <a:rPr lang="en-GB" sz="5100" b="1" dirty="0" err="1">
                <a:solidFill>
                  <a:srgbClr val="002060"/>
                </a:solidFill>
              </a:rPr>
              <a:t>Léčba</a:t>
            </a:r>
            <a:r>
              <a:rPr lang="en-GB" sz="5100" b="1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5100" dirty="0" smtClean="0">
                <a:solidFill>
                  <a:srgbClr val="002060"/>
                </a:solidFill>
              </a:rPr>
              <a:t>	- </a:t>
            </a:r>
            <a:r>
              <a:rPr lang="en-GB" sz="5100" dirty="0" err="1" smtClean="0">
                <a:solidFill>
                  <a:srgbClr val="002060"/>
                </a:solidFill>
              </a:rPr>
              <a:t>Podpůrná</a:t>
            </a:r>
            <a:r>
              <a:rPr lang="en-GB" sz="5100" dirty="0" smtClean="0">
                <a:solidFill>
                  <a:srgbClr val="002060"/>
                </a:solidFill>
              </a:rPr>
              <a:t> </a:t>
            </a:r>
            <a:endParaRPr lang="en-GB" sz="51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5100" dirty="0">
                <a:solidFill>
                  <a:srgbClr val="002060"/>
                </a:solidFill>
              </a:rPr>
              <a:t>	</a:t>
            </a:r>
            <a:r>
              <a:rPr lang="cs-CZ" sz="5100" dirty="0" smtClean="0">
                <a:solidFill>
                  <a:srgbClr val="002060"/>
                </a:solidFill>
              </a:rPr>
              <a:t>	</a:t>
            </a:r>
            <a:r>
              <a:rPr lang="en-GB" sz="5100" dirty="0" err="1" smtClean="0">
                <a:solidFill>
                  <a:srgbClr val="002060"/>
                </a:solidFill>
              </a:rPr>
              <a:t>Imunizace</a:t>
            </a:r>
            <a:r>
              <a:rPr lang="en-GB" sz="5100" dirty="0" smtClean="0">
                <a:solidFill>
                  <a:srgbClr val="002060"/>
                </a:solidFill>
              </a:rPr>
              <a:t> </a:t>
            </a:r>
            <a:endParaRPr lang="en-GB" sz="51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5100" dirty="0">
                <a:solidFill>
                  <a:srgbClr val="002060"/>
                </a:solidFill>
              </a:rPr>
              <a:t>	</a:t>
            </a:r>
            <a:r>
              <a:rPr lang="cs-CZ" sz="5100" dirty="0" smtClean="0">
                <a:solidFill>
                  <a:srgbClr val="002060"/>
                </a:solidFill>
              </a:rPr>
              <a:t>	</a:t>
            </a:r>
            <a:r>
              <a:rPr lang="en-GB" sz="5100" dirty="0" err="1" smtClean="0">
                <a:solidFill>
                  <a:srgbClr val="002060"/>
                </a:solidFill>
              </a:rPr>
              <a:t>Intravenózní</a:t>
            </a:r>
            <a:r>
              <a:rPr lang="en-GB" sz="5100" dirty="0" smtClean="0">
                <a:solidFill>
                  <a:srgbClr val="002060"/>
                </a:solidFill>
              </a:rPr>
              <a:t> </a:t>
            </a:r>
            <a:r>
              <a:rPr lang="en-GB" sz="5100" dirty="0" err="1">
                <a:solidFill>
                  <a:srgbClr val="002060"/>
                </a:solidFill>
              </a:rPr>
              <a:t>podání</a:t>
            </a:r>
            <a:r>
              <a:rPr lang="en-GB" sz="5100" dirty="0">
                <a:solidFill>
                  <a:srgbClr val="002060"/>
                </a:solidFill>
              </a:rPr>
              <a:t> </a:t>
            </a:r>
            <a:r>
              <a:rPr lang="en-GB" sz="5100" dirty="0" err="1">
                <a:solidFill>
                  <a:srgbClr val="002060"/>
                </a:solidFill>
              </a:rPr>
              <a:t>gamaglobulinů</a:t>
            </a:r>
            <a:r>
              <a:rPr lang="en-GB" sz="5100" dirty="0">
                <a:solidFill>
                  <a:srgbClr val="002060"/>
                </a:solidFill>
              </a:rPr>
              <a:t>, </a:t>
            </a:r>
            <a:r>
              <a:rPr lang="en-GB" sz="5100" dirty="0" err="1">
                <a:solidFill>
                  <a:srgbClr val="002060"/>
                </a:solidFill>
              </a:rPr>
              <a:t>kortikosteroidů</a:t>
            </a:r>
            <a:r>
              <a:rPr lang="en-GB" sz="5100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5100" dirty="0">
                <a:solidFill>
                  <a:srgbClr val="002060"/>
                </a:solidFill>
              </a:rPr>
              <a:t>	</a:t>
            </a:r>
            <a:r>
              <a:rPr lang="cs-CZ" sz="5100" dirty="0" smtClean="0">
                <a:solidFill>
                  <a:srgbClr val="002060"/>
                </a:solidFill>
              </a:rPr>
              <a:t>	</a:t>
            </a:r>
            <a:r>
              <a:rPr lang="en-GB" sz="5100" dirty="0" err="1" smtClean="0">
                <a:solidFill>
                  <a:srgbClr val="002060"/>
                </a:solidFill>
              </a:rPr>
              <a:t>Transfúze</a:t>
            </a:r>
            <a:r>
              <a:rPr lang="en-GB" sz="5100" dirty="0" smtClean="0">
                <a:solidFill>
                  <a:srgbClr val="002060"/>
                </a:solidFill>
              </a:rPr>
              <a:t> </a:t>
            </a:r>
            <a:endParaRPr lang="en-GB" sz="51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5100" dirty="0">
                <a:solidFill>
                  <a:srgbClr val="002060"/>
                </a:solidFill>
              </a:rPr>
              <a:t>	</a:t>
            </a:r>
            <a:r>
              <a:rPr lang="cs-CZ" sz="5100" dirty="0" smtClean="0">
                <a:solidFill>
                  <a:srgbClr val="002060"/>
                </a:solidFill>
              </a:rPr>
              <a:t>	</a:t>
            </a:r>
            <a:r>
              <a:rPr lang="en-GB" sz="5100" dirty="0" err="1" smtClean="0">
                <a:solidFill>
                  <a:srgbClr val="002060"/>
                </a:solidFill>
              </a:rPr>
              <a:t>Profylaktické</a:t>
            </a:r>
            <a:r>
              <a:rPr lang="en-GB" sz="5100" dirty="0" smtClean="0">
                <a:solidFill>
                  <a:srgbClr val="002060"/>
                </a:solidFill>
              </a:rPr>
              <a:t> </a:t>
            </a:r>
            <a:r>
              <a:rPr lang="en-GB" sz="5100" dirty="0" err="1">
                <a:solidFill>
                  <a:srgbClr val="002060"/>
                </a:solidFill>
              </a:rPr>
              <a:t>podání</a:t>
            </a:r>
            <a:r>
              <a:rPr lang="en-GB" sz="5100" dirty="0">
                <a:solidFill>
                  <a:srgbClr val="002060"/>
                </a:solidFill>
              </a:rPr>
              <a:t> </a:t>
            </a:r>
            <a:r>
              <a:rPr lang="en-GB" sz="5100" dirty="0" err="1">
                <a:solidFill>
                  <a:srgbClr val="002060"/>
                </a:solidFill>
              </a:rPr>
              <a:t>antibiotik</a:t>
            </a:r>
            <a:r>
              <a:rPr lang="en-GB" sz="5100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5100" dirty="0">
                <a:solidFill>
                  <a:srgbClr val="002060"/>
                </a:solidFill>
              </a:rPr>
              <a:t>	</a:t>
            </a:r>
            <a:r>
              <a:rPr lang="cs-CZ" sz="5100" dirty="0" smtClean="0">
                <a:solidFill>
                  <a:srgbClr val="002060"/>
                </a:solidFill>
              </a:rPr>
              <a:t>	</a:t>
            </a:r>
            <a:r>
              <a:rPr lang="en-GB" sz="5100" dirty="0" err="1" smtClean="0">
                <a:solidFill>
                  <a:srgbClr val="002060"/>
                </a:solidFill>
              </a:rPr>
              <a:t>Splenektomie</a:t>
            </a:r>
            <a:r>
              <a:rPr lang="en-GB" sz="5100" dirty="0" smtClean="0">
                <a:solidFill>
                  <a:srgbClr val="002060"/>
                </a:solidFill>
              </a:rPr>
              <a:t> </a:t>
            </a:r>
            <a:endParaRPr lang="en-GB" sz="51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51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5100" dirty="0">
                <a:solidFill>
                  <a:srgbClr val="002060"/>
                </a:solidFill>
              </a:rPr>
              <a:t>	</a:t>
            </a:r>
            <a:r>
              <a:rPr lang="cs-CZ" sz="5100" dirty="0" smtClean="0">
                <a:solidFill>
                  <a:srgbClr val="002060"/>
                </a:solidFill>
              </a:rPr>
              <a:t>- </a:t>
            </a:r>
            <a:r>
              <a:rPr lang="en-GB" sz="5100" dirty="0" err="1" smtClean="0">
                <a:solidFill>
                  <a:srgbClr val="002060"/>
                </a:solidFill>
              </a:rPr>
              <a:t>Kurativní</a:t>
            </a:r>
            <a:r>
              <a:rPr lang="en-GB" sz="5100" dirty="0" smtClean="0">
                <a:solidFill>
                  <a:srgbClr val="002060"/>
                </a:solidFill>
              </a:rPr>
              <a:t> </a:t>
            </a:r>
            <a:endParaRPr lang="en-GB" sz="51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5100" dirty="0">
                <a:solidFill>
                  <a:srgbClr val="002060"/>
                </a:solidFill>
              </a:rPr>
              <a:t>	</a:t>
            </a:r>
            <a:r>
              <a:rPr lang="cs-CZ" sz="5100" dirty="0" smtClean="0">
                <a:solidFill>
                  <a:srgbClr val="002060"/>
                </a:solidFill>
              </a:rPr>
              <a:t>	</a:t>
            </a:r>
            <a:r>
              <a:rPr lang="en-GB" sz="5100" dirty="0" err="1" smtClean="0">
                <a:solidFill>
                  <a:srgbClr val="002060"/>
                </a:solidFill>
              </a:rPr>
              <a:t>Transplantace</a:t>
            </a:r>
            <a:r>
              <a:rPr lang="en-GB" sz="5100" dirty="0" smtClean="0">
                <a:solidFill>
                  <a:srgbClr val="002060"/>
                </a:solidFill>
              </a:rPr>
              <a:t> </a:t>
            </a:r>
            <a:r>
              <a:rPr lang="en-GB" sz="5100" dirty="0" err="1">
                <a:solidFill>
                  <a:srgbClr val="002060"/>
                </a:solidFill>
              </a:rPr>
              <a:t>kostní</a:t>
            </a:r>
            <a:r>
              <a:rPr lang="en-GB" sz="5100" dirty="0">
                <a:solidFill>
                  <a:srgbClr val="002060"/>
                </a:solidFill>
              </a:rPr>
              <a:t> </a:t>
            </a:r>
            <a:r>
              <a:rPr lang="en-GB" sz="5100" dirty="0" err="1">
                <a:solidFill>
                  <a:srgbClr val="002060"/>
                </a:solidFill>
              </a:rPr>
              <a:t>dřeně</a:t>
            </a:r>
            <a:r>
              <a:rPr lang="en-GB" sz="5100" dirty="0">
                <a:solidFill>
                  <a:srgbClr val="002060"/>
                </a:solidFill>
              </a:rPr>
              <a:t> </a:t>
            </a:r>
          </a:p>
          <a:p>
            <a:endParaRPr lang="en-GB" dirty="0"/>
          </a:p>
          <a:p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1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dirty="0" err="1" smtClean="0">
                <a:solidFill>
                  <a:srgbClr val="C00000"/>
                </a:solidFill>
              </a:rPr>
              <a:t>DiGeorgův</a:t>
            </a:r>
            <a:r>
              <a:rPr lang="cs-CZ" altLang="en-US" dirty="0" smtClean="0">
                <a:solidFill>
                  <a:srgbClr val="C00000"/>
                </a:solidFill>
              </a:rPr>
              <a:t> syndrom – kvantitativní porucha T-lymfocytů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altLang="en-US" dirty="0" smtClean="0">
              <a:solidFill>
                <a:srgbClr val="002060"/>
              </a:solidFill>
            </a:endParaRPr>
          </a:p>
          <a:p>
            <a:r>
              <a:rPr lang="cs-CZ" altLang="en-US" dirty="0" smtClean="0">
                <a:solidFill>
                  <a:srgbClr val="002060"/>
                </a:solidFill>
              </a:rPr>
              <a:t>Embryonální </a:t>
            </a:r>
            <a:r>
              <a:rPr lang="cs-CZ" altLang="en-US" dirty="0" smtClean="0">
                <a:solidFill>
                  <a:srgbClr val="002060"/>
                </a:solidFill>
              </a:rPr>
              <a:t>porucha – narušení vývoje v oblasti 3. a 4. embryonálního oblouku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3. žaberní oblouk – absence nebo hypoplazie příštítných tělísek s následnou </a:t>
            </a:r>
            <a:r>
              <a:rPr lang="cs-CZ" altLang="en-US" dirty="0" err="1" smtClean="0">
                <a:solidFill>
                  <a:srgbClr val="002060"/>
                </a:solidFill>
              </a:rPr>
              <a:t>hypokalcémií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r>
              <a:rPr lang="cs-CZ" altLang="en-US" dirty="0" smtClean="0">
                <a:solidFill>
                  <a:srgbClr val="002060"/>
                </a:solidFill>
              </a:rPr>
              <a:t>Abnormality v arteriálním oběhu, srdci, jícnu a čelistech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Porucha ve vývoji </a:t>
            </a:r>
            <a:r>
              <a:rPr lang="cs-CZ" altLang="en-US" dirty="0" err="1" smtClean="0">
                <a:solidFill>
                  <a:srgbClr val="002060"/>
                </a:solidFill>
              </a:rPr>
              <a:t>thymu</a:t>
            </a:r>
            <a:r>
              <a:rPr lang="cs-CZ" altLang="en-US" dirty="0" smtClean="0">
                <a:solidFill>
                  <a:srgbClr val="002060"/>
                </a:solidFill>
              </a:rPr>
              <a:t> – snížené zastoupení T-lymfocytů, může vést k </a:t>
            </a:r>
            <a:r>
              <a:rPr lang="cs-CZ" altLang="en-US" dirty="0" err="1" smtClean="0">
                <a:solidFill>
                  <a:srgbClr val="002060"/>
                </a:solidFill>
              </a:rPr>
              <a:t>dysregulaci</a:t>
            </a:r>
            <a:r>
              <a:rPr lang="cs-CZ" altLang="en-US" dirty="0" smtClean="0">
                <a:solidFill>
                  <a:srgbClr val="002060"/>
                </a:solidFill>
              </a:rPr>
              <a:t> B lymfocytů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Incidence 1:3 000 narozených dětí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Syndrom delece chromosomu 22q11.2</a:t>
            </a:r>
          </a:p>
          <a:p>
            <a:endParaRPr lang="cs-CZ" altLang="en-US" dirty="0" smtClean="0"/>
          </a:p>
          <a:p>
            <a:endParaRPr lang="cs-CZ" altLang="en-US" dirty="0" smtClean="0">
              <a:solidFill>
                <a:srgbClr val="FFF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9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err="1">
                <a:solidFill>
                  <a:srgbClr val="C00000"/>
                </a:solidFill>
              </a:rPr>
              <a:t>DiGeorgův</a:t>
            </a:r>
            <a:r>
              <a:rPr lang="cs-CZ" altLang="en-US" dirty="0">
                <a:solidFill>
                  <a:srgbClr val="C00000"/>
                </a:solidFill>
              </a:rPr>
              <a:t> </a:t>
            </a:r>
            <a:r>
              <a:rPr lang="cs-CZ" altLang="en-US" dirty="0" smtClean="0">
                <a:solidFill>
                  <a:srgbClr val="C00000"/>
                </a:solidFill>
              </a:rPr>
              <a:t>syndrom - klinika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Obvyklé syndromy: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Srdeční vady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Obličejový </a:t>
            </a:r>
            <a:r>
              <a:rPr lang="cs-CZ" dirty="0" err="1" smtClean="0">
                <a:solidFill>
                  <a:srgbClr val="002060"/>
                </a:solidFill>
              </a:rPr>
              <a:t>dysmorfismus</a:t>
            </a:r>
            <a:endParaRPr lang="cs-CZ" dirty="0" smtClean="0">
              <a:solidFill>
                <a:srgbClr val="002060"/>
              </a:solidFill>
            </a:endParaRP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Těžká kombinovaná imunodeficience – nutná zvýšená opatrnost při aplikaci živých vakcín</a:t>
            </a:r>
          </a:p>
          <a:p>
            <a:pPr lvl="1"/>
            <a:r>
              <a:rPr lang="cs-CZ" dirty="0" err="1" smtClean="0">
                <a:solidFill>
                  <a:srgbClr val="002060"/>
                </a:solidFill>
              </a:rPr>
              <a:t>Hypokalcémie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err="1">
                <a:solidFill>
                  <a:srgbClr val="C00000"/>
                </a:solidFill>
              </a:rPr>
              <a:t>DiGeorgův</a:t>
            </a:r>
            <a:r>
              <a:rPr lang="cs-CZ" altLang="en-US" dirty="0">
                <a:solidFill>
                  <a:srgbClr val="C00000"/>
                </a:solidFill>
              </a:rPr>
              <a:t> syndrom - </a:t>
            </a:r>
            <a:r>
              <a:rPr lang="cs-CZ" altLang="en-US" dirty="0" smtClean="0">
                <a:solidFill>
                  <a:srgbClr val="C00000"/>
                </a:solidFill>
              </a:rPr>
              <a:t>léčba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Chirurgické řešení srdečních komplikací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Chemoprofylaxe</a:t>
            </a:r>
          </a:p>
          <a:p>
            <a:r>
              <a:rPr lang="cs-CZ" dirty="0" err="1" smtClean="0">
                <a:solidFill>
                  <a:srgbClr val="002060"/>
                </a:solidFill>
              </a:rPr>
              <a:t>Allogenická</a:t>
            </a:r>
            <a:r>
              <a:rPr lang="cs-CZ" dirty="0" smtClean="0">
                <a:solidFill>
                  <a:srgbClr val="002060"/>
                </a:solidFill>
              </a:rPr>
              <a:t> transplantace </a:t>
            </a:r>
            <a:r>
              <a:rPr lang="cs-CZ" dirty="0" err="1" smtClean="0">
                <a:solidFill>
                  <a:srgbClr val="002060"/>
                </a:solidFill>
              </a:rPr>
              <a:t>thymu</a:t>
            </a:r>
            <a:endParaRPr lang="cs-CZ" dirty="0" smtClean="0">
              <a:solidFill>
                <a:srgbClr val="002060"/>
              </a:solidFill>
            </a:endParaRP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Úspěšná u dětí s „kompletním </a:t>
            </a:r>
            <a:r>
              <a:rPr lang="cs-CZ" dirty="0" err="1" smtClean="0">
                <a:solidFill>
                  <a:srgbClr val="002060"/>
                </a:solidFill>
              </a:rPr>
              <a:t>Digeorgeho</a:t>
            </a:r>
            <a:r>
              <a:rPr lang="cs-CZ" dirty="0" smtClean="0">
                <a:solidFill>
                  <a:srgbClr val="002060"/>
                </a:solidFill>
              </a:rPr>
              <a:t> syndromem“ před rozvinutím infekcí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Vede ke stabilní </a:t>
            </a:r>
            <a:r>
              <a:rPr lang="cs-CZ" dirty="0" err="1" smtClean="0">
                <a:solidFill>
                  <a:srgbClr val="002060"/>
                </a:solidFill>
              </a:rPr>
              <a:t>imunorekonstituci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19475"/>
            <a:ext cx="952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19475"/>
            <a:ext cx="952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01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cs-CZ" altLang="en-US" dirty="0" smtClean="0">
                <a:solidFill>
                  <a:srgbClr val="C00000"/>
                </a:solidFill>
              </a:rPr>
              <a:t>Syndrom di </a:t>
            </a:r>
            <a:r>
              <a:rPr lang="cs-CZ" altLang="en-US" dirty="0" err="1" smtClean="0">
                <a:solidFill>
                  <a:srgbClr val="C00000"/>
                </a:solidFill>
              </a:rPr>
              <a:t>george</a:t>
            </a:r>
            <a:endParaRPr lang="cs-CZ" altLang="en-US" dirty="0" smtClean="0">
              <a:solidFill>
                <a:srgbClr val="C00000"/>
              </a:solidFill>
            </a:endParaRP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3200400" cy="2629272"/>
          </a:xfrm>
        </p:spPr>
      </p:pic>
      <p:pic>
        <p:nvPicPr>
          <p:cNvPr id="2253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447800"/>
            <a:ext cx="3200400" cy="2629272"/>
          </a:xfrm>
        </p:spPr>
      </p:pic>
      <p:pic>
        <p:nvPicPr>
          <p:cNvPr id="2253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8600"/>
            <a:ext cx="3200400" cy="2819400"/>
          </a:xfrm>
        </p:spPr>
      </p:pic>
      <p:pic>
        <p:nvPicPr>
          <p:cNvPr id="22534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038600"/>
            <a:ext cx="3200400" cy="2819400"/>
          </a:xfrm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048000" y="1295400"/>
            <a:ext cx="29718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rgbClr val="66FF33"/>
                </a:solidFill>
              </a:rPr>
              <a:t>   </a:t>
            </a: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T LYMFOCYTY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    : 40 (58-85)%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CD3+ 4+: 22 (30-60)%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CD3+ 8+:  4 (15-35)%</a:t>
            </a:r>
          </a:p>
          <a:p>
            <a:pPr algn="ctr">
              <a:spcBef>
                <a:spcPct val="50000"/>
              </a:spcBef>
            </a:pPr>
            <a:endParaRPr lang="cs-CZ" altLang="en-US" sz="2000" dirty="0">
              <a:solidFill>
                <a:schemeClr val="tx1"/>
              </a:solidFill>
              <a:latin typeface="Immunology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  B LYMFOCYTY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CD19+   : 22 (7-23) %</a:t>
            </a:r>
          </a:p>
          <a:p>
            <a:pPr algn="ctr">
              <a:spcBef>
                <a:spcPct val="50000"/>
              </a:spcBef>
            </a:pPr>
            <a:endParaRPr lang="cs-CZ" altLang="en-US" sz="2000" dirty="0">
              <a:solidFill>
                <a:schemeClr val="tx1"/>
              </a:solidFill>
              <a:latin typeface="Immunology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 NK LYMFOCYTY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CD16,56+ : 36 (6-20)%</a:t>
            </a:r>
          </a:p>
          <a:p>
            <a:pPr>
              <a:spcBef>
                <a:spcPct val="50000"/>
              </a:spcBef>
            </a:pPr>
            <a:endParaRPr lang="cs-CZ" altLang="en-US" sz="2000" dirty="0">
              <a:solidFill>
                <a:schemeClr val="tx1"/>
              </a:solidFill>
              <a:latin typeface="Immunology" pitchFamily="2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981200" y="1905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22%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8229600" y="1905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4%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762000" y="44958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22%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6781800" y="44958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36%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2209800" y="5334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40%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8153400" y="5334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40%</a:t>
            </a:r>
          </a:p>
        </p:txBody>
      </p:sp>
    </p:spTree>
    <p:extLst>
      <p:ext uri="{BB962C8B-B14F-4D97-AF65-F5344CB8AC3E}">
        <p14:creationId xmlns:p14="http://schemas.microsoft.com/office/powerpoint/2010/main" val="7934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dirty="0" smtClean="0">
                <a:solidFill>
                  <a:srgbClr val="C00000"/>
                </a:solidFill>
              </a:rPr>
              <a:t>Poruchy tvorby protilátek – humorální imunodeficience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endParaRPr lang="cs-CZ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Projevují </a:t>
            </a:r>
            <a:r>
              <a:rPr lang="cs-CZ" dirty="0" smtClean="0">
                <a:solidFill>
                  <a:srgbClr val="002060"/>
                </a:solidFill>
              </a:rPr>
              <a:t>se především komplikovanými </a:t>
            </a:r>
            <a:br>
              <a:rPr lang="cs-CZ" dirty="0" smtClean="0">
                <a:solidFill>
                  <a:srgbClr val="002060"/>
                </a:solidFill>
              </a:rPr>
            </a:br>
            <a:r>
              <a:rPr lang="cs-CZ" dirty="0" smtClean="0">
                <a:solidFill>
                  <a:srgbClr val="002060"/>
                </a:solidFill>
              </a:rPr>
              <a:t>a častými infekcemi dýchacích cest.</a:t>
            </a: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Mohou se objevit i meningitidy nebo průjmy.</a:t>
            </a: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Kauzálním agens většiny infekcí jsou opouzdřené baktérie (</a:t>
            </a:r>
            <a:r>
              <a:rPr lang="cs-CZ" dirty="0" err="1" smtClean="0">
                <a:solidFill>
                  <a:srgbClr val="002060"/>
                </a:solidFill>
              </a:rPr>
              <a:t>Haemophilus</a:t>
            </a:r>
            <a:r>
              <a:rPr lang="cs-CZ" dirty="0" smtClean="0">
                <a:solidFill>
                  <a:srgbClr val="002060"/>
                </a:solidFill>
              </a:rPr>
              <a:t>, Pneumokok..). </a:t>
            </a: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Není zvýšená náchylnost k virovým </a:t>
            </a:r>
            <a:r>
              <a:rPr lang="cs-CZ" dirty="0" smtClean="0">
                <a:solidFill>
                  <a:srgbClr val="002060"/>
                </a:solidFill>
              </a:rPr>
              <a:t>infekcím.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altLang="en-US" dirty="0">
                <a:solidFill>
                  <a:srgbClr val="002060"/>
                </a:solidFill>
              </a:rPr>
              <a:t>Nástup příznaků po vymizení mateřských protilátek. Ale: nejčastější primární humorální imunodeficit -CVID se může manifestovat v kterémkoliv věku pacienta! </a:t>
            </a:r>
            <a:endParaRPr lang="en-US" altLang="en-US" dirty="0">
              <a:solidFill>
                <a:srgbClr val="002060"/>
              </a:solidFill>
            </a:endParaRPr>
          </a:p>
          <a:p>
            <a:pPr eaLnBrk="1" hangingPunct="1"/>
            <a:endParaRPr lang="cs-CZ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85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cs-CZ" altLang="en-US" dirty="0" smtClean="0">
                <a:solidFill>
                  <a:srgbClr val="C00000"/>
                </a:solidFill>
              </a:rPr>
              <a:t>Typy protilátkových imunodeficiencí</a:t>
            </a:r>
            <a:endParaRPr lang="en-US" altLang="en-US" dirty="0" smtClean="0">
              <a:solidFill>
                <a:srgbClr val="C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205038"/>
            <a:ext cx="8059737" cy="4114800"/>
          </a:xfrm>
        </p:spPr>
        <p:txBody>
          <a:bodyPr/>
          <a:lstStyle/>
          <a:p>
            <a:pPr eaLnBrk="1" hangingPunct="1"/>
            <a:r>
              <a:rPr lang="cs-CZ" altLang="en-US" sz="2800" dirty="0" smtClean="0">
                <a:solidFill>
                  <a:srgbClr val="002060"/>
                </a:solidFill>
                <a:latin typeface="+mj-lt"/>
              </a:rPr>
              <a:t>“Čisté“ protilátkové imunodeficience: X-vázaná </a:t>
            </a:r>
            <a:r>
              <a:rPr lang="cs-CZ" altLang="en-US" sz="2800" dirty="0" err="1" smtClean="0">
                <a:solidFill>
                  <a:srgbClr val="002060"/>
                </a:solidFill>
                <a:latin typeface="+mj-lt"/>
              </a:rPr>
              <a:t>agamaglobulinémie</a:t>
            </a:r>
            <a:r>
              <a:rPr lang="cs-CZ" altLang="en-US" sz="2800" dirty="0" smtClean="0">
                <a:solidFill>
                  <a:srgbClr val="002060"/>
                </a:solidFill>
                <a:latin typeface="+mj-lt"/>
              </a:rPr>
              <a:t> (X-LA), deficit  m řetězce, </a:t>
            </a:r>
            <a:r>
              <a:rPr lang="cs-CZ" altLang="en-US" sz="2800" dirty="0" err="1" smtClean="0">
                <a:solidFill>
                  <a:srgbClr val="002060"/>
                </a:solidFill>
                <a:latin typeface="+mj-lt"/>
              </a:rPr>
              <a:t>Iga</a:t>
            </a:r>
            <a:r>
              <a:rPr lang="cs-CZ" altLang="en-US" sz="2800" dirty="0" smtClean="0">
                <a:solidFill>
                  <a:srgbClr val="002060"/>
                </a:solidFill>
                <a:latin typeface="+mj-lt"/>
              </a:rPr>
              <a:t>, BLNK, l5…</a:t>
            </a:r>
          </a:p>
          <a:p>
            <a:pPr eaLnBrk="1" hangingPunct="1"/>
            <a:r>
              <a:rPr lang="cs-CZ" altLang="en-US" sz="2800" dirty="0" smtClean="0">
                <a:solidFill>
                  <a:srgbClr val="002060"/>
                </a:solidFill>
                <a:latin typeface="+mj-lt"/>
              </a:rPr>
              <a:t>Protilátkové imunodeficience doprovázené různým stupněm </a:t>
            </a:r>
            <a:r>
              <a:rPr lang="cs-CZ" altLang="en-US" sz="2800" dirty="0" err="1" smtClean="0">
                <a:solidFill>
                  <a:srgbClr val="002060"/>
                </a:solidFill>
                <a:latin typeface="+mj-lt"/>
              </a:rPr>
              <a:t>dysregulace</a:t>
            </a:r>
            <a:r>
              <a:rPr lang="cs-CZ" altLang="en-US" sz="2800" dirty="0" smtClean="0">
                <a:solidFill>
                  <a:srgbClr val="002060"/>
                </a:solidFill>
                <a:latin typeface="+mj-lt"/>
              </a:rPr>
              <a:t> T-lymfocytů – CVID.</a:t>
            </a:r>
          </a:p>
          <a:p>
            <a:pPr eaLnBrk="1" hangingPunct="1"/>
            <a:r>
              <a:rPr lang="cs-CZ" altLang="en-US" sz="2800" dirty="0" smtClean="0">
                <a:solidFill>
                  <a:srgbClr val="002060"/>
                </a:solidFill>
                <a:latin typeface="+mj-lt"/>
              </a:rPr>
              <a:t>Kombinované imunodeficience, kde klinicky převažuje manifestace T-lymfocytární deficience – (S)CID.  </a:t>
            </a:r>
          </a:p>
          <a:p>
            <a:pPr eaLnBrk="1" hangingPunct="1"/>
            <a:endParaRPr lang="cs-CZ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9071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028614" y="3500438"/>
            <a:ext cx="5585247" cy="250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cs-CZ" sz="2800" dirty="0">
                <a:solidFill>
                  <a:srgbClr val="002060"/>
                </a:solidFill>
                <a:latin typeface="+mj-lt"/>
              </a:rPr>
              <a:t>Zvýšená vnímavost k infekčním agens</a:t>
            </a:r>
          </a:p>
          <a:p>
            <a:pPr eaLnBrk="0" hangingPunct="0">
              <a:lnSpc>
                <a:spcPct val="80000"/>
              </a:lnSpc>
            </a:pPr>
            <a:endParaRPr lang="cs-CZ" sz="2800" dirty="0">
              <a:solidFill>
                <a:srgbClr val="002060"/>
              </a:solidFill>
              <a:latin typeface="+mj-lt"/>
            </a:endParaRPr>
          </a:p>
          <a:p>
            <a:pPr eaLnBrk="0" hangingPunct="0">
              <a:lnSpc>
                <a:spcPct val="80000"/>
              </a:lnSpc>
            </a:pPr>
            <a:r>
              <a:rPr lang="cs-CZ" sz="2800" dirty="0">
                <a:solidFill>
                  <a:srgbClr val="002060"/>
                </a:solidFill>
                <a:latin typeface="+mj-lt"/>
              </a:rPr>
              <a:t>Náchylnost k maligním procesům</a:t>
            </a:r>
          </a:p>
          <a:p>
            <a:pPr eaLnBrk="0" hangingPunct="0">
              <a:lnSpc>
                <a:spcPct val="80000"/>
              </a:lnSpc>
            </a:pPr>
            <a:endParaRPr lang="cs-CZ" sz="2800" dirty="0">
              <a:solidFill>
                <a:srgbClr val="002060"/>
              </a:solidFill>
              <a:latin typeface="+mj-lt"/>
            </a:endParaRPr>
          </a:p>
          <a:p>
            <a:pPr eaLnBrk="0" hangingPunct="0">
              <a:lnSpc>
                <a:spcPct val="80000"/>
              </a:lnSpc>
            </a:pPr>
            <a:r>
              <a:rPr lang="cs-CZ" sz="2800" dirty="0">
                <a:solidFill>
                  <a:srgbClr val="002060"/>
                </a:solidFill>
                <a:latin typeface="+mj-lt"/>
              </a:rPr>
              <a:t>Autoimunitní projevy </a:t>
            </a:r>
          </a:p>
          <a:p>
            <a:pPr eaLnBrk="0" hangingPunct="0">
              <a:lnSpc>
                <a:spcPct val="80000"/>
              </a:lnSpc>
            </a:pPr>
            <a:endParaRPr lang="cs-CZ" sz="2800" dirty="0">
              <a:solidFill>
                <a:srgbClr val="002060"/>
              </a:solidFill>
              <a:latin typeface="+mj-lt"/>
            </a:endParaRPr>
          </a:p>
          <a:p>
            <a:pPr eaLnBrk="0" hangingPunct="0">
              <a:lnSpc>
                <a:spcPct val="80000"/>
              </a:lnSpc>
            </a:pPr>
            <a:r>
              <a:rPr lang="cs-CZ" sz="2800" dirty="0" err="1">
                <a:solidFill>
                  <a:srgbClr val="002060"/>
                </a:solidFill>
                <a:latin typeface="+mj-lt"/>
              </a:rPr>
              <a:t>Dysregulace</a:t>
            </a:r>
            <a:r>
              <a:rPr lang="cs-CZ" sz="2800" dirty="0">
                <a:solidFill>
                  <a:srgbClr val="002060"/>
                </a:solidFill>
                <a:latin typeface="+mj-lt"/>
              </a:rPr>
              <a:t> imunitního systému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381000"/>
            <a:ext cx="820737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4400" dirty="0" smtClean="0">
                <a:solidFill>
                  <a:srgbClr val="C00000"/>
                </a:solidFill>
              </a:rPr>
              <a:t>Imunodeficience</a:t>
            </a:r>
            <a:r>
              <a:rPr lang="cs-CZ" sz="4400" dirty="0" smtClean="0">
                <a:solidFill>
                  <a:srgbClr val="800000"/>
                </a:solidFill>
              </a:rPr>
              <a:t> </a:t>
            </a:r>
            <a:r>
              <a:rPr lang="cs-CZ" sz="4400" dirty="0">
                <a:solidFill>
                  <a:srgbClr val="800000"/>
                </a:solidFill>
              </a:rPr>
              <a:t/>
            </a:r>
            <a:br>
              <a:rPr lang="cs-CZ" sz="4400" dirty="0">
                <a:solidFill>
                  <a:srgbClr val="800000"/>
                </a:solidFill>
              </a:rPr>
            </a:br>
            <a:endParaRPr lang="cs-CZ" sz="2400" dirty="0">
              <a:solidFill>
                <a:srgbClr val="800000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028614" y="1788621"/>
            <a:ext cx="168212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sz="3000" b="1" dirty="0" smtClean="0">
                <a:solidFill>
                  <a:srgbClr val="002060"/>
                </a:solidFill>
                <a:latin typeface="+mj-lt"/>
              </a:rPr>
              <a:t>Primární </a:t>
            </a:r>
          </a:p>
          <a:p>
            <a:pPr algn="ctr"/>
            <a:r>
              <a:rPr lang="cs-CZ" sz="3000" b="1" dirty="0" smtClean="0">
                <a:solidFill>
                  <a:srgbClr val="002060"/>
                </a:solidFill>
                <a:latin typeface="+mj-lt"/>
              </a:rPr>
              <a:t>(vrozené)</a:t>
            </a:r>
            <a:endParaRPr lang="cs-CZ" sz="3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716016" y="1773238"/>
            <a:ext cx="207313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z="3000" b="1" dirty="0" smtClean="0">
                <a:solidFill>
                  <a:srgbClr val="002060"/>
                </a:solidFill>
                <a:latin typeface="+mj-lt"/>
              </a:rPr>
              <a:t>Sekundární </a:t>
            </a:r>
          </a:p>
          <a:p>
            <a:r>
              <a:rPr lang="cs-CZ" sz="3000" b="1" dirty="0" smtClean="0">
                <a:solidFill>
                  <a:srgbClr val="002060"/>
                </a:solidFill>
                <a:latin typeface="+mj-lt"/>
              </a:rPr>
              <a:t>  (získané)</a:t>
            </a:r>
            <a:endParaRPr lang="cs-CZ" sz="3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92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dirty="0" smtClean="0">
                <a:solidFill>
                  <a:srgbClr val="C00000"/>
                </a:solidFill>
              </a:rPr>
              <a:t>Nejčastější tyty </a:t>
            </a:r>
            <a:r>
              <a:rPr lang="cs-CZ" altLang="en-US" dirty="0" err="1" smtClean="0">
                <a:solidFill>
                  <a:srgbClr val="C00000"/>
                </a:solidFill>
              </a:rPr>
              <a:t>přimárních</a:t>
            </a:r>
            <a:r>
              <a:rPr lang="cs-CZ" altLang="en-US" dirty="0" smtClean="0">
                <a:solidFill>
                  <a:srgbClr val="C00000"/>
                </a:solidFill>
              </a:rPr>
              <a:t> humorálních imunodeficiencí</a:t>
            </a:r>
            <a:endParaRPr lang="en-US" altLang="en-US" dirty="0" smtClean="0">
              <a:solidFill>
                <a:srgbClr val="C00000"/>
              </a:solidFill>
            </a:endParaRP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755650" y="1600200"/>
            <a:ext cx="8208963" cy="4530725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endParaRPr lang="cs-CZ" altLang="en-US" dirty="0" smtClean="0"/>
          </a:p>
          <a:p>
            <a:r>
              <a:rPr lang="cs-CZ" altLang="en-US" dirty="0" smtClean="0">
                <a:solidFill>
                  <a:srgbClr val="002060"/>
                </a:solidFill>
              </a:rPr>
              <a:t>Selektivní deficit </a:t>
            </a:r>
            <a:r>
              <a:rPr lang="cs-CZ" altLang="en-US" dirty="0" err="1" smtClean="0">
                <a:solidFill>
                  <a:srgbClr val="002060"/>
                </a:solidFill>
              </a:rPr>
              <a:t>IgA</a:t>
            </a:r>
            <a:r>
              <a:rPr lang="cs-CZ" altLang="en-US" dirty="0" smtClean="0">
                <a:solidFill>
                  <a:srgbClr val="002060"/>
                </a:solidFill>
              </a:rPr>
              <a:t> 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Přechodná </a:t>
            </a:r>
            <a:r>
              <a:rPr lang="cs-CZ" altLang="en-US" dirty="0" err="1" smtClean="0">
                <a:solidFill>
                  <a:srgbClr val="002060"/>
                </a:solidFill>
              </a:rPr>
              <a:t>hypogamaglobulinémie</a:t>
            </a:r>
            <a:r>
              <a:rPr lang="cs-CZ" altLang="en-US" dirty="0" smtClean="0">
                <a:solidFill>
                  <a:srgbClr val="002060"/>
                </a:solidFill>
              </a:rPr>
              <a:t> kojenců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Běžná </a:t>
            </a:r>
            <a:r>
              <a:rPr lang="cs-CZ" altLang="en-US" dirty="0" err="1" smtClean="0">
                <a:solidFill>
                  <a:srgbClr val="002060"/>
                </a:solidFill>
              </a:rPr>
              <a:t>varibilní</a:t>
            </a:r>
            <a:r>
              <a:rPr lang="cs-CZ" altLang="en-US" dirty="0" smtClean="0">
                <a:solidFill>
                  <a:srgbClr val="002060"/>
                </a:solidFill>
              </a:rPr>
              <a:t> imunodeficience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X-</a:t>
            </a:r>
            <a:r>
              <a:rPr lang="cs-CZ" altLang="en-US" dirty="0" err="1" smtClean="0">
                <a:solidFill>
                  <a:srgbClr val="002060"/>
                </a:solidFill>
              </a:rPr>
              <a:t>vázananá</a:t>
            </a:r>
            <a:r>
              <a:rPr lang="cs-CZ" altLang="en-US" dirty="0" smtClean="0">
                <a:solidFill>
                  <a:srgbClr val="002060"/>
                </a:solidFill>
              </a:rPr>
              <a:t> </a:t>
            </a:r>
            <a:r>
              <a:rPr lang="cs-CZ" altLang="en-US" dirty="0" err="1" smtClean="0">
                <a:solidFill>
                  <a:srgbClr val="002060"/>
                </a:solidFill>
              </a:rPr>
              <a:t>agamaglobulinémie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r>
              <a:rPr lang="cs-CZ" altLang="en-US" dirty="0" err="1" smtClean="0">
                <a:solidFill>
                  <a:srgbClr val="002060"/>
                </a:solidFill>
              </a:rPr>
              <a:t>Goodův</a:t>
            </a:r>
            <a:r>
              <a:rPr lang="cs-CZ" altLang="en-US" dirty="0" smtClean="0">
                <a:solidFill>
                  <a:srgbClr val="002060"/>
                </a:solidFill>
              </a:rPr>
              <a:t> syndrom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Recesivně dědičné vrozené </a:t>
            </a:r>
            <a:r>
              <a:rPr lang="cs-CZ" altLang="en-US" dirty="0" err="1" smtClean="0">
                <a:solidFill>
                  <a:srgbClr val="002060"/>
                </a:solidFill>
              </a:rPr>
              <a:t>agamaglobulinémie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r>
              <a:rPr lang="cs-CZ" altLang="en-US" dirty="0" smtClean="0">
                <a:solidFill>
                  <a:srgbClr val="002060"/>
                </a:solidFill>
              </a:rPr>
              <a:t>„Hyper </a:t>
            </a:r>
            <a:r>
              <a:rPr lang="cs-CZ" altLang="en-US" dirty="0" err="1" smtClean="0">
                <a:solidFill>
                  <a:srgbClr val="002060"/>
                </a:solidFill>
              </a:rPr>
              <a:t>IgM</a:t>
            </a:r>
            <a:r>
              <a:rPr lang="cs-CZ" altLang="en-US" dirty="0" smtClean="0">
                <a:solidFill>
                  <a:srgbClr val="002060"/>
                </a:solidFill>
              </a:rPr>
              <a:t> syndromy“</a:t>
            </a:r>
          </a:p>
          <a:p>
            <a:endParaRPr lang="cs-CZ" altLang="en-US" dirty="0" smtClean="0"/>
          </a:p>
          <a:p>
            <a:endParaRPr lang="cs-CZ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523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381000"/>
            <a:ext cx="8872537" cy="1176338"/>
          </a:xfrm>
        </p:spPr>
        <p:txBody>
          <a:bodyPr/>
          <a:lstStyle/>
          <a:p>
            <a:pPr eaLnBrk="1" hangingPunct="1"/>
            <a:r>
              <a:rPr lang="cs-CZ" sz="3200" dirty="0" smtClean="0">
                <a:solidFill>
                  <a:srgbClr val="C00000"/>
                </a:solidFill>
              </a:rPr>
              <a:t>X-vázaná (</a:t>
            </a:r>
            <a:r>
              <a:rPr lang="cs-CZ" sz="3200" dirty="0" err="1" smtClean="0">
                <a:solidFill>
                  <a:srgbClr val="C00000"/>
                </a:solidFill>
              </a:rPr>
              <a:t>Brutonova</a:t>
            </a:r>
            <a:r>
              <a:rPr lang="cs-CZ" sz="3200" dirty="0" smtClean="0">
                <a:solidFill>
                  <a:srgbClr val="C00000"/>
                </a:solidFill>
              </a:rPr>
              <a:t>) </a:t>
            </a:r>
            <a:r>
              <a:rPr lang="cs-CZ" sz="3200" dirty="0" err="1" smtClean="0">
                <a:solidFill>
                  <a:srgbClr val="C00000"/>
                </a:solidFill>
              </a:rPr>
              <a:t>agamaglobulinémie</a:t>
            </a:r>
            <a:endParaRPr lang="cs-CZ" sz="3200" dirty="0" smtClean="0">
              <a:solidFill>
                <a:srgbClr val="C000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628775"/>
            <a:ext cx="8397875" cy="3924300"/>
          </a:xfrm>
        </p:spPr>
        <p:txBody>
          <a:bodyPr>
            <a:noAutofit/>
          </a:bodyPr>
          <a:lstStyle/>
          <a:p>
            <a:pPr eaLnBrk="1" hangingPunct="1"/>
            <a:r>
              <a:rPr lang="cs-CZ" sz="2400" dirty="0" smtClean="0">
                <a:solidFill>
                  <a:srgbClr val="002060"/>
                </a:solidFill>
              </a:rPr>
              <a:t>Opakované a závažné infekce zejména respiračního traktu - otitidy, bronchitidy, pneumonie.</a:t>
            </a:r>
          </a:p>
          <a:p>
            <a:pPr eaLnBrk="1" hangingPunct="1"/>
            <a:r>
              <a:rPr lang="cs-CZ" sz="2400" dirty="0" smtClean="0">
                <a:solidFill>
                  <a:srgbClr val="002060"/>
                </a:solidFill>
              </a:rPr>
              <a:t>Příčinou infekcí jsou zejména opouzdřené baktérie.</a:t>
            </a:r>
          </a:p>
          <a:p>
            <a:r>
              <a:rPr lang="cs-CZ" altLang="en-US" sz="2400" dirty="0">
                <a:solidFill>
                  <a:srgbClr val="002060"/>
                </a:solidFill>
              </a:rPr>
              <a:t>Někdy anamnéza začíná meningitidou</a:t>
            </a:r>
            <a:r>
              <a:rPr lang="cs-CZ" altLang="en-US" sz="2400" dirty="0" smtClean="0">
                <a:solidFill>
                  <a:srgbClr val="002060"/>
                </a:solidFill>
              </a:rPr>
              <a:t>.</a:t>
            </a:r>
            <a:endParaRPr lang="cs-CZ" sz="24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cs-CZ" sz="2400" dirty="0" smtClean="0">
                <a:solidFill>
                  <a:srgbClr val="002060"/>
                </a:solidFill>
              </a:rPr>
              <a:t>Manifestace začíná obvykle mezi 4-12 měsícem.</a:t>
            </a:r>
          </a:p>
          <a:p>
            <a:r>
              <a:rPr lang="cs-CZ" altLang="en-US" sz="2400" dirty="0">
                <a:solidFill>
                  <a:srgbClr val="002060"/>
                </a:solidFill>
              </a:rPr>
              <a:t>Asi u 1/5 nemocných se první klinické příznaky objevují až ve věku  3-5 let</a:t>
            </a:r>
            <a:r>
              <a:rPr lang="cs-CZ" altLang="en-US" sz="2400" dirty="0" smtClean="0">
                <a:solidFill>
                  <a:srgbClr val="002060"/>
                </a:solidFill>
              </a:rPr>
              <a:t>.</a:t>
            </a:r>
            <a:endParaRPr lang="cs-CZ" sz="24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cs-CZ" sz="2400" dirty="0" smtClean="0">
                <a:solidFill>
                  <a:srgbClr val="002060"/>
                </a:solidFill>
              </a:rPr>
              <a:t>Důležitý je anamnestický údaj o časných úmrtích </a:t>
            </a:r>
            <a:br>
              <a:rPr lang="cs-CZ" sz="2400" dirty="0" smtClean="0">
                <a:solidFill>
                  <a:srgbClr val="002060"/>
                </a:solidFill>
              </a:rPr>
            </a:br>
            <a:r>
              <a:rPr lang="cs-CZ" sz="2400" dirty="0" smtClean="0">
                <a:solidFill>
                  <a:srgbClr val="002060"/>
                </a:solidFill>
              </a:rPr>
              <a:t>v rodině  ukazující na možnou X-vázanou dědičnost.</a:t>
            </a:r>
          </a:p>
          <a:p>
            <a:pPr eaLnBrk="1" hangingPunct="1"/>
            <a:r>
              <a:rPr lang="cs-CZ" sz="2400" dirty="0" smtClean="0">
                <a:solidFill>
                  <a:srgbClr val="002060"/>
                </a:solidFill>
              </a:rPr>
              <a:t>Laboratorně nacházíme  obvykle velmi nízké hladiny všech imunoglobulinových tříd a nepřítomnost </a:t>
            </a:r>
            <a:br>
              <a:rPr lang="cs-CZ" sz="2400" dirty="0" smtClean="0">
                <a:solidFill>
                  <a:srgbClr val="002060"/>
                </a:solidFill>
              </a:rPr>
            </a:br>
            <a:r>
              <a:rPr lang="cs-CZ" sz="2400" dirty="0" smtClean="0">
                <a:solidFill>
                  <a:srgbClr val="002060"/>
                </a:solidFill>
              </a:rPr>
              <a:t>B-lymfocytů.</a:t>
            </a:r>
          </a:p>
        </p:txBody>
      </p:sp>
    </p:spTree>
    <p:extLst>
      <p:ext uri="{BB962C8B-B14F-4D97-AF65-F5344CB8AC3E}">
        <p14:creationId xmlns:p14="http://schemas.microsoft.com/office/powerpoint/2010/main" val="14038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>
                <a:solidFill>
                  <a:srgbClr val="C00000"/>
                </a:solidFill>
              </a:rPr>
              <a:t>X-vázaná </a:t>
            </a:r>
            <a:r>
              <a:rPr lang="cs-CZ" altLang="en-US" dirty="0" err="1" smtClean="0">
                <a:solidFill>
                  <a:srgbClr val="C00000"/>
                </a:solidFill>
              </a:rPr>
              <a:t>agamaglobulinémie</a:t>
            </a:r>
            <a:endParaRPr lang="cs-CZ" altLang="en-US" dirty="0" smtClean="0">
              <a:solidFill>
                <a:srgbClr val="C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447800"/>
            <a:ext cx="7586663" cy="4181475"/>
          </a:xfrm>
        </p:spPr>
        <p:txBody>
          <a:bodyPr>
            <a:normAutofit fontScale="92500" lnSpcReduction="10000"/>
          </a:bodyPr>
          <a:lstStyle/>
          <a:p>
            <a:endParaRPr lang="cs-CZ" altLang="en-US" dirty="0" smtClean="0">
              <a:solidFill>
                <a:srgbClr val="002060"/>
              </a:solidFill>
            </a:endParaRPr>
          </a:p>
          <a:p>
            <a:r>
              <a:rPr lang="cs-CZ" altLang="en-US" dirty="0" smtClean="0">
                <a:solidFill>
                  <a:srgbClr val="002060"/>
                </a:solidFill>
              </a:rPr>
              <a:t>Velmi </a:t>
            </a:r>
            <a:r>
              <a:rPr lang="cs-CZ" altLang="en-US" dirty="0" smtClean="0">
                <a:solidFill>
                  <a:srgbClr val="002060"/>
                </a:solidFill>
              </a:rPr>
              <a:t>nízké hladiny všech izotypů imunoglobulinů.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V periferní krvi méně než 1% B-lymfocytů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Objevují se pacienti s “</a:t>
            </a:r>
            <a:r>
              <a:rPr lang="cs-CZ" altLang="en-US" dirty="0" err="1" smtClean="0">
                <a:solidFill>
                  <a:srgbClr val="002060"/>
                </a:solidFill>
              </a:rPr>
              <a:t>leaky</a:t>
            </a:r>
            <a:r>
              <a:rPr lang="cs-CZ" altLang="en-US" dirty="0" smtClean="0">
                <a:solidFill>
                  <a:srgbClr val="002060"/>
                </a:solidFill>
              </a:rPr>
              <a:t>“ fenotypem </a:t>
            </a:r>
            <a:br>
              <a:rPr lang="cs-CZ" altLang="en-US" dirty="0" smtClean="0">
                <a:solidFill>
                  <a:srgbClr val="002060"/>
                </a:solidFill>
              </a:rPr>
            </a:br>
            <a:r>
              <a:rPr lang="cs-CZ" altLang="en-US" dirty="0" smtClean="0">
                <a:solidFill>
                  <a:srgbClr val="002060"/>
                </a:solidFill>
              </a:rPr>
              <a:t>u nichž mohou být přítomny až normální hladiny imunoglobulinů i počty B-lymfocytů.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U 1/4 nemocných bývá v době  stanovení diagnózy přítomna </a:t>
            </a:r>
            <a:r>
              <a:rPr lang="cs-CZ" altLang="en-US" dirty="0" err="1" smtClean="0">
                <a:solidFill>
                  <a:srgbClr val="002060"/>
                </a:solidFill>
              </a:rPr>
              <a:t>granulocytopenie</a:t>
            </a:r>
            <a:r>
              <a:rPr lang="cs-CZ" altLang="en-US" dirty="0" smtClean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73440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>
                <a:solidFill>
                  <a:srgbClr val="C00000"/>
                </a:solidFill>
              </a:rPr>
              <a:t>X-vázaná </a:t>
            </a:r>
            <a:r>
              <a:rPr lang="cs-CZ" altLang="en-US" dirty="0" err="1" smtClean="0">
                <a:solidFill>
                  <a:srgbClr val="C00000"/>
                </a:solidFill>
              </a:rPr>
              <a:t>agamaglobulinemie</a:t>
            </a:r>
            <a:endParaRPr lang="cs-CZ" altLang="en-US" dirty="0" smtClean="0">
              <a:solidFill>
                <a:srgbClr val="C0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88840"/>
            <a:ext cx="7772400" cy="4327525"/>
          </a:xfrm>
        </p:spPr>
        <p:txBody>
          <a:bodyPr/>
          <a:lstStyle/>
          <a:p>
            <a:r>
              <a:rPr lang="cs-CZ" altLang="en-US" dirty="0" smtClean="0">
                <a:solidFill>
                  <a:srgbClr val="002060"/>
                </a:solidFill>
              </a:rPr>
              <a:t>Mutace v genu kódující </a:t>
            </a:r>
            <a:r>
              <a:rPr lang="cs-CZ" altLang="en-US" dirty="0" err="1" smtClean="0">
                <a:solidFill>
                  <a:srgbClr val="002060"/>
                </a:solidFill>
              </a:rPr>
              <a:t>Brutonovu</a:t>
            </a:r>
            <a:r>
              <a:rPr lang="cs-CZ" altLang="en-US" dirty="0" smtClean="0">
                <a:solidFill>
                  <a:srgbClr val="002060"/>
                </a:solidFill>
              </a:rPr>
              <a:t> </a:t>
            </a:r>
            <a:r>
              <a:rPr lang="cs-CZ" altLang="en-US" dirty="0" err="1" smtClean="0">
                <a:solidFill>
                  <a:srgbClr val="002060"/>
                </a:solidFill>
              </a:rPr>
              <a:t>tyrosinkinázu</a:t>
            </a:r>
            <a:r>
              <a:rPr lang="cs-CZ" altLang="en-US" dirty="0" smtClean="0">
                <a:solidFill>
                  <a:srgbClr val="002060"/>
                </a:solidFill>
              </a:rPr>
              <a:t> – důležitá pro diferenciaci          B lymfocytů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Ženy přenašečky, manifestace u mužů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Dochází k zastavení vývoje B lymfocytů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Nepřítomnost B lymfocytů v krevním řečišti</a:t>
            </a:r>
          </a:p>
        </p:txBody>
      </p:sp>
    </p:spTree>
    <p:extLst>
      <p:ext uri="{BB962C8B-B14F-4D97-AF65-F5344CB8AC3E}">
        <p14:creationId xmlns:p14="http://schemas.microsoft.com/office/powerpoint/2010/main" val="39354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cs-CZ" altLang="en-US" sz="4000" dirty="0" smtClean="0">
                <a:solidFill>
                  <a:srgbClr val="C00000"/>
                </a:solidFill>
              </a:rPr>
              <a:t>X-vázáná </a:t>
            </a:r>
            <a:r>
              <a:rPr lang="cs-CZ" altLang="en-US" sz="4000" dirty="0" err="1" smtClean="0">
                <a:solidFill>
                  <a:srgbClr val="C00000"/>
                </a:solidFill>
              </a:rPr>
              <a:t>agamaglobulinemie</a:t>
            </a:r>
            <a:endParaRPr lang="cs-CZ" altLang="en-US" dirty="0" smtClean="0">
              <a:solidFill>
                <a:srgbClr val="C00000"/>
              </a:solidFill>
            </a:endParaRP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3200400" cy="1981200"/>
          </a:xfrm>
        </p:spPr>
      </p:pic>
      <p:pic>
        <p:nvPicPr>
          <p:cNvPr id="2458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447800"/>
            <a:ext cx="3200400" cy="1981200"/>
          </a:xfrm>
        </p:spPr>
      </p:pic>
      <p:pic>
        <p:nvPicPr>
          <p:cNvPr id="2458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8600"/>
            <a:ext cx="3200400" cy="1981200"/>
          </a:xfrm>
        </p:spPr>
      </p:pic>
      <p:pic>
        <p:nvPicPr>
          <p:cNvPr id="24582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038600"/>
            <a:ext cx="3200400" cy="1981200"/>
          </a:xfrm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124200" y="1295400"/>
            <a:ext cx="29718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  T LYMFOCYTY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    :  59 (58-85)%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CD3+ 4+:  41 (30-60)%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CD3+ 8+:  15 (15-35)%</a:t>
            </a:r>
          </a:p>
          <a:p>
            <a:pPr>
              <a:spcBef>
                <a:spcPct val="50000"/>
              </a:spcBef>
            </a:pPr>
            <a:endParaRPr lang="cs-CZ" altLang="en-US" sz="2000" dirty="0">
              <a:solidFill>
                <a:schemeClr val="tx1"/>
              </a:solidFill>
              <a:latin typeface="Immunology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  B LYMFOCYTY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CD19+   :   0 (7-23) %</a:t>
            </a:r>
          </a:p>
          <a:p>
            <a:pPr>
              <a:spcBef>
                <a:spcPct val="50000"/>
              </a:spcBef>
            </a:pPr>
            <a:endParaRPr lang="cs-CZ" altLang="en-US" sz="2000" dirty="0">
              <a:solidFill>
                <a:schemeClr val="tx1"/>
              </a:solidFill>
              <a:latin typeface="Immunology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 NK LYMFOCYTY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CD16,56+: 34 (6-20)%</a:t>
            </a: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cs-CZ" altLang="en-US" sz="2000" dirty="0">
              <a:solidFill>
                <a:srgbClr val="003300"/>
              </a:solidFill>
              <a:latin typeface="Immunology" pitchFamily="2" charset="0"/>
            </a:endParaRPr>
          </a:p>
          <a:p>
            <a:pPr>
              <a:spcBef>
                <a:spcPct val="50000"/>
              </a:spcBef>
            </a:pPr>
            <a:endParaRPr lang="cs-CZ" altLang="en-US" sz="2000" dirty="0">
              <a:solidFill>
                <a:srgbClr val="00FF00"/>
              </a:solidFill>
              <a:latin typeface="Immunology" pitchFamily="2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905000" y="19050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41%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8229600" y="19050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15%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762000" y="4572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0%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6705600" y="44958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34%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362200" y="5334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59%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8305800" y="53340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59%</a:t>
            </a:r>
          </a:p>
        </p:txBody>
      </p:sp>
    </p:spTree>
    <p:extLst>
      <p:ext uri="{BB962C8B-B14F-4D97-AF65-F5344CB8AC3E}">
        <p14:creationId xmlns:p14="http://schemas.microsoft.com/office/powerpoint/2010/main" val="388855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>
                <a:solidFill>
                  <a:srgbClr val="C00000"/>
                </a:solidFill>
              </a:rPr>
              <a:t>Selektivní deficit </a:t>
            </a:r>
            <a:r>
              <a:rPr lang="cs-CZ" altLang="en-US" dirty="0" err="1" smtClean="0">
                <a:solidFill>
                  <a:srgbClr val="C00000"/>
                </a:solidFill>
              </a:rPr>
              <a:t>IgA</a:t>
            </a:r>
            <a:endParaRPr lang="cs-CZ" altLang="en-US" dirty="0" smtClean="0">
              <a:solidFill>
                <a:srgbClr val="C0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340768"/>
            <a:ext cx="7920880" cy="5117579"/>
          </a:xfrm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</a:pPr>
            <a:endParaRPr lang="cs-CZ" altLang="en-US" sz="2800" dirty="0" smtClean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</a:pPr>
            <a:r>
              <a:rPr lang="cs-CZ" altLang="en-US" sz="2800" dirty="0" smtClean="0">
                <a:solidFill>
                  <a:srgbClr val="002060"/>
                </a:solidFill>
              </a:rPr>
              <a:t>Definován </a:t>
            </a:r>
            <a:r>
              <a:rPr lang="cs-CZ" altLang="en-US" sz="2800" dirty="0" smtClean="0">
                <a:solidFill>
                  <a:srgbClr val="002060"/>
                </a:solidFill>
              </a:rPr>
              <a:t>jako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IgA</a:t>
            </a:r>
            <a:r>
              <a:rPr lang="cs-CZ" altLang="en-US" sz="2800" dirty="0" smtClean="0">
                <a:solidFill>
                  <a:srgbClr val="002060"/>
                </a:solidFill>
              </a:rPr>
              <a:t>&lt;0.07 g/l (normální hladiny jsou 0.8-3.6 g/l).</a:t>
            </a:r>
          </a:p>
          <a:p>
            <a:pPr>
              <a:lnSpc>
                <a:spcPct val="70000"/>
              </a:lnSpc>
            </a:pPr>
            <a:r>
              <a:rPr lang="cs-CZ" altLang="en-US" sz="2800" dirty="0" smtClean="0">
                <a:solidFill>
                  <a:srgbClr val="002060"/>
                </a:solidFill>
              </a:rPr>
              <a:t>Podle definice by diagnóza měla být stanovena až </a:t>
            </a:r>
            <a:r>
              <a:rPr lang="cs-CZ" altLang="en-US" sz="2800" dirty="0" smtClean="0">
                <a:solidFill>
                  <a:srgbClr val="002060"/>
                </a:solidFill>
              </a:rPr>
              <a:t>ve </a:t>
            </a:r>
            <a:r>
              <a:rPr lang="cs-CZ" altLang="en-US" sz="2800" dirty="0" smtClean="0">
                <a:solidFill>
                  <a:srgbClr val="002060"/>
                </a:solidFill>
              </a:rPr>
              <a:t>věku 4 let!</a:t>
            </a:r>
          </a:p>
          <a:p>
            <a:pPr>
              <a:lnSpc>
                <a:spcPct val="70000"/>
              </a:lnSpc>
            </a:pPr>
            <a:r>
              <a:rPr lang="cs-CZ" altLang="en-US" sz="2800" dirty="0" smtClean="0">
                <a:solidFill>
                  <a:srgbClr val="002060"/>
                </a:solidFill>
              </a:rPr>
              <a:t>Hladiny jsou obvykle stacionární, nedochází ke „zlepšením“.</a:t>
            </a:r>
          </a:p>
          <a:p>
            <a:pPr>
              <a:lnSpc>
                <a:spcPct val="70000"/>
              </a:lnSpc>
            </a:pPr>
            <a:r>
              <a:rPr lang="cs-CZ" altLang="en-US" sz="2800" dirty="0" smtClean="0">
                <a:solidFill>
                  <a:srgbClr val="002060"/>
                </a:solidFill>
              </a:rPr>
              <a:t>Prevalence v naší populaci 1:400 osob.</a:t>
            </a:r>
          </a:p>
          <a:p>
            <a:pPr>
              <a:lnSpc>
                <a:spcPct val="70000"/>
              </a:lnSpc>
            </a:pPr>
            <a:r>
              <a:rPr lang="cs-CZ" sz="2800" dirty="0" smtClean="0">
                <a:solidFill>
                  <a:srgbClr val="002060"/>
                </a:solidFill>
              </a:rPr>
              <a:t>Klinickou </a:t>
            </a:r>
            <a:r>
              <a:rPr lang="cs-CZ" sz="2800" dirty="0">
                <a:solidFill>
                  <a:srgbClr val="002060"/>
                </a:solidFill>
              </a:rPr>
              <a:t>manifestací je nejčastěji zvýšená náchylnost k banálním respiračním infekcím, hlavně v předškolním věku</a:t>
            </a:r>
            <a:r>
              <a:rPr lang="cs-CZ" sz="2800" dirty="0" smtClean="0">
                <a:solidFill>
                  <a:srgbClr val="002060"/>
                </a:solidFill>
              </a:rPr>
              <a:t>.</a:t>
            </a:r>
            <a:endParaRPr lang="cs-CZ" altLang="en-US" sz="2800" dirty="0" smtClean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</a:pPr>
            <a:r>
              <a:rPr lang="cs-CZ" altLang="en-US" sz="2800" dirty="0">
                <a:solidFill>
                  <a:srgbClr val="002060"/>
                </a:solidFill>
              </a:rPr>
              <a:t>Většina </a:t>
            </a:r>
            <a:r>
              <a:rPr lang="cs-CZ" altLang="en-US" sz="2800" dirty="0" err="1">
                <a:solidFill>
                  <a:srgbClr val="002060"/>
                </a:solidFill>
              </a:rPr>
              <a:t>IgA</a:t>
            </a:r>
            <a:r>
              <a:rPr lang="cs-CZ" altLang="en-US" sz="2800" dirty="0">
                <a:solidFill>
                  <a:srgbClr val="002060"/>
                </a:solidFill>
              </a:rPr>
              <a:t> deficitních osob je zcela bez klinických obtíží.</a:t>
            </a:r>
          </a:p>
          <a:p>
            <a:pPr>
              <a:lnSpc>
                <a:spcPct val="70000"/>
              </a:lnSpc>
            </a:pPr>
            <a:r>
              <a:rPr lang="cs-CZ" altLang="en-US" sz="2800" dirty="0" smtClean="0">
                <a:solidFill>
                  <a:srgbClr val="002060"/>
                </a:solidFill>
              </a:rPr>
              <a:t>Je prokázán zvýšený výskyt autoimunitních chorob, snad i alergií.</a:t>
            </a:r>
          </a:p>
          <a:p>
            <a:pPr>
              <a:lnSpc>
                <a:spcPct val="70000"/>
              </a:lnSpc>
            </a:pPr>
            <a:r>
              <a:rPr lang="cs-CZ" altLang="en-US" sz="2800" dirty="0" smtClean="0">
                <a:solidFill>
                  <a:srgbClr val="002060"/>
                </a:solidFill>
              </a:rPr>
              <a:t>Pozor na výskyt anti-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IgA</a:t>
            </a:r>
            <a:r>
              <a:rPr lang="cs-CZ" altLang="en-US" sz="2800" dirty="0" smtClean="0">
                <a:solidFill>
                  <a:srgbClr val="002060"/>
                </a:solidFill>
              </a:rPr>
              <a:t> protilátek!</a:t>
            </a:r>
          </a:p>
          <a:p>
            <a:endParaRPr lang="cs-CZ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828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err="1" smtClean="0">
                <a:solidFill>
                  <a:srgbClr val="C00000"/>
                </a:solidFill>
              </a:rPr>
              <a:t>Goodův</a:t>
            </a:r>
            <a:r>
              <a:rPr lang="cs-CZ" altLang="en-US" dirty="0" smtClean="0">
                <a:solidFill>
                  <a:srgbClr val="C00000"/>
                </a:solidFill>
              </a:rPr>
              <a:t> syndrom</a:t>
            </a:r>
            <a:endParaRPr lang="en-US" altLang="en-US" dirty="0" smtClean="0">
              <a:solidFill>
                <a:srgbClr val="C00000"/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 err="1" smtClean="0">
                <a:solidFill>
                  <a:srgbClr val="002060"/>
                </a:solidFill>
              </a:rPr>
              <a:t>Hypogamaglobulineméme</a:t>
            </a:r>
            <a:r>
              <a:rPr lang="cs-CZ" altLang="en-US" dirty="0" smtClean="0">
                <a:solidFill>
                  <a:srgbClr val="002060"/>
                </a:solidFill>
              </a:rPr>
              <a:t> spojená </a:t>
            </a:r>
            <a:br>
              <a:rPr lang="cs-CZ" altLang="en-US" dirty="0" smtClean="0">
                <a:solidFill>
                  <a:srgbClr val="002060"/>
                </a:solidFill>
              </a:rPr>
            </a:br>
            <a:r>
              <a:rPr lang="cs-CZ" altLang="en-US" dirty="0" smtClean="0">
                <a:solidFill>
                  <a:srgbClr val="002060"/>
                </a:solidFill>
              </a:rPr>
              <a:t>s </a:t>
            </a:r>
            <a:r>
              <a:rPr lang="cs-CZ" altLang="en-US" dirty="0" err="1" smtClean="0">
                <a:solidFill>
                  <a:srgbClr val="002060"/>
                </a:solidFill>
              </a:rPr>
              <a:t>thymomem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r>
              <a:rPr lang="cs-CZ" altLang="en-US" dirty="0" smtClean="0">
                <a:solidFill>
                  <a:srgbClr val="002060"/>
                </a:solidFill>
              </a:rPr>
              <a:t>Objevuje se obvykle v 5-6 decenniu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Snížení všech tří základních </a:t>
            </a:r>
            <a:r>
              <a:rPr lang="cs-CZ" altLang="en-US" dirty="0" err="1" smtClean="0">
                <a:solidFill>
                  <a:srgbClr val="002060"/>
                </a:solidFill>
              </a:rPr>
              <a:t>isotypů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r>
              <a:rPr lang="cs-CZ" altLang="en-US" dirty="0" smtClean="0">
                <a:solidFill>
                  <a:srgbClr val="002060"/>
                </a:solidFill>
              </a:rPr>
              <a:t>V 85% jsou v krvi nepřítomny B-lymfocyty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Často přítomny anémie, leukopenie, trombocytopenie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Objevují se i další autoimunitní choroby. 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210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en-US" sz="3800" dirty="0" smtClean="0">
                <a:solidFill>
                  <a:srgbClr val="C00000"/>
                </a:solidFill>
              </a:rPr>
              <a:t>Přechodná </a:t>
            </a:r>
            <a:r>
              <a:rPr lang="cs-CZ" altLang="en-US" sz="3800" dirty="0" err="1" smtClean="0">
                <a:solidFill>
                  <a:srgbClr val="C00000"/>
                </a:solidFill>
              </a:rPr>
              <a:t>hypogamaglobulinémie</a:t>
            </a:r>
            <a:r>
              <a:rPr lang="cs-CZ" altLang="en-US" sz="3800" dirty="0" smtClean="0">
                <a:solidFill>
                  <a:srgbClr val="C00000"/>
                </a:solidFill>
              </a:rPr>
              <a:t> kojenců</a:t>
            </a:r>
            <a:endParaRPr lang="en-US" altLang="en-US" sz="3800" dirty="0" smtClean="0">
              <a:solidFill>
                <a:srgbClr val="C0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en-US" dirty="0" smtClean="0">
              <a:solidFill>
                <a:srgbClr val="002060"/>
              </a:solidFill>
            </a:endParaRPr>
          </a:p>
          <a:p>
            <a:r>
              <a:rPr lang="cs-CZ" altLang="en-US" dirty="0" smtClean="0">
                <a:solidFill>
                  <a:srgbClr val="002060"/>
                </a:solidFill>
              </a:rPr>
              <a:t>Snížení </a:t>
            </a:r>
            <a:r>
              <a:rPr lang="cs-CZ" altLang="en-US" dirty="0" smtClean="0">
                <a:solidFill>
                  <a:srgbClr val="002060"/>
                </a:solidFill>
              </a:rPr>
              <a:t>sérových hladin </a:t>
            </a:r>
            <a:r>
              <a:rPr lang="cs-CZ" altLang="en-US" dirty="0" err="1" smtClean="0">
                <a:solidFill>
                  <a:srgbClr val="002060"/>
                </a:solidFill>
              </a:rPr>
              <a:t>IgG</a:t>
            </a:r>
            <a:r>
              <a:rPr lang="cs-CZ" altLang="en-US" dirty="0" smtClean="0">
                <a:solidFill>
                  <a:srgbClr val="002060"/>
                </a:solidFill>
              </a:rPr>
              <a:t> a </a:t>
            </a:r>
            <a:r>
              <a:rPr lang="cs-CZ" altLang="en-US" dirty="0" err="1" smtClean="0">
                <a:solidFill>
                  <a:srgbClr val="002060"/>
                </a:solidFill>
              </a:rPr>
              <a:t>IgA</a:t>
            </a:r>
            <a:r>
              <a:rPr lang="cs-CZ" altLang="en-US" dirty="0" smtClean="0">
                <a:solidFill>
                  <a:srgbClr val="002060"/>
                </a:solidFill>
              </a:rPr>
              <a:t>, hladiny </a:t>
            </a:r>
            <a:r>
              <a:rPr lang="cs-CZ" altLang="en-US" dirty="0" err="1" smtClean="0">
                <a:solidFill>
                  <a:srgbClr val="002060"/>
                </a:solidFill>
              </a:rPr>
              <a:t>IgM</a:t>
            </a:r>
            <a:r>
              <a:rPr lang="cs-CZ" altLang="en-US" dirty="0" smtClean="0">
                <a:solidFill>
                  <a:srgbClr val="002060"/>
                </a:solidFill>
              </a:rPr>
              <a:t> obvykle normální. 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Normální počty B-lymfocytů.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Zachovalá specifická imunitní odpověď.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Někdy zvýšená náchylnost k infekcí až vyžadující imunoglobulinovou substituci.</a:t>
            </a:r>
            <a:endParaRPr lang="en-US" alt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>
                <a:solidFill>
                  <a:srgbClr val="C00000"/>
                </a:solidFill>
              </a:rPr>
              <a:t>Deficit tvorby podtříd </a:t>
            </a:r>
            <a:r>
              <a:rPr lang="cs-CZ" altLang="en-US" dirty="0" err="1" smtClean="0">
                <a:solidFill>
                  <a:srgbClr val="C00000"/>
                </a:solidFill>
              </a:rPr>
              <a:t>IgG</a:t>
            </a:r>
            <a:endParaRPr lang="cs-CZ" altLang="en-US" dirty="0" smtClean="0">
              <a:solidFill>
                <a:srgbClr val="C0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8332788" cy="41814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en-US" dirty="0" smtClean="0">
                <a:solidFill>
                  <a:srgbClr val="002060"/>
                </a:solidFill>
              </a:rPr>
              <a:t>Definovány poklesem hladin jednotlivých podtříd pod „normální hladiny“.</a:t>
            </a:r>
          </a:p>
          <a:p>
            <a:pPr>
              <a:lnSpc>
                <a:spcPct val="90000"/>
              </a:lnSpc>
            </a:pPr>
            <a:r>
              <a:rPr lang="cs-CZ" altLang="en-US" dirty="0" smtClean="0">
                <a:solidFill>
                  <a:srgbClr val="002060"/>
                </a:solidFill>
              </a:rPr>
              <a:t>Klinicky se jednotlivé deficity prakticky neliší, většinou dominují  respirační infekce.</a:t>
            </a:r>
          </a:p>
          <a:p>
            <a:pPr>
              <a:lnSpc>
                <a:spcPct val="90000"/>
              </a:lnSpc>
            </a:pPr>
            <a:r>
              <a:rPr lang="cs-CZ" altLang="en-US" dirty="0" smtClean="0">
                <a:solidFill>
                  <a:srgbClr val="002060"/>
                </a:solidFill>
              </a:rPr>
              <a:t>Kromě deficitu IgG1 mohou být celkové hladiny </a:t>
            </a:r>
            <a:r>
              <a:rPr lang="cs-CZ" altLang="en-US" dirty="0" err="1" smtClean="0">
                <a:solidFill>
                  <a:srgbClr val="002060"/>
                </a:solidFill>
              </a:rPr>
              <a:t>IgG</a:t>
            </a:r>
            <a:r>
              <a:rPr lang="cs-CZ" altLang="en-US" dirty="0" smtClean="0">
                <a:solidFill>
                  <a:srgbClr val="002060"/>
                </a:solidFill>
              </a:rPr>
              <a:t> normální.</a:t>
            </a:r>
          </a:p>
          <a:p>
            <a:pPr>
              <a:lnSpc>
                <a:spcPct val="90000"/>
              </a:lnSpc>
            </a:pPr>
            <a:r>
              <a:rPr lang="cs-CZ" altLang="en-US" dirty="0" smtClean="0">
                <a:solidFill>
                  <a:srgbClr val="002060"/>
                </a:solidFill>
              </a:rPr>
              <a:t>Zřejmě nejvýraznější klinické obtíže  způsobuje deficit IgG2.</a:t>
            </a:r>
          </a:p>
          <a:p>
            <a:pPr>
              <a:lnSpc>
                <a:spcPct val="90000"/>
              </a:lnSpc>
            </a:pPr>
            <a:r>
              <a:rPr lang="cs-CZ" altLang="en-US" dirty="0" smtClean="0">
                <a:solidFill>
                  <a:srgbClr val="002060"/>
                </a:solidFill>
              </a:rPr>
              <a:t>Etiopatogeneze je nejasná, u některých pacientů byly prokázány mutace genů pro </a:t>
            </a:r>
            <a:r>
              <a:rPr lang="cs-CZ" altLang="en-US" dirty="0" smtClean="0">
                <a:solidFill>
                  <a:srgbClr val="002060"/>
                </a:solidFill>
                <a:latin typeface="Symbol" pitchFamily="18" charset="2"/>
              </a:rPr>
              <a:t>g</a:t>
            </a:r>
            <a:r>
              <a:rPr lang="cs-CZ" altLang="en-US" dirty="0" smtClean="0">
                <a:solidFill>
                  <a:srgbClr val="002060"/>
                </a:solidFill>
              </a:rPr>
              <a:t>-řetězce.</a:t>
            </a:r>
          </a:p>
        </p:txBody>
      </p:sp>
    </p:spTree>
    <p:extLst>
      <p:ext uri="{BB962C8B-B14F-4D97-AF65-F5344CB8AC3E}">
        <p14:creationId xmlns:p14="http://schemas.microsoft.com/office/powerpoint/2010/main" val="298628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3375"/>
            <a:ext cx="8534400" cy="1176338"/>
          </a:xfrm>
        </p:spPr>
        <p:txBody>
          <a:bodyPr/>
          <a:lstStyle/>
          <a:p>
            <a:r>
              <a:rPr lang="cs-CZ" altLang="en-US" sz="3800" dirty="0" smtClean="0">
                <a:solidFill>
                  <a:srgbClr val="C00000"/>
                </a:solidFill>
              </a:rPr>
              <a:t>Běžná variabilní imunodeficience (CVID)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9" y="1557338"/>
            <a:ext cx="7849244" cy="4968006"/>
          </a:xfrm>
        </p:spPr>
        <p:txBody>
          <a:bodyPr/>
          <a:lstStyle/>
          <a:p>
            <a:r>
              <a:rPr lang="cs-CZ" altLang="en-US" sz="2400" dirty="0" err="1" smtClean="0">
                <a:solidFill>
                  <a:srgbClr val="002060"/>
                </a:solidFill>
              </a:rPr>
              <a:t>Hypogamaglobulinémie</a:t>
            </a:r>
            <a:r>
              <a:rPr lang="cs-CZ" altLang="en-US" sz="2400" dirty="0" smtClean="0">
                <a:solidFill>
                  <a:srgbClr val="002060"/>
                </a:solidFill>
              </a:rPr>
              <a:t> manifestující se </a:t>
            </a:r>
            <a:br>
              <a:rPr lang="cs-CZ" altLang="en-US" sz="2400" dirty="0" smtClean="0">
                <a:solidFill>
                  <a:srgbClr val="002060"/>
                </a:solidFill>
              </a:rPr>
            </a:br>
            <a:r>
              <a:rPr lang="cs-CZ" altLang="en-US" sz="2400" dirty="0" smtClean="0">
                <a:solidFill>
                  <a:srgbClr val="002060"/>
                </a:solidFill>
              </a:rPr>
              <a:t>v jakémkoliv věku, obvykle až v dospělosti. </a:t>
            </a:r>
          </a:p>
          <a:p>
            <a:r>
              <a:rPr lang="cs-CZ" altLang="en-US" sz="2400" dirty="0" smtClean="0">
                <a:solidFill>
                  <a:srgbClr val="002060"/>
                </a:solidFill>
              </a:rPr>
              <a:t>Dominují příznaky infekcí dýchacích cest - opakované sinusitidy,  pneumonie,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bronchititidy</a:t>
            </a:r>
            <a:r>
              <a:rPr lang="cs-CZ" altLang="en-US" sz="2400" dirty="0" smtClean="0">
                <a:solidFill>
                  <a:srgbClr val="002060"/>
                </a:solidFill>
              </a:rPr>
              <a:t>. Může dojít k vývinu bronchiektázií a/nebo plicní fibrózy.</a:t>
            </a:r>
          </a:p>
          <a:p>
            <a:r>
              <a:rPr lang="cs-CZ" altLang="en-US" sz="2400" dirty="0" smtClean="0">
                <a:solidFill>
                  <a:srgbClr val="002060"/>
                </a:solidFill>
              </a:rPr>
              <a:t>Někteří pacienti udávají i častější průjmy, případně jiné lokalizace infekcí.</a:t>
            </a:r>
          </a:p>
          <a:p>
            <a:r>
              <a:rPr lang="cs-CZ" altLang="en-US" sz="2400" dirty="0" smtClean="0">
                <a:solidFill>
                  <a:srgbClr val="002060"/>
                </a:solidFill>
              </a:rPr>
              <a:t>Častý je výskyt autoimunitních chorob - hlavně perniciózní anémie.</a:t>
            </a:r>
          </a:p>
          <a:p>
            <a:r>
              <a:rPr lang="cs-CZ" altLang="en-US" sz="2400" dirty="0" smtClean="0">
                <a:solidFill>
                  <a:srgbClr val="002060"/>
                </a:solidFill>
              </a:rPr>
              <a:t>Geneticky zatím nejasné, v příbuzenstvu častý výskyt selektivního deficitu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IgA</a:t>
            </a:r>
            <a:r>
              <a:rPr lang="cs-CZ" altLang="en-US" sz="2400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322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271463"/>
            <a:ext cx="8194675" cy="1176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dirty="0" smtClean="0">
                <a:solidFill>
                  <a:srgbClr val="C00000"/>
                </a:solidFill>
              </a:rPr>
              <a:t>Klinická manifestace imunodeficiencí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1685925"/>
            <a:ext cx="7924800" cy="418147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Častý výskyt závažných infekčních komplikací: pneumonie                   (nejméně 2x ročně), otitis media (až 8x ročně) sinusitidy, meningitidy, abscesy hluboko v tkáních nebo na neobvyklých místech – svaly, játra.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Infekce mohou být způsobeny atypickými agens (oportunními patogeny).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Infekce špatně odpovídají na konvenční léčbu antibiotiky.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Zvýšená frekvence banálních infekcí.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Abnormální reakce na živé </a:t>
            </a:r>
            <a:r>
              <a:rPr lang="cs-CZ" sz="2800" dirty="0" smtClean="0">
                <a:solidFill>
                  <a:srgbClr val="002060"/>
                </a:solidFill>
              </a:rPr>
              <a:t>vakcíny.</a:t>
            </a:r>
            <a:endParaRPr lang="cs-CZ" sz="28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Častěji než v běžné populaci se objevují některá nádorová onemocnění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Rodinná anamnéza</a:t>
            </a: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6987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sz="3800" dirty="0" smtClean="0">
                <a:solidFill>
                  <a:srgbClr val="C00000"/>
                </a:solidFill>
              </a:rPr>
              <a:t>Prevalence CVID v roce 2011</a:t>
            </a:r>
            <a:r>
              <a:rPr lang="cs-CZ" altLang="en-US" sz="3800" dirty="0" smtClean="0"/>
              <a:t/>
            </a:r>
            <a:br>
              <a:rPr lang="cs-CZ" altLang="en-US" sz="3800" dirty="0" smtClean="0"/>
            </a:br>
            <a:r>
              <a:rPr lang="cs-CZ" altLang="en-US" sz="2800" dirty="0" smtClean="0"/>
              <a:t>(data ÚZIS)</a:t>
            </a:r>
            <a:endParaRPr lang="en-US" altLang="en-US" sz="28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581525"/>
            <a:ext cx="7772400" cy="1795463"/>
          </a:xfrm>
        </p:spPr>
        <p:txBody>
          <a:bodyPr/>
          <a:lstStyle/>
          <a:p>
            <a:r>
              <a:rPr lang="cs-CZ" altLang="en-US" dirty="0" smtClean="0">
                <a:solidFill>
                  <a:srgbClr val="002060"/>
                </a:solidFill>
              </a:rPr>
              <a:t>Běžně se udává prevalence asi </a:t>
            </a:r>
            <a:r>
              <a:rPr lang="cs-CZ" altLang="en-US" u="sng" dirty="0" smtClean="0">
                <a:solidFill>
                  <a:srgbClr val="002060"/>
                </a:solidFill>
              </a:rPr>
              <a:t>4/100 000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endParaRPr lang="cs-CZ" altLang="en-US" dirty="0" smtClean="0"/>
          </a:p>
        </p:txBody>
      </p:sp>
      <p:graphicFrame>
        <p:nvGraphicFramePr>
          <p:cNvPr id="8351" name="Group 159"/>
          <p:cNvGraphicFramePr>
            <a:graphicFrameLocks noGrp="1"/>
          </p:cNvGraphicFramePr>
          <p:nvPr/>
        </p:nvGraphicFramePr>
        <p:xfrm>
          <a:off x="971550" y="1916113"/>
          <a:ext cx="7416800" cy="1657351"/>
        </p:xfrm>
        <a:graphic>
          <a:graphicData uri="http://schemas.openxmlformats.org/drawingml/2006/table">
            <a:tbl>
              <a:tblPr/>
              <a:tblGrid>
                <a:gridCol w="2279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25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414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79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667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0-5 let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6-14 let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15-19 let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 let </a:t>
                      </a:r>
                      <a:b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 více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celkem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Abs. počet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1 875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2 031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1 442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8 588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13 936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Na 1000 obyvatel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1,4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6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en-US" dirty="0" smtClean="0">
                <a:solidFill>
                  <a:srgbClr val="C00000"/>
                </a:solidFill>
              </a:rPr>
              <a:t>Běžná variabilní imunodeficience (CVID)  laboratorní nálezy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338" y="2133600"/>
            <a:ext cx="7953375" cy="4181475"/>
          </a:xfrm>
        </p:spPr>
        <p:txBody>
          <a:bodyPr>
            <a:normAutofit fontScale="92500"/>
          </a:bodyPr>
          <a:lstStyle/>
          <a:p>
            <a:r>
              <a:rPr lang="cs-CZ" altLang="en-US" dirty="0" smtClean="0">
                <a:solidFill>
                  <a:srgbClr val="002060"/>
                </a:solidFill>
              </a:rPr>
              <a:t>Nízké hladiny </a:t>
            </a:r>
            <a:r>
              <a:rPr lang="cs-CZ" altLang="en-US" dirty="0" err="1" smtClean="0">
                <a:solidFill>
                  <a:srgbClr val="002060"/>
                </a:solidFill>
              </a:rPr>
              <a:t>IgG</a:t>
            </a:r>
            <a:r>
              <a:rPr lang="cs-CZ" altLang="en-US" dirty="0" smtClean="0">
                <a:solidFill>
                  <a:srgbClr val="002060"/>
                </a:solidFill>
              </a:rPr>
              <a:t> a </a:t>
            </a:r>
            <a:r>
              <a:rPr lang="cs-CZ" altLang="en-US" dirty="0" err="1" smtClean="0">
                <a:solidFill>
                  <a:srgbClr val="002060"/>
                </a:solidFill>
              </a:rPr>
              <a:t>IgA</a:t>
            </a:r>
            <a:r>
              <a:rPr lang="cs-CZ" altLang="en-US" dirty="0" smtClean="0">
                <a:solidFill>
                  <a:srgbClr val="002060"/>
                </a:solidFill>
              </a:rPr>
              <a:t>, hladina </a:t>
            </a:r>
            <a:r>
              <a:rPr lang="cs-CZ" altLang="en-US" dirty="0" err="1" smtClean="0">
                <a:solidFill>
                  <a:srgbClr val="002060"/>
                </a:solidFill>
              </a:rPr>
              <a:t>IgM</a:t>
            </a:r>
            <a:r>
              <a:rPr lang="cs-CZ" altLang="en-US" dirty="0" smtClean="0">
                <a:solidFill>
                  <a:srgbClr val="002060"/>
                </a:solidFill>
              </a:rPr>
              <a:t> je variabilní.</a:t>
            </a:r>
          </a:p>
          <a:p>
            <a:r>
              <a:rPr lang="cs-CZ" altLang="en-US" u="sng" dirty="0" smtClean="0">
                <a:solidFill>
                  <a:srgbClr val="002060"/>
                </a:solidFill>
              </a:rPr>
              <a:t>Je porušena tvorba specifických protilátek</a:t>
            </a:r>
            <a:r>
              <a:rPr lang="cs-CZ" altLang="en-US" dirty="0" smtClean="0">
                <a:solidFill>
                  <a:srgbClr val="002060"/>
                </a:solidFill>
              </a:rPr>
              <a:t>.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B-lymfocyty jsou obvykle přítomny, snížený výskyt paměťových B-lymfocytů a plazmatických </a:t>
            </a:r>
            <a:r>
              <a:rPr lang="cs-CZ" altLang="en-US" dirty="0" smtClean="0">
                <a:solidFill>
                  <a:srgbClr val="002060"/>
                </a:solidFill>
              </a:rPr>
              <a:t>buněk.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r>
              <a:rPr lang="cs-CZ" altLang="en-US" dirty="0" smtClean="0">
                <a:solidFill>
                  <a:srgbClr val="002060"/>
                </a:solidFill>
              </a:rPr>
              <a:t>Jako  infekční agens dominují opouzdřené baktérie- </a:t>
            </a:r>
            <a:r>
              <a:rPr lang="cs-CZ" altLang="en-US" dirty="0" err="1" smtClean="0">
                <a:solidFill>
                  <a:srgbClr val="002060"/>
                </a:solidFill>
              </a:rPr>
              <a:t>Haemophily</a:t>
            </a:r>
            <a:r>
              <a:rPr lang="cs-CZ" altLang="en-US" dirty="0" smtClean="0">
                <a:solidFill>
                  <a:srgbClr val="002060"/>
                </a:solidFill>
              </a:rPr>
              <a:t>, pneumokoky, St aureus.</a:t>
            </a:r>
          </a:p>
          <a:p>
            <a:pPr>
              <a:buFont typeface="Wingdings" pitchFamily="2" charset="2"/>
              <a:buNone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895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9144000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042988" y="1844675"/>
            <a:ext cx="295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en-US" b="1"/>
              <a:t>Kontrolní  osoba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651500" y="1916113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en-US" b="1"/>
              <a:t>CVID pacient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6516688" y="5013325"/>
            <a:ext cx="936625" cy="792163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9878" name="Oval 6"/>
          <p:cNvSpPr>
            <a:spLocks noChangeArrowheads="1"/>
          </p:cNvSpPr>
          <p:nvPr/>
        </p:nvSpPr>
        <p:spPr bwMode="auto">
          <a:xfrm>
            <a:off x="1547813" y="5013325"/>
            <a:ext cx="1081087" cy="10795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4716463" y="6453188"/>
            <a:ext cx="3816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en-US" sz="1200"/>
              <a:t>Jacquot  S et al Int Immunol 2001;13:871-876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1187450" y="1412875"/>
            <a:ext cx="62642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611560" y="237722"/>
            <a:ext cx="842486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3200" b="1" dirty="0"/>
              <a:t> </a:t>
            </a:r>
            <a:r>
              <a:rPr lang="cs-CZ" altLang="en-US" sz="3200" dirty="0">
                <a:solidFill>
                  <a:srgbClr val="C00000"/>
                </a:solidFill>
              </a:rPr>
              <a:t>Subpopulace  B lymfocytů   </a:t>
            </a:r>
            <a:endParaRPr lang="cs-CZ" altLang="en-US" sz="3200" dirty="0" smtClean="0">
              <a:solidFill>
                <a:srgbClr val="C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cs-CZ" altLang="en-US" sz="3200" dirty="0" smtClean="0">
                <a:solidFill>
                  <a:srgbClr val="C00000"/>
                </a:solidFill>
              </a:rPr>
              <a:t>            </a:t>
            </a:r>
            <a:r>
              <a:rPr lang="cs-CZ" altLang="en-US" sz="3200" dirty="0">
                <a:solidFill>
                  <a:srgbClr val="C00000"/>
                </a:solidFill>
              </a:rPr>
              <a:t>u pacienta s CVID a zdravé kontroly</a:t>
            </a:r>
          </a:p>
        </p:txBody>
      </p:sp>
    </p:spTree>
    <p:extLst>
      <p:ext uri="{BB962C8B-B14F-4D97-AF65-F5344CB8AC3E}">
        <p14:creationId xmlns:p14="http://schemas.microsoft.com/office/powerpoint/2010/main" val="27686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dirty="0" smtClean="0">
                <a:solidFill>
                  <a:srgbClr val="C00000"/>
                </a:solidFill>
              </a:rPr>
              <a:t>Diagnostický postup při nálezu </a:t>
            </a:r>
            <a:r>
              <a:rPr lang="cs-CZ" altLang="en-US" dirty="0" err="1" smtClean="0">
                <a:solidFill>
                  <a:srgbClr val="C00000"/>
                </a:solidFill>
              </a:rPr>
              <a:t>hypogamaglobulinemiemémie</a:t>
            </a:r>
            <a:endParaRPr lang="en-US" altLang="en-US" dirty="0" smtClean="0">
              <a:solidFill>
                <a:srgbClr val="C00000"/>
              </a:solidFill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cs-CZ" alt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cs-CZ" altLang="en-US" dirty="0" smtClean="0">
                <a:solidFill>
                  <a:srgbClr val="002060"/>
                </a:solidFill>
              </a:rPr>
              <a:t>1.Vyloučení </a:t>
            </a:r>
            <a:r>
              <a:rPr lang="cs-CZ" altLang="en-US" dirty="0" err="1" smtClean="0">
                <a:solidFill>
                  <a:srgbClr val="002060"/>
                </a:solidFill>
              </a:rPr>
              <a:t>sekundarity</a:t>
            </a:r>
            <a:r>
              <a:rPr lang="cs-CZ" altLang="en-US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endParaRPr lang="cs-CZ" altLang="en-US" dirty="0" smtClean="0">
              <a:solidFill>
                <a:srgbClr val="002060"/>
              </a:solidFill>
            </a:endParaRPr>
          </a:p>
          <a:p>
            <a:r>
              <a:rPr lang="cs-CZ" altLang="en-US" sz="2400" dirty="0" smtClean="0">
                <a:solidFill>
                  <a:srgbClr val="002060"/>
                </a:solidFill>
              </a:rPr>
              <a:t>Lékové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hypogamaglobulinémie</a:t>
            </a:r>
            <a:endParaRPr lang="cs-CZ" altLang="en-US" sz="2400" dirty="0" smtClean="0">
              <a:solidFill>
                <a:srgbClr val="002060"/>
              </a:solidFill>
            </a:endParaRPr>
          </a:p>
          <a:p>
            <a:r>
              <a:rPr lang="cs-CZ" altLang="en-US" sz="2400" dirty="0" smtClean="0">
                <a:solidFill>
                  <a:srgbClr val="002060"/>
                </a:solidFill>
              </a:rPr>
              <a:t>Lymfomy </a:t>
            </a:r>
          </a:p>
          <a:p>
            <a:r>
              <a:rPr lang="cs-CZ" altLang="en-US" sz="2400" dirty="0" smtClean="0">
                <a:solidFill>
                  <a:srgbClr val="002060"/>
                </a:solidFill>
              </a:rPr>
              <a:t>Leukémie </a:t>
            </a:r>
          </a:p>
          <a:p>
            <a:r>
              <a:rPr lang="cs-CZ" altLang="en-US" sz="2400" dirty="0" smtClean="0">
                <a:solidFill>
                  <a:srgbClr val="002060"/>
                </a:solidFill>
              </a:rPr>
              <a:t>Ztráty močí, stolicí </a:t>
            </a:r>
          </a:p>
          <a:p>
            <a:r>
              <a:rPr lang="cs-CZ" altLang="en-US" sz="2400" dirty="0" smtClean="0">
                <a:solidFill>
                  <a:srgbClr val="002060"/>
                </a:solidFill>
              </a:rPr>
              <a:t>Monoklonální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gamapatie</a:t>
            </a:r>
            <a:r>
              <a:rPr lang="cs-CZ" altLang="en-US" sz="2400" dirty="0" smtClean="0">
                <a:solidFill>
                  <a:srgbClr val="002060"/>
                </a:solidFill>
              </a:rPr>
              <a:t>, hlavně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light-chain</a:t>
            </a:r>
            <a:r>
              <a:rPr lang="cs-CZ" altLang="en-US" sz="2400" dirty="0" smtClean="0">
                <a:solidFill>
                  <a:srgbClr val="002060"/>
                </a:solidFill>
              </a:rPr>
              <a:t>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myeloma</a:t>
            </a:r>
            <a:r>
              <a:rPr lang="cs-CZ" altLang="en-US" sz="2400" dirty="0" smtClean="0">
                <a:solidFill>
                  <a:srgbClr val="002060"/>
                </a:solidFill>
              </a:rPr>
              <a:t>,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nesecernující</a:t>
            </a:r>
            <a:r>
              <a:rPr lang="cs-CZ" altLang="en-US" sz="2400" dirty="0" smtClean="0">
                <a:solidFill>
                  <a:srgbClr val="002060"/>
                </a:solidFill>
              </a:rPr>
              <a:t> myelom</a:t>
            </a:r>
            <a:endParaRPr lang="en-US" altLang="en-US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en-US" sz="4000" dirty="0" smtClean="0">
                <a:solidFill>
                  <a:srgbClr val="C00000"/>
                </a:solidFill>
              </a:rPr>
              <a:t>Význam vyšetření hladin </a:t>
            </a:r>
            <a:r>
              <a:rPr lang="cs-CZ" altLang="en-US" sz="4000" dirty="0" err="1" smtClean="0">
                <a:solidFill>
                  <a:srgbClr val="C00000"/>
                </a:solidFill>
              </a:rPr>
              <a:t>Ig</a:t>
            </a:r>
            <a:r>
              <a:rPr lang="cs-CZ" altLang="en-US" sz="4000" dirty="0" smtClean="0">
                <a:solidFill>
                  <a:srgbClr val="C00000"/>
                </a:solidFill>
              </a:rPr>
              <a:t> </a:t>
            </a:r>
            <a:br>
              <a:rPr lang="cs-CZ" altLang="en-US" sz="4000" dirty="0" smtClean="0">
                <a:solidFill>
                  <a:srgbClr val="C00000"/>
                </a:solidFill>
              </a:rPr>
            </a:br>
            <a:r>
              <a:rPr lang="cs-CZ" altLang="en-US" sz="4000" dirty="0" smtClean="0">
                <a:solidFill>
                  <a:srgbClr val="C00000"/>
                </a:solidFill>
              </a:rPr>
              <a:t>v diagnostice </a:t>
            </a:r>
            <a:r>
              <a:rPr lang="cs-CZ" altLang="en-US" sz="4000" dirty="0" err="1" smtClean="0">
                <a:solidFill>
                  <a:srgbClr val="C00000"/>
                </a:solidFill>
              </a:rPr>
              <a:t>hypogamaglobulinémií</a:t>
            </a:r>
            <a:endParaRPr lang="en-US" altLang="en-US" sz="4000" dirty="0" smtClean="0">
              <a:solidFill>
                <a:srgbClr val="C00000"/>
              </a:solidFill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611560" y="1628775"/>
            <a:ext cx="8203828" cy="45307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alt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altLang="en-US" sz="3200" dirty="0" smtClean="0">
                <a:solidFill>
                  <a:srgbClr val="002060"/>
                </a:solidFill>
              </a:rPr>
              <a:t>V </a:t>
            </a:r>
            <a:r>
              <a:rPr lang="cs-CZ" altLang="en-US" sz="3200" dirty="0" smtClean="0">
                <a:solidFill>
                  <a:srgbClr val="002060"/>
                </a:solidFill>
              </a:rPr>
              <a:t>kojeneckém věku: </a:t>
            </a:r>
          </a:p>
          <a:p>
            <a:r>
              <a:rPr lang="cs-CZ" altLang="en-US" sz="2800" dirty="0" smtClean="0">
                <a:solidFill>
                  <a:srgbClr val="002060"/>
                </a:solidFill>
              </a:rPr>
              <a:t>Hladina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IgG</a:t>
            </a:r>
            <a:r>
              <a:rPr lang="cs-CZ" altLang="en-US" sz="2800" dirty="0" smtClean="0">
                <a:solidFill>
                  <a:srgbClr val="002060"/>
                </a:solidFill>
              </a:rPr>
              <a:t> má svůj typický průběh, běžné snížení je dáno nejčastěji fyziologickou transitorní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hypogamaglobulinémií</a:t>
            </a:r>
            <a:r>
              <a:rPr lang="cs-CZ" altLang="en-US" sz="28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cs-CZ" altLang="en-US" sz="2800" dirty="0" smtClean="0">
                <a:solidFill>
                  <a:srgbClr val="002060"/>
                </a:solidFill>
              </a:rPr>
              <a:t>Hladina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IgA</a:t>
            </a:r>
            <a:r>
              <a:rPr lang="cs-CZ" altLang="en-US" sz="2800" dirty="0" smtClean="0">
                <a:solidFill>
                  <a:srgbClr val="002060"/>
                </a:solidFill>
              </a:rPr>
              <a:t> v tomto věku nemá výpovědní hodnotu.</a:t>
            </a:r>
          </a:p>
          <a:p>
            <a:r>
              <a:rPr lang="cs-CZ" altLang="en-US" sz="2800" dirty="0" smtClean="0">
                <a:solidFill>
                  <a:srgbClr val="002060"/>
                </a:solidFill>
              </a:rPr>
              <a:t>Hladina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IgM</a:t>
            </a:r>
            <a:r>
              <a:rPr lang="cs-CZ" altLang="en-US" sz="2800" dirty="0" smtClean="0">
                <a:solidFill>
                  <a:srgbClr val="002060"/>
                </a:solidFill>
              </a:rPr>
              <a:t>: je důležitým znakem vlastní tvorby </a:t>
            </a:r>
            <a:endParaRPr lang="cs-CZ" altLang="en-US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altLang="en-US" sz="2800" dirty="0" smtClean="0">
                <a:solidFill>
                  <a:srgbClr val="002060"/>
                </a:solidFill>
              </a:rPr>
              <a:t>     imunoglobulinů</a:t>
            </a:r>
            <a:r>
              <a:rPr lang="cs-CZ" altLang="en-US" sz="2800" dirty="0" smtClean="0">
                <a:solidFill>
                  <a:srgbClr val="002060"/>
                </a:solidFill>
              </a:rPr>
              <a:t>. Ale třeba u SCID může být </a:t>
            </a:r>
            <a:r>
              <a:rPr lang="cs-CZ" altLang="en-US" sz="2800" dirty="0" smtClean="0">
                <a:solidFill>
                  <a:srgbClr val="002060"/>
                </a:solidFill>
              </a:rPr>
              <a:t>   	normální, stejně </a:t>
            </a:r>
            <a:r>
              <a:rPr lang="cs-CZ" altLang="en-US" sz="2800" dirty="0" smtClean="0">
                <a:solidFill>
                  <a:srgbClr val="002060"/>
                </a:solidFill>
              </a:rPr>
              <a:t>jako u</a:t>
            </a:r>
            <a:r>
              <a:rPr lang="en-US" altLang="en-US" sz="2800" dirty="0" smtClean="0">
                <a:solidFill>
                  <a:srgbClr val="002060"/>
                </a:solidFill>
              </a:rPr>
              <a:t> “</a:t>
            </a:r>
            <a:r>
              <a:rPr lang="cs-CZ" altLang="en-US" sz="2800" dirty="0" smtClean="0">
                <a:solidFill>
                  <a:srgbClr val="002060"/>
                </a:solidFill>
              </a:rPr>
              <a:t>hyper-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IgM</a:t>
            </a:r>
            <a:r>
              <a:rPr lang="cs-CZ" altLang="en-US" sz="2800" dirty="0" smtClean="0">
                <a:solidFill>
                  <a:srgbClr val="002060"/>
                </a:solidFill>
              </a:rPr>
              <a:t> syndromů</a:t>
            </a:r>
            <a:r>
              <a:rPr lang="en-US" altLang="en-US" sz="2800" dirty="0" smtClean="0">
                <a:solidFill>
                  <a:srgbClr val="002060"/>
                </a:solidFill>
              </a:rPr>
              <a:t>”</a:t>
            </a:r>
            <a:r>
              <a:rPr lang="cs-CZ" altLang="en-US" sz="2800" dirty="0" smtClean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6456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en-US" sz="3600" dirty="0" smtClean="0">
                <a:solidFill>
                  <a:srgbClr val="C00000"/>
                </a:solidFill>
              </a:rPr>
              <a:t>Význam vyšetření hladin </a:t>
            </a:r>
            <a:r>
              <a:rPr lang="cs-CZ" altLang="en-US" sz="3600" dirty="0" err="1" smtClean="0">
                <a:solidFill>
                  <a:srgbClr val="C00000"/>
                </a:solidFill>
              </a:rPr>
              <a:t>Ig</a:t>
            </a:r>
            <a:r>
              <a:rPr lang="cs-CZ" altLang="en-US" sz="3600" dirty="0" smtClean="0">
                <a:solidFill>
                  <a:srgbClr val="C00000"/>
                </a:solidFill>
              </a:rPr>
              <a:t> </a:t>
            </a:r>
            <a:br>
              <a:rPr lang="cs-CZ" altLang="en-US" sz="3600" dirty="0" smtClean="0">
                <a:solidFill>
                  <a:srgbClr val="C00000"/>
                </a:solidFill>
              </a:rPr>
            </a:br>
            <a:r>
              <a:rPr lang="cs-CZ" altLang="en-US" sz="3600" dirty="0" smtClean="0">
                <a:solidFill>
                  <a:srgbClr val="C00000"/>
                </a:solidFill>
              </a:rPr>
              <a:t>v diagnostice </a:t>
            </a:r>
            <a:r>
              <a:rPr lang="cs-CZ" altLang="en-US" sz="3600" dirty="0" err="1" smtClean="0">
                <a:solidFill>
                  <a:srgbClr val="C00000"/>
                </a:solidFill>
              </a:rPr>
              <a:t>hypogamaglobulinémií</a:t>
            </a:r>
            <a:endParaRPr lang="en-US" altLang="en-US" sz="3600" dirty="0" smtClean="0">
              <a:solidFill>
                <a:srgbClr val="C0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cs-CZ" altLang="en-US" sz="3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altLang="en-US" sz="3600" dirty="0" smtClean="0">
                <a:solidFill>
                  <a:srgbClr val="002060"/>
                </a:solidFill>
              </a:rPr>
              <a:t>Ve </a:t>
            </a:r>
            <a:r>
              <a:rPr lang="cs-CZ" altLang="en-US" sz="3600" dirty="0" smtClean="0">
                <a:solidFill>
                  <a:srgbClr val="002060"/>
                </a:solidFill>
              </a:rPr>
              <a:t>věku cca od 2 let: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Hladina </a:t>
            </a:r>
            <a:r>
              <a:rPr lang="cs-CZ" altLang="en-US" dirty="0" err="1" smtClean="0">
                <a:solidFill>
                  <a:srgbClr val="002060"/>
                </a:solidFill>
              </a:rPr>
              <a:t>IgG</a:t>
            </a:r>
            <a:r>
              <a:rPr lang="cs-CZ" altLang="en-US" dirty="0" smtClean="0">
                <a:solidFill>
                  <a:srgbClr val="002060"/>
                </a:solidFill>
              </a:rPr>
              <a:t> asi nejvíce vypovídá o tíži imunodeficitu pacienta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Hladina </a:t>
            </a:r>
            <a:r>
              <a:rPr lang="cs-CZ" altLang="en-US" dirty="0" err="1" smtClean="0">
                <a:solidFill>
                  <a:srgbClr val="002060"/>
                </a:solidFill>
              </a:rPr>
              <a:t>IgA</a:t>
            </a:r>
            <a:r>
              <a:rPr lang="cs-CZ" altLang="en-US" dirty="0" smtClean="0">
                <a:solidFill>
                  <a:srgbClr val="002060"/>
                </a:solidFill>
              </a:rPr>
              <a:t> – bývá u primárních </a:t>
            </a:r>
            <a:r>
              <a:rPr lang="cs-CZ" altLang="en-US" dirty="0" err="1" smtClean="0">
                <a:solidFill>
                  <a:srgbClr val="002060"/>
                </a:solidFill>
              </a:rPr>
              <a:t>hypogamaglobulinémií</a:t>
            </a:r>
            <a:r>
              <a:rPr lang="cs-CZ" altLang="en-US" dirty="0" smtClean="0">
                <a:solidFill>
                  <a:srgbClr val="002060"/>
                </a:solidFill>
              </a:rPr>
              <a:t> obvykle výrazně snížená 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Hladina </a:t>
            </a:r>
            <a:r>
              <a:rPr lang="cs-CZ" altLang="en-US" dirty="0" err="1" smtClean="0">
                <a:solidFill>
                  <a:srgbClr val="002060"/>
                </a:solidFill>
              </a:rPr>
              <a:t>IgM</a:t>
            </a:r>
            <a:r>
              <a:rPr lang="cs-CZ" altLang="en-US" dirty="0" smtClean="0">
                <a:solidFill>
                  <a:srgbClr val="002060"/>
                </a:solidFill>
              </a:rPr>
              <a:t> může být u CVID </a:t>
            </a:r>
            <a:r>
              <a:rPr lang="cs-CZ" altLang="en-US" dirty="0" err="1" smtClean="0">
                <a:solidFill>
                  <a:srgbClr val="002060"/>
                </a:solidFill>
              </a:rPr>
              <a:t>normálmí</a:t>
            </a:r>
            <a:r>
              <a:rPr lang="cs-CZ" altLang="en-US" dirty="0" smtClean="0">
                <a:solidFill>
                  <a:srgbClr val="002060"/>
                </a:solidFill>
              </a:rPr>
              <a:t>, stejně jako u „hyper </a:t>
            </a:r>
            <a:r>
              <a:rPr lang="cs-CZ" altLang="en-US" dirty="0" err="1" smtClean="0">
                <a:solidFill>
                  <a:srgbClr val="002060"/>
                </a:solidFill>
              </a:rPr>
              <a:t>IgM</a:t>
            </a:r>
            <a:r>
              <a:rPr lang="cs-CZ" altLang="en-US" dirty="0" smtClean="0">
                <a:solidFill>
                  <a:srgbClr val="002060"/>
                </a:solidFill>
              </a:rPr>
              <a:t> syndromů“</a:t>
            </a:r>
            <a:endParaRPr lang="en-US" altLang="en-US" dirty="0" smtClean="0">
              <a:solidFill>
                <a:srgbClr val="002060"/>
              </a:solidFill>
            </a:endParaRP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38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Poruchy fagocytózy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rgbClr val="002060"/>
                </a:solidFill>
              </a:rPr>
              <a:t>Infekce způsobené stafylokoky, </a:t>
            </a:r>
            <a:r>
              <a:rPr lang="cs-CZ" dirty="0" err="1" smtClean="0">
                <a:solidFill>
                  <a:srgbClr val="002060"/>
                </a:solidFill>
              </a:rPr>
              <a:t>enterobakteriemi</a:t>
            </a:r>
            <a:r>
              <a:rPr lang="cs-CZ" dirty="0" smtClean="0">
                <a:solidFill>
                  <a:srgbClr val="002060"/>
                </a:solidFill>
              </a:rPr>
              <a:t>, plísněmi a mykobaktériemi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Poruchy v počtu, </a:t>
            </a:r>
            <a:r>
              <a:rPr lang="cs-CZ" dirty="0" err="1" smtClean="0">
                <a:solidFill>
                  <a:srgbClr val="002060"/>
                </a:solidFill>
              </a:rPr>
              <a:t>adhezivitě</a:t>
            </a:r>
            <a:r>
              <a:rPr lang="cs-CZ" dirty="0" smtClean="0">
                <a:solidFill>
                  <a:srgbClr val="002060"/>
                </a:solidFill>
              </a:rPr>
              <a:t> a motilitě</a:t>
            </a:r>
          </a:p>
          <a:p>
            <a:r>
              <a:rPr lang="cs-CZ" dirty="0" err="1" smtClean="0">
                <a:solidFill>
                  <a:srgbClr val="002060"/>
                </a:solidFill>
              </a:rPr>
              <a:t>Flegmózní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zánět sliznic, kůže a </a:t>
            </a:r>
            <a:r>
              <a:rPr lang="cs-CZ" dirty="0" err="1" smtClean="0">
                <a:solidFill>
                  <a:srgbClr val="002060"/>
                </a:solidFill>
              </a:rPr>
              <a:t>moho</a:t>
            </a:r>
            <a:r>
              <a:rPr lang="cs-CZ" dirty="0" smtClean="0">
                <a:solidFill>
                  <a:srgbClr val="002060"/>
                </a:solidFill>
              </a:rPr>
              <a:t> vést až k sepsi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Porucha mikrobicidních mechanismů: 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hnisavé </a:t>
            </a:r>
            <a:r>
              <a:rPr lang="cs-CZ" dirty="0" smtClean="0">
                <a:solidFill>
                  <a:srgbClr val="002060"/>
                </a:solidFill>
              </a:rPr>
              <a:t>infekce, lokalizované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9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7" y="980729"/>
            <a:ext cx="8020836" cy="5616622"/>
          </a:xfrm>
          <a:prstGeom prst="rect">
            <a:avLst/>
          </a:prstGeom>
        </p:spPr>
      </p:pic>
      <p:cxnSp>
        <p:nvCxnSpPr>
          <p:cNvPr id="3" name="Přímá spojovací šipka 20"/>
          <p:cNvCxnSpPr>
            <a:stCxn id="4" idx="2"/>
          </p:cNvCxnSpPr>
          <p:nvPr/>
        </p:nvCxnSpPr>
        <p:spPr>
          <a:xfrm flipH="1">
            <a:off x="1979712" y="1569458"/>
            <a:ext cx="2016224" cy="4193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11"/>
          <p:cNvSpPr txBox="1"/>
          <p:nvPr/>
        </p:nvSpPr>
        <p:spPr>
          <a:xfrm>
            <a:off x="1835696" y="1124744"/>
            <a:ext cx="4320480" cy="44471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/>
              <a:t>Adherence fagocytované </a:t>
            </a:r>
            <a:r>
              <a:rPr lang="cs-CZ" sz="1400" dirty="0" err="1" smtClean="0"/>
              <a:t>čáetice</a:t>
            </a:r>
            <a:r>
              <a:rPr lang="cs-CZ" sz="1400" dirty="0" smtClean="0"/>
              <a:t> k membráně fagocytující buňky</a:t>
            </a:r>
            <a:endParaRPr lang="cs-CZ" sz="1500" dirty="0"/>
          </a:p>
        </p:txBody>
      </p:sp>
      <p:cxnSp>
        <p:nvCxnSpPr>
          <p:cNvPr id="5" name="Přímá spojovací šipka 20"/>
          <p:cNvCxnSpPr>
            <a:stCxn id="6" idx="1"/>
          </p:cNvCxnSpPr>
          <p:nvPr/>
        </p:nvCxnSpPr>
        <p:spPr>
          <a:xfrm flipH="1">
            <a:off x="2284222" y="2063784"/>
            <a:ext cx="631594" cy="3482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11"/>
          <p:cNvSpPr txBox="1"/>
          <p:nvPr/>
        </p:nvSpPr>
        <p:spPr>
          <a:xfrm>
            <a:off x="2915816" y="1916832"/>
            <a:ext cx="5516475" cy="293903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Tvorba </a:t>
            </a:r>
            <a:r>
              <a:rPr lang="cs-CZ" sz="1400" dirty="0" err="1" smtClean="0">
                <a:solidFill>
                  <a:schemeClr val="tx1"/>
                </a:solidFill>
              </a:rPr>
              <a:t>psudopodií</a:t>
            </a:r>
            <a:r>
              <a:rPr lang="cs-CZ" sz="1400" dirty="0" smtClean="0">
                <a:solidFill>
                  <a:schemeClr val="tx1"/>
                </a:solidFill>
              </a:rPr>
              <a:t>, které postupně obalují fagocytovanou částici</a:t>
            </a:r>
          </a:p>
        </p:txBody>
      </p:sp>
      <p:cxnSp>
        <p:nvCxnSpPr>
          <p:cNvPr id="7" name="Přímá spojovací šipka 20"/>
          <p:cNvCxnSpPr>
            <a:stCxn id="8" idx="1"/>
          </p:cNvCxnSpPr>
          <p:nvPr/>
        </p:nvCxnSpPr>
        <p:spPr>
          <a:xfrm flipH="1">
            <a:off x="3170327" y="2645586"/>
            <a:ext cx="825608" cy="4233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11"/>
          <p:cNvSpPr txBox="1"/>
          <p:nvPr/>
        </p:nvSpPr>
        <p:spPr>
          <a:xfrm>
            <a:off x="3995935" y="2492896"/>
            <a:ext cx="4690863" cy="305380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500" dirty="0" smtClean="0">
                <a:solidFill>
                  <a:schemeClr val="tx1"/>
                </a:solidFill>
              </a:rPr>
              <a:t>Tvorba </a:t>
            </a:r>
            <a:r>
              <a:rPr lang="cs-CZ" sz="1500" dirty="0" err="1" smtClean="0">
                <a:solidFill>
                  <a:schemeClr val="tx1"/>
                </a:solidFill>
              </a:rPr>
              <a:t>fagosomu</a:t>
            </a:r>
            <a:endParaRPr lang="cs-CZ" sz="1500" dirty="0">
              <a:solidFill>
                <a:schemeClr val="tx1"/>
              </a:solidFill>
            </a:endParaRPr>
          </a:p>
        </p:txBody>
      </p:sp>
      <p:cxnSp>
        <p:nvCxnSpPr>
          <p:cNvPr id="9" name="Přímá spojovací šipka 20"/>
          <p:cNvCxnSpPr>
            <a:stCxn id="10" idx="1"/>
          </p:cNvCxnSpPr>
          <p:nvPr/>
        </p:nvCxnSpPr>
        <p:spPr>
          <a:xfrm flipH="1">
            <a:off x="3779912" y="3310542"/>
            <a:ext cx="792088" cy="6926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11"/>
          <p:cNvSpPr txBox="1"/>
          <p:nvPr/>
        </p:nvSpPr>
        <p:spPr>
          <a:xfrm>
            <a:off x="4572000" y="3168431"/>
            <a:ext cx="4114798" cy="284221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Splynutím </a:t>
            </a:r>
            <a:r>
              <a:rPr lang="cs-CZ" sz="1400" dirty="0" err="1" smtClean="0">
                <a:solidFill>
                  <a:schemeClr val="tx1"/>
                </a:solidFill>
              </a:rPr>
              <a:t>fagosomu</a:t>
            </a:r>
            <a:r>
              <a:rPr lang="cs-CZ" sz="1400" dirty="0" smtClean="0">
                <a:solidFill>
                  <a:schemeClr val="tx1"/>
                </a:solidFill>
              </a:rPr>
              <a:t> a lysozomu vzniká </a:t>
            </a:r>
            <a:r>
              <a:rPr lang="cs-CZ" sz="1400" dirty="0" err="1" smtClean="0">
                <a:solidFill>
                  <a:schemeClr val="tx1"/>
                </a:solidFill>
              </a:rPr>
              <a:t>fagolysosom</a:t>
            </a:r>
            <a:endParaRPr lang="cs-CZ" sz="1500" dirty="0">
              <a:solidFill>
                <a:schemeClr val="tx1"/>
              </a:solidFill>
            </a:endParaRPr>
          </a:p>
        </p:txBody>
      </p:sp>
      <p:cxnSp>
        <p:nvCxnSpPr>
          <p:cNvPr id="11" name="Přímá spojovací šipka 20"/>
          <p:cNvCxnSpPr>
            <a:stCxn id="12" idx="1"/>
          </p:cNvCxnSpPr>
          <p:nvPr/>
        </p:nvCxnSpPr>
        <p:spPr>
          <a:xfrm flipH="1">
            <a:off x="4572000" y="4480236"/>
            <a:ext cx="504056" cy="1692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5076056" y="4257879"/>
            <a:ext cx="3610742" cy="444714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Uvnitř </a:t>
            </a:r>
            <a:r>
              <a:rPr lang="cs-CZ" sz="1400" dirty="0" err="1" smtClean="0">
                <a:solidFill>
                  <a:schemeClr val="tx1"/>
                </a:solidFill>
              </a:rPr>
              <a:t>fagolysosomu</a:t>
            </a:r>
            <a:r>
              <a:rPr lang="cs-CZ" sz="1400" dirty="0" smtClean="0">
                <a:solidFill>
                  <a:schemeClr val="tx1"/>
                </a:solidFill>
              </a:rPr>
              <a:t> dochází k usmrcení </a:t>
            </a:r>
            <a:br>
              <a:rPr lang="cs-CZ" sz="1400" dirty="0" smtClean="0">
                <a:solidFill>
                  <a:schemeClr val="tx1"/>
                </a:solidFill>
              </a:rPr>
            </a:br>
            <a:r>
              <a:rPr lang="cs-CZ" sz="1400" dirty="0" smtClean="0">
                <a:solidFill>
                  <a:schemeClr val="tx1"/>
                </a:solidFill>
              </a:rPr>
              <a:t>a degradaci fagocytovaného materiálu</a:t>
            </a:r>
            <a:endParaRPr lang="cs-CZ" sz="1400" dirty="0">
              <a:solidFill>
                <a:schemeClr val="tx1"/>
              </a:solidFill>
            </a:endParaRPr>
          </a:p>
        </p:txBody>
      </p:sp>
      <p:cxnSp>
        <p:nvCxnSpPr>
          <p:cNvPr id="13" name="Přímá spojovací šipka 20"/>
          <p:cNvCxnSpPr>
            <a:stCxn id="14" idx="1"/>
          </p:cNvCxnSpPr>
          <p:nvPr/>
        </p:nvCxnSpPr>
        <p:spPr>
          <a:xfrm flipH="1">
            <a:off x="6012160" y="5042057"/>
            <a:ext cx="504056" cy="1692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1"/>
          <p:cNvSpPr txBox="1"/>
          <p:nvPr/>
        </p:nvSpPr>
        <p:spPr>
          <a:xfrm>
            <a:off x="6516216" y="4819700"/>
            <a:ext cx="2170582" cy="444714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Nedegradovatelný materiál je uvolněn z buňky</a:t>
            </a:r>
            <a:endParaRPr lang="cs-CZ" sz="1400" dirty="0">
              <a:solidFill>
                <a:schemeClr val="tx1"/>
              </a:solidFill>
            </a:endParaRPr>
          </a:p>
        </p:txBody>
      </p:sp>
      <p:cxnSp>
        <p:nvCxnSpPr>
          <p:cNvPr id="15" name="Přímá spojovací šipka 20"/>
          <p:cNvCxnSpPr>
            <a:stCxn id="16" idx="2"/>
          </p:cNvCxnSpPr>
          <p:nvPr/>
        </p:nvCxnSpPr>
        <p:spPr>
          <a:xfrm>
            <a:off x="1324489" y="3719408"/>
            <a:ext cx="727231" cy="3472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1"/>
          <p:cNvSpPr txBox="1"/>
          <p:nvPr/>
        </p:nvSpPr>
        <p:spPr>
          <a:xfrm>
            <a:off x="457200" y="3425505"/>
            <a:ext cx="1734577" cy="293903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err="1" smtClean="0">
                <a:solidFill>
                  <a:schemeClr val="tx1"/>
                </a:solidFill>
              </a:rPr>
              <a:t>Lysosom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259632" y="26064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srgbClr val="C00000"/>
                </a:solidFill>
              </a:rPr>
              <a:t>Fagocytóza</a:t>
            </a:r>
            <a:endParaRPr lang="cs-CZ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Poruchy v počtu granulocytů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002060"/>
                </a:solidFill>
              </a:rPr>
              <a:t>Kostmanův</a:t>
            </a:r>
            <a:r>
              <a:rPr lang="cs-CZ" b="1" dirty="0" smtClean="0">
                <a:solidFill>
                  <a:srgbClr val="002060"/>
                </a:solidFill>
              </a:rPr>
              <a:t> syndrom </a:t>
            </a:r>
            <a:r>
              <a:rPr lang="cs-CZ" dirty="0" smtClean="0">
                <a:solidFill>
                  <a:srgbClr val="002060"/>
                </a:solidFill>
              </a:rPr>
              <a:t>– mutace faktoru HAX1 nebo v genu pro neutrofilní </a:t>
            </a:r>
            <a:r>
              <a:rPr lang="cs-CZ" dirty="0" err="1" smtClean="0">
                <a:solidFill>
                  <a:srgbClr val="002060"/>
                </a:solidFill>
              </a:rPr>
              <a:t>elastázu</a:t>
            </a:r>
            <a:endParaRPr lang="cs-CZ" dirty="0" smtClean="0">
              <a:solidFill>
                <a:srgbClr val="002060"/>
              </a:solidFill>
            </a:endParaRPr>
          </a:p>
          <a:p>
            <a:pPr lvl="1"/>
            <a:r>
              <a:rPr lang="cs-CZ" dirty="0">
                <a:solidFill>
                  <a:srgbClr val="002060"/>
                </a:solidFill>
              </a:rPr>
              <a:t>I</a:t>
            </a:r>
            <a:r>
              <a:rPr lang="cs-CZ" dirty="0" smtClean="0">
                <a:solidFill>
                  <a:srgbClr val="002060"/>
                </a:solidFill>
              </a:rPr>
              <a:t>ncidence </a:t>
            </a:r>
            <a:r>
              <a:rPr lang="cs-CZ" dirty="0">
                <a:solidFill>
                  <a:srgbClr val="002060"/>
                </a:solidFill>
              </a:rPr>
              <a:t>1: 200 </a:t>
            </a:r>
            <a:r>
              <a:rPr lang="cs-CZ" dirty="0" smtClean="0">
                <a:solidFill>
                  <a:srgbClr val="002060"/>
                </a:solidFill>
              </a:rPr>
              <a:t>000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Počet </a:t>
            </a:r>
            <a:r>
              <a:rPr lang="cs-CZ" dirty="0" err="1">
                <a:solidFill>
                  <a:srgbClr val="002060"/>
                </a:solidFill>
              </a:rPr>
              <a:t>neutrofilů</a:t>
            </a:r>
            <a:r>
              <a:rPr lang="cs-CZ" dirty="0">
                <a:solidFill>
                  <a:srgbClr val="002060"/>
                </a:solidFill>
              </a:rPr>
              <a:t> je nižší než </a:t>
            </a:r>
            <a:r>
              <a:rPr lang="cs-CZ" dirty="0" smtClean="0">
                <a:solidFill>
                  <a:srgbClr val="002060"/>
                </a:solidFill>
              </a:rPr>
              <a:t>0,5x10*9/l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Nekrotizující záněty kůže a sliznic, časté </a:t>
            </a:r>
            <a:r>
              <a:rPr lang="cs-CZ" dirty="0" err="1" smtClean="0">
                <a:solidFill>
                  <a:srgbClr val="002060"/>
                </a:solidFill>
              </a:rPr>
              <a:t>bakt</a:t>
            </a:r>
            <a:r>
              <a:rPr lang="cs-CZ" dirty="0" smtClean="0">
                <a:solidFill>
                  <a:srgbClr val="002060"/>
                </a:solidFill>
              </a:rPr>
              <a:t>. infekce </a:t>
            </a:r>
            <a:r>
              <a:rPr lang="cs-CZ" dirty="0" err="1" smtClean="0">
                <a:solidFill>
                  <a:srgbClr val="002060"/>
                </a:solidFill>
              </a:rPr>
              <a:t>S.aureus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E.coli</a:t>
            </a:r>
            <a:endParaRPr lang="cs-CZ" dirty="0" smtClean="0">
              <a:solidFill>
                <a:srgbClr val="002060"/>
              </a:solidFill>
            </a:endParaRP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Riziko rozvoje </a:t>
            </a:r>
            <a:r>
              <a:rPr lang="cs-CZ" dirty="0" err="1" smtClean="0">
                <a:solidFill>
                  <a:srgbClr val="002060"/>
                </a:solidFill>
              </a:rPr>
              <a:t>myelodisplastického</a:t>
            </a:r>
            <a:r>
              <a:rPr lang="cs-CZ" dirty="0" smtClean="0">
                <a:solidFill>
                  <a:srgbClr val="002060"/>
                </a:solidFill>
              </a:rPr>
              <a:t> syndromu nebo akutní myeloidní leukémie</a:t>
            </a:r>
            <a:endParaRPr lang="cs-CZ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6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Kostmanův</a:t>
            </a:r>
            <a:r>
              <a:rPr lang="cs-CZ" dirty="0" smtClean="0">
                <a:solidFill>
                  <a:srgbClr val="C00000"/>
                </a:solidFill>
              </a:rPr>
              <a:t> syndrom - diagnostika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Laboratorní 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KO a diferenciál – přetrvávající </a:t>
            </a:r>
            <a:r>
              <a:rPr lang="cs-CZ" dirty="0" err="1" smtClean="0">
                <a:solidFill>
                  <a:srgbClr val="002060"/>
                </a:solidFill>
              </a:rPr>
              <a:t>neutropenie</a:t>
            </a:r>
            <a:endParaRPr lang="cs-CZ" dirty="0" smtClean="0">
              <a:solidFill>
                <a:srgbClr val="002060"/>
              </a:solidFill>
            </a:endParaRP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V kostní dřeni pozorovatelné zastavení maturace </a:t>
            </a:r>
            <a:r>
              <a:rPr lang="cs-CZ" dirty="0" err="1" smtClean="0">
                <a:solidFill>
                  <a:srgbClr val="002060"/>
                </a:solidFill>
              </a:rPr>
              <a:t>neutrofilů</a:t>
            </a:r>
            <a:r>
              <a:rPr lang="cs-CZ" dirty="0" smtClean="0">
                <a:solidFill>
                  <a:srgbClr val="002060"/>
                </a:solidFill>
              </a:rPr>
              <a:t> ve fázi </a:t>
            </a:r>
            <a:r>
              <a:rPr lang="cs-CZ" dirty="0" err="1" smtClean="0">
                <a:solidFill>
                  <a:srgbClr val="002060"/>
                </a:solidFill>
              </a:rPr>
              <a:t>promyelocytu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Klinická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Těžké bakteriální infekce v </a:t>
            </a:r>
            <a:r>
              <a:rPr lang="cs-CZ" dirty="0" err="1" smtClean="0">
                <a:solidFill>
                  <a:srgbClr val="002060"/>
                </a:solidFill>
              </a:rPr>
              <a:t>ranném</a:t>
            </a:r>
            <a:r>
              <a:rPr lang="cs-CZ" dirty="0" smtClean="0">
                <a:solidFill>
                  <a:srgbClr val="002060"/>
                </a:solidFill>
              </a:rPr>
              <a:t> dětství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Chronická gingivitida, stomatitida, </a:t>
            </a:r>
            <a:r>
              <a:rPr lang="cs-CZ" dirty="0" err="1" smtClean="0">
                <a:solidFill>
                  <a:srgbClr val="002060"/>
                </a:solidFill>
              </a:rPr>
              <a:t>perirektální</a:t>
            </a:r>
            <a:r>
              <a:rPr lang="cs-CZ" dirty="0" smtClean="0">
                <a:solidFill>
                  <a:srgbClr val="002060"/>
                </a:solidFill>
              </a:rPr>
              <a:t> zánět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Vysoká mortalita způsobená infekcemi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Terapie rekombinantním G-CSF – zvýšení počtu </a:t>
            </a:r>
            <a:r>
              <a:rPr lang="cs-CZ" dirty="0" err="1" smtClean="0">
                <a:solidFill>
                  <a:srgbClr val="002060"/>
                </a:solidFill>
              </a:rPr>
              <a:t>neutrofilů</a:t>
            </a:r>
            <a:endParaRPr lang="cs-CZ" dirty="0" smtClean="0">
              <a:solidFill>
                <a:srgbClr val="002060"/>
              </a:solidFill>
            </a:endParaRPr>
          </a:p>
          <a:p>
            <a:pPr lvl="1"/>
            <a:r>
              <a:rPr lang="cs-CZ" dirty="0">
                <a:solidFill>
                  <a:srgbClr val="002060"/>
                </a:solidFill>
              </a:rPr>
              <a:t>Riziko rozvoje </a:t>
            </a:r>
            <a:r>
              <a:rPr lang="cs-CZ" dirty="0" err="1">
                <a:solidFill>
                  <a:srgbClr val="002060"/>
                </a:solidFill>
              </a:rPr>
              <a:t>myelodisplastického</a:t>
            </a:r>
            <a:r>
              <a:rPr lang="cs-CZ" dirty="0">
                <a:solidFill>
                  <a:srgbClr val="002060"/>
                </a:solidFill>
              </a:rPr>
              <a:t> syndromu nebo akutní myeloidní </a:t>
            </a:r>
            <a:r>
              <a:rPr lang="cs-CZ" dirty="0" smtClean="0">
                <a:solidFill>
                  <a:srgbClr val="002060"/>
                </a:solidFill>
              </a:rPr>
              <a:t>leukémie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Transplantace kostní dřeně</a:t>
            </a:r>
            <a:endParaRPr lang="cs-CZ" dirty="0">
              <a:solidFill>
                <a:srgbClr val="002060"/>
              </a:solidFill>
            </a:endParaRP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6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04800"/>
            <a:ext cx="8640763" cy="9636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800" dirty="0" smtClean="0">
                <a:solidFill>
                  <a:srgbClr val="C00000"/>
                </a:solidFill>
              </a:rPr>
              <a:t>Infekční procesy u primárních imunodeficiencí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5" y="1557338"/>
            <a:ext cx="7272808" cy="5300662"/>
          </a:xfrm>
        </p:spPr>
        <p:txBody>
          <a:bodyPr/>
          <a:lstStyle/>
          <a:p>
            <a:pPr marL="469900" indent="-469900" eaLnBrk="1" hangingPunct="1">
              <a:buFontTx/>
              <a:buNone/>
            </a:pPr>
            <a:r>
              <a:rPr lang="cs-CZ" sz="2800" i="1" dirty="0" smtClean="0">
                <a:solidFill>
                  <a:schemeClr val="folHlink"/>
                </a:solidFill>
              </a:rPr>
              <a:t> </a:t>
            </a:r>
            <a:endParaRPr lang="cs-CZ" sz="2800" dirty="0" smtClean="0">
              <a:solidFill>
                <a:schemeClr val="folHlink"/>
              </a:solidFill>
            </a:endParaRPr>
          </a:p>
          <a:p>
            <a:pPr marL="469900" indent="-469900" eaLnBrk="1" hangingPunct="1">
              <a:buFontTx/>
              <a:buNone/>
            </a:pPr>
            <a:r>
              <a:rPr lang="cs-CZ" sz="2400" dirty="0" smtClean="0">
                <a:solidFill>
                  <a:schemeClr val="folHlink"/>
                </a:solidFill>
              </a:rPr>
              <a:t> </a:t>
            </a:r>
            <a:r>
              <a:rPr lang="cs-CZ" sz="2700" dirty="0" smtClean="0">
                <a:solidFill>
                  <a:srgbClr val="002060"/>
                </a:solidFill>
              </a:rPr>
              <a:t>Infekce se opakují, trvají dlouho, probíhají těžce, špatně odpovídají na antibiotickou léčbu.</a:t>
            </a:r>
          </a:p>
          <a:p>
            <a:pPr marL="469900" indent="-469900" eaLnBrk="1" hangingPunct="1">
              <a:buFontTx/>
              <a:buNone/>
            </a:pPr>
            <a:endParaRPr lang="cs-CZ" sz="2700" dirty="0" smtClean="0">
              <a:solidFill>
                <a:srgbClr val="002060"/>
              </a:solidFill>
            </a:endParaRPr>
          </a:p>
          <a:p>
            <a:pPr marL="469900" indent="-469900" eaLnBrk="1" hangingPunct="1">
              <a:buFontTx/>
              <a:buNone/>
            </a:pPr>
            <a:r>
              <a:rPr lang="cs-CZ" sz="2700" dirty="0" smtClean="0">
                <a:solidFill>
                  <a:srgbClr val="002060"/>
                </a:solidFill>
              </a:rPr>
              <a:t> Etiologie se liší podle charakteru imunologického defektu (vrozených imunitních mechanismů, imunity zprostředkované lymfocyty T, tvorby, protilátek).</a:t>
            </a:r>
          </a:p>
          <a:p>
            <a:pPr marL="469900" indent="-469900" eaLnBrk="1" hangingPunct="1">
              <a:buFontTx/>
              <a:buNone/>
            </a:pPr>
            <a:r>
              <a:rPr lang="cs-CZ" sz="2700" b="1" i="1" dirty="0" smtClean="0">
                <a:solidFill>
                  <a:srgbClr val="002060"/>
                </a:solidFill>
              </a:rPr>
              <a:t> </a:t>
            </a:r>
          </a:p>
          <a:p>
            <a:pPr marL="469900" indent="-469900" eaLnBrk="1" hangingPunct="1">
              <a:buFontTx/>
              <a:buNone/>
            </a:pPr>
            <a:r>
              <a:rPr lang="cs-CZ" sz="2700" i="1" dirty="0" smtClean="0">
                <a:solidFill>
                  <a:srgbClr val="002060"/>
                </a:solidFill>
              </a:rPr>
              <a:t>       </a:t>
            </a:r>
          </a:p>
          <a:p>
            <a:pPr marL="469900" indent="-469900" eaLnBrk="1" hangingPunct="1"/>
            <a:endParaRPr lang="cs-CZ" sz="2700" i="1" dirty="0" smtClean="0">
              <a:solidFill>
                <a:schemeClr val="folHlink"/>
              </a:solidFill>
            </a:endParaRPr>
          </a:p>
          <a:p>
            <a:pPr marL="469900" indent="-469900" eaLnBrk="1" hangingPunct="1">
              <a:buFontTx/>
              <a:buNone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413977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Cyklická </a:t>
            </a:r>
            <a:r>
              <a:rPr lang="cs-CZ" dirty="0" err="1" smtClean="0">
                <a:solidFill>
                  <a:srgbClr val="C00000"/>
                </a:solidFill>
              </a:rPr>
              <a:t>neutropenie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Cyklický pokles </a:t>
            </a:r>
            <a:r>
              <a:rPr lang="cs-CZ" dirty="0" err="1" smtClean="0">
                <a:solidFill>
                  <a:srgbClr val="002060"/>
                </a:solidFill>
              </a:rPr>
              <a:t>neutrofilů</a:t>
            </a:r>
            <a:r>
              <a:rPr lang="cs-CZ" dirty="0" smtClean="0">
                <a:solidFill>
                  <a:srgbClr val="002060"/>
                </a:solidFill>
              </a:rPr>
              <a:t> v třítýdenních </a:t>
            </a:r>
            <a:r>
              <a:rPr lang="cs-CZ" dirty="0" smtClean="0">
                <a:solidFill>
                  <a:srgbClr val="002060"/>
                </a:solidFill>
              </a:rPr>
              <a:t>intervalech.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V této době jsou pacienti náchylní k infekcím typickým pro dysfunkci </a:t>
            </a:r>
            <a:r>
              <a:rPr lang="cs-CZ" dirty="0" smtClean="0">
                <a:solidFill>
                  <a:srgbClr val="002060"/>
                </a:solidFill>
              </a:rPr>
              <a:t>fagocytů.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Mutace v genu pro neutrofilní </a:t>
            </a:r>
            <a:r>
              <a:rPr lang="cs-CZ" dirty="0" err="1" smtClean="0">
                <a:solidFill>
                  <a:srgbClr val="002060"/>
                </a:solidFill>
              </a:rPr>
              <a:t>elastázu</a:t>
            </a:r>
            <a:r>
              <a:rPr lang="cs-CZ" dirty="0" smtClean="0">
                <a:solidFill>
                  <a:srgbClr val="002060"/>
                </a:solidFill>
              </a:rPr>
              <a:t>, ale v jiné oblasti než u </a:t>
            </a:r>
            <a:r>
              <a:rPr lang="cs-CZ" dirty="0" err="1" smtClean="0">
                <a:solidFill>
                  <a:srgbClr val="002060"/>
                </a:solidFill>
              </a:rPr>
              <a:t>Kostmanova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syndromu.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Léčebný efekt </a:t>
            </a:r>
            <a:r>
              <a:rPr lang="cs-CZ" dirty="0" smtClean="0">
                <a:solidFill>
                  <a:srgbClr val="002060"/>
                </a:solidFill>
              </a:rPr>
              <a:t>G-CSF.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8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/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Poruchy </a:t>
            </a:r>
            <a:r>
              <a:rPr lang="cs-CZ" dirty="0" smtClean="0">
                <a:solidFill>
                  <a:srgbClr val="C00000"/>
                </a:solidFill>
              </a:rPr>
              <a:t>ve funkcích fagocytujících buněk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Chronická granulomatóza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LAD syndrom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Deficit </a:t>
            </a:r>
            <a:r>
              <a:rPr lang="cs-CZ" dirty="0" err="1" smtClean="0">
                <a:solidFill>
                  <a:srgbClr val="002060"/>
                </a:solidFill>
              </a:rPr>
              <a:t>myeloperoxidázy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Chronická granulomatóza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Defekty v enzymu NADPH oxidázy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Frekvence 1:250 000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Náchylnost k infekcím kataláza pozitivními bakteriemi a houbovými patogeny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Tvorba hlubokých abscesů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Dědičnost – X- vázaná nebo autozomálně recesivní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C00000"/>
                </a:solidFill>
              </a:rPr>
              <a:t>Chronická </a:t>
            </a:r>
            <a:r>
              <a:rPr lang="cs-CZ" dirty="0" err="1" smtClean="0">
                <a:solidFill>
                  <a:srgbClr val="C00000"/>
                </a:solidFill>
              </a:rPr>
              <a:t>granulomatózní</a:t>
            </a:r>
            <a:r>
              <a:rPr lang="cs-CZ" dirty="0" smtClean="0">
                <a:solidFill>
                  <a:srgbClr val="C00000"/>
                </a:solidFill>
              </a:rPr>
              <a:t> choroba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8138" y="2060575"/>
            <a:ext cx="8805862" cy="418147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Opakované abscesy nejčastěji postihující játra, </a:t>
            </a:r>
            <a:r>
              <a:rPr lang="cs-CZ" sz="2800" dirty="0" err="1" smtClean="0">
                <a:solidFill>
                  <a:srgbClr val="002060"/>
                </a:solidFill>
              </a:rPr>
              <a:t>periproktální</a:t>
            </a:r>
            <a:r>
              <a:rPr lang="cs-CZ" sz="2800" dirty="0" smtClean="0">
                <a:solidFill>
                  <a:srgbClr val="002060"/>
                </a:solidFill>
              </a:rPr>
              <a:t> oblast, plíce, objevují se hnisavé lymfadenitidy, osteomyelitidy.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Vznikající granulomy  jsou zodpovědné za neinfekční projevy -mohou působit útlak, například žlučovodů, stenózy v různých </a:t>
            </a:r>
            <a:r>
              <a:rPr lang="cs-CZ" sz="2800" dirty="0" smtClean="0">
                <a:solidFill>
                  <a:srgbClr val="002060"/>
                </a:solidFill>
              </a:rPr>
              <a:t>oblastech.</a:t>
            </a:r>
            <a:endParaRPr lang="cs-CZ" sz="28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Většinou poměrně časný nástup obtíží, první příznaky se však vzácně mohou objevit i v dospělosti.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Příčinou je </a:t>
            </a:r>
            <a:r>
              <a:rPr lang="cs-CZ" sz="2800" b="1" dirty="0" smtClean="0">
                <a:solidFill>
                  <a:srgbClr val="002060"/>
                </a:solidFill>
              </a:rPr>
              <a:t>porucha tvorby reaktivních metabolitů kyslíku</a:t>
            </a:r>
            <a:r>
              <a:rPr lang="cs-CZ" sz="2800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03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166"/>
            <a:ext cx="9144000" cy="676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34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Autofit/>
          </a:bodyPr>
          <a:lstStyle/>
          <a:p>
            <a:r>
              <a:rPr lang="cs-CZ" altLang="en-US" sz="4000" dirty="0" err="1" smtClean="0">
                <a:solidFill>
                  <a:srgbClr val="C00000"/>
                </a:solidFill>
              </a:rPr>
              <a:t>Chronic</a:t>
            </a:r>
            <a:r>
              <a:rPr lang="cs-CZ" altLang="en-US" sz="4000" dirty="0" smtClean="0">
                <a:solidFill>
                  <a:srgbClr val="C00000"/>
                </a:solidFill>
              </a:rPr>
              <a:t> </a:t>
            </a:r>
            <a:r>
              <a:rPr lang="cs-CZ" altLang="en-US" sz="4000" dirty="0" err="1" smtClean="0">
                <a:solidFill>
                  <a:srgbClr val="C00000"/>
                </a:solidFill>
              </a:rPr>
              <a:t>Granulomatous</a:t>
            </a:r>
            <a:r>
              <a:rPr lang="cs-CZ" altLang="en-US" sz="4000" dirty="0" smtClean="0">
                <a:solidFill>
                  <a:srgbClr val="C00000"/>
                </a:solidFill>
              </a:rPr>
              <a:t> </a:t>
            </a:r>
            <a:r>
              <a:rPr lang="cs-CZ" altLang="en-US" sz="4000" dirty="0" err="1" smtClean="0">
                <a:solidFill>
                  <a:srgbClr val="C00000"/>
                </a:solidFill>
              </a:rPr>
              <a:t>Disease</a:t>
            </a:r>
            <a:r>
              <a:rPr lang="cs-CZ" altLang="en-US" sz="4000" dirty="0" smtClean="0">
                <a:solidFill>
                  <a:srgbClr val="C00000"/>
                </a:solidFill>
              </a:rPr>
              <a:t/>
            </a:r>
            <a:br>
              <a:rPr lang="cs-CZ" altLang="en-US" sz="4000" dirty="0" smtClean="0">
                <a:solidFill>
                  <a:srgbClr val="C00000"/>
                </a:solidFill>
              </a:rPr>
            </a:br>
            <a:r>
              <a:rPr lang="cs-CZ" altLang="en-US" sz="4000" dirty="0" smtClean="0">
                <a:solidFill>
                  <a:srgbClr val="C00000"/>
                </a:solidFill>
              </a:rPr>
              <a:t>(</a:t>
            </a:r>
            <a:r>
              <a:rPr lang="cs-CZ" altLang="en-US" sz="4000" dirty="0" err="1" smtClean="0">
                <a:solidFill>
                  <a:srgbClr val="C00000"/>
                </a:solidFill>
              </a:rPr>
              <a:t>autosomal</a:t>
            </a:r>
            <a:r>
              <a:rPr lang="cs-CZ" altLang="en-US" sz="4000" dirty="0" smtClean="0">
                <a:solidFill>
                  <a:srgbClr val="C00000"/>
                </a:solidFill>
              </a:rPr>
              <a:t> </a:t>
            </a:r>
            <a:r>
              <a:rPr lang="cs-CZ" altLang="en-US" sz="4000" dirty="0" err="1" smtClean="0">
                <a:solidFill>
                  <a:srgbClr val="C00000"/>
                </a:solidFill>
              </a:rPr>
              <a:t>recessive</a:t>
            </a:r>
            <a:r>
              <a:rPr lang="cs-CZ" altLang="en-US" sz="4000" dirty="0" smtClean="0">
                <a:solidFill>
                  <a:srgbClr val="C00000"/>
                </a:solidFill>
              </a:rPr>
              <a:t>)</a:t>
            </a:r>
          </a:p>
        </p:txBody>
      </p:sp>
      <p:graphicFrame>
        <p:nvGraphicFramePr>
          <p:cNvPr id="31747" name="Object 3"/>
          <p:cNvGraphicFramePr>
            <a:graphicFrameLocks noGrp="1"/>
          </p:cNvGraphicFramePr>
          <p:nvPr>
            <p:ph sz="quarter" idx="1"/>
          </p:nvPr>
        </p:nvGraphicFramePr>
        <p:xfrm>
          <a:off x="820738" y="1752600"/>
          <a:ext cx="3751262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Rastrový obrázek" r:id="rId4" imgW="4858428" imgH="3715269" progId="Paint.Picture">
                  <p:embed/>
                </p:oleObj>
              </mc:Choice>
              <mc:Fallback>
                <p:oleObj name="Rastrový obrázek" r:id="rId4" imgW="4858428" imgH="3715269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1752600"/>
                        <a:ext cx="3751262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Grp="1"/>
          </p:cNvGraphicFramePr>
          <p:nvPr>
            <p:ph sz="quarter" idx="2"/>
          </p:nvPr>
        </p:nvGraphicFramePr>
        <p:xfrm>
          <a:off x="4572000" y="1790700"/>
          <a:ext cx="38862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Rastrový obrázek" r:id="rId6" imgW="4933333" imgH="3696216" progId="Paint.Picture">
                  <p:embed/>
                </p:oleObj>
              </mc:Choice>
              <mc:Fallback>
                <p:oleObj name="Rastrový obrázek" r:id="rId6" imgW="4933333" imgH="3696216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90700"/>
                        <a:ext cx="38862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Grp="1"/>
          </p:cNvGraphicFramePr>
          <p:nvPr>
            <p:ph sz="quarter" idx="3"/>
          </p:nvPr>
        </p:nvGraphicFramePr>
        <p:xfrm>
          <a:off x="744538" y="4267200"/>
          <a:ext cx="3827462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Rastrový obrázek" r:id="rId8" imgW="4885714" imgH="3704762" progId="Paint.Picture">
                  <p:embed/>
                </p:oleObj>
              </mc:Choice>
              <mc:Fallback>
                <p:oleObj name="Rastrový obrázek" r:id="rId8" imgW="4885714" imgH="3704762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4267200"/>
                        <a:ext cx="3827462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Grp="1"/>
          </p:cNvGraphicFramePr>
          <p:nvPr>
            <p:ph sz="quarter" idx="4"/>
          </p:nvPr>
        </p:nvGraphicFramePr>
        <p:xfrm>
          <a:off x="4495800" y="4181475"/>
          <a:ext cx="39624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Rastrový obrázek" r:id="rId10" imgW="5009524" imgH="3905795" progId="Paint.Picture">
                  <p:embed/>
                </p:oleObj>
              </mc:Choice>
              <mc:Fallback>
                <p:oleObj name="Rastrový obrázek" r:id="rId10" imgW="5009524" imgH="3905795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181475"/>
                        <a:ext cx="39624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16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cs-CZ" altLang="en-US" sz="3200" dirty="0" err="1" smtClean="0">
                <a:solidFill>
                  <a:srgbClr val="C00000"/>
                </a:solidFill>
              </a:rPr>
              <a:t>Chronic</a:t>
            </a:r>
            <a:r>
              <a:rPr lang="cs-CZ" altLang="en-US" sz="3200" dirty="0" smtClean="0">
                <a:solidFill>
                  <a:srgbClr val="C00000"/>
                </a:solidFill>
              </a:rPr>
              <a:t> </a:t>
            </a:r>
            <a:r>
              <a:rPr lang="cs-CZ" altLang="en-US" sz="3200" dirty="0" err="1" smtClean="0">
                <a:solidFill>
                  <a:srgbClr val="C00000"/>
                </a:solidFill>
              </a:rPr>
              <a:t>Granulomatous</a:t>
            </a:r>
            <a:r>
              <a:rPr lang="cs-CZ" altLang="en-US" sz="3200" dirty="0" smtClean="0">
                <a:solidFill>
                  <a:srgbClr val="C00000"/>
                </a:solidFill>
              </a:rPr>
              <a:t> </a:t>
            </a:r>
            <a:r>
              <a:rPr lang="cs-CZ" altLang="en-US" sz="3200" dirty="0" err="1" smtClean="0">
                <a:solidFill>
                  <a:srgbClr val="C00000"/>
                </a:solidFill>
              </a:rPr>
              <a:t>Disease</a:t>
            </a:r>
            <a:r>
              <a:rPr lang="cs-CZ" altLang="en-US" sz="3200" dirty="0" smtClean="0">
                <a:solidFill>
                  <a:srgbClr val="C00000"/>
                </a:solidFill>
              </a:rPr>
              <a:t/>
            </a:r>
            <a:br>
              <a:rPr lang="cs-CZ" altLang="en-US" sz="3200" dirty="0" smtClean="0">
                <a:solidFill>
                  <a:srgbClr val="C00000"/>
                </a:solidFill>
              </a:rPr>
            </a:br>
            <a:r>
              <a:rPr lang="cs-CZ" altLang="en-US" sz="3200" dirty="0" smtClean="0">
                <a:solidFill>
                  <a:srgbClr val="C00000"/>
                </a:solidFill>
              </a:rPr>
              <a:t>(X-</a:t>
            </a:r>
            <a:r>
              <a:rPr lang="cs-CZ" altLang="en-US" sz="3200" dirty="0" err="1" smtClean="0">
                <a:solidFill>
                  <a:srgbClr val="C00000"/>
                </a:solidFill>
              </a:rPr>
              <a:t>linked</a:t>
            </a:r>
            <a:r>
              <a:rPr lang="cs-CZ" altLang="en-US" sz="3200" dirty="0" smtClean="0">
                <a:solidFill>
                  <a:srgbClr val="C00000"/>
                </a:solidFill>
              </a:rPr>
              <a:t>)</a:t>
            </a:r>
          </a:p>
        </p:txBody>
      </p:sp>
      <p:graphicFrame>
        <p:nvGraphicFramePr>
          <p:cNvPr id="32771" name="Object 3"/>
          <p:cNvGraphicFramePr>
            <a:graphicFrameLocks noGrp="1"/>
          </p:cNvGraphicFramePr>
          <p:nvPr>
            <p:ph sz="quarter" idx="4"/>
          </p:nvPr>
        </p:nvGraphicFramePr>
        <p:xfrm>
          <a:off x="4648200" y="4116388"/>
          <a:ext cx="3800475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Rastrový obrázek" r:id="rId4" imgW="3962953" imgH="2057143" progId="Paint.Picture">
                  <p:embed/>
                </p:oleObj>
              </mc:Choice>
              <mc:Fallback>
                <p:oleObj name="Rastrový obrázek" r:id="rId4" imgW="3962953" imgH="2057143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116388"/>
                        <a:ext cx="3800475" cy="199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24388" y="1981200"/>
          <a:ext cx="3840162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Rastrový obrázek" r:id="rId6" imgW="3933333" imgH="1991003" progId="Paint.Picture">
                  <p:embed/>
                </p:oleObj>
              </mc:Choice>
              <mc:Fallback>
                <p:oleObj name="Rastrový obrázek" r:id="rId6" imgW="3933333" imgH="199100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88" y="1981200"/>
                        <a:ext cx="3840162" cy="199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85800" y="4114800"/>
          <a:ext cx="38862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name="Rastrový obrázek" r:id="rId8" imgW="3905795" imgH="2038095" progId="Paint.Picture">
                  <p:embed/>
                </p:oleObj>
              </mc:Choice>
              <mc:Fallback>
                <p:oleObj name="Rastrový obrázek" r:id="rId8" imgW="3905795" imgH="20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14800"/>
                        <a:ext cx="38862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Grp="1"/>
          </p:cNvGraphicFramePr>
          <p:nvPr>
            <p:ph sz="quarter" idx="1"/>
          </p:nvPr>
        </p:nvGraphicFramePr>
        <p:xfrm>
          <a:off x="685800" y="1935163"/>
          <a:ext cx="3810000" cy="203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Rastrový obrázek" r:id="rId10" imgW="3914286" imgH="2010056" progId="Paint.Picture">
                  <p:embed/>
                </p:oleObj>
              </mc:Choice>
              <mc:Fallback>
                <p:oleObj name="Rastrový obrázek" r:id="rId10" imgW="3914286" imgH="2010056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35163"/>
                        <a:ext cx="3810000" cy="203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55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LAD syndrom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L</a:t>
            </a:r>
            <a:r>
              <a:rPr lang="cs-CZ" dirty="0" smtClean="0">
                <a:solidFill>
                  <a:srgbClr val="002060"/>
                </a:solidFill>
              </a:rPr>
              <a:t>eukocyte </a:t>
            </a:r>
            <a:r>
              <a:rPr lang="cs-CZ" b="1" dirty="0" err="1">
                <a:solidFill>
                  <a:srgbClr val="002060"/>
                </a:solidFill>
              </a:rPr>
              <a:t>A</a:t>
            </a:r>
            <a:r>
              <a:rPr lang="cs-CZ" dirty="0" err="1" smtClean="0">
                <a:solidFill>
                  <a:srgbClr val="002060"/>
                </a:solidFill>
              </a:rPr>
              <a:t>dhesion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D</a:t>
            </a:r>
            <a:r>
              <a:rPr lang="cs-CZ" dirty="0" err="1" smtClean="0">
                <a:solidFill>
                  <a:srgbClr val="002060"/>
                </a:solidFill>
              </a:rPr>
              <a:t>eficiency</a:t>
            </a:r>
            <a:r>
              <a:rPr lang="cs-CZ" dirty="0" smtClean="0">
                <a:solidFill>
                  <a:srgbClr val="002060"/>
                </a:solidFill>
              </a:rPr>
              <a:t> – deficit adheze leukocytů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Vzácný imunodeficit spojený s poruchami </a:t>
            </a:r>
            <a:r>
              <a:rPr lang="cs-CZ" dirty="0" err="1" smtClean="0">
                <a:solidFill>
                  <a:srgbClr val="002060"/>
                </a:solidFill>
              </a:rPr>
              <a:t>integrinových</a:t>
            </a:r>
            <a:r>
              <a:rPr lang="cs-CZ" dirty="0" smtClean="0">
                <a:solidFill>
                  <a:srgbClr val="002060"/>
                </a:solidFill>
              </a:rPr>
              <a:t> a </a:t>
            </a:r>
            <a:r>
              <a:rPr lang="cs-CZ" dirty="0" err="1" smtClean="0">
                <a:solidFill>
                  <a:srgbClr val="002060"/>
                </a:solidFill>
              </a:rPr>
              <a:t>selektinových</a:t>
            </a:r>
            <a:r>
              <a:rPr lang="cs-CZ" dirty="0" smtClean="0">
                <a:solidFill>
                  <a:srgbClr val="002060"/>
                </a:solidFill>
              </a:rPr>
              <a:t> molekul na povrchu </a:t>
            </a:r>
            <a:r>
              <a:rPr lang="cs-CZ" dirty="0" err="1" smtClean="0">
                <a:solidFill>
                  <a:srgbClr val="002060"/>
                </a:solidFill>
              </a:rPr>
              <a:t>neutrofilů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3528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44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036496" cy="535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54754" y="620688"/>
            <a:ext cx="7229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3600" dirty="0" smtClean="0">
                <a:solidFill>
                  <a:srgbClr val="C00000"/>
                </a:solidFill>
              </a:rPr>
              <a:t>Cesta leukocytů do místa zánětu</a:t>
            </a:r>
            <a:endParaRPr lang="cs-CZ" altLang="cs-CZ" sz="3600" dirty="0">
              <a:solidFill>
                <a:srgbClr val="C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2860" y="6401073"/>
            <a:ext cx="786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©</a:t>
            </a:r>
            <a:r>
              <a:rPr lang="cs-CZ" sz="1400" dirty="0"/>
              <a:t> </a:t>
            </a:r>
            <a:r>
              <a:rPr lang="cs-CZ" sz="1400" dirty="0" err="1" smtClean="0"/>
              <a:t>Elsevier</a:t>
            </a:r>
            <a:r>
              <a:rPr lang="cs-CZ" sz="1400" dirty="0" smtClean="0"/>
              <a:t> 2012. </a:t>
            </a:r>
            <a:r>
              <a:rPr lang="cs-CZ" sz="1400" dirty="0" err="1" smtClean="0"/>
              <a:t>Abbas</a:t>
            </a:r>
            <a:r>
              <a:rPr lang="cs-CZ" sz="1400" dirty="0" smtClean="0"/>
              <a:t> </a:t>
            </a:r>
            <a:r>
              <a:rPr lang="en-GB" sz="1400" dirty="0" smtClean="0"/>
              <a:t>&amp;</a:t>
            </a:r>
            <a:r>
              <a:rPr lang="cs-CZ" sz="1400" dirty="0"/>
              <a:t> </a:t>
            </a:r>
            <a:r>
              <a:rPr lang="cs-CZ" sz="1400" dirty="0" err="1" smtClean="0"/>
              <a:t>Lichtman</a:t>
            </a:r>
            <a:r>
              <a:rPr lang="cs-CZ" sz="1400" dirty="0" smtClean="0"/>
              <a:t>: </a:t>
            </a:r>
            <a:r>
              <a:rPr lang="cs-CZ" sz="1400" dirty="0" err="1" smtClean="0"/>
              <a:t>Cellular</a:t>
            </a:r>
            <a:r>
              <a:rPr lang="cs-CZ" sz="1400" dirty="0" smtClean="0"/>
              <a:t> and </a:t>
            </a:r>
            <a:r>
              <a:rPr lang="cs-CZ" sz="1400" dirty="0" err="1" smtClean="0"/>
              <a:t>Molecular</a:t>
            </a:r>
            <a:r>
              <a:rPr lang="cs-CZ" sz="1400" dirty="0" smtClean="0"/>
              <a:t> </a:t>
            </a:r>
            <a:r>
              <a:rPr lang="cs-CZ" sz="1400" dirty="0" err="1" smtClean="0"/>
              <a:t>Immunology</a:t>
            </a:r>
            <a:r>
              <a:rPr lang="cs-CZ" sz="1400" dirty="0" smtClean="0"/>
              <a:t> 7e www.studentconsult.com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25309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95536" y="2060574"/>
            <a:ext cx="8466138" cy="38068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800" dirty="0">
                <a:solidFill>
                  <a:srgbClr val="002060"/>
                </a:solidFill>
              </a:rPr>
              <a:t>Příčinou syndromu je porucha syntézy CD18, nevytváří se komplex CD11/CD18 – </a:t>
            </a:r>
            <a:r>
              <a:rPr lang="cs-CZ" altLang="cs-CZ" sz="2800" dirty="0" err="1">
                <a:solidFill>
                  <a:srgbClr val="002060"/>
                </a:solidFill>
              </a:rPr>
              <a:t>integriny</a:t>
            </a:r>
            <a:r>
              <a:rPr lang="cs-CZ" altLang="cs-CZ" sz="2800" dirty="0">
                <a:solidFill>
                  <a:srgbClr val="002060"/>
                </a:solidFill>
              </a:rPr>
              <a:t> nutné k přechodu cév do místa </a:t>
            </a:r>
            <a:r>
              <a:rPr lang="cs-CZ" altLang="cs-CZ" sz="2800" dirty="0" smtClean="0">
                <a:solidFill>
                  <a:srgbClr val="002060"/>
                </a:solidFill>
              </a:rPr>
              <a:t>zánětu.</a:t>
            </a:r>
            <a:endParaRPr lang="cs-CZ" altLang="cs-CZ" sz="2800" dirty="0">
              <a:solidFill>
                <a:srgbClr val="002060"/>
              </a:solidFill>
            </a:endParaRP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Opožděné </a:t>
            </a:r>
            <a:r>
              <a:rPr lang="cs-CZ" altLang="cs-CZ" sz="2800" dirty="0" err="1" smtClean="0">
                <a:solidFill>
                  <a:srgbClr val="002060"/>
                </a:solidFill>
              </a:rPr>
              <a:t>odhojování</a:t>
            </a:r>
            <a:r>
              <a:rPr lang="cs-CZ" altLang="cs-CZ" sz="2800" dirty="0" smtClean="0">
                <a:solidFill>
                  <a:srgbClr val="002060"/>
                </a:solidFill>
              </a:rPr>
              <a:t> pupečníku s </a:t>
            </a:r>
            <a:r>
              <a:rPr lang="cs-CZ" altLang="cs-CZ" sz="2800" dirty="0" err="1" smtClean="0">
                <a:solidFill>
                  <a:srgbClr val="002060"/>
                </a:solidFill>
              </a:rPr>
              <a:t>omfalitidou</a:t>
            </a:r>
            <a:r>
              <a:rPr lang="cs-CZ" altLang="cs-CZ" sz="28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Abscesy s malou tvorbou hnisu.</a:t>
            </a: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Často postižena </a:t>
            </a:r>
            <a:r>
              <a:rPr lang="cs-CZ" altLang="cs-CZ" sz="2800" dirty="0" err="1" smtClean="0">
                <a:solidFill>
                  <a:srgbClr val="002060"/>
                </a:solidFill>
              </a:rPr>
              <a:t>periproktální</a:t>
            </a:r>
            <a:r>
              <a:rPr lang="cs-CZ" altLang="cs-CZ" sz="2800" dirty="0" smtClean="0">
                <a:solidFill>
                  <a:srgbClr val="002060"/>
                </a:solidFill>
              </a:rPr>
              <a:t> oblast, objevují se gingivitidy, lymfadenitidy, kožní infekce.</a:t>
            </a: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 Porucha hojení ran.</a:t>
            </a: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V krvi výrazná leukocytóza i mimo akutní infekci.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4000" dirty="0" smtClean="0">
                <a:solidFill>
                  <a:srgbClr val="C00000"/>
                </a:solidFill>
              </a:rPr>
              <a:t>Deficit </a:t>
            </a:r>
            <a:r>
              <a:rPr lang="cs-CZ" altLang="cs-CZ" sz="4000" dirty="0" err="1" smtClean="0">
                <a:solidFill>
                  <a:srgbClr val="C00000"/>
                </a:solidFill>
              </a:rPr>
              <a:t>leukocytárních</a:t>
            </a:r>
            <a:r>
              <a:rPr lang="cs-CZ" altLang="cs-CZ" sz="4000" dirty="0" smtClean="0">
                <a:solidFill>
                  <a:srgbClr val="C00000"/>
                </a:solidFill>
              </a:rPr>
              <a:t> </a:t>
            </a:r>
            <a:r>
              <a:rPr lang="cs-CZ" altLang="cs-CZ" sz="4000" dirty="0" err="1" smtClean="0">
                <a:solidFill>
                  <a:srgbClr val="C00000"/>
                </a:solidFill>
              </a:rPr>
              <a:t>integrinů</a:t>
            </a:r>
            <a:r>
              <a:rPr lang="cs-CZ" altLang="cs-CZ" sz="4000" dirty="0" smtClean="0">
                <a:solidFill>
                  <a:srgbClr val="C00000"/>
                </a:solidFill>
              </a:rPr>
              <a:t> (LAD-I) </a:t>
            </a:r>
          </a:p>
        </p:txBody>
      </p:sp>
    </p:spTree>
    <p:extLst>
      <p:ext uri="{BB962C8B-B14F-4D97-AF65-F5344CB8AC3E}">
        <p14:creationId xmlns:p14="http://schemas.microsoft.com/office/powerpoint/2010/main" val="409315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Rozdělení primárních imunodeficiencí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352928" cy="475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05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>
                <a:solidFill>
                  <a:srgbClr val="FFFF00"/>
                </a:solidFill>
              </a:rPr>
              <a:t>  </a:t>
            </a:r>
            <a:r>
              <a:rPr lang="cs-CZ" altLang="en-US" dirty="0" err="1" smtClean="0">
                <a:solidFill>
                  <a:srgbClr val="C00000"/>
                </a:solidFill>
              </a:rPr>
              <a:t>Myeloperoxidáza</a:t>
            </a:r>
            <a:r>
              <a:rPr lang="cs-CZ" altLang="en-US" dirty="0" smtClean="0">
                <a:solidFill>
                  <a:srgbClr val="C00000"/>
                </a:solidFill>
              </a:rPr>
              <a:t> - MPO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en-US" sz="2800" dirty="0" smtClean="0">
                <a:solidFill>
                  <a:srgbClr val="002060"/>
                </a:solidFill>
              </a:rPr>
              <a:t>Nomenklatura enzymů - E.C.1.11.1.7</a:t>
            </a:r>
            <a:r>
              <a:rPr lang="cs-CZ" altLang="en-US" sz="2800" dirty="0" smtClean="0">
                <a:solidFill>
                  <a:srgbClr val="002060"/>
                </a:solidFill>
              </a:rPr>
              <a:t>.</a:t>
            </a:r>
            <a:endParaRPr lang="cs-CZ" altLang="en-US" sz="28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en-US" sz="2800" dirty="0" smtClean="0">
                <a:solidFill>
                  <a:srgbClr val="002060"/>
                </a:solidFill>
              </a:rPr>
              <a:t>Výskyt - především neutrofilní granulocyty a </a:t>
            </a:r>
            <a:r>
              <a:rPr lang="cs-CZ" altLang="en-US" sz="2800" dirty="0" smtClean="0">
                <a:solidFill>
                  <a:srgbClr val="002060"/>
                </a:solidFill>
              </a:rPr>
              <a:t>monocyty.</a:t>
            </a:r>
            <a:endParaRPr lang="cs-CZ" altLang="en-US" sz="28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en-US" sz="2800" dirty="0" smtClean="0">
                <a:solidFill>
                  <a:srgbClr val="002060"/>
                </a:solidFill>
              </a:rPr>
              <a:t>Gen </a:t>
            </a:r>
            <a:r>
              <a:rPr lang="cs-CZ" altLang="en-US" sz="2800" dirty="0" smtClean="0">
                <a:solidFill>
                  <a:srgbClr val="002060"/>
                </a:solidFill>
              </a:rPr>
              <a:t>- chromosom 17q21.3-q23</a:t>
            </a:r>
          </a:p>
          <a:p>
            <a:pPr>
              <a:lnSpc>
                <a:spcPct val="80000"/>
              </a:lnSpc>
            </a:pPr>
            <a:r>
              <a:rPr lang="cs-CZ" altLang="en-US" sz="2800" dirty="0" smtClean="0">
                <a:solidFill>
                  <a:srgbClr val="002060"/>
                </a:solidFill>
              </a:rPr>
              <a:t>Reakce </a:t>
            </a:r>
            <a:r>
              <a:rPr lang="cs-CZ" altLang="en-US" sz="2800" dirty="0" smtClean="0">
                <a:solidFill>
                  <a:srgbClr val="002060"/>
                </a:solidFill>
              </a:rPr>
              <a:t>MPO s peroxidem vodíku a chloridy – vznik chlornanu až chloru – tisíckrát toxičtější než peroxid </a:t>
            </a:r>
            <a:r>
              <a:rPr lang="cs-CZ" altLang="en-US" sz="2800" dirty="0" smtClean="0">
                <a:solidFill>
                  <a:srgbClr val="002060"/>
                </a:solidFill>
              </a:rPr>
              <a:t>vodíku.</a:t>
            </a:r>
            <a:endParaRPr lang="cs-CZ" altLang="en-US" sz="28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en-US" sz="2800" dirty="0" smtClean="0">
                <a:solidFill>
                  <a:srgbClr val="002060"/>
                </a:solidFill>
              </a:rPr>
              <a:t>Reakce </a:t>
            </a:r>
            <a:r>
              <a:rPr lang="cs-CZ" altLang="en-US" sz="2800" dirty="0" smtClean="0">
                <a:solidFill>
                  <a:srgbClr val="002060"/>
                </a:solidFill>
              </a:rPr>
              <a:t>MPO s peroxidem vodíku a jodidy – vznik volného jodu – váže se na proteiny terčové buňky – ničení její biologické </a:t>
            </a:r>
            <a:r>
              <a:rPr lang="cs-CZ" altLang="en-US" sz="2800" dirty="0" smtClean="0">
                <a:solidFill>
                  <a:srgbClr val="002060"/>
                </a:solidFill>
              </a:rPr>
              <a:t>funkce.</a:t>
            </a:r>
            <a:endParaRPr lang="cs-CZ" altLang="en-US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2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>
                <a:solidFill>
                  <a:srgbClr val="C00000"/>
                </a:solidFill>
              </a:rPr>
              <a:t>Deficience </a:t>
            </a:r>
            <a:r>
              <a:rPr lang="cs-CZ" altLang="en-US" dirty="0" err="1" smtClean="0">
                <a:solidFill>
                  <a:srgbClr val="C00000"/>
                </a:solidFill>
              </a:rPr>
              <a:t>myeloperoxidázy</a:t>
            </a:r>
            <a:endParaRPr lang="cs-CZ" altLang="en-US" dirty="0" smtClean="0">
              <a:solidFill>
                <a:srgbClr val="C0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dirty="0" smtClean="0">
                <a:solidFill>
                  <a:srgbClr val="002060"/>
                </a:solidFill>
              </a:rPr>
              <a:t>Deficience -  vrozená </a:t>
            </a:r>
            <a:r>
              <a:rPr lang="cs-CZ" altLang="en-US" dirty="0" smtClean="0">
                <a:solidFill>
                  <a:srgbClr val="002060"/>
                </a:solidFill>
              </a:rPr>
              <a:t>: 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en-US" dirty="0" smtClean="0">
                <a:solidFill>
                  <a:srgbClr val="002060"/>
                </a:solidFill>
              </a:rPr>
              <a:t>	1. částečná - výskyt cca 1:2000                                                                       2. úplná  - výskyt cca 1:4000</a:t>
            </a:r>
          </a:p>
          <a:p>
            <a:pPr>
              <a:lnSpc>
                <a:spcPct val="90000"/>
              </a:lnSpc>
            </a:pPr>
            <a:endParaRPr lang="cs-CZ" altLang="en-US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en-US" dirty="0" smtClean="0">
                <a:solidFill>
                  <a:srgbClr val="002060"/>
                </a:solidFill>
              </a:rPr>
              <a:t>Dědičnost  - autosomálně recesivní</a:t>
            </a:r>
          </a:p>
          <a:p>
            <a:pPr>
              <a:lnSpc>
                <a:spcPct val="90000"/>
              </a:lnSpc>
            </a:pPr>
            <a:endParaRPr lang="cs-CZ" altLang="en-US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en-US" dirty="0" smtClean="0">
                <a:solidFill>
                  <a:srgbClr val="002060"/>
                </a:solidFill>
              </a:rPr>
              <a:t>Deficience -  získaná </a:t>
            </a:r>
            <a:r>
              <a:rPr lang="cs-CZ" altLang="en-US" dirty="0" smtClean="0">
                <a:solidFill>
                  <a:srgbClr val="002060"/>
                </a:solidFill>
              </a:rPr>
              <a:t>: </a:t>
            </a:r>
            <a:r>
              <a:rPr lang="cs-CZ" altLang="en-US" dirty="0" smtClean="0">
                <a:solidFill>
                  <a:srgbClr val="002060"/>
                </a:solidFill>
              </a:rPr>
              <a:t>snížená syntéza nebo zvýšená syntéza</a:t>
            </a:r>
          </a:p>
          <a:p>
            <a:pPr>
              <a:lnSpc>
                <a:spcPct val="90000"/>
              </a:lnSpc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298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5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altLang="en-US" sz="4000" dirty="0" smtClean="0">
                <a:solidFill>
                  <a:srgbClr val="FFFF00"/>
                </a:solidFill>
              </a:rPr>
              <a:t>   </a:t>
            </a:r>
            <a:r>
              <a:rPr lang="cs-CZ" altLang="en-US" sz="4000" dirty="0" err="1" smtClean="0">
                <a:solidFill>
                  <a:srgbClr val="C00000"/>
                </a:solidFill>
              </a:rPr>
              <a:t>Cytometrické</a:t>
            </a:r>
            <a:r>
              <a:rPr lang="cs-CZ" altLang="en-US" sz="4000" dirty="0" smtClean="0">
                <a:solidFill>
                  <a:srgbClr val="C00000"/>
                </a:solidFill>
              </a:rPr>
              <a:t> stanovení 	    </a:t>
            </a:r>
            <a:r>
              <a:rPr lang="cs-CZ" altLang="en-US" sz="4000" dirty="0" err="1" smtClean="0">
                <a:solidFill>
                  <a:srgbClr val="C00000"/>
                </a:solidFill>
              </a:rPr>
              <a:t>myeloperoxidázy</a:t>
            </a:r>
            <a:endParaRPr lang="cs-CZ" altLang="en-US" dirty="0" smtClean="0">
              <a:solidFill>
                <a:srgbClr val="C00000"/>
              </a:solidFill>
            </a:endParaRP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251520" y="1268760"/>
            <a:ext cx="8352928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>
                <a:solidFill>
                  <a:srgbClr val="002060"/>
                </a:solidFill>
                <a:latin typeface="+mj-lt"/>
              </a:rPr>
              <a:t>•Označení monocytů monoklonální protilátkou </a:t>
            </a:r>
            <a:r>
              <a:rPr lang="cs-CZ" sz="2000" b="0" dirty="0" smtClean="0">
                <a:solidFill>
                  <a:srgbClr val="002060"/>
                </a:solidFill>
                <a:latin typeface="+mj-lt"/>
              </a:rPr>
              <a:t>CD14PE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 smtClean="0">
                <a:solidFill>
                  <a:srgbClr val="002060"/>
                </a:solidFill>
                <a:latin typeface="+mj-lt"/>
              </a:rPr>
              <a:t>• </a:t>
            </a:r>
            <a:r>
              <a:rPr lang="cs-CZ" sz="2000" b="0" dirty="0">
                <a:solidFill>
                  <a:srgbClr val="002060"/>
                </a:solidFill>
                <a:latin typeface="+mj-lt"/>
              </a:rPr>
              <a:t>Fixace </a:t>
            </a:r>
            <a:r>
              <a:rPr lang="cs-CZ" sz="2000" b="0" dirty="0" smtClean="0">
                <a:solidFill>
                  <a:srgbClr val="002060"/>
                </a:solidFill>
                <a:latin typeface="+mj-lt"/>
              </a:rPr>
              <a:t>vzorku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 smtClean="0">
                <a:solidFill>
                  <a:srgbClr val="002060"/>
                </a:solidFill>
                <a:latin typeface="+mj-lt"/>
              </a:rPr>
              <a:t>• </a:t>
            </a:r>
            <a:r>
              <a:rPr lang="cs-CZ" sz="2000" b="0" dirty="0">
                <a:solidFill>
                  <a:srgbClr val="002060"/>
                </a:solidFill>
                <a:latin typeface="+mj-lt"/>
              </a:rPr>
              <a:t>Promytí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>
                <a:solidFill>
                  <a:srgbClr val="002060"/>
                </a:solidFill>
                <a:latin typeface="+mj-lt"/>
              </a:rPr>
              <a:t>• Označení </a:t>
            </a:r>
            <a:r>
              <a:rPr lang="cs-CZ" sz="2000" b="0" dirty="0" err="1">
                <a:solidFill>
                  <a:srgbClr val="002060"/>
                </a:solidFill>
                <a:latin typeface="+mj-lt"/>
              </a:rPr>
              <a:t>myeloperoxidázy</a:t>
            </a:r>
            <a:r>
              <a:rPr lang="cs-CZ" sz="2000" b="0" dirty="0">
                <a:solidFill>
                  <a:srgbClr val="002060"/>
                </a:solidFill>
                <a:latin typeface="+mj-lt"/>
              </a:rPr>
              <a:t> monoklonální protilátkou proti </a:t>
            </a:r>
            <a:r>
              <a:rPr lang="cs-CZ" sz="2000" b="0" dirty="0" err="1">
                <a:solidFill>
                  <a:srgbClr val="002060"/>
                </a:solidFill>
                <a:latin typeface="+mj-lt"/>
              </a:rPr>
              <a:t>myeloperoxidáze</a:t>
            </a:r>
            <a:r>
              <a:rPr lang="cs-CZ" sz="2000" b="0" dirty="0">
                <a:solidFill>
                  <a:srgbClr val="002060"/>
                </a:solidFill>
                <a:latin typeface="+mj-lt"/>
              </a:rPr>
              <a:t>        </a:t>
            </a:r>
            <a:r>
              <a:rPr lang="cs-CZ" sz="2000" b="0" dirty="0" smtClean="0">
                <a:solidFill>
                  <a:srgbClr val="002060"/>
                </a:solidFill>
                <a:latin typeface="+mj-lt"/>
              </a:rPr>
              <a:t>	značenou  </a:t>
            </a:r>
            <a:r>
              <a:rPr lang="cs-CZ" sz="2000" b="0" dirty="0">
                <a:solidFill>
                  <a:srgbClr val="002060"/>
                </a:solidFill>
                <a:latin typeface="+mj-lt"/>
              </a:rPr>
              <a:t>FITC a  obarvení </a:t>
            </a:r>
            <a:r>
              <a:rPr lang="cs-CZ" sz="2000" b="0" dirty="0" err="1">
                <a:solidFill>
                  <a:srgbClr val="002060"/>
                </a:solidFill>
                <a:latin typeface="+mj-lt"/>
              </a:rPr>
              <a:t>izotypové</a:t>
            </a:r>
            <a:r>
              <a:rPr lang="cs-CZ" sz="2000" b="0" dirty="0">
                <a:solidFill>
                  <a:srgbClr val="002060"/>
                </a:solidFill>
                <a:latin typeface="+mj-lt"/>
              </a:rPr>
              <a:t> kontroly - IZO FITC u kontrolní </a:t>
            </a:r>
            <a:r>
              <a:rPr lang="cs-CZ" sz="2000" b="0" dirty="0" smtClean="0">
                <a:solidFill>
                  <a:srgbClr val="002060"/>
                </a:solidFill>
                <a:latin typeface="+mj-lt"/>
              </a:rPr>
              <a:t>	zkumavky</a:t>
            </a:r>
            <a:endParaRPr lang="cs-CZ" sz="2000" b="0" dirty="0">
              <a:solidFill>
                <a:srgbClr val="00206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>
                <a:solidFill>
                  <a:srgbClr val="002060"/>
                </a:solidFill>
                <a:latin typeface="+mj-lt"/>
              </a:rPr>
              <a:t>• </a:t>
            </a:r>
            <a:r>
              <a:rPr lang="cs-CZ" sz="2000" b="0" dirty="0" err="1">
                <a:solidFill>
                  <a:srgbClr val="002060"/>
                </a:solidFill>
                <a:latin typeface="+mj-lt"/>
              </a:rPr>
              <a:t>Permeabilizace</a:t>
            </a:r>
            <a:endParaRPr lang="cs-CZ" sz="2000" b="0" dirty="0">
              <a:solidFill>
                <a:srgbClr val="00206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>
                <a:solidFill>
                  <a:srgbClr val="002060"/>
                </a:solidFill>
                <a:latin typeface="+mj-lt"/>
              </a:rPr>
              <a:t>• Promytí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>
                <a:solidFill>
                  <a:srgbClr val="002060"/>
                </a:solidFill>
                <a:latin typeface="+mj-lt"/>
              </a:rPr>
              <a:t>• </a:t>
            </a:r>
            <a:r>
              <a:rPr lang="cs-CZ" sz="2000" b="0" dirty="0" err="1">
                <a:solidFill>
                  <a:srgbClr val="002060"/>
                </a:solidFill>
                <a:latin typeface="+mj-lt"/>
              </a:rPr>
              <a:t>Lýza</a:t>
            </a:r>
            <a:r>
              <a:rPr lang="cs-CZ" sz="2000" b="0" dirty="0">
                <a:solidFill>
                  <a:srgbClr val="002060"/>
                </a:solidFill>
                <a:latin typeface="+mj-lt"/>
              </a:rPr>
              <a:t> kyselinou mravenčí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>
                <a:solidFill>
                  <a:srgbClr val="002060"/>
                </a:solidFill>
                <a:latin typeface="+mj-lt"/>
              </a:rPr>
              <a:t>• Analýza fixovaných buněk do 24h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>
                <a:solidFill>
                  <a:srgbClr val="002060"/>
                </a:solidFill>
                <a:latin typeface="+mj-lt"/>
              </a:rPr>
              <a:t>• Vyhodnocení : % MPO pozitivních granulocytů a monocytů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>
                <a:solidFill>
                  <a:srgbClr val="002060"/>
                </a:solidFill>
                <a:latin typeface="+mj-lt"/>
              </a:rPr>
              <a:t>• Norma: pro obě populace: 75 - 100% pozitivity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cs-CZ" sz="1800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cs-CZ" sz="1800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33015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17813"/>
            <a:ext cx="2897188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2832100"/>
            <a:ext cx="2897187" cy="28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816225"/>
            <a:ext cx="2897187" cy="28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0" y="0"/>
            <a:ext cx="8915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4000" b="0" dirty="0">
                <a:solidFill>
                  <a:srgbClr val="C00000"/>
                </a:solidFill>
                <a:latin typeface="+mj-lt"/>
              </a:rPr>
              <a:t>Deficit </a:t>
            </a:r>
            <a:r>
              <a:rPr lang="cs-CZ" altLang="en-US" sz="4000" b="0" dirty="0" smtClean="0">
                <a:solidFill>
                  <a:srgbClr val="C00000"/>
                </a:solidFill>
                <a:latin typeface="+mj-lt"/>
              </a:rPr>
              <a:t>MPO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en-US" sz="4000" b="0" dirty="0" smtClean="0">
                <a:solidFill>
                  <a:srgbClr val="C00000"/>
                </a:solidFill>
                <a:latin typeface="+mj-lt"/>
              </a:rPr>
              <a:t>Exprese </a:t>
            </a:r>
            <a:r>
              <a:rPr lang="cs-CZ" altLang="en-US" sz="4000" b="0" dirty="0">
                <a:solidFill>
                  <a:srgbClr val="C00000"/>
                </a:solidFill>
                <a:latin typeface="+mj-lt"/>
              </a:rPr>
              <a:t>MPO - monocyty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57200" y="2055813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ZDRAVÁ KONTROLA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352800" y="2055813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PACIENTKA</a:t>
            </a:r>
            <a:endParaRPr lang="cs-CZ" altLang="en-US" sz="20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6477000" y="19939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SROVNÁNÍ 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172200" y="4646613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pacientka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7696200" y="4646613"/>
            <a:ext cx="1447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zdravá kontrola</a:t>
            </a:r>
            <a:endParaRPr lang="cs-CZ" sz="24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64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17813"/>
            <a:ext cx="2897188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2817813"/>
            <a:ext cx="2897187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7813"/>
            <a:ext cx="2897188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09600" y="19812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ZDRAVÁ</a:t>
            </a:r>
            <a:r>
              <a:rPr lang="cs-CZ" altLang="en-US" sz="1800" b="0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KONTROLA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657600" y="2133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>
                <a:solidFill>
                  <a:schemeClr val="tx1"/>
                </a:solidFill>
                <a:latin typeface="Tahoma" pitchFamily="34" charset="0"/>
              </a:rPr>
              <a:t>PACIENTKA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6553200" y="21336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SROVNÁNÍ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4000" b="0" dirty="0">
                <a:solidFill>
                  <a:srgbClr val="C00000"/>
                </a:solidFill>
                <a:latin typeface="+mj-lt"/>
              </a:rPr>
              <a:t>Deficit MPO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en-US" sz="4000" b="0" dirty="0">
                <a:solidFill>
                  <a:srgbClr val="C00000"/>
                </a:solidFill>
                <a:latin typeface="+mj-lt"/>
              </a:rPr>
              <a:t>Exprese MPO - granulocyty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248400" y="4494213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pacientka</a:t>
            </a:r>
            <a:endParaRPr lang="cs-CZ" sz="16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7467600" y="4494213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zdravá kontrola</a:t>
            </a:r>
            <a:endParaRPr lang="cs-CZ" sz="24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219200" y="4494213"/>
            <a:ext cx="838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000">
                <a:solidFill>
                  <a:srgbClr val="4D4D4D"/>
                </a:solidFill>
                <a:latin typeface="Arial" charset="0"/>
              </a:rPr>
              <a:t>89%</a:t>
            </a:r>
            <a:endParaRPr lang="cs-CZ" altLang="en-US" sz="1000" b="0">
              <a:solidFill>
                <a:srgbClr val="5F5F5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67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420938"/>
            <a:ext cx="2897187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2419350"/>
            <a:ext cx="2874962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2420938"/>
            <a:ext cx="2900363" cy="29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30238" y="166370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ZDRAVÁ KONTROLA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373438" y="1763713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PACIENTKA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172200" y="1768475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>
                <a:solidFill>
                  <a:srgbClr val="FFFF00"/>
                </a:solidFill>
                <a:latin typeface="Tahoma" pitchFamily="34" charset="0"/>
              </a:rPr>
              <a:t>SROVNÁNÍ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4000" b="0" dirty="0">
                <a:solidFill>
                  <a:srgbClr val="C00000"/>
                </a:solidFill>
                <a:latin typeface="+mj-lt"/>
              </a:rPr>
              <a:t>Deficit MPO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en-US" sz="4000" b="0" dirty="0" err="1">
                <a:solidFill>
                  <a:srgbClr val="C00000"/>
                </a:solidFill>
                <a:latin typeface="+mj-lt"/>
              </a:rPr>
              <a:t>Burst</a:t>
            </a:r>
            <a:r>
              <a:rPr lang="cs-CZ" altLang="en-US" sz="4000" b="0" dirty="0">
                <a:solidFill>
                  <a:srgbClr val="C00000"/>
                </a:solidFill>
                <a:latin typeface="+mj-lt"/>
              </a:rPr>
              <a:t> test - stimulace E. coli</a:t>
            </a:r>
            <a:endParaRPr lang="cs-CZ" altLang="en-US" sz="1800" b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79388" y="5440363"/>
            <a:ext cx="25923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Počet aktivovaných buněk: 95%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395288" y="6376988"/>
            <a:ext cx="2376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Stimulační index: 163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3059113" y="5440363"/>
            <a:ext cx="273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Počet aktivovaných buněk: 89%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3203575" y="6370638"/>
            <a:ext cx="2447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Stimulační index: 22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6400800" y="394970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pacientka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8001000" y="4025900"/>
            <a:ext cx="114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zdravá kontrola</a:t>
            </a:r>
          </a:p>
        </p:txBody>
      </p:sp>
    </p:spTree>
    <p:extLst>
      <p:ext uri="{BB962C8B-B14F-4D97-AF65-F5344CB8AC3E}">
        <p14:creationId xmlns:p14="http://schemas.microsoft.com/office/powerpoint/2010/main" val="30839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73338"/>
            <a:ext cx="289401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73338"/>
            <a:ext cx="2897188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2573338"/>
            <a:ext cx="2897187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81000" y="189865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ZDRAVÁ KONTROLA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352800" y="18811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PACIENTKA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6553200" y="1881188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SROVNÁNÍ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4000" b="0" dirty="0">
                <a:solidFill>
                  <a:srgbClr val="C00000"/>
                </a:solidFill>
                <a:latin typeface="+mj-lt"/>
              </a:rPr>
              <a:t>Deficit MPO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en-US" sz="4000" b="0" dirty="0" err="1">
                <a:solidFill>
                  <a:srgbClr val="C00000"/>
                </a:solidFill>
                <a:latin typeface="+mj-lt"/>
              </a:rPr>
              <a:t>Burst</a:t>
            </a:r>
            <a:r>
              <a:rPr lang="cs-CZ" altLang="en-US" sz="4000" b="0" dirty="0">
                <a:solidFill>
                  <a:srgbClr val="C00000"/>
                </a:solidFill>
                <a:latin typeface="+mj-lt"/>
              </a:rPr>
              <a:t> test - stimulace PMA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254000" y="5557838"/>
            <a:ext cx="2700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Počet aktivovaných buněk: 97%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60363" y="6421438"/>
            <a:ext cx="2376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Stimulační index: 281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3200400" y="5554663"/>
            <a:ext cx="2879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Počet aktivovaných buněk: 92% a 6%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2987675" y="6421438"/>
            <a:ext cx="316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Stimulační index: 23 a 201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6324600" y="420370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pacientka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8077200" y="3898900"/>
            <a:ext cx="106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zdravá kontrola</a:t>
            </a:r>
            <a:endParaRPr lang="cs-CZ" sz="24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5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Poruchy komplementového systému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7500" lnSpcReduction="20000"/>
          </a:bodyPr>
          <a:lstStyle/>
          <a:p>
            <a:r>
              <a:rPr lang="cs-CZ" sz="3100" dirty="0" smtClean="0">
                <a:solidFill>
                  <a:srgbClr val="002060"/>
                </a:solidFill>
              </a:rPr>
              <a:t>Popsány poruchy všech jednotlivých složek komplementu, některých inhibitorů i receptorů pro komplementové složky</a:t>
            </a:r>
          </a:p>
          <a:p>
            <a:r>
              <a:rPr lang="cs-CZ" sz="3100" dirty="0">
                <a:solidFill>
                  <a:srgbClr val="002060"/>
                </a:solidFill>
              </a:rPr>
              <a:t>Poruchy C1, C2, C3 a C4 – účastní se </a:t>
            </a:r>
            <a:r>
              <a:rPr lang="cs-CZ" sz="3100" dirty="0" err="1">
                <a:solidFill>
                  <a:srgbClr val="002060"/>
                </a:solidFill>
              </a:rPr>
              <a:t>opsonizace</a:t>
            </a:r>
            <a:r>
              <a:rPr lang="cs-CZ" sz="3100" dirty="0">
                <a:solidFill>
                  <a:srgbClr val="002060"/>
                </a:solidFill>
              </a:rPr>
              <a:t> a </a:t>
            </a:r>
            <a:r>
              <a:rPr lang="cs-CZ" sz="3100" dirty="0" err="1">
                <a:solidFill>
                  <a:srgbClr val="002060"/>
                </a:solidFill>
              </a:rPr>
              <a:t>solubilizace</a:t>
            </a:r>
            <a:r>
              <a:rPr lang="cs-CZ" sz="3100" dirty="0">
                <a:solidFill>
                  <a:srgbClr val="002060"/>
                </a:solidFill>
              </a:rPr>
              <a:t> imunitních komplexů</a:t>
            </a:r>
          </a:p>
          <a:p>
            <a:pPr lvl="1"/>
            <a:r>
              <a:rPr lang="cs-CZ" sz="3100" dirty="0" err="1" smtClean="0">
                <a:solidFill>
                  <a:srgbClr val="002060"/>
                </a:solidFill>
              </a:rPr>
              <a:t>imunokomplexové</a:t>
            </a:r>
            <a:r>
              <a:rPr lang="cs-CZ" sz="3100" dirty="0" smtClean="0">
                <a:solidFill>
                  <a:srgbClr val="002060"/>
                </a:solidFill>
              </a:rPr>
              <a:t> </a:t>
            </a:r>
            <a:r>
              <a:rPr lang="cs-CZ" sz="3100" dirty="0">
                <a:solidFill>
                  <a:srgbClr val="002060"/>
                </a:solidFill>
              </a:rPr>
              <a:t>choroby typu SLE, </a:t>
            </a:r>
          </a:p>
          <a:p>
            <a:r>
              <a:rPr lang="cs-CZ" sz="3100" dirty="0">
                <a:solidFill>
                  <a:srgbClr val="002060"/>
                </a:solidFill>
              </a:rPr>
              <a:t>Mohou být kombinované s hnisavými infekcemi</a:t>
            </a:r>
          </a:p>
          <a:p>
            <a:r>
              <a:rPr lang="cs-CZ" sz="3100" dirty="0">
                <a:solidFill>
                  <a:srgbClr val="002060"/>
                </a:solidFill>
              </a:rPr>
              <a:t>Poruchy složek C3, v alternativních složkách komplementu a ve složkách C6 – C9</a:t>
            </a:r>
          </a:p>
          <a:p>
            <a:pPr lvl="1"/>
            <a:r>
              <a:rPr lang="cs-CZ" sz="3100" dirty="0" err="1">
                <a:solidFill>
                  <a:srgbClr val="002060"/>
                </a:solidFill>
              </a:rPr>
              <a:t>nisseriové</a:t>
            </a:r>
            <a:r>
              <a:rPr lang="cs-CZ" sz="3100" dirty="0">
                <a:solidFill>
                  <a:srgbClr val="002060"/>
                </a:solidFill>
              </a:rPr>
              <a:t> infekce nebo bez příznaků</a:t>
            </a:r>
          </a:p>
          <a:p>
            <a:pPr lvl="1"/>
            <a:r>
              <a:rPr lang="cs-CZ" sz="3100" dirty="0" smtClean="0">
                <a:solidFill>
                  <a:srgbClr val="002060"/>
                </a:solidFill>
              </a:rPr>
              <a:t>deficience </a:t>
            </a:r>
            <a:r>
              <a:rPr lang="cs-CZ" sz="3100" dirty="0">
                <a:solidFill>
                  <a:srgbClr val="002060"/>
                </a:solidFill>
              </a:rPr>
              <a:t>MBL – (</a:t>
            </a:r>
            <a:r>
              <a:rPr lang="cs-CZ" sz="3100" dirty="0" err="1">
                <a:solidFill>
                  <a:srgbClr val="002060"/>
                </a:solidFill>
              </a:rPr>
              <a:t>Mannan</a:t>
            </a:r>
            <a:r>
              <a:rPr lang="cs-CZ" sz="3100" dirty="0">
                <a:solidFill>
                  <a:srgbClr val="002060"/>
                </a:solidFill>
              </a:rPr>
              <a:t> </a:t>
            </a:r>
            <a:r>
              <a:rPr lang="cs-CZ" sz="3100" dirty="0" err="1">
                <a:solidFill>
                  <a:srgbClr val="002060"/>
                </a:solidFill>
              </a:rPr>
              <a:t>binding</a:t>
            </a:r>
            <a:r>
              <a:rPr lang="cs-CZ" sz="3100" dirty="0">
                <a:solidFill>
                  <a:srgbClr val="002060"/>
                </a:solidFill>
              </a:rPr>
              <a:t> </a:t>
            </a:r>
            <a:r>
              <a:rPr lang="cs-CZ" sz="3100" dirty="0" err="1">
                <a:solidFill>
                  <a:srgbClr val="002060"/>
                </a:solidFill>
              </a:rPr>
              <a:t>lectin</a:t>
            </a:r>
            <a:r>
              <a:rPr lang="cs-CZ" sz="3100" dirty="0" smtClean="0">
                <a:solidFill>
                  <a:srgbClr val="002060"/>
                </a:solidFill>
              </a:rPr>
              <a:t>)</a:t>
            </a:r>
          </a:p>
          <a:p>
            <a:pPr marL="457200" lvl="1" indent="0">
              <a:buNone/>
            </a:pPr>
            <a:endParaRPr lang="cs-CZ" sz="3100" dirty="0">
              <a:solidFill>
                <a:srgbClr val="002060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100" dirty="0" smtClean="0">
                <a:solidFill>
                  <a:srgbClr val="002060"/>
                </a:solidFill>
              </a:rPr>
              <a:t>Deficience </a:t>
            </a:r>
            <a:r>
              <a:rPr lang="cs-CZ" sz="3100" dirty="0">
                <a:solidFill>
                  <a:srgbClr val="002060"/>
                </a:solidFill>
              </a:rPr>
              <a:t>MBL – (</a:t>
            </a:r>
            <a:r>
              <a:rPr lang="cs-CZ" sz="3100" dirty="0" err="1">
                <a:solidFill>
                  <a:srgbClr val="002060"/>
                </a:solidFill>
              </a:rPr>
              <a:t>Mannan</a:t>
            </a:r>
            <a:r>
              <a:rPr lang="cs-CZ" sz="3100" dirty="0">
                <a:solidFill>
                  <a:srgbClr val="002060"/>
                </a:solidFill>
              </a:rPr>
              <a:t> </a:t>
            </a:r>
            <a:r>
              <a:rPr lang="cs-CZ" sz="3100" dirty="0" err="1">
                <a:solidFill>
                  <a:srgbClr val="002060"/>
                </a:solidFill>
              </a:rPr>
              <a:t>binding</a:t>
            </a:r>
            <a:r>
              <a:rPr lang="cs-CZ" sz="3100" dirty="0">
                <a:solidFill>
                  <a:srgbClr val="002060"/>
                </a:solidFill>
              </a:rPr>
              <a:t> </a:t>
            </a:r>
            <a:r>
              <a:rPr lang="cs-CZ" sz="3100" dirty="0" err="1">
                <a:solidFill>
                  <a:srgbClr val="002060"/>
                </a:solidFill>
              </a:rPr>
              <a:t>lectin</a:t>
            </a:r>
            <a:r>
              <a:rPr lang="cs-CZ" sz="3100" dirty="0" smtClean="0">
                <a:solidFill>
                  <a:srgbClr val="002060"/>
                </a:solidFill>
              </a:rPr>
              <a:t>) – časté infekce u dětí</a:t>
            </a:r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318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C00000"/>
                </a:solidFill>
              </a:rPr>
              <a:t>Hereditární </a:t>
            </a:r>
            <a:r>
              <a:rPr lang="cs-CZ" dirty="0" err="1" smtClean="0">
                <a:solidFill>
                  <a:srgbClr val="C00000"/>
                </a:solidFill>
              </a:rPr>
              <a:t>angioedém</a:t>
            </a:r>
            <a:r>
              <a:rPr lang="cs-CZ" dirty="0" smtClean="0">
                <a:solidFill>
                  <a:srgbClr val="C00000"/>
                </a:solidFill>
              </a:rPr>
              <a:t> (HAE)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eaLnBrk="1" hangingPunct="1"/>
            <a:r>
              <a:rPr lang="cs-CZ" altLang="en-US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Agnioedém</a:t>
            </a:r>
            <a:endParaRPr lang="cs-CZ" altLang="en-US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914400" lvl="2" indent="0" eaLnBrk="1" hangingPunct="1">
              <a:buNone/>
            </a:pPr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je </a:t>
            </a:r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náhle vzniklý </a:t>
            </a:r>
            <a:r>
              <a:rPr lang="cs-CZ" altLang="en-US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nezánětlivý</a:t>
            </a:r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otok kůže nebo sliznic vyvolaný </a:t>
            </a:r>
            <a:r>
              <a:rPr lang="cs-CZ" altLang="en-US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vazoaktivními</a:t>
            </a:r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mediátory, které jsou příčinou dilatace a zvýšené permeability </a:t>
            </a:r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cév.</a:t>
            </a:r>
            <a:endParaRPr lang="cs-CZ" altLang="en-US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lvl="2" eaLnBrk="1" hangingPunct="1"/>
            <a:endParaRPr lang="cs-CZ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58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C00000"/>
                </a:solidFill>
              </a:rPr>
              <a:t>Hereditární </a:t>
            </a:r>
            <a:r>
              <a:rPr lang="cs-CZ" dirty="0" err="1" smtClean="0">
                <a:solidFill>
                  <a:srgbClr val="C00000"/>
                </a:solidFill>
              </a:rPr>
              <a:t>angioedém</a:t>
            </a:r>
            <a:r>
              <a:rPr lang="cs-CZ" dirty="0" smtClean="0">
                <a:solidFill>
                  <a:srgbClr val="C00000"/>
                </a:solidFill>
              </a:rPr>
              <a:t> (HAE)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Mortalita 15-33% (USA) </a:t>
            </a:r>
          </a:p>
          <a:p>
            <a:pPr lvl="2" eaLnBrk="1" hangingPunct="1"/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otoky laryngu → asfyxie</a:t>
            </a:r>
          </a:p>
          <a:p>
            <a:pPr marL="914400" lvl="2" indent="0" eaLnBrk="1" hangingPunct="1">
              <a:buNone/>
            </a:pPr>
            <a:endParaRPr lang="cs-CZ" altLang="en-US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eaLnBrk="1" hangingPunct="1"/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Autozomálně dominantní dědičnost mutace genu pro C1-INH</a:t>
            </a:r>
          </a:p>
          <a:p>
            <a:pPr lvl="2" eaLnBrk="1" hangingPunct="1"/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Chromozom 11</a:t>
            </a:r>
          </a:p>
          <a:p>
            <a:pPr lvl="3" eaLnBrk="1" hangingPunct="1">
              <a:buFont typeface="Wingdings 2" pitchFamily="18" charset="2"/>
              <a:buNone/>
            </a:pPr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200 různých mutací genu spojeno s klinickými projevy HAE</a:t>
            </a:r>
          </a:p>
          <a:p>
            <a:pPr lvl="2" eaLnBrk="1" hangingPunct="1"/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Spontánní </a:t>
            </a:r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mutace činí 10-20%</a:t>
            </a:r>
          </a:p>
          <a:p>
            <a:pPr lvl="3" eaLnBrk="1" hangingPunct="1">
              <a:buFont typeface="Wingdings 2" pitchFamily="18" charset="2"/>
              <a:buNone/>
            </a:pPr>
            <a:endParaRPr lang="cs-CZ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3" eaLnBrk="1" hangingPunct="1">
              <a:buFont typeface="Wingdings 2" pitchFamily="18" charset="2"/>
              <a:buNone/>
            </a:pPr>
            <a:endParaRPr lang="cs-CZ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6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5"/>
          <p:cNvSpPr>
            <a:spLocks noChangeArrowheads="1"/>
          </p:cNvSpPr>
          <p:nvPr/>
        </p:nvSpPr>
        <p:spPr bwMode="auto">
          <a:xfrm>
            <a:off x="3276600" y="4267200"/>
            <a:ext cx="5867400" cy="197011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endParaRPr lang="cs-CZ" altLang="en-US"/>
          </a:p>
        </p:txBody>
      </p:sp>
      <p:sp>
        <p:nvSpPr>
          <p:cNvPr id="3075" name="Oval 4"/>
          <p:cNvSpPr>
            <a:spLocks noChangeArrowheads="1"/>
          </p:cNvSpPr>
          <p:nvPr/>
        </p:nvSpPr>
        <p:spPr bwMode="auto">
          <a:xfrm>
            <a:off x="-252536" y="2996952"/>
            <a:ext cx="5825480" cy="2304256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endParaRPr lang="cs-CZ" altLang="en-US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52400" y="0"/>
            <a:ext cx="8839200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cs-CZ" altLang="en-US" sz="2800" b="0" dirty="0" smtClean="0">
              <a:solidFill>
                <a:srgbClr val="C00000"/>
              </a:solidFill>
              <a:latin typeface="+mn-lt"/>
            </a:endParaRPr>
          </a:p>
          <a:p>
            <a:pPr algn="ctr">
              <a:spcBef>
                <a:spcPct val="50000"/>
              </a:spcBef>
            </a:pPr>
            <a:r>
              <a:rPr lang="cs-CZ" altLang="en-US" sz="2800" b="0" dirty="0" smtClean="0">
                <a:solidFill>
                  <a:srgbClr val="C00000"/>
                </a:solidFill>
                <a:latin typeface="+mn-lt"/>
              </a:rPr>
              <a:t>Stavy imunitní nedostatečnosti - imunodeficience - poruchy imunitního systému</a:t>
            </a:r>
          </a:p>
          <a:p>
            <a:pPr>
              <a:spcBef>
                <a:spcPct val="50000"/>
              </a:spcBef>
            </a:pPr>
            <a:endParaRPr lang="cs-CZ" altLang="en-US" sz="2400" dirty="0" smtClean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lang="cs-CZ" altLang="en-US" sz="24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en-US" sz="2400" dirty="0" smtClean="0">
                <a:solidFill>
                  <a:schemeClr val="tx1"/>
                </a:solidFill>
              </a:rPr>
              <a:t>Členění</a:t>
            </a:r>
            <a:r>
              <a:rPr lang="cs-CZ" altLang="en-US" sz="2400" dirty="0">
                <a:solidFill>
                  <a:schemeClr val="tx1"/>
                </a:solidFill>
              </a:rPr>
              <a:t>:</a:t>
            </a:r>
            <a:r>
              <a:rPr lang="cs-CZ" altLang="en-US" sz="2400" b="0" dirty="0">
                <a:solidFill>
                  <a:schemeClr val="tx1"/>
                </a:solidFill>
              </a:rPr>
              <a:t>	</a:t>
            </a:r>
            <a:r>
              <a:rPr lang="cs-CZ" altLang="en-US" sz="2400" dirty="0">
                <a:solidFill>
                  <a:schemeClr val="tx1"/>
                </a:solidFill>
              </a:rPr>
              <a:t>primární </a:t>
            </a:r>
            <a:r>
              <a:rPr lang="cs-CZ" altLang="en-US" sz="2400" b="0" dirty="0">
                <a:solidFill>
                  <a:schemeClr val="tx1"/>
                </a:solidFill>
              </a:rPr>
              <a:t> 		a 		</a:t>
            </a:r>
            <a:r>
              <a:rPr lang="cs-CZ" altLang="en-US" sz="2400" dirty="0" smtClean="0">
                <a:solidFill>
                  <a:schemeClr val="tx1"/>
                </a:solidFill>
              </a:rPr>
              <a:t>sekundární</a:t>
            </a:r>
          </a:p>
          <a:p>
            <a:pPr>
              <a:spcBef>
                <a:spcPct val="50000"/>
              </a:spcBef>
            </a:pPr>
            <a:endParaRPr lang="cs-CZ" altLang="en-US" sz="2400" b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en-US" sz="2400" b="0" dirty="0">
                <a:solidFill>
                  <a:schemeClr val="tx1"/>
                </a:solidFill>
              </a:rPr>
              <a:t>jsou podmíněny genetickým defektem </a:t>
            </a:r>
          </a:p>
          <a:p>
            <a:pPr>
              <a:spcBef>
                <a:spcPct val="50000"/>
              </a:spcBef>
            </a:pPr>
            <a:r>
              <a:rPr lang="cs-CZ" altLang="en-US" sz="2400" b="0" dirty="0">
                <a:solidFill>
                  <a:schemeClr val="tx1"/>
                </a:solidFill>
              </a:rPr>
              <a:t>manifestace zpravidla v časném údobí </a:t>
            </a:r>
          </a:p>
          <a:p>
            <a:pPr>
              <a:spcBef>
                <a:spcPct val="50000"/>
              </a:spcBef>
            </a:pPr>
            <a:r>
              <a:rPr lang="cs-CZ" altLang="en-US" sz="2400" b="0" dirty="0">
                <a:solidFill>
                  <a:schemeClr val="tx1"/>
                </a:solidFill>
              </a:rPr>
              <a:t>po narození</a:t>
            </a:r>
          </a:p>
          <a:p>
            <a:pPr>
              <a:spcBef>
                <a:spcPct val="50000"/>
              </a:spcBef>
            </a:pPr>
            <a:r>
              <a:rPr lang="cs-CZ" altLang="en-US" sz="2400" b="0" dirty="0">
                <a:solidFill>
                  <a:schemeClr val="tx1"/>
                </a:solidFill>
              </a:rPr>
              <a:t>				nejsou podmíněny genetickým defektem</a:t>
            </a:r>
          </a:p>
          <a:p>
            <a:pPr>
              <a:spcBef>
                <a:spcPct val="50000"/>
              </a:spcBef>
            </a:pPr>
            <a:r>
              <a:rPr lang="cs-CZ" altLang="en-US" sz="2400" b="0" dirty="0">
                <a:solidFill>
                  <a:schemeClr val="tx1"/>
                </a:solidFill>
              </a:rPr>
              <a:t>				získávány v průběhu života</a:t>
            </a:r>
          </a:p>
          <a:p>
            <a:pPr>
              <a:spcBef>
                <a:spcPct val="50000"/>
              </a:spcBef>
            </a:pPr>
            <a:endParaRPr lang="cs-CZ" altLang="en-US" sz="2400" b="0" dirty="0">
              <a:solidFill>
                <a:schemeClr val="tx1"/>
              </a:solidFill>
            </a:endParaRPr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 flipH="1">
            <a:off x="2339752" y="2492896"/>
            <a:ext cx="288032" cy="8046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8" name="Line 8"/>
          <p:cNvSpPr>
            <a:spLocks noChangeShapeType="1"/>
          </p:cNvSpPr>
          <p:nvPr/>
        </p:nvSpPr>
        <p:spPr bwMode="auto">
          <a:xfrm flipH="1">
            <a:off x="6781800" y="2564904"/>
            <a:ext cx="382488" cy="17022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0" y="6237312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400" b="0" dirty="0">
                <a:solidFill>
                  <a:schemeClr val="tx1"/>
                </a:solidFill>
              </a:rPr>
              <a:t>Oběma typy může být zasažena kterákoli složka imunitního systému</a:t>
            </a:r>
          </a:p>
        </p:txBody>
      </p:sp>
      <p:sp>
        <p:nvSpPr>
          <p:cNvPr id="3080" name="Line 10"/>
          <p:cNvSpPr>
            <a:spLocks noChangeShapeType="1"/>
          </p:cNvSpPr>
          <p:nvPr/>
        </p:nvSpPr>
        <p:spPr bwMode="auto">
          <a:xfrm>
            <a:off x="1828800" y="4419600"/>
            <a:ext cx="1087016" cy="18897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1" name="Line 11"/>
          <p:cNvSpPr>
            <a:spLocks noChangeShapeType="1"/>
          </p:cNvSpPr>
          <p:nvPr/>
        </p:nvSpPr>
        <p:spPr bwMode="auto">
          <a:xfrm flipH="1">
            <a:off x="6012160" y="5877272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9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C00000"/>
                </a:solidFill>
              </a:rPr>
              <a:t>Hereditární </a:t>
            </a:r>
            <a:r>
              <a:rPr lang="cs-CZ" dirty="0" err="1" smtClean="0">
                <a:solidFill>
                  <a:srgbClr val="C00000"/>
                </a:solidFill>
              </a:rPr>
              <a:t>angioedém</a:t>
            </a:r>
            <a:r>
              <a:rPr lang="cs-CZ" dirty="0" smtClean="0">
                <a:solidFill>
                  <a:srgbClr val="C00000"/>
                </a:solidFill>
              </a:rPr>
              <a:t> (HAE)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Patogeneze</a:t>
            </a:r>
          </a:p>
          <a:p>
            <a:pPr eaLnBrk="1" hangingPunct="1"/>
            <a:endParaRPr lang="cs-CZ" altLang="en-US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lvl="1" eaLnBrk="1" hangingPunct="1"/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Podstatou vzniku je nedostatečný útlum aktivace klasické cesty komplementu kterou zajišťuje inhibitor první složky (C1-INH)</a:t>
            </a:r>
          </a:p>
          <a:p>
            <a:pPr eaLnBrk="1" hangingPunct="1"/>
            <a:endParaRPr lang="cs-CZ" altLang="en-US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lvl="1" eaLnBrk="1" hangingPunct="1"/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Snížená regulace kininového systému 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	(C1-INH normálně inhibuje </a:t>
            </a:r>
            <a:r>
              <a:rPr lang="cs-CZ" altLang="en-US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kalikrein</a:t>
            </a:r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) → ↑ bradykinin</a:t>
            </a:r>
          </a:p>
          <a:p>
            <a:pPr lvl="1" eaLnBrk="1" hangingPunct="1"/>
            <a:endParaRPr lang="cs-CZ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04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C00000"/>
                </a:solidFill>
              </a:rPr>
              <a:t>Hereditární </a:t>
            </a:r>
            <a:r>
              <a:rPr lang="cs-CZ" dirty="0" err="1" smtClean="0">
                <a:solidFill>
                  <a:srgbClr val="C00000"/>
                </a:solidFill>
              </a:rPr>
              <a:t>angioedém</a:t>
            </a:r>
            <a:r>
              <a:rPr lang="cs-CZ" dirty="0" smtClean="0">
                <a:solidFill>
                  <a:srgbClr val="C00000"/>
                </a:solidFill>
              </a:rPr>
              <a:t> (HAE)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308100"/>
            <a:ext cx="7200900" cy="5549900"/>
          </a:xfrm>
          <a:noFill/>
        </p:spPr>
      </p:pic>
    </p:spTree>
    <p:extLst>
      <p:ext uri="{BB962C8B-B14F-4D97-AF65-F5344CB8AC3E}">
        <p14:creationId xmlns:p14="http://schemas.microsoft.com/office/powerpoint/2010/main" val="362105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C00000"/>
                </a:solidFill>
              </a:rPr>
              <a:t>Hereditární </a:t>
            </a:r>
            <a:r>
              <a:rPr lang="cs-CZ" dirty="0" err="1" smtClean="0">
                <a:solidFill>
                  <a:srgbClr val="C00000"/>
                </a:solidFill>
              </a:rPr>
              <a:t>angioedém</a:t>
            </a:r>
            <a:r>
              <a:rPr lang="cs-CZ" dirty="0" smtClean="0">
                <a:solidFill>
                  <a:srgbClr val="C00000"/>
                </a:solidFill>
              </a:rPr>
              <a:t> (HAE)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39496" indent="-457200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Typy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cs-CZ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I. typ: porucha biosyntézy C1-INH u 85 % nemocných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II. typ: funkční porucha C1-INH při normální nebo zvýšené hladině C1-INH v séru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cs-CZ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III. typ:  žádné abnormality v množství nebo 			 funkčnosti C1-INH</a:t>
            </a:r>
          </a:p>
        </p:txBody>
      </p:sp>
    </p:spTree>
    <p:extLst>
      <p:ext uri="{BB962C8B-B14F-4D97-AF65-F5344CB8AC3E}">
        <p14:creationId xmlns:p14="http://schemas.microsoft.com/office/powerpoint/2010/main" val="3364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C00000"/>
                </a:solidFill>
              </a:rPr>
              <a:t>Hereditární </a:t>
            </a:r>
            <a:r>
              <a:rPr lang="cs-CZ" dirty="0" err="1" smtClean="0">
                <a:solidFill>
                  <a:srgbClr val="C00000"/>
                </a:solidFill>
              </a:rPr>
              <a:t>angioedém</a:t>
            </a:r>
            <a:r>
              <a:rPr lang="cs-CZ" dirty="0" smtClean="0">
                <a:solidFill>
                  <a:srgbClr val="C00000"/>
                </a:solidFill>
              </a:rPr>
              <a:t> (HAE)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447800"/>
            <a:ext cx="8322890" cy="50053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Klinické projevy</a:t>
            </a:r>
          </a:p>
          <a:p>
            <a:pPr eaLnBrk="1" hangingPunct="1">
              <a:lnSpc>
                <a:spcPct val="90000"/>
              </a:lnSpc>
            </a:pPr>
            <a:endParaRPr lang="cs-CZ" altLang="en-US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Recidivující náhle vzniklé masivní otoky kůže a sliznic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Otok dosahuje maxima během několika hodin, ustupuje spontánně během 1–4 dnů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Chybí svědění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Frekvence edémů v rozmezí několika dnů až roků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Nereaguje na léčbu antihistaminiky a nedostatečně na celkovou aplikaci kortikoidů</a:t>
            </a:r>
          </a:p>
        </p:txBody>
      </p:sp>
    </p:spTree>
    <p:extLst>
      <p:ext uri="{BB962C8B-B14F-4D97-AF65-F5344CB8AC3E}">
        <p14:creationId xmlns:p14="http://schemas.microsoft.com/office/powerpoint/2010/main" val="157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C00000"/>
                </a:solidFill>
              </a:rPr>
              <a:t>Hereditární </a:t>
            </a:r>
            <a:r>
              <a:rPr lang="cs-CZ" dirty="0" err="1" smtClean="0">
                <a:solidFill>
                  <a:srgbClr val="C00000"/>
                </a:solidFill>
              </a:rPr>
              <a:t>angioedém</a:t>
            </a:r>
            <a:r>
              <a:rPr lang="cs-CZ" dirty="0" smtClean="0">
                <a:solidFill>
                  <a:srgbClr val="C00000"/>
                </a:solidFill>
              </a:rPr>
              <a:t> (HAE)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9496" indent="-457200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Klinické projevy</a:t>
            </a:r>
          </a:p>
          <a:p>
            <a:pPr marL="859536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859536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nejčastěji rty, víčka, krk, horní končetiny, genitál</a:t>
            </a:r>
          </a:p>
          <a:p>
            <a:pPr marL="859536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otok jazyka a hrtanu</a:t>
            </a:r>
          </a:p>
          <a:p>
            <a:pPr marL="859536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otok sliznice </a:t>
            </a:r>
            <a:r>
              <a:rPr lang="cs-CZ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GITu</a:t>
            </a:r>
            <a:r>
              <a:rPr lang="cs-CZ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– nauzea, zvracení, bolesti břicha, průjem  - </a:t>
            </a:r>
            <a:r>
              <a:rPr lang="cs-CZ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„akutní břicho“</a:t>
            </a:r>
          </a:p>
          <a:p>
            <a:pPr marL="859536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otok sliznice močových cest – retence moči </a:t>
            </a:r>
          </a:p>
          <a:p>
            <a:pPr marL="859536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postižení CNS – úporné bolesti hlavy, křeče, afázie i hemiplegie</a:t>
            </a:r>
          </a:p>
        </p:txBody>
      </p:sp>
    </p:spTree>
    <p:extLst>
      <p:ext uri="{BB962C8B-B14F-4D97-AF65-F5344CB8AC3E}">
        <p14:creationId xmlns:p14="http://schemas.microsoft.com/office/powerpoint/2010/main" val="297596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C00000"/>
                </a:solidFill>
              </a:rPr>
              <a:t>Hereditární </a:t>
            </a:r>
            <a:r>
              <a:rPr lang="cs-CZ" dirty="0" err="1" smtClean="0">
                <a:solidFill>
                  <a:srgbClr val="C00000"/>
                </a:solidFill>
              </a:rPr>
              <a:t>angioedém</a:t>
            </a:r>
            <a:r>
              <a:rPr lang="cs-CZ" dirty="0" smtClean="0">
                <a:solidFill>
                  <a:srgbClr val="C00000"/>
                </a:solidFill>
              </a:rPr>
              <a:t> (HAE)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39496" indent="-457200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Diagnostika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859536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Anamnéza</a:t>
            </a:r>
          </a:p>
          <a:p>
            <a:pPr marL="859536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Vyšetření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cs-CZ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snížení koncentrace C1-INH na 12–50 %, snížení C4 a C2 složky komplementu, C3 v normě (TYP I)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cs-CZ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C1-INH snížený, normální nebo vysoký, ale funkčně neaktivní; snížení C4 a C2 (TYP II)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cs-CZ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s</a:t>
            </a:r>
            <a:r>
              <a:rPr lang="cs-CZ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nížený </a:t>
            </a:r>
            <a:r>
              <a:rPr lang="cs-CZ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C1q u pacientů bez rodinného výskytu → </a:t>
            </a:r>
            <a:r>
              <a:rPr lang="cs-CZ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záskaný</a:t>
            </a:r>
            <a:r>
              <a:rPr lang="cs-CZ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angioedém</a:t>
            </a:r>
            <a:endParaRPr lang="cs-CZ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8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Sekundární imunodeficience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Nejsou vrozené.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Vznikají v průběhu života </a:t>
            </a:r>
            <a:r>
              <a:rPr lang="cs-CZ" dirty="0" smtClean="0">
                <a:solidFill>
                  <a:srgbClr val="002060"/>
                </a:solidFill>
              </a:rPr>
              <a:t>jedince.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Onemocnění vzniká z mnoha příčin – životní prostředí, stav po nebo při léčbě, nebo jako sekundární onemocnění k primární </a:t>
            </a:r>
            <a:r>
              <a:rPr lang="cs-CZ" dirty="0" smtClean="0">
                <a:solidFill>
                  <a:srgbClr val="002060"/>
                </a:solidFill>
              </a:rPr>
              <a:t>chorobě.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8662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Sekundární imunodeficience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Neboli získané imunodeficience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Metabolické choroby – diabetes, uremie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Imunosupresivní, cytostatická léčba, ozařování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Poruchy výživy, choroby zažívacího traktu, dlouhodobé redukční diety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Alkoholismus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Věk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Závažná poranění, </a:t>
            </a:r>
            <a:r>
              <a:rPr lang="cs-CZ" dirty="0" err="1" smtClean="0">
                <a:solidFill>
                  <a:srgbClr val="002060"/>
                </a:solidFill>
              </a:rPr>
              <a:t>polytramata</a:t>
            </a:r>
            <a:r>
              <a:rPr lang="cs-CZ" dirty="0" smtClean="0">
                <a:solidFill>
                  <a:srgbClr val="002060"/>
                </a:solidFill>
              </a:rPr>
              <a:t>, popáleniny, stavy po rozsáhlých operacích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Virové a chronické infekce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Chronická expozice chemickým škodlivinám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Chronické stresové situace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9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Dřeňové útlumy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Příčiny : </a:t>
            </a:r>
            <a:r>
              <a:rPr lang="cs-CZ" dirty="0" smtClean="0">
                <a:solidFill>
                  <a:srgbClr val="002060"/>
                </a:solidFill>
              </a:rPr>
              <a:t>léky </a:t>
            </a:r>
            <a:r>
              <a:rPr lang="cs-CZ" dirty="0" smtClean="0">
                <a:solidFill>
                  <a:srgbClr val="002060"/>
                </a:solidFill>
              </a:rPr>
              <a:t>a chemikálie: benzen </a:t>
            </a:r>
            <a:r>
              <a:rPr lang="cs-CZ" dirty="0" err="1" smtClean="0">
                <a:solidFill>
                  <a:srgbClr val="002060"/>
                </a:solidFill>
              </a:rPr>
              <a:t>apříbuzné</a:t>
            </a:r>
            <a:r>
              <a:rPr lang="cs-CZ" dirty="0" smtClean="0">
                <a:solidFill>
                  <a:srgbClr val="002060"/>
                </a:solidFill>
              </a:rPr>
              <a:t> chemikálie, antibiotika, cytostatika a </a:t>
            </a:r>
            <a:r>
              <a:rPr lang="cs-CZ" dirty="0" err="1" smtClean="0">
                <a:solidFill>
                  <a:srgbClr val="002060"/>
                </a:solidFill>
              </a:rPr>
              <a:t>imunosupresiva</a:t>
            </a:r>
            <a:r>
              <a:rPr lang="cs-CZ" dirty="0" smtClean="0">
                <a:solidFill>
                  <a:srgbClr val="002060"/>
                </a:solidFill>
              </a:rPr>
              <a:t>…. viry, nádorová onemocnění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Závažnost projevů imunodeficience je determinovaná počtem </a:t>
            </a:r>
            <a:r>
              <a:rPr lang="cs-CZ" dirty="0" err="1" smtClean="0">
                <a:solidFill>
                  <a:srgbClr val="002060"/>
                </a:solidFill>
              </a:rPr>
              <a:t>neutrofilů</a:t>
            </a:r>
            <a:r>
              <a:rPr lang="cs-CZ" dirty="0" smtClean="0">
                <a:solidFill>
                  <a:srgbClr val="002060"/>
                </a:solidFill>
              </a:rPr>
              <a:t>: koncentrace 500-1000bb/</a:t>
            </a:r>
            <a:r>
              <a:rPr lang="cs-CZ" dirty="0" err="1" smtClean="0">
                <a:solidFill>
                  <a:srgbClr val="002060"/>
                </a:solidFill>
              </a:rPr>
              <a:t>ul</a:t>
            </a:r>
            <a:r>
              <a:rPr lang="cs-CZ" dirty="0" smtClean="0">
                <a:solidFill>
                  <a:srgbClr val="002060"/>
                </a:solidFill>
              </a:rPr>
              <a:t> – 20% riziko infekce, při koncentraci pod 500bb/</a:t>
            </a:r>
            <a:r>
              <a:rPr lang="cs-CZ" dirty="0" err="1" smtClean="0">
                <a:solidFill>
                  <a:srgbClr val="002060"/>
                </a:solidFill>
              </a:rPr>
              <a:t>ul</a:t>
            </a:r>
            <a:r>
              <a:rPr lang="cs-CZ" dirty="0" smtClean="0">
                <a:solidFill>
                  <a:srgbClr val="002060"/>
                </a:solidFill>
              </a:rPr>
              <a:t> – riziko 50% infekce; 100bb/</a:t>
            </a:r>
            <a:r>
              <a:rPr lang="cs-CZ" dirty="0" err="1" smtClean="0">
                <a:solidFill>
                  <a:srgbClr val="002060"/>
                </a:solidFill>
              </a:rPr>
              <a:t>ul</a:t>
            </a:r>
            <a:r>
              <a:rPr lang="cs-CZ" dirty="0" smtClean="0">
                <a:solidFill>
                  <a:srgbClr val="002060"/>
                </a:solidFill>
              </a:rPr>
              <a:t> – riziko infekce =100% 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Projevy – horečka, třesavka, nekrotizující záněty v dutině ústní, vulvě, konečníku, pneumonie, krvácivé projevy</a:t>
            </a:r>
          </a:p>
        </p:txBody>
      </p:sp>
    </p:spTree>
    <p:extLst>
      <p:ext uri="{BB962C8B-B14F-4D97-AF65-F5344CB8AC3E}">
        <p14:creationId xmlns:p14="http://schemas.microsoft.com/office/powerpoint/2010/main" val="363127766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Imunodeficience při periferních poruchách granulocytů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Autoimunitní </a:t>
            </a:r>
            <a:r>
              <a:rPr lang="cs-CZ" dirty="0" smtClean="0">
                <a:solidFill>
                  <a:srgbClr val="002060"/>
                </a:solidFill>
              </a:rPr>
              <a:t>idiopatická </a:t>
            </a:r>
            <a:r>
              <a:rPr lang="cs-CZ" dirty="0" err="1" smtClean="0">
                <a:solidFill>
                  <a:srgbClr val="002060"/>
                </a:solidFill>
              </a:rPr>
              <a:t>neutropenie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Autoprotilátky proti povrchovým strukturám </a:t>
            </a:r>
            <a:r>
              <a:rPr lang="cs-CZ" dirty="0" err="1" smtClean="0">
                <a:solidFill>
                  <a:srgbClr val="002060"/>
                </a:solidFill>
              </a:rPr>
              <a:t>neutrofilů</a:t>
            </a:r>
            <a:r>
              <a:rPr lang="cs-CZ" dirty="0" smtClean="0">
                <a:solidFill>
                  <a:srgbClr val="002060"/>
                </a:solidFill>
              </a:rPr>
              <a:t> (např. CD16, CD11a, CD11b… v závislosti na typu onemocnění)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U některých pacientů se SLE, RA, </a:t>
            </a:r>
            <a:r>
              <a:rPr lang="cs-CZ" dirty="0" err="1" smtClean="0">
                <a:solidFill>
                  <a:srgbClr val="002060"/>
                </a:solidFill>
              </a:rPr>
              <a:t>Sjögrenovou</a:t>
            </a:r>
            <a:r>
              <a:rPr lang="cs-CZ" dirty="0" smtClean="0">
                <a:solidFill>
                  <a:srgbClr val="002060"/>
                </a:solidFill>
              </a:rPr>
              <a:t> chorobou, smíšenou chorobou pojiva, autoimunitní </a:t>
            </a:r>
            <a:r>
              <a:rPr lang="cs-CZ" dirty="0" err="1" smtClean="0">
                <a:solidFill>
                  <a:srgbClr val="002060"/>
                </a:solidFill>
              </a:rPr>
              <a:t>cytopenickou</a:t>
            </a:r>
            <a:r>
              <a:rPr lang="cs-CZ" dirty="0" smtClean="0">
                <a:solidFill>
                  <a:srgbClr val="002060"/>
                </a:solidFill>
              </a:rPr>
              <a:t> purpurou, chronickou aktivní hepatitidou, </a:t>
            </a:r>
            <a:r>
              <a:rPr lang="cs-CZ" dirty="0" err="1" smtClean="0">
                <a:solidFill>
                  <a:srgbClr val="002060"/>
                </a:solidFill>
              </a:rPr>
              <a:t>Gravesovou</a:t>
            </a:r>
            <a:r>
              <a:rPr lang="cs-CZ" dirty="0" smtClean="0">
                <a:solidFill>
                  <a:srgbClr val="002060"/>
                </a:solidFill>
              </a:rPr>
              <a:t> –</a:t>
            </a:r>
            <a:r>
              <a:rPr lang="cs-CZ" dirty="0" err="1" smtClean="0">
                <a:solidFill>
                  <a:srgbClr val="002060"/>
                </a:solidFill>
              </a:rPr>
              <a:t>Basedovou</a:t>
            </a:r>
            <a:r>
              <a:rPr lang="cs-CZ" dirty="0" smtClean="0">
                <a:solidFill>
                  <a:srgbClr val="002060"/>
                </a:solidFill>
              </a:rPr>
              <a:t> chorobou, </a:t>
            </a:r>
            <a:r>
              <a:rPr lang="cs-CZ" dirty="0" err="1" smtClean="0">
                <a:solidFill>
                  <a:srgbClr val="002060"/>
                </a:solidFill>
              </a:rPr>
              <a:t>Hashimotovou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thyreoiditidou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Příčiny: ovlivnění počtu nebo funkce zralých </a:t>
            </a:r>
            <a:r>
              <a:rPr lang="cs-CZ" dirty="0" err="1" smtClean="0">
                <a:solidFill>
                  <a:srgbClr val="002060"/>
                </a:solidFill>
              </a:rPr>
              <a:t>neutrofilů</a:t>
            </a:r>
            <a:r>
              <a:rPr lang="cs-CZ" dirty="0" smtClean="0">
                <a:solidFill>
                  <a:srgbClr val="002060"/>
                </a:solidFill>
              </a:rPr>
              <a:t> v periferní krvi přítomností extracelulárních faktorů: autoprotilátek, </a:t>
            </a:r>
            <a:r>
              <a:rPr lang="cs-CZ" dirty="0" err="1" smtClean="0">
                <a:solidFill>
                  <a:srgbClr val="002060"/>
                </a:solidFill>
              </a:rPr>
              <a:t>imunokomplexů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cytokinů</a:t>
            </a:r>
            <a:r>
              <a:rPr lang="cs-CZ" dirty="0" smtClean="0">
                <a:solidFill>
                  <a:srgbClr val="002060"/>
                </a:solidFill>
              </a:rPr>
              <a:t>, toxických metabolitů při metabolických chorobách</a:t>
            </a:r>
          </a:p>
        </p:txBody>
      </p:sp>
    </p:spTree>
    <p:extLst>
      <p:ext uri="{BB962C8B-B14F-4D97-AF65-F5344CB8AC3E}">
        <p14:creationId xmlns:p14="http://schemas.microsoft.com/office/powerpoint/2010/main" val="34395989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4991</Words>
  <Application>Microsoft Office PowerPoint</Application>
  <PresentationFormat>Předvádění na obrazovce (4:3)</PresentationFormat>
  <Paragraphs>1005</Paragraphs>
  <Slides>145</Slides>
  <Notes>29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145</vt:i4>
      </vt:variant>
    </vt:vector>
  </HeadingPairs>
  <TitlesOfParts>
    <vt:vector size="147" baseType="lpstr">
      <vt:lpstr>Motiv systému Office</vt:lpstr>
      <vt:lpstr>Rastrový obrázek</vt:lpstr>
      <vt:lpstr>Imunodeficience</vt:lpstr>
      <vt:lpstr>Poruchy imunity</vt:lpstr>
      <vt:lpstr>Imunosuprese </vt:lpstr>
      <vt:lpstr>Imunodeficience</vt:lpstr>
      <vt:lpstr>Prezentace aplikace PowerPoint</vt:lpstr>
      <vt:lpstr>Klinická manifestace imunodeficiencí</vt:lpstr>
      <vt:lpstr>Infekční procesy u primárních imunodeficiencí</vt:lpstr>
      <vt:lpstr>Rozdělení primárních imunodeficiencí</vt:lpstr>
      <vt:lpstr>Prezentace aplikace PowerPoint</vt:lpstr>
      <vt:lpstr>Evropská databáze pacientů  s primárními imunodeficiencemi (www.esid.org 2008)</vt:lpstr>
      <vt:lpstr>Vyšetřované parametry  v imunologické laboratoři</vt:lpstr>
      <vt:lpstr> Poruchy buněčně zprostředkované imunity</vt:lpstr>
      <vt:lpstr>Těžká kombinovananá imunodefcience (SCID) Severe Combined Immunodeficiency</vt:lpstr>
      <vt:lpstr>Prezentace aplikace PowerPoint</vt:lpstr>
      <vt:lpstr>Prezentace aplikace PowerPoint</vt:lpstr>
      <vt:lpstr>Molekulární podstata SCID</vt:lpstr>
      <vt:lpstr>Molekulární podstata SCID</vt:lpstr>
      <vt:lpstr>Molekulární podstata SCID</vt:lpstr>
      <vt:lpstr>Molekulární podstata SCID</vt:lpstr>
      <vt:lpstr>SCID  nejčastější klinické příznaky</vt:lpstr>
      <vt:lpstr>SCID   nejdůležitější laboratorní nálezy</vt:lpstr>
      <vt:lpstr>Maternofetální engraftment</vt:lpstr>
      <vt:lpstr>SCID  infekce způsobené atypickými patogeny</vt:lpstr>
      <vt:lpstr>Zdravá osoba</vt:lpstr>
      <vt:lpstr>SCID</vt:lpstr>
      <vt:lpstr>Prezentace aplikace PowerPoint</vt:lpstr>
      <vt:lpstr>Léčba pacientů se SCID</vt:lpstr>
      <vt:lpstr>Poruchy T-lymfocytů</vt:lpstr>
      <vt:lpstr>Funkční poruchy T-lymfocytů</vt:lpstr>
      <vt:lpstr>Deficity způsobené poruchami aktivace T- a B-lymfocytů</vt:lpstr>
      <vt:lpstr>Poruchy v antigenní prezentaci  u T-lymfocytů</vt:lpstr>
      <vt:lpstr>Aktivační poruchy T-lymfocytů</vt:lpstr>
      <vt:lpstr>Hyper IgM syndrom</vt:lpstr>
      <vt:lpstr>Omennův syndrom</vt:lpstr>
      <vt:lpstr>Chédiakův – Higashiho syndrom</vt:lpstr>
      <vt:lpstr>Familiární hemofagocytující lymfohisticytoza</vt:lpstr>
      <vt:lpstr>Mikroskopický obraz hemofagocytující lymfohistiózy</vt:lpstr>
      <vt:lpstr>Lymfoproliferativní syndrom vázány na chromosom X</vt:lpstr>
      <vt:lpstr> Familiární lymfoproliferativní syndrom s autoimunitu </vt:lpstr>
      <vt:lpstr>Kombinované vrozené imunodeficience spojené se syndromy</vt:lpstr>
      <vt:lpstr>Wiskot – Aldrichův syndrom (WAS)</vt:lpstr>
      <vt:lpstr>WAS</vt:lpstr>
      <vt:lpstr>WAS</vt:lpstr>
      <vt:lpstr>DiGeorgův syndrom – kvantitativní porucha T-lymfocytů</vt:lpstr>
      <vt:lpstr>DiGeorgův syndrom - klinika</vt:lpstr>
      <vt:lpstr>DiGeorgův syndrom - léčba</vt:lpstr>
      <vt:lpstr>Syndrom di george</vt:lpstr>
      <vt:lpstr>Poruchy tvorby protilátek – humorální imunodeficience</vt:lpstr>
      <vt:lpstr>Typy protilátkových imunodeficiencí</vt:lpstr>
      <vt:lpstr>Nejčastější tyty přimárních humorálních imunodeficiencí</vt:lpstr>
      <vt:lpstr>X-vázaná (Brutonova) agamaglobulinémie</vt:lpstr>
      <vt:lpstr>X-vázaná agamaglobulinémie</vt:lpstr>
      <vt:lpstr>X-vázaná agamaglobulinemie</vt:lpstr>
      <vt:lpstr>X-vázáná agamaglobulinemie</vt:lpstr>
      <vt:lpstr>Selektivní deficit IgA</vt:lpstr>
      <vt:lpstr>Goodův syndrom</vt:lpstr>
      <vt:lpstr>Přechodná hypogamaglobulinémie kojenců</vt:lpstr>
      <vt:lpstr>Deficit tvorby podtříd IgG</vt:lpstr>
      <vt:lpstr>Běžná variabilní imunodeficience (CVID)</vt:lpstr>
      <vt:lpstr>Prevalence CVID v roce 2011 (data ÚZIS)</vt:lpstr>
      <vt:lpstr>Běžná variabilní imunodeficience (CVID)  laboratorní nálezy</vt:lpstr>
      <vt:lpstr>Prezentace aplikace PowerPoint</vt:lpstr>
      <vt:lpstr>Diagnostický postup při nálezu hypogamaglobulinemiemémie</vt:lpstr>
      <vt:lpstr>Význam vyšetření hladin Ig  v diagnostice hypogamaglobulinémií</vt:lpstr>
      <vt:lpstr>Význam vyšetření hladin Ig  v diagnostice hypogamaglobulinémií</vt:lpstr>
      <vt:lpstr>Poruchy fagocytózy</vt:lpstr>
      <vt:lpstr>Prezentace aplikace PowerPoint</vt:lpstr>
      <vt:lpstr>Poruchy v počtu granulocytů</vt:lpstr>
      <vt:lpstr>Kostmanův syndrom - diagnostika</vt:lpstr>
      <vt:lpstr>Cyklická neutropenie</vt:lpstr>
      <vt:lpstr> Poruchy ve funkcích fagocytujících buněk</vt:lpstr>
      <vt:lpstr>Chronická granulomatóza</vt:lpstr>
      <vt:lpstr>Chronická granulomatózní choroba</vt:lpstr>
      <vt:lpstr>Prezentace aplikace PowerPoint</vt:lpstr>
      <vt:lpstr>Chronic Granulomatous Disease (autosomal recessive)</vt:lpstr>
      <vt:lpstr>Chronic Granulomatous Disease (X-linked)</vt:lpstr>
      <vt:lpstr>LAD syndrom</vt:lpstr>
      <vt:lpstr>Prezentace aplikace PowerPoint</vt:lpstr>
      <vt:lpstr>Prezentace aplikace PowerPoint</vt:lpstr>
      <vt:lpstr>  Myeloperoxidáza - MPO</vt:lpstr>
      <vt:lpstr>Deficience myeloperoxidázy</vt:lpstr>
      <vt:lpstr>   Cytometrické stanovení      myeloperoxidázy</vt:lpstr>
      <vt:lpstr>Prezentace aplikace PowerPoint</vt:lpstr>
      <vt:lpstr>Prezentace aplikace PowerPoint</vt:lpstr>
      <vt:lpstr>Prezentace aplikace PowerPoint</vt:lpstr>
      <vt:lpstr>Prezentace aplikace PowerPoint</vt:lpstr>
      <vt:lpstr>Poruchy komplementového systému</vt:lpstr>
      <vt:lpstr>Hereditární angioedém (HAE) </vt:lpstr>
      <vt:lpstr>Hereditární angioedém (HAE)</vt:lpstr>
      <vt:lpstr>Hereditární angioedém (HAE)</vt:lpstr>
      <vt:lpstr>Hereditární angioedém (HAE)</vt:lpstr>
      <vt:lpstr>Hereditární angioedém (HAE)</vt:lpstr>
      <vt:lpstr>Hereditární angioedém (HAE)</vt:lpstr>
      <vt:lpstr>Hereditární angioedém (HAE)</vt:lpstr>
      <vt:lpstr>Hereditární angioedém (HAE)</vt:lpstr>
      <vt:lpstr>Sekundární imunodeficience</vt:lpstr>
      <vt:lpstr>Sekundární imunodeficience</vt:lpstr>
      <vt:lpstr>Dřeňové útlumy</vt:lpstr>
      <vt:lpstr>Imunodeficience při periferních poruchách granulocytů</vt:lpstr>
      <vt:lpstr>Imunodeficience po splenektomii</vt:lpstr>
      <vt:lpstr>Imunodeficience při periferních poruchách lymfocytů</vt:lpstr>
      <vt:lpstr>Imunodeficience při sekundárních protilátkových poruchách</vt:lpstr>
      <vt:lpstr>Sekundární hypogamaglobulinémie</vt:lpstr>
      <vt:lpstr>Sekundární buněčné imunodeficience</vt:lpstr>
      <vt:lpstr>       Virus HIV</vt:lpstr>
      <vt:lpstr>Prezentace aplikace PowerPoint</vt:lpstr>
      <vt:lpstr>Virus HIV</vt:lpstr>
      <vt:lpstr>Prezentace aplikace PowerPoint</vt:lpstr>
      <vt:lpstr>Prezentace aplikace PowerPoint</vt:lpstr>
      <vt:lpstr>Fáze HIV</vt:lpstr>
      <vt:lpstr>Fáze HIV</vt:lpstr>
      <vt:lpstr>Prezentace aplikace PowerPoint</vt:lpstr>
      <vt:lpstr> HIV/AIDS</vt:lpstr>
      <vt:lpstr>HIV/AIDS</vt:lpstr>
      <vt:lpstr>AIDS - syndrom získané imunodeficience</vt:lpstr>
      <vt:lpstr>Klinická kategorie A</vt:lpstr>
      <vt:lpstr>Klinická kategorie B</vt:lpstr>
      <vt:lpstr> Klinická kategorie C  ( AIDS )</vt:lpstr>
      <vt:lpstr> Klinická kategorie C  ( AIDS )</vt:lpstr>
      <vt:lpstr>Diagnostika HIV infekce</vt:lpstr>
      <vt:lpstr>Diagnostika</vt:lpstr>
      <vt:lpstr> Metody nepřímé diagnostiky</vt:lpstr>
      <vt:lpstr>Markery v plazmě</vt:lpstr>
      <vt:lpstr>Metody testování </vt:lpstr>
      <vt:lpstr>některé pojmy</vt:lpstr>
      <vt:lpstr>ELISA (eia)</vt:lpstr>
      <vt:lpstr>ELISA – zkrácení diagn.okna</vt:lpstr>
      <vt:lpstr>Rapid testy</vt:lpstr>
      <vt:lpstr>Zařízení pro testování ze slin</vt:lpstr>
      <vt:lpstr>Prezentace aplikace PowerPoint</vt:lpstr>
      <vt:lpstr>Western blot</vt:lpstr>
      <vt:lpstr>Western blotting</vt:lpstr>
      <vt:lpstr> Diagnóza</vt:lpstr>
      <vt:lpstr>Léčba</vt:lpstr>
      <vt:lpstr>Prezentace aplikace PowerPoint</vt:lpstr>
      <vt:lpstr>HIV/AIDS</vt:lpstr>
      <vt:lpstr>Léčba</vt:lpstr>
      <vt:lpstr>Terapie AIDS</vt:lpstr>
      <vt:lpstr>Strategie  léčby</vt:lpstr>
      <vt:lpstr> HAART éra (od r. 1996) = troj a vícekombinace</vt:lpstr>
      <vt:lpstr>Vznik rezistence</vt:lpstr>
      <vt:lpstr>r. 1996 – účinná AR terapie</vt:lpstr>
      <vt:lpstr> Nežádoucí jevy u HIV a cART</vt:lpstr>
      <vt:lpstr>Význam stravy</vt:lpstr>
      <vt:lpstr>Seznam použité literatury</vt:lpstr>
    </vt:vector>
  </TitlesOfParts>
  <Company>Fakultní nemocnice u sv. Anny v Brně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Imunodeficience</dc:title>
  <dc:creator>uziv</dc:creator>
  <cp:lastModifiedBy>Helena</cp:lastModifiedBy>
  <cp:revision>32</cp:revision>
  <dcterms:created xsi:type="dcterms:W3CDTF">2016-04-18T12:49:53Z</dcterms:created>
  <dcterms:modified xsi:type="dcterms:W3CDTF">2018-10-23T18:00:59Z</dcterms:modified>
</cp:coreProperties>
</file>