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2"/>
  </p:notesMasterIdLst>
  <p:sldIdLst>
    <p:sldId id="256" r:id="rId2"/>
    <p:sldId id="285" r:id="rId3"/>
    <p:sldId id="257" r:id="rId4"/>
    <p:sldId id="258" r:id="rId5"/>
    <p:sldId id="259" r:id="rId6"/>
    <p:sldId id="273" r:id="rId7"/>
    <p:sldId id="260" r:id="rId8"/>
    <p:sldId id="272" r:id="rId9"/>
    <p:sldId id="261" r:id="rId10"/>
    <p:sldId id="262" r:id="rId11"/>
    <p:sldId id="264" r:id="rId12"/>
    <p:sldId id="265" r:id="rId13"/>
    <p:sldId id="266" r:id="rId14"/>
    <p:sldId id="287" r:id="rId15"/>
    <p:sldId id="286" r:id="rId16"/>
    <p:sldId id="288" r:id="rId17"/>
    <p:sldId id="276" r:id="rId18"/>
    <p:sldId id="281" r:id="rId19"/>
    <p:sldId id="282" r:id="rId20"/>
    <p:sldId id="280" r:id="rId21"/>
    <p:sldId id="277" r:id="rId22"/>
    <p:sldId id="279" r:id="rId23"/>
    <p:sldId id="278" r:id="rId24"/>
    <p:sldId id="283" r:id="rId25"/>
    <p:sldId id="284" r:id="rId26"/>
    <p:sldId id="267" r:id="rId27"/>
    <p:sldId id="271" r:id="rId28"/>
    <p:sldId id="268" r:id="rId29"/>
    <p:sldId id="275" r:id="rId30"/>
    <p:sldId id="269" r:id="rId31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0000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547" autoAdjust="0"/>
    <p:restoredTop sz="99838" autoAdjust="0"/>
  </p:normalViewPr>
  <p:slideViewPr>
    <p:cSldViewPr>
      <p:cViewPr>
        <p:scale>
          <a:sx n="66" d="100"/>
          <a:sy n="66" d="100"/>
        </p:scale>
        <p:origin x="-702" y="-5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789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noProof="0" smtClean="0"/>
              <a:t>Klepnutím lze upravit styly předlohy textu.</a:t>
            </a:r>
          </a:p>
          <a:p>
            <a:pPr lvl="1"/>
            <a:r>
              <a:rPr lang="cs-CZ" altLang="cs-CZ" noProof="0" smtClean="0"/>
              <a:t>Druhá úroveň</a:t>
            </a:r>
          </a:p>
          <a:p>
            <a:pPr lvl="2"/>
            <a:r>
              <a:rPr lang="cs-CZ" altLang="cs-CZ" noProof="0" smtClean="0"/>
              <a:t>Třetí úroveň</a:t>
            </a:r>
          </a:p>
          <a:p>
            <a:pPr lvl="3"/>
            <a:r>
              <a:rPr lang="cs-CZ" altLang="cs-CZ" noProof="0" smtClean="0"/>
              <a:t>Čtvrtá úroveň</a:t>
            </a:r>
          </a:p>
          <a:p>
            <a:pPr lvl="4"/>
            <a:r>
              <a:rPr lang="cs-CZ" altLang="cs-CZ" noProof="0" smtClean="0"/>
              <a:t>Pátá úroveň</a:t>
            </a:r>
          </a:p>
        </p:txBody>
      </p:sp>
      <p:sp>
        <p:nvSpPr>
          <p:cNvPr id="3789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378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623B3E49-5045-4398-B140-DE69EAC0B258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27874810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E38C1E-EB50-4EC8-8015-12857BB2F520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5444486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74D557-A185-458C-B443-889F079C61AC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875476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1783D7-84F6-4A54-85B5-0E19A2A25C27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7935048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E8740C-4948-42F3-8417-FD1B87CAD0E3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9147421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7BBDE4-F5AA-485F-89A4-CD97F0E2E00E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5589871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2D6AF3-349D-4DB3-AA98-92D46F1B8D97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5962473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FC9F18-086F-4BD4-BEFC-B168EF2FC551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7204223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36A356-8954-4886-B401-79C685F09834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2517325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C8D9F9-EC57-4749-BF2A-ED2E7082A0CA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5733762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EF35CC-23A9-4EA9-856D-1CCBEFE600AF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0317256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DBA891-919F-4A06-8275-1263C13E57C8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0207614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B00F72-369D-46AC-81BF-2697620CC87C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91221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99"/>
            </a:gs>
            <a:gs pos="100000">
              <a:srgbClr val="C2C274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B9F6D397-5D75-438E-B250-5C3DC49ED0F2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emf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files.gsm-centrum.cz/200000244-a24b9a2938/pocitac.jpg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edinfo.cz/oblasti/informacni-systemy-standardy/is/doc/lis/LIS_STAPRO_2004.doc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557338"/>
            <a:ext cx="7772400" cy="2303462"/>
          </a:xfrm>
        </p:spPr>
        <p:txBody>
          <a:bodyPr/>
          <a:lstStyle/>
          <a:p>
            <a:pPr eaLnBrk="1" hangingPunct="1"/>
            <a:r>
              <a:rPr lang="cs-CZ" altLang="cs-CZ" b="1" smtClean="0"/>
              <a:t>LIS/NIS; </a:t>
            </a:r>
            <a:br>
              <a:rPr lang="cs-CZ" altLang="cs-CZ" b="1" smtClean="0"/>
            </a:br>
            <a:r>
              <a:rPr lang="cs-CZ" altLang="cs-CZ" b="1" smtClean="0"/>
              <a:t>elektronická žádanka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981075"/>
          </a:xfrm>
        </p:spPr>
        <p:txBody>
          <a:bodyPr/>
          <a:lstStyle/>
          <a:p>
            <a:pPr eaLnBrk="1" hangingPunct="1"/>
            <a:r>
              <a:rPr lang="cs-CZ" altLang="cs-CZ" sz="3600" b="1" smtClean="0"/>
              <a:t>Trendy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25538"/>
            <a:ext cx="8229600" cy="5399087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altLang="cs-CZ" sz="2400" b="1" smtClean="0"/>
              <a:t>Otevřít informační systémy do okolí – komunikace s lékaři (externí lékaři, oddělení)</a:t>
            </a:r>
          </a:p>
          <a:p>
            <a:pPr eaLnBrk="1" hangingPunct="1">
              <a:lnSpc>
                <a:spcPct val="80000"/>
              </a:lnSpc>
            </a:pPr>
            <a:endParaRPr lang="cs-CZ" altLang="cs-CZ" sz="2400" b="1" smtClean="0"/>
          </a:p>
          <a:p>
            <a:pPr eaLnBrk="1" hangingPunct="1">
              <a:lnSpc>
                <a:spcPct val="80000"/>
              </a:lnSpc>
            </a:pPr>
            <a:r>
              <a:rPr lang="cs-CZ" altLang="cs-CZ" sz="2400" b="1" smtClean="0"/>
              <a:t>Kvalitní statistika a mezioborové vytěžování dat (souvislost laboratorních údajů s momentálně aplikovaným léčivem, s demografickými údaji)</a:t>
            </a:r>
          </a:p>
          <a:p>
            <a:pPr eaLnBrk="1" hangingPunct="1">
              <a:lnSpc>
                <a:spcPct val="80000"/>
              </a:lnSpc>
            </a:pPr>
            <a:endParaRPr lang="cs-CZ" altLang="cs-CZ" sz="2400" b="1" smtClean="0"/>
          </a:p>
          <a:p>
            <a:pPr eaLnBrk="1" hangingPunct="1">
              <a:lnSpc>
                <a:spcPct val="80000"/>
              </a:lnSpc>
            </a:pPr>
            <a:r>
              <a:rPr lang="cs-CZ" altLang="cs-CZ" sz="2400" b="1" smtClean="0"/>
              <a:t>Automatické účtování pro pojišťovny</a:t>
            </a:r>
          </a:p>
          <a:p>
            <a:pPr eaLnBrk="1" hangingPunct="1">
              <a:lnSpc>
                <a:spcPct val="80000"/>
              </a:lnSpc>
            </a:pPr>
            <a:endParaRPr lang="cs-CZ" altLang="cs-CZ" sz="2400" b="1" smtClean="0"/>
          </a:p>
          <a:p>
            <a:pPr eaLnBrk="1" hangingPunct="1">
              <a:lnSpc>
                <a:spcPct val="80000"/>
              </a:lnSpc>
            </a:pPr>
            <a:r>
              <a:rPr lang="cs-CZ" altLang="cs-CZ" sz="2400" b="1" smtClean="0"/>
              <a:t>Schopnost přijímat data z programů pro POCT (kontrola glukometrů, ABR analyzátorů a koagulometrů, možnost jednotné archivace výsledků, vyúčtování testů v pojišťovně)</a:t>
            </a:r>
          </a:p>
          <a:p>
            <a:pPr eaLnBrk="1" hangingPunct="1">
              <a:lnSpc>
                <a:spcPct val="80000"/>
              </a:lnSpc>
            </a:pPr>
            <a:endParaRPr lang="cs-CZ" altLang="cs-CZ" sz="2400" b="1" smtClean="0"/>
          </a:p>
          <a:p>
            <a:pPr eaLnBrk="1" hangingPunct="1">
              <a:lnSpc>
                <a:spcPct val="80000"/>
              </a:lnSpc>
            </a:pPr>
            <a:r>
              <a:rPr lang="cs-CZ" altLang="cs-CZ" sz="2400" b="1" smtClean="0"/>
              <a:t>Neuvádět diagnózu (soukromé laboratorní řetězce)?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922337"/>
          </a:xfrm>
        </p:spPr>
        <p:txBody>
          <a:bodyPr/>
          <a:lstStyle/>
          <a:p>
            <a:pPr eaLnBrk="1" hangingPunct="1"/>
            <a:r>
              <a:rPr lang="cs-CZ" altLang="cs-CZ" sz="3200" b="1" smtClean="0"/>
              <a:t>N-vrstvá architektura:</a:t>
            </a:r>
            <a:r>
              <a:rPr lang="cs-CZ" altLang="cs-CZ" sz="4000" smtClean="0"/>
              <a:t/>
            </a:r>
            <a:br>
              <a:rPr lang="cs-CZ" altLang="cs-CZ" sz="4000" smtClean="0"/>
            </a:br>
            <a:endParaRPr lang="cs-CZ" altLang="cs-CZ" sz="4000" smtClean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981075"/>
            <a:ext cx="8229600" cy="5876925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altLang="cs-CZ" sz="2000" b="1" smtClean="0"/>
              <a:t>Moderní systémy využívají web klient – na PC pouze web rozhraní – software přístup na web, ne k databasi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b="1" smtClean="0"/>
              <a:t>Mají N-vrstvou strukturu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b="1" smtClean="0"/>
              <a:t>Jednotlivé vrstvy: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000" b="1" smtClean="0"/>
              <a:t>         - Prezenční vrstva – nejvyšší vrstva, s kterou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000" b="1" smtClean="0"/>
              <a:t>                                pracuje obsluha</a:t>
            </a:r>
            <a:r>
              <a:rPr lang="cs-CZ" altLang="cs-CZ" sz="2000" smtClean="0"/>
              <a:t> </a:t>
            </a:r>
            <a:r>
              <a:rPr lang="cs-CZ" altLang="cs-CZ" sz="2000" b="1" smtClean="0"/>
              <a:t>       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000" b="1" smtClean="0"/>
              <a:t>         - Aplikovaná logika – pravidla a prostředky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000" b="1" smtClean="0"/>
              <a:t>                                umožňující práci s nejvyšší vrstvou</a:t>
            </a:r>
            <a:r>
              <a:rPr lang="cs-CZ" altLang="cs-CZ" sz="2000" smtClean="0"/>
              <a:t> </a:t>
            </a:r>
            <a:endParaRPr lang="cs-CZ" altLang="cs-CZ" sz="2000" b="1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000" b="1" smtClean="0"/>
              <a:t>         - Konektivita k DB – schopnost připojit určitý počet  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000" b="1" smtClean="0"/>
              <a:t>                                uživatelů či aplikací pracujících  současně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000" b="1" smtClean="0"/>
              <a:t>         - Databáze – datový systém, který ukládá a zpřístupňuje data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000" b="1" smtClean="0"/>
              <a:t>                                na externím serveru (př. Oracle)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b="1" smtClean="0"/>
              <a:t>Staré aplikace rozšířené na trhu (bez mnohovrstevnaté struktury) - obtížné postupně měnit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b="1" smtClean="0"/>
              <a:t>N – vrstvé aplikace - možnost měnit jen jednu vrstvu, mnohem flexibilnější, obecnější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77875"/>
          </a:xfrm>
        </p:spPr>
        <p:txBody>
          <a:bodyPr/>
          <a:lstStyle/>
          <a:p>
            <a:pPr eaLnBrk="1" hangingPunct="1"/>
            <a:r>
              <a:rPr lang="cs-CZ" altLang="cs-CZ" sz="3600" b="1" smtClean="0"/>
              <a:t>LIS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41438"/>
            <a:ext cx="8229600" cy="5256212"/>
          </a:xfrm>
        </p:spPr>
        <p:txBody>
          <a:bodyPr/>
          <a:lstStyle/>
          <a:p>
            <a:pPr eaLnBrk="1" hangingPunct="1"/>
            <a:r>
              <a:rPr lang="cs-CZ" altLang="cs-CZ" sz="2400" b="1" smtClean="0"/>
              <a:t>Na světě existují stovky laboratorních informačních systémů (LIS)</a:t>
            </a:r>
          </a:p>
          <a:p>
            <a:pPr eaLnBrk="1" hangingPunct="1">
              <a:buFontTx/>
              <a:buNone/>
            </a:pPr>
            <a:endParaRPr lang="cs-CZ" altLang="cs-CZ" sz="2400" b="1" smtClean="0"/>
          </a:p>
          <a:p>
            <a:pPr eaLnBrk="1" hangingPunct="1">
              <a:buFontTx/>
              <a:buNone/>
            </a:pPr>
            <a:r>
              <a:rPr lang="cs-CZ" altLang="cs-CZ" sz="2400" b="1" smtClean="0"/>
              <a:t>Příklady LIS – mnohovrstevnaté:</a:t>
            </a:r>
          </a:p>
          <a:p>
            <a:pPr eaLnBrk="1" hangingPunct="1"/>
            <a:r>
              <a:rPr lang="cs-CZ" altLang="cs-CZ" sz="2400" b="1" smtClean="0"/>
              <a:t>ORSYX – izraelská firma</a:t>
            </a:r>
          </a:p>
          <a:p>
            <a:pPr eaLnBrk="1" hangingPunct="1"/>
            <a:r>
              <a:rPr lang="cs-CZ" altLang="cs-CZ" sz="2400" b="1" smtClean="0"/>
              <a:t>LABLynx LIMS – USA - web klient - koncové stanice nemusí být extrémně výkonné</a:t>
            </a:r>
          </a:p>
          <a:p>
            <a:pPr eaLnBrk="1" hangingPunct="1"/>
            <a:r>
              <a:rPr lang="cs-CZ" altLang="cs-CZ" sz="2400" b="1" smtClean="0"/>
              <a:t>STARLIMS Corporation (USA) </a:t>
            </a:r>
          </a:p>
          <a:p>
            <a:pPr eaLnBrk="1" hangingPunct="1">
              <a:buFontTx/>
              <a:buNone/>
            </a:pPr>
            <a:r>
              <a:rPr lang="cs-CZ" altLang="cs-CZ" sz="2400" b="1" smtClean="0"/>
              <a:t>                  – databáze MS-SQL, Oracle</a:t>
            </a:r>
          </a:p>
          <a:p>
            <a:pPr eaLnBrk="1" hangingPunct="1">
              <a:buFontTx/>
              <a:buNone/>
            </a:pPr>
            <a:r>
              <a:rPr lang="cs-CZ" altLang="cs-CZ" sz="2400" b="1" smtClean="0"/>
              <a:t>                  -  web klient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282700"/>
          </a:xfrm>
        </p:spPr>
        <p:txBody>
          <a:bodyPr/>
          <a:lstStyle/>
          <a:p>
            <a:pPr eaLnBrk="1" hangingPunct="1"/>
            <a:r>
              <a:rPr lang="cs-CZ" altLang="cs-CZ" sz="3600" b="1" smtClean="0"/>
              <a:t>OpenLIMS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41438"/>
            <a:ext cx="8229600" cy="5183187"/>
          </a:xfrm>
        </p:spPr>
        <p:txBody>
          <a:bodyPr/>
          <a:lstStyle/>
          <a:p>
            <a:pPr eaLnBrk="1" hangingPunct="1"/>
            <a:endParaRPr lang="cs-CZ" altLang="cs-CZ" b="1" smtClean="0"/>
          </a:p>
          <a:p>
            <a:pPr eaLnBrk="1" hangingPunct="1"/>
            <a:endParaRPr lang="cs-CZ" altLang="cs-CZ" b="1" smtClean="0"/>
          </a:p>
          <a:p>
            <a:pPr eaLnBrk="1" hangingPunct="1"/>
            <a:r>
              <a:rPr lang="cs-CZ" altLang="cs-CZ" sz="2400" b="1" smtClean="0"/>
              <a:t>LIS firmy Stapro využívající mnohovrstevnatou strukturu.</a:t>
            </a:r>
          </a:p>
          <a:p>
            <a:pPr eaLnBrk="1" hangingPunct="1"/>
            <a:r>
              <a:rPr lang="cs-CZ" altLang="cs-CZ" sz="2400" b="1" smtClean="0"/>
              <a:t>dvacetiletá historie  - její LIS nejrozšířenější v ČR a SR</a:t>
            </a:r>
          </a:p>
          <a:p>
            <a:pPr eaLnBrk="1" hangingPunct="1"/>
            <a:endParaRPr lang="cs-CZ" altLang="cs-CZ" sz="2400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600" b="1" dirty="0" smtClean="0"/>
              <a:t>IS </a:t>
            </a:r>
            <a:r>
              <a:rPr lang="cs-CZ" altLang="cs-CZ" sz="3600" b="1" dirty="0" err="1" smtClean="0"/>
              <a:t>Analytix</a:t>
            </a:r>
            <a:endParaRPr lang="cs-CZ" altLang="cs-CZ" sz="3600" b="1" dirty="0" smtClean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44675"/>
            <a:ext cx="8229600" cy="4281488"/>
          </a:xfrm>
        </p:spPr>
        <p:txBody>
          <a:bodyPr/>
          <a:lstStyle/>
          <a:p>
            <a:pPr eaLnBrk="1" hangingPunct="1"/>
            <a:r>
              <a:rPr lang="cs-CZ" altLang="cs-CZ" sz="2000" b="1" dirty="0" smtClean="0"/>
              <a:t>Švédský moderní LIS</a:t>
            </a:r>
          </a:p>
          <a:p>
            <a:pPr eaLnBrk="1" hangingPunct="1"/>
            <a:r>
              <a:rPr lang="cs-CZ" altLang="cs-CZ" sz="2000" b="1" dirty="0" smtClean="0"/>
              <a:t>Software nabízí firma </a:t>
            </a:r>
            <a:r>
              <a:rPr lang="cs-CZ" altLang="cs-CZ" sz="2000" b="1" dirty="0" err="1" smtClean="0"/>
              <a:t>Compu</a:t>
            </a:r>
            <a:r>
              <a:rPr lang="cs-CZ" altLang="cs-CZ" sz="2000" b="1" dirty="0" smtClean="0"/>
              <a:t> Group </a:t>
            </a:r>
            <a:r>
              <a:rPr lang="cs-CZ" altLang="cs-CZ" sz="2000" b="1" dirty="0" err="1" smtClean="0"/>
              <a:t>Medical</a:t>
            </a:r>
            <a:endParaRPr lang="cs-CZ" altLang="cs-CZ" sz="2000" b="1" dirty="0" smtClean="0"/>
          </a:p>
          <a:p>
            <a:pPr eaLnBrk="1" hangingPunct="1"/>
            <a:r>
              <a:rPr lang="cs-CZ" altLang="cs-CZ" sz="2000" b="1" dirty="0" smtClean="0"/>
              <a:t>Pro všechny typy </a:t>
            </a:r>
            <a:r>
              <a:rPr lang="cs-CZ" altLang="cs-CZ" sz="2000" b="1" dirty="0" err="1" smtClean="0"/>
              <a:t>labpratoří</a:t>
            </a:r>
            <a:endParaRPr lang="cs-CZ" altLang="cs-CZ" sz="2000" b="1" dirty="0" smtClean="0"/>
          </a:p>
          <a:p>
            <a:pPr eaLnBrk="1" hangingPunct="1"/>
            <a:r>
              <a:rPr lang="cs-CZ" altLang="cs-CZ" sz="2000" b="1" dirty="0" smtClean="0"/>
              <a:t>MS Windows platforma, DB MS SQL</a:t>
            </a:r>
          </a:p>
          <a:p>
            <a:pPr eaLnBrk="1" hangingPunct="1"/>
            <a:r>
              <a:rPr lang="cs-CZ" altLang="cs-CZ" sz="2000" b="1" dirty="0" smtClean="0"/>
              <a:t>Rozšířený na Slovensku (gigantický řetězec </a:t>
            </a:r>
            <a:r>
              <a:rPr lang="cs-CZ" altLang="cs-CZ" sz="2000" b="1" dirty="0" err="1" smtClean="0"/>
              <a:t>Alpha</a:t>
            </a:r>
            <a:r>
              <a:rPr lang="cs-CZ" altLang="cs-CZ" sz="2000" b="1" dirty="0" smtClean="0"/>
              <a:t> </a:t>
            </a:r>
            <a:r>
              <a:rPr lang="cs-CZ" altLang="cs-CZ" sz="2000" b="1" dirty="0" err="1" smtClean="0"/>
              <a:t>Medical</a:t>
            </a:r>
            <a:r>
              <a:rPr lang="cs-CZ" altLang="cs-CZ" sz="2000" b="1" dirty="0" smtClean="0"/>
              <a:t>), </a:t>
            </a:r>
          </a:p>
          <a:p>
            <a:pPr eaLnBrk="1" hangingPunct="1"/>
            <a:r>
              <a:rPr lang="cs-CZ" altLang="cs-CZ" sz="2000" b="1" dirty="0" smtClean="0"/>
              <a:t>V ČR začíná  - </a:t>
            </a:r>
            <a:r>
              <a:rPr lang="cs-CZ" altLang="cs-CZ" sz="2000" b="1" dirty="0" err="1" smtClean="0"/>
              <a:t>Aeskulab</a:t>
            </a:r>
            <a:r>
              <a:rPr lang="cs-CZ" altLang="cs-CZ" sz="2000" b="1" dirty="0" smtClean="0"/>
              <a:t> Holding</a:t>
            </a:r>
          </a:p>
          <a:p>
            <a:pPr eaLnBrk="1" hangingPunct="1"/>
            <a:r>
              <a:rPr lang="cs-CZ" altLang="cs-CZ" sz="2000" b="1" dirty="0" smtClean="0"/>
              <a:t>Zvlášť validace technická a klinická</a:t>
            </a:r>
          </a:p>
          <a:p>
            <a:pPr marL="0" indent="0" eaLnBrk="1" hangingPunct="1">
              <a:buNone/>
            </a:pPr>
            <a:endParaRPr lang="cs-CZ" altLang="cs-CZ" sz="2000" b="1" dirty="0"/>
          </a:p>
          <a:p>
            <a:pPr marL="0" indent="0" eaLnBrk="1" hangingPunct="1">
              <a:buNone/>
            </a:pPr>
            <a:r>
              <a:rPr lang="cs-CZ" altLang="cs-CZ" sz="2000" b="1" dirty="0" smtClean="0"/>
              <a:t>                                              </a:t>
            </a:r>
            <a:r>
              <a:rPr lang="cs-CZ" altLang="cs-CZ" sz="3600" b="1" dirty="0" smtClean="0"/>
              <a:t>DS soft</a:t>
            </a:r>
          </a:p>
          <a:p>
            <a:pPr marL="0" indent="0" eaLnBrk="1" hangingPunct="1">
              <a:buNone/>
            </a:pPr>
            <a:r>
              <a:rPr lang="cs-CZ" altLang="cs-CZ" sz="2000" b="1" dirty="0" smtClean="0"/>
              <a:t>Relativně nový program místo systému M </a:t>
            </a:r>
            <a:r>
              <a:rPr lang="cs-CZ" altLang="cs-CZ" sz="2000" b="1" dirty="0" err="1" smtClean="0"/>
              <a:t>Lab</a:t>
            </a:r>
            <a:r>
              <a:rPr lang="cs-CZ" altLang="cs-CZ" sz="2000" b="1" dirty="0" smtClean="0"/>
              <a:t> – populární v mikrobiologii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96975"/>
          </a:xfrm>
        </p:spPr>
        <p:txBody>
          <a:bodyPr/>
          <a:lstStyle/>
          <a:p>
            <a:pPr eaLnBrk="1" hangingPunct="1"/>
            <a:r>
              <a:rPr lang="cs-CZ" altLang="cs-CZ" sz="3600" b="1" smtClean="0"/>
              <a:t>Data manager, middleware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536" y="1340768"/>
            <a:ext cx="8229600" cy="5517232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altLang="cs-CZ" sz="2400" dirty="0" smtClean="0"/>
              <a:t>Spojení  LIS se softwarem analyzátoru často nestačí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400" dirty="0" smtClean="0"/>
              <a:t>Mezi software analyzátoru, LIS a software </a:t>
            </a:r>
            <a:r>
              <a:rPr lang="cs-CZ" altLang="cs-CZ" sz="2400" dirty="0" err="1" smtClean="0"/>
              <a:t>perianalytického</a:t>
            </a:r>
            <a:r>
              <a:rPr lang="cs-CZ" altLang="cs-CZ" sz="2400" dirty="0" smtClean="0"/>
              <a:t> systému začleněn </a:t>
            </a:r>
            <a:r>
              <a:rPr lang="cs-CZ" altLang="cs-CZ" sz="2400" b="1" dirty="0" err="1" smtClean="0"/>
              <a:t>middleware</a:t>
            </a:r>
            <a:endParaRPr lang="cs-CZ" altLang="cs-CZ" sz="2400" b="1" dirty="0" smtClean="0"/>
          </a:p>
          <a:p>
            <a:pPr eaLnBrk="1" hangingPunct="1">
              <a:lnSpc>
                <a:spcPct val="80000"/>
              </a:lnSpc>
            </a:pPr>
            <a:r>
              <a:rPr lang="cs-CZ" altLang="cs-CZ" sz="2400" b="1" dirty="0" smtClean="0"/>
              <a:t>MW</a:t>
            </a:r>
            <a:r>
              <a:rPr lang="cs-CZ" altLang="cs-CZ" sz="2400" dirty="0" smtClean="0"/>
              <a:t> zajišťuje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400" dirty="0" smtClean="0"/>
              <a:t>     - vzájemnou oboustrannou komunikaci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400" dirty="0" smtClean="0"/>
              <a:t>     - kontrolu pohybu vzorku po laboratoři + archivaci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400" dirty="0" smtClean="0"/>
              <a:t>     - kontrolu kvality, validaci výsledků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400" b="1" dirty="0" smtClean="0"/>
              <a:t>Data </a:t>
            </a:r>
            <a:r>
              <a:rPr lang="cs-CZ" altLang="cs-CZ" sz="2400" b="1" dirty="0" err="1" smtClean="0"/>
              <a:t>manager</a:t>
            </a:r>
            <a:r>
              <a:rPr lang="cs-CZ" altLang="cs-CZ" sz="2400" b="1" dirty="0" smtClean="0"/>
              <a:t> -</a:t>
            </a:r>
            <a:r>
              <a:rPr lang="cs-CZ" altLang="cs-CZ" sz="2400" dirty="0" smtClean="0"/>
              <a:t> další software mezi analyzátory a LIS</a:t>
            </a:r>
            <a:endParaRPr lang="cs-CZ" altLang="cs-CZ" sz="2400" b="1" dirty="0" smtClean="0"/>
          </a:p>
          <a:p>
            <a:pPr eaLnBrk="1" hangingPunct="1">
              <a:lnSpc>
                <a:spcPct val="80000"/>
              </a:lnSpc>
            </a:pPr>
            <a:r>
              <a:rPr lang="cs-CZ" altLang="cs-CZ" sz="2400" b="1" dirty="0" smtClean="0"/>
              <a:t>DM </a:t>
            </a:r>
            <a:r>
              <a:rPr lang="cs-CZ" altLang="cs-CZ" sz="2400" dirty="0" smtClean="0"/>
              <a:t>umožňuje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400" dirty="0" smtClean="0"/>
              <a:t>    - řídit více přístrojů z jedné stanice (centrální kontrolní modul)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400" dirty="0" smtClean="0"/>
              <a:t>    - plní funkce, které některé LIS neumožňují (např. </a:t>
            </a:r>
            <a:r>
              <a:rPr lang="cs-CZ" altLang="cs-CZ" sz="2400" dirty="0" err="1" smtClean="0"/>
              <a:t>definace</a:t>
            </a:r>
            <a:r>
              <a:rPr lang="cs-CZ" altLang="cs-CZ" sz="2400" dirty="0" smtClean="0"/>
              <a:t> různých pravidel a podmínek)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400" dirty="0" smtClean="0"/>
              <a:t>Datová cesta od požadavku lékaře po obdržení výsledku lékařem: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400" dirty="0" smtClean="0"/>
              <a:t>    </a:t>
            </a:r>
            <a:r>
              <a:rPr lang="cs-CZ" altLang="cs-CZ" sz="2000" b="1" dirty="0" smtClean="0"/>
              <a:t>NIS – LIS – MW – </a:t>
            </a:r>
            <a:r>
              <a:rPr lang="cs-CZ" altLang="cs-CZ" sz="2000" b="1" dirty="0" smtClean="0"/>
              <a:t>DM- Analyzátor </a:t>
            </a:r>
            <a:r>
              <a:rPr lang="cs-CZ" altLang="cs-CZ" sz="2000" b="1" dirty="0" smtClean="0"/>
              <a:t>– DM – MW – LIS </a:t>
            </a:r>
            <a:r>
              <a:rPr lang="cs-CZ" altLang="cs-CZ" sz="2000" b="1" dirty="0" smtClean="0"/>
              <a:t>– NIS </a:t>
            </a:r>
            <a:endParaRPr lang="cs-CZ" altLang="cs-CZ" sz="2000" b="1" dirty="0" smtClean="0"/>
          </a:p>
        </p:txBody>
      </p:sp>
      <p:pic>
        <p:nvPicPr>
          <p:cNvPr id="16388" name="Picture 4" descr="Hráčovo sen (17 fotek) - obrázek 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7625" y="2060575"/>
            <a:ext cx="1293813" cy="1728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5"/>
          <p:cNvSpPr>
            <a:spLocks noChangeArrowheads="1"/>
          </p:cNvSpPr>
          <p:nvPr/>
        </p:nvSpPr>
        <p:spPr bwMode="auto">
          <a:xfrm>
            <a:off x="0" y="-1238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cs-CZ" altLang="cs-CZ"/>
          </a:p>
        </p:txBody>
      </p:sp>
      <p:graphicFrame>
        <p:nvGraphicFramePr>
          <p:cNvPr id="17411" name="Object 4"/>
          <p:cNvGraphicFramePr>
            <a:graphicFrameLocks noChangeAspect="1"/>
          </p:cNvGraphicFramePr>
          <p:nvPr/>
        </p:nvGraphicFramePr>
        <p:xfrm>
          <a:off x="2195513" y="549275"/>
          <a:ext cx="4659312" cy="6308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6" r:id="rId3" imgW="5944819" imgH="8044282" progId="Visio.Drawing.6">
                  <p:embed/>
                </p:oleObj>
              </mc:Choice>
              <mc:Fallback>
                <p:oleObj r:id="rId3" imgW="5944819" imgH="8044282" progId="Visio.Drawing.6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95513" y="549275"/>
                        <a:ext cx="4659312" cy="6308725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412" name="Text Box 6"/>
          <p:cNvSpPr txBox="1">
            <a:spLocks noChangeArrowheads="1"/>
          </p:cNvSpPr>
          <p:nvPr/>
        </p:nvSpPr>
        <p:spPr bwMode="auto">
          <a:xfrm>
            <a:off x="1042988" y="0"/>
            <a:ext cx="72739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/>
              <a:t>Příklad: Schéma datové cesty PSM-MPA-analyzátor - OKB FN Brno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b="1" smtClean="0"/>
              <a:t>Nemocniční informační systém (NIS)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133600"/>
            <a:ext cx="8229600" cy="3992563"/>
          </a:xfrm>
        </p:spPr>
        <p:txBody>
          <a:bodyPr/>
          <a:lstStyle/>
          <a:p>
            <a:pPr eaLnBrk="1" hangingPunct="1"/>
            <a:r>
              <a:rPr lang="cs-CZ" altLang="cs-CZ" sz="2400" b="1" smtClean="0"/>
              <a:t>Podpora a evidence všech medicínských procesů a postupů - mezioborové komunikace a spolupráce</a:t>
            </a:r>
          </a:p>
          <a:p>
            <a:pPr eaLnBrk="1" hangingPunct="1"/>
            <a:endParaRPr lang="cs-CZ" altLang="cs-CZ" sz="2400" smtClean="0"/>
          </a:p>
          <a:p>
            <a:pPr eaLnBrk="1" hangingPunct="1"/>
            <a:endParaRPr lang="cs-CZ" altLang="cs-CZ" sz="2400" smtClean="0"/>
          </a:p>
          <a:p>
            <a:pPr eaLnBrk="1" hangingPunct="1"/>
            <a:r>
              <a:rPr lang="cs-CZ" altLang="cs-CZ" sz="2400" smtClean="0"/>
              <a:t>Výrobci NIS - LIS</a:t>
            </a:r>
          </a:p>
          <a:p>
            <a:pPr eaLnBrk="1" hangingPunct="1"/>
            <a:endParaRPr lang="cs-CZ" altLang="cs-CZ" sz="2400" smtClean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b="1" smtClean="0"/>
              <a:t>NIS – hlavní funkce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244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2400" b="1" smtClean="0"/>
              <a:t>Kompletní pacientská dokumentace – ambulance + lůžková oddělení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400" b="1" smtClean="0"/>
              <a:t>   (vstupní anamnéza,průběh léčby, závěrečná zpráva)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cs-CZ" altLang="cs-CZ" sz="2400" b="1" smtClean="0"/>
          </a:p>
          <a:p>
            <a:pPr eaLnBrk="1" hangingPunct="1">
              <a:lnSpc>
                <a:spcPct val="90000"/>
              </a:lnSpc>
            </a:pPr>
            <a:r>
              <a:rPr lang="cs-CZ" altLang="cs-CZ" sz="2400" b="1" smtClean="0"/>
              <a:t>Laboratorní komplement – výsledky</a:t>
            </a:r>
          </a:p>
          <a:p>
            <a:pPr eaLnBrk="1" hangingPunct="1">
              <a:lnSpc>
                <a:spcPct val="90000"/>
              </a:lnSpc>
            </a:pPr>
            <a:endParaRPr lang="cs-CZ" altLang="cs-CZ" sz="2400" b="1" smtClean="0"/>
          </a:p>
          <a:p>
            <a:pPr eaLnBrk="1" hangingPunct="1">
              <a:lnSpc>
                <a:spcPct val="90000"/>
              </a:lnSpc>
            </a:pPr>
            <a:r>
              <a:rPr lang="cs-CZ" altLang="cs-CZ" sz="2400" b="1" smtClean="0"/>
              <a:t>Obrazový komplement</a:t>
            </a:r>
          </a:p>
          <a:p>
            <a:pPr eaLnBrk="1" hangingPunct="1">
              <a:lnSpc>
                <a:spcPct val="90000"/>
              </a:lnSpc>
            </a:pPr>
            <a:endParaRPr lang="cs-CZ" altLang="cs-CZ" sz="2400" b="1" smtClean="0"/>
          </a:p>
          <a:p>
            <a:pPr eaLnBrk="1" hangingPunct="1">
              <a:lnSpc>
                <a:spcPct val="90000"/>
              </a:lnSpc>
            </a:pPr>
            <a:r>
              <a:rPr lang="cs-CZ" altLang="cs-CZ" sz="2400" b="1" smtClean="0"/>
              <a:t>Tisk receptů, generace elektronické žádanky</a:t>
            </a:r>
          </a:p>
          <a:p>
            <a:pPr eaLnBrk="1" hangingPunct="1">
              <a:lnSpc>
                <a:spcPct val="90000"/>
              </a:lnSpc>
            </a:pPr>
            <a:endParaRPr lang="cs-CZ" altLang="cs-CZ" sz="2400" b="1" smtClean="0"/>
          </a:p>
          <a:p>
            <a:pPr eaLnBrk="1" hangingPunct="1">
              <a:lnSpc>
                <a:spcPct val="90000"/>
              </a:lnSpc>
            </a:pPr>
            <a:r>
              <a:rPr lang="cs-CZ" altLang="cs-CZ" sz="2400" b="1" smtClean="0"/>
              <a:t>Přehled o aktuálních nákladech, vyúčtování zdravotní péče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b="1" smtClean="0"/>
              <a:t>NIS – nadstavbové  funkce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133600"/>
            <a:ext cx="8229600" cy="3992563"/>
          </a:xfrm>
        </p:spPr>
        <p:txBody>
          <a:bodyPr/>
          <a:lstStyle/>
          <a:p>
            <a:pPr eaLnBrk="1" hangingPunct="1"/>
            <a:r>
              <a:rPr lang="cs-CZ" altLang="cs-CZ" sz="2400" b="1" smtClean="0"/>
              <a:t>Lékárna</a:t>
            </a:r>
          </a:p>
          <a:p>
            <a:pPr eaLnBrk="1" hangingPunct="1"/>
            <a:r>
              <a:rPr lang="cs-CZ" altLang="cs-CZ" sz="2400" b="1" smtClean="0"/>
              <a:t>Stravovací provoz</a:t>
            </a:r>
          </a:p>
          <a:p>
            <a:pPr eaLnBrk="1" hangingPunct="1"/>
            <a:r>
              <a:rPr lang="cs-CZ" altLang="cs-CZ" sz="2400" b="1" smtClean="0"/>
              <a:t>Transfuzní terapie</a:t>
            </a:r>
          </a:p>
          <a:p>
            <a:pPr eaLnBrk="1" hangingPunct="1"/>
            <a:r>
              <a:rPr lang="cs-CZ" altLang="cs-CZ" sz="2400" b="1" smtClean="0"/>
              <a:t>Digitální zpracování dat</a:t>
            </a:r>
          </a:p>
          <a:p>
            <a:pPr eaLnBrk="1" hangingPunct="1"/>
            <a:r>
              <a:rPr lang="cs-CZ" altLang="cs-CZ" sz="2400" b="1" smtClean="0"/>
              <a:t>Přiložení zvukového nebo obrazového záznamu operace</a:t>
            </a:r>
          </a:p>
          <a:p>
            <a:pPr eaLnBrk="1" hangingPunct="1"/>
            <a:endParaRPr lang="cs-CZ" altLang="cs-CZ" sz="2400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600" b="1" smtClean="0"/>
              <a:t>Tok dat – základní cesta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5068888"/>
          </a:xfrm>
        </p:spPr>
        <p:txBody>
          <a:bodyPr/>
          <a:lstStyle/>
          <a:p>
            <a:pPr eaLnBrk="1" hangingPunct="1"/>
            <a:r>
              <a:rPr lang="cs-CZ" altLang="cs-CZ" sz="2800" b="1" smtClean="0"/>
              <a:t>Nemocniční informační systém (požadavky od kliniků )  - laboratorní informační systém (laboratoře) </a:t>
            </a:r>
          </a:p>
          <a:p>
            <a:pPr eaLnBrk="1" hangingPunct="1"/>
            <a:endParaRPr lang="cs-CZ" altLang="cs-CZ" sz="2800" b="1" smtClean="0"/>
          </a:p>
          <a:p>
            <a:pPr eaLnBrk="1" hangingPunct="1"/>
            <a:r>
              <a:rPr lang="cs-CZ" altLang="cs-CZ" sz="2800" b="1" smtClean="0"/>
              <a:t>LIS připojen k analyzátorům </a:t>
            </a:r>
          </a:p>
          <a:p>
            <a:pPr eaLnBrk="1" hangingPunct="1"/>
            <a:endParaRPr lang="cs-CZ" altLang="cs-CZ" sz="2800" b="1" smtClean="0"/>
          </a:p>
          <a:p>
            <a:pPr eaLnBrk="1" hangingPunct="1"/>
            <a:r>
              <a:rPr lang="cs-CZ" altLang="cs-CZ" sz="2800" b="1" smtClean="0"/>
              <a:t>Výsledky se automaticky přenášejí z analyzátorů do LIS </a:t>
            </a:r>
          </a:p>
          <a:p>
            <a:pPr eaLnBrk="1" hangingPunct="1"/>
            <a:endParaRPr lang="cs-CZ" altLang="cs-CZ" sz="2800" b="1" smtClean="0"/>
          </a:p>
          <a:p>
            <a:pPr eaLnBrk="1" hangingPunct="1"/>
            <a:r>
              <a:rPr lang="cs-CZ" altLang="cs-CZ" sz="2800" b="1" smtClean="0"/>
              <a:t>Po validaci přenos výsledků do NIS k lékaři</a:t>
            </a:r>
          </a:p>
        </p:txBody>
      </p:sp>
      <p:pic>
        <p:nvPicPr>
          <p:cNvPr id="3076" name="Picture 7" descr="Zobrazit obrázek v plné velikosti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388" y="2927350"/>
            <a:ext cx="1295400" cy="1263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b="1" smtClean="0"/>
              <a:t>Požadavky na moderní NIS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060575"/>
            <a:ext cx="8229600" cy="4065588"/>
          </a:xfrm>
        </p:spPr>
        <p:txBody>
          <a:bodyPr/>
          <a:lstStyle/>
          <a:p>
            <a:pPr eaLnBrk="1" hangingPunct="1"/>
            <a:r>
              <a:rPr lang="cs-CZ" altLang="cs-CZ" sz="2400" b="1" smtClean="0"/>
              <a:t>Otevřený pružně konfigurovatelný systém, plné využití datových standardů MZ, přizpůsobivost</a:t>
            </a:r>
          </a:p>
          <a:p>
            <a:pPr eaLnBrk="1" hangingPunct="1"/>
            <a:endParaRPr lang="cs-CZ" altLang="cs-CZ" sz="2400" b="1" smtClean="0"/>
          </a:p>
          <a:p>
            <a:pPr eaLnBrk="1" hangingPunct="1"/>
            <a:r>
              <a:rPr lang="cs-CZ" altLang="cs-CZ" sz="2400" b="1" smtClean="0"/>
              <a:t>Uživatelská vstřícnost: snadné zaškolení, standardní ovládání typu Windows</a:t>
            </a:r>
          </a:p>
          <a:p>
            <a:pPr eaLnBrk="1" hangingPunct="1">
              <a:buFontTx/>
              <a:buNone/>
            </a:pPr>
            <a:endParaRPr lang="cs-CZ" altLang="cs-CZ" sz="2400" b="1" smtClean="0"/>
          </a:p>
          <a:p>
            <a:pPr eaLnBrk="1" hangingPunct="1"/>
            <a:r>
              <a:rPr lang="cs-CZ" altLang="cs-CZ" sz="2400" b="1" smtClean="0"/>
              <a:t>Plné respektování ochrany pacientských informací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b="1" smtClean="0"/>
              <a:t>Významné systémy NIS v ČR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cs-CZ" altLang="cs-CZ" smtClean="0"/>
              <a:t>  </a:t>
            </a:r>
            <a:r>
              <a:rPr lang="cs-CZ" altLang="cs-CZ" b="1" smtClean="0"/>
              <a:t>PCS                         STEINER</a:t>
            </a:r>
          </a:p>
          <a:p>
            <a:pPr eaLnBrk="1" hangingPunct="1">
              <a:buFontTx/>
              <a:buNone/>
            </a:pPr>
            <a:r>
              <a:rPr lang="cs-CZ" altLang="cs-CZ" b="1" smtClean="0"/>
              <a:t>  AMIS                        SAS</a:t>
            </a:r>
          </a:p>
          <a:p>
            <a:pPr eaLnBrk="1" hangingPunct="1">
              <a:buFontTx/>
              <a:buNone/>
            </a:pPr>
            <a:r>
              <a:rPr lang="cs-CZ" altLang="cs-CZ" b="1" smtClean="0"/>
              <a:t>  STAPRO                  COMSYD</a:t>
            </a:r>
          </a:p>
          <a:p>
            <a:pPr eaLnBrk="1" hangingPunct="1">
              <a:buFontTx/>
              <a:buNone/>
            </a:pPr>
            <a:r>
              <a:rPr lang="cs-CZ" altLang="cs-CZ" b="1" smtClean="0"/>
              <a:t>  INEQ                        APP</a:t>
            </a:r>
          </a:p>
          <a:p>
            <a:pPr eaLnBrk="1" hangingPunct="1">
              <a:buFontTx/>
              <a:buNone/>
            </a:pPr>
            <a:r>
              <a:rPr lang="cs-CZ" altLang="cs-CZ" b="1" smtClean="0"/>
              <a:t>  SMS                         GUBI</a:t>
            </a:r>
          </a:p>
          <a:p>
            <a:pPr eaLnBrk="1" hangingPunct="1">
              <a:buFontTx/>
              <a:buNone/>
            </a:pPr>
            <a:r>
              <a:rPr lang="cs-CZ" altLang="cs-CZ" b="1" smtClean="0"/>
              <a:t>  MEDICON</a:t>
            </a:r>
            <a:endParaRPr lang="cs-CZ" altLang="cs-CZ" smtClean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5"/>
          <p:cNvSpPr>
            <a:spLocks noChangeArrowheads="1"/>
          </p:cNvSpPr>
          <p:nvPr/>
        </p:nvSpPr>
        <p:spPr bwMode="auto">
          <a:xfrm>
            <a:off x="-1793875" y="-357188"/>
            <a:ext cx="9144000" cy="15875"/>
          </a:xfrm>
          <a:prstGeom prst="rect">
            <a:avLst/>
          </a:prstGeom>
          <a:solidFill>
            <a:srgbClr val="00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23555" name="Rectangle 12"/>
          <p:cNvSpPr>
            <a:spLocks noChangeArrowheads="1"/>
          </p:cNvSpPr>
          <p:nvPr/>
        </p:nvSpPr>
        <p:spPr bwMode="auto">
          <a:xfrm>
            <a:off x="-1793875" y="-998538"/>
            <a:ext cx="7315200" cy="9525"/>
          </a:xfrm>
          <a:prstGeom prst="rect">
            <a:avLst/>
          </a:prstGeom>
          <a:solidFill>
            <a:srgbClr val="00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cs-CZ" altLang="cs-CZ"/>
          </a:p>
        </p:txBody>
      </p:sp>
      <p:graphicFrame>
        <p:nvGraphicFramePr>
          <p:cNvPr id="45201" name="Group 145"/>
          <p:cNvGraphicFramePr>
            <a:graphicFrameLocks noGrp="1"/>
          </p:cNvGraphicFramePr>
          <p:nvPr/>
        </p:nvGraphicFramePr>
        <p:xfrm>
          <a:off x="179388" y="0"/>
          <a:ext cx="8208962" cy="6688139"/>
        </p:xfrm>
        <a:graphic>
          <a:graphicData uri="http://schemas.openxmlformats.org/drawingml/2006/table">
            <a:tbl>
              <a:tblPr/>
              <a:tblGrid>
                <a:gridCol w="1639887"/>
                <a:gridCol w="1643063"/>
                <a:gridCol w="1643062"/>
                <a:gridCol w="1643063"/>
                <a:gridCol w="1639887"/>
              </a:tblGrid>
              <a:tr h="579147">
                <a:tc gridSpan="5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                Aktuální informace o některých firmách a jejich NIS</a:t>
                      </a:r>
                      <a:endParaRPr kumimoji="0" lang="cs-CZ" alt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marT="45722" marB="45722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136848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název firmy</a:t>
                      </a:r>
                    </a:p>
                  </a:txBody>
                  <a:tcPr marT="45722" marB="45722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počet zaměstnanců</a:t>
                      </a:r>
                      <a:br>
                        <a:rPr kumimoji="0" lang="cs-CZ" alt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</a:br>
                      <a:r>
                        <a:rPr kumimoji="0" lang="cs-CZ" alt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věnujících se NIS</a:t>
                      </a:r>
                    </a:p>
                  </a:txBody>
                  <a:tcPr marT="45722" marB="4572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název NIS</a:t>
                      </a:r>
                    </a:p>
                  </a:txBody>
                  <a:tcPr marT="45722" marB="4572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počet provozovaných instalací</a:t>
                      </a:r>
                      <a:br>
                        <a:rPr kumimoji="0" lang="cs-CZ" alt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</a:br>
                      <a:r>
                        <a:rPr kumimoji="0" lang="cs-CZ" alt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(převážně lůžková zařízení)</a:t>
                      </a:r>
                    </a:p>
                  </a:txBody>
                  <a:tcPr marT="45722" marB="4572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poznámka</a:t>
                      </a:r>
                    </a:p>
                  </a:txBody>
                  <a:tcPr marT="45722" marB="45722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0708">
                <a:tc gridSpan="5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2" marB="45722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0481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ACE design</a:t>
                      </a:r>
                    </a:p>
                  </a:txBody>
                  <a:tcPr marT="45722" marB="45722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marT="45722" marB="4572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PODAPO</a:t>
                      </a:r>
                    </a:p>
                  </a:txBody>
                  <a:tcPr marT="45722" marB="4572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</a:t>
                      </a:r>
                    </a:p>
                  </a:txBody>
                  <a:tcPr marT="45722" marB="4572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jen účtování</a:t>
                      </a:r>
                    </a:p>
                  </a:txBody>
                  <a:tcPr marT="45722" marB="45722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070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AMIS</a:t>
                      </a:r>
                    </a:p>
                  </a:txBody>
                  <a:tcPr marT="45722" marB="45722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60</a:t>
                      </a:r>
                    </a:p>
                  </a:txBody>
                  <a:tcPr marT="45722" marB="4572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AMIS</a:t>
                      </a:r>
                    </a:p>
                  </a:txBody>
                  <a:tcPr marT="45722" marB="4572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11</a:t>
                      </a:r>
                    </a:p>
                  </a:txBody>
                  <a:tcPr marT="45722" marB="4572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2" marB="45722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070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APP</a:t>
                      </a:r>
                    </a:p>
                  </a:txBody>
                  <a:tcPr marT="45722" marB="45722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30</a:t>
                      </a:r>
                    </a:p>
                  </a:txBody>
                  <a:tcPr marT="45722" marB="4572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MEDICALC</a:t>
                      </a:r>
                    </a:p>
                  </a:txBody>
                  <a:tcPr marT="45722" marB="4572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marT="45722" marB="4572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2" marB="45722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229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STAPRO</a:t>
                      </a:r>
                    </a:p>
                  </a:txBody>
                  <a:tcPr marT="45722" marB="45722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110</a:t>
                      </a:r>
                    </a:p>
                  </a:txBody>
                  <a:tcPr marT="45722" marB="4572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MEDEA II</a:t>
                      </a:r>
                    </a:p>
                  </a:txBody>
                  <a:tcPr marT="45722" marB="4572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25</a:t>
                      </a:r>
                    </a:p>
                  </a:txBody>
                  <a:tcPr marT="45722" marB="4572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2" marB="45722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070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STEINER</a:t>
                      </a:r>
                    </a:p>
                  </a:txBody>
                  <a:tcPr marT="45722" marB="45722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</a:t>
                      </a:r>
                    </a:p>
                  </a:txBody>
                  <a:tcPr marT="45722" marB="4572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UNIS</a:t>
                      </a:r>
                    </a:p>
                  </a:txBody>
                  <a:tcPr marT="45722" marB="4572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12</a:t>
                      </a:r>
                    </a:p>
                  </a:txBody>
                  <a:tcPr marT="45722" marB="4572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2" marB="45722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070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INEQ</a:t>
                      </a:r>
                    </a:p>
                  </a:txBody>
                  <a:tcPr marT="45722" marB="45722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15</a:t>
                      </a:r>
                    </a:p>
                  </a:txBody>
                  <a:tcPr marT="45722" marB="4572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AKORD</a:t>
                      </a:r>
                    </a:p>
                  </a:txBody>
                  <a:tcPr marT="45722" marB="4572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marT="45722" marB="4572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2" marB="45722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070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SMS</a:t>
                      </a:r>
                    </a:p>
                  </a:txBody>
                  <a:tcPr marT="45722" marB="45722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53</a:t>
                      </a:r>
                    </a:p>
                  </a:txBody>
                  <a:tcPr marT="45722" marB="4572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CLINICOM</a:t>
                      </a:r>
                    </a:p>
                  </a:txBody>
                  <a:tcPr marT="45722" marB="4572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marT="45722" marB="4572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2" marB="45722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07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2" marB="45722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2" marB="4572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PROGRES-LAN</a:t>
                      </a:r>
                    </a:p>
                  </a:txBody>
                  <a:tcPr marT="45722" marB="4572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14</a:t>
                      </a:r>
                    </a:p>
                  </a:txBody>
                  <a:tcPr marT="45722" marB="4572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původně Dialog-NIS</a:t>
                      </a:r>
                    </a:p>
                  </a:txBody>
                  <a:tcPr marT="45722" marB="45722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6842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2" marB="45722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2" marB="4572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GALILEO 2</a:t>
                      </a:r>
                    </a:p>
                  </a:txBody>
                  <a:tcPr marT="45722" marB="4572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41</a:t>
                      </a:r>
                    </a:p>
                  </a:txBody>
                  <a:tcPr marT="45722" marB="4572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původně Ostrasoft</a:t>
                      </a:r>
                      <a:br>
                        <a:rPr kumimoji="0" lang="cs-CZ" alt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</a:br>
                      <a:r>
                        <a:rPr kumimoji="0" lang="cs-CZ" alt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většinou jen dílčí řešení</a:t>
                      </a:r>
                    </a:p>
                  </a:txBody>
                  <a:tcPr marT="45722" marB="45722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b="1" smtClean="0"/>
              <a:t>NIS – situace na trhu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z="2400" b="1" smtClean="0"/>
              <a:t>Nejlépe hodnocené – STAPRO, AMIS (velké systémy), INEQ  - nový nadějný</a:t>
            </a:r>
          </a:p>
          <a:p>
            <a:pPr eaLnBrk="1" hangingPunct="1"/>
            <a:endParaRPr lang="cs-CZ" altLang="cs-CZ" sz="2400" b="1" smtClean="0"/>
          </a:p>
          <a:p>
            <a:pPr eaLnBrk="1" hangingPunct="1"/>
            <a:r>
              <a:rPr lang="cs-CZ" altLang="cs-CZ" sz="2400" b="1" smtClean="0"/>
              <a:t>Žádný NIS si nedokázal zajistit dominantní postavení na trhu  </a:t>
            </a:r>
          </a:p>
          <a:p>
            <a:pPr eaLnBrk="1" hangingPunct="1"/>
            <a:endParaRPr lang="cs-CZ" altLang="cs-CZ" sz="2400" b="1" smtClean="0"/>
          </a:p>
          <a:p>
            <a:pPr eaLnBrk="1" hangingPunct="1"/>
            <a:r>
              <a:rPr lang="cs-CZ" altLang="cs-CZ" sz="2400" b="1" smtClean="0"/>
              <a:t>SMS - ve světovém měřítku jeden z největších dodavatelů NIS (mateřská firma sídlí v USA) </a:t>
            </a:r>
          </a:p>
          <a:p>
            <a:pPr eaLnBrk="1" hangingPunct="1"/>
            <a:endParaRPr lang="cs-CZ" altLang="cs-CZ" sz="2400" b="1" smtClean="0"/>
          </a:p>
          <a:p>
            <a:pPr eaLnBrk="1" hangingPunct="1"/>
            <a:r>
              <a:rPr lang="cs-CZ" altLang="cs-CZ" sz="2400" b="1" smtClean="0"/>
              <a:t>GUBI - lázeňská zařízení </a:t>
            </a:r>
          </a:p>
          <a:p>
            <a:pPr eaLnBrk="1" hangingPunct="1"/>
            <a:endParaRPr lang="cs-CZ" altLang="cs-CZ" sz="2400" b="1" smtClean="0"/>
          </a:p>
          <a:p>
            <a:pPr eaLnBrk="1" hangingPunct="1">
              <a:buFontTx/>
              <a:buNone/>
            </a:pPr>
            <a:endParaRPr lang="cs-CZ" altLang="cs-CZ" smtClean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b="1" smtClean="0"/>
              <a:t>Elektronická žádanka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z="2400" b="1" smtClean="0"/>
              <a:t>Tvorba žádanky na oddělení</a:t>
            </a:r>
          </a:p>
          <a:p>
            <a:pPr eaLnBrk="1" hangingPunct="1"/>
            <a:endParaRPr lang="cs-CZ" altLang="cs-CZ" sz="2400" b="1" smtClean="0"/>
          </a:p>
          <a:p>
            <a:pPr eaLnBrk="1" hangingPunct="1"/>
            <a:r>
              <a:rPr lang="cs-CZ" altLang="cs-CZ" sz="2400" b="1" smtClean="0"/>
              <a:t>Současné vygenerování čárového kódu – označení vzorků</a:t>
            </a:r>
          </a:p>
          <a:p>
            <a:pPr eaLnBrk="1" hangingPunct="1"/>
            <a:endParaRPr lang="cs-CZ" altLang="cs-CZ" sz="2400" b="1" smtClean="0"/>
          </a:p>
          <a:p>
            <a:pPr eaLnBrk="1" hangingPunct="1"/>
            <a:r>
              <a:rPr lang="cs-CZ" altLang="cs-CZ" sz="2400" b="1" smtClean="0"/>
              <a:t>Stejné údaje jako na klasické žádance pro laboratoře</a:t>
            </a:r>
          </a:p>
          <a:p>
            <a:pPr eaLnBrk="1" hangingPunct="1"/>
            <a:endParaRPr lang="cs-CZ" altLang="cs-CZ" sz="2400" b="1" smtClean="0"/>
          </a:p>
          <a:p>
            <a:pPr eaLnBrk="1" hangingPunct="1"/>
            <a:r>
              <a:rPr lang="cs-CZ" altLang="cs-CZ" sz="2400" b="1" smtClean="0"/>
              <a:t>Automatický převod do LIS – většinou načtením kódu na vzorku pomocí čtečky čárového kódu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b="1" smtClean="0"/>
              <a:t>Elektronická žádanka</a:t>
            </a:r>
          </a:p>
        </p:txBody>
      </p:sp>
      <p:pic>
        <p:nvPicPr>
          <p:cNvPr id="26627" name="Picture 4" descr="E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913" y="1484313"/>
            <a:ext cx="6465887" cy="9145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92150"/>
            <a:ext cx="8229600" cy="865188"/>
          </a:xfrm>
        </p:spPr>
        <p:txBody>
          <a:bodyPr/>
          <a:lstStyle/>
          <a:p>
            <a:pPr eaLnBrk="1" hangingPunct="1"/>
            <a:r>
              <a:rPr lang="cs-CZ" altLang="cs-CZ" sz="3200" b="1" smtClean="0"/>
              <a:t>Datový standard MZ ČR a NČLP</a:t>
            </a:r>
            <a:endParaRPr lang="cs-CZ" altLang="cs-CZ" sz="3200" smtClean="0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84313"/>
            <a:ext cx="8229600" cy="4968875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cs-CZ" altLang="cs-CZ" smtClean="0"/>
          </a:p>
          <a:p>
            <a:pPr eaLnBrk="1" hangingPunct="1">
              <a:lnSpc>
                <a:spcPct val="80000"/>
              </a:lnSpc>
            </a:pPr>
            <a:r>
              <a:rPr lang="cs-CZ" altLang="cs-CZ" sz="2400" b="1" smtClean="0"/>
              <a:t>Nezbytné vytvořit datové rozhraní zajišťující komunikaci mezi informačními systémy ve zdravotnictví</a:t>
            </a:r>
          </a:p>
          <a:p>
            <a:pPr eaLnBrk="1" hangingPunct="1">
              <a:lnSpc>
                <a:spcPct val="80000"/>
              </a:lnSpc>
            </a:pPr>
            <a:endParaRPr lang="cs-CZ" altLang="cs-CZ" sz="2400" b="1" smtClean="0"/>
          </a:p>
          <a:p>
            <a:pPr eaLnBrk="1" hangingPunct="1">
              <a:lnSpc>
                <a:spcPct val="80000"/>
              </a:lnSpc>
            </a:pPr>
            <a:r>
              <a:rPr lang="cs-CZ" altLang="cs-CZ" sz="2400" b="1" smtClean="0"/>
              <a:t>V ČR došlo k sjednocení v r. 1997 - první verze datového standardu ( ing. Zámečník)</a:t>
            </a:r>
          </a:p>
          <a:p>
            <a:pPr eaLnBrk="1" hangingPunct="1">
              <a:lnSpc>
                <a:spcPct val="80000"/>
              </a:lnSpc>
            </a:pPr>
            <a:endParaRPr lang="cs-CZ" altLang="cs-CZ" sz="2400" b="1" smtClean="0"/>
          </a:p>
          <a:p>
            <a:pPr eaLnBrk="1" hangingPunct="1">
              <a:lnSpc>
                <a:spcPct val="80000"/>
              </a:lnSpc>
            </a:pPr>
            <a:r>
              <a:rPr lang="cs-CZ" altLang="cs-CZ" sz="2400" b="1" smtClean="0"/>
              <a:t>Nyní verze 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76250"/>
            <a:ext cx="8229600" cy="720725"/>
          </a:xfrm>
        </p:spPr>
        <p:txBody>
          <a:bodyPr/>
          <a:lstStyle/>
          <a:p>
            <a:pPr eaLnBrk="1" hangingPunct="1"/>
            <a:r>
              <a:rPr lang="cs-CZ" altLang="cs-CZ" sz="3200" b="1" smtClean="0"/>
              <a:t>Datový standard umožňuje:</a:t>
            </a:r>
            <a:r>
              <a:rPr lang="cs-CZ" altLang="cs-CZ" sz="3200" smtClean="0"/>
              <a:t/>
            </a:r>
            <a:br>
              <a:rPr lang="cs-CZ" altLang="cs-CZ" sz="3200" smtClean="0"/>
            </a:br>
            <a:endParaRPr lang="cs-CZ" altLang="cs-CZ" sz="320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68413"/>
            <a:ext cx="8229600" cy="485775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altLang="cs-CZ" sz="2400" b="1" smtClean="0"/>
              <a:t>Předávání informací o pacientech mezi zdravotnickými informačními systémy</a:t>
            </a:r>
          </a:p>
          <a:p>
            <a:pPr eaLnBrk="1" hangingPunct="1">
              <a:lnSpc>
                <a:spcPct val="80000"/>
              </a:lnSpc>
            </a:pPr>
            <a:endParaRPr lang="cs-CZ" altLang="cs-CZ" sz="2400" b="1" smtClean="0"/>
          </a:p>
          <a:p>
            <a:pPr eaLnBrk="1" hangingPunct="1">
              <a:lnSpc>
                <a:spcPct val="80000"/>
              </a:lnSpc>
            </a:pPr>
            <a:r>
              <a:rPr lang="cs-CZ" altLang="cs-CZ" sz="2400" b="1" smtClean="0"/>
              <a:t>Objednávání směrem do LIS, sdělování výsledků z LIS</a:t>
            </a:r>
          </a:p>
          <a:p>
            <a:pPr eaLnBrk="1" hangingPunct="1">
              <a:lnSpc>
                <a:spcPct val="80000"/>
              </a:lnSpc>
            </a:pPr>
            <a:endParaRPr lang="cs-CZ" altLang="cs-CZ" sz="2400" b="1" smtClean="0"/>
          </a:p>
          <a:p>
            <a:pPr eaLnBrk="1" hangingPunct="1">
              <a:lnSpc>
                <a:spcPct val="80000"/>
              </a:lnSpc>
            </a:pPr>
            <a:r>
              <a:rPr lang="cs-CZ" altLang="cs-CZ" sz="2400" b="1" smtClean="0"/>
              <a:t>Předávání dat pro NZIS (Národní zdravotnický informační systém)</a:t>
            </a:r>
          </a:p>
          <a:p>
            <a:pPr eaLnBrk="1" hangingPunct="1">
              <a:lnSpc>
                <a:spcPct val="80000"/>
              </a:lnSpc>
            </a:pPr>
            <a:endParaRPr lang="cs-CZ" altLang="cs-CZ" sz="2400" b="1" smtClean="0"/>
          </a:p>
          <a:p>
            <a:pPr eaLnBrk="1" hangingPunct="1">
              <a:lnSpc>
                <a:spcPct val="80000"/>
              </a:lnSpc>
            </a:pPr>
            <a:r>
              <a:rPr lang="cs-CZ" altLang="cs-CZ" sz="2400" b="1" smtClean="0"/>
              <a:t>Systém využívá národní číselníky laboratorních položek (NČLP)</a:t>
            </a:r>
          </a:p>
          <a:p>
            <a:pPr eaLnBrk="1" hangingPunct="1">
              <a:lnSpc>
                <a:spcPct val="80000"/>
              </a:lnSpc>
            </a:pPr>
            <a:endParaRPr lang="cs-CZ" altLang="cs-CZ" sz="2400" b="1" smtClean="0"/>
          </a:p>
          <a:p>
            <a:pPr eaLnBrk="1" hangingPunct="1">
              <a:lnSpc>
                <a:spcPct val="80000"/>
              </a:lnSpc>
            </a:pPr>
            <a:r>
              <a:rPr lang="cs-CZ" altLang="cs-CZ" sz="2400" b="1" smtClean="0"/>
              <a:t>Číselníky  složeny z číselných kódů, z nichž každý odpovídá určité metodě (čtyřmístné číslo)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sz="2400" smtClean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692150"/>
          </a:xfrm>
        </p:spPr>
        <p:txBody>
          <a:bodyPr/>
          <a:lstStyle/>
          <a:p>
            <a:pPr eaLnBrk="1" hangingPunct="1"/>
            <a:r>
              <a:rPr lang="cs-CZ" altLang="cs-CZ" sz="3200" b="1" smtClean="0"/>
              <a:t>Datové standardy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908050"/>
            <a:ext cx="8229600" cy="594995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altLang="cs-CZ" sz="2400" b="1" smtClean="0"/>
              <a:t>Akceptovány většinou firem  dodávajících zdravotnický SW</a:t>
            </a:r>
          </a:p>
          <a:p>
            <a:pPr eaLnBrk="1" hangingPunct="1">
              <a:lnSpc>
                <a:spcPct val="80000"/>
              </a:lnSpc>
            </a:pPr>
            <a:endParaRPr lang="cs-CZ" altLang="cs-CZ" sz="2400" b="1" smtClean="0"/>
          </a:p>
          <a:p>
            <a:pPr eaLnBrk="1" hangingPunct="1">
              <a:lnSpc>
                <a:spcPct val="80000"/>
              </a:lnSpc>
            </a:pPr>
            <a:r>
              <a:rPr lang="cs-CZ" altLang="cs-CZ" sz="2400" b="1" smtClean="0"/>
              <a:t>Zabudovány do významných LIS a jiných systémů např. IZIP</a:t>
            </a:r>
          </a:p>
          <a:p>
            <a:pPr eaLnBrk="1" hangingPunct="1">
              <a:lnSpc>
                <a:spcPct val="80000"/>
              </a:lnSpc>
            </a:pPr>
            <a:endParaRPr lang="cs-CZ" altLang="cs-CZ" sz="2400" b="1" smtClean="0"/>
          </a:p>
          <a:p>
            <a:pPr eaLnBrk="1" hangingPunct="1">
              <a:lnSpc>
                <a:spcPct val="80000"/>
              </a:lnSpc>
            </a:pPr>
            <a:r>
              <a:rPr lang="cs-CZ" altLang="cs-CZ" sz="2400" b="1" smtClean="0"/>
              <a:t>Rozšiřovány o další položky dle požadavků z praxe (trvalý rozvoj)</a:t>
            </a:r>
          </a:p>
          <a:p>
            <a:pPr eaLnBrk="1" hangingPunct="1">
              <a:lnSpc>
                <a:spcPct val="80000"/>
              </a:lnSpc>
            </a:pPr>
            <a:endParaRPr lang="cs-CZ" altLang="cs-CZ" sz="2400" b="1" smtClean="0"/>
          </a:p>
          <a:p>
            <a:pPr eaLnBrk="1" hangingPunct="1">
              <a:lnSpc>
                <a:spcPct val="80000"/>
              </a:lnSpc>
            </a:pPr>
            <a:r>
              <a:rPr lang="cs-CZ" altLang="cs-CZ" sz="2400" b="1" smtClean="0"/>
              <a:t>Do budoucna je v systémech zakázáno používání vlastních položek zpočátku používané</a:t>
            </a:r>
          </a:p>
          <a:p>
            <a:pPr eaLnBrk="1" hangingPunct="1">
              <a:lnSpc>
                <a:spcPct val="80000"/>
              </a:lnSpc>
            </a:pPr>
            <a:endParaRPr lang="cs-CZ" altLang="cs-CZ" sz="2400" b="1" smtClean="0"/>
          </a:p>
          <a:p>
            <a:pPr eaLnBrk="1" hangingPunct="1">
              <a:lnSpc>
                <a:spcPct val="80000"/>
              </a:lnSpc>
            </a:pPr>
            <a:r>
              <a:rPr lang="cs-CZ" altLang="cs-CZ" sz="2400" b="1" smtClean="0"/>
              <a:t>Mezinárodní standardy – ve světě není jednotný systém</a:t>
            </a:r>
          </a:p>
          <a:p>
            <a:pPr eaLnBrk="1" hangingPunct="1">
              <a:lnSpc>
                <a:spcPct val="80000"/>
              </a:lnSpc>
            </a:pPr>
            <a:endParaRPr lang="cs-CZ" altLang="cs-CZ" sz="2400" b="1" smtClean="0"/>
          </a:p>
          <a:p>
            <a:pPr eaLnBrk="1" hangingPunct="1">
              <a:lnSpc>
                <a:spcPct val="80000"/>
              </a:lnSpc>
            </a:pPr>
            <a:r>
              <a:rPr lang="cs-CZ" altLang="cs-CZ" sz="2400" b="1" smtClean="0"/>
              <a:t>Datový standard HL7 – australský, částečně využíván v Evropě 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b="1" smtClean="0"/>
              <a:t>NZIS - Národní zdravotnický informační systém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2400" b="1" smtClean="0"/>
              <a:t>Ke sběru a zpracování zdravotnických údajů a informací</a:t>
            </a:r>
          </a:p>
          <a:p>
            <a:pPr eaLnBrk="1" hangingPunct="1">
              <a:lnSpc>
                <a:spcPct val="90000"/>
              </a:lnSpc>
            </a:pPr>
            <a:endParaRPr lang="cs-CZ" altLang="cs-CZ" sz="2400" b="1" smtClean="0"/>
          </a:p>
          <a:p>
            <a:pPr eaLnBrk="1" hangingPunct="1">
              <a:lnSpc>
                <a:spcPct val="90000"/>
              </a:lnSpc>
            </a:pPr>
            <a:r>
              <a:rPr lang="cs-CZ" altLang="cs-CZ" sz="2400" b="1" smtClean="0"/>
              <a:t>K vedení Národních zdravotních registrů</a:t>
            </a:r>
          </a:p>
          <a:p>
            <a:pPr eaLnBrk="1" hangingPunct="1">
              <a:lnSpc>
                <a:spcPct val="90000"/>
              </a:lnSpc>
            </a:pPr>
            <a:endParaRPr lang="cs-CZ" altLang="cs-CZ" sz="2400" b="1" smtClean="0"/>
          </a:p>
          <a:p>
            <a:pPr eaLnBrk="1" hangingPunct="1">
              <a:lnSpc>
                <a:spcPct val="90000"/>
              </a:lnSpc>
            </a:pPr>
            <a:r>
              <a:rPr lang="cs-CZ" altLang="cs-CZ" sz="2400" b="1" smtClean="0"/>
              <a:t>K poskytování informací v rozsahu určeném právními předpisy při respektování podmínek ochrany dat </a:t>
            </a:r>
          </a:p>
          <a:p>
            <a:pPr eaLnBrk="1" hangingPunct="1">
              <a:lnSpc>
                <a:spcPct val="90000"/>
              </a:lnSpc>
            </a:pPr>
            <a:endParaRPr lang="cs-CZ" altLang="cs-CZ" sz="2400" b="1" smtClean="0"/>
          </a:p>
          <a:p>
            <a:pPr eaLnBrk="1" hangingPunct="1">
              <a:lnSpc>
                <a:spcPct val="90000"/>
              </a:lnSpc>
            </a:pPr>
            <a:r>
              <a:rPr lang="cs-CZ" altLang="cs-CZ" sz="2400" b="1" smtClean="0"/>
              <a:t>K využití informací v rámci zdravotnického výzkumu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50900"/>
          </a:xfrm>
        </p:spPr>
        <p:txBody>
          <a:bodyPr/>
          <a:lstStyle/>
          <a:p>
            <a:pPr eaLnBrk="1" hangingPunct="1"/>
            <a:r>
              <a:rPr lang="cs-CZ" altLang="cs-CZ" sz="3200" b="1" smtClean="0"/>
              <a:t>Laboratorní informační systém (LIS)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981075"/>
            <a:ext cx="8229600" cy="5545138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sz="2400" b="1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400" b="1" smtClean="0"/>
              <a:t>Původně: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400" b="1" smtClean="0"/>
              <a:t>software - nahradil ruční zadávání požadavků na lab. vyš. 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400" b="1" smtClean="0"/>
              <a:t>zapisování výsledků a jejich odesílání k objednateli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400" b="1" smtClean="0"/>
              <a:t>Nyní: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400" b="1" smtClean="0"/>
              <a:t>komplexní zpracování dat v laboratoři 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400" b="1" smtClean="0"/>
              <a:t>od příjmu požadavku po zpracování - kontrola a vydání 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400" b="1" smtClean="0"/>
              <a:t>vyúčtování provedené práce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400" b="1" smtClean="0"/>
              <a:t>tiskové sestavy, statistika a nadstavbové programy pro další zpracování uložených dat 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400" b="1" smtClean="0"/>
              <a:t>údaje mohou přicházet z nejrůznějších zdrojů - ručně zadané nebo elektronicky od jiných PS či analyzátorů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400" b="1" smtClean="0"/>
              <a:t>výsledky trvale uloženy v systému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74638"/>
            <a:ext cx="8218487" cy="1282700"/>
          </a:xfrm>
        </p:spPr>
        <p:txBody>
          <a:bodyPr/>
          <a:lstStyle/>
          <a:p>
            <a:pPr eaLnBrk="1" hangingPunct="1"/>
            <a:r>
              <a:rPr lang="cs-CZ" altLang="cs-CZ" sz="2800" b="1" smtClean="0"/>
              <a:t>IZIP  – internetový přístup ke zdravotním informacím pacienta</a:t>
            </a:r>
            <a:r>
              <a:rPr lang="cs-CZ" altLang="cs-CZ" sz="4000" smtClean="0"/>
              <a:t/>
            </a:r>
            <a:br>
              <a:rPr lang="cs-CZ" altLang="cs-CZ" sz="4000" smtClean="0"/>
            </a:br>
            <a:endParaRPr lang="cs-CZ" altLang="cs-CZ" sz="4000" smtClean="0"/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96975"/>
            <a:ext cx="8229600" cy="5661025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altLang="cs-CZ" sz="2400" b="1" smtClean="0"/>
              <a:t>Zdravotnické informace on-line (pouze pro pacienty VZP) – </a:t>
            </a:r>
            <a:r>
              <a:rPr lang="cs-CZ" altLang="cs-CZ" sz="2400" b="1" smtClean="0">
                <a:solidFill>
                  <a:srgbClr val="800000"/>
                </a:solidFill>
              </a:rPr>
              <a:t>systém zrušen v r. 2012</a:t>
            </a:r>
          </a:p>
          <a:p>
            <a:pPr eaLnBrk="1" hangingPunct="1">
              <a:lnSpc>
                <a:spcPct val="80000"/>
              </a:lnSpc>
            </a:pPr>
            <a:endParaRPr lang="cs-CZ" altLang="cs-CZ" sz="2400" b="1" smtClean="0"/>
          </a:p>
          <a:p>
            <a:pPr eaLnBrk="1" hangingPunct="1">
              <a:lnSpc>
                <a:spcPct val="80000"/>
              </a:lnSpc>
            </a:pPr>
            <a:r>
              <a:rPr lang="cs-CZ" altLang="cs-CZ" sz="2400" b="1" smtClean="0"/>
              <a:t>Zkvalitňuje komunikaci mezi zdravotnickými subjekty</a:t>
            </a:r>
          </a:p>
          <a:p>
            <a:pPr eaLnBrk="1" hangingPunct="1">
              <a:lnSpc>
                <a:spcPct val="80000"/>
              </a:lnSpc>
            </a:pPr>
            <a:endParaRPr lang="cs-CZ" altLang="cs-CZ" sz="2400" b="1" smtClean="0"/>
          </a:p>
          <a:p>
            <a:pPr eaLnBrk="1" hangingPunct="1">
              <a:lnSpc>
                <a:spcPct val="80000"/>
              </a:lnSpc>
            </a:pPr>
            <a:r>
              <a:rPr lang="cs-CZ" altLang="cs-CZ" sz="2400" b="1" smtClean="0"/>
              <a:t>Komunikace lékař-lékař, pacient – lékař</a:t>
            </a:r>
          </a:p>
          <a:p>
            <a:pPr eaLnBrk="1" hangingPunct="1">
              <a:lnSpc>
                <a:spcPct val="80000"/>
              </a:lnSpc>
            </a:pPr>
            <a:endParaRPr lang="cs-CZ" altLang="cs-CZ" sz="2400" b="1" smtClean="0"/>
          </a:p>
          <a:p>
            <a:pPr eaLnBrk="1" hangingPunct="1">
              <a:lnSpc>
                <a:spcPct val="80000"/>
              </a:lnSpc>
            </a:pPr>
            <a:r>
              <a:rPr lang="cs-CZ" altLang="cs-CZ" sz="2400" b="1" smtClean="0"/>
              <a:t>Umožňuje přenos všech dat včetně náročných zobrazovacích technik (např. rentgeny)</a:t>
            </a:r>
          </a:p>
          <a:p>
            <a:pPr eaLnBrk="1" hangingPunct="1">
              <a:lnSpc>
                <a:spcPct val="80000"/>
              </a:lnSpc>
            </a:pPr>
            <a:endParaRPr lang="cs-CZ" altLang="cs-CZ" sz="2400" b="1" smtClean="0"/>
          </a:p>
          <a:p>
            <a:pPr eaLnBrk="1" hangingPunct="1">
              <a:lnSpc>
                <a:spcPct val="80000"/>
              </a:lnSpc>
            </a:pPr>
            <a:r>
              <a:rPr lang="cs-CZ" altLang="cs-CZ" sz="2400" b="1" smtClean="0"/>
              <a:t>Čerpá data z Elektronické zdravotní knížky </a:t>
            </a:r>
          </a:p>
          <a:p>
            <a:pPr eaLnBrk="1" hangingPunct="1">
              <a:lnSpc>
                <a:spcPct val="80000"/>
              </a:lnSpc>
            </a:pPr>
            <a:endParaRPr lang="cs-CZ" altLang="cs-CZ" sz="2400" b="1" smtClean="0"/>
          </a:p>
          <a:p>
            <a:pPr eaLnBrk="1" hangingPunct="1">
              <a:lnSpc>
                <a:spcPct val="80000"/>
              </a:lnSpc>
            </a:pPr>
            <a:r>
              <a:rPr lang="cs-CZ" altLang="cs-CZ" sz="2400" b="1" smtClean="0"/>
              <a:t>Zajišťuje poskytnutí rychlých údajů o zdravotním stavu pacienta Kompletní přehled o vykázané péči – zpětná kontrola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sz="2400" b="1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50900"/>
          </a:xfrm>
        </p:spPr>
        <p:txBody>
          <a:bodyPr/>
          <a:lstStyle/>
          <a:p>
            <a:pPr eaLnBrk="1" hangingPunct="1"/>
            <a:r>
              <a:rPr lang="cs-CZ" altLang="cs-CZ" sz="3200" b="1" smtClean="0"/>
              <a:t>Základní charakteristiky LIS :</a:t>
            </a:r>
            <a:br>
              <a:rPr lang="cs-CZ" altLang="cs-CZ" sz="3200" b="1" smtClean="0"/>
            </a:br>
            <a:endParaRPr lang="cs-CZ" altLang="cs-CZ" sz="3200" b="1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08050"/>
            <a:ext cx="8229600" cy="5616575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cs-CZ" altLang="cs-CZ" sz="2400" b="1" smtClean="0"/>
          </a:p>
          <a:p>
            <a:pPr eaLnBrk="1" hangingPunct="1">
              <a:lnSpc>
                <a:spcPct val="80000"/>
              </a:lnSpc>
            </a:pPr>
            <a:r>
              <a:rPr lang="cs-CZ" altLang="cs-CZ" sz="2400" b="1" smtClean="0"/>
              <a:t>Žádanka – údaje o pacientovi: jméno, rodné číslo, diagnóza, pojišťovna, požadované metody k  vyšetření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400" b="1" smtClean="0"/>
              <a:t>Definice metod – název, jednotky, počet desetinných míst, referenční hodnoty, číslo NČLP, kód pojišťovny, kontrolní materiály…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400" b="1" smtClean="0"/>
              <a:t>Kontrolní modul – automatický přenos výsledků IKK a jejich hodnocení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400" b="1" smtClean="0"/>
              <a:t>Validace výsledků – různé úrovně – laborantka, lékař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400" b="1" smtClean="0"/>
              <a:t>Archivace výsledků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400" b="1" smtClean="0"/>
              <a:t>Nástroje k výpočtům a statistice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400" b="1" smtClean="0"/>
              <a:t>Generace dat pro pojišťovnu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400" b="1" smtClean="0"/>
              <a:t>Komunikace pomocí datových standardů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b="1" smtClean="0"/>
              <a:t>Další možnosti:</a:t>
            </a:r>
            <a:br>
              <a:rPr lang="cs-CZ" altLang="cs-CZ" sz="3200" b="1" smtClean="0"/>
            </a:br>
            <a:endParaRPr lang="cs-CZ" altLang="cs-CZ" sz="3200" b="1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z="2400" b="1" smtClean="0"/>
              <a:t>Generace jedinečných čárových kódů</a:t>
            </a:r>
          </a:p>
          <a:p>
            <a:pPr eaLnBrk="1" hangingPunct="1"/>
            <a:r>
              <a:rPr lang="cs-CZ" altLang="cs-CZ" sz="2400" b="1" smtClean="0"/>
              <a:t>Obousměrná komunikace s externím systémem</a:t>
            </a:r>
          </a:p>
          <a:p>
            <a:pPr eaLnBrk="1" hangingPunct="1"/>
            <a:r>
              <a:rPr lang="cs-CZ" altLang="cs-CZ" sz="2400" b="1" smtClean="0"/>
              <a:t>Skladové hospodářství (PCS LIS)</a:t>
            </a:r>
          </a:p>
          <a:p>
            <a:pPr eaLnBrk="1" hangingPunct="1"/>
            <a:endParaRPr lang="cs-CZ" altLang="cs-CZ" sz="2400" b="1" smtClean="0"/>
          </a:p>
          <a:p>
            <a:pPr eaLnBrk="1" hangingPunct="1"/>
            <a:endParaRPr lang="cs-CZ" altLang="cs-CZ" sz="2400" b="1" smtClean="0"/>
          </a:p>
          <a:p>
            <a:pPr eaLnBrk="1" hangingPunct="1">
              <a:buFontTx/>
              <a:buNone/>
            </a:pPr>
            <a:r>
              <a:rPr lang="cs-CZ" altLang="cs-CZ" sz="2400" b="1" smtClean="0"/>
              <a:t>Jednotlivé LIS se velice liší finanční náročností – </a:t>
            </a:r>
          </a:p>
          <a:p>
            <a:pPr eaLnBrk="1" hangingPunct="1">
              <a:buFontTx/>
              <a:buNone/>
            </a:pPr>
            <a:r>
              <a:rPr lang="cs-CZ" altLang="cs-CZ" sz="2400" b="1" smtClean="0"/>
              <a:t>pořizovací náklady, údržba, cena napojení </a:t>
            </a:r>
          </a:p>
          <a:p>
            <a:pPr eaLnBrk="1" hangingPunct="1">
              <a:buFontTx/>
              <a:buNone/>
            </a:pPr>
            <a:r>
              <a:rPr lang="cs-CZ" altLang="cs-CZ" sz="2400" b="1" smtClean="0"/>
              <a:t>jednotlivých analyzátorů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77875"/>
          </a:xfrm>
        </p:spPr>
        <p:txBody>
          <a:bodyPr/>
          <a:lstStyle/>
          <a:p>
            <a:pPr eaLnBrk="1" hangingPunct="1"/>
            <a:r>
              <a:rPr lang="cs-CZ" altLang="cs-CZ" sz="3200" b="1" smtClean="0"/>
              <a:t>Významné charakteristiky moderních LIS</a:t>
            </a:r>
            <a:endParaRPr lang="cs-CZ" altLang="cs-CZ" smtClean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12875"/>
            <a:ext cx="8229600" cy="5256213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altLang="cs-CZ" sz="2400" b="1" smtClean="0"/>
              <a:t>kompletnost ( pro všechny typy klinických laboratoří)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400" b="1" smtClean="0"/>
              <a:t>vhodnost pro řetězce laboratoří, podpora detašovaných pracovišť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400" b="1" smtClean="0"/>
              <a:t>přizpůsobitelnost provozním podmínkám př. automatizaci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400" b="1" smtClean="0"/>
              <a:t>dokonalé sledování nákladů 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400" b="1" smtClean="0"/>
              <a:t>údržba a upgrade přes web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400" b="1" smtClean="0"/>
              <a:t>podpora akreditace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400" b="1" smtClean="0"/>
              <a:t>databázová nezávislost 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400" b="1" smtClean="0"/>
              <a:t>části nastavitelné uživatelem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400" b="1" smtClean="0"/>
              <a:t>grafická prezentace výsledků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400" b="1" smtClean="0"/>
              <a:t>prohlížení výsledků přes web na základě nastavených práv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400" b="1" smtClean="0"/>
              <a:t>možnost generování elektronické žádanky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620713"/>
            <a:ext cx="8218487" cy="1871662"/>
          </a:xfrm>
        </p:spPr>
        <p:txBody>
          <a:bodyPr/>
          <a:lstStyle/>
          <a:p>
            <a:pPr eaLnBrk="1" hangingPunct="1"/>
            <a:r>
              <a:rPr lang="cs-CZ" altLang="cs-CZ" sz="3200" b="1" smtClean="0"/>
              <a:t>Výčet firem nabízejících LIS v ČR</a:t>
            </a:r>
            <a:br>
              <a:rPr lang="cs-CZ" altLang="cs-CZ" sz="3200" b="1" smtClean="0"/>
            </a:br>
            <a:r>
              <a:rPr lang="cs-CZ" altLang="cs-CZ" sz="3200" b="1" smtClean="0"/>
              <a:t>(stav v roce 2006 - listopad):</a:t>
            </a:r>
            <a:br>
              <a:rPr lang="cs-CZ" altLang="cs-CZ" sz="3200" b="1" smtClean="0"/>
            </a:br>
            <a:endParaRPr lang="cs-CZ" altLang="cs-CZ" sz="3200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62"/>
          <p:cNvSpPr>
            <a:spLocks noChangeArrowheads="1"/>
          </p:cNvSpPr>
          <p:nvPr/>
        </p:nvSpPr>
        <p:spPr bwMode="auto">
          <a:xfrm>
            <a:off x="8458200" y="16082963"/>
            <a:ext cx="434975" cy="1182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buFontTx/>
              <a:buNone/>
            </a:pPr>
            <a:endParaRPr lang="cs-CZ" altLang="cs-CZ" sz="2800"/>
          </a:p>
        </p:txBody>
      </p:sp>
      <p:sp>
        <p:nvSpPr>
          <p:cNvPr id="9219" name="Rectangle 223"/>
          <p:cNvSpPr>
            <a:spLocks noChangeArrowheads="1"/>
          </p:cNvSpPr>
          <p:nvPr/>
        </p:nvSpPr>
        <p:spPr bwMode="auto">
          <a:xfrm>
            <a:off x="4716463" y="6021388"/>
            <a:ext cx="3060700" cy="404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900">
                <a:ea typeface="Times New Roman" pitchFamily="18" charset="0"/>
                <a:cs typeface="Arial" charset="0"/>
              </a:rPr>
              <a:t>V praxi dosud vždy jen s NIS PCS*Care, ale lze též s </a:t>
            </a:r>
            <a:endParaRPr lang="en-US" altLang="cs-CZ" sz="900">
              <a:ea typeface="Times New Roman" pitchFamily="18" charset="0"/>
              <a:cs typeface="Arial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900">
                <a:ea typeface="Times New Roman" pitchFamily="18" charset="0"/>
                <a:cs typeface="Arial" charset="0"/>
              </a:rPr>
              <a:t>jiným NIS.</a:t>
            </a:r>
            <a:endParaRPr lang="cs-CZ" altLang="cs-CZ" sz="1800">
              <a:ea typeface="Times New Roman" pitchFamily="18" charset="0"/>
              <a:cs typeface="Arial" charset="0"/>
            </a:endParaRPr>
          </a:p>
        </p:txBody>
      </p:sp>
      <p:sp>
        <p:nvSpPr>
          <p:cNvPr id="9220" name="Rectangle 222"/>
          <p:cNvSpPr>
            <a:spLocks noChangeArrowheads="1"/>
          </p:cNvSpPr>
          <p:nvPr/>
        </p:nvSpPr>
        <p:spPr bwMode="auto">
          <a:xfrm>
            <a:off x="3563938" y="6092825"/>
            <a:ext cx="1198562" cy="21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900">
                <a:ea typeface="Times New Roman" pitchFamily="18" charset="0"/>
                <a:cs typeface="Arial" charset="0"/>
              </a:rPr>
              <a:t>3</a:t>
            </a:r>
            <a:endParaRPr lang="cs-CZ" altLang="cs-CZ" sz="1800">
              <a:ea typeface="Times New Roman" pitchFamily="18" charset="0"/>
              <a:cs typeface="Arial" charset="0"/>
            </a:endParaRPr>
          </a:p>
        </p:txBody>
      </p:sp>
      <p:sp>
        <p:nvSpPr>
          <p:cNvPr id="9221" name="Rectangle 221"/>
          <p:cNvSpPr>
            <a:spLocks noChangeArrowheads="1"/>
          </p:cNvSpPr>
          <p:nvPr/>
        </p:nvSpPr>
        <p:spPr bwMode="auto">
          <a:xfrm>
            <a:off x="2339975" y="6092825"/>
            <a:ext cx="1193800" cy="21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900">
                <a:ea typeface="Times New Roman" pitchFamily="18" charset="0"/>
                <a:cs typeface="Arial" charset="0"/>
              </a:rPr>
              <a:t>3</a:t>
            </a:r>
            <a:endParaRPr lang="cs-CZ" altLang="cs-CZ" sz="1800">
              <a:ea typeface="Times New Roman" pitchFamily="18" charset="0"/>
              <a:cs typeface="Arial" charset="0"/>
            </a:endParaRPr>
          </a:p>
        </p:txBody>
      </p:sp>
      <p:sp>
        <p:nvSpPr>
          <p:cNvPr id="9222" name="Rectangle 220"/>
          <p:cNvSpPr>
            <a:spLocks noChangeArrowheads="1"/>
          </p:cNvSpPr>
          <p:nvPr/>
        </p:nvSpPr>
        <p:spPr bwMode="auto">
          <a:xfrm>
            <a:off x="1476375" y="6092825"/>
            <a:ext cx="817563" cy="360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900">
                <a:ea typeface="Times New Roman" pitchFamily="18" charset="0"/>
                <a:cs typeface="Arial" charset="0"/>
              </a:rPr>
              <a:t>PCS*LIS</a:t>
            </a:r>
            <a:endParaRPr lang="cs-CZ" altLang="cs-CZ" sz="1800">
              <a:ea typeface="Times New Roman" pitchFamily="18" charset="0"/>
              <a:cs typeface="Arial" charset="0"/>
            </a:endParaRPr>
          </a:p>
        </p:txBody>
      </p:sp>
      <p:sp>
        <p:nvSpPr>
          <p:cNvPr id="9223" name="Rectangle 219"/>
          <p:cNvSpPr>
            <a:spLocks noChangeArrowheads="1"/>
          </p:cNvSpPr>
          <p:nvPr/>
        </p:nvSpPr>
        <p:spPr bwMode="auto">
          <a:xfrm>
            <a:off x="684213" y="6092825"/>
            <a:ext cx="935037" cy="360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900">
                <a:ea typeface="Times New Roman" pitchFamily="18" charset="0"/>
                <a:cs typeface="Arial" charset="0"/>
              </a:rPr>
              <a:t>PCS</a:t>
            </a:r>
            <a:r>
              <a:rPr lang="en-US" altLang="cs-CZ" sz="900">
                <a:ea typeface="Times New Roman" pitchFamily="18" charset="0"/>
                <a:cs typeface="Arial" charset="0"/>
              </a:rPr>
              <a:t> </a:t>
            </a:r>
            <a:r>
              <a:rPr lang="cs-CZ" altLang="cs-CZ" sz="900">
                <a:ea typeface="Times New Roman" pitchFamily="18" charset="0"/>
                <a:cs typeface="Arial" charset="0"/>
              </a:rPr>
              <a:t>Systems</a:t>
            </a:r>
            <a:endParaRPr lang="en-US" altLang="cs-CZ" sz="900">
              <a:ea typeface="Times New Roman" pitchFamily="18" charset="0"/>
              <a:cs typeface="Arial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900">
                <a:ea typeface="Times New Roman" pitchFamily="18" charset="0"/>
                <a:cs typeface="Arial" charset="0"/>
              </a:rPr>
              <a:t>spol.s r.o.</a:t>
            </a:r>
            <a:endParaRPr lang="cs-CZ" altLang="cs-CZ" sz="1800">
              <a:ea typeface="Times New Roman" pitchFamily="18" charset="0"/>
              <a:cs typeface="Arial" charset="0"/>
            </a:endParaRPr>
          </a:p>
        </p:txBody>
      </p:sp>
      <p:sp>
        <p:nvSpPr>
          <p:cNvPr id="9224" name="Rectangle 218"/>
          <p:cNvSpPr>
            <a:spLocks noChangeArrowheads="1"/>
          </p:cNvSpPr>
          <p:nvPr/>
        </p:nvSpPr>
        <p:spPr bwMode="auto">
          <a:xfrm>
            <a:off x="0" y="6092825"/>
            <a:ext cx="6572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900">
                <a:ea typeface="Times New Roman" pitchFamily="18" charset="0"/>
                <a:cs typeface="Arial" charset="0"/>
              </a:rPr>
              <a:t>3</a:t>
            </a:r>
            <a:endParaRPr lang="cs-CZ" altLang="cs-CZ" sz="1800">
              <a:ea typeface="Times New Roman" pitchFamily="18" charset="0"/>
              <a:cs typeface="Arial" charset="0"/>
            </a:endParaRPr>
          </a:p>
        </p:txBody>
      </p:sp>
      <p:sp>
        <p:nvSpPr>
          <p:cNvPr id="9225" name="Rectangle 214"/>
          <p:cNvSpPr>
            <a:spLocks noChangeArrowheads="1"/>
          </p:cNvSpPr>
          <p:nvPr/>
        </p:nvSpPr>
        <p:spPr bwMode="auto">
          <a:xfrm>
            <a:off x="4716463" y="5589588"/>
            <a:ext cx="3060700" cy="32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900">
                <a:ea typeface="Times New Roman" pitchFamily="18" charset="0"/>
                <a:cs typeface="Arial" charset="0"/>
              </a:rPr>
              <a:t>Ověřená komunikace s: HiComp, ICZ, Medicalc, SMS, </a:t>
            </a:r>
            <a:endParaRPr lang="en-US" altLang="cs-CZ" sz="900">
              <a:ea typeface="Times New Roman" pitchFamily="18" charset="0"/>
              <a:cs typeface="Arial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900">
                <a:ea typeface="Times New Roman" pitchFamily="18" charset="0"/>
                <a:cs typeface="Arial" charset="0"/>
              </a:rPr>
              <a:t>Stapro (MEDEA), Stapro (AKORD)</a:t>
            </a:r>
            <a:r>
              <a:rPr lang="en-US" altLang="cs-CZ" sz="900">
                <a:ea typeface="Times New Roman" pitchFamily="18" charset="0"/>
                <a:cs typeface="Arial" charset="0"/>
              </a:rPr>
              <a:t> </a:t>
            </a:r>
            <a:r>
              <a:rPr lang="cs-CZ" altLang="cs-CZ" sz="900">
                <a:ea typeface="Times New Roman" pitchFamily="18" charset="0"/>
                <a:cs typeface="Arial" charset="0"/>
              </a:rPr>
              <a:t>S IZIP komunikuje.</a:t>
            </a:r>
            <a:endParaRPr lang="cs-CZ" altLang="cs-CZ" sz="1800">
              <a:ea typeface="Times New Roman" pitchFamily="18" charset="0"/>
              <a:cs typeface="Arial" charset="0"/>
            </a:endParaRPr>
          </a:p>
        </p:txBody>
      </p:sp>
      <p:sp>
        <p:nvSpPr>
          <p:cNvPr id="9226" name="Rectangle 213"/>
          <p:cNvSpPr>
            <a:spLocks noChangeArrowheads="1"/>
          </p:cNvSpPr>
          <p:nvPr/>
        </p:nvSpPr>
        <p:spPr bwMode="auto">
          <a:xfrm>
            <a:off x="3563938" y="5589588"/>
            <a:ext cx="1198562" cy="247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900">
                <a:ea typeface="Times New Roman" pitchFamily="18" charset="0"/>
                <a:cs typeface="Arial" charset="0"/>
              </a:rPr>
              <a:t>2, 3</a:t>
            </a:r>
            <a:endParaRPr lang="cs-CZ" altLang="cs-CZ" sz="1800">
              <a:ea typeface="Times New Roman" pitchFamily="18" charset="0"/>
              <a:cs typeface="Arial" charset="0"/>
            </a:endParaRPr>
          </a:p>
        </p:txBody>
      </p:sp>
      <p:sp>
        <p:nvSpPr>
          <p:cNvPr id="9227" name="Rectangle 212"/>
          <p:cNvSpPr>
            <a:spLocks noChangeArrowheads="1"/>
          </p:cNvSpPr>
          <p:nvPr/>
        </p:nvSpPr>
        <p:spPr bwMode="auto">
          <a:xfrm>
            <a:off x="2339975" y="5589588"/>
            <a:ext cx="1193800" cy="32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900">
                <a:ea typeface="Times New Roman" pitchFamily="18" charset="0"/>
                <a:cs typeface="Arial" charset="0"/>
              </a:rPr>
              <a:t>1, 2, 3</a:t>
            </a:r>
            <a:endParaRPr lang="cs-CZ" altLang="cs-CZ" sz="1800">
              <a:ea typeface="Times New Roman" pitchFamily="18" charset="0"/>
              <a:cs typeface="Arial" charset="0"/>
            </a:endParaRPr>
          </a:p>
        </p:txBody>
      </p:sp>
      <p:sp>
        <p:nvSpPr>
          <p:cNvPr id="9228" name="Rectangle 211"/>
          <p:cNvSpPr>
            <a:spLocks noChangeArrowheads="1"/>
          </p:cNvSpPr>
          <p:nvPr/>
        </p:nvSpPr>
        <p:spPr bwMode="auto">
          <a:xfrm>
            <a:off x="1547813" y="5589588"/>
            <a:ext cx="817562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900">
                <a:ea typeface="Times New Roman" pitchFamily="18" charset="0"/>
                <a:cs typeface="Arial" charset="0"/>
              </a:rPr>
              <a:t>INFOLAB</a:t>
            </a:r>
            <a:endParaRPr lang="cs-CZ" altLang="cs-CZ" sz="1800">
              <a:ea typeface="Times New Roman" pitchFamily="18" charset="0"/>
              <a:cs typeface="Arial" charset="0"/>
            </a:endParaRPr>
          </a:p>
        </p:txBody>
      </p:sp>
      <p:sp>
        <p:nvSpPr>
          <p:cNvPr id="9229" name="Rectangle 210"/>
          <p:cNvSpPr>
            <a:spLocks noChangeArrowheads="1"/>
          </p:cNvSpPr>
          <p:nvPr/>
        </p:nvSpPr>
        <p:spPr bwMode="auto">
          <a:xfrm>
            <a:off x="684213" y="5589588"/>
            <a:ext cx="852487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900">
                <a:ea typeface="Times New Roman" pitchFamily="18" charset="0"/>
                <a:cs typeface="Arial" charset="0"/>
              </a:rPr>
              <a:t>MP Program</a:t>
            </a:r>
            <a:endParaRPr lang="cs-CZ" altLang="cs-CZ" sz="1800">
              <a:ea typeface="Times New Roman" pitchFamily="18" charset="0"/>
              <a:cs typeface="Arial" charset="0"/>
            </a:endParaRPr>
          </a:p>
        </p:txBody>
      </p:sp>
      <p:sp>
        <p:nvSpPr>
          <p:cNvPr id="9230" name="Rectangle 209"/>
          <p:cNvSpPr>
            <a:spLocks noChangeArrowheads="1"/>
          </p:cNvSpPr>
          <p:nvPr/>
        </p:nvSpPr>
        <p:spPr bwMode="auto">
          <a:xfrm>
            <a:off x="0" y="5589588"/>
            <a:ext cx="6572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900">
                <a:ea typeface="Times New Roman" pitchFamily="18" charset="0"/>
                <a:cs typeface="Arial" charset="0"/>
              </a:rPr>
              <a:t>69</a:t>
            </a:r>
            <a:endParaRPr lang="cs-CZ" altLang="cs-CZ" sz="1800">
              <a:ea typeface="Times New Roman" pitchFamily="18" charset="0"/>
              <a:cs typeface="Arial" charset="0"/>
            </a:endParaRPr>
          </a:p>
        </p:txBody>
      </p:sp>
      <p:sp>
        <p:nvSpPr>
          <p:cNvPr id="9231" name="Rectangle 207"/>
          <p:cNvSpPr>
            <a:spLocks noChangeArrowheads="1"/>
          </p:cNvSpPr>
          <p:nvPr/>
        </p:nvSpPr>
        <p:spPr bwMode="auto">
          <a:xfrm>
            <a:off x="7780338" y="8696325"/>
            <a:ext cx="67786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buFontTx/>
              <a:buNone/>
            </a:pPr>
            <a:endParaRPr lang="cs-CZ" altLang="cs-CZ" sz="2800"/>
          </a:p>
        </p:txBody>
      </p:sp>
      <p:sp>
        <p:nvSpPr>
          <p:cNvPr id="9232" name="Rectangle 205"/>
          <p:cNvSpPr>
            <a:spLocks noChangeArrowheads="1"/>
          </p:cNvSpPr>
          <p:nvPr/>
        </p:nvSpPr>
        <p:spPr bwMode="auto">
          <a:xfrm>
            <a:off x="4716463" y="5084763"/>
            <a:ext cx="3060700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900">
                <a:ea typeface="Times New Roman" pitchFamily="18" charset="0"/>
                <a:cs typeface="Arial" charset="0"/>
              </a:rPr>
              <a:t>V praxi dosud vždy jen s NIS Grey Fox firmy Medicon, ale lze též s jiným NIS.</a:t>
            </a:r>
            <a:endParaRPr lang="cs-CZ" altLang="cs-CZ" sz="1800">
              <a:ea typeface="Times New Roman" pitchFamily="18" charset="0"/>
              <a:cs typeface="Arial" charset="0"/>
            </a:endParaRPr>
          </a:p>
        </p:txBody>
      </p:sp>
      <p:sp>
        <p:nvSpPr>
          <p:cNvPr id="9233" name="Rectangle 204"/>
          <p:cNvSpPr>
            <a:spLocks noChangeArrowheads="1"/>
          </p:cNvSpPr>
          <p:nvPr/>
        </p:nvSpPr>
        <p:spPr bwMode="auto">
          <a:xfrm>
            <a:off x="3563938" y="5084763"/>
            <a:ext cx="1198562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900">
                <a:ea typeface="Times New Roman" pitchFamily="18" charset="0"/>
                <a:cs typeface="Arial" charset="0"/>
              </a:rPr>
              <a:t>2, 3</a:t>
            </a:r>
            <a:endParaRPr lang="cs-CZ" altLang="cs-CZ" sz="1800">
              <a:ea typeface="Times New Roman" pitchFamily="18" charset="0"/>
              <a:cs typeface="Arial" charset="0"/>
            </a:endParaRPr>
          </a:p>
        </p:txBody>
      </p:sp>
      <p:sp>
        <p:nvSpPr>
          <p:cNvPr id="9234" name="Rectangle 203"/>
          <p:cNvSpPr>
            <a:spLocks noChangeArrowheads="1"/>
          </p:cNvSpPr>
          <p:nvPr/>
        </p:nvSpPr>
        <p:spPr bwMode="auto">
          <a:xfrm>
            <a:off x="2339975" y="5084763"/>
            <a:ext cx="1193800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900">
                <a:ea typeface="Times New Roman" pitchFamily="18" charset="0"/>
                <a:cs typeface="Arial" charset="0"/>
              </a:rPr>
              <a:t>2, 3</a:t>
            </a:r>
            <a:endParaRPr lang="cs-CZ" altLang="cs-CZ" sz="1800">
              <a:ea typeface="Times New Roman" pitchFamily="18" charset="0"/>
              <a:cs typeface="Arial" charset="0"/>
            </a:endParaRPr>
          </a:p>
        </p:txBody>
      </p:sp>
      <p:sp>
        <p:nvSpPr>
          <p:cNvPr id="9235" name="Rectangle 202"/>
          <p:cNvSpPr>
            <a:spLocks noChangeArrowheads="1"/>
          </p:cNvSpPr>
          <p:nvPr/>
        </p:nvSpPr>
        <p:spPr bwMode="auto">
          <a:xfrm>
            <a:off x="1547813" y="5013325"/>
            <a:ext cx="81756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900">
                <a:ea typeface="Times New Roman" pitchFamily="18" charset="0"/>
                <a:cs typeface="Arial" charset="0"/>
              </a:rPr>
              <a:t>LIS Grey </a:t>
            </a:r>
            <a:endParaRPr lang="en-US" altLang="cs-CZ" sz="900">
              <a:ea typeface="Times New Roman" pitchFamily="18" charset="0"/>
              <a:cs typeface="Arial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900">
                <a:ea typeface="Times New Roman" pitchFamily="18" charset="0"/>
                <a:cs typeface="Arial" charset="0"/>
              </a:rPr>
              <a:t>Fox</a:t>
            </a:r>
            <a:endParaRPr lang="cs-CZ" altLang="cs-CZ" sz="1800">
              <a:ea typeface="Times New Roman" pitchFamily="18" charset="0"/>
              <a:cs typeface="Arial" charset="0"/>
            </a:endParaRPr>
          </a:p>
        </p:txBody>
      </p:sp>
      <p:sp>
        <p:nvSpPr>
          <p:cNvPr id="9236" name="Rectangle 201"/>
          <p:cNvSpPr>
            <a:spLocks noChangeArrowheads="1"/>
          </p:cNvSpPr>
          <p:nvPr/>
        </p:nvSpPr>
        <p:spPr bwMode="auto">
          <a:xfrm>
            <a:off x="684213" y="5084763"/>
            <a:ext cx="852487" cy="360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900">
                <a:ea typeface="Times New Roman" pitchFamily="18" charset="0"/>
                <a:cs typeface="Arial" charset="0"/>
              </a:rPr>
              <a:t>MEDICON</a:t>
            </a:r>
            <a:endParaRPr lang="en-US" altLang="cs-CZ" sz="900">
              <a:ea typeface="Times New Roman" pitchFamily="18" charset="0"/>
              <a:cs typeface="Arial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900">
                <a:ea typeface="Times New Roman" pitchFamily="18" charset="0"/>
                <a:cs typeface="Arial" charset="0"/>
              </a:rPr>
              <a:t> a.s.</a:t>
            </a:r>
            <a:endParaRPr lang="cs-CZ" altLang="cs-CZ" sz="1800">
              <a:ea typeface="Times New Roman" pitchFamily="18" charset="0"/>
              <a:cs typeface="Arial" charset="0"/>
            </a:endParaRPr>
          </a:p>
        </p:txBody>
      </p:sp>
      <p:sp>
        <p:nvSpPr>
          <p:cNvPr id="9237" name="Rectangle 200"/>
          <p:cNvSpPr>
            <a:spLocks noChangeArrowheads="1"/>
          </p:cNvSpPr>
          <p:nvPr/>
        </p:nvSpPr>
        <p:spPr bwMode="auto">
          <a:xfrm>
            <a:off x="0" y="5084763"/>
            <a:ext cx="657225" cy="360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900">
                <a:ea typeface="Times New Roman" pitchFamily="18" charset="0"/>
                <a:cs typeface="Arial" charset="0"/>
              </a:rPr>
              <a:t>3</a:t>
            </a:r>
            <a:endParaRPr lang="cs-CZ" altLang="cs-CZ" sz="1800">
              <a:ea typeface="Times New Roman" pitchFamily="18" charset="0"/>
              <a:cs typeface="Arial" charset="0"/>
            </a:endParaRPr>
          </a:p>
        </p:txBody>
      </p:sp>
      <p:sp>
        <p:nvSpPr>
          <p:cNvPr id="9238" name="Rectangle 198"/>
          <p:cNvSpPr>
            <a:spLocks noChangeArrowheads="1"/>
          </p:cNvSpPr>
          <p:nvPr/>
        </p:nvSpPr>
        <p:spPr bwMode="auto">
          <a:xfrm>
            <a:off x="7812088" y="5084763"/>
            <a:ext cx="677862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900">
                <a:ea typeface="Times New Roman" pitchFamily="18" charset="0"/>
                <a:cs typeface="Arial" charset="0"/>
              </a:rPr>
              <a:t>DS4 v </a:t>
            </a:r>
            <a:endParaRPr lang="en-US" altLang="cs-CZ" sz="900">
              <a:ea typeface="Times New Roman" pitchFamily="18" charset="0"/>
              <a:cs typeface="Arial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900">
                <a:ea typeface="Times New Roman" pitchFamily="18" charset="0"/>
                <a:cs typeface="Arial" charset="0"/>
              </a:rPr>
              <a:t>2007</a:t>
            </a:r>
            <a:endParaRPr lang="cs-CZ" altLang="cs-CZ" sz="1800">
              <a:ea typeface="Times New Roman" pitchFamily="18" charset="0"/>
              <a:cs typeface="Arial" charset="0"/>
            </a:endParaRPr>
          </a:p>
        </p:txBody>
      </p:sp>
      <p:sp>
        <p:nvSpPr>
          <p:cNvPr id="9239" name="Rectangle 196"/>
          <p:cNvSpPr>
            <a:spLocks noChangeArrowheads="1"/>
          </p:cNvSpPr>
          <p:nvPr/>
        </p:nvSpPr>
        <p:spPr bwMode="auto">
          <a:xfrm>
            <a:off x="4716463" y="4437063"/>
            <a:ext cx="306070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900">
                <a:ea typeface="Times New Roman" pitchFamily="18" charset="0"/>
                <a:cs typeface="Arial" charset="0"/>
              </a:rPr>
              <a:t>Ověřená komunikace s: ICZ (AMIS), HiComp, Stapro</a:t>
            </a:r>
            <a:endParaRPr lang="en-US" altLang="cs-CZ" sz="900">
              <a:ea typeface="Times New Roman" pitchFamily="18" charset="0"/>
              <a:cs typeface="Arial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900">
                <a:ea typeface="Times New Roman" pitchFamily="18" charset="0"/>
                <a:cs typeface="Arial" charset="0"/>
              </a:rPr>
              <a:t> (MEDEA), Stapro (AKORD)</a:t>
            </a:r>
            <a:r>
              <a:rPr lang="en-US" altLang="cs-CZ" sz="900">
                <a:ea typeface="Times New Roman" pitchFamily="18" charset="0"/>
                <a:cs typeface="Arial" charset="0"/>
              </a:rPr>
              <a:t> </a:t>
            </a:r>
            <a:r>
              <a:rPr lang="cs-CZ" altLang="cs-CZ" sz="900">
                <a:ea typeface="Times New Roman" pitchFamily="18" charset="0"/>
                <a:cs typeface="Arial" charset="0"/>
              </a:rPr>
              <a:t>S IZIP komunikuje.</a:t>
            </a:r>
            <a:endParaRPr lang="cs-CZ" altLang="cs-CZ" sz="1800">
              <a:ea typeface="Times New Roman" pitchFamily="18" charset="0"/>
              <a:cs typeface="Arial" charset="0"/>
            </a:endParaRPr>
          </a:p>
        </p:txBody>
      </p:sp>
      <p:sp>
        <p:nvSpPr>
          <p:cNvPr id="9240" name="Rectangle 195"/>
          <p:cNvSpPr>
            <a:spLocks noChangeArrowheads="1"/>
          </p:cNvSpPr>
          <p:nvPr/>
        </p:nvSpPr>
        <p:spPr bwMode="auto">
          <a:xfrm>
            <a:off x="3563938" y="4437063"/>
            <a:ext cx="1198562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900">
                <a:ea typeface="Times New Roman" pitchFamily="18" charset="0"/>
                <a:cs typeface="Arial" charset="0"/>
              </a:rPr>
              <a:t>3</a:t>
            </a:r>
            <a:endParaRPr lang="cs-CZ" altLang="cs-CZ" sz="1800">
              <a:ea typeface="Times New Roman" pitchFamily="18" charset="0"/>
              <a:cs typeface="Arial" charset="0"/>
            </a:endParaRPr>
          </a:p>
        </p:txBody>
      </p:sp>
      <p:sp>
        <p:nvSpPr>
          <p:cNvPr id="9241" name="Rectangle 194"/>
          <p:cNvSpPr>
            <a:spLocks noChangeArrowheads="1"/>
          </p:cNvSpPr>
          <p:nvPr/>
        </p:nvSpPr>
        <p:spPr bwMode="auto">
          <a:xfrm>
            <a:off x="2339975" y="4437063"/>
            <a:ext cx="1193800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900">
                <a:ea typeface="Times New Roman" pitchFamily="18" charset="0"/>
                <a:cs typeface="Arial" charset="0"/>
              </a:rPr>
              <a:t>3</a:t>
            </a:r>
            <a:endParaRPr lang="cs-CZ" altLang="cs-CZ" sz="1800">
              <a:ea typeface="Times New Roman" pitchFamily="18" charset="0"/>
              <a:cs typeface="Arial" charset="0"/>
            </a:endParaRPr>
          </a:p>
        </p:txBody>
      </p:sp>
      <p:sp>
        <p:nvSpPr>
          <p:cNvPr id="9242" name="Rectangle 193"/>
          <p:cNvSpPr>
            <a:spLocks noChangeArrowheads="1"/>
          </p:cNvSpPr>
          <p:nvPr/>
        </p:nvSpPr>
        <p:spPr bwMode="auto">
          <a:xfrm>
            <a:off x="1476375" y="4437063"/>
            <a:ext cx="817563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900">
                <a:ea typeface="Times New Roman" pitchFamily="18" charset="0"/>
                <a:cs typeface="Arial" charset="0"/>
              </a:rPr>
              <a:t>LIRS</a:t>
            </a:r>
            <a:endParaRPr lang="cs-CZ" altLang="cs-CZ" sz="1800">
              <a:ea typeface="Times New Roman" pitchFamily="18" charset="0"/>
              <a:cs typeface="Arial" charset="0"/>
            </a:endParaRPr>
          </a:p>
        </p:txBody>
      </p:sp>
      <p:sp>
        <p:nvSpPr>
          <p:cNvPr id="9243" name="Rectangle 192"/>
          <p:cNvSpPr>
            <a:spLocks noChangeArrowheads="1"/>
          </p:cNvSpPr>
          <p:nvPr/>
        </p:nvSpPr>
        <p:spPr bwMode="auto">
          <a:xfrm>
            <a:off x="611188" y="4437063"/>
            <a:ext cx="852487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900">
                <a:ea typeface="Times New Roman" pitchFamily="18" charset="0"/>
                <a:cs typeface="Arial" charset="0"/>
              </a:rPr>
              <a:t>LIRS s.r.o.</a:t>
            </a:r>
            <a:endParaRPr lang="cs-CZ" altLang="cs-CZ" sz="1800">
              <a:ea typeface="Times New Roman" pitchFamily="18" charset="0"/>
              <a:cs typeface="Arial" charset="0"/>
            </a:endParaRPr>
          </a:p>
        </p:txBody>
      </p:sp>
      <p:sp>
        <p:nvSpPr>
          <p:cNvPr id="9244" name="Rectangle 191"/>
          <p:cNvSpPr>
            <a:spLocks noChangeArrowheads="1"/>
          </p:cNvSpPr>
          <p:nvPr/>
        </p:nvSpPr>
        <p:spPr bwMode="auto">
          <a:xfrm>
            <a:off x="0" y="4437063"/>
            <a:ext cx="6572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900">
                <a:ea typeface="Times New Roman" pitchFamily="18" charset="0"/>
                <a:cs typeface="Arial" charset="0"/>
              </a:rPr>
              <a:t>70</a:t>
            </a:r>
            <a:endParaRPr lang="cs-CZ" altLang="cs-CZ" sz="1800">
              <a:ea typeface="Times New Roman" pitchFamily="18" charset="0"/>
              <a:cs typeface="Arial" charset="0"/>
            </a:endParaRPr>
          </a:p>
        </p:txBody>
      </p:sp>
      <p:sp>
        <p:nvSpPr>
          <p:cNvPr id="9245" name="Rectangle 187"/>
          <p:cNvSpPr>
            <a:spLocks noChangeArrowheads="1"/>
          </p:cNvSpPr>
          <p:nvPr/>
        </p:nvSpPr>
        <p:spPr bwMode="auto">
          <a:xfrm>
            <a:off x="4787900" y="3789363"/>
            <a:ext cx="2952750" cy="636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900">
                <a:ea typeface="Times New Roman" pitchFamily="18" charset="0"/>
                <a:cs typeface="Arial" charset="0"/>
              </a:rPr>
              <a:t>Dodává se jako součást NIS AMIS*H; komunikace LIS</a:t>
            </a:r>
            <a:endParaRPr lang="en-US" altLang="cs-CZ" sz="900">
              <a:ea typeface="Times New Roman" pitchFamily="18" charset="0"/>
              <a:cs typeface="Arial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900">
                <a:ea typeface="Times New Roman" pitchFamily="18" charset="0"/>
                <a:cs typeface="Arial" charset="0"/>
              </a:rPr>
              <a:t>a NIS AMIS*H není řešena cestou DS.</a:t>
            </a:r>
            <a:endParaRPr lang="en-US" altLang="cs-CZ" sz="900">
              <a:ea typeface="Times New Roman" pitchFamily="18" charset="0"/>
              <a:cs typeface="Arial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900">
                <a:ea typeface="Times New Roman" pitchFamily="18" charset="0"/>
                <a:cs typeface="Arial" charset="0"/>
              </a:rPr>
              <a:t>Dále viz firma TIS Brno - níže.</a:t>
            </a:r>
            <a:endParaRPr lang="cs-CZ" altLang="cs-CZ" sz="1800">
              <a:ea typeface="Times New Roman" pitchFamily="18" charset="0"/>
              <a:cs typeface="Arial" charset="0"/>
            </a:endParaRPr>
          </a:p>
        </p:txBody>
      </p:sp>
      <p:sp>
        <p:nvSpPr>
          <p:cNvPr id="9246" name="Rectangle 186"/>
          <p:cNvSpPr>
            <a:spLocks noChangeArrowheads="1"/>
          </p:cNvSpPr>
          <p:nvPr/>
        </p:nvSpPr>
        <p:spPr bwMode="auto">
          <a:xfrm>
            <a:off x="3563938" y="3860800"/>
            <a:ext cx="1198562" cy="360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900">
                <a:ea typeface="Times New Roman" pitchFamily="18" charset="0"/>
                <a:cs typeface="Arial" charset="0"/>
              </a:rPr>
              <a:t>řešeno mimo DS</a:t>
            </a:r>
            <a:endParaRPr lang="cs-CZ" altLang="cs-CZ" sz="1800">
              <a:ea typeface="Times New Roman" pitchFamily="18" charset="0"/>
              <a:cs typeface="Arial" charset="0"/>
            </a:endParaRPr>
          </a:p>
        </p:txBody>
      </p:sp>
      <p:sp>
        <p:nvSpPr>
          <p:cNvPr id="9247" name="Rectangle 185"/>
          <p:cNvSpPr>
            <a:spLocks noChangeArrowheads="1"/>
          </p:cNvSpPr>
          <p:nvPr/>
        </p:nvSpPr>
        <p:spPr bwMode="auto">
          <a:xfrm>
            <a:off x="2339975" y="3860800"/>
            <a:ext cx="1193800" cy="360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900">
                <a:ea typeface="Times New Roman" pitchFamily="18" charset="0"/>
                <a:cs typeface="Arial" charset="0"/>
              </a:rPr>
              <a:t>1, 2</a:t>
            </a:r>
            <a:endParaRPr lang="cs-CZ" altLang="cs-CZ" sz="1800">
              <a:ea typeface="Times New Roman" pitchFamily="18" charset="0"/>
              <a:cs typeface="Arial" charset="0"/>
            </a:endParaRPr>
          </a:p>
        </p:txBody>
      </p:sp>
      <p:sp>
        <p:nvSpPr>
          <p:cNvPr id="9248" name="Rectangle 184"/>
          <p:cNvSpPr>
            <a:spLocks noChangeArrowheads="1"/>
          </p:cNvSpPr>
          <p:nvPr/>
        </p:nvSpPr>
        <p:spPr bwMode="auto">
          <a:xfrm>
            <a:off x="1476375" y="3860800"/>
            <a:ext cx="817563" cy="503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900">
                <a:ea typeface="Times New Roman" pitchFamily="18" charset="0"/>
                <a:cs typeface="Arial" charset="0"/>
              </a:rPr>
              <a:t>LIS </a:t>
            </a:r>
            <a:endParaRPr lang="en-US" altLang="cs-CZ" sz="900">
              <a:ea typeface="Times New Roman" pitchFamily="18" charset="0"/>
              <a:cs typeface="Arial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900">
                <a:ea typeface="Times New Roman" pitchFamily="18" charset="0"/>
                <a:cs typeface="Arial" charset="0"/>
              </a:rPr>
              <a:t>AMIS*H a </a:t>
            </a:r>
            <a:endParaRPr lang="en-US" altLang="cs-CZ" sz="900">
              <a:ea typeface="Times New Roman" pitchFamily="18" charset="0"/>
              <a:cs typeface="Arial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900">
                <a:ea typeface="Times New Roman" pitchFamily="18" charset="0"/>
                <a:cs typeface="Arial" charset="0"/>
              </a:rPr>
              <a:t>LIS-TIS</a:t>
            </a:r>
            <a:endParaRPr lang="cs-CZ" altLang="cs-CZ" sz="1800">
              <a:ea typeface="Times New Roman" pitchFamily="18" charset="0"/>
              <a:cs typeface="Arial" charset="0"/>
            </a:endParaRPr>
          </a:p>
        </p:txBody>
      </p:sp>
      <p:sp>
        <p:nvSpPr>
          <p:cNvPr id="9249" name="Rectangle 183"/>
          <p:cNvSpPr>
            <a:spLocks noChangeArrowheads="1"/>
          </p:cNvSpPr>
          <p:nvPr/>
        </p:nvSpPr>
        <p:spPr bwMode="auto">
          <a:xfrm>
            <a:off x="611188" y="3860800"/>
            <a:ext cx="852487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900">
                <a:ea typeface="Times New Roman" pitchFamily="18" charset="0"/>
                <a:cs typeface="Arial" charset="0"/>
              </a:rPr>
              <a:t>ICZ a.s.</a:t>
            </a:r>
            <a:endParaRPr lang="cs-CZ" altLang="cs-CZ" sz="1800">
              <a:ea typeface="Times New Roman" pitchFamily="18" charset="0"/>
              <a:cs typeface="Arial" charset="0"/>
            </a:endParaRPr>
          </a:p>
        </p:txBody>
      </p:sp>
      <p:sp>
        <p:nvSpPr>
          <p:cNvPr id="9250" name="Rectangle 182"/>
          <p:cNvSpPr>
            <a:spLocks noChangeArrowheads="1"/>
          </p:cNvSpPr>
          <p:nvPr/>
        </p:nvSpPr>
        <p:spPr bwMode="auto">
          <a:xfrm>
            <a:off x="0" y="3860800"/>
            <a:ext cx="657225" cy="360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900">
                <a:ea typeface="Times New Roman" pitchFamily="18" charset="0"/>
                <a:cs typeface="Arial" charset="0"/>
              </a:rPr>
              <a:t>21</a:t>
            </a:r>
            <a:endParaRPr lang="cs-CZ" altLang="cs-CZ" sz="1800">
              <a:ea typeface="Times New Roman" pitchFamily="18" charset="0"/>
              <a:cs typeface="Arial" charset="0"/>
            </a:endParaRPr>
          </a:p>
        </p:txBody>
      </p:sp>
      <p:sp>
        <p:nvSpPr>
          <p:cNvPr id="9251" name="Rectangle 180"/>
          <p:cNvSpPr>
            <a:spLocks noChangeArrowheads="1"/>
          </p:cNvSpPr>
          <p:nvPr/>
        </p:nvSpPr>
        <p:spPr bwMode="auto">
          <a:xfrm>
            <a:off x="7812088" y="3357563"/>
            <a:ext cx="677862" cy="358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900">
                <a:ea typeface="Times New Roman" pitchFamily="18" charset="0"/>
                <a:cs typeface="Arial" charset="0"/>
              </a:rPr>
              <a:t>DS4 v </a:t>
            </a:r>
            <a:endParaRPr lang="en-US" altLang="cs-CZ" sz="900">
              <a:ea typeface="Times New Roman" pitchFamily="18" charset="0"/>
              <a:cs typeface="Arial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900">
                <a:ea typeface="Times New Roman" pitchFamily="18" charset="0"/>
                <a:cs typeface="Arial" charset="0"/>
              </a:rPr>
              <a:t>2007</a:t>
            </a:r>
            <a:endParaRPr lang="cs-CZ" altLang="cs-CZ" sz="1800">
              <a:ea typeface="Times New Roman" pitchFamily="18" charset="0"/>
              <a:cs typeface="Arial" charset="0"/>
            </a:endParaRPr>
          </a:p>
        </p:txBody>
      </p:sp>
      <p:sp>
        <p:nvSpPr>
          <p:cNvPr id="9252" name="Rectangle 178"/>
          <p:cNvSpPr>
            <a:spLocks noChangeArrowheads="1"/>
          </p:cNvSpPr>
          <p:nvPr/>
        </p:nvSpPr>
        <p:spPr bwMode="auto">
          <a:xfrm>
            <a:off x="4787900" y="3357563"/>
            <a:ext cx="3060700" cy="358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900">
                <a:ea typeface="Times New Roman" pitchFamily="18" charset="0"/>
                <a:cs typeface="Arial" charset="0"/>
              </a:rPr>
              <a:t>Dodává se jako součást NIS HiComp.</a:t>
            </a:r>
            <a:br>
              <a:rPr lang="cs-CZ" altLang="cs-CZ" sz="900">
                <a:ea typeface="Times New Roman" pitchFamily="18" charset="0"/>
                <a:cs typeface="Arial" charset="0"/>
              </a:rPr>
            </a:br>
            <a:r>
              <a:rPr lang="cs-CZ" altLang="cs-CZ" sz="900">
                <a:ea typeface="Times New Roman" pitchFamily="18" charset="0"/>
                <a:cs typeface="Arial" charset="0"/>
              </a:rPr>
              <a:t>S IZIP komunikuje.</a:t>
            </a:r>
            <a:endParaRPr lang="cs-CZ" altLang="cs-CZ" sz="1800">
              <a:ea typeface="Times New Roman" pitchFamily="18" charset="0"/>
              <a:cs typeface="Arial" charset="0"/>
            </a:endParaRPr>
          </a:p>
        </p:txBody>
      </p:sp>
      <p:sp>
        <p:nvSpPr>
          <p:cNvPr id="9253" name="Rectangle 177"/>
          <p:cNvSpPr>
            <a:spLocks noChangeArrowheads="1"/>
          </p:cNvSpPr>
          <p:nvPr/>
        </p:nvSpPr>
        <p:spPr bwMode="auto">
          <a:xfrm>
            <a:off x="3563938" y="3357563"/>
            <a:ext cx="1198562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900">
                <a:ea typeface="Times New Roman" pitchFamily="18" charset="0"/>
                <a:cs typeface="Arial" charset="0"/>
              </a:rPr>
              <a:t>2, 3</a:t>
            </a:r>
            <a:endParaRPr lang="cs-CZ" altLang="cs-CZ" sz="1800">
              <a:ea typeface="Times New Roman" pitchFamily="18" charset="0"/>
              <a:cs typeface="Arial" charset="0"/>
            </a:endParaRPr>
          </a:p>
        </p:txBody>
      </p:sp>
      <p:sp>
        <p:nvSpPr>
          <p:cNvPr id="9254" name="Rectangle 176"/>
          <p:cNvSpPr>
            <a:spLocks noChangeArrowheads="1"/>
          </p:cNvSpPr>
          <p:nvPr/>
        </p:nvSpPr>
        <p:spPr bwMode="auto">
          <a:xfrm>
            <a:off x="2339975" y="3357563"/>
            <a:ext cx="1193800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900">
                <a:ea typeface="Times New Roman" pitchFamily="18" charset="0"/>
                <a:cs typeface="Arial" charset="0"/>
              </a:rPr>
              <a:t>2, 3</a:t>
            </a:r>
            <a:endParaRPr lang="cs-CZ" altLang="cs-CZ" sz="1800">
              <a:ea typeface="Times New Roman" pitchFamily="18" charset="0"/>
              <a:cs typeface="Arial" charset="0"/>
            </a:endParaRPr>
          </a:p>
        </p:txBody>
      </p:sp>
      <p:sp>
        <p:nvSpPr>
          <p:cNvPr id="9255" name="Rectangle 175"/>
          <p:cNvSpPr>
            <a:spLocks noChangeArrowheads="1"/>
          </p:cNvSpPr>
          <p:nvPr/>
        </p:nvSpPr>
        <p:spPr bwMode="auto">
          <a:xfrm>
            <a:off x="1476375" y="3357563"/>
            <a:ext cx="817563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900">
                <a:ea typeface="Times New Roman" pitchFamily="18" charset="0"/>
                <a:cs typeface="Arial" charset="0"/>
              </a:rPr>
              <a:t>LIS HiComp</a:t>
            </a:r>
            <a:endParaRPr lang="cs-CZ" altLang="cs-CZ" sz="1800">
              <a:ea typeface="Times New Roman" pitchFamily="18" charset="0"/>
              <a:cs typeface="Arial" charset="0"/>
            </a:endParaRPr>
          </a:p>
        </p:txBody>
      </p:sp>
      <p:sp>
        <p:nvSpPr>
          <p:cNvPr id="9256" name="Rectangle 174"/>
          <p:cNvSpPr>
            <a:spLocks noChangeArrowheads="1"/>
          </p:cNvSpPr>
          <p:nvPr/>
        </p:nvSpPr>
        <p:spPr bwMode="auto">
          <a:xfrm>
            <a:off x="684213" y="3357563"/>
            <a:ext cx="852487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900">
                <a:ea typeface="Times New Roman" pitchFamily="18" charset="0"/>
                <a:cs typeface="Arial" charset="0"/>
              </a:rPr>
              <a:t>HiComp a.s.</a:t>
            </a:r>
            <a:endParaRPr lang="cs-CZ" altLang="cs-CZ" sz="1800">
              <a:ea typeface="Times New Roman" pitchFamily="18" charset="0"/>
              <a:cs typeface="Arial" charset="0"/>
            </a:endParaRPr>
          </a:p>
        </p:txBody>
      </p:sp>
      <p:sp>
        <p:nvSpPr>
          <p:cNvPr id="9257" name="Rectangle 173"/>
          <p:cNvSpPr>
            <a:spLocks noChangeArrowheads="1"/>
          </p:cNvSpPr>
          <p:nvPr/>
        </p:nvSpPr>
        <p:spPr bwMode="auto">
          <a:xfrm>
            <a:off x="0" y="3357563"/>
            <a:ext cx="657225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900">
                <a:ea typeface="Times New Roman" pitchFamily="18" charset="0"/>
                <a:cs typeface="Arial" charset="0"/>
              </a:rPr>
              <a:t>6</a:t>
            </a:r>
            <a:endParaRPr lang="cs-CZ" altLang="cs-CZ" sz="1800">
              <a:ea typeface="Times New Roman" pitchFamily="18" charset="0"/>
              <a:cs typeface="Arial" charset="0"/>
            </a:endParaRPr>
          </a:p>
        </p:txBody>
      </p:sp>
      <p:sp>
        <p:nvSpPr>
          <p:cNvPr id="9258" name="Rectangle 168"/>
          <p:cNvSpPr>
            <a:spLocks noChangeArrowheads="1"/>
          </p:cNvSpPr>
          <p:nvPr/>
        </p:nvSpPr>
        <p:spPr bwMode="auto">
          <a:xfrm>
            <a:off x="3563938" y="2636838"/>
            <a:ext cx="1198562" cy="360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900">
                <a:ea typeface="Times New Roman" pitchFamily="18" charset="0"/>
                <a:cs typeface="Arial" charset="0"/>
              </a:rPr>
              <a:t>chystá se 3</a:t>
            </a:r>
            <a:endParaRPr lang="cs-CZ" altLang="cs-CZ" sz="1800">
              <a:ea typeface="Times New Roman" pitchFamily="18" charset="0"/>
              <a:cs typeface="Arial" charset="0"/>
            </a:endParaRPr>
          </a:p>
        </p:txBody>
      </p:sp>
      <p:sp>
        <p:nvSpPr>
          <p:cNvPr id="9259" name="Rectangle 167"/>
          <p:cNvSpPr>
            <a:spLocks noChangeArrowheads="1"/>
          </p:cNvSpPr>
          <p:nvPr/>
        </p:nvSpPr>
        <p:spPr bwMode="auto">
          <a:xfrm>
            <a:off x="2339975" y="2636838"/>
            <a:ext cx="1193800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900">
                <a:ea typeface="Times New Roman" pitchFamily="18" charset="0"/>
                <a:cs typeface="Arial" charset="0"/>
              </a:rPr>
              <a:t>1, 2, 3</a:t>
            </a:r>
            <a:endParaRPr lang="cs-CZ" altLang="cs-CZ" sz="1800">
              <a:ea typeface="Times New Roman" pitchFamily="18" charset="0"/>
              <a:cs typeface="Arial" charset="0"/>
            </a:endParaRPr>
          </a:p>
        </p:txBody>
      </p:sp>
      <p:sp>
        <p:nvSpPr>
          <p:cNvPr id="9260" name="Rectangle 166"/>
          <p:cNvSpPr>
            <a:spLocks noChangeArrowheads="1"/>
          </p:cNvSpPr>
          <p:nvPr/>
        </p:nvSpPr>
        <p:spPr bwMode="auto">
          <a:xfrm>
            <a:off x="1476375" y="2636838"/>
            <a:ext cx="817563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900">
                <a:ea typeface="Times New Roman" pitchFamily="18" charset="0"/>
                <a:cs typeface="Arial" charset="0"/>
              </a:rPr>
              <a:t>BIOLAB</a:t>
            </a:r>
            <a:endParaRPr lang="cs-CZ" altLang="cs-CZ" sz="1800">
              <a:ea typeface="Times New Roman" pitchFamily="18" charset="0"/>
              <a:cs typeface="Arial" charset="0"/>
            </a:endParaRPr>
          </a:p>
        </p:txBody>
      </p:sp>
      <p:sp>
        <p:nvSpPr>
          <p:cNvPr id="9261" name="Rectangle 165"/>
          <p:cNvSpPr>
            <a:spLocks noChangeArrowheads="1"/>
          </p:cNvSpPr>
          <p:nvPr/>
        </p:nvSpPr>
        <p:spPr bwMode="auto">
          <a:xfrm>
            <a:off x="684213" y="2636838"/>
            <a:ext cx="852487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900">
                <a:ea typeface="Times New Roman" pitchFamily="18" charset="0"/>
                <a:cs typeface="Arial" charset="0"/>
              </a:rPr>
              <a:t>DYNATECH</a:t>
            </a:r>
            <a:endParaRPr lang="cs-CZ" altLang="cs-CZ" sz="1800">
              <a:ea typeface="Times New Roman" pitchFamily="18" charset="0"/>
              <a:cs typeface="Arial" charset="0"/>
            </a:endParaRPr>
          </a:p>
        </p:txBody>
      </p:sp>
      <p:sp>
        <p:nvSpPr>
          <p:cNvPr id="9262" name="Rectangle 164"/>
          <p:cNvSpPr>
            <a:spLocks noChangeArrowheads="1"/>
          </p:cNvSpPr>
          <p:nvPr/>
        </p:nvSpPr>
        <p:spPr bwMode="auto">
          <a:xfrm>
            <a:off x="0" y="2636838"/>
            <a:ext cx="6572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900">
                <a:ea typeface="Times New Roman" pitchFamily="18" charset="0"/>
                <a:cs typeface="Arial" charset="0"/>
              </a:rPr>
              <a:t>7</a:t>
            </a:r>
            <a:endParaRPr lang="cs-CZ" altLang="cs-CZ" sz="1800">
              <a:ea typeface="Times New Roman" pitchFamily="18" charset="0"/>
              <a:cs typeface="Arial" charset="0"/>
            </a:endParaRPr>
          </a:p>
        </p:txBody>
      </p:sp>
      <p:sp>
        <p:nvSpPr>
          <p:cNvPr id="9263" name="Rectangle 162"/>
          <p:cNvSpPr>
            <a:spLocks noChangeArrowheads="1"/>
          </p:cNvSpPr>
          <p:nvPr/>
        </p:nvSpPr>
        <p:spPr bwMode="auto">
          <a:xfrm>
            <a:off x="7740650" y="2636838"/>
            <a:ext cx="677863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900">
                <a:ea typeface="Times New Roman" pitchFamily="18" charset="0"/>
                <a:cs typeface="Arial" charset="0"/>
              </a:rPr>
              <a:t>DS4</a:t>
            </a:r>
            <a:r>
              <a:rPr lang="en-US" altLang="cs-CZ" sz="900">
                <a:ea typeface="Times New Roman" pitchFamily="18" charset="0"/>
                <a:cs typeface="Arial" charset="0"/>
              </a:rPr>
              <a:t> </a:t>
            </a:r>
            <a:r>
              <a:rPr lang="cs-CZ" altLang="cs-CZ" sz="900">
                <a:ea typeface="Times New Roman" pitchFamily="18" charset="0"/>
                <a:cs typeface="Arial" charset="0"/>
              </a:rPr>
              <a:t>v</a:t>
            </a:r>
            <a:endParaRPr lang="en-US" altLang="cs-CZ" sz="900">
              <a:ea typeface="Times New Roman" pitchFamily="18" charset="0"/>
              <a:cs typeface="Arial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900">
                <a:ea typeface="Times New Roman" pitchFamily="18" charset="0"/>
                <a:cs typeface="Arial" charset="0"/>
              </a:rPr>
              <a:t>2007</a:t>
            </a:r>
            <a:endParaRPr lang="en-US" altLang="cs-CZ" sz="900">
              <a:ea typeface="Times New Roman" pitchFamily="18" charset="0"/>
              <a:cs typeface="Arial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cs-CZ" sz="900">
                <a:ea typeface="Times New Roman" pitchFamily="18" charset="0"/>
                <a:cs typeface="Arial" charset="0"/>
              </a:rPr>
              <a:t>W</a:t>
            </a:r>
            <a:r>
              <a:rPr lang="cs-CZ" altLang="cs-CZ" sz="900">
                <a:ea typeface="Times New Roman" pitchFamily="18" charset="0"/>
                <a:cs typeface="Arial" charset="0"/>
              </a:rPr>
              <a:t>S</a:t>
            </a:r>
            <a:r>
              <a:rPr lang="en-US" altLang="cs-CZ" sz="900">
                <a:ea typeface="Times New Roman" pitchFamily="18" charset="0"/>
                <a:cs typeface="Arial" charset="0"/>
              </a:rPr>
              <a:t> </a:t>
            </a:r>
            <a:r>
              <a:rPr lang="cs-CZ" altLang="cs-CZ" sz="900">
                <a:ea typeface="Times New Roman" pitchFamily="18" charset="0"/>
                <a:cs typeface="Arial" charset="0"/>
              </a:rPr>
              <a:t>v </a:t>
            </a:r>
            <a:endParaRPr lang="en-US" altLang="cs-CZ" sz="900">
              <a:ea typeface="Times New Roman" pitchFamily="18" charset="0"/>
              <a:cs typeface="Arial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900">
                <a:ea typeface="Times New Roman" pitchFamily="18" charset="0"/>
                <a:cs typeface="Arial" charset="0"/>
              </a:rPr>
              <a:t>2007</a:t>
            </a:r>
            <a:endParaRPr lang="cs-CZ" altLang="cs-CZ" sz="1800">
              <a:ea typeface="Times New Roman" pitchFamily="18" charset="0"/>
              <a:cs typeface="Arial" charset="0"/>
            </a:endParaRPr>
          </a:p>
        </p:txBody>
      </p:sp>
      <p:sp>
        <p:nvSpPr>
          <p:cNvPr id="9264" name="Rectangle 161"/>
          <p:cNvSpPr>
            <a:spLocks noChangeArrowheads="1"/>
          </p:cNvSpPr>
          <p:nvPr/>
        </p:nvSpPr>
        <p:spPr bwMode="auto">
          <a:xfrm>
            <a:off x="6011863" y="1916113"/>
            <a:ext cx="1719262" cy="576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900">
                <a:ea typeface="Times New Roman" pitchFamily="18" charset="0"/>
                <a:cs typeface="Arial" charset="0"/>
              </a:rPr>
              <a:t>pro mikrobiologii a hygienu </a:t>
            </a:r>
            <a:endParaRPr lang="en-US" altLang="cs-CZ" sz="900">
              <a:ea typeface="Times New Roman" pitchFamily="18" charset="0"/>
              <a:cs typeface="Arial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900">
                <a:ea typeface="Times New Roman" pitchFamily="18" charset="0"/>
                <a:cs typeface="Arial" charset="0"/>
              </a:rPr>
              <a:t>(postupně rozšiřován o další </a:t>
            </a:r>
            <a:endParaRPr lang="en-US" altLang="cs-CZ" sz="900">
              <a:ea typeface="Times New Roman" pitchFamily="18" charset="0"/>
              <a:cs typeface="Arial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900">
                <a:ea typeface="Times New Roman" pitchFamily="18" charset="0"/>
                <a:cs typeface="Arial" charset="0"/>
              </a:rPr>
              <a:t>typy)</a:t>
            </a:r>
            <a:endParaRPr lang="cs-CZ" altLang="cs-CZ" sz="1800">
              <a:ea typeface="Times New Roman" pitchFamily="18" charset="0"/>
              <a:cs typeface="Arial" charset="0"/>
            </a:endParaRPr>
          </a:p>
        </p:txBody>
      </p:sp>
      <p:sp>
        <p:nvSpPr>
          <p:cNvPr id="9265" name="Rectangle 160"/>
          <p:cNvSpPr>
            <a:spLocks noChangeArrowheads="1"/>
          </p:cNvSpPr>
          <p:nvPr/>
        </p:nvSpPr>
        <p:spPr bwMode="auto">
          <a:xfrm>
            <a:off x="4716463" y="1916113"/>
            <a:ext cx="1341437" cy="863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900">
                <a:ea typeface="Times New Roman" pitchFamily="18" charset="0"/>
                <a:cs typeface="Arial" charset="0"/>
              </a:rPr>
              <a:t>Ověřená komunikace </a:t>
            </a:r>
            <a:endParaRPr lang="en-US" altLang="cs-CZ" sz="900">
              <a:ea typeface="Times New Roman" pitchFamily="18" charset="0"/>
              <a:cs typeface="Arial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900">
                <a:ea typeface="Times New Roman" pitchFamily="18" charset="0"/>
                <a:cs typeface="Arial" charset="0"/>
              </a:rPr>
              <a:t>s: Stapro (MEDEA)</a:t>
            </a:r>
            <a:endParaRPr lang="en-US" altLang="cs-CZ" sz="900">
              <a:ea typeface="Times New Roman" pitchFamily="18" charset="0"/>
              <a:cs typeface="Arial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900">
                <a:ea typeface="Times New Roman" pitchFamily="18" charset="0"/>
                <a:cs typeface="Arial" charset="0"/>
              </a:rPr>
              <a:t>Komunikace s IZIP v </a:t>
            </a:r>
            <a:endParaRPr lang="en-US" altLang="cs-CZ" sz="900">
              <a:ea typeface="Times New Roman" pitchFamily="18" charset="0"/>
              <a:cs typeface="Arial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900">
                <a:ea typeface="Times New Roman" pitchFamily="18" charset="0"/>
                <a:cs typeface="Arial" charset="0"/>
              </a:rPr>
              <a:t>přípravě.</a:t>
            </a:r>
            <a:endParaRPr lang="cs-CZ" altLang="cs-CZ" sz="1800">
              <a:ea typeface="Times New Roman" pitchFamily="18" charset="0"/>
              <a:cs typeface="Arial" charset="0"/>
            </a:endParaRPr>
          </a:p>
        </p:txBody>
      </p:sp>
      <p:sp>
        <p:nvSpPr>
          <p:cNvPr id="9266" name="Rectangle 159"/>
          <p:cNvSpPr>
            <a:spLocks noChangeArrowheads="1"/>
          </p:cNvSpPr>
          <p:nvPr/>
        </p:nvSpPr>
        <p:spPr bwMode="auto">
          <a:xfrm>
            <a:off x="3563938" y="1916113"/>
            <a:ext cx="1198562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900">
                <a:ea typeface="Times New Roman" pitchFamily="18" charset="0"/>
                <a:cs typeface="Arial" charset="0"/>
              </a:rPr>
              <a:t>chystá se 3</a:t>
            </a:r>
            <a:endParaRPr lang="cs-CZ" altLang="cs-CZ" sz="1800">
              <a:ea typeface="Times New Roman" pitchFamily="18" charset="0"/>
              <a:cs typeface="Arial" charset="0"/>
            </a:endParaRPr>
          </a:p>
        </p:txBody>
      </p:sp>
      <p:sp>
        <p:nvSpPr>
          <p:cNvPr id="9267" name="Rectangle 158"/>
          <p:cNvSpPr>
            <a:spLocks noChangeArrowheads="1"/>
          </p:cNvSpPr>
          <p:nvPr/>
        </p:nvSpPr>
        <p:spPr bwMode="auto">
          <a:xfrm>
            <a:off x="2339975" y="1916113"/>
            <a:ext cx="1193800" cy="503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900">
                <a:ea typeface="Times New Roman" pitchFamily="18" charset="0"/>
                <a:cs typeface="Arial" charset="0"/>
              </a:rPr>
              <a:t>1, 3</a:t>
            </a:r>
            <a:endParaRPr lang="cs-CZ" altLang="cs-CZ" sz="1800">
              <a:ea typeface="Times New Roman" pitchFamily="18" charset="0"/>
              <a:cs typeface="Arial" charset="0"/>
            </a:endParaRPr>
          </a:p>
        </p:txBody>
      </p:sp>
      <p:sp>
        <p:nvSpPr>
          <p:cNvPr id="9268" name="Rectangle 157"/>
          <p:cNvSpPr>
            <a:spLocks noChangeArrowheads="1"/>
          </p:cNvSpPr>
          <p:nvPr/>
        </p:nvSpPr>
        <p:spPr bwMode="auto">
          <a:xfrm>
            <a:off x="1547813" y="1916113"/>
            <a:ext cx="817562" cy="503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900">
                <a:ea typeface="Times New Roman" pitchFamily="18" charset="0"/>
                <a:cs typeface="Arial" charset="0"/>
              </a:rPr>
              <a:t>Envis </a:t>
            </a:r>
            <a:endParaRPr lang="en-US" altLang="cs-CZ" sz="900">
              <a:ea typeface="Times New Roman" pitchFamily="18" charset="0"/>
              <a:cs typeface="Arial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900">
                <a:ea typeface="Times New Roman" pitchFamily="18" charset="0"/>
                <a:cs typeface="Arial" charset="0"/>
              </a:rPr>
              <a:t>LIMS.Net</a:t>
            </a:r>
            <a:endParaRPr lang="cs-CZ" altLang="cs-CZ" sz="1800">
              <a:ea typeface="Times New Roman" pitchFamily="18" charset="0"/>
              <a:cs typeface="Arial" charset="0"/>
            </a:endParaRPr>
          </a:p>
        </p:txBody>
      </p:sp>
      <p:sp>
        <p:nvSpPr>
          <p:cNvPr id="9269" name="Rectangle 156"/>
          <p:cNvSpPr>
            <a:spLocks noChangeArrowheads="1"/>
          </p:cNvSpPr>
          <p:nvPr/>
        </p:nvSpPr>
        <p:spPr bwMode="auto">
          <a:xfrm>
            <a:off x="684213" y="1916113"/>
            <a:ext cx="852487" cy="576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900">
                <a:ea typeface="Times New Roman" pitchFamily="18" charset="0"/>
                <a:cs typeface="Arial" charset="0"/>
              </a:rPr>
              <a:t>DS Soft </a:t>
            </a:r>
            <a:endParaRPr lang="en-US" altLang="cs-CZ" sz="900">
              <a:ea typeface="Times New Roman" pitchFamily="18" charset="0"/>
              <a:cs typeface="Arial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900">
                <a:ea typeface="Times New Roman" pitchFamily="18" charset="0"/>
                <a:cs typeface="Arial" charset="0"/>
              </a:rPr>
              <a:t>Olomouc, </a:t>
            </a:r>
            <a:endParaRPr lang="en-US" altLang="cs-CZ" sz="900">
              <a:ea typeface="Times New Roman" pitchFamily="18" charset="0"/>
              <a:cs typeface="Arial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900">
                <a:ea typeface="Times New Roman" pitchFamily="18" charset="0"/>
                <a:cs typeface="Arial" charset="0"/>
              </a:rPr>
              <a:t>spol s r.o.</a:t>
            </a:r>
            <a:endParaRPr lang="cs-CZ" altLang="cs-CZ" sz="1800">
              <a:ea typeface="Times New Roman" pitchFamily="18" charset="0"/>
              <a:cs typeface="Arial" charset="0"/>
            </a:endParaRPr>
          </a:p>
        </p:txBody>
      </p:sp>
      <p:sp>
        <p:nvSpPr>
          <p:cNvPr id="9270" name="Rectangle 155"/>
          <p:cNvSpPr>
            <a:spLocks noChangeArrowheads="1"/>
          </p:cNvSpPr>
          <p:nvPr/>
        </p:nvSpPr>
        <p:spPr bwMode="auto">
          <a:xfrm>
            <a:off x="0" y="1916113"/>
            <a:ext cx="657225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900">
                <a:ea typeface="Times New Roman" pitchFamily="18" charset="0"/>
                <a:cs typeface="Arial" charset="0"/>
              </a:rPr>
              <a:t>14</a:t>
            </a:r>
            <a:endParaRPr lang="cs-CZ" altLang="cs-CZ" sz="1800">
              <a:ea typeface="Times New Roman" pitchFamily="18" charset="0"/>
              <a:cs typeface="Arial" charset="0"/>
            </a:endParaRPr>
          </a:p>
        </p:txBody>
      </p:sp>
      <p:sp>
        <p:nvSpPr>
          <p:cNvPr id="9271" name="Rectangle 153"/>
          <p:cNvSpPr>
            <a:spLocks noChangeArrowheads="1"/>
          </p:cNvSpPr>
          <p:nvPr/>
        </p:nvSpPr>
        <p:spPr bwMode="auto">
          <a:xfrm>
            <a:off x="7812088" y="1916113"/>
            <a:ext cx="677862" cy="72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900">
                <a:ea typeface="Times New Roman" pitchFamily="18" charset="0"/>
                <a:cs typeface="Arial" charset="0"/>
              </a:rPr>
              <a:t>WS v </a:t>
            </a:r>
            <a:endParaRPr lang="en-US" altLang="cs-CZ" sz="900">
              <a:ea typeface="Times New Roman" pitchFamily="18" charset="0"/>
              <a:cs typeface="Arial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900">
                <a:ea typeface="Times New Roman" pitchFamily="18" charset="0"/>
                <a:cs typeface="Arial" charset="0"/>
              </a:rPr>
              <a:t>2006</a:t>
            </a:r>
            <a:endParaRPr lang="cs-CZ" altLang="cs-CZ" sz="1800">
              <a:ea typeface="Times New Roman" pitchFamily="18" charset="0"/>
              <a:cs typeface="Arial" charset="0"/>
            </a:endParaRPr>
          </a:p>
        </p:txBody>
      </p:sp>
      <p:sp>
        <p:nvSpPr>
          <p:cNvPr id="9272" name="Rectangle 150"/>
          <p:cNvSpPr>
            <a:spLocks noChangeArrowheads="1"/>
          </p:cNvSpPr>
          <p:nvPr/>
        </p:nvSpPr>
        <p:spPr bwMode="auto">
          <a:xfrm>
            <a:off x="3635375" y="1412875"/>
            <a:ext cx="1198563" cy="21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900">
                <a:ea typeface="Times New Roman" pitchFamily="18" charset="0"/>
                <a:cs typeface="Arial" charset="0"/>
              </a:rPr>
              <a:t>3</a:t>
            </a:r>
            <a:endParaRPr lang="cs-CZ" altLang="cs-CZ" sz="1800">
              <a:ea typeface="Times New Roman" pitchFamily="18" charset="0"/>
              <a:cs typeface="Arial" charset="0"/>
            </a:endParaRPr>
          </a:p>
        </p:txBody>
      </p:sp>
      <p:sp>
        <p:nvSpPr>
          <p:cNvPr id="9273" name="Rectangle 149"/>
          <p:cNvSpPr>
            <a:spLocks noChangeArrowheads="1"/>
          </p:cNvSpPr>
          <p:nvPr/>
        </p:nvSpPr>
        <p:spPr bwMode="auto">
          <a:xfrm>
            <a:off x="2339975" y="1412875"/>
            <a:ext cx="1193800" cy="504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900">
                <a:ea typeface="Times New Roman" pitchFamily="18" charset="0"/>
                <a:cs typeface="Arial" charset="0"/>
              </a:rPr>
              <a:t>3</a:t>
            </a:r>
            <a:endParaRPr lang="cs-CZ" altLang="cs-CZ" sz="1800">
              <a:ea typeface="Times New Roman" pitchFamily="18" charset="0"/>
              <a:cs typeface="Arial" charset="0"/>
            </a:endParaRPr>
          </a:p>
        </p:txBody>
      </p:sp>
      <p:sp>
        <p:nvSpPr>
          <p:cNvPr id="9274" name="Rectangle 148"/>
          <p:cNvSpPr>
            <a:spLocks noChangeArrowheads="1"/>
          </p:cNvSpPr>
          <p:nvPr/>
        </p:nvSpPr>
        <p:spPr bwMode="auto">
          <a:xfrm>
            <a:off x="1547813" y="1412875"/>
            <a:ext cx="817562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900">
                <a:ea typeface="Times New Roman" pitchFamily="18" charset="0"/>
                <a:cs typeface="Arial" charset="0"/>
              </a:rPr>
              <a:t>CSC </a:t>
            </a:r>
            <a:endParaRPr lang="en-US" altLang="cs-CZ" sz="900">
              <a:ea typeface="Times New Roman" pitchFamily="18" charset="0"/>
              <a:cs typeface="Arial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900">
                <a:ea typeface="Times New Roman" pitchFamily="18" charset="0"/>
                <a:cs typeface="Arial" charset="0"/>
              </a:rPr>
              <a:t>Laborant</a:t>
            </a:r>
            <a:endParaRPr lang="cs-CZ" altLang="cs-CZ" sz="1800">
              <a:ea typeface="Times New Roman" pitchFamily="18" charset="0"/>
              <a:cs typeface="Arial" charset="0"/>
            </a:endParaRPr>
          </a:p>
        </p:txBody>
      </p:sp>
      <p:sp>
        <p:nvSpPr>
          <p:cNvPr id="9275" name="Rectangle 147"/>
          <p:cNvSpPr>
            <a:spLocks noChangeArrowheads="1"/>
          </p:cNvSpPr>
          <p:nvPr/>
        </p:nvSpPr>
        <p:spPr bwMode="auto">
          <a:xfrm>
            <a:off x="684213" y="1412875"/>
            <a:ext cx="852487" cy="504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900">
                <a:ea typeface="Times New Roman" pitchFamily="18" charset="0"/>
                <a:cs typeface="Arial" charset="0"/>
              </a:rPr>
              <a:t>C.S.C. s.r.o.</a:t>
            </a:r>
            <a:endParaRPr lang="cs-CZ" altLang="cs-CZ" sz="1800">
              <a:ea typeface="Times New Roman" pitchFamily="18" charset="0"/>
              <a:cs typeface="Arial" charset="0"/>
            </a:endParaRPr>
          </a:p>
        </p:txBody>
      </p:sp>
      <p:sp>
        <p:nvSpPr>
          <p:cNvPr id="9276" name="Rectangle 146"/>
          <p:cNvSpPr>
            <a:spLocks noChangeArrowheads="1"/>
          </p:cNvSpPr>
          <p:nvPr/>
        </p:nvSpPr>
        <p:spPr bwMode="auto">
          <a:xfrm>
            <a:off x="0" y="1412875"/>
            <a:ext cx="657225" cy="504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900">
                <a:ea typeface="Times New Roman" pitchFamily="18" charset="0"/>
                <a:cs typeface="Arial" charset="0"/>
              </a:rPr>
              <a:t>3</a:t>
            </a:r>
            <a:endParaRPr lang="cs-CZ" altLang="cs-CZ" sz="1800">
              <a:ea typeface="Times New Roman" pitchFamily="18" charset="0"/>
              <a:cs typeface="Arial" charset="0"/>
            </a:endParaRPr>
          </a:p>
        </p:txBody>
      </p:sp>
      <p:sp>
        <p:nvSpPr>
          <p:cNvPr id="9277" name="Rectangle 143"/>
          <p:cNvSpPr>
            <a:spLocks noChangeArrowheads="1"/>
          </p:cNvSpPr>
          <p:nvPr/>
        </p:nvSpPr>
        <p:spPr bwMode="auto">
          <a:xfrm>
            <a:off x="6084888" y="908050"/>
            <a:ext cx="1719262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900">
                <a:ea typeface="Times New Roman" pitchFamily="18" charset="0"/>
                <a:cs typeface="Arial" charset="0"/>
              </a:rPr>
              <a:t>pro mikrobiologii</a:t>
            </a:r>
            <a:endParaRPr lang="cs-CZ" altLang="cs-CZ" sz="1800">
              <a:ea typeface="Times New Roman" pitchFamily="18" charset="0"/>
              <a:cs typeface="Arial" charset="0"/>
            </a:endParaRPr>
          </a:p>
        </p:txBody>
      </p:sp>
      <p:sp>
        <p:nvSpPr>
          <p:cNvPr id="9278" name="Rectangle 142"/>
          <p:cNvSpPr>
            <a:spLocks noChangeArrowheads="1"/>
          </p:cNvSpPr>
          <p:nvPr/>
        </p:nvSpPr>
        <p:spPr bwMode="auto">
          <a:xfrm>
            <a:off x="4716463" y="836613"/>
            <a:ext cx="1341437" cy="576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900">
                <a:ea typeface="Times New Roman" pitchFamily="18" charset="0"/>
                <a:cs typeface="Arial" charset="0"/>
              </a:rPr>
              <a:t>Ověřená komunikace s: Stapro (MEDEA)</a:t>
            </a:r>
            <a:endParaRPr lang="cs-CZ" altLang="cs-CZ" sz="1800">
              <a:ea typeface="Times New Roman" pitchFamily="18" charset="0"/>
              <a:cs typeface="Arial" charset="0"/>
            </a:endParaRPr>
          </a:p>
        </p:txBody>
      </p:sp>
      <p:sp>
        <p:nvSpPr>
          <p:cNvPr id="9279" name="Rectangle 141"/>
          <p:cNvSpPr>
            <a:spLocks noChangeArrowheads="1"/>
          </p:cNvSpPr>
          <p:nvPr/>
        </p:nvSpPr>
        <p:spPr bwMode="auto">
          <a:xfrm>
            <a:off x="3563938" y="908050"/>
            <a:ext cx="1079500" cy="503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900">
                <a:ea typeface="Times New Roman" pitchFamily="18" charset="0"/>
                <a:cs typeface="Arial" charset="0"/>
              </a:rPr>
              <a:t>dosud nebylo</a:t>
            </a:r>
            <a:endParaRPr lang="en-US" altLang="cs-CZ" sz="900">
              <a:ea typeface="Times New Roman" pitchFamily="18" charset="0"/>
              <a:cs typeface="Arial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900">
                <a:ea typeface="Times New Roman" pitchFamily="18" charset="0"/>
                <a:cs typeface="Arial" charset="0"/>
              </a:rPr>
              <a:t>požadováno</a:t>
            </a:r>
            <a:endParaRPr lang="cs-CZ" altLang="cs-CZ" sz="1800">
              <a:ea typeface="Times New Roman" pitchFamily="18" charset="0"/>
              <a:cs typeface="Arial" charset="0"/>
            </a:endParaRPr>
          </a:p>
        </p:txBody>
      </p:sp>
      <p:sp>
        <p:nvSpPr>
          <p:cNvPr id="9280" name="Rectangle 140"/>
          <p:cNvSpPr>
            <a:spLocks noChangeArrowheads="1"/>
          </p:cNvSpPr>
          <p:nvPr/>
        </p:nvSpPr>
        <p:spPr bwMode="auto">
          <a:xfrm>
            <a:off x="2339975" y="908050"/>
            <a:ext cx="1193800" cy="360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900">
                <a:ea typeface="Times New Roman" pitchFamily="18" charset="0"/>
                <a:cs typeface="Arial" charset="0"/>
              </a:rPr>
              <a:t>1, 2</a:t>
            </a:r>
            <a:endParaRPr lang="cs-CZ" altLang="cs-CZ" sz="1800">
              <a:ea typeface="Times New Roman" pitchFamily="18" charset="0"/>
              <a:cs typeface="Arial" charset="0"/>
            </a:endParaRPr>
          </a:p>
        </p:txBody>
      </p:sp>
      <p:sp>
        <p:nvSpPr>
          <p:cNvPr id="9281" name="Rectangle 139"/>
          <p:cNvSpPr>
            <a:spLocks noChangeArrowheads="1"/>
          </p:cNvSpPr>
          <p:nvPr/>
        </p:nvSpPr>
        <p:spPr bwMode="auto">
          <a:xfrm>
            <a:off x="1547813" y="908050"/>
            <a:ext cx="817562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900">
                <a:ea typeface="Times New Roman" pitchFamily="18" charset="0"/>
                <a:cs typeface="Arial" charset="0"/>
              </a:rPr>
              <a:t>AMIS,WinA</a:t>
            </a:r>
            <a:endParaRPr lang="en-US" altLang="cs-CZ" sz="900">
              <a:ea typeface="Times New Roman" pitchFamily="18" charset="0"/>
              <a:cs typeface="Arial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900">
                <a:ea typeface="Times New Roman" pitchFamily="18" charset="0"/>
                <a:cs typeface="Arial" charset="0"/>
              </a:rPr>
              <a:t>MIS</a:t>
            </a:r>
            <a:endParaRPr lang="cs-CZ" altLang="cs-CZ" sz="1800">
              <a:ea typeface="Times New Roman" pitchFamily="18" charset="0"/>
              <a:cs typeface="Arial" charset="0"/>
            </a:endParaRPr>
          </a:p>
        </p:txBody>
      </p:sp>
      <p:sp>
        <p:nvSpPr>
          <p:cNvPr id="9282" name="Rectangle 138"/>
          <p:cNvSpPr>
            <a:spLocks noChangeArrowheads="1"/>
          </p:cNvSpPr>
          <p:nvPr/>
        </p:nvSpPr>
        <p:spPr bwMode="auto">
          <a:xfrm>
            <a:off x="684213" y="908050"/>
            <a:ext cx="852487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900">
                <a:ea typeface="Times New Roman" pitchFamily="18" charset="0"/>
                <a:cs typeface="Arial" charset="0"/>
              </a:rPr>
              <a:t>CNS a.s.</a:t>
            </a:r>
            <a:endParaRPr lang="cs-CZ" altLang="cs-CZ" sz="1800">
              <a:ea typeface="Times New Roman" pitchFamily="18" charset="0"/>
              <a:cs typeface="Arial" charset="0"/>
            </a:endParaRPr>
          </a:p>
        </p:txBody>
      </p:sp>
      <p:sp>
        <p:nvSpPr>
          <p:cNvPr id="9283" name="Rectangle 137"/>
          <p:cNvSpPr>
            <a:spLocks noChangeArrowheads="1"/>
          </p:cNvSpPr>
          <p:nvPr/>
        </p:nvSpPr>
        <p:spPr bwMode="auto">
          <a:xfrm>
            <a:off x="0" y="908050"/>
            <a:ext cx="6572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900">
                <a:ea typeface="Times New Roman" pitchFamily="18" charset="0"/>
                <a:cs typeface="Arial" charset="0"/>
              </a:rPr>
              <a:t>30</a:t>
            </a:r>
            <a:endParaRPr lang="cs-CZ" altLang="cs-CZ" sz="1800">
              <a:ea typeface="Times New Roman" pitchFamily="18" charset="0"/>
              <a:cs typeface="Arial" charset="0"/>
            </a:endParaRPr>
          </a:p>
        </p:txBody>
      </p:sp>
      <p:sp>
        <p:nvSpPr>
          <p:cNvPr id="9284" name="Rectangle 135"/>
          <p:cNvSpPr>
            <a:spLocks noChangeArrowheads="1"/>
          </p:cNvSpPr>
          <p:nvPr/>
        </p:nvSpPr>
        <p:spPr bwMode="auto">
          <a:xfrm>
            <a:off x="7740650" y="188913"/>
            <a:ext cx="677863" cy="706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900" b="1">
                <a:ea typeface="Times New Roman" pitchFamily="18" charset="0"/>
                <a:cs typeface="Arial" charset="0"/>
              </a:rPr>
              <a:t>kdy </a:t>
            </a:r>
            <a:endParaRPr lang="en-US" altLang="cs-CZ" sz="900" b="1">
              <a:ea typeface="Times New Roman" pitchFamily="18" charset="0"/>
              <a:cs typeface="Arial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900" b="1">
                <a:ea typeface="Times New Roman" pitchFamily="18" charset="0"/>
                <a:cs typeface="Arial" charset="0"/>
              </a:rPr>
              <a:t>bude </a:t>
            </a:r>
            <a:endParaRPr lang="en-US" altLang="cs-CZ" sz="900" b="1">
              <a:ea typeface="Times New Roman" pitchFamily="18" charset="0"/>
              <a:cs typeface="Arial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900" b="1">
                <a:ea typeface="Times New Roman" pitchFamily="18" charset="0"/>
                <a:cs typeface="Arial" charset="0"/>
              </a:rPr>
              <a:t>DS4? </a:t>
            </a:r>
            <a:endParaRPr lang="en-US" altLang="cs-CZ" sz="900" b="1">
              <a:ea typeface="Times New Roman" pitchFamily="18" charset="0"/>
              <a:cs typeface="Arial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900" b="1">
                <a:ea typeface="Times New Roman" pitchFamily="18" charset="0"/>
                <a:cs typeface="Arial" charset="0"/>
              </a:rPr>
              <a:t>WS?</a:t>
            </a:r>
            <a:endParaRPr lang="cs-CZ" altLang="cs-CZ" sz="1800">
              <a:ea typeface="Times New Roman" pitchFamily="18" charset="0"/>
              <a:cs typeface="Arial" charset="0"/>
            </a:endParaRPr>
          </a:p>
        </p:txBody>
      </p:sp>
      <p:sp>
        <p:nvSpPr>
          <p:cNvPr id="9285" name="Rectangle 134"/>
          <p:cNvSpPr>
            <a:spLocks noChangeArrowheads="1"/>
          </p:cNvSpPr>
          <p:nvPr/>
        </p:nvSpPr>
        <p:spPr bwMode="auto">
          <a:xfrm>
            <a:off x="6061075" y="274638"/>
            <a:ext cx="1719263" cy="706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900" b="1">
                <a:ea typeface="Times New Roman" pitchFamily="18" charset="0"/>
                <a:cs typeface="Arial" charset="0"/>
              </a:rPr>
              <a:t>poznámky</a:t>
            </a:r>
            <a:endParaRPr lang="cs-CZ" altLang="cs-CZ" sz="1800">
              <a:ea typeface="Times New Roman" pitchFamily="18" charset="0"/>
              <a:cs typeface="Arial" charset="0"/>
            </a:endParaRPr>
          </a:p>
        </p:txBody>
      </p:sp>
      <p:sp>
        <p:nvSpPr>
          <p:cNvPr id="9286" name="Rectangle 133"/>
          <p:cNvSpPr>
            <a:spLocks noChangeArrowheads="1"/>
          </p:cNvSpPr>
          <p:nvPr/>
        </p:nvSpPr>
        <p:spPr bwMode="auto">
          <a:xfrm>
            <a:off x="4719638" y="274638"/>
            <a:ext cx="1341437" cy="706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900" b="1">
                <a:ea typeface="Times New Roman" pitchFamily="18" charset="0"/>
                <a:cs typeface="Arial" charset="0"/>
              </a:rPr>
              <a:t>ověřená komunikace</a:t>
            </a:r>
            <a:endParaRPr lang="en-US" altLang="cs-CZ" sz="900" b="1">
              <a:ea typeface="Times New Roman" pitchFamily="18" charset="0"/>
              <a:cs typeface="Arial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900" b="1">
                <a:ea typeface="Times New Roman" pitchFamily="18" charset="0"/>
                <a:cs typeface="Arial" charset="0"/>
              </a:rPr>
              <a:t> s NIS uvedených</a:t>
            </a:r>
            <a:endParaRPr lang="en-US" altLang="cs-CZ" sz="900" b="1">
              <a:ea typeface="Times New Roman" pitchFamily="18" charset="0"/>
              <a:cs typeface="Arial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900" b="1">
                <a:ea typeface="Times New Roman" pitchFamily="18" charset="0"/>
                <a:cs typeface="Arial" charset="0"/>
              </a:rPr>
              <a:t> firem</a:t>
            </a:r>
            <a:endParaRPr lang="cs-CZ" altLang="cs-CZ" sz="1800">
              <a:ea typeface="Times New Roman" pitchFamily="18" charset="0"/>
              <a:cs typeface="Arial" charset="0"/>
            </a:endParaRPr>
          </a:p>
        </p:txBody>
      </p:sp>
      <p:sp>
        <p:nvSpPr>
          <p:cNvPr id="9287" name="Rectangle 132"/>
          <p:cNvSpPr>
            <a:spLocks noChangeArrowheads="1"/>
          </p:cNvSpPr>
          <p:nvPr/>
        </p:nvSpPr>
        <p:spPr bwMode="auto">
          <a:xfrm>
            <a:off x="3521075" y="274638"/>
            <a:ext cx="1198563" cy="706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900" b="1">
                <a:ea typeface="Times New Roman" pitchFamily="18" charset="0"/>
                <a:cs typeface="Arial" charset="0"/>
              </a:rPr>
              <a:t>příjem objednávek</a:t>
            </a:r>
            <a:endParaRPr lang="en-US" altLang="cs-CZ" sz="900" b="1">
              <a:ea typeface="Times New Roman" pitchFamily="18" charset="0"/>
              <a:cs typeface="Arial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900" b="1">
                <a:ea typeface="Times New Roman" pitchFamily="18" charset="0"/>
                <a:cs typeface="Arial" charset="0"/>
              </a:rPr>
              <a:t> s využitím DS</a:t>
            </a:r>
            <a:endParaRPr lang="en-US" altLang="cs-CZ" sz="900" b="1">
              <a:ea typeface="Times New Roman" pitchFamily="18" charset="0"/>
              <a:cs typeface="Arial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900" b="1">
                <a:ea typeface="Times New Roman" pitchFamily="18" charset="0"/>
                <a:cs typeface="Arial" charset="0"/>
              </a:rPr>
              <a:t> verze</a:t>
            </a:r>
            <a:endParaRPr lang="cs-CZ" altLang="cs-CZ" sz="1800">
              <a:ea typeface="Times New Roman" pitchFamily="18" charset="0"/>
              <a:cs typeface="Arial" charset="0"/>
            </a:endParaRPr>
          </a:p>
        </p:txBody>
      </p:sp>
      <p:sp>
        <p:nvSpPr>
          <p:cNvPr id="9288" name="Rectangle 131"/>
          <p:cNvSpPr>
            <a:spLocks noChangeArrowheads="1"/>
          </p:cNvSpPr>
          <p:nvPr/>
        </p:nvSpPr>
        <p:spPr bwMode="auto">
          <a:xfrm>
            <a:off x="2327275" y="274638"/>
            <a:ext cx="1193800" cy="706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900" b="1">
                <a:ea typeface="Times New Roman" pitchFamily="18" charset="0"/>
                <a:cs typeface="Arial" charset="0"/>
              </a:rPr>
              <a:t>vydávání výsledků</a:t>
            </a:r>
            <a:endParaRPr lang="en-US" altLang="cs-CZ" sz="900" b="1">
              <a:ea typeface="Times New Roman" pitchFamily="18" charset="0"/>
              <a:cs typeface="Arial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900" b="1">
                <a:ea typeface="Times New Roman" pitchFamily="18" charset="0"/>
                <a:cs typeface="Arial" charset="0"/>
              </a:rPr>
              <a:t> s využitím DS </a:t>
            </a:r>
            <a:endParaRPr lang="en-US" altLang="cs-CZ" sz="900" b="1">
              <a:ea typeface="Times New Roman" pitchFamily="18" charset="0"/>
              <a:cs typeface="Arial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900" b="1">
                <a:ea typeface="Times New Roman" pitchFamily="18" charset="0"/>
                <a:cs typeface="Arial" charset="0"/>
              </a:rPr>
              <a:t>verze</a:t>
            </a:r>
            <a:endParaRPr lang="cs-CZ" altLang="cs-CZ" sz="1800">
              <a:ea typeface="Times New Roman" pitchFamily="18" charset="0"/>
              <a:cs typeface="Arial" charset="0"/>
            </a:endParaRPr>
          </a:p>
        </p:txBody>
      </p:sp>
      <p:sp>
        <p:nvSpPr>
          <p:cNvPr id="9289" name="Rectangle 130"/>
          <p:cNvSpPr>
            <a:spLocks noChangeArrowheads="1"/>
          </p:cNvSpPr>
          <p:nvPr/>
        </p:nvSpPr>
        <p:spPr bwMode="auto">
          <a:xfrm>
            <a:off x="1509713" y="274638"/>
            <a:ext cx="817562" cy="633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900" b="1">
                <a:ea typeface="Times New Roman" pitchFamily="18" charset="0"/>
                <a:cs typeface="Arial" charset="0"/>
              </a:rPr>
              <a:t>Označení</a:t>
            </a:r>
            <a:endParaRPr lang="en-US" altLang="cs-CZ" sz="900" b="1">
              <a:ea typeface="Times New Roman" pitchFamily="18" charset="0"/>
              <a:cs typeface="Arial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900" b="1">
                <a:ea typeface="Times New Roman" pitchFamily="18" charset="0"/>
                <a:cs typeface="Arial" charset="0"/>
              </a:rPr>
              <a:t> LIS</a:t>
            </a:r>
            <a:endParaRPr lang="cs-CZ" altLang="cs-CZ" sz="1800">
              <a:ea typeface="Times New Roman" pitchFamily="18" charset="0"/>
              <a:cs typeface="Arial" charset="0"/>
            </a:endParaRPr>
          </a:p>
        </p:txBody>
      </p:sp>
      <p:sp>
        <p:nvSpPr>
          <p:cNvPr id="9290" name="Rectangle 129"/>
          <p:cNvSpPr>
            <a:spLocks noChangeArrowheads="1"/>
          </p:cNvSpPr>
          <p:nvPr/>
        </p:nvSpPr>
        <p:spPr bwMode="auto">
          <a:xfrm>
            <a:off x="657225" y="274638"/>
            <a:ext cx="852488" cy="633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900" b="1">
                <a:ea typeface="Times New Roman" pitchFamily="18" charset="0"/>
                <a:cs typeface="Arial" charset="0"/>
              </a:rPr>
              <a:t>firma</a:t>
            </a:r>
            <a:endParaRPr lang="cs-CZ" altLang="cs-CZ" sz="1800">
              <a:ea typeface="Times New Roman" pitchFamily="18" charset="0"/>
              <a:cs typeface="Arial" charset="0"/>
            </a:endParaRPr>
          </a:p>
        </p:txBody>
      </p:sp>
      <p:sp>
        <p:nvSpPr>
          <p:cNvPr id="9291" name="Rectangle 128"/>
          <p:cNvSpPr>
            <a:spLocks noChangeArrowheads="1"/>
          </p:cNvSpPr>
          <p:nvPr/>
        </p:nvSpPr>
        <p:spPr bwMode="auto">
          <a:xfrm>
            <a:off x="0" y="260350"/>
            <a:ext cx="755650" cy="72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900" b="1">
                <a:ea typeface="Times New Roman" pitchFamily="18" charset="0"/>
                <a:cs typeface="Arial" charset="0"/>
              </a:rPr>
              <a:t>Počet</a:t>
            </a:r>
            <a:endParaRPr lang="en-US" altLang="cs-CZ" sz="900" b="1">
              <a:ea typeface="Times New Roman" pitchFamily="18" charset="0"/>
              <a:cs typeface="Arial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900" b="1">
                <a:ea typeface="Times New Roman" pitchFamily="18" charset="0"/>
                <a:cs typeface="Arial" charset="0"/>
              </a:rPr>
              <a:t>Instala</a:t>
            </a:r>
            <a:r>
              <a:rPr lang="en-US" altLang="cs-CZ" sz="900" b="1">
                <a:ea typeface="Times New Roman" pitchFamily="18" charset="0"/>
                <a:cs typeface="Arial" charset="0"/>
              </a:rPr>
              <a:t>c</a:t>
            </a:r>
            <a:r>
              <a:rPr lang="cs-CZ" altLang="cs-CZ" sz="900" b="1">
                <a:ea typeface="Times New Roman" pitchFamily="18" charset="0"/>
                <a:cs typeface="Arial" charset="0"/>
              </a:rPr>
              <a:t>í</a:t>
            </a:r>
            <a:endParaRPr lang="en-US" altLang="cs-CZ" sz="900" b="1">
              <a:ea typeface="Times New Roman" pitchFamily="18" charset="0"/>
              <a:cs typeface="Arial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900" b="1">
                <a:ea typeface="Times New Roman" pitchFamily="18" charset="0"/>
                <a:cs typeface="Arial" charset="0"/>
              </a:rPr>
              <a:t>v ČR</a:t>
            </a:r>
            <a:endParaRPr lang="cs-CZ" altLang="cs-CZ" sz="1800">
              <a:ea typeface="Times New Roman" pitchFamily="18" charset="0"/>
              <a:cs typeface="Arial" charset="0"/>
            </a:endParaRPr>
          </a:p>
        </p:txBody>
      </p:sp>
      <p:sp>
        <p:nvSpPr>
          <p:cNvPr id="9292" name="Line 263"/>
          <p:cNvSpPr>
            <a:spLocks noChangeShapeType="1"/>
          </p:cNvSpPr>
          <p:nvPr/>
        </p:nvSpPr>
        <p:spPr bwMode="auto">
          <a:xfrm flipV="1">
            <a:off x="0" y="260350"/>
            <a:ext cx="8458200" cy="0"/>
          </a:xfrm>
          <a:prstGeom prst="line">
            <a:avLst/>
          </a:prstGeom>
          <a:noFill/>
          <a:ln w="12700" cap="rnd">
            <a:solidFill>
              <a:srgbClr val="99CC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9293" name="Line 265"/>
          <p:cNvSpPr>
            <a:spLocks noChangeShapeType="1"/>
          </p:cNvSpPr>
          <p:nvPr/>
        </p:nvSpPr>
        <p:spPr bwMode="auto">
          <a:xfrm>
            <a:off x="0" y="260350"/>
            <a:ext cx="0" cy="6264275"/>
          </a:xfrm>
          <a:prstGeom prst="line">
            <a:avLst/>
          </a:prstGeom>
          <a:noFill/>
          <a:ln w="12700" cap="rnd">
            <a:solidFill>
              <a:srgbClr val="99CC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9294" name="Line 269"/>
          <p:cNvSpPr>
            <a:spLocks noChangeShapeType="1"/>
          </p:cNvSpPr>
          <p:nvPr/>
        </p:nvSpPr>
        <p:spPr bwMode="auto">
          <a:xfrm>
            <a:off x="0" y="836613"/>
            <a:ext cx="8459788" cy="0"/>
          </a:xfrm>
          <a:prstGeom prst="line">
            <a:avLst/>
          </a:prstGeom>
          <a:noFill/>
          <a:ln w="12700" cap="rnd">
            <a:solidFill>
              <a:srgbClr val="99CC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9295" name="Line 271"/>
          <p:cNvSpPr>
            <a:spLocks noChangeShapeType="1"/>
          </p:cNvSpPr>
          <p:nvPr/>
        </p:nvSpPr>
        <p:spPr bwMode="auto">
          <a:xfrm>
            <a:off x="684213" y="260350"/>
            <a:ext cx="0" cy="6264275"/>
          </a:xfrm>
          <a:prstGeom prst="line">
            <a:avLst/>
          </a:prstGeom>
          <a:noFill/>
          <a:ln w="12700" cap="rnd">
            <a:solidFill>
              <a:srgbClr val="99CC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9296" name="Line 274"/>
          <p:cNvSpPr>
            <a:spLocks noChangeShapeType="1"/>
          </p:cNvSpPr>
          <p:nvPr/>
        </p:nvSpPr>
        <p:spPr bwMode="auto">
          <a:xfrm>
            <a:off x="1476375" y="260350"/>
            <a:ext cx="0" cy="6264275"/>
          </a:xfrm>
          <a:prstGeom prst="line">
            <a:avLst/>
          </a:prstGeom>
          <a:noFill/>
          <a:ln w="12700" cap="rnd">
            <a:solidFill>
              <a:srgbClr val="99CC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9297" name="Line 277"/>
          <p:cNvSpPr>
            <a:spLocks noChangeShapeType="1"/>
          </p:cNvSpPr>
          <p:nvPr/>
        </p:nvSpPr>
        <p:spPr bwMode="auto">
          <a:xfrm>
            <a:off x="2339975" y="260350"/>
            <a:ext cx="0" cy="6264275"/>
          </a:xfrm>
          <a:prstGeom prst="line">
            <a:avLst/>
          </a:prstGeom>
          <a:noFill/>
          <a:ln w="12700" cap="rnd">
            <a:solidFill>
              <a:srgbClr val="99CC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9298" name="Line 280"/>
          <p:cNvSpPr>
            <a:spLocks noChangeShapeType="1"/>
          </p:cNvSpPr>
          <p:nvPr/>
        </p:nvSpPr>
        <p:spPr bwMode="auto">
          <a:xfrm>
            <a:off x="3492500" y="260350"/>
            <a:ext cx="0" cy="6264275"/>
          </a:xfrm>
          <a:prstGeom prst="line">
            <a:avLst/>
          </a:prstGeom>
          <a:noFill/>
          <a:ln w="12700" cap="rnd">
            <a:solidFill>
              <a:srgbClr val="99CC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9299" name="Line 283"/>
          <p:cNvSpPr>
            <a:spLocks noChangeShapeType="1"/>
          </p:cNvSpPr>
          <p:nvPr/>
        </p:nvSpPr>
        <p:spPr bwMode="auto">
          <a:xfrm flipH="1">
            <a:off x="4716463" y="274638"/>
            <a:ext cx="3175" cy="6249987"/>
          </a:xfrm>
          <a:prstGeom prst="line">
            <a:avLst/>
          </a:prstGeom>
          <a:noFill/>
          <a:ln w="12700" cap="rnd">
            <a:solidFill>
              <a:srgbClr val="99CC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9300" name="Line 286"/>
          <p:cNvSpPr>
            <a:spLocks noChangeShapeType="1"/>
          </p:cNvSpPr>
          <p:nvPr/>
        </p:nvSpPr>
        <p:spPr bwMode="auto">
          <a:xfrm>
            <a:off x="6011863" y="260350"/>
            <a:ext cx="0" cy="3024188"/>
          </a:xfrm>
          <a:prstGeom prst="line">
            <a:avLst/>
          </a:prstGeom>
          <a:noFill/>
          <a:ln w="12700" cap="rnd">
            <a:solidFill>
              <a:srgbClr val="99CC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9301" name="Line 289"/>
          <p:cNvSpPr>
            <a:spLocks noChangeShapeType="1"/>
          </p:cNvSpPr>
          <p:nvPr/>
        </p:nvSpPr>
        <p:spPr bwMode="auto">
          <a:xfrm flipH="1">
            <a:off x="7812088" y="260350"/>
            <a:ext cx="0" cy="6264275"/>
          </a:xfrm>
          <a:prstGeom prst="line">
            <a:avLst/>
          </a:prstGeom>
          <a:noFill/>
          <a:ln w="12700" cap="rnd">
            <a:solidFill>
              <a:srgbClr val="99CC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9302" name="Line 292"/>
          <p:cNvSpPr>
            <a:spLocks noChangeShapeType="1"/>
          </p:cNvSpPr>
          <p:nvPr/>
        </p:nvSpPr>
        <p:spPr bwMode="auto">
          <a:xfrm>
            <a:off x="8459788" y="260350"/>
            <a:ext cx="0" cy="6264275"/>
          </a:xfrm>
          <a:prstGeom prst="line">
            <a:avLst/>
          </a:prstGeom>
          <a:noFill/>
          <a:ln w="12700" cap="rnd">
            <a:solidFill>
              <a:srgbClr val="99CC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9303" name="Line 296"/>
          <p:cNvSpPr>
            <a:spLocks noChangeShapeType="1"/>
          </p:cNvSpPr>
          <p:nvPr/>
        </p:nvSpPr>
        <p:spPr bwMode="auto">
          <a:xfrm>
            <a:off x="0" y="1341438"/>
            <a:ext cx="8459788" cy="0"/>
          </a:xfrm>
          <a:prstGeom prst="line">
            <a:avLst/>
          </a:prstGeom>
          <a:noFill/>
          <a:ln w="12700" cap="rnd">
            <a:solidFill>
              <a:srgbClr val="99CC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9304" name="Line 339"/>
          <p:cNvSpPr>
            <a:spLocks noChangeShapeType="1"/>
          </p:cNvSpPr>
          <p:nvPr/>
        </p:nvSpPr>
        <p:spPr bwMode="auto">
          <a:xfrm>
            <a:off x="0" y="1844675"/>
            <a:ext cx="8459788" cy="0"/>
          </a:xfrm>
          <a:prstGeom prst="line">
            <a:avLst/>
          </a:prstGeom>
          <a:noFill/>
          <a:ln w="12700" cap="rnd">
            <a:solidFill>
              <a:srgbClr val="99CC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9305" name="Line 380"/>
          <p:cNvSpPr>
            <a:spLocks noChangeShapeType="1"/>
          </p:cNvSpPr>
          <p:nvPr/>
        </p:nvSpPr>
        <p:spPr bwMode="auto">
          <a:xfrm>
            <a:off x="0" y="2565400"/>
            <a:ext cx="8459788" cy="0"/>
          </a:xfrm>
          <a:prstGeom prst="line">
            <a:avLst/>
          </a:prstGeom>
          <a:noFill/>
          <a:ln w="12700" cap="rnd">
            <a:solidFill>
              <a:srgbClr val="99CC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9306" name="Line 422"/>
          <p:cNvSpPr>
            <a:spLocks noChangeShapeType="1"/>
          </p:cNvSpPr>
          <p:nvPr/>
        </p:nvSpPr>
        <p:spPr bwMode="auto">
          <a:xfrm>
            <a:off x="0" y="3284538"/>
            <a:ext cx="8459788" cy="0"/>
          </a:xfrm>
          <a:prstGeom prst="line">
            <a:avLst/>
          </a:prstGeom>
          <a:noFill/>
          <a:ln w="12700" cap="rnd">
            <a:solidFill>
              <a:srgbClr val="99CC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9307" name="Line 463"/>
          <p:cNvSpPr>
            <a:spLocks noChangeShapeType="1"/>
          </p:cNvSpPr>
          <p:nvPr/>
        </p:nvSpPr>
        <p:spPr bwMode="auto">
          <a:xfrm>
            <a:off x="0" y="3789363"/>
            <a:ext cx="8459788" cy="0"/>
          </a:xfrm>
          <a:prstGeom prst="line">
            <a:avLst/>
          </a:prstGeom>
          <a:noFill/>
          <a:ln w="12700" cap="rnd">
            <a:solidFill>
              <a:srgbClr val="99CC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9308" name="Line 504"/>
          <p:cNvSpPr>
            <a:spLocks noChangeShapeType="1"/>
          </p:cNvSpPr>
          <p:nvPr/>
        </p:nvSpPr>
        <p:spPr bwMode="auto">
          <a:xfrm>
            <a:off x="0" y="4365625"/>
            <a:ext cx="8459788" cy="0"/>
          </a:xfrm>
          <a:prstGeom prst="line">
            <a:avLst/>
          </a:prstGeom>
          <a:noFill/>
          <a:ln w="12700" cap="rnd">
            <a:solidFill>
              <a:srgbClr val="99CC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9309" name="Line 545"/>
          <p:cNvSpPr>
            <a:spLocks noChangeShapeType="1"/>
          </p:cNvSpPr>
          <p:nvPr/>
        </p:nvSpPr>
        <p:spPr bwMode="auto">
          <a:xfrm>
            <a:off x="0" y="5013325"/>
            <a:ext cx="8459788" cy="0"/>
          </a:xfrm>
          <a:prstGeom prst="line">
            <a:avLst/>
          </a:prstGeom>
          <a:noFill/>
          <a:ln w="12700" cap="rnd">
            <a:solidFill>
              <a:srgbClr val="99CC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9310" name="Line 586"/>
          <p:cNvSpPr>
            <a:spLocks noChangeShapeType="1"/>
          </p:cNvSpPr>
          <p:nvPr/>
        </p:nvSpPr>
        <p:spPr bwMode="auto">
          <a:xfrm>
            <a:off x="0" y="5516563"/>
            <a:ext cx="8459788" cy="0"/>
          </a:xfrm>
          <a:prstGeom prst="line">
            <a:avLst/>
          </a:prstGeom>
          <a:noFill/>
          <a:ln w="12700" cap="rnd">
            <a:solidFill>
              <a:srgbClr val="99CC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9311" name="Line 627"/>
          <p:cNvSpPr>
            <a:spLocks noChangeShapeType="1"/>
          </p:cNvSpPr>
          <p:nvPr/>
        </p:nvSpPr>
        <p:spPr bwMode="auto">
          <a:xfrm>
            <a:off x="0" y="6021388"/>
            <a:ext cx="8459788" cy="0"/>
          </a:xfrm>
          <a:prstGeom prst="line">
            <a:avLst/>
          </a:prstGeom>
          <a:noFill/>
          <a:ln w="12700" cap="rnd">
            <a:solidFill>
              <a:srgbClr val="99CC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9312" name="Line 668"/>
          <p:cNvSpPr>
            <a:spLocks noChangeShapeType="1"/>
          </p:cNvSpPr>
          <p:nvPr/>
        </p:nvSpPr>
        <p:spPr bwMode="auto">
          <a:xfrm>
            <a:off x="0" y="6524625"/>
            <a:ext cx="8459788" cy="0"/>
          </a:xfrm>
          <a:prstGeom prst="line">
            <a:avLst/>
          </a:prstGeom>
          <a:noFill/>
          <a:ln w="12700" cap="rnd">
            <a:solidFill>
              <a:srgbClr val="99CC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741"/>
          <p:cNvSpPr>
            <a:spLocks noChangeArrowheads="1"/>
          </p:cNvSpPr>
          <p:nvPr/>
        </p:nvSpPr>
        <p:spPr bwMode="auto">
          <a:xfrm>
            <a:off x="-3917950" y="6845300"/>
            <a:ext cx="184150" cy="731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1200">
                <a:cs typeface="Times New Roman" pitchFamily="18" charset="0"/>
              </a:rPr>
              <a:t/>
            </a:r>
            <a:br>
              <a:rPr lang="cs-CZ" altLang="cs-CZ" sz="1200">
                <a:cs typeface="Times New Roman" pitchFamily="18" charset="0"/>
              </a:rPr>
            </a:br>
            <a:r>
              <a:rPr lang="cs-CZ" altLang="cs-CZ" sz="1200">
                <a:cs typeface="Times New Roman" pitchFamily="18" charset="0"/>
              </a:rPr>
              <a:t/>
            </a:r>
            <a:br>
              <a:rPr lang="cs-CZ" altLang="cs-CZ" sz="1200">
                <a:cs typeface="Times New Roman" pitchFamily="18" charset="0"/>
              </a:rPr>
            </a:br>
            <a:endParaRPr lang="cs-CZ" altLang="cs-CZ"/>
          </a:p>
        </p:txBody>
      </p:sp>
      <p:sp>
        <p:nvSpPr>
          <p:cNvPr id="10243" name="Rectangle 2111"/>
          <p:cNvSpPr>
            <a:spLocks noChangeArrowheads="1"/>
          </p:cNvSpPr>
          <p:nvPr/>
        </p:nvSpPr>
        <p:spPr bwMode="auto">
          <a:xfrm>
            <a:off x="8027988" y="4149725"/>
            <a:ext cx="865187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900">
                <a:ea typeface="Times New Roman" pitchFamily="18" charset="0"/>
                <a:cs typeface="Arial" charset="0"/>
              </a:rPr>
              <a:t>DS4 v 2007</a:t>
            </a:r>
            <a:br>
              <a:rPr lang="cs-CZ" altLang="cs-CZ" sz="900">
                <a:ea typeface="Times New Roman" pitchFamily="18" charset="0"/>
                <a:cs typeface="Arial" charset="0"/>
              </a:rPr>
            </a:br>
            <a:r>
              <a:rPr lang="cs-CZ" altLang="cs-CZ" sz="900">
                <a:ea typeface="Times New Roman" pitchFamily="18" charset="0"/>
                <a:cs typeface="Arial" charset="0"/>
              </a:rPr>
              <a:t>WS v 2007</a:t>
            </a:r>
            <a:endParaRPr lang="cs-CZ" altLang="cs-CZ" sz="1800">
              <a:ea typeface="Times New Roman" pitchFamily="18" charset="0"/>
              <a:cs typeface="Arial" charset="0"/>
            </a:endParaRPr>
          </a:p>
        </p:txBody>
      </p:sp>
      <p:sp>
        <p:nvSpPr>
          <p:cNvPr id="10244" name="Rectangle 2110"/>
          <p:cNvSpPr>
            <a:spLocks noChangeArrowheads="1"/>
          </p:cNvSpPr>
          <p:nvPr/>
        </p:nvSpPr>
        <p:spPr bwMode="auto">
          <a:xfrm>
            <a:off x="3851275" y="4149725"/>
            <a:ext cx="424815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900">
                <a:ea typeface="Times New Roman" pitchFamily="18" charset="0"/>
                <a:cs typeface="Arial" charset="0"/>
              </a:rPr>
              <a:t>Ve spolupráci s firmou ICZ a.s. (pro AMIS*H, vývoj alternativního upgrade - TIS).</a:t>
            </a:r>
            <a:br>
              <a:rPr lang="cs-CZ" altLang="cs-CZ" sz="900">
                <a:ea typeface="Times New Roman" pitchFamily="18" charset="0"/>
                <a:cs typeface="Arial" charset="0"/>
              </a:rPr>
            </a:br>
            <a:r>
              <a:rPr lang="cs-CZ" altLang="cs-CZ" sz="900">
                <a:ea typeface="Times New Roman" pitchFamily="18" charset="0"/>
                <a:cs typeface="Arial" charset="0"/>
              </a:rPr>
              <a:t>Viz též ICZ a.s. - výše.</a:t>
            </a:r>
            <a:endParaRPr lang="cs-CZ" altLang="cs-CZ" sz="1800">
              <a:ea typeface="Times New Roman" pitchFamily="18" charset="0"/>
              <a:cs typeface="Arial" charset="0"/>
            </a:endParaRPr>
          </a:p>
        </p:txBody>
      </p:sp>
      <p:sp>
        <p:nvSpPr>
          <p:cNvPr id="10245" name="Rectangle 2109"/>
          <p:cNvSpPr>
            <a:spLocks noChangeArrowheads="1"/>
          </p:cNvSpPr>
          <p:nvPr/>
        </p:nvSpPr>
        <p:spPr bwMode="auto">
          <a:xfrm>
            <a:off x="3276600" y="4143375"/>
            <a:ext cx="1150938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buFontTx/>
              <a:buNone/>
            </a:pPr>
            <a:endParaRPr lang="cs-CZ" altLang="cs-CZ" sz="2800"/>
          </a:p>
        </p:txBody>
      </p:sp>
      <p:sp>
        <p:nvSpPr>
          <p:cNvPr id="10246" name="Rectangle 2108"/>
          <p:cNvSpPr>
            <a:spLocks noChangeArrowheads="1"/>
          </p:cNvSpPr>
          <p:nvPr/>
        </p:nvSpPr>
        <p:spPr bwMode="auto">
          <a:xfrm>
            <a:off x="2771775" y="4143375"/>
            <a:ext cx="504825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900">
                <a:ea typeface="Times New Roman" pitchFamily="18" charset="0"/>
                <a:cs typeface="Arial" charset="0"/>
              </a:rPr>
              <a:t>3</a:t>
            </a:r>
            <a:endParaRPr lang="cs-CZ" altLang="cs-CZ" sz="1800">
              <a:ea typeface="Times New Roman" pitchFamily="18" charset="0"/>
              <a:cs typeface="Arial" charset="0"/>
            </a:endParaRPr>
          </a:p>
        </p:txBody>
      </p:sp>
      <p:sp>
        <p:nvSpPr>
          <p:cNvPr id="10247" name="Rectangle 2107"/>
          <p:cNvSpPr>
            <a:spLocks noChangeArrowheads="1"/>
          </p:cNvSpPr>
          <p:nvPr/>
        </p:nvSpPr>
        <p:spPr bwMode="auto">
          <a:xfrm>
            <a:off x="1619250" y="4143375"/>
            <a:ext cx="1152525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900">
                <a:ea typeface="Times New Roman" pitchFamily="18" charset="0"/>
                <a:cs typeface="Arial" charset="0"/>
              </a:rPr>
              <a:t>LIS-TIS</a:t>
            </a:r>
            <a:endParaRPr lang="cs-CZ" altLang="cs-CZ" sz="1800">
              <a:ea typeface="Times New Roman" pitchFamily="18" charset="0"/>
              <a:cs typeface="Arial" charset="0"/>
            </a:endParaRPr>
          </a:p>
        </p:txBody>
      </p:sp>
      <p:sp>
        <p:nvSpPr>
          <p:cNvPr id="10248" name="Rectangle 2106"/>
          <p:cNvSpPr>
            <a:spLocks noChangeArrowheads="1"/>
          </p:cNvSpPr>
          <p:nvPr/>
        </p:nvSpPr>
        <p:spPr bwMode="auto">
          <a:xfrm>
            <a:off x="684213" y="4143375"/>
            <a:ext cx="935037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900">
                <a:ea typeface="Times New Roman" pitchFamily="18" charset="0"/>
                <a:cs typeface="Arial" charset="0"/>
              </a:rPr>
              <a:t>TIS-Brno</a:t>
            </a:r>
            <a:endParaRPr lang="cs-CZ" altLang="cs-CZ" sz="1800">
              <a:ea typeface="Times New Roman" pitchFamily="18" charset="0"/>
              <a:cs typeface="Arial" charset="0"/>
            </a:endParaRPr>
          </a:p>
        </p:txBody>
      </p:sp>
      <p:sp>
        <p:nvSpPr>
          <p:cNvPr id="10249" name="Rectangle 2105"/>
          <p:cNvSpPr>
            <a:spLocks noChangeArrowheads="1"/>
          </p:cNvSpPr>
          <p:nvPr/>
        </p:nvSpPr>
        <p:spPr bwMode="auto">
          <a:xfrm>
            <a:off x="179388" y="4143375"/>
            <a:ext cx="504825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buFontTx/>
              <a:buNone/>
            </a:pPr>
            <a:endParaRPr lang="cs-CZ" altLang="cs-CZ" sz="2800"/>
          </a:p>
        </p:txBody>
      </p:sp>
      <p:sp>
        <p:nvSpPr>
          <p:cNvPr id="10250" name="Rectangle 2103"/>
          <p:cNvSpPr>
            <a:spLocks noChangeArrowheads="1"/>
          </p:cNvSpPr>
          <p:nvPr/>
        </p:nvSpPr>
        <p:spPr bwMode="auto">
          <a:xfrm>
            <a:off x="7956550" y="3789363"/>
            <a:ext cx="865188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900">
                <a:ea typeface="Times New Roman" pitchFamily="18" charset="0"/>
                <a:cs typeface="Arial" charset="0"/>
              </a:rPr>
              <a:t>DS4 do 2008</a:t>
            </a:r>
            <a:endParaRPr lang="cs-CZ" altLang="cs-CZ" sz="1800">
              <a:ea typeface="Times New Roman" pitchFamily="18" charset="0"/>
              <a:cs typeface="Arial" charset="0"/>
            </a:endParaRPr>
          </a:p>
        </p:txBody>
      </p:sp>
      <p:sp>
        <p:nvSpPr>
          <p:cNvPr id="10251" name="Rectangle 2102"/>
          <p:cNvSpPr>
            <a:spLocks noChangeArrowheads="1"/>
          </p:cNvSpPr>
          <p:nvPr/>
        </p:nvSpPr>
        <p:spPr bwMode="auto">
          <a:xfrm>
            <a:off x="3851275" y="3789363"/>
            <a:ext cx="424815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900">
                <a:ea typeface="Times New Roman" pitchFamily="18" charset="0"/>
                <a:cs typeface="Arial" charset="0"/>
              </a:rPr>
              <a:t>Ověřená komunikace s: Medicalc, SMS, Stapro</a:t>
            </a:r>
            <a:br>
              <a:rPr lang="cs-CZ" altLang="cs-CZ" sz="900">
                <a:ea typeface="Times New Roman" pitchFamily="18" charset="0"/>
                <a:cs typeface="Arial" charset="0"/>
              </a:rPr>
            </a:br>
            <a:r>
              <a:rPr lang="cs-CZ" altLang="cs-CZ" sz="900">
                <a:ea typeface="Times New Roman" pitchFamily="18" charset="0"/>
                <a:cs typeface="Arial" charset="0"/>
              </a:rPr>
              <a:t>S IZIP komunikuje.</a:t>
            </a:r>
            <a:endParaRPr lang="cs-CZ" altLang="cs-CZ" sz="1800">
              <a:ea typeface="Times New Roman" pitchFamily="18" charset="0"/>
              <a:cs typeface="Arial" charset="0"/>
            </a:endParaRPr>
          </a:p>
        </p:txBody>
      </p:sp>
      <p:sp>
        <p:nvSpPr>
          <p:cNvPr id="10252" name="Rectangle 2101"/>
          <p:cNvSpPr>
            <a:spLocks noChangeArrowheads="1"/>
          </p:cNvSpPr>
          <p:nvPr/>
        </p:nvSpPr>
        <p:spPr bwMode="auto">
          <a:xfrm>
            <a:off x="3276600" y="3778250"/>
            <a:ext cx="1150938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900">
                <a:ea typeface="Times New Roman" pitchFamily="18" charset="0"/>
                <a:cs typeface="Arial" charset="0"/>
              </a:rPr>
              <a:t>3</a:t>
            </a:r>
            <a:endParaRPr lang="cs-CZ" altLang="cs-CZ" sz="1800">
              <a:ea typeface="Times New Roman" pitchFamily="18" charset="0"/>
              <a:cs typeface="Arial" charset="0"/>
            </a:endParaRPr>
          </a:p>
        </p:txBody>
      </p:sp>
      <p:sp>
        <p:nvSpPr>
          <p:cNvPr id="10253" name="Rectangle 2100"/>
          <p:cNvSpPr>
            <a:spLocks noChangeArrowheads="1"/>
          </p:cNvSpPr>
          <p:nvPr/>
        </p:nvSpPr>
        <p:spPr bwMode="auto">
          <a:xfrm>
            <a:off x="2771775" y="3778250"/>
            <a:ext cx="504825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900">
                <a:ea typeface="Times New Roman" pitchFamily="18" charset="0"/>
                <a:cs typeface="Arial" charset="0"/>
              </a:rPr>
              <a:t>3</a:t>
            </a:r>
            <a:endParaRPr lang="cs-CZ" altLang="cs-CZ" sz="1800">
              <a:ea typeface="Times New Roman" pitchFamily="18" charset="0"/>
              <a:cs typeface="Arial" charset="0"/>
            </a:endParaRPr>
          </a:p>
        </p:txBody>
      </p:sp>
      <p:sp>
        <p:nvSpPr>
          <p:cNvPr id="10254" name="Rectangle 2099"/>
          <p:cNvSpPr>
            <a:spLocks noChangeArrowheads="1"/>
          </p:cNvSpPr>
          <p:nvPr/>
        </p:nvSpPr>
        <p:spPr bwMode="auto">
          <a:xfrm>
            <a:off x="1619250" y="3778250"/>
            <a:ext cx="1152525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900">
                <a:ea typeface="Times New Roman" pitchFamily="18" charset="0"/>
                <a:cs typeface="Arial" charset="0"/>
              </a:rPr>
              <a:t>LIS Steiner</a:t>
            </a:r>
            <a:endParaRPr lang="cs-CZ" altLang="cs-CZ" sz="1800">
              <a:ea typeface="Times New Roman" pitchFamily="18" charset="0"/>
              <a:cs typeface="Arial" charset="0"/>
            </a:endParaRPr>
          </a:p>
        </p:txBody>
      </p:sp>
      <p:sp>
        <p:nvSpPr>
          <p:cNvPr id="10255" name="Rectangle 2098"/>
          <p:cNvSpPr>
            <a:spLocks noChangeArrowheads="1"/>
          </p:cNvSpPr>
          <p:nvPr/>
        </p:nvSpPr>
        <p:spPr bwMode="auto">
          <a:xfrm>
            <a:off x="684213" y="3778250"/>
            <a:ext cx="935037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900">
                <a:ea typeface="Times New Roman" pitchFamily="18" charset="0"/>
                <a:cs typeface="Arial" charset="0"/>
              </a:rPr>
              <a:t>STEINER</a:t>
            </a:r>
            <a:endParaRPr lang="cs-CZ" altLang="cs-CZ" sz="1800">
              <a:ea typeface="Times New Roman" pitchFamily="18" charset="0"/>
              <a:cs typeface="Arial" charset="0"/>
            </a:endParaRPr>
          </a:p>
        </p:txBody>
      </p:sp>
      <p:sp>
        <p:nvSpPr>
          <p:cNvPr id="10256" name="Rectangle 2097"/>
          <p:cNvSpPr>
            <a:spLocks noChangeArrowheads="1"/>
          </p:cNvSpPr>
          <p:nvPr/>
        </p:nvSpPr>
        <p:spPr bwMode="auto">
          <a:xfrm>
            <a:off x="179388" y="3778250"/>
            <a:ext cx="504825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900">
                <a:ea typeface="Times New Roman" pitchFamily="18" charset="0"/>
                <a:cs typeface="Arial" charset="0"/>
              </a:rPr>
              <a:t>23</a:t>
            </a:r>
            <a:endParaRPr lang="cs-CZ" altLang="cs-CZ" sz="1800">
              <a:ea typeface="Times New Roman" pitchFamily="18" charset="0"/>
              <a:cs typeface="Arial" charset="0"/>
            </a:endParaRPr>
          </a:p>
        </p:txBody>
      </p:sp>
      <p:sp>
        <p:nvSpPr>
          <p:cNvPr id="10257" name="Rectangle 2095"/>
          <p:cNvSpPr>
            <a:spLocks noChangeArrowheads="1"/>
          </p:cNvSpPr>
          <p:nvPr/>
        </p:nvSpPr>
        <p:spPr bwMode="auto">
          <a:xfrm>
            <a:off x="7956550" y="2852738"/>
            <a:ext cx="865188" cy="911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900">
                <a:ea typeface="Times New Roman" pitchFamily="18" charset="0"/>
                <a:cs typeface="Arial" charset="0"/>
              </a:rPr>
              <a:t>DS4 v 2007</a:t>
            </a:r>
            <a:br>
              <a:rPr lang="cs-CZ" altLang="cs-CZ" sz="900">
                <a:ea typeface="Times New Roman" pitchFamily="18" charset="0"/>
                <a:cs typeface="Arial" charset="0"/>
              </a:rPr>
            </a:br>
            <a:r>
              <a:rPr lang="cs-CZ" altLang="cs-CZ" sz="900">
                <a:ea typeface="Times New Roman" pitchFamily="18" charset="0"/>
                <a:cs typeface="Arial" charset="0"/>
              </a:rPr>
              <a:t>WS v 2007</a:t>
            </a:r>
            <a:endParaRPr lang="cs-CZ" altLang="cs-CZ" sz="1800">
              <a:ea typeface="Times New Roman" pitchFamily="18" charset="0"/>
              <a:cs typeface="Arial" charset="0"/>
            </a:endParaRPr>
          </a:p>
        </p:txBody>
      </p:sp>
      <p:sp>
        <p:nvSpPr>
          <p:cNvPr id="10258" name="Rectangle 2094"/>
          <p:cNvSpPr>
            <a:spLocks noChangeArrowheads="1"/>
          </p:cNvSpPr>
          <p:nvPr/>
        </p:nvSpPr>
        <p:spPr bwMode="auto">
          <a:xfrm>
            <a:off x="3851275" y="2852738"/>
            <a:ext cx="4248150" cy="911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900">
                <a:ea typeface="Times New Roman" pitchFamily="18" charset="0"/>
                <a:cs typeface="Arial" charset="0"/>
              </a:rPr>
              <a:t>Ověřená komunikace s: ICZ, LOGIS, MEDICALC, MEDICON aj.</a:t>
            </a:r>
            <a:br>
              <a:rPr lang="cs-CZ" altLang="cs-CZ" sz="900">
                <a:ea typeface="Times New Roman" pitchFamily="18" charset="0"/>
                <a:cs typeface="Arial" charset="0"/>
              </a:rPr>
            </a:br>
            <a:r>
              <a:rPr lang="cs-CZ" altLang="cs-CZ" sz="900">
                <a:ea typeface="Times New Roman" pitchFamily="18" charset="0"/>
                <a:cs typeface="Arial" charset="0"/>
              </a:rPr>
              <a:t>S IZIP komunikuje.</a:t>
            </a:r>
            <a:br>
              <a:rPr lang="cs-CZ" altLang="cs-CZ" sz="900">
                <a:ea typeface="Times New Roman" pitchFamily="18" charset="0"/>
                <a:cs typeface="Arial" charset="0"/>
              </a:rPr>
            </a:br>
            <a:r>
              <a:rPr lang="cs-CZ" altLang="cs-CZ" sz="900">
                <a:ea typeface="Times New Roman" pitchFamily="18" charset="0"/>
                <a:cs typeface="Arial" charset="0"/>
              </a:rPr>
              <a:t>Poznámky:</a:t>
            </a:r>
            <a:br>
              <a:rPr lang="cs-CZ" altLang="cs-CZ" sz="900">
                <a:ea typeface="Times New Roman" pitchFamily="18" charset="0"/>
                <a:cs typeface="Arial" charset="0"/>
              </a:rPr>
            </a:br>
            <a:r>
              <a:rPr lang="cs-CZ" altLang="cs-CZ" sz="900">
                <a:ea typeface="Times New Roman" pitchFamily="18" charset="0"/>
                <a:cs typeface="Arial" charset="0"/>
              </a:rPr>
              <a:t>- v 2005 došlo ke sloučení s firmou AKORD (LIS AKORD PRO)</a:t>
            </a:r>
            <a:br>
              <a:rPr lang="cs-CZ" altLang="cs-CZ" sz="900">
                <a:ea typeface="Times New Roman" pitchFamily="18" charset="0"/>
                <a:cs typeface="Arial" charset="0"/>
              </a:rPr>
            </a:br>
            <a:r>
              <a:rPr lang="cs-CZ" altLang="cs-CZ" sz="900">
                <a:ea typeface="Times New Roman" pitchFamily="18" charset="0"/>
                <a:cs typeface="Arial" charset="0"/>
              </a:rPr>
              <a:t>- původní LISNET Stapro patří k nejrozšířenějšímu LIS - </a:t>
            </a:r>
            <a:r>
              <a:rPr lang="cs-CZ" altLang="cs-CZ" sz="900">
                <a:ea typeface="Times New Roman" pitchFamily="18" charset="0"/>
                <a:cs typeface="Arial" charset="0"/>
                <a:hlinkClick r:id="rId2" tooltip="LIS_STAPRO_2004.doc"/>
              </a:rPr>
              <a:t>info zde</a:t>
            </a:r>
            <a:r>
              <a:rPr lang="cs-CZ" altLang="cs-CZ" sz="900">
                <a:ea typeface="Times New Roman" pitchFamily="18" charset="0"/>
                <a:cs typeface="Arial" charset="0"/>
              </a:rPr>
              <a:t> (doc, 51kB)</a:t>
            </a:r>
            <a:br>
              <a:rPr lang="cs-CZ" altLang="cs-CZ" sz="900">
                <a:ea typeface="Times New Roman" pitchFamily="18" charset="0"/>
                <a:cs typeface="Arial" charset="0"/>
              </a:rPr>
            </a:br>
            <a:r>
              <a:rPr lang="cs-CZ" altLang="cs-CZ" sz="900">
                <a:ea typeface="Times New Roman" pitchFamily="18" charset="0"/>
                <a:cs typeface="Arial" charset="0"/>
              </a:rPr>
              <a:t>- novým produktem firmy Stapro je OpenLIMS</a:t>
            </a:r>
            <a:endParaRPr lang="cs-CZ" altLang="cs-CZ" sz="1800">
              <a:ea typeface="Times New Roman" pitchFamily="18" charset="0"/>
              <a:cs typeface="Arial" charset="0"/>
            </a:endParaRPr>
          </a:p>
        </p:txBody>
      </p:sp>
      <p:sp>
        <p:nvSpPr>
          <p:cNvPr id="10259" name="Rectangle 2093"/>
          <p:cNvSpPr>
            <a:spLocks noChangeArrowheads="1"/>
          </p:cNvSpPr>
          <p:nvPr/>
        </p:nvSpPr>
        <p:spPr bwMode="auto">
          <a:xfrm>
            <a:off x="3276600" y="2867025"/>
            <a:ext cx="1150938" cy="911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900">
                <a:ea typeface="Times New Roman" pitchFamily="18" charset="0"/>
                <a:cs typeface="Arial" charset="0"/>
              </a:rPr>
              <a:t>2, 3</a:t>
            </a:r>
            <a:endParaRPr lang="cs-CZ" altLang="cs-CZ" sz="1800">
              <a:ea typeface="Times New Roman" pitchFamily="18" charset="0"/>
              <a:cs typeface="Arial" charset="0"/>
            </a:endParaRPr>
          </a:p>
        </p:txBody>
      </p:sp>
      <p:sp>
        <p:nvSpPr>
          <p:cNvPr id="10260" name="Rectangle 2092"/>
          <p:cNvSpPr>
            <a:spLocks noChangeArrowheads="1"/>
          </p:cNvSpPr>
          <p:nvPr/>
        </p:nvSpPr>
        <p:spPr bwMode="auto">
          <a:xfrm>
            <a:off x="2771775" y="2867025"/>
            <a:ext cx="504825" cy="911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900">
                <a:ea typeface="Times New Roman" pitchFamily="18" charset="0"/>
                <a:cs typeface="Arial" charset="0"/>
              </a:rPr>
              <a:t>1, 2, 3</a:t>
            </a:r>
            <a:endParaRPr lang="cs-CZ" altLang="cs-CZ" sz="1800">
              <a:ea typeface="Times New Roman" pitchFamily="18" charset="0"/>
              <a:cs typeface="Arial" charset="0"/>
            </a:endParaRPr>
          </a:p>
        </p:txBody>
      </p:sp>
      <p:sp>
        <p:nvSpPr>
          <p:cNvPr id="10261" name="Rectangle 2091"/>
          <p:cNvSpPr>
            <a:spLocks noChangeArrowheads="1"/>
          </p:cNvSpPr>
          <p:nvPr/>
        </p:nvSpPr>
        <p:spPr bwMode="auto">
          <a:xfrm>
            <a:off x="1619250" y="2867025"/>
            <a:ext cx="1152525" cy="911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900">
                <a:ea typeface="Times New Roman" pitchFamily="18" charset="0"/>
                <a:cs typeface="Arial" charset="0"/>
              </a:rPr>
              <a:t>LISNET Stapro,</a:t>
            </a:r>
            <a:endParaRPr lang="en-US" altLang="cs-CZ" sz="900">
              <a:ea typeface="Times New Roman" pitchFamily="18" charset="0"/>
              <a:cs typeface="Arial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900">
                <a:ea typeface="Times New Roman" pitchFamily="18" charset="0"/>
                <a:cs typeface="Arial" charset="0"/>
              </a:rPr>
              <a:t>OpenLIMS</a:t>
            </a:r>
            <a:endParaRPr lang="cs-CZ" altLang="cs-CZ" sz="1800">
              <a:ea typeface="Times New Roman" pitchFamily="18" charset="0"/>
              <a:cs typeface="Arial" charset="0"/>
            </a:endParaRPr>
          </a:p>
        </p:txBody>
      </p:sp>
      <p:sp>
        <p:nvSpPr>
          <p:cNvPr id="10262" name="Rectangle 2090"/>
          <p:cNvSpPr>
            <a:spLocks noChangeArrowheads="1"/>
          </p:cNvSpPr>
          <p:nvPr/>
        </p:nvSpPr>
        <p:spPr bwMode="auto">
          <a:xfrm>
            <a:off x="684213" y="2867025"/>
            <a:ext cx="935037" cy="911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900">
                <a:ea typeface="Times New Roman" pitchFamily="18" charset="0"/>
                <a:cs typeface="Arial" charset="0"/>
              </a:rPr>
              <a:t>STAPRO s.r.o.</a:t>
            </a:r>
            <a:endParaRPr lang="cs-CZ" altLang="cs-CZ" sz="1800">
              <a:ea typeface="Times New Roman" pitchFamily="18" charset="0"/>
              <a:cs typeface="Arial" charset="0"/>
            </a:endParaRPr>
          </a:p>
        </p:txBody>
      </p:sp>
      <p:sp>
        <p:nvSpPr>
          <p:cNvPr id="10263" name="Rectangle 2089"/>
          <p:cNvSpPr>
            <a:spLocks noChangeArrowheads="1"/>
          </p:cNvSpPr>
          <p:nvPr/>
        </p:nvSpPr>
        <p:spPr bwMode="auto">
          <a:xfrm>
            <a:off x="179388" y="2867025"/>
            <a:ext cx="504825" cy="911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900">
                <a:ea typeface="Times New Roman" pitchFamily="18" charset="0"/>
                <a:cs typeface="Arial" charset="0"/>
              </a:rPr>
              <a:t>270</a:t>
            </a:r>
            <a:endParaRPr lang="cs-CZ" altLang="cs-CZ" sz="1800">
              <a:ea typeface="Times New Roman" pitchFamily="18" charset="0"/>
              <a:cs typeface="Arial" charset="0"/>
            </a:endParaRPr>
          </a:p>
        </p:txBody>
      </p:sp>
      <p:sp>
        <p:nvSpPr>
          <p:cNvPr id="10264" name="Rectangle 2087"/>
          <p:cNvSpPr>
            <a:spLocks noChangeArrowheads="1"/>
          </p:cNvSpPr>
          <p:nvPr/>
        </p:nvSpPr>
        <p:spPr bwMode="auto">
          <a:xfrm>
            <a:off x="7956550" y="2349500"/>
            <a:ext cx="865188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900">
                <a:ea typeface="Times New Roman" pitchFamily="18" charset="0"/>
                <a:cs typeface="Arial" charset="0"/>
              </a:rPr>
              <a:t>WS v 2007</a:t>
            </a:r>
            <a:endParaRPr lang="cs-CZ" altLang="cs-CZ" sz="1800">
              <a:ea typeface="Times New Roman" pitchFamily="18" charset="0"/>
              <a:cs typeface="Arial" charset="0"/>
            </a:endParaRPr>
          </a:p>
        </p:txBody>
      </p:sp>
      <p:sp>
        <p:nvSpPr>
          <p:cNvPr id="10265" name="Rectangle 2086"/>
          <p:cNvSpPr>
            <a:spLocks noChangeArrowheads="1"/>
          </p:cNvSpPr>
          <p:nvPr/>
        </p:nvSpPr>
        <p:spPr bwMode="auto">
          <a:xfrm>
            <a:off x="3851275" y="2349500"/>
            <a:ext cx="424815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900">
                <a:ea typeface="Times New Roman" pitchFamily="18" charset="0"/>
                <a:cs typeface="Arial" charset="0"/>
              </a:rPr>
              <a:t>LIS pracuje v rámci NIS společnosti SMS.</a:t>
            </a:r>
            <a:endParaRPr lang="en-US" altLang="cs-CZ" sz="900">
              <a:ea typeface="Times New Roman" pitchFamily="18" charset="0"/>
              <a:cs typeface="Arial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900">
                <a:ea typeface="Times New Roman" pitchFamily="18" charset="0"/>
                <a:cs typeface="Arial" charset="0"/>
              </a:rPr>
              <a:t>LIS může být provozován i samostatně.</a:t>
            </a:r>
            <a:br>
              <a:rPr lang="cs-CZ" altLang="cs-CZ" sz="900">
                <a:ea typeface="Times New Roman" pitchFamily="18" charset="0"/>
                <a:cs typeface="Arial" charset="0"/>
              </a:rPr>
            </a:br>
            <a:r>
              <a:rPr lang="cs-CZ" altLang="cs-CZ" sz="900">
                <a:ea typeface="Times New Roman" pitchFamily="18" charset="0"/>
                <a:cs typeface="Arial" charset="0"/>
              </a:rPr>
              <a:t>S IZIP komunikuje.</a:t>
            </a:r>
            <a:endParaRPr lang="cs-CZ" altLang="cs-CZ" sz="1800">
              <a:ea typeface="Times New Roman" pitchFamily="18" charset="0"/>
              <a:cs typeface="Arial" charset="0"/>
            </a:endParaRPr>
          </a:p>
        </p:txBody>
      </p:sp>
      <p:sp>
        <p:nvSpPr>
          <p:cNvPr id="10266" name="Rectangle 2085"/>
          <p:cNvSpPr>
            <a:spLocks noChangeArrowheads="1"/>
          </p:cNvSpPr>
          <p:nvPr/>
        </p:nvSpPr>
        <p:spPr bwMode="auto">
          <a:xfrm>
            <a:off x="3276600" y="2349500"/>
            <a:ext cx="64770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900">
                <a:ea typeface="Times New Roman" pitchFamily="18" charset="0"/>
                <a:cs typeface="Arial" charset="0"/>
              </a:rPr>
              <a:t>3,Vlastní</a:t>
            </a:r>
            <a:endParaRPr lang="en-US" altLang="cs-CZ" sz="900">
              <a:ea typeface="Times New Roman" pitchFamily="18" charset="0"/>
              <a:cs typeface="Arial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900">
                <a:ea typeface="Times New Roman" pitchFamily="18" charset="0"/>
                <a:cs typeface="Arial" charset="0"/>
              </a:rPr>
              <a:t>mimo DS</a:t>
            </a:r>
            <a:endParaRPr lang="cs-CZ" altLang="cs-CZ" sz="1800">
              <a:ea typeface="Times New Roman" pitchFamily="18" charset="0"/>
              <a:cs typeface="Arial" charset="0"/>
            </a:endParaRPr>
          </a:p>
        </p:txBody>
      </p:sp>
      <p:sp>
        <p:nvSpPr>
          <p:cNvPr id="10267" name="Rectangle 2084"/>
          <p:cNvSpPr>
            <a:spLocks noChangeArrowheads="1"/>
          </p:cNvSpPr>
          <p:nvPr/>
        </p:nvSpPr>
        <p:spPr bwMode="auto">
          <a:xfrm>
            <a:off x="2771775" y="2349500"/>
            <a:ext cx="504825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900">
                <a:ea typeface="Times New Roman" pitchFamily="18" charset="0"/>
                <a:cs typeface="Arial" charset="0"/>
              </a:rPr>
              <a:t>1, 3</a:t>
            </a:r>
            <a:endParaRPr lang="cs-CZ" altLang="cs-CZ" sz="1800">
              <a:ea typeface="Times New Roman" pitchFamily="18" charset="0"/>
              <a:cs typeface="Arial" charset="0"/>
            </a:endParaRPr>
          </a:p>
        </p:txBody>
      </p:sp>
      <p:sp>
        <p:nvSpPr>
          <p:cNvPr id="10268" name="Rectangle 2083"/>
          <p:cNvSpPr>
            <a:spLocks noChangeArrowheads="1"/>
          </p:cNvSpPr>
          <p:nvPr/>
        </p:nvSpPr>
        <p:spPr bwMode="auto">
          <a:xfrm>
            <a:off x="1619250" y="2349500"/>
            <a:ext cx="1152525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900">
                <a:ea typeface="Times New Roman" pitchFamily="18" charset="0"/>
                <a:cs typeface="Arial" charset="0"/>
              </a:rPr>
              <a:t>LIS CLINICOM PL</a:t>
            </a:r>
            <a:endParaRPr lang="cs-CZ" altLang="cs-CZ" sz="1800">
              <a:ea typeface="Times New Roman" pitchFamily="18" charset="0"/>
              <a:cs typeface="Arial" charset="0"/>
            </a:endParaRPr>
          </a:p>
        </p:txBody>
      </p:sp>
      <p:sp>
        <p:nvSpPr>
          <p:cNvPr id="10269" name="Rectangle 2082"/>
          <p:cNvSpPr>
            <a:spLocks noChangeArrowheads="1"/>
          </p:cNvSpPr>
          <p:nvPr/>
        </p:nvSpPr>
        <p:spPr bwMode="auto">
          <a:xfrm>
            <a:off x="684213" y="2349500"/>
            <a:ext cx="935037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900">
                <a:ea typeface="Times New Roman" pitchFamily="18" charset="0"/>
                <a:cs typeface="Arial" charset="0"/>
              </a:rPr>
              <a:t>SMSspol s r.o.</a:t>
            </a:r>
            <a:endParaRPr lang="cs-CZ" altLang="cs-CZ" sz="1800">
              <a:ea typeface="Times New Roman" pitchFamily="18" charset="0"/>
              <a:cs typeface="Arial" charset="0"/>
            </a:endParaRPr>
          </a:p>
        </p:txBody>
      </p:sp>
      <p:sp>
        <p:nvSpPr>
          <p:cNvPr id="10270" name="Rectangle 2081"/>
          <p:cNvSpPr>
            <a:spLocks noChangeArrowheads="1"/>
          </p:cNvSpPr>
          <p:nvPr/>
        </p:nvSpPr>
        <p:spPr bwMode="auto">
          <a:xfrm>
            <a:off x="179388" y="2349500"/>
            <a:ext cx="504825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900">
                <a:ea typeface="Times New Roman" pitchFamily="18" charset="0"/>
                <a:cs typeface="Arial" charset="0"/>
              </a:rPr>
              <a:t>30</a:t>
            </a:r>
            <a:endParaRPr lang="cs-CZ" altLang="cs-CZ" sz="1800">
              <a:ea typeface="Times New Roman" pitchFamily="18" charset="0"/>
              <a:cs typeface="Arial" charset="0"/>
            </a:endParaRPr>
          </a:p>
        </p:txBody>
      </p:sp>
      <p:sp>
        <p:nvSpPr>
          <p:cNvPr id="10271" name="Line 2113"/>
          <p:cNvSpPr>
            <a:spLocks noChangeShapeType="1"/>
          </p:cNvSpPr>
          <p:nvPr/>
        </p:nvSpPr>
        <p:spPr bwMode="auto">
          <a:xfrm>
            <a:off x="179388" y="2349500"/>
            <a:ext cx="8713787" cy="0"/>
          </a:xfrm>
          <a:prstGeom prst="line">
            <a:avLst/>
          </a:prstGeom>
          <a:noFill/>
          <a:ln w="12700" cap="rnd">
            <a:solidFill>
              <a:srgbClr val="99CC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272" name="Line 2114"/>
          <p:cNvSpPr>
            <a:spLocks noChangeShapeType="1"/>
          </p:cNvSpPr>
          <p:nvPr/>
        </p:nvSpPr>
        <p:spPr bwMode="auto">
          <a:xfrm>
            <a:off x="179388" y="4652963"/>
            <a:ext cx="8713787" cy="0"/>
          </a:xfrm>
          <a:prstGeom prst="line">
            <a:avLst/>
          </a:prstGeom>
          <a:noFill/>
          <a:ln w="12700" cap="rnd">
            <a:solidFill>
              <a:srgbClr val="99CC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273" name="Line 2115"/>
          <p:cNvSpPr>
            <a:spLocks noChangeShapeType="1"/>
          </p:cNvSpPr>
          <p:nvPr/>
        </p:nvSpPr>
        <p:spPr bwMode="auto">
          <a:xfrm>
            <a:off x="179388" y="2349500"/>
            <a:ext cx="0" cy="2311400"/>
          </a:xfrm>
          <a:prstGeom prst="line">
            <a:avLst/>
          </a:prstGeom>
          <a:noFill/>
          <a:ln w="12700" cap="rnd">
            <a:solidFill>
              <a:srgbClr val="99CC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274" name="Line 2119"/>
          <p:cNvSpPr>
            <a:spLocks noChangeShapeType="1"/>
          </p:cNvSpPr>
          <p:nvPr/>
        </p:nvSpPr>
        <p:spPr bwMode="auto">
          <a:xfrm flipV="1">
            <a:off x="179388" y="2852738"/>
            <a:ext cx="8713787" cy="14287"/>
          </a:xfrm>
          <a:prstGeom prst="line">
            <a:avLst/>
          </a:prstGeom>
          <a:noFill/>
          <a:ln w="12700" cap="rnd">
            <a:solidFill>
              <a:srgbClr val="99CC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275" name="Line 2121"/>
          <p:cNvSpPr>
            <a:spLocks noChangeShapeType="1"/>
          </p:cNvSpPr>
          <p:nvPr/>
        </p:nvSpPr>
        <p:spPr bwMode="auto">
          <a:xfrm>
            <a:off x="684213" y="2349500"/>
            <a:ext cx="0" cy="2311400"/>
          </a:xfrm>
          <a:prstGeom prst="line">
            <a:avLst/>
          </a:prstGeom>
          <a:noFill/>
          <a:ln w="12700" cap="rnd">
            <a:solidFill>
              <a:srgbClr val="99CC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276" name="Line 2124"/>
          <p:cNvSpPr>
            <a:spLocks noChangeShapeType="1"/>
          </p:cNvSpPr>
          <p:nvPr/>
        </p:nvSpPr>
        <p:spPr bwMode="auto">
          <a:xfrm>
            <a:off x="1619250" y="2349500"/>
            <a:ext cx="0" cy="2311400"/>
          </a:xfrm>
          <a:prstGeom prst="line">
            <a:avLst/>
          </a:prstGeom>
          <a:noFill/>
          <a:ln w="12700" cap="rnd">
            <a:solidFill>
              <a:srgbClr val="99CC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277" name="Line 2127"/>
          <p:cNvSpPr>
            <a:spLocks noChangeShapeType="1"/>
          </p:cNvSpPr>
          <p:nvPr/>
        </p:nvSpPr>
        <p:spPr bwMode="auto">
          <a:xfrm>
            <a:off x="2771775" y="2349500"/>
            <a:ext cx="0" cy="2311400"/>
          </a:xfrm>
          <a:prstGeom prst="line">
            <a:avLst/>
          </a:prstGeom>
          <a:noFill/>
          <a:ln w="12700" cap="rnd">
            <a:solidFill>
              <a:srgbClr val="99CC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278" name="Line 2130"/>
          <p:cNvSpPr>
            <a:spLocks noChangeShapeType="1"/>
          </p:cNvSpPr>
          <p:nvPr/>
        </p:nvSpPr>
        <p:spPr bwMode="auto">
          <a:xfrm>
            <a:off x="3276600" y="2349500"/>
            <a:ext cx="0" cy="2311400"/>
          </a:xfrm>
          <a:prstGeom prst="line">
            <a:avLst/>
          </a:prstGeom>
          <a:noFill/>
          <a:ln w="12700" cap="rnd">
            <a:solidFill>
              <a:srgbClr val="99CC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279" name="Line 2133"/>
          <p:cNvSpPr>
            <a:spLocks noChangeShapeType="1"/>
          </p:cNvSpPr>
          <p:nvPr/>
        </p:nvSpPr>
        <p:spPr bwMode="auto">
          <a:xfrm>
            <a:off x="3851275" y="2349500"/>
            <a:ext cx="0" cy="2311400"/>
          </a:xfrm>
          <a:prstGeom prst="line">
            <a:avLst/>
          </a:prstGeom>
          <a:noFill/>
          <a:ln w="12700" cap="rnd">
            <a:solidFill>
              <a:srgbClr val="99CC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280" name="Line 2136"/>
          <p:cNvSpPr>
            <a:spLocks noChangeShapeType="1"/>
          </p:cNvSpPr>
          <p:nvPr/>
        </p:nvSpPr>
        <p:spPr bwMode="auto">
          <a:xfrm>
            <a:off x="7885113" y="2349500"/>
            <a:ext cx="0" cy="2311400"/>
          </a:xfrm>
          <a:prstGeom prst="line">
            <a:avLst/>
          </a:prstGeom>
          <a:noFill/>
          <a:ln w="12700" cap="rnd">
            <a:solidFill>
              <a:srgbClr val="99CC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281" name="Line 2139"/>
          <p:cNvSpPr>
            <a:spLocks noChangeShapeType="1"/>
          </p:cNvSpPr>
          <p:nvPr/>
        </p:nvSpPr>
        <p:spPr bwMode="auto">
          <a:xfrm>
            <a:off x="8893175" y="2349500"/>
            <a:ext cx="0" cy="2311400"/>
          </a:xfrm>
          <a:prstGeom prst="line">
            <a:avLst/>
          </a:prstGeom>
          <a:noFill/>
          <a:ln w="12700" cap="rnd">
            <a:solidFill>
              <a:srgbClr val="99CC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282" name="Line 2143"/>
          <p:cNvSpPr>
            <a:spLocks noChangeShapeType="1"/>
          </p:cNvSpPr>
          <p:nvPr/>
        </p:nvSpPr>
        <p:spPr bwMode="auto">
          <a:xfrm>
            <a:off x="179388" y="3778250"/>
            <a:ext cx="8713787" cy="11113"/>
          </a:xfrm>
          <a:prstGeom prst="line">
            <a:avLst/>
          </a:prstGeom>
          <a:noFill/>
          <a:ln w="12700" cap="rnd">
            <a:solidFill>
              <a:srgbClr val="99CC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283" name="Line 2181"/>
          <p:cNvSpPr>
            <a:spLocks noChangeShapeType="1"/>
          </p:cNvSpPr>
          <p:nvPr/>
        </p:nvSpPr>
        <p:spPr bwMode="auto">
          <a:xfrm>
            <a:off x="179388" y="4149725"/>
            <a:ext cx="8713787" cy="0"/>
          </a:xfrm>
          <a:prstGeom prst="line">
            <a:avLst/>
          </a:prstGeom>
          <a:noFill/>
          <a:ln w="12700" cap="rnd">
            <a:solidFill>
              <a:srgbClr val="99CC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ýchozí návrh">
  <a:themeElements>
    <a:clrScheme name="Výchozí návrh 2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FBDF53"/>
      </a:accent1>
      <a:accent2>
        <a:srgbClr val="FF9966"/>
      </a:accent2>
      <a:accent3>
        <a:srgbClr val="FFFFFF"/>
      </a:accent3>
      <a:accent4>
        <a:srgbClr val="000000"/>
      </a:accent4>
      <a:accent5>
        <a:srgbClr val="FDECB3"/>
      </a:accent5>
      <a:accent6>
        <a:srgbClr val="E78A5C"/>
      </a:accent6>
      <a:hlink>
        <a:srgbClr val="CC3300"/>
      </a:hlink>
      <a:folHlink>
        <a:srgbClr val="996600"/>
      </a:folHlink>
    </a:clrScheme>
    <a:fontScheme name="Výchoz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Edge</Template>
  <TotalTime>685</TotalTime>
  <Words>1303</Words>
  <Application>Microsoft Office PowerPoint</Application>
  <PresentationFormat>Předvádění na obrazovce (4:3)</PresentationFormat>
  <Paragraphs>400</Paragraphs>
  <Slides>30</Slides>
  <Notes>0</Notes>
  <HiddenSlides>0</HiddenSlides>
  <MMClips>0</MMClips>
  <ScaleCrop>false</ScaleCrop>
  <HeadingPairs>
    <vt:vector size="6" baseType="variant"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30</vt:i4>
      </vt:variant>
    </vt:vector>
  </HeadingPairs>
  <TitlesOfParts>
    <vt:vector size="32" baseType="lpstr">
      <vt:lpstr>Výchozí návrh</vt:lpstr>
      <vt:lpstr>Visio.Drawing.6</vt:lpstr>
      <vt:lpstr>LIS/NIS;  elektronická žádanka</vt:lpstr>
      <vt:lpstr>Tok dat – základní cesta</vt:lpstr>
      <vt:lpstr>Laboratorní informační systém (LIS)</vt:lpstr>
      <vt:lpstr>Základní charakteristiky LIS : </vt:lpstr>
      <vt:lpstr>Další možnosti: </vt:lpstr>
      <vt:lpstr>Významné charakteristiky moderních LIS</vt:lpstr>
      <vt:lpstr>Výčet firem nabízejících LIS v ČR (stav v roce 2006 - listopad): </vt:lpstr>
      <vt:lpstr>Prezentace aplikace PowerPoint</vt:lpstr>
      <vt:lpstr>Prezentace aplikace PowerPoint</vt:lpstr>
      <vt:lpstr>Trendy</vt:lpstr>
      <vt:lpstr>N-vrstvá architektura: </vt:lpstr>
      <vt:lpstr>LIS</vt:lpstr>
      <vt:lpstr>OpenLIMS</vt:lpstr>
      <vt:lpstr>IS Analytix</vt:lpstr>
      <vt:lpstr>Data manager, middleware</vt:lpstr>
      <vt:lpstr>Prezentace aplikace PowerPoint</vt:lpstr>
      <vt:lpstr>Nemocniční informační systém (NIS)</vt:lpstr>
      <vt:lpstr>NIS – hlavní funkce</vt:lpstr>
      <vt:lpstr>NIS – nadstavbové  funkce</vt:lpstr>
      <vt:lpstr>Požadavky na moderní NIS</vt:lpstr>
      <vt:lpstr>Významné systémy NIS v ČR</vt:lpstr>
      <vt:lpstr>Prezentace aplikace PowerPoint</vt:lpstr>
      <vt:lpstr>NIS – situace na trhu</vt:lpstr>
      <vt:lpstr>Elektronická žádanka</vt:lpstr>
      <vt:lpstr>Elektronická žádanka</vt:lpstr>
      <vt:lpstr>Datový standard MZ ČR a NČLP</vt:lpstr>
      <vt:lpstr>Datový standard umožňuje: </vt:lpstr>
      <vt:lpstr>Datové standardy</vt:lpstr>
      <vt:lpstr>NZIS - Národní zdravotnický informační systém</vt:lpstr>
      <vt:lpstr>IZIP  – internetový přístup ke zdravotním informacím pacienta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LIS a informační technologie v klinických laboratořích</dc:title>
  <dc:creator>Petr</dc:creator>
  <cp:lastModifiedBy>LF Lektor</cp:lastModifiedBy>
  <cp:revision>38</cp:revision>
  <dcterms:created xsi:type="dcterms:W3CDTF">2006-11-17T20:58:30Z</dcterms:created>
  <dcterms:modified xsi:type="dcterms:W3CDTF">2015-12-04T15:00:35Z</dcterms:modified>
</cp:coreProperties>
</file>