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75" r:id="rId6"/>
    <p:sldId id="259" r:id="rId7"/>
    <p:sldId id="269" r:id="rId8"/>
    <p:sldId id="263" r:id="rId9"/>
    <p:sldId id="278" r:id="rId10"/>
    <p:sldId id="266" r:id="rId11"/>
    <p:sldId id="268" r:id="rId12"/>
    <p:sldId id="260" r:id="rId13"/>
    <p:sldId id="261" r:id="rId14"/>
    <p:sldId id="264" r:id="rId15"/>
    <p:sldId id="265" r:id="rId16"/>
    <p:sldId id="262" r:id="rId17"/>
    <p:sldId id="267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00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52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05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7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52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4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58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46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78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72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19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F39A-E1C0-4A6D-B86F-7C49D7490CE4}" type="datetimeFigureOut">
              <a:rPr lang="cs-CZ" smtClean="0"/>
              <a:t>15.09.2018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69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Diagnostická jednotka(například onemocnění víček)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Vývojová a vrozené anomálie</a:t>
            </a:r>
          </a:p>
          <a:p>
            <a:pPr lvl="1"/>
            <a:r>
              <a:rPr lang="cs-CZ" dirty="0" err="1"/>
              <a:t>Ptosa</a:t>
            </a:r>
            <a:endParaRPr lang="cs-CZ" dirty="0"/>
          </a:p>
          <a:p>
            <a:pPr lvl="2"/>
            <a:r>
              <a:rPr lang="cs-CZ" dirty="0"/>
              <a:t> vrozená </a:t>
            </a:r>
          </a:p>
          <a:p>
            <a:pPr lvl="2"/>
            <a:r>
              <a:rPr lang="cs-CZ" dirty="0"/>
              <a:t>Získaná, mechanicky, </a:t>
            </a:r>
            <a:r>
              <a:rPr lang="cs-CZ" dirty="0" err="1"/>
              <a:t>myogenní</a:t>
            </a:r>
            <a:r>
              <a:rPr lang="cs-CZ" dirty="0"/>
              <a:t>, neurogenní, </a:t>
            </a:r>
            <a:r>
              <a:rPr lang="cs-CZ" dirty="0" err="1"/>
              <a:t>myastenia</a:t>
            </a:r>
            <a:endParaRPr lang="cs-CZ" dirty="0"/>
          </a:p>
          <a:p>
            <a:r>
              <a:rPr lang="cs-CZ" dirty="0"/>
              <a:t>Poruchy polohy</a:t>
            </a:r>
          </a:p>
          <a:p>
            <a:pPr lvl="1"/>
            <a:r>
              <a:rPr lang="cs-CZ" dirty="0"/>
              <a:t>Ektropium, entropium, (paralytické, spastické, senilní)</a:t>
            </a:r>
          </a:p>
          <a:p>
            <a:r>
              <a:rPr lang="cs-CZ" dirty="0"/>
              <a:t>Záněty víčkových okrajů</a:t>
            </a:r>
          </a:p>
          <a:p>
            <a:r>
              <a:rPr lang="cs-CZ" dirty="0"/>
              <a:t>Záněty mazových a potních žlázek-</a:t>
            </a:r>
            <a:r>
              <a:rPr lang="cs-CZ" dirty="0" err="1"/>
              <a:t>chalzion</a:t>
            </a:r>
            <a:r>
              <a:rPr lang="cs-CZ" dirty="0"/>
              <a:t>, </a:t>
            </a:r>
            <a:r>
              <a:rPr lang="cs-CZ" dirty="0" err="1"/>
              <a:t>hordeolum</a:t>
            </a:r>
            <a:endParaRPr lang="cs-CZ" dirty="0"/>
          </a:p>
          <a:p>
            <a:r>
              <a:rPr lang="cs-CZ" dirty="0"/>
              <a:t>Absces a flegmóna</a:t>
            </a:r>
          </a:p>
          <a:p>
            <a:r>
              <a:rPr lang="cs-CZ" dirty="0"/>
              <a:t>Patologie řas-</a:t>
            </a:r>
            <a:r>
              <a:rPr lang="cs-CZ" dirty="0" err="1"/>
              <a:t>madaróza</a:t>
            </a:r>
            <a:r>
              <a:rPr lang="cs-CZ" dirty="0"/>
              <a:t>, </a:t>
            </a:r>
            <a:r>
              <a:rPr lang="cs-CZ" dirty="0" err="1"/>
              <a:t>distichiasis</a:t>
            </a:r>
            <a:r>
              <a:rPr lang="cs-CZ" dirty="0"/>
              <a:t>, </a:t>
            </a:r>
            <a:r>
              <a:rPr lang="cs-CZ" dirty="0" err="1"/>
              <a:t>trichiasis</a:t>
            </a:r>
            <a:r>
              <a:rPr lang="cs-CZ" dirty="0"/>
              <a:t> </a:t>
            </a:r>
          </a:p>
          <a:p>
            <a:r>
              <a:rPr lang="cs-CZ" dirty="0"/>
              <a:t>Nádory, benigní, maligní, diagnostika léčba</a:t>
            </a:r>
          </a:p>
          <a:p>
            <a:r>
              <a:rPr lang="cs-CZ" dirty="0"/>
              <a:t>Úrazy</a:t>
            </a:r>
          </a:p>
        </p:txBody>
      </p:sp>
    </p:spTree>
    <p:extLst>
      <p:ext uri="{BB962C8B-B14F-4D97-AF65-F5344CB8AC3E}">
        <p14:creationId xmlns:p14="http://schemas.microsoft.com/office/powerpoint/2010/main" val="1078619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Alergické záněty víček, spojivky a okolí oka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Kontaktní alergie</a:t>
            </a:r>
          </a:p>
          <a:p>
            <a:pPr lvl="1"/>
            <a:r>
              <a:rPr lang="cs-CZ" dirty="0"/>
              <a:t>Kapky</a:t>
            </a:r>
          </a:p>
          <a:p>
            <a:pPr lvl="1"/>
            <a:r>
              <a:rPr lang="cs-CZ" dirty="0"/>
              <a:t>Náplast</a:t>
            </a:r>
          </a:p>
          <a:p>
            <a:pPr lvl="1"/>
            <a:r>
              <a:rPr lang="cs-CZ" dirty="0"/>
              <a:t>Kosmetika</a:t>
            </a:r>
          </a:p>
          <a:p>
            <a:pPr lvl="1"/>
            <a:r>
              <a:rPr lang="cs-CZ" dirty="0"/>
              <a:t>masti</a:t>
            </a:r>
          </a:p>
        </p:txBody>
      </p:sp>
    </p:spTree>
    <p:extLst>
      <p:ext uri="{BB962C8B-B14F-4D97-AF65-F5344CB8AC3E}">
        <p14:creationId xmlns:p14="http://schemas.microsoft.com/office/powerpoint/2010/main" val="305006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Úrazy víčka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Odtržení- chirurgická korekce, nutno zachovat polohu víčka i řas</a:t>
            </a:r>
          </a:p>
          <a:p>
            <a:r>
              <a:rPr lang="cs-CZ" dirty="0"/>
              <a:t>Poranění slzných kanálků- rekonstrukce, zajištění odvodu slz </a:t>
            </a:r>
          </a:p>
          <a:p>
            <a:r>
              <a:rPr lang="cs-CZ" dirty="0"/>
              <a:t>Při pohmoždění krvácení do víček, spojivky, nebezpečí poranění oka!</a:t>
            </a:r>
          </a:p>
        </p:txBody>
      </p:sp>
    </p:spTree>
    <p:extLst>
      <p:ext uri="{BB962C8B-B14F-4D97-AF65-F5344CB8AC3E}">
        <p14:creationId xmlns:p14="http://schemas.microsoft.com/office/powerpoint/2010/main" val="198599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Nádory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Benigní</a:t>
            </a:r>
          </a:p>
          <a:p>
            <a:pPr lvl="1"/>
            <a:r>
              <a:rPr lang="cs-CZ" dirty="0" err="1"/>
              <a:t>Veruka</a:t>
            </a:r>
            <a:endParaRPr lang="cs-CZ" dirty="0"/>
          </a:p>
          <a:p>
            <a:pPr lvl="1"/>
            <a:r>
              <a:rPr lang="cs-CZ" dirty="0" err="1"/>
              <a:t>Papiloma</a:t>
            </a:r>
            <a:endParaRPr lang="cs-CZ" dirty="0"/>
          </a:p>
          <a:p>
            <a:pPr lvl="1"/>
            <a:r>
              <a:rPr lang="cs-CZ" dirty="0" err="1"/>
              <a:t>Cornu</a:t>
            </a:r>
            <a:r>
              <a:rPr lang="cs-CZ" dirty="0"/>
              <a:t> </a:t>
            </a:r>
            <a:r>
              <a:rPr lang="cs-CZ" dirty="0" err="1"/>
              <a:t>cutaneum</a:t>
            </a:r>
            <a:endParaRPr lang="cs-CZ" dirty="0"/>
          </a:p>
          <a:p>
            <a:pPr lvl="1"/>
            <a:r>
              <a:rPr lang="cs-CZ" dirty="0"/>
              <a:t>hemangiom</a:t>
            </a:r>
          </a:p>
          <a:p>
            <a:r>
              <a:rPr lang="cs-CZ" dirty="0"/>
              <a:t>Maligní</a:t>
            </a:r>
          </a:p>
          <a:p>
            <a:pPr lvl="1"/>
            <a:r>
              <a:rPr lang="cs-CZ" dirty="0" err="1"/>
              <a:t>Bazocelulární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Spinocelulární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melanom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282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Chalazeon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0721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Chemóza</a:t>
            </a:r>
            <a:r>
              <a:rPr lang="cs-CZ" dirty="0"/>
              <a:t> spojivky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5865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Kontaktní alergie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7963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Chalazeon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02551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Odtržení dolního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6" y="2711990"/>
            <a:ext cx="2913888" cy="2578608"/>
          </a:xfrm>
        </p:spPr>
      </p:pic>
    </p:spTree>
    <p:extLst>
      <p:ext uri="{BB962C8B-B14F-4D97-AF65-F5344CB8AC3E}">
        <p14:creationId xmlns:p14="http://schemas.microsoft.com/office/powerpoint/2010/main" val="79052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Podspojivkové</a:t>
            </a:r>
            <a:r>
              <a:rPr lang="cs-CZ" dirty="0"/>
              <a:t> krvácení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12" y="2590070"/>
            <a:ext cx="4227576" cy="2822448"/>
          </a:xfrm>
        </p:spPr>
      </p:pic>
    </p:spTree>
    <p:extLst>
      <p:ext uri="{BB962C8B-B14F-4D97-AF65-F5344CB8AC3E}">
        <p14:creationId xmlns:p14="http://schemas.microsoft.com/office/powerpoint/2010/main" val="94229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Poúrazový otok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71" y="2293749"/>
            <a:ext cx="4873865" cy="3130658"/>
          </a:xfrm>
        </p:spPr>
      </p:pic>
    </p:spTree>
    <p:extLst>
      <p:ext uri="{BB962C8B-B14F-4D97-AF65-F5344CB8AC3E}">
        <p14:creationId xmlns:p14="http://schemas.microsoft.com/office/powerpoint/2010/main" val="96111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Oční patologie</a:t>
            </a:r>
            <a:br>
              <a:rPr lang="cs-CZ" dirty="0"/>
            </a:br>
            <a:r>
              <a:rPr lang="cs-CZ" dirty="0"/>
              <a:t>víčka a spojivka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Synek S.</a:t>
            </a:r>
          </a:p>
          <a:p>
            <a:r>
              <a:rPr lang="cs-CZ" dirty="0"/>
              <a:t>KOO</a:t>
            </a:r>
          </a:p>
        </p:txBody>
      </p:sp>
    </p:spTree>
    <p:extLst>
      <p:ext uri="{BB962C8B-B14F-4D97-AF65-F5344CB8AC3E}">
        <p14:creationId xmlns:p14="http://schemas.microsoft.com/office/powerpoint/2010/main" val="3070150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Sutura dolního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67" y="2247254"/>
            <a:ext cx="4110540" cy="3637570"/>
          </a:xfrm>
        </p:spPr>
      </p:pic>
    </p:spTree>
    <p:extLst>
      <p:ext uri="{BB962C8B-B14F-4D97-AF65-F5344CB8AC3E}">
        <p14:creationId xmlns:p14="http://schemas.microsoft.com/office/powerpoint/2010/main" val="101727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Technika korekce poraněného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44" y="2401094"/>
            <a:ext cx="3182112" cy="3200400"/>
          </a:xfrm>
        </p:spPr>
      </p:pic>
    </p:spTree>
    <p:extLst>
      <p:ext uri="{BB962C8B-B14F-4D97-AF65-F5344CB8AC3E}">
        <p14:creationId xmlns:p14="http://schemas.microsoft.com/office/powerpoint/2010/main" val="121670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Ptóza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9407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Onemocnění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Vývojové vady</a:t>
            </a:r>
          </a:p>
          <a:p>
            <a:pPr lvl="1"/>
            <a:r>
              <a:rPr lang="cs-CZ" dirty="0" err="1"/>
              <a:t>Kolobom</a:t>
            </a:r>
            <a:r>
              <a:rPr lang="cs-CZ" dirty="0"/>
              <a:t> víček</a:t>
            </a:r>
          </a:p>
          <a:p>
            <a:pPr lvl="1"/>
            <a:r>
              <a:rPr lang="cs-CZ" dirty="0"/>
              <a:t>Srůsty víček- </a:t>
            </a:r>
            <a:r>
              <a:rPr lang="cs-CZ" dirty="0" err="1"/>
              <a:t>symblefaron</a:t>
            </a:r>
            <a:endParaRPr lang="cs-CZ" dirty="0"/>
          </a:p>
          <a:p>
            <a:pPr lvl="1"/>
            <a:r>
              <a:rPr lang="cs-CZ" dirty="0"/>
              <a:t>Epikantus- mongolská řasa</a:t>
            </a:r>
          </a:p>
        </p:txBody>
      </p:sp>
    </p:spTree>
    <p:extLst>
      <p:ext uri="{BB962C8B-B14F-4D97-AF65-F5344CB8AC3E}">
        <p14:creationId xmlns:p14="http://schemas.microsoft.com/office/powerpoint/2010/main" val="189903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polohy víčka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Ektropium</a:t>
            </a:r>
          </a:p>
          <a:p>
            <a:pPr lvl="2"/>
            <a:r>
              <a:rPr lang="cs-CZ" dirty="0"/>
              <a:t>Senilní</a:t>
            </a:r>
          </a:p>
          <a:p>
            <a:pPr lvl="2"/>
            <a:r>
              <a:rPr lang="cs-CZ" dirty="0"/>
              <a:t>Jizevnaté</a:t>
            </a:r>
          </a:p>
          <a:p>
            <a:pPr lvl="2"/>
            <a:r>
              <a:rPr lang="cs-CZ" dirty="0"/>
              <a:t>Paralytické</a:t>
            </a:r>
          </a:p>
          <a:p>
            <a:pPr lvl="1"/>
            <a:r>
              <a:rPr lang="cs-CZ" dirty="0"/>
              <a:t>Entropium</a:t>
            </a:r>
          </a:p>
          <a:p>
            <a:pPr lvl="2"/>
            <a:r>
              <a:rPr lang="cs-CZ" dirty="0"/>
              <a:t>Spastické</a:t>
            </a:r>
          </a:p>
          <a:p>
            <a:pPr lvl="2"/>
            <a:r>
              <a:rPr lang="cs-CZ" dirty="0"/>
              <a:t>Jizevnaté</a:t>
            </a:r>
          </a:p>
          <a:p>
            <a:pPr marL="914400" lvl="2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36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Pokles víčka- ptosis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Senilní</a:t>
            </a:r>
          </a:p>
          <a:p>
            <a:r>
              <a:rPr lang="cs-CZ" dirty="0"/>
              <a:t>Paralytická</a:t>
            </a:r>
          </a:p>
          <a:p>
            <a:r>
              <a:rPr lang="cs-CZ" dirty="0"/>
              <a:t>Spastická</a:t>
            </a:r>
          </a:p>
          <a:p>
            <a:r>
              <a:rPr lang="cs-CZ" dirty="0"/>
              <a:t>Vrozená- jaw </a:t>
            </a:r>
            <a:r>
              <a:rPr lang="cs-CZ" dirty="0" err="1"/>
              <a:t>winking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29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Blefaritida</a:t>
            </a:r>
          </a:p>
          <a:p>
            <a:pPr lvl="1"/>
            <a:r>
              <a:rPr lang="cs-CZ" dirty="0"/>
              <a:t>Squamózní- etiologie podobná seboreické dermatitidě</a:t>
            </a:r>
          </a:p>
          <a:p>
            <a:pPr lvl="1"/>
            <a:r>
              <a:rPr lang="cs-CZ" dirty="0"/>
              <a:t>Ulcerózní záněty mazových a potních žlázek</a:t>
            </a:r>
          </a:p>
        </p:txBody>
      </p:sp>
    </p:spTree>
    <p:extLst>
      <p:ext uri="{BB962C8B-B14F-4D97-AF65-F5344CB8AC3E}">
        <p14:creationId xmlns:p14="http://schemas.microsoft.com/office/powerpoint/2010/main" val="40984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růstu a polohy řas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Trichiasis</a:t>
            </a:r>
            <a:r>
              <a:rPr lang="cs-CZ" dirty="0"/>
              <a:t>- řasy se otáčejí proti oku- nebezpečí oděrky rohovky a spojivky</a:t>
            </a:r>
          </a:p>
          <a:p>
            <a:r>
              <a:rPr lang="cs-CZ" dirty="0" err="1"/>
              <a:t>Madaróza</a:t>
            </a:r>
            <a:r>
              <a:rPr lang="cs-CZ" dirty="0"/>
              <a:t>- řasy scházejí</a:t>
            </a:r>
          </a:p>
          <a:p>
            <a:r>
              <a:rPr lang="cs-CZ" dirty="0" err="1"/>
              <a:t>Distichiasis</a:t>
            </a:r>
            <a:r>
              <a:rPr lang="cs-CZ" dirty="0"/>
              <a:t>- řasy rostou ve dvou řadách</a:t>
            </a:r>
          </a:p>
        </p:txBody>
      </p:sp>
    </p:spTree>
    <p:extLst>
      <p:ext uri="{BB962C8B-B14F-4D97-AF65-F5344CB8AC3E}">
        <p14:creationId xmlns:p14="http://schemas.microsoft.com/office/powerpoint/2010/main" val="27600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mazových a potních žlázek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Meibomovy</a:t>
            </a:r>
            <a:r>
              <a:rPr lang="cs-CZ" dirty="0"/>
              <a:t> žlázy: chalazion</a:t>
            </a:r>
          </a:p>
          <a:p>
            <a:r>
              <a:rPr lang="cs-CZ" dirty="0"/>
              <a:t>Mollovy žlázky: </a:t>
            </a:r>
            <a:r>
              <a:rPr lang="cs-CZ" dirty="0" err="1"/>
              <a:t>hordeolum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47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víčka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Absces</a:t>
            </a:r>
          </a:p>
          <a:p>
            <a:r>
              <a:rPr lang="cs-CZ" dirty="0"/>
              <a:t>flegmóna</a:t>
            </a:r>
          </a:p>
        </p:txBody>
      </p:sp>
    </p:spTree>
    <p:extLst>
      <p:ext uri="{BB962C8B-B14F-4D97-AF65-F5344CB8AC3E}">
        <p14:creationId xmlns:p14="http://schemas.microsoft.com/office/powerpoint/2010/main" val="13882826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239</Words>
  <Application>Microsoft Office PowerPoint</Application>
  <PresentationFormat>Širokoúhlá obrazovka</PresentationFormat>
  <Paragraphs>78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Diagnostická jednotka(například onemocnění víček)</vt:lpstr>
      <vt:lpstr>Oční patologie víčka a spojivka</vt:lpstr>
      <vt:lpstr>Onemocnění víček</vt:lpstr>
      <vt:lpstr>Poruchy polohy víčka </vt:lpstr>
      <vt:lpstr>Pokles víčka- ptosis</vt:lpstr>
      <vt:lpstr>Záněty víček</vt:lpstr>
      <vt:lpstr>Poruchy růstu a polohy řas</vt:lpstr>
      <vt:lpstr>Záněty mazových a potních žlázek</vt:lpstr>
      <vt:lpstr>Záněty víčka</vt:lpstr>
      <vt:lpstr>Alergické záněty víček, spojivky a okolí oka</vt:lpstr>
      <vt:lpstr>Úrazy víčka</vt:lpstr>
      <vt:lpstr>Nádory víček</vt:lpstr>
      <vt:lpstr>Chalazeon </vt:lpstr>
      <vt:lpstr>Chemóza spojivky</vt:lpstr>
      <vt:lpstr>Kontaktní alergie</vt:lpstr>
      <vt:lpstr>Chalazeon</vt:lpstr>
      <vt:lpstr>Odtržení dolního víčka</vt:lpstr>
      <vt:lpstr>Podspojivkové krvácení</vt:lpstr>
      <vt:lpstr>Poúrazový otok víčka</vt:lpstr>
      <vt:lpstr>Sutura dolního víčka</vt:lpstr>
      <vt:lpstr>Technika korekce poraněného víčka</vt:lpstr>
      <vt:lpstr>Ptóza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Oční patologie víčka a spojivka</dc:title>
  <dc:creator>Svatopluk Synek</dc:creator>
  <cp:lastModifiedBy>Svatopluk Synek</cp:lastModifiedBy>
  <cp:revision>8</cp:revision>
  <dcterms:created xsi:type="dcterms:W3CDTF">2018-02-18T10:10:49Z</dcterms:created>
  <dcterms:modified xsi:type="dcterms:W3CDTF">2018-09-15T08:56:38Z</dcterms:modified>
</cp:coreProperties>
</file>