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5" r:id="rId12"/>
    <p:sldId id="268" r:id="rId13"/>
    <p:sldId id="267" r:id="rId14"/>
    <p:sldId id="271" r:id="rId15"/>
    <p:sldId id="272" r:id="rId16"/>
    <p:sldId id="273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6" r:id="rId25"/>
    <p:sldId id="285" r:id="rId26"/>
    <p:sldId id="287" r:id="rId27"/>
    <p:sldId id="288" r:id="rId28"/>
    <p:sldId id="289" r:id="rId29"/>
    <p:sldId id="290" r:id="rId30"/>
    <p:sldId id="291" r:id="rId31"/>
    <p:sldId id="292" r:id="rId32"/>
    <p:sldId id="294" r:id="rId33"/>
    <p:sldId id="296" r:id="rId34"/>
    <p:sldId id="297" r:id="rId35"/>
    <p:sldId id="283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A39641-3E32-48FF-83BF-1D9A7AFB536C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C1C61A-C682-4344-BD6F-29612097318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atologie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Jarní semestr 2016</a:t>
            </a:r>
          </a:p>
          <a:p>
            <a:endParaRPr lang="cs-CZ" dirty="0" smtClean="0"/>
          </a:p>
          <a:p>
            <a:r>
              <a:rPr lang="cs-CZ" dirty="0" smtClean="0"/>
              <a:t>MUDr. Václav Kubeš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6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patologie v současné 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Nekroptické</a:t>
            </a:r>
            <a:r>
              <a:rPr lang="cs-CZ" dirty="0" smtClean="0"/>
              <a:t> vyšetření znamená, že jde o celkové vyšetření mrtvého od pitvy po vyhodnocení histopatologických preparátů za účelem kontroly správnosti klinických diagnóz. </a:t>
            </a:r>
          </a:p>
          <a:p>
            <a:endParaRPr lang="cs-CZ" dirty="0" smtClean="0"/>
          </a:p>
          <a:p>
            <a:r>
              <a:rPr lang="cs-CZ" dirty="0" smtClean="0"/>
              <a:t>Většinu práce patologa představuje diagnostika materiálů odebraného ze živých pacientů za účelem screeningového vyšetření nebo stanovení diagnózy či rozsahu onemocnění.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46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patologie v současné 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Cytologická diagnostika - studium změn izolovaných buněk</a:t>
            </a:r>
          </a:p>
          <a:p>
            <a:endParaRPr lang="cs-CZ" dirty="0" smtClean="0"/>
          </a:p>
          <a:p>
            <a:r>
              <a:rPr lang="cs-CZ" dirty="0" smtClean="0"/>
              <a:t>Histopatologická diagnostika  - studium stavby tkáně (nekropsie X biopsie)</a:t>
            </a:r>
          </a:p>
          <a:p>
            <a:endParaRPr lang="cs-CZ" dirty="0" smtClean="0"/>
          </a:p>
          <a:p>
            <a:r>
              <a:rPr lang="cs-CZ" dirty="0" err="1" smtClean="0"/>
              <a:t>Peroperační</a:t>
            </a:r>
            <a:r>
              <a:rPr lang="cs-CZ" dirty="0" smtClean="0"/>
              <a:t> diagnostika -histopatologická diagnostika se provádí během vlastního chirurgického výkonu a podle nálezu patologa se volí rozsah prováděného výkonu.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37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oboru</a:t>
            </a:r>
          </a:p>
          <a:p>
            <a:r>
              <a:rPr lang="cs-CZ" dirty="0" smtClean="0"/>
              <a:t>Význam patologie v současné medicíně</a:t>
            </a:r>
          </a:p>
          <a:p>
            <a:r>
              <a:rPr lang="cs-CZ" dirty="0" smtClean="0"/>
              <a:t>Metody patologie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Pitva</a:t>
            </a:r>
          </a:p>
          <a:p>
            <a:pPr lvl="1"/>
            <a:r>
              <a:rPr lang="cs-CZ" dirty="0" smtClean="0"/>
              <a:t>Bioptické vyšetření</a:t>
            </a:r>
          </a:p>
          <a:p>
            <a:pPr lvl="1"/>
            <a:r>
              <a:rPr lang="cs-CZ" dirty="0" smtClean="0"/>
              <a:t>Způsoby odběru a fixace</a:t>
            </a:r>
          </a:p>
          <a:p>
            <a:pPr lvl="1"/>
            <a:r>
              <a:rPr lang="cs-CZ" dirty="0" smtClean="0"/>
              <a:t>Cytologické vyšetření</a:t>
            </a:r>
          </a:p>
        </p:txBody>
      </p:sp>
    </p:spTree>
    <p:extLst>
      <p:ext uri="{BB962C8B-B14F-4D97-AF65-F5344CB8AC3E}">
        <p14:creationId xmlns:p14="http://schemas.microsoft.com/office/powerpoint/2010/main" val="317008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8300" dirty="0" smtClean="0"/>
          </a:p>
          <a:p>
            <a:r>
              <a:rPr lang="cs-CZ" sz="8300" b="1" dirty="0" smtClean="0"/>
              <a:t>Anatomická </a:t>
            </a:r>
            <a:r>
              <a:rPr lang="cs-CZ" sz="8300" b="1" dirty="0"/>
              <a:t>pitva </a:t>
            </a:r>
            <a:r>
              <a:rPr lang="cs-CZ" sz="8300" dirty="0"/>
              <a:t>- slouží zejména k výuce mediků a dalšímu vzdělávání lékařů. Provádí se převážně na anatomických ústavech lékařských fakult</a:t>
            </a:r>
            <a:r>
              <a:rPr lang="cs-CZ" sz="8300" dirty="0" smtClean="0"/>
              <a:t>.</a:t>
            </a:r>
          </a:p>
          <a:p>
            <a:endParaRPr lang="cs-CZ" sz="8300" dirty="0"/>
          </a:p>
          <a:p>
            <a:r>
              <a:rPr lang="cs-CZ" sz="8300" b="1" dirty="0" smtClean="0"/>
              <a:t>Patologicko-anatomická pitva </a:t>
            </a:r>
            <a:r>
              <a:rPr lang="cs-CZ" sz="8300" dirty="0" smtClean="0"/>
              <a:t>– na ústavech patologie </a:t>
            </a:r>
            <a:r>
              <a:rPr lang="cs-CZ" sz="8400" dirty="0"/>
              <a:t>Účelem pitvy je především dát zpětnou vazbu lékaři</a:t>
            </a:r>
            <a:br>
              <a:rPr lang="cs-CZ" sz="8400" dirty="0"/>
            </a:br>
            <a:endParaRPr lang="cs-CZ" sz="8400" dirty="0"/>
          </a:p>
          <a:p>
            <a:r>
              <a:rPr lang="cs-CZ" sz="8300" b="1" dirty="0" smtClean="0"/>
              <a:t>Zdravotní </a:t>
            </a:r>
            <a:r>
              <a:rPr lang="cs-CZ" sz="8300" b="1" dirty="0"/>
              <a:t>pitva </a:t>
            </a:r>
            <a:r>
              <a:rPr lang="cs-CZ" sz="8300" dirty="0"/>
              <a:t>- provádí se na základě rozhodnutí lékaře a to v případech, kdy by mohla být přínosem pro </a:t>
            </a:r>
            <a:r>
              <a:rPr lang="cs-CZ" sz="8300" dirty="0" smtClean="0"/>
              <a:t>medicínu </a:t>
            </a:r>
            <a:r>
              <a:rPr lang="cs-CZ" sz="8300" dirty="0"/>
              <a:t>a být nápomocná pro další pacienty.</a:t>
            </a:r>
            <a:br>
              <a:rPr lang="cs-CZ" sz="8300" dirty="0"/>
            </a:br>
            <a:endParaRPr lang="cs-CZ" sz="8400" dirty="0"/>
          </a:p>
          <a:p>
            <a:r>
              <a:rPr lang="cs-CZ" sz="8400" b="1" dirty="0"/>
              <a:t>Soudní pitva </a:t>
            </a:r>
            <a:r>
              <a:rPr lang="cs-CZ" sz="8400" dirty="0"/>
              <a:t>- provádí se na ústavu soudního lékařství, nařizuje ji Policie ČR a to v případech důvodného podezření na úmrtí zaviněné druhou osobou.</a:t>
            </a:r>
            <a:br>
              <a:rPr lang="cs-CZ" sz="8400" dirty="0"/>
            </a:br>
            <a:r>
              <a:rPr lang="cs-CZ" sz="8400" dirty="0"/>
              <a:t/>
            </a:r>
            <a:br>
              <a:rPr lang="cs-CZ" sz="8400" dirty="0"/>
            </a:br>
            <a:r>
              <a:rPr lang="cs-CZ" sz="8400" dirty="0"/>
              <a:t/>
            </a:r>
            <a:br>
              <a:rPr lang="cs-CZ" sz="8400" dirty="0"/>
            </a:br>
            <a:endParaRPr lang="cs-CZ" sz="8400" dirty="0"/>
          </a:p>
        </p:txBody>
      </p:sp>
    </p:spTree>
    <p:extLst>
      <p:ext uri="{BB962C8B-B14F-4D97-AF65-F5344CB8AC3E}">
        <p14:creationId xmlns:p14="http://schemas.microsoft.com/office/powerpoint/2010/main" val="425271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pitvy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 pitvou si patolog prostuduje dodanou dokumentaci, tzn. list o prohlídce zemřelého a propouštěcí zprávu vystavenou na příslušném oddělení nemocnice ošetřujícím lékařem, </a:t>
            </a:r>
          </a:p>
          <a:p>
            <a:endParaRPr lang="cs-CZ" dirty="0"/>
          </a:p>
          <a:p>
            <a:r>
              <a:rPr lang="cs-CZ" dirty="0" smtClean="0"/>
              <a:t>seznámí se s anamnézou, průběhem hospitalizace, medikací a veškerými provedenými pomocnými vyšetřeními či případnými invazivními zákroky na těle pacienta.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80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popis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Přítomnost a stupeň posmrtných změn, </a:t>
            </a:r>
          </a:p>
          <a:p>
            <a:r>
              <a:rPr lang="cs-CZ" dirty="0" smtClean="0"/>
              <a:t>stav kožního krytu </a:t>
            </a:r>
          </a:p>
          <a:p>
            <a:r>
              <a:rPr lang="cs-CZ" dirty="0" smtClean="0"/>
              <a:t>přítomnost jakýchkoliv katetrů či jiných terapeutických zařízení</a:t>
            </a:r>
          </a:p>
          <a:p>
            <a:r>
              <a:rPr lang="cs-CZ" dirty="0" smtClean="0"/>
              <a:t> vrozené či získané defekty částí těla</a:t>
            </a:r>
          </a:p>
          <a:p>
            <a:r>
              <a:rPr lang="cs-CZ" dirty="0" smtClean="0"/>
              <a:t> stopy po operacích, </a:t>
            </a:r>
          </a:p>
          <a:p>
            <a:r>
              <a:rPr lang="cs-CZ" dirty="0" smtClean="0"/>
              <a:t>výtok z uší, nosu a úst, stav chrupu s přítomností kovových náhrad</a:t>
            </a:r>
          </a:p>
          <a:p>
            <a:r>
              <a:rPr lang="cs-CZ" dirty="0" smtClean="0"/>
              <a:t> po celém těle pohmatem vyšetřit podkožní lymfatické uzliny v predilekčních lokalitách a případně zaznamenat jiné závažné nálezy.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5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Eviscerace orgánů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Zpravidla provádí pitevní laborant, který po pitvě rovněž orgány vkládá zpět do těla a upravuje tělo k pohřbu. </a:t>
            </a:r>
          </a:p>
        </p:txBody>
      </p:sp>
    </p:spTree>
    <p:extLst>
      <p:ext uri="{BB962C8B-B14F-4D97-AF65-F5344CB8AC3E}">
        <p14:creationId xmlns:p14="http://schemas.microsoft.com/office/powerpoint/2010/main" val="24418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pitva orgánů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Již vždy provádí jen lékař. V průběhu si všímá všech změn na orgánech a hodnotí je v kontextu patologického nálezu v celém organismu. </a:t>
            </a:r>
          </a:p>
          <a:p>
            <a:endParaRPr lang="cs-CZ" dirty="0" smtClean="0"/>
          </a:p>
          <a:p>
            <a:r>
              <a:rPr lang="cs-CZ" dirty="0" smtClean="0"/>
              <a:t>pitevní nástroje: mozkový nůž, nůžky střevní a malé, pinzeta chirurgická, sonda a kovové měřítko. </a:t>
            </a:r>
          </a:p>
          <a:p>
            <a:endParaRPr lang="cs-CZ" dirty="0" smtClean="0"/>
          </a:p>
          <a:p>
            <a:r>
              <a:rPr lang="cs-CZ" dirty="0" smtClean="0"/>
              <a:t>Postupuje se arbitrárně „ od hlavy k patě “ . </a:t>
            </a:r>
          </a:p>
          <a:p>
            <a:endParaRPr lang="cs-CZ" dirty="0" smtClean="0"/>
          </a:p>
          <a:p>
            <a:r>
              <a:rPr lang="cs-CZ" dirty="0" smtClean="0"/>
              <a:t>Všechny orgány se po pitvě zváží a vždy se odeberou vzorky ze všech hlavních orgánů k </a:t>
            </a:r>
            <a:r>
              <a:rPr lang="cs-CZ" dirty="0" err="1" smtClean="0"/>
              <a:t>nekroptickému</a:t>
            </a:r>
            <a:r>
              <a:rPr lang="cs-CZ" dirty="0" smtClean="0"/>
              <a:t> vyšetření.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42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Pitevní protokol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Makroskopický popis: sepsán zpravidla ihned po vlastní pitvě. </a:t>
            </a:r>
          </a:p>
          <a:p>
            <a:endParaRPr lang="cs-CZ" dirty="0" smtClean="0"/>
          </a:p>
          <a:p>
            <a:r>
              <a:rPr lang="cs-CZ" dirty="0" smtClean="0"/>
              <a:t>Histologický popis: vyhotoven po fixaci a laboratorním zpracování materiálu s odstupem minimálně několika dní. </a:t>
            </a:r>
          </a:p>
          <a:p>
            <a:endParaRPr lang="cs-CZ" dirty="0" smtClean="0"/>
          </a:p>
          <a:p>
            <a:r>
              <a:rPr lang="cs-CZ" dirty="0" err="1" smtClean="0"/>
              <a:t>Epikríza</a:t>
            </a:r>
            <a:r>
              <a:rPr lang="cs-CZ" dirty="0" smtClean="0"/>
              <a:t>: kombinace nálezů makroskopických, histologických a případných dalších (kultivace atd.).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7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Pitevní protokol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Klinicko-patologická korelace hodnotí míru (ne)shody mezi klinickým předpokladem a pitevním nálezem základního onemocnění a příčiny smrti. </a:t>
            </a:r>
          </a:p>
          <a:p>
            <a:r>
              <a:rPr lang="cs-CZ" dirty="0" smtClean="0"/>
              <a:t>Používá se čtyřbodová stupnice: </a:t>
            </a:r>
          </a:p>
          <a:p>
            <a:pPr lvl="1"/>
            <a:r>
              <a:rPr lang="cs-CZ" dirty="0" smtClean="0"/>
              <a:t>1. plná shoda</a:t>
            </a:r>
            <a:endParaRPr lang="cs-CZ" dirty="0"/>
          </a:p>
          <a:p>
            <a:pPr lvl="1"/>
            <a:r>
              <a:rPr lang="cs-CZ" sz="1600" dirty="0" smtClean="0"/>
              <a:t>2</a:t>
            </a:r>
            <a:r>
              <a:rPr lang="cs-CZ" sz="1600" dirty="0"/>
              <a:t>. menší </a:t>
            </a:r>
            <a:r>
              <a:rPr lang="cs-CZ" sz="1600" dirty="0" smtClean="0"/>
              <a:t>nesrovnalosti</a:t>
            </a:r>
          </a:p>
          <a:p>
            <a:pPr lvl="1"/>
            <a:r>
              <a:rPr lang="cs-CZ" sz="1600" dirty="0" smtClean="0"/>
              <a:t>3</a:t>
            </a:r>
            <a:r>
              <a:rPr lang="cs-CZ" sz="1600" dirty="0"/>
              <a:t>. pro výraznější rozdíl v typu či lokalizaci léze </a:t>
            </a:r>
            <a:r>
              <a:rPr lang="cs-CZ" sz="1600" dirty="0" smtClean="0"/>
              <a:t> </a:t>
            </a:r>
            <a:endParaRPr lang="cs-CZ" sz="1600" dirty="0"/>
          </a:p>
          <a:p>
            <a:pPr lvl="1"/>
            <a:r>
              <a:rPr lang="cs-CZ" dirty="0" smtClean="0"/>
              <a:t>4. pro výraznou neshodu - například pokud byla diagnostikovaná embolie plicnice a pitva prokáže tamponádu srdeční.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6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oboru</a:t>
            </a:r>
          </a:p>
          <a:p>
            <a:r>
              <a:rPr lang="cs-CZ" dirty="0" smtClean="0"/>
              <a:t>Význam patologie v současné medicíně</a:t>
            </a:r>
          </a:p>
          <a:p>
            <a:r>
              <a:rPr lang="cs-CZ" dirty="0" smtClean="0"/>
              <a:t>Metody patologie</a:t>
            </a:r>
          </a:p>
          <a:p>
            <a:pPr lvl="1"/>
            <a:r>
              <a:rPr lang="cs-CZ" dirty="0" smtClean="0"/>
              <a:t>Pitva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Bioptické vyšetření</a:t>
            </a:r>
          </a:p>
          <a:p>
            <a:pPr lvl="1"/>
            <a:r>
              <a:rPr lang="cs-CZ" dirty="0" smtClean="0"/>
              <a:t>Způsoby odběru a fixace</a:t>
            </a:r>
          </a:p>
          <a:p>
            <a:pPr lvl="1"/>
            <a:r>
              <a:rPr lang="cs-CZ" dirty="0" smtClean="0"/>
              <a:t>Cytologické vyšetření</a:t>
            </a:r>
          </a:p>
        </p:txBody>
      </p:sp>
    </p:spTree>
    <p:extLst>
      <p:ext uri="{BB962C8B-B14F-4D97-AF65-F5344CB8AC3E}">
        <p14:creationId xmlns:p14="http://schemas.microsoft.com/office/powerpoint/2010/main" val="24743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Bioptické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diagnostická metoda spočívající v odběru vzorku tkáně nebo buněk z živého jedince potřebné k následnému morfologickému vyšetření</a:t>
            </a:r>
          </a:p>
          <a:p>
            <a:endParaRPr lang="cs-CZ" dirty="0" smtClean="0"/>
          </a:p>
          <a:p>
            <a:r>
              <a:rPr lang="cs-CZ" dirty="0" smtClean="0"/>
              <a:t>Biopticky se dnes vyšetřují prakticky všechny orgány, což umožňuje obvykle stanovit či upřesnit diagnózu a rozsah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5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Bioptické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operační metody: komplexní odnětí orgánu – amputace (např. děloha, </a:t>
            </a:r>
            <a:r>
              <a:rPr lang="cs-CZ" dirty="0" err="1" smtClean="0"/>
              <a:t>appendix</a:t>
            </a:r>
            <a:r>
              <a:rPr lang="cs-CZ" dirty="0" smtClean="0"/>
              <a:t>) nebo resekce orgánů (např. </a:t>
            </a:r>
            <a:r>
              <a:rPr lang="cs-CZ" dirty="0" err="1" smtClean="0"/>
              <a:t>resektáty</a:t>
            </a:r>
            <a:r>
              <a:rPr lang="cs-CZ" dirty="0" smtClean="0"/>
              <a:t> střeva, plíce), dále </a:t>
            </a:r>
            <a:r>
              <a:rPr lang="cs-CZ" dirty="0" err="1" smtClean="0"/>
              <a:t>extirpace</a:t>
            </a:r>
            <a:r>
              <a:rPr lang="cs-CZ" dirty="0" smtClean="0"/>
              <a:t>, excise. </a:t>
            </a:r>
          </a:p>
          <a:p>
            <a:endParaRPr lang="cs-CZ" dirty="0" smtClean="0"/>
          </a:p>
          <a:p>
            <a:r>
              <a:rPr lang="cs-CZ" dirty="0" smtClean="0"/>
              <a:t>probatorní excise: odběr malého kousku tkáně (např. svalu, žaludeční sliznice). </a:t>
            </a:r>
          </a:p>
          <a:p>
            <a:endParaRPr lang="cs-CZ" dirty="0" smtClean="0"/>
          </a:p>
          <a:p>
            <a:r>
              <a:rPr lang="cs-CZ" dirty="0" smtClean="0"/>
              <a:t>probatorní punkce: napíchnutí orgánu dutou jehlou (jehly různého kalibru) a pomocí injekční stříkačky se nasají malé částečky tkáně (např. materiál z štítné žlázy, slinné žlázy, játra, ledvina, </a:t>
            </a:r>
            <a:r>
              <a:rPr lang="cs-CZ" dirty="0" err="1" smtClean="0"/>
              <a:t>mamma</a:t>
            </a:r>
            <a:r>
              <a:rPr lang="cs-CZ" dirty="0" smtClean="0"/>
              <a:t>). Punkce je buď cílená, při které se nabodne určité místo v orgánu nebo slepá, což znamená nabodnutí orgánů bez bližšího zaměření. </a:t>
            </a:r>
          </a:p>
          <a:p>
            <a:endParaRPr lang="cs-CZ" dirty="0" smtClean="0"/>
          </a:p>
          <a:p>
            <a:r>
              <a:rPr lang="cs-CZ" dirty="0" smtClean="0"/>
              <a:t>kyretáž: seškrábnutí malých částeček tkáně pomocí kyrety. </a:t>
            </a:r>
          </a:p>
          <a:p>
            <a:endParaRPr lang="cs-CZ" dirty="0" smtClean="0"/>
          </a:p>
          <a:p>
            <a:r>
              <a:rPr lang="cs-CZ" dirty="0" smtClean="0"/>
              <a:t>endoskopické odběry: kolonoskopie, gastroskopie, rektoskopie, </a:t>
            </a:r>
            <a:r>
              <a:rPr lang="cs-CZ" dirty="0" err="1" smtClean="0"/>
              <a:t>hysteroskopie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smtClean="0"/>
              <a:t>spontánní vyloučení: hlen.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43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Bioptické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Všechny odebrané tkáně by měly být histologicky vyšetřeny. Neprovedení histologického vyšetření může vést k poškození pacienta! </a:t>
            </a:r>
          </a:p>
          <a:p>
            <a:endParaRPr lang="cs-CZ" dirty="0" smtClean="0"/>
          </a:p>
          <a:p>
            <a:r>
              <a:rPr lang="cs-CZ" dirty="0" smtClean="0"/>
              <a:t>Někdy je odběr tkáně zároveň terapeutický výkon (například při abrazích dysfunkčních endometrií nebo excisích kožních tumorů).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Histologické vyšetření je často jediná metoda, pomocí které lze sledovat průběh choroby (chronické záněty jater, ledvin, reakce štěpu vůči hostiteli a mnoho dalších).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76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oboru</a:t>
            </a:r>
          </a:p>
          <a:p>
            <a:r>
              <a:rPr lang="cs-CZ" dirty="0" smtClean="0"/>
              <a:t>Význam patologie v současné medicíně</a:t>
            </a:r>
          </a:p>
          <a:p>
            <a:r>
              <a:rPr lang="cs-CZ" dirty="0" smtClean="0"/>
              <a:t>Metody patologie</a:t>
            </a:r>
          </a:p>
          <a:p>
            <a:pPr lvl="1"/>
            <a:r>
              <a:rPr lang="cs-CZ" dirty="0" smtClean="0"/>
              <a:t>Pitva</a:t>
            </a:r>
          </a:p>
          <a:p>
            <a:pPr lvl="1"/>
            <a:r>
              <a:rPr lang="cs-CZ" dirty="0" smtClean="0"/>
              <a:t>Bioptické vyšetření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Způsoby odběru a fixace</a:t>
            </a:r>
          </a:p>
          <a:p>
            <a:pPr lvl="1"/>
            <a:r>
              <a:rPr lang="cs-CZ" dirty="0" smtClean="0"/>
              <a:t>Cytologické vyšetření</a:t>
            </a:r>
          </a:p>
        </p:txBody>
      </p:sp>
    </p:spTree>
    <p:extLst>
      <p:ext uri="{BB962C8B-B14F-4D97-AF65-F5344CB8AC3E}">
        <p14:creationId xmlns:p14="http://schemas.microsoft.com/office/powerpoint/2010/main" val="1307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přípravy 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Malý bioptický materiál </a:t>
            </a:r>
            <a:endParaRPr lang="cs-CZ" dirty="0" smtClean="0"/>
          </a:p>
          <a:p>
            <a:r>
              <a:rPr lang="cs-CZ" dirty="0" smtClean="0"/>
              <a:t>Malý materiál se nepřikrajuje a zpracovává se vždy kompletně. Na průvodku případně poznačíme rozměry a vložíme do očíslované </a:t>
            </a:r>
            <a:r>
              <a:rPr lang="cs-CZ" dirty="0" err="1" smtClean="0"/>
              <a:t>kazetky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b="1" i="1" dirty="0" smtClean="0"/>
              <a:t>Větší bioptický materiál: </a:t>
            </a:r>
          </a:p>
          <a:p>
            <a:r>
              <a:rPr lang="cs-CZ" dirty="0" smtClean="0"/>
              <a:t>Při </a:t>
            </a:r>
            <a:r>
              <a:rPr lang="cs-CZ" dirty="0" err="1" smtClean="0"/>
              <a:t>makropopisu</a:t>
            </a:r>
            <a:r>
              <a:rPr lang="cs-CZ" dirty="0" smtClean="0"/>
              <a:t> se patolog řídí také informacemi od kliniků a případným označením tkáně. Správně vyplněná průvodka je pro kvalitní zpracování tkání velmi důležitá.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4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i="1" dirty="0" smtClean="0"/>
              <a:t>Fyzikální metody fixace: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K fyzikální fixaci využíváme velmi nízkých teplot např. vysoušení za mrazu v hlubokém vakuu, nebo velmi rychlé zmrazení.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i="1" dirty="0" smtClean="0"/>
              <a:t>Fyzikálně – chemické metody fixace: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Tyto metody využívají snížené teploty a chemické fixační prostředky.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21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i="1" dirty="0" smtClean="0"/>
              <a:t>Chemické metody fixace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Účelem fixace je rychlá a šetrná denaturace bílkovin protoplazmy buněk a tkání chemickými fixačními prostředky např. aldehydy, kyselina pikrová, sloučeniny těžkých kovů, organické kyseliny, koncentrované alkoholy.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 fixaci je nutno použít dostatečné množství fixační tekutiny, objem roztoku 	by měl převyšovat 10x-20x objem tkáně.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Fixační tekutina musí mít ke vzorku přístup ze všech stran.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4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Sycení parafínem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průběhu dalšího procesu je potřeba z vyšetřované tkáně odstranit vodu. K odvodnění se používají vzrůstající koncentrace etanolu až po stoprocentní etanol. </a:t>
            </a:r>
          </a:p>
          <a:p>
            <a:endParaRPr lang="cs-CZ" dirty="0" smtClean="0"/>
          </a:p>
          <a:p>
            <a:r>
              <a:rPr lang="cs-CZ" dirty="0" smtClean="0"/>
              <a:t>Tento proces trvá řadu hodin (zpravidla přes noc). Na sycení tkání parafinem se používají odvodňovací automaty</a:t>
            </a:r>
          </a:p>
          <a:p>
            <a:endParaRPr lang="cs-CZ" dirty="0" smtClean="0"/>
          </a:p>
          <a:p>
            <a:r>
              <a:rPr lang="cs-CZ" dirty="0" smtClean="0"/>
              <a:t>Výsledkem celé operace je tkáň, kompletně prosycená parafinem.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2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Zhotovení parafínového bloku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 prosycení tkání parafínem se vzorky zalijí do zalévacích formiček. Některé tkáně je nutné při vložení do formičky orientovat, aby řez vedl v určité rovině. </a:t>
            </a:r>
          </a:p>
          <a:p>
            <a:endParaRPr lang="cs-CZ" dirty="0" smtClean="0"/>
          </a:p>
          <a:p>
            <a:r>
              <a:rPr lang="cs-CZ" dirty="0" smtClean="0"/>
              <a:t>Po ztuhnutí se bločky vyjmou z formiček, přebytečný parafín se okrájí a vzniklé parafínové bločky jsou připraveny ke krájení.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histologických řezů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 přípravě histologických řezů se používají speciální přístroje – mikrotomy. </a:t>
            </a:r>
          </a:p>
          <a:p>
            <a:endParaRPr lang="cs-CZ" dirty="0" smtClean="0"/>
          </a:p>
          <a:p>
            <a:r>
              <a:rPr lang="cs-CZ" dirty="0" smtClean="0"/>
              <a:t>Řezy se krájí na nastavitelnou tloušťku 1–5µm. </a:t>
            </a:r>
          </a:p>
          <a:p>
            <a:endParaRPr lang="cs-CZ" dirty="0" smtClean="0"/>
          </a:p>
          <a:p>
            <a:r>
              <a:rPr lang="cs-CZ" dirty="0" smtClean="0"/>
              <a:t>Řezy se přenesou na vodní hladinu, kde se tzv. naloví na čistá podložní skla, nebo na </a:t>
            </a:r>
            <a:r>
              <a:rPr lang="cs-CZ" dirty="0" err="1" smtClean="0"/>
              <a:t>silanizovaná</a:t>
            </a:r>
            <a:r>
              <a:rPr lang="cs-CZ" dirty="0" smtClean="0"/>
              <a:t> skla. </a:t>
            </a:r>
          </a:p>
          <a:p>
            <a:r>
              <a:rPr lang="cs-CZ" dirty="0" smtClean="0"/>
              <a:t>Následně se sklo s řezem položí na vyhřívanou ploténku, kde se řez napne. </a:t>
            </a:r>
          </a:p>
          <a:p>
            <a:r>
              <a:rPr lang="cs-CZ" dirty="0" smtClean="0"/>
              <a:t>Sklíčka s řezy se dají dosušit do termostatu.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1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tkáně </a:t>
            </a:r>
            <a:r>
              <a:rPr lang="cs-CZ" dirty="0" err="1" smtClean="0"/>
              <a:t>nazmrzlo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 určitých okolností není možné formol parafinový proces použít.: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peroperační</a:t>
            </a:r>
            <a:r>
              <a:rPr lang="cs-CZ" dirty="0" smtClean="0"/>
              <a:t> biopsie </a:t>
            </a:r>
          </a:p>
          <a:p>
            <a:r>
              <a:rPr lang="cs-CZ" dirty="0" smtClean="0"/>
              <a:t>při fixaci denaturace tkáně znemožní provedení speciálních reakcí </a:t>
            </a:r>
          </a:p>
          <a:p>
            <a:r>
              <a:rPr lang="cs-CZ" dirty="0" smtClean="0"/>
              <a:t>při parafinovém procesu dojde k vyplavení struktur, které je třeba prokázat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69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Peroperační</a:t>
            </a:r>
            <a:r>
              <a:rPr lang="cs-CZ" dirty="0" smtClean="0"/>
              <a:t> biopsie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prováděna v časové tísni, operace je přerušena, dokud patolog nevyhodnotí tkáňový vzorek. </a:t>
            </a:r>
          </a:p>
          <a:p>
            <a:endParaRPr lang="cs-CZ" dirty="0" smtClean="0"/>
          </a:p>
          <a:p>
            <a:r>
              <a:rPr lang="cs-CZ" dirty="0" smtClean="0"/>
              <a:t>poskytuje informaci pro rychlou orientaci při volbě dalšího postupu v již započatém operačním výkonu a v indikovaných případech údaj pro okamžitou celkovou terapii. Podle charakteru procesu je modifikován rozsah operace.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Cytologické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Materiál je získáván </a:t>
            </a:r>
          </a:p>
          <a:p>
            <a:pPr lvl="1"/>
            <a:r>
              <a:rPr lang="cs-CZ" dirty="0" smtClean="0"/>
              <a:t>stěrem přístupných povrchových partií těla (zejména sliznic nebo exkretů natřených přímo na podložní sklo) </a:t>
            </a:r>
          </a:p>
          <a:p>
            <a:pPr lvl="1"/>
            <a:r>
              <a:rPr lang="cs-CZ" dirty="0" smtClean="0"/>
              <a:t>výplachem, resp. </a:t>
            </a:r>
          </a:p>
          <a:p>
            <a:pPr lvl="1"/>
            <a:r>
              <a:rPr lang="cs-CZ" dirty="0" smtClean="0"/>
              <a:t>punkcí aspirací tekutin z dutin (anatomických či vzniklých za patologických stavů tj. cysty, </a:t>
            </a:r>
            <a:r>
              <a:rPr lang="cs-CZ" dirty="0" err="1" smtClean="0"/>
              <a:t>bursy</a:t>
            </a:r>
            <a:r>
              <a:rPr lang="cs-CZ" dirty="0" smtClean="0"/>
              <a:t> atd.) </a:t>
            </a:r>
          </a:p>
          <a:p>
            <a:pPr lvl="1"/>
            <a:r>
              <a:rPr lang="cs-CZ" dirty="0" smtClean="0"/>
              <a:t>aspirací solidní tkáně orgánu, případně patologického útvaru (punkce tenkou jehlou tzv. FNAB – štítná žláza, lymfatické uzliny, </a:t>
            </a:r>
            <a:r>
              <a:rPr lang="cs-CZ" dirty="0" err="1" smtClean="0"/>
              <a:t>mamma</a:t>
            </a:r>
            <a:r>
              <a:rPr lang="cs-CZ" dirty="0" smtClean="0"/>
              <a:t> atd.). </a:t>
            </a:r>
          </a:p>
          <a:p>
            <a:pPr lvl="1"/>
            <a:r>
              <a:rPr lang="cs-CZ" dirty="0" smtClean="0"/>
              <a:t>Další možností je tzv. otisk.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5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Etiologie</a:t>
            </a:r>
            <a:r>
              <a:rPr lang="cs-CZ" dirty="0" smtClean="0"/>
              <a:t> znamená nalezení příčiny vyvolávající příslušnou poruchu organizmu (tzv. noxy). 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známá a dobře identifikovaná</a:t>
            </a:r>
          </a:p>
          <a:p>
            <a:pPr lvl="1"/>
            <a:r>
              <a:rPr lang="cs-CZ" dirty="0" smtClean="0"/>
              <a:t>rizikové faktory  </a:t>
            </a:r>
          </a:p>
          <a:p>
            <a:pPr lvl="1"/>
            <a:r>
              <a:rPr lang="cs-CZ" dirty="0" smtClean="0"/>
              <a:t>původce nemoci není známý  (onemocnění idiopatické – primární). </a:t>
            </a:r>
          </a:p>
        </p:txBody>
      </p:sp>
    </p:spTree>
    <p:extLst>
      <p:ext uri="{BB962C8B-B14F-4D97-AF65-F5344CB8AC3E}">
        <p14:creationId xmlns:p14="http://schemas.microsoft.com/office/powerpoint/2010/main" val="38012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Patogeneze</a:t>
            </a:r>
            <a:r>
              <a:rPr lang="cs-CZ" dirty="0" smtClean="0"/>
              <a:t> je studium rozvoje chorobných změn v organizmu. </a:t>
            </a:r>
          </a:p>
          <a:p>
            <a:endParaRPr lang="cs-CZ" dirty="0" smtClean="0"/>
          </a:p>
          <a:p>
            <a:r>
              <a:rPr lang="cs-CZ" b="1" dirty="0" smtClean="0"/>
              <a:t>Etiopatogeneze</a:t>
            </a:r>
            <a:r>
              <a:rPr lang="cs-CZ" dirty="0" smtClean="0"/>
              <a:t> je spojením etiologie a patogeneze popisuje vývoj choroby od okamžiku prvního kontaktu s noxou až po vznik manifestní choroby a případně i další vývoj choroby.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5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oboru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Význam patologie v současné medicíně</a:t>
            </a:r>
          </a:p>
          <a:p>
            <a:r>
              <a:rPr lang="cs-CZ" dirty="0" smtClean="0"/>
              <a:t>Metody patologie</a:t>
            </a:r>
          </a:p>
          <a:p>
            <a:pPr lvl="1"/>
            <a:r>
              <a:rPr lang="cs-CZ" dirty="0" smtClean="0"/>
              <a:t>Pitva</a:t>
            </a:r>
          </a:p>
          <a:p>
            <a:pPr lvl="1"/>
            <a:r>
              <a:rPr lang="cs-CZ" dirty="0" smtClean="0"/>
              <a:t>Bioptické vyšetření</a:t>
            </a:r>
          </a:p>
          <a:p>
            <a:pPr lvl="1"/>
            <a:r>
              <a:rPr lang="cs-CZ" dirty="0" smtClean="0"/>
              <a:t>Způsoby odběru a fixace</a:t>
            </a:r>
          </a:p>
          <a:p>
            <a:pPr lvl="1"/>
            <a:r>
              <a:rPr lang="cs-CZ" dirty="0" smtClean="0"/>
              <a:t>Cytologické vyšetření</a:t>
            </a:r>
          </a:p>
        </p:txBody>
      </p:sp>
    </p:spTree>
    <p:extLst>
      <p:ext uri="{BB962C8B-B14F-4D97-AF65-F5344CB8AC3E}">
        <p14:creationId xmlns:p14="http://schemas.microsoft.com/office/powerpoint/2010/main" val="342191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patologie v současné 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Patologická anatomie</a:t>
            </a:r>
            <a:r>
              <a:rPr lang="cs-CZ" dirty="0" smtClean="0"/>
              <a:t> je základní lékařský obor zabývající se především morfologickou diagnostikou z cytologických, bioptických a autoptických vzorků tkání. </a:t>
            </a:r>
          </a:p>
          <a:p>
            <a:endParaRPr lang="cs-CZ" dirty="0" smtClean="0"/>
          </a:p>
          <a:p>
            <a:r>
              <a:rPr lang="cs-CZ" dirty="0" smtClean="0"/>
              <a:t>Je-li anatomie naukou o zdravém lidském těle, potom je patologie vědou o organismu nemocném.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36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patologie v současné 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význam patologie spočívá v diagnostice a léčbě žijících pacientů a ne, jak se laická veřejnost mylně domnívá, v pitvách zemřelých.</a:t>
            </a:r>
          </a:p>
          <a:p>
            <a:endParaRPr lang="cs-CZ" dirty="0"/>
          </a:p>
          <a:p>
            <a:r>
              <a:rPr lang="cs-CZ" dirty="0" smtClean="0"/>
              <a:t>Pitvy, které slouží především ke stanovení příčiny úmrtí, jsou i nadále součástí oboru, i když už v podstatně menší míře, než tomu bývalo dříve a tvoří jen malou část práce patologa.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7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105</TotalTime>
  <Words>1366</Words>
  <Application>Microsoft Office PowerPoint</Application>
  <PresentationFormat>Předvádění na obrazovce (4:3)</PresentationFormat>
  <Paragraphs>226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Exekutivní</vt:lpstr>
      <vt:lpstr>Patologie</vt:lpstr>
      <vt:lpstr>Obsah </vt:lpstr>
      <vt:lpstr>Definice oboru</vt:lpstr>
      <vt:lpstr>Obecná patologie</vt:lpstr>
      <vt:lpstr>Speciální patologie</vt:lpstr>
      <vt:lpstr>Speciální patologie</vt:lpstr>
      <vt:lpstr>Obsah </vt:lpstr>
      <vt:lpstr>Význam patologie v současné medicíně</vt:lpstr>
      <vt:lpstr>Význam patologie v současné medicíně</vt:lpstr>
      <vt:lpstr>Význam patologie v současné medicíně</vt:lpstr>
      <vt:lpstr>Význam patologie v současné medicíně</vt:lpstr>
      <vt:lpstr>Obsah </vt:lpstr>
      <vt:lpstr>Pitva</vt:lpstr>
      <vt:lpstr>Průběh pitvy</vt:lpstr>
      <vt:lpstr>Zevní popis těla</vt:lpstr>
      <vt:lpstr>Eviscerace orgánů</vt:lpstr>
      <vt:lpstr>Vlastní pitva orgánů</vt:lpstr>
      <vt:lpstr>Pitevní protokol</vt:lpstr>
      <vt:lpstr>Pitevní protokol</vt:lpstr>
      <vt:lpstr>Obsah </vt:lpstr>
      <vt:lpstr>Bioptické vyšetření</vt:lpstr>
      <vt:lpstr>Bioptické vyšetření</vt:lpstr>
      <vt:lpstr>Bioptické vyšetření</vt:lpstr>
      <vt:lpstr>Obsah </vt:lpstr>
      <vt:lpstr>Postup přípravy tkání</vt:lpstr>
      <vt:lpstr>Fixace</vt:lpstr>
      <vt:lpstr>Fiaxace</vt:lpstr>
      <vt:lpstr>Sycení parafínem</vt:lpstr>
      <vt:lpstr>Zhotovení parafínového bloku</vt:lpstr>
      <vt:lpstr>Příprava histologických řezů</vt:lpstr>
      <vt:lpstr>Zpracování tkáně nazmrzlo</vt:lpstr>
      <vt:lpstr>Peroperační biopsie</vt:lpstr>
      <vt:lpstr>Obsah </vt:lpstr>
      <vt:lpstr>Cytodiagnostika</vt:lpstr>
      <vt:lpstr>Cytologické vyšetření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Patologie</dc:title>
  <dc:creator>Kubes Vaclav</dc:creator>
  <cp:lastModifiedBy>Kubes Vaclav</cp:lastModifiedBy>
  <cp:revision>16</cp:revision>
  <dcterms:created xsi:type="dcterms:W3CDTF">2016-02-23T10:29:52Z</dcterms:created>
  <dcterms:modified xsi:type="dcterms:W3CDTF">2016-04-27T12:36:47Z</dcterms:modified>
</cp:coreProperties>
</file>